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slideLayouts/slideLayout40.xml" ContentType="application/vnd.openxmlformats-officedocument.presentationml.slideLayout+xml"/>
  <Override PartName="/ppt/theme/theme3.xml" ContentType="application/vnd.openxmlformats-officedocument.theme+xml"/>
  <Override PartName="/ppt/tags/tag80.xml" ContentType="application/vnd.openxmlformats-officedocument.presentationml.tags+xml"/>
  <Override PartName="/ppt/tags/tag81.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ags/tag161.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charts/chart3.xml" ContentType="application/vnd.openxmlformats-officedocument.drawingml.chart+xml"/>
  <Override PartName="/ppt/tags/tag268.xml" ContentType="application/vnd.openxmlformats-officedocument.presentationml.tags+xml"/>
  <Override PartName="/ppt/notesSlides/notesSlide1.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charts/chart4.xml" ContentType="application/vnd.openxmlformats-officedocument.drawingml.chart+xml"/>
  <Override PartName="/ppt/charts/chart5.xml" ContentType="application/vnd.openxmlformats-officedocument.drawingml.chart+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charts/chart6.xml" ContentType="application/vnd.openxmlformats-officedocument.drawingml.chart+xml"/>
  <Override PartName="/ppt/charts/chart7.xml" ContentType="application/vnd.openxmlformats-officedocument.drawingml.chart+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charts/chart8.xml" ContentType="application/vnd.openxmlformats-officedocument.drawingml.chart+xml"/>
  <Override PartName="/ppt/charts/chart9.xml" ContentType="application/vnd.openxmlformats-officedocument.drawingml.chart+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notesSlides/notesSlide2.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charts/chart15.xml" ContentType="application/vnd.openxmlformats-officedocument.drawingml.chart+xml"/>
  <Override PartName="/ppt/charts/chart16.xml" ContentType="application/vnd.openxmlformats-officedocument.drawingml.chart+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notesSlides/notesSlide3.xml" ContentType="application/vnd.openxmlformats-officedocument.presentationml.notesSlide+xml"/>
  <Override PartName="/ppt/tags/tag722.xml" ContentType="application/vnd.openxmlformats-officedocument.presentationml.tags+xml"/>
  <Override PartName="/ppt/notesSlides/notesSlide4.xml" ContentType="application/vnd.openxmlformats-officedocument.presentationml.notesSlide+xml"/>
  <Override PartName="/ppt/charts/chart20.xml" ContentType="application/vnd.openxmlformats-officedocument.drawingml.chart+xml"/>
  <Override PartName="/ppt/charts/style1.xml" ContentType="application/vnd.ms-office.chartstyle+xml"/>
  <Override PartName="/ppt/charts/colors1.xml" ContentType="application/vnd.ms-office.chartcolorstyle+xml"/>
  <Override PartName="/ppt/charts/chart21.xml" ContentType="application/vnd.openxmlformats-officedocument.drawingml.chart+xml"/>
  <Override PartName="/ppt/charts/style2.xml" ContentType="application/vnd.ms-office.chartstyle+xml"/>
  <Override PartName="/ppt/charts/colors2.xml" ContentType="application/vnd.ms-office.chartcolorstyle+xml"/>
  <Override PartName="/ppt/charts/chart22.xml" ContentType="application/vnd.openxmlformats-officedocument.drawingml.chart+xml"/>
  <Override PartName="/ppt/charts/style3.xml" ContentType="application/vnd.ms-office.chartstyle+xml"/>
  <Override PartName="/ppt/charts/colors3.xml" ContentType="application/vnd.ms-office.chartcolorstyle+xml"/>
  <Override PartName="/ppt/tags/tag723.xml" ContentType="application/vnd.openxmlformats-officedocument.presentationml.tags+xml"/>
  <Override PartName="/ppt/notesSlides/notesSlide5.xml" ContentType="application/vnd.openxmlformats-officedocument.presentationml.notesSlide+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notesSlides/notesSlide6.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charts/chart27.xml" ContentType="application/vnd.openxmlformats-officedocument.drawingml.chart+xml"/>
  <Override PartName="/ppt/charts/chart28.xml" ContentType="application/vnd.openxmlformats-officedocument.drawingml.chart+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charts/chart29.xml" ContentType="application/vnd.openxmlformats-officedocument.drawingml.chart+xml"/>
  <Override PartName="/ppt/charts/chart30.xml" ContentType="application/vnd.openxmlformats-officedocument.drawingml.chart+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charts/chart31.xml" ContentType="application/vnd.openxmlformats-officedocument.drawingml.chart+xml"/>
  <Override PartName="/ppt/charts/chart32.xml" ContentType="application/vnd.openxmlformats-officedocument.drawingml.chart+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charts/chart33.xml" ContentType="application/vnd.openxmlformats-officedocument.drawingml.chart+xml"/>
  <Override PartName="/ppt/charts/chart34.xml" ContentType="application/vnd.openxmlformats-officedocument.drawingml.chart+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charts/chart35.xml" ContentType="application/vnd.openxmlformats-officedocument.drawingml.chart+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charts/chart36.xml" ContentType="application/vnd.openxmlformats-officedocument.drawingml.chart+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charts/chart37.xml" ContentType="application/vnd.openxmlformats-officedocument.drawingml.chart+xml"/>
  <Override PartName="/ppt/charts/chart38.xml" ContentType="application/vnd.openxmlformats-officedocument.drawingml.chart+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charts/chart39.xml" ContentType="application/vnd.openxmlformats-officedocument.drawingml.chart+xml"/>
  <Override PartName="/ppt/charts/chart40.xml" ContentType="application/vnd.openxmlformats-officedocument.drawingml.chart+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820" r:id="rId6"/>
    <p:sldMasterId id="2147483867" r:id="rId7"/>
    <p:sldMasterId id="2147483869" r:id="rId8"/>
    <p:sldMasterId id="2147483951" r:id="rId9"/>
    <p:sldMasterId id="2147483996" r:id="rId10"/>
  </p:sldMasterIdLst>
  <p:notesMasterIdLst>
    <p:notesMasterId r:id="rId57"/>
  </p:notesMasterIdLst>
  <p:handoutMasterIdLst>
    <p:handoutMasterId r:id="rId58"/>
  </p:handoutMasterIdLst>
  <p:sldIdLst>
    <p:sldId id="403" r:id="rId11"/>
    <p:sldId id="256" r:id="rId12"/>
    <p:sldId id="2141411988" r:id="rId13"/>
    <p:sldId id="327" r:id="rId14"/>
    <p:sldId id="2141411961" r:id="rId15"/>
    <p:sldId id="2141411962" r:id="rId16"/>
    <p:sldId id="2141411390" r:id="rId17"/>
    <p:sldId id="2141411964" r:id="rId18"/>
    <p:sldId id="2141411695" r:id="rId19"/>
    <p:sldId id="2141411986" r:id="rId20"/>
    <p:sldId id="2141411716" r:id="rId21"/>
    <p:sldId id="2141411707" r:id="rId22"/>
    <p:sldId id="2141411727" r:id="rId23"/>
    <p:sldId id="2141411734" r:id="rId24"/>
    <p:sldId id="2141411711" r:id="rId25"/>
    <p:sldId id="2141411948" r:id="rId26"/>
    <p:sldId id="2141411987" r:id="rId27"/>
    <p:sldId id="2141411902" r:id="rId28"/>
    <p:sldId id="2141411738" r:id="rId29"/>
    <p:sldId id="2141411696" r:id="rId30"/>
    <p:sldId id="2141411831" r:id="rId31"/>
    <p:sldId id="2141411722" r:id="rId32"/>
    <p:sldId id="2141411758" r:id="rId33"/>
    <p:sldId id="2141411759" r:id="rId34"/>
    <p:sldId id="2141411724" r:id="rId35"/>
    <p:sldId id="2141411919" r:id="rId36"/>
    <p:sldId id="2141411700" r:id="rId37"/>
    <p:sldId id="2141411899" r:id="rId38"/>
    <p:sldId id="2141411957" r:id="rId39"/>
    <p:sldId id="2141411969" r:id="rId40"/>
    <p:sldId id="2141411952" r:id="rId41"/>
    <p:sldId id="2141411958" r:id="rId42"/>
    <p:sldId id="2141411953" r:id="rId43"/>
    <p:sldId id="2141411941" r:id="rId44"/>
    <p:sldId id="2141411959" r:id="rId45"/>
    <p:sldId id="2141411912" r:id="rId46"/>
    <p:sldId id="2141411956" r:id="rId47"/>
    <p:sldId id="483" r:id="rId48"/>
    <p:sldId id="486" r:id="rId49"/>
    <p:sldId id="2141411974" r:id="rId50"/>
    <p:sldId id="2141411748" r:id="rId51"/>
    <p:sldId id="2141411717" r:id="rId52"/>
    <p:sldId id="2141411718" r:id="rId53"/>
    <p:sldId id="2141411819" r:id="rId54"/>
    <p:sldId id="2141411820" r:id="rId55"/>
    <p:sldId id="2141411972" r:id="rId56"/>
  </p:sldIdLst>
  <p:sldSz cx="9144000" cy="5143500" type="screen16x9"/>
  <p:notesSz cx="6797675" cy="9872663"/>
  <p:custDataLst>
    <p:tags r:id="rId59"/>
  </p:custDataLst>
  <p:defaultTextStyle>
    <a:defPPr>
      <a:defRPr lang="en-GB"/>
    </a:defPPr>
    <a:lvl1pPr algn="l" rtl="0" eaLnBrk="0" fontAlgn="base" hangingPunct="0">
      <a:spcBef>
        <a:spcPct val="0"/>
      </a:spcBef>
      <a:spcAft>
        <a:spcPct val="0"/>
      </a:spcAft>
      <a:defRPr sz="1200" b="1" kern="1200" baseline="-25000">
        <a:solidFill>
          <a:schemeClr val="tx1"/>
        </a:solidFill>
        <a:latin typeface="Arial" charset="0"/>
        <a:ea typeface="ＭＳ Ｐゴシック" charset="0"/>
        <a:cs typeface="ＭＳ Ｐゴシック" charset="0"/>
      </a:defRPr>
    </a:lvl1pPr>
    <a:lvl2pPr marL="388937" indent="-31065" algn="l" rtl="0" eaLnBrk="0" fontAlgn="base" hangingPunct="0">
      <a:spcBef>
        <a:spcPct val="0"/>
      </a:spcBef>
      <a:spcAft>
        <a:spcPct val="0"/>
      </a:spcAft>
      <a:defRPr sz="1200" b="1" kern="1200" baseline="-25000">
        <a:solidFill>
          <a:schemeClr val="tx1"/>
        </a:solidFill>
        <a:latin typeface="Arial" charset="0"/>
        <a:ea typeface="ＭＳ Ｐゴシック" charset="0"/>
        <a:cs typeface="ＭＳ Ｐゴシック" charset="0"/>
      </a:defRPr>
    </a:lvl2pPr>
    <a:lvl3pPr marL="779116" indent="-63374" algn="l" rtl="0" eaLnBrk="0" fontAlgn="base" hangingPunct="0">
      <a:spcBef>
        <a:spcPct val="0"/>
      </a:spcBef>
      <a:spcAft>
        <a:spcPct val="0"/>
      </a:spcAft>
      <a:defRPr sz="1200" b="1" kern="1200" baseline="-25000">
        <a:solidFill>
          <a:schemeClr val="tx1"/>
        </a:solidFill>
        <a:latin typeface="Arial" charset="0"/>
        <a:ea typeface="ＭＳ Ｐゴシック" charset="0"/>
        <a:cs typeface="ＭＳ Ｐゴシック" charset="0"/>
      </a:defRPr>
    </a:lvl3pPr>
    <a:lvl4pPr marL="1168053" indent="-94438" algn="l" rtl="0" eaLnBrk="0" fontAlgn="base" hangingPunct="0">
      <a:spcBef>
        <a:spcPct val="0"/>
      </a:spcBef>
      <a:spcAft>
        <a:spcPct val="0"/>
      </a:spcAft>
      <a:defRPr sz="1200" b="1" kern="1200" baseline="-25000">
        <a:solidFill>
          <a:schemeClr val="tx1"/>
        </a:solidFill>
        <a:latin typeface="Arial" charset="0"/>
        <a:ea typeface="ＭＳ Ｐゴシック" charset="0"/>
        <a:cs typeface="ＭＳ Ｐゴシック" charset="0"/>
      </a:defRPr>
    </a:lvl4pPr>
    <a:lvl5pPr marL="1558232" indent="-126746" algn="l" rtl="0" eaLnBrk="0" fontAlgn="base" hangingPunct="0">
      <a:spcBef>
        <a:spcPct val="0"/>
      </a:spcBef>
      <a:spcAft>
        <a:spcPct val="0"/>
      </a:spcAft>
      <a:defRPr sz="1200" b="1" kern="1200" baseline="-25000">
        <a:solidFill>
          <a:schemeClr val="tx1"/>
        </a:solidFill>
        <a:latin typeface="Arial" charset="0"/>
        <a:ea typeface="ＭＳ Ｐゴシック" charset="0"/>
        <a:cs typeface="ＭＳ Ｐゴシック" charset="0"/>
      </a:defRPr>
    </a:lvl5pPr>
    <a:lvl6pPr marL="1789357" algn="l" defTabSz="357871" rtl="0" eaLnBrk="1" latinLnBrk="0" hangingPunct="1">
      <a:defRPr sz="1200" b="1" kern="1200" baseline="-25000">
        <a:solidFill>
          <a:schemeClr val="tx1"/>
        </a:solidFill>
        <a:latin typeface="Arial" charset="0"/>
        <a:ea typeface="ＭＳ Ｐゴシック" charset="0"/>
        <a:cs typeface="ＭＳ Ｐゴシック" charset="0"/>
      </a:defRPr>
    </a:lvl6pPr>
    <a:lvl7pPr marL="2147228" algn="l" defTabSz="357871" rtl="0" eaLnBrk="1" latinLnBrk="0" hangingPunct="1">
      <a:defRPr sz="1200" b="1" kern="1200" baseline="-25000">
        <a:solidFill>
          <a:schemeClr val="tx1"/>
        </a:solidFill>
        <a:latin typeface="Arial" charset="0"/>
        <a:ea typeface="ＭＳ Ｐゴシック" charset="0"/>
        <a:cs typeface="ＭＳ Ｐゴシック" charset="0"/>
      </a:defRPr>
    </a:lvl7pPr>
    <a:lvl8pPr marL="2505099" algn="l" defTabSz="357871" rtl="0" eaLnBrk="1" latinLnBrk="0" hangingPunct="1">
      <a:defRPr sz="1200" b="1" kern="1200" baseline="-25000">
        <a:solidFill>
          <a:schemeClr val="tx1"/>
        </a:solidFill>
        <a:latin typeface="Arial" charset="0"/>
        <a:ea typeface="ＭＳ Ｐゴシック" charset="0"/>
        <a:cs typeface="ＭＳ Ｐゴシック" charset="0"/>
      </a:defRPr>
    </a:lvl8pPr>
    <a:lvl9pPr marL="2862971" algn="l" defTabSz="357871" rtl="0" eaLnBrk="1" latinLnBrk="0" hangingPunct="1">
      <a:defRPr sz="1200" b="1" kern="1200" baseline="-250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20" orient="horz" pos="1212" userDrawn="1">
          <p15:clr>
            <a:srgbClr val="A4A3A4"/>
          </p15:clr>
        </p15:guide>
        <p15:guide id="21" pos="2880">
          <p15:clr>
            <a:srgbClr val="A4A3A4"/>
          </p15:clr>
        </p15:guide>
        <p15:guide id="22" pos="3266" userDrawn="1">
          <p15:clr>
            <a:srgbClr val="A4A3A4"/>
          </p15:clr>
        </p15:guide>
        <p15:guide id="23" pos="657" userDrawn="1">
          <p15:clr>
            <a:srgbClr val="A4A3A4"/>
          </p15:clr>
        </p15:guide>
        <p15:guide id="24" pos="5511" userDrawn="1">
          <p15:clr>
            <a:srgbClr val="A4A3A4"/>
          </p15:clr>
        </p15:guide>
        <p15:guide id="25" pos="5239" userDrawn="1">
          <p15:clr>
            <a:srgbClr val="A4A3A4"/>
          </p15:clr>
        </p15:guide>
        <p15:guide id="26" orient="horz" pos="2482" userDrawn="1">
          <p15:clr>
            <a:srgbClr val="A4A3A4"/>
          </p15:clr>
        </p15:guide>
      </p15:sldGuideLst>
    </p:ext>
    <p:ext uri="{2D200454-40CA-4A62-9FC3-DE9A4176ACB9}">
      <p15:notesGuideLst xmlns:p15="http://schemas.microsoft.com/office/powerpoint/2012/main">
        <p15:guide id="1" orient="horz" pos="3110">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06BA6"/>
    <a:srgbClr val="B4FFD9"/>
    <a:srgbClr val="002060"/>
    <a:srgbClr val="5C1848"/>
    <a:srgbClr val="71997F"/>
    <a:srgbClr val="F2F2F2"/>
    <a:srgbClr val="B3B3B3"/>
    <a:srgbClr val="C0C0C0"/>
    <a:srgbClr val="CCEF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2BD4D1-705D-41F2-8BBF-A0D322AFE7F5}" v="14" dt="2023-05-11T16:28:26.017"/>
    <p1510:client id="{ABA95E43-9ACC-4808-ABE8-BDBBA2281482}" v="57" dt="2023-05-11T14:15:54.0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68" autoAdjust="0"/>
    <p:restoredTop sz="96357" autoAdjust="0"/>
  </p:normalViewPr>
  <p:slideViewPr>
    <p:cSldViewPr snapToGrid="0">
      <p:cViewPr>
        <p:scale>
          <a:sx n="100" d="100"/>
          <a:sy n="100" d="100"/>
        </p:scale>
        <p:origin x="568" y="-216"/>
      </p:cViewPr>
      <p:guideLst>
        <p:guide orient="horz" pos="1212"/>
        <p:guide pos="2880"/>
        <p:guide pos="3266"/>
        <p:guide pos="657"/>
        <p:guide pos="5511"/>
        <p:guide pos="5239"/>
        <p:guide orient="horz" pos="2482"/>
      </p:guideLst>
    </p:cSldViewPr>
  </p:slideViewPr>
  <p:outlineViewPr>
    <p:cViewPr>
      <p:scale>
        <a:sx n="33" d="100"/>
        <a:sy n="33" d="100"/>
      </p:scale>
      <p:origin x="0" y="0"/>
    </p:cViewPr>
  </p:outlineViewPr>
  <p:notesTextViewPr>
    <p:cViewPr>
      <p:scale>
        <a:sx n="3" d="2"/>
        <a:sy n="3" d="2"/>
      </p:scale>
      <p:origin x="0" y="0"/>
    </p:cViewPr>
  </p:notesTextViewPr>
  <p:sorterViewPr>
    <p:cViewPr>
      <p:scale>
        <a:sx n="78" d="100"/>
        <a:sy n="78" d="100"/>
      </p:scale>
      <p:origin x="0" y="-4238"/>
    </p:cViewPr>
  </p:sorterViewPr>
  <p:notesViewPr>
    <p:cSldViewPr snapToGrid="0">
      <p:cViewPr varScale="1">
        <p:scale>
          <a:sx n="82" d="100"/>
          <a:sy n="82" d="100"/>
        </p:scale>
        <p:origin x="-3954" y="-84"/>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handoutMaster" Target="handoutMasters/handoutMaster1.xml"/><Relationship Id="rId5" Type="http://schemas.openxmlformats.org/officeDocument/2006/relationships/customXml" Target="../customXml/item5.xml"/><Relationship Id="rId61"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microsoft.com/office/2015/10/relationships/revisionInfo" Target="revisionInfo.xml"/><Relationship Id="rId8" Type="http://schemas.openxmlformats.org/officeDocument/2006/relationships/slideMaster" Target="slideMasters/slideMaster3.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gs" Target="tags/tag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notesMaster" Target="notesMasters/notesMaster1.xml"/><Relationship Id="rId10" Type="http://schemas.openxmlformats.org/officeDocument/2006/relationships/slideMaster" Target="slideMasters/slideMaster5.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Binary_Worksheet12.xlsb"/></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Binary_Worksheet13.xlsb"/></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Binary_Worksheet14.xlsb"/></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Binary_Worksheet15.xlsb"/></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Binary_Worksheet16.xlsb"/></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Binary_Worksheet17.xlsb"/></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Binary_Worksheet18.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xml"/><Relationship Id="rId1" Type="http://schemas.microsoft.com/office/2011/relationships/chartStyle" Target="style2.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3.xml"/><Relationship Id="rId1" Type="http://schemas.microsoft.com/office/2011/relationships/chartStyle" Target="style3.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Binary_Worksheet21.xlsb"/></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Binary_Worksheet22.xlsb"/></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Binary_Worksheet23.xlsb"/></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Binary_Worksheet24.xlsb"/></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Binary_Worksheet25.xlsb"/></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Binary_Worksheet26.xlsb"/></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Binary_Worksheet27.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Binary_Worksheet28.xlsb"/></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Binary_Worksheet29.xlsb"/></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Binary_Worksheet30.xlsb"/></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Binary_Worksheet31.xlsb"/></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Binary_Worksheet32.xlsb"/></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Binary_Worksheet33.xlsb"/></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Binary_Worksheet34.xlsb"/></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Binary_Worksheet35.xlsb"/></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Binary_Worksheet36.xlsb"/></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Binary_Worksheet37.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Binary_Worksheet38.xlsb"/></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Binary_Worksheet39.xlsb"/></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Binary_Worksheet40.xlsb"/></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Binary_Worksheet41.xlsb"/></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Binary_Worksheet42.xlsb"/></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Binary_Worksheet4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857782197911485E-2"/>
          <c:y val="4.0216550657385927E-2"/>
          <c:w val="0.94828443560417708"/>
          <c:h val="0.91956689868522812"/>
        </c:manualLayout>
      </c:layout>
      <c:barChart>
        <c:barDir val="col"/>
        <c:grouping val="stacked"/>
        <c:varyColors val="0"/>
        <c:ser>
          <c:idx val="0"/>
          <c:order val="0"/>
          <c:spPr>
            <a:solidFill>
              <a:schemeClr val="accent1"/>
            </a:solidFill>
            <a:ln>
              <a:noFill/>
            </a:ln>
          </c:spPr>
          <c:invertIfNegative val="0"/>
          <c:val>
            <c:numRef>
              <c:f>Sheet1!$A$1:$AE$1</c:f>
              <c:numCache>
                <c:formatCode>General</c:formatCode>
                <c:ptCount val="31"/>
                <c:pt idx="0">
                  <c:v>7700.8</c:v>
                </c:pt>
                <c:pt idx="1">
                  <c:v>8043.2</c:v>
                </c:pt>
                <c:pt idx="2">
                  <c:v>8122.2</c:v>
                </c:pt>
                <c:pt idx="3">
                  <c:v>8402.2999999999993</c:v>
                </c:pt>
                <c:pt idx="4">
                  <c:v>8665.5</c:v>
                </c:pt>
                <c:pt idx="5">
                  <c:v>8620.1</c:v>
                </c:pt>
                <c:pt idx="6">
                  <c:v>8410.1</c:v>
                </c:pt>
                <c:pt idx="7">
                  <c:v>8500.9</c:v>
                </c:pt>
                <c:pt idx="8">
                  <c:v>8575.6</c:v>
                </c:pt>
                <c:pt idx="9">
                  <c:v>8518.7000000000007</c:v>
                </c:pt>
                <c:pt idx="10">
                  <c:v>8141.5</c:v>
                </c:pt>
                <c:pt idx="11">
                  <c:v>8921.6</c:v>
                </c:pt>
                <c:pt idx="12">
                  <c:v>8672.7000000000007</c:v>
                </c:pt>
                <c:pt idx="13">
                  <c:v>8872.4</c:v>
                </c:pt>
                <c:pt idx="14">
                  <c:v>9300.2999999999993</c:v>
                </c:pt>
                <c:pt idx="15">
                  <c:v>9694.4</c:v>
                </c:pt>
                <c:pt idx="16">
                  <c:v>9937.6</c:v>
                </c:pt>
                <c:pt idx="17">
                  <c:v>10145.799999999999</c:v>
                </c:pt>
                <c:pt idx="18">
                  <c:v>10255</c:v>
                </c:pt>
                <c:pt idx="19">
                  <c:v>10401.799999999999</c:v>
                </c:pt>
                <c:pt idx="20">
                  <c:v>10552.8</c:v>
                </c:pt>
                <c:pt idx="21">
                  <c:v>10716.4</c:v>
                </c:pt>
                <c:pt idx="22">
                  <c:v>10894.9</c:v>
                </c:pt>
                <c:pt idx="23">
                  <c:v>11074</c:v>
                </c:pt>
                <c:pt idx="24">
                  <c:v>11251.3</c:v>
                </c:pt>
                <c:pt idx="25">
                  <c:v>11443</c:v>
                </c:pt>
                <c:pt idx="26">
                  <c:v>11606.4</c:v>
                </c:pt>
                <c:pt idx="27">
                  <c:v>11778.1</c:v>
                </c:pt>
                <c:pt idx="28">
                  <c:v>11974.2</c:v>
                </c:pt>
                <c:pt idx="29">
                  <c:v>12182.5</c:v>
                </c:pt>
                <c:pt idx="30">
                  <c:v>12390.9</c:v>
                </c:pt>
              </c:numCache>
            </c:numRef>
          </c:val>
          <c:extLst>
            <c:ext xmlns:c16="http://schemas.microsoft.com/office/drawing/2014/chart" uri="{C3380CC4-5D6E-409C-BE32-E72D297353CC}">
              <c16:uniqueId val="{00000000-A6F2-4E49-AB0D-DD2FE81F6C49}"/>
            </c:ext>
          </c:extLst>
        </c:ser>
        <c:ser>
          <c:idx val="1"/>
          <c:order val="1"/>
          <c:spPr>
            <a:solidFill>
              <a:schemeClr val="accent2"/>
            </a:solidFill>
            <a:ln>
              <a:noFill/>
            </a:ln>
          </c:spPr>
          <c:invertIfNegative val="0"/>
          <c:val>
            <c:numRef>
              <c:f>Sheet1!$A$2:$AE$2</c:f>
              <c:numCache>
                <c:formatCode>General</c:formatCode>
                <c:ptCount val="31"/>
                <c:pt idx="0">
                  <c:v>5985.7</c:v>
                </c:pt>
                <c:pt idx="1">
                  <c:v>6278.2</c:v>
                </c:pt>
                <c:pt idx="2">
                  <c:v>6435.0999999999995</c:v>
                </c:pt>
                <c:pt idx="3">
                  <c:v>6946.7999999999993</c:v>
                </c:pt>
                <c:pt idx="4">
                  <c:v>7337.1</c:v>
                </c:pt>
                <c:pt idx="5">
                  <c:v>7674.1999999999989</c:v>
                </c:pt>
                <c:pt idx="6">
                  <c:v>8143.1</c:v>
                </c:pt>
                <c:pt idx="7">
                  <c:v>8120.6</c:v>
                </c:pt>
                <c:pt idx="8">
                  <c:v>8320.9999999999982</c:v>
                </c:pt>
                <c:pt idx="9">
                  <c:v>8214.1000000000022</c:v>
                </c:pt>
                <c:pt idx="10">
                  <c:v>8343.2000000000007</c:v>
                </c:pt>
                <c:pt idx="11">
                  <c:v>8480.4</c:v>
                </c:pt>
                <c:pt idx="12">
                  <c:v>8804.8999999999978</c:v>
                </c:pt>
                <c:pt idx="13">
                  <c:v>9118.6</c:v>
                </c:pt>
                <c:pt idx="14">
                  <c:v>9517.2999999999993</c:v>
                </c:pt>
                <c:pt idx="15">
                  <c:v>9927.7999999999975</c:v>
                </c:pt>
                <c:pt idx="16">
                  <c:v>10237.800000000001</c:v>
                </c:pt>
                <c:pt idx="17">
                  <c:v>10515</c:v>
                </c:pt>
                <c:pt idx="18">
                  <c:v>10771.900000000001</c:v>
                </c:pt>
                <c:pt idx="19">
                  <c:v>11029.100000000002</c:v>
                </c:pt>
                <c:pt idx="20">
                  <c:v>11278.8</c:v>
                </c:pt>
                <c:pt idx="21">
                  <c:v>11535.799999999997</c:v>
                </c:pt>
                <c:pt idx="22">
                  <c:v>11709.199999999999</c:v>
                </c:pt>
                <c:pt idx="23">
                  <c:v>11790.5</c:v>
                </c:pt>
                <c:pt idx="24">
                  <c:v>11897.5</c:v>
                </c:pt>
                <c:pt idx="25">
                  <c:v>12098.599999999999</c:v>
                </c:pt>
                <c:pt idx="26">
                  <c:v>12305.9</c:v>
                </c:pt>
                <c:pt idx="27">
                  <c:v>12505.4</c:v>
                </c:pt>
                <c:pt idx="28">
                  <c:v>12709.8</c:v>
                </c:pt>
                <c:pt idx="29">
                  <c:v>12891.900000000001</c:v>
                </c:pt>
                <c:pt idx="30">
                  <c:v>13047.4</c:v>
                </c:pt>
              </c:numCache>
            </c:numRef>
          </c:val>
          <c:extLst>
            <c:ext xmlns:c16="http://schemas.microsoft.com/office/drawing/2014/chart" uri="{C3380CC4-5D6E-409C-BE32-E72D297353CC}">
              <c16:uniqueId val="{00000001-A6F2-4E49-AB0D-DD2FE81F6C49}"/>
            </c:ext>
          </c:extLst>
        </c:ser>
        <c:ser>
          <c:idx val="2"/>
          <c:order val="2"/>
          <c:spPr>
            <a:solidFill>
              <a:schemeClr val="bg2"/>
            </a:solidFill>
            <a:ln>
              <a:noFill/>
            </a:ln>
          </c:spPr>
          <c:invertIfNegative val="0"/>
          <c:val>
            <c:numRef>
              <c:f>Sheet1!$A$3:$AE$3</c:f>
              <c:numCache>
                <c:formatCode>General</c:formatCode>
                <c:ptCount val="31"/>
                <c:pt idx="0">
                  <c:v>3088.0999999999985</c:v>
                </c:pt>
                <c:pt idx="1">
                  <c:v>3161.1999999999989</c:v>
                </c:pt>
                <c:pt idx="2">
                  <c:v>3293.5999999999985</c:v>
                </c:pt>
                <c:pt idx="3">
                  <c:v>3409.2000000000007</c:v>
                </c:pt>
                <c:pt idx="4">
                  <c:v>3424.9999999999982</c:v>
                </c:pt>
                <c:pt idx="5">
                  <c:v>3295.0999999999985</c:v>
                </c:pt>
                <c:pt idx="6">
                  <c:v>3171.5</c:v>
                </c:pt>
                <c:pt idx="7">
                  <c:v>3300.0999999999985</c:v>
                </c:pt>
                <c:pt idx="8">
                  <c:v>3365.4000000000015</c:v>
                </c:pt>
                <c:pt idx="9">
                  <c:v>3380.5999999999985</c:v>
                </c:pt>
                <c:pt idx="10">
                  <c:v>3293.7000000000007</c:v>
                </c:pt>
                <c:pt idx="11">
                  <c:v>3550.4000000000015</c:v>
                </c:pt>
                <c:pt idx="12">
                  <c:v>3462.2000000000007</c:v>
                </c:pt>
                <c:pt idx="13">
                  <c:v>3469.7999999999993</c:v>
                </c:pt>
                <c:pt idx="14">
                  <c:v>3522.2000000000007</c:v>
                </c:pt>
                <c:pt idx="15">
                  <c:v>3544.2999999999993</c:v>
                </c:pt>
                <c:pt idx="16">
                  <c:v>3612.0999999999985</c:v>
                </c:pt>
                <c:pt idx="17">
                  <c:v>3674.2999999999993</c:v>
                </c:pt>
                <c:pt idx="18">
                  <c:v>3723.7000000000007</c:v>
                </c:pt>
                <c:pt idx="19">
                  <c:v>3768</c:v>
                </c:pt>
                <c:pt idx="20">
                  <c:v>3796</c:v>
                </c:pt>
                <c:pt idx="21">
                  <c:v>3815.0999999999985</c:v>
                </c:pt>
                <c:pt idx="22">
                  <c:v>3838.4000000000015</c:v>
                </c:pt>
                <c:pt idx="23">
                  <c:v>3884.0999999999985</c:v>
                </c:pt>
                <c:pt idx="24">
                  <c:v>3927.9000000000015</c:v>
                </c:pt>
                <c:pt idx="25">
                  <c:v>3966.9000000000015</c:v>
                </c:pt>
                <c:pt idx="26">
                  <c:v>4002.2000000000007</c:v>
                </c:pt>
                <c:pt idx="27">
                  <c:v>4041.4000000000015</c:v>
                </c:pt>
                <c:pt idx="28">
                  <c:v>4069.2999999999993</c:v>
                </c:pt>
                <c:pt idx="29">
                  <c:v>4105.5</c:v>
                </c:pt>
                <c:pt idx="30">
                  <c:v>4151</c:v>
                </c:pt>
              </c:numCache>
            </c:numRef>
          </c:val>
          <c:extLst>
            <c:ext xmlns:c16="http://schemas.microsoft.com/office/drawing/2014/chart" uri="{C3380CC4-5D6E-409C-BE32-E72D297353CC}">
              <c16:uniqueId val="{00000002-A6F2-4E49-AB0D-DD2FE81F6C49}"/>
            </c:ext>
          </c:extLst>
        </c:ser>
        <c:ser>
          <c:idx val="3"/>
          <c:order val="3"/>
          <c:spPr>
            <a:solidFill>
              <a:schemeClr val="accent4"/>
            </a:solidFill>
            <a:ln>
              <a:noFill/>
            </a:ln>
          </c:spPr>
          <c:invertIfNegative val="0"/>
          <c:val>
            <c:numRef>
              <c:f>Sheet1!$A$4:$AE$4</c:f>
              <c:numCache>
                <c:formatCode>General</c:formatCode>
                <c:ptCount val="31"/>
                <c:pt idx="0">
                  <c:v>2680.2000000000007</c:v>
                </c:pt>
                <c:pt idx="1">
                  <c:v>2811.7000000000007</c:v>
                </c:pt>
                <c:pt idx="2">
                  <c:v>2992.5999999999985</c:v>
                </c:pt>
                <c:pt idx="3">
                  <c:v>3207.2000000000007</c:v>
                </c:pt>
                <c:pt idx="4">
                  <c:v>3340.5999999999985</c:v>
                </c:pt>
                <c:pt idx="5">
                  <c:v>3358.7999999999993</c:v>
                </c:pt>
                <c:pt idx="6">
                  <c:v>3477.7000000000007</c:v>
                </c:pt>
                <c:pt idx="7">
                  <c:v>3621</c:v>
                </c:pt>
                <c:pt idx="8">
                  <c:v>3686.7000000000007</c:v>
                </c:pt>
                <c:pt idx="9">
                  <c:v>3618.9000000000015</c:v>
                </c:pt>
                <c:pt idx="10">
                  <c:v>3183.4000000000015</c:v>
                </c:pt>
                <c:pt idx="11">
                  <c:v>3635.7999999999993</c:v>
                </c:pt>
                <c:pt idx="12">
                  <c:v>3876.0999999999985</c:v>
                </c:pt>
                <c:pt idx="13">
                  <c:v>4303</c:v>
                </c:pt>
                <c:pt idx="14">
                  <c:v>4690.6000000000022</c:v>
                </c:pt>
                <c:pt idx="15">
                  <c:v>5006.3999999999978</c:v>
                </c:pt>
                <c:pt idx="16">
                  <c:v>5332.7999999999993</c:v>
                </c:pt>
                <c:pt idx="17">
                  <c:v>5592.9000000000015</c:v>
                </c:pt>
                <c:pt idx="18">
                  <c:v>5851.7999999999993</c:v>
                </c:pt>
                <c:pt idx="19">
                  <c:v>6128.2999999999993</c:v>
                </c:pt>
                <c:pt idx="20">
                  <c:v>6399</c:v>
                </c:pt>
                <c:pt idx="21">
                  <c:v>6664.2000000000007</c:v>
                </c:pt>
                <c:pt idx="22">
                  <c:v>6971.5999999999985</c:v>
                </c:pt>
                <c:pt idx="23">
                  <c:v>7291.3000000000029</c:v>
                </c:pt>
                <c:pt idx="24">
                  <c:v>7622.2000000000007</c:v>
                </c:pt>
                <c:pt idx="25">
                  <c:v>7941.1999999999971</c:v>
                </c:pt>
                <c:pt idx="26">
                  <c:v>8255.8000000000029</c:v>
                </c:pt>
                <c:pt idx="27">
                  <c:v>8558.7000000000044</c:v>
                </c:pt>
                <c:pt idx="28">
                  <c:v>8848.6000000000022</c:v>
                </c:pt>
                <c:pt idx="29">
                  <c:v>9116.5</c:v>
                </c:pt>
                <c:pt idx="30">
                  <c:v>9371.0000000000036</c:v>
                </c:pt>
              </c:numCache>
            </c:numRef>
          </c:val>
          <c:extLst>
            <c:ext xmlns:c16="http://schemas.microsoft.com/office/drawing/2014/chart" uri="{C3380CC4-5D6E-409C-BE32-E72D297353CC}">
              <c16:uniqueId val="{00000003-A6F2-4E49-AB0D-DD2FE81F6C49}"/>
            </c:ext>
          </c:extLst>
        </c:ser>
        <c:ser>
          <c:idx val="4"/>
          <c:order val="4"/>
          <c:spPr>
            <a:solidFill>
              <a:schemeClr val="accent5"/>
            </a:solidFill>
            <a:ln>
              <a:noFill/>
            </a:ln>
          </c:spPr>
          <c:invertIfNegative val="0"/>
          <c:val>
            <c:numRef>
              <c:f>Sheet1!$A$5:$AE$5</c:f>
              <c:numCache>
                <c:formatCode>General</c:formatCode>
                <c:ptCount val="31"/>
                <c:pt idx="0">
                  <c:v>5735.6000000000022</c:v>
                </c:pt>
                <c:pt idx="1">
                  <c:v>5731.8999999999978</c:v>
                </c:pt>
                <c:pt idx="2">
                  <c:v>5353.8999999999978</c:v>
                </c:pt>
                <c:pt idx="3">
                  <c:v>5338.7999999999993</c:v>
                </c:pt>
                <c:pt idx="4">
                  <c:v>5527.0999999999985</c:v>
                </c:pt>
                <c:pt idx="5">
                  <c:v>5547.4000000000015</c:v>
                </c:pt>
                <c:pt idx="6">
                  <c:v>5810.4000000000015</c:v>
                </c:pt>
                <c:pt idx="7">
                  <c:v>6189</c:v>
                </c:pt>
                <c:pt idx="8">
                  <c:v>6431.8999999999978</c:v>
                </c:pt>
                <c:pt idx="9">
                  <c:v>6391.0999999999985</c:v>
                </c:pt>
                <c:pt idx="10">
                  <c:v>6529.7000000000007</c:v>
                </c:pt>
                <c:pt idx="11">
                  <c:v>6936.7999999999993</c:v>
                </c:pt>
                <c:pt idx="12">
                  <c:v>6903.7000000000007</c:v>
                </c:pt>
                <c:pt idx="13">
                  <c:v>6553.5</c:v>
                </c:pt>
                <c:pt idx="14">
                  <c:v>6562.1999999999971</c:v>
                </c:pt>
                <c:pt idx="15">
                  <c:v>6670.3000000000029</c:v>
                </c:pt>
                <c:pt idx="16">
                  <c:v>6754.2999999999993</c:v>
                </c:pt>
                <c:pt idx="17">
                  <c:v>6856.5</c:v>
                </c:pt>
                <c:pt idx="18">
                  <c:v>6957.8000000000029</c:v>
                </c:pt>
                <c:pt idx="19">
                  <c:v>6975.4999999999964</c:v>
                </c:pt>
                <c:pt idx="20">
                  <c:v>7035.4000000000015</c:v>
                </c:pt>
                <c:pt idx="21">
                  <c:v>7093.3999999999978</c:v>
                </c:pt>
                <c:pt idx="22">
                  <c:v>7135.3000000000029</c:v>
                </c:pt>
                <c:pt idx="23">
                  <c:v>7187</c:v>
                </c:pt>
                <c:pt idx="24">
                  <c:v>7242</c:v>
                </c:pt>
                <c:pt idx="25">
                  <c:v>7273.4000000000015</c:v>
                </c:pt>
                <c:pt idx="26">
                  <c:v>7280.8000000000029</c:v>
                </c:pt>
                <c:pt idx="27">
                  <c:v>7352.1999999999971</c:v>
                </c:pt>
                <c:pt idx="28">
                  <c:v>7446.0999999999985</c:v>
                </c:pt>
                <c:pt idx="29">
                  <c:v>7551.8000000000029</c:v>
                </c:pt>
                <c:pt idx="30">
                  <c:v>7673.0999999999985</c:v>
                </c:pt>
              </c:numCache>
            </c:numRef>
          </c:val>
          <c:extLst>
            <c:ext xmlns:c16="http://schemas.microsoft.com/office/drawing/2014/chart" uri="{C3380CC4-5D6E-409C-BE32-E72D297353CC}">
              <c16:uniqueId val="{00000004-A6F2-4E49-AB0D-DD2FE81F6C49}"/>
            </c:ext>
          </c:extLst>
        </c:ser>
        <c:dLbls>
          <c:showLegendKey val="0"/>
          <c:showVal val="0"/>
          <c:showCatName val="0"/>
          <c:showSerName val="0"/>
          <c:showPercent val="0"/>
          <c:showBubbleSize val="0"/>
        </c:dLbls>
        <c:gapWidth val="80"/>
        <c:overlap val="100"/>
        <c:axId val="483781792"/>
        <c:axId val="1"/>
      </c:barChart>
      <c:catAx>
        <c:axId val="483781792"/>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0000"/>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1000" kern="1200">
                <a:latin typeface="+mn-lt"/>
                <a:ea typeface="+mn-ea"/>
                <a:cs typeface="+mn-cs"/>
              </a:defRPr>
            </a:pPr>
            <a:endParaRPr lang="en-US"/>
          </a:p>
        </c:txPr>
        <c:crossAx val="483781792"/>
        <c:crosses val="min"/>
        <c:crossBetween val="between"/>
        <c:majorUnit val="5000"/>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595282665668289"/>
          <c:y val="9.6949891067538124E-2"/>
          <c:w val="0.8745788094346687"/>
          <c:h val="0.84531590413943358"/>
        </c:manualLayout>
      </c:layout>
      <c:barChart>
        <c:barDir val="col"/>
        <c:grouping val="clustered"/>
        <c:varyColors val="0"/>
        <c:ser>
          <c:idx val="0"/>
          <c:order val="0"/>
          <c:spPr>
            <a:solidFill>
              <a:schemeClr val="accent1"/>
            </a:solidFill>
            <a:ln>
              <a:noFill/>
            </a:ln>
          </c:spPr>
          <c:invertIfNegative val="0"/>
          <c:dLbls>
            <c:dLbl>
              <c:idx val="0"/>
              <c:layout>
                <c:manualLayout>
                  <c:x val="0"/>
                  <c:y val="-8.3877995642701528E-2"/>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C29-4195-BA86-3FD9018C8B31}"/>
                </c:ext>
              </c:extLst>
            </c:dLbl>
            <c:dLbl>
              <c:idx val="1"/>
              <c:layout>
                <c:manualLayout>
                  <c:x val="0"/>
                  <c:y val="-0.16448801742919389"/>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C29-4195-BA86-3FD9018C8B31}"/>
                </c:ext>
              </c:extLst>
            </c:dLbl>
            <c:dLbl>
              <c:idx val="2"/>
              <c:layout>
                <c:manualLayout>
                  <c:x val="0"/>
                  <c:y val="-0.11002178649237472"/>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C29-4195-BA86-3FD9018C8B31}"/>
                </c:ext>
              </c:extLst>
            </c:dLbl>
            <c:dLbl>
              <c:idx val="3"/>
              <c:layout>
                <c:manualLayout>
                  <c:x val="0"/>
                  <c:y val="-5.8823529411764705E-2"/>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C29-4195-BA86-3FD9018C8B31}"/>
                </c:ext>
              </c:extLst>
            </c:dLbl>
            <c:dLbl>
              <c:idx val="4"/>
              <c:layout>
                <c:manualLayout>
                  <c:x val="0"/>
                  <c:y val="-0.19934640522875818"/>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C29-4195-BA86-3FD9018C8B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774</c:v>
                </c:pt>
                <c:pt idx="1">
                  <c:v>1527</c:v>
                </c:pt>
                <c:pt idx="2">
                  <c:v>962</c:v>
                </c:pt>
                <c:pt idx="3">
                  <c:v>599</c:v>
                </c:pt>
                <c:pt idx="4">
                  <c:v>2011</c:v>
                </c:pt>
              </c:numCache>
            </c:numRef>
          </c:val>
          <c:extLst>
            <c:ext xmlns:c16="http://schemas.microsoft.com/office/drawing/2014/chart" uri="{C3380CC4-5D6E-409C-BE32-E72D297353CC}">
              <c16:uniqueId val="{00000005-DC29-4195-BA86-3FD9018C8B31}"/>
            </c:ext>
          </c:extLst>
        </c:ser>
        <c:ser>
          <c:idx val="1"/>
          <c:order val="1"/>
          <c:spPr>
            <a:solidFill>
              <a:schemeClr val="accent2"/>
            </a:solidFill>
            <a:ln>
              <a:noFill/>
            </a:ln>
          </c:spPr>
          <c:invertIfNegative val="0"/>
          <c:dLbls>
            <c:dLbl>
              <c:idx val="1"/>
              <c:layout>
                <c:manualLayout>
                  <c:x val="0"/>
                  <c:y val="-0.22004357298474944"/>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DC29-4195-BA86-3FD9018C8B31}"/>
                </c:ext>
              </c:extLst>
            </c:dLbl>
            <c:dLbl>
              <c:idx val="2"/>
              <c:layout>
                <c:manualLayout>
                  <c:x val="0"/>
                  <c:y val="-0.28758169934640521"/>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DC29-4195-BA86-3FD9018C8B31}"/>
                </c:ext>
              </c:extLst>
            </c:dLbl>
            <c:dLbl>
              <c:idx val="3"/>
              <c:layout>
                <c:manualLayout>
                  <c:x val="0"/>
                  <c:y val="-0.32897603485838778"/>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DC29-4195-BA86-3FD9018C8B31}"/>
                </c:ext>
              </c:extLst>
            </c:dLbl>
            <c:dLbl>
              <c:idx val="4"/>
              <c:layout>
                <c:manualLayout>
                  <c:x val="0"/>
                  <c:y val="-0.47167755991285404"/>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DC29-4195-BA86-3FD9018C8B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774</c:v>
                </c:pt>
                <c:pt idx="1">
                  <c:v>2301</c:v>
                </c:pt>
                <c:pt idx="2">
                  <c:v>3263</c:v>
                </c:pt>
                <c:pt idx="3">
                  <c:v>3862</c:v>
                </c:pt>
                <c:pt idx="4">
                  <c:v>5873</c:v>
                </c:pt>
              </c:numCache>
            </c:numRef>
          </c:val>
          <c:extLst>
            <c:ext xmlns:c16="http://schemas.microsoft.com/office/drawing/2014/chart" uri="{C3380CC4-5D6E-409C-BE32-E72D297353CC}">
              <c16:uniqueId val="{0000000A-DC29-4195-BA86-3FD9018C8B31}"/>
            </c:ext>
          </c:extLst>
        </c:ser>
        <c:dLbls>
          <c:showLegendKey val="0"/>
          <c:showVal val="0"/>
          <c:showCatName val="0"/>
          <c:showSerName val="0"/>
          <c:showPercent val="0"/>
          <c:showBubbleSize val="0"/>
        </c:dLbls>
        <c:gapWidth val="80"/>
        <c:axId val="630554511"/>
        <c:axId val="1"/>
      </c:barChart>
      <c:catAx>
        <c:axId val="630554511"/>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600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800" kern="1200">
                <a:solidFill>
                  <a:schemeClr val="tx1"/>
                </a:solidFill>
                <a:latin typeface="+mn-lt"/>
                <a:ea typeface="+mn-ea"/>
                <a:cs typeface="+mn-cs"/>
              </a:defRPr>
            </a:pPr>
            <a:endParaRPr lang="en-US"/>
          </a:p>
        </c:txPr>
        <c:crossAx val="630554511"/>
        <c:crosses val="min"/>
        <c:crossBetween val="between"/>
        <c:majorUnit val="1000"/>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843492586490946E-2"/>
          <c:y val="4.6762589928057555E-2"/>
          <c:w val="0.83031301482701814"/>
          <c:h val="0.90647482014388492"/>
        </c:manualLayout>
      </c:layout>
      <c:doughnutChart>
        <c:varyColors val="0"/>
        <c:ser>
          <c:idx val="0"/>
          <c:order val="0"/>
          <c:dPt>
            <c:idx val="0"/>
            <c:bubble3D val="0"/>
            <c:spPr>
              <a:solidFill>
                <a:srgbClr val="026475"/>
              </a:solidFill>
              <a:ln>
                <a:noFill/>
              </a:ln>
            </c:spPr>
            <c:extLst>
              <c:ext xmlns:c16="http://schemas.microsoft.com/office/drawing/2014/chart" uri="{C3380CC4-5D6E-409C-BE32-E72D297353CC}">
                <c16:uniqueId val="{00000000-76A9-422E-A94C-4EEA7987430C}"/>
              </c:ext>
            </c:extLst>
          </c:dPt>
          <c:dPt>
            <c:idx val="1"/>
            <c:bubble3D val="0"/>
            <c:spPr>
              <a:solidFill>
                <a:schemeClr val="accent6"/>
              </a:solidFill>
              <a:ln>
                <a:noFill/>
              </a:ln>
            </c:spPr>
            <c:extLst>
              <c:ext xmlns:c16="http://schemas.microsoft.com/office/drawing/2014/chart" uri="{C3380CC4-5D6E-409C-BE32-E72D297353CC}">
                <c16:uniqueId val="{00000001-76A9-422E-A94C-4EEA7987430C}"/>
              </c:ext>
            </c:extLst>
          </c:dPt>
          <c:dPt>
            <c:idx val="2"/>
            <c:bubble3D val="0"/>
            <c:spPr>
              <a:solidFill>
                <a:schemeClr val="accent5"/>
              </a:solidFill>
              <a:ln>
                <a:noFill/>
              </a:ln>
            </c:spPr>
            <c:extLst>
              <c:ext xmlns:c16="http://schemas.microsoft.com/office/drawing/2014/chart" uri="{C3380CC4-5D6E-409C-BE32-E72D297353CC}">
                <c16:uniqueId val="{00000002-76A9-422E-A94C-4EEA7987430C}"/>
              </c:ext>
            </c:extLst>
          </c:dPt>
          <c:dPt>
            <c:idx val="3"/>
            <c:bubble3D val="0"/>
            <c:spPr>
              <a:solidFill>
                <a:schemeClr val="accent4"/>
              </a:solidFill>
              <a:ln>
                <a:noFill/>
              </a:ln>
            </c:spPr>
            <c:extLst>
              <c:ext xmlns:c16="http://schemas.microsoft.com/office/drawing/2014/chart" uri="{C3380CC4-5D6E-409C-BE32-E72D297353CC}">
                <c16:uniqueId val="{00000003-76A9-422E-A94C-4EEA7987430C}"/>
              </c:ext>
            </c:extLst>
          </c:dPt>
          <c:dPt>
            <c:idx val="4"/>
            <c:bubble3D val="0"/>
            <c:spPr>
              <a:solidFill>
                <a:schemeClr val="bg2"/>
              </a:solidFill>
              <a:ln>
                <a:noFill/>
              </a:ln>
            </c:spPr>
            <c:extLst>
              <c:ext xmlns:c16="http://schemas.microsoft.com/office/drawing/2014/chart" uri="{C3380CC4-5D6E-409C-BE32-E72D297353CC}">
                <c16:uniqueId val="{00000004-76A9-422E-A94C-4EEA7987430C}"/>
              </c:ext>
            </c:extLst>
          </c:dPt>
          <c:dPt>
            <c:idx val="5"/>
            <c:bubble3D val="0"/>
            <c:spPr>
              <a:solidFill>
                <a:schemeClr val="accent2"/>
              </a:solidFill>
              <a:ln>
                <a:noFill/>
              </a:ln>
            </c:spPr>
            <c:extLst>
              <c:ext xmlns:c16="http://schemas.microsoft.com/office/drawing/2014/chart" uri="{C3380CC4-5D6E-409C-BE32-E72D297353CC}">
                <c16:uniqueId val="{00000005-76A9-422E-A94C-4EEA7987430C}"/>
              </c:ext>
            </c:extLst>
          </c:dPt>
          <c:dPt>
            <c:idx val="6"/>
            <c:bubble3D val="0"/>
            <c:spPr>
              <a:solidFill>
                <a:schemeClr val="accent1"/>
              </a:solidFill>
              <a:ln>
                <a:noFill/>
              </a:ln>
            </c:spPr>
            <c:extLst>
              <c:ext xmlns:c16="http://schemas.microsoft.com/office/drawing/2014/chart" uri="{C3380CC4-5D6E-409C-BE32-E72D297353CC}">
                <c16:uniqueId val="{00000006-76A9-422E-A94C-4EEA7987430C}"/>
              </c:ext>
            </c:extLst>
          </c:dPt>
          <c:dLbls>
            <c:dLbl>
              <c:idx val="1"/>
              <c:layout>
                <c:manualLayout>
                  <c:x val="2.1416803953871501E-2"/>
                  <c:y val="-5.7553956834532377E-2"/>
                </c:manualLayout>
              </c:layout>
              <c:numFmt formatCode="#,##0&quot;%&quot;;&quot;-&quot;#,##0&quot;%&quot;" sourceLinked="0"/>
              <c:spPr>
                <a:noFill/>
                <a:ln>
                  <a:noFill/>
                </a:ln>
              </c:spPr>
              <c:txPr>
                <a:bodyPr wrap="none"/>
                <a:lstStyle/>
                <a:p>
                  <a:pPr>
                    <a:defRPr sz="800" b="1"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6A9-422E-A94C-4EEA7987430C}"/>
                </c:ext>
              </c:extLst>
            </c:dLbl>
            <c:dLbl>
              <c:idx val="2"/>
              <c:layout>
                <c:manualLayout>
                  <c:x val="3.2125205930807248E-2"/>
                  <c:y val="-2.1582733812949641E-2"/>
                </c:manualLayout>
              </c:layout>
              <c:numFmt formatCode="#,##0&quot;%&quot;;&quot;-&quot;#,##0&quot;%&quot;" sourceLinked="0"/>
              <c:spPr>
                <a:noFill/>
                <a:ln>
                  <a:noFill/>
                </a:ln>
              </c:spPr>
              <c:txPr>
                <a:bodyPr wrap="none"/>
                <a:lstStyle/>
                <a:p>
                  <a:pPr>
                    <a:defRPr sz="800" b="1" kern="120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6A9-422E-A94C-4EEA7987430C}"/>
                </c:ext>
              </c:extLst>
            </c:dLbl>
            <c:dLbl>
              <c:idx val="3"/>
              <c:layout>
                <c:manualLayout>
                  <c:x val="3.459637561779242E-2"/>
                  <c:y val="1.3489208633093525E-2"/>
                </c:manualLayout>
              </c:layout>
              <c:numFmt formatCode="#,##0&quot;%&quot;;&quot;-&quot;#,##0&quot;%&quot;" sourceLinked="0"/>
              <c:spPr>
                <a:noFill/>
                <a:ln>
                  <a:noFill/>
                </a:ln>
              </c:spPr>
              <c:txPr>
                <a:bodyPr wrap="none"/>
                <a:lstStyle/>
                <a:p>
                  <a:pPr>
                    <a:defRPr sz="800" b="1"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6A9-422E-A94C-4EEA7987430C}"/>
                </c:ext>
              </c:extLst>
            </c:dLbl>
            <c:dLbl>
              <c:idx val="4"/>
              <c:layout>
                <c:manualLayout>
                  <c:x val="9.0609555189456337E-3"/>
                  <c:y val="5.935251798561151E-2"/>
                </c:manualLayout>
              </c:layout>
              <c:numFmt formatCode="#,##0&quot;%&quot;;&quot;-&quot;#,##0&quot;%&quot;" sourceLinked="0"/>
              <c:spPr>
                <a:noFill/>
                <a:ln>
                  <a:noFill/>
                </a:ln>
              </c:spPr>
              <c:txPr>
                <a:bodyPr wrap="none"/>
                <a:lstStyle/>
                <a:p>
                  <a:pPr>
                    <a:defRPr sz="800" b="1" kern="120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6A9-422E-A94C-4EEA7987430C}"/>
                </c:ext>
              </c:extLst>
            </c:dLbl>
            <c:dLbl>
              <c:idx val="5"/>
              <c:layout>
                <c:manualLayout>
                  <c:x val="-3.130148270181219E-2"/>
                  <c:y val="2.0683453237410072E-2"/>
                </c:manualLayout>
              </c:layout>
              <c:numFmt formatCode="#,##0&quot;%&quot;;&quot;-&quot;#,##0&quot;%&quot;" sourceLinked="0"/>
              <c:spPr>
                <a:noFill/>
                <a:ln>
                  <a:noFill/>
                </a:ln>
              </c:spPr>
              <c:txPr>
                <a:bodyPr wrap="none"/>
                <a:lstStyle/>
                <a:p>
                  <a:pPr>
                    <a:defRPr sz="800" b="1"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6A9-422E-A94C-4EEA7987430C}"/>
                </c:ext>
              </c:extLst>
            </c:dLbl>
            <c:dLbl>
              <c:idx val="6"/>
              <c:layout>
                <c:manualLayout>
                  <c:x val="-2.800658978583196E-2"/>
                  <c:y val="-3.327338129496403E-2"/>
                </c:manualLayout>
              </c:layout>
              <c:numFmt formatCode="#,##0&quot;%&quot;;&quot;-&quot;#,##0&quot;%&quot;" sourceLinked="0"/>
              <c:spPr>
                <a:noFill/>
                <a:ln>
                  <a:noFill/>
                </a:ln>
              </c:spPr>
              <c:txPr>
                <a:bodyPr wrap="none"/>
                <a:lstStyle/>
                <a:p>
                  <a:pPr>
                    <a:defRPr sz="800" b="1"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6A9-422E-A94C-4EEA7987430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Sheet1!$A$1:$A$7</c:f>
              <c:numCache>
                <c:formatCode>General</c:formatCode>
                <c:ptCount val="7"/>
                <c:pt idx="0">
                  <c:v>2.7131782945736433</c:v>
                </c:pt>
                <c:pt idx="1">
                  <c:v>7.3643410852713185</c:v>
                </c:pt>
                <c:pt idx="2">
                  <c:v>13.565891472868216</c:v>
                </c:pt>
                <c:pt idx="3">
                  <c:v>14.987080103359174</c:v>
                </c:pt>
                <c:pt idx="4">
                  <c:v>17.441860465116278</c:v>
                </c:pt>
                <c:pt idx="5">
                  <c:v>19.509043927648577</c:v>
                </c:pt>
                <c:pt idx="6">
                  <c:v>24.418604651162788</c:v>
                </c:pt>
              </c:numCache>
            </c:numRef>
          </c:val>
          <c:extLst>
            <c:ext xmlns:c16="http://schemas.microsoft.com/office/drawing/2014/chart" uri="{C3380CC4-5D6E-409C-BE32-E72D297353CC}">
              <c16:uniqueId val="{00000007-76A9-422E-A94C-4EEA7987430C}"/>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843492586490946E-2"/>
          <c:y val="4.8473967684021541E-2"/>
          <c:w val="0.83031301482701814"/>
          <c:h val="0.9048473967684022"/>
        </c:manualLayout>
      </c:layout>
      <c:doughnutChart>
        <c:varyColors val="0"/>
        <c:ser>
          <c:idx val="0"/>
          <c:order val="0"/>
          <c:dPt>
            <c:idx val="0"/>
            <c:bubble3D val="0"/>
            <c:spPr>
              <a:solidFill>
                <a:srgbClr val="026475"/>
              </a:solidFill>
              <a:ln>
                <a:noFill/>
              </a:ln>
            </c:spPr>
            <c:extLst>
              <c:ext xmlns:c16="http://schemas.microsoft.com/office/drawing/2014/chart" uri="{C3380CC4-5D6E-409C-BE32-E72D297353CC}">
                <c16:uniqueId val="{00000000-99D2-49D2-8575-994EA3FBD194}"/>
              </c:ext>
            </c:extLst>
          </c:dPt>
          <c:dPt>
            <c:idx val="1"/>
            <c:bubble3D val="0"/>
            <c:spPr>
              <a:solidFill>
                <a:schemeClr val="accent6"/>
              </a:solidFill>
              <a:ln>
                <a:noFill/>
              </a:ln>
            </c:spPr>
            <c:extLst>
              <c:ext xmlns:c16="http://schemas.microsoft.com/office/drawing/2014/chart" uri="{C3380CC4-5D6E-409C-BE32-E72D297353CC}">
                <c16:uniqueId val="{00000001-99D2-49D2-8575-994EA3FBD194}"/>
              </c:ext>
            </c:extLst>
          </c:dPt>
          <c:dPt>
            <c:idx val="2"/>
            <c:bubble3D val="0"/>
            <c:spPr>
              <a:solidFill>
                <a:schemeClr val="accent5"/>
              </a:solidFill>
              <a:ln>
                <a:noFill/>
              </a:ln>
            </c:spPr>
            <c:extLst>
              <c:ext xmlns:c16="http://schemas.microsoft.com/office/drawing/2014/chart" uri="{C3380CC4-5D6E-409C-BE32-E72D297353CC}">
                <c16:uniqueId val="{00000002-99D2-49D2-8575-994EA3FBD194}"/>
              </c:ext>
            </c:extLst>
          </c:dPt>
          <c:dPt>
            <c:idx val="3"/>
            <c:bubble3D val="0"/>
            <c:spPr>
              <a:solidFill>
                <a:schemeClr val="accent4"/>
              </a:solidFill>
              <a:ln>
                <a:noFill/>
              </a:ln>
            </c:spPr>
            <c:extLst>
              <c:ext xmlns:c16="http://schemas.microsoft.com/office/drawing/2014/chart" uri="{C3380CC4-5D6E-409C-BE32-E72D297353CC}">
                <c16:uniqueId val="{00000003-99D2-49D2-8575-994EA3FBD194}"/>
              </c:ext>
            </c:extLst>
          </c:dPt>
          <c:dPt>
            <c:idx val="4"/>
            <c:bubble3D val="0"/>
            <c:spPr>
              <a:solidFill>
                <a:schemeClr val="bg2"/>
              </a:solidFill>
              <a:ln>
                <a:noFill/>
              </a:ln>
            </c:spPr>
            <c:extLst>
              <c:ext xmlns:c16="http://schemas.microsoft.com/office/drawing/2014/chart" uri="{C3380CC4-5D6E-409C-BE32-E72D297353CC}">
                <c16:uniqueId val="{00000004-99D2-49D2-8575-994EA3FBD194}"/>
              </c:ext>
            </c:extLst>
          </c:dPt>
          <c:dPt>
            <c:idx val="5"/>
            <c:bubble3D val="0"/>
            <c:spPr>
              <a:solidFill>
                <a:schemeClr val="accent2"/>
              </a:solidFill>
              <a:ln>
                <a:noFill/>
              </a:ln>
            </c:spPr>
            <c:extLst>
              <c:ext xmlns:c16="http://schemas.microsoft.com/office/drawing/2014/chart" uri="{C3380CC4-5D6E-409C-BE32-E72D297353CC}">
                <c16:uniqueId val="{00000005-99D2-49D2-8575-994EA3FBD194}"/>
              </c:ext>
            </c:extLst>
          </c:dPt>
          <c:dPt>
            <c:idx val="6"/>
            <c:bubble3D val="0"/>
            <c:spPr>
              <a:solidFill>
                <a:schemeClr val="accent1"/>
              </a:solidFill>
              <a:ln>
                <a:noFill/>
              </a:ln>
            </c:spPr>
            <c:extLst>
              <c:ext xmlns:c16="http://schemas.microsoft.com/office/drawing/2014/chart" uri="{C3380CC4-5D6E-409C-BE32-E72D297353CC}">
                <c16:uniqueId val="{00000006-99D2-49D2-8575-994EA3FBD194}"/>
              </c:ext>
            </c:extLst>
          </c:dPt>
          <c:dLbls>
            <c:dLbl>
              <c:idx val="0"/>
              <c:layout>
                <c:manualLayout>
                  <c:x val="6.5897858319604614E-3"/>
                  <c:y val="-7.091561938958707E-2"/>
                </c:manualLayout>
              </c:layout>
              <c:numFmt formatCode="#,##0&quot;%&quot;;&quot;-&quot;#,##0&quot;%&quot;" sourceLinked="0"/>
              <c:spPr>
                <a:noFill/>
                <a:ln>
                  <a:noFill/>
                </a:ln>
              </c:spPr>
              <c:txPr>
                <a:bodyPr wrap="none"/>
                <a:lstStyle/>
                <a:p>
                  <a:pPr>
                    <a:defRPr sz="800" b="1"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9D2-49D2-8575-994EA3FBD194}"/>
                </c:ext>
              </c:extLst>
            </c:dLbl>
            <c:dLbl>
              <c:idx val="1"/>
              <c:layout>
                <c:manualLayout>
                  <c:x val="1.9769357495881382E-2"/>
                  <c:y val="-5.9245960502692999E-2"/>
                </c:manualLayout>
              </c:layout>
              <c:numFmt formatCode="#,##0&quot;%&quot;;&quot;-&quot;#,##0&quot;%&quot;" sourceLinked="0"/>
              <c:spPr>
                <a:noFill/>
                <a:ln>
                  <a:noFill/>
                </a:ln>
              </c:spPr>
              <c:txPr>
                <a:bodyPr wrap="none"/>
                <a:lstStyle/>
                <a:p>
                  <a:pPr>
                    <a:defRPr sz="800" b="1"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9D2-49D2-8575-994EA3FBD194}"/>
                </c:ext>
              </c:extLst>
            </c:dLbl>
            <c:dLbl>
              <c:idx val="2"/>
              <c:layout>
                <c:manualLayout>
                  <c:x val="3.0477759472817133E-2"/>
                  <c:y val="-4.5780969479353679E-2"/>
                </c:manualLayout>
              </c:layout>
              <c:numFmt formatCode="#,##0&quot;%&quot;;&quot;-&quot;#,##0&quot;%&quot;" sourceLinked="0"/>
              <c:spPr>
                <a:noFill/>
                <a:ln>
                  <a:noFill/>
                </a:ln>
              </c:spPr>
              <c:txPr>
                <a:bodyPr wrap="none"/>
                <a:lstStyle/>
                <a:p>
                  <a:pPr>
                    <a:defRPr sz="800" b="1" kern="120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9D2-49D2-8575-994EA3FBD194}"/>
                </c:ext>
              </c:extLst>
            </c:dLbl>
            <c:dLbl>
              <c:idx val="3"/>
              <c:layout>
                <c:manualLayout>
                  <c:x val="3.3772652388797363E-2"/>
                  <c:y val="1.3464991023339317E-2"/>
                </c:manualLayout>
              </c:layout>
              <c:numFmt formatCode="#,##0&quot;%&quot;;&quot;-&quot;#,##0&quot;%&quot;" sourceLinked="0"/>
              <c:spPr>
                <a:noFill/>
                <a:ln>
                  <a:noFill/>
                </a:ln>
              </c:spPr>
              <c:txPr>
                <a:bodyPr wrap="none"/>
                <a:lstStyle/>
                <a:p>
                  <a:pPr>
                    <a:defRPr sz="800" b="1"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9D2-49D2-8575-994EA3FBD194}"/>
                </c:ext>
              </c:extLst>
            </c:dLbl>
            <c:dLbl>
              <c:idx val="4"/>
              <c:layout>
                <c:manualLayout>
                  <c:x val="-1.729818780889621E-2"/>
                  <c:y val="4.9371633752244168E-2"/>
                </c:manualLayout>
              </c:layout>
              <c:numFmt formatCode="#,##0&quot;%&quot;;&quot;-&quot;#,##0&quot;%&quot;" sourceLinked="0"/>
              <c:spPr>
                <a:noFill/>
                <a:ln>
                  <a:noFill/>
                </a:ln>
              </c:spPr>
              <c:txPr>
                <a:bodyPr wrap="none"/>
                <a:lstStyle/>
                <a:p>
                  <a:pPr>
                    <a:defRPr sz="800" b="1" kern="120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9D2-49D2-8575-994EA3FBD194}"/>
                </c:ext>
              </c:extLst>
            </c:dLbl>
            <c:dLbl>
              <c:idx val="5"/>
              <c:layout>
                <c:manualLayout>
                  <c:x val="-3.5420098846787477E-2"/>
                  <c:y val="1.2567324955116697E-2"/>
                </c:manualLayout>
              </c:layout>
              <c:numFmt formatCode="#,##0&quot;%&quot;;&quot;-&quot;#,##0&quot;%&quot;" sourceLinked="0"/>
              <c:spPr>
                <a:noFill/>
                <a:ln>
                  <a:noFill/>
                </a:ln>
              </c:spPr>
              <c:txPr>
                <a:bodyPr wrap="none"/>
                <a:lstStyle/>
                <a:p>
                  <a:pPr>
                    <a:defRPr sz="800" b="1"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99D2-49D2-8575-994EA3FBD194}"/>
                </c:ext>
              </c:extLst>
            </c:dLbl>
            <c:dLbl>
              <c:idx val="6"/>
              <c:layout>
                <c:manualLayout>
                  <c:x val="-2.6359143327841845E-2"/>
                  <c:y val="-3.5906642728904849E-2"/>
                </c:manualLayout>
              </c:layout>
              <c:numFmt formatCode="#,##0&quot;%&quot;;&quot;-&quot;#,##0&quot;%&quot;" sourceLinked="0"/>
              <c:spPr>
                <a:noFill/>
                <a:ln>
                  <a:noFill/>
                </a:ln>
              </c:spPr>
              <c:txPr>
                <a:bodyPr wrap="none"/>
                <a:lstStyle/>
                <a:p>
                  <a:pPr>
                    <a:defRPr sz="800" b="1"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99D2-49D2-8575-994EA3FBD19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Sheet1!$A$1:$A$7</c:f>
              <c:numCache>
                <c:formatCode>General</c:formatCode>
                <c:ptCount val="7"/>
                <c:pt idx="0">
                  <c:v>3.6797613127797115</c:v>
                </c:pt>
                <c:pt idx="1">
                  <c:v>4.0775733465937343</c:v>
                </c:pt>
                <c:pt idx="2">
                  <c:v>5.0721034311287916</c:v>
                </c:pt>
                <c:pt idx="3">
                  <c:v>37.145698657384386</c:v>
                </c:pt>
                <c:pt idx="4">
                  <c:v>11.636001989060169</c:v>
                </c:pt>
                <c:pt idx="5">
                  <c:v>15.862754848334163</c:v>
                </c:pt>
                <c:pt idx="6">
                  <c:v>22.526106414719045</c:v>
                </c:pt>
              </c:numCache>
            </c:numRef>
          </c:val>
          <c:extLst>
            <c:ext xmlns:c16="http://schemas.microsoft.com/office/drawing/2014/chart" uri="{C3380CC4-5D6E-409C-BE32-E72D297353CC}">
              <c16:uniqueId val="{00000007-99D2-49D2-8575-994EA3FBD194}"/>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640641338445453E-2"/>
          <c:y val="5.9225512528473807E-2"/>
          <c:w val="0.8142209829208783"/>
          <c:h val="0.88041002277904323"/>
        </c:manualLayout>
      </c:layout>
      <c:barChart>
        <c:barDir val="col"/>
        <c:grouping val="stacked"/>
        <c:varyColors val="0"/>
        <c:ser>
          <c:idx val="0"/>
          <c:order val="0"/>
          <c:spPr>
            <a:solidFill>
              <a:schemeClr val="accent4"/>
            </a:solidFill>
            <a:ln>
              <a:noFill/>
            </a:ln>
          </c:spPr>
          <c:invertIfNegative val="0"/>
          <c:val>
            <c:numRef>
              <c:f>Sheet1!$A$1:$E$1</c:f>
              <c:numCache>
                <c:formatCode>General</c:formatCode>
                <c:ptCount val="5"/>
                <c:pt idx="0">
                  <c:v>196</c:v>
                </c:pt>
                <c:pt idx="1">
                  <c:v>320</c:v>
                </c:pt>
                <c:pt idx="2">
                  <c:v>321</c:v>
                </c:pt>
                <c:pt idx="3">
                  <c:v>212</c:v>
                </c:pt>
                <c:pt idx="4">
                  <c:v>335.74647887323954</c:v>
                </c:pt>
              </c:numCache>
            </c:numRef>
          </c:val>
          <c:extLst>
            <c:ext xmlns:c16="http://schemas.microsoft.com/office/drawing/2014/chart" uri="{C3380CC4-5D6E-409C-BE32-E72D297353CC}">
              <c16:uniqueId val="{00000000-FF3A-488D-B851-D7DBB973110D}"/>
            </c:ext>
          </c:extLst>
        </c:ser>
        <c:ser>
          <c:idx val="1"/>
          <c:order val="1"/>
          <c:spPr>
            <a:solidFill>
              <a:schemeClr val="accent2"/>
            </a:solidFill>
            <a:ln>
              <a:noFill/>
            </a:ln>
          </c:spPr>
          <c:invertIfNegative val="0"/>
          <c:val>
            <c:numRef>
              <c:f>Sheet1!$A$2:$E$2</c:f>
              <c:numCache>
                <c:formatCode>General</c:formatCode>
                <c:ptCount val="5"/>
                <c:pt idx="0">
                  <c:v>93</c:v>
                </c:pt>
                <c:pt idx="1">
                  <c:v>126</c:v>
                </c:pt>
                <c:pt idx="2">
                  <c:v>141</c:v>
                </c:pt>
                <c:pt idx="3">
                  <c:v>118</c:v>
                </c:pt>
                <c:pt idx="4">
                  <c:v>216</c:v>
                </c:pt>
              </c:numCache>
            </c:numRef>
          </c:val>
          <c:extLst>
            <c:ext xmlns:c16="http://schemas.microsoft.com/office/drawing/2014/chart" uri="{C3380CC4-5D6E-409C-BE32-E72D297353CC}">
              <c16:uniqueId val="{00000001-FF3A-488D-B851-D7DBB973110D}"/>
            </c:ext>
          </c:extLst>
        </c:ser>
        <c:ser>
          <c:idx val="2"/>
          <c:order val="2"/>
          <c:spPr>
            <a:solidFill>
              <a:schemeClr val="accent1"/>
            </a:solidFill>
            <a:ln>
              <a:noFill/>
            </a:ln>
          </c:spPr>
          <c:invertIfNegative val="0"/>
          <c:val>
            <c:numRef>
              <c:f>Sheet1!$A$3:$E$3</c:f>
              <c:numCache>
                <c:formatCode>General</c:formatCode>
                <c:ptCount val="5"/>
                <c:pt idx="0">
                  <c:v>336</c:v>
                </c:pt>
                <c:pt idx="1">
                  <c:v>439</c:v>
                </c:pt>
                <c:pt idx="2">
                  <c:v>432</c:v>
                </c:pt>
                <c:pt idx="3">
                  <c:v>360</c:v>
                </c:pt>
                <c:pt idx="4">
                  <c:v>606</c:v>
                </c:pt>
              </c:numCache>
            </c:numRef>
          </c:val>
          <c:extLst>
            <c:ext xmlns:c16="http://schemas.microsoft.com/office/drawing/2014/chart" uri="{C3380CC4-5D6E-409C-BE32-E72D297353CC}">
              <c16:uniqueId val="{00000002-FF3A-488D-B851-D7DBB973110D}"/>
            </c:ext>
          </c:extLst>
        </c:ser>
        <c:dLbls>
          <c:showLegendKey val="0"/>
          <c:showVal val="0"/>
          <c:showCatName val="0"/>
          <c:showSerName val="0"/>
          <c:showPercent val="0"/>
          <c:showBubbleSize val="0"/>
        </c:dLbls>
        <c:gapWidth val="80"/>
        <c:overlap val="100"/>
        <c:axId val="660969520"/>
        <c:axId val="1"/>
      </c:barChart>
      <c:lineChart>
        <c:grouping val="standard"/>
        <c:varyColors val="0"/>
        <c:ser>
          <c:idx val="3"/>
          <c:order val="3"/>
          <c:spPr>
            <a:ln w="28575" algn="ctr">
              <a:solidFill>
                <a:schemeClr val="accent5"/>
              </a:solidFill>
              <a:prstDash val="solid"/>
            </a:ln>
          </c:spPr>
          <c:marker>
            <c:symbol val="none"/>
          </c:marker>
          <c:dPt>
            <c:idx val="0"/>
            <c:marker>
              <c:symbol val="circle"/>
              <c:size val="4"/>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3-FF3A-488D-B851-D7DBB973110D}"/>
              </c:ext>
            </c:extLst>
          </c:dPt>
          <c:dPt>
            <c:idx val="1"/>
            <c:marker>
              <c:symbol val="circle"/>
              <c:size val="4"/>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4-FF3A-488D-B851-D7DBB973110D}"/>
              </c:ext>
            </c:extLst>
          </c:dPt>
          <c:dPt>
            <c:idx val="2"/>
            <c:marker>
              <c:symbol val="circle"/>
              <c:size val="4"/>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5-FF3A-488D-B851-D7DBB973110D}"/>
              </c:ext>
            </c:extLst>
          </c:dPt>
          <c:dPt>
            <c:idx val="3"/>
            <c:marker>
              <c:symbol val="circle"/>
              <c:size val="4"/>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6-FF3A-488D-B851-D7DBB973110D}"/>
              </c:ext>
            </c:extLst>
          </c:dPt>
          <c:dPt>
            <c:idx val="4"/>
            <c:marker>
              <c:symbol val="circle"/>
              <c:size val="4"/>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7-FF3A-488D-B851-D7DBB973110D}"/>
              </c:ext>
            </c:extLst>
          </c:dPt>
          <c:dLbls>
            <c:dLbl>
              <c:idx val="0"/>
              <c:layout>
                <c:manualLayout>
                  <c:x val="0"/>
                  <c:y val="-9.9088838268792709E-2"/>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F3A-488D-B851-D7DBB973110D}"/>
                </c:ext>
              </c:extLst>
            </c:dLbl>
            <c:dLbl>
              <c:idx val="1"/>
              <c:layout>
                <c:manualLayout>
                  <c:x val="0"/>
                  <c:y val="-9.9088838268792709E-2"/>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F3A-488D-B851-D7DBB973110D}"/>
                </c:ext>
              </c:extLst>
            </c:dLbl>
            <c:dLbl>
              <c:idx val="2"/>
              <c:layout>
                <c:manualLayout>
                  <c:x val="0"/>
                  <c:y val="-9.9088838268792709E-2"/>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FF3A-488D-B851-D7DBB973110D}"/>
                </c:ext>
              </c:extLst>
            </c:dLbl>
            <c:dLbl>
              <c:idx val="3"/>
              <c:layout>
                <c:manualLayout>
                  <c:x val="0"/>
                  <c:y val="-9.9088838268792709E-2"/>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F3A-488D-B851-D7DBB973110D}"/>
                </c:ext>
              </c:extLst>
            </c:dLbl>
            <c:dLbl>
              <c:idx val="4"/>
              <c:layout>
                <c:manualLayout>
                  <c:x val="0"/>
                  <c:y val="-9.9088838268792709E-2"/>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F3A-488D-B851-D7DBB973110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Sheet1!$A$4:$E$4</c:f>
              <c:numCache>
                <c:formatCode>General</c:formatCode>
                <c:ptCount val="5"/>
                <c:pt idx="0">
                  <c:v>69</c:v>
                </c:pt>
                <c:pt idx="1">
                  <c:v>64</c:v>
                </c:pt>
                <c:pt idx="2">
                  <c:v>64</c:v>
                </c:pt>
                <c:pt idx="3">
                  <c:v>71</c:v>
                </c:pt>
                <c:pt idx="4">
                  <c:v>71</c:v>
                </c:pt>
              </c:numCache>
            </c:numRef>
          </c:val>
          <c:smooth val="0"/>
          <c:extLst>
            <c:ext xmlns:c16="http://schemas.microsoft.com/office/drawing/2014/chart" uri="{C3380CC4-5D6E-409C-BE32-E72D297353CC}">
              <c16:uniqueId val="{00000008-FF3A-488D-B851-D7DBB973110D}"/>
            </c:ext>
          </c:extLst>
        </c:ser>
        <c:dLbls>
          <c:showLegendKey val="0"/>
          <c:showVal val="0"/>
          <c:showCatName val="0"/>
          <c:showSerName val="0"/>
          <c:showPercent val="0"/>
          <c:showBubbleSize val="0"/>
        </c:dLbls>
        <c:marker val="1"/>
        <c:smooth val="0"/>
        <c:axId val="3"/>
        <c:axId val="2"/>
      </c:lineChart>
      <c:catAx>
        <c:axId val="660969520"/>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200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800" kern="1200">
                <a:solidFill>
                  <a:schemeClr val="tx1"/>
                </a:solidFill>
                <a:latin typeface="+mn-lt"/>
                <a:ea typeface="+mn-ea"/>
                <a:cs typeface="+mn-cs"/>
              </a:defRPr>
            </a:pPr>
            <a:endParaRPr lang="en-US"/>
          </a:p>
        </c:txPr>
        <c:crossAx val="660969520"/>
        <c:crosses val="min"/>
        <c:crossBetween val="between"/>
        <c:majorUnit val="500"/>
      </c:valAx>
      <c:valAx>
        <c:axId val="2"/>
        <c:scaling>
          <c:orientation val="minMax"/>
          <c:max val="80"/>
          <c:min val="0"/>
        </c:scaling>
        <c:delete val="0"/>
        <c:axPos val="r"/>
        <c:majorGridlines>
          <c:spPr>
            <a:ln>
              <a:noFill/>
            </a:ln>
          </c:spPr>
        </c:majorGridlines>
        <c:numFmt formatCode="#,##0&quot;%&quot;;&quot;-&quot;#,##0&quot;%&quot;" sourceLinked="0"/>
        <c:majorTickMark val="out"/>
        <c:minorTickMark val="none"/>
        <c:tickLblPos val="nextTo"/>
        <c:spPr>
          <a:ln w="9525" algn="ctr">
            <a:solidFill>
              <a:schemeClr val="tx1"/>
            </a:solidFill>
            <a:prstDash val="solid"/>
          </a:ln>
        </c:spPr>
        <c:txPr>
          <a:bodyPr wrap="none"/>
          <a:lstStyle/>
          <a:p>
            <a:pPr>
              <a:defRPr sz="800" kern="1200">
                <a:solidFill>
                  <a:schemeClr val="tx1"/>
                </a:solidFill>
                <a:latin typeface="+mn-lt"/>
                <a:ea typeface="+mn-ea"/>
                <a:cs typeface="+mn-cs"/>
              </a:defRPr>
            </a:pPr>
            <a:endParaRPr lang="en-US"/>
          </a:p>
        </c:txPr>
        <c:crossAx val="3"/>
        <c:crosses val="max"/>
        <c:crossBetween val="between"/>
        <c:majorUnit val="10"/>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870080244554833E-2"/>
          <c:y val="6.0185185185185182E-2"/>
          <c:w val="0.8926251432938479"/>
          <c:h val="0.87847222222222221"/>
        </c:manualLayout>
      </c:layout>
      <c:barChart>
        <c:barDir val="col"/>
        <c:grouping val="stacked"/>
        <c:varyColors val="0"/>
        <c:ser>
          <c:idx val="0"/>
          <c:order val="0"/>
          <c:spPr>
            <a:solidFill>
              <a:schemeClr val="accent1"/>
            </a:solidFill>
            <a:ln>
              <a:noFill/>
            </a:ln>
          </c:spPr>
          <c:invertIfNegative val="0"/>
          <c:val>
            <c:numRef>
              <c:f>Sheet1!$A$1:$E$1</c:f>
              <c:numCache>
                <c:formatCode>General</c:formatCode>
                <c:ptCount val="5"/>
                <c:pt idx="1">
                  <c:v>1518072.2891566264</c:v>
                </c:pt>
                <c:pt idx="2">
                  <c:v>1620689.6551724137</c:v>
                </c:pt>
                <c:pt idx="3">
                  <c:v>1404761.9047619046</c:v>
                </c:pt>
                <c:pt idx="4">
                  <c:v>2297872.3404255323</c:v>
                </c:pt>
              </c:numCache>
            </c:numRef>
          </c:val>
          <c:extLst>
            <c:ext xmlns:c16="http://schemas.microsoft.com/office/drawing/2014/chart" uri="{C3380CC4-5D6E-409C-BE32-E72D297353CC}">
              <c16:uniqueId val="{00000000-2C15-436E-B21F-6F3073419561}"/>
            </c:ext>
          </c:extLst>
        </c:ser>
        <c:dLbls>
          <c:showLegendKey val="0"/>
          <c:showVal val="0"/>
          <c:showCatName val="0"/>
          <c:showSerName val="0"/>
          <c:showPercent val="0"/>
          <c:showBubbleSize val="0"/>
        </c:dLbls>
        <c:gapWidth val="80"/>
        <c:overlap val="100"/>
        <c:axId val="661098896"/>
        <c:axId val="1"/>
      </c:barChart>
      <c:lineChart>
        <c:grouping val="standard"/>
        <c:varyColors val="0"/>
        <c:ser>
          <c:idx val="1"/>
          <c:order val="1"/>
          <c:spPr>
            <a:ln w="28575" algn="ctr">
              <a:solidFill>
                <a:schemeClr val="accent5"/>
              </a:solidFill>
              <a:prstDash val="solid"/>
            </a:ln>
          </c:spPr>
          <c:marker>
            <c:symbol val="none"/>
          </c:marker>
          <c:dPt>
            <c:idx val="1"/>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1-2C15-436E-B21F-6F3073419561}"/>
              </c:ext>
            </c:extLst>
          </c:dPt>
          <c:dPt>
            <c:idx val="2"/>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2-2C15-436E-B21F-6F3073419561}"/>
              </c:ext>
            </c:extLst>
          </c:dPt>
          <c:dPt>
            <c:idx val="3"/>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3-2C15-436E-B21F-6F3073419561}"/>
              </c:ext>
            </c:extLst>
          </c:dPt>
          <c:dPt>
            <c:idx val="4"/>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4-2C15-436E-B21F-6F3073419561}"/>
              </c:ext>
            </c:extLst>
          </c:dPt>
          <c:dLbls>
            <c:dLbl>
              <c:idx val="1"/>
              <c:layout>
                <c:manualLayout>
                  <c:x val="0"/>
                  <c:y val="-0.10532407407407407"/>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C15-436E-B21F-6F3073419561}"/>
                </c:ext>
              </c:extLst>
            </c:dLbl>
            <c:dLbl>
              <c:idx val="2"/>
              <c:layout>
                <c:manualLayout>
                  <c:x val="0"/>
                  <c:y val="-0.10532407407407407"/>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C15-436E-B21F-6F3073419561}"/>
                </c:ext>
              </c:extLst>
            </c:dLbl>
            <c:dLbl>
              <c:idx val="3"/>
              <c:layout>
                <c:manualLayout>
                  <c:x val="0"/>
                  <c:y val="-0.10532407407407407"/>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C15-436E-B21F-6F3073419561}"/>
                </c:ext>
              </c:extLst>
            </c:dLbl>
            <c:dLbl>
              <c:idx val="4"/>
              <c:layout>
                <c:manualLayout>
                  <c:x val="0"/>
                  <c:y val="-0.10532407407407407"/>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C15-436E-B21F-6F307341956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1">
                  <c:v>83</c:v>
                </c:pt>
                <c:pt idx="2">
                  <c:v>87</c:v>
                </c:pt>
                <c:pt idx="3">
                  <c:v>84</c:v>
                </c:pt>
                <c:pt idx="4">
                  <c:v>94</c:v>
                </c:pt>
              </c:numCache>
            </c:numRef>
          </c:val>
          <c:smooth val="0"/>
          <c:extLst>
            <c:ext xmlns:c16="http://schemas.microsoft.com/office/drawing/2014/chart" uri="{C3380CC4-5D6E-409C-BE32-E72D297353CC}">
              <c16:uniqueId val="{00000005-2C15-436E-B21F-6F3073419561}"/>
            </c:ext>
          </c:extLst>
        </c:ser>
        <c:dLbls>
          <c:showLegendKey val="0"/>
          <c:showVal val="0"/>
          <c:showCatName val="0"/>
          <c:showSerName val="0"/>
          <c:showPercent val="0"/>
          <c:showBubbleSize val="0"/>
        </c:dLbls>
        <c:marker val="1"/>
        <c:smooth val="0"/>
        <c:axId val="3"/>
        <c:axId val="2"/>
      </c:lineChart>
      <c:catAx>
        <c:axId val="661098896"/>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4000000"/>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800" kern="1200">
                <a:latin typeface="+mn-lt"/>
                <a:ea typeface="+mn-ea"/>
                <a:cs typeface="+mn-cs"/>
              </a:defRPr>
            </a:pPr>
            <a:endParaRPr lang="en-US"/>
          </a:p>
        </c:txPr>
        <c:crossAx val="661098896"/>
        <c:crosses val="min"/>
        <c:crossBetween val="between"/>
        <c:majorUnit val="500000"/>
      </c:valAx>
      <c:valAx>
        <c:axId val="2"/>
        <c:scaling>
          <c:orientation val="minMax"/>
          <c:max val="100"/>
          <c:min val="50"/>
        </c:scaling>
        <c:delete val="0"/>
        <c:axPos val="r"/>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800" kern="1200">
                <a:solidFill>
                  <a:schemeClr val="tx1"/>
                </a:solidFill>
                <a:latin typeface="+mn-lt"/>
                <a:ea typeface="+mn-ea"/>
                <a:cs typeface="+mn-cs"/>
              </a:defRPr>
            </a:pPr>
            <a:endParaRPr lang="en-US"/>
          </a:p>
        </c:txPr>
        <c:crossAx val="3"/>
        <c:crosses val="max"/>
        <c:crossBetween val="between"/>
        <c:majorUnit val="10"/>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978245105148662E-2"/>
          <c:y val="0.10119695321001088"/>
          <c:w val="0.84699057287889779"/>
          <c:h val="0.8411316648531012"/>
        </c:manualLayout>
      </c:layout>
      <c:barChart>
        <c:barDir val="col"/>
        <c:grouping val="stacked"/>
        <c:varyColors val="0"/>
        <c:ser>
          <c:idx val="0"/>
          <c:order val="0"/>
          <c:spPr>
            <a:solidFill>
              <a:schemeClr val="accent1"/>
            </a:solidFill>
            <a:ln>
              <a:noFill/>
            </a:ln>
          </c:spPr>
          <c:invertIfNegative val="0"/>
          <c:val>
            <c:numRef>
              <c:f>Sheet1!$A$1:$E$1</c:f>
              <c:numCache>
                <c:formatCode>General</c:formatCode>
                <c:ptCount val="5"/>
                <c:pt idx="0">
                  <c:v>6.5525713696794794</c:v>
                </c:pt>
                <c:pt idx="1">
                  <c:v>7.2806348551994224</c:v>
                </c:pt>
                <c:pt idx="2">
                  <c:v>6.6912501288261357</c:v>
                </c:pt>
                <c:pt idx="3">
                  <c:v>4.8870056497175147</c:v>
                </c:pt>
                <c:pt idx="4">
                  <c:v>8.1284232365145233</c:v>
                </c:pt>
              </c:numCache>
            </c:numRef>
          </c:val>
          <c:extLst>
            <c:ext xmlns:c16="http://schemas.microsoft.com/office/drawing/2014/chart" uri="{C3380CC4-5D6E-409C-BE32-E72D297353CC}">
              <c16:uniqueId val="{00000000-F659-4FFB-945E-3711C7E63E9D}"/>
            </c:ext>
          </c:extLst>
        </c:ser>
        <c:ser>
          <c:idx val="1"/>
          <c:order val="1"/>
          <c:spPr>
            <a:solidFill>
              <a:schemeClr val="accent2"/>
            </a:solidFill>
            <a:ln>
              <a:noFill/>
            </a:ln>
          </c:spPr>
          <c:invertIfNegative val="0"/>
          <c:val>
            <c:numRef>
              <c:f>Sheet1!$A$2:$E$2</c:f>
              <c:numCache>
                <c:formatCode>General</c:formatCode>
                <c:ptCount val="5"/>
                <c:pt idx="0">
                  <c:v>4.3924044110069049</c:v>
                </c:pt>
                <c:pt idx="1">
                  <c:v>4.8804493455632292</c:v>
                </c:pt>
                <c:pt idx="2">
                  <c:v>4.485365350922395</c:v>
                </c:pt>
                <c:pt idx="3">
                  <c:v>3.3516949152542379</c:v>
                </c:pt>
                <c:pt idx="4">
                  <c:v>3.7483402489626556</c:v>
                </c:pt>
              </c:numCache>
            </c:numRef>
          </c:val>
          <c:extLst>
            <c:ext xmlns:c16="http://schemas.microsoft.com/office/drawing/2014/chart" uri="{C3380CC4-5D6E-409C-BE32-E72D297353CC}">
              <c16:uniqueId val="{00000001-F659-4FFB-945E-3711C7E63E9D}"/>
            </c:ext>
          </c:extLst>
        </c:ser>
        <c:ser>
          <c:idx val="2"/>
          <c:order val="2"/>
          <c:spPr>
            <a:solidFill>
              <a:schemeClr val="bg2"/>
            </a:solidFill>
            <a:ln>
              <a:noFill/>
            </a:ln>
          </c:spPr>
          <c:invertIfNegative val="0"/>
          <c:val>
            <c:numRef>
              <c:f>Sheet1!$A$3:$E$3</c:f>
              <c:numCache>
                <c:formatCode>General</c:formatCode>
                <c:ptCount val="5"/>
                <c:pt idx="0">
                  <c:v>3.2159022982582712</c:v>
                </c:pt>
                <c:pt idx="1">
                  <c:v>3.5732247758425224</c:v>
                </c:pt>
                <c:pt idx="2">
                  <c:v>3.2839637225600331</c:v>
                </c:pt>
                <c:pt idx="3">
                  <c:v>2.4689265536723166</c:v>
                </c:pt>
                <c:pt idx="4">
                  <c:v>3.2674006157140933</c:v>
                </c:pt>
              </c:numCache>
            </c:numRef>
          </c:val>
          <c:extLst>
            <c:ext xmlns:c16="http://schemas.microsoft.com/office/drawing/2014/chart" uri="{C3380CC4-5D6E-409C-BE32-E72D297353CC}">
              <c16:uniqueId val="{00000002-F659-4FFB-945E-3711C7E63E9D}"/>
            </c:ext>
          </c:extLst>
        </c:ser>
        <c:ser>
          <c:idx val="3"/>
          <c:order val="3"/>
          <c:spPr>
            <a:solidFill>
              <a:schemeClr val="accent4"/>
            </a:solidFill>
            <a:ln>
              <a:noFill/>
            </a:ln>
          </c:spPr>
          <c:invertIfNegative val="0"/>
          <c:val>
            <c:numRef>
              <c:f>Sheet1!$A$4:$E$4</c:f>
              <c:numCache>
                <c:formatCode>General</c:formatCode>
                <c:ptCount val="5"/>
                <c:pt idx="0">
                  <c:v>2.7016695867257532</c:v>
                </c:pt>
                <c:pt idx="1">
                  <c:v>3.0018550963619504</c:v>
                </c:pt>
                <c:pt idx="2">
                  <c:v>2.7588477790374117</c:v>
                </c:pt>
                <c:pt idx="3">
                  <c:v>2.0847457627118651</c:v>
                </c:pt>
                <c:pt idx="4">
                  <c:v>2.8693347610761606</c:v>
                </c:pt>
              </c:numCache>
            </c:numRef>
          </c:val>
          <c:extLst>
            <c:ext xmlns:c16="http://schemas.microsoft.com/office/drawing/2014/chart" uri="{C3380CC4-5D6E-409C-BE32-E72D297353CC}">
              <c16:uniqueId val="{00000003-F659-4FFB-945E-3711C7E63E9D}"/>
            </c:ext>
          </c:extLst>
        </c:ser>
        <c:ser>
          <c:idx val="4"/>
          <c:order val="4"/>
          <c:spPr>
            <a:solidFill>
              <a:schemeClr val="accent5"/>
            </a:solidFill>
            <a:ln>
              <a:noFill/>
            </a:ln>
          </c:spPr>
          <c:invertIfNegative val="0"/>
          <c:val>
            <c:numRef>
              <c:f>Sheet1!$A$5:$E$5</c:f>
              <c:numCache>
                <c:formatCode>General</c:formatCode>
                <c:ptCount val="5"/>
                <c:pt idx="0">
                  <c:v>1.9790167989281677</c:v>
                </c:pt>
                <c:pt idx="1">
                  <c:v>2.1989075543646308</c:v>
                </c:pt>
                <c:pt idx="2">
                  <c:v>2.0209007523446374</c:v>
                </c:pt>
                <c:pt idx="3">
                  <c:v>1.8742937853107335</c:v>
                </c:pt>
                <c:pt idx="4">
                  <c:v>1.9658747155668586</c:v>
                </c:pt>
              </c:numCache>
            </c:numRef>
          </c:val>
          <c:extLst>
            <c:ext xmlns:c16="http://schemas.microsoft.com/office/drawing/2014/chart" uri="{C3380CC4-5D6E-409C-BE32-E72D297353CC}">
              <c16:uniqueId val="{00000004-F659-4FFB-945E-3711C7E63E9D}"/>
            </c:ext>
          </c:extLst>
        </c:ser>
        <c:ser>
          <c:idx val="5"/>
          <c:order val="5"/>
          <c:spPr>
            <a:solidFill>
              <a:schemeClr val="accent6"/>
            </a:solidFill>
            <a:ln>
              <a:noFill/>
            </a:ln>
          </c:spPr>
          <c:invertIfNegative val="0"/>
          <c:val>
            <c:numRef>
              <c:f>Sheet1!$A$6:$E$6</c:f>
              <c:numCache>
                <c:formatCode>General</c:formatCode>
                <c:ptCount val="5"/>
                <c:pt idx="0">
                  <c:v>5.8435535401422101E-2</c:v>
                </c:pt>
                <c:pt idx="1">
                  <c:v>6.4928372668248358E-2</c:v>
                </c:pt>
                <c:pt idx="2">
                  <c:v>5.9672266309387823E-2</c:v>
                </c:pt>
                <c:pt idx="3">
                  <c:v>0.33333333333333393</c:v>
                </c:pt>
                <c:pt idx="4">
                  <c:v>0.3206264221657058</c:v>
                </c:pt>
              </c:numCache>
            </c:numRef>
          </c:val>
          <c:extLst>
            <c:ext xmlns:c16="http://schemas.microsoft.com/office/drawing/2014/chart" uri="{C3380CC4-5D6E-409C-BE32-E72D297353CC}">
              <c16:uniqueId val="{00000005-F659-4FFB-945E-3711C7E63E9D}"/>
            </c:ext>
          </c:extLst>
        </c:ser>
        <c:dLbls>
          <c:showLegendKey val="0"/>
          <c:showVal val="0"/>
          <c:showCatName val="0"/>
          <c:showSerName val="0"/>
          <c:showPercent val="0"/>
          <c:showBubbleSize val="0"/>
        </c:dLbls>
        <c:gapWidth val="80"/>
        <c:overlap val="100"/>
        <c:axId val="1479667743"/>
        <c:axId val="1"/>
      </c:barChart>
      <c:lineChart>
        <c:grouping val="standard"/>
        <c:varyColors val="0"/>
        <c:ser>
          <c:idx val="6"/>
          <c:order val="6"/>
          <c:spPr>
            <a:ln w="28575" algn="ctr">
              <a:solidFill>
                <a:schemeClr val="accent5"/>
              </a:solidFill>
              <a:prstDash val="solid"/>
            </a:ln>
          </c:spPr>
          <c:marker>
            <c:symbol val="none"/>
          </c:marker>
          <c:dPt>
            <c:idx val="0"/>
            <c:marker>
              <c:symbol val="circle"/>
              <c:size val="4"/>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6-F659-4FFB-945E-3711C7E63E9D}"/>
              </c:ext>
            </c:extLst>
          </c:dPt>
          <c:dPt>
            <c:idx val="1"/>
            <c:marker>
              <c:symbol val="circle"/>
              <c:size val="4"/>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7-F659-4FFB-945E-3711C7E63E9D}"/>
              </c:ext>
            </c:extLst>
          </c:dPt>
          <c:dPt>
            <c:idx val="2"/>
            <c:marker>
              <c:symbol val="circle"/>
              <c:size val="4"/>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8-F659-4FFB-945E-3711C7E63E9D}"/>
              </c:ext>
            </c:extLst>
          </c:dPt>
          <c:dPt>
            <c:idx val="3"/>
            <c:marker>
              <c:symbol val="circle"/>
              <c:size val="4"/>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9-F659-4FFB-945E-3711C7E63E9D}"/>
              </c:ext>
            </c:extLst>
          </c:dPt>
          <c:dPt>
            <c:idx val="4"/>
            <c:marker>
              <c:symbol val="circle"/>
              <c:size val="4"/>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A-F659-4FFB-945E-3711C7E63E9D}"/>
              </c:ext>
            </c:extLst>
          </c:dPt>
          <c:dLbls>
            <c:dLbl>
              <c:idx val="0"/>
              <c:layout>
                <c:manualLayout>
                  <c:x val="0"/>
                  <c:y val="-9.4668117519042444E-2"/>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659-4FFB-945E-3711C7E63E9D}"/>
                </c:ext>
              </c:extLst>
            </c:dLbl>
            <c:dLbl>
              <c:idx val="3"/>
              <c:layout>
                <c:manualLayout>
                  <c:x val="0"/>
                  <c:y val="-9.4668117519042444E-2"/>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F659-4FFB-945E-3711C7E63E9D}"/>
                </c:ext>
              </c:extLst>
            </c:dLbl>
            <c:dLbl>
              <c:idx val="4"/>
              <c:layout>
                <c:manualLayout>
                  <c:x val="0"/>
                  <c:y val="-9.4668117519042444E-2"/>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F659-4FFB-945E-3711C7E63E9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Sheet1!$A$7:$E$7</c:f>
              <c:numCache>
                <c:formatCode>General</c:formatCode>
                <c:ptCount val="5"/>
                <c:pt idx="0">
                  <c:v>19</c:v>
                </c:pt>
                <c:pt idx="1">
                  <c:v>40</c:v>
                </c:pt>
                <c:pt idx="2">
                  <c:v>59</c:v>
                </c:pt>
                <c:pt idx="3">
                  <c:v>74</c:v>
                </c:pt>
                <c:pt idx="4">
                  <c:v>94</c:v>
                </c:pt>
              </c:numCache>
            </c:numRef>
          </c:val>
          <c:smooth val="0"/>
          <c:extLst>
            <c:ext xmlns:c16="http://schemas.microsoft.com/office/drawing/2014/chart" uri="{C3380CC4-5D6E-409C-BE32-E72D297353CC}">
              <c16:uniqueId val="{0000000B-F659-4FFB-945E-3711C7E63E9D}"/>
            </c:ext>
          </c:extLst>
        </c:ser>
        <c:dLbls>
          <c:showLegendKey val="0"/>
          <c:showVal val="0"/>
          <c:showCatName val="0"/>
          <c:showSerName val="0"/>
          <c:showPercent val="0"/>
          <c:showBubbleSize val="0"/>
        </c:dLbls>
        <c:marker val="1"/>
        <c:smooth val="0"/>
        <c:axId val="3"/>
        <c:axId val="2"/>
      </c:lineChart>
      <c:catAx>
        <c:axId val="147966774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25"/>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800" kern="1200">
                <a:solidFill>
                  <a:schemeClr val="tx1"/>
                </a:solidFill>
                <a:latin typeface="+mn-lt"/>
                <a:ea typeface="+mn-ea"/>
                <a:cs typeface="+mn-cs"/>
              </a:defRPr>
            </a:pPr>
            <a:endParaRPr lang="en-US"/>
          </a:p>
        </c:txPr>
        <c:crossAx val="1479667743"/>
        <c:crosses val="min"/>
        <c:crossBetween val="between"/>
        <c:majorUnit val="5"/>
      </c:valAx>
      <c:valAx>
        <c:axId val="2"/>
        <c:scaling>
          <c:orientation val="minMax"/>
          <c:max val="100"/>
          <c:min val="0"/>
        </c:scaling>
        <c:delete val="0"/>
        <c:axPos val="r"/>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800" kern="1200">
                <a:solidFill>
                  <a:schemeClr val="tx1"/>
                </a:solidFill>
                <a:latin typeface="+mn-lt"/>
                <a:ea typeface="+mn-ea"/>
                <a:cs typeface="+mn-cs"/>
              </a:defRPr>
            </a:pPr>
            <a:endParaRPr lang="en-US"/>
          </a:p>
        </c:txPr>
        <c:crossAx val="3"/>
        <c:crosses val="max"/>
        <c:crossBetween val="between"/>
        <c:majorUnit val="20"/>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903747244673035E-2"/>
          <c:y val="6.0185185185185182E-2"/>
          <c:w val="0.85819250551065396"/>
          <c:h val="0.87847222222222221"/>
        </c:manualLayout>
      </c:layout>
      <c:barChart>
        <c:barDir val="col"/>
        <c:grouping val="stacked"/>
        <c:varyColors val="0"/>
        <c:ser>
          <c:idx val="0"/>
          <c:order val="0"/>
          <c:spPr>
            <a:solidFill>
              <a:schemeClr val="accent1"/>
            </a:solidFill>
            <a:ln>
              <a:noFill/>
            </a:ln>
          </c:spPr>
          <c:invertIfNegative val="0"/>
          <c:dLbls>
            <c:dLbl>
              <c:idx val="0"/>
              <c:layout>
                <c:manualLayout>
                  <c:x val="0"/>
                  <c:y val="-0.10416666666666667"/>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12D-4990-8FB6-D0E9D9B27115}"/>
                </c:ext>
              </c:extLst>
            </c:dLbl>
            <c:dLbl>
              <c:idx val="1"/>
              <c:layout>
                <c:manualLayout>
                  <c:x val="-3.8941954445260836E-2"/>
                  <c:y val="-0.16435185185185186"/>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12D-4990-8FB6-D0E9D9B27115}"/>
                </c:ext>
              </c:extLst>
            </c:dLbl>
            <c:dLbl>
              <c:idx val="2"/>
              <c:layout>
                <c:manualLayout>
                  <c:x val="0"/>
                  <c:y val="-0.18634259259259259"/>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12D-4990-8FB6-D0E9D9B27115}"/>
                </c:ext>
              </c:extLst>
            </c:dLbl>
            <c:dLbl>
              <c:idx val="3"/>
              <c:layout>
                <c:manualLayout>
                  <c:x val="0"/>
                  <c:y val="-0.17708333333333334"/>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12D-4990-8FB6-D0E9D9B27115}"/>
                </c:ext>
              </c:extLst>
            </c:dLbl>
            <c:dLbl>
              <c:idx val="4"/>
              <c:layout>
                <c:manualLayout>
                  <c:x val="0"/>
                  <c:y val="-0.22222222222222221"/>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12D-4990-8FB6-D0E9D9B2711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7.8520000000000003</c:v>
                </c:pt>
                <c:pt idx="1">
                  <c:v>18.797999999999998</c:v>
                </c:pt>
                <c:pt idx="2">
                  <c:v>22.646000000000001</c:v>
                </c:pt>
                <c:pt idx="3">
                  <c:v>21.19</c:v>
                </c:pt>
                <c:pt idx="4">
                  <c:v>29.432000000000002</c:v>
                </c:pt>
              </c:numCache>
            </c:numRef>
          </c:val>
          <c:extLst>
            <c:ext xmlns:c16="http://schemas.microsoft.com/office/drawing/2014/chart" uri="{C3380CC4-5D6E-409C-BE32-E72D297353CC}">
              <c16:uniqueId val="{00000005-F12D-4990-8FB6-D0E9D9B27115}"/>
            </c:ext>
          </c:extLst>
        </c:ser>
        <c:dLbls>
          <c:showLegendKey val="0"/>
          <c:showVal val="0"/>
          <c:showCatName val="0"/>
          <c:showSerName val="0"/>
          <c:showPercent val="0"/>
          <c:showBubbleSize val="0"/>
        </c:dLbls>
        <c:gapWidth val="80"/>
        <c:overlap val="100"/>
        <c:axId val="2044199839"/>
        <c:axId val="1"/>
      </c:barChart>
      <c:lineChart>
        <c:grouping val="standard"/>
        <c:varyColors val="0"/>
        <c:ser>
          <c:idx val="1"/>
          <c:order val="1"/>
          <c:spPr>
            <a:ln w="28575" algn="ctr">
              <a:solidFill>
                <a:schemeClr val="accent5"/>
              </a:solidFill>
              <a:prstDash val="solid"/>
            </a:ln>
          </c:spPr>
          <c:marker>
            <c:symbol val="none"/>
          </c:marker>
          <c:dPt>
            <c:idx val="0"/>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6-F12D-4990-8FB6-D0E9D9B27115}"/>
              </c:ext>
            </c:extLst>
          </c:dPt>
          <c:dPt>
            <c:idx val="1"/>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7-F12D-4990-8FB6-D0E9D9B27115}"/>
              </c:ext>
            </c:extLst>
          </c:dPt>
          <c:dPt>
            <c:idx val="2"/>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8-F12D-4990-8FB6-D0E9D9B27115}"/>
              </c:ext>
            </c:extLst>
          </c:dPt>
          <c:dPt>
            <c:idx val="3"/>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9-F12D-4990-8FB6-D0E9D9B27115}"/>
              </c:ext>
            </c:extLst>
          </c:dPt>
          <c:dPt>
            <c:idx val="4"/>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A-F12D-4990-8FB6-D0E9D9B27115}"/>
              </c:ext>
            </c:extLst>
          </c:dPt>
          <c:dLbls>
            <c:dLbl>
              <c:idx val="0"/>
              <c:layout>
                <c:manualLayout>
                  <c:x val="0"/>
                  <c:y val="-0.10532407407407407"/>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12D-4990-8FB6-D0E9D9B27115}"/>
                </c:ext>
              </c:extLst>
            </c:dLbl>
            <c:dLbl>
              <c:idx val="1"/>
              <c:layout>
                <c:manualLayout>
                  <c:x val="0"/>
                  <c:y val="9.9537037037037035E-2"/>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12D-4990-8FB6-D0E9D9B27115}"/>
                </c:ext>
              </c:extLst>
            </c:dLbl>
            <c:dLbl>
              <c:idx val="2"/>
              <c:layout>
                <c:manualLayout>
                  <c:x val="0"/>
                  <c:y val="9.9537037037037035E-2"/>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F12D-4990-8FB6-D0E9D9B27115}"/>
                </c:ext>
              </c:extLst>
            </c:dLbl>
            <c:dLbl>
              <c:idx val="3"/>
              <c:layout>
                <c:manualLayout>
                  <c:x val="0"/>
                  <c:y val="9.9537037037037035E-2"/>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F12D-4990-8FB6-D0E9D9B27115}"/>
                </c:ext>
              </c:extLst>
            </c:dLbl>
            <c:dLbl>
              <c:idx val="4"/>
              <c:layout>
                <c:manualLayout>
                  <c:x val="0"/>
                  <c:y val="9.9537037037037035E-2"/>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F12D-4990-8FB6-D0E9D9B2711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8</c:v>
                </c:pt>
                <c:pt idx="1">
                  <c:v>5</c:v>
                </c:pt>
                <c:pt idx="2">
                  <c:v>7</c:v>
                </c:pt>
                <c:pt idx="3">
                  <c:v>8</c:v>
                </c:pt>
                <c:pt idx="4">
                  <c:v>9</c:v>
                </c:pt>
              </c:numCache>
            </c:numRef>
          </c:val>
          <c:smooth val="0"/>
          <c:extLst>
            <c:ext xmlns:c16="http://schemas.microsoft.com/office/drawing/2014/chart" uri="{C3380CC4-5D6E-409C-BE32-E72D297353CC}">
              <c16:uniqueId val="{0000000B-F12D-4990-8FB6-D0E9D9B27115}"/>
            </c:ext>
          </c:extLst>
        </c:ser>
        <c:dLbls>
          <c:showLegendKey val="0"/>
          <c:showVal val="0"/>
          <c:showCatName val="0"/>
          <c:showSerName val="0"/>
          <c:showPercent val="0"/>
          <c:showBubbleSize val="0"/>
        </c:dLbls>
        <c:marker val="1"/>
        <c:smooth val="0"/>
        <c:axId val="3"/>
        <c:axId val="2"/>
      </c:lineChart>
      <c:catAx>
        <c:axId val="2044199839"/>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8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800" kern="1200">
                <a:solidFill>
                  <a:schemeClr val="tx1"/>
                </a:solidFill>
                <a:latin typeface="+mn-lt"/>
                <a:ea typeface="+mn-ea"/>
                <a:cs typeface="+mn-cs"/>
              </a:defRPr>
            </a:pPr>
            <a:endParaRPr lang="en-US"/>
          </a:p>
        </c:txPr>
        <c:crossAx val="2044199839"/>
        <c:crosses val="min"/>
        <c:crossBetween val="between"/>
        <c:majorUnit val="10"/>
      </c:valAx>
      <c:valAx>
        <c:axId val="2"/>
        <c:scaling>
          <c:orientation val="minMax"/>
          <c:max val="10"/>
          <c:min val="0"/>
        </c:scaling>
        <c:delete val="0"/>
        <c:axPos val="r"/>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800" kern="1200">
                <a:solidFill>
                  <a:schemeClr val="tx1"/>
                </a:solidFill>
                <a:latin typeface="+mn-lt"/>
                <a:ea typeface="+mn-ea"/>
                <a:cs typeface="+mn-cs"/>
              </a:defRPr>
            </a:pPr>
            <a:endParaRPr lang="en-US"/>
          </a:p>
        </c:txPr>
        <c:crossAx val="3"/>
        <c:crosses val="max"/>
        <c:crossBetween val="between"/>
        <c:majorUnit val="2"/>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5414847161572056E-2"/>
          <c:y val="5.0930460333006855E-2"/>
          <c:w val="0.90917030567685586"/>
          <c:h val="0.89813907933398629"/>
        </c:manualLayout>
      </c:layout>
      <c:barChart>
        <c:barDir val="col"/>
        <c:grouping val="stacked"/>
        <c:varyColors val="0"/>
        <c:ser>
          <c:idx val="0"/>
          <c:order val="0"/>
          <c:spPr>
            <a:solidFill>
              <a:srgbClr val="808080"/>
            </a:solidFill>
            <a:ln>
              <a:noFill/>
            </a:ln>
          </c:spPr>
          <c:invertIfNegative val="0"/>
          <c:val>
            <c:numRef>
              <c:f>Sheet1!$A$1:$E$1</c:f>
              <c:numCache>
                <c:formatCode>General</c:formatCode>
                <c:ptCount val="5"/>
                <c:pt idx="0">
                  <c:v>662.3</c:v>
                </c:pt>
                <c:pt idx="1">
                  <c:v>685</c:v>
                </c:pt>
                <c:pt idx="2">
                  <c:v>859.5</c:v>
                </c:pt>
                <c:pt idx="3">
                  <c:v>830.3</c:v>
                </c:pt>
                <c:pt idx="4">
                  <c:v>1134.3</c:v>
                </c:pt>
              </c:numCache>
            </c:numRef>
          </c:val>
          <c:extLst>
            <c:ext xmlns:c16="http://schemas.microsoft.com/office/drawing/2014/chart" uri="{C3380CC4-5D6E-409C-BE32-E72D297353CC}">
              <c16:uniqueId val="{00000000-76CF-4B2E-9F17-11A58E47E4A0}"/>
            </c:ext>
          </c:extLst>
        </c:ser>
        <c:ser>
          <c:idx val="1"/>
          <c:order val="1"/>
          <c:spPr>
            <a:solidFill>
              <a:srgbClr val="969696"/>
            </a:solidFill>
            <a:ln>
              <a:noFill/>
            </a:ln>
          </c:spPr>
          <c:invertIfNegative val="0"/>
          <c:val>
            <c:numRef>
              <c:f>Sheet1!$A$2:$E$2</c:f>
              <c:numCache>
                <c:formatCode>General</c:formatCode>
                <c:ptCount val="5"/>
                <c:pt idx="0">
                  <c:v>622.10000000000014</c:v>
                </c:pt>
                <c:pt idx="1">
                  <c:v>848</c:v>
                </c:pt>
                <c:pt idx="2">
                  <c:v>573.59999999999991</c:v>
                </c:pt>
                <c:pt idx="3">
                  <c:v>594.39999999999986</c:v>
                </c:pt>
                <c:pt idx="4">
                  <c:v>1371.5000000000002</c:v>
                </c:pt>
              </c:numCache>
            </c:numRef>
          </c:val>
          <c:extLst>
            <c:ext xmlns:c16="http://schemas.microsoft.com/office/drawing/2014/chart" uri="{C3380CC4-5D6E-409C-BE32-E72D297353CC}">
              <c16:uniqueId val="{00000001-76CF-4B2E-9F17-11A58E47E4A0}"/>
            </c:ext>
          </c:extLst>
        </c:ser>
        <c:ser>
          <c:idx val="2"/>
          <c:order val="2"/>
          <c:spPr>
            <a:solidFill>
              <a:srgbClr val="C0C0C0"/>
            </a:solidFill>
            <a:ln>
              <a:noFill/>
            </a:ln>
          </c:spPr>
          <c:invertIfNegative val="0"/>
          <c:val>
            <c:numRef>
              <c:f>Sheet1!$A$3:$E$3</c:f>
              <c:numCache>
                <c:formatCode>General</c:formatCode>
                <c:ptCount val="5"/>
                <c:pt idx="0">
                  <c:v>256.5</c:v>
                </c:pt>
                <c:pt idx="1">
                  <c:v>215</c:v>
                </c:pt>
                <c:pt idx="2">
                  <c:v>224.59999999999991</c:v>
                </c:pt>
                <c:pt idx="3">
                  <c:v>179.29999999999995</c:v>
                </c:pt>
                <c:pt idx="4">
                  <c:v>230.80000000000018</c:v>
                </c:pt>
              </c:numCache>
            </c:numRef>
          </c:val>
          <c:extLst>
            <c:ext xmlns:c16="http://schemas.microsoft.com/office/drawing/2014/chart" uri="{C3380CC4-5D6E-409C-BE32-E72D297353CC}">
              <c16:uniqueId val="{00000002-76CF-4B2E-9F17-11A58E47E4A0}"/>
            </c:ext>
          </c:extLst>
        </c:ser>
        <c:ser>
          <c:idx val="3"/>
          <c:order val="3"/>
          <c:spPr>
            <a:solidFill>
              <a:srgbClr val="D6D7D9"/>
            </a:solidFill>
            <a:ln>
              <a:noFill/>
            </a:ln>
          </c:spPr>
          <c:invertIfNegative val="0"/>
          <c:val>
            <c:numRef>
              <c:f>Sheet1!$A$4:$E$4</c:f>
              <c:numCache>
                <c:formatCode>General</c:formatCode>
                <c:ptCount val="5"/>
                <c:pt idx="0">
                  <c:v>18.900000000000091</c:v>
                </c:pt>
                <c:pt idx="1">
                  <c:v>21</c:v>
                </c:pt>
                <c:pt idx="2">
                  <c:v>19.299999999999955</c:v>
                </c:pt>
                <c:pt idx="3">
                  <c:v>15</c:v>
                </c:pt>
                <c:pt idx="4">
                  <c:v>20.300000000000182</c:v>
                </c:pt>
              </c:numCache>
            </c:numRef>
          </c:val>
          <c:extLst>
            <c:ext xmlns:c16="http://schemas.microsoft.com/office/drawing/2014/chart" uri="{C3380CC4-5D6E-409C-BE32-E72D297353CC}">
              <c16:uniqueId val="{00000003-76CF-4B2E-9F17-11A58E47E4A0}"/>
            </c:ext>
          </c:extLst>
        </c:ser>
        <c:dLbls>
          <c:showLegendKey val="0"/>
          <c:showVal val="0"/>
          <c:showCatName val="0"/>
          <c:showSerName val="0"/>
          <c:showPercent val="0"/>
          <c:showBubbleSize val="0"/>
        </c:dLbls>
        <c:gapWidth val="80"/>
        <c:overlap val="100"/>
        <c:axId val="683031359"/>
        <c:axId val="1"/>
      </c:barChart>
      <c:lineChart>
        <c:grouping val="standard"/>
        <c:varyColors val="0"/>
        <c:ser>
          <c:idx val="4"/>
          <c:order val="4"/>
          <c:spPr>
            <a:ln w="28575" algn="ctr">
              <a:solidFill>
                <a:schemeClr val="accent5"/>
              </a:solidFill>
              <a:prstDash val="solid"/>
            </a:ln>
          </c:spPr>
          <c:marker>
            <c:symbol val="none"/>
          </c:marker>
          <c:dPt>
            <c:idx val="0"/>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4-76CF-4B2E-9F17-11A58E47E4A0}"/>
              </c:ext>
            </c:extLst>
          </c:dPt>
          <c:dPt>
            <c:idx val="1"/>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5-76CF-4B2E-9F17-11A58E47E4A0}"/>
              </c:ext>
            </c:extLst>
          </c:dPt>
          <c:dPt>
            <c:idx val="2"/>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6-76CF-4B2E-9F17-11A58E47E4A0}"/>
              </c:ext>
            </c:extLst>
          </c:dPt>
          <c:dPt>
            <c:idx val="3"/>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7-76CF-4B2E-9F17-11A58E47E4A0}"/>
              </c:ext>
            </c:extLst>
          </c:dPt>
          <c:dPt>
            <c:idx val="4"/>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8-76CF-4B2E-9F17-11A58E47E4A0}"/>
              </c:ext>
            </c:extLst>
          </c:dPt>
          <c:dLbls>
            <c:dLbl>
              <c:idx val="0"/>
              <c:layout>
                <c:manualLayout>
                  <c:x val="0"/>
                  <c:y val="-8.9128305582761996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6CF-4B2E-9F17-11A58E47E4A0}"/>
                </c:ext>
              </c:extLst>
            </c:dLbl>
            <c:dLbl>
              <c:idx val="1"/>
              <c:layout>
                <c:manualLayout>
                  <c:x val="0"/>
                  <c:y val="-8.9128305582761996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6CF-4B2E-9F17-11A58E47E4A0}"/>
                </c:ext>
              </c:extLst>
            </c:dLbl>
            <c:dLbl>
              <c:idx val="2"/>
              <c:layout>
                <c:manualLayout>
                  <c:x val="0"/>
                  <c:y val="-8.9128305582761996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6CF-4B2E-9F17-11A58E47E4A0}"/>
                </c:ext>
              </c:extLst>
            </c:dLbl>
            <c:dLbl>
              <c:idx val="3"/>
              <c:layout>
                <c:manualLayout>
                  <c:x val="0"/>
                  <c:y val="-8.9128305582761996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76CF-4B2E-9F17-11A58E47E4A0}"/>
                </c:ext>
              </c:extLst>
            </c:dLbl>
            <c:dLbl>
              <c:idx val="4"/>
              <c:layout>
                <c:manualLayout>
                  <c:x val="0"/>
                  <c:y val="8.4231145935357493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76CF-4B2E-9F17-11A58E47E4A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Sheet1!$A$5:$E$5</c:f>
              <c:numCache>
                <c:formatCode>General</c:formatCode>
                <c:ptCount val="5"/>
                <c:pt idx="0">
                  <c:v>598.49327805026178</c:v>
                </c:pt>
                <c:pt idx="1">
                  <c:v>620.19633976260093</c:v>
                </c:pt>
                <c:pt idx="2">
                  <c:v>568.69340649113144</c:v>
                </c:pt>
                <c:pt idx="3">
                  <c:v>515.69717720016558</c:v>
                </c:pt>
                <c:pt idx="4">
                  <c:v>589.97699143522698</c:v>
                </c:pt>
              </c:numCache>
            </c:numRef>
          </c:val>
          <c:smooth val="0"/>
          <c:extLst>
            <c:ext xmlns:c16="http://schemas.microsoft.com/office/drawing/2014/chart" uri="{C3380CC4-5D6E-409C-BE32-E72D297353CC}">
              <c16:uniqueId val="{00000009-76CF-4B2E-9F17-11A58E47E4A0}"/>
            </c:ext>
          </c:extLst>
        </c:ser>
        <c:dLbls>
          <c:showLegendKey val="0"/>
          <c:showVal val="0"/>
          <c:showCatName val="0"/>
          <c:showSerName val="0"/>
          <c:showPercent val="0"/>
          <c:showBubbleSize val="0"/>
        </c:dLbls>
        <c:marker val="1"/>
        <c:smooth val="0"/>
        <c:axId val="3"/>
        <c:axId val="2"/>
      </c:lineChart>
      <c:catAx>
        <c:axId val="683031359"/>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000"/>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1000" kern="1200">
                <a:latin typeface="+mn-lt"/>
                <a:ea typeface="+mn-ea"/>
                <a:cs typeface="+mn-cs"/>
              </a:defRPr>
            </a:pPr>
            <a:endParaRPr lang="en-US"/>
          </a:p>
        </c:txPr>
        <c:crossAx val="683031359"/>
        <c:crosses val="min"/>
        <c:crossBetween val="between"/>
        <c:majorUnit val="1000"/>
      </c:valAx>
      <c:valAx>
        <c:axId val="2"/>
        <c:scaling>
          <c:orientation val="minMax"/>
          <c:max val="1200"/>
          <c:min val="0"/>
        </c:scaling>
        <c:delete val="0"/>
        <c:axPos val="r"/>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1000" kern="1200">
                <a:latin typeface="+mn-lt"/>
                <a:ea typeface="+mn-ea"/>
                <a:cs typeface="+mn-cs"/>
              </a:defRPr>
            </a:pPr>
            <a:endParaRPr lang="en-US"/>
          </a:p>
        </c:txPr>
        <c:crossAx val="3"/>
        <c:crosses val="max"/>
        <c:crossBetween val="between"/>
        <c:majorUnit val="200"/>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764705882352943E-2"/>
          <c:y val="5.0930460333006855E-2"/>
          <c:w val="0.81647058823529417"/>
          <c:h val="0.89813907933398629"/>
        </c:manualLayout>
      </c:layout>
      <c:barChart>
        <c:barDir val="col"/>
        <c:grouping val="stacked"/>
        <c:varyColors val="0"/>
        <c:ser>
          <c:idx val="0"/>
          <c:order val="0"/>
          <c:spPr>
            <a:solidFill>
              <a:srgbClr val="808080"/>
            </a:solidFill>
            <a:ln>
              <a:noFill/>
            </a:ln>
          </c:spPr>
          <c:invertIfNegative val="0"/>
          <c:val>
            <c:numRef>
              <c:f>Sheet1!$A$1:$E$1</c:f>
              <c:numCache>
                <c:formatCode>General</c:formatCode>
                <c:ptCount val="5"/>
                <c:pt idx="0">
                  <c:v>1735</c:v>
                </c:pt>
                <c:pt idx="1">
                  <c:v>1678</c:v>
                </c:pt>
                <c:pt idx="2">
                  <c:v>2055</c:v>
                </c:pt>
                <c:pt idx="3">
                  <c:v>1606</c:v>
                </c:pt>
                <c:pt idx="4">
                  <c:v>2425</c:v>
                </c:pt>
              </c:numCache>
            </c:numRef>
          </c:val>
          <c:extLst>
            <c:ext xmlns:c16="http://schemas.microsoft.com/office/drawing/2014/chart" uri="{C3380CC4-5D6E-409C-BE32-E72D297353CC}">
              <c16:uniqueId val="{00000000-DB68-4C3A-8DAD-0EE86CB00F75}"/>
            </c:ext>
          </c:extLst>
        </c:ser>
        <c:ser>
          <c:idx val="1"/>
          <c:order val="1"/>
          <c:spPr>
            <a:solidFill>
              <a:srgbClr val="969696"/>
            </a:solidFill>
            <a:ln>
              <a:noFill/>
            </a:ln>
          </c:spPr>
          <c:invertIfNegative val="0"/>
          <c:val>
            <c:numRef>
              <c:f>Sheet1!$A$2:$E$2</c:f>
              <c:numCache>
                <c:formatCode>General</c:formatCode>
                <c:ptCount val="5"/>
                <c:pt idx="0">
                  <c:v>774</c:v>
                </c:pt>
                <c:pt idx="1">
                  <c:v>1527</c:v>
                </c:pt>
                <c:pt idx="2">
                  <c:v>962</c:v>
                </c:pt>
                <c:pt idx="3">
                  <c:v>599</c:v>
                </c:pt>
                <c:pt idx="4">
                  <c:v>2011</c:v>
                </c:pt>
              </c:numCache>
            </c:numRef>
          </c:val>
          <c:extLst>
            <c:ext xmlns:c16="http://schemas.microsoft.com/office/drawing/2014/chart" uri="{C3380CC4-5D6E-409C-BE32-E72D297353CC}">
              <c16:uniqueId val="{00000001-DB68-4C3A-8DAD-0EE86CB00F75}"/>
            </c:ext>
          </c:extLst>
        </c:ser>
        <c:ser>
          <c:idx val="2"/>
          <c:order val="2"/>
          <c:spPr>
            <a:solidFill>
              <a:schemeClr val="bg2"/>
            </a:solidFill>
            <a:ln>
              <a:noFill/>
            </a:ln>
          </c:spPr>
          <c:invertIfNegative val="0"/>
          <c:val>
            <c:numRef>
              <c:f>Sheet1!$A$3:$E$3</c:f>
              <c:numCache>
                <c:formatCode>General</c:formatCode>
                <c:ptCount val="5"/>
                <c:pt idx="0">
                  <c:v>385</c:v>
                </c:pt>
                <c:pt idx="1">
                  <c:v>281</c:v>
                </c:pt>
                <c:pt idx="2">
                  <c:v>406</c:v>
                </c:pt>
                <c:pt idx="3">
                  <c:v>343</c:v>
                </c:pt>
                <c:pt idx="4">
                  <c:v>366</c:v>
                </c:pt>
              </c:numCache>
            </c:numRef>
          </c:val>
          <c:extLst>
            <c:ext xmlns:c16="http://schemas.microsoft.com/office/drawing/2014/chart" uri="{C3380CC4-5D6E-409C-BE32-E72D297353CC}">
              <c16:uniqueId val="{00000002-DB68-4C3A-8DAD-0EE86CB00F75}"/>
            </c:ext>
          </c:extLst>
        </c:ser>
        <c:ser>
          <c:idx val="3"/>
          <c:order val="3"/>
          <c:spPr>
            <a:solidFill>
              <a:srgbClr val="D6D7D9"/>
            </a:solidFill>
            <a:ln>
              <a:noFill/>
            </a:ln>
          </c:spPr>
          <c:invertIfNegative val="0"/>
          <c:val>
            <c:numRef>
              <c:f>Sheet1!$A$4:$E$4</c:f>
              <c:numCache>
                <c:formatCode>General</c:formatCode>
                <c:ptCount val="5"/>
                <c:pt idx="0">
                  <c:v>93.400000000000091</c:v>
                </c:pt>
                <c:pt idx="1">
                  <c:v>102.90000000000009</c:v>
                </c:pt>
                <c:pt idx="2">
                  <c:v>62.800000000000182</c:v>
                </c:pt>
                <c:pt idx="3">
                  <c:v>67</c:v>
                </c:pt>
                <c:pt idx="4">
                  <c:v>109</c:v>
                </c:pt>
              </c:numCache>
            </c:numRef>
          </c:val>
          <c:extLst>
            <c:ext xmlns:c16="http://schemas.microsoft.com/office/drawing/2014/chart" uri="{C3380CC4-5D6E-409C-BE32-E72D297353CC}">
              <c16:uniqueId val="{00000003-DB68-4C3A-8DAD-0EE86CB00F75}"/>
            </c:ext>
          </c:extLst>
        </c:ser>
        <c:dLbls>
          <c:showLegendKey val="0"/>
          <c:showVal val="0"/>
          <c:showCatName val="0"/>
          <c:showSerName val="0"/>
          <c:showPercent val="0"/>
          <c:showBubbleSize val="0"/>
        </c:dLbls>
        <c:gapWidth val="80"/>
        <c:overlap val="100"/>
        <c:axId val="1703826479"/>
        <c:axId val="1"/>
      </c:barChart>
      <c:lineChart>
        <c:grouping val="standard"/>
        <c:varyColors val="0"/>
        <c:ser>
          <c:idx val="4"/>
          <c:order val="4"/>
          <c:spPr>
            <a:ln w="28575" algn="ctr">
              <a:solidFill>
                <a:schemeClr val="accent5"/>
              </a:solidFill>
              <a:prstDash val="solid"/>
            </a:ln>
          </c:spPr>
          <c:marker>
            <c:symbol val="none"/>
          </c:marker>
          <c:dPt>
            <c:idx val="0"/>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4-DB68-4C3A-8DAD-0EE86CB00F75}"/>
              </c:ext>
            </c:extLst>
          </c:dPt>
          <c:dPt>
            <c:idx val="1"/>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5-DB68-4C3A-8DAD-0EE86CB00F75}"/>
              </c:ext>
            </c:extLst>
          </c:dPt>
          <c:dPt>
            <c:idx val="2"/>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6-DB68-4C3A-8DAD-0EE86CB00F75}"/>
              </c:ext>
            </c:extLst>
          </c:dPt>
          <c:dPt>
            <c:idx val="3"/>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7-DB68-4C3A-8DAD-0EE86CB00F75}"/>
              </c:ext>
            </c:extLst>
          </c:dPt>
          <c:dPt>
            <c:idx val="4"/>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8-DB68-4C3A-8DAD-0EE86CB00F75}"/>
              </c:ext>
            </c:extLst>
          </c:dPt>
          <c:dLbls>
            <c:dLbl>
              <c:idx val="0"/>
              <c:layout>
                <c:manualLayout>
                  <c:x val="0"/>
                  <c:y val="8.4231145935357493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B68-4C3A-8DAD-0EE86CB00F75}"/>
                </c:ext>
              </c:extLst>
            </c:dLbl>
            <c:dLbl>
              <c:idx val="1"/>
              <c:layout>
                <c:manualLayout>
                  <c:x val="0"/>
                  <c:y val="-8.9128305582761996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DB68-4C3A-8DAD-0EE86CB00F75}"/>
                </c:ext>
              </c:extLst>
            </c:dLbl>
            <c:dLbl>
              <c:idx val="3"/>
              <c:layout>
                <c:manualLayout>
                  <c:x val="0"/>
                  <c:y val="8.4231145935357493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DB68-4C3A-8DAD-0EE86CB00F75}"/>
                </c:ext>
              </c:extLst>
            </c:dLbl>
            <c:dLbl>
              <c:idx val="4"/>
              <c:layout>
                <c:manualLayout>
                  <c:x val="0"/>
                  <c:y val="8.4231145935357493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DB68-4C3A-8DAD-0EE86CB00F7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Sheet1!$A$5:$E$5</c:f>
              <c:numCache>
                <c:formatCode>General</c:formatCode>
                <c:ptCount val="5"/>
                <c:pt idx="0">
                  <c:v>779.6467979483001</c:v>
                </c:pt>
                <c:pt idx="1">
                  <c:v>1054.2340356201778</c:v>
                </c:pt>
                <c:pt idx="2">
                  <c:v>481.83000812209411</c:v>
                </c:pt>
                <c:pt idx="3">
                  <c:v>620.85871789920373</c:v>
                </c:pt>
                <c:pt idx="4">
                  <c:v>859.40047030615506</c:v>
                </c:pt>
              </c:numCache>
            </c:numRef>
          </c:val>
          <c:smooth val="0"/>
          <c:extLst>
            <c:ext xmlns:c16="http://schemas.microsoft.com/office/drawing/2014/chart" uri="{C3380CC4-5D6E-409C-BE32-E72D297353CC}">
              <c16:uniqueId val="{00000009-DB68-4C3A-8DAD-0EE86CB00F75}"/>
            </c:ext>
          </c:extLst>
        </c:ser>
        <c:dLbls>
          <c:showLegendKey val="0"/>
          <c:showVal val="0"/>
          <c:showCatName val="0"/>
          <c:showSerName val="0"/>
          <c:showPercent val="0"/>
          <c:showBubbleSize val="0"/>
        </c:dLbls>
        <c:marker val="1"/>
        <c:smooth val="0"/>
        <c:axId val="3"/>
        <c:axId val="2"/>
      </c:lineChart>
      <c:catAx>
        <c:axId val="1703826479"/>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00"/>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1000" kern="1200">
                <a:latin typeface="+mn-lt"/>
                <a:ea typeface="+mn-ea"/>
                <a:cs typeface="+mn-cs"/>
              </a:defRPr>
            </a:pPr>
            <a:endParaRPr lang="en-US"/>
          </a:p>
        </c:txPr>
        <c:crossAx val="1703826479"/>
        <c:crosses val="min"/>
        <c:crossBetween val="between"/>
        <c:majorUnit val="2000"/>
      </c:valAx>
      <c:valAx>
        <c:axId val="2"/>
        <c:scaling>
          <c:orientation val="minMax"/>
          <c:max val="1200"/>
          <c:min val="0"/>
        </c:scaling>
        <c:delete val="0"/>
        <c:axPos val="r"/>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1000" kern="1200">
                <a:latin typeface="+mn-lt"/>
                <a:ea typeface="+mn-ea"/>
                <a:cs typeface="+mn-cs"/>
              </a:defRPr>
            </a:pPr>
            <a:endParaRPr lang="en-US"/>
          </a:p>
        </c:txPr>
        <c:crossAx val="3"/>
        <c:crosses val="max"/>
        <c:crossBetween val="between"/>
        <c:majorUnit val="200"/>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5414847161572056E-2"/>
          <c:y val="5.0930460333006855E-2"/>
          <c:w val="0.90917030567685586"/>
          <c:h val="0.89813907933398629"/>
        </c:manualLayout>
      </c:layout>
      <c:barChart>
        <c:barDir val="col"/>
        <c:grouping val="stacked"/>
        <c:varyColors val="0"/>
        <c:ser>
          <c:idx val="0"/>
          <c:order val="0"/>
          <c:spPr>
            <a:solidFill>
              <a:srgbClr val="808080"/>
            </a:solidFill>
            <a:ln>
              <a:noFill/>
            </a:ln>
          </c:spPr>
          <c:invertIfNegative val="0"/>
          <c:val>
            <c:numRef>
              <c:f>Sheet1!$A$1:$E$1</c:f>
              <c:numCache>
                <c:formatCode>General</c:formatCode>
                <c:ptCount val="5"/>
                <c:pt idx="0">
                  <c:v>621.87800676665904</c:v>
                </c:pt>
                <c:pt idx="1">
                  <c:v>719.88809564522103</c:v>
                </c:pt>
                <c:pt idx="2">
                  <c:v>695.75445063634402</c:v>
                </c:pt>
                <c:pt idx="3">
                  <c:v>673.45471624040897</c:v>
                </c:pt>
                <c:pt idx="4">
                  <c:v>754.37808280685499</c:v>
                </c:pt>
              </c:numCache>
            </c:numRef>
          </c:val>
          <c:extLst>
            <c:ext xmlns:c16="http://schemas.microsoft.com/office/drawing/2014/chart" uri="{C3380CC4-5D6E-409C-BE32-E72D297353CC}">
              <c16:uniqueId val="{00000000-F222-4336-88F0-6936AD5B0D32}"/>
            </c:ext>
          </c:extLst>
        </c:ser>
        <c:ser>
          <c:idx val="1"/>
          <c:order val="1"/>
          <c:spPr>
            <a:solidFill>
              <a:srgbClr val="969696"/>
            </a:solidFill>
            <a:ln>
              <a:noFill/>
            </a:ln>
          </c:spPr>
          <c:invertIfNegative val="0"/>
          <c:val>
            <c:numRef>
              <c:f>Sheet1!$A$2:$E$2</c:f>
              <c:numCache>
                <c:formatCode>General</c:formatCode>
                <c:ptCount val="5"/>
                <c:pt idx="0">
                  <c:v>180</c:v>
                </c:pt>
                <c:pt idx="1">
                  <c:v>200</c:v>
                </c:pt>
                <c:pt idx="2">
                  <c:v>209</c:v>
                </c:pt>
                <c:pt idx="3">
                  <c:v>200</c:v>
                </c:pt>
                <c:pt idx="4">
                  <c:v>237</c:v>
                </c:pt>
              </c:numCache>
            </c:numRef>
          </c:val>
          <c:extLst>
            <c:ext xmlns:c16="http://schemas.microsoft.com/office/drawing/2014/chart" uri="{C3380CC4-5D6E-409C-BE32-E72D297353CC}">
              <c16:uniqueId val="{00000001-F222-4336-88F0-6936AD5B0D32}"/>
            </c:ext>
          </c:extLst>
        </c:ser>
        <c:ser>
          <c:idx val="2"/>
          <c:order val="2"/>
          <c:spPr>
            <a:solidFill>
              <a:schemeClr val="bg2"/>
            </a:solidFill>
            <a:ln>
              <a:noFill/>
            </a:ln>
          </c:spPr>
          <c:invertIfNegative val="0"/>
          <c:val>
            <c:numRef>
              <c:f>Sheet1!$A$3:$E$3</c:f>
              <c:numCache>
                <c:formatCode>General</c:formatCode>
                <c:ptCount val="5"/>
                <c:pt idx="0">
                  <c:v>66</c:v>
                </c:pt>
                <c:pt idx="1">
                  <c:v>90</c:v>
                </c:pt>
                <c:pt idx="2">
                  <c:v>78</c:v>
                </c:pt>
                <c:pt idx="3">
                  <c:v>96</c:v>
                </c:pt>
                <c:pt idx="4">
                  <c:v>108</c:v>
                </c:pt>
              </c:numCache>
            </c:numRef>
          </c:val>
          <c:extLst>
            <c:ext xmlns:c16="http://schemas.microsoft.com/office/drawing/2014/chart" uri="{C3380CC4-5D6E-409C-BE32-E72D297353CC}">
              <c16:uniqueId val="{00000002-F222-4336-88F0-6936AD5B0D32}"/>
            </c:ext>
          </c:extLst>
        </c:ser>
        <c:ser>
          <c:idx val="3"/>
          <c:order val="3"/>
          <c:spPr>
            <a:solidFill>
              <a:srgbClr val="D6D7D9"/>
            </a:solidFill>
            <a:ln>
              <a:noFill/>
            </a:ln>
          </c:spPr>
          <c:invertIfNegative val="0"/>
          <c:val>
            <c:numRef>
              <c:f>Sheet1!$A$4:$E$4</c:f>
              <c:numCache>
                <c:formatCode>General</c:formatCode>
                <c:ptCount val="5"/>
                <c:pt idx="0">
                  <c:v>5</c:v>
                </c:pt>
                <c:pt idx="1">
                  <c:v>6.2000000000000455</c:v>
                </c:pt>
                <c:pt idx="2">
                  <c:v>5</c:v>
                </c:pt>
                <c:pt idx="3">
                  <c:v>5</c:v>
                </c:pt>
                <c:pt idx="4">
                  <c:v>5.7000000000000455</c:v>
                </c:pt>
              </c:numCache>
            </c:numRef>
          </c:val>
          <c:extLst>
            <c:ext xmlns:c16="http://schemas.microsoft.com/office/drawing/2014/chart" uri="{C3380CC4-5D6E-409C-BE32-E72D297353CC}">
              <c16:uniqueId val="{00000003-F222-4336-88F0-6936AD5B0D32}"/>
            </c:ext>
          </c:extLst>
        </c:ser>
        <c:dLbls>
          <c:showLegendKey val="0"/>
          <c:showVal val="0"/>
          <c:showCatName val="0"/>
          <c:showSerName val="0"/>
          <c:showPercent val="0"/>
          <c:showBubbleSize val="0"/>
        </c:dLbls>
        <c:gapWidth val="80"/>
        <c:overlap val="100"/>
        <c:axId val="2091316927"/>
        <c:axId val="1"/>
      </c:barChart>
      <c:lineChart>
        <c:grouping val="standard"/>
        <c:varyColors val="0"/>
        <c:ser>
          <c:idx val="4"/>
          <c:order val="4"/>
          <c:spPr>
            <a:ln w="28575" algn="ctr">
              <a:solidFill>
                <a:schemeClr val="accent5"/>
              </a:solidFill>
              <a:prstDash val="solid"/>
            </a:ln>
          </c:spPr>
          <c:marker>
            <c:symbol val="none"/>
          </c:marker>
          <c:dPt>
            <c:idx val="0"/>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4-F222-4336-88F0-6936AD5B0D32}"/>
              </c:ext>
            </c:extLst>
          </c:dPt>
          <c:dPt>
            <c:idx val="1"/>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5-F222-4336-88F0-6936AD5B0D32}"/>
              </c:ext>
            </c:extLst>
          </c:dPt>
          <c:dPt>
            <c:idx val="2"/>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6-F222-4336-88F0-6936AD5B0D32}"/>
              </c:ext>
            </c:extLst>
          </c:dPt>
          <c:dPt>
            <c:idx val="3"/>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7-F222-4336-88F0-6936AD5B0D32}"/>
              </c:ext>
            </c:extLst>
          </c:dPt>
          <c:dPt>
            <c:idx val="4"/>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8-F222-4336-88F0-6936AD5B0D32}"/>
              </c:ext>
            </c:extLst>
          </c:dPt>
          <c:dLbls>
            <c:dLbl>
              <c:idx val="0"/>
              <c:layout>
                <c:manualLayout>
                  <c:x val="0"/>
                  <c:y val="8.4231145935357493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222-4336-88F0-6936AD5B0D32}"/>
                </c:ext>
              </c:extLst>
            </c:dLbl>
            <c:dLbl>
              <c:idx val="1"/>
              <c:layout>
                <c:manualLayout>
                  <c:x val="0"/>
                  <c:y val="8.4231145935357493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F222-4336-88F0-6936AD5B0D32}"/>
                </c:ext>
              </c:extLst>
            </c:dLbl>
            <c:dLbl>
              <c:idx val="2"/>
              <c:layout>
                <c:manualLayout>
                  <c:x val="0"/>
                  <c:y val="8.4231145935357493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222-4336-88F0-6936AD5B0D32}"/>
                </c:ext>
              </c:extLst>
            </c:dLbl>
            <c:dLbl>
              <c:idx val="3"/>
              <c:layout>
                <c:manualLayout>
                  <c:x val="0"/>
                  <c:y val="8.4231145935357493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222-4336-88F0-6936AD5B0D32}"/>
                </c:ext>
              </c:extLst>
            </c:dLbl>
            <c:dLbl>
              <c:idx val="4"/>
              <c:layout>
                <c:manualLayout>
                  <c:x val="0"/>
                  <c:y val="8.4231145935357493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F222-4336-88F0-6936AD5B0D3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Sheet1!$A$5:$E$5</c:f>
              <c:numCache>
                <c:formatCode>General</c:formatCode>
                <c:ptCount val="5"/>
                <c:pt idx="0">
                  <c:v>172.81241528972103</c:v>
                </c:pt>
                <c:pt idx="1">
                  <c:v>207.20847829628548</c:v>
                </c:pt>
                <c:pt idx="2">
                  <c:v>195.20243561220875</c:v>
                </c:pt>
                <c:pt idx="3">
                  <c:v>193.36235642603086</c:v>
                </c:pt>
                <c:pt idx="4">
                  <c:v>244.55932252724051</c:v>
                </c:pt>
              </c:numCache>
            </c:numRef>
          </c:val>
          <c:smooth val="0"/>
          <c:extLst>
            <c:ext xmlns:c16="http://schemas.microsoft.com/office/drawing/2014/chart" uri="{C3380CC4-5D6E-409C-BE32-E72D297353CC}">
              <c16:uniqueId val="{00000009-F222-4336-88F0-6936AD5B0D32}"/>
            </c:ext>
          </c:extLst>
        </c:ser>
        <c:dLbls>
          <c:showLegendKey val="0"/>
          <c:showVal val="0"/>
          <c:showCatName val="0"/>
          <c:showSerName val="0"/>
          <c:showPercent val="0"/>
          <c:showBubbleSize val="0"/>
        </c:dLbls>
        <c:marker val="1"/>
        <c:smooth val="0"/>
        <c:axId val="3"/>
        <c:axId val="2"/>
      </c:lineChart>
      <c:catAx>
        <c:axId val="2091316927"/>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2000"/>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1000" kern="1200">
                <a:latin typeface="+mn-lt"/>
                <a:ea typeface="+mn-ea"/>
                <a:cs typeface="+mn-cs"/>
              </a:defRPr>
            </a:pPr>
            <a:endParaRPr lang="en-US"/>
          </a:p>
        </c:txPr>
        <c:crossAx val="2091316927"/>
        <c:crosses val="min"/>
        <c:crossBetween val="between"/>
        <c:majorUnit val="500"/>
      </c:valAx>
      <c:valAx>
        <c:axId val="2"/>
        <c:scaling>
          <c:orientation val="minMax"/>
          <c:max val="1200"/>
          <c:min val="0"/>
        </c:scaling>
        <c:delete val="0"/>
        <c:axPos val="r"/>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1000" kern="1200">
                <a:latin typeface="+mn-lt"/>
                <a:ea typeface="+mn-ea"/>
                <a:cs typeface="+mn-cs"/>
              </a:defRPr>
            </a:pPr>
            <a:endParaRPr lang="en-US"/>
          </a:p>
        </c:txPr>
        <c:crossAx val="3"/>
        <c:crosses val="max"/>
        <c:crossBetween val="between"/>
        <c:majorUnit val="200"/>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68205904617714E-2"/>
          <c:y val="5.7787561915244909E-2"/>
          <c:w val="0.96063588190764571"/>
          <c:h val="0.91359383599339572"/>
        </c:manualLayout>
      </c:layout>
      <c:barChart>
        <c:barDir val="col"/>
        <c:grouping val="stacked"/>
        <c:varyColors val="0"/>
        <c:ser>
          <c:idx val="0"/>
          <c:order val="0"/>
          <c:spPr>
            <a:no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0-8851-4F22-AB51-78CE2CE49895}"/>
              </c:ext>
            </c:extLst>
          </c:dPt>
          <c:dPt>
            <c:idx val="10"/>
            <c:invertIfNegative val="0"/>
            <c:bubble3D val="0"/>
            <c:spPr>
              <a:solidFill>
                <a:schemeClr val="accent2"/>
              </a:solidFill>
              <a:ln>
                <a:noFill/>
              </a:ln>
            </c:spPr>
            <c:extLst>
              <c:ext xmlns:c16="http://schemas.microsoft.com/office/drawing/2014/chart" uri="{C3380CC4-5D6E-409C-BE32-E72D297353CC}">
                <c16:uniqueId val="{00000001-8851-4F22-AB51-78CE2CE49895}"/>
              </c:ext>
            </c:extLst>
          </c:dPt>
          <c:dLbls>
            <c:dLbl>
              <c:idx val="0"/>
              <c:layout>
                <c:manualLayout>
                  <c:x val="0"/>
                  <c:y val="-0.22014309301045679"/>
                </c:manualLayout>
              </c:layout>
              <c:numFmt formatCode="#,##0.0;&quot;-&quot;#,##0.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851-4F22-AB51-78CE2CE49895}"/>
                </c:ext>
              </c:extLst>
            </c:dLbl>
            <c:dLbl>
              <c:idx val="10"/>
              <c:layout>
                <c:manualLayout>
                  <c:x val="0"/>
                  <c:y val="-0.48596587782058337"/>
                </c:manualLayout>
              </c:layout>
              <c:numFmt formatCode="#,##0.0;&quot;-&quot;#,##0.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851-4F22-AB51-78CE2CE4989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Sheet1!$A$1:$K$1</c:f>
              <c:numCache>
                <c:formatCode>General</c:formatCode>
                <c:ptCount val="11"/>
                <c:pt idx="0">
                  <c:v>28.8</c:v>
                </c:pt>
                <c:pt idx="1">
                  <c:v>28.8</c:v>
                </c:pt>
                <c:pt idx="2">
                  <c:v>44.8</c:v>
                </c:pt>
                <c:pt idx="3">
                  <c:v>45.3</c:v>
                </c:pt>
                <c:pt idx="4">
                  <c:v>45.9</c:v>
                </c:pt>
                <c:pt idx="5">
                  <c:v>47.8</c:v>
                </c:pt>
                <c:pt idx="6">
                  <c:v>48</c:v>
                </c:pt>
                <c:pt idx="7">
                  <c:v>57.5</c:v>
                </c:pt>
                <c:pt idx="8">
                  <c:v>57.5</c:v>
                </c:pt>
                <c:pt idx="9">
                  <c:v>57.8</c:v>
                </c:pt>
                <c:pt idx="10">
                  <c:v>69</c:v>
                </c:pt>
              </c:numCache>
            </c:numRef>
          </c:val>
          <c:extLst>
            <c:ext xmlns:c16="http://schemas.microsoft.com/office/drawing/2014/chart" uri="{C3380CC4-5D6E-409C-BE32-E72D297353CC}">
              <c16:uniqueId val="{00000002-8851-4F22-AB51-78CE2CE49895}"/>
            </c:ext>
          </c:extLst>
        </c:ser>
        <c:ser>
          <c:idx val="1"/>
          <c:order val="1"/>
          <c:spPr>
            <a:solidFill>
              <a:schemeClr val="accent4"/>
            </a:solidFill>
            <a:ln>
              <a:noFill/>
            </a:ln>
          </c:spPr>
          <c:invertIfNegative val="0"/>
          <c:dPt>
            <c:idx val="7"/>
            <c:invertIfNegative val="0"/>
            <c:bubble3D val="0"/>
            <c:spPr>
              <a:solidFill>
                <a:schemeClr val="accent6"/>
              </a:solidFill>
              <a:ln>
                <a:noFill/>
              </a:ln>
            </c:spPr>
            <c:extLst>
              <c:ext xmlns:c16="http://schemas.microsoft.com/office/drawing/2014/chart" uri="{C3380CC4-5D6E-409C-BE32-E72D297353CC}">
                <c16:uniqueId val="{00000003-8851-4F22-AB51-78CE2CE49895}"/>
              </c:ext>
            </c:extLst>
          </c:dPt>
          <c:dLbls>
            <c:dLbl>
              <c:idx val="1"/>
              <c:layout>
                <c:manualLayout>
                  <c:x val="0"/>
                  <c:y val="-1.6510731975784259E-3"/>
                </c:manualLayout>
              </c:layout>
              <c:numFmt formatCode="#,##0.0;#,##0.0" sourceLinked="0"/>
              <c:spPr>
                <a:noFill/>
                <a:ln>
                  <a:noFill/>
                </a:ln>
              </c:spPr>
              <c:txPr>
                <a:bodyPr wrap="none"/>
                <a:lstStyle/>
                <a:p>
                  <a:pPr>
                    <a:defRPr sz="8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851-4F22-AB51-78CE2CE49895}"/>
                </c:ext>
              </c:extLst>
            </c:dLbl>
            <c:dLbl>
              <c:idx val="6"/>
              <c:layout>
                <c:manualLayout>
                  <c:x val="0"/>
                  <c:y val="-1.1007154650522839E-3"/>
                </c:manualLayout>
              </c:layout>
              <c:numFmt formatCode="#,##0.0;#,##0.0" sourceLinked="0"/>
              <c:spPr>
                <a:noFill/>
                <a:ln>
                  <a:noFill/>
                </a:ln>
              </c:spPr>
              <c:txPr>
                <a:bodyPr wrap="none"/>
                <a:lstStyle/>
                <a:p>
                  <a:pPr>
                    <a:defRPr sz="8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851-4F22-AB51-78CE2CE49895}"/>
                </c:ext>
              </c:extLst>
            </c:dLbl>
            <c:dLbl>
              <c:idx val="9"/>
              <c:layout>
                <c:manualLayout>
                  <c:x val="0"/>
                  <c:y val="-1.6510731975784259E-3"/>
                </c:manualLayout>
              </c:layout>
              <c:numFmt formatCode="#,##0.0;#,##0.0" sourceLinked="0"/>
              <c:spPr>
                <a:noFill/>
                <a:ln>
                  <a:noFill/>
                </a:ln>
              </c:spPr>
              <c:txPr>
                <a:bodyPr wrap="none"/>
                <a:lstStyle/>
                <a:p>
                  <a:pPr>
                    <a:defRPr sz="8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8851-4F22-AB51-78CE2CE4989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Sheet1!$A$2:$K$2</c:f>
              <c:numCache>
                <c:formatCode>General</c:formatCode>
                <c:ptCount val="11"/>
                <c:pt idx="1">
                  <c:v>15.999999999999996</c:v>
                </c:pt>
                <c:pt idx="2">
                  <c:v>0.5</c:v>
                </c:pt>
                <c:pt idx="3">
                  <c:v>0.60000000000000142</c:v>
                </c:pt>
                <c:pt idx="4">
                  <c:v>1.8999999999999986</c:v>
                </c:pt>
                <c:pt idx="5">
                  <c:v>0.20000000000000284</c:v>
                </c:pt>
                <c:pt idx="6">
                  <c:v>11.200000000000003</c:v>
                </c:pt>
                <c:pt idx="7">
                  <c:v>1.7000000000000028</c:v>
                </c:pt>
                <c:pt idx="8">
                  <c:v>0.29999999999999716</c:v>
                </c:pt>
                <c:pt idx="9">
                  <c:v>11.200000000000003</c:v>
                </c:pt>
              </c:numCache>
            </c:numRef>
          </c:val>
          <c:extLst>
            <c:ext xmlns:c16="http://schemas.microsoft.com/office/drawing/2014/chart" uri="{C3380CC4-5D6E-409C-BE32-E72D297353CC}">
              <c16:uniqueId val="{00000007-8851-4F22-AB51-78CE2CE49895}"/>
            </c:ext>
          </c:extLst>
        </c:ser>
        <c:dLbls>
          <c:showLegendKey val="0"/>
          <c:showVal val="0"/>
          <c:showCatName val="0"/>
          <c:showSerName val="0"/>
          <c:showPercent val="0"/>
          <c:showBubbleSize val="0"/>
        </c:dLbls>
        <c:gapWidth val="80"/>
        <c:overlap val="100"/>
        <c:axId val="1892822383"/>
        <c:axId val="1"/>
      </c:barChart>
      <c:catAx>
        <c:axId val="189282238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69"/>
          <c:min val="0"/>
        </c:scaling>
        <c:delete val="1"/>
        <c:axPos val="l"/>
        <c:numFmt formatCode="General" sourceLinked="1"/>
        <c:majorTickMark val="out"/>
        <c:minorTickMark val="none"/>
        <c:tickLblPos val="nextTo"/>
        <c:crossAx val="1892822383"/>
        <c:crosses val="min"/>
        <c:crossBetween val="between"/>
      </c:valAx>
    </c:plotArea>
    <c:plotVisOnly val="0"/>
    <c:dispBlanksAs val="gap"/>
    <c:showDLblsOverMax val="1"/>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49342281577393"/>
          <c:y val="0.2205274857705869"/>
          <c:w val="0.63154858028342464"/>
          <c:h val="0.56721803776596169"/>
        </c:manualLayout>
      </c:layout>
      <c:radarChart>
        <c:radarStyle val="marker"/>
        <c:varyColors val="0"/>
        <c:ser>
          <c:idx val="3"/>
          <c:order val="0"/>
          <c:tx>
            <c:v>Owner Ave.</c:v>
          </c:tx>
          <c:spPr>
            <a:ln w="28575" cap="rnd">
              <a:solidFill>
                <a:schemeClr val="tx2"/>
              </a:solidFill>
              <a:round/>
            </a:ln>
            <a:effectLst/>
          </c:spPr>
          <c:marker>
            <c:symbol val="none"/>
          </c:marker>
          <c:cat>
            <c:strLit>
              <c:ptCount val="1"/>
              <c:pt idx="0">
                <c:v>Owner</c:v>
              </c:pt>
            </c:strLit>
          </c:cat>
          <c:val>
            <c:numRef>
              <c:f>'12'!$B$48:$G$48</c:f>
              <c:numCache>
                <c:formatCode>0%</c:formatCode>
                <c:ptCount val="6"/>
                <c:pt idx="0">
                  <c:v>0.26333333333333336</c:v>
                </c:pt>
                <c:pt idx="1">
                  <c:v>0.50666666666666671</c:v>
                </c:pt>
                <c:pt idx="2">
                  <c:v>0.32333333333333331</c:v>
                </c:pt>
                <c:pt idx="3">
                  <c:v>0.32333333333333331</c:v>
                </c:pt>
                <c:pt idx="4">
                  <c:v>0.38666666666666671</c:v>
                </c:pt>
                <c:pt idx="5">
                  <c:v>0.46333333333333337</c:v>
                </c:pt>
              </c:numCache>
            </c:numRef>
          </c:val>
          <c:extLst>
            <c:ext xmlns:c16="http://schemas.microsoft.com/office/drawing/2014/chart" uri="{C3380CC4-5D6E-409C-BE32-E72D297353CC}">
              <c16:uniqueId val="{00000003-857D-445A-8655-0F2B3FE491A0}"/>
            </c:ext>
          </c:extLst>
        </c:ser>
        <c:ser>
          <c:idx val="1"/>
          <c:order val="1"/>
          <c:tx>
            <c:strRef>
              <c:f>'12'!$A$50</c:f>
              <c:strCache>
                <c:ptCount val="1"/>
                <c:pt idx="0">
                  <c:v>RMI Average</c:v>
                </c:pt>
              </c:strCache>
            </c:strRef>
          </c:tx>
          <c:spPr>
            <a:ln w="28575" cap="rnd">
              <a:solidFill>
                <a:schemeClr val="accent5">
                  <a:lumMod val="40000"/>
                  <a:lumOff val="60000"/>
                </a:schemeClr>
              </a:solidFill>
              <a:round/>
            </a:ln>
            <a:effectLst/>
          </c:spPr>
          <c:marker>
            <c:symbol val="none"/>
          </c:marker>
          <c:cat>
            <c:strLit>
              <c:ptCount val="1"/>
              <c:pt idx="0">
                <c:v>Owner</c:v>
              </c:pt>
            </c:strLit>
          </c:cat>
          <c:val>
            <c:numRef>
              <c:f>'12'!$B$50:$G$50</c:f>
              <c:numCache>
                <c:formatCode>0%</c:formatCode>
                <c:ptCount val="6"/>
                <c:pt idx="0">
                  <c:v>0.23200000000000004</c:v>
                </c:pt>
                <c:pt idx="1">
                  <c:v>0.35149999999999992</c:v>
                </c:pt>
                <c:pt idx="2">
                  <c:v>0.18899999999999997</c:v>
                </c:pt>
                <c:pt idx="3">
                  <c:v>0.17724999999999994</c:v>
                </c:pt>
                <c:pt idx="4">
                  <c:v>0.30224999999999996</c:v>
                </c:pt>
                <c:pt idx="5">
                  <c:v>0.29100000000000004</c:v>
                </c:pt>
              </c:numCache>
            </c:numRef>
          </c:val>
          <c:extLst>
            <c:ext xmlns:c16="http://schemas.microsoft.com/office/drawing/2014/chart" uri="{C3380CC4-5D6E-409C-BE32-E72D297353CC}">
              <c16:uniqueId val="{00000001-857D-445A-8655-0F2B3FE491A0}"/>
            </c:ext>
          </c:extLst>
        </c:ser>
        <c:ser>
          <c:idx val="2"/>
          <c:order val="2"/>
          <c:tx>
            <c:v>Collective Best</c:v>
          </c:tx>
          <c:spPr>
            <a:ln w="28575" cap="rnd">
              <a:solidFill>
                <a:srgbClr val="B4FFD9"/>
              </a:solidFill>
              <a:round/>
            </a:ln>
            <a:effectLst/>
          </c:spPr>
          <c:marker>
            <c:symbol val="none"/>
          </c:marker>
          <c:cat>
            <c:strLit>
              <c:ptCount val="1"/>
              <c:pt idx="0">
                <c:v>Owner</c:v>
              </c:pt>
            </c:strLit>
          </c:cat>
          <c:val>
            <c:numRef>
              <c:f>'12'!$B$51:$G$51</c:f>
              <c:numCache>
                <c:formatCode>0%</c:formatCode>
                <c:ptCount val="6"/>
                <c:pt idx="0">
                  <c:v>0.62</c:v>
                </c:pt>
                <c:pt idx="1">
                  <c:v>0.6</c:v>
                </c:pt>
                <c:pt idx="2">
                  <c:v>0.68</c:v>
                </c:pt>
                <c:pt idx="3">
                  <c:v>0.56000000000000005</c:v>
                </c:pt>
                <c:pt idx="4">
                  <c:v>0.49</c:v>
                </c:pt>
                <c:pt idx="5">
                  <c:v>0.57999999999999996</c:v>
                </c:pt>
              </c:numCache>
            </c:numRef>
          </c:val>
          <c:extLst>
            <c:ext xmlns:c16="http://schemas.microsoft.com/office/drawing/2014/chart" uri="{C3380CC4-5D6E-409C-BE32-E72D297353CC}">
              <c16:uniqueId val="{00000002-857D-445A-8655-0F2B3FE491A0}"/>
            </c:ext>
          </c:extLst>
        </c:ser>
        <c:dLbls>
          <c:showLegendKey val="0"/>
          <c:showVal val="0"/>
          <c:showCatName val="0"/>
          <c:showSerName val="0"/>
          <c:showPercent val="0"/>
          <c:showBubbleSize val="0"/>
        </c:dLbls>
        <c:axId val="132463135"/>
        <c:axId val="132469375"/>
      </c:radarChart>
      <c:catAx>
        <c:axId val="132463135"/>
        <c:scaling>
          <c:orientation val="minMax"/>
        </c:scaling>
        <c:delete val="1"/>
        <c:axPos val="b"/>
        <c:numFmt formatCode="General" sourceLinked="1"/>
        <c:majorTickMark val="none"/>
        <c:minorTickMark val="none"/>
        <c:tickLblPos val="nextTo"/>
        <c:crossAx val="132469375"/>
        <c:crosses val="autoZero"/>
        <c:auto val="1"/>
        <c:lblAlgn val="ctr"/>
        <c:lblOffset val="100"/>
        <c:noMultiLvlLbl val="0"/>
      </c:catAx>
      <c:valAx>
        <c:axId val="1324693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accent3"/>
                </a:solidFill>
                <a:latin typeface="+mn-lt"/>
                <a:ea typeface="+mn-ea"/>
                <a:cs typeface="+mn-cs"/>
              </a:defRPr>
            </a:pPr>
            <a:endParaRPr lang="en-US"/>
          </a:p>
        </c:txPr>
        <c:crossAx val="132463135"/>
        <c:crosses val="autoZero"/>
        <c:crossBetween val="between"/>
        <c:majorUnit val="0.2"/>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49342281577393"/>
          <c:y val="0.2205274857705869"/>
          <c:w val="0.63154858028342464"/>
          <c:h val="0.56721803776596169"/>
        </c:manualLayout>
      </c:layout>
      <c:radarChart>
        <c:radarStyle val="marker"/>
        <c:varyColors val="0"/>
        <c:ser>
          <c:idx val="0"/>
          <c:order val="0"/>
          <c:tx>
            <c:v>Rio</c:v>
          </c:tx>
          <c:spPr>
            <a:ln w="28575" cap="rnd">
              <a:solidFill>
                <a:srgbClr val="0070C0"/>
              </a:solidFill>
              <a:round/>
            </a:ln>
            <a:effectLst/>
          </c:spPr>
          <c:marker>
            <c:symbol val="none"/>
          </c:marker>
          <c:val>
            <c:numRef>
              <c:f>'12'!$B$41:$G$41</c:f>
              <c:numCache>
                <c:formatCode>0%</c:formatCode>
                <c:ptCount val="6"/>
                <c:pt idx="0">
                  <c:v>0.25</c:v>
                </c:pt>
                <c:pt idx="1">
                  <c:v>0.57999999999999996</c:v>
                </c:pt>
                <c:pt idx="2">
                  <c:v>0.31</c:v>
                </c:pt>
                <c:pt idx="3">
                  <c:v>0.27</c:v>
                </c:pt>
                <c:pt idx="4">
                  <c:v>0.3</c:v>
                </c:pt>
                <c:pt idx="5">
                  <c:v>0.39</c:v>
                </c:pt>
              </c:numCache>
            </c:numRef>
          </c:val>
          <c:extLst>
            <c:ext xmlns:c16="http://schemas.microsoft.com/office/drawing/2014/chart" uri="{C3380CC4-5D6E-409C-BE32-E72D297353CC}">
              <c16:uniqueId val="{00000004-B83F-497A-B54D-CAC3EF5D40EF}"/>
            </c:ext>
          </c:extLst>
        </c:ser>
        <c:ser>
          <c:idx val="1"/>
          <c:order val="1"/>
          <c:tx>
            <c:strRef>
              <c:f>'12'!$A$49</c:f>
              <c:strCache>
                <c:ptCount val="1"/>
                <c:pt idx="0">
                  <c:v>RMI Average</c:v>
                </c:pt>
              </c:strCache>
            </c:strRef>
          </c:tx>
          <c:spPr>
            <a:ln w="28575" cap="rnd">
              <a:solidFill>
                <a:schemeClr val="accent5">
                  <a:lumMod val="40000"/>
                  <a:lumOff val="60000"/>
                </a:schemeClr>
              </a:solidFill>
              <a:round/>
            </a:ln>
            <a:effectLst/>
          </c:spPr>
          <c:marker>
            <c:symbol val="none"/>
          </c:marker>
          <c:val>
            <c:numRef>
              <c:f>'12'!$B$49:$G$49</c:f>
              <c:numCache>
                <c:formatCode>0%</c:formatCode>
                <c:ptCount val="6"/>
                <c:pt idx="0">
                  <c:v>0.23200000000000004</c:v>
                </c:pt>
                <c:pt idx="1">
                  <c:v>0.35149999999999992</c:v>
                </c:pt>
                <c:pt idx="2">
                  <c:v>0.18899999999999997</c:v>
                </c:pt>
                <c:pt idx="3">
                  <c:v>0.17724999999999994</c:v>
                </c:pt>
                <c:pt idx="4">
                  <c:v>0.30224999999999996</c:v>
                </c:pt>
                <c:pt idx="5">
                  <c:v>0.29100000000000004</c:v>
                </c:pt>
              </c:numCache>
            </c:numRef>
          </c:val>
          <c:extLst>
            <c:ext xmlns:c16="http://schemas.microsoft.com/office/drawing/2014/chart" uri="{C3380CC4-5D6E-409C-BE32-E72D297353CC}">
              <c16:uniqueId val="{00000001-B83F-497A-B54D-CAC3EF5D40EF}"/>
            </c:ext>
          </c:extLst>
        </c:ser>
        <c:ser>
          <c:idx val="2"/>
          <c:order val="2"/>
          <c:tx>
            <c:v>Collective Best</c:v>
          </c:tx>
          <c:spPr>
            <a:ln w="28575" cap="rnd">
              <a:solidFill>
                <a:schemeClr val="accent4">
                  <a:lumMod val="20000"/>
                  <a:lumOff val="80000"/>
                </a:schemeClr>
              </a:solidFill>
              <a:round/>
            </a:ln>
            <a:effectLst/>
          </c:spPr>
          <c:marker>
            <c:symbol val="none"/>
          </c:marker>
          <c:val>
            <c:numRef>
              <c:f>'12'!$B$50:$G$50</c:f>
              <c:numCache>
                <c:formatCode>0%</c:formatCode>
                <c:ptCount val="6"/>
                <c:pt idx="0">
                  <c:v>0.62</c:v>
                </c:pt>
                <c:pt idx="1">
                  <c:v>0.6</c:v>
                </c:pt>
                <c:pt idx="2">
                  <c:v>0.68</c:v>
                </c:pt>
                <c:pt idx="3">
                  <c:v>0.56000000000000005</c:v>
                </c:pt>
                <c:pt idx="4">
                  <c:v>0.49</c:v>
                </c:pt>
                <c:pt idx="5">
                  <c:v>0.57999999999999996</c:v>
                </c:pt>
              </c:numCache>
            </c:numRef>
          </c:val>
          <c:extLst>
            <c:ext xmlns:c16="http://schemas.microsoft.com/office/drawing/2014/chart" uri="{C3380CC4-5D6E-409C-BE32-E72D297353CC}">
              <c16:uniqueId val="{00000000-6B2F-46BA-B983-D3D7A86FB514}"/>
            </c:ext>
          </c:extLst>
        </c:ser>
        <c:dLbls>
          <c:showLegendKey val="0"/>
          <c:showVal val="0"/>
          <c:showCatName val="0"/>
          <c:showSerName val="0"/>
          <c:showPercent val="0"/>
          <c:showBubbleSize val="0"/>
        </c:dLbls>
        <c:axId val="132463135"/>
        <c:axId val="132469375"/>
      </c:radarChart>
      <c:catAx>
        <c:axId val="132463135"/>
        <c:scaling>
          <c:orientation val="minMax"/>
        </c:scaling>
        <c:delete val="1"/>
        <c:axPos val="b"/>
        <c:numFmt formatCode="General" sourceLinked="1"/>
        <c:majorTickMark val="none"/>
        <c:minorTickMark val="none"/>
        <c:tickLblPos val="nextTo"/>
        <c:crossAx val="132469375"/>
        <c:crosses val="autoZero"/>
        <c:auto val="1"/>
        <c:lblAlgn val="ctr"/>
        <c:lblOffset val="100"/>
        <c:noMultiLvlLbl val="0"/>
      </c:catAx>
      <c:valAx>
        <c:axId val="132469375"/>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accent3"/>
                </a:solidFill>
                <a:latin typeface="+mn-lt"/>
                <a:ea typeface="+mn-ea"/>
                <a:cs typeface="+mn-cs"/>
              </a:defRPr>
            </a:pPr>
            <a:endParaRPr lang="en-US"/>
          </a:p>
        </c:txPr>
        <c:crossAx val="132463135"/>
        <c:crosses val="autoZero"/>
        <c:crossBetween val="between"/>
        <c:majorUnit val="0.2"/>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49342281577393"/>
          <c:y val="0.2205274857705869"/>
          <c:w val="0.63154858028342464"/>
          <c:h val="0.56721803776596169"/>
        </c:manualLayout>
      </c:layout>
      <c:radarChart>
        <c:radarStyle val="marker"/>
        <c:varyColors val="0"/>
        <c:ser>
          <c:idx val="0"/>
          <c:order val="0"/>
          <c:tx>
            <c:v>FMX</c:v>
          </c:tx>
          <c:spPr>
            <a:ln w="28575" cap="rnd">
              <a:solidFill>
                <a:schemeClr val="accent1"/>
              </a:solidFill>
              <a:round/>
            </a:ln>
            <a:effectLst/>
          </c:spPr>
          <c:marker>
            <c:symbol val="none"/>
          </c:marker>
          <c:val>
            <c:numRef>
              <c:f>'12'!$B$26:$G$26</c:f>
              <c:numCache>
                <c:formatCode>0%</c:formatCode>
                <c:ptCount val="6"/>
                <c:pt idx="0">
                  <c:v>0.2</c:v>
                </c:pt>
                <c:pt idx="1">
                  <c:v>0.31</c:v>
                </c:pt>
                <c:pt idx="2">
                  <c:v>0.23</c:v>
                </c:pt>
                <c:pt idx="3">
                  <c:v>0.28000000000000003</c:v>
                </c:pt>
                <c:pt idx="4">
                  <c:v>0.33</c:v>
                </c:pt>
                <c:pt idx="5">
                  <c:v>0.37</c:v>
                </c:pt>
              </c:numCache>
            </c:numRef>
          </c:val>
          <c:extLst>
            <c:ext xmlns:c16="http://schemas.microsoft.com/office/drawing/2014/chart" uri="{C3380CC4-5D6E-409C-BE32-E72D297353CC}">
              <c16:uniqueId val="{00000000-02C3-4AA2-9E40-3E97AA1B6669}"/>
            </c:ext>
          </c:extLst>
        </c:ser>
        <c:ser>
          <c:idx val="1"/>
          <c:order val="1"/>
          <c:tx>
            <c:strRef>
              <c:f>'12'!$A$49</c:f>
              <c:strCache>
                <c:ptCount val="1"/>
                <c:pt idx="0">
                  <c:v>RMI Average</c:v>
                </c:pt>
              </c:strCache>
            </c:strRef>
          </c:tx>
          <c:spPr>
            <a:ln w="28575" cap="rnd">
              <a:solidFill>
                <a:schemeClr val="accent5">
                  <a:lumMod val="40000"/>
                  <a:lumOff val="60000"/>
                </a:schemeClr>
              </a:solidFill>
              <a:round/>
            </a:ln>
            <a:effectLst/>
          </c:spPr>
          <c:marker>
            <c:symbol val="none"/>
          </c:marker>
          <c:val>
            <c:numRef>
              <c:f>'12'!$B$49:$G$49</c:f>
              <c:numCache>
                <c:formatCode>0%</c:formatCode>
                <c:ptCount val="6"/>
                <c:pt idx="0">
                  <c:v>0.23200000000000004</c:v>
                </c:pt>
                <c:pt idx="1">
                  <c:v>0.35149999999999992</c:v>
                </c:pt>
                <c:pt idx="2">
                  <c:v>0.18899999999999997</c:v>
                </c:pt>
                <c:pt idx="3">
                  <c:v>0.17724999999999994</c:v>
                </c:pt>
                <c:pt idx="4">
                  <c:v>0.30224999999999996</c:v>
                </c:pt>
                <c:pt idx="5">
                  <c:v>0.29100000000000004</c:v>
                </c:pt>
              </c:numCache>
            </c:numRef>
          </c:val>
          <c:extLst>
            <c:ext xmlns:c16="http://schemas.microsoft.com/office/drawing/2014/chart" uri="{C3380CC4-5D6E-409C-BE32-E72D297353CC}">
              <c16:uniqueId val="{00000001-02C3-4AA2-9E40-3E97AA1B6669}"/>
            </c:ext>
          </c:extLst>
        </c:ser>
        <c:ser>
          <c:idx val="2"/>
          <c:order val="2"/>
          <c:tx>
            <c:v>Collective Best</c:v>
          </c:tx>
          <c:spPr>
            <a:ln w="28575" cap="rnd">
              <a:solidFill>
                <a:schemeClr val="accent4">
                  <a:lumMod val="20000"/>
                  <a:lumOff val="80000"/>
                </a:schemeClr>
              </a:solidFill>
              <a:round/>
            </a:ln>
            <a:effectLst/>
          </c:spPr>
          <c:marker>
            <c:symbol val="none"/>
          </c:marker>
          <c:val>
            <c:numRef>
              <c:f>'12'!$B$50:$G$50</c:f>
              <c:numCache>
                <c:formatCode>0%</c:formatCode>
                <c:ptCount val="6"/>
                <c:pt idx="0">
                  <c:v>0.62</c:v>
                </c:pt>
                <c:pt idx="1">
                  <c:v>0.6</c:v>
                </c:pt>
                <c:pt idx="2">
                  <c:v>0.68</c:v>
                </c:pt>
                <c:pt idx="3">
                  <c:v>0.56000000000000005</c:v>
                </c:pt>
                <c:pt idx="4">
                  <c:v>0.49</c:v>
                </c:pt>
                <c:pt idx="5">
                  <c:v>0.57999999999999996</c:v>
                </c:pt>
              </c:numCache>
            </c:numRef>
          </c:val>
          <c:extLst>
            <c:ext xmlns:c16="http://schemas.microsoft.com/office/drawing/2014/chart" uri="{C3380CC4-5D6E-409C-BE32-E72D297353CC}">
              <c16:uniqueId val="{00000002-02C3-4AA2-9E40-3E97AA1B6669}"/>
            </c:ext>
          </c:extLst>
        </c:ser>
        <c:dLbls>
          <c:showLegendKey val="0"/>
          <c:showVal val="0"/>
          <c:showCatName val="0"/>
          <c:showSerName val="0"/>
          <c:showPercent val="0"/>
          <c:showBubbleSize val="0"/>
        </c:dLbls>
        <c:axId val="132463135"/>
        <c:axId val="132469375"/>
      </c:radarChart>
      <c:catAx>
        <c:axId val="132463135"/>
        <c:scaling>
          <c:orientation val="minMax"/>
        </c:scaling>
        <c:delete val="1"/>
        <c:axPos val="b"/>
        <c:numFmt formatCode="General" sourceLinked="1"/>
        <c:majorTickMark val="none"/>
        <c:minorTickMark val="none"/>
        <c:tickLblPos val="nextTo"/>
        <c:crossAx val="132469375"/>
        <c:crosses val="autoZero"/>
        <c:auto val="1"/>
        <c:lblAlgn val="ctr"/>
        <c:lblOffset val="100"/>
        <c:noMultiLvlLbl val="0"/>
      </c:catAx>
      <c:valAx>
        <c:axId val="132469375"/>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accent3"/>
                </a:solidFill>
                <a:latin typeface="+mn-lt"/>
                <a:ea typeface="+mn-ea"/>
                <a:cs typeface="+mn-cs"/>
              </a:defRPr>
            </a:pPr>
            <a:endParaRPr lang="en-US"/>
          </a:p>
        </c:txPr>
        <c:crossAx val="132463135"/>
        <c:crosses val="autoZero"/>
        <c:crossBetween val="between"/>
        <c:majorUnit val="0.2"/>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592705167173253"/>
          <c:y val="3.5734870317002884E-2"/>
          <c:w val="0.75455927051671734"/>
          <c:h val="0.9285302593659942"/>
        </c:manualLayout>
      </c:layout>
      <c:barChart>
        <c:barDir val="col"/>
        <c:grouping val="clustered"/>
        <c:varyColors val="0"/>
        <c:ser>
          <c:idx val="0"/>
          <c:order val="0"/>
          <c:spPr>
            <a:solidFill>
              <a:schemeClr val="accent1"/>
            </a:solidFill>
            <a:ln>
              <a:noFill/>
            </a:ln>
          </c:spPr>
          <c:invertIfNegative val="0"/>
          <c:dPt>
            <c:idx val="1"/>
            <c:invertIfNegative val="0"/>
            <c:bubble3D val="0"/>
            <c:spPr>
              <a:pattFill prst="ltDnDiag">
                <a:fgClr>
                  <a:schemeClr val="tx1"/>
                </a:fgClr>
                <a:bgClr>
                  <a:schemeClr val="bg1"/>
                </a:bgClr>
              </a:pattFill>
              <a:ln>
                <a:noFill/>
              </a:ln>
            </c:spPr>
            <c:extLst>
              <c:ext xmlns:c16="http://schemas.microsoft.com/office/drawing/2014/chart" uri="{C3380CC4-5D6E-409C-BE32-E72D297353CC}">
                <c16:uniqueId val="{00000000-E8E9-4CF4-8FAF-475EDB4088E2}"/>
              </c:ext>
            </c:extLst>
          </c:dPt>
          <c:dLbls>
            <c:dLbl>
              <c:idx val="0"/>
              <c:layout>
                <c:manualLayout>
                  <c:x val="0"/>
                  <c:y val="-0.35100864553314121"/>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8E9-4CF4-8FAF-475EDB4088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68</c:v>
                </c:pt>
                <c:pt idx="1">
                  <c:v>63</c:v>
                </c:pt>
              </c:numCache>
            </c:numRef>
          </c:val>
          <c:extLst>
            <c:ext xmlns:c16="http://schemas.microsoft.com/office/drawing/2014/chart" uri="{C3380CC4-5D6E-409C-BE32-E72D297353CC}">
              <c16:uniqueId val="{00000002-E8E9-4CF4-8FAF-475EDB4088E2}"/>
            </c:ext>
          </c:extLst>
        </c:ser>
        <c:ser>
          <c:idx val="1"/>
          <c:order val="1"/>
          <c:spPr>
            <a:solidFill>
              <a:srgbClr val="0070C0"/>
            </a:solidFill>
            <a:ln>
              <a:noFill/>
            </a:ln>
          </c:spPr>
          <c:invertIfNegative val="0"/>
          <c:dLbls>
            <c:dLbl>
              <c:idx val="0"/>
              <c:layout>
                <c:manualLayout>
                  <c:x val="0"/>
                  <c:y val="-0.33256484149855908"/>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E8E9-4CF4-8FAF-475EDB4088E2}"/>
                </c:ext>
              </c:extLst>
            </c:dLbl>
            <c:dLbl>
              <c:idx val="1"/>
              <c:layout>
                <c:manualLayout>
                  <c:x val="0"/>
                  <c:y val="-0.36080691642651297"/>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E8E9-4CF4-8FAF-475EDB4088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64</c:v>
                </c:pt>
                <c:pt idx="1">
                  <c:v>70</c:v>
                </c:pt>
              </c:numCache>
            </c:numRef>
          </c:val>
          <c:extLst>
            <c:ext xmlns:c16="http://schemas.microsoft.com/office/drawing/2014/chart" uri="{C3380CC4-5D6E-409C-BE32-E72D297353CC}">
              <c16:uniqueId val="{00000005-E8E9-4CF4-8FAF-475EDB4088E2}"/>
            </c:ext>
          </c:extLst>
        </c:ser>
        <c:ser>
          <c:idx val="2"/>
          <c:order val="2"/>
          <c:spPr>
            <a:solidFill>
              <a:schemeClr val="accent2"/>
            </a:solidFill>
            <a:ln>
              <a:noFill/>
            </a:ln>
          </c:spPr>
          <c:invertIfNegative val="0"/>
          <c:dLbls>
            <c:dLbl>
              <c:idx val="0"/>
              <c:layout>
                <c:manualLayout>
                  <c:x val="0"/>
                  <c:y val="-0.33717579250720459"/>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E8E9-4CF4-8FAF-475EDB4088E2}"/>
                </c:ext>
              </c:extLst>
            </c:dLbl>
            <c:dLbl>
              <c:idx val="1"/>
              <c:layout>
                <c:manualLayout>
                  <c:x val="0"/>
                  <c:y val="-0.38386167146974065"/>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E8E9-4CF4-8FAF-475EDB4088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65</c:v>
                </c:pt>
                <c:pt idx="1">
                  <c:v>75</c:v>
                </c:pt>
              </c:numCache>
            </c:numRef>
          </c:val>
          <c:extLst>
            <c:ext xmlns:c16="http://schemas.microsoft.com/office/drawing/2014/chart" uri="{C3380CC4-5D6E-409C-BE32-E72D297353CC}">
              <c16:uniqueId val="{00000008-E8E9-4CF4-8FAF-475EDB4088E2}"/>
            </c:ext>
          </c:extLst>
        </c:ser>
        <c:dLbls>
          <c:showLegendKey val="0"/>
          <c:showVal val="0"/>
          <c:showCatName val="0"/>
          <c:showSerName val="0"/>
          <c:showPercent val="0"/>
          <c:showBubbleSize val="0"/>
        </c:dLbls>
        <c:gapWidth val="80"/>
        <c:axId val="18967312"/>
        <c:axId val="1"/>
      </c:barChart>
      <c:catAx>
        <c:axId val="18967312"/>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18967312"/>
        <c:crosses val="min"/>
        <c:crossBetween val="between"/>
        <c:majorUnit val="10"/>
      </c:valAx>
    </c:plotArea>
    <c:plotVisOnly val="0"/>
    <c:dispBlanksAs val="gap"/>
    <c:showDLblsOverMax val="1"/>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5021645021645025E-2"/>
          <c:y val="3.0320699708454812E-2"/>
          <c:w val="0.90995670995670996"/>
          <c:h val="0.9393586005830904"/>
        </c:manualLayout>
      </c:layout>
      <c:barChart>
        <c:barDir val="col"/>
        <c:grouping val="clustered"/>
        <c:varyColors val="0"/>
        <c:ser>
          <c:idx val="0"/>
          <c:order val="0"/>
          <c:spPr>
            <a:solidFill>
              <a:schemeClr val="accent1"/>
            </a:solidFill>
            <a:ln>
              <a:noFill/>
            </a:ln>
          </c:spPr>
          <c:invertIfNegative val="0"/>
          <c:dPt>
            <c:idx val="1"/>
            <c:invertIfNegative val="0"/>
            <c:bubble3D val="0"/>
            <c:spPr>
              <a:pattFill prst="ltDnDiag">
                <a:fgClr>
                  <a:schemeClr val="tx1"/>
                </a:fgClr>
                <a:bgClr>
                  <a:schemeClr val="bg1"/>
                </a:bgClr>
              </a:pattFill>
              <a:ln>
                <a:noFill/>
              </a:ln>
            </c:spPr>
            <c:extLst>
              <c:ext xmlns:c16="http://schemas.microsoft.com/office/drawing/2014/chart" uri="{C3380CC4-5D6E-409C-BE32-E72D297353CC}">
                <c16:uniqueId val="{00000000-FEAA-43FF-AB34-E2E8602489E5}"/>
              </c:ext>
            </c:extLst>
          </c:dPt>
          <c:dLbls>
            <c:dLbl>
              <c:idx val="0"/>
              <c:layout>
                <c:manualLayout>
                  <c:x val="0"/>
                  <c:y val="-0.33644314868804664"/>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EAA-43FF-AB34-E2E8602489E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64</c:v>
                </c:pt>
                <c:pt idx="1">
                  <c:v>64</c:v>
                </c:pt>
              </c:numCache>
            </c:numRef>
          </c:val>
          <c:extLst>
            <c:ext xmlns:c16="http://schemas.microsoft.com/office/drawing/2014/chart" uri="{C3380CC4-5D6E-409C-BE32-E72D297353CC}">
              <c16:uniqueId val="{00000002-FEAA-43FF-AB34-E2E8602489E5}"/>
            </c:ext>
          </c:extLst>
        </c:ser>
        <c:ser>
          <c:idx val="1"/>
          <c:order val="1"/>
          <c:spPr>
            <a:solidFill>
              <a:srgbClr val="0070C0"/>
            </a:solidFill>
            <a:ln>
              <a:noFill/>
            </a:ln>
          </c:spPr>
          <c:invertIfNegative val="0"/>
          <c:dLbls>
            <c:dLbl>
              <c:idx val="0"/>
              <c:layout>
                <c:manualLayout>
                  <c:x val="0"/>
                  <c:y val="-0.33236151603498543"/>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EAA-43FF-AB34-E2E8602489E5}"/>
                </c:ext>
              </c:extLst>
            </c:dLbl>
            <c:dLbl>
              <c:idx val="1"/>
              <c:layout>
                <c:manualLayout>
                  <c:x val="0"/>
                  <c:y val="-0.32303206997084549"/>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EAA-43FF-AB34-E2E8602489E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63</c:v>
                </c:pt>
                <c:pt idx="1">
                  <c:v>61</c:v>
                </c:pt>
              </c:numCache>
            </c:numRef>
          </c:val>
          <c:extLst>
            <c:ext xmlns:c16="http://schemas.microsoft.com/office/drawing/2014/chart" uri="{C3380CC4-5D6E-409C-BE32-E72D297353CC}">
              <c16:uniqueId val="{00000005-FEAA-43FF-AB34-E2E8602489E5}"/>
            </c:ext>
          </c:extLst>
        </c:ser>
        <c:ser>
          <c:idx val="2"/>
          <c:order val="2"/>
          <c:spPr>
            <a:solidFill>
              <a:schemeClr val="accent2"/>
            </a:solidFill>
            <a:ln>
              <a:noFill/>
            </a:ln>
          </c:spPr>
          <c:invertIfNegative val="0"/>
          <c:dLbls>
            <c:dLbl>
              <c:idx val="0"/>
              <c:layout>
                <c:manualLayout>
                  <c:x val="0"/>
                  <c:y val="-0.35510204081632651"/>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EAA-43FF-AB34-E2E8602489E5}"/>
                </c:ext>
              </c:extLst>
            </c:dLbl>
            <c:dLbl>
              <c:idx val="1"/>
              <c:layout>
                <c:manualLayout>
                  <c:x val="0"/>
                  <c:y val="-0.39300291545189503"/>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EAA-43FF-AB34-E2E8602489E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68</c:v>
                </c:pt>
                <c:pt idx="1">
                  <c:v>76</c:v>
                </c:pt>
              </c:numCache>
            </c:numRef>
          </c:val>
          <c:extLst>
            <c:ext xmlns:c16="http://schemas.microsoft.com/office/drawing/2014/chart" uri="{C3380CC4-5D6E-409C-BE32-E72D297353CC}">
              <c16:uniqueId val="{00000008-FEAA-43FF-AB34-E2E8602489E5}"/>
            </c:ext>
          </c:extLst>
        </c:ser>
        <c:dLbls>
          <c:showLegendKey val="0"/>
          <c:showVal val="0"/>
          <c:showCatName val="0"/>
          <c:showSerName val="0"/>
          <c:showPercent val="0"/>
          <c:showBubbleSize val="0"/>
        </c:dLbls>
        <c:gapWidth val="80"/>
        <c:axId val="1472380079"/>
        <c:axId val="1"/>
      </c:barChart>
      <c:catAx>
        <c:axId val="1472380079"/>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1000" kern="1200">
                <a:latin typeface="+mn-lt"/>
                <a:ea typeface="+mn-ea"/>
                <a:cs typeface="+mn-cs"/>
              </a:defRPr>
            </a:pPr>
            <a:endParaRPr lang="en-US"/>
          </a:p>
        </c:txPr>
        <c:crossAx val="1472380079"/>
        <c:crosses val="min"/>
        <c:crossBetween val="between"/>
        <c:majorUnit val="5"/>
      </c:valAx>
    </c:plotArea>
    <c:plotVisOnly val="0"/>
    <c:dispBlanksAs val="gap"/>
    <c:showDLblsOverMax val="1"/>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5296167247386762E-2"/>
          <c:y val="3.0320699708454812E-2"/>
          <c:w val="0.90940766550522645"/>
          <c:h val="0.9393586005830904"/>
        </c:manualLayout>
      </c:layout>
      <c:barChart>
        <c:barDir val="col"/>
        <c:grouping val="clustered"/>
        <c:varyColors val="0"/>
        <c:ser>
          <c:idx val="0"/>
          <c:order val="0"/>
          <c:spPr>
            <a:solidFill>
              <a:schemeClr val="accent1"/>
            </a:solidFill>
            <a:ln>
              <a:noFill/>
            </a:ln>
          </c:spPr>
          <c:invertIfNegative val="0"/>
          <c:dPt>
            <c:idx val="1"/>
            <c:invertIfNegative val="0"/>
            <c:bubble3D val="0"/>
            <c:spPr>
              <a:pattFill prst="ltDnDiag">
                <a:fgClr>
                  <a:schemeClr val="tx1"/>
                </a:fgClr>
                <a:bgClr>
                  <a:schemeClr val="bg1"/>
                </a:bgClr>
              </a:pattFill>
              <a:ln>
                <a:noFill/>
              </a:ln>
            </c:spPr>
            <c:extLst>
              <c:ext xmlns:c16="http://schemas.microsoft.com/office/drawing/2014/chart" uri="{C3380CC4-5D6E-409C-BE32-E72D297353CC}">
                <c16:uniqueId val="{00000000-0B55-424D-8EC2-C42798F02FFC}"/>
              </c:ext>
            </c:extLst>
          </c:dPt>
          <c:dLbls>
            <c:dLbl>
              <c:idx val="0"/>
              <c:layout>
                <c:manualLayout>
                  <c:x val="0"/>
                  <c:y val="-0.39300291545189503"/>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B55-424D-8EC2-C42798F02FF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76</c:v>
                </c:pt>
                <c:pt idx="1">
                  <c:v>76</c:v>
                </c:pt>
              </c:numCache>
            </c:numRef>
          </c:val>
          <c:extLst>
            <c:ext xmlns:c16="http://schemas.microsoft.com/office/drawing/2014/chart" uri="{C3380CC4-5D6E-409C-BE32-E72D297353CC}">
              <c16:uniqueId val="{00000002-0B55-424D-8EC2-C42798F02FFC}"/>
            </c:ext>
          </c:extLst>
        </c:ser>
        <c:ser>
          <c:idx val="1"/>
          <c:order val="1"/>
          <c:spPr>
            <a:solidFill>
              <a:srgbClr val="0070C0"/>
            </a:solidFill>
            <a:ln>
              <a:noFill/>
            </a:ln>
          </c:spPr>
          <c:invertIfNegative val="0"/>
          <c:dLbls>
            <c:dLbl>
              <c:idx val="0"/>
              <c:layout>
                <c:manualLayout>
                  <c:x val="0"/>
                  <c:y val="-0.2897959183673469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B55-424D-8EC2-C42798F02FFC}"/>
                </c:ext>
              </c:extLst>
            </c:dLbl>
            <c:dLbl>
              <c:idx val="1"/>
              <c:layout>
                <c:manualLayout>
                  <c:x val="0"/>
                  <c:y val="-0.36967930029154517"/>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B55-424D-8EC2-C42798F02FF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54</c:v>
                </c:pt>
                <c:pt idx="1">
                  <c:v>71</c:v>
                </c:pt>
              </c:numCache>
            </c:numRef>
          </c:val>
          <c:extLst>
            <c:ext xmlns:c16="http://schemas.microsoft.com/office/drawing/2014/chart" uri="{C3380CC4-5D6E-409C-BE32-E72D297353CC}">
              <c16:uniqueId val="{00000005-0B55-424D-8EC2-C42798F02FFC}"/>
            </c:ext>
          </c:extLst>
        </c:ser>
        <c:ser>
          <c:idx val="2"/>
          <c:order val="2"/>
          <c:spPr>
            <a:solidFill>
              <a:schemeClr val="accent2"/>
            </a:solidFill>
            <a:ln>
              <a:noFill/>
            </a:ln>
          </c:spPr>
          <c:invertIfNegative val="0"/>
          <c:dLbls>
            <c:dLbl>
              <c:idx val="0"/>
              <c:layout>
                <c:manualLayout>
                  <c:x val="0"/>
                  <c:y val="-0.30379008746355685"/>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0B55-424D-8EC2-C42798F02FFC}"/>
                </c:ext>
              </c:extLst>
            </c:dLbl>
            <c:dLbl>
              <c:idx val="1"/>
              <c:layout>
                <c:manualLayout>
                  <c:x val="0"/>
                  <c:y val="-0.40291545189504374"/>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0B55-424D-8EC2-C42798F02FF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57</c:v>
                </c:pt>
                <c:pt idx="1">
                  <c:v>78</c:v>
                </c:pt>
              </c:numCache>
            </c:numRef>
          </c:val>
          <c:extLst>
            <c:ext xmlns:c16="http://schemas.microsoft.com/office/drawing/2014/chart" uri="{C3380CC4-5D6E-409C-BE32-E72D297353CC}">
              <c16:uniqueId val="{00000008-0B55-424D-8EC2-C42798F02FFC}"/>
            </c:ext>
          </c:extLst>
        </c:ser>
        <c:dLbls>
          <c:showLegendKey val="0"/>
          <c:showVal val="0"/>
          <c:showCatName val="0"/>
          <c:showSerName val="0"/>
          <c:showPercent val="0"/>
          <c:showBubbleSize val="0"/>
        </c:dLbls>
        <c:gapWidth val="80"/>
        <c:axId val="1472280655"/>
        <c:axId val="1"/>
      </c:barChart>
      <c:catAx>
        <c:axId val="1472280655"/>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1000" kern="1200">
                <a:latin typeface="+mn-lt"/>
                <a:ea typeface="+mn-ea"/>
                <a:cs typeface="+mn-cs"/>
              </a:defRPr>
            </a:pPr>
            <a:endParaRPr lang="en-US"/>
          </a:p>
        </c:txPr>
        <c:crossAx val="1472280655"/>
        <c:crosses val="min"/>
        <c:crossBetween val="between"/>
        <c:majorUnit val="5"/>
      </c:valAx>
    </c:plotArea>
    <c:plotVisOnly val="0"/>
    <c:dispBlanksAs val="gap"/>
    <c:showDLblsOverMax val="1"/>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827586206896551E-2"/>
          <c:y val="3.0320699708454812E-2"/>
          <c:w val="0.91034482758620694"/>
          <c:h val="0.9393586005830904"/>
        </c:manualLayout>
      </c:layout>
      <c:barChart>
        <c:barDir val="col"/>
        <c:grouping val="clustered"/>
        <c:varyColors val="0"/>
        <c:ser>
          <c:idx val="0"/>
          <c:order val="0"/>
          <c:spPr>
            <a:solidFill>
              <a:schemeClr val="accent1"/>
            </a:solidFill>
            <a:ln>
              <a:noFill/>
            </a:ln>
          </c:spPr>
          <c:invertIfNegative val="0"/>
          <c:dPt>
            <c:idx val="1"/>
            <c:invertIfNegative val="0"/>
            <c:bubble3D val="0"/>
            <c:spPr>
              <a:pattFill prst="ltDnDiag">
                <a:fgClr>
                  <a:schemeClr val="tx1"/>
                </a:fgClr>
                <a:bgClr>
                  <a:schemeClr val="bg1"/>
                </a:bgClr>
              </a:pattFill>
              <a:ln>
                <a:noFill/>
              </a:ln>
            </c:spPr>
            <c:extLst>
              <c:ext xmlns:c16="http://schemas.microsoft.com/office/drawing/2014/chart" uri="{C3380CC4-5D6E-409C-BE32-E72D297353CC}">
                <c16:uniqueId val="{00000000-FDE1-4CE8-9946-81C7BC6909E2}"/>
              </c:ext>
            </c:extLst>
          </c:dPt>
          <c:dLbls>
            <c:dLbl>
              <c:idx val="0"/>
              <c:layout>
                <c:manualLayout>
                  <c:x val="0"/>
                  <c:y val="-0.34110787172011664"/>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DE1-4CE8-9946-81C7BC6909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65</c:v>
                </c:pt>
                <c:pt idx="1">
                  <c:v>65</c:v>
                </c:pt>
              </c:numCache>
            </c:numRef>
          </c:val>
          <c:extLst>
            <c:ext xmlns:c16="http://schemas.microsoft.com/office/drawing/2014/chart" uri="{C3380CC4-5D6E-409C-BE32-E72D297353CC}">
              <c16:uniqueId val="{00000002-FDE1-4CE8-9946-81C7BC6909E2}"/>
            </c:ext>
          </c:extLst>
        </c:ser>
        <c:ser>
          <c:idx val="1"/>
          <c:order val="1"/>
          <c:spPr>
            <a:solidFill>
              <a:srgbClr val="0070C0"/>
            </a:solidFill>
            <a:ln>
              <a:noFill/>
            </a:ln>
          </c:spPr>
          <c:invertIfNegative val="0"/>
          <c:dLbls>
            <c:dLbl>
              <c:idx val="0"/>
              <c:layout>
                <c:manualLayout>
                  <c:x val="0"/>
                  <c:y val="-0.37900874635568516"/>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DE1-4CE8-9946-81C7BC6909E2}"/>
                </c:ext>
              </c:extLst>
            </c:dLbl>
            <c:dLbl>
              <c:idx val="1"/>
              <c:layout>
                <c:manualLayout>
                  <c:x val="0"/>
                  <c:y val="-0.40291545189504374"/>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DE1-4CE8-9946-81C7BC6909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73</c:v>
                </c:pt>
                <c:pt idx="1">
                  <c:v>78</c:v>
                </c:pt>
              </c:numCache>
            </c:numRef>
          </c:val>
          <c:extLst>
            <c:ext xmlns:c16="http://schemas.microsoft.com/office/drawing/2014/chart" uri="{C3380CC4-5D6E-409C-BE32-E72D297353CC}">
              <c16:uniqueId val="{00000005-FDE1-4CE8-9946-81C7BC6909E2}"/>
            </c:ext>
          </c:extLst>
        </c:ser>
        <c:ser>
          <c:idx val="2"/>
          <c:order val="2"/>
          <c:spPr>
            <a:solidFill>
              <a:schemeClr val="accent2"/>
            </a:solidFill>
            <a:ln>
              <a:noFill/>
            </a:ln>
          </c:spPr>
          <c:invertIfNegative val="0"/>
          <c:dLbls>
            <c:dLbl>
              <c:idx val="0"/>
              <c:layout>
                <c:manualLayout>
                  <c:x val="0"/>
                  <c:y val="-0.32769679300291543"/>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DE1-4CE8-9946-81C7BC6909E2}"/>
                </c:ext>
              </c:extLst>
            </c:dLbl>
            <c:dLbl>
              <c:idx val="1"/>
              <c:layout>
                <c:manualLayout>
                  <c:x val="0"/>
                  <c:y val="-0.37434402332361516"/>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DE1-4CE8-9946-81C7BC6909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62</c:v>
                </c:pt>
                <c:pt idx="1">
                  <c:v>72</c:v>
                </c:pt>
              </c:numCache>
            </c:numRef>
          </c:val>
          <c:extLst>
            <c:ext xmlns:c16="http://schemas.microsoft.com/office/drawing/2014/chart" uri="{C3380CC4-5D6E-409C-BE32-E72D297353CC}">
              <c16:uniqueId val="{00000008-FDE1-4CE8-9946-81C7BC6909E2}"/>
            </c:ext>
          </c:extLst>
        </c:ser>
        <c:dLbls>
          <c:showLegendKey val="0"/>
          <c:showVal val="0"/>
          <c:showCatName val="0"/>
          <c:showSerName val="0"/>
          <c:showPercent val="0"/>
          <c:showBubbleSize val="0"/>
        </c:dLbls>
        <c:gapWidth val="80"/>
        <c:axId val="1472335567"/>
        <c:axId val="1"/>
      </c:barChart>
      <c:catAx>
        <c:axId val="1472335567"/>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1000" kern="1200">
                <a:latin typeface="+mn-lt"/>
                <a:ea typeface="+mn-ea"/>
                <a:cs typeface="+mn-cs"/>
              </a:defRPr>
            </a:pPr>
            <a:endParaRPr lang="en-US"/>
          </a:p>
        </c:txPr>
        <c:crossAx val="1472335567"/>
        <c:crosses val="min"/>
        <c:crossBetween val="between"/>
        <c:majorUnit val="5"/>
      </c:valAx>
    </c:plotArea>
    <c:plotVisOnly val="0"/>
    <c:dispBlanksAs val="gap"/>
    <c:showDLblsOverMax val="1"/>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049645390070921E-2"/>
          <c:y val="3.1306441902468396E-2"/>
          <c:w val="0.95390070921985815"/>
          <c:h val="0.93196869355809753"/>
        </c:manualLayout>
      </c:layout>
      <c:bubbleChart>
        <c:varyColors val="0"/>
        <c:ser>
          <c:idx val="0"/>
          <c:order val="0"/>
          <c:spPr>
            <a:solidFill>
              <a:schemeClr val="bg2"/>
            </a:solid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0-7F2C-45CB-BCC2-2ABC631CA0A6}"/>
              </c:ext>
            </c:extLst>
          </c:dPt>
          <c:dPt>
            <c:idx val="1"/>
            <c:invertIfNegative val="0"/>
            <c:bubble3D val="0"/>
            <c:extLst>
              <c:ext xmlns:c16="http://schemas.microsoft.com/office/drawing/2014/chart" uri="{C3380CC4-5D6E-409C-BE32-E72D297353CC}">
                <c16:uniqueId val="{00000001-7F2C-45CB-BCC2-2ABC631CA0A6}"/>
              </c:ext>
            </c:extLst>
          </c:dPt>
          <c:dPt>
            <c:idx val="2"/>
            <c:invertIfNegative val="0"/>
            <c:bubble3D val="0"/>
            <c:extLst>
              <c:ext xmlns:c16="http://schemas.microsoft.com/office/drawing/2014/chart" uri="{C3380CC4-5D6E-409C-BE32-E72D297353CC}">
                <c16:uniqueId val="{00000002-7F2C-45CB-BCC2-2ABC631CA0A6}"/>
              </c:ext>
            </c:extLst>
          </c:dPt>
          <c:dPt>
            <c:idx val="3"/>
            <c:invertIfNegative val="0"/>
            <c:bubble3D val="0"/>
            <c:extLst>
              <c:ext xmlns:c16="http://schemas.microsoft.com/office/drawing/2014/chart" uri="{C3380CC4-5D6E-409C-BE32-E72D297353CC}">
                <c16:uniqueId val="{00000003-7F2C-45CB-BCC2-2ABC631CA0A6}"/>
              </c:ext>
            </c:extLst>
          </c:dPt>
          <c:dPt>
            <c:idx val="4"/>
            <c:invertIfNegative val="0"/>
            <c:bubble3D val="0"/>
            <c:spPr>
              <a:solidFill>
                <a:schemeClr val="accent1"/>
              </a:solidFill>
              <a:ln>
                <a:noFill/>
              </a:ln>
            </c:spPr>
            <c:extLst>
              <c:ext xmlns:c16="http://schemas.microsoft.com/office/drawing/2014/chart" uri="{C3380CC4-5D6E-409C-BE32-E72D297353CC}">
                <c16:uniqueId val="{00000004-7F2C-45CB-BCC2-2ABC631CA0A6}"/>
              </c:ext>
            </c:extLst>
          </c:dPt>
          <c:dPt>
            <c:idx val="5"/>
            <c:invertIfNegative val="0"/>
            <c:bubble3D val="0"/>
            <c:spPr>
              <a:solidFill>
                <a:srgbClr val="0070C0"/>
              </a:solidFill>
              <a:ln>
                <a:noFill/>
              </a:ln>
            </c:spPr>
            <c:extLst>
              <c:ext xmlns:c16="http://schemas.microsoft.com/office/drawing/2014/chart" uri="{C3380CC4-5D6E-409C-BE32-E72D297353CC}">
                <c16:uniqueId val="{00000005-7F2C-45CB-BCC2-2ABC631CA0A6}"/>
              </c:ext>
            </c:extLst>
          </c:dPt>
          <c:xVal>
            <c:numRef>
              <c:f>Sheet1!$A$1:$A$10</c:f>
              <c:numCache>
                <c:formatCode>General</c:formatCode>
                <c:ptCount val="10"/>
                <c:pt idx="0">
                  <c:v>590</c:v>
                </c:pt>
                <c:pt idx="1">
                  <c:v>418.21281508818333</c:v>
                </c:pt>
                <c:pt idx="2">
                  <c:v>630</c:v>
                </c:pt>
                <c:pt idx="3">
                  <c:v>42</c:v>
                </c:pt>
                <c:pt idx="4">
                  <c:v>859</c:v>
                </c:pt>
                <c:pt idx="5">
                  <c:v>245</c:v>
                </c:pt>
              </c:numCache>
            </c:numRef>
          </c:xVal>
          <c:yVal>
            <c:numRef>
              <c:f>Sheet1!$B$1:$B$10</c:f>
              <c:numCache>
                <c:formatCode>General</c:formatCode>
                <c:ptCount val="10"/>
                <c:pt idx="0">
                  <c:v>2756.9000000000005</c:v>
                </c:pt>
                <c:pt idx="1">
                  <c:v>2026.2199808867299</c:v>
                </c:pt>
                <c:pt idx="2">
                  <c:v>2310</c:v>
                </c:pt>
                <c:pt idx="3">
                  <c:v>161.32</c:v>
                </c:pt>
                <c:pt idx="4">
                  <c:v>4911</c:v>
                </c:pt>
                <c:pt idx="5">
                  <c:v>1455.7</c:v>
                </c:pt>
              </c:numCache>
            </c:numRef>
          </c:yVal>
          <c:bubbleSize>
            <c:numRef>
              <c:f>Sheet1!$C$1:$C$10</c:f>
              <c:numCache>
                <c:formatCode>General</c:formatCode>
                <c:ptCount val="10"/>
                <c:pt idx="0">
                  <c:v>4.6727118644067804</c:v>
                </c:pt>
                <c:pt idx="1">
                  <c:v>4.8449495275736254</c:v>
                </c:pt>
                <c:pt idx="2">
                  <c:v>3.6666666666666665</c:v>
                </c:pt>
                <c:pt idx="3">
                  <c:v>3.8409523809523809</c:v>
                </c:pt>
                <c:pt idx="4">
                  <c:v>5.717112922002328</c:v>
                </c:pt>
                <c:pt idx="5">
                  <c:v>5.9416326530612249</c:v>
                </c:pt>
              </c:numCache>
            </c:numRef>
          </c:bubbleSize>
          <c:bubble3D val="0"/>
          <c:extLst>
            <c:ext xmlns:c16="http://schemas.microsoft.com/office/drawing/2014/chart" uri="{C3380CC4-5D6E-409C-BE32-E72D297353CC}">
              <c16:uniqueId val="{00000006-7F2C-45CB-BCC2-2ABC631CA0A6}"/>
            </c:ext>
          </c:extLst>
        </c:ser>
        <c:ser>
          <c:idx val="1"/>
          <c:order val="1"/>
          <c:spPr>
            <a:solidFill>
              <a:schemeClr val="accent4"/>
            </a:solidFill>
            <a:ln>
              <a:noFill/>
            </a:ln>
          </c:spPr>
          <c:invertIfNegative val="0"/>
          <c:dPt>
            <c:idx val="6"/>
            <c:invertIfNegative val="0"/>
            <c:bubble3D val="0"/>
            <c:spPr>
              <a:solidFill>
                <a:schemeClr val="bg2"/>
              </a:solidFill>
              <a:ln>
                <a:noFill/>
              </a:ln>
            </c:spPr>
            <c:extLst>
              <c:ext xmlns:c16="http://schemas.microsoft.com/office/drawing/2014/chart" uri="{C3380CC4-5D6E-409C-BE32-E72D297353CC}">
                <c16:uniqueId val="{00000007-7F2C-45CB-BCC2-2ABC631CA0A6}"/>
              </c:ext>
            </c:extLst>
          </c:dPt>
          <c:xVal>
            <c:numRef>
              <c:f>Sheet1!$A$1:$A$10</c:f>
              <c:numCache>
                <c:formatCode>General</c:formatCode>
                <c:ptCount val="10"/>
                <c:pt idx="6">
                  <c:v>177.35447200000002</c:v>
                </c:pt>
                <c:pt idx="7">
                  <c:v>407.8489948205326</c:v>
                </c:pt>
              </c:numCache>
            </c:numRef>
          </c:xVal>
          <c:yVal>
            <c:numRef>
              <c:f>Sheet1!$D$1:$D$10</c:f>
              <c:numCache>
                <c:formatCode>General</c:formatCode>
                <c:ptCount val="10"/>
                <c:pt idx="6">
                  <c:v>816.19382000000007</c:v>
                </c:pt>
                <c:pt idx="7">
                  <c:v>1813.931533431859</c:v>
                </c:pt>
              </c:numCache>
            </c:numRef>
          </c:yVal>
          <c:bubbleSize>
            <c:numRef>
              <c:f>Sheet1!$E$1:$E$10</c:f>
              <c:numCache>
                <c:formatCode>General</c:formatCode>
                <c:ptCount val="10"/>
                <c:pt idx="6">
                  <c:v>4.6020481513429221</c:v>
                </c:pt>
                <c:pt idx="7">
                  <c:v>4.4475567096347763</c:v>
                </c:pt>
              </c:numCache>
            </c:numRef>
          </c:bubbleSize>
          <c:bubble3D val="0"/>
          <c:extLst>
            <c:ext xmlns:c16="http://schemas.microsoft.com/office/drawing/2014/chart" uri="{C3380CC4-5D6E-409C-BE32-E72D297353CC}">
              <c16:uniqueId val="{00000008-7F2C-45CB-BCC2-2ABC631CA0A6}"/>
            </c:ext>
          </c:extLst>
        </c:ser>
        <c:ser>
          <c:idx val="2"/>
          <c:order val="2"/>
          <c:spPr>
            <a:solidFill>
              <a:schemeClr val="bg2"/>
            </a:solidFill>
            <a:ln>
              <a:noFill/>
            </a:ln>
          </c:spPr>
          <c:invertIfNegative val="0"/>
          <c:xVal>
            <c:numRef>
              <c:f>Sheet1!$A$1:$A$10</c:f>
              <c:numCache>
                <c:formatCode>General</c:formatCode>
                <c:ptCount val="10"/>
                <c:pt idx="8">
                  <c:v>327.46569480667301</c:v>
                </c:pt>
              </c:numCache>
            </c:numRef>
          </c:xVal>
          <c:yVal>
            <c:numRef>
              <c:f>Sheet1!$F$1:$F$10</c:f>
              <c:numCache>
                <c:formatCode>General</c:formatCode>
                <c:ptCount val="10"/>
                <c:pt idx="8">
                  <c:v>1259.8499999999999</c:v>
                </c:pt>
              </c:numCache>
            </c:numRef>
          </c:yVal>
          <c:bubbleSize>
            <c:numRef>
              <c:f>Sheet1!$G$1:$G$10</c:f>
              <c:numCache>
                <c:formatCode>General</c:formatCode>
                <c:ptCount val="10"/>
                <c:pt idx="8">
                  <c:v>3.8472732258070015</c:v>
                </c:pt>
              </c:numCache>
            </c:numRef>
          </c:bubbleSize>
          <c:bubble3D val="0"/>
          <c:extLst>
            <c:ext xmlns:c16="http://schemas.microsoft.com/office/drawing/2014/chart" uri="{C3380CC4-5D6E-409C-BE32-E72D297353CC}">
              <c16:uniqueId val="{00000009-7F2C-45CB-BCC2-2ABC631CA0A6}"/>
            </c:ext>
          </c:extLst>
        </c:ser>
        <c:ser>
          <c:idx val="3"/>
          <c:order val="3"/>
          <c:spPr>
            <a:solidFill>
              <a:schemeClr val="bg2"/>
            </a:solidFill>
            <a:ln>
              <a:noFill/>
            </a:ln>
          </c:spPr>
          <c:invertIfNegative val="0"/>
          <c:xVal>
            <c:numRef>
              <c:f>Sheet1!$A$1:$A$10</c:f>
              <c:numCache>
                <c:formatCode>General</c:formatCode>
                <c:ptCount val="10"/>
                <c:pt idx="9">
                  <c:v>381.60797148993663</c:v>
                </c:pt>
              </c:numCache>
            </c:numRef>
          </c:xVal>
          <c:yVal>
            <c:numRef>
              <c:f>Sheet1!$H$1:$H$10</c:f>
              <c:numCache>
                <c:formatCode>General</c:formatCode>
                <c:ptCount val="10"/>
                <c:pt idx="9">
                  <c:v>628.20000000000005</c:v>
                </c:pt>
              </c:numCache>
            </c:numRef>
          </c:yVal>
          <c:bubbleSize>
            <c:numRef>
              <c:f>Sheet1!$I$1:$I$10</c:f>
              <c:numCache>
                <c:formatCode>General</c:formatCode>
                <c:ptCount val="10"/>
                <c:pt idx="9">
                  <c:v>1.6461920267212402</c:v>
                </c:pt>
              </c:numCache>
            </c:numRef>
          </c:bubbleSize>
          <c:bubble3D val="0"/>
          <c:extLst>
            <c:ext xmlns:c16="http://schemas.microsoft.com/office/drawing/2014/chart" uri="{C3380CC4-5D6E-409C-BE32-E72D297353CC}">
              <c16:uniqueId val="{0000000A-7F2C-45CB-BCC2-2ABC631CA0A6}"/>
            </c:ext>
          </c:extLst>
        </c:ser>
        <c:dLbls>
          <c:showLegendKey val="0"/>
          <c:showVal val="0"/>
          <c:showCatName val="0"/>
          <c:showSerName val="0"/>
          <c:showPercent val="0"/>
          <c:showBubbleSize val="0"/>
        </c:dLbls>
        <c:bubbleScale val="108"/>
        <c:showNegBubbles val="0"/>
        <c:axId val="2044199839"/>
        <c:axId val="1"/>
      </c:bubbleChart>
      <c:valAx>
        <c:axId val="2044199839"/>
        <c:scaling>
          <c:orientation val="minMax"/>
          <c:max val="900"/>
          <c:min val="0"/>
        </c:scaling>
        <c:delete val="0"/>
        <c:axPos val="b"/>
        <c:majorGridlines>
          <c:spPr>
            <a:ln>
              <a:noFill/>
            </a:ln>
          </c:spPr>
        </c:majorGridlines>
        <c:numFmt formatCode="General" sourceLinked="1"/>
        <c:majorTickMark val="none"/>
        <c:minorTickMark val="none"/>
        <c:tickLblPos val="none"/>
        <c:spPr>
          <a:ln w="9525" algn="ctr">
            <a:solidFill>
              <a:schemeClr val="tx1"/>
            </a:solidFill>
            <a:prstDash val="solid"/>
          </a:ln>
        </c:spPr>
        <c:crossAx val="1"/>
        <c:crosses val="min"/>
        <c:crossBetween val="midCat"/>
        <c:majorUnit val="100"/>
      </c:valAx>
      <c:valAx>
        <c:axId val="1"/>
        <c:scaling>
          <c:orientation val="minMax"/>
          <c:max val="6000"/>
          <c:min val="0"/>
        </c:scaling>
        <c:delete val="0"/>
        <c:axPos val="l"/>
        <c:majorGridlines>
          <c:spPr>
            <a:ln>
              <a:noFill/>
            </a:ln>
          </c:spPr>
        </c:majorGridlines>
        <c:numFmt formatCode="General" sourceLinked="1"/>
        <c:majorTickMark val="none"/>
        <c:minorTickMark val="none"/>
        <c:tickLblPos val="none"/>
        <c:spPr>
          <a:ln w="9525" algn="ctr">
            <a:solidFill>
              <a:schemeClr val="tx1"/>
            </a:solidFill>
            <a:prstDash val="solid"/>
          </a:ln>
        </c:spPr>
        <c:crossAx val="2044199839"/>
        <c:crosses val="min"/>
        <c:crossBetween val="midCat"/>
        <c:majorUnit val="500"/>
      </c:valAx>
      <c:spPr>
        <a:noFill/>
        <a:ln w="9525" algn="ctr">
          <a:solidFill>
            <a:schemeClr val="tx1"/>
          </a:solidFill>
          <a:prstDash val="solid"/>
        </a:ln>
      </c:spPr>
    </c:plotArea>
    <c:plotVisOnly val="0"/>
    <c:dispBlanksAs val="gap"/>
    <c:showDLblsOverMax val="1"/>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049645390070921E-2"/>
          <c:y val="3.1306441902468396E-2"/>
          <c:w val="0.95390070921985815"/>
          <c:h val="0.93196869355809753"/>
        </c:manualLayout>
      </c:layout>
      <c:bubbleChart>
        <c:varyColors val="0"/>
        <c:ser>
          <c:idx val="0"/>
          <c:order val="0"/>
          <c:spPr>
            <a:solidFill>
              <a:schemeClr val="bg2"/>
            </a:solid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0-0BC7-41C0-A032-66A48E9FAB2C}"/>
              </c:ext>
            </c:extLst>
          </c:dPt>
          <c:dPt>
            <c:idx val="1"/>
            <c:invertIfNegative val="0"/>
            <c:bubble3D val="0"/>
            <c:extLst>
              <c:ext xmlns:c16="http://schemas.microsoft.com/office/drawing/2014/chart" uri="{C3380CC4-5D6E-409C-BE32-E72D297353CC}">
                <c16:uniqueId val="{00000001-0BC7-41C0-A032-66A48E9FAB2C}"/>
              </c:ext>
            </c:extLst>
          </c:dPt>
          <c:dPt>
            <c:idx val="2"/>
            <c:invertIfNegative val="0"/>
            <c:bubble3D val="0"/>
            <c:extLst>
              <c:ext xmlns:c16="http://schemas.microsoft.com/office/drawing/2014/chart" uri="{C3380CC4-5D6E-409C-BE32-E72D297353CC}">
                <c16:uniqueId val="{00000002-0BC7-41C0-A032-66A48E9FAB2C}"/>
              </c:ext>
            </c:extLst>
          </c:dPt>
          <c:dPt>
            <c:idx val="3"/>
            <c:invertIfNegative val="0"/>
            <c:bubble3D val="0"/>
            <c:extLst>
              <c:ext xmlns:c16="http://schemas.microsoft.com/office/drawing/2014/chart" uri="{C3380CC4-5D6E-409C-BE32-E72D297353CC}">
                <c16:uniqueId val="{00000003-0BC7-41C0-A032-66A48E9FAB2C}"/>
              </c:ext>
            </c:extLst>
          </c:dPt>
          <c:dPt>
            <c:idx val="4"/>
            <c:invertIfNegative val="0"/>
            <c:bubble3D val="0"/>
            <c:extLst>
              <c:ext xmlns:c16="http://schemas.microsoft.com/office/drawing/2014/chart" uri="{C3380CC4-5D6E-409C-BE32-E72D297353CC}">
                <c16:uniqueId val="{00000004-0BC7-41C0-A032-66A48E9FAB2C}"/>
              </c:ext>
            </c:extLst>
          </c:dPt>
          <c:dPt>
            <c:idx val="5"/>
            <c:invertIfNegative val="0"/>
            <c:bubble3D val="0"/>
            <c:spPr>
              <a:solidFill>
                <a:schemeClr val="accent1"/>
              </a:solidFill>
              <a:ln>
                <a:noFill/>
              </a:ln>
            </c:spPr>
            <c:extLst>
              <c:ext xmlns:c16="http://schemas.microsoft.com/office/drawing/2014/chart" uri="{C3380CC4-5D6E-409C-BE32-E72D297353CC}">
                <c16:uniqueId val="{00000005-0BC7-41C0-A032-66A48E9FAB2C}"/>
              </c:ext>
            </c:extLst>
          </c:dPt>
          <c:dPt>
            <c:idx val="6"/>
            <c:invertIfNegative val="0"/>
            <c:bubble3D val="0"/>
            <c:extLst>
              <c:ext xmlns:c16="http://schemas.microsoft.com/office/drawing/2014/chart" uri="{C3380CC4-5D6E-409C-BE32-E72D297353CC}">
                <c16:uniqueId val="{00000006-0BC7-41C0-A032-66A48E9FAB2C}"/>
              </c:ext>
            </c:extLst>
          </c:dPt>
          <c:dPt>
            <c:idx val="7"/>
            <c:invertIfNegative val="0"/>
            <c:bubble3D val="0"/>
            <c:extLst>
              <c:ext xmlns:c16="http://schemas.microsoft.com/office/drawing/2014/chart" uri="{C3380CC4-5D6E-409C-BE32-E72D297353CC}">
                <c16:uniqueId val="{00000007-0BC7-41C0-A032-66A48E9FAB2C}"/>
              </c:ext>
            </c:extLst>
          </c:dPt>
          <c:dPt>
            <c:idx val="8"/>
            <c:invertIfNegative val="0"/>
            <c:bubble3D val="0"/>
            <c:spPr>
              <a:solidFill>
                <a:srgbClr val="0070C0"/>
              </a:solidFill>
              <a:ln>
                <a:noFill/>
              </a:ln>
            </c:spPr>
            <c:extLst>
              <c:ext xmlns:c16="http://schemas.microsoft.com/office/drawing/2014/chart" uri="{C3380CC4-5D6E-409C-BE32-E72D297353CC}">
                <c16:uniqueId val="{00000008-0BC7-41C0-A032-66A48E9FAB2C}"/>
              </c:ext>
            </c:extLst>
          </c:dPt>
          <c:xVal>
            <c:numRef>
              <c:f>Sheet1!$A$1:$A$9</c:f>
              <c:numCache>
                <c:formatCode>General</c:formatCode>
                <c:ptCount val="9"/>
                <c:pt idx="0">
                  <c:v>850.36999999999898</c:v>
                </c:pt>
                <c:pt idx="1">
                  <c:v>203.8</c:v>
                </c:pt>
                <c:pt idx="2">
                  <c:v>123</c:v>
                </c:pt>
                <c:pt idx="3">
                  <c:v>365</c:v>
                </c:pt>
                <c:pt idx="4">
                  <c:v>116.5</c:v>
                </c:pt>
                <c:pt idx="5">
                  <c:v>1518</c:v>
                </c:pt>
                <c:pt idx="6">
                  <c:v>366</c:v>
                </c:pt>
                <c:pt idx="7">
                  <c:v>493</c:v>
                </c:pt>
                <c:pt idx="8">
                  <c:v>949</c:v>
                </c:pt>
              </c:numCache>
            </c:numRef>
          </c:xVal>
          <c:yVal>
            <c:numRef>
              <c:f>Sheet1!$B$1:$B$9</c:f>
              <c:numCache>
                <c:formatCode>General</c:formatCode>
                <c:ptCount val="9"/>
                <c:pt idx="0">
                  <c:v>2757</c:v>
                </c:pt>
                <c:pt idx="1">
                  <c:v>816</c:v>
                </c:pt>
                <c:pt idx="2">
                  <c:v>2026</c:v>
                </c:pt>
                <c:pt idx="3">
                  <c:v>2310</c:v>
                </c:pt>
                <c:pt idx="4">
                  <c:v>161</c:v>
                </c:pt>
                <c:pt idx="5">
                  <c:v>4911</c:v>
                </c:pt>
                <c:pt idx="6">
                  <c:v>628</c:v>
                </c:pt>
                <c:pt idx="7">
                  <c:v>1260</c:v>
                </c:pt>
                <c:pt idx="8">
                  <c:v>1456</c:v>
                </c:pt>
              </c:numCache>
            </c:numRef>
          </c:yVal>
          <c:bubbleSize>
            <c:numRef>
              <c:f>Sheet1!$C$1:$C$9</c:f>
              <c:numCache>
                <c:formatCode>General</c:formatCode>
                <c:ptCount val="9"/>
                <c:pt idx="0">
                  <c:v>3.242118136811039</c:v>
                </c:pt>
                <c:pt idx="1">
                  <c:v>4.003925417075564</c:v>
                </c:pt>
                <c:pt idx="2">
                  <c:v>16.471544715447155</c:v>
                </c:pt>
                <c:pt idx="3">
                  <c:v>6.3287671232876717</c:v>
                </c:pt>
                <c:pt idx="4">
                  <c:v>1.3819742489270386</c:v>
                </c:pt>
                <c:pt idx="5">
                  <c:v>3.2351778656126484</c:v>
                </c:pt>
                <c:pt idx="6">
                  <c:v>1.715846994535519</c:v>
                </c:pt>
                <c:pt idx="7">
                  <c:v>2.5557809330628802</c:v>
                </c:pt>
                <c:pt idx="8">
                  <c:v>1.5342465753424657</c:v>
                </c:pt>
              </c:numCache>
            </c:numRef>
          </c:bubbleSize>
          <c:bubble3D val="0"/>
          <c:extLst>
            <c:ext xmlns:c16="http://schemas.microsoft.com/office/drawing/2014/chart" uri="{C3380CC4-5D6E-409C-BE32-E72D297353CC}">
              <c16:uniqueId val="{00000009-0BC7-41C0-A032-66A48E9FAB2C}"/>
            </c:ext>
          </c:extLst>
        </c:ser>
        <c:dLbls>
          <c:showLegendKey val="0"/>
          <c:showVal val="0"/>
          <c:showCatName val="0"/>
          <c:showSerName val="0"/>
          <c:showPercent val="0"/>
          <c:showBubbleSize val="0"/>
        </c:dLbls>
        <c:bubbleScale val="108"/>
        <c:showNegBubbles val="0"/>
        <c:axId val="2044019295"/>
        <c:axId val="1"/>
      </c:bubbleChart>
      <c:valAx>
        <c:axId val="2044019295"/>
        <c:scaling>
          <c:orientation val="minMax"/>
          <c:max val="2000"/>
          <c:min val="0"/>
        </c:scaling>
        <c:delete val="0"/>
        <c:axPos val="b"/>
        <c:majorGridlines>
          <c:spPr>
            <a:ln>
              <a:noFill/>
            </a:ln>
          </c:spPr>
        </c:majorGridlines>
        <c:numFmt formatCode="General" sourceLinked="1"/>
        <c:majorTickMark val="none"/>
        <c:minorTickMark val="none"/>
        <c:tickLblPos val="none"/>
        <c:spPr>
          <a:ln w="9525" algn="ctr">
            <a:solidFill>
              <a:schemeClr val="tx1"/>
            </a:solidFill>
            <a:prstDash val="solid"/>
          </a:ln>
        </c:spPr>
        <c:crossAx val="1"/>
        <c:crosses val="min"/>
        <c:crossBetween val="midCat"/>
        <c:majorUnit val="500"/>
      </c:valAx>
      <c:valAx>
        <c:axId val="1"/>
        <c:scaling>
          <c:orientation val="minMax"/>
          <c:max val="6000"/>
          <c:min val="0"/>
        </c:scaling>
        <c:delete val="0"/>
        <c:axPos val="l"/>
        <c:majorGridlines>
          <c:spPr>
            <a:ln>
              <a:noFill/>
            </a:ln>
          </c:spPr>
        </c:majorGridlines>
        <c:numFmt formatCode="General" sourceLinked="1"/>
        <c:majorTickMark val="none"/>
        <c:minorTickMark val="none"/>
        <c:tickLblPos val="none"/>
        <c:spPr>
          <a:ln w="9525" algn="ctr">
            <a:solidFill>
              <a:schemeClr val="tx1"/>
            </a:solidFill>
            <a:prstDash val="solid"/>
          </a:ln>
        </c:spPr>
        <c:crossAx val="2044019295"/>
        <c:crosses val="min"/>
        <c:crossBetween val="midCat"/>
        <c:majorUnit val="500"/>
      </c:valAx>
      <c:spPr>
        <a:noFill/>
        <a:ln w="9525" algn="ctr">
          <a:solidFill>
            <a:schemeClr val="tx1"/>
          </a:solidFill>
          <a:prstDash val="solid"/>
        </a:ln>
      </c:spPr>
    </c:plotArea>
    <c:plotVisOnly val="0"/>
    <c:dispBlanksAs val="gap"/>
    <c:showDLblsOverMax val="1"/>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461318051575931E-2"/>
          <c:y val="4.3847241867043849E-2"/>
          <c:w val="0.93850562045404451"/>
          <c:h val="0.91230551626591228"/>
        </c:manualLayout>
      </c:layout>
      <c:barChart>
        <c:barDir val="col"/>
        <c:grouping val="stacked"/>
        <c:varyColors val="0"/>
        <c:ser>
          <c:idx val="0"/>
          <c:order val="0"/>
          <c:spPr>
            <a:solidFill>
              <a:schemeClr val="bg2"/>
            </a:solidFill>
            <a:ln>
              <a:noFill/>
            </a:ln>
          </c:spPr>
          <c:invertIfNegative val="0"/>
          <c:val>
            <c:numRef>
              <c:f>Sheet1!$A$1:$P$1</c:f>
              <c:numCache>
                <c:formatCode>General</c:formatCode>
                <c:ptCount val="16"/>
                <c:pt idx="0">
                  <c:v>5730.1151999999993</c:v>
                </c:pt>
                <c:pt idx="1">
                  <c:v>2326.1476068239999</c:v>
                </c:pt>
                <c:pt idx="2">
                  <c:v>1656.8773999999999</c:v>
                </c:pt>
                <c:pt idx="3">
                  <c:v>1546.287818</c:v>
                </c:pt>
                <c:pt idx="4">
                  <c:v>1274.9588762000001</c:v>
                </c:pt>
                <c:pt idx="5">
                  <c:v>871.83144080239981</c:v>
                </c:pt>
                <c:pt idx="6">
                  <c:v>825.2527</c:v>
                </c:pt>
                <c:pt idx="7">
                  <c:v>820.7324000000001</c:v>
                </c:pt>
                <c:pt idx="8">
                  <c:v>732.96934362000002</c:v>
                </c:pt>
                <c:pt idx="9">
                  <c:v>713.12080000000003</c:v>
                </c:pt>
                <c:pt idx="10">
                  <c:v>584.06039999999996</c:v>
                </c:pt>
                <c:pt idx="11">
                  <c:v>550.33379220000006</c:v>
                </c:pt>
                <c:pt idx="12">
                  <c:v>400.72800000000001</c:v>
                </c:pt>
                <c:pt idx="13">
                  <c:v>366.97200000000004</c:v>
                </c:pt>
                <c:pt idx="14">
                  <c:v>306.64</c:v>
                </c:pt>
                <c:pt idx="15">
                  <c:v>2109.8369321818182</c:v>
                </c:pt>
              </c:numCache>
            </c:numRef>
          </c:val>
          <c:extLst>
            <c:ext xmlns:c16="http://schemas.microsoft.com/office/drawing/2014/chart" uri="{C3380CC4-5D6E-409C-BE32-E72D297353CC}">
              <c16:uniqueId val="{00000000-0378-4CF3-84B3-E33A7584D338}"/>
            </c:ext>
          </c:extLst>
        </c:ser>
        <c:dLbls>
          <c:showLegendKey val="0"/>
          <c:showVal val="0"/>
          <c:showCatName val="0"/>
          <c:showSerName val="0"/>
          <c:showPercent val="0"/>
          <c:showBubbleSize val="0"/>
        </c:dLbls>
        <c:gapWidth val="80"/>
        <c:overlap val="100"/>
        <c:axId val="2111787568"/>
        <c:axId val="1"/>
      </c:barChart>
      <c:lineChart>
        <c:grouping val="standard"/>
        <c:varyColors val="0"/>
        <c:ser>
          <c:idx val="1"/>
          <c:order val="1"/>
          <c:spPr>
            <a:ln>
              <a:noFill/>
            </a:ln>
          </c:spPr>
          <c:marker>
            <c:symbol val="none"/>
          </c:marker>
          <c:dPt>
            <c:idx val="0"/>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1-0378-4CF3-84B3-E33A7584D338}"/>
              </c:ext>
            </c:extLst>
          </c:dPt>
          <c:dPt>
            <c:idx val="1"/>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2-0378-4CF3-84B3-E33A7584D338}"/>
              </c:ext>
            </c:extLst>
          </c:dPt>
          <c:dPt>
            <c:idx val="2"/>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3-0378-4CF3-84B3-E33A7584D338}"/>
              </c:ext>
            </c:extLst>
          </c:dPt>
          <c:dPt>
            <c:idx val="3"/>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4-0378-4CF3-84B3-E33A7584D338}"/>
              </c:ext>
            </c:extLst>
          </c:dPt>
          <c:dPt>
            <c:idx val="4"/>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5-0378-4CF3-84B3-E33A7584D338}"/>
              </c:ext>
            </c:extLst>
          </c:dPt>
          <c:dPt>
            <c:idx val="5"/>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6-0378-4CF3-84B3-E33A7584D338}"/>
              </c:ext>
            </c:extLst>
          </c:dPt>
          <c:dPt>
            <c:idx val="6"/>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7-0378-4CF3-84B3-E33A7584D338}"/>
              </c:ext>
            </c:extLst>
          </c:dPt>
          <c:dPt>
            <c:idx val="7"/>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8-0378-4CF3-84B3-E33A7584D338}"/>
              </c:ext>
            </c:extLst>
          </c:dPt>
          <c:dPt>
            <c:idx val="8"/>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9-0378-4CF3-84B3-E33A7584D338}"/>
              </c:ext>
            </c:extLst>
          </c:dPt>
          <c:dPt>
            <c:idx val="9"/>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A-0378-4CF3-84B3-E33A7584D338}"/>
              </c:ext>
            </c:extLst>
          </c:dPt>
          <c:dPt>
            <c:idx val="10"/>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B-0378-4CF3-84B3-E33A7584D338}"/>
              </c:ext>
            </c:extLst>
          </c:dPt>
          <c:dPt>
            <c:idx val="11"/>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C-0378-4CF3-84B3-E33A7584D338}"/>
              </c:ext>
            </c:extLst>
          </c:dPt>
          <c:dPt>
            <c:idx val="12"/>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D-0378-4CF3-84B3-E33A7584D338}"/>
              </c:ext>
            </c:extLst>
          </c:dPt>
          <c:dPt>
            <c:idx val="13"/>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E-0378-4CF3-84B3-E33A7584D338}"/>
              </c:ext>
            </c:extLst>
          </c:dPt>
          <c:dPt>
            <c:idx val="14"/>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F-0378-4CF3-84B3-E33A7584D338}"/>
              </c:ext>
            </c:extLst>
          </c:dPt>
          <c:dPt>
            <c:idx val="15"/>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0-0378-4CF3-84B3-E33A7584D338}"/>
              </c:ext>
            </c:extLst>
          </c:dPt>
          <c:dLbls>
            <c:dLbl>
              <c:idx val="0"/>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378-4CF3-84B3-E33A7584D338}"/>
                </c:ext>
              </c:extLst>
            </c:dLbl>
            <c:dLbl>
              <c:idx val="1"/>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378-4CF3-84B3-E33A7584D338}"/>
                </c:ext>
              </c:extLst>
            </c:dLbl>
            <c:dLbl>
              <c:idx val="2"/>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378-4CF3-84B3-E33A7584D338}"/>
                </c:ext>
              </c:extLst>
            </c:dLbl>
            <c:dLbl>
              <c:idx val="3"/>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378-4CF3-84B3-E33A7584D338}"/>
                </c:ext>
              </c:extLst>
            </c:dLbl>
            <c:dLbl>
              <c:idx val="4"/>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378-4CF3-84B3-E33A7584D338}"/>
                </c:ext>
              </c:extLst>
            </c:dLbl>
            <c:dLbl>
              <c:idx val="5"/>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0378-4CF3-84B3-E33A7584D338}"/>
                </c:ext>
              </c:extLst>
            </c:dLbl>
            <c:dLbl>
              <c:idx val="6"/>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0378-4CF3-84B3-E33A7584D338}"/>
                </c:ext>
              </c:extLst>
            </c:dLbl>
            <c:dLbl>
              <c:idx val="7"/>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0378-4CF3-84B3-E33A7584D338}"/>
                </c:ext>
              </c:extLst>
            </c:dLbl>
            <c:dLbl>
              <c:idx val="8"/>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0378-4CF3-84B3-E33A7584D338}"/>
                </c:ext>
              </c:extLst>
            </c:dLbl>
            <c:dLbl>
              <c:idx val="9"/>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0378-4CF3-84B3-E33A7584D338}"/>
                </c:ext>
              </c:extLst>
            </c:dLbl>
            <c:dLbl>
              <c:idx val="11"/>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0378-4CF3-84B3-E33A7584D338}"/>
                </c:ext>
              </c:extLst>
            </c:dLbl>
            <c:dLbl>
              <c:idx val="12"/>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0378-4CF3-84B3-E33A7584D338}"/>
                </c:ext>
              </c:extLst>
            </c:dLbl>
            <c:dLbl>
              <c:idx val="13"/>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0378-4CF3-84B3-E33A7584D338}"/>
                </c:ext>
              </c:extLst>
            </c:dLbl>
            <c:dLbl>
              <c:idx val="14"/>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0378-4CF3-84B3-E33A7584D338}"/>
                </c:ext>
              </c:extLst>
            </c:dLbl>
            <c:dLbl>
              <c:idx val="15"/>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0378-4CF3-84B3-E33A7584D33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Sheet1!$A$2:$P$2</c:f>
              <c:numCache>
                <c:formatCode>General</c:formatCode>
                <c:ptCount val="16"/>
                <c:pt idx="0">
                  <c:v>49</c:v>
                </c:pt>
                <c:pt idx="1">
                  <c:v>25</c:v>
                </c:pt>
                <c:pt idx="2">
                  <c:v>43</c:v>
                </c:pt>
                <c:pt idx="3">
                  <c:v>34</c:v>
                </c:pt>
                <c:pt idx="4">
                  <c:v>20</c:v>
                </c:pt>
                <c:pt idx="5">
                  <c:v>25</c:v>
                </c:pt>
                <c:pt idx="6">
                  <c:v>20</c:v>
                </c:pt>
                <c:pt idx="7">
                  <c:v>14</c:v>
                </c:pt>
                <c:pt idx="8">
                  <c:v>23</c:v>
                </c:pt>
                <c:pt idx="9">
                  <c:v>14</c:v>
                </c:pt>
                <c:pt idx="10">
                  <c:v>3</c:v>
                </c:pt>
                <c:pt idx="11">
                  <c:v>21</c:v>
                </c:pt>
                <c:pt idx="12">
                  <c:v>4</c:v>
                </c:pt>
                <c:pt idx="13">
                  <c:v>7</c:v>
                </c:pt>
                <c:pt idx="14">
                  <c:v>2</c:v>
                </c:pt>
                <c:pt idx="15">
                  <c:v>80</c:v>
                </c:pt>
              </c:numCache>
            </c:numRef>
          </c:val>
          <c:smooth val="0"/>
          <c:extLst>
            <c:ext xmlns:c16="http://schemas.microsoft.com/office/drawing/2014/chart" uri="{C3380CC4-5D6E-409C-BE32-E72D297353CC}">
              <c16:uniqueId val="{00000011-0378-4CF3-84B3-E33A7584D338}"/>
            </c:ext>
          </c:extLst>
        </c:ser>
        <c:dLbls>
          <c:showLegendKey val="0"/>
          <c:showVal val="0"/>
          <c:showCatName val="0"/>
          <c:showSerName val="0"/>
          <c:showPercent val="0"/>
          <c:showBubbleSize val="0"/>
        </c:dLbls>
        <c:marker val="1"/>
        <c:smooth val="0"/>
        <c:axId val="3"/>
        <c:axId val="2"/>
      </c:lineChart>
      <c:catAx>
        <c:axId val="211178756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6000"/>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1000" kern="1200">
                <a:latin typeface="+mn-lt"/>
                <a:ea typeface="+mn-ea"/>
                <a:cs typeface="+mn-cs"/>
              </a:defRPr>
            </a:pPr>
            <a:endParaRPr lang="en-US"/>
          </a:p>
        </c:txPr>
        <c:crossAx val="2111787568"/>
        <c:crosses val="min"/>
        <c:crossBetween val="between"/>
        <c:majorUnit val="500"/>
      </c:valAx>
      <c:valAx>
        <c:axId val="2"/>
        <c:scaling>
          <c:orientation val="minMax"/>
          <c:max val="90"/>
          <c:min val="0"/>
        </c:scaling>
        <c:delete val="0"/>
        <c:axPos val="r"/>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3"/>
        <c:crosses val="max"/>
        <c:crossBetween val="between"/>
        <c:majorUnit val="10"/>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775544388609715E-2"/>
          <c:y val="4.0216550657385927E-2"/>
          <c:w val="0.95644891122278053"/>
          <c:h val="0.91956689868522812"/>
        </c:manualLayout>
      </c:layout>
      <c:barChart>
        <c:barDir val="col"/>
        <c:grouping val="stacked"/>
        <c:varyColors val="0"/>
        <c:ser>
          <c:idx val="0"/>
          <c:order val="0"/>
          <c:spPr>
            <a:solidFill>
              <a:schemeClr val="accent1"/>
            </a:solidFill>
            <a:ln>
              <a:noFill/>
            </a:ln>
          </c:spPr>
          <c:invertIfNegative val="0"/>
          <c:val>
            <c:numRef>
              <c:f>Sheet1!$A$1:$AE$1</c:f>
              <c:numCache>
                <c:formatCode>General</c:formatCode>
                <c:ptCount val="31"/>
                <c:pt idx="0">
                  <c:v>7029</c:v>
                </c:pt>
                <c:pt idx="1">
                  <c:v>6861</c:v>
                </c:pt>
                <c:pt idx="2">
                  <c:v>7132</c:v>
                </c:pt>
                <c:pt idx="3">
                  <c:v>7595</c:v>
                </c:pt>
                <c:pt idx="4">
                  <c:v>7593</c:v>
                </c:pt>
                <c:pt idx="5">
                  <c:v>7909</c:v>
                </c:pt>
                <c:pt idx="6">
                  <c:v>8344</c:v>
                </c:pt>
                <c:pt idx="7">
                  <c:v>8367</c:v>
                </c:pt>
                <c:pt idx="8">
                  <c:v>8672</c:v>
                </c:pt>
                <c:pt idx="9">
                  <c:v>8791</c:v>
                </c:pt>
                <c:pt idx="10">
                  <c:v>8572</c:v>
                </c:pt>
                <c:pt idx="11">
                  <c:v>8701</c:v>
                </c:pt>
                <c:pt idx="12">
                  <c:v>8938</c:v>
                </c:pt>
                <c:pt idx="13">
                  <c:v>9940</c:v>
                </c:pt>
                <c:pt idx="14">
                  <c:v>10372</c:v>
                </c:pt>
                <c:pt idx="15">
                  <c:v>10699</c:v>
                </c:pt>
                <c:pt idx="16">
                  <c:v>11614</c:v>
                </c:pt>
                <c:pt idx="17">
                  <c:v>13750</c:v>
                </c:pt>
                <c:pt idx="18">
                  <c:v>15818</c:v>
                </c:pt>
                <c:pt idx="19">
                  <c:v>16464</c:v>
                </c:pt>
                <c:pt idx="20">
                  <c:v>16475</c:v>
                </c:pt>
                <c:pt idx="21">
                  <c:v>16138</c:v>
                </c:pt>
                <c:pt idx="22">
                  <c:v>15845</c:v>
                </c:pt>
                <c:pt idx="23">
                  <c:v>15846</c:v>
                </c:pt>
                <c:pt idx="24">
                  <c:v>15622</c:v>
                </c:pt>
                <c:pt idx="25">
                  <c:v>15364</c:v>
                </c:pt>
                <c:pt idx="26">
                  <c:v>14830</c:v>
                </c:pt>
                <c:pt idx="27">
                  <c:v>14321</c:v>
                </c:pt>
                <c:pt idx="28">
                  <c:v>13703</c:v>
                </c:pt>
                <c:pt idx="29">
                  <c:v>13470</c:v>
                </c:pt>
                <c:pt idx="30">
                  <c:v>13058</c:v>
                </c:pt>
              </c:numCache>
            </c:numRef>
          </c:val>
          <c:extLst>
            <c:ext xmlns:c16="http://schemas.microsoft.com/office/drawing/2014/chart" uri="{C3380CC4-5D6E-409C-BE32-E72D297353CC}">
              <c16:uniqueId val="{00000000-C7C7-469F-9EB2-19D10021BCF5}"/>
            </c:ext>
          </c:extLst>
        </c:ser>
        <c:ser>
          <c:idx val="1"/>
          <c:order val="1"/>
          <c:spPr>
            <a:solidFill>
              <a:schemeClr val="accent2"/>
            </a:solidFill>
            <a:ln>
              <a:noFill/>
            </a:ln>
          </c:spPr>
          <c:invertIfNegative val="0"/>
          <c:val>
            <c:numRef>
              <c:f>Sheet1!$A$2:$AE$2</c:f>
              <c:numCache>
                <c:formatCode>General</c:formatCode>
                <c:ptCount val="31"/>
                <c:pt idx="0">
                  <c:v>1878</c:v>
                </c:pt>
                <c:pt idx="1">
                  <c:v>2108</c:v>
                </c:pt>
                <c:pt idx="2">
                  <c:v>2233</c:v>
                </c:pt>
                <c:pt idx="3">
                  <c:v>2384</c:v>
                </c:pt>
                <c:pt idx="4">
                  <c:v>2610</c:v>
                </c:pt>
                <c:pt idx="5">
                  <c:v>2732</c:v>
                </c:pt>
                <c:pt idx="6">
                  <c:v>2935</c:v>
                </c:pt>
                <c:pt idx="7">
                  <c:v>2653</c:v>
                </c:pt>
                <c:pt idx="8">
                  <c:v>2539</c:v>
                </c:pt>
                <c:pt idx="9">
                  <c:v>2622</c:v>
                </c:pt>
                <c:pt idx="10">
                  <c:v>2509</c:v>
                </c:pt>
                <c:pt idx="11">
                  <c:v>2477</c:v>
                </c:pt>
                <c:pt idx="12">
                  <c:v>2614</c:v>
                </c:pt>
                <c:pt idx="13">
                  <c:v>2848</c:v>
                </c:pt>
                <c:pt idx="14">
                  <c:v>2977</c:v>
                </c:pt>
                <c:pt idx="15">
                  <c:v>3312</c:v>
                </c:pt>
                <c:pt idx="16">
                  <c:v>3897</c:v>
                </c:pt>
                <c:pt idx="17">
                  <c:v>4341</c:v>
                </c:pt>
                <c:pt idx="18">
                  <c:v>4758</c:v>
                </c:pt>
                <c:pt idx="19">
                  <c:v>4807</c:v>
                </c:pt>
                <c:pt idx="20">
                  <c:v>4975</c:v>
                </c:pt>
                <c:pt idx="21">
                  <c:v>5347</c:v>
                </c:pt>
                <c:pt idx="22">
                  <c:v>5292</c:v>
                </c:pt>
                <c:pt idx="23">
                  <c:v>5276</c:v>
                </c:pt>
                <c:pt idx="24">
                  <c:v>5190</c:v>
                </c:pt>
                <c:pt idx="25">
                  <c:v>5004</c:v>
                </c:pt>
                <c:pt idx="26">
                  <c:v>4722</c:v>
                </c:pt>
                <c:pt idx="27">
                  <c:v>4608</c:v>
                </c:pt>
                <c:pt idx="28">
                  <c:v>4461</c:v>
                </c:pt>
                <c:pt idx="29">
                  <c:v>4180</c:v>
                </c:pt>
                <c:pt idx="30">
                  <c:v>4071</c:v>
                </c:pt>
              </c:numCache>
            </c:numRef>
          </c:val>
          <c:extLst>
            <c:ext xmlns:c16="http://schemas.microsoft.com/office/drawing/2014/chart" uri="{C3380CC4-5D6E-409C-BE32-E72D297353CC}">
              <c16:uniqueId val="{00000001-C7C7-469F-9EB2-19D10021BCF5}"/>
            </c:ext>
          </c:extLst>
        </c:ser>
        <c:ser>
          <c:idx val="2"/>
          <c:order val="2"/>
          <c:spPr>
            <a:solidFill>
              <a:srgbClr val="ABADB1"/>
            </a:solidFill>
            <a:ln>
              <a:noFill/>
            </a:ln>
          </c:spPr>
          <c:invertIfNegative val="0"/>
          <c:val>
            <c:numRef>
              <c:f>Sheet1!$A$3:$AE$3</c:f>
              <c:numCache>
                <c:formatCode>General</c:formatCode>
                <c:ptCount val="31"/>
                <c:pt idx="0">
                  <c:v>2451</c:v>
                </c:pt>
                <c:pt idx="1">
                  <c:v>2240</c:v>
                </c:pt>
                <c:pt idx="2">
                  <c:v>2259</c:v>
                </c:pt>
                <c:pt idx="3">
                  <c:v>2554</c:v>
                </c:pt>
                <c:pt idx="4">
                  <c:v>2593</c:v>
                </c:pt>
                <c:pt idx="5">
                  <c:v>2816</c:v>
                </c:pt>
                <c:pt idx="6">
                  <c:v>2948</c:v>
                </c:pt>
                <c:pt idx="7">
                  <c:v>2872</c:v>
                </c:pt>
                <c:pt idx="8">
                  <c:v>3024</c:v>
                </c:pt>
                <c:pt idx="9">
                  <c:v>2733</c:v>
                </c:pt>
                <c:pt idx="10">
                  <c:v>2901</c:v>
                </c:pt>
                <c:pt idx="11">
                  <c:v>3097</c:v>
                </c:pt>
                <c:pt idx="12">
                  <c:v>3519</c:v>
                </c:pt>
                <c:pt idx="13">
                  <c:v>3885</c:v>
                </c:pt>
                <c:pt idx="14">
                  <c:v>3971</c:v>
                </c:pt>
                <c:pt idx="15">
                  <c:v>4046</c:v>
                </c:pt>
                <c:pt idx="16">
                  <c:v>4264</c:v>
                </c:pt>
                <c:pt idx="17">
                  <c:v>4665</c:v>
                </c:pt>
                <c:pt idx="18">
                  <c:v>5040</c:v>
                </c:pt>
                <c:pt idx="19">
                  <c:v>5127</c:v>
                </c:pt>
                <c:pt idx="20">
                  <c:v>5280</c:v>
                </c:pt>
                <c:pt idx="21">
                  <c:v>5116</c:v>
                </c:pt>
                <c:pt idx="22">
                  <c:v>5392</c:v>
                </c:pt>
                <c:pt idx="23">
                  <c:v>5226</c:v>
                </c:pt>
                <c:pt idx="24">
                  <c:v>5159</c:v>
                </c:pt>
                <c:pt idx="25">
                  <c:v>4962</c:v>
                </c:pt>
                <c:pt idx="26">
                  <c:v>4850</c:v>
                </c:pt>
                <c:pt idx="27">
                  <c:v>4728</c:v>
                </c:pt>
                <c:pt idx="28">
                  <c:v>4516</c:v>
                </c:pt>
                <c:pt idx="29">
                  <c:v>4165</c:v>
                </c:pt>
                <c:pt idx="30">
                  <c:v>3933</c:v>
                </c:pt>
              </c:numCache>
            </c:numRef>
          </c:val>
          <c:extLst>
            <c:ext xmlns:c16="http://schemas.microsoft.com/office/drawing/2014/chart" uri="{C3380CC4-5D6E-409C-BE32-E72D297353CC}">
              <c16:uniqueId val="{00000002-C7C7-469F-9EB2-19D10021BCF5}"/>
            </c:ext>
          </c:extLst>
        </c:ser>
        <c:ser>
          <c:idx val="3"/>
          <c:order val="3"/>
          <c:spPr>
            <a:solidFill>
              <a:schemeClr val="accent4"/>
            </a:solidFill>
            <a:ln>
              <a:noFill/>
            </a:ln>
          </c:spPr>
          <c:invertIfNegative val="0"/>
          <c:val>
            <c:numRef>
              <c:f>Sheet1!$A$4:$AE$4</c:f>
              <c:numCache>
                <c:formatCode>General</c:formatCode>
                <c:ptCount val="31"/>
                <c:pt idx="0">
                  <c:v>1305</c:v>
                </c:pt>
                <c:pt idx="1">
                  <c:v>1388</c:v>
                </c:pt>
                <c:pt idx="2">
                  <c:v>1528</c:v>
                </c:pt>
                <c:pt idx="3">
                  <c:v>1904</c:v>
                </c:pt>
                <c:pt idx="4">
                  <c:v>2092</c:v>
                </c:pt>
                <c:pt idx="5">
                  <c:v>2102</c:v>
                </c:pt>
                <c:pt idx="6">
                  <c:v>2044</c:v>
                </c:pt>
                <c:pt idx="7">
                  <c:v>2113</c:v>
                </c:pt>
                <c:pt idx="8">
                  <c:v>2394</c:v>
                </c:pt>
                <c:pt idx="9">
                  <c:v>2436</c:v>
                </c:pt>
                <c:pt idx="10">
                  <c:v>2746</c:v>
                </c:pt>
                <c:pt idx="11">
                  <c:v>2978</c:v>
                </c:pt>
                <c:pt idx="12">
                  <c:v>3365</c:v>
                </c:pt>
                <c:pt idx="13">
                  <c:v>3739</c:v>
                </c:pt>
                <c:pt idx="14">
                  <c:v>4143</c:v>
                </c:pt>
                <c:pt idx="15">
                  <c:v>4524</c:v>
                </c:pt>
                <c:pt idx="16">
                  <c:v>4654</c:v>
                </c:pt>
                <c:pt idx="17">
                  <c:v>4769</c:v>
                </c:pt>
                <c:pt idx="18">
                  <c:v>4983</c:v>
                </c:pt>
                <c:pt idx="19">
                  <c:v>4854</c:v>
                </c:pt>
                <c:pt idx="20">
                  <c:v>4751</c:v>
                </c:pt>
                <c:pt idx="21">
                  <c:v>4411</c:v>
                </c:pt>
                <c:pt idx="22">
                  <c:v>4236</c:v>
                </c:pt>
                <c:pt idx="23">
                  <c:v>4216</c:v>
                </c:pt>
                <c:pt idx="24">
                  <c:v>3904</c:v>
                </c:pt>
                <c:pt idx="25">
                  <c:v>3649</c:v>
                </c:pt>
                <c:pt idx="26">
                  <c:v>3377</c:v>
                </c:pt>
                <c:pt idx="27">
                  <c:v>3315</c:v>
                </c:pt>
                <c:pt idx="28">
                  <c:v>3213</c:v>
                </c:pt>
                <c:pt idx="29">
                  <c:v>3039</c:v>
                </c:pt>
                <c:pt idx="30">
                  <c:v>2974</c:v>
                </c:pt>
              </c:numCache>
            </c:numRef>
          </c:val>
          <c:extLst>
            <c:ext xmlns:c16="http://schemas.microsoft.com/office/drawing/2014/chart" uri="{C3380CC4-5D6E-409C-BE32-E72D297353CC}">
              <c16:uniqueId val="{00000003-C7C7-469F-9EB2-19D10021BCF5}"/>
            </c:ext>
          </c:extLst>
        </c:ser>
        <c:ser>
          <c:idx val="4"/>
          <c:order val="4"/>
          <c:spPr>
            <a:solidFill>
              <a:schemeClr val="accent5"/>
            </a:solidFill>
            <a:ln>
              <a:noFill/>
            </a:ln>
          </c:spPr>
          <c:invertIfNegative val="0"/>
          <c:val>
            <c:numRef>
              <c:f>Sheet1!$A$5:$AE$5</c:f>
              <c:numCache>
                <c:formatCode>General</c:formatCode>
                <c:ptCount val="31"/>
                <c:pt idx="0">
                  <c:v>1225</c:v>
                </c:pt>
                <c:pt idx="1">
                  <c:v>1188</c:v>
                </c:pt>
                <c:pt idx="2">
                  <c:v>1209</c:v>
                </c:pt>
                <c:pt idx="3">
                  <c:v>1252</c:v>
                </c:pt>
                <c:pt idx="4">
                  <c:v>1288</c:v>
                </c:pt>
                <c:pt idx="5">
                  <c:v>1345</c:v>
                </c:pt>
                <c:pt idx="6">
                  <c:v>1500</c:v>
                </c:pt>
                <c:pt idx="7">
                  <c:v>1649</c:v>
                </c:pt>
                <c:pt idx="8">
                  <c:v>1751</c:v>
                </c:pt>
                <c:pt idx="9">
                  <c:v>1831</c:v>
                </c:pt>
                <c:pt idx="10">
                  <c:v>1857</c:v>
                </c:pt>
                <c:pt idx="11">
                  <c:v>1820</c:v>
                </c:pt>
                <c:pt idx="12">
                  <c:v>1892</c:v>
                </c:pt>
                <c:pt idx="13">
                  <c:v>2089</c:v>
                </c:pt>
                <c:pt idx="14">
                  <c:v>2171</c:v>
                </c:pt>
                <c:pt idx="15">
                  <c:v>2309</c:v>
                </c:pt>
                <c:pt idx="16">
                  <c:v>2506</c:v>
                </c:pt>
                <c:pt idx="17">
                  <c:v>2711</c:v>
                </c:pt>
                <c:pt idx="18">
                  <c:v>2833</c:v>
                </c:pt>
                <c:pt idx="19">
                  <c:v>2855</c:v>
                </c:pt>
                <c:pt idx="20">
                  <c:v>2870</c:v>
                </c:pt>
                <c:pt idx="21">
                  <c:v>2844</c:v>
                </c:pt>
                <c:pt idx="22">
                  <c:v>2812</c:v>
                </c:pt>
                <c:pt idx="23">
                  <c:v>2766</c:v>
                </c:pt>
                <c:pt idx="24">
                  <c:v>2664</c:v>
                </c:pt>
                <c:pt idx="25">
                  <c:v>2618</c:v>
                </c:pt>
                <c:pt idx="26">
                  <c:v>2550</c:v>
                </c:pt>
                <c:pt idx="27">
                  <c:v>2495</c:v>
                </c:pt>
                <c:pt idx="28">
                  <c:v>2434</c:v>
                </c:pt>
                <c:pt idx="29">
                  <c:v>2404</c:v>
                </c:pt>
                <c:pt idx="30">
                  <c:v>2379</c:v>
                </c:pt>
              </c:numCache>
            </c:numRef>
          </c:val>
          <c:extLst>
            <c:ext xmlns:c16="http://schemas.microsoft.com/office/drawing/2014/chart" uri="{C3380CC4-5D6E-409C-BE32-E72D297353CC}">
              <c16:uniqueId val="{00000004-C7C7-469F-9EB2-19D10021BCF5}"/>
            </c:ext>
          </c:extLst>
        </c:ser>
        <c:ser>
          <c:idx val="5"/>
          <c:order val="5"/>
          <c:spPr>
            <a:solidFill>
              <a:schemeClr val="accent6"/>
            </a:solidFill>
            <a:ln>
              <a:noFill/>
            </a:ln>
          </c:spPr>
          <c:invertIfNegative val="0"/>
          <c:val>
            <c:numRef>
              <c:f>Sheet1!$A$6:$AE$6</c:f>
              <c:numCache>
                <c:formatCode>General</c:formatCode>
                <c:ptCount val="31"/>
                <c:pt idx="0">
                  <c:v>1024</c:v>
                </c:pt>
                <c:pt idx="1">
                  <c:v>1069</c:v>
                </c:pt>
                <c:pt idx="2">
                  <c:v>1044</c:v>
                </c:pt>
                <c:pt idx="3">
                  <c:v>1075</c:v>
                </c:pt>
                <c:pt idx="4">
                  <c:v>1045</c:v>
                </c:pt>
                <c:pt idx="5">
                  <c:v>1013</c:v>
                </c:pt>
                <c:pt idx="6">
                  <c:v>1018</c:v>
                </c:pt>
                <c:pt idx="7">
                  <c:v>987</c:v>
                </c:pt>
                <c:pt idx="8">
                  <c:v>1001</c:v>
                </c:pt>
                <c:pt idx="9">
                  <c:v>1017</c:v>
                </c:pt>
                <c:pt idx="10">
                  <c:v>942</c:v>
                </c:pt>
                <c:pt idx="11">
                  <c:v>876</c:v>
                </c:pt>
                <c:pt idx="12">
                  <c:v>999</c:v>
                </c:pt>
                <c:pt idx="13">
                  <c:v>990</c:v>
                </c:pt>
                <c:pt idx="14">
                  <c:v>1108</c:v>
                </c:pt>
                <c:pt idx="15">
                  <c:v>1169</c:v>
                </c:pt>
                <c:pt idx="16">
                  <c:v>1236</c:v>
                </c:pt>
                <c:pt idx="17">
                  <c:v>1310</c:v>
                </c:pt>
                <c:pt idx="18">
                  <c:v>1596</c:v>
                </c:pt>
                <c:pt idx="19">
                  <c:v>1791</c:v>
                </c:pt>
                <c:pt idx="20">
                  <c:v>2048</c:v>
                </c:pt>
                <c:pt idx="21">
                  <c:v>1943</c:v>
                </c:pt>
                <c:pt idx="22">
                  <c:v>1912</c:v>
                </c:pt>
                <c:pt idx="23">
                  <c:v>1753</c:v>
                </c:pt>
                <c:pt idx="24">
                  <c:v>1711</c:v>
                </c:pt>
                <c:pt idx="25">
                  <c:v>1652</c:v>
                </c:pt>
                <c:pt idx="26">
                  <c:v>1641</c:v>
                </c:pt>
                <c:pt idx="27">
                  <c:v>1626</c:v>
                </c:pt>
                <c:pt idx="28">
                  <c:v>1577</c:v>
                </c:pt>
                <c:pt idx="29">
                  <c:v>1435</c:v>
                </c:pt>
                <c:pt idx="30">
                  <c:v>1383</c:v>
                </c:pt>
              </c:numCache>
            </c:numRef>
          </c:val>
          <c:extLst>
            <c:ext xmlns:c16="http://schemas.microsoft.com/office/drawing/2014/chart" uri="{C3380CC4-5D6E-409C-BE32-E72D297353CC}">
              <c16:uniqueId val="{00000005-C7C7-469F-9EB2-19D10021BCF5}"/>
            </c:ext>
          </c:extLst>
        </c:ser>
        <c:ser>
          <c:idx val="6"/>
          <c:order val="6"/>
          <c:spPr>
            <a:solidFill>
              <a:srgbClr val="007770"/>
            </a:solidFill>
            <a:ln>
              <a:noFill/>
            </a:ln>
          </c:spPr>
          <c:invertIfNegative val="0"/>
          <c:val>
            <c:numRef>
              <c:f>Sheet1!$A$7:$AE$7</c:f>
              <c:numCache>
                <c:formatCode>General</c:formatCode>
                <c:ptCount val="31"/>
                <c:pt idx="0">
                  <c:v>863</c:v>
                </c:pt>
                <c:pt idx="1">
                  <c:v>919</c:v>
                </c:pt>
                <c:pt idx="2">
                  <c:v>978</c:v>
                </c:pt>
                <c:pt idx="3">
                  <c:v>1017</c:v>
                </c:pt>
                <c:pt idx="4">
                  <c:v>1010</c:v>
                </c:pt>
                <c:pt idx="5">
                  <c:v>1034</c:v>
                </c:pt>
                <c:pt idx="6">
                  <c:v>1076</c:v>
                </c:pt>
                <c:pt idx="7">
                  <c:v>1092</c:v>
                </c:pt>
                <c:pt idx="8">
                  <c:v>1050</c:v>
                </c:pt>
                <c:pt idx="9">
                  <c:v>1011</c:v>
                </c:pt>
                <c:pt idx="10">
                  <c:v>1037</c:v>
                </c:pt>
                <c:pt idx="11">
                  <c:v>1055</c:v>
                </c:pt>
                <c:pt idx="12">
                  <c:v>1132</c:v>
                </c:pt>
                <c:pt idx="13">
                  <c:v>1239</c:v>
                </c:pt>
                <c:pt idx="14">
                  <c:v>1270</c:v>
                </c:pt>
                <c:pt idx="15">
                  <c:v>1315</c:v>
                </c:pt>
                <c:pt idx="16">
                  <c:v>1313</c:v>
                </c:pt>
                <c:pt idx="17">
                  <c:v>1246</c:v>
                </c:pt>
                <c:pt idx="18">
                  <c:v>1232</c:v>
                </c:pt>
                <c:pt idx="19">
                  <c:v>1130</c:v>
                </c:pt>
                <c:pt idx="20">
                  <c:v>1084</c:v>
                </c:pt>
                <c:pt idx="21">
                  <c:v>1029</c:v>
                </c:pt>
                <c:pt idx="22">
                  <c:v>885</c:v>
                </c:pt>
                <c:pt idx="23">
                  <c:v>851</c:v>
                </c:pt>
                <c:pt idx="24">
                  <c:v>823</c:v>
                </c:pt>
                <c:pt idx="25">
                  <c:v>726</c:v>
                </c:pt>
                <c:pt idx="26">
                  <c:v>670</c:v>
                </c:pt>
                <c:pt idx="27">
                  <c:v>669</c:v>
                </c:pt>
                <c:pt idx="28">
                  <c:v>664</c:v>
                </c:pt>
                <c:pt idx="29">
                  <c:v>629</c:v>
                </c:pt>
                <c:pt idx="30">
                  <c:v>590</c:v>
                </c:pt>
              </c:numCache>
            </c:numRef>
          </c:val>
          <c:extLst>
            <c:ext xmlns:c16="http://schemas.microsoft.com/office/drawing/2014/chart" uri="{C3380CC4-5D6E-409C-BE32-E72D297353CC}">
              <c16:uniqueId val="{00000006-C7C7-469F-9EB2-19D10021BCF5}"/>
            </c:ext>
          </c:extLst>
        </c:ser>
        <c:ser>
          <c:idx val="7"/>
          <c:order val="7"/>
          <c:spPr>
            <a:solidFill>
              <a:srgbClr val="5C1848"/>
            </a:solidFill>
            <a:ln>
              <a:noFill/>
            </a:ln>
          </c:spPr>
          <c:invertIfNegative val="0"/>
          <c:val>
            <c:numRef>
              <c:f>Sheet1!$A$8:$AE$8</c:f>
              <c:numCache>
                <c:formatCode>General</c:formatCode>
                <c:ptCount val="31"/>
                <c:pt idx="0">
                  <c:v>264</c:v>
                </c:pt>
                <c:pt idx="1">
                  <c:v>284</c:v>
                </c:pt>
                <c:pt idx="2">
                  <c:v>271</c:v>
                </c:pt>
                <c:pt idx="3">
                  <c:v>249</c:v>
                </c:pt>
                <c:pt idx="4">
                  <c:v>252</c:v>
                </c:pt>
                <c:pt idx="5">
                  <c:v>281</c:v>
                </c:pt>
                <c:pt idx="6">
                  <c:v>334</c:v>
                </c:pt>
                <c:pt idx="7">
                  <c:v>349</c:v>
                </c:pt>
                <c:pt idx="8">
                  <c:v>387</c:v>
                </c:pt>
                <c:pt idx="9">
                  <c:v>389</c:v>
                </c:pt>
                <c:pt idx="10">
                  <c:v>398</c:v>
                </c:pt>
                <c:pt idx="11">
                  <c:v>407</c:v>
                </c:pt>
                <c:pt idx="12">
                  <c:v>425</c:v>
                </c:pt>
                <c:pt idx="13">
                  <c:v>455</c:v>
                </c:pt>
                <c:pt idx="14">
                  <c:v>497</c:v>
                </c:pt>
                <c:pt idx="15">
                  <c:v>561</c:v>
                </c:pt>
                <c:pt idx="16">
                  <c:v>633</c:v>
                </c:pt>
                <c:pt idx="17">
                  <c:v>692</c:v>
                </c:pt>
                <c:pt idx="18">
                  <c:v>698</c:v>
                </c:pt>
                <c:pt idx="19">
                  <c:v>697</c:v>
                </c:pt>
                <c:pt idx="20">
                  <c:v>656</c:v>
                </c:pt>
                <c:pt idx="21">
                  <c:v>605</c:v>
                </c:pt>
                <c:pt idx="22">
                  <c:v>603</c:v>
                </c:pt>
                <c:pt idx="23">
                  <c:v>601</c:v>
                </c:pt>
                <c:pt idx="24">
                  <c:v>595</c:v>
                </c:pt>
                <c:pt idx="25">
                  <c:v>582</c:v>
                </c:pt>
                <c:pt idx="26">
                  <c:v>581</c:v>
                </c:pt>
                <c:pt idx="27">
                  <c:v>580</c:v>
                </c:pt>
                <c:pt idx="28">
                  <c:v>540</c:v>
                </c:pt>
                <c:pt idx="29">
                  <c:v>539</c:v>
                </c:pt>
                <c:pt idx="30">
                  <c:v>538</c:v>
                </c:pt>
              </c:numCache>
            </c:numRef>
          </c:val>
          <c:extLst>
            <c:ext xmlns:c16="http://schemas.microsoft.com/office/drawing/2014/chart" uri="{C3380CC4-5D6E-409C-BE32-E72D297353CC}">
              <c16:uniqueId val="{00000007-C7C7-469F-9EB2-19D10021BCF5}"/>
            </c:ext>
          </c:extLst>
        </c:ser>
        <c:dLbls>
          <c:showLegendKey val="0"/>
          <c:showVal val="0"/>
          <c:showCatName val="0"/>
          <c:showSerName val="0"/>
          <c:showPercent val="0"/>
          <c:showBubbleSize val="0"/>
        </c:dLbls>
        <c:gapWidth val="80"/>
        <c:overlap val="100"/>
        <c:axId val="1934658143"/>
        <c:axId val="1"/>
      </c:barChart>
      <c:catAx>
        <c:axId val="193465814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40000"/>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1000" kern="1200">
                <a:latin typeface="+mn-lt"/>
                <a:ea typeface="+mn-ea"/>
                <a:cs typeface="+mn-cs"/>
              </a:defRPr>
            </a:pPr>
            <a:endParaRPr lang="en-US"/>
          </a:p>
        </c:txPr>
        <c:crossAx val="1934658143"/>
        <c:crosses val="min"/>
        <c:crossBetween val="between"/>
        <c:majorUnit val="5000"/>
      </c:valAx>
    </c:plotArea>
    <c:plotVisOnly val="0"/>
    <c:dispBlanksAs val="gap"/>
    <c:showDLblsOverMax val="1"/>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114427860696519"/>
          <c:y val="0.10113864701942397"/>
          <c:w val="0.25771144278606967"/>
          <c:h val="0.86403215003348965"/>
        </c:manualLayout>
      </c:layout>
      <c:barChart>
        <c:barDir val="col"/>
        <c:grouping val="stacked"/>
        <c:varyColors val="0"/>
        <c:ser>
          <c:idx val="0"/>
          <c:order val="0"/>
          <c:spPr>
            <a:solidFill>
              <a:schemeClr val="bg2"/>
            </a:solidFill>
            <a:ln>
              <a:noFill/>
            </a:ln>
          </c:spPr>
          <c:invertIfNegative val="0"/>
          <c:val>
            <c:numRef>
              <c:f>Sheet1!$A$1</c:f>
              <c:numCache>
                <c:formatCode>General</c:formatCode>
                <c:ptCount val="1"/>
                <c:pt idx="0">
                  <c:v>20816.900000000001</c:v>
                </c:pt>
              </c:numCache>
            </c:numRef>
          </c:val>
          <c:extLst>
            <c:ext xmlns:c16="http://schemas.microsoft.com/office/drawing/2014/chart" uri="{C3380CC4-5D6E-409C-BE32-E72D297353CC}">
              <c16:uniqueId val="{00000000-9F54-4EB6-B7EC-9833D53DCF5C}"/>
            </c:ext>
          </c:extLst>
        </c:ser>
        <c:dLbls>
          <c:showLegendKey val="0"/>
          <c:showVal val="0"/>
          <c:showCatName val="0"/>
          <c:showSerName val="0"/>
          <c:showPercent val="0"/>
          <c:showBubbleSize val="0"/>
        </c:dLbls>
        <c:gapWidth val="80"/>
        <c:overlap val="100"/>
        <c:axId val="67166528"/>
        <c:axId val="1"/>
      </c:barChart>
      <c:lineChart>
        <c:grouping val="standard"/>
        <c:varyColors val="0"/>
        <c:ser>
          <c:idx val="1"/>
          <c:order val="1"/>
          <c:spPr>
            <a:ln>
              <a:noFill/>
            </a:ln>
          </c:spPr>
          <c:marker>
            <c:symbol val="none"/>
          </c:marker>
          <c:dPt>
            <c:idx val="0"/>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1-9F54-4EB6-B7EC-9833D53DCF5C}"/>
              </c:ext>
            </c:extLst>
          </c:dPt>
          <c:dLbls>
            <c:dLbl>
              <c:idx val="0"/>
              <c:layout>
                <c:manualLayout>
                  <c:x val="0"/>
                  <c:y val="-6.6309444072337576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F54-4EB6-B7EC-9833D53DCF5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384</c:v>
                </c:pt>
              </c:numCache>
            </c:numRef>
          </c:val>
          <c:smooth val="0"/>
          <c:extLst>
            <c:ext xmlns:c16="http://schemas.microsoft.com/office/drawing/2014/chart" uri="{C3380CC4-5D6E-409C-BE32-E72D297353CC}">
              <c16:uniqueId val="{00000002-9F54-4EB6-B7EC-9833D53DCF5C}"/>
            </c:ext>
          </c:extLst>
        </c:ser>
        <c:dLbls>
          <c:showLegendKey val="0"/>
          <c:showVal val="0"/>
          <c:showCatName val="0"/>
          <c:showSerName val="0"/>
          <c:showPercent val="0"/>
          <c:showBubbleSize val="0"/>
        </c:dLbls>
        <c:marker val="1"/>
        <c:smooth val="0"/>
        <c:axId val="3"/>
        <c:axId val="2"/>
      </c:lineChart>
      <c:catAx>
        <c:axId val="6716652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20816.900000000001"/>
          <c:min val="0"/>
        </c:scaling>
        <c:delete val="0"/>
        <c:axPos val="l"/>
        <c:majorGridlines>
          <c:spPr>
            <a:ln>
              <a:noFill/>
            </a:ln>
          </c:spPr>
        </c:majorGridlines>
        <c:numFmt formatCode="General" sourceLinked="1"/>
        <c:majorTickMark val="none"/>
        <c:minorTickMark val="none"/>
        <c:tickLblPos val="none"/>
        <c:spPr>
          <a:ln w="9525" algn="ctr">
            <a:solidFill>
              <a:schemeClr val="bg1"/>
            </a:solidFill>
            <a:prstDash val="solid"/>
          </a:ln>
        </c:spPr>
        <c:crossAx val="67166528"/>
        <c:crosses val="min"/>
        <c:crossBetween val="between"/>
      </c:valAx>
      <c:valAx>
        <c:axId val="2"/>
        <c:scaling>
          <c:orientation val="minMax"/>
          <c:max val="384"/>
          <c:min val="0"/>
        </c:scaling>
        <c:delete val="0"/>
        <c:axPos val="r"/>
        <c:majorGridlines>
          <c:spPr>
            <a:ln>
              <a:noFill/>
            </a:ln>
          </c:spPr>
        </c:majorGridlines>
        <c:numFmt formatCode="General" sourceLinked="1"/>
        <c:majorTickMark val="none"/>
        <c:minorTickMark val="none"/>
        <c:tickLblPos val="none"/>
        <c:spPr>
          <a:ln w="9525" algn="ctr">
            <a:solidFill>
              <a:schemeClr val="bg1"/>
            </a:solidFill>
            <a:prstDash val="solid"/>
          </a:ln>
        </c:spPr>
        <c:crossAx val="3"/>
        <c:crosses val="max"/>
        <c:crossBetween val="between"/>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718292172457094E-2"/>
          <c:y val="4.3847241867043849E-2"/>
          <c:w val="0.8911678526580159"/>
          <c:h val="0.91230551626591228"/>
        </c:manualLayout>
      </c:layout>
      <c:barChart>
        <c:barDir val="col"/>
        <c:grouping val="stacked"/>
        <c:varyColors val="0"/>
        <c:ser>
          <c:idx val="0"/>
          <c:order val="0"/>
          <c:spPr>
            <a:solidFill>
              <a:schemeClr val="bg2"/>
            </a:solidFill>
            <a:ln>
              <a:noFill/>
            </a:ln>
          </c:spPr>
          <c:invertIfNegative val="0"/>
          <c:dLbls>
            <c:dLbl>
              <c:idx val="0"/>
              <c:layout>
                <c:manualLayout>
                  <c:x val="0"/>
                  <c:y val="-2.1216407355021216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9D4-48E5-A52A-2A6B28359552}"/>
                </c:ext>
              </c:extLst>
            </c:dLbl>
            <c:dLbl>
              <c:idx val="1"/>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9D4-48E5-A52A-2A6B28359552}"/>
                </c:ext>
              </c:extLst>
            </c:dLbl>
            <c:dLbl>
              <c:idx val="2"/>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9D4-48E5-A52A-2A6B28359552}"/>
                </c:ext>
              </c:extLst>
            </c:dLbl>
            <c:dLbl>
              <c:idx val="3"/>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9D4-48E5-A52A-2A6B28359552}"/>
                </c:ext>
              </c:extLst>
            </c:dLbl>
            <c:dLbl>
              <c:idx val="4"/>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59D4-48E5-A52A-2A6B28359552}"/>
                </c:ext>
              </c:extLst>
            </c:dLbl>
            <c:dLbl>
              <c:idx val="5"/>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9D4-48E5-A52A-2A6B28359552}"/>
                </c:ext>
              </c:extLst>
            </c:dLbl>
            <c:dLbl>
              <c:idx val="6"/>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59D4-48E5-A52A-2A6B28359552}"/>
                </c:ext>
              </c:extLst>
            </c:dLbl>
            <c:dLbl>
              <c:idx val="7"/>
              <c:layout>
                <c:manualLayout>
                  <c:x val="0"/>
                  <c:y val="-2.1216407355021216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59D4-48E5-A52A-2A6B28359552}"/>
                </c:ext>
              </c:extLst>
            </c:dLbl>
            <c:dLbl>
              <c:idx val="8"/>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59D4-48E5-A52A-2A6B28359552}"/>
                </c:ext>
              </c:extLst>
            </c:dLbl>
            <c:dLbl>
              <c:idx val="9"/>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59D4-48E5-A52A-2A6B28359552}"/>
                </c:ext>
              </c:extLst>
            </c:dLbl>
            <c:dLbl>
              <c:idx val="10"/>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59D4-48E5-A52A-2A6B28359552}"/>
                </c:ext>
              </c:extLst>
            </c:dLbl>
            <c:dLbl>
              <c:idx val="11"/>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59D4-48E5-A52A-2A6B28359552}"/>
                </c:ext>
              </c:extLst>
            </c:dLbl>
            <c:dLbl>
              <c:idx val="12"/>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59D4-48E5-A52A-2A6B28359552}"/>
                </c:ext>
              </c:extLst>
            </c:dLbl>
            <c:dLbl>
              <c:idx val="13"/>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59D4-48E5-A52A-2A6B28359552}"/>
                </c:ext>
              </c:extLst>
            </c:dLbl>
            <c:dLbl>
              <c:idx val="14"/>
              <c:layout>
                <c:manualLayout>
                  <c:x val="0"/>
                  <c:y val="-2.1216407355021216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59D4-48E5-A52A-2A6B28359552}"/>
                </c:ext>
              </c:extLst>
            </c:dLbl>
            <c:dLbl>
              <c:idx val="15"/>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59D4-48E5-A52A-2A6B2835955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Sheet1!$A$1:$P$1</c:f>
              <c:numCache>
                <c:formatCode>General</c:formatCode>
                <c:ptCount val="16"/>
                <c:pt idx="0">
                  <c:v>81</c:v>
                </c:pt>
                <c:pt idx="1">
                  <c:v>75</c:v>
                </c:pt>
                <c:pt idx="2">
                  <c:v>59</c:v>
                </c:pt>
                <c:pt idx="3">
                  <c:v>36</c:v>
                </c:pt>
                <c:pt idx="4">
                  <c:v>59</c:v>
                </c:pt>
                <c:pt idx="5">
                  <c:v>71</c:v>
                </c:pt>
                <c:pt idx="6">
                  <c:v>59</c:v>
                </c:pt>
                <c:pt idx="7">
                  <c:v>50</c:v>
                </c:pt>
                <c:pt idx="8">
                  <c:v>59</c:v>
                </c:pt>
                <c:pt idx="9">
                  <c:v>59</c:v>
                </c:pt>
                <c:pt idx="10">
                  <c:v>68</c:v>
                </c:pt>
                <c:pt idx="11">
                  <c:v>59</c:v>
                </c:pt>
                <c:pt idx="12">
                  <c:v>59</c:v>
                </c:pt>
                <c:pt idx="13">
                  <c:v>59</c:v>
                </c:pt>
                <c:pt idx="14">
                  <c:v>70</c:v>
                </c:pt>
                <c:pt idx="15">
                  <c:v>59</c:v>
                </c:pt>
              </c:numCache>
            </c:numRef>
          </c:val>
          <c:extLst>
            <c:ext xmlns:c16="http://schemas.microsoft.com/office/drawing/2014/chart" uri="{C3380CC4-5D6E-409C-BE32-E72D297353CC}">
              <c16:uniqueId val="{00000010-59D4-48E5-A52A-2A6B28359552}"/>
            </c:ext>
          </c:extLst>
        </c:ser>
        <c:dLbls>
          <c:showLegendKey val="0"/>
          <c:showVal val="0"/>
          <c:showCatName val="0"/>
          <c:showSerName val="0"/>
          <c:showPercent val="0"/>
          <c:showBubbleSize val="0"/>
        </c:dLbls>
        <c:gapWidth val="80"/>
        <c:overlap val="100"/>
        <c:axId val="2111869936"/>
        <c:axId val="1"/>
      </c:barChart>
      <c:lineChart>
        <c:grouping val="standard"/>
        <c:varyColors val="0"/>
        <c:ser>
          <c:idx val="1"/>
          <c:order val="1"/>
          <c:spPr>
            <a:ln>
              <a:noFill/>
            </a:ln>
          </c:spPr>
          <c:marker>
            <c:symbol val="none"/>
          </c:marker>
          <c:dPt>
            <c:idx val="0"/>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1-59D4-48E5-A52A-2A6B28359552}"/>
              </c:ext>
            </c:extLst>
          </c:dPt>
          <c:dPt>
            <c:idx val="1"/>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2-59D4-48E5-A52A-2A6B28359552}"/>
              </c:ext>
            </c:extLst>
          </c:dPt>
          <c:dPt>
            <c:idx val="2"/>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3-59D4-48E5-A52A-2A6B28359552}"/>
              </c:ext>
            </c:extLst>
          </c:dPt>
          <c:dPt>
            <c:idx val="3"/>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4-59D4-48E5-A52A-2A6B28359552}"/>
              </c:ext>
            </c:extLst>
          </c:dPt>
          <c:dPt>
            <c:idx val="4"/>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5-59D4-48E5-A52A-2A6B28359552}"/>
              </c:ext>
            </c:extLst>
          </c:dPt>
          <c:dPt>
            <c:idx val="5"/>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6-59D4-48E5-A52A-2A6B28359552}"/>
              </c:ext>
            </c:extLst>
          </c:dPt>
          <c:dPt>
            <c:idx val="6"/>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7-59D4-48E5-A52A-2A6B28359552}"/>
              </c:ext>
            </c:extLst>
          </c:dPt>
          <c:dPt>
            <c:idx val="7"/>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8-59D4-48E5-A52A-2A6B28359552}"/>
              </c:ext>
            </c:extLst>
          </c:dPt>
          <c:dPt>
            <c:idx val="8"/>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9-59D4-48E5-A52A-2A6B28359552}"/>
              </c:ext>
            </c:extLst>
          </c:dPt>
          <c:dPt>
            <c:idx val="9"/>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A-59D4-48E5-A52A-2A6B28359552}"/>
              </c:ext>
            </c:extLst>
          </c:dPt>
          <c:dPt>
            <c:idx val="10"/>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B-59D4-48E5-A52A-2A6B28359552}"/>
              </c:ext>
            </c:extLst>
          </c:dPt>
          <c:dPt>
            <c:idx val="11"/>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C-59D4-48E5-A52A-2A6B28359552}"/>
              </c:ext>
            </c:extLst>
          </c:dPt>
          <c:dPt>
            <c:idx val="12"/>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D-59D4-48E5-A52A-2A6B28359552}"/>
              </c:ext>
            </c:extLst>
          </c:dPt>
          <c:dPt>
            <c:idx val="13"/>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E-59D4-48E5-A52A-2A6B28359552}"/>
              </c:ext>
            </c:extLst>
          </c:dPt>
          <c:dPt>
            <c:idx val="14"/>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F-59D4-48E5-A52A-2A6B28359552}"/>
              </c:ext>
            </c:extLst>
          </c:dPt>
          <c:dPt>
            <c:idx val="15"/>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20-59D4-48E5-A52A-2A6B28359552}"/>
              </c:ext>
            </c:extLst>
          </c:dPt>
          <c:dLbls>
            <c:dLbl>
              <c:idx val="0"/>
              <c:layout>
                <c:manualLayout>
                  <c:x val="0"/>
                  <c:y val="6.6478076379066484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59D4-48E5-A52A-2A6B28359552}"/>
                </c:ext>
              </c:extLst>
            </c:dLbl>
            <c:dLbl>
              <c:idx val="1"/>
              <c:layout>
                <c:manualLayout>
                  <c:x val="0"/>
                  <c:y val="-7.001414427157001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59D4-48E5-A52A-2A6B28359552}"/>
                </c:ext>
              </c:extLst>
            </c:dLbl>
            <c:dLbl>
              <c:idx val="2"/>
              <c:layout>
                <c:manualLayout>
                  <c:x val="0"/>
                  <c:y val="-7.001414427157001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59D4-48E5-A52A-2A6B28359552}"/>
                </c:ext>
              </c:extLst>
            </c:dLbl>
            <c:dLbl>
              <c:idx val="3"/>
              <c:layout>
                <c:manualLayout>
                  <c:x val="0"/>
                  <c:y val="-7.001414427157001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59D4-48E5-A52A-2A6B28359552}"/>
                </c:ext>
              </c:extLst>
            </c:dLbl>
            <c:dLbl>
              <c:idx val="4"/>
              <c:layout>
                <c:manualLayout>
                  <c:x val="0"/>
                  <c:y val="-7.001414427157001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59D4-48E5-A52A-2A6B28359552}"/>
                </c:ext>
              </c:extLst>
            </c:dLbl>
            <c:dLbl>
              <c:idx val="5"/>
              <c:layout>
                <c:manualLayout>
                  <c:x val="0"/>
                  <c:y val="-7.001414427157001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59D4-48E5-A52A-2A6B28359552}"/>
                </c:ext>
              </c:extLst>
            </c:dLbl>
            <c:dLbl>
              <c:idx val="6"/>
              <c:layout>
                <c:manualLayout>
                  <c:x val="0"/>
                  <c:y val="-7.001414427157001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59D4-48E5-A52A-2A6B28359552}"/>
                </c:ext>
              </c:extLst>
            </c:dLbl>
            <c:dLbl>
              <c:idx val="7"/>
              <c:layout>
                <c:manualLayout>
                  <c:x val="0"/>
                  <c:y val="-7.001414427157001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59D4-48E5-A52A-2A6B28359552}"/>
                </c:ext>
              </c:extLst>
            </c:dLbl>
            <c:dLbl>
              <c:idx val="8"/>
              <c:layout>
                <c:manualLayout>
                  <c:x val="0"/>
                  <c:y val="-7.001414427157001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59D4-48E5-A52A-2A6B28359552}"/>
                </c:ext>
              </c:extLst>
            </c:dLbl>
            <c:dLbl>
              <c:idx val="9"/>
              <c:layout>
                <c:manualLayout>
                  <c:x val="0"/>
                  <c:y val="-7.001414427157001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A-59D4-48E5-A52A-2A6B28359552}"/>
                </c:ext>
              </c:extLst>
            </c:dLbl>
            <c:dLbl>
              <c:idx val="10"/>
              <c:layout>
                <c:manualLayout>
                  <c:x val="0"/>
                  <c:y val="-7.001414427157001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B-59D4-48E5-A52A-2A6B28359552}"/>
                </c:ext>
              </c:extLst>
            </c:dLbl>
            <c:dLbl>
              <c:idx val="11"/>
              <c:layout>
                <c:manualLayout>
                  <c:x val="0"/>
                  <c:y val="-7.001414427157001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C-59D4-48E5-A52A-2A6B28359552}"/>
                </c:ext>
              </c:extLst>
            </c:dLbl>
            <c:dLbl>
              <c:idx val="12"/>
              <c:layout>
                <c:manualLayout>
                  <c:x val="0"/>
                  <c:y val="-7.001414427157001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D-59D4-48E5-A52A-2A6B28359552}"/>
                </c:ext>
              </c:extLst>
            </c:dLbl>
            <c:dLbl>
              <c:idx val="13"/>
              <c:layout>
                <c:manualLayout>
                  <c:x val="0"/>
                  <c:y val="-7.001414427157001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E-59D4-48E5-A52A-2A6B28359552}"/>
                </c:ext>
              </c:extLst>
            </c:dLbl>
            <c:dLbl>
              <c:idx val="14"/>
              <c:layout>
                <c:manualLayout>
                  <c:x val="0"/>
                  <c:y val="-7.001414427157001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F-59D4-48E5-A52A-2A6B28359552}"/>
                </c:ext>
              </c:extLst>
            </c:dLbl>
            <c:dLbl>
              <c:idx val="15"/>
              <c:layout>
                <c:manualLayout>
                  <c:x val="0"/>
                  <c:y val="-7.001414427157001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0-59D4-48E5-A52A-2A6B2835955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Sheet1!$A$2:$P$2</c:f>
              <c:numCache>
                <c:formatCode>General</c:formatCode>
                <c:ptCount val="16"/>
                <c:pt idx="0">
                  <c:v>1</c:v>
                </c:pt>
                <c:pt idx="1">
                  <c:v>0.93</c:v>
                </c:pt>
                <c:pt idx="2">
                  <c:v>0.73</c:v>
                </c:pt>
                <c:pt idx="3">
                  <c:v>0.44</c:v>
                </c:pt>
                <c:pt idx="4">
                  <c:v>0.73</c:v>
                </c:pt>
                <c:pt idx="5">
                  <c:v>0.88</c:v>
                </c:pt>
                <c:pt idx="6">
                  <c:v>0.73</c:v>
                </c:pt>
                <c:pt idx="7">
                  <c:v>0.62</c:v>
                </c:pt>
                <c:pt idx="8">
                  <c:v>0.73</c:v>
                </c:pt>
                <c:pt idx="9">
                  <c:v>0.73</c:v>
                </c:pt>
                <c:pt idx="10">
                  <c:v>0.84</c:v>
                </c:pt>
                <c:pt idx="11">
                  <c:v>0.73</c:v>
                </c:pt>
                <c:pt idx="12">
                  <c:v>0.73</c:v>
                </c:pt>
                <c:pt idx="13">
                  <c:v>0.73</c:v>
                </c:pt>
                <c:pt idx="14">
                  <c:v>0.86</c:v>
                </c:pt>
                <c:pt idx="15">
                  <c:v>0.73</c:v>
                </c:pt>
              </c:numCache>
            </c:numRef>
          </c:val>
          <c:smooth val="0"/>
          <c:extLst>
            <c:ext xmlns:c16="http://schemas.microsoft.com/office/drawing/2014/chart" uri="{C3380CC4-5D6E-409C-BE32-E72D297353CC}">
              <c16:uniqueId val="{00000021-59D4-48E5-A52A-2A6B28359552}"/>
            </c:ext>
          </c:extLst>
        </c:ser>
        <c:dLbls>
          <c:showLegendKey val="0"/>
          <c:showVal val="0"/>
          <c:showCatName val="0"/>
          <c:showSerName val="0"/>
          <c:showPercent val="0"/>
          <c:showBubbleSize val="0"/>
        </c:dLbls>
        <c:marker val="1"/>
        <c:smooth val="0"/>
        <c:axId val="3"/>
        <c:axId val="2"/>
      </c:lineChart>
      <c:catAx>
        <c:axId val="2111869936"/>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2111869936"/>
        <c:crosses val="min"/>
        <c:crossBetween val="between"/>
        <c:majorUnit val="10"/>
      </c:valAx>
      <c:valAx>
        <c:axId val="2"/>
        <c:scaling>
          <c:orientation val="minMax"/>
          <c:max val="1"/>
          <c:min val="0"/>
        </c:scaling>
        <c:delete val="0"/>
        <c:axPos val="r"/>
        <c:majorGridlines>
          <c:spPr>
            <a:ln>
              <a:noFill/>
            </a:ln>
          </c:spPr>
        </c:majorGridlines>
        <c:numFmt formatCode="0.0;&quot;-&quot;0.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3"/>
        <c:crosses val="max"/>
        <c:crossBetween val="between"/>
        <c:majorUnit val="0.1"/>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8173515981735162"/>
          <c:y val="3.7302725968436153E-2"/>
          <c:w val="0.23652968036529681"/>
          <c:h val="0.92539454806312771"/>
        </c:manualLayout>
      </c:layout>
      <c:barChart>
        <c:barDir val="col"/>
        <c:grouping val="stacked"/>
        <c:varyColors val="0"/>
        <c:ser>
          <c:idx val="0"/>
          <c:order val="0"/>
          <c:spPr>
            <a:solidFill>
              <a:schemeClr val="bg2"/>
            </a:solidFill>
            <a:ln>
              <a:noFill/>
            </a:ln>
          </c:spPr>
          <c:invertIfNegative val="0"/>
          <c:dLbls>
            <c:dLbl>
              <c:idx val="0"/>
              <c:layout>
                <c:manualLayout>
                  <c:x val="0"/>
                  <c:y val="-0.31061692969870874"/>
                </c:manualLayout>
              </c:layout>
              <c:numFmt formatCode="0.0;&quot;-&quot;0.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BC0-4430-A56A-3DEF8DAE7E0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59</c:v>
                </c:pt>
              </c:numCache>
            </c:numRef>
          </c:val>
          <c:extLst>
            <c:ext xmlns:c16="http://schemas.microsoft.com/office/drawing/2014/chart" uri="{C3380CC4-5D6E-409C-BE32-E72D297353CC}">
              <c16:uniqueId val="{00000001-0BC0-4430-A56A-3DEF8DAE7E0F}"/>
            </c:ext>
          </c:extLst>
        </c:ser>
        <c:dLbls>
          <c:showLegendKey val="0"/>
          <c:showVal val="0"/>
          <c:showCatName val="0"/>
          <c:showSerName val="0"/>
          <c:showPercent val="0"/>
          <c:showBubbleSize val="0"/>
        </c:dLbls>
        <c:gapWidth val="80"/>
        <c:overlap val="100"/>
        <c:axId val="507191951"/>
        <c:axId val="1"/>
      </c:barChart>
      <c:lineChart>
        <c:grouping val="standard"/>
        <c:varyColors val="0"/>
        <c:ser>
          <c:idx val="1"/>
          <c:order val="1"/>
          <c:spPr>
            <a:ln>
              <a:noFill/>
            </a:ln>
          </c:spPr>
          <c:marker>
            <c:symbol val="none"/>
          </c:marker>
          <c:dPt>
            <c:idx val="0"/>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2-0BC0-4430-A56A-3DEF8DAE7E0F}"/>
              </c:ext>
            </c:extLst>
          </c:dPt>
          <c:dLbls>
            <c:dLbl>
              <c:idx val="0"/>
              <c:layout>
                <c:manualLayout>
                  <c:x val="0"/>
                  <c:y val="-7.1018651362984214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BC0-4430-A56A-3DEF8DAE7E0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0.73</c:v>
                </c:pt>
              </c:numCache>
            </c:numRef>
          </c:val>
          <c:smooth val="0"/>
          <c:extLst>
            <c:ext xmlns:c16="http://schemas.microsoft.com/office/drawing/2014/chart" uri="{C3380CC4-5D6E-409C-BE32-E72D297353CC}">
              <c16:uniqueId val="{00000003-0BC0-4430-A56A-3DEF8DAE7E0F}"/>
            </c:ext>
          </c:extLst>
        </c:ser>
        <c:dLbls>
          <c:showLegendKey val="0"/>
          <c:showVal val="0"/>
          <c:showCatName val="0"/>
          <c:showSerName val="0"/>
          <c:showPercent val="0"/>
          <c:showBubbleSize val="0"/>
        </c:dLbls>
        <c:marker val="1"/>
        <c:smooth val="0"/>
        <c:axId val="3"/>
        <c:axId val="2"/>
      </c:lineChart>
      <c:catAx>
        <c:axId val="507191951"/>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General" sourceLinked="1"/>
        <c:majorTickMark val="out"/>
        <c:minorTickMark val="none"/>
        <c:tickLblPos val="none"/>
        <c:spPr>
          <a:ln w="9525" algn="ctr">
            <a:solidFill>
              <a:srgbClr val="FFFFFF"/>
            </a:solidFill>
            <a:prstDash val="solid"/>
          </a:ln>
        </c:spPr>
        <c:txPr>
          <a:bodyPr wrap="none"/>
          <a:lstStyle/>
          <a:p>
            <a:pPr>
              <a:defRPr sz="1000" kern="1200">
                <a:latin typeface="+mn-lt"/>
                <a:ea typeface="+mn-ea"/>
                <a:cs typeface="+mn-cs"/>
              </a:defRPr>
            </a:pPr>
            <a:endParaRPr lang="en-US"/>
          </a:p>
        </c:txPr>
        <c:crossAx val="507191951"/>
        <c:crosses val="min"/>
        <c:crossBetween val="between"/>
        <c:majorUnit val="10"/>
      </c:valAx>
      <c:valAx>
        <c:axId val="2"/>
        <c:scaling>
          <c:orientation val="minMax"/>
          <c:max val="1"/>
          <c:min val="0"/>
        </c:scaling>
        <c:delete val="0"/>
        <c:axPos val="r"/>
        <c:majorGridlines>
          <c:spPr>
            <a:ln>
              <a:noFill/>
            </a:ln>
          </c:spPr>
        </c:majorGridlines>
        <c:numFmt formatCode="General" sourceLinked="1"/>
        <c:majorTickMark val="out"/>
        <c:minorTickMark val="none"/>
        <c:tickLblPos val="none"/>
        <c:spPr>
          <a:ln w="9525" algn="ctr">
            <a:solidFill>
              <a:srgbClr val="FFFFFF"/>
            </a:solidFill>
            <a:prstDash val="solid"/>
          </a:ln>
        </c:spPr>
        <c:txPr>
          <a:bodyPr wrap="none"/>
          <a:lstStyle/>
          <a:p>
            <a:pPr>
              <a:defRPr sz="1000" kern="1200">
                <a:latin typeface="+mn-lt"/>
                <a:ea typeface="+mn-ea"/>
                <a:cs typeface="+mn-cs"/>
              </a:defRPr>
            </a:pPr>
            <a:endParaRPr lang="en-US"/>
          </a:p>
        </c:txPr>
        <c:crossAx val="3"/>
        <c:crosses val="max"/>
        <c:crossBetween val="between"/>
        <c:majorUnit val="0.1"/>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729184188393607E-2"/>
          <c:y val="4.3847241867043849E-2"/>
          <c:w val="0.89529015979814974"/>
          <c:h val="0.91230551626591228"/>
        </c:manualLayout>
      </c:layout>
      <c:barChart>
        <c:barDir val="col"/>
        <c:grouping val="stacked"/>
        <c:varyColors val="0"/>
        <c:ser>
          <c:idx val="0"/>
          <c:order val="0"/>
          <c:spPr>
            <a:solidFill>
              <a:schemeClr val="bg2"/>
            </a:solidFill>
            <a:ln>
              <a:noFill/>
            </a:ln>
          </c:spPr>
          <c:invertIfNegative val="0"/>
          <c:dLbls>
            <c:dLbl>
              <c:idx val="0"/>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F62-464E-98E3-424207774932}"/>
                </c:ext>
              </c:extLst>
            </c:dLbl>
            <c:dLbl>
              <c:idx val="1"/>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F62-464E-98E3-424207774932}"/>
                </c:ext>
              </c:extLst>
            </c:dLbl>
            <c:dLbl>
              <c:idx val="2"/>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F62-464E-98E3-424207774932}"/>
                </c:ext>
              </c:extLst>
            </c:dLbl>
            <c:dLbl>
              <c:idx val="3"/>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F62-464E-98E3-424207774932}"/>
                </c:ext>
              </c:extLst>
            </c:dLbl>
            <c:dLbl>
              <c:idx val="4"/>
              <c:layout>
                <c:manualLayout>
                  <c:x val="0"/>
                  <c:y val="-2.1216407355021216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F62-464E-98E3-424207774932}"/>
                </c:ext>
              </c:extLst>
            </c:dLbl>
            <c:dLbl>
              <c:idx val="5"/>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F62-464E-98E3-424207774932}"/>
                </c:ext>
              </c:extLst>
            </c:dLbl>
            <c:dLbl>
              <c:idx val="6"/>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F62-464E-98E3-424207774932}"/>
                </c:ext>
              </c:extLst>
            </c:dLbl>
            <c:dLbl>
              <c:idx val="7"/>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7F62-464E-98E3-424207774932}"/>
                </c:ext>
              </c:extLst>
            </c:dLbl>
            <c:dLbl>
              <c:idx val="8"/>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7F62-464E-98E3-424207774932}"/>
                </c:ext>
              </c:extLst>
            </c:dLbl>
            <c:dLbl>
              <c:idx val="9"/>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7F62-464E-98E3-424207774932}"/>
                </c:ext>
              </c:extLst>
            </c:dLbl>
            <c:dLbl>
              <c:idx val="10"/>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7F62-464E-98E3-424207774932}"/>
                </c:ext>
              </c:extLst>
            </c:dLbl>
            <c:dLbl>
              <c:idx val="11"/>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7F62-464E-98E3-424207774932}"/>
                </c:ext>
              </c:extLst>
            </c:dLbl>
            <c:dLbl>
              <c:idx val="12"/>
              <c:layout>
                <c:manualLayout>
                  <c:x val="0"/>
                  <c:y val="-1.414427157001414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7F62-464E-98E3-424207774932}"/>
                </c:ext>
              </c:extLst>
            </c:dLbl>
            <c:dLbl>
              <c:idx val="14"/>
              <c:layout>
                <c:manualLayout>
                  <c:x val="0"/>
                  <c:y val="-2.1216407355021216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7F62-464E-98E3-42420777493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Sheet1!$A$1:$P$1</c:f>
              <c:numCache>
                <c:formatCode>General</c:formatCode>
                <c:ptCount val="16"/>
                <c:pt idx="0">
                  <c:v>25.487552409599999</c:v>
                </c:pt>
                <c:pt idx="1">
                  <c:v>9.3120340996378381</c:v>
                </c:pt>
                <c:pt idx="2">
                  <c:v>5.1588534726399997</c:v>
                </c:pt>
                <c:pt idx="3">
                  <c:v>2.7511552857856003</c:v>
                </c:pt>
                <c:pt idx="4">
                  <c:v>3.9697119569363197</c:v>
                </c:pt>
                <c:pt idx="5">
                  <c:v>3.4901156238201669</c:v>
                </c:pt>
                <c:pt idx="6">
                  <c:v>2.5695068067199998</c:v>
                </c:pt>
                <c:pt idx="7">
                  <c:v>2.1903706291199998</c:v>
                </c:pt>
                <c:pt idx="8">
                  <c:v>2.282173348295232</c:v>
                </c:pt>
                <c:pt idx="9">
                  <c:v>2.2203729228799998</c:v>
                </c:pt>
                <c:pt idx="10">
                  <c:v>2.0783205273600003</c:v>
                </c:pt>
                <c:pt idx="11">
                  <c:v>1.71351929539392</c:v>
                </c:pt>
                <c:pt idx="12">
                  <c:v>1.2477067007999998</c:v>
                </c:pt>
                <c:pt idx="13">
                  <c:v>1.1426040192</c:v>
                </c:pt>
                <c:pt idx="14">
                  <c:v>1.2275412480000001</c:v>
                </c:pt>
                <c:pt idx="15">
                  <c:v>6.56918827204131</c:v>
                </c:pt>
              </c:numCache>
            </c:numRef>
          </c:val>
          <c:extLst>
            <c:ext xmlns:c16="http://schemas.microsoft.com/office/drawing/2014/chart" uri="{C3380CC4-5D6E-409C-BE32-E72D297353CC}">
              <c16:uniqueId val="{0000000E-7F62-464E-98E3-424207774932}"/>
            </c:ext>
          </c:extLst>
        </c:ser>
        <c:ser>
          <c:idx val="1"/>
          <c:order val="1"/>
          <c:spPr>
            <a:pattFill prst="ltUpDiag">
              <a:fgClr>
                <a:schemeClr val="tx1"/>
              </a:fgClr>
              <a:bgClr>
                <a:schemeClr val="bg1"/>
              </a:bgClr>
            </a:patt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F-7F62-464E-98E3-424207774932}"/>
              </c:ext>
            </c:extLst>
          </c:dPt>
          <c:val>
            <c:numRef>
              <c:f>Sheet1!$A$2:$P$2</c:f>
              <c:numCache>
                <c:formatCode>General</c:formatCode>
                <c:ptCount val="16"/>
                <c:pt idx="0">
                  <c:v>0</c:v>
                </c:pt>
                <c:pt idx="1">
                  <c:v>1.0346704555153146</c:v>
                </c:pt>
                <c:pt idx="2">
                  <c:v>2.2109372025600003</c:v>
                </c:pt>
                <c:pt idx="3">
                  <c:v>4.1267329286784005</c:v>
                </c:pt>
                <c:pt idx="4">
                  <c:v>1.70130512440128</c:v>
                </c:pt>
                <c:pt idx="5">
                  <c:v>0.38779062486890759</c:v>
                </c:pt>
                <c:pt idx="6">
                  <c:v>1.10121720288</c:v>
                </c:pt>
                <c:pt idx="7">
                  <c:v>1.4602470860800003</c:v>
                </c:pt>
                <c:pt idx="8">
                  <c:v>0.97807429212652819</c:v>
                </c:pt>
                <c:pt idx="9">
                  <c:v>0.95158839552000041</c:v>
                </c:pt>
                <c:pt idx="10">
                  <c:v>0.51958013183999974</c:v>
                </c:pt>
                <c:pt idx="11">
                  <c:v>0.73436541231168007</c:v>
                </c:pt>
                <c:pt idx="12">
                  <c:v>0.5347314432000001</c:v>
                </c:pt>
                <c:pt idx="13">
                  <c:v>0.48968743680000015</c:v>
                </c:pt>
                <c:pt idx="14">
                  <c:v>0.13639347199999996</c:v>
                </c:pt>
                <c:pt idx="15">
                  <c:v>2.8153664023034191</c:v>
                </c:pt>
              </c:numCache>
            </c:numRef>
          </c:val>
          <c:extLst>
            <c:ext xmlns:c16="http://schemas.microsoft.com/office/drawing/2014/chart" uri="{C3380CC4-5D6E-409C-BE32-E72D297353CC}">
              <c16:uniqueId val="{00000010-7F62-464E-98E3-424207774932}"/>
            </c:ext>
          </c:extLst>
        </c:ser>
        <c:dLbls>
          <c:showLegendKey val="0"/>
          <c:showVal val="0"/>
          <c:showCatName val="0"/>
          <c:showSerName val="0"/>
          <c:showPercent val="0"/>
          <c:showBubbleSize val="0"/>
        </c:dLbls>
        <c:gapWidth val="80"/>
        <c:overlap val="100"/>
        <c:axId val="69455296"/>
        <c:axId val="1"/>
      </c:barChart>
      <c:lineChart>
        <c:grouping val="standard"/>
        <c:varyColors val="0"/>
        <c:ser>
          <c:idx val="2"/>
          <c:order val="2"/>
          <c:spPr>
            <a:ln>
              <a:noFill/>
            </a:ln>
          </c:spPr>
          <c:marker>
            <c:symbol val="none"/>
          </c:marker>
          <c:dPt>
            <c:idx val="0"/>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1-7F62-464E-98E3-424207774932}"/>
              </c:ext>
            </c:extLst>
          </c:dPt>
          <c:dPt>
            <c:idx val="1"/>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2-7F62-464E-98E3-424207774932}"/>
              </c:ext>
            </c:extLst>
          </c:dPt>
          <c:dPt>
            <c:idx val="2"/>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3-7F62-464E-98E3-424207774932}"/>
              </c:ext>
            </c:extLst>
          </c:dPt>
          <c:dPt>
            <c:idx val="3"/>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4-7F62-464E-98E3-424207774932}"/>
              </c:ext>
            </c:extLst>
          </c:dPt>
          <c:dPt>
            <c:idx val="4"/>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5-7F62-464E-98E3-424207774932}"/>
              </c:ext>
            </c:extLst>
          </c:dPt>
          <c:dPt>
            <c:idx val="5"/>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6-7F62-464E-98E3-424207774932}"/>
              </c:ext>
            </c:extLst>
          </c:dPt>
          <c:dPt>
            <c:idx val="6"/>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7-7F62-464E-98E3-424207774932}"/>
              </c:ext>
            </c:extLst>
          </c:dPt>
          <c:dPt>
            <c:idx val="7"/>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8-7F62-464E-98E3-424207774932}"/>
              </c:ext>
            </c:extLst>
          </c:dPt>
          <c:dPt>
            <c:idx val="8"/>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9-7F62-464E-98E3-424207774932}"/>
              </c:ext>
            </c:extLst>
          </c:dPt>
          <c:dPt>
            <c:idx val="9"/>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A-7F62-464E-98E3-424207774932}"/>
              </c:ext>
            </c:extLst>
          </c:dPt>
          <c:dPt>
            <c:idx val="10"/>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B-7F62-464E-98E3-424207774932}"/>
              </c:ext>
            </c:extLst>
          </c:dPt>
          <c:dPt>
            <c:idx val="11"/>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C-7F62-464E-98E3-424207774932}"/>
              </c:ext>
            </c:extLst>
          </c:dPt>
          <c:dPt>
            <c:idx val="12"/>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D-7F62-464E-98E3-424207774932}"/>
              </c:ext>
            </c:extLst>
          </c:dPt>
          <c:dPt>
            <c:idx val="13"/>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E-7F62-464E-98E3-424207774932}"/>
              </c:ext>
            </c:extLst>
          </c:dPt>
          <c:dPt>
            <c:idx val="14"/>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F-7F62-464E-98E3-424207774932}"/>
              </c:ext>
            </c:extLst>
          </c:dPt>
          <c:dPt>
            <c:idx val="15"/>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20-7F62-464E-98E3-424207774932}"/>
              </c:ext>
            </c:extLst>
          </c:dPt>
          <c:dLbls>
            <c:dLbl>
              <c:idx val="0"/>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7F62-464E-98E3-424207774932}"/>
                </c:ext>
              </c:extLst>
            </c:dLbl>
            <c:dLbl>
              <c:idx val="1"/>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7F62-464E-98E3-424207774932}"/>
                </c:ext>
              </c:extLst>
            </c:dLbl>
            <c:dLbl>
              <c:idx val="4"/>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7F62-464E-98E3-424207774932}"/>
                </c:ext>
              </c:extLst>
            </c:dLbl>
            <c:dLbl>
              <c:idx val="5"/>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7F62-464E-98E3-424207774932}"/>
                </c:ext>
              </c:extLst>
            </c:dLbl>
            <c:dLbl>
              <c:idx val="6"/>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7F62-464E-98E3-424207774932}"/>
                </c:ext>
              </c:extLst>
            </c:dLbl>
            <c:dLbl>
              <c:idx val="7"/>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7F62-464E-98E3-424207774932}"/>
                </c:ext>
              </c:extLst>
            </c:dLbl>
            <c:dLbl>
              <c:idx val="8"/>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7F62-464E-98E3-424207774932}"/>
                </c:ext>
              </c:extLst>
            </c:dLbl>
            <c:dLbl>
              <c:idx val="9"/>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A-7F62-464E-98E3-424207774932}"/>
                </c:ext>
              </c:extLst>
            </c:dLbl>
            <c:dLbl>
              <c:idx val="10"/>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B-7F62-464E-98E3-424207774932}"/>
                </c:ext>
              </c:extLst>
            </c:dLbl>
            <c:dLbl>
              <c:idx val="11"/>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C-7F62-464E-98E3-424207774932}"/>
                </c:ext>
              </c:extLst>
            </c:dLbl>
            <c:dLbl>
              <c:idx val="12"/>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D-7F62-464E-98E3-424207774932}"/>
                </c:ext>
              </c:extLst>
            </c:dLbl>
            <c:dLbl>
              <c:idx val="13"/>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E-7F62-464E-98E3-424207774932}"/>
                </c:ext>
              </c:extLst>
            </c:dLbl>
            <c:dLbl>
              <c:idx val="14"/>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F-7F62-464E-98E3-424207774932}"/>
                </c:ext>
              </c:extLst>
            </c:dLbl>
            <c:dLbl>
              <c:idx val="15"/>
              <c:layout>
                <c:manualLayout>
                  <c:x val="0"/>
                  <c:y val="-7.0014144271570017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0-7F62-464E-98E3-42420777493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Sheet1!$A$3:$P$3</c:f>
              <c:numCache>
                <c:formatCode>General</c:formatCode>
                <c:ptCount val="16"/>
                <c:pt idx="0">
                  <c:v>520.15413080816325</c:v>
                </c:pt>
                <c:pt idx="1">
                  <c:v>372.4813639855135</c:v>
                </c:pt>
                <c:pt idx="2">
                  <c:v>119.97333657302326</c:v>
                </c:pt>
                <c:pt idx="3">
                  <c:v>80.916331934870598</c:v>
                </c:pt>
                <c:pt idx="4">
                  <c:v>198.48559784681601</c:v>
                </c:pt>
                <c:pt idx="5">
                  <c:v>139.60462495280669</c:v>
                </c:pt>
                <c:pt idx="6">
                  <c:v>128.47534033599999</c:v>
                </c:pt>
                <c:pt idx="7">
                  <c:v>156.45504493714284</c:v>
                </c:pt>
                <c:pt idx="8">
                  <c:v>99.224928186749224</c:v>
                </c:pt>
                <c:pt idx="9">
                  <c:v>158.59806591999998</c:v>
                </c:pt>
                <c:pt idx="10">
                  <c:v>692.77350912000009</c:v>
                </c:pt>
                <c:pt idx="11">
                  <c:v>81.596156923519999</c:v>
                </c:pt>
                <c:pt idx="12">
                  <c:v>311.92667519999992</c:v>
                </c:pt>
                <c:pt idx="13">
                  <c:v>163.22914559999998</c:v>
                </c:pt>
                <c:pt idx="14">
                  <c:v>613.770624</c:v>
                </c:pt>
                <c:pt idx="15">
                  <c:v>82.114853400516367</c:v>
                </c:pt>
              </c:numCache>
            </c:numRef>
          </c:val>
          <c:smooth val="0"/>
          <c:extLst>
            <c:ext xmlns:c16="http://schemas.microsoft.com/office/drawing/2014/chart" uri="{C3380CC4-5D6E-409C-BE32-E72D297353CC}">
              <c16:uniqueId val="{00000021-7F62-464E-98E3-424207774932}"/>
            </c:ext>
          </c:extLst>
        </c:ser>
        <c:dLbls>
          <c:showLegendKey val="0"/>
          <c:showVal val="0"/>
          <c:showCatName val="0"/>
          <c:showSerName val="0"/>
          <c:showPercent val="0"/>
          <c:showBubbleSize val="0"/>
        </c:dLbls>
        <c:marker val="1"/>
        <c:smooth val="0"/>
        <c:axId val="3"/>
        <c:axId val="2"/>
      </c:lineChart>
      <c:catAx>
        <c:axId val="69455296"/>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69455296"/>
        <c:crosses val="min"/>
        <c:crossBetween val="between"/>
        <c:majorUnit val="5"/>
      </c:valAx>
      <c:valAx>
        <c:axId val="2"/>
        <c:scaling>
          <c:orientation val="minMax"/>
          <c:max val="900"/>
          <c:min val="0"/>
        </c:scaling>
        <c:delete val="0"/>
        <c:axPos val="r"/>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3"/>
        <c:crosses val="max"/>
        <c:crossBetween val="between"/>
        <c:majorUnit val="100"/>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6218905472636814"/>
          <c:y val="3.7302725968436153E-2"/>
          <c:w val="0.2746268656716418"/>
          <c:h val="0.92539454806312771"/>
        </c:manualLayout>
      </c:layout>
      <c:barChart>
        <c:barDir val="col"/>
        <c:grouping val="stacked"/>
        <c:varyColors val="0"/>
        <c:ser>
          <c:idx val="0"/>
          <c:order val="0"/>
          <c:spPr>
            <a:solidFill>
              <a:schemeClr val="bg2"/>
            </a:solidFill>
            <a:ln>
              <a:noFill/>
            </a:ln>
          </c:spPr>
          <c:invertIfNegative val="0"/>
          <c:dLbls>
            <c:dLbl>
              <c:idx val="0"/>
              <c:layout>
                <c:manualLayout>
                  <c:x val="0"/>
                  <c:y val="-2.152080344332855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37D-4950-8791-703E4179008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73</c:v>
                </c:pt>
              </c:numCache>
            </c:numRef>
          </c:val>
          <c:extLst>
            <c:ext xmlns:c16="http://schemas.microsoft.com/office/drawing/2014/chart" uri="{C3380CC4-5D6E-409C-BE32-E72D297353CC}">
              <c16:uniqueId val="{00000001-C37D-4950-8791-703E4179008E}"/>
            </c:ext>
          </c:extLst>
        </c:ser>
        <c:ser>
          <c:idx val="1"/>
          <c:order val="1"/>
          <c:spPr>
            <a:pattFill prst="ltUpDiag">
              <a:fgClr>
                <a:schemeClr val="tx1"/>
              </a:fgClr>
              <a:bgClr>
                <a:schemeClr val="bg1"/>
              </a:bgClr>
            </a:pattFill>
            <a:ln>
              <a:noFill/>
            </a:ln>
          </c:spPr>
          <c:invertIfNegative val="0"/>
          <c:val>
            <c:numRef>
              <c:f>Sheet1!$A$2</c:f>
              <c:numCache>
                <c:formatCode>General</c:formatCode>
                <c:ptCount val="1"/>
                <c:pt idx="0">
                  <c:v>20</c:v>
                </c:pt>
              </c:numCache>
            </c:numRef>
          </c:val>
          <c:extLst>
            <c:ext xmlns:c16="http://schemas.microsoft.com/office/drawing/2014/chart" uri="{C3380CC4-5D6E-409C-BE32-E72D297353CC}">
              <c16:uniqueId val="{00000002-C37D-4950-8791-703E4179008E}"/>
            </c:ext>
          </c:extLst>
        </c:ser>
        <c:dLbls>
          <c:showLegendKey val="0"/>
          <c:showVal val="0"/>
          <c:showCatName val="0"/>
          <c:showSerName val="0"/>
          <c:showPercent val="0"/>
          <c:showBubbleSize val="0"/>
        </c:dLbls>
        <c:gapWidth val="80"/>
        <c:overlap val="100"/>
        <c:axId val="694640047"/>
        <c:axId val="1"/>
      </c:barChart>
      <c:lineChart>
        <c:grouping val="standard"/>
        <c:varyColors val="0"/>
        <c:ser>
          <c:idx val="2"/>
          <c:order val="2"/>
          <c:spPr>
            <a:ln>
              <a:noFill/>
            </a:ln>
          </c:spPr>
          <c:marker>
            <c:symbol val="none"/>
          </c:marker>
          <c:dPt>
            <c:idx val="0"/>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3-C37D-4950-8791-703E4179008E}"/>
              </c:ext>
            </c:extLst>
          </c:dPt>
          <c:dLbls>
            <c:dLbl>
              <c:idx val="0"/>
              <c:layout>
                <c:manualLayout>
                  <c:x val="0"/>
                  <c:y val="6.7431850789096123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37D-4950-8791-703E4179008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191</c:v>
                </c:pt>
              </c:numCache>
            </c:numRef>
          </c:val>
          <c:smooth val="0"/>
          <c:extLst>
            <c:ext xmlns:c16="http://schemas.microsoft.com/office/drawing/2014/chart" uri="{C3380CC4-5D6E-409C-BE32-E72D297353CC}">
              <c16:uniqueId val="{00000004-C37D-4950-8791-703E4179008E}"/>
            </c:ext>
          </c:extLst>
        </c:ser>
        <c:dLbls>
          <c:showLegendKey val="0"/>
          <c:showVal val="0"/>
          <c:showCatName val="0"/>
          <c:showSerName val="0"/>
          <c:showPercent val="0"/>
          <c:showBubbleSize val="0"/>
        </c:dLbls>
        <c:marker val="1"/>
        <c:smooth val="0"/>
        <c:axId val="3"/>
        <c:axId val="2"/>
      </c:lineChart>
      <c:catAx>
        <c:axId val="694640047"/>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3"/>
          <c:min val="0"/>
        </c:scaling>
        <c:delete val="0"/>
        <c:axPos val="l"/>
        <c:majorGridlines>
          <c:spPr>
            <a:ln>
              <a:noFill/>
            </a:ln>
          </c:spPr>
        </c:majorGridlines>
        <c:numFmt formatCode="General" sourceLinked="1"/>
        <c:majorTickMark val="none"/>
        <c:minorTickMark val="none"/>
        <c:tickLblPos val="none"/>
        <c:spPr>
          <a:ln w="9525" algn="ctr">
            <a:solidFill>
              <a:schemeClr val="bg1"/>
            </a:solidFill>
            <a:prstDash val="solid"/>
          </a:ln>
        </c:spPr>
        <c:crossAx val="694640047"/>
        <c:crosses val="min"/>
        <c:crossBetween val="between"/>
      </c:valAx>
      <c:valAx>
        <c:axId val="2"/>
        <c:scaling>
          <c:orientation val="minMax"/>
          <c:max val="245"/>
          <c:min val="0"/>
        </c:scaling>
        <c:delete val="0"/>
        <c:axPos val="r"/>
        <c:majorGridlines>
          <c:spPr>
            <a:ln>
              <a:noFill/>
            </a:ln>
          </c:spPr>
        </c:majorGridlines>
        <c:numFmt formatCode="General" sourceLinked="1"/>
        <c:majorTickMark val="none"/>
        <c:minorTickMark val="none"/>
        <c:tickLblPos val="none"/>
        <c:spPr>
          <a:ln w="9525" algn="ctr">
            <a:solidFill>
              <a:schemeClr val="bg1"/>
            </a:solidFill>
            <a:prstDash val="solid"/>
          </a:ln>
        </c:spPr>
        <c:crossAx val="3"/>
        <c:crosses val="max"/>
        <c:crossBetween val="between"/>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316602316602318E-2"/>
          <c:y val="4.4222539229671898E-2"/>
          <c:w val="0.93764478764478765"/>
          <c:h val="0.9115549215406562"/>
        </c:manualLayout>
      </c:layout>
      <c:barChart>
        <c:barDir val="col"/>
        <c:grouping val="stacked"/>
        <c:varyColors val="0"/>
        <c:ser>
          <c:idx val="0"/>
          <c:order val="0"/>
          <c:spPr>
            <a:solidFill>
              <a:schemeClr val="accent2"/>
            </a:solidFill>
            <a:ln>
              <a:noFill/>
            </a:ln>
          </c:spPr>
          <c:invertIfNegative val="0"/>
          <c:val>
            <c:numRef>
              <c:f>Sheet1!$A$1:$O$1</c:f>
              <c:numCache>
                <c:formatCode>General</c:formatCode>
                <c:ptCount val="15"/>
                <c:pt idx="0">
                  <c:v>4.3510074797453573</c:v>
                </c:pt>
                <c:pt idx="1">
                  <c:v>7.6634339756945824</c:v>
                </c:pt>
                <c:pt idx="2">
                  <c:v>7.3227468241874298</c:v>
                </c:pt>
                <c:pt idx="3">
                  <c:v>20.354899341497998</c:v>
                </c:pt>
                <c:pt idx="4">
                  <c:v>0.95389341332813116</c:v>
                </c:pt>
                <c:pt idx="5">
                  <c:v>2.4822131743447819</c:v>
                </c:pt>
                <c:pt idx="6">
                  <c:v>4.0676254013460547</c:v>
                </c:pt>
                <c:pt idx="7">
                  <c:v>3.5271954282188296</c:v>
                </c:pt>
                <c:pt idx="8">
                  <c:v>3.7903757356258629</c:v>
                </c:pt>
                <c:pt idx="9">
                  <c:v>5.0712119805399505</c:v>
                </c:pt>
                <c:pt idx="10">
                  <c:v>13.671227110494829</c:v>
                </c:pt>
                <c:pt idx="11">
                  <c:v>1.9277401779782095</c:v>
                </c:pt>
                <c:pt idx="12">
                  <c:v>2.8716913368882881</c:v>
                </c:pt>
                <c:pt idx="13">
                  <c:v>6.0560193494402492</c:v>
                </c:pt>
                <c:pt idx="14">
                  <c:v>13.391979244673605</c:v>
                </c:pt>
              </c:numCache>
            </c:numRef>
          </c:val>
          <c:extLst>
            <c:ext xmlns:c16="http://schemas.microsoft.com/office/drawing/2014/chart" uri="{C3380CC4-5D6E-409C-BE32-E72D297353CC}">
              <c16:uniqueId val="{00000000-C771-401A-9161-7E5CB6FA1C7F}"/>
            </c:ext>
          </c:extLst>
        </c:ser>
        <c:ser>
          <c:idx val="1"/>
          <c:order val="1"/>
          <c:spPr>
            <a:solidFill>
              <a:srgbClr val="0070C0"/>
            </a:solidFill>
            <a:ln>
              <a:noFill/>
            </a:ln>
          </c:spPr>
          <c:invertIfNegative val="0"/>
          <c:val>
            <c:numRef>
              <c:f>Sheet1!$A$2:$O$2</c:f>
              <c:numCache>
                <c:formatCode>General</c:formatCode>
                <c:ptCount val="15"/>
                <c:pt idx="0">
                  <c:v>32.062233548612667</c:v>
                </c:pt>
                <c:pt idx="1">
                  <c:v>34.530618427186852</c:v>
                </c:pt>
                <c:pt idx="2">
                  <c:v>39.079010876048699</c:v>
                </c:pt>
                <c:pt idx="3">
                  <c:v>43.982798418315156</c:v>
                </c:pt>
                <c:pt idx="4">
                  <c:v>18.824749440517422</c:v>
                </c:pt>
                <c:pt idx="5">
                  <c:v>26.513521836605353</c:v>
                </c:pt>
                <c:pt idx="6">
                  <c:v>35.245717379101926</c:v>
                </c:pt>
                <c:pt idx="7">
                  <c:v>40.271840432771221</c:v>
                </c:pt>
                <c:pt idx="8">
                  <c:v>32.612904884361058</c:v>
                </c:pt>
                <c:pt idx="9">
                  <c:v>35.628821217658484</c:v>
                </c:pt>
                <c:pt idx="10">
                  <c:v>40.844702698851151</c:v>
                </c:pt>
                <c:pt idx="11">
                  <c:v>26.124719288357941</c:v>
                </c:pt>
                <c:pt idx="12">
                  <c:v>32.503415557695433</c:v>
                </c:pt>
                <c:pt idx="13">
                  <c:v>21.478976698324079</c:v>
                </c:pt>
                <c:pt idx="14">
                  <c:v>41.69948717223722</c:v>
                </c:pt>
              </c:numCache>
            </c:numRef>
          </c:val>
          <c:extLst>
            <c:ext xmlns:c16="http://schemas.microsoft.com/office/drawing/2014/chart" uri="{C3380CC4-5D6E-409C-BE32-E72D297353CC}">
              <c16:uniqueId val="{00000001-C771-401A-9161-7E5CB6FA1C7F}"/>
            </c:ext>
          </c:extLst>
        </c:ser>
        <c:ser>
          <c:idx val="2"/>
          <c:order val="2"/>
          <c:spPr>
            <a:solidFill>
              <a:schemeClr val="accent1"/>
            </a:solidFill>
            <a:ln>
              <a:noFill/>
            </a:ln>
          </c:spPr>
          <c:invertIfNegative val="0"/>
          <c:val>
            <c:numRef>
              <c:f>Sheet1!$A$3:$O$3</c:f>
              <c:numCache>
                <c:formatCode>General</c:formatCode>
                <c:ptCount val="15"/>
                <c:pt idx="0">
                  <c:v>63.586758971642006</c:v>
                </c:pt>
                <c:pt idx="1">
                  <c:v>57.805947597118582</c:v>
                </c:pt>
                <c:pt idx="2">
                  <c:v>53.598242299763868</c:v>
                </c:pt>
                <c:pt idx="3">
                  <c:v>35.662302240186847</c:v>
                </c:pt>
                <c:pt idx="4">
                  <c:v>80.221357146154432</c:v>
                </c:pt>
                <c:pt idx="5">
                  <c:v>71.004264989049858</c:v>
                </c:pt>
                <c:pt idx="6">
                  <c:v>60.686657219552032</c:v>
                </c:pt>
                <c:pt idx="7">
                  <c:v>56.200964139009947</c:v>
                </c:pt>
                <c:pt idx="8">
                  <c:v>63.596719380013077</c:v>
                </c:pt>
                <c:pt idx="9">
                  <c:v>59.299966801801567</c:v>
                </c:pt>
                <c:pt idx="10">
                  <c:v>45.484070190654023</c:v>
                </c:pt>
                <c:pt idx="11">
                  <c:v>71.947540533663854</c:v>
                </c:pt>
                <c:pt idx="12">
                  <c:v>64.624893105416263</c:v>
                </c:pt>
                <c:pt idx="13">
                  <c:v>72.465003952235662</c:v>
                </c:pt>
                <c:pt idx="14">
                  <c:v>44.908533583089174</c:v>
                </c:pt>
              </c:numCache>
            </c:numRef>
          </c:val>
          <c:extLst>
            <c:ext xmlns:c16="http://schemas.microsoft.com/office/drawing/2014/chart" uri="{C3380CC4-5D6E-409C-BE32-E72D297353CC}">
              <c16:uniqueId val="{00000002-C771-401A-9161-7E5CB6FA1C7F}"/>
            </c:ext>
          </c:extLst>
        </c:ser>
        <c:dLbls>
          <c:showLegendKey val="0"/>
          <c:showVal val="0"/>
          <c:showCatName val="0"/>
          <c:showSerName val="0"/>
          <c:showPercent val="0"/>
          <c:showBubbleSize val="0"/>
        </c:dLbls>
        <c:gapWidth val="80"/>
        <c:overlap val="100"/>
        <c:axId val="1096449583"/>
        <c:axId val="1"/>
      </c:barChart>
      <c:lineChart>
        <c:grouping val="standard"/>
        <c:varyColors val="0"/>
        <c:ser>
          <c:idx val="3"/>
          <c:order val="3"/>
          <c:spPr>
            <a:ln>
              <a:noFill/>
            </a:ln>
          </c:spPr>
          <c:marker>
            <c:symbol val="none"/>
          </c:marker>
          <c:dPt>
            <c:idx val="0"/>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3-C771-401A-9161-7E5CB6FA1C7F}"/>
              </c:ext>
            </c:extLst>
          </c:dPt>
          <c:dPt>
            <c:idx val="1"/>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4-C771-401A-9161-7E5CB6FA1C7F}"/>
              </c:ext>
            </c:extLst>
          </c:dPt>
          <c:dPt>
            <c:idx val="2"/>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5-C771-401A-9161-7E5CB6FA1C7F}"/>
              </c:ext>
            </c:extLst>
          </c:dPt>
          <c:dPt>
            <c:idx val="3"/>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6-C771-401A-9161-7E5CB6FA1C7F}"/>
              </c:ext>
            </c:extLst>
          </c:dPt>
          <c:dPt>
            <c:idx val="4"/>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7-C771-401A-9161-7E5CB6FA1C7F}"/>
              </c:ext>
            </c:extLst>
          </c:dPt>
          <c:dPt>
            <c:idx val="5"/>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8-C771-401A-9161-7E5CB6FA1C7F}"/>
              </c:ext>
            </c:extLst>
          </c:dPt>
          <c:dPt>
            <c:idx val="6"/>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9-C771-401A-9161-7E5CB6FA1C7F}"/>
              </c:ext>
            </c:extLst>
          </c:dPt>
          <c:dPt>
            <c:idx val="7"/>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A-C771-401A-9161-7E5CB6FA1C7F}"/>
              </c:ext>
            </c:extLst>
          </c:dPt>
          <c:dPt>
            <c:idx val="8"/>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B-C771-401A-9161-7E5CB6FA1C7F}"/>
              </c:ext>
            </c:extLst>
          </c:dPt>
          <c:dPt>
            <c:idx val="9"/>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C-C771-401A-9161-7E5CB6FA1C7F}"/>
              </c:ext>
            </c:extLst>
          </c:dPt>
          <c:dPt>
            <c:idx val="10"/>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D-C771-401A-9161-7E5CB6FA1C7F}"/>
              </c:ext>
            </c:extLst>
          </c:dPt>
          <c:dPt>
            <c:idx val="11"/>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E-C771-401A-9161-7E5CB6FA1C7F}"/>
              </c:ext>
            </c:extLst>
          </c:dPt>
          <c:dPt>
            <c:idx val="12"/>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F-C771-401A-9161-7E5CB6FA1C7F}"/>
              </c:ext>
            </c:extLst>
          </c:dPt>
          <c:dPt>
            <c:idx val="13"/>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0-C771-401A-9161-7E5CB6FA1C7F}"/>
              </c:ext>
            </c:extLst>
          </c:dPt>
          <c:dPt>
            <c:idx val="14"/>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1-C771-401A-9161-7E5CB6FA1C7F}"/>
              </c:ext>
            </c:extLst>
          </c:dPt>
          <c:val>
            <c:numRef>
              <c:f>Sheet1!$A$4:$O$4</c:f>
              <c:numCache>
                <c:formatCode>General</c:formatCode>
                <c:ptCount val="15"/>
                <c:pt idx="0">
                  <c:v>8.973618067205221</c:v>
                </c:pt>
                <c:pt idx="1">
                  <c:v>4.2838275371022183</c:v>
                </c:pt>
                <c:pt idx="2">
                  <c:v>3.5379733638192634E-2</c:v>
                </c:pt>
                <c:pt idx="3">
                  <c:v>5.6975959962955889</c:v>
                </c:pt>
                <c:pt idx="4">
                  <c:v>1.8766320325217297E-2</c:v>
                </c:pt>
                <c:pt idx="5">
                  <c:v>0.24835020262206478</c:v>
                </c:pt>
                <c:pt idx="6">
                  <c:v>0.15681516417179003</c:v>
                </c:pt>
                <c:pt idx="7">
                  <c:v>9.4614704528684861</c:v>
                </c:pt>
                <c:pt idx="8">
                  <c:v>0.18974824189957909</c:v>
                </c:pt>
                <c:pt idx="9">
                  <c:v>1.2390368520686954</c:v>
                </c:pt>
                <c:pt idx="10">
                  <c:v>0.19166432128248898</c:v>
                </c:pt>
                <c:pt idx="11">
                  <c:v>9.7911252293041817E-2</c:v>
                </c:pt>
                <c:pt idx="12">
                  <c:v>0.20875992129413629</c:v>
                </c:pt>
                <c:pt idx="13">
                  <c:v>6.4110049620980727E-2</c:v>
                </c:pt>
                <c:pt idx="14">
                  <c:v>9.0976525498027492</c:v>
                </c:pt>
              </c:numCache>
            </c:numRef>
          </c:val>
          <c:smooth val="0"/>
          <c:extLst>
            <c:ext xmlns:c16="http://schemas.microsoft.com/office/drawing/2014/chart" uri="{C3380CC4-5D6E-409C-BE32-E72D297353CC}">
              <c16:uniqueId val="{00000012-C771-401A-9161-7E5CB6FA1C7F}"/>
            </c:ext>
          </c:extLst>
        </c:ser>
        <c:dLbls>
          <c:showLegendKey val="0"/>
          <c:showVal val="0"/>
          <c:showCatName val="0"/>
          <c:showSerName val="0"/>
          <c:showPercent val="0"/>
          <c:showBubbleSize val="0"/>
        </c:dLbls>
        <c:marker val="1"/>
        <c:smooth val="0"/>
        <c:axId val="1096449583"/>
        <c:axId val="1"/>
      </c:lineChart>
      <c:catAx>
        <c:axId val="109644958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1096449583"/>
        <c:crosses val="min"/>
        <c:crossBetween val="between"/>
        <c:majorUnit val="10"/>
      </c:valAx>
    </c:plotArea>
    <c:plotVisOnly val="0"/>
    <c:dispBlanksAs val="gap"/>
    <c:showDLblsOverMax val="1"/>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104935872522347E-2"/>
          <c:y val="9.152542372881356E-2"/>
          <c:w val="0.94578313253012047"/>
          <c:h val="0.86644067796610169"/>
        </c:manualLayout>
      </c:layout>
      <c:barChart>
        <c:barDir val="col"/>
        <c:grouping val="stacked"/>
        <c:varyColors val="0"/>
        <c:ser>
          <c:idx val="0"/>
          <c:order val="0"/>
          <c:spPr>
            <a:solidFill>
              <a:schemeClr val="bg2"/>
            </a:solidFill>
            <a:ln>
              <a:noFill/>
            </a:ln>
          </c:spPr>
          <c:invertIfNegative val="0"/>
          <c:val>
            <c:numRef>
              <c:f>Sheet1!$A$1:$O$1</c:f>
              <c:numCache>
                <c:formatCode>General</c:formatCode>
                <c:ptCount val="15"/>
                <c:pt idx="0">
                  <c:v>284027604236.31384</c:v>
                </c:pt>
                <c:pt idx="1">
                  <c:v>217376493777.73349</c:v>
                </c:pt>
                <c:pt idx="2">
                  <c:v>2413083299750.1445</c:v>
                </c:pt>
                <c:pt idx="3">
                  <c:v>48286247174.673691</c:v>
                </c:pt>
                <c:pt idx="4">
                  <c:v>8985087938524.7695</c:v>
                </c:pt>
                <c:pt idx="5">
                  <c:v>1405320224010.9976</c:v>
                </c:pt>
                <c:pt idx="6">
                  <c:v>1638557610350.1836</c:v>
                </c:pt>
                <c:pt idx="7">
                  <c:v>23150425084.886604</c:v>
                </c:pt>
                <c:pt idx="8">
                  <c:v>1202737546049.5869</c:v>
                </c:pt>
                <c:pt idx="9">
                  <c:v>179201524084.84589</c:v>
                </c:pt>
                <c:pt idx="10">
                  <c:v>1084354413723.5739</c:v>
                </c:pt>
                <c:pt idx="11">
                  <c:v>1750073924359.0425</c:v>
                </c:pt>
                <c:pt idx="12">
                  <c:v>597675402953.43359</c:v>
                </c:pt>
                <c:pt idx="13">
                  <c:v>1782254148850.4329</c:v>
                </c:pt>
                <c:pt idx="14">
                  <c:v>13492944924.85993</c:v>
                </c:pt>
              </c:numCache>
            </c:numRef>
          </c:val>
          <c:extLst>
            <c:ext xmlns:c16="http://schemas.microsoft.com/office/drawing/2014/chart" uri="{C3380CC4-5D6E-409C-BE32-E72D297353CC}">
              <c16:uniqueId val="{00000000-9DF3-45A2-AE6B-64ACE86ED6E5}"/>
            </c:ext>
          </c:extLst>
        </c:ser>
        <c:dLbls>
          <c:showLegendKey val="0"/>
          <c:showVal val="0"/>
          <c:showCatName val="0"/>
          <c:showSerName val="0"/>
          <c:showPercent val="0"/>
          <c:showBubbleSize val="0"/>
        </c:dLbls>
        <c:gapWidth val="80"/>
        <c:overlap val="100"/>
        <c:axId val="775538112"/>
        <c:axId val="1"/>
      </c:barChart>
      <c:lineChart>
        <c:grouping val="standard"/>
        <c:varyColors val="0"/>
        <c:ser>
          <c:idx val="1"/>
          <c:order val="1"/>
          <c:spPr>
            <a:ln>
              <a:noFill/>
            </a:ln>
          </c:spPr>
          <c:marker>
            <c:symbol val="none"/>
          </c:marker>
          <c:dPt>
            <c:idx val="0"/>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1-9DF3-45A2-AE6B-64ACE86ED6E5}"/>
              </c:ext>
            </c:extLst>
          </c:dPt>
          <c:dPt>
            <c:idx val="1"/>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2-9DF3-45A2-AE6B-64ACE86ED6E5}"/>
              </c:ext>
            </c:extLst>
          </c:dPt>
          <c:dPt>
            <c:idx val="2"/>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3-9DF3-45A2-AE6B-64ACE86ED6E5}"/>
              </c:ext>
            </c:extLst>
          </c:dPt>
          <c:dPt>
            <c:idx val="3"/>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4-9DF3-45A2-AE6B-64ACE86ED6E5}"/>
              </c:ext>
            </c:extLst>
          </c:dPt>
          <c:dPt>
            <c:idx val="4"/>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5-9DF3-45A2-AE6B-64ACE86ED6E5}"/>
              </c:ext>
            </c:extLst>
          </c:dPt>
          <c:dPt>
            <c:idx val="5"/>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6-9DF3-45A2-AE6B-64ACE86ED6E5}"/>
              </c:ext>
            </c:extLst>
          </c:dPt>
          <c:dPt>
            <c:idx val="6"/>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7-9DF3-45A2-AE6B-64ACE86ED6E5}"/>
              </c:ext>
            </c:extLst>
          </c:dPt>
          <c:dPt>
            <c:idx val="7"/>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8-9DF3-45A2-AE6B-64ACE86ED6E5}"/>
              </c:ext>
            </c:extLst>
          </c:dPt>
          <c:dPt>
            <c:idx val="8"/>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9-9DF3-45A2-AE6B-64ACE86ED6E5}"/>
              </c:ext>
            </c:extLst>
          </c:dPt>
          <c:dPt>
            <c:idx val="9"/>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A-9DF3-45A2-AE6B-64ACE86ED6E5}"/>
              </c:ext>
            </c:extLst>
          </c:dPt>
          <c:dPt>
            <c:idx val="10"/>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B-9DF3-45A2-AE6B-64ACE86ED6E5}"/>
              </c:ext>
            </c:extLst>
          </c:dPt>
          <c:dPt>
            <c:idx val="11"/>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C-9DF3-45A2-AE6B-64ACE86ED6E5}"/>
              </c:ext>
            </c:extLst>
          </c:dPt>
          <c:dPt>
            <c:idx val="12"/>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D-9DF3-45A2-AE6B-64ACE86ED6E5}"/>
              </c:ext>
            </c:extLst>
          </c:dPt>
          <c:dPt>
            <c:idx val="13"/>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E-9DF3-45A2-AE6B-64ACE86ED6E5}"/>
              </c:ext>
            </c:extLst>
          </c:dPt>
          <c:dPt>
            <c:idx val="14"/>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F-9DF3-45A2-AE6B-64ACE86ED6E5}"/>
              </c:ext>
            </c:extLst>
          </c:dPt>
          <c:dLbls>
            <c:dLbl>
              <c:idx val="0"/>
              <c:layout>
                <c:manualLayout>
                  <c:x val="0"/>
                  <c:y val="-6.711864406779660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DF3-45A2-AE6B-64ACE86ED6E5}"/>
                </c:ext>
              </c:extLst>
            </c:dLbl>
            <c:dLbl>
              <c:idx val="1"/>
              <c:layout>
                <c:manualLayout>
                  <c:x val="0"/>
                  <c:y val="-6.711864406779660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DF3-45A2-AE6B-64ACE86ED6E5}"/>
                </c:ext>
              </c:extLst>
            </c:dLbl>
            <c:dLbl>
              <c:idx val="2"/>
              <c:layout>
                <c:manualLayout>
                  <c:x val="0"/>
                  <c:y val="-6.711864406779660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DF3-45A2-AE6B-64ACE86ED6E5}"/>
                </c:ext>
              </c:extLst>
            </c:dLbl>
            <c:dLbl>
              <c:idx val="3"/>
              <c:layout>
                <c:manualLayout>
                  <c:x val="0"/>
                  <c:y val="6.3728813559322028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DF3-45A2-AE6B-64ACE86ED6E5}"/>
                </c:ext>
              </c:extLst>
            </c:dLbl>
            <c:dLbl>
              <c:idx val="4"/>
              <c:layout>
                <c:manualLayout>
                  <c:x val="0"/>
                  <c:y val="-6.711864406779660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9DF3-45A2-AE6B-64ACE86ED6E5}"/>
                </c:ext>
              </c:extLst>
            </c:dLbl>
            <c:dLbl>
              <c:idx val="5"/>
              <c:layout>
                <c:manualLayout>
                  <c:x val="0"/>
                  <c:y val="-6.711864406779660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9DF3-45A2-AE6B-64ACE86ED6E5}"/>
                </c:ext>
              </c:extLst>
            </c:dLbl>
            <c:dLbl>
              <c:idx val="6"/>
              <c:layout>
                <c:manualLayout>
                  <c:x val="0"/>
                  <c:y val="-6.711864406779660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9DF3-45A2-AE6B-64ACE86ED6E5}"/>
                </c:ext>
              </c:extLst>
            </c:dLbl>
            <c:dLbl>
              <c:idx val="7"/>
              <c:layout>
                <c:manualLayout>
                  <c:x val="0"/>
                  <c:y val="6.3728813559322028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9DF3-45A2-AE6B-64ACE86ED6E5}"/>
                </c:ext>
              </c:extLst>
            </c:dLbl>
            <c:dLbl>
              <c:idx val="8"/>
              <c:layout>
                <c:manualLayout>
                  <c:x val="0"/>
                  <c:y val="-6.711864406779660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9DF3-45A2-AE6B-64ACE86ED6E5}"/>
                </c:ext>
              </c:extLst>
            </c:dLbl>
            <c:dLbl>
              <c:idx val="9"/>
              <c:layout>
                <c:manualLayout>
                  <c:x val="0"/>
                  <c:y val="-6.711864406779660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9DF3-45A2-AE6B-64ACE86ED6E5}"/>
                </c:ext>
              </c:extLst>
            </c:dLbl>
            <c:dLbl>
              <c:idx val="10"/>
              <c:layout>
                <c:manualLayout>
                  <c:x val="0"/>
                  <c:y val="-6.711864406779660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9DF3-45A2-AE6B-64ACE86ED6E5}"/>
                </c:ext>
              </c:extLst>
            </c:dLbl>
            <c:dLbl>
              <c:idx val="11"/>
              <c:layout>
                <c:manualLayout>
                  <c:x val="0"/>
                  <c:y val="-6.711864406779660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9DF3-45A2-AE6B-64ACE86ED6E5}"/>
                </c:ext>
              </c:extLst>
            </c:dLbl>
            <c:dLbl>
              <c:idx val="12"/>
              <c:layout>
                <c:manualLayout>
                  <c:x val="0"/>
                  <c:y val="-6.711864406779660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9DF3-45A2-AE6B-64ACE86ED6E5}"/>
                </c:ext>
              </c:extLst>
            </c:dLbl>
            <c:dLbl>
              <c:idx val="13"/>
              <c:layout>
                <c:manualLayout>
                  <c:x val="0"/>
                  <c:y val="-6.711864406779660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9DF3-45A2-AE6B-64ACE86ED6E5}"/>
                </c:ext>
              </c:extLst>
            </c:dLbl>
            <c:dLbl>
              <c:idx val="14"/>
              <c:layout>
                <c:manualLayout>
                  <c:x val="0"/>
                  <c:y val="-6.7118644067796607E-2"/>
                </c:manualLayout>
              </c:layout>
              <c:numFmt formatCode="0.0;&quot;-&quot;0.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9DF3-45A2-AE6B-64ACE86ED6E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Sheet1!$A$2:$O$2</c:f>
              <c:numCache>
                <c:formatCode>General</c:formatCode>
                <c:ptCount val="15"/>
                <c:pt idx="0">
                  <c:v>8.973618067205221</c:v>
                </c:pt>
                <c:pt idx="1">
                  <c:v>4.2838275371022183</c:v>
                </c:pt>
                <c:pt idx="2">
                  <c:v>3.5379733638192634E-2</c:v>
                </c:pt>
                <c:pt idx="3">
                  <c:v>5.6975959962955889</c:v>
                </c:pt>
                <c:pt idx="4">
                  <c:v>1.8766320325217297E-2</c:v>
                </c:pt>
                <c:pt idx="5">
                  <c:v>0.24835020262206478</c:v>
                </c:pt>
                <c:pt idx="6">
                  <c:v>0.15681516417179003</c:v>
                </c:pt>
                <c:pt idx="7">
                  <c:v>9.4614704528684861</c:v>
                </c:pt>
                <c:pt idx="8">
                  <c:v>0.18974824189957909</c:v>
                </c:pt>
                <c:pt idx="9">
                  <c:v>1.2390368520686954</c:v>
                </c:pt>
                <c:pt idx="10">
                  <c:v>0.19166432128248898</c:v>
                </c:pt>
                <c:pt idx="11">
                  <c:v>9.7911252293041817E-2</c:v>
                </c:pt>
                <c:pt idx="12">
                  <c:v>0.20875992129413629</c:v>
                </c:pt>
                <c:pt idx="13">
                  <c:v>6.4110049620980727E-2</c:v>
                </c:pt>
                <c:pt idx="14">
                  <c:v>9.0976525498027492</c:v>
                </c:pt>
              </c:numCache>
            </c:numRef>
          </c:val>
          <c:smooth val="0"/>
          <c:extLst>
            <c:ext xmlns:c16="http://schemas.microsoft.com/office/drawing/2014/chart" uri="{C3380CC4-5D6E-409C-BE32-E72D297353CC}">
              <c16:uniqueId val="{00000010-9DF3-45A2-AE6B-64ACE86ED6E5}"/>
            </c:ext>
          </c:extLst>
        </c:ser>
        <c:ser>
          <c:idx val="2"/>
          <c:order val="2"/>
          <c:spPr>
            <a:ln w="19050" algn="ctr">
              <a:solidFill>
                <a:schemeClr val="accent2"/>
              </a:solidFill>
              <a:prstDash val="solid"/>
            </a:ln>
          </c:spPr>
          <c:marker>
            <c:symbol val="none"/>
          </c:marker>
          <c:dPt>
            <c:idx val="3"/>
            <c:marker>
              <c:symbol val="circle"/>
              <c:size val="7"/>
              <c:spPr>
                <a:solidFill>
                  <a:schemeClr val="accent4"/>
                </a:solidFill>
                <a:ln w="9525" algn="ctr">
                  <a:solidFill>
                    <a:schemeClr val="accent4"/>
                  </a:solidFill>
                  <a:prstDash val="solid"/>
                </a:ln>
              </c:spPr>
            </c:marker>
            <c:bubble3D val="0"/>
            <c:extLst>
              <c:ext xmlns:c16="http://schemas.microsoft.com/office/drawing/2014/chart" uri="{C3380CC4-5D6E-409C-BE32-E72D297353CC}">
                <c16:uniqueId val="{00000011-9DF3-45A2-AE6B-64ACE86ED6E5}"/>
              </c:ext>
            </c:extLst>
          </c:dPt>
          <c:dPt>
            <c:idx val="7"/>
            <c:marker>
              <c:symbol val="circle"/>
              <c:size val="7"/>
              <c:spPr>
                <a:solidFill>
                  <a:schemeClr val="accent4"/>
                </a:solidFill>
                <a:ln w="9525" algn="ctr">
                  <a:solidFill>
                    <a:schemeClr val="accent4"/>
                  </a:solidFill>
                  <a:prstDash val="solid"/>
                </a:ln>
              </c:spPr>
            </c:marker>
            <c:bubble3D val="0"/>
            <c:extLst>
              <c:ext xmlns:c16="http://schemas.microsoft.com/office/drawing/2014/chart" uri="{C3380CC4-5D6E-409C-BE32-E72D297353CC}">
                <c16:uniqueId val="{00000012-9DF3-45A2-AE6B-64ACE86ED6E5}"/>
              </c:ext>
            </c:extLst>
          </c:dPt>
          <c:dLbls>
            <c:dLbl>
              <c:idx val="3"/>
              <c:layout>
                <c:manualLayout>
                  <c:x val="0"/>
                  <c:y val="-6.7118644067796607E-2"/>
                </c:manualLayout>
              </c:layout>
              <c:numFmt formatCode="0.0;&quot;-&quot;0.0" sourceLinked="0"/>
              <c:spPr>
                <a:noFill/>
                <a:ln>
                  <a:noFill/>
                </a:ln>
              </c:spPr>
              <c:txPr>
                <a:bodyPr wrap="none"/>
                <a:lstStyle/>
                <a:p>
                  <a:pPr>
                    <a:defRPr sz="800" b="1" kern="1200">
                      <a:solidFill>
                        <a:schemeClr val="accent4"/>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9DF3-45A2-AE6B-64ACE86ED6E5}"/>
                </c:ext>
              </c:extLst>
            </c:dLbl>
            <c:dLbl>
              <c:idx val="7"/>
              <c:layout>
                <c:manualLayout>
                  <c:x val="0"/>
                  <c:y val="-6.7118644067796607E-2"/>
                </c:manualLayout>
              </c:layout>
              <c:numFmt formatCode="0.0;&quot;-&quot;0.0" sourceLinked="0"/>
              <c:spPr>
                <a:noFill/>
                <a:ln>
                  <a:noFill/>
                </a:ln>
              </c:spPr>
              <c:txPr>
                <a:bodyPr wrap="none"/>
                <a:lstStyle/>
                <a:p>
                  <a:pPr>
                    <a:defRPr sz="800" b="1" kern="1200">
                      <a:solidFill>
                        <a:schemeClr val="accent4"/>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9DF3-45A2-AE6B-64ACE86ED6E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Sheet1!$A$3:$O$3</c:f>
              <c:numCache>
                <c:formatCode>General</c:formatCode>
                <c:ptCount val="15"/>
                <c:pt idx="3">
                  <c:v>14.2</c:v>
                </c:pt>
                <c:pt idx="7">
                  <c:v>15.8</c:v>
                </c:pt>
              </c:numCache>
            </c:numRef>
          </c:val>
          <c:smooth val="0"/>
          <c:extLst>
            <c:ext xmlns:c16="http://schemas.microsoft.com/office/drawing/2014/chart" uri="{C3380CC4-5D6E-409C-BE32-E72D297353CC}">
              <c16:uniqueId val="{00000013-9DF3-45A2-AE6B-64ACE86ED6E5}"/>
            </c:ext>
          </c:extLst>
        </c:ser>
        <c:dLbls>
          <c:showLegendKey val="0"/>
          <c:showVal val="0"/>
          <c:showCatName val="0"/>
          <c:showSerName val="0"/>
          <c:showPercent val="0"/>
          <c:showBubbleSize val="0"/>
        </c:dLbls>
        <c:marker val="1"/>
        <c:smooth val="0"/>
        <c:axId val="3"/>
        <c:axId val="2"/>
      </c:lineChart>
      <c:catAx>
        <c:axId val="775538112"/>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831703107924.7695"/>
          <c:min val="0"/>
        </c:scaling>
        <c:delete val="0"/>
        <c:axPos val="l"/>
        <c:majorGridlines>
          <c:spPr>
            <a:ln>
              <a:noFill/>
            </a:ln>
          </c:spPr>
        </c:majorGridlines>
        <c:numFmt formatCode="General" sourceLinked="1"/>
        <c:majorTickMark val="none"/>
        <c:minorTickMark val="none"/>
        <c:tickLblPos val="none"/>
        <c:spPr>
          <a:ln w="9525" algn="ctr">
            <a:solidFill>
              <a:schemeClr val="tx1"/>
            </a:solidFill>
            <a:prstDash val="solid"/>
          </a:ln>
        </c:spPr>
        <c:crossAx val="775538112"/>
        <c:crosses val="min"/>
        <c:crossBetween val="between"/>
        <c:majorUnit val="1000000000000"/>
      </c:valAx>
      <c:valAx>
        <c:axId val="2"/>
        <c:scaling>
          <c:orientation val="minMax"/>
          <c:max val="16"/>
          <c:min val="0"/>
        </c:scaling>
        <c:delete val="0"/>
        <c:axPos val="r"/>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3"/>
        <c:crosses val="max"/>
        <c:crossBetween val="between"/>
        <c:majorUnit val="2"/>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910215300045808E-2"/>
          <c:y val="3.7302725968436153E-2"/>
          <c:w val="0.97617956939990835"/>
          <c:h val="0.92539454806312771"/>
        </c:manualLayout>
      </c:layout>
      <c:barChart>
        <c:barDir val="col"/>
        <c:grouping val="stacked"/>
        <c:varyColors val="0"/>
        <c:ser>
          <c:idx val="0"/>
          <c:order val="0"/>
          <c:spPr>
            <a:solidFill>
              <a:srgbClr val="0070C0"/>
            </a:solidFill>
            <a:ln>
              <a:noFill/>
            </a:ln>
          </c:spPr>
          <c:invertIfNegative val="0"/>
          <c:val>
            <c:numRef>
              <c:f>Sheet1!$A$1:$P$1</c:f>
              <c:numCache>
                <c:formatCode>General</c:formatCode>
                <c:ptCount val="16"/>
                <c:pt idx="0">
                  <c:v>371860.0099</c:v>
                </c:pt>
                <c:pt idx="1">
                  <c:v>106735.05250000001</c:v>
                </c:pt>
                <c:pt idx="2">
                  <c:v>23486.160919999998</c:v>
                </c:pt>
                <c:pt idx="3">
                  <c:v>72799.289999999994</c:v>
                </c:pt>
                <c:pt idx="4">
                  <c:v>128461.6309</c:v>
                </c:pt>
                <c:pt idx="5">
                  <c:v>94464.151010000001</c:v>
                </c:pt>
                <c:pt idx="6">
                  <c:v>41871.889499999997</c:v>
                </c:pt>
                <c:pt idx="7">
                  <c:v>36372.737200000003</c:v>
                </c:pt>
                <c:pt idx="8">
                  <c:v>60531.303820000001</c:v>
                </c:pt>
                <c:pt idx="9">
                  <c:v>17539.130420000001</c:v>
                </c:pt>
                <c:pt idx="10">
                  <c:v>23376.32</c:v>
                </c:pt>
                <c:pt idx="11">
                  <c:v>47410.99901</c:v>
                </c:pt>
                <c:pt idx="12">
                  <c:v>7216.2089999999998</c:v>
                </c:pt>
                <c:pt idx="13">
                  <c:v>8456.877289</c:v>
                </c:pt>
                <c:pt idx="14">
                  <c:v>30248.672910000001</c:v>
                </c:pt>
                <c:pt idx="15">
                  <c:v>245391.8278</c:v>
                </c:pt>
              </c:numCache>
            </c:numRef>
          </c:val>
          <c:extLst>
            <c:ext xmlns:c16="http://schemas.microsoft.com/office/drawing/2014/chart" uri="{C3380CC4-5D6E-409C-BE32-E72D297353CC}">
              <c16:uniqueId val="{00000000-B98B-4E1B-A093-C2D2DA6076AA}"/>
            </c:ext>
          </c:extLst>
        </c:ser>
        <c:ser>
          <c:idx val="1"/>
          <c:order val="1"/>
          <c:spPr>
            <a:solidFill>
              <a:schemeClr val="accent1"/>
            </a:solidFill>
            <a:ln>
              <a:noFill/>
            </a:ln>
          </c:spPr>
          <c:invertIfNegative val="0"/>
          <c:val>
            <c:numRef>
              <c:f>Sheet1!$A$2:$P$2</c:f>
              <c:numCache>
                <c:formatCode>General</c:formatCode>
                <c:ptCount val="16"/>
                <c:pt idx="0">
                  <c:v>199348.14779999998</c:v>
                </c:pt>
                <c:pt idx="1">
                  <c:v>84517.471210000003</c:v>
                </c:pt>
                <c:pt idx="2">
                  <c:v>11216.79839</c:v>
                </c:pt>
                <c:pt idx="3">
                  <c:v>31188.436610000004</c:v>
                </c:pt>
                <c:pt idx="4">
                  <c:v>46670.41124999999</c:v>
                </c:pt>
                <c:pt idx="5">
                  <c:v>22524.045310000001</c:v>
                </c:pt>
                <c:pt idx="6">
                  <c:v>39144.344819999991</c:v>
                </c:pt>
                <c:pt idx="7">
                  <c:v>18486.214890000003</c:v>
                </c:pt>
                <c:pt idx="8">
                  <c:v>30748.226330000005</c:v>
                </c:pt>
                <c:pt idx="9">
                  <c:v>11630.85396</c:v>
                </c:pt>
                <c:pt idx="10">
                  <c:v>21160.609470000003</c:v>
                </c:pt>
                <c:pt idx="11">
                  <c:v>21822.838409999997</c:v>
                </c:pt>
                <c:pt idx="12">
                  <c:v>20496.11851</c:v>
                </c:pt>
                <c:pt idx="13">
                  <c:v>12111.983199999999</c:v>
                </c:pt>
                <c:pt idx="14">
                  <c:v>15323.330710000002</c:v>
                </c:pt>
                <c:pt idx="15">
                  <c:v>89898.976209999964</c:v>
                </c:pt>
              </c:numCache>
            </c:numRef>
          </c:val>
          <c:extLst>
            <c:ext xmlns:c16="http://schemas.microsoft.com/office/drawing/2014/chart" uri="{C3380CC4-5D6E-409C-BE32-E72D297353CC}">
              <c16:uniqueId val="{00000001-B98B-4E1B-A093-C2D2DA6076AA}"/>
            </c:ext>
          </c:extLst>
        </c:ser>
        <c:dLbls>
          <c:showLegendKey val="0"/>
          <c:showVal val="0"/>
          <c:showCatName val="0"/>
          <c:showSerName val="0"/>
          <c:showPercent val="0"/>
          <c:showBubbleSize val="0"/>
        </c:dLbls>
        <c:gapWidth val="80"/>
        <c:overlap val="100"/>
        <c:axId val="16017232"/>
        <c:axId val="1"/>
      </c:barChart>
      <c:lineChart>
        <c:grouping val="standard"/>
        <c:varyColors val="0"/>
        <c:ser>
          <c:idx val="2"/>
          <c:order val="2"/>
          <c:spPr>
            <a:ln>
              <a:noFill/>
            </a:ln>
          </c:spPr>
          <c:marker>
            <c:symbol val="none"/>
          </c:marker>
          <c:dPt>
            <c:idx val="0"/>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2-B98B-4E1B-A093-C2D2DA6076AA}"/>
              </c:ext>
            </c:extLst>
          </c:dPt>
          <c:dPt>
            <c:idx val="1"/>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3-B98B-4E1B-A093-C2D2DA6076AA}"/>
              </c:ext>
            </c:extLst>
          </c:dPt>
          <c:dPt>
            <c:idx val="2"/>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4-B98B-4E1B-A093-C2D2DA6076AA}"/>
              </c:ext>
            </c:extLst>
          </c:dPt>
          <c:dPt>
            <c:idx val="3"/>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5-B98B-4E1B-A093-C2D2DA6076AA}"/>
              </c:ext>
            </c:extLst>
          </c:dPt>
          <c:dPt>
            <c:idx val="4"/>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6-B98B-4E1B-A093-C2D2DA6076AA}"/>
              </c:ext>
            </c:extLst>
          </c:dPt>
          <c:dPt>
            <c:idx val="5"/>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7-B98B-4E1B-A093-C2D2DA6076AA}"/>
              </c:ext>
            </c:extLst>
          </c:dPt>
          <c:dPt>
            <c:idx val="6"/>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8-B98B-4E1B-A093-C2D2DA6076AA}"/>
              </c:ext>
            </c:extLst>
          </c:dPt>
          <c:dPt>
            <c:idx val="7"/>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9-B98B-4E1B-A093-C2D2DA6076AA}"/>
              </c:ext>
            </c:extLst>
          </c:dPt>
          <c:dPt>
            <c:idx val="8"/>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A-B98B-4E1B-A093-C2D2DA6076AA}"/>
              </c:ext>
            </c:extLst>
          </c:dPt>
          <c:dPt>
            <c:idx val="9"/>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B-B98B-4E1B-A093-C2D2DA6076AA}"/>
              </c:ext>
            </c:extLst>
          </c:dPt>
          <c:dPt>
            <c:idx val="10"/>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C-B98B-4E1B-A093-C2D2DA6076AA}"/>
              </c:ext>
            </c:extLst>
          </c:dPt>
          <c:dPt>
            <c:idx val="11"/>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D-B98B-4E1B-A093-C2D2DA6076AA}"/>
              </c:ext>
            </c:extLst>
          </c:dPt>
          <c:dPt>
            <c:idx val="12"/>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E-B98B-4E1B-A093-C2D2DA6076AA}"/>
              </c:ext>
            </c:extLst>
          </c:dPt>
          <c:dPt>
            <c:idx val="13"/>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F-B98B-4E1B-A093-C2D2DA6076AA}"/>
              </c:ext>
            </c:extLst>
          </c:dPt>
          <c:dPt>
            <c:idx val="14"/>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0-B98B-4E1B-A093-C2D2DA6076AA}"/>
              </c:ext>
            </c:extLst>
          </c:dPt>
          <c:dPt>
            <c:idx val="15"/>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1-B98B-4E1B-A093-C2D2DA6076AA}"/>
              </c:ext>
            </c:extLst>
          </c:dPt>
          <c:val>
            <c:numRef>
              <c:f>Sheet1!$A$3:$P$3</c:f>
              <c:numCache>
                <c:formatCode>General</c:formatCode>
                <c:ptCount val="16"/>
                <c:pt idx="0">
                  <c:v>5730.1151999999993</c:v>
                </c:pt>
                <c:pt idx="1">
                  <c:v>2326.1476068239999</c:v>
                </c:pt>
                <c:pt idx="2">
                  <c:v>1656.8773999999999</c:v>
                </c:pt>
                <c:pt idx="3">
                  <c:v>1546.287818</c:v>
                </c:pt>
                <c:pt idx="4">
                  <c:v>1274.9588762000001</c:v>
                </c:pt>
                <c:pt idx="5">
                  <c:v>871.83144080239981</c:v>
                </c:pt>
                <c:pt idx="6">
                  <c:v>825.2527</c:v>
                </c:pt>
                <c:pt idx="7">
                  <c:v>820.7324000000001</c:v>
                </c:pt>
                <c:pt idx="8">
                  <c:v>732.96934362000002</c:v>
                </c:pt>
                <c:pt idx="9">
                  <c:v>713.12080000000003</c:v>
                </c:pt>
                <c:pt idx="10">
                  <c:v>584.06039999999996</c:v>
                </c:pt>
                <c:pt idx="11">
                  <c:v>550.33379220000006</c:v>
                </c:pt>
                <c:pt idx="12">
                  <c:v>400.72800000000001</c:v>
                </c:pt>
                <c:pt idx="13">
                  <c:v>366.97200000000004</c:v>
                </c:pt>
                <c:pt idx="14">
                  <c:v>306.64</c:v>
                </c:pt>
                <c:pt idx="15">
                  <c:v>2109.8369321818182</c:v>
                </c:pt>
              </c:numCache>
            </c:numRef>
          </c:val>
          <c:smooth val="0"/>
          <c:extLst>
            <c:ext xmlns:c16="http://schemas.microsoft.com/office/drawing/2014/chart" uri="{C3380CC4-5D6E-409C-BE32-E72D297353CC}">
              <c16:uniqueId val="{00000012-B98B-4E1B-A093-C2D2DA6076AA}"/>
            </c:ext>
          </c:extLst>
        </c:ser>
        <c:dLbls>
          <c:showLegendKey val="0"/>
          <c:showVal val="0"/>
          <c:showCatName val="0"/>
          <c:showSerName val="0"/>
          <c:showPercent val="0"/>
          <c:showBubbleSize val="0"/>
        </c:dLbls>
        <c:marker val="1"/>
        <c:smooth val="0"/>
        <c:axId val="3"/>
        <c:axId val="2"/>
      </c:lineChart>
      <c:catAx>
        <c:axId val="16017232"/>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600000"/>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1000" kern="1200">
                <a:latin typeface="+mn-lt"/>
                <a:ea typeface="+mn-ea"/>
                <a:cs typeface="+mn-cs"/>
              </a:defRPr>
            </a:pPr>
            <a:endParaRPr lang="en-US"/>
          </a:p>
        </c:txPr>
        <c:crossAx val="16017232"/>
        <c:crosses val="min"/>
        <c:crossBetween val="between"/>
        <c:majorUnit val="50000"/>
      </c:valAx>
      <c:valAx>
        <c:axId val="2"/>
        <c:scaling>
          <c:orientation val="minMax"/>
          <c:max val="7000"/>
          <c:min val="0"/>
        </c:scaling>
        <c:delete val="0"/>
        <c:axPos val="r"/>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1000" kern="1200">
                <a:latin typeface="+mn-lt"/>
                <a:ea typeface="+mn-ea"/>
                <a:cs typeface="+mn-cs"/>
              </a:defRPr>
            </a:pPr>
            <a:endParaRPr lang="en-US"/>
          </a:p>
        </c:txPr>
        <c:crossAx val="3"/>
        <c:crosses val="max"/>
        <c:crossBetween val="between"/>
        <c:majorUnit val="1000"/>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6218905472636814"/>
          <c:y val="0.10113864701942397"/>
          <c:w val="0.2746268656716418"/>
          <c:h val="0.86403215003348965"/>
        </c:manualLayout>
      </c:layout>
      <c:barChart>
        <c:barDir val="col"/>
        <c:grouping val="stacked"/>
        <c:varyColors val="0"/>
        <c:ser>
          <c:idx val="0"/>
          <c:order val="0"/>
          <c:spPr>
            <a:solidFill>
              <a:srgbClr val="0070C0"/>
            </a:solidFill>
            <a:ln>
              <a:noFill/>
            </a:ln>
          </c:spPr>
          <c:invertIfNegative val="0"/>
          <c:val>
            <c:numRef>
              <c:f>Sheet1!$A$1</c:f>
              <c:numCache>
                <c:formatCode>General</c:formatCode>
                <c:ptCount val="1"/>
                <c:pt idx="0">
                  <c:v>1316</c:v>
                </c:pt>
              </c:numCache>
            </c:numRef>
          </c:val>
          <c:extLst>
            <c:ext xmlns:c16="http://schemas.microsoft.com/office/drawing/2014/chart" uri="{C3380CC4-5D6E-409C-BE32-E72D297353CC}">
              <c16:uniqueId val="{00000000-1EA4-48E2-BF17-898BD99CD0FE}"/>
            </c:ext>
          </c:extLst>
        </c:ser>
        <c:ser>
          <c:idx val="1"/>
          <c:order val="1"/>
          <c:spPr>
            <a:solidFill>
              <a:schemeClr val="accent1"/>
            </a:solidFill>
            <a:ln>
              <a:noFill/>
            </a:ln>
          </c:spPr>
          <c:invertIfNegative val="0"/>
          <c:dLbls>
            <c:dLbl>
              <c:idx val="0"/>
              <c:layout>
                <c:manualLayout>
                  <c:x val="0"/>
                  <c:y val="-1.3395847287340924E-3"/>
                </c:manualLayout>
              </c:layout>
              <c:numFmt formatCode="#,##0;&quot;-&quot;#,##0" sourceLinked="0"/>
              <c:spPr>
                <a:noFill/>
                <a:ln>
                  <a:noFill/>
                </a:ln>
              </c:spPr>
              <c:txPr>
                <a:bodyPr wrap="none"/>
                <a:lstStyle/>
                <a:p>
                  <a:pPr>
                    <a:defRPr sz="8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EA4-48E2-BF17-898BD99CD0F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676</c:v>
                </c:pt>
              </c:numCache>
            </c:numRef>
          </c:val>
          <c:extLst>
            <c:ext xmlns:c16="http://schemas.microsoft.com/office/drawing/2014/chart" uri="{C3380CC4-5D6E-409C-BE32-E72D297353CC}">
              <c16:uniqueId val="{00000002-1EA4-48E2-BF17-898BD99CD0FE}"/>
            </c:ext>
          </c:extLst>
        </c:ser>
        <c:dLbls>
          <c:showLegendKey val="0"/>
          <c:showVal val="0"/>
          <c:showCatName val="0"/>
          <c:showSerName val="0"/>
          <c:showPercent val="0"/>
          <c:showBubbleSize val="0"/>
        </c:dLbls>
        <c:gapWidth val="80"/>
        <c:overlap val="100"/>
        <c:axId val="22004928"/>
        <c:axId val="1"/>
      </c:barChart>
      <c:lineChart>
        <c:grouping val="standard"/>
        <c:varyColors val="0"/>
        <c:ser>
          <c:idx val="2"/>
          <c:order val="2"/>
          <c:spPr>
            <a:ln>
              <a:noFill/>
            </a:ln>
          </c:spPr>
          <c:marker>
            <c:symbol val="none"/>
          </c:marker>
          <c:dPt>
            <c:idx val="0"/>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3-1EA4-48E2-BF17-898BD99CD0FE}"/>
              </c:ext>
            </c:extLst>
          </c:dPt>
          <c:dLbls>
            <c:dLbl>
              <c:idx val="0"/>
              <c:layout>
                <c:manualLayout>
                  <c:x val="0"/>
                  <c:y val="-6.6309444072337576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EA4-48E2-BF17-898BD99CD0F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21</c:v>
                </c:pt>
              </c:numCache>
            </c:numRef>
          </c:val>
          <c:smooth val="0"/>
          <c:extLst>
            <c:ext xmlns:c16="http://schemas.microsoft.com/office/drawing/2014/chart" uri="{C3380CC4-5D6E-409C-BE32-E72D297353CC}">
              <c16:uniqueId val="{00000004-1EA4-48E2-BF17-898BD99CD0FE}"/>
            </c:ext>
          </c:extLst>
        </c:ser>
        <c:dLbls>
          <c:showLegendKey val="0"/>
          <c:showVal val="0"/>
          <c:showCatName val="0"/>
          <c:showSerName val="0"/>
          <c:showPercent val="0"/>
          <c:showBubbleSize val="0"/>
        </c:dLbls>
        <c:marker val="1"/>
        <c:smooth val="0"/>
        <c:axId val="3"/>
        <c:axId val="2"/>
      </c:lineChart>
      <c:catAx>
        <c:axId val="2200492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992"/>
          <c:min val="0"/>
        </c:scaling>
        <c:delete val="0"/>
        <c:axPos val="l"/>
        <c:majorGridlines>
          <c:spPr>
            <a:ln>
              <a:noFill/>
            </a:ln>
          </c:spPr>
        </c:majorGridlines>
        <c:numFmt formatCode="General" sourceLinked="1"/>
        <c:majorTickMark val="none"/>
        <c:minorTickMark val="none"/>
        <c:tickLblPos val="none"/>
        <c:spPr>
          <a:ln w="9525" algn="ctr">
            <a:solidFill>
              <a:schemeClr val="bg1"/>
            </a:solidFill>
            <a:prstDash val="solid"/>
          </a:ln>
        </c:spPr>
        <c:crossAx val="22004928"/>
        <c:crosses val="min"/>
        <c:crossBetween val="between"/>
      </c:valAx>
      <c:valAx>
        <c:axId val="2"/>
        <c:scaling>
          <c:orientation val="minMax"/>
          <c:max val="21"/>
          <c:min val="0"/>
        </c:scaling>
        <c:delete val="0"/>
        <c:axPos val="r"/>
        <c:majorGridlines>
          <c:spPr>
            <a:ln>
              <a:noFill/>
            </a:ln>
          </c:spPr>
        </c:majorGridlines>
        <c:numFmt formatCode="General" sourceLinked="1"/>
        <c:majorTickMark val="none"/>
        <c:minorTickMark val="none"/>
        <c:tickLblPos val="none"/>
        <c:spPr>
          <a:ln w="9525" algn="ctr">
            <a:solidFill>
              <a:schemeClr val="bg1"/>
            </a:solidFill>
            <a:prstDash val="solid"/>
          </a:ln>
        </c:spPr>
        <c:crossAx val="3"/>
        <c:crosses val="max"/>
        <c:crossBetween val="between"/>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519905315257149E-2"/>
          <c:y val="4.4285714285714282E-2"/>
          <c:w val="0.91629007962126108"/>
          <c:h val="0.91142857142857148"/>
        </c:manualLayout>
      </c:layout>
      <c:barChart>
        <c:barDir val="col"/>
        <c:grouping val="stacked"/>
        <c:varyColors val="0"/>
        <c:ser>
          <c:idx val="0"/>
          <c:order val="0"/>
          <c:spPr>
            <a:solidFill>
              <a:schemeClr val="bg2"/>
            </a:solidFill>
            <a:ln>
              <a:noFill/>
            </a:ln>
          </c:spPr>
          <c:invertIfNegative val="0"/>
          <c:dLbls>
            <c:dLbl>
              <c:idx val="1"/>
              <c:layout>
                <c:manualLayout>
                  <c:x val="0"/>
                  <c:y val="-2.142857142857143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621-4330-A316-5A5E83A3E0FA}"/>
                </c:ext>
              </c:extLst>
            </c:dLbl>
            <c:dLbl>
              <c:idx val="3"/>
              <c:layout>
                <c:manualLayout>
                  <c:x val="0"/>
                  <c:y val="-2.142857142857143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621-4330-A316-5A5E83A3E0FA}"/>
                </c:ext>
              </c:extLst>
            </c:dLbl>
            <c:dLbl>
              <c:idx val="4"/>
              <c:layout>
                <c:manualLayout>
                  <c:x val="0"/>
                  <c:y val="-1.4285714285714286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621-4330-A316-5A5E83A3E0FA}"/>
                </c:ext>
              </c:extLst>
            </c:dLbl>
            <c:dLbl>
              <c:idx val="5"/>
              <c:layout>
                <c:manualLayout>
                  <c:x val="0"/>
                  <c:y val="-2.142857142857143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621-4330-A316-5A5E83A3E0FA}"/>
                </c:ext>
              </c:extLst>
            </c:dLbl>
            <c:dLbl>
              <c:idx val="6"/>
              <c:layout>
                <c:manualLayout>
                  <c:x val="0"/>
                  <c:y val="-2.142857142857143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621-4330-A316-5A5E83A3E0FA}"/>
                </c:ext>
              </c:extLst>
            </c:dLbl>
            <c:dLbl>
              <c:idx val="7"/>
              <c:layout>
                <c:manualLayout>
                  <c:x val="0"/>
                  <c:y val="-1.4285714285714286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621-4330-A316-5A5E83A3E0FA}"/>
                </c:ext>
              </c:extLst>
            </c:dLbl>
            <c:dLbl>
              <c:idx val="8"/>
              <c:layout>
                <c:manualLayout>
                  <c:x val="0"/>
                  <c:y val="-1.4285714285714286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8621-4330-A316-5A5E83A3E0FA}"/>
                </c:ext>
              </c:extLst>
            </c:dLbl>
            <c:dLbl>
              <c:idx val="10"/>
              <c:layout>
                <c:manualLayout>
                  <c:x val="0"/>
                  <c:y val="-1.4285714285714286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8621-4330-A316-5A5E83A3E0FA}"/>
                </c:ext>
              </c:extLst>
            </c:dLbl>
            <c:dLbl>
              <c:idx val="11"/>
              <c:layout>
                <c:manualLayout>
                  <c:x val="0"/>
                  <c:y val="-1.4285714285714286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621-4330-A316-5A5E83A3E0FA}"/>
                </c:ext>
              </c:extLst>
            </c:dLbl>
            <c:dLbl>
              <c:idx val="15"/>
              <c:layout>
                <c:manualLayout>
                  <c:x val="0"/>
                  <c:y val="-1.4285714285714286E-3"/>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8621-4330-A316-5A5E83A3E0F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Sheet1!$A$1:$P$1</c:f>
              <c:numCache>
                <c:formatCode>General</c:formatCode>
                <c:ptCount val="16"/>
                <c:pt idx="0">
                  <c:v>1492.0420829633172</c:v>
                </c:pt>
                <c:pt idx="1">
                  <c:v>467.39613657100097</c:v>
                </c:pt>
                <c:pt idx="2">
                  <c:v>62.75672290943519</c:v>
                </c:pt>
                <c:pt idx="3">
                  <c:v>106.38009820219639</c:v>
                </c:pt>
                <c:pt idx="4">
                  <c:v>308.9738112519085</c:v>
                </c:pt>
                <c:pt idx="5">
                  <c:v>256.70563831148797</c:v>
                </c:pt>
                <c:pt idx="6">
                  <c:v>156.59603160938406</c:v>
                </c:pt>
                <c:pt idx="7">
                  <c:v>85.537788233763763</c:v>
                </c:pt>
                <c:pt idx="8">
                  <c:v>166.03839192669741</c:v>
                </c:pt>
                <c:pt idx="9">
                  <c:v>54.465288394137403</c:v>
                </c:pt>
                <c:pt idx="10">
                  <c:v>98.06458309614311</c:v>
                </c:pt>
                <c:pt idx="11">
                  <c:v>124.77013551632402</c:v>
                </c:pt>
                <c:pt idx="12">
                  <c:v>59.096730123449511</c:v>
                </c:pt>
                <c:pt idx="13">
                  <c:v>41.44956973215519</c:v>
                </c:pt>
                <c:pt idx="14">
                  <c:v>106.55251181782299</c:v>
                </c:pt>
                <c:pt idx="15">
                  <c:v>591.95808676917056</c:v>
                </c:pt>
              </c:numCache>
            </c:numRef>
          </c:val>
          <c:extLst>
            <c:ext xmlns:c16="http://schemas.microsoft.com/office/drawing/2014/chart" uri="{C3380CC4-5D6E-409C-BE32-E72D297353CC}">
              <c16:uniqueId val="{0000000A-8621-4330-A316-5A5E83A3E0FA}"/>
            </c:ext>
          </c:extLst>
        </c:ser>
        <c:ser>
          <c:idx val="1"/>
          <c:order val="1"/>
          <c:spPr>
            <a:pattFill prst="ltUpDiag">
              <a:fgClr>
                <a:schemeClr val="tx1"/>
              </a:fgClr>
              <a:bgClr>
                <a:schemeClr val="bg1"/>
              </a:bgClr>
            </a:patt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B-8621-4330-A316-5A5E83A3E0FA}"/>
              </c:ext>
            </c:extLst>
          </c:dPt>
          <c:val>
            <c:numRef>
              <c:f>Sheet1!$A$2:$P$2</c:f>
              <c:numCache>
                <c:formatCode>General</c:formatCode>
                <c:ptCount val="16"/>
                <c:pt idx="0">
                  <c:v>0</c:v>
                </c:pt>
                <c:pt idx="1">
                  <c:v>51.932904028999019</c:v>
                </c:pt>
                <c:pt idx="2">
                  <c:v>26.895738390564809</c:v>
                </c:pt>
                <c:pt idx="3">
                  <c:v>159.5701472978036</c:v>
                </c:pt>
                <c:pt idx="4">
                  <c:v>132.41734764809149</c:v>
                </c:pt>
                <c:pt idx="5">
                  <c:v>28.522848688511999</c:v>
                </c:pt>
                <c:pt idx="6">
                  <c:v>67.112584990615943</c:v>
                </c:pt>
                <c:pt idx="7">
                  <c:v>57.025192166236224</c:v>
                </c:pt>
                <c:pt idx="8">
                  <c:v>71.159310873302587</c:v>
                </c:pt>
                <c:pt idx="9">
                  <c:v>23.3422664558626</c:v>
                </c:pt>
                <c:pt idx="10">
                  <c:v>24.516145803856887</c:v>
                </c:pt>
                <c:pt idx="11">
                  <c:v>53.47291518367598</c:v>
                </c:pt>
                <c:pt idx="12">
                  <c:v>25.327170056550493</c:v>
                </c:pt>
                <c:pt idx="13">
                  <c:v>17.764101317844812</c:v>
                </c:pt>
                <c:pt idx="14">
                  <c:v>11.839167982177017</c:v>
                </c:pt>
                <c:pt idx="15">
                  <c:v>253.69632293082941</c:v>
                </c:pt>
              </c:numCache>
            </c:numRef>
          </c:val>
          <c:extLst>
            <c:ext xmlns:c16="http://schemas.microsoft.com/office/drawing/2014/chart" uri="{C3380CC4-5D6E-409C-BE32-E72D297353CC}">
              <c16:uniqueId val="{0000000C-8621-4330-A316-5A5E83A3E0FA}"/>
            </c:ext>
          </c:extLst>
        </c:ser>
        <c:dLbls>
          <c:showLegendKey val="0"/>
          <c:showVal val="0"/>
          <c:showCatName val="0"/>
          <c:showSerName val="0"/>
          <c:showPercent val="0"/>
          <c:showBubbleSize val="0"/>
        </c:dLbls>
        <c:gapWidth val="80"/>
        <c:overlap val="100"/>
        <c:axId val="775579296"/>
        <c:axId val="1"/>
      </c:barChart>
      <c:lineChart>
        <c:grouping val="standard"/>
        <c:varyColors val="0"/>
        <c:ser>
          <c:idx val="2"/>
          <c:order val="2"/>
          <c:spPr>
            <a:ln>
              <a:noFill/>
            </a:ln>
          </c:spPr>
          <c:marker>
            <c:symbol val="none"/>
          </c:marker>
          <c:dPt>
            <c:idx val="0"/>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D-8621-4330-A316-5A5E83A3E0FA}"/>
              </c:ext>
            </c:extLst>
          </c:dPt>
          <c:dPt>
            <c:idx val="1"/>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E-8621-4330-A316-5A5E83A3E0FA}"/>
              </c:ext>
            </c:extLst>
          </c:dPt>
          <c:dPt>
            <c:idx val="2"/>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F-8621-4330-A316-5A5E83A3E0FA}"/>
              </c:ext>
            </c:extLst>
          </c:dPt>
          <c:dPt>
            <c:idx val="3"/>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0-8621-4330-A316-5A5E83A3E0FA}"/>
              </c:ext>
            </c:extLst>
          </c:dPt>
          <c:dPt>
            <c:idx val="4"/>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1-8621-4330-A316-5A5E83A3E0FA}"/>
              </c:ext>
            </c:extLst>
          </c:dPt>
          <c:dPt>
            <c:idx val="5"/>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2-8621-4330-A316-5A5E83A3E0FA}"/>
              </c:ext>
            </c:extLst>
          </c:dPt>
          <c:dPt>
            <c:idx val="6"/>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3-8621-4330-A316-5A5E83A3E0FA}"/>
              </c:ext>
            </c:extLst>
          </c:dPt>
          <c:dPt>
            <c:idx val="7"/>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4-8621-4330-A316-5A5E83A3E0FA}"/>
              </c:ext>
            </c:extLst>
          </c:dPt>
          <c:dPt>
            <c:idx val="8"/>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5-8621-4330-A316-5A5E83A3E0FA}"/>
              </c:ext>
            </c:extLst>
          </c:dPt>
          <c:dPt>
            <c:idx val="9"/>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6-8621-4330-A316-5A5E83A3E0FA}"/>
              </c:ext>
            </c:extLst>
          </c:dPt>
          <c:dPt>
            <c:idx val="10"/>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7-8621-4330-A316-5A5E83A3E0FA}"/>
              </c:ext>
            </c:extLst>
          </c:dPt>
          <c:dPt>
            <c:idx val="11"/>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8-8621-4330-A316-5A5E83A3E0FA}"/>
              </c:ext>
            </c:extLst>
          </c:dPt>
          <c:dPt>
            <c:idx val="12"/>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9-8621-4330-A316-5A5E83A3E0FA}"/>
              </c:ext>
            </c:extLst>
          </c:dPt>
          <c:dPt>
            <c:idx val="13"/>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A-8621-4330-A316-5A5E83A3E0FA}"/>
              </c:ext>
            </c:extLst>
          </c:dPt>
          <c:dPt>
            <c:idx val="14"/>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B-8621-4330-A316-5A5E83A3E0FA}"/>
              </c:ext>
            </c:extLst>
          </c:dPt>
          <c:dPt>
            <c:idx val="15"/>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1C-8621-4330-A316-5A5E83A3E0FA}"/>
              </c:ext>
            </c:extLst>
          </c:dPt>
          <c:val>
            <c:numRef>
              <c:f>Sheet1!$A$3:$P$3</c:f>
              <c:numCache>
                <c:formatCode>General</c:formatCode>
                <c:ptCount val="16"/>
                <c:pt idx="0">
                  <c:v>335441.11577412707</c:v>
                </c:pt>
                <c:pt idx="1">
                  <c:v>116755.62963903902</c:v>
                </c:pt>
                <c:pt idx="2">
                  <c:v>20155.679248919318</c:v>
                </c:pt>
                <c:pt idx="3">
                  <c:v>59790.972460766854</c:v>
                </c:pt>
                <c:pt idx="4">
                  <c:v>99233.623860453663</c:v>
                </c:pt>
                <c:pt idx="5">
                  <c:v>64125.109490279763</c:v>
                </c:pt>
                <c:pt idx="6">
                  <c:v>50294.203368892617</c:v>
                </c:pt>
                <c:pt idx="7">
                  <c:v>32051.029763850336</c:v>
                </c:pt>
                <c:pt idx="8">
                  <c:v>53326.821661966023</c:v>
                </c:pt>
                <c:pt idx="9">
                  <c:v>17492.705676431589</c:v>
                </c:pt>
                <c:pt idx="10">
                  <c:v>27558.617102108561</c:v>
                </c:pt>
                <c:pt idx="11">
                  <c:v>40072.628313310648</c:v>
                </c:pt>
                <c:pt idx="12">
                  <c:v>18980.193384972226</c:v>
                </c:pt>
                <c:pt idx="13">
                  <c:v>13312.426044499998</c:v>
                </c:pt>
                <c:pt idx="14">
                  <c:v>26616.834486866253</c:v>
                </c:pt>
                <c:pt idx="15">
                  <c:v>190120.14605895765</c:v>
                </c:pt>
              </c:numCache>
            </c:numRef>
          </c:val>
          <c:smooth val="0"/>
          <c:extLst>
            <c:ext xmlns:c16="http://schemas.microsoft.com/office/drawing/2014/chart" uri="{C3380CC4-5D6E-409C-BE32-E72D297353CC}">
              <c16:uniqueId val="{0000001D-8621-4330-A316-5A5E83A3E0FA}"/>
            </c:ext>
          </c:extLst>
        </c:ser>
        <c:dLbls>
          <c:showLegendKey val="0"/>
          <c:showVal val="0"/>
          <c:showCatName val="0"/>
          <c:showSerName val="0"/>
          <c:showPercent val="0"/>
          <c:showBubbleSize val="0"/>
        </c:dLbls>
        <c:marker val="1"/>
        <c:smooth val="0"/>
        <c:axId val="3"/>
        <c:axId val="2"/>
      </c:lineChart>
      <c:catAx>
        <c:axId val="775579296"/>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60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775579296"/>
        <c:crosses val="min"/>
        <c:crossBetween val="between"/>
        <c:majorUnit val="200"/>
      </c:valAx>
      <c:valAx>
        <c:axId val="2"/>
        <c:scaling>
          <c:orientation val="minMax"/>
          <c:max val="350000"/>
          <c:min val="0"/>
        </c:scaling>
        <c:delete val="0"/>
        <c:axPos val="r"/>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1000" kern="1200">
                <a:latin typeface="+mn-lt"/>
                <a:ea typeface="+mn-ea"/>
                <a:cs typeface="+mn-cs"/>
              </a:defRPr>
            </a:pPr>
            <a:endParaRPr lang="en-US"/>
          </a:p>
        </c:txPr>
        <c:crossAx val="3"/>
        <c:crosses val="max"/>
        <c:crossBetween val="between"/>
        <c:majorUnit val="50000"/>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929378531073448E-2"/>
          <c:y val="0.13255567338282079"/>
          <c:w val="0.82450564971751417"/>
          <c:h val="0.81124072110286316"/>
        </c:manualLayout>
      </c:layout>
      <c:barChart>
        <c:barDir val="col"/>
        <c:grouping val="stacked"/>
        <c:varyColors val="0"/>
        <c:ser>
          <c:idx val="0"/>
          <c:order val="0"/>
          <c:spPr>
            <a:solidFill>
              <a:schemeClr val="accent2"/>
            </a:solidFill>
            <a:ln>
              <a:noFill/>
            </a:ln>
          </c:spPr>
          <c:invertIfNegative val="0"/>
          <c:val>
            <c:numRef>
              <c:f>Sheet1!$A$1:$E$1</c:f>
              <c:numCache>
                <c:formatCode>General</c:formatCode>
                <c:ptCount val="5"/>
                <c:pt idx="0">
                  <c:v>1671.25</c:v>
                </c:pt>
                <c:pt idx="1">
                  <c:v>1600</c:v>
                </c:pt>
                <c:pt idx="2">
                  <c:v>1592</c:v>
                </c:pt>
                <c:pt idx="3">
                  <c:v>1709</c:v>
                </c:pt>
                <c:pt idx="4">
                  <c:v>1784</c:v>
                </c:pt>
              </c:numCache>
            </c:numRef>
          </c:val>
          <c:extLst>
            <c:ext xmlns:c16="http://schemas.microsoft.com/office/drawing/2014/chart" uri="{C3380CC4-5D6E-409C-BE32-E72D297353CC}">
              <c16:uniqueId val="{00000000-2C84-4122-92A7-54470D77B009}"/>
            </c:ext>
          </c:extLst>
        </c:ser>
        <c:ser>
          <c:idx val="1"/>
          <c:order val="1"/>
          <c:spPr>
            <a:solidFill>
              <a:schemeClr val="accent1"/>
            </a:solidFill>
            <a:ln>
              <a:noFill/>
            </a:ln>
          </c:spPr>
          <c:invertIfNegative val="0"/>
          <c:val>
            <c:numRef>
              <c:f>Sheet1!$A$2:$E$2</c:f>
              <c:numCache>
                <c:formatCode>General</c:formatCode>
                <c:ptCount val="5"/>
                <c:pt idx="0">
                  <c:v>1171</c:v>
                </c:pt>
                <c:pt idx="1">
                  <c:v>1181</c:v>
                </c:pt>
                <c:pt idx="2">
                  <c:v>1176</c:v>
                </c:pt>
                <c:pt idx="3">
                  <c:v>1146</c:v>
                </c:pt>
                <c:pt idx="4">
                  <c:v>1171</c:v>
                </c:pt>
              </c:numCache>
            </c:numRef>
          </c:val>
          <c:extLst>
            <c:ext xmlns:c16="http://schemas.microsoft.com/office/drawing/2014/chart" uri="{C3380CC4-5D6E-409C-BE32-E72D297353CC}">
              <c16:uniqueId val="{00000001-2C84-4122-92A7-54470D77B009}"/>
            </c:ext>
          </c:extLst>
        </c:ser>
        <c:dLbls>
          <c:showLegendKey val="0"/>
          <c:showVal val="0"/>
          <c:showCatName val="0"/>
          <c:showSerName val="0"/>
          <c:showPercent val="0"/>
          <c:showBubbleSize val="0"/>
        </c:dLbls>
        <c:gapWidth val="80"/>
        <c:overlap val="100"/>
        <c:axId val="870836288"/>
        <c:axId val="1"/>
      </c:barChart>
      <c:lineChart>
        <c:grouping val="standard"/>
        <c:varyColors val="0"/>
        <c:ser>
          <c:idx val="2"/>
          <c:order val="2"/>
          <c:spPr>
            <a:ln w="28575" algn="ctr">
              <a:solidFill>
                <a:schemeClr val="accent5"/>
              </a:solidFill>
              <a:prstDash val="solid"/>
            </a:ln>
          </c:spPr>
          <c:marker>
            <c:symbol val="none"/>
          </c:marker>
          <c:dPt>
            <c:idx val="0"/>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2-2C84-4122-92A7-54470D77B009}"/>
              </c:ext>
            </c:extLst>
          </c:dPt>
          <c:dPt>
            <c:idx val="1"/>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3-2C84-4122-92A7-54470D77B009}"/>
              </c:ext>
            </c:extLst>
          </c:dPt>
          <c:dPt>
            <c:idx val="2"/>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4-2C84-4122-92A7-54470D77B009}"/>
              </c:ext>
            </c:extLst>
          </c:dPt>
          <c:dPt>
            <c:idx val="3"/>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5-2C84-4122-92A7-54470D77B009}"/>
              </c:ext>
            </c:extLst>
          </c:dPt>
          <c:dPt>
            <c:idx val="4"/>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6-2C84-4122-92A7-54470D77B009}"/>
              </c:ext>
            </c:extLst>
          </c:dPt>
          <c:dLbls>
            <c:dLbl>
              <c:idx val="0"/>
              <c:layout>
                <c:manualLayout>
                  <c:x val="0"/>
                  <c:y val="-9.6500530222693531E-2"/>
                </c:manualLayout>
              </c:layout>
              <c:numFmt formatCode="#,##0.0;&quot;-&quot;#,##0.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C84-4122-92A7-54470D77B009}"/>
                </c:ext>
              </c:extLst>
            </c:dLbl>
            <c:dLbl>
              <c:idx val="1"/>
              <c:layout>
                <c:manualLayout>
                  <c:x val="0"/>
                  <c:y val="-9.6500530222693531E-2"/>
                </c:manualLayout>
              </c:layout>
              <c:numFmt formatCode="#,##0.0;&quot;-&quot;#,##0.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C84-4122-92A7-54470D77B009}"/>
                </c:ext>
              </c:extLst>
            </c:dLbl>
            <c:dLbl>
              <c:idx val="2"/>
              <c:layout>
                <c:manualLayout>
                  <c:x val="0"/>
                  <c:y val="-9.6500530222693531E-2"/>
                </c:manualLayout>
              </c:layout>
              <c:numFmt formatCode="#,##0.0;&quot;-&quot;#,##0.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C84-4122-92A7-54470D77B009}"/>
                </c:ext>
              </c:extLst>
            </c:dLbl>
            <c:dLbl>
              <c:idx val="3"/>
              <c:layout>
                <c:manualLayout>
                  <c:x val="0"/>
                  <c:y val="-9.6500530222693531E-2"/>
                </c:manualLayout>
              </c:layout>
              <c:numFmt formatCode="#,##0.0;&quot;-&quot;#,##0.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C84-4122-92A7-54470D77B009}"/>
                </c:ext>
              </c:extLst>
            </c:dLbl>
            <c:dLbl>
              <c:idx val="4"/>
              <c:layout>
                <c:manualLayout>
                  <c:x val="0"/>
                  <c:y val="-9.6500530222693531E-2"/>
                </c:manualLayout>
              </c:layout>
              <c:numFmt formatCode="#,##0.0;&quot;-&quot;#,##0.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C84-4122-92A7-54470D77B00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Sheet1!$A$3:$E$3</c:f>
              <c:numCache>
                <c:formatCode>General</c:formatCode>
                <c:ptCount val="5"/>
                <c:pt idx="0">
                  <c:v>5.8000000000000007</c:v>
                </c:pt>
                <c:pt idx="1">
                  <c:v>5.9331175836030203</c:v>
                </c:pt>
                <c:pt idx="2">
                  <c:v>6.0332369942196529</c:v>
                </c:pt>
                <c:pt idx="3">
                  <c:v>6.0245183887915932</c:v>
                </c:pt>
                <c:pt idx="4">
                  <c:v>6.8358714043993229</c:v>
                </c:pt>
              </c:numCache>
            </c:numRef>
          </c:val>
          <c:smooth val="0"/>
          <c:extLst>
            <c:ext xmlns:c16="http://schemas.microsoft.com/office/drawing/2014/chart" uri="{C3380CC4-5D6E-409C-BE32-E72D297353CC}">
              <c16:uniqueId val="{00000007-2C84-4122-92A7-54470D77B009}"/>
            </c:ext>
          </c:extLst>
        </c:ser>
        <c:dLbls>
          <c:showLegendKey val="0"/>
          <c:showVal val="0"/>
          <c:showCatName val="0"/>
          <c:showSerName val="0"/>
          <c:showPercent val="0"/>
          <c:showBubbleSize val="0"/>
        </c:dLbls>
        <c:marker val="1"/>
        <c:smooth val="0"/>
        <c:axId val="3"/>
        <c:axId val="2"/>
      </c:lineChart>
      <c:catAx>
        <c:axId val="87083628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450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800" kern="1200">
                <a:solidFill>
                  <a:schemeClr val="tx1"/>
                </a:solidFill>
                <a:latin typeface="+mn-lt"/>
                <a:ea typeface="+mn-ea"/>
                <a:cs typeface="+mn-cs"/>
              </a:defRPr>
            </a:pPr>
            <a:endParaRPr lang="en-US"/>
          </a:p>
        </c:txPr>
        <c:crossAx val="870836288"/>
        <c:crosses val="min"/>
        <c:crossBetween val="between"/>
        <c:majorUnit val="500"/>
      </c:valAx>
      <c:valAx>
        <c:axId val="2"/>
        <c:scaling>
          <c:orientation val="minMax"/>
          <c:max val="7"/>
          <c:min val="0"/>
        </c:scaling>
        <c:delete val="0"/>
        <c:axPos val="r"/>
        <c:majorGridlines>
          <c:spPr>
            <a:ln>
              <a:noFill/>
            </a:ln>
          </c:spPr>
        </c:majorGridlines>
        <c:numFmt formatCode="#,##0&quot;%&quot;;&quot;-&quot;#,##0&quot;%&quot;" sourceLinked="0"/>
        <c:majorTickMark val="out"/>
        <c:minorTickMark val="none"/>
        <c:tickLblPos val="nextTo"/>
        <c:spPr>
          <a:ln w="9525" algn="ctr">
            <a:solidFill>
              <a:schemeClr val="tx1"/>
            </a:solidFill>
            <a:prstDash val="solid"/>
          </a:ln>
        </c:spPr>
        <c:txPr>
          <a:bodyPr wrap="none"/>
          <a:lstStyle/>
          <a:p>
            <a:pPr>
              <a:defRPr sz="800" kern="1200">
                <a:solidFill>
                  <a:schemeClr val="tx1"/>
                </a:solidFill>
                <a:latin typeface="+mn-lt"/>
                <a:ea typeface="+mn-ea"/>
                <a:cs typeface="+mn-cs"/>
              </a:defRPr>
            </a:pPr>
            <a:endParaRPr lang="en-US"/>
          </a:p>
        </c:txPr>
        <c:crossAx val="3"/>
        <c:crosses val="max"/>
        <c:crossBetween val="between"/>
        <c:majorUnit val="1"/>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9058823529411762"/>
          <c:y val="0.10209601081812035"/>
          <c:w val="0.21882352941176469"/>
          <c:h val="0.86274509803921573"/>
        </c:manualLayout>
      </c:layout>
      <c:barChart>
        <c:barDir val="col"/>
        <c:grouping val="stacked"/>
        <c:varyColors val="0"/>
        <c:ser>
          <c:idx val="0"/>
          <c:order val="0"/>
          <c:spPr>
            <a:solidFill>
              <a:schemeClr val="bg2"/>
            </a:solidFill>
            <a:ln>
              <a:noFill/>
            </a:ln>
          </c:spPr>
          <c:invertIfNegative val="0"/>
          <c:val>
            <c:numRef>
              <c:f>Sheet1!$A$1</c:f>
              <c:numCache>
                <c:formatCode>General</c:formatCode>
                <c:ptCount val="1"/>
                <c:pt idx="0">
                  <c:v>4180</c:v>
                </c:pt>
              </c:numCache>
            </c:numRef>
          </c:val>
          <c:extLst>
            <c:ext xmlns:c16="http://schemas.microsoft.com/office/drawing/2014/chart" uri="{C3380CC4-5D6E-409C-BE32-E72D297353CC}">
              <c16:uniqueId val="{00000000-9DDA-41CA-9A2D-3FA445DC1C21}"/>
            </c:ext>
          </c:extLst>
        </c:ser>
        <c:ser>
          <c:idx val="1"/>
          <c:order val="1"/>
          <c:spPr>
            <a:pattFill prst="ltUpDiag">
              <a:fgClr>
                <a:schemeClr val="tx1"/>
              </a:fgClr>
              <a:bgClr>
                <a:schemeClr val="bg1"/>
              </a:bgClr>
            </a:pattFill>
            <a:ln>
              <a:noFill/>
            </a:ln>
          </c:spPr>
          <c:invertIfNegative val="0"/>
          <c:val>
            <c:numRef>
              <c:f>Sheet1!$A$2</c:f>
              <c:numCache>
                <c:formatCode>General</c:formatCode>
                <c:ptCount val="1"/>
                <c:pt idx="0">
                  <c:v>1003</c:v>
                </c:pt>
              </c:numCache>
            </c:numRef>
          </c:val>
          <c:extLst>
            <c:ext xmlns:c16="http://schemas.microsoft.com/office/drawing/2014/chart" uri="{C3380CC4-5D6E-409C-BE32-E72D297353CC}">
              <c16:uniqueId val="{00000001-9DDA-41CA-9A2D-3FA445DC1C21}"/>
            </c:ext>
          </c:extLst>
        </c:ser>
        <c:dLbls>
          <c:showLegendKey val="0"/>
          <c:showVal val="0"/>
          <c:showCatName val="0"/>
          <c:showSerName val="0"/>
          <c:showPercent val="0"/>
          <c:showBubbleSize val="0"/>
        </c:dLbls>
        <c:gapWidth val="80"/>
        <c:overlap val="100"/>
        <c:axId val="767291456"/>
        <c:axId val="1"/>
      </c:barChart>
      <c:lineChart>
        <c:grouping val="standard"/>
        <c:varyColors val="0"/>
        <c:ser>
          <c:idx val="2"/>
          <c:order val="2"/>
          <c:spPr>
            <a:ln>
              <a:noFill/>
            </a:ln>
          </c:spPr>
          <c:marker>
            <c:symbol val="none"/>
          </c:marker>
          <c:dPt>
            <c:idx val="0"/>
            <c:marker>
              <c:symbol val="circle"/>
              <c:size val="7"/>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2-9DDA-41CA-9A2D-3FA445DC1C21}"/>
              </c:ext>
            </c:extLst>
          </c:dPt>
          <c:dLbls>
            <c:dLbl>
              <c:idx val="0"/>
              <c:layout>
                <c:manualLayout>
                  <c:x val="0"/>
                  <c:y val="-6.6937119675456389E-2"/>
                </c:manualLayout>
              </c:layout>
              <c:numFmt formatCode="#,##0;&quot;-&quot;#,##0" sourceLinked="0"/>
              <c:spPr>
                <a:noFill/>
                <a:ln>
                  <a:noFill/>
                </a:ln>
              </c:spPr>
              <c:txPr>
                <a:bodyPr wrap="none"/>
                <a:lstStyle/>
                <a:p>
                  <a:pPr>
                    <a:defRPr sz="8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DDA-41CA-9A2D-3FA445DC1C2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1170</c:v>
                </c:pt>
              </c:numCache>
            </c:numRef>
          </c:val>
          <c:smooth val="0"/>
          <c:extLst>
            <c:ext xmlns:c16="http://schemas.microsoft.com/office/drawing/2014/chart" uri="{C3380CC4-5D6E-409C-BE32-E72D297353CC}">
              <c16:uniqueId val="{00000003-9DDA-41CA-9A2D-3FA445DC1C21}"/>
            </c:ext>
          </c:extLst>
        </c:ser>
        <c:dLbls>
          <c:showLegendKey val="0"/>
          <c:showVal val="0"/>
          <c:showCatName val="0"/>
          <c:showSerName val="0"/>
          <c:showPercent val="0"/>
          <c:showBubbleSize val="0"/>
        </c:dLbls>
        <c:marker val="1"/>
        <c:smooth val="0"/>
        <c:axId val="3"/>
        <c:axId val="2"/>
      </c:lineChart>
      <c:catAx>
        <c:axId val="767291456"/>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183"/>
          <c:min val="0"/>
        </c:scaling>
        <c:delete val="0"/>
        <c:axPos val="l"/>
        <c:majorGridlines>
          <c:spPr>
            <a:ln>
              <a:noFill/>
            </a:ln>
          </c:spPr>
        </c:majorGridlines>
        <c:numFmt formatCode="General" sourceLinked="1"/>
        <c:majorTickMark val="none"/>
        <c:minorTickMark val="none"/>
        <c:tickLblPos val="none"/>
        <c:spPr>
          <a:ln w="9525" algn="ctr">
            <a:solidFill>
              <a:schemeClr val="bg1"/>
            </a:solidFill>
            <a:prstDash val="solid"/>
          </a:ln>
        </c:spPr>
        <c:crossAx val="767291456"/>
        <c:crosses val="min"/>
        <c:crossBetween val="between"/>
      </c:valAx>
      <c:valAx>
        <c:axId val="2"/>
        <c:scaling>
          <c:orientation val="minMax"/>
          <c:max val="1170"/>
          <c:min val="0"/>
        </c:scaling>
        <c:delete val="0"/>
        <c:axPos val="r"/>
        <c:majorGridlines>
          <c:spPr>
            <a:ln>
              <a:noFill/>
            </a:ln>
          </c:spPr>
        </c:majorGridlines>
        <c:numFmt formatCode="General" sourceLinked="1"/>
        <c:majorTickMark val="none"/>
        <c:minorTickMark val="none"/>
        <c:tickLblPos val="none"/>
        <c:spPr>
          <a:ln w="9525" algn="ctr">
            <a:solidFill>
              <a:schemeClr val="bg1"/>
            </a:solidFill>
            <a:prstDash val="solid"/>
          </a:ln>
        </c:spPr>
        <c:crossAx val="3"/>
        <c:crosses val="max"/>
        <c:crossBetween val="between"/>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71084337349398"/>
          <c:y val="2.3497514685946679E-2"/>
          <c:w val="0.72048192771084341"/>
          <c:h val="0.95300497062810663"/>
        </c:manualLayout>
      </c:layout>
      <c:barChart>
        <c:barDir val="bar"/>
        <c:grouping val="clustered"/>
        <c:varyColors val="0"/>
        <c:ser>
          <c:idx val="0"/>
          <c:order val="0"/>
          <c:spPr>
            <a:solidFill>
              <a:schemeClr val="hlink"/>
            </a:solidFill>
            <a:ln>
              <a:noFill/>
            </a:ln>
          </c:spPr>
          <c:invertIfNegative val="0"/>
          <c:dLbls>
            <c:dLbl>
              <c:idx val="0"/>
              <c:layout>
                <c:manualLayout>
                  <c:x val="0.39759036144578314"/>
                  <c:y val="9.0375056484410306E-4"/>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2D9-4EAE-83D5-83E518CD7A48}"/>
                </c:ext>
              </c:extLst>
            </c:dLbl>
            <c:dLbl>
              <c:idx val="1"/>
              <c:layout>
                <c:manualLayout>
                  <c:x val="0.36987951807228914"/>
                  <c:y val="9.0375056484410306E-4"/>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2D9-4EAE-83D5-83E518CD7A48}"/>
                </c:ext>
              </c:extLst>
            </c:dLbl>
            <c:dLbl>
              <c:idx val="2"/>
              <c:layout>
                <c:manualLayout>
                  <c:x val="0.39759036144578314"/>
                  <c:y val="9.0375056484410306E-4"/>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2D9-4EAE-83D5-83E518CD7A48}"/>
                </c:ext>
              </c:extLst>
            </c:dLbl>
            <c:dLbl>
              <c:idx val="3"/>
              <c:layout>
                <c:manualLayout>
                  <c:x val="0.43373493975903615"/>
                  <c:y val="9.0375056484410306E-4"/>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2D9-4EAE-83D5-83E518CD7A4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81</c:v>
                </c:pt>
                <c:pt idx="1">
                  <c:v>74</c:v>
                </c:pt>
                <c:pt idx="2">
                  <c:v>81</c:v>
                </c:pt>
                <c:pt idx="3">
                  <c:v>90</c:v>
                </c:pt>
              </c:numCache>
            </c:numRef>
          </c:val>
          <c:extLst>
            <c:ext xmlns:c16="http://schemas.microsoft.com/office/drawing/2014/chart" uri="{C3380CC4-5D6E-409C-BE32-E72D297353CC}">
              <c16:uniqueId val="{00000004-22D9-4EAE-83D5-83E518CD7A48}"/>
            </c:ext>
          </c:extLst>
        </c:ser>
        <c:ser>
          <c:idx val="1"/>
          <c:order val="1"/>
          <c:spPr>
            <a:solidFill>
              <a:schemeClr val="folHlink"/>
            </a:solidFill>
            <a:ln>
              <a:noFill/>
            </a:ln>
          </c:spPr>
          <c:invertIfNegative val="0"/>
          <c:dLbls>
            <c:dLbl>
              <c:idx val="0"/>
              <c:layout>
                <c:manualLayout>
                  <c:x val="0.21686746987951808"/>
                  <c:y val="9.0375056484410306E-4"/>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2D9-4EAE-83D5-83E518CD7A48}"/>
                </c:ext>
              </c:extLst>
            </c:dLbl>
            <c:dLbl>
              <c:idx val="1"/>
              <c:layout>
                <c:manualLayout>
                  <c:x val="0.33373493975903612"/>
                  <c:y val="9.0375056484410306E-4"/>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2D9-4EAE-83D5-83E518CD7A48}"/>
                </c:ext>
              </c:extLst>
            </c:dLbl>
            <c:dLbl>
              <c:idx val="2"/>
              <c:layout>
                <c:manualLayout>
                  <c:x val="0.1746987951807229"/>
                  <c:y val="9.0375056484410306E-4"/>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22D9-4EAE-83D5-83E518CD7A48}"/>
                </c:ext>
              </c:extLst>
            </c:dLbl>
            <c:dLbl>
              <c:idx val="3"/>
              <c:layout>
                <c:manualLayout>
                  <c:x val="0.10240963855421686"/>
                  <c:y val="9.0375056484410306E-4"/>
                </c:manualLayout>
              </c:layout>
              <c:numFmt formatCode="#,##0;&quot;-&quot;#,##0" sourceLinked="0"/>
              <c:spPr>
                <a:noFill/>
                <a:ln>
                  <a:noFill/>
                </a:ln>
              </c:spPr>
              <c:txPr>
                <a:bodyPr wrap="none"/>
                <a:lstStyle/>
                <a:p>
                  <a:pPr>
                    <a:defRPr sz="8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22D9-4EAE-83D5-83E518CD7A4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36</c:v>
                </c:pt>
                <c:pt idx="1">
                  <c:v>65</c:v>
                </c:pt>
                <c:pt idx="2">
                  <c:v>26</c:v>
                </c:pt>
                <c:pt idx="3">
                  <c:v>17</c:v>
                </c:pt>
              </c:numCache>
            </c:numRef>
          </c:val>
          <c:extLst>
            <c:ext xmlns:c16="http://schemas.microsoft.com/office/drawing/2014/chart" uri="{C3380CC4-5D6E-409C-BE32-E72D297353CC}">
              <c16:uniqueId val="{00000009-22D9-4EAE-83D5-83E518CD7A48}"/>
            </c:ext>
          </c:extLst>
        </c:ser>
        <c:dLbls>
          <c:showLegendKey val="0"/>
          <c:showVal val="0"/>
          <c:showCatName val="0"/>
          <c:showSerName val="0"/>
          <c:showPercent val="0"/>
          <c:showBubbleSize val="0"/>
        </c:dLbls>
        <c:gapWidth val="80"/>
        <c:axId val="1999439823"/>
        <c:axId val="1"/>
      </c:barChart>
      <c:catAx>
        <c:axId val="1999439823"/>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0"/>
          <c:min val="0"/>
        </c:scaling>
        <c:delete val="1"/>
        <c:axPos val="t"/>
        <c:numFmt formatCode="General" sourceLinked="1"/>
        <c:majorTickMark val="out"/>
        <c:minorTickMark val="none"/>
        <c:tickLblPos val="nextTo"/>
        <c:crossAx val="1999439823"/>
        <c:crosses val="min"/>
        <c:crossBetween val="between"/>
      </c:valAx>
    </c:plotArea>
    <c:plotVisOnly val="0"/>
    <c:dispBlanksAs val="gap"/>
    <c:showDLblsOverMax val="1"/>
  </c:chart>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364009860312245E-2"/>
          <c:y val="0.10526315789473684"/>
          <c:w val="0.95727198027937555"/>
          <c:h val="0.78947368421052633"/>
        </c:manualLayout>
      </c:layout>
      <c:barChart>
        <c:barDir val="bar"/>
        <c:grouping val="stacked"/>
        <c:varyColors val="0"/>
        <c:ser>
          <c:idx val="0"/>
          <c:order val="0"/>
          <c:spPr>
            <a:solidFill>
              <a:srgbClr val="808080"/>
            </a:solidFill>
            <a:ln>
              <a:noFill/>
            </a:ln>
          </c:spPr>
          <c:invertIfNegative val="0"/>
          <c:val>
            <c:numRef>
              <c:f>Sheet1!$A$1:$B$1</c:f>
              <c:numCache>
                <c:formatCode>General</c:formatCode>
                <c:ptCount val="2"/>
                <c:pt idx="0">
                  <c:v>74</c:v>
                </c:pt>
                <c:pt idx="1">
                  <c:v>65</c:v>
                </c:pt>
              </c:numCache>
            </c:numRef>
          </c:val>
          <c:extLst>
            <c:ext xmlns:c16="http://schemas.microsoft.com/office/drawing/2014/chart" uri="{C3380CC4-5D6E-409C-BE32-E72D297353CC}">
              <c16:uniqueId val="{00000000-D0BE-4C8F-8499-3698105D14AA}"/>
            </c:ext>
          </c:extLst>
        </c:ser>
        <c:ser>
          <c:idx val="1"/>
          <c:order val="1"/>
          <c:spPr>
            <a:solidFill>
              <a:srgbClr val="969696"/>
            </a:solidFill>
            <a:ln>
              <a:noFill/>
            </a:ln>
          </c:spPr>
          <c:invertIfNegative val="0"/>
          <c:val>
            <c:numRef>
              <c:f>Sheet1!$A$2:$B$2</c:f>
              <c:numCache>
                <c:formatCode>General</c:formatCode>
                <c:ptCount val="2"/>
                <c:pt idx="0">
                  <c:v>81</c:v>
                </c:pt>
                <c:pt idx="1">
                  <c:v>26</c:v>
                </c:pt>
              </c:numCache>
            </c:numRef>
          </c:val>
          <c:extLst>
            <c:ext xmlns:c16="http://schemas.microsoft.com/office/drawing/2014/chart" uri="{C3380CC4-5D6E-409C-BE32-E72D297353CC}">
              <c16:uniqueId val="{00000001-D0BE-4C8F-8499-3698105D14AA}"/>
            </c:ext>
          </c:extLst>
        </c:ser>
        <c:ser>
          <c:idx val="2"/>
          <c:order val="2"/>
          <c:spPr>
            <a:solidFill>
              <a:srgbClr val="C0C0C0"/>
            </a:solidFill>
            <a:ln>
              <a:noFill/>
            </a:ln>
          </c:spPr>
          <c:invertIfNegative val="0"/>
          <c:val>
            <c:numRef>
              <c:f>Sheet1!$A$3:$B$3</c:f>
              <c:numCache>
                <c:formatCode>General</c:formatCode>
                <c:ptCount val="2"/>
                <c:pt idx="0">
                  <c:v>90</c:v>
                </c:pt>
                <c:pt idx="1">
                  <c:v>17</c:v>
                </c:pt>
              </c:numCache>
            </c:numRef>
          </c:val>
          <c:extLst>
            <c:ext xmlns:c16="http://schemas.microsoft.com/office/drawing/2014/chart" uri="{C3380CC4-5D6E-409C-BE32-E72D297353CC}">
              <c16:uniqueId val="{00000002-D0BE-4C8F-8499-3698105D14AA}"/>
            </c:ext>
          </c:extLst>
        </c:ser>
        <c:dLbls>
          <c:showLegendKey val="0"/>
          <c:showVal val="0"/>
          <c:showCatName val="0"/>
          <c:showSerName val="0"/>
          <c:showPercent val="0"/>
          <c:showBubbleSize val="0"/>
        </c:dLbls>
        <c:gapWidth val="80"/>
        <c:overlap val="100"/>
        <c:axId val="1999428591"/>
        <c:axId val="1"/>
      </c:barChart>
      <c:catAx>
        <c:axId val="1999428591"/>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245"/>
          <c:min val="0"/>
        </c:scaling>
        <c:delete val="1"/>
        <c:axPos val="t"/>
        <c:numFmt formatCode="General" sourceLinked="1"/>
        <c:majorTickMark val="out"/>
        <c:minorTickMark val="none"/>
        <c:tickLblPos val="nextTo"/>
        <c:crossAx val="1999428591"/>
        <c:crosses val="min"/>
        <c:crossBetween val="between"/>
      </c:valAx>
    </c:plotArea>
    <c:plotVisOnly val="0"/>
    <c:dispBlanksAs val="gap"/>
    <c:showDLblsOverMax val="1"/>
  </c:chart>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364009860312245E-2"/>
          <c:y val="0.10526315789473684"/>
          <c:w val="0.95727198027937555"/>
          <c:h val="0.78947368421052633"/>
        </c:manualLayout>
      </c:layout>
      <c:barChart>
        <c:barDir val="bar"/>
        <c:grouping val="stacked"/>
        <c:varyColors val="0"/>
        <c:ser>
          <c:idx val="0"/>
          <c:order val="0"/>
          <c:spPr>
            <a:solidFill>
              <a:srgbClr val="808080"/>
            </a:solidFill>
            <a:ln>
              <a:noFill/>
            </a:ln>
          </c:spPr>
          <c:invertIfNegative val="0"/>
          <c:val>
            <c:numRef>
              <c:f>Sheet1!$A$1:$B$1</c:f>
              <c:numCache>
                <c:formatCode>General</c:formatCode>
                <c:ptCount val="2"/>
                <c:pt idx="0">
                  <c:v>51</c:v>
                </c:pt>
                <c:pt idx="1">
                  <c:v>68</c:v>
                </c:pt>
              </c:numCache>
            </c:numRef>
          </c:val>
          <c:extLst>
            <c:ext xmlns:c16="http://schemas.microsoft.com/office/drawing/2014/chart" uri="{C3380CC4-5D6E-409C-BE32-E72D297353CC}">
              <c16:uniqueId val="{00000000-71F5-4EDD-8714-F0EC591B2821}"/>
            </c:ext>
          </c:extLst>
        </c:ser>
        <c:ser>
          <c:idx val="1"/>
          <c:order val="1"/>
          <c:spPr>
            <a:solidFill>
              <a:srgbClr val="969696"/>
            </a:solidFill>
            <a:ln>
              <a:noFill/>
            </a:ln>
          </c:spPr>
          <c:invertIfNegative val="0"/>
          <c:val>
            <c:numRef>
              <c:f>Sheet1!$A$2:$B$2</c:f>
              <c:numCache>
                <c:formatCode>General</c:formatCode>
                <c:ptCount val="2"/>
                <c:pt idx="0">
                  <c:v>68</c:v>
                </c:pt>
                <c:pt idx="1">
                  <c:v>69</c:v>
                </c:pt>
              </c:numCache>
            </c:numRef>
          </c:val>
          <c:extLst>
            <c:ext xmlns:c16="http://schemas.microsoft.com/office/drawing/2014/chart" uri="{C3380CC4-5D6E-409C-BE32-E72D297353CC}">
              <c16:uniqueId val="{00000001-71F5-4EDD-8714-F0EC591B2821}"/>
            </c:ext>
          </c:extLst>
        </c:ser>
        <c:ser>
          <c:idx val="2"/>
          <c:order val="2"/>
          <c:spPr>
            <a:solidFill>
              <a:srgbClr val="C0C0C0"/>
            </a:solidFill>
            <a:ln>
              <a:noFill/>
            </a:ln>
          </c:spPr>
          <c:invertIfNegative val="0"/>
          <c:val>
            <c:numRef>
              <c:f>Sheet1!$A$3:$B$3</c:f>
              <c:numCache>
                <c:formatCode>General</c:formatCode>
                <c:ptCount val="2"/>
                <c:pt idx="0">
                  <c:v>86</c:v>
                </c:pt>
                <c:pt idx="1">
                  <c:v>67</c:v>
                </c:pt>
              </c:numCache>
            </c:numRef>
          </c:val>
          <c:extLst>
            <c:ext xmlns:c16="http://schemas.microsoft.com/office/drawing/2014/chart" uri="{C3380CC4-5D6E-409C-BE32-E72D297353CC}">
              <c16:uniqueId val="{00000002-71F5-4EDD-8714-F0EC591B2821}"/>
            </c:ext>
          </c:extLst>
        </c:ser>
        <c:ser>
          <c:idx val="3"/>
          <c:order val="3"/>
          <c:spPr>
            <a:solidFill>
              <a:srgbClr val="D6D7D9"/>
            </a:solidFill>
            <a:ln>
              <a:noFill/>
            </a:ln>
          </c:spPr>
          <c:invertIfNegative val="0"/>
          <c:val>
            <c:numRef>
              <c:f>Sheet1!$A$4:$B$4</c:f>
              <c:numCache>
                <c:formatCode>General</c:formatCode>
                <c:ptCount val="2"/>
                <c:pt idx="0">
                  <c:v>90</c:v>
                </c:pt>
                <c:pt idx="1">
                  <c:v>55</c:v>
                </c:pt>
              </c:numCache>
            </c:numRef>
          </c:val>
          <c:extLst>
            <c:ext xmlns:c16="http://schemas.microsoft.com/office/drawing/2014/chart" uri="{C3380CC4-5D6E-409C-BE32-E72D297353CC}">
              <c16:uniqueId val="{00000003-71F5-4EDD-8714-F0EC591B2821}"/>
            </c:ext>
          </c:extLst>
        </c:ser>
        <c:dLbls>
          <c:showLegendKey val="0"/>
          <c:showVal val="0"/>
          <c:showCatName val="0"/>
          <c:showSerName val="0"/>
          <c:showPercent val="0"/>
          <c:showBubbleSize val="0"/>
        </c:dLbls>
        <c:gapWidth val="80"/>
        <c:overlap val="100"/>
        <c:axId val="1968004688"/>
        <c:axId val="1"/>
      </c:barChart>
      <c:catAx>
        <c:axId val="1968004688"/>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295"/>
          <c:min val="0"/>
        </c:scaling>
        <c:delete val="1"/>
        <c:axPos val="t"/>
        <c:numFmt formatCode="General" sourceLinked="1"/>
        <c:majorTickMark val="out"/>
        <c:minorTickMark val="none"/>
        <c:tickLblPos val="nextTo"/>
        <c:crossAx val="1968004688"/>
        <c:crosses val="min"/>
        <c:crossBetween val="between"/>
      </c:valAx>
    </c:plotArea>
    <c:plotVisOnly val="0"/>
    <c:dispBlanksAs val="gap"/>
    <c:showDLblsOverMax val="1"/>
  </c:chart>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364009860312245E-2"/>
          <c:y val="0.10526315789473684"/>
          <c:w val="0.95727198027937555"/>
          <c:h val="0.78947368421052633"/>
        </c:manualLayout>
      </c:layout>
      <c:barChart>
        <c:barDir val="bar"/>
        <c:grouping val="stacked"/>
        <c:varyColors val="0"/>
        <c:ser>
          <c:idx val="0"/>
          <c:order val="0"/>
          <c:spPr>
            <a:solidFill>
              <a:srgbClr val="808080"/>
            </a:solidFill>
            <a:ln>
              <a:noFill/>
            </a:ln>
          </c:spPr>
          <c:invertIfNegative val="0"/>
          <c:val>
            <c:numRef>
              <c:f>Sheet1!$A$1:$B$1</c:f>
              <c:numCache>
                <c:formatCode>General</c:formatCode>
                <c:ptCount val="2"/>
                <c:pt idx="0">
                  <c:v>70</c:v>
                </c:pt>
                <c:pt idx="1">
                  <c:v>35</c:v>
                </c:pt>
              </c:numCache>
            </c:numRef>
          </c:val>
          <c:extLst>
            <c:ext xmlns:c16="http://schemas.microsoft.com/office/drawing/2014/chart" uri="{C3380CC4-5D6E-409C-BE32-E72D297353CC}">
              <c16:uniqueId val="{00000000-E46D-4777-B589-62EDB1F00A92}"/>
            </c:ext>
          </c:extLst>
        </c:ser>
        <c:ser>
          <c:idx val="1"/>
          <c:order val="1"/>
          <c:spPr>
            <a:solidFill>
              <a:srgbClr val="969696"/>
            </a:solidFill>
            <a:ln>
              <a:noFill/>
            </a:ln>
          </c:spPr>
          <c:invertIfNegative val="0"/>
          <c:val>
            <c:numRef>
              <c:f>Sheet1!$A$2:$B$2</c:f>
              <c:numCache>
                <c:formatCode>General</c:formatCode>
                <c:ptCount val="2"/>
                <c:pt idx="0">
                  <c:v>92</c:v>
                </c:pt>
                <c:pt idx="1">
                  <c:v>17</c:v>
                </c:pt>
              </c:numCache>
            </c:numRef>
          </c:val>
          <c:extLst>
            <c:ext xmlns:c16="http://schemas.microsoft.com/office/drawing/2014/chart" uri="{C3380CC4-5D6E-409C-BE32-E72D297353CC}">
              <c16:uniqueId val="{00000001-E46D-4777-B589-62EDB1F00A92}"/>
            </c:ext>
          </c:extLst>
        </c:ser>
        <c:dLbls>
          <c:showLegendKey val="0"/>
          <c:showVal val="0"/>
          <c:showCatName val="0"/>
          <c:showSerName val="0"/>
          <c:showPercent val="0"/>
          <c:showBubbleSize val="0"/>
        </c:dLbls>
        <c:gapWidth val="80"/>
        <c:overlap val="100"/>
        <c:axId val="585658335"/>
        <c:axId val="1"/>
      </c:barChart>
      <c:catAx>
        <c:axId val="585658335"/>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62"/>
          <c:min val="0"/>
        </c:scaling>
        <c:delete val="1"/>
        <c:axPos val="t"/>
        <c:numFmt formatCode="General" sourceLinked="1"/>
        <c:majorTickMark val="out"/>
        <c:minorTickMark val="none"/>
        <c:tickLblPos val="nextTo"/>
        <c:crossAx val="585658335"/>
        <c:crosses val="min"/>
        <c:crossBetween val="between"/>
      </c:valAx>
    </c:plotArea>
    <c:plotVisOnly val="0"/>
    <c:dispBlanksAs val="gap"/>
    <c:showDLblsOverMax val="1"/>
  </c:chart>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364009860312245E-2"/>
          <c:y val="0.10526315789473684"/>
          <c:w val="0.95727198027937555"/>
          <c:h val="0.78947368421052633"/>
        </c:manualLayout>
      </c:layout>
      <c:barChart>
        <c:barDir val="bar"/>
        <c:grouping val="stacked"/>
        <c:varyColors val="0"/>
        <c:ser>
          <c:idx val="0"/>
          <c:order val="0"/>
          <c:spPr>
            <a:solidFill>
              <a:srgbClr val="808080"/>
            </a:solidFill>
            <a:ln>
              <a:noFill/>
            </a:ln>
          </c:spPr>
          <c:invertIfNegative val="0"/>
          <c:val>
            <c:numRef>
              <c:f>Sheet1!$A$1:$B$1</c:f>
              <c:numCache>
                <c:formatCode>General</c:formatCode>
                <c:ptCount val="2"/>
                <c:pt idx="0">
                  <c:v>93</c:v>
                </c:pt>
                <c:pt idx="1">
                  <c:v>17</c:v>
                </c:pt>
              </c:numCache>
            </c:numRef>
          </c:val>
          <c:extLst>
            <c:ext xmlns:c16="http://schemas.microsoft.com/office/drawing/2014/chart" uri="{C3380CC4-5D6E-409C-BE32-E72D297353CC}">
              <c16:uniqueId val="{00000000-C7BB-497A-BF89-31BCC92F39A8}"/>
            </c:ext>
          </c:extLst>
        </c:ser>
        <c:ser>
          <c:idx val="1"/>
          <c:order val="1"/>
          <c:spPr>
            <a:solidFill>
              <a:srgbClr val="969696"/>
            </a:solidFill>
            <a:ln>
              <a:noFill/>
            </a:ln>
          </c:spPr>
          <c:invertIfNegative val="0"/>
          <c:val>
            <c:numRef>
              <c:f>Sheet1!$A$2:$B$2</c:f>
              <c:numCache>
                <c:formatCode>General</c:formatCode>
                <c:ptCount val="2"/>
                <c:pt idx="0">
                  <c:v>91</c:v>
                </c:pt>
                <c:pt idx="1">
                  <c:v>24</c:v>
                </c:pt>
              </c:numCache>
            </c:numRef>
          </c:val>
          <c:extLst>
            <c:ext xmlns:c16="http://schemas.microsoft.com/office/drawing/2014/chart" uri="{C3380CC4-5D6E-409C-BE32-E72D297353CC}">
              <c16:uniqueId val="{00000001-C7BB-497A-BF89-31BCC92F39A8}"/>
            </c:ext>
          </c:extLst>
        </c:ser>
        <c:ser>
          <c:idx val="2"/>
          <c:order val="2"/>
          <c:spPr>
            <a:solidFill>
              <a:srgbClr val="C0C0C0"/>
            </a:solidFill>
            <a:ln>
              <a:noFill/>
            </a:ln>
          </c:spPr>
          <c:invertIfNegative val="0"/>
          <c:val>
            <c:numRef>
              <c:f>Sheet1!$A$3:$B$3</c:f>
              <c:numCache>
                <c:formatCode>General</c:formatCode>
                <c:ptCount val="2"/>
                <c:pt idx="0">
                  <c:v>94</c:v>
                </c:pt>
                <c:pt idx="1">
                  <c:v>7</c:v>
                </c:pt>
              </c:numCache>
            </c:numRef>
          </c:val>
          <c:extLst>
            <c:ext xmlns:c16="http://schemas.microsoft.com/office/drawing/2014/chart" uri="{C3380CC4-5D6E-409C-BE32-E72D297353CC}">
              <c16:uniqueId val="{00000002-C7BB-497A-BF89-31BCC92F39A8}"/>
            </c:ext>
          </c:extLst>
        </c:ser>
        <c:ser>
          <c:idx val="3"/>
          <c:order val="3"/>
          <c:spPr>
            <a:solidFill>
              <a:srgbClr val="D6D7D9"/>
            </a:solidFill>
            <a:ln>
              <a:noFill/>
            </a:ln>
          </c:spPr>
          <c:invertIfNegative val="0"/>
          <c:val>
            <c:numRef>
              <c:f>Sheet1!$A$4:$B$4</c:f>
              <c:numCache>
                <c:formatCode>General</c:formatCode>
                <c:ptCount val="2"/>
                <c:pt idx="0">
                  <c:v>93</c:v>
                </c:pt>
                <c:pt idx="1">
                  <c:v>11</c:v>
                </c:pt>
              </c:numCache>
            </c:numRef>
          </c:val>
          <c:extLst>
            <c:ext xmlns:c16="http://schemas.microsoft.com/office/drawing/2014/chart" uri="{C3380CC4-5D6E-409C-BE32-E72D297353CC}">
              <c16:uniqueId val="{00000003-C7BB-497A-BF89-31BCC92F39A8}"/>
            </c:ext>
          </c:extLst>
        </c:ser>
        <c:ser>
          <c:idx val="4"/>
          <c:order val="4"/>
          <c:spPr>
            <a:solidFill>
              <a:srgbClr val="DFE5EF"/>
            </a:solidFill>
            <a:ln>
              <a:noFill/>
            </a:ln>
          </c:spPr>
          <c:invertIfNegative val="0"/>
          <c:dPt>
            <c:idx val="0"/>
            <c:invertIfNegative val="0"/>
            <c:bubble3D val="0"/>
            <c:spPr>
              <a:solidFill>
                <a:srgbClr val="F0F2F0"/>
              </a:solidFill>
              <a:ln>
                <a:noFill/>
              </a:ln>
            </c:spPr>
            <c:extLst>
              <c:ext xmlns:c16="http://schemas.microsoft.com/office/drawing/2014/chart" uri="{C3380CC4-5D6E-409C-BE32-E72D297353CC}">
                <c16:uniqueId val="{00000004-C7BB-497A-BF89-31BCC92F39A8}"/>
              </c:ext>
            </c:extLst>
          </c:dPt>
          <c:val>
            <c:numRef>
              <c:f>Sheet1!$A$5:$B$5</c:f>
              <c:numCache>
                <c:formatCode>General</c:formatCode>
                <c:ptCount val="2"/>
                <c:pt idx="0">
                  <c:v>93</c:v>
                </c:pt>
                <c:pt idx="1">
                  <c:v>5</c:v>
                </c:pt>
              </c:numCache>
            </c:numRef>
          </c:val>
          <c:extLst>
            <c:ext xmlns:c16="http://schemas.microsoft.com/office/drawing/2014/chart" uri="{C3380CC4-5D6E-409C-BE32-E72D297353CC}">
              <c16:uniqueId val="{00000005-C7BB-497A-BF89-31BCC92F39A8}"/>
            </c:ext>
          </c:extLst>
        </c:ser>
        <c:ser>
          <c:idx val="5"/>
          <c:order val="5"/>
          <c:spPr>
            <a:solidFill>
              <a:srgbClr val="DFE5EF"/>
            </a:solidFill>
            <a:ln>
              <a:noFill/>
            </a:ln>
          </c:spPr>
          <c:invertIfNegative val="0"/>
          <c:dPt>
            <c:idx val="1"/>
            <c:invertIfNegative val="0"/>
            <c:bubble3D val="0"/>
            <c:spPr>
              <a:solidFill>
                <a:srgbClr val="F0F2F0"/>
              </a:solidFill>
              <a:ln>
                <a:noFill/>
              </a:ln>
            </c:spPr>
            <c:extLst>
              <c:ext xmlns:c16="http://schemas.microsoft.com/office/drawing/2014/chart" uri="{C3380CC4-5D6E-409C-BE32-E72D297353CC}">
                <c16:uniqueId val="{00000006-C7BB-497A-BF89-31BCC92F39A8}"/>
              </c:ext>
            </c:extLst>
          </c:dPt>
          <c:val>
            <c:numRef>
              <c:f>Sheet1!$A$6:$B$6</c:f>
              <c:numCache>
                <c:formatCode>General</c:formatCode>
                <c:ptCount val="2"/>
                <c:pt idx="0">
                  <c:v>84</c:v>
                </c:pt>
                <c:pt idx="1">
                  <c:v>6</c:v>
                </c:pt>
              </c:numCache>
            </c:numRef>
          </c:val>
          <c:extLst>
            <c:ext xmlns:c16="http://schemas.microsoft.com/office/drawing/2014/chart" uri="{C3380CC4-5D6E-409C-BE32-E72D297353CC}">
              <c16:uniqueId val="{00000007-C7BB-497A-BF89-31BCC92F39A8}"/>
            </c:ext>
          </c:extLst>
        </c:ser>
        <c:ser>
          <c:idx val="6"/>
          <c:order val="6"/>
          <c:spPr>
            <a:solidFill>
              <a:srgbClr val="C3CFE1"/>
            </a:solidFill>
            <a:ln>
              <a:noFill/>
            </a:ln>
          </c:spPr>
          <c:invertIfNegative val="0"/>
          <c:val>
            <c:numRef>
              <c:f>Sheet1!$A$7:$B$7</c:f>
              <c:numCache>
                <c:formatCode>General</c:formatCode>
                <c:ptCount val="2"/>
                <c:pt idx="0">
                  <c:v>80</c:v>
                </c:pt>
                <c:pt idx="1">
                  <c:v>10</c:v>
                </c:pt>
              </c:numCache>
            </c:numRef>
          </c:val>
          <c:extLst>
            <c:ext xmlns:c16="http://schemas.microsoft.com/office/drawing/2014/chart" uri="{C3380CC4-5D6E-409C-BE32-E72D297353CC}">
              <c16:uniqueId val="{00000008-C7BB-497A-BF89-31BCC92F39A8}"/>
            </c:ext>
          </c:extLst>
        </c:ser>
        <c:dLbls>
          <c:showLegendKey val="0"/>
          <c:showVal val="0"/>
          <c:showCatName val="0"/>
          <c:showSerName val="0"/>
          <c:showPercent val="0"/>
          <c:showBubbleSize val="0"/>
        </c:dLbls>
        <c:gapWidth val="80"/>
        <c:overlap val="100"/>
        <c:axId val="585660831"/>
        <c:axId val="1"/>
      </c:barChart>
      <c:catAx>
        <c:axId val="585660831"/>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628"/>
          <c:min val="0"/>
        </c:scaling>
        <c:delete val="1"/>
        <c:axPos val="t"/>
        <c:numFmt formatCode="General" sourceLinked="1"/>
        <c:majorTickMark val="out"/>
        <c:minorTickMark val="none"/>
        <c:tickLblPos val="nextTo"/>
        <c:crossAx val="585660831"/>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713836477987422E-2"/>
          <c:y val="6.0046189376443418E-2"/>
          <c:w val="0.91784591194968557"/>
          <c:h val="0.8787528868360277"/>
        </c:manualLayout>
      </c:layout>
      <c:barChart>
        <c:barDir val="col"/>
        <c:grouping val="clustered"/>
        <c:varyColors val="0"/>
        <c:ser>
          <c:idx val="0"/>
          <c:order val="0"/>
          <c:spPr>
            <a:solidFill>
              <a:schemeClr val="accent1"/>
            </a:solidFill>
            <a:ln>
              <a:noFill/>
            </a:ln>
          </c:spPr>
          <c:invertIfNegative val="0"/>
          <c:dLbls>
            <c:dLbl>
              <c:idx val="0"/>
              <c:layout>
                <c:manualLayout>
                  <c:x val="0"/>
                  <c:y val="-0.17205542725173209"/>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E910-4609-A3E4-D80B08626C0A}"/>
                </c:ext>
              </c:extLst>
            </c:dLbl>
            <c:dLbl>
              <c:idx val="2"/>
              <c:layout>
                <c:manualLayout>
                  <c:x val="0"/>
                  <c:y val="-0.15704387990762125"/>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910-4609-A3E4-D80B08626C0A}"/>
                </c:ext>
              </c:extLst>
            </c:dLbl>
            <c:dLbl>
              <c:idx val="3"/>
              <c:layout>
                <c:manualLayout>
                  <c:x val="0"/>
                  <c:y val="-0.1351039260969977"/>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E910-4609-A3E4-D80B08626C0A}"/>
                </c:ext>
              </c:extLst>
            </c:dLbl>
            <c:dLbl>
              <c:idx val="4"/>
              <c:layout>
                <c:manualLayout>
                  <c:x val="0"/>
                  <c:y val="-0.13163972286374134"/>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E910-4609-A3E4-D80B08626C0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1.26</c:v>
                </c:pt>
                <c:pt idx="1">
                  <c:v>1.27</c:v>
                </c:pt>
                <c:pt idx="2">
                  <c:v>1.0874999999999999</c:v>
                </c:pt>
                <c:pt idx="3">
                  <c:v>0.92</c:v>
                </c:pt>
                <c:pt idx="4">
                  <c:v>0.9</c:v>
                </c:pt>
              </c:numCache>
            </c:numRef>
          </c:val>
          <c:extLst>
            <c:ext xmlns:c16="http://schemas.microsoft.com/office/drawing/2014/chart" uri="{C3380CC4-5D6E-409C-BE32-E72D297353CC}">
              <c16:uniqueId val="{00000004-E910-4609-A3E4-D80B08626C0A}"/>
            </c:ext>
          </c:extLst>
        </c:ser>
        <c:ser>
          <c:idx val="1"/>
          <c:order val="1"/>
          <c:spPr>
            <a:solidFill>
              <a:schemeClr val="accent2"/>
            </a:solidFill>
            <a:ln>
              <a:noFill/>
            </a:ln>
          </c:spPr>
          <c:invertIfNegative val="0"/>
          <c:dLbls>
            <c:dLbl>
              <c:idx val="0"/>
              <c:layout>
                <c:manualLayout>
                  <c:x val="0"/>
                  <c:y val="-0.407621247113164"/>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E910-4609-A3E4-D80B08626C0A}"/>
                </c:ext>
              </c:extLst>
            </c:dLbl>
            <c:dLbl>
              <c:idx val="1"/>
              <c:layout>
                <c:manualLayout>
                  <c:x val="0"/>
                  <c:y val="-0.36027713625866054"/>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E910-4609-A3E4-D80B08626C0A}"/>
                </c:ext>
              </c:extLst>
            </c:dLbl>
            <c:dLbl>
              <c:idx val="2"/>
              <c:layout>
                <c:manualLayout>
                  <c:x val="0"/>
                  <c:y val="-0.34180138568129331"/>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E910-4609-A3E4-D80B08626C0A}"/>
                </c:ext>
              </c:extLst>
            </c:dLbl>
            <c:dLbl>
              <c:idx val="3"/>
              <c:layout>
                <c:manualLayout>
                  <c:x val="0"/>
                  <c:y val="-0.31524249422632794"/>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E910-4609-A3E4-D80B08626C0A}"/>
                </c:ext>
              </c:extLst>
            </c:dLbl>
            <c:dLbl>
              <c:idx val="4"/>
              <c:layout>
                <c:manualLayout>
                  <c:x val="0"/>
                  <c:y val="-0.3187066974595843"/>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E910-4609-A3E4-D80B08626C0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3.94</c:v>
                </c:pt>
                <c:pt idx="1">
                  <c:v>3.41</c:v>
                </c:pt>
                <c:pt idx="2">
                  <c:v>3.2</c:v>
                </c:pt>
                <c:pt idx="3">
                  <c:v>2.9</c:v>
                </c:pt>
                <c:pt idx="4">
                  <c:v>2.94</c:v>
                </c:pt>
              </c:numCache>
            </c:numRef>
          </c:val>
          <c:extLst>
            <c:ext xmlns:c16="http://schemas.microsoft.com/office/drawing/2014/chart" uri="{C3380CC4-5D6E-409C-BE32-E72D297353CC}">
              <c16:uniqueId val="{0000000A-E910-4609-A3E4-D80B08626C0A}"/>
            </c:ext>
          </c:extLst>
        </c:ser>
        <c:dLbls>
          <c:showLegendKey val="0"/>
          <c:showVal val="0"/>
          <c:showCatName val="0"/>
          <c:showSerName val="0"/>
          <c:showPercent val="0"/>
          <c:showBubbleSize val="0"/>
        </c:dLbls>
        <c:gapWidth val="80"/>
        <c:axId val="1845962639"/>
        <c:axId val="1"/>
      </c:barChart>
      <c:lineChart>
        <c:grouping val="standard"/>
        <c:varyColors val="0"/>
        <c:ser>
          <c:idx val="2"/>
          <c:order val="2"/>
          <c:spPr>
            <a:ln w="28575" algn="ctr">
              <a:solidFill>
                <a:schemeClr val="accent5"/>
              </a:solidFill>
              <a:prstDash val="solid"/>
            </a:ln>
          </c:spPr>
          <c:marker>
            <c:symbol val="none"/>
          </c:marker>
          <c:dPt>
            <c:idx val="0"/>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B-E910-4609-A3E4-D80B08626C0A}"/>
              </c:ext>
            </c:extLst>
          </c:dPt>
          <c:dPt>
            <c:idx val="1"/>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C-E910-4609-A3E4-D80B08626C0A}"/>
              </c:ext>
            </c:extLst>
          </c:dPt>
          <c:dPt>
            <c:idx val="2"/>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D-E910-4609-A3E4-D80B08626C0A}"/>
              </c:ext>
            </c:extLst>
          </c:dPt>
          <c:dPt>
            <c:idx val="3"/>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E-E910-4609-A3E4-D80B08626C0A}"/>
              </c:ext>
            </c:extLst>
          </c:dPt>
          <c:dPt>
            <c:idx val="4"/>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F-E910-4609-A3E4-D80B08626C0A}"/>
              </c:ext>
            </c:extLst>
          </c:dPt>
          <c:val>
            <c:numRef>
              <c:f>Sheet1!$A$3:$E$3</c:f>
              <c:numCache>
                <c:formatCode>General</c:formatCode>
                <c:ptCount val="5"/>
                <c:pt idx="0">
                  <c:v>709103.10669240146</c:v>
                </c:pt>
                <c:pt idx="1">
                  <c:v>1309103.1066924015</c:v>
                </c:pt>
                <c:pt idx="2">
                  <c:v>2180295.1143562854</c:v>
                </c:pt>
                <c:pt idx="3">
                  <c:v>3285785.5692860507</c:v>
                </c:pt>
                <c:pt idx="4">
                  <c:v>3736760.4076526435</c:v>
                </c:pt>
              </c:numCache>
            </c:numRef>
          </c:val>
          <c:smooth val="0"/>
          <c:extLst>
            <c:ext xmlns:c16="http://schemas.microsoft.com/office/drawing/2014/chart" uri="{C3380CC4-5D6E-409C-BE32-E72D297353CC}">
              <c16:uniqueId val="{00000010-E910-4609-A3E4-D80B08626C0A}"/>
            </c:ext>
          </c:extLst>
        </c:ser>
        <c:dLbls>
          <c:showLegendKey val="0"/>
          <c:showVal val="0"/>
          <c:showCatName val="0"/>
          <c:showSerName val="0"/>
          <c:showPercent val="0"/>
          <c:showBubbleSize val="0"/>
        </c:dLbls>
        <c:marker val="1"/>
        <c:smooth val="0"/>
        <c:axId val="3"/>
        <c:axId val="2"/>
      </c:lineChart>
      <c:catAx>
        <c:axId val="1845962639"/>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800" kern="1200">
                <a:solidFill>
                  <a:schemeClr val="tx1"/>
                </a:solidFill>
                <a:latin typeface="+mn-lt"/>
                <a:ea typeface="+mn-ea"/>
                <a:cs typeface="+mn-cs"/>
              </a:defRPr>
            </a:pPr>
            <a:endParaRPr lang="en-US"/>
          </a:p>
        </c:txPr>
        <c:crossAx val="1845962639"/>
        <c:crosses val="min"/>
        <c:crossBetween val="between"/>
        <c:majorUnit val="1"/>
      </c:valAx>
      <c:valAx>
        <c:axId val="2"/>
        <c:scaling>
          <c:orientation val="minMax"/>
          <c:max val="4000000"/>
          <c:min val="0"/>
        </c:scaling>
        <c:delete val="0"/>
        <c:axPos val="r"/>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800" kern="1200">
                <a:latin typeface="+mn-lt"/>
                <a:ea typeface="+mn-ea"/>
                <a:cs typeface="+mn-cs"/>
              </a:defRPr>
            </a:pPr>
            <a:endParaRPr lang="en-US"/>
          </a:p>
        </c:txPr>
        <c:crossAx val="3"/>
        <c:crosses val="max"/>
        <c:crossBetween val="between"/>
        <c:majorUnit val="500000"/>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571701720841305E-2"/>
          <c:y val="9.413067552602436E-2"/>
          <c:w val="0.89254302103250482"/>
          <c:h val="0.84717607973421927"/>
        </c:manualLayout>
      </c:layout>
      <c:barChart>
        <c:barDir val="col"/>
        <c:grouping val="clustered"/>
        <c:varyColors val="0"/>
        <c:ser>
          <c:idx val="0"/>
          <c:order val="0"/>
          <c:spPr>
            <a:solidFill>
              <a:schemeClr val="accent1"/>
            </a:solidFill>
            <a:ln>
              <a:noFill/>
            </a:ln>
          </c:spPr>
          <c:invertIfNegative val="0"/>
          <c:dLbls>
            <c:dLbl>
              <c:idx val="0"/>
              <c:layout>
                <c:manualLayout>
                  <c:x val="0"/>
                  <c:y val="-9.8560354374307865E-2"/>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B1E-4A27-A495-E0608E481A89}"/>
                </c:ext>
              </c:extLst>
            </c:dLbl>
            <c:dLbl>
              <c:idx val="1"/>
              <c:layout>
                <c:manualLayout>
                  <c:x val="0"/>
                  <c:y val="-0.14396456256921372"/>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B1E-4A27-A495-E0608E481A89}"/>
                </c:ext>
              </c:extLst>
            </c:dLbl>
            <c:dLbl>
              <c:idx val="2"/>
              <c:layout>
                <c:manualLayout>
                  <c:x val="0"/>
                  <c:y val="-0.12181616832779624"/>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B1E-4A27-A495-E0608E481A89}"/>
                </c:ext>
              </c:extLst>
            </c:dLbl>
            <c:dLbl>
              <c:idx val="3"/>
              <c:layout>
                <c:manualLayout>
                  <c:x val="0"/>
                  <c:y val="-0.14839424141749724"/>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B1E-4A27-A495-E0608E481A89}"/>
                </c:ext>
              </c:extLst>
            </c:dLbl>
            <c:dLbl>
              <c:idx val="4"/>
              <c:layout>
                <c:manualLayout>
                  <c:x val="0"/>
                  <c:y val="-0.16057585825027684"/>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6B1E-4A27-A495-E0608E481A8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66</c:v>
                </c:pt>
                <c:pt idx="1">
                  <c:v>90</c:v>
                </c:pt>
                <c:pt idx="2">
                  <c:v>78</c:v>
                </c:pt>
                <c:pt idx="3">
                  <c:v>96</c:v>
                </c:pt>
                <c:pt idx="4">
                  <c:v>108</c:v>
                </c:pt>
              </c:numCache>
            </c:numRef>
          </c:val>
          <c:extLst>
            <c:ext xmlns:c16="http://schemas.microsoft.com/office/drawing/2014/chart" uri="{C3380CC4-5D6E-409C-BE32-E72D297353CC}">
              <c16:uniqueId val="{00000005-6B1E-4A27-A495-E0608E481A89}"/>
            </c:ext>
          </c:extLst>
        </c:ser>
        <c:ser>
          <c:idx val="1"/>
          <c:order val="1"/>
          <c:spPr>
            <a:solidFill>
              <a:schemeClr val="accent2"/>
            </a:solidFill>
            <a:ln>
              <a:noFill/>
            </a:ln>
          </c:spPr>
          <c:invertIfNegative val="0"/>
          <c:dLbls>
            <c:dLbl>
              <c:idx val="1"/>
              <c:layout>
                <c:manualLayout>
                  <c:x val="0"/>
                  <c:y val="-0.20487264673311184"/>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6B1E-4A27-A495-E0608E481A89}"/>
                </c:ext>
              </c:extLst>
            </c:dLbl>
            <c:dLbl>
              <c:idx val="2"/>
              <c:layout>
                <c:manualLayout>
                  <c:x val="0"/>
                  <c:y val="-0.27906976744186046"/>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B1E-4A27-A495-E0608E481A89}"/>
                </c:ext>
              </c:extLst>
            </c:dLbl>
            <c:dLbl>
              <c:idx val="3"/>
              <c:layout>
                <c:manualLayout>
                  <c:x val="0"/>
                  <c:y val="-0.3698781838316722"/>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6B1E-4A27-A495-E0608E481A89}"/>
                </c:ext>
              </c:extLst>
            </c:dLbl>
            <c:dLbl>
              <c:idx val="4"/>
              <c:layout>
                <c:manualLayout>
                  <c:x val="0"/>
                  <c:y val="-0.47176079734219267"/>
                </c:manualLayout>
              </c:layout>
              <c:numFmt formatCode="#,##0;&quot;-&quot;#,##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6B1E-4A27-A495-E0608E481A8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66</c:v>
                </c:pt>
                <c:pt idx="1">
                  <c:v>156</c:v>
                </c:pt>
                <c:pt idx="2">
                  <c:v>234</c:v>
                </c:pt>
                <c:pt idx="3">
                  <c:v>330</c:v>
                </c:pt>
                <c:pt idx="4">
                  <c:v>438</c:v>
                </c:pt>
              </c:numCache>
            </c:numRef>
          </c:val>
          <c:extLst>
            <c:ext xmlns:c16="http://schemas.microsoft.com/office/drawing/2014/chart" uri="{C3380CC4-5D6E-409C-BE32-E72D297353CC}">
              <c16:uniqueId val="{0000000A-6B1E-4A27-A495-E0608E481A89}"/>
            </c:ext>
          </c:extLst>
        </c:ser>
        <c:dLbls>
          <c:showLegendKey val="0"/>
          <c:showVal val="0"/>
          <c:showCatName val="0"/>
          <c:showSerName val="0"/>
          <c:showPercent val="0"/>
          <c:showBubbleSize val="0"/>
        </c:dLbls>
        <c:gapWidth val="80"/>
        <c:axId val="2111723920"/>
        <c:axId val="1"/>
      </c:barChart>
      <c:catAx>
        <c:axId val="2111723920"/>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45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800" kern="1200">
                <a:solidFill>
                  <a:schemeClr val="tx1"/>
                </a:solidFill>
                <a:latin typeface="+mn-lt"/>
                <a:ea typeface="+mn-ea"/>
                <a:cs typeface="+mn-cs"/>
              </a:defRPr>
            </a:pPr>
            <a:endParaRPr lang="en-US"/>
          </a:p>
        </c:txPr>
        <c:crossAx val="2111723920"/>
        <c:crosses val="min"/>
        <c:crossBetween val="between"/>
        <c:majorUnit val="50"/>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311475409836064E-2"/>
          <c:y val="6.039488966318235E-2"/>
          <c:w val="0.95737704918032784"/>
          <c:h val="0.8792102206736353"/>
        </c:manualLayout>
      </c:layout>
      <c:barChart>
        <c:barDir val="col"/>
        <c:grouping val="stacked"/>
        <c:varyColors val="0"/>
        <c:ser>
          <c:idx val="0"/>
          <c:order val="0"/>
          <c:spPr>
            <a:solidFill>
              <a:schemeClr val="accent1"/>
            </a:solidFill>
            <a:ln>
              <a:noFill/>
            </a:ln>
          </c:spPr>
          <c:invertIfNegative val="0"/>
          <c:val>
            <c:numRef>
              <c:f>Sheet1!$A$1:$E$1</c:f>
              <c:numCache>
                <c:formatCode>General</c:formatCode>
                <c:ptCount val="5"/>
                <c:pt idx="1">
                  <c:v>5294.1176470588234</c:v>
                </c:pt>
                <c:pt idx="2">
                  <c:v>5301.6142735768908</c:v>
                </c:pt>
                <c:pt idx="3">
                  <c:v>7775.7978292564394</c:v>
                </c:pt>
                <c:pt idx="4">
                  <c:v>7500</c:v>
                </c:pt>
              </c:numCache>
            </c:numRef>
          </c:val>
          <c:extLst>
            <c:ext xmlns:c16="http://schemas.microsoft.com/office/drawing/2014/chart" uri="{C3380CC4-5D6E-409C-BE32-E72D297353CC}">
              <c16:uniqueId val="{00000000-08A9-46B8-94B7-8134ED88EF25}"/>
            </c:ext>
          </c:extLst>
        </c:ser>
        <c:dLbls>
          <c:showLegendKey val="0"/>
          <c:showVal val="0"/>
          <c:showCatName val="0"/>
          <c:showSerName val="0"/>
          <c:showPercent val="0"/>
          <c:showBubbleSize val="0"/>
        </c:dLbls>
        <c:gapWidth val="80"/>
        <c:overlap val="100"/>
        <c:axId val="1934755487"/>
        <c:axId val="1"/>
      </c:barChart>
      <c:lineChart>
        <c:grouping val="standard"/>
        <c:varyColors val="0"/>
        <c:ser>
          <c:idx val="1"/>
          <c:order val="1"/>
          <c:spPr>
            <a:ln w="28575" algn="ctr">
              <a:solidFill>
                <a:schemeClr val="accent4"/>
              </a:solidFill>
              <a:prstDash val="solid"/>
            </a:ln>
          </c:spPr>
          <c:marker>
            <c:symbol val="none"/>
          </c:marker>
          <c:val>
            <c:numRef>
              <c:f>Sheet1!$A$2:$E$2</c:f>
              <c:numCache>
                <c:formatCode>General</c:formatCode>
                <c:ptCount val="5"/>
                <c:pt idx="1">
                  <c:v>4606</c:v>
                </c:pt>
                <c:pt idx="2">
                  <c:v>4606</c:v>
                </c:pt>
                <c:pt idx="3">
                  <c:v>4606</c:v>
                </c:pt>
                <c:pt idx="4">
                  <c:v>4606</c:v>
                </c:pt>
              </c:numCache>
            </c:numRef>
          </c:val>
          <c:smooth val="0"/>
          <c:extLst>
            <c:ext xmlns:c16="http://schemas.microsoft.com/office/drawing/2014/chart" uri="{C3380CC4-5D6E-409C-BE32-E72D297353CC}">
              <c16:uniqueId val="{00000001-08A9-46B8-94B7-8134ED88EF25}"/>
            </c:ext>
          </c:extLst>
        </c:ser>
        <c:ser>
          <c:idx val="2"/>
          <c:order val="2"/>
          <c:spPr>
            <a:ln w="28575" algn="ctr">
              <a:solidFill>
                <a:schemeClr val="accent6"/>
              </a:solidFill>
              <a:prstDash val="solid"/>
            </a:ln>
          </c:spPr>
          <c:marker>
            <c:symbol val="none"/>
          </c:marker>
          <c:val>
            <c:numRef>
              <c:f>Sheet1!$A$3:$E$3</c:f>
              <c:numCache>
                <c:formatCode>General</c:formatCode>
                <c:ptCount val="5"/>
                <c:pt idx="1">
                  <c:v>1512</c:v>
                </c:pt>
                <c:pt idx="2">
                  <c:v>1512</c:v>
                </c:pt>
                <c:pt idx="3">
                  <c:v>1512</c:v>
                </c:pt>
                <c:pt idx="4">
                  <c:v>1512</c:v>
                </c:pt>
              </c:numCache>
            </c:numRef>
          </c:val>
          <c:smooth val="0"/>
          <c:extLst>
            <c:ext xmlns:c16="http://schemas.microsoft.com/office/drawing/2014/chart" uri="{C3380CC4-5D6E-409C-BE32-E72D297353CC}">
              <c16:uniqueId val="{00000002-08A9-46B8-94B7-8134ED88EF25}"/>
            </c:ext>
          </c:extLst>
        </c:ser>
        <c:dLbls>
          <c:showLegendKey val="0"/>
          <c:showVal val="0"/>
          <c:showCatName val="0"/>
          <c:showSerName val="0"/>
          <c:showPercent val="0"/>
          <c:showBubbleSize val="0"/>
        </c:dLbls>
        <c:marker val="1"/>
        <c:smooth val="0"/>
        <c:axId val="1934755487"/>
        <c:axId val="1"/>
      </c:lineChart>
      <c:catAx>
        <c:axId val="1934755487"/>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8000"/>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800" kern="1200">
                <a:latin typeface="+mn-lt"/>
                <a:ea typeface="+mn-ea"/>
                <a:cs typeface="+mn-cs"/>
              </a:defRPr>
            </a:pPr>
            <a:endParaRPr lang="en-US"/>
          </a:p>
        </c:txPr>
        <c:crossAx val="1934755487"/>
        <c:crosses val="min"/>
        <c:crossBetween val="between"/>
        <c:majorUnit val="1000"/>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584658890067157E-2"/>
          <c:y val="5.9770114942528735E-2"/>
          <c:w val="0.82537999293036413"/>
          <c:h val="0.87931034482758619"/>
        </c:manualLayout>
      </c:layout>
      <c:barChart>
        <c:barDir val="col"/>
        <c:grouping val="stacked"/>
        <c:varyColors val="0"/>
        <c:ser>
          <c:idx val="0"/>
          <c:order val="0"/>
          <c:spPr>
            <a:solidFill>
              <a:schemeClr val="accent1"/>
            </a:solidFill>
            <a:ln>
              <a:noFill/>
            </a:ln>
          </c:spPr>
          <c:invertIfNegative val="0"/>
          <c:dLbls>
            <c:dLbl>
              <c:idx val="0"/>
              <c:layout>
                <c:manualLayout>
                  <c:x val="0"/>
                  <c:y val="-0.35632183908045978"/>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B15-450F-A05F-34C47A1D68DF}"/>
                </c:ext>
              </c:extLst>
            </c:dLbl>
            <c:dLbl>
              <c:idx val="1"/>
              <c:layout>
                <c:manualLayout>
                  <c:x val="0"/>
                  <c:y val="-0.43793103448275861"/>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B15-450F-A05F-34C47A1D68DF}"/>
                </c:ext>
              </c:extLst>
            </c:dLbl>
            <c:dLbl>
              <c:idx val="2"/>
              <c:layout>
                <c:manualLayout>
                  <c:x val="0"/>
                  <c:y val="-0.39425287356321836"/>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B15-450F-A05F-34C47A1D68DF}"/>
                </c:ext>
              </c:extLst>
            </c:dLbl>
            <c:dLbl>
              <c:idx val="3"/>
              <c:layout>
                <c:manualLayout>
                  <c:x val="0"/>
                  <c:y val="-0.40574712643678162"/>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B15-450F-A05F-34C47A1D68DF}"/>
                </c:ext>
              </c:extLst>
            </c:dLbl>
            <c:dLbl>
              <c:idx val="4"/>
              <c:layout>
                <c:manualLayout>
                  <c:x val="0"/>
                  <c:y val="-0.32528735632183908"/>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B15-450F-A05F-34C47A1D68D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2.351</c:v>
                </c:pt>
                <c:pt idx="1">
                  <c:v>3</c:v>
                </c:pt>
                <c:pt idx="2">
                  <c:v>2.66</c:v>
                </c:pt>
                <c:pt idx="3">
                  <c:v>2.75</c:v>
                </c:pt>
                <c:pt idx="4">
                  <c:v>2.0999999999999996</c:v>
                </c:pt>
              </c:numCache>
            </c:numRef>
          </c:val>
          <c:extLst>
            <c:ext xmlns:c16="http://schemas.microsoft.com/office/drawing/2014/chart" uri="{C3380CC4-5D6E-409C-BE32-E72D297353CC}">
              <c16:uniqueId val="{00000005-9B15-450F-A05F-34C47A1D68DF}"/>
            </c:ext>
          </c:extLst>
        </c:ser>
        <c:dLbls>
          <c:showLegendKey val="0"/>
          <c:showVal val="0"/>
          <c:showCatName val="0"/>
          <c:showSerName val="0"/>
          <c:showPercent val="0"/>
          <c:showBubbleSize val="0"/>
        </c:dLbls>
        <c:gapWidth val="80"/>
        <c:overlap val="100"/>
        <c:axId val="1472307279"/>
        <c:axId val="1"/>
      </c:barChart>
      <c:lineChart>
        <c:grouping val="standard"/>
        <c:varyColors val="0"/>
        <c:ser>
          <c:idx val="1"/>
          <c:order val="1"/>
          <c:spPr>
            <a:ln w="28575" algn="ctr">
              <a:solidFill>
                <a:schemeClr val="accent5"/>
              </a:solidFill>
              <a:prstDash val="solid"/>
            </a:ln>
          </c:spPr>
          <c:marker>
            <c:symbol val="none"/>
          </c:marker>
          <c:dPt>
            <c:idx val="0"/>
            <c:marker>
              <c:symbol val="circle"/>
              <c:size val="4"/>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6-9B15-450F-A05F-34C47A1D68DF}"/>
              </c:ext>
            </c:extLst>
          </c:dPt>
          <c:dPt>
            <c:idx val="1"/>
            <c:marker>
              <c:symbol val="circle"/>
              <c:size val="4"/>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7-9B15-450F-A05F-34C47A1D68DF}"/>
              </c:ext>
            </c:extLst>
          </c:dPt>
          <c:dPt>
            <c:idx val="2"/>
            <c:marker>
              <c:symbol val="circle"/>
              <c:size val="4"/>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8-9B15-450F-A05F-34C47A1D68DF}"/>
              </c:ext>
            </c:extLst>
          </c:dPt>
          <c:dPt>
            <c:idx val="3"/>
            <c:marker>
              <c:symbol val="circle"/>
              <c:size val="4"/>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9-9B15-450F-A05F-34C47A1D68DF}"/>
              </c:ext>
            </c:extLst>
          </c:dPt>
          <c:dPt>
            <c:idx val="4"/>
            <c:marker>
              <c:symbol val="circle"/>
              <c:size val="4"/>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A-9B15-450F-A05F-34C47A1D68DF}"/>
              </c:ext>
            </c:extLst>
          </c:dPt>
          <c:dLbls>
            <c:dLbl>
              <c:idx val="0"/>
              <c:layout>
                <c:manualLayout>
                  <c:x val="0"/>
                  <c:y val="9.4252873563218389E-2"/>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9B15-450F-A05F-34C47A1D68DF}"/>
                </c:ext>
              </c:extLst>
            </c:dLbl>
            <c:dLbl>
              <c:idx val="1"/>
              <c:layout>
                <c:manualLayout>
                  <c:x val="0"/>
                  <c:y val="9.4252873563218389E-2"/>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9B15-450F-A05F-34C47A1D68DF}"/>
                </c:ext>
              </c:extLst>
            </c:dLbl>
            <c:dLbl>
              <c:idx val="2"/>
              <c:layout>
                <c:manualLayout>
                  <c:x val="0"/>
                  <c:y val="9.4252873563218389E-2"/>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9B15-450F-A05F-34C47A1D68DF}"/>
                </c:ext>
              </c:extLst>
            </c:dLbl>
            <c:dLbl>
              <c:idx val="3"/>
              <c:layout>
                <c:manualLayout>
                  <c:x val="0"/>
                  <c:y val="9.4252873563218389E-2"/>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9B15-450F-A05F-34C47A1D68DF}"/>
                </c:ext>
              </c:extLst>
            </c:dLbl>
            <c:dLbl>
              <c:idx val="4"/>
              <c:layout>
                <c:manualLayout>
                  <c:x val="0"/>
                  <c:y val="9.4252873563218389E-2"/>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9B15-450F-A05F-34C47A1D68D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852.12033345415011</c:v>
                </c:pt>
                <c:pt idx="1">
                  <c:v>1078.7486515641854</c:v>
                </c:pt>
                <c:pt idx="2">
                  <c:v>960.98265895953762</c:v>
                </c:pt>
                <c:pt idx="3">
                  <c:v>963.22241681260948</c:v>
                </c:pt>
                <c:pt idx="4">
                  <c:v>710.6598984771573</c:v>
                </c:pt>
              </c:numCache>
            </c:numRef>
          </c:val>
          <c:smooth val="0"/>
          <c:extLst>
            <c:ext xmlns:c16="http://schemas.microsoft.com/office/drawing/2014/chart" uri="{C3380CC4-5D6E-409C-BE32-E72D297353CC}">
              <c16:uniqueId val="{0000000B-9B15-450F-A05F-34C47A1D68DF}"/>
            </c:ext>
          </c:extLst>
        </c:ser>
        <c:dLbls>
          <c:showLegendKey val="0"/>
          <c:showVal val="0"/>
          <c:showCatName val="0"/>
          <c:showSerName val="0"/>
          <c:showPercent val="0"/>
          <c:showBubbleSize val="0"/>
        </c:dLbls>
        <c:marker val="1"/>
        <c:smooth val="0"/>
        <c:axId val="3"/>
        <c:axId val="2"/>
      </c:lineChart>
      <c:catAx>
        <c:axId val="1472307279"/>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5"/>
          <c:min val="0"/>
        </c:scaling>
        <c:delete val="0"/>
        <c:axPos val="l"/>
        <c:majorGridlines>
          <c:spPr>
            <a:ln>
              <a:noFill/>
            </a:ln>
          </c:spPr>
        </c:majorGridlines>
        <c:numFmt formatCode="#,##0.0;&quot;-&quot;#,##0.0" sourceLinked="0"/>
        <c:majorTickMark val="out"/>
        <c:minorTickMark val="none"/>
        <c:tickLblPos val="nextTo"/>
        <c:spPr>
          <a:ln w="9525" algn="ctr">
            <a:solidFill>
              <a:schemeClr val="tx1"/>
            </a:solidFill>
            <a:prstDash val="solid"/>
          </a:ln>
        </c:spPr>
        <c:txPr>
          <a:bodyPr wrap="none"/>
          <a:lstStyle/>
          <a:p>
            <a:pPr>
              <a:defRPr sz="800" kern="1200">
                <a:solidFill>
                  <a:schemeClr val="tx1"/>
                </a:solidFill>
                <a:latin typeface="+mn-lt"/>
                <a:ea typeface="+mn-ea"/>
                <a:cs typeface="+mn-cs"/>
              </a:defRPr>
            </a:pPr>
            <a:endParaRPr lang="en-US"/>
          </a:p>
        </c:txPr>
        <c:crossAx val="1472307279"/>
        <c:crosses val="min"/>
        <c:crossBetween val="between"/>
        <c:majorUnit val="0.5"/>
      </c:valAx>
      <c:valAx>
        <c:axId val="2"/>
        <c:scaling>
          <c:orientation val="minMax"/>
          <c:max val="2500"/>
          <c:min val="0"/>
        </c:scaling>
        <c:delete val="0"/>
        <c:axPos val="r"/>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800" kern="1200">
                <a:solidFill>
                  <a:schemeClr val="tx1"/>
                </a:solidFill>
                <a:latin typeface="+mn-lt"/>
                <a:ea typeface="+mn-ea"/>
                <a:cs typeface="+mn-cs"/>
              </a:defRPr>
            </a:pPr>
            <a:endParaRPr lang="en-US"/>
          </a:p>
        </c:txPr>
        <c:crossAx val="3"/>
        <c:crosses val="max"/>
        <c:crossBetween val="between"/>
        <c:majorUnit val="500"/>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870080244554833E-2"/>
          <c:y val="6.0324825986078884E-2"/>
          <c:w val="0.8926251432938479"/>
          <c:h val="0.8781902552204176"/>
        </c:manualLayout>
      </c:layout>
      <c:barChart>
        <c:barDir val="col"/>
        <c:grouping val="stacked"/>
        <c:varyColors val="0"/>
        <c:ser>
          <c:idx val="0"/>
          <c:order val="0"/>
          <c:spPr>
            <a:solidFill>
              <a:schemeClr val="accent1"/>
            </a:solidFill>
            <a:ln>
              <a:noFill/>
            </a:ln>
          </c:spPr>
          <c:invertIfNegative val="0"/>
          <c:val>
            <c:numRef>
              <c:f>Sheet1!$A$1:$E$1</c:f>
              <c:numCache>
                <c:formatCode>General</c:formatCode>
                <c:ptCount val="5"/>
                <c:pt idx="0">
                  <c:v>195811</c:v>
                </c:pt>
                <c:pt idx="1">
                  <c:v>192213</c:v>
                </c:pt>
                <c:pt idx="2">
                  <c:v>138833</c:v>
                </c:pt>
                <c:pt idx="3">
                  <c:v>67417</c:v>
                </c:pt>
                <c:pt idx="4">
                  <c:v>71458</c:v>
                </c:pt>
              </c:numCache>
            </c:numRef>
          </c:val>
          <c:extLst>
            <c:ext xmlns:c16="http://schemas.microsoft.com/office/drawing/2014/chart" uri="{C3380CC4-5D6E-409C-BE32-E72D297353CC}">
              <c16:uniqueId val="{00000000-C9FF-49B9-A883-EB65E76E9B96}"/>
            </c:ext>
          </c:extLst>
        </c:ser>
        <c:dLbls>
          <c:showLegendKey val="0"/>
          <c:showVal val="0"/>
          <c:showCatName val="0"/>
          <c:showSerName val="0"/>
          <c:showPercent val="0"/>
          <c:showBubbleSize val="0"/>
        </c:dLbls>
        <c:gapWidth val="80"/>
        <c:overlap val="100"/>
        <c:axId val="1472323503"/>
        <c:axId val="1"/>
      </c:barChart>
      <c:lineChart>
        <c:grouping val="standard"/>
        <c:varyColors val="0"/>
        <c:ser>
          <c:idx val="1"/>
          <c:order val="1"/>
          <c:spPr>
            <a:ln w="28575" algn="ctr">
              <a:solidFill>
                <a:schemeClr val="accent5"/>
              </a:solidFill>
              <a:prstDash val="solid"/>
            </a:ln>
          </c:spPr>
          <c:marker>
            <c:symbol val="none"/>
          </c:marker>
          <c:dPt>
            <c:idx val="0"/>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1-C9FF-49B9-A883-EB65E76E9B96}"/>
              </c:ext>
            </c:extLst>
          </c:dPt>
          <c:dPt>
            <c:idx val="1"/>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2-C9FF-49B9-A883-EB65E76E9B96}"/>
              </c:ext>
            </c:extLst>
          </c:dPt>
          <c:dPt>
            <c:idx val="2"/>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3-C9FF-49B9-A883-EB65E76E9B96}"/>
              </c:ext>
            </c:extLst>
          </c:dPt>
          <c:dPt>
            <c:idx val="3"/>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4-C9FF-49B9-A883-EB65E76E9B96}"/>
              </c:ext>
            </c:extLst>
          </c:dPt>
          <c:dPt>
            <c:idx val="4"/>
            <c:marker>
              <c:symbol val="circle"/>
              <c:size val="5"/>
              <c:spPr>
                <a:solidFill>
                  <a:schemeClr val="accent5"/>
                </a:solidFill>
                <a:ln w="9525" algn="ctr">
                  <a:solidFill>
                    <a:schemeClr val="accent5"/>
                  </a:solidFill>
                  <a:prstDash val="solid"/>
                </a:ln>
              </c:spPr>
            </c:marker>
            <c:bubble3D val="0"/>
            <c:extLst>
              <c:ext xmlns:c16="http://schemas.microsoft.com/office/drawing/2014/chart" uri="{C3380CC4-5D6E-409C-BE32-E72D297353CC}">
                <c16:uniqueId val="{00000005-C9FF-49B9-A883-EB65E76E9B96}"/>
              </c:ext>
            </c:extLst>
          </c:dPt>
          <c:dLbls>
            <c:dLbl>
              <c:idx val="0"/>
              <c:layout>
                <c:manualLayout>
                  <c:x val="0"/>
                  <c:y val="-0.10556844547563805"/>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9FF-49B9-A883-EB65E76E9B96}"/>
                </c:ext>
              </c:extLst>
            </c:dLbl>
            <c:dLbl>
              <c:idx val="1"/>
              <c:layout>
                <c:manualLayout>
                  <c:x val="0"/>
                  <c:y val="-0.10556844547563805"/>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9FF-49B9-A883-EB65E76E9B96}"/>
                </c:ext>
              </c:extLst>
            </c:dLbl>
            <c:dLbl>
              <c:idx val="2"/>
              <c:layout>
                <c:manualLayout>
                  <c:x val="0"/>
                  <c:y val="-0.10556844547563805"/>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9FF-49B9-A883-EB65E76E9B96}"/>
                </c:ext>
              </c:extLst>
            </c:dLbl>
            <c:dLbl>
              <c:idx val="3"/>
              <c:layout>
                <c:manualLayout>
                  <c:x val="0"/>
                  <c:y val="-0.10556844547563805"/>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C9FF-49B9-A883-EB65E76E9B96}"/>
                </c:ext>
              </c:extLst>
            </c:dLbl>
            <c:dLbl>
              <c:idx val="4"/>
              <c:layout>
                <c:manualLayout>
                  <c:x val="0"/>
                  <c:y val="-0.10556844547563805"/>
                </c:manualLayout>
              </c:layout>
              <c:numFmt formatCode="#,##0;&quot;-&quot;#,##0" sourceLinked="0"/>
              <c:spPr>
                <a:noFill/>
                <a:ln>
                  <a:noFill/>
                </a:ln>
              </c:spPr>
              <c:txPr>
                <a:bodyPr wrap="none"/>
                <a:lstStyle/>
                <a:p>
                  <a:pPr>
                    <a:defRPr sz="8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C9FF-49B9-A883-EB65E76E9B9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68.953605070868917</c:v>
                </c:pt>
                <c:pt idx="1">
                  <c:v>70.410284070478241</c:v>
                </c:pt>
                <c:pt idx="2">
                  <c:v>70.740968208092482</c:v>
                </c:pt>
                <c:pt idx="3">
                  <c:v>25.075000000000003</c:v>
                </c:pt>
                <c:pt idx="4">
                  <c:v>31</c:v>
                </c:pt>
              </c:numCache>
            </c:numRef>
          </c:val>
          <c:smooth val="0"/>
          <c:extLst>
            <c:ext xmlns:c16="http://schemas.microsoft.com/office/drawing/2014/chart" uri="{C3380CC4-5D6E-409C-BE32-E72D297353CC}">
              <c16:uniqueId val="{00000006-C9FF-49B9-A883-EB65E76E9B96}"/>
            </c:ext>
          </c:extLst>
        </c:ser>
        <c:dLbls>
          <c:showLegendKey val="0"/>
          <c:showVal val="0"/>
          <c:showCatName val="0"/>
          <c:showSerName val="0"/>
          <c:showPercent val="0"/>
          <c:showBubbleSize val="0"/>
        </c:dLbls>
        <c:marker val="1"/>
        <c:smooth val="0"/>
        <c:axId val="3"/>
        <c:axId val="2"/>
      </c:lineChart>
      <c:catAx>
        <c:axId val="147232350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00000"/>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800" kern="1200">
                <a:latin typeface="+mn-lt"/>
                <a:ea typeface="+mn-ea"/>
                <a:cs typeface="+mn-cs"/>
              </a:defRPr>
            </a:pPr>
            <a:endParaRPr lang="en-US"/>
          </a:p>
        </c:txPr>
        <c:crossAx val="1472323503"/>
        <c:crosses val="min"/>
        <c:crossBetween val="between"/>
        <c:majorUnit val="100000"/>
      </c:valAx>
      <c:valAx>
        <c:axId val="2"/>
        <c:scaling>
          <c:orientation val="minMax"/>
          <c:max val="120"/>
          <c:min val="0"/>
        </c:scaling>
        <c:delete val="0"/>
        <c:axPos val="r"/>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800" kern="1200">
                <a:solidFill>
                  <a:schemeClr val="tx1"/>
                </a:solidFill>
                <a:latin typeface="+mn-lt"/>
                <a:ea typeface="+mn-ea"/>
                <a:cs typeface="+mn-cs"/>
              </a:defRPr>
            </a:pPr>
            <a:endParaRPr lang="en-US"/>
          </a:p>
        </c:txPr>
        <c:crossAx val="3"/>
        <c:crosses val="max"/>
        <c:crossBetween val="between"/>
        <c:majorUnit val="20"/>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6400" cy="494107"/>
          </a:xfrm>
          <a:prstGeom prst="rect">
            <a:avLst/>
          </a:prstGeom>
        </p:spPr>
        <p:txBody>
          <a:bodyPr vert="horz" lIns="91129" tIns="45564" rIns="91129" bIns="45564" rtlCol="0"/>
          <a:lstStyle>
            <a:lvl1pPr algn="l">
              <a:defRPr sz="1200"/>
            </a:lvl1pPr>
          </a:lstStyle>
          <a:p>
            <a:pPr>
              <a:defRPr/>
            </a:pPr>
            <a:endParaRPr lang="en-US"/>
          </a:p>
        </p:txBody>
      </p:sp>
      <p:sp>
        <p:nvSpPr>
          <p:cNvPr id="3" name="Date Placeholder 2"/>
          <p:cNvSpPr>
            <a:spLocks noGrp="1"/>
          </p:cNvSpPr>
          <p:nvPr>
            <p:ph type="dt" sz="quarter" idx="1"/>
          </p:nvPr>
        </p:nvSpPr>
        <p:spPr>
          <a:xfrm>
            <a:off x="3849689" y="0"/>
            <a:ext cx="2946400" cy="494107"/>
          </a:xfrm>
          <a:prstGeom prst="rect">
            <a:avLst/>
          </a:prstGeom>
        </p:spPr>
        <p:txBody>
          <a:bodyPr vert="horz" lIns="91129" tIns="45564" rIns="91129" bIns="45564" rtlCol="0"/>
          <a:lstStyle>
            <a:lvl1pPr algn="r">
              <a:defRPr sz="1200"/>
            </a:lvl1pPr>
          </a:lstStyle>
          <a:p>
            <a:pPr>
              <a:defRPr/>
            </a:pPr>
            <a:fld id="{7E22D77D-A15A-2541-B36F-01DFC6F2116E}" type="datetimeFigureOut">
              <a:rPr lang="en-US"/>
              <a:pPr>
                <a:defRPr/>
              </a:pPr>
              <a:t>30</a:t>
            </a:fld>
            <a:endParaRPr lang="en-US"/>
          </a:p>
        </p:txBody>
      </p:sp>
      <p:sp>
        <p:nvSpPr>
          <p:cNvPr id="4" name="Footer Placeholder 3"/>
          <p:cNvSpPr>
            <a:spLocks noGrp="1"/>
          </p:cNvSpPr>
          <p:nvPr>
            <p:ph type="ftr" sz="quarter" idx="2"/>
          </p:nvPr>
        </p:nvSpPr>
        <p:spPr>
          <a:xfrm>
            <a:off x="2" y="9376979"/>
            <a:ext cx="2946400" cy="494107"/>
          </a:xfrm>
          <a:prstGeom prst="rect">
            <a:avLst/>
          </a:prstGeom>
        </p:spPr>
        <p:txBody>
          <a:bodyPr vert="horz" lIns="91129" tIns="45564" rIns="91129" bIns="45564"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49689" y="9376979"/>
            <a:ext cx="2946400" cy="494107"/>
          </a:xfrm>
          <a:prstGeom prst="rect">
            <a:avLst/>
          </a:prstGeom>
        </p:spPr>
        <p:txBody>
          <a:bodyPr vert="horz" lIns="91129" tIns="45564" rIns="91129" bIns="45564" rtlCol="0" anchor="b"/>
          <a:lstStyle>
            <a:lvl1pPr algn="r">
              <a:defRPr sz="1200"/>
            </a:lvl1pPr>
          </a:lstStyle>
          <a:p>
            <a:pPr>
              <a:defRPr/>
            </a:pPr>
            <a:fld id="{DA44EF54-7700-734C-BD24-ADE84D07B367}" type="slidenum">
              <a:rPr lang="en-US"/>
              <a:pPr>
                <a:defRPr/>
              </a:pPr>
              <a:t>‹#›</a:t>
            </a:fld>
            <a:endParaRPr lang="en-US"/>
          </a:p>
        </p:txBody>
      </p:sp>
    </p:spTree>
    <p:extLst>
      <p:ext uri="{BB962C8B-B14F-4D97-AF65-F5344CB8AC3E}">
        <p14:creationId xmlns:p14="http://schemas.microsoft.com/office/powerpoint/2010/main" val="1821586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0"/>
            <a:ext cx="2946400" cy="49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129" tIns="45563" rIns="91129" bIns="45563" numCol="1" anchor="t" anchorCtr="0" compatLnSpc="1">
            <a:prstTxWarp prst="textNoShape">
              <a:avLst/>
            </a:prstTxWarp>
          </a:bodyPr>
          <a:lstStyle>
            <a:lvl1pPr>
              <a:defRPr sz="1200" b="0" baseline="0">
                <a:cs typeface="+mn-cs"/>
              </a:defRPr>
            </a:lvl1pPr>
          </a:lstStyle>
          <a:p>
            <a:pPr>
              <a:defRPr/>
            </a:pPr>
            <a:endParaRPr lang="en-GB"/>
          </a:p>
        </p:txBody>
      </p:sp>
      <p:sp>
        <p:nvSpPr>
          <p:cNvPr id="4099" name="Rectangle 3"/>
          <p:cNvSpPr>
            <a:spLocks noGrp="1" noChangeArrowheads="1"/>
          </p:cNvSpPr>
          <p:nvPr>
            <p:ph type="dt" idx="1"/>
          </p:nvPr>
        </p:nvSpPr>
        <p:spPr bwMode="auto">
          <a:xfrm>
            <a:off x="3851276" y="0"/>
            <a:ext cx="2946400" cy="49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129" tIns="45563" rIns="91129" bIns="45563" numCol="1" anchor="t" anchorCtr="0" compatLnSpc="1">
            <a:prstTxWarp prst="textNoShape">
              <a:avLst/>
            </a:prstTxWarp>
          </a:bodyPr>
          <a:lstStyle>
            <a:lvl1pPr algn="r">
              <a:defRPr sz="1200" b="0" baseline="0">
                <a:cs typeface="+mn-cs"/>
              </a:defRPr>
            </a:lvl1pPr>
          </a:lstStyle>
          <a:p>
            <a:pPr>
              <a:defRPr/>
            </a:pPr>
            <a:endParaRPr lang="en-GB"/>
          </a:p>
        </p:txBody>
      </p:sp>
      <p:sp>
        <p:nvSpPr>
          <p:cNvPr id="4100" name="Rectangle 4"/>
          <p:cNvSpPr>
            <a:spLocks noGrp="1" noRot="1" noChangeAspect="1" noChangeArrowheads="1" noTextEdit="1"/>
          </p:cNvSpPr>
          <p:nvPr>
            <p:ph type="sldImg" idx="2"/>
          </p:nvPr>
        </p:nvSpPr>
        <p:spPr bwMode="auto">
          <a:xfrm>
            <a:off x="111125" y="741363"/>
            <a:ext cx="6578600" cy="37004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06464" y="4690070"/>
            <a:ext cx="4984750" cy="444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129" tIns="45563" rIns="91129" bIns="45563"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102" name="Rectangle 6"/>
          <p:cNvSpPr>
            <a:spLocks noGrp="1" noChangeArrowheads="1"/>
          </p:cNvSpPr>
          <p:nvPr>
            <p:ph type="ftr" sz="quarter" idx="4"/>
          </p:nvPr>
        </p:nvSpPr>
        <p:spPr bwMode="auto">
          <a:xfrm>
            <a:off x="2" y="9378558"/>
            <a:ext cx="2946400" cy="49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129" tIns="45563" rIns="91129" bIns="45563" numCol="1" anchor="b" anchorCtr="0" compatLnSpc="1">
            <a:prstTxWarp prst="textNoShape">
              <a:avLst/>
            </a:prstTxWarp>
          </a:bodyPr>
          <a:lstStyle>
            <a:lvl1pPr>
              <a:defRPr sz="1200" b="0" baseline="0">
                <a:cs typeface="+mn-cs"/>
              </a:defRPr>
            </a:lvl1pPr>
          </a:lstStyle>
          <a:p>
            <a:pPr>
              <a:defRPr/>
            </a:pPr>
            <a:endParaRPr lang="en-GB"/>
          </a:p>
        </p:txBody>
      </p:sp>
      <p:sp>
        <p:nvSpPr>
          <p:cNvPr id="4103" name="Rectangle 7"/>
          <p:cNvSpPr>
            <a:spLocks noGrp="1" noChangeArrowheads="1"/>
          </p:cNvSpPr>
          <p:nvPr>
            <p:ph type="sldNum" sz="quarter" idx="5"/>
          </p:nvPr>
        </p:nvSpPr>
        <p:spPr bwMode="auto">
          <a:xfrm>
            <a:off x="3851276" y="9378558"/>
            <a:ext cx="2946400" cy="49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129" tIns="45563" rIns="91129" bIns="45563" numCol="1" anchor="b" anchorCtr="0" compatLnSpc="1">
            <a:prstTxWarp prst="textNoShape">
              <a:avLst/>
            </a:prstTxWarp>
          </a:bodyPr>
          <a:lstStyle>
            <a:lvl1pPr algn="r">
              <a:defRPr sz="1200" b="0" baseline="0">
                <a:cs typeface="+mn-cs"/>
              </a:defRPr>
            </a:lvl1pPr>
          </a:lstStyle>
          <a:p>
            <a:pPr>
              <a:defRPr/>
            </a:pPr>
            <a:fld id="{40F4777F-94E5-4741-8AFC-A37ED886137D}" type="slidenum">
              <a:rPr lang="en-GB"/>
              <a:pPr>
                <a:defRPr/>
              </a:pPr>
              <a:t>‹#›</a:t>
            </a:fld>
            <a:endParaRPr lang="en-GB"/>
          </a:p>
        </p:txBody>
      </p:sp>
    </p:spTree>
    <p:extLst>
      <p:ext uri="{BB962C8B-B14F-4D97-AF65-F5344CB8AC3E}">
        <p14:creationId xmlns:p14="http://schemas.microsoft.com/office/powerpoint/2010/main" val="7925685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ＭＳ Ｐゴシック" charset="0"/>
        <a:cs typeface="ＭＳ Ｐゴシック" charset="0"/>
      </a:defRPr>
    </a:lvl1pPr>
    <a:lvl2pPr marL="388937" algn="l" rtl="0" eaLnBrk="0" fontAlgn="base" hangingPunct="0">
      <a:spcBef>
        <a:spcPct val="30000"/>
      </a:spcBef>
      <a:spcAft>
        <a:spcPct val="0"/>
      </a:spcAft>
      <a:defRPr sz="1000" kern="1200">
        <a:solidFill>
          <a:schemeClr val="tx1"/>
        </a:solidFill>
        <a:latin typeface="Arial" charset="0"/>
        <a:ea typeface="ＭＳ Ｐゴシック" charset="0"/>
        <a:cs typeface="+mn-cs"/>
      </a:defRPr>
    </a:lvl2pPr>
    <a:lvl3pPr marL="779116" algn="l" rtl="0" eaLnBrk="0" fontAlgn="base" hangingPunct="0">
      <a:spcBef>
        <a:spcPct val="30000"/>
      </a:spcBef>
      <a:spcAft>
        <a:spcPct val="0"/>
      </a:spcAft>
      <a:defRPr sz="1000" kern="1200">
        <a:solidFill>
          <a:schemeClr val="tx1"/>
        </a:solidFill>
        <a:latin typeface="Arial" charset="0"/>
        <a:ea typeface="ＭＳ Ｐゴシック" charset="0"/>
        <a:cs typeface="+mn-cs"/>
      </a:defRPr>
    </a:lvl3pPr>
    <a:lvl4pPr marL="1168053" algn="l" rtl="0" eaLnBrk="0" fontAlgn="base" hangingPunct="0">
      <a:spcBef>
        <a:spcPct val="30000"/>
      </a:spcBef>
      <a:spcAft>
        <a:spcPct val="0"/>
      </a:spcAft>
      <a:defRPr sz="1000" kern="1200">
        <a:solidFill>
          <a:schemeClr val="tx1"/>
        </a:solidFill>
        <a:latin typeface="Arial" charset="0"/>
        <a:ea typeface="ＭＳ Ｐゴシック" charset="0"/>
        <a:cs typeface="+mn-cs"/>
      </a:defRPr>
    </a:lvl4pPr>
    <a:lvl5pPr marL="1558232" algn="l" rtl="0" eaLnBrk="0" fontAlgn="base" hangingPunct="0">
      <a:spcBef>
        <a:spcPct val="30000"/>
      </a:spcBef>
      <a:spcAft>
        <a:spcPct val="0"/>
      </a:spcAft>
      <a:defRPr sz="1000" kern="1200">
        <a:solidFill>
          <a:schemeClr val="tx1"/>
        </a:solidFill>
        <a:latin typeface="Arial" charset="0"/>
        <a:ea typeface="ＭＳ Ｐゴシック" charset="0"/>
        <a:cs typeface="+mn-cs"/>
      </a:defRPr>
    </a:lvl5pPr>
    <a:lvl6pPr marL="1948072" algn="l" defTabSz="389615" rtl="0" eaLnBrk="1" latinLnBrk="0" hangingPunct="1">
      <a:defRPr sz="1000" kern="1200">
        <a:solidFill>
          <a:schemeClr val="tx1"/>
        </a:solidFill>
        <a:latin typeface="+mn-lt"/>
        <a:ea typeface="+mn-ea"/>
        <a:cs typeface="+mn-cs"/>
      </a:defRPr>
    </a:lvl6pPr>
    <a:lvl7pPr marL="2337687" algn="l" defTabSz="389615" rtl="0" eaLnBrk="1" latinLnBrk="0" hangingPunct="1">
      <a:defRPr sz="1000" kern="1200">
        <a:solidFill>
          <a:schemeClr val="tx1"/>
        </a:solidFill>
        <a:latin typeface="+mn-lt"/>
        <a:ea typeface="+mn-ea"/>
        <a:cs typeface="+mn-cs"/>
      </a:defRPr>
    </a:lvl7pPr>
    <a:lvl8pPr marL="2727302" algn="l" defTabSz="389615" rtl="0" eaLnBrk="1" latinLnBrk="0" hangingPunct="1">
      <a:defRPr sz="1000" kern="1200">
        <a:solidFill>
          <a:schemeClr val="tx1"/>
        </a:solidFill>
        <a:latin typeface="+mn-lt"/>
        <a:ea typeface="+mn-ea"/>
        <a:cs typeface="+mn-cs"/>
      </a:defRPr>
    </a:lvl8pPr>
    <a:lvl9pPr marL="3116916" algn="l" defTabSz="389615"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990752" eaLnBrk="0" fontAlgn="base" hangingPunct="0">
              <a:spcBef>
                <a:spcPct val="30000"/>
              </a:spcBef>
              <a:spcAft>
                <a:spcPct val="0"/>
              </a:spcAft>
              <a:defRPr/>
            </a:pPr>
            <a:r>
              <a:rPr lang="en-GB">
                <a:latin typeface="Arial" charset="0"/>
                <a:ea typeface="ＭＳ Ｐゴシック" charset="0"/>
                <a:cs typeface="ＭＳ Ｐゴシック" charset="0"/>
              </a:rPr>
              <a:t>So what do we have so far:</a:t>
            </a:r>
          </a:p>
          <a:p>
            <a:pPr defTabSz="990752" eaLnBrk="0" fontAlgn="base" hangingPunct="0">
              <a:spcBef>
                <a:spcPct val="30000"/>
              </a:spcBef>
              <a:spcAft>
                <a:spcPct val="0"/>
              </a:spcAft>
              <a:defRPr/>
            </a:pPr>
            <a:endParaRPr lang="en-GB">
              <a:latin typeface="Arial" charset="0"/>
              <a:ea typeface="ＭＳ Ｐゴシック" charset="0"/>
              <a:cs typeface="ＭＳ Ｐゴシック" charset="0"/>
            </a:endParaRPr>
          </a:p>
          <a:p>
            <a:pPr marL="228600" indent="-228600" defTabSz="990752" eaLnBrk="0" fontAlgn="base" hangingPunct="0">
              <a:spcBef>
                <a:spcPct val="30000"/>
              </a:spcBef>
              <a:spcAft>
                <a:spcPct val="0"/>
              </a:spcAft>
              <a:buAutoNum type="arabicParenR"/>
              <a:defRPr/>
            </a:pPr>
            <a:r>
              <a:rPr lang="en-GB">
                <a:latin typeface="Arial" charset="0"/>
                <a:ea typeface="ＭＳ Ｐゴシック" charset="0"/>
                <a:cs typeface="ＭＳ Ｐゴシック" charset="0"/>
              </a:rPr>
              <a:t>We are going to need a lot more metals to decarbonise the economy in any scenario</a:t>
            </a:r>
          </a:p>
          <a:p>
            <a:pPr marL="228600" indent="-228600" defTabSz="990752" eaLnBrk="0" fontAlgn="base" hangingPunct="0">
              <a:spcBef>
                <a:spcPct val="30000"/>
              </a:spcBef>
              <a:spcAft>
                <a:spcPct val="0"/>
              </a:spcAft>
              <a:buAutoNum type="arabicParenR"/>
              <a:defRPr/>
            </a:pPr>
            <a:r>
              <a:rPr lang="en-GB">
                <a:latin typeface="Arial" charset="0"/>
                <a:ea typeface="ＭＳ Ｐゴシック" charset="0"/>
                <a:cs typeface="ＭＳ Ｐゴシック" charset="0"/>
              </a:rPr>
              <a:t>The investment just isn’t there at the moment</a:t>
            </a:r>
          </a:p>
          <a:p>
            <a:pPr marL="228600" indent="-228600" defTabSz="990752" eaLnBrk="0" fontAlgn="base" hangingPunct="0">
              <a:spcBef>
                <a:spcPct val="30000"/>
              </a:spcBef>
              <a:spcAft>
                <a:spcPct val="0"/>
              </a:spcAft>
              <a:buAutoNum type="arabicParenR"/>
              <a:defRPr/>
            </a:pPr>
            <a:r>
              <a:rPr lang="en-GB">
                <a:latin typeface="Arial" charset="0"/>
                <a:ea typeface="ＭＳ Ｐゴシック" charset="0"/>
                <a:cs typeface="ＭＳ Ｐゴシック" charset="0"/>
              </a:rPr>
              <a:t>Even if the investment comes quickly, long lead times are still a challenge</a:t>
            </a:r>
          </a:p>
          <a:p>
            <a:pPr marL="228600" indent="-228600" defTabSz="990752" eaLnBrk="0" fontAlgn="base" hangingPunct="0">
              <a:spcBef>
                <a:spcPct val="30000"/>
              </a:spcBef>
              <a:spcAft>
                <a:spcPct val="0"/>
              </a:spcAft>
              <a:buAutoNum type="arabicParenR"/>
              <a:defRPr/>
            </a:pPr>
            <a:endParaRPr lang="en-GB">
              <a:latin typeface="Arial" charset="0"/>
              <a:ea typeface="ＭＳ Ｐゴシック" charset="0"/>
              <a:cs typeface="ＭＳ Ｐゴシック" charset="0"/>
            </a:endParaRPr>
          </a:p>
          <a:p>
            <a:pPr marL="0" indent="0" defTabSz="990752" eaLnBrk="0" fontAlgn="base" hangingPunct="0">
              <a:spcBef>
                <a:spcPct val="30000"/>
              </a:spcBef>
              <a:spcAft>
                <a:spcPct val="0"/>
              </a:spcAft>
              <a:buNone/>
              <a:defRPr/>
            </a:pPr>
            <a:r>
              <a:rPr lang="en-GB">
                <a:latin typeface="Arial" charset="0"/>
                <a:ea typeface="ＭＳ Ｐゴシック" charset="0"/>
                <a:cs typeface="ＭＳ Ｐゴシック" charset="0"/>
              </a:rPr>
              <a:t>So I think that answers the question that constraints in metals supply could impede the energy transition. </a:t>
            </a:r>
          </a:p>
          <a:p>
            <a:pPr marL="0" indent="0" defTabSz="990752" eaLnBrk="0" fontAlgn="base" hangingPunct="0">
              <a:spcBef>
                <a:spcPct val="30000"/>
              </a:spcBef>
              <a:spcAft>
                <a:spcPct val="0"/>
              </a:spcAft>
              <a:buNone/>
              <a:defRPr/>
            </a:pPr>
            <a:endParaRPr lang="en-GB">
              <a:latin typeface="Arial" charset="0"/>
              <a:ea typeface="ＭＳ Ｐゴシック" charset="0"/>
              <a:cs typeface="ＭＳ Ｐゴシック" charset="0"/>
            </a:endParaRPr>
          </a:p>
          <a:p>
            <a:pPr marL="0" indent="0" defTabSz="990752" eaLnBrk="0" fontAlgn="base" hangingPunct="0">
              <a:spcBef>
                <a:spcPct val="30000"/>
              </a:spcBef>
              <a:spcAft>
                <a:spcPct val="0"/>
              </a:spcAft>
              <a:buNone/>
              <a:defRPr/>
            </a:pPr>
            <a:r>
              <a:rPr lang="en-GB">
                <a:latin typeface="Arial" charset="0"/>
                <a:ea typeface="ＭＳ Ｐゴシック" charset="0"/>
                <a:cs typeface="ＭＳ Ｐゴシック" charset="0"/>
              </a:rPr>
              <a:t>But here is one more consideration:</a:t>
            </a:r>
          </a:p>
          <a:p>
            <a:pPr marL="0" indent="0" defTabSz="990752" eaLnBrk="0" fontAlgn="base" hangingPunct="0">
              <a:spcBef>
                <a:spcPct val="30000"/>
              </a:spcBef>
              <a:spcAft>
                <a:spcPct val="0"/>
              </a:spcAft>
              <a:buNone/>
              <a:defRPr/>
            </a:pPr>
            <a:endParaRPr lang="en-GB">
              <a:latin typeface="Arial" charset="0"/>
              <a:ea typeface="ＭＳ Ｐゴシック" charset="0"/>
              <a:cs typeface="ＭＳ Ｐゴシック" charset="0"/>
            </a:endParaRPr>
          </a:p>
          <a:p>
            <a:pPr marL="0" indent="0" defTabSz="990752" eaLnBrk="0" fontAlgn="base" hangingPunct="0">
              <a:spcBef>
                <a:spcPct val="30000"/>
              </a:spcBef>
              <a:spcAft>
                <a:spcPct val="0"/>
              </a:spcAft>
              <a:buNone/>
              <a:defRPr/>
            </a:pPr>
            <a:r>
              <a:rPr lang="en-GB">
                <a:latin typeface="Arial" charset="0"/>
                <a:ea typeface="ＭＳ Ｐゴシック" charset="0"/>
                <a:cs typeface="ＭＳ Ｐゴシック" charset="0"/>
              </a:rPr>
              <a:t>Here you will recognise a map of the political world. And the colours represent the ESG risk as defined by our sister company Verisk </a:t>
            </a:r>
            <a:r>
              <a:rPr lang="en-GB" err="1">
                <a:latin typeface="Arial" charset="0"/>
                <a:ea typeface="ＭＳ Ｐゴシック" charset="0"/>
                <a:cs typeface="ＭＳ Ｐゴシック" charset="0"/>
              </a:rPr>
              <a:t>Maplecroft</a:t>
            </a:r>
            <a:r>
              <a:rPr lang="en-GB">
                <a:latin typeface="Arial" charset="0"/>
                <a:ea typeface="ＭＳ Ｐゴシック" charset="0"/>
                <a:cs typeface="ＭＳ Ｐゴシック" charset="0"/>
              </a:rPr>
              <a:t>. We all know what ESG is but on the slide you have some of the factors that make up the index. Red means high ESG risk, green is lower risk. </a:t>
            </a:r>
          </a:p>
          <a:p>
            <a:pPr marL="0" indent="0" defTabSz="990752" eaLnBrk="0" fontAlgn="base" hangingPunct="0">
              <a:spcBef>
                <a:spcPct val="30000"/>
              </a:spcBef>
              <a:spcAft>
                <a:spcPct val="0"/>
              </a:spcAft>
              <a:buNone/>
              <a:defRPr/>
            </a:pPr>
            <a:endParaRPr lang="en-GB">
              <a:latin typeface="Arial" charset="0"/>
              <a:ea typeface="ＭＳ Ｐゴシック" charset="0"/>
              <a:cs typeface="ＭＳ Ｐゴシック" charset="0"/>
            </a:endParaRPr>
          </a:p>
          <a:p>
            <a:pPr marL="0" indent="0" defTabSz="990752" eaLnBrk="0" fontAlgn="base" hangingPunct="0">
              <a:spcBef>
                <a:spcPct val="30000"/>
              </a:spcBef>
              <a:spcAft>
                <a:spcPct val="0"/>
              </a:spcAft>
              <a:buNone/>
              <a:defRPr/>
            </a:pPr>
            <a:r>
              <a:rPr lang="en-GB">
                <a:latin typeface="Arial" charset="0"/>
                <a:ea typeface="ＭＳ Ｐゴシック" charset="0"/>
                <a:cs typeface="ＭＳ Ｐゴシック" charset="0"/>
              </a:rPr>
              <a:t>And you can see, places like the DRC – which has lots of cobalt – places like Bolivia and Peru – which have lithium, copper – places like Indonesia – which has nickel – all rank as places with high ESG risk. So the places that we are going to look to first to deliver these metals required for the energy transition, have trade offs.</a:t>
            </a:r>
          </a:p>
          <a:p>
            <a:pPr marL="0" indent="0" defTabSz="990752" eaLnBrk="0" fontAlgn="base" hangingPunct="0">
              <a:spcBef>
                <a:spcPct val="30000"/>
              </a:spcBef>
              <a:spcAft>
                <a:spcPct val="0"/>
              </a:spcAft>
              <a:buNone/>
              <a:defRPr/>
            </a:pPr>
            <a:endParaRPr lang="en-GB">
              <a:latin typeface="Arial" charset="0"/>
              <a:ea typeface="ＭＳ Ｐゴシック" charset="0"/>
              <a:cs typeface="ＭＳ Ｐゴシック" charset="0"/>
            </a:endParaRPr>
          </a:p>
          <a:p>
            <a:pPr marL="0" indent="0" defTabSz="990752" eaLnBrk="0" fontAlgn="base" hangingPunct="0">
              <a:spcBef>
                <a:spcPct val="30000"/>
              </a:spcBef>
              <a:spcAft>
                <a:spcPct val="0"/>
              </a:spcAft>
              <a:buNone/>
              <a:defRPr/>
            </a:pPr>
            <a:r>
              <a:rPr lang="en-GB">
                <a:latin typeface="Arial" charset="0"/>
                <a:ea typeface="ＭＳ Ｐゴシック" charset="0"/>
                <a:cs typeface="ＭＳ Ｐゴシック" charset="0"/>
              </a:rPr>
              <a:t>We are switching out the geopolitics of oil and gas and OPEC, for the above ground risk of child labour in the DRC, resource nationalism, deforestation etc. </a:t>
            </a:r>
          </a:p>
          <a:p>
            <a:pPr marL="0" indent="0" defTabSz="990752" eaLnBrk="0" fontAlgn="base" hangingPunct="0">
              <a:spcBef>
                <a:spcPct val="30000"/>
              </a:spcBef>
              <a:spcAft>
                <a:spcPct val="0"/>
              </a:spcAft>
              <a:buNone/>
              <a:defRPr/>
            </a:pPr>
            <a:endParaRPr lang="en-GB">
              <a:latin typeface="Arial" charset="0"/>
              <a:ea typeface="ＭＳ Ｐゴシック" charset="0"/>
              <a:cs typeface="ＭＳ Ｐゴシック" charset="0"/>
            </a:endParaRPr>
          </a:p>
          <a:p>
            <a:pPr marL="0" indent="0" defTabSz="990752" eaLnBrk="0" fontAlgn="base" hangingPunct="0">
              <a:spcBef>
                <a:spcPct val="30000"/>
              </a:spcBef>
              <a:spcAft>
                <a:spcPct val="0"/>
              </a:spcAft>
              <a:buNone/>
              <a:defRPr/>
            </a:pPr>
            <a:r>
              <a:rPr lang="en-GB">
                <a:latin typeface="Arial" charset="0"/>
                <a:ea typeface="ＭＳ Ｐゴシック" charset="0"/>
                <a:cs typeface="ＭＳ Ｐゴシック" charset="0"/>
              </a:rPr>
              <a:t>So this is another risk to future metals supply. And a challenge that investors must navigate. If they do so – the rewards are clear.</a:t>
            </a:r>
          </a:p>
        </p:txBody>
      </p:sp>
      <p:sp>
        <p:nvSpPr>
          <p:cNvPr id="4" name="Slide Number Placeholder 3"/>
          <p:cNvSpPr>
            <a:spLocks noGrp="1"/>
          </p:cNvSpPr>
          <p:nvPr>
            <p:ph type="sldNum" sz="quarter" idx="5"/>
          </p:nvPr>
        </p:nvSpPr>
        <p:spPr/>
        <p:txBody>
          <a:bodyPr/>
          <a:lstStyle/>
          <a:p>
            <a:pPr defTabSz="990752" eaLnBrk="0" fontAlgn="base" hangingPunct="0">
              <a:spcBef>
                <a:spcPct val="0"/>
              </a:spcBef>
              <a:spcAft>
                <a:spcPct val="0"/>
              </a:spcAft>
              <a:buClrTx/>
              <a:defRPr/>
            </a:pPr>
            <a:fld id="{40F4777F-94E5-4741-8AFC-A37ED886137D}" type="slidenum">
              <a:rPr lang="en-GB">
                <a:solidFill>
                  <a:srgbClr val="000000"/>
                </a:solidFill>
                <a:latin typeface="Arial" charset="0"/>
                <a:ea typeface="ＭＳ Ｐゴシック" charset="0"/>
              </a:rPr>
              <a:pPr defTabSz="990752" eaLnBrk="0" fontAlgn="base" hangingPunct="0">
                <a:spcBef>
                  <a:spcPct val="0"/>
                </a:spcBef>
                <a:spcAft>
                  <a:spcPct val="0"/>
                </a:spcAft>
                <a:buClrTx/>
                <a:defRPr/>
              </a:pPr>
              <a:t>7</a:t>
            </a:fld>
            <a:endParaRPr lang="en-GB">
              <a:solidFill>
                <a:srgbClr val="000000"/>
              </a:solidFill>
              <a:latin typeface="Arial" charset="0"/>
              <a:ea typeface="ＭＳ Ｐゴシック" charset="0"/>
            </a:endParaRPr>
          </a:p>
        </p:txBody>
      </p:sp>
    </p:spTree>
    <p:extLst>
      <p:ext uri="{BB962C8B-B14F-4D97-AF65-F5344CB8AC3E}">
        <p14:creationId xmlns:p14="http://schemas.microsoft.com/office/powerpoint/2010/main" val="3314426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0F4777F-94E5-4741-8AFC-A37ED886137D}" type="slidenum">
              <a:rPr lang="en-GB" smtClean="0"/>
              <a:pPr>
                <a:defRPr/>
              </a:pPr>
              <a:t>16</a:t>
            </a:fld>
            <a:endParaRPr lang="en-GB"/>
          </a:p>
        </p:txBody>
      </p:sp>
    </p:spTree>
    <p:extLst>
      <p:ext uri="{BB962C8B-B14F-4D97-AF65-F5344CB8AC3E}">
        <p14:creationId xmlns:p14="http://schemas.microsoft.com/office/powerpoint/2010/main" val="38990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F4777F-94E5-4741-8AFC-A37ED886137D}" type="slidenum">
              <a:rPr lang="en-GB" smtClean="0"/>
              <a:pPr>
                <a:defRPr/>
              </a:pPr>
              <a:t>23</a:t>
            </a:fld>
            <a:endParaRPr lang="en-GB"/>
          </a:p>
        </p:txBody>
      </p:sp>
    </p:spTree>
    <p:extLst>
      <p:ext uri="{BB962C8B-B14F-4D97-AF65-F5344CB8AC3E}">
        <p14:creationId xmlns:p14="http://schemas.microsoft.com/office/powerpoint/2010/main" val="540845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F4777F-94E5-4741-8AFC-A37ED886137D}" type="slidenum">
              <a:rPr lang="en-GB" smtClean="0"/>
              <a:pPr>
                <a:defRPr/>
              </a:pPr>
              <a:t>24</a:t>
            </a:fld>
            <a:endParaRPr lang="en-GB"/>
          </a:p>
        </p:txBody>
      </p:sp>
    </p:spTree>
    <p:extLst>
      <p:ext uri="{BB962C8B-B14F-4D97-AF65-F5344CB8AC3E}">
        <p14:creationId xmlns:p14="http://schemas.microsoft.com/office/powerpoint/2010/main" val="2567972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F4777F-94E5-4741-8AFC-A37ED886137D}" type="slidenum">
              <a:rPr lang="en-GB" smtClean="0"/>
              <a:pPr>
                <a:defRPr/>
              </a:pPr>
              <a:t>25</a:t>
            </a:fld>
            <a:endParaRPr lang="en-GB"/>
          </a:p>
        </p:txBody>
      </p:sp>
    </p:spTree>
    <p:extLst>
      <p:ext uri="{BB962C8B-B14F-4D97-AF65-F5344CB8AC3E}">
        <p14:creationId xmlns:p14="http://schemas.microsoft.com/office/powerpoint/2010/main" val="2204124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F4777F-94E5-4741-8AFC-A37ED886137D}" type="slidenum">
              <a:rPr lang="en-GB" smtClean="0"/>
              <a:pPr>
                <a:defRPr/>
              </a:pPr>
              <a:t>26</a:t>
            </a:fld>
            <a:endParaRPr lang="en-GB"/>
          </a:p>
        </p:txBody>
      </p:sp>
    </p:spTree>
    <p:extLst>
      <p:ext uri="{BB962C8B-B14F-4D97-AF65-F5344CB8AC3E}">
        <p14:creationId xmlns:p14="http://schemas.microsoft.com/office/powerpoint/2010/main" val="3846384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61.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62.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oleObject" Target="../embeddings/oleObject37.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hyperlink" Target="http://www.woodmac.com/" TargetMode="External"/><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hyperlink" Target="http://www.woodmac.com/" TargetMode="Externa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1.bin"/><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79.xml"/><Relationship Id="rId6" Type="http://schemas.openxmlformats.org/officeDocument/2006/relationships/image" Target="../media/image5.png"/><Relationship Id="rId5" Type="http://schemas.openxmlformats.org/officeDocument/2006/relationships/hyperlink" Target="http://www.woodmac.com/" TargetMode="Externa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81.xml"/><Relationship Id="rId6" Type="http://schemas.openxmlformats.org/officeDocument/2006/relationships/hyperlink" Target="mailto:contactus@woodmac.com" TargetMode="External"/><Relationship Id="rId5" Type="http://schemas.openxmlformats.org/officeDocument/2006/relationships/image" Target="../media/image8.emf"/><Relationship Id="rId4" Type="http://schemas.openxmlformats.org/officeDocument/2006/relationships/oleObject" Target="../embeddings/oleObject43.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1.emf"/><Relationship Id="rId4" Type="http://schemas.openxmlformats.org/officeDocument/2006/relationships/oleObject" Target="../embeddings/oleObject56.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image" Target="../media/image1.emf"/><Relationship Id="rId4" Type="http://schemas.openxmlformats.org/officeDocument/2006/relationships/oleObject" Target="../embeddings/oleObject57.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image" Target="../media/image1.emf"/><Relationship Id="rId4" Type="http://schemas.openxmlformats.org/officeDocument/2006/relationships/oleObject" Target="../embeddings/oleObject58.bin"/></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4.xml"/><Relationship Id="rId1" Type="http://schemas.openxmlformats.org/officeDocument/2006/relationships/tags" Target="../tags/tag112.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1.emf"/><Relationship Id="rId4" Type="http://schemas.openxmlformats.org/officeDocument/2006/relationships/oleObject" Target="../embeddings/oleObject60.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image" Target="../media/image1.emf"/><Relationship Id="rId4" Type="http://schemas.openxmlformats.org/officeDocument/2006/relationships/oleObject" Target="../embeddings/oleObject66.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image" Target="../media/image1.emf"/><Relationship Id="rId4" Type="http://schemas.openxmlformats.org/officeDocument/2006/relationships/oleObject" Target="../embeddings/oleObject69.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image" Target="../media/image1.emf"/><Relationship Id="rId4" Type="http://schemas.openxmlformats.org/officeDocument/2006/relationships/oleObject" Target="../embeddings/oleObject70.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image" Target="../media/image1.emf"/><Relationship Id="rId4" Type="http://schemas.openxmlformats.org/officeDocument/2006/relationships/oleObject" Target="../embeddings/oleObject71.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8.xml"/><Relationship Id="rId1" Type="http://schemas.openxmlformats.org/officeDocument/2006/relationships/tags" Target="../tags/tag137.xml"/><Relationship Id="rId5" Type="http://schemas.openxmlformats.org/officeDocument/2006/relationships/image" Target="../media/image1.emf"/><Relationship Id="rId4" Type="http://schemas.openxmlformats.org/officeDocument/2006/relationships/oleObject" Target="../embeddings/oleObject72.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image" Target="../media/image1.emf"/><Relationship Id="rId4" Type="http://schemas.openxmlformats.org/officeDocument/2006/relationships/oleObject" Target="../embeddings/oleObject73.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4.xml"/><Relationship Id="rId1" Type="http://schemas.openxmlformats.org/officeDocument/2006/relationships/tags" Target="../tags/tag141.xml"/><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4.xml"/><Relationship Id="rId1" Type="http://schemas.openxmlformats.org/officeDocument/2006/relationships/tags" Target="../tags/tag142.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image" Target="../media/image1.emf"/><Relationship Id="rId4" Type="http://schemas.openxmlformats.org/officeDocument/2006/relationships/oleObject" Target="../embeddings/oleObject76.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image" Target="../media/image1.emf"/><Relationship Id="rId4" Type="http://schemas.openxmlformats.org/officeDocument/2006/relationships/oleObject" Target="../embeddings/oleObject77.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image" Target="../media/image1.emf"/><Relationship Id="rId4" Type="http://schemas.openxmlformats.org/officeDocument/2006/relationships/oleObject" Target="../embeddings/oleObject78.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0.xml"/><Relationship Id="rId1" Type="http://schemas.openxmlformats.org/officeDocument/2006/relationships/tags" Target="../tags/tag149.xml"/><Relationship Id="rId5" Type="http://schemas.openxmlformats.org/officeDocument/2006/relationships/image" Target="../media/image1.emf"/><Relationship Id="rId4" Type="http://schemas.openxmlformats.org/officeDocument/2006/relationships/oleObject" Target="../embeddings/oleObject79.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2.xml"/><Relationship Id="rId1" Type="http://schemas.openxmlformats.org/officeDocument/2006/relationships/tags" Target="../tags/tag151.xml"/><Relationship Id="rId5" Type="http://schemas.openxmlformats.org/officeDocument/2006/relationships/image" Target="../media/image1.emf"/><Relationship Id="rId4" Type="http://schemas.openxmlformats.org/officeDocument/2006/relationships/oleObject" Target="../embeddings/oleObject80.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image" Target="../media/image1.emf"/><Relationship Id="rId4" Type="http://schemas.openxmlformats.org/officeDocument/2006/relationships/oleObject" Target="../embeddings/oleObject81.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6.xml"/><Relationship Id="rId1" Type="http://schemas.openxmlformats.org/officeDocument/2006/relationships/tags" Target="../tags/tag155.xml"/><Relationship Id="rId5" Type="http://schemas.openxmlformats.org/officeDocument/2006/relationships/image" Target="../media/image1.emf"/><Relationship Id="rId4" Type="http://schemas.openxmlformats.org/officeDocument/2006/relationships/oleObject" Target="../embeddings/oleObject82.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hyperlink" Target="http://www.woodmac.com/" TargetMode="External"/><Relationship Id="rId5" Type="http://schemas.openxmlformats.org/officeDocument/2006/relationships/image" Target="../media/image1.emf"/><Relationship Id="rId4" Type="http://schemas.openxmlformats.org/officeDocument/2006/relationships/oleObject" Target="../embeddings/oleObject83.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0.xml"/><Relationship Id="rId1" Type="http://schemas.openxmlformats.org/officeDocument/2006/relationships/tags" Target="../tags/tag159.xml"/><Relationship Id="rId5" Type="http://schemas.openxmlformats.org/officeDocument/2006/relationships/image" Target="../media/image1.emf"/><Relationship Id="rId4" Type="http://schemas.openxmlformats.org/officeDocument/2006/relationships/oleObject" Target="../embeddings/oleObject84.bin"/></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ub heading and Text Box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566598553"/>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7" name="Text Placeholder 6"/>
          <p:cNvSpPr>
            <a:spLocks noGrp="1"/>
          </p:cNvSpPr>
          <p:nvPr>
            <p:ph type="body" sz="quarter" idx="10" hasCustomPrompt="1"/>
          </p:nvPr>
        </p:nvSpPr>
        <p:spPr>
          <a:xfrm>
            <a:off x="306324" y="785362"/>
            <a:ext cx="8531352" cy="434291"/>
          </a:xfrm>
          <a:prstGeom prst="rect">
            <a:avLst/>
          </a:prstGeom>
        </p:spPr>
        <p:txBody>
          <a:bodyPr lIns="0" tIns="38963" rIns="77925" bIns="38963">
            <a:noAutofit/>
          </a:bodyPr>
          <a:lstStyle>
            <a:lvl1pPr marL="0" indent="0">
              <a:lnSpc>
                <a:spcPts val="1600"/>
              </a:lnSpc>
              <a:buNone/>
              <a:defRPr sz="1600" b="0" i="0">
                <a:solidFill>
                  <a:schemeClr val="accent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GB" dirty="0"/>
              <a:t>Sub title</a:t>
            </a:r>
          </a:p>
        </p:txBody>
      </p:sp>
      <p:sp>
        <p:nvSpPr>
          <p:cNvPr id="8" name="Text Placeholder 17"/>
          <p:cNvSpPr>
            <a:spLocks noGrp="1"/>
          </p:cNvSpPr>
          <p:nvPr>
            <p:ph type="body" sz="quarter" idx="12"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2"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1" name="Content Placeholder 2"/>
          <p:cNvSpPr>
            <a:spLocks noGrp="1"/>
          </p:cNvSpPr>
          <p:nvPr>
            <p:ph idx="15"/>
          </p:nvPr>
        </p:nvSpPr>
        <p:spPr>
          <a:xfrm>
            <a:off x="306324" y="1276349"/>
            <a:ext cx="8531352" cy="3546039"/>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EE2E9B96-4FEA-6487-9364-AB91B81D41AF}"/>
              </a:ext>
            </a:extLst>
          </p:cNvPr>
          <p:cNvSpPr>
            <a:spLocks noGrp="1"/>
          </p:cNvSpPr>
          <p:nvPr>
            <p:ph type="title" hasCustomPrompt="1"/>
          </p:nvPr>
        </p:nvSpPr>
        <p:spPr/>
        <p:txBody>
          <a:bodyPr vert="horz"/>
          <a:lstStyle/>
          <a:p>
            <a:r>
              <a:rPr lang="en-US" dirty="0"/>
              <a:t>Title</a:t>
            </a:r>
          </a:p>
        </p:txBody>
      </p:sp>
    </p:spTree>
    <p:extLst>
      <p:ext uri="{BB962C8B-B14F-4D97-AF65-F5344CB8AC3E}">
        <p14:creationId xmlns:p14="http://schemas.microsoft.com/office/powerpoint/2010/main" val="3267987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2 panes vertica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258307024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5B69306-C0E7-42BC-9E5D-971E49B11CDF}"/>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9" name="Text Placeholder 8"/>
          <p:cNvSpPr>
            <a:spLocks noGrp="1"/>
          </p:cNvSpPr>
          <p:nvPr>
            <p:ph type="body" sz="quarter" idx="21" hasCustomPrompt="1"/>
          </p:nvPr>
        </p:nvSpPr>
        <p:spPr>
          <a:xfrm>
            <a:off x="4658868" y="857250"/>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5" name="Text Placeholder 17">
            <a:extLst>
              <a:ext uri="{FF2B5EF4-FFF2-40B4-BE49-F238E27FC236}">
                <a16:creationId xmlns:a16="http://schemas.microsoft.com/office/drawing/2014/main" id="{B1784016-ABD5-4F24-A23B-633D9CF9A4F1}"/>
              </a:ext>
            </a:extLst>
          </p:cNvPr>
          <p:cNvSpPr>
            <a:spLocks noGrp="1"/>
          </p:cNvSpPr>
          <p:nvPr>
            <p:ph type="body" sz="quarter" idx="22" hasCustomPrompt="1"/>
          </p:nvPr>
        </p:nvSpPr>
        <p:spPr>
          <a:xfrm>
            <a:off x="312369" y="4671185"/>
            <a:ext cx="4186712"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6" name="Text Placeholder 17">
            <a:extLst>
              <a:ext uri="{FF2B5EF4-FFF2-40B4-BE49-F238E27FC236}">
                <a16:creationId xmlns:a16="http://schemas.microsoft.com/office/drawing/2014/main" id="{EA4404A6-5911-4E01-8AE8-27C519AE35B2}"/>
              </a:ext>
            </a:extLst>
          </p:cNvPr>
          <p:cNvSpPr>
            <a:spLocks noGrp="1"/>
          </p:cNvSpPr>
          <p:nvPr>
            <p:ph type="body" sz="quarter" idx="23" hasCustomPrompt="1"/>
          </p:nvPr>
        </p:nvSpPr>
        <p:spPr>
          <a:xfrm>
            <a:off x="4652308" y="4671185"/>
            <a:ext cx="4186712"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0" name="Text Placeholder 8"/>
          <p:cNvSpPr>
            <a:spLocks noGrp="1"/>
          </p:cNvSpPr>
          <p:nvPr>
            <p:ph type="body" sz="quarter" idx="20" hasCustomPrompt="1"/>
          </p:nvPr>
        </p:nvSpPr>
        <p:spPr>
          <a:xfrm>
            <a:off x="306324" y="857250"/>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07CB95B3-EFE0-74C7-F0D5-81A0C794E388}"/>
              </a:ext>
            </a:extLst>
          </p:cNvPr>
          <p:cNvSpPr>
            <a:spLocks noGrp="1"/>
          </p:cNvSpPr>
          <p:nvPr>
            <p:ph type="title" hasCustomPrompt="1"/>
          </p:nvPr>
        </p:nvSpPr>
        <p:spPr>
          <a:xfrm>
            <a:off x="306324" y="297000"/>
            <a:ext cx="8531352" cy="484632"/>
          </a:xfrm>
        </p:spPr>
        <p:txBody>
          <a:bodyPr vert="horz"/>
          <a:lstStyle/>
          <a:p>
            <a:r>
              <a:rPr lang="en-US" dirty="0"/>
              <a:t>Title</a:t>
            </a:r>
          </a:p>
        </p:txBody>
      </p:sp>
      <p:sp>
        <p:nvSpPr>
          <p:cNvPr id="28" name="Content Placeholder 2">
            <a:extLst>
              <a:ext uri="{FF2B5EF4-FFF2-40B4-BE49-F238E27FC236}">
                <a16:creationId xmlns:a16="http://schemas.microsoft.com/office/drawing/2014/main" id="{458175A5-C833-DC2E-8C67-D79AD4B19856}"/>
              </a:ext>
            </a:extLst>
          </p:cNvPr>
          <p:cNvSpPr>
            <a:spLocks noGrp="1"/>
          </p:cNvSpPr>
          <p:nvPr>
            <p:ph idx="25" hasCustomPrompt="1"/>
          </p:nvPr>
        </p:nvSpPr>
        <p:spPr>
          <a:xfrm>
            <a:off x="306324" y="1196340"/>
            <a:ext cx="4178808" cy="3437573"/>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29" name="Content Placeholder 2">
            <a:extLst>
              <a:ext uri="{FF2B5EF4-FFF2-40B4-BE49-F238E27FC236}">
                <a16:creationId xmlns:a16="http://schemas.microsoft.com/office/drawing/2014/main" id="{3172457C-19B5-32DD-470F-7EEA70AE8ACD}"/>
              </a:ext>
            </a:extLst>
          </p:cNvPr>
          <p:cNvSpPr>
            <a:spLocks noGrp="1"/>
          </p:cNvSpPr>
          <p:nvPr>
            <p:ph idx="26" hasCustomPrompt="1"/>
          </p:nvPr>
        </p:nvSpPr>
        <p:spPr>
          <a:xfrm>
            <a:off x="4658868" y="1196340"/>
            <a:ext cx="4178808" cy="3437573"/>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15679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ubtitle – 4 pane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1675449410"/>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1" name="Text Placeholder 8"/>
          <p:cNvSpPr>
            <a:spLocks noGrp="1"/>
          </p:cNvSpPr>
          <p:nvPr>
            <p:ph type="body" sz="quarter" idx="26" hasCustomPrompt="1"/>
          </p:nvPr>
        </p:nvSpPr>
        <p:spPr>
          <a:xfrm>
            <a:off x="306324" y="3095833"/>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4" name="Text Placeholder 8"/>
          <p:cNvSpPr>
            <a:spLocks noGrp="1"/>
          </p:cNvSpPr>
          <p:nvPr>
            <p:ph type="body" sz="quarter" idx="27" hasCustomPrompt="1"/>
          </p:nvPr>
        </p:nvSpPr>
        <p:spPr>
          <a:xfrm>
            <a:off x="4658868" y="3095834"/>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0" name="Text Placeholder 8"/>
          <p:cNvSpPr>
            <a:spLocks noGrp="1"/>
          </p:cNvSpPr>
          <p:nvPr>
            <p:ph type="body" sz="quarter" idx="25" hasCustomPrompt="1"/>
          </p:nvPr>
        </p:nvSpPr>
        <p:spPr>
          <a:xfrm>
            <a:off x="4658868" y="1276349"/>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8" name="Text Placeholder 8"/>
          <p:cNvSpPr>
            <a:spLocks noGrp="1"/>
          </p:cNvSpPr>
          <p:nvPr>
            <p:ph type="body" sz="quarter" idx="11" hasCustomPrompt="1"/>
          </p:nvPr>
        </p:nvSpPr>
        <p:spPr>
          <a:xfrm>
            <a:off x="306324" y="785363"/>
            <a:ext cx="8531352" cy="444296"/>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Sub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9"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30" name="Text Placeholder 8"/>
          <p:cNvSpPr>
            <a:spLocks noGrp="1"/>
          </p:cNvSpPr>
          <p:nvPr>
            <p:ph type="body" sz="quarter" idx="34" hasCustomPrompt="1"/>
          </p:nvPr>
        </p:nvSpPr>
        <p:spPr>
          <a:xfrm>
            <a:off x="306324" y="1276349"/>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086DB050-4C95-C769-0DA9-FF1BF6B7FC4C}"/>
              </a:ext>
            </a:extLst>
          </p:cNvPr>
          <p:cNvSpPr>
            <a:spLocks noGrp="1"/>
          </p:cNvSpPr>
          <p:nvPr>
            <p:ph type="title" hasCustomPrompt="1"/>
          </p:nvPr>
        </p:nvSpPr>
        <p:spPr>
          <a:xfrm>
            <a:off x="306324" y="297000"/>
            <a:ext cx="8531352" cy="484632"/>
          </a:xfrm>
        </p:spPr>
        <p:txBody>
          <a:bodyPr vert="horz"/>
          <a:lstStyle/>
          <a:p>
            <a:r>
              <a:rPr lang="en-US" dirty="0"/>
              <a:t>Title</a:t>
            </a:r>
          </a:p>
        </p:txBody>
      </p:sp>
      <p:sp>
        <p:nvSpPr>
          <p:cNvPr id="11" name="Content Placeholder 2">
            <a:extLst>
              <a:ext uri="{FF2B5EF4-FFF2-40B4-BE49-F238E27FC236}">
                <a16:creationId xmlns:a16="http://schemas.microsoft.com/office/drawing/2014/main" id="{5127A637-51CB-25D8-1903-2EE125E3EECD}"/>
              </a:ext>
            </a:extLst>
          </p:cNvPr>
          <p:cNvSpPr>
            <a:spLocks noGrp="1"/>
          </p:cNvSpPr>
          <p:nvPr>
            <p:ph idx="37" hasCustomPrompt="1"/>
          </p:nvPr>
        </p:nvSpPr>
        <p:spPr>
          <a:xfrm>
            <a:off x="306324" y="1563919"/>
            <a:ext cx="4178808" cy="1442595"/>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12" name="Content Placeholder 2">
            <a:extLst>
              <a:ext uri="{FF2B5EF4-FFF2-40B4-BE49-F238E27FC236}">
                <a16:creationId xmlns:a16="http://schemas.microsoft.com/office/drawing/2014/main" id="{7BE6DBF5-68B5-838A-FC47-75627CAA1CBC}"/>
              </a:ext>
            </a:extLst>
          </p:cNvPr>
          <p:cNvSpPr>
            <a:spLocks noGrp="1"/>
          </p:cNvSpPr>
          <p:nvPr>
            <p:ph idx="38" hasCustomPrompt="1"/>
          </p:nvPr>
        </p:nvSpPr>
        <p:spPr>
          <a:xfrm>
            <a:off x="4658868" y="1563919"/>
            <a:ext cx="4178808" cy="1442595"/>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13" name="Content Placeholder 2">
            <a:extLst>
              <a:ext uri="{FF2B5EF4-FFF2-40B4-BE49-F238E27FC236}">
                <a16:creationId xmlns:a16="http://schemas.microsoft.com/office/drawing/2014/main" id="{5FE536E2-28B5-2544-1D43-4DBBA0C2E487}"/>
              </a:ext>
            </a:extLst>
          </p:cNvPr>
          <p:cNvSpPr>
            <a:spLocks noGrp="1"/>
          </p:cNvSpPr>
          <p:nvPr>
            <p:ph idx="39" hasCustomPrompt="1"/>
          </p:nvPr>
        </p:nvSpPr>
        <p:spPr>
          <a:xfrm>
            <a:off x="4658868" y="3383404"/>
            <a:ext cx="4178808" cy="1442595"/>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14" name="Content Placeholder 2">
            <a:extLst>
              <a:ext uri="{FF2B5EF4-FFF2-40B4-BE49-F238E27FC236}">
                <a16:creationId xmlns:a16="http://schemas.microsoft.com/office/drawing/2014/main" id="{AC9E947A-A914-4363-1DB4-6162F9145776}"/>
              </a:ext>
            </a:extLst>
          </p:cNvPr>
          <p:cNvSpPr>
            <a:spLocks noGrp="1"/>
          </p:cNvSpPr>
          <p:nvPr>
            <p:ph idx="40" hasCustomPrompt="1"/>
          </p:nvPr>
        </p:nvSpPr>
        <p:spPr>
          <a:xfrm>
            <a:off x="306324" y="3383404"/>
            <a:ext cx="4178808" cy="1442595"/>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1995610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 4 pane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133083958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4" name="Text Placeholder 8"/>
          <p:cNvSpPr>
            <a:spLocks noGrp="1"/>
          </p:cNvSpPr>
          <p:nvPr>
            <p:ph type="body" sz="quarter" idx="27" hasCustomPrompt="1"/>
          </p:nvPr>
        </p:nvSpPr>
        <p:spPr>
          <a:xfrm>
            <a:off x="4658868" y="2883003"/>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0" name="Text Placeholder 8"/>
          <p:cNvSpPr>
            <a:spLocks noGrp="1"/>
          </p:cNvSpPr>
          <p:nvPr>
            <p:ph type="body" sz="quarter" idx="25" hasCustomPrompt="1"/>
          </p:nvPr>
        </p:nvSpPr>
        <p:spPr>
          <a:xfrm>
            <a:off x="4658868" y="857250"/>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9"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5" name="Text Placeholder 8"/>
          <p:cNvSpPr>
            <a:spLocks noGrp="1"/>
          </p:cNvSpPr>
          <p:nvPr>
            <p:ph type="body" sz="quarter" idx="29" hasCustomPrompt="1"/>
          </p:nvPr>
        </p:nvSpPr>
        <p:spPr>
          <a:xfrm>
            <a:off x="306324" y="857250"/>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9" name="Text Placeholder 8"/>
          <p:cNvSpPr>
            <a:spLocks noGrp="1"/>
          </p:cNvSpPr>
          <p:nvPr>
            <p:ph type="body" sz="quarter" idx="31" hasCustomPrompt="1"/>
          </p:nvPr>
        </p:nvSpPr>
        <p:spPr>
          <a:xfrm>
            <a:off x="306324" y="2883003"/>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3" name="Title 12">
            <a:extLst>
              <a:ext uri="{FF2B5EF4-FFF2-40B4-BE49-F238E27FC236}">
                <a16:creationId xmlns:a16="http://schemas.microsoft.com/office/drawing/2014/main" id="{8B1F27D5-5AE8-FEDF-6696-6A8BEE0FAF7C}"/>
              </a:ext>
            </a:extLst>
          </p:cNvPr>
          <p:cNvSpPr>
            <a:spLocks noGrp="1"/>
          </p:cNvSpPr>
          <p:nvPr>
            <p:ph type="title" hasCustomPrompt="1"/>
          </p:nvPr>
        </p:nvSpPr>
        <p:spPr/>
        <p:txBody>
          <a:bodyPr vert="horz"/>
          <a:lstStyle/>
          <a:p>
            <a:r>
              <a:rPr lang="en-US" dirty="0"/>
              <a:t>Title</a:t>
            </a:r>
          </a:p>
        </p:txBody>
      </p:sp>
      <p:sp>
        <p:nvSpPr>
          <p:cNvPr id="32" name="Content Placeholder 2">
            <a:extLst>
              <a:ext uri="{FF2B5EF4-FFF2-40B4-BE49-F238E27FC236}">
                <a16:creationId xmlns:a16="http://schemas.microsoft.com/office/drawing/2014/main" id="{C37A5BAA-35AC-6122-E908-B1A7BC56585C}"/>
              </a:ext>
            </a:extLst>
          </p:cNvPr>
          <p:cNvSpPr>
            <a:spLocks noGrp="1"/>
          </p:cNvSpPr>
          <p:nvPr>
            <p:ph idx="37" hasCustomPrompt="1"/>
          </p:nvPr>
        </p:nvSpPr>
        <p:spPr>
          <a:xfrm>
            <a:off x="306324" y="1192619"/>
            <a:ext cx="4178808" cy="1601026"/>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33" name="Content Placeholder 2">
            <a:extLst>
              <a:ext uri="{FF2B5EF4-FFF2-40B4-BE49-F238E27FC236}">
                <a16:creationId xmlns:a16="http://schemas.microsoft.com/office/drawing/2014/main" id="{985D3DCE-9AF3-3DB9-EE18-AC2063FEB9DB}"/>
              </a:ext>
            </a:extLst>
          </p:cNvPr>
          <p:cNvSpPr>
            <a:spLocks noGrp="1"/>
          </p:cNvSpPr>
          <p:nvPr>
            <p:ph idx="38" hasCustomPrompt="1"/>
          </p:nvPr>
        </p:nvSpPr>
        <p:spPr>
          <a:xfrm>
            <a:off x="4658868" y="1192619"/>
            <a:ext cx="4178808" cy="1601026"/>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34" name="Content Placeholder 2">
            <a:extLst>
              <a:ext uri="{FF2B5EF4-FFF2-40B4-BE49-F238E27FC236}">
                <a16:creationId xmlns:a16="http://schemas.microsoft.com/office/drawing/2014/main" id="{AFC043E0-7E59-D4FB-D08A-DCAAB23DDC9F}"/>
              </a:ext>
            </a:extLst>
          </p:cNvPr>
          <p:cNvSpPr>
            <a:spLocks noGrp="1"/>
          </p:cNvSpPr>
          <p:nvPr>
            <p:ph idx="39" hasCustomPrompt="1"/>
          </p:nvPr>
        </p:nvSpPr>
        <p:spPr>
          <a:xfrm>
            <a:off x="4658868" y="3224974"/>
            <a:ext cx="4178808" cy="1601026"/>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35" name="Content Placeholder 2">
            <a:extLst>
              <a:ext uri="{FF2B5EF4-FFF2-40B4-BE49-F238E27FC236}">
                <a16:creationId xmlns:a16="http://schemas.microsoft.com/office/drawing/2014/main" id="{E0CCAC5B-625A-91E0-ACC3-B6AEAADE9F33}"/>
              </a:ext>
            </a:extLst>
          </p:cNvPr>
          <p:cNvSpPr>
            <a:spLocks noGrp="1"/>
          </p:cNvSpPr>
          <p:nvPr>
            <p:ph idx="40" hasCustomPrompt="1"/>
          </p:nvPr>
        </p:nvSpPr>
        <p:spPr>
          <a:xfrm>
            <a:off x="306324" y="3224974"/>
            <a:ext cx="4178808" cy="1601026"/>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35480963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ubtitle – 4 pane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109898747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1" name="Text Placeholder 8"/>
          <p:cNvSpPr>
            <a:spLocks noGrp="1"/>
          </p:cNvSpPr>
          <p:nvPr>
            <p:ph type="body" sz="quarter" idx="26" hasCustomPrompt="1"/>
          </p:nvPr>
        </p:nvSpPr>
        <p:spPr>
          <a:xfrm>
            <a:off x="306324" y="3095833"/>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4" name="Text Placeholder 8"/>
          <p:cNvSpPr>
            <a:spLocks noGrp="1"/>
          </p:cNvSpPr>
          <p:nvPr>
            <p:ph type="body" sz="quarter" idx="27" hasCustomPrompt="1"/>
          </p:nvPr>
        </p:nvSpPr>
        <p:spPr>
          <a:xfrm>
            <a:off x="4658868" y="3095834"/>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0" name="Text Placeholder 8"/>
          <p:cNvSpPr>
            <a:spLocks noGrp="1"/>
          </p:cNvSpPr>
          <p:nvPr>
            <p:ph type="body" sz="quarter" idx="25" hasCustomPrompt="1"/>
          </p:nvPr>
        </p:nvSpPr>
        <p:spPr>
          <a:xfrm>
            <a:off x="4658868" y="1276349"/>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8" name="Text Placeholder 8"/>
          <p:cNvSpPr>
            <a:spLocks noGrp="1"/>
          </p:cNvSpPr>
          <p:nvPr>
            <p:ph type="body" sz="quarter" idx="11" hasCustomPrompt="1"/>
          </p:nvPr>
        </p:nvSpPr>
        <p:spPr>
          <a:xfrm>
            <a:off x="306324" y="785363"/>
            <a:ext cx="8531352" cy="444296"/>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Sub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26" name="Content Placeholder 2"/>
          <p:cNvSpPr>
            <a:spLocks noGrp="1"/>
          </p:cNvSpPr>
          <p:nvPr>
            <p:ph idx="20" hasCustomPrompt="1"/>
          </p:nvPr>
        </p:nvSpPr>
        <p:spPr>
          <a:xfrm>
            <a:off x="306324" y="3383405"/>
            <a:ext cx="4178808" cy="1223334"/>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27" name="Content Placeholder 2"/>
          <p:cNvSpPr>
            <a:spLocks noGrp="1"/>
          </p:cNvSpPr>
          <p:nvPr>
            <p:ph idx="21" hasCustomPrompt="1"/>
          </p:nvPr>
        </p:nvSpPr>
        <p:spPr>
          <a:xfrm>
            <a:off x="4658868" y="3383405"/>
            <a:ext cx="4178808" cy="1223334"/>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19"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32" name="Text Placeholder 17">
            <a:extLst>
              <a:ext uri="{FF2B5EF4-FFF2-40B4-BE49-F238E27FC236}">
                <a16:creationId xmlns:a16="http://schemas.microsoft.com/office/drawing/2014/main" id="{3DA9C292-B96F-45B5-9F91-37838352AFC4}"/>
              </a:ext>
            </a:extLst>
          </p:cNvPr>
          <p:cNvSpPr>
            <a:spLocks noGrp="1"/>
          </p:cNvSpPr>
          <p:nvPr>
            <p:ph type="body" sz="quarter" idx="22" hasCustomPrompt="1"/>
          </p:nvPr>
        </p:nvSpPr>
        <p:spPr>
          <a:xfrm>
            <a:off x="4658868"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33" name="Text Placeholder 17">
            <a:extLst>
              <a:ext uri="{FF2B5EF4-FFF2-40B4-BE49-F238E27FC236}">
                <a16:creationId xmlns:a16="http://schemas.microsoft.com/office/drawing/2014/main" id="{8B9C3CC6-FE5E-4B9A-899C-63A5022936BE}"/>
              </a:ext>
            </a:extLst>
          </p:cNvPr>
          <p:cNvSpPr>
            <a:spLocks noGrp="1"/>
          </p:cNvSpPr>
          <p:nvPr>
            <p:ph type="body" sz="quarter" idx="29" hasCustomPrompt="1"/>
          </p:nvPr>
        </p:nvSpPr>
        <p:spPr>
          <a:xfrm>
            <a:off x="4658868" y="2851700"/>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34" name="Text Placeholder 17">
            <a:extLst>
              <a:ext uri="{FF2B5EF4-FFF2-40B4-BE49-F238E27FC236}">
                <a16:creationId xmlns:a16="http://schemas.microsoft.com/office/drawing/2014/main" id="{4EA281EF-EFC1-4038-AA27-207EA07D0444}"/>
              </a:ext>
            </a:extLst>
          </p:cNvPr>
          <p:cNvSpPr>
            <a:spLocks noGrp="1"/>
          </p:cNvSpPr>
          <p:nvPr>
            <p:ph type="body" sz="quarter" idx="30" hasCustomPrompt="1"/>
          </p:nvPr>
        </p:nvSpPr>
        <p:spPr>
          <a:xfrm>
            <a:off x="306324" y="2851700"/>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5" name="Text Placeholder 17">
            <a:extLst>
              <a:ext uri="{FF2B5EF4-FFF2-40B4-BE49-F238E27FC236}">
                <a16:creationId xmlns:a16="http://schemas.microsoft.com/office/drawing/2014/main" id="{B1784016-ABD5-4F24-A23B-633D9CF9A4F1}"/>
              </a:ext>
            </a:extLst>
          </p:cNvPr>
          <p:cNvSpPr>
            <a:spLocks noGrp="1"/>
          </p:cNvSpPr>
          <p:nvPr>
            <p:ph type="body" sz="quarter" idx="31" hasCustomPrompt="1"/>
          </p:nvPr>
        </p:nvSpPr>
        <p:spPr>
          <a:xfrm>
            <a:off x="306324"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8" name="Content Placeholder 2"/>
          <p:cNvSpPr>
            <a:spLocks noGrp="1"/>
          </p:cNvSpPr>
          <p:nvPr>
            <p:ph idx="32" hasCustomPrompt="1"/>
          </p:nvPr>
        </p:nvSpPr>
        <p:spPr>
          <a:xfrm>
            <a:off x="306324" y="1563920"/>
            <a:ext cx="4178808" cy="1223334"/>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29" name="Content Placeholder 2"/>
          <p:cNvSpPr>
            <a:spLocks noGrp="1"/>
          </p:cNvSpPr>
          <p:nvPr>
            <p:ph idx="33" hasCustomPrompt="1"/>
          </p:nvPr>
        </p:nvSpPr>
        <p:spPr>
          <a:xfrm>
            <a:off x="4658868" y="1563920"/>
            <a:ext cx="4178808" cy="1223334"/>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30" name="Text Placeholder 8"/>
          <p:cNvSpPr>
            <a:spLocks noGrp="1"/>
          </p:cNvSpPr>
          <p:nvPr>
            <p:ph type="body" sz="quarter" idx="34" hasCustomPrompt="1"/>
          </p:nvPr>
        </p:nvSpPr>
        <p:spPr>
          <a:xfrm>
            <a:off x="306324" y="1276349"/>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086DB050-4C95-C769-0DA9-FF1BF6B7FC4C}"/>
              </a:ext>
            </a:extLst>
          </p:cNvPr>
          <p:cNvSpPr>
            <a:spLocks noGrp="1"/>
          </p:cNvSpPr>
          <p:nvPr>
            <p:ph type="title" hasCustomPrompt="1"/>
          </p:nvPr>
        </p:nvSpPr>
        <p:spPr>
          <a:xfrm>
            <a:off x="306324" y="297000"/>
            <a:ext cx="8531352" cy="484632"/>
          </a:xfrm>
        </p:spPr>
        <p:txBody>
          <a:bodyPr vert="horz"/>
          <a:lstStyle/>
          <a:p>
            <a:r>
              <a:rPr lang="en-US" dirty="0"/>
              <a:t>Title</a:t>
            </a:r>
          </a:p>
        </p:txBody>
      </p:sp>
    </p:spTree>
    <p:extLst>
      <p:ext uri="{BB962C8B-B14F-4D97-AF65-F5344CB8AC3E}">
        <p14:creationId xmlns:p14="http://schemas.microsoft.com/office/powerpoint/2010/main" val="3413124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 4 pane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246892059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32" name="Text Placeholder 8"/>
          <p:cNvSpPr>
            <a:spLocks noGrp="1"/>
          </p:cNvSpPr>
          <p:nvPr>
            <p:ph type="body" sz="quarter" idx="26" hasCustomPrompt="1"/>
          </p:nvPr>
        </p:nvSpPr>
        <p:spPr>
          <a:xfrm>
            <a:off x="306324" y="2883003"/>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33" name="Text Placeholder 8"/>
          <p:cNvSpPr>
            <a:spLocks noGrp="1"/>
          </p:cNvSpPr>
          <p:nvPr>
            <p:ph type="body" sz="quarter" idx="27" hasCustomPrompt="1"/>
          </p:nvPr>
        </p:nvSpPr>
        <p:spPr>
          <a:xfrm>
            <a:off x="4658868" y="2883003"/>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34" name="Text Placeholder 8"/>
          <p:cNvSpPr>
            <a:spLocks noGrp="1"/>
          </p:cNvSpPr>
          <p:nvPr>
            <p:ph type="body" sz="quarter" idx="25" hasCustomPrompt="1"/>
          </p:nvPr>
        </p:nvSpPr>
        <p:spPr>
          <a:xfrm>
            <a:off x="4658868" y="857250"/>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37"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38" name="Content Placeholder 2"/>
          <p:cNvSpPr>
            <a:spLocks noGrp="1"/>
          </p:cNvSpPr>
          <p:nvPr>
            <p:ph idx="20" hasCustomPrompt="1"/>
          </p:nvPr>
        </p:nvSpPr>
        <p:spPr>
          <a:xfrm>
            <a:off x="306324" y="3224974"/>
            <a:ext cx="4178808"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39" name="Content Placeholder 2"/>
          <p:cNvSpPr>
            <a:spLocks noGrp="1"/>
          </p:cNvSpPr>
          <p:nvPr>
            <p:ph idx="21" hasCustomPrompt="1"/>
          </p:nvPr>
        </p:nvSpPr>
        <p:spPr>
          <a:xfrm>
            <a:off x="4658868" y="3224974"/>
            <a:ext cx="4178808"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40"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42" name="Text Placeholder 17">
            <a:extLst>
              <a:ext uri="{FF2B5EF4-FFF2-40B4-BE49-F238E27FC236}">
                <a16:creationId xmlns:a16="http://schemas.microsoft.com/office/drawing/2014/main" id="{3DA9C292-B96F-45B5-9F91-37838352AFC4}"/>
              </a:ext>
            </a:extLst>
          </p:cNvPr>
          <p:cNvSpPr>
            <a:spLocks noGrp="1"/>
          </p:cNvSpPr>
          <p:nvPr>
            <p:ph type="body" sz="quarter" idx="22" hasCustomPrompt="1"/>
          </p:nvPr>
        </p:nvSpPr>
        <p:spPr>
          <a:xfrm>
            <a:off x="4658868"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43" name="Text Placeholder 17">
            <a:extLst>
              <a:ext uri="{FF2B5EF4-FFF2-40B4-BE49-F238E27FC236}">
                <a16:creationId xmlns:a16="http://schemas.microsoft.com/office/drawing/2014/main" id="{8B9C3CC6-FE5E-4B9A-899C-63A5022936BE}"/>
              </a:ext>
            </a:extLst>
          </p:cNvPr>
          <p:cNvSpPr>
            <a:spLocks noGrp="1"/>
          </p:cNvSpPr>
          <p:nvPr>
            <p:ph type="body" sz="quarter" idx="29" hasCustomPrompt="1"/>
          </p:nvPr>
        </p:nvSpPr>
        <p:spPr>
          <a:xfrm>
            <a:off x="4658868" y="2638830"/>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44" name="Text Placeholder 17">
            <a:extLst>
              <a:ext uri="{FF2B5EF4-FFF2-40B4-BE49-F238E27FC236}">
                <a16:creationId xmlns:a16="http://schemas.microsoft.com/office/drawing/2014/main" id="{4EA281EF-EFC1-4038-AA27-207EA07D0444}"/>
              </a:ext>
            </a:extLst>
          </p:cNvPr>
          <p:cNvSpPr>
            <a:spLocks noGrp="1"/>
          </p:cNvSpPr>
          <p:nvPr>
            <p:ph type="body" sz="quarter" idx="30" hasCustomPrompt="1"/>
          </p:nvPr>
        </p:nvSpPr>
        <p:spPr>
          <a:xfrm>
            <a:off x="306324" y="2638830"/>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45" name="Text Placeholder 17">
            <a:extLst>
              <a:ext uri="{FF2B5EF4-FFF2-40B4-BE49-F238E27FC236}">
                <a16:creationId xmlns:a16="http://schemas.microsoft.com/office/drawing/2014/main" id="{B1784016-ABD5-4F24-A23B-633D9CF9A4F1}"/>
              </a:ext>
            </a:extLst>
          </p:cNvPr>
          <p:cNvSpPr>
            <a:spLocks noGrp="1"/>
          </p:cNvSpPr>
          <p:nvPr>
            <p:ph type="body" sz="quarter" idx="31" hasCustomPrompt="1"/>
          </p:nvPr>
        </p:nvSpPr>
        <p:spPr>
          <a:xfrm>
            <a:off x="306324"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46" name="Content Placeholder 2"/>
          <p:cNvSpPr>
            <a:spLocks noGrp="1"/>
          </p:cNvSpPr>
          <p:nvPr>
            <p:ph idx="32" hasCustomPrompt="1"/>
          </p:nvPr>
        </p:nvSpPr>
        <p:spPr>
          <a:xfrm>
            <a:off x="306324" y="1192619"/>
            <a:ext cx="4178808"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47" name="Content Placeholder 2"/>
          <p:cNvSpPr>
            <a:spLocks noGrp="1"/>
          </p:cNvSpPr>
          <p:nvPr>
            <p:ph idx="33" hasCustomPrompt="1"/>
          </p:nvPr>
        </p:nvSpPr>
        <p:spPr>
          <a:xfrm>
            <a:off x="4658868" y="1192619"/>
            <a:ext cx="4178808"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48" name="Text Placeholder 8"/>
          <p:cNvSpPr>
            <a:spLocks noGrp="1"/>
          </p:cNvSpPr>
          <p:nvPr>
            <p:ph type="body" sz="quarter" idx="34" hasCustomPrompt="1"/>
          </p:nvPr>
        </p:nvSpPr>
        <p:spPr>
          <a:xfrm>
            <a:off x="306324" y="857250"/>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 name="Title 1">
            <a:extLst>
              <a:ext uri="{FF2B5EF4-FFF2-40B4-BE49-F238E27FC236}">
                <a16:creationId xmlns:a16="http://schemas.microsoft.com/office/drawing/2014/main" id="{014B19CB-1DF4-91CA-2338-0C5DAFEF0CE4}"/>
              </a:ext>
            </a:extLst>
          </p:cNvPr>
          <p:cNvSpPr>
            <a:spLocks noGrp="1"/>
          </p:cNvSpPr>
          <p:nvPr>
            <p:ph type="title" hasCustomPrompt="1"/>
          </p:nvPr>
        </p:nvSpPr>
        <p:spPr>
          <a:xfrm>
            <a:off x="306324" y="297000"/>
            <a:ext cx="8531352" cy="484632"/>
          </a:xfrm>
        </p:spPr>
        <p:txBody>
          <a:bodyPr vert="horz"/>
          <a:lstStyle/>
          <a:p>
            <a:r>
              <a:rPr lang="en-US" dirty="0"/>
              <a:t>Title</a:t>
            </a:r>
          </a:p>
        </p:txBody>
      </p:sp>
    </p:spTree>
    <p:extLst>
      <p:ext uri="{BB962C8B-B14F-4D97-AF65-F5344CB8AC3E}">
        <p14:creationId xmlns:p14="http://schemas.microsoft.com/office/powerpoint/2010/main" val="3275362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harts with Chart Titles Layou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100941966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3" imgW="572" imgH="429" progId="TCLayout.ActiveDocument.1">
                  <p:embed/>
                </p:oleObj>
              </mc:Choice>
              <mc:Fallback>
                <p:oleObj name="think-cell Slide" r:id="rId3" imgW="572" imgH="429" progId="TCLayout.ActiveDocument.1">
                  <p:embed/>
                  <p:pic>
                    <p:nvPicPr>
                      <p:cNvPr id="5" name="Object 4" hidden="1"/>
                      <p:cNvPicPr/>
                      <p:nvPr/>
                    </p:nvPicPr>
                    <p:blipFill>
                      <a:blip r:embed="rId4"/>
                      <a:stretch>
                        <a:fillRect/>
                      </a:stretch>
                    </p:blipFill>
                    <p:spPr>
                      <a:xfrm>
                        <a:off x="1466" y="1192"/>
                        <a:ext cx="1465" cy="1190"/>
                      </a:xfrm>
                      <a:prstGeom prst="rect">
                        <a:avLst/>
                      </a:prstGeom>
                    </p:spPr>
                  </p:pic>
                </p:oleObj>
              </mc:Fallback>
            </mc:AlternateContent>
          </a:graphicData>
        </a:graphic>
      </p:graphicFrame>
      <p:sp>
        <p:nvSpPr>
          <p:cNvPr id="14" name="Text Placeholder 8"/>
          <p:cNvSpPr>
            <a:spLocks noGrp="1"/>
          </p:cNvSpPr>
          <p:nvPr>
            <p:ph type="body" sz="quarter" idx="26" hasCustomPrompt="1"/>
          </p:nvPr>
        </p:nvSpPr>
        <p:spPr>
          <a:xfrm>
            <a:off x="3192923" y="857250"/>
            <a:ext cx="2758154"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0" name="Text Placeholder 8"/>
          <p:cNvSpPr>
            <a:spLocks noGrp="1"/>
          </p:cNvSpPr>
          <p:nvPr>
            <p:ph type="body" sz="quarter" idx="25" hasCustomPrompt="1"/>
          </p:nvPr>
        </p:nvSpPr>
        <p:spPr>
          <a:xfrm>
            <a:off x="6079522" y="857250"/>
            <a:ext cx="2758154"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1" name="Text Placeholder 8"/>
          <p:cNvSpPr>
            <a:spLocks noGrp="1"/>
          </p:cNvSpPr>
          <p:nvPr>
            <p:ph type="body" sz="quarter" idx="24" hasCustomPrompt="1"/>
          </p:nvPr>
        </p:nvSpPr>
        <p:spPr>
          <a:xfrm>
            <a:off x="306324" y="857250"/>
            <a:ext cx="2758154"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6"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29"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6" name="Title 5">
            <a:extLst>
              <a:ext uri="{FF2B5EF4-FFF2-40B4-BE49-F238E27FC236}">
                <a16:creationId xmlns:a16="http://schemas.microsoft.com/office/drawing/2014/main" id="{C186AE63-4809-751C-4409-13C0C979FEE0}"/>
              </a:ext>
            </a:extLst>
          </p:cNvPr>
          <p:cNvSpPr>
            <a:spLocks noGrp="1"/>
          </p:cNvSpPr>
          <p:nvPr>
            <p:ph type="title" hasCustomPrompt="1"/>
          </p:nvPr>
        </p:nvSpPr>
        <p:spPr/>
        <p:txBody>
          <a:bodyPr vert="horz"/>
          <a:lstStyle/>
          <a:p>
            <a:r>
              <a:rPr lang="en-US" dirty="0"/>
              <a:t>Title</a:t>
            </a:r>
          </a:p>
        </p:txBody>
      </p:sp>
      <p:sp>
        <p:nvSpPr>
          <p:cNvPr id="9" name="Content Placeholder 2">
            <a:extLst>
              <a:ext uri="{FF2B5EF4-FFF2-40B4-BE49-F238E27FC236}">
                <a16:creationId xmlns:a16="http://schemas.microsoft.com/office/drawing/2014/main" id="{6D8A350F-4CA0-0EAD-B0BF-77C0C394AA8F}"/>
              </a:ext>
            </a:extLst>
          </p:cNvPr>
          <p:cNvSpPr>
            <a:spLocks noGrp="1"/>
          </p:cNvSpPr>
          <p:nvPr>
            <p:ph idx="37" hasCustomPrompt="1"/>
          </p:nvPr>
        </p:nvSpPr>
        <p:spPr>
          <a:xfrm>
            <a:off x="6079522" y="1196340"/>
            <a:ext cx="2758154" cy="3629660"/>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10" name="Content Placeholder 2">
            <a:extLst>
              <a:ext uri="{FF2B5EF4-FFF2-40B4-BE49-F238E27FC236}">
                <a16:creationId xmlns:a16="http://schemas.microsoft.com/office/drawing/2014/main" id="{DF20FCC3-437A-8DB6-D50F-572236926BD8}"/>
              </a:ext>
            </a:extLst>
          </p:cNvPr>
          <p:cNvSpPr>
            <a:spLocks noGrp="1"/>
          </p:cNvSpPr>
          <p:nvPr>
            <p:ph idx="38" hasCustomPrompt="1"/>
          </p:nvPr>
        </p:nvSpPr>
        <p:spPr>
          <a:xfrm>
            <a:off x="3192923" y="1196340"/>
            <a:ext cx="2758154" cy="3629660"/>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11" name="Content Placeholder 2">
            <a:extLst>
              <a:ext uri="{FF2B5EF4-FFF2-40B4-BE49-F238E27FC236}">
                <a16:creationId xmlns:a16="http://schemas.microsoft.com/office/drawing/2014/main" id="{7C888315-8736-C218-FF40-E9F82BD7E249}"/>
              </a:ext>
            </a:extLst>
          </p:cNvPr>
          <p:cNvSpPr>
            <a:spLocks noGrp="1"/>
          </p:cNvSpPr>
          <p:nvPr>
            <p:ph idx="40" hasCustomPrompt="1"/>
          </p:nvPr>
        </p:nvSpPr>
        <p:spPr>
          <a:xfrm>
            <a:off x="306324" y="1196340"/>
            <a:ext cx="2758154" cy="3629660"/>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760051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title – 2x1 pane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36688518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0" name="Text Placeholder 8"/>
          <p:cNvSpPr>
            <a:spLocks noGrp="1"/>
          </p:cNvSpPr>
          <p:nvPr>
            <p:ph type="body" sz="quarter" idx="25" hasCustomPrompt="1"/>
          </p:nvPr>
        </p:nvSpPr>
        <p:spPr>
          <a:xfrm>
            <a:off x="4658868" y="1276349"/>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8" name="Text Placeholder 8"/>
          <p:cNvSpPr>
            <a:spLocks noGrp="1"/>
          </p:cNvSpPr>
          <p:nvPr>
            <p:ph type="body" sz="quarter" idx="11" hasCustomPrompt="1"/>
          </p:nvPr>
        </p:nvSpPr>
        <p:spPr>
          <a:xfrm>
            <a:off x="306324" y="785361"/>
            <a:ext cx="8531352" cy="444297"/>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Sub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9"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30" name="Text Placeholder 17">
            <a:extLst>
              <a:ext uri="{FF2B5EF4-FFF2-40B4-BE49-F238E27FC236}">
                <a16:creationId xmlns:a16="http://schemas.microsoft.com/office/drawing/2014/main" id="{840E5D68-5E62-4D46-BF18-E544CDF03E0B}"/>
              </a:ext>
            </a:extLst>
          </p:cNvPr>
          <p:cNvSpPr>
            <a:spLocks noGrp="1"/>
          </p:cNvSpPr>
          <p:nvPr>
            <p:ph type="body" sz="quarter" idx="31" hasCustomPrompt="1"/>
          </p:nvPr>
        </p:nvSpPr>
        <p:spPr>
          <a:xfrm>
            <a:off x="4652308"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1" name="Text Placeholder 8"/>
          <p:cNvSpPr>
            <a:spLocks noGrp="1"/>
          </p:cNvSpPr>
          <p:nvPr>
            <p:ph type="body" sz="quarter" idx="26" hasCustomPrompt="1"/>
          </p:nvPr>
        </p:nvSpPr>
        <p:spPr>
          <a:xfrm>
            <a:off x="306324" y="3095833"/>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2" name="Content Placeholder 2"/>
          <p:cNvSpPr>
            <a:spLocks noGrp="1"/>
          </p:cNvSpPr>
          <p:nvPr>
            <p:ph idx="20" hasCustomPrompt="1"/>
          </p:nvPr>
        </p:nvSpPr>
        <p:spPr>
          <a:xfrm>
            <a:off x="306324" y="3383405"/>
            <a:ext cx="4178808" cy="1223334"/>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26" name="Text Placeholder 17">
            <a:extLst>
              <a:ext uri="{FF2B5EF4-FFF2-40B4-BE49-F238E27FC236}">
                <a16:creationId xmlns:a16="http://schemas.microsoft.com/office/drawing/2014/main" id="{4EA281EF-EFC1-4038-AA27-207EA07D0444}"/>
              </a:ext>
            </a:extLst>
          </p:cNvPr>
          <p:cNvSpPr>
            <a:spLocks noGrp="1"/>
          </p:cNvSpPr>
          <p:nvPr>
            <p:ph type="body" sz="quarter" idx="30" hasCustomPrompt="1"/>
          </p:nvPr>
        </p:nvSpPr>
        <p:spPr>
          <a:xfrm>
            <a:off x="306324" y="2851700"/>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31" name="Text Placeholder 17">
            <a:extLst>
              <a:ext uri="{FF2B5EF4-FFF2-40B4-BE49-F238E27FC236}">
                <a16:creationId xmlns:a16="http://schemas.microsoft.com/office/drawing/2014/main" id="{B1784016-ABD5-4F24-A23B-633D9CF9A4F1}"/>
              </a:ext>
            </a:extLst>
          </p:cNvPr>
          <p:cNvSpPr>
            <a:spLocks noGrp="1"/>
          </p:cNvSpPr>
          <p:nvPr>
            <p:ph type="body" sz="quarter" idx="32" hasCustomPrompt="1"/>
          </p:nvPr>
        </p:nvSpPr>
        <p:spPr>
          <a:xfrm>
            <a:off x="306324"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32" name="Content Placeholder 2"/>
          <p:cNvSpPr>
            <a:spLocks noGrp="1"/>
          </p:cNvSpPr>
          <p:nvPr>
            <p:ph idx="33" hasCustomPrompt="1"/>
          </p:nvPr>
        </p:nvSpPr>
        <p:spPr>
          <a:xfrm>
            <a:off x="306324" y="1563920"/>
            <a:ext cx="4178808" cy="1223334"/>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33" name="Text Placeholder 8"/>
          <p:cNvSpPr>
            <a:spLocks noGrp="1"/>
          </p:cNvSpPr>
          <p:nvPr>
            <p:ph type="body" sz="quarter" idx="34" hasCustomPrompt="1"/>
          </p:nvPr>
        </p:nvSpPr>
        <p:spPr>
          <a:xfrm>
            <a:off x="306324" y="1276349"/>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30F3C9EC-3D4B-B4B5-B729-5CDC7D5AB040}"/>
              </a:ext>
            </a:extLst>
          </p:cNvPr>
          <p:cNvSpPr>
            <a:spLocks noGrp="1"/>
          </p:cNvSpPr>
          <p:nvPr>
            <p:ph type="title" hasCustomPrompt="1"/>
          </p:nvPr>
        </p:nvSpPr>
        <p:spPr>
          <a:xfrm>
            <a:off x="306324" y="297000"/>
            <a:ext cx="8531352" cy="484632"/>
          </a:xfrm>
        </p:spPr>
        <p:txBody>
          <a:bodyPr vert="horz"/>
          <a:lstStyle/>
          <a:p>
            <a:r>
              <a:rPr lang="en-US" dirty="0"/>
              <a:t>Title</a:t>
            </a:r>
          </a:p>
        </p:txBody>
      </p:sp>
      <p:sp>
        <p:nvSpPr>
          <p:cNvPr id="24" name="Content Placeholder 2">
            <a:extLst>
              <a:ext uri="{FF2B5EF4-FFF2-40B4-BE49-F238E27FC236}">
                <a16:creationId xmlns:a16="http://schemas.microsoft.com/office/drawing/2014/main" id="{12D9EFBE-2039-BDD5-D71E-DC4EFF54CEAA}"/>
              </a:ext>
            </a:extLst>
          </p:cNvPr>
          <p:cNvSpPr>
            <a:spLocks noGrp="1"/>
          </p:cNvSpPr>
          <p:nvPr>
            <p:ph idx="37" hasCustomPrompt="1"/>
          </p:nvPr>
        </p:nvSpPr>
        <p:spPr>
          <a:xfrm>
            <a:off x="4658868" y="1563920"/>
            <a:ext cx="4178808" cy="3042819"/>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2609238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2x1 pane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73462460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0" name="Text Placeholder 8"/>
          <p:cNvSpPr>
            <a:spLocks noGrp="1"/>
          </p:cNvSpPr>
          <p:nvPr>
            <p:ph type="body" sz="quarter" idx="25" hasCustomPrompt="1"/>
          </p:nvPr>
        </p:nvSpPr>
        <p:spPr>
          <a:xfrm>
            <a:off x="4658868" y="857250"/>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5" name="Text Placeholder 17">
            <a:extLst>
              <a:ext uri="{FF2B5EF4-FFF2-40B4-BE49-F238E27FC236}">
                <a16:creationId xmlns:a16="http://schemas.microsoft.com/office/drawing/2014/main" id="{396838F4-8A76-4331-A666-86C247FB93A8}"/>
              </a:ext>
            </a:extLst>
          </p:cNvPr>
          <p:cNvSpPr>
            <a:spLocks noGrp="1"/>
          </p:cNvSpPr>
          <p:nvPr>
            <p:ph type="body" sz="quarter" idx="22" hasCustomPrompt="1"/>
          </p:nvPr>
        </p:nvSpPr>
        <p:spPr>
          <a:xfrm>
            <a:off x="4652308"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31" name="Text Placeholder 8"/>
          <p:cNvSpPr>
            <a:spLocks noGrp="1"/>
          </p:cNvSpPr>
          <p:nvPr>
            <p:ph type="body" sz="quarter" idx="26" hasCustomPrompt="1"/>
          </p:nvPr>
        </p:nvSpPr>
        <p:spPr>
          <a:xfrm>
            <a:off x="306324" y="2883003"/>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32" name="Content Placeholder 2"/>
          <p:cNvSpPr>
            <a:spLocks noGrp="1"/>
          </p:cNvSpPr>
          <p:nvPr>
            <p:ph idx="20" hasCustomPrompt="1"/>
          </p:nvPr>
        </p:nvSpPr>
        <p:spPr>
          <a:xfrm>
            <a:off x="306324" y="3224974"/>
            <a:ext cx="4178808"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33" name="Text Placeholder 17">
            <a:extLst>
              <a:ext uri="{FF2B5EF4-FFF2-40B4-BE49-F238E27FC236}">
                <a16:creationId xmlns:a16="http://schemas.microsoft.com/office/drawing/2014/main" id="{4EA281EF-EFC1-4038-AA27-207EA07D0444}"/>
              </a:ext>
            </a:extLst>
          </p:cNvPr>
          <p:cNvSpPr>
            <a:spLocks noGrp="1"/>
          </p:cNvSpPr>
          <p:nvPr>
            <p:ph type="body" sz="quarter" idx="30" hasCustomPrompt="1"/>
          </p:nvPr>
        </p:nvSpPr>
        <p:spPr>
          <a:xfrm>
            <a:off x="306324" y="2638830"/>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34" name="Text Placeholder 17">
            <a:extLst>
              <a:ext uri="{FF2B5EF4-FFF2-40B4-BE49-F238E27FC236}">
                <a16:creationId xmlns:a16="http://schemas.microsoft.com/office/drawing/2014/main" id="{B1784016-ABD5-4F24-A23B-633D9CF9A4F1}"/>
              </a:ext>
            </a:extLst>
          </p:cNvPr>
          <p:cNvSpPr>
            <a:spLocks noGrp="1"/>
          </p:cNvSpPr>
          <p:nvPr>
            <p:ph type="body" sz="quarter" idx="31" hasCustomPrompt="1"/>
          </p:nvPr>
        </p:nvSpPr>
        <p:spPr>
          <a:xfrm>
            <a:off x="306324"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35" name="Content Placeholder 2"/>
          <p:cNvSpPr>
            <a:spLocks noGrp="1"/>
          </p:cNvSpPr>
          <p:nvPr>
            <p:ph idx="32" hasCustomPrompt="1"/>
          </p:nvPr>
        </p:nvSpPr>
        <p:spPr>
          <a:xfrm>
            <a:off x="306324" y="1192619"/>
            <a:ext cx="4178808"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36" name="Text Placeholder 8"/>
          <p:cNvSpPr>
            <a:spLocks noGrp="1"/>
          </p:cNvSpPr>
          <p:nvPr>
            <p:ph type="body" sz="quarter" idx="34" hasCustomPrompt="1"/>
          </p:nvPr>
        </p:nvSpPr>
        <p:spPr>
          <a:xfrm>
            <a:off x="306324" y="857250"/>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37"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2" name="Title 11">
            <a:extLst>
              <a:ext uri="{FF2B5EF4-FFF2-40B4-BE49-F238E27FC236}">
                <a16:creationId xmlns:a16="http://schemas.microsoft.com/office/drawing/2014/main" id="{3E4209A1-B5FC-8DDC-6395-E4DE4AF45F3A}"/>
              </a:ext>
            </a:extLst>
          </p:cNvPr>
          <p:cNvSpPr>
            <a:spLocks noGrp="1"/>
          </p:cNvSpPr>
          <p:nvPr>
            <p:ph type="title" hasCustomPrompt="1"/>
          </p:nvPr>
        </p:nvSpPr>
        <p:spPr>
          <a:xfrm>
            <a:off x="306324" y="297000"/>
            <a:ext cx="8531352" cy="484632"/>
          </a:xfrm>
        </p:spPr>
        <p:txBody>
          <a:bodyPr vert="horz"/>
          <a:lstStyle/>
          <a:p>
            <a:r>
              <a:rPr lang="en-US" dirty="0"/>
              <a:t>Title</a:t>
            </a:r>
          </a:p>
        </p:txBody>
      </p:sp>
      <p:sp>
        <p:nvSpPr>
          <p:cNvPr id="17" name="Content Placeholder 2">
            <a:extLst>
              <a:ext uri="{FF2B5EF4-FFF2-40B4-BE49-F238E27FC236}">
                <a16:creationId xmlns:a16="http://schemas.microsoft.com/office/drawing/2014/main" id="{B4B58A72-52A4-912D-2338-50C29DA7BC3F}"/>
              </a:ext>
            </a:extLst>
          </p:cNvPr>
          <p:cNvSpPr>
            <a:spLocks noGrp="1"/>
          </p:cNvSpPr>
          <p:nvPr>
            <p:ph idx="37" hasCustomPrompt="1"/>
          </p:nvPr>
        </p:nvSpPr>
        <p:spPr>
          <a:xfrm>
            <a:off x="4658868" y="1192619"/>
            <a:ext cx="4178808" cy="3441294"/>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2940393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title 1x2 pane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32668816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8" name="Text Placeholder 8"/>
          <p:cNvSpPr>
            <a:spLocks noGrp="1"/>
          </p:cNvSpPr>
          <p:nvPr>
            <p:ph type="body" sz="quarter" idx="11" hasCustomPrompt="1"/>
          </p:nvPr>
        </p:nvSpPr>
        <p:spPr>
          <a:xfrm>
            <a:off x="313593" y="785362"/>
            <a:ext cx="8516815" cy="434068"/>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Sub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9"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4" name="Text Placeholder 8">
            <a:extLst>
              <a:ext uri="{FF2B5EF4-FFF2-40B4-BE49-F238E27FC236}">
                <a16:creationId xmlns:a16="http://schemas.microsoft.com/office/drawing/2014/main" id="{664F855E-A373-8EC7-246E-792668AFDF6B}"/>
              </a:ext>
            </a:extLst>
          </p:cNvPr>
          <p:cNvSpPr>
            <a:spLocks noGrp="1"/>
          </p:cNvSpPr>
          <p:nvPr>
            <p:ph type="body" sz="quarter" idx="36" hasCustomPrompt="1"/>
          </p:nvPr>
        </p:nvSpPr>
        <p:spPr>
          <a:xfrm>
            <a:off x="4658868" y="1276349"/>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7" name="Text Placeholder 17">
            <a:extLst>
              <a:ext uri="{FF2B5EF4-FFF2-40B4-BE49-F238E27FC236}">
                <a16:creationId xmlns:a16="http://schemas.microsoft.com/office/drawing/2014/main" id="{02912C41-8A60-87EB-D80E-775CF504FE88}"/>
              </a:ext>
            </a:extLst>
          </p:cNvPr>
          <p:cNvSpPr>
            <a:spLocks noGrp="1"/>
          </p:cNvSpPr>
          <p:nvPr>
            <p:ph type="body" sz="quarter" idx="31" hasCustomPrompt="1"/>
          </p:nvPr>
        </p:nvSpPr>
        <p:spPr>
          <a:xfrm>
            <a:off x="4652308"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9" name="Text Placeholder 8">
            <a:extLst>
              <a:ext uri="{FF2B5EF4-FFF2-40B4-BE49-F238E27FC236}">
                <a16:creationId xmlns:a16="http://schemas.microsoft.com/office/drawing/2014/main" id="{FD935E16-BCE3-0A2B-34B5-1888CCEE96E0}"/>
              </a:ext>
            </a:extLst>
          </p:cNvPr>
          <p:cNvSpPr>
            <a:spLocks noGrp="1"/>
          </p:cNvSpPr>
          <p:nvPr>
            <p:ph type="body" sz="quarter" idx="26" hasCustomPrompt="1"/>
          </p:nvPr>
        </p:nvSpPr>
        <p:spPr>
          <a:xfrm>
            <a:off x="4658868" y="3095833"/>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1" name="Content Placeholder 2">
            <a:extLst>
              <a:ext uri="{FF2B5EF4-FFF2-40B4-BE49-F238E27FC236}">
                <a16:creationId xmlns:a16="http://schemas.microsoft.com/office/drawing/2014/main" id="{B6E83C1F-EE04-1B1D-1C6E-FA61138EF043}"/>
              </a:ext>
            </a:extLst>
          </p:cNvPr>
          <p:cNvSpPr>
            <a:spLocks noGrp="1"/>
          </p:cNvSpPr>
          <p:nvPr>
            <p:ph idx="20" hasCustomPrompt="1"/>
          </p:nvPr>
        </p:nvSpPr>
        <p:spPr>
          <a:xfrm>
            <a:off x="4658868" y="3383405"/>
            <a:ext cx="4178808" cy="1223334"/>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12" name="Text Placeholder 17">
            <a:extLst>
              <a:ext uri="{FF2B5EF4-FFF2-40B4-BE49-F238E27FC236}">
                <a16:creationId xmlns:a16="http://schemas.microsoft.com/office/drawing/2014/main" id="{BE1FFF62-B912-C9BC-AB0E-E44133EE60BC}"/>
              </a:ext>
            </a:extLst>
          </p:cNvPr>
          <p:cNvSpPr>
            <a:spLocks noGrp="1"/>
          </p:cNvSpPr>
          <p:nvPr>
            <p:ph type="body" sz="quarter" idx="30" hasCustomPrompt="1"/>
          </p:nvPr>
        </p:nvSpPr>
        <p:spPr>
          <a:xfrm>
            <a:off x="4658868" y="2851700"/>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3" name="Text Placeholder 17">
            <a:extLst>
              <a:ext uri="{FF2B5EF4-FFF2-40B4-BE49-F238E27FC236}">
                <a16:creationId xmlns:a16="http://schemas.microsoft.com/office/drawing/2014/main" id="{8ECC2102-3EB0-4DE8-285F-2AA65D5C9A7C}"/>
              </a:ext>
            </a:extLst>
          </p:cNvPr>
          <p:cNvSpPr>
            <a:spLocks noGrp="1"/>
          </p:cNvSpPr>
          <p:nvPr>
            <p:ph type="body" sz="quarter" idx="37" hasCustomPrompt="1"/>
          </p:nvPr>
        </p:nvSpPr>
        <p:spPr>
          <a:xfrm>
            <a:off x="306324"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4" name="Content Placeholder 2">
            <a:extLst>
              <a:ext uri="{FF2B5EF4-FFF2-40B4-BE49-F238E27FC236}">
                <a16:creationId xmlns:a16="http://schemas.microsoft.com/office/drawing/2014/main" id="{4189E9B1-FB13-20A6-D25E-BBDCEF9EAA7C}"/>
              </a:ext>
            </a:extLst>
          </p:cNvPr>
          <p:cNvSpPr>
            <a:spLocks noGrp="1"/>
          </p:cNvSpPr>
          <p:nvPr>
            <p:ph idx="38" hasCustomPrompt="1"/>
          </p:nvPr>
        </p:nvSpPr>
        <p:spPr>
          <a:xfrm>
            <a:off x="4658868" y="1563920"/>
            <a:ext cx="4178808" cy="1223334"/>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15" name="Text Placeholder 8">
            <a:extLst>
              <a:ext uri="{FF2B5EF4-FFF2-40B4-BE49-F238E27FC236}">
                <a16:creationId xmlns:a16="http://schemas.microsoft.com/office/drawing/2014/main" id="{FAD97323-636B-2AC7-BD73-E9243F159B3E}"/>
              </a:ext>
            </a:extLst>
          </p:cNvPr>
          <p:cNvSpPr>
            <a:spLocks noGrp="1"/>
          </p:cNvSpPr>
          <p:nvPr>
            <p:ph type="body" sz="quarter" idx="39" hasCustomPrompt="1"/>
          </p:nvPr>
        </p:nvSpPr>
        <p:spPr>
          <a:xfrm>
            <a:off x="306324" y="1276349"/>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6" name="Title 15">
            <a:extLst>
              <a:ext uri="{FF2B5EF4-FFF2-40B4-BE49-F238E27FC236}">
                <a16:creationId xmlns:a16="http://schemas.microsoft.com/office/drawing/2014/main" id="{88198973-B7D5-6ACA-0542-1C4636EB4F95}"/>
              </a:ext>
            </a:extLst>
          </p:cNvPr>
          <p:cNvSpPr>
            <a:spLocks noGrp="1"/>
          </p:cNvSpPr>
          <p:nvPr>
            <p:ph type="title" hasCustomPrompt="1"/>
          </p:nvPr>
        </p:nvSpPr>
        <p:spPr/>
        <p:txBody>
          <a:bodyPr vert="horz"/>
          <a:lstStyle/>
          <a:p>
            <a:r>
              <a:rPr lang="en-US" dirty="0"/>
              <a:t>Title</a:t>
            </a:r>
          </a:p>
        </p:txBody>
      </p:sp>
      <p:sp>
        <p:nvSpPr>
          <p:cNvPr id="28" name="Content Placeholder 2">
            <a:extLst>
              <a:ext uri="{FF2B5EF4-FFF2-40B4-BE49-F238E27FC236}">
                <a16:creationId xmlns:a16="http://schemas.microsoft.com/office/drawing/2014/main" id="{91DD70BC-9401-35B3-EE19-174FB04EDD47}"/>
              </a:ext>
            </a:extLst>
          </p:cNvPr>
          <p:cNvSpPr>
            <a:spLocks noGrp="1"/>
          </p:cNvSpPr>
          <p:nvPr>
            <p:ph idx="40" hasCustomPrompt="1"/>
          </p:nvPr>
        </p:nvSpPr>
        <p:spPr>
          <a:xfrm>
            <a:off x="306324" y="1563920"/>
            <a:ext cx="4178808" cy="3042819"/>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1200996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1x2 pane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151729450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9"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4" name="Title 3">
            <a:extLst>
              <a:ext uri="{FF2B5EF4-FFF2-40B4-BE49-F238E27FC236}">
                <a16:creationId xmlns:a16="http://schemas.microsoft.com/office/drawing/2014/main" id="{DC208CB7-B7B1-2CB6-C607-DE53421DC257}"/>
              </a:ext>
            </a:extLst>
          </p:cNvPr>
          <p:cNvSpPr>
            <a:spLocks noGrp="1"/>
          </p:cNvSpPr>
          <p:nvPr>
            <p:ph type="title" hasCustomPrompt="1"/>
          </p:nvPr>
        </p:nvSpPr>
        <p:spPr/>
        <p:txBody>
          <a:bodyPr vert="horz"/>
          <a:lstStyle/>
          <a:p>
            <a:r>
              <a:rPr lang="en-US" dirty="0"/>
              <a:t>Title</a:t>
            </a:r>
          </a:p>
        </p:txBody>
      </p:sp>
      <p:sp>
        <p:nvSpPr>
          <p:cNvPr id="7" name="Text Placeholder 8">
            <a:extLst>
              <a:ext uri="{FF2B5EF4-FFF2-40B4-BE49-F238E27FC236}">
                <a16:creationId xmlns:a16="http://schemas.microsoft.com/office/drawing/2014/main" id="{F96645BE-59E8-FAEE-0FD8-B781B308D3D1}"/>
              </a:ext>
            </a:extLst>
          </p:cNvPr>
          <p:cNvSpPr>
            <a:spLocks noGrp="1"/>
          </p:cNvSpPr>
          <p:nvPr>
            <p:ph type="body" sz="quarter" idx="25" hasCustomPrompt="1"/>
          </p:nvPr>
        </p:nvSpPr>
        <p:spPr>
          <a:xfrm>
            <a:off x="4658868" y="857250"/>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9" name="Text Placeholder 17">
            <a:extLst>
              <a:ext uri="{FF2B5EF4-FFF2-40B4-BE49-F238E27FC236}">
                <a16:creationId xmlns:a16="http://schemas.microsoft.com/office/drawing/2014/main" id="{DFC6D54A-D2BE-B474-B29C-0B024D6F68CD}"/>
              </a:ext>
            </a:extLst>
          </p:cNvPr>
          <p:cNvSpPr>
            <a:spLocks noGrp="1"/>
          </p:cNvSpPr>
          <p:nvPr>
            <p:ph type="body" sz="quarter" idx="22" hasCustomPrompt="1"/>
          </p:nvPr>
        </p:nvSpPr>
        <p:spPr>
          <a:xfrm>
            <a:off x="4652308"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1" name="Text Placeholder 8">
            <a:extLst>
              <a:ext uri="{FF2B5EF4-FFF2-40B4-BE49-F238E27FC236}">
                <a16:creationId xmlns:a16="http://schemas.microsoft.com/office/drawing/2014/main" id="{FE8C0FC9-4772-2B6B-D893-CCAF16605253}"/>
              </a:ext>
            </a:extLst>
          </p:cNvPr>
          <p:cNvSpPr>
            <a:spLocks noGrp="1"/>
          </p:cNvSpPr>
          <p:nvPr>
            <p:ph type="body" sz="quarter" idx="26" hasCustomPrompt="1"/>
          </p:nvPr>
        </p:nvSpPr>
        <p:spPr>
          <a:xfrm>
            <a:off x="4658868" y="2883003"/>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2" name="Content Placeholder 2">
            <a:extLst>
              <a:ext uri="{FF2B5EF4-FFF2-40B4-BE49-F238E27FC236}">
                <a16:creationId xmlns:a16="http://schemas.microsoft.com/office/drawing/2014/main" id="{87A62A7C-3800-9F25-3EA3-963063558DD9}"/>
              </a:ext>
            </a:extLst>
          </p:cNvPr>
          <p:cNvSpPr>
            <a:spLocks noGrp="1"/>
          </p:cNvSpPr>
          <p:nvPr>
            <p:ph idx="20" hasCustomPrompt="1"/>
          </p:nvPr>
        </p:nvSpPr>
        <p:spPr>
          <a:xfrm>
            <a:off x="4658868" y="3224974"/>
            <a:ext cx="4178808"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13" name="Text Placeholder 17">
            <a:extLst>
              <a:ext uri="{FF2B5EF4-FFF2-40B4-BE49-F238E27FC236}">
                <a16:creationId xmlns:a16="http://schemas.microsoft.com/office/drawing/2014/main" id="{815CE076-EB1E-B8BE-BCDC-461F7F020687}"/>
              </a:ext>
            </a:extLst>
          </p:cNvPr>
          <p:cNvSpPr>
            <a:spLocks noGrp="1"/>
          </p:cNvSpPr>
          <p:nvPr>
            <p:ph type="body" sz="quarter" idx="30" hasCustomPrompt="1"/>
          </p:nvPr>
        </p:nvSpPr>
        <p:spPr>
          <a:xfrm>
            <a:off x="4658868" y="2638830"/>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4" name="Text Placeholder 17">
            <a:extLst>
              <a:ext uri="{FF2B5EF4-FFF2-40B4-BE49-F238E27FC236}">
                <a16:creationId xmlns:a16="http://schemas.microsoft.com/office/drawing/2014/main" id="{74805313-CB1B-2A20-C914-07E2E337FA7C}"/>
              </a:ext>
            </a:extLst>
          </p:cNvPr>
          <p:cNvSpPr>
            <a:spLocks noGrp="1"/>
          </p:cNvSpPr>
          <p:nvPr>
            <p:ph type="body" sz="quarter" idx="31" hasCustomPrompt="1"/>
          </p:nvPr>
        </p:nvSpPr>
        <p:spPr>
          <a:xfrm>
            <a:off x="306324"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6" name="Content Placeholder 2">
            <a:extLst>
              <a:ext uri="{FF2B5EF4-FFF2-40B4-BE49-F238E27FC236}">
                <a16:creationId xmlns:a16="http://schemas.microsoft.com/office/drawing/2014/main" id="{94E5CCBE-53DC-8800-51C0-22EB45834D4C}"/>
              </a:ext>
            </a:extLst>
          </p:cNvPr>
          <p:cNvSpPr>
            <a:spLocks noGrp="1"/>
          </p:cNvSpPr>
          <p:nvPr>
            <p:ph idx="32" hasCustomPrompt="1"/>
          </p:nvPr>
        </p:nvSpPr>
        <p:spPr>
          <a:xfrm>
            <a:off x="4658868" y="1192619"/>
            <a:ext cx="4178808"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17" name="Text Placeholder 8">
            <a:extLst>
              <a:ext uri="{FF2B5EF4-FFF2-40B4-BE49-F238E27FC236}">
                <a16:creationId xmlns:a16="http://schemas.microsoft.com/office/drawing/2014/main" id="{0DCE4C8A-613E-EF31-DBA2-D0BCABFE6454}"/>
              </a:ext>
            </a:extLst>
          </p:cNvPr>
          <p:cNvSpPr>
            <a:spLocks noGrp="1"/>
          </p:cNvSpPr>
          <p:nvPr>
            <p:ph type="body" sz="quarter" idx="34" hasCustomPrompt="1"/>
          </p:nvPr>
        </p:nvSpPr>
        <p:spPr>
          <a:xfrm>
            <a:off x="306324" y="857250"/>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0" name="Content Placeholder 2">
            <a:extLst>
              <a:ext uri="{FF2B5EF4-FFF2-40B4-BE49-F238E27FC236}">
                <a16:creationId xmlns:a16="http://schemas.microsoft.com/office/drawing/2014/main" id="{5F759093-D131-D8F6-0A99-99800C0F7468}"/>
              </a:ext>
            </a:extLst>
          </p:cNvPr>
          <p:cNvSpPr>
            <a:spLocks noGrp="1"/>
          </p:cNvSpPr>
          <p:nvPr>
            <p:ph idx="37" hasCustomPrompt="1"/>
          </p:nvPr>
        </p:nvSpPr>
        <p:spPr>
          <a:xfrm>
            <a:off x="306324" y="1192619"/>
            <a:ext cx="4178808" cy="3441294"/>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83486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Box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1796011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4F1DEED-F906-4A1F-B9E7-C8DB0DA2588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8" name="Text Placeholder 17"/>
          <p:cNvSpPr>
            <a:spLocks noGrp="1"/>
          </p:cNvSpPr>
          <p:nvPr>
            <p:ph type="body" sz="quarter" idx="12"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3"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6" name="Title 5">
            <a:extLst>
              <a:ext uri="{FF2B5EF4-FFF2-40B4-BE49-F238E27FC236}">
                <a16:creationId xmlns:a16="http://schemas.microsoft.com/office/drawing/2014/main" id="{C2B30EDB-0D63-3499-1C6A-9D57749639E8}"/>
              </a:ext>
            </a:extLst>
          </p:cNvPr>
          <p:cNvSpPr>
            <a:spLocks noGrp="1"/>
          </p:cNvSpPr>
          <p:nvPr>
            <p:ph type="title" hasCustomPrompt="1"/>
          </p:nvPr>
        </p:nvSpPr>
        <p:spPr/>
        <p:txBody>
          <a:bodyPr vert="horz"/>
          <a:lstStyle/>
          <a:p>
            <a:r>
              <a:rPr lang="en-US" dirty="0"/>
              <a:t>Title</a:t>
            </a:r>
          </a:p>
        </p:txBody>
      </p:sp>
      <p:sp>
        <p:nvSpPr>
          <p:cNvPr id="11" name="Content Placeholder 2">
            <a:extLst>
              <a:ext uri="{FF2B5EF4-FFF2-40B4-BE49-F238E27FC236}">
                <a16:creationId xmlns:a16="http://schemas.microsoft.com/office/drawing/2014/main" id="{6AC22F34-E79E-8A05-47F9-D7EA13CB1B02}"/>
              </a:ext>
            </a:extLst>
          </p:cNvPr>
          <p:cNvSpPr>
            <a:spLocks noGrp="1"/>
          </p:cNvSpPr>
          <p:nvPr>
            <p:ph idx="15"/>
          </p:nvPr>
        </p:nvSpPr>
        <p:spPr>
          <a:xfrm>
            <a:off x="306324" y="857250"/>
            <a:ext cx="8531352" cy="3968750"/>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8770997"/>
      </p:ext>
    </p:extLst>
  </p:cSld>
  <p:clrMapOvr>
    <a:masterClrMapping/>
  </p:clrMapOvr>
  <p:extLst>
    <p:ext uri="{DCECCB84-F9BA-43D5-87BE-67443E8EF086}">
      <p15:sldGuideLst xmlns:p15="http://schemas.microsoft.com/office/powerpoint/2012/main">
        <p15:guide id="1" orient="horz" pos="492" userDrawn="1">
          <p15:clr>
            <a:srgbClr val="FBAE40"/>
          </p15:clr>
        </p15:guide>
        <p15:guide id="2" orient="horz" pos="5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title - offset righ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414135578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5B69306-C0E7-42BC-9E5D-971E49B11CDF}"/>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8" name="Text Placeholder 8"/>
          <p:cNvSpPr>
            <a:spLocks noGrp="1"/>
          </p:cNvSpPr>
          <p:nvPr>
            <p:ph type="body" sz="quarter" idx="11" hasCustomPrompt="1"/>
          </p:nvPr>
        </p:nvSpPr>
        <p:spPr>
          <a:xfrm>
            <a:off x="306324" y="785362"/>
            <a:ext cx="8531352" cy="434068"/>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Sub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9" name="Text Placeholder 8"/>
          <p:cNvSpPr>
            <a:spLocks noGrp="1"/>
          </p:cNvSpPr>
          <p:nvPr>
            <p:ph type="body" sz="quarter" idx="21" hasCustomPrompt="1"/>
          </p:nvPr>
        </p:nvSpPr>
        <p:spPr>
          <a:xfrm>
            <a:off x="6569964" y="1276349"/>
            <a:ext cx="2267712"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0" name="Text Placeholder 17">
            <a:extLst>
              <a:ext uri="{FF2B5EF4-FFF2-40B4-BE49-F238E27FC236}">
                <a16:creationId xmlns:a16="http://schemas.microsoft.com/office/drawing/2014/main" id="{B1784016-ABD5-4F24-A23B-633D9CF9A4F1}"/>
              </a:ext>
            </a:extLst>
          </p:cNvPr>
          <p:cNvSpPr>
            <a:spLocks noGrp="1"/>
          </p:cNvSpPr>
          <p:nvPr>
            <p:ph type="body" sz="quarter" idx="22" hasCustomPrompt="1"/>
          </p:nvPr>
        </p:nvSpPr>
        <p:spPr>
          <a:xfrm>
            <a:off x="312369" y="4671185"/>
            <a:ext cx="6016752" cy="107722"/>
          </a:xfrm>
          <a:prstGeom prst="rect">
            <a:avLst/>
          </a:prstGeom>
        </p:spPr>
        <p:txBody>
          <a:bodyPr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1" name="Text Placeholder 17">
            <a:extLst>
              <a:ext uri="{FF2B5EF4-FFF2-40B4-BE49-F238E27FC236}">
                <a16:creationId xmlns:a16="http://schemas.microsoft.com/office/drawing/2014/main" id="{EA4404A6-5911-4E01-8AE8-27C519AE35B2}"/>
              </a:ext>
            </a:extLst>
          </p:cNvPr>
          <p:cNvSpPr>
            <a:spLocks noGrp="1"/>
          </p:cNvSpPr>
          <p:nvPr>
            <p:ph type="body" sz="quarter" idx="23" hasCustomPrompt="1"/>
          </p:nvPr>
        </p:nvSpPr>
        <p:spPr>
          <a:xfrm>
            <a:off x="6565900" y="4671185"/>
            <a:ext cx="2273120" cy="106928"/>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4" name="Text Placeholder 8"/>
          <p:cNvSpPr>
            <a:spLocks noGrp="1"/>
          </p:cNvSpPr>
          <p:nvPr>
            <p:ph type="body" sz="quarter" idx="20" hasCustomPrompt="1"/>
          </p:nvPr>
        </p:nvSpPr>
        <p:spPr>
          <a:xfrm>
            <a:off x="306323" y="1276349"/>
            <a:ext cx="6016752"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82706D34-058A-F859-0345-9A1F940DC30E}"/>
              </a:ext>
            </a:extLst>
          </p:cNvPr>
          <p:cNvSpPr>
            <a:spLocks noGrp="1"/>
          </p:cNvSpPr>
          <p:nvPr>
            <p:ph type="title" hasCustomPrompt="1"/>
          </p:nvPr>
        </p:nvSpPr>
        <p:spPr>
          <a:xfrm>
            <a:off x="306324" y="297000"/>
            <a:ext cx="8531352" cy="484632"/>
          </a:xfrm>
        </p:spPr>
        <p:txBody>
          <a:bodyPr vert="horz"/>
          <a:lstStyle/>
          <a:p>
            <a:r>
              <a:rPr lang="en-US" dirty="0"/>
              <a:t>Title</a:t>
            </a:r>
          </a:p>
        </p:txBody>
      </p:sp>
      <p:sp>
        <p:nvSpPr>
          <p:cNvPr id="16" name="Content Placeholder 2">
            <a:extLst>
              <a:ext uri="{FF2B5EF4-FFF2-40B4-BE49-F238E27FC236}">
                <a16:creationId xmlns:a16="http://schemas.microsoft.com/office/drawing/2014/main" id="{DF5C528F-1C20-5A2D-07FB-C180A777A52E}"/>
              </a:ext>
            </a:extLst>
          </p:cNvPr>
          <p:cNvSpPr>
            <a:spLocks noGrp="1"/>
          </p:cNvSpPr>
          <p:nvPr>
            <p:ph idx="37" hasCustomPrompt="1"/>
          </p:nvPr>
        </p:nvSpPr>
        <p:spPr>
          <a:xfrm>
            <a:off x="306323" y="1609314"/>
            <a:ext cx="6016752" cy="3024599"/>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17" name="Content Placeholder 2">
            <a:extLst>
              <a:ext uri="{FF2B5EF4-FFF2-40B4-BE49-F238E27FC236}">
                <a16:creationId xmlns:a16="http://schemas.microsoft.com/office/drawing/2014/main" id="{55DD5B6E-5662-560A-2CF0-1A06212F6315}"/>
              </a:ext>
            </a:extLst>
          </p:cNvPr>
          <p:cNvSpPr>
            <a:spLocks noGrp="1"/>
          </p:cNvSpPr>
          <p:nvPr>
            <p:ph idx="38" hasCustomPrompt="1"/>
          </p:nvPr>
        </p:nvSpPr>
        <p:spPr>
          <a:xfrm>
            <a:off x="6569964" y="1609314"/>
            <a:ext cx="2267712" cy="3024599"/>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4275711506"/>
      </p:ext>
    </p:extLst>
  </p:cSld>
  <p:clrMapOvr>
    <a:masterClrMapping/>
  </p:clrMapOvr>
  <p:extLst>
    <p:ext uri="{DCECCB84-F9BA-43D5-87BE-67443E8EF086}">
      <p15:sldGuideLst xmlns:p15="http://schemas.microsoft.com/office/powerpoint/2012/main">
        <p15:guide id="2" pos="5568" userDrawn="1">
          <p15:clr>
            <a:srgbClr val="FBAE40"/>
          </p15:clr>
        </p15:guide>
        <p15:guide id="3" pos="192" userDrawn="1">
          <p15:clr>
            <a:srgbClr val="FBAE40"/>
          </p15:clr>
        </p15:guide>
        <p15:guide id="5" pos="2880" userDrawn="1">
          <p15:clr>
            <a:srgbClr val="FBAE40"/>
          </p15:clr>
        </p15:guide>
        <p15:guide id="6" pos="2928" userDrawn="1">
          <p15:clr>
            <a:srgbClr val="FBAE40"/>
          </p15:clr>
        </p15:guide>
        <p15:guide id="8" pos="283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offset righ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162462599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5B69306-C0E7-42BC-9E5D-971E49B11CDF}"/>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7" name="Text Placeholder 8"/>
          <p:cNvSpPr>
            <a:spLocks noGrp="1"/>
          </p:cNvSpPr>
          <p:nvPr>
            <p:ph type="body" sz="quarter" idx="20" hasCustomPrompt="1"/>
          </p:nvPr>
        </p:nvSpPr>
        <p:spPr>
          <a:xfrm>
            <a:off x="306323" y="857250"/>
            <a:ext cx="6016752"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9" name="Text Placeholder 8"/>
          <p:cNvSpPr>
            <a:spLocks noGrp="1"/>
          </p:cNvSpPr>
          <p:nvPr>
            <p:ph type="body" sz="quarter" idx="21" hasCustomPrompt="1"/>
          </p:nvPr>
        </p:nvSpPr>
        <p:spPr>
          <a:xfrm>
            <a:off x="6569964" y="857250"/>
            <a:ext cx="2267712"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4" name="Text Placeholder 17">
            <a:extLst>
              <a:ext uri="{FF2B5EF4-FFF2-40B4-BE49-F238E27FC236}">
                <a16:creationId xmlns:a16="http://schemas.microsoft.com/office/drawing/2014/main" id="{B1784016-ABD5-4F24-A23B-633D9CF9A4F1}"/>
              </a:ext>
            </a:extLst>
          </p:cNvPr>
          <p:cNvSpPr>
            <a:spLocks noGrp="1"/>
          </p:cNvSpPr>
          <p:nvPr>
            <p:ph type="body" sz="quarter" idx="22" hasCustomPrompt="1"/>
          </p:nvPr>
        </p:nvSpPr>
        <p:spPr>
          <a:xfrm>
            <a:off x="312369" y="4671185"/>
            <a:ext cx="6016752" cy="107722"/>
          </a:xfrm>
          <a:prstGeom prst="rect">
            <a:avLst/>
          </a:prstGeom>
        </p:spPr>
        <p:txBody>
          <a:bodyPr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5" name="Text Placeholder 17">
            <a:extLst>
              <a:ext uri="{FF2B5EF4-FFF2-40B4-BE49-F238E27FC236}">
                <a16:creationId xmlns:a16="http://schemas.microsoft.com/office/drawing/2014/main" id="{EA4404A6-5911-4E01-8AE8-27C519AE35B2}"/>
              </a:ext>
            </a:extLst>
          </p:cNvPr>
          <p:cNvSpPr>
            <a:spLocks noGrp="1"/>
          </p:cNvSpPr>
          <p:nvPr>
            <p:ph type="body" sz="quarter" idx="23" hasCustomPrompt="1"/>
          </p:nvPr>
        </p:nvSpPr>
        <p:spPr>
          <a:xfrm>
            <a:off x="6565900" y="4671185"/>
            <a:ext cx="2273120" cy="106928"/>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7" name="Title 6">
            <a:extLst>
              <a:ext uri="{FF2B5EF4-FFF2-40B4-BE49-F238E27FC236}">
                <a16:creationId xmlns:a16="http://schemas.microsoft.com/office/drawing/2014/main" id="{AD7BE552-2059-233A-76E8-8466EC1D6127}"/>
              </a:ext>
            </a:extLst>
          </p:cNvPr>
          <p:cNvSpPr>
            <a:spLocks noGrp="1"/>
          </p:cNvSpPr>
          <p:nvPr>
            <p:ph type="title" hasCustomPrompt="1"/>
          </p:nvPr>
        </p:nvSpPr>
        <p:spPr>
          <a:xfrm>
            <a:off x="306324" y="297000"/>
            <a:ext cx="8531352" cy="484632"/>
          </a:xfrm>
        </p:spPr>
        <p:txBody>
          <a:bodyPr vert="horz"/>
          <a:lstStyle/>
          <a:p>
            <a:r>
              <a:rPr lang="en-US" dirty="0"/>
              <a:t>Title</a:t>
            </a:r>
          </a:p>
        </p:txBody>
      </p:sp>
      <p:sp>
        <p:nvSpPr>
          <p:cNvPr id="21" name="Content Placeholder 2">
            <a:extLst>
              <a:ext uri="{FF2B5EF4-FFF2-40B4-BE49-F238E27FC236}">
                <a16:creationId xmlns:a16="http://schemas.microsoft.com/office/drawing/2014/main" id="{61B6CDAF-E0A7-A461-8331-83A8023EDEE9}"/>
              </a:ext>
            </a:extLst>
          </p:cNvPr>
          <p:cNvSpPr>
            <a:spLocks noGrp="1"/>
          </p:cNvSpPr>
          <p:nvPr>
            <p:ph idx="37" hasCustomPrompt="1"/>
          </p:nvPr>
        </p:nvSpPr>
        <p:spPr>
          <a:xfrm>
            <a:off x="306323" y="1196340"/>
            <a:ext cx="6016752" cy="3437573"/>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22" name="Content Placeholder 2">
            <a:extLst>
              <a:ext uri="{FF2B5EF4-FFF2-40B4-BE49-F238E27FC236}">
                <a16:creationId xmlns:a16="http://schemas.microsoft.com/office/drawing/2014/main" id="{E9D1FC36-3D4E-1F9C-2462-57AF90EA2526}"/>
              </a:ext>
            </a:extLst>
          </p:cNvPr>
          <p:cNvSpPr>
            <a:spLocks noGrp="1"/>
          </p:cNvSpPr>
          <p:nvPr>
            <p:ph idx="38" hasCustomPrompt="1"/>
          </p:nvPr>
        </p:nvSpPr>
        <p:spPr>
          <a:xfrm>
            <a:off x="6569964" y="1196340"/>
            <a:ext cx="2267712" cy="3437573"/>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2281483953"/>
      </p:ext>
    </p:extLst>
  </p:cSld>
  <p:clrMapOvr>
    <a:masterClrMapping/>
  </p:clrMapOvr>
  <p:extLst>
    <p:ext uri="{DCECCB84-F9BA-43D5-87BE-67443E8EF086}">
      <p15:sldGuideLst xmlns:p15="http://schemas.microsoft.com/office/powerpoint/2012/main">
        <p15:guide id="1" orient="horz" pos="768">
          <p15:clr>
            <a:srgbClr val="FBAE40"/>
          </p15:clr>
        </p15:guide>
        <p15:guide id="2" pos="5568">
          <p15:clr>
            <a:srgbClr val="FBAE40"/>
          </p15:clr>
        </p15:guide>
        <p15:guide id="3" pos="192">
          <p15:clr>
            <a:srgbClr val="FBAE40"/>
          </p15:clr>
        </p15:guide>
        <p15:guide id="4" orient="horz" pos="3056">
          <p15:clr>
            <a:srgbClr val="FBAE40"/>
          </p15:clr>
        </p15:guide>
        <p15:guide id="5" pos="2880">
          <p15:clr>
            <a:srgbClr val="FBAE40"/>
          </p15:clr>
        </p15:guide>
        <p15:guide id="6" pos="2928">
          <p15:clr>
            <a:srgbClr val="FBAE40"/>
          </p15:clr>
        </p15:guide>
        <p15:guide id="8" pos="283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btitle – offset lef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403634971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25" name="Content Placeholder 2">
            <a:extLst>
              <a:ext uri="{FF2B5EF4-FFF2-40B4-BE49-F238E27FC236}">
                <a16:creationId xmlns:a16="http://schemas.microsoft.com/office/drawing/2014/main" id="{ED9C28F4-DFCB-7E85-44C2-D604B543C8EA}"/>
              </a:ext>
            </a:extLst>
          </p:cNvPr>
          <p:cNvSpPr>
            <a:spLocks noGrp="1"/>
          </p:cNvSpPr>
          <p:nvPr>
            <p:ph idx="37" hasCustomPrompt="1"/>
          </p:nvPr>
        </p:nvSpPr>
        <p:spPr>
          <a:xfrm>
            <a:off x="2820924" y="1609314"/>
            <a:ext cx="6016752" cy="3024599"/>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26" name="Content Placeholder 2">
            <a:extLst>
              <a:ext uri="{FF2B5EF4-FFF2-40B4-BE49-F238E27FC236}">
                <a16:creationId xmlns:a16="http://schemas.microsoft.com/office/drawing/2014/main" id="{748B36B8-F0E1-163C-DDD0-743563D87FEE}"/>
              </a:ext>
            </a:extLst>
          </p:cNvPr>
          <p:cNvSpPr>
            <a:spLocks noGrp="1"/>
          </p:cNvSpPr>
          <p:nvPr>
            <p:ph idx="38" hasCustomPrompt="1"/>
          </p:nvPr>
        </p:nvSpPr>
        <p:spPr>
          <a:xfrm>
            <a:off x="306324" y="1609314"/>
            <a:ext cx="2267712" cy="3024599"/>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3" name="Rectangle 2" hidden="1">
            <a:extLst>
              <a:ext uri="{FF2B5EF4-FFF2-40B4-BE49-F238E27FC236}">
                <a16:creationId xmlns:a16="http://schemas.microsoft.com/office/drawing/2014/main" id="{15B69306-C0E7-42BC-9E5D-971E49B11CDF}"/>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7" name="Text Placeholder 8"/>
          <p:cNvSpPr>
            <a:spLocks noGrp="1"/>
          </p:cNvSpPr>
          <p:nvPr>
            <p:ph type="body" sz="quarter" idx="20" hasCustomPrompt="1"/>
          </p:nvPr>
        </p:nvSpPr>
        <p:spPr>
          <a:xfrm>
            <a:off x="2820924" y="1276349"/>
            <a:ext cx="6016752"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8" name="Text Placeholder 8"/>
          <p:cNvSpPr>
            <a:spLocks noGrp="1"/>
          </p:cNvSpPr>
          <p:nvPr>
            <p:ph type="body" sz="quarter" idx="11" hasCustomPrompt="1"/>
          </p:nvPr>
        </p:nvSpPr>
        <p:spPr>
          <a:xfrm>
            <a:off x="306324" y="785362"/>
            <a:ext cx="8531352" cy="434068"/>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Sub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9" name="Text Placeholder 8"/>
          <p:cNvSpPr>
            <a:spLocks noGrp="1"/>
          </p:cNvSpPr>
          <p:nvPr>
            <p:ph type="body" sz="quarter" idx="21" hasCustomPrompt="1"/>
          </p:nvPr>
        </p:nvSpPr>
        <p:spPr>
          <a:xfrm>
            <a:off x="306324" y="1276349"/>
            <a:ext cx="2267712"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0" name="Text Placeholder 17">
            <a:extLst>
              <a:ext uri="{FF2B5EF4-FFF2-40B4-BE49-F238E27FC236}">
                <a16:creationId xmlns:a16="http://schemas.microsoft.com/office/drawing/2014/main" id="{B1784016-ABD5-4F24-A23B-633D9CF9A4F1}"/>
              </a:ext>
            </a:extLst>
          </p:cNvPr>
          <p:cNvSpPr>
            <a:spLocks noGrp="1"/>
          </p:cNvSpPr>
          <p:nvPr>
            <p:ph type="body" sz="quarter" idx="22" hasCustomPrompt="1"/>
          </p:nvPr>
        </p:nvSpPr>
        <p:spPr>
          <a:xfrm>
            <a:off x="312369" y="4671185"/>
            <a:ext cx="2264509"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1" name="Text Placeholder 17">
            <a:extLst>
              <a:ext uri="{FF2B5EF4-FFF2-40B4-BE49-F238E27FC236}">
                <a16:creationId xmlns:a16="http://schemas.microsoft.com/office/drawing/2014/main" id="{EA4404A6-5911-4E01-8AE8-27C519AE35B2}"/>
              </a:ext>
            </a:extLst>
          </p:cNvPr>
          <p:cNvSpPr>
            <a:spLocks noGrp="1"/>
          </p:cNvSpPr>
          <p:nvPr>
            <p:ph type="body" sz="quarter" idx="23" hasCustomPrompt="1"/>
          </p:nvPr>
        </p:nvSpPr>
        <p:spPr>
          <a:xfrm>
            <a:off x="2818177" y="4671185"/>
            <a:ext cx="6020843" cy="106927"/>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4" name="Title 3">
            <a:extLst>
              <a:ext uri="{FF2B5EF4-FFF2-40B4-BE49-F238E27FC236}">
                <a16:creationId xmlns:a16="http://schemas.microsoft.com/office/drawing/2014/main" id="{79EEB574-8B65-64A5-9C5E-195FF2F5D95A}"/>
              </a:ext>
            </a:extLst>
          </p:cNvPr>
          <p:cNvSpPr>
            <a:spLocks noGrp="1"/>
          </p:cNvSpPr>
          <p:nvPr>
            <p:ph type="title" hasCustomPrompt="1"/>
          </p:nvPr>
        </p:nvSpPr>
        <p:spPr>
          <a:xfrm>
            <a:off x="306324" y="297000"/>
            <a:ext cx="8531352" cy="484632"/>
          </a:xfrm>
        </p:spPr>
        <p:txBody>
          <a:bodyPr vert="horz"/>
          <a:lstStyle/>
          <a:p>
            <a:r>
              <a:rPr lang="en-US" dirty="0"/>
              <a:t>Title</a:t>
            </a:r>
          </a:p>
        </p:txBody>
      </p:sp>
    </p:spTree>
    <p:extLst>
      <p:ext uri="{BB962C8B-B14F-4D97-AF65-F5344CB8AC3E}">
        <p14:creationId xmlns:p14="http://schemas.microsoft.com/office/powerpoint/2010/main" val="23161616"/>
      </p:ext>
    </p:extLst>
  </p:cSld>
  <p:clrMapOvr>
    <a:masterClrMapping/>
  </p:clrMapOvr>
  <p:extLst>
    <p:ext uri="{DCECCB84-F9BA-43D5-87BE-67443E8EF086}">
      <p15:sldGuideLst xmlns:p15="http://schemas.microsoft.com/office/powerpoint/2012/main">
        <p15:guide id="2" pos="5568">
          <p15:clr>
            <a:srgbClr val="FBAE40"/>
          </p15:clr>
        </p15:guide>
        <p15:guide id="3" pos="192">
          <p15:clr>
            <a:srgbClr val="FBAE40"/>
          </p15:clr>
        </p15:guide>
        <p15:guide id="5" pos="2880">
          <p15:clr>
            <a:srgbClr val="FBAE40"/>
          </p15:clr>
        </p15:guide>
        <p15:guide id="6" pos="2928">
          <p15:clr>
            <a:srgbClr val="FBAE40"/>
          </p15:clr>
        </p15:guide>
        <p15:guide id="8" pos="283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offset lef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313040105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14" name="Content Placeholder 2">
            <a:extLst>
              <a:ext uri="{FF2B5EF4-FFF2-40B4-BE49-F238E27FC236}">
                <a16:creationId xmlns:a16="http://schemas.microsoft.com/office/drawing/2014/main" id="{F93C4746-AE22-ED19-D955-EADEBCBBD1BC}"/>
              </a:ext>
            </a:extLst>
          </p:cNvPr>
          <p:cNvSpPr>
            <a:spLocks noGrp="1"/>
          </p:cNvSpPr>
          <p:nvPr>
            <p:ph idx="37" hasCustomPrompt="1"/>
          </p:nvPr>
        </p:nvSpPr>
        <p:spPr>
          <a:xfrm>
            <a:off x="2820924" y="1196340"/>
            <a:ext cx="6016752" cy="3437573"/>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21" name="Content Placeholder 2">
            <a:extLst>
              <a:ext uri="{FF2B5EF4-FFF2-40B4-BE49-F238E27FC236}">
                <a16:creationId xmlns:a16="http://schemas.microsoft.com/office/drawing/2014/main" id="{F8E95234-4E6A-5D11-E62B-B8891D3C3BEA}"/>
              </a:ext>
            </a:extLst>
          </p:cNvPr>
          <p:cNvSpPr>
            <a:spLocks noGrp="1"/>
          </p:cNvSpPr>
          <p:nvPr>
            <p:ph idx="38" hasCustomPrompt="1"/>
          </p:nvPr>
        </p:nvSpPr>
        <p:spPr>
          <a:xfrm>
            <a:off x="306324" y="1196340"/>
            <a:ext cx="2267712" cy="3437573"/>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3" name="Rectangle 2" hidden="1">
            <a:extLst>
              <a:ext uri="{FF2B5EF4-FFF2-40B4-BE49-F238E27FC236}">
                <a16:creationId xmlns:a16="http://schemas.microsoft.com/office/drawing/2014/main" id="{15B69306-C0E7-42BC-9E5D-971E49B11CDF}"/>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7" name="Text Placeholder 8"/>
          <p:cNvSpPr>
            <a:spLocks noGrp="1"/>
          </p:cNvSpPr>
          <p:nvPr>
            <p:ph type="body" sz="quarter" idx="20" hasCustomPrompt="1"/>
          </p:nvPr>
        </p:nvSpPr>
        <p:spPr>
          <a:xfrm>
            <a:off x="2820924" y="857250"/>
            <a:ext cx="6016752"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9" name="Text Placeholder 8"/>
          <p:cNvSpPr>
            <a:spLocks noGrp="1"/>
          </p:cNvSpPr>
          <p:nvPr>
            <p:ph type="body" sz="quarter" idx="21" hasCustomPrompt="1"/>
          </p:nvPr>
        </p:nvSpPr>
        <p:spPr>
          <a:xfrm>
            <a:off x="306324" y="857250"/>
            <a:ext cx="2267712"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5" name="Text Placeholder 17">
            <a:extLst>
              <a:ext uri="{FF2B5EF4-FFF2-40B4-BE49-F238E27FC236}">
                <a16:creationId xmlns:a16="http://schemas.microsoft.com/office/drawing/2014/main" id="{B1784016-ABD5-4F24-A23B-633D9CF9A4F1}"/>
              </a:ext>
            </a:extLst>
          </p:cNvPr>
          <p:cNvSpPr>
            <a:spLocks noGrp="1"/>
          </p:cNvSpPr>
          <p:nvPr>
            <p:ph type="body" sz="quarter" idx="22" hasCustomPrompt="1"/>
          </p:nvPr>
        </p:nvSpPr>
        <p:spPr>
          <a:xfrm>
            <a:off x="312369" y="4671185"/>
            <a:ext cx="2264509"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6" name="Text Placeholder 17">
            <a:extLst>
              <a:ext uri="{FF2B5EF4-FFF2-40B4-BE49-F238E27FC236}">
                <a16:creationId xmlns:a16="http://schemas.microsoft.com/office/drawing/2014/main" id="{EA4404A6-5911-4E01-8AE8-27C519AE35B2}"/>
              </a:ext>
            </a:extLst>
          </p:cNvPr>
          <p:cNvSpPr>
            <a:spLocks noGrp="1"/>
          </p:cNvSpPr>
          <p:nvPr>
            <p:ph type="body" sz="quarter" idx="23" hasCustomPrompt="1"/>
          </p:nvPr>
        </p:nvSpPr>
        <p:spPr>
          <a:xfrm>
            <a:off x="2818177" y="4671185"/>
            <a:ext cx="6020843" cy="106927"/>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7" name="Title 6">
            <a:extLst>
              <a:ext uri="{FF2B5EF4-FFF2-40B4-BE49-F238E27FC236}">
                <a16:creationId xmlns:a16="http://schemas.microsoft.com/office/drawing/2014/main" id="{37083693-1B3A-1C3E-8774-FDE61B0A8389}"/>
              </a:ext>
            </a:extLst>
          </p:cNvPr>
          <p:cNvSpPr>
            <a:spLocks noGrp="1"/>
          </p:cNvSpPr>
          <p:nvPr>
            <p:ph type="title" hasCustomPrompt="1"/>
          </p:nvPr>
        </p:nvSpPr>
        <p:spPr>
          <a:xfrm>
            <a:off x="306324" y="297000"/>
            <a:ext cx="8531352" cy="484632"/>
          </a:xfrm>
        </p:spPr>
        <p:txBody>
          <a:bodyPr vert="horz"/>
          <a:lstStyle/>
          <a:p>
            <a:r>
              <a:rPr lang="en-US" dirty="0"/>
              <a:t>Title</a:t>
            </a:r>
          </a:p>
        </p:txBody>
      </p:sp>
    </p:spTree>
    <p:extLst>
      <p:ext uri="{BB962C8B-B14F-4D97-AF65-F5344CB8AC3E}">
        <p14:creationId xmlns:p14="http://schemas.microsoft.com/office/powerpoint/2010/main" val="365802250"/>
      </p:ext>
    </p:extLst>
  </p:cSld>
  <p:clrMapOvr>
    <a:masterClrMapping/>
  </p:clrMapOvr>
  <p:extLst>
    <p:ext uri="{DCECCB84-F9BA-43D5-87BE-67443E8EF086}">
      <p15:sldGuideLst xmlns:p15="http://schemas.microsoft.com/office/powerpoint/2012/main">
        <p15:guide id="1" orient="horz" pos="768">
          <p15:clr>
            <a:srgbClr val="FBAE40"/>
          </p15:clr>
        </p15:guide>
        <p15:guide id="2" pos="5568">
          <p15:clr>
            <a:srgbClr val="FBAE40"/>
          </p15:clr>
        </p15:guide>
        <p15:guide id="3" pos="192">
          <p15:clr>
            <a:srgbClr val="FBAE40"/>
          </p15:clr>
        </p15:guide>
        <p15:guide id="5" pos="2880">
          <p15:clr>
            <a:srgbClr val="FBAE40"/>
          </p15:clr>
        </p15:guide>
        <p15:guide id="6" pos="2928">
          <p15:clr>
            <a:srgbClr val="FBAE40"/>
          </p15:clr>
        </p15:guide>
        <p15:guide id="8" pos="283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btitle – 2 panes horizonta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357868329"/>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8" name="Text Placeholder 8"/>
          <p:cNvSpPr>
            <a:spLocks noGrp="1"/>
          </p:cNvSpPr>
          <p:nvPr>
            <p:ph type="body" sz="quarter" idx="11" hasCustomPrompt="1"/>
          </p:nvPr>
        </p:nvSpPr>
        <p:spPr>
          <a:xfrm>
            <a:off x="306324" y="785362"/>
            <a:ext cx="8531352" cy="427590"/>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Sub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9"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3" name="Text Placeholder 17">
            <a:extLst>
              <a:ext uri="{FF2B5EF4-FFF2-40B4-BE49-F238E27FC236}">
                <a16:creationId xmlns:a16="http://schemas.microsoft.com/office/drawing/2014/main" id="{0FEAF864-6C34-4DD2-BE7C-1C0BFE3AFCAF}"/>
              </a:ext>
            </a:extLst>
          </p:cNvPr>
          <p:cNvSpPr>
            <a:spLocks noGrp="1"/>
          </p:cNvSpPr>
          <p:nvPr>
            <p:ph type="body" sz="quarter" idx="27" hasCustomPrompt="1"/>
          </p:nvPr>
        </p:nvSpPr>
        <p:spPr>
          <a:xfrm>
            <a:off x="306324" y="2851700"/>
            <a:ext cx="8531352"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4" name="Text Placeholder 8"/>
          <p:cNvSpPr>
            <a:spLocks noGrp="1"/>
          </p:cNvSpPr>
          <p:nvPr>
            <p:ph type="body" sz="quarter" idx="21" hasCustomPrompt="1"/>
          </p:nvPr>
        </p:nvSpPr>
        <p:spPr>
          <a:xfrm>
            <a:off x="306324" y="1276349"/>
            <a:ext cx="8531352"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5" name="Text Placeholder 8"/>
          <p:cNvSpPr>
            <a:spLocks noGrp="1"/>
          </p:cNvSpPr>
          <p:nvPr>
            <p:ph type="body" sz="quarter" idx="28" hasCustomPrompt="1"/>
          </p:nvPr>
        </p:nvSpPr>
        <p:spPr>
          <a:xfrm>
            <a:off x="306324" y="3095834"/>
            <a:ext cx="8531352"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6" name="Content Placeholder 2"/>
          <p:cNvSpPr>
            <a:spLocks noGrp="1"/>
          </p:cNvSpPr>
          <p:nvPr>
            <p:ph idx="29" hasCustomPrompt="1"/>
          </p:nvPr>
        </p:nvSpPr>
        <p:spPr>
          <a:xfrm>
            <a:off x="306324" y="3383405"/>
            <a:ext cx="8531352" cy="1223334"/>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20" name="Content Placeholder 2"/>
          <p:cNvSpPr>
            <a:spLocks noGrp="1"/>
          </p:cNvSpPr>
          <p:nvPr>
            <p:ph idx="30" hasCustomPrompt="1"/>
          </p:nvPr>
        </p:nvSpPr>
        <p:spPr>
          <a:xfrm>
            <a:off x="306324" y="1563920"/>
            <a:ext cx="8531352" cy="1223334"/>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4" name="Title 3">
            <a:extLst>
              <a:ext uri="{FF2B5EF4-FFF2-40B4-BE49-F238E27FC236}">
                <a16:creationId xmlns:a16="http://schemas.microsoft.com/office/drawing/2014/main" id="{86697454-C448-0E18-AE96-285C8AB5D7F0}"/>
              </a:ext>
            </a:extLst>
          </p:cNvPr>
          <p:cNvSpPr>
            <a:spLocks noGrp="1"/>
          </p:cNvSpPr>
          <p:nvPr>
            <p:ph type="title" hasCustomPrompt="1"/>
          </p:nvPr>
        </p:nvSpPr>
        <p:spPr>
          <a:xfrm>
            <a:off x="306324" y="297000"/>
            <a:ext cx="8531352" cy="484632"/>
          </a:xfrm>
        </p:spPr>
        <p:txBody>
          <a:bodyPr vert="horz"/>
          <a:lstStyle/>
          <a:p>
            <a:r>
              <a:rPr lang="en-US" dirty="0"/>
              <a:t>Title</a:t>
            </a:r>
          </a:p>
        </p:txBody>
      </p:sp>
      <p:sp>
        <p:nvSpPr>
          <p:cNvPr id="27" name="Text Placeholder 17">
            <a:extLst>
              <a:ext uri="{FF2B5EF4-FFF2-40B4-BE49-F238E27FC236}">
                <a16:creationId xmlns:a16="http://schemas.microsoft.com/office/drawing/2014/main" id="{02F5B0AC-32B8-317E-7786-629772960960}"/>
              </a:ext>
            </a:extLst>
          </p:cNvPr>
          <p:cNvSpPr>
            <a:spLocks noGrp="1"/>
          </p:cNvSpPr>
          <p:nvPr>
            <p:ph type="body" sz="quarter" idx="38" hasCustomPrompt="1"/>
          </p:nvPr>
        </p:nvSpPr>
        <p:spPr>
          <a:xfrm>
            <a:off x="306324" y="4671185"/>
            <a:ext cx="8531352"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Tree>
    <p:extLst>
      <p:ext uri="{BB962C8B-B14F-4D97-AF65-F5344CB8AC3E}">
        <p14:creationId xmlns:p14="http://schemas.microsoft.com/office/powerpoint/2010/main" val="1449129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2 panes horizonta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53220740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4"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5"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0" name="Text Placeholder 17">
            <a:extLst>
              <a:ext uri="{FF2B5EF4-FFF2-40B4-BE49-F238E27FC236}">
                <a16:creationId xmlns:a16="http://schemas.microsoft.com/office/drawing/2014/main" id="{0FEAF864-6C34-4DD2-BE7C-1C0BFE3AFCAF}"/>
              </a:ext>
            </a:extLst>
          </p:cNvPr>
          <p:cNvSpPr>
            <a:spLocks noGrp="1"/>
          </p:cNvSpPr>
          <p:nvPr>
            <p:ph type="body" sz="quarter" idx="27" hasCustomPrompt="1"/>
          </p:nvPr>
        </p:nvSpPr>
        <p:spPr>
          <a:xfrm>
            <a:off x="306324" y="2638830"/>
            <a:ext cx="8531352"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3" name="Text Placeholder 8"/>
          <p:cNvSpPr>
            <a:spLocks noGrp="1"/>
          </p:cNvSpPr>
          <p:nvPr>
            <p:ph type="body" sz="quarter" idx="21" hasCustomPrompt="1"/>
          </p:nvPr>
        </p:nvSpPr>
        <p:spPr>
          <a:xfrm>
            <a:off x="306324" y="857250"/>
            <a:ext cx="8531352"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4" name="Text Placeholder 8"/>
          <p:cNvSpPr>
            <a:spLocks noGrp="1"/>
          </p:cNvSpPr>
          <p:nvPr>
            <p:ph type="body" sz="quarter" idx="28" hasCustomPrompt="1"/>
          </p:nvPr>
        </p:nvSpPr>
        <p:spPr>
          <a:xfrm>
            <a:off x="306324" y="2883003"/>
            <a:ext cx="8531352"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5" name="Content Placeholder 2"/>
          <p:cNvSpPr>
            <a:spLocks noGrp="1"/>
          </p:cNvSpPr>
          <p:nvPr>
            <p:ph idx="30" hasCustomPrompt="1"/>
          </p:nvPr>
        </p:nvSpPr>
        <p:spPr>
          <a:xfrm>
            <a:off x="306324" y="1196341"/>
            <a:ext cx="8531352"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27" name="Content Placeholder 2"/>
          <p:cNvSpPr>
            <a:spLocks noGrp="1"/>
          </p:cNvSpPr>
          <p:nvPr>
            <p:ph idx="31" hasCustomPrompt="1"/>
          </p:nvPr>
        </p:nvSpPr>
        <p:spPr>
          <a:xfrm>
            <a:off x="306324" y="3224974"/>
            <a:ext cx="8531352"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6" name="Title 5">
            <a:extLst>
              <a:ext uri="{FF2B5EF4-FFF2-40B4-BE49-F238E27FC236}">
                <a16:creationId xmlns:a16="http://schemas.microsoft.com/office/drawing/2014/main" id="{D867514A-64CA-E0A5-4FFF-A7314D44A419}"/>
              </a:ext>
            </a:extLst>
          </p:cNvPr>
          <p:cNvSpPr>
            <a:spLocks noGrp="1"/>
          </p:cNvSpPr>
          <p:nvPr>
            <p:ph type="title" hasCustomPrompt="1"/>
          </p:nvPr>
        </p:nvSpPr>
        <p:spPr/>
        <p:txBody>
          <a:bodyPr vert="horz"/>
          <a:lstStyle/>
          <a:p>
            <a:r>
              <a:rPr lang="en-US" dirty="0"/>
              <a:t>Title</a:t>
            </a:r>
          </a:p>
        </p:txBody>
      </p:sp>
      <p:sp>
        <p:nvSpPr>
          <p:cNvPr id="30" name="Text Placeholder 17">
            <a:extLst>
              <a:ext uri="{FF2B5EF4-FFF2-40B4-BE49-F238E27FC236}">
                <a16:creationId xmlns:a16="http://schemas.microsoft.com/office/drawing/2014/main" id="{9BDA8D77-F160-4BD1-E69D-8B8C0B37852F}"/>
              </a:ext>
            </a:extLst>
          </p:cNvPr>
          <p:cNvSpPr>
            <a:spLocks noGrp="1"/>
          </p:cNvSpPr>
          <p:nvPr>
            <p:ph type="body" sz="quarter" idx="41" hasCustomPrompt="1"/>
          </p:nvPr>
        </p:nvSpPr>
        <p:spPr>
          <a:xfrm>
            <a:off x="306324" y="4671185"/>
            <a:ext cx="8531352"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Tree>
    <p:extLst>
      <p:ext uri="{BB962C8B-B14F-4D97-AF65-F5344CB8AC3E}">
        <p14:creationId xmlns:p14="http://schemas.microsoft.com/office/powerpoint/2010/main" val="2942966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btitle – 3 panes w/ margin horizontal">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27389116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7" name="Text Placeholder 6"/>
          <p:cNvSpPr>
            <a:spLocks noGrp="1"/>
          </p:cNvSpPr>
          <p:nvPr>
            <p:ph type="body" sz="quarter" idx="10" hasCustomPrompt="1"/>
          </p:nvPr>
        </p:nvSpPr>
        <p:spPr>
          <a:xfrm>
            <a:off x="306324" y="785362"/>
            <a:ext cx="8531352" cy="434291"/>
          </a:xfrm>
          <a:prstGeom prst="rect">
            <a:avLst/>
          </a:prstGeom>
        </p:spPr>
        <p:txBody>
          <a:bodyPr lIns="0" tIns="38963" rIns="77925" bIns="38963">
            <a:noAutofit/>
          </a:bodyPr>
          <a:lstStyle>
            <a:lvl1pPr marL="0" indent="0">
              <a:lnSpc>
                <a:spcPts val="1600"/>
              </a:lnSpc>
              <a:buNone/>
              <a:defRPr sz="1600" b="0" i="0">
                <a:solidFill>
                  <a:schemeClr val="accent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GB" dirty="0"/>
              <a:t>Sub title</a:t>
            </a:r>
          </a:p>
        </p:txBody>
      </p:sp>
      <p:sp>
        <p:nvSpPr>
          <p:cNvPr id="8" name="Text Placeholder 17"/>
          <p:cNvSpPr>
            <a:spLocks noGrp="1"/>
          </p:cNvSpPr>
          <p:nvPr>
            <p:ph type="body" sz="quarter" idx="12"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2"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1" name="Content Placeholder 2"/>
          <p:cNvSpPr>
            <a:spLocks noGrp="1"/>
          </p:cNvSpPr>
          <p:nvPr>
            <p:ph idx="15" hasCustomPrompt="1"/>
          </p:nvPr>
        </p:nvSpPr>
        <p:spPr>
          <a:xfrm>
            <a:off x="1911678" y="1272771"/>
            <a:ext cx="6925998" cy="1156519"/>
          </a:xfrm>
          <a:prstGeom prst="rect">
            <a:avLst/>
          </a:prstGeom>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228634" indent="0">
              <a:lnSpc>
                <a:spcPct val="100000"/>
              </a:lnSpc>
              <a:spcBef>
                <a:spcPts val="170"/>
              </a:spcBef>
              <a:spcAft>
                <a:spcPts val="426"/>
              </a:spcAft>
              <a:buClr>
                <a:schemeClr val="accent2"/>
              </a:buClr>
              <a:buSzPct val="120000"/>
              <a:buFont typeface="Arial" panose="020B0604020202020204" pitchFamily="34" charset="0"/>
              <a:buNone/>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378803" indent="0">
              <a:lnSpc>
                <a:spcPct val="100000"/>
              </a:lnSpc>
              <a:spcBef>
                <a:spcPts val="170"/>
              </a:spcBef>
              <a:spcAft>
                <a:spcPts val="426"/>
              </a:spcAft>
              <a:buClr>
                <a:schemeClr val="accent2"/>
              </a:buClr>
              <a:buSzPct val="120000"/>
              <a:buFont typeface="Arial" panose="020B0604020202020204" pitchFamily="34" charset="0"/>
              <a:buNone/>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535735" indent="0">
              <a:lnSpc>
                <a:spcPct val="100000"/>
              </a:lnSpc>
              <a:spcBef>
                <a:spcPts val="170"/>
              </a:spcBef>
              <a:spcAft>
                <a:spcPts val="426"/>
              </a:spcAft>
              <a:buClr>
                <a:schemeClr val="accent1"/>
              </a:buClr>
              <a:buSzPct val="120000"/>
              <a:buFont typeface="Arial" panose="020B0604020202020204" pitchFamily="34" charset="0"/>
              <a:buNone/>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685903" indent="0">
              <a:lnSpc>
                <a:spcPct val="100000"/>
              </a:lnSpc>
              <a:spcBef>
                <a:spcPts val="170"/>
              </a:spcBef>
              <a:spcAft>
                <a:spcPts val="426"/>
              </a:spcAft>
              <a:buClr>
                <a:schemeClr val="accent1"/>
              </a:buClr>
              <a:buSzPct val="120000"/>
              <a:buFont typeface="Arial" panose="020B0604020202020204" pitchFamily="34" charset="0"/>
              <a:buNone/>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a:t>
            </a:r>
          </a:p>
        </p:txBody>
      </p:sp>
      <p:sp>
        <p:nvSpPr>
          <p:cNvPr id="13" name="Content Placeholder 2">
            <a:extLst>
              <a:ext uri="{FF2B5EF4-FFF2-40B4-BE49-F238E27FC236}">
                <a16:creationId xmlns:a16="http://schemas.microsoft.com/office/drawing/2014/main" id="{6693D982-65ED-4F5F-904A-6B3CD5378DFA}"/>
              </a:ext>
            </a:extLst>
          </p:cNvPr>
          <p:cNvSpPr>
            <a:spLocks noGrp="1"/>
          </p:cNvSpPr>
          <p:nvPr>
            <p:ph idx="16" hasCustomPrompt="1"/>
          </p:nvPr>
        </p:nvSpPr>
        <p:spPr>
          <a:xfrm>
            <a:off x="1911678" y="2472694"/>
            <a:ext cx="6925998" cy="1156519"/>
          </a:xfrm>
          <a:prstGeom prst="rect">
            <a:avLst/>
          </a:prstGeom>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228634" indent="0">
              <a:lnSpc>
                <a:spcPct val="100000"/>
              </a:lnSpc>
              <a:spcBef>
                <a:spcPts val="170"/>
              </a:spcBef>
              <a:spcAft>
                <a:spcPts val="426"/>
              </a:spcAft>
              <a:buClr>
                <a:schemeClr val="accent2"/>
              </a:buClr>
              <a:buSzPct val="120000"/>
              <a:buFont typeface="Arial" panose="020B0604020202020204" pitchFamily="34" charset="0"/>
              <a:buNone/>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378803" indent="0">
              <a:lnSpc>
                <a:spcPct val="100000"/>
              </a:lnSpc>
              <a:spcBef>
                <a:spcPts val="170"/>
              </a:spcBef>
              <a:spcAft>
                <a:spcPts val="426"/>
              </a:spcAft>
              <a:buClr>
                <a:schemeClr val="accent2"/>
              </a:buClr>
              <a:buSzPct val="120000"/>
              <a:buFont typeface="Arial" panose="020B0604020202020204" pitchFamily="34" charset="0"/>
              <a:buNone/>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535735" indent="0">
              <a:lnSpc>
                <a:spcPct val="100000"/>
              </a:lnSpc>
              <a:spcBef>
                <a:spcPts val="170"/>
              </a:spcBef>
              <a:spcAft>
                <a:spcPts val="426"/>
              </a:spcAft>
              <a:buClr>
                <a:schemeClr val="accent1"/>
              </a:buClr>
              <a:buSzPct val="120000"/>
              <a:buFont typeface="Arial" panose="020B0604020202020204" pitchFamily="34" charset="0"/>
              <a:buNone/>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685903" indent="0">
              <a:lnSpc>
                <a:spcPct val="100000"/>
              </a:lnSpc>
              <a:spcBef>
                <a:spcPts val="170"/>
              </a:spcBef>
              <a:spcAft>
                <a:spcPts val="426"/>
              </a:spcAft>
              <a:buClr>
                <a:schemeClr val="accent1"/>
              </a:buClr>
              <a:buSzPct val="120000"/>
              <a:buFont typeface="Arial" panose="020B0604020202020204" pitchFamily="34" charset="0"/>
              <a:buNone/>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a:t>
            </a:r>
          </a:p>
        </p:txBody>
      </p:sp>
      <p:sp>
        <p:nvSpPr>
          <p:cNvPr id="15" name="Content Placeholder 2">
            <a:extLst>
              <a:ext uri="{FF2B5EF4-FFF2-40B4-BE49-F238E27FC236}">
                <a16:creationId xmlns:a16="http://schemas.microsoft.com/office/drawing/2014/main" id="{D978D1C9-A959-49BA-8B7E-917FA601749E}"/>
              </a:ext>
            </a:extLst>
          </p:cNvPr>
          <p:cNvSpPr>
            <a:spLocks noGrp="1"/>
          </p:cNvSpPr>
          <p:nvPr>
            <p:ph idx="18" hasCustomPrompt="1"/>
          </p:nvPr>
        </p:nvSpPr>
        <p:spPr>
          <a:xfrm>
            <a:off x="306324" y="1272772"/>
            <a:ext cx="1445408" cy="1156519"/>
          </a:xfrm>
          <a:prstGeom prst="rect">
            <a:avLst/>
          </a:prstGeom>
        </p:spPr>
        <p:txBody>
          <a:bodyPr lIns="0" tIns="0" rIns="0" bIns="0"/>
          <a:lstStyle>
            <a:lvl1pPr marL="0" indent="0">
              <a:lnSpc>
                <a:spcPct val="100000"/>
              </a:lnSpc>
              <a:spcBef>
                <a:spcPts val="170"/>
              </a:spcBef>
              <a:spcAft>
                <a:spcPts val="426"/>
              </a:spcAft>
              <a:buClr>
                <a:schemeClr val="accent2"/>
              </a:buClr>
              <a:buSzPct val="100000"/>
              <a:buFont typeface="Wingdings 2" panose="05020102010507070707" pitchFamily="18" charset="2"/>
              <a:buNone/>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Insert Graphic</a:t>
            </a:r>
          </a:p>
        </p:txBody>
      </p:sp>
      <p:sp>
        <p:nvSpPr>
          <p:cNvPr id="16" name="Content Placeholder 2">
            <a:extLst>
              <a:ext uri="{FF2B5EF4-FFF2-40B4-BE49-F238E27FC236}">
                <a16:creationId xmlns:a16="http://schemas.microsoft.com/office/drawing/2014/main" id="{1C986965-3B5D-4F92-9FDD-78A03E5809F0}"/>
              </a:ext>
            </a:extLst>
          </p:cNvPr>
          <p:cNvSpPr>
            <a:spLocks noGrp="1"/>
          </p:cNvSpPr>
          <p:nvPr>
            <p:ph idx="19" hasCustomPrompt="1"/>
          </p:nvPr>
        </p:nvSpPr>
        <p:spPr>
          <a:xfrm>
            <a:off x="306324" y="2472695"/>
            <a:ext cx="1445408" cy="1156519"/>
          </a:xfrm>
          <a:prstGeom prst="rect">
            <a:avLst/>
          </a:prstGeom>
        </p:spPr>
        <p:txBody>
          <a:bodyPr lIns="0" tIns="0" rIns="0" bIns="0"/>
          <a:lstStyle>
            <a:lvl1pPr marL="0" indent="0">
              <a:lnSpc>
                <a:spcPct val="100000"/>
              </a:lnSpc>
              <a:spcBef>
                <a:spcPts val="170"/>
              </a:spcBef>
              <a:spcAft>
                <a:spcPts val="426"/>
              </a:spcAft>
              <a:buClr>
                <a:schemeClr val="accent2"/>
              </a:buClr>
              <a:buSzPct val="100000"/>
              <a:buFont typeface="Wingdings 2" panose="05020102010507070707" pitchFamily="18" charset="2"/>
              <a:buNone/>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Insert Graphic</a:t>
            </a:r>
          </a:p>
        </p:txBody>
      </p:sp>
      <p:sp>
        <p:nvSpPr>
          <p:cNvPr id="18" name="Content Placeholder 2">
            <a:extLst>
              <a:ext uri="{FF2B5EF4-FFF2-40B4-BE49-F238E27FC236}">
                <a16:creationId xmlns:a16="http://schemas.microsoft.com/office/drawing/2014/main" id="{6693D982-65ED-4F5F-904A-6B3CD5378DFA}"/>
              </a:ext>
            </a:extLst>
          </p:cNvPr>
          <p:cNvSpPr>
            <a:spLocks noGrp="1"/>
          </p:cNvSpPr>
          <p:nvPr>
            <p:ph idx="20" hasCustomPrompt="1"/>
          </p:nvPr>
        </p:nvSpPr>
        <p:spPr>
          <a:xfrm>
            <a:off x="1911678" y="3672617"/>
            <a:ext cx="6925998" cy="1156519"/>
          </a:xfrm>
          <a:prstGeom prst="rect">
            <a:avLst/>
          </a:prstGeom>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228634" indent="0">
              <a:lnSpc>
                <a:spcPct val="100000"/>
              </a:lnSpc>
              <a:spcBef>
                <a:spcPts val="170"/>
              </a:spcBef>
              <a:spcAft>
                <a:spcPts val="426"/>
              </a:spcAft>
              <a:buClr>
                <a:schemeClr val="accent2"/>
              </a:buClr>
              <a:buSzPct val="120000"/>
              <a:buFont typeface="Arial" panose="020B0604020202020204" pitchFamily="34" charset="0"/>
              <a:buNone/>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378803" indent="0">
              <a:lnSpc>
                <a:spcPct val="100000"/>
              </a:lnSpc>
              <a:spcBef>
                <a:spcPts val="170"/>
              </a:spcBef>
              <a:spcAft>
                <a:spcPts val="426"/>
              </a:spcAft>
              <a:buClr>
                <a:schemeClr val="accent2"/>
              </a:buClr>
              <a:buSzPct val="120000"/>
              <a:buFont typeface="Arial" panose="020B0604020202020204" pitchFamily="34" charset="0"/>
              <a:buNone/>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535735" indent="0">
              <a:lnSpc>
                <a:spcPct val="100000"/>
              </a:lnSpc>
              <a:spcBef>
                <a:spcPts val="170"/>
              </a:spcBef>
              <a:spcAft>
                <a:spcPts val="426"/>
              </a:spcAft>
              <a:buClr>
                <a:schemeClr val="accent1"/>
              </a:buClr>
              <a:buSzPct val="120000"/>
              <a:buFont typeface="Arial" panose="020B0604020202020204" pitchFamily="34" charset="0"/>
              <a:buNone/>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685903" indent="0">
              <a:lnSpc>
                <a:spcPct val="100000"/>
              </a:lnSpc>
              <a:spcBef>
                <a:spcPts val="170"/>
              </a:spcBef>
              <a:spcAft>
                <a:spcPts val="426"/>
              </a:spcAft>
              <a:buClr>
                <a:schemeClr val="accent1"/>
              </a:buClr>
              <a:buSzPct val="120000"/>
              <a:buFont typeface="Arial" panose="020B0604020202020204" pitchFamily="34" charset="0"/>
              <a:buNone/>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a:t>
            </a:r>
          </a:p>
        </p:txBody>
      </p:sp>
      <p:sp>
        <p:nvSpPr>
          <p:cNvPr id="19" name="Content Placeholder 2">
            <a:extLst>
              <a:ext uri="{FF2B5EF4-FFF2-40B4-BE49-F238E27FC236}">
                <a16:creationId xmlns:a16="http://schemas.microsoft.com/office/drawing/2014/main" id="{1C986965-3B5D-4F92-9FDD-78A03E5809F0}"/>
              </a:ext>
            </a:extLst>
          </p:cNvPr>
          <p:cNvSpPr>
            <a:spLocks noGrp="1"/>
          </p:cNvSpPr>
          <p:nvPr>
            <p:ph idx="21" hasCustomPrompt="1"/>
          </p:nvPr>
        </p:nvSpPr>
        <p:spPr>
          <a:xfrm>
            <a:off x="306324" y="3672617"/>
            <a:ext cx="1445408" cy="1156519"/>
          </a:xfrm>
          <a:prstGeom prst="rect">
            <a:avLst/>
          </a:prstGeom>
        </p:spPr>
        <p:txBody>
          <a:bodyPr lIns="0" tIns="0" rIns="0" bIns="0"/>
          <a:lstStyle>
            <a:lvl1pPr marL="0" indent="0">
              <a:lnSpc>
                <a:spcPct val="100000"/>
              </a:lnSpc>
              <a:spcBef>
                <a:spcPts val="170"/>
              </a:spcBef>
              <a:spcAft>
                <a:spcPts val="426"/>
              </a:spcAft>
              <a:buClr>
                <a:schemeClr val="accent2"/>
              </a:buClr>
              <a:buSzPct val="100000"/>
              <a:buFont typeface="Wingdings 2" panose="05020102010507070707" pitchFamily="18" charset="2"/>
              <a:buNone/>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Insert Graphic</a:t>
            </a:r>
          </a:p>
        </p:txBody>
      </p:sp>
      <p:sp>
        <p:nvSpPr>
          <p:cNvPr id="5" name="Title 4">
            <a:extLst>
              <a:ext uri="{FF2B5EF4-FFF2-40B4-BE49-F238E27FC236}">
                <a16:creationId xmlns:a16="http://schemas.microsoft.com/office/drawing/2014/main" id="{D44B6FA5-060D-FA67-E8AC-162097A70BA3}"/>
              </a:ext>
            </a:extLst>
          </p:cNvPr>
          <p:cNvSpPr>
            <a:spLocks noGrp="1"/>
          </p:cNvSpPr>
          <p:nvPr>
            <p:ph type="title" hasCustomPrompt="1"/>
          </p:nvPr>
        </p:nvSpPr>
        <p:spPr/>
        <p:txBody>
          <a:bodyPr vert="horz"/>
          <a:lstStyle/>
          <a:p>
            <a:r>
              <a:rPr lang="en-US" dirty="0"/>
              <a:t>Title</a:t>
            </a:r>
          </a:p>
        </p:txBody>
      </p:sp>
    </p:spTree>
    <p:extLst>
      <p:ext uri="{BB962C8B-B14F-4D97-AF65-F5344CB8AC3E}">
        <p14:creationId xmlns:p14="http://schemas.microsoft.com/office/powerpoint/2010/main" val="22353783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3 panes w/ margin horizontal">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55802986"/>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8" name="Text Placeholder 17"/>
          <p:cNvSpPr>
            <a:spLocks noGrp="1"/>
          </p:cNvSpPr>
          <p:nvPr>
            <p:ph type="body" sz="quarter" idx="12"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2"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1" name="Content Placeholder 2"/>
          <p:cNvSpPr>
            <a:spLocks noGrp="1"/>
          </p:cNvSpPr>
          <p:nvPr>
            <p:ph idx="15" hasCustomPrompt="1"/>
          </p:nvPr>
        </p:nvSpPr>
        <p:spPr>
          <a:xfrm>
            <a:off x="1911678" y="854583"/>
            <a:ext cx="6925998" cy="1288743"/>
          </a:xfrm>
          <a:prstGeom prst="rect">
            <a:avLst/>
          </a:prstGeom>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228634" indent="0">
              <a:lnSpc>
                <a:spcPct val="100000"/>
              </a:lnSpc>
              <a:spcBef>
                <a:spcPts val="170"/>
              </a:spcBef>
              <a:spcAft>
                <a:spcPts val="426"/>
              </a:spcAft>
              <a:buClr>
                <a:schemeClr val="accent2"/>
              </a:buClr>
              <a:buSzPct val="120000"/>
              <a:buFont typeface="Arial" panose="020B0604020202020204" pitchFamily="34" charset="0"/>
              <a:buNone/>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378803" indent="0">
              <a:lnSpc>
                <a:spcPct val="100000"/>
              </a:lnSpc>
              <a:spcBef>
                <a:spcPts val="170"/>
              </a:spcBef>
              <a:spcAft>
                <a:spcPts val="426"/>
              </a:spcAft>
              <a:buClr>
                <a:schemeClr val="accent2"/>
              </a:buClr>
              <a:buSzPct val="120000"/>
              <a:buFont typeface="Arial" panose="020B0604020202020204" pitchFamily="34" charset="0"/>
              <a:buNone/>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535735" indent="0">
              <a:lnSpc>
                <a:spcPct val="100000"/>
              </a:lnSpc>
              <a:spcBef>
                <a:spcPts val="170"/>
              </a:spcBef>
              <a:spcAft>
                <a:spcPts val="426"/>
              </a:spcAft>
              <a:buClr>
                <a:schemeClr val="accent1"/>
              </a:buClr>
              <a:buSzPct val="120000"/>
              <a:buFont typeface="Arial" panose="020B0604020202020204" pitchFamily="34" charset="0"/>
              <a:buNone/>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685903" indent="0">
              <a:lnSpc>
                <a:spcPct val="100000"/>
              </a:lnSpc>
              <a:spcBef>
                <a:spcPts val="170"/>
              </a:spcBef>
              <a:spcAft>
                <a:spcPts val="426"/>
              </a:spcAft>
              <a:buClr>
                <a:schemeClr val="accent1"/>
              </a:buClr>
              <a:buSzPct val="120000"/>
              <a:buFont typeface="Arial" panose="020B0604020202020204" pitchFamily="34" charset="0"/>
              <a:buNone/>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a:t>
            </a:r>
          </a:p>
        </p:txBody>
      </p:sp>
      <p:sp>
        <p:nvSpPr>
          <p:cNvPr id="13" name="Content Placeholder 2">
            <a:extLst>
              <a:ext uri="{FF2B5EF4-FFF2-40B4-BE49-F238E27FC236}">
                <a16:creationId xmlns:a16="http://schemas.microsoft.com/office/drawing/2014/main" id="{6693D982-65ED-4F5F-904A-6B3CD5378DFA}"/>
              </a:ext>
            </a:extLst>
          </p:cNvPr>
          <p:cNvSpPr>
            <a:spLocks noGrp="1"/>
          </p:cNvSpPr>
          <p:nvPr>
            <p:ph idx="16" hasCustomPrompt="1"/>
          </p:nvPr>
        </p:nvSpPr>
        <p:spPr>
          <a:xfrm>
            <a:off x="1911678" y="2197488"/>
            <a:ext cx="6925998" cy="1288743"/>
          </a:xfrm>
          <a:prstGeom prst="rect">
            <a:avLst/>
          </a:prstGeom>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228634" indent="0">
              <a:lnSpc>
                <a:spcPct val="100000"/>
              </a:lnSpc>
              <a:spcBef>
                <a:spcPts val="170"/>
              </a:spcBef>
              <a:spcAft>
                <a:spcPts val="426"/>
              </a:spcAft>
              <a:buClr>
                <a:schemeClr val="accent2"/>
              </a:buClr>
              <a:buSzPct val="120000"/>
              <a:buFont typeface="Arial" panose="020B0604020202020204" pitchFamily="34" charset="0"/>
              <a:buNone/>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378803" indent="0">
              <a:lnSpc>
                <a:spcPct val="100000"/>
              </a:lnSpc>
              <a:spcBef>
                <a:spcPts val="170"/>
              </a:spcBef>
              <a:spcAft>
                <a:spcPts val="426"/>
              </a:spcAft>
              <a:buClr>
                <a:schemeClr val="accent2"/>
              </a:buClr>
              <a:buSzPct val="120000"/>
              <a:buFont typeface="Arial" panose="020B0604020202020204" pitchFamily="34" charset="0"/>
              <a:buNone/>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535735" indent="0">
              <a:lnSpc>
                <a:spcPct val="100000"/>
              </a:lnSpc>
              <a:spcBef>
                <a:spcPts val="170"/>
              </a:spcBef>
              <a:spcAft>
                <a:spcPts val="426"/>
              </a:spcAft>
              <a:buClr>
                <a:schemeClr val="accent1"/>
              </a:buClr>
              <a:buSzPct val="120000"/>
              <a:buFont typeface="Arial" panose="020B0604020202020204" pitchFamily="34" charset="0"/>
              <a:buNone/>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685903" indent="0">
              <a:lnSpc>
                <a:spcPct val="100000"/>
              </a:lnSpc>
              <a:spcBef>
                <a:spcPts val="170"/>
              </a:spcBef>
              <a:spcAft>
                <a:spcPts val="426"/>
              </a:spcAft>
              <a:buClr>
                <a:schemeClr val="accent1"/>
              </a:buClr>
              <a:buSzPct val="120000"/>
              <a:buFont typeface="Arial" panose="020B0604020202020204" pitchFamily="34" charset="0"/>
              <a:buNone/>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a:t>
            </a:r>
          </a:p>
        </p:txBody>
      </p:sp>
      <p:sp>
        <p:nvSpPr>
          <p:cNvPr id="14" name="Content Placeholder 2">
            <a:extLst>
              <a:ext uri="{FF2B5EF4-FFF2-40B4-BE49-F238E27FC236}">
                <a16:creationId xmlns:a16="http://schemas.microsoft.com/office/drawing/2014/main" id="{9936B197-F22B-4B5E-9646-DCF9C073ED9C}"/>
              </a:ext>
            </a:extLst>
          </p:cNvPr>
          <p:cNvSpPr>
            <a:spLocks noGrp="1"/>
          </p:cNvSpPr>
          <p:nvPr>
            <p:ph idx="17" hasCustomPrompt="1"/>
          </p:nvPr>
        </p:nvSpPr>
        <p:spPr>
          <a:xfrm>
            <a:off x="1911678" y="3540393"/>
            <a:ext cx="6925998" cy="1288743"/>
          </a:xfrm>
          <a:prstGeom prst="rect">
            <a:avLst/>
          </a:prstGeom>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228634" indent="0">
              <a:lnSpc>
                <a:spcPct val="100000"/>
              </a:lnSpc>
              <a:spcBef>
                <a:spcPts val="170"/>
              </a:spcBef>
              <a:spcAft>
                <a:spcPts val="426"/>
              </a:spcAft>
              <a:buClr>
                <a:schemeClr val="accent2"/>
              </a:buClr>
              <a:buSzPct val="120000"/>
              <a:buFont typeface="Arial" panose="020B0604020202020204" pitchFamily="34" charset="0"/>
              <a:buNone/>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378803" indent="0">
              <a:lnSpc>
                <a:spcPct val="100000"/>
              </a:lnSpc>
              <a:spcBef>
                <a:spcPts val="170"/>
              </a:spcBef>
              <a:spcAft>
                <a:spcPts val="426"/>
              </a:spcAft>
              <a:buClr>
                <a:schemeClr val="accent2"/>
              </a:buClr>
              <a:buSzPct val="120000"/>
              <a:buFont typeface="Arial" panose="020B0604020202020204" pitchFamily="34" charset="0"/>
              <a:buNone/>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535735" indent="0">
              <a:lnSpc>
                <a:spcPct val="100000"/>
              </a:lnSpc>
              <a:spcBef>
                <a:spcPts val="170"/>
              </a:spcBef>
              <a:spcAft>
                <a:spcPts val="426"/>
              </a:spcAft>
              <a:buClr>
                <a:schemeClr val="accent1"/>
              </a:buClr>
              <a:buSzPct val="120000"/>
              <a:buFont typeface="Arial" panose="020B0604020202020204" pitchFamily="34" charset="0"/>
              <a:buNone/>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685903" indent="0">
              <a:lnSpc>
                <a:spcPct val="100000"/>
              </a:lnSpc>
              <a:spcBef>
                <a:spcPts val="170"/>
              </a:spcBef>
              <a:spcAft>
                <a:spcPts val="426"/>
              </a:spcAft>
              <a:buClr>
                <a:schemeClr val="accent1"/>
              </a:buClr>
              <a:buSzPct val="120000"/>
              <a:buFont typeface="Arial" panose="020B0604020202020204" pitchFamily="34" charset="0"/>
              <a:buNone/>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a:t>
            </a:r>
          </a:p>
        </p:txBody>
      </p:sp>
      <p:sp>
        <p:nvSpPr>
          <p:cNvPr id="15" name="Content Placeholder 2">
            <a:extLst>
              <a:ext uri="{FF2B5EF4-FFF2-40B4-BE49-F238E27FC236}">
                <a16:creationId xmlns:a16="http://schemas.microsoft.com/office/drawing/2014/main" id="{D978D1C9-A959-49BA-8B7E-917FA601749E}"/>
              </a:ext>
            </a:extLst>
          </p:cNvPr>
          <p:cNvSpPr>
            <a:spLocks noGrp="1"/>
          </p:cNvSpPr>
          <p:nvPr>
            <p:ph idx="18" hasCustomPrompt="1"/>
          </p:nvPr>
        </p:nvSpPr>
        <p:spPr>
          <a:xfrm>
            <a:off x="306324" y="854583"/>
            <a:ext cx="1445408" cy="1288743"/>
          </a:xfrm>
          <a:prstGeom prst="rect">
            <a:avLst/>
          </a:prstGeom>
        </p:spPr>
        <p:txBody>
          <a:bodyPr lIns="0" tIns="0" rIns="0" bIns="0"/>
          <a:lstStyle>
            <a:lvl1pPr marL="0" indent="0">
              <a:lnSpc>
                <a:spcPct val="100000"/>
              </a:lnSpc>
              <a:spcBef>
                <a:spcPts val="170"/>
              </a:spcBef>
              <a:spcAft>
                <a:spcPts val="426"/>
              </a:spcAft>
              <a:buClr>
                <a:schemeClr val="accent2"/>
              </a:buClr>
              <a:buSzPct val="100000"/>
              <a:buFont typeface="Wingdings 2" panose="05020102010507070707" pitchFamily="18" charset="2"/>
              <a:buNone/>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Insert Graphic</a:t>
            </a:r>
          </a:p>
        </p:txBody>
      </p:sp>
      <p:sp>
        <p:nvSpPr>
          <p:cNvPr id="16" name="Content Placeholder 2">
            <a:extLst>
              <a:ext uri="{FF2B5EF4-FFF2-40B4-BE49-F238E27FC236}">
                <a16:creationId xmlns:a16="http://schemas.microsoft.com/office/drawing/2014/main" id="{1C986965-3B5D-4F92-9FDD-78A03E5809F0}"/>
              </a:ext>
            </a:extLst>
          </p:cNvPr>
          <p:cNvSpPr>
            <a:spLocks noGrp="1"/>
          </p:cNvSpPr>
          <p:nvPr>
            <p:ph idx="19" hasCustomPrompt="1"/>
          </p:nvPr>
        </p:nvSpPr>
        <p:spPr>
          <a:xfrm>
            <a:off x="306324" y="2197488"/>
            <a:ext cx="1445408" cy="1288743"/>
          </a:xfrm>
          <a:prstGeom prst="rect">
            <a:avLst/>
          </a:prstGeom>
        </p:spPr>
        <p:txBody>
          <a:bodyPr lIns="0" tIns="0" rIns="0" bIns="0"/>
          <a:lstStyle>
            <a:lvl1pPr marL="0" indent="0">
              <a:lnSpc>
                <a:spcPct val="100000"/>
              </a:lnSpc>
              <a:spcBef>
                <a:spcPts val="170"/>
              </a:spcBef>
              <a:spcAft>
                <a:spcPts val="426"/>
              </a:spcAft>
              <a:buClr>
                <a:schemeClr val="accent2"/>
              </a:buClr>
              <a:buSzPct val="100000"/>
              <a:buFont typeface="Wingdings 2" panose="05020102010507070707" pitchFamily="18" charset="2"/>
              <a:buNone/>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Insert Graphic</a:t>
            </a:r>
          </a:p>
        </p:txBody>
      </p:sp>
      <p:sp>
        <p:nvSpPr>
          <p:cNvPr id="17" name="Content Placeholder 2">
            <a:extLst>
              <a:ext uri="{FF2B5EF4-FFF2-40B4-BE49-F238E27FC236}">
                <a16:creationId xmlns:a16="http://schemas.microsoft.com/office/drawing/2014/main" id="{642B5D74-E3C3-4D96-86DC-C6515C3A10ED}"/>
              </a:ext>
            </a:extLst>
          </p:cNvPr>
          <p:cNvSpPr>
            <a:spLocks noGrp="1"/>
          </p:cNvSpPr>
          <p:nvPr>
            <p:ph idx="20" hasCustomPrompt="1"/>
          </p:nvPr>
        </p:nvSpPr>
        <p:spPr>
          <a:xfrm>
            <a:off x="306324" y="3540393"/>
            <a:ext cx="1445408" cy="1288743"/>
          </a:xfrm>
          <a:prstGeom prst="rect">
            <a:avLst/>
          </a:prstGeom>
        </p:spPr>
        <p:txBody>
          <a:bodyPr lIns="0" tIns="0" rIns="0" bIns="0"/>
          <a:lstStyle>
            <a:lvl1pPr marL="0" indent="0">
              <a:lnSpc>
                <a:spcPct val="100000"/>
              </a:lnSpc>
              <a:spcBef>
                <a:spcPts val="170"/>
              </a:spcBef>
              <a:spcAft>
                <a:spcPts val="426"/>
              </a:spcAft>
              <a:buClr>
                <a:schemeClr val="accent2"/>
              </a:buClr>
              <a:buSzPct val="100000"/>
              <a:buFont typeface="Wingdings 2" panose="05020102010507070707" pitchFamily="18" charset="2"/>
              <a:buNone/>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Insert Graphic</a:t>
            </a:r>
          </a:p>
        </p:txBody>
      </p:sp>
      <p:sp>
        <p:nvSpPr>
          <p:cNvPr id="5" name="Title 4">
            <a:extLst>
              <a:ext uri="{FF2B5EF4-FFF2-40B4-BE49-F238E27FC236}">
                <a16:creationId xmlns:a16="http://schemas.microsoft.com/office/drawing/2014/main" id="{43E4CD57-666A-EA2E-B7DA-4ABF4B9E2A64}"/>
              </a:ext>
            </a:extLst>
          </p:cNvPr>
          <p:cNvSpPr>
            <a:spLocks noGrp="1"/>
          </p:cNvSpPr>
          <p:nvPr>
            <p:ph type="title" hasCustomPrompt="1"/>
          </p:nvPr>
        </p:nvSpPr>
        <p:spPr>
          <a:xfrm>
            <a:off x="306324" y="297000"/>
            <a:ext cx="8531352" cy="484632"/>
          </a:xfrm>
        </p:spPr>
        <p:txBody>
          <a:bodyPr vert="horz"/>
          <a:lstStyle/>
          <a:p>
            <a:r>
              <a:rPr lang="en-US" dirty="0"/>
              <a:t>Title</a:t>
            </a:r>
          </a:p>
        </p:txBody>
      </p:sp>
    </p:spTree>
    <p:extLst>
      <p:ext uri="{BB962C8B-B14F-4D97-AF65-F5344CB8AC3E}">
        <p14:creationId xmlns:p14="http://schemas.microsoft.com/office/powerpoint/2010/main" val="335433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2 panes horizontal w/ margin">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3099541473"/>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9" name="Text Placeholder 17"/>
          <p:cNvSpPr>
            <a:spLocks noGrp="1"/>
          </p:cNvSpPr>
          <p:nvPr>
            <p:ph type="body" sz="quarter" idx="14" hasCustomPrompt="1"/>
          </p:nvPr>
        </p:nvSpPr>
        <p:spPr>
          <a:xfrm>
            <a:off x="1900919" y="4941001"/>
            <a:ext cx="6400800"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5" name="Content Placeholder 2">
            <a:extLst>
              <a:ext uri="{FF2B5EF4-FFF2-40B4-BE49-F238E27FC236}">
                <a16:creationId xmlns:a16="http://schemas.microsoft.com/office/drawing/2014/main" id="{D1AD4228-41A2-4206-BA8C-E9D2ED8DDE17}"/>
              </a:ext>
            </a:extLst>
          </p:cNvPr>
          <p:cNvSpPr>
            <a:spLocks noGrp="1"/>
          </p:cNvSpPr>
          <p:nvPr>
            <p:ph idx="18" hasCustomPrompt="1"/>
          </p:nvPr>
        </p:nvSpPr>
        <p:spPr>
          <a:xfrm>
            <a:off x="306324" y="857250"/>
            <a:ext cx="1445408" cy="1145415"/>
          </a:xfrm>
          <a:prstGeom prst="rect">
            <a:avLst/>
          </a:prstGeom>
        </p:spPr>
        <p:txBody>
          <a:bodyPr lIns="0" tIns="0" rIns="0" bIns="0"/>
          <a:lstStyle>
            <a:lvl1pPr marL="0" indent="0">
              <a:lnSpc>
                <a:spcPct val="100000"/>
              </a:lnSpc>
              <a:spcBef>
                <a:spcPts val="170"/>
              </a:spcBef>
              <a:spcAft>
                <a:spcPts val="426"/>
              </a:spcAft>
              <a:buClr>
                <a:schemeClr val="accent2"/>
              </a:buClr>
              <a:buSzPct val="100000"/>
              <a:buFont typeface="Wingdings 2" panose="05020102010507070707" pitchFamily="18" charset="2"/>
              <a:buNone/>
              <a:defRPr sz="1500" b="1"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Logo</a:t>
            </a:r>
          </a:p>
        </p:txBody>
      </p:sp>
      <p:sp>
        <p:nvSpPr>
          <p:cNvPr id="4" name="Text Placeholder 8">
            <a:extLst>
              <a:ext uri="{FF2B5EF4-FFF2-40B4-BE49-F238E27FC236}">
                <a16:creationId xmlns:a16="http://schemas.microsoft.com/office/drawing/2014/main" id="{30E2ADBC-E2E6-6A8D-2538-4AAB2F6C7A0B}"/>
              </a:ext>
            </a:extLst>
          </p:cNvPr>
          <p:cNvSpPr>
            <a:spLocks noGrp="1"/>
          </p:cNvSpPr>
          <p:nvPr>
            <p:ph type="body" sz="quarter" idx="26" hasCustomPrompt="1"/>
          </p:nvPr>
        </p:nvSpPr>
        <p:spPr>
          <a:xfrm>
            <a:off x="1907479" y="857250"/>
            <a:ext cx="6930197"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6" name="Text Placeholder 17">
            <a:extLst>
              <a:ext uri="{FF2B5EF4-FFF2-40B4-BE49-F238E27FC236}">
                <a16:creationId xmlns:a16="http://schemas.microsoft.com/office/drawing/2014/main" id="{769F1E68-B37C-8B91-AF2D-D39BA5F58729}"/>
              </a:ext>
            </a:extLst>
          </p:cNvPr>
          <p:cNvSpPr>
            <a:spLocks noGrp="1"/>
          </p:cNvSpPr>
          <p:nvPr>
            <p:ph type="body" sz="quarter" idx="22" hasCustomPrompt="1"/>
          </p:nvPr>
        </p:nvSpPr>
        <p:spPr>
          <a:xfrm>
            <a:off x="1900919" y="4671185"/>
            <a:ext cx="6930197"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7" name="Text Placeholder 8">
            <a:extLst>
              <a:ext uri="{FF2B5EF4-FFF2-40B4-BE49-F238E27FC236}">
                <a16:creationId xmlns:a16="http://schemas.microsoft.com/office/drawing/2014/main" id="{996888F0-344D-E57F-D69A-4C77F5DD3EB4}"/>
              </a:ext>
            </a:extLst>
          </p:cNvPr>
          <p:cNvSpPr>
            <a:spLocks noGrp="1"/>
          </p:cNvSpPr>
          <p:nvPr>
            <p:ph type="body" sz="quarter" idx="27" hasCustomPrompt="1"/>
          </p:nvPr>
        </p:nvSpPr>
        <p:spPr>
          <a:xfrm>
            <a:off x="1907479" y="2883003"/>
            <a:ext cx="6930197"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8" name="Content Placeholder 2">
            <a:extLst>
              <a:ext uri="{FF2B5EF4-FFF2-40B4-BE49-F238E27FC236}">
                <a16:creationId xmlns:a16="http://schemas.microsoft.com/office/drawing/2014/main" id="{6BE6C714-91EC-A9AE-D1E5-A6DA2EFC0C12}"/>
              </a:ext>
            </a:extLst>
          </p:cNvPr>
          <p:cNvSpPr>
            <a:spLocks noGrp="1"/>
          </p:cNvSpPr>
          <p:nvPr>
            <p:ph idx="20" hasCustomPrompt="1"/>
          </p:nvPr>
        </p:nvSpPr>
        <p:spPr>
          <a:xfrm>
            <a:off x="1907479" y="3224974"/>
            <a:ext cx="6930197"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a:t>
            </a:r>
          </a:p>
        </p:txBody>
      </p:sp>
      <p:sp>
        <p:nvSpPr>
          <p:cNvPr id="9" name="Text Placeholder 17">
            <a:extLst>
              <a:ext uri="{FF2B5EF4-FFF2-40B4-BE49-F238E27FC236}">
                <a16:creationId xmlns:a16="http://schemas.microsoft.com/office/drawing/2014/main" id="{489AE48C-E786-AAAE-9B65-8060C55792FA}"/>
              </a:ext>
            </a:extLst>
          </p:cNvPr>
          <p:cNvSpPr>
            <a:spLocks noGrp="1"/>
          </p:cNvSpPr>
          <p:nvPr>
            <p:ph type="body" sz="quarter" idx="30" hasCustomPrompt="1"/>
          </p:nvPr>
        </p:nvSpPr>
        <p:spPr>
          <a:xfrm>
            <a:off x="1907479" y="2638830"/>
            <a:ext cx="6930197"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1" name="Content Placeholder 2">
            <a:extLst>
              <a:ext uri="{FF2B5EF4-FFF2-40B4-BE49-F238E27FC236}">
                <a16:creationId xmlns:a16="http://schemas.microsoft.com/office/drawing/2014/main" id="{631C96E2-157F-860F-6D9D-BE949B15A6F9}"/>
              </a:ext>
            </a:extLst>
          </p:cNvPr>
          <p:cNvSpPr>
            <a:spLocks noGrp="1"/>
          </p:cNvSpPr>
          <p:nvPr>
            <p:ph idx="32" hasCustomPrompt="1"/>
          </p:nvPr>
        </p:nvSpPr>
        <p:spPr>
          <a:xfrm>
            <a:off x="1907479" y="1192619"/>
            <a:ext cx="6930197"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a:t>
            </a:r>
          </a:p>
        </p:txBody>
      </p:sp>
      <p:sp>
        <p:nvSpPr>
          <p:cNvPr id="12" name="Title 11">
            <a:extLst>
              <a:ext uri="{FF2B5EF4-FFF2-40B4-BE49-F238E27FC236}">
                <a16:creationId xmlns:a16="http://schemas.microsoft.com/office/drawing/2014/main" id="{17148DC0-E7E1-78E3-8667-40ECF9D65905}"/>
              </a:ext>
            </a:extLst>
          </p:cNvPr>
          <p:cNvSpPr>
            <a:spLocks noGrp="1"/>
          </p:cNvSpPr>
          <p:nvPr>
            <p:ph type="title" hasCustomPrompt="1"/>
          </p:nvPr>
        </p:nvSpPr>
        <p:spPr>
          <a:xfrm>
            <a:off x="306324" y="297000"/>
            <a:ext cx="8531352" cy="484632"/>
          </a:xfrm>
        </p:spPr>
        <p:txBody>
          <a:bodyPr vert="horz"/>
          <a:lstStyle/>
          <a:p>
            <a:r>
              <a:rPr lang="en-US" dirty="0"/>
              <a:t>Title</a:t>
            </a:r>
          </a:p>
        </p:txBody>
      </p:sp>
    </p:spTree>
    <p:extLst>
      <p:ext uri="{BB962C8B-B14F-4D97-AF65-F5344CB8AC3E}">
        <p14:creationId xmlns:p14="http://schemas.microsoft.com/office/powerpoint/2010/main" val="2421820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o Layou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163717699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6" name="Object 5"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483CFA7-F3F8-46A7-84DC-B15F084EC60C}"/>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3" name="Content Placeholder 2"/>
          <p:cNvSpPr>
            <a:spLocks noGrp="1"/>
          </p:cNvSpPr>
          <p:nvPr>
            <p:ph idx="19" hasCustomPrompt="1"/>
          </p:nvPr>
        </p:nvSpPr>
        <p:spPr>
          <a:xfrm>
            <a:off x="6787984" y="1529400"/>
            <a:ext cx="900000" cy="873208"/>
          </a:xfrm>
          <a:prstGeom prst="rect">
            <a:avLst/>
          </a:prstGeom>
          <a:noFill/>
          <a:ln>
            <a:solidFill>
              <a:schemeClr val="tx2"/>
            </a:solidFill>
          </a:ln>
        </p:spPr>
        <p:txBody>
          <a:bodyPr lIns="0" tIns="0" rIns="0" bIns="0"/>
          <a:lstStyle>
            <a:lvl1pPr marL="0" marR="0" indent="0" algn="ctr"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GB" dirty="0"/>
              <a:t>Click to add </a:t>
            </a:r>
            <a:r>
              <a:rPr lang="en-US" dirty="0"/>
              <a:t>photo </a:t>
            </a:r>
          </a:p>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256px X 256px</a:t>
            </a:r>
          </a:p>
          <a:p>
            <a:pPr lvl="0"/>
            <a:endParaRPr lang="en-US" dirty="0"/>
          </a:p>
        </p:txBody>
      </p:sp>
      <p:sp>
        <p:nvSpPr>
          <p:cNvPr id="2" name="Title 1"/>
          <p:cNvSpPr>
            <a:spLocks noGrp="1"/>
          </p:cNvSpPr>
          <p:nvPr>
            <p:ph type="title" hasCustomPrompt="1"/>
          </p:nvPr>
        </p:nvSpPr>
        <p:spPr>
          <a:xfrm>
            <a:off x="312371" y="281760"/>
            <a:ext cx="8519504" cy="504060"/>
          </a:xfrm>
        </p:spPr>
        <p:txBody>
          <a:bodyPr bIns="0" anchor="t" anchorCtr="0">
            <a:noAutofit/>
          </a:bodyPr>
          <a:lstStyle>
            <a:lvl1pPr>
              <a:defRPr sz="1900">
                <a:solidFill>
                  <a:schemeClr val="accent2"/>
                </a:solidFill>
                <a:latin typeface="Arial" panose="020B0604020202020204" pitchFamily="34" charset="0"/>
                <a:cs typeface="Arial" panose="020B0604020202020204" pitchFamily="34" charset="0"/>
              </a:defRPr>
            </a:lvl1pPr>
          </a:lstStyle>
          <a:p>
            <a:r>
              <a:rPr lang="en-GB" dirty="0"/>
              <a:t>Name – Arial Bold, 19pt, R6 G53 B122</a:t>
            </a:r>
            <a:endParaRPr lang="en-US" dirty="0"/>
          </a:p>
        </p:txBody>
      </p:sp>
      <p:sp>
        <p:nvSpPr>
          <p:cNvPr id="7" name="Text Placeholder 6"/>
          <p:cNvSpPr>
            <a:spLocks noGrp="1"/>
          </p:cNvSpPr>
          <p:nvPr>
            <p:ph type="body" sz="quarter" idx="10" hasCustomPrompt="1"/>
          </p:nvPr>
        </p:nvSpPr>
        <p:spPr>
          <a:xfrm>
            <a:off x="312370" y="785820"/>
            <a:ext cx="8519504" cy="418500"/>
          </a:xfrm>
          <a:prstGeom prst="rect">
            <a:avLst/>
          </a:prstGeom>
        </p:spPr>
        <p:txBody>
          <a:bodyPr lIns="0" tIns="38963" rIns="77925" bIns="38963">
            <a:noAutofit/>
          </a:bodyPr>
          <a:lstStyle>
            <a:lvl1pPr marL="0" indent="0">
              <a:lnSpc>
                <a:spcPts val="1600"/>
              </a:lnSpc>
              <a:buNone/>
              <a:defRPr sz="1600" b="0" i="0">
                <a:solidFill>
                  <a:schemeClr val="accent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GB" dirty="0"/>
              <a:t>Position – Arial Regular, 16pt, R0 G164 B227</a:t>
            </a:r>
          </a:p>
        </p:txBody>
      </p:sp>
      <p:sp>
        <p:nvSpPr>
          <p:cNvPr id="13" name="Content Placeholder 2"/>
          <p:cNvSpPr>
            <a:spLocks noGrp="1"/>
          </p:cNvSpPr>
          <p:nvPr>
            <p:ph idx="1" hasCustomPrompt="1"/>
          </p:nvPr>
        </p:nvSpPr>
        <p:spPr>
          <a:xfrm>
            <a:off x="312370" y="1204320"/>
            <a:ext cx="4598135" cy="252990"/>
          </a:xfrm>
          <a:prstGeom prst="rect">
            <a:avLst/>
          </a:prstGeom>
        </p:spPr>
        <p:txBody>
          <a:bodyPr lIns="0" tIns="0" rIns="0" bIns="0"/>
          <a:lstStyle>
            <a:lvl1pPr marL="0" indent="0">
              <a:lnSpc>
                <a:spcPct val="100000"/>
              </a:lnSpc>
              <a:spcBef>
                <a:spcPts val="170"/>
              </a:spcBef>
              <a:spcAft>
                <a:spcPts val="511"/>
              </a:spcAft>
              <a:buClr>
                <a:schemeClr val="tx2"/>
              </a:buClr>
              <a:buSzPct val="100000"/>
              <a:buFont typeface="Arial" panose="020B0604020202020204" pitchFamily="34" charset="0"/>
              <a:buNone/>
              <a:defRPr sz="1400" b="1"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Biography – Arial Bold, 14pt</a:t>
            </a:r>
          </a:p>
        </p:txBody>
      </p:sp>
      <p:sp>
        <p:nvSpPr>
          <p:cNvPr id="8" name="Text Placeholder 17"/>
          <p:cNvSpPr>
            <a:spLocks noGrp="1"/>
          </p:cNvSpPr>
          <p:nvPr>
            <p:ph type="body" sz="quarter" idx="12"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2" name="Text Placeholder 17"/>
          <p:cNvSpPr>
            <a:spLocks noGrp="1"/>
          </p:cNvSpPr>
          <p:nvPr>
            <p:ph type="body" sz="quarter" idx="14" hasCustomPrompt="1"/>
          </p:nvPr>
        </p:nvSpPr>
        <p:spPr>
          <a:xfrm>
            <a:off x="312369" y="4941001"/>
            <a:ext cx="6313846"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cxnSp>
        <p:nvCxnSpPr>
          <p:cNvPr id="10" name="Straight Connector 9"/>
          <p:cNvCxnSpPr/>
          <p:nvPr/>
        </p:nvCxnSpPr>
        <p:spPr>
          <a:xfrm>
            <a:off x="313592" y="1529400"/>
            <a:ext cx="6313846" cy="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4"/>
          <p:cNvSpPr>
            <a:spLocks noGrp="1"/>
          </p:cNvSpPr>
          <p:nvPr>
            <p:ph type="body" sz="quarter" idx="13" hasCustomPrompt="1"/>
          </p:nvPr>
        </p:nvSpPr>
        <p:spPr>
          <a:xfrm>
            <a:off x="6787984" y="1204320"/>
            <a:ext cx="2043890" cy="218400"/>
          </a:xfrm>
          <a:prstGeom prst="rect">
            <a:avLst/>
          </a:prstGeom>
        </p:spPr>
        <p:txBody>
          <a:bodyPr vert="horz" lIns="0" tIns="0" rIns="0" bIns="0">
            <a:noAutofit/>
          </a:bodyPr>
          <a:lstStyle>
            <a:lvl1pPr marL="0" indent="0">
              <a:buNone/>
              <a:defRPr sz="1200" b="0" i="0"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GB" dirty="0"/>
              <a:t>Connect with First Name</a:t>
            </a:r>
          </a:p>
        </p:txBody>
      </p:sp>
      <p:sp>
        <p:nvSpPr>
          <p:cNvPr id="27" name="Text Placeholder 4"/>
          <p:cNvSpPr>
            <a:spLocks noGrp="1"/>
          </p:cNvSpPr>
          <p:nvPr>
            <p:ph type="body" sz="quarter" idx="22" hasCustomPrompt="1"/>
          </p:nvPr>
        </p:nvSpPr>
        <p:spPr>
          <a:xfrm>
            <a:off x="6787985" y="3886216"/>
            <a:ext cx="2043889" cy="153888"/>
          </a:xfrm>
          <a:prstGeom prst="rect">
            <a:avLst/>
          </a:prstGeom>
        </p:spPr>
        <p:txBody>
          <a:bodyPr vert="horz" wrap="square" lIns="0" tIns="0" rIns="0" bIns="0">
            <a:spAutoFit/>
          </a:bodyPr>
          <a:lstStyle>
            <a:lvl1pPr marL="0" indent="0">
              <a:buNone/>
              <a:defRPr sz="1000" b="0" i="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Mobile Number (Optional)</a:t>
            </a:r>
          </a:p>
        </p:txBody>
      </p:sp>
      <p:sp>
        <p:nvSpPr>
          <p:cNvPr id="28" name="Text Placeholder 4"/>
          <p:cNvSpPr>
            <a:spLocks noGrp="1"/>
          </p:cNvSpPr>
          <p:nvPr>
            <p:ph type="body" sz="quarter" idx="23" hasCustomPrompt="1"/>
          </p:nvPr>
        </p:nvSpPr>
        <p:spPr>
          <a:xfrm>
            <a:off x="6787985" y="3293557"/>
            <a:ext cx="2043889" cy="153888"/>
          </a:xfrm>
          <a:prstGeom prst="rect">
            <a:avLst/>
          </a:prstGeom>
        </p:spPr>
        <p:txBody>
          <a:bodyPr vert="horz" wrap="square" lIns="0" tIns="0" rIns="0" bIns="0">
            <a:spAutoFit/>
          </a:bodyPr>
          <a:lstStyle>
            <a:lvl1pPr marL="0" indent="0">
              <a:buNone/>
              <a:defRPr sz="1000" b="0" i="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Phone Number</a:t>
            </a:r>
          </a:p>
        </p:txBody>
      </p:sp>
      <p:sp>
        <p:nvSpPr>
          <p:cNvPr id="22" name="Text Placeholder 4"/>
          <p:cNvSpPr>
            <a:spLocks noGrp="1"/>
          </p:cNvSpPr>
          <p:nvPr>
            <p:ph type="body" sz="quarter" idx="24" hasCustomPrompt="1"/>
          </p:nvPr>
        </p:nvSpPr>
        <p:spPr>
          <a:xfrm>
            <a:off x="6787985" y="4478875"/>
            <a:ext cx="2043889" cy="153888"/>
          </a:xfrm>
          <a:prstGeom prst="rect">
            <a:avLst/>
          </a:prstGeom>
        </p:spPr>
        <p:txBody>
          <a:bodyPr vert="horz" wrap="square" lIns="0" tIns="0" rIns="0" bIns="0">
            <a:spAutoFit/>
          </a:bodyPr>
          <a:lstStyle>
            <a:lvl1pPr marL="0" indent="0">
              <a:buNone/>
              <a:defRPr sz="1000" b="0" i="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Social Media Name (Optional)</a:t>
            </a:r>
          </a:p>
        </p:txBody>
      </p:sp>
      <p:sp>
        <p:nvSpPr>
          <p:cNvPr id="26" name="Text Placeholder 4"/>
          <p:cNvSpPr>
            <a:spLocks noGrp="1"/>
          </p:cNvSpPr>
          <p:nvPr>
            <p:ph type="body" sz="quarter" idx="21" hasCustomPrompt="1"/>
          </p:nvPr>
        </p:nvSpPr>
        <p:spPr>
          <a:xfrm>
            <a:off x="6787985" y="2700897"/>
            <a:ext cx="2043889" cy="153888"/>
          </a:xfrm>
          <a:prstGeom prst="rect">
            <a:avLst/>
          </a:prstGeom>
        </p:spPr>
        <p:txBody>
          <a:bodyPr vert="horz" wrap="square" lIns="0" tIns="0" rIns="0" bIns="0">
            <a:spAutoFit/>
          </a:bodyPr>
          <a:lstStyle>
            <a:lvl1pPr marL="0" indent="0">
              <a:buNone/>
              <a:defRPr sz="1000" b="0" i="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Email</a:t>
            </a:r>
          </a:p>
        </p:txBody>
      </p:sp>
      <p:sp>
        <p:nvSpPr>
          <p:cNvPr id="30" name="Content Placeholder 2"/>
          <p:cNvSpPr>
            <a:spLocks noGrp="1"/>
          </p:cNvSpPr>
          <p:nvPr>
            <p:ph idx="33" hasCustomPrompt="1"/>
          </p:nvPr>
        </p:nvSpPr>
        <p:spPr>
          <a:xfrm>
            <a:off x="309046" y="1630681"/>
            <a:ext cx="6317169" cy="3195320"/>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a:t>
            </a:r>
          </a:p>
        </p:txBody>
      </p:sp>
    </p:spTree>
    <p:extLst>
      <p:ext uri="{BB962C8B-B14F-4D97-AF65-F5344CB8AC3E}">
        <p14:creationId xmlns:p14="http://schemas.microsoft.com/office/powerpoint/2010/main" val="842066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 1 pane">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
            </p:custDataLst>
            <p:extLst>
              <p:ext uri="{D42A27DB-BD31-4B8C-83A1-F6EECF244321}">
                <p14:modId xmlns:p14="http://schemas.microsoft.com/office/powerpoint/2010/main" val="413023500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9" name="Object 8"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6D07DB0-C866-42F5-B3BB-EC0EFD979D50}"/>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5" name="Text Placeholder 2"/>
          <p:cNvSpPr>
            <a:spLocks noGrp="1"/>
          </p:cNvSpPr>
          <p:nvPr>
            <p:ph type="body" sz="quarter" idx="11" hasCustomPrompt="1"/>
          </p:nvPr>
        </p:nvSpPr>
        <p:spPr>
          <a:xfrm>
            <a:off x="306324" y="785362"/>
            <a:ext cx="8531352" cy="434068"/>
          </a:xfrm>
          <a:prstGeom prst="rect">
            <a:avLst/>
          </a:prstGeom>
        </p:spPr>
        <p:txBody>
          <a:bodyPr lIns="0" tIns="38963" rIns="77925" bIns="38963"/>
          <a:lstStyle>
            <a:lvl1pPr>
              <a:lnSpc>
                <a:spcPts val="1600"/>
              </a:lnSpc>
              <a:defRPr sz="1600" b="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GB" dirty="0"/>
              <a:t>Sub title</a:t>
            </a:r>
          </a:p>
        </p:txBody>
      </p:sp>
      <p:sp>
        <p:nvSpPr>
          <p:cNvPr id="7" name="Text Placeholder 17"/>
          <p:cNvSpPr>
            <a:spLocks noGrp="1"/>
          </p:cNvSpPr>
          <p:nvPr>
            <p:ph type="body" sz="quarter" idx="12"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9"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1" name="Text Placeholder 8"/>
          <p:cNvSpPr>
            <a:spLocks noGrp="1"/>
          </p:cNvSpPr>
          <p:nvPr>
            <p:ph type="body" sz="quarter" idx="20" hasCustomPrompt="1"/>
          </p:nvPr>
        </p:nvSpPr>
        <p:spPr>
          <a:xfrm>
            <a:off x="306324" y="1276350"/>
            <a:ext cx="8531352"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A8EB73D7-C348-13B0-5EDD-088C06BED8F1}"/>
              </a:ext>
            </a:extLst>
          </p:cNvPr>
          <p:cNvSpPr>
            <a:spLocks noGrp="1"/>
          </p:cNvSpPr>
          <p:nvPr>
            <p:ph type="title" hasCustomPrompt="1"/>
          </p:nvPr>
        </p:nvSpPr>
        <p:spPr/>
        <p:txBody>
          <a:bodyPr vert="horz"/>
          <a:lstStyle/>
          <a:p>
            <a:r>
              <a:rPr lang="en-US" dirty="0"/>
              <a:t>Title</a:t>
            </a:r>
          </a:p>
        </p:txBody>
      </p:sp>
      <p:sp>
        <p:nvSpPr>
          <p:cNvPr id="13" name="Content Placeholder 2">
            <a:extLst>
              <a:ext uri="{FF2B5EF4-FFF2-40B4-BE49-F238E27FC236}">
                <a16:creationId xmlns:a16="http://schemas.microsoft.com/office/drawing/2014/main" id="{55D2E2E8-E952-7E86-78D2-5B4635AF7BE7}"/>
              </a:ext>
            </a:extLst>
          </p:cNvPr>
          <p:cNvSpPr>
            <a:spLocks noGrp="1"/>
          </p:cNvSpPr>
          <p:nvPr>
            <p:ph idx="15"/>
          </p:nvPr>
        </p:nvSpPr>
        <p:spPr>
          <a:xfrm>
            <a:off x="306324" y="1609315"/>
            <a:ext cx="8531352" cy="3217479"/>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53088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513037816"/>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3" imgW="572" imgH="429" progId="TCLayout.ActiveDocument.1">
                  <p:embed/>
                </p:oleObj>
              </mc:Choice>
              <mc:Fallback>
                <p:oleObj name="think-cell Slide" r:id="rId3" imgW="572" imgH="429" progId="TCLayout.ActiveDocument.1">
                  <p:embed/>
                  <p:pic>
                    <p:nvPicPr>
                      <p:cNvPr id="3" name="Object 2" hidden="1"/>
                      <p:cNvPicPr/>
                      <p:nvPr/>
                    </p:nvPicPr>
                    <p:blipFill>
                      <a:blip r:embed="rId4"/>
                      <a:stretch>
                        <a:fillRect/>
                      </a:stretch>
                    </p:blipFill>
                    <p:spPr>
                      <a:xfrm>
                        <a:off x="1466" y="1192"/>
                        <a:ext cx="1465" cy="1190"/>
                      </a:xfrm>
                      <a:prstGeom prst="rect">
                        <a:avLst/>
                      </a:prstGeom>
                    </p:spPr>
                  </p:pic>
                </p:oleObj>
              </mc:Fallback>
            </mc:AlternateContent>
          </a:graphicData>
        </a:graphic>
      </p:graphicFrame>
      <p:sp>
        <p:nvSpPr>
          <p:cNvPr id="13"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Tree>
    <p:extLst>
      <p:ext uri="{BB962C8B-B14F-4D97-AF65-F5344CB8AC3E}">
        <p14:creationId xmlns:p14="http://schemas.microsoft.com/office/powerpoint/2010/main" val="2156089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without Numb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24641662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3" imgW="572" imgH="429" progId="TCLayout.ActiveDocument.1">
                  <p:embed/>
                </p:oleObj>
              </mc:Choice>
              <mc:Fallback>
                <p:oleObj name="think-cell Slide" r:id="rId3" imgW="572" imgH="429" progId="TCLayout.ActiveDocument.1">
                  <p:embed/>
                  <p:pic>
                    <p:nvPicPr>
                      <p:cNvPr id="3" name="Object 2" hidden="1"/>
                      <p:cNvPicPr/>
                      <p:nvPr/>
                    </p:nvPicPr>
                    <p:blipFill>
                      <a:blip r:embed="rId4"/>
                      <a:stretch>
                        <a:fillRect/>
                      </a:stretch>
                    </p:blipFill>
                    <p:spPr>
                      <a:xfrm>
                        <a:off x="1466" y="1192"/>
                        <a:ext cx="1465" cy="1190"/>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D33119D4-CC6F-4478-BA4C-3C39F32CFB5D}"/>
              </a:ext>
            </a:extLst>
          </p:cNvPr>
          <p:cNvPicPr>
            <a:picLocks noChangeAspect="1"/>
          </p:cNvPicPr>
          <p:nvPr userDrawn="1"/>
        </p:nvPicPr>
        <p:blipFill>
          <a:blip r:embed="rId5"/>
          <a:srcRect l="4225" r="4225"/>
          <a:stretch/>
        </p:blipFill>
        <p:spPr>
          <a:xfrm>
            <a:off x="0" y="1"/>
            <a:ext cx="9147600" cy="5143499"/>
          </a:xfrm>
          <a:prstGeom prst="rect">
            <a:avLst/>
          </a:prstGeom>
        </p:spPr>
      </p:pic>
      <p:sp>
        <p:nvSpPr>
          <p:cNvPr id="6" name="Text Placeholder 17">
            <a:extLst>
              <a:ext uri="{FF2B5EF4-FFF2-40B4-BE49-F238E27FC236}">
                <a16:creationId xmlns:a16="http://schemas.microsoft.com/office/drawing/2014/main" id="{F1AEFC29-2F48-46EB-A524-C34338259DF2}"/>
              </a:ext>
            </a:extLst>
          </p:cNvPr>
          <p:cNvSpPr>
            <a:spLocks noGrp="1"/>
          </p:cNvSpPr>
          <p:nvPr>
            <p:ph type="body" sz="quarter" idx="14" hasCustomPrompt="1"/>
          </p:nvPr>
        </p:nvSpPr>
        <p:spPr>
          <a:xfrm>
            <a:off x="887767" y="2175855"/>
            <a:ext cx="7942291" cy="355995"/>
          </a:xfrm>
          <a:prstGeom prst="rect">
            <a:avLst/>
          </a:prstGeom>
        </p:spPr>
        <p:txBody>
          <a:bodyPr wrap="square" lIns="82296" tIns="36576" rIns="82296" bIns="36576" anchor="b">
            <a:spAutoFit/>
          </a:bodyPr>
          <a:lstStyle>
            <a:lvl1pPr marL="0" marR="0" indent="0" algn="l" defTabSz="457200" rtl="0" eaLnBrk="1" fontAlgn="auto" latinLnBrk="0" hangingPunct="1">
              <a:lnSpc>
                <a:spcPts val="2200"/>
              </a:lnSpc>
              <a:spcBef>
                <a:spcPct val="0"/>
              </a:spcBef>
              <a:spcAft>
                <a:spcPts val="0"/>
              </a:spcAft>
              <a:buClrTx/>
              <a:buSzTx/>
              <a:buFontTx/>
              <a:buNone/>
              <a:tabLst/>
              <a:defRPr lang="en-US" sz="2200" b="1" i="0" u="none" strike="noStrike" kern="1200" baseline="0" dirty="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&lt;Insert section title&gt;</a:t>
            </a:r>
          </a:p>
        </p:txBody>
      </p:sp>
      <p:sp>
        <p:nvSpPr>
          <p:cNvPr id="8" name="Text Placeholder 17">
            <a:extLst>
              <a:ext uri="{FF2B5EF4-FFF2-40B4-BE49-F238E27FC236}">
                <a16:creationId xmlns:a16="http://schemas.microsoft.com/office/drawing/2014/main" id="{745737DC-C449-4475-BA5A-585F02C64568}"/>
              </a:ext>
            </a:extLst>
          </p:cNvPr>
          <p:cNvSpPr>
            <a:spLocks noGrp="1"/>
          </p:cNvSpPr>
          <p:nvPr>
            <p:ph type="body" sz="quarter" idx="16" hasCustomPrompt="1"/>
          </p:nvPr>
        </p:nvSpPr>
        <p:spPr>
          <a:xfrm>
            <a:off x="887767" y="2629604"/>
            <a:ext cx="7942291" cy="338041"/>
          </a:xfrm>
          <a:prstGeom prst="rect">
            <a:avLst/>
          </a:prstGeom>
        </p:spPr>
        <p:txBody>
          <a:bodyPr wrap="square" lIns="82296" tIns="36576" rIns="82296" bIns="36576" anchor="t">
            <a:spAutoFit/>
          </a:bodyPr>
          <a:lstStyle>
            <a:lvl1pPr marL="0" marR="0" indent="0" algn="l" defTabSz="457200" rtl="0" eaLnBrk="1" fontAlgn="auto" latinLnBrk="0" hangingPunct="1">
              <a:lnSpc>
                <a:spcPts val="2200"/>
              </a:lnSpc>
              <a:spcBef>
                <a:spcPct val="0"/>
              </a:spcBef>
              <a:spcAft>
                <a:spcPts val="0"/>
              </a:spcAft>
              <a:buClrTx/>
              <a:buSzTx/>
              <a:buFontTx/>
              <a:buNone/>
              <a:tabLst/>
              <a:defRPr lang="en-US" sz="1800" b="0" i="0" u="none" strike="noStrike" kern="1200" baseline="0" dirty="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&lt;Sub title&gt;</a:t>
            </a:r>
          </a:p>
        </p:txBody>
      </p:sp>
    </p:spTree>
    <p:extLst>
      <p:ext uri="{BB962C8B-B14F-4D97-AF65-F5344CB8AC3E}">
        <p14:creationId xmlns:p14="http://schemas.microsoft.com/office/powerpoint/2010/main" val="42811880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Sub heading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766668A-86B3-4BAC-9FE9-BA595DE796AE}"/>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4" name="Title 1">
            <a:extLst>
              <a:ext uri="{FF2B5EF4-FFF2-40B4-BE49-F238E27FC236}">
                <a16:creationId xmlns:a16="http://schemas.microsoft.com/office/drawing/2014/main" id="{A24C4666-097F-445D-9810-48F9E3E5BB4F}"/>
              </a:ext>
            </a:extLst>
          </p:cNvPr>
          <p:cNvSpPr txBox="1">
            <a:spLocks/>
          </p:cNvSpPr>
          <p:nvPr userDrawn="1"/>
        </p:nvSpPr>
        <p:spPr>
          <a:xfrm>
            <a:off x="309046" y="297000"/>
            <a:ext cx="8525365" cy="488362"/>
          </a:xfrm>
          <a:prstGeom prst="rect">
            <a:avLst/>
          </a:prstGeom>
          <a:noFill/>
          <a:ln>
            <a:noFill/>
          </a:ln>
        </p:spPr>
        <p:txBody>
          <a:bodyPr vert="horz" lIns="0" tIns="38963" rIns="77925" bIns="0" rtlCol="0" anchor="t" anchorCtr="0">
            <a:noAutofit/>
          </a:bodyPr>
          <a:lstStyle>
            <a:lvl1pPr marL="0" marR="0" indent="0" algn="l" defTabSz="389626" rtl="0" eaLnBrk="1" fontAlgn="auto" latinLnBrk="0" hangingPunct="1">
              <a:lnSpc>
                <a:spcPts val="1875"/>
              </a:lnSpc>
              <a:spcBef>
                <a:spcPct val="0"/>
              </a:spcBef>
              <a:spcAft>
                <a:spcPts val="0"/>
              </a:spcAft>
              <a:buClrTx/>
              <a:buSzTx/>
              <a:buFontTx/>
              <a:buNone/>
              <a:tabLst/>
              <a:defRPr lang="en-GB" sz="1900" b="1" i="0" u="none" strike="noStrike" kern="1200" baseline="0" smtClean="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r>
              <a:rPr lang="en-GB" dirty="0"/>
              <a:t>Disclaimer</a:t>
            </a:r>
            <a:endParaRPr lang="en-IN" dirty="0"/>
          </a:p>
        </p:txBody>
      </p:sp>
      <p:sp>
        <p:nvSpPr>
          <p:cNvPr id="15" name="Title 1">
            <a:extLst>
              <a:ext uri="{FF2B5EF4-FFF2-40B4-BE49-F238E27FC236}">
                <a16:creationId xmlns:a16="http://schemas.microsoft.com/office/drawing/2014/main" id="{A24C4666-097F-445D-9810-48F9E3E5BB4F}"/>
              </a:ext>
            </a:extLst>
          </p:cNvPr>
          <p:cNvSpPr txBox="1">
            <a:spLocks/>
          </p:cNvSpPr>
          <p:nvPr userDrawn="1"/>
        </p:nvSpPr>
        <p:spPr>
          <a:xfrm>
            <a:off x="309046" y="795709"/>
            <a:ext cx="8525365" cy="488362"/>
          </a:xfrm>
          <a:prstGeom prst="rect">
            <a:avLst/>
          </a:prstGeom>
          <a:noFill/>
          <a:ln>
            <a:noFill/>
          </a:ln>
        </p:spPr>
        <p:txBody>
          <a:bodyPr vert="horz" lIns="0" tIns="38963" rIns="77925" bIns="0" rtlCol="0" anchor="t" anchorCtr="0">
            <a:noAutofit/>
          </a:bodyPr>
          <a:lstStyle>
            <a:lvl1pPr marL="0" marR="0" indent="0" algn="l" defTabSz="389626" rtl="0" eaLnBrk="1" fontAlgn="auto" latinLnBrk="0" hangingPunct="1">
              <a:lnSpc>
                <a:spcPts val="1875"/>
              </a:lnSpc>
              <a:spcBef>
                <a:spcPct val="0"/>
              </a:spcBef>
              <a:spcAft>
                <a:spcPts val="0"/>
              </a:spcAft>
              <a:buClrTx/>
              <a:buSzTx/>
              <a:buFontTx/>
              <a:buNone/>
              <a:tabLst/>
              <a:defRPr lang="en-GB" sz="1900" b="1" i="0" u="none" strike="noStrike" kern="1200" baseline="0" smtClean="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r>
              <a:rPr lang="en-GB" sz="1600" dirty="0">
                <a:solidFill>
                  <a:schemeClr val="accent1"/>
                </a:solidFill>
              </a:rPr>
              <a:t>Strictly Private &amp; Confidential </a:t>
            </a:r>
          </a:p>
        </p:txBody>
      </p:sp>
      <p:sp>
        <p:nvSpPr>
          <p:cNvPr id="16" name="Rectangle 15"/>
          <p:cNvSpPr/>
          <p:nvPr userDrawn="1"/>
        </p:nvSpPr>
        <p:spPr>
          <a:xfrm>
            <a:off x="233117" y="1238625"/>
            <a:ext cx="8525365" cy="2674130"/>
          </a:xfrm>
          <a:prstGeom prst="rect">
            <a:avLst/>
          </a:prstGeom>
        </p:spPr>
        <p:txBody>
          <a:bodyPr wrap="square">
            <a:spAutoFit/>
          </a:bodyPr>
          <a:lstStyle/>
          <a:p>
            <a:pPr>
              <a:lnSpc>
                <a:spcPct val="113000"/>
              </a:lnSpc>
              <a:spcAft>
                <a:spcPts val="1200"/>
              </a:spcAft>
            </a:pPr>
            <a:r>
              <a:rPr lang="en-SG" sz="1600" b="0" dirty="0">
                <a:solidFill>
                  <a:srgbClr val="06357A"/>
                </a:solidFill>
              </a:rPr>
              <a:t>These materials, including any updates to them, are published by and remain subject to the copyright of the Wood Mackenzie group ("Wood Mackenzie"), </a:t>
            </a:r>
            <a:r>
              <a:rPr lang="en-GB" sz="1600" b="0" dirty="0">
                <a:solidFill>
                  <a:srgbClr val="06357A"/>
                </a:solidFill>
              </a:rPr>
              <a:t>or its third-party licensors (“Licensors”) as relevant, </a:t>
            </a:r>
            <a:r>
              <a:rPr lang="en-SG" sz="1600" b="0" dirty="0">
                <a:solidFill>
                  <a:srgbClr val="06357A"/>
                </a:solidFill>
              </a:rPr>
              <a:t>and are made available to clients of Wood Mackenzie under terms agreed between Wood Mackenzie and those clients. The use of these materials is governed by the terms and conditions of the agreement under which they were provided. The content and conclusions contained are confidential and may not be disclosed to any other person without Wood Mackenzie's prior written permission. Wood Mackenzie makes no warranty or representation about the accuracy or completeness of the information and data contained in these materials, which are provided 'as is'. The opinions expressed in these materials are those of Wood Mackenzie, </a:t>
            </a:r>
            <a:r>
              <a:rPr lang="en-GB" sz="1600" b="0" dirty="0">
                <a:solidFill>
                  <a:srgbClr val="06357A"/>
                </a:solidFill>
              </a:rPr>
              <a:t>and do not necessarily represent our Licensors’ position or views. N</a:t>
            </a:r>
            <a:r>
              <a:rPr lang="en-SG" sz="1600" b="0" dirty="0" err="1">
                <a:solidFill>
                  <a:srgbClr val="06357A"/>
                </a:solidFill>
              </a:rPr>
              <a:t>othing</a:t>
            </a:r>
            <a:r>
              <a:rPr lang="en-SG" sz="1600" b="0" dirty="0">
                <a:solidFill>
                  <a:srgbClr val="06357A"/>
                </a:solidFill>
              </a:rPr>
              <a:t> contained in them constitutes an offer to buy or to sell securities, or investment advice. Wood Mackenzie's products do not provide a comprehensive analysis of the financial position or prospects of any company or entity and nothing in any such product should be taken as comment regarding the value of the securities of any entity. If, notwithstanding the foregoing, you or any other person relies upon these materials in any way, Wood Mackenzie does not accept, and hereby disclaims to the extent permitted by law, all liability for any loss and damage suffered arising in connection with such reliance. </a:t>
            </a:r>
            <a:br>
              <a:rPr lang="en-SG" sz="1600" b="0" dirty="0">
                <a:solidFill>
                  <a:srgbClr val="06357A"/>
                </a:solidFill>
              </a:rPr>
            </a:br>
            <a:br>
              <a:rPr lang="en-SG" sz="1600" b="0" dirty="0">
                <a:solidFill>
                  <a:srgbClr val="06357A"/>
                </a:solidFill>
              </a:rPr>
            </a:br>
            <a:r>
              <a:rPr lang="en-US" sz="1600" b="0" dirty="0">
                <a:solidFill>
                  <a:srgbClr val="06357A"/>
                </a:solidFill>
              </a:rPr>
              <a:t>Copyright © 2023, Wood Mackenzie Limited. All rights reserved.</a:t>
            </a:r>
            <a:endParaRPr lang="en-GB" sz="1600" b="0" dirty="0">
              <a:solidFill>
                <a:srgbClr val="06357A"/>
              </a:solidFill>
            </a:endParaRPr>
          </a:p>
        </p:txBody>
      </p:sp>
      <p:sp>
        <p:nvSpPr>
          <p:cNvPr id="17" name="Text Placeholder 17"/>
          <p:cNvSpPr>
            <a:spLocks noGrp="1"/>
          </p:cNvSpPr>
          <p:nvPr>
            <p:ph type="body" sz="quarter" idx="12"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Tree>
    <p:extLst>
      <p:ext uri="{BB962C8B-B14F-4D97-AF65-F5344CB8AC3E}">
        <p14:creationId xmlns:p14="http://schemas.microsoft.com/office/powerpoint/2010/main" val="4147267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Sub heading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480185646"/>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766668A-86B3-4BAC-9FE9-BA595DE796AE}"/>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 name="Title 1"/>
          <p:cNvSpPr>
            <a:spLocks noGrp="1"/>
          </p:cNvSpPr>
          <p:nvPr>
            <p:ph type="title" hasCustomPrompt="1"/>
          </p:nvPr>
        </p:nvSpPr>
        <p:spPr/>
        <p:txBody>
          <a:bodyPr anchor="t" anchorCtr="0"/>
          <a:lstStyle>
            <a:lvl1pPr>
              <a:defRPr>
                <a:solidFill>
                  <a:schemeClr val="accent2"/>
                </a:solidFill>
                <a:latin typeface="Arial" panose="020B0604020202020204" pitchFamily="34" charset="0"/>
                <a:cs typeface="Arial" panose="020B0604020202020204" pitchFamily="34" charset="0"/>
              </a:defRPr>
            </a:lvl1pPr>
          </a:lstStyle>
          <a:p>
            <a:pPr lvl="0"/>
            <a:r>
              <a:rPr lang="en-GB" dirty="0"/>
              <a:t>Title</a:t>
            </a:r>
          </a:p>
        </p:txBody>
      </p:sp>
      <p:sp>
        <p:nvSpPr>
          <p:cNvPr id="8" name="Text Placeholder 17"/>
          <p:cNvSpPr>
            <a:spLocks noGrp="1"/>
          </p:cNvSpPr>
          <p:nvPr>
            <p:ph type="body" sz="quarter" idx="12"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3" name="Text Placeholder 17"/>
          <p:cNvSpPr>
            <a:spLocks noGrp="1"/>
          </p:cNvSpPr>
          <p:nvPr>
            <p:ph type="body" sz="quarter" idx="14" hasCustomPrompt="1"/>
          </p:nvPr>
        </p:nvSpPr>
        <p:spPr>
          <a:xfrm>
            <a:off x="312369" y="4941001"/>
            <a:ext cx="6646154" cy="107722"/>
          </a:xfrm>
          <a:prstGeom prst="rect">
            <a:avLst/>
          </a:prstGeom>
        </p:spPr>
        <p:txBody>
          <a:bodyPr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6" name="Text Placeholder 6"/>
          <p:cNvSpPr>
            <a:spLocks noGrp="1"/>
          </p:cNvSpPr>
          <p:nvPr>
            <p:ph type="body" sz="quarter" idx="10" hasCustomPrompt="1"/>
          </p:nvPr>
        </p:nvSpPr>
        <p:spPr>
          <a:xfrm>
            <a:off x="312370" y="785362"/>
            <a:ext cx="8525366" cy="434068"/>
          </a:xfrm>
          <a:prstGeom prst="rect">
            <a:avLst/>
          </a:prstGeom>
        </p:spPr>
        <p:txBody>
          <a:bodyPr lIns="0" tIns="38963" rIns="77925" bIns="38963">
            <a:noAutofit/>
          </a:bodyPr>
          <a:lstStyle>
            <a:lvl1pPr marL="0" indent="0">
              <a:lnSpc>
                <a:spcPts val="1600"/>
              </a:lnSpc>
              <a:buNone/>
              <a:defRPr sz="1600" b="0" i="0">
                <a:solidFill>
                  <a:schemeClr val="accent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GB" dirty="0"/>
              <a:t>Sub title</a:t>
            </a:r>
          </a:p>
        </p:txBody>
      </p:sp>
      <p:sp>
        <p:nvSpPr>
          <p:cNvPr id="9" name="Content Placeholder 2"/>
          <p:cNvSpPr>
            <a:spLocks noGrp="1"/>
          </p:cNvSpPr>
          <p:nvPr>
            <p:ph idx="15" hasCustomPrompt="1"/>
          </p:nvPr>
        </p:nvSpPr>
        <p:spPr>
          <a:xfrm>
            <a:off x="312368" y="1219430"/>
            <a:ext cx="8527015" cy="3607364"/>
          </a:xfrm>
          <a:prstGeom prst="rect">
            <a:avLst/>
          </a:prstGeom>
        </p:spPr>
        <p:txBody>
          <a:bodyPr lIns="0" tIns="0" rIns="0" bIns="0"/>
          <a:lstStyle>
            <a:lvl1pPr marL="0" indent="0">
              <a:lnSpc>
                <a:spcPct val="100000"/>
              </a:lnSpc>
              <a:spcBef>
                <a:spcPts val="170"/>
              </a:spcBef>
              <a:spcAft>
                <a:spcPts val="426"/>
              </a:spcAft>
              <a:buClr>
                <a:schemeClr val="accent2"/>
              </a:buClr>
              <a:buSzPct val="100000"/>
              <a:buFont typeface="Wingdings 2" panose="05020102010507070707" pitchFamily="18" charset="2"/>
              <a:buNone/>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a:t>
            </a:r>
          </a:p>
        </p:txBody>
      </p:sp>
    </p:spTree>
    <p:extLst>
      <p:ext uri="{BB962C8B-B14F-4D97-AF65-F5344CB8AC3E}">
        <p14:creationId xmlns:p14="http://schemas.microsoft.com/office/powerpoint/2010/main" val="1311013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367785376"/>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4F1DEED-F906-4A1F-B9E7-C8DB0DA2588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 name="Title 1"/>
          <p:cNvSpPr>
            <a:spLocks noGrp="1"/>
          </p:cNvSpPr>
          <p:nvPr>
            <p:ph type="title" hasCustomPrompt="1"/>
          </p:nvPr>
        </p:nvSpPr>
        <p:spPr/>
        <p:txBody>
          <a:bodyPr anchor="t" anchorCtr="0"/>
          <a:lstStyle>
            <a:lvl1pPr>
              <a:defRPr>
                <a:solidFill>
                  <a:schemeClr val="accent2"/>
                </a:solidFill>
                <a:latin typeface="Arial" panose="020B0604020202020204" pitchFamily="34" charset="0"/>
                <a:cs typeface="Arial" panose="020B0604020202020204" pitchFamily="34" charset="0"/>
              </a:defRPr>
            </a:lvl1pPr>
          </a:lstStyle>
          <a:p>
            <a:pPr lvl="0"/>
            <a:r>
              <a:rPr lang="en-GB" dirty="0"/>
              <a:t>Title</a:t>
            </a:r>
          </a:p>
        </p:txBody>
      </p:sp>
      <p:sp>
        <p:nvSpPr>
          <p:cNvPr id="8" name="Text Placeholder 17"/>
          <p:cNvSpPr>
            <a:spLocks noGrp="1"/>
          </p:cNvSpPr>
          <p:nvPr>
            <p:ph type="body" sz="quarter" idx="12"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3" name="Text Placeholder 17"/>
          <p:cNvSpPr>
            <a:spLocks noGrp="1"/>
          </p:cNvSpPr>
          <p:nvPr>
            <p:ph type="body" sz="quarter" idx="14" hasCustomPrompt="1"/>
          </p:nvPr>
        </p:nvSpPr>
        <p:spPr>
          <a:xfrm>
            <a:off x="312369" y="4941001"/>
            <a:ext cx="6646154" cy="107722"/>
          </a:xfrm>
          <a:prstGeom prst="rect">
            <a:avLst/>
          </a:prstGeom>
        </p:spPr>
        <p:txBody>
          <a:bodyPr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7" name="Content Placeholder 2"/>
          <p:cNvSpPr>
            <a:spLocks noGrp="1"/>
          </p:cNvSpPr>
          <p:nvPr>
            <p:ph idx="15" hasCustomPrompt="1"/>
          </p:nvPr>
        </p:nvSpPr>
        <p:spPr>
          <a:xfrm>
            <a:off x="312368" y="785363"/>
            <a:ext cx="8527015" cy="4041432"/>
          </a:xfrm>
          <a:prstGeom prst="rect">
            <a:avLst/>
          </a:prstGeom>
        </p:spPr>
        <p:txBody>
          <a:bodyPr lIns="0" tIns="0" rIns="0" bIns="0"/>
          <a:lstStyle>
            <a:lvl1pPr marL="0" indent="0">
              <a:lnSpc>
                <a:spcPct val="100000"/>
              </a:lnSpc>
              <a:spcBef>
                <a:spcPts val="170"/>
              </a:spcBef>
              <a:spcAft>
                <a:spcPts val="426"/>
              </a:spcAft>
              <a:buClr>
                <a:schemeClr val="accent2"/>
              </a:buClr>
              <a:buSzPct val="100000"/>
              <a:buFont typeface="Wingdings 2" panose="05020102010507070707" pitchFamily="18" charset="2"/>
              <a:buNone/>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a:t>
            </a:r>
          </a:p>
        </p:txBody>
      </p:sp>
    </p:spTree>
    <p:extLst>
      <p:ext uri="{BB962C8B-B14F-4D97-AF65-F5344CB8AC3E}">
        <p14:creationId xmlns:p14="http://schemas.microsoft.com/office/powerpoint/2010/main" val="1304600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 offset lef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5B69306-C0E7-42BC-9E5D-971E49B11CDF}"/>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 name="Title 1"/>
          <p:cNvSpPr>
            <a:spLocks noGrp="1"/>
          </p:cNvSpPr>
          <p:nvPr>
            <p:ph type="title" hasCustomPrompt="1"/>
          </p:nvPr>
        </p:nvSpPr>
        <p:spPr>
          <a:xfrm>
            <a:off x="309046" y="297000"/>
            <a:ext cx="8521800" cy="488362"/>
          </a:xfrm>
        </p:spPr>
        <p:txBody>
          <a:bodyPr anchor="t" anchorCtr="0"/>
          <a:lstStyle>
            <a:lvl1pPr>
              <a:defRPr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r>
              <a:rPr lang="en-GB"/>
              <a:t>Title</a:t>
            </a:r>
            <a:endParaRPr lang="en-US"/>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a:t>Click to add Source / Note (if other [number of charts] notes not used)</a:t>
            </a:r>
          </a:p>
        </p:txBody>
      </p:sp>
      <p:sp>
        <p:nvSpPr>
          <p:cNvPr id="15" name="Text Placeholder 17">
            <a:extLst>
              <a:ext uri="{FF2B5EF4-FFF2-40B4-BE49-F238E27FC236}">
                <a16:creationId xmlns:a16="http://schemas.microsoft.com/office/drawing/2014/main" id="{B1784016-ABD5-4F24-A23B-633D9CF9A4F1}"/>
              </a:ext>
            </a:extLst>
          </p:cNvPr>
          <p:cNvSpPr>
            <a:spLocks noGrp="1"/>
          </p:cNvSpPr>
          <p:nvPr>
            <p:ph type="body" sz="quarter" idx="22" hasCustomPrompt="1"/>
          </p:nvPr>
        </p:nvSpPr>
        <p:spPr>
          <a:xfrm>
            <a:off x="312369" y="4755751"/>
            <a:ext cx="2754829"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a:t>Click to add Source</a:t>
            </a:r>
          </a:p>
        </p:txBody>
      </p:sp>
      <p:sp>
        <p:nvSpPr>
          <p:cNvPr id="20" name="Content Placeholder 2"/>
          <p:cNvSpPr>
            <a:spLocks noGrp="1"/>
          </p:cNvSpPr>
          <p:nvPr>
            <p:ph idx="17" hasCustomPrompt="1"/>
          </p:nvPr>
        </p:nvSpPr>
        <p:spPr>
          <a:xfrm>
            <a:off x="309045" y="1564206"/>
            <a:ext cx="2758153" cy="3069708"/>
          </a:xfrm>
          <a:prstGeom prst="rect">
            <a:avLst/>
          </a:prstGeom>
          <a:noFill/>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here to add text or chart</a:t>
            </a:r>
          </a:p>
        </p:txBody>
      </p:sp>
      <p:sp>
        <p:nvSpPr>
          <p:cNvPr id="13" name="Text Placeholder 8"/>
          <p:cNvSpPr>
            <a:spLocks noGrp="1"/>
          </p:cNvSpPr>
          <p:nvPr>
            <p:ph type="body" sz="quarter" idx="24" hasCustomPrompt="1"/>
          </p:nvPr>
        </p:nvSpPr>
        <p:spPr>
          <a:xfrm>
            <a:off x="309046" y="1219430"/>
            <a:ext cx="2758152" cy="34477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a:t>Chart title</a:t>
            </a:r>
          </a:p>
        </p:txBody>
      </p:sp>
      <p:sp>
        <p:nvSpPr>
          <p:cNvPr id="27" name="Text Placeholder 17">
            <a:extLst>
              <a:ext uri="{FF2B5EF4-FFF2-40B4-BE49-F238E27FC236}">
                <a16:creationId xmlns:a16="http://schemas.microsoft.com/office/drawing/2014/main" id="{B1784016-ABD5-4F24-A23B-633D9CF9A4F1}"/>
              </a:ext>
            </a:extLst>
          </p:cNvPr>
          <p:cNvSpPr>
            <a:spLocks noGrp="1"/>
          </p:cNvSpPr>
          <p:nvPr>
            <p:ph type="body" sz="quarter" idx="29" hasCustomPrompt="1"/>
          </p:nvPr>
        </p:nvSpPr>
        <p:spPr>
          <a:xfrm>
            <a:off x="3193034" y="4755751"/>
            <a:ext cx="2754829"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a:t>Click to add Source</a:t>
            </a:r>
          </a:p>
        </p:txBody>
      </p:sp>
      <p:sp>
        <p:nvSpPr>
          <p:cNvPr id="28" name="Text Placeholder 17">
            <a:extLst>
              <a:ext uri="{FF2B5EF4-FFF2-40B4-BE49-F238E27FC236}">
                <a16:creationId xmlns:a16="http://schemas.microsoft.com/office/drawing/2014/main" id="{B1784016-ABD5-4F24-A23B-633D9CF9A4F1}"/>
              </a:ext>
            </a:extLst>
          </p:cNvPr>
          <p:cNvSpPr>
            <a:spLocks noGrp="1"/>
          </p:cNvSpPr>
          <p:nvPr>
            <p:ph type="body" sz="quarter" idx="30" hasCustomPrompt="1"/>
          </p:nvPr>
        </p:nvSpPr>
        <p:spPr>
          <a:xfrm>
            <a:off x="6070375" y="4755751"/>
            <a:ext cx="2754829"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a:t>Click to add Source</a:t>
            </a:r>
          </a:p>
        </p:txBody>
      </p:sp>
      <p:sp>
        <p:nvSpPr>
          <p:cNvPr id="29" name="Text Placeholder 8"/>
          <p:cNvSpPr>
            <a:spLocks noGrp="1"/>
          </p:cNvSpPr>
          <p:nvPr>
            <p:ph type="body" sz="quarter" idx="11" hasCustomPrompt="1"/>
          </p:nvPr>
        </p:nvSpPr>
        <p:spPr>
          <a:xfrm>
            <a:off x="309045" y="785362"/>
            <a:ext cx="8521363" cy="434068"/>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a:t>Sub title</a:t>
            </a:r>
          </a:p>
        </p:txBody>
      </p:sp>
      <p:sp>
        <p:nvSpPr>
          <p:cNvPr id="30" name="Content Placeholder 2"/>
          <p:cNvSpPr>
            <a:spLocks noGrp="1"/>
          </p:cNvSpPr>
          <p:nvPr>
            <p:ph idx="31" hasCustomPrompt="1"/>
          </p:nvPr>
        </p:nvSpPr>
        <p:spPr>
          <a:xfrm>
            <a:off x="3182344" y="1564204"/>
            <a:ext cx="2758153" cy="3069709"/>
          </a:xfrm>
          <a:prstGeom prst="rect">
            <a:avLst/>
          </a:prstGeom>
          <a:noFill/>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here to add text or chart</a:t>
            </a:r>
          </a:p>
        </p:txBody>
      </p:sp>
      <p:sp>
        <p:nvSpPr>
          <p:cNvPr id="31" name="Text Placeholder 8"/>
          <p:cNvSpPr>
            <a:spLocks noGrp="1"/>
          </p:cNvSpPr>
          <p:nvPr>
            <p:ph type="body" sz="quarter" idx="32" hasCustomPrompt="1"/>
          </p:nvPr>
        </p:nvSpPr>
        <p:spPr>
          <a:xfrm>
            <a:off x="3182345" y="1219429"/>
            <a:ext cx="2758152" cy="34477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a:t>Chart title</a:t>
            </a:r>
          </a:p>
        </p:txBody>
      </p:sp>
      <p:sp>
        <p:nvSpPr>
          <p:cNvPr id="32" name="Content Placeholder 2"/>
          <p:cNvSpPr>
            <a:spLocks noGrp="1"/>
          </p:cNvSpPr>
          <p:nvPr>
            <p:ph idx="33" hasCustomPrompt="1"/>
          </p:nvPr>
        </p:nvSpPr>
        <p:spPr>
          <a:xfrm>
            <a:off x="6072255" y="1564204"/>
            <a:ext cx="2758153" cy="3069709"/>
          </a:xfrm>
          <a:prstGeom prst="rect">
            <a:avLst/>
          </a:prstGeom>
          <a:noFill/>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here to add text or chart</a:t>
            </a:r>
          </a:p>
        </p:txBody>
      </p:sp>
      <p:sp>
        <p:nvSpPr>
          <p:cNvPr id="33" name="Text Placeholder 8"/>
          <p:cNvSpPr>
            <a:spLocks noGrp="1"/>
          </p:cNvSpPr>
          <p:nvPr>
            <p:ph type="body" sz="quarter" idx="34" hasCustomPrompt="1"/>
          </p:nvPr>
        </p:nvSpPr>
        <p:spPr>
          <a:xfrm>
            <a:off x="6072256" y="1219429"/>
            <a:ext cx="2758152" cy="34477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a:t>Chart title</a:t>
            </a:r>
          </a:p>
        </p:txBody>
      </p:sp>
    </p:spTree>
    <p:extLst>
      <p:ext uri="{BB962C8B-B14F-4D97-AF65-F5344CB8AC3E}">
        <p14:creationId xmlns:p14="http://schemas.microsoft.com/office/powerpoint/2010/main" val="3097809218"/>
      </p:ext>
    </p:extLst>
  </p:cSld>
  <p:clrMapOvr>
    <a:masterClrMapping/>
  </p:clrMapOvr>
  <p:extLst>
    <p:ext uri="{DCECCB84-F9BA-43D5-87BE-67443E8EF086}">
      <p15:sldGuideLst xmlns:p15="http://schemas.microsoft.com/office/powerpoint/2012/main">
        <p15:guide id="1" orient="horz" pos="768">
          <p15:clr>
            <a:srgbClr val="FBAE40"/>
          </p15:clr>
        </p15:guide>
        <p15:guide id="2" pos="5568">
          <p15:clr>
            <a:srgbClr val="FBAE40"/>
          </p15:clr>
        </p15:guide>
        <p15:guide id="3" pos="192">
          <p15:clr>
            <a:srgbClr val="FBAE40"/>
          </p15:clr>
        </p15:guide>
        <p15:guide id="5" pos="2880">
          <p15:clr>
            <a:srgbClr val="FBAE40"/>
          </p15:clr>
        </p15:guide>
        <p15:guide id="6" pos="2928">
          <p15:clr>
            <a:srgbClr val="FBAE40"/>
          </p15:clr>
        </p15:guide>
        <p15:guide id="8" pos="283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Section Header with Numb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4EE2C27-9CA5-411D-921C-A90DB694142C}"/>
              </a:ext>
            </a:extLst>
          </p:cNvPr>
          <p:cNvGraphicFramePr>
            <a:graphicFrameLocks noChangeAspect="1"/>
          </p:cNvGraphicFramePr>
          <p:nvPr userDrawn="1">
            <p:custDataLst>
              <p:tags r:id="rId1"/>
            </p:custDataLst>
            <p:extLst>
              <p:ext uri="{D42A27DB-BD31-4B8C-83A1-F6EECF244321}">
                <p14:modId xmlns:p14="http://schemas.microsoft.com/office/powerpoint/2010/main" val="227307844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7" name="Object 6" hidden="1">
                        <a:extLst>
                          <a:ext uri="{FF2B5EF4-FFF2-40B4-BE49-F238E27FC236}">
                            <a16:creationId xmlns:a16="http://schemas.microsoft.com/office/drawing/2014/main" id="{E4EE2C27-9CA5-411D-921C-A90DB694142C}"/>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0F9AE06-2519-46DE-A80F-B378A9363FD8}"/>
              </a:ext>
            </a:extLst>
          </p:cNvPr>
          <p:cNvSpPr/>
          <p:nvPr userDrawn="1">
            <p:custDataLst>
              <p:tags r:id="rId2"/>
            </p:custDataLst>
          </p:nvPr>
        </p:nvSpPr>
        <p:spPr>
          <a:xfrm>
            <a:off x="0" y="0"/>
            <a:ext cx="119063"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3000"/>
              </a:lnSpc>
              <a:spcBef>
                <a:spcPct val="0"/>
              </a:spcBef>
              <a:spcAft>
                <a:spcPct val="0"/>
              </a:spcAft>
            </a:pPr>
            <a:endParaRPr lang="en-GB" sz="2850" b="1" i="0" baseline="0" dirty="0" err="1">
              <a:latin typeface="Arial" panose="020B0604020202020204" pitchFamily="34" charset="0"/>
              <a:ea typeface="+mj-ea"/>
              <a:cs typeface="Arial" panose="020B0604020202020204" pitchFamily="34" charset="0"/>
              <a:sym typeface="Arial" panose="020B0604020202020204" pitchFamily="34" charset="0"/>
            </a:endParaRPr>
          </a:p>
        </p:txBody>
      </p:sp>
      <p:pic>
        <p:nvPicPr>
          <p:cNvPr id="14" name="Picture 13">
            <a:extLst>
              <a:ext uri="{FF2B5EF4-FFF2-40B4-BE49-F238E27FC236}">
                <a16:creationId xmlns:a16="http://schemas.microsoft.com/office/drawing/2014/main" id="{651555A7-6D9C-4048-BFEA-4880675F4FCA}"/>
              </a:ext>
            </a:extLst>
          </p:cNvPr>
          <p:cNvPicPr>
            <a:picLocks noChangeAspect="1"/>
          </p:cNvPicPr>
          <p:nvPr userDrawn="1"/>
        </p:nvPicPr>
        <p:blipFill>
          <a:blip r:embed="rId6"/>
          <a:srcRect l="4225" r="4225"/>
          <a:stretch/>
        </p:blipFill>
        <p:spPr>
          <a:xfrm>
            <a:off x="0" y="1"/>
            <a:ext cx="9144000" cy="5141475"/>
          </a:xfrm>
          <a:prstGeom prst="rect">
            <a:avLst/>
          </a:prstGeom>
        </p:spPr>
      </p:pic>
      <p:sp>
        <p:nvSpPr>
          <p:cNvPr id="2" name="SectionTitle"/>
          <p:cNvSpPr>
            <a:spLocks noGrp="1"/>
          </p:cNvSpPr>
          <p:nvPr>
            <p:ph type="title" hasCustomPrompt="1"/>
          </p:nvPr>
        </p:nvSpPr>
        <p:spPr bwMode="gray">
          <a:xfrm>
            <a:off x="844550" y="1966465"/>
            <a:ext cx="7596738" cy="487400"/>
          </a:xfrm>
        </p:spPr>
        <p:txBody>
          <a:bodyPr vert="horz" anchor="b" anchorCtr="0">
            <a:noAutofit/>
          </a:bodyPr>
          <a:lstStyle>
            <a:lvl1pPr algn="l">
              <a:lnSpc>
                <a:spcPts val="3000"/>
              </a:lnSpc>
              <a:defRPr sz="1800" b="1" cap="none" baseline="0">
                <a:solidFill>
                  <a:schemeClr val="bg1"/>
                </a:solidFill>
              </a:defRPr>
            </a:lvl1pPr>
          </a:lstStyle>
          <a:p>
            <a:r>
              <a:rPr lang="en-GB" noProof="0" dirty="0"/>
              <a:t>&lt;Insert section title&gt;</a:t>
            </a:r>
          </a:p>
        </p:txBody>
      </p:sp>
      <p:sp>
        <p:nvSpPr>
          <p:cNvPr id="3" name="Text Placeholder 2"/>
          <p:cNvSpPr>
            <a:spLocks noGrp="1"/>
          </p:cNvSpPr>
          <p:nvPr>
            <p:ph type="body" idx="1" hasCustomPrompt="1"/>
          </p:nvPr>
        </p:nvSpPr>
        <p:spPr bwMode="gray">
          <a:xfrm>
            <a:off x="844550" y="2472643"/>
            <a:ext cx="7596739" cy="1125140"/>
          </a:xfrm>
          <a:prstGeom prst="rect">
            <a:avLst/>
          </a:prstGeom>
        </p:spPr>
        <p:txBody>
          <a:bodyPr anchor="t" anchorCtr="0">
            <a:noAutofit/>
          </a:bodyPr>
          <a:lstStyle>
            <a:lvl1pPr marL="0" indent="0">
              <a:buNone/>
              <a:defRPr sz="1500" b="0">
                <a:solidFill>
                  <a:schemeClr val="bg1"/>
                </a:solidFill>
              </a:defRPr>
            </a:lvl1pPr>
            <a:lvl2pPr marL="342878" indent="0">
              <a:buNone/>
              <a:defRPr sz="1350">
                <a:solidFill>
                  <a:schemeClr val="tx1">
                    <a:tint val="75000"/>
                  </a:schemeClr>
                </a:solidFill>
              </a:defRPr>
            </a:lvl2pPr>
            <a:lvl3pPr marL="685757" indent="0">
              <a:buNone/>
              <a:defRPr sz="1200">
                <a:solidFill>
                  <a:schemeClr val="tx1">
                    <a:tint val="75000"/>
                  </a:schemeClr>
                </a:solidFill>
              </a:defRPr>
            </a:lvl3pPr>
            <a:lvl4pPr marL="1028635" indent="0">
              <a:buNone/>
              <a:defRPr sz="1050">
                <a:solidFill>
                  <a:schemeClr val="tx1">
                    <a:tint val="75000"/>
                  </a:schemeClr>
                </a:solidFill>
              </a:defRPr>
            </a:lvl4pPr>
            <a:lvl5pPr marL="1371513" indent="0">
              <a:buNone/>
              <a:defRPr sz="1050">
                <a:solidFill>
                  <a:schemeClr val="tx1">
                    <a:tint val="75000"/>
                  </a:schemeClr>
                </a:solidFill>
              </a:defRPr>
            </a:lvl5pPr>
            <a:lvl6pPr marL="1714391" indent="0">
              <a:buNone/>
              <a:defRPr sz="1050">
                <a:solidFill>
                  <a:schemeClr val="tx1">
                    <a:tint val="75000"/>
                  </a:schemeClr>
                </a:solidFill>
              </a:defRPr>
            </a:lvl6pPr>
            <a:lvl7pPr marL="2057270" indent="0">
              <a:buNone/>
              <a:defRPr sz="1050">
                <a:solidFill>
                  <a:schemeClr val="tx1">
                    <a:tint val="75000"/>
                  </a:schemeClr>
                </a:solidFill>
              </a:defRPr>
            </a:lvl7pPr>
            <a:lvl8pPr marL="2400149" indent="0">
              <a:buNone/>
              <a:defRPr sz="1050">
                <a:solidFill>
                  <a:schemeClr val="tx1">
                    <a:tint val="75000"/>
                  </a:schemeClr>
                </a:solidFill>
              </a:defRPr>
            </a:lvl8pPr>
            <a:lvl9pPr marL="2743027" indent="0">
              <a:buNone/>
              <a:defRPr sz="1050">
                <a:solidFill>
                  <a:schemeClr val="tx1">
                    <a:tint val="75000"/>
                  </a:schemeClr>
                </a:solidFill>
              </a:defRPr>
            </a:lvl9pPr>
          </a:lstStyle>
          <a:p>
            <a:pPr lvl="0"/>
            <a:r>
              <a:rPr lang="en-GB" noProof="0" dirty="0"/>
              <a:t>&lt;Sub title&gt;</a:t>
            </a:r>
          </a:p>
        </p:txBody>
      </p:sp>
      <p:sp>
        <p:nvSpPr>
          <p:cNvPr id="6" name="SectionNumber"/>
          <p:cNvSpPr>
            <a:spLocks noGrp="1"/>
          </p:cNvSpPr>
          <p:nvPr>
            <p:ph type="body" sz="quarter" idx="10" hasCustomPrompt="1"/>
          </p:nvPr>
        </p:nvSpPr>
        <p:spPr>
          <a:xfrm>
            <a:off x="332100" y="1966464"/>
            <a:ext cx="512450" cy="488700"/>
          </a:xfrm>
          <a:prstGeom prst="rect">
            <a:avLst/>
          </a:prstGeom>
        </p:spPr>
        <p:txBody>
          <a:bodyPr bIns="90000" anchor="b" anchorCtr="0"/>
          <a:lstStyle>
            <a:lvl1pPr algn="l">
              <a:lnSpc>
                <a:spcPts val="3000"/>
              </a:lnSpc>
              <a:spcBef>
                <a:spcPts val="0"/>
              </a:spcBef>
              <a:spcAft>
                <a:spcPts val="0"/>
              </a:spcAft>
              <a:defRPr sz="1800" b="1">
                <a:solidFill>
                  <a:schemeClr val="bg1"/>
                </a:solidFill>
                <a:latin typeface="+mj-lt"/>
              </a:defRPr>
            </a:lvl1pPr>
            <a:lvl2pPr>
              <a:defRPr sz="2850" b="0">
                <a:solidFill>
                  <a:schemeClr val="bg1"/>
                </a:solidFill>
              </a:defRPr>
            </a:lvl2pPr>
            <a:lvl3pPr>
              <a:defRPr sz="2850" b="0">
                <a:solidFill>
                  <a:schemeClr val="bg1"/>
                </a:solidFill>
              </a:defRPr>
            </a:lvl3pPr>
            <a:lvl4pPr>
              <a:defRPr sz="2850" b="0">
                <a:solidFill>
                  <a:schemeClr val="bg1"/>
                </a:solidFill>
              </a:defRPr>
            </a:lvl4pPr>
            <a:lvl5pPr>
              <a:defRPr sz="2850" b="0">
                <a:solidFill>
                  <a:schemeClr val="bg1"/>
                </a:solidFill>
              </a:defRPr>
            </a:lvl5pPr>
          </a:lstStyle>
          <a:p>
            <a:pPr lvl="0"/>
            <a:r>
              <a:rPr lang="en-GB" dirty="0"/>
              <a:t>#</a:t>
            </a:r>
          </a:p>
        </p:txBody>
      </p:sp>
    </p:spTree>
    <p:extLst>
      <p:ext uri="{BB962C8B-B14F-4D97-AF65-F5344CB8AC3E}">
        <p14:creationId xmlns:p14="http://schemas.microsoft.com/office/powerpoint/2010/main" val="9266788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ig Single Chart Layou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
            </p:custDataLst>
            <p:extLst>
              <p:ext uri="{D42A27DB-BD31-4B8C-83A1-F6EECF244321}">
                <p14:modId xmlns:p14="http://schemas.microsoft.com/office/powerpoint/2010/main" val="3148349526"/>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9" name="Object 8" hidden="1"/>
                      <p:cNvPicPr/>
                      <p:nvPr/>
                    </p:nvPicPr>
                    <p:blipFill>
                      <a:blip r:embed="rId5"/>
                      <a:stretch>
                        <a:fillRect/>
                      </a:stretch>
                    </p:blipFill>
                    <p:spPr>
                      <a:xfrm>
                        <a:off x="1467" y="1192"/>
                        <a:ext cx="1465" cy="1190"/>
                      </a:xfrm>
                      <a:prstGeom prst="rect">
                        <a:avLst/>
                      </a:prstGeom>
                    </p:spPr>
                  </p:pic>
                </p:oleObj>
              </mc:Fallback>
            </mc:AlternateContent>
          </a:graphicData>
        </a:graphic>
      </p:graphicFrame>
      <p:sp>
        <p:nvSpPr>
          <p:cNvPr id="2" name="Rectangle 1" hidden="1"/>
          <p:cNvSpPr/>
          <p:nvPr userDrawn="1">
            <p:custDataLst>
              <p:tags r:id="rId2"/>
            </p:custDataLst>
          </p:nvPr>
        </p:nvSpPr>
        <p:spPr>
          <a:xfrm>
            <a:off x="1" y="1"/>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GB" sz="1900" baseline="0">
              <a:solidFill>
                <a:prstClr val="white"/>
              </a:solidFill>
              <a:ea typeface="Roboto Medium"/>
              <a:cs typeface="Arial"/>
              <a:sym typeface="Arial"/>
            </a:endParaRPr>
          </a:p>
        </p:txBody>
      </p:sp>
      <p:sp>
        <p:nvSpPr>
          <p:cNvPr id="13" name="Rectangle 12">
            <a:hlinkClick r:id="rId6"/>
          </p:cNvPr>
          <p:cNvSpPr/>
          <p:nvPr/>
        </p:nvSpPr>
        <p:spPr>
          <a:xfrm>
            <a:off x="7759171" y="119141"/>
            <a:ext cx="743394" cy="12623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en-GB" sz="1400" baseline="0">
              <a:solidFill>
                <a:prstClr val="white"/>
              </a:solidFill>
              <a:ea typeface="Roboto" panose="02000000000000000000" pitchFamily="2" charset="0"/>
              <a:cs typeface="Arial" panose="020B0604020202020204" pitchFamily="34" charset="0"/>
            </a:endParaRPr>
          </a:p>
        </p:txBody>
      </p:sp>
      <p:sp>
        <p:nvSpPr>
          <p:cNvPr id="8" name="Content Placeholder 2"/>
          <p:cNvSpPr>
            <a:spLocks noGrp="1"/>
          </p:cNvSpPr>
          <p:nvPr>
            <p:ph idx="13" hasCustomPrompt="1"/>
          </p:nvPr>
        </p:nvSpPr>
        <p:spPr>
          <a:xfrm>
            <a:off x="312369" y="1539000"/>
            <a:ext cx="8507077" cy="3287794"/>
          </a:xfrm>
          <a:prstGeom prst="rect">
            <a:avLst/>
          </a:prstGeom>
        </p:spPr>
        <p:txBody>
          <a:bodyPr lIns="0" tIns="0" rIns="0" bIns="0"/>
          <a:lstStyle>
            <a:lvl1pPr marL="0" indent="0">
              <a:lnSpc>
                <a:spcPct val="100000"/>
              </a:lnSpc>
              <a:spcBef>
                <a:spcPts val="170"/>
              </a:spcBef>
              <a:spcAft>
                <a:spcPts val="511"/>
              </a:spcAft>
              <a:buClr>
                <a:schemeClr val="tx2"/>
              </a:buClr>
              <a:buSzPct val="100000"/>
              <a:buFont typeface="Arial" panose="020B0604020202020204" pitchFamily="34" charset="0"/>
              <a:buNone/>
              <a:defRPr sz="1500" b="0"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vl2pPr marL="307094" indent="-156929">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58" indent="-150165">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187" indent="-156929">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52" indent="-150165">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GB"/>
              <a:t>Click to add object</a:t>
            </a:r>
          </a:p>
        </p:txBody>
      </p:sp>
      <p:sp>
        <p:nvSpPr>
          <p:cNvPr id="3" name="Title 1"/>
          <p:cNvSpPr>
            <a:spLocks noGrp="1"/>
          </p:cNvSpPr>
          <p:nvPr>
            <p:ph type="title" hasCustomPrompt="1"/>
          </p:nvPr>
        </p:nvSpPr>
        <p:spPr>
          <a:xfrm>
            <a:off x="313157" y="297000"/>
            <a:ext cx="8517689" cy="488362"/>
          </a:xfrm>
        </p:spPr>
        <p:txBody>
          <a:bodyPr anchor="t" anchorCtr="0"/>
          <a:lstStyle>
            <a:lvl1pPr>
              <a:defRPr>
                <a:latin typeface="Arial" panose="020B0604020202020204" pitchFamily="34" charset="0"/>
                <a:cs typeface="Arial" panose="020B0604020202020204" pitchFamily="34" charset="0"/>
              </a:defRPr>
            </a:lvl1pPr>
          </a:lstStyle>
          <a:p>
            <a:r>
              <a:rPr lang="en-GB"/>
              <a:t>Title – Arial Bold, 19pt, R6 G53 B122</a:t>
            </a:r>
          </a:p>
        </p:txBody>
      </p:sp>
      <p:sp>
        <p:nvSpPr>
          <p:cNvPr id="5" name="Text Placeholder 2"/>
          <p:cNvSpPr>
            <a:spLocks noGrp="1"/>
          </p:cNvSpPr>
          <p:nvPr>
            <p:ph type="body" sz="quarter" idx="11" hasCustomPrompt="1"/>
          </p:nvPr>
        </p:nvSpPr>
        <p:spPr>
          <a:xfrm>
            <a:off x="313594" y="783000"/>
            <a:ext cx="8516815" cy="418500"/>
          </a:xfrm>
          <a:prstGeom prst="rect">
            <a:avLst/>
          </a:prstGeom>
        </p:spPr>
        <p:txBody>
          <a:bodyPr lIns="0" tIns="38963" rIns="77925" bIns="38963"/>
          <a:lstStyle>
            <a:lvl1pPr>
              <a:lnSpc>
                <a:spcPts val="1600"/>
              </a:lnSpc>
              <a:defRPr sz="1600" b="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GB"/>
              <a:t>Sub heading – Arial Regular, 16pt, R0 G164 B227</a:t>
            </a:r>
          </a:p>
        </p:txBody>
      </p:sp>
      <p:sp>
        <p:nvSpPr>
          <p:cNvPr id="7" name="Text Placeholder 17"/>
          <p:cNvSpPr>
            <a:spLocks noGrp="1"/>
          </p:cNvSpPr>
          <p:nvPr>
            <p:ph type="body" sz="quarter" idx="12" hasCustomPrompt="1"/>
          </p:nvPr>
        </p:nvSpPr>
        <p:spPr>
          <a:xfrm>
            <a:off x="309046" y="91801"/>
            <a:ext cx="6646154" cy="135979"/>
          </a:xfrm>
          <a:prstGeom prst="rect">
            <a:avLst/>
          </a:prstGeom>
        </p:spPr>
        <p:txBody>
          <a:bodyPr lIns="0" tIns="39883" rIns="0" bIns="39883">
            <a:noAutofit/>
          </a:bodyPr>
          <a:lstStyle>
            <a:lvl1pPr marL="0" marR="0" indent="0" algn="l" defTabSz="38961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a:t>Click to add Section Title</a:t>
            </a:r>
          </a:p>
        </p:txBody>
      </p:sp>
      <p:sp>
        <p:nvSpPr>
          <p:cNvPr id="19" name="Text Placeholder 17"/>
          <p:cNvSpPr>
            <a:spLocks noGrp="1"/>
          </p:cNvSpPr>
          <p:nvPr>
            <p:ph type="body" sz="quarter" idx="14" hasCustomPrompt="1"/>
          </p:nvPr>
        </p:nvSpPr>
        <p:spPr>
          <a:xfrm>
            <a:off x="312370" y="4941002"/>
            <a:ext cx="6646154" cy="107722"/>
          </a:xfrm>
          <a:prstGeom prst="rect">
            <a:avLst/>
          </a:prstGeom>
        </p:spPr>
        <p:txBody>
          <a:bodyPr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a:t>Click to add Source Note</a:t>
            </a:r>
          </a:p>
        </p:txBody>
      </p:sp>
      <p:sp>
        <p:nvSpPr>
          <p:cNvPr id="11" name="Text Placeholder 8"/>
          <p:cNvSpPr>
            <a:spLocks noGrp="1"/>
          </p:cNvSpPr>
          <p:nvPr>
            <p:ph type="body" sz="quarter" idx="20" hasCustomPrompt="1"/>
          </p:nvPr>
        </p:nvSpPr>
        <p:spPr>
          <a:xfrm>
            <a:off x="312370" y="1201500"/>
            <a:ext cx="8507077"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3" indent="0">
              <a:buNone/>
              <a:defRPr/>
            </a:lvl2pPr>
          </a:lstStyle>
          <a:p>
            <a:pPr lvl="0"/>
            <a:r>
              <a:rPr lang="en-GB"/>
              <a:t>Chart title – Arial Bold, 14pt, R6 G53 B122</a:t>
            </a:r>
          </a:p>
        </p:txBody>
      </p:sp>
    </p:spTree>
    <p:extLst>
      <p:ext uri="{BB962C8B-B14F-4D97-AF65-F5344CB8AC3E}">
        <p14:creationId xmlns:p14="http://schemas.microsoft.com/office/powerpoint/2010/main" val="23860610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ront Cover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41921210"/>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4" name="Object 3"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F606A80-9EC7-4A46-9D4B-7CC5A4096C1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a:latin typeface="Arial" panose="020B0604020202020204" pitchFamily="34" charset="0"/>
              <a:ea typeface="Roboto Medium" panose="02000000000000000000" pitchFamily="2" charset="0"/>
              <a:cs typeface="Arial" panose="020B0604020202020204" pitchFamily="34" charset="0"/>
              <a:sym typeface="Arial" panose="020B0604020202020204" pitchFamily="34" charset="0"/>
            </a:endParaRPr>
          </a:p>
        </p:txBody>
      </p:sp>
      <p:sp>
        <p:nvSpPr>
          <p:cNvPr id="12" name="Content Placeholder 2"/>
          <p:cNvSpPr>
            <a:spLocks noGrp="1"/>
          </p:cNvSpPr>
          <p:nvPr>
            <p:ph idx="13" hasCustomPrompt="1"/>
          </p:nvPr>
        </p:nvSpPr>
        <p:spPr>
          <a:xfrm>
            <a:off x="0" y="1206900"/>
            <a:ext cx="9141785" cy="3429000"/>
          </a:xfrm>
          <a:prstGeom prst="rect">
            <a:avLst/>
          </a:prstGeom>
          <a:solidFill>
            <a:schemeClr val="bg2"/>
          </a:solidFill>
        </p:spPr>
        <p:txBody>
          <a:bodyPr lIns="0" tIns="0" rIns="0" bIns="0"/>
          <a:lstStyle>
            <a:lvl1pPr marL="0" indent="0" algn="ctr">
              <a:lnSpc>
                <a:spcPct val="100000"/>
              </a:lnSpc>
              <a:spcBef>
                <a:spcPts val="170"/>
              </a:spcBef>
              <a:spcAft>
                <a:spcPts val="511"/>
              </a:spcAft>
              <a:buClr>
                <a:schemeClr val="tx2"/>
              </a:buClr>
              <a:buSzPct val="100000"/>
              <a:buFont typeface="Arial" panose="020B0604020202020204" pitchFamily="34" charset="0"/>
              <a:buNone/>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GB" dirty="0"/>
              <a:t>Cover image goes here!</a:t>
            </a:r>
          </a:p>
        </p:txBody>
      </p:sp>
      <p:pic>
        <p:nvPicPr>
          <p:cNvPr id="3" name="Picture 2">
            <a:extLst>
              <a:ext uri="{FF2B5EF4-FFF2-40B4-BE49-F238E27FC236}">
                <a16:creationId xmlns:a16="http://schemas.microsoft.com/office/drawing/2014/main" id="{E8C47235-1EA2-2784-4C33-C2BE38A50430}"/>
              </a:ext>
            </a:extLst>
          </p:cNvPr>
          <p:cNvPicPr>
            <a:picLocks noChangeAspect="1"/>
          </p:cNvPicPr>
          <p:nvPr userDrawn="1"/>
        </p:nvPicPr>
        <p:blipFill>
          <a:blip r:embed="rId6"/>
          <a:srcRect/>
          <a:stretch/>
        </p:blipFill>
        <p:spPr>
          <a:xfrm>
            <a:off x="7625005" y="349209"/>
            <a:ext cx="1149036" cy="418608"/>
          </a:xfrm>
          <a:prstGeom prst="rect">
            <a:avLst/>
          </a:prstGeom>
        </p:spPr>
      </p:pic>
      <p:sp>
        <p:nvSpPr>
          <p:cNvPr id="6" name="Rectangle 5">
            <a:hlinkClick r:id="rId7"/>
            <a:extLst>
              <a:ext uri="{FF2B5EF4-FFF2-40B4-BE49-F238E27FC236}">
                <a16:creationId xmlns:a16="http://schemas.microsoft.com/office/drawing/2014/main" id="{D41A11F1-C07F-F722-5509-1CBC89F6187B}"/>
              </a:ext>
            </a:extLst>
          </p:cNvPr>
          <p:cNvSpPr/>
          <p:nvPr userDrawn="1"/>
        </p:nvSpPr>
        <p:spPr>
          <a:xfrm>
            <a:off x="6633606" y="4800600"/>
            <a:ext cx="2162713" cy="14287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29222" rIns="0" bIns="29222" rtlCol="0" anchor="ctr"/>
          <a:lstStyle/>
          <a:p>
            <a:pPr marL="0" algn="r" rtl="0">
              <a:spcBef>
                <a:spcPts val="0"/>
              </a:spcBef>
            </a:pPr>
            <a:r>
              <a:rPr lang="en-SG" sz="825" b="0" i="0" u="none" strike="noStrike" baseline="0" dirty="0">
                <a:solidFill>
                  <a:schemeClr val="accent2"/>
                </a:solidFill>
                <a:latin typeface="Arial" panose="020B0604020202020204" pitchFamily="34" charset="0"/>
                <a:ea typeface="Roboto Light" panose="02000000000000000000" pitchFamily="2" charset="0"/>
                <a:cs typeface="Arial" panose="020B0604020202020204" pitchFamily="34" charset="0"/>
              </a:rPr>
              <a:t>woodmac.com</a:t>
            </a:r>
            <a:endParaRPr lang="en-US" sz="825" b="0" i="0" u="none" strike="noStrike" baseline="0" dirty="0">
              <a:solidFill>
                <a:schemeClr val="accent2"/>
              </a:solidFill>
              <a:latin typeface="Arial" panose="020B0604020202020204" pitchFamily="34" charset="0"/>
              <a:ea typeface="Roboto Light" panose="02000000000000000000" pitchFamily="2" charset="0"/>
              <a:cs typeface="Arial" panose="020B0604020202020204" pitchFamily="34" charset="0"/>
            </a:endParaRPr>
          </a:p>
        </p:txBody>
      </p:sp>
      <p:sp>
        <p:nvSpPr>
          <p:cNvPr id="7" name="Slide Number Placeholder 5">
            <a:extLst>
              <a:ext uri="{FF2B5EF4-FFF2-40B4-BE49-F238E27FC236}">
                <a16:creationId xmlns:a16="http://schemas.microsoft.com/office/drawing/2014/main" id="{6F77119B-195C-997A-CB3C-E003AC58FEF4}"/>
              </a:ext>
            </a:extLst>
          </p:cNvPr>
          <p:cNvSpPr txBox="1">
            <a:spLocks/>
          </p:cNvSpPr>
          <p:nvPr userDrawn="1"/>
        </p:nvSpPr>
        <p:spPr>
          <a:xfrm>
            <a:off x="310238" y="4798456"/>
            <a:ext cx="1874912" cy="123111"/>
          </a:xfrm>
          <a:prstGeom prst="rect">
            <a:avLst/>
          </a:prstGeom>
        </p:spPr>
        <p:txBody>
          <a:bodyPr vert="horz" wrap="square" lIns="0" tIns="0" rIns="0" bIns="0" rtlCol="0" anchor="ctr" anchorCtr="0">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algn="l" rtl="0">
              <a:spcBef>
                <a:spcPts val="0"/>
              </a:spcBef>
            </a:pPr>
            <a:r>
              <a:rPr lang="en-US" sz="800" b="0" i="0" u="none" strike="noStrike" baseline="0" dirty="0">
                <a:solidFill>
                  <a:schemeClr val="accent2"/>
                </a:solidFill>
                <a:latin typeface="Arial" panose="020B0604020202020204" pitchFamily="34" charset="0"/>
                <a:ea typeface="Roboto Light" panose="02000000000000000000" pitchFamily="2" charset="0"/>
                <a:cs typeface="Arial" panose="020B0604020202020204" pitchFamily="34" charset="0"/>
              </a:rPr>
              <a:t>Inspiring Decisions</a:t>
            </a:r>
          </a:p>
        </p:txBody>
      </p:sp>
      <p:sp>
        <p:nvSpPr>
          <p:cNvPr id="8" name="Text Placeholder 3">
            <a:extLst>
              <a:ext uri="{FF2B5EF4-FFF2-40B4-BE49-F238E27FC236}">
                <a16:creationId xmlns:a16="http://schemas.microsoft.com/office/drawing/2014/main" id="{AA0C1F64-E50F-F3C7-A407-8D80AD33818B}"/>
              </a:ext>
            </a:extLst>
          </p:cNvPr>
          <p:cNvSpPr>
            <a:spLocks noGrp="1"/>
          </p:cNvSpPr>
          <p:nvPr>
            <p:ph type="body" sz="quarter" idx="11" hasCustomPrompt="1"/>
          </p:nvPr>
        </p:nvSpPr>
        <p:spPr>
          <a:xfrm>
            <a:off x="310663" y="916431"/>
            <a:ext cx="7080738" cy="175558"/>
          </a:xfrm>
          <a:prstGeom prst="rect">
            <a:avLst/>
          </a:prstGeom>
        </p:spPr>
        <p:txBody>
          <a:bodyPr lIns="0" tIns="0" rIns="0" bIns="0" anchor="t" anchorCtr="0"/>
          <a:lstStyle>
            <a:lvl1pPr marL="0" indent="0" rtl="0">
              <a:lnSpc>
                <a:spcPts val="1193"/>
              </a:lnSpc>
              <a:buNone/>
              <a:defRPr lang="en-GB" sz="1200" b="1" i="0" u="none" strike="noStrike" baseline="0" smtClean="0">
                <a:solidFill>
                  <a:srgbClr val="06357A"/>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GB" dirty="0"/>
              <a:t>Presenter | Date</a:t>
            </a:r>
          </a:p>
        </p:txBody>
      </p:sp>
      <p:sp>
        <p:nvSpPr>
          <p:cNvPr id="9" name="Title Placeholder 1">
            <a:extLst>
              <a:ext uri="{FF2B5EF4-FFF2-40B4-BE49-F238E27FC236}">
                <a16:creationId xmlns:a16="http://schemas.microsoft.com/office/drawing/2014/main" id="{14D07357-3D78-0E1D-0E32-2A0A88BF4FA6}"/>
              </a:ext>
            </a:extLst>
          </p:cNvPr>
          <p:cNvSpPr>
            <a:spLocks noGrp="1"/>
          </p:cNvSpPr>
          <p:nvPr>
            <p:ph type="title" hasCustomPrompt="1"/>
          </p:nvPr>
        </p:nvSpPr>
        <p:spPr>
          <a:xfrm>
            <a:off x="310663" y="353602"/>
            <a:ext cx="7080738" cy="269281"/>
          </a:xfrm>
          <a:prstGeom prst="rect">
            <a:avLst/>
          </a:prstGeom>
          <a:noFill/>
          <a:ln>
            <a:noFill/>
          </a:ln>
        </p:spPr>
        <p:txBody>
          <a:bodyPr vert="horz" lIns="0" tIns="0" rIns="0" bIns="0" rtlCol="0" anchor="b" anchorCtr="0">
            <a:noAutofit/>
          </a:bodyPr>
          <a:lstStyle>
            <a:lvl1pPr>
              <a:lnSpc>
                <a:spcPts val="1875"/>
              </a:lnSpc>
              <a:defRPr sz="1900" baseline="0">
                <a:solidFill>
                  <a:srgbClr val="06357A"/>
                </a:solidFill>
                <a:latin typeface="Arial" panose="020B0604020202020204" pitchFamily="34" charset="0"/>
                <a:ea typeface="Roboto Medium" panose="02000000000000000000" pitchFamily="2" charset="0"/>
                <a:cs typeface="Arial" panose="020B0604020202020204" pitchFamily="34" charset="0"/>
              </a:defRPr>
            </a:lvl1pPr>
          </a:lstStyle>
          <a:p>
            <a:pPr rtl="0"/>
            <a:r>
              <a:rPr lang="en-GB" dirty="0"/>
              <a:t>Click to add title</a:t>
            </a:r>
          </a:p>
        </p:txBody>
      </p:sp>
      <p:sp>
        <p:nvSpPr>
          <p:cNvPr id="10" name="Text Placeholder 3">
            <a:extLst>
              <a:ext uri="{FF2B5EF4-FFF2-40B4-BE49-F238E27FC236}">
                <a16:creationId xmlns:a16="http://schemas.microsoft.com/office/drawing/2014/main" id="{ED80AAC4-71DE-7B79-D293-32359E6A60AF}"/>
              </a:ext>
            </a:extLst>
          </p:cNvPr>
          <p:cNvSpPr>
            <a:spLocks noGrp="1"/>
          </p:cNvSpPr>
          <p:nvPr>
            <p:ph type="body" sz="quarter" idx="10" hasCustomPrompt="1"/>
          </p:nvPr>
        </p:nvSpPr>
        <p:spPr>
          <a:xfrm>
            <a:off x="310663" y="668060"/>
            <a:ext cx="7080738" cy="219077"/>
          </a:xfrm>
          <a:prstGeom prst="rect">
            <a:avLst/>
          </a:prstGeom>
        </p:spPr>
        <p:txBody>
          <a:bodyPr lIns="0" tIns="0" rIns="0" bIns="0" anchor="t" anchorCtr="0"/>
          <a:lstStyle>
            <a:lvl1pPr marL="0" indent="0" rtl="0">
              <a:lnSpc>
                <a:spcPts val="1534"/>
              </a:lnSpc>
              <a:buNone/>
              <a:defRPr lang="en-GB" sz="1500" b="0" i="0" u="none" strike="noStrike" baseline="0" smtClean="0">
                <a:solidFill>
                  <a:schemeClr val="accent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GB" dirty="0"/>
              <a:t>Click to add sub-title</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General Front Cover Layou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F24715-57A5-4DFF-AF67-57999511D0CC}"/>
              </a:ext>
            </a:extLst>
          </p:cNvPr>
          <p:cNvGraphicFramePr>
            <a:graphicFrameLocks noChangeAspect="1"/>
          </p:cNvGraphicFramePr>
          <p:nvPr userDrawn="1">
            <p:custDataLst>
              <p:tags r:id="rId1"/>
            </p:custDataLst>
            <p:extLst>
              <p:ext uri="{D42A27DB-BD31-4B8C-83A1-F6EECF244321}">
                <p14:modId xmlns:p14="http://schemas.microsoft.com/office/powerpoint/2010/main" val="40851695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3" name="Object 2" hidden="1">
                        <a:extLst>
                          <a:ext uri="{FF2B5EF4-FFF2-40B4-BE49-F238E27FC236}">
                            <a16:creationId xmlns:a16="http://schemas.microsoft.com/office/drawing/2014/main" id="{4BF24715-57A5-4DFF-AF67-57999511D0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6" name="Rectangle 25">
            <a:hlinkClick r:id="rId5"/>
            <a:extLst>
              <a:ext uri="{FF2B5EF4-FFF2-40B4-BE49-F238E27FC236}">
                <a16:creationId xmlns:a16="http://schemas.microsoft.com/office/drawing/2014/main" id="{0CB405B9-3702-4840-816E-98C367B26F1F}"/>
              </a:ext>
            </a:extLst>
          </p:cNvPr>
          <p:cNvSpPr/>
          <p:nvPr userDrawn="1"/>
        </p:nvSpPr>
        <p:spPr>
          <a:xfrm>
            <a:off x="6633606" y="4800600"/>
            <a:ext cx="2162713" cy="14287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29222" rIns="0" bIns="29222" rtlCol="0" anchor="ctr"/>
          <a:lstStyle/>
          <a:p>
            <a:pPr marL="0" algn="r" rtl="0">
              <a:spcBef>
                <a:spcPts val="0"/>
              </a:spcBef>
            </a:pPr>
            <a:r>
              <a:rPr lang="en-SG" sz="825" b="0" i="0" u="none" strike="noStrike" baseline="0" dirty="0">
                <a:solidFill>
                  <a:schemeClr val="accent2"/>
                </a:solidFill>
                <a:latin typeface="Arial" panose="020B0604020202020204" pitchFamily="34" charset="0"/>
                <a:ea typeface="Roboto Light" panose="02000000000000000000" pitchFamily="2" charset="0"/>
                <a:cs typeface="Arial" panose="020B0604020202020204" pitchFamily="34" charset="0"/>
              </a:rPr>
              <a:t>woodmac.com</a:t>
            </a:r>
            <a:endParaRPr lang="en-US" sz="825" b="0" i="0" u="none" strike="noStrike" baseline="0" dirty="0">
              <a:solidFill>
                <a:schemeClr val="accent2"/>
              </a:solidFill>
              <a:latin typeface="Arial" panose="020B0604020202020204" pitchFamily="34" charset="0"/>
              <a:ea typeface="Roboto Light" panose="02000000000000000000" pitchFamily="2" charset="0"/>
              <a:cs typeface="Arial" panose="020B0604020202020204" pitchFamily="34" charset="0"/>
            </a:endParaRPr>
          </a:p>
        </p:txBody>
      </p:sp>
      <p:pic>
        <p:nvPicPr>
          <p:cNvPr id="11" name="Picture 10">
            <a:extLst>
              <a:ext uri="{FF2B5EF4-FFF2-40B4-BE49-F238E27FC236}">
                <a16:creationId xmlns:a16="http://schemas.microsoft.com/office/drawing/2014/main" id="{9EECF073-A126-7B47-87CE-1F038977FD92}"/>
              </a:ext>
            </a:extLst>
          </p:cNvPr>
          <p:cNvPicPr>
            <a:picLocks noChangeAspect="1"/>
          </p:cNvPicPr>
          <p:nvPr userDrawn="1"/>
        </p:nvPicPr>
        <p:blipFill>
          <a:blip r:embed="rId6"/>
          <a:srcRect/>
          <a:stretch/>
        </p:blipFill>
        <p:spPr>
          <a:xfrm>
            <a:off x="7625005" y="349209"/>
            <a:ext cx="1149036" cy="418608"/>
          </a:xfrm>
          <a:prstGeom prst="rect">
            <a:avLst/>
          </a:prstGeom>
        </p:spPr>
      </p:pic>
      <p:sp>
        <p:nvSpPr>
          <p:cNvPr id="17" name="Slide Number Placeholder 5">
            <a:extLst>
              <a:ext uri="{FF2B5EF4-FFF2-40B4-BE49-F238E27FC236}">
                <a16:creationId xmlns:a16="http://schemas.microsoft.com/office/drawing/2014/main" id="{8BDAE506-E8AF-4385-ADB3-67EF0B4CD0B6}"/>
              </a:ext>
            </a:extLst>
          </p:cNvPr>
          <p:cNvSpPr txBox="1">
            <a:spLocks/>
          </p:cNvSpPr>
          <p:nvPr userDrawn="1"/>
        </p:nvSpPr>
        <p:spPr>
          <a:xfrm>
            <a:off x="310238" y="4798456"/>
            <a:ext cx="1874912" cy="123111"/>
          </a:xfrm>
          <a:prstGeom prst="rect">
            <a:avLst/>
          </a:prstGeom>
        </p:spPr>
        <p:txBody>
          <a:bodyPr vert="horz" wrap="square" lIns="0" tIns="0" rIns="0" bIns="0" rtlCol="0" anchor="ctr" anchorCtr="0">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algn="l" rtl="0">
              <a:spcBef>
                <a:spcPts val="0"/>
              </a:spcBef>
            </a:pPr>
            <a:r>
              <a:rPr lang="en-US" sz="800" b="0" i="0" u="none" strike="noStrike" baseline="0" dirty="0">
                <a:solidFill>
                  <a:schemeClr val="accent2"/>
                </a:solidFill>
                <a:latin typeface="Arial" panose="020B0604020202020204" pitchFamily="34" charset="0"/>
                <a:ea typeface="Roboto Light" panose="02000000000000000000" pitchFamily="2" charset="0"/>
                <a:cs typeface="Arial" panose="020B0604020202020204" pitchFamily="34" charset="0"/>
              </a:rPr>
              <a:t>Inspiring Decisions</a:t>
            </a:r>
          </a:p>
        </p:txBody>
      </p:sp>
      <p:sp>
        <p:nvSpPr>
          <p:cNvPr id="27" name="Text Placeholder 3">
            <a:extLst>
              <a:ext uri="{FF2B5EF4-FFF2-40B4-BE49-F238E27FC236}">
                <a16:creationId xmlns:a16="http://schemas.microsoft.com/office/drawing/2014/main" id="{CF474BFB-CC2D-44B1-A7C8-1C8CB6F74F6B}"/>
              </a:ext>
            </a:extLst>
          </p:cNvPr>
          <p:cNvSpPr>
            <a:spLocks noGrp="1"/>
          </p:cNvSpPr>
          <p:nvPr>
            <p:ph type="body" sz="quarter" idx="11" hasCustomPrompt="1"/>
          </p:nvPr>
        </p:nvSpPr>
        <p:spPr>
          <a:xfrm>
            <a:off x="310663" y="916431"/>
            <a:ext cx="7080738" cy="175558"/>
          </a:xfrm>
          <a:prstGeom prst="rect">
            <a:avLst/>
          </a:prstGeom>
        </p:spPr>
        <p:txBody>
          <a:bodyPr lIns="0" tIns="0" rIns="0" bIns="0" anchor="t" anchorCtr="0"/>
          <a:lstStyle>
            <a:lvl1pPr marL="0" indent="0" rtl="0">
              <a:lnSpc>
                <a:spcPts val="1193"/>
              </a:lnSpc>
              <a:buNone/>
              <a:defRPr lang="en-GB" sz="1200" b="1" i="0" u="none" strike="noStrike" baseline="0" smtClean="0">
                <a:solidFill>
                  <a:srgbClr val="06357A"/>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GB" dirty="0"/>
              <a:t>Presenter | Date</a:t>
            </a:r>
          </a:p>
        </p:txBody>
      </p:sp>
      <p:sp>
        <p:nvSpPr>
          <p:cNvPr id="28" name="Title Placeholder 1">
            <a:extLst>
              <a:ext uri="{FF2B5EF4-FFF2-40B4-BE49-F238E27FC236}">
                <a16:creationId xmlns:a16="http://schemas.microsoft.com/office/drawing/2014/main" id="{2D3D422F-0F17-4C2A-884F-7B8E58B52E73}"/>
              </a:ext>
            </a:extLst>
          </p:cNvPr>
          <p:cNvSpPr>
            <a:spLocks noGrp="1"/>
          </p:cNvSpPr>
          <p:nvPr>
            <p:ph type="title" hasCustomPrompt="1"/>
          </p:nvPr>
        </p:nvSpPr>
        <p:spPr>
          <a:xfrm>
            <a:off x="310663" y="353602"/>
            <a:ext cx="7080738" cy="269281"/>
          </a:xfrm>
          <a:prstGeom prst="rect">
            <a:avLst/>
          </a:prstGeom>
          <a:noFill/>
          <a:ln>
            <a:noFill/>
          </a:ln>
        </p:spPr>
        <p:txBody>
          <a:bodyPr vert="horz" lIns="0" tIns="0" rIns="0" bIns="0" rtlCol="0" anchor="b" anchorCtr="0">
            <a:noAutofit/>
          </a:bodyPr>
          <a:lstStyle>
            <a:lvl1pPr>
              <a:lnSpc>
                <a:spcPts val="1875"/>
              </a:lnSpc>
              <a:defRPr sz="1900" baseline="0">
                <a:solidFill>
                  <a:srgbClr val="06357A"/>
                </a:solidFill>
                <a:latin typeface="Arial" panose="020B0604020202020204" pitchFamily="34" charset="0"/>
                <a:ea typeface="Roboto Medium" panose="02000000000000000000" pitchFamily="2" charset="0"/>
                <a:cs typeface="Arial" panose="020B0604020202020204" pitchFamily="34" charset="0"/>
              </a:defRPr>
            </a:lvl1pPr>
          </a:lstStyle>
          <a:p>
            <a:pPr rtl="0"/>
            <a:r>
              <a:rPr lang="en-GB" dirty="0"/>
              <a:t>Click to add title</a:t>
            </a:r>
          </a:p>
        </p:txBody>
      </p:sp>
      <p:sp>
        <p:nvSpPr>
          <p:cNvPr id="29" name="Text Placeholder 3">
            <a:extLst>
              <a:ext uri="{FF2B5EF4-FFF2-40B4-BE49-F238E27FC236}">
                <a16:creationId xmlns:a16="http://schemas.microsoft.com/office/drawing/2014/main" id="{0DABA65D-EBA1-42C7-B2BE-2539091A83D0}"/>
              </a:ext>
            </a:extLst>
          </p:cNvPr>
          <p:cNvSpPr>
            <a:spLocks noGrp="1"/>
          </p:cNvSpPr>
          <p:nvPr>
            <p:ph type="body" sz="quarter" idx="10" hasCustomPrompt="1"/>
          </p:nvPr>
        </p:nvSpPr>
        <p:spPr>
          <a:xfrm>
            <a:off x="310663" y="668060"/>
            <a:ext cx="7080738" cy="219077"/>
          </a:xfrm>
          <a:prstGeom prst="rect">
            <a:avLst/>
          </a:prstGeom>
        </p:spPr>
        <p:txBody>
          <a:bodyPr lIns="0" tIns="0" rIns="0" bIns="0" anchor="t" anchorCtr="0"/>
          <a:lstStyle>
            <a:lvl1pPr marL="0" indent="0" rtl="0">
              <a:lnSpc>
                <a:spcPts val="1534"/>
              </a:lnSpc>
              <a:buNone/>
              <a:defRPr lang="en-GB" sz="1500" b="0" i="0" u="none" strike="noStrike" baseline="0" smtClean="0">
                <a:solidFill>
                  <a:schemeClr val="accent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GB" dirty="0"/>
              <a:t>Click to add sub-title</a:t>
            </a:r>
          </a:p>
        </p:txBody>
      </p:sp>
      <p:pic>
        <p:nvPicPr>
          <p:cNvPr id="30" name="Content Placeholder 7">
            <a:extLst>
              <a:ext uri="{FF2B5EF4-FFF2-40B4-BE49-F238E27FC236}">
                <a16:creationId xmlns:a16="http://schemas.microsoft.com/office/drawing/2014/main" id="{6A1AD30B-4259-4638-8F5A-333E7664D808}"/>
              </a:ext>
            </a:extLst>
          </p:cNvPr>
          <p:cNvPicPr>
            <a:picLocks noChangeAspect="1"/>
          </p:cNvPicPr>
          <p:nvPr userDrawn="1"/>
        </p:nvPicPr>
        <p:blipFill>
          <a:blip r:embed="rId7"/>
          <a:srcRect/>
          <a:stretch/>
        </p:blipFill>
        <p:spPr>
          <a:xfrm>
            <a:off x="3204" y="1208732"/>
            <a:ext cx="9136005" cy="3424536"/>
          </a:xfrm>
          <a:prstGeom prst="rect">
            <a:avLst/>
          </a:prstGeom>
        </p:spPr>
      </p:pic>
    </p:spTree>
    <p:extLst>
      <p:ext uri="{BB962C8B-B14F-4D97-AF65-F5344CB8AC3E}">
        <p14:creationId xmlns:p14="http://schemas.microsoft.com/office/powerpoint/2010/main" val="235281858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1 pane">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
            </p:custDataLst>
            <p:extLst>
              <p:ext uri="{D42A27DB-BD31-4B8C-83A1-F6EECF244321}">
                <p14:modId xmlns:p14="http://schemas.microsoft.com/office/powerpoint/2010/main" val="2360768189"/>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9" name="Object 8"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6D07DB0-C866-42F5-B3BB-EC0EFD979D50}"/>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7" name="Text Placeholder 17"/>
          <p:cNvSpPr>
            <a:spLocks noGrp="1"/>
          </p:cNvSpPr>
          <p:nvPr>
            <p:ph type="body" sz="quarter" idx="12"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9"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0" name="Text Placeholder 8"/>
          <p:cNvSpPr>
            <a:spLocks noGrp="1"/>
          </p:cNvSpPr>
          <p:nvPr>
            <p:ph type="body" sz="quarter" idx="20" hasCustomPrompt="1"/>
          </p:nvPr>
        </p:nvSpPr>
        <p:spPr>
          <a:xfrm>
            <a:off x="306324" y="857250"/>
            <a:ext cx="8531352"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0671730D-7D33-9B19-90F0-0087945E9603}"/>
              </a:ext>
            </a:extLst>
          </p:cNvPr>
          <p:cNvSpPr>
            <a:spLocks noGrp="1"/>
          </p:cNvSpPr>
          <p:nvPr>
            <p:ph type="title" hasCustomPrompt="1"/>
          </p:nvPr>
        </p:nvSpPr>
        <p:spPr/>
        <p:txBody>
          <a:bodyPr vert="horz"/>
          <a:lstStyle/>
          <a:p>
            <a:r>
              <a:rPr lang="en-US" dirty="0"/>
              <a:t>Title</a:t>
            </a:r>
          </a:p>
        </p:txBody>
      </p:sp>
      <p:sp>
        <p:nvSpPr>
          <p:cNvPr id="27" name="Content Placeholder 2">
            <a:extLst>
              <a:ext uri="{FF2B5EF4-FFF2-40B4-BE49-F238E27FC236}">
                <a16:creationId xmlns:a16="http://schemas.microsoft.com/office/drawing/2014/main" id="{6BA8FB55-CFFD-004F-BDF0-139686137FD8}"/>
              </a:ext>
            </a:extLst>
          </p:cNvPr>
          <p:cNvSpPr>
            <a:spLocks noGrp="1"/>
          </p:cNvSpPr>
          <p:nvPr>
            <p:ph idx="21"/>
          </p:nvPr>
        </p:nvSpPr>
        <p:spPr>
          <a:xfrm>
            <a:off x="306324" y="1196340"/>
            <a:ext cx="8531352" cy="3630454"/>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13682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ack Cover Layout">
    <p:spTree>
      <p:nvGrpSpPr>
        <p:cNvPr id="1" name=""/>
        <p:cNvGrpSpPr/>
        <p:nvPr/>
      </p:nvGrpSpPr>
      <p:grpSpPr>
        <a:xfrm>
          <a:off x="0" y="0"/>
          <a:ext cx="0" cy="0"/>
          <a:chOff x="0" y="0"/>
          <a:chExt cx="0" cy="0"/>
        </a:xfrm>
      </p:grpSpPr>
      <p:sp>
        <p:nvSpPr>
          <p:cNvPr id="5" name="Rectangle 4"/>
          <p:cNvSpPr/>
          <p:nvPr userDrawn="1"/>
        </p:nvSpPr>
        <p:spPr>
          <a:xfrm>
            <a:off x="302004" y="1767980"/>
            <a:ext cx="8841996" cy="284386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en-GB">
              <a:solidFill>
                <a:schemeClr val="tx1"/>
              </a:solidFill>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76112" y="1902291"/>
            <a:ext cx="4655151" cy="2329200"/>
          </a:xfrm>
          <a:prstGeom prst="rect">
            <a:avLst/>
          </a:prstGeom>
        </p:spPr>
      </p:pic>
      <p:graphicFrame>
        <p:nvGraphicFramePr>
          <p:cNvPr id="2" name="Object 1" hidden="1"/>
          <p:cNvGraphicFramePr>
            <a:graphicFrameLocks noChangeAspect="1"/>
          </p:cNvGraphicFramePr>
          <p:nvPr userDrawn="1">
            <p:custDataLst>
              <p:tags r:id="rId1"/>
            </p:custData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2" name="Object 1"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21" name="Text Box 10"/>
          <p:cNvSpPr txBox="1">
            <a:spLocks noChangeArrowheads="1"/>
          </p:cNvSpPr>
          <p:nvPr userDrawn="1"/>
        </p:nvSpPr>
        <p:spPr bwMode="auto">
          <a:xfrm>
            <a:off x="484911" y="3778636"/>
            <a:ext cx="4153763" cy="606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9883" rIns="0" bIns="39883">
            <a:spAutoFit/>
          </a:bodyPr>
          <a:lstStyle/>
          <a:p>
            <a:pPr fontAlgn="base">
              <a:spcBef>
                <a:spcPts val="85"/>
              </a:spcBef>
              <a:spcAft>
                <a:spcPts val="426"/>
              </a:spcAft>
            </a:pPr>
            <a:r>
              <a:rPr lang="en-SG" sz="600" b="0" baseline="0">
                <a:solidFill>
                  <a:schemeClr val="bg1"/>
                </a:solidFill>
                <a:latin typeface="Arial" panose="020B0604020202020204" pitchFamily="34" charset="0"/>
                <a:ea typeface="Roboto" panose="02000000000000000000" pitchFamily="2" charset="0"/>
                <a:cs typeface="Arial" panose="020B0604020202020204" pitchFamily="34" charset="0"/>
              </a:rPr>
              <a:t>Wood Mackenzie™ is a trusted intelligence provider, empowering decision-makers with unique insight on the world’s natural resources. We are a leading research and consultancy business for the global energy, power and renewables, subsurface, chemicals, and metals and mining industries. </a:t>
            </a:r>
            <a:r>
              <a:rPr lang="en-GB" sz="600" b="1" baseline="0">
                <a:solidFill>
                  <a:schemeClr val="bg1"/>
                </a:solidFill>
                <a:latin typeface="Arial" panose="020B0604020202020204" pitchFamily="34" charset="0"/>
                <a:ea typeface="Roboto" panose="02000000000000000000" pitchFamily="2" charset="0"/>
                <a:cs typeface="Arial" panose="020B0604020202020204" pitchFamily="34" charset="0"/>
              </a:rPr>
              <a:t>For more information visit: woodmac.com</a:t>
            </a:r>
            <a:endParaRPr lang="en-GB" sz="600" b="0" baseline="0">
              <a:solidFill>
                <a:schemeClr val="bg1"/>
              </a:solidFill>
              <a:latin typeface="Arial" panose="020B0604020202020204" pitchFamily="34" charset="0"/>
              <a:ea typeface="Roboto" panose="02000000000000000000" pitchFamily="2" charset="0"/>
              <a:cs typeface="Arial" panose="020B0604020202020204" pitchFamily="34" charset="0"/>
            </a:endParaRPr>
          </a:p>
          <a:p>
            <a:pPr fontAlgn="base">
              <a:spcBef>
                <a:spcPts val="85"/>
              </a:spcBef>
              <a:spcAft>
                <a:spcPct val="0"/>
              </a:spcAft>
            </a:pPr>
            <a:r>
              <a:rPr lang="en-SG" sz="600" b="0" baseline="0">
                <a:solidFill>
                  <a:schemeClr val="bg1"/>
                </a:solidFill>
                <a:latin typeface="Arial" panose="020B0604020202020204" pitchFamily="34" charset="0"/>
                <a:ea typeface="Roboto" panose="02000000000000000000" pitchFamily="2" charset="0"/>
                <a:cs typeface="Arial" panose="020B0604020202020204" pitchFamily="34" charset="0"/>
              </a:rPr>
              <a:t>WOOD MACKENZIE is a trademark of Wood Mackenzie Limited and is the subject of trademark registrations and/or applications in the European Community, the USA and other countries around the world.</a:t>
            </a:r>
            <a:endParaRPr lang="en-GB" sz="600" b="0" baseline="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3" name="Rectangle 2">
            <a:hlinkClick r:id="rId6"/>
          </p:cNvPr>
          <p:cNvSpPr/>
          <p:nvPr userDrawn="1"/>
        </p:nvSpPr>
        <p:spPr>
          <a:xfrm>
            <a:off x="1331914" y="3271707"/>
            <a:ext cx="1959152" cy="1635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en-GB">
              <a:latin typeface="Arial" panose="020B0604020202020204" pitchFamily="34" charset="0"/>
              <a:ea typeface="Roboto" panose="02000000000000000000" pitchFamily="2" charset="0"/>
              <a:cs typeface="Arial" panose="020B0604020202020204" pitchFamily="34" charset="0"/>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ub heading and Text Box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566598553"/>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7" name="Text Placeholder 6"/>
          <p:cNvSpPr>
            <a:spLocks noGrp="1"/>
          </p:cNvSpPr>
          <p:nvPr>
            <p:ph type="body" sz="quarter" idx="10" hasCustomPrompt="1"/>
          </p:nvPr>
        </p:nvSpPr>
        <p:spPr>
          <a:xfrm>
            <a:off x="306324" y="785362"/>
            <a:ext cx="8531352" cy="434291"/>
          </a:xfrm>
          <a:prstGeom prst="rect">
            <a:avLst/>
          </a:prstGeom>
        </p:spPr>
        <p:txBody>
          <a:bodyPr lIns="0" tIns="38963" rIns="77925" bIns="38963">
            <a:noAutofit/>
          </a:bodyPr>
          <a:lstStyle>
            <a:lvl1pPr marL="0" indent="0">
              <a:lnSpc>
                <a:spcPts val="1600"/>
              </a:lnSpc>
              <a:buNone/>
              <a:defRPr sz="1600" b="0" i="0">
                <a:solidFill>
                  <a:schemeClr val="accent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GB" dirty="0"/>
              <a:t>Sub title</a:t>
            </a:r>
          </a:p>
        </p:txBody>
      </p:sp>
      <p:sp>
        <p:nvSpPr>
          <p:cNvPr id="8" name="Text Placeholder 17"/>
          <p:cNvSpPr>
            <a:spLocks noGrp="1"/>
          </p:cNvSpPr>
          <p:nvPr>
            <p:ph type="body" sz="quarter" idx="12"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2"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1" name="Content Placeholder 2"/>
          <p:cNvSpPr>
            <a:spLocks noGrp="1"/>
          </p:cNvSpPr>
          <p:nvPr>
            <p:ph idx="15"/>
          </p:nvPr>
        </p:nvSpPr>
        <p:spPr>
          <a:xfrm>
            <a:off x="306324" y="1276349"/>
            <a:ext cx="8531352" cy="3546039"/>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EE2E9B96-4FEA-6487-9364-AB91B81D41AF}"/>
              </a:ext>
            </a:extLst>
          </p:cNvPr>
          <p:cNvSpPr>
            <a:spLocks noGrp="1"/>
          </p:cNvSpPr>
          <p:nvPr>
            <p:ph type="title" hasCustomPrompt="1"/>
          </p:nvPr>
        </p:nvSpPr>
        <p:spPr/>
        <p:txBody>
          <a:bodyPr vert="horz"/>
          <a:lstStyle/>
          <a:p>
            <a:r>
              <a:rPr lang="en-US" dirty="0"/>
              <a:t>Title</a:t>
            </a:r>
          </a:p>
        </p:txBody>
      </p:sp>
    </p:spTree>
    <p:extLst>
      <p:ext uri="{BB962C8B-B14F-4D97-AF65-F5344CB8AC3E}">
        <p14:creationId xmlns:p14="http://schemas.microsoft.com/office/powerpoint/2010/main" val="4164936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Text Box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1796011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4F1DEED-F906-4A1F-B9E7-C8DB0DA2588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8" name="Text Placeholder 17"/>
          <p:cNvSpPr>
            <a:spLocks noGrp="1"/>
          </p:cNvSpPr>
          <p:nvPr>
            <p:ph type="body" sz="quarter" idx="12"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3"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6" name="Title 5">
            <a:extLst>
              <a:ext uri="{FF2B5EF4-FFF2-40B4-BE49-F238E27FC236}">
                <a16:creationId xmlns:a16="http://schemas.microsoft.com/office/drawing/2014/main" id="{C2B30EDB-0D63-3499-1C6A-9D57749639E8}"/>
              </a:ext>
            </a:extLst>
          </p:cNvPr>
          <p:cNvSpPr>
            <a:spLocks noGrp="1"/>
          </p:cNvSpPr>
          <p:nvPr>
            <p:ph type="title" hasCustomPrompt="1"/>
          </p:nvPr>
        </p:nvSpPr>
        <p:spPr/>
        <p:txBody>
          <a:bodyPr vert="horz"/>
          <a:lstStyle/>
          <a:p>
            <a:r>
              <a:rPr lang="en-US" dirty="0"/>
              <a:t>Title</a:t>
            </a:r>
          </a:p>
        </p:txBody>
      </p:sp>
      <p:sp>
        <p:nvSpPr>
          <p:cNvPr id="11" name="Content Placeholder 2">
            <a:extLst>
              <a:ext uri="{FF2B5EF4-FFF2-40B4-BE49-F238E27FC236}">
                <a16:creationId xmlns:a16="http://schemas.microsoft.com/office/drawing/2014/main" id="{6AC22F34-E79E-8A05-47F9-D7EA13CB1B02}"/>
              </a:ext>
            </a:extLst>
          </p:cNvPr>
          <p:cNvSpPr>
            <a:spLocks noGrp="1"/>
          </p:cNvSpPr>
          <p:nvPr>
            <p:ph idx="15"/>
          </p:nvPr>
        </p:nvSpPr>
        <p:spPr>
          <a:xfrm>
            <a:off x="306324" y="857250"/>
            <a:ext cx="8531352" cy="3968750"/>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2480329"/>
      </p:ext>
    </p:extLst>
  </p:cSld>
  <p:clrMapOvr>
    <a:masterClrMapping/>
  </p:clrMapOvr>
  <p:extLst>
    <p:ext uri="{DCECCB84-F9BA-43D5-87BE-67443E8EF086}">
      <p15:sldGuideLst xmlns:p15="http://schemas.microsoft.com/office/powerpoint/2012/main">
        <p15:guide id="1" orient="horz" pos="492">
          <p15:clr>
            <a:srgbClr val="FBAE40"/>
          </p15:clr>
        </p15:guide>
        <p15:guide id="2" orient="horz" pos="5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ubtitle - 1 pane">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
            </p:custDataLst>
            <p:extLst>
              <p:ext uri="{D42A27DB-BD31-4B8C-83A1-F6EECF244321}">
                <p14:modId xmlns:p14="http://schemas.microsoft.com/office/powerpoint/2010/main" val="413023500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9" name="Object 8"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6D07DB0-C866-42F5-B3BB-EC0EFD979D50}"/>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5" name="Text Placeholder 2"/>
          <p:cNvSpPr>
            <a:spLocks noGrp="1"/>
          </p:cNvSpPr>
          <p:nvPr>
            <p:ph type="body" sz="quarter" idx="11" hasCustomPrompt="1"/>
          </p:nvPr>
        </p:nvSpPr>
        <p:spPr>
          <a:xfrm>
            <a:off x="306324" y="785362"/>
            <a:ext cx="8531352" cy="434068"/>
          </a:xfrm>
          <a:prstGeom prst="rect">
            <a:avLst/>
          </a:prstGeom>
        </p:spPr>
        <p:txBody>
          <a:bodyPr lIns="0" tIns="38963" rIns="77925" bIns="38963"/>
          <a:lstStyle>
            <a:lvl1pPr>
              <a:lnSpc>
                <a:spcPts val="1600"/>
              </a:lnSpc>
              <a:defRPr sz="1600" b="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GB" dirty="0"/>
              <a:t>Sub title</a:t>
            </a:r>
          </a:p>
        </p:txBody>
      </p:sp>
      <p:sp>
        <p:nvSpPr>
          <p:cNvPr id="7" name="Text Placeholder 17"/>
          <p:cNvSpPr>
            <a:spLocks noGrp="1"/>
          </p:cNvSpPr>
          <p:nvPr>
            <p:ph type="body" sz="quarter" idx="12"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9"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1" name="Text Placeholder 8"/>
          <p:cNvSpPr>
            <a:spLocks noGrp="1"/>
          </p:cNvSpPr>
          <p:nvPr>
            <p:ph type="body" sz="quarter" idx="20" hasCustomPrompt="1"/>
          </p:nvPr>
        </p:nvSpPr>
        <p:spPr>
          <a:xfrm>
            <a:off x="306324" y="1276350"/>
            <a:ext cx="8531352"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A8EB73D7-C348-13B0-5EDD-088C06BED8F1}"/>
              </a:ext>
            </a:extLst>
          </p:cNvPr>
          <p:cNvSpPr>
            <a:spLocks noGrp="1"/>
          </p:cNvSpPr>
          <p:nvPr>
            <p:ph type="title" hasCustomPrompt="1"/>
          </p:nvPr>
        </p:nvSpPr>
        <p:spPr/>
        <p:txBody>
          <a:bodyPr vert="horz"/>
          <a:lstStyle/>
          <a:p>
            <a:r>
              <a:rPr lang="en-US" dirty="0"/>
              <a:t>Title</a:t>
            </a:r>
          </a:p>
        </p:txBody>
      </p:sp>
      <p:sp>
        <p:nvSpPr>
          <p:cNvPr id="13" name="Content Placeholder 2">
            <a:extLst>
              <a:ext uri="{FF2B5EF4-FFF2-40B4-BE49-F238E27FC236}">
                <a16:creationId xmlns:a16="http://schemas.microsoft.com/office/drawing/2014/main" id="{55D2E2E8-E952-7E86-78D2-5B4635AF7BE7}"/>
              </a:ext>
            </a:extLst>
          </p:cNvPr>
          <p:cNvSpPr>
            <a:spLocks noGrp="1"/>
          </p:cNvSpPr>
          <p:nvPr>
            <p:ph idx="15"/>
          </p:nvPr>
        </p:nvSpPr>
        <p:spPr>
          <a:xfrm>
            <a:off x="306324" y="1609315"/>
            <a:ext cx="8531352" cy="3217479"/>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23007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1 pane">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
            </p:custDataLst>
            <p:extLst>
              <p:ext uri="{D42A27DB-BD31-4B8C-83A1-F6EECF244321}">
                <p14:modId xmlns:p14="http://schemas.microsoft.com/office/powerpoint/2010/main" val="2360768189"/>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9" name="Object 8"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6D07DB0-C866-42F5-B3BB-EC0EFD979D50}"/>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7" name="Text Placeholder 17"/>
          <p:cNvSpPr>
            <a:spLocks noGrp="1"/>
          </p:cNvSpPr>
          <p:nvPr>
            <p:ph type="body" sz="quarter" idx="12"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9"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0" name="Text Placeholder 8"/>
          <p:cNvSpPr>
            <a:spLocks noGrp="1"/>
          </p:cNvSpPr>
          <p:nvPr>
            <p:ph type="body" sz="quarter" idx="20" hasCustomPrompt="1"/>
          </p:nvPr>
        </p:nvSpPr>
        <p:spPr>
          <a:xfrm>
            <a:off x="306324" y="857250"/>
            <a:ext cx="8531352"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0671730D-7D33-9B19-90F0-0087945E9603}"/>
              </a:ext>
            </a:extLst>
          </p:cNvPr>
          <p:cNvSpPr>
            <a:spLocks noGrp="1"/>
          </p:cNvSpPr>
          <p:nvPr>
            <p:ph type="title" hasCustomPrompt="1"/>
          </p:nvPr>
        </p:nvSpPr>
        <p:spPr/>
        <p:txBody>
          <a:bodyPr vert="horz"/>
          <a:lstStyle/>
          <a:p>
            <a:r>
              <a:rPr lang="en-US" dirty="0"/>
              <a:t>Title</a:t>
            </a:r>
          </a:p>
        </p:txBody>
      </p:sp>
      <p:sp>
        <p:nvSpPr>
          <p:cNvPr id="27" name="Content Placeholder 2">
            <a:extLst>
              <a:ext uri="{FF2B5EF4-FFF2-40B4-BE49-F238E27FC236}">
                <a16:creationId xmlns:a16="http://schemas.microsoft.com/office/drawing/2014/main" id="{6BA8FB55-CFFD-004F-BDF0-139686137FD8}"/>
              </a:ext>
            </a:extLst>
          </p:cNvPr>
          <p:cNvSpPr>
            <a:spLocks noGrp="1"/>
          </p:cNvSpPr>
          <p:nvPr>
            <p:ph idx="21"/>
          </p:nvPr>
        </p:nvSpPr>
        <p:spPr>
          <a:xfrm>
            <a:off x="306324" y="1196340"/>
            <a:ext cx="8531352" cy="3630454"/>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6176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ubtitle, Side single chart by side text box layou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6308012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5C7967F-CD9E-42DC-8EFB-692E21CA73F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2" name="Content Placeholder 2"/>
          <p:cNvSpPr>
            <a:spLocks noGrp="1"/>
          </p:cNvSpPr>
          <p:nvPr>
            <p:ph idx="15" hasCustomPrompt="1"/>
          </p:nvPr>
        </p:nvSpPr>
        <p:spPr>
          <a:xfrm>
            <a:off x="4658868" y="1276349"/>
            <a:ext cx="4178808" cy="3549651"/>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defTabSz="374745">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22" name="Content Placeholder 2"/>
          <p:cNvSpPr>
            <a:spLocks noGrp="1"/>
          </p:cNvSpPr>
          <p:nvPr>
            <p:ph idx="16" hasCustomPrompt="1"/>
          </p:nvPr>
        </p:nvSpPr>
        <p:spPr>
          <a:xfrm>
            <a:off x="306324" y="1609314"/>
            <a:ext cx="4178808" cy="3216686"/>
          </a:xfrm>
          <a:prstGeom prst="rect">
            <a:avLst/>
          </a:prstGeom>
          <a:noFill/>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here to add text/chart</a:t>
            </a:r>
          </a:p>
        </p:txBody>
      </p:sp>
      <p:sp>
        <p:nvSpPr>
          <p:cNvPr id="8" name="Text Placeholder 8"/>
          <p:cNvSpPr>
            <a:spLocks noGrp="1"/>
          </p:cNvSpPr>
          <p:nvPr>
            <p:ph type="body" sz="quarter" idx="11" hasCustomPrompt="1"/>
          </p:nvPr>
        </p:nvSpPr>
        <p:spPr>
          <a:xfrm>
            <a:off x="306324" y="785362"/>
            <a:ext cx="8531352" cy="434068"/>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Sub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3" name="Text Placeholder 8"/>
          <p:cNvSpPr>
            <a:spLocks noGrp="1"/>
          </p:cNvSpPr>
          <p:nvPr>
            <p:ph type="body" sz="quarter" idx="20" hasCustomPrompt="1"/>
          </p:nvPr>
        </p:nvSpPr>
        <p:spPr>
          <a:xfrm>
            <a:off x="306324" y="1276349"/>
            <a:ext cx="4178808"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608A7FB7-BDF8-0D5A-4EC4-0A0AE1804163}"/>
              </a:ext>
            </a:extLst>
          </p:cNvPr>
          <p:cNvSpPr>
            <a:spLocks noGrp="1"/>
          </p:cNvSpPr>
          <p:nvPr>
            <p:ph type="title" hasCustomPrompt="1"/>
          </p:nvPr>
        </p:nvSpPr>
        <p:spPr/>
        <p:txBody>
          <a:bodyPr vert="horz"/>
          <a:lstStyle/>
          <a:p>
            <a:r>
              <a:rPr lang="en-US" dirty="0"/>
              <a:t>Title</a:t>
            </a:r>
          </a:p>
        </p:txBody>
      </p:sp>
    </p:spTree>
    <p:extLst>
      <p:ext uri="{BB962C8B-B14F-4D97-AF65-F5344CB8AC3E}">
        <p14:creationId xmlns:p14="http://schemas.microsoft.com/office/powerpoint/2010/main" val="32893791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de single chart by side text box layou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53877079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5C7967F-CD9E-42DC-8EFB-692E21CA73F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2" name="Content Placeholder 2"/>
          <p:cNvSpPr>
            <a:spLocks noGrp="1"/>
          </p:cNvSpPr>
          <p:nvPr>
            <p:ph idx="15" hasCustomPrompt="1"/>
          </p:nvPr>
        </p:nvSpPr>
        <p:spPr>
          <a:xfrm>
            <a:off x="4658868" y="857251"/>
            <a:ext cx="4178808" cy="3968750"/>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defTabSz="374745">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22" name="Content Placeholder 2"/>
          <p:cNvSpPr>
            <a:spLocks noGrp="1"/>
          </p:cNvSpPr>
          <p:nvPr>
            <p:ph idx="16" hasCustomPrompt="1"/>
          </p:nvPr>
        </p:nvSpPr>
        <p:spPr>
          <a:xfrm>
            <a:off x="306324" y="1196340"/>
            <a:ext cx="4178808" cy="3630454"/>
          </a:xfrm>
          <a:prstGeom prst="rect">
            <a:avLst/>
          </a:prstGeom>
          <a:noFill/>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here to add text/chart</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3" name="Text Placeholder 8"/>
          <p:cNvSpPr>
            <a:spLocks noGrp="1"/>
          </p:cNvSpPr>
          <p:nvPr>
            <p:ph type="body" sz="quarter" idx="20" hasCustomPrompt="1"/>
          </p:nvPr>
        </p:nvSpPr>
        <p:spPr>
          <a:xfrm>
            <a:off x="306324" y="857250"/>
            <a:ext cx="4178808"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608A7FB7-BDF8-0D5A-4EC4-0A0AE1804163}"/>
              </a:ext>
            </a:extLst>
          </p:cNvPr>
          <p:cNvSpPr>
            <a:spLocks noGrp="1"/>
          </p:cNvSpPr>
          <p:nvPr>
            <p:ph type="title" hasCustomPrompt="1"/>
          </p:nvPr>
        </p:nvSpPr>
        <p:spPr/>
        <p:txBody>
          <a:bodyPr vert="horz"/>
          <a:lstStyle/>
          <a:p>
            <a:r>
              <a:rPr lang="en-US" dirty="0"/>
              <a:t>Title</a:t>
            </a:r>
          </a:p>
        </p:txBody>
      </p:sp>
    </p:spTree>
    <p:extLst>
      <p:ext uri="{BB962C8B-B14F-4D97-AF65-F5344CB8AC3E}">
        <p14:creationId xmlns:p14="http://schemas.microsoft.com/office/powerpoint/2010/main" val="2286330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ubtitle, Side text box by single chartlayou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89429555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5C7967F-CD9E-42DC-8EFB-692E21CA73F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2" name="Content Placeholder 2"/>
          <p:cNvSpPr>
            <a:spLocks noGrp="1"/>
          </p:cNvSpPr>
          <p:nvPr>
            <p:ph idx="15" hasCustomPrompt="1"/>
          </p:nvPr>
        </p:nvSpPr>
        <p:spPr>
          <a:xfrm>
            <a:off x="306324" y="1276349"/>
            <a:ext cx="4178808" cy="3549651"/>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defTabSz="374745">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22" name="Content Placeholder 2"/>
          <p:cNvSpPr>
            <a:spLocks noGrp="1"/>
          </p:cNvSpPr>
          <p:nvPr>
            <p:ph idx="16" hasCustomPrompt="1"/>
          </p:nvPr>
        </p:nvSpPr>
        <p:spPr>
          <a:xfrm>
            <a:off x="4658868" y="1609314"/>
            <a:ext cx="4178808" cy="3216686"/>
          </a:xfrm>
          <a:prstGeom prst="rect">
            <a:avLst/>
          </a:prstGeom>
          <a:noFill/>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here to add text/chart</a:t>
            </a:r>
          </a:p>
        </p:txBody>
      </p:sp>
      <p:sp>
        <p:nvSpPr>
          <p:cNvPr id="8" name="Text Placeholder 8"/>
          <p:cNvSpPr>
            <a:spLocks noGrp="1"/>
          </p:cNvSpPr>
          <p:nvPr>
            <p:ph type="body" sz="quarter" idx="11" hasCustomPrompt="1"/>
          </p:nvPr>
        </p:nvSpPr>
        <p:spPr>
          <a:xfrm>
            <a:off x="306324" y="785362"/>
            <a:ext cx="8531352" cy="434068"/>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Sub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3" name="Text Placeholder 8"/>
          <p:cNvSpPr>
            <a:spLocks noGrp="1"/>
          </p:cNvSpPr>
          <p:nvPr>
            <p:ph type="body" sz="quarter" idx="20" hasCustomPrompt="1"/>
          </p:nvPr>
        </p:nvSpPr>
        <p:spPr>
          <a:xfrm>
            <a:off x="4658868" y="1276349"/>
            <a:ext cx="4178808"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608A7FB7-BDF8-0D5A-4EC4-0A0AE1804163}"/>
              </a:ext>
            </a:extLst>
          </p:cNvPr>
          <p:cNvSpPr>
            <a:spLocks noGrp="1"/>
          </p:cNvSpPr>
          <p:nvPr>
            <p:ph type="title" hasCustomPrompt="1"/>
          </p:nvPr>
        </p:nvSpPr>
        <p:spPr/>
        <p:txBody>
          <a:bodyPr vert="horz"/>
          <a:lstStyle/>
          <a:p>
            <a:r>
              <a:rPr lang="en-US" dirty="0"/>
              <a:t>Title</a:t>
            </a:r>
          </a:p>
        </p:txBody>
      </p:sp>
    </p:spTree>
    <p:extLst>
      <p:ext uri="{BB962C8B-B14F-4D97-AF65-F5344CB8AC3E}">
        <p14:creationId xmlns:p14="http://schemas.microsoft.com/office/powerpoint/2010/main" val="353837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de text box by single chartlayou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1703708569"/>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5C7967F-CD9E-42DC-8EFB-692E21CA73F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2" name="Content Placeholder 2"/>
          <p:cNvSpPr>
            <a:spLocks noGrp="1"/>
          </p:cNvSpPr>
          <p:nvPr>
            <p:ph idx="15" hasCustomPrompt="1"/>
          </p:nvPr>
        </p:nvSpPr>
        <p:spPr>
          <a:xfrm>
            <a:off x="306324" y="857250"/>
            <a:ext cx="4178808" cy="3968750"/>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defTabSz="374745">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22" name="Content Placeholder 2"/>
          <p:cNvSpPr>
            <a:spLocks noGrp="1"/>
          </p:cNvSpPr>
          <p:nvPr>
            <p:ph idx="16" hasCustomPrompt="1"/>
          </p:nvPr>
        </p:nvSpPr>
        <p:spPr>
          <a:xfrm>
            <a:off x="4658868" y="1196340"/>
            <a:ext cx="4178808" cy="3630454"/>
          </a:xfrm>
          <a:prstGeom prst="rect">
            <a:avLst/>
          </a:prstGeom>
          <a:noFill/>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here to add text/chart</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3" name="Text Placeholder 8"/>
          <p:cNvSpPr>
            <a:spLocks noGrp="1"/>
          </p:cNvSpPr>
          <p:nvPr>
            <p:ph type="body" sz="quarter" idx="20" hasCustomPrompt="1"/>
          </p:nvPr>
        </p:nvSpPr>
        <p:spPr>
          <a:xfrm>
            <a:off x="4658868" y="857251"/>
            <a:ext cx="4178808"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608A7FB7-BDF8-0D5A-4EC4-0A0AE1804163}"/>
              </a:ext>
            </a:extLst>
          </p:cNvPr>
          <p:cNvSpPr>
            <a:spLocks noGrp="1"/>
          </p:cNvSpPr>
          <p:nvPr>
            <p:ph type="title" hasCustomPrompt="1"/>
          </p:nvPr>
        </p:nvSpPr>
        <p:spPr/>
        <p:txBody>
          <a:bodyPr vert="horz"/>
          <a:lstStyle/>
          <a:p>
            <a:r>
              <a:rPr lang="en-US" dirty="0"/>
              <a:t>Title</a:t>
            </a:r>
          </a:p>
        </p:txBody>
      </p:sp>
    </p:spTree>
    <p:extLst>
      <p:ext uri="{BB962C8B-B14F-4D97-AF65-F5344CB8AC3E}">
        <p14:creationId xmlns:p14="http://schemas.microsoft.com/office/powerpoint/2010/main" val="3498930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ubtitle - 2 panes vertica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777054786"/>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5B69306-C0E7-42BC-9E5D-971E49B11CDF}"/>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7" name="Text Placeholder 8"/>
          <p:cNvSpPr>
            <a:spLocks noGrp="1"/>
          </p:cNvSpPr>
          <p:nvPr>
            <p:ph type="body" sz="quarter" idx="20" hasCustomPrompt="1"/>
          </p:nvPr>
        </p:nvSpPr>
        <p:spPr>
          <a:xfrm>
            <a:off x="306324" y="1276349"/>
            <a:ext cx="4178808"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8" name="Text Placeholder 8"/>
          <p:cNvSpPr>
            <a:spLocks noGrp="1"/>
          </p:cNvSpPr>
          <p:nvPr>
            <p:ph type="body" sz="quarter" idx="11" hasCustomPrompt="1"/>
          </p:nvPr>
        </p:nvSpPr>
        <p:spPr>
          <a:xfrm>
            <a:off x="306324" y="785362"/>
            <a:ext cx="8531352" cy="434068"/>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Sub heading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9" name="Text Placeholder 8"/>
          <p:cNvSpPr>
            <a:spLocks noGrp="1"/>
          </p:cNvSpPr>
          <p:nvPr>
            <p:ph type="body" sz="quarter" idx="21" hasCustomPrompt="1"/>
          </p:nvPr>
        </p:nvSpPr>
        <p:spPr>
          <a:xfrm>
            <a:off x="4658868" y="1276349"/>
            <a:ext cx="4178808"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3" name="Text Placeholder 17">
            <a:extLst>
              <a:ext uri="{FF2B5EF4-FFF2-40B4-BE49-F238E27FC236}">
                <a16:creationId xmlns:a16="http://schemas.microsoft.com/office/drawing/2014/main" id="{B1784016-ABD5-4F24-A23B-633D9CF9A4F1}"/>
              </a:ext>
            </a:extLst>
          </p:cNvPr>
          <p:cNvSpPr>
            <a:spLocks noGrp="1"/>
          </p:cNvSpPr>
          <p:nvPr>
            <p:ph type="body" sz="quarter" idx="22" hasCustomPrompt="1"/>
          </p:nvPr>
        </p:nvSpPr>
        <p:spPr>
          <a:xfrm>
            <a:off x="312369" y="4671185"/>
            <a:ext cx="4186712"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5" name="Text Placeholder 17">
            <a:extLst>
              <a:ext uri="{FF2B5EF4-FFF2-40B4-BE49-F238E27FC236}">
                <a16:creationId xmlns:a16="http://schemas.microsoft.com/office/drawing/2014/main" id="{EA4404A6-5911-4E01-8AE8-27C519AE35B2}"/>
              </a:ext>
            </a:extLst>
          </p:cNvPr>
          <p:cNvSpPr>
            <a:spLocks noGrp="1"/>
          </p:cNvSpPr>
          <p:nvPr>
            <p:ph type="body" sz="quarter" idx="23" hasCustomPrompt="1"/>
          </p:nvPr>
        </p:nvSpPr>
        <p:spPr>
          <a:xfrm>
            <a:off x="4652308" y="4671185"/>
            <a:ext cx="4186712"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7" name="Title 6">
            <a:extLst>
              <a:ext uri="{FF2B5EF4-FFF2-40B4-BE49-F238E27FC236}">
                <a16:creationId xmlns:a16="http://schemas.microsoft.com/office/drawing/2014/main" id="{0908A1AF-ECB5-0DD4-0344-77B175F3A7E5}"/>
              </a:ext>
            </a:extLst>
          </p:cNvPr>
          <p:cNvSpPr>
            <a:spLocks noGrp="1"/>
          </p:cNvSpPr>
          <p:nvPr>
            <p:ph type="title" hasCustomPrompt="1"/>
          </p:nvPr>
        </p:nvSpPr>
        <p:spPr>
          <a:xfrm>
            <a:off x="306324" y="297000"/>
            <a:ext cx="8531352" cy="484632"/>
          </a:xfrm>
        </p:spPr>
        <p:txBody>
          <a:bodyPr vert="horz"/>
          <a:lstStyle/>
          <a:p>
            <a:r>
              <a:rPr lang="en-US" dirty="0"/>
              <a:t>Title</a:t>
            </a:r>
          </a:p>
        </p:txBody>
      </p:sp>
      <p:sp>
        <p:nvSpPr>
          <p:cNvPr id="21" name="Content Placeholder 2">
            <a:extLst>
              <a:ext uri="{FF2B5EF4-FFF2-40B4-BE49-F238E27FC236}">
                <a16:creationId xmlns:a16="http://schemas.microsoft.com/office/drawing/2014/main" id="{9E02FA29-F572-54D7-C171-E628D46F7A5F}"/>
              </a:ext>
            </a:extLst>
          </p:cNvPr>
          <p:cNvSpPr>
            <a:spLocks noGrp="1"/>
          </p:cNvSpPr>
          <p:nvPr>
            <p:ph idx="15" hasCustomPrompt="1"/>
          </p:nvPr>
        </p:nvSpPr>
        <p:spPr>
          <a:xfrm>
            <a:off x="306324" y="1609314"/>
            <a:ext cx="4178808" cy="3024599"/>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25" name="Content Placeholder 2">
            <a:extLst>
              <a:ext uri="{FF2B5EF4-FFF2-40B4-BE49-F238E27FC236}">
                <a16:creationId xmlns:a16="http://schemas.microsoft.com/office/drawing/2014/main" id="{48ABA44E-0434-CEA9-34FC-3D52D89C8D8C}"/>
              </a:ext>
            </a:extLst>
          </p:cNvPr>
          <p:cNvSpPr>
            <a:spLocks noGrp="1"/>
          </p:cNvSpPr>
          <p:nvPr>
            <p:ph idx="25" hasCustomPrompt="1"/>
          </p:nvPr>
        </p:nvSpPr>
        <p:spPr>
          <a:xfrm>
            <a:off x="4658868" y="1609314"/>
            <a:ext cx="4178808" cy="3024599"/>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210638592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le, Side single chart by side text box layou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6308012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5C7967F-CD9E-42DC-8EFB-692E21CA73F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2" name="Content Placeholder 2"/>
          <p:cNvSpPr>
            <a:spLocks noGrp="1"/>
          </p:cNvSpPr>
          <p:nvPr>
            <p:ph idx="15" hasCustomPrompt="1"/>
          </p:nvPr>
        </p:nvSpPr>
        <p:spPr>
          <a:xfrm>
            <a:off x="4658868" y="1276349"/>
            <a:ext cx="4178808" cy="3549651"/>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defTabSz="374745">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22" name="Content Placeholder 2"/>
          <p:cNvSpPr>
            <a:spLocks noGrp="1"/>
          </p:cNvSpPr>
          <p:nvPr>
            <p:ph idx="16" hasCustomPrompt="1"/>
          </p:nvPr>
        </p:nvSpPr>
        <p:spPr>
          <a:xfrm>
            <a:off x="306324" y="1609314"/>
            <a:ext cx="4178808" cy="3216686"/>
          </a:xfrm>
          <a:prstGeom prst="rect">
            <a:avLst/>
          </a:prstGeom>
          <a:noFill/>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here to add text/chart</a:t>
            </a:r>
          </a:p>
        </p:txBody>
      </p:sp>
      <p:sp>
        <p:nvSpPr>
          <p:cNvPr id="8" name="Text Placeholder 8"/>
          <p:cNvSpPr>
            <a:spLocks noGrp="1"/>
          </p:cNvSpPr>
          <p:nvPr>
            <p:ph type="body" sz="quarter" idx="11" hasCustomPrompt="1"/>
          </p:nvPr>
        </p:nvSpPr>
        <p:spPr>
          <a:xfrm>
            <a:off x="306324" y="785362"/>
            <a:ext cx="8531352" cy="434068"/>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Sub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3" name="Text Placeholder 8"/>
          <p:cNvSpPr>
            <a:spLocks noGrp="1"/>
          </p:cNvSpPr>
          <p:nvPr>
            <p:ph type="body" sz="quarter" idx="20" hasCustomPrompt="1"/>
          </p:nvPr>
        </p:nvSpPr>
        <p:spPr>
          <a:xfrm>
            <a:off x="306324" y="1276349"/>
            <a:ext cx="4178808"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608A7FB7-BDF8-0D5A-4EC4-0A0AE1804163}"/>
              </a:ext>
            </a:extLst>
          </p:cNvPr>
          <p:cNvSpPr>
            <a:spLocks noGrp="1"/>
          </p:cNvSpPr>
          <p:nvPr>
            <p:ph type="title" hasCustomPrompt="1"/>
          </p:nvPr>
        </p:nvSpPr>
        <p:spPr/>
        <p:txBody>
          <a:bodyPr vert="horz"/>
          <a:lstStyle/>
          <a:p>
            <a:r>
              <a:rPr lang="en-US" dirty="0"/>
              <a:t>Title</a:t>
            </a:r>
          </a:p>
        </p:txBody>
      </p:sp>
    </p:spTree>
    <p:extLst>
      <p:ext uri="{BB962C8B-B14F-4D97-AF65-F5344CB8AC3E}">
        <p14:creationId xmlns:p14="http://schemas.microsoft.com/office/powerpoint/2010/main" val="2766946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2 panes vertica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258307024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5B69306-C0E7-42BC-9E5D-971E49B11CDF}"/>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9" name="Text Placeholder 8"/>
          <p:cNvSpPr>
            <a:spLocks noGrp="1"/>
          </p:cNvSpPr>
          <p:nvPr>
            <p:ph type="body" sz="quarter" idx="21" hasCustomPrompt="1"/>
          </p:nvPr>
        </p:nvSpPr>
        <p:spPr>
          <a:xfrm>
            <a:off x="4658868" y="857250"/>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5" name="Text Placeholder 17">
            <a:extLst>
              <a:ext uri="{FF2B5EF4-FFF2-40B4-BE49-F238E27FC236}">
                <a16:creationId xmlns:a16="http://schemas.microsoft.com/office/drawing/2014/main" id="{B1784016-ABD5-4F24-A23B-633D9CF9A4F1}"/>
              </a:ext>
            </a:extLst>
          </p:cNvPr>
          <p:cNvSpPr>
            <a:spLocks noGrp="1"/>
          </p:cNvSpPr>
          <p:nvPr>
            <p:ph type="body" sz="quarter" idx="22" hasCustomPrompt="1"/>
          </p:nvPr>
        </p:nvSpPr>
        <p:spPr>
          <a:xfrm>
            <a:off x="312369" y="4671185"/>
            <a:ext cx="4186712"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6" name="Text Placeholder 17">
            <a:extLst>
              <a:ext uri="{FF2B5EF4-FFF2-40B4-BE49-F238E27FC236}">
                <a16:creationId xmlns:a16="http://schemas.microsoft.com/office/drawing/2014/main" id="{EA4404A6-5911-4E01-8AE8-27C519AE35B2}"/>
              </a:ext>
            </a:extLst>
          </p:cNvPr>
          <p:cNvSpPr>
            <a:spLocks noGrp="1"/>
          </p:cNvSpPr>
          <p:nvPr>
            <p:ph type="body" sz="quarter" idx="23" hasCustomPrompt="1"/>
          </p:nvPr>
        </p:nvSpPr>
        <p:spPr>
          <a:xfrm>
            <a:off x="4652308" y="4671185"/>
            <a:ext cx="4186712"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0" name="Text Placeholder 8"/>
          <p:cNvSpPr>
            <a:spLocks noGrp="1"/>
          </p:cNvSpPr>
          <p:nvPr>
            <p:ph type="body" sz="quarter" idx="20" hasCustomPrompt="1"/>
          </p:nvPr>
        </p:nvSpPr>
        <p:spPr>
          <a:xfrm>
            <a:off x="306324" y="857250"/>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07CB95B3-EFE0-74C7-F0D5-81A0C794E388}"/>
              </a:ext>
            </a:extLst>
          </p:cNvPr>
          <p:cNvSpPr>
            <a:spLocks noGrp="1"/>
          </p:cNvSpPr>
          <p:nvPr>
            <p:ph type="title" hasCustomPrompt="1"/>
          </p:nvPr>
        </p:nvSpPr>
        <p:spPr>
          <a:xfrm>
            <a:off x="306324" y="297000"/>
            <a:ext cx="8531352" cy="484632"/>
          </a:xfrm>
        </p:spPr>
        <p:txBody>
          <a:bodyPr vert="horz"/>
          <a:lstStyle/>
          <a:p>
            <a:r>
              <a:rPr lang="en-US" dirty="0"/>
              <a:t>Title</a:t>
            </a:r>
          </a:p>
        </p:txBody>
      </p:sp>
      <p:sp>
        <p:nvSpPr>
          <p:cNvPr id="28" name="Content Placeholder 2">
            <a:extLst>
              <a:ext uri="{FF2B5EF4-FFF2-40B4-BE49-F238E27FC236}">
                <a16:creationId xmlns:a16="http://schemas.microsoft.com/office/drawing/2014/main" id="{458175A5-C833-DC2E-8C67-D79AD4B19856}"/>
              </a:ext>
            </a:extLst>
          </p:cNvPr>
          <p:cNvSpPr>
            <a:spLocks noGrp="1"/>
          </p:cNvSpPr>
          <p:nvPr>
            <p:ph idx="25" hasCustomPrompt="1"/>
          </p:nvPr>
        </p:nvSpPr>
        <p:spPr>
          <a:xfrm>
            <a:off x="306324" y="1196340"/>
            <a:ext cx="4178808" cy="3437573"/>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29" name="Content Placeholder 2">
            <a:extLst>
              <a:ext uri="{FF2B5EF4-FFF2-40B4-BE49-F238E27FC236}">
                <a16:creationId xmlns:a16="http://schemas.microsoft.com/office/drawing/2014/main" id="{3172457C-19B5-32DD-470F-7EEA70AE8ACD}"/>
              </a:ext>
            </a:extLst>
          </p:cNvPr>
          <p:cNvSpPr>
            <a:spLocks noGrp="1"/>
          </p:cNvSpPr>
          <p:nvPr>
            <p:ph idx="26" hasCustomPrompt="1"/>
          </p:nvPr>
        </p:nvSpPr>
        <p:spPr>
          <a:xfrm>
            <a:off x="4658868" y="1196340"/>
            <a:ext cx="4178808" cy="3437573"/>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242462410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ubtitle – 4 pane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1675449410"/>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1" name="Text Placeholder 8"/>
          <p:cNvSpPr>
            <a:spLocks noGrp="1"/>
          </p:cNvSpPr>
          <p:nvPr>
            <p:ph type="body" sz="quarter" idx="26" hasCustomPrompt="1"/>
          </p:nvPr>
        </p:nvSpPr>
        <p:spPr>
          <a:xfrm>
            <a:off x="306324" y="3095833"/>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4" name="Text Placeholder 8"/>
          <p:cNvSpPr>
            <a:spLocks noGrp="1"/>
          </p:cNvSpPr>
          <p:nvPr>
            <p:ph type="body" sz="quarter" idx="27" hasCustomPrompt="1"/>
          </p:nvPr>
        </p:nvSpPr>
        <p:spPr>
          <a:xfrm>
            <a:off x="4658868" y="3095834"/>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0" name="Text Placeholder 8"/>
          <p:cNvSpPr>
            <a:spLocks noGrp="1"/>
          </p:cNvSpPr>
          <p:nvPr>
            <p:ph type="body" sz="quarter" idx="25" hasCustomPrompt="1"/>
          </p:nvPr>
        </p:nvSpPr>
        <p:spPr>
          <a:xfrm>
            <a:off x="4658868" y="1276349"/>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8" name="Text Placeholder 8"/>
          <p:cNvSpPr>
            <a:spLocks noGrp="1"/>
          </p:cNvSpPr>
          <p:nvPr>
            <p:ph type="body" sz="quarter" idx="11" hasCustomPrompt="1"/>
          </p:nvPr>
        </p:nvSpPr>
        <p:spPr>
          <a:xfrm>
            <a:off x="306324" y="785363"/>
            <a:ext cx="8531352" cy="444296"/>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Sub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9"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30" name="Text Placeholder 8"/>
          <p:cNvSpPr>
            <a:spLocks noGrp="1"/>
          </p:cNvSpPr>
          <p:nvPr>
            <p:ph type="body" sz="quarter" idx="34" hasCustomPrompt="1"/>
          </p:nvPr>
        </p:nvSpPr>
        <p:spPr>
          <a:xfrm>
            <a:off x="306324" y="1276349"/>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086DB050-4C95-C769-0DA9-FF1BF6B7FC4C}"/>
              </a:ext>
            </a:extLst>
          </p:cNvPr>
          <p:cNvSpPr>
            <a:spLocks noGrp="1"/>
          </p:cNvSpPr>
          <p:nvPr>
            <p:ph type="title" hasCustomPrompt="1"/>
          </p:nvPr>
        </p:nvSpPr>
        <p:spPr>
          <a:xfrm>
            <a:off x="306324" y="297000"/>
            <a:ext cx="8531352" cy="484632"/>
          </a:xfrm>
        </p:spPr>
        <p:txBody>
          <a:bodyPr vert="horz"/>
          <a:lstStyle/>
          <a:p>
            <a:r>
              <a:rPr lang="en-US" dirty="0"/>
              <a:t>Title</a:t>
            </a:r>
          </a:p>
        </p:txBody>
      </p:sp>
      <p:sp>
        <p:nvSpPr>
          <p:cNvPr id="11" name="Content Placeholder 2">
            <a:extLst>
              <a:ext uri="{FF2B5EF4-FFF2-40B4-BE49-F238E27FC236}">
                <a16:creationId xmlns:a16="http://schemas.microsoft.com/office/drawing/2014/main" id="{5127A637-51CB-25D8-1903-2EE125E3EECD}"/>
              </a:ext>
            </a:extLst>
          </p:cNvPr>
          <p:cNvSpPr>
            <a:spLocks noGrp="1"/>
          </p:cNvSpPr>
          <p:nvPr>
            <p:ph idx="37" hasCustomPrompt="1"/>
          </p:nvPr>
        </p:nvSpPr>
        <p:spPr>
          <a:xfrm>
            <a:off x="306324" y="1563919"/>
            <a:ext cx="4178808" cy="1442595"/>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12" name="Content Placeholder 2">
            <a:extLst>
              <a:ext uri="{FF2B5EF4-FFF2-40B4-BE49-F238E27FC236}">
                <a16:creationId xmlns:a16="http://schemas.microsoft.com/office/drawing/2014/main" id="{7BE6DBF5-68B5-838A-FC47-75627CAA1CBC}"/>
              </a:ext>
            </a:extLst>
          </p:cNvPr>
          <p:cNvSpPr>
            <a:spLocks noGrp="1"/>
          </p:cNvSpPr>
          <p:nvPr>
            <p:ph idx="38" hasCustomPrompt="1"/>
          </p:nvPr>
        </p:nvSpPr>
        <p:spPr>
          <a:xfrm>
            <a:off x="4658868" y="1563919"/>
            <a:ext cx="4178808" cy="1442595"/>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13" name="Content Placeholder 2">
            <a:extLst>
              <a:ext uri="{FF2B5EF4-FFF2-40B4-BE49-F238E27FC236}">
                <a16:creationId xmlns:a16="http://schemas.microsoft.com/office/drawing/2014/main" id="{5FE536E2-28B5-2544-1D43-4DBBA0C2E487}"/>
              </a:ext>
            </a:extLst>
          </p:cNvPr>
          <p:cNvSpPr>
            <a:spLocks noGrp="1"/>
          </p:cNvSpPr>
          <p:nvPr>
            <p:ph idx="39" hasCustomPrompt="1"/>
          </p:nvPr>
        </p:nvSpPr>
        <p:spPr>
          <a:xfrm>
            <a:off x="4658868" y="3383404"/>
            <a:ext cx="4178808" cy="1442595"/>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14" name="Content Placeholder 2">
            <a:extLst>
              <a:ext uri="{FF2B5EF4-FFF2-40B4-BE49-F238E27FC236}">
                <a16:creationId xmlns:a16="http://schemas.microsoft.com/office/drawing/2014/main" id="{AC9E947A-A914-4363-1DB4-6162F9145776}"/>
              </a:ext>
            </a:extLst>
          </p:cNvPr>
          <p:cNvSpPr>
            <a:spLocks noGrp="1"/>
          </p:cNvSpPr>
          <p:nvPr>
            <p:ph idx="40" hasCustomPrompt="1"/>
          </p:nvPr>
        </p:nvSpPr>
        <p:spPr>
          <a:xfrm>
            <a:off x="306324" y="3383404"/>
            <a:ext cx="4178808" cy="1442595"/>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3307060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 4 pane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133083958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4" name="Text Placeholder 8"/>
          <p:cNvSpPr>
            <a:spLocks noGrp="1"/>
          </p:cNvSpPr>
          <p:nvPr>
            <p:ph type="body" sz="quarter" idx="27" hasCustomPrompt="1"/>
          </p:nvPr>
        </p:nvSpPr>
        <p:spPr>
          <a:xfrm>
            <a:off x="4658868" y="2883003"/>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0" name="Text Placeholder 8"/>
          <p:cNvSpPr>
            <a:spLocks noGrp="1"/>
          </p:cNvSpPr>
          <p:nvPr>
            <p:ph type="body" sz="quarter" idx="25" hasCustomPrompt="1"/>
          </p:nvPr>
        </p:nvSpPr>
        <p:spPr>
          <a:xfrm>
            <a:off x="4658868" y="857250"/>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9"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5" name="Text Placeholder 8"/>
          <p:cNvSpPr>
            <a:spLocks noGrp="1"/>
          </p:cNvSpPr>
          <p:nvPr>
            <p:ph type="body" sz="quarter" idx="29" hasCustomPrompt="1"/>
          </p:nvPr>
        </p:nvSpPr>
        <p:spPr>
          <a:xfrm>
            <a:off x="306324" y="857250"/>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9" name="Text Placeholder 8"/>
          <p:cNvSpPr>
            <a:spLocks noGrp="1"/>
          </p:cNvSpPr>
          <p:nvPr>
            <p:ph type="body" sz="quarter" idx="31" hasCustomPrompt="1"/>
          </p:nvPr>
        </p:nvSpPr>
        <p:spPr>
          <a:xfrm>
            <a:off x="306324" y="2883003"/>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3" name="Title 12">
            <a:extLst>
              <a:ext uri="{FF2B5EF4-FFF2-40B4-BE49-F238E27FC236}">
                <a16:creationId xmlns:a16="http://schemas.microsoft.com/office/drawing/2014/main" id="{8B1F27D5-5AE8-FEDF-6696-6A8BEE0FAF7C}"/>
              </a:ext>
            </a:extLst>
          </p:cNvPr>
          <p:cNvSpPr>
            <a:spLocks noGrp="1"/>
          </p:cNvSpPr>
          <p:nvPr>
            <p:ph type="title" hasCustomPrompt="1"/>
          </p:nvPr>
        </p:nvSpPr>
        <p:spPr/>
        <p:txBody>
          <a:bodyPr vert="horz"/>
          <a:lstStyle/>
          <a:p>
            <a:r>
              <a:rPr lang="en-US" dirty="0"/>
              <a:t>Title</a:t>
            </a:r>
          </a:p>
        </p:txBody>
      </p:sp>
      <p:sp>
        <p:nvSpPr>
          <p:cNvPr id="32" name="Content Placeholder 2">
            <a:extLst>
              <a:ext uri="{FF2B5EF4-FFF2-40B4-BE49-F238E27FC236}">
                <a16:creationId xmlns:a16="http://schemas.microsoft.com/office/drawing/2014/main" id="{C37A5BAA-35AC-6122-E908-B1A7BC56585C}"/>
              </a:ext>
            </a:extLst>
          </p:cNvPr>
          <p:cNvSpPr>
            <a:spLocks noGrp="1"/>
          </p:cNvSpPr>
          <p:nvPr>
            <p:ph idx="37" hasCustomPrompt="1"/>
          </p:nvPr>
        </p:nvSpPr>
        <p:spPr>
          <a:xfrm>
            <a:off x="306324" y="1192619"/>
            <a:ext cx="4178808" cy="1601026"/>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33" name="Content Placeholder 2">
            <a:extLst>
              <a:ext uri="{FF2B5EF4-FFF2-40B4-BE49-F238E27FC236}">
                <a16:creationId xmlns:a16="http://schemas.microsoft.com/office/drawing/2014/main" id="{985D3DCE-9AF3-3DB9-EE18-AC2063FEB9DB}"/>
              </a:ext>
            </a:extLst>
          </p:cNvPr>
          <p:cNvSpPr>
            <a:spLocks noGrp="1"/>
          </p:cNvSpPr>
          <p:nvPr>
            <p:ph idx="38" hasCustomPrompt="1"/>
          </p:nvPr>
        </p:nvSpPr>
        <p:spPr>
          <a:xfrm>
            <a:off x="4658868" y="1192619"/>
            <a:ext cx="4178808" cy="1601026"/>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34" name="Content Placeholder 2">
            <a:extLst>
              <a:ext uri="{FF2B5EF4-FFF2-40B4-BE49-F238E27FC236}">
                <a16:creationId xmlns:a16="http://schemas.microsoft.com/office/drawing/2014/main" id="{AFC043E0-7E59-D4FB-D08A-DCAAB23DDC9F}"/>
              </a:ext>
            </a:extLst>
          </p:cNvPr>
          <p:cNvSpPr>
            <a:spLocks noGrp="1"/>
          </p:cNvSpPr>
          <p:nvPr>
            <p:ph idx="39" hasCustomPrompt="1"/>
          </p:nvPr>
        </p:nvSpPr>
        <p:spPr>
          <a:xfrm>
            <a:off x="4658868" y="3224974"/>
            <a:ext cx="4178808" cy="1601026"/>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35" name="Content Placeholder 2">
            <a:extLst>
              <a:ext uri="{FF2B5EF4-FFF2-40B4-BE49-F238E27FC236}">
                <a16:creationId xmlns:a16="http://schemas.microsoft.com/office/drawing/2014/main" id="{E0CCAC5B-625A-91E0-ACC3-B6AEAADE9F33}"/>
              </a:ext>
            </a:extLst>
          </p:cNvPr>
          <p:cNvSpPr>
            <a:spLocks noGrp="1"/>
          </p:cNvSpPr>
          <p:nvPr>
            <p:ph idx="40" hasCustomPrompt="1"/>
          </p:nvPr>
        </p:nvSpPr>
        <p:spPr>
          <a:xfrm>
            <a:off x="306324" y="3224974"/>
            <a:ext cx="4178808" cy="1601026"/>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1879745504"/>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Subtitle – 4 pane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109898747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1" name="Text Placeholder 8"/>
          <p:cNvSpPr>
            <a:spLocks noGrp="1"/>
          </p:cNvSpPr>
          <p:nvPr>
            <p:ph type="body" sz="quarter" idx="26" hasCustomPrompt="1"/>
          </p:nvPr>
        </p:nvSpPr>
        <p:spPr>
          <a:xfrm>
            <a:off x="306324" y="3095833"/>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4" name="Text Placeholder 8"/>
          <p:cNvSpPr>
            <a:spLocks noGrp="1"/>
          </p:cNvSpPr>
          <p:nvPr>
            <p:ph type="body" sz="quarter" idx="27" hasCustomPrompt="1"/>
          </p:nvPr>
        </p:nvSpPr>
        <p:spPr>
          <a:xfrm>
            <a:off x="4658868" y="3095834"/>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0" name="Text Placeholder 8"/>
          <p:cNvSpPr>
            <a:spLocks noGrp="1"/>
          </p:cNvSpPr>
          <p:nvPr>
            <p:ph type="body" sz="quarter" idx="25" hasCustomPrompt="1"/>
          </p:nvPr>
        </p:nvSpPr>
        <p:spPr>
          <a:xfrm>
            <a:off x="4658868" y="1276349"/>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8" name="Text Placeholder 8"/>
          <p:cNvSpPr>
            <a:spLocks noGrp="1"/>
          </p:cNvSpPr>
          <p:nvPr>
            <p:ph type="body" sz="quarter" idx="11" hasCustomPrompt="1"/>
          </p:nvPr>
        </p:nvSpPr>
        <p:spPr>
          <a:xfrm>
            <a:off x="306324" y="785363"/>
            <a:ext cx="8531352" cy="444296"/>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Sub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26" name="Content Placeholder 2"/>
          <p:cNvSpPr>
            <a:spLocks noGrp="1"/>
          </p:cNvSpPr>
          <p:nvPr>
            <p:ph idx="20" hasCustomPrompt="1"/>
          </p:nvPr>
        </p:nvSpPr>
        <p:spPr>
          <a:xfrm>
            <a:off x="306324" y="3383405"/>
            <a:ext cx="4178808" cy="1223334"/>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27" name="Content Placeholder 2"/>
          <p:cNvSpPr>
            <a:spLocks noGrp="1"/>
          </p:cNvSpPr>
          <p:nvPr>
            <p:ph idx="21" hasCustomPrompt="1"/>
          </p:nvPr>
        </p:nvSpPr>
        <p:spPr>
          <a:xfrm>
            <a:off x="4658868" y="3383405"/>
            <a:ext cx="4178808" cy="1223334"/>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19"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32" name="Text Placeholder 17">
            <a:extLst>
              <a:ext uri="{FF2B5EF4-FFF2-40B4-BE49-F238E27FC236}">
                <a16:creationId xmlns:a16="http://schemas.microsoft.com/office/drawing/2014/main" id="{3DA9C292-B96F-45B5-9F91-37838352AFC4}"/>
              </a:ext>
            </a:extLst>
          </p:cNvPr>
          <p:cNvSpPr>
            <a:spLocks noGrp="1"/>
          </p:cNvSpPr>
          <p:nvPr>
            <p:ph type="body" sz="quarter" idx="22" hasCustomPrompt="1"/>
          </p:nvPr>
        </p:nvSpPr>
        <p:spPr>
          <a:xfrm>
            <a:off x="4658868"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33" name="Text Placeholder 17">
            <a:extLst>
              <a:ext uri="{FF2B5EF4-FFF2-40B4-BE49-F238E27FC236}">
                <a16:creationId xmlns:a16="http://schemas.microsoft.com/office/drawing/2014/main" id="{8B9C3CC6-FE5E-4B9A-899C-63A5022936BE}"/>
              </a:ext>
            </a:extLst>
          </p:cNvPr>
          <p:cNvSpPr>
            <a:spLocks noGrp="1"/>
          </p:cNvSpPr>
          <p:nvPr>
            <p:ph type="body" sz="quarter" idx="29" hasCustomPrompt="1"/>
          </p:nvPr>
        </p:nvSpPr>
        <p:spPr>
          <a:xfrm>
            <a:off x="4658868" y="2851700"/>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34" name="Text Placeholder 17">
            <a:extLst>
              <a:ext uri="{FF2B5EF4-FFF2-40B4-BE49-F238E27FC236}">
                <a16:creationId xmlns:a16="http://schemas.microsoft.com/office/drawing/2014/main" id="{4EA281EF-EFC1-4038-AA27-207EA07D0444}"/>
              </a:ext>
            </a:extLst>
          </p:cNvPr>
          <p:cNvSpPr>
            <a:spLocks noGrp="1"/>
          </p:cNvSpPr>
          <p:nvPr>
            <p:ph type="body" sz="quarter" idx="30" hasCustomPrompt="1"/>
          </p:nvPr>
        </p:nvSpPr>
        <p:spPr>
          <a:xfrm>
            <a:off x="306324" y="2851700"/>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5" name="Text Placeholder 17">
            <a:extLst>
              <a:ext uri="{FF2B5EF4-FFF2-40B4-BE49-F238E27FC236}">
                <a16:creationId xmlns:a16="http://schemas.microsoft.com/office/drawing/2014/main" id="{B1784016-ABD5-4F24-A23B-633D9CF9A4F1}"/>
              </a:ext>
            </a:extLst>
          </p:cNvPr>
          <p:cNvSpPr>
            <a:spLocks noGrp="1"/>
          </p:cNvSpPr>
          <p:nvPr>
            <p:ph type="body" sz="quarter" idx="31" hasCustomPrompt="1"/>
          </p:nvPr>
        </p:nvSpPr>
        <p:spPr>
          <a:xfrm>
            <a:off x="306324"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8" name="Content Placeholder 2"/>
          <p:cNvSpPr>
            <a:spLocks noGrp="1"/>
          </p:cNvSpPr>
          <p:nvPr>
            <p:ph idx="32" hasCustomPrompt="1"/>
          </p:nvPr>
        </p:nvSpPr>
        <p:spPr>
          <a:xfrm>
            <a:off x="306324" y="1563920"/>
            <a:ext cx="4178808" cy="1223334"/>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29" name="Content Placeholder 2"/>
          <p:cNvSpPr>
            <a:spLocks noGrp="1"/>
          </p:cNvSpPr>
          <p:nvPr>
            <p:ph idx="33" hasCustomPrompt="1"/>
          </p:nvPr>
        </p:nvSpPr>
        <p:spPr>
          <a:xfrm>
            <a:off x="4658868" y="1563920"/>
            <a:ext cx="4178808" cy="1223334"/>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30" name="Text Placeholder 8"/>
          <p:cNvSpPr>
            <a:spLocks noGrp="1"/>
          </p:cNvSpPr>
          <p:nvPr>
            <p:ph type="body" sz="quarter" idx="34" hasCustomPrompt="1"/>
          </p:nvPr>
        </p:nvSpPr>
        <p:spPr>
          <a:xfrm>
            <a:off x="306324" y="1276349"/>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086DB050-4C95-C769-0DA9-FF1BF6B7FC4C}"/>
              </a:ext>
            </a:extLst>
          </p:cNvPr>
          <p:cNvSpPr>
            <a:spLocks noGrp="1"/>
          </p:cNvSpPr>
          <p:nvPr>
            <p:ph type="title" hasCustomPrompt="1"/>
          </p:nvPr>
        </p:nvSpPr>
        <p:spPr>
          <a:xfrm>
            <a:off x="306324" y="297000"/>
            <a:ext cx="8531352" cy="484632"/>
          </a:xfrm>
        </p:spPr>
        <p:txBody>
          <a:bodyPr vert="horz"/>
          <a:lstStyle/>
          <a:p>
            <a:r>
              <a:rPr lang="en-US" dirty="0"/>
              <a:t>Title</a:t>
            </a:r>
          </a:p>
        </p:txBody>
      </p:sp>
    </p:spTree>
    <p:extLst>
      <p:ext uri="{BB962C8B-B14F-4D97-AF65-F5344CB8AC3E}">
        <p14:creationId xmlns:p14="http://schemas.microsoft.com/office/powerpoint/2010/main" val="15484642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 4 pane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246892059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32" name="Text Placeholder 8"/>
          <p:cNvSpPr>
            <a:spLocks noGrp="1"/>
          </p:cNvSpPr>
          <p:nvPr>
            <p:ph type="body" sz="quarter" idx="26" hasCustomPrompt="1"/>
          </p:nvPr>
        </p:nvSpPr>
        <p:spPr>
          <a:xfrm>
            <a:off x="306324" y="2883003"/>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33" name="Text Placeholder 8"/>
          <p:cNvSpPr>
            <a:spLocks noGrp="1"/>
          </p:cNvSpPr>
          <p:nvPr>
            <p:ph type="body" sz="quarter" idx="27" hasCustomPrompt="1"/>
          </p:nvPr>
        </p:nvSpPr>
        <p:spPr>
          <a:xfrm>
            <a:off x="4658868" y="2883003"/>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34" name="Text Placeholder 8"/>
          <p:cNvSpPr>
            <a:spLocks noGrp="1"/>
          </p:cNvSpPr>
          <p:nvPr>
            <p:ph type="body" sz="quarter" idx="25" hasCustomPrompt="1"/>
          </p:nvPr>
        </p:nvSpPr>
        <p:spPr>
          <a:xfrm>
            <a:off x="4658868" y="857250"/>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37"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38" name="Content Placeholder 2"/>
          <p:cNvSpPr>
            <a:spLocks noGrp="1"/>
          </p:cNvSpPr>
          <p:nvPr>
            <p:ph idx="20" hasCustomPrompt="1"/>
          </p:nvPr>
        </p:nvSpPr>
        <p:spPr>
          <a:xfrm>
            <a:off x="306324" y="3224974"/>
            <a:ext cx="4178808"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39" name="Content Placeholder 2"/>
          <p:cNvSpPr>
            <a:spLocks noGrp="1"/>
          </p:cNvSpPr>
          <p:nvPr>
            <p:ph idx="21" hasCustomPrompt="1"/>
          </p:nvPr>
        </p:nvSpPr>
        <p:spPr>
          <a:xfrm>
            <a:off x="4658868" y="3224974"/>
            <a:ext cx="4178808"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40"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42" name="Text Placeholder 17">
            <a:extLst>
              <a:ext uri="{FF2B5EF4-FFF2-40B4-BE49-F238E27FC236}">
                <a16:creationId xmlns:a16="http://schemas.microsoft.com/office/drawing/2014/main" id="{3DA9C292-B96F-45B5-9F91-37838352AFC4}"/>
              </a:ext>
            </a:extLst>
          </p:cNvPr>
          <p:cNvSpPr>
            <a:spLocks noGrp="1"/>
          </p:cNvSpPr>
          <p:nvPr>
            <p:ph type="body" sz="quarter" idx="22" hasCustomPrompt="1"/>
          </p:nvPr>
        </p:nvSpPr>
        <p:spPr>
          <a:xfrm>
            <a:off x="4658868"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43" name="Text Placeholder 17">
            <a:extLst>
              <a:ext uri="{FF2B5EF4-FFF2-40B4-BE49-F238E27FC236}">
                <a16:creationId xmlns:a16="http://schemas.microsoft.com/office/drawing/2014/main" id="{8B9C3CC6-FE5E-4B9A-899C-63A5022936BE}"/>
              </a:ext>
            </a:extLst>
          </p:cNvPr>
          <p:cNvSpPr>
            <a:spLocks noGrp="1"/>
          </p:cNvSpPr>
          <p:nvPr>
            <p:ph type="body" sz="quarter" idx="29" hasCustomPrompt="1"/>
          </p:nvPr>
        </p:nvSpPr>
        <p:spPr>
          <a:xfrm>
            <a:off x="4658868" y="2638830"/>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44" name="Text Placeholder 17">
            <a:extLst>
              <a:ext uri="{FF2B5EF4-FFF2-40B4-BE49-F238E27FC236}">
                <a16:creationId xmlns:a16="http://schemas.microsoft.com/office/drawing/2014/main" id="{4EA281EF-EFC1-4038-AA27-207EA07D0444}"/>
              </a:ext>
            </a:extLst>
          </p:cNvPr>
          <p:cNvSpPr>
            <a:spLocks noGrp="1"/>
          </p:cNvSpPr>
          <p:nvPr>
            <p:ph type="body" sz="quarter" idx="30" hasCustomPrompt="1"/>
          </p:nvPr>
        </p:nvSpPr>
        <p:spPr>
          <a:xfrm>
            <a:off x="306324" y="2638830"/>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45" name="Text Placeholder 17">
            <a:extLst>
              <a:ext uri="{FF2B5EF4-FFF2-40B4-BE49-F238E27FC236}">
                <a16:creationId xmlns:a16="http://schemas.microsoft.com/office/drawing/2014/main" id="{B1784016-ABD5-4F24-A23B-633D9CF9A4F1}"/>
              </a:ext>
            </a:extLst>
          </p:cNvPr>
          <p:cNvSpPr>
            <a:spLocks noGrp="1"/>
          </p:cNvSpPr>
          <p:nvPr>
            <p:ph type="body" sz="quarter" idx="31" hasCustomPrompt="1"/>
          </p:nvPr>
        </p:nvSpPr>
        <p:spPr>
          <a:xfrm>
            <a:off x="306324"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46" name="Content Placeholder 2"/>
          <p:cNvSpPr>
            <a:spLocks noGrp="1"/>
          </p:cNvSpPr>
          <p:nvPr>
            <p:ph idx="32" hasCustomPrompt="1"/>
          </p:nvPr>
        </p:nvSpPr>
        <p:spPr>
          <a:xfrm>
            <a:off x="306324" y="1192619"/>
            <a:ext cx="4178808"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47" name="Content Placeholder 2"/>
          <p:cNvSpPr>
            <a:spLocks noGrp="1"/>
          </p:cNvSpPr>
          <p:nvPr>
            <p:ph idx="33" hasCustomPrompt="1"/>
          </p:nvPr>
        </p:nvSpPr>
        <p:spPr>
          <a:xfrm>
            <a:off x="4658868" y="1192619"/>
            <a:ext cx="4178808"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48" name="Text Placeholder 8"/>
          <p:cNvSpPr>
            <a:spLocks noGrp="1"/>
          </p:cNvSpPr>
          <p:nvPr>
            <p:ph type="body" sz="quarter" idx="34" hasCustomPrompt="1"/>
          </p:nvPr>
        </p:nvSpPr>
        <p:spPr>
          <a:xfrm>
            <a:off x="306324" y="857250"/>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 name="Title 1">
            <a:extLst>
              <a:ext uri="{FF2B5EF4-FFF2-40B4-BE49-F238E27FC236}">
                <a16:creationId xmlns:a16="http://schemas.microsoft.com/office/drawing/2014/main" id="{014B19CB-1DF4-91CA-2338-0C5DAFEF0CE4}"/>
              </a:ext>
            </a:extLst>
          </p:cNvPr>
          <p:cNvSpPr>
            <a:spLocks noGrp="1"/>
          </p:cNvSpPr>
          <p:nvPr>
            <p:ph type="title" hasCustomPrompt="1"/>
          </p:nvPr>
        </p:nvSpPr>
        <p:spPr>
          <a:xfrm>
            <a:off x="306324" y="297000"/>
            <a:ext cx="8531352" cy="484632"/>
          </a:xfrm>
        </p:spPr>
        <p:txBody>
          <a:bodyPr vert="horz"/>
          <a:lstStyle/>
          <a:p>
            <a:r>
              <a:rPr lang="en-US" dirty="0"/>
              <a:t>Title</a:t>
            </a:r>
          </a:p>
        </p:txBody>
      </p:sp>
    </p:spTree>
    <p:extLst>
      <p:ext uri="{BB962C8B-B14F-4D97-AF65-F5344CB8AC3E}">
        <p14:creationId xmlns:p14="http://schemas.microsoft.com/office/powerpoint/2010/main" val="27403921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Charts with Chart Titles Layou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100941966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3" imgW="572" imgH="429" progId="TCLayout.ActiveDocument.1">
                  <p:embed/>
                </p:oleObj>
              </mc:Choice>
              <mc:Fallback>
                <p:oleObj name="think-cell Slide" r:id="rId3" imgW="572" imgH="429" progId="TCLayout.ActiveDocument.1">
                  <p:embed/>
                  <p:pic>
                    <p:nvPicPr>
                      <p:cNvPr id="5" name="Object 4" hidden="1"/>
                      <p:cNvPicPr/>
                      <p:nvPr/>
                    </p:nvPicPr>
                    <p:blipFill>
                      <a:blip r:embed="rId4"/>
                      <a:stretch>
                        <a:fillRect/>
                      </a:stretch>
                    </p:blipFill>
                    <p:spPr>
                      <a:xfrm>
                        <a:off x="1466" y="1192"/>
                        <a:ext cx="1465" cy="1190"/>
                      </a:xfrm>
                      <a:prstGeom prst="rect">
                        <a:avLst/>
                      </a:prstGeom>
                    </p:spPr>
                  </p:pic>
                </p:oleObj>
              </mc:Fallback>
            </mc:AlternateContent>
          </a:graphicData>
        </a:graphic>
      </p:graphicFrame>
      <p:sp>
        <p:nvSpPr>
          <p:cNvPr id="14" name="Text Placeholder 8"/>
          <p:cNvSpPr>
            <a:spLocks noGrp="1"/>
          </p:cNvSpPr>
          <p:nvPr>
            <p:ph type="body" sz="quarter" idx="26" hasCustomPrompt="1"/>
          </p:nvPr>
        </p:nvSpPr>
        <p:spPr>
          <a:xfrm>
            <a:off x="3192923" y="857250"/>
            <a:ext cx="2758154"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0" name="Text Placeholder 8"/>
          <p:cNvSpPr>
            <a:spLocks noGrp="1"/>
          </p:cNvSpPr>
          <p:nvPr>
            <p:ph type="body" sz="quarter" idx="25" hasCustomPrompt="1"/>
          </p:nvPr>
        </p:nvSpPr>
        <p:spPr>
          <a:xfrm>
            <a:off x="6079522" y="857250"/>
            <a:ext cx="2758154"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1" name="Text Placeholder 8"/>
          <p:cNvSpPr>
            <a:spLocks noGrp="1"/>
          </p:cNvSpPr>
          <p:nvPr>
            <p:ph type="body" sz="quarter" idx="24" hasCustomPrompt="1"/>
          </p:nvPr>
        </p:nvSpPr>
        <p:spPr>
          <a:xfrm>
            <a:off x="306324" y="857250"/>
            <a:ext cx="2758154"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6"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29"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6" name="Title 5">
            <a:extLst>
              <a:ext uri="{FF2B5EF4-FFF2-40B4-BE49-F238E27FC236}">
                <a16:creationId xmlns:a16="http://schemas.microsoft.com/office/drawing/2014/main" id="{C186AE63-4809-751C-4409-13C0C979FEE0}"/>
              </a:ext>
            </a:extLst>
          </p:cNvPr>
          <p:cNvSpPr>
            <a:spLocks noGrp="1"/>
          </p:cNvSpPr>
          <p:nvPr>
            <p:ph type="title" hasCustomPrompt="1"/>
          </p:nvPr>
        </p:nvSpPr>
        <p:spPr/>
        <p:txBody>
          <a:bodyPr vert="horz"/>
          <a:lstStyle/>
          <a:p>
            <a:r>
              <a:rPr lang="en-US" dirty="0"/>
              <a:t>Title</a:t>
            </a:r>
          </a:p>
        </p:txBody>
      </p:sp>
      <p:sp>
        <p:nvSpPr>
          <p:cNvPr id="9" name="Content Placeholder 2">
            <a:extLst>
              <a:ext uri="{FF2B5EF4-FFF2-40B4-BE49-F238E27FC236}">
                <a16:creationId xmlns:a16="http://schemas.microsoft.com/office/drawing/2014/main" id="{6D8A350F-4CA0-0EAD-B0BF-77C0C394AA8F}"/>
              </a:ext>
            </a:extLst>
          </p:cNvPr>
          <p:cNvSpPr>
            <a:spLocks noGrp="1"/>
          </p:cNvSpPr>
          <p:nvPr>
            <p:ph idx="37" hasCustomPrompt="1"/>
          </p:nvPr>
        </p:nvSpPr>
        <p:spPr>
          <a:xfrm>
            <a:off x="6079522" y="1196340"/>
            <a:ext cx="2758154" cy="3629660"/>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10" name="Content Placeholder 2">
            <a:extLst>
              <a:ext uri="{FF2B5EF4-FFF2-40B4-BE49-F238E27FC236}">
                <a16:creationId xmlns:a16="http://schemas.microsoft.com/office/drawing/2014/main" id="{DF20FCC3-437A-8DB6-D50F-572236926BD8}"/>
              </a:ext>
            </a:extLst>
          </p:cNvPr>
          <p:cNvSpPr>
            <a:spLocks noGrp="1"/>
          </p:cNvSpPr>
          <p:nvPr>
            <p:ph idx="38" hasCustomPrompt="1"/>
          </p:nvPr>
        </p:nvSpPr>
        <p:spPr>
          <a:xfrm>
            <a:off x="3192923" y="1196340"/>
            <a:ext cx="2758154" cy="3629660"/>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11" name="Content Placeholder 2">
            <a:extLst>
              <a:ext uri="{FF2B5EF4-FFF2-40B4-BE49-F238E27FC236}">
                <a16:creationId xmlns:a16="http://schemas.microsoft.com/office/drawing/2014/main" id="{7C888315-8736-C218-FF40-E9F82BD7E249}"/>
              </a:ext>
            </a:extLst>
          </p:cNvPr>
          <p:cNvSpPr>
            <a:spLocks noGrp="1"/>
          </p:cNvSpPr>
          <p:nvPr>
            <p:ph idx="40" hasCustomPrompt="1"/>
          </p:nvPr>
        </p:nvSpPr>
        <p:spPr>
          <a:xfrm>
            <a:off x="306324" y="1196340"/>
            <a:ext cx="2758154" cy="3629660"/>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29501893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ubtitle – 2x1 pane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36688518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0" name="Text Placeholder 8"/>
          <p:cNvSpPr>
            <a:spLocks noGrp="1"/>
          </p:cNvSpPr>
          <p:nvPr>
            <p:ph type="body" sz="quarter" idx="25" hasCustomPrompt="1"/>
          </p:nvPr>
        </p:nvSpPr>
        <p:spPr>
          <a:xfrm>
            <a:off x="4658868" y="1276349"/>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8" name="Text Placeholder 8"/>
          <p:cNvSpPr>
            <a:spLocks noGrp="1"/>
          </p:cNvSpPr>
          <p:nvPr>
            <p:ph type="body" sz="quarter" idx="11" hasCustomPrompt="1"/>
          </p:nvPr>
        </p:nvSpPr>
        <p:spPr>
          <a:xfrm>
            <a:off x="306324" y="785361"/>
            <a:ext cx="8531352" cy="444297"/>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Sub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9"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30" name="Text Placeholder 17">
            <a:extLst>
              <a:ext uri="{FF2B5EF4-FFF2-40B4-BE49-F238E27FC236}">
                <a16:creationId xmlns:a16="http://schemas.microsoft.com/office/drawing/2014/main" id="{840E5D68-5E62-4D46-BF18-E544CDF03E0B}"/>
              </a:ext>
            </a:extLst>
          </p:cNvPr>
          <p:cNvSpPr>
            <a:spLocks noGrp="1"/>
          </p:cNvSpPr>
          <p:nvPr>
            <p:ph type="body" sz="quarter" idx="31" hasCustomPrompt="1"/>
          </p:nvPr>
        </p:nvSpPr>
        <p:spPr>
          <a:xfrm>
            <a:off x="4652308"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1" name="Text Placeholder 8"/>
          <p:cNvSpPr>
            <a:spLocks noGrp="1"/>
          </p:cNvSpPr>
          <p:nvPr>
            <p:ph type="body" sz="quarter" idx="26" hasCustomPrompt="1"/>
          </p:nvPr>
        </p:nvSpPr>
        <p:spPr>
          <a:xfrm>
            <a:off x="306324" y="3095833"/>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2" name="Content Placeholder 2"/>
          <p:cNvSpPr>
            <a:spLocks noGrp="1"/>
          </p:cNvSpPr>
          <p:nvPr>
            <p:ph idx="20" hasCustomPrompt="1"/>
          </p:nvPr>
        </p:nvSpPr>
        <p:spPr>
          <a:xfrm>
            <a:off x="306324" y="3383405"/>
            <a:ext cx="4178808" cy="1223334"/>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26" name="Text Placeholder 17">
            <a:extLst>
              <a:ext uri="{FF2B5EF4-FFF2-40B4-BE49-F238E27FC236}">
                <a16:creationId xmlns:a16="http://schemas.microsoft.com/office/drawing/2014/main" id="{4EA281EF-EFC1-4038-AA27-207EA07D0444}"/>
              </a:ext>
            </a:extLst>
          </p:cNvPr>
          <p:cNvSpPr>
            <a:spLocks noGrp="1"/>
          </p:cNvSpPr>
          <p:nvPr>
            <p:ph type="body" sz="quarter" idx="30" hasCustomPrompt="1"/>
          </p:nvPr>
        </p:nvSpPr>
        <p:spPr>
          <a:xfrm>
            <a:off x="306324" y="2851700"/>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31" name="Text Placeholder 17">
            <a:extLst>
              <a:ext uri="{FF2B5EF4-FFF2-40B4-BE49-F238E27FC236}">
                <a16:creationId xmlns:a16="http://schemas.microsoft.com/office/drawing/2014/main" id="{B1784016-ABD5-4F24-A23B-633D9CF9A4F1}"/>
              </a:ext>
            </a:extLst>
          </p:cNvPr>
          <p:cNvSpPr>
            <a:spLocks noGrp="1"/>
          </p:cNvSpPr>
          <p:nvPr>
            <p:ph type="body" sz="quarter" idx="32" hasCustomPrompt="1"/>
          </p:nvPr>
        </p:nvSpPr>
        <p:spPr>
          <a:xfrm>
            <a:off x="306324"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32" name="Content Placeholder 2"/>
          <p:cNvSpPr>
            <a:spLocks noGrp="1"/>
          </p:cNvSpPr>
          <p:nvPr>
            <p:ph idx="33" hasCustomPrompt="1"/>
          </p:nvPr>
        </p:nvSpPr>
        <p:spPr>
          <a:xfrm>
            <a:off x="306324" y="1563920"/>
            <a:ext cx="4178808" cy="1223334"/>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33" name="Text Placeholder 8"/>
          <p:cNvSpPr>
            <a:spLocks noGrp="1"/>
          </p:cNvSpPr>
          <p:nvPr>
            <p:ph type="body" sz="quarter" idx="34" hasCustomPrompt="1"/>
          </p:nvPr>
        </p:nvSpPr>
        <p:spPr>
          <a:xfrm>
            <a:off x="306324" y="1276349"/>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30F3C9EC-3D4B-B4B5-B729-5CDC7D5AB040}"/>
              </a:ext>
            </a:extLst>
          </p:cNvPr>
          <p:cNvSpPr>
            <a:spLocks noGrp="1"/>
          </p:cNvSpPr>
          <p:nvPr>
            <p:ph type="title" hasCustomPrompt="1"/>
          </p:nvPr>
        </p:nvSpPr>
        <p:spPr>
          <a:xfrm>
            <a:off x="306324" y="297000"/>
            <a:ext cx="8531352" cy="484632"/>
          </a:xfrm>
        </p:spPr>
        <p:txBody>
          <a:bodyPr vert="horz"/>
          <a:lstStyle/>
          <a:p>
            <a:r>
              <a:rPr lang="en-US" dirty="0"/>
              <a:t>Title</a:t>
            </a:r>
          </a:p>
        </p:txBody>
      </p:sp>
      <p:sp>
        <p:nvSpPr>
          <p:cNvPr id="24" name="Content Placeholder 2">
            <a:extLst>
              <a:ext uri="{FF2B5EF4-FFF2-40B4-BE49-F238E27FC236}">
                <a16:creationId xmlns:a16="http://schemas.microsoft.com/office/drawing/2014/main" id="{12D9EFBE-2039-BDD5-D71E-DC4EFF54CEAA}"/>
              </a:ext>
            </a:extLst>
          </p:cNvPr>
          <p:cNvSpPr>
            <a:spLocks noGrp="1"/>
          </p:cNvSpPr>
          <p:nvPr>
            <p:ph idx="37" hasCustomPrompt="1"/>
          </p:nvPr>
        </p:nvSpPr>
        <p:spPr>
          <a:xfrm>
            <a:off x="4658868" y="1563920"/>
            <a:ext cx="4178808" cy="3042819"/>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32393864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2x1 pane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73462460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0" name="Text Placeholder 8"/>
          <p:cNvSpPr>
            <a:spLocks noGrp="1"/>
          </p:cNvSpPr>
          <p:nvPr>
            <p:ph type="body" sz="quarter" idx="25" hasCustomPrompt="1"/>
          </p:nvPr>
        </p:nvSpPr>
        <p:spPr>
          <a:xfrm>
            <a:off x="4658868" y="857250"/>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5" name="Text Placeholder 17">
            <a:extLst>
              <a:ext uri="{FF2B5EF4-FFF2-40B4-BE49-F238E27FC236}">
                <a16:creationId xmlns:a16="http://schemas.microsoft.com/office/drawing/2014/main" id="{396838F4-8A76-4331-A666-86C247FB93A8}"/>
              </a:ext>
            </a:extLst>
          </p:cNvPr>
          <p:cNvSpPr>
            <a:spLocks noGrp="1"/>
          </p:cNvSpPr>
          <p:nvPr>
            <p:ph type="body" sz="quarter" idx="22" hasCustomPrompt="1"/>
          </p:nvPr>
        </p:nvSpPr>
        <p:spPr>
          <a:xfrm>
            <a:off x="4652308"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31" name="Text Placeholder 8"/>
          <p:cNvSpPr>
            <a:spLocks noGrp="1"/>
          </p:cNvSpPr>
          <p:nvPr>
            <p:ph type="body" sz="quarter" idx="26" hasCustomPrompt="1"/>
          </p:nvPr>
        </p:nvSpPr>
        <p:spPr>
          <a:xfrm>
            <a:off x="306324" y="2883003"/>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32" name="Content Placeholder 2"/>
          <p:cNvSpPr>
            <a:spLocks noGrp="1"/>
          </p:cNvSpPr>
          <p:nvPr>
            <p:ph idx="20" hasCustomPrompt="1"/>
          </p:nvPr>
        </p:nvSpPr>
        <p:spPr>
          <a:xfrm>
            <a:off x="306324" y="3224974"/>
            <a:ext cx="4178808"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33" name="Text Placeholder 17">
            <a:extLst>
              <a:ext uri="{FF2B5EF4-FFF2-40B4-BE49-F238E27FC236}">
                <a16:creationId xmlns:a16="http://schemas.microsoft.com/office/drawing/2014/main" id="{4EA281EF-EFC1-4038-AA27-207EA07D0444}"/>
              </a:ext>
            </a:extLst>
          </p:cNvPr>
          <p:cNvSpPr>
            <a:spLocks noGrp="1"/>
          </p:cNvSpPr>
          <p:nvPr>
            <p:ph type="body" sz="quarter" idx="30" hasCustomPrompt="1"/>
          </p:nvPr>
        </p:nvSpPr>
        <p:spPr>
          <a:xfrm>
            <a:off x="306324" y="2638830"/>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34" name="Text Placeholder 17">
            <a:extLst>
              <a:ext uri="{FF2B5EF4-FFF2-40B4-BE49-F238E27FC236}">
                <a16:creationId xmlns:a16="http://schemas.microsoft.com/office/drawing/2014/main" id="{B1784016-ABD5-4F24-A23B-633D9CF9A4F1}"/>
              </a:ext>
            </a:extLst>
          </p:cNvPr>
          <p:cNvSpPr>
            <a:spLocks noGrp="1"/>
          </p:cNvSpPr>
          <p:nvPr>
            <p:ph type="body" sz="quarter" idx="31" hasCustomPrompt="1"/>
          </p:nvPr>
        </p:nvSpPr>
        <p:spPr>
          <a:xfrm>
            <a:off x="306324"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35" name="Content Placeholder 2"/>
          <p:cNvSpPr>
            <a:spLocks noGrp="1"/>
          </p:cNvSpPr>
          <p:nvPr>
            <p:ph idx="32" hasCustomPrompt="1"/>
          </p:nvPr>
        </p:nvSpPr>
        <p:spPr>
          <a:xfrm>
            <a:off x="306324" y="1192619"/>
            <a:ext cx="4178808"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36" name="Text Placeholder 8"/>
          <p:cNvSpPr>
            <a:spLocks noGrp="1"/>
          </p:cNvSpPr>
          <p:nvPr>
            <p:ph type="body" sz="quarter" idx="34" hasCustomPrompt="1"/>
          </p:nvPr>
        </p:nvSpPr>
        <p:spPr>
          <a:xfrm>
            <a:off x="306324" y="857250"/>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37"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2" name="Title 11">
            <a:extLst>
              <a:ext uri="{FF2B5EF4-FFF2-40B4-BE49-F238E27FC236}">
                <a16:creationId xmlns:a16="http://schemas.microsoft.com/office/drawing/2014/main" id="{3E4209A1-B5FC-8DDC-6395-E4DE4AF45F3A}"/>
              </a:ext>
            </a:extLst>
          </p:cNvPr>
          <p:cNvSpPr>
            <a:spLocks noGrp="1"/>
          </p:cNvSpPr>
          <p:nvPr>
            <p:ph type="title" hasCustomPrompt="1"/>
          </p:nvPr>
        </p:nvSpPr>
        <p:spPr>
          <a:xfrm>
            <a:off x="306324" y="297000"/>
            <a:ext cx="8531352" cy="484632"/>
          </a:xfrm>
        </p:spPr>
        <p:txBody>
          <a:bodyPr vert="horz"/>
          <a:lstStyle/>
          <a:p>
            <a:r>
              <a:rPr lang="en-US" dirty="0"/>
              <a:t>Title</a:t>
            </a:r>
          </a:p>
        </p:txBody>
      </p:sp>
      <p:sp>
        <p:nvSpPr>
          <p:cNvPr id="17" name="Content Placeholder 2">
            <a:extLst>
              <a:ext uri="{FF2B5EF4-FFF2-40B4-BE49-F238E27FC236}">
                <a16:creationId xmlns:a16="http://schemas.microsoft.com/office/drawing/2014/main" id="{B4B58A72-52A4-912D-2338-50C29DA7BC3F}"/>
              </a:ext>
            </a:extLst>
          </p:cNvPr>
          <p:cNvSpPr>
            <a:spLocks noGrp="1"/>
          </p:cNvSpPr>
          <p:nvPr>
            <p:ph idx="37" hasCustomPrompt="1"/>
          </p:nvPr>
        </p:nvSpPr>
        <p:spPr>
          <a:xfrm>
            <a:off x="4658868" y="1192619"/>
            <a:ext cx="4178808" cy="3441294"/>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128712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ubtitle 1x2 pane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32668816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8" name="Text Placeholder 8"/>
          <p:cNvSpPr>
            <a:spLocks noGrp="1"/>
          </p:cNvSpPr>
          <p:nvPr>
            <p:ph type="body" sz="quarter" idx="11" hasCustomPrompt="1"/>
          </p:nvPr>
        </p:nvSpPr>
        <p:spPr>
          <a:xfrm>
            <a:off x="313593" y="785362"/>
            <a:ext cx="8516815" cy="434068"/>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Sub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9"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4" name="Text Placeholder 8">
            <a:extLst>
              <a:ext uri="{FF2B5EF4-FFF2-40B4-BE49-F238E27FC236}">
                <a16:creationId xmlns:a16="http://schemas.microsoft.com/office/drawing/2014/main" id="{664F855E-A373-8EC7-246E-792668AFDF6B}"/>
              </a:ext>
            </a:extLst>
          </p:cNvPr>
          <p:cNvSpPr>
            <a:spLocks noGrp="1"/>
          </p:cNvSpPr>
          <p:nvPr>
            <p:ph type="body" sz="quarter" idx="36" hasCustomPrompt="1"/>
          </p:nvPr>
        </p:nvSpPr>
        <p:spPr>
          <a:xfrm>
            <a:off x="4658868" y="1276349"/>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7" name="Text Placeholder 17">
            <a:extLst>
              <a:ext uri="{FF2B5EF4-FFF2-40B4-BE49-F238E27FC236}">
                <a16:creationId xmlns:a16="http://schemas.microsoft.com/office/drawing/2014/main" id="{02912C41-8A60-87EB-D80E-775CF504FE88}"/>
              </a:ext>
            </a:extLst>
          </p:cNvPr>
          <p:cNvSpPr>
            <a:spLocks noGrp="1"/>
          </p:cNvSpPr>
          <p:nvPr>
            <p:ph type="body" sz="quarter" idx="31" hasCustomPrompt="1"/>
          </p:nvPr>
        </p:nvSpPr>
        <p:spPr>
          <a:xfrm>
            <a:off x="4652308"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9" name="Text Placeholder 8">
            <a:extLst>
              <a:ext uri="{FF2B5EF4-FFF2-40B4-BE49-F238E27FC236}">
                <a16:creationId xmlns:a16="http://schemas.microsoft.com/office/drawing/2014/main" id="{FD935E16-BCE3-0A2B-34B5-1888CCEE96E0}"/>
              </a:ext>
            </a:extLst>
          </p:cNvPr>
          <p:cNvSpPr>
            <a:spLocks noGrp="1"/>
          </p:cNvSpPr>
          <p:nvPr>
            <p:ph type="body" sz="quarter" idx="26" hasCustomPrompt="1"/>
          </p:nvPr>
        </p:nvSpPr>
        <p:spPr>
          <a:xfrm>
            <a:off x="4658868" y="3095833"/>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1" name="Content Placeholder 2">
            <a:extLst>
              <a:ext uri="{FF2B5EF4-FFF2-40B4-BE49-F238E27FC236}">
                <a16:creationId xmlns:a16="http://schemas.microsoft.com/office/drawing/2014/main" id="{B6E83C1F-EE04-1B1D-1C6E-FA61138EF043}"/>
              </a:ext>
            </a:extLst>
          </p:cNvPr>
          <p:cNvSpPr>
            <a:spLocks noGrp="1"/>
          </p:cNvSpPr>
          <p:nvPr>
            <p:ph idx="20" hasCustomPrompt="1"/>
          </p:nvPr>
        </p:nvSpPr>
        <p:spPr>
          <a:xfrm>
            <a:off x="4658868" y="3383405"/>
            <a:ext cx="4178808" cy="1223334"/>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12" name="Text Placeholder 17">
            <a:extLst>
              <a:ext uri="{FF2B5EF4-FFF2-40B4-BE49-F238E27FC236}">
                <a16:creationId xmlns:a16="http://schemas.microsoft.com/office/drawing/2014/main" id="{BE1FFF62-B912-C9BC-AB0E-E44133EE60BC}"/>
              </a:ext>
            </a:extLst>
          </p:cNvPr>
          <p:cNvSpPr>
            <a:spLocks noGrp="1"/>
          </p:cNvSpPr>
          <p:nvPr>
            <p:ph type="body" sz="quarter" idx="30" hasCustomPrompt="1"/>
          </p:nvPr>
        </p:nvSpPr>
        <p:spPr>
          <a:xfrm>
            <a:off x="4658868" y="2851700"/>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3" name="Text Placeholder 17">
            <a:extLst>
              <a:ext uri="{FF2B5EF4-FFF2-40B4-BE49-F238E27FC236}">
                <a16:creationId xmlns:a16="http://schemas.microsoft.com/office/drawing/2014/main" id="{8ECC2102-3EB0-4DE8-285F-2AA65D5C9A7C}"/>
              </a:ext>
            </a:extLst>
          </p:cNvPr>
          <p:cNvSpPr>
            <a:spLocks noGrp="1"/>
          </p:cNvSpPr>
          <p:nvPr>
            <p:ph type="body" sz="quarter" idx="37" hasCustomPrompt="1"/>
          </p:nvPr>
        </p:nvSpPr>
        <p:spPr>
          <a:xfrm>
            <a:off x="306324"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4" name="Content Placeholder 2">
            <a:extLst>
              <a:ext uri="{FF2B5EF4-FFF2-40B4-BE49-F238E27FC236}">
                <a16:creationId xmlns:a16="http://schemas.microsoft.com/office/drawing/2014/main" id="{4189E9B1-FB13-20A6-D25E-BBDCEF9EAA7C}"/>
              </a:ext>
            </a:extLst>
          </p:cNvPr>
          <p:cNvSpPr>
            <a:spLocks noGrp="1"/>
          </p:cNvSpPr>
          <p:nvPr>
            <p:ph idx="38" hasCustomPrompt="1"/>
          </p:nvPr>
        </p:nvSpPr>
        <p:spPr>
          <a:xfrm>
            <a:off x="4658868" y="1563920"/>
            <a:ext cx="4178808" cy="1223334"/>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15" name="Text Placeholder 8">
            <a:extLst>
              <a:ext uri="{FF2B5EF4-FFF2-40B4-BE49-F238E27FC236}">
                <a16:creationId xmlns:a16="http://schemas.microsoft.com/office/drawing/2014/main" id="{FAD97323-636B-2AC7-BD73-E9243F159B3E}"/>
              </a:ext>
            </a:extLst>
          </p:cNvPr>
          <p:cNvSpPr>
            <a:spLocks noGrp="1"/>
          </p:cNvSpPr>
          <p:nvPr>
            <p:ph type="body" sz="quarter" idx="39" hasCustomPrompt="1"/>
          </p:nvPr>
        </p:nvSpPr>
        <p:spPr>
          <a:xfrm>
            <a:off x="306324" y="1276349"/>
            <a:ext cx="4178808"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6" name="Title 15">
            <a:extLst>
              <a:ext uri="{FF2B5EF4-FFF2-40B4-BE49-F238E27FC236}">
                <a16:creationId xmlns:a16="http://schemas.microsoft.com/office/drawing/2014/main" id="{88198973-B7D5-6ACA-0542-1C4636EB4F95}"/>
              </a:ext>
            </a:extLst>
          </p:cNvPr>
          <p:cNvSpPr>
            <a:spLocks noGrp="1"/>
          </p:cNvSpPr>
          <p:nvPr>
            <p:ph type="title" hasCustomPrompt="1"/>
          </p:nvPr>
        </p:nvSpPr>
        <p:spPr/>
        <p:txBody>
          <a:bodyPr vert="horz"/>
          <a:lstStyle/>
          <a:p>
            <a:r>
              <a:rPr lang="en-US" dirty="0"/>
              <a:t>Title</a:t>
            </a:r>
          </a:p>
        </p:txBody>
      </p:sp>
      <p:sp>
        <p:nvSpPr>
          <p:cNvPr id="28" name="Content Placeholder 2">
            <a:extLst>
              <a:ext uri="{FF2B5EF4-FFF2-40B4-BE49-F238E27FC236}">
                <a16:creationId xmlns:a16="http://schemas.microsoft.com/office/drawing/2014/main" id="{91DD70BC-9401-35B3-EE19-174FB04EDD47}"/>
              </a:ext>
            </a:extLst>
          </p:cNvPr>
          <p:cNvSpPr>
            <a:spLocks noGrp="1"/>
          </p:cNvSpPr>
          <p:nvPr>
            <p:ph idx="40" hasCustomPrompt="1"/>
          </p:nvPr>
        </p:nvSpPr>
        <p:spPr>
          <a:xfrm>
            <a:off x="306324" y="1563920"/>
            <a:ext cx="4178808" cy="3042819"/>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2556303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1x2 pane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151729450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9"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4" name="Title 3">
            <a:extLst>
              <a:ext uri="{FF2B5EF4-FFF2-40B4-BE49-F238E27FC236}">
                <a16:creationId xmlns:a16="http://schemas.microsoft.com/office/drawing/2014/main" id="{DC208CB7-B7B1-2CB6-C607-DE53421DC257}"/>
              </a:ext>
            </a:extLst>
          </p:cNvPr>
          <p:cNvSpPr>
            <a:spLocks noGrp="1"/>
          </p:cNvSpPr>
          <p:nvPr>
            <p:ph type="title" hasCustomPrompt="1"/>
          </p:nvPr>
        </p:nvSpPr>
        <p:spPr/>
        <p:txBody>
          <a:bodyPr vert="horz"/>
          <a:lstStyle/>
          <a:p>
            <a:r>
              <a:rPr lang="en-US" dirty="0"/>
              <a:t>Title</a:t>
            </a:r>
          </a:p>
        </p:txBody>
      </p:sp>
      <p:sp>
        <p:nvSpPr>
          <p:cNvPr id="7" name="Text Placeholder 8">
            <a:extLst>
              <a:ext uri="{FF2B5EF4-FFF2-40B4-BE49-F238E27FC236}">
                <a16:creationId xmlns:a16="http://schemas.microsoft.com/office/drawing/2014/main" id="{F96645BE-59E8-FAEE-0FD8-B781B308D3D1}"/>
              </a:ext>
            </a:extLst>
          </p:cNvPr>
          <p:cNvSpPr>
            <a:spLocks noGrp="1"/>
          </p:cNvSpPr>
          <p:nvPr>
            <p:ph type="body" sz="quarter" idx="25" hasCustomPrompt="1"/>
          </p:nvPr>
        </p:nvSpPr>
        <p:spPr>
          <a:xfrm>
            <a:off x="4658868" y="857250"/>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9" name="Text Placeholder 17">
            <a:extLst>
              <a:ext uri="{FF2B5EF4-FFF2-40B4-BE49-F238E27FC236}">
                <a16:creationId xmlns:a16="http://schemas.microsoft.com/office/drawing/2014/main" id="{DFC6D54A-D2BE-B474-B29C-0B024D6F68CD}"/>
              </a:ext>
            </a:extLst>
          </p:cNvPr>
          <p:cNvSpPr>
            <a:spLocks noGrp="1"/>
          </p:cNvSpPr>
          <p:nvPr>
            <p:ph type="body" sz="quarter" idx="22" hasCustomPrompt="1"/>
          </p:nvPr>
        </p:nvSpPr>
        <p:spPr>
          <a:xfrm>
            <a:off x="4652308"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1" name="Text Placeholder 8">
            <a:extLst>
              <a:ext uri="{FF2B5EF4-FFF2-40B4-BE49-F238E27FC236}">
                <a16:creationId xmlns:a16="http://schemas.microsoft.com/office/drawing/2014/main" id="{FE8C0FC9-4772-2B6B-D893-CCAF16605253}"/>
              </a:ext>
            </a:extLst>
          </p:cNvPr>
          <p:cNvSpPr>
            <a:spLocks noGrp="1"/>
          </p:cNvSpPr>
          <p:nvPr>
            <p:ph type="body" sz="quarter" idx="26" hasCustomPrompt="1"/>
          </p:nvPr>
        </p:nvSpPr>
        <p:spPr>
          <a:xfrm>
            <a:off x="4658868" y="2883003"/>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2" name="Content Placeholder 2">
            <a:extLst>
              <a:ext uri="{FF2B5EF4-FFF2-40B4-BE49-F238E27FC236}">
                <a16:creationId xmlns:a16="http://schemas.microsoft.com/office/drawing/2014/main" id="{87A62A7C-3800-9F25-3EA3-963063558DD9}"/>
              </a:ext>
            </a:extLst>
          </p:cNvPr>
          <p:cNvSpPr>
            <a:spLocks noGrp="1"/>
          </p:cNvSpPr>
          <p:nvPr>
            <p:ph idx="20" hasCustomPrompt="1"/>
          </p:nvPr>
        </p:nvSpPr>
        <p:spPr>
          <a:xfrm>
            <a:off x="4658868" y="3224974"/>
            <a:ext cx="4178808"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13" name="Text Placeholder 17">
            <a:extLst>
              <a:ext uri="{FF2B5EF4-FFF2-40B4-BE49-F238E27FC236}">
                <a16:creationId xmlns:a16="http://schemas.microsoft.com/office/drawing/2014/main" id="{815CE076-EB1E-B8BE-BCDC-461F7F020687}"/>
              </a:ext>
            </a:extLst>
          </p:cNvPr>
          <p:cNvSpPr>
            <a:spLocks noGrp="1"/>
          </p:cNvSpPr>
          <p:nvPr>
            <p:ph type="body" sz="quarter" idx="30" hasCustomPrompt="1"/>
          </p:nvPr>
        </p:nvSpPr>
        <p:spPr>
          <a:xfrm>
            <a:off x="4658868" y="2638830"/>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4" name="Text Placeholder 17">
            <a:extLst>
              <a:ext uri="{FF2B5EF4-FFF2-40B4-BE49-F238E27FC236}">
                <a16:creationId xmlns:a16="http://schemas.microsoft.com/office/drawing/2014/main" id="{74805313-CB1B-2A20-C914-07E2E337FA7C}"/>
              </a:ext>
            </a:extLst>
          </p:cNvPr>
          <p:cNvSpPr>
            <a:spLocks noGrp="1"/>
          </p:cNvSpPr>
          <p:nvPr>
            <p:ph type="body" sz="quarter" idx="31" hasCustomPrompt="1"/>
          </p:nvPr>
        </p:nvSpPr>
        <p:spPr>
          <a:xfrm>
            <a:off x="306324" y="4671185"/>
            <a:ext cx="4178808"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6" name="Content Placeholder 2">
            <a:extLst>
              <a:ext uri="{FF2B5EF4-FFF2-40B4-BE49-F238E27FC236}">
                <a16:creationId xmlns:a16="http://schemas.microsoft.com/office/drawing/2014/main" id="{94E5CCBE-53DC-8800-51C0-22EB45834D4C}"/>
              </a:ext>
            </a:extLst>
          </p:cNvPr>
          <p:cNvSpPr>
            <a:spLocks noGrp="1"/>
          </p:cNvSpPr>
          <p:nvPr>
            <p:ph idx="32" hasCustomPrompt="1"/>
          </p:nvPr>
        </p:nvSpPr>
        <p:spPr>
          <a:xfrm>
            <a:off x="4658868" y="1192619"/>
            <a:ext cx="4178808"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17" name="Text Placeholder 8">
            <a:extLst>
              <a:ext uri="{FF2B5EF4-FFF2-40B4-BE49-F238E27FC236}">
                <a16:creationId xmlns:a16="http://schemas.microsoft.com/office/drawing/2014/main" id="{0DCE4C8A-613E-EF31-DBA2-D0BCABFE6454}"/>
              </a:ext>
            </a:extLst>
          </p:cNvPr>
          <p:cNvSpPr>
            <a:spLocks noGrp="1"/>
          </p:cNvSpPr>
          <p:nvPr>
            <p:ph type="body" sz="quarter" idx="34" hasCustomPrompt="1"/>
          </p:nvPr>
        </p:nvSpPr>
        <p:spPr>
          <a:xfrm>
            <a:off x="306324" y="857250"/>
            <a:ext cx="4178808"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0" name="Content Placeholder 2">
            <a:extLst>
              <a:ext uri="{FF2B5EF4-FFF2-40B4-BE49-F238E27FC236}">
                <a16:creationId xmlns:a16="http://schemas.microsoft.com/office/drawing/2014/main" id="{5F759093-D131-D8F6-0A99-99800C0F7468}"/>
              </a:ext>
            </a:extLst>
          </p:cNvPr>
          <p:cNvSpPr>
            <a:spLocks noGrp="1"/>
          </p:cNvSpPr>
          <p:nvPr>
            <p:ph idx="37" hasCustomPrompt="1"/>
          </p:nvPr>
        </p:nvSpPr>
        <p:spPr>
          <a:xfrm>
            <a:off x="306324" y="1192619"/>
            <a:ext cx="4178808" cy="3441294"/>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455345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de single chart by side text box layou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53877079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5C7967F-CD9E-42DC-8EFB-692E21CA73F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2" name="Content Placeholder 2"/>
          <p:cNvSpPr>
            <a:spLocks noGrp="1"/>
          </p:cNvSpPr>
          <p:nvPr>
            <p:ph idx="15" hasCustomPrompt="1"/>
          </p:nvPr>
        </p:nvSpPr>
        <p:spPr>
          <a:xfrm>
            <a:off x="4658868" y="857251"/>
            <a:ext cx="4178808" cy="3968750"/>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defTabSz="374745">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22" name="Content Placeholder 2"/>
          <p:cNvSpPr>
            <a:spLocks noGrp="1"/>
          </p:cNvSpPr>
          <p:nvPr>
            <p:ph idx="16" hasCustomPrompt="1"/>
          </p:nvPr>
        </p:nvSpPr>
        <p:spPr>
          <a:xfrm>
            <a:off x="306324" y="1196340"/>
            <a:ext cx="4178808" cy="3630454"/>
          </a:xfrm>
          <a:prstGeom prst="rect">
            <a:avLst/>
          </a:prstGeom>
          <a:noFill/>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here to add text/chart</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3" name="Text Placeholder 8"/>
          <p:cNvSpPr>
            <a:spLocks noGrp="1"/>
          </p:cNvSpPr>
          <p:nvPr>
            <p:ph type="body" sz="quarter" idx="20" hasCustomPrompt="1"/>
          </p:nvPr>
        </p:nvSpPr>
        <p:spPr>
          <a:xfrm>
            <a:off x="306324" y="857250"/>
            <a:ext cx="4178808"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608A7FB7-BDF8-0D5A-4EC4-0A0AE1804163}"/>
              </a:ext>
            </a:extLst>
          </p:cNvPr>
          <p:cNvSpPr>
            <a:spLocks noGrp="1"/>
          </p:cNvSpPr>
          <p:nvPr>
            <p:ph type="title" hasCustomPrompt="1"/>
          </p:nvPr>
        </p:nvSpPr>
        <p:spPr/>
        <p:txBody>
          <a:bodyPr vert="horz"/>
          <a:lstStyle/>
          <a:p>
            <a:r>
              <a:rPr lang="en-US" dirty="0"/>
              <a:t>Title</a:t>
            </a:r>
          </a:p>
        </p:txBody>
      </p:sp>
    </p:spTree>
    <p:extLst>
      <p:ext uri="{BB962C8B-B14F-4D97-AF65-F5344CB8AC3E}">
        <p14:creationId xmlns:p14="http://schemas.microsoft.com/office/powerpoint/2010/main" val="735854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ubtitle - offset righ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414135578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5B69306-C0E7-42BC-9E5D-971E49B11CDF}"/>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8" name="Text Placeholder 8"/>
          <p:cNvSpPr>
            <a:spLocks noGrp="1"/>
          </p:cNvSpPr>
          <p:nvPr>
            <p:ph type="body" sz="quarter" idx="11" hasCustomPrompt="1"/>
          </p:nvPr>
        </p:nvSpPr>
        <p:spPr>
          <a:xfrm>
            <a:off x="306324" y="785362"/>
            <a:ext cx="8531352" cy="434068"/>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Sub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9" name="Text Placeholder 8"/>
          <p:cNvSpPr>
            <a:spLocks noGrp="1"/>
          </p:cNvSpPr>
          <p:nvPr>
            <p:ph type="body" sz="quarter" idx="21" hasCustomPrompt="1"/>
          </p:nvPr>
        </p:nvSpPr>
        <p:spPr>
          <a:xfrm>
            <a:off x="6569964" y="1276349"/>
            <a:ext cx="2267712"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0" name="Text Placeholder 17">
            <a:extLst>
              <a:ext uri="{FF2B5EF4-FFF2-40B4-BE49-F238E27FC236}">
                <a16:creationId xmlns:a16="http://schemas.microsoft.com/office/drawing/2014/main" id="{B1784016-ABD5-4F24-A23B-633D9CF9A4F1}"/>
              </a:ext>
            </a:extLst>
          </p:cNvPr>
          <p:cNvSpPr>
            <a:spLocks noGrp="1"/>
          </p:cNvSpPr>
          <p:nvPr>
            <p:ph type="body" sz="quarter" idx="22" hasCustomPrompt="1"/>
          </p:nvPr>
        </p:nvSpPr>
        <p:spPr>
          <a:xfrm>
            <a:off x="312369" y="4671185"/>
            <a:ext cx="6016752" cy="107722"/>
          </a:xfrm>
          <a:prstGeom prst="rect">
            <a:avLst/>
          </a:prstGeom>
        </p:spPr>
        <p:txBody>
          <a:bodyPr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1" name="Text Placeholder 17">
            <a:extLst>
              <a:ext uri="{FF2B5EF4-FFF2-40B4-BE49-F238E27FC236}">
                <a16:creationId xmlns:a16="http://schemas.microsoft.com/office/drawing/2014/main" id="{EA4404A6-5911-4E01-8AE8-27C519AE35B2}"/>
              </a:ext>
            </a:extLst>
          </p:cNvPr>
          <p:cNvSpPr>
            <a:spLocks noGrp="1"/>
          </p:cNvSpPr>
          <p:nvPr>
            <p:ph type="body" sz="quarter" idx="23" hasCustomPrompt="1"/>
          </p:nvPr>
        </p:nvSpPr>
        <p:spPr>
          <a:xfrm>
            <a:off x="6565900" y="4671185"/>
            <a:ext cx="2273120" cy="106928"/>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4" name="Text Placeholder 8"/>
          <p:cNvSpPr>
            <a:spLocks noGrp="1"/>
          </p:cNvSpPr>
          <p:nvPr>
            <p:ph type="body" sz="quarter" idx="20" hasCustomPrompt="1"/>
          </p:nvPr>
        </p:nvSpPr>
        <p:spPr>
          <a:xfrm>
            <a:off x="306323" y="1276349"/>
            <a:ext cx="6016752"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82706D34-058A-F859-0345-9A1F940DC30E}"/>
              </a:ext>
            </a:extLst>
          </p:cNvPr>
          <p:cNvSpPr>
            <a:spLocks noGrp="1"/>
          </p:cNvSpPr>
          <p:nvPr>
            <p:ph type="title" hasCustomPrompt="1"/>
          </p:nvPr>
        </p:nvSpPr>
        <p:spPr>
          <a:xfrm>
            <a:off x="306324" y="297000"/>
            <a:ext cx="8531352" cy="484632"/>
          </a:xfrm>
        </p:spPr>
        <p:txBody>
          <a:bodyPr vert="horz"/>
          <a:lstStyle/>
          <a:p>
            <a:r>
              <a:rPr lang="en-US" dirty="0"/>
              <a:t>Title</a:t>
            </a:r>
          </a:p>
        </p:txBody>
      </p:sp>
      <p:sp>
        <p:nvSpPr>
          <p:cNvPr id="16" name="Content Placeholder 2">
            <a:extLst>
              <a:ext uri="{FF2B5EF4-FFF2-40B4-BE49-F238E27FC236}">
                <a16:creationId xmlns:a16="http://schemas.microsoft.com/office/drawing/2014/main" id="{DF5C528F-1C20-5A2D-07FB-C180A777A52E}"/>
              </a:ext>
            </a:extLst>
          </p:cNvPr>
          <p:cNvSpPr>
            <a:spLocks noGrp="1"/>
          </p:cNvSpPr>
          <p:nvPr>
            <p:ph idx="37" hasCustomPrompt="1"/>
          </p:nvPr>
        </p:nvSpPr>
        <p:spPr>
          <a:xfrm>
            <a:off x="306323" y="1609314"/>
            <a:ext cx="6016752" cy="3024599"/>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17" name="Content Placeholder 2">
            <a:extLst>
              <a:ext uri="{FF2B5EF4-FFF2-40B4-BE49-F238E27FC236}">
                <a16:creationId xmlns:a16="http://schemas.microsoft.com/office/drawing/2014/main" id="{55DD5B6E-5662-560A-2CF0-1A06212F6315}"/>
              </a:ext>
            </a:extLst>
          </p:cNvPr>
          <p:cNvSpPr>
            <a:spLocks noGrp="1"/>
          </p:cNvSpPr>
          <p:nvPr>
            <p:ph idx="38" hasCustomPrompt="1"/>
          </p:nvPr>
        </p:nvSpPr>
        <p:spPr>
          <a:xfrm>
            <a:off x="6569964" y="1609314"/>
            <a:ext cx="2267712" cy="3024599"/>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3495904861"/>
      </p:ext>
    </p:extLst>
  </p:cSld>
  <p:clrMapOvr>
    <a:masterClrMapping/>
  </p:clrMapOvr>
  <p:extLst>
    <p:ext uri="{DCECCB84-F9BA-43D5-87BE-67443E8EF086}">
      <p15:sldGuideLst xmlns:p15="http://schemas.microsoft.com/office/powerpoint/2012/main">
        <p15:guide id="2" pos="5568">
          <p15:clr>
            <a:srgbClr val="FBAE40"/>
          </p15:clr>
        </p15:guide>
        <p15:guide id="3" pos="192">
          <p15:clr>
            <a:srgbClr val="FBAE40"/>
          </p15:clr>
        </p15:guide>
        <p15:guide id="5" pos="2880">
          <p15:clr>
            <a:srgbClr val="FBAE40"/>
          </p15:clr>
        </p15:guide>
        <p15:guide id="6" pos="2928">
          <p15:clr>
            <a:srgbClr val="FBAE40"/>
          </p15:clr>
        </p15:guide>
        <p15:guide id="8" pos="283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offset righ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162462599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5B69306-C0E7-42BC-9E5D-971E49B11CDF}"/>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7" name="Text Placeholder 8"/>
          <p:cNvSpPr>
            <a:spLocks noGrp="1"/>
          </p:cNvSpPr>
          <p:nvPr>
            <p:ph type="body" sz="quarter" idx="20" hasCustomPrompt="1"/>
          </p:nvPr>
        </p:nvSpPr>
        <p:spPr>
          <a:xfrm>
            <a:off x="306323" y="857250"/>
            <a:ext cx="6016752"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9" name="Text Placeholder 8"/>
          <p:cNvSpPr>
            <a:spLocks noGrp="1"/>
          </p:cNvSpPr>
          <p:nvPr>
            <p:ph type="body" sz="quarter" idx="21" hasCustomPrompt="1"/>
          </p:nvPr>
        </p:nvSpPr>
        <p:spPr>
          <a:xfrm>
            <a:off x="6569964" y="857250"/>
            <a:ext cx="2267712"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4" name="Text Placeholder 17">
            <a:extLst>
              <a:ext uri="{FF2B5EF4-FFF2-40B4-BE49-F238E27FC236}">
                <a16:creationId xmlns:a16="http://schemas.microsoft.com/office/drawing/2014/main" id="{B1784016-ABD5-4F24-A23B-633D9CF9A4F1}"/>
              </a:ext>
            </a:extLst>
          </p:cNvPr>
          <p:cNvSpPr>
            <a:spLocks noGrp="1"/>
          </p:cNvSpPr>
          <p:nvPr>
            <p:ph type="body" sz="quarter" idx="22" hasCustomPrompt="1"/>
          </p:nvPr>
        </p:nvSpPr>
        <p:spPr>
          <a:xfrm>
            <a:off x="312369" y="4671185"/>
            <a:ext cx="6016752" cy="107722"/>
          </a:xfrm>
          <a:prstGeom prst="rect">
            <a:avLst/>
          </a:prstGeom>
        </p:spPr>
        <p:txBody>
          <a:bodyPr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5" name="Text Placeholder 17">
            <a:extLst>
              <a:ext uri="{FF2B5EF4-FFF2-40B4-BE49-F238E27FC236}">
                <a16:creationId xmlns:a16="http://schemas.microsoft.com/office/drawing/2014/main" id="{EA4404A6-5911-4E01-8AE8-27C519AE35B2}"/>
              </a:ext>
            </a:extLst>
          </p:cNvPr>
          <p:cNvSpPr>
            <a:spLocks noGrp="1"/>
          </p:cNvSpPr>
          <p:nvPr>
            <p:ph type="body" sz="quarter" idx="23" hasCustomPrompt="1"/>
          </p:nvPr>
        </p:nvSpPr>
        <p:spPr>
          <a:xfrm>
            <a:off x="6565900" y="4671185"/>
            <a:ext cx="2273120" cy="106928"/>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7" name="Title 6">
            <a:extLst>
              <a:ext uri="{FF2B5EF4-FFF2-40B4-BE49-F238E27FC236}">
                <a16:creationId xmlns:a16="http://schemas.microsoft.com/office/drawing/2014/main" id="{AD7BE552-2059-233A-76E8-8466EC1D6127}"/>
              </a:ext>
            </a:extLst>
          </p:cNvPr>
          <p:cNvSpPr>
            <a:spLocks noGrp="1"/>
          </p:cNvSpPr>
          <p:nvPr>
            <p:ph type="title" hasCustomPrompt="1"/>
          </p:nvPr>
        </p:nvSpPr>
        <p:spPr>
          <a:xfrm>
            <a:off x="306324" y="297000"/>
            <a:ext cx="8531352" cy="484632"/>
          </a:xfrm>
        </p:spPr>
        <p:txBody>
          <a:bodyPr vert="horz"/>
          <a:lstStyle/>
          <a:p>
            <a:r>
              <a:rPr lang="en-US" dirty="0"/>
              <a:t>Title</a:t>
            </a:r>
          </a:p>
        </p:txBody>
      </p:sp>
      <p:sp>
        <p:nvSpPr>
          <p:cNvPr id="21" name="Content Placeholder 2">
            <a:extLst>
              <a:ext uri="{FF2B5EF4-FFF2-40B4-BE49-F238E27FC236}">
                <a16:creationId xmlns:a16="http://schemas.microsoft.com/office/drawing/2014/main" id="{61B6CDAF-E0A7-A461-8331-83A8023EDEE9}"/>
              </a:ext>
            </a:extLst>
          </p:cNvPr>
          <p:cNvSpPr>
            <a:spLocks noGrp="1"/>
          </p:cNvSpPr>
          <p:nvPr>
            <p:ph idx="37" hasCustomPrompt="1"/>
          </p:nvPr>
        </p:nvSpPr>
        <p:spPr>
          <a:xfrm>
            <a:off x="306323" y="1196340"/>
            <a:ext cx="6016752" cy="3437573"/>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22" name="Content Placeholder 2">
            <a:extLst>
              <a:ext uri="{FF2B5EF4-FFF2-40B4-BE49-F238E27FC236}">
                <a16:creationId xmlns:a16="http://schemas.microsoft.com/office/drawing/2014/main" id="{E9D1FC36-3D4E-1F9C-2462-57AF90EA2526}"/>
              </a:ext>
            </a:extLst>
          </p:cNvPr>
          <p:cNvSpPr>
            <a:spLocks noGrp="1"/>
          </p:cNvSpPr>
          <p:nvPr>
            <p:ph idx="38" hasCustomPrompt="1"/>
          </p:nvPr>
        </p:nvSpPr>
        <p:spPr>
          <a:xfrm>
            <a:off x="6569964" y="1196340"/>
            <a:ext cx="2267712" cy="3437573"/>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1530406507"/>
      </p:ext>
    </p:extLst>
  </p:cSld>
  <p:clrMapOvr>
    <a:masterClrMapping/>
  </p:clrMapOvr>
  <p:extLst>
    <p:ext uri="{DCECCB84-F9BA-43D5-87BE-67443E8EF086}">
      <p15:sldGuideLst xmlns:p15="http://schemas.microsoft.com/office/powerpoint/2012/main">
        <p15:guide id="1" orient="horz" pos="768">
          <p15:clr>
            <a:srgbClr val="FBAE40"/>
          </p15:clr>
        </p15:guide>
        <p15:guide id="2" pos="5568">
          <p15:clr>
            <a:srgbClr val="FBAE40"/>
          </p15:clr>
        </p15:guide>
        <p15:guide id="3" pos="192">
          <p15:clr>
            <a:srgbClr val="FBAE40"/>
          </p15:clr>
        </p15:guide>
        <p15:guide id="4" orient="horz" pos="3056">
          <p15:clr>
            <a:srgbClr val="FBAE40"/>
          </p15:clr>
        </p15:guide>
        <p15:guide id="5" pos="2880">
          <p15:clr>
            <a:srgbClr val="FBAE40"/>
          </p15:clr>
        </p15:guide>
        <p15:guide id="6" pos="2928">
          <p15:clr>
            <a:srgbClr val="FBAE40"/>
          </p15:clr>
        </p15:guide>
        <p15:guide id="8" pos="283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ubtitle – offset lef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403634971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25" name="Content Placeholder 2">
            <a:extLst>
              <a:ext uri="{FF2B5EF4-FFF2-40B4-BE49-F238E27FC236}">
                <a16:creationId xmlns:a16="http://schemas.microsoft.com/office/drawing/2014/main" id="{ED9C28F4-DFCB-7E85-44C2-D604B543C8EA}"/>
              </a:ext>
            </a:extLst>
          </p:cNvPr>
          <p:cNvSpPr>
            <a:spLocks noGrp="1"/>
          </p:cNvSpPr>
          <p:nvPr>
            <p:ph idx="37" hasCustomPrompt="1"/>
          </p:nvPr>
        </p:nvSpPr>
        <p:spPr>
          <a:xfrm>
            <a:off x="2820924" y="1609314"/>
            <a:ext cx="6016752" cy="3024599"/>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26" name="Content Placeholder 2">
            <a:extLst>
              <a:ext uri="{FF2B5EF4-FFF2-40B4-BE49-F238E27FC236}">
                <a16:creationId xmlns:a16="http://schemas.microsoft.com/office/drawing/2014/main" id="{748B36B8-F0E1-163C-DDD0-743563D87FEE}"/>
              </a:ext>
            </a:extLst>
          </p:cNvPr>
          <p:cNvSpPr>
            <a:spLocks noGrp="1"/>
          </p:cNvSpPr>
          <p:nvPr>
            <p:ph idx="38" hasCustomPrompt="1"/>
          </p:nvPr>
        </p:nvSpPr>
        <p:spPr>
          <a:xfrm>
            <a:off x="306324" y="1609314"/>
            <a:ext cx="2267712" cy="3024599"/>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3" name="Rectangle 2" hidden="1">
            <a:extLst>
              <a:ext uri="{FF2B5EF4-FFF2-40B4-BE49-F238E27FC236}">
                <a16:creationId xmlns:a16="http://schemas.microsoft.com/office/drawing/2014/main" id="{15B69306-C0E7-42BC-9E5D-971E49B11CDF}"/>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7" name="Text Placeholder 8"/>
          <p:cNvSpPr>
            <a:spLocks noGrp="1"/>
          </p:cNvSpPr>
          <p:nvPr>
            <p:ph type="body" sz="quarter" idx="20" hasCustomPrompt="1"/>
          </p:nvPr>
        </p:nvSpPr>
        <p:spPr>
          <a:xfrm>
            <a:off x="2820924" y="1276349"/>
            <a:ext cx="6016752"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8" name="Text Placeholder 8"/>
          <p:cNvSpPr>
            <a:spLocks noGrp="1"/>
          </p:cNvSpPr>
          <p:nvPr>
            <p:ph type="body" sz="quarter" idx="11" hasCustomPrompt="1"/>
          </p:nvPr>
        </p:nvSpPr>
        <p:spPr>
          <a:xfrm>
            <a:off x="306324" y="785362"/>
            <a:ext cx="8531352" cy="434068"/>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Sub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9" name="Text Placeholder 8"/>
          <p:cNvSpPr>
            <a:spLocks noGrp="1"/>
          </p:cNvSpPr>
          <p:nvPr>
            <p:ph type="body" sz="quarter" idx="21" hasCustomPrompt="1"/>
          </p:nvPr>
        </p:nvSpPr>
        <p:spPr>
          <a:xfrm>
            <a:off x="306324" y="1276349"/>
            <a:ext cx="2267712"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0" name="Text Placeholder 17">
            <a:extLst>
              <a:ext uri="{FF2B5EF4-FFF2-40B4-BE49-F238E27FC236}">
                <a16:creationId xmlns:a16="http://schemas.microsoft.com/office/drawing/2014/main" id="{B1784016-ABD5-4F24-A23B-633D9CF9A4F1}"/>
              </a:ext>
            </a:extLst>
          </p:cNvPr>
          <p:cNvSpPr>
            <a:spLocks noGrp="1"/>
          </p:cNvSpPr>
          <p:nvPr>
            <p:ph type="body" sz="quarter" idx="22" hasCustomPrompt="1"/>
          </p:nvPr>
        </p:nvSpPr>
        <p:spPr>
          <a:xfrm>
            <a:off x="312369" y="4671185"/>
            <a:ext cx="2264509"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1" name="Text Placeholder 17">
            <a:extLst>
              <a:ext uri="{FF2B5EF4-FFF2-40B4-BE49-F238E27FC236}">
                <a16:creationId xmlns:a16="http://schemas.microsoft.com/office/drawing/2014/main" id="{EA4404A6-5911-4E01-8AE8-27C519AE35B2}"/>
              </a:ext>
            </a:extLst>
          </p:cNvPr>
          <p:cNvSpPr>
            <a:spLocks noGrp="1"/>
          </p:cNvSpPr>
          <p:nvPr>
            <p:ph type="body" sz="quarter" idx="23" hasCustomPrompt="1"/>
          </p:nvPr>
        </p:nvSpPr>
        <p:spPr>
          <a:xfrm>
            <a:off x="2818177" y="4671185"/>
            <a:ext cx="6020843" cy="106927"/>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4" name="Title 3">
            <a:extLst>
              <a:ext uri="{FF2B5EF4-FFF2-40B4-BE49-F238E27FC236}">
                <a16:creationId xmlns:a16="http://schemas.microsoft.com/office/drawing/2014/main" id="{79EEB574-8B65-64A5-9C5E-195FF2F5D95A}"/>
              </a:ext>
            </a:extLst>
          </p:cNvPr>
          <p:cNvSpPr>
            <a:spLocks noGrp="1"/>
          </p:cNvSpPr>
          <p:nvPr>
            <p:ph type="title" hasCustomPrompt="1"/>
          </p:nvPr>
        </p:nvSpPr>
        <p:spPr>
          <a:xfrm>
            <a:off x="306324" y="297000"/>
            <a:ext cx="8531352" cy="484632"/>
          </a:xfrm>
        </p:spPr>
        <p:txBody>
          <a:bodyPr vert="horz"/>
          <a:lstStyle/>
          <a:p>
            <a:r>
              <a:rPr lang="en-US" dirty="0"/>
              <a:t>Title</a:t>
            </a:r>
          </a:p>
        </p:txBody>
      </p:sp>
    </p:spTree>
    <p:extLst>
      <p:ext uri="{BB962C8B-B14F-4D97-AF65-F5344CB8AC3E}">
        <p14:creationId xmlns:p14="http://schemas.microsoft.com/office/powerpoint/2010/main" val="3269805803"/>
      </p:ext>
    </p:extLst>
  </p:cSld>
  <p:clrMapOvr>
    <a:masterClrMapping/>
  </p:clrMapOvr>
  <p:extLst>
    <p:ext uri="{DCECCB84-F9BA-43D5-87BE-67443E8EF086}">
      <p15:sldGuideLst xmlns:p15="http://schemas.microsoft.com/office/powerpoint/2012/main">
        <p15:guide id="2" pos="5568">
          <p15:clr>
            <a:srgbClr val="FBAE40"/>
          </p15:clr>
        </p15:guide>
        <p15:guide id="3" pos="192">
          <p15:clr>
            <a:srgbClr val="FBAE40"/>
          </p15:clr>
        </p15:guide>
        <p15:guide id="5" pos="2880">
          <p15:clr>
            <a:srgbClr val="FBAE40"/>
          </p15:clr>
        </p15:guide>
        <p15:guide id="6" pos="2928">
          <p15:clr>
            <a:srgbClr val="FBAE40"/>
          </p15:clr>
        </p15:guide>
        <p15:guide id="8" pos="283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offset lef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313040105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14" name="Content Placeholder 2">
            <a:extLst>
              <a:ext uri="{FF2B5EF4-FFF2-40B4-BE49-F238E27FC236}">
                <a16:creationId xmlns:a16="http://schemas.microsoft.com/office/drawing/2014/main" id="{F93C4746-AE22-ED19-D955-EADEBCBBD1BC}"/>
              </a:ext>
            </a:extLst>
          </p:cNvPr>
          <p:cNvSpPr>
            <a:spLocks noGrp="1"/>
          </p:cNvSpPr>
          <p:nvPr>
            <p:ph idx="37" hasCustomPrompt="1"/>
          </p:nvPr>
        </p:nvSpPr>
        <p:spPr>
          <a:xfrm>
            <a:off x="2820924" y="1196340"/>
            <a:ext cx="6016752" cy="3437573"/>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21" name="Content Placeholder 2">
            <a:extLst>
              <a:ext uri="{FF2B5EF4-FFF2-40B4-BE49-F238E27FC236}">
                <a16:creationId xmlns:a16="http://schemas.microsoft.com/office/drawing/2014/main" id="{F8E95234-4E6A-5D11-E62B-B8891D3C3BEA}"/>
              </a:ext>
            </a:extLst>
          </p:cNvPr>
          <p:cNvSpPr>
            <a:spLocks noGrp="1"/>
          </p:cNvSpPr>
          <p:nvPr>
            <p:ph idx="38" hasCustomPrompt="1"/>
          </p:nvPr>
        </p:nvSpPr>
        <p:spPr>
          <a:xfrm>
            <a:off x="306324" y="1196340"/>
            <a:ext cx="2267712" cy="3437573"/>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3" name="Rectangle 2" hidden="1">
            <a:extLst>
              <a:ext uri="{FF2B5EF4-FFF2-40B4-BE49-F238E27FC236}">
                <a16:creationId xmlns:a16="http://schemas.microsoft.com/office/drawing/2014/main" id="{15B69306-C0E7-42BC-9E5D-971E49B11CDF}"/>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7" name="Text Placeholder 8"/>
          <p:cNvSpPr>
            <a:spLocks noGrp="1"/>
          </p:cNvSpPr>
          <p:nvPr>
            <p:ph type="body" sz="quarter" idx="20" hasCustomPrompt="1"/>
          </p:nvPr>
        </p:nvSpPr>
        <p:spPr>
          <a:xfrm>
            <a:off x="2820924" y="857250"/>
            <a:ext cx="6016752"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9" name="Text Placeholder 8"/>
          <p:cNvSpPr>
            <a:spLocks noGrp="1"/>
          </p:cNvSpPr>
          <p:nvPr>
            <p:ph type="body" sz="quarter" idx="21" hasCustomPrompt="1"/>
          </p:nvPr>
        </p:nvSpPr>
        <p:spPr>
          <a:xfrm>
            <a:off x="306324" y="857250"/>
            <a:ext cx="2267712"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5" name="Text Placeholder 17">
            <a:extLst>
              <a:ext uri="{FF2B5EF4-FFF2-40B4-BE49-F238E27FC236}">
                <a16:creationId xmlns:a16="http://schemas.microsoft.com/office/drawing/2014/main" id="{B1784016-ABD5-4F24-A23B-633D9CF9A4F1}"/>
              </a:ext>
            </a:extLst>
          </p:cNvPr>
          <p:cNvSpPr>
            <a:spLocks noGrp="1"/>
          </p:cNvSpPr>
          <p:nvPr>
            <p:ph type="body" sz="quarter" idx="22" hasCustomPrompt="1"/>
          </p:nvPr>
        </p:nvSpPr>
        <p:spPr>
          <a:xfrm>
            <a:off x="312369" y="4671185"/>
            <a:ext cx="2264509"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6" name="Text Placeholder 17">
            <a:extLst>
              <a:ext uri="{FF2B5EF4-FFF2-40B4-BE49-F238E27FC236}">
                <a16:creationId xmlns:a16="http://schemas.microsoft.com/office/drawing/2014/main" id="{EA4404A6-5911-4E01-8AE8-27C519AE35B2}"/>
              </a:ext>
            </a:extLst>
          </p:cNvPr>
          <p:cNvSpPr>
            <a:spLocks noGrp="1"/>
          </p:cNvSpPr>
          <p:nvPr>
            <p:ph type="body" sz="quarter" idx="23" hasCustomPrompt="1"/>
          </p:nvPr>
        </p:nvSpPr>
        <p:spPr>
          <a:xfrm>
            <a:off x="2818177" y="4671185"/>
            <a:ext cx="6020843" cy="106927"/>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7" name="Title 6">
            <a:extLst>
              <a:ext uri="{FF2B5EF4-FFF2-40B4-BE49-F238E27FC236}">
                <a16:creationId xmlns:a16="http://schemas.microsoft.com/office/drawing/2014/main" id="{37083693-1B3A-1C3E-8774-FDE61B0A8389}"/>
              </a:ext>
            </a:extLst>
          </p:cNvPr>
          <p:cNvSpPr>
            <a:spLocks noGrp="1"/>
          </p:cNvSpPr>
          <p:nvPr>
            <p:ph type="title" hasCustomPrompt="1"/>
          </p:nvPr>
        </p:nvSpPr>
        <p:spPr>
          <a:xfrm>
            <a:off x="306324" y="297000"/>
            <a:ext cx="8531352" cy="484632"/>
          </a:xfrm>
        </p:spPr>
        <p:txBody>
          <a:bodyPr vert="horz"/>
          <a:lstStyle/>
          <a:p>
            <a:r>
              <a:rPr lang="en-US" dirty="0"/>
              <a:t>Title</a:t>
            </a:r>
          </a:p>
        </p:txBody>
      </p:sp>
    </p:spTree>
    <p:extLst>
      <p:ext uri="{BB962C8B-B14F-4D97-AF65-F5344CB8AC3E}">
        <p14:creationId xmlns:p14="http://schemas.microsoft.com/office/powerpoint/2010/main" val="1223613742"/>
      </p:ext>
    </p:extLst>
  </p:cSld>
  <p:clrMapOvr>
    <a:masterClrMapping/>
  </p:clrMapOvr>
  <p:extLst>
    <p:ext uri="{DCECCB84-F9BA-43D5-87BE-67443E8EF086}">
      <p15:sldGuideLst xmlns:p15="http://schemas.microsoft.com/office/powerpoint/2012/main">
        <p15:guide id="1" orient="horz" pos="768">
          <p15:clr>
            <a:srgbClr val="FBAE40"/>
          </p15:clr>
        </p15:guide>
        <p15:guide id="2" pos="5568">
          <p15:clr>
            <a:srgbClr val="FBAE40"/>
          </p15:clr>
        </p15:guide>
        <p15:guide id="3" pos="192">
          <p15:clr>
            <a:srgbClr val="FBAE40"/>
          </p15:clr>
        </p15:guide>
        <p15:guide id="5" pos="2880">
          <p15:clr>
            <a:srgbClr val="FBAE40"/>
          </p15:clr>
        </p15:guide>
        <p15:guide id="6" pos="2928">
          <p15:clr>
            <a:srgbClr val="FBAE40"/>
          </p15:clr>
        </p15:guide>
        <p15:guide id="8" pos="283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ubtitle – 2 panes horizonta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357868329"/>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8" name="Text Placeholder 8"/>
          <p:cNvSpPr>
            <a:spLocks noGrp="1"/>
          </p:cNvSpPr>
          <p:nvPr>
            <p:ph type="body" sz="quarter" idx="11" hasCustomPrompt="1"/>
          </p:nvPr>
        </p:nvSpPr>
        <p:spPr>
          <a:xfrm>
            <a:off x="306324" y="785362"/>
            <a:ext cx="8531352" cy="427590"/>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Sub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9"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3" name="Text Placeholder 17">
            <a:extLst>
              <a:ext uri="{FF2B5EF4-FFF2-40B4-BE49-F238E27FC236}">
                <a16:creationId xmlns:a16="http://schemas.microsoft.com/office/drawing/2014/main" id="{0FEAF864-6C34-4DD2-BE7C-1C0BFE3AFCAF}"/>
              </a:ext>
            </a:extLst>
          </p:cNvPr>
          <p:cNvSpPr>
            <a:spLocks noGrp="1"/>
          </p:cNvSpPr>
          <p:nvPr>
            <p:ph type="body" sz="quarter" idx="27" hasCustomPrompt="1"/>
          </p:nvPr>
        </p:nvSpPr>
        <p:spPr>
          <a:xfrm>
            <a:off x="306324" y="2851700"/>
            <a:ext cx="8531352"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4" name="Text Placeholder 8"/>
          <p:cNvSpPr>
            <a:spLocks noGrp="1"/>
          </p:cNvSpPr>
          <p:nvPr>
            <p:ph type="body" sz="quarter" idx="21" hasCustomPrompt="1"/>
          </p:nvPr>
        </p:nvSpPr>
        <p:spPr>
          <a:xfrm>
            <a:off x="306324" y="1276349"/>
            <a:ext cx="8531352"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5" name="Text Placeholder 8"/>
          <p:cNvSpPr>
            <a:spLocks noGrp="1"/>
          </p:cNvSpPr>
          <p:nvPr>
            <p:ph type="body" sz="quarter" idx="28" hasCustomPrompt="1"/>
          </p:nvPr>
        </p:nvSpPr>
        <p:spPr>
          <a:xfrm>
            <a:off x="306324" y="3095834"/>
            <a:ext cx="8531352" cy="27432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6" name="Content Placeholder 2"/>
          <p:cNvSpPr>
            <a:spLocks noGrp="1"/>
          </p:cNvSpPr>
          <p:nvPr>
            <p:ph idx="29" hasCustomPrompt="1"/>
          </p:nvPr>
        </p:nvSpPr>
        <p:spPr>
          <a:xfrm>
            <a:off x="306324" y="3383405"/>
            <a:ext cx="8531352" cy="1223334"/>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20" name="Content Placeholder 2"/>
          <p:cNvSpPr>
            <a:spLocks noGrp="1"/>
          </p:cNvSpPr>
          <p:nvPr>
            <p:ph idx="30" hasCustomPrompt="1"/>
          </p:nvPr>
        </p:nvSpPr>
        <p:spPr>
          <a:xfrm>
            <a:off x="306324" y="1563920"/>
            <a:ext cx="8531352" cy="1223334"/>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4" name="Title 3">
            <a:extLst>
              <a:ext uri="{FF2B5EF4-FFF2-40B4-BE49-F238E27FC236}">
                <a16:creationId xmlns:a16="http://schemas.microsoft.com/office/drawing/2014/main" id="{86697454-C448-0E18-AE96-285C8AB5D7F0}"/>
              </a:ext>
            </a:extLst>
          </p:cNvPr>
          <p:cNvSpPr>
            <a:spLocks noGrp="1"/>
          </p:cNvSpPr>
          <p:nvPr>
            <p:ph type="title" hasCustomPrompt="1"/>
          </p:nvPr>
        </p:nvSpPr>
        <p:spPr>
          <a:xfrm>
            <a:off x="306324" y="297000"/>
            <a:ext cx="8531352" cy="484632"/>
          </a:xfrm>
        </p:spPr>
        <p:txBody>
          <a:bodyPr vert="horz"/>
          <a:lstStyle/>
          <a:p>
            <a:r>
              <a:rPr lang="en-US" dirty="0"/>
              <a:t>Title</a:t>
            </a:r>
          </a:p>
        </p:txBody>
      </p:sp>
      <p:sp>
        <p:nvSpPr>
          <p:cNvPr id="27" name="Text Placeholder 17">
            <a:extLst>
              <a:ext uri="{FF2B5EF4-FFF2-40B4-BE49-F238E27FC236}">
                <a16:creationId xmlns:a16="http://schemas.microsoft.com/office/drawing/2014/main" id="{02F5B0AC-32B8-317E-7786-629772960960}"/>
              </a:ext>
            </a:extLst>
          </p:cNvPr>
          <p:cNvSpPr>
            <a:spLocks noGrp="1"/>
          </p:cNvSpPr>
          <p:nvPr>
            <p:ph type="body" sz="quarter" idx="38" hasCustomPrompt="1"/>
          </p:nvPr>
        </p:nvSpPr>
        <p:spPr>
          <a:xfrm>
            <a:off x="306324" y="4671185"/>
            <a:ext cx="8531352"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Tree>
    <p:extLst>
      <p:ext uri="{BB962C8B-B14F-4D97-AF65-F5344CB8AC3E}">
        <p14:creationId xmlns:p14="http://schemas.microsoft.com/office/powerpoint/2010/main" val="34556468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2 panes horizonta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53220740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4"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5"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0" name="Text Placeholder 17">
            <a:extLst>
              <a:ext uri="{FF2B5EF4-FFF2-40B4-BE49-F238E27FC236}">
                <a16:creationId xmlns:a16="http://schemas.microsoft.com/office/drawing/2014/main" id="{0FEAF864-6C34-4DD2-BE7C-1C0BFE3AFCAF}"/>
              </a:ext>
            </a:extLst>
          </p:cNvPr>
          <p:cNvSpPr>
            <a:spLocks noGrp="1"/>
          </p:cNvSpPr>
          <p:nvPr>
            <p:ph type="body" sz="quarter" idx="27" hasCustomPrompt="1"/>
          </p:nvPr>
        </p:nvSpPr>
        <p:spPr>
          <a:xfrm>
            <a:off x="306324" y="2638830"/>
            <a:ext cx="8531352"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23" name="Text Placeholder 8"/>
          <p:cNvSpPr>
            <a:spLocks noGrp="1"/>
          </p:cNvSpPr>
          <p:nvPr>
            <p:ph type="body" sz="quarter" idx="21" hasCustomPrompt="1"/>
          </p:nvPr>
        </p:nvSpPr>
        <p:spPr>
          <a:xfrm>
            <a:off x="306324" y="857250"/>
            <a:ext cx="8531352"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4" name="Text Placeholder 8"/>
          <p:cNvSpPr>
            <a:spLocks noGrp="1"/>
          </p:cNvSpPr>
          <p:nvPr>
            <p:ph type="body" sz="quarter" idx="28" hasCustomPrompt="1"/>
          </p:nvPr>
        </p:nvSpPr>
        <p:spPr>
          <a:xfrm>
            <a:off x="306324" y="2883003"/>
            <a:ext cx="8531352"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25" name="Content Placeholder 2"/>
          <p:cNvSpPr>
            <a:spLocks noGrp="1"/>
          </p:cNvSpPr>
          <p:nvPr>
            <p:ph idx="30" hasCustomPrompt="1"/>
          </p:nvPr>
        </p:nvSpPr>
        <p:spPr>
          <a:xfrm>
            <a:off x="306324" y="1196341"/>
            <a:ext cx="8531352"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27" name="Content Placeholder 2"/>
          <p:cNvSpPr>
            <a:spLocks noGrp="1"/>
          </p:cNvSpPr>
          <p:nvPr>
            <p:ph idx="31" hasCustomPrompt="1"/>
          </p:nvPr>
        </p:nvSpPr>
        <p:spPr>
          <a:xfrm>
            <a:off x="306324" y="3224974"/>
            <a:ext cx="8531352"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text/chart</a:t>
            </a:r>
          </a:p>
        </p:txBody>
      </p:sp>
      <p:sp>
        <p:nvSpPr>
          <p:cNvPr id="6" name="Title 5">
            <a:extLst>
              <a:ext uri="{FF2B5EF4-FFF2-40B4-BE49-F238E27FC236}">
                <a16:creationId xmlns:a16="http://schemas.microsoft.com/office/drawing/2014/main" id="{D867514A-64CA-E0A5-4FFF-A7314D44A419}"/>
              </a:ext>
            </a:extLst>
          </p:cNvPr>
          <p:cNvSpPr>
            <a:spLocks noGrp="1"/>
          </p:cNvSpPr>
          <p:nvPr>
            <p:ph type="title" hasCustomPrompt="1"/>
          </p:nvPr>
        </p:nvSpPr>
        <p:spPr/>
        <p:txBody>
          <a:bodyPr vert="horz"/>
          <a:lstStyle/>
          <a:p>
            <a:r>
              <a:rPr lang="en-US" dirty="0"/>
              <a:t>Title</a:t>
            </a:r>
          </a:p>
        </p:txBody>
      </p:sp>
      <p:sp>
        <p:nvSpPr>
          <p:cNvPr id="30" name="Text Placeholder 17">
            <a:extLst>
              <a:ext uri="{FF2B5EF4-FFF2-40B4-BE49-F238E27FC236}">
                <a16:creationId xmlns:a16="http://schemas.microsoft.com/office/drawing/2014/main" id="{9BDA8D77-F160-4BD1-E69D-8B8C0B37852F}"/>
              </a:ext>
            </a:extLst>
          </p:cNvPr>
          <p:cNvSpPr>
            <a:spLocks noGrp="1"/>
          </p:cNvSpPr>
          <p:nvPr>
            <p:ph type="body" sz="quarter" idx="41" hasCustomPrompt="1"/>
          </p:nvPr>
        </p:nvSpPr>
        <p:spPr>
          <a:xfrm>
            <a:off x="306324" y="4671185"/>
            <a:ext cx="8531352"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Tree>
    <p:extLst>
      <p:ext uri="{BB962C8B-B14F-4D97-AF65-F5344CB8AC3E}">
        <p14:creationId xmlns:p14="http://schemas.microsoft.com/office/powerpoint/2010/main" val="40514187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ubtitle – 3 panes w/ margin horizontal">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27389116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7" name="Text Placeholder 6"/>
          <p:cNvSpPr>
            <a:spLocks noGrp="1"/>
          </p:cNvSpPr>
          <p:nvPr>
            <p:ph type="body" sz="quarter" idx="10" hasCustomPrompt="1"/>
          </p:nvPr>
        </p:nvSpPr>
        <p:spPr>
          <a:xfrm>
            <a:off x="306324" y="785362"/>
            <a:ext cx="8531352" cy="434291"/>
          </a:xfrm>
          <a:prstGeom prst="rect">
            <a:avLst/>
          </a:prstGeom>
        </p:spPr>
        <p:txBody>
          <a:bodyPr lIns="0" tIns="38963" rIns="77925" bIns="38963">
            <a:noAutofit/>
          </a:bodyPr>
          <a:lstStyle>
            <a:lvl1pPr marL="0" indent="0">
              <a:lnSpc>
                <a:spcPts val="1600"/>
              </a:lnSpc>
              <a:buNone/>
              <a:defRPr sz="1600" b="0" i="0">
                <a:solidFill>
                  <a:schemeClr val="accent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GB" dirty="0"/>
              <a:t>Sub title</a:t>
            </a:r>
          </a:p>
        </p:txBody>
      </p:sp>
      <p:sp>
        <p:nvSpPr>
          <p:cNvPr id="8" name="Text Placeholder 17"/>
          <p:cNvSpPr>
            <a:spLocks noGrp="1"/>
          </p:cNvSpPr>
          <p:nvPr>
            <p:ph type="body" sz="quarter" idx="12"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2"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1" name="Content Placeholder 2"/>
          <p:cNvSpPr>
            <a:spLocks noGrp="1"/>
          </p:cNvSpPr>
          <p:nvPr>
            <p:ph idx="15" hasCustomPrompt="1"/>
          </p:nvPr>
        </p:nvSpPr>
        <p:spPr>
          <a:xfrm>
            <a:off x="1911678" y="1272771"/>
            <a:ext cx="6925998" cy="1156519"/>
          </a:xfrm>
          <a:prstGeom prst="rect">
            <a:avLst/>
          </a:prstGeom>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228634" indent="0">
              <a:lnSpc>
                <a:spcPct val="100000"/>
              </a:lnSpc>
              <a:spcBef>
                <a:spcPts val="170"/>
              </a:spcBef>
              <a:spcAft>
                <a:spcPts val="426"/>
              </a:spcAft>
              <a:buClr>
                <a:schemeClr val="accent2"/>
              </a:buClr>
              <a:buSzPct val="120000"/>
              <a:buFont typeface="Arial" panose="020B0604020202020204" pitchFamily="34" charset="0"/>
              <a:buNone/>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378803" indent="0">
              <a:lnSpc>
                <a:spcPct val="100000"/>
              </a:lnSpc>
              <a:spcBef>
                <a:spcPts val="170"/>
              </a:spcBef>
              <a:spcAft>
                <a:spcPts val="426"/>
              </a:spcAft>
              <a:buClr>
                <a:schemeClr val="accent2"/>
              </a:buClr>
              <a:buSzPct val="120000"/>
              <a:buFont typeface="Arial" panose="020B0604020202020204" pitchFamily="34" charset="0"/>
              <a:buNone/>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535735" indent="0">
              <a:lnSpc>
                <a:spcPct val="100000"/>
              </a:lnSpc>
              <a:spcBef>
                <a:spcPts val="170"/>
              </a:spcBef>
              <a:spcAft>
                <a:spcPts val="426"/>
              </a:spcAft>
              <a:buClr>
                <a:schemeClr val="accent1"/>
              </a:buClr>
              <a:buSzPct val="120000"/>
              <a:buFont typeface="Arial" panose="020B0604020202020204" pitchFamily="34" charset="0"/>
              <a:buNone/>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685903" indent="0">
              <a:lnSpc>
                <a:spcPct val="100000"/>
              </a:lnSpc>
              <a:spcBef>
                <a:spcPts val="170"/>
              </a:spcBef>
              <a:spcAft>
                <a:spcPts val="426"/>
              </a:spcAft>
              <a:buClr>
                <a:schemeClr val="accent1"/>
              </a:buClr>
              <a:buSzPct val="120000"/>
              <a:buFont typeface="Arial" panose="020B0604020202020204" pitchFamily="34" charset="0"/>
              <a:buNone/>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a:t>
            </a:r>
          </a:p>
        </p:txBody>
      </p:sp>
      <p:sp>
        <p:nvSpPr>
          <p:cNvPr id="13" name="Content Placeholder 2">
            <a:extLst>
              <a:ext uri="{FF2B5EF4-FFF2-40B4-BE49-F238E27FC236}">
                <a16:creationId xmlns:a16="http://schemas.microsoft.com/office/drawing/2014/main" id="{6693D982-65ED-4F5F-904A-6B3CD5378DFA}"/>
              </a:ext>
            </a:extLst>
          </p:cNvPr>
          <p:cNvSpPr>
            <a:spLocks noGrp="1"/>
          </p:cNvSpPr>
          <p:nvPr>
            <p:ph idx="16" hasCustomPrompt="1"/>
          </p:nvPr>
        </p:nvSpPr>
        <p:spPr>
          <a:xfrm>
            <a:off x="1911678" y="2472694"/>
            <a:ext cx="6925998" cy="1156519"/>
          </a:xfrm>
          <a:prstGeom prst="rect">
            <a:avLst/>
          </a:prstGeom>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228634" indent="0">
              <a:lnSpc>
                <a:spcPct val="100000"/>
              </a:lnSpc>
              <a:spcBef>
                <a:spcPts val="170"/>
              </a:spcBef>
              <a:spcAft>
                <a:spcPts val="426"/>
              </a:spcAft>
              <a:buClr>
                <a:schemeClr val="accent2"/>
              </a:buClr>
              <a:buSzPct val="120000"/>
              <a:buFont typeface="Arial" panose="020B0604020202020204" pitchFamily="34" charset="0"/>
              <a:buNone/>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378803" indent="0">
              <a:lnSpc>
                <a:spcPct val="100000"/>
              </a:lnSpc>
              <a:spcBef>
                <a:spcPts val="170"/>
              </a:spcBef>
              <a:spcAft>
                <a:spcPts val="426"/>
              </a:spcAft>
              <a:buClr>
                <a:schemeClr val="accent2"/>
              </a:buClr>
              <a:buSzPct val="120000"/>
              <a:buFont typeface="Arial" panose="020B0604020202020204" pitchFamily="34" charset="0"/>
              <a:buNone/>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535735" indent="0">
              <a:lnSpc>
                <a:spcPct val="100000"/>
              </a:lnSpc>
              <a:spcBef>
                <a:spcPts val="170"/>
              </a:spcBef>
              <a:spcAft>
                <a:spcPts val="426"/>
              </a:spcAft>
              <a:buClr>
                <a:schemeClr val="accent1"/>
              </a:buClr>
              <a:buSzPct val="120000"/>
              <a:buFont typeface="Arial" panose="020B0604020202020204" pitchFamily="34" charset="0"/>
              <a:buNone/>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685903" indent="0">
              <a:lnSpc>
                <a:spcPct val="100000"/>
              </a:lnSpc>
              <a:spcBef>
                <a:spcPts val="170"/>
              </a:spcBef>
              <a:spcAft>
                <a:spcPts val="426"/>
              </a:spcAft>
              <a:buClr>
                <a:schemeClr val="accent1"/>
              </a:buClr>
              <a:buSzPct val="120000"/>
              <a:buFont typeface="Arial" panose="020B0604020202020204" pitchFamily="34" charset="0"/>
              <a:buNone/>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a:t>
            </a:r>
          </a:p>
        </p:txBody>
      </p:sp>
      <p:sp>
        <p:nvSpPr>
          <p:cNvPr id="15" name="Content Placeholder 2">
            <a:extLst>
              <a:ext uri="{FF2B5EF4-FFF2-40B4-BE49-F238E27FC236}">
                <a16:creationId xmlns:a16="http://schemas.microsoft.com/office/drawing/2014/main" id="{D978D1C9-A959-49BA-8B7E-917FA601749E}"/>
              </a:ext>
            </a:extLst>
          </p:cNvPr>
          <p:cNvSpPr>
            <a:spLocks noGrp="1"/>
          </p:cNvSpPr>
          <p:nvPr>
            <p:ph idx="18" hasCustomPrompt="1"/>
          </p:nvPr>
        </p:nvSpPr>
        <p:spPr>
          <a:xfrm>
            <a:off x="306324" y="1272772"/>
            <a:ext cx="1445408" cy="1156519"/>
          </a:xfrm>
          <a:prstGeom prst="rect">
            <a:avLst/>
          </a:prstGeom>
        </p:spPr>
        <p:txBody>
          <a:bodyPr lIns="0" tIns="0" rIns="0" bIns="0"/>
          <a:lstStyle>
            <a:lvl1pPr marL="0" indent="0">
              <a:lnSpc>
                <a:spcPct val="100000"/>
              </a:lnSpc>
              <a:spcBef>
                <a:spcPts val="170"/>
              </a:spcBef>
              <a:spcAft>
                <a:spcPts val="426"/>
              </a:spcAft>
              <a:buClr>
                <a:schemeClr val="accent2"/>
              </a:buClr>
              <a:buSzPct val="100000"/>
              <a:buFont typeface="Wingdings 2" panose="05020102010507070707" pitchFamily="18" charset="2"/>
              <a:buNone/>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Insert Graphic</a:t>
            </a:r>
          </a:p>
        </p:txBody>
      </p:sp>
      <p:sp>
        <p:nvSpPr>
          <p:cNvPr id="16" name="Content Placeholder 2">
            <a:extLst>
              <a:ext uri="{FF2B5EF4-FFF2-40B4-BE49-F238E27FC236}">
                <a16:creationId xmlns:a16="http://schemas.microsoft.com/office/drawing/2014/main" id="{1C986965-3B5D-4F92-9FDD-78A03E5809F0}"/>
              </a:ext>
            </a:extLst>
          </p:cNvPr>
          <p:cNvSpPr>
            <a:spLocks noGrp="1"/>
          </p:cNvSpPr>
          <p:nvPr>
            <p:ph idx="19" hasCustomPrompt="1"/>
          </p:nvPr>
        </p:nvSpPr>
        <p:spPr>
          <a:xfrm>
            <a:off x="306324" y="2472695"/>
            <a:ext cx="1445408" cy="1156519"/>
          </a:xfrm>
          <a:prstGeom prst="rect">
            <a:avLst/>
          </a:prstGeom>
        </p:spPr>
        <p:txBody>
          <a:bodyPr lIns="0" tIns="0" rIns="0" bIns="0"/>
          <a:lstStyle>
            <a:lvl1pPr marL="0" indent="0">
              <a:lnSpc>
                <a:spcPct val="100000"/>
              </a:lnSpc>
              <a:spcBef>
                <a:spcPts val="170"/>
              </a:spcBef>
              <a:spcAft>
                <a:spcPts val="426"/>
              </a:spcAft>
              <a:buClr>
                <a:schemeClr val="accent2"/>
              </a:buClr>
              <a:buSzPct val="100000"/>
              <a:buFont typeface="Wingdings 2" panose="05020102010507070707" pitchFamily="18" charset="2"/>
              <a:buNone/>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Insert Graphic</a:t>
            </a:r>
          </a:p>
        </p:txBody>
      </p:sp>
      <p:sp>
        <p:nvSpPr>
          <p:cNvPr id="18" name="Content Placeholder 2">
            <a:extLst>
              <a:ext uri="{FF2B5EF4-FFF2-40B4-BE49-F238E27FC236}">
                <a16:creationId xmlns:a16="http://schemas.microsoft.com/office/drawing/2014/main" id="{6693D982-65ED-4F5F-904A-6B3CD5378DFA}"/>
              </a:ext>
            </a:extLst>
          </p:cNvPr>
          <p:cNvSpPr>
            <a:spLocks noGrp="1"/>
          </p:cNvSpPr>
          <p:nvPr>
            <p:ph idx="20" hasCustomPrompt="1"/>
          </p:nvPr>
        </p:nvSpPr>
        <p:spPr>
          <a:xfrm>
            <a:off x="1911678" y="3672617"/>
            <a:ext cx="6925998" cy="1156519"/>
          </a:xfrm>
          <a:prstGeom prst="rect">
            <a:avLst/>
          </a:prstGeom>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228634" indent="0">
              <a:lnSpc>
                <a:spcPct val="100000"/>
              </a:lnSpc>
              <a:spcBef>
                <a:spcPts val="170"/>
              </a:spcBef>
              <a:spcAft>
                <a:spcPts val="426"/>
              </a:spcAft>
              <a:buClr>
                <a:schemeClr val="accent2"/>
              </a:buClr>
              <a:buSzPct val="120000"/>
              <a:buFont typeface="Arial" panose="020B0604020202020204" pitchFamily="34" charset="0"/>
              <a:buNone/>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378803" indent="0">
              <a:lnSpc>
                <a:spcPct val="100000"/>
              </a:lnSpc>
              <a:spcBef>
                <a:spcPts val="170"/>
              </a:spcBef>
              <a:spcAft>
                <a:spcPts val="426"/>
              </a:spcAft>
              <a:buClr>
                <a:schemeClr val="accent2"/>
              </a:buClr>
              <a:buSzPct val="120000"/>
              <a:buFont typeface="Arial" panose="020B0604020202020204" pitchFamily="34" charset="0"/>
              <a:buNone/>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535735" indent="0">
              <a:lnSpc>
                <a:spcPct val="100000"/>
              </a:lnSpc>
              <a:spcBef>
                <a:spcPts val="170"/>
              </a:spcBef>
              <a:spcAft>
                <a:spcPts val="426"/>
              </a:spcAft>
              <a:buClr>
                <a:schemeClr val="accent1"/>
              </a:buClr>
              <a:buSzPct val="120000"/>
              <a:buFont typeface="Arial" panose="020B0604020202020204" pitchFamily="34" charset="0"/>
              <a:buNone/>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685903" indent="0">
              <a:lnSpc>
                <a:spcPct val="100000"/>
              </a:lnSpc>
              <a:spcBef>
                <a:spcPts val="170"/>
              </a:spcBef>
              <a:spcAft>
                <a:spcPts val="426"/>
              </a:spcAft>
              <a:buClr>
                <a:schemeClr val="accent1"/>
              </a:buClr>
              <a:buSzPct val="120000"/>
              <a:buFont typeface="Arial" panose="020B0604020202020204" pitchFamily="34" charset="0"/>
              <a:buNone/>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a:t>
            </a:r>
          </a:p>
        </p:txBody>
      </p:sp>
      <p:sp>
        <p:nvSpPr>
          <p:cNvPr id="19" name="Content Placeholder 2">
            <a:extLst>
              <a:ext uri="{FF2B5EF4-FFF2-40B4-BE49-F238E27FC236}">
                <a16:creationId xmlns:a16="http://schemas.microsoft.com/office/drawing/2014/main" id="{1C986965-3B5D-4F92-9FDD-78A03E5809F0}"/>
              </a:ext>
            </a:extLst>
          </p:cNvPr>
          <p:cNvSpPr>
            <a:spLocks noGrp="1"/>
          </p:cNvSpPr>
          <p:nvPr>
            <p:ph idx="21" hasCustomPrompt="1"/>
          </p:nvPr>
        </p:nvSpPr>
        <p:spPr>
          <a:xfrm>
            <a:off x="306324" y="3672617"/>
            <a:ext cx="1445408" cy="1156519"/>
          </a:xfrm>
          <a:prstGeom prst="rect">
            <a:avLst/>
          </a:prstGeom>
        </p:spPr>
        <p:txBody>
          <a:bodyPr lIns="0" tIns="0" rIns="0" bIns="0"/>
          <a:lstStyle>
            <a:lvl1pPr marL="0" indent="0">
              <a:lnSpc>
                <a:spcPct val="100000"/>
              </a:lnSpc>
              <a:spcBef>
                <a:spcPts val="170"/>
              </a:spcBef>
              <a:spcAft>
                <a:spcPts val="426"/>
              </a:spcAft>
              <a:buClr>
                <a:schemeClr val="accent2"/>
              </a:buClr>
              <a:buSzPct val="100000"/>
              <a:buFont typeface="Wingdings 2" panose="05020102010507070707" pitchFamily="18" charset="2"/>
              <a:buNone/>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Insert Graphic</a:t>
            </a:r>
          </a:p>
        </p:txBody>
      </p:sp>
      <p:sp>
        <p:nvSpPr>
          <p:cNvPr id="5" name="Title 4">
            <a:extLst>
              <a:ext uri="{FF2B5EF4-FFF2-40B4-BE49-F238E27FC236}">
                <a16:creationId xmlns:a16="http://schemas.microsoft.com/office/drawing/2014/main" id="{D44B6FA5-060D-FA67-E8AC-162097A70BA3}"/>
              </a:ext>
            </a:extLst>
          </p:cNvPr>
          <p:cNvSpPr>
            <a:spLocks noGrp="1"/>
          </p:cNvSpPr>
          <p:nvPr>
            <p:ph type="title" hasCustomPrompt="1"/>
          </p:nvPr>
        </p:nvSpPr>
        <p:spPr/>
        <p:txBody>
          <a:bodyPr vert="horz"/>
          <a:lstStyle/>
          <a:p>
            <a:r>
              <a:rPr lang="en-US" dirty="0"/>
              <a:t>Title</a:t>
            </a:r>
          </a:p>
        </p:txBody>
      </p:sp>
    </p:spTree>
    <p:extLst>
      <p:ext uri="{BB962C8B-B14F-4D97-AF65-F5344CB8AC3E}">
        <p14:creationId xmlns:p14="http://schemas.microsoft.com/office/powerpoint/2010/main" val="36908527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3 panes w/ margin horizontal">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55802986"/>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8" name="Text Placeholder 17"/>
          <p:cNvSpPr>
            <a:spLocks noGrp="1"/>
          </p:cNvSpPr>
          <p:nvPr>
            <p:ph type="body" sz="quarter" idx="12"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2"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1" name="Content Placeholder 2"/>
          <p:cNvSpPr>
            <a:spLocks noGrp="1"/>
          </p:cNvSpPr>
          <p:nvPr>
            <p:ph idx="15" hasCustomPrompt="1"/>
          </p:nvPr>
        </p:nvSpPr>
        <p:spPr>
          <a:xfrm>
            <a:off x="1911678" y="854583"/>
            <a:ext cx="6925998" cy="1288743"/>
          </a:xfrm>
          <a:prstGeom prst="rect">
            <a:avLst/>
          </a:prstGeom>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228634" indent="0">
              <a:lnSpc>
                <a:spcPct val="100000"/>
              </a:lnSpc>
              <a:spcBef>
                <a:spcPts val="170"/>
              </a:spcBef>
              <a:spcAft>
                <a:spcPts val="426"/>
              </a:spcAft>
              <a:buClr>
                <a:schemeClr val="accent2"/>
              </a:buClr>
              <a:buSzPct val="120000"/>
              <a:buFont typeface="Arial" panose="020B0604020202020204" pitchFamily="34" charset="0"/>
              <a:buNone/>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378803" indent="0">
              <a:lnSpc>
                <a:spcPct val="100000"/>
              </a:lnSpc>
              <a:spcBef>
                <a:spcPts val="170"/>
              </a:spcBef>
              <a:spcAft>
                <a:spcPts val="426"/>
              </a:spcAft>
              <a:buClr>
                <a:schemeClr val="accent2"/>
              </a:buClr>
              <a:buSzPct val="120000"/>
              <a:buFont typeface="Arial" panose="020B0604020202020204" pitchFamily="34" charset="0"/>
              <a:buNone/>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535735" indent="0">
              <a:lnSpc>
                <a:spcPct val="100000"/>
              </a:lnSpc>
              <a:spcBef>
                <a:spcPts val="170"/>
              </a:spcBef>
              <a:spcAft>
                <a:spcPts val="426"/>
              </a:spcAft>
              <a:buClr>
                <a:schemeClr val="accent1"/>
              </a:buClr>
              <a:buSzPct val="120000"/>
              <a:buFont typeface="Arial" panose="020B0604020202020204" pitchFamily="34" charset="0"/>
              <a:buNone/>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685903" indent="0">
              <a:lnSpc>
                <a:spcPct val="100000"/>
              </a:lnSpc>
              <a:spcBef>
                <a:spcPts val="170"/>
              </a:spcBef>
              <a:spcAft>
                <a:spcPts val="426"/>
              </a:spcAft>
              <a:buClr>
                <a:schemeClr val="accent1"/>
              </a:buClr>
              <a:buSzPct val="120000"/>
              <a:buFont typeface="Arial" panose="020B0604020202020204" pitchFamily="34" charset="0"/>
              <a:buNone/>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a:t>
            </a:r>
          </a:p>
        </p:txBody>
      </p:sp>
      <p:sp>
        <p:nvSpPr>
          <p:cNvPr id="13" name="Content Placeholder 2">
            <a:extLst>
              <a:ext uri="{FF2B5EF4-FFF2-40B4-BE49-F238E27FC236}">
                <a16:creationId xmlns:a16="http://schemas.microsoft.com/office/drawing/2014/main" id="{6693D982-65ED-4F5F-904A-6B3CD5378DFA}"/>
              </a:ext>
            </a:extLst>
          </p:cNvPr>
          <p:cNvSpPr>
            <a:spLocks noGrp="1"/>
          </p:cNvSpPr>
          <p:nvPr>
            <p:ph idx="16" hasCustomPrompt="1"/>
          </p:nvPr>
        </p:nvSpPr>
        <p:spPr>
          <a:xfrm>
            <a:off x="1911678" y="2197488"/>
            <a:ext cx="6925998" cy="1288743"/>
          </a:xfrm>
          <a:prstGeom prst="rect">
            <a:avLst/>
          </a:prstGeom>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228634" indent="0">
              <a:lnSpc>
                <a:spcPct val="100000"/>
              </a:lnSpc>
              <a:spcBef>
                <a:spcPts val="170"/>
              </a:spcBef>
              <a:spcAft>
                <a:spcPts val="426"/>
              </a:spcAft>
              <a:buClr>
                <a:schemeClr val="accent2"/>
              </a:buClr>
              <a:buSzPct val="120000"/>
              <a:buFont typeface="Arial" panose="020B0604020202020204" pitchFamily="34" charset="0"/>
              <a:buNone/>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378803" indent="0">
              <a:lnSpc>
                <a:spcPct val="100000"/>
              </a:lnSpc>
              <a:spcBef>
                <a:spcPts val="170"/>
              </a:spcBef>
              <a:spcAft>
                <a:spcPts val="426"/>
              </a:spcAft>
              <a:buClr>
                <a:schemeClr val="accent2"/>
              </a:buClr>
              <a:buSzPct val="120000"/>
              <a:buFont typeface="Arial" panose="020B0604020202020204" pitchFamily="34" charset="0"/>
              <a:buNone/>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535735" indent="0">
              <a:lnSpc>
                <a:spcPct val="100000"/>
              </a:lnSpc>
              <a:spcBef>
                <a:spcPts val="170"/>
              </a:spcBef>
              <a:spcAft>
                <a:spcPts val="426"/>
              </a:spcAft>
              <a:buClr>
                <a:schemeClr val="accent1"/>
              </a:buClr>
              <a:buSzPct val="120000"/>
              <a:buFont typeface="Arial" panose="020B0604020202020204" pitchFamily="34" charset="0"/>
              <a:buNone/>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685903" indent="0">
              <a:lnSpc>
                <a:spcPct val="100000"/>
              </a:lnSpc>
              <a:spcBef>
                <a:spcPts val="170"/>
              </a:spcBef>
              <a:spcAft>
                <a:spcPts val="426"/>
              </a:spcAft>
              <a:buClr>
                <a:schemeClr val="accent1"/>
              </a:buClr>
              <a:buSzPct val="120000"/>
              <a:buFont typeface="Arial" panose="020B0604020202020204" pitchFamily="34" charset="0"/>
              <a:buNone/>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a:t>
            </a:r>
          </a:p>
        </p:txBody>
      </p:sp>
      <p:sp>
        <p:nvSpPr>
          <p:cNvPr id="14" name="Content Placeholder 2">
            <a:extLst>
              <a:ext uri="{FF2B5EF4-FFF2-40B4-BE49-F238E27FC236}">
                <a16:creationId xmlns:a16="http://schemas.microsoft.com/office/drawing/2014/main" id="{9936B197-F22B-4B5E-9646-DCF9C073ED9C}"/>
              </a:ext>
            </a:extLst>
          </p:cNvPr>
          <p:cNvSpPr>
            <a:spLocks noGrp="1"/>
          </p:cNvSpPr>
          <p:nvPr>
            <p:ph idx="17" hasCustomPrompt="1"/>
          </p:nvPr>
        </p:nvSpPr>
        <p:spPr>
          <a:xfrm>
            <a:off x="1911678" y="3540393"/>
            <a:ext cx="6925998" cy="1288743"/>
          </a:xfrm>
          <a:prstGeom prst="rect">
            <a:avLst/>
          </a:prstGeom>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228634" indent="0">
              <a:lnSpc>
                <a:spcPct val="100000"/>
              </a:lnSpc>
              <a:spcBef>
                <a:spcPts val="170"/>
              </a:spcBef>
              <a:spcAft>
                <a:spcPts val="426"/>
              </a:spcAft>
              <a:buClr>
                <a:schemeClr val="accent2"/>
              </a:buClr>
              <a:buSzPct val="120000"/>
              <a:buFont typeface="Arial" panose="020B0604020202020204" pitchFamily="34" charset="0"/>
              <a:buNone/>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378803" indent="0">
              <a:lnSpc>
                <a:spcPct val="100000"/>
              </a:lnSpc>
              <a:spcBef>
                <a:spcPts val="170"/>
              </a:spcBef>
              <a:spcAft>
                <a:spcPts val="426"/>
              </a:spcAft>
              <a:buClr>
                <a:schemeClr val="accent2"/>
              </a:buClr>
              <a:buSzPct val="120000"/>
              <a:buFont typeface="Arial" panose="020B0604020202020204" pitchFamily="34" charset="0"/>
              <a:buNone/>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535735" indent="0">
              <a:lnSpc>
                <a:spcPct val="100000"/>
              </a:lnSpc>
              <a:spcBef>
                <a:spcPts val="170"/>
              </a:spcBef>
              <a:spcAft>
                <a:spcPts val="426"/>
              </a:spcAft>
              <a:buClr>
                <a:schemeClr val="accent1"/>
              </a:buClr>
              <a:buSzPct val="120000"/>
              <a:buFont typeface="Arial" panose="020B0604020202020204" pitchFamily="34" charset="0"/>
              <a:buNone/>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685903" indent="0">
              <a:lnSpc>
                <a:spcPct val="100000"/>
              </a:lnSpc>
              <a:spcBef>
                <a:spcPts val="170"/>
              </a:spcBef>
              <a:spcAft>
                <a:spcPts val="426"/>
              </a:spcAft>
              <a:buClr>
                <a:schemeClr val="accent1"/>
              </a:buClr>
              <a:buSzPct val="120000"/>
              <a:buFont typeface="Arial" panose="020B0604020202020204" pitchFamily="34" charset="0"/>
              <a:buNone/>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a:t>
            </a:r>
          </a:p>
        </p:txBody>
      </p:sp>
      <p:sp>
        <p:nvSpPr>
          <p:cNvPr id="15" name="Content Placeholder 2">
            <a:extLst>
              <a:ext uri="{FF2B5EF4-FFF2-40B4-BE49-F238E27FC236}">
                <a16:creationId xmlns:a16="http://schemas.microsoft.com/office/drawing/2014/main" id="{D978D1C9-A959-49BA-8B7E-917FA601749E}"/>
              </a:ext>
            </a:extLst>
          </p:cNvPr>
          <p:cNvSpPr>
            <a:spLocks noGrp="1"/>
          </p:cNvSpPr>
          <p:nvPr>
            <p:ph idx="18" hasCustomPrompt="1"/>
          </p:nvPr>
        </p:nvSpPr>
        <p:spPr>
          <a:xfrm>
            <a:off x="306324" y="854583"/>
            <a:ext cx="1445408" cy="1288743"/>
          </a:xfrm>
          <a:prstGeom prst="rect">
            <a:avLst/>
          </a:prstGeom>
        </p:spPr>
        <p:txBody>
          <a:bodyPr lIns="0" tIns="0" rIns="0" bIns="0"/>
          <a:lstStyle>
            <a:lvl1pPr marL="0" indent="0">
              <a:lnSpc>
                <a:spcPct val="100000"/>
              </a:lnSpc>
              <a:spcBef>
                <a:spcPts val="170"/>
              </a:spcBef>
              <a:spcAft>
                <a:spcPts val="426"/>
              </a:spcAft>
              <a:buClr>
                <a:schemeClr val="accent2"/>
              </a:buClr>
              <a:buSzPct val="100000"/>
              <a:buFont typeface="Wingdings 2" panose="05020102010507070707" pitchFamily="18" charset="2"/>
              <a:buNone/>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Insert Graphic</a:t>
            </a:r>
          </a:p>
        </p:txBody>
      </p:sp>
      <p:sp>
        <p:nvSpPr>
          <p:cNvPr id="16" name="Content Placeholder 2">
            <a:extLst>
              <a:ext uri="{FF2B5EF4-FFF2-40B4-BE49-F238E27FC236}">
                <a16:creationId xmlns:a16="http://schemas.microsoft.com/office/drawing/2014/main" id="{1C986965-3B5D-4F92-9FDD-78A03E5809F0}"/>
              </a:ext>
            </a:extLst>
          </p:cNvPr>
          <p:cNvSpPr>
            <a:spLocks noGrp="1"/>
          </p:cNvSpPr>
          <p:nvPr>
            <p:ph idx="19" hasCustomPrompt="1"/>
          </p:nvPr>
        </p:nvSpPr>
        <p:spPr>
          <a:xfrm>
            <a:off x="306324" y="2197488"/>
            <a:ext cx="1445408" cy="1288743"/>
          </a:xfrm>
          <a:prstGeom prst="rect">
            <a:avLst/>
          </a:prstGeom>
        </p:spPr>
        <p:txBody>
          <a:bodyPr lIns="0" tIns="0" rIns="0" bIns="0"/>
          <a:lstStyle>
            <a:lvl1pPr marL="0" indent="0">
              <a:lnSpc>
                <a:spcPct val="100000"/>
              </a:lnSpc>
              <a:spcBef>
                <a:spcPts val="170"/>
              </a:spcBef>
              <a:spcAft>
                <a:spcPts val="426"/>
              </a:spcAft>
              <a:buClr>
                <a:schemeClr val="accent2"/>
              </a:buClr>
              <a:buSzPct val="100000"/>
              <a:buFont typeface="Wingdings 2" panose="05020102010507070707" pitchFamily="18" charset="2"/>
              <a:buNone/>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Insert Graphic</a:t>
            </a:r>
          </a:p>
        </p:txBody>
      </p:sp>
      <p:sp>
        <p:nvSpPr>
          <p:cNvPr id="17" name="Content Placeholder 2">
            <a:extLst>
              <a:ext uri="{FF2B5EF4-FFF2-40B4-BE49-F238E27FC236}">
                <a16:creationId xmlns:a16="http://schemas.microsoft.com/office/drawing/2014/main" id="{642B5D74-E3C3-4D96-86DC-C6515C3A10ED}"/>
              </a:ext>
            </a:extLst>
          </p:cNvPr>
          <p:cNvSpPr>
            <a:spLocks noGrp="1"/>
          </p:cNvSpPr>
          <p:nvPr>
            <p:ph idx="20" hasCustomPrompt="1"/>
          </p:nvPr>
        </p:nvSpPr>
        <p:spPr>
          <a:xfrm>
            <a:off x="306324" y="3540393"/>
            <a:ext cx="1445408" cy="1288743"/>
          </a:xfrm>
          <a:prstGeom prst="rect">
            <a:avLst/>
          </a:prstGeom>
        </p:spPr>
        <p:txBody>
          <a:bodyPr lIns="0" tIns="0" rIns="0" bIns="0"/>
          <a:lstStyle>
            <a:lvl1pPr marL="0" indent="0">
              <a:lnSpc>
                <a:spcPct val="100000"/>
              </a:lnSpc>
              <a:spcBef>
                <a:spcPts val="170"/>
              </a:spcBef>
              <a:spcAft>
                <a:spcPts val="426"/>
              </a:spcAft>
              <a:buClr>
                <a:schemeClr val="accent2"/>
              </a:buClr>
              <a:buSzPct val="100000"/>
              <a:buFont typeface="Wingdings 2" panose="05020102010507070707" pitchFamily="18" charset="2"/>
              <a:buNone/>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Insert Graphic</a:t>
            </a:r>
          </a:p>
        </p:txBody>
      </p:sp>
      <p:sp>
        <p:nvSpPr>
          <p:cNvPr id="5" name="Title 4">
            <a:extLst>
              <a:ext uri="{FF2B5EF4-FFF2-40B4-BE49-F238E27FC236}">
                <a16:creationId xmlns:a16="http://schemas.microsoft.com/office/drawing/2014/main" id="{43E4CD57-666A-EA2E-B7DA-4ABF4B9E2A64}"/>
              </a:ext>
            </a:extLst>
          </p:cNvPr>
          <p:cNvSpPr>
            <a:spLocks noGrp="1"/>
          </p:cNvSpPr>
          <p:nvPr>
            <p:ph type="title" hasCustomPrompt="1"/>
          </p:nvPr>
        </p:nvSpPr>
        <p:spPr>
          <a:xfrm>
            <a:off x="306324" y="297000"/>
            <a:ext cx="8531352" cy="484632"/>
          </a:xfrm>
        </p:spPr>
        <p:txBody>
          <a:bodyPr vert="horz"/>
          <a:lstStyle/>
          <a:p>
            <a:r>
              <a:rPr lang="en-US" dirty="0"/>
              <a:t>Title</a:t>
            </a:r>
          </a:p>
        </p:txBody>
      </p:sp>
    </p:spTree>
    <p:extLst>
      <p:ext uri="{BB962C8B-B14F-4D97-AF65-F5344CB8AC3E}">
        <p14:creationId xmlns:p14="http://schemas.microsoft.com/office/powerpoint/2010/main" val="35659468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2 panes horizontal w/ margin">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3099541473"/>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3C48439-6388-47AD-B4D9-09D09EF419C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9" name="Text Placeholder 17"/>
          <p:cNvSpPr>
            <a:spLocks noGrp="1"/>
          </p:cNvSpPr>
          <p:nvPr>
            <p:ph type="body" sz="quarter" idx="14" hasCustomPrompt="1"/>
          </p:nvPr>
        </p:nvSpPr>
        <p:spPr>
          <a:xfrm>
            <a:off x="1900919" y="4941001"/>
            <a:ext cx="6400800"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5" name="Content Placeholder 2">
            <a:extLst>
              <a:ext uri="{FF2B5EF4-FFF2-40B4-BE49-F238E27FC236}">
                <a16:creationId xmlns:a16="http://schemas.microsoft.com/office/drawing/2014/main" id="{D1AD4228-41A2-4206-BA8C-E9D2ED8DDE17}"/>
              </a:ext>
            </a:extLst>
          </p:cNvPr>
          <p:cNvSpPr>
            <a:spLocks noGrp="1"/>
          </p:cNvSpPr>
          <p:nvPr>
            <p:ph idx="18" hasCustomPrompt="1"/>
          </p:nvPr>
        </p:nvSpPr>
        <p:spPr>
          <a:xfrm>
            <a:off x="306324" y="857250"/>
            <a:ext cx="1445408" cy="1145415"/>
          </a:xfrm>
          <a:prstGeom prst="rect">
            <a:avLst/>
          </a:prstGeom>
        </p:spPr>
        <p:txBody>
          <a:bodyPr lIns="0" tIns="0" rIns="0" bIns="0"/>
          <a:lstStyle>
            <a:lvl1pPr marL="0" indent="0">
              <a:lnSpc>
                <a:spcPct val="100000"/>
              </a:lnSpc>
              <a:spcBef>
                <a:spcPts val="170"/>
              </a:spcBef>
              <a:spcAft>
                <a:spcPts val="426"/>
              </a:spcAft>
              <a:buClr>
                <a:schemeClr val="accent2"/>
              </a:buClr>
              <a:buSzPct val="100000"/>
              <a:buFont typeface="Wingdings 2" panose="05020102010507070707" pitchFamily="18" charset="2"/>
              <a:buNone/>
              <a:defRPr sz="1500" b="1"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Logo</a:t>
            </a:r>
          </a:p>
        </p:txBody>
      </p:sp>
      <p:sp>
        <p:nvSpPr>
          <p:cNvPr id="4" name="Text Placeholder 8">
            <a:extLst>
              <a:ext uri="{FF2B5EF4-FFF2-40B4-BE49-F238E27FC236}">
                <a16:creationId xmlns:a16="http://schemas.microsoft.com/office/drawing/2014/main" id="{30E2ADBC-E2E6-6A8D-2538-4AAB2F6C7A0B}"/>
              </a:ext>
            </a:extLst>
          </p:cNvPr>
          <p:cNvSpPr>
            <a:spLocks noGrp="1"/>
          </p:cNvSpPr>
          <p:nvPr>
            <p:ph type="body" sz="quarter" idx="26" hasCustomPrompt="1"/>
          </p:nvPr>
        </p:nvSpPr>
        <p:spPr>
          <a:xfrm>
            <a:off x="1907479" y="857250"/>
            <a:ext cx="6930197"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6" name="Text Placeholder 17">
            <a:extLst>
              <a:ext uri="{FF2B5EF4-FFF2-40B4-BE49-F238E27FC236}">
                <a16:creationId xmlns:a16="http://schemas.microsoft.com/office/drawing/2014/main" id="{769F1E68-B37C-8B91-AF2D-D39BA5F58729}"/>
              </a:ext>
            </a:extLst>
          </p:cNvPr>
          <p:cNvSpPr>
            <a:spLocks noGrp="1"/>
          </p:cNvSpPr>
          <p:nvPr>
            <p:ph type="body" sz="quarter" idx="22" hasCustomPrompt="1"/>
          </p:nvPr>
        </p:nvSpPr>
        <p:spPr>
          <a:xfrm>
            <a:off x="1900919" y="4671185"/>
            <a:ext cx="6930197"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7" name="Text Placeholder 8">
            <a:extLst>
              <a:ext uri="{FF2B5EF4-FFF2-40B4-BE49-F238E27FC236}">
                <a16:creationId xmlns:a16="http://schemas.microsoft.com/office/drawing/2014/main" id="{996888F0-344D-E57F-D69A-4C77F5DD3EB4}"/>
              </a:ext>
            </a:extLst>
          </p:cNvPr>
          <p:cNvSpPr>
            <a:spLocks noGrp="1"/>
          </p:cNvSpPr>
          <p:nvPr>
            <p:ph type="body" sz="quarter" idx="27" hasCustomPrompt="1"/>
          </p:nvPr>
        </p:nvSpPr>
        <p:spPr>
          <a:xfrm>
            <a:off x="1907479" y="2883003"/>
            <a:ext cx="6930197"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8" name="Content Placeholder 2">
            <a:extLst>
              <a:ext uri="{FF2B5EF4-FFF2-40B4-BE49-F238E27FC236}">
                <a16:creationId xmlns:a16="http://schemas.microsoft.com/office/drawing/2014/main" id="{6BE6C714-91EC-A9AE-D1E5-A6DA2EFC0C12}"/>
              </a:ext>
            </a:extLst>
          </p:cNvPr>
          <p:cNvSpPr>
            <a:spLocks noGrp="1"/>
          </p:cNvSpPr>
          <p:nvPr>
            <p:ph idx="20" hasCustomPrompt="1"/>
          </p:nvPr>
        </p:nvSpPr>
        <p:spPr>
          <a:xfrm>
            <a:off x="1907479" y="3224974"/>
            <a:ext cx="6930197"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a:t>
            </a:r>
          </a:p>
        </p:txBody>
      </p:sp>
      <p:sp>
        <p:nvSpPr>
          <p:cNvPr id="9" name="Text Placeholder 17">
            <a:extLst>
              <a:ext uri="{FF2B5EF4-FFF2-40B4-BE49-F238E27FC236}">
                <a16:creationId xmlns:a16="http://schemas.microsoft.com/office/drawing/2014/main" id="{489AE48C-E786-AAAE-9B65-8060C55792FA}"/>
              </a:ext>
            </a:extLst>
          </p:cNvPr>
          <p:cNvSpPr>
            <a:spLocks noGrp="1"/>
          </p:cNvSpPr>
          <p:nvPr>
            <p:ph type="body" sz="quarter" idx="30" hasCustomPrompt="1"/>
          </p:nvPr>
        </p:nvSpPr>
        <p:spPr>
          <a:xfrm>
            <a:off x="1907479" y="2638830"/>
            <a:ext cx="6930197"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1" name="Content Placeholder 2">
            <a:extLst>
              <a:ext uri="{FF2B5EF4-FFF2-40B4-BE49-F238E27FC236}">
                <a16:creationId xmlns:a16="http://schemas.microsoft.com/office/drawing/2014/main" id="{631C96E2-157F-860F-6D9D-BE949B15A6F9}"/>
              </a:ext>
            </a:extLst>
          </p:cNvPr>
          <p:cNvSpPr>
            <a:spLocks noGrp="1"/>
          </p:cNvSpPr>
          <p:nvPr>
            <p:ph idx="32" hasCustomPrompt="1"/>
          </p:nvPr>
        </p:nvSpPr>
        <p:spPr>
          <a:xfrm>
            <a:off x="1907479" y="1192619"/>
            <a:ext cx="6930197" cy="1408939"/>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a:t>
            </a:r>
          </a:p>
        </p:txBody>
      </p:sp>
      <p:sp>
        <p:nvSpPr>
          <p:cNvPr id="12" name="Title 11">
            <a:extLst>
              <a:ext uri="{FF2B5EF4-FFF2-40B4-BE49-F238E27FC236}">
                <a16:creationId xmlns:a16="http://schemas.microsoft.com/office/drawing/2014/main" id="{17148DC0-E7E1-78E3-8667-40ECF9D65905}"/>
              </a:ext>
            </a:extLst>
          </p:cNvPr>
          <p:cNvSpPr>
            <a:spLocks noGrp="1"/>
          </p:cNvSpPr>
          <p:nvPr>
            <p:ph type="title" hasCustomPrompt="1"/>
          </p:nvPr>
        </p:nvSpPr>
        <p:spPr>
          <a:xfrm>
            <a:off x="306324" y="297000"/>
            <a:ext cx="8531352" cy="484632"/>
          </a:xfrm>
        </p:spPr>
        <p:txBody>
          <a:bodyPr vert="horz"/>
          <a:lstStyle/>
          <a:p>
            <a:r>
              <a:rPr lang="en-US" dirty="0"/>
              <a:t>Title</a:t>
            </a:r>
          </a:p>
        </p:txBody>
      </p:sp>
    </p:spTree>
    <p:extLst>
      <p:ext uri="{BB962C8B-B14F-4D97-AF65-F5344CB8AC3E}">
        <p14:creationId xmlns:p14="http://schemas.microsoft.com/office/powerpoint/2010/main" val="31240291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o Layou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163717699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6" name="Object 5"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483CFA7-F3F8-46A7-84DC-B15F084EC60C}"/>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3" name="Content Placeholder 2"/>
          <p:cNvSpPr>
            <a:spLocks noGrp="1"/>
          </p:cNvSpPr>
          <p:nvPr>
            <p:ph idx="19" hasCustomPrompt="1"/>
          </p:nvPr>
        </p:nvSpPr>
        <p:spPr>
          <a:xfrm>
            <a:off x="6787984" y="1529400"/>
            <a:ext cx="900000" cy="873208"/>
          </a:xfrm>
          <a:prstGeom prst="rect">
            <a:avLst/>
          </a:prstGeom>
          <a:noFill/>
          <a:ln>
            <a:solidFill>
              <a:schemeClr val="tx2"/>
            </a:solidFill>
          </a:ln>
        </p:spPr>
        <p:txBody>
          <a:bodyPr lIns="0" tIns="0" rIns="0" bIns="0"/>
          <a:lstStyle>
            <a:lvl1pPr marL="0" marR="0" indent="0" algn="ctr"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GB" dirty="0"/>
              <a:t>Click to add </a:t>
            </a:r>
            <a:r>
              <a:rPr lang="en-US" dirty="0"/>
              <a:t>photo </a:t>
            </a:r>
          </a:p>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256px X 256px</a:t>
            </a:r>
          </a:p>
          <a:p>
            <a:pPr lvl="0"/>
            <a:endParaRPr lang="en-US" dirty="0"/>
          </a:p>
        </p:txBody>
      </p:sp>
      <p:sp>
        <p:nvSpPr>
          <p:cNvPr id="2" name="Title 1"/>
          <p:cNvSpPr>
            <a:spLocks noGrp="1"/>
          </p:cNvSpPr>
          <p:nvPr>
            <p:ph type="title" hasCustomPrompt="1"/>
          </p:nvPr>
        </p:nvSpPr>
        <p:spPr>
          <a:xfrm>
            <a:off x="312371" y="281760"/>
            <a:ext cx="8519504" cy="504060"/>
          </a:xfrm>
        </p:spPr>
        <p:txBody>
          <a:bodyPr bIns="0" anchor="t" anchorCtr="0">
            <a:noAutofit/>
          </a:bodyPr>
          <a:lstStyle>
            <a:lvl1pPr>
              <a:defRPr sz="1900">
                <a:solidFill>
                  <a:schemeClr val="accent2"/>
                </a:solidFill>
                <a:latin typeface="Arial" panose="020B0604020202020204" pitchFamily="34" charset="0"/>
                <a:cs typeface="Arial" panose="020B0604020202020204" pitchFamily="34" charset="0"/>
              </a:defRPr>
            </a:lvl1pPr>
          </a:lstStyle>
          <a:p>
            <a:r>
              <a:rPr lang="en-GB" dirty="0"/>
              <a:t>Name – Arial Bold, 19pt, R6 G53 B122</a:t>
            </a:r>
            <a:endParaRPr lang="en-US" dirty="0"/>
          </a:p>
        </p:txBody>
      </p:sp>
      <p:sp>
        <p:nvSpPr>
          <p:cNvPr id="7" name="Text Placeholder 6"/>
          <p:cNvSpPr>
            <a:spLocks noGrp="1"/>
          </p:cNvSpPr>
          <p:nvPr>
            <p:ph type="body" sz="quarter" idx="10" hasCustomPrompt="1"/>
          </p:nvPr>
        </p:nvSpPr>
        <p:spPr>
          <a:xfrm>
            <a:off x="312370" y="785820"/>
            <a:ext cx="8519504" cy="418500"/>
          </a:xfrm>
          <a:prstGeom prst="rect">
            <a:avLst/>
          </a:prstGeom>
        </p:spPr>
        <p:txBody>
          <a:bodyPr lIns="0" tIns="38963" rIns="77925" bIns="38963">
            <a:noAutofit/>
          </a:bodyPr>
          <a:lstStyle>
            <a:lvl1pPr marL="0" indent="0">
              <a:lnSpc>
                <a:spcPts val="1600"/>
              </a:lnSpc>
              <a:buNone/>
              <a:defRPr sz="1600" b="0" i="0">
                <a:solidFill>
                  <a:schemeClr val="accent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GB" dirty="0"/>
              <a:t>Position – Arial Regular, 16pt, R0 G164 B227</a:t>
            </a:r>
          </a:p>
        </p:txBody>
      </p:sp>
      <p:sp>
        <p:nvSpPr>
          <p:cNvPr id="13" name="Content Placeholder 2"/>
          <p:cNvSpPr>
            <a:spLocks noGrp="1"/>
          </p:cNvSpPr>
          <p:nvPr>
            <p:ph idx="1" hasCustomPrompt="1"/>
          </p:nvPr>
        </p:nvSpPr>
        <p:spPr>
          <a:xfrm>
            <a:off x="312370" y="1204320"/>
            <a:ext cx="4598135" cy="252990"/>
          </a:xfrm>
          <a:prstGeom prst="rect">
            <a:avLst/>
          </a:prstGeom>
        </p:spPr>
        <p:txBody>
          <a:bodyPr lIns="0" tIns="0" rIns="0" bIns="0"/>
          <a:lstStyle>
            <a:lvl1pPr marL="0" indent="0">
              <a:lnSpc>
                <a:spcPct val="100000"/>
              </a:lnSpc>
              <a:spcBef>
                <a:spcPts val="170"/>
              </a:spcBef>
              <a:spcAft>
                <a:spcPts val="511"/>
              </a:spcAft>
              <a:buClr>
                <a:schemeClr val="tx2"/>
              </a:buClr>
              <a:buSzPct val="100000"/>
              <a:buFont typeface="Arial" panose="020B0604020202020204" pitchFamily="34" charset="0"/>
              <a:buNone/>
              <a:defRPr sz="1400" b="1"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Biography – Arial Bold, 14pt</a:t>
            </a:r>
          </a:p>
        </p:txBody>
      </p:sp>
      <p:sp>
        <p:nvSpPr>
          <p:cNvPr id="8" name="Text Placeholder 17"/>
          <p:cNvSpPr>
            <a:spLocks noGrp="1"/>
          </p:cNvSpPr>
          <p:nvPr>
            <p:ph type="body" sz="quarter" idx="12"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2" name="Text Placeholder 17"/>
          <p:cNvSpPr>
            <a:spLocks noGrp="1"/>
          </p:cNvSpPr>
          <p:nvPr>
            <p:ph type="body" sz="quarter" idx="14" hasCustomPrompt="1"/>
          </p:nvPr>
        </p:nvSpPr>
        <p:spPr>
          <a:xfrm>
            <a:off x="312369" y="4941001"/>
            <a:ext cx="6313846"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cxnSp>
        <p:nvCxnSpPr>
          <p:cNvPr id="10" name="Straight Connector 9"/>
          <p:cNvCxnSpPr/>
          <p:nvPr/>
        </p:nvCxnSpPr>
        <p:spPr>
          <a:xfrm>
            <a:off x="313592" y="1529400"/>
            <a:ext cx="6313846" cy="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4"/>
          <p:cNvSpPr>
            <a:spLocks noGrp="1"/>
          </p:cNvSpPr>
          <p:nvPr>
            <p:ph type="body" sz="quarter" idx="13" hasCustomPrompt="1"/>
          </p:nvPr>
        </p:nvSpPr>
        <p:spPr>
          <a:xfrm>
            <a:off x="6787984" y="1204320"/>
            <a:ext cx="2043890" cy="218400"/>
          </a:xfrm>
          <a:prstGeom prst="rect">
            <a:avLst/>
          </a:prstGeom>
        </p:spPr>
        <p:txBody>
          <a:bodyPr vert="horz" lIns="0" tIns="0" rIns="0" bIns="0">
            <a:noAutofit/>
          </a:bodyPr>
          <a:lstStyle>
            <a:lvl1pPr marL="0" indent="0">
              <a:buNone/>
              <a:defRPr sz="1200" b="0" i="0"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GB" dirty="0"/>
              <a:t>Connect with First Name</a:t>
            </a:r>
          </a:p>
        </p:txBody>
      </p:sp>
      <p:sp>
        <p:nvSpPr>
          <p:cNvPr id="27" name="Text Placeholder 4"/>
          <p:cNvSpPr>
            <a:spLocks noGrp="1"/>
          </p:cNvSpPr>
          <p:nvPr>
            <p:ph type="body" sz="quarter" idx="22" hasCustomPrompt="1"/>
          </p:nvPr>
        </p:nvSpPr>
        <p:spPr>
          <a:xfrm>
            <a:off x="6787985" y="3886216"/>
            <a:ext cx="2043889" cy="153888"/>
          </a:xfrm>
          <a:prstGeom prst="rect">
            <a:avLst/>
          </a:prstGeom>
        </p:spPr>
        <p:txBody>
          <a:bodyPr vert="horz" wrap="square" lIns="0" tIns="0" rIns="0" bIns="0">
            <a:spAutoFit/>
          </a:bodyPr>
          <a:lstStyle>
            <a:lvl1pPr marL="0" indent="0">
              <a:buNone/>
              <a:defRPr sz="1000" b="0" i="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Mobile Number (Optional)</a:t>
            </a:r>
          </a:p>
        </p:txBody>
      </p:sp>
      <p:sp>
        <p:nvSpPr>
          <p:cNvPr id="28" name="Text Placeholder 4"/>
          <p:cNvSpPr>
            <a:spLocks noGrp="1"/>
          </p:cNvSpPr>
          <p:nvPr>
            <p:ph type="body" sz="quarter" idx="23" hasCustomPrompt="1"/>
          </p:nvPr>
        </p:nvSpPr>
        <p:spPr>
          <a:xfrm>
            <a:off x="6787985" y="3293557"/>
            <a:ext cx="2043889" cy="153888"/>
          </a:xfrm>
          <a:prstGeom prst="rect">
            <a:avLst/>
          </a:prstGeom>
        </p:spPr>
        <p:txBody>
          <a:bodyPr vert="horz" wrap="square" lIns="0" tIns="0" rIns="0" bIns="0">
            <a:spAutoFit/>
          </a:bodyPr>
          <a:lstStyle>
            <a:lvl1pPr marL="0" indent="0">
              <a:buNone/>
              <a:defRPr sz="1000" b="0" i="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Phone Number</a:t>
            </a:r>
          </a:p>
        </p:txBody>
      </p:sp>
      <p:sp>
        <p:nvSpPr>
          <p:cNvPr id="22" name="Text Placeholder 4"/>
          <p:cNvSpPr>
            <a:spLocks noGrp="1"/>
          </p:cNvSpPr>
          <p:nvPr>
            <p:ph type="body" sz="quarter" idx="24" hasCustomPrompt="1"/>
          </p:nvPr>
        </p:nvSpPr>
        <p:spPr>
          <a:xfrm>
            <a:off x="6787985" y="4478875"/>
            <a:ext cx="2043889" cy="153888"/>
          </a:xfrm>
          <a:prstGeom prst="rect">
            <a:avLst/>
          </a:prstGeom>
        </p:spPr>
        <p:txBody>
          <a:bodyPr vert="horz" wrap="square" lIns="0" tIns="0" rIns="0" bIns="0">
            <a:spAutoFit/>
          </a:bodyPr>
          <a:lstStyle>
            <a:lvl1pPr marL="0" indent="0">
              <a:buNone/>
              <a:defRPr sz="1000" b="0" i="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Social Media Name (Optional)</a:t>
            </a:r>
          </a:p>
        </p:txBody>
      </p:sp>
      <p:sp>
        <p:nvSpPr>
          <p:cNvPr id="26" name="Text Placeholder 4"/>
          <p:cNvSpPr>
            <a:spLocks noGrp="1"/>
          </p:cNvSpPr>
          <p:nvPr>
            <p:ph type="body" sz="quarter" idx="21" hasCustomPrompt="1"/>
          </p:nvPr>
        </p:nvSpPr>
        <p:spPr>
          <a:xfrm>
            <a:off x="6787985" y="2700897"/>
            <a:ext cx="2043889" cy="153888"/>
          </a:xfrm>
          <a:prstGeom prst="rect">
            <a:avLst/>
          </a:prstGeom>
        </p:spPr>
        <p:txBody>
          <a:bodyPr vert="horz" wrap="square" lIns="0" tIns="0" rIns="0" bIns="0">
            <a:spAutoFit/>
          </a:bodyPr>
          <a:lstStyle>
            <a:lvl1pPr marL="0" indent="0">
              <a:buNone/>
              <a:defRPr sz="1000" b="0" i="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Email</a:t>
            </a:r>
          </a:p>
        </p:txBody>
      </p:sp>
      <p:sp>
        <p:nvSpPr>
          <p:cNvPr id="30" name="Content Placeholder 2"/>
          <p:cNvSpPr>
            <a:spLocks noGrp="1"/>
          </p:cNvSpPr>
          <p:nvPr>
            <p:ph idx="33" hasCustomPrompt="1"/>
          </p:nvPr>
        </p:nvSpPr>
        <p:spPr>
          <a:xfrm>
            <a:off x="309046" y="1630681"/>
            <a:ext cx="6317169" cy="3195320"/>
          </a:xfrm>
          <a:prstGeom prst="rect">
            <a:avLst/>
          </a:prstGeom>
          <a:noFill/>
        </p:spPr>
        <p:txBody>
          <a:bodyPr lIns="0" tIns="0" rIns="76698"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marL="0" marR="0" lvl="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a:pPr>
            <a:r>
              <a:rPr lang="en-US" dirty="0"/>
              <a:t>Click here to add text</a:t>
            </a:r>
          </a:p>
        </p:txBody>
      </p:sp>
    </p:spTree>
    <p:extLst>
      <p:ext uri="{BB962C8B-B14F-4D97-AF65-F5344CB8AC3E}">
        <p14:creationId xmlns:p14="http://schemas.microsoft.com/office/powerpoint/2010/main" val="2496788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title, Side text box by single chartlayou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89429555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5C7967F-CD9E-42DC-8EFB-692E21CA73F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2" name="Content Placeholder 2"/>
          <p:cNvSpPr>
            <a:spLocks noGrp="1"/>
          </p:cNvSpPr>
          <p:nvPr>
            <p:ph idx="15" hasCustomPrompt="1"/>
          </p:nvPr>
        </p:nvSpPr>
        <p:spPr>
          <a:xfrm>
            <a:off x="306324" y="1276349"/>
            <a:ext cx="4178808" cy="3549651"/>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defTabSz="374745">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22" name="Content Placeholder 2"/>
          <p:cNvSpPr>
            <a:spLocks noGrp="1"/>
          </p:cNvSpPr>
          <p:nvPr>
            <p:ph idx="16" hasCustomPrompt="1"/>
          </p:nvPr>
        </p:nvSpPr>
        <p:spPr>
          <a:xfrm>
            <a:off x="4658868" y="1609314"/>
            <a:ext cx="4178808" cy="3216686"/>
          </a:xfrm>
          <a:prstGeom prst="rect">
            <a:avLst/>
          </a:prstGeom>
          <a:noFill/>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here to add text/chart</a:t>
            </a:r>
          </a:p>
        </p:txBody>
      </p:sp>
      <p:sp>
        <p:nvSpPr>
          <p:cNvPr id="8" name="Text Placeholder 8"/>
          <p:cNvSpPr>
            <a:spLocks noGrp="1"/>
          </p:cNvSpPr>
          <p:nvPr>
            <p:ph type="body" sz="quarter" idx="11" hasCustomPrompt="1"/>
          </p:nvPr>
        </p:nvSpPr>
        <p:spPr>
          <a:xfrm>
            <a:off x="306324" y="785362"/>
            <a:ext cx="8531352" cy="434068"/>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Sub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3" name="Text Placeholder 8"/>
          <p:cNvSpPr>
            <a:spLocks noGrp="1"/>
          </p:cNvSpPr>
          <p:nvPr>
            <p:ph type="body" sz="quarter" idx="20" hasCustomPrompt="1"/>
          </p:nvPr>
        </p:nvSpPr>
        <p:spPr>
          <a:xfrm>
            <a:off x="4658868" y="1276349"/>
            <a:ext cx="4178808"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608A7FB7-BDF8-0D5A-4EC4-0A0AE1804163}"/>
              </a:ext>
            </a:extLst>
          </p:cNvPr>
          <p:cNvSpPr>
            <a:spLocks noGrp="1"/>
          </p:cNvSpPr>
          <p:nvPr>
            <p:ph type="title" hasCustomPrompt="1"/>
          </p:nvPr>
        </p:nvSpPr>
        <p:spPr/>
        <p:txBody>
          <a:bodyPr vert="horz"/>
          <a:lstStyle/>
          <a:p>
            <a:r>
              <a:rPr lang="en-US" dirty="0"/>
              <a:t>Title</a:t>
            </a:r>
          </a:p>
        </p:txBody>
      </p:sp>
    </p:spTree>
    <p:extLst>
      <p:ext uri="{BB962C8B-B14F-4D97-AF65-F5344CB8AC3E}">
        <p14:creationId xmlns:p14="http://schemas.microsoft.com/office/powerpoint/2010/main" val="29757908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513037816"/>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3" imgW="572" imgH="429" progId="TCLayout.ActiveDocument.1">
                  <p:embed/>
                </p:oleObj>
              </mc:Choice>
              <mc:Fallback>
                <p:oleObj name="think-cell Slide" r:id="rId3" imgW="572" imgH="429" progId="TCLayout.ActiveDocument.1">
                  <p:embed/>
                  <p:pic>
                    <p:nvPicPr>
                      <p:cNvPr id="3" name="Object 2" hidden="1"/>
                      <p:cNvPicPr/>
                      <p:nvPr/>
                    </p:nvPicPr>
                    <p:blipFill>
                      <a:blip r:embed="rId4"/>
                      <a:stretch>
                        <a:fillRect/>
                      </a:stretch>
                    </p:blipFill>
                    <p:spPr>
                      <a:xfrm>
                        <a:off x="1466" y="1192"/>
                        <a:ext cx="1465" cy="1190"/>
                      </a:xfrm>
                      <a:prstGeom prst="rect">
                        <a:avLst/>
                      </a:prstGeom>
                    </p:spPr>
                  </p:pic>
                </p:oleObj>
              </mc:Fallback>
            </mc:AlternateContent>
          </a:graphicData>
        </a:graphic>
      </p:graphicFrame>
      <p:sp>
        <p:nvSpPr>
          <p:cNvPr id="13"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Tree>
    <p:extLst>
      <p:ext uri="{BB962C8B-B14F-4D97-AF65-F5344CB8AC3E}">
        <p14:creationId xmlns:p14="http://schemas.microsoft.com/office/powerpoint/2010/main" val="31863265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without Numb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24641662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3" imgW="572" imgH="429" progId="TCLayout.ActiveDocument.1">
                  <p:embed/>
                </p:oleObj>
              </mc:Choice>
              <mc:Fallback>
                <p:oleObj name="think-cell Slide" r:id="rId3" imgW="572" imgH="429" progId="TCLayout.ActiveDocument.1">
                  <p:embed/>
                  <p:pic>
                    <p:nvPicPr>
                      <p:cNvPr id="3" name="Object 2" hidden="1"/>
                      <p:cNvPicPr/>
                      <p:nvPr/>
                    </p:nvPicPr>
                    <p:blipFill>
                      <a:blip r:embed="rId4"/>
                      <a:stretch>
                        <a:fillRect/>
                      </a:stretch>
                    </p:blipFill>
                    <p:spPr>
                      <a:xfrm>
                        <a:off x="1466" y="1192"/>
                        <a:ext cx="1465" cy="1190"/>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D33119D4-CC6F-4478-BA4C-3C39F32CFB5D}"/>
              </a:ext>
            </a:extLst>
          </p:cNvPr>
          <p:cNvPicPr>
            <a:picLocks noChangeAspect="1"/>
          </p:cNvPicPr>
          <p:nvPr userDrawn="1"/>
        </p:nvPicPr>
        <p:blipFill>
          <a:blip r:embed="rId5"/>
          <a:srcRect l="4225" r="4225"/>
          <a:stretch/>
        </p:blipFill>
        <p:spPr>
          <a:xfrm>
            <a:off x="0" y="1"/>
            <a:ext cx="9147600" cy="5143499"/>
          </a:xfrm>
          <a:prstGeom prst="rect">
            <a:avLst/>
          </a:prstGeom>
        </p:spPr>
      </p:pic>
      <p:sp>
        <p:nvSpPr>
          <p:cNvPr id="6" name="Text Placeholder 17">
            <a:extLst>
              <a:ext uri="{FF2B5EF4-FFF2-40B4-BE49-F238E27FC236}">
                <a16:creationId xmlns:a16="http://schemas.microsoft.com/office/drawing/2014/main" id="{F1AEFC29-2F48-46EB-A524-C34338259DF2}"/>
              </a:ext>
            </a:extLst>
          </p:cNvPr>
          <p:cNvSpPr>
            <a:spLocks noGrp="1"/>
          </p:cNvSpPr>
          <p:nvPr>
            <p:ph type="body" sz="quarter" idx="14" hasCustomPrompt="1"/>
          </p:nvPr>
        </p:nvSpPr>
        <p:spPr>
          <a:xfrm>
            <a:off x="887767" y="2175855"/>
            <a:ext cx="7942291" cy="355995"/>
          </a:xfrm>
          <a:prstGeom prst="rect">
            <a:avLst/>
          </a:prstGeom>
        </p:spPr>
        <p:txBody>
          <a:bodyPr wrap="square" lIns="82296" tIns="36576" rIns="82296" bIns="36576" anchor="b">
            <a:spAutoFit/>
          </a:bodyPr>
          <a:lstStyle>
            <a:lvl1pPr marL="0" marR="0" indent="0" algn="l" defTabSz="457200" rtl="0" eaLnBrk="1" fontAlgn="auto" latinLnBrk="0" hangingPunct="1">
              <a:lnSpc>
                <a:spcPts val="2200"/>
              </a:lnSpc>
              <a:spcBef>
                <a:spcPct val="0"/>
              </a:spcBef>
              <a:spcAft>
                <a:spcPts val="0"/>
              </a:spcAft>
              <a:buClrTx/>
              <a:buSzTx/>
              <a:buFontTx/>
              <a:buNone/>
              <a:tabLst/>
              <a:defRPr lang="en-US" sz="2200" b="1" i="0" u="none" strike="noStrike" kern="1200" baseline="0" dirty="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&lt;Insert section title&gt;</a:t>
            </a:r>
          </a:p>
        </p:txBody>
      </p:sp>
      <p:sp>
        <p:nvSpPr>
          <p:cNvPr id="8" name="Text Placeholder 17">
            <a:extLst>
              <a:ext uri="{FF2B5EF4-FFF2-40B4-BE49-F238E27FC236}">
                <a16:creationId xmlns:a16="http://schemas.microsoft.com/office/drawing/2014/main" id="{745737DC-C449-4475-BA5A-585F02C64568}"/>
              </a:ext>
            </a:extLst>
          </p:cNvPr>
          <p:cNvSpPr>
            <a:spLocks noGrp="1"/>
          </p:cNvSpPr>
          <p:nvPr>
            <p:ph type="body" sz="quarter" idx="16" hasCustomPrompt="1"/>
          </p:nvPr>
        </p:nvSpPr>
        <p:spPr>
          <a:xfrm>
            <a:off x="887767" y="2629604"/>
            <a:ext cx="7942291" cy="338041"/>
          </a:xfrm>
          <a:prstGeom prst="rect">
            <a:avLst/>
          </a:prstGeom>
        </p:spPr>
        <p:txBody>
          <a:bodyPr wrap="square" lIns="82296" tIns="36576" rIns="82296" bIns="36576" anchor="t">
            <a:spAutoFit/>
          </a:bodyPr>
          <a:lstStyle>
            <a:lvl1pPr marL="0" marR="0" indent="0" algn="l" defTabSz="457200" rtl="0" eaLnBrk="1" fontAlgn="auto" latinLnBrk="0" hangingPunct="1">
              <a:lnSpc>
                <a:spcPts val="2200"/>
              </a:lnSpc>
              <a:spcBef>
                <a:spcPct val="0"/>
              </a:spcBef>
              <a:spcAft>
                <a:spcPts val="0"/>
              </a:spcAft>
              <a:buClrTx/>
              <a:buSzTx/>
              <a:buFontTx/>
              <a:buNone/>
              <a:tabLst/>
              <a:defRPr lang="en-US" sz="1800" b="0" i="0" u="none" strike="noStrike" kern="1200" baseline="0" dirty="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&lt;Sub title&gt;</a:t>
            </a:r>
          </a:p>
        </p:txBody>
      </p:sp>
    </p:spTree>
    <p:extLst>
      <p:ext uri="{BB962C8B-B14F-4D97-AF65-F5344CB8AC3E}">
        <p14:creationId xmlns:p14="http://schemas.microsoft.com/office/powerpoint/2010/main" val="3747589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OC">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 name="Title 1"/>
          <p:cNvSpPr>
            <a:spLocks noGrp="1"/>
          </p:cNvSpPr>
          <p:nvPr>
            <p:ph type="title" hasCustomPrompt="1"/>
          </p:nvPr>
        </p:nvSpPr>
        <p:spPr>
          <a:xfrm>
            <a:off x="312370" y="297000"/>
            <a:ext cx="8525365" cy="488362"/>
          </a:xfrm>
        </p:spPr>
        <p:txBody>
          <a:bodyPr bIns="0" anchor="t" anchorCtr="0">
            <a:noAutofit/>
          </a:bodyPr>
          <a:lstStyle>
            <a:lvl1pPr>
              <a:defRPr sz="1900" baseline="0">
                <a:solidFill>
                  <a:schemeClr val="accent2"/>
                </a:solidFill>
                <a:latin typeface="Arial" panose="020B0604020202020204" pitchFamily="34" charset="0"/>
                <a:cs typeface="Arial" panose="020B0604020202020204" pitchFamily="34" charset="0"/>
              </a:defRPr>
            </a:lvl1pPr>
          </a:lstStyle>
          <a:p>
            <a:r>
              <a:rPr lang="en-GB" dirty="0"/>
              <a:t>Agenda</a:t>
            </a:r>
            <a:endParaRPr lang="en-US" dirty="0"/>
          </a:p>
        </p:txBody>
      </p:sp>
      <p:sp>
        <p:nvSpPr>
          <p:cNvPr id="8" name="Text Placeholder 17"/>
          <p:cNvSpPr>
            <a:spLocks noGrp="1"/>
          </p:cNvSpPr>
          <p:nvPr>
            <p:ph type="body" sz="quarter" idx="12"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Tree>
    <p:extLst>
      <p:ext uri="{BB962C8B-B14F-4D97-AF65-F5344CB8AC3E}">
        <p14:creationId xmlns:p14="http://schemas.microsoft.com/office/powerpoint/2010/main" val="30269985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and Sub heading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766668A-86B3-4BAC-9FE9-BA595DE796AE}"/>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4" name="Title 1">
            <a:extLst>
              <a:ext uri="{FF2B5EF4-FFF2-40B4-BE49-F238E27FC236}">
                <a16:creationId xmlns:a16="http://schemas.microsoft.com/office/drawing/2014/main" id="{A24C4666-097F-445D-9810-48F9E3E5BB4F}"/>
              </a:ext>
            </a:extLst>
          </p:cNvPr>
          <p:cNvSpPr txBox="1">
            <a:spLocks/>
          </p:cNvSpPr>
          <p:nvPr userDrawn="1"/>
        </p:nvSpPr>
        <p:spPr>
          <a:xfrm>
            <a:off x="309046" y="297000"/>
            <a:ext cx="8525365" cy="488362"/>
          </a:xfrm>
          <a:prstGeom prst="rect">
            <a:avLst/>
          </a:prstGeom>
          <a:noFill/>
          <a:ln>
            <a:noFill/>
          </a:ln>
        </p:spPr>
        <p:txBody>
          <a:bodyPr vert="horz" lIns="0" tIns="38963" rIns="77925" bIns="0" rtlCol="0" anchor="t" anchorCtr="0">
            <a:noAutofit/>
          </a:bodyPr>
          <a:lstStyle>
            <a:lvl1pPr marL="0" marR="0" indent="0" algn="l" defTabSz="389626" rtl="0" eaLnBrk="1" fontAlgn="auto" latinLnBrk="0" hangingPunct="1">
              <a:lnSpc>
                <a:spcPts val="1875"/>
              </a:lnSpc>
              <a:spcBef>
                <a:spcPct val="0"/>
              </a:spcBef>
              <a:spcAft>
                <a:spcPts val="0"/>
              </a:spcAft>
              <a:buClrTx/>
              <a:buSzTx/>
              <a:buFontTx/>
              <a:buNone/>
              <a:tabLst/>
              <a:defRPr lang="en-GB" sz="1900" b="1" i="0" u="none" strike="noStrike" kern="1200" baseline="0" smtClean="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r>
              <a:rPr lang="en-GB" dirty="0"/>
              <a:t>Disclaimer</a:t>
            </a:r>
            <a:endParaRPr lang="en-IN" dirty="0"/>
          </a:p>
        </p:txBody>
      </p:sp>
      <p:sp>
        <p:nvSpPr>
          <p:cNvPr id="15" name="Title 1">
            <a:extLst>
              <a:ext uri="{FF2B5EF4-FFF2-40B4-BE49-F238E27FC236}">
                <a16:creationId xmlns:a16="http://schemas.microsoft.com/office/drawing/2014/main" id="{A24C4666-097F-445D-9810-48F9E3E5BB4F}"/>
              </a:ext>
            </a:extLst>
          </p:cNvPr>
          <p:cNvSpPr txBox="1">
            <a:spLocks/>
          </p:cNvSpPr>
          <p:nvPr userDrawn="1"/>
        </p:nvSpPr>
        <p:spPr>
          <a:xfrm>
            <a:off x="309046" y="795709"/>
            <a:ext cx="8525365" cy="488362"/>
          </a:xfrm>
          <a:prstGeom prst="rect">
            <a:avLst/>
          </a:prstGeom>
          <a:noFill/>
          <a:ln>
            <a:noFill/>
          </a:ln>
        </p:spPr>
        <p:txBody>
          <a:bodyPr vert="horz" lIns="0" tIns="38963" rIns="77925" bIns="0" rtlCol="0" anchor="t" anchorCtr="0">
            <a:noAutofit/>
          </a:bodyPr>
          <a:lstStyle>
            <a:lvl1pPr marL="0" marR="0" indent="0" algn="l" defTabSz="389626" rtl="0" eaLnBrk="1" fontAlgn="auto" latinLnBrk="0" hangingPunct="1">
              <a:lnSpc>
                <a:spcPts val="1875"/>
              </a:lnSpc>
              <a:spcBef>
                <a:spcPct val="0"/>
              </a:spcBef>
              <a:spcAft>
                <a:spcPts val="0"/>
              </a:spcAft>
              <a:buClrTx/>
              <a:buSzTx/>
              <a:buFontTx/>
              <a:buNone/>
              <a:tabLst/>
              <a:defRPr lang="en-GB" sz="1900" b="1" i="0" u="none" strike="noStrike" kern="1200" baseline="0" smtClean="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r>
              <a:rPr lang="en-GB" sz="1600" dirty="0">
                <a:solidFill>
                  <a:schemeClr val="accent1"/>
                </a:solidFill>
              </a:rPr>
              <a:t>Strictly Private &amp; Confidential </a:t>
            </a:r>
          </a:p>
        </p:txBody>
      </p:sp>
      <p:sp>
        <p:nvSpPr>
          <p:cNvPr id="16" name="Rectangle 15"/>
          <p:cNvSpPr/>
          <p:nvPr userDrawn="1"/>
        </p:nvSpPr>
        <p:spPr>
          <a:xfrm>
            <a:off x="233117" y="1238625"/>
            <a:ext cx="8525365" cy="2674130"/>
          </a:xfrm>
          <a:prstGeom prst="rect">
            <a:avLst/>
          </a:prstGeom>
        </p:spPr>
        <p:txBody>
          <a:bodyPr wrap="square">
            <a:spAutoFit/>
          </a:bodyPr>
          <a:lstStyle/>
          <a:p>
            <a:pPr>
              <a:lnSpc>
                <a:spcPct val="113000"/>
              </a:lnSpc>
              <a:spcAft>
                <a:spcPts val="1200"/>
              </a:spcAft>
            </a:pPr>
            <a:r>
              <a:rPr lang="en-SG" sz="1600" b="0" dirty="0">
                <a:solidFill>
                  <a:srgbClr val="06357A"/>
                </a:solidFill>
              </a:rPr>
              <a:t>These materials, including any updates to them, are published by and remain subject to the copyright of the Wood Mackenzie group ("Wood Mackenzie"), </a:t>
            </a:r>
            <a:r>
              <a:rPr lang="en-GB" sz="1600" b="0" dirty="0">
                <a:solidFill>
                  <a:srgbClr val="06357A"/>
                </a:solidFill>
              </a:rPr>
              <a:t>or its third-party licensors (“Licensors”) as relevant, </a:t>
            </a:r>
            <a:r>
              <a:rPr lang="en-SG" sz="1600" b="0" dirty="0">
                <a:solidFill>
                  <a:srgbClr val="06357A"/>
                </a:solidFill>
              </a:rPr>
              <a:t>and are made available to clients of Wood Mackenzie under terms agreed between Wood Mackenzie and those clients. The use of these materials is governed by the terms and conditions of the agreement under which they were provided. The content and conclusions contained are confidential and may not be disclosed to any other person without Wood Mackenzie's prior written permission. Wood Mackenzie makes no warranty or representation about the accuracy or completeness of the information and data contained in these materials, which are provided 'as is'. The opinions expressed in these materials are those of Wood Mackenzie, </a:t>
            </a:r>
            <a:r>
              <a:rPr lang="en-GB" sz="1600" b="0" dirty="0">
                <a:solidFill>
                  <a:srgbClr val="06357A"/>
                </a:solidFill>
              </a:rPr>
              <a:t>and do not necessarily represent our Licensors’ position or views. N</a:t>
            </a:r>
            <a:r>
              <a:rPr lang="en-SG" sz="1600" b="0" dirty="0" err="1">
                <a:solidFill>
                  <a:srgbClr val="06357A"/>
                </a:solidFill>
              </a:rPr>
              <a:t>othing</a:t>
            </a:r>
            <a:r>
              <a:rPr lang="en-SG" sz="1600" b="0" dirty="0">
                <a:solidFill>
                  <a:srgbClr val="06357A"/>
                </a:solidFill>
              </a:rPr>
              <a:t> contained in them constitutes an offer to buy or to sell securities, or investment advice. Wood Mackenzie's products do not provide a comprehensive analysis of the financial position or prospects of any company or entity and nothing in any such product should be taken as comment regarding the value of the securities of any entity. If, notwithstanding the foregoing, you or any other person relies upon these materials in any way, Wood Mackenzie does not accept, and hereby disclaims to the extent permitted by law, all liability for any loss and damage suffered arising in connection with such reliance. </a:t>
            </a:r>
            <a:br>
              <a:rPr lang="en-SG" sz="1600" b="0" dirty="0">
                <a:solidFill>
                  <a:srgbClr val="06357A"/>
                </a:solidFill>
              </a:rPr>
            </a:br>
            <a:br>
              <a:rPr lang="en-SG" sz="1600" b="0" dirty="0">
                <a:solidFill>
                  <a:srgbClr val="06357A"/>
                </a:solidFill>
              </a:rPr>
            </a:br>
            <a:r>
              <a:rPr lang="en-US" sz="1600" b="0" dirty="0">
                <a:solidFill>
                  <a:srgbClr val="06357A"/>
                </a:solidFill>
              </a:rPr>
              <a:t>Copyright © 2023, Wood Mackenzie Limited. All rights reserved.</a:t>
            </a:r>
            <a:endParaRPr lang="en-GB" sz="1600" b="0" dirty="0">
              <a:solidFill>
                <a:srgbClr val="06357A"/>
              </a:solidFill>
            </a:endParaRPr>
          </a:p>
        </p:txBody>
      </p:sp>
      <p:sp>
        <p:nvSpPr>
          <p:cNvPr id="17" name="Text Placeholder 17"/>
          <p:cNvSpPr>
            <a:spLocks noGrp="1"/>
          </p:cNvSpPr>
          <p:nvPr>
            <p:ph type="body" sz="quarter" idx="12"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Tree>
    <p:extLst>
      <p:ext uri="{BB962C8B-B14F-4D97-AF65-F5344CB8AC3E}">
        <p14:creationId xmlns:p14="http://schemas.microsoft.com/office/powerpoint/2010/main" val="41413403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and Sub heading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480185646"/>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766668A-86B3-4BAC-9FE9-BA595DE796AE}"/>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 name="Title 1"/>
          <p:cNvSpPr>
            <a:spLocks noGrp="1"/>
          </p:cNvSpPr>
          <p:nvPr>
            <p:ph type="title" hasCustomPrompt="1"/>
          </p:nvPr>
        </p:nvSpPr>
        <p:spPr/>
        <p:txBody>
          <a:bodyPr anchor="t" anchorCtr="0"/>
          <a:lstStyle>
            <a:lvl1pPr>
              <a:defRPr>
                <a:solidFill>
                  <a:schemeClr val="accent2"/>
                </a:solidFill>
                <a:latin typeface="Arial" panose="020B0604020202020204" pitchFamily="34" charset="0"/>
                <a:cs typeface="Arial" panose="020B0604020202020204" pitchFamily="34" charset="0"/>
              </a:defRPr>
            </a:lvl1pPr>
          </a:lstStyle>
          <a:p>
            <a:pPr lvl="0"/>
            <a:r>
              <a:rPr lang="en-GB" dirty="0"/>
              <a:t>Title</a:t>
            </a:r>
          </a:p>
        </p:txBody>
      </p:sp>
      <p:sp>
        <p:nvSpPr>
          <p:cNvPr id="8" name="Text Placeholder 17"/>
          <p:cNvSpPr>
            <a:spLocks noGrp="1"/>
          </p:cNvSpPr>
          <p:nvPr>
            <p:ph type="body" sz="quarter" idx="12"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3" name="Text Placeholder 17"/>
          <p:cNvSpPr>
            <a:spLocks noGrp="1"/>
          </p:cNvSpPr>
          <p:nvPr>
            <p:ph type="body" sz="quarter" idx="14" hasCustomPrompt="1"/>
          </p:nvPr>
        </p:nvSpPr>
        <p:spPr>
          <a:xfrm>
            <a:off x="312369" y="4941001"/>
            <a:ext cx="6646154" cy="107722"/>
          </a:xfrm>
          <a:prstGeom prst="rect">
            <a:avLst/>
          </a:prstGeom>
        </p:spPr>
        <p:txBody>
          <a:bodyPr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6" name="Text Placeholder 6"/>
          <p:cNvSpPr>
            <a:spLocks noGrp="1"/>
          </p:cNvSpPr>
          <p:nvPr>
            <p:ph type="body" sz="quarter" idx="10" hasCustomPrompt="1"/>
          </p:nvPr>
        </p:nvSpPr>
        <p:spPr>
          <a:xfrm>
            <a:off x="312370" y="785362"/>
            <a:ext cx="8525366" cy="434068"/>
          </a:xfrm>
          <a:prstGeom prst="rect">
            <a:avLst/>
          </a:prstGeom>
        </p:spPr>
        <p:txBody>
          <a:bodyPr lIns="0" tIns="38963" rIns="77925" bIns="38963">
            <a:noAutofit/>
          </a:bodyPr>
          <a:lstStyle>
            <a:lvl1pPr marL="0" indent="0">
              <a:lnSpc>
                <a:spcPts val="1600"/>
              </a:lnSpc>
              <a:buNone/>
              <a:defRPr sz="1600" b="0" i="0">
                <a:solidFill>
                  <a:schemeClr val="accent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GB" dirty="0"/>
              <a:t>Sub title</a:t>
            </a:r>
          </a:p>
        </p:txBody>
      </p:sp>
      <p:sp>
        <p:nvSpPr>
          <p:cNvPr id="9" name="Content Placeholder 2"/>
          <p:cNvSpPr>
            <a:spLocks noGrp="1"/>
          </p:cNvSpPr>
          <p:nvPr>
            <p:ph idx="15" hasCustomPrompt="1"/>
          </p:nvPr>
        </p:nvSpPr>
        <p:spPr>
          <a:xfrm>
            <a:off x="312368" y="1219430"/>
            <a:ext cx="8527015" cy="3607364"/>
          </a:xfrm>
          <a:prstGeom prst="rect">
            <a:avLst/>
          </a:prstGeom>
        </p:spPr>
        <p:txBody>
          <a:bodyPr lIns="0" tIns="0" rIns="0" bIns="0"/>
          <a:lstStyle>
            <a:lvl1pPr marL="0" indent="0">
              <a:lnSpc>
                <a:spcPct val="100000"/>
              </a:lnSpc>
              <a:spcBef>
                <a:spcPts val="170"/>
              </a:spcBef>
              <a:spcAft>
                <a:spcPts val="426"/>
              </a:spcAft>
              <a:buClr>
                <a:schemeClr val="accent2"/>
              </a:buClr>
              <a:buSzPct val="100000"/>
              <a:buFont typeface="Wingdings 2" panose="05020102010507070707" pitchFamily="18" charset="2"/>
              <a:buNone/>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a:t>
            </a:r>
          </a:p>
        </p:txBody>
      </p:sp>
    </p:spTree>
    <p:extLst>
      <p:ext uri="{BB962C8B-B14F-4D97-AF65-F5344CB8AC3E}">
        <p14:creationId xmlns:p14="http://schemas.microsoft.com/office/powerpoint/2010/main" val="22723700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367785376"/>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4F1DEED-F906-4A1F-B9E7-C8DB0DA2588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 name="Title 1"/>
          <p:cNvSpPr>
            <a:spLocks noGrp="1"/>
          </p:cNvSpPr>
          <p:nvPr>
            <p:ph type="title" hasCustomPrompt="1"/>
          </p:nvPr>
        </p:nvSpPr>
        <p:spPr/>
        <p:txBody>
          <a:bodyPr anchor="t" anchorCtr="0"/>
          <a:lstStyle>
            <a:lvl1pPr>
              <a:defRPr>
                <a:solidFill>
                  <a:schemeClr val="accent2"/>
                </a:solidFill>
                <a:latin typeface="Arial" panose="020B0604020202020204" pitchFamily="34" charset="0"/>
                <a:cs typeface="Arial" panose="020B0604020202020204" pitchFamily="34" charset="0"/>
              </a:defRPr>
            </a:lvl1pPr>
          </a:lstStyle>
          <a:p>
            <a:pPr lvl="0"/>
            <a:r>
              <a:rPr lang="en-GB" dirty="0"/>
              <a:t>Title</a:t>
            </a:r>
          </a:p>
        </p:txBody>
      </p:sp>
      <p:sp>
        <p:nvSpPr>
          <p:cNvPr id="8" name="Text Placeholder 17"/>
          <p:cNvSpPr>
            <a:spLocks noGrp="1"/>
          </p:cNvSpPr>
          <p:nvPr>
            <p:ph type="body" sz="quarter" idx="12" hasCustomPrompt="1"/>
          </p:nvPr>
        </p:nvSpPr>
        <p:spPr>
          <a:xfrm>
            <a:off x="309046" y="91800"/>
            <a:ext cx="6646154" cy="135979"/>
          </a:xfrm>
          <a:prstGeom prst="rect">
            <a:avLst/>
          </a:prstGeom>
        </p:spPr>
        <p:txBody>
          <a:bodyPr lIns="0" tIns="39883" rIns="0" bIns="39883">
            <a:noAutofit/>
          </a:bodyPr>
          <a:lstStyle>
            <a:lvl1pPr marL="0" indent="0">
              <a:buFontTx/>
              <a:buNone/>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3" name="Text Placeholder 17"/>
          <p:cNvSpPr>
            <a:spLocks noGrp="1"/>
          </p:cNvSpPr>
          <p:nvPr>
            <p:ph type="body" sz="quarter" idx="14" hasCustomPrompt="1"/>
          </p:nvPr>
        </p:nvSpPr>
        <p:spPr>
          <a:xfrm>
            <a:off x="312369" y="4941001"/>
            <a:ext cx="6646154" cy="107722"/>
          </a:xfrm>
          <a:prstGeom prst="rect">
            <a:avLst/>
          </a:prstGeom>
        </p:spPr>
        <p:txBody>
          <a:bodyPr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7" name="Content Placeholder 2"/>
          <p:cNvSpPr>
            <a:spLocks noGrp="1"/>
          </p:cNvSpPr>
          <p:nvPr>
            <p:ph idx="15" hasCustomPrompt="1"/>
          </p:nvPr>
        </p:nvSpPr>
        <p:spPr>
          <a:xfrm>
            <a:off x="312368" y="785363"/>
            <a:ext cx="8527015" cy="4041432"/>
          </a:xfrm>
          <a:prstGeom prst="rect">
            <a:avLst/>
          </a:prstGeom>
        </p:spPr>
        <p:txBody>
          <a:bodyPr lIns="0" tIns="0" rIns="0" bIns="0"/>
          <a:lstStyle>
            <a:lvl1pPr marL="0" indent="0">
              <a:lnSpc>
                <a:spcPct val="100000"/>
              </a:lnSpc>
              <a:spcBef>
                <a:spcPts val="170"/>
              </a:spcBef>
              <a:spcAft>
                <a:spcPts val="426"/>
              </a:spcAft>
              <a:buClr>
                <a:schemeClr val="accent2"/>
              </a:buClr>
              <a:buSzPct val="100000"/>
              <a:buFont typeface="Wingdings 2" panose="05020102010507070707" pitchFamily="18" charset="2"/>
              <a:buNone/>
              <a:defRPr sz="15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a:t>
            </a:r>
          </a:p>
        </p:txBody>
      </p:sp>
    </p:spTree>
    <p:extLst>
      <p:ext uri="{BB962C8B-B14F-4D97-AF65-F5344CB8AC3E}">
        <p14:creationId xmlns:p14="http://schemas.microsoft.com/office/powerpoint/2010/main" val="20565582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Subtitle - 2 panes vertica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47337438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5B69306-C0E7-42BC-9E5D-971E49B11CDF}"/>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7" name="Text Placeholder 8"/>
          <p:cNvSpPr>
            <a:spLocks noGrp="1"/>
          </p:cNvSpPr>
          <p:nvPr>
            <p:ph type="body" sz="quarter" idx="20" hasCustomPrompt="1"/>
          </p:nvPr>
        </p:nvSpPr>
        <p:spPr>
          <a:xfrm>
            <a:off x="312369" y="1219430"/>
            <a:ext cx="4187077"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a:t>Chart title</a:t>
            </a:r>
          </a:p>
        </p:txBody>
      </p:sp>
      <p:sp>
        <p:nvSpPr>
          <p:cNvPr id="22" name="Content Placeholder 2"/>
          <p:cNvSpPr>
            <a:spLocks noGrp="1"/>
          </p:cNvSpPr>
          <p:nvPr>
            <p:ph idx="16" hasCustomPrompt="1"/>
          </p:nvPr>
        </p:nvSpPr>
        <p:spPr>
          <a:xfrm>
            <a:off x="312369" y="1552396"/>
            <a:ext cx="4186712" cy="3081517"/>
          </a:xfrm>
          <a:prstGeom prst="rect">
            <a:avLst/>
          </a:prstGeom>
          <a:noFill/>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here to add text or chart</a:t>
            </a:r>
          </a:p>
        </p:txBody>
      </p:sp>
      <p:sp>
        <p:nvSpPr>
          <p:cNvPr id="2" name="Title 1"/>
          <p:cNvSpPr>
            <a:spLocks noGrp="1"/>
          </p:cNvSpPr>
          <p:nvPr>
            <p:ph type="title" hasCustomPrompt="1"/>
          </p:nvPr>
        </p:nvSpPr>
        <p:spPr/>
        <p:txBody>
          <a:bodyPr anchor="t" anchorCtr="0"/>
          <a:lstStyle>
            <a:lvl1pPr>
              <a:defRPr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r>
              <a:rPr lang="en-GB"/>
              <a:t>Title</a:t>
            </a:r>
            <a:endParaRPr lang="en-US"/>
          </a:p>
        </p:txBody>
      </p:sp>
      <p:sp>
        <p:nvSpPr>
          <p:cNvPr id="8" name="Text Placeholder 8"/>
          <p:cNvSpPr>
            <a:spLocks noGrp="1"/>
          </p:cNvSpPr>
          <p:nvPr>
            <p:ph type="body" sz="quarter" idx="11" hasCustomPrompt="1"/>
          </p:nvPr>
        </p:nvSpPr>
        <p:spPr>
          <a:xfrm>
            <a:off x="313593" y="785362"/>
            <a:ext cx="8516815" cy="434068"/>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a:t>Sub heading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a:t>Click to add Section Title</a:t>
            </a:r>
          </a:p>
        </p:txBody>
      </p:sp>
      <p:sp>
        <p:nvSpPr>
          <p:cNvPr id="23" name="Content Placeholder 2"/>
          <p:cNvSpPr>
            <a:spLocks noGrp="1"/>
          </p:cNvSpPr>
          <p:nvPr>
            <p:ph idx="17" hasCustomPrompt="1"/>
          </p:nvPr>
        </p:nvSpPr>
        <p:spPr>
          <a:xfrm>
            <a:off x="4652308" y="1552396"/>
            <a:ext cx="4178100" cy="3081517"/>
          </a:xfrm>
          <a:prstGeom prst="rect">
            <a:avLst/>
          </a:prstGeom>
          <a:noFill/>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here to add text or chart</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a:t>Click to add Source / Note (if other [number of charts] notes not used)</a:t>
            </a:r>
          </a:p>
        </p:txBody>
      </p:sp>
      <p:sp>
        <p:nvSpPr>
          <p:cNvPr id="19" name="Text Placeholder 8"/>
          <p:cNvSpPr>
            <a:spLocks noGrp="1"/>
          </p:cNvSpPr>
          <p:nvPr>
            <p:ph type="body" sz="quarter" idx="21" hasCustomPrompt="1"/>
          </p:nvPr>
        </p:nvSpPr>
        <p:spPr>
          <a:xfrm>
            <a:off x="4652309" y="1219430"/>
            <a:ext cx="4178099"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a:t>Chart title</a:t>
            </a:r>
          </a:p>
        </p:txBody>
      </p:sp>
      <p:sp>
        <p:nvSpPr>
          <p:cNvPr id="13" name="Text Placeholder 17">
            <a:extLst>
              <a:ext uri="{FF2B5EF4-FFF2-40B4-BE49-F238E27FC236}">
                <a16:creationId xmlns:a16="http://schemas.microsoft.com/office/drawing/2014/main" id="{B1784016-ABD5-4F24-A23B-633D9CF9A4F1}"/>
              </a:ext>
            </a:extLst>
          </p:cNvPr>
          <p:cNvSpPr>
            <a:spLocks noGrp="1"/>
          </p:cNvSpPr>
          <p:nvPr>
            <p:ph type="body" sz="quarter" idx="22" hasCustomPrompt="1"/>
          </p:nvPr>
        </p:nvSpPr>
        <p:spPr>
          <a:xfrm>
            <a:off x="312369" y="4755753"/>
            <a:ext cx="4186712" cy="107722"/>
          </a:xfrm>
          <a:prstGeom prst="rect">
            <a:avLst/>
          </a:prstGeom>
        </p:spPr>
        <p:txBody>
          <a:bodyPr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a:t>Click to add Source</a:t>
            </a:r>
          </a:p>
        </p:txBody>
      </p:sp>
      <p:sp>
        <p:nvSpPr>
          <p:cNvPr id="15" name="Text Placeholder 17">
            <a:extLst>
              <a:ext uri="{FF2B5EF4-FFF2-40B4-BE49-F238E27FC236}">
                <a16:creationId xmlns:a16="http://schemas.microsoft.com/office/drawing/2014/main" id="{EA4404A6-5911-4E01-8AE8-27C519AE35B2}"/>
              </a:ext>
            </a:extLst>
          </p:cNvPr>
          <p:cNvSpPr>
            <a:spLocks noGrp="1"/>
          </p:cNvSpPr>
          <p:nvPr>
            <p:ph type="body" sz="quarter" idx="23" hasCustomPrompt="1"/>
          </p:nvPr>
        </p:nvSpPr>
        <p:spPr>
          <a:xfrm>
            <a:off x="4652308" y="4755753"/>
            <a:ext cx="4186712" cy="107722"/>
          </a:xfrm>
          <a:prstGeom prst="rect">
            <a:avLst/>
          </a:prstGeom>
        </p:spPr>
        <p:txBody>
          <a:bodyPr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a:t>Click to add Source</a:t>
            </a:r>
          </a:p>
        </p:txBody>
      </p:sp>
    </p:spTree>
    <p:extLst>
      <p:ext uri="{BB962C8B-B14F-4D97-AF65-F5344CB8AC3E}">
        <p14:creationId xmlns:p14="http://schemas.microsoft.com/office/powerpoint/2010/main" val="95637635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Subtitle - 2 panes vertica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47337438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5B69306-C0E7-42BC-9E5D-971E49B11CDF}"/>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7" name="Text Placeholder 8"/>
          <p:cNvSpPr>
            <a:spLocks noGrp="1"/>
          </p:cNvSpPr>
          <p:nvPr>
            <p:ph type="body" sz="quarter" idx="20" hasCustomPrompt="1"/>
          </p:nvPr>
        </p:nvSpPr>
        <p:spPr>
          <a:xfrm>
            <a:off x="312369" y="1219430"/>
            <a:ext cx="4187077"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a:t>Chart title</a:t>
            </a:r>
          </a:p>
        </p:txBody>
      </p:sp>
      <p:sp>
        <p:nvSpPr>
          <p:cNvPr id="22" name="Content Placeholder 2"/>
          <p:cNvSpPr>
            <a:spLocks noGrp="1"/>
          </p:cNvSpPr>
          <p:nvPr>
            <p:ph idx="16" hasCustomPrompt="1"/>
          </p:nvPr>
        </p:nvSpPr>
        <p:spPr>
          <a:xfrm>
            <a:off x="312369" y="1552396"/>
            <a:ext cx="4186712" cy="3081517"/>
          </a:xfrm>
          <a:prstGeom prst="rect">
            <a:avLst/>
          </a:prstGeom>
          <a:noFill/>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here to add text or chart</a:t>
            </a:r>
          </a:p>
        </p:txBody>
      </p:sp>
      <p:sp>
        <p:nvSpPr>
          <p:cNvPr id="2" name="Title 1"/>
          <p:cNvSpPr>
            <a:spLocks noGrp="1"/>
          </p:cNvSpPr>
          <p:nvPr>
            <p:ph type="title" hasCustomPrompt="1"/>
          </p:nvPr>
        </p:nvSpPr>
        <p:spPr/>
        <p:txBody>
          <a:bodyPr anchor="t" anchorCtr="0"/>
          <a:lstStyle>
            <a:lvl1pPr>
              <a:defRPr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r>
              <a:rPr lang="en-GB"/>
              <a:t>Title</a:t>
            </a:r>
            <a:endParaRPr lang="en-US"/>
          </a:p>
        </p:txBody>
      </p:sp>
      <p:sp>
        <p:nvSpPr>
          <p:cNvPr id="8" name="Text Placeholder 8"/>
          <p:cNvSpPr>
            <a:spLocks noGrp="1"/>
          </p:cNvSpPr>
          <p:nvPr>
            <p:ph type="body" sz="quarter" idx="11" hasCustomPrompt="1"/>
          </p:nvPr>
        </p:nvSpPr>
        <p:spPr>
          <a:xfrm>
            <a:off x="313593" y="785362"/>
            <a:ext cx="8516815" cy="434068"/>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a:t>Sub heading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a:t>Click to add Section Title</a:t>
            </a:r>
          </a:p>
        </p:txBody>
      </p:sp>
      <p:sp>
        <p:nvSpPr>
          <p:cNvPr id="23" name="Content Placeholder 2"/>
          <p:cNvSpPr>
            <a:spLocks noGrp="1"/>
          </p:cNvSpPr>
          <p:nvPr>
            <p:ph idx="17" hasCustomPrompt="1"/>
          </p:nvPr>
        </p:nvSpPr>
        <p:spPr>
          <a:xfrm>
            <a:off x="4652308" y="1552396"/>
            <a:ext cx="4178100" cy="3081517"/>
          </a:xfrm>
          <a:prstGeom prst="rect">
            <a:avLst/>
          </a:prstGeom>
          <a:noFill/>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here to add text or chart</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a:t>Click to add Source / Note (if other [number of charts] notes not used)</a:t>
            </a:r>
          </a:p>
        </p:txBody>
      </p:sp>
      <p:sp>
        <p:nvSpPr>
          <p:cNvPr id="19" name="Text Placeholder 8"/>
          <p:cNvSpPr>
            <a:spLocks noGrp="1"/>
          </p:cNvSpPr>
          <p:nvPr>
            <p:ph type="body" sz="quarter" idx="21" hasCustomPrompt="1"/>
          </p:nvPr>
        </p:nvSpPr>
        <p:spPr>
          <a:xfrm>
            <a:off x="4652309" y="1219430"/>
            <a:ext cx="4178099"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a:t>Chart title</a:t>
            </a:r>
          </a:p>
        </p:txBody>
      </p:sp>
      <p:sp>
        <p:nvSpPr>
          <p:cNvPr id="13" name="Text Placeholder 17">
            <a:extLst>
              <a:ext uri="{FF2B5EF4-FFF2-40B4-BE49-F238E27FC236}">
                <a16:creationId xmlns:a16="http://schemas.microsoft.com/office/drawing/2014/main" id="{B1784016-ABD5-4F24-A23B-633D9CF9A4F1}"/>
              </a:ext>
            </a:extLst>
          </p:cNvPr>
          <p:cNvSpPr>
            <a:spLocks noGrp="1"/>
          </p:cNvSpPr>
          <p:nvPr>
            <p:ph type="body" sz="quarter" idx="22" hasCustomPrompt="1"/>
          </p:nvPr>
        </p:nvSpPr>
        <p:spPr>
          <a:xfrm>
            <a:off x="312369" y="4755753"/>
            <a:ext cx="4186712" cy="107722"/>
          </a:xfrm>
          <a:prstGeom prst="rect">
            <a:avLst/>
          </a:prstGeom>
        </p:spPr>
        <p:txBody>
          <a:bodyPr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a:t>Click to add Source</a:t>
            </a:r>
          </a:p>
        </p:txBody>
      </p:sp>
      <p:sp>
        <p:nvSpPr>
          <p:cNvPr id="15" name="Text Placeholder 17">
            <a:extLst>
              <a:ext uri="{FF2B5EF4-FFF2-40B4-BE49-F238E27FC236}">
                <a16:creationId xmlns:a16="http://schemas.microsoft.com/office/drawing/2014/main" id="{EA4404A6-5911-4E01-8AE8-27C519AE35B2}"/>
              </a:ext>
            </a:extLst>
          </p:cNvPr>
          <p:cNvSpPr>
            <a:spLocks noGrp="1"/>
          </p:cNvSpPr>
          <p:nvPr>
            <p:ph type="body" sz="quarter" idx="23" hasCustomPrompt="1"/>
          </p:nvPr>
        </p:nvSpPr>
        <p:spPr>
          <a:xfrm>
            <a:off x="4652308" y="4755753"/>
            <a:ext cx="4186712" cy="107722"/>
          </a:xfrm>
          <a:prstGeom prst="rect">
            <a:avLst/>
          </a:prstGeom>
        </p:spPr>
        <p:txBody>
          <a:bodyPr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a:t>Click to add Source</a:t>
            </a:r>
          </a:p>
        </p:txBody>
      </p:sp>
    </p:spTree>
    <p:extLst>
      <p:ext uri="{BB962C8B-B14F-4D97-AF65-F5344CB8AC3E}">
        <p14:creationId xmlns:p14="http://schemas.microsoft.com/office/powerpoint/2010/main" val="249068211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Subtitle - 2 panes vertica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47337438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5B69306-C0E7-42BC-9E5D-971E49B11CDF}"/>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7" name="Text Placeholder 8"/>
          <p:cNvSpPr>
            <a:spLocks noGrp="1"/>
          </p:cNvSpPr>
          <p:nvPr>
            <p:ph type="body" sz="quarter" idx="20" hasCustomPrompt="1"/>
          </p:nvPr>
        </p:nvSpPr>
        <p:spPr>
          <a:xfrm>
            <a:off x="312369" y="1219430"/>
            <a:ext cx="4187077"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a:t>Chart title</a:t>
            </a:r>
          </a:p>
        </p:txBody>
      </p:sp>
      <p:sp>
        <p:nvSpPr>
          <p:cNvPr id="22" name="Content Placeholder 2"/>
          <p:cNvSpPr>
            <a:spLocks noGrp="1"/>
          </p:cNvSpPr>
          <p:nvPr>
            <p:ph idx="16" hasCustomPrompt="1"/>
          </p:nvPr>
        </p:nvSpPr>
        <p:spPr>
          <a:xfrm>
            <a:off x="312369" y="1552396"/>
            <a:ext cx="4186712" cy="3081517"/>
          </a:xfrm>
          <a:prstGeom prst="rect">
            <a:avLst/>
          </a:prstGeom>
          <a:noFill/>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here to add text or chart</a:t>
            </a:r>
          </a:p>
        </p:txBody>
      </p:sp>
      <p:sp>
        <p:nvSpPr>
          <p:cNvPr id="2" name="Title 1"/>
          <p:cNvSpPr>
            <a:spLocks noGrp="1"/>
          </p:cNvSpPr>
          <p:nvPr>
            <p:ph type="title" hasCustomPrompt="1"/>
          </p:nvPr>
        </p:nvSpPr>
        <p:spPr/>
        <p:txBody>
          <a:bodyPr anchor="t" anchorCtr="0"/>
          <a:lstStyle>
            <a:lvl1pPr>
              <a:defRPr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r>
              <a:rPr lang="en-GB"/>
              <a:t>Title</a:t>
            </a:r>
            <a:endParaRPr lang="en-US"/>
          </a:p>
        </p:txBody>
      </p:sp>
      <p:sp>
        <p:nvSpPr>
          <p:cNvPr id="8" name="Text Placeholder 8"/>
          <p:cNvSpPr>
            <a:spLocks noGrp="1"/>
          </p:cNvSpPr>
          <p:nvPr>
            <p:ph type="body" sz="quarter" idx="11" hasCustomPrompt="1"/>
          </p:nvPr>
        </p:nvSpPr>
        <p:spPr>
          <a:xfrm>
            <a:off x="313593" y="785362"/>
            <a:ext cx="8516815" cy="434068"/>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a:t>Sub heading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a:t>Click to add Section Title</a:t>
            </a:r>
          </a:p>
        </p:txBody>
      </p:sp>
      <p:sp>
        <p:nvSpPr>
          <p:cNvPr id="23" name="Content Placeholder 2"/>
          <p:cNvSpPr>
            <a:spLocks noGrp="1"/>
          </p:cNvSpPr>
          <p:nvPr>
            <p:ph idx="17" hasCustomPrompt="1"/>
          </p:nvPr>
        </p:nvSpPr>
        <p:spPr>
          <a:xfrm>
            <a:off x="4652308" y="1552396"/>
            <a:ext cx="4178100" cy="3081517"/>
          </a:xfrm>
          <a:prstGeom prst="rect">
            <a:avLst/>
          </a:prstGeom>
          <a:noFill/>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here to add text or chart</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a:t>Click to add Source / Note (if other [number of charts] notes not used)</a:t>
            </a:r>
          </a:p>
        </p:txBody>
      </p:sp>
      <p:sp>
        <p:nvSpPr>
          <p:cNvPr id="19" name="Text Placeholder 8"/>
          <p:cNvSpPr>
            <a:spLocks noGrp="1"/>
          </p:cNvSpPr>
          <p:nvPr>
            <p:ph type="body" sz="quarter" idx="21" hasCustomPrompt="1"/>
          </p:nvPr>
        </p:nvSpPr>
        <p:spPr>
          <a:xfrm>
            <a:off x="4652309" y="1219430"/>
            <a:ext cx="4178099"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a:t>Chart title</a:t>
            </a:r>
          </a:p>
        </p:txBody>
      </p:sp>
      <p:sp>
        <p:nvSpPr>
          <p:cNvPr id="13" name="Text Placeholder 17">
            <a:extLst>
              <a:ext uri="{FF2B5EF4-FFF2-40B4-BE49-F238E27FC236}">
                <a16:creationId xmlns:a16="http://schemas.microsoft.com/office/drawing/2014/main" id="{B1784016-ABD5-4F24-A23B-633D9CF9A4F1}"/>
              </a:ext>
            </a:extLst>
          </p:cNvPr>
          <p:cNvSpPr>
            <a:spLocks noGrp="1"/>
          </p:cNvSpPr>
          <p:nvPr>
            <p:ph type="body" sz="quarter" idx="22" hasCustomPrompt="1"/>
          </p:nvPr>
        </p:nvSpPr>
        <p:spPr>
          <a:xfrm>
            <a:off x="312369" y="4755753"/>
            <a:ext cx="4186712" cy="107722"/>
          </a:xfrm>
          <a:prstGeom prst="rect">
            <a:avLst/>
          </a:prstGeom>
        </p:spPr>
        <p:txBody>
          <a:bodyPr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a:t>Click to add Source</a:t>
            </a:r>
          </a:p>
        </p:txBody>
      </p:sp>
      <p:sp>
        <p:nvSpPr>
          <p:cNvPr id="15" name="Text Placeholder 17">
            <a:extLst>
              <a:ext uri="{FF2B5EF4-FFF2-40B4-BE49-F238E27FC236}">
                <a16:creationId xmlns:a16="http://schemas.microsoft.com/office/drawing/2014/main" id="{EA4404A6-5911-4E01-8AE8-27C519AE35B2}"/>
              </a:ext>
            </a:extLst>
          </p:cNvPr>
          <p:cNvSpPr>
            <a:spLocks noGrp="1"/>
          </p:cNvSpPr>
          <p:nvPr>
            <p:ph type="body" sz="quarter" idx="23" hasCustomPrompt="1"/>
          </p:nvPr>
        </p:nvSpPr>
        <p:spPr>
          <a:xfrm>
            <a:off x="4652308" y="4755753"/>
            <a:ext cx="4186712" cy="107722"/>
          </a:xfrm>
          <a:prstGeom prst="rect">
            <a:avLst/>
          </a:prstGeom>
        </p:spPr>
        <p:txBody>
          <a:bodyPr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a:t>Click to add Source</a:t>
            </a:r>
          </a:p>
        </p:txBody>
      </p:sp>
    </p:spTree>
    <p:extLst>
      <p:ext uri="{BB962C8B-B14F-4D97-AF65-F5344CB8AC3E}">
        <p14:creationId xmlns:p14="http://schemas.microsoft.com/office/powerpoint/2010/main" val="298255285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ig Single Chart Layou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
            </p:custDataLst>
            <p:extLst>
              <p:ext uri="{D42A27DB-BD31-4B8C-83A1-F6EECF244321}">
                <p14:modId xmlns:p14="http://schemas.microsoft.com/office/powerpoint/2010/main" val="3148349526"/>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9" name="Object 8" hidden="1"/>
                      <p:cNvPicPr/>
                      <p:nvPr/>
                    </p:nvPicPr>
                    <p:blipFill>
                      <a:blip r:embed="rId5"/>
                      <a:stretch>
                        <a:fillRect/>
                      </a:stretch>
                    </p:blipFill>
                    <p:spPr>
                      <a:xfrm>
                        <a:off x="1467" y="1192"/>
                        <a:ext cx="1465" cy="1190"/>
                      </a:xfrm>
                      <a:prstGeom prst="rect">
                        <a:avLst/>
                      </a:prstGeom>
                    </p:spPr>
                  </p:pic>
                </p:oleObj>
              </mc:Fallback>
            </mc:AlternateContent>
          </a:graphicData>
        </a:graphic>
      </p:graphicFrame>
      <p:sp>
        <p:nvSpPr>
          <p:cNvPr id="2" name="Rectangle 1" hidden="1"/>
          <p:cNvSpPr/>
          <p:nvPr userDrawn="1">
            <p:custDataLst>
              <p:tags r:id="rId2"/>
            </p:custDataLst>
          </p:nvPr>
        </p:nvSpPr>
        <p:spPr>
          <a:xfrm>
            <a:off x="1" y="1"/>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GB" sz="1900" baseline="0">
              <a:solidFill>
                <a:prstClr val="white"/>
              </a:solidFill>
              <a:ea typeface="Roboto Medium"/>
              <a:cs typeface="Arial"/>
              <a:sym typeface="Arial"/>
            </a:endParaRPr>
          </a:p>
        </p:txBody>
      </p:sp>
      <p:sp>
        <p:nvSpPr>
          <p:cNvPr id="13" name="Rectangle 12">
            <a:hlinkClick r:id="rId6"/>
          </p:cNvPr>
          <p:cNvSpPr/>
          <p:nvPr/>
        </p:nvSpPr>
        <p:spPr>
          <a:xfrm>
            <a:off x="7759171" y="119141"/>
            <a:ext cx="743394" cy="12623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en-GB" sz="1400" baseline="0">
              <a:solidFill>
                <a:prstClr val="white"/>
              </a:solidFill>
              <a:ea typeface="Roboto" panose="02000000000000000000" pitchFamily="2" charset="0"/>
              <a:cs typeface="Arial" panose="020B0604020202020204" pitchFamily="34" charset="0"/>
            </a:endParaRPr>
          </a:p>
        </p:txBody>
      </p:sp>
      <p:sp>
        <p:nvSpPr>
          <p:cNvPr id="8" name="Content Placeholder 2"/>
          <p:cNvSpPr>
            <a:spLocks noGrp="1"/>
          </p:cNvSpPr>
          <p:nvPr>
            <p:ph idx="13" hasCustomPrompt="1"/>
          </p:nvPr>
        </p:nvSpPr>
        <p:spPr>
          <a:xfrm>
            <a:off x="312369" y="1539000"/>
            <a:ext cx="8507077" cy="3287794"/>
          </a:xfrm>
          <a:prstGeom prst="rect">
            <a:avLst/>
          </a:prstGeom>
        </p:spPr>
        <p:txBody>
          <a:bodyPr lIns="0" tIns="0" rIns="0" bIns="0"/>
          <a:lstStyle>
            <a:lvl1pPr marL="0" indent="0">
              <a:lnSpc>
                <a:spcPct val="100000"/>
              </a:lnSpc>
              <a:spcBef>
                <a:spcPts val="170"/>
              </a:spcBef>
              <a:spcAft>
                <a:spcPts val="511"/>
              </a:spcAft>
              <a:buClr>
                <a:schemeClr val="tx2"/>
              </a:buClr>
              <a:buSzPct val="100000"/>
              <a:buFont typeface="Arial" panose="020B0604020202020204" pitchFamily="34" charset="0"/>
              <a:buNone/>
              <a:defRPr sz="1500" b="0"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vl2pPr marL="307094" indent="-156929">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58" indent="-150165">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187" indent="-156929">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52" indent="-150165">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GB"/>
              <a:t>Click to add object</a:t>
            </a:r>
          </a:p>
        </p:txBody>
      </p:sp>
      <p:sp>
        <p:nvSpPr>
          <p:cNvPr id="3" name="Title 1"/>
          <p:cNvSpPr>
            <a:spLocks noGrp="1"/>
          </p:cNvSpPr>
          <p:nvPr>
            <p:ph type="title" hasCustomPrompt="1"/>
          </p:nvPr>
        </p:nvSpPr>
        <p:spPr>
          <a:xfrm>
            <a:off x="313157" y="297000"/>
            <a:ext cx="8517689" cy="488362"/>
          </a:xfrm>
        </p:spPr>
        <p:txBody>
          <a:bodyPr anchor="t" anchorCtr="0"/>
          <a:lstStyle>
            <a:lvl1pPr>
              <a:defRPr>
                <a:latin typeface="Arial" panose="020B0604020202020204" pitchFamily="34" charset="0"/>
                <a:cs typeface="Arial" panose="020B0604020202020204" pitchFamily="34" charset="0"/>
              </a:defRPr>
            </a:lvl1pPr>
          </a:lstStyle>
          <a:p>
            <a:r>
              <a:rPr lang="en-GB"/>
              <a:t>Title – Arial Bold, 19pt, R6 G53 B122</a:t>
            </a:r>
          </a:p>
        </p:txBody>
      </p:sp>
      <p:sp>
        <p:nvSpPr>
          <p:cNvPr id="5" name="Text Placeholder 2"/>
          <p:cNvSpPr>
            <a:spLocks noGrp="1"/>
          </p:cNvSpPr>
          <p:nvPr>
            <p:ph type="body" sz="quarter" idx="11" hasCustomPrompt="1"/>
          </p:nvPr>
        </p:nvSpPr>
        <p:spPr>
          <a:xfrm>
            <a:off x="313594" y="783000"/>
            <a:ext cx="8516815" cy="418500"/>
          </a:xfrm>
          <a:prstGeom prst="rect">
            <a:avLst/>
          </a:prstGeom>
        </p:spPr>
        <p:txBody>
          <a:bodyPr lIns="0" tIns="38963" rIns="77925" bIns="38963"/>
          <a:lstStyle>
            <a:lvl1pPr>
              <a:lnSpc>
                <a:spcPts val="1600"/>
              </a:lnSpc>
              <a:defRPr sz="1600" b="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GB"/>
              <a:t>Sub heading – Arial Regular, 16pt, R0 G164 B227</a:t>
            </a:r>
          </a:p>
        </p:txBody>
      </p:sp>
      <p:sp>
        <p:nvSpPr>
          <p:cNvPr id="7" name="Text Placeholder 17"/>
          <p:cNvSpPr>
            <a:spLocks noGrp="1"/>
          </p:cNvSpPr>
          <p:nvPr>
            <p:ph type="body" sz="quarter" idx="12" hasCustomPrompt="1"/>
          </p:nvPr>
        </p:nvSpPr>
        <p:spPr>
          <a:xfrm>
            <a:off x="309046" y="91801"/>
            <a:ext cx="6646154" cy="135979"/>
          </a:xfrm>
          <a:prstGeom prst="rect">
            <a:avLst/>
          </a:prstGeom>
        </p:spPr>
        <p:txBody>
          <a:bodyPr lIns="0" tIns="39883" rIns="0" bIns="39883">
            <a:noAutofit/>
          </a:bodyPr>
          <a:lstStyle>
            <a:lvl1pPr marL="0" marR="0" indent="0" algn="l" defTabSz="38961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a:t>Click to add Section Title</a:t>
            </a:r>
          </a:p>
        </p:txBody>
      </p:sp>
      <p:sp>
        <p:nvSpPr>
          <p:cNvPr id="19" name="Text Placeholder 17"/>
          <p:cNvSpPr>
            <a:spLocks noGrp="1"/>
          </p:cNvSpPr>
          <p:nvPr>
            <p:ph type="body" sz="quarter" idx="14" hasCustomPrompt="1"/>
          </p:nvPr>
        </p:nvSpPr>
        <p:spPr>
          <a:xfrm>
            <a:off x="312370" y="4941002"/>
            <a:ext cx="6646154" cy="107722"/>
          </a:xfrm>
          <a:prstGeom prst="rect">
            <a:avLst/>
          </a:prstGeom>
        </p:spPr>
        <p:txBody>
          <a:bodyPr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a:t>Click to add Source Note</a:t>
            </a:r>
          </a:p>
        </p:txBody>
      </p:sp>
      <p:sp>
        <p:nvSpPr>
          <p:cNvPr id="11" name="Text Placeholder 8"/>
          <p:cNvSpPr>
            <a:spLocks noGrp="1"/>
          </p:cNvSpPr>
          <p:nvPr>
            <p:ph type="body" sz="quarter" idx="20" hasCustomPrompt="1"/>
          </p:nvPr>
        </p:nvSpPr>
        <p:spPr>
          <a:xfrm>
            <a:off x="312370" y="1201500"/>
            <a:ext cx="8507077" cy="324000"/>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3" indent="0">
              <a:buNone/>
              <a:defRPr/>
            </a:lvl2pPr>
          </a:lstStyle>
          <a:p>
            <a:pPr lvl="0"/>
            <a:r>
              <a:rPr lang="en-GB"/>
              <a:t>Chart title – Arial Bold, 14pt, R6 G53 B122</a:t>
            </a:r>
          </a:p>
        </p:txBody>
      </p:sp>
    </p:spTree>
    <p:extLst>
      <p:ext uri="{BB962C8B-B14F-4D97-AF65-F5344CB8AC3E}">
        <p14:creationId xmlns:p14="http://schemas.microsoft.com/office/powerpoint/2010/main" val="176849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 text box by single chartlayou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1703708569"/>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5C7967F-CD9E-42DC-8EFB-692E21CA73F5}"/>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2" name="Content Placeholder 2"/>
          <p:cNvSpPr>
            <a:spLocks noGrp="1"/>
          </p:cNvSpPr>
          <p:nvPr>
            <p:ph idx="15" hasCustomPrompt="1"/>
          </p:nvPr>
        </p:nvSpPr>
        <p:spPr>
          <a:xfrm>
            <a:off x="306324" y="857250"/>
            <a:ext cx="4178808" cy="3968750"/>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4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defTabSz="374745">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22" name="Content Placeholder 2"/>
          <p:cNvSpPr>
            <a:spLocks noGrp="1"/>
          </p:cNvSpPr>
          <p:nvPr>
            <p:ph idx="16" hasCustomPrompt="1"/>
          </p:nvPr>
        </p:nvSpPr>
        <p:spPr>
          <a:xfrm>
            <a:off x="4658868" y="1196340"/>
            <a:ext cx="4178808" cy="3630454"/>
          </a:xfrm>
          <a:prstGeom prst="rect">
            <a:avLst/>
          </a:prstGeom>
          <a:noFill/>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here to add text/chart</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3" name="Text Placeholder 8"/>
          <p:cNvSpPr>
            <a:spLocks noGrp="1"/>
          </p:cNvSpPr>
          <p:nvPr>
            <p:ph type="body" sz="quarter" idx="20" hasCustomPrompt="1"/>
          </p:nvPr>
        </p:nvSpPr>
        <p:spPr>
          <a:xfrm>
            <a:off x="4658868" y="857251"/>
            <a:ext cx="4178808"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4" name="Title 3">
            <a:extLst>
              <a:ext uri="{FF2B5EF4-FFF2-40B4-BE49-F238E27FC236}">
                <a16:creationId xmlns:a16="http://schemas.microsoft.com/office/drawing/2014/main" id="{608A7FB7-BDF8-0D5A-4EC4-0A0AE1804163}"/>
              </a:ext>
            </a:extLst>
          </p:cNvPr>
          <p:cNvSpPr>
            <a:spLocks noGrp="1"/>
          </p:cNvSpPr>
          <p:nvPr>
            <p:ph type="title" hasCustomPrompt="1"/>
          </p:nvPr>
        </p:nvSpPr>
        <p:spPr/>
        <p:txBody>
          <a:bodyPr vert="horz"/>
          <a:lstStyle/>
          <a:p>
            <a:r>
              <a:rPr lang="en-US" dirty="0"/>
              <a:t>Title</a:t>
            </a:r>
          </a:p>
        </p:txBody>
      </p:sp>
    </p:spTree>
    <p:extLst>
      <p:ext uri="{BB962C8B-B14F-4D97-AF65-F5344CB8AC3E}">
        <p14:creationId xmlns:p14="http://schemas.microsoft.com/office/powerpoint/2010/main" val="8069649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 offset lef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5B69306-C0E7-42BC-9E5D-971E49B11CDF}"/>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 name="Title 1"/>
          <p:cNvSpPr>
            <a:spLocks noGrp="1"/>
          </p:cNvSpPr>
          <p:nvPr>
            <p:ph type="title" hasCustomPrompt="1"/>
          </p:nvPr>
        </p:nvSpPr>
        <p:spPr>
          <a:xfrm>
            <a:off x="309046" y="297000"/>
            <a:ext cx="8521800" cy="488362"/>
          </a:xfrm>
        </p:spPr>
        <p:txBody>
          <a:bodyPr anchor="t" anchorCtr="0"/>
          <a:lstStyle>
            <a:lvl1pPr>
              <a:defRPr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r>
              <a:rPr lang="en-GB"/>
              <a:t>Title</a:t>
            </a:r>
            <a:endParaRPr lang="en-US"/>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a:t>Click to add Source / Note (if other [number of charts] notes not used)</a:t>
            </a:r>
          </a:p>
        </p:txBody>
      </p:sp>
      <p:sp>
        <p:nvSpPr>
          <p:cNvPr id="15" name="Text Placeholder 17">
            <a:extLst>
              <a:ext uri="{FF2B5EF4-FFF2-40B4-BE49-F238E27FC236}">
                <a16:creationId xmlns:a16="http://schemas.microsoft.com/office/drawing/2014/main" id="{B1784016-ABD5-4F24-A23B-633D9CF9A4F1}"/>
              </a:ext>
            </a:extLst>
          </p:cNvPr>
          <p:cNvSpPr>
            <a:spLocks noGrp="1"/>
          </p:cNvSpPr>
          <p:nvPr>
            <p:ph type="body" sz="quarter" idx="22" hasCustomPrompt="1"/>
          </p:nvPr>
        </p:nvSpPr>
        <p:spPr>
          <a:xfrm>
            <a:off x="312369" y="4755751"/>
            <a:ext cx="2754829"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a:t>Click to add Source</a:t>
            </a:r>
          </a:p>
        </p:txBody>
      </p:sp>
      <p:sp>
        <p:nvSpPr>
          <p:cNvPr id="20" name="Content Placeholder 2"/>
          <p:cNvSpPr>
            <a:spLocks noGrp="1"/>
          </p:cNvSpPr>
          <p:nvPr>
            <p:ph idx="17" hasCustomPrompt="1"/>
          </p:nvPr>
        </p:nvSpPr>
        <p:spPr>
          <a:xfrm>
            <a:off x="309045" y="1564206"/>
            <a:ext cx="2758153" cy="3069708"/>
          </a:xfrm>
          <a:prstGeom prst="rect">
            <a:avLst/>
          </a:prstGeom>
          <a:noFill/>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here to add text or chart</a:t>
            </a:r>
          </a:p>
        </p:txBody>
      </p:sp>
      <p:sp>
        <p:nvSpPr>
          <p:cNvPr id="13" name="Text Placeholder 8"/>
          <p:cNvSpPr>
            <a:spLocks noGrp="1"/>
          </p:cNvSpPr>
          <p:nvPr>
            <p:ph type="body" sz="quarter" idx="24" hasCustomPrompt="1"/>
          </p:nvPr>
        </p:nvSpPr>
        <p:spPr>
          <a:xfrm>
            <a:off x="309046" y="1219430"/>
            <a:ext cx="2758152" cy="34477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a:t>Chart title</a:t>
            </a:r>
          </a:p>
        </p:txBody>
      </p:sp>
      <p:sp>
        <p:nvSpPr>
          <p:cNvPr id="27" name="Text Placeholder 17">
            <a:extLst>
              <a:ext uri="{FF2B5EF4-FFF2-40B4-BE49-F238E27FC236}">
                <a16:creationId xmlns:a16="http://schemas.microsoft.com/office/drawing/2014/main" id="{B1784016-ABD5-4F24-A23B-633D9CF9A4F1}"/>
              </a:ext>
            </a:extLst>
          </p:cNvPr>
          <p:cNvSpPr>
            <a:spLocks noGrp="1"/>
          </p:cNvSpPr>
          <p:nvPr>
            <p:ph type="body" sz="quarter" idx="29" hasCustomPrompt="1"/>
          </p:nvPr>
        </p:nvSpPr>
        <p:spPr>
          <a:xfrm>
            <a:off x="3193034" y="4755751"/>
            <a:ext cx="2754829"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a:t>Click to add Source</a:t>
            </a:r>
          </a:p>
        </p:txBody>
      </p:sp>
      <p:sp>
        <p:nvSpPr>
          <p:cNvPr id="28" name="Text Placeholder 17">
            <a:extLst>
              <a:ext uri="{FF2B5EF4-FFF2-40B4-BE49-F238E27FC236}">
                <a16:creationId xmlns:a16="http://schemas.microsoft.com/office/drawing/2014/main" id="{B1784016-ABD5-4F24-A23B-633D9CF9A4F1}"/>
              </a:ext>
            </a:extLst>
          </p:cNvPr>
          <p:cNvSpPr>
            <a:spLocks noGrp="1"/>
          </p:cNvSpPr>
          <p:nvPr>
            <p:ph type="body" sz="quarter" idx="30" hasCustomPrompt="1"/>
          </p:nvPr>
        </p:nvSpPr>
        <p:spPr>
          <a:xfrm>
            <a:off x="6070375" y="4755751"/>
            <a:ext cx="2754829" cy="107722"/>
          </a:xfrm>
          <a:prstGeom prst="rect">
            <a:avLst/>
          </a:prstGeom>
        </p:spPr>
        <p:txBody>
          <a:bodyPr wrap="square" lIns="0" tIns="0" rIns="0" bIns="0">
            <a:spAutoFit/>
          </a:bodyPr>
          <a:lstStyle>
            <a:lvl1pPr marL="0" indent="0">
              <a:buFontTx/>
              <a:buNone/>
              <a:defRPr sz="7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a:t>Click to add Source</a:t>
            </a:r>
          </a:p>
        </p:txBody>
      </p:sp>
      <p:sp>
        <p:nvSpPr>
          <p:cNvPr id="29" name="Text Placeholder 8"/>
          <p:cNvSpPr>
            <a:spLocks noGrp="1"/>
          </p:cNvSpPr>
          <p:nvPr>
            <p:ph type="body" sz="quarter" idx="11" hasCustomPrompt="1"/>
          </p:nvPr>
        </p:nvSpPr>
        <p:spPr>
          <a:xfrm>
            <a:off x="309045" y="785362"/>
            <a:ext cx="8521363" cy="434068"/>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a:t>Sub title</a:t>
            </a:r>
          </a:p>
        </p:txBody>
      </p:sp>
      <p:sp>
        <p:nvSpPr>
          <p:cNvPr id="30" name="Content Placeholder 2"/>
          <p:cNvSpPr>
            <a:spLocks noGrp="1"/>
          </p:cNvSpPr>
          <p:nvPr>
            <p:ph idx="31" hasCustomPrompt="1"/>
          </p:nvPr>
        </p:nvSpPr>
        <p:spPr>
          <a:xfrm>
            <a:off x="3182344" y="1564204"/>
            <a:ext cx="2758153" cy="3069709"/>
          </a:xfrm>
          <a:prstGeom prst="rect">
            <a:avLst/>
          </a:prstGeom>
          <a:noFill/>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here to add text or chart</a:t>
            </a:r>
          </a:p>
        </p:txBody>
      </p:sp>
      <p:sp>
        <p:nvSpPr>
          <p:cNvPr id="31" name="Text Placeholder 8"/>
          <p:cNvSpPr>
            <a:spLocks noGrp="1"/>
          </p:cNvSpPr>
          <p:nvPr>
            <p:ph type="body" sz="quarter" idx="32" hasCustomPrompt="1"/>
          </p:nvPr>
        </p:nvSpPr>
        <p:spPr>
          <a:xfrm>
            <a:off x="3182345" y="1219429"/>
            <a:ext cx="2758152" cy="34477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a:t>Chart title</a:t>
            </a:r>
          </a:p>
        </p:txBody>
      </p:sp>
      <p:sp>
        <p:nvSpPr>
          <p:cNvPr id="32" name="Content Placeholder 2"/>
          <p:cNvSpPr>
            <a:spLocks noGrp="1"/>
          </p:cNvSpPr>
          <p:nvPr>
            <p:ph idx="33" hasCustomPrompt="1"/>
          </p:nvPr>
        </p:nvSpPr>
        <p:spPr>
          <a:xfrm>
            <a:off x="6072255" y="1564204"/>
            <a:ext cx="2758153" cy="3069709"/>
          </a:xfrm>
          <a:prstGeom prst="rect">
            <a:avLst/>
          </a:prstGeom>
          <a:noFill/>
        </p:spPr>
        <p:txBody>
          <a:bodyPr lIns="0" tIns="0" rIns="0" bIns="0"/>
          <a:lstStyle>
            <a:lvl1pPr marL="0" marR="0" indent="0" algn="l" defTabSz="389626" rtl="0" eaLnBrk="1" fontAlgn="auto" latinLnBrk="0" hangingPunct="1">
              <a:lnSpc>
                <a:spcPct val="100000"/>
              </a:lnSpc>
              <a:spcBef>
                <a:spcPts val="170"/>
              </a:spcBef>
              <a:spcAft>
                <a:spcPts val="511"/>
              </a:spcAft>
              <a:buClr>
                <a:schemeClr val="tx2"/>
              </a:buClr>
              <a:buSzPct val="100000"/>
              <a:buFont typeface="Arial" panose="020B0604020202020204" pitchFamily="34" charset="0"/>
              <a:buNone/>
              <a:tabLst/>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07101" indent="-156933">
              <a:lnSpc>
                <a:spcPct val="100000"/>
              </a:lnSpc>
              <a:spcBef>
                <a:spcPts val="327"/>
              </a:spcBef>
              <a:spcAft>
                <a:spcPts val="511"/>
              </a:spcAft>
              <a:buFont typeface="Arial" pitchFamily="34" charset="0"/>
              <a:buChar char="»"/>
              <a:defRPr sz="1400" b="0" baseline="0">
                <a:solidFill>
                  <a:schemeClr val="tx2"/>
                </a:solidFill>
                <a:latin typeface="Roboto" panose="02000000000000000000" pitchFamily="2" charset="0"/>
                <a:ea typeface="Roboto" panose="02000000000000000000" pitchFamily="2" charset="0"/>
                <a:cs typeface="Roboto" panose="02000000000000000000" pitchFamily="2" charset="0"/>
              </a:defRPr>
            </a:lvl2pPr>
            <a:lvl3pPr marL="457269" indent="-150169">
              <a:lnSpc>
                <a:spcPct val="100000"/>
              </a:lnSpc>
              <a:spcBef>
                <a:spcPts val="327"/>
              </a:spcBef>
              <a:spcAft>
                <a:spcPts val="511"/>
              </a:spcAft>
              <a:buFont typeface="Arial" pitchFamily="34" charset="0"/>
              <a:buChar char="»"/>
              <a:defRPr sz="1200" b="0" baseline="0">
                <a:solidFill>
                  <a:schemeClr val="tx2"/>
                </a:solidFill>
                <a:latin typeface="Roboto" panose="02000000000000000000" pitchFamily="2" charset="0"/>
                <a:ea typeface="Roboto" panose="02000000000000000000" pitchFamily="2" charset="0"/>
                <a:cs typeface="Roboto" panose="02000000000000000000" pitchFamily="2" charset="0"/>
              </a:defRPr>
            </a:lvl3pPr>
            <a:lvl4pPr marL="614202" indent="-156933">
              <a:lnSpc>
                <a:spcPct val="100000"/>
              </a:lnSpc>
              <a:spcBef>
                <a:spcPts val="245"/>
              </a:spcBef>
              <a:spcAft>
                <a:spcPts val="511"/>
              </a:spcAft>
              <a:buFont typeface="Arial" pitchFamily="34" charset="0"/>
              <a:buChar char="»"/>
              <a:defRPr sz="1000" b="0" baseline="0">
                <a:solidFill>
                  <a:schemeClr val="accent1"/>
                </a:solidFill>
                <a:latin typeface="Roboto" panose="02000000000000000000" pitchFamily="2" charset="0"/>
                <a:ea typeface="Roboto" panose="02000000000000000000" pitchFamily="2" charset="0"/>
                <a:cs typeface="Roboto" panose="02000000000000000000" pitchFamily="2" charset="0"/>
              </a:defRPr>
            </a:lvl4pPr>
            <a:lvl5pPr marL="764371" indent="-150169">
              <a:lnSpc>
                <a:spcPct val="100000"/>
              </a:lnSpc>
              <a:spcBef>
                <a:spcPts val="205"/>
              </a:spcBef>
              <a:spcAft>
                <a:spcPts val="511"/>
              </a:spcAft>
              <a:buFont typeface="Arial" pitchFamily="34" charset="0"/>
              <a:buChar char="»"/>
              <a:defRPr sz="900" b="1" baseline="0">
                <a:solidFill>
                  <a:schemeClr val="accent1"/>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here to add text or chart</a:t>
            </a:r>
          </a:p>
        </p:txBody>
      </p:sp>
      <p:sp>
        <p:nvSpPr>
          <p:cNvPr id="33" name="Text Placeholder 8"/>
          <p:cNvSpPr>
            <a:spLocks noGrp="1"/>
          </p:cNvSpPr>
          <p:nvPr>
            <p:ph type="body" sz="quarter" idx="34" hasCustomPrompt="1"/>
          </p:nvPr>
        </p:nvSpPr>
        <p:spPr>
          <a:xfrm>
            <a:off x="6072256" y="1219429"/>
            <a:ext cx="2758152" cy="34477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a:t>Chart title</a:t>
            </a:r>
          </a:p>
        </p:txBody>
      </p:sp>
    </p:spTree>
    <p:extLst>
      <p:ext uri="{BB962C8B-B14F-4D97-AF65-F5344CB8AC3E}">
        <p14:creationId xmlns:p14="http://schemas.microsoft.com/office/powerpoint/2010/main" val="2484204563"/>
      </p:ext>
    </p:extLst>
  </p:cSld>
  <p:clrMapOvr>
    <a:masterClrMapping/>
  </p:clrMapOvr>
  <p:extLst>
    <p:ext uri="{DCECCB84-F9BA-43D5-87BE-67443E8EF086}">
      <p15:sldGuideLst xmlns:p15="http://schemas.microsoft.com/office/powerpoint/2012/main">
        <p15:guide id="1" orient="horz" pos="768">
          <p15:clr>
            <a:srgbClr val="FBAE40"/>
          </p15:clr>
        </p15:guide>
        <p15:guide id="2" pos="5568">
          <p15:clr>
            <a:srgbClr val="FBAE40"/>
          </p15:clr>
        </p15:guide>
        <p15:guide id="3" pos="192">
          <p15:clr>
            <a:srgbClr val="FBAE40"/>
          </p15:clr>
        </p15:guide>
        <p15:guide id="5" pos="2880">
          <p15:clr>
            <a:srgbClr val="FBAE40"/>
          </p15:clr>
        </p15:guide>
        <p15:guide id="6" pos="2928">
          <p15:clr>
            <a:srgbClr val="FBAE40"/>
          </p15:clr>
        </p15:guide>
        <p15:guide id="8" pos="283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97E41-5EC9-B198-7C70-DB54E3F7CD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9BF12AEA-B28D-BF4B-3E08-1DC0D99D640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F69FE37-BF3D-829A-85A7-82F3AAA06E86}"/>
              </a:ext>
            </a:extLst>
          </p:cNvPr>
          <p:cNvSpPr>
            <a:spLocks noGrp="1"/>
          </p:cNvSpPr>
          <p:nvPr>
            <p:ph type="dt" sz="half" idx="10"/>
          </p:nvPr>
        </p:nvSpPr>
        <p:spPr/>
        <p:txBody>
          <a:bodyPr/>
          <a:lstStyle/>
          <a:p>
            <a:fld id="{3F7BB45D-6259-490F-8A5C-D23ACB6369D2}" type="datetimeFigureOut">
              <a:rPr lang="en-GB" smtClean="0"/>
              <a:t>06/11/2023</a:t>
            </a:fld>
            <a:endParaRPr lang="en-GB"/>
          </a:p>
        </p:txBody>
      </p:sp>
      <p:sp>
        <p:nvSpPr>
          <p:cNvPr id="5" name="Footer Placeholder 4">
            <a:extLst>
              <a:ext uri="{FF2B5EF4-FFF2-40B4-BE49-F238E27FC236}">
                <a16:creationId xmlns:a16="http://schemas.microsoft.com/office/drawing/2014/main" id="{FC658A90-7646-1DCF-0046-246F1E5B7E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03C4F3-C251-0A5A-B077-29FEF3A14B43}"/>
              </a:ext>
            </a:extLst>
          </p:cNvPr>
          <p:cNvSpPr>
            <a:spLocks noGrp="1"/>
          </p:cNvSpPr>
          <p:nvPr>
            <p:ph type="sldNum" sz="quarter" idx="12"/>
          </p:nvPr>
        </p:nvSpPr>
        <p:spPr/>
        <p:txBody>
          <a:bodyPr/>
          <a:lstStyle/>
          <a:p>
            <a:fld id="{9305859D-E847-4EE3-9FB1-3F7C32B2E2F0}" type="slidenum">
              <a:rPr lang="en-GB" smtClean="0"/>
              <a:t>‹#›</a:t>
            </a:fld>
            <a:endParaRPr lang="en-GB"/>
          </a:p>
        </p:txBody>
      </p:sp>
    </p:spTree>
    <p:extLst>
      <p:ext uri="{BB962C8B-B14F-4D97-AF65-F5344CB8AC3E}">
        <p14:creationId xmlns:p14="http://schemas.microsoft.com/office/powerpoint/2010/main" val="23691869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9454-11FC-4A6D-C75F-7580415FED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937C6E-B843-15B2-D68A-81B5E2A433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90A11A-076B-B089-0420-523B40AFEBD0}"/>
              </a:ext>
            </a:extLst>
          </p:cNvPr>
          <p:cNvSpPr>
            <a:spLocks noGrp="1"/>
          </p:cNvSpPr>
          <p:nvPr>
            <p:ph type="dt" sz="half" idx="10"/>
          </p:nvPr>
        </p:nvSpPr>
        <p:spPr/>
        <p:txBody>
          <a:bodyPr/>
          <a:lstStyle/>
          <a:p>
            <a:fld id="{3F7BB45D-6259-490F-8A5C-D23ACB6369D2}" type="datetimeFigureOut">
              <a:rPr lang="en-GB" smtClean="0"/>
              <a:t>06/11/2023</a:t>
            </a:fld>
            <a:endParaRPr lang="en-GB"/>
          </a:p>
        </p:txBody>
      </p:sp>
      <p:sp>
        <p:nvSpPr>
          <p:cNvPr id="5" name="Footer Placeholder 4">
            <a:extLst>
              <a:ext uri="{FF2B5EF4-FFF2-40B4-BE49-F238E27FC236}">
                <a16:creationId xmlns:a16="http://schemas.microsoft.com/office/drawing/2014/main" id="{232449DC-12A4-FA01-0ECA-E8523423CC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BE0FF9-6AF2-B448-7E8E-88FB2AB57C2D}"/>
              </a:ext>
            </a:extLst>
          </p:cNvPr>
          <p:cNvSpPr>
            <a:spLocks noGrp="1"/>
          </p:cNvSpPr>
          <p:nvPr>
            <p:ph type="sldNum" sz="quarter" idx="12"/>
          </p:nvPr>
        </p:nvSpPr>
        <p:spPr/>
        <p:txBody>
          <a:bodyPr/>
          <a:lstStyle/>
          <a:p>
            <a:fld id="{9305859D-E847-4EE3-9FB1-3F7C32B2E2F0}" type="slidenum">
              <a:rPr lang="en-GB" smtClean="0"/>
              <a:t>‹#›</a:t>
            </a:fld>
            <a:endParaRPr lang="en-GB"/>
          </a:p>
        </p:txBody>
      </p:sp>
    </p:spTree>
    <p:extLst>
      <p:ext uri="{BB962C8B-B14F-4D97-AF65-F5344CB8AC3E}">
        <p14:creationId xmlns:p14="http://schemas.microsoft.com/office/powerpoint/2010/main" val="27473471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7DBCC-B958-D585-FF7A-AE5DDC0B970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DA0D95-2243-1658-F8F8-400CF29735A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CD8795-B1DA-5984-27C6-009766560910}"/>
              </a:ext>
            </a:extLst>
          </p:cNvPr>
          <p:cNvSpPr>
            <a:spLocks noGrp="1"/>
          </p:cNvSpPr>
          <p:nvPr>
            <p:ph type="dt" sz="half" idx="10"/>
          </p:nvPr>
        </p:nvSpPr>
        <p:spPr/>
        <p:txBody>
          <a:bodyPr/>
          <a:lstStyle/>
          <a:p>
            <a:fld id="{3F7BB45D-6259-490F-8A5C-D23ACB6369D2}" type="datetimeFigureOut">
              <a:rPr lang="en-GB" smtClean="0"/>
              <a:t>06/11/2023</a:t>
            </a:fld>
            <a:endParaRPr lang="en-GB"/>
          </a:p>
        </p:txBody>
      </p:sp>
      <p:sp>
        <p:nvSpPr>
          <p:cNvPr id="5" name="Footer Placeholder 4">
            <a:extLst>
              <a:ext uri="{FF2B5EF4-FFF2-40B4-BE49-F238E27FC236}">
                <a16:creationId xmlns:a16="http://schemas.microsoft.com/office/drawing/2014/main" id="{EC9D3A62-476C-07F6-AC37-647023328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B70B5F-D28E-DA41-8427-9673BE73EA03}"/>
              </a:ext>
            </a:extLst>
          </p:cNvPr>
          <p:cNvSpPr>
            <a:spLocks noGrp="1"/>
          </p:cNvSpPr>
          <p:nvPr>
            <p:ph type="sldNum" sz="quarter" idx="12"/>
          </p:nvPr>
        </p:nvSpPr>
        <p:spPr/>
        <p:txBody>
          <a:bodyPr/>
          <a:lstStyle/>
          <a:p>
            <a:fld id="{9305859D-E847-4EE3-9FB1-3F7C32B2E2F0}" type="slidenum">
              <a:rPr lang="en-GB" smtClean="0"/>
              <a:t>‹#›</a:t>
            </a:fld>
            <a:endParaRPr lang="en-GB"/>
          </a:p>
        </p:txBody>
      </p:sp>
    </p:spTree>
    <p:extLst>
      <p:ext uri="{BB962C8B-B14F-4D97-AF65-F5344CB8AC3E}">
        <p14:creationId xmlns:p14="http://schemas.microsoft.com/office/powerpoint/2010/main" val="34307284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7D956-B46E-A95D-6449-87EA32A7145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872108-92FE-0BC4-6012-B58129761F4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2F4C900-5E0E-729D-4F62-D91B4927A25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02C5387-4707-79D5-4375-22BDD9B8A20D}"/>
              </a:ext>
            </a:extLst>
          </p:cNvPr>
          <p:cNvSpPr>
            <a:spLocks noGrp="1"/>
          </p:cNvSpPr>
          <p:nvPr>
            <p:ph type="dt" sz="half" idx="10"/>
          </p:nvPr>
        </p:nvSpPr>
        <p:spPr/>
        <p:txBody>
          <a:bodyPr/>
          <a:lstStyle/>
          <a:p>
            <a:fld id="{3F7BB45D-6259-490F-8A5C-D23ACB6369D2}" type="datetimeFigureOut">
              <a:rPr lang="en-GB" smtClean="0"/>
              <a:t>06/11/2023</a:t>
            </a:fld>
            <a:endParaRPr lang="en-GB"/>
          </a:p>
        </p:txBody>
      </p:sp>
      <p:sp>
        <p:nvSpPr>
          <p:cNvPr id="6" name="Footer Placeholder 5">
            <a:extLst>
              <a:ext uri="{FF2B5EF4-FFF2-40B4-BE49-F238E27FC236}">
                <a16:creationId xmlns:a16="http://schemas.microsoft.com/office/drawing/2014/main" id="{271CBC9A-1C54-6F9E-92EE-062B180F39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94B019-ECB1-B8A3-789C-2BF538642C22}"/>
              </a:ext>
            </a:extLst>
          </p:cNvPr>
          <p:cNvSpPr>
            <a:spLocks noGrp="1"/>
          </p:cNvSpPr>
          <p:nvPr>
            <p:ph type="sldNum" sz="quarter" idx="12"/>
          </p:nvPr>
        </p:nvSpPr>
        <p:spPr/>
        <p:txBody>
          <a:bodyPr/>
          <a:lstStyle/>
          <a:p>
            <a:fld id="{9305859D-E847-4EE3-9FB1-3F7C32B2E2F0}" type="slidenum">
              <a:rPr lang="en-GB" smtClean="0"/>
              <a:t>‹#›</a:t>
            </a:fld>
            <a:endParaRPr lang="en-GB"/>
          </a:p>
        </p:txBody>
      </p:sp>
    </p:spTree>
    <p:extLst>
      <p:ext uri="{BB962C8B-B14F-4D97-AF65-F5344CB8AC3E}">
        <p14:creationId xmlns:p14="http://schemas.microsoft.com/office/powerpoint/2010/main" val="8039329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00DDE-0445-B436-6747-C865AEF06F86}"/>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D7153F-051D-B46D-93B4-A84F48A95F3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3D578E-CDBF-B45C-2932-D9C51C85305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798EB85-1B34-9E21-2C4B-BD00293E360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ABC2B8C-7C74-5860-1A7C-E541FA29FB6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FC380D-3DB1-4768-C6ED-7E60B678BED3}"/>
              </a:ext>
            </a:extLst>
          </p:cNvPr>
          <p:cNvSpPr>
            <a:spLocks noGrp="1"/>
          </p:cNvSpPr>
          <p:nvPr>
            <p:ph type="dt" sz="half" idx="10"/>
          </p:nvPr>
        </p:nvSpPr>
        <p:spPr/>
        <p:txBody>
          <a:bodyPr/>
          <a:lstStyle/>
          <a:p>
            <a:fld id="{3F7BB45D-6259-490F-8A5C-D23ACB6369D2}" type="datetimeFigureOut">
              <a:rPr lang="en-GB" smtClean="0"/>
              <a:t>06/11/2023</a:t>
            </a:fld>
            <a:endParaRPr lang="en-GB"/>
          </a:p>
        </p:txBody>
      </p:sp>
      <p:sp>
        <p:nvSpPr>
          <p:cNvPr id="8" name="Footer Placeholder 7">
            <a:extLst>
              <a:ext uri="{FF2B5EF4-FFF2-40B4-BE49-F238E27FC236}">
                <a16:creationId xmlns:a16="http://schemas.microsoft.com/office/drawing/2014/main" id="{9CE18916-EE5D-33C9-1155-2409F7A8C5D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D211B14-5A29-3E1F-A8C0-5FF736294FD5}"/>
              </a:ext>
            </a:extLst>
          </p:cNvPr>
          <p:cNvSpPr>
            <a:spLocks noGrp="1"/>
          </p:cNvSpPr>
          <p:nvPr>
            <p:ph type="sldNum" sz="quarter" idx="12"/>
          </p:nvPr>
        </p:nvSpPr>
        <p:spPr/>
        <p:txBody>
          <a:bodyPr/>
          <a:lstStyle/>
          <a:p>
            <a:fld id="{9305859D-E847-4EE3-9FB1-3F7C32B2E2F0}" type="slidenum">
              <a:rPr lang="en-GB" smtClean="0"/>
              <a:t>‹#›</a:t>
            </a:fld>
            <a:endParaRPr lang="en-GB"/>
          </a:p>
        </p:txBody>
      </p:sp>
    </p:spTree>
    <p:extLst>
      <p:ext uri="{BB962C8B-B14F-4D97-AF65-F5344CB8AC3E}">
        <p14:creationId xmlns:p14="http://schemas.microsoft.com/office/powerpoint/2010/main" val="27977705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9677F-00F8-168B-4E16-4739232421C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46D9E77-8872-F932-53A2-8FE1C67BB18E}"/>
              </a:ext>
            </a:extLst>
          </p:cNvPr>
          <p:cNvSpPr>
            <a:spLocks noGrp="1"/>
          </p:cNvSpPr>
          <p:nvPr>
            <p:ph type="dt" sz="half" idx="10"/>
          </p:nvPr>
        </p:nvSpPr>
        <p:spPr/>
        <p:txBody>
          <a:bodyPr/>
          <a:lstStyle/>
          <a:p>
            <a:fld id="{3F7BB45D-6259-490F-8A5C-D23ACB6369D2}" type="datetimeFigureOut">
              <a:rPr lang="en-GB" smtClean="0"/>
              <a:t>06/11/2023</a:t>
            </a:fld>
            <a:endParaRPr lang="en-GB"/>
          </a:p>
        </p:txBody>
      </p:sp>
      <p:sp>
        <p:nvSpPr>
          <p:cNvPr id="4" name="Footer Placeholder 3">
            <a:extLst>
              <a:ext uri="{FF2B5EF4-FFF2-40B4-BE49-F238E27FC236}">
                <a16:creationId xmlns:a16="http://schemas.microsoft.com/office/drawing/2014/main" id="{49DA8D99-213D-8AEA-88E1-A1B4973CB7F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C531661-779D-B65E-CA01-284AB909AF7E}"/>
              </a:ext>
            </a:extLst>
          </p:cNvPr>
          <p:cNvSpPr>
            <a:spLocks noGrp="1"/>
          </p:cNvSpPr>
          <p:nvPr>
            <p:ph type="sldNum" sz="quarter" idx="12"/>
          </p:nvPr>
        </p:nvSpPr>
        <p:spPr/>
        <p:txBody>
          <a:bodyPr/>
          <a:lstStyle/>
          <a:p>
            <a:fld id="{9305859D-E847-4EE3-9FB1-3F7C32B2E2F0}" type="slidenum">
              <a:rPr lang="en-GB" smtClean="0"/>
              <a:t>‹#›</a:t>
            </a:fld>
            <a:endParaRPr lang="en-GB"/>
          </a:p>
        </p:txBody>
      </p:sp>
    </p:spTree>
    <p:extLst>
      <p:ext uri="{BB962C8B-B14F-4D97-AF65-F5344CB8AC3E}">
        <p14:creationId xmlns:p14="http://schemas.microsoft.com/office/powerpoint/2010/main" val="40002356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4C83D9-E02D-6129-063F-301C8B7DA4D6}"/>
              </a:ext>
            </a:extLst>
          </p:cNvPr>
          <p:cNvSpPr>
            <a:spLocks noGrp="1"/>
          </p:cNvSpPr>
          <p:nvPr>
            <p:ph type="dt" sz="half" idx="10"/>
          </p:nvPr>
        </p:nvSpPr>
        <p:spPr/>
        <p:txBody>
          <a:bodyPr/>
          <a:lstStyle/>
          <a:p>
            <a:fld id="{3F7BB45D-6259-490F-8A5C-D23ACB6369D2}" type="datetimeFigureOut">
              <a:rPr lang="en-GB" smtClean="0"/>
              <a:t>06/11/2023</a:t>
            </a:fld>
            <a:endParaRPr lang="en-GB"/>
          </a:p>
        </p:txBody>
      </p:sp>
      <p:sp>
        <p:nvSpPr>
          <p:cNvPr id="3" name="Footer Placeholder 2">
            <a:extLst>
              <a:ext uri="{FF2B5EF4-FFF2-40B4-BE49-F238E27FC236}">
                <a16:creationId xmlns:a16="http://schemas.microsoft.com/office/drawing/2014/main" id="{0996621E-A133-1C70-E9DE-33EC659CDD0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299FF3C-24BC-2965-F362-7769A0BDF308}"/>
              </a:ext>
            </a:extLst>
          </p:cNvPr>
          <p:cNvSpPr>
            <a:spLocks noGrp="1"/>
          </p:cNvSpPr>
          <p:nvPr>
            <p:ph type="sldNum" sz="quarter" idx="12"/>
          </p:nvPr>
        </p:nvSpPr>
        <p:spPr/>
        <p:txBody>
          <a:bodyPr/>
          <a:lstStyle/>
          <a:p>
            <a:fld id="{9305859D-E847-4EE3-9FB1-3F7C32B2E2F0}" type="slidenum">
              <a:rPr lang="en-GB" smtClean="0"/>
              <a:t>‹#›</a:t>
            </a:fld>
            <a:endParaRPr lang="en-GB"/>
          </a:p>
        </p:txBody>
      </p:sp>
    </p:spTree>
    <p:extLst>
      <p:ext uri="{BB962C8B-B14F-4D97-AF65-F5344CB8AC3E}">
        <p14:creationId xmlns:p14="http://schemas.microsoft.com/office/powerpoint/2010/main" val="11269080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3B80C-9184-EE39-BBFE-38EC20280D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C3867F5-D1FF-0A60-D627-7880F20E1C6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BA7E7E1-CBAD-6EF7-9756-D6A22D840BC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5BE2800-77AD-82D6-572A-6A6F594011D7}"/>
              </a:ext>
            </a:extLst>
          </p:cNvPr>
          <p:cNvSpPr>
            <a:spLocks noGrp="1"/>
          </p:cNvSpPr>
          <p:nvPr>
            <p:ph type="dt" sz="half" idx="10"/>
          </p:nvPr>
        </p:nvSpPr>
        <p:spPr/>
        <p:txBody>
          <a:bodyPr/>
          <a:lstStyle/>
          <a:p>
            <a:fld id="{3F7BB45D-6259-490F-8A5C-D23ACB6369D2}" type="datetimeFigureOut">
              <a:rPr lang="en-GB" smtClean="0"/>
              <a:t>06/11/2023</a:t>
            </a:fld>
            <a:endParaRPr lang="en-GB"/>
          </a:p>
        </p:txBody>
      </p:sp>
      <p:sp>
        <p:nvSpPr>
          <p:cNvPr id="6" name="Footer Placeholder 5">
            <a:extLst>
              <a:ext uri="{FF2B5EF4-FFF2-40B4-BE49-F238E27FC236}">
                <a16:creationId xmlns:a16="http://schemas.microsoft.com/office/drawing/2014/main" id="{BCF1FE4F-3333-208C-7630-F242E3E80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022C77-2749-B876-7F70-D36C24C5F789}"/>
              </a:ext>
            </a:extLst>
          </p:cNvPr>
          <p:cNvSpPr>
            <a:spLocks noGrp="1"/>
          </p:cNvSpPr>
          <p:nvPr>
            <p:ph type="sldNum" sz="quarter" idx="12"/>
          </p:nvPr>
        </p:nvSpPr>
        <p:spPr/>
        <p:txBody>
          <a:bodyPr/>
          <a:lstStyle/>
          <a:p>
            <a:fld id="{9305859D-E847-4EE3-9FB1-3F7C32B2E2F0}" type="slidenum">
              <a:rPr lang="en-GB" smtClean="0"/>
              <a:t>‹#›</a:t>
            </a:fld>
            <a:endParaRPr lang="en-GB"/>
          </a:p>
        </p:txBody>
      </p:sp>
    </p:spTree>
    <p:extLst>
      <p:ext uri="{BB962C8B-B14F-4D97-AF65-F5344CB8AC3E}">
        <p14:creationId xmlns:p14="http://schemas.microsoft.com/office/powerpoint/2010/main" val="36381040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9A790-72B1-F69B-7379-4ADF2E8FC07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F25EB1F-E9FD-91D3-AFAA-C5CFB7012C3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A20B0168-DCE4-15FA-50A2-A65F9A66ED7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BF466FC-8A84-9BD6-6615-5675A3EA75D6}"/>
              </a:ext>
            </a:extLst>
          </p:cNvPr>
          <p:cNvSpPr>
            <a:spLocks noGrp="1"/>
          </p:cNvSpPr>
          <p:nvPr>
            <p:ph type="dt" sz="half" idx="10"/>
          </p:nvPr>
        </p:nvSpPr>
        <p:spPr/>
        <p:txBody>
          <a:bodyPr/>
          <a:lstStyle/>
          <a:p>
            <a:fld id="{3F7BB45D-6259-490F-8A5C-D23ACB6369D2}" type="datetimeFigureOut">
              <a:rPr lang="en-GB" smtClean="0"/>
              <a:t>06/11/2023</a:t>
            </a:fld>
            <a:endParaRPr lang="en-GB"/>
          </a:p>
        </p:txBody>
      </p:sp>
      <p:sp>
        <p:nvSpPr>
          <p:cNvPr id="6" name="Footer Placeholder 5">
            <a:extLst>
              <a:ext uri="{FF2B5EF4-FFF2-40B4-BE49-F238E27FC236}">
                <a16:creationId xmlns:a16="http://schemas.microsoft.com/office/drawing/2014/main" id="{8BDE2898-12BB-A509-D561-E3519D877D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301BB2-DE9F-64B7-9104-0E0D232DC6C3}"/>
              </a:ext>
            </a:extLst>
          </p:cNvPr>
          <p:cNvSpPr>
            <a:spLocks noGrp="1"/>
          </p:cNvSpPr>
          <p:nvPr>
            <p:ph type="sldNum" sz="quarter" idx="12"/>
          </p:nvPr>
        </p:nvSpPr>
        <p:spPr/>
        <p:txBody>
          <a:bodyPr/>
          <a:lstStyle/>
          <a:p>
            <a:fld id="{9305859D-E847-4EE3-9FB1-3F7C32B2E2F0}" type="slidenum">
              <a:rPr lang="en-GB" smtClean="0"/>
              <a:t>‹#›</a:t>
            </a:fld>
            <a:endParaRPr lang="en-GB"/>
          </a:p>
        </p:txBody>
      </p:sp>
    </p:spTree>
    <p:extLst>
      <p:ext uri="{BB962C8B-B14F-4D97-AF65-F5344CB8AC3E}">
        <p14:creationId xmlns:p14="http://schemas.microsoft.com/office/powerpoint/2010/main" val="3995334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 2 panes vertica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777054786"/>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5" name="Object 4"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5B69306-C0E7-42BC-9E5D-971E49B11CDF}"/>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7" name="Text Placeholder 8"/>
          <p:cNvSpPr>
            <a:spLocks noGrp="1"/>
          </p:cNvSpPr>
          <p:nvPr>
            <p:ph type="body" sz="quarter" idx="20" hasCustomPrompt="1"/>
          </p:nvPr>
        </p:nvSpPr>
        <p:spPr>
          <a:xfrm>
            <a:off x="306324" y="1276349"/>
            <a:ext cx="4178808"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8" name="Text Placeholder 8"/>
          <p:cNvSpPr>
            <a:spLocks noGrp="1"/>
          </p:cNvSpPr>
          <p:nvPr>
            <p:ph type="body" sz="quarter" idx="11" hasCustomPrompt="1"/>
          </p:nvPr>
        </p:nvSpPr>
        <p:spPr>
          <a:xfrm>
            <a:off x="306324" y="785362"/>
            <a:ext cx="8531352" cy="434068"/>
          </a:xfrm>
          <a:prstGeom prst="rect">
            <a:avLst/>
          </a:prstGeom>
        </p:spPr>
        <p:txBody>
          <a:bodyPr lIns="0" tIns="38963" rIns="77925" bIns="38963">
            <a:noAutofit/>
          </a:bodyPr>
          <a:lstStyle>
            <a:lvl1pPr marL="0" indent="0">
              <a:lnSpc>
                <a:spcPts val="1600"/>
              </a:lnSpc>
              <a:buNone/>
              <a:defRPr sz="1600" b="0" i="0" baseline="0">
                <a:solidFill>
                  <a:schemeClr val="accent1"/>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Sub heading title</a:t>
            </a:r>
          </a:p>
        </p:txBody>
      </p:sp>
      <p:sp>
        <p:nvSpPr>
          <p:cNvPr id="10" name="Text Placeholder 17"/>
          <p:cNvSpPr>
            <a:spLocks noGrp="1"/>
          </p:cNvSpPr>
          <p:nvPr>
            <p:ph type="body" sz="quarter" idx="13" hasCustomPrompt="1"/>
          </p:nvPr>
        </p:nvSpPr>
        <p:spPr>
          <a:xfrm>
            <a:off x="309046" y="91800"/>
            <a:ext cx="6646154" cy="135979"/>
          </a:xfrm>
          <a:prstGeom prst="rect">
            <a:avLst/>
          </a:prstGeom>
        </p:spPr>
        <p:txBody>
          <a:bodyPr lIns="0" tIns="39883" rIns="0" bIns="39883">
            <a:noAutofit/>
          </a:bodyPr>
          <a:lstStyle>
            <a:lvl1pPr marL="0" marR="0" indent="0" algn="l" defTabSz="389626" rtl="0" eaLnBrk="1" fontAlgn="auto" latinLnBrk="0" hangingPunct="1">
              <a:lnSpc>
                <a:spcPct val="100000"/>
              </a:lnSpc>
              <a:spcBef>
                <a:spcPts val="0"/>
              </a:spcBef>
              <a:spcAft>
                <a:spcPts val="0"/>
              </a:spcAft>
              <a:buClrTx/>
              <a:buSzTx/>
              <a:buFontTx/>
              <a:buNone/>
              <a:tabLst/>
              <a:defRPr sz="800"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8" name="Text Placeholder 17"/>
          <p:cNvSpPr>
            <a:spLocks noGrp="1"/>
          </p:cNvSpPr>
          <p:nvPr>
            <p:ph type="body" sz="quarter" idx="14" hasCustomPrompt="1"/>
          </p:nvPr>
        </p:nvSpPr>
        <p:spPr>
          <a:xfrm>
            <a:off x="312369" y="4941001"/>
            <a:ext cx="6646154"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9" name="Text Placeholder 8"/>
          <p:cNvSpPr>
            <a:spLocks noGrp="1"/>
          </p:cNvSpPr>
          <p:nvPr>
            <p:ph type="body" sz="quarter" idx="21" hasCustomPrompt="1"/>
          </p:nvPr>
        </p:nvSpPr>
        <p:spPr>
          <a:xfrm>
            <a:off x="4658868" y="1276349"/>
            <a:ext cx="4178808" cy="332965"/>
          </a:xfrm>
          <a:prstGeom prst="rect">
            <a:avLst/>
          </a:prstGeom>
        </p:spPr>
        <p:txBody>
          <a:bodyPr lIns="0" tIns="0" rIns="77925" bIns="38963">
            <a:noAutofit/>
          </a:bodyPr>
          <a:lstStyle>
            <a:lvl1pPr marL="0" indent="0">
              <a:lnSpc>
                <a:spcPct val="100000"/>
              </a:lnSpc>
              <a:buNone/>
              <a:defRPr sz="1400" b="1" i="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buNone/>
              <a:defRPr/>
            </a:lvl2pPr>
          </a:lstStyle>
          <a:p>
            <a:pPr lvl="0"/>
            <a:r>
              <a:rPr lang="en-GB" dirty="0"/>
              <a:t>Chart title</a:t>
            </a:r>
          </a:p>
        </p:txBody>
      </p:sp>
      <p:sp>
        <p:nvSpPr>
          <p:cNvPr id="13" name="Text Placeholder 17">
            <a:extLst>
              <a:ext uri="{FF2B5EF4-FFF2-40B4-BE49-F238E27FC236}">
                <a16:creationId xmlns:a16="http://schemas.microsoft.com/office/drawing/2014/main" id="{B1784016-ABD5-4F24-A23B-633D9CF9A4F1}"/>
              </a:ext>
            </a:extLst>
          </p:cNvPr>
          <p:cNvSpPr>
            <a:spLocks noGrp="1"/>
          </p:cNvSpPr>
          <p:nvPr>
            <p:ph type="body" sz="quarter" idx="22" hasCustomPrompt="1"/>
          </p:nvPr>
        </p:nvSpPr>
        <p:spPr>
          <a:xfrm>
            <a:off x="312369" y="4671185"/>
            <a:ext cx="4186712"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15" name="Text Placeholder 17">
            <a:extLst>
              <a:ext uri="{FF2B5EF4-FFF2-40B4-BE49-F238E27FC236}">
                <a16:creationId xmlns:a16="http://schemas.microsoft.com/office/drawing/2014/main" id="{EA4404A6-5911-4E01-8AE8-27C519AE35B2}"/>
              </a:ext>
            </a:extLst>
          </p:cNvPr>
          <p:cNvSpPr>
            <a:spLocks noGrp="1"/>
          </p:cNvSpPr>
          <p:nvPr>
            <p:ph type="body" sz="quarter" idx="23" hasCustomPrompt="1"/>
          </p:nvPr>
        </p:nvSpPr>
        <p:spPr>
          <a:xfrm>
            <a:off x="4652308" y="4671185"/>
            <a:ext cx="4186712" cy="107722"/>
          </a:xfrm>
          <a:prstGeom prst="rect">
            <a:avLst/>
          </a:prstGeom>
        </p:spPr>
        <p:txBody>
          <a:bodyPr lIns="0" tIns="0" rIns="0" bIns="0" anchor="b">
            <a:spAutoFit/>
          </a:bodyPr>
          <a:lstStyle>
            <a:lvl1pPr>
              <a:defRPr lang="en-US" sz="700" b="0" cap="none" dirty="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a:t>
            </a:r>
          </a:p>
        </p:txBody>
      </p:sp>
      <p:sp>
        <p:nvSpPr>
          <p:cNvPr id="7" name="Title 6">
            <a:extLst>
              <a:ext uri="{FF2B5EF4-FFF2-40B4-BE49-F238E27FC236}">
                <a16:creationId xmlns:a16="http://schemas.microsoft.com/office/drawing/2014/main" id="{0908A1AF-ECB5-0DD4-0344-77B175F3A7E5}"/>
              </a:ext>
            </a:extLst>
          </p:cNvPr>
          <p:cNvSpPr>
            <a:spLocks noGrp="1"/>
          </p:cNvSpPr>
          <p:nvPr>
            <p:ph type="title" hasCustomPrompt="1"/>
          </p:nvPr>
        </p:nvSpPr>
        <p:spPr>
          <a:xfrm>
            <a:off x="306324" y="297000"/>
            <a:ext cx="8531352" cy="484632"/>
          </a:xfrm>
        </p:spPr>
        <p:txBody>
          <a:bodyPr vert="horz"/>
          <a:lstStyle/>
          <a:p>
            <a:r>
              <a:rPr lang="en-US" dirty="0"/>
              <a:t>Title</a:t>
            </a:r>
          </a:p>
        </p:txBody>
      </p:sp>
      <p:sp>
        <p:nvSpPr>
          <p:cNvPr id="21" name="Content Placeholder 2">
            <a:extLst>
              <a:ext uri="{FF2B5EF4-FFF2-40B4-BE49-F238E27FC236}">
                <a16:creationId xmlns:a16="http://schemas.microsoft.com/office/drawing/2014/main" id="{9E02FA29-F572-54D7-C171-E628D46F7A5F}"/>
              </a:ext>
            </a:extLst>
          </p:cNvPr>
          <p:cNvSpPr>
            <a:spLocks noGrp="1"/>
          </p:cNvSpPr>
          <p:nvPr>
            <p:ph idx="15" hasCustomPrompt="1"/>
          </p:nvPr>
        </p:nvSpPr>
        <p:spPr>
          <a:xfrm>
            <a:off x="306324" y="1609314"/>
            <a:ext cx="4178808" cy="3024599"/>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
        <p:nvSpPr>
          <p:cNvPr id="25" name="Content Placeholder 2">
            <a:extLst>
              <a:ext uri="{FF2B5EF4-FFF2-40B4-BE49-F238E27FC236}">
                <a16:creationId xmlns:a16="http://schemas.microsoft.com/office/drawing/2014/main" id="{48ABA44E-0434-CEA9-34FC-3D52D89C8D8C}"/>
              </a:ext>
            </a:extLst>
          </p:cNvPr>
          <p:cNvSpPr>
            <a:spLocks noGrp="1"/>
          </p:cNvSpPr>
          <p:nvPr>
            <p:ph idx="25" hasCustomPrompt="1"/>
          </p:nvPr>
        </p:nvSpPr>
        <p:spPr>
          <a:xfrm>
            <a:off x="4658868" y="1609314"/>
            <a:ext cx="4178808" cy="3024599"/>
          </a:xfrm>
          <a:prstGeom prst="rect">
            <a:avLst/>
          </a:prstGeom>
        </p:spPr>
        <p:txBody>
          <a:bodyPr lIns="0" tIns="0" rIns="0" bIns="0"/>
          <a:lstStyle>
            <a:lvl1pPr marL="228635" indent="-228635">
              <a:lnSpc>
                <a:spcPct val="100000"/>
              </a:lnSpc>
              <a:spcBef>
                <a:spcPts val="170"/>
              </a:spcBef>
              <a:spcAft>
                <a:spcPts val="426"/>
              </a:spcAft>
              <a:buClr>
                <a:schemeClr val="accent2"/>
              </a:buClr>
              <a:buSzPct val="100000"/>
              <a:buFont typeface="Wingdings 2" panose="05020102010507070707" pitchFamily="18" charset="2"/>
              <a:buChar char=""/>
              <a:defRPr sz="130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78803" indent="-150169">
              <a:lnSpc>
                <a:spcPct val="100000"/>
              </a:lnSpc>
              <a:spcBef>
                <a:spcPts val="170"/>
              </a:spcBef>
              <a:spcAft>
                <a:spcPts val="426"/>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535736" indent="-156933">
              <a:lnSpc>
                <a:spcPct val="100000"/>
              </a:lnSpc>
              <a:spcBef>
                <a:spcPts val="170"/>
              </a:spcBef>
              <a:spcAft>
                <a:spcPts val="426"/>
              </a:spcAft>
              <a:buClr>
                <a:schemeClr val="accent2"/>
              </a:buClr>
              <a:buSzPct val="120000"/>
              <a:buFont typeface="Arial" panose="020B0604020202020204" pitchFamily="34" charset="0"/>
              <a:buChar char="»"/>
              <a:defRPr sz="110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85904" indent="-150169">
              <a:lnSpc>
                <a:spcPct val="100000"/>
              </a:lnSpc>
              <a:spcBef>
                <a:spcPts val="170"/>
              </a:spcBef>
              <a:spcAft>
                <a:spcPts val="426"/>
              </a:spcAft>
              <a:buClr>
                <a:schemeClr val="accent1"/>
              </a:buClr>
              <a:buSzPct val="120000"/>
              <a:buFont typeface="Arial" panose="020B0604020202020204" pitchFamily="34" charset="0"/>
              <a:buChar char="»"/>
              <a:defRPr sz="10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844189" indent="-158286">
              <a:lnSpc>
                <a:spcPct val="100000"/>
              </a:lnSpc>
              <a:spcBef>
                <a:spcPts val="170"/>
              </a:spcBef>
              <a:spcAft>
                <a:spcPts val="426"/>
              </a:spcAft>
              <a:buClr>
                <a:schemeClr val="accent1"/>
              </a:buClr>
              <a:buSzPct val="120000"/>
              <a:buFont typeface="Arial" panose="020B0604020202020204" pitchFamily="34" charset="0"/>
              <a:buChar char="»"/>
              <a:defRPr sz="90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914538" indent="-150169">
              <a:spcBef>
                <a:spcPts val="170"/>
              </a:spcBef>
              <a:spcAft>
                <a:spcPts val="426"/>
              </a:spcAft>
              <a:defRPr baseline="0">
                <a:latin typeface="+mn-lt"/>
              </a:defRPr>
            </a:lvl6pPr>
          </a:lstStyle>
          <a:p>
            <a:pPr lvl="0"/>
            <a:r>
              <a:rPr lang="en-US" dirty="0"/>
              <a:t>Click here to add text/chart</a:t>
            </a:r>
          </a:p>
        </p:txBody>
      </p:sp>
    </p:spTree>
    <p:extLst>
      <p:ext uri="{BB962C8B-B14F-4D97-AF65-F5344CB8AC3E}">
        <p14:creationId xmlns:p14="http://schemas.microsoft.com/office/powerpoint/2010/main" val="6753175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40B7-F99E-700F-E631-BE96F26D665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07C1FB-1C6B-59EF-55D4-D51CCAA606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9BE64A-5688-982F-F83D-6E3D67D3127B}"/>
              </a:ext>
            </a:extLst>
          </p:cNvPr>
          <p:cNvSpPr>
            <a:spLocks noGrp="1"/>
          </p:cNvSpPr>
          <p:nvPr>
            <p:ph type="dt" sz="half" idx="10"/>
          </p:nvPr>
        </p:nvSpPr>
        <p:spPr/>
        <p:txBody>
          <a:bodyPr/>
          <a:lstStyle/>
          <a:p>
            <a:fld id="{3F7BB45D-6259-490F-8A5C-D23ACB6369D2}" type="datetimeFigureOut">
              <a:rPr lang="en-GB" smtClean="0"/>
              <a:t>06/11/2023</a:t>
            </a:fld>
            <a:endParaRPr lang="en-GB"/>
          </a:p>
        </p:txBody>
      </p:sp>
      <p:sp>
        <p:nvSpPr>
          <p:cNvPr id="5" name="Footer Placeholder 4">
            <a:extLst>
              <a:ext uri="{FF2B5EF4-FFF2-40B4-BE49-F238E27FC236}">
                <a16:creationId xmlns:a16="http://schemas.microsoft.com/office/drawing/2014/main" id="{A1CF2F0C-C72E-F9FF-41FF-3AB96E71DA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426AB5-98B2-0854-8125-5CB51FCEED24}"/>
              </a:ext>
            </a:extLst>
          </p:cNvPr>
          <p:cNvSpPr>
            <a:spLocks noGrp="1"/>
          </p:cNvSpPr>
          <p:nvPr>
            <p:ph type="sldNum" sz="quarter" idx="12"/>
          </p:nvPr>
        </p:nvSpPr>
        <p:spPr/>
        <p:txBody>
          <a:bodyPr/>
          <a:lstStyle/>
          <a:p>
            <a:fld id="{9305859D-E847-4EE3-9FB1-3F7C32B2E2F0}" type="slidenum">
              <a:rPr lang="en-GB" smtClean="0"/>
              <a:t>‹#›</a:t>
            </a:fld>
            <a:endParaRPr lang="en-GB"/>
          </a:p>
        </p:txBody>
      </p:sp>
    </p:spTree>
    <p:extLst>
      <p:ext uri="{BB962C8B-B14F-4D97-AF65-F5344CB8AC3E}">
        <p14:creationId xmlns:p14="http://schemas.microsoft.com/office/powerpoint/2010/main" val="34181105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0C1C3-6BAC-2B1D-7D85-BE0EC6551ECE}"/>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DF0E9A-7B23-0A09-5794-6D45E6CF4DA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A7BD46-C58E-9A34-0AF3-446E388608D5}"/>
              </a:ext>
            </a:extLst>
          </p:cNvPr>
          <p:cNvSpPr>
            <a:spLocks noGrp="1"/>
          </p:cNvSpPr>
          <p:nvPr>
            <p:ph type="dt" sz="half" idx="10"/>
          </p:nvPr>
        </p:nvSpPr>
        <p:spPr/>
        <p:txBody>
          <a:bodyPr/>
          <a:lstStyle/>
          <a:p>
            <a:fld id="{3F7BB45D-6259-490F-8A5C-D23ACB6369D2}" type="datetimeFigureOut">
              <a:rPr lang="en-GB" smtClean="0"/>
              <a:t>06/11/2023</a:t>
            </a:fld>
            <a:endParaRPr lang="en-GB"/>
          </a:p>
        </p:txBody>
      </p:sp>
      <p:sp>
        <p:nvSpPr>
          <p:cNvPr id="5" name="Footer Placeholder 4">
            <a:extLst>
              <a:ext uri="{FF2B5EF4-FFF2-40B4-BE49-F238E27FC236}">
                <a16:creationId xmlns:a16="http://schemas.microsoft.com/office/drawing/2014/main" id="{AA91F784-AE51-1746-C7DC-B27A940BC3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471CC9-ED63-EED4-AC3B-FC75E8921627}"/>
              </a:ext>
            </a:extLst>
          </p:cNvPr>
          <p:cNvSpPr>
            <a:spLocks noGrp="1"/>
          </p:cNvSpPr>
          <p:nvPr>
            <p:ph type="sldNum" sz="quarter" idx="12"/>
          </p:nvPr>
        </p:nvSpPr>
        <p:spPr/>
        <p:txBody>
          <a:bodyPr/>
          <a:lstStyle/>
          <a:p>
            <a:fld id="{9305859D-E847-4EE3-9FB1-3F7C32B2E2F0}" type="slidenum">
              <a:rPr lang="en-GB" smtClean="0"/>
              <a:t>‹#›</a:t>
            </a:fld>
            <a:endParaRPr lang="en-GB"/>
          </a:p>
        </p:txBody>
      </p:sp>
    </p:spTree>
    <p:extLst>
      <p:ext uri="{BB962C8B-B14F-4D97-AF65-F5344CB8AC3E}">
        <p14:creationId xmlns:p14="http://schemas.microsoft.com/office/powerpoint/2010/main" val="38884168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270000" y="1215000"/>
            <a:ext cx="8604900" cy="3264300"/>
          </a:xfrm>
        </p:spPr>
        <p:txBody>
          <a:bodyPr/>
          <a:lstStyle>
            <a:lvl1pPr>
              <a:defRPr/>
            </a:lvl1pPr>
            <a:lvl5pPr>
              <a:defRPr/>
            </a:lvl5pPr>
          </a:lstStyle>
          <a:p>
            <a:pPr lvl="0"/>
            <a:r>
              <a:rPr lang="en-US" noProof="0" dirty="0"/>
              <a:t>Click to add text                                                                                                                                                                                  Enter &amp; TAB for next text level                                                                                                                                              SHIFT+TAB to go back in levels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6</a:t>
            </a:r>
          </a:p>
          <a:p>
            <a:pPr lvl="6"/>
            <a:r>
              <a:rPr lang="en-US" noProof="0" dirty="0"/>
              <a:t>7</a:t>
            </a:r>
          </a:p>
          <a:p>
            <a:pPr lvl="7"/>
            <a:r>
              <a:rPr lang="en-US" noProof="0" dirty="0"/>
              <a:t>8</a:t>
            </a:r>
          </a:p>
          <a:p>
            <a:pPr lvl="8"/>
            <a:r>
              <a:rPr lang="en-US" noProof="0" dirty="0"/>
              <a:t>9</a:t>
            </a:r>
          </a:p>
        </p:txBody>
      </p:sp>
      <p:sp>
        <p:nvSpPr>
          <p:cNvPr id="10" name="Text Placeholder note">
            <a:extLst>
              <a:ext uri="{FF2B5EF4-FFF2-40B4-BE49-F238E27FC236}">
                <a16:creationId xmlns:a16="http://schemas.microsoft.com/office/drawing/2014/main" id="{CC558077-EBDB-43B7-A8D5-ED26D1D576D0}"/>
              </a:ext>
            </a:extLst>
          </p:cNvPr>
          <p:cNvSpPr>
            <a:spLocks noGrp="1"/>
          </p:cNvSpPr>
          <p:nvPr>
            <p:ph type="body" sz="quarter" idx="17" hasCustomPrompt="1"/>
          </p:nvPr>
        </p:nvSpPr>
        <p:spPr>
          <a:xfrm>
            <a:off x="270000" y="4482000"/>
            <a:ext cx="8604900" cy="135000"/>
          </a:xfrm>
        </p:spPr>
        <p:txBody>
          <a:bodyPr anchor="b" anchorCtr="0"/>
          <a:lstStyle>
            <a:lvl1pPr marL="0" indent="0" algn="r">
              <a:spcAft>
                <a:spcPts val="225"/>
              </a:spcAft>
              <a:buFont typeface="Arial" panose="020B0604020202020204" pitchFamily="34" charset="0"/>
              <a:buNone/>
              <a:defRPr sz="600" i="0">
                <a:solidFill>
                  <a:srgbClr val="626971"/>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US" dirty="0"/>
              <a:t>Click to add notes</a:t>
            </a:r>
          </a:p>
        </p:txBody>
      </p:sp>
      <p:sp>
        <p:nvSpPr>
          <p:cNvPr id="12" name="Footer Placeholder 11">
            <a:extLst>
              <a:ext uri="{FF2B5EF4-FFF2-40B4-BE49-F238E27FC236}">
                <a16:creationId xmlns:a16="http://schemas.microsoft.com/office/drawing/2014/main" id="{BB33BE57-BA6B-4773-B9F6-E1C273C6FAFE}"/>
              </a:ext>
            </a:extLst>
          </p:cNvPr>
          <p:cNvSpPr>
            <a:spLocks noGrp="1"/>
          </p:cNvSpPr>
          <p:nvPr>
            <p:ph type="ftr" sz="quarter" idx="19"/>
          </p:nvPr>
        </p:nvSpPr>
        <p:spPr/>
        <p:txBody>
          <a:bodyPr/>
          <a:lstStyle/>
          <a:p>
            <a:endParaRPr lang="en-US" dirty="0"/>
          </a:p>
        </p:txBody>
      </p:sp>
      <p:sp>
        <p:nvSpPr>
          <p:cNvPr id="13" name="Slide Number Placeholder 12">
            <a:extLst>
              <a:ext uri="{FF2B5EF4-FFF2-40B4-BE49-F238E27FC236}">
                <a16:creationId xmlns:a16="http://schemas.microsoft.com/office/drawing/2014/main" id="{810DCD79-3140-4A6A-9A39-44A530BFCE42}"/>
              </a:ext>
            </a:extLst>
          </p:cNvPr>
          <p:cNvSpPr>
            <a:spLocks noGrp="1"/>
          </p:cNvSpPr>
          <p:nvPr>
            <p:ph type="sldNum" sz="quarter" idx="20"/>
          </p:nvPr>
        </p:nvSpPr>
        <p:spPr/>
        <p:txBody>
          <a:bodyPr/>
          <a:lstStyle/>
          <a:p>
            <a:fld id="{23AA811B-2EBD-4900-905E-5BE206449611}" type="slidenum">
              <a:rPr lang="en-US"/>
              <a:pPr/>
              <a:t>‹#›</a:t>
            </a:fld>
            <a:endParaRPr lang="en-US" dirty="0"/>
          </a:p>
        </p:txBody>
      </p:sp>
      <p:sp>
        <p:nvSpPr>
          <p:cNvPr id="4" name="Date Placeholder 3">
            <a:extLst>
              <a:ext uri="{FF2B5EF4-FFF2-40B4-BE49-F238E27FC236}">
                <a16:creationId xmlns:a16="http://schemas.microsoft.com/office/drawing/2014/main" id="{4645CBBD-90C7-4066-A5E6-CE7B9E3EF25B}"/>
              </a:ext>
            </a:extLst>
          </p:cNvPr>
          <p:cNvSpPr>
            <a:spLocks noGrp="1"/>
          </p:cNvSpPr>
          <p:nvPr>
            <p:ph type="dt" sz="half" idx="21"/>
          </p:nvPr>
        </p:nvSpPr>
        <p:spPr/>
        <p:txBody>
          <a:bodyPr/>
          <a:lstStyle/>
          <a:p>
            <a:fld id="{51983BA8-EBAA-46D0-A8B5-728157174666}" type="datetime5">
              <a:rPr lang="en-GB"/>
              <a:t>6-Nov-23</a:t>
            </a:fld>
            <a:endParaRPr lang="en-GB" dirty="0"/>
          </a:p>
        </p:txBody>
      </p:sp>
    </p:spTree>
    <p:extLst>
      <p:ext uri="{BB962C8B-B14F-4D97-AF65-F5344CB8AC3E}">
        <p14:creationId xmlns:p14="http://schemas.microsoft.com/office/powerpoint/2010/main" val="328143045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2.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emf"/><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oleObject" Target="../embeddings/oleObject39.bin"/><Relationship Id="rId5" Type="http://schemas.openxmlformats.org/officeDocument/2006/relationships/tags" Target="../tags/tag76.xml"/><Relationship Id="rId4" Type="http://schemas.openxmlformats.org/officeDocument/2006/relationships/tags" Target="../tags/tag75.xml"/></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heme" Target="../theme/theme3.xml"/><Relationship Id="rId1" Type="http://schemas.openxmlformats.org/officeDocument/2006/relationships/slideLayout" Target="../slideLayouts/slideLayout40.xml"/><Relationship Id="rId5" Type="http://schemas.openxmlformats.org/officeDocument/2006/relationships/image" Target="../media/image8.emf"/><Relationship Id="rId4" Type="http://schemas.openxmlformats.org/officeDocument/2006/relationships/oleObject" Target="../embeddings/oleObject42.bin"/></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tags" Target="../tags/tag82.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image" Target="../media/image1.emf"/><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oleObject" Target="../embeddings/oleObject44.bin"/><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tags" Target="../tags/tag83.xml"/><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image" Target="../media/image2.jpeg"/><Relationship Id="rId20" Type="http://schemas.openxmlformats.org/officeDocument/2006/relationships/slideLayout" Target="../slideLayouts/slideLayout60.xml"/><Relationship Id="rId4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5.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6" Type="http://schemas.openxmlformats.org/officeDocument/2006/relationships/image" Target="../media/image10.emf"/><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oleObject" Target="../embeddings/oleObject85.bin"/><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ags" Target="../tags/tag1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9"/>
            </p:custDataLst>
            <p:extLst>
              <p:ext uri="{D42A27DB-BD31-4B8C-83A1-F6EECF244321}">
                <p14:modId xmlns:p14="http://schemas.microsoft.com/office/powerpoint/2010/main" val="1530287980"/>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1" imgW="572" imgH="429" progId="TCLayout.ActiveDocument.1">
                  <p:embed/>
                </p:oleObj>
              </mc:Choice>
              <mc:Fallback>
                <p:oleObj name="think-cell Slide" r:id="rId41" imgW="572" imgH="429" progId="TCLayout.ActiveDocument.1">
                  <p:embed/>
                  <p:pic>
                    <p:nvPicPr>
                      <p:cNvPr id="4" name="Object 3" hidden="1"/>
                      <p:cNvPicPr/>
                      <p:nvPr/>
                    </p:nvPicPr>
                    <p:blipFill>
                      <a:blip r:embed="rId42"/>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E73B681-683A-43BD-9F81-55E5EC826A3A}"/>
              </a:ext>
            </a:extLst>
          </p:cNvPr>
          <p:cNvSpPr/>
          <p:nvPr userDrawn="1">
            <p:custDataLst>
              <p:tags r:id="rId40"/>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 name="Title Placeholder 1"/>
          <p:cNvSpPr>
            <a:spLocks noGrp="1"/>
          </p:cNvSpPr>
          <p:nvPr>
            <p:ph type="title"/>
          </p:nvPr>
        </p:nvSpPr>
        <p:spPr>
          <a:xfrm>
            <a:off x="306324" y="297000"/>
            <a:ext cx="8531352" cy="484632"/>
          </a:xfrm>
          <a:prstGeom prst="rect">
            <a:avLst/>
          </a:prstGeom>
          <a:noFill/>
          <a:ln>
            <a:noFill/>
          </a:ln>
        </p:spPr>
        <p:txBody>
          <a:bodyPr vert="horz" lIns="0" tIns="38963" rIns="77925" bIns="0" rtlCol="0" anchor="t" anchorCtr="0">
            <a:noAutofit/>
          </a:bodyPr>
          <a:lstStyle/>
          <a:p>
            <a:pPr rtl="0"/>
            <a:r>
              <a:rPr lang="en-GB" dirty="0"/>
              <a:t>Title</a:t>
            </a:r>
          </a:p>
        </p:txBody>
      </p:sp>
      <p:sp>
        <p:nvSpPr>
          <p:cNvPr id="12" name="Rectangle 11"/>
          <p:cNvSpPr/>
          <p:nvPr/>
        </p:nvSpPr>
        <p:spPr>
          <a:xfrm>
            <a:off x="8669653" y="4939735"/>
            <a:ext cx="161192" cy="107722"/>
          </a:xfrm>
          <a:prstGeom prst="rect">
            <a:avLst/>
          </a:prstGeom>
        </p:spPr>
        <p:txBody>
          <a:bodyPr wrap="square" lIns="0" tIns="0" rIns="0" bIns="0" anchor="t">
            <a:spAutoFit/>
          </a:bodyPr>
          <a:lstStyle/>
          <a:p>
            <a:pPr algn="r"/>
            <a:fld id="{794AB575-7986-1741-A4D9-8B601F7D4868}" type="slidenum">
              <a:rPr lang="en-US" sz="700" b="1" baseline="0" smtClean="0">
                <a:solidFill>
                  <a:schemeClr val="accent2"/>
                </a:solidFill>
              </a:rPr>
              <a:t>‹#›</a:t>
            </a:fld>
            <a:endParaRPr lang="en-US" sz="700" b="1" baseline="0" dirty="0">
              <a:solidFill>
                <a:schemeClr val="accent2"/>
              </a:solidFill>
            </a:endParaRPr>
          </a:p>
        </p:txBody>
      </p:sp>
      <p:sp>
        <p:nvSpPr>
          <p:cNvPr id="13" name="Slide Number Placeholder 5"/>
          <p:cNvSpPr txBox="1">
            <a:spLocks/>
          </p:cNvSpPr>
          <p:nvPr/>
        </p:nvSpPr>
        <p:spPr>
          <a:xfrm>
            <a:off x="8167202" y="131071"/>
            <a:ext cx="663643" cy="123111"/>
          </a:xfrm>
          <a:prstGeom prst="rect">
            <a:avLst/>
          </a:prstGeom>
        </p:spPr>
        <p:txBody>
          <a:bodyPr vert="horz" wrap="none" lIns="0" tIns="0" rIns="0" bIns="0" rtlCol="0" anchor="ctr" anchorCtr="0">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algn="l" rtl="0">
              <a:spcBef>
                <a:spcPts val="0"/>
              </a:spcBef>
            </a:pPr>
            <a:r>
              <a:rPr lang="en-US" sz="800" b="0" i="0" u="none" strike="noStrike" baseline="0" dirty="0">
                <a:solidFill>
                  <a:schemeClr val="accent2"/>
                </a:solidFill>
                <a:latin typeface="Arial" panose="020B0604020202020204" pitchFamily="34" charset="0"/>
                <a:ea typeface="Roboto Light" panose="02000000000000000000" pitchFamily="2" charset="0"/>
                <a:cs typeface="Arial" panose="020B0604020202020204" pitchFamily="34" charset="0"/>
              </a:rPr>
              <a:t>woodmac.com</a:t>
            </a:r>
          </a:p>
        </p:txBody>
      </p:sp>
      <p:pic>
        <p:nvPicPr>
          <p:cNvPr id="7" name="Picture 2" descr="International Copper Association | LinkedIn">
            <a:extLst>
              <a:ext uri="{FF2B5EF4-FFF2-40B4-BE49-F238E27FC236}">
                <a16:creationId xmlns:a16="http://schemas.microsoft.com/office/drawing/2014/main" id="{A9DA7E7B-1A8D-4C4C-AD20-5F2CC5CF3485}"/>
              </a:ext>
            </a:extLst>
          </p:cNvPr>
          <p:cNvPicPr>
            <a:picLocks noChangeAspect="1" noChangeArrowheads="1"/>
          </p:cNvPicPr>
          <p:nvPr userDrawn="1"/>
        </p:nvPicPr>
        <p:blipFill>
          <a:blip r:embed="rId43">
            <a:extLst>
              <a:ext uri="{28A0092B-C50C-407E-A947-70E740481C1C}">
                <a14:useLocalDpi xmlns:a14="http://schemas.microsoft.com/office/drawing/2010/main" val="0"/>
              </a:ext>
            </a:extLst>
          </a:blip>
          <a:srcRect/>
          <a:stretch>
            <a:fillRect/>
          </a:stretch>
        </p:blipFill>
        <p:spPr bwMode="auto">
          <a:xfrm>
            <a:off x="7837317" y="82260"/>
            <a:ext cx="226801" cy="22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567094"/>
      </p:ext>
    </p:extLst>
  </p:cSld>
  <p:clrMap bg1="lt1" tx1="dk1" bg2="lt2" tx2="dk2" accent1="accent1" accent2="accent2" accent3="accent3" accent4="accent4" accent5="accent5" accent6="accent6" hlink="hlink" folHlink="folHlink"/>
  <p:sldLayoutIdLst>
    <p:sldLayoutId id="2147483824" r:id="rId1"/>
    <p:sldLayoutId id="2147483933" r:id="rId2"/>
    <p:sldLayoutId id="2147483825" r:id="rId3"/>
    <p:sldLayoutId id="2147483855" r:id="rId4"/>
    <p:sldLayoutId id="2147483826" r:id="rId5"/>
    <p:sldLayoutId id="2147483934" r:id="rId6"/>
    <p:sldLayoutId id="2147483935" r:id="rId7"/>
    <p:sldLayoutId id="2147483936" r:id="rId8"/>
    <p:sldLayoutId id="2147483827" r:id="rId9"/>
    <p:sldLayoutId id="2147483856" r:id="rId10"/>
    <p:sldLayoutId id="2147483937" r:id="rId11"/>
    <p:sldLayoutId id="2147483861" r:id="rId12"/>
    <p:sldLayoutId id="2147483851" r:id="rId13"/>
    <p:sldLayoutId id="2147483864" r:id="rId14"/>
    <p:sldLayoutId id="2147483938" r:id="rId15"/>
    <p:sldLayoutId id="2147483852" r:id="rId16"/>
    <p:sldLayoutId id="2147483865" r:id="rId17"/>
    <p:sldLayoutId id="2147483853" r:id="rId18"/>
    <p:sldLayoutId id="2147483862" r:id="rId19"/>
    <p:sldLayoutId id="2147483847" r:id="rId20"/>
    <p:sldLayoutId id="2147483857" r:id="rId21"/>
    <p:sldLayoutId id="2147483848" r:id="rId22"/>
    <p:sldLayoutId id="2147483858" r:id="rId23"/>
    <p:sldLayoutId id="2147483849" r:id="rId24"/>
    <p:sldLayoutId id="2147483859" r:id="rId25"/>
    <p:sldLayoutId id="2147483850" r:id="rId26"/>
    <p:sldLayoutId id="2147483860" r:id="rId27"/>
    <p:sldLayoutId id="2147483854" r:id="rId28"/>
    <p:sldLayoutId id="2147483831" r:id="rId29"/>
    <p:sldLayoutId id="2147483834" r:id="rId30"/>
    <p:sldLayoutId id="2147483846" r:id="rId31"/>
    <p:sldLayoutId id="2147483932" r:id="rId32"/>
    <p:sldLayoutId id="2147483939" r:id="rId33"/>
    <p:sldLayoutId id="2147483941" r:id="rId34"/>
    <p:sldLayoutId id="2147483949" r:id="rId35"/>
    <p:sldLayoutId id="2147483994" r:id="rId36"/>
    <p:sldLayoutId id="2147483995" r:id="rId37"/>
  </p:sldLayoutIdLst>
  <p:hf hdr="0" ftr="0" dt="0"/>
  <p:txStyles>
    <p:titleStyle>
      <a:lvl1pPr marL="0" marR="0" indent="0" algn="l" defTabSz="389626" rtl="0" eaLnBrk="1" fontAlgn="auto" latinLnBrk="0" hangingPunct="1">
        <a:lnSpc>
          <a:spcPts val="1875"/>
        </a:lnSpc>
        <a:spcBef>
          <a:spcPct val="0"/>
        </a:spcBef>
        <a:spcAft>
          <a:spcPts val="0"/>
        </a:spcAft>
        <a:buClrTx/>
        <a:buSzTx/>
        <a:buFontTx/>
        <a:buNone/>
        <a:tabLst/>
        <a:defRPr lang="en-GB" sz="1900" b="1" i="0" u="none" strike="noStrike" kern="1200" baseline="0" smtClean="0">
          <a:solidFill>
            <a:schemeClr val="accent2"/>
          </a:solidFill>
          <a:latin typeface="Arial" panose="020B0604020202020204" pitchFamily="34" charset="0"/>
          <a:ea typeface="Roboto Medium" panose="02000000000000000000" pitchFamily="2" charset="0"/>
          <a:cs typeface="Arial" panose="020B0604020202020204" pitchFamily="34" charset="0"/>
        </a:defRPr>
      </a:lvl1pPr>
    </p:titleStyle>
    <p:bodyStyle>
      <a:lvl1pPr marL="0" marR="0" indent="0" algn="l" defTabSz="389626" rtl="0" eaLnBrk="1" fontAlgn="auto" latinLnBrk="0" hangingPunct="1">
        <a:lnSpc>
          <a:spcPct val="100000"/>
        </a:lnSpc>
        <a:spcBef>
          <a:spcPts val="0"/>
        </a:spcBef>
        <a:spcAft>
          <a:spcPts val="0"/>
        </a:spcAft>
        <a:buClrTx/>
        <a:buSzTx/>
        <a:buFontTx/>
        <a:buNone/>
        <a:tabLst/>
        <a:defRPr lang="en-GB" sz="1500" b="1" i="0" u="none" strike="noStrike" kern="1200" baseline="0" smtClean="0">
          <a:solidFill>
            <a:srgbClr val="082566"/>
          </a:solidFill>
          <a:latin typeface="+mn-lt"/>
          <a:ea typeface="+mn-ea"/>
          <a:cs typeface="+mn-cs"/>
        </a:defRPr>
      </a:lvl1pPr>
      <a:lvl2pPr marL="307101" indent="-152874" algn="l" defTabSz="389626" rtl="0" eaLnBrk="1" latinLnBrk="0" hangingPunct="1">
        <a:spcBef>
          <a:spcPct val="20000"/>
        </a:spcBef>
        <a:buFont typeface="Lucida Grande"/>
        <a:buChar char="»"/>
        <a:defRPr sz="1400" kern="1200">
          <a:solidFill>
            <a:srgbClr val="082566"/>
          </a:solidFill>
          <a:latin typeface="+mn-lt"/>
          <a:ea typeface="+mn-ea"/>
          <a:cs typeface="+mn-cs"/>
        </a:defRPr>
      </a:lvl2pPr>
      <a:lvl3pPr marL="455917" indent="-148815" algn="l" defTabSz="389626" rtl="0" eaLnBrk="1" latinLnBrk="0" hangingPunct="1">
        <a:spcBef>
          <a:spcPct val="20000"/>
        </a:spcBef>
        <a:buFont typeface="Lucida Grande"/>
        <a:buChar char="»"/>
        <a:defRPr sz="1200" kern="1200">
          <a:solidFill>
            <a:srgbClr val="082566"/>
          </a:solidFill>
          <a:latin typeface="+mn-lt"/>
          <a:ea typeface="+mn-ea"/>
          <a:cs typeface="+mn-cs"/>
        </a:defRPr>
      </a:lvl3pPr>
      <a:lvl4pPr marL="610144" marR="0" indent="-154227" algn="l" defTabSz="389626" rtl="0" eaLnBrk="1" fontAlgn="auto" latinLnBrk="0" hangingPunct="1">
        <a:lnSpc>
          <a:spcPct val="100000"/>
        </a:lnSpc>
        <a:spcBef>
          <a:spcPct val="20000"/>
        </a:spcBef>
        <a:spcAft>
          <a:spcPts val="0"/>
        </a:spcAft>
        <a:buClrTx/>
        <a:buSzTx/>
        <a:buFont typeface="Lucida Grande"/>
        <a:buChar char="»"/>
        <a:tabLst/>
        <a:defRPr sz="1000" kern="1200">
          <a:solidFill>
            <a:srgbClr val="1292DC"/>
          </a:solidFill>
          <a:latin typeface="+mn-lt"/>
          <a:ea typeface="+mn-ea"/>
          <a:cs typeface="+mn-cs"/>
        </a:defRPr>
      </a:lvl4pPr>
      <a:lvl5pPr marL="378803" indent="-224576" algn="l" defTabSz="389626" rtl="0" eaLnBrk="1" latinLnBrk="0" hangingPunct="1">
        <a:lnSpc>
          <a:spcPct val="100000"/>
        </a:lnSpc>
        <a:spcBef>
          <a:spcPct val="20000"/>
        </a:spcBef>
        <a:buFont typeface="Arial"/>
        <a:buChar char="»"/>
        <a:defRPr lang="en-US" sz="1900" kern="1200" smtClean="0">
          <a:solidFill>
            <a:srgbClr val="082566"/>
          </a:solidFill>
          <a:latin typeface="+mn-lt"/>
          <a:ea typeface="+mn-ea"/>
          <a:cs typeface="+mn-cs"/>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40" userDrawn="1">
          <p15:clr>
            <a:srgbClr val="F26B43"/>
          </p15:clr>
        </p15:guide>
        <p15:guide id="2" pos="5568" userDrawn="1">
          <p15:clr>
            <a:srgbClr val="F26B43"/>
          </p15:clr>
        </p15:guide>
        <p15:guide id="3" pos="192" userDrawn="1">
          <p15:clr>
            <a:srgbClr val="F26B43"/>
          </p15:clr>
        </p15:guide>
        <p15:guide id="4" orient="horz" pos="3040" userDrawn="1">
          <p15:clr>
            <a:srgbClr val="F26B43"/>
          </p15:clr>
        </p15:guide>
        <p15:guide id="5" orient="horz" pos="804" userDrawn="1">
          <p15:clr>
            <a:srgbClr val="F26B43"/>
          </p15:clr>
        </p15:guide>
        <p15:guide id="6" pos="2832" userDrawn="1">
          <p15:clr>
            <a:srgbClr val="F26B43"/>
          </p15:clr>
        </p15:guide>
        <p15:guide id="7" pos="2880" userDrawn="1">
          <p15:clr>
            <a:srgbClr val="F26B43"/>
          </p15:clr>
        </p15:guide>
        <p15:guide id="8" pos="2928" userDrawn="1">
          <p15:clr>
            <a:srgbClr val="F26B43"/>
          </p15:clr>
        </p15:guide>
        <p15:guide id="9" orient="horz" pos="2919" userDrawn="1">
          <p15:clr>
            <a:srgbClr val="F26B43"/>
          </p15:clr>
        </p15:guide>
        <p15:guide id="10" orient="horz" pos="492" userDrawn="1">
          <p15:clr>
            <a:srgbClr val="F26B43"/>
          </p15:clr>
        </p15:guide>
        <p15:guide id="11" orient="horz" pos="17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
            </p:custData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6" imgW="572" imgH="429" progId="TCLayout.ActiveDocument.1">
                  <p:embed/>
                </p:oleObj>
              </mc:Choice>
              <mc:Fallback>
                <p:oleObj name="think-cell Slide" r:id="rId6" imgW="572" imgH="429" progId="TCLayout.ActiveDocument.1">
                  <p:embed/>
                  <p:pic>
                    <p:nvPicPr>
                      <p:cNvPr id="4" name="Object 3" hidden="1"/>
                      <p:cNvPicPr/>
                      <p:nvPr/>
                    </p:nvPicPr>
                    <p:blipFill>
                      <a:blip r:embed="rId7"/>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F96F26-507C-4DA7-9928-0E35D26992FF}"/>
              </a:ext>
            </a:extLst>
          </p:cNvPr>
          <p:cNvSpPr/>
          <p:nvPr userDrawn="1">
            <p:custDataLst>
              <p:tags r:id="rId5"/>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1900" b="1" i="0" baseline="0" dirty="0">
              <a:latin typeface="Arial" panose="020B0604020202020204" pitchFamily="34" charset="0"/>
              <a:ea typeface="Roboto Medium" panose="02000000000000000000" pitchFamily="2" charset="0"/>
              <a:cs typeface="Arial" panose="020B0604020202020204" pitchFamily="34" charset="0"/>
              <a:sym typeface="Arial" panose="020B0604020202020204" pitchFamily="34" charset="0"/>
            </a:endParaRPr>
          </a:p>
        </p:txBody>
      </p:sp>
      <p:sp>
        <p:nvSpPr>
          <p:cNvPr id="3" name="Title Placeholder 1"/>
          <p:cNvSpPr>
            <a:spLocks noGrp="1"/>
          </p:cNvSpPr>
          <p:nvPr>
            <p:ph type="title"/>
          </p:nvPr>
        </p:nvSpPr>
        <p:spPr>
          <a:xfrm>
            <a:off x="313156" y="297000"/>
            <a:ext cx="8517689" cy="488362"/>
          </a:xfrm>
          <a:prstGeom prst="rect">
            <a:avLst/>
          </a:prstGeom>
          <a:noFill/>
          <a:ln>
            <a:noFill/>
          </a:ln>
        </p:spPr>
        <p:txBody>
          <a:bodyPr vert="horz" lIns="0" tIns="38963" rIns="77925" bIns="0" rtlCol="0" anchor="t" anchorCtr="0">
            <a:noAutofit/>
          </a:bodyPr>
          <a:lstStyle/>
          <a:p>
            <a:pPr rtl="0"/>
            <a:r>
              <a:rPr lang="en-GB" dirty="0"/>
              <a:t>Title – Arial Bold, 19pt, R6 G53 B122</a:t>
            </a:r>
          </a:p>
        </p:txBody>
      </p:sp>
    </p:spTree>
    <p:extLst>
      <p:ext uri="{BB962C8B-B14F-4D97-AF65-F5344CB8AC3E}">
        <p14:creationId xmlns:p14="http://schemas.microsoft.com/office/powerpoint/2010/main" val="1397961611"/>
      </p:ext>
    </p:extLst>
  </p:cSld>
  <p:clrMap bg1="lt1" tx1="dk1" bg2="lt2" tx2="dk2" accent1="accent1" accent2="accent2" accent3="accent3" accent4="accent4" accent5="accent5" accent6="accent6" hlink="hlink" folHlink="folHlink"/>
  <p:sldLayoutIdLst>
    <p:sldLayoutId id="2147483868" r:id="rId1"/>
    <p:sldLayoutId id="2147483924" r:id="rId2"/>
  </p:sldLayoutIdLst>
  <p:hf hdr="0" ftr="0" dt="0"/>
  <p:txStyles>
    <p:titleStyle>
      <a:lvl1pPr marL="0" marR="0" indent="0" algn="l" defTabSz="389626" rtl="0" eaLnBrk="1" fontAlgn="auto" latinLnBrk="0" hangingPunct="1">
        <a:lnSpc>
          <a:spcPts val="1875"/>
        </a:lnSpc>
        <a:spcBef>
          <a:spcPct val="0"/>
        </a:spcBef>
        <a:spcAft>
          <a:spcPts val="0"/>
        </a:spcAft>
        <a:buClrTx/>
        <a:buSzTx/>
        <a:buFontTx/>
        <a:buNone/>
        <a:tabLst/>
        <a:defRPr lang="en-GB" sz="1900" b="1" i="0" u="none" strike="noStrike" kern="1200" baseline="0" smtClean="0">
          <a:solidFill>
            <a:schemeClr val="accent2"/>
          </a:solidFill>
          <a:latin typeface="Arial" panose="020B0604020202020204" pitchFamily="34" charset="0"/>
          <a:ea typeface="Roboto Medium" panose="02000000000000000000" pitchFamily="2" charset="0"/>
          <a:cs typeface="Arial" panose="020B0604020202020204" pitchFamily="34" charset="0"/>
        </a:defRPr>
      </a:lvl1pPr>
    </p:titleStyle>
    <p:bodyStyle>
      <a:lvl1pPr marL="0" marR="0" indent="0" algn="l" defTabSz="389626" rtl="0" eaLnBrk="1" fontAlgn="auto" latinLnBrk="0" hangingPunct="1">
        <a:lnSpc>
          <a:spcPct val="100000"/>
        </a:lnSpc>
        <a:spcBef>
          <a:spcPts val="0"/>
        </a:spcBef>
        <a:spcAft>
          <a:spcPts val="0"/>
        </a:spcAft>
        <a:buClrTx/>
        <a:buSzTx/>
        <a:buFontTx/>
        <a:buNone/>
        <a:tabLst/>
        <a:defRPr lang="en-GB" sz="1500" b="1" i="0" u="none" strike="noStrike" kern="1200" baseline="0" smtClean="0">
          <a:solidFill>
            <a:srgbClr val="082566"/>
          </a:solidFill>
          <a:latin typeface="+mn-lt"/>
          <a:ea typeface="+mn-ea"/>
          <a:cs typeface="+mn-cs"/>
        </a:defRPr>
      </a:lvl1pPr>
      <a:lvl2pPr marL="307101" indent="-152874" algn="l" defTabSz="389626" rtl="0" eaLnBrk="1" latinLnBrk="0" hangingPunct="1">
        <a:spcBef>
          <a:spcPct val="20000"/>
        </a:spcBef>
        <a:buFont typeface="Lucida Grande"/>
        <a:buChar char="»"/>
        <a:defRPr sz="1400" kern="1200">
          <a:solidFill>
            <a:srgbClr val="082566"/>
          </a:solidFill>
          <a:latin typeface="+mn-lt"/>
          <a:ea typeface="+mn-ea"/>
          <a:cs typeface="+mn-cs"/>
        </a:defRPr>
      </a:lvl2pPr>
      <a:lvl3pPr marL="455917" indent="-148815" algn="l" defTabSz="389626" rtl="0" eaLnBrk="1" latinLnBrk="0" hangingPunct="1">
        <a:spcBef>
          <a:spcPct val="20000"/>
        </a:spcBef>
        <a:buFont typeface="Lucida Grande"/>
        <a:buChar char="»"/>
        <a:defRPr sz="1200" kern="1200">
          <a:solidFill>
            <a:srgbClr val="082566"/>
          </a:solidFill>
          <a:latin typeface="+mn-lt"/>
          <a:ea typeface="+mn-ea"/>
          <a:cs typeface="+mn-cs"/>
        </a:defRPr>
      </a:lvl3pPr>
      <a:lvl4pPr marL="610144" marR="0" indent="-154227" algn="l" defTabSz="389626" rtl="0" eaLnBrk="1" fontAlgn="auto" latinLnBrk="0" hangingPunct="1">
        <a:lnSpc>
          <a:spcPct val="100000"/>
        </a:lnSpc>
        <a:spcBef>
          <a:spcPct val="20000"/>
        </a:spcBef>
        <a:spcAft>
          <a:spcPts val="0"/>
        </a:spcAft>
        <a:buClrTx/>
        <a:buSzTx/>
        <a:buFont typeface="Lucida Grande"/>
        <a:buChar char="»"/>
        <a:tabLst/>
        <a:defRPr sz="1000" kern="1200">
          <a:solidFill>
            <a:srgbClr val="1292DC"/>
          </a:solidFill>
          <a:latin typeface="+mn-lt"/>
          <a:ea typeface="+mn-ea"/>
          <a:cs typeface="+mn-cs"/>
        </a:defRPr>
      </a:lvl4pPr>
      <a:lvl5pPr marL="378803" indent="-224576" algn="l" defTabSz="389626" rtl="0" eaLnBrk="1" latinLnBrk="0" hangingPunct="1">
        <a:lnSpc>
          <a:spcPct val="100000"/>
        </a:lnSpc>
        <a:spcBef>
          <a:spcPct val="20000"/>
        </a:spcBef>
        <a:buFont typeface="Arial"/>
        <a:buChar char="»"/>
        <a:defRPr lang="en-US" sz="1900" kern="1200" smtClean="0">
          <a:solidFill>
            <a:srgbClr val="082566"/>
          </a:solidFill>
          <a:latin typeface="+mn-lt"/>
          <a:ea typeface="+mn-ea"/>
          <a:cs typeface="+mn-cs"/>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3"/>
            </p:custData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2" name="Object 1" hidden="1"/>
                      <p:cNvPicPr/>
                      <p:nvPr/>
                    </p:nvPicPr>
                    <p:blipFill>
                      <a:blip r:embed="rId5"/>
                      <a:stretch>
                        <a:fillRect/>
                      </a:stretch>
                    </p:blipFill>
                    <p:spPr>
                      <a:xfrm>
                        <a:off x="1466" y="1192"/>
                        <a:ext cx="1465" cy="1190"/>
                      </a:xfrm>
                      <a:prstGeom prst="rect">
                        <a:avLst/>
                      </a:prstGeom>
                    </p:spPr>
                  </p:pic>
                </p:oleObj>
              </mc:Fallback>
            </mc:AlternateContent>
          </a:graphicData>
        </a:graphic>
      </p:graphicFrame>
    </p:spTree>
    <p:extLst>
      <p:ext uri="{BB962C8B-B14F-4D97-AF65-F5344CB8AC3E}">
        <p14:creationId xmlns:p14="http://schemas.microsoft.com/office/powerpoint/2010/main" val="2069697897"/>
      </p:ext>
    </p:extLst>
  </p:cSld>
  <p:clrMap bg1="lt1" tx1="dk1" bg2="lt2" tx2="dk2" accent1="accent1" accent2="accent2" accent3="accent3" accent4="accent4" accent5="accent5" accent6="accent6" hlink="hlink" folHlink="folHlink"/>
  <p:sldLayoutIdLst>
    <p:sldLayoutId id="2147483910" r:id="rId1"/>
  </p:sldLayoutIdLst>
  <p:txStyles>
    <p:titleStyle>
      <a:lvl1pPr algn="ctr" defTabSz="357850" rtl="0" eaLnBrk="0" fontAlgn="base" hangingPunct="0">
        <a:spcBef>
          <a:spcPct val="0"/>
        </a:spcBef>
        <a:spcAft>
          <a:spcPct val="0"/>
        </a:spcAft>
        <a:defRPr sz="3400" kern="1200">
          <a:solidFill>
            <a:schemeClr val="tx1"/>
          </a:solidFill>
          <a:latin typeface="+mj-lt"/>
          <a:ea typeface="ＭＳ Ｐゴシック" charset="0"/>
          <a:cs typeface="ＭＳ Ｐゴシック" charset="0"/>
        </a:defRPr>
      </a:lvl1pPr>
      <a:lvl2pPr algn="ctr" defTabSz="357850" rtl="0" eaLnBrk="0" fontAlgn="base" hangingPunct="0">
        <a:spcBef>
          <a:spcPct val="0"/>
        </a:spcBef>
        <a:spcAft>
          <a:spcPct val="0"/>
        </a:spcAft>
        <a:defRPr sz="3400">
          <a:solidFill>
            <a:schemeClr val="tx1"/>
          </a:solidFill>
          <a:latin typeface="Arial" charset="0"/>
          <a:ea typeface="ＭＳ Ｐゴシック" charset="0"/>
          <a:cs typeface="ＭＳ Ｐゴシック" charset="0"/>
        </a:defRPr>
      </a:lvl2pPr>
      <a:lvl3pPr algn="ctr" defTabSz="357850" rtl="0" eaLnBrk="0" fontAlgn="base" hangingPunct="0">
        <a:spcBef>
          <a:spcPct val="0"/>
        </a:spcBef>
        <a:spcAft>
          <a:spcPct val="0"/>
        </a:spcAft>
        <a:defRPr sz="3400">
          <a:solidFill>
            <a:schemeClr val="tx1"/>
          </a:solidFill>
          <a:latin typeface="Arial" charset="0"/>
          <a:ea typeface="ＭＳ Ｐゴシック" charset="0"/>
          <a:cs typeface="ＭＳ Ｐゴシック" charset="0"/>
        </a:defRPr>
      </a:lvl3pPr>
      <a:lvl4pPr algn="ctr" defTabSz="357850" rtl="0" eaLnBrk="0" fontAlgn="base" hangingPunct="0">
        <a:spcBef>
          <a:spcPct val="0"/>
        </a:spcBef>
        <a:spcAft>
          <a:spcPct val="0"/>
        </a:spcAft>
        <a:defRPr sz="3400">
          <a:solidFill>
            <a:schemeClr val="tx1"/>
          </a:solidFill>
          <a:latin typeface="Arial" charset="0"/>
          <a:ea typeface="ＭＳ Ｐゴシック" charset="0"/>
          <a:cs typeface="ＭＳ Ｐゴシック" charset="0"/>
        </a:defRPr>
      </a:lvl4pPr>
      <a:lvl5pPr algn="ctr" defTabSz="357850" rtl="0" eaLnBrk="0" fontAlgn="base" hangingPunct="0">
        <a:spcBef>
          <a:spcPct val="0"/>
        </a:spcBef>
        <a:spcAft>
          <a:spcPct val="0"/>
        </a:spcAft>
        <a:defRPr sz="3400">
          <a:solidFill>
            <a:schemeClr val="tx1"/>
          </a:solidFill>
          <a:latin typeface="Arial" charset="0"/>
          <a:ea typeface="ＭＳ Ｐゴシック" charset="0"/>
          <a:cs typeface="ＭＳ Ｐゴシック" charset="0"/>
        </a:defRPr>
      </a:lvl5pPr>
      <a:lvl6pPr marL="357850" algn="ctr" defTabSz="357850" rtl="0" fontAlgn="base">
        <a:spcBef>
          <a:spcPct val="0"/>
        </a:spcBef>
        <a:spcAft>
          <a:spcPct val="0"/>
        </a:spcAft>
        <a:defRPr sz="3400">
          <a:solidFill>
            <a:schemeClr val="tx1"/>
          </a:solidFill>
          <a:latin typeface="Arial" charset="0"/>
          <a:ea typeface="ＭＳ Ｐゴシック" charset="0"/>
          <a:cs typeface="ＭＳ Ｐゴシック" charset="0"/>
        </a:defRPr>
      </a:lvl6pPr>
      <a:lvl7pPr marL="715701" algn="ctr" defTabSz="357850" rtl="0" fontAlgn="base">
        <a:spcBef>
          <a:spcPct val="0"/>
        </a:spcBef>
        <a:spcAft>
          <a:spcPct val="0"/>
        </a:spcAft>
        <a:defRPr sz="3400">
          <a:solidFill>
            <a:schemeClr val="tx1"/>
          </a:solidFill>
          <a:latin typeface="Arial" charset="0"/>
          <a:ea typeface="ＭＳ Ｐゴシック" charset="0"/>
          <a:cs typeface="ＭＳ Ｐゴシック" charset="0"/>
        </a:defRPr>
      </a:lvl7pPr>
      <a:lvl8pPr marL="1073552" algn="ctr" defTabSz="357850" rtl="0" fontAlgn="base">
        <a:spcBef>
          <a:spcPct val="0"/>
        </a:spcBef>
        <a:spcAft>
          <a:spcPct val="0"/>
        </a:spcAft>
        <a:defRPr sz="3400">
          <a:solidFill>
            <a:schemeClr val="tx1"/>
          </a:solidFill>
          <a:latin typeface="Arial" charset="0"/>
          <a:ea typeface="ＭＳ Ｐゴシック" charset="0"/>
          <a:cs typeface="ＭＳ Ｐゴシック" charset="0"/>
        </a:defRPr>
      </a:lvl8pPr>
      <a:lvl9pPr marL="1431402" algn="ctr" defTabSz="357850" rtl="0" fontAlgn="base">
        <a:spcBef>
          <a:spcPct val="0"/>
        </a:spcBef>
        <a:spcAft>
          <a:spcPct val="0"/>
        </a:spcAft>
        <a:defRPr sz="3400">
          <a:solidFill>
            <a:schemeClr val="tx1"/>
          </a:solidFill>
          <a:latin typeface="Arial" charset="0"/>
          <a:ea typeface="ＭＳ Ｐゴシック" charset="0"/>
          <a:cs typeface="ＭＳ Ｐゴシック" charset="0"/>
        </a:defRPr>
      </a:lvl9pPr>
    </p:titleStyle>
    <p:bodyStyle>
      <a:lvl1pPr marL="268388" indent="-268388" algn="l" defTabSz="357850" rtl="0" eaLnBrk="0" fontAlgn="base" hangingPunct="0">
        <a:spcBef>
          <a:spcPct val="20000"/>
        </a:spcBef>
        <a:spcAft>
          <a:spcPct val="0"/>
        </a:spcAft>
        <a:buFont typeface="Arial" charset="0"/>
        <a:buChar char="•"/>
        <a:defRPr sz="2500" kern="1200">
          <a:solidFill>
            <a:schemeClr val="tx1"/>
          </a:solidFill>
          <a:latin typeface="+mn-lt"/>
          <a:ea typeface="ＭＳ Ｐゴシック" charset="0"/>
          <a:cs typeface="ＭＳ Ｐゴシック" charset="0"/>
        </a:defRPr>
      </a:lvl1pPr>
      <a:lvl2pPr marL="581507" indent="-223656" algn="l" defTabSz="357850" rtl="0" eaLnBrk="0" fontAlgn="base" hangingPunct="0">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894627" indent="-178925" algn="l" defTabSz="357850" rtl="0" eaLnBrk="0" fontAlgn="base" hangingPunct="0">
        <a:spcBef>
          <a:spcPct val="20000"/>
        </a:spcBef>
        <a:spcAft>
          <a:spcPct val="0"/>
        </a:spcAft>
        <a:buFont typeface="Arial" charset="0"/>
        <a:buChar char="•"/>
        <a:defRPr sz="1900" kern="1200">
          <a:solidFill>
            <a:schemeClr val="tx1"/>
          </a:solidFill>
          <a:latin typeface="+mn-lt"/>
          <a:ea typeface="ＭＳ Ｐゴシック" charset="0"/>
          <a:cs typeface="+mn-cs"/>
        </a:defRPr>
      </a:lvl3pPr>
      <a:lvl4pPr marL="1252477" indent="-178925" algn="l" defTabSz="357850" rtl="0" eaLnBrk="0" fontAlgn="base" hangingPunct="0">
        <a:spcBef>
          <a:spcPct val="20000"/>
        </a:spcBef>
        <a:spcAft>
          <a:spcPct val="0"/>
        </a:spcAft>
        <a:buFont typeface="Arial" charset="0"/>
        <a:buChar char="–"/>
        <a:defRPr sz="1500" kern="1200">
          <a:solidFill>
            <a:schemeClr val="tx1"/>
          </a:solidFill>
          <a:latin typeface="+mn-lt"/>
          <a:ea typeface="ＭＳ Ｐゴシック" charset="0"/>
          <a:cs typeface="+mn-cs"/>
        </a:defRPr>
      </a:lvl4pPr>
      <a:lvl5pPr marL="1610327" indent="-178925" algn="l" defTabSz="357850" rtl="0" eaLnBrk="0" fontAlgn="base" hangingPunct="0">
        <a:spcBef>
          <a:spcPct val="20000"/>
        </a:spcBef>
        <a:spcAft>
          <a:spcPct val="0"/>
        </a:spcAft>
        <a:buFont typeface="Arial" charset="0"/>
        <a:buChar char="»"/>
        <a:defRPr sz="1500" kern="1200">
          <a:solidFill>
            <a:schemeClr val="tx1"/>
          </a:solidFill>
          <a:latin typeface="+mn-lt"/>
          <a:ea typeface="ＭＳ Ｐゴシック" charset="0"/>
          <a:cs typeface="+mn-cs"/>
        </a:defRPr>
      </a:lvl5pPr>
      <a:lvl6pPr marL="1968178" indent="-178925" algn="l" defTabSz="357850" rtl="0" eaLnBrk="1" latinLnBrk="0" hangingPunct="1">
        <a:spcBef>
          <a:spcPct val="20000"/>
        </a:spcBef>
        <a:buFont typeface="Arial"/>
        <a:buChar char="•"/>
        <a:defRPr sz="1500" kern="1200">
          <a:solidFill>
            <a:schemeClr val="tx1"/>
          </a:solidFill>
          <a:latin typeface="+mn-lt"/>
          <a:ea typeface="+mn-ea"/>
          <a:cs typeface="+mn-cs"/>
        </a:defRPr>
      </a:lvl6pPr>
      <a:lvl7pPr marL="2326027" indent="-178925" algn="l" defTabSz="357850" rtl="0" eaLnBrk="1" latinLnBrk="0" hangingPunct="1">
        <a:spcBef>
          <a:spcPct val="20000"/>
        </a:spcBef>
        <a:buFont typeface="Arial"/>
        <a:buChar char="•"/>
        <a:defRPr sz="1500" kern="1200">
          <a:solidFill>
            <a:schemeClr val="tx1"/>
          </a:solidFill>
          <a:latin typeface="+mn-lt"/>
          <a:ea typeface="+mn-ea"/>
          <a:cs typeface="+mn-cs"/>
        </a:defRPr>
      </a:lvl7pPr>
      <a:lvl8pPr marL="2683880" indent="-178925" algn="l" defTabSz="357850" rtl="0" eaLnBrk="1" latinLnBrk="0" hangingPunct="1">
        <a:spcBef>
          <a:spcPct val="20000"/>
        </a:spcBef>
        <a:buFont typeface="Arial"/>
        <a:buChar char="•"/>
        <a:defRPr sz="1500" kern="1200">
          <a:solidFill>
            <a:schemeClr val="tx1"/>
          </a:solidFill>
          <a:latin typeface="+mn-lt"/>
          <a:ea typeface="+mn-ea"/>
          <a:cs typeface="+mn-cs"/>
        </a:defRPr>
      </a:lvl8pPr>
      <a:lvl9pPr marL="3041729" indent="-178925" algn="l" defTabSz="35785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57850" rtl="0" eaLnBrk="1" latinLnBrk="0" hangingPunct="1">
        <a:defRPr sz="1400" kern="1200">
          <a:solidFill>
            <a:schemeClr val="tx1"/>
          </a:solidFill>
          <a:latin typeface="+mn-lt"/>
          <a:ea typeface="+mn-ea"/>
          <a:cs typeface="+mn-cs"/>
        </a:defRPr>
      </a:lvl1pPr>
      <a:lvl2pPr marL="357850" algn="l" defTabSz="357850" rtl="0" eaLnBrk="1" latinLnBrk="0" hangingPunct="1">
        <a:defRPr sz="1400" kern="1200">
          <a:solidFill>
            <a:schemeClr val="tx1"/>
          </a:solidFill>
          <a:latin typeface="+mn-lt"/>
          <a:ea typeface="+mn-ea"/>
          <a:cs typeface="+mn-cs"/>
        </a:defRPr>
      </a:lvl2pPr>
      <a:lvl3pPr marL="715701" algn="l" defTabSz="357850" rtl="0" eaLnBrk="1" latinLnBrk="0" hangingPunct="1">
        <a:defRPr sz="1400" kern="1200">
          <a:solidFill>
            <a:schemeClr val="tx1"/>
          </a:solidFill>
          <a:latin typeface="+mn-lt"/>
          <a:ea typeface="+mn-ea"/>
          <a:cs typeface="+mn-cs"/>
        </a:defRPr>
      </a:lvl3pPr>
      <a:lvl4pPr marL="1073552" algn="l" defTabSz="357850" rtl="0" eaLnBrk="1" latinLnBrk="0" hangingPunct="1">
        <a:defRPr sz="1400" kern="1200">
          <a:solidFill>
            <a:schemeClr val="tx1"/>
          </a:solidFill>
          <a:latin typeface="+mn-lt"/>
          <a:ea typeface="+mn-ea"/>
          <a:cs typeface="+mn-cs"/>
        </a:defRPr>
      </a:lvl4pPr>
      <a:lvl5pPr marL="1431402" algn="l" defTabSz="357850" rtl="0" eaLnBrk="1" latinLnBrk="0" hangingPunct="1">
        <a:defRPr sz="1400" kern="1200">
          <a:solidFill>
            <a:schemeClr val="tx1"/>
          </a:solidFill>
          <a:latin typeface="+mn-lt"/>
          <a:ea typeface="+mn-ea"/>
          <a:cs typeface="+mn-cs"/>
        </a:defRPr>
      </a:lvl5pPr>
      <a:lvl6pPr marL="1789253" algn="l" defTabSz="357850" rtl="0" eaLnBrk="1" latinLnBrk="0" hangingPunct="1">
        <a:defRPr sz="1400" kern="1200">
          <a:solidFill>
            <a:schemeClr val="tx1"/>
          </a:solidFill>
          <a:latin typeface="+mn-lt"/>
          <a:ea typeface="+mn-ea"/>
          <a:cs typeface="+mn-cs"/>
        </a:defRPr>
      </a:lvl6pPr>
      <a:lvl7pPr marL="2147103" algn="l" defTabSz="357850" rtl="0" eaLnBrk="1" latinLnBrk="0" hangingPunct="1">
        <a:defRPr sz="1400" kern="1200">
          <a:solidFill>
            <a:schemeClr val="tx1"/>
          </a:solidFill>
          <a:latin typeface="+mn-lt"/>
          <a:ea typeface="+mn-ea"/>
          <a:cs typeface="+mn-cs"/>
        </a:defRPr>
      </a:lvl7pPr>
      <a:lvl8pPr marL="2504954" algn="l" defTabSz="357850" rtl="0" eaLnBrk="1" latinLnBrk="0" hangingPunct="1">
        <a:defRPr sz="1400" kern="1200">
          <a:solidFill>
            <a:schemeClr val="tx1"/>
          </a:solidFill>
          <a:latin typeface="+mn-lt"/>
          <a:ea typeface="+mn-ea"/>
          <a:cs typeface="+mn-cs"/>
        </a:defRPr>
      </a:lvl8pPr>
      <a:lvl9pPr marL="2862804" algn="l" defTabSz="35785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2"/>
            </p:custDataLst>
            <p:extLst>
              <p:ext uri="{D42A27DB-BD31-4B8C-83A1-F6EECF244321}">
                <p14:modId xmlns:p14="http://schemas.microsoft.com/office/powerpoint/2010/main" val="1530287980"/>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4" imgW="572" imgH="429" progId="TCLayout.ActiveDocument.1">
                  <p:embed/>
                </p:oleObj>
              </mc:Choice>
              <mc:Fallback>
                <p:oleObj name="think-cell Slide" r:id="rId44" imgW="572" imgH="429" progId="TCLayout.ActiveDocument.1">
                  <p:embed/>
                  <p:pic>
                    <p:nvPicPr>
                      <p:cNvPr id="4" name="Object 3" hidden="1"/>
                      <p:cNvPicPr/>
                      <p:nvPr/>
                    </p:nvPicPr>
                    <p:blipFill>
                      <a:blip r:embed="rId45"/>
                      <a:stretch>
                        <a:fillRect/>
                      </a:stretch>
                    </p:blipFill>
                    <p:spPr>
                      <a:xfrm>
                        <a:off x="1466" y="1192"/>
                        <a:ext cx="1465"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E73B681-683A-43BD-9F81-55E5EC826A3A}"/>
              </a:ext>
            </a:extLst>
          </p:cNvPr>
          <p:cNvSpPr/>
          <p:nvPr userDrawn="1">
            <p:custDataLst>
              <p:tags r:id="rId4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 name="Title Placeholder 1"/>
          <p:cNvSpPr>
            <a:spLocks noGrp="1"/>
          </p:cNvSpPr>
          <p:nvPr>
            <p:ph type="title"/>
          </p:nvPr>
        </p:nvSpPr>
        <p:spPr>
          <a:xfrm>
            <a:off x="306324" y="297000"/>
            <a:ext cx="8531352" cy="484632"/>
          </a:xfrm>
          <a:prstGeom prst="rect">
            <a:avLst/>
          </a:prstGeom>
          <a:noFill/>
          <a:ln>
            <a:noFill/>
          </a:ln>
        </p:spPr>
        <p:txBody>
          <a:bodyPr vert="horz" lIns="0" tIns="38963" rIns="77925" bIns="0" rtlCol="0" anchor="t" anchorCtr="0">
            <a:noAutofit/>
          </a:bodyPr>
          <a:lstStyle/>
          <a:p>
            <a:pPr rtl="0"/>
            <a:r>
              <a:rPr lang="en-GB" dirty="0"/>
              <a:t>Title</a:t>
            </a:r>
          </a:p>
        </p:txBody>
      </p:sp>
      <p:sp>
        <p:nvSpPr>
          <p:cNvPr id="12" name="Rectangle 11"/>
          <p:cNvSpPr/>
          <p:nvPr/>
        </p:nvSpPr>
        <p:spPr>
          <a:xfrm>
            <a:off x="8669653" y="4939735"/>
            <a:ext cx="161192" cy="107722"/>
          </a:xfrm>
          <a:prstGeom prst="rect">
            <a:avLst/>
          </a:prstGeom>
        </p:spPr>
        <p:txBody>
          <a:bodyPr wrap="square" lIns="0" tIns="0" rIns="0" bIns="0" anchor="t">
            <a:spAutoFit/>
          </a:bodyPr>
          <a:lstStyle/>
          <a:p>
            <a:pPr algn="r"/>
            <a:fld id="{794AB575-7986-1741-A4D9-8B601F7D4868}" type="slidenum">
              <a:rPr lang="en-US" sz="700" b="1" baseline="0" smtClean="0">
                <a:solidFill>
                  <a:schemeClr val="accent2"/>
                </a:solidFill>
              </a:rPr>
              <a:t>‹#›</a:t>
            </a:fld>
            <a:endParaRPr lang="en-US" sz="700" b="1" baseline="0" dirty="0">
              <a:solidFill>
                <a:schemeClr val="accent2"/>
              </a:solidFill>
            </a:endParaRPr>
          </a:p>
        </p:txBody>
      </p:sp>
      <p:sp>
        <p:nvSpPr>
          <p:cNvPr id="13" name="Slide Number Placeholder 5"/>
          <p:cNvSpPr txBox="1">
            <a:spLocks/>
          </p:cNvSpPr>
          <p:nvPr/>
        </p:nvSpPr>
        <p:spPr>
          <a:xfrm>
            <a:off x="8167202" y="131071"/>
            <a:ext cx="663643" cy="123111"/>
          </a:xfrm>
          <a:prstGeom prst="rect">
            <a:avLst/>
          </a:prstGeom>
        </p:spPr>
        <p:txBody>
          <a:bodyPr vert="horz" wrap="none" lIns="0" tIns="0" rIns="0" bIns="0" rtlCol="0" anchor="ctr" anchorCtr="0">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algn="l" rtl="0">
              <a:spcBef>
                <a:spcPts val="0"/>
              </a:spcBef>
            </a:pPr>
            <a:r>
              <a:rPr lang="en-US" sz="800" b="0" i="0" u="none" strike="noStrike" baseline="0" dirty="0">
                <a:solidFill>
                  <a:schemeClr val="accent2"/>
                </a:solidFill>
                <a:latin typeface="Arial" panose="020B0604020202020204" pitchFamily="34" charset="0"/>
                <a:ea typeface="Roboto Light" panose="02000000000000000000" pitchFamily="2" charset="0"/>
                <a:cs typeface="Arial" panose="020B0604020202020204" pitchFamily="34" charset="0"/>
              </a:rPr>
              <a:t>woodmac.com</a:t>
            </a:r>
          </a:p>
        </p:txBody>
      </p:sp>
      <p:pic>
        <p:nvPicPr>
          <p:cNvPr id="7" name="Picture 2" descr="International Copper Association | LinkedIn">
            <a:extLst>
              <a:ext uri="{FF2B5EF4-FFF2-40B4-BE49-F238E27FC236}">
                <a16:creationId xmlns:a16="http://schemas.microsoft.com/office/drawing/2014/main" id="{A9DA7E7B-1A8D-4C4C-AD20-5F2CC5CF3485}"/>
              </a:ext>
            </a:extLst>
          </p:cNvPr>
          <p:cNvPicPr>
            <a:picLocks noChangeAspect="1" noChangeArrowheads="1"/>
          </p:cNvPicPr>
          <p:nvPr userDrawn="1"/>
        </p:nvPicPr>
        <p:blipFill>
          <a:blip r:embed="rId46">
            <a:extLst>
              <a:ext uri="{28A0092B-C50C-407E-A947-70E740481C1C}">
                <a14:useLocalDpi xmlns:a14="http://schemas.microsoft.com/office/drawing/2010/main" val="0"/>
              </a:ext>
            </a:extLst>
          </a:blip>
          <a:srcRect/>
          <a:stretch>
            <a:fillRect/>
          </a:stretch>
        </p:blipFill>
        <p:spPr bwMode="auto">
          <a:xfrm>
            <a:off x="7837317" y="82260"/>
            <a:ext cx="226801" cy="22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028278"/>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 id="2147483972" r:id="rId21"/>
    <p:sldLayoutId id="2147483973" r:id="rId22"/>
    <p:sldLayoutId id="2147483974" r:id="rId23"/>
    <p:sldLayoutId id="2147483975" r:id="rId24"/>
    <p:sldLayoutId id="2147483976" r:id="rId25"/>
    <p:sldLayoutId id="2147483977" r:id="rId26"/>
    <p:sldLayoutId id="2147483978" r:id="rId27"/>
    <p:sldLayoutId id="2147483979" r:id="rId28"/>
    <p:sldLayoutId id="2147483980" r:id="rId29"/>
    <p:sldLayoutId id="2147483981" r:id="rId30"/>
    <p:sldLayoutId id="2147483982" r:id="rId31"/>
    <p:sldLayoutId id="2147483984" r:id="rId32"/>
    <p:sldLayoutId id="2147483985" r:id="rId33"/>
    <p:sldLayoutId id="2147483986" r:id="rId34"/>
    <p:sldLayoutId id="2147483987" r:id="rId35"/>
    <p:sldLayoutId id="2147483988" r:id="rId36"/>
    <p:sldLayoutId id="2147483989" r:id="rId37"/>
    <p:sldLayoutId id="2147483990" r:id="rId38"/>
    <p:sldLayoutId id="2147483991" r:id="rId39"/>
    <p:sldLayoutId id="2147483992" r:id="rId40"/>
  </p:sldLayoutIdLst>
  <p:hf hdr="0" ftr="0" dt="0"/>
  <p:txStyles>
    <p:titleStyle>
      <a:lvl1pPr marL="0" marR="0" indent="0" algn="l" defTabSz="389626" rtl="0" eaLnBrk="1" fontAlgn="auto" latinLnBrk="0" hangingPunct="1">
        <a:lnSpc>
          <a:spcPts val="1875"/>
        </a:lnSpc>
        <a:spcBef>
          <a:spcPct val="0"/>
        </a:spcBef>
        <a:spcAft>
          <a:spcPts val="0"/>
        </a:spcAft>
        <a:buClrTx/>
        <a:buSzTx/>
        <a:buFontTx/>
        <a:buNone/>
        <a:tabLst/>
        <a:defRPr lang="en-GB" sz="1900" b="1" i="0" u="none" strike="noStrike" kern="1200" baseline="0" smtClean="0">
          <a:solidFill>
            <a:schemeClr val="accent2"/>
          </a:solidFill>
          <a:latin typeface="Arial" panose="020B0604020202020204" pitchFamily="34" charset="0"/>
          <a:ea typeface="Roboto Medium" panose="02000000000000000000" pitchFamily="2" charset="0"/>
          <a:cs typeface="Arial" panose="020B0604020202020204" pitchFamily="34" charset="0"/>
        </a:defRPr>
      </a:lvl1pPr>
    </p:titleStyle>
    <p:bodyStyle>
      <a:lvl1pPr marL="0" marR="0" indent="0" algn="l" defTabSz="389626" rtl="0" eaLnBrk="1" fontAlgn="auto" latinLnBrk="0" hangingPunct="1">
        <a:lnSpc>
          <a:spcPct val="100000"/>
        </a:lnSpc>
        <a:spcBef>
          <a:spcPts val="0"/>
        </a:spcBef>
        <a:spcAft>
          <a:spcPts val="0"/>
        </a:spcAft>
        <a:buClrTx/>
        <a:buSzTx/>
        <a:buFontTx/>
        <a:buNone/>
        <a:tabLst/>
        <a:defRPr lang="en-GB" sz="1500" b="1" i="0" u="none" strike="noStrike" kern="1200" baseline="0" smtClean="0">
          <a:solidFill>
            <a:srgbClr val="082566"/>
          </a:solidFill>
          <a:latin typeface="+mn-lt"/>
          <a:ea typeface="+mn-ea"/>
          <a:cs typeface="+mn-cs"/>
        </a:defRPr>
      </a:lvl1pPr>
      <a:lvl2pPr marL="307101" indent="-152874" algn="l" defTabSz="389626" rtl="0" eaLnBrk="1" latinLnBrk="0" hangingPunct="1">
        <a:spcBef>
          <a:spcPct val="20000"/>
        </a:spcBef>
        <a:buFont typeface="Lucida Grande"/>
        <a:buChar char="»"/>
        <a:defRPr sz="1400" kern="1200">
          <a:solidFill>
            <a:srgbClr val="082566"/>
          </a:solidFill>
          <a:latin typeface="+mn-lt"/>
          <a:ea typeface="+mn-ea"/>
          <a:cs typeface="+mn-cs"/>
        </a:defRPr>
      </a:lvl2pPr>
      <a:lvl3pPr marL="455917" indent="-148815" algn="l" defTabSz="389626" rtl="0" eaLnBrk="1" latinLnBrk="0" hangingPunct="1">
        <a:spcBef>
          <a:spcPct val="20000"/>
        </a:spcBef>
        <a:buFont typeface="Lucida Grande"/>
        <a:buChar char="»"/>
        <a:defRPr sz="1200" kern="1200">
          <a:solidFill>
            <a:srgbClr val="082566"/>
          </a:solidFill>
          <a:latin typeface="+mn-lt"/>
          <a:ea typeface="+mn-ea"/>
          <a:cs typeface="+mn-cs"/>
        </a:defRPr>
      </a:lvl3pPr>
      <a:lvl4pPr marL="610144" marR="0" indent="-154227" algn="l" defTabSz="389626" rtl="0" eaLnBrk="1" fontAlgn="auto" latinLnBrk="0" hangingPunct="1">
        <a:lnSpc>
          <a:spcPct val="100000"/>
        </a:lnSpc>
        <a:spcBef>
          <a:spcPct val="20000"/>
        </a:spcBef>
        <a:spcAft>
          <a:spcPts val="0"/>
        </a:spcAft>
        <a:buClrTx/>
        <a:buSzTx/>
        <a:buFont typeface="Lucida Grande"/>
        <a:buChar char="»"/>
        <a:tabLst/>
        <a:defRPr sz="1000" kern="1200">
          <a:solidFill>
            <a:srgbClr val="1292DC"/>
          </a:solidFill>
          <a:latin typeface="+mn-lt"/>
          <a:ea typeface="+mn-ea"/>
          <a:cs typeface="+mn-cs"/>
        </a:defRPr>
      </a:lvl4pPr>
      <a:lvl5pPr marL="378803" indent="-224576" algn="l" defTabSz="389626" rtl="0" eaLnBrk="1" latinLnBrk="0" hangingPunct="1">
        <a:lnSpc>
          <a:spcPct val="100000"/>
        </a:lnSpc>
        <a:spcBef>
          <a:spcPct val="20000"/>
        </a:spcBef>
        <a:buFont typeface="Arial"/>
        <a:buChar char="»"/>
        <a:defRPr lang="en-US" sz="1900" kern="1200" smtClean="0">
          <a:solidFill>
            <a:srgbClr val="082566"/>
          </a:solidFill>
          <a:latin typeface="+mn-lt"/>
          <a:ea typeface="+mn-ea"/>
          <a:cs typeface="+mn-cs"/>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40">
          <p15:clr>
            <a:srgbClr val="F26B43"/>
          </p15:clr>
        </p15:guide>
        <p15:guide id="2" pos="5568">
          <p15:clr>
            <a:srgbClr val="F26B43"/>
          </p15:clr>
        </p15:guide>
        <p15:guide id="3" pos="192">
          <p15:clr>
            <a:srgbClr val="F26B43"/>
          </p15:clr>
        </p15:guide>
        <p15:guide id="4" orient="horz" pos="3040">
          <p15:clr>
            <a:srgbClr val="F26B43"/>
          </p15:clr>
        </p15:guide>
        <p15:guide id="5" orient="horz" pos="804">
          <p15:clr>
            <a:srgbClr val="F26B43"/>
          </p15:clr>
        </p15:guide>
        <p15:guide id="6" pos="2832">
          <p15:clr>
            <a:srgbClr val="F26B43"/>
          </p15:clr>
        </p15:guide>
        <p15:guide id="7" pos="2880">
          <p15:clr>
            <a:srgbClr val="F26B43"/>
          </p15:clr>
        </p15:guide>
        <p15:guide id="8" pos="2928">
          <p15:clr>
            <a:srgbClr val="F26B43"/>
          </p15:clr>
        </p15:guide>
        <p15:guide id="9" orient="horz" pos="2919">
          <p15:clr>
            <a:srgbClr val="F26B43"/>
          </p15:clr>
        </p15:guide>
        <p15:guide id="10" orient="horz" pos="492">
          <p15:clr>
            <a:srgbClr val="F26B43"/>
          </p15:clr>
        </p15:guide>
        <p15:guide id="11" orient="horz" pos="178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8348AB9-3145-661D-E5A9-C09E64ADF9F1}"/>
              </a:ext>
            </a:extLst>
          </p:cNvPr>
          <p:cNvGraphicFramePr>
            <a:graphicFrameLocks noChangeAspect="1"/>
          </p:cNvGraphicFramePr>
          <p:nvPr userDrawn="1">
            <p:custDataLst>
              <p:tags r:id="rId14"/>
            </p:custDataLst>
            <p:extLst>
              <p:ext uri="{D42A27DB-BD31-4B8C-83A1-F6EECF244321}">
                <p14:modId xmlns:p14="http://schemas.microsoft.com/office/powerpoint/2010/main" val="4036115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395" imgH="394" progId="TCLayout.ActiveDocument.1">
                  <p:embed/>
                </p:oleObj>
              </mc:Choice>
              <mc:Fallback>
                <p:oleObj name="think-cell Slide" r:id="rId15" imgW="395" imgH="394" progId="TCLayout.ActiveDocument.1">
                  <p:embed/>
                  <p:pic>
                    <p:nvPicPr>
                      <p:cNvPr id="8" name="Object 7" hidden="1">
                        <a:extLst>
                          <a:ext uri="{FF2B5EF4-FFF2-40B4-BE49-F238E27FC236}">
                            <a16:creationId xmlns:a16="http://schemas.microsoft.com/office/drawing/2014/main" id="{18348AB9-3145-661D-E5A9-C09E64ADF9F1}"/>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31ECFE7-9EC8-49CB-EA85-C3F9465889C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D97A9A-C6A2-CC1F-BD8F-E87C7CEA949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AD3F42-1AAE-D7ED-BFAB-BBC85D59BE1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F7BB45D-6259-490F-8A5C-D23ACB6369D2}" type="datetimeFigureOut">
              <a:rPr lang="en-GB" smtClean="0"/>
              <a:t>06/11/2023</a:t>
            </a:fld>
            <a:endParaRPr lang="en-GB"/>
          </a:p>
        </p:txBody>
      </p:sp>
      <p:sp>
        <p:nvSpPr>
          <p:cNvPr id="5" name="Footer Placeholder 4">
            <a:extLst>
              <a:ext uri="{FF2B5EF4-FFF2-40B4-BE49-F238E27FC236}">
                <a16:creationId xmlns:a16="http://schemas.microsoft.com/office/drawing/2014/main" id="{1F035AB3-36D7-854D-0A97-152EE4AF212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BC92C25-301A-1F9D-45FF-92AAE91C10E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305859D-E847-4EE3-9FB1-3F7C32B2E2F0}" type="slidenum">
              <a:rPr lang="en-GB" smtClean="0"/>
              <a:t>‹#›</a:t>
            </a:fld>
            <a:endParaRPr lang="en-GB"/>
          </a:p>
        </p:txBody>
      </p:sp>
    </p:spTree>
    <p:extLst>
      <p:ext uri="{BB962C8B-B14F-4D97-AF65-F5344CB8AC3E}">
        <p14:creationId xmlns:p14="http://schemas.microsoft.com/office/powerpoint/2010/main" val="1672545565"/>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39.xml"/><Relationship Id="rId1" Type="http://schemas.openxmlformats.org/officeDocument/2006/relationships/tags" Target="../tags/tag162.xml"/><Relationship Id="rId6" Type="http://schemas.openxmlformats.org/officeDocument/2006/relationships/image" Target="../media/image2.jpeg"/><Relationship Id="rId5" Type="http://schemas.openxmlformats.org/officeDocument/2006/relationships/image" Target="../media/image11.png"/><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Layout" Target="../slideLayouts/slideLayout33.xml"/><Relationship Id="rId1" Type="http://schemas.openxmlformats.org/officeDocument/2006/relationships/tags" Target="../tags/tag271.xml"/><Relationship Id="rId5" Type="http://schemas.openxmlformats.org/officeDocument/2006/relationships/image" Target="../media/image31.emf"/><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3" Type="http://schemas.openxmlformats.org/officeDocument/2006/relationships/oleObject" Target="../embeddings/oleObject96.bin"/><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slideLayout" Target="../slideLayouts/slideLayout33.xml"/><Relationship Id="rId1" Type="http://schemas.openxmlformats.org/officeDocument/2006/relationships/tags" Target="../tags/tag272.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0.emf"/><Relationship Id="rId9" Type="http://schemas.openxmlformats.org/officeDocument/2006/relationships/image" Target="../media/image36.pn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26" Type="http://schemas.openxmlformats.org/officeDocument/2006/relationships/tags" Target="../tags/tag298.xml"/><Relationship Id="rId21" Type="http://schemas.openxmlformats.org/officeDocument/2006/relationships/tags" Target="../tags/tag293.xml"/><Relationship Id="rId42" Type="http://schemas.openxmlformats.org/officeDocument/2006/relationships/tags" Target="../tags/tag314.xml"/><Relationship Id="rId47" Type="http://schemas.openxmlformats.org/officeDocument/2006/relationships/tags" Target="../tags/tag319.xml"/><Relationship Id="rId63" Type="http://schemas.openxmlformats.org/officeDocument/2006/relationships/tags" Target="../tags/tag335.xml"/><Relationship Id="rId68" Type="http://schemas.openxmlformats.org/officeDocument/2006/relationships/chart" Target="../charts/chart4.xml"/><Relationship Id="rId7" Type="http://schemas.openxmlformats.org/officeDocument/2006/relationships/tags" Target="../tags/tag279.xml"/><Relationship Id="rId2" Type="http://schemas.openxmlformats.org/officeDocument/2006/relationships/tags" Target="../tags/tag274.xml"/><Relationship Id="rId16" Type="http://schemas.openxmlformats.org/officeDocument/2006/relationships/tags" Target="../tags/tag288.xml"/><Relationship Id="rId29" Type="http://schemas.openxmlformats.org/officeDocument/2006/relationships/tags" Target="../tags/tag301.xml"/><Relationship Id="rId11" Type="http://schemas.openxmlformats.org/officeDocument/2006/relationships/tags" Target="../tags/tag283.xml"/><Relationship Id="rId24" Type="http://schemas.openxmlformats.org/officeDocument/2006/relationships/tags" Target="../tags/tag296.xml"/><Relationship Id="rId32" Type="http://schemas.openxmlformats.org/officeDocument/2006/relationships/tags" Target="../tags/tag304.xml"/><Relationship Id="rId37" Type="http://schemas.openxmlformats.org/officeDocument/2006/relationships/tags" Target="../tags/tag309.xml"/><Relationship Id="rId40" Type="http://schemas.openxmlformats.org/officeDocument/2006/relationships/tags" Target="../tags/tag312.xml"/><Relationship Id="rId45" Type="http://schemas.openxmlformats.org/officeDocument/2006/relationships/tags" Target="../tags/tag317.xml"/><Relationship Id="rId53" Type="http://schemas.openxmlformats.org/officeDocument/2006/relationships/tags" Target="../tags/tag325.xml"/><Relationship Id="rId58" Type="http://schemas.openxmlformats.org/officeDocument/2006/relationships/tags" Target="../tags/tag330.xml"/><Relationship Id="rId66" Type="http://schemas.openxmlformats.org/officeDocument/2006/relationships/oleObject" Target="../embeddings/oleObject97.bin"/><Relationship Id="rId5" Type="http://schemas.openxmlformats.org/officeDocument/2006/relationships/tags" Target="../tags/tag277.xml"/><Relationship Id="rId61" Type="http://schemas.openxmlformats.org/officeDocument/2006/relationships/tags" Target="../tags/tag333.xml"/><Relationship Id="rId19" Type="http://schemas.openxmlformats.org/officeDocument/2006/relationships/tags" Target="../tags/tag291.xml"/><Relationship Id="rId14" Type="http://schemas.openxmlformats.org/officeDocument/2006/relationships/tags" Target="../tags/tag286.xml"/><Relationship Id="rId22" Type="http://schemas.openxmlformats.org/officeDocument/2006/relationships/tags" Target="../tags/tag294.xml"/><Relationship Id="rId27" Type="http://schemas.openxmlformats.org/officeDocument/2006/relationships/tags" Target="../tags/tag299.xml"/><Relationship Id="rId30" Type="http://schemas.openxmlformats.org/officeDocument/2006/relationships/tags" Target="../tags/tag302.xml"/><Relationship Id="rId35" Type="http://schemas.openxmlformats.org/officeDocument/2006/relationships/tags" Target="../tags/tag307.xml"/><Relationship Id="rId43" Type="http://schemas.openxmlformats.org/officeDocument/2006/relationships/tags" Target="../tags/tag315.xml"/><Relationship Id="rId48" Type="http://schemas.openxmlformats.org/officeDocument/2006/relationships/tags" Target="../tags/tag320.xml"/><Relationship Id="rId56" Type="http://schemas.openxmlformats.org/officeDocument/2006/relationships/tags" Target="../tags/tag328.xml"/><Relationship Id="rId64" Type="http://schemas.openxmlformats.org/officeDocument/2006/relationships/tags" Target="../tags/tag336.xml"/><Relationship Id="rId69" Type="http://schemas.openxmlformats.org/officeDocument/2006/relationships/chart" Target="../charts/chart5.xml"/><Relationship Id="rId8" Type="http://schemas.openxmlformats.org/officeDocument/2006/relationships/tags" Target="../tags/tag280.xml"/><Relationship Id="rId51" Type="http://schemas.openxmlformats.org/officeDocument/2006/relationships/tags" Target="../tags/tag323.xml"/><Relationship Id="rId3" Type="http://schemas.openxmlformats.org/officeDocument/2006/relationships/tags" Target="../tags/tag275.xml"/><Relationship Id="rId12" Type="http://schemas.openxmlformats.org/officeDocument/2006/relationships/tags" Target="../tags/tag284.xml"/><Relationship Id="rId17" Type="http://schemas.openxmlformats.org/officeDocument/2006/relationships/tags" Target="../tags/tag289.xml"/><Relationship Id="rId25" Type="http://schemas.openxmlformats.org/officeDocument/2006/relationships/tags" Target="../tags/tag297.xml"/><Relationship Id="rId33" Type="http://schemas.openxmlformats.org/officeDocument/2006/relationships/tags" Target="../tags/tag305.xml"/><Relationship Id="rId38" Type="http://schemas.openxmlformats.org/officeDocument/2006/relationships/tags" Target="../tags/tag310.xml"/><Relationship Id="rId46" Type="http://schemas.openxmlformats.org/officeDocument/2006/relationships/tags" Target="../tags/tag318.xml"/><Relationship Id="rId59" Type="http://schemas.openxmlformats.org/officeDocument/2006/relationships/tags" Target="../tags/tag331.xml"/><Relationship Id="rId67" Type="http://schemas.openxmlformats.org/officeDocument/2006/relationships/image" Target="../media/image13.emf"/><Relationship Id="rId20" Type="http://schemas.openxmlformats.org/officeDocument/2006/relationships/tags" Target="../tags/tag292.xml"/><Relationship Id="rId41" Type="http://schemas.openxmlformats.org/officeDocument/2006/relationships/tags" Target="../tags/tag313.xml"/><Relationship Id="rId54" Type="http://schemas.openxmlformats.org/officeDocument/2006/relationships/tags" Target="../tags/tag326.xml"/><Relationship Id="rId62" Type="http://schemas.openxmlformats.org/officeDocument/2006/relationships/tags" Target="../tags/tag334.xml"/><Relationship Id="rId1" Type="http://schemas.openxmlformats.org/officeDocument/2006/relationships/tags" Target="../tags/tag273.xml"/><Relationship Id="rId6" Type="http://schemas.openxmlformats.org/officeDocument/2006/relationships/tags" Target="../tags/tag278.xml"/><Relationship Id="rId15" Type="http://schemas.openxmlformats.org/officeDocument/2006/relationships/tags" Target="../tags/tag287.xml"/><Relationship Id="rId23" Type="http://schemas.openxmlformats.org/officeDocument/2006/relationships/tags" Target="../tags/tag295.xml"/><Relationship Id="rId28" Type="http://schemas.openxmlformats.org/officeDocument/2006/relationships/tags" Target="../tags/tag300.xml"/><Relationship Id="rId36" Type="http://schemas.openxmlformats.org/officeDocument/2006/relationships/tags" Target="../tags/tag308.xml"/><Relationship Id="rId49" Type="http://schemas.openxmlformats.org/officeDocument/2006/relationships/tags" Target="../tags/tag321.xml"/><Relationship Id="rId57" Type="http://schemas.openxmlformats.org/officeDocument/2006/relationships/tags" Target="../tags/tag329.xml"/><Relationship Id="rId10" Type="http://schemas.openxmlformats.org/officeDocument/2006/relationships/tags" Target="../tags/tag282.xml"/><Relationship Id="rId31" Type="http://schemas.openxmlformats.org/officeDocument/2006/relationships/tags" Target="../tags/tag303.xml"/><Relationship Id="rId44" Type="http://schemas.openxmlformats.org/officeDocument/2006/relationships/tags" Target="../tags/tag316.xml"/><Relationship Id="rId52" Type="http://schemas.openxmlformats.org/officeDocument/2006/relationships/tags" Target="../tags/tag324.xml"/><Relationship Id="rId60" Type="http://schemas.openxmlformats.org/officeDocument/2006/relationships/tags" Target="../tags/tag332.xml"/><Relationship Id="rId65" Type="http://schemas.openxmlformats.org/officeDocument/2006/relationships/slideLayout" Target="../slideLayouts/slideLayout33.xml"/><Relationship Id="rId4" Type="http://schemas.openxmlformats.org/officeDocument/2006/relationships/tags" Target="../tags/tag276.xml"/><Relationship Id="rId9" Type="http://schemas.openxmlformats.org/officeDocument/2006/relationships/tags" Target="../tags/tag281.xml"/><Relationship Id="rId13" Type="http://schemas.openxmlformats.org/officeDocument/2006/relationships/tags" Target="../tags/tag285.xml"/><Relationship Id="rId18" Type="http://schemas.openxmlformats.org/officeDocument/2006/relationships/tags" Target="../tags/tag290.xml"/><Relationship Id="rId39" Type="http://schemas.openxmlformats.org/officeDocument/2006/relationships/tags" Target="../tags/tag311.xml"/><Relationship Id="rId34" Type="http://schemas.openxmlformats.org/officeDocument/2006/relationships/tags" Target="../tags/tag306.xml"/><Relationship Id="rId50" Type="http://schemas.openxmlformats.org/officeDocument/2006/relationships/tags" Target="../tags/tag322.xml"/><Relationship Id="rId55" Type="http://schemas.openxmlformats.org/officeDocument/2006/relationships/tags" Target="../tags/tag327.xml"/></Relationships>
</file>

<file path=ppt/slides/_rels/slide13.xml.rels><?xml version="1.0" encoding="UTF-8" standalone="yes"?>
<Relationships xmlns="http://schemas.openxmlformats.org/package/2006/relationships"><Relationship Id="rId13" Type="http://schemas.openxmlformats.org/officeDocument/2006/relationships/tags" Target="../tags/tag349.xml"/><Relationship Id="rId18" Type="http://schemas.openxmlformats.org/officeDocument/2006/relationships/tags" Target="../tags/tag354.xml"/><Relationship Id="rId26" Type="http://schemas.openxmlformats.org/officeDocument/2006/relationships/tags" Target="../tags/tag362.xml"/><Relationship Id="rId39" Type="http://schemas.openxmlformats.org/officeDocument/2006/relationships/tags" Target="../tags/tag375.xml"/><Relationship Id="rId21" Type="http://schemas.openxmlformats.org/officeDocument/2006/relationships/tags" Target="../tags/tag357.xml"/><Relationship Id="rId34" Type="http://schemas.openxmlformats.org/officeDocument/2006/relationships/tags" Target="../tags/tag370.xml"/><Relationship Id="rId42" Type="http://schemas.openxmlformats.org/officeDocument/2006/relationships/tags" Target="../tags/tag378.xml"/><Relationship Id="rId47" Type="http://schemas.openxmlformats.org/officeDocument/2006/relationships/tags" Target="../tags/tag383.xml"/><Relationship Id="rId50" Type="http://schemas.openxmlformats.org/officeDocument/2006/relationships/tags" Target="../tags/tag386.xml"/><Relationship Id="rId55" Type="http://schemas.openxmlformats.org/officeDocument/2006/relationships/image" Target="../media/image13.emf"/><Relationship Id="rId7" Type="http://schemas.openxmlformats.org/officeDocument/2006/relationships/tags" Target="../tags/tag343.xml"/><Relationship Id="rId2" Type="http://schemas.openxmlformats.org/officeDocument/2006/relationships/tags" Target="../tags/tag338.xml"/><Relationship Id="rId16" Type="http://schemas.openxmlformats.org/officeDocument/2006/relationships/tags" Target="../tags/tag352.xml"/><Relationship Id="rId29" Type="http://schemas.openxmlformats.org/officeDocument/2006/relationships/tags" Target="../tags/tag365.xml"/><Relationship Id="rId11" Type="http://schemas.openxmlformats.org/officeDocument/2006/relationships/tags" Target="../tags/tag347.xml"/><Relationship Id="rId24" Type="http://schemas.openxmlformats.org/officeDocument/2006/relationships/tags" Target="../tags/tag360.xml"/><Relationship Id="rId32" Type="http://schemas.openxmlformats.org/officeDocument/2006/relationships/tags" Target="../tags/tag368.xml"/><Relationship Id="rId37" Type="http://schemas.openxmlformats.org/officeDocument/2006/relationships/tags" Target="../tags/tag373.xml"/><Relationship Id="rId40" Type="http://schemas.openxmlformats.org/officeDocument/2006/relationships/tags" Target="../tags/tag376.xml"/><Relationship Id="rId45" Type="http://schemas.openxmlformats.org/officeDocument/2006/relationships/tags" Target="../tags/tag381.xml"/><Relationship Id="rId53" Type="http://schemas.openxmlformats.org/officeDocument/2006/relationships/slideLayout" Target="../slideLayouts/slideLayout33.xml"/><Relationship Id="rId5" Type="http://schemas.openxmlformats.org/officeDocument/2006/relationships/tags" Target="../tags/tag341.xml"/><Relationship Id="rId19" Type="http://schemas.openxmlformats.org/officeDocument/2006/relationships/tags" Target="../tags/tag355.xml"/><Relationship Id="rId4" Type="http://schemas.openxmlformats.org/officeDocument/2006/relationships/tags" Target="../tags/tag340.xml"/><Relationship Id="rId9" Type="http://schemas.openxmlformats.org/officeDocument/2006/relationships/tags" Target="../tags/tag345.xml"/><Relationship Id="rId14" Type="http://schemas.openxmlformats.org/officeDocument/2006/relationships/tags" Target="../tags/tag350.xml"/><Relationship Id="rId22" Type="http://schemas.openxmlformats.org/officeDocument/2006/relationships/tags" Target="../tags/tag358.xml"/><Relationship Id="rId27" Type="http://schemas.openxmlformats.org/officeDocument/2006/relationships/tags" Target="../tags/tag363.xml"/><Relationship Id="rId30" Type="http://schemas.openxmlformats.org/officeDocument/2006/relationships/tags" Target="../tags/tag366.xml"/><Relationship Id="rId35" Type="http://schemas.openxmlformats.org/officeDocument/2006/relationships/tags" Target="../tags/tag371.xml"/><Relationship Id="rId43" Type="http://schemas.openxmlformats.org/officeDocument/2006/relationships/tags" Target="../tags/tag379.xml"/><Relationship Id="rId48" Type="http://schemas.openxmlformats.org/officeDocument/2006/relationships/tags" Target="../tags/tag384.xml"/><Relationship Id="rId56" Type="http://schemas.openxmlformats.org/officeDocument/2006/relationships/chart" Target="../charts/chart6.xml"/><Relationship Id="rId8" Type="http://schemas.openxmlformats.org/officeDocument/2006/relationships/tags" Target="../tags/tag344.xml"/><Relationship Id="rId51" Type="http://schemas.openxmlformats.org/officeDocument/2006/relationships/tags" Target="../tags/tag387.xml"/><Relationship Id="rId3" Type="http://schemas.openxmlformats.org/officeDocument/2006/relationships/tags" Target="../tags/tag339.xml"/><Relationship Id="rId12" Type="http://schemas.openxmlformats.org/officeDocument/2006/relationships/tags" Target="../tags/tag348.xml"/><Relationship Id="rId17" Type="http://schemas.openxmlformats.org/officeDocument/2006/relationships/tags" Target="../tags/tag353.xml"/><Relationship Id="rId25" Type="http://schemas.openxmlformats.org/officeDocument/2006/relationships/tags" Target="../tags/tag361.xml"/><Relationship Id="rId33" Type="http://schemas.openxmlformats.org/officeDocument/2006/relationships/tags" Target="../tags/tag369.xml"/><Relationship Id="rId38" Type="http://schemas.openxmlformats.org/officeDocument/2006/relationships/tags" Target="../tags/tag374.xml"/><Relationship Id="rId46" Type="http://schemas.openxmlformats.org/officeDocument/2006/relationships/tags" Target="../tags/tag382.xml"/><Relationship Id="rId20" Type="http://schemas.openxmlformats.org/officeDocument/2006/relationships/tags" Target="../tags/tag356.xml"/><Relationship Id="rId41" Type="http://schemas.openxmlformats.org/officeDocument/2006/relationships/tags" Target="../tags/tag377.xml"/><Relationship Id="rId54" Type="http://schemas.openxmlformats.org/officeDocument/2006/relationships/oleObject" Target="../embeddings/oleObject98.bin"/><Relationship Id="rId1" Type="http://schemas.openxmlformats.org/officeDocument/2006/relationships/tags" Target="../tags/tag337.xml"/><Relationship Id="rId6" Type="http://schemas.openxmlformats.org/officeDocument/2006/relationships/tags" Target="../tags/tag342.xml"/><Relationship Id="rId15" Type="http://schemas.openxmlformats.org/officeDocument/2006/relationships/tags" Target="../tags/tag351.xml"/><Relationship Id="rId23" Type="http://schemas.openxmlformats.org/officeDocument/2006/relationships/tags" Target="../tags/tag359.xml"/><Relationship Id="rId28" Type="http://schemas.openxmlformats.org/officeDocument/2006/relationships/tags" Target="../tags/tag364.xml"/><Relationship Id="rId36" Type="http://schemas.openxmlformats.org/officeDocument/2006/relationships/tags" Target="../tags/tag372.xml"/><Relationship Id="rId49" Type="http://schemas.openxmlformats.org/officeDocument/2006/relationships/tags" Target="../tags/tag385.xml"/><Relationship Id="rId57" Type="http://schemas.openxmlformats.org/officeDocument/2006/relationships/chart" Target="../charts/chart7.xml"/><Relationship Id="rId10" Type="http://schemas.openxmlformats.org/officeDocument/2006/relationships/tags" Target="../tags/tag346.xml"/><Relationship Id="rId31" Type="http://schemas.openxmlformats.org/officeDocument/2006/relationships/tags" Target="../tags/tag367.xml"/><Relationship Id="rId44" Type="http://schemas.openxmlformats.org/officeDocument/2006/relationships/tags" Target="../tags/tag380.xml"/><Relationship Id="rId52" Type="http://schemas.openxmlformats.org/officeDocument/2006/relationships/tags" Target="../tags/tag388.xml"/></Relationships>
</file>

<file path=ppt/slides/_rels/slide14.xml.rels><?xml version="1.0" encoding="UTF-8" standalone="yes"?>
<Relationships xmlns="http://schemas.openxmlformats.org/package/2006/relationships"><Relationship Id="rId13" Type="http://schemas.openxmlformats.org/officeDocument/2006/relationships/tags" Target="../tags/tag401.xml"/><Relationship Id="rId18" Type="http://schemas.openxmlformats.org/officeDocument/2006/relationships/tags" Target="../tags/tag406.xml"/><Relationship Id="rId26" Type="http://schemas.openxmlformats.org/officeDocument/2006/relationships/tags" Target="../tags/tag414.xml"/><Relationship Id="rId39" Type="http://schemas.openxmlformats.org/officeDocument/2006/relationships/tags" Target="../tags/tag427.xml"/><Relationship Id="rId21" Type="http://schemas.openxmlformats.org/officeDocument/2006/relationships/tags" Target="../tags/tag409.xml"/><Relationship Id="rId34" Type="http://schemas.openxmlformats.org/officeDocument/2006/relationships/tags" Target="../tags/tag422.xml"/><Relationship Id="rId42" Type="http://schemas.openxmlformats.org/officeDocument/2006/relationships/tags" Target="../tags/tag430.xml"/><Relationship Id="rId47" Type="http://schemas.openxmlformats.org/officeDocument/2006/relationships/tags" Target="../tags/tag435.xml"/><Relationship Id="rId50" Type="http://schemas.openxmlformats.org/officeDocument/2006/relationships/tags" Target="../tags/tag438.xml"/><Relationship Id="rId55" Type="http://schemas.openxmlformats.org/officeDocument/2006/relationships/chart" Target="../charts/chart9.xml"/><Relationship Id="rId7" Type="http://schemas.openxmlformats.org/officeDocument/2006/relationships/tags" Target="../tags/tag395.xml"/><Relationship Id="rId2" Type="http://schemas.openxmlformats.org/officeDocument/2006/relationships/tags" Target="../tags/tag390.xml"/><Relationship Id="rId16" Type="http://schemas.openxmlformats.org/officeDocument/2006/relationships/tags" Target="../tags/tag404.xml"/><Relationship Id="rId29" Type="http://schemas.openxmlformats.org/officeDocument/2006/relationships/tags" Target="../tags/tag417.xml"/><Relationship Id="rId11" Type="http://schemas.openxmlformats.org/officeDocument/2006/relationships/tags" Target="../tags/tag399.xml"/><Relationship Id="rId24" Type="http://schemas.openxmlformats.org/officeDocument/2006/relationships/tags" Target="../tags/tag412.xml"/><Relationship Id="rId32" Type="http://schemas.openxmlformats.org/officeDocument/2006/relationships/tags" Target="../tags/tag420.xml"/><Relationship Id="rId37" Type="http://schemas.openxmlformats.org/officeDocument/2006/relationships/tags" Target="../tags/tag425.xml"/><Relationship Id="rId40" Type="http://schemas.openxmlformats.org/officeDocument/2006/relationships/tags" Target="../tags/tag428.xml"/><Relationship Id="rId45" Type="http://schemas.openxmlformats.org/officeDocument/2006/relationships/tags" Target="../tags/tag433.xml"/><Relationship Id="rId53" Type="http://schemas.openxmlformats.org/officeDocument/2006/relationships/image" Target="../media/image13.emf"/><Relationship Id="rId5" Type="http://schemas.openxmlformats.org/officeDocument/2006/relationships/tags" Target="../tags/tag393.xml"/><Relationship Id="rId10" Type="http://schemas.openxmlformats.org/officeDocument/2006/relationships/tags" Target="../tags/tag398.xml"/><Relationship Id="rId19" Type="http://schemas.openxmlformats.org/officeDocument/2006/relationships/tags" Target="../tags/tag407.xml"/><Relationship Id="rId31" Type="http://schemas.openxmlformats.org/officeDocument/2006/relationships/tags" Target="../tags/tag419.xml"/><Relationship Id="rId44" Type="http://schemas.openxmlformats.org/officeDocument/2006/relationships/tags" Target="../tags/tag432.xml"/><Relationship Id="rId52" Type="http://schemas.openxmlformats.org/officeDocument/2006/relationships/oleObject" Target="../embeddings/oleObject99.bin"/><Relationship Id="rId4" Type="http://schemas.openxmlformats.org/officeDocument/2006/relationships/tags" Target="../tags/tag392.xml"/><Relationship Id="rId9" Type="http://schemas.openxmlformats.org/officeDocument/2006/relationships/tags" Target="../tags/tag397.xml"/><Relationship Id="rId14" Type="http://schemas.openxmlformats.org/officeDocument/2006/relationships/tags" Target="../tags/tag402.xml"/><Relationship Id="rId22" Type="http://schemas.openxmlformats.org/officeDocument/2006/relationships/tags" Target="../tags/tag410.xml"/><Relationship Id="rId27" Type="http://schemas.openxmlformats.org/officeDocument/2006/relationships/tags" Target="../tags/tag415.xml"/><Relationship Id="rId30" Type="http://schemas.openxmlformats.org/officeDocument/2006/relationships/tags" Target="../tags/tag418.xml"/><Relationship Id="rId35" Type="http://schemas.openxmlformats.org/officeDocument/2006/relationships/tags" Target="../tags/tag423.xml"/><Relationship Id="rId43" Type="http://schemas.openxmlformats.org/officeDocument/2006/relationships/tags" Target="../tags/tag431.xml"/><Relationship Id="rId48" Type="http://schemas.openxmlformats.org/officeDocument/2006/relationships/tags" Target="../tags/tag436.xml"/><Relationship Id="rId8" Type="http://schemas.openxmlformats.org/officeDocument/2006/relationships/tags" Target="../tags/tag396.xml"/><Relationship Id="rId51" Type="http://schemas.openxmlformats.org/officeDocument/2006/relationships/slideLayout" Target="../slideLayouts/slideLayout33.xml"/><Relationship Id="rId3" Type="http://schemas.openxmlformats.org/officeDocument/2006/relationships/tags" Target="../tags/tag391.xml"/><Relationship Id="rId12" Type="http://schemas.openxmlformats.org/officeDocument/2006/relationships/tags" Target="../tags/tag400.xml"/><Relationship Id="rId17" Type="http://schemas.openxmlformats.org/officeDocument/2006/relationships/tags" Target="../tags/tag405.xml"/><Relationship Id="rId25" Type="http://schemas.openxmlformats.org/officeDocument/2006/relationships/tags" Target="../tags/tag413.xml"/><Relationship Id="rId33" Type="http://schemas.openxmlformats.org/officeDocument/2006/relationships/tags" Target="../tags/tag421.xml"/><Relationship Id="rId38" Type="http://schemas.openxmlformats.org/officeDocument/2006/relationships/tags" Target="../tags/tag426.xml"/><Relationship Id="rId46" Type="http://schemas.openxmlformats.org/officeDocument/2006/relationships/tags" Target="../tags/tag434.xml"/><Relationship Id="rId20" Type="http://schemas.openxmlformats.org/officeDocument/2006/relationships/tags" Target="../tags/tag408.xml"/><Relationship Id="rId41" Type="http://schemas.openxmlformats.org/officeDocument/2006/relationships/tags" Target="../tags/tag429.xml"/><Relationship Id="rId54" Type="http://schemas.openxmlformats.org/officeDocument/2006/relationships/chart" Target="../charts/chart8.xml"/><Relationship Id="rId1" Type="http://schemas.openxmlformats.org/officeDocument/2006/relationships/tags" Target="../tags/tag389.xml"/><Relationship Id="rId6" Type="http://schemas.openxmlformats.org/officeDocument/2006/relationships/tags" Target="../tags/tag394.xml"/><Relationship Id="rId15" Type="http://schemas.openxmlformats.org/officeDocument/2006/relationships/tags" Target="../tags/tag403.xml"/><Relationship Id="rId23" Type="http://schemas.openxmlformats.org/officeDocument/2006/relationships/tags" Target="../tags/tag411.xml"/><Relationship Id="rId28" Type="http://schemas.openxmlformats.org/officeDocument/2006/relationships/tags" Target="../tags/tag416.xml"/><Relationship Id="rId36" Type="http://schemas.openxmlformats.org/officeDocument/2006/relationships/tags" Target="../tags/tag424.xml"/><Relationship Id="rId49" Type="http://schemas.openxmlformats.org/officeDocument/2006/relationships/tags" Target="../tags/tag437.xml"/></Relationships>
</file>

<file path=ppt/slides/_rels/slide15.xml.rels><?xml version="1.0" encoding="UTF-8" standalone="yes"?>
<Relationships xmlns="http://schemas.openxmlformats.org/package/2006/relationships"><Relationship Id="rId13" Type="http://schemas.openxmlformats.org/officeDocument/2006/relationships/tags" Target="../tags/tag451.xml"/><Relationship Id="rId18" Type="http://schemas.openxmlformats.org/officeDocument/2006/relationships/tags" Target="../tags/tag456.xml"/><Relationship Id="rId26" Type="http://schemas.openxmlformats.org/officeDocument/2006/relationships/tags" Target="../tags/tag464.xml"/><Relationship Id="rId39" Type="http://schemas.openxmlformats.org/officeDocument/2006/relationships/oleObject" Target="../embeddings/oleObject100.bin"/><Relationship Id="rId21" Type="http://schemas.openxmlformats.org/officeDocument/2006/relationships/tags" Target="../tags/tag459.xml"/><Relationship Id="rId34" Type="http://schemas.openxmlformats.org/officeDocument/2006/relationships/tags" Target="../tags/tag472.xml"/><Relationship Id="rId42" Type="http://schemas.openxmlformats.org/officeDocument/2006/relationships/chart" Target="../charts/chart11.xml"/><Relationship Id="rId7" Type="http://schemas.openxmlformats.org/officeDocument/2006/relationships/tags" Target="../tags/tag445.xml"/><Relationship Id="rId2" Type="http://schemas.openxmlformats.org/officeDocument/2006/relationships/tags" Target="../tags/tag440.xml"/><Relationship Id="rId16" Type="http://schemas.openxmlformats.org/officeDocument/2006/relationships/tags" Target="../tags/tag454.xml"/><Relationship Id="rId20" Type="http://schemas.openxmlformats.org/officeDocument/2006/relationships/tags" Target="../tags/tag458.xml"/><Relationship Id="rId29" Type="http://schemas.openxmlformats.org/officeDocument/2006/relationships/tags" Target="../tags/tag467.xml"/><Relationship Id="rId41" Type="http://schemas.openxmlformats.org/officeDocument/2006/relationships/chart" Target="../charts/chart10.xml"/><Relationship Id="rId1" Type="http://schemas.openxmlformats.org/officeDocument/2006/relationships/tags" Target="../tags/tag439.xml"/><Relationship Id="rId6" Type="http://schemas.openxmlformats.org/officeDocument/2006/relationships/tags" Target="../tags/tag444.xml"/><Relationship Id="rId11" Type="http://schemas.openxmlformats.org/officeDocument/2006/relationships/tags" Target="../tags/tag449.xml"/><Relationship Id="rId24" Type="http://schemas.openxmlformats.org/officeDocument/2006/relationships/tags" Target="../tags/tag462.xml"/><Relationship Id="rId32" Type="http://schemas.openxmlformats.org/officeDocument/2006/relationships/tags" Target="../tags/tag470.xml"/><Relationship Id="rId37" Type="http://schemas.openxmlformats.org/officeDocument/2006/relationships/tags" Target="../tags/tag475.xml"/><Relationship Id="rId40" Type="http://schemas.openxmlformats.org/officeDocument/2006/relationships/image" Target="../media/image13.emf"/><Relationship Id="rId5" Type="http://schemas.openxmlformats.org/officeDocument/2006/relationships/tags" Target="../tags/tag443.xml"/><Relationship Id="rId15" Type="http://schemas.openxmlformats.org/officeDocument/2006/relationships/tags" Target="../tags/tag453.xml"/><Relationship Id="rId23" Type="http://schemas.openxmlformats.org/officeDocument/2006/relationships/tags" Target="../tags/tag461.xml"/><Relationship Id="rId28" Type="http://schemas.openxmlformats.org/officeDocument/2006/relationships/tags" Target="../tags/tag466.xml"/><Relationship Id="rId36" Type="http://schemas.openxmlformats.org/officeDocument/2006/relationships/tags" Target="../tags/tag474.xml"/><Relationship Id="rId10" Type="http://schemas.openxmlformats.org/officeDocument/2006/relationships/tags" Target="../tags/tag448.xml"/><Relationship Id="rId19" Type="http://schemas.openxmlformats.org/officeDocument/2006/relationships/tags" Target="../tags/tag457.xml"/><Relationship Id="rId31" Type="http://schemas.openxmlformats.org/officeDocument/2006/relationships/tags" Target="../tags/tag469.xml"/><Relationship Id="rId4" Type="http://schemas.openxmlformats.org/officeDocument/2006/relationships/tags" Target="../tags/tag442.xml"/><Relationship Id="rId9" Type="http://schemas.openxmlformats.org/officeDocument/2006/relationships/tags" Target="../tags/tag447.xml"/><Relationship Id="rId14" Type="http://schemas.openxmlformats.org/officeDocument/2006/relationships/tags" Target="../tags/tag452.xml"/><Relationship Id="rId22" Type="http://schemas.openxmlformats.org/officeDocument/2006/relationships/tags" Target="../tags/tag460.xml"/><Relationship Id="rId27" Type="http://schemas.openxmlformats.org/officeDocument/2006/relationships/tags" Target="../tags/tag465.xml"/><Relationship Id="rId30" Type="http://schemas.openxmlformats.org/officeDocument/2006/relationships/tags" Target="../tags/tag468.xml"/><Relationship Id="rId35" Type="http://schemas.openxmlformats.org/officeDocument/2006/relationships/tags" Target="../tags/tag473.xml"/><Relationship Id="rId43" Type="http://schemas.openxmlformats.org/officeDocument/2006/relationships/chart" Target="../charts/chart12.xml"/><Relationship Id="rId8" Type="http://schemas.openxmlformats.org/officeDocument/2006/relationships/tags" Target="../tags/tag446.xml"/><Relationship Id="rId3" Type="http://schemas.openxmlformats.org/officeDocument/2006/relationships/tags" Target="../tags/tag441.xml"/><Relationship Id="rId12" Type="http://schemas.openxmlformats.org/officeDocument/2006/relationships/tags" Target="../tags/tag450.xml"/><Relationship Id="rId17" Type="http://schemas.openxmlformats.org/officeDocument/2006/relationships/tags" Target="../tags/tag455.xml"/><Relationship Id="rId25" Type="http://schemas.openxmlformats.org/officeDocument/2006/relationships/tags" Target="../tags/tag463.xml"/><Relationship Id="rId33" Type="http://schemas.openxmlformats.org/officeDocument/2006/relationships/tags" Target="../tags/tag471.xml"/><Relationship Id="rId38"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6" Type="http://schemas.openxmlformats.org/officeDocument/2006/relationships/tags" Target="../tags/tag501.xml"/><Relationship Id="rId21" Type="http://schemas.openxmlformats.org/officeDocument/2006/relationships/tags" Target="../tags/tag496.xml"/><Relationship Id="rId42" Type="http://schemas.openxmlformats.org/officeDocument/2006/relationships/tags" Target="../tags/tag517.xml"/><Relationship Id="rId47" Type="http://schemas.openxmlformats.org/officeDocument/2006/relationships/tags" Target="../tags/tag522.xml"/><Relationship Id="rId63" Type="http://schemas.openxmlformats.org/officeDocument/2006/relationships/tags" Target="../tags/tag538.xml"/><Relationship Id="rId68" Type="http://schemas.openxmlformats.org/officeDocument/2006/relationships/tags" Target="../tags/tag543.xml"/><Relationship Id="rId16" Type="http://schemas.openxmlformats.org/officeDocument/2006/relationships/tags" Target="../tags/tag491.xml"/><Relationship Id="rId11" Type="http://schemas.openxmlformats.org/officeDocument/2006/relationships/tags" Target="../tags/tag486.xml"/><Relationship Id="rId24" Type="http://schemas.openxmlformats.org/officeDocument/2006/relationships/tags" Target="../tags/tag499.xml"/><Relationship Id="rId32" Type="http://schemas.openxmlformats.org/officeDocument/2006/relationships/tags" Target="../tags/tag507.xml"/><Relationship Id="rId37" Type="http://schemas.openxmlformats.org/officeDocument/2006/relationships/tags" Target="../tags/tag512.xml"/><Relationship Id="rId40" Type="http://schemas.openxmlformats.org/officeDocument/2006/relationships/tags" Target="../tags/tag515.xml"/><Relationship Id="rId45" Type="http://schemas.openxmlformats.org/officeDocument/2006/relationships/tags" Target="../tags/tag520.xml"/><Relationship Id="rId53" Type="http://schemas.openxmlformats.org/officeDocument/2006/relationships/tags" Target="../tags/tag528.xml"/><Relationship Id="rId58" Type="http://schemas.openxmlformats.org/officeDocument/2006/relationships/tags" Target="../tags/tag533.xml"/><Relationship Id="rId66" Type="http://schemas.openxmlformats.org/officeDocument/2006/relationships/tags" Target="../tags/tag541.xml"/><Relationship Id="rId74" Type="http://schemas.openxmlformats.org/officeDocument/2006/relationships/slideLayout" Target="../slideLayouts/slideLayout33.xml"/><Relationship Id="rId79" Type="http://schemas.openxmlformats.org/officeDocument/2006/relationships/chart" Target="../charts/chart14.xml"/><Relationship Id="rId5" Type="http://schemas.openxmlformats.org/officeDocument/2006/relationships/tags" Target="../tags/tag480.xml"/><Relationship Id="rId61" Type="http://schemas.openxmlformats.org/officeDocument/2006/relationships/tags" Target="../tags/tag536.xml"/><Relationship Id="rId19" Type="http://schemas.openxmlformats.org/officeDocument/2006/relationships/tags" Target="../tags/tag494.xml"/><Relationship Id="rId14" Type="http://schemas.openxmlformats.org/officeDocument/2006/relationships/tags" Target="../tags/tag489.xml"/><Relationship Id="rId22" Type="http://schemas.openxmlformats.org/officeDocument/2006/relationships/tags" Target="../tags/tag497.xml"/><Relationship Id="rId27" Type="http://schemas.openxmlformats.org/officeDocument/2006/relationships/tags" Target="../tags/tag502.xml"/><Relationship Id="rId30" Type="http://schemas.openxmlformats.org/officeDocument/2006/relationships/tags" Target="../tags/tag505.xml"/><Relationship Id="rId35" Type="http://schemas.openxmlformats.org/officeDocument/2006/relationships/tags" Target="../tags/tag510.xml"/><Relationship Id="rId43" Type="http://schemas.openxmlformats.org/officeDocument/2006/relationships/tags" Target="../tags/tag518.xml"/><Relationship Id="rId48" Type="http://schemas.openxmlformats.org/officeDocument/2006/relationships/tags" Target="../tags/tag523.xml"/><Relationship Id="rId56" Type="http://schemas.openxmlformats.org/officeDocument/2006/relationships/tags" Target="../tags/tag531.xml"/><Relationship Id="rId64" Type="http://schemas.openxmlformats.org/officeDocument/2006/relationships/tags" Target="../tags/tag539.xml"/><Relationship Id="rId69" Type="http://schemas.openxmlformats.org/officeDocument/2006/relationships/tags" Target="../tags/tag544.xml"/><Relationship Id="rId77" Type="http://schemas.openxmlformats.org/officeDocument/2006/relationships/image" Target="../media/image13.emf"/><Relationship Id="rId8" Type="http://schemas.openxmlformats.org/officeDocument/2006/relationships/tags" Target="../tags/tag483.xml"/><Relationship Id="rId51" Type="http://schemas.openxmlformats.org/officeDocument/2006/relationships/tags" Target="../tags/tag526.xml"/><Relationship Id="rId72" Type="http://schemas.openxmlformats.org/officeDocument/2006/relationships/tags" Target="../tags/tag547.xml"/><Relationship Id="rId3" Type="http://schemas.openxmlformats.org/officeDocument/2006/relationships/tags" Target="../tags/tag478.xml"/><Relationship Id="rId12" Type="http://schemas.openxmlformats.org/officeDocument/2006/relationships/tags" Target="../tags/tag487.xml"/><Relationship Id="rId17" Type="http://schemas.openxmlformats.org/officeDocument/2006/relationships/tags" Target="../tags/tag492.xml"/><Relationship Id="rId25" Type="http://schemas.openxmlformats.org/officeDocument/2006/relationships/tags" Target="../tags/tag500.xml"/><Relationship Id="rId33" Type="http://schemas.openxmlformats.org/officeDocument/2006/relationships/tags" Target="../tags/tag508.xml"/><Relationship Id="rId38" Type="http://schemas.openxmlformats.org/officeDocument/2006/relationships/tags" Target="../tags/tag513.xml"/><Relationship Id="rId46" Type="http://schemas.openxmlformats.org/officeDocument/2006/relationships/tags" Target="../tags/tag521.xml"/><Relationship Id="rId59" Type="http://schemas.openxmlformats.org/officeDocument/2006/relationships/tags" Target="../tags/tag534.xml"/><Relationship Id="rId67" Type="http://schemas.openxmlformats.org/officeDocument/2006/relationships/tags" Target="../tags/tag542.xml"/><Relationship Id="rId20" Type="http://schemas.openxmlformats.org/officeDocument/2006/relationships/tags" Target="../tags/tag495.xml"/><Relationship Id="rId41" Type="http://schemas.openxmlformats.org/officeDocument/2006/relationships/tags" Target="../tags/tag516.xml"/><Relationship Id="rId54" Type="http://schemas.openxmlformats.org/officeDocument/2006/relationships/tags" Target="../tags/tag529.xml"/><Relationship Id="rId62" Type="http://schemas.openxmlformats.org/officeDocument/2006/relationships/tags" Target="../tags/tag537.xml"/><Relationship Id="rId70" Type="http://schemas.openxmlformats.org/officeDocument/2006/relationships/tags" Target="../tags/tag545.xml"/><Relationship Id="rId75" Type="http://schemas.openxmlformats.org/officeDocument/2006/relationships/notesSlide" Target="../notesSlides/notesSlide2.xml"/><Relationship Id="rId1" Type="http://schemas.openxmlformats.org/officeDocument/2006/relationships/tags" Target="../tags/tag476.xml"/><Relationship Id="rId6" Type="http://schemas.openxmlformats.org/officeDocument/2006/relationships/tags" Target="../tags/tag481.xml"/><Relationship Id="rId15" Type="http://schemas.openxmlformats.org/officeDocument/2006/relationships/tags" Target="../tags/tag490.xml"/><Relationship Id="rId23" Type="http://schemas.openxmlformats.org/officeDocument/2006/relationships/tags" Target="../tags/tag498.xml"/><Relationship Id="rId28" Type="http://schemas.openxmlformats.org/officeDocument/2006/relationships/tags" Target="../tags/tag503.xml"/><Relationship Id="rId36" Type="http://schemas.openxmlformats.org/officeDocument/2006/relationships/tags" Target="../tags/tag511.xml"/><Relationship Id="rId49" Type="http://schemas.openxmlformats.org/officeDocument/2006/relationships/tags" Target="../tags/tag524.xml"/><Relationship Id="rId57" Type="http://schemas.openxmlformats.org/officeDocument/2006/relationships/tags" Target="../tags/tag532.xml"/><Relationship Id="rId10" Type="http://schemas.openxmlformats.org/officeDocument/2006/relationships/tags" Target="../tags/tag485.xml"/><Relationship Id="rId31" Type="http://schemas.openxmlformats.org/officeDocument/2006/relationships/tags" Target="../tags/tag506.xml"/><Relationship Id="rId44" Type="http://schemas.openxmlformats.org/officeDocument/2006/relationships/tags" Target="../tags/tag519.xml"/><Relationship Id="rId52" Type="http://schemas.openxmlformats.org/officeDocument/2006/relationships/tags" Target="../tags/tag527.xml"/><Relationship Id="rId60" Type="http://schemas.openxmlformats.org/officeDocument/2006/relationships/tags" Target="../tags/tag535.xml"/><Relationship Id="rId65" Type="http://schemas.openxmlformats.org/officeDocument/2006/relationships/tags" Target="../tags/tag540.xml"/><Relationship Id="rId73" Type="http://schemas.openxmlformats.org/officeDocument/2006/relationships/tags" Target="../tags/tag548.xml"/><Relationship Id="rId78" Type="http://schemas.openxmlformats.org/officeDocument/2006/relationships/chart" Target="../charts/chart13.xml"/><Relationship Id="rId4" Type="http://schemas.openxmlformats.org/officeDocument/2006/relationships/tags" Target="../tags/tag479.xml"/><Relationship Id="rId9" Type="http://schemas.openxmlformats.org/officeDocument/2006/relationships/tags" Target="../tags/tag484.xml"/><Relationship Id="rId13" Type="http://schemas.openxmlformats.org/officeDocument/2006/relationships/tags" Target="../tags/tag488.xml"/><Relationship Id="rId18" Type="http://schemas.openxmlformats.org/officeDocument/2006/relationships/tags" Target="../tags/tag493.xml"/><Relationship Id="rId39" Type="http://schemas.openxmlformats.org/officeDocument/2006/relationships/tags" Target="../tags/tag514.xml"/><Relationship Id="rId34" Type="http://schemas.openxmlformats.org/officeDocument/2006/relationships/tags" Target="../tags/tag509.xml"/><Relationship Id="rId50" Type="http://schemas.openxmlformats.org/officeDocument/2006/relationships/tags" Target="../tags/tag525.xml"/><Relationship Id="rId55" Type="http://schemas.openxmlformats.org/officeDocument/2006/relationships/tags" Target="../tags/tag530.xml"/><Relationship Id="rId76" Type="http://schemas.openxmlformats.org/officeDocument/2006/relationships/oleObject" Target="../embeddings/oleObject101.bin"/><Relationship Id="rId7" Type="http://schemas.openxmlformats.org/officeDocument/2006/relationships/tags" Target="../tags/tag482.xml"/><Relationship Id="rId71" Type="http://schemas.openxmlformats.org/officeDocument/2006/relationships/tags" Target="../tags/tag546.xml"/><Relationship Id="rId2" Type="http://schemas.openxmlformats.org/officeDocument/2006/relationships/tags" Target="../tags/tag477.xml"/><Relationship Id="rId29" Type="http://schemas.openxmlformats.org/officeDocument/2006/relationships/tags" Target="../tags/tag504.xml"/></Relationships>
</file>

<file path=ppt/slides/_rels/slide17.xml.rels><?xml version="1.0" encoding="UTF-8" standalone="yes"?>
<Relationships xmlns="http://schemas.openxmlformats.org/package/2006/relationships"><Relationship Id="rId26" Type="http://schemas.openxmlformats.org/officeDocument/2006/relationships/tags" Target="../tags/tag574.xml"/><Relationship Id="rId21" Type="http://schemas.openxmlformats.org/officeDocument/2006/relationships/tags" Target="../tags/tag569.xml"/><Relationship Id="rId42" Type="http://schemas.openxmlformats.org/officeDocument/2006/relationships/tags" Target="../tags/tag590.xml"/><Relationship Id="rId47" Type="http://schemas.openxmlformats.org/officeDocument/2006/relationships/tags" Target="../tags/tag595.xml"/><Relationship Id="rId63" Type="http://schemas.openxmlformats.org/officeDocument/2006/relationships/tags" Target="../tags/tag611.xml"/><Relationship Id="rId68" Type="http://schemas.openxmlformats.org/officeDocument/2006/relationships/tags" Target="../tags/tag616.xml"/><Relationship Id="rId16" Type="http://schemas.openxmlformats.org/officeDocument/2006/relationships/tags" Target="../tags/tag564.xml"/><Relationship Id="rId11" Type="http://schemas.openxmlformats.org/officeDocument/2006/relationships/tags" Target="../tags/tag559.xml"/><Relationship Id="rId24" Type="http://schemas.openxmlformats.org/officeDocument/2006/relationships/tags" Target="../tags/tag572.xml"/><Relationship Id="rId32" Type="http://schemas.openxmlformats.org/officeDocument/2006/relationships/tags" Target="../tags/tag580.xml"/><Relationship Id="rId37" Type="http://schemas.openxmlformats.org/officeDocument/2006/relationships/tags" Target="../tags/tag585.xml"/><Relationship Id="rId40" Type="http://schemas.openxmlformats.org/officeDocument/2006/relationships/tags" Target="../tags/tag588.xml"/><Relationship Id="rId45" Type="http://schemas.openxmlformats.org/officeDocument/2006/relationships/tags" Target="../tags/tag593.xml"/><Relationship Id="rId53" Type="http://schemas.openxmlformats.org/officeDocument/2006/relationships/tags" Target="../tags/tag601.xml"/><Relationship Id="rId58" Type="http://schemas.openxmlformats.org/officeDocument/2006/relationships/tags" Target="../tags/tag606.xml"/><Relationship Id="rId66" Type="http://schemas.openxmlformats.org/officeDocument/2006/relationships/tags" Target="../tags/tag614.xml"/><Relationship Id="rId74" Type="http://schemas.openxmlformats.org/officeDocument/2006/relationships/oleObject" Target="../embeddings/oleObject102.bin"/><Relationship Id="rId5" Type="http://schemas.openxmlformats.org/officeDocument/2006/relationships/tags" Target="../tags/tag553.xml"/><Relationship Id="rId61" Type="http://schemas.openxmlformats.org/officeDocument/2006/relationships/tags" Target="../tags/tag609.xml"/><Relationship Id="rId19" Type="http://schemas.openxmlformats.org/officeDocument/2006/relationships/tags" Target="../tags/tag567.xml"/><Relationship Id="rId14" Type="http://schemas.openxmlformats.org/officeDocument/2006/relationships/tags" Target="../tags/tag562.xml"/><Relationship Id="rId22" Type="http://schemas.openxmlformats.org/officeDocument/2006/relationships/tags" Target="../tags/tag570.xml"/><Relationship Id="rId27" Type="http://schemas.openxmlformats.org/officeDocument/2006/relationships/tags" Target="../tags/tag575.xml"/><Relationship Id="rId30" Type="http://schemas.openxmlformats.org/officeDocument/2006/relationships/tags" Target="../tags/tag578.xml"/><Relationship Id="rId35" Type="http://schemas.openxmlformats.org/officeDocument/2006/relationships/tags" Target="../tags/tag583.xml"/><Relationship Id="rId43" Type="http://schemas.openxmlformats.org/officeDocument/2006/relationships/tags" Target="../tags/tag591.xml"/><Relationship Id="rId48" Type="http://schemas.openxmlformats.org/officeDocument/2006/relationships/tags" Target="../tags/tag596.xml"/><Relationship Id="rId56" Type="http://schemas.openxmlformats.org/officeDocument/2006/relationships/tags" Target="../tags/tag604.xml"/><Relationship Id="rId64" Type="http://schemas.openxmlformats.org/officeDocument/2006/relationships/tags" Target="../tags/tag612.xml"/><Relationship Id="rId69" Type="http://schemas.openxmlformats.org/officeDocument/2006/relationships/tags" Target="../tags/tag617.xml"/><Relationship Id="rId77" Type="http://schemas.openxmlformats.org/officeDocument/2006/relationships/chart" Target="../charts/chart16.xml"/><Relationship Id="rId8" Type="http://schemas.openxmlformats.org/officeDocument/2006/relationships/tags" Target="../tags/tag556.xml"/><Relationship Id="rId51" Type="http://schemas.openxmlformats.org/officeDocument/2006/relationships/tags" Target="../tags/tag599.xml"/><Relationship Id="rId72" Type="http://schemas.openxmlformats.org/officeDocument/2006/relationships/tags" Target="../tags/tag620.xml"/><Relationship Id="rId3" Type="http://schemas.openxmlformats.org/officeDocument/2006/relationships/tags" Target="../tags/tag551.xml"/><Relationship Id="rId12" Type="http://schemas.openxmlformats.org/officeDocument/2006/relationships/tags" Target="../tags/tag560.xml"/><Relationship Id="rId17" Type="http://schemas.openxmlformats.org/officeDocument/2006/relationships/tags" Target="../tags/tag565.xml"/><Relationship Id="rId25" Type="http://schemas.openxmlformats.org/officeDocument/2006/relationships/tags" Target="../tags/tag573.xml"/><Relationship Id="rId33" Type="http://schemas.openxmlformats.org/officeDocument/2006/relationships/tags" Target="../tags/tag581.xml"/><Relationship Id="rId38" Type="http://schemas.openxmlformats.org/officeDocument/2006/relationships/tags" Target="../tags/tag586.xml"/><Relationship Id="rId46" Type="http://schemas.openxmlformats.org/officeDocument/2006/relationships/tags" Target="../tags/tag594.xml"/><Relationship Id="rId59" Type="http://schemas.openxmlformats.org/officeDocument/2006/relationships/tags" Target="../tags/tag607.xml"/><Relationship Id="rId67" Type="http://schemas.openxmlformats.org/officeDocument/2006/relationships/tags" Target="../tags/tag615.xml"/><Relationship Id="rId20" Type="http://schemas.openxmlformats.org/officeDocument/2006/relationships/tags" Target="../tags/tag568.xml"/><Relationship Id="rId41" Type="http://schemas.openxmlformats.org/officeDocument/2006/relationships/tags" Target="../tags/tag589.xml"/><Relationship Id="rId54" Type="http://schemas.openxmlformats.org/officeDocument/2006/relationships/tags" Target="../tags/tag602.xml"/><Relationship Id="rId62" Type="http://schemas.openxmlformats.org/officeDocument/2006/relationships/tags" Target="../tags/tag610.xml"/><Relationship Id="rId70" Type="http://schemas.openxmlformats.org/officeDocument/2006/relationships/tags" Target="../tags/tag618.xml"/><Relationship Id="rId75" Type="http://schemas.openxmlformats.org/officeDocument/2006/relationships/image" Target="../media/image13.emf"/><Relationship Id="rId1" Type="http://schemas.openxmlformats.org/officeDocument/2006/relationships/tags" Target="../tags/tag549.xml"/><Relationship Id="rId6" Type="http://schemas.openxmlformats.org/officeDocument/2006/relationships/tags" Target="../tags/tag554.xml"/><Relationship Id="rId15" Type="http://schemas.openxmlformats.org/officeDocument/2006/relationships/tags" Target="../tags/tag563.xml"/><Relationship Id="rId23" Type="http://schemas.openxmlformats.org/officeDocument/2006/relationships/tags" Target="../tags/tag571.xml"/><Relationship Id="rId28" Type="http://schemas.openxmlformats.org/officeDocument/2006/relationships/tags" Target="../tags/tag576.xml"/><Relationship Id="rId36" Type="http://schemas.openxmlformats.org/officeDocument/2006/relationships/tags" Target="../tags/tag584.xml"/><Relationship Id="rId49" Type="http://schemas.openxmlformats.org/officeDocument/2006/relationships/tags" Target="../tags/tag597.xml"/><Relationship Id="rId57" Type="http://schemas.openxmlformats.org/officeDocument/2006/relationships/tags" Target="../tags/tag605.xml"/><Relationship Id="rId10" Type="http://schemas.openxmlformats.org/officeDocument/2006/relationships/tags" Target="../tags/tag558.xml"/><Relationship Id="rId31" Type="http://schemas.openxmlformats.org/officeDocument/2006/relationships/tags" Target="../tags/tag579.xml"/><Relationship Id="rId44" Type="http://schemas.openxmlformats.org/officeDocument/2006/relationships/tags" Target="../tags/tag592.xml"/><Relationship Id="rId52" Type="http://schemas.openxmlformats.org/officeDocument/2006/relationships/tags" Target="../tags/tag600.xml"/><Relationship Id="rId60" Type="http://schemas.openxmlformats.org/officeDocument/2006/relationships/tags" Target="../tags/tag608.xml"/><Relationship Id="rId65" Type="http://schemas.openxmlformats.org/officeDocument/2006/relationships/tags" Target="../tags/tag613.xml"/><Relationship Id="rId73" Type="http://schemas.openxmlformats.org/officeDocument/2006/relationships/slideLayout" Target="../slideLayouts/slideLayout33.xml"/><Relationship Id="rId4" Type="http://schemas.openxmlformats.org/officeDocument/2006/relationships/tags" Target="../tags/tag552.xml"/><Relationship Id="rId9" Type="http://schemas.openxmlformats.org/officeDocument/2006/relationships/tags" Target="../tags/tag557.xml"/><Relationship Id="rId13" Type="http://schemas.openxmlformats.org/officeDocument/2006/relationships/tags" Target="../tags/tag561.xml"/><Relationship Id="rId18" Type="http://schemas.openxmlformats.org/officeDocument/2006/relationships/tags" Target="../tags/tag566.xml"/><Relationship Id="rId39" Type="http://schemas.openxmlformats.org/officeDocument/2006/relationships/tags" Target="../tags/tag587.xml"/><Relationship Id="rId34" Type="http://schemas.openxmlformats.org/officeDocument/2006/relationships/tags" Target="../tags/tag582.xml"/><Relationship Id="rId50" Type="http://schemas.openxmlformats.org/officeDocument/2006/relationships/tags" Target="../tags/tag598.xml"/><Relationship Id="rId55" Type="http://schemas.openxmlformats.org/officeDocument/2006/relationships/tags" Target="../tags/tag603.xml"/><Relationship Id="rId76" Type="http://schemas.openxmlformats.org/officeDocument/2006/relationships/chart" Target="../charts/chart15.xml"/><Relationship Id="rId7" Type="http://schemas.openxmlformats.org/officeDocument/2006/relationships/tags" Target="../tags/tag555.xml"/><Relationship Id="rId71" Type="http://schemas.openxmlformats.org/officeDocument/2006/relationships/tags" Target="../tags/tag619.xml"/><Relationship Id="rId2" Type="http://schemas.openxmlformats.org/officeDocument/2006/relationships/tags" Target="../tags/tag550.xml"/><Relationship Id="rId29" Type="http://schemas.openxmlformats.org/officeDocument/2006/relationships/tags" Target="../tags/tag577.xml"/></Relationships>
</file>

<file path=ppt/slides/_rels/slide18.xml.rels><?xml version="1.0" encoding="UTF-8" standalone="yes"?>
<Relationships xmlns="http://schemas.openxmlformats.org/package/2006/relationships"><Relationship Id="rId26" Type="http://schemas.openxmlformats.org/officeDocument/2006/relationships/tags" Target="../tags/tag646.xml"/><Relationship Id="rId21" Type="http://schemas.openxmlformats.org/officeDocument/2006/relationships/tags" Target="../tags/tag641.xml"/><Relationship Id="rId42" Type="http://schemas.openxmlformats.org/officeDocument/2006/relationships/tags" Target="../tags/tag662.xml"/><Relationship Id="rId47" Type="http://schemas.openxmlformats.org/officeDocument/2006/relationships/tags" Target="../tags/tag667.xml"/><Relationship Id="rId63" Type="http://schemas.openxmlformats.org/officeDocument/2006/relationships/tags" Target="../tags/tag683.xml"/><Relationship Id="rId68" Type="http://schemas.openxmlformats.org/officeDocument/2006/relationships/tags" Target="../tags/tag688.xml"/><Relationship Id="rId84" Type="http://schemas.openxmlformats.org/officeDocument/2006/relationships/tags" Target="../tags/tag704.xml"/><Relationship Id="rId89" Type="http://schemas.openxmlformats.org/officeDocument/2006/relationships/tags" Target="../tags/tag709.xml"/><Relationship Id="rId16" Type="http://schemas.openxmlformats.org/officeDocument/2006/relationships/tags" Target="../tags/tag636.xml"/><Relationship Id="rId11" Type="http://schemas.openxmlformats.org/officeDocument/2006/relationships/tags" Target="../tags/tag631.xml"/><Relationship Id="rId32" Type="http://schemas.openxmlformats.org/officeDocument/2006/relationships/tags" Target="../tags/tag652.xml"/><Relationship Id="rId37" Type="http://schemas.openxmlformats.org/officeDocument/2006/relationships/tags" Target="../tags/tag657.xml"/><Relationship Id="rId53" Type="http://schemas.openxmlformats.org/officeDocument/2006/relationships/tags" Target="../tags/tag673.xml"/><Relationship Id="rId58" Type="http://schemas.openxmlformats.org/officeDocument/2006/relationships/tags" Target="../tags/tag678.xml"/><Relationship Id="rId74" Type="http://schemas.openxmlformats.org/officeDocument/2006/relationships/tags" Target="../tags/tag694.xml"/><Relationship Id="rId79" Type="http://schemas.openxmlformats.org/officeDocument/2006/relationships/tags" Target="../tags/tag699.xml"/><Relationship Id="rId102" Type="http://schemas.openxmlformats.org/officeDocument/2006/relationships/chart" Target="../charts/chart18.xml"/><Relationship Id="rId5" Type="http://schemas.openxmlformats.org/officeDocument/2006/relationships/tags" Target="../tags/tag625.xml"/><Relationship Id="rId90" Type="http://schemas.openxmlformats.org/officeDocument/2006/relationships/tags" Target="../tags/tag710.xml"/><Relationship Id="rId95" Type="http://schemas.openxmlformats.org/officeDocument/2006/relationships/tags" Target="../tags/tag715.xml"/><Relationship Id="rId22" Type="http://schemas.openxmlformats.org/officeDocument/2006/relationships/tags" Target="../tags/tag642.xml"/><Relationship Id="rId27" Type="http://schemas.openxmlformats.org/officeDocument/2006/relationships/tags" Target="../tags/tag647.xml"/><Relationship Id="rId43" Type="http://schemas.openxmlformats.org/officeDocument/2006/relationships/tags" Target="../tags/tag663.xml"/><Relationship Id="rId48" Type="http://schemas.openxmlformats.org/officeDocument/2006/relationships/tags" Target="../tags/tag668.xml"/><Relationship Id="rId64" Type="http://schemas.openxmlformats.org/officeDocument/2006/relationships/tags" Target="../tags/tag684.xml"/><Relationship Id="rId69" Type="http://schemas.openxmlformats.org/officeDocument/2006/relationships/tags" Target="../tags/tag689.xml"/><Relationship Id="rId80" Type="http://schemas.openxmlformats.org/officeDocument/2006/relationships/tags" Target="../tags/tag700.xml"/><Relationship Id="rId85" Type="http://schemas.openxmlformats.org/officeDocument/2006/relationships/tags" Target="../tags/tag705.xml"/><Relationship Id="rId12" Type="http://schemas.openxmlformats.org/officeDocument/2006/relationships/tags" Target="../tags/tag632.xml"/><Relationship Id="rId17" Type="http://schemas.openxmlformats.org/officeDocument/2006/relationships/tags" Target="../tags/tag637.xml"/><Relationship Id="rId25" Type="http://schemas.openxmlformats.org/officeDocument/2006/relationships/tags" Target="../tags/tag645.xml"/><Relationship Id="rId33" Type="http://schemas.openxmlformats.org/officeDocument/2006/relationships/tags" Target="../tags/tag653.xml"/><Relationship Id="rId38" Type="http://schemas.openxmlformats.org/officeDocument/2006/relationships/tags" Target="../tags/tag658.xml"/><Relationship Id="rId46" Type="http://schemas.openxmlformats.org/officeDocument/2006/relationships/tags" Target="../tags/tag666.xml"/><Relationship Id="rId59" Type="http://schemas.openxmlformats.org/officeDocument/2006/relationships/tags" Target="../tags/tag679.xml"/><Relationship Id="rId67" Type="http://schemas.openxmlformats.org/officeDocument/2006/relationships/tags" Target="../tags/tag687.xml"/><Relationship Id="rId103" Type="http://schemas.openxmlformats.org/officeDocument/2006/relationships/chart" Target="../charts/chart19.xml"/><Relationship Id="rId20" Type="http://schemas.openxmlformats.org/officeDocument/2006/relationships/tags" Target="../tags/tag640.xml"/><Relationship Id="rId41" Type="http://schemas.openxmlformats.org/officeDocument/2006/relationships/tags" Target="../tags/tag661.xml"/><Relationship Id="rId54" Type="http://schemas.openxmlformats.org/officeDocument/2006/relationships/tags" Target="../tags/tag674.xml"/><Relationship Id="rId62" Type="http://schemas.openxmlformats.org/officeDocument/2006/relationships/tags" Target="../tags/tag682.xml"/><Relationship Id="rId70" Type="http://schemas.openxmlformats.org/officeDocument/2006/relationships/tags" Target="../tags/tag690.xml"/><Relationship Id="rId75" Type="http://schemas.openxmlformats.org/officeDocument/2006/relationships/tags" Target="../tags/tag695.xml"/><Relationship Id="rId83" Type="http://schemas.openxmlformats.org/officeDocument/2006/relationships/tags" Target="../tags/tag703.xml"/><Relationship Id="rId88" Type="http://schemas.openxmlformats.org/officeDocument/2006/relationships/tags" Target="../tags/tag708.xml"/><Relationship Id="rId91" Type="http://schemas.openxmlformats.org/officeDocument/2006/relationships/tags" Target="../tags/tag711.xml"/><Relationship Id="rId96" Type="http://schemas.openxmlformats.org/officeDocument/2006/relationships/tags" Target="../tags/tag716.xml"/><Relationship Id="rId1" Type="http://schemas.openxmlformats.org/officeDocument/2006/relationships/tags" Target="../tags/tag621.xml"/><Relationship Id="rId6" Type="http://schemas.openxmlformats.org/officeDocument/2006/relationships/tags" Target="../tags/tag626.xml"/><Relationship Id="rId15" Type="http://schemas.openxmlformats.org/officeDocument/2006/relationships/tags" Target="../tags/tag635.xml"/><Relationship Id="rId23" Type="http://schemas.openxmlformats.org/officeDocument/2006/relationships/tags" Target="../tags/tag643.xml"/><Relationship Id="rId28" Type="http://schemas.openxmlformats.org/officeDocument/2006/relationships/tags" Target="../tags/tag648.xml"/><Relationship Id="rId36" Type="http://schemas.openxmlformats.org/officeDocument/2006/relationships/tags" Target="../tags/tag656.xml"/><Relationship Id="rId49" Type="http://schemas.openxmlformats.org/officeDocument/2006/relationships/tags" Target="../tags/tag669.xml"/><Relationship Id="rId57" Type="http://schemas.openxmlformats.org/officeDocument/2006/relationships/tags" Target="../tags/tag677.xml"/><Relationship Id="rId10" Type="http://schemas.openxmlformats.org/officeDocument/2006/relationships/tags" Target="../tags/tag630.xml"/><Relationship Id="rId31" Type="http://schemas.openxmlformats.org/officeDocument/2006/relationships/tags" Target="../tags/tag651.xml"/><Relationship Id="rId44" Type="http://schemas.openxmlformats.org/officeDocument/2006/relationships/tags" Target="../tags/tag664.xml"/><Relationship Id="rId52" Type="http://schemas.openxmlformats.org/officeDocument/2006/relationships/tags" Target="../tags/tag672.xml"/><Relationship Id="rId60" Type="http://schemas.openxmlformats.org/officeDocument/2006/relationships/tags" Target="../tags/tag680.xml"/><Relationship Id="rId65" Type="http://schemas.openxmlformats.org/officeDocument/2006/relationships/tags" Target="../tags/tag685.xml"/><Relationship Id="rId73" Type="http://schemas.openxmlformats.org/officeDocument/2006/relationships/tags" Target="../tags/tag693.xml"/><Relationship Id="rId78" Type="http://schemas.openxmlformats.org/officeDocument/2006/relationships/tags" Target="../tags/tag698.xml"/><Relationship Id="rId81" Type="http://schemas.openxmlformats.org/officeDocument/2006/relationships/tags" Target="../tags/tag701.xml"/><Relationship Id="rId86" Type="http://schemas.openxmlformats.org/officeDocument/2006/relationships/tags" Target="../tags/tag706.xml"/><Relationship Id="rId94" Type="http://schemas.openxmlformats.org/officeDocument/2006/relationships/tags" Target="../tags/tag714.xml"/><Relationship Id="rId99" Type="http://schemas.openxmlformats.org/officeDocument/2006/relationships/oleObject" Target="../embeddings/oleObject103.bin"/><Relationship Id="rId101" Type="http://schemas.openxmlformats.org/officeDocument/2006/relationships/chart" Target="../charts/chart17.xml"/><Relationship Id="rId4" Type="http://schemas.openxmlformats.org/officeDocument/2006/relationships/tags" Target="../tags/tag624.xml"/><Relationship Id="rId9" Type="http://schemas.openxmlformats.org/officeDocument/2006/relationships/tags" Target="../tags/tag629.xml"/><Relationship Id="rId13" Type="http://schemas.openxmlformats.org/officeDocument/2006/relationships/tags" Target="../tags/tag633.xml"/><Relationship Id="rId18" Type="http://schemas.openxmlformats.org/officeDocument/2006/relationships/tags" Target="../tags/tag638.xml"/><Relationship Id="rId39" Type="http://schemas.openxmlformats.org/officeDocument/2006/relationships/tags" Target="../tags/tag659.xml"/><Relationship Id="rId34" Type="http://schemas.openxmlformats.org/officeDocument/2006/relationships/tags" Target="../tags/tag654.xml"/><Relationship Id="rId50" Type="http://schemas.openxmlformats.org/officeDocument/2006/relationships/tags" Target="../tags/tag670.xml"/><Relationship Id="rId55" Type="http://schemas.openxmlformats.org/officeDocument/2006/relationships/tags" Target="../tags/tag675.xml"/><Relationship Id="rId76" Type="http://schemas.openxmlformats.org/officeDocument/2006/relationships/tags" Target="../tags/tag696.xml"/><Relationship Id="rId97" Type="http://schemas.openxmlformats.org/officeDocument/2006/relationships/tags" Target="../tags/tag717.xml"/><Relationship Id="rId7" Type="http://schemas.openxmlformats.org/officeDocument/2006/relationships/tags" Target="../tags/tag627.xml"/><Relationship Id="rId71" Type="http://schemas.openxmlformats.org/officeDocument/2006/relationships/tags" Target="../tags/tag691.xml"/><Relationship Id="rId92" Type="http://schemas.openxmlformats.org/officeDocument/2006/relationships/tags" Target="../tags/tag712.xml"/><Relationship Id="rId2" Type="http://schemas.openxmlformats.org/officeDocument/2006/relationships/tags" Target="../tags/tag622.xml"/><Relationship Id="rId29" Type="http://schemas.openxmlformats.org/officeDocument/2006/relationships/tags" Target="../tags/tag649.xml"/><Relationship Id="rId24" Type="http://schemas.openxmlformats.org/officeDocument/2006/relationships/tags" Target="../tags/tag644.xml"/><Relationship Id="rId40" Type="http://schemas.openxmlformats.org/officeDocument/2006/relationships/tags" Target="../tags/tag660.xml"/><Relationship Id="rId45" Type="http://schemas.openxmlformats.org/officeDocument/2006/relationships/tags" Target="../tags/tag665.xml"/><Relationship Id="rId66" Type="http://schemas.openxmlformats.org/officeDocument/2006/relationships/tags" Target="../tags/tag686.xml"/><Relationship Id="rId87" Type="http://schemas.openxmlformats.org/officeDocument/2006/relationships/tags" Target="../tags/tag707.xml"/><Relationship Id="rId61" Type="http://schemas.openxmlformats.org/officeDocument/2006/relationships/tags" Target="../tags/tag681.xml"/><Relationship Id="rId82" Type="http://schemas.openxmlformats.org/officeDocument/2006/relationships/tags" Target="../tags/tag702.xml"/><Relationship Id="rId19" Type="http://schemas.openxmlformats.org/officeDocument/2006/relationships/tags" Target="../tags/tag639.xml"/><Relationship Id="rId14" Type="http://schemas.openxmlformats.org/officeDocument/2006/relationships/tags" Target="../tags/tag634.xml"/><Relationship Id="rId30" Type="http://schemas.openxmlformats.org/officeDocument/2006/relationships/tags" Target="../tags/tag650.xml"/><Relationship Id="rId35" Type="http://schemas.openxmlformats.org/officeDocument/2006/relationships/tags" Target="../tags/tag655.xml"/><Relationship Id="rId56" Type="http://schemas.openxmlformats.org/officeDocument/2006/relationships/tags" Target="../tags/tag676.xml"/><Relationship Id="rId77" Type="http://schemas.openxmlformats.org/officeDocument/2006/relationships/tags" Target="../tags/tag697.xml"/><Relationship Id="rId100" Type="http://schemas.openxmlformats.org/officeDocument/2006/relationships/image" Target="../media/image26.emf"/><Relationship Id="rId8" Type="http://schemas.openxmlformats.org/officeDocument/2006/relationships/tags" Target="../tags/tag628.xml"/><Relationship Id="rId51" Type="http://schemas.openxmlformats.org/officeDocument/2006/relationships/tags" Target="../tags/tag671.xml"/><Relationship Id="rId72" Type="http://schemas.openxmlformats.org/officeDocument/2006/relationships/tags" Target="../tags/tag692.xml"/><Relationship Id="rId93" Type="http://schemas.openxmlformats.org/officeDocument/2006/relationships/tags" Target="../tags/tag713.xml"/><Relationship Id="rId98" Type="http://schemas.openxmlformats.org/officeDocument/2006/relationships/slideLayout" Target="../slideLayouts/slideLayout35.xml"/><Relationship Id="rId3" Type="http://schemas.openxmlformats.org/officeDocument/2006/relationships/tags" Target="../tags/tag623.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oleObject" Target="../embeddings/oleObject104.bin"/><Relationship Id="rId7" Type="http://schemas.openxmlformats.org/officeDocument/2006/relationships/image" Target="../media/image38.png"/><Relationship Id="rId2" Type="http://schemas.openxmlformats.org/officeDocument/2006/relationships/slideLayout" Target="../slideLayouts/slideLayout33.xml"/><Relationship Id="rId1" Type="http://schemas.openxmlformats.org/officeDocument/2006/relationships/tags" Target="../tags/tag718.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customXml" Target="../../customXml/item2.xml"/><Relationship Id="rId1" Type="http://schemas.openxmlformats.org/officeDocument/2006/relationships/customXml" Target="../../customXml/item5.xml"/><Relationship Id="rId6" Type="http://schemas.openxmlformats.org/officeDocument/2006/relationships/image" Target="../media/image10.emf"/><Relationship Id="rId5" Type="http://schemas.openxmlformats.org/officeDocument/2006/relationships/oleObject" Target="../embeddings/oleObject87.bin"/><Relationship Id="rId4" Type="http://schemas.openxmlformats.org/officeDocument/2006/relationships/slideLayout" Target="../slideLayouts/slideLayout9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Layout" Target="../slideLayouts/slideLayout36.xml"/><Relationship Id="rId1" Type="http://schemas.openxmlformats.org/officeDocument/2006/relationships/tags" Target="../tags/tag719.xml"/><Relationship Id="rId5" Type="http://schemas.openxmlformats.org/officeDocument/2006/relationships/image" Target="../media/image42.png"/><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Layout" Target="../slideLayouts/slideLayout33.xml"/><Relationship Id="rId1" Type="http://schemas.openxmlformats.org/officeDocument/2006/relationships/tags" Target="../tags/tag720.xml"/><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Layout" Target="../slideLayouts/slideLayout33.xml"/><Relationship Id="rId1" Type="http://schemas.openxmlformats.org/officeDocument/2006/relationships/tags" Target="../tags/tag721.xml"/><Relationship Id="rId4" Type="http://schemas.openxmlformats.org/officeDocument/2006/relationships/image" Target="../media/image10.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notesSlide" Target="../notesSlides/notesSlide4.xml"/><Relationship Id="rId7" Type="http://schemas.openxmlformats.org/officeDocument/2006/relationships/chart" Target="../charts/chart21.xml"/><Relationship Id="rId2" Type="http://schemas.openxmlformats.org/officeDocument/2006/relationships/slideLayout" Target="../slideLayouts/slideLayout35.xml"/><Relationship Id="rId1" Type="http://schemas.openxmlformats.org/officeDocument/2006/relationships/tags" Target="../tags/tag722.xml"/><Relationship Id="rId6" Type="http://schemas.openxmlformats.org/officeDocument/2006/relationships/chart" Target="../charts/chart20.xml"/><Relationship Id="rId5" Type="http://schemas.openxmlformats.org/officeDocument/2006/relationships/image" Target="../media/image26.emf"/><Relationship Id="rId4" Type="http://schemas.openxmlformats.org/officeDocument/2006/relationships/oleObject" Target="../embeddings/oleObject108.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3.xml"/><Relationship Id="rId1" Type="http://schemas.openxmlformats.org/officeDocument/2006/relationships/tags" Target="../tags/tag723.xml"/><Relationship Id="rId5" Type="http://schemas.openxmlformats.org/officeDocument/2006/relationships/image" Target="../media/image26.emf"/><Relationship Id="rId4" Type="http://schemas.openxmlformats.org/officeDocument/2006/relationships/oleObject" Target="../embeddings/oleObject109.bin"/></Relationships>
</file>

<file path=ppt/slides/_rels/slide26.xml.rels><?xml version="1.0" encoding="UTF-8" standalone="yes"?>
<Relationships xmlns="http://schemas.openxmlformats.org/package/2006/relationships"><Relationship Id="rId13" Type="http://schemas.openxmlformats.org/officeDocument/2006/relationships/tags" Target="../tags/tag736.xml"/><Relationship Id="rId18" Type="http://schemas.openxmlformats.org/officeDocument/2006/relationships/tags" Target="../tags/tag741.xml"/><Relationship Id="rId26" Type="http://schemas.openxmlformats.org/officeDocument/2006/relationships/tags" Target="../tags/tag749.xml"/><Relationship Id="rId39" Type="http://schemas.openxmlformats.org/officeDocument/2006/relationships/image" Target="../media/image26.emf"/><Relationship Id="rId21" Type="http://schemas.openxmlformats.org/officeDocument/2006/relationships/tags" Target="../tags/tag744.xml"/><Relationship Id="rId34" Type="http://schemas.openxmlformats.org/officeDocument/2006/relationships/tags" Target="../tags/tag757.xml"/><Relationship Id="rId42" Type="http://schemas.openxmlformats.org/officeDocument/2006/relationships/chart" Target="../charts/chart25.xml"/><Relationship Id="rId7" Type="http://schemas.openxmlformats.org/officeDocument/2006/relationships/tags" Target="../tags/tag730.xml"/><Relationship Id="rId2" Type="http://schemas.openxmlformats.org/officeDocument/2006/relationships/tags" Target="../tags/tag725.xml"/><Relationship Id="rId16" Type="http://schemas.openxmlformats.org/officeDocument/2006/relationships/tags" Target="../tags/tag739.xml"/><Relationship Id="rId20" Type="http://schemas.openxmlformats.org/officeDocument/2006/relationships/tags" Target="../tags/tag743.xml"/><Relationship Id="rId29" Type="http://schemas.openxmlformats.org/officeDocument/2006/relationships/tags" Target="../tags/tag752.xml"/><Relationship Id="rId41" Type="http://schemas.openxmlformats.org/officeDocument/2006/relationships/chart" Target="../charts/chart24.xml"/><Relationship Id="rId1" Type="http://schemas.openxmlformats.org/officeDocument/2006/relationships/tags" Target="../tags/tag724.xml"/><Relationship Id="rId6" Type="http://schemas.openxmlformats.org/officeDocument/2006/relationships/tags" Target="../tags/tag729.xml"/><Relationship Id="rId11" Type="http://schemas.openxmlformats.org/officeDocument/2006/relationships/tags" Target="../tags/tag734.xml"/><Relationship Id="rId24" Type="http://schemas.openxmlformats.org/officeDocument/2006/relationships/tags" Target="../tags/tag747.xml"/><Relationship Id="rId32" Type="http://schemas.openxmlformats.org/officeDocument/2006/relationships/tags" Target="../tags/tag755.xml"/><Relationship Id="rId37" Type="http://schemas.openxmlformats.org/officeDocument/2006/relationships/notesSlide" Target="../notesSlides/notesSlide6.xml"/><Relationship Id="rId40" Type="http://schemas.openxmlformats.org/officeDocument/2006/relationships/chart" Target="../charts/chart23.xml"/><Relationship Id="rId5" Type="http://schemas.openxmlformats.org/officeDocument/2006/relationships/tags" Target="../tags/tag728.xml"/><Relationship Id="rId15" Type="http://schemas.openxmlformats.org/officeDocument/2006/relationships/tags" Target="../tags/tag738.xml"/><Relationship Id="rId23" Type="http://schemas.openxmlformats.org/officeDocument/2006/relationships/tags" Target="../tags/tag746.xml"/><Relationship Id="rId28" Type="http://schemas.openxmlformats.org/officeDocument/2006/relationships/tags" Target="../tags/tag751.xml"/><Relationship Id="rId36" Type="http://schemas.openxmlformats.org/officeDocument/2006/relationships/slideLayout" Target="../slideLayouts/slideLayout35.xml"/><Relationship Id="rId10" Type="http://schemas.openxmlformats.org/officeDocument/2006/relationships/tags" Target="../tags/tag733.xml"/><Relationship Id="rId19" Type="http://schemas.openxmlformats.org/officeDocument/2006/relationships/tags" Target="../tags/tag742.xml"/><Relationship Id="rId31" Type="http://schemas.openxmlformats.org/officeDocument/2006/relationships/tags" Target="../tags/tag754.xml"/><Relationship Id="rId4" Type="http://schemas.openxmlformats.org/officeDocument/2006/relationships/tags" Target="../tags/tag727.xml"/><Relationship Id="rId9" Type="http://schemas.openxmlformats.org/officeDocument/2006/relationships/tags" Target="../tags/tag732.xml"/><Relationship Id="rId14" Type="http://schemas.openxmlformats.org/officeDocument/2006/relationships/tags" Target="../tags/tag737.xml"/><Relationship Id="rId22" Type="http://schemas.openxmlformats.org/officeDocument/2006/relationships/tags" Target="../tags/tag745.xml"/><Relationship Id="rId27" Type="http://schemas.openxmlformats.org/officeDocument/2006/relationships/tags" Target="../tags/tag750.xml"/><Relationship Id="rId30" Type="http://schemas.openxmlformats.org/officeDocument/2006/relationships/tags" Target="../tags/tag753.xml"/><Relationship Id="rId35" Type="http://schemas.openxmlformats.org/officeDocument/2006/relationships/tags" Target="../tags/tag758.xml"/><Relationship Id="rId43" Type="http://schemas.openxmlformats.org/officeDocument/2006/relationships/chart" Target="../charts/chart26.xml"/><Relationship Id="rId8" Type="http://schemas.openxmlformats.org/officeDocument/2006/relationships/tags" Target="../tags/tag731.xml"/><Relationship Id="rId3" Type="http://schemas.openxmlformats.org/officeDocument/2006/relationships/tags" Target="../tags/tag726.xml"/><Relationship Id="rId12" Type="http://schemas.openxmlformats.org/officeDocument/2006/relationships/tags" Target="../tags/tag735.xml"/><Relationship Id="rId17" Type="http://schemas.openxmlformats.org/officeDocument/2006/relationships/tags" Target="../tags/tag740.xml"/><Relationship Id="rId25" Type="http://schemas.openxmlformats.org/officeDocument/2006/relationships/tags" Target="../tags/tag748.xml"/><Relationship Id="rId33" Type="http://schemas.openxmlformats.org/officeDocument/2006/relationships/tags" Target="../tags/tag756.xml"/><Relationship Id="rId38" Type="http://schemas.openxmlformats.org/officeDocument/2006/relationships/oleObject" Target="../embeddings/oleObject110.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Layout" Target="../slideLayouts/slideLayout36.xml"/><Relationship Id="rId1" Type="http://schemas.openxmlformats.org/officeDocument/2006/relationships/tags" Target="../tags/tag759.xml"/><Relationship Id="rId5" Type="http://schemas.openxmlformats.org/officeDocument/2006/relationships/image" Target="../media/image43.png"/><Relationship Id="rId4" Type="http://schemas.openxmlformats.org/officeDocument/2006/relationships/image" Target="../media/image10.emf"/></Relationships>
</file>

<file path=ppt/slides/_rels/slide28.xml.rels><?xml version="1.0" encoding="UTF-8" standalone="yes"?>
<Relationships xmlns="http://schemas.openxmlformats.org/package/2006/relationships"><Relationship Id="rId13" Type="http://schemas.openxmlformats.org/officeDocument/2006/relationships/tags" Target="../tags/tag772.xml"/><Relationship Id="rId18" Type="http://schemas.openxmlformats.org/officeDocument/2006/relationships/tags" Target="../tags/tag777.xml"/><Relationship Id="rId26" Type="http://schemas.openxmlformats.org/officeDocument/2006/relationships/tags" Target="../tags/tag785.xml"/><Relationship Id="rId39" Type="http://schemas.openxmlformats.org/officeDocument/2006/relationships/tags" Target="../tags/tag798.xml"/><Relationship Id="rId21" Type="http://schemas.openxmlformats.org/officeDocument/2006/relationships/tags" Target="../tags/tag780.xml"/><Relationship Id="rId34" Type="http://schemas.openxmlformats.org/officeDocument/2006/relationships/tags" Target="../tags/tag793.xml"/><Relationship Id="rId42" Type="http://schemas.openxmlformats.org/officeDocument/2006/relationships/tags" Target="../tags/tag801.xml"/><Relationship Id="rId47" Type="http://schemas.openxmlformats.org/officeDocument/2006/relationships/tags" Target="../tags/tag806.xml"/><Relationship Id="rId50" Type="http://schemas.openxmlformats.org/officeDocument/2006/relationships/tags" Target="../tags/tag809.xml"/><Relationship Id="rId55" Type="http://schemas.openxmlformats.org/officeDocument/2006/relationships/tags" Target="../tags/tag814.xml"/><Relationship Id="rId7" Type="http://schemas.openxmlformats.org/officeDocument/2006/relationships/tags" Target="../tags/tag766.xml"/><Relationship Id="rId2" Type="http://schemas.openxmlformats.org/officeDocument/2006/relationships/tags" Target="../tags/tag761.xml"/><Relationship Id="rId16" Type="http://schemas.openxmlformats.org/officeDocument/2006/relationships/tags" Target="../tags/tag775.xml"/><Relationship Id="rId29" Type="http://schemas.openxmlformats.org/officeDocument/2006/relationships/tags" Target="../tags/tag788.xml"/><Relationship Id="rId11" Type="http://schemas.openxmlformats.org/officeDocument/2006/relationships/tags" Target="../tags/tag770.xml"/><Relationship Id="rId24" Type="http://schemas.openxmlformats.org/officeDocument/2006/relationships/tags" Target="../tags/tag783.xml"/><Relationship Id="rId32" Type="http://schemas.openxmlformats.org/officeDocument/2006/relationships/tags" Target="../tags/tag791.xml"/><Relationship Id="rId37" Type="http://schemas.openxmlformats.org/officeDocument/2006/relationships/tags" Target="../tags/tag796.xml"/><Relationship Id="rId40" Type="http://schemas.openxmlformats.org/officeDocument/2006/relationships/tags" Target="../tags/tag799.xml"/><Relationship Id="rId45" Type="http://schemas.openxmlformats.org/officeDocument/2006/relationships/tags" Target="../tags/tag804.xml"/><Relationship Id="rId53" Type="http://schemas.openxmlformats.org/officeDocument/2006/relationships/tags" Target="../tags/tag812.xml"/><Relationship Id="rId58" Type="http://schemas.openxmlformats.org/officeDocument/2006/relationships/slideLayout" Target="../slideLayouts/slideLayout9.xml"/><Relationship Id="rId5" Type="http://schemas.openxmlformats.org/officeDocument/2006/relationships/tags" Target="../tags/tag764.xml"/><Relationship Id="rId61" Type="http://schemas.openxmlformats.org/officeDocument/2006/relationships/chart" Target="../charts/chart27.xml"/><Relationship Id="rId19" Type="http://schemas.openxmlformats.org/officeDocument/2006/relationships/tags" Target="../tags/tag778.xml"/><Relationship Id="rId14" Type="http://schemas.openxmlformats.org/officeDocument/2006/relationships/tags" Target="../tags/tag773.xml"/><Relationship Id="rId22" Type="http://schemas.openxmlformats.org/officeDocument/2006/relationships/tags" Target="../tags/tag781.xml"/><Relationship Id="rId27" Type="http://schemas.openxmlformats.org/officeDocument/2006/relationships/tags" Target="../tags/tag786.xml"/><Relationship Id="rId30" Type="http://schemas.openxmlformats.org/officeDocument/2006/relationships/tags" Target="../tags/tag789.xml"/><Relationship Id="rId35" Type="http://schemas.openxmlformats.org/officeDocument/2006/relationships/tags" Target="../tags/tag794.xml"/><Relationship Id="rId43" Type="http://schemas.openxmlformats.org/officeDocument/2006/relationships/tags" Target="../tags/tag802.xml"/><Relationship Id="rId48" Type="http://schemas.openxmlformats.org/officeDocument/2006/relationships/tags" Target="../tags/tag807.xml"/><Relationship Id="rId56" Type="http://schemas.openxmlformats.org/officeDocument/2006/relationships/tags" Target="../tags/tag815.xml"/><Relationship Id="rId8" Type="http://schemas.openxmlformats.org/officeDocument/2006/relationships/tags" Target="../tags/tag767.xml"/><Relationship Id="rId51" Type="http://schemas.openxmlformats.org/officeDocument/2006/relationships/tags" Target="../tags/tag810.xml"/><Relationship Id="rId3" Type="http://schemas.openxmlformats.org/officeDocument/2006/relationships/tags" Target="../tags/tag762.xml"/><Relationship Id="rId12" Type="http://schemas.openxmlformats.org/officeDocument/2006/relationships/tags" Target="../tags/tag771.xml"/><Relationship Id="rId17" Type="http://schemas.openxmlformats.org/officeDocument/2006/relationships/tags" Target="../tags/tag776.xml"/><Relationship Id="rId25" Type="http://schemas.openxmlformats.org/officeDocument/2006/relationships/tags" Target="../tags/tag784.xml"/><Relationship Id="rId33" Type="http://schemas.openxmlformats.org/officeDocument/2006/relationships/tags" Target="../tags/tag792.xml"/><Relationship Id="rId38" Type="http://schemas.openxmlformats.org/officeDocument/2006/relationships/tags" Target="../tags/tag797.xml"/><Relationship Id="rId46" Type="http://schemas.openxmlformats.org/officeDocument/2006/relationships/tags" Target="../tags/tag805.xml"/><Relationship Id="rId59" Type="http://schemas.openxmlformats.org/officeDocument/2006/relationships/oleObject" Target="../embeddings/oleObject112.bin"/><Relationship Id="rId20" Type="http://schemas.openxmlformats.org/officeDocument/2006/relationships/tags" Target="../tags/tag779.xml"/><Relationship Id="rId41" Type="http://schemas.openxmlformats.org/officeDocument/2006/relationships/tags" Target="../tags/tag800.xml"/><Relationship Id="rId54" Type="http://schemas.openxmlformats.org/officeDocument/2006/relationships/tags" Target="../tags/tag813.xml"/><Relationship Id="rId62" Type="http://schemas.openxmlformats.org/officeDocument/2006/relationships/chart" Target="../charts/chart28.xml"/><Relationship Id="rId1" Type="http://schemas.openxmlformats.org/officeDocument/2006/relationships/tags" Target="../tags/tag760.xml"/><Relationship Id="rId6" Type="http://schemas.openxmlformats.org/officeDocument/2006/relationships/tags" Target="../tags/tag765.xml"/><Relationship Id="rId15" Type="http://schemas.openxmlformats.org/officeDocument/2006/relationships/tags" Target="../tags/tag774.xml"/><Relationship Id="rId23" Type="http://schemas.openxmlformats.org/officeDocument/2006/relationships/tags" Target="../tags/tag782.xml"/><Relationship Id="rId28" Type="http://schemas.openxmlformats.org/officeDocument/2006/relationships/tags" Target="../tags/tag787.xml"/><Relationship Id="rId36" Type="http://schemas.openxmlformats.org/officeDocument/2006/relationships/tags" Target="../tags/tag795.xml"/><Relationship Id="rId49" Type="http://schemas.openxmlformats.org/officeDocument/2006/relationships/tags" Target="../tags/tag808.xml"/><Relationship Id="rId57" Type="http://schemas.openxmlformats.org/officeDocument/2006/relationships/tags" Target="../tags/tag816.xml"/><Relationship Id="rId10" Type="http://schemas.openxmlformats.org/officeDocument/2006/relationships/tags" Target="../tags/tag769.xml"/><Relationship Id="rId31" Type="http://schemas.openxmlformats.org/officeDocument/2006/relationships/tags" Target="../tags/tag790.xml"/><Relationship Id="rId44" Type="http://schemas.openxmlformats.org/officeDocument/2006/relationships/tags" Target="../tags/tag803.xml"/><Relationship Id="rId52" Type="http://schemas.openxmlformats.org/officeDocument/2006/relationships/tags" Target="../tags/tag811.xml"/><Relationship Id="rId60" Type="http://schemas.openxmlformats.org/officeDocument/2006/relationships/image" Target="../media/image13.emf"/><Relationship Id="rId4" Type="http://schemas.openxmlformats.org/officeDocument/2006/relationships/tags" Target="../tags/tag763.xml"/><Relationship Id="rId9" Type="http://schemas.openxmlformats.org/officeDocument/2006/relationships/tags" Target="../tags/tag768.xml"/></Relationships>
</file>

<file path=ppt/slides/_rels/slide29.xml.rels><?xml version="1.0" encoding="UTF-8" standalone="yes"?>
<Relationships xmlns="http://schemas.openxmlformats.org/package/2006/relationships"><Relationship Id="rId26" Type="http://schemas.openxmlformats.org/officeDocument/2006/relationships/tags" Target="../tags/tag842.xml"/><Relationship Id="rId21" Type="http://schemas.openxmlformats.org/officeDocument/2006/relationships/tags" Target="../tags/tag837.xml"/><Relationship Id="rId42" Type="http://schemas.openxmlformats.org/officeDocument/2006/relationships/tags" Target="../tags/tag858.xml"/><Relationship Id="rId47" Type="http://schemas.openxmlformats.org/officeDocument/2006/relationships/tags" Target="../tags/tag863.xml"/><Relationship Id="rId63" Type="http://schemas.openxmlformats.org/officeDocument/2006/relationships/image" Target="../media/image25.png"/><Relationship Id="rId68" Type="http://schemas.openxmlformats.org/officeDocument/2006/relationships/image" Target="../media/image46.png"/><Relationship Id="rId2" Type="http://schemas.openxmlformats.org/officeDocument/2006/relationships/tags" Target="../tags/tag818.xml"/><Relationship Id="rId16" Type="http://schemas.openxmlformats.org/officeDocument/2006/relationships/tags" Target="../tags/tag832.xml"/><Relationship Id="rId29" Type="http://schemas.openxmlformats.org/officeDocument/2006/relationships/tags" Target="../tags/tag845.xml"/><Relationship Id="rId11" Type="http://schemas.openxmlformats.org/officeDocument/2006/relationships/tags" Target="../tags/tag827.xml"/><Relationship Id="rId24" Type="http://schemas.openxmlformats.org/officeDocument/2006/relationships/tags" Target="../tags/tag840.xml"/><Relationship Id="rId32" Type="http://schemas.openxmlformats.org/officeDocument/2006/relationships/tags" Target="../tags/tag848.xml"/><Relationship Id="rId37" Type="http://schemas.openxmlformats.org/officeDocument/2006/relationships/tags" Target="../tags/tag853.xml"/><Relationship Id="rId40" Type="http://schemas.openxmlformats.org/officeDocument/2006/relationships/tags" Target="../tags/tag856.xml"/><Relationship Id="rId45" Type="http://schemas.openxmlformats.org/officeDocument/2006/relationships/tags" Target="../tags/tag861.xml"/><Relationship Id="rId53" Type="http://schemas.openxmlformats.org/officeDocument/2006/relationships/tags" Target="../tags/tag869.xml"/><Relationship Id="rId58" Type="http://schemas.openxmlformats.org/officeDocument/2006/relationships/image" Target="../media/image13.emf"/><Relationship Id="rId66" Type="http://schemas.openxmlformats.org/officeDocument/2006/relationships/image" Target="../media/image21.png"/><Relationship Id="rId74" Type="http://schemas.openxmlformats.org/officeDocument/2006/relationships/image" Target="../media/image52.png"/><Relationship Id="rId5" Type="http://schemas.openxmlformats.org/officeDocument/2006/relationships/tags" Target="../tags/tag821.xml"/><Relationship Id="rId61" Type="http://schemas.openxmlformats.org/officeDocument/2006/relationships/image" Target="../media/image24.png"/><Relationship Id="rId19" Type="http://schemas.openxmlformats.org/officeDocument/2006/relationships/tags" Target="../tags/tag835.xml"/><Relationship Id="rId14" Type="http://schemas.openxmlformats.org/officeDocument/2006/relationships/tags" Target="../tags/tag830.xml"/><Relationship Id="rId22" Type="http://schemas.openxmlformats.org/officeDocument/2006/relationships/tags" Target="../tags/tag838.xml"/><Relationship Id="rId27" Type="http://schemas.openxmlformats.org/officeDocument/2006/relationships/tags" Target="../tags/tag843.xml"/><Relationship Id="rId30" Type="http://schemas.openxmlformats.org/officeDocument/2006/relationships/tags" Target="../tags/tag846.xml"/><Relationship Id="rId35" Type="http://schemas.openxmlformats.org/officeDocument/2006/relationships/tags" Target="../tags/tag851.xml"/><Relationship Id="rId43" Type="http://schemas.openxmlformats.org/officeDocument/2006/relationships/tags" Target="../tags/tag859.xml"/><Relationship Id="rId48" Type="http://schemas.openxmlformats.org/officeDocument/2006/relationships/tags" Target="../tags/tag864.xml"/><Relationship Id="rId56" Type="http://schemas.openxmlformats.org/officeDocument/2006/relationships/slideLayout" Target="../slideLayouts/slideLayout3.xml"/><Relationship Id="rId64" Type="http://schemas.openxmlformats.org/officeDocument/2006/relationships/image" Target="../media/image22.png"/><Relationship Id="rId69" Type="http://schemas.openxmlformats.org/officeDocument/2006/relationships/image" Target="../media/image47.png"/><Relationship Id="rId8" Type="http://schemas.openxmlformats.org/officeDocument/2006/relationships/tags" Target="../tags/tag824.xml"/><Relationship Id="rId51" Type="http://schemas.openxmlformats.org/officeDocument/2006/relationships/tags" Target="../tags/tag867.xml"/><Relationship Id="rId72" Type="http://schemas.openxmlformats.org/officeDocument/2006/relationships/image" Target="../media/image50.png"/><Relationship Id="rId3" Type="http://schemas.openxmlformats.org/officeDocument/2006/relationships/tags" Target="../tags/tag819.xml"/><Relationship Id="rId12" Type="http://schemas.openxmlformats.org/officeDocument/2006/relationships/tags" Target="../tags/tag828.xml"/><Relationship Id="rId17" Type="http://schemas.openxmlformats.org/officeDocument/2006/relationships/tags" Target="../tags/tag833.xml"/><Relationship Id="rId25" Type="http://schemas.openxmlformats.org/officeDocument/2006/relationships/tags" Target="../tags/tag841.xml"/><Relationship Id="rId33" Type="http://schemas.openxmlformats.org/officeDocument/2006/relationships/tags" Target="../tags/tag849.xml"/><Relationship Id="rId38" Type="http://schemas.openxmlformats.org/officeDocument/2006/relationships/tags" Target="../tags/tag854.xml"/><Relationship Id="rId46" Type="http://schemas.openxmlformats.org/officeDocument/2006/relationships/tags" Target="../tags/tag862.xml"/><Relationship Id="rId59" Type="http://schemas.openxmlformats.org/officeDocument/2006/relationships/chart" Target="../charts/chart29.xml"/><Relationship Id="rId67" Type="http://schemas.openxmlformats.org/officeDocument/2006/relationships/image" Target="../media/image45.png"/><Relationship Id="rId20" Type="http://schemas.openxmlformats.org/officeDocument/2006/relationships/tags" Target="../tags/tag836.xml"/><Relationship Id="rId41" Type="http://schemas.openxmlformats.org/officeDocument/2006/relationships/tags" Target="../tags/tag857.xml"/><Relationship Id="rId54" Type="http://schemas.openxmlformats.org/officeDocument/2006/relationships/tags" Target="../tags/tag870.xml"/><Relationship Id="rId62" Type="http://schemas.openxmlformats.org/officeDocument/2006/relationships/image" Target="../media/image44.png"/><Relationship Id="rId70" Type="http://schemas.openxmlformats.org/officeDocument/2006/relationships/image" Target="../media/image48.png"/><Relationship Id="rId75" Type="http://schemas.openxmlformats.org/officeDocument/2006/relationships/chart" Target="../charts/chart30.xml"/><Relationship Id="rId1" Type="http://schemas.openxmlformats.org/officeDocument/2006/relationships/tags" Target="../tags/tag817.xml"/><Relationship Id="rId6" Type="http://schemas.openxmlformats.org/officeDocument/2006/relationships/tags" Target="../tags/tag822.xml"/><Relationship Id="rId15" Type="http://schemas.openxmlformats.org/officeDocument/2006/relationships/tags" Target="../tags/tag831.xml"/><Relationship Id="rId23" Type="http://schemas.openxmlformats.org/officeDocument/2006/relationships/tags" Target="../tags/tag839.xml"/><Relationship Id="rId28" Type="http://schemas.openxmlformats.org/officeDocument/2006/relationships/tags" Target="../tags/tag844.xml"/><Relationship Id="rId36" Type="http://schemas.openxmlformats.org/officeDocument/2006/relationships/tags" Target="../tags/tag852.xml"/><Relationship Id="rId49" Type="http://schemas.openxmlformats.org/officeDocument/2006/relationships/tags" Target="../tags/tag865.xml"/><Relationship Id="rId57" Type="http://schemas.openxmlformats.org/officeDocument/2006/relationships/oleObject" Target="../embeddings/oleObject113.bin"/><Relationship Id="rId10" Type="http://schemas.openxmlformats.org/officeDocument/2006/relationships/tags" Target="../tags/tag826.xml"/><Relationship Id="rId31" Type="http://schemas.openxmlformats.org/officeDocument/2006/relationships/tags" Target="../tags/tag847.xml"/><Relationship Id="rId44" Type="http://schemas.openxmlformats.org/officeDocument/2006/relationships/tags" Target="../tags/tag860.xml"/><Relationship Id="rId52" Type="http://schemas.openxmlformats.org/officeDocument/2006/relationships/tags" Target="../tags/tag868.xml"/><Relationship Id="rId60" Type="http://schemas.openxmlformats.org/officeDocument/2006/relationships/image" Target="../media/image23.png"/><Relationship Id="rId65" Type="http://schemas.openxmlformats.org/officeDocument/2006/relationships/image" Target="../media/image20.png"/><Relationship Id="rId73" Type="http://schemas.openxmlformats.org/officeDocument/2006/relationships/image" Target="../media/image51.png"/><Relationship Id="rId4" Type="http://schemas.openxmlformats.org/officeDocument/2006/relationships/tags" Target="../tags/tag820.xml"/><Relationship Id="rId9" Type="http://schemas.openxmlformats.org/officeDocument/2006/relationships/tags" Target="../tags/tag825.xml"/><Relationship Id="rId13" Type="http://schemas.openxmlformats.org/officeDocument/2006/relationships/tags" Target="../tags/tag829.xml"/><Relationship Id="rId18" Type="http://schemas.openxmlformats.org/officeDocument/2006/relationships/tags" Target="../tags/tag834.xml"/><Relationship Id="rId39" Type="http://schemas.openxmlformats.org/officeDocument/2006/relationships/tags" Target="../tags/tag855.xml"/><Relationship Id="rId34" Type="http://schemas.openxmlformats.org/officeDocument/2006/relationships/tags" Target="../tags/tag850.xml"/><Relationship Id="rId50" Type="http://schemas.openxmlformats.org/officeDocument/2006/relationships/tags" Target="../tags/tag866.xml"/><Relationship Id="rId55" Type="http://schemas.openxmlformats.org/officeDocument/2006/relationships/tags" Target="../tags/tag871.xml"/><Relationship Id="rId76" Type="http://schemas.openxmlformats.org/officeDocument/2006/relationships/image" Target="../media/image53.png"/><Relationship Id="rId7" Type="http://schemas.openxmlformats.org/officeDocument/2006/relationships/tags" Target="../tags/tag823.xml"/><Relationship Id="rId71"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Layout" Target="../slideLayouts/slideLayout1.xml"/><Relationship Id="rId1" Type="http://schemas.openxmlformats.org/officeDocument/2006/relationships/tags" Target="../tags/tag164.xml"/><Relationship Id="rId4" Type="http://schemas.openxmlformats.org/officeDocument/2006/relationships/image" Target="../media/image10.emf"/></Relationships>
</file>

<file path=ppt/slides/_rels/slide30.xml.rels><?xml version="1.0" encoding="UTF-8" standalone="yes"?>
<Relationships xmlns="http://schemas.openxmlformats.org/package/2006/relationships"><Relationship Id="rId13" Type="http://schemas.openxmlformats.org/officeDocument/2006/relationships/tags" Target="../tags/tag884.xml"/><Relationship Id="rId18" Type="http://schemas.openxmlformats.org/officeDocument/2006/relationships/tags" Target="../tags/tag889.xml"/><Relationship Id="rId26" Type="http://schemas.openxmlformats.org/officeDocument/2006/relationships/oleObject" Target="../embeddings/oleObject114.bin"/><Relationship Id="rId39" Type="http://schemas.openxmlformats.org/officeDocument/2006/relationships/image" Target="../media/image48.png"/><Relationship Id="rId21" Type="http://schemas.openxmlformats.org/officeDocument/2006/relationships/tags" Target="../tags/tag892.xml"/><Relationship Id="rId34" Type="http://schemas.openxmlformats.org/officeDocument/2006/relationships/image" Target="../media/image20.png"/><Relationship Id="rId42" Type="http://schemas.openxmlformats.org/officeDocument/2006/relationships/image" Target="../media/image51.png"/><Relationship Id="rId7" Type="http://schemas.openxmlformats.org/officeDocument/2006/relationships/tags" Target="../tags/tag878.xml"/><Relationship Id="rId2" Type="http://schemas.openxmlformats.org/officeDocument/2006/relationships/tags" Target="../tags/tag873.xml"/><Relationship Id="rId16" Type="http://schemas.openxmlformats.org/officeDocument/2006/relationships/tags" Target="../tags/tag887.xml"/><Relationship Id="rId29" Type="http://schemas.openxmlformats.org/officeDocument/2006/relationships/image" Target="../media/image23.png"/><Relationship Id="rId1" Type="http://schemas.openxmlformats.org/officeDocument/2006/relationships/tags" Target="../tags/tag872.xml"/><Relationship Id="rId6" Type="http://schemas.openxmlformats.org/officeDocument/2006/relationships/tags" Target="../tags/tag877.xml"/><Relationship Id="rId11" Type="http://schemas.openxmlformats.org/officeDocument/2006/relationships/tags" Target="../tags/tag882.xml"/><Relationship Id="rId24" Type="http://schemas.openxmlformats.org/officeDocument/2006/relationships/tags" Target="../tags/tag895.xml"/><Relationship Id="rId32" Type="http://schemas.openxmlformats.org/officeDocument/2006/relationships/image" Target="../media/image25.png"/><Relationship Id="rId37" Type="http://schemas.openxmlformats.org/officeDocument/2006/relationships/image" Target="../media/image46.png"/><Relationship Id="rId40" Type="http://schemas.openxmlformats.org/officeDocument/2006/relationships/image" Target="../media/image49.png"/><Relationship Id="rId45" Type="http://schemas.openxmlformats.org/officeDocument/2006/relationships/chart" Target="../charts/chart32.xml"/><Relationship Id="rId5" Type="http://schemas.openxmlformats.org/officeDocument/2006/relationships/tags" Target="../tags/tag876.xml"/><Relationship Id="rId15" Type="http://schemas.openxmlformats.org/officeDocument/2006/relationships/tags" Target="../tags/tag886.xml"/><Relationship Id="rId23" Type="http://schemas.openxmlformats.org/officeDocument/2006/relationships/tags" Target="../tags/tag894.xml"/><Relationship Id="rId28" Type="http://schemas.openxmlformats.org/officeDocument/2006/relationships/chart" Target="../charts/chart31.xml"/><Relationship Id="rId36" Type="http://schemas.openxmlformats.org/officeDocument/2006/relationships/image" Target="../media/image45.png"/><Relationship Id="rId10" Type="http://schemas.openxmlformats.org/officeDocument/2006/relationships/tags" Target="../tags/tag881.xml"/><Relationship Id="rId19" Type="http://schemas.openxmlformats.org/officeDocument/2006/relationships/tags" Target="../tags/tag890.xml"/><Relationship Id="rId31" Type="http://schemas.openxmlformats.org/officeDocument/2006/relationships/image" Target="../media/image44.png"/><Relationship Id="rId44" Type="http://schemas.openxmlformats.org/officeDocument/2006/relationships/image" Target="../media/image53.png"/><Relationship Id="rId4" Type="http://schemas.openxmlformats.org/officeDocument/2006/relationships/tags" Target="../tags/tag875.xml"/><Relationship Id="rId9" Type="http://schemas.openxmlformats.org/officeDocument/2006/relationships/tags" Target="../tags/tag880.xml"/><Relationship Id="rId14" Type="http://schemas.openxmlformats.org/officeDocument/2006/relationships/tags" Target="../tags/tag885.xml"/><Relationship Id="rId22" Type="http://schemas.openxmlformats.org/officeDocument/2006/relationships/tags" Target="../tags/tag893.xml"/><Relationship Id="rId27" Type="http://schemas.openxmlformats.org/officeDocument/2006/relationships/image" Target="../media/image10.emf"/><Relationship Id="rId30" Type="http://schemas.openxmlformats.org/officeDocument/2006/relationships/image" Target="../media/image24.png"/><Relationship Id="rId35" Type="http://schemas.openxmlformats.org/officeDocument/2006/relationships/image" Target="../media/image21.png"/><Relationship Id="rId43" Type="http://schemas.openxmlformats.org/officeDocument/2006/relationships/image" Target="../media/image52.png"/><Relationship Id="rId8" Type="http://schemas.openxmlformats.org/officeDocument/2006/relationships/tags" Target="../tags/tag879.xml"/><Relationship Id="rId3" Type="http://schemas.openxmlformats.org/officeDocument/2006/relationships/tags" Target="../tags/tag874.xml"/><Relationship Id="rId12" Type="http://schemas.openxmlformats.org/officeDocument/2006/relationships/tags" Target="../tags/tag883.xml"/><Relationship Id="rId17" Type="http://schemas.openxmlformats.org/officeDocument/2006/relationships/tags" Target="../tags/tag888.xml"/><Relationship Id="rId25" Type="http://schemas.openxmlformats.org/officeDocument/2006/relationships/slideLayout" Target="../slideLayouts/slideLayout33.xml"/><Relationship Id="rId33" Type="http://schemas.openxmlformats.org/officeDocument/2006/relationships/image" Target="../media/image22.png"/><Relationship Id="rId38" Type="http://schemas.openxmlformats.org/officeDocument/2006/relationships/image" Target="../media/image47.png"/><Relationship Id="rId20" Type="http://schemas.openxmlformats.org/officeDocument/2006/relationships/tags" Target="../tags/tag891.xml"/><Relationship Id="rId41" Type="http://schemas.openxmlformats.org/officeDocument/2006/relationships/image" Target="../media/image50.png"/></Relationships>
</file>

<file path=ppt/slides/_rels/slide31.xml.rels><?xml version="1.0" encoding="UTF-8" standalone="yes"?>
<Relationships xmlns="http://schemas.openxmlformats.org/package/2006/relationships"><Relationship Id="rId13" Type="http://schemas.openxmlformats.org/officeDocument/2006/relationships/tags" Target="../tags/tag908.xml"/><Relationship Id="rId18" Type="http://schemas.openxmlformats.org/officeDocument/2006/relationships/tags" Target="../tags/tag913.xml"/><Relationship Id="rId26" Type="http://schemas.openxmlformats.org/officeDocument/2006/relationships/tags" Target="../tags/tag921.xml"/><Relationship Id="rId39" Type="http://schemas.openxmlformats.org/officeDocument/2006/relationships/image" Target="../media/image22.png"/><Relationship Id="rId21" Type="http://schemas.openxmlformats.org/officeDocument/2006/relationships/tags" Target="../tags/tag916.xml"/><Relationship Id="rId34" Type="http://schemas.openxmlformats.org/officeDocument/2006/relationships/chart" Target="../charts/chart33.xml"/><Relationship Id="rId42" Type="http://schemas.openxmlformats.org/officeDocument/2006/relationships/image" Target="../media/image45.png"/><Relationship Id="rId47" Type="http://schemas.openxmlformats.org/officeDocument/2006/relationships/image" Target="../media/image50.png"/><Relationship Id="rId50" Type="http://schemas.openxmlformats.org/officeDocument/2006/relationships/image" Target="../media/image53.png"/><Relationship Id="rId7" Type="http://schemas.openxmlformats.org/officeDocument/2006/relationships/tags" Target="../tags/tag902.xml"/><Relationship Id="rId2" Type="http://schemas.openxmlformats.org/officeDocument/2006/relationships/tags" Target="../tags/tag897.xml"/><Relationship Id="rId16" Type="http://schemas.openxmlformats.org/officeDocument/2006/relationships/tags" Target="../tags/tag911.xml"/><Relationship Id="rId29" Type="http://schemas.openxmlformats.org/officeDocument/2006/relationships/tags" Target="../tags/tag924.xml"/><Relationship Id="rId11" Type="http://schemas.openxmlformats.org/officeDocument/2006/relationships/tags" Target="../tags/tag906.xml"/><Relationship Id="rId24" Type="http://schemas.openxmlformats.org/officeDocument/2006/relationships/tags" Target="../tags/tag919.xml"/><Relationship Id="rId32" Type="http://schemas.openxmlformats.org/officeDocument/2006/relationships/oleObject" Target="../embeddings/oleObject115.bin"/><Relationship Id="rId37" Type="http://schemas.openxmlformats.org/officeDocument/2006/relationships/image" Target="../media/image44.png"/><Relationship Id="rId40" Type="http://schemas.openxmlformats.org/officeDocument/2006/relationships/image" Target="../media/image20.png"/><Relationship Id="rId45" Type="http://schemas.openxmlformats.org/officeDocument/2006/relationships/image" Target="../media/image48.png"/><Relationship Id="rId5" Type="http://schemas.openxmlformats.org/officeDocument/2006/relationships/tags" Target="../tags/tag900.xml"/><Relationship Id="rId15" Type="http://schemas.openxmlformats.org/officeDocument/2006/relationships/tags" Target="../tags/tag910.xml"/><Relationship Id="rId23" Type="http://schemas.openxmlformats.org/officeDocument/2006/relationships/tags" Target="../tags/tag918.xml"/><Relationship Id="rId28" Type="http://schemas.openxmlformats.org/officeDocument/2006/relationships/tags" Target="../tags/tag923.xml"/><Relationship Id="rId36" Type="http://schemas.openxmlformats.org/officeDocument/2006/relationships/image" Target="../media/image24.png"/><Relationship Id="rId49" Type="http://schemas.openxmlformats.org/officeDocument/2006/relationships/image" Target="../media/image52.png"/><Relationship Id="rId10" Type="http://schemas.openxmlformats.org/officeDocument/2006/relationships/tags" Target="../tags/tag905.xml"/><Relationship Id="rId19" Type="http://schemas.openxmlformats.org/officeDocument/2006/relationships/tags" Target="../tags/tag914.xml"/><Relationship Id="rId31" Type="http://schemas.openxmlformats.org/officeDocument/2006/relationships/slideLayout" Target="../slideLayouts/slideLayout3.xml"/><Relationship Id="rId44" Type="http://schemas.openxmlformats.org/officeDocument/2006/relationships/image" Target="../media/image47.png"/><Relationship Id="rId4" Type="http://schemas.openxmlformats.org/officeDocument/2006/relationships/tags" Target="../tags/tag899.xml"/><Relationship Id="rId9" Type="http://schemas.openxmlformats.org/officeDocument/2006/relationships/tags" Target="../tags/tag904.xml"/><Relationship Id="rId14" Type="http://schemas.openxmlformats.org/officeDocument/2006/relationships/tags" Target="../tags/tag909.xml"/><Relationship Id="rId22" Type="http://schemas.openxmlformats.org/officeDocument/2006/relationships/tags" Target="../tags/tag917.xml"/><Relationship Id="rId27" Type="http://schemas.openxmlformats.org/officeDocument/2006/relationships/tags" Target="../tags/tag922.xml"/><Relationship Id="rId30" Type="http://schemas.openxmlformats.org/officeDocument/2006/relationships/tags" Target="../tags/tag925.xml"/><Relationship Id="rId35" Type="http://schemas.openxmlformats.org/officeDocument/2006/relationships/image" Target="../media/image23.png"/><Relationship Id="rId43" Type="http://schemas.openxmlformats.org/officeDocument/2006/relationships/image" Target="../media/image46.png"/><Relationship Id="rId48" Type="http://schemas.openxmlformats.org/officeDocument/2006/relationships/image" Target="../media/image51.png"/><Relationship Id="rId8" Type="http://schemas.openxmlformats.org/officeDocument/2006/relationships/tags" Target="../tags/tag903.xml"/><Relationship Id="rId51" Type="http://schemas.openxmlformats.org/officeDocument/2006/relationships/chart" Target="../charts/chart34.xml"/><Relationship Id="rId3" Type="http://schemas.openxmlformats.org/officeDocument/2006/relationships/tags" Target="../tags/tag898.xml"/><Relationship Id="rId12" Type="http://schemas.openxmlformats.org/officeDocument/2006/relationships/tags" Target="../tags/tag907.xml"/><Relationship Id="rId17" Type="http://schemas.openxmlformats.org/officeDocument/2006/relationships/tags" Target="../tags/tag912.xml"/><Relationship Id="rId25" Type="http://schemas.openxmlformats.org/officeDocument/2006/relationships/tags" Target="../tags/tag920.xml"/><Relationship Id="rId33" Type="http://schemas.openxmlformats.org/officeDocument/2006/relationships/image" Target="../media/image13.emf"/><Relationship Id="rId38" Type="http://schemas.openxmlformats.org/officeDocument/2006/relationships/image" Target="../media/image25.png"/><Relationship Id="rId46" Type="http://schemas.openxmlformats.org/officeDocument/2006/relationships/image" Target="../media/image49.png"/><Relationship Id="rId20" Type="http://schemas.openxmlformats.org/officeDocument/2006/relationships/tags" Target="../tags/tag915.xml"/><Relationship Id="rId41" Type="http://schemas.openxmlformats.org/officeDocument/2006/relationships/image" Target="../media/image21.png"/><Relationship Id="rId1" Type="http://schemas.openxmlformats.org/officeDocument/2006/relationships/tags" Target="../tags/tag896.xml"/><Relationship Id="rId6" Type="http://schemas.openxmlformats.org/officeDocument/2006/relationships/tags" Target="../tags/tag901.xml"/></Relationships>
</file>

<file path=ppt/slides/_rels/slide32.xml.rels><?xml version="1.0" encoding="UTF-8" standalone="yes"?>
<Relationships xmlns="http://schemas.openxmlformats.org/package/2006/relationships"><Relationship Id="rId13" Type="http://schemas.openxmlformats.org/officeDocument/2006/relationships/tags" Target="../tags/tag938.xml"/><Relationship Id="rId18" Type="http://schemas.openxmlformats.org/officeDocument/2006/relationships/tags" Target="../tags/tag943.xml"/><Relationship Id="rId26" Type="http://schemas.openxmlformats.org/officeDocument/2006/relationships/tags" Target="../tags/tag951.xml"/><Relationship Id="rId39" Type="http://schemas.openxmlformats.org/officeDocument/2006/relationships/tags" Target="../tags/tag964.xml"/><Relationship Id="rId21" Type="http://schemas.openxmlformats.org/officeDocument/2006/relationships/tags" Target="../tags/tag946.xml"/><Relationship Id="rId34" Type="http://schemas.openxmlformats.org/officeDocument/2006/relationships/tags" Target="../tags/tag959.xml"/><Relationship Id="rId42" Type="http://schemas.openxmlformats.org/officeDocument/2006/relationships/slideLayout" Target="../slideLayouts/slideLayout3.xml"/><Relationship Id="rId47" Type="http://schemas.openxmlformats.org/officeDocument/2006/relationships/image" Target="../media/image44.png"/><Relationship Id="rId50" Type="http://schemas.openxmlformats.org/officeDocument/2006/relationships/image" Target="../media/image20.png"/><Relationship Id="rId55" Type="http://schemas.openxmlformats.org/officeDocument/2006/relationships/image" Target="../media/image48.png"/><Relationship Id="rId7" Type="http://schemas.openxmlformats.org/officeDocument/2006/relationships/tags" Target="../tags/tag932.xml"/><Relationship Id="rId2" Type="http://schemas.openxmlformats.org/officeDocument/2006/relationships/tags" Target="../tags/tag927.xml"/><Relationship Id="rId16" Type="http://schemas.openxmlformats.org/officeDocument/2006/relationships/tags" Target="../tags/tag941.xml"/><Relationship Id="rId29" Type="http://schemas.openxmlformats.org/officeDocument/2006/relationships/tags" Target="../tags/tag954.xml"/><Relationship Id="rId11" Type="http://schemas.openxmlformats.org/officeDocument/2006/relationships/tags" Target="../tags/tag936.xml"/><Relationship Id="rId24" Type="http://schemas.openxmlformats.org/officeDocument/2006/relationships/tags" Target="../tags/tag949.xml"/><Relationship Id="rId32" Type="http://schemas.openxmlformats.org/officeDocument/2006/relationships/tags" Target="../tags/tag957.xml"/><Relationship Id="rId37" Type="http://schemas.openxmlformats.org/officeDocument/2006/relationships/tags" Target="../tags/tag962.xml"/><Relationship Id="rId40" Type="http://schemas.openxmlformats.org/officeDocument/2006/relationships/tags" Target="../tags/tag965.xml"/><Relationship Id="rId45" Type="http://schemas.openxmlformats.org/officeDocument/2006/relationships/chart" Target="../charts/chart35.xml"/><Relationship Id="rId53" Type="http://schemas.openxmlformats.org/officeDocument/2006/relationships/image" Target="../media/image46.png"/><Relationship Id="rId58" Type="http://schemas.openxmlformats.org/officeDocument/2006/relationships/image" Target="../media/image51.png"/><Relationship Id="rId5" Type="http://schemas.openxmlformats.org/officeDocument/2006/relationships/tags" Target="../tags/tag930.xml"/><Relationship Id="rId19" Type="http://schemas.openxmlformats.org/officeDocument/2006/relationships/tags" Target="../tags/tag944.xml"/><Relationship Id="rId4" Type="http://schemas.openxmlformats.org/officeDocument/2006/relationships/tags" Target="../tags/tag929.xml"/><Relationship Id="rId9" Type="http://schemas.openxmlformats.org/officeDocument/2006/relationships/tags" Target="../tags/tag934.xml"/><Relationship Id="rId14" Type="http://schemas.openxmlformats.org/officeDocument/2006/relationships/tags" Target="../tags/tag939.xml"/><Relationship Id="rId22" Type="http://schemas.openxmlformats.org/officeDocument/2006/relationships/tags" Target="../tags/tag947.xml"/><Relationship Id="rId27" Type="http://schemas.openxmlformats.org/officeDocument/2006/relationships/tags" Target="../tags/tag952.xml"/><Relationship Id="rId30" Type="http://schemas.openxmlformats.org/officeDocument/2006/relationships/tags" Target="../tags/tag955.xml"/><Relationship Id="rId35" Type="http://schemas.openxmlformats.org/officeDocument/2006/relationships/tags" Target="../tags/tag960.xml"/><Relationship Id="rId43" Type="http://schemas.openxmlformats.org/officeDocument/2006/relationships/oleObject" Target="../embeddings/oleObject116.bin"/><Relationship Id="rId48" Type="http://schemas.openxmlformats.org/officeDocument/2006/relationships/image" Target="../media/image25.png"/><Relationship Id="rId56" Type="http://schemas.openxmlformats.org/officeDocument/2006/relationships/image" Target="../media/image49.png"/><Relationship Id="rId8" Type="http://schemas.openxmlformats.org/officeDocument/2006/relationships/tags" Target="../tags/tag933.xml"/><Relationship Id="rId51" Type="http://schemas.openxmlformats.org/officeDocument/2006/relationships/image" Target="../media/image21.png"/><Relationship Id="rId3" Type="http://schemas.openxmlformats.org/officeDocument/2006/relationships/tags" Target="../tags/tag928.xml"/><Relationship Id="rId12" Type="http://schemas.openxmlformats.org/officeDocument/2006/relationships/tags" Target="../tags/tag937.xml"/><Relationship Id="rId17" Type="http://schemas.openxmlformats.org/officeDocument/2006/relationships/tags" Target="../tags/tag942.xml"/><Relationship Id="rId25" Type="http://schemas.openxmlformats.org/officeDocument/2006/relationships/tags" Target="../tags/tag950.xml"/><Relationship Id="rId33" Type="http://schemas.openxmlformats.org/officeDocument/2006/relationships/tags" Target="../tags/tag958.xml"/><Relationship Id="rId38" Type="http://schemas.openxmlformats.org/officeDocument/2006/relationships/tags" Target="../tags/tag963.xml"/><Relationship Id="rId46" Type="http://schemas.openxmlformats.org/officeDocument/2006/relationships/image" Target="../media/image24.png"/><Relationship Id="rId59" Type="http://schemas.openxmlformats.org/officeDocument/2006/relationships/image" Target="../media/image23.png"/><Relationship Id="rId20" Type="http://schemas.openxmlformats.org/officeDocument/2006/relationships/tags" Target="../tags/tag945.xml"/><Relationship Id="rId41" Type="http://schemas.openxmlformats.org/officeDocument/2006/relationships/tags" Target="../tags/tag966.xml"/><Relationship Id="rId54" Type="http://schemas.openxmlformats.org/officeDocument/2006/relationships/image" Target="../media/image47.png"/><Relationship Id="rId1" Type="http://schemas.openxmlformats.org/officeDocument/2006/relationships/tags" Target="../tags/tag926.xml"/><Relationship Id="rId6" Type="http://schemas.openxmlformats.org/officeDocument/2006/relationships/tags" Target="../tags/tag931.xml"/><Relationship Id="rId15" Type="http://schemas.openxmlformats.org/officeDocument/2006/relationships/tags" Target="../tags/tag940.xml"/><Relationship Id="rId23" Type="http://schemas.openxmlformats.org/officeDocument/2006/relationships/tags" Target="../tags/tag948.xml"/><Relationship Id="rId28" Type="http://schemas.openxmlformats.org/officeDocument/2006/relationships/tags" Target="../tags/tag953.xml"/><Relationship Id="rId36" Type="http://schemas.openxmlformats.org/officeDocument/2006/relationships/tags" Target="../tags/tag961.xml"/><Relationship Id="rId49" Type="http://schemas.openxmlformats.org/officeDocument/2006/relationships/image" Target="../media/image22.png"/><Relationship Id="rId57" Type="http://schemas.openxmlformats.org/officeDocument/2006/relationships/image" Target="../media/image50.png"/><Relationship Id="rId10" Type="http://schemas.openxmlformats.org/officeDocument/2006/relationships/tags" Target="../tags/tag935.xml"/><Relationship Id="rId31" Type="http://schemas.openxmlformats.org/officeDocument/2006/relationships/tags" Target="../tags/tag956.xml"/><Relationship Id="rId44" Type="http://schemas.openxmlformats.org/officeDocument/2006/relationships/image" Target="../media/image13.emf"/><Relationship Id="rId52" Type="http://schemas.openxmlformats.org/officeDocument/2006/relationships/image" Target="../media/image45.png"/><Relationship Id="rId60" Type="http://schemas.openxmlformats.org/officeDocument/2006/relationships/image" Target="../media/image52.png"/></Relationships>
</file>

<file path=ppt/slides/_rels/slide33.xml.rels><?xml version="1.0" encoding="UTF-8" standalone="yes"?>
<Relationships xmlns="http://schemas.openxmlformats.org/package/2006/relationships"><Relationship Id="rId26" Type="http://schemas.openxmlformats.org/officeDocument/2006/relationships/tags" Target="../tags/tag992.xml"/><Relationship Id="rId21" Type="http://schemas.openxmlformats.org/officeDocument/2006/relationships/tags" Target="../tags/tag987.xml"/><Relationship Id="rId42" Type="http://schemas.openxmlformats.org/officeDocument/2006/relationships/tags" Target="../tags/tag1008.xml"/><Relationship Id="rId47" Type="http://schemas.openxmlformats.org/officeDocument/2006/relationships/tags" Target="../tags/tag1013.xml"/><Relationship Id="rId63" Type="http://schemas.openxmlformats.org/officeDocument/2006/relationships/tags" Target="../tags/tag1029.xml"/><Relationship Id="rId68" Type="http://schemas.openxmlformats.org/officeDocument/2006/relationships/tags" Target="../tags/tag1034.xml"/><Relationship Id="rId84" Type="http://schemas.openxmlformats.org/officeDocument/2006/relationships/image" Target="../media/image49.png"/><Relationship Id="rId16" Type="http://schemas.openxmlformats.org/officeDocument/2006/relationships/tags" Target="../tags/tag982.xml"/><Relationship Id="rId11" Type="http://schemas.openxmlformats.org/officeDocument/2006/relationships/tags" Target="../tags/tag977.xml"/><Relationship Id="rId32" Type="http://schemas.openxmlformats.org/officeDocument/2006/relationships/tags" Target="../tags/tag998.xml"/><Relationship Id="rId37" Type="http://schemas.openxmlformats.org/officeDocument/2006/relationships/tags" Target="../tags/tag1003.xml"/><Relationship Id="rId53" Type="http://schemas.openxmlformats.org/officeDocument/2006/relationships/tags" Target="../tags/tag1019.xml"/><Relationship Id="rId58" Type="http://schemas.openxmlformats.org/officeDocument/2006/relationships/tags" Target="../tags/tag1024.xml"/><Relationship Id="rId74" Type="http://schemas.openxmlformats.org/officeDocument/2006/relationships/image" Target="../media/image24.png"/><Relationship Id="rId79" Type="http://schemas.openxmlformats.org/officeDocument/2006/relationships/image" Target="../media/image21.png"/><Relationship Id="rId5" Type="http://schemas.openxmlformats.org/officeDocument/2006/relationships/tags" Target="../tags/tag971.xml"/><Relationship Id="rId19" Type="http://schemas.openxmlformats.org/officeDocument/2006/relationships/tags" Target="../tags/tag985.xml"/><Relationship Id="rId14" Type="http://schemas.openxmlformats.org/officeDocument/2006/relationships/tags" Target="../tags/tag980.xml"/><Relationship Id="rId22" Type="http://schemas.openxmlformats.org/officeDocument/2006/relationships/tags" Target="../tags/tag988.xml"/><Relationship Id="rId27" Type="http://schemas.openxmlformats.org/officeDocument/2006/relationships/tags" Target="../tags/tag993.xml"/><Relationship Id="rId30" Type="http://schemas.openxmlformats.org/officeDocument/2006/relationships/tags" Target="../tags/tag996.xml"/><Relationship Id="rId35" Type="http://schemas.openxmlformats.org/officeDocument/2006/relationships/tags" Target="../tags/tag1001.xml"/><Relationship Id="rId43" Type="http://schemas.openxmlformats.org/officeDocument/2006/relationships/tags" Target="../tags/tag1009.xml"/><Relationship Id="rId48" Type="http://schemas.openxmlformats.org/officeDocument/2006/relationships/tags" Target="../tags/tag1014.xml"/><Relationship Id="rId56" Type="http://schemas.openxmlformats.org/officeDocument/2006/relationships/tags" Target="../tags/tag1022.xml"/><Relationship Id="rId64" Type="http://schemas.openxmlformats.org/officeDocument/2006/relationships/tags" Target="../tags/tag1030.xml"/><Relationship Id="rId69" Type="http://schemas.openxmlformats.org/officeDocument/2006/relationships/tags" Target="../tags/tag1035.xml"/><Relationship Id="rId77" Type="http://schemas.openxmlformats.org/officeDocument/2006/relationships/image" Target="../media/image22.png"/><Relationship Id="rId8" Type="http://schemas.openxmlformats.org/officeDocument/2006/relationships/tags" Target="../tags/tag974.xml"/><Relationship Id="rId51" Type="http://schemas.openxmlformats.org/officeDocument/2006/relationships/tags" Target="../tags/tag1017.xml"/><Relationship Id="rId72" Type="http://schemas.openxmlformats.org/officeDocument/2006/relationships/image" Target="../media/image13.emf"/><Relationship Id="rId80" Type="http://schemas.openxmlformats.org/officeDocument/2006/relationships/image" Target="../media/image45.png"/><Relationship Id="rId85" Type="http://schemas.openxmlformats.org/officeDocument/2006/relationships/image" Target="../media/image50.png"/><Relationship Id="rId3" Type="http://schemas.openxmlformats.org/officeDocument/2006/relationships/tags" Target="../tags/tag969.xml"/><Relationship Id="rId12" Type="http://schemas.openxmlformats.org/officeDocument/2006/relationships/tags" Target="../tags/tag978.xml"/><Relationship Id="rId17" Type="http://schemas.openxmlformats.org/officeDocument/2006/relationships/tags" Target="../tags/tag983.xml"/><Relationship Id="rId25" Type="http://schemas.openxmlformats.org/officeDocument/2006/relationships/tags" Target="../tags/tag991.xml"/><Relationship Id="rId33" Type="http://schemas.openxmlformats.org/officeDocument/2006/relationships/tags" Target="../tags/tag999.xml"/><Relationship Id="rId38" Type="http://schemas.openxmlformats.org/officeDocument/2006/relationships/tags" Target="../tags/tag1004.xml"/><Relationship Id="rId46" Type="http://schemas.openxmlformats.org/officeDocument/2006/relationships/tags" Target="../tags/tag1012.xml"/><Relationship Id="rId59" Type="http://schemas.openxmlformats.org/officeDocument/2006/relationships/tags" Target="../tags/tag1025.xml"/><Relationship Id="rId67" Type="http://schemas.openxmlformats.org/officeDocument/2006/relationships/tags" Target="../tags/tag1033.xml"/><Relationship Id="rId20" Type="http://schemas.openxmlformats.org/officeDocument/2006/relationships/tags" Target="../tags/tag986.xml"/><Relationship Id="rId41" Type="http://schemas.openxmlformats.org/officeDocument/2006/relationships/tags" Target="../tags/tag1007.xml"/><Relationship Id="rId54" Type="http://schemas.openxmlformats.org/officeDocument/2006/relationships/tags" Target="../tags/tag1020.xml"/><Relationship Id="rId62" Type="http://schemas.openxmlformats.org/officeDocument/2006/relationships/tags" Target="../tags/tag1028.xml"/><Relationship Id="rId70" Type="http://schemas.openxmlformats.org/officeDocument/2006/relationships/slideLayout" Target="../slideLayouts/slideLayout3.xml"/><Relationship Id="rId75" Type="http://schemas.openxmlformats.org/officeDocument/2006/relationships/image" Target="../media/image44.png"/><Relationship Id="rId83" Type="http://schemas.openxmlformats.org/officeDocument/2006/relationships/image" Target="../media/image48.png"/><Relationship Id="rId88" Type="http://schemas.openxmlformats.org/officeDocument/2006/relationships/image" Target="../media/image52.png"/><Relationship Id="rId1" Type="http://schemas.openxmlformats.org/officeDocument/2006/relationships/tags" Target="../tags/tag967.xml"/><Relationship Id="rId6" Type="http://schemas.openxmlformats.org/officeDocument/2006/relationships/tags" Target="../tags/tag972.xml"/><Relationship Id="rId15" Type="http://schemas.openxmlformats.org/officeDocument/2006/relationships/tags" Target="../tags/tag981.xml"/><Relationship Id="rId23" Type="http://schemas.openxmlformats.org/officeDocument/2006/relationships/tags" Target="../tags/tag989.xml"/><Relationship Id="rId28" Type="http://schemas.openxmlformats.org/officeDocument/2006/relationships/tags" Target="../tags/tag994.xml"/><Relationship Id="rId36" Type="http://schemas.openxmlformats.org/officeDocument/2006/relationships/tags" Target="../tags/tag1002.xml"/><Relationship Id="rId49" Type="http://schemas.openxmlformats.org/officeDocument/2006/relationships/tags" Target="../tags/tag1015.xml"/><Relationship Id="rId57" Type="http://schemas.openxmlformats.org/officeDocument/2006/relationships/tags" Target="../tags/tag1023.xml"/><Relationship Id="rId10" Type="http://schemas.openxmlformats.org/officeDocument/2006/relationships/tags" Target="../tags/tag976.xml"/><Relationship Id="rId31" Type="http://schemas.openxmlformats.org/officeDocument/2006/relationships/tags" Target="../tags/tag997.xml"/><Relationship Id="rId44" Type="http://schemas.openxmlformats.org/officeDocument/2006/relationships/tags" Target="../tags/tag1010.xml"/><Relationship Id="rId52" Type="http://schemas.openxmlformats.org/officeDocument/2006/relationships/tags" Target="../tags/tag1018.xml"/><Relationship Id="rId60" Type="http://schemas.openxmlformats.org/officeDocument/2006/relationships/tags" Target="../tags/tag1026.xml"/><Relationship Id="rId65" Type="http://schemas.openxmlformats.org/officeDocument/2006/relationships/tags" Target="../tags/tag1031.xml"/><Relationship Id="rId73" Type="http://schemas.openxmlformats.org/officeDocument/2006/relationships/chart" Target="../charts/chart36.xml"/><Relationship Id="rId78" Type="http://schemas.openxmlformats.org/officeDocument/2006/relationships/image" Target="../media/image20.png"/><Relationship Id="rId81" Type="http://schemas.openxmlformats.org/officeDocument/2006/relationships/image" Target="../media/image46.png"/><Relationship Id="rId86" Type="http://schemas.openxmlformats.org/officeDocument/2006/relationships/image" Target="../media/image51.png"/><Relationship Id="rId4" Type="http://schemas.openxmlformats.org/officeDocument/2006/relationships/tags" Target="../tags/tag970.xml"/><Relationship Id="rId9" Type="http://schemas.openxmlformats.org/officeDocument/2006/relationships/tags" Target="../tags/tag975.xml"/><Relationship Id="rId13" Type="http://schemas.openxmlformats.org/officeDocument/2006/relationships/tags" Target="../tags/tag979.xml"/><Relationship Id="rId18" Type="http://schemas.openxmlformats.org/officeDocument/2006/relationships/tags" Target="../tags/tag984.xml"/><Relationship Id="rId39" Type="http://schemas.openxmlformats.org/officeDocument/2006/relationships/tags" Target="../tags/tag1005.xml"/><Relationship Id="rId34" Type="http://schemas.openxmlformats.org/officeDocument/2006/relationships/tags" Target="../tags/tag1000.xml"/><Relationship Id="rId50" Type="http://schemas.openxmlformats.org/officeDocument/2006/relationships/tags" Target="../tags/tag1016.xml"/><Relationship Id="rId55" Type="http://schemas.openxmlformats.org/officeDocument/2006/relationships/tags" Target="../tags/tag1021.xml"/><Relationship Id="rId76" Type="http://schemas.openxmlformats.org/officeDocument/2006/relationships/image" Target="../media/image25.png"/><Relationship Id="rId7" Type="http://schemas.openxmlformats.org/officeDocument/2006/relationships/tags" Target="../tags/tag973.xml"/><Relationship Id="rId71" Type="http://schemas.openxmlformats.org/officeDocument/2006/relationships/oleObject" Target="../embeddings/oleObject117.bin"/><Relationship Id="rId2" Type="http://schemas.openxmlformats.org/officeDocument/2006/relationships/tags" Target="../tags/tag968.xml"/><Relationship Id="rId29" Type="http://schemas.openxmlformats.org/officeDocument/2006/relationships/tags" Target="../tags/tag995.xml"/><Relationship Id="rId24" Type="http://schemas.openxmlformats.org/officeDocument/2006/relationships/tags" Target="../tags/tag990.xml"/><Relationship Id="rId40" Type="http://schemas.openxmlformats.org/officeDocument/2006/relationships/tags" Target="../tags/tag1006.xml"/><Relationship Id="rId45" Type="http://schemas.openxmlformats.org/officeDocument/2006/relationships/tags" Target="../tags/tag1011.xml"/><Relationship Id="rId66" Type="http://schemas.openxmlformats.org/officeDocument/2006/relationships/tags" Target="../tags/tag1032.xml"/><Relationship Id="rId87" Type="http://schemas.openxmlformats.org/officeDocument/2006/relationships/image" Target="../media/image23.png"/><Relationship Id="rId61" Type="http://schemas.openxmlformats.org/officeDocument/2006/relationships/tags" Target="../tags/tag1027.xml"/><Relationship Id="rId82" Type="http://schemas.openxmlformats.org/officeDocument/2006/relationships/image" Target="../media/image47.png"/></Relationships>
</file>

<file path=ppt/slides/_rels/slide34.xml.rels><?xml version="1.0" encoding="UTF-8" standalone="yes"?>
<Relationships xmlns="http://schemas.openxmlformats.org/package/2006/relationships"><Relationship Id="rId26" Type="http://schemas.openxmlformats.org/officeDocument/2006/relationships/tags" Target="../tags/tag1061.xml"/><Relationship Id="rId21" Type="http://schemas.openxmlformats.org/officeDocument/2006/relationships/tags" Target="../tags/tag1056.xml"/><Relationship Id="rId42" Type="http://schemas.openxmlformats.org/officeDocument/2006/relationships/tags" Target="../tags/tag1077.xml"/><Relationship Id="rId47" Type="http://schemas.openxmlformats.org/officeDocument/2006/relationships/tags" Target="../tags/tag1082.xml"/><Relationship Id="rId63" Type="http://schemas.openxmlformats.org/officeDocument/2006/relationships/tags" Target="../tags/tag1098.xml"/><Relationship Id="rId68" Type="http://schemas.openxmlformats.org/officeDocument/2006/relationships/tags" Target="../tags/tag1103.xml"/><Relationship Id="rId84" Type="http://schemas.openxmlformats.org/officeDocument/2006/relationships/slideLayout" Target="../slideLayouts/slideLayout3.xml"/><Relationship Id="rId89" Type="http://schemas.openxmlformats.org/officeDocument/2006/relationships/image" Target="../media/image24.png"/><Relationship Id="rId16" Type="http://schemas.openxmlformats.org/officeDocument/2006/relationships/tags" Target="../tags/tag1051.xml"/><Relationship Id="rId11" Type="http://schemas.openxmlformats.org/officeDocument/2006/relationships/tags" Target="../tags/tag1046.xml"/><Relationship Id="rId32" Type="http://schemas.openxmlformats.org/officeDocument/2006/relationships/tags" Target="../tags/tag1067.xml"/><Relationship Id="rId37" Type="http://schemas.openxmlformats.org/officeDocument/2006/relationships/tags" Target="../tags/tag1072.xml"/><Relationship Id="rId53" Type="http://schemas.openxmlformats.org/officeDocument/2006/relationships/tags" Target="../tags/tag1088.xml"/><Relationship Id="rId58" Type="http://schemas.openxmlformats.org/officeDocument/2006/relationships/tags" Target="../tags/tag1093.xml"/><Relationship Id="rId74" Type="http://schemas.openxmlformats.org/officeDocument/2006/relationships/tags" Target="../tags/tag1109.xml"/><Relationship Id="rId79" Type="http://schemas.openxmlformats.org/officeDocument/2006/relationships/tags" Target="../tags/tag1114.xml"/><Relationship Id="rId102" Type="http://schemas.openxmlformats.org/officeDocument/2006/relationships/image" Target="../media/image52.png"/><Relationship Id="rId5" Type="http://schemas.openxmlformats.org/officeDocument/2006/relationships/tags" Target="../tags/tag1040.xml"/><Relationship Id="rId90" Type="http://schemas.openxmlformats.org/officeDocument/2006/relationships/image" Target="../media/image44.png"/><Relationship Id="rId95" Type="http://schemas.openxmlformats.org/officeDocument/2006/relationships/image" Target="../media/image45.png"/><Relationship Id="rId22" Type="http://schemas.openxmlformats.org/officeDocument/2006/relationships/tags" Target="../tags/tag1057.xml"/><Relationship Id="rId27" Type="http://schemas.openxmlformats.org/officeDocument/2006/relationships/tags" Target="../tags/tag1062.xml"/><Relationship Id="rId43" Type="http://schemas.openxmlformats.org/officeDocument/2006/relationships/tags" Target="../tags/tag1078.xml"/><Relationship Id="rId48" Type="http://schemas.openxmlformats.org/officeDocument/2006/relationships/tags" Target="../tags/tag1083.xml"/><Relationship Id="rId64" Type="http://schemas.openxmlformats.org/officeDocument/2006/relationships/tags" Target="../tags/tag1099.xml"/><Relationship Id="rId69" Type="http://schemas.openxmlformats.org/officeDocument/2006/relationships/tags" Target="../tags/tag1104.xml"/><Relationship Id="rId80" Type="http://schemas.openxmlformats.org/officeDocument/2006/relationships/tags" Target="../tags/tag1115.xml"/><Relationship Id="rId85" Type="http://schemas.openxmlformats.org/officeDocument/2006/relationships/oleObject" Target="../embeddings/oleObject118.bin"/><Relationship Id="rId12" Type="http://schemas.openxmlformats.org/officeDocument/2006/relationships/tags" Target="../tags/tag1047.xml"/><Relationship Id="rId17" Type="http://schemas.openxmlformats.org/officeDocument/2006/relationships/tags" Target="../tags/tag1052.xml"/><Relationship Id="rId25" Type="http://schemas.openxmlformats.org/officeDocument/2006/relationships/tags" Target="../tags/tag1060.xml"/><Relationship Id="rId33" Type="http://schemas.openxmlformats.org/officeDocument/2006/relationships/tags" Target="../tags/tag1068.xml"/><Relationship Id="rId38" Type="http://schemas.openxmlformats.org/officeDocument/2006/relationships/tags" Target="../tags/tag1073.xml"/><Relationship Id="rId46" Type="http://schemas.openxmlformats.org/officeDocument/2006/relationships/tags" Target="../tags/tag1081.xml"/><Relationship Id="rId59" Type="http://schemas.openxmlformats.org/officeDocument/2006/relationships/tags" Target="../tags/tag1094.xml"/><Relationship Id="rId67" Type="http://schemas.openxmlformats.org/officeDocument/2006/relationships/tags" Target="../tags/tag1102.xml"/><Relationship Id="rId103" Type="http://schemas.openxmlformats.org/officeDocument/2006/relationships/image" Target="../media/image53.png"/><Relationship Id="rId20" Type="http://schemas.openxmlformats.org/officeDocument/2006/relationships/tags" Target="../tags/tag1055.xml"/><Relationship Id="rId41" Type="http://schemas.openxmlformats.org/officeDocument/2006/relationships/tags" Target="../tags/tag1076.xml"/><Relationship Id="rId54" Type="http://schemas.openxmlformats.org/officeDocument/2006/relationships/tags" Target="../tags/tag1089.xml"/><Relationship Id="rId62" Type="http://schemas.openxmlformats.org/officeDocument/2006/relationships/tags" Target="../tags/tag1097.xml"/><Relationship Id="rId70" Type="http://schemas.openxmlformats.org/officeDocument/2006/relationships/tags" Target="../tags/tag1105.xml"/><Relationship Id="rId75" Type="http://schemas.openxmlformats.org/officeDocument/2006/relationships/tags" Target="../tags/tag1110.xml"/><Relationship Id="rId83" Type="http://schemas.openxmlformats.org/officeDocument/2006/relationships/tags" Target="../tags/tag1118.xml"/><Relationship Id="rId88" Type="http://schemas.openxmlformats.org/officeDocument/2006/relationships/image" Target="../media/image23.png"/><Relationship Id="rId91" Type="http://schemas.openxmlformats.org/officeDocument/2006/relationships/image" Target="../media/image25.png"/><Relationship Id="rId96" Type="http://schemas.openxmlformats.org/officeDocument/2006/relationships/image" Target="../media/image46.png"/><Relationship Id="rId1" Type="http://schemas.openxmlformats.org/officeDocument/2006/relationships/tags" Target="../tags/tag1036.xml"/><Relationship Id="rId6" Type="http://schemas.openxmlformats.org/officeDocument/2006/relationships/tags" Target="../tags/tag1041.xml"/><Relationship Id="rId15" Type="http://schemas.openxmlformats.org/officeDocument/2006/relationships/tags" Target="../tags/tag1050.xml"/><Relationship Id="rId23" Type="http://schemas.openxmlformats.org/officeDocument/2006/relationships/tags" Target="../tags/tag1058.xml"/><Relationship Id="rId28" Type="http://schemas.openxmlformats.org/officeDocument/2006/relationships/tags" Target="../tags/tag1063.xml"/><Relationship Id="rId36" Type="http://schemas.openxmlformats.org/officeDocument/2006/relationships/tags" Target="../tags/tag1071.xml"/><Relationship Id="rId49" Type="http://schemas.openxmlformats.org/officeDocument/2006/relationships/tags" Target="../tags/tag1084.xml"/><Relationship Id="rId57" Type="http://schemas.openxmlformats.org/officeDocument/2006/relationships/tags" Target="../tags/tag1092.xml"/><Relationship Id="rId10" Type="http://schemas.openxmlformats.org/officeDocument/2006/relationships/tags" Target="../tags/tag1045.xml"/><Relationship Id="rId31" Type="http://schemas.openxmlformats.org/officeDocument/2006/relationships/tags" Target="../tags/tag1066.xml"/><Relationship Id="rId44" Type="http://schemas.openxmlformats.org/officeDocument/2006/relationships/tags" Target="../tags/tag1079.xml"/><Relationship Id="rId52" Type="http://schemas.openxmlformats.org/officeDocument/2006/relationships/tags" Target="../tags/tag1087.xml"/><Relationship Id="rId60" Type="http://schemas.openxmlformats.org/officeDocument/2006/relationships/tags" Target="../tags/tag1095.xml"/><Relationship Id="rId65" Type="http://schemas.openxmlformats.org/officeDocument/2006/relationships/tags" Target="../tags/tag1100.xml"/><Relationship Id="rId73" Type="http://schemas.openxmlformats.org/officeDocument/2006/relationships/tags" Target="../tags/tag1108.xml"/><Relationship Id="rId78" Type="http://schemas.openxmlformats.org/officeDocument/2006/relationships/tags" Target="../tags/tag1113.xml"/><Relationship Id="rId81" Type="http://schemas.openxmlformats.org/officeDocument/2006/relationships/tags" Target="../tags/tag1116.xml"/><Relationship Id="rId86" Type="http://schemas.openxmlformats.org/officeDocument/2006/relationships/image" Target="../media/image13.emf"/><Relationship Id="rId94" Type="http://schemas.openxmlformats.org/officeDocument/2006/relationships/image" Target="../media/image21.png"/><Relationship Id="rId99" Type="http://schemas.openxmlformats.org/officeDocument/2006/relationships/image" Target="../media/image49.png"/><Relationship Id="rId101" Type="http://schemas.openxmlformats.org/officeDocument/2006/relationships/image" Target="../media/image51.png"/><Relationship Id="rId4" Type="http://schemas.openxmlformats.org/officeDocument/2006/relationships/tags" Target="../tags/tag1039.xml"/><Relationship Id="rId9" Type="http://schemas.openxmlformats.org/officeDocument/2006/relationships/tags" Target="../tags/tag1044.xml"/><Relationship Id="rId13" Type="http://schemas.openxmlformats.org/officeDocument/2006/relationships/tags" Target="../tags/tag1048.xml"/><Relationship Id="rId18" Type="http://schemas.openxmlformats.org/officeDocument/2006/relationships/tags" Target="../tags/tag1053.xml"/><Relationship Id="rId39" Type="http://schemas.openxmlformats.org/officeDocument/2006/relationships/tags" Target="../tags/tag1074.xml"/><Relationship Id="rId34" Type="http://schemas.openxmlformats.org/officeDocument/2006/relationships/tags" Target="../tags/tag1069.xml"/><Relationship Id="rId50" Type="http://schemas.openxmlformats.org/officeDocument/2006/relationships/tags" Target="../tags/tag1085.xml"/><Relationship Id="rId55" Type="http://schemas.openxmlformats.org/officeDocument/2006/relationships/tags" Target="../tags/tag1090.xml"/><Relationship Id="rId76" Type="http://schemas.openxmlformats.org/officeDocument/2006/relationships/tags" Target="../tags/tag1111.xml"/><Relationship Id="rId97" Type="http://schemas.openxmlformats.org/officeDocument/2006/relationships/image" Target="../media/image47.png"/><Relationship Id="rId104" Type="http://schemas.openxmlformats.org/officeDocument/2006/relationships/chart" Target="../charts/chart38.xml"/><Relationship Id="rId7" Type="http://schemas.openxmlformats.org/officeDocument/2006/relationships/tags" Target="../tags/tag1042.xml"/><Relationship Id="rId71" Type="http://schemas.openxmlformats.org/officeDocument/2006/relationships/tags" Target="../tags/tag1106.xml"/><Relationship Id="rId92" Type="http://schemas.openxmlformats.org/officeDocument/2006/relationships/image" Target="../media/image22.png"/><Relationship Id="rId2" Type="http://schemas.openxmlformats.org/officeDocument/2006/relationships/tags" Target="../tags/tag1037.xml"/><Relationship Id="rId29" Type="http://schemas.openxmlformats.org/officeDocument/2006/relationships/tags" Target="../tags/tag1064.xml"/><Relationship Id="rId24" Type="http://schemas.openxmlformats.org/officeDocument/2006/relationships/tags" Target="../tags/tag1059.xml"/><Relationship Id="rId40" Type="http://schemas.openxmlformats.org/officeDocument/2006/relationships/tags" Target="../tags/tag1075.xml"/><Relationship Id="rId45" Type="http://schemas.openxmlformats.org/officeDocument/2006/relationships/tags" Target="../tags/tag1080.xml"/><Relationship Id="rId66" Type="http://schemas.openxmlformats.org/officeDocument/2006/relationships/tags" Target="../tags/tag1101.xml"/><Relationship Id="rId87" Type="http://schemas.openxmlformats.org/officeDocument/2006/relationships/chart" Target="../charts/chart37.xml"/><Relationship Id="rId61" Type="http://schemas.openxmlformats.org/officeDocument/2006/relationships/tags" Target="../tags/tag1096.xml"/><Relationship Id="rId82" Type="http://schemas.openxmlformats.org/officeDocument/2006/relationships/tags" Target="../tags/tag1117.xml"/><Relationship Id="rId19" Type="http://schemas.openxmlformats.org/officeDocument/2006/relationships/tags" Target="../tags/tag1054.xml"/><Relationship Id="rId14" Type="http://schemas.openxmlformats.org/officeDocument/2006/relationships/tags" Target="../tags/tag1049.xml"/><Relationship Id="rId30" Type="http://schemas.openxmlformats.org/officeDocument/2006/relationships/tags" Target="../tags/tag1065.xml"/><Relationship Id="rId35" Type="http://schemas.openxmlformats.org/officeDocument/2006/relationships/tags" Target="../tags/tag1070.xml"/><Relationship Id="rId56" Type="http://schemas.openxmlformats.org/officeDocument/2006/relationships/tags" Target="../tags/tag1091.xml"/><Relationship Id="rId77" Type="http://schemas.openxmlformats.org/officeDocument/2006/relationships/tags" Target="../tags/tag1112.xml"/><Relationship Id="rId100" Type="http://schemas.openxmlformats.org/officeDocument/2006/relationships/image" Target="../media/image50.png"/><Relationship Id="rId8" Type="http://schemas.openxmlformats.org/officeDocument/2006/relationships/tags" Target="../tags/tag1043.xml"/><Relationship Id="rId51" Type="http://schemas.openxmlformats.org/officeDocument/2006/relationships/tags" Target="../tags/tag1086.xml"/><Relationship Id="rId72" Type="http://schemas.openxmlformats.org/officeDocument/2006/relationships/tags" Target="../tags/tag1107.xml"/><Relationship Id="rId93" Type="http://schemas.openxmlformats.org/officeDocument/2006/relationships/image" Target="../media/image20.png"/><Relationship Id="rId98" Type="http://schemas.openxmlformats.org/officeDocument/2006/relationships/image" Target="../media/image48.png"/><Relationship Id="rId3" Type="http://schemas.openxmlformats.org/officeDocument/2006/relationships/tags" Target="../tags/tag1038.xml"/></Relationships>
</file>

<file path=ppt/slides/_rels/slide35.xml.rels><?xml version="1.0" encoding="UTF-8" standalone="yes"?>
<Relationships xmlns="http://schemas.openxmlformats.org/package/2006/relationships"><Relationship Id="rId26" Type="http://schemas.openxmlformats.org/officeDocument/2006/relationships/tags" Target="../tags/tag1144.xml"/><Relationship Id="rId21" Type="http://schemas.openxmlformats.org/officeDocument/2006/relationships/tags" Target="../tags/tag1139.xml"/><Relationship Id="rId42" Type="http://schemas.openxmlformats.org/officeDocument/2006/relationships/tags" Target="../tags/tag1160.xml"/><Relationship Id="rId47" Type="http://schemas.openxmlformats.org/officeDocument/2006/relationships/tags" Target="../tags/tag1165.xml"/><Relationship Id="rId63" Type="http://schemas.openxmlformats.org/officeDocument/2006/relationships/image" Target="../media/image25.png"/><Relationship Id="rId68" Type="http://schemas.openxmlformats.org/officeDocument/2006/relationships/image" Target="../media/image46.png"/><Relationship Id="rId2" Type="http://schemas.openxmlformats.org/officeDocument/2006/relationships/tags" Target="../tags/tag1120.xml"/><Relationship Id="rId16" Type="http://schemas.openxmlformats.org/officeDocument/2006/relationships/tags" Target="../tags/tag1134.xml"/><Relationship Id="rId29" Type="http://schemas.openxmlformats.org/officeDocument/2006/relationships/tags" Target="../tags/tag1147.xml"/><Relationship Id="rId11" Type="http://schemas.openxmlformats.org/officeDocument/2006/relationships/tags" Target="../tags/tag1129.xml"/><Relationship Id="rId24" Type="http://schemas.openxmlformats.org/officeDocument/2006/relationships/tags" Target="../tags/tag1142.xml"/><Relationship Id="rId32" Type="http://schemas.openxmlformats.org/officeDocument/2006/relationships/tags" Target="../tags/tag1150.xml"/><Relationship Id="rId37" Type="http://schemas.openxmlformats.org/officeDocument/2006/relationships/tags" Target="../tags/tag1155.xml"/><Relationship Id="rId40" Type="http://schemas.openxmlformats.org/officeDocument/2006/relationships/tags" Target="../tags/tag1158.xml"/><Relationship Id="rId45" Type="http://schemas.openxmlformats.org/officeDocument/2006/relationships/tags" Target="../tags/tag1163.xml"/><Relationship Id="rId53" Type="http://schemas.openxmlformats.org/officeDocument/2006/relationships/tags" Target="../tags/tag1171.xml"/><Relationship Id="rId58" Type="http://schemas.openxmlformats.org/officeDocument/2006/relationships/image" Target="../media/image13.emf"/><Relationship Id="rId66" Type="http://schemas.openxmlformats.org/officeDocument/2006/relationships/image" Target="../media/image21.png"/><Relationship Id="rId74" Type="http://schemas.openxmlformats.org/officeDocument/2006/relationships/image" Target="../media/image52.png"/><Relationship Id="rId5" Type="http://schemas.openxmlformats.org/officeDocument/2006/relationships/tags" Target="../tags/tag1123.xml"/><Relationship Id="rId61" Type="http://schemas.openxmlformats.org/officeDocument/2006/relationships/image" Target="../media/image24.png"/><Relationship Id="rId19" Type="http://schemas.openxmlformats.org/officeDocument/2006/relationships/tags" Target="../tags/tag1137.xml"/><Relationship Id="rId14" Type="http://schemas.openxmlformats.org/officeDocument/2006/relationships/tags" Target="../tags/tag1132.xml"/><Relationship Id="rId22" Type="http://schemas.openxmlformats.org/officeDocument/2006/relationships/tags" Target="../tags/tag1140.xml"/><Relationship Id="rId27" Type="http://schemas.openxmlformats.org/officeDocument/2006/relationships/tags" Target="../tags/tag1145.xml"/><Relationship Id="rId30" Type="http://schemas.openxmlformats.org/officeDocument/2006/relationships/tags" Target="../tags/tag1148.xml"/><Relationship Id="rId35" Type="http://schemas.openxmlformats.org/officeDocument/2006/relationships/tags" Target="../tags/tag1153.xml"/><Relationship Id="rId43" Type="http://schemas.openxmlformats.org/officeDocument/2006/relationships/tags" Target="../tags/tag1161.xml"/><Relationship Id="rId48" Type="http://schemas.openxmlformats.org/officeDocument/2006/relationships/tags" Target="../tags/tag1166.xml"/><Relationship Id="rId56" Type="http://schemas.openxmlformats.org/officeDocument/2006/relationships/slideLayout" Target="../slideLayouts/slideLayout3.xml"/><Relationship Id="rId64" Type="http://schemas.openxmlformats.org/officeDocument/2006/relationships/image" Target="../media/image22.png"/><Relationship Id="rId69" Type="http://schemas.openxmlformats.org/officeDocument/2006/relationships/image" Target="../media/image47.png"/><Relationship Id="rId8" Type="http://schemas.openxmlformats.org/officeDocument/2006/relationships/tags" Target="../tags/tag1126.xml"/><Relationship Id="rId51" Type="http://schemas.openxmlformats.org/officeDocument/2006/relationships/tags" Target="../tags/tag1169.xml"/><Relationship Id="rId72" Type="http://schemas.openxmlformats.org/officeDocument/2006/relationships/image" Target="../media/image50.png"/><Relationship Id="rId3" Type="http://schemas.openxmlformats.org/officeDocument/2006/relationships/tags" Target="../tags/tag1121.xml"/><Relationship Id="rId12" Type="http://schemas.openxmlformats.org/officeDocument/2006/relationships/tags" Target="../tags/tag1130.xml"/><Relationship Id="rId17" Type="http://schemas.openxmlformats.org/officeDocument/2006/relationships/tags" Target="../tags/tag1135.xml"/><Relationship Id="rId25" Type="http://schemas.openxmlformats.org/officeDocument/2006/relationships/tags" Target="../tags/tag1143.xml"/><Relationship Id="rId33" Type="http://schemas.openxmlformats.org/officeDocument/2006/relationships/tags" Target="../tags/tag1151.xml"/><Relationship Id="rId38" Type="http://schemas.openxmlformats.org/officeDocument/2006/relationships/tags" Target="../tags/tag1156.xml"/><Relationship Id="rId46" Type="http://schemas.openxmlformats.org/officeDocument/2006/relationships/tags" Target="../tags/tag1164.xml"/><Relationship Id="rId59" Type="http://schemas.openxmlformats.org/officeDocument/2006/relationships/chart" Target="../charts/chart39.xml"/><Relationship Id="rId67" Type="http://schemas.openxmlformats.org/officeDocument/2006/relationships/image" Target="../media/image45.png"/><Relationship Id="rId20" Type="http://schemas.openxmlformats.org/officeDocument/2006/relationships/tags" Target="../tags/tag1138.xml"/><Relationship Id="rId41" Type="http://schemas.openxmlformats.org/officeDocument/2006/relationships/tags" Target="../tags/tag1159.xml"/><Relationship Id="rId54" Type="http://schemas.openxmlformats.org/officeDocument/2006/relationships/tags" Target="../tags/tag1172.xml"/><Relationship Id="rId62" Type="http://schemas.openxmlformats.org/officeDocument/2006/relationships/image" Target="../media/image44.png"/><Relationship Id="rId70" Type="http://schemas.openxmlformats.org/officeDocument/2006/relationships/image" Target="../media/image48.png"/><Relationship Id="rId75" Type="http://schemas.openxmlformats.org/officeDocument/2006/relationships/image" Target="../media/image53.png"/><Relationship Id="rId1" Type="http://schemas.openxmlformats.org/officeDocument/2006/relationships/tags" Target="../tags/tag1119.xml"/><Relationship Id="rId6" Type="http://schemas.openxmlformats.org/officeDocument/2006/relationships/tags" Target="../tags/tag1124.xml"/><Relationship Id="rId15" Type="http://schemas.openxmlformats.org/officeDocument/2006/relationships/tags" Target="../tags/tag1133.xml"/><Relationship Id="rId23" Type="http://schemas.openxmlformats.org/officeDocument/2006/relationships/tags" Target="../tags/tag1141.xml"/><Relationship Id="rId28" Type="http://schemas.openxmlformats.org/officeDocument/2006/relationships/tags" Target="../tags/tag1146.xml"/><Relationship Id="rId36" Type="http://schemas.openxmlformats.org/officeDocument/2006/relationships/tags" Target="../tags/tag1154.xml"/><Relationship Id="rId49" Type="http://schemas.openxmlformats.org/officeDocument/2006/relationships/tags" Target="../tags/tag1167.xml"/><Relationship Id="rId57" Type="http://schemas.openxmlformats.org/officeDocument/2006/relationships/oleObject" Target="../embeddings/oleObject119.bin"/><Relationship Id="rId10" Type="http://schemas.openxmlformats.org/officeDocument/2006/relationships/tags" Target="../tags/tag1128.xml"/><Relationship Id="rId31" Type="http://schemas.openxmlformats.org/officeDocument/2006/relationships/tags" Target="../tags/tag1149.xml"/><Relationship Id="rId44" Type="http://schemas.openxmlformats.org/officeDocument/2006/relationships/tags" Target="../tags/tag1162.xml"/><Relationship Id="rId52" Type="http://schemas.openxmlformats.org/officeDocument/2006/relationships/tags" Target="../tags/tag1170.xml"/><Relationship Id="rId60" Type="http://schemas.openxmlformats.org/officeDocument/2006/relationships/image" Target="../media/image23.png"/><Relationship Id="rId65" Type="http://schemas.openxmlformats.org/officeDocument/2006/relationships/image" Target="../media/image20.png"/><Relationship Id="rId73" Type="http://schemas.openxmlformats.org/officeDocument/2006/relationships/image" Target="../media/image51.png"/><Relationship Id="rId4" Type="http://schemas.openxmlformats.org/officeDocument/2006/relationships/tags" Target="../tags/tag1122.xml"/><Relationship Id="rId9" Type="http://schemas.openxmlformats.org/officeDocument/2006/relationships/tags" Target="../tags/tag1127.xml"/><Relationship Id="rId13" Type="http://schemas.openxmlformats.org/officeDocument/2006/relationships/tags" Target="../tags/tag1131.xml"/><Relationship Id="rId18" Type="http://schemas.openxmlformats.org/officeDocument/2006/relationships/tags" Target="../tags/tag1136.xml"/><Relationship Id="rId39" Type="http://schemas.openxmlformats.org/officeDocument/2006/relationships/tags" Target="../tags/tag1157.xml"/><Relationship Id="rId34" Type="http://schemas.openxmlformats.org/officeDocument/2006/relationships/tags" Target="../tags/tag1152.xml"/><Relationship Id="rId50" Type="http://schemas.openxmlformats.org/officeDocument/2006/relationships/tags" Target="../tags/tag1168.xml"/><Relationship Id="rId55" Type="http://schemas.openxmlformats.org/officeDocument/2006/relationships/tags" Target="../tags/tag1173.xml"/><Relationship Id="rId76" Type="http://schemas.openxmlformats.org/officeDocument/2006/relationships/chart" Target="../charts/chart40.xml"/><Relationship Id="rId7" Type="http://schemas.openxmlformats.org/officeDocument/2006/relationships/tags" Target="../tags/tag1125.xml"/><Relationship Id="rId71"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oleObject" Target="../embeddings/oleObject120.bin"/><Relationship Id="rId7" Type="http://schemas.openxmlformats.org/officeDocument/2006/relationships/image" Target="../media/image56.png"/><Relationship Id="rId2" Type="http://schemas.openxmlformats.org/officeDocument/2006/relationships/slideLayout" Target="../slideLayouts/slideLayout33.xml"/><Relationship Id="rId1" Type="http://schemas.openxmlformats.org/officeDocument/2006/relationships/tags" Target="../tags/tag1174.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13.emf"/><Relationship Id="rId9"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oleObject" Target="../embeddings/oleObject121.bin"/><Relationship Id="rId7" Type="http://schemas.openxmlformats.org/officeDocument/2006/relationships/image" Target="../media/image61.png"/><Relationship Id="rId2" Type="http://schemas.openxmlformats.org/officeDocument/2006/relationships/slideLayout" Target="../slideLayouts/slideLayout33.xml"/><Relationship Id="rId1" Type="http://schemas.openxmlformats.org/officeDocument/2006/relationships/tags" Target="../tags/tag1175.xml"/><Relationship Id="rId6" Type="http://schemas.microsoft.com/office/2007/relationships/hdphoto" Target="../media/hdphoto1.wdp"/><Relationship Id="rId5" Type="http://schemas.openxmlformats.org/officeDocument/2006/relationships/image" Target="../media/image60.png"/><Relationship Id="rId10" Type="http://schemas.microsoft.com/office/2007/relationships/hdphoto" Target="../media/hdphoto3.wdp"/><Relationship Id="rId4" Type="http://schemas.openxmlformats.org/officeDocument/2006/relationships/image" Target="../media/image13.emf"/><Relationship Id="rId9"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Layout" Target="../slideLayouts/slideLayout36.xml"/><Relationship Id="rId1" Type="http://schemas.openxmlformats.org/officeDocument/2006/relationships/tags" Target="../tags/tag165.xml"/><Relationship Id="rId5" Type="http://schemas.openxmlformats.org/officeDocument/2006/relationships/image" Target="../media/image12.png"/><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Layout" Target="../slideLayouts/slideLayout36.xml"/><Relationship Id="rId1" Type="http://schemas.openxmlformats.org/officeDocument/2006/relationships/tags" Target="../tags/tag1176.xml"/><Relationship Id="rId4" Type="http://schemas.openxmlformats.org/officeDocument/2006/relationships/image" Target="../media/image10.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23.bin"/><Relationship Id="rId2" Type="http://schemas.openxmlformats.org/officeDocument/2006/relationships/slideLayout" Target="../slideLayouts/slideLayout33.xml"/><Relationship Id="rId1" Type="http://schemas.openxmlformats.org/officeDocument/2006/relationships/tags" Target="../tags/tag1177.xml"/><Relationship Id="rId5" Type="http://schemas.openxmlformats.org/officeDocument/2006/relationships/image" Target="../media/image63.emf"/><Relationship Id="rId4" Type="http://schemas.openxmlformats.org/officeDocument/2006/relationships/image" Target="../media/image26.emf"/></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3.xml"/><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4.jpeg"/><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24.bin"/><Relationship Id="rId2" Type="http://schemas.openxmlformats.org/officeDocument/2006/relationships/slideLayout" Target="../slideLayouts/slideLayout33.xml"/><Relationship Id="rId1" Type="http://schemas.openxmlformats.org/officeDocument/2006/relationships/tags" Target="../tags/tag1178.xml"/><Relationship Id="rId4" Type="http://schemas.openxmlformats.org/officeDocument/2006/relationships/image" Target="../media/image10.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25.bin"/><Relationship Id="rId2" Type="http://schemas.openxmlformats.org/officeDocument/2006/relationships/slideLayout" Target="../slideLayouts/slideLayout33.xml"/><Relationship Id="rId1" Type="http://schemas.openxmlformats.org/officeDocument/2006/relationships/tags" Target="../tags/tag1179.xml"/><Relationship Id="rId4" Type="http://schemas.openxmlformats.org/officeDocument/2006/relationships/image" Target="../media/image10.emf"/></Relationships>
</file>

<file path=ppt/slides/_rels/slide46.xml.rels><?xml version="1.0" encoding="UTF-8" standalone="yes"?>
<Relationships xmlns="http://schemas.openxmlformats.org/package/2006/relationships"><Relationship Id="rId26" Type="http://schemas.openxmlformats.org/officeDocument/2006/relationships/tags" Target="../tags/tag1205.xml"/><Relationship Id="rId21" Type="http://schemas.openxmlformats.org/officeDocument/2006/relationships/tags" Target="../tags/tag1200.xml"/><Relationship Id="rId42" Type="http://schemas.openxmlformats.org/officeDocument/2006/relationships/tags" Target="../tags/tag1221.xml"/><Relationship Id="rId47" Type="http://schemas.openxmlformats.org/officeDocument/2006/relationships/tags" Target="../tags/tag1226.xml"/><Relationship Id="rId63" Type="http://schemas.openxmlformats.org/officeDocument/2006/relationships/tags" Target="../tags/tag1242.xml"/><Relationship Id="rId68" Type="http://schemas.openxmlformats.org/officeDocument/2006/relationships/oleObject" Target="../embeddings/oleObject126.bin"/><Relationship Id="rId2" Type="http://schemas.openxmlformats.org/officeDocument/2006/relationships/tags" Target="../tags/tag1181.xml"/><Relationship Id="rId16" Type="http://schemas.openxmlformats.org/officeDocument/2006/relationships/tags" Target="../tags/tag1195.xml"/><Relationship Id="rId29" Type="http://schemas.openxmlformats.org/officeDocument/2006/relationships/tags" Target="../tags/tag1208.xml"/><Relationship Id="rId11" Type="http://schemas.openxmlformats.org/officeDocument/2006/relationships/tags" Target="../tags/tag1190.xml"/><Relationship Id="rId24" Type="http://schemas.openxmlformats.org/officeDocument/2006/relationships/tags" Target="../tags/tag1203.xml"/><Relationship Id="rId32" Type="http://schemas.openxmlformats.org/officeDocument/2006/relationships/tags" Target="../tags/tag1211.xml"/><Relationship Id="rId37" Type="http://schemas.openxmlformats.org/officeDocument/2006/relationships/tags" Target="../tags/tag1216.xml"/><Relationship Id="rId40" Type="http://schemas.openxmlformats.org/officeDocument/2006/relationships/tags" Target="../tags/tag1219.xml"/><Relationship Id="rId45" Type="http://schemas.openxmlformats.org/officeDocument/2006/relationships/tags" Target="../tags/tag1224.xml"/><Relationship Id="rId53" Type="http://schemas.openxmlformats.org/officeDocument/2006/relationships/tags" Target="../tags/tag1232.xml"/><Relationship Id="rId58" Type="http://schemas.openxmlformats.org/officeDocument/2006/relationships/tags" Target="../tags/tag1237.xml"/><Relationship Id="rId66" Type="http://schemas.openxmlformats.org/officeDocument/2006/relationships/tags" Target="../tags/tag1245.xml"/><Relationship Id="rId74" Type="http://schemas.openxmlformats.org/officeDocument/2006/relationships/chart" Target="../charts/chart43.xml"/><Relationship Id="rId5" Type="http://schemas.openxmlformats.org/officeDocument/2006/relationships/tags" Target="../tags/tag1184.xml"/><Relationship Id="rId61" Type="http://schemas.openxmlformats.org/officeDocument/2006/relationships/tags" Target="../tags/tag1240.xml"/><Relationship Id="rId19" Type="http://schemas.openxmlformats.org/officeDocument/2006/relationships/tags" Target="../tags/tag1198.xml"/><Relationship Id="rId14" Type="http://schemas.openxmlformats.org/officeDocument/2006/relationships/tags" Target="../tags/tag1193.xml"/><Relationship Id="rId22" Type="http://schemas.openxmlformats.org/officeDocument/2006/relationships/tags" Target="../tags/tag1201.xml"/><Relationship Id="rId27" Type="http://schemas.openxmlformats.org/officeDocument/2006/relationships/tags" Target="../tags/tag1206.xml"/><Relationship Id="rId30" Type="http://schemas.openxmlformats.org/officeDocument/2006/relationships/tags" Target="../tags/tag1209.xml"/><Relationship Id="rId35" Type="http://schemas.openxmlformats.org/officeDocument/2006/relationships/tags" Target="../tags/tag1214.xml"/><Relationship Id="rId43" Type="http://schemas.openxmlformats.org/officeDocument/2006/relationships/tags" Target="../tags/tag1222.xml"/><Relationship Id="rId48" Type="http://schemas.openxmlformats.org/officeDocument/2006/relationships/tags" Target="../tags/tag1227.xml"/><Relationship Id="rId56" Type="http://schemas.openxmlformats.org/officeDocument/2006/relationships/tags" Target="../tags/tag1235.xml"/><Relationship Id="rId64" Type="http://schemas.openxmlformats.org/officeDocument/2006/relationships/tags" Target="../tags/tag1243.xml"/><Relationship Id="rId69" Type="http://schemas.openxmlformats.org/officeDocument/2006/relationships/image" Target="../media/image10.emf"/><Relationship Id="rId8" Type="http://schemas.openxmlformats.org/officeDocument/2006/relationships/tags" Target="../tags/tag1187.xml"/><Relationship Id="rId51" Type="http://schemas.openxmlformats.org/officeDocument/2006/relationships/tags" Target="../tags/tag1230.xml"/><Relationship Id="rId72" Type="http://schemas.openxmlformats.org/officeDocument/2006/relationships/chart" Target="../charts/chart41.xml"/><Relationship Id="rId3" Type="http://schemas.openxmlformats.org/officeDocument/2006/relationships/tags" Target="../tags/tag1182.xml"/><Relationship Id="rId12" Type="http://schemas.openxmlformats.org/officeDocument/2006/relationships/tags" Target="../tags/tag1191.xml"/><Relationship Id="rId17" Type="http://schemas.openxmlformats.org/officeDocument/2006/relationships/tags" Target="../tags/tag1196.xml"/><Relationship Id="rId25" Type="http://schemas.openxmlformats.org/officeDocument/2006/relationships/tags" Target="../tags/tag1204.xml"/><Relationship Id="rId33" Type="http://schemas.openxmlformats.org/officeDocument/2006/relationships/tags" Target="../tags/tag1212.xml"/><Relationship Id="rId38" Type="http://schemas.openxmlformats.org/officeDocument/2006/relationships/tags" Target="../tags/tag1217.xml"/><Relationship Id="rId46" Type="http://schemas.openxmlformats.org/officeDocument/2006/relationships/tags" Target="../tags/tag1225.xml"/><Relationship Id="rId59" Type="http://schemas.openxmlformats.org/officeDocument/2006/relationships/tags" Target="../tags/tag1238.xml"/><Relationship Id="rId67" Type="http://schemas.openxmlformats.org/officeDocument/2006/relationships/slideLayout" Target="../slideLayouts/slideLayout33.xml"/><Relationship Id="rId20" Type="http://schemas.openxmlformats.org/officeDocument/2006/relationships/tags" Target="../tags/tag1199.xml"/><Relationship Id="rId41" Type="http://schemas.openxmlformats.org/officeDocument/2006/relationships/tags" Target="../tags/tag1220.xml"/><Relationship Id="rId54" Type="http://schemas.openxmlformats.org/officeDocument/2006/relationships/tags" Target="../tags/tag1233.xml"/><Relationship Id="rId62" Type="http://schemas.openxmlformats.org/officeDocument/2006/relationships/tags" Target="../tags/tag1241.xml"/><Relationship Id="rId70" Type="http://schemas.openxmlformats.org/officeDocument/2006/relationships/image" Target="../media/image25.png"/><Relationship Id="rId75" Type="http://schemas.openxmlformats.org/officeDocument/2006/relationships/chart" Target="../charts/chart44.xml"/><Relationship Id="rId1" Type="http://schemas.openxmlformats.org/officeDocument/2006/relationships/tags" Target="../tags/tag1180.xml"/><Relationship Id="rId6" Type="http://schemas.openxmlformats.org/officeDocument/2006/relationships/tags" Target="../tags/tag1185.xml"/><Relationship Id="rId15" Type="http://schemas.openxmlformats.org/officeDocument/2006/relationships/tags" Target="../tags/tag1194.xml"/><Relationship Id="rId23" Type="http://schemas.openxmlformats.org/officeDocument/2006/relationships/tags" Target="../tags/tag1202.xml"/><Relationship Id="rId28" Type="http://schemas.openxmlformats.org/officeDocument/2006/relationships/tags" Target="../tags/tag1207.xml"/><Relationship Id="rId36" Type="http://schemas.openxmlformats.org/officeDocument/2006/relationships/tags" Target="../tags/tag1215.xml"/><Relationship Id="rId49" Type="http://schemas.openxmlformats.org/officeDocument/2006/relationships/tags" Target="../tags/tag1228.xml"/><Relationship Id="rId57" Type="http://schemas.openxmlformats.org/officeDocument/2006/relationships/tags" Target="../tags/tag1236.xml"/><Relationship Id="rId10" Type="http://schemas.openxmlformats.org/officeDocument/2006/relationships/tags" Target="../tags/tag1189.xml"/><Relationship Id="rId31" Type="http://schemas.openxmlformats.org/officeDocument/2006/relationships/tags" Target="../tags/tag1210.xml"/><Relationship Id="rId44" Type="http://schemas.openxmlformats.org/officeDocument/2006/relationships/tags" Target="../tags/tag1223.xml"/><Relationship Id="rId52" Type="http://schemas.openxmlformats.org/officeDocument/2006/relationships/tags" Target="../tags/tag1231.xml"/><Relationship Id="rId60" Type="http://schemas.openxmlformats.org/officeDocument/2006/relationships/tags" Target="../tags/tag1239.xml"/><Relationship Id="rId65" Type="http://schemas.openxmlformats.org/officeDocument/2006/relationships/tags" Target="../tags/tag1244.xml"/><Relationship Id="rId73" Type="http://schemas.openxmlformats.org/officeDocument/2006/relationships/chart" Target="../charts/chart42.xml"/><Relationship Id="rId4" Type="http://schemas.openxmlformats.org/officeDocument/2006/relationships/tags" Target="../tags/tag1183.xml"/><Relationship Id="rId9" Type="http://schemas.openxmlformats.org/officeDocument/2006/relationships/tags" Target="../tags/tag1188.xml"/><Relationship Id="rId13" Type="http://schemas.openxmlformats.org/officeDocument/2006/relationships/tags" Target="../tags/tag1192.xml"/><Relationship Id="rId18" Type="http://schemas.openxmlformats.org/officeDocument/2006/relationships/tags" Target="../tags/tag1197.xml"/><Relationship Id="rId39" Type="http://schemas.openxmlformats.org/officeDocument/2006/relationships/tags" Target="../tags/tag1218.xml"/><Relationship Id="rId34" Type="http://schemas.openxmlformats.org/officeDocument/2006/relationships/tags" Target="../tags/tag1213.xml"/><Relationship Id="rId50" Type="http://schemas.openxmlformats.org/officeDocument/2006/relationships/tags" Target="../tags/tag1229.xml"/><Relationship Id="rId55" Type="http://schemas.openxmlformats.org/officeDocument/2006/relationships/tags" Target="../tags/tag1234.xml"/><Relationship Id="rId76" Type="http://schemas.openxmlformats.org/officeDocument/2006/relationships/chart" Target="../charts/chart45.xml"/><Relationship Id="rId7" Type="http://schemas.openxmlformats.org/officeDocument/2006/relationships/tags" Target="../tags/tag1186.xml"/><Relationship Id="rId71" Type="http://schemas.openxmlformats.org/officeDocument/2006/relationships/image" Target="../media/image23.png"/></Relationships>
</file>

<file path=ppt/slides/_rels/slide5.xml.rels><?xml version="1.0" encoding="UTF-8" standalone="yes"?>
<Relationships xmlns="http://schemas.openxmlformats.org/package/2006/relationships"><Relationship Id="rId26" Type="http://schemas.openxmlformats.org/officeDocument/2006/relationships/tags" Target="../tags/tag191.xml"/><Relationship Id="rId21" Type="http://schemas.openxmlformats.org/officeDocument/2006/relationships/tags" Target="../tags/tag186.xml"/><Relationship Id="rId42" Type="http://schemas.openxmlformats.org/officeDocument/2006/relationships/tags" Target="../tags/tag207.xml"/><Relationship Id="rId47" Type="http://schemas.openxmlformats.org/officeDocument/2006/relationships/tags" Target="../tags/tag212.xml"/><Relationship Id="rId63" Type="http://schemas.openxmlformats.org/officeDocument/2006/relationships/tags" Target="../tags/tag228.xml"/><Relationship Id="rId68" Type="http://schemas.openxmlformats.org/officeDocument/2006/relationships/image" Target="../media/image13.emf"/><Relationship Id="rId2" Type="http://schemas.openxmlformats.org/officeDocument/2006/relationships/tags" Target="../tags/tag167.xml"/><Relationship Id="rId16" Type="http://schemas.openxmlformats.org/officeDocument/2006/relationships/tags" Target="../tags/tag181.xml"/><Relationship Id="rId29" Type="http://schemas.openxmlformats.org/officeDocument/2006/relationships/tags" Target="../tags/tag194.xml"/><Relationship Id="rId11" Type="http://schemas.openxmlformats.org/officeDocument/2006/relationships/tags" Target="../tags/tag176.xml"/><Relationship Id="rId24" Type="http://schemas.openxmlformats.org/officeDocument/2006/relationships/tags" Target="../tags/tag189.xml"/><Relationship Id="rId32" Type="http://schemas.openxmlformats.org/officeDocument/2006/relationships/tags" Target="../tags/tag197.xml"/><Relationship Id="rId37" Type="http://schemas.openxmlformats.org/officeDocument/2006/relationships/tags" Target="../tags/tag202.xml"/><Relationship Id="rId40" Type="http://schemas.openxmlformats.org/officeDocument/2006/relationships/tags" Target="../tags/tag205.xml"/><Relationship Id="rId45" Type="http://schemas.openxmlformats.org/officeDocument/2006/relationships/tags" Target="../tags/tag210.xml"/><Relationship Id="rId53" Type="http://schemas.openxmlformats.org/officeDocument/2006/relationships/tags" Target="../tags/tag218.xml"/><Relationship Id="rId58" Type="http://schemas.openxmlformats.org/officeDocument/2006/relationships/tags" Target="../tags/tag223.xml"/><Relationship Id="rId66" Type="http://schemas.openxmlformats.org/officeDocument/2006/relationships/slideLayout" Target="../slideLayouts/slideLayout9.xml"/><Relationship Id="rId74" Type="http://schemas.openxmlformats.org/officeDocument/2006/relationships/image" Target="../media/image17.png"/><Relationship Id="rId5" Type="http://schemas.openxmlformats.org/officeDocument/2006/relationships/tags" Target="../tags/tag170.xml"/><Relationship Id="rId61" Type="http://schemas.openxmlformats.org/officeDocument/2006/relationships/tags" Target="../tags/tag226.xml"/><Relationship Id="rId19" Type="http://schemas.openxmlformats.org/officeDocument/2006/relationships/tags" Target="../tags/tag184.xml"/><Relationship Id="rId14" Type="http://schemas.openxmlformats.org/officeDocument/2006/relationships/tags" Target="../tags/tag179.xml"/><Relationship Id="rId22" Type="http://schemas.openxmlformats.org/officeDocument/2006/relationships/tags" Target="../tags/tag187.xml"/><Relationship Id="rId27" Type="http://schemas.openxmlformats.org/officeDocument/2006/relationships/tags" Target="../tags/tag192.xml"/><Relationship Id="rId30" Type="http://schemas.openxmlformats.org/officeDocument/2006/relationships/tags" Target="../tags/tag195.xml"/><Relationship Id="rId35" Type="http://schemas.openxmlformats.org/officeDocument/2006/relationships/tags" Target="../tags/tag200.xml"/><Relationship Id="rId43" Type="http://schemas.openxmlformats.org/officeDocument/2006/relationships/tags" Target="../tags/tag208.xml"/><Relationship Id="rId48" Type="http://schemas.openxmlformats.org/officeDocument/2006/relationships/tags" Target="../tags/tag213.xml"/><Relationship Id="rId56" Type="http://schemas.openxmlformats.org/officeDocument/2006/relationships/tags" Target="../tags/tag221.xml"/><Relationship Id="rId64" Type="http://schemas.openxmlformats.org/officeDocument/2006/relationships/tags" Target="../tags/tag229.xml"/><Relationship Id="rId69" Type="http://schemas.openxmlformats.org/officeDocument/2006/relationships/chart" Target="../charts/chart1.xml"/><Relationship Id="rId8" Type="http://schemas.openxmlformats.org/officeDocument/2006/relationships/tags" Target="../tags/tag173.xml"/><Relationship Id="rId51" Type="http://schemas.openxmlformats.org/officeDocument/2006/relationships/tags" Target="../tags/tag216.xml"/><Relationship Id="rId72" Type="http://schemas.openxmlformats.org/officeDocument/2006/relationships/image" Target="../media/image15.png"/><Relationship Id="rId3" Type="http://schemas.openxmlformats.org/officeDocument/2006/relationships/tags" Target="../tags/tag168.xml"/><Relationship Id="rId12" Type="http://schemas.openxmlformats.org/officeDocument/2006/relationships/tags" Target="../tags/tag177.xml"/><Relationship Id="rId17" Type="http://schemas.openxmlformats.org/officeDocument/2006/relationships/tags" Target="../tags/tag182.xml"/><Relationship Id="rId25" Type="http://schemas.openxmlformats.org/officeDocument/2006/relationships/tags" Target="../tags/tag190.xml"/><Relationship Id="rId33" Type="http://schemas.openxmlformats.org/officeDocument/2006/relationships/tags" Target="../tags/tag198.xml"/><Relationship Id="rId38" Type="http://schemas.openxmlformats.org/officeDocument/2006/relationships/tags" Target="../tags/tag203.xml"/><Relationship Id="rId46" Type="http://schemas.openxmlformats.org/officeDocument/2006/relationships/tags" Target="../tags/tag211.xml"/><Relationship Id="rId59" Type="http://schemas.openxmlformats.org/officeDocument/2006/relationships/tags" Target="../tags/tag224.xml"/><Relationship Id="rId67" Type="http://schemas.openxmlformats.org/officeDocument/2006/relationships/oleObject" Target="../embeddings/oleObject90.bin"/><Relationship Id="rId20" Type="http://schemas.openxmlformats.org/officeDocument/2006/relationships/tags" Target="../tags/tag185.xml"/><Relationship Id="rId41" Type="http://schemas.openxmlformats.org/officeDocument/2006/relationships/tags" Target="../tags/tag206.xml"/><Relationship Id="rId54" Type="http://schemas.openxmlformats.org/officeDocument/2006/relationships/tags" Target="../tags/tag219.xml"/><Relationship Id="rId62" Type="http://schemas.openxmlformats.org/officeDocument/2006/relationships/tags" Target="../tags/tag227.xml"/><Relationship Id="rId70" Type="http://schemas.openxmlformats.org/officeDocument/2006/relationships/chart" Target="../charts/chart2.xml"/><Relationship Id="rId75" Type="http://schemas.openxmlformats.org/officeDocument/2006/relationships/image" Target="../media/image18.png"/><Relationship Id="rId1" Type="http://schemas.openxmlformats.org/officeDocument/2006/relationships/tags" Target="../tags/tag166.xml"/><Relationship Id="rId6" Type="http://schemas.openxmlformats.org/officeDocument/2006/relationships/tags" Target="../tags/tag171.xml"/><Relationship Id="rId15" Type="http://schemas.openxmlformats.org/officeDocument/2006/relationships/tags" Target="../tags/tag180.xml"/><Relationship Id="rId23" Type="http://schemas.openxmlformats.org/officeDocument/2006/relationships/tags" Target="../tags/tag188.xml"/><Relationship Id="rId28" Type="http://schemas.openxmlformats.org/officeDocument/2006/relationships/tags" Target="../tags/tag193.xml"/><Relationship Id="rId36" Type="http://schemas.openxmlformats.org/officeDocument/2006/relationships/tags" Target="../tags/tag201.xml"/><Relationship Id="rId49" Type="http://schemas.openxmlformats.org/officeDocument/2006/relationships/tags" Target="../tags/tag214.xml"/><Relationship Id="rId57" Type="http://schemas.openxmlformats.org/officeDocument/2006/relationships/tags" Target="../tags/tag222.xml"/><Relationship Id="rId10" Type="http://schemas.openxmlformats.org/officeDocument/2006/relationships/tags" Target="../tags/tag175.xml"/><Relationship Id="rId31" Type="http://schemas.openxmlformats.org/officeDocument/2006/relationships/tags" Target="../tags/tag196.xml"/><Relationship Id="rId44" Type="http://schemas.openxmlformats.org/officeDocument/2006/relationships/tags" Target="../tags/tag209.xml"/><Relationship Id="rId52" Type="http://schemas.openxmlformats.org/officeDocument/2006/relationships/tags" Target="../tags/tag217.xml"/><Relationship Id="rId60" Type="http://schemas.openxmlformats.org/officeDocument/2006/relationships/tags" Target="../tags/tag225.xml"/><Relationship Id="rId65" Type="http://schemas.openxmlformats.org/officeDocument/2006/relationships/tags" Target="../tags/tag230.xml"/><Relationship Id="rId73" Type="http://schemas.openxmlformats.org/officeDocument/2006/relationships/image" Target="../media/image16.png"/><Relationship Id="rId4" Type="http://schemas.openxmlformats.org/officeDocument/2006/relationships/tags" Target="../tags/tag169.xml"/><Relationship Id="rId9" Type="http://schemas.openxmlformats.org/officeDocument/2006/relationships/tags" Target="../tags/tag174.xml"/><Relationship Id="rId13" Type="http://schemas.openxmlformats.org/officeDocument/2006/relationships/tags" Target="../tags/tag178.xml"/><Relationship Id="rId18" Type="http://schemas.openxmlformats.org/officeDocument/2006/relationships/tags" Target="../tags/tag183.xml"/><Relationship Id="rId39" Type="http://schemas.openxmlformats.org/officeDocument/2006/relationships/tags" Target="../tags/tag204.xml"/><Relationship Id="rId34" Type="http://schemas.openxmlformats.org/officeDocument/2006/relationships/tags" Target="../tags/tag199.xml"/><Relationship Id="rId50" Type="http://schemas.openxmlformats.org/officeDocument/2006/relationships/tags" Target="../tags/tag215.xml"/><Relationship Id="rId55" Type="http://schemas.openxmlformats.org/officeDocument/2006/relationships/tags" Target="../tags/tag220.xml"/><Relationship Id="rId76" Type="http://schemas.openxmlformats.org/officeDocument/2006/relationships/image" Target="../media/image19.png"/><Relationship Id="rId7" Type="http://schemas.openxmlformats.org/officeDocument/2006/relationships/tags" Target="../tags/tag172.xml"/><Relationship Id="rId71" Type="http://schemas.openxmlformats.org/officeDocument/2006/relationships/image" Target="../media/image14.png"/></Relationships>
</file>

<file path=ppt/slides/_rels/slide6.xml.rels><?xml version="1.0" encoding="UTF-8" standalone="yes"?>
<Relationships xmlns="http://schemas.openxmlformats.org/package/2006/relationships"><Relationship Id="rId13" Type="http://schemas.openxmlformats.org/officeDocument/2006/relationships/tags" Target="../tags/tag243.xml"/><Relationship Id="rId18" Type="http://schemas.openxmlformats.org/officeDocument/2006/relationships/tags" Target="../tags/tag248.xml"/><Relationship Id="rId26" Type="http://schemas.openxmlformats.org/officeDocument/2006/relationships/tags" Target="../tags/tag256.xml"/><Relationship Id="rId39" Type="http://schemas.openxmlformats.org/officeDocument/2006/relationships/oleObject" Target="../embeddings/oleObject91.bin"/><Relationship Id="rId21" Type="http://schemas.openxmlformats.org/officeDocument/2006/relationships/tags" Target="../tags/tag251.xml"/><Relationship Id="rId34" Type="http://schemas.openxmlformats.org/officeDocument/2006/relationships/tags" Target="../tags/tag264.xml"/><Relationship Id="rId42" Type="http://schemas.openxmlformats.org/officeDocument/2006/relationships/image" Target="../media/image20.png"/><Relationship Id="rId47" Type="http://schemas.openxmlformats.org/officeDocument/2006/relationships/image" Target="../media/image25.png"/><Relationship Id="rId7" Type="http://schemas.openxmlformats.org/officeDocument/2006/relationships/tags" Target="../tags/tag237.xml"/><Relationship Id="rId2" Type="http://schemas.openxmlformats.org/officeDocument/2006/relationships/tags" Target="../tags/tag232.xml"/><Relationship Id="rId16" Type="http://schemas.openxmlformats.org/officeDocument/2006/relationships/tags" Target="../tags/tag246.xml"/><Relationship Id="rId29" Type="http://schemas.openxmlformats.org/officeDocument/2006/relationships/tags" Target="../tags/tag259.xml"/><Relationship Id="rId1" Type="http://schemas.openxmlformats.org/officeDocument/2006/relationships/tags" Target="../tags/tag231.xml"/><Relationship Id="rId6" Type="http://schemas.openxmlformats.org/officeDocument/2006/relationships/tags" Target="../tags/tag236.xml"/><Relationship Id="rId11" Type="http://schemas.openxmlformats.org/officeDocument/2006/relationships/tags" Target="../tags/tag241.xml"/><Relationship Id="rId24" Type="http://schemas.openxmlformats.org/officeDocument/2006/relationships/tags" Target="../tags/tag254.xml"/><Relationship Id="rId32" Type="http://schemas.openxmlformats.org/officeDocument/2006/relationships/tags" Target="../tags/tag262.xml"/><Relationship Id="rId37" Type="http://schemas.openxmlformats.org/officeDocument/2006/relationships/tags" Target="../tags/tag267.xml"/><Relationship Id="rId40" Type="http://schemas.openxmlformats.org/officeDocument/2006/relationships/image" Target="../media/image13.emf"/><Relationship Id="rId45" Type="http://schemas.openxmlformats.org/officeDocument/2006/relationships/image" Target="../media/image23.png"/><Relationship Id="rId5" Type="http://schemas.openxmlformats.org/officeDocument/2006/relationships/tags" Target="../tags/tag235.xml"/><Relationship Id="rId15" Type="http://schemas.openxmlformats.org/officeDocument/2006/relationships/tags" Target="../tags/tag245.xml"/><Relationship Id="rId23" Type="http://schemas.openxmlformats.org/officeDocument/2006/relationships/tags" Target="../tags/tag253.xml"/><Relationship Id="rId28" Type="http://schemas.openxmlformats.org/officeDocument/2006/relationships/tags" Target="../tags/tag258.xml"/><Relationship Id="rId36" Type="http://schemas.openxmlformats.org/officeDocument/2006/relationships/tags" Target="../tags/tag266.xml"/><Relationship Id="rId10" Type="http://schemas.openxmlformats.org/officeDocument/2006/relationships/tags" Target="../tags/tag240.xml"/><Relationship Id="rId19" Type="http://schemas.openxmlformats.org/officeDocument/2006/relationships/tags" Target="../tags/tag249.xml"/><Relationship Id="rId31" Type="http://schemas.openxmlformats.org/officeDocument/2006/relationships/tags" Target="../tags/tag261.xml"/><Relationship Id="rId44" Type="http://schemas.openxmlformats.org/officeDocument/2006/relationships/image" Target="../media/image22.png"/><Relationship Id="rId4" Type="http://schemas.openxmlformats.org/officeDocument/2006/relationships/tags" Target="../tags/tag234.xml"/><Relationship Id="rId9" Type="http://schemas.openxmlformats.org/officeDocument/2006/relationships/tags" Target="../tags/tag239.xml"/><Relationship Id="rId14" Type="http://schemas.openxmlformats.org/officeDocument/2006/relationships/tags" Target="../tags/tag244.xml"/><Relationship Id="rId22" Type="http://schemas.openxmlformats.org/officeDocument/2006/relationships/tags" Target="../tags/tag252.xml"/><Relationship Id="rId27" Type="http://schemas.openxmlformats.org/officeDocument/2006/relationships/tags" Target="../tags/tag257.xml"/><Relationship Id="rId30" Type="http://schemas.openxmlformats.org/officeDocument/2006/relationships/tags" Target="../tags/tag260.xml"/><Relationship Id="rId35" Type="http://schemas.openxmlformats.org/officeDocument/2006/relationships/tags" Target="../tags/tag265.xml"/><Relationship Id="rId43" Type="http://schemas.openxmlformats.org/officeDocument/2006/relationships/image" Target="../media/image21.png"/><Relationship Id="rId8" Type="http://schemas.openxmlformats.org/officeDocument/2006/relationships/tags" Target="../tags/tag238.xml"/><Relationship Id="rId3" Type="http://schemas.openxmlformats.org/officeDocument/2006/relationships/tags" Target="../tags/tag233.xml"/><Relationship Id="rId12" Type="http://schemas.openxmlformats.org/officeDocument/2006/relationships/tags" Target="../tags/tag242.xml"/><Relationship Id="rId17" Type="http://schemas.openxmlformats.org/officeDocument/2006/relationships/tags" Target="../tags/tag247.xml"/><Relationship Id="rId25" Type="http://schemas.openxmlformats.org/officeDocument/2006/relationships/tags" Target="../tags/tag255.xml"/><Relationship Id="rId33" Type="http://schemas.openxmlformats.org/officeDocument/2006/relationships/tags" Target="../tags/tag263.xml"/><Relationship Id="rId38" Type="http://schemas.openxmlformats.org/officeDocument/2006/relationships/slideLayout" Target="../slideLayouts/slideLayout9.xml"/><Relationship Id="rId46" Type="http://schemas.openxmlformats.org/officeDocument/2006/relationships/image" Target="../media/image24.png"/><Relationship Id="rId20" Type="http://schemas.openxmlformats.org/officeDocument/2006/relationships/tags" Target="../tags/tag250.xml"/><Relationship Id="rId41"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7.xml"/><Relationship Id="rId1" Type="http://schemas.openxmlformats.org/officeDocument/2006/relationships/tags" Target="../tags/tag268.xml"/><Relationship Id="rId6" Type="http://schemas.openxmlformats.org/officeDocument/2006/relationships/image" Target="../media/image27.jpeg"/><Relationship Id="rId5" Type="http://schemas.openxmlformats.org/officeDocument/2006/relationships/image" Target="../media/image26.emf"/><Relationship Id="rId4" Type="http://schemas.openxmlformats.org/officeDocument/2006/relationships/oleObject" Target="../embeddings/oleObject92.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Layout" Target="../slideLayouts/slideLayout33.xml"/><Relationship Id="rId1" Type="http://schemas.openxmlformats.org/officeDocument/2006/relationships/tags" Target="../tags/tag26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Layout" Target="../slideLayouts/slideLayout36.xml"/><Relationship Id="rId1" Type="http://schemas.openxmlformats.org/officeDocument/2006/relationships/tags" Target="../tags/tag270.xml"/><Relationship Id="rId5" Type="http://schemas.openxmlformats.org/officeDocument/2006/relationships/image" Target="../media/image30.png"/><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B05C7EF-2235-4B48-B3EA-2A68FB736880}"/>
              </a:ext>
            </a:extLst>
          </p:cNvPr>
          <p:cNvGraphicFramePr>
            <a:graphicFrameLocks noChangeAspect="1"/>
          </p:cNvGraphicFramePr>
          <p:nvPr>
            <p:custDataLst>
              <p:tags r:id="rId1"/>
            </p:custDataLst>
            <p:extLst>
              <p:ext uri="{D42A27DB-BD31-4B8C-83A1-F6EECF244321}">
                <p14:modId xmlns:p14="http://schemas.microsoft.com/office/powerpoint/2010/main" val="1465311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Object 4" hidden="1">
                        <a:extLst>
                          <a:ext uri="{FF2B5EF4-FFF2-40B4-BE49-F238E27FC236}">
                            <a16:creationId xmlns:a16="http://schemas.microsoft.com/office/drawing/2014/main" id="{4B05C7EF-2235-4B48-B3EA-2A68FB7368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9BCC84-AD46-C198-74E9-5724115F29A3}"/>
              </a:ext>
            </a:extLst>
          </p:cNvPr>
          <p:cNvSpPr>
            <a:spLocks noGrp="1"/>
          </p:cNvSpPr>
          <p:nvPr>
            <p:ph type="title"/>
          </p:nvPr>
        </p:nvSpPr>
        <p:spPr/>
        <p:txBody>
          <a:bodyPr/>
          <a:lstStyle/>
          <a:p>
            <a:r>
              <a:rPr lang="en-GB" dirty="0"/>
              <a:t>Copper Social Sustainability Potential</a:t>
            </a:r>
          </a:p>
        </p:txBody>
      </p:sp>
      <p:pic>
        <p:nvPicPr>
          <p:cNvPr id="8" name="Content Placeholder 7">
            <a:extLst>
              <a:ext uri="{FF2B5EF4-FFF2-40B4-BE49-F238E27FC236}">
                <a16:creationId xmlns:a16="http://schemas.microsoft.com/office/drawing/2014/main" id="{432502AF-5678-460B-AB89-A42F392B4B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08732"/>
            <a:ext cx="9142413" cy="3424536"/>
          </a:xfrm>
          <a:prstGeom prst="rect">
            <a:avLst/>
          </a:prstGeom>
        </p:spPr>
      </p:pic>
      <p:pic>
        <p:nvPicPr>
          <p:cNvPr id="6" name="Picture 2" descr="International Copper Association | LinkedIn">
            <a:extLst>
              <a:ext uri="{FF2B5EF4-FFF2-40B4-BE49-F238E27FC236}">
                <a16:creationId xmlns:a16="http://schemas.microsoft.com/office/drawing/2014/main" id="{7B50B201-A3E0-F7D1-14BE-900EB6AF7C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3737" y="296405"/>
            <a:ext cx="476774" cy="476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185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AA857EA4-B041-4227-B890-14907EE28DAE}"/>
              </a:ext>
            </a:extLst>
          </p:cNvPr>
          <p:cNvGraphicFramePr>
            <a:graphicFrameLocks noChangeAspect="1"/>
          </p:cNvGraphicFramePr>
          <p:nvPr>
            <p:custDataLst>
              <p:tags r:id="rId1"/>
            </p:custDataLst>
            <p:extLst>
              <p:ext uri="{D42A27DB-BD31-4B8C-83A1-F6EECF244321}">
                <p14:modId xmlns:p14="http://schemas.microsoft.com/office/powerpoint/2010/main" val="3652164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11" name="Object 10" hidden="1">
                        <a:extLst>
                          <a:ext uri="{FF2B5EF4-FFF2-40B4-BE49-F238E27FC236}">
                            <a16:creationId xmlns:a16="http://schemas.microsoft.com/office/drawing/2014/main" id="{AA857EA4-B041-4227-B890-14907EE28D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6"/>
          <p:cNvSpPr>
            <a:spLocks noGrp="1"/>
          </p:cNvSpPr>
          <p:nvPr>
            <p:ph type="title"/>
          </p:nvPr>
        </p:nvSpPr>
        <p:spPr/>
        <p:txBody>
          <a:bodyPr vert="horz"/>
          <a:lstStyle/>
          <a:p>
            <a:r>
              <a:rPr lang="en-US" dirty="0"/>
              <a:t>We have taken a closer look at three operations to assess operational best practices and determine the socio-economic value distributed</a:t>
            </a:r>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0"/>
          </p:nvPr>
        </p:nvSpPr>
        <p:spPr/>
        <p:txBody>
          <a:bodyPr/>
          <a:lstStyle/>
          <a:p>
            <a:r>
              <a:rPr lang="en-US" dirty="0"/>
              <a:t>We have established a screening methodology to narrow down the most relevant operations</a:t>
            </a:r>
          </a:p>
        </p:txBody>
      </p:sp>
      <p:grpSp>
        <p:nvGrpSpPr>
          <p:cNvPr id="1005" name="Group 1004">
            <a:extLst>
              <a:ext uri="{FF2B5EF4-FFF2-40B4-BE49-F238E27FC236}">
                <a16:creationId xmlns:a16="http://schemas.microsoft.com/office/drawing/2014/main" id="{F948EDB7-2EB0-3C9E-A719-E2842F36EE4D}"/>
              </a:ext>
            </a:extLst>
          </p:cNvPr>
          <p:cNvGrpSpPr/>
          <p:nvPr/>
        </p:nvGrpSpPr>
        <p:grpSpPr>
          <a:xfrm>
            <a:off x="2682240" y="1249679"/>
            <a:ext cx="6173724" cy="3365893"/>
            <a:chOff x="707136" y="1121771"/>
            <a:chExt cx="6922008" cy="3608102"/>
          </a:xfrm>
        </p:grpSpPr>
        <p:pic>
          <p:nvPicPr>
            <p:cNvPr id="998" name="Picture 997">
              <a:extLst>
                <a:ext uri="{FF2B5EF4-FFF2-40B4-BE49-F238E27FC236}">
                  <a16:creationId xmlns:a16="http://schemas.microsoft.com/office/drawing/2014/main" id="{434CB5F2-FC31-6E31-B2E3-0133D576A28A}"/>
                </a:ext>
              </a:extLst>
            </p:cNvPr>
            <p:cNvPicPr>
              <a:picLocks noChangeAspect="1"/>
            </p:cNvPicPr>
            <p:nvPr/>
          </p:nvPicPr>
          <p:blipFill>
            <a:blip r:embed="rId5"/>
            <a:stretch>
              <a:fillRect/>
            </a:stretch>
          </p:blipFill>
          <p:spPr>
            <a:xfrm>
              <a:off x="707136" y="1290828"/>
              <a:ext cx="6922008" cy="3384804"/>
            </a:xfrm>
            <a:prstGeom prst="rect">
              <a:avLst/>
            </a:prstGeom>
          </p:spPr>
        </p:pic>
        <p:sp>
          <p:nvSpPr>
            <p:cNvPr id="999" name="Oval 998">
              <a:extLst>
                <a:ext uri="{FF2B5EF4-FFF2-40B4-BE49-F238E27FC236}">
                  <a16:creationId xmlns:a16="http://schemas.microsoft.com/office/drawing/2014/main" id="{A87B963C-5F3E-E491-76AE-57C80C5E448B}"/>
                </a:ext>
              </a:extLst>
            </p:cNvPr>
            <p:cNvSpPr/>
            <p:nvPr/>
          </p:nvSpPr>
          <p:spPr>
            <a:xfrm>
              <a:off x="1471447" y="2881479"/>
              <a:ext cx="1913709" cy="1848394"/>
            </a:xfrm>
            <a:prstGeom prst="ellipse">
              <a:avLst/>
            </a:prstGeom>
            <a:solidFill>
              <a:schemeClr val="bg1">
                <a:lumMod val="85000"/>
                <a:alpha val="35000"/>
              </a:schemeClr>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500" baseline="0" dirty="0">
                  <a:ea typeface="Roboto" panose="02000000000000000000" pitchFamily="2" charset="0"/>
                  <a:cs typeface="Roboto" panose="02000000000000000000" pitchFamily="2" charset="0"/>
                </a:rPr>
                <a:t>1</a:t>
              </a:r>
            </a:p>
          </p:txBody>
        </p:sp>
        <p:sp>
          <p:nvSpPr>
            <p:cNvPr id="1000" name="Oval 999">
              <a:extLst>
                <a:ext uri="{FF2B5EF4-FFF2-40B4-BE49-F238E27FC236}">
                  <a16:creationId xmlns:a16="http://schemas.microsoft.com/office/drawing/2014/main" id="{5FC62D8A-B85A-C38C-6907-46AEB9A16959}"/>
                </a:ext>
              </a:extLst>
            </p:cNvPr>
            <p:cNvSpPr/>
            <p:nvPr/>
          </p:nvSpPr>
          <p:spPr>
            <a:xfrm>
              <a:off x="3853096" y="1121771"/>
              <a:ext cx="1913709" cy="1848394"/>
            </a:xfrm>
            <a:prstGeom prst="ellipse">
              <a:avLst/>
            </a:prstGeom>
            <a:solidFill>
              <a:schemeClr val="bg1">
                <a:lumMod val="85000"/>
                <a:alpha val="35000"/>
              </a:schemeClr>
            </a:solidFill>
            <a:ln w="28575">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500" baseline="0" dirty="0">
                  <a:ea typeface="Roboto" panose="02000000000000000000" pitchFamily="2" charset="0"/>
                  <a:cs typeface="Roboto" panose="02000000000000000000" pitchFamily="2" charset="0"/>
                </a:rPr>
                <a:t>2</a:t>
              </a:r>
            </a:p>
          </p:txBody>
        </p:sp>
        <p:sp>
          <p:nvSpPr>
            <p:cNvPr id="1001" name="Oval 1000">
              <a:extLst>
                <a:ext uri="{FF2B5EF4-FFF2-40B4-BE49-F238E27FC236}">
                  <a16:creationId xmlns:a16="http://schemas.microsoft.com/office/drawing/2014/main" id="{9B20F542-2496-786F-23A3-4E71037A3B50}"/>
                </a:ext>
              </a:extLst>
            </p:cNvPr>
            <p:cNvSpPr/>
            <p:nvPr/>
          </p:nvSpPr>
          <p:spPr>
            <a:xfrm>
              <a:off x="5690287" y="2654809"/>
              <a:ext cx="1913709" cy="1848394"/>
            </a:xfrm>
            <a:prstGeom prst="ellipse">
              <a:avLst/>
            </a:prstGeom>
            <a:solidFill>
              <a:schemeClr val="bg1">
                <a:lumMod val="85000"/>
                <a:alpha val="35000"/>
              </a:schemeClr>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500" baseline="0" dirty="0">
                  <a:ea typeface="Roboto" panose="02000000000000000000" pitchFamily="2" charset="0"/>
                  <a:cs typeface="Roboto" panose="02000000000000000000" pitchFamily="2" charset="0"/>
                </a:rPr>
                <a:t>3</a:t>
              </a:r>
            </a:p>
          </p:txBody>
        </p:sp>
      </p:grpSp>
      <p:sp>
        <p:nvSpPr>
          <p:cNvPr id="1006" name="Rectangle 13">
            <a:extLst>
              <a:ext uri="{FF2B5EF4-FFF2-40B4-BE49-F238E27FC236}">
                <a16:creationId xmlns:a16="http://schemas.microsoft.com/office/drawing/2014/main" id="{2E248F5A-DE50-F6CA-80E0-0CE7313BA3B2}"/>
              </a:ext>
            </a:extLst>
          </p:cNvPr>
          <p:cNvSpPr>
            <a:spLocks noChangeArrowheads="1"/>
          </p:cNvSpPr>
          <p:nvPr/>
        </p:nvSpPr>
        <p:spPr bwMode="auto">
          <a:xfrm>
            <a:off x="304801" y="1276349"/>
            <a:ext cx="1120140" cy="720000"/>
          </a:xfrm>
          <a:prstGeom prst="rect">
            <a:avLst/>
          </a:prstGeom>
          <a:solidFill>
            <a:schemeClr val="accent3"/>
          </a:solidFill>
          <a:ln>
            <a:noFill/>
          </a:ln>
          <a:effectLst/>
        </p:spPr>
        <p:txBody>
          <a:bodyPr lIns="36000" tIns="36000" rIns="36000" bIns="36000" anchor="ctr"/>
          <a:lstStyle/>
          <a:p>
            <a:pPr eaLnBrk="0" fontAlgn="base" hangingPunct="0">
              <a:spcBef>
                <a:spcPct val="0"/>
              </a:spcBef>
              <a:spcAft>
                <a:spcPct val="0"/>
              </a:spcAft>
            </a:pPr>
            <a:r>
              <a:rPr lang="en-GB" sz="800" b="1" baseline="0" dirty="0">
                <a:solidFill>
                  <a:srgbClr val="FFFFFF"/>
                </a:solidFill>
              </a:rPr>
              <a:t>Criteria 1</a:t>
            </a:r>
          </a:p>
          <a:p>
            <a:endParaRPr lang="en-GB" sz="800" baseline="0" dirty="0">
              <a:solidFill>
                <a:srgbClr val="FFFFFF"/>
              </a:solidFill>
            </a:endParaRPr>
          </a:p>
          <a:p>
            <a:r>
              <a:rPr lang="en-GB" sz="800" baseline="0" dirty="0">
                <a:solidFill>
                  <a:srgbClr val="FFFFFF"/>
                </a:solidFill>
              </a:rPr>
              <a:t>Is the asset part of a global company or a national champion?  </a:t>
            </a:r>
          </a:p>
        </p:txBody>
      </p:sp>
      <p:sp>
        <p:nvSpPr>
          <p:cNvPr id="1007" name="Rectangle 15">
            <a:extLst>
              <a:ext uri="{FF2B5EF4-FFF2-40B4-BE49-F238E27FC236}">
                <a16:creationId xmlns:a16="http://schemas.microsoft.com/office/drawing/2014/main" id="{7352CE20-C511-BF3D-DF6F-4F09DC70D2A9}"/>
              </a:ext>
            </a:extLst>
          </p:cNvPr>
          <p:cNvSpPr>
            <a:spLocks noChangeArrowheads="1"/>
          </p:cNvSpPr>
          <p:nvPr/>
        </p:nvSpPr>
        <p:spPr bwMode="auto">
          <a:xfrm>
            <a:off x="303331" y="2155456"/>
            <a:ext cx="1121395" cy="720000"/>
          </a:xfrm>
          <a:prstGeom prst="rect">
            <a:avLst/>
          </a:prstGeom>
          <a:solidFill>
            <a:schemeClr val="bg1">
              <a:lumMod val="50000"/>
            </a:schemeClr>
          </a:solidFill>
          <a:ln>
            <a:noFill/>
          </a:ln>
          <a:effectLst/>
        </p:spPr>
        <p:txBody>
          <a:bodyPr lIns="36000" tIns="36000" rIns="36000" bIns="36000" anchor="ctr"/>
          <a:lstStyle/>
          <a:p>
            <a:pPr eaLnBrk="0" fontAlgn="base" hangingPunct="0">
              <a:spcBef>
                <a:spcPct val="0"/>
              </a:spcBef>
              <a:spcAft>
                <a:spcPct val="0"/>
              </a:spcAft>
            </a:pPr>
            <a:r>
              <a:rPr lang="en-GB" sz="800" b="1" baseline="0" dirty="0">
                <a:solidFill>
                  <a:srgbClr val="FFFFFF"/>
                </a:solidFill>
              </a:rPr>
              <a:t>Criteria</a:t>
            </a:r>
            <a:r>
              <a:rPr lang="en-GB" sz="800" baseline="0" dirty="0">
                <a:solidFill>
                  <a:srgbClr val="FFFFFF"/>
                </a:solidFill>
              </a:rPr>
              <a:t> 2</a:t>
            </a:r>
          </a:p>
          <a:p>
            <a:pPr eaLnBrk="0" fontAlgn="base" hangingPunct="0">
              <a:spcBef>
                <a:spcPct val="0"/>
              </a:spcBef>
              <a:spcAft>
                <a:spcPct val="0"/>
              </a:spcAft>
            </a:pPr>
            <a:endParaRPr lang="en-GB" sz="800" baseline="0" dirty="0">
              <a:solidFill>
                <a:srgbClr val="FFFFFF"/>
              </a:solidFill>
            </a:endParaRPr>
          </a:p>
          <a:p>
            <a:pPr eaLnBrk="0" fontAlgn="base" hangingPunct="0">
              <a:spcBef>
                <a:spcPct val="0"/>
              </a:spcBef>
              <a:spcAft>
                <a:spcPct val="0"/>
              </a:spcAft>
            </a:pPr>
            <a:r>
              <a:rPr lang="en-GB" sz="800" baseline="0" dirty="0">
                <a:solidFill>
                  <a:srgbClr val="FFFFFF"/>
                </a:solidFill>
              </a:rPr>
              <a:t>Is the LOM &gt; 15years with a production capacity &gt; 150ktpa?  </a:t>
            </a:r>
          </a:p>
        </p:txBody>
      </p:sp>
      <p:sp>
        <p:nvSpPr>
          <p:cNvPr id="1008" name="Rectangle 17">
            <a:extLst>
              <a:ext uri="{FF2B5EF4-FFF2-40B4-BE49-F238E27FC236}">
                <a16:creationId xmlns:a16="http://schemas.microsoft.com/office/drawing/2014/main" id="{01AFF4F5-D3D3-3E75-54CB-F5D5195B880A}"/>
              </a:ext>
            </a:extLst>
          </p:cNvPr>
          <p:cNvSpPr>
            <a:spLocks noChangeArrowheads="1"/>
          </p:cNvSpPr>
          <p:nvPr/>
        </p:nvSpPr>
        <p:spPr bwMode="auto">
          <a:xfrm>
            <a:off x="310466" y="3034563"/>
            <a:ext cx="1118884" cy="720000"/>
          </a:xfrm>
          <a:prstGeom prst="rect">
            <a:avLst/>
          </a:prstGeom>
          <a:solidFill>
            <a:schemeClr val="bg1">
              <a:lumMod val="65000"/>
            </a:schemeClr>
          </a:solidFill>
          <a:ln>
            <a:noFill/>
          </a:ln>
          <a:effectLst/>
        </p:spPr>
        <p:txBody>
          <a:bodyPr lIns="36000" tIns="36000" rIns="36000" bIns="36000" anchor="ctr"/>
          <a:lstStyle/>
          <a:p>
            <a:pPr eaLnBrk="0" fontAlgn="base" hangingPunct="0">
              <a:spcBef>
                <a:spcPct val="0"/>
              </a:spcBef>
              <a:spcAft>
                <a:spcPct val="0"/>
              </a:spcAft>
            </a:pPr>
            <a:r>
              <a:rPr lang="en-GB" sz="800" b="1" baseline="0" dirty="0">
                <a:solidFill>
                  <a:srgbClr val="FFFFFF"/>
                </a:solidFill>
              </a:rPr>
              <a:t>Criteria</a:t>
            </a:r>
            <a:r>
              <a:rPr lang="en-GB" sz="800" baseline="0" dirty="0">
                <a:solidFill>
                  <a:schemeClr val="bg1"/>
                </a:solidFill>
              </a:rPr>
              <a:t> 3</a:t>
            </a:r>
          </a:p>
          <a:p>
            <a:pPr eaLnBrk="0" fontAlgn="base" hangingPunct="0">
              <a:spcBef>
                <a:spcPct val="0"/>
              </a:spcBef>
              <a:spcAft>
                <a:spcPct val="0"/>
              </a:spcAft>
            </a:pPr>
            <a:endParaRPr lang="en-GB" sz="800" baseline="0" dirty="0">
              <a:solidFill>
                <a:schemeClr val="bg1"/>
              </a:solidFill>
            </a:endParaRPr>
          </a:p>
          <a:p>
            <a:pPr eaLnBrk="0" fontAlgn="base" hangingPunct="0">
              <a:spcBef>
                <a:spcPct val="0"/>
              </a:spcBef>
              <a:spcAft>
                <a:spcPct val="0"/>
              </a:spcAft>
            </a:pPr>
            <a:r>
              <a:rPr lang="en-GB" sz="800" baseline="0" dirty="0">
                <a:solidFill>
                  <a:schemeClr val="bg1"/>
                </a:solidFill>
              </a:rPr>
              <a:t>Is the company part of the International Copper Association? </a:t>
            </a:r>
          </a:p>
        </p:txBody>
      </p:sp>
      <p:sp>
        <p:nvSpPr>
          <p:cNvPr id="1009" name="Rectangle 19">
            <a:extLst>
              <a:ext uri="{FF2B5EF4-FFF2-40B4-BE49-F238E27FC236}">
                <a16:creationId xmlns:a16="http://schemas.microsoft.com/office/drawing/2014/main" id="{3BFD0962-742B-EA31-7EAF-6170823636B8}"/>
              </a:ext>
            </a:extLst>
          </p:cNvPr>
          <p:cNvSpPr>
            <a:spLocks noChangeArrowheads="1"/>
          </p:cNvSpPr>
          <p:nvPr/>
        </p:nvSpPr>
        <p:spPr bwMode="auto">
          <a:xfrm>
            <a:off x="310465" y="3913671"/>
            <a:ext cx="1121396" cy="720000"/>
          </a:xfrm>
          <a:prstGeom prst="rect">
            <a:avLst/>
          </a:prstGeom>
          <a:solidFill>
            <a:schemeClr val="bg1">
              <a:lumMod val="95000"/>
            </a:schemeClr>
          </a:solidFill>
          <a:ln>
            <a:noFill/>
          </a:ln>
          <a:effectLst/>
        </p:spPr>
        <p:txBody>
          <a:bodyPr lIns="36000" tIns="36000" rIns="18000" bIns="36000" anchor="t"/>
          <a:lstStyle/>
          <a:p>
            <a:pPr eaLnBrk="0" fontAlgn="base" hangingPunct="0">
              <a:spcBef>
                <a:spcPct val="0"/>
              </a:spcBef>
              <a:spcAft>
                <a:spcPct val="0"/>
              </a:spcAft>
            </a:pPr>
            <a:r>
              <a:rPr lang="en-GB" sz="800" b="1" baseline="0" dirty="0">
                <a:solidFill>
                  <a:schemeClr val="accent3"/>
                </a:solidFill>
              </a:rPr>
              <a:t>Other considerations: </a:t>
            </a:r>
            <a:endParaRPr lang="en-GB" sz="800" baseline="0" dirty="0">
              <a:solidFill>
                <a:schemeClr val="accent3"/>
              </a:solidFill>
            </a:endParaRPr>
          </a:p>
          <a:p>
            <a:pPr marL="92075" indent="-92075" eaLnBrk="0" fontAlgn="base" hangingPunct="0">
              <a:spcBef>
                <a:spcPct val="0"/>
              </a:spcBef>
              <a:spcAft>
                <a:spcPct val="0"/>
              </a:spcAft>
              <a:buFont typeface="Arial" panose="020B0604020202020204" pitchFamily="34" charset="0"/>
              <a:buChar char="•"/>
            </a:pPr>
            <a:r>
              <a:rPr lang="en-GB" sz="800" baseline="0" dirty="0">
                <a:solidFill>
                  <a:schemeClr val="accent3"/>
                </a:solidFill>
              </a:rPr>
              <a:t>Regional diversity</a:t>
            </a:r>
          </a:p>
          <a:p>
            <a:pPr marL="92075" indent="-92075" eaLnBrk="0" fontAlgn="base" hangingPunct="0">
              <a:spcBef>
                <a:spcPct val="0"/>
              </a:spcBef>
              <a:spcAft>
                <a:spcPct val="0"/>
              </a:spcAft>
              <a:buFont typeface="Arial" panose="020B0604020202020204" pitchFamily="34" charset="0"/>
              <a:buChar char="•"/>
            </a:pPr>
            <a:r>
              <a:rPr lang="en-GB" sz="800" baseline="0" dirty="0">
                <a:solidFill>
                  <a:schemeClr val="accent3"/>
                </a:solidFill>
              </a:rPr>
              <a:t>Data availability</a:t>
            </a:r>
          </a:p>
          <a:p>
            <a:pPr marL="92075" indent="-92075" eaLnBrk="0" fontAlgn="base" hangingPunct="0">
              <a:spcBef>
                <a:spcPct val="0"/>
              </a:spcBef>
              <a:spcAft>
                <a:spcPct val="0"/>
              </a:spcAft>
              <a:buFont typeface="Arial" panose="020B0604020202020204" pitchFamily="34" charset="0"/>
              <a:buChar char="•"/>
            </a:pPr>
            <a:r>
              <a:rPr lang="en-GB" sz="800" baseline="0" dirty="0">
                <a:solidFill>
                  <a:schemeClr val="accent3"/>
                </a:solidFill>
              </a:rPr>
              <a:t>Data segregation</a:t>
            </a:r>
          </a:p>
          <a:p>
            <a:pPr marL="92075" indent="-92075" eaLnBrk="0" fontAlgn="base" hangingPunct="0">
              <a:spcBef>
                <a:spcPct val="0"/>
              </a:spcBef>
              <a:spcAft>
                <a:spcPct val="0"/>
              </a:spcAft>
              <a:buFont typeface="Arial" panose="020B0604020202020204" pitchFamily="34" charset="0"/>
              <a:buChar char="•"/>
            </a:pPr>
            <a:r>
              <a:rPr lang="en-GB" sz="800" baseline="0" dirty="0">
                <a:solidFill>
                  <a:schemeClr val="accent3"/>
                </a:solidFill>
              </a:rPr>
              <a:t>…</a:t>
            </a:r>
          </a:p>
        </p:txBody>
      </p:sp>
      <p:sp>
        <p:nvSpPr>
          <p:cNvPr id="8" name="Isosceles Triangle 7">
            <a:extLst>
              <a:ext uri="{FF2B5EF4-FFF2-40B4-BE49-F238E27FC236}">
                <a16:creationId xmlns:a16="http://schemas.microsoft.com/office/drawing/2014/main" id="{D4E8797E-CF84-B423-30FA-E60F3C7B0E22}"/>
              </a:ext>
            </a:extLst>
          </p:cNvPr>
          <p:cNvSpPr/>
          <p:nvPr/>
        </p:nvSpPr>
        <p:spPr>
          <a:xfrm rot="10800000">
            <a:off x="305341" y="1996347"/>
            <a:ext cx="1119600" cy="159108"/>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err="1">
              <a:ea typeface="Roboto" panose="02000000000000000000" pitchFamily="2" charset="0"/>
              <a:cs typeface="Roboto" panose="02000000000000000000" pitchFamily="2" charset="0"/>
            </a:endParaRPr>
          </a:p>
        </p:txBody>
      </p:sp>
      <p:sp>
        <p:nvSpPr>
          <p:cNvPr id="10" name="Isosceles Triangle 9">
            <a:extLst>
              <a:ext uri="{FF2B5EF4-FFF2-40B4-BE49-F238E27FC236}">
                <a16:creationId xmlns:a16="http://schemas.microsoft.com/office/drawing/2014/main" id="{44E45B38-5E35-51AF-5CC3-BC940E6EAACD}"/>
              </a:ext>
            </a:extLst>
          </p:cNvPr>
          <p:cNvSpPr/>
          <p:nvPr/>
        </p:nvSpPr>
        <p:spPr>
          <a:xfrm rot="10800000">
            <a:off x="296676" y="2874071"/>
            <a:ext cx="1119600" cy="159108"/>
          </a:xfrm>
          <a:prstGeom prst="triangl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err="1">
              <a:ea typeface="Roboto" panose="02000000000000000000" pitchFamily="2" charset="0"/>
              <a:cs typeface="Roboto" panose="02000000000000000000" pitchFamily="2" charset="0"/>
            </a:endParaRPr>
          </a:p>
        </p:txBody>
      </p:sp>
      <p:sp>
        <p:nvSpPr>
          <p:cNvPr id="13" name="Isosceles Triangle 12">
            <a:extLst>
              <a:ext uri="{FF2B5EF4-FFF2-40B4-BE49-F238E27FC236}">
                <a16:creationId xmlns:a16="http://schemas.microsoft.com/office/drawing/2014/main" id="{34F73CDB-9741-A7EF-57D0-AA984E0C48E7}"/>
              </a:ext>
            </a:extLst>
          </p:cNvPr>
          <p:cNvSpPr/>
          <p:nvPr/>
        </p:nvSpPr>
        <p:spPr>
          <a:xfrm rot="10800000">
            <a:off x="305341" y="3754562"/>
            <a:ext cx="1119600" cy="159108"/>
          </a:xfrm>
          <a:prstGeom prs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err="1">
              <a:ea typeface="Roboto" panose="02000000000000000000" pitchFamily="2" charset="0"/>
              <a:cs typeface="Roboto" panose="02000000000000000000" pitchFamily="2" charset="0"/>
            </a:endParaRPr>
          </a:p>
        </p:txBody>
      </p:sp>
      <p:sp>
        <p:nvSpPr>
          <p:cNvPr id="16" name="Text Box 4">
            <a:extLst>
              <a:ext uri="{FF2B5EF4-FFF2-40B4-BE49-F238E27FC236}">
                <a16:creationId xmlns:a16="http://schemas.microsoft.com/office/drawing/2014/main" id="{5323D84F-FAD6-E1EA-5E32-D74FB77A2D56}"/>
              </a:ext>
            </a:extLst>
          </p:cNvPr>
          <p:cNvSpPr txBox="1">
            <a:spLocks noChangeArrowheads="1"/>
          </p:cNvSpPr>
          <p:nvPr/>
        </p:nvSpPr>
        <p:spPr bwMode="auto">
          <a:xfrm>
            <a:off x="1431381" y="1366349"/>
            <a:ext cx="923199" cy="54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marL="171450" marR="0" lvl="0" indent="-171450" defTabSz="914400" latinLnBrk="0">
              <a:lnSpc>
                <a:spcPct val="100000"/>
              </a:lnSpc>
              <a:buClrTx/>
              <a:buSzTx/>
              <a:buFont typeface="Wingdings" panose="05000000000000000000" pitchFamily="2" charset="2"/>
              <a:buChar char="§"/>
              <a:tabLst/>
              <a:defRPr sz="1000" baseline="0">
                <a:solidFill>
                  <a:srgbClr val="006BA6"/>
                </a:solidFill>
                <a:latin typeface="Arial"/>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indent="0" algn="ctr">
              <a:buNone/>
            </a:pPr>
            <a:r>
              <a:rPr lang="en-GB">
                <a:solidFill>
                  <a:schemeClr val="accent3"/>
                </a:solidFill>
              </a:rPr>
              <a:t>724 assets</a:t>
            </a:r>
          </a:p>
          <a:p>
            <a:pPr marL="0" indent="0" algn="ctr">
              <a:buNone/>
            </a:pPr>
            <a:r>
              <a:rPr lang="en-GB">
                <a:solidFill>
                  <a:schemeClr val="accent3"/>
                </a:solidFill>
              </a:rPr>
              <a:t>▼</a:t>
            </a:r>
          </a:p>
          <a:p>
            <a:pPr marL="0" indent="0" algn="ctr">
              <a:buNone/>
            </a:pPr>
            <a:r>
              <a:rPr lang="en-GB">
                <a:solidFill>
                  <a:schemeClr val="accent3"/>
                </a:solidFill>
              </a:rPr>
              <a:t>524 assets</a:t>
            </a:r>
          </a:p>
        </p:txBody>
      </p:sp>
      <p:sp>
        <p:nvSpPr>
          <p:cNvPr id="17" name="Text Box 4">
            <a:extLst>
              <a:ext uri="{FF2B5EF4-FFF2-40B4-BE49-F238E27FC236}">
                <a16:creationId xmlns:a16="http://schemas.microsoft.com/office/drawing/2014/main" id="{319989AC-8970-832B-E081-A49B30A5320C}"/>
              </a:ext>
            </a:extLst>
          </p:cNvPr>
          <p:cNvSpPr txBox="1">
            <a:spLocks noChangeArrowheads="1"/>
          </p:cNvSpPr>
          <p:nvPr/>
        </p:nvSpPr>
        <p:spPr bwMode="auto">
          <a:xfrm>
            <a:off x="1431381" y="2298450"/>
            <a:ext cx="923199" cy="54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marL="171450" marR="0" lvl="0" indent="-171450" defTabSz="914400" latinLnBrk="0">
              <a:lnSpc>
                <a:spcPct val="100000"/>
              </a:lnSpc>
              <a:buClrTx/>
              <a:buSzTx/>
              <a:buFont typeface="Wingdings" panose="05000000000000000000" pitchFamily="2" charset="2"/>
              <a:buChar char="§"/>
              <a:tabLst/>
              <a:defRPr sz="1000" baseline="0">
                <a:solidFill>
                  <a:srgbClr val="006BA6"/>
                </a:solidFill>
                <a:latin typeface="Arial"/>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indent="0" algn="ctr">
              <a:buNone/>
            </a:pPr>
            <a:r>
              <a:rPr lang="en-GB" dirty="0">
                <a:solidFill>
                  <a:schemeClr val="bg1">
                    <a:lumMod val="50000"/>
                  </a:schemeClr>
                </a:solidFill>
              </a:rPr>
              <a:t>524 assets</a:t>
            </a:r>
          </a:p>
          <a:p>
            <a:pPr marL="0" indent="0" algn="ctr">
              <a:buNone/>
            </a:pPr>
            <a:r>
              <a:rPr lang="en-GB" dirty="0">
                <a:solidFill>
                  <a:schemeClr val="bg1">
                    <a:lumMod val="50000"/>
                  </a:schemeClr>
                </a:solidFill>
              </a:rPr>
              <a:t>▼</a:t>
            </a:r>
          </a:p>
          <a:p>
            <a:pPr marL="0" indent="0" algn="ctr">
              <a:buNone/>
            </a:pPr>
            <a:r>
              <a:rPr lang="en-GB" dirty="0">
                <a:solidFill>
                  <a:schemeClr val="bg1">
                    <a:lumMod val="50000"/>
                  </a:schemeClr>
                </a:solidFill>
              </a:rPr>
              <a:t>43 assets</a:t>
            </a:r>
          </a:p>
        </p:txBody>
      </p:sp>
      <p:sp>
        <p:nvSpPr>
          <p:cNvPr id="18" name="Text Box 4">
            <a:extLst>
              <a:ext uri="{FF2B5EF4-FFF2-40B4-BE49-F238E27FC236}">
                <a16:creationId xmlns:a16="http://schemas.microsoft.com/office/drawing/2014/main" id="{79118B6D-465B-583F-5887-FD057559E606}"/>
              </a:ext>
            </a:extLst>
          </p:cNvPr>
          <p:cNvSpPr txBox="1">
            <a:spLocks noChangeArrowheads="1"/>
          </p:cNvSpPr>
          <p:nvPr/>
        </p:nvSpPr>
        <p:spPr bwMode="auto">
          <a:xfrm>
            <a:off x="1431381" y="3124563"/>
            <a:ext cx="923199" cy="54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marL="171450" marR="0" lvl="0" indent="-171450" defTabSz="914400" latinLnBrk="0">
              <a:lnSpc>
                <a:spcPct val="100000"/>
              </a:lnSpc>
              <a:buClrTx/>
              <a:buSzTx/>
              <a:buFont typeface="Wingdings" panose="05000000000000000000" pitchFamily="2" charset="2"/>
              <a:buChar char="§"/>
              <a:tabLst/>
              <a:defRPr sz="1000" baseline="0">
                <a:solidFill>
                  <a:srgbClr val="006BA6"/>
                </a:solidFill>
                <a:latin typeface="Arial"/>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indent="0" algn="ctr">
              <a:buNone/>
            </a:pPr>
            <a:r>
              <a:rPr lang="en-GB" dirty="0">
                <a:solidFill>
                  <a:schemeClr val="bg1">
                    <a:lumMod val="50000"/>
                  </a:schemeClr>
                </a:solidFill>
              </a:rPr>
              <a:t>43 assets</a:t>
            </a:r>
          </a:p>
          <a:p>
            <a:pPr marL="0" indent="0" algn="ctr">
              <a:buNone/>
            </a:pPr>
            <a:r>
              <a:rPr lang="en-GB" dirty="0">
                <a:solidFill>
                  <a:schemeClr val="bg1">
                    <a:lumMod val="50000"/>
                  </a:schemeClr>
                </a:solidFill>
              </a:rPr>
              <a:t>▼</a:t>
            </a:r>
          </a:p>
          <a:p>
            <a:pPr marL="0" indent="0" algn="ctr">
              <a:buNone/>
            </a:pPr>
            <a:r>
              <a:rPr lang="en-GB" dirty="0">
                <a:solidFill>
                  <a:schemeClr val="bg1">
                    <a:lumMod val="50000"/>
                  </a:schemeClr>
                </a:solidFill>
              </a:rPr>
              <a:t>3 assets</a:t>
            </a:r>
          </a:p>
        </p:txBody>
      </p:sp>
      <p:grpSp>
        <p:nvGrpSpPr>
          <p:cNvPr id="23" name="Group 22">
            <a:extLst>
              <a:ext uri="{FF2B5EF4-FFF2-40B4-BE49-F238E27FC236}">
                <a16:creationId xmlns:a16="http://schemas.microsoft.com/office/drawing/2014/main" id="{9E4856D7-E57D-B26D-F31C-4F89D84C745C}"/>
              </a:ext>
            </a:extLst>
          </p:cNvPr>
          <p:cNvGrpSpPr/>
          <p:nvPr/>
        </p:nvGrpSpPr>
        <p:grpSpPr>
          <a:xfrm>
            <a:off x="6053752" y="4592908"/>
            <a:ext cx="2794593" cy="233091"/>
            <a:chOff x="6053752" y="4592908"/>
            <a:chExt cx="2794593" cy="233091"/>
          </a:xfrm>
        </p:grpSpPr>
        <p:sp>
          <p:nvSpPr>
            <p:cNvPr id="19" name="Right Triangle 18">
              <a:extLst>
                <a:ext uri="{FF2B5EF4-FFF2-40B4-BE49-F238E27FC236}">
                  <a16:creationId xmlns:a16="http://schemas.microsoft.com/office/drawing/2014/main" id="{D25D54A6-93BF-49DA-EA01-A75C9EFAFE35}"/>
                </a:ext>
              </a:extLst>
            </p:cNvPr>
            <p:cNvSpPr/>
            <p:nvPr/>
          </p:nvSpPr>
          <p:spPr>
            <a:xfrm rot="10800000" flipH="1" flipV="1">
              <a:off x="7126703" y="4592908"/>
              <a:ext cx="1721642" cy="233091"/>
            </a:xfrm>
            <a:prstGeom prst="rtTriangle">
              <a:avLst/>
            </a:prstGeom>
            <a:gradFill>
              <a:gsLst>
                <a:gs pos="1724">
                  <a:schemeClr val="accent1">
                    <a:lumMod val="20000"/>
                    <a:lumOff val="80000"/>
                  </a:schemeClr>
                </a:gs>
                <a:gs pos="29000">
                  <a:schemeClr val="accent1">
                    <a:lumMod val="40000"/>
                    <a:lumOff val="60000"/>
                  </a:schemeClr>
                </a:gs>
                <a:gs pos="52000">
                  <a:srgbClr val="00B0F0"/>
                </a:gs>
                <a:gs pos="79000">
                  <a:srgbClr val="0070C0"/>
                </a:gs>
                <a:gs pos="100000">
                  <a:schemeClr val="accent2"/>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20" name="Rectangle 19">
              <a:extLst>
                <a:ext uri="{FF2B5EF4-FFF2-40B4-BE49-F238E27FC236}">
                  <a16:creationId xmlns:a16="http://schemas.microsoft.com/office/drawing/2014/main" id="{1004F526-1BA4-22C8-1DAF-2B757CFD9307}"/>
                </a:ext>
              </a:extLst>
            </p:cNvPr>
            <p:cNvSpPr>
              <a:spLocks noChangeArrowheads="1"/>
            </p:cNvSpPr>
            <p:nvPr/>
          </p:nvSpPr>
          <p:spPr bwMode="auto">
            <a:xfrm>
              <a:off x="6053752" y="4616741"/>
              <a:ext cx="1044000" cy="185426"/>
            </a:xfrm>
            <a:prstGeom prst="rect">
              <a:avLst/>
            </a:prstGeom>
          </p:spPr>
          <p:txBody>
            <a:bodyPr vert="horz" lIns="0" tIns="0" rIns="0" bIns="0" rtlCol="0">
              <a:noAutofit/>
            </a:bodyPr>
            <a:lstStyle/>
            <a:p>
              <a:pPr algn="ctr" defTabSz="685800">
                <a:spcBef>
                  <a:spcPts val="75"/>
                </a:spcBef>
                <a:spcAft>
                  <a:spcPts val="75"/>
                </a:spcAft>
              </a:pPr>
              <a:r>
                <a:rPr lang="en-US" sz="1000" baseline="0" dirty="0">
                  <a:solidFill>
                    <a:schemeClr val="accent3"/>
                  </a:solidFill>
                </a:rPr>
                <a:t># Copper Assets</a:t>
              </a:r>
            </a:p>
          </p:txBody>
        </p:sp>
        <p:sp>
          <p:nvSpPr>
            <p:cNvPr id="21" name="Rectangle 20">
              <a:extLst>
                <a:ext uri="{FF2B5EF4-FFF2-40B4-BE49-F238E27FC236}">
                  <a16:creationId xmlns:a16="http://schemas.microsoft.com/office/drawing/2014/main" id="{D9046DB9-53E3-E099-831C-199907444729}"/>
                </a:ext>
              </a:extLst>
            </p:cNvPr>
            <p:cNvSpPr>
              <a:spLocks noChangeArrowheads="1"/>
            </p:cNvSpPr>
            <p:nvPr/>
          </p:nvSpPr>
          <p:spPr bwMode="auto">
            <a:xfrm>
              <a:off x="7148841" y="4616741"/>
              <a:ext cx="288000" cy="185426"/>
            </a:xfrm>
            <a:prstGeom prst="rect">
              <a:avLst/>
            </a:prstGeom>
          </p:spPr>
          <p:txBody>
            <a:bodyPr vert="horz" lIns="0" tIns="0" rIns="0" bIns="0" rtlCol="0" anchor="ctr">
              <a:noAutofit/>
            </a:bodyPr>
            <a:lstStyle/>
            <a:p>
              <a:pPr algn="ctr" defTabSz="685800">
                <a:spcBef>
                  <a:spcPts val="75"/>
                </a:spcBef>
                <a:spcAft>
                  <a:spcPts val="75"/>
                </a:spcAft>
              </a:pPr>
              <a:r>
                <a:rPr lang="en-US" sz="1000" baseline="0" dirty="0">
                  <a:solidFill>
                    <a:schemeClr val="bg1"/>
                  </a:solidFill>
                </a:rPr>
                <a:t>100+</a:t>
              </a:r>
            </a:p>
          </p:txBody>
        </p:sp>
        <p:sp>
          <p:nvSpPr>
            <p:cNvPr id="22" name="Rectangle 21">
              <a:extLst>
                <a:ext uri="{FF2B5EF4-FFF2-40B4-BE49-F238E27FC236}">
                  <a16:creationId xmlns:a16="http://schemas.microsoft.com/office/drawing/2014/main" id="{CF8E118E-DD58-6158-B535-F5CE4C567626}"/>
                </a:ext>
              </a:extLst>
            </p:cNvPr>
            <p:cNvSpPr>
              <a:spLocks noChangeArrowheads="1"/>
            </p:cNvSpPr>
            <p:nvPr/>
          </p:nvSpPr>
          <p:spPr bwMode="auto">
            <a:xfrm>
              <a:off x="8551200" y="4616741"/>
              <a:ext cx="288000" cy="185426"/>
            </a:xfrm>
            <a:prstGeom prst="rect">
              <a:avLst/>
            </a:prstGeom>
          </p:spPr>
          <p:txBody>
            <a:bodyPr vert="horz" lIns="0" tIns="0" rIns="0" bIns="0" rtlCol="0" anchor="ctr">
              <a:noAutofit/>
            </a:bodyPr>
            <a:lstStyle/>
            <a:p>
              <a:pPr algn="ctr" defTabSz="685800">
                <a:spcBef>
                  <a:spcPts val="75"/>
                </a:spcBef>
                <a:spcAft>
                  <a:spcPts val="75"/>
                </a:spcAft>
              </a:pPr>
              <a:r>
                <a:rPr lang="en-US" sz="1000" baseline="0" dirty="0">
                  <a:solidFill>
                    <a:schemeClr val="accent1">
                      <a:lumMod val="40000"/>
                      <a:lumOff val="60000"/>
                    </a:schemeClr>
                  </a:solidFill>
                </a:rPr>
                <a:t>10</a:t>
              </a:r>
            </a:p>
          </p:txBody>
        </p:sp>
      </p:grpSp>
    </p:spTree>
    <p:extLst>
      <p:ext uri="{BB962C8B-B14F-4D97-AF65-F5344CB8AC3E}">
        <p14:creationId xmlns:p14="http://schemas.microsoft.com/office/powerpoint/2010/main" val="59759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13A558B-25BF-D37F-9479-BD01BDCBE8EE}"/>
              </a:ext>
            </a:extLst>
          </p:cNvPr>
          <p:cNvGraphicFramePr>
            <a:graphicFrameLocks noChangeAspect="1"/>
          </p:cNvGraphicFramePr>
          <p:nvPr>
            <p:custDataLst>
              <p:tags r:id="rId1"/>
            </p:custDataLst>
            <p:extLst>
              <p:ext uri="{D42A27DB-BD31-4B8C-83A1-F6EECF244321}">
                <p14:modId xmlns:p14="http://schemas.microsoft.com/office/powerpoint/2010/main" val="23525784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4" name="Object 3" hidden="1">
                        <a:extLst>
                          <a:ext uri="{FF2B5EF4-FFF2-40B4-BE49-F238E27FC236}">
                            <a16:creationId xmlns:a16="http://schemas.microsoft.com/office/drawing/2014/main" id="{F13A558B-25BF-D37F-9479-BD01BDCBE8E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133" name="Straight Connector 132">
            <a:extLst>
              <a:ext uri="{FF2B5EF4-FFF2-40B4-BE49-F238E27FC236}">
                <a16:creationId xmlns:a16="http://schemas.microsoft.com/office/drawing/2014/main" id="{AF23F13D-364E-43CE-B3B0-ADD28162265B}"/>
              </a:ext>
            </a:extLst>
          </p:cNvPr>
          <p:cNvCxnSpPr>
            <a:cxnSpLocks/>
          </p:cNvCxnSpPr>
          <p:nvPr/>
        </p:nvCxnSpPr>
        <p:spPr>
          <a:xfrm flipV="1">
            <a:off x="4628272" y="1429015"/>
            <a:ext cx="0" cy="3204000"/>
          </a:xfrm>
          <a:prstGeom prst="line">
            <a:avLst/>
          </a:prstGeom>
          <a:ln w="12700">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7" name="Title 6"/>
          <p:cNvSpPr>
            <a:spLocks noGrp="1"/>
          </p:cNvSpPr>
          <p:nvPr>
            <p:ph type="title"/>
          </p:nvPr>
        </p:nvSpPr>
        <p:spPr/>
        <p:txBody>
          <a:bodyPr vert="horz"/>
          <a:lstStyle/>
          <a:p>
            <a:r>
              <a:rPr lang="en-US" dirty="0"/>
              <a:t>Our two-step assessment will aim to demonstrate the positive socio-economic trend and estimate the subsequent lifetime benefits</a:t>
            </a:r>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0"/>
          </p:nvPr>
        </p:nvSpPr>
        <p:spPr/>
        <p:txBody>
          <a:bodyPr/>
          <a:lstStyle/>
          <a:p>
            <a:r>
              <a:rPr lang="en-GB" dirty="0"/>
              <a:t>We will highlight success stories which could inspire replication across the sector</a:t>
            </a:r>
            <a:endParaRPr lang="en-US" dirty="0"/>
          </a:p>
        </p:txBody>
      </p:sp>
      <p:sp>
        <p:nvSpPr>
          <p:cNvPr id="39" name="Arrow: Pentagon 38">
            <a:extLst>
              <a:ext uri="{FF2B5EF4-FFF2-40B4-BE49-F238E27FC236}">
                <a16:creationId xmlns:a16="http://schemas.microsoft.com/office/drawing/2014/main" id="{CBCFAD2F-B0B4-4A8C-B220-530E9B6A688C}"/>
              </a:ext>
            </a:extLst>
          </p:cNvPr>
          <p:cNvSpPr/>
          <p:nvPr/>
        </p:nvSpPr>
        <p:spPr>
          <a:xfrm>
            <a:off x="4367190" y="1200331"/>
            <a:ext cx="4455298" cy="252000"/>
          </a:xfrm>
          <a:prstGeom prst="homePlat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en-GB" sz="1000" baseline="0">
                <a:solidFill>
                  <a:schemeClr val="bg1"/>
                </a:solidFill>
                <a:latin typeface="Arial"/>
                <a:ea typeface="Roboto" panose="02000000000000000000" pitchFamily="2" charset="0"/>
              </a:rPr>
              <a:t>Estimate lifetime socio-economic benefits</a:t>
            </a:r>
          </a:p>
        </p:txBody>
      </p:sp>
      <p:sp>
        <p:nvSpPr>
          <p:cNvPr id="38" name="Arrow: Pentagon 37">
            <a:extLst>
              <a:ext uri="{FF2B5EF4-FFF2-40B4-BE49-F238E27FC236}">
                <a16:creationId xmlns:a16="http://schemas.microsoft.com/office/drawing/2014/main" id="{DF4745B9-0144-4D7E-BBA1-352C6EA55470}"/>
              </a:ext>
            </a:extLst>
          </p:cNvPr>
          <p:cNvSpPr/>
          <p:nvPr/>
        </p:nvSpPr>
        <p:spPr>
          <a:xfrm>
            <a:off x="304799" y="1200331"/>
            <a:ext cx="4455298" cy="252000"/>
          </a:xfrm>
          <a:prstGeom prst="homePlate">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en-GB" sz="1000" baseline="0">
                <a:solidFill>
                  <a:schemeClr val="bg1"/>
                </a:solidFill>
                <a:latin typeface="Arial"/>
                <a:ea typeface="Roboto" panose="02000000000000000000" pitchFamily="2" charset="0"/>
              </a:rPr>
              <a:t>Establish positive socio-economic impact over time</a:t>
            </a:r>
          </a:p>
        </p:txBody>
      </p:sp>
      <p:sp>
        <p:nvSpPr>
          <p:cNvPr id="65" name="Oval 9">
            <a:extLst>
              <a:ext uri="{FF2B5EF4-FFF2-40B4-BE49-F238E27FC236}">
                <a16:creationId xmlns:a16="http://schemas.microsoft.com/office/drawing/2014/main" id="{727EE16E-EEBF-4777-946C-135F9D5BADEF}"/>
              </a:ext>
            </a:extLst>
          </p:cNvPr>
          <p:cNvSpPr>
            <a:spLocks noChangeArrowheads="1"/>
          </p:cNvSpPr>
          <p:nvPr/>
        </p:nvSpPr>
        <p:spPr bwMode="gray">
          <a:xfrm>
            <a:off x="434857" y="1072957"/>
            <a:ext cx="288000" cy="288000"/>
          </a:xfrm>
          <a:prstGeom prst="ellipse">
            <a:avLst/>
          </a:prstGeom>
          <a:solidFill>
            <a:schemeClr val="bg1"/>
          </a:solidFill>
          <a:ln w="15875" algn="ctr">
            <a:solidFill>
              <a:srgbClr val="54585A"/>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4585A"/>
                </a:solidFill>
                <a:effectLst/>
                <a:uLnTx/>
                <a:uFillTx/>
                <a:latin typeface="Arial"/>
                <a:ea typeface="Roboto" pitchFamily="2" charset="0"/>
              </a:rPr>
              <a:t>1</a:t>
            </a:r>
          </a:p>
        </p:txBody>
      </p:sp>
      <p:sp>
        <p:nvSpPr>
          <p:cNvPr id="66" name="Oval 9">
            <a:extLst>
              <a:ext uri="{FF2B5EF4-FFF2-40B4-BE49-F238E27FC236}">
                <a16:creationId xmlns:a16="http://schemas.microsoft.com/office/drawing/2014/main" id="{28BF59BB-D7F4-47E9-B48A-932B9D970B86}"/>
              </a:ext>
            </a:extLst>
          </p:cNvPr>
          <p:cNvSpPr>
            <a:spLocks noChangeArrowheads="1"/>
          </p:cNvSpPr>
          <p:nvPr/>
        </p:nvSpPr>
        <p:spPr bwMode="gray">
          <a:xfrm>
            <a:off x="4890155" y="1072957"/>
            <a:ext cx="288000" cy="288000"/>
          </a:xfrm>
          <a:prstGeom prst="ellipse">
            <a:avLst/>
          </a:prstGeom>
          <a:solidFill>
            <a:schemeClr val="bg1"/>
          </a:solidFill>
          <a:ln w="15875" algn="ctr">
            <a:solidFill>
              <a:schemeClr val="bg1">
                <a:lumMod val="50000"/>
              </a:schemeClr>
            </a:solidFill>
            <a:round/>
            <a:headEnd/>
            <a:tailEnd/>
          </a:ln>
          <a:effectLst/>
        </p:spPr>
        <p:txBody>
          <a:bodyPr wrap="none" lIns="54000" tIns="54000" rIns="54000" bIns="54000" anchor="ctr"/>
          <a:lstStyle/>
          <a:p>
            <a:pPr algn="ctr" defTabSz="685800"/>
            <a:r>
              <a:rPr lang="en-US" sz="1400" baseline="0">
                <a:solidFill>
                  <a:schemeClr val="bg1">
                    <a:lumMod val="50000"/>
                  </a:schemeClr>
                </a:solidFill>
                <a:latin typeface="Arial"/>
                <a:ea typeface="Roboto" pitchFamily="2" charset="0"/>
              </a:rPr>
              <a:t>2</a:t>
            </a:r>
          </a:p>
        </p:txBody>
      </p:sp>
      <p:sp>
        <p:nvSpPr>
          <p:cNvPr id="67" name="Arrow: Pentagon 66">
            <a:extLst>
              <a:ext uri="{FF2B5EF4-FFF2-40B4-BE49-F238E27FC236}">
                <a16:creationId xmlns:a16="http://schemas.microsoft.com/office/drawing/2014/main" id="{97627723-6200-485A-8324-F0A2D608B3A7}"/>
              </a:ext>
            </a:extLst>
          </p:cNvPr>
          <p:cNvSpPr/>
          <p:nvPr/>
        </p:nvSpPr>
        <p:spPr>
          <a:xfrm>
            <a:off x="304799" y="2029982"/>
            <a:ext cx="1224000" cy="360000"/>
          </a:xfrm>
          <a:prstGeom prst="homePlate">
            <a:avLst>
              <a:gd name="adj"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sz="1000" baseline="0">
                <a:solidFill>
                  <a:schemeClr val="bg1"/>
                </a:solidFill>
                <a:latin typeface="Arial"/>
                <a:ea typeface="Roboto" panose="02000000000000000000" pitchFamily="2" charset="0"/>
                <a:cs typeface="Roboto" panose="02000000000000000000" pitchFamily="2" charset="0"/>
              </a:rPr>
              <a:t>Employment</a:t>
            </a:r>
          </a:p>
          <a:p>
            <a:pPr algn="ctr">
              <a:defRPr/>
            </a:pPr>
            <a:r>
              <a:rPr kumimoji="0" lang="en-GB" sz="1000" b="1"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rPr>
              <a:t>Quality</a:t>
            </a:r>
          </a:p>
        </p:txBody>
      </p:sp>
      <p:sp>
        <p:nvSpPr>
          <p:cNvPr id="68" name="Arrow: Pentagon 67">
            <a:extLst>
              <a:ext uri="{FF2B5EF4-FFF2-40B4-BE49-F238E27FC236}">
                <a16:creationId xmlns:a16="http://schemas.microsoft.com/office/drawing/2014/main" id="{18A550D2-A718-4A2B-8961-561D59CD4B37}"/>
              </a:ext>
            </a:extLst>
          </p:cNvPr>
          <p:cNvSpPr/>
          <p:nvPr/>
        </p:nvSpPr>
        <p:spPr>
          <a:xfrm>
            <a:off x="304799" y="2478589"/>
            <a:ext cx="1224000" cy="360000"/>
          </a:xfrm>
          <a:prstGeom prst="homePlate">
            <a:avLst>
              <a:gd name="adj"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kumimoji="0" lang="en-GB" sz="1000" b="1"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rPr>
              <a:t>Household Income</a:t>
            </a:r>
          </a:p>
        </p:txBody>
      </p:sp>
      <p:sp>
        <p:nvSpPr>
          <p:cNvPr id="69" name="Arrow: Pentagon 68">
            <a:extLst>
              <a:ext uri="{FF2B5EF4-FFF2-40B4-BE49-F238E27FC236}">
                <a16:creationId xmlns:a16="http://schemas.microsoft.com/office/drawing/2014/main" id="{116F19E1-D418-4F16-82B6-C05B819C5BC0}"/>
              </a:ext>
            </a:extLst>
          </p:cNvPr>
          <p:cNvSpPr/>
          <p:nvPr/>
        </p:nvSpPr>
        <p:spPr>
          <a:xfrm>
            <a:off x="304799" y="2927196"/>
            <a:ext cx="1224000" cy="360000"/>
          </a:xfrm>
          <a:prstGeom prst="homePlate">
            <a:avLst>
              <a:gd name="adj"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sz="1000" baseline="0">
                <a:solidFill>
                  <a:schemeClr val="bg1"/>
                </a:solidFill>
                <a:latin typeface="Arial"/>
                <a:ea typeface="Roboto" panose="02000000000000000000" pitchFamily="2" charset="0"/>
                <a:cs typeface="Roboto" panose="02000000000000000000" pitchFamily="2" charset="0"/>
              </a:rPr>
              <a:t>Capacity Building</a:t>
            </a:r>
            <a:endParaRPr kumimoji="0" lang="en-GB" sz="1000" b="1"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70" name="Arrow: Pentagon 69">
            <a:extLst>
              <a:ext uri="{FF2B5EF4-FFF2-40B4-BE49-F238E27FC236}">
                <a16:creationId xmlns:a16="http://schemas.microsoft.com/office/drawing/2014/main" id="{443746FB-67F7-417F-B2DA-C1ED89F4A4B1}"/>
              </a:ext>
            </a:extLst>
          </p:cNvPr>
          <p:cNvSpPr/>
          <p:nvPr/>
        </p:nvSpPr>
        <p:spPr>
          <a:xfrm>
            <a:off x="304799" y="3375803"/>
            <a:ext cx="1224000" cy="360000"/>
          </a:xfrm>
          <a:prstGeom prst="homePlate">
            <a:avLst>
              <a:gd name="adj"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sz="1000" baseline="0">
                <a:solidFill>
                  <a:schemeClr val="bg1"/>
                </a:solidFill>
                <a:latin typeface="Arial"/>
                <a:ea typeface="Roboto" panose="02000000000000000000" pitchFamily="2" charset="0"/>
                <a:cs typeface="Roboto" panose="02000000000000000000" pitchFamily="2" charset="0"/>
              </a:rPr>
              <a:t>Institutional Reinforcement</a:t>
            </a:r>
            <a:endParaRPr kumimoji="0" lang="en-GB" sz="1000" b="1"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71" name="Arrow: Pentagon 70">
            <a:extLst>
              <a:ext uri="{FF2B5EF4-FFF2-40B4-BE49-F238E27FC236}">
                <a16:creationId xmlns:a16="http://schemas.microsoft.com/office/drawing/2014/main" id="{34E06A6E-E3C6-469A-A0BF-2F98D5004294}"/>
              </a:ext>
            </a:extLst>
          </p:cNvPr>
          <p:cNvSpPr/>
          <p:nvPr/>
        </p:nvSpPr>
        <p:spPr>
          <a:xfrm>
            <a:off x="304799" y="3824410"/>
            <a:ext cx="1224000" cy="360000"/>
          </a:xfrm>
          <a:prstGeom prst="homePlate">
            <a:avLst>
              <a:gd name="adj"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sz="1000" baseline="0">
                <a:solidFill>
                  <a:schemeClr val="bg1"/>
                </a:solidFill>
                <a:latin typeface="Arial"/>
                <a:ea typeface="Roboto" panose="02000000000000000000" pitchFamily="2" charset="0"/>
                <a:cs typeface="Roboto" panose="02000000000000000000" pitchFamily="2" charset="0"/>
              </a:rPr>
              <a:t>Industrial Diversification</a:t>
            </a:r>
            <a:endParaRPr kumimoji="0" lang="en-GB" sz="1000" b="1"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72" name="Arrow: Pentagon 71">
            <a:extLst>
              <a:ext uri="{FF2B5EF4-FFF2-40B4-BE49-F238E27FC236}">
                <a16:creationId xmlns:a16="http://schemas.microsoft.com/office/drawing/2014/main" id="{CC1A2432-0299-4BE2-BCCE-6775BF7E5E32}"/>
              </a:ext>
            </a:extLst>
          </p:cNvPr>
          <p:cNvSpPr/>
          <p:nvPr/>
        </p:nvSpPr>
        <p:spPr>
          <a:xfrm>
            <a:off x="304799" y="4273015"/>
            <a:ext cx="1224000" cy="360000"/>
          </a:xfrm>
          <a:prstGeom prst="homePlate">
            <a:avLst>
              <a:gd name="adj"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sz="1000" baseline="0">
                <a:solidFill>
                  <a:schemeClr val="bg1"/>
                </a:solidFill>
                <a:latin typeface="Arial"/>
                <a:ea typeface="Roboto" panose="02000000000000000000" pitchFamily="2" charset="0"/>
                <a:cs typeface="Roboto" panose="02000000000000000000" pitchFamily="2" charset="0"/>
              </a:rPr>
              <a:t>Community Development</a:t>
            </a:r>
            <a:endParaRPr kumimoji="0" lang="en-GB" sz="1000" b="1"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73" name="Arrow: Pentagon 72">
            <a:extLst>
              <a:ext uri="{FF2B5EF4-FFF2-40B4-BE49-F238E27FC236}">
                <a16:creationId xmlns:a16="http://schemas.microsoft.com/office/drawing/2014/main" id="{8D9B234C-C801-4DD6-ACF8-B56EC1F8B61F}"/>
              </a:ext>
            </a:extLst>
          </p:cNvPr>
          <p:cNvSpPr/>
          <p:nvPr/>
        </p:nvSpPr>
        <p:spPr>
          <a:xfrm>
            <a:off x="304799" y="1618387"/>
            <a:ext cx="1224000" cy="36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1000" baseline="0">
                <a:solidFill>
                  <a:srgbClr val="54585A"/>
                </a:solidFill>
                <a:latin typeface="Arial"/>
                <a:ea typeface="Roboto" panose="02000000000000000000" pitchFamily="2" charset="0"/>
                <a:cs typeface="Roboto" panose="02000000000000000000" pitchFamily="2" charset="0"/>
              </a:rPr>
              <a:t>Socio-economic Impacts</a:t>
            </a:r>
            <a:endParaRPr kumimoji="0" lang="en-GB" sz="1000" b="1" i="0" u="none" strike="noStrike" kern="1200" cap="none" spc="0" normalizeH="0" baseline="0" noProof="0">
              <a:ln>
                <a:noFill/>
              </a:ln>
              <a:solidFill>
                <a:srgbClr val="54585A"/>
              </a:solidFill>
              <a:effectLst/>
              <a:uLnTx/>
              <a:uFillTx/>
              <a:latin typeface="Arial"/>
              <a:ea typeface="Roboto" panose="02000000000000000000" pitchFamily="2" charset="0"/>
              <a:cs typeface="Roboto" panose="02000000000000000000" pitchFamily="2" charset="0"/>
            </a:endParaRPr>
          </a:p>
        </p:txBody>
      </p:sp>
      <p:cxnSp>
        <p:nvCxnSpPr>
          <p:cNvPr id="5" name="Straight Connector 4">
            <a:extLst>
              <a:ext uri="{FF2B5EF4-FFF2-40B4-BE49-F238E27FC236}">
                <a16:creationId xmlns:a16="http://schemas.microsoft.com/office/drawing/2014/main" id="{24E49F03-B5DD-4C5C-B2AB-77FD188328A6}"/>
              </a:ext>
            </a:extLst>
          </p:cNvPr>
          <p:cNvCxnSpPr>
            <a:cxnSpLocks/>
            <a:stCxn id="67" idx="3"/>
            <a:endCxn id="74" idx="1"/>
          </p:cNvCxnSpPr>
          <p:nvPr/>
        </p:nvCxnSpPr>
        <p:spPr>
          <a:xfrm>
            <a:off x="1528799" y="2209982"/>
            <a:ext cx="259500" cy="453831"/>
          </a:xfrm>
          <a:prstGeom prst="line">
            <a:avLst/>
          </a:prstGeom>
          <a:ln w="12700">
            <a:solidFill>
              <a:srgbClr val="006BA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0D2BBF42-ED37-4C70-B638-C6AC299B535E}"/>
              </a:ext>
            </a:extLst>
          </p:cNvPr>
          <p:cNvCxnSpPr>
            <a:cxnSpLocks/>
            <a:stCxn id="68" idx="3"/>
            <a:endCxn id="74" idx="1"/>
          </p:cNvCxnSpPr>
          <p:nvPr/>
        </p:nvCxnSpPr>
        <p:spPr>
          <a:xfrm>
            <a:off x="1528799" y="2658589"/>
            <a:ext cx="259500" cy="5224"/>
          </a:xfrm>
          <a:prstGeom prst="line">
            <a:avLst/>
          </a:prstGeom>
          <a:ln w="12700">
            <a:solidFill>
              <a:srgbClr val="006BA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2F6E4A12-D260-4E8A-9260-10AD05988511}"/>
              </a:ext>
            </a:extLst>
          </p:cNvPr>
          <p:cNvCxnSpPr>
            <a:cxnSpLocks/>
            <a:stCxn id="69" idx="3"/>
            <a:endCxn id="74" idx="1"/>
          </p:cNvCxnSpPr>
          <p:nvPr/>
        </p:nvCxnSpPr>
        <p:spPr>
          <a:xfrm flipV="1">
            <a:off x="1528799" y="2663813"/>
            <a:ext cx="259500" cy="443383"/>
          </a:xfrm>
          <a:prstGeom prst="line">
            <a:avLst/>
          </a:prstGeom>
          <a:ln w="12700">
            <a:solidFill>
              <a:srgbClr val="006BA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CDF9107C-0747-422D-8034-E21E18701D6B}"/>
              </a:ext>
            </a:extLst>
          </p:cNvPr>
          <p:cNvCxnSpPr>
            <a:cxnSpLocks/>
            <a:stCxn id="70" idx="3"/>
            <a:endCxn id="74" idx="1"/>
          </p:cNvCxnSpPr>
          <p:nvPr/>
        </p:nvCxnSpPr>
        <p:spPr>
          <a:xfrm flipV="1">
            <a:off x="1528799" y="2663813"/>
            <a:ext cx="259500" cy="891990"/>
          </a:xfrm>
          <a:prstGeom prst="line">
            <a:avLst/>
          </a:prstGeom>
          <a:ln w="12700">
            <a:solidFill>
              <a:srgbClr val="006BA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3E3F61DD-6C43-475F-8B90-75D6FE57FA66}"/>
              </a:ext>
            </a:extLst>
          </p:cNvPr>
          <p:cNvCxnSpPr>
            <a:cxnSpLocks/>
            <a:stCxn id="71" idx="3"/>
            <a:endCxn id="74" idx="1"/>
          </p:cNvCxnSpPr>
          <p:nvPr/>
        </p:nvCxnSpPr>
        <p:spPr>
          <a:xfrm flipV="1">
            <a:off x="1528799" y="2663813"/>
            <a:ext cx="259500" cy="1340597"/>
          </a:xfrm>
          <a:prstGeom prst="line">
            <a:avLst/>
          </a:prstGeom>
          <a:ln w="12700">
            <a:solidFill>
              <a:srgbClr val="006BA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63C1DF04-69B5-4F4F-BFE1-E5660E5324FD}"/>
              </a:ext>
            </a:extLst>
          </p:cNvPr>
          <p:cNvCxnSpPr>
            <a:cxnSpLocks/>
            <a:stCxn id="72" idx="3"/>
            <a:endCxn id="74" idx="1"/>
          </p:cNvCxnSpPr>
          <p:nvPr/>
        </p:nvCxnSpPr>
        <p:spPr>
          <a:xfrm flipV="1">
            <a:off x="1528799" y="2663813"/>
            <a:ext cx="259500" cy="1789202"/>
          </a:xfrm>
          <a:prstGeom prst="line">
            <a:avLst/>
          </a:prstGeom>
          <a:ln w="12700">
            <a:solidFill>
              <a:srgbClr val="006BA6"/>
            </a:solidFill>
            <a:tailEnd type="triangle"/>
          </a:ln>
          <a:effectLst/>
        </p:spPr>
        <p:style>
          <a:lnRef idx="2">
            <a:schemeClr val="accent1"/>
          </a:lnRef>
          <a:fillRef idx="0">
            <a:schemeClr val="accent1"/>
          </a:fillRef>
          <a:effectRef idx="1">
            <a:schemeClr val="accent1"/>
          </a:effectRef>
          <a:fontRef idx="minor">
            <a:schemeClr val="tx1"/>
          </a:fontRef>
        </p:style>
      </p:cxnSp>
      <p:sp>
        <p:nvSpPr>
          <p:cNvPr id="74" name="Arrow: Pentagon 73">
            <a:extLst>
              <a:ext uri="{FF2B5EF4-FFF2-40B4-BE49-F238E27FC236}">
                <a16:creationId xmlns:a16="http://schemas.microsoft.com/office/drawing/2014/main" id="{E3B375EE-3AA8-471B-BE46-9882C255AC00}"/>
              </a:ext>
            </a:extLst>
          </p:cNvPr>
          <p:cNvSpPr/>
          <p:nvPr/>
        </p:nvSpPr>
        <p:spPr>
          <a:xfrm>
            <a:off x="1788299" y="2029982"/>
            <a:ext cx="1224000" cy="1267662"/>
          </a:xfrm>
          <a:prstGeom prst="homePlate">
            <a:avLst>
              <a:gd name="adj" fmla="val 0"/>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defRPr/>
            </a:pPr>
            <a:r>
              <a:rPr lang="en-GB" sz="1000" baseline="0">
                <a:solidFill>
                  <a:schemeClr val="bg1"/>
                </a:solidFill>
                <a:latin typeface="Arial"/>
                <a:ea typeface="Roboto" panose="02000000000000000000" pitchFamily="2" charset="0"/>
                <a:cs typeface="Roboto" panose="02000000000000000000" pitchFamily="2" charset="0"/>
              </a:rPr>
              <a:t>Absolute </a:t>
            </a:r>
          </a:p>
          <a:p>
            <a:pPr algn="ctr">
              <a:defRPr/>
            </a:pPr>
            <a:r>
              <a:rPr lang="en-GB" sz="1000" baseline="0">
                <a:solidFill>
                  <a:schemeClr val="bg1"/>
                </a:solidFill>
                <a:latin typeface="Arial"/>
                <a:ea typeface="Roboto" panose="02000000000000000000" pitchFamily="2" charset="0"/>
                <a:cs typeface="Roboto" panose="02000000000000000000" pitchFamily="2" charset="0"/>
              </a:rPr>
              <a:t>Metrics</a:t>
            </a:r>
          </a:p>
          <a:p>
            <a:pPr algn="ctr">
              <a:defRPr/>
            </a:pPr>
            <a:endParaRPr kumimoji="0" lang="en-GB" sz="1000" b="0"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endParaRPr>
          </a:p>
          <a:p>
            <a:pPr algn="ctr">
              <a:defRPr/>
            </a:pPr>
            <a:r>
              <a:rPr lang="en-GB" sz="1000" b="0" baseline="0">
                <a:solidFill>
                  <a:schemeClr val="bg1"/>
                </a:solidFill>
                <a:latin typeface="Arial"/>
                <a:ea typeface="Roboto" panose="02000000000000000000" pitchFamily="2" charset="0"/>
                <a:cs typeface="Roboto" panose="02000000000000000000" pitchFamily="2" charset="0"/>
              </a:rPr>
              <a:t>Precise </a:t>
            </a:r>
          </a:p>
          <a:p>
            <a:pPr algn="ctr">
              <a:defRPr/>
            </a:pPr>
            <a:r>
              <a:rPr lang="en-GB" sz="1000" b="0" baseline="0">
                <a:solidFill>
                  <a:schemeClr val="bg1"/>
                </a:solidFill>
                <a:latin typeface="Arial"/>
                <a:ea typeface="Roboto" panose="02000000000000000000" pitchFamily="2" charset="0"/>
                <a:cs typeface="Roboto" panose="02000000000000000000" pitchFamily="2" charset="0"/>
              </a:rPr>
              <a:t>measures of key parameters</a:t>
            </a:r>
            <a:endParaRPr kumimoji="0" lang="en-GB" sz="1000" b="0"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75" name="Arrow: Pentagon 74">
            <a:extLst>
              <a:ext uri="{FF2B5EF4-FFF2-40B4-BE49-F238E27FC236}">
                <a16:creationId xmlns:a16="http://schemas.microsoft.com/office/drawing/2014/main" id="{92962984-4584-4340-A6AD-9293A63A90A8}"/>
              </a:ext>
            </a:extLst>
          </p:cNvPr>
          <p:cNvSpPr/>
          <p:nvPr/>
        </p:nvSpPr>
        <p:spPr>
          <a:xfrm>
            <a:off x="1788299" y="1618387"/>
            <a:ext cx="1224000" cy="36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1000" baseline="0">
                <a:solidFill>
                  <a:srgbClr val="54585A"/>
                </a:solidFill>
                <a:latin typeface="Arial"/>
                <a:ea typeface="Roboto" panose="02000000000000000000" pitchFamily="2" charset="0"/>
                <a:cs typeface="Roboto" panose="02000000000000000000" pitchFamily="2" charset="0"/>
              </a:rPr>
              <a:t>Business </a:t>
            </a: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000" baseline="0">
                <a:solidFill>
                  <a:srgbClr val="54585A"/>
                </a:solidFill>
                <a:latin typeface="Arial"/>
                <a:ea typeface="Roboto" panose="02000000000000000000" pitchFamily="2" charset="0"/>
                <a:cs typeface="Roboto" panose="02000000000000000000" pitchFamily="2" charset="0"/>
              </a:rPr>
              <a:t>Disclosures</a:t>
            </a:r>
            <a:endParaRPr kumimoji="0" lang="en-GB" sz="1000" b="1" i="0" u="none" strike="noStrike" kern="1200" cap="none" spc="0" normalizeH="0" baseline="0" noProof="0">
              <a:ln>
                <a:noFill/>
              </a:ln>
              <a:solidFill>
                <a:srgbClr val="54585A"/>
              </a:solidFill>
              <a:effectLst/>
              <a:uLnTx/>
              <a:uFillTx/>
              <a:latin typeface="Arial"/>
              <a:ea typeface="Roboto" panose="02000000000000000000" pitchFamily="2" charset="0"/>
              <a:cs typeface="Roboto" panose="02000000000000000000" pitchFamily="2" charset="0"/>
            </a:endParaRPr>
          </a:p>
        </p:txBody>
      </p:sp>
      <p:sp>
        <p:nvSpPr>
          <p:cNvPr id="89" name="Arrow: Pentagon 88">
            <a:extLst>
              <a:ext uri="{FF2B5EF4-FFF2-40B4-BE49-F238E27FC236}">
                <a16:creationId xmlns:a16="http://schemas.microsoft.com/office/drawing/2014/main" id="{E9EC0587-F42B-48C9-BAC1-CFD8DBE666AA}"/>
              </a:ext>
            </a:extLst>
          </p:cNvPr>
          <p:cNvSpPr/>
          <p:nvPr/>
        </p:nvSpPr>
        <p:spPr>
          <a:xfrm>
            <a:off x="1788299" y="3365353"/>
            <a:ext cx="1224000" cy="1267662"/>
          </a:xfrm>
          <a:prstGeom prst="homePlate">
            <a:avLst>
              <a:gd name="adj" fmla="val 0"/>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defRPr/>
            </a:pPr>
            <a:r>
              <a:rPr lang="en-GB" sz="1000" baseline="0">
                <a:solidFill>
                  <a:schemeClr val="bg1"/>
                </a:solidFill>
                <a:latin typeface="Arial"/>
                <a:ea typeface="Roboto" panose="02000000000000000000" pitchFamily="2" charset="0"/>
                <a:cs typeface="Roboto" panose="02000000000000000000" pitchFamily="2" charset="0"/>
              </a:rPr>
              <a:t>Relative </a:t>
            </a:r>
          </a:p>
          <a:p>
            <a:pPr algn="ctr">
              <a:defRPr/>
            </a:pPr>
            <a:r>
              <a:rPr lang="en-GB" sz="1000" baseline="0">
                <a:solidFill>
                  <a:schemeClr val="bg1"/>
                </a:solidFill>
                <a:latin typeface="Arial"/>
                <a:ea typeface="Roboto" panose="02000000000000000000" pitchFamily="2" charset="0"/>
                <a:cs typeface="Roboto" panose="02000000000000000000" pitchFamily="2" charset="0"/>
              </a:rPr>
              <a:t>Metrics</a:t>
            </a:r>
          </a:p>
          <a:p>
            <a:pPr algn="ctr">
              <a:defRPr/>
            </a:pPr>
            <a:endParaRPr kumimoji="0" lang="en-GB" sz="1000" b="0"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endParaRPr>
          </a:p>
          <a:p>
            <a:pPr algn="ctr">
              <a:defRPr/>
            </a:pPr>
            <a:r>
              <a:rPr lang="en-GB" sz="1000" b="0" baseline="0">
                <a:solidFill>
                  <a:schemeClr val="bg1"/>
                </a:solidFill>
                <a:latin typeface="Arial"/>
                <a:ea typeface="Roboto" panose="02000000000000000000" pitchFamily="2" charset="0"/>
                <a:cs typeface="Roboto" panose="02000000000000000000" pitchFamily="2" charset="0"/>
              </a:rPr>
              <a:t>Calculated measures based on different figures</a:t>
            </a:r>
            <a:endParaRPr kumimoji="0" lang="en-GB" sz="1000" b="0"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endParaRPr>
          </a:p>
        </p:txBody>
      </p:sp>
      <p:cxnSp>
        <p:nvCxnSpPr>
          <p:cNvPr id="90" name="Straight Connector 89">
            <a:extLst>
              <a:ext uri="{FF2B5EF4-FFF2-40B4-BE49-F238E27FC236}">
                <a16:creationId xmlns:a16="http://schemas.microsoft.com/office/drawing/2014/main" id="{CF92ECD9-72B5-4FDB-919A-97308CD2E23C}"/>
              </a:ext>
            </a:extLst>
          </p:cNvPr>
          <p:cNvCxnSpPr>
            <a:cxnSpLocks/>
            <a:stCxn id="67" idx="3"/>
            <a:endCxn id="89" idx="1"/>
          </p:cNvCxnSpPr>
          <p:nvPr/>
        </p:nvCxnSpPr>
        <p:spPr>
          <a:xfrm>
            <a:off x="1528799" y="2209982"/>
            <a:ext cx="259500" cy="1789202"/>
          </a:xfrm>
          <a:prstGeom prst="line">
            <a:avLst/>
          </a:prstGeom>
          <a:ln w="12700">
            <a:solidFill>
              <a:srgbClr val="006BA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D3E389C1-24AA-4808-A917-D27BDB05BD32}"/>
              </a:ext>
            </a:extLst>
          </p:cNvPr>
          <p:cNvCxnSpPr>
            <a:cxnSpLocks/>
            <a:stCxn id="68" idx="3"/>
            <a:endCxn id="89" idx="1"/>
          </p:cNvCxnSpPr>
          <p:nvPr/>
        </p:nvCxnSpPr>
        <p:spPr>
          <a:xfrm>
            <a:off x="1528799" y="2658589"/>
            <a:ext cx="259500" cy="1340595"/>
          </a:xfrm>
          <a:prstGeom prst="line">
            <a:avLst/>
          </a:prstGeom>
          <a:ln w="12700">
            <a:solidFill>
              <a:srgbClr val="006BA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A2AEA4C3-D01D-4578-9116-BC685C7D8200}"/>
              </a:ext>
            </a:extLst>
          </p:cNvPr>
          <p:cNvCxnSpPr>
            <a:cxnSpLocks/>
            <a:stCxn id="69" idx="3"/>
            <a:endCxn id="89" idx="1"/>
          </p:cNvCxnSpPr>
          <p:nvPr/>
        </p:nvCxnSpPr>
        <p:spPr>
          <a:xfrm>
            <a:off x="1528799" y="3107196"/>
            <a:ext cx="259500" cy="891988"/>
          </a:xfrm>
          <a:prstGeom prst="line">
            <a:avLst/>
          </a:prstGeom>
          <a:ln w="12700">
            <a:solidFill>
              <a:srgbClr val="006BA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B49B0244-0B33-4116-9CB3-4B2BB84097DB}"/>
              </a:ext>
            </a:extLst>
          </p:cNvPr>
          <p:cNvCxnSpPr>
            <a:cxnSpLocks/>
            <a:stCxn id="70" idx="3"/>
            <a:endCxn id="89" idx="1"/>
          </p:cNvCxnSpPr>
          <p:nvPr/>
        </p:nvCxnSpPr>
        <p:spPr>
          <a:xfrm>
            <a:off x="1528799" y="3555803"/>
            <a:ext cx="259500" cy="443381"/>
          </a:xfrm>
          <a:prstGeom prst="line">
            <a:avLst/>
          </a:prstGeom>
          <a:ln w="12700">
            <a:solidFill>
              <a:srgbClr val="006BA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70A671A1-2AC8-4062-9B13-301909972E55}"/>
              </a:ext>
            </a:extLst>
          </p:cNvPr>
          <p:cNvCxnSpPr>
            <a:cxnSpLocks/>
            <a:stCxn id="71" idx="3"/>
            <a:endCxn id="89" idx="1"/>
          </p:cNvCxnSpPr>
          <p:nvPr/>
        </p:nvCxnSpPr>
        <p:spPr>
          <a:xfrm flipV="1">
            <a:off x="1528799" y="3999184"/>
            <a:ext cx="259500" cy="5226"/>
          </a:xfrm>
          <a:prstGeom prst="line">
            <a:avLst/>
          </a:prstGeom>
          <a:ln w="12700">
            <a:solidFill>
              <a:srgbClr val="006BA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A6AF8C4D-8AFC-41D8-B8FF-AF90D2592E83}"/>
              </a:ext>
            </a:extLst>
          </p:cNvPr>
          <p:cNvCxnSpPr>
            <a:cxnSpLocks/>
            <a:endCxn id="89" idx="1"/>
          </p:cNvCxnSpPr>
          <p:nvPr/>
        </p:nvCxnSpPr>
        <p:spPr>
          <a:xfrm flipV="1">
            <a:off x="1528799" y="3999184"/>
            <a:ext cx="259500" cy="460362"/>
          </a:xfrm>
          <a:prstGeom prst="line">
            <a:avLst/>
          </a:prstGeom>
          <a:ln w="12700">
            <a:solidFill>
              <a:srgbClr val="006BA6"/>
            </a:solidFill>
            <a:tailEnd type="triangle"/>
          </a:ln>
          <a:effectLst/>
        </p:spPr>
        <p:style>
          <a:lnRef idx="2">
            <a:schemeClr val="accent1"/>
          </a:lnRef>
          <a:fillRef idx="0">
            <a:schemeClr val="accent1"/>
          </a:fillRef>
          <a:effectRef idx="1">
            <a:schemeClr val="accent1"/>
          </a:effectRef>
          <a:fontRef idx="minor">
            <a:schemeClr val="tx1"/>
          </a:fontRef>
        </p:style>
      </p:cxnSp>
      <p:sp>
        <p:nvSpPr>
          <p:cNvPr id="111" name="Arrow: Pentagon 110">
            <a:extLst>
              <a:ext uri="{FF2B5EF4-FFF2-40B4-BE49-F238E27FC236}">
                <a16:creationId xmlns:a16="http://schemas.microsoft.com/office/drawing/2014/main" id="{42A838C1-AF2E-437F-98F4-A8AF60A4A3B4}"/>
              </a:ext>
            </a:extLst>
          </p:cNvPr>
          <p:cNvSpPr/>
          <p:nvPr/>
        </p:nvSpPr>
        <p:spPr>
          <a:xfrm>
            <a:off x="3271800" y="2029982"/>
            <a:ext cx="1224000" cy="1267662"/>
          </a:xfrm>
          <a:prstGeom prst="homePlate">
            <a:avLst>
              <a:gd name="adj" fmla="val 0"/>
            </a:avLst>
          </a:prstGeom>
          <a:noFill/>
          <a:ln w="12700">
            <a:solidFill>
              <a:srgbClr val="00A4E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defRPr/>
            </a:pPr>
            <a:r>
              <a:rPr lang="en-GB" sz="1000" baseline="0">
                <a:solidFill>
                  <a:srgbClr val="00A4E3"/>
                </a:solidFill>
                <a:latin typeface="Arial"/>
                <a:ea typeface="Roboto" panose="02000000000000000000" pitchFamily="2" charset="0"/>
                <a:cs typeface="Roboto" panose="02000000000000000000" pitchFamily="2" charset="0"/>
              </a:rPr>
              <a:t>Government</a:t>
            </a:r>
            <a:endParaRPr kumimoji="0" lang="en-GB" sz="1000" i="0" u="none" strike="noStrike" kern="1200" cap="none" spc="0" normalizeH="0" baseline="0" noProof="0">
              <a:ln>
                <a:noFill/>
              </a:ln>
              <a:solidFill>
                <a:srgbClr val="00A4E3"/>
              </a:solidFill>
              <a:effectLst/>
              <a:uLnTx/>
              <a:uFillTx/>
              <a:latin typeface="Arial"/>
              <a:ea typeface="Roboto" panose="02000000000000000000" pitchFamily="2" charset="0"/>
              <a:cs typeface="Roboto" panose="02000000000000000000" pitchFamily="2" charset="0"/>
            </a:endParaRPr>
          </a:p>
        </p:txBody>
      </p:sp>
      <p:sp>
        <p:nvSpPr>
          <p:cNvPr id="112" name="Arrow: Pentagon 111">
            <a:extLst>
              <a:ext uri="{FF2B5EF4-FFF2-40B4-BE49-F238E27FC236}">
                <a16:creationId xmlns:a16="http://schemas.microsoft.com/office/drawing/2014/main" id="{FCADC805-3DD8-4EC0-8D50-C088BBB37727}"/>
              </a:ext>
            </a:extLst>
          </p:cNvPr>
          <p:cNvSpPr/>
          <p:nvPr/>
        </p:nvSpPr>
        <p:spPr>
          <a:xfrm>
            <a:off x="3271800" y="1618387"/>
            <a:ext cx="1224000" cy="36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1000" baseline="0">
                <a:solidFill>
                  <a:srgbClr val="54585A"/>
                </a:solidFill>
                <a:latin typeface="Arial"/>
                <a:ea typeface="Roboto" panose="02000000000000000000" pitchFamily="2" charset="0"/>
                <a:cs typeface="Roboto" panose="02000000000000000000" pitchFamily="2" charset="0"/>
              </a:rPr>
              <a:t>Selected Benchmarks</a:t>
            </a:r>
            <a:endParaRPr kumimoji="0" lang="en-GB" sz="1000" b="1" i="0" u="none" strike="noStrike" kern="1200" cap="none" spc="0" normalizeH="0" baseline="0" noProof="0">
              <a:ln>
                <a:noFill/>
              </a:ln>
              <a:solidFill>
                <a:srgbClr val="54585A"/>
              </a:solidFill>
              <a:effectLst/>
              <a:uLnTx/>
              <a:uFillTx/>
              <a:latin typeface="Arial"/>
              <a:ea typeface="Roboto" panose="02000000000000000000" pitchFamily="2" charset="0"/>
              <a:cs typeface="Roboto" panose="02000000000000000000" pitchFamily="2" charset="0"/>
            </a:endParaRPr>
          </a:p>
        </p:txBody>
      </p:sp>
      <p:sp>
        <p:nvSpPr>
          <p:cNvPr id="113" name="Arrow: Pentagon 112">
            <a:extLst>
              <a:ext uri="{FF2B5EF4-FFF2-40B4-BE49-F238E27FC236}">
                <a16:creationId xmlns:a16="http://schemas.microsoft.com/office/drawing/2014/main" id="{5ABDB10A-CE49-44F7-AAC9-0AA67B5C0D54}"/>
              </a:ext>
            </a:extLst>
          </p:cNvPr>
          <p:cNvSpPr/>
          <p:nvPr/>
        </p:nvSpPr>
        <p:spPr>
          <a:xfrm>
            <a:off x="3271800" y="3365353"/>
            <a:ext cx="1224000" cy="1267662"/>
          </a:xfrm>
          <a:prstGeom prst="homePlate">
            <a:avLst>
              <a:gd name="adj" fmla="val 0"/>
            </a:avLst>
          </a:prstGeom>
          <a:noFill/>
          <a:ln w="12700">
            <a:solidFill>
              <a:srgbClr val="00A4E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defRPr/>
            </a:pPr>
            <a:r>
              <a:rPr lang="en-GB" sz="1000" baseline="0">
                <a:solidFill>
                  <a:srgbClr val="00A4E3"/>
                </a:solidFill>
                <a:latin typeface="Arial"/>
                <a:ea typeface="Roboto" panose="02000000000000000000" pitchFamily="2" charset="0"/>
                <a:cs typeface="Roboto" panose="02000000000000000000" pitchFamily="2" charset="0"/>
              </a:rPr>
              <a:t>Industry</a:t>
            </a:r>
            <a:endParaRPr kumimoji="0" lang="en-GB" sz="1000" b="0" i="0" u="none" strike="noStrike" kern="1200" cap="none" spc="0" normalizeH="0" baseline="0" noProof="0">
              <a:ln>
                <a:noFill/>
              </a:ln>
              <a:solidFill>
                <a:srgbClr val="00A4E3"/>
              </a:solidFill>
              <a:effectLst/>
              <a:uLnTx/>
              <a:uFillTx/>
              <a:latin typeface="Arial"/>
              <a:ea typeface="Roboto" panose="02000000000000000000" pitchFamily="2" charset="0"/>
              <a:cs typeface="Roboto" panose="02000000000000000000" pitchFamily="2" charset="0"/>
            </a:endParaRPr>
          </a:p>
        </p:txBody>
      </p:sp>
      <p:cxnSp>
        <p:nvCxnSpPr>
          <p:cNvPr id="115" name="Straight Connector 114">
            <a:extLst>
              <a:ext uri="{FF2B5EF4-FFF2-40B4-BE49-F238E27FC236}">
                <a16:creationId xmlns:a16="http://schemas.microsoft.com/office/drawing/2014/main" id="{C3CCB702-9D3A-458B-8A02-C67EA4893520}"/>
              </a:ext>
            </a:extLst>
          </p:cNvPr>
          <p:cNvCxnSpPr>
            <a:cxnSpLocks/>
            <a:stCxn id="74" idx="3"/>
            <a:endCxn id="111" idx="1"/>
          </p:cNvCxnSpPr>
          <p:nvPr/>
        </p:nvCxnSpPr>
        <p:spPr>
          <a:xfrm>
            <a:off x="3012299" y="2663813"/>
            <a:ext cx="259501" cy="0"/>
          </a:xfrm>
          <a:prstGeom prst="line">
            <a:avLst/>
          </a:prstGeom>
          <a:ln w="127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A7AC9D16-632B-4852-9BE9-554704E12457}"/>
              </a:ext>
            </a:extLst>
          </p:cNvPr>
          <p:cNvCxnSpPr>
            <a:cxnSpLocks/>
            <a:stCxn id="89" idx="3"/>
            <a:endCxn id="111" idx="1"/>
          </p:cNvCxnSpPr>
          <p:nvPr/>
        </p:nvCxnSpPr>
        <p:spPr>
          <a:xfrm flipV="1">
            <a:off x="3012299" y="2663813"/>
            <a:ext cx="259501" cy="1335371"/>
          </a:xfrm>
          <a:prstGeom prst="line">
            <a:avLst/>
          </a:prstGeom>
          <a:ln w="127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2D00A509-1AA9-4D56-9FDB-B9495FB1B1ED}"/>
              </a:ext>
            </a:extLst>
          </p:cNvPr>
          <p:cNvCxnSpPr>
            <a:cxnSpLocks/>
            <a:stCxn id="74" idx="3"/>
            <a:endCxn id="113" idx="1"/>
          </p:cNvCxnSpPr>
          <p:nvPr/>
        </p:nvCxnSpPr>
        <p:spPr>
          <a:xfrm>
            <a:off x="3012299" y="2663813"/>
            <a:ext cx="259501" cy="1335371"/>
          </a:xfrm>
          <a:prstGeom prst="line">
            <a:avLst/>
          </a:prstGeom>
          <a:ln w="127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DF857A5D-2442-425D-9B05-3A5C53C24F3F}"/>
              </a:ext>
            </a:extLst>
          </p:cNvPr>
          <p:cNvCxnSpPr>
            <a:cxnSpLocks/>
            <a:stCxn id="89" idx="3"/>
            <a:endCxn id="113" idx="1"/>
          </p:cNvCxnSpPr>
          <p:nvPr/>
        </p:nvCxnSpPr>
        <p:spPr>
          <a:xfrm>
            <a:off x="3012299" y="3999184"/>
            <a:ext cx="259501" cy="0"/>
          </a:xfrm>
          <a:prstGeom prst="line">
            <a:avLst/>
          </a:prstGeom>
          <a:ln w="127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29" name="Picture 2" descr="ILO | UNGIS">
            <a:extLst>
              <a:ext uri="{FF2B5EF4-FFF2-40B4-BE49-F238E27FC236}">
                <a16:creationId xmlns:a16="http://schemas.microsoft.com/office/drawing/2014/main" id="{88E09DA1-E6DB-48F1-B6D7-0A6E2F734B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9328" y="2509395"/>
            <a:ext cx="470598" cy="470598"/>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New Report by World Bank: Regulatory Indicators for Sustainable Energy  (RISE) - Florence School of Regulation">
            <a:extLst>
              <a:ext uri="{FF2B5EF4-FFF2-40B4-BE49-F238E27FC236}">
                <a16:creationId xmlns:a16="http://schemas.microsoft.com/office/drawing/2014/main" id="{552573D9-B11B-48A4-B931-B37F676C56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1193"/>
          <a:stretch/>
        </p:blipFill>
        <p:spPr bwMode="auto">
          <a:xfrm>
            <a:off x="3329822" y="2286373"/>
            <a:ext cx="647985" cy="325845"/>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6" descr="Logo">
            <a:extLst>
              <a:ext uri="{FF2B5EF4-FFF2-40B4-BE49-F238E27FC236}">
                <a16:creationId xmlns:a16="http://schemas.microsoft.com/office/drawing/2014/main" id="{37CFA8B8-807D-41F0-A858-ADDE4B2D00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1026" y="2806533"/>
            <a:ext cx="436222" cy="384902"/>
          </a:xfrm>
          <a:prstGeom prst="rect">
            <a:avLst/>
          </a:prstGeom>
          <a:noFill/>
          <a:extLst>
            <a:ext uri="{909E8E84-426E-40DD-AFC4-6F175D3DCCD1}">
              <a14:hiddenFill xmlns:a14="http://schemas.microsoft.com/office/drawing/2010/main">
                <a:solidFill>
                  <a:srgbClr val="FFFFFF"/>
                </a:solidFill>
              </a14:hiddenFill>
            </a:ext>
          </a:extLst>
        </p:spPr>
      </p:pic>
      <p:pic>
        <p:nvPicPr>
          <p:cNvPr id="216066" name="Picture 2" descr="ICMM Water Stewardship Framework (2014) – CEO Water Mandate">
            <a:extLst>
              <a:ext uri="{FF2B5EF4-FFF2-40B4-BE49-F238E27FC236}">
                <a16:creationId xmlns:a16="http://schemas.microsoft.com/office/drawing/2014/main" id="{0ED00E73-37F5-4645-B5AE-324AC3CBE29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3336" b="23337"/>
          <a:stretch/>
        </p:blipFill>
        <p:spPr bwMode="auto">
          <a:xfrm>
            <a:off x="3357739" y="3654964"/>
            <a:ext cx="472562" cy="252000"/>
          </a:xfrm>
          <a:prstGeom prst="rect">
            <a:avLst/>
          </a:prstGeom>
          <a:noFill/>
          <a:extLst>
            <a:ext uri="{909E8E84-426E-40DD-AFC4-6F175D3DCCD1}">
              <a14:hiddenFill xmlns:a14="http://schemas.microsoft.com/office/drawing/2010/main">
                <a:solidFill>
                  <a:srgbClr val="FFFFFF"/>
                </a:solidFill>
              </a14:hiddenFill>
            </a:ext>
          </a:extLst>
        </p:spPr>
      </p:pic>
      <p:pic>
        <p:nvPicPr>
          <p:cNvPr id="216068" name="Picture 4" descr="Natural Resource Governance Institute - Home | Facebook">
            <a:extLst>
              <a:ext uri="{FF2B5EF4-FFF2-40B4-BE49-F238E27FC236}">
                <a16:creationId xmlns:a16="http://schemas.microsoft.com/office/drawing/2014/main" id="{189D3BF6-AB51-4BB2-AC97-78A476D2E2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0301" y="3999184"/>
            <a:ext cx="579560" cy="228262"/>
          </a:xfrm>
          <a:prstGeom prst="rect">
            <a:avLst/>
          </a:prstGeom>
          <a:noFill/>
          <a:extLst>
            <a:ext uri="{909E8E84-426E-40DD-AFC4-6F175D3DCCD1}">
              <a14:hiddenFill xmlns:a14="http://schemas.microsoft.com/office/drawing/2010/main">
                <a:solidFill>
                  <a:srgbClr val="FFFFFF"/>
                </a:solidFill>
              </a14:hiddenFill>
            </a:ext>
          </a:extLst>
        </p:spPr>
      </p:pic>
      <p:pic>
        <p:nvPicPr>
          <p:cNvPr id="216070" name="Picture 6" descr="RMI Report 2020 - Responsible Mining Foundation - RMF">
            <a:extLst>
              <a:ext uri="{FF2B5EF4-FFF2-40B4-BE49-F238E27FC236}">
                <a16:creationId xmlns:a16="http://schemas.microsoft.com/office/drawing/2014/main" id="{CF14C0B5-ED46-47A9-9A53-76F2790620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7739" y="4362170"/>
            <a:ext cx="954100" cy="173262"/>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36" descr="Logo, icon&#10;&#10;Description automatically generated">
            <a:extLst>
              <a:ext uri="{FF2B5EF4-FFF2-40B4-BE49-F238E27FC236}">
                <a16:creationId xmlns:a16="http://schemas.microsoft.com/office/drawing/2014/main" id="{98DE25E0-A905-4B64-B522-3108E321016A}"/>
              </a:ext>
            </a:extLst>
          </p:cNvPr>
          <p:cNvPicPr>
            <a:picLocks noChangeAspect="1"/>
          </p:cNvPicPr>
          <p:nvPr/>
        </p:nvPicPr>
        <p:blipFill>
          <a:blip r:embed="rId11"/>
          <a:stretch>
            <a:fillRect/>
          </a:stretch>
        </p:blipFill>
        <p:spPr>
          <a:xfrm>
            <a:off x="6951334" y="2377970"/>
            <a:ext cx="909064" cy="909064"/>
          </a:xfrm>
          <a:prstGeom prst="rect">
            <a:avLst/>
          </a:prstGeom>
        </p:spPr>
      </p:pic>
      <p:pic>
        <p:nvPicPr>
          <p:cNvPr id="139" name="Picture 138" descr="Icon&#10;&#10;Description automatically generated">
            <a:extLst>
              <a:ext uri="{FF2B5EF4-FFF2-40B4-BE49-F238E27FC236}">
                <a16:creationId xmlns:a16="http://schemas.microsoft.com/office/drawing/2014/main" id="{1223C829-A7F9-44CA-AC66-0DF322DB5ACE}"/>
              </a:ext>
            </a:extLst>
          </p:cNvPr>
          <p:cNvPicPr>
            <a:picLocks noChangeAspect="1"/>
          </p:cNvPicPr>
          <p:nvPr/>
        </p:nvPicPr>
        <p:blipFill>
          <a:blip r:embed="rId12"/>
          <a:stretch>
            <a:fillRect/>
          </a:stretch>
        </p:blipFill>
        <p:spPr>
          <a:xfrm>
            <a:off x="5872287" y="2377970"/>
            <a:ext cx="909064" cy="909064"/>
          </a:xfrm>
          <a:prstGeom prst="rect">
            <a:avLst/>
          </a:prstGeom>
        </p:spPr>
      </p:pic>
      <p:pic>
        <p:nvPicPr>
          <p:cNvPr id="141" name="Picture 140" descr="Icon&#10;&#10;Description automatically generated">
            <a:extLst>
              <a:ext uri="{FF2B5EF4-FFF2-40B4-BE49-F238E27FC236}">
                <a16:creationId xmlns:a16="http://schemas.microsoft.com/office/drawing/2014/main" id="{761A4F65-0F40-4434-8356-91635C1B815B}"/>
              </a:ext>
            </a:extLst>
          </p:cNvPr>
          <p:cNvPicPr>
            <a:picLocks noChangeAspect="1"/>
          </p:cNvPicPr>
          <p:nvPr/>
        </p:nvPicPr>
        <p:blipFill>
          <a:blip r:embed="rId13"/>
          <a:stretch>
            <a:fillRect/>
          </a:stretch>
        </p:blipFill>
        <p:spPr>
          <a:xfrm>
            <a:off x="4793240" y="2377970"/>
            <a:ext cx="909064" cy="909064"/>
          </a:xfrm>
          <a:prstGeom prst="rect">
            <a:avLst/>
          </a:prstGeom>
        </p:spPr>
      </p:pic>
      <p:pic>
        <p:nvPicPr>
          <p:cNvPr id="143" name="Picture 142" descr="Icon&#10;&#10;Description automatically generated">
            <a:extLst>
              <a:ext uri="{FF2B5EF4-FFF2-40B4-BE49-F238E27FC236}">
                <a16:creationId xmlns:a16="http://schemas.microsoft.com/office/drawing/2014/main" id="{FF2C7156-6099-41A6-91AF-CAE2E8296250}"/>
              </a:ext>
            </a:extLst>
          </p:cNvPr>
          <p:cNvPicPr>
            <a:picLocks noChangeAspect="1"/>
          </p:cNvPicPr>
          <p:nvPr/>
        </p:nvPicPr>
        <p:blipFill>
          <a:blip r:embed="rId14"/>
          <a:stretch>
            <a:fillRect/>
          </a:stretch>
        </p:blipFill>
        <p:spPr>
          <a:xfrm>
            <a:off x="8030381" y="2377970"/>
            <a:ext cx="909064" cy="909064"/>
          </a:xfrm>
          <a:prstGeom prst="rect">
            <a:avLst/>
          </a:prstGeom>
        </p:spPr>
      </p:pic>
      <p:sp>
        <p:nvSpPr>
          <p:cNvPr id="147" name="Arrow: Pentagon 146">
            <a:extLst>
              <a:ext uri="{FF2B5EF4-FFF2-40B4-BE49-F238E27FC236}">
                <a16:creationId xmlns:a16="http://schemas.microsoft.com/office/drawing/2014/main" id="{39E884A1-8135-4290-B4B6-8028A6FF5E75}"/>
              </a:ext>
            </a:extLst>
          </p:cNvPr>
          <p:cNvSpPr/>
          <p:nvPr/>
        </p:nvSpPr>
        <p:spPr>
          <a:xfrm>
            <a:off x="4743512" y="1618387"/>
            <a:ext cx="1008519" cy="36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1000" baseline="0" dirty="0">
                <a:solidFill>
                  <a:srgbClr val="54585A"/>
                </a:solidFill>
                <a:latin typeface="Arial"/>
                <a:ea typeface="Roboto" panose="02000000000000000000" pitchFamily="2" charset="0"/>
                <a:cs typeface="Roboto" panose="02000000000000000000" pitchFamily="2" charset="0"/>
              </a:rPr>
              <a:t>Infrastructure Development</a:t>
            </a:r>
            <a:endParaRPr kumimoji="0" lang="en-GB" sz="1000" b="1" i="0" u="none" strike="noStrike" kern="1200" cap="none" spc="0" normalizeH="0" baseline="0" noProof="0" dirty="0">
              <a:ln>
                <a:noFill/>
              </a:ln>
              <a:solidFill>
                <a:srgbClr val="54585A"/>
              </a:solidFill>
              <a:effectLst/>
              <a:uLnTx/>
              <a:uFillTx/>
              <a:latin typeface="Arial"/>
              <a:ea typeface="Roboto" panose="02000000000000000000" pitchFamily="2" charset="0"/>
              <a:cs typeface="Roboto" panose="02000000000000000000" pitchFamily="2" charset="0"/>
            </a:endParaRPr>
          </a:p>
        </p:txBody>
      </p:sp>
      <p:sp>
        <p:nvSpPr>
          <p:cNvPr id="148" name="Arrow: Pentagon 147">
            <a:extLst>
              <a:ext uri="{FF2B5EF4-FFF2-40B4-BE49-F238E27FC236}">
                <a16:creationId xmlns:a16="http://schemas.microsoft.com/office/drawing/2014/main" id="{DDF64A35-419A-486C-A01E-BB83345526B4}"/>
              </a:ext>
            </a:extLst>
          </p:cNvPr>
          <p:cNvSpPr/>
          <p:nvPr/>
        </p:nvSpPr>
        <p:spPr>
          <a:xfrm>
            <a:off x="5822559" y="1618387"/>
            <a:ext cx="1008519" cy="36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1000" baseline="0">
                <a:solidFill>
                  <a:srgbClr val="54585A"/>
                </a:solidFill>
                <a:latin typeface="Arial"/>
                <a:ea typeface="Roboto" panose="02000000000000000000" pitchFamily="2" charset="0"/>
                <a:cs typeface="Roboto" panose="02000000000000000000" pitchFamily="2" charset="0"/>
              </a:rPr>
              <a:t>Health Facilities</a:t>
            </a:r>
            <a:endParaRPr kumimoji="0" lang="en-GB" sz="1000" b="1" i="0" u="none" strike="noStrike" kern="1200" cap="none" spc="0" normalizeH="0" baseline="0" noProof="0">
              <a:ln>
                <a:noFill/>
              </a:ln>
              <a:solidFill>
                <a:srgbClr val="54585A"/>
              </a:solidFill>
              <a:effectLst/>
              <a:uLnTx/>
              <a:uFillTx/>
              <a:latin typeface="Arial"/>
              <a:ea typeface="Roboto" panose="02000000000000000000" pitchFamily="2" charset="0"/>
              <a:cs typeface="Roboto" panose="02000000000000000000" pitchFamily="2" charset="0"/>
            </a:endParaRPr>
          </a:p>
        </p:txBody>
      </p:sp>
      <p:sp>
        <p:nvSpPr>
          <p:cNvPr id="149" name="Arrow: Pentagon 148">
            <a:extLst>
              <a:ext uri="{FF2B5EF4-FFF2-40B4-BE49-F238E27FC236}">
                <a16:creationId xmlns:a16="http://schemas.microsoft.com/office/drawing/2014/main" id="{41652EE1-486C-48D2-A62E-A3688CFE0EFF}"/>
              </a:ext>
            </a:extLst>
          </p:cNvPr>
          <p:cNvSpPr/>
          <p:nvPr/>
        </p:nvSpPr>
        <p:spPr>
          <a:xfrm>
            <a:off x="6901606" y="1618387"/>
            <a:ext cx="1008519" cy="36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1000" baseline="0">
                <a:solidFill>
                  <a:srgbClr val="54585A"/>
                </a:solidFill>
                <a:latin typeface="Arial"/>
                <a:ea typeface="Roboto" panose="02000000000000000000" pitchFamily="2" charset="0"/>
                <a:cs typeface="Roboto" panose="02000000000000000000" pitchFamily="2" charset="0"/>
              </a:rPr>
              <a:t>Educational Resources</a:t>
            </a:r>
            <a:endParaRPr kumimoji="0" lang="en-GB" sz="1000" b="1" i="0" u="none" strike="noStrike" kern="1200" cap="none" spc="0" normalizeH="0" baseline="0" noProof="0">
              <a:ln>
                <a:noFill/>
              </a:ln>
              <a:solidFill>
                <a:srgbClr val="54585A"/>
              </a:solidFill>
              <a:effectLst/>
              <a:uLnTx/>
              <a:uFillTx/>
              <a:latin typeface="Arial"/>
              <a:ea typeface="Roboto" panose="02000000000000000000" pitchFamily="2" charset="0"/>
              <a:cs typeface="Roboto" panose="02000000000000000000" pitchFamily="2" charset="0"/>
            </a:endParaRPr>
          </a:p>
        </p:txBody>
      </p:sp>
      <p:sp>
        <p:nvSpPr>
          <p:cNvPr id="150" name="Arrow: Pentagon 149">
            <a:extLst>
              <a:ext uri="{FF2B5EF4-FFF2-40B4-BE49-F238E27FC236}">
                <a16:creationId xmlns:a16="http://schemas.microsoft.com/office/drawing/2014/main" id="{F31C4B9E-C9FC-4C73-8251-F5AC28928429}"/>
              </a:ext>
            </a:extLst>
          </p:cNvPr>
          <p:cNvSpPr/>
          <p:nvPr/>
        </p:nvSpPr>
        <p:spPr>
          <a:xfrm>
            <a:off x="7980653" y="1618387"/>
            <a:ext cx="1008519" cy="36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1000" baseline="0">
                <a:solidFill>
                  <a:srgbClr val="54585A"/>
                </a:solidFill>
                <a:latin typeface="Arial"/>
                <a:ea typeface="Roboto" panose="02000000000000000000" pitchFamily="2" charset="0"/>
                <a:cs typeface="Roboto" panose="02000000000000000000" pitchFamily="2" charset="0"/>
              </a:rPr>
              <a:t>Economic Diversification</a:t>
            </a:r>
            <a:endParaRPr kumimoji="0" lang="en-GB" sz="1000" b="1" i="0" u="none" strike="noStrike" kern="1200" cap="none" spc="0" normalizeH="0" baseline="0" noProof="0">
              <a:ln>
                <a:noFill/>
              </a:ln>
              <a:solidFill>
                <a:srgbClr val="54585A"/>
              </a:solidFill>
              <a:effectLst/>
              <a:uLnTx/>
              <a:uFillTx/>
              <a:latin typeface="Arial"/>
              <a:ea typeface="Roboto" panose="02000000000000000000" pitchFamily="2" charset="0"/>
              <a:cs typeface="Roboto" panose="02000000000000000000" pitchFamily="2" charset="0"/>
            </a:endParaRPr>
          </a:p>
        </p:txBody>
      </p:sp>
      <p:cxnSp>
        <p:nvCxnSpPr>
          <p:cNvPr id="146" name="Straight Connector 145">
            <a:extLst>
              <a:ext uri="{FF2B5EF4-FFF2-40B4-BE49-F238E27FC236}">
                <a16:creationId xmlns:a16="http://schemas.microsoft.com/office/drawing/2014/main" id="{A5E14B8B-7E4A-4557-8619-B92FC86C5E99}"/>
              </a:ext>
            </a:extLst>
          </p:cNvPr>
          <p:cNvCxnSpPr>
            <a:cxnSpLocks/>
            <a:stCxn id="141" idx="0"/>
            <a:endCxn id="147" idx="2"/>
          </p:cNvCxnSpPr>
          <p:nvPr/>
        </p:nvCxnSpPr>
        <p:spPr>
          <a:xfrm flipV="1">
            <a:off x="5247772" y="1978387"/>
            <a:ext cx="0" cy="399583"/>
          </a:xfrm>
          <a:prstGeom prst="line">
            <a:avLst/>
          </a:prstGeom>
          <a:ln>
            <a:solidFill>
              <a:srgbClr val="54585A"/>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988346A0-CF36-4F3B-9C9D-4AC09B84BAB3}"/>
              </a:ext>
            </a:extLst>
          </p:cNvPr>
          <p:cNvCxnSpPr>
            <a:cxnSpLocks/>
            <a:stCxn id="139" idx="0"/>
            <a:endCxn id="148" idx="2"/>
          </p:cNvCxnSpPr>
          <p:nvPr/>
        </p:nvCxnSpPr>
        <p:spPr>
          <a:xfrm flipV="1">
            <a:off x="6326819" y="1978387"/>
            <a:ext cx="0" cy="399583"/>
          </a:xfrm>
          <a:prstGeom prst="line">
            <a:avLst/>
          </a:prstGeom>
          <a:ln>
            <a:solidFill>
              <a:srgbClr val="54585A"/>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0A418776-095B-4BB4-BB38-795DD46245E8}"/>
              </a:ext>
            </a:extLst>
          </p:cNvPr>
          <p:cNvCxnSpPr>
            <a:cxnSpLocks/>
            <a:stCxn id="137" idx="0"/>
            <a:endCxn id="149" idx="2"/>
          </p:cNvCxnSpPr>
          <p:nvPr/>
        </p:nvCxnSpPr>
        <p:spPr>
          <a:xfrm flipV="1">
            <a:off x="7405866" y="1978387"/>
            <a:ext cx="0" cy="399583"/>
          </a:xfrm>
          <a:prstGeom prst="line">
            <a:avLst/>
          </a:prstGeom>
          <a:ln>
            <a:solidFill>
              <a:srgbClr val="54585A"/>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id="{F9E36046-294C-4392-B61F-3437010F67F2}"/>
              </a:ext>
            </a:extLst>
          </p:cNvPr>
          <p:cNvCxnSpPr>
            <a:cxnSpLocks/>
            <a:stCxn id="143" idx="0"/>
            <a:endCxn id="150" idx="2"/>
          </p:cNvCxnSpPr>
          <p:nvPr/>
        </p:nvCxnSpPr>
        <p:spPr>
          <a:xfrm flipV="1">
            <a:off x="8484913" y="1978387"/>
            <a:ext cx="0" cy="399583"/>
          </a:xfrm>
          <a:prstGeom prst="line">
            <a:avLst/>
          </a:prstGeom>
          <a:ln>
            <a:solidFill>
              <a:srgbClr val="54585A"/>
            </a:solidFill>
            <a:tailEnd type="none"/>
          </a:ln>
          <a:effectLst/>
        </p:spPr>
        <p:style>
          <a:lnRef idx="2">
            <a:schemeClr val="accent1"/>
          </a:lnRef>
          <a:fillRef idx="0">
            <a:schemeClr val="accent1"/>
          </a:fillRef>
          <a:effectRef idx="1">
            <a:schemeClr val="accent1"/>
          </a:effectRef>
          <a:fontRef idx="minor">
            <a:schemeClr val="tx1"/>
          </a:fontRef>
        </p:style>
      </p:cxnSp>
      <p:sp>
        <p:nvSpPr>
          <p:cNvPr id="164" name="Arrow: Pentagon 163">
            <a:extLst>
              <a:ext uri="{FF2B5EF4-FFF2-40B4-BE49-F238E27FC236}">
                <a16:creationId xmlns:a16="http://schemas.microsoft.com/office/drawing/2014/main" id="{816ED102-5C8B-4327-A2A7-6B4006DFB171}"/>
              </a:ext>
            </a:extLst>
          </p:cNvPr>
          <p:cNvSpPr/>
          <p:nvPr/>
        </p:nvSpPr>
        <p:spPr>
          <a:xfrm>
            <a:off x="4743512" y="3320593"/>
            <a:ext cx="1008519" cy="36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1000" baseline="0">
                <a:solidFill>
                  <a:srgbClr val="006BA6"/>
                </a:solidFill>
                <a:latin typeface="Arial"/>
                <a:ea typeface="Roboto" panose="02000000000000000000" pitchFamily="2" charset="0"/>
                <a:cs typeface="Roboto" panose="02000000000000000000" pitchFamily="2" charset="0"/>
              </a:rPr>
              <a:t>Railways</a:t>
            </a: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000" baseline="0">
                <a:solidFill>
                  <a:srgbClr val="006BA6"/>
                </a:solidFill>
                <a:latin typeface="Arial"/>
                <a:ea typeface="Roboto" panose="02000000000000000000" pitchFamily="2" charset="0"/>
                <a:cs typeface="Roboto" panose="02000000000000000000" pitchFamily="2" charset="0"/>
              </a:rPr>
              <a:t>Ports</a:t>
            </a: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000" baseline="0">
                <a:solidFill>
                  <a:srgbClr val="006BA6"/>
                </a:solidFill>
                <a:latin typeface="Arial"/>
                <a:ea typeface="Roboto" panose="02000000000000000000" pitchFamily="2" charset="0"/>
                <a:cs typeface="Roboto" panose="02000000000000000000" pitchFamily="2" charset="0"/>
              </a:rPr>
              <a:t>Airports</a:t>
            </a: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000" baseline="0">
                <a:solidFill>
                  <a:srgbClr val="006BA6"/>
                </a:solidFill>
                <a:latin typeface="Arial"/>
                <a:ea typeface="Roboto" panose="02000000000000000000" pitchFamily="2" charset="0"/>
                <a:cs typeface="Roboto" panose="02000000000000000000" pitchFamily="2" charset="0"/>
              </a:rPr>
              <a:t>Roads</a:t>
            </a:r>
          </a:p>
        </p:txBody>
      </p:sp>
      <p:sp>
        <p:nvSpPr>
          <p:cNvPr id="165" name="Arrow: Pentagon 164">
            <a:extLst>
              <a:ext uri="{FF2B5EF4-FFF2-40B4-BE49-F238E27FC236}">
                <a16:creationId xmlns:a16="http://schemas.microsoft.com/office/drawing/2014/main" id="{50123A74-4B48-457B-A569-8EBC59EEC56D}"/>
              </a:ext>
            </a:extLst>
          </p:cNvPr>
          <p:cNvSpPr/>
          <p:nvPr/>
        </p:nvSpPr>
        <p:spPr>
          <a:xfrm>
            <a:off x="5822559" y="3320593"/>
            <a:ext cx="1008519" cy="36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1000" baseline="0">
                <a:solidFill>
                  <a:srgbClr val="006BA6"/>
                </a:solidFill>
                <a:latin typeface="Arial"/>
                <a:ea typeface="Roboto" panose="02000000000000000000" pitchFamily="2" charset="0"/>
                <a:cs typeface="Roboto" panose="02000000000000000000" pitchFamily="2" charset="0"/>
              </a:rPr>
              <a:t>Hospitals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i="0" u="none" strike="noStrike" kern="1200" cap="none" spc="0" normalizeH="0" baseline="0" noProof="0">
                <a:ln>
                  <a:noFill/>
                </a:ln>
                <a:solidFill>
                  <a:srgbClr val="006BA6"/>
                </a:solidFill>
                <a:effectLst/>
                <a:uLnTx/>
                <a:uFillTx/>
                <a:latin typeface="Arial"/>
                <a:ea typeface="Roboto" panose="02000000000000000000" pitchFamily="2" charset="0"/>
                <a:cs typeface="Roboto" panose="02000000000000000000" pitchFamily="2" charset="0"/>
              </a:rPr>
              <a:t>Clin</a:t>
            </a:r>
            <a:r>
              <a:rPr lang="en-GB" sz="1000" baseline="0" err="1">
                <a:solidFill>
                  <a:srgbClr val="006BA6"/>
                </a:solidFill>
                <a:latin typeface="Arial"/>
                <a:ea typeface="Roboto" panose="02000000000000000000" pitchFamily="2" charset="0"/>
                <a:cs typeface="Roboto" panose="02000000000000000000" pitchFamily="2" charset="0"/>
              </a:rPr>
              <a:t>ics</a:t>
            </a:r>
            <a:endParaRPr lang="en-GB" sz="1000" baseline="0">
              <a:solidFill>
                <a:srgbClr val="006BA6"/>
              </a:solidFill>
              <a:latin typeface="Arial"/>
              <a:ea typeface="Roboto" panose="02000000000000000000" pitchFamily="2" charset="0"/>
              <a:cs typeface="Roboto" panose="02000000000000000000" pitchFamily="2"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000" baseline="0">
                <a:solidFill>
                  <a:srgbClr val="006BA6"/>
                </a:solidFill>
                <a:latin typeface="Arial"/>
                <a:ea typeface="Roboto" panose="02000000000000000000" pitchFamily="2" charset="0"/>
                <a:cs typeface="Roboto" panose="02000000000000000000" pitchFamily="2" charset="0"/>
              </a:rPr>
              <a:t>Beds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i="0" u="none" strike="noStrike" kern="1200" cap="none" spc="0" normalizeH="0" baseline="0" noProof="0">
                <a:ln>
                  <a:noFill/>
                </a:ln>
                <a:solidFill>
                  <a:srgbClr val="006BA6"/>
                </a:solidFill>
                <a:effectLst/>
                <a:uLnTx/>
                <a:uFillTx/>
                <a:latin typeface="Arial"/>
                <a:ea typeface="Roboto" panose="02000000000000000000" pitchFamily="2" charset="0"/>
                <a:cs typeface="Roboto" panose="02000000000000000000" pitchFamily="2" charset="0"/>
              </a:rPr>
              <a:t>Landfills</a:t>
            </a: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000" baseline="0">
                <a:solidFill>
                  <a:srgbClr val="006BA6"/>
                </a:solidFill>
                <a:latin typeface="Arial"/>
                <a:ea typeface="Roboto" panose="02000000000000000000" pitchFamily="2" charset="0"/>
                <a:cs typeface="Roboto" panose="02000000000000000000" pitchFamily="2" charset="0"/>
              </a:rPr>
              <a:t>Doctors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i="0" u="none" strike="noStrike" kern="1200" cap="none" spc="0" normalizeH="0" baseline="0" noProof="0" err="1">
                <a:ln>
                  <a:noFill/>
                </a:ln>
                <a:solidFill>
                  <a:srgbClr val="006BA6"/>
                </a:solidFill>
                <a:effectLst/>
                <a:uLnTx/>
                <a:uFillTx/>
                <a:latin typeface="Arial"/>
                <a:ea typeface="Roboto" panose="02000000000000000000" pitchFamily="2" charset="0"/>
                <a:cs typeface="Roboto" panose="02000000000000000000" pitchFamily="2" charset="0"/>
              </a:rPr>
              <a:t>Patien</a:t>
            </a:r>
            <a:r>
              <a:rPr lang="en-GB" sz="1000" baseline="0" err="1">
                <a:solidFill>
                  <a:srgbClr val="006BA6"/>
                </a:solidFill>
                <a:latin typeface="Arial"/>
                <a:ea typeface="Roboto" panose="02000000000000000000" pitchFamily="2" charset="0"/>
                <a:cs typeface="Roboto" panose="02000000000000000000" pitchFamily="2" charset="0"/>
              </a:rPr>
              <a:t>ts</a:t>
            </a:r>
            <a:endParaRPr kumimoji="0" lang="en-GB" sz="1000" i="0" u="none" strike="noStrike" kern="1200" cap="none" spc="0" normalizeH="0" baseline="0" noProof="0">
              <a:ln>
                <a:noFill/>
              </a:ln>
              <a:solidFill>
                <a:srgbClr val="006BA6"/>
              </a:solidFill>
              <a:effectLst/>
              <a:uLnTx/>
              <a:uFillTx/>
              <a:latin typeface="Arial"/>
              <a:ea typeface="Roboto" panose="02000000000000000000" pitchFamily="2" charset="0"/>
              <a:cs typeface="Roboto" panose="02000000000000000000" pitchFamily="2" charset="0"/>
            </a:endParaRPr>
          </a:p>
        </p:txBody>
      </p:sp>
      <p:sp>
        <p:nvSpPr>
          <p:cNvPr id="166" name="Arrow: Pentagon 165">
            <a:extLst>
              <a:ext uri="{FF2B5EF4-FFF2-40B4-BE49-F238E27FC236}">
                <a16:creationId xmlns:a16="http://schemas.microsoft.com/office/drawing/2014/main" id="{2B2AF629-8B26-40E5-B64C-5406A4182867}"/>
              </a:ext>
            </a:extLst>
          </p:cNvPr>
          <p:cNvSpPr/>
          <p:nvPr/>
        </p:nvSpPr>
        <p:spPr>
          <a:xfrm>
            <a:off x="6901606" y="3320593"/>
            <a:ext cx="1008519" cy="36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1000" baseline="0">
                <a:solidFill>
                  <a:srgbClr val="006BA6"/>
                </a:solidFill>
                <a:latin typeface="Arial"/>
                <a:ea typeface="Roboto" panose="02000000000000000000" pitchFamily="2" charset="0"/>
                <a:cs typeface="Roboto" panose="02000000000000000000" pitchFamily="2" charset="0"/>
              </a:rPr>
              <a:t>Schools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i="0" u="none" strike="noStrike" kern="1200" cap="none" spc="0" normalizeH="0" baseline="0" noProof="0">
                <a:ln>
                  <a:noFill/>
                </a:ln>
                <a:solidFill>
                  <a:srgbClr val="006BA6"/>
                </a:solidFill>
                <a:effectLst/>
                <a:uLnTx/>
                <a:uFillTx/>
                <a:latin typeface="Arial"/>
                <a:ea typeface="Roboto" panose="02000000000000000000" pitchFamily="2" charset="0"/>
                <a:cs typeface="Roboto" panose="02000000000000000000" pitchFamily="2" charset="0"/>
              </a:rPr>
              <a:t>Classrooms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i="0" u="none" strike="noStrike" kern="1200" cap="none" spc="0" normalizeH="0" baseline="0" noProof="0">
                <a:ln>
                  <a:noFill/>
                </a:ln>
                <a:solidFill>
                  <a:srgbClr val="006BA6"/>
                </a:solidFill>
                <a:effectLst/>
                <a:uLnTx/>
                <a:uFillTx/>
                <a:latin typeface="Arial"/>
                <a:ea typeface="Roboto" panose="02000000000000000000" pitchFamily="2" charset="0"/>
                <a:cs typeface="Roboto" panose="02000000000000000000" pitchFamily="2" charset="0"/>
              </a:rPr>
              <a:t>Teachers</a:t>
            </a: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000" baseline="0">
                <a:solidFill>
                  <a:srgbClr val="006BA6"/>
                </a:solidFill>
                <a:latin typeface="Arial"/>
                <a:ea typeface="Roboto" panose="02000000000000000000" pitchFamily="2" charset="0"/>
                <a:cs typeface="Roboto" panose="02000000000000000000" pitchFamily="2" charset="0"/>
              </a:rPr>
              <a:t>Students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i="0" u="none" strike="noStrike" kern="1200" cap="none" spc="0" normalizeH="0" baseline="0" noProof="0">
                <a:ln>
                  <a:noFill/>
                </a:ln>
                <a:solidFill>
                  <a:srgbClr val="006BA6"/>
                </a:solidFill>
                <a:effectLst/>
                <a:uLnTx/>
                <a:uFillTx/>
                <a:latin typeface="Arial"/>
                <a:ea typeface="Roboto" panose="02000000000000000000" pitchFamily="2" charset="0"/>
                <a:cs typeface="Roboto" panose="02000000000000000000" pitchFamily="2" charset="0"/>
              </a:rPr>
              <a:t>Scholarships</a:t>
            </a:r>
          </a:p>
        </p:txBody>
      </p:sp>
      <p:sp>
        <p:nvSpPr>
          <p:cNvPr id="167" name="Arrow: Pentagon 166">
            <a:extLst>
              <a:ext uri="{FF2B5EF4-FFF2-40B4-BE49-F238E27FC236}">
                <a16:creationId xmlns:a16="http://schemas.microsoft.com/office/drawing/2014/main" id="{9C080C65-DF5B-44F1-A7FC-5B3A5E1D2DFD}"/>
              </a:ext>
            </a:extLst>
          </p:cNvPr>
          <p:cNvSpPr/>
          <p:nvPr/>
        </p:nvSpPr>
        <p:spPr>
          <a:xfrm>
            <a:off x="7980653" y="3316225"/>
            <a:ext cx="1008519" cy="36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i="0" u="none" strike="noStrike" kern="1200" cap="none" spc="0" normalizeH="0" baseline="0" noProof="0">
                <a:ln>
                  <a:noFill/>
                </a:ln>
                <a:solidFill>
                  <a:srgbClr val="006BA6"/>
                </a:solidFill>
                <a:effectLst/>
                <a:uLnTx/>
                <a:uFillTx/>
                <a:latin typeface="Arial"/>
                <a:ea typeface="Roboto" panose="02000000000000000000" pitchFamily="2" charset="0"/>
                <a:cs typeface="Roboto" panose="02000000000000000000" pitchFamily="2" charset="0"/>
              </a:rPr>
              <a:t>Agriculture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i="0" u="none" strike="noStrike" kern="1200" cap="none" spc="0" normalizeH="0" baseline="0" noProof="0">
                <a:ln>
                  <a:noFill/>
                </a:ln>
                <a:solidFill>
                  <a:srgbClr val="006BA6"/>
                </a:solidFill>
                <a:effectLst/>
                <a:uLnTx/>
                <a:uFillTx/>
                <a:latin typeface="Arial"/>
                <a:ea typeface="Roboto" panose="02000000000000000000" pitchFamily="2" charset="0"/>
                <a:cs typeface="Roboto" panose="02000000000000000000" pitchFamily="2" charset="0"/>
              </a:rPr>
              <a:t>Fishery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i="0" u="none" strike="noStrike" kern="1200" cap="none" spc="0" normalizeH="0" baseline="0" noProof="0">
                <a:ln>
                  <a:noFill/>
                </a:ln>
                <a:solidFill>
                  <a:srgbClr val="006BA6"/>
                </a:solidFill>
                <a:effectLst/>
                <a:uLnTx/>
                <a:uFillTx/>
                <a:latin typeface="Arial"/>
                <a:ea typeface="Roboto" panose="02000000000000000000" pitchFamily="2" charset="0"/>
                <a:cs typeface="Roboto" panose="02000000000000000000" pitchFamily="2" charset="0"/>
              </a:rPr>
              <a:t>Textile</a:t>
            </a: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000" baseline="0">
                <a:solidFill>
                  <a:srgbClr val="006BA6"/>
                </a:solidFill>
                <a:latin typeface="Arial"/>
                <a:ea typeface="Roboto" panose="02000000000000000000" pitchFamily="2" charset="0"/>
                <a:cs typeface="Roboto" panose="02000000000000000000" pitchFamily="2" charset="0"/>
              </a:rPr>
              <a:t>Carpentry</a:t>
            </a:r>
            <a:endParaRPr kumimoji="0" lang="en-GB" sz="1000" i="0" u="none" strike="noStrike" kern="1200" cap="none" spc="0" normalizeH="0" baseline="0" noProof="0">
              <a:ln>
                <a:noFill/>
              </a:ln>
              <a:solidFill>
                <a:srgbClr val="006BA6"/>
              </a:solidFill>
              <a:effectLst/>
              <a:uLnTx/>
              <a:uFillTx/>
              <a:latin typeface="Arial"/>
              <a:ea typeface="Roboto" panose="02000000000000000000" pitchFamily="2" charset="0"/>
              <a:cs typeface="Roboto" panose="02000000000000000000" pitchFamily="2"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0" i="0" u="none" strike="noStrike" kern="1200" cap="none" spc="0" normalizeH="0" baseline="0" noProof="0">
              <a:ln>
                <a:noFill/>
              </a:ln>
              <a:solidFill>
                <a:srgbClr val="006BA6"/>
              </a:solidFill>
              <a:effectLst/>
              <a:uLnTx/>
              <a:uFillTx/>
              <a:latin typeface="Aria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52208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a:extLst>
              <a:ext uri="{FF2B5EF4-FFF2-40B4-BE49-F238E27FC236}">
                <a16:creationId xmlns:a16="http://schemas.microsoft.com/office/drawing/2014/main" id="{07AB5B00-19D9-46B7-9072-386BD31397D8}"/>
              </a:ext>
            </a:extLst>
          </p:cNvPr>
          <p:cNvGraphicFramePr>
            <a:graphicFrameLocks noChangeAspect="1"/>
          </p:cNvGraphicFramePr>
          <p:nvPr>
            <p:custDataLst>
              <p:tags r:id="rId1"/>
            </p:custDataLst>
            <p:extLst>
              <p:ext uri="{D42A27DB-BD31-4B8C-83A1-F6EECF244321}">
                <p14:modId xmlns:p14="http://schemas.microsoft.com/office/powerpoint/2010/main" val="297490222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66" imgW="344" imgH="344" progId="TCLayout.ActiveDocument.1">
                  <p:embed/>
                </p:oleObj>
              </mc:Choice>
              <mc:Fallback>
                <p:oleObj name="think-cell Slide" r:id="rId66" imgW="344" imgH="344" progId="TCLayout.ActiveDocument.1">
                  <p:embed/>
                  <p:pic>
                    <p:nvPicPr>
                      <p:cNvPr id="20" name="Object 19" hidden="1">
                        <a:extLst>
                          <a:ext uri="{FF2B5EF4-FFF2-40B4-BE49-F238E27FC236}">
                            <a16:creationId xmlns:a16="http://schemas.microsoft.com/office/drawing/2014/main" id="{07AB5B00-19D9-46B7-9072-386BD31397D8}"/>
                          </a:ext>
                        </a:extLst>
                      </p:cNvPr>
                      <p:cNvPicPr/>
                      <p:nvPr/>
                    </p:nvPicPr>
                    <p:blipFill>
                      <a:blip r:embed="rId67"/>
                      <a:stretch>
                        <a:fillRect/>
                      </a:stretch>
                    </p:blipFill>
                    <p:spPr>
                      <a:xfrm>
                        <a:off x="1589" y="1589"/>
                        <a:ext cx="1588" cy="1588"/>
                      </a:xfrm>
                      <a:prstGeom prst="rect">
                        <a:avLst/>
                      </a:prstGeom>
                    </p:spPr>
                  </p:pic>
                </p:oleObj>
              </mc:Fallback>
            </mc:AlternateContent>
          </a:graphicData>
        </a:graphic>
      </p:graphicFrame>
      <p:sp>
        <p:nvSpPr>
          <p:cNvPr id="7" name="Title 6"/>
          <p:cNvSpPr>
            <a:spLocks noGrp="1"/>
          </p:cNvSpPr>
          <p:nvPr>
            <p:ph type="title"/>
          </p:nvPr>
        </p:nvSpPr>
        <p:spPr/>
        <p:txBody>
          <a:bodyPr vert="horz"/>
          <a:lstStyle/>
          <a:p>
            <a:r>
              <a:rPr lang="en-US" dirty="0"/>
              <a:t>Operation 1 displays consistently growing indigenous employment figures with best-in-class safety records</a:t>
            </a:r>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a:xfrm>
            <a:off x="312369" y="4941001"/>
            <a:ext cx="6646154" cy="107722"/>
          </a:xfrm>
        </p:spPr>
        <p:txBody>
          <a:bodyPr/>
          <a:lstStyle/>
          <a:p>
            <a:r>
              <a:rPr lang="en-US" dirty="0"/>
              <a:t>Source: Wood Mackenzie analysis, ICMM - Safety Performance Report 2021. Note: TRIF = Total Recordable Injury Frequency rate</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0"/>
          </p:nvPr>
        </p:nvSpPr>
        <p:spPr/>
        <p:txBody>
          <a:bodyPr/>
          <a:lstStyle/>
          <a:p>
            <a:r>
              <a:rPr lang="en-GB"/>
              <a:t>Female employment is growing, but remains relatively low at ~7% </a:t>
            </a:r>
            <a:endParaRPr lang="en-US"/>
          </a:p>
        </p:txBody>
      </p:sp>
      <p:sp>
        <p:nvSpPr>
          <p:cNvPr id="16" name="Content Placeholder 10">
            <a:extLst>
              <a:ext uri="{FF2B5EF4-FFF2-40B4-BE49-F238E27FC236}">
                <a16:creationId xmlns:a16="http://schemas.microsoft.com/office/drawing/2014/main" id="{8EEE7309-AA62-4E69-909B-027392A2525A}"/>
              </a:ext>
            </a:extLst>
          </p:cNvPr>
          <p:cNvSpPr txBox="1">
            <a:spLocks/>
          </p:cNvSpPr>
          <p:nvPr/>
        </p:nvSpPr>
        <p:spPr>
          <a:xfrm>
            <a:off x="312368" y="1193800"/>
            <a:ext cx="6275757" cy="3640683"/>
          </a:xfrm>
          <a:prstGeom prst="rect">
            <a:avLst/>
          </a:prstGeom>
          <a:no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defPPr>
              <a:defRPr lang="en-GB"/>
            </a:defPPr>
            <a:lvl1pPr marL="0" marR="0" lvl="0" indent="0" algn="ctr" defTabSz="914400" latinLnBrk="0">
              <a:lnSpc>
                <a:spcPct val="100000"/>
              </a:lnSpc>
              <a:buClrTx/>
              <a:buSzTx/>
              <a:buFontTx/>
              <a:buNone/>
              <a:tabLst/>
              <a:defRPr sz="1000" baseline="0">
                <a:solidFill>
                  <a:schemeClr val="bg1"/>
                </a:solidFill>
                <a:latin typeface="Arial"/>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defTabSz="914378"/>
            <a:endParaRPr lang="en-US" b="0">
              <a:solidFill>
                <a:srgbClr val="006BA6"/>
              </a:solidFill>
            </a:endParaRPr>
          </a:p>
        </p:txBody>
      </p:sp>
      <p:sp>
        <p:nvSpPr>
          <p:cNvPr id="23" name="Arrow: Pentagon 22">
            <a:extLst>
              <a:ext uri="{FF2B5EF4-FFF2-40B4-BE49-F238E27FC236}">
                <a16:creationId xmlns:a16="http://schemas.microsoft.com/office/drawing/2014/main" id="{D9540FCC-713B-4292-815C-F6E571EFBD6E}"/>
              </a:ext>
            </a:extLst>
          </p:cNvPr>
          <p:cNvSpPr/>
          <p:nvPr/>
        </p:nvSpPr>
        <p:spPr>
          <a:xfrm>
            <a:off x="311818" y="1073949"/>
            <a:ext cx="1800000" cy="252000"/>
          </a:xfrm>
          <a:prstGeom prst="homePlat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defTabSz="914378"/>
            <a:r>
              <a:rPr lang="en-GB" sz="1000" baseline="0">
                <a:solidFill>
                  <a:prstClr val="white"/>
                </a:solidFill>
                <a:latin typeface="Arial"/>
                <a:ea typeface="Roboto" panose="02000000000000000000" pitchFamily="2" charset="0"/>
              </a:rPr>
              <a:t>Employment Quality</a:t>
            </a:r>
          </a:p>
        </p:txBody>
      </p:sp>
      <p:graphicFrame>
        <p:nvGraphicFramePr>
          <p:cNvPr id="162" name="Chart 161">
            <a:extLst>
              <a:ext uri="{FF2B5EF4-FFF2-40B4-BE49-F238E27FC236}">
                <a16:creationId xmlns:a16="http://schemas.microsoft.com/office/drawing/2014/main" id="{D3E9FDD3-C7F0-9518-384D-FD6531B880F8}"/>
              </a:ext>
            </a:extLst>
          </p:cNvPr>
          <p:cNvGraphicFramePr/>
          <p:nvPr>
            <p:custDataLst>
              <p:tags r:id="rId2"/>
            </p:custDataLst>
            <p:extLst>
              <p:ext uri="{D42A27DB-BD31-4B8C-83A1-F6EECF244321}">
                <p14:modId xmlns:p14="http://schemas.microsoft.com/office/powerpoint/2010/main" val="2613007928"/>
              </p:ext>
            </p:extLst>
          </p:nvPr>
        </p:nvGraphicFramePr>
        <p:xfrm>
          <a:off x="587375" y="1400175"/>
          <a:ext cx="4495800" cy="1497013"/>
        </p:xfrm>
        <a:graphic>
          <a:graphicData uri="http://schemas.openxmlformats.org/drawingml/2006/chart">
            <c:chart xmlns:c="http://schemas.openxmlformats.org/drawingml/2006/chart" xmlns:r="http://schemas.openxmlformats.org/officeDocument/2006/relationships" r:id="rId68"/>
          </a:graphicData>
        </a:graphic>
      </p:graphicFrame>
      <p:cxnSp>
        <p:nvCxnSpPr>
          <p:cNvPr id="101" name="Straight Connector 100">
            <a:extLst>
              <a:ext uri="{FF2B5EF4-FFF2-40B4-BE49-F238E27FC236}">
                <a16:creationId xmlns:a16="http://schemas.microsoft.com/office/drawing/2014/main" id="{63FD5CCD-CDE4-4770-9C34-4489486EC253}"/>
              </a:ext>
            </a:extLst>
          </p:cNvPr>
          <p:cNvCxnSpPr/>
          <p:nvPr>
            <p:custDataLst>
              <p:tags r:id="rId3"/>
            </p:custDataLst>
          </p:nvPr>
        </p:nvCxnSpPr>
        <p:spPr bwMode="auto">
          <a:xfrm flipV="1">
            <a:off x="1406526" y="1293813"/>
            <a:ext cx="2965450" cy="179388"/>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F4DC3759-F4CB-4A49-9671-9C26285C6D02}"/>
              </a:ext>
            </a:extLst>
          </p:cNvPr>
          <p:cNvSpPr/>
          <p:nvPr>
            <p:custDataLst>
              <p:tags r:id="rId4"/>
            </p:custDataLst>
          </p:nvPr>
        </p:nvSpPr>
        <p:spPr bwMode="gray">
          <a:xfrm>
            <a:off x="2032001" y="2543175"/>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4B22C098-CE71-4059-BB10-C7D7A6F4AF45}" type="datetime'''''''''''''''''''''''''''''''''''''''''5''8''%'''''''''''">
              <a:rPr lang="en-US" altLang="en-US" sz="800" b="0" baseline="0">
                <a:solidFill>
                  <a:prstClr val="white"/>
                </a:solidFill>
                <a:latin typeface="Arial"/>
              </a:rPr>
              <a:pPr algn="ctr" defTabSz="914378">
                <a:lnSpc>
                  <a:spcPct val="90000"/>
                </a:lnSpc>
              </a:pPr>
              <a:t>58%</a:t>
            </a:fld>
            <a:endParaRPr lang="en-US" sz="800" b="0" baseline="0" err="1">
              <a:solidFill>
                <a:prstClr val="white"/>
              </a:solidFill>
              <a:latin typeface="Arial"/>
            </a:endParaRPr>
          </a:p>
        </p:txBody>
      </p:sp>
      <p:sp>
        <p:nvSpPr>
          <p:cNvPr id="36" name="Rectangle 35">
            <a:extLst>
              <a:ext uri="{FF2B5EF4-FFF2-40B4-BE49-F238E27FC236}">
                <a16:creationId xmlns:a16="http://schemas.microsoft.com/office/drawing/2014/main" id="{E649DED4-97A5-44EA-9A03-E3B0D4986AAC}"/>
              </a:ext>
            </a:extLst>
          </p:cNvPr>
          <p:cNvSpPr/>
          <p:nvPr>
            <p:custDataLst>
              <p:tags r:id="rId5"/>
            </p:custDataLst>
          </p:nvPr>
        </p:nvSpPr>
        <p:spPr bwMode="auto">
          <a:xfrm>
            <a:off x="1285875"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4C8B0E33-ED1A-4499-A736-F6690B88BB79}" type="datetime'''2''''''''0''''17'''''''''''''''''''''''''''''''''''''''">
              <a:rPr lang="en-US" altLang="en-US" sz="800" b="0" baseline="0" smtClean="0">
                <a:solidFill>
                  <a:srgbClr val="0D1641"/>
                </a:solidFill>
              </a:rPr>
              <a:pPr/>
              <a:t>2017</a:t>
            </a:fld>
            <a:endParaRPr lang="en-US" sz="800" b="0" baseline="0" err="1">
              <a:solidFill>
                <a:srgbClr val="0D1641"/>
              </a:solidFill>
            </a:endParaRPr>
          </a:p>
        </p:txBody>
      </p:sp>
      <p:sp>
        <p:nvSpPr>
          <p:cNvPr id="3" name="Rectangle 2">
            <a:extLst>
              <a:ext uri="{FF2B5EF4-FFF2-40B4-BE49-F238E27FC236}">
                <a16:creationId xmlns:a16="http://schemas.microsoft.com/office/drawing/2014/main" id="{F9464E7F-F0D9-4D07-8456-8DA48AC3AB11}"/>
              </a:ext>
            </a:extLst>
          </p:cNvPr>
          <p:cNvSpPr/>
          <p:nvPr>
            <p:custDataLst>
              <p:tags r:id="rId6"/>
            </p:custDataLst>
          </p:nvPr>
        </p:nvSpPr>
        <p:spPr bwMode="gray">
          <a:xfrm>
            <a:off x="1290639" y="2149475"/>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C0AAB322-A469-4256-9099-F2B9DEE257A4}" type="datetime'''''''''''''4''''''''''''''1''''''''''''%'''''">
              <a:rPr lang="en-US" altLang="en-US" sz="800" b="0" baseline="0">
                <a:solidFill>
                  <a:prstClr val="white"/>
                </a:solidFill>
                <a:latin typeface="Arial"/>
              </a:rPr>
              <a:pPr algn="ctr" defTabSz="914378">
                <a:lnSpc>
                  <a:spcPct val="90000"/>
                </a:lnSpc>
              </a:pPr>
              <a:t>41%</a:t>
            </a:fld>
            <a:endParaRPr lang="en-US" sz="800" b="0" baseline="0" err="1">
              <a:solidFill>
                <a:prstClr val="white"/>
              </a:solidFill>
              <a:latin typeface="Arial"/>
            </a:endParaRPr>
          </a:p>
        </p:txBody>
      </p:sp>
      <p:sp>
        <p:nvSpPr>
          <p:cNvPr id="17" name="Rectangle 16">
            <a:extLst>
              <a:ext uri="{FF2B5EF4-FFF2-40B4-BE49-F238E27FC236}">
                <a16:creationId xmlns:a16="http://schemas.microsoft.com/office/drawing/2014/main" id="{BE46AD9B-0537-4A24-AFA9-5E5CE50162CD}"/>
              </a:ext>
            </a:extLst>
          </p:cNvPr>
          <p:cNvSpPr/>
          <p:nvPr>
            <p:custDataLst>
              <p:tags r:id="rId7"/>
            </p:custDataLst>
          </p:nvPr>
        </p:nvSpPr>
        <p:spPr bwMode="auto">
          <a:xfrm>
            <a:off x="455613" y="1641475"/>
            <a:ext cx="122238" cy="112871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vert270" wrap="none" lIns="0" tIns="0" rIns="0" bIns="0" numCol="1" spcCol="0" rtlCol="0" anchor="b" anchorCtr="0">
            <a:noAutofit/>
          </a:bodyPr>
          <a:lstStyle/>
          <a:p>
            <a:pPr algn="ctr" defTabSz="914378"/>
            <a:r>
              <a:rPr lang="en-US" altLang="en-US" sz="800" baseline="0" dirty="0">
                <a:solidFill>
                  <a:srgbClr val="0D1641"/>
                </a:solidFill>
                <a:latin typeface="Arial"/>
              </a:rPr>
              <a:t>Total Direct Employees</a:t>
            </a:r>
            <a:endParaRPr lang="en-US" sz="800" baseline="0" dirty="0">
              <a:solidFill>
                <a:srgbClr val="0D1641"/>
              </a:solidFill>
              <a:latin typeface="Arial"/>
            </a:endParaRPr>
          </a:p>
        </p:txBody>
      </p:sp>
      <p:sp>
        <p:nvSpPr>
          <p:cNvPr id="25" name="Rectangle 24">
            <a:extLst>
              <a:ext uri="{FF2B5EF4-FFF2-40B4-BE49-F238E27FC236}">
                <a16:creationId xmlns:a16="http://schemas.microsoft.com/office/drawing/2014/main" id="{ECB6FCAD-B21F-45A5-8314-B7D9CC47C642}"/>
              </a:ext>
            </a:extLst>
          </p:cNvPr>
          <p:cNvSpPr/>
          <p:nvPr>
            <p:custDataLst>
              <p:tags r:id="rId8"/>
            </p:custDataLst>
          </p:nvPr>
        </p:nvSpPr>
        <p:spPr bwMode="auto">
          <a:xfrm>
            <a:off x="4251326"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258567BF-E893-47E4-B3C4-EB211A78E028}" type="datetime'''2''''''''0''2''''''''''''''''''1'''''''''''''''''''">
              <a:rPr lang="en-US" altLang="en-US" sz="800" b="0" baseline="0" smtClean="0">
                <a:solidFill>
                  <a:srgbClr val="0D1641"/>
                </a:solidFill>
              </a:rPr>
              <a:pPr/>
              <a:t>2021</a:t>
            </a:fld>
            <a:endParaRPr lang="en-US" sz="800" b="0" baseline="0" err="1">
              <a:solidFill>
                <a:srgbClr val="0D1641"/>
              </a:solidFill>
            </a:endParaRPr>
          </a:p>
        </p:txBody>
      </p:sp>
      <p:sp>
        <p:nvSpPr>
          <p:cNvPr id="33" name="Rectangle 32">
            <a:extLst>
              <a:ext uri="{FF2B5EF4-FFF2-40B4-BE49-F238E27FC236}">
                <a16:creationId xmlns:a16="http://schemas.microsoft.com/office/drawing/2014/main" id="{6751CCB2-8780-4F62-9145-98A23837EE38}"/>
              </a:ext>
            </a:extLst>
          </p:cNvPr>
          <p:cNvSpPr/>
          <p:nvPr>
            <p:custDataLst>
              <p:tags r:id="rId9"/>
            </p:custDataLst>
          </p:nvPr>
        </p:nvSpPr>
        <p:spPr bwMode="auto">
          <a:xfrm>
            <a:off x="2027238"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843D0743-3D8D-4054-8BD4-C442E284F8C0}" type="datetime'''''''2''0''''''1''''''''''''''''8'''''">
              <a:rPr lang="en-US" altLang="en-US" sz="800" b="0" baseline="0" smtClean="0">
                <a:solidFill>
                  <a:srgbClr val="0D1641"/>
                </a:solidFill>
              </a:rPr>
              <a:pPr/>
              <a:t>2018</a:t>
            </a:fld>
            <a:endParaRPr lang="en-US" sz="800" b="0" baseline="0" err="1">
              <a:solidFill>
                <a:srgbClr val="0D1641"/>
              </a:solidFill>
            </a:endParaRPr>
          </a:p>
        </p:txBody>
      </p:sp>
      <p:sp>
        <p:nvSpPr>
          <p:cNvPr id="18" name="Rectangle 17">
            <a:extLst>
              <a:ext uri="{FF2B5EF4-FFF2-40B4-BE49-F238E27FC236}">
                <a16:creationId xmlns:a16="http://schemas.microsoft.com/office/drawing/2014/main" id="{9A014846-4702-41EA-BABD-8CDC020188E3}"/>
              </a:ext>
            </a:extLst>
          </p:cNvPr>
          <p:cNvSpPr/>
          <p:nvPr>
            <p:custDataLst>
              <p:tags r:id="rId10"/>
            </p:custDataLst>
          </p:nvPr>
        </p:nvSpPr>
        <p:spPr bwMode="gray">
          <a:xfrm>
            <a:off x="1290639" y="2533650"/>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474AEE00-298D-4FFA-BC28-AAEAC4812DC9}" type="datetime'5''''''9''''''''''''''''''''%'''''''''''''''''''''''''">
              <a:rPr lang="en-US" altLang="en-US" sz="800" b="0" baseline="0">
                <a:solidFill>
                  <a:prstClr val="white"/>
                </a:solidFill>
                <a:latin typeface="Arial"/>
              </a:rPr>
              <a:pPr algn="ctr" defTabSz="914378">
                <a:lnSpc>
                  <a:spcPct val="90000"/>
                </a:lnSpc>
              </a:pPr>
              <a:t>59%</a:t>
            </a:fld>
            <a:endParaRPr lang="en-US" sz="800" b="0" baseline="0" err="1">
              <a:solidFill>
                <a:prstClr val="white"/>
              </a:solidFill>
              <a:latin typeface="Arial"/>
            </a:endParaRPr>
          </a:p>
        </p:txBody>
      </p:sp>
      <p:sp>
        <p:nvSpPr>
          <p:cNvPr id="24" name="Rectangle 23">
            <a:extLst>
              <a:ext uri="{FF2B5EF4-FFF2-40B4-BE49-F238E27FC236}">
                <a16:creationId xmlns:a16="http://schemas.microsoft.com/office/drawing/2014/main" id="{43F02C0C-411E-46E7-A0FC-CFB475723C22}"/>
              </a:ext>
            </a:extLst>
          </p:cNvPr>
          <p:cNvSpPr/>
          <p:nvPr>
            <p:custDataLst>
              <p:tags r:id="rId11"/>
            </p:custDataLst>
          </p:nvPr>
        </p:nvSpPr>
        <p:spPr bwMode="gray">
          <a:xfrm>
            <a:off x="2773364" y="2170113"/>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3D41EDD5-ECFC-42FA-8FAA-7032F6303EEE}" type="datetime'''4''''''''2''''''''''''''''''''''''''''''''%'''''''''''''''''">
              <a:rPr lang="en-US" altLang="en-US" sz="800" b="0" baseline="0">
                <a:solidFill>
                  <a:prstClr val="white"/>
                </a:solidFill>
                <a:latin typeface="Arial"/>
              </a:rPr>
              <a:pPr algn="ctr" defTabSz="914378">
                <a:lnSpc>
                  <a:spcPct val="90000"/>
                </a:lnSpc>
              </a:pPr>
              <a:t>42%</a:t>
            </a:fld>
            <a:endParaRPr lang="en-US" sz="800" b="0" baseline="0" err="1">
              <a:solidFill>
                <a:prstClr val="white"/>
              </a:solidFill>
              <a:latin typeface="Arial"/>
            </a:endParaRPr>
          </a:p>
        </p:txBody>
      </p:sp>
      <p:sp>
        <p:nvSpPr>
          <p:cNvPr id="21" name="Rectangle 20">
            <a:extLst>
              <a:ext uri="{FF2B5EF4-FFF2-40B4-BE49-F238E27FC236}">
                <a16:creationId xmlns:a16="http://schemas.microsoft.com/office/drawing/2014/main" id="{5C5359F5-D55C-49CC-A951-2CCE178443D9}"/>
              </a:ext>
            </a:extLst>
          </p:cNvPr>
          <p:cNvSpPr/>
          <p:nvPr>
            <p:custDataLst>
              <p:tags r:id="rId12"/>
            </p:custDataLst>
          </p:nvPr>
        </p:nvSpPr>
        <p:spPr bwMode="gray">
          <a:xfrm>
            <a:off x="2032001" y="2166938"/>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B94C9F33-B023-4A30-99F6-EB332B7B4582}" type="datetime'''''''''''4''''''''''''''''''''''''''''''2''%'''''''">
              <a:rPr lang="en-US" altLang="en-US" sz="800" b="0" baseline="0">
                <a:solidFill>
                  <a:prstClr val="white"/>
                </a:solidFill>
                <a:latin typeface="Arial"/>
              </a:rPr>
              <a:pPr algn="ctr" defTabSz="914378">
                <a:lnSpc>
                  <a:spcPct val="90000"/>
                </a:lnSpc>
              </a:pPr>
              <a:t>42%</a:t>
            </a:fld>
            <a:endParaRPr lang="en-US" sz="800" b="0" baseline="0" err="1">
              <a:solidFill>
                <a:prstClr val="white"/>
              </a:solidFill>
              <a:latin typeface="Arial"/>
            </a:endParaRPr>
          </a:p>
        </p:txBody>
      </p:sp>
      <p:sp>
        <p:nvSpPr>
          <p:cNvPr id="27" name="Rectangle 26">
            <a:extLst>
              <a:ext uri="{FF2B5EF4-FFF2-40B4-BE49-F238E27FC236}">
                <a16:creationId xmlns:a16="http://schemas.microsoft.com/office/drawing/2014/main" id="{83240735-852E-49CC-B3AB-5690E987C274}"/>
              </a:ext>
            </a:extLst>
          </p:cNvPr>
          <p:cNvSpPr/>
          <p:nvPr>
            <p:custDataLst>
              <p:tags r:id="rId13"/>
            </p:custDataLst>
          </p:nvPr>
        </p:nvSpPr>
        <p:spPr bwMode="gray">
          <a:xfrm>
            <a:off x="2773364" y="2543175"/>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9860F74E-B9E5-4930-8336-D2A6DF197837}" type="datetime'''''''''''''5''8''''''%'''''''''''''''''''''">
              <a:rPr lang="en-US" altLang="en-US" sz="800" b="0" baseline="0">
                <a:solidFill>
                  <a:prstClr val="white"/>
                </a:solidFill>
                <a:latin typeface="Arial"/>
              </a:rPr>
              <a:pPr algn="ctr" defTabSz="914378">
                <a:lnSpc>
                  <a:spcPct val="90000"/>
                </a:lnSpc>
              </a:pPr>
              <a:t>58%</a:t>
            </a:fld>
            <a:endParaRPr lang="en-US" sz="800" b="0" baseline="0" err="1">
              <a:solidFill>
                <a:prstClr val="white"/>
              </a:solidFill>
              <a:latin typeface="Arial"/>
            </a:endParaRPr>
          </a:p>
        </p:txBody>
      </p:sp>
      <p:sp>
        <p:nvSpPr>
          <p:cNvPr id="30" name="Rectangle 29">
            <a:extLst>
              <a:ext uri="{FF2B5EF4-FFF2-40B4-BE49-F238E27FC236}">
                <a16:creationId xmlns:a16="http://schemas.microsoft.com/office/drawing/2014/main" id="{B2C043F9-EFD4-4E1E-8C09-FB5B438C493B}"/>
              </a:ext>
            </a:extLst>
          </p:cNvPr>
          <p:cNvSpPr/>
          <p:nvPr>
            <p:custDataLst>
              <p:tags r:id="rId14"/>
            </p:custDataLst>
          </p:nvPr>
        </p:nvSpPr>
        <p:spPr bwMode="auto">
          <a:xfrm>
            <a:off x="2768601"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DA89CD5E-E963-4461-8DD4-3B3ED98549C1}" type="datetime'''''''''''2''''''''''''''''''0''''''1''''9'''''''">
              <a:rPr lang="en-US" altLang="en-US" sz="800" b="0" baseline="0" smtClean="0">
                <a:solidFill>
                  <a:srgbClr val="0D1641"/>
                </a:solidFill>
              </a:rPr>
              <a:pPr/>
              <a:t>2019</a:t>
            </a:fld>
            <a:endParaRPr lang="en-US" sz="800" b="0" baseline="0" err="1">
              <a:solidFill>
                <a:srgbClr val="0D1641"/>
              </a:solidFill>
            </a:endParaRPr>
          </a:p>
        </p:txBody>
      </p:sp>
      <p:sp>
        <p:nvSpPr>
          <p:cNvPr id="28" name="Rectangle 27">
            <a:extLst>
              <a:ext uri="{FF2B5EF4-FFF2-40B4-BE49-F238E27FC236}">
                <a16:creationId xmlns:a16="http://schemas.microsoft.com/office/drawing/2014/main" id="{E824C0BB-EFB1-4DA5-9893-1AF300CAD22B}"/>
              </a:ext>
            </a:extLst>
          </p:cNvPr>
          <p:cNvSpPr/>
          <p:nvPr>
            <p:custDataLst>
              <p:tags r:id="rId15"/>
            </p:custDataLst>
          </p:nvPr>
        </p:nvSpPr>
        <p:spPr bwMode="gray">
          <a:xfrm>
            <a:off x="3514726" y="2143125"/>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72F1A7B5-90A3-4080-89C6-DE2670086957}" type="datetime'''''4''0''''''''%'">
              <a:rPr lang="en-US" altLang="en-US" sz="800" b="0" baseline="0">
                <a:solidFill>
                  <a:prstClr val="white"/>
                </a:solidFill>
                <a:latin typeface="Arial"/>
              </a:rPr>
              <a:pPr algn="ctr" defTabSz="914378">
                <a:lnSpc>
                  <a:spcPct val="90000"/>
                </a:lnSpc>
              </a:pPr>
              <a:t>40%</a:t>
            </a:fld>
            <a:endParaRPr lang="en-US" sz="800" b="0" baseline="0" err="1">
              <a:solidFill>
                <a:prstClr val="white"/>
              </a:solidFill>
              <a:latin typeface="Arial"/>
            </a:endParaRPr>
          </a:p>
        </p:txBody>
      </p:sp>
      <p:sp>
        <p:nvSpPr>
          <p:cNvPr id="37" name="Rectangle 36">
            <a:extLst>
              <a:ext uri="{FF2B5EF4-FFF2-40B4-BE49-F238E27FC236}">
                <a16:creationId xmlns:a16="http://schemas.microsoft.com/office/drawing/2014/main" id="{144CC415-8262-4618-AF57-C3C51CDC6CFE}"/>
              </a:ext>
            </a:extLst>
          </p:cNvPr>
          <p:cNvSpPr/>
          <p:nvPr>
            <p:custDataLst>
              <p:tags r:id="rId16"/>
            </p:custDataLst>
          </p:nvPr>
        </p:nvSpPr>
        <p:spPr bwMode="gray">
          <a:xfrm>
            <a:off x="4229100" y="1881188"/>
            <a:ext cx="2857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defTabSz="914378">
              <a:lnSpc>
                <a:spcPct val="90000"/>
              </a:lnSpc>
            </a:pPr>
            <a:fld id="{B3596BCE-67C7-463E-AE8C-B739CD4D27F0}" type="datetime'''''''''''''''''2,9''''5''''5'''''">
              <a:rPr lang="en-US" altLang="en-US" sz="800" b="0" baseline="0">
                <a:solidFill>
                  <a:srgbClr val="0D1641"/>
                </a:solidFill>
                <a:latin typeface="Arial"/>
              </a:rPr>
              <a:pPr algn="ctr" defTabSz="914378">
                <a:lnSpc>
                  <a:spcPct val="90000"/>
                </a:lnSpc>
              </a:pPr>
              <a:t>2,955</a:t>
            </a:fld>
            <a:endParaRPr lang="en-US" sz="800" b="0" baseline="0" err="1">
              <a:solidFill>
                <a:srgbClr val="0D1641"/>
              </a:solidFill>
              <a:latin typeface="Arial"/>
            </a:endParaRPr>
          </a:p>
        </p:txBody>
      </p:sp>
      <p:sp>
        <p:nvSpPr>
          <p:cNvPr id="31" name="Rectangle 30">
            <a:extLst>
              <a:ext uri="{FF2B5EF4-FFF2-40B4-BE49-F238E27FC236}">
                <a16:creationId xmlns:a16="http://schemas.microsoft.com/office/drawing/2014/main" id="{AC21157F-FBEE-4049-8AC9-39AA54BFD2C8}"/>
              </a:ext>
            </a:extLst>
          </p:cNvPr>
          <p:cNvSpPr/>
          <p:nvPr>
            <p:custDataLst>
              <p:tags r:id="rId17"/>
            </p:custDataLst>
          </p:nvPr>
        </p:nvSpPr>
        <p:spPr bwMode="gray">
          <a:xfrm>
            <a:off x="3514726" y="2527300"/>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17E970A4-7773-41E4-A1A1-5EFD6693BA57}" type="datetime'''''''''''''6''''''0''''''''''''''''''''''''''''%'''">
              <a:rPr lang="en-US" altLang="en-US" sz="800" b="0" baseline="0">
                <a:solidFill>
                  <a:prstClr val="white"/>
                </a:solidFill>
                <a:latin typeface="Arial"/>
              </a:rPr>
              <a:pPr algn="ctr" defTabSz="914378">
                <a:lnSpc>
                  <a:spcPct val="90000"/>
                </a:lnSpc>
              </a:pPr>
              <a:t>60%</a:t>
            </a:fld>
            <a:endParaRPr lang="en-US" sz="800" b="0" baseline="0" err="1">
              <a:solidFill>
                <a:prstClr val="white"/>
              </a:solidFill>
              <a:latin typeface="Arial"/>
            </a:endParaRPr>
          </a:p>
        </p:txBody>
      </p:sp>
      <p:sp>
        <p:nvSpPr>
          <p:cNvPr id="19" name="Rectangle 18">
            <a:extLst>
              <a:ext uri="{FF2B5EF4-FFF2-40B4-BE49-F238E27FC236}">
                <a16:creationId xmlns:a16="http://schemas.microsoft.com/office/drawing/2014/main" id="{F5CEB010-67A6-4254-AFBA-BCFB8717AAD0}"/>
              </a:ext>
            </a:extLst>
          </p:cNvPr>
          <p:cNvSpPr/>
          <p:nvPr>
            <p:custDataLst>
              <p:tags r:id="rId18"/>
            </p:custDataLst>
          </p:nvPr>
        </p:nvSpPr>
        <p:spPr bwMode="auto">
          <a:xfrm>
            <a:off x="3509964"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B896B4BD-5722-4B97-ACD3-20F763259FBE}" type="datetime'''''''2''''''''''''''''''0''''2''''''''''''''0'">
              <a:rPr lang="en-US" altLang="en-US" sz="800" b="0" baseline="0" smtClean="0">
                <a:solidFill>
                  <a:srgbClr val="0D1641"/>
                </a:solidFill>
              </a:rPr>
              <a:pPr/>
              <a:t>2020</a:t>
            </a:fld>
            <a:endParaRPr lang="en-US" sz="800" b="0" baseline="0" err="1">
              <a:solidFill>
                <a:srgbClr val="0D1641"/>
              </a:solidFill>
            </a:endParaRPr>
          </a:p>
        </p:txBody>
      </p:sp>
      <p:sp>
        <p:nvSpPr>
          <p:cNvPr id="32" name="Rectangle 31">
            <a:extLst>
              <a:ext uri="{FF2B5EF4-FFF2-40B4-BE49-F238E27FC236}">
                <a16:creationId xmlns:a16="http://schemas.microsoft.com/office/drawing/2014/main" id="{85146BE8-D97C-4415-AB5D-77708D4031F5}"/>
              </a:ext>
            </a:extLst>
          </p:cNvPr>
          <p:cNvSpPr/>
          <p:nvPr>
            <p:custDataLst>
              <p:tags r:id="rId19"/>
            </p:custDataLst>
          </p:nvPr>
        </p:nvSpPr>
        <p:spPr bwMode="gray">
          <a:xfrm>
            <a:off x="4256089" y="2119313"/>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CDF3FC2E-5491-44A8-84C6-9FFCEEC59656}" type="datetime'4''0''''''''''''''''''''''''%'''''''''">
              <a:rPr lang="en-US" altLang="en-US" sz="800" b="0" baseline="0">
                <a:solidFill>
                  <a:prstClr val="white"/>
                </a:solidFill>
                <a:latin typeface="Arial"/>
              </a:rPr>
              <a:pPr algn="ctr" defTabSz="914378">
                <a:lnSpc>
                  <a:spcPct val="90000"/>
                </a:lnSpc>
              </a:pPr>
              <a:t>40%</a:t>
            </a:fld>
            <a:endParaRPr lang="en-US" sz="800" b="0" baseline="0" err="1">
              <a:solidFill>
                <a:prstClr val="white"/>
              </a:solidFill>
              <a:latin typeface="Arial"/>
            </a:endParaRPr>
          </a:p>
        </p:txBody>
      </p:sp>
      <p:sp>
        <p:nvSpPr>
          <p:cNvPr id="34" name="Rectangle 33">
            <a:extLst>
              <a:ext uri="{FF2B5EF4-FFF2-40B4-BE49-F238E27FC236}">
                <a16:creationId xmlns:a16="http://schemas.microsoft.com/office/drawing/2014/main" id="{0A5D7AED-DA63-4081-BF96-513E8FB89A2F}"/>
              </a:ext>
            </a:extLst>
          </p:cNvPr>
          <p:cNvSpPr/>
          <p:nvPr>
            <p:custDataLst>
              <p:tags r:id="rId20"/>
            </p:custDataLst>
          </p:nvPr>
        </p:nvSpPr>
        <p:spPr bwMode="gray">
          <a:xfrm>
            <a:off x="4256089" y="2517775"/>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3FF552C0-F79B-4D4D-8E3D-0D228EBBD063}" type="datetime'''''''''''''''''''6''''0''''''''%'''''''''">
              <a:rPr lang="en-US" altLang="en-US" sz="800" b="0" baseline="0">
                <a:solidFill>
                  <a:prstClr val="white"/>
                </a:solidFill>
                <a:latin typeface="Arial"/>
              </a:rPr>
              <a:pPr algn="ctr" defTabSz="914378">
                <a:lnSpc>
                  <a:spcPct val="90000"/>
                </a:lnSpc>
              </a:pPr>
              <a:t>60%</a:t>
            </a:fld>
            <a:endParaRPr lang="en-US" sz="800" b="0" baseline="0" err="1">
              <a:solidFill>
                <a:prstClr val="white"/>
              </a:solidFill>
              <a:latin typeface="Arial"/>
            </a:endParaRPr>
          </a:p>
        </p:txBody>
      </p:sp>
      <p:sp>
        <p:nvSpPr>
          <p:cNvPr id="41" name="Rectangle 40">
            <a:extLst>
              <a:ext uri="{FF2B5EF4-FFF2-40B4-BE49-F238E27FC236}">
                <a16:creationId xmlns:a16="http://schemas.microsoft.com/office/drawing/2014/main" id="{6704A7CA-A65E-4DE8-ABAA-856AF5833EE5}"/>
              </a:ext>
            </a:extLst>
          </p:cNvPr>
          <p:cNvSpPr/>
          <p:nvPr>
            <p:custDataLst>
              <p:tags r:id="rId21"/>
            </p:custDataLst>
          </p:nvPr>
        </p:nvSpPr>
        <p:spPr bwMode="gray">
          <a:xfrm>
            <a:off x="1263650" y="1911350"/>
            <a:ext cx="2857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defTabSz="914378">
              <a:lnSpc>
                <a:spcPct val="90000"/>
              </a:lnSpc>
            </a:pPr>
            <a:fld id="{1CD1EC41-4C60-4080-8AC2-52124564A11A}" type="datetime'''''''''''''''''''2'''''',''''''''84''''''''''''''''2'''''''">
              <a:rPr lang="en-US" altLang="en-US" sz="800" b="0" baseline="0" smtClean="0">
                <a:solidFill>
                  <a:srgbClr val="0D1641"/>
                </a:solidFill>
              </a:rPr>
              <a:pPr/>
              <a:t>2,842</a:t>
            </a:fld>
            <a:endParaRPr lang="en-US" sz="800" b="0" baseline="0" err="1">
              <a:solidFill>
                <a:srgbClr val="0D1641"/>
              </a:solidFill>
            </a:endParaRPr>
          </a:p>
        </p:txBody>
      </p:sp>
      <p:sp>
        <p:nvSpPr>
          <p:cNvPr id="40" name="Rectangle 39">
            <a:extLst>
              <a:ext uri="{FF2B5EF4-FFF2-40B4-BE49-F238E27FC236}">
                <a16:creationId xmlns:a16="http://schemas.microsoft.com/office/drawing/2014/main" id="{863610D1-1DD5-484F-8B72-A31148047574}"/>
              </a:ext>
            </a:extLst>
          </p:cNvPr>
          <p:cNvSpPr/>
          <p:nvPr>
            <p:custDataLst>
              <p:tags r:id="rId22"/>
            </p:custDataLst>
          </p:nvPr>
        </p:nvSpPr>
        <p:spPr bwMode="gray">
          <a:xfrm>
            <a:off x="2005013" y="1927225"/>
            <a:ext cx="2857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defTabSz="914378">
              <a:lnSpc>
                <a:spcPct val="90000"/>
              </a:lnSpc>
            </a:pPr>
            <a:fld id="{9601BC64-79B7-4AF3-BDDD-B04C662E8EDA}" type="datetime'''''''2'''''''''''''''''''''''''''''''''''''''',''''7''8''1'">
              <a:rPr lang="en-US" altLang="en-US" sz="800" b="0" baseline="0">
                <a:solidFill>
                  <a:srgbClr val="0D1641"/>
                </a:solidFill>
                <a:latin typeface="Arial"/>
              </a:rPr>
              <a:pPr algn="ctr" defTabSz="914378">
                <a:lnSpc>
                  <a:spcPct val="90000"/>
                </a:lnSpc>
              </a:pPr>
              <a:t>2,781</a:t>
            </a:fld>
            <a:endParaRPr lang="en-US" sz="800" b="0" baseline="0" err="1">
              <a:solidFill>
                <a:srgbClr val="0D1641"/>
              </a:solidFill>
              <a:latin typeface="Arial"/>
            </a:endParaRPr>
          </a:p>
        </p:txBody>
      </p:sp>
      <p:sp>
        <p:nvSpPr>
          <p:cNvPr id="39" name="Rectangle 38">
            <a:extLst>
              <a:ext uri="{FF2B5EF4-FFF2-40B4-BE49-F238E27FC236}">
                <a16:creationId xmlns:a16="http://schemas.microsoft.com/office/drawing/2014/main" id="{56B838DF-A073-4FFF-8317-D7E3854A16C9}"/>
              </a:ext>
            </a:extLst>
          </p:cNvPr>
          <p:cNvSpPr/>
          <p:nvPr>
            <p:custDataLst>
              <p:tags r:id="rId23"/>
            </p:custDataLst>
          </p:nvPr>
        </p:nvSpPr>
        <p:spPr bwMode="gray">
          <a:xfrm>
            <a:off x="2746375" y="1930400"/>
            <a:ext cx="2857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defTabSz="914378">
              <a:lnSpc>
                <a:spcPct val="90000"/>
              </a:lnSpc>
            </a:pPr>
            <a:fld id="{5CE55101-6F85-4C10-976E-2237BB47576F}" type="datetime'''2'''''''''''''''''''''''''''''''''''',7''''''6''8'''''''">
              <a:rPr lang="en-US" altLang="en-US" sz="800" b="0" baseline="0">
                <a:solidFill>
                  <a:srgbClr val="0D1641"/>
                </a:solidFill>
                <a:latin typeface="Arial"/>
              </a:rPr>
              <a:pPr algn="ctr" defTabSz="914378">
                <a:lnSpc>
                  <a:spcPct val="90000"/>
                </a:lnSpc>
              </a:pPr>
              <a:t>2,768</a:t>
            </a:fld>
            <a:endParaRPr lang="en-US" sz="800" b="0" baseline="0" err="1">
              <a:solidFill>
                <a:srgbClr val="0D1641"/>
              </a:solidFill>
              <a:latin typeface="Arial"/>
            </a:endParaRPr>
          </a:p>
        </p:txBody>
      </p:sp>
      <p:sp>
        <p:nvSpPr>
          <p:cNvPr id="38" name="Rectangle 37">
            <a:extLst>
              <a:ext uri="{FF2B5EF4-FFF2-40B4-BE49-F238E27FC236}">
                <a16:creationId xmlns:a16="http://schemas.microsoft.com/office/drawing/2014/main" id="{01410F80-7897-4A27-BB17-B1CF6E4C7BC5}"/>
              </a:ext>
            </a:extLst>
          </p:cNvPr>
          <p:cNvSpPr/>
          <p:nvPr>
            <p:custDataLst>
              <p:tags r:id="rId24"/>
            </p:custDataLst>
          </p:nvPr>
        </p:nvSpPr>
        <p:spPr bwMode="gray">
          <a:xfrm>
            <a:off x="3487738" y="1908175"/>
            <a:ext cx="2857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defTabSz="914378">
              <a:lnSpc>
                <a:spcPct val="90000"/>
              </a:lnSpc>
            </a:pPr>
            <a:fld id="{CB4342CC-378F-4B8A-8EAD-7C1639B97CEC}" type="datetime'''''''2,''''''''''''''''''''8''''''''''''''''5''''''''''5'''''">
              <a:rPr lang="en-US" altLang="en-US" sz="800" b="0" baseline="0">
                <a:solidFill>
                  <a:srgbClr val="0D1641"/>
                </a:solidFill>
                <a:latin typeface="Arial"/>
              </a:rPr>
              <a:pPr algn="ctr" defTabSz="914378">
                <a:lnSpc>
                  <a:spcPct val="90000"/>
                </a:lnSpc>
              </a:pPr>
              <a:t>2,855</a:t>
            </a:fld>
            <a:endParaRPr lang="en-US" sz="800" b="0" baseline="0" err="1">
              <a:solidFill>
                <a:srgbClr val="0D1641"/>
              </a:solidFill>
              <a:latin typeface="Arial"/>
            </a:endParaRPr>
          </a:p>
        </p:txBody>
      </p:sp>
      <p:sp>
        <p:nvSpPr>
          <p:cNvPr id="100" name="Oval 99">
            <a:extLst>
              <a:ext uri="{FF2B5EF4-FFF2-40B4-BE49-F238E27FC236}">
                <a16:creationId xmlns:a16="http://schemas.microsoft.com/office/drawing/2014/main" id="{F4F44E3E-0896-4649-84AF-089829E3298B}"/>
              </a:ext>
            </a:extLst>
          </p:cNvPr>
          <p:cNvSpPr/>
          <p:nvPr>
            <p:custDataLst>
              <p:tags r:id="rId25"/>
            </p:custDataLst>
          </p:nvPr>
        </p:nvSpPr>
        <p:spPr bwMode="auto">
          <a:xfrm>
            <a:off x="2743201" y="1296988"/>
            <a:ext cx="292100" cy="173038"/>
          </a:xfrm>
          <a:prstGeom prst="ellipse">
            <a:avLst/>
          </a:prstGeom>
          <a:solidFill>
            <a:schemeClr val="bg1"/>
          </a:solidFill>
          <a:ln w="952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defTabSz="914378"/>
            <a:fld id="{FAEF43F9-7443-4DB2-B0BA-7121DE741EDB}" type="datetime'+''''4''''''''''''''''%'''''''''''''''''''">
              <a:rPr lang="en-US" altLang="en-US" sz="800" baseline="0" smtClean="0">
                <a:solidFill>
                  <a:srgbClr val="0D1641"/>
                </a:solidFill>
                <a:effectLst/>
              </a:rPr>
              <a:pPr/>
              <a:t>+4%</a:t>
            </a:fld>
            <a:endParaRPr lang="en-US" sz="800" baseline="0" err="1">
              <a:solidFill>
                <a:srgbClr val="0D1641"/>
              </a:solidFill>
            </a:endParaRPr>
          </a:p>
        </p:txBody>
      </p:sp>
      <p:cxnSp>
        <p:nvCxnSpPr>
          <p:cNvPr id="42" name="Straight Connector 41">
            <a:extLst>
              <a:ext uri="{FF2B5EF4-FFF2-40B4-BE49-F238E27FC236}">
                <a16:creationId xmlns:a16="http://schemas.microsoft.com/office/drawing/2014/main" id="{D6F48674-9DB8-4FBE-8321-AB4F58206118}"/>
              </a:ext>
            </a:extLst>
          </p:cNvPr>
          <p:cNvCxnSpPr/>
          <p:nvPr>
            <p:custDataLst>
              <p:tags r:id="rId26"/>
            </p:custDataLst>
          </p:nvPr>
        </p:nvCxnSpPr>
        <p:spPr bwMode="gray">
          <a:xfrm>
            <a:off x="5237163" y="1697038"/>
            <a:ext cx="187325" cy="0"/>
          </a:xfrm>
          <a:prstGeom prst="line">
            <a:avLst/>
          </a:prstGeom>
          <a:ln w="28575" cap="rnd" cmpd="sng" algn="ctr">
            <a:solidFill>
              <a:schemeClr val="accent5"/>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3" name="Rectangle 42">
            <a:extLst>
              <a:ext uri="{FF2B5EF4-FFF2-40B4-BE49-F238E27FC236}">
                <a16:creationId xmlns:a16="http://schemas.microsoft.com/office/drawing/2014/main" id="{415FF288-414A-49AA-9D3B-3256FAF175AE}"/>
              </a:ext>
            </a:extLst>
          </p:cNvPr>
          <p:cNvSpPr/>
          <p:nvPr>
            <p:custDataLst>
              <p:tags r:id="rId27"/>
            </p:custDataLst>
          </p:nvPr>
        </p:nvSpPr>
        <p:spPr bwMode="auto">
          <a:xfrm>
            <a:off x="5295900" y="1990726"/>
            <a:ext cx="142875" cy="106363"/>
          </a:xfrm>
          <a:prstGeom prst="rect">
            <a:avLst/>
          </a:prstGeom>
          <a:solidFill>
            <a:schemeClr val="accent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baseline="0" err="1">
              <a:solidFill>
                <a:prstClr val="white"/>
              </a:solidFill>
              <a:latin typeface="Arial"/>
              <a:ea typeface="Roboto" panose="02000000000000000000" pitchFamily="2" charset="0"/>
              <a:cs typeface="Roboto" panose="02000000000000000000" pitchFamily="2" charset="0"/>
            </a:endParaRPr>
          </a:p>
        </p:txBody>
      </p:sp>
      <p:sp>
        <p:nvSpPr>
          <p:cNvPr id="44" name="Rectangle 43">
            <a:extLst>
              <a:ext uri="{FF2B5EF4-FFF2-40B4-BE49-F238E27FC236}">
                <a16:creationId xmlns:a16="http://schemas.microsoft.com/office/drawing/2014/main" id="{24CC4006-63F5-46F4-A5DD-AB8FA338FEBD}"/>
              </a:ext>
            </a:extLst>
          </p:cNvPr>
          <p:cNvSpPr/>
          <p:nvPr>
            <p:custDataLst>
              <p:tags r:id="rId28"/>
            </p:custDataLst>
          </p:nvPr>
        </p:nvSpPr>
        <p:spPr bwMode="auto">
          <a:xfrm>
            <a:off x="5295900" y="1817689"/>
            <a:ext cx="142875" cy="106363"/>
          </a:xfrm>
          <a:prstGeom prst="rect">
            <a:avLst/>
          </a:prstGeom>
          <a:solidFill>
            <a:schemeClr val="accent1"/>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baseline="0" err="1">
              <a:solidFill>
                <a:prstClr val="white"/>
              </a:solidFill>
              <a:latin typeface="Arial"/>
              <a:ea typeface="Roboto" panose="02000000000000000000" pitchFamily="2" charset="0"/>
              <a:cs typeface="Roboto" panose="02000000000000000000" pitchFamily="2" charset="0"/>
            </a:endParaRPr>
          </a:p>
        </p:txBody>
      </p:sp>
      <p:sp>
        <p:nvSpPr>
          <p:cNvPr id="45" name="Oval 44">
            <a:extLst>
              <a:ext uri="{FF2B5EF4-FFF2-40B4-BE49-F238E27FC236}">
                <a16:creationId xmlns:a16="http://schemas.microsoft.com/office/drawing/2014/main" id="{1240978E-F585-42A2-8C9B-409EDB5630DB}"/>
              </a:ext>
            </a:extLst>
          </p:cNvPr>
          <p:cNvSpPr/>
          <p:nvPr>
            <p:custDataLst>
              <p:tags r:id="rId29"/>
            </p:custDataLst>
          </p:nvPr>
        </p:nvSpPr>
        <p:spPr bwMode="auto">
          <a:xfrm>
            <a:off x="5299075" y="1665289"/>
            <a:ext cx="63500" cy="63500"/>
          </a:xfrm>
          <a:prstGeom prst="ellipse">
            <a:avLst/>
          </a:prstGeom>
          <a:solidFill>
            <a:schemeClr val="accent5"/>
          </a:solidFill>
          <a:ln w="9525"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baseline="0" err="1">
              <a:solidFill>
                <a:prstClr val="white"/>
              </a:solidFill>
              <a:latin typeface="Arial"/>
              <a:ea typeface="Roboto" panose="02000000000000000000" pitchFamily="2" charset="0"/>
              <a:cs typeface="Roboto" panose="02000000000000000000" pitchFamily="2" charset="0"/>
            </a:endParaRPr>
          </a:p>
        </p:txBody>
      </p:sp>
      <p:sp>
        <p:nvSpPr>
          <p:cNvPr id="46" name="Rectangle 45">
            <a:extLst>
              <a:ext uri="{FF2B5EF4-FFF2-40B4-BE49-F238E27FC236}">
                <a16:creationId xmlns:a16="http://schemas.microsoft.com/office/drawing/2014/main" id="{459774E1-F06F-4746-820E-B65FD6F0E969}"/>
              </a:ext>
            </a:extLst>
          </p:cNvPr>
          <p:cNvSpPr/>
          <p:nvPr>
            <p:custDataLst>
              <p:tags r:id="rId30"/>
            </p:custDataLst>
          </p:nvPr>
        </p:nvSpPr>
        <p:spPr bwMode="auto">
          <a:xfrm>
            <a:off x="5489575" y="1639888"/>
            <a:ext cx="76835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defTabSz="914378"/>
            <a:fld id="{0AF63116-8A18-49D1-94BD-CAF4ED4BECED}" type="datetime'''% F''''emal''e'''''''''' ''''(R''''H''S'')'''">
              <a:rPr lang="en-US" altLang="en-US" sz="800" b="0" baseline="0" smtClean="0">
                <a:solidFill>
                  <a:srgbClr val="0D1641"/>
                </a:solidFill>
              </a:rPr>
              <a:pPr/>
              <a:t>% Female (RHS)</a:t>
            </a:fld>
            <a:endParaRPr lang="en-US" sz="800" b="0" baseline="0" err="1">
              <a:solidFill>
                <a:srgbClr val="0D1641"/>
              </a:solidFill>
            </a:endParaRPr>
          </a:p>
        </p:txBody>
      </p:sp>
      <p:sp>
        <p:nvSpPr>
          <p:cNvPr id="47" name="Rectangle 46">
            <a:extLst>
              <a:ext uri="{FF2B5EF4-FFF2-40B4-BE49-F238E27FC236}">
                <a16:creationId xmlns:a16="http://schemas.microsoft.com/office/drawing/2014/main" id="{0A04C85E-01D1-49AC-9497-F592B4AA7DCF}"/>
              </a:ext>
            </a:extLst>
          </p:cNvPr>
          <p:cNvSpPr/>
          <p:nvPr>
            <p:custDataLst>
              <p:tags r:id="rId31"/>
            </p:custDataLst>
          </p:nvPr>
        </p:nvSpPr>
        <p:spPr bwMode="auto">
          <a:xfrm>
            <a:off x="5489575" y="1812925"/>
            <a:ext cx="50165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defTabSz="914378"/>
            <a:fld id="{F2F4D3D8-F4AE-4144-8D65-986CF71F6FD2}" type="datetime'''''''''I''''''''''n''dig''''e''''''n''''ou''''''''s'''">
              <a:rPr lang="en-US" altLang="en-US" sz="800" b="0" baseline="0" smtClean="0">
                <a:solidFill>
                  <a:srgbClr val="0D1641"/>
                </a:solidFill>
              </a:rPr>
              <a:pPr/>
              <a:t>Indigenous</a:t>
            </a:fld>
            <a:endParaRPr lang="en-US" sz="800" b="0" baseline="0" err="1">
              <a:solidFill>
                <a:srgbClr val="0D1641"/>
              </a:solidFill>
            </a:endParaRPr>
          </a:p>
        </p:txBody>
      </p:sp>
      <p:sp>
        <p:nvSpPr>
          <p:cNvPr id="48" name="Rectangle 47">
            <a:extLst>
              <a:ext uri="{FF2B5EF4-FFF2-40B4-BE49-F238E27FC236}">
                <a16:creationId xmlns:a16="http://schemas.microsoft.com/office/drawing/2014/main" id="{47A9AA37-4344-401E-BD91-2C5884BAD8BE}"/>
              </a:ext>
            </a:extLst>
          </p:cNvPr>
          <p:cNvSpPr/>
          <p:nvPr>
            <p:custDataLst>
              <p:tags r:id="rId32"/>
            </p:custDataLst>
          </p:nvPr>
        </p:nvSpPr>
        <p:spPr bwMode="auto">
          <a:xfrm>
            <a:off x="5489575" y="1985963"/>
            <a:ext cx="96043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defTabSz="914378"/>
            <a:fld id="{177E7615-CD3C-4D41-B948-3886ECB56CBA}" type="datetime'''''N''at''''''i''''''''onal'' ''&amp; E''x''''''pat''''''ria''te'">
              <a:rPr lang="en-US" altLang="en-US" sz="800" b="0" baseline="0" smtClean="0">
                <a:solidFill>
                  <a:srgbClr val="0D1641"/>
                </a:solidFill>
              </a:rPr>
              <a:pPr/>
              <a:t>National &amp; Expatriate</a:t>
            </a:fld>
            <a:endParaRPr lang="en-US" sz="800" b="0" baseline="0" err="1">
              <a:solidFill>
                <a:srgbClr val="0D1641"/>
              </a:solidFill>
            </a:endParaRPr>
          </a:p>
        </p:txBody>
      </p:sp>
      <p:graphicFrame>
        <p:nvGraphicFramePr>
          <p:cNvPr id="136" name="Chart 135">
            <a:extLst>
              <a:ext uri="{FF2B5EF4-FFF2-40B4-BE49-F238E27FC236}">
                <a16:creationId xmlns:a16="http://schemas.microsoft.com/office/drawing/2014/main" id="{1EE6B023-B489-A9BF-0E54-947FB956A570}"/>
              </a:ext>
            </a:extLst>
          </p:cNvPr>
          <p:cNvGraphicFramePr/>
          <p:nvPr>
            <p:custDataLst>
              <p:tags r:id="rId33"/>
            </p:custDataLst>
            <p:extLst>
              <p:ext uri="{D42A27DB-BD31-4B8C-83A1-F6EECF244321}">
                <p14:modId xmlns:p14="http://schemas.microsoft.com/office/powerpoint/2010/main" val="2841956225"/>
              </p:ext>
            </p:extLst>
          </p:nvPr>
        </p:nvGraphicFramePr>
        <p:xfrm>
          <a:off x="787400" y="3346450"/>
          <a:ext cx="4038600" cy="1374775"/>
        </p:xfrm>
        <a:graphic>
          <a:graphicData uri="http://schemas.openxmlformats.org/drawingml/2006/chart">
            <c:chart xmlns:c="http://schemas.openxmlformats.org/drawingml/2006/chart" xmlns:r="http://schemas.openxmlformats.org/officeDocument/2006/relationships" r:id="rId69"/>
          </a:graphicData>
        </a:graphic>
      </p:graphicFrame>
      <p:sp>
        <p:nvSpPr>
          <p:cNvPr id="260" name="Rectangle 259">
            <a:extLst>
              <a:ext uri="{FF2B5EF4-FFF2-40B4-BE49-F238E27FC236}">
                <a16:creationId xmlns:a16="http://schemas.microsoft.com/office/drawing/2014/main" id="{CF3370D5-A7DD-4ADF-8245-2B29152BDF2F}"/>
              </a:ext>
            </a:extLst>
          </p:cNvPr>
          <p:cNvSpPr/>
          <p:nvPr>
            <p:custDataLst>
              <p:tags r:id="rId34"/>
            </p:custDataLst>
          </p:nvPr>
        </p:nvSpPr>
        <p:spPr bwMode="gray">
          <a:xfrm>
            <a:off x="4843463" y="4284663"/>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defTabSz="914378">
              <a:lnSpc>
                <a:spcPct val="90000"/>
              </a:lnSpc>
            </a:pPr>
            <a:fld id="{C738826F-35CC-4CDA-ADA1-21F09F0C6E09}" type="datetime'''''''''''1.''''''''''''''0'''''''''">
              <a:rPr lang="en-US" altLang="en-US" sz="800" b="0" baseline="0">
                <a:solidFill>
                  <a:srgbClr val="0D1641"/>
                </a:solidFill>
                <a:latin typeface="Arial"/>
              </a:rPr>
              <a:pPr defTabSz="914378">
                <a:lnSpc>
                  <a:spcPct val="90000"/>
                </a:lnSpc>
              </a:pPr>
              <a:t>1.0</a:t>
            </a:fld>
            <a:endParaRPr lang="en-US" sz="800" b="0" baseline="0" err="1">
              <a:solidFill>
                <a:srgbClr val="0D1641"/>
              </a:solidFill>
              <a:latin typeface="Arial"/>
            </a:endParaRPr>
          </a:p>
        </p:txBody>
      </p:sp>
      <p:sp>
        <p:nvSpPr>
          <p:cNvPr id="259" name="Rectangle 258">
            <a:extLst>
              <a:ext uri="{FF2B5EF4-FFF2-40B4-BE49-F238E27FC236}">
                <a16:creationId xmlns:a16="http://schemas.microsoft.com/office/drawing/2014/main" id="{AA65D25B-B523-4902-BFB9-E63E45CD24B4}"/>
              </a:ext>
            </a:extLst>
          </p:cNvPr>
          <p:cNvSpPr/>
          <p:nvPr>
            <p:custDataLst>
              <p:tags r:id="rId35"/>
            </p:custDataLst>
          </p:nvPr>
        </p:nvSpPr>
        <p:spPr bwMode="gray">
          <a:xfrm>
            <a:off x="4843465" y="4435475"/>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defTabSz="914378">
              <a:lnSpc>
                <a:spcPct val="90000"/>
              </a:lnSpc>
            </a:pPr>
            <a:fld id="{8DC08FD6-56D1-4AC0-BD36-FD1350D288B4}" type="datetime'''''''''''''''''''''0.''''''''''''''''''''''''5'''''''''''''''">
              <a:rPr lang="en-US" altLang="en-US" sz="800" b="0" baseline="0">
                <a:solidFill>
                  <a:srgbClr val="0D1641"/>
                </a:solidFill>
                <a:latin typeface="Arial"/>
              </a:rPr>
              <a:pPr defTabSz="914378">
                <a:lnSpc>
                  <a:spcPct val="90000"/>
                </a:lnSpc>
              </a:pPr>
              <a:t>0.5</a:t>
            </a:fld>
            <a:endParaRPr lang="en-US" sz="800" b="0" baseline="0" err="1">
              <a:solidFill>
                <a:srgbClr val="0D1641"/>
              </a:solidFill>
              <a:latin typeface="Arial"/>
            </a:endParaRPr>
          </a:p>
        </p:txBody>
      </p:sp>
      <p:sp>
        <p:nvSpPr>
          <p:cNvPr id="258" name="Rectangle 257">
            <a:extLst>
              <a:ext uri="{FF2B5EF4-FFF2-40B4-BE49-F238E27FC236}">
                <a16:creationId xmlns:a16="http://schemas.microsoft.com/office/drawing/2014/main" id="{F9D6CD1A-DC30-4313-95DE-C0B46163F7B6}"/>
              </a:ext>
            </a:extLst>
          </p:cNvPr>
          <p:cNvSpPr/>
          <p:nvPr>
            <p:custDataLst>
              <p:tags r:id="rId36"/>
            </p:custDataLst>
          </p:nvPr>
        </p:nvSpPr>
        <p:spPr bwMode="gray">
          <a:xfrm>
            <a:off x="4843463" y="4586288"/>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defTabSz="914378">
              <a:lnSpc>
                <a:spcPct val="90000"/>
              </a:lnSpc>
            </a:pPr>
            <a:fld id="{967F5F74-8272-475B-99D8-6321E3DB9035}" type="datetime'0.''''''''''''''0'''''''''''''''''''''''''''''''''''">
              <a:rPr lang="en-US" altLang="en-US" sz="800" b="0" baseline="0">
                <a:solidFill>
                  <a:srgbClr val="0D1641"/>
                </a:solidFill>
                <a:latin typeface="Arial"/>
              </a:rPr>
              <a:pPr defTabSz="914378">
                <a:lnSpc>
                  <a:spcPct val="90000"/>
                </a:lnSpc>
              </a:pPr>
              <a:t>0.0</a:t>
            </a:fld>
            <a:endParaRPr lang="en-US" sz="800" b="0" baseline="0" err="1">
              <a:solidFill>
                <a:srgbClr val="0D1641"/>
              </a:solidFill>
              <a:latin typeface="Arial"/>
            </a:endParaRPr>
          </a:p>
        </p:txBody>
      </p:sp>
      <p:sp>
        <p:nvSpPr>
          <p:cNvPr id="261" name="Rectangle 260">
            <a:extLst>
              <a:ext uri="{FF2B5EF4-FFF2-40B4-BE49-F238E27FC236}">
                <a16:creationId xmlns:a16="http://schemas.microsoft.com/office/drawing/2014/main" id="{082294EE-88E4-4C07-87F6-1EDFD5C3895A}"/>
              </a:ext>
            </a:extLst>
          </p:cNvPr>
          <p:cNvSpPr/>
          <p:nvPr>
            <p:custDataLst>
              <p:tags r:id="rId37"/>
            </p:custDataLst>
          </p:nvPr>
        </p:nvSpPr>
        <p:spPr bwMode="gray">
          <a:xfrm>
            <a:off x="4843463" y="4133850"/>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defTabSz="914378">
              <a:lnSpc>
                <a:spcPct val="90000"/>
              </a:lnSpc>
            </a:pPr>
            <a:fld id="{7ABE782A-7A49-4B2F-8F69-960EB0CFD67D}" type="datetime'''''''''1''''.5'''''''''''''">
              <a:rPr lang="en-US" altLang="en-US" sz="800" b="0" baseline="0">
                <a:solidFill>
                  <a:srgbClr val="0D1641"/>
                </a:solidFill>
                <a:latin typeface="Arial"/>
              </a:rPr>
              <a:pPr defTabSz="914378">
                <a:lnSpc>
                  <a:spcPct val="90000"/>
                </a:lnSpc>
              </a:pPr>
              <a:t>1.5</a:t>
            </a:fld>
            <a:endParaRPr lang="en-US" sz="800" b="0" baseline="0" err="1">
              <a:solidFill>
                <a:srgbClr val="0D1641"/>
              </a:solidFill>
              <a:latin typeface="Arial"/>
            </a:endParaRPr>
          </a:p>
        </p:txBody>
      </p:sp>
      <p:sp>
        <p:nvSpPr>
          <p:cNvPr id="263" name="Rectangle 262">
            <a:extLst>
              <a:ext uri="{FF2B5EF4-FFF2-40B4-BE49-F238E27FC236}">
                <a16:creationId xmlns:a16="http://schemas.microsoft.com/office/drawing/2014/main" id="{F285045A-C53E-4D45-9A1F-61DE88A984F8}"/>
              </a:ext>
            </a:extLst>
          </p:cNvPr>
          <p:cNvSpPr/>
          <p:nvPr>
            <p:custDataLst>
              <p:tags r:id="rId38"/>
            </p:custDataLst>
          </p:nvPr>
        </p:nvSpPr>
        <p:spPr bwMode="gray">
          <a:xfrm>
            <a:off x="4843463" y="3830638"/>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defTabSz="914378">
              <a:lnSpc>
                <a:spcPct val="90000"/>
              </a:lnSpc>
            </a:pPr>
            <a:fld id="{A61F9BE9-9A86-46F6-95BD-5DEF488F1FD0}" type="datetime'''''''''2''''''''''''''''''''''''.''''''''''''5'''">
              <a:rPr lang="en-US" altLang="en-US" sz="800" b="0" baseline="0">
                <a:solidFill>
                  <a:srgbClr val="0D1641"/>
                </a:solidFill>
                <a:latin typeface="Arial"/>
              </a:rPr>
              <a:pPr defTabSz="914378">
                <a:lnSpc>
                  <a:spcPct val="90000"/>
                </a:lnSpc>
              </a:pPr>
              <a:t>2.5</a:t>
            </a:fld>
            <a:endParaRPr lang="en-US" sz="800" b="0" baseline="0" err="1">
              <a:solidFill>
                <a:srgbClr val="0D1641"/>
              </a:solidFill>
              <a:latin typeface="Arial"/>
            </a:endParaRPr>
          </a:p>
        </p:txBody>
      </p:sp>
      <p:sp>
        <p:nvSpPr>
          <p:cNvPr id="265" name="Rectangle 264">
            <a:extLst>
              <a:ext uri="{FF2B5EF4-FFF2-40B4-BE49-F238E27FC236}">
                <a16:creationId xmlns:a16="http://schemas.microsoft.com/office/drawing/2014/main" id="{B8744936-F344-491F-B121-B1A0F2EA45B9}"/>
              </a:ext>
            </a:extLst>
          </p:cNvPr>
          <p:cNvSpPr/>
          <p:nvPr>
            <p:custDataLst>
              <p:tags r:id="rId39"/>
            </p:custDataLst>
          </p:nvPr>
        </p:nvSpPr>
        <p:spPr bwMode="gray">
          <a:xfrm>
            <a:off x="4843463" y="3529013"/>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defTabSz="914378">
              <a:lnSpc>
                <a:spcPct val="90000"/>
              </a:lnSpc>
            </a:pPr>
            <a:fld id="{6594E1BE-A27C-47AC-BA73-2ECB2FCCB3A0}" type="datetime'''''''''''''''''''''''3''''''.''''''''''''5'">
              <a:rPr lang="en-US" altLang="en-US" sz="800" b="0" baseline="0">
                <a:solidFill>
                  <a:srgbClr val="0D1641"/>
                </a:solidFill>
                <a:latin typeface="Arial"/>
              </a:rPr>
              <a:pPr defTabSz="914378">
                <a:lnSpc>
                  <a:spcPct val="90000"/>
                </a:lnSpc>
              </a:pPr>
              <a:t>3.5</a:t>
            </a:fld>
            <a:endParaRPr lang="en-US" sz="800" b="0" baseline="0" err="1">
              <a:solidFill>
                <a:srgbClr val="0D1641"/>
              </a:solidFill>
              <a:latin typeface="Arial"/>
            </a:endParaRPr>
          </a:p>
        </p:txBody>
      </p:sp>
      <p:sp>
        <p:nvSpPr>
          <p:cNvPr id="262" name="Rectangle 261">
            <a:extLst>
              <a:ext uri="{FF2B5EF4-FFF2-40B4-BE49-F238E27FC236}">
                <a16:creationId xmlns:a16="http://schemas.microsoft.com/office/drawing/2014/main" id="{A92F61BD-ACB3-4E3E-8502-51FB2B220BE6}"/>
              </a:ext>
            </a:extLst>
          </p:cNvPr>
          <p:cNvSpPr/>
          <p:nvPr>
            <p:custDataLst>
              <p:tags r:id="rId40"/>
            </p:custDataLst>
          </p:nvPr>
        </p:nvSpPr>
        <p:spPr bwMode="gray">
          <a:xfrm>
            <a:off x="4843463" y="3983038"/>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defTabSz="914378">
              <a:lnSpc>
                <a:spcPct val="90000"/>
              </a:lnSpc>
            </a:pPr>
            <a:fld id="{C8A7BAEB-60CC-4872-8328-41963AD7910B}" type="datetime'''2''''''''''''''''''.''''''''0'''''''''''''">
              <a:rPr lang="en-US" altLang="en-US" sz="800" b="0" baseline="0">
                <a:solidFill>
                  <a:srgbClr val="0D1641"/>
                </a:solidFill>
                <a:latin typeface="Arial"/>
              </a:rPr>
              <a:pPr defTabSz="914378">
                <a:lnSpc>
                  <a:spcPct val="90000"/>
                </a:lnSpc>
              </a:pPr>
              <a:t>2.0</a:t>
            </a:fld>
            <a:endParaRPr lang="en-US" sz="800" b="0" baseline="0" err="1">
              <a:solidFill>
                <a:srgbClr val="0D1641"/>
              </a:solidFill>
              <a:latin typeface="Arial"/>
            </a:endParaRPr>
          </a:p>
        </p:txBody>
      </p:sp>
      <p:sp>
        <p:nvSpPr>
          <p:cNvPr id="264" name="Rectangle 263">
            <a:extLst>
              <a:ext uri="{FF2B5EF4-FFF2-40B4-BE49-F238E27FC236}">
                <a16:creationId xmlns:a16="http://schemas.microsoft.com/office/drawing/2014/main" id="{22F088DB-5985-47B8-A0F3-22FD44ECF63E}"/>
              </a:ext>
            </a:extLst>
          </p:cNvPr>
          <p:cNvSpPr/>
          <p:nvPr>
            <p:custDataLst>
              <p:tags r:id="rId41"/>
            </p:custDataLst>
          </p:nvPr>
        </p:nvSpPr>
        <p:spPr bwMode="gray">
          <a:xfrm>
            <a:off x="4843463" y="3679825"/>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defTabSz="914378">
              <a:lnSpc>
                <a:spcPct val="90000"/>
              </a:lnSpc>
            </a:pPr>
            <a:fld id="{217FE0B5-3386-435A-B43D-86337A668D6D}" type="datetime'''''''''''''''''3.''''''''''''''0'''''''''''''''''''''''''''">
              <a:rPr lang="en-US" altLang="en-US" sz="800" b="0" baseline="0">
                <a:solidFill>
                  <a:srgbClr val="0D1641"/>
                </a:solidFill>
                <a:latin typeface="Arial"/>
              </a:rPr>
              <a:pPr defTabSz="914378">
                <a:lnSpc>
                  <a:spcPct val="90000"/>
                </a:lnSpc>
              </a:pPr>
              <a:t>3.0</a:t>
            </a:fld>
            <a:endParaRPr lang="en-US" sz="800" b="0" baseline="0" err="1">
              <a:solidFill>
                <a:srgbClr val="0D1641"/>
              </a:solidFill>
              <a:latin typeface="Arial"/>
            </a:endParaRPr>
          </a:p>
        </p:txBody>
      </p:sp>
      <p:sp>
        <p:nvSpPr>
          <p:cNvPr id="266" name="Rectangle 265">
            <a:extLst>
              <a:ext uri="{FF2B5EF4-FFF2-40B4-BE49-F238E27FC236}">
                <a16:creationId xmlns:a16="http://schemas.microsoft.com/office/drawing/2014/main" id="{D2DFAEDD-2425-4E97-B892-89B8E5874153}"/>
              </a:ext>
            </a:extLst>
          </p:cNvPr>
          <p:cNvSpPr/>
          <p:nvPr>
            <p:custDataLst>
              <p:tags r:id="rId42"/>
            </p:custDataLst>
          </p:nvPr>
        </p:nvSpPr>
        <p:spPr bwMode="gray">
          <a:xfrm>
            <a:off x="4843463" y="3378201"/>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defTabSz="914378">
              <a:lnSpc>
                <a:spcPct val="90000"/>
              </a:lnSpc>
            </a:pPr>
            <a:fld id="{E6C93DB2-23D8-4B35-9647-E7A974795CA8}" type="datetime'''''''''4''''''''''''''''''''''.''''''0'''">
              <a:rPr lang="en-US" altLang="en-US" sz="800" b="0" baseline="0">
                <a:solidFill>
                  <a:srgbClr val="0D1641"/>
                </a:solidFill>
                <a:latin typeface="Arial"/>
              </a:rPr>
              <a:pPr defTabSz="914378">
                <a:lnSpc>
                  <a:spcPct val="90000"/>
                </a:lnSpc>
              </a:pPr>
              <a:t>4.0</a:t>
            </a:fld>
            <a:endParaRPr lang="en-US" sz="800" b="0" baseline="0" err="1">
              <a:solidFill>
                <a:srgbClr val="0D1641"/>
              </a:solidFill>
              <a:latin typeface="Arial"/>
            </a:endParaRPr>
          </a:p>
        </p:txBody>
      </p:sp>
      <p:cxnSp>
        <p:nvCxnSpPr>
          <p:cNvPr id="95" name="Straight Connector 94">
            <a:extLst>
              <a:ext uri="{FF2B5EF4-FFF2-40B4-BE49-F238E27FC236}">
                <a16:creationId xmlns:a16="http://schemas.microsoft.com/office/drawing/2014/main" id="{74B3FDA1-97A8-4B8E-AF9F-2009D52E9D36}"/>
              </a:ext>
            </a:extLst>
          </p:cNvPr>
          <p:cNvCxnSpPr/>
          <p:nvPr>
            <p:custDataLst>
              <p:tags r:id="rId43"/>
            </p:custDataLst>
          </p:nvPr>
        </p:nvCxnSpPr>
        <p:spPr bwMode="auto">
          <a:xfrm>
            <a:off x="1273176" y="3343275"/>
            <a:ext cx="2965450" cy="87313"/>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53" name="Rectangle 52">
            <a:extLst>
              <a:ext uri="{FF2B5EF4-FFF2-40B4-BE49-F238E27FC236}">
                <a16:creationId xmlns:a16="http://schemas.microsoft.com/office/drawing/2014/main" id="{615224C5-78ED-4712-B99D-BD2B632ABB76}"/>
              </a:ext>
            </a:extLst>
          </p:cNvPr>
          <p:cNvSpPr/>
          <p:nvPr>
            <p:custDataLst>
              <p:tags r:id="rId44"/>
            </p:custDataLst>
          </p:nvPr>
        </p:nvSpPr>
        <p:spPr bwMode="auto">
          <a:xfrm>
            <a:off x="655638" y="3919538"/>
            <a:ext cx="122238" cy="2254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vert270" wrap="none" lIns="0" tIns="0" rIns="0" bIns="0" numCol="1" spcCol="0" rtlCol="0" anchor="b" anchorCtr="0">
            <a:noAutofit/>
          </a:bodyPr>
          <a:lstStyle/>
          <a:p>
            <a:pPr algn="ctr" defTabSz="914378"/>
            <a:r>
              <a:rPr lang="en-US" altLang="en-US" sz="800" baseline="0" dirty="0">
                <a:solidFill>
                  <a:srgbClr val="0D1641"/>
                </a:solidFill>
                <a:latin typeface="Arial"/>
              </a:rPr>
              <a:t>TRIF</a:t>
            </a:r>
            <a:endParaRPr lang="en-US" sz="800" baseline="0" dirty="0">
              <a:solidFill>
                <a:srgbClr val="0D1641"/>
              </a:solidFill>
              <a:latin typeface="Arial"/>
            </a:endParaRPr>
          </a:p>
        </p:txBody>
      </p:sp>
      <p:sp>
        <p:nvSpPr>
          <p:cNvPr id="116" name="Rectangle 115">
            <a:extLst>
              <a:ext uri="{FF2B5EF4-FFF2-40B4-BE49-F238E27FC236}">
                <a16:creationId xmlns:a16="http://schemas.microsoft.com/office/drawing/2014/main" id="{23784324-C738-AD6D-0185-959FF61A8320}"/>
              </a:ext>
            </a:extLst>
          </p:cNvPr>
          <p:cNvSpPr/>
          <p:nvPr>
            <p:custDataLst>
              <p:tags r:id="rId45"/>
            </p:custDataLst>
          </p:nvPr>
        </p:nvSpPr>
        <p:spPr bwMode="gray">
          <a:xfrm>
            <a:off x="4457700" y="3454400"/>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nSpc>
                <a:spcPct val="90000"/>
              </a:lnSpc>
            </a:pPr>
            <a:fld id="{1F1B2DFC-2C1D-4D5E-A058-68747671D6E0}" type="datetime'3.''''''''''''''''''''''''''''''''''''''''''''7'">
              <a:rPr lang="en-US" altLang="en-US" sz="800" b="0" baseline="0" smtClean="0">
                <a:solidFill>
                  <a:schemeClr val="accent5"/>
                </a:solidFill>
                <a:effectLst/>
              </a:rPr>
              <a:pPr>
                <a:lnSpc>
                  <a:spcPct val="90000"/>
                </a:lnSpc>
              </a:pPr>
              <a:t>3.7</a:t>
            </a:fld>
            <a:endParaRPr lang="en-US" sz="800" b="0" baseline="0" dirty="0" err="1">
              <a:solidFill>
                <a:schemeClr val="accent5"/>
              </a:solidFill>
            </a:endParaRPr>
          </a:p>
        </p:txBody>
      </p:sp>
      <p:sp>
        <p:nvSpPr>
          <p:cNvPr id="207" name="Rectangle 206">
            <a:extLst>
              <a:ext uri="{FF2B5EF4-FFF2-40B4-BE49-F238E27FC236}">
                <a16:creationId xmlns:a16="http://schemas.microsoft.com/office/drawing/2014/main" id="{BA354AD0-A24D-45D5-9E08-DB782889A8B0}"/>
              </a:ext>
            </a:extLst>
          </p:cNvPr>
          <p:cNvSpPr/>
          <p:nvPr>
            <p:custDataLst>
              <p:tags r:id="rId46"/>
            </p:custDataLst>
          </p:nvPr>
        </p:nvSpPr>
        <p:spPr bwMode="auto">
          <a:xfrm>
            <a:off x="4845050" y="3154363"/>
            <a:ext cx="14128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r" defTabSz="914378"/>
            <a:r>
              <a:rPr lang="en-US" altLang="en-US" sz="800" b="0" baseline="0">
                <a:solidFill>
                  <a:srgbClr val="0D1641"/>
                </a:solidFill>
                <a:latin typeface="Arial"/>
              </a:rPr>
              <a:t>$M</a:t>
            </a:r>
            <a:endParaRPr lang="en-US" sz="800" b="0" baseline="0">
              <a:solidFill>
                <a:srgbClr val="0D1641"/>
              </a:solidFill>
              <a:latin typeface="Arial"/>
            </a:endParaRPr>
          </a:p>
        </p:txBody>
      </p:sp>
      <p:sp>
        <p:nvSpPr>
          <p:cNvPr id="51" name="Rectangle 50">
            <a:extLst>
              <a:ext uri="{FF2B5EF4-FFF2-40B4-BE49-F238E27FC236}">
                <a16:creationId xmlns:a16="http://schemas.microsoft.com/office/drawing/2014/main" id="{394B7B3C-99F2-4CC8-A654-C1FDE7560879}"/>
              </a:ext>
            </a:extLst>
          </p:cNvPr>
          <p:cNvSpPr/>
          <p:nvPr>
            <p:custDataLst>
              <p:tags r:id="rId47"/>
            </p:custDataLst>
          </p:nvPr>
        </p:nvSpPr>
        <p:spPr bwMode="auto">
          <a:xfrm>
            <a:off x="1285875" y="4670425"/>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AF11CCAF-516F-43AF-8F16-9B88F84B8351}" type="datetime'''''''2''''''''''''''''''''0''17'''''''''''''">
              <a:rPr lang="en-US" altLang="en-US" sz="800" b="0" baseline="0">
                <a:solidFill>
                  <a:srgbClr val="0D1641"/>
                </a:solidFill>
                <a:latin typeface="Arial"/>
              </a:rPr>
              <a:pPr algn="ctr" defTabSz="914378"/>
              <a:t>2017</a:t>
            </a:fld>
            <a:endParaRPr lang="en-US" sz="800" b="0" baseline="0" err="1">
              <a:solidFill>
                <a:srgbClr val="0D1641"/>
              </a:solidFill>
              <a:latin typeface="Arial"/>
            </a:endParaRPr>
          </a:p>
        </p:txBody>
      </p:sp>
      <p:sp>
        <p:nvSpPr>
          <p:cNvPr id="54" name="Rectangle 53">
            <a:extLst>
              <a:ext uri="{FF2B5EF4-FFF2-40B4-BE49-F238E27FC236}">
                <a16:creationId xmlns:a16="http://schemas.microsoft.com/office/drawing/2014/main" id="{87541167-9296-4481-A3CB-5E0E61A1A8FF}"/>
              </a:ext>
            </a:extLst>
          </p:cNvPr>
          <p:cNvSpPr/>
          <p:nvPr>
            <p:custDataLst>
              <p:tags r:id="rId48"/>
            </p:custDataLst>
          </p:nvPr>
        </p:nvSpPr>
        <p:spPr bwMode="auto">
          <a:xfrm>
            <a:off x="2027238" y="4670425"/>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97171B8E-56B5-4DB1-8129-E9C97E0E0664}" type="datetime'2''''''''0''''''''''''''''''''1''8'''''''''''">
              <a:rPr lang="en-US" altLang="en-US" sz="800" b="0" baseline="0">
                <a:solidFill>
                  <a:srgbClr val="0D1641"/>
                </a:solidFill>
                <a:latin typeface="Arial"/>
              </a:rPr>
              <a:pPr algn="ctr" defTabSz="914378"/>
              <a:t>2018</a:t>
            </a:fld>
            <a:endParaRPr lang="en-US" sz="800" b="0" baseline="0" err="1">
              <a:solidFill>
                <a:srgbClr val="0D1641"/>
              </a:solidFill>
              <a:latin typeface="Arial"/>
            </a:endParaRPr>
          </a:p>
        </p:txBody>
      </p:sp>
      <p:sp>
        <p:nvSpPr>
          <p:cNvPr id="56" name="Rectangle 55">
            <a:extLst>
              <a:ext uri="{FF2B5EF4-FFF2-40B4-BE49-F238E27FC236}">
                <a16:creationId xmlns:a16="http://schemas.microsoft.com/office/drawing/2014/main" id="{0B4FCA2B-07BB-4E37-96DE-6E60EC7FBDF8}"/>
              </a:ext>
            </a:extLst>
          </p:cNvPr>
          <p:cNvSpPr/>
          <p:nvPr>
            <p:custDataLst>
              <p:tags r:id="rId49"/>
            </p:custDataLst>
          </p:nvPr>
        </p:nvSpPr>
        <p:spPr bwMode="auto">
          <a:xfrm>
            <a:off x="2768601" y="4670425"/>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BEF7712B-D100-4FB6-B2B6-56B627540FFC}" type="datetime'''''''''''''''''''2''''''0''''''''''''''''1''''''''9'">
              <a:rPr lang="en-US" altLang="en-US" sz="800" b="0" baseline="0">
                <a:solidFill>
                  <a:srgbClr val="0D1641"/>
                </a:solidFill>
                <a:latin typeface="Arial"/>
              </a:rPr>
              <a:pPr algn="ctr" defTabSz="914378"/>
              <a:t>2019</a:t>
            </a:fld>
            <a:endParaRPr lang="en-US" sz="800" b="0" baseline="0" err="1">
              <a:solidFill>
                <a:srgbClr val="0D1641"/>
              </a:solidFill>
              <a:latin typeface="Arial"/>
            </a:endParaRPr>
          </a:p>
        </p:txBody>
      </p:sp>
      <p:sp>
        <p:nvSpPr>
          <p:cNvPr id="52" name="Rectangle 51">
            <a:extLst>
              <a:ext uri="{FF2B5EF4-FFF2-40B4-BE49-F238E27FC236}">
                <a16:creationId xmlns:a16="http://schemas.microsoft.com/office/drawing/2014/main" id="{5C993280-C551-4850-ABAE-99CEF8BF7D91}"/>
              </a:ext>
            </a:extLst>
          </p:cNvPr>
          <p:cNvSpPr/>
          <p:nvPr>
            <p:custDataLst>
              <p:tags r:id="rId50"/>
            </p:custDataLst>
          </p:nvPr>
        </p:nvSpPr>
        <p:spPr bwMode="auto">
          <a:xfrm>
            <a:off x="3509964" y="4670425"/>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7BE25493-3832-4748-8E84-12E78741993E}" type="datetime'''''''''''''2''0''''''''''''''''''''''''''''2''0'''''''''">
              <a:rPr lang="en-US" altLang="en-US" sz="800" b="0" baseline="0">
                <a:solidFill>
                  <a:srgbClr val="0D1641"/>
                </a:solidFill>
                <a:latin typeface="Arial"/>
              </a:rPr>
              <a:pPr algn="ctr" defTabSz="914378"/>
              <a:t>2020</a:t>
            </a:fld>
            <a:endParaRPr lang="en-US" sz="800" b="0" baseline="0" err="1">
              <a:solidFill>
                <a:srgbClr val="0D1641"/>
              </a:solidFill>
              <a:latin typeface="Arial"/>
            </a:endParaRPr>
          </a:p>
        </p:txBody>
      </p:sp>
      <p:sp>
        <p:nvSpPr>
          <p:cNvPr id="55" name="Rectangle 54">
            <a:extLst>
              <a:ext uri="{FF2B5EF4-FFF2-40B4-BE49-F238E27FC236}">
                <a16:creationId xmlns:a16="http://schemas.microsoft.com/office/drawing/2014/main" id="{72788508-D865-4761-809D-FE04BD2612C3}"/>
              </a:ext>
            </a:extLst>
          </p:cNvPr>
          <p:cNvSpPr/>
          <p:nvPr>
            <p:custDataLst>
              <p:tags r:id="rId51"/>
            </p:custDataLst>
          </p:nvPr>
        </p:nvSpPr>
        <p:spPr bwMode="auto">
          <a:xfrm>
            <a:off x="4251326" y="4670425"/>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37AB3459-3B10-4A2E-B2A6-BE358BA9DE0E}" type="datetime'''''''''''''''''2''''''''''0''''''''''''''2''''''''1'">
              <a:rPr lang="en-US" altLang="en-US" sz="800" b="0" baseline="0">
                <a:solidFill>
                  <a:srgbClr val="0D1641"/>
                </a:solidFill>
                <a:latin typeface="Arial"/>
              </a:rPr>
              <a:pPr algn="ctr" defTabSz="914378"/>
              <a:t>2021</a:t>
            </a:fld>
            <a:endParaRPr lang="en-US" sz="800" b="0" baseline="0" err="1">
              <a:solidFill>
                <a:srgbClr val="0D1641"/>
              </a:solidFill>
              <a:latin typeface="Arial"/>
            </a:endParaRPr>
          </a:p>
        </p:txBody>
      </p:sp>
      <p:sp useBgFill="1">
        <p:nvSpPr>
          <p:cNvPr id="106" name="Rectangle 105">
            <a:extLst>
              <a:ext uri="{FF2B5EF4-FFF2-40B4-BE49-F238E27FC236}">
                <a16:creationId xmlns:a16="http://schemas.microsoft.com/office/drawing/2014/main" id="{40A31AB8-67DA-F321-D32E-9C5B541322BE}"/>
              </a:ext>
            </a:extLst>
          </p:cNvPr>
          <p:cNvSpPr/>
          <p:nvPr>
            <p:custDataLst>
              <p:tags r:id="rId52"/>
            </p:custDataLst>
          </p:nvPr>
        </p:nvSpPr>
        <p:spPr bwMode="gray">
          <a:xfrm>
            <a:off x="1928813" y="4195763"/>
            <a:ext cx="171450" cy="109538"/>
          </a:xfrm>
          <a:prstGeom prst="rect">
            <a:avLst/>
          </a:prstGeom>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E802A8FC-DF85-40A7-A013-9BBE6ED8AB46}" type="datetime'''1''.3'''''''''''''''''''''''''''''''''''''''''''">
              <a:rPr lang="en-US" altLang="en-US" sz="800" b="0" baseline="0" smtClean="0">
                <a:solidFill>
                  <a:schemeClr val="tx1"/>
                </a:solidFill>
                <a:effectLst/>
              </a:rPr>
              <a:pPr algn="ctr">
                <a:lnSpc>
                  <a:spcPct val="90000"/>
                </a:lnSpc>
              </a:pPr>
              <a:t>1.3</a:t>
            </a:fld>
            <a:endParaRPr lang="en-US" sz="800" b="0" baseline="0" dirty="0" err="1">
              <a:solidFill>
                <a:schemeClr val="tx1"/>
              </a:solidFill>
            </a:endParaRPr>
          </a:p>
        </p:txBody>
      </p:sp>
      <p:sp useBgFill="1">
        <p:nvSpPr>
          <p:cNvPr id="112" name="Rectangle 111">
            <a:extLst>
              <a:ext uri="{FF2B5EF4-FFF2-40B4-BE49-F238E27FC236}">
                <a16:creationId xmlns:a16="http://schemas.microsoft.com/office/drawing/2014/main" id="{83FBEB7A-89F1-30FD-FE58-9B9D24402A91}"/>
              </a:ext>
            </a:extLst>
          </p:cNvPr>
          <p:cNvSpPr/>
          <p:nvPr>
            <p:custDataLst>
              <p:tags r:id="rId53"/>
            </p:custDataLst>
          </p:nvPr>
        </p:nvSpPr>
        <p:spPr bwMode="gray">
          <a:xfrm>
            <a:off x="1492250" y="4368800"/>
            <a:ext cx="171450" cy="109538"/>
          </a:xfrm>
          <a:prstGeom prst="rect">
            <a:avLst/>
          </a:prstGeom>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nSpc>
                <a:spcPct val="90000"/>
              </a:lnSpc>
            </a:pPr>
            <a:fld id="{02E1BE37-D4EB-47B1-BAFF-CB32931E888A}" type="datetime'''''''''''0''''''''.''''7'''''''''''''">
              <a:rPr lang="en-US" altLang="en-US" sz="800" b="0" baseline="0" smtClean="0">
                <a:solidFill>
                  <a:schemeClr val="accent5"/>
                </a:solidFill>
                <a:effectLst/>
              </a:rPr>
              <a:pPr>
                <a:lnSpc>
                  <a:spcPct val="90000"/>
                </a:lnSpc>
              </a:pPr>
              <a:t>0.7</a:t>
            </a:fld>
            <a:endParaRPr lang="en-US" sz="800" b="0" baseline="0" dirty="0" err="1">
              <a:solidFill>
                <a:schemeClr val="accent5"/>
              </a:solidFill>
            </a:endParaRPr>
          </a:p>
        </p:txBody>
      </p:sp>
      <p:sp useBgFill="1">
        <p:nvSpPr>
          <p:cNvPr id="113" name="Rectangle 112">
            <a:extLst>
              <a:ext uri="{FF2B5EF4-FFF2-40B4-BE49-F238E27FC236}">
                <a16:creationId xmlns:a16="http://schemas.microsoft.com/office/drawing/2014/main" id="{C00358D6-D694-3589-C9C7-88E413D7F201}"/>
              </a:ext>
            </a:extLst>
          </p:cNvPr>
          <p:cNvSpPr/>
          <p:nvPr>
            <p:custDataLst>
              <p:tags r:id="rId54"/>
            </p:custDataLst>
          </p:nvPr>
        </p:nvSpPr>
        <p:spPr bwMode="gray">
          <a:xfrm>
            <a:off x="2233613" y="4187825"/>
            <a:ext cx="171450" cy="109538"/>
          </a:xfrm>
          <a:prstGeom prst="rect">
            <a:avLst/>
          </a:prstGeom>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nSpc>
                <a:spcPct val="90000"/>
              </a:lnSpc>
            </a:pPr>
            <a:fld id="{D1D364E8-4689-4AF1-A1AD-EBE40685CD5E}" type="datetime'''''''''''''''''''1.''''''3'''''''''''''''''''''">
              <a:rPr lang="en-US" altLang="en-US" sz="800" b="0" baseline="0" smtClean="0">
                <a:solidFill>
                  <a:schemeClr val="accent5"/>
                </a:solidFill>
                <a:effectLst/>
              </a:rPr>
              <a:pPr>
                <a:lnSpc>
                  <a:spcPct val="90000"/>
                </a:lnSpc>
              </a:pPr>
              <a:t>1.3</a:t>
            </a:fld>
            <a:endParaRPr lang="en-US" sz="800" b="0" baseline="0" dirty="0" err="1">
              <a:solidFill>
                <a:schemeClr val="accent5"/>
              </a:solidFill>
            </a:endParaRPr>
          </a:p>
        </p:txBody>
      </p:sp>
      <p:sp>
        <p:nvSpPr>
          <p:cNvPr id="114" name="Rectangle 113">
            <a:extLst>
              <a:ext uri="{FF2B5EF4-FFF2-40B4-BE49-F238E27FC236}">
                <a16:creationId xmlns:a16="http://schemas.microsoft.com/office/drawing/2014/main" id="{1D964484-C30B-8442-72B5-514550F305EA}"/>
              </a:ext>
            </a:extLst>
          </p:cNvPr>
          <p:cNvSpPr/>
          <p:nvPr>
            <p:custDataLst>
              <p:tags r:id="rId55"/>
            </p:custDataLst>
          </p:nvPr>
        </p:nvSpPr>
        <p:spPr bwMode="gray">
          <a:xfrm>
            <a:off x="2974975" y="3924300"/>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nSpc>
                <a:spcPct val="90000"/>
              </a:lnSpc>
            </a:pPr>
            <a:fld id="{88120D4C-7A64-494D-89AE-0EF7446BD9D8}" type="datetime'''2''''''''''''''''''''''.''''2'''''">
              <a:rPr lang="en-US" altLang="en-US" sz="800" b="0" baseline="0" smtClean="0">
                <a:solidFill>
                  <a:schemeClr val="accent5"/>
                </a:solidFill>
                <a:effectLst/>
              </a:rPr>
              <a:pPr>
                <a:lnSpc>
                  <a:spcPct val="90000"/>
                </a:lnSpc>
              </a:pPr>
              <a:t>2.2</a:t>
            </a:fld>
            <a:endParaRPr lang="en-US" sz="800" b="0" baseline="0" dirty="0" err="1">
              <a:solidFill>
                <a:schemeClr val="accent5"/>
              </a:solidFill>
            </a:endParaRPr>
          </a:p>
        </p:txBody>
      </p:sp>
      <p:sp useBgFill="1">
        <p:nvSpPr>
          <p:cNvPr id="115" name="Rectangle 114">
            <a:extLst>
              <a:ext uri="{FF2B5EF4-FFF2-40B4-BE49-F238E27FC236}">
                <a16:creationId xmlns:a16="http://schemas.microsoft.com/office/drawing/2014/main" id="{EB3796BC-CE38-7994-17EE-1D5D96B26C2F}"/>
              </a:ext>
            </a:extLst>
          </p:cNvPr>
          <p:cNvSpPr/>
          <p:nvPr>
            <p:custDataLst>
              <p:tags r:id="rId56"/>
            </p:custDataLst>
          </p:nvPr>
        </p:nvSpPr>
        <p:spPr bwMode="gray">
          <a:xfrm>
            <a:off x="3716338" y="3590925"/>
            <a:ext cx="171450" cy="109538"/>
          </a:xfrm>
          <a:prstGeom prst="rect">
            <a:avLst/>
          </a:prstGeom>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nSpc>
                <a:spcPct val="90000"/>
              </a:lnSpc>
            </a:pPr>
            <a:fld id="{1A6616B9-7CB6-4D54-8431-E5781DD6F91E}" type="datetime'''''3''''''''''''''''''''''''''''''.''3'''''''''''">
              <a:rPr lang="en-US" altLang="en-US" sz="800" b="0" baseline="0" smtClean="0">
                <a:solidFill>
                  <a:schemeClr val="accent5"/>
                </a:solidFill>
                <a:effectLst/>
              </a:rPr>
              <a:pPr>
                <a:lnSpc>
                  <a:spcPct val="90000"/>
                </a:lnSpc>
              </a:pPr>
              <a:t>3.3</a:t>
            </a:fld>
            <a:endParaRPr lang="en-US" sz="800" b="0" baseline="0" dirty="0" err="1">
              <a:solidFill>
                <a:schemeClr val="accent5"/>
              </a:solidFill>
            </a:endParaRPr>
          </a:p>
        </p:txBody>
      </p:sp>
      <p:sp>
        <p:nvSpPr>
          <p:cNvPr id="94" name="Oval 93">
            <a:extLst>
              <a:ext uri="{FF2B5EF4-FFF2-40B4-BE49-F238E27FC236}">
                <a16:creationId xmlns:a16="http://schemas.microsoft.com/office/drawing/2014/main" id="{13E96C86-B289-4B78-B51E-A77E4CC5A356}"/>
              </a:ext>
            </a:extLst>
          </p:cNvPr>
          <p:cNvSpPr/>
          <p:nvPr>
            <p:custDataLst>
              <p:tags r:id="rId57"/>
            </p:custDataLst>
          </p:nvPr>
        </p:nvSpPr>
        <p:spPr bwMode="auto">
          <a:xfrm>
            <a:off x="2627314" y="3300413"/>
            <a:ext cx="257175" cy="173038"/>
          </a:xfrm>
          <a:prstGeom prst="ellipse">
            <a:avLst/>
          </a:prstGeom>
          <a:solidFill>
            <a:schemeClr val="bg1"/>
          </a:solidFill>
          <a:ln w="952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defTabSz="914378"/>
            <a:fld id="{F0662BB4-926F-446B-9724-3EB538609989}" type="datetime'''''''''''''''''''''''-''''''8%'''''''">
              <a:rPr lang="en-US" altLang="en-US" sz="800" baseline="0">
                <a:solidFill>
                  <a:srgbClr val="0D1641"/>
                </a:solidFill>
                <a:latin typeface="Arial"/>
              </a:rPr>
              <a:pPr algn="ctr" defTabSz="914378"/>
              <a:t>-8%</a:t>
            </a:fld>
            <a:endParaRPr lang="en-US" sz="800" baseline="0" err="1">
              <a:solidFill>
                <a:srgbClr val="0D1641"/>
              </a:solidFill>
              <a:latin typeface="Arial"/>
            </a:endParaRPr>
          </a:p>
        </p:txBody>
      </p:sp>
      <p:cxnSp>
        <p:nvCxnSpPr>
          <p:cNvPr id="187" name="Straight Connector 186">
            <a:extLst>
              <a:ext uri="{FF2B5EF4-FFF2-40B4-BE49-F238E27FC236}">
                <a16:creationId xmlns:a16="http://schemas.microsoft.com/office/drawing/2014/main" id="{EB096DE4-D28C-4061-98C2-E27CD9E8A620}"/>
              </a:ext>
            </a:extLst>
          </p:cNvPr>
          <p:cNvCxnSpPr/>
          <p:nvPr>
            <p:custDataLst>
              <p:tags r:id="rId58"/>
            </p:custDataLst>
          </p:nvPr>
        </p:nvCxnSpPr>
        <p:spPr bwMode="gray">
          <a:xfrm>
            <a:off x="5237163" y="3527425"/>
            <a:ext cx="187325" cy="0"/>
          </a:xfrm>
          <a:prstGeom prst="line">
            <a:avLst/>
          </a:prstGeom>
          <a:ln w="28575" cap="rnd" cmpd="sng" algn="ctr">
            <a:solidFill>
              <a:schemeClr val="accent5"/>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7" name="Rectangle 116">
            <a:extLst>
              <a:ext uri="{FF2B5EF4-FFF2-40B4-BE49-F238E27FC236}">
                <a16:creationId xmlns:a16="http://schemas.microsoft.com/office/drawing/2014/main" id="{017A2B26-2FC1-4C6E-B66C-15F9001D4EBD}"/>
              </a:ext>
            </a:extLst>
          </p:cNvPr>
          <p:cNvSpPr/>
          <p:nvPr>
            <p:custDataLst>
              <p:tags r:id="rId59"/>
            </p:custDataLst>
          </p:nvPr>
        </p:nvSpPr>
        <p:spPr bwMode="auto">
          <a:xfrm>
            <a:off x="5295900" y="3770313"/>
            <a:ext cx="142875" cy="106363"/>
          </a:xfrm>
          <a:prstGeom prst="rect">
            <a:avLst/>
          </a:prstGeom>
          <a:solidFill>
            <a:schemeClr val="accent1"/>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baseline="0" err="1">
              <a:solidFill>
                <a:prstClr val="white"/>
              </a:solidFill>
              <a:latin typeface="Arial"/>
              <a:ea typeface="Roboto" panose="02000000000000000000" pitchFamily="2" charset="0"/>
              <a:cs typeface="Roboto" panose="02000000000000000000" pitchFamily="2" charset="0"/>
            </a:endParaRPr>
          </a:p>
        </p:txBody>
      </p:sp>
      <p:sp>
        <p:nvSpPr>
          <p:cNvPr id="71" name="Rectangle 70">
            <a:extLst>
              <a:ext uri="{FF2B5EF4-FFF2-40B4-BE49-F238E27FC236}">
                <a16:creationId xmlns:a16="http://schemas.microsoft.com/office/drawing/2014/main" id="{824AAA82-AF35-4D40-96E2-174A21F273E4}"/>
              </a:ext>
            </a:extLst>
          </p:cNvPr>
          <p:cNvSpPr/>
          <p:nvPr>
            <p:custDataLst>
              <p:tags r:id="rId60"/>
            </p:custDataLst>
          </p:nvPr>
        </p:nvSpPr>
        <p:spPr bwMode="auto">
          <a:xfrm>
            <a:off x="5295900" y="3943350"/>
            <a:ext cx="142875" cy="106363"/>
          </a:xfrm>
          <a:prstGeom prst="rect">
            <a:avLst/>
          </a:prstGeom>
          <a:solidFill>
            <a:schemeClr val="accent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baseline="0" err="1">
              <a:solidFill>
                <a:prstClr val="white"/>
              </a:solidFill>
              <a:latin typeface="Arial"/>
              <a:ea typeface="Roboto" panose="02000000000000000000" pitchFamily="2" charset="0"/>
              <a:cs typeface="Roboto" panose="02000000000000000000" pitchFamily="2" charset="0"/>
            </a:endParaRPr>
          </a:p>
        </p:txBody>
      </p:sp>
      <p:sp>
        <p:nvSpPr>
          <p:cNvPr id="229" name="Oval 228">
            <a:extLst>
              <a:ext uri="{FF2B5EF4-FFF2-40B4-BE49-F238E27FC236}">
                <a16:creationId xmlns:a16="http://schemas.microsoft.com/office/drawing/2014/main" id="{29EFA6B2-883B-49EF-B4E3-E16978B555C6}"/>
              </a:ext>
            </a:extLst>
          </p:cNvPr>
          <p:cNvSpPr/>
          <p:nvPr>
            <p:custDataLst>
              <p:tags r:id="rId61"/>
            </p:custDataLst>
          </p:nvPr>
        </p:nvSpPr>
        <p:spPr bwMode="auto">
          <a:xfrm>
            <a:off x="5299075" y="3495676"/>
            <a:ext cx="63500" cy="63500"/>
          </a:xfrm>
          <a:prstGeom prst="ellipse">
            <a:avLst/>
          </a:prstGeom>
          <a:solidFill>
            <a:schemeClr val="accent5"/>
          </a:solidFill>
          <a:ln w="9525"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baseline="0" err="1">
              <a:solidFill>
                <a:prstClr val="white"/>
              </a:solidFill>
              <a:latin typeface="Arial"/>
              <a:ea typeface="Roboto" panose="02000000000000000000" pitchFamily="2" charset="0"/>
              <a:cs typeface="Roboto" panose="02000000000000000000" pitchFamily="2" charset="0"/>
            </a:endParaRPr>
          </a:p>
        </p:txBody>
      </p:sp>
      <p:sp>
        <p:nvSpPr>
          <p:cNvPr id="173" name="Rectangle 172">
            <a:extLst>
              <a:ext uri="{FF2B5EF4-FFF2-40B4-BE49-F238E27FC236}">
                <a16:creationId xmlns:a16="http://schemas.microsoft.com/office/drawing/2014/main" id="{93337C24-3650-44DD-8C8C-CE650647710B}"/>
              </a:ext>
            </a:extLst>
          </p:cNvPr>
          <p:cNvSpPr/>
          <p:nvPr>
            <p:custDataLst>
              <p:tags r:id="rId62"/>
            </p:custDataLst>
          </p:nvPr>
        </p:nvSpPr>
        <p:spPr bwMode="auto">
          <a:xfrm>
            <a:off x="5489575" y="3470275"/>
            <a:ext cx="952500" cy="24447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defTabSz="914378"/>
            <a:fld id="{CB95CF5A-63C2-4AA8-A043-F41E4937925F}" type="datetime'Cumula''tive sa''fety &#10;t''rain''in''g spe''nd (R''H''S'''')'''">
              <a:rPr lang="en-GB" altLang="en-US" sz="800" b="0" baseline="0" smtClean="0">
                <a:solidFill>
                  <a:srgbClr val="0D1641"/>
                </a:solidFill>
              </a:rPr>
              <a:pPr/>
              <a:t>Cumulative safety 
training spend (RHS)</a:t>
            </a:fld>
            <a:endParaRPr lang="en-US" sz="800" b="0" baseline="0" dirty="0">
              <a:solidFill>
                <a:srgbClr val="0D1641"/>
              </a:solidFill>
            </a:endParaRPr>
          </a:p>
        </p:txBody>
      </p:sp>
      <p:sp>
        <p:nvSpPr>
          <p:cNvPr id="58" name="Rectangle 57">
            <a:extLst>
              <a:ext uri="{FF2B5EF4-FFF2-40B4-BE49-F238E27FC236}">
                <a16:creationId xmlns:a16="http://schemas.microsoft.com/office/drawing/2014/main" id="{11732CF9-BFCB-4D84-B032-188BA983B9AA}"/>
              </a:ext>
            </a:extLst>
          </p:cNvPr>
          <p:cNvSpPr/>
          <p:nvPr>
            <p:custDataLst>
              <p:tags r:id="rId63"/>
            </p:custDataLst>
          </p:nvPr>
        </p:nvSpPr>
        <p:spPr bwMode="auto">
          <a:xfrm>
            <a:off x="5489575" y="3765550"/>
            <a:ext cx="8509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defTabSz="914378"/>
            <a:fld id="{B1F05A25-06B5-4A59-9C15-B8D47E3993C5}" type="datetime'T''''RI''''F'''''' ''''''''-'''' Op''er''a''''t''''ion'''' 1'">
              <a:rPr lang="en-GB" altLang="en-US" sz="800" b="0" baseline="0" smtClean="0">
                <a:solidFill>
                  <a:srgbClr val="0D1641"/>
                </a:solidFill>
              </a:rPr>
              <a:pPr/>
              <a:t>TRIF - Operation 1</a:t>
            </a:fld>
            <a:endParaRPr lang="en-US" sz="800" b="0" baseline="0" dirty="0">
              <a:solidFill>
                <a:srgbClr val="0D1641"/>
              </a:solidFill>
            </a:endParaRPr>
          </a:p>
        </p:txBody>
      </p:sp>
      <p:sp>
        <p:nvSpPr>
          <p:cNvPr id="77" name="Rectangle 76">
            <a:extLst>
              <a:ext uri="{FF2B5EF4-FFF2-40B4-BE49-F238E27FC236}">
                <a16:creationId xmlns:a16="http://schemas.microsoft.com/office/drawing/2014/main" id="{E590022F-82D9-430B-94E4-3B1951565D81}"/>
              </a:ext>
            </a:extLst>
          </p:cNvPr>
          <p:cNvSpPr/>
          <p:nvPr>
            <p:custDataLst>
              <p:tags r:id="rId64"/>
            </p:custDataLst>
          </p:nvPr>
        </p:nvSpPr>
        <p:spPr bwMode="auto">
          <a:xfrm>
            <a:off x="5489575" y="3938588"/>
            <a:ext cx="67945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defTabSz="914378"/>
            <a:fld id="{611495CC-1F9B-4D39-8328-D466BF1BD3AF}" type="datetime'T''''RIF ''- I''''''n''''''dus''''''''t''''r''''y'''''''''">
              <a:rPr lang="en-US" altLang="en-US" sz="800" b="0" baseline="0" smtClean="0">
                <a:solidFill>
                  <a:srgbClr val="0D1641"/>
                </a:solidFill>
              </a:rPr>
              <a:pPr/>
              <a:t>TRIF - Industry</a:t>
            </a:fld>
            <a:endParaRPr lang="en-US" sz="800" b="0" baseline="0" err="1">
              <a:solidFill>
                <a:srgbClr val="0D1641"/>
              </a:solidFill>
            </a:endParaRPr>
          </a:p>
        </p:txBody>
      </p:sp>
      <p:sp>
        <p:nvSpPr>
          <p:cNvPr id="97" name="Content Placeholder 10">
            <a:extLst>
              <a:ext uri="{FF2B5EF4-FFF2-40B4-BE49-F238E27FC236}">
                <a16:creationId xmlns:a16="http://schemas.microsoft.com/office/drawing/2014/main" id="{DD6D8390-7A11-591C-2239-360FD6397D45}"/>
              </a:ext>
            </a:extLst>
          </p:cNvPr>
          <p:cNvSpPr txBox="1">
            <a:spLocks/>
          </p:cNvSpPr>
          <p:nvPr/>
        </p:nvSpPr>
        <p:spPr>
          <a:xfrm>
            <a:off x="6649839" y="1379583"/>
            <a:ext cx="2189362" cy="121121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36000" tIns="72000" rIns="36000" bIns="72000" rtlCol="0" anchor="t"/>
          <a:lstStyle>
            <a:defPPr>
              <a:defRPr lang="en-GB"/>
            </a:defPPr>
            <a:lvl1pPr marL="92075" marR="0" lvl="0" indent="-92075" defTabSz="914400" latinLnBrk="0">
              <a:lnSpc>
                <a:spcPct val="100000"/>
              </a:lnSpc>
              <a:buClrTx/>
              <a:buSzTx/>
              <a:buFont typeface="Wingdings" panose="05000000000000000000" pitchFamily="2" charset="2"/>
              <a:buChar char="§"/>
              <a:tabLst/>
              <a:defRPr sz="1000" baseline="0">
                <a:solidFill>
                  <a:srgbClr val="006BA6"/>
                </a:solidFill>
                <a:latin typeface="Arial"/>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6209" indent="-176209" defTabSz="914378">
              <a:spcAft>
                <a:spcPts val="300"/>
              </a:spcAft>
            </a:pPr>
            <a:r>
              <a:rPr lang="en-US" b="0" dirty="0">
                <a:solidFill>
                  <a:schemeClr val="tx2"/>
                </a:solidFill>
              </a:rPr>
              <a:t>Total number of direct employees</a:t>
            </a:r>
          </a:p>
          <a:p>
            <a:pPr marL="176209" indent="-176209" defTabSz="914378">
              <a:spcAft>
                <a:spcPts val="300"/>
              </a:spcAft>
            </a:pPr>
            <a:r>
              <a:rPr lang="en-US" b="0" dirty="0">
                <a:solidFill>
                  <a:schemeClr val="tx2"/>
                </a:solidFill>
              </a:rPr>
              <a:t>Proportion of female / indigenous / national / expatriate workforce</a:t>
            </a:r>
            <a:endParaRPr lang="en-US" dirty="0">
              <a:solidFill>
                <a:schemeClr val="tx2"/>
              </a:solidFill>
            </a:endParaRPr>
          </a:p>
          <a:p>
            <a:pPr marL="176209" indent="-176209" defTabSz="914378">
              <a:spcAft>
                <a:spcPts val="300"/>
              </a:spcAft>
            </a:pPr>
            <a:r>
              <a:rPr lang="en-US" b="0" dirty="0">
                <a:solidFill>
                  <a:schemeClr val="tx2"/>
                </a:solidFill>
              </a:rPr>
              <a:t>Cumulative safety training spend</a:t>
            </a:r>
          </a:p>
          <a:p>
            <a:pPr marL="176209" indent="-176209" defTabSz="914378">
              <a:spcAft>
                <a:spcPts val="300"/>
              </a:spcAft>
            </a:pPr>
            <a:r>
              <a:rPr lang="en-US" b="0" dirty="0">
                <a:solidFill>
                  <a:schemeClr val="tx2"/>
                </a:solidFill>
              </a:rPr>
              <a:t>Total recordable injury frequency (TRIF) rate</a:t>
            </a:r>
          </a:p>
        </p:txBody>
      </p:sp>
      <p:sp>
        <p:nvSpPr>
          <p:cNvPr id="98" name="Oval 9">
            <a:extLst>
              <a:ext uri="{FF2B5EF4-FFF2-40B4-BE49-F238E27FC236}">
                <a16:creationId xmlns:a16="http://schemas.microsoft.com/office/drawing/2014/main" id="{FDAED575-A127-CDF6-1CF1-07A56864AF51}"/>
              </a:ext>
            </a:extLst>
          </p:cNvPr>
          <p:cNvSpPr>
            <a:spLocks noChangeArrowheads="1"/>
          </p:cNvSpPr>
          <p:nvPr/>
        </p:nvSpPr>
        <p:spPr bwMode="gray">
          <a:xfrm>
            <a:off x="8677200" y="717561"/>
            <a:ext cx="324000" cy="324000"/>
          </a:xfrm>
          <a:prstGeom prst="ellipse">
            <a:avLst/>
          </a:prstGeom>
          <a:solidFill>
            <a:schemeClr val="tx2"/>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Roboto" pitchFamily="2" charset="0"/>
              </a:rPr>
              <a:t>1</a:t>
            </a:r>
          </a:p>
        </p:txBody>
      </p:sp>
      <p:sp>
        <p:nvSpPr>
          <p:cNvPr id="108" name="Arrow: Pentagon 107">
            <a:extLst>
              <a:ext uri="{FF2B5EF4-FFF2-40B4-BE49-F238E27FC236}">
                <a16:creationId xmlns:a16="http://schemas.microsoft.com/office/drawing/2014/main" id="{861E69FC-88CD-0809-99F4-D54577377B32}"/>
              </a:ext>
            </a:extLst>
          </p:cNvPr>
          <p:cNvSpPr/>
          <p:nvPr/>
        </p:nvSpPr>
        <p:spPr>
          <a:xfrm>
            <a:off x="6649839" y="1193800"/>
            <a:ext cx="2189361" cy="18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dirty="0">
                <a:solidFill>
                  <a:schemeClr val="tx2"/>
                </a:solidFill>
                <a:latin typeface="Arial"/>
                <a:ea typeface="Roboto" panose="02000000000000000000" pitchFamily="2" charset="0"/>
                <a:cs typeface="Roboto" panose="02000000000000000000" pitchFamily="2" charset="0"/>
              </a:rPr>
              <a:t>Relevant metrics</a:t>
            </a:r>
            <a:endParaRPr kumimoji="0" lang="en-GB" sz="1000" b="1" i="0" u="none" strike="noStrike" kern="1200" cap="none" spc="0" normalizeH="0" baseline="0" noProof="0" dirty="0">
              <a:ln>
                <a:noFill/>
              </a:ln>
              <a:solidFill>
                <a:schemeClr val="tx2"/>
              </a:solidFill>
              <a:effectLst/>
              <a:uLnTx/>
              <a:uFillTx/>
              <a:latin typeface="Arial"/>
              <a:ea typeface="Roboto" panose="02000000000000000000" pitchFamily="2" charset="0"/>
              <a:cs typeface="Roboto" panose="02000000000000000000" pitchFamily="2" charset="0"/>
            </a:endParaRPr>
          </a:p>
        </p:txBody>
      </p:sp>
      <p:sp>
        <p:nvSpPr>
          <p:cNvPr id="109" name="Content Placeholder 10">
            <a:extLst>
              <a:ext uri="{FF2B5EF4-FFF2-40B4-BE49-F238E27FC236}">
                <a16:creationId xmlns:a16="http://schemas.microsoft.com/office/drawing/2014/main" id="{B658C5B4-DC0C-4D10-3783-FD363421FC3E}"/>
              </a:ext>
            </a:extLst>
          </p:cNvPr>
          <p:cNvSpPr txBox="1">
            <a:spLocks/>
          </p:cNvSpPr>
          <p:nvPr/>
        </p:nvSpPr>
        <p:spPr>
          <a:xfrm>
            <a:off x="6649839" y="2786153"/>
            <a:ext cx="2189362" cy="204833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36000" tIns="72000" rIns="36000" bIns="72000" rtlCol="0" anchor="t"/>
          <a:lstStyle>
            <a:defPPr>
              <a:defRPr lang="en-GB"/>
            </a:defPPr>
            <a:lvl1pPr marL="92075" marR="0" lvl="0" indent="-92075" defTabSz="914400" latinLnBrk="0">
              <a:lnSpc>
                <a:spcPct val="100000"/>
              </a:lnSpc>
              <a:buClrTx/>
              <a:buSzTx/>
              <a:buFont typeface="Wingdings" panose="05000000000000000000" pitchFamily="2" charset="2"/>
              <a:buChar char="§"/>
              <a:tabLst/>
              <a:defRPr sz="1000" baseline="0">
                <a:solidFill>
                  <a:srgbClr val="006BA6"/>
                </a:solidFill>
                <a:latin typeface="Arial"/>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6209" indent="-176209" defTabSz="914378">
              <a:spcAft>
                <a:spcPts val="300"/>
              </a:spcAft>
            </a:pPr>
            <a:r>
              <a:rPr lang="en-US" b="0" dirty="0">
                <a:solidFill>
                  <a:schemeClr val="tx2"/>
                </a:solidFill>
              </a:rPr>
              <a:t>Direct employment has been consistently increasing (~4%)</a:t>
            </a:r>
          </a:p>
          <a:p>
            <a:pPr marL="176209" indent="-176209" defTabSz="914378">
              <a:spcAft>
                <a:spcPts val="300"/>
              </a:spcAft>
            </a:pPr>
            <a:r>
              <a:rPr lang="en-US" b="0" dirty="0">
                <a:solidFill>
                  <a:schemeClr val="tx2"/>
                </a:solidFill>
              </a:rPr>
              <a:t>40% of employees are indigenous to the specific region </a:t>
            </a:r>
          </a:p>
          <a:p>
            <a:pPr marL="176209" indent="-176209" defTabSz="914378">
              <a:spcAft>
                <a:spcPts val="300"/>
              </a:spcAft>
            </a:pPr>
            <a:r>
              <a:rPr lang="en-US" b="0" dirty="0">
                <a:solidFill>
                  <a:schemeClr val="tx2"/>
                </a:solidFill>
              </a:rPr>
              <a:t>The female workforce makes up 7%; relatively low but growing </a:t>
            </a:r>
          </a:p>
          <a:p>
            <a:pPr marL="176209" indent="-176209" defTabSz="914378">
              <a:spcAft>
                <a:spcPts val="300"/>
              </a:spcAft>
            </a:pPr>
            <a:r>
              <a:rPr lang="en-US" b="0" dirty="0">
                <a:solidFill>
                  <a:schemeClr val="tx2"/>
                </a:solidFill>
              </a:rPr>
              <a:t>Safety spend has been steadily increasing, totaling $3.7M</a:t>
            </a:r>
          </a:p>
          <a:p>
            <a:pPr marL="176209" indent="-176209" defTabSz="914378">
              <a:spcAft>
                <a:spcPts val="300"/>
              </a:spcAft>
            </a:pPr>
            <a:r>
              <a:rPr lang="en-US" b="0" dirty="0">
                <a:solidFill>
                  <a:schemeClr val="tx2"/>
                </a:solidFill>
              </a:rPr>
              <a:t>The TRIF is below industry average and has been steadily decreasing (~8%)    </a:t>
            </a:r>
          </a:p>
        </p:txBody>
      </p:sp>
      <p:sp>
        <p:nvSpPr>
          <p:cNvPr id="110" name="Arrow: Pentagon 109">
            <a:extLst>
              <a:ext uri="{FF2B5EF4-FFF2-40B4-BE49-F238E27FC236}">
                <a16:creationId xmlns:a16="http://schemas.microsoft.com/office/drawing/2014/main" id="{26386348-8EF5-9417-A906-AA66D8E6DBAC}"/>
              </a:ext>
            </a:extLst>
          </p:cNvPr>
          <p:cNvSpPr/>
          <p:nvPr/>
        </p:nvSpPr>
        <p:spPr>
          <a:xfrm>
            <a:off x="6649839" y="2600370"/>
            <a:ext cx="2189361" cy="18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dirty="0">
                <a:solidFill>
                  <a:schemeClr val="tx2"/>
                </a:solidFill>
                <a:latin typeface="Arial"/>
                <a:ea typeface="Roboto" panose="02000000000000000000" pitchFamily="2" charset="0"/>
                <a:cs typeface="Roboto" panose="02000000000000000000" pitchFamily="2" charset="0"/>
              </a:rPr>
              <a:t>Key takeaways</a:t>
            </a:r>
            <a:endParaRPr kumimoji="0" lang="en-GB" sz="1000" b="1" i="0" u="none" strike="noStrike" kern="1200" cap="none" spc="0" normalizeH="0" baseline="0" noProof="0" dirty="0">
              <a:ln>
                <a:noFill/>
              </a:ln>
              <a:solidFill>
                <a:schemeClr val="tx2"/>
              </a:solidFill>
              <a:effectLst/>
              <a:uLnTx/>
              <a:uFillTx/>
              <a:latin typeface="Aria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62566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a:extLst>
              <a:ext uri="{FF2B5EF4-FFF2-40B4-BE49-F238E27FC236}">
                <a16:creationId xmlns:a16="http://schemas.microsoft.com/office/drawing/2014/main" id="{07AB5B00-19D9-46B7-9072-386BD31397D8}"/>
              </a:ext>
            </a:extLst>
          </p:cNvPr>
          <p:cNvGraphicFramePr>
            <a:graphicFrameLocks noChangeAspect="1"/>
          </p:cNvGraphicFramePr>
          <p:nvPr>
            <p:custDataLst>
              <p:tags r:id="rId1"/>
            </p:custDataLst>
            <p:extLst>
              <p:ext uri="{D42A27DB-BD31-4B8C-83A1-F6EECF244321}">
                <p14:modId xmlns:p14="http://schemas.microsoft.com/office/powerpoint/2010/main" val="3206901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4" imgW="344" imgH="344" progId="TCLayout.ActiveDocument.1">
                  <p:embed/>
                </p:oleObj>
              </mc:Choice>
              <mc:Fallback>
                <p:oleObj name="think-cell Slide" r:id="rId54" imgW="344" imgH="344" progId="TCLayout.ActiveDocument.1">
                  <p:embed/>
                  <p:pic>
                    <p:nvPicPr>
                      <p:cNvPr id="20" name="Object 19" hidden="1">
                        <a:extLst>
                          <a:ext uri="{FF2B5EF4-FFF2-40B4-BE49-F238E27FC236}">
                            <a16:creationId xmlns:a16="http://schemas.microsoft.com/office/drawing/2014/main" id="{07AB5B00-19D9-46B7-9072-386BD31397D8}"/>
                          </a:ext>
                        </a:extLst>
                      </p:cNvPr>
                      <p:cNvPicPr/>
                      <p:nvPr/>
                    </p:nvPicPr>
                    <p:blipFill>
                      <a:blip r:embed="rId55"/>
                      <a:stretch>
                        <a:fillRect/>
                      </a:stretch>
                    </p:blipFill>
                    <p:spPr>
                      <a:xfrm>
                        <a:off x="1588" y="1588"/>
                        <a:ext cx="1588" cy="1588"/>
                      </a:xfrm>
                      <a:prstGeom prst="rect">
                        <a:avLst/>
                      </a:prstGeom>
                    </p:spPr>
                  </p:pic>
                </p:oleObj>
              </mc:Fallback>
            </mc:AlternateContent>
          </a:graphicData>
        </a:graphic>
      </p:graphicFrame>
      <p:sp>
        <p:nvSpPr>
          <p:cNvPr id="96" name="Content Placeholder 10">
            <a:extLst>
              <a:ext uri="{FF2B5EF4-FFF2-40B4-BE49-F238E27FC236}">
                <a16:creationId xmlns:a16="http://schemas.microsoft.com/office/drawing/2014/main" id="{935E8C15-A78A-4B31-AD6B-329ED44ADFE7}"/>
              </a:ext>
            </a:extLst>
          </p:cNvPr>
          <p:cNvSpPr txBox="1">
            <a:spLocks/>
          </p:cNvSpPr>
          <p:nvPr/>
        </p:nvSpPr>
        <p:spPr>
          <a:xfrm>
            <a:off x="312368" y="1193799"/>
            <a:ext cx="6275757" cy="3640683"/>
          </a:xfrm>
          <a:prstGeom prst="rect">
            <a:avLst/>
          </a:prstGeom>
          <a:no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defPPr>
              <a:defRPr lang="en-GB"/>
            </a:defPPr>
            <a:lvl1pPr marL="0" marR="0" lvl="0" indent="0" algn="ctr" defTabSz="914400" latinLnBrk="0">
              <a:lnSpc>
                <a:spcPct val="100000"/>
              </a:lnSpc>
              <a:buClrTx/>
              <a:buSzTx/>
              <a:buFontTx/>
              <a:buNone/>
              <a:tabLst/>
              <a:defRPr sz="1000" baseline="0">
                <a:solidFill>
                  <a:schemeClr val="bg1"/>
                </a:solidFill>
                <a:latin typeface="Arial"/>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6BA6"/>
              </a:solidFill>
              <a:effectLst/>
              <a:uLnTx/>
              <a:uFillTx/>
              <a:latin typeface="Arial"/>
              <a:ea typeface="Roboto" panose="02000000000000000000" pitchFamily="2" charset="0"/>
            </a:endParaRPr>
          </a:p>
        </p:txBody>
      </p:sp>
      <p:sp>
        <p:nvSpPr>
          <p:cNvPr id="7" name="Title 6"/>
          <p:cNvSpPr>
            <a:spLocks noGrp="1"/>
          </p:cNvSpPr>
          <p:nvPr>
            <p:ph type="title"/>
          </p:nvPr>
        </p:nvSpPr>
        <p:spPr/>
        <p:txBody>
          <a:bodyPr vert="horz"/>
          <a:lstStyle/>
          <a:p>
            <a:r>
              <a:rPr lang="en-US" dirty="0"/>
              <a:t>Between 2017–2021, Operation 3 has contributed over $400M in wages &amp; benefits, with the 2021 wage ~63% greater than the national level</a:t>
            </a:r>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 The World Bank</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0"/>
          </p:nvPr>
        </p:nvSpPr>
        <p:spPr/>
        <p:txBody>
          <a:bodyPr/>
          <a:lstStyle/>
          <a:p>
            <a:r>
              <a:rPr lang="en-GB" dirty="0"/>
              <a:t>Operation 3 was able to increase wages in 2020, despite the impact of COVID-19</a:t>
            </a:r>
            <a:endParaRPr lang="en-US" dirty="0"/>
          </a:p>
        </p:txBody>
      </p:sp>
      <p:sp>
        <p:nvSpPr>
          <p:cNvPr id="23" name="Arrow: Pentagon 22">
            <a:extLst>
              <a:ext uri="{FF2B5EF4-FFF2-40B4-BE49-F238E27FC236}">
                <a16:creationId xmlns:a16="http://schemas.microsoft.com/office/drawing/2014/main" id="{D9540FCC-713B-4292-815C-F6E571EFBD6E}"/>
              </a:ext>
            </a:extLst>
          </p:cNvPr>
          <p:cNvSpPr/>
          <p:nvPr/>
        </p:nvSpPr>
        <p:spPr>
          <a:xfrm>
            <a:off x="311818" y="1073949"/>
            <a:ext cx="1800000" cy="252000"/>
          </a:xfrm>
          <a:prstGeom prst="homePlat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Arial"/>
                <a:ea typeface="Roboto" panose="02000000000000000000" pitchFamily="2" charset="0"/>
                <a:cs typeface="+mn-cs"/>
              </a:rPr>
              <a:t>Household Income</a:t>
            </a:r>
          </a:p>
        </p:txBody>
      </p:sp>
      <p:graphicFrame>
        <p:nvGraphicFramePr>
          <p:cNvPr id="152" name="Chart 151">
            <a:extLst>
              <a:ext uri="{FF2B5EF4-FFF2-40B4-BE49-F238E27FC236}">
                <a16:creationId xmlns:a16="http://schemas.microsoft.com/office/drawing/2014/main" id="{371E71E4-C85B-1D06-3412-DAF78FA32C94}"/>
              </a:ext>
            </a:extLst>
          </p:cNvPr>
          <p:cNvGraphicFramePr/>
          <p:nvPr>
            <p:custDataLst>
              <p:tags r:id="rId2"/>
            </p:custDataLst>
            <p:extLst>
              <p:ext uri="{D42A27DB-BD31-4B8C-83A1-F6EECF244321}">
                <p14:modId xmlns:p14="http://schemas.microsoft.com/office/powerpoint/2010/main" val="220239699"/>
              </p:ext>
            </p:extLst>
          </p:nvPr>
        </p:nvGraphicFramePr>
        <p:xfrm>
          <a:off x="674688" y="1463675"/>
          <a:ext cx="4151312" cy="1433513"/>
        </p:xfrm>
        <a:graphic>
          <a:graphicData uri="http://schemas.openxmlformats.org/drawingml/2006/chart">
            <c:chart xmlns:c="http://schemas.openxmlformats.org/drawingml/2006/chart" xmlns:r="http://schemas.openxmlformats.org/officeDocument/2006/relationships" r:id="rId56"/>
          </a:graphicData>
        </a:graphic>
      </p:graphicFrame>
      <p:cxnSp>
        <p:nvCxnSpPr>
          <p:cNvPr id="149" name="Straight Connector 148">
            <a:extLst>
              <a:ext uri="{FF2B5EF4-FFF2-40B4-BE49-F238E27FC236}">
                <a16:creationId xmlns:a16="http://schemas.microsoft.com/office/drawing/2014/main" id="{D5B48AD1-0D4A-9A58-A6E4-62151D4A531F}"/>
              </a:ext>
            </a:extLst>
          </p:cNvPr>
          <p:cNvCxnSpPr/>
          <p:nvPr>
            <p:custDataLst>
              <p:tags r:id="rId3"/>
            </p:custDataLst>
          </p:nvPr>
        </p:nvCxnSpPr>
        <p:spPr bwMode="auto">
          <a:xfrm>
            <a:off x="4238625" y="1711325"/>
            <a:ext cx="0" cy="636588"/>
          </a:xfrm>
          <a:prstGeom prst="line">
            <a:avLst/>
          </a:prstGeom>
          <a:ln w="12700"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65770C0E-F599-8AC7-6995-FFA5D152E27A}"/>
              </a:ext>
            </a:extLst>
          </p:cNvPr>
          <p:cNvCxnSpPr/>
          <p:nvPr>
            <p:custDataLst>
              <p:tags r:id="rId4"/>
            </p:custDataLst>
          </p:nvPr>
        </p:nvCxnSpPr>
        <p:spPr bwMode="auto">
          <a:xfrm flipV="1">
            <a:off x="1274763" y="1711325"/>
            <a:ext cx="0" cy="750888"/>
          </a:xfrm>
          <a:prstGeom prst="line">
            <a:avLst/>
          </a:prstGeom>
          <a:ln w="127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94D3379-CBE6-4120-B970-10708454ED9A}"/>
              </a:ext>
            </a:extLst>
          </p:cNvPr>
          <p:cNvCxnSpPr>
            <a:cxnSpLocks/>
          </p:cNvCxnSpPr>
          <p:nvPr>
            <p:custDataLst>
              <p:tags r:id="rId5"/>
            </p:custDataLst>
          </p:nvPr>
        </p:nvCxnSpPr>
        <p:spPr bwMode="auto">
          <a:xfrm flipV="1">
            <a:off x="1274764" y="1379538"/>
            <a:ext cx="2963863" cy="114300"/>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BA44C0E4-A714-C272-F4A6-FB26CA74FB4C}"/>
              </a:ext>
            </a:extLst>
          </p:cNvPr>
          <p:cNvCxnSpPr/>
          <p:nvPr>
            <p:custDataLst>
              <p:tags r:id="rId6"/>
            </p:custDataLst>
          </p:nvPr>
        </p:nvCxnSpPr>
        <p:spPr bwMode="auto">
          <a:xfrm>
            <a:off x="1274763" y="1711325"/>
            <a:ext cx="2963863" cy="0"/>
          </a:xfrm>
          <a:prstGeom prst="line">
            <a:avLst/>
          </a:prstGeom>
          <a:ln w="127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4B3B013C-6EDC-4484-A257-17DCDBB430CF}"/>
              </a:ext>
            </a:extLst>
          </p:cNvPr>
          <p:cNvSpPr/>
          <p:nvPr>
            <p:custDataLst>
              <p:tags r:id="rId7"/>
            </p:custDataLst>
          </p:nvPr>
        </p:nvSpPr>
        <p:spPr bwMode="auto">
          <a:xfrm>
            <a:off x="563563" y="1430338"/>
            <a:ext cx="122238" cy="155098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vert270" wrap="none" lIns="0" tIns="0" rIns="0" bIns="0" numCol="1" spcCol="0" rtlCol="0" anchor="b"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800" i="0" u="none" strike="noStrike" kern="1200" cap="none" spc="0" normalizeH="0" baseline="0" noProof="0" dirty="0">
                <a:ln>
                  <a:noFill/>
                </a:ln>
                <a:solidFill>
                  <a:srgbClr val="000000"/>
                </a:solidFill>
                <a:effectLst/>
                <a:uLnTx/>
                <a:uFillTx/>
                <a:latin typeface="Arial"/>
                <a:ea typeface="Roboto" panose="02000000000000000000" pitchFamily="2" charset="0"/>
                <a:cs typeface="Roboto" panose="02000000000000000000" pitchFamily="2" charset="0"/>
              </a:rPr>
              <a:t>Employee Wage &amp; Benefits ($M)</a:t>
            </a:r>
            <a:endParaRPr kumimoji="0" lang="en-US" sz="800" i="0" u="none" strike="noStrike" kern="1200" cap="none" spc="0" normalizeH="0" baseline="0" noProof="0" dirty="0">
              <a:ln>
                <a:noFill/>
              </a:ln>
              <a:solidFill>
                <a:srgbClr val="000000"/>
              </a:solidFill>
              <a:effectLst/>
              <a:uLnTx/>
              <a:uFillTx/>
              <a:latin typeface="Arial"/>
            </a:endParaRPr>
          </a:p>
        </p:txBody>
      </p:sp>
      <p:sp>
        <p:nvSpPr>
          <p:cNvPr id="17" name="Rectangle 16">
            <a:extLst>
              <a:ext uri="{FF2B5EF4-FFF2-40B4-BE49-F238E27FC236}">
                <a16:creationId xmlns:a16="http://schemas.microsoft.com/office/drawing/2014/main" id="{84EE5A0B-531D-404F-8FE5-B69E1940CFAC}"/>
              </a:ext>
            </a:extLst>
          </p:cNvPr>
          <p:cNvSpPr/>
          <p:nvPr>
            <p:custDataLst>
              <p:tags r:id="rId8"/>
            </p:custDataLst>
          </p:nvPr>
        </p:nvSpPr>
        <p:spPr bwMode="auto">
          <a:xfrm>
            <a:off x="2768600"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E408A6AF-96A7-466C-9D96-C2BBB4185C88}" type="datetime'''''''''''''''''''''''''''''20''1''''''9'''''''''''''''''''">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2019</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1A25ACB3-6497-443B-B976-15EC912AB0C9}"/>
              </a:ext>
            </a:extLst>
          </p:cNvPr>
          <p:cNvSpPr/>
          <p:nvPr>
            <p:custDataLst>
              <p:tags r:id="rId9"/>
            </p:custDataLst>
          </p:nvPr>
        </p:nvSpPr>
        <p:spPr bwMode="auto">
          <a:xfrm>
            <a:off x="1287463"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9C6D62E5-6ECE-4925-A76E-1ADEB006933F}" type="datetime'''''''''''''''''''''2''''''''''''''''''''''0''''''''''17'">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2017</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5FFFF85A-7720-4A7C-AB03-846C98D53697}"/>
              </a:ext>
            </a:extLst>
          </p:cNvPr>
          <p:cNvSpPr/>
          <p:nvPr>
            <p:custDataLst>
              <p:tags r:id="rId10"/>
            </p:custDataLst>
          </p:nvPr>
        </p:nvSpPr>
        <p:spPr bwMode="auto">
          <a:xfrm>
            <a:off x="3509963"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AC5BE5E4-BC3D-4496-A0C9-E697460C518E}" type="datetime'''''''''''''''''''''''2''''''0''''''''''''''''''20'''">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2020</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A13F4252-B352-4B9C-B222-2EBBB1F659ED}"/>
              </a:ext>
            </a:extLst>
          </p:cNvPr>
          <p:cNvSpPr/>
          <p:nvPr>
            <p:custDataLst>
              <p:tags r:id="rId11"/>
            </p:custDataLst>
          </p:nvPr>
        </p:nvSpPr>
        <p:spPr bwMode="auto">
          <a:xfrm>
            <a:off x="2028825"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670EEFF-C3AF-4D4A-99EA-067907D7DF70}" type="datetime'''''''''''''2''''''''01''''''''''''''''''''''''''''8'''''''">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2018</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8AC6C537-1482-4ABF-BD22-183793A7A5C4}"/>
              </a:ext>
            </a:extLst>
          </p:cNvPr>
          <p:cNvSpPr/>
          <p:nvPr>
            <p:custDataLst>
              <p:tags r:id="rId12"/>
            </p:custDataLst>
          </p:nvPr>
        </p:nvSpPr>
        <p:spPr bwMode="auto">
          <a:xfrm>
            <a:off x="4251325"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1232FD53-2928-4A5B-8E7E-740F11CA9833}" type="datetime'''''2''''''''''''''''''''''''''''0''21'''''''''''''">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2021</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10" name="Oval 9">
            <a:extLst>
              <a:ext uri="{FF2B5EF4-FFF2-40B4-BE49-F238E27FC236}">
                <a16:creationId xmlns:a16="http://schemas.microsoft.com/office/drawing/2014/main" id="{CEDF395A-A796-487E-B7C7-CAE95849C21B}"/>
              </a:ext>
            </a:extLst>
          </p:cNvPr>
          <p:cNvSpPr/>
          <p:nvPr>
            <p:custDataLst>
              <p:tags r:id="rId13"/>
            </p:custDataLst>
          </p:nvPr>
        </p:nvSpPr>
        <p:spPr bwMode="auto">
          <a:xfrm>
            <a:off x="2570163" y="1350963"/>
            <a:ext cx="373063" cy="173038"/>
          </a:xfrm>
          <a:prstGeom prst="ellipse">
            <a:avLst/>
          </a:prstGeom>
          <a:solidFill>
            <a:schemeClr val="bg1"/>
          </a:solidFill>
          <a:ln w="952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4CA8DD91-5DE5-4C3B-9388-22C8BC3D5766}" type="datetime'+''''''1''''''''''''''''''''''3''''''''''%'''''''">
              <a:rPr lang="en-US" altLang="en-US" sz="800" baseline="0" smtClean="0">
                <a:solidFill>
                  <a:srgbClr val="0D1641"/>
                </a:solidFill>
                <a:effectLst/>
              </a:rPr>
              <a:pPr marL="0" marR="0" lvl="0" indent="0" algn="ctr" defTabSz="914400" rtl="0" eaLnBrk="0" fontAlgn="base" latinLnBrk="0" hangingPunct="0">
                <a:lnSpc>
                  <a:spcPct val="100000"/>
                </a:lnSpc>
                <a:spcBef>
                  <a:spcPct val="0"/>
                </a:spcBef>
                <a:spcAft>
                  <a:spcPct val="0"/>
                </a:spcAft>
                <a:buClrTx/>
                <a:buSzTx/>
                <a:buFontTx/>
                <a:buNone/>
                <a:tabLst/>
                <a:defRPr/>
              </a:pPr>
              <a:t>+13%</a:t>
            </a:fld>
            <a:endParaRPr lang="en-US" sz="800" b="1" strike="noStrike" normalizeH="0" baseline="0" noProof="0" err="1">
              <a:ln>
                <a:noFill/>
              </a:ln>
              <a:solidFill>
                <a:srgbClr val="0D1641"/>
              </a:solidFill>
              <a:effectLst/>
              <a:uLnTx/>
              <a:uFillTx/>
            </a:endParaRPr>
          </a:p>
        </p:txBody>
      </p:sp>
      <p:sp>
        <p:nvSpPr>
          <p:cNvPr id="146" name="Oval 145">
            <a:extLst>
              <a:ext uri="{FF2B5EF4-FFF2-40B4-BE49-F238E27FC236}">
                <a16:creationId xmlns:a16="http://schemas.microsoft.com/office/drawing/2014/main" id="{CD90800E-AD80-EF12-8F34-2E13F78D91C2}"/>
              </a:ext>
            </a:extLst>
          </p:cNvPr>
          <p:cNvSpPr/>
          <p:nvPr>
            <p:custDataLst>
              <p:tags r:id="rId14"/>
            </p:custDataLst>
          </p:nvPr>
        </p:nvSpPr>
        <p:spPr bwMode="auto">
          <a:xfrm>
            <a:off x="2570163" y="1625600"/>
            <a:ext cx="373063" cy="173038"/>
          </a:xfrm>
          <a:prstGeom prst="ellipse">
            <a:avLst/>
          </a:prstGeom>
          <a:solidFill>
            <a:schemeClr val="bg1"/>
          </a:solidFill>
          <a:ln w="952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a:fld id="{35731E43-377D-454F-B6D9-76F714536551}" type="datetime'''''''''''''+''''6''''''''''''''''''''''''''''4''''''%'">
              <a:rPr lang="en-US" altLang="en-US" sz="800" baseline="0" smtClean="0">
                <a:solidFill>
                  <a:schemeClr val="tx1"/>
                </a:solidFill>
                <a:effectLst/>
              </a:rPr>
              <a:pPr/>
              <a:t>+64%</a:t>
            </a:fld>
            <a:endParaRPr lang="en-US" sz="800" baseline="0" dirty="0" err="1">
              <a:solidFill>
                <a:schemeClr val="tx1"/>
              </a:solidFill>
            </a:endParaRPr>
          </a:p>
        </p:txBody>
      </p:sp>
      <p:sp>
        <p:nvSpPr>
          <p:cNvPr id="59" name="Rectangle 58">
            <a:extLst>
              <a:ext uri="{FF2B5EF4-FFF2-40B4-BE49-F238E27FC236}">
                <a16:creationId xmlns:a16="http://schemas.microsoft.com/office/drawing/2014/main" id="{D90892E4-B91A-4ABC-B778-68E694D14290}"/>
              </a:ext>
            </a:extLst>
          </p:cNvPr>
          <p:cNvSpPr/>
          <p:nvPr>
            <p:custDataLst>
              <p:tags r:id="rId15"/>
            </p:custDataLst>
          </p:nvPr>
        </p:nvSpPr>
        <p:spPr bwMode="auto">
          <a:xfrm>
            <a:off x="5229225" y="1817688"/>
            <a:ext cx="142875" cy="106363"/>
          </a:xfrm>
          <a:prstGeom prst="rect">
            <a:avLst/>
          </a:prstGeom>
          <a:solidFill>
            <a:schemeClr val="accent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err="1">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25" name="Rectangle 24">
            <a:extLst>
              <a:ext uri="{FF2B5EF4-FFF2-40B4-BE49-F238E27FC236}">
                <a16:creationId xmlns:a16="http://schemas.microsoft.com/office/drawing/2014/main" id="{CB9C28E9-A191-4388-A543-5665030FDF0D}"/>
              </a:ext>
            </a:extLst>
          </p:cNvPr>
          <p:cNvSpPr/>
          <p:nvPr>
            <p:custDataLst>
              <p:tags r:id="rId16"/>
            </p:custDataLst>
          </p:nvPr>
        </p:nvSpPr>
        <p:spPr bwMode="auto">
          <a:xfrm>
            <a:off x="5229225" y="1644650"/>
            <a:ext cx="142875" cy="106363"/>
          </a:xfrm>
          <a:prstGeom prst="rect">
            <a:avLst/>
          </a:prstGeom>
          <a:solidFill>
            <a:schemeClr val="accent1"/>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err="1">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27" name="Rectangle 26">
            <a:extLst>
              <a:ext uri="{FF2B5EF4-FFF2-40B4-BE49-F238E27FC236}">
                <a16:creationId xmlns:a16="http://schemas.microsoft.com/office/drawing/2014/main" id="{930BBFDA-3AC8-417C-8DD8-EE664BB14355}"/>
              </a:ext>
            </a:extLst>
          </p:cNvPr>
          <p:cNvSpPr/>
          <p:nvPr>
            <p:custDataLst>
              <p:tags r:id="rId17"/>
            </p:custDataLst>
          </p:nvPr>
        </p:nvSpPr>
        <p:spPr bwMode="auto">
          <a:xfrm>
            <a:off x="5422900" y="1639888"/>
            <a:ext cx="31908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D3CFC44-0BF2-465D-A948-4CFD6A369538}" type="datetime'''''''A''n''''''''''''''''''''nu''''''''a''''l'''''">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Annual</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8328DBF6-D3BC-4267-AB81-DD1058A0AD54}"/>
              </a:ext>
            </a:extLst>
          </p:cNvPr>
          <p:cNvSpPr/>
          <p:nvPr>
            <p:custDataLst>
              <p:tags r:id="rId18"/>
            </p:custDataLst>
          </p:nvPr>
        </p:nvSpPr>
        <p:spPr bwMode="auto">
          <a:xfrm>
            <a:off x="5422900" y="1812925"/>
            <a:ext cx="50958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lvl="0">
              <a:defRPr/>
            </a:pPr>
            <a:fld id="{616B594B-0087-4B9F-ABE7-EE99B262ABC5}" type="datetime'''''''''''C''''''u''m''''''ula''t''''i''''''''''''''ve'">
              <a:rPr lang="en-US" altLang="en-US" sz="800" b="0" baseline="0" smtClean="0">
                <a:solidFill>
                  <a:srgbClr val="0D1641"/>
                </a:solidFill>
              </a:rPr>
              <a:pPr lvl="0">
                <a:defRPr/>
              </a:pPr>
              <a:t>Cumulative</a:t>
            </a:fld>
            <a:endParaRPr kumimoji="0" lang="en-US" sz="800" b="0" i="0" strike="noStrike" kern="1200" cap="none" spc="0" normalizeH="0" baseline="0" noProof="0" err="1">
              <a:ln>
                <a:noFill/>
              </a:ln>
              <a:solidFill>
                <a:srgbClr val="0D1641"/>
              </a:solidFill>
              <a:effectLst/>
              <a:uLnTx/>
              <a:uFillTx/>
            </a:endParaRPr>
          </a:p>
        </p:txBody>
      </p:sp>
      <p:graphicFrame>
        <p:nvGraphicFramePr>
          <p:cNvPr id="144" name="Chart 143">
            <a:extLst>
              <a:ext uri="{FF2B5EF4-FFF2-40B4-BE49-F238E27FC236}">
                <a16:creationId xmlns:a16="http://schemas.microsoft.com/office/drawing/2014/main" id="{CE673288-4BC3-3EF9-5A8F-3450E2936B36}"/>
              </a:ext>
            </a:extLst>
          </p:cNvPr>
          <p:cNvGraphicFramePr/>
          <p:nvPr>
            <p:custDataLst>
              <p:tags r:id="rId19"/>
            </p:custDataLst>
            <p:extLst>
              <p:ext uri="{D42A27DB-BD31-4B8C-83A1-F6EECF244321}">
                <p14:modId xmlns:p14="http://schemas.microsoft.com/office/powerpoint/2010/main" val="4042919996"/>
              </p:ext>
            </p:extLst>
          </p:nvPr>
        </p:nvGraphicFramePr>
        <p:xfrm>
          <a:off x="954088" y="3346450"/>
          <a:ext cx="3873500" cy="1366838"/>
        </p:xfrm>
        <a:graphic>
          <a:graphicData uri="http://schemas.openxmlformats.org/drawingml/2006/chart">
            <c:chart xmlns:c="http://schemas.openxmlformats.org/drawingml/2006/chart" xmlns:r="http://schemas.openxmlformats.org/officeDocument/2006/relationships" r:id="rId57"/>
          </a:graphicData>
        </a:graphic>
      </p:graphicFrame>
      <p:sp>
        <p:nvSpPr>
          <p:cNvPr id="54" name="Rectangle 53">
            <a:extLst>
              <a:ext uri="{FF2B5EF4-FFF2-40B4-BE49-F238E27FC236}">
                <a16:creationId xmlns:a16="http://schemas.microsoft.com/office/drawing/2014/main" id="{0526B685-4F84-473B-97F2-038669E5990F}"/>
              </a:ext>
            </a:extLst>
          </p:cNvPr>
          <p:cNvSpPr/>
          <p:nvPr>
            <p:custDataLst>
              <p:tags r:id="rId20"/>
            </p:custDataLst>
          </p:nvPr>
        </p:nvSpPr>
        <p:spPr bwMode="gray">
          <a:xfrm>
            <a:off x="793751" y="3529013"/>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E40B5D09-792C-45A9-87EE-7CC79B7FD151}" type="datetime'''7''''''''''''''.''''''''''''''''''''''''''''''''0'''''">
              <a:rPr lang="en-US" altLang="en-US" sz="800" b="0" baseline="0" smtClean="0">
                <a:solidFill>
                  <a:srgbClr val="0D1641"/>
                </a:solidFill>
                <a:effectLst/>
              </a:rPr>
              <a:pPr algn="r">
                <a:lnSpc>
                  <a:spcPct val="90000"/>
                </a:lnSpc>
              </a:pPr>
              <a:t>7.0</a:t>
            </a:fld>
            <a:endParaRPr lang="en-US" sz="800" b="0" baseline="0" dirty="0">
              <a:solidFill>
                <a:srgbClr val="0D1641"/>
              </a:solidFill>
            </a:endParaRPr>
          </a:p>
        </p:txBody>
      </p:sp>
      <p:sp>
        <p:nvSpPr>
          <p:cNvPr id="36" name="Rectangle 35">
            <a:extLst>
              <a:ext uri="{FF2B5EF4-FFF2-40B4-BE49-F238E27FC236}">
                <a16:creationId xmlns:a16="http://schemas.microsoft.com/office/drawing/2014/main" id="{D87C970F-4EB5-4F20-9FEC-FF98BFDEF5CF}"/>
              </a:ext>
            </a:extLst>
          </p:cNvPr>
          <p:cNvSpPr/>
          <p:nvPr>
            <p:custDataLst>
              <p:tags r:id="rId21"/>
            </p:custDataLst>
          </p:nvPr>
        </p:nvSpPr>
        <p:spPr bwMode="gray">
          <a:xfrm>
            <a:off x="793751" y="4429125"/>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5F32788B-BFE0-44DA-A061-B9D4A71A2511}" type="datetime'''''''''1''''''''''''''''.''''''''0'''''">
              <a:rPr lang="en-US" altLang="en-US" sz="800" b="0" baseline="0" smtClean="0">
                <a:solidFill>
                  <a:srgbClr val="0D1641"/>
                </a:solidFill>
                <a:effectLst/>
              </a:rPr>
              <a:pPr algn="r">
                <a:lnSpc>
                  <a:spcPct val="90000"/>
                </a:lnSpc>
              </a:pPr>
              <a:t>1.0</a:t>
            </a:fld>
            <a:endParaRPr lang="en-US" sz="800" b="0" baseline="0" err="1">
              <a:solidFill>
                <a:srgbClr val="0D1641"/>
              </a:solidFill>
            </a:endParaRPr>
          </a:p>
        </p:txBody>
      </p:sp>
      <p:sp>
        <p:nvSpPr>
          <p:cNvPr id="30" name="Rectangle 29">
            <a:extLst>
              <a:ext uri="{FF2B5EF4-FFF2-40B4-BE49-F238E27FC236}">
                <a16:creationId xmlns:a16="http://schemas.microsoft.com/office/drawing/2014/main" id="{E3927547-1449-4056-8F92-C6E89A244CFD}"/>
              </a:ext>
            </a:extLst>
          </p:cNvPr>
          <p:cNvSpPr/>
          <p:nvPr>
            <p:custDataLst>
              <p:tags r:id="rId22"/>
            </p:custDataLst>
          </p:nvPr>
        </p:nvSpPr>
        <p:spPr bwMode="gray">
          <a:xfrm>
            <a:off x="793750" y="4579938"/>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marR="0" lvl="0" indent="0" algn="r" defTabSz="914400" rtl="0" eaLnBrk="0" fontAlgn="base" latinLnBrk="0" hangingPunct="0">
              <a:lnSpc>
                <a:spcPct val="90000"/>
              </a:lnSpc>
              <a:spcBef>
                <a:spcPct val="0"/>
              </a:spcBef>
              <a:spcAft>
                <a:spcPct val="0"/>
              </a:spcAft>
              <a:buClrTx/>
              <a:buSzTx/>
              <a:buFontTx/>
              <a:buNone/>
              <a:tabLst/>
              <a:defRPr/>
            </a:pPr>
            <a:fld id="{C3720A3A-009B-43AA-B077-080C6A191619}" type="datetime'''''''''''''''''''''''''''''''''0''''''''''''''''''.0'''''''''">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r" defTabSz="914400" rtl="0" eaLnBrk="0" fontAlgn="base" latinLnBrk="0" hangingPunct="0">
                <a:lnSpc>
                  <a:spcPct val="90000"/>
                </a:lnSpc>
                <a:spcBef>
                  <a:spcPct val="0"/>
                </a:spcBef>
                <a:spcAft>
                  <a:spcPct val="0"/>
                </a:spcAft>
                <a:buClrTx/>
                <a:buSzTx/>
                <a:buFontTx/>
                <a:buNone/>
                <a:tabLst/>
                <a:defRPr/>
              </a:pPr>
              <a:t>0.0</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78AD378A-4C1A-4ABA-A74C-0027B2808F89}"/>
              </a:ext>
            </a:extLst>
          </p:cNvPr>
          <p:cNvSpPr/>
          <p:nvPr>
            <p:custDataLst>
              <p:tags r:id="rId23"/>
            </p:custDataLst>
          </p:nvPr>
        </p:nvSpPr>
        <p:spPr bwMode="gray">
          <a:xfrm>
            <a:off x="793751" y="4279900"/>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5C989AB9-0F6A-493A-AC96-6B0F39CB4470}" type="datetime'''''''''''''''''''''''''''2.''''0'''''''''''''''''''''''''''">
              <a:rPr lang="en-US" altLang="en-US" sz="800" b="0" baseline="0" smtClean="0">
                <a:solidFill>
                  <a:srgbClr val="0D1641"/>
                </a:solidFill>
                <a:effectLst/>
              </a:rPr>
              <a:pPr algn="r">
                <a:lnSpc>
                  <a:spcPct val="90000"/>
                </a:lnSpc>
              </a:pPr>
              <a:t>2.0</a:t>
            </a:fld>
            <a:endParaRPr lang="en-US" sz="800" b="0" baseline="0" err="1">
              <a:solidFill>
                <a:srgbClr val="0D1641"/>
              </a:solidFill>
            </a:endParaRPr>
          </a:p>
        </p:txBody>
      </p:sp>
      <p:sp>
        <p:nvSpPr>
          <p:cNvPr id="52" name="Rectangle 51">
            <a:extLst>
              <a:ext uri="{FF2B5EF4-FFF2-40B4-BE49-F238E27FC236}">
                <a16:creationId xmlns:a16="http://schemas.microsoft.com/office/drawing/2014/main" id="{F736F0A8-6B6A-4B63-A494-52E87CA0DB53}"/>
              </a:ext>
            </a:extLst>
          </p:cNvPr>
          <p:cNvSpPr/>
          <p:nvPr>
            <p:custDataLst>
              <p:tags r:id="rId24"/>
            </p:custDataLst>
          </p:nvPr>
        </p:nvSpPr>
        <p:spPr bwMode="gray">
          <a:xfrm>
            <a:off x="793751" y="3979863"/>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6B7FED6E-3408-405D-A278-5739F56E4989}" type="datetime'''''''''''''''''''''4''''''.''''''''''''''''''''''''''''0'''''">
              <a:rPr lang="en-US" altLang="en-US" sz="800" b="0" baseline="0" smtClean="0">
                <a:solidFill>
                  <a:srgbClr val="0D1641"/>
                </a:solidFill>
                <a:effectLst/>
              </a:rPr>
              <a:pPr algn="r">
                <a:lnSpc>
                  <a:spcPct val="90000"/>
                </a:lnSpc>
              </a:pPr>
              <a:t>4.0</a:t>
            </a:fld>
            <a:endParaRPr lang="en-US" sz="800" b="0" baseline="0" err="1">
              <a:solidFill>
                <a:srgbClr val="0D1641"/>
              </a:solidFill>
            </a:endParaRPr>
          </a:p>
        </p:txBody>
      </p:sp>
      <p:sp>
        <p:nvSpPr>
          <p:cNvPr id="45" name="Rectangle 44">
            <a:extLst>
              <a:ext uri="{FF2B5EF4-FFF2-40B4-BE49-F238E27FC236}">
                <a16:creationId xmlns:a16="http://schemas.microsoft.com/office/drawing/2014/main" id="{89E09EC1-5464-4450-B4E8-C26F079A1F5C}"/>
              </a:ext>
            </a:extLst>
          </p:cNvPr>
          <p:cNvSpPr/>
          <p:nvPr>
            <p:custDataLst>
              <p:tags r:id="rId25"/>
            </p:custDataLst>
          </p:nvPr>
        </p:nvSpPr>
        <p:spPr bwMode="gray">
          <a:xfrm>
            <a:off x="793751" y="4129088"/>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EDCD0D7F-3998-4200-9085-7B4BD9B206DB}" type="datetime'''''''''''''''''''''''''''''''''''''''''''''''''''''3.0'">
              <a:rPr lang="en-US" altLang="en-US" sz="800" b="0" baseline="0" smtClean="0">
                <a:solidFill>
                  <a:srgbClr val="0D1641"/>
                </a:solidFill>
                <a:effectLst/>
              </a:rPr>
              <a:pPr algn="r">
                <a:lnSpc>
                  <a:spcPct val="90000"/>
                </a:lnSpc>
              </a:pPr>
              <a:t>3.0</a:t>
            </a:fld>
            <a:endParaRPr lang="en-US" sz="800" b="0" baseline="0" err="1">
              <a:solidFill>
                <a:srgbClr val="0D1641"/>
              </a:solidFill>
            </a:endParaRPr>
          </a:p>
        </p:txBody>
      </p:sp>
      <p:sp>
        <p:nvSpPr>
          <p:cNvPr id="178" name="Rectangle 177">
            <a:extLst>
              <a:ext uri="{FF2B5EF4-FFF2-40B4-BE49-F238E27FC236}">
                <a16:creationId xmlns:a16="http://schemas.microsoft.com/office/drawing/2014/main" id="{31794C5D-F0F4-4744-85FB-107A6F4C8544}"/>
              </a:ext>
            </a:extLst>
          </p:cNvPr>
          <p:cNvSpPr/>
          <p:nvPr>
            <p:custDataLst>
              <p:tags r:id="rId26"/>
            </p:custDataLst>
          </p:nvPr>
        </p:nvSpPr>
        <p:spPr bwMode="gray">
          <a:xfrm>
            <a:off x="793751" y="3829050"/>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marR="0" lvl="0" indent="0" algn="r" defTabSz="914400" rtl="0" eaLnBrk="0" fontAlgn="base" latinLnBrk="0" hangingPunct="0">
              <a:lnSpc>
                <a:spcPct val="90000"/>
              </a:lnSpc>
              <a:spcBef>
                <a:spcPct val="0"/>
              </a:spcBef>
              <a:spcAft>
                <a:spcPct val="0"/>
              </a:spcAft>
              <a:buClrTx/>
              <a:buSzTx/>
              <a:buFontTx/>
              <a:buNone/>
              <a:tabLst/>
              <a:defRPr/>
            </a:pPr>
            <a:fld id="{176C7E9D-BE0E-4565-81B5-8896C5E161D2}" type="datetime'''''''''''''''5''''''''''.''''''0'''''''''''''''">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r" defTabSz="914400" rtl="0" eaLnBrk="0" fontAlgn="base" latinLnBrk="0" hangingPunct="0">
                <a:lnSpc>
                  <a:spcPct val="90000"/>
                </a:lnSpc>
                <a:spcBef>
                  <a:spcPct val="0"/>
                </a:spcBef>
                <a:spcAft>
                  <a:spcPct val="0"/>
                </a:spcAft>
                <a:buClrTx/>
                <a:buSzTx/>
                <a:buFontTx/>
                <a:buNone/>
                <a:tabLst/>
                <a:defRPr/>
              </a:pPr>
              <a:t>5.0</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29F493FA-A8B6-4A80-9516-EE7E355A686A}"/>
              </a:ext>
            </a:extLst>
          </p:cNvPr>
          <p:cNvSpPr/>
          <p:nvPr>
            <p:custDataLst>
              <p:tags r:id="rId27"/>
            </p:custDataLst>
          </p:nvPr>
        </p:nvSpPr>
        <p:spPr bwMode="gray">
          <a:xfrm>
            <a:off x="793751" y="3678238"/>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AE9C88D9-5D25-43CE-B848-080AF0FB6A90}" type="datetime'6''''''''''''''''''''''''''''''''''''''''.''''''''''''''0'''''">
              <a:rPr lang="en-US" altLang="en-US" sz="800" b="0" baseline="0" smtClean="0">
                <a:solidFill>
                  <a:srgbClr val="0D1641"/>
                </a:solidFill>
                <a:effectLst/>
              </a:rPr>
              <a:pPr algn="r">
                <a:lnSpc>
                  <a:spcPct val="90000"/>
                </a:lnSpc>
              </a:pPr>
              <a:t>6.0</a:t>
            </a:fld>
            <a:endParaRPr lang="en-US" sz="800" b="0" baseline="0" err="1">
              <a:solidFill>
                <a:srgbClr val="0D1641"/>
              </a:solidFill>
            </a:endParaRPr>
          </a:p>
        </p:txBody>
      </p:sp>
      <p:sp>
        <p:nvSpPr>
          <p:cNvPr id="56" name="Rectangle 55">
            <a:extLst>
              <a:ext uri="{FF2B5EF4-FFF2-40B4-BE49-F238E27FC236}">
                <a16:creationId xmlns:a16="http://schemas.microsoft.com/office/drawing/2014/main" id="{74E18495-9517-440F-B4A4-2C9A5569547B}"/>
              </a:ext>
            </a:extLst>
          </p:cNvPr>
          <p:cNvSpPr/>
          <p:nvPr>
            <p:custDataLst>
              <p:tags r:id="rId28"/>
            </p:custDataLst>
          </p:nvPr>
        </p:nvSpPr>
        <p:spPr bwMode="gray">
          <a:xfrm>
            <a:off x="793751" y="3378200"/>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86D64180-0B82-45D2-8D2E-0C902E3B9170}" type="datetime'''8''.''''0'''''''''''''''''''''''''''''''''''''">
              <a:rPr lang="en-US" altLang="en-US" sz="800" b="0" baseline="0" smtClean="0">
                <a:solidFill>
                  <a:srgbClr val="0D1641"/>
                </a:solidFill>
                <a:effectLst/>
              </a:rPr>
              <a:pPr algn="r">
                <a:lnSpc>
                  <a:spcPct val="90000"/>
                </a:lnSpc>
              </a:pPr>
              <a:t>8.0</a:t>
            </a:fld>
            <a:endParaRPr lang="en-US" sz="800" b="0" baseline="0" err="1">
              <a:solidFill>
                <a:srgbClr val="0D1641"/>
              </a:solidFill>
            </a:endParaRPr>
          </a:p>
        </p:txBody>
      </p:sp>
      <p:cxnSp>
        <p:nvCxnSpPr>
          <p:cNvPr id="123" name="Straight Connector 122">
            <a:extLst>
              <a:ext uri="{FF2B5EF4-FFF2-40B4-BE49-F238E27FC236}">
                <a16:creationId xmlns:a16="http://schemas.microsoft.com/office/drawing/2014/main" id="{4B533286-B597-3FA4-DDA5-B35D02AA12A6}"/>
              </a:ext>
            </a:extLst>
          </p:cNvPr>
          <p:cNvCxnSpPr/>
          <p:nvPr>
            <p:custDataLst>
              <p:tags r:id="rId29"/>
            </p:custDataLst>
          </p:nvPr>
        </p:nvCxnSpPr>
        <p:spPr bwMode="auto">
          <a:xfrm flipV="1">
            <a:off x="4841875" y="3500438"/>
            <a:ext cx="0" cy="441325"/>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C95E6635-7C40-E8C7-887E-B90FBCD6BACA}"/>
              </a:ext>
            </a:extLst>
          </p:cNvPr>
          <p:cNvCxnSpPr/>
          <p:nvPr>
            <p:custDataLst>
              <p:tags r:id="rId30"/>
            </p:custDataLst>
          </p:nvPr>
        </p:nvCxnSpPr>
        <p:spPr bwMode="auto">
          <a:xfrm>
            <a:off x="4581525" y="3503613"/>
            <a:ext cx="303213" cy="0"/>
          </a:xfrm>
          <a:prstGeom prst="line">
            <a:avLst/>
          </a:prstGeom>
          <a:ln w="6350" cap="flat" cmpd="sng" algn="ctr">
            <a:solidFill>
              <a:schemeClr val="tx1"/>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4F3422EA-D761-F614-625A-746EDBF8A14B}"/>
              </a:ext>
            </a:extLst>
          </p:cNvPr>
          <p:cNvCxnSpPr/>
          <p:nvPr>
            <p:custDataLst>
              <p:tags r:id="rId31"/>
            </p:custDataLst>
          </p:nvPr>
        </p:nvCxnSpPr>
        <p:spPr bwMode="auto">
          <a:xfrm>
            <a:off x="4373563" y="3938588"/>
            <a:ext cx="511175" cy="0"/>
          </a:xfrm>
          <a:prstGeom prst="line">
            <a:avLst/>
          </a:prstGeom>
          <a:ln w="6350" cap="flat" cmpd="sng" algn="ctr">
            <a:solidFill>
              <a:schemeClr val="tx1"/>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36D4A9E2-8F79-4418-899A-B64A6CE72797}"/>
              </a:ext>
            </a:extLst>
          </p:cNvPr>
          <p:cNvCxnSpPr>
            <a:cxnSpLocks/>
          </p:cNvCxnSpPr>
          <p:nvPr>
            <p:custDataLst>
              <p:tags r:id="rId32"/>
            </p:custDataLst>
          </p:nvPr>
        </p:nvCxnSpPr>
        <p:spPr bwMode="auto">
          <a:xfrm flipV="1">
            <a:off x="2147889" y="3101975"/>
            <a:ext cx="2225675" cy="331788"/>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39" name="Rectangle 38">
            <a:extLst>
              <a:ext uri="{FF2B5EF4-FFF2-40B4-BE49-F238E27FC236}">
                <a16:creationId xmlns:a16="http://schemas.microsoft.com/office/drawing/2014/main" id="{D768E164-042C-4A65-8BD7-24954B5851B4}"/>
              </a:ext>
            </a:extLst>
          </p:cNvPr>
          <p:cNvSpPr/>
          <p:nvPr>
            <p:custDataLst>
              <p:tags r:id="rId33"/>
            </p:custDataLst>
          </p:nvPr>
        </p:nvSpPr>
        <p:spPr bwMode="auto">
          <a:xfrm>
            <a:off x="569913" y="3392488"/>
            <a:ext cx="122238" cy="127317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vert270" wrap="none" lIns="0" tIns="0" rIns="0" bIns="0" numCol="1" spcCol="0" rtlCol="0" anchor="b"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800" i="0" u="none" strike="noStrike" kern="1200" cap="none" spc="0" normalizeH="0" baseline="0" noProof="0" dirty="0">
                <a:ln>
                  <a:noFill/>
                </a:ln>
                <a:solidFill>
                  <a:srgbClr val="000000"/>
                </a:solidFill>
                <a:effectLst/>
                <a:uLnTx/>
                <a:uFillTx/>
                <a:latin typeface="Arial"/>
                <a:ea typeface="Roboto" panose="02000000000000000000" pitchFamily="2" charset="0"/>
                <a:cs typeface="Roboto" panose="02000000000000000000" pitchFamily="2" charset="0"/>
              </a:rPr>
              <a:t>Ave. Wage &amp; Benefits ($K)</a:t>
            </a:r>
            <a:endParaRPr kumimoji="0" lang="en-US" sz="800" i="0" u="none" strike="noStrike" kern="1200" cap="none" spc="0" normalizeH="0" baseline="0" noProof="0" dirty="0">
              <a:ln>
                <a:noFill/>
              </a:ln>
              <a:solidFill>
                <a:srgbClr val="000000"/>
              </a:solidFill>
              <a:effectLst/>
              <a:uLnTx/>
              <a:uFillTx/>
              <a:latin typeface="Arial"/>
            </a:endParaRPr>
          </a:p>
        </p:txBody>
      </p:sp>
      <p:sp>
        <p:nvSpPr>
          <p:cNvPr id="44" name="Rectangle 43">
            <a:extLst>
              <a:ext uri="{FF2B5EF4-FFF2-40B4-BE49-F238E27FC236}">
                <a16:creationId xmlns:a16="http://schemas.microsoft.com/office/drawing/2014/main" id="{34FAF9E7-ABC5-42FC-BB07-C3256952DCA5}"/>
              </a:ext>
            </a:extLst>
          </p:cNvPr>
          <p:cNvSpPr/>
          <p:nvPr>
            <p:custDataLst>
              <p:tags r:id="rId34"/>
            </p:custDataLst>
          </p:nvPr>
        </p:nvSpPr>
        <p:spPr bwMode="auto">
          <a:xfrm>
            <a:off x="1285875" y="4664075"/>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1A4B307E-644D-4F18-8CA0-D8B0B2693F1D}" type="datetime'''''''''''''2''0''''''''''''''''''''''1''7'''''''''''''''''">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2017</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3C369E96-2663-476F-8B91-A0CC70B061FD}"/>
              </a:ext>
            </a:extLst>
          </p:cNvPr>
          <p:cNvSpPr/>
          <p:nvPr>
            <p:custDataLst>
              <p:tags r:id="rId35"/>
            </p:custDataLst>
          </p:nvPr>
        </p:nvSpPr>
        <p:spPr bwMode="auto">
          <a:xfrm>
            <a:off x="2027238" y="4664075"/>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D98845AF-898C-4446-B507-218A36FF5D33}" type="datetime'''''2''0''''''''''''''''''''''''''1''''''8'''''''''''''">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2018</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8459AA6D-93AC-4A43-AC21-691403DB24F4}"/>
              </a:ext>
            </a:extLst>
          </p:cNvPr>
          <p:cNvSpPr/>
          <p:nvPr>
            <p:custDataLst>
              <p:tags r:id="rId36"/>
            </p:custDataLst>
          </p:nvPr>
        </p:nvSpPr>
        <p:spPr bwMode="auto">
          <a:xfrm>
            <a:off x="2770188" y="4664075"/>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E337880D-E8DA-4D3D-A07D-ADFA70FD3A80}" type="datetime'''''2''0''''''''1''''''''''''''''''9'''''''''''''''''''''''''">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2019</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EA24C52C-D4AF-4F36-994F-6A54DD2541AC}"/>
              </a:ext>
            </a:extLst>
          </p:cNvPr>
          <p:cNvSpPr/>
          <p:nvPr>
            <p:custDataLst>
              <p:tags r:id="rId37"/>
            </p:custDataLst>
          </p:nvPr>
        </p:nvSpPr>
        <p:spPr bwMode="gray">
          <a:xfrm>
            <a:off x="2062163" y="3700463"/>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lvl="0" algn="ctr">
              <a:lnSpc>
                <a:spcPct val="90000"/>
              </a:lnSpc>
              <a:defRPr/>
            </a:pPr>
            <a:fld id="{8023318A-E577-4127-AEEB-81AD15EB58B8}" type="datetime'5''''.''''''''''''''''''''''''''''3'''''''''''''''''''''''''">
              <a:rPr lang="en-US" altLang="en-US" sz="800" b="0" baseline="0" smtClean="0">
                <a:solidFill>
                  <a:srgbClr val="0D1641"/>
                </a:solidFill>
              </a:rPr>
              <a:pPr lvl="0" algn="ctr">
                <a:lnSpc>
                  <a:spcPct val="90000"/>
                </a:lnSpc>
                <a:defRPr/>
              </a:pPr>
              <a:t>5.3</a:t>
            </a:fld>
            <a:endParaRPr kumimoji="0" lang="en-US" sz="800" b="0" i="0" strike="noStrike" kern="1200" cap="none" spc="0" normalizeH="0" baseline="0" noProof="0" dirty="0">
              <a:ln>
                <a:noFill/>
              </a:ln>
              <a:solidFill>
                <a:srgbClr val="0D1641"/>
              </a:solidFill>
              <a:effectLst/>
              <a:uLnTx/>
              <a:uFillTx/>
            </a:endParaRPr>
          </a:p>
        </p:txBody>
      </p:sp>
      <p:sp>
        <p:nvSpPr>
          <p:cNvPr id="40" name="Rectangle 39">
            <a:extLst>
              <a:ext uri="{FF2B5EF4-FFF2-40B4-BE49-F238E27FC236}">
                <a16:creationId xmlns:a16="http://schemas.microsoft.com/office/drawing/2014/main" id="{EFC782DE-C37C-4910-81BC-7584447A274A}"/>
              </a:ext>
            </a:extLst>
          </p:cNvPr>
          <p:cNvSpPr/>
          <p:nvPr>
            <p:custDataLst>
              <p:tags r:id="rId38"/>
            </p:custDataLst>
          </p:nvPr>
        </p:nvSpPr>
        <p:spPr bwMode="auto">
          <a:xfrm>
            <a:off x="3511550" y="4664075"/>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FD240BA2-120D-45E3-8380-2D780BBA0C78}" type="datetime'''''''''''''''2''0''''''2''''''''''''''''0'''''''''''''">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2020</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198" name="Rectangle 197">
            <a:extLst>
              <a:ext uri="{FF2B5EF4-FFF2-40B4-BE49-F238E27FC236}">
                <a16:creationId xmlns:a16="http://schemas.microsoft.com/office/drawing/2014/main" id="{FCF29BCC-0AA3-42F2-8C4D-6F0ED91B91E3}"/>
              </a:ext>
            </a:extLst>
          </p:cNvPr>
          <p:cNvSpPr/>
          <p:nvPr>
            <p:custDataLst>
              <p:tags r:id="rId39"/>
            </p:custDataLst>
          </p:nvPr>
        </p:nvSpPr>
        <p:spPr bwMode="gray">
          <a:xfrm>
            <a:off x="4287838" y="3779838"/>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lvl="0" algn="ctr">
              <a:lnSpc>
                <a:spcPct val="90000"/>
              </a:lnSpc>
              <a:defRPr/>
            </a:pPr>
            <a:fld id="{60F1FF1D-E04C-4127-A6B1-EE6CBFEA43BF}" type="datetime'''''4''''''''''''''''''''''''''''''''''.''6'''''''''''''">
              <a:rPr lang="en-US" altLang="en-US" sz="800" b="0" baseline="0" smtClean="0">
                <a:solidFill>
                  <a:srgbClr val="FFFFFF"/>
                </a:solidFill>
              </a:rPr>
              <a:pPr lvl="0" algn="ctr">
                <a:lnSpc>
                  <a:spcPct val="90000"/>
                </a:lnSpc>
                <a:defRPr/>
              </a:pPr>
              <a:t>4.6</a:t>
            </a:fld>
            <a:endParaRPr kumimoji="0" lang="en-US" sz="800" b="0" i="0" strike="noStrike" kern="1200" cap="none" spc="0" normalizeH="0" baseline="0" noProof="0" err="1">
              <a:ln>
                <a:noFill/>
              </a:ln>
              <a:solidFill>
                <a:srgbClr val="FFFFFF"/>
              </a:solidFill>
              <a:effectLst/>
              <a:uLnTx/>
              <a:uFillTx/>
            </a:endParaRPr>
          </a:p>
        </p:txBody>
      </p:sp>
      <p:sp useBgFill="1">
        <p:nvSpPr>
          <p:cNvPr id="206" name="Rectangle 205">
            <a:extLst>
              <a:ext uri="{FF2B5EF4-FFF2-40B4-BE49-F238E27FC236}">
                <a16:creationId xmlns:a16="http://schemas.microsoft.com/office/drawing/2014/main" id="{9D13BFE0-F6F7-4650-B20D-9636F9376BC6}"/>
              </a:ext>
            </a:extLst>
          </p:cNvPr>
          <p:cNvSpPr/>
          <p:nvPr>
            <p:custDataLst>
              <p:tags r:id="rId40"/>
            </p:custDataLst>
          </p:nvPr>
        </p:nvSpPr>
        <p:spPr bwMode="gray">
          <a:xfrm>
            <a:off x="4424363" y="4349750"/>
            <a:ext cx="171450" cy="109538"/>
          </a:xfrm>
          <a:prstGeom prst="rect">
            <a:avLst/>
          </a:prstGeom>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lvl="0">
              <a:lnSpc>
                <a:spcPct val="90000"/>
              </a:lnSpc>
              <a:defRPr/>
            </a:pPr>
            <a:fld id="{2DF384D7-A662-416C-959B-FC56A92392BE}" type="datetime'''''''''1''''''''''''''''''''.''''''''''5'''''">
              <a:rPr lang="en-US" altLang="en-US" sz="800" b="0" baseline="0" smtClean="0">
                <a:solidFill>
                  <a:srgbClr val="0D1641"/>
                </a:solidFill>
              </a:rPr>
              <a:pPr lvl="0">
                <a:lnSpc>
                  <a:spcPct val="90000"/>
                </a:lnSpc>
                <a:defRPr/>
              </a:pPr>
              <a:t>1.5</a:t>
            </a:fld>
            <a:endParaRPr kumimoji="0" lang="en-US" sz="800" b="0" i="0" strike="noStrike" kern="1200" cap="none" spc="0" normalizeH="0" baseline="0" noProof="0" err="1">
              <a:ln>
                <a:noFill/>
              </a:ln>
              <a:solidFill>
                <a:srgbClr val="0D1641"/>
              </a:solidFill>
              <a:effectLst/>
              <a:uLnTx/>
              <a:uFillTx/>
            </a:endParaRPr>
          </a:p>
        </p:txBody>
      </p:sp>
      <p:sp>
        <p:nvSpPr>
          <p:cNvPr id="38" name="Rectangle 37">
            <a:extLst>
              <a:ext uri="{FF2B5EF4-FFF2-40B4-BE49-F238E27FC236}">
                <a16:creationId xmlns:a16="http://schemas.microsoft.com/office/drawing/2014/main" id="{4C2627CB-604D-4399-B70C-63FB05BC9296}"/>
              </a:ext>
            </a:extLst>
          </p:cNvPr>
          <p:cNvSpPr/>
          <p:nvPr>
            <p:custDataLst>
              <p:tags r:id="rId41"/>
            </p:custDataLst>
          </p:nvPr>
        </p:nvSpPr>
        <p:spPr bwMode="auto">
          <a:xfrm>
            <a:off x="4252913" y="4664075"/>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6FF93EA0-EB72-4B5E-9B44-93893945CAB2}" type="datetime'''''2''''''''''0''21'''''''''''''''''''''''''''''''''''''''">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2021</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F1BF1E55-0DA7-4816-A654-945FDAB1BA7E}"/>
              </a:ext>
            </a:extLst>
          </p:cNvPr>
          <p:cNvSpPr/>
          <p:nvPr>
            <p:custDataLst>
              <p:tags r:id="rId42"/>
            </p:custDataLst>
          </p:nvPr>
        </p:nvSpPr>
        <p:spPr bwMode="gray">
          <a:xfrm>
            <a:off x="2805113" y="3698875"/>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lvl="0" algn="ctr">
              <a:lnSpc>
                <a:spcPct val="90000"/>
              </a:lnSpc>
              <a:defRPr/>
            </a:pPr>
            <a:fld id="{F749B38C-C22B-49C2-B1A7-32919B05B517}" type="datetime'''''''''''''''5''''''''''''''''.''''''''3'''''''''''''">
              <a:rPr lang="en-US" altLang="en-US" sz="800" b="0" baseline="0" smtClean="0">
                <a:solidFill>
                  <a:srgbClr val="0D1641"/>
                </a:solidFill>
              </a:rPr>
              <a:pPr lvl="0" algn="ctr">
                <a:lnSpc>
                  <a:spcPct val="90000"/>
                </a:lnSpc>
                <a:defRPr/>
              </a:pPr>
              <a:t>5.3</a:t>
            </a:fld>
            <a:endParaRPr kumimoji="0" lang="en-US" sz="800" b="0" i="0" strike="noStrike" kern="1200" cap="none" spc="0" normalizeH="0" baseline="0" noProof="0" err="1">
              <a:ln>
                <a:noFill/>
              </a:ln>
              <a:solidFill>
                <a:srgbClr val="0D1641"/>
              </a:solidFill>
              <a:effectLst/>
              <a:uLnTx/>
              <a:uFillTx/>
            </a:endParaRPr>
          </a:p>
        </p:txBody>
      </p:sp>
      <p:sp>
        <p:nvSpPr>
          <p:cNvPr id="46" name="Rectangle 45">
            <a:extLst>
              <a:ext uri="{FF2B5EF4-FFF2-40B4-BE49-F238E27FC236}">
                <a16:creationId xmlns:a16="http://schemas.microsoft.com/office/drawing/2014/main" id="{EA683C1D-C384-4D1D-9CC3-2738FF2F3445}"/>
              </a:ext>
            </a:extLst>
          </p:cNvPr>
          <p:cNvSpPr/>
          <p:nvPr>
            <p:custDataLst>
              <p:tags r:id="rId43"/>
            </p:custDataLst>
          </p:nvPr>
        </p:nvSpPr>
        <p:spPr bwMode="gray">
          <a:xfrm>
            <a:off x="3546475" y="3327400"/>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lvl="0" algn="ctr">
              <a:lnSpc>
                <a:spcPct val="90000"/>
              </a:lnSpc>
              <a:defRPr/>
            </a:pPr>
            <a:fld id="{8A401BE8-EF52-4C5A-9B10-B8807FF674B4}" type="datetime'''''''7''.''''''''''''''''''''''''''''''''''''8'">
              <a:rPr lang="en-US" altLang="en-US" sz="800" b="0" baseline="0" smtClean="0">
                <a:solidFill>
                  <a:srgbClr val="0D1641"/>
                </a:solidFill>
              </a:rPr>
              <a:pPr lvl="0" algn="ctr">
                <a:lnSpc>
                  <a:spcPct val="90000"/>
                </a:lnSpc>
                <a:defRPr/>
              </a:pPr>
              <a:t>7.8</a:t>
            </a:fld>
            <a:endParaRPr kumimoji="0" lang="en-US" sz="800" b="0" i="0" strike="noStrike" kern="1200" cap="none" spc="0" normalizeH="0" baseline="0" noProof="0" err="1">
              <a:ln>
                <a:noFill/>
              </a:ln>
              <a:solidFill>
                <a:srgbClr val="0D1641"/>
              </a:solidFill>
              <a:effectLst/>
              <a:uLnTx/>
              <a:uFillTx/>
            </a:endParaRPr>
          </a:p>
        </p:txBody>
      </p:sp>
      <p:sp>
        <p:nvSpPr>
          <p:cNvPr id="42" name="Rectangle 41">
            <a:extLst>
              <a:ext uri="{FF2B5EF4-FFF2-40B4-BE49-F238E27FC236}">
                <a16:creationId xmlns:a16="http://schemas.microsoft.com/office/drawing/2014/main" id="{6BD55B0A-73ED-419C-8500-F1ACB2A3C0B6}"/>
              </a:ext>
            </a:extLst>
          </p:cNvPr>
          <p:cNvSpPr/>
          <p:nvPr>
            <p:custDataLst>
              <p:tags r:id="rId44"/>
            </p:custDataLst>
          </p:nvPr>
        </p:nvSpPr>
        <p:spPr bwMode="gray">
          <a:xfrm>
            <a:off x="4287838" y="3368675"/>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lvl="0" algn="ctr">
              <a:lnSpc>
                <a:spcPct val="90000"/>
              </a:lnSpc>
              <a:defRPr/>
            </a:pPr>
            <a:fld id="{6963B325-1B3A-44E9-98B9-79AC6CF42C20}" type="datetime'''''''''''''''''''''''''''''''''''''''''''7''.''5'''''''">
              <a:rPr lang="en-US" altLang="en-US" sz="800" b="0" baseline="0" smtClean="0">
                <a:solidFill>
                  <a:srgbClr val="0D1641"/>
                </a:solidFill>
              </a:rPr>
              <a:pPr lvl="0" algn="ctr">
                <a:lnSpc>
                  <a:spcPct val="90000"/>
                </a:lnSpc>
                <a:defRPr/>
              </a:pPr>
              <a:t>7.5</a:t>
            </a:fld>
            <a:endParaRPr kumimoji="0" lang="en-US" sz="800" b="0" i="0" strike="noStrike" kern="1200" cap="none" spc="0" normalizeH="0" baseline="0" noProof="0" err="1">
              <a:ln>
                <a:noFill/>
              </a:ln>
              <a:solidFill>
                <a:srgbClr val="0D1641"/>
              </a:solidFill>
              <a:effectLst/>
              <a:uLnTx/>
              <a:uFillTx/>
            </a:endParaRPr>
          </a:p>
        </p:txBody>
      </p:sp>
      <p:sp>
        <p:nvSpPr>
          <p:cNvPr id="119" name="Oval 118">
            <a:extLst>
              <a:ext uri="{FF2B5EF4-FFF2-40B4-BE49-F238E27FC236}">
                <a16:creationId xmlns:a16="http://schemas.microsoft.com/office/drawing/2014/main" id="{F55A6485-7139-6E05-0397-D3EBDF9D1CAC}"/>
              </a:ext>
            </a:extLst>
          </p:cNvPr>
          <p:cNvSpPr/>
          <p:nvPr>
            <p:custDataLst>
              <p:tags r:id="rId45"/>
            </p:custDataLst>
          </p:nvPr>
        </p:nvSpPr>
        <p:spPr bwMode="auto">
          <a:xfrm>
            <a:off x="4656138" y="3678238"/>
            <a:ext cx="373063" cy="173038"/>
          </a:xfrm>
          <a:prstGeom prst="ellipse">
            <a:avLst/>
          </a:prstGeom>
          <a:solidFill>
            <a:schemeClr val="bg1"/>
          </a:solidFill>
          <a:ln w="952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a:fld id="{1BA861C6-C6B6-4D10-B3EA-5FC4287E5542}" type="datetime'+''''''''6''''''''''''''''''''3''%'''">
              <a:rPr lang="en-US" altLang="en-US" sz="800" b="0" baseline="0" smtClean="0">
                <a:solidFill>
                  <a:schemeClr val="tx1"/>
                </a:solidFill>
                <a:effectLst/>
              </a:rPr>
              <a:pPr/>
              <a:t>+63%</a:t>
            </a:fld>
            <a:endParaRPr lang="en-US" sz="800" b="0" baseline="0" dirty="0" err="1">
              <a:solidFill>
                <a:schemeClr val="tx1"/>
              </a:solidFill>
            </a:endParaRPr>
          </a:p>
        </p:txBody>
      </p:sp>
      <p:sp>
        <p:nvSpPr>
          <p:cNvPr id="61" name="Oval 60">
            <a:extLst>
              <a:ext uri="{FF2B5EF4-FFF2-40B4-BE49-F238E27FC236}">
                <a16:creationId xmlns:a16="http://schemas.microsoft.com/office/drawing/2014/main" id="{954A0BE6-8663-4937-A967-1F72D06643AB}"/>
              </a:ext>
            </a:extLst>
          </p:cNvPr>
          <p:cNvSpPr/>
          <p:nvPr>
            <p:custDataLst>
              <p:tags r:id="rId46"/>
            </p:custDataLst>
          </p:nvPr>
        </p:nvSpPr>
        <p:spPr bwMode="auto">
          <a:xfrm>
            <a:off x="3074988" y="3181350"/>
            <a:ext cx="373063" cy="173038"/>
          </a:xfrm>
          <a:prstGeom prst="ellipse">
            <a:avLst/>
          </a:prstGeom>
          <a:solidFill>
            <a:schemeClr val="bg1"/>
          </a:solidFill>
          <a:ln w="952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187A0794-F291-45F6-8D90-319611A9C44B}" type="datetime'''''''''''''''''+''1''''''''''''''2''%'''''''''''''''">
              <a:rPr lang="en-US" altLang="en-US" sz="800" baseline="0" smtClean="0">
                <a:solidFill>
                  <a:srgbClr val="0D1641"/>
                </a:solidFill>
                <a:effectLst/>
              </a:rPr>
              <a:pPr marL="0" marR="0" lvl="0" indent="0" algn="ctr" defTabSz="914400" rtl="0" eaLnBrk="0" fontAlgn="base" latinLnBrk="0" hangingPunct="0">
                <a:lnSpc>
                  <a:spcPct val="100000"/>
                </a:lnSpc>
                <a:spcBef>
                  <a:spcPct val="0"/>
                </a:spcBef>
                <a:spcAft>
                  <a:spcPct val="0"/>
                </a:spcAft>
                <a:buClrTx/>
                <a:buSzTx/>
                <a:buFontTx/>
                <a:buNone/>
                <a:tabLst/>
                <a:defRPr/>
              </a:pPr>
              <a:t>+12%</a:t>
            </a:fld>
            <a:endParaRPr kumimoji="0" lang="en-US" sz="800" b="1" i="0" strike="noStrike" kern="1200" cap="none" spc="0" normalizeH="0" baseline="0" noProof="0" err="1">
              <a:ln>
                <a:noFill/>
              </a:ln>
              <a:solidFill>
                <a:srgbClr val="0D1641"/>
              </a:solidFill>
              <a:effectLst/>
              <a:uLnTx/>
              <a:uFillTx/>
              <a:ea typeface="+mn-ea"/>
              <a:cs typeface="+mn-cs"/>
            </a:endParaRPr>
          </a:p>
        </p:txBody>
      </p:sp>
      <p:sp>
        <p:nvSpPr>
          <p:cNvPr id="58" name="Arrow: Pentagon 57">
            <a:extLst>
              <a:ext uri="{FF2B5EF4-FFF2-40B4-BE49-F238E27FC236}">
                <a16:creationId xmlns:a16="http://schemas.microsoft.com/office/drawing/2014/main" id="{1FD651AF-40E2-421C-9C5D-39F23C7A35CF}"/>
              </a:ext>
            </a:extLst>
          </p:cNvPr>
          <p:cNvSpPr/>
          <p:nvPr/>
        </p:nvSpPr>
        <p:spPr>
          <a:xfrm>
            <a:off x="1190525" y="4432305"/>
            <a:ext cx="432000" cy="144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sz="800" baseline="0" dirty="0">
                <a:solidFill>
                  <a:srgbClr val="0D1540"/>
                </a:solidFill>
                <a:latin typeface="Arial"/>
                <a:ea typeface="Roboto" panose="02000000000000000000" pitchFamily="2" charset="0"/>
                <a:cs typeface="Roboto" panose="02000000000000000000" pitchFamily="2" charset="0"/>
              </a:rPr>
              <a:t>N/A</a:t>
            </a:r>
            <a:endParaRPr kumimoji="0" lang="en-GB" sz="800" b="1" i="0" u="none" strike="noStrike" kern="1200" cap="none" spc="0" normalizeH="0" baseline="0" noProof="0" dirty="0">
              <a:ln>
                <a:noFill/>
              </a:ln>
              <a:solidFill>
                <a:srgbClr val="0D1540"/>
              </a:solidFill>
              <a:effectLst/>
              <a:uLnTx/>
              <a:uFillTx/>
              <a:latin typeface="Arial"/>
              <a:ea typeface="Roboto" panose="02000000000000000000" pitchFamily="2" charset="0"/>
              <a:cs typeface="Roboto" panose="02000000000000000000" pitchFamily="2" charset="0"/>
            </a:endParaRPr>
          </a:p>
        </p:txBody>
      </p:sp>
      <p:sp>
        <p:nvSpPr>
          <p:cNvPr id="93" name="Oval 9">
            <a:extLst>
              <a:ext uri="{FF2B5EF4-FFF2-40B4-BE49-F238E27FC236}">
                <a16:creationId xmlns:a16="http://schemas.microsoft.com/office/drawing/2014/main" id="{9683B05D-7AFD-42D9-F5ED-56355E18EB2C}"/>
              </a:ext>
            </a:extLst>
          </p:cNvPr>
          <p:cNvSpPr>
            <a:spLocks noChangeArrowheads="1"/>
          </p:cNvSpPr>
          <p:nvPr/>
        </p:nvSpPr>
        <p:spPr bwMode="gray">
          <a:xfrm>
            <a:off x="8677200" y="717561"/>
            <a:ext cx="324000" cy="324000"/>
          </a:xfrm>
          <a:prstGeom prst="ellipse">
            <a:avLst/>
          </a:prstGeom>
          <a:solidFill>
            <a:srgbClr val="0070C0"/>
          </a:solidFill>
          <a:ln w="15875" algn="ctr">
            <a:solidFill>
              <a:schemeClr val="bg1"/>
            </a:solidFill>
            <a:round/>
            <a:headEnd/>
            <a:tailEnd/>
          </a:ln>
          <a:effectLst/>
        </p:spPr>
        <p:txBody>
          <a:bodyPr wrap="none" lIns="54000" tIns="54000" rIns="54000" bIns="54000" anchor="ctr"/>
          <a:lstStyle/>
          <a:p>
            <a:pPr algn="ctr" defTabSz="685800"/>
            <a:r>
              <a:rPr lang="en-US" sz="1800" baseline="0" dirty="0">
                <a:solidFill>
                  <a:prstClr val="white"/>
                </a:solidFill>
                <a:latin typeface="Arial"/>
                <a:ea typeface="Roboto" pitchFamily="2" charset="0"/>
              </a:rPr>
              <a:t>2</a:t>
            </a:r>
          </a:p>
        </p:txBody>
      </p:sp>
      <p:sp>
        <p:nvSpPr>
          <p:cNvPr id="102" name="Rectangle 101">
            <a:extLst>
              <a:ext uri="{FF2B5EF4-FFF2-40B4-BE49-F238E27FC236}">
                <a16:creationId xmlns:a16="http://schemas.microsoft.com/office/drawing/2014/main" id="{93FF8CED-6A6E-E23F-C57E-E6ED931750D7}"/>
              </a:ext>
            </a:extLst>
          </p:cNvPr>
          <p:cNvSpPr/>
          <p:nvPr>
            <p:custDataLst>
              <p:tags r:id="rId47"/>
            </p:custDataLst>
          </p:nvPr>
        </p:nvSpPr>
        <p:spPr bwMode="auto">
          <a:xfrm>
            <a:off x="5229225" y="3475039"/>
            <a:ext cx="142875" cy="106363"/>
          </a:xfrm>
          <a:prstGeom prst="rect">
            <a:avLst/>
          </a:prstGeom>
          <a:solidFill>
            <a:schemeClr val="accent1"/>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cxnSp>
        <p:nvCxnSpPr>
          <p:cNvPr id="104" name="Straight Connector 103">
            <a:extLst>
              <a:ext uri="{FF2B5EF4-FFF2-40B4-BE49-F238E27FC236}">
                <a16:creationId xmlns:a16="http://schemas.microsoft.com/office/drawing/2014/main" id="{E6952354-B8D2-513F-0CF4-33BB98111B0E}"/>
              </a:ext>
            </a:extLst>
          </p:cNvPr>
          <p:cNvCxnSpPr/>
          <p:nvPr>
            <p:custDataLst>
              <p:tags r:id="rId48"/>
            </p:custDataLst>
          </p:nvPr>
        </p:nvCxnSpPr>
        <p:spPr bwMode="gray">
          <a:xfrm>
            <a:off x="5243513" y="3873500"/>
            <a:ext cx="114300" cy="0"/>
          </a:xfrm>
          <a:prstGeom prst="line">
            <a:avLst/>
          </a:prstGeom>
          <a:ln w="28575" cap="rnd" cmpd="sng" algn="ctr">
            <a:solidFill>
              <a:schemeClr val="accent6"/>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3" name="Straight Connector 102">
            <a:extLst>
              <a:ext uri="{FF2B5EF4-FFF2-40B4-BE49-F238E27FC236}">
                <a16:creationId xmlns:a16="http://schemas.microsoft.com/office/drawing/2014/main" id="{70071FA8-9CA3-F9E4-70E3-394E5F6B0CF3}"/>
              </a:ext>
            </a:extLst>
          </p:cNvPr>
          <p:cNvCxnSpPr/>
          <p:nvPr>
            <p:custDataLst>
              <p:tags r:id="rId49"/>
            </p:custDataLst>
          </p:nvPr>
        </p:nvCxnSpPr>
        <p:spPr bwMode="gray">
          <a:xfrm>
            <a:off x="5243513" y="3700463"/>
            <a:ext cx="114300" cy="0"/>
          </a:xfrm>
          <a:prstGeom prst="line">
            <a:avLst/>
          </a:prstGeom>
          <a:ln w="28575" cap="rnd" cmpd="sng" algn="ctr">
            <a:solidFill>
              <a:schemeClr val="accent4"/>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7" name="Rectangle 96">
            <a:extLst>
              <a:ext uri="{FF2B5EF4-FFF2-40B4-BE49-F238E27FC236}">
                <a16:creationId xmlns:a16="http://schemas.microsoft.com/office/drawing/2014/main" id="{BE2A2F10-8AC4-92FA-47CF-9342293545DA}"/>
              </a:ext>
            </a:extLst>
          </p:cNvPr>
          <p:cNvSpPr/>
          <p:nvPr>
            <p:custDataLst>
              <p:tags r:id="rId50"/>
            </p:custDataLst>
          </p:nvPr>
        </p:nvSpPr>
        <p:spPr bwMode="auto">
          <a:xfrm>
            <a:off x="5422901" y="3470275"/>
            <a:ext cx="962025"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EADEA579-F167-461E-B177-E51A28F94AB3}" type="datetime'O''''''pe''r''''ati''''''o''n'''''''''''' 3 ave''r''a''''ge '">
              <a:rPr lang="en-US" altLang="en-US" sz="800" b="0" baseline="0" smtClean="0">
                <a:solidFill>
                  <a:schemeClr val="tx1"/>
                </a:solidFill>
              </a:rPr>
              <a:pPr/>
              <a:t>Operation 3 average </a:t>
            </a:fld>
            <a:endParaRPr lang="en-US" sz="800" b="0" baseline="0" dirty="0" err="1">
              <a:solidFill>
                <a:schemeClr val="tx1"/>
              </a:solidFill>
            </a:endParaRPr>
          </a:p>
        </p:txBody>
      </p:sp>
      <p:sp>
        <p:nvSpPr>
          <p:cNvPr id="99" name="Rectangle 98">
            <a:extLst>
              <a:ext uri="{FF2B5EF4-FFF2-40B4-BE49-F238E27FC236}">
                <a16:creationId xmlns:a16="http://schemas.microsoft.com/office/drawing/2014/main" id="{D1158C01-60AE-A6F5-A078-9C05EC2EC17B}"/>
              </a:ext>
            </a:extLst>
          </p:cNvPr>
          <p:cNvSpPr/>
          <p:nvPr>
            <p:custDataLst>
              <p:tags r:id="rId51"/>
            </p:custDataLst>
          </p:nvPr>
        </p:nvSpPr>
        <p:spPr bwMode="auto">
          <a:xfrm>
            <a:off x="5422900" y="3643313"/>
            <a:ext cx="1096963"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DE960EDD-27F8-40D2-8064-CFA76A782480}" type="datetime'''Nati''on''''''al ''''''''a''vera''''''''''g''e'' (20''21)'">
              <a:rPr lang="en-US" altLang="en-US" sz="800" b="0" baseline="0" smtClean="0">
                <a:solidFill>
                  <a:schemeClr val="tx1"/>
                </a:solidFill>
              </a:rPr>
              <a:pPr/>
              <a:t>National average (2021)</a:t>
            </a:fld>
            <a:endParaRPr lang="en-US" sz="800" b="0" baseline="0" dirty="0" err="1">
              <a:solidFill>
                <a:schemeClr val="tx1"/>
              </a:solidFill>
            </a:endParaRPr>
          </a:p>
        </p:txBody>
      </p:sp>
      <p:sp>
        <p:nvSpPr>
          <p:cNvPr id="100" name="Rectangle 99">
            <a:extLst>
              <a:ext uri="{FF2B5EF4-FFF2-40B4-BE49-F238E27FC236}">
                <a16:creationId xmlns:a16="http://schemas.microsoft.com/office/drawing/2014/main" id="{BBDB29FB-7347-38B2-B5AE-BB4BD5D50D3B}"/>
              </a:ext>
            </a:extLst>
          </p:cNvPr>
          <p:cNvSpPr/>
          <p:nvPr>
            <p:custDataLst>
              <p:tags r:id="rId52"/>
            </p:custDataLst>
          </p:nvPr>
        </p:nvSpPr>
        <p:spPr bwMode="auto">
          <a:xfrm>
            <a:off x="5422901" y="3816350"/>
            <a:ext cx="1008063"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88926D31-F7DF-459E-8CF6-79CD59261979}" type="datetime'''Minim''u''''''''m'' ''''''w''''age'' (2''0''2''''1'''''')'''">
              <a:rPr lang="en-US" altLang="en-US" sz="800" b="0" baseline="0" smtClean="0">
                <a:solidFill>
                  <a:schemeClr val="tx1"/>
                </a:solidFill>
              </a:rPr>
              <a:pPr/>
              <a:t>Minimum wage (2021)</a:t>
            </a:fld>
            <a:endParaRPr lang="en-US" sz="800" b="0" baseline="0" dirty="0" err="1">
              <a:solidFill>
                <a:schemeClr val="tx1"/>
              </a:solidFill>
            </a:endParaRPr>
          </a:p>
        </p:txBody>
      </p:sp>
      <p:sp>
        <p:nvSpPr>
          <p:cNvPr id="112" name="Content Placeholder 10">
            <a:extLst>
              <a:ext uri="{FF2B5EF4-FFF2-40B4-BE49-F238E27FC236}">
                <a16:creationId xmlns:a16="http://schemas.microsoft.com/office/drawing/2014/main" id="{DA42473C-7133-BD96-5A85-88EB2A3EC49C}"/>
              </a:ext>
            </a:extLst>
          </p:cNvPr>
          <p:cNvSpPr txBox="1">
            <a:spLocks/>
          </p:cNvSpPr>
          <p:nvPr/>
        </p:nvSpPr>
        <p:spPr>
          <a:xfrm>
            <a:off x="6649839" y="1379583"/>
            <a:ext cx="2189362" cy="121121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36000" tIns="72000" rIns="36000" bIns="72000" rtlCol="0" anchor="t"/>
          <a:lstStyle>
            <a:defPPr>
              <a:defRPr lang="en-GB"/>
            </a:defPPr>
            <a:lvl1pPr marL="92075" marR="0" lvl="0" indent="-92075" defTabSz="914400" latinLnBrk="0">
              <a:lnSpc>
                <a:spcPct val="100000"/>
              </a:lnSpc>
              <a:buClrTx/>
              <a:buSzTx/>
              <a:buFont typeface="Wingdings" panose="05000000000000000000" pitchFamily="2" charset="2"/>
              <a:buChar char="§"/>
              <a:tabLst/>
              <a:defRPr sz="1000" baseline="0">
                <a:solidFill>
                  <a:srgbClr val="006BA6"/>
                </a:solidFill>
                <a:latin typeface="Arial"/>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6209" indent="-176209" defTabSz="914378">
              <a:spcAft>
                <a:spcPts val="300"/>
              </a:spcAft>
            </a:pPr>
            <a:r>
              <a:rPr lang="en-US" b="0" dirty="0">
                <a:solidFill>
                  <a:schemeClr val="tx2"/>
                </a:solidFill>
              </a:rPr>
              <a:t>Employee wages &amp; associated benefits spend</a:t>
            </a:r>
          </a:p>
          <a:p>
            <a:pPr marL="176209" indent="-176209" defTabSz="914378">
              <a:spcAft>
                <a:spcPts val="300"/>
              </a:spcAft>
            </a:pPr>
            <a:r>
              <a:rPr lang="en-US" b="0" dirty="0">
                <a:solidFill>
                  <a:schemeClr val="tx2"/>
                </a:solidFill>
              </a:rPr>
              <a:t>Average employee wage &amp; associated benefits (calculated)</a:t>
            </a:r>
          </a:p>
          <a:p>
            <a:pPr marL="176209" indent="-176209" defTabSz="914378">
              <a:spcAft>
                <a:spcPts val="300"/>
              </a:spcAft>
            </a:pPr>
            <a:r>
              <a:rPr lang="en-US" b="0" dirty="0">
                <a:solidFill>
                  <a:schemeClr val="tx2"/>
                </a:solidFill>
              </a:rPr>
              <a:t>Average national wage </a:t>
            </a:r>
          </a:p>
          <a:p>
            <a:pPr marL="176209" indent="-176209" defTabSz="914378">
              <a:spcAft>
                <a:spcPts val="300"/>
              </a:spcAft>
            </a:pPr>
            <a:r>
              <a:rPr lang="en-US" b="0" dirty="0">
                <a:solidFill>
                  <a:schemeClr val="tx2"/>
                </a:solidFill>
              </a:rPr>
              <a:t>Minimum national wage</a:t>
            </a:r>
          </a:p>
        </p:txBody>
      </p:sp>
      <p:sp>
        <p:nvSpPr>
          <p:cNvPr id="113" name="Arrow: Pentagon 112">
            <a:extLst>
              <a:ext uri="{FF2B5EF4-FFF2-40B4-BE49-F238E27FC236}">
                <a16:creationId xmlns:a16="http://schemas.microsoft.com/office/drawing/2014/main" id="{DFA4389E-3E61-0D0A-3B07-6F2CCFBE3E14}"/>
              </a:ext>
            </a:extLst>
          </p:cNvPr>
          <p:cNvSpPr/>
          <p:nvPr/>
        </p:nvSpPr>
        <p:spPr>
          <a:xfrm>
            <a:off x="6649839" y="1193800"/>
            <a:ext cx="2189361" cy="18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dirty="0">
                <a:solidFill>
                  <a:schemeClr val="tx2"/>
                </a:solidFill>
                <a:latin typeface="Arial"/>
                <a:ea typeface="Roboto" panose="02000000000000000000" pitchFamily="2" charset="0"/>
                <a:cs typeface="Roboto" panose="02000000000000000000" pitchFamily="2" charset="0"/>
              </a:rPr>
              <a:t>Relevant metrics</a:t>
            </a:r>
            <a:endParaRPr kumimoji="0" lang="en-GB" sz="1000" b="1" i="0" u="none" strike="noStrike" kern="1200" cap="none" spc="0" normalizeH="0" baseline="0" noProof="0" dirty="0">
              <a:ln>
                <a:noFill/>
              </a:ln>
              <a:solidFill>
                <a:schemeClr val="tx2"/>
              </a:solidFill>
              <a:effectLst/>
              <a:uLnTx/>
              <a:uFillTx/>
              <a:latin typeface="Arial"/>
              <a:ea typeface="Roboto" panose="02000000000000000000" pitchFamily="2" charset="0"/>
              <a:cs typeface="Roboto" panose="02000000000000000000" pitchFamily="2" charset="0"/>
            </a:endParaRPr>
          </a:p>
        </p:txBody>
      </p:sp>
      <p:sp>
        <p:nvSpPr>
          <p:cNvPr id="114" name="Content Placeholder 10">
            <a:extLst>
              <a:ext uri="{FF2B5EF4-FFF2-40B4-BE49-F238E27FC236}">
                <a16:creationId xmlns:a16="http://schemas.microsoft.com/office/drawing/2014/main" id="{7509BFCC-EA19-56B9-021F-FD34DB8C1CDB}"/>
              </a:ext>
            </a:extLst>
          </p:cNvPr>
          <p:cNvSpPr txBox="1">
            <a:spLocks/>
          </p:cNvSpPr>
          <p:nvPr/>
        </p:nvSpPr>
        <p:spPr>
          <a:xfrm>
            <a:off x="6649839" y="2786153"/>
            <a:ext cx="2189362" cy="204833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36000" tIns="72000" rIns="36000" bIns="72000" rtlCol="0" anchor="t"/>
          <a:lstStyle>
            <a:defPPr>
              <a:defRPr lang="en-GB"/>
            </a:defPPr>
            <a:lvl1pPr marL="92075" marR="0" lvl="0" indent="-92075" defTabSz="914400" latinLnBrk="0">
              <a:lnSpc>
                <a:spcPct val="100000"/>
              </a:lnSpc>
              <a:buClrTx/>
              <a:buSzTx/>
              <a:buFont typeface="Wingdings" panose="05000000000000000000" pitchFamily="2" charset="2"/>
              <a:buChar char="§"/>
              <a:tabLst/>
              <a:defRPr sz="1000" baseline="0">
                <a:solidFill>
                  <a:srgbClr val="006BA6"/>
                </a:solidFill>
                <a:latin typeface="Arial"/>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6209" indent="-176209" defTabSz="914378">
              <a:spcAft>
                <a:spcPts val="300"/>
              </a:spcAft>
            </a:pPr>
            <a:r>
              <a:rPr lang="en-US" b="0" dirty="0">
                <a:solidFill>
                  <a:schemeClr val="tx2"/>
                </a:solidFill>
              </a:rPr>
              <a:t>Employee wages &amp; associated benefits have been consistently increasing (~13%)</a:t>
            </a:r>
          </a:p>
          <a:p>
            <a:pPr marL="176209" indent="-176209" defTabSz="914378">
              <a:spcAft>
                <a:spcPts val="300"/>
              </a:spcAft>
            </a:pPr>
            <a:r>
              <a:rPr lang="en-US" b="0" dirty="0">
                <a:solidFill>
                  <a:schemeClr val="tx2"/>
                </a:solidFill>
              </a:rPr>
              <a:t>The 2021 spend is 64% greater than the 2017 spend</a:t>
            </a:r>
          </a:p>
          <a:p>
            <a:pPr marL="176209" indent="-176209" defTabSz="914378">
              <a:spcAft>
                <a:spcPts val="300"/>
              </a:spcAft>
            </a:pPr>
            <a:r>
              <a:rPr lang="en-US" b="0" dirty="0">
                <a:solidFill>
                  <a:schemeClr val="tx2"/>
                </a:solidFill>
              </a:rPr>
              <a:t>The (calculated) average wage &amp; associated benefits per employee is 63% greater than the national average wage, and significantly above the national minimum wage</a:t>
            </a:r>
          </a:p>
        </p:txBody>
      </p:sp>
      <p:sp>
        <p:nvSpPr>
          <p:cNvPr id="115" name="Arrow: Pentagon 114">
            <a:extLst>
              <a:ext uri="{FF2B5EF4-FFF2-40B4-BE49-F238E27FC236}">
                <a16:creationId xmlns:a16="http://schemas.microsoft.com/office/drawing/2014/main" id="{E921743D-6A3F-37E5-87EC-12BF95241D36}"/>
              </a:ext>
            </a:extLst>
          </p:cNvPr>
          <p:cNvSpPr/>
          <p:nvPr/>
        </p:nvSpPr>
        <p:spPr>
          <a:xfrm>
            <a:off x="6649839" y="2600370"/>
            <a:ext cx="2189361" cy="18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dirty="0">
                <a:solidFill>
                  <a:schemeClr val="tx2"/>
                </a:solidFill>
                <a:latin typeface="Arial"/>
                <a:ea typeface="Roboto" panose="02000000000000000000" pitchFamily="2" charset="0"/>
                <a:cs typeface="Roboto" panose="02000000000000000000" pitchFamily="2" charset="0"/>
              </a:rPr>
              <a:t>Key takeaways</a:t>
            </a:r>
            <a:endParaRPr kumimoji="0" lang="en-GB" sz="1000" b="1" i="0" u="none" strike="noStrike" kern="1200" cap="none" spc="0" normalizeH="0" baseline="0" noProof="0" dirty="0">
              <a:ln>
                <a:noFill/>
              </a:ln>
              <a:solidFill>
                <a:schemeClr val="tx2"/>
              </a:solidFill>
              <a:effectLst/>
              <a:uLnTx/>
              <a:uFillTx/>
              <a:latin typeface="Aria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568201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a:extLst>
              <a:ext uri="{FF2B5EF4-FFF2-40B4-BE49-F238E27FC236}">
                <a16:creationId xmlns:a16="http://schemas.microsoft.com/office/drawing/2014/main" id="{07AB5B00-19D9-46B7-9072-386BD31397D8}"/>
              </a:ext>
            </a:extLst>
          </p:cNvPr>
          <p:cNvGraphicFramePr>
            <a:graphicFrameLocks noChangeAspect="1"/>
          </p:cNvGraphicFramePr>
          <p:nvPr>
            <p:custDataLst>
              <p:tags r:id="rId1"/>
            </p:custDataLst>
            <p:extLst>
              <p:ext uri="{D42A27DB-BD31-4B8C-83A1-F6EECF244321}">
                <p14:modId xmlns:p14="http://schemas.microsoft.com/office/powerpoint/2010/main" val="102927026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52" imgW="344" imgH="344" progId="TCLayout.ActiveDocument.1">
                  <p:embed/>
                </p:oleObj>
              </mc:Choice>
              <mc:Fallback>
                <p:oleObj name="think-cell Slide" r:id="rId52" imgW="344" imgH="344" progId="TCLayout.ActiveDocument.1">
                  <p:embed/>
                  <p:pic>
                    <p:nvPicPr>
                      <p:cNvPr id="20" name="Object 19" hidden="1">
                        <a:extLst>
                          <a:ext uri="{FF2B5EF4-FFF2-40B4-BE49-F238E27FC236}">
                            <a16:creationId xmlns:a16="http://schemas.microsoft.com/office/drawing/2014/main" id="{07AB5B00-19D9-46B7-9072-386BD31397D8}"/>
                          </a:ext>
                        </a:extLst>
                      </p:cNvPr>
                      <p:cNvPicPr/>
                      <p:nvPr/>
                    </p:nvPicPr>
                    <p:blipFill>
                      <a:blip r:embed="rId53"/>
                      <a:stretch>
                        <a:fillRect/>
                      </a:stretch>
                    </p:blipFill>
                    <p:spPr>
                      <a:xfrm>
                        <a:off x="1589" y="1589"/>
                        <a:ext cx="1588" cy="1588"/>
                      </a:xfrm>
                      <a:prstGeom prst="rect">
                        <a:avLst/>
                      </a:prstGeom>
                    </p:spPr>
                  </p:pic>
                </p:oleObj>
              </mc:Fallback>
            </mc:AlternateContent>
          </a:graphicData>
        </a:graphic>
      </p:graphicFrame>
      <p:sp>
        <p:nvSpPr>
          <p:cNvPr id="109" name="Content Placeholder 10">
            <a:extLst>
              <a:ext uri="{FF2B5EF4-FFF2-40B4-BE49-F238E27FC236}">
                <a16:creationId xmlns:a16="http://schemas.microsoft.com/office/drawing/2014/main" id="{3CD30654-2754-4108-A8CA-2479D3C52BE7}"/>
              </a:ext>
            </a:extLst>
          </p:cNvPr>
          <p:cNvSpPr txBox="1">
            <a:spLocks/>
          </p:cNvSpPr>
          <p:nvPr/>
        </p:nvSpPr>
        <p:spPr>
          <a:xfrm>
            <a:off x="312370" y="1193306"/>
            <a:ext cx="6275756" cy="3640683"/>
          </a:xfrm>
          <a:prstGeom prst="rect">
            <a:avLst/>
          </a:prstGeom>
          <a:no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defPPr>
              <a:defRPr lang="en-GB"/>
            </a:defPPr>
            <a:lvl1pPr marL="0" marR="0" lvl="0" indent="0" algn="ctr" defTabSz="914400" latinLnBrk="0">
              <a:lnSpc>
                <a:spcPct val="100000"/>
              </a:lnSpc>
              <a:buClrTx/>
              <a:buSzTx/>
              <a:buFontTx/>
              <a:buNone/>
              <a:tabLst/>
              <a:defRPr sz="1000" baseline="0">
                <a:solidFill>
                  <a:schemeClr val="bg1"/>
                </a:solidFill>
                <a:latin typeface="Arial"/>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defTabSz="914378"/>
            <a:endParaRPr lang="en-US" b="0">
              <a:solidFill>
                <a:srgbClr val="006BA6"/>
              </a:solidFill>
            </a:endParaRPr>
          </a:p>
        </p:txBody>
      </p:sp>
      <p:sp>
        <p:nvSpPr>
          <p:cNvPr id="7" name="Title 6"/>
          <p:cNvSpPr>
            <a:spLocks noGrp="1"/>
          </p:cNvSpPr>
          <p:nvPr>
            <p:ph type="title"/>
          </p:nvPr>
        </p:nvSpPr>
        <p:spPr/>
        <p:txBody>
          <a:bodyPr vert="horz"/>
          <a:lstStyle/>
          <a:p>
            <a:r>
              <a:rPr lang="en-US" dirty="0"/>
              <a:t>Cumulatively, Operation 1 has invested over $13M in employee trainings over 2017-2021, or average of ~$913 per employee per year</a:t>
            </a:r>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0"/>
          </p:nvPr>
        </p:nvSpPr>
        <p:spPr/>
        <p:txBody>
          <a:bodyPr/>
          <a:lstStyle/>
          <a:p>
            <a:r>
              <a:rPr lang="en-GB"/>
              <a:t>COVID-19 has triggered a revision of the learning plan, with a shift to virtual delivery</a:t>
            </a:r>
            <a:endParaRPr lang="en-US"/>
          </a:p>
        </p:txBody>
      </p:sp>
      <p:sp>
        <p:nvSpPr>
          <p:cNvPr id="23" name="Arrow: Pentagon 22">
            <a:extLst>
              <a:ext uri="{FF2B5EF4-FFF2-40B4-BE49-F238E27FC236}">
                <a16:creationId xmlns:a16="http://schemas.microsoft.com/office/drawing/2014/main" id="{D9540FCC-713B-4292-815C-F6E571EFBD6E}"/>
              </a:ext>
            </a:extLst>
          </p:cNvPr>
          <p:cNvSpPr/>
          <p:nvPr/>
        </p:nvSpPr>
        <p:spPr>
          <a:xfrm>
            <a:off x="311818" y="1073949"/>
            <a:ext cx="1800000" cy="252000"/>
          </a:xfrm>
          <a:prstGeom prst="homePlat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defTabSz="914378"/>
            <a:r>
              <a:rPr lang="en-GB" sz="1000" baseline="0">
                <a:solidFill>
                  <a:prstClr val="white"/>
                </a:solidFill>
                <a:latin typeface="Arial"/>
                <a:ea typeface="Roboto" panose="02000000000000000000" pitchFamily="2" charset="0"/>
              </a:rPr>
              <a:t>Capacity Building</a:t>
            </a:r>
          </a:p>
        </p:txBody>
      </p:sp>
      <p:graphicFrame>
        <p:nvGraphicFramePr>
          <p:cNvPr id="177" name="Chart 176">
            <a:extLst>
              <a:ext uri="{FF2B5EF4-FFF2-40B4-BE49-F238E27FC236}">
                <a16:creationId xmlns:a16="http://schemas.microsoft.com/office/drawing/2014/main" id="{F0AD461B-B408-A92E-7404-D86E70AE3C98}"/>
              </a:ext>
            </a:extLst>
          </p:cNvPr>
          <p:cNvGraphicFramePr/>
          <p:nvPr>
            <p:custDataLst>
              <p:tags r:id="rId2"/>
            </p:custDataLst>
            <p:extLst>
              <p:ext uri="{D42A27DB-BD31-4B8C-83A1-F6EECF244321}">
                <p14:modId xmlns:p14="http://schemas.microsoft.com/office/powerpoint/2010/main" val="2900501948"/>
              </p:ext>
            </p:extLst>
          </p:nvPr>
        </p:nvGraphicFramePr>
        <p:xfrm>
          <a:off x="703263" y="1516063"/>
          <a:ext cx="4491037" cy="1381125"/>
        </p:xfrm>
        <a:graphic>
          <a:graphicData uri="http://schemas.openxmlformats.org/drawingml/2006/chart">
            <c:chart xmlns:c="http://schemas.openxmlformats.org/drawingml/2006/chart" xmlns:r="http://schemas.openxmlformats.org/officeDocument/2006/relationships" r:id="rId54"/>
          </a:graphicData>
        </a:graphic>
      </p:graphicFrame>
      <p:cxnSp>
        <p:nvCxnSpPr>
          <p:cNvPr id="173" name="Straight Connector 172">
            <a:extLst>
              <a:ext uri="{FF2B5EF4-FFF2-40B4-BE49-F238E27FC236}">
                <a16:creationId xmlns:a16="http://schemas.microsoft.com/office/drawing/2014/main" id="{BD33601F-6825-4721-AD96-67EEADCD56F3}"/>
              </a:ext>
            </a:extLst>
          </p:cNvPr>
          <p:cNvCxnSpPr/>
          <p:nvPr>
            <p:custDataLst>
              <p:tags r:id="rId3"/>
            </p:custDataLst>
          </p:nvPr>
        </p:nvCxnSpPr>
        <p:spPr bwMode="auto">
          <a:xfrm>
            <a:off x="1408113" y="1516063"/>
            <a:ext cx="2965450" cy="69850"/>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35" name="Arrow: Right 134">
            <a:extLst>
              <a:ext uri="{FF2B5EF4-FFF2-40B4-BE49-F238E27FC236}">
                <a16:creationId xmlns:a16="http://schemas.microsoft.com/office/drawing/2014/main" id="{791B5E3F-F7C1-E94D-8266-D540412E7B39}"/>
              </a:ext>
            </a:extLst>
          </p:cNvPr>
          <p:cNvSpPr/>
          <p:nvPr>
            <p:custDataLst>
              <p:tags r:id="rId4"/>
            </p:custDataLst>
          </p:nvPr>
        </p:nvSpPr>
        <p:spPr bwMode="auto">
          <a:xfrm rot="10800000">
            <a:off x="5153025" y="2293938"/>
            <a:ext cx="128588" cy="152400"/>
          </a:xfrm>
          <a:prstGeom prst="rightArrow">
            <a:avLst>
              <a:gd name="adj1" fmla="val 100000"/>
              <a:gd name="adj2" fmla="val 100000"/>
            </a:avLst>
          </a:prstGeom>
          <a:solidFill>
            <a:schemeClr val="tx1"/>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cxnSp>
        <p:nvCxnSpPr>
          <p:cNvPr id="139" name="Straight Connector 138">
            <a:extLst>
              <a:ext uri="{FF2B5EF4-FFF2-40B4-BE49-F238E27FC236}">
                <a16:creationId xmlns:a16="http://schemas.microsoft.com/office/drawing/2014/main" id="{EAE558CE-68C5-94D9-39C7-8D7DD1DB1E3E}"/>
              </a:ext>
            </a:extLst>
          </p:cNvPr>
          <p:cNvCxnSpPr/>
          <p:nvPr>
            <p:custDataLst>
              <p:tags r:id="rId5"/>
            </p:custDataLst>
          </p:nvPr>
        </p:nvCxnSpPr>
        <p:spPr bwMode="auto">
          <a:xfrm>
            <a:off x="1038225" y="2370138"/>
            <a:ext cx="957263" cy="0"/>
          </a:xfrm>
          <a:prstGeom prst="line">
            <a:avLst/>
          </a:prstGeom>
          <a:ln w="952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a16="http://schemas.microsoft.com/office/drawing/2014/main" id="{2116BE1B-2622-F653-5E23-D680A837E1EB}"/>
              </a:ext>
            </a:extLst>
          </p:cNvPr>
          <p:cNvCxnSpPr/>
          <p:nvPr>
            <p:custDataLst>
              <p:tags r:id="rId6"/>
            </p:custDataLst>
          </p:nvPr>
        </p:nvCxnSpPr>
        <p:spPr bwMode="auto">
          <a:xfrm>
            <a:off x="2303463" y="2370138"/>
            <a:ext cx="2441575" cy="0"/>
          </a:xfrm>
          <a:prstGeom prst="line">
            <a:avLst/>
          </a:prstGeom>
          <a:ln w="952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8A9E3DA4-60F9-4C0B-9C49-23D1D17E947F}"/>
              </a:ext>
            </a:extLst>
          </p:cNvPr>
          <p:cNvSpPr/>
          <p:nvPr>
            <p:custDataLst>
              <p:tags r:id="rId7"/>
            </p:custDataLst>
          </p:nvPr>
        </p:nvSpPr>
        <p:spPr bwMode="auto">
          <a:xfrm>
            <a:off x="4252914"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448C8B7B-EC3F-4C3E-9955-01863C6DEC37}" type="datetime'''''''''''''''''''''''''''''''''2''''0''''2''1'''''''''''''''">
              <a:rPr lang="en-US" altLang="en-US" sz="800" b="0" baseline="0">
                <a:solidFill>
                  <a:srgbClr val="0D1641"/>
                </a:solidFill>
                <a:latin typeface="Arial"/>
              </a:rPr>
              <a:pPr algn="ctr" defTabSz="914378"/>
              <a:t>2021</a:t>
            </a:fld>
            <a:endParaRPr lang="en-US" sz="800" b="0" baseline="0" err="1">
              <a:solidFill>
                <a:srgbClr val="0D1641"/>
              </a:solidFill>
              <a:latin typeface="Arial"/>
            </a:endParaRPr>
          </a:p>
        </p:txBody>
      </p:sp>
      <p:sp>
        <p:nvSpPr>
          <p:cNvPr id="21" name="Rectangle 20">
            <a:extLst>
              <a:ext uri="{FF2B5EF4-FFF2-40B4-BE49-F238E27FC236}">
                <a16:creationId xmlns:a16="http://schemas.microsoft.com/office/drawing/2014/main" id="{9E818A4D-33D4-4E6F-90D5-20098FBD6F33}"/>
              </a:ext>
            </a:extLst>
          </p:cNvPr>
          <p:cNvSpPr/>
          <p:nvPr>
            <p:custDataLst>
              <p:tags r:id="rId8"/>
            </p:custDataLst>
          </p:nvPr>
        </p:nvSpPr>
        <p:spPr bwMode="auto">
          <a:xfrm>
            <a:off x="3511551"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AC5DBCF1-1B13-4EB1-A808-8E395AAC5EF9}" type="datetime'''''''''2''''''''''0''''''2''''''0'''''''">
              <a:rPr lang="en-US" altLang="en-US" sz="800" b="0" baseline="0">
                <a:solidFill>
                  <a:srgbClr val="0D1641"/>
                </a:solidFill>
                <a:latin typeface="Arial"/>
              </a:rPr>
              <a:pPr algn="ctr" defTabSz="914378"/>
              <a:t>2020</a:t>
            </a:fld>
            <a:endParaRPr lang="en-US" sz="800" b="0" baseline="0" err="1">
              <a:solidFill>
                <a:srgbClr val="0D1641"/>
              </a:solidFill>
              <a:latin typeface="Arial"/>
            </a:endParaRPr>
          </a:p>
        </p:txBody>
      </p:sp>
      <p:sp>
        <p:nvSpPr>
          <p:cNvPr id="15" name="Rectangle 14">
            <a:extLst>
              <a:ext uri="{FF2B5EF4-FFF2-40B4-BE49-F238E27FC236}">
                <a16:creationId xmlns:a16="http://schemas.microsoft.com/office/drawing/2014/main" id="{D02E1F3E-87FD-4849-AF00-97EC4BC74823}"/>
              </a:ext>
            </a:extLst>
          </p:cNvPr>
          <p:cNvSpPr/>
          <p:nvPr>
            <p:custDataLst>
              <p:tags r:id="rId9"/>
            </p:custDataLst>
          </p:nvPr>
        </p:nvSpPr>
        <p:spPr bwMode="auto">
          <a:xfrm>
            <a:off x="2028825"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290F9D89-E504-4B2A-9EF4-84260C15AF52}" type="datetime'''''''2''''0''''''''''''''1''''''8'''''''''''''''''''''''">
              <a:rPr lang="en-US" altLang="en-US" sz="800" b="0" baseline="0">
                <a:solidFill>
                  <a:srgbClr val="0D1641"/>
                </a:solidFill>
                <a:latin typeface="Arial"/>
              </a:rPr>
              <a:pPr algn="ctr" defTabSz="914378"/>
              <a:t>2018</a:t>
            </a:fld>
            <a:endParaRPr lang="en-US" sz="800" b="0" baseline="0" err="1">
              <a:solidFill>
                <a:srgbClr val="0D1641"/>
              </a:solidFill>
              <a:latin typeface="Arial"/>
            </a:endParaRPr>
          </a:p>
        </p:txBody>
      </p:sp>
      <p:sp>
        <p:nvSpPr>
          <p:cNvPr id="17" name="Rectangle 16">
            <a:extLst>
              <a:ext uri="{FF2B5EF4-FFF2-40B4-BE49-F238E27FC236}">
                <a16:creationId xmlns:a16="http://schemas.microsoft.com/office/drawing/2014/main" id="{F49BFB10-50EB-49F7-ADE6-1423902E8479}"/>
              </a:ext>
            </a:extLst>
          </p:cNvPr>
          <p:cNvSpPr/>
          <p:nvPr>
            <p:custDataLst>
              <p:tags r:id="rId10"/>
            </p:custDataLst>
          </p:nvPr>
        </p:nvSpPr>
        <p:spPr bwMode="auto">
          <a:xfrm>
            <a:off x="592138" y="1454150"/>
            <a:ext cx="122238" cy="150336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vert270" wrap="none" lIns="0" tIns="0" rIns="0" bIns="0" numCol="1" spcCol="0" rtlCol="0" anchor="b" anchorCtr="0">
            <a:noAutofit/>
          </a:bodyPr>
          <a:lstStyle/>
          <a:p>
            <a:pPr algn="ctr" defTabSz="914378"/>
            <a:r>
              <a:rPr lang="en-US" altLang="en-US" sz="800" baseline="0" dirty="0">
                <a:solidFill>
                  <a:srgbClr val="0D1641"/>
                </a:solidFill>
                <a:latin typeface="Arial"/>
              </a:rPr>
              <a:t>Allocated Training Budget ($M)</a:t>
            </a:r>
            <a:endParaRPr lang="en-US" sz="800" baseline="0" dirty="0">
              <a:solidFill>
                <a:srgbClr val="0D1641"/>
              </a:solidFill>
              <a:latin typeface="Arial"/>
            </a:endParaRPr>
          </a:p>
        </p:txBody>
      </p:sp>
      <p:sp>
        <p:nvSpPr>
          <p:cNvPr id="19" name="Rectangle 18">
            <a:extLst>
              <a:ext uri="{FF2B5EF4-FFF2-40B4-BE49-F238E27FC236}">
                <a16:creationId xmlns:a16="http://schemas.microsoft.com/office/drawing/2014/main" id="{DD65F258-B9F5-40A6-A71F-C9C57A491A30}"/>
              </a:ext>
            </a:extLst>
          </p:cNvPr>
          <p:cNvSpPr/>
          <p:nvPr>
            <p:custDataLst>
              <p:tags r:id="rId11"/>
            </p:custDataLst>
          </p:nvPr>
        </p:nvSpPr>
        <p:spPr bwMode="auto">
          <a:xfrm>
            <a:off x="4716463" y="1390650"/>
            <a:ext cx="5715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defTabSz="914378"/>
            <a:r>
              <a:rPr lang="en-US" sz="800" baseline="0">
                <a:solidFill>
                  <a:srgbClr val="0D1641"/>
                </a:solidFill>
                <a:latin typeface="Arial"/>
              </a:rPr>
              <a:t>$</a:t>
            </a:r>
          </a:p>
        </p:txBody>
      </p:sp>
      <p:sp>
        <p:nvSpPr>
          <p:cNvPr id="24" name="Rectangle 23">
            <a:extLst>
              <a:ext uri="{FF2B5EF4-FFF2-40B4-BE49-F238E27FC236}">
                <a16:creationId xmlns:a16="http://schemas.microsoft.com/office/drawing/2014/main" id="{C170AA69-3068-4BF1-9EE4-B9CF3FE1B640}"/>
              </a:ext>
            </a:extLst>
          </p:cNvPr>
          <p:cNvSpPr/>
          <p:nvPr>
            <p:custDataLst>
              <p:tags r:id="rId12"/>
            </p:custDataLst>
          </p:nvPr>
        </p:nvSpPr>
        <p:spPr bwMode="auto">
          <a:xfrm>
            <a:off x="1287464"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900B6D57-EC25-47AF-AABD-E59975F6D3BF}" type="datetime'''2''''''0''''''''''''''1''''''''''''''''''7'''''''''''''''''">
              <a:rPr lang="en-US" altLang="en-US" sz="800" b="0" baseline="0">
                <a:solidFill>
                  <a:srgbClr val="0D1641"/>
                </a:solidFill>
                <a:latin typeface="Arial"/>
              </a:rPr>
              <a:pPr algn="ctr" defTabSz="914378"/>
              <a:t>2017</a:t>
            </a:fld>
            <a:endParaRPr lang="en-US" sz="800" b="0" baseline="0" err="1">
              <a:solidFill>
                <a:srgbClr val="0D1641"/>
              </a:solidFill>
              <a:latin typeface="Arial"/>
            </a:endParaRPr>
          </a:p>
        </p:txBody>
      </p:sp>
      <p:sp>
        <p:nvSpPr>
          <p:cNvPr id="25" name="Rectangle 24">
            <a:extLst>
              <a:ext uri="{FF2B5EF4-FFF2-40B4-BE49-F238E27FC236}">
                <a16:creationId xmlns:a16="http://schemas.microsoft.com/office/drawing/2014/main" id="{BB2BFCFA-9AF2-4EE2-A896-55841FE50562}"/>
              </a:ext>
            </a:extLst>
          </p:cNvPr>
          <p:cNvSpPr/>
          <p:nvPr>
            <p:custDataLst>
              <p:tags r:id="rId13"/>
            </p:custDataLst>
          </p:nvPr>
        </p:nvSpPr>
        <p:spPr bwMode="auto">
          <a:xfrm>
            <a:off x="2770188"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EA042EE7-F938-45D6-9CC1-DC84CB983FA4}" type="datetime'''''''''''2''0''''1''''''''''''''''''9'''''''''''''''''''''''">
              <a:rPr lang="en-US" altLang="en-US" sz="800" b="0" baseline="0">
                <a:solidFill>
                  <a:srgbClr val="0D1641"/>
                </a:solidFill>
                <a:latin typeface="Arial"/>
              </a:rPr>
              <a:pPr algn="ctr" defTabSz="914378"/>
              <a:t>2019</a:t>
            </a:fld>
            <a:endParaRPr lang="en-US" sz="800" b="0" baseline="0" err="1">
              <a:solidFill>
                <a:srgbClr val="0D1641"/>
              </a:solidFill>
              <a:latin typeface="Arial"/>
            </a:endParaRPr>
          </a:p>
        </p:txBody>
      </p:sp>
      <p:sp>
        <p:nvSpPr>
          <p:cNvPr id="134" name="Rectangle 133">
            <a:extLst>
              <a:ext uri="{FF2B5EF4-FFF2-40B4-BE49-F238E27FC236}">
                <a16:creationId xmlns:a16="http://schemas.microsoft.com/office/drawing/2014/main" id="{05239D55-ED2C-FB91-CFC0-6AFB45868672}"/>
              </a:ext>
            </a:extLst>
          </p:cNvPr>
          <p:cNvSpPr/>
          <p:nvPr>
            <p:custDataLst>
              <p:tags r:id="rId14"/>
            </p:custDataLst>
          </p:nvPr>
        </p:nvSpPr>
        <p:spPr bwMode="auto">
          <a:xfrm>
            <a:off x="5332413" y="2308225"/>
            <a:ext cx="2794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r>
              <a:rPr lang="en-US" altLang="en-US" sz="800" b="0" baseline="0">
                <a:solidFill>
                  <a:schemeClr val="tx1"/>
                </a:solidFill>
                <a:effectLst/>
              </a:rPr>
              <a:t>Ø </a:t>
            </a:r>
            <a:fld id="{BEF00EBC-BC34-4AC2-8BD6-3A4C5B318372}" type="datetime'''''''9''''''''''''''''''''''''''''''''''''1''''''''''''''''3'">
              <a:rPr lang="en-US" altLang="en-US" sz="800" b="0" baseline="0" smtClean="0">
                <a:solidFill>
                  <a:schemeClr val="tx1"/>
                </a:solidFill>
                <a:effectLst/>
              </a:rPr>
              <a:pPr/>
              <a:t>913</a:t>
            </a:fld>
            <a:endParaRPr lang="en-US" sz="800" b="0" baseline="0" dirty="0" err="1">
              <a:solidFill>
                <a:schemeClr val="tx1"/>
              </a:solidFill>
            </a:endParaRPr>
          </a:p>
        </p:txBody>
      </p:sp>
      <p:sp>
        <p:nvSpPr>
          <p:cNvPr id="172" name="Oval 171">
            <a:extLst>
              <a:ext uri="{FF2B5EF4-FFF2-40B4-BE49-F238E27FC236}">
                <a16:creationId xmlns:a16="http://schemas.microsoft.com/office/drawing/2014/main" id="{866AA502-F2F0-48B2-9136-F45D8BF0BF20}"/>
              </a:ext>
            </a:extLst>
          </p:cNvPr>
          <p:cNvSpPr/>
          <p:nvPr>
            <p:custDataLst>
              <p:tags r:id="rId15"/>
            </p:custDataLst>
          </p:nvPr>
        </p:nvSpPr>
        <p:spPr bwMode="auto">
          <a:xfrm>
            <a:off x="2762251" y="1465263"/>
            <a:ext cx="257175" cy="173038"/>
          </a:xfrm>
          <a:prstGeom prst="ellipse">
            <a:avLst/>
          </a:prstGeom>
          <a:solidFill>
            <a:schemeClr val="bg1"/>
          </a:solidFill>
          <a:ln w="952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defTabSz="914378"/>
            <a:fld id="{8EF41D6C-03DC-4D8E-BB53-9EB16B4C2ECD}" type="datetime'''''''-''''''''''''''''''4''%'''''''''''''''''''''">
              <a:rPr lang="en-US" altLang="en-US" sz="800" baseline="0">
                <a:solidFill>
                  <a:srgbClr val="0D1641"/>
                </a:solidFill>
                <a:latin typeface="Arial"/>
              </a:rPr>
              <a:pPr algn="ctr" defTabSz="914378"/>
              <a:t>-4%</a:t>
            </a:fld>
            <a:endParaRPr lang="en-US" sz="800" baseline="0" err="1">
              <a:solidFill>
                <a:srgbClr val="0D1641"/>
              </a:solidFill>
              <a:latin typeface="Arial"/>
            </a:endParaRPr>
          </a:p>
        </p:txBody>
      </p:sp>
      <p:graphicFrame>
        <p:nvGraphicFramePr>
          <p:cNvPr id="164" name="Chart 163">
            <a:extLst>
              <a:ext uri="{FF2B5EF4-FFF2-40B4-BE49-F238E27FC236}">
                <a16:creationId xmlns:a16="http://schemas.microsoft.com/office/drawing/2014/main" id="{932F3C4B-E121-50E1-6048-05DD6BCE6C23}"/>
              </a:ext>
            </a:extLst>
          </p:cNvPr>
          <p:cNvGraphicFramePr/>
          <p:nvPr>
            <p:custDataLst>
              <p:tags r:id="rId16"/>
            </p:custDataLst>
            <p:extLst>
              <p:ext uri="{D42A27DB-BD31-4B8C-83A1-F6EECF244321}">
                <p14:modId xmlns:p14="http://schemas.microsoft.com/office/powerpoint/2010/main" val="2250243187"/>
              </p:ext>
            </p:extLst>
          </p:nvPr>
        </p:nvGraphicFramePr>
        <p:xfrm>
          <a:off x="955675" y="3346450"/>
          <a:ext cx="4154488" cy="1368425"/>
        </p:xfrm>
        <a:graphic>
          <a:graphicData uri="http://schemas.openxmlformats.org/drawingml/2006/chart">
            <c:chart xmlns:c="http://schemas.openxmlformats.org/drawingml/2006/chart" xmlns:r="http://schemas.openxmlformats.org/officeDocument/2006/relationships" r:id="rId55"/>
          </a:graphicData>
        </a:graphic>
      </p:graphicFrame>
      <p:sp>
        <p:nvSpPr>
          <p:cNvPr id="191" name="Rectangle 190">
            <a:extLst>
              <a:ext uri="{FF2B5EF4-FFF2-40B4-BE49-F238E27FC236}">
                <a16:creationId xmlns:a16="http://schemas.microsoft.com/office/drawing/2014/main" id="{F4EA8A4D-02B0-40F0-B9C6-2EB5BD727E92}"/>
              </a:ext>
            </a:extLst>
          </p:cNvPr>
          <p:cNvSpPr/>
          <p:nvPr>
            <p:custDataLst>
              <p:tags r:id="rId17"/>
            </p:custDataLst>
          </p:nvPr>
        </p:nvSpPr>
        <p:spPr bwMode="gray">
          <a:xfrm>
            <a:off x="766763" y="4098925"/>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defTabSz="914378">
              <a:lnSpc>
                <a:spcPct val="90000"/>
              </a:lnSpc>
            </a:pPr>
            <a:fld id="{D8F2F4EB-CB01-42F8-B585-9FF1F7870CEE}" type="datetime'''''''''''''''''''''''2''''''''0''''''0'''''''''''''''''''''''">
              <a:rPr lang="en-US" altLang="en-US" sz="800" b="0" baseline="0">
                <a:solidFill>
                  <a:srgbClr val="0D1641"/>
                </a:solidFill>
                <a:latin typeface="Arial"/>
              </a:rPr>
              <a:pPr algn="r" defTabSz="914378">
                <a:lnSpc>
                  <a:spcPct val="90000"/>
                </a:lnSpc>
              </a:pPr>
              <a:t>200</a:t>
            </a:fld>
            <a:endParaRPr lang="en-US" sz="800" b="0" baseline="0" err="1">
              <a:solidFill>
                <a:srgbClr val="0D1641"/>
              </a:solidFill>
              <a:latin typeface="Arial"/>
            </a:endParaRPr>
          </a:p>
        </p:txBody>
      </p:sp>
      <p:sp>
        <p:nvSpPr>
          <p:cNvPr id="187" name="Rectangle 186">
            <a:extLst>
              <a:ext uri="{FF2B5EF4-FFF2-40B4-BE49-F238E27FC236}">
                <a16:creationId xmlns:a16="http://schemas.microsoft.com/office/drawing/2014/main" id="{71314B5F-D536-4856-B073-A4E546818720}"/>
              </a:ext>
            </a:extLst>
          </p:cNvPr>
          <p:cNvSpPr/>
          <p:nvPr>
            <p:custDataLst>
              <p:tags r:id="rId18"/>
            </p:custDataLst>
          </p:nvPr>
        </p:nvSpPr>
        <p:spPr bwMode="gray">
          <a:xfrm>
            <a:off x="881063" y="4579939"/>
            <a:ext cx="571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defTabSz="914378">
              <a:lnSpc>
                <a:spcPct val="90000"/>
              </a:lnSpc>
            </a:pPr>
            <a:fld id="{F0D3C1BE-6510-48AC-95B4-CE3C245477DA}" type="datetime'''''0'''''''''''''''''''''''''">
              <a:rPr lang="en-US" altLang="en-US" sz="800" b="0" baseline="0">
                <a:solidFill>
                  <a:srgbClr val="0D1641"/>
                </a:solidFill>
                <a:latin typeface="Arial"/>
              </a:rPr>
              <a:pPr algn="r" defTabSz="914378">
                <a:lnSpc>
                  <a:spcPct val="90000"/>
                </a:lnSpc>
              </a:pPr>
              <a:t>0</a:t>
            </a:fld>
            <a:endParaRPr lang="en-US" sz="800" b="0" baseline="0" err="1">
              <a:solidFill>
                <a:srgbClr val="0D1641"/>
              </a:solidFill>
              <a:latin typeface="Arial"/>
            </a:endParaRPr>
          </a:p>
        </p:txBody>
      </p:sp>
      <p:sp>
        <p:nvSpPr>
          <p:cNvPr id="189" name="Rectangle 188">
            <a:extLst>
              <a:ext uri="{FF2B5EF4-FFF2-40B4-BE49-F238E27FC236}">
                <a16:creationId xmlns:a16="http://schemas.microsoft.com/office/drawing/2014/main" id="{37F15FC0-69F6-4A4F-8C70-F9736511107D}"/>
              </a:ext>
            </a:extLst>
          </p:cNvPr>
          <p:cNvSpPr/>
          <p:nvPr>
            <p:custDataLst>
              <p:tags r:id="rId19"/>
            </p:custDataLst>
          </p:nvPr>
        </p:nvSpPr>
        <p:spPr bwMode="gray">
          <a:xfrm>
            <a:off x="766763" y="4340225"/>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defTabSz="914378">
              <a:lnSpc>
                <a:spcPct val="90000"/>
              </a:lnSpc>
            </a:pPr>
            <a:fld id="{2B455B54-1EE7-4F6D-9A8C-A7D142C9A37D}" type="datetime'''''''''''''1''00'''''''''''''''''''''''''''">
              <a:rPr lang="en-US" altLang="en-US" sz="800" b="0" baseline="0">
                <a:solidFill>
                  <a:srgbClr val="0D1641"/>
                </a:solidFill>
                <a:latin typeface="Arial"/>
              </a:rPr>
              <a:pPr algn="r" defTabSz="914378">
                <a:lnSpc>
                  <a:spcPct val="90000"/>
                </a:lnSpc>
              </a:pPr>
              <a:t>100</a:t>
            </a:fld>
            <a:endParaRPr lang="en-US" sz="800" b="0" baseline="0" err="1">
              <a:solidFill>
                <a:srgbClr val="0D1641"/>
              </a:solidFill>
              <a:latin typeface="Arial"/>
            </a:endParaRPr>
          </a:p>
        </p:txBody>
      </p:sp>
      <p:sp>
        <p:nvSpPr>
          <p:cNvPr id="105" name="Rectangle 104">
            <a:extLst>
              <a:ext uri="{FF2B5EF4-FFF2-40B4-BE49-F238E27FC236}">
                <a16:creationId xmlns:a16="http://schemas.microsoft.com/office/drawing/2014/main" id="{0E61C330-9911-650F-CD1F-4698DC51CCD8}"/>
              </a:ext>
            </a:extLst>
          </p:cNvPr>
          <p:cNvSpPr/>
          <p:nvPr>
            <p:custDataLst>
              <p:tags r:id="rId20"/>
            </p:custDataLst>
          </p:nvPr>
        </p:nvSpPr>
        <p:spPr bwMode="gray">
          <a:xfrm>
            <a:off x="766763" y="3859213"/>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1B229D83-9B27-469E-98A6-BCF4E1E0474A}" type="datetime'3''''0''''''''''''''''''''''''''0'''">
              <a:rPr lang="en-US" altLang="en-US" sz="800" b="0" baseline="0" smtClean="0">
                <a:solidFill>
                  <a:srgbClr val="0D1641"/>
                </a:solidFill>
                <a:effectLst/>
              </a:rPr>
              <a:pPr algn="r">
                <a:lnSpc>
                  <a:spcPct val="90000"/>
                </a:lnSpc>
              </a:pPr>
              <a:t>300</a:t>
            </a:fld>
            <a:endParaRPr lang="en-US" sz="800" b="0" baseline="0" dirty="0" err="1">
              <a:solidFill>
                <a:srgbClr val="0D1641"/>
              </a:solidFill>
            </a:endParaRPr>
          </a:p>
        </p:txBody>
      </p:sp>
      <p:sp>
        <p:nvSpPr>
          <p:cNvPr id="110" name="Rectangle 109">
            <a:extLst>
              <a:ext uri="{FF2B5EF4-FFF2-40B4-BE49-F238E27FC236}">
                <a16:creationId xmlns:a16="http://schemas.microsoft.com/office/drawing/2014/main" id="{675AC376-B4CF-30A3-C19A-1FA9B14BD28F}"/>
              </a:ext>
            </a:extLst>
          </p:cNvPr>
          <p:cNvSpPr/>
          <p:nvPr>
            <p:custDataLst>
              <p:tags r:id="rId21"/>
            </p:custDataLst>
          </p:nvPr>
        </p:nvSpPr>
        <p:spPr bwMode="gray">
          <a:xfrm>
            <a:off x="766763" y="3617913"/>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288B8D0C-A328-4108-A7CE-829260AA30AF}" type="datetime'''''''''''''''''''''''''''4''''''''''''0''''''0'''">
              <a:rPr lang="en-US" altLang="en-US" sz="800" b="0" baseline="0" smtClean="0">
                <a:solidFill>
                  <a:srgbClr val="0D1641"/>
                </a:solidFill>
                <a:effectLst/>
              </a:rPr>
              <a:pPr algn="r">
                <a:lnSpc>
                  <a:spcPct val="90000"/>
                </a:lnSpc>
              </a:pPr>
              <a:t>400</a:t>
            </a:fld>
            <a:endParaRPr lang="en-US" sz="800" b="0" baseline="0" dirty="0" err="1">
              <a:solidFill>
                <a:srgbClr val="0D1641"/>
              </a:solidFill>
            </a:endParaRPr>
          </a:p>
        </p:txBody>
      </p:sp>
      <p:sp>
        <p:nvSpPr>
          <p:cNvPr id="111" name="Rectangle 110">
            <a:extLst>
              <a:ext uri="{FF2B5EF4-FFF2-40B4-BE49-F238E27FC236}">
                <a16:creationId xmlns:a16="http://schemas.microsoft.com/office/drawing/2014/main" id="{CDC80806-5707-E128-3AC8-2CF2B1184166}"/>
              </a:ext>
            </a:extLst>
          </p:cNvPr>
          <p:cNvSpPr/>
          <p:nvPr>
            <p:custDataLst>
              <p:tags r:id="rId22"/>
            </p:custDataLst>
          </p:nvPr>
        </p:nvSpPr>
        <p:spPr bwMode="gray">
          <a:xfrm>
            <a:off x="766763" y="3378200"/>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9605F3C5-A6DB-483E-9EAF-7CA6B6A91D65}" type="datetime'''5''''''''0''''''''''''''''''''''''0'''">
              <a:rPr lang="en-US" altLang="en-US" sz="800" b="0" baseline="0" smtClean="0">
                <a:solidFill>
                  <a:srgbClr val="0D1641"/>
                </a:solidFill>
                <a:effectLst/>
              </a:rPr>
              <a:pPr algn="r">
                <a:lnSpc>
                  <a:spcPct val="90000"/>
                </a:lnSpc>
              </a:pPr>
              <a:t>500</a:t>
            </a:fld>
            <a:endParaRPr lang="en-US" sz="800" b="0" baseline="0" dirty="0" err="1">
              <a:solidFill>
                <a:srgbClr val="0D1641"/>
              </a:solidFill>
            </a:endParaRPr>
          </a:p>
        </p:txBody>
      </p:sp>
      <p:cxnSp>
        <p:nvCxnSpPr>
          <p:cNvPr id="121" name="Straight Connector 120">
            <a:extLst>
              <a:ext uri="{FF2B5EF4-FFF2-40B4-BE49-F238E27FC236}">
                <a16:creationId xmlns:a16="http://schemas.microsoft.com/office/drawing/2014/main" id="{280B416B-AC38-4307-9E41-E710B28179EE}"/>
              </a:ext>
            </a:extLst>
          </p:cNvPr>
          <p:cNvCxnSpPr>
            <a:cxnSpLocks/>
          </p:cNvCxnSpPr>
          <p:nvPr>
            <p:custDataLst>
              <p:tags r:id="rId23"/>
            </p:custDataLst>
          </p:nvPr>
        </p:nvCxnSpPr>
        <p:spPr bwMode="auto">
          <a:xfrm>
            <a:off x="1408114" y="3389313"/>
            <a:ext cx="2967038" cy="298450"/>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61" name="Straight Connector 160">
            <a:extLst>
              <a:ext uri="{FF2B5EF4-FFF2-40B4-BE49-F238E27FC236}">
                <a16:creationId xmlns:a16="http://schemas.microsoft.com/office/drawing/2014/main" id="{B7588A85-0A30-CDDB-2BD3-407C44AF617A}"/>
              </a:ext>
            </a:extLst>
          </p:cNvPr>
          <p:cNvCxnSpPr/>
          <p:nvPr>
            <p:custDataLst>
              <p:tags r:id="rId24"/>
            </p:custDataLst>
          </p:nvPr>
        </p:nvCxnSpPr>
        <p:spPr bwMode="auto">
          <a:xfrm>
            <a:off x="2260600" y="4097338"/>
            <a:ext cx="2486025" cy="0"/>
          </a:xfrm>
          <a:prstGeom prst="line">
            <a:avLst/>
          </a:prstGeom>
          <a:ln w="952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4" name="Arrow: Right 153">
            <a:extLst>
              <a:ext uri="{FF2B5EF4-FFF2-40B4-BE49-F238E27FC236}">
                <a16:creationId xmlns:a16="http://schemas.microsoft.com/office/drawing/2014/main" id="{6F2466E0-68A9-B01E-2087-15D31404C7F3}"/>
              </a:ext>
            </a:extLst>
          </p:cNvPr>
          <p:cNvSpPr/>
          <p:nvPr>
            <p:custDataLst>
              <p:tags r:id="rId25"/>
            </p:custDataLst>
          </p:nvPr>
        </p:nvSpPr>
        <p:spPr bwMode="auto">
          <a:xfrm rot="10800000">
            <a:off x="5011738" y="4021138"/>
            <a:ext cx="128587" cy="152400"/>
          </a:xfrm>
          <a:prstGeom prst="rightArrow">
            <a:avLst>
              <a:gd name="adj1" fmla="val 100000"/>
              <a:gd name="adj2" fmla="val 100000"/>
            </a:avLst>
          </a:prstGeom>
          <a:solidFill>
            <a:schemeClr val="tx1"/>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cxnSp>
        <p:nvCxnSpPr>
          <p:cNvPr id="155" name="Straight Connector 154">
            <a:extLst>
              <a:ext uri="{FF2B5EF4-FFF2-40B4-BE49-F238E27FC236}">
                <a16:creationId xmlns:a16="http://schemas.microsoft.com/office/drawing/2014/main" id="{5E46D62D-7E97-87BD-4DD3-F54E87763C63}"/>
              </a:ext>
            </a:extLst>
          </p:cNvPr>
          <p:cNvCxnSpPr/>
          <p:nvPr>
            <p:custDataLst>
              <p:tags r:id="rId26"/>
            </p:custDataLst>
          </p:nvPr>
        </p:nvCxnSpPr>
        <p:spPr bwMode="auto">
          <a:xfrm>
            <a:off x="1038226" y="4097338"/>
            <a:ext cx="258763" cy="0"/>
          </a:xfrm>
          <a:prstGeom prst="line">
            <a:avLst/>
          </a:prstGeom>
          <a:ln w="952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0" name="Straight Connector 159">
            <a:extLst>
              <a:ext uri="{FF2B5EF4-FFF2-40B4-BE49-F238E27FC236}">
                <a16:creationId xmlns:a16="http://schemas.microsoft.com/office/drawing/2014/main" id="{E140541E-C0AC-8B35-B3DF-A1DEAB5E0D64}"/>
              </a:ext>
            </a:extLst>
          </p:cNvPr>
          <p:cNvCxnSpPr/>
          <p:nvPr>
            <p:custDataLst>
              <p:tags r:id="rId27"/>
            </p:custDataLst>
          </p:nvPr>
        </p:nvCxnSpPr>
        <p:spPr bwMode="auto">
          <a:xfrm>
            <a:off x="1519238" y="4097338"/>
            <a:ext cx="519112" cy="0"/>
          </a:xfrm>
          <a:prstGeom prst="line">
            <a:avLst/>
          </a:prstGeom>
          <a:ln w="952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8" name="Rectangle 127">
            <a:extLst>
              <a:ext uri="{FF2B5EF4-FFF2-40B4-BE49-F238E27FC236}">
                <a16:creationId xmlns:a16="http://schemas.microsoft.com/office/drawing/2014/main" id="{D6F45374-6203-41F1-8225-CD8CFEFC98B5}"/>
              </a:ext>
            </a:extLst>
          </p:cNvPr>
          <p:cNvSpPr/>
          <p:nvPr>
            <p:custDataLst>
              <p:tags r:id="rId28"/>
            </p:custDataLst>
          </p:nvPr>
        </p:nvSpPr>
        <p:spPr bwMode="auto">
          <a:xfrm>
            <a:off x="2028825" y="4664075"/>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EEBAB1A0-5363-4B33-A08D-5F0930A4BB67}" type="datetime'''''''''''''2''''''''''''''''''''''''''''''01''''8'''''''">
              <a:rPr lang="en-US" altLang="en-US" sz="800" b="0" baseline="0">
                <a:solidFill>
                  <a:srgbClr val="0D1641"/>
                </a:solidFill>
                <a:latin typeface="Arial"/>
              </a:rPr>
              <a:pPr algn="ctr" defTabSz="914378"/>
              <a:t>2018</a:t>
            </a:fld>
            <a:endParaRPr lang="en-US" sz="800" b="0" baseline="0" err="1">
              <a:solidFill>
                <a:srgbClr val="0D1641"/>
              </a:solidFill>
              <a:latin typeface="Arial"/>
            </a:endParaRPr>
          </a:p>
        </p:txBody>
      </p:sp>
      <p:sp>
        <p:nvSpPr>
          <p:cNvPr id="183" name="Rectangle 182">
            <a:extLst>
              <a:ext uri="{FF2B5EF4-FFF2-40B4-BE49-F238E27FC236}">
                <a16:creationId xmlns:a16="http://schemas.microsoft.com/office/drawing/2014/main" id="{5F298553-D00A-4532-9C88-8977E7E85FED}"/>
              </a:ext>
            </a:extLst>
          </p:cNvPr>
          <p:cNvSpPr/>
          <p:nvPr>
            <p:custDataLst>
              <p:tags r:id="rId29"/>
            </p:custDataLst>
          </p:nvPr>
        </p:nvSpPr>
        <p:spPr bwMode="gray">
          <a:xfrm>
            <a:off x="2792414" y="4162425"/>
            <a:ext cx="2000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defTabSz="914378">
              <a:lnSpc>
                <a:spcPct val="90000"/>
              </a:lnSpc>
            </a:pPr>
            <a:fld id="{E72245F8-8EDF-48DA-9984-8ED9C0C422E7}" type="datetime'''''1''''''3''''''''''''''''''''''''''''''''9'''">
              <a:rPr lang="en-US" altLang="en-US" sz="800" b="0" baseline="0">
                <a:solidFill>
                  <a:srgbClr val="0D1641"/>
                </a:solidFill>
                <a:latin typeface="Arial"/>
              </a:rPr>
              <a:pPr algn="ctr" defTabSz="914378">
                <a:lnSpc>
                  <a:spcPct val="90000"/>
                </a:lnSpc>
              </a:pPr>
              <a:t>139</a:t>
            </a:fld>
            <a:endParaRPr lang="en-US" sz="800" b="0" baseline="0" err="1">
              <a:solidFill>
                <a:srgbClr val="0D1641"/>
              </a:solidFill>
              <a:latin typeface="Arial"/>
            </a:endParaRPr>
          </a:p>
        </p:txBody>
      </p:sp>
      <p:sp>
        <p:nvSpPr>
          <p:cNvPr id="127" name="Rectangle 126">
            <a:extLst>
              <a:ext uri="{FF2B5EF4-FFF2-40B4-BE49-F238E27FC236}">
                <a16:creationId xmlns:a16="http://schemas.microsoft.com/office/drawing/2014/main" id="{38EF6B03-F666-4153-9BFD-4BC78B360759}"/>
              </a:ext>
            </a:extLst>
          </p:cNvPr>
          <p:cNvSpPr/>
          <p:nvPr>
            <p:custDataLst>
              <p:tags r:id="rId30"/>
            </p:custDataLst>
          </p:nvPr>
        </p:nvSpPr>
        <p:spPr bwMode="auto">
          <a:xfrm>
            <a:off x="1287464" y="4664075"/>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1B83B0EE-7A88-4881-AA18-02DF61EA2115}" type="datetime'''''''''20''''''1''''''''''7'''''''''''''''''''">
              <a:rPr lang="en-US" altLang="en-US" sz="800" b="0" baseline="0">
                <a:solidFill>
                  <a:srgbClr val="0D1641"/>
                </a:solidFill>
                <a:latin typeface="Arial"/>
              </a:rPr>
              <a:pPr algn="ctr" defTabSz="914378"/>
              <a:t>2017</a:t>
            </a:fld>
            <a:endParaRPr lang="en-US" sz="800" b="0" baseline="0" err="1">
              <a:solidFill>
                <a:srgbClr val="0D1641"/>
              </a:solidFill>
              <a:latin typeface="Arial"/>
            </a:endParaRPr>
          </a:p>
        </p:txBody>
      </p:sp>
      <p:sp>
        <p:nvSpPr>
          <p:cNvPr id="195" name="Rectangle 194">
            <a:extLst>
              <a:ext uri="{FF2B5EF4-FFF2-40B4-BE49-F238E27FC236}">
                <a16:creationId xmlns:a16="http://schemas.microsoft.com/office/drawing/2014/main" id="{4C53AAE4-87FB-4123-BF27-30E164F49940}"/>
              </a:ext>
            </a:extLst>
          </p:cNvPr>
          <p:cNvSpPr/>
          <p:nvPr>
            <p:custDataLst>
              <p:tags r:id="rId31"/>
            </p:custDataLst>
          </p:nvPr>
        </p:nvSpPr>
        <p:spPr bwMode="gray">
          <a:xfrm>
            <a:off x="2049463" y="4033838"/>
            <a:ext cx="2000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defTabSz="914378">
              <a:lnSpc>
                <a:spcPct val="90000"/>
              </a:lnSpc>
            </a:pPr>
            <a:fld id="{F4DB094E-0EF5-4390-B37D-CA821C89F62B}" type="datetime'''''''''''''''''1''''''''''9''''''''''''''2'''''''''">
              <a:rPr lang="en-US" altLang="en-US" sz="800" b="0" baseline="0">
                <a:solidFill>
                  <a:srgbClr val="0D1641"/>
                </a:solidFill>
                <a:latin typeface="Arial"/>
              </a:rPr>
              <a:pPr algn="ctr" defTabSz="914378">
                <a:lnSpc>
                  <a:spcPct val="90000"/>
                </a:lnSpc>
              </a:pPr>
              <a:t>192</a:t>
            </a:fld>
            <a:endParaRPr lang="en-US" sz="800" b="0" baseline="0" err="1">
              <a:solidFill>
                <a:srgbClr val="0D1641"/>
              </a:solidFill>
              <a:latin typeface="Arial"/>
            </a:endParaRPr>
          </a:p>
        </p:txBody>
      </p:sp>
      <p:sp>
        <p:nvSpPr>
          <p:cNvPr id="126" name="Rectangle 125">
            <a:extLst>
              <a:ext uri="{FF2B5EF4-FFF2-40B4-BE49-F238E27FC236}">
                <a16:creationId xmlns:a16="http://schemas.microsoft.com/office/drawing/2014/main" id="{185C8958-21E7-4076-9F2C-3C0006520DE1}"/>
              </a:ext>
            </a:extLst>
          </p:cNvPr>
          <p:cNvSpPr/>
          <p:nvPr>
            <p:custDataLst>
              <p:tags r:id="rId32"/>
            </p:custDataLst>
          </p:nvPr>
        </p:nvSpPr>
        <p:spPr bwMode="auto">
          <a:xfrm>
            <a:off x="4254501" y="4664075"/>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3CAEFD47-076C-4742-B9CD-A9AA339BF6E0}" type="datetime'''''''2''''''''''''0''''''''''2''''''''''1'''''''''''''">
              <a:rPr lang="en-US" altLang="en-US" sz="800" b="0" baseline="0">
                <a:solidFill>
                  <a:srgbClr val="0D1641"/>
                </a:solidFill>
                <a:latin typeface="Arial"/>
              </a:rPr>
              <a:pPr algn="ctr" defTabSz="914378"/>
              <a:t>2021</a:t>
            </a:fld>
            <a:endParaRPr lang="en-US" sz="800" b="0" baseline="0" err="1">
              <a:solidFill>
                <a:srgbClr val="0D1641"/>
              </a:solidFill>
              <a:latin typeface="Arial"/>
            </a:endParaRPr>
          </a:p>
        </p:txBody>
      </p:sp>
      <p:sp>
        <p:nvSpPr>
          <p:cNvPr id="125" name="Rectangle 124">
            <a:extLst>
              <a:ext uri="{FF2B5EF4-FFF2-40B4-BE49-F238E27FC236}">
                <a16:creationId xmlns:a16="http://schemas.microsoft.com/office/drawing/2014/main" id="{18674CF2-B2C5-4550-AF94-B30045922D74}"/>
              </a:ext>
            </a:extLst>
          </p:cNvPr>
          <p:cNvSpPr/>
          <p:nvPr>
            <p:custDataLst>
              <p:tags r:id="rId33"/>
            </p:custDataLst>
          </p:nvPr>
        </p:nvSpPr>
        <p:spPr bwMode="auto">
          <a:xfrm>
            <a:off x="542925" y="3384549"/>
            <a:ext cx="122238" cy="12906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vert270" wrap="none" lIns="0" tIns="0" rIns="0" bIns="0" numCol="1" spcCol="0" rtlCol="0" anchor="b" anchorCtr="0">
            <a:noAutofit/>
          </a:bodyPr>
          <a:lstStyle/>
          <a:p>
            <a:pPr algn="ctr" defTabSz="914378"/>
            <a:r>
              <a:rPr lang="en-US" altLang="en-US" sz="800" baseline="0" dirty="0">
                <a:solidFill>
                  <a:srgbClr val="0D1641"/>
                </a:solidFill>
                <a:latin typeface="Arial"/>
              </a:rPr>
              <a:t>Total Training Hours (‘000)</a:t>
            </a:r>
            <a:endParaRPr lang="en-US" sz="800" baseline="0" dirty="0">
              <a:solidFill>
                <a:srgbClr val="0D1641"/>
              </a:solidFill>
              <a:latin typeface="Arial"/>
            </a:endParaRPr>
          </a:p>
        </p:txBody>
      </p:sp>
      <p:sp>
        <p:nvSpPr>
          <p:cNvPr id="129" name="Rectangle 128">
            <a:extLst>
              <a:ext uri="{FF2B5EF4-FFF2-40B4-BE49-F238E27FC236}">
                <a16:creationId xmlns:a16="http://schemas.microsoft.com/office/drawing/2014/main" id="{95157AF5-EA07-49B8-98C1-A9720E8401B4}"/>
              </a:ext>
            </a:extLst>
          </p:cNvPr>
          <p:cNvSpPr/>
          <p:nvPr>
            <p:custDataLst>
              <p:tags r:id="rId34"/>
            </p:custDataLst>
          </p:nvPr>
        </p:nvSpPr>
        <p:spPr bwMode="auto">
          <a:xfrm>
            <a:off x="2771775" y="4664075"/>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C969453C-7763-462E-9A14-C0464989AA78}" type="datetime'''''''''2''''''''''''''''''''''0''''''''''''''''19'''''''''''">
              <a:rPr lang="en-US" altLang="en-US" sz="800" b="0" baseline="0">
                <a:solidFill>
                  <a:srgbClr val="0D1641"/>
                </a:solidFill>
                <a:latin typeface="Arial"/>
              </a:rPr>
              <a:pPr algn="ctr" defTabSz="914378"/>
              <a:t>2019</a:t>
            </a:fld>
            <a:endParaRPr lang="en-US" sz="800" b="0" baseline="0" err="1">
              <a:solidFill>
                <a:srgbClr val="0D1641"/>
              </a:solidFill>
              <a:latin typeface="Arial"/>
            </a:endParaRPr>
          </a:p>
        </p:txBody>
      </p:sp>
      <p:sp>
        <p:nvSpPr>
          <p:cNvPr id="124" name="Rectangle 123">
            <a:extLst>
              <a:ext uri="{FF2B5EF4-FFF2-40B4-BE49-F238E27FC236}">
                <a16:creationId xmlns:a16="http://schemas.microsoft.com/office/drawing/2014/main" id="{F802F179-9C58-43C4-9D29-EE08F61535BA}"/>
              </a:ext>
            </a:extLst>
          </p:cNvPr>
          <p:cNvSpPr/>
          <p:nvPr>
            <p:custDataLst>
              <p:tags r:id="rId35"/>
            </p:custDataLst>
          </p:nvPr>
        </p:nvSpPr>
        <p:spPr bwMode="auto">
          <a:xfrm>
            <a:off x="3513138" y="4664075"/>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E64458C9-7703-4F22-B830-CE4C954C7E8C}" type="datetime'''2''''''''0''2''''''''''''0'''">
              <a:rPr lang="en-US" altLang="en-US" sz="800" b="0" baseline="0">
                <a:solidFill>
                  <a:srgbClr val="0D1641"/>
                </a:solidFill>
                <a:latin typeface="Arial"/>
              </a:rPr>
              <a:pPr algn="ctr" defTabSz="914378"/>
              <a:t>2020</a:t>
            </a:fld>
            <a:endParaRPr lang="en-US" sz="800" b="0" baseline="0" err="1">
              <a:solidFill>
                <a:srgbClr val="0D1641"/>
              </a:solidFill>
              <a:latin typeface="Arial"/>
            </a:endParaRPr>
          </a:p>
        </p:txBody>
      </p:sp>
      <p:sp>
        <p:nvSpPr>
          <p:cNvPr id="194" name="Rectangle 193">
            <a:extLst>
              <a:ext uri="{FF2B5EF4-FFF2-40B4-BE49-F238E27FC236}">
                <a16:creationId xmlns:a16="http://schemas.microsoft.com/office/drawing/2014/main" id="{CB714612-15F1-4D9A-AD15-5A64D7D9005D}"/>
              </a:ext>
            </a:extLst>
          </p:cNvPr>
          <p:cNvSpPr/>
          <p:nvPr>
            <p:custDataLst>
              <p:tags r:id="rId36"/>
            </p:custDataLst>
          </p:nvPr>
        </p:nvSpPr>
        <p:spPr bwMode="gray">
          <a:xfrm>
            <a:off x="1308100" y="4025900"/>
            <a:ext cx="2000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defTabSz="914378">
              <a:lnSpc>
                <a:spcPct val="90000"/>
              </a:lnSpc>
            </a:pPr>
            <a:fld id="{D74E5240-B67F-4913-AD35-68169E30829D}" type="datetime'''''''''''''''''''''''''1''''''''9''''''6'''''">
              <a:rPr lang="en-US" altLang="en-US" sz="800" b="0" baseline="0">
                <a:solidFill>
                  <a:srgbClr val="0D1641"/>
                </a:solidFill>
                <a:latin typeface="Arial"/>
              </a:rPr>
              <a:pPr algn="ctr" defTabSz="914378">
                <a:lnSpc>
                  <a:spcPct val="90000"/>
                </a:lnSpc>
              </a:pPr>
              <a:t>196</a:t>
            </a:fld>
            <a:endParaRPr lang="en-US" sz="800" b="0" baseline="0" dirty="0">
              <a:solidFill>
                <a:srgbClr val="0D1641"/>
              </a:solidFill>
              <a:latin typeface="Arial"/>
            </a:endParaRPr>
          </a:p>
        </p:txBody>
      </p:sp>
      <p:sp>
        <p:nvSpPr>
          <p:cNvPr id="184" name="Rectangle 183">
            <a:extLst>
              <a:ext uri="{FF2B5EF4-FFF2-40B4-BE49-F238E27FC236}">
                <a16:creationId xmlns:a16="http://schemas.microsoft.com/office/drawing/2014/main" id="{6C7FE653-FD19-4D16-8035-F1D8179F5009}"/>
              </a:ext>
            </a:extLst>
          </p:cNvPr>
          <p:cNvSpPr/>
          <p:nvPr>
            <p:custDataLst>
              <p:tags r:id="rId37"/>
            </p:custDataLst>
          </p:nvPr>
        </p:nvSpPr>
        <p:spPr bwMode="gray">
          <a:xfrm>
            <a:off x="3443288" y="4333875"/>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defTabSz="914378">
              <a:lnSpc>
                <a:spcPct val="90000"/>
              </a:lnSpc>
            </a:pPr>
            <a:fld id="{6C840818-9C51-4BA4-9E88-C88E6C4F9855}" type="datetime'''''6''''''''7'''''">
              <a:rPr lang="en-US" altLang="en-US" sz="800" b="0" baseline="0">
                <a:solidFill>
                  <a:srgbClr val="0D1641"/>
                </a:solidFill>
                <a:latin typeface="Arial"/>
              </a:rPr>
              <a:pPr algn="ctr" defTabSz="914378">
                <a:lnSpc>
                  <a:spcPct val="90000"/>
                </a:lnSpc>
              </a:pPr>
              <a:t>67</a:t>
            </a:fld>
            <a:endParaRPr lang="en-US" sz="800" b="0" baseline="0" err="1">
              <a:solidFill>
                <a:srgbClr val="0D1641"/>
              </a:solidFill>
              <a:latin typeface="Arial"/>
            </a:endParaRPr>
          </a:p>
        </p:txBody>
      </p:sp>
      <p:sp>
        <p:nvSpPr>
          <p:cNvPr id="196" name="Rectangle 195">
            <a:extLst>
              <a:ext uri="{FF2B5EF4-FFF2-40B4-BE49-F238E27FC236}">
                <a16:creationId xmlns:a16="http://schemas.microsoft.com/office/drawing/2014/main" id="{989CBC64-8AF9-46D3-9467-6D87D982966D}"/>
              </a:ext>
            </a:extLst>
          </p:cNvPr>
          <p:cNvSpPr/>
          <p:nvPr>
            <p:custDataLst>
              <p:tags r:id="rId38"/>
            </p:custDataLst>
          </p:nvPr>
        </p:nvSpPr>
        <p:spPr bwMode="gray">
          <a:xfrm>
            <a:off x="4184650" y="4324350"/>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defTabSz="914378">
              <a:lnSpc>
                <a:spcPct val="90000"/>
              </a:lnSpc>
            </a:pPr>
            <a:fld id="{0D2BE7D1-6FB9-4DD2-84DD-248B0C86450D}" type="datetime'7''1'''''''''''''''''''''''''''">
              <a:rPr lang="en-US" altLang="en-US" sz="800" b="0" baseline="0">
                <a:solidFill>
                  <a:srgbClr val="0D1641"/>
                </a:solidFill>
                <a:latin typeface="Arial"/>
              </a:rPr>
              <a:pPr algn="ctr" defTabSz="914378">
                <a:lnSpc>
                  <a:spcPct val="90000"/>
                </a:lnSpc>
              </a:pPr>
              <a:t>71</a:t>
            </a:fld>
            <a:endParaRPr lang="en-US" sz="800" b="0" baseline="0" err="1">
              <a:solidFill>
                <a:srgbClr val="0D1641"/>
              </a:solidFill>
              <a:latin typeface="Arial"/>
            </a:endParaRPr>
          </a:p>
        </p:txBody>
      </p:sp>
      <p:sp>
        <p:nvSpPr>
          <p:cNvPr id="153" name="Rectangle 152">
            <a:extLst>
              <a:ext uri="{FF2B5EF4-FFF2-40B4-BE49-F238E27FC236}">
                <a16:creationId xmlns:a16="http://schemas.microsoft.com/office/drawing/2014/main" id="{3D629FFB-6CE9-F81A-9070-BA3F6230F784}"/>
              </a:ext>
            </a:extLst>
          </p:cNvPr>
          <p:cNvSpPr/>
          <p:nvPr>
            <p:custDataLst>
              <p:tags r:id="rId39"/>
            </p:custDataLst>
          </p:nvPr>
        </p:nvSpPr>
        <p:spPr bwMode="auto">
          <a:xfrm>
            <a:off x="5191125" y="4035425"/>
            <a:ext cx="22225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r>
              <a:rPr lang="en-US" altLang="en-US" sz="800" b="0" baseline="0" dirty="0">
                <a:solidFill>
                  <a:schemeClr val="tx1"/>
                </a:solidFill>
                <a:effectLst/>
              </a:rPr>
              <a:t>Ø </a:t>
            </a:r>
            <a:fld id="{88E0CEAE-3C95-4EBC-83AD-CE01433853B9}" type="datetime'''''''''''''''''''''''''''''''''5''''''''''''3'''''''''''''">
              <a:rPr lang="en-US" altLang="en-US" sz="800" b="0" baseline="0" smtClean="0">
                <a:solidFill>
                  <a:schemeClr val="tx1"/>
                </a:solidFill>
                <a:effectLst/>
              </a:rPr>
              <a:pPr/>
              <a:t>53</a:t>
            </a:fld>
            <a:endParaRPr lang="en-US" sz="800" b="0" baseline="0" dirty="0" err="1">
              <a:solidFill>
                <a:schemeClr val="tx1"/>
              </a:solidFill>
            </a:endParaRPr>
          </a:p>
        </p:txBody>
      </p:sp>
      <p:sp>
        <p:nvSpPr>
          <p:cNvPr id="136" name="Oval 135">
            <a:extLst>
              <a:ext uri="{FF2B5EF4-FFF2-40B4-BE49-F238E27FC236}">
                <a16:creationId xmlns:a16="http://schemas.microsoft.com/office/drawing/2014/main" id="{E6A08007-36C7-4E8D-902D-52CDB9CB4DAF}"/>
              </a:ext>
            </a:extLst>
          </p:cNvPr>
          <p:cNvSpPr/>
          <p:nvPr>
            <p:custDataLst>
              <p:tags r:id="rId40"/>
            </p:custDataLst>
          </p:nvPr>
        </p:nvSpPr>
        <p:spPr bwMode="auto">
          <a:xfrm>
            <a:off x="2722563" y="3452813"/>
            <a:ext cx="338138" cy="173038"/>
          </a:xfrm>
          <a:prstGeom prst="ellipse">
            <a:avLst/>
          </a:prstGeom>
          <a:solidFill>
            <a:schemeClr val="bg1"/>
          </a:solidFill>
          <a:ln w="952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defTabSz="914378"/>
            <a:fld id="{B4065AD0-1F29-451D-9AA8-01D88AEFD28D}" type="datetime'''''-''''''''2''''''''''''''''''''''''''''''''2%'''''''">
              <a:rPr lang="en-US" altLang="en-US" sz="800" baseline="0">
                <a:solidFill>
                  <a:srgbClr val="0D1641"/>
                </a:solidFill>
                <a:latin typeface="Arial"/>
              </a:rPr>
              <a:pPr algn="ctr" defTabSz="914378"/>
              <a:t>-22%</a:t>
            </a:fld>
            <a:endParaRPr lang="en-US" sz="800" baseline="0" err="1">
              <a:solidFill>
                <a:srgbClr val="0D1641"/>
              </a:solidFill>
              <a:latin typeface="Arial"/>
            </a:endParaRPr>
          </a:p>
        </p:txBody>
      </p:sp>
      <p:sp>
        <p:nvSpPr>
          <p:cNvPr id="32" name="Oval 9">
            <a:extLst>
              <a:ext uri="{FF2B5EF4-FFF2-40B4-BE49-F238E27FC236}">
                <a16:creationId xmlns:a16="http://schemas.microsoft.com/office/drawing/2014/main" id="{420658CE-7488-5588-E95E-6323482E997B}"/>
              </a:ext>
            </a:extLst>
          </p:cNvPr>
          <p:cNvSpPr>
            <a:spLocks noChangeArrowheads="1"/>
          </p:cNvSpPr>
          <p:nvPr/>
        </p:nvSpPr>
        <p:spPr bwMode="gray">
          <a:xfrm>
            <a:off x="8677200" y="717561"/>
            <a:ext cx="324000" cy="324000"/>
          </a:xfrm>
          <a:prstGeom prst="ellipse">
            <a:avLst/>
          </a:prstGeom>
          <a:solidFill>
            <a:schemeClr val="tx2"/>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Roboto" pitchFamily="2" charset="0"/>
              </a:rPr>
              <a:t>1</a:t>
            </a:r>
          </a:p>
        </p:txBody>
      </p:sp>
      <p:cxnSp>
        <p:nvCxnSpPr>
          <p:cNvPr id="53" name="Straight Connector 52">
            <a:extLst>
              <a:ext uri="{FF2B5EF4-FFF2-40B4-BE49-F238E27FC236}">
                <a16:creationId xmlns:a16="http://schemas.microsoft.com/office/drawing/2014/main" id="{E989FC0E-B4FE-EA61-8F3F-372F6AECE0EF}"/>
              </a:ext>
            </a:extLst>
          </p:cNvPr>
          <p:cNvCxnSpPr/>
          <p:nvPr>
            <p:custDataLst>
              <p:tags r:id="rId41"/>
            </p:custDataLst>
          </p:nvPr>
        </p:nvCxnSpPr>
        <p:spPr bwMode="gray">
          <a:xfrm>
            <a:off x="5232400" y="1697038"/>
            <a:ext cx="174625" cy="0"/>
          </a:xfrm>
          <a:prstGeom prst="line">
            <a:avLst/>
          </a:prstGeom>
          <a:ln w="28575" cap="rnd" cmpd="sng" algn="ctr">
            <a:solidFill>
              <a:schemeClr val="accent5"/>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5" name="Rectangle 54">
            <a:extLst>
              <a:ext uri="{FF2B5EF4-FFF2-40B4-BE49-F238E27FC236}">
                <a16:creationId xmlns:a16="http://schemas.microsoft.com/office/drawing/2014/main" id="{7E122B26-D25F-6D6B-49C7-B70F44F0BB95}"/>
              </a:ext>
            </a:extLst>
          </p:cNvPr>
          <p:cNvSpPr/>
          <p:nvPr>
            <p:custDataLst>
              <p:tags r:id="rId42"/>
            </p:custDataLst>
          </p:nvPr>
        </p:nvSpPr>
        <p:spPr bwMode="auto">
          <a:xfrm>
            <a:off x="5278438" y="1939925"/>
            <a:ext cx="142875" cy="106363"/>
          </a:xfrm>
          <a:prstGeom prst="rect">
            <a:avLst/>
          </a:prstGeom>
          <a:solidFill>
            <a:schemeClr val="accent1"/>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sp>
        <p:nvSpPr>
          <p:cNvPr id="54" name="Oval 53">
            <a:extLst>
              <a:ext uri="{FF2B5EF4-FFF2-40B4-BE49-F238E27FC236}">
                <a16:creationId xmlns:a16="http://schemas.microsoft.com/office/drawing/2014/main" id="{5F60B56F-F605-C3D2-DA27-27E5017A652B}"/>
              </a:ext>
            </a:extLst>
          </p:cNvPr>
          <p:cNvSpPr/>
          <p:nvPr>
            <p:custDataLst>
              <p:tags r:id="rId43"/>
            </p:custDataLst>
          </p:nvPr>
        </p:nvSpPr>
        <p:spPr bwMode="auto">
          <a:xfrm>
            <a:off x="5294313" y="1671638"/>
            <a:ext cx="50800" cy="50800"/>
          </a:xfrm>
          <a:prstGeom prst="ellipse">
            <a:avLst/>
          </a:prstGeom>
          <a:solidFill>
            <a:schemeClr val="accent5"/>
          </a:solidFill>
          <a:ln w="9525"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sp>
        <p:nvSpPr>
          <p:cNvPr id="49" name="Rectangle 48">
            <a:extLst>
              <a:ext uri="{FF2B5EF4-FFF2-40B4-BE49-F238E27FC236}">
                <a16:creationId xmlns:a16="http://schemas.microsoft.com/office/drawing/2014/main" id="{E725CE91-CDDD-EF42-A2C0-0B7B176A4AD8}"/>
              </a:ext>
            </a:extLst>
          </p:cNvPr>
          <p:cNvSpPr/>
          <p:nvPr>
            <p:custDataLst>
              <p:tags r:id="rId44"/>
            </p:custDataLst>
          </p:nvPr>
        </p:nvSpPr>
        <p:spPr bwMode="auto">
          <a:xfrm>
            <a:off x="5472113" y="1639888"/>
            <a:ext cx="928688" cy="24447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5E78361A-84E7-4134-92EB-D0809EB9B45A}" type="datetime'Training bu''dg''''''et &#10;per'' e''mplo''''yee (RH''S'''')'''">
              <a:rPr lang="en-GB" altLang="en-US" sz="800" b="0" baseline="0" smtClean="0">
                <a:solidFill>
                  <a:schemeClr val="tx1"/>
                </a:solidFill>
              </a:rPr>
              <a:pPr/>
              <a:t>Training budget 
per employee (RHS)</a:t>
            </a:fld>
            <a:endParaRPr lang="en-US" sz="800" b="0" baseline="0" dirty="0" err="1">
              <a:solidFill>
                <a:schemeClr val="tx1"/>
              </a:solidFill>
            </a:endParaRPr>
          </a:p>
        </p:txBody>
      </p:sp>
      <p:sp>
        <p:nvSpPr>
          <p:cNvPr id="51" name="Rectangle 50">
            <a:extLst>
              <a:ext uri="{FF2B5EF4-FFF2-40B4-BE49-F238E27FC236}">
                <a16:creationId xmlns:a16="http://schemas.microsoft.com/office/drawing/2014/main" id="{4D807196-C4D1-2889-76F7-671EFBD4EFA1}"/>
              </a:ext>
            </a:extLst>
          </p:cNvPr>
          <p:cNvSpPr/>
          <p:nvPr>
            <p:custDataLst>
              <p:tags r:id="rId45"/>
            </p:custDataLst>
          </p:nvPr>
        </p:nvSpPr>
        <p:spPr bwMode="auto">
          <a:xfrm>
            <a:off x="5472112" y="1935163"/>
            <a:ext cx="693738" cy="24447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5548448C-3719-4149-BF45-C9EE32C078C7}" type="datetime'''Total all''ocat''''e''d ''&#10;trai''n''in''g bud''ge''''''''t'">
              <a:rPr lang="en-US" altLang="en-US" sz="800" b="0" baseline="0" smtClean="0">
                <a:solidFill>
                  <a:schemeClr val="tx1"/>
                </a:solidFill>
              </a:rPr>
              <a:pPr/>
              <a:t>Total allocated 
training budget</a:t>
            </a:fld>
            <a:endParaRPr lang="en-US" sz="800" b="0" baseline="0" dirty="0" err="1">
              <a:solidFill>
                <a:schemeClr val="tx1"/>
              </a:solidFill>
            </a:endParaRPr>
          </a:p>
        </p:txBody>
      </p:sp>
      <p:sp>
        <p:nvSpPr>
          <p:cNvPr id="61" name="Rectangle 60">
            <a:extLst>
              <a:ext uri="{FF2B5EF4-FFF2-40B4-BE49-F238E27FC236}">
                <a16:creationId xmlns:a16="http://schemas.microsoft.com/office/drawing/2014/main" id="{7DC2152C-2E7C-3605-6041-39637D710293}"/>
              </a:ext>
            </a:extLst>
          </p:cNvPr>
          <p:cNvSpPr/>
          <p:nvPr>
            <p:custDataLst>
              <p:tags r:id="rId46"/>
            </p:custDataLst>
          </p:nvPr>
        </p:nvSpPr>
        <p:spPr bwMode="auto">
          <a:xfrm>
            <a:off x="5291138" y="3475039"/>
            <a:ext cx="142875" cy="106363"/>
          </a:xfrm>
          <a:prstGeom prst="rect">
            <a:avLst/>
          </a:prstGeom>
          <a:solidFill>
            <a:schemeClr val="accent1"/>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cxnSp>
        <p:nvCxnSpPr>
          <p:cNvPr id="62" name="Straight Connector 61">
            <a:extLst>
              <a:ext uri="{FF2B5EF4-FFF2-40B4-BE49-F238E27FC236}">
                <a16:creationId xmlns:a16="http://schemas.microsoft.com/office/drawing/2014/main" id="{843ED989-AEB7-5DAD-9BA2-C6F42CB65314}"/>
              </a:ext>
            </a:extLst>
          </p:cNvPr>
          <p:cNvCxnSpPr/>
          <p:nvPr>
            <p:custDataLst>
              <p:tags r:id="rId47"/>
            </p:custDataLst>
          </p:nvPr>
        </p:nvCxnSpPr>
        <p:spPr bwMode="gray">
          <a:xfrm>
            <a:off x="5232400" y="3700463"/>
            <a:ext cx="187325" cy="0"/>
          </a:xfrm>
          <a:prstGeom prst="line">
            <a:avLst/>
          </a:prstGeom>
          <a:ln w="28575" cap="rnd" cmpd="sng" algn="ctr">
            <a:solidFill>
              <a:schemeClr val="accent5"/>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3" name="Oval 62">
            <a:extLst>
              <a:ext uri="{FF2B5EF4-FFF2-40B4-BE49-F238E27FC236}">
                <a16:creationId xmlns:a16="http://schemas.microsoft.com/office/drawing/2014/main" id="{A144DBCD-0D29-645A-3FF8-D090C315ED89}"/>
              </a:ext>
            </a:extLst>
          </p:cNvPr>
          <p:cNvSpPr/>
          <p:nvPr>
            <p:custDataLst>
              <p:tags r:id="rId48"/>
            </p:custDataLst>
          </p:nvPr>
        </p:nvSpPr>
        <p:spPr bwMode="auto">
          <a:xfrm>
            <a:off x="5294313" y="3668713"/>
            <a:ext cx="63500" cy="63500"/>
          </a:xfrm>
          <a:prstGeom prst="ellipse">
            <a:avLst/>
          </a:prstGeom>
          <a:solidFill>
            <a:schemeClr val="accent5"/>
          </a:solidFill>
          <a:ln w="9525"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sp>
        <p:nvSpPr>
          <p:cNvPr id="57" name="Rectangle 56">
            <a:extLst>
              <a:ext uri="{FF2B5EF4-FFF2-40B4-BE49-F238E27FC236}">
                <a16:creationId xmlns:a16="http://schemas.microsoft.com/office/drawing/2014/main" id="{541B9C88-5171-1BD7-2EE5-308E2E9237FE}"/>
              </a:ext>
            </a:extLst>
          </p:cNvPr>
          <p:cNvSpPr/>
          <p:nvPr>
            <p:custDataLst>
              <p:tags r:id="rId49"/>
            </p:custDataLst>
          </p:nvPr>
        </p:nvSpPr>
        <p:spPr bwMode="auto">
          <a:xfrm>
            <a:off x="5484813" y="3470275"/>
            <a:ext cx="90328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491C88AF-75A5-4194-AE7A-FD79388664D0}" type="datetime'''To''''tal tr''''''ain''''ing ''''h''''''ours '''''''''''''">
              <a:rPr lang="en-US" altLang="en-US" sz="800" b="0" baseline="0" smtClean="0">
                <a:solidFill>
                  <a:schemeClr val="tx1"/>
                </a:solidFill>
              </a:rPr>
              <a:pPr/>
              <a:t>Total training hours </a:t>
            </a:fld>
            <a:endParaRPr lang="en-US" sz="800" b="0" baseline="0" dirty="0" err="1">
              <a:solidFill>
                <a:schemeClr val="tx1"/>
              </a:solidFill>
            </a:endParaRPr>
          </a:p>
        </p:txBody>
      </p:sp>
      <p:sp>
        <p:nvSpPr>
          <p:cNvPr id="59" name="Rectangle 58">
            <a:extLst>
              <a:ext uri="{FF2B5EF4-FFF2-40B4-BE49-F238E27FC236}">
                <a16:creationId xmlns:a16="http://schemas.microsoft.com/office/drawing/2014/main" id="{7CE23E2E-0AAA-6C0A-20FD-0006C1BE132D}"/>
              </a:ext>
            </a:extLst>
          </p:cNvPr>
          <p:cNvSpPr/>
          <p:nvPr>
            <p:custDataLst>
              <p:tags r:id="rId50"/>
            </p:custDataLst>
          </p:nvPr>
        </p:nvSpPr>
        <p:spPr bwMode="auto">
          <a:xfrm>
            <a:off x="5484813" y="3643313"/>
            <a:ext cx="1057275" cy="24447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9F36DD41-AC47-4F33-B31F-694A97C20BDF}" type="datetime'A''ve''''rage training ''hours &#10;per employe''''e'''''' (RHS)'">
              <a:rPr lang="en-GB" altLang="en-US" sz="800" b="0" baseline="0" smtClean="0">
                <a:solidFill>
                  <a:schemeClr val="tx1"/>
                </a:solidFill>
              </a:rPr>
              <a:pPr/>
              <a:t>Average training hours 
per employee (RHS)</a:t>
            </a:fld>
            <a:endParaRPr lang="en-US" sz="800" b="0" baseline="0" dirty="0" err="1">
              <a:solidFill>
                <a:schemeClr val="tx1"/>
              </a:solidFill>
            </a:endParaRPr>
          </a:p>
        </p:txBody>
      </p:sp>
      <p:sp>
        <p:nvSpPr>
          <p:cNvPr id="75" name="Content Placeholder 10">
            <a:extLst>
              <a:ext uri="{FF2B5EF4-FFF2-40B4-BE49-F238E27FC236}">
                <a16:creationId xmlns:a16="http://schemas.microsoft.com/office/drawing/2014/main" id="{C3938FB7-ADD8-A109-6521-7F8F8A5F0394}"/>
              </a:ext>
            </a:extLst>
          </p:cNvPr>
          <p:cNvSpPr txBox="1">
            <a:spLocks/>
          </p:cNvSpPr>
          <p:nvPr/>
        </p:nvSpPr>
        <p:spPr>
          <a:xfrm>
            <a:off x="6649839" y="1379583"/>
            <a:ext cx="2189362" cy="121121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36000" tIns="72000" rIns="36000" bIns="72000" rtlCol="0" anchor="t"/>
          <a:lstStyle>
            <a:defPPr>
              <a:defRPr lang="en-GB"/>
            </a:defPPr>
            <a:lvl1pPr marL="92075" marR="0" lvl="0" indent="-92075" defTabSz="914400" latinLnBrk="0">
              <a:lnSpc>
                <a:spcPct val="100000"/>
              </a:lnSpc>
              <a:buClrTx/>
              <a:buSzTx/>
              <a:buFont typeface="Wingdings" panose="05000000000000000000" pitchFamily="2" charset="2"/>
              <a:buChar char="§"/>
              <a:tabLst/>
              <a:defRPr sz="1000" baseline="0">
                <a:solidFill>
                  <a:srgbClr val="006BA6"/>
                </a:solidFill>
                <a:latin typeface="Arial"/>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6209" indent="-176209" defTabSz="914378">
              <a:spcAft>
                <a:spcPts val="300"/>
              </a:spcAft>
            </a:pPr>
            <a:r>
              <a:rPr lang="en-US" b="0" dirty="0">
                <a:solidFill>
                  <a:schemeClr val="tx2"/>
                </a:solidFill>
              </a:rPr>
              <a:t>Total allocated training budget </a:t>
            </a:r>
          </a:p>
          <a:p>
            <a:pPr marL="176209" indent="-176209" defTabSz="914378">
              <a:spcAft>
                <a:spcPts val="300"/>
              </a:spcAft>
            </a:pPr>
            <a:r>
              <a:rPr lang="en-US" b="0" dirty="0">
                <a:solidFill>
                  <a:schemeClr val="tx2"/>
                </a:solidFill>
              </a:rPr>
              <a:t>Average allocated training budget per employee</a:t>
            </a:r>
          </a:p>
          <a:p>
            <a:pPr marL="176209" indent="-176209" defTabSz="914378">
              <a:spcAft>
                <a:spcPts val="300"/>
              </a:spcAft>
            </a:pPr>
            <a:r>
              <a:rPr lang="en-US" b="0" dirty="0">
                <a:solidFill>
                  <a:schemeClr val="tx2"/>
                </a:solidFill>
              </a:rPr>
              <a:t>Total training hours</a:t>
            </a:r>
          </a:p>
          <a:p>
            <a:pPr marL="176209" indent="-176209" defTabSz="914378">
              <a:spcAft>
                <a:spcPts val="300"/>
              </a:spcAft>
            </a:pPr>
            <a:r>
              <a:rPr lang="en-US" b="0" dirty="0">
                <a:solidFill>
                  <a:schemeClr val="tx2"/>
                </a:solidFill>
              </a:rPr>
              <a:t>Average training hours per employee (calculated)</a:t>
            </a:r>
          </a:p>
        </p:txBody>
      </p:sp>
      <p:sp>
        <p:nvSpPr>
          <p:cNvPr id="76" name="Arrow: Pentagon 75">
            <a:extLst>
              <a:ext uri="{FF2B5EF4-FFF2-40B4-BE49-F238E27FC236}">
                <a16:creationId xmlns:a16="http://schemas.microsoft.com/office/drawing/2014/main" id="{BE1B7FA2-233B-27FA-5B5C-5B9EF56A5D8B}"/>
              </a:ext>
            </a:extLst>
          </p:cNvPr>
          <p:cNvSpPr/>
          <p:nvPr/>
        </p:nvSpPr>
        <p:spPr>
          <a:xfrm>
            <a:off x="6649839" y="1193800"/>
            <a:ext cx="2189361" cy="18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dirty="0">
                <a:solidFill>
                  <a:schemeClr val="tx2"/>
                </a:solidFill>
                <a:latin typeface="Arial"/>
                <a:ea typeface="Roboto" panose="02000000000000000000" pitchFamily="2" charset="0"/>
                <a:cs typeface="Roboto" panose="02000000000000000000" pitchFamily="2" charset="0"/>
              </a:rPr>
              <a:t>Relevant metrics</a:t>
            </a:r>
            <a:endParaRPr kumimoji="0" lang="en-GB" sz="1000" b="1" i="0" u="none" strike="noStrike" kern="1200" cap="none" spc="0" normalizeH="0" baseline="0" noProof="0" dirty="0">
              <a:ln>
                <a:noFill/>
              </a:ln>
              <a:solidFill>
                <a:schemeClr val="tx2"/>
              </a:solidFill>
              <a:effectLst/>
              <a:uLnTx/>
              <a:uFillTx/>
              <a:latin typeface="Arial"/>
              <a:ea typeface="Roboto" panose="02000000000000000000" pitchFamily="2" charset="0"/>
              <a:cs typeface="Roboto" panose="02000000000000000000" pitchFamily="2" charset="0"/>
            </a:endParaRPr>
          </a:p>
        </p:txBody>
      </p:sp>
      <p:sp>
        <p:nvSpPr>
          <p:cNvPr id="77" name="Content Placeholder 10">
            <a:extLst>
              <a:ext uri="{FF2B5EF4-FFF2-40B4-BE49-F238E27FC236}">
                <a16:creationId xmlns:a16="http://schemas.microsoft.com/office/drawing/2014/main" id="{E6DC1671-BB37-012F-D2BF-648EFED3FB17}"/>
              </a:ext>
            </a:extLst>
          </p:cNvPr>
          <p:cNvSpPr txBox="1">
            <a:spLocks/>
          </p:cNvSpPr>
          <p:nvPr/>
        </p:nvSpPr>
        <p:spPr>
          <a:xfrm>
            <a:off x="6649839" y="2786153"/>
            <a:ext cx="2189362" cy="204833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36000" tIns="72000" rIns="36000" bIns="72000" rtlCol="0" anchor="t"/>
          <a:lstStyle>
            <a:defPPr>
              <a:defRPr lang="en-GB"/>
            </a:defPPr>
            <a:lvl1pPr marL="92075" marR="0" lvl="0" indent="-92075" defTabSz="914400" latinLnBrk="0">
              <a:lnSpc>
                <a:spcPct val="100000"/>
              </a:lnSpc>
              <a:buClrTx/>
              <a:buSzTx/>
              <a:buFont typeface="Wingdings" panose="05000000000000000000" pitchFamily="2" charset="2"/>
              <a:buChar char="§"/>
              <a:tabLst/>
              <a:defRPr sz="1000" baseline="0">
                <a:solidFill>
                  <a:srgbClr val="006BA6"/>
                </a:solidFill>
                <a:latin typeface="Arial"/>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6209" indent="-176209" defTabSz="914378">
              <a:spcAft>
                <a:spcPts val="300"/>
              </a:spcAft>
            </a:pPr>
            <a:r>
              <a:rPr lang="en-US" b="0" dirty="0">
                <a:solidFill>
                  <a:schemeClr val="tx2"/>
                </a:solidFill>
              </a:rPr>
              <a:t>An average of $900/year is being spent to train each employee</a:t>
            </a:r>
          </a:p>
          <a:p>
            <a:pPr marL="176209" indent="-176209" defTabSz="914378">
              <a:spcAft>
                <a:spcPts val="300"/>
              </a:spcAft>
            </a:pPr>
            <a:r>
              <a:rPr lang="en-US" b="0" dirty="0">
                <a:solidFill>
                  <a:schemeClr val="tx2"/>
                </a:solidFill>
              </a:rPr>
              <a:t>The training budget allocation has remained relatively stable despite the impact of COVID-19</a:t>
            </a:r>
          </a:p>
          <a:p>
            <a:pPr marL="176209" indent="-176209" defTabSz="914378">
              <a:spcAft>
                <a:spcPts val="300"/>
              </a:spcAft>
            </a:pPr>
            <a:r>
              <a:rPr lang="en-US" b="0" dirty="0">
                <a:solidFill>
                  <a:schemeClr val="tx2"/>
                </a:solidFill>
              </a:rPr>
              <a:t>Post-COVID, traditional learning plans have shifted from in-person to virtual, which optimized costs  </a:t>
            </a:r>
          </a:p>
          <a:p>
            <a:pPr marL="176209" indent="-176209" defTabSz="914378">
              <a:spcAft>
                <a:spcPts val="300"/>
              </a:spcAft>
            </a:pPr>
            <a:r>
              <a:rPr lang="en-US" b="0" dirty="0">
                <a:solidFill>
                  <a:schemeClr val="tx2"/>
                </a:solidFill>
              </a:rPr>
              <a:t>Each employee spends an average of 53 hours in training per year</a:t>
            </a:r>
          </a:p>
        </p:txBody>
      </p:sp>
      <p:sp>
        <p:nvSpPr>
          <p:cNvPr id="78" name="Arrow: Pentagon 77">
            <a:extLst>
              <a:ext uri="{FF2B5EF4-FFF2-40B4-BE49-F238E27FC236}">
                <a16:creationId xmlns:a16="http://schemas.microsoft.com/office/drawing/2014/main" id="{53688C1C-64A7-68BD-E6ED-E3A2962411D9}"/>
              </a:ext>
            </a:extLst>
          </p:cNvPr>
          <p:cNvSpPr/>
          <p:nvPr/>
        </p:nvSpPr>
        <p:spPr>
          <a:xfrm>
            <a:off x="6649839" y="2600370"/>
            <a:ext cx="2189361" cy="18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dirty="0">
                <a:solidFill>
                  <a:schemeClr val="tx2"/>
                </a:solidFill>
                <a:latin typeface="Arial"/>
                <a:ea typeface="Roboto" panose="02000000000000000000" pitchFamily="2" charset="0"/>
                <a:cs typeface="Roboto" panose="02000000000000000000" pitchFamily="2" charset="0"/>
              </a:rPr>
              <a:t>Key takeaways</a:t>
            </a:r>
            <a:endParaRPr kumimoji="0" lang="en-GB" sz="1000" b="1" i="0" u="none" strike="noStrike" kern="1200" cap="none" spc="0" normalizeH="0" baseline="0" noProof="0" dirty="0">
              <a:ln>
                <a:noFill/>
              </a:ln>
              <a:solidFill>
                <a:schemeClr val="tx2"/>
              </a:solidFill>
              <a:effectLst/>
              <a:uLnTx/>
              <a:uFillTx/>
              <a:latin typeface="Aria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916892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a:extLst>
              <a:ext uri="{FF2B5EF4-FFF2-40B4-BE49-F238E27FC236}">
                <a16:creationId xmlns:a16="http://schemas.microsoft.com/office/drawing/2014/main" id="{07AB5B00-19D9-46B7-9072-386BD31397D8}"/>
              </a:ext>
            </a:extLst>
          </p:cNvPr>
          <p:cNvGraphicFramePr>
            <a:graphicFrameLocks noChangeAspect="1"/>
          </p:cNvGraphicFramePr>
          <p:nvPr>
            <p:custDataLst>
              <p:tags r:id="rId1"/>
            </p:custDataLst>
            <p:extLst>
              <p:ext uri="{D42A27DB-BD31-4B8C-83A1-F6EECF244321}">
                <p14:modId xmlns:p14="http://schemas.microsoft.com/office/powerpoint/2010/main" val="1187489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344" imgH="344" progId="TCLayout.ActiveDocument.1">
                  <p:embed/>
                </p:oleObj>
              </mc:Choice>
              <mc:Fallback>
                <p:oleObj name="think-cell Slide" r:id="rId39" imgW="344" imgH="344" progId="TCLayout.ActiveDocument.1">
                  <p:embed/>
                  <p:pic>
                    <p:nvPicPr>
                      <p:cNvPr id="20" name="Object 19" hidden="1">
                        <a:extLst>
                          <a:ext uri="{FF2B5EF4-FFF2-40B4-BE49-F238E27FC236}">
                            <a16:creationId xmlns:a16="http://schemas.microsoft.com/office/drawing/2014/main" id="{07AB5B00-19D9-46B7-9072-386BD31397D8}"/>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61" name="Content Placeholder 10">
            <a:extLst>
              <a:ext uri="{FF2B5EF4-FFF2-40B4-BE49-F238E27FC236}">
                <a16:creationId xmlns:a16="http://schemas.microsoft.com/office/drawing/2014/main" id="{9C6216A9-AE48-4A20-B203-61CF9412B427}"/>
              </a:ext>
            </a:extLst>
          </p:cNvPr>
          <p:cNvSpPr txBox="1">
            <a:spLocks/>
          </p:cNvSpPr>
          <p:nvPr/>
        </p:nvSpPr>
        <p:spPr>
          <a:xfrm>
            <a:off x="312368" y="1193799"/>
            <a:ext cx="6275757" cy="3640683"/>
          </a:xfrm>
          <a:prstGeom prst="rect">
            <a:avLst/>
          </a:prstGeom>
          <a:no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defPPr>
              <a:defRPr lang="en-GB"/>
            </a:defPPr>
            <a:lvl1pPr marL="0" marR="0" lvl="0" indent="0" algn="ctr" defTabSz="914400" latinLnBrk="0">
              <a:lnSpc>
                <a:spcPct val="100000"/>
              </a:lnSpc>
              <a:buClrTx/>
              <a:buSzTx/>
              <a:buFontTx/>
              <a:buNone/>
              <a:tabLst/>
              <a:defRPr sz="1000" baseline="0">
                <a:solidFill>
                  <a:schemeClr val="bg1"/>
                </a:solidFill>
                <a:latin typeface="Arial"/>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endParaRPr lang="en-US" b="0">
              <a:solidFill>
                <a:srgbClr val="006BA6"/>
              </a:solidFill>
            </a:endParaRPr>
          </a:p>
        </p:txBody>
      </p:sp>
      <p:sp>
        <p:nvSpPr>
          <p:cNvPr id="7" name="Title 6"/>
          <p:cNvSpPr>
            <a:spLocks noGrp="1"/>
          </p:cNvSpPr>
          <p:nvPr>
            <p:ph type="title"/>
          </p:nvPr>
        </p:nvSpPr>
        <p:spPr/>
        <p:txBody>
          <a:bodyPr vert="horz"/>
          <a:lstStyle/>
          <a:p>
            <a:r>
              <a:rPr lang="en-US" dirty="0"/>
              <a:t>Between 2017–2021, Operation 2 has contributed ~ $6B in payments to the government, predominantly as taxes and royalties</a:t>
            </a:r>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0"/>
          </p:nvPr>
        </p:nvSpPr>
        <p:spPr/>
        <p:txBody>
          <a:bodyPr/>
          <a:lstStyle/>
          <a:p>
            <a:r>
              <a:rPr lang="en-GB" dirty="0"/>
              <a:t>Corporate income taxes accounted for ~37% of government payments in 2021</a:t>
            </a:r>
            <a:endParaRPr lang="en-US" dirty="0"/>
          </a:p>
        </p:txBody>
      </p:sp>
      <p:sp>
        <p:nvSpPr>
          <p:cNvPr id="23" name="Arrow: Pentagon 22">
            <a:extLst>
              <a:ext uri="{FF2B5EF4-FFF2-40B4-BE49-F238E27FC236}">
                <a16:creationId xmlns:a16="http://schemas.microsoft.com/office/drawing/2014/main" id="{D9540FCC-713B-4292-815C-F6E571EFBD6E}"/>
              </a:ext>
            </a:extLst>
          </p:cNvPr>
          <p:cNvSpPr/>
          <p:nvPr/>
        </p:nvSpPr>
        <p:spPr>
          <a:xfrm>
            <a:off x="311818" y="1073949"/>
            <a:ext cx="1800000" cy="252000"/>
          </a:xfrm>
          <a:prstGeom prst="homePlat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en-GB" sz="1000" baseline="0">
                <a:solidFill>
                  <a:schemeClr val="bg1"/>
                </a:solidFill>
                <a:latin typeface="Arial"/>
                <a:ea typeface="Roboto" panose="02000000000000000000" pitchFamily="2" charset="0"/>
              </a:rPr>
              <a:t>Institutional Reinforcement</a:t>
            </a:r>
          </a:p>
        </p:txBody>
      </p:sp>
      <p:graphicFrame>
        <p:nvGraphicFramePr>
          <p:cNvPr id="119" name="Chart 118">
            <a:extLst>
              <a:ext uri="{FF2B5EF4-FFF2-40B4-BE49-F238E27FC236}">
                <a16:creationId xmlns:a16="http://schemas.microsoft.com/office/drawing/2014/main" id="{9F47C5BC-D844-F0C0-4224-DE33319EB23F}"/>
              </a:ext>
            </a:extLst>
          </p:cNvPr>
          <p:cNvGraphicFramePr/>
          <p:nvPr>
            <p:custDataLst>
              <p:tags r:id="rId2"/>
            </p:custDataLst>
            <p:extLst>
              <p:ext uri="{D42A27DB-BD31-4B8C-83A1-F6EECF244321}">
                <p14:modId xmlns:p14="http://schemas.microsoft.com/office/powerpoint/2010/main" val="1157339610"/>
              </p:ext>
            </p:extLst>
          </p:nvPr>
        </p:nvGraphicFramePr>
        <p:xfrm>
          <a:off x="588963" y="1439863"/>
          <a:ext cx="4240212" cy="1457325"/>
        </p:xfrm>
        <a:graphic>
          <a:graphicData uri="http://schemas.openxmlformats.org/drawingml/2006/chart">
            <c:chart xmlns:c="http://schemas.openxmlformats.org/drawingml/2006/chart" xmlns:r="http://schemas.openxmlformats.org/officeDocument/2006/relationships" r:id="rId41"/>
          </a:graphicData>
        </a:graphic>
      </p:graphicFrame>
      <p:cxnSp>
        <p:nvCxnSpPr>
          <p:cNvPr id="257" name="Straight Connector 256">
            <a:extLst>
              <a:ext uri="{FF2B5EF4-FFF2-40B4-BE49-F238E27FC236}">
                <a16:creationId xmlns:a16="http://schemas.microsoft.com/office/drawing/2014/main" id="{4F202E88-5A1F-4EDB-BC8F-96B6579EBF83}"/>
              </a:ext>
            </a:extLst>
          </p:cNvPr>
          <p:cNvCxnSpPr/>
          <p:nvPr>
            <p:custDataLst>
              <p:tags r:id="rId3"/>
            </p:custDataLst>
          </p:nvPr>
        </p:nvCxnSpPr>
        <p:spPr bwMode="auto">
          <a:xfrm flipV="1">
            <a:off x="1274763" y="1692275"/>
            <a:ext cx="2967038" cy="254000"/>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7D2FB0CF-7783-7FCA-09C7-E8280D67ACFB}"/>
              </a:ext>
            </a:extLst>
          </p:cNvPr>
          <p:cNvCxnSpPr/>
          <p:nvPr>
            <p:custDataLst>
              <p:tags r:id="rId4"/>
            </p:custDataLst>
          </p:nvPr>
        </p:nvCxnSpPr>
        <p:spPr bwMode="auto">
          <a:xfrm>
            <a:off x="3611563" y="2566988"/>
            <a:ext cx="1135063" cy="0"/>
          </a:xfrm>
          <a:prstGeom prst="line">
            <a:avLst/>
          </a:prstGeom>
          <a:ln w="952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4" name="Arrow: Right 63">
            <a:extLst>
              <a:ext uri="{FF2B5EF4-FFF2-40B4-BE49-F238E27FC236}">
                <a16:creationId xmlns:a16="http://schemas.microsoft.com/office/drawing/2014/main" id="{74C288C2-86CD-B445-DA38-4D72BF2EE342}"/>
              </a:ext>
            </a:extLst>
          </p:cNvPr>
          <p:cNvSpPr/>
          <p:nvPr>
            <p:custDataLst>
              <p:tags r:id="rId5"/>
            </p:custDataLst>
          </p:nvPr>
        </p:nvSpPr>
        <p:spPr bwMode="auto">
          <a:xfrm rot="10800000">
            <a:off x="4797425" y="2490788"/>
            <a:ext cx="128588" cy="152400"/>
          </a:xfrm>
          <a:prstGeom prst="rightArrow">
            <a:avLst>
              <a:gd name="adj1" fmla="val 100000"/>
              <a:gd name="adj2" fmla="val 100000"/>
            </a:avLst>
          </a:prstGeom>
          <a:solidFill>
            <a:schemeClr val="tx1"/>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cxnSp>
        <p:nvCxnSpPr>
          <p:cNvPr id="65" name="Straight Connector 64">
            <a:extLst>
              <a:ext uri="{FF2B5EF4-FFF2-40B4-BE49-F238E27FC236}">
                <a16:creationId xmlns:a16="http://schemas.microsoft.com/office/drawing/2014/main" id="{130D0353-ECBA-BB9E-D9AC-633785DC0933}"/>
              </a:ext>
            </a:extLst>
          </p:cNvPr>
          <p:cNvCxnSpPr/>
          <p:nvPr>
            <p:custDataLst>
              <p:tags r:id="rId6"/>
            </p:custDataLst>
          </p:nvPr>
        </p:nvCxnSpPr>
        <p:spPr bwMode="auto">
          <a:xfrm>
            <a:off x="1038225" y="2566988"/>
            <a:ext cx="125413" cy="0"/>
          </a:xfrm>
          <a:prstGeom prst="line">
            <a:avLst/>
          </a:prstGeom>
          <a:ln w="952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5433E2A0-A7AB-60D2-F126-00676F5BEEF1}"/>
              </a:ext>
            </a:extLst>
          </p:cNvPr>
          <p:cNvCxnSpPr/>
          <p:nvPr>
            <p:custDataLst>
              <p:tags r:id="rId7"/>
            </p:custDataLst>
          </p:nvPr>
        </p:nvCxnSpPr>
        <p:spPr bwMode="auto">
          <a:xfrm>
            <a:off x="1385888" y="2566988"/>
            <a:ext cx="1262062" cy="0"/>
          </a:xfrm>
          <a:prstGeom prst="line">
            <a:avLst/>
          </a:prstGeom>
          <a:ln w="952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5F8A4B0C-E1CE-1554-407A-48C93D66B537}"/>
              </a:ext>
            </a:extLst>
          </p:cNvPr>
          <p:cNvCxnSpPr/>
          <p:nvPr>
            <p:custDataLst>
              <p:tags r:id="rId8"/>
            </p:custDataLst>
          </p:nvPr>
        </p:nvCxnSpPr>
        <p:spPr bwMode="auto">
          <a:xfrm>
            <a:off x="2870200" y="2566988"/>
            <a:ext cx="519113" cy="0"/>
          </a:xfrm>
          <a:prstGeom prst="line">
            <a:avLst/>
          </a:prstGeom>
          <a:ln w="952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FC3DD5E1-75AA-4EF2-80D0-8D0B9EC52150}"/>
              </a:ext>
            </a:extLst>
          </p:cNvPr>
          <p:cNvSpPr/>
          <p:nvPr>
            <p:custDataLst>
              <p:tags r:id="rId9"/>
            </p:custDataLst>
          </p:nvPr>
        </p:nvSpPr>
        <p:spPr bwMode="auto">
          <a:xfrm>
            <a:off x="1287463"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B85F983D-CC73-4E19-99CF-1DCEB24A437F}" type="datetime'2''''''''''''''''''''''''''0''1''''''''''''''7'''''''''''''''">
              <a:rPr lang="en-US" altLang="en-US" sz="800" b="0" baseline="0" smtClean="0">
                <a:solidFill>
                  <a:schemeClr val="tx1"/>
                </a:solidFill>
              </a:rPr>
              <a:pPr algn="ctr"/>
              <a:t>2017</a:t>
            </a:fld>
            <a:endParaRPr lang="en-US" sz="800" b="0" baseline="0" err="1">
              <a:solidFill>
                <a:schemeClr val="tx1"/>
              </a:solidFill>
            </a:endParaRPr>
          </a:p>
        </p:txBody>
      </p:sp>
      <p:sp>
        <p:nvSpPr>
          <p:cNvPr id="63" name="Rectangle 62">
            <a:extLst>
              <a:ext uri="{FF2B5EF4-FFF2-40B4-BE49-F238E27FC236}">
                <a16:creationId xmlns:a16="http://schemas.microsoft.com/office/drawing/2014/main" id="{E633EDAD-F177-6814-91BE-2C7762A4E6A3}"/>
              </a:ext>
            </a:extLst>
          </p:cNvPr>
          <p:cNvSpPr/>
          <p:nvPr>
            <p:custDataLst>
              <p:tags r:id="rId10"/>
            </p:custDataLst>
          </p:nvPr>
        </p:nvSpPr>
        <p:spPr bwMode="auto">
          <a:xfrm>
            <a:off x="4976813" y="2505075"/>
            <a:ext cx="365125"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r>
              <a:rPr lang="en-US" altLang="en-US" sz="800" b="0" baseline="0" dirty="0">
                <a:solidFill>
                  <a:schemeClr val="tx1"/>
                </a:solidFill>
                <a:effectLst/>
              </a:rPr>
              <a:t>Ø 1,175</a:t>
            </a:r>
            <a:endParaRPr lang="en-US" sz="800" b="0" baseline="0" dirty="0">
              <a:solidFill>
                <a:schemeClr val="tx1"/>
              </a:solidFill>
            </a:endParaRPr>
          </a:p>
        </p:txBody>
      </p:sp>
      <p:sp>
        <p:nvSpPr>
          <p:cNvPr id="18" name="Rectangle 17">
            <a:extLst>
              <a:ext uri="{FF2B5EF4-FFF2-40B4-BE49-F238E27FC236}">
                <a16:creationId xmlns:a16="http://schemas.microsoft.com/office/drawing/2014/main" id="{7A815EA8-EDAA-4799-944D-74A065A7864C}"/>
              </a:ext>
            </a:extLst>
          </p:cNvPr>
          <p:cNvSpPr/>
          <p:nvPr>
            <p:custDataLst>
              <p:tags r:id="rId11"/>
            </p:custDataLst>
          </p:nvPr>
        </p:nvSpPr>
        <p:spPr bwMode="auto">
          <a:xfrm>
            <a:off x="477838" y="1524000"/>
            <a:ext cx="122238" cy="134778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vert270" wrap="none" lIns="0" tIns="0" rIns="0" bIns="0" numCol="1" spcCol="0" rtlCol="0" anchor="b" anchorCtr="0">
            <a:noAutofit/>
          </a:bodyPr>
          <a:lstStyle/>
          <a:p>
            <a:pPr algn="ctr"/>
            <a:r>
              <a:rPr lang="en-US" sz="800" baseline="0">
                <a:solidFill>
                  <a:schemeClr val="tx1"/>
                </a:solidFill>
              </a:rPr>
              <a:t>Government Payments ($M)</a:t>
            </a:r>
          </a:p>
        </p:txBody>
      </p:sp>
      <p:sp>
        <p:nvSpPr>
          <p:cNvPr id="17" name="Rectangle 16">
            <a:extLst>
              <a:ext uri="{FF2B5EF4-FFF2-40B4-BE49-F238E27FC236}">
                <a16:creationId xmlns:a16="http://schemas.microsoft.com/office/drawing/2014/main" id="{CEAC7499-F6BB-4168-B879-3A640A0B56DC}"/>
              </a:ext>
            </a:extLst>
          </p:cNvPr>
          <p:cNvSpPr/>
          <p:nvPr>
            <p:custDataLst>
              <p:tags r:id="rId12"/>
            </p:custDataLst>
          </p:nvPr>
        </p:nvSpPr>
        <p:spPr bwMode="auto">
          <a:xfrm>
            <a:off x="2028825"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B4E7806E-C118-4BA9-A429-D3FCA060F5CB}" type="datetime'''2''''''''''''''''''''''''''''''0''''''''''''18'''''''''''''">
              <a:rPr lang="en-US" altLang="en-US" sz="800" b="0" baseline="0" smtClean="0">
                <a:solidFill>
                  <a:schemeClr val="tx1"/>
                </a:solidFill>
              </a:rPr>
              <a:pPr algn="ctr"/>
              <a:t>2018</a:t>
            </a:fld>
            <a:endParaRPr lang="en-US" sz="800" b="0" baseline="0" err="1">
              <a:solidFill>
                <a:schemeClr val="tx1"/>
              </a:solidFill>
            </a:endParaRPr>
          </a:p>
        </p:txBody>
      </p:sp>
      <p:sp>
        <p:nvSpPr>
          <p:cNvPr id="24" name="Rectangle 23">
            <a:extLst>
              <a:ext uri="{FF2B5EF4-FFF2-40B4-BE49-F238E27FC236}">
                <a16:creationId xmlns:a16="http://schemas.microsoft.com/office/drawing/2014/main" id="{A05C9513-00C1-47B4-89BD-0CD079D21D73}"/>
              </a:ext>
            </a:extLst>
          </p:cNvPr>
          <p:cNvSpPr/>
          <p:nvPr>
            <p:custDataLst>
              <p:tags r:id="rId13"/>
            </p:custDataLst>
          </p:nvPr>
        </p:nvSpPr>
        <p:spPr bwMode="auto">
          <a:xfrm>
            <a:off x="2770188"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2D2E0C4A-5943-4B08-A29D-B2F1094B20F2}" type="datetime'2''0''''''''''''''''''1''''''''''''''9'''''">
              <a:rPr lang="en-US" altLang="en-US" sz="800" b="0" baseline="0" smtClean="0">
                <a:solidFill>
                  <a:schemeClr val="tx1"/>
                </a:solidFill>
              </a:rPr>
              <a:pPr algn="ctr"/>
              <a:t>2019</a:t>
            </a:fld>
            <a:endParaRPr lang="en-US" sz="800" b="0" baseline="0" err="1">
              <a:solidFill>
                <a:schemeClr val="tx1"/>
              </a:solidFill>
            </a:endParaRPr>
          </a:p>
        </p:txBody>
      </p:sp>
      <p:sp>
        <p:nvSpPr>
          <p:cNvPr id="22" name="Rectangle 21">
            <a:extLst>
              <a:ext uri="{FF2B5EF4-FFF2-40B4-BE49-F238E27FC236}">
                <a16:creationId xmlns:a16="http://schemas.microsoft.com/office/drawing/2014/main" id="{CFA08AE5-F60A-4F3F-9EEB-7B4384193CAC}"/>
              </a:ext>
            </a:extLst>
          </p:cNvPr>
          <p:cNvSpPr/>
          <p:nvPr>
            <p:custDataLst>
              <p:tags r:id="rId14"/>
            </p:custDataLst>
          </p:nvPr>
        </p:nvSpPr>
        <p:spPr bwMode="auto">
          <a:xfrm>
            <a:off x="3513138"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03006534-EC75-485F-B16F-EDA234061AC1}" type="datetime'''''''20''''''''''''''2''''''''''''''''''''''''''''''''0'''">
              <a:rPr lang="en-US" altLang="en-US" sz="800" b="0" baseline="0" smtClean="0">
                <a:solidFill>
                  <a:schemeClr val="tx1"/>
                </a:solidFill>
              </a:rPr>
              <a:pPr algn="ctr"/>
              <a:t>2020</a:t>
            </a:fld>
            <a:endParaRPr lang="en-US" sz="800" b="0" baseline="0" err="1">
              <a:solidFill>
                <a:schemeClr val="tx1"/>
              </a:solidFill>
            </a:endParaRPr>
          </a:p>
        </p:txBody>
      </p:sp>
      <p:sp>
        <p:nvSpPr>
          <p:cNvPr id="19" name="Rectangle 18">
            <a:extLst>
              <a:ext uri="{FF2B5EF4-FFF2-40B4-BE49-F238E27FC236}">
                <a16:creationId xmlns:a16="http://schemas.microsoft.com/office/drawing/2014/main" id="{ED8EC55D-11CD-48F3-A542-C5ACE2D0B587}"/>
              </a:ext>
            </a:extLst>
          </p:cNvPr>
          <p:cNvSpPr/>
          <p:nvPr>
            <p:custDataLst>
              <p:tags r:id="rId15"/>
            </p:custDataLst>
          </p:nvPr>
        </p:nvSpPr>
        <p:spPr bwMode="auto">
          <a:xfrm>
            <a:off x="4254500"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AE3BA8D9-2490-4607-8CB6-6EBF54C1CEDD}" type="datetime'''''''2''''''''''''''''0''2''''''''''''''''1'">
              <a:rPr lang="en-US" altLang="en-US" sz="800" b="0" baseline="0" smtClean="0">
                <a:solidFill>
                  <a:schemeClr val="tx1"/>
                </a:solidFill>
              </a:rPr>
              <a:pPr algn="ctr"/>
              <a:t>2021</a:t>
            </a:fld>
            <a:endParaRPr lang="en-US" sz="800" b="0" baseline="0" err="1">
              <a:solidFill>
                <a:schemeClr val="tx1"/>
              </a:solidFill>
            </a:endParaRPr>
          </a:p>
        </p:txBody>
      </p:sp>
      <p:sp>
        <p:nvSpPr>
          <p:cNvPr id="256" name="Oval 255">
            <a:extLst>
              <a:ext uri="{FF2B5EF4-FFF2-40B4-BE49-F238E27FC236}">
                <a16:creationId xmlns:a16="http://schemas.microsoft.com/office/drawing/2014/main" id="{70DBF3F3-5E1B-446E-99EF-C260B1606E33}"/>
              </a:ext>
            </a:extLst>
          </p:cNvPr>
          <p:cNvSpPr/>
          <p:nvPr>
            <p:custDataLst>
              <p:tags r:id="rId16"/>
            </p:custDataLst>
          </p:nvPr>
        </p:nvSpPr>
        <p:spPr bwMode="auto">
          <a:xfrm>
            <a:off x="2571751" y="1733550"/>
            <a:ext cx="373063" cy="173038"/>
          </a:xfrm>
          <a:prstGeom prst="ellipse">
            <a:avLst/>
          </a:prstGeom>
          <a:solidFill>
            <a:schemeClr val="bg1"/>
          </a:solidFill>
          <a:ln w="952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a:fld id="{1B6DD9C0-893A-4E81-B8F9-09DFE11D94C0}" type="datetime'''''''+2''''''''7''%'''''''''''''''''''''''''''''">
              <a:rPr lang="en-US" altLang="en-US" sz="800" baseline="0" smtClean="0">
                <a:solidFill>
                  <a:schemeClr val="tx1"/>
                </a:solidFill>
                <a:effectLst/>
              </a:rPr>
              <a:pPr algn="ctr"/>
              <a:t>+27%</a:t>
            </a:fld>
            <a:endParaRPr lang="en-US" sz="800" baseline="0" err="1">
              <a:solidFill>
                <a:schemeClr val="tx1"/>
              </a:solidFill>
            </a:endParaRPr>
          </a:p>
        </p:txBody>
      </p:sp>
      <p:sp>
        <p:nvSpPr>
          <p:cNvPr id="25" name="Rectangle 24">
            <a:extLst>
              <a:ext uri="{FF2B5EF4-FFF2-40B4-BE49-F238E27FC236}">
                <a16:creationId xmlns:a16="http://schemas.microsoft.com/office/drawing/2014/main" id="{27164F3E-206B-4542-8AAA-269E3202D9D5}"/>
              </a:ext>
            </a:extLst>
          </p:cNvPr>
          <p:cNvSpPr/>
          <p:nvPr>
            <p:custDataLst>
              <p:tags r:id="rId17"/>
            </p:custDataLst>
          </p:nvPr>
        </p:nvSpPr>
        <p:spPr bwMode="auto">
          <a:xfrm>
            <a:off x="5218113" y="1627188"/>
            <a:ext cx="142875" cy="106363"/>
          </a:xfrm>
          <a:prstGeom prst="rect">
            <a:avLst/>
          </a:prstGeom>
          <a:solidFill>
            <a:schemeClr val="accent1"/>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err="1">
              <a:ea typeface="Roboto" panose="02000000000000000000" pitchFamily="2" charset="0"/>
              <a:cs typeface="Roboto" panose="02000000000000000000" pitchFamily="2" charset="0"/>
            </a:endParaRPr>
          </a:p>
        </p:txBody>
      </p:sp>
      <p:sp>
        <p:nvSpPr>
          <p:cNvPr id="241" name="Rectangle 240">
            <a:extLst>
              <a:ext uri="{FF2B5EF4-FFF2-40B4-BE49-F238E27FC236}">
                <a16:creationId xmlns:a16="http://schemas.microsoft.com/office/drawing/2014/main" id="{C7A3F98F-D240-4F80-BACF-286582DECE5C}"/>
              </a:ext>
            </a:extLst>
          </p:cNvPr>
          <p:cNvSpPr/>
          <p:nvPr>
            <p:custDataLst>
              <p:tags r:id="rId18"/>
            </p:custDataLst>
          </p:nvPr>
        </p:nvSpPr>
        <p:spPr bwMode="auto">
          <a:xfrm>
            <a:off x="5218113" y="1800225"/>
            <a:ext cx="142875" cy="106363"/>
          </a:xfrm>
          <a:prstGeom prst="rect">
            <a:avLst/>
          </a:prstGeom>
          <a:solidFill>
            <a:schemeClr val="accent2"/>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err="1">
              <a:ea typeface="Roboto" panose="02000000000000000000" pitchFamily="2" charset="0"/>
              <a:cs typeface="Roboto" panose="02000000000000000000" pitchFamily="2" charset="0"/>
            </a:endParaRPr>
          </a:p>
        </p:txBody>
      </p:sp>
      <p:sp>
        <p:nvSpPr>
          <p:cNvPr id="27" name="Rectangle 26">
            <a:extLst>
              <a:ext uri="{FF2B5EF4-FFF2-40B4-BE49-F238E27FC236}">
                <a16:creationId xmlns:a16="http://schemas.microsoft.com/office/drawing/2014/main" id="{6A92CC08-E29C-4444-8077-DEDCADC3809E}"/>
              </a:ext>
            </a:extLst>
          </p:cNvPr>
          <p:cNvSpPr/>
          <p:nvPr>
            <p:custDataLst>
              <p:tags r:id="rId19"/>
            </p:custDataLst>
          </p:nvPr>
        </p:nvSpPr>
        <p:spPr bwMode="auto">
          <a:xfrm>
            <a:off x="5411789" y="1622425"/>
            <a:ext cx="790575"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62EB0960-251C-466F-8F9B-80E971E76B68}" type="datetime'''An''n''u''''''a''''''''''''l'' ''''''p''ay''''me''nt''s'">
              <a:rPr lang="en-US" altLang="en-US" sz="800" b="0" baseline="0" smtClean="0">
                <a:solidFill>
                  <a:schemeClr val="tx1"/>
                </a:solidFill>
              </a:rPr>
              <a:pPr/>
              <a:t>Annual payments</a:t>
            </a:fld>
            <a:endParaRPr lang="en-US" sz="800" b="0" baseline="0" err="1">
              <a:solidFill>
                <a:schemeClr val="tx1"/>
              </a:solidFill>
            </a:endParaRPr>
          </a:p>
        </p:txBody>
      </p:sp>
      <p:sp>
        <p:nvSpPr>
          <p:cNvPr id="238" name="Rectangle 237">
            <a:extLst>
              <a:ext uri="{FF2B5EF4-FFF2-40B4-BE49-F238E27FC236}">
                <a16:creationId xmlns:a16="http://schemas.microsoft.com/office/drawing/2014/main" id="{FC21E46A-CB87-494A-B311-B3929D4A451A}"/>
              </a:ext>
            </a:extLst>
          </p:cNvPr>
          <p:cNvSpPr/>
          <p:nvPr>
            <p:custDataLst>
              <p:tags r:id="rId20"/>
            </p:custDataLst>
          </p:nvPr>
        </p:nvSpPr>
        <p:spPr bwMode="auto">
          <a:xfrm>
            <a:off x="5411788" y="1795463"/>
            <a:ext cx="73183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239C2FC9-D9EF-483D-8DA5-0C45A0F9F55A}" type="datetime'C''u''''''m''''''''u''lati''ve t''o''''t''''''al'">
              <a:rPr lang="en-US" altLang="en-US" sz="800" b="0" baseline="0" smtClean="0">
                <a:solidFill>
                  <a:schemeClr val="tx1"/>
                </a:solidFill>
              </a:rPr>
              <a:pPr/>
              <a:t>Cumulative total</a:t>
            </a:fld>
            <a:endParaRPr lang="en-US" sz="800" b="0" baseline="0" err="1">
              <a:solidFill>
                <a:schemeClr val="tx1"/>
              </a:solidFill>
            </a:endParaRPr>
          </a:p>
        </p:txBody>
      </p:sp>
      <p:sp>
        <p:nvSpPr>
          <p:cNvPr id="212" name="TextBox 211">
            <a:extLst>
              <a:ext uri="{FF2B5EF4-FFF2-40B4-BE49-F238E27FC236}">
                <a16:creationId xmlns:a16="http://schemas.microsoft.com/office/drawing/2014/main" id="{3CDC8F2D-6EAC-4D2A-B2EE-9035245CEB36}"/>
              </a:ext>
            </a:extLst>
          </p:cNvPr>
          <p:cNvSpPr txBox="1"/>
          <p:nvPr/>
        </p:nvSpPr>
        <p:spPr>
          <a:xfrm>
            <a:off x="4913720" y="3700463"/>
            <a:ext cx="815160" cy="463550"/>
          </a:xfrm>
          <a:prstGeom prst="rect">
            <a:avLst/>
          </a:prstGeom>
          <a:noFill/>
        </p:spPr>
        <p:txBody>
          <a:bodyPr wrap="square" lIns="90000" tIns="46800" rIns="90000" bIns="46800" rtlCol="0">
            <a:spAutoFit/>
          </a:bodyPr>
          <a:lstStyle/>
          <a:p>
            <a:pPr algn="ctr"/>
            <a:r>
              <a:rPr lang="en-US" sz="800" baseline="0">
                <a:solidFill>
                  <a:schemeClr val="accent2"/>
                </a:solidFill>
                <a:latin typeface="+mj-lt"/>
                <a:ea typeface="Roboto" panose="02000000000000000000" pitchFamily="2" charset="0"/>
                <a:cs typeface="Roboto" panose="02000000000000000000" pitchFamily="2" charset="0"/>
              </a:rPr>
              <a:t>2021 Payment Breakdown</a:t>
            </a:r>
          </a:p>
        </p:txBody>
      </p:sp>
      <p:graphicFrame>
        <p:nvGraphicFramePr>
          <p:cNvPr id="125" name="Chart 124">
            <a:extLst>
              <a:ext uri="{FF2B5EF4-FFF2-40B4-BE49-F238E27FC236}">
                <a16:creationId xmlns:a16="http://schemas.microsoft.com/office/drawing/2014/main" id="{1AAD02CD-0D90-6312-5ED1-40A11B8C6C55}"/>
              </a:ext>
            </a:extLst>
          </p:cNvPr>
          <p:cNvGraphicFramePr/>
          <p:nvPr>
            <p:custDataLst>
              <p:tags r:id="rId21"/>
            </p:custDataLst>
            <p:extLst>
              <p:ext uri="{D42A27DB-BD31-4B8C-83A1-F6EECF244321}">
                <p14:modId xmlns:p14="http://schemas.microsoft.com/office/powerpoint/2010/main" val="3609441875"/>
              </p:ext>
            </p:extLst>
          </p:nvPr>
        </p:nvGraphicFramePr>
        <p:xfrm>
          <a:off x="585788" y="3070225"/>
          <a:ext cx="1927225" cy="1765300"/>
        </p:xfrm>
        <a:graphic>
          <a:graphicData uri="http://schemas.openxmlformats.org/drawingml/2006/chart">
            <c:chart xmlns:c="http://schemas.openxmlformats.org/drawingml/2006/chart" xmlns:r="http://schemas.openxmlformats.org/officeDocument/2006/relationships" r:id="rId42"/>
          </a:graphicData>
        </a:graphic>
      </p:graphicFrame>
      <p:sp>
        <p:nvSpPr>
          <p:cNvPr id="68" name="Rectangle 67">
            <a:extLst>
              <a:ext uri="{FF2B5EF4-FFF2-40B4-BE49-F238E27FC236}">
                <a16:creationId xmlns:a16="http://schemas.microsoft.com/office/drawing/2014/main" id="{BC942EAF-580A-4108-A823-0071273EE6F5}"/>
              </a:ext>
            </a:extLst>
          </p:cNvPr>
          <p:cNvSpPr/>
          <p:nvPr>
            <p:custDataLst>
              <p:tags r:id="rId22"/>
            </p:custDataLst>
          </p:nvPr>
        </p:nvSpPr>
        <p:spPr bwMode="gray">
          <a:xfrm>
            <a:off x="1524001" y="3176588"/>
            <a:ext cx="176213" cy="109538"/>
          </a:xfrm>
          <a:prstGeom prst="rect">
            <a:avLst/>
          </a:prstGeom>
          <a:solidFill>
            <a:srgbClr val="026475"/>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FB4010F9-7AD5-434B-B9FA-548CD2A33335}" type="datetime'''''''''''3''''''''''''%'''''''''''''''''''''''''''''''''">
              <a:rPr lang="en-US" altLang="en-US" sz="800" baseline="0" smtClean="0">
                <a:solidFill>
                  <a:schemeClr val="bg1"/>
                </a:solidFill>
                <a:effectLst/>
              </a:rPr>
              <a:pPr/>
              <a:t>3%</a:t>
            </a:fld>
            <a:endParaRPr lang="en-US" sz="800" baseline="0" err="1">
              <a:solidFill>
                <a:schemeClr val="bg1"/>
              </a:solidFill>
            </a:endParaRPr>
          </a:p>
        </p:txBody>
      </p:sp>
      <p:sp>
        <p:nvSpPr>
          <p:cNvPr id="74" name="Rectangle 73">
            <a:extLst>
              <a:ext uri="{FF2B5EF4-FFF2-40B4-BE49-F238E27FC236}">
                <a16:creationId xmlns:a16="http://schemas.microsoft.com/office/drawing/2014/main" id="{16EDF702-0BE8-47ED-B10F-E121068B433A}"/>
              </a:ext>
            </a:extLst>
          </p:cNvPr>
          <p:cNvSpPr/>
          <p:nvPr>
            <p:custDataLst>
              <p:tags r:id="rId23"/>
            </p:custDataLst>
          </p:nvPr>
        </p:nvSpPr>
        <p:spPr bwMode="auto">
          <a:xfrm>
            <a:off x="2681288" y="3313113"/>
            <a:ext cx="142875" cy="106363"/>
          </a:xfrm>
          <a:prstGeom prst="rect">
            <a:avLst/>
          </a:prstGeom>
          <a:solidFill>
            <a:srgbClr val="026475"/>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err="1">
              <a:ea typeface="Roboto" panose="02000000000000000000" pitchFamily="2" charset="0"/>
              <a:cs typeface="Roboto" panose="02000000000000000000" pitchFamily="2" charset="0"/>
            </a:endParaRPr>
          </a:p>
        </p:txBody>
      </p:sp>
      <p:sp>
        <p:nvSpPr>
          <p:cNvPr id="71" name="Rectangle 70">
            <a:extLst>
              <a:ext uri="{FF2B5EF4-FFF2-40B4-BE49-F238E27FC236}">
                <a16:creationId xmlns:a16="http://schemas.microsoft.com/office/drawing/2014/main" id="{E1A6DA6C-25ED-460A-B7C4-0078CF368558}"/>
              </a:ext>
            </a:extLst>
          </p:cNvPr>
          <p:cNvSpPr/>
          <p:nvPr>
            <p:custDataLst>
              <p:tags r:id="rId24"/>
            </p:custDataLst>
          </p:nvPr>
        </p:nvSpPr>
        <p:spPr bwMode="auto">
          <a:xfrm>
            <a:off x="2681288" y="3486150"/>
            <a:ext cx="142875" cy="106363"/>
          </a:xfrm>
          <a:prstGeom prst="rect">
            <a:avLst/>
          </a:prstGeom>
          <a:solidFill>
            <a:schemeClr val="accent6"/>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err="1">
              <a:ea typeface="Roboto" panose="02000000000000000000" pitchFamily="2" charset="0"/>
              <a:cs typeface="Roboto" panose="02000000000000000000" pitchFamily="2" charset="0"/>
            </a:endParaRPr>
          </a:p>
        </p:txBody>
      </p:sp>
      <p:sp>
        <p:nvSpPr>
          <p:cNvPr id="72" name="Rectangle 71">
            <a:extLst>
              <a:ext uri="{FF2B5EF4-FFF2-40B4-BE49-F238E27FC236}">
                <a16:creationId xmlns:a16="http://schemas.microsoft.com/office/drawing/2014/main" id="{0D25D5F9-8687-4C36-8359-905DB0833CD7}"/>
              </a:ext>
            </a:extLst>
          </p:cNvPr>
          <p:cNvSpPr/>
          <p:nvPr>
            <p:custDataLst>
              <p:tags r:id="rId25"/>
            </p:custDataLst>
          </p:nvPr>
        </p:nvSpPr>
        <p:spPr bwMode="auto">
          <a:xfrm>
            <a:off x="2681288" y="3659188"/>
            <a:ext cx="142875" cy="106363"/>
          </a:xfrm>
          <a:prstGeom prst="rect">
            <a:avLst/>
          </a:prstGeom>
          <a:solidFill>
            <a:schemeClr val="accent5"/>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err="1">
              <a:ea typeface="Roboto" panose="02000000000000000000" pitchFamily="2" charset="0"/>
              <a:cs typeface="Roboto" panose="02000000000000000000" pitchFamily="2" charset="0"/>
            </a:endParaRPr>
          </a:p>
        </p:txBody>
      </p:sp>
      <p:sp>
        <p:nvSpPr>
          <p:cNvPr id="70" name="Rectangle 69">
            <a:extLst>
              <a:ext uri="{FF2B5EF4-FFF2-40B4-BE49-F238E27FC236}">
                <a16:creationId xmlns:a16="http://schemas.microsoft.com/office/drawing/2014/main" id="{A9BE7F5E-8676-4CFF-AD95-3F74EBE24273}"/>
              </a:ext>
            </a:extLst>
          </p:cNvPr>
          <p:cNvSpPr/>
          <p:nvPr>
            <p:custDataLst>
              <p:tags r:id="rId26"/>
            </p:custDataLst>
          </p:nvPr>
        </p:nvSpPr>
        <p:spPr bwMode="auto">
          <a:xfrm>
            <a:off x="2681288" y="3832225"/>
            <a:ext cx="142875" cy="106363"/>
          </a:xfrm>
          <a:prstGeom prst="rect">
            <a:avLst/>
          </a:prstGeom>
          <a:solidFill>
            <a:schemeClr val="accent4"/>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err="1">
              <a:ea typeface="Roboto" panose="02000000000000000000" pitchFamily="2" charset="0"/>
              <a:cs typeface="Roboto" panose="02000000000000000000" pitchFamily="2" charset="0"/>
            </a:endParaRPr>
          </a:p>
        </p:txBody>
      </p:sp>
      <p:sp>
        <p:nvSpPr>
          <p:cNvPr id="73" name="Rectangle 72">
            <a:extLst>
              <a:ext uri="{FF2B5EF4-FFF2-40B4-BE49-F238E27FC236}">
                <a16:creationId xmlns:a16="http://schemas.microsoft.com/office/drawing/2014/main" id="{ACD4F73F-08BE-453B-AD98-B0D2F248D586}"/>
              </a:ext>
            </a:extLst>
          </p:cNvPr>
          <p:cNvSpPr/>
          <p:nvPr>
            <p:custDataLst>
              <p:tags r:id="rId27"/>
            </p:custDataLst>
          </p:nvPr>
        </p:nvSpPr>
        <p:spPr bwMode="auto">
          <a:xfrm>
            <a:off x="2681288" y="4005263"/>
            <a:ext cx="142875" cy="106363"/>
          </a:xfrm>
          <a:prstGeom prst="rect">
            <a:avLst/>
          </a:prstGeom>
          <a:solidFill>
            <a:schemeClr val="bg2"/>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err="1">
              <a:ea typeface="Roboto" panose="02000000000000000000" pitchFamily="2" charset="0"/>
              <a:cs typeface="Roboto" panose="02000000000000000000" pitchFamily="2" charset="0"/>
            </a:endParaRPr>
          </a:p>
        </p:txBody>
      </p:sp>
      <p:sp>
        <p:nvSpPr>
          <p:cNvPr id="69" name="Rectangle 68">
            <a:extLst>
              <a:ext uri="{FF2B5EF4-FFF2-40B4-BE49-F238E27FC236}">
                <a16:creationId xmlns:a16="http://schemas.microsoft.com/office/drawing/2014/main" id="{3C48021F-0B98-4900-AAA8-B5F78F3111AB}"/>
              </a:ext>
            </a:extLst>
          </p:cNvPr>
          <p:cNvSpPr/>
          <p:nvPr>
            <p:custDataLst>
              <p:tags r:id="rId28"/>
            </p:custDataLst>
          </p:nvPr>
        </p:nvSpPr>
        <p:spPr bwMode="auto">
          <a:xfrm>
            <a:off x="2681288" y="4178300"/>
            <a:ext cx="142875" cy="106363"/>
          </a:xfrm>
          <a:prstGeom prst="rect">
            <a:avLst/>
          </a:prstGeom>
          <a:solidFill>
            <a:schemeClr val="accent2"/>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err="1">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8AD274E3-37EA-4CE3-AEBA-A5B26A5159D1}"/>
              </a:ext>
            </a:extLst>
          </p:cNvPr>
          <p:cNvSpPr/>
          <p:nvPr>
            <p:custDataLst>
              <p:tags r:id="rId29"/>
            </p:custDataLst>
          </p:nvPr>
        </p:nvSpPr>
        <p:spPr bwMode="auto">
          <a:xfrm>
            <a:off x="2681288" y="4351338"/>
            <a:ext cx="142875" cy="106363"/>
          </a:xfrm>
          <a:prstGeom prst="rect">
            <a:avLst/>
          </a:prstGeom>
          <a:solidFill>
            <a:schemeClr val="accent1"/>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err="1">
              <a:ea typeface="Roboto" panose="02000000000000000000" pitchFamily="2" charset="0"/>
              <a:cs typeface="Roboto" panose="02000000000000000000" pitchFamily="2" charset="0"/>
            </a:endParaRPr>
          </a:p>
        </p:txBody>
      </p:sp>
      <p:sp>
        <p:nvSpPr>
          <p:cNvPr id="80" name="Rectangle 79">
            <a:extLst>
              <a:ext uri="{FF2B5EF4-FFF2-40B4-BE49-F238E27FC236}">
                <a16:creationId xmlns:a16="http://schemas.microsoft.com/office/drawing/2014/main" id="{A68B7C2A-A2BF-4A78-B699-0B7BB0866D46}"/>
              </a:ext>
            </a:extLst>
          </p:cNvPr>
          <p:cNvSpPr/>
          <p:nvPr>
            <p:custDataLst>
              <p:tags r:id="rId30"/>
            </p:custDataLst>
          </p:nvPr>
        </p:nvSpPr>
        <p:spPr bwMode="auto">
          <a:xfrm>
            <a:off x="2874963" y="3308350"/>
            <a:ext cx="69215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74FADD77-B07F-412F-A9B0-0C9D0D45A142}" type="datetime'Pr''''''''op''''''''''e''r''ty'''''' ''''''Ta''''x''es'">
              <a:rPr lang="en-US" altLang="en-US" sz="800" b="0" baseline="0" smtClean="0">
                <a:solidFill>
                  <a:schemeClr val="tx1"/>
                </a:solidFill>
              </a:rPr>
              <a:pPr/>
              <a:t>Property Taxes</a:t>
            </a:fld>
            <a:endParaRPr lang="en-US" sz="800" b="0" baseline="0" err="1">
              <a:solidFill>
                <a:schemeClr val="tx1"/>
              </a:solidFill>
            </a:endParaRPr>
          </a:p>
        </p:txBody>
      </p:sp>
      <p:sp>
        <p:nvSpPr>
          <p:cNvPr id="78" name="Rectangle 77">
            <a:extLst>
              <a:ext uri="{FF2B5EF4-FFF2-40B4-BE49-F238E27FC236}">
                <a16:creationId xmlns:a16="http://schemas.microsoft.com/office/drawing/2014/main" id="{A084D357-AFBA-43FE-9AB9-2BFA22A3EAF4}"/>
              </a:ext>
            </a:extLst>
          </p:cNvPr>
          <p:cNvSpPr/>
          <p:nvPr>
            <p:custDataLst>
              <p:tags r:id="rId31"/>
            </p:custDataLst>
          </p:nvPr>
        </p:nvSpPr>
        <p:spPr bwMode="auto">
          <a:xfrm>
            <a:off x="2874963" y="3481388"/>
            <a:ext cx="110013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3A6A7685-304F-4B7B-A370-01292B97C4FF}" type="datetime'Em''p''l''''''''oye''e Pa''yro''''''ll'''''''' T''''ax''es'''">
              <a:rPr lang="en-US" altLang="en-US" sz="800" b="0" baseline="0" smtClean="0">
                <a:solidFill>
                  <a:schemeClr val="tx1"/>
                </a:solidFill>
              </a:rPr>
              <a:pPr/>
              <a:t>Employee Payroll Taxes</a:t>
            </a:fld>
            <a:endParaRPr lang="en-US" sz="800" b="0" baseline="0" err="1">
              <a:solidFill>
                <a:schemeClr val="tx1"/>
              </a:solidFill>
            </a:endParaRPr>
          </a:p>
        </p:txBody>
      </p:sp>
      <p:sp>
        <p:nvSpPr>
          <p:cNvPr id="77" name="Rectangle 76">
            <a:extLst>
              <a:ext uri="{FF2B5EF4-FFF2-40B4-BE49-F238E27FC236}">
                <a16:creationId xmlns:a16="http://schemas.microsoft.com/office/drawing/2014/main" id="{B0AE7604-5672-485D-9777-DFB5364B493C}"/>
              </a:ext>
            </a:extLst>
          </p:cNvPr>
          <p:cNvSpPr/>
          <p:nvPr>
            <p:custDataLst>
              <p:tags r:id="rId32"/>
            </p:custDataLst>
          </p:nvPr>
        </p:nvSpPr>
        <p:spPr bwMode="auto">
          <a:xfrm>
            <a:off x="2874963" y="3654425"/>
            <a:ext cx="1223963"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EC16F636-31CB-491C-A04A-2C10D8257C5F}" type="datetime'''W''''''H''''''T on ''Fo''''reign ''Divi''''d''e''''nds'">
              <a:rPr lang="en-GB" altLang="en-US" sz="800" b="0" baseline="0" smtClean="0">
                <a:solidFill>
                  <a:schemeClr val="tx1"/>
                </a:solidFill>
              </a:rPr>
              <a:pPr/>
              <a:t>WHT on Foreign Dividends</a:t>
            </a:fld>
            <a:endParaRPr lang="en-US" sz="800" b="0" baseline="0" err="1">
              <a:solidFill>
                <a:schemeClr val="tx1"/>
              </a:solidFill>
            </a:endParaRPr>
          </a:p>
        </p:txBody>
      </p:sp>
      <p:sp>
        <p:nvSpPr>
          <p:cNvPr id="75" name="Rectangle 74">
            <a:extLst>
              <a:ext uri="{FF2B5EF4-FFF2-40B4-BE49-F238E27FC236}">
                <a16:creationId xmlns:a16="http://schemas.microsoft.com/office/drawing/2014/main" id="{D1F5E313-BFCE-4752-A163-E66B0A8E5D81}"/>
              </a:ext>
            </a:extLst>
          </p:cNvPr>
          <p:cNvSpPr/>
          <p:nvPr>
            <p:custDataLst>
              <p:tags r:id="rId33"/>
            </p:custDataLst>
          </p:nvPr>
        </p:nvSpPr>
        <p:spPr bwMode="auto">
          <a:xfrm>
            <a:off x="2874963" y="3827463"/>
            <a:ext cx="112395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E080939A-1980-4102-BD70-670D9FE0AF33}" type="datetime'Corpor''''''a''te Inc''o''''m''e T''a''x''''''e''''s'''''''">
              <a:rPr lang="en-GB" altLang="en-US" sz="800" b="0" baseline="0" smtClean="0">
                <a:solidFill>
                  <a:schemeClr val="tx1"/>
                </a:solidFill>
              </a:rPr>
              <a:pPr/>
              <a:t>Corporate Income Taxes</a:t>
            </a:fld>
            <a:endParaRPr lang="en-US" sz="800" b="0" baseline="0" err="1">
              <a:solidFill>
                <a:schemeClr val="tx1"/>
              </a:solidFill>
            </a:endParaRPr>
          </a:p>
        </p:txBody>
      </p:sp>
      <p:sp>
        <p:nvSpPr>
          <p:cNvPr id="79" name="Rectangle 78">
            <a:extLst>
              <a:ext uri="{FF2B5EF4-FFF2-40B4-BE49-F238E27FC236}">
                <a16:creationId xmlns:a16="http://schemas.microsoft.com/office/drawing/2014/main" id="{5E8C9B63-161D-4F14-B803-06C72D1803C6}"/>
              </a:ext>
            </a:extLst>
          </p:cNvPr>
          <p:cNvSpPr/>
          <p:nvPr>
            <p:custDataLst>
              <p:tags r:id="rId34"/>
            </p:custDataLst>
          </p:nvPr>
        </p:nvSpPr>
        <p:spPr bwMode="auto">
          <a:xfrm>
            <a:off x="2874963" y="4000500"/>
            <a:ext cx="447675"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45B7AB08-94E9-480A-85B3-858204F8A029}" type="datetime'''''Di''vi''d''''''''''e''''''n''d''''''''''''''''''s'''''">
              <a:rPr lang="en-GB" altLang="en-US" sz="800" b="0" baseline="0" smtClean="0">
                <a:solidFill>
                  <a:schemeClr val="tx1"/>
                </a:solidFill>
              </a:rPr>
              <a:pPr/>
              <a:t>Dividends</a:t>
            </a:fld>
            <a:endParaRPr lang="en-US" sz="800" b="0" baseline="0" err="1">
              <a:solidFill>
                <a:schemeClr val="tx1"/>
              </a:solidFill>
            </a:endParaRPr>
          </a:p>
        </p:txBody>
      </p:sp>
      <p:sp>
        <p:nvSpPr>
          <p:cNvPr id="76" name="Rectangle 75">
            <a:extLst>
              <a:ext uri="{FF2B5EF4-FFF2-40B4-BE49-F238E27FC236}">
                <a16:creationId xmlns:a16="http://schemas.microsoft.com/office/drawing/2014/main" id="{5C06502A-55D6-493E-B2CE-FF9F269F5DBA}"/>
              </a:ext>
            </a:extLst>
          </p:cNvPr>
          <p:cNvSpPr/>
          <p:nvPr>
            <p:custDataLst>
              <p:tags r:id="rId35"/>
            </p:custDataLst>
          </p:nvPr>
        </p:nvSpPr>
        <p:spPr bwMode="auto">
          <a:xfrm>
            <a:off x="2874963" y="4173538"/>
            <a:ext cx="144303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141D2042-BA69-4CA7-AE27-EF427593DE9C}" type="datetime'R''''oya''l''tie''s'' and Se''''ve''''r''''''ance T''''a''xes'">
              <a:rPr lang="en-GB" altLang="en-US" sz="800" b="0" baseline="0" smtClean="0">
                <a:solidFill>
                  <a:schemeClr val="tx1"/>
                </a:solidFill>
              </a:rPr>
              <a:pPr/>
              <a:t>Royalties and Severance Taxes</a:t>
            </a:fld>
            <a:endParaRPr lang="en-US" sz="800" b="0" baseline="0" err="1">
              <a:solidFill>
                <a:schemeClr val="tx1"/>
              </a:solidFill>
            </a:endParaRPr>
          </a:p>
        </p:txBody>
      </p:sp>
      <p:sp>
        <p:nvSpPr>
          <p:cNvPr id="52" name="Rectangle 51">
            <a:extLst>
              <a:ext uri="{FF2B5EF4-FFF2-40B4-BE49-F238E27FC236}">
                <a16:creationId xmlns:a16="http://schemas.microsoft.com/office/drawing/2014/main" id="{C411F5C3-5267-4D36-942A-B6DF9BC4DDC9}"/>
              </a:ext>
            </a:extLst>
          </p:cNvPr>
          <p:cNvSpPr/>
          <p:nvPr>
            <p:custDataLst>
              <p:tags r:id="rId36"/>
            </p:custDataLst>
          </p:nvPr>
        </p:nvSpPr>
        <p:spPr bwMode="auto">
          <a:xfrm>
            <a:off x="2874963" y="4346575"/>
            <a:ext cx="9144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37C7A2CD-A33B-44B9-BC54-222A840C5840}" type="datetime'Ot''''h''e''''r'''' ''''Ta''x''e''s ''''&amp; F''''ee''''''''''s'">
              <a:rPr lang="en-US" altLang="en-US" sz="800" b="0" baseline="0" smtClean="0">
                <a:solidFill>
                  <a:schemeClr val="tx1"/>
                </a:solidFill>
              </a:rPr>
              <a:pPr/>
              <a:t>Other Taxes &amp; Fees</a:t>
            </a:fld>
            <a:endParaRPr lang="en-US" sz="800" b="0" baseline="0" err="1">
              <a:solidFill>
                <a:schemeClr val="tx1"/>
              </a:solidFill>
            </a:endParaRPr>
          </a:p>
        </p:txBody>
      </p:sp>
      <p:sp>
        <p:nvSpPr>
          <p:cNvPr id="93" name="TextBox 92">
            <a:extLst>
              <a:ext uri="{FF2B5EF4-FFF2-40B4-BE49-F238E27FC236}">
                <a16:creationId xmlns:a16="http://schemas.microsoft.com/office/drawing/2014/main" id="{F5471405-1CD9-4E20-B85E-AD036CEDBB48}"/>
              </a:ext>
            </a:extLst>
          </p:cNvPr>
          <p:cNvSpPr txBox="1"/>
          <p:nvPr/>
        </p:nvSpPr>
        <p:spPr>
          <a:xfrm>
            <a:off x="1161278" y="3700463"/>
            <a:ext cx="815160" cy="463550"/>
          </a:xfrm>
          <a:prstGeom prst="rect">
            <a:avLst/>
          </a:prstGeom>
          <a:noFill/>
        </p:spPr>
        <p:txBody>
          <a:bodyPr wrap="square" lIns="90000" tIns="46800" rIns="90000" bIns="46800" rtlCol="0">
            <a:spAutoFit/>
          </a:bodyPr>
          <a:lstStyle/>
          <a:p>
            <a:pPr algn="ctr"/>
            <a:r>
              <a:rPr lang="en-US" sz="800" baseline="0">
                <a:solidFill>
                  <a:schemeClr val="accent2"/>
                </a:solidFill>
                <a:latin typeface="+mj-lt"/>
                <a:ea typeface="Roboto" panose="02000000000000000000" pitchFamily="2" charset="0"/>
                <a:cs typeface="Roboto" panose="02000000000000000000" pitchFamily="2" charset="0"/>
              </a:rPr>
              <a:t>2017 Payment Breakdown</a:t>
            </a:r>
          </a:p>
        </p:txBody>
      </p:sp>
      <p:graphicFrame>
        <p:nvGraphicFramePr>
          <p:cNvPr id="195" name="Chart 194">
            <a:extLst>
              <a:ext uri="{FF2B5EF4-FFF2-40B4-BE49-F238E27FC236}">
                <a16:creationId xmlns:a16="http://schemas.microsoft.com/office/drawing/2014/main" id="{4AFB52BF-0D2A-C993-17B1-75F6BB088FB4}"/>
              </a:ext>
            </a:extLst>
          </p:cNvPr>
          <p:cNvGraphicFramePr/>
          <p:nvPr>
            <p:custDataLst>
              <p:tags r:id="rId37"/>
            </p:custDataLst>
            <p:extLst>
              <p:ext uri="{D42A27DB-BD31-4B8C-83A1-F6EECF244321}">
                <p14:modId xmlns:p14="http://schemas.microsoft.com/office/powerpoint/2010/main" val="771472391"/>
              </p:ext>
            </p:extLst>
          </p:nvPr>
        </p:nvGraphicFramePr>
        <p:xfrm>
          <a:off x="4357688" y="3067050"/>
          <a:ext cx="1927225" cy="1768475"/>
        </p:xfrm>
        <a:graphic>
          <a:graphicData uri="http://schemas.openxmlformats.org/drawingml/2006/chart">
            <c:chart xmlns:c="http://schemas.openxmlformats.org/drawingml/2006/chart" xmlns:r="http://schemas.openxmlformats.org/officeDocument/2006/relationships" r:id="rId43"/>
          </a:graphicData>
        </a:graphic>
      </p:graphicFrame>
      <p:sp>
        <p:nvSpPr>
          <p:cNvPr id="31" name="Oval 9">
            <a:extLst>
              <a:ext uri="{FF2B5EF4-FFF2-40B4-BE49-F238E27FC236}">
                <a16:creationId xmlns:a16="http://schemas.microsoft.com/office/drawing/2014/main" id="{497AC9F5-9CED-3425-EF61-110A8379100E}"/>
              </a:ext>
            </a:extLst>
          </p:cNvPr>
          <p:cNvSpPr>
            <a:spLocks noChangeArrowheads="1"/>
          </p:cNvSpPr>
          <p:nvPr/>
        </p:nvSpPr>
        <p:spPr bwMode="gray">
          <a:xfrm>
            <a:off x="8677200" y="717561"/>
            <a:ext cx="324000" cy="324000"/>
          </a:xfrm>
          <a:prstGeom prst="ellipse">
            <a:avLst/>
          </a:prstGeom>
          <a:solidFill>
            <a:schemeClr val="accent1"/>
          </a:solidFill>
          <a:ln w="15875" algn="ctr">
            <a:solidFill>
              <a:schemeClr val="bg1"/>
            </a:solidFill>
            <a:round/>
            <a:headEnd/>
            <a:tailEnd/>
          </a:ln>
          <a:effectLst/>
        </p:spPr>
        <p:txBody>
          <a:bodyPr wrap="none" lIns="54000" tIns="54000" rIns="54000" bIns="54000" anchor="ctr"/>
          <a:lstStyle/>
          <a:p>
            <a:pPr algn="ctr" defTabSz="685800"/>
            <a:r>
              <a:rPr lang="en-US" sz="1800" baseline="0" dirty="0">
                <a:solidFill>
                  <a:prstClr val="white"/>
                </a:solidFill>
                <a:latin typeface="Arial"/>
                <a:ea typeface="Roboto" pitchFamily="2" charset="0"/>
              </a:rPr>
              <a:t>3</a:t>
            </a:r>
          </a:p>
        </p:txBody>
      </p:sp>
      <p:sp>
        <p:nvSpPr>
          <p:cNvPr id="46" name="Content Placeholder 10">
            <a:extLst>
              <a:ext uri="{FF2B5EF4-FFF2-40B4-BE49-F238E27FC236}">
                <a16:creationId xmlns:a16="http://schemas.microsoft.com/office/drawing/2014/main" id="{314155BA-E3EA-D510-86C1-2B6D0ADC9B96}"/>
              </a:ext>
            </a:extLst>
          </p:cNvPr>
          <p:cNvSpPr txBox="1">
            <a:spLocks/>
          </p:cNvSpPr>
          <p:nvPr/>
        </p:nvSpPr>
        <p:spPr>
          <a:xfrm>
            <a:off x="6649839" y="1379583"/>
            <a:ext cx="2189362" cy="121121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36000" tIns="72000" rIns="36000" bIns="72000" rtlCol="0" anchor="t"/>
          <a:lstStyle>
            <a:defPPr>
              <a:defRPr lang="en-GB"/>
            </a:defPPr>
            <a:lvl1pPr marL="92075" marR="0" lvl="0" indent="-92075" defTabSz="914400" latinLnBrk="0">
              <a:lnSpc>
                <a:spcPct val="100000"/>
              </a:lnSpc>
              <a:buClrTx/>
              <a:buSzTx/>
              <a:buFont typeface="Wingdings" panose="05000000000000000000" pitchFamily="2" charset="2"/>
              <a:buChar char="§"/>
              <a:tabLst/>
              <a:defRPr sz="1000" baseline="0">
                <a:solidFill>
                  <a:srgbClr val="006BA6"/>
                </a:solidFill>
                <a:latin typeface="Arial"/>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6209" indent="-176209" defTabSz="914378">
              <a:spcAft>
                <a:spcPts val="300"/>
              </a:spcAft>
            </a:pPr>
            <a:r>
              <a:rPr lang="en-US" b="0" dirty="0">
                <a:solidFill>
                  <a:schemeClr val="tx2"/>
                </a:solidFill>
              </a:rPr>
              <a:t>Total government payments (annual and cumulative) </a:t>
            </a:r>
          </a:p>
          <a:p>
            <a:pPr marL="176209" indent="-176209" defTabSz="914378">
              <a:spcAft>
                <a:spcPts val="300"/>
              </a:spcAft>
            </a:pPr>
            <a:r>
              <a:rPr lang="en-US" b="0" dirty="0">
                <a:solidFill>
                  <a:schemeClr val="tx2"/>
                </a:solidFill>
              </a:rPr>
              <a:t>Government payments breakdown (2017 vs. 2021) </a:t>
            </a:r>
          </a:p>
        </p:txBody>
      </p:sp>
      <p:sp>
        <p:nvSpPr>
          <p:cNvPr id="47" name="Arrow: Pentagon 46">
            <a:extLst>
              <a:ext uri="{FF2B5EF4-FFF2-40B4-BE49-F238E27FC236}">
                <a16:creationId xmlns:a16="http://schemas.microsoft.com/office/drawing/2014/main" id="{FED4E3E9-F0D2-D53C-62CA-9FCC8E0528A0}"/>
              </a:ext>
            </a:extLst>
          </p:cNvPr>
          <p:cNvSpPr/>
          <p:nvPr/>
        </p:nvSpPr>
        <p:spPr>
          <a:xfrm>
            <a:off x="6649839" y="1193800"/>
            <a:ext cx="2189361" cy="18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dirty="0">
                <a:solidFill>
                  <a:schemeClr val="tx2"/>
                </a:solidFill>
                <a:latin typeface="Arial"/>
                <a:ea typeface="Roboto" panose="02000000000000000000" pitchFamily="2" charset="0"/>
                <a:cs typeface="Roboto" panose="02000000000000000000" pitchFamily="2" charset="0"/>
              </a:rPr>
              <a:t>Relevant metrics</a:t>
            </a:r>
            <a:endParaRPr kumimoji="0" lang="en-GB" sz="1000" b="1" i="0" u="none" strike="noStrike" kern="1200" cap="none" spc="0" normalizeH="0" baseline="0" noProof="0" dirty="0">
              <a:ln>
                <a:noFill/>
              </a:ln>
              <a:solidFill>
                <a:schemeClr val="tx2"/>
              </a:solidFill>
              <a:effectLst/>
              <a:uLnTx/>
              <a:uFillTx/>
              <a:latin typeface="Arial"/>
              <a:ea typeface="Roboto" panose="02000000000000000000" pitchFamily="2" charset="0"/>
              <a:cs typeface="Roboto" panose="02000000000000000000" pitchFamily="2" charset="0"/>
            </a:endParaRPr>
          </a:p>
        </p:txBody>
      </p:sp>
      <p:sp>
        <p:nvSpPr>
          <p:cNvPr id="49" name="Content Placeholder 10">
            <a:extLst>
              <a:ext uri="{FF2B5EF4-FFF2-40B4-BE49-F238E27FC236}">
                <a16:creationId xmlns:a16="http://schemas.microsoft.com/office/drawing/2014/main" id="{36832A9B-EC13-3C2B-CFB4-500CBCA96DAA}"/>
              </a:ext>
            </a:extLst>
          </p:cNvPr>
          <p:cNvSpPr txBox="1">
            <a:spLocks/>
          </p:cNvSpPr>
          <p:nvPr/>
        </p:nvSpPr>
        <p:spPr>
          <a:xfrm>
            <a:off x="6649839" y="2786153"/>
            <a:ext cx="2189362" cy="204833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36000" tIns="72000" rIns="36000" bIns="72000" rtlCol="0" anchor="t"/>
          <a:lstStyle>
            <a:defPPr>
              <a:defRPr lang="en-GB"/>
            </a:defPPr>
            <a:lvl1pPr marL="92075" marR="0" lvl="0" indent="-92075" defTabSz="914400" latinLnBrk="0">
              <a:lnSpc>
                <a:spcPct val="100000"/>
              </a:lnSpc>
              <a:buClrTx/>
              <a:buSzTx/>
              <a:buFont typeface="Wingdings" panose="05000000000000000000" pitchFamily="2" charset="2"/>
              <a:buChar char="§"/>
              <a:tabLst/>
              <a:defRPr sz="1000" baseline="0">
                <a:solidFill>
                  <a:srgbClr val="006BA6"/>
                </a:solidFill>
                <a:latin typeface="Arial"/>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6209" indent="-176209" defTabSz="914378">
              <a:spcAft>
                <a:spcPts val="300"/>
              </a:spcAft>
            </a:pPr>
            <a:r>
              <a:rPr lang="en-US" b="0" dirty="0">
                <a:solidFill>
                  <a:schemeClr val="tx2"/>
                </a:solidFill>
              </a:rPr>
              <a:t>A total of ~$5.9B has been paid to the government over 5 years, or an average of $1.2B per year</a:t>
            </a:r>
          </a:p>
          <a:p>
            <a:pPr marL="176209" indent="-176209" defTabSz="914378">
              <a:spcAft>
                <a:spcPts val="300"/>
              </a:spcAft>
            </a:pPr>
            <a:r>
              <a:rPr lang="en-US" b="0" dirty="0">
                <a:solidFill>
                  <a:schemeClr val="tx2"/>
                </a:solidFill>
              </a:rPr>
              <a:t>Yearly payments have been steadily increasing (~27%)</a:t>
            </a:r>
          </a:p>
          <a:p>
            <a:pPr marL="176209" indent="-176209" defTabSz="914378">
              <a:spcAft>
                <a:spcPts val="300"/>
              </a:spcAft>
            </a:pPr>
            <a:r>
              <a:rPr lang="en-GB" b="0" dirty="0">
                <a:solidFill>
                  <a:schemeClr val="tx2"/>
                </a:solidFill>
              </a:rPr>
              <a:t>Income tax in in 2021 represented 37% of government payments compared to 15% in 2017.</a:t>
            </a:r>
          </a:p>
          <a:p>
            <a:pPr marL="176209" indent="-176209" defTabSz="914378">
              <a:spcAft>
                <a:spcPts val="300"/>
              </a:spcAft>
            </a:pPr>
            <a:r>
              <a:rPr lang="en-GB" b="0" dirty="0">
                <a:solidFill>
                  <a:schemeClr val="tx2"/>
                </a:solidFill>
              </a:rPr>
              <a:t>After income tax, the largest contributors are Royalties and Dividend payments, respectively</a:t>
            </a:r>
            <a:endParaRPr lang="en-US" b="0" dirty="0">
              <a:solidFill>
                <a:schemeClr val="tx2"/>
              </a:solidFill>
            </a:endParaRPr>
          </a:p>
        </p:txBody>
      </p:sp>
      <p:sp>
        <p:nvSpPr>
          <p:cNvPr id="50" name="Arrow: Pentagon 49">
            <a:extLst>
              <a:ext uri="{FF2B5EF4-FFF2-40B4-BE49-F238E27FC236}">
                <a16:creationId xmlns:a16="http://schemas.microsoft.com/office/drawing/2014/main" id="{09FD5011-4610-4934-CC3B-39DDCB930560}"/>
              </a:ext>
            </a:extLst>
          </p:cNvPr>
          <p:cNvSpPr/>
          <p:nvPr/>
        </p:nvSpPr>
        <p:spPr>
          <a:xfrm>
            <a:off x="6649839" y="2600370"/>
            <a:ext cx="2189361" cy="18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dirty="0">
                <a:solidFill>
                  <a:schemeClr val="tx2"/>
                </a:solidFill>
                <a:latin typeface="Arial"/>
                <a:ea typeface="Roboto" panose="02000000000000000000" pitchFamily="2" charset="0"/>
                <a:cs typeface="Roboto" panose="02000000000000000000" pitchFamily="2" charset="0"/>
              </a:rPr>
              <a:t>Key takeaways</a:t>
            </a:r>
            <a:endParaRPr kumimoji="0" lang="en-GB" sz="1000" b="1" i="0" u="none" strike="noStrike" kern="1200" cap="none" spc="0" normalizeH="0" baseline="0" noProof="0" dirty="0">
              <a:ln>
                <a:noFill/>
              </a:ln>
              <a:solidFill>
                <a:schemeClr val="tx2"/>
              </a:solidFill>
              <a:effectLst/>
              <a:uLnTx/>
              <a:uFillTx/>
              <a:latin typeface="Aria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841797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a:extLst>
              <a:ext uri="{FF2B5EF4-FFF2-40B4-BE49-F238E27FC236}">
                <a16:creationId xmlns:a16="http://schemas.microsoft.com/office/drawing/2014/main" id="{07AB5B00-19D9-46B7-9072-386BD31397D8}"/>
              </a:ext>
            </a:extLst>
          </p:cNvPr>
          <p:cNvGraphicFramePr>
            <a:graphicFrameLocks noChangeAspect="1"/>
          </p:cNvGraphicFramePr>
          <p:nvPr>
            <p:custDataLst>
              <p:tags r:id="rId1"/>
            </p:custDataLst>
            <p:extLst>
              <p:ext uri="{D42A27DB-BD31-4B8C-83A1-F6EECF244321}">
                <p14:modId xmlns:p14="http://schemas.microsoft.com/office/powerpoint/2010/main" val="18932880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6" imgW="344" imgH="344" progId="TCLayout.ActiveDocument.1">
                  <p:embed/>
                </p:oleObj>
              </mc:Choice>
              <mc:Fallback>
                <p:oleObj name="think-cell Slide" r:id="rId76" imgW="344" imgH="344" progId="TCLayout.ActiveDocument.1">
                  <p:embed/>
                  <p:pic>
                    <p:nvPicPr>
                      <p:cNvPr id="20" name="Object 19" hidden="1">
                        <a:extLst>
                          <a:ext uri="{FF2B5EF4-FFF2-40B4-BE49-F238E27FC236}">
                            <a16:creationId xmlns:a16="http://schemas.microsoft.com/office/drawing/2014/main" id="{07AB5B00-19D9-46B7-9072-386BD31397D8}"/>
                          </a:ext>
                        </a:extLst>
                      </p:cNvPr>
                      <p:cNvPicPr/>
                      <p:nvPr/>
                    </p:nvPicPr>
                    <p:blipFill>
                      <a:blip r:embed="rId77"/>
                      <a:stretch>
                        <a:fillRect/>
                      </a:stretch>
                    </p:blipFill>
                    <p:spPr>
                      <a:xfrm>
                        <a:off x="1588" y="1588"/>
                        <a:ext cx="1588" cy="1588"/>
                      </a:xfrm>
                      <a:prstGeom prst="rect">
                        <a:avLst/>
                      </a:prstGeom>
                    </p:spPr>
                  </p:pic>
                </p:oleObj>
              </mc:Fallback>
            </mc:AlternateContent>
          </a:graphicData>
        </a:graphic>
      </p:graphicFrame>
      <p:sp>
        <p:nvSpPr>
          <p:cNvPr id="14" name="Content Placeholder 10">
            <a:extLst>
              <a:ext uri="{FF2B5EF4-FFF2-40B4-BE49-F238E27FC236}">
                <a16:creationId xmlns:a16="http://schemas.microsoft.com/office/drawing/2014/main" id="{2EC95884-0882-D7BD-35CD-AEF152307295}"/>
              </a:ext>
            </a:extLst>
          </p:cNvPr>
          <p:cNvSpPr txBox="1">
            <a:spLocks/>
          </p:cNvSpPr>
          <p:nvPr/>
        </p:nvSpPr>
        <p:spPr>
          <a:xfrm>
            <a:off x="312368" y="1193799"/>
            <a:ext cx="6275757" cy="3640683"/>
          </a:xfrm>
          <a:prstGeom prst="rect">
            <a:avLst/>
          </a:prstGeom>
          <a:no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defPPr>
              <a:defRPr lang="en-GB"/>
            </a:defPPr>
            <a:lvl1pPr marL="0" marR="0" lvl="0" indent="0" algn="ctr" defTabSz="914400" latinLnBrk="0">
              <a:lnSpc>
                <a:spcPct val="100000"/>
              </a:lnSpc>
              <a:buClrTx/>
              <a:buSzTx/>
              <a:buFontTx/>
              <a:buNone/>
              <a:tabLst/>
              <a:defRPr sz="1000" baseline="0">
                <a:solidFill>
                  <a:schemeClr val="bg1"/>
                </a:solidFill>
                <a:latin typeface="Arial"/>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endParaRPr lang="en-US" b="0">
              <a:solidFill>
                <a:srgbClr val="006BA6"/>
              </a:solidFill>
            </a:endParaRPr>
          </a:p>
        </p:txBody>
      </p:sp>
      <p:sp>
        <p:nvSpPr>
          <p:cNvPr id="7" name="Title 6"/>
          <p:cNvSpPr>
            <a:spLocks noGrp="1"/>
          </p:cNvSpPr>
          <p:nvPr>
            <p:ph type="title"/>
          </p:nvPr>
        </p:nvSpPr>
        <p:spPr/>
        <p:txBody>
          <a:bodyPr vert="horz"/>
          <a:lstStyle/>
          <a:p>
            <a:r>
              <a:rPr lang="en-US" dirty="0"/>
              <a:t>Operation 3 has procured almost $4B worth of goods &amp; services for its operations since 2017, the majority of which is sourced locally</a:t>
            </a:r>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0"/>
          </p:nvPr>
        </p:nvSpPr>
        <p:spPr/>
        <p:txBody>
          <a:bodyPr/>
          <a:lstStyle/>
          <a:p>
            <a:r>
              <a:rPr lang="en-GB" dirty="0"/>
              <a:t>Operation 3 procures from over 94 local suppliers and has spent ~$1.7M per year with each</a:t>
            </a:r>
            <a:endParaRPr lang="en-US" dirty="0"/>
          </a:p>
        </p:txBody>
      </p:sp>
      <p:graphicFrame>
        <p:nvGraphicFramePr>
          <p:cNvPr id="279" name="Chart 278">
            <a:extLst>
              <a:ext uri="{FF2B5EF4-FFF2-40B4-BE49-F238E27FC236}">
                <a16:creationId xmlns:a16="http://schemas.microsoft.com/office/drawing/2014/main" id="{D7C46F8D-7FC2-FCE8-4B8B-CA085658B792}"/>
              </a:ext>
            </a:extLst>
          </p:cNvPr>
          <p:cNvGraphicFramePr/>
          <p:nvPr>
            <p:custDataLst>
              <p:tags r:id="rId2"/>
            </p:custDataLst>
            <p:extLst>
              <p:ext uri="{D42A27DB-BD31-4B8C-83A1-F6EECF244321}">
                <p14:modId xmlns:p14="http://schemas.microsoft.com/office/powerpoint/2010/main" val="3282386224"/>
              </p:ext>
            </p:extLst>
          </p:nvPr>
        </p:nvGraphicFramePr>
        <p:xfrm>
          <a:off x="588963" y="1503363"/>
          <a:ext cx="4554537" cy="1393825"/>
        </p:xfrm>
        <a:graphic>
          <a:graphicData uri="http://schemas.openxmlformats.org/drawingml/2006/chart">
            <c:chart xmlns:c="http://schemas.openxmlformats.org/drawingml/2006/chart" xmlns:r="http://schemas.openxmlformats.org/officeDocument/2006/relationships" r:id="rId78"/>
          </a:graphicData>
        </a:graphic>
      </p:graphicFrame>
      <p:cxnSp>
        <p:nvCxnSpPr>
          <p:cNvPr id="286" name="Straight Connector 285">
            <a:extLst>
              <a:ext uri="{FF2B5EF4-FFF2-40B4-BE49-F238E27FC236}">
                <a16:creationId xmlns:a16="http://schemas.microsoft.com/office/drawing/2014/main" id="{78DA281C-5E68-4F30-B23F-9192582DD314}"/>
              </a:ext>
            </a:extLst>
          </p:cNvPr>
          <p:cNvCxnSpPr/>
          <p:nvPr>
            <p:custDataLst>
              <p:tags r:id="rId3"/>
            </p:custDataLst>
          </p:nvPr>
        </p:nvCxnSpPr>
        <p:spPr bwMode="auto">
          <a:xfrm flipV="1">
            <a:off x="1408113" y="1138238"/>
            <a:ext cx="2967037" cy="325438"/>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78" name="Straight Connector 277">
            <a:extLst>
              <a:ext uri="{FF2B5EF4-FFF2-40B4-BE49-F238E27FC236}">
                <a16:creationId xmlns:a16="http://schemas.microsoft.com/office/drawing/2014/main" id="{814AF6E2-AE78-70D7-2449-530936183A85}"/>
              </a:ext>
            </a:extLst>
          </p:cNvPr>
          <p:cNvCxnSpPr/>
          <p:nvPr>
            <p:custDataLst>
              <p:tags r:id="rId4"/>
            </p:custDataLst>
          </p:nvPr>
        </p:nvCxnSpPr>
        <p:spPr bwMode="auto">
          <a:xfrm flipH="1">
            <a:off x="1562100" y="2663825"/>
            <a:ext cx="65088" cy="0"/>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2" name="Rectangle 121">
            <a:extLst>
              <a:ext uri="{FF2B5EF4-FFF2-40B4-BE49-F238E27FC236}">
                <a16:creationId xmlns:a16="http://schemas.microsoft.com/office/drawing/2014/main" id="{35419878-CF5A-6F8D-1F83-855C98C2BA1A}"/>
              </a:ext>
            </a:extLst>
          </p:cNvPr>
          <p:cNvSpPr/>
          <p:nvPr>
            <p:custDataLst>
              <p:tags r:id="rId5"/>
            </p:custDataLst>
          </p:nvPr>
        </p:nvSpPr>
        <p:spPr bwMode="gray">
          <a:xfrm>
            <a:off x="2033588" y="2351088"/>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9AB20E7C-94C8-4346-BF9A-943DE49793B5}" type="datetime'''''''''''''''''''''5''''''0''''''''''''''''%'''">
              <a:rPr lang="en-US" altLang="en-US" sz="800" b="0" baseline="0" smtClean="0">
                <a:solidFill>
                  <a:schemeClr val="bg1"/>
                </a:solidFill>
                <a:effectLst/>
              </a:rPr>
              <a:pPr algn="ctr">
                <a:lnSpc>
                  <a:spcPct val="90000"/>
                </a:lnSpc>
              </a:pPr>
              <a:t>50%</a:t>
            </a:fld>
            <a:endParaRPr lang="en-US" sz="800" b="0" baseline="0" dirty="0" err="1">
              <a:solidFill>
                <a:schemeClr val="bg1"/>
              </a:solidFill>
            </a:endParaRPr>
          </a:p>
        </p:txBody>
      </p:sp>
      <p:sp>
        <p:nvSpPr>
          <p:cNvPr id="49" name="Rectangle 48">
            <a:extLst>
              <a:ext uri="{FF2B5EF4-FFF2-40B4-BE49-F238E27FC236}">
                <a16:creationId xmlns:a16="http://schemas.microsoft.com/office/drawing/2014/main" id="{42C1B770-0BA4-4D7B-8AC0-75808727FED4}"/>
              </a:ext>
            </a:extLst>
          </p:cNvPr>
          <p:cNvSpPr/>
          <p:nvPr>
            <p:custDataLst>
              <p:tags r:id="rId6"/>
            </p:custDataLst>
          </p:nvPr>
        </p:nvSpPr>
        <p:spPr bwMode="gray">
          <a:xfrm>
            <a:off x="1308100" y="2293938"/>
            <a:ext cx="2000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tint val="100000"/>
                    <a:shade val="100000"/>
                    <a:satMod val="130000"/>
                  </a:schemeClr>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lvl="0" algn="ctr">
              <a:lnSpc>
                <a:spcPct val="90000"/>
              </a:lnSpc>
              <a:defRPr/>
            </a:pPr>
            <a:fld id="{DAA96A80-B0A3-41C7-B046-E9070B9D80B8}" type="datetime'''''''6''''2''''''''5'''''''''''''''">
              <a:rPr lang="en-US" altLang="en-US" sz="800" b="0" baseline="0" smtClean="0">
                <a:solidFill>
                  <a:srgbClr val="0D1641"/>
                </a:solidFill>
              </a:rPr>
              <a:pPr lvl="0" algn="ctr">
                <a:lnSpc>
                  <a:spcPct val="90000"/>
                </a:lnSpc>
                <a:defRPr/>
              </a:pPr>
              <a:t>625</a:t>
            </a:fld>
            <a:endParaRPr kumimoji="0" lang="en-US" sz="800" b="0" i="0" strike="noStrike" kern="1200" cap="none" spc="0" normalizeH="0" baseline="0" noProof="0" err="1">
              <a:ln>
                <a:noFill/>
              </a:ln>
              <a:solidFill>
                <a:srgbClr val="0D1641"/>
              </a:solidFill>
              <a:effectLst/>
              <a:uLnTx/>
              <a:uFillTx/>
            </a:endParaRPr>
          </a:p>
        </p:txBody>
      </p:sp>
      <p:sp>
        <p:nvSpPr>
          <p:cNvPr id="35" name="Rectangle 34">
            <a:extLst>
              <a:ext uri="{FF2B5EF4-FFF2-40B4-BE49-F238E27FC236}">
                <a16:creationId xmlns:a16="http://schemas.microsoft.com/office/drawing/2014/main" id="{28C8A726-FDCC-4DC0-870A-AC39D38DBAAC}"/>
              </a:ext>
            </a:extLst>
          </p:cNvPr>
          <p:cNvSpPr/>
          <p:nvPr>
            <p:custDataLst>
              <p:tags r:id="rId7"/>
            </p:custDataLst>
          </p:nvPr>
        </p:nvSpPr>
        <p:spPr bwMode="auto">
          <a:xfrm>
            <a:off x="477838" y="1528763"/>
            <a:ext cx="122238" cy="133985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vert270" wrap="none" lIns="0" tIns="0" rIns="0" bIns="0" numCol="1" spcCol="0" rtlCol="0" anchor="b"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i="0" u="none" strike="noStrike" kern="1200" cap="none" spc="0" normalizeH="0" baseline="0" noProof="0" dirty="0">
                <a:ln>
                  <a:noFill/>
                </a:ln>
                <a:solidFill>
                  <a:srgbClr val="0D1641"/>
                </a:solidFill>
                <a:effectLst/>
                <a:uLnTx/>
                <a:uFillTx/>
                <a:latin typeface="Arial"/>
                <a:ea typeface="+mn-ea"/>
                <a:cs typeface="+mn-cs"/>
              </a:rPr>
              <a:t>Procurement of Goods ($M)</a:t>
            </a:r>
            <a:endParaRPr kumimoji="0" lang="en-US" sz="800" i="0" u="none" strike="noStrike" kern="1200" cap="none" spc="0" normalizeH="0" baseline="0" noProof="0" dirty="0">
              <a:ln>
                <a:noFill/>
              </a:ln>
              <a:solidFill>
                <a:srgbClr val="0D1641"/>
              </a:solidFill>
              <a:effectLst/>
              <a:uLnTx/>
              <a:uFillTx/>
              <a:latin typeface="Arial"/>
              <a:ea typeface="+mn-ea"/>
              <a:cs typeface="+mn-cs"/>
            </a:endParaRPr>
          </a:p>
        </p:txBody>
      </p:sp>
      <p:sp>
        <p:nvSpPr>
          <p:cNvPr id="140" name="Rectangle 139">
            <a:extLst>
              <a:ext uri="{FF2B5EF4-FFF2-40B4-BE49-F238E27FC236}">
                <a16:creationId xmlns:a16="http://schemas.microsoft.com/office/drawing/2014/main" id="{022845B8-11CE-A640-BEC1-4ACFD66B3724}"/>
              </a:ext>
            </a:extLst>
          </p:cNvPr>
          <p:cNvSpPr/>
          <p:nvPr>
            <p:custDataLst>
              <p:tags r:id="rId8"/>
            </p:custDataLst>
          </p:nvPr>
        </p:nvSpPr>
        <p:spPr bwMode="gray">
          <a:xfrm>
            <a:off x="3517900" y="2693988"/>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056A6644-7E0F-41DC-B01B-B26D5ACEE70B}" type="datetime'''''''''''''''''3''''''''''''''''''''1''''%'''''''''''''''">
              <a:rPr lang="en-US" altLang="en-US" sz="800" b="0" baseline="0" smtClean="0">
                <a:solidFill>
                  <a:srgbClr val="FFFFFF"/>
                </a:solidFill>
                <a:effectLst/>
              </a:rPr>
              <a:pPr algn="ctr">
                <a:lnSpc>
                  <a:spcPct val="90000"/>
                </a:lnSpc>
              </a:pPr>
              <a:t>31%</a:t>
            </a:fld>
            <a:endParaRPr lang="en-US" sz="800" b="0" baseline="0" dirty="0" err="1">
              <a:solidFill>
                <a:srgbClr val="FFFFFF"/>
              </a:solidFill>
            </a:endParaRPr>
          </a:p>
        </p:txBody>
      </p:sp>
      <p:sp>
        <p:nvSpPr>
          <p:cNvPr id="123" name="Rectangle 122">
            <a:extLst>
              <a:ext uri="{FF2B5EF4-FFF2-40B4-BE49-F238E27FC236}">
                <a16:creationId xmlns:a16="http://schemas.microsoft.com/office/drawing/2014/main" id="{E19AA373-61B2-60E9-6D8F-FE0AAE147B7A}"/>
              </a:ext>
            </a:extLst>
          </p:cNvPr>
          <p:cNvSpPr/>
          <p:nvPr>
            <p:custDataLst>
              <p:tags r:id="rId9"/>
            </p:custDataLst>
          </p:nvPr>
        </p:nvSpPr>
        <p:spPr bwMode="gray">
          <a:xfrm>
            <a:off x="2033588" y="2524125"/>
            <a:ext cx="233363" cy="109538"/>
          </a:xfrm>
          <a:prstGeom prst="rect">
            <a:avLst/>
          </a:prstGeom>
          <a:solidFill>
            <a:schemeClr val="accent2"/>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26B8E4B9-0904-4011-A0E0-50F62CE19283}" type="datetime'''''''1''4''%'''''''''''''''''''''''''''''''''''''''''''''">
              <a:rPr lang="en-US" altLang="en-US" sz="800" b="0" baseline="0" smtClean="0">
                <a:solidFill>
                  <a:schemeClr val="bg1"/>
                </a:solidFill>
                <a:effectLst/>
              </a:rPr>
              <a:pPr algn="ctr">
                <a:lnSpc>
                  <a:spcPct val="90000"/>
                </a:lnSpc>
              </a:pPr>
              <a:t>14%</a:t>
            </a:fld>
            <a:endParaRPr lang="en-US" sz="800" b="0" baseline="0" dirty="0" err="1">
              <a:solidFill>
                <a:schemeClr val="bg1"/>
              </a:solidFill>
            </a:endParaRPr>
          </a:p>
        </p:txBody>
      </p:sp>
      <p:sp>
        <p:nvSpPr>
          <p:cNvPr id="111" name="Rectangle 110">
            <a:extLst>
              <a:ext uri="{FF2B5EF4-FFF2-40B4-BE49-F238E27FC236}">
                <a16:creationId xmlns:a16="http://schemas.microsoft.com/office/drawing/2014/main" id="{68D31257-DB75-801A-3F44-E9A2B936756A}"/>
              </a:ext>
            </a:extLst>
          </p:cNvPr>
          <p:cNvSpPr/>
          <p:nvPr>
            <p:custDataLst>
              <p:tags r:id="rId10"/>
            </p:custDataLst>
          </p:nvPr>
        </p:nvSpPr>
        <p:spPr bwMode="gray">
          <a:xfrm>
            <a:off x="1292225" y="2478088"/>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1C9FCF23-E4A1-4A57-B616-4A3729F837D0}" type="datetime'''5''''''''''''''''''''''''4%'''''''">
              <a:rPr lang="en-US" altLang="en-US" sz="800" b="0" baseline="0" smtClean="0">
                <a:solidFill>
                  <a:schemeClr val="bg1"/>
                </a:solidFill>
              </a:rPr>
              <a:pPr/>
              <a:t>54%</a:t>
            </a:fld>
            <a:endParaRPr lang="en-US" sz="800" b="0" baseline="0" dirty="0" err="1">
              <a:solidFill>
                <a:schemeClr val="bg1"/>
              </a:solidFill>
            </a:endParaRPr>
          </a:p>
        </p:txBody>
      </p:sp>
      <p:sp>
        <p:nvSpPr>
          <p:cNvPr id="120" name="Rectangle 119">
            <a:extLst>
              <a:ext uri="{FF2B5EF4-FFF2-40B4-BE49-F238E27FC236}">
                <a16:creationId xmlns:a16="http://schemas.microsoft.com/office/drawing/2014/main" id="{6D984CB0-7390-BC41-5C48-7EA0756A2B36}"/>
              </a:ext>
            </a:extLst>
          </p:cNvPr>
          <p:cNvSpPr/>
          <p:nvPr>
            <p:custDataLst>
              <p:tags r:id="rId11"/>
            </p:custDataLst>
          </p:nvPr>
        </p:nvSpPr>
        <p:spPr bwMode="gray">
          <a:xfrm>
            <a:off x="1627188" y="2609850"/>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nSpc>
                <a:spcPct val="90000"/>
              </a:lnSpc>
            </a:pPr>
            <a:fld id="{10A94180-C3FA-476E-86C5-810687B5105B}" type="datetime'''''''''1''''''''''''5''''''%'''''''''''''''''''''''''''''''''">
              <a:rPr lang="en-US" altLang="en-US" sz="800" b="0" baseline="0" smtClean="0">
                <a:solidFill>
                  <a:schemeClr val="tx1"/>
                </a:solidFill>
                <a:effectLst/>
              </a:rPr>
              <a:pPr>
                <a:lnSpc>
                  <a:spcPct val="90000"/>
                </a:lnSpc>
              </a:pPr>
              <a:t>15%</a:t>
            </a:fld>
            <a:endParaRPr lang="en-US" sz="800" b="0" baseline="0" dirty="0" err="1">
              <a:solidFill>
                <a:schemeClr val="tx1"/>
              </a:solidFill>
            </a:endParaRPr>
          </a:p>
        </p:txBody>
      </p:sp>
      <p:sp>
        <p:nvSpPr>
          <p:cNvPr id="30" name="Rectangle 29">
            <a:extLst>
              <a:ext uri="{FF2B5EF4-FFF2-40B4-BE49-F238E27FC236}">
                <a16:creationId xmlns:a16="http://schemas.microsoft.com/office/drawing/2014/main" id="{9F8E5028-FCFE-40A7-8EC8-862625F318D8}"/>
              </a:ext>
            </a:extLst>
          </p:cNvPr>
          <p:cNvSpPr/>
          <p:nvPr>
            <p:custDataLst>
              <p:tags r:id="rId12"/>
            </p:custDataLst>
          </p:nvPr>
        </p:nvSpPr>
        <p:spPr bwMode="gray">
          <a:xfrm>
            <a:off x="3533775" y="2254250"/>
            <a:ext cx="2000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lvl="0" algn="ctr">
              <a:lnSpc>
                <a:spcPct val="90000"/>
              </a:lnSpc>
              <a:defRPr/>
            </a:pPr>
            <a:fld id="{7BB62F64-5695-4011-BB06-83608780E1B0}" type="datetime'''''''''''''''6''''''''''''''''''''9''''''''''''0'''">
              <a:rPr lang="en-US" altLang="en-US" sz="800" b="0" baseline="0" smtClean="0">
                <a:solidFill>
                  <a:srgbClr val="0D1641"/>
                </a:solidFill>
              </a:rPr>
              <a:pPr lvl="0" algn="ctr">
                <a:lnSpc>
                  <a:spcPct val="90000"/>
                </a:lnSpc>
                <a:defRPr/>
              </a:pPr>
              <a:t>690</a:t>
            </a:fld>
            <a:endParaRPr kumimoji="0" lang="en-US" sz="800" b="0" i="0" strike="noStrike" kern="1200" cap="none" spc="0" normalizeH="0" baseline="0" noProof="0" err="1">
              <a:ln>
                <a:noFill/>
              </a:ln>
              <a:solidFill>
                <a:srgbClr val="0D1641"/>
              </a:solidFill>
              <a:effectLst/>
              <a:uLnTx/>
              <a:uFillTx/>
            </a:endParaRPr>
          </a:p>
        </p:txBody>
      </p:sp>
      <p:sp>
        <p:nvSpPr>
          <p:cNvPr id="125" name="Rectangle 124">
            <a:extLst>
              <a:ext uri="{FF2B5EF4-FFF2-40B4-BE49-F238E27FC236}">
                <a16:creationId xmlns:a16="http://schemas.microsoft.com/office/drawing/2014/main" id="{14E0B357-2F38-B3AA-89D4-D6CDF21FDA2F}"/>
              </a:ext>
            </a:extLst>
          </p:cNvPr>
          <p:cNvSpPr/>
          <p:nvPr>
            <p:custDataLst>
              <p:tags r:id="rId13"/>
            </p:custDataLst>
          </p:nvPr>
        </p:nvSpPr>
        <p:spPr bwMode="gray">
          <a:xfrm>
            <a:off x="2776538" y="2341563"/>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444529AF-D5E4-4534-B873-B7004225E581}" type="datetime'''''''''''''4''''''''''''''''''''8''''''''''''''''%'''">
              <a:rPr lang="en-US" altLang="en-US" sz="800" b="0" baseline="0" smtClean="0">
                <a:solidFill>
                  <a:schemeClr val="bg1"/>
                </a:solidFill>
                <a:effectLst/>
              </a:rPr>
              <a:pPr algn="ctr">
                <a:lnSpc>
                  <a:spcPct val="90000"/>
                </a:lnSpc>
              </a:pPr>
              <a:t>48%</a:t>
            </a:fld>
            <a:endParaRPr lang="en-US" sz="800" b="0" baseline="0" dirty="0" err="1">
              <a:solidFill>
                <a:schemeClr val="bg1"/>
              </a:solidFill>
            </a:endParaRPr>
          </a:p>
        </p:txBody>
      </p:sp>
      <p:sp>
        <p:nvSpPr>
          <p:cNvPr id="31" name="Rectangle 30">
            <a:extLst>
              <a:ext uri="{FF2B5EF4-FFF2-40B4-BE49-F238E27FC236}">
                <a16:creationId xmlns:a16="http://schemas.microsoft.com/office/drawing/2014/main" id="{60E7ED21-8DD3-47B6-A102-756604D659A8}"/>
              </a:ext>
            </a:extLst>
          </p:cNvPr>
          <p:cNvSpPr/>
          <p:nvPr>
            <p:custDataLst>
              <p:tags r:id="rId14"/>
            </p:custDataLst>
          </p:nvPr>
        </p:nvSpPr>
        <p:spPr bwMode="gray">
          <a:xfrm>
            <a:off x="2049464" y="2135188"/>
            <a:ext cx="2000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lvl="0" algn="ctr">
              <a:lnSpc>
                <a:spcPct val="90000"/>
              </a:lnSpc>
              <a:defRPr/>
            </a:pPr>
            <a:fld id="{2ADBD5D8-58D4-4477-BFF5-499A741CA5D5}" type="datetime'''''''''''''''''''''''''''''''''''8''''''''''''85'">
              <a:rPr lang="en-US" altLang="en-US" sz="800" b="0" baseline="0" smtClean="0">
                <a:solidFill>
                  <a:srgbClr val="0D1641"/>
                </a:solidFill>
              </a:rPr>
              <a:pPr lvl="0" algn="ctr">
                <a:lnSpc>
                  <a:spcPct val="90000"/>
                </a:lnSpc>
                <a:defRPr/>
              </a:pPr>
              <a:t>885</a:t>
            </a:fld>
            <a:endParaRPr kumimoji="0" lang="en-US" sz="800" b="0" i="0" strike="noStrike" kern="1200" cap="none" spc="0" normalizeH="0" baseline="0" noProof="0" err="1">
              <a:ln>
                <a:noFill/>
              </a:ln>
              <a:solidFill>
                <a:srgbClr val="0D1641"/>
              </a:solidFill>
              <a:effectLst/>
              <a:uLnTx/>
              <a:uFillTx/>
            </a:endParaRPr>
          </a:p>
        </p:txBody>
      </p:sp>
      <p:sp>
        <p:nvSpPr>
          <p:cNvPr id="121" name="Rectangle 120">
            <a:extLst>
              <a:ext uri="{FF2B5EF4-FFF2-40B4-BE49-F238E27FC236}">
                <a16:creationId xmlns:a16="http://schemas.microsoft.com/office/drawing/2014/main" id="{DE2AC809-9018-C3F2-6EC9-68BE59224EBF}"/>
              </a:ext>
            </a:extLst>
          </p:cNvPr>
          <p:cNvSpPr/>
          <p:nvPr>
            <p:custDataLst>
              <p:tags r:id="rId15"/>
            </p:custDataLst>
          </p:nvPr>
        </p:nvSpPr>
        <p:spPr bwMode="gray">
          <a:xfrm>
            <a:off x="1292225" y="2698750"/>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52C4A725-2D02-421B-AE54-E84373D4CE50}" type="datetime'''''3''''''''''''''''''1''''''''''''''''''''''''%'">
              <a:rPr lang="en-US" altLang="en-US" sz="800" b="0" baseline="0" smtClean="0">
                <a:solidFill>
                  <a:srgbClr val="FFFFFF"/>
                </a:solidFill>
                <a:effectLst/>
              </a:rPr>
              <a:pPr algn="ctr">
                <a:lnSpc>
                  <a:spcPct val="90000"/>
                </a:lnSpc>
              </a:pPr>
              <a:t>31%</a:t>
            </a:fld>
            <a:endParaRPr lang="en-US" sz="800" b="0" baseline="0" dirty="0" err="1">
              <a:solidFill>
                <a:srgbClr val="FFFFFF"/>
              </a:solidFill>
            </a:endParaRPr>
          </a:p>
        </p:txBody>
      </p:sp>
      <p:sp>
        <p:nvSpPr>
          <p:cNvPr id="44" name="Rectangle 43">
            <a:extLst>
              <a:ext uri="{FF2B5EF4-FFF2-40B4-BE49-F238E27FC236}">
                <a16:creationId xmlns:a16="http://schemas.microsoft.com/office/drawing/2014/main" id="{9F13944C-E5B6-4EE7-89A7-FC5F13F4A455}"/>
              </a:ext>
            </a:extLst>
          </p:cNvPr>
          <p:cNvSpPr/>
          <p:nvPr>
            <p:custDataLst>
              <p:tags r:id="rId16"/>
            </p:custDataLst>
          </p:nvPr>
        </p:nvSpPr>
        <p:spPr bwMode="auto">
          <a:xfrm>
            <a:off x="1287463"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2089611-CA3E-47DD-9EF4-C14465E54559}" type="datetime'2''''0''''''''''''''1''''''''''''7'''''''''''''''''''''''''">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2017</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124" name="Rectangle 123">
            <a:extLst>
              <a:ext uri="{FF2B5EF4-FFF2-40B4-BE49-F238E27FC236}">
                <a16:creationId xmlns:a16="http://schemas.microsoft.com/office/drawing/2014/main" id="{B449DB41-8728-76B9-1C06-51D5B46CDCE1}"/>
              </a:ext>
            </a:extLst>
          </p:cNvPr>
          <p:cNvSpPr/>
          <p:nvPr>
            <p:custDataLst>
              <p:tags r:id="rId17"/>
            </p:custDataLst>
          </p:nvPr>
        </p:nvSpPr>
        <p:spPr bwMode="gray">
          <a:xfrm>
            <a:off x="2033588" y="2660650"/>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4"/>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D442DDEC-A71B-47BB-983E-5028E7C6494F}" type="datetime'''''''''''''''''''''''''''''''''''''''''''''''''36''''''''%'''">
              <a:rPr lang="en-US" altLang="en-US" sz="800" b="0" baseline="0" smtClean="0">
                <a:solidFill>
                  <a:schemeClr val="bg1"/>
                </a:solidFill>
                <a:effectLst/>
              </a:rPr>
              <a:pPr algn="ctr">
                <a:lnSpc>
                  <a:spcPct val="90000"/>
                </a:lnSpc>
              </a:pPr>
              <a:t>36%</a:t>
            </a:fld>
            <a:endParaRPr lang="en-US" sz="800" b="0" baseline="0" dirty="0" err="1">
              <a:solidFill>
                <a:schemeClr val="bg1"/>
              </a:solidFill>
            </a:endParaRPr>
          </a:p>
        </p:txBody>
      </p:sp>
      <p:sp>
        <p:nvSpPr>
          <p:cNvPr id="134" name="Rectangle 133">
            <a:extLst>
              <a:ext uri="{FF2B5EF4-FFF2-40B4-BE49-F238E27FC236}">
                <a16:creationId xmlns:a16="http://schemas.microsoft.com/office/drawing/2014/main" id="{DA5ED230-C02D-7510-1954-94AABC2161F9}"/>
              </a:ext>
            </a:extLst>
          </p:cNvPr>
          <p:cNvSpPr/>
          <p:nvPr>
            <p:custDataLst>
              <p:tags r:id="rId18"/>
            </p:custDataLst>
          </p:nvPr>
        </p:nvSpPr>
        <p:spPr bwMode="gray">
          <a:xfrm>
            <a:off x="3517900" y="2444750"/>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0951EBD4-488D-4312-9A77-BD0866B619AA}" type="datetime'''''''''''''''''''''''''''5''''''''''''''''''''''''''''''''2%'">
              <a:rPr lang="en-US" altLang="en-US" sz="800" b="0" baseline="0" smtClean="0">
                <a:solidFill>
                  <a:schemeClr val="bg1"/>
                </a:solidFill>
                <a:effectLst/>
              </a:rPr>
              <a:pPr algn="ctr">
                <a:lnSpc>
                  <a:spcPct val="90000"/>
                </a:lnSpc>
              </a:pPr>
              <a:t>52%</a:t>
            </a:fld>
            <a:endParaRPr lang="en-US" sz="800" b="0" baseline="0" dirty="0" err="1">
              <a:solidFill>
                <a:schemeClr val="bg1"/>
              </a:solidFill>
            </a:endParaRPr>
          </a:p>
        </p:txBody>
      </p:sp>
      <p:sp>
        <p:nvSpPr>
          <p:cNvPr id="130" name="Rectangle 129">
            <a:extLst>
              <a:ext uri="{FF2B5EF4-FFF2-40B4-BE49-F238E27FC236}">
                <a16:creationId xmlns:a16="http://schemas.microsoft.com/office/drawing/2014/main" id="{43EB32DF-7947-3D33-21B5-080F7314075D}"/>
              </a:ext>
            </a:extLst>
          </p:cNvPr>
          <p:cNvSpPr/>
          <p:nvPr>
            <p:custDataLst>
              <p:tags r:id="rId19"/>
            </p:custDataLst>
          </p:nvPr>
        </p:nvSpPr>
        <p:spPr bwMode="gray">
          <a:xfrm>
            <a:off x="2776538" y="2517775"/>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7AB142C7-DC84-4400-9D48-4B69CDB4CEF7}" type="datetime'''''1''''''''6''''''''''''''%'''''''''''''">
              <a:rPr lang="en-US" altLang="en-US" sz="800" b="0" baseline="0" smtClean="0">
                <a:solidFill>
                  <a:schemeClr val="bg1"/>
                </a:solidFill>
                <a:effectLst/>
              </a:rPr>
              <a:pPr algn="ctr">
                <a:lnSpc>
                  <a:spcPct val="90000"/>
                </a:lnSpc>
              </a:pPr>
              <a:t>16%</a:t>
            </a:fld>
            <a:endParaRPr lang="en-US" sz="800" b="0" baseline="0" dirty="0" err="1">
              <a:solidFill>
                <a:schemeClr val="bg1"/>
              </a:solidFill>
            </a:endParaRPr>
          </a:p>
        </p:txBody>
      </p:sp>
      <p:sp>
        <p:nvSpPr>
          <p:cNvPr id="32" name="Rectangle 31">
            <a:extLst>
              <a:ext uri="{FF2B5EF4-FFF2-40B4-BE49-F238E27FC236}">
                <a16:creationId xmlns:a16="http://schemas.microsoft.com/office/drawing/2014/main" id="{96738C10-B22A-440C-9844-64914903141E}"/>
              </a:ext>
            </a:extLst>
          </p:cNvPr>
          <p:cNvSpPr/>
          <p:nvPr>
            <p:custDataLst>
              <p:tags r:id="rId20"/>
            </p:custDataLst>
          </p:nvPr>
        </p:nvSpPr>
        <p:spPr bwMode="auto">
          <a:xfrm>
            <a:off x="2028825"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55254ECB-E374-4019-BDCE-AC98AF873B4F}" type="datetime'''''''''''''''''''''''''''''''''''''''''''''''2''01''8'">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2018</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132" name="Rectangle 131">
            <a:extLst>
              <a:ext uri="{FF2B5EF4-FFF2-40B4-BE49-F238E27FC236}">
                <a16:creationId xmlns:a16="http://schemas.microsoft.com/office/drawing/2014/main" id="{6D74DC09-26F0-2311-AA12-0DFD7AAB0D84}"/>
              </a:ext>
            </a:extLst>
          </p:cNvPr>
          <p:cNvSpPr/>
          <p:nvPr>
            <p:custDataLst>
              <p:tags r:id="rId21"/>
            </p:custDataLst>
          </p:nvPr>
        </p:nvSpPr>
        <p:spPr bwMode="gray">
          <a:xfrm>
            <a:off x="2776538" y="2660650"/>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4"/>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01DED3F6-2FE5-4FC9-BB20-4C2A6F56EA6F}" type="datetime'3''6''''''''''''''''''''''''''''%'''''''''''''''''''''''''''">
              <a:rPr lang="en-US" altLang="en-US" sz="800" b="0" baseline="0" smtClean="0">
                <a:solidFill>
                  <a:schemeClr val="bg1"/>
                </a:solidFill>
                <a:effectLst/>
              </a:rPr>
              <a:pPr algn="ctr">
                <a:lnSpc>
                  <a:spcPct val="90000"/>
                </a:lnSpc>
              </a:pPr>
              <a:t>36%</a:t>
            </a:fld>
            <a:endParaRPr lang="en-US" sz="800" b="0" baseline="0" dirty="0" err="1">
              <a:solidFill>
                <a:schemeClr val="bg1"/>
              </a:solidFill>
            </a:endParaRPr>
          </a:p>
        </p:txBody>
      </p:sp>
      <p:sp>
        <p:nvSpPr>
          <p:cNvPr id="45" name="Rectangle 44">
            <a:extLst>
              <a:ext uri="{FF2B5EF4-FFF2-40B4-BE49-F238E27FC236}">
                <a16:creationId xmlns:a16="http://schemas.microsoft.com/office/drawing/2014/main" id="{BAE8ADC3-6371-49B6-9BC4-A78882F01B26}"/>
              </a:ext>
            </a:extLst>
          </p:cNvPr>
          <p:cNvSpPr/>
          <p:nvPr>
            <p:custDataLst>
              <p:tags r:id="rId22"/>
            </p:custDataLst>
          </p:nvPr>
        </p:nvSpPr>
        <p:spPr bwMode="auto">
          <a:xfrm>
            <a:off x="2771775"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E0B80EFE-8F90-4640-BEDB-075D089BB1F3}" type="datetime'''''''''20''''''''''1''''9'''''''''''''''''''''">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2019</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139" name="Rectangle 138">
            <a:extLst>
              <a:ext uri="{FF2B5EF4-FFF2-40B4-BE49-F238E27FC236}">
                <a16:creationId xmlns:a16="http://schemas.microsoft.com/office/drawing/2014/main" id="{86EBF3F4-6F8C-9428-1841-A5CBEE4221C1}"/>
              </a:ext>
            </a:extLst>
          </p:cNvPr>
          <p:cNvSpPr/>
          <p:nvPr>
            <p:custDataLst>
              <p:tags r:id="rId23"/>
            </p:custDataLst>
          </p:nvPr>
        </p:nvSpPr>
        <p:spPr bwMode="gray">
          <a:xfrm>
            <a:off x="3517900" y="2592388"/>
            <a:ext cx="233363" cy="109538"/>
          </a:xfrm>
          <a:prstGeom prst="rect">
            <a:avLst/>
          </a:prstGeom>
          <a:solidFill>
            <a:schemeClr val="accent2"/>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651E0E43-D523-4CB3-906D-A2396880E36D}" type="datetime'1''''''''''''''''7''''''''''''''''''''''''''%'''''''''''''''''">
              <a:rPr lang="en-US" altLang="en-US" sz="800" b="0" baseline="0" smtClean="0">
                <a:solidFill>
                  <a:schemeClr val="bg1"/>
                </a:solidFill>
                <a:effectLst/>
              </a:rPr>
              <a:pPr algn="ctr">
                <a:lnSpc>
                  <a:spcPct val="90000"/>
                </a:lnSpc>
              </a:pPr>
              <a:t>17%</a:t>
            </a:fld>
            <a:endParaRPr lang="en-US" sz="800" b="0" baseline="0" dirty="0" err="1">
              <a:solidFill>
                <a:schemeClr val="bg1"/>
              </a:solidFill>
            </a:endParaRPr>
          </a:p>
        </p:txBody>
      </p:sp>
      <p:sp>
        <p:nvSpPr>
          <p:cNvPr id="42" name="Rectangle 41">
            <a:extLst>
              <a:ext uri="{FF2B5EF4-FFF2-40B4-BE49-F238E27FC236}">
                <a16:creationId xmlns:a16="http://schemas.microsoft.com/office/drawing/2014/main" id="{ADDD868A-4B5B-4D28-8A5E-AC25D5250216}"/>
              </a:ext>
            </a:extLst>
          </p:cNvPr>
          <p:cNvSpPr/>
          <p:nvPr>
            <p:custDataLst>
              <p:tags r:id="rId24"/>
            </p:custDataLst>
          </p:nvPr>
        </p:nvSpPr>
        <p:spPr bwMode="auto">
          <a:xfrm>
            <a:off x="3513138"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6CE0A1E-4DC9-4AE5-972E-F8FEA2D543C7}" type="datetime'''2''''''''02''''''''''''''''''''''''''''0'''''''">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2020</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141" name="Rectangle 140">
            <a:extLst>
              <a:ext uri="{FF2B5EF4-FFF2-40B4-BE49-F238E27FC236}">
                <a16:creationId xmlns:a16="http://schemas.microsoft.com/office/drawing/2014/main" id="{8DA826A8-F9BE-AEBC-63C6-6300B8906216}"/>
              </a:ext>
            </a:extLst>
          </p:cNvPr>
          <p:cNvSpPr/>
          <p:nvPr>
            <p:custDataLst>
              <p:tags r:id="rId25"/>
            </p:custDataLst>
          </p:nvPr>
        </p:nvSpPr>
        <p:spPr bwMode="gray">
          <a:xfrm>
            <a:off x="4259263" y="2235200"/>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1E819B96-0B7E-4751-83B3-161A1754940A}" type="datetime'''''''''''''''''''5''''''2''''''''''''%'''">
              <a:rPr lang="en-US" altLang="en-US" sz="800" b="0" baseline="0" smtClean="0">
                <a:solidFill>
                  <a:schemeClr val="bg1"/>
                </a:solidFill>
                <a:effectLst/>
              </a:rPr>
              <a:pPr algn="ctr">
                <a:lnSpc>
                  <a:spcPct val="90000"/>
                </a:lnSpc>
              </a:pPr>
              <a:t>52%</a:t>
            </a:fld>
            <a:endParaRPr lang="en-US" sz="800" b="0" baseline="0" dirty="0" err="1">
              <a:solidFill>
                <a:schemeClr val="bg1"/>
              </a:solidFill>
            </a:endParaRPr>
          </a:p>
        </p:txBody>
      </p:sp>
      <p:sp>
        <p:nvSpPr>
          <p:cNvPr id="142" name="Rectangle 141">
            <a:extLst>
              <a:ext uri="{FF2B5EF4-FFF2-40B4-BE49-F238E27FC236}">
                <a16:creationId xmlns:a16="http://schemas.microsoft.com/office/drawing/2014/main" id="{88E2274E-66D5-1942-56E1-5F178FDA6BD4}"/>
              </a:ext>
            </a:extLst>
          </p:cNvPr>
          <p:cNvSpPr/>
          <p:nvPr>
            <p:custDataLst>
              <p:tags r:id="rId26"/>
            </p:custDataLst>
          </p:nvPr>
        </p:nvSpPr>
        <p:spPr bwMode="gray">
          <a:xfrm>
            <a:off x="4259263" y="2486025"/>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0785D91E-367D-4DEC-8BD9-FB2DC7198738}" type="datetime'''''''''1''''''''''''''''9''''''''''''''''''''''''''''''''''%'">
              <a:rPr lang="en-US" altLang="en-US" sz="800" b="0" baseline="0" smtClean="0">
                <a:solidFill>
                  <a:schemeClr val="bg1"/>
                </a:solidFill>
                <a:effectLst/>
              </a:rPr>
              <a:pPr algn="ctr">
                <a:lnSpc>
                  <a:spcPct val="90000"/>
                </a:lnSpc>
              </a:pPr>
              <a:t>19%</a:t>
            </a:fld>
            <a:endParaRPr lang="en-US" sz="800" b="0" baseline="0" dirty="0" err="1">
              <a:solidFill>
                <a:schemeClr val="bg1"/>
              </a:solidFill>
            </a:endParaRPr>
          </a:p>
        </p:txBody>
      </p:sp>
      <p:sp>
        <p:nvSpPr>
          <p:cNvPr id="48" name="Rectangle 47">
            <a:extLst>
              <a:ext uri="{FF2B5EF4-FFF2-40B4-BE49-F238E27FC236}">
                <a16:creationId xmlns:a16="http://schemas.microsoft.com/office/drawing/2014/main" id="{B48F7F42-E985-4489-866A-9004B7DDCF46}"/>
              </a:ext>
            </a:extLst>
          </p:cNvPr>
          <p:cNvSpPr/>
          <p:nvPr>
            <p:custDataLst>
              <p:tags r:id="rId27"/>
            </p:custDataLst>
          </p:nvPr>
        </p:nvSpPr>
        <p:spPr bwMode="gray">
          <a:xfrm>
            <a:off x="4232275" y="1968500"/>
            <a:ext cx="2857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lvl="0" algn="ctr">
              <a:lnSpc>
                <a:spcPct val="90000"/>
              </a:lnSpc>
              <a:defRPr/>
            </a:pPr>
            <a:fld id="{F2078CAC-4DDC-4181-A5EC-042FC580F782}" type="datetime'''''''''1'',''15''''''''''8'''''''''''''">
              <a:rPr lang="en-US" altLang="en-US" sz="800" b="0" baseline="0" smtClean="0">
                <a:solidFill>
                  <a:srgbClr val="0D1641"/>
                </a:solidFill>
              </a:rPr>
              <a:pPr lvl="0" algn="ctr">
                <a:lnSpc>
                  <a:spcPct val="90000"/>
                </a:lnSpc>
                <a:defRPr/>
              </a:pPr>
              <a:t>1,158</a:t>
            </a:fld>
            <a:endParaRPr kumimoji="0" lang="en-US" sz="800" b="0" i="0" strike="noStrike" kern="1200" cap="none" spc="0" normalizeH="0" baseline="0" noProof="0" err="1">
              <a:ln>
                <a:noFill/>
              </a:ln>
              <a:solidFill>
                <a:srgbClr val="0D1641"/>
              </a:solidFill>
              <a:effectLst/>
              <a:uLnTx/>
              <a:uFillTx/>
            </a:endParaRPr>
          </a:p>
        </p:txBody>
      </p:sp>
      <p:sp>
        <p:nvSpPr>
          <p:cNvPr id="143" name="Rectangle 142">
            <a:extLst>
              <a:ext uri="{FF2B5EF4-FFF2-40B4-BE49-F238E27FC236}">
                <a16:creationId xmlns:a16="http://schemas.microsoft.com/office/drawing/2014/main" id="{4E95357E-C8AF-37CF-9C07-9A5CDA114ADC}"/>
              </a:ext>
            </a:extLst>
          </p:cNvPr>
          <p:cNvSpPr/>
          <p:nvPr>
            <p:custDataLst>
              <p:tags r:id="rId28"/>
            </p:custDataLst>
          </p:nvPr>
        </p:nvSpPr>
        <p:spPr bwMode="gray">
          <a:xfrm>
            <a:off x="4259263" y="2655888"/>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9D648353-7718-413D-AE9A-11E91A040575}" type="datetime'''''''''''''''''''29''''''''''%'''''''''''''''''''">
              <a:rPr lang="en-US" altLang="en-US" sz="800" b="0" baseline="0" smtClean="0">
                <a:solidFill>
                  <a:srgbClr val="FFFFFF"/>
                </a:solidFill>
                <a:effectLst/>
              </a:rPr>
              <a:pPr algn="ctr">
                <a:lnSpc>
                  <a:spcPct val="90000"/>
                </a:lnSpc>
              </a:pPr>
              <a:t>29%</a:t>
            </a:fld>
            <a:endParaRPr lang="en-US" sz="800" b="0" baseline="0" dirty="0" err="1">
              <a:solidFill>
                <a:srgbClr val="FFFFFF"/>
              </a:solidFill>
            </a:endParaRPr>
          </a:p>
        </p:txBody>
      </p:sp>
      <p:sp>
        <p:nvSpPr>
          <p:cNvPr id="39" name="Rectangle 38">
            <a:extLst>
              <a:ext uri="{FF2B5EF4-FFF2-40B4-BE49-F238E27FC236}">
                <a16:creationId xmlns:a16="http://schemas.microsoft.com/office/drawing/2014/main" id="{E531EB4A-F300-4D0A-9637-0F38DAC4260E}"/>
              </a:ext>
            </a:extLst>
          </p:cNvPr>
          <p:cNvSpPr/>
          <p:nvPr>
            <p:custDataLst>
              <p:tags r:id="rId29"/>
            </p:custDataLst>
          </p:nvPr>
        </p:nvSpPr>
        <p:spPr bwMode="auto">
          <a:xfrm>
            <a:off x="4254500"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65A3E85D-8AB6-43EB-9EDD-366D27A811D5}" type="datetime'''''''''''''''''''20''''''''''''''2''''''1'''''''''''''''''">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2021</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933B804B-BB7D-462F-9D82-11D93821EA93}"/>
              </a:ext>
            </a:extLst>
          </p:cNvPr>
          <p:cNvSpPr/>
          <p:nvPr>
            <p:custDataLst>
              <p:tags r:id="rId30"/>
            </p:custDataLst>
          </p:nvPr>
        </p:nvSpPr>
        <p:spPr bwMode="gray">
          <a:xfrm>
            <a:off x="2792413" y="2128838"/>
            <a:ext cx="2000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lvl="0" algn="ctr">
              <a:lnSpc>
                <a:spcPct val="90000"/>
              </a:lnSpc>
              <a:defRPr/>
            </a:pPr>
            <a:fld id="{F0EFCF52-8531-4AE5-A95C-819E0D6D502A}" type="datetime'''''''''''''''''''''''''''''''89''''''''''''''''4'''">
              <a:rPr lang="en-US" altLang="en-US" sz="800" b="0" baseline="0" smtClean="0">
                <a:solidFill>
                  <a:srgbClr val="0D1641"/>
                </a:solidFill>
              </a:rPr>
              <a:pPr lvl="0" algn="ctr">
                <a:lnSpc>
                  <a:spcPct val="90000"/>
                </a:lnSpc>
                <a:defRPr/>
              </a:pPr>
              <a:t>894</a:t>
            </a:fld>
            <a:endParaRPr kumimoji="0" lang="en-US" sz="800" b="0" i="0" strike="noStrike" kern="1200" cap="none" spc="0" normalizeH="0" baseline="0" noProof="0" err="1">
              <a:ln>
                <a:noFill/>
              </a:ln>
              <a:solidFill>
                <a:srgbClr val="0D1641"/>
              </a:solidFill>
              <a:effectLst/>
              <a:uLnTx/>
              <a:uFillTx/>
            </a:endParaRPr>
          </a:p>
        </p:txBody>
      </p:sp>
      <p:sp>
        <p:nvSpPr>
          <p:cNvPr id="285" name="Oval 284">
            <a:extLst>
              <a:ext uri="{FF2B5EF4-FFF2-40B4-BE49-F238E27FC236}">
                <a16:creationId xmlns:a16="http://schemas.microsoft.com/office/drawing/2014/main" id="{AB41D322-6429-4F54-98EA-CA5B411C1563}"/>
              </a:ext>
            </a:extLst>
          </p:cNvPr>
          <p:cNvSpPr/>
          <p:nvPr>
            <p:custDataLst>
              <p:tags r:id="rId31"/>
            </p:custDataLst>
          </p:nvPr>
        </p:nvSpPr>
        <p:spPr bwMode="auto">
          <a:xfrm>
            <a:off x="2746376" y="1214438"/>
            <a:ext cx="290513" cy="173038"/>
          </a:xfrm>
          <a:prstGeom prst="ellipse">
            <a:avLst/>
          </a:prstGeom>
          <a:solidFill>
            <a:schemeClr val="bg1"/>
          </a:solidFill>
          <a:ln w="952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3C6F49A-D86A-40CC-A775-C9C0D32A6F00}" type="datetime'''1''''7''''''''''''''''''''''''''''''''''''''''%'">
              <a:rPr lang="en-US" altLang="en-US" sz="800" baseline="0" smtClean="0">
                <a:solidFill>
                  <a:srgbClr val="0D1641"/>
                </a:solidFill>
                <a:effectLst/>
              </a:rPr>
              <a:pPr/>
              <a:t>17%</a:t>
            </a:fld>
            <a:endParaRPr kumimoji="0" lang="en-US" sz="800" b="1" i="0" strike="noStrike" kern="1200" cap="none" spc="0" normalizeH="0" baseline="0" noProof="0" dirty="0">
              <a:ln>
                <a:noFill/>
              </a:ln>
              <a:solidFill>
                <a:srgbClr val="0D1641"/>
              </a:solidFill>
              <a:effectLst/>
              <a:uLnTx/>
              <a:uFillTx/>
              <a:ea typeface="+mn-ea"/>
              <a:cs typeface="+mn-cs"/>
            </a:endParaRPr>
          </a:p>
        </p:txBody>
      </p:sp>
      <p:sp>
        <p:nvSpPr>
          <p:cNvPr id="52" name="Rectangle 51">
            <a:extLst>
              <a:ext uri="{FF2B5EF4-FFF2-40B4-BE49-F238E27FC236}">
                <a16:creationId xmlns:a16="http://schemas.microsoft.com/office/drawing/2014/main" id="{EF87C807-784B-4DEA-83AD-85B98BCCBF62}"/>
              </a:ext>
            </a:extLst>
          </p:cNvPr>
          <p:cNvSpPr/>
          <p:nvPr>
            <p:custDataLst>
              <p:tags r:id="rId32"/>
            </p:custDataLst>
          </p:nvPr>
        </p:nvSpPr>
        <p:spPr bwMode="auto">
          <a:xfrm>
            <a:off x="5287963" y="2151063"/>
            <a:ext cx="142875" cy="106363"/>
          </a:xfrm>
          <a:prstGeom prst="rect">
            <a:avLst/>
          </a:prstGeom>
          <a:solidFill>
            <a:schemeClr val="accent4"/>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err="1">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2D1E975B-A1EC-448F-BB76-1A9FF5FD6AB9}"/>
              </a:ext>
            </a:extLst>
          </p:cNvPr>
          <p:cNvSpPr/>
          <p:nvPr>
            <p:custDataLst>
              <p:tags r:id="rId33"/>
            </p:custDataLst>
          </p:nvPr>
        </p:nvSpPr>
        <p:spPr bwMode="auto">
          <a:xfrm>
            <a:off x="5287963" y="1978025"/>
            <a:ext cx="142875" cy="106363"/>
          </a:xfrm>
          <a:prstGeom prst="rect">
            <a:avLst/>
          </a:prstGeom>
          <a:solidFill>
            <a:schemeClr val="accent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err="1">
              <a:ea typeface="Roboto" panose="02000000000000000000" pitchFamily="2" charset="0"/>
              <a:cs typeface="Roboto" panose="02000000000000000000" pitchFamily="2" charset="0"/>
            </a:endParaRPr>
          </a:p>
        </p:txBody>
      </p:sp>
      <p:cxnSp>
        <p:nvCxnSpPr>
          <p:cNvPr id="50" name="Straight Connector 49">
            <a:extLst>
              <a:ext uri="{FF2B5EF4-FFF2-40B4-BE49-F238E27FC236}">
                <a16:creationId xmlns:a16="http://schemas.microsoft.com/office/drawing/2014/main" id="{C5401A23-461D-4C87-B85A-50A5B4BB6F8D}"/>
              </a:ext>
            </a:extLst>
          </p:cNvPr>
          <p:cNvCxnSpPr/>
          <p:nvPr>
            <p:custDataLst>
              <p:tags r:id="rId34"/>
            </p:custDataLst>
          </p:nvPr>
        </p:nvCxnSpPr>
        <p:spPr bwMode="gray">
          <a:xfrm>
            <a:off x="5241925" y="1684338"/>
            <a:ext cx="174625" cy="0"/>
          </a:xfrm>
          <a:prstGeom prst="line">
            <a:avLst/>
          </a:prstGeom>
          <a:ln w="28575" cap="rnd" cmpd="sng" algn="ctr">
            <a:solidFill>
              <a:schemeClr val="accent5"/>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1" name="Rectangle 50">
            <a:extLst>
              <a:ext uri="{FF2B5EF4-FFF2-40B4-BE49-F238E27FC236}">
                <a16:creationId xmlns:a16="http://schemas.microsoft.com/office/drawing/2014/main" id="{0F685016-2D84-46C1-A323-AF4C7419684F}"/>
              </a:ext>
            </a:extLst>
          </p:cNvPr>
          <p:cNvSpPr/>
          <p:nvPr>
            <p:custDataLst>
              <p:tags r:id="rId35"/>
            </p:custDataLst>
          </p:nvPr>
        </p:nvSpPr>
        <p:spPr bwMode="auto">
          <a:xfrm>
            <a:off x="5287963" y="1804988"/>
            <a:ext cx="142875" cy="106363"/>
          </a:xfrm>
          <a:prstGeom prst="rect">
            <a:avLst/>
          </a:prstGeom>
          <a:solidFill>
            <a:schemeClr val="accent1"/>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err="1">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53" name="Oval 52">
            <a:extLst>
              <a:ext uri="{FF2B5EF4-FFF2-40B4-BE49-F238E27FC236}">
                <a16:creationId xmlns:a16="http://schemas.microsoft.com/office/drawing/2014/main" id="{FD4B993F-6050-4905-B965-FA101C8DA61F}"/>
              </a:ext>
            </a:extLst>
          </p:cNvPr>
          <p:cNvSpPr/>
          <p:nvPr>
            <p:custDataLst>
              <p:tags r:id="rId36"/>
            </p:custDataLst>
          </p:nvPr>
        </p:nvSpPr>
        <p:spPr bwMode="auto">
          <a:xfrm>
            <a:off x="5303838" y="1658938"/>
            <a:ext cx="50800" cy="50800"/>
          </a:xfrm>
          <a:prstGeom prst="ellipse">
            <a:avLst/>
          </a:prstGeom>
          <a:solidFill>
            <a:schemeClr val="accent5"/>
          </a:solidFill>
          <a:ln w="9525"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err="1">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62" name="Rectangle 61">
            <a:extLst>
              <a:ext uri="{FF2B5EF4-FFF2-40B4-BE49-F238E27FC236}">
                <a16:creationId xmlns:a16="http://schemas.microsoft.com/office/drawing/2014/main" id="{D1CF410C-0BBF-4F00-932F-F942936A276D}"/>
              </a:ext>
            </a:extLst>
          </p:cNvPr>
          <p:cNvSpPr/>
          <p:nvPr>
            <p:custDataLst>
              <p:tags r:id="rId37"/>
            </p:custDataLst>
          </p:nvPr>
        </p:nvSpPr>
        <p:spPr bwMode="auto">
          <a:xfrm>
            <a:off x="5481638" y="1973263"/>
            <a:ext cx="50165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lvl="0">
              <a:defRPr/>
            </a:pPr>
            <a:fld id="{FD28D8C1-0B92-4D8E-98FD-2A8B4898D9E5}" type="datetime'''''''''''I''''''''n''''d''''''''''ige''''''no''''u''''''s'''">
              <a:rPr lang="en-US" altLang="en-US" sz="800" b="0" baseline="0" smtClean="0">
                <a:solidFill>
                  <a:srgbClr val="0D1641"/>
                </a:solidFill>
              </a:rPr>
              <a:pPr/>
              <a:t>Indigenous</a:t>
            </a:fld>
            <a:endParaRPr kumimoji="0" lang="en-US" sz="800" b="0" i="0" strike="noStrike" kern="1200" cap="none" spc="0" normalizeH="0" baseline="0" noProof="0">
              <a:ln>
                <a:noFill/>
              </a:ln>
              <a:solidFill>
                <a:srgbClr val="0D1641"/>
              </a:solidFill>
              <a:effectLst/>
              <a:uLnTx/>
              <a:uFillTx/>
            </a:endParaRPr>
          </a:p>
        </p:txBody>
      </p:sp>
      <p:sp>
        <p:nvSpPr>
          <p:cNvPr id="54" name="Rectangle 53">
            <a:extLst>
              <a:ext uri="{FF2B5EF4-FFF2-40B4-BE49-F238E27FC236}">
                <a16:creationId xmlns:a16="http://schemas.microsoft.com/office/drawing/2014/main" id="{2CD2A2E1-9797-4633-A6D2-CF120201E4B7}"/>
              </a:ext>
            </a:extLst>
          </p:cNvPr>
          <p:cNvSpPr/>
          <p:nvPr>
            <p:custDataLst>
              <p:tags r:id="rId38"/>
            </p:custDataLst>
          </p:nvPr>
        </p:nvSpPr>
        <p:spPr bwMode="auto">
          <a:xfrm>
            <a:off x="5481638" y="1627188"/>
            <a:ext cx="6731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lvl="0">
              <a:defRPr/>
            </a:pPr>
            <a:fld id="{79DCD89B-7B61-4935-B2BD-1844E1206B24}" type="datetime'''''''%'''''' L''oc''''a''l (R''''''''''''''H''''S'''')'">
              <a:rPr lang="en-US" altLang="en-US" sz="800" b="0" baseline="0" smtClean="0">
                <a:solidFill>
                  <a:srgbClr val="0D1641"/>
                </a:solidFill>
              </a:rPr>
              <a:pPr lvl="0">
                <a:defRPr/>
              </a:pPr>
              <a:t>% Local (RHS)</a:t>
            </a:fld>
            <a:endParaRPr kumimoji="0" lang="en-US" sz="800" b="0" i="0" strike="noStrike" kern="1200" cap="none" spc="0" normalizeH="0" baseline="0" noProof="0" err="1">
              <a:ln>
                <a:noFill/>
              </a:ln>
              <a:solidFill>
                <a:srgbClr val="0D1641"/>
              </a:solidFill>
              <a:effectLst/>
              <a:uLnTx/>
              <a:uFillTx/>
            </a:endParaRPr>
          </a:p>
        </p:txBody>
      </p:sp>
      <p:sp>
        <p:nvSpPr>
          <p:cNvPr id="55" name="Rectangle 54">
            <a:extLst>
              <a:ext uri="{FF2B5EF4-FFF2-40B4-BE49-F238E27FC236}">
                <a16:creationId xmlns:a16="http://schemas.microsoft.com/office/drawing/2014/main" id="{88F472AC-F7EB-451A-A9F8-577389DB76B5}"/>
              </a:ext>
            </a:extLst>
          </p:cNvPr>
          <p:cNvSpPr/>
          <p:nvPr>
            <p:custDataLst>
              <p:tags r:id="rId39"/>
            </p:custDataLst>
          </p:nvPr>
        </p:nvSpPr>
        <p:spPr bwMode="auto">
          <a:xfrm>
            <a:off x="5481638" y="1800225"/>
            <a:ext cx="37465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lvl="0">
              <a:defRPr/>
            </a:pPr>
            <a:fld id="{D5947CF3-16A9-42F2-9819-E9B40D3119F8}" type="datetime'''Nat''''''''''''''''ion''a''''''''l'''''">
              <a:rPr lang="en-US" altLang="en-US" sz="800" b="0" baseline="0" smtClean="0">
                <a:solidFill>
                  <a:srgbClr val="0D1641"/>
                </a:solidFill>
              </a:rPr>
              <a:pPr/>
              <a:t>National</a:t>
            </a:fld>
            <a:endParaRPr kumimoji="0" lang="en-US" sz="800" b="0" i="0" strike="noStrike" kern="1200" cap="none" spc="0" normalizeH="0" baseline="0" noProof="0">
              <a:ln>
                <a:noFill/>
              </a:ln>
              <a:solidFill>
                <a:srgbClr val="0D1641"/>
              </a:solidFill>
              <a:effectLst/>
              <a:uLnTx/>
              <a:uFillTx/>
            </a:endParaRPr>
          </a:p>
        </p:txBody>
      </p:sp>
      <p:sp>
        <p:nvSpPr>
          <p:cNvPr id="56" name="Rectangle 55">
            <a:extLst>
              <a:ext uri="{FF2B5EF4-FFF2-40B4-BE49-F238E27FC236}">
                <a16:creationId xmlns:a16="http://schemas.microsoft.com/office/drawing/2014/main" id="{EBE0FCE7-F70A-4B67-9D15-44E81DACD725}"/>
              </a:ext>
            </a:extLst>
          </p:cNvPr>
          <p:cNvSpPr/>
          <p:nvPr>
            <p:custDataLst>
              <p:tags r:id="rId40"/>
            </p:custDataLst>
          </p:nvPr>
        </p:nvSpPr>
        <p:spPr bwMode="auto">
          <a:xfrm>
            <a:off x="5481638" y="2146300"/>
            <a:ext cx="346075"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fld id="{6662A768-D127-48CB-81D0-3CD8275D595B}" type="datetime'''''F''o''''''''''''''re''ig''''''''''''''''n'''''''''''''''">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Foreign</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graphicFrame>
        <p:nvGraphicFramePr>
          <p:cNvPr id="299" name="Chart 298">
            <a:extLst>
              <a:ext uri="{FF2B5EF4-FFF2-40B4-BE49-F238E27FC236}">
                <a16:creationId xmlns:a16="http://schemas.microsoft.com/office/drawing/2014/main" id="{FB1D7684-D245-7E43-469D-DFD53AFBDA87}"/>
              </a:ext>
            </a:extLst>
          </p:cNvPr>
          <p:cNvGraphicFramePr/>
          <p:nvPr>
            <p:custDataLst>
              <p:tags r:id="rId41"/>
            </p:custDataLst>
            <p:extLst>
              <p:ext uri="{D42A27DB-BD31-4B8C-83A1-F6EECF244321}">
                <p14:modId xmlns:p14="http://schemas.microsoft.com/office/powerpoint/2010/main" val="363351603"/>
              </p:ext>
            </p:extLst>
          </p:nvPr>
        </p:nvGraphicFramePr>
        <p:xfrm>
          <a:off x="955675" y="3346450"/>
          <a:ext cx="4154488" cy="1371600"/>
        </p:xfrm>
        <a:graphic>
          <a:graphicData uri="http://schemas.openxmlformats.org/drawingml/2006/chart">
            <c:chart xmlns:c="http://schemas.openxmlformats.org/drawingml/2006/chart" xmlns:r="http://schemas.openxmlformats.org/officeDocument/2006/relationships" r:id="rId79"/>
          </a:graphicData>
        </a:graphic>
      </p:graphicFrame>
      <p:sp>
        <p:nvSpPr>
          <p:cNvPr id="80" name="Rectangle 79">
            <a:extLst>
              <a:ext uri="{FF2B5EF4-FFF2-40B4-BE49-F238E27FC236}">
                <a16:creationId xmlns:a16="http://schemas.microsoft.com/office/drawing/2014/main" id="{3908995D-6DEF-65F5-79E9-EFA6FFEA4F09}"/>
              </a:ext>
            </a:extLst>
          </p:cNvPr>
          <p:cNvSpPr/>
          <p:nvPr>
            <p:custDataLst>
              <p:tags r:id="rId42"/>
            </p:custDataLst>
          </p:nvPr>
        </p:nvSpPr>
        <p:spPr bwMode="gray">
          <a:xfrm>
            <a:off x="795339" y="3679825"/>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64E86B57-3CA0-49C9-B8EB-61994196867B}" type="datetime'''''''3''''.''''''''''''''0'''''''''''''''''''''">
              <a:rPr lang="en-US" altLang="en-US" sz="800" b="0" baseline="0" smtClean="0">
                <a:solidFill>
                  <a:schemeClr val="tx1"/>
                </a:solidFill>
                <a:effectLst/>
              </a:rPr>
              <a:pPr algn="r">
                <a:lnSpc>
                  <a:spcPct val="90000"/>
                </a:lnSpc>
              </a:pPr>
              <a:t>3.0</a:t>
            </a:fld>
            <a:endParaRPr lang="en-US" sz="800" b="0" baseline="0" dirty="0" err="1">
              <a:solidFill>
                <a:schemeClr val="tx1"/>
              </a:solidFill>
            </a:endParaRPr>
          </a:p>
        </p:txBody>
      </p:sp>
      <p:sp>
        <p:nvSpPr>
          <p:cNvPr id="138" name="Rectangle 137">
            <a:extLst>
              <a:ext uri="{FF2B5EF4-FFF2-40B4-BE49-F238E27FC236}">
                <a16:creationId xmlns:a16="http://schemas.microsoft.com/office/drawing/2014/main" id="{6AAA393F-A6FB-42D7-A52D-17454F6604F9}"/>
              </a:ext>
            </a:extLst>
          </p:cNvPr>
          <p:cNvSpPr/>
          <p:nvPr>
            <p:custDataLst>
              <p:tags r:id="rId43"/>
            </p:custDataLst>
          </p:nvPr>
        </p:nvSpPr>
        <p:spPr bwMode="gray">
          <a:xfrm>
            <a:off x="795338" y="3830638"/>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59FFECD4-BFF9-46ED-983C-4F1ED8F36B77}" type="datetime'''2''''''''.''''''''''''5'''''''">
              <a:rPr lang="en-US" altLang="en-US" sz="800" b="0" baseline="0" smtClean="0">
                <a:solidFill>
                  <a:schemeClr val="tx1"/>
                </a:solidFill>
              </a:rPr>
              <a:pPr algn="r">
                <a:lnSpc>
                  <a:spcPct val="90000"/>
                </a:lnSpc>
              </a:pPr>
              <a:t>2.5</a:t>
            </a:fld>
            <a:endParaRPr lang="en-US" sz="800" b="0" baseline="0" dirty="0">
              <a:solidFill>
                <a:schemeClr val="tx1"/>
              </a:solidFill>
            </a:endParaRPr>
          </a:p>
        </p:txBody>
      </p:sp>
      <p:sp>
        <p:nvSpPr>
          <p:cNvPr id="136" name="Rectangle 135">
            <a:extLst>
              <a:ext uri="{FF2B5EF4-FFF2-40B4-BE49-F238E27FC236}">
                <a16:creationId xmlns:a16="http://schemas.microsoft.com/office/drawing/2014/main" id="{9A9D5756-D1D6-4CC4-9171-E69A00CBEB58}"/>
              </a:ext>
            </a:extLst>
          </p:cNvPr>
          <p:cNvSpPr/>
          <p:nvPr>
            <p:custDataLst>
              <p:tags r:id="rId44"/>
            </p:custDataLst>
          </p:nvPr>
        </p:nvSpPr>
        <p:spPr bwMode="gray">
          <a:xfrm>
            <a:off x="795338" y="4130675"/>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0595D3F9-D887-4EEF-B0C0-EBBD43C880AE}" type="datetime'1''''''.''''''''''''''''5'''">
              <a:rPr lang="en-US" altLang="en-US" sz="800" b="0" baseline="0" smtClean="0">
                <a:solidFill>
                  <a:schemeClr val="tx1"/>
                </a:solidFill>
              </a:rPr>
              <a:pPr algn="r">
                <a:lnSpc>
                  <a:spcPct val="90000"/>
                </a:lnSpc>
              </a:pPr>
              <a:t>1.5</a:t>
            </a:fld>
            <a:endParaRPr lang="en-US" sz="800" b="0" baseline="0" err="1">
              <a:solidFill>
                <a:schemeClr val="tx1"/>
              </a:solidFill>
            </a:endParaRPr>
          </a:p>
        </p:txBody>
      </p:sp>
      <p:sp>
        <p:nvSpPr>
          <p:cNvPr id="131" name="Rectangle 130">
            <a:extLst>
              <a:ext uri="{FF2B5EF4-FFF2-40B4-BE49-F238E27FC236}">
                <a16:creationId xmlns:a16="http://schemas.microsoft.com/office/drawing/2014/main" id="{8ED9B167-0E93-40B1-B27B-EEB779C359F3}"/>
              </a:ext>
            </a:extLst>
          </p:cNvPr>
          <p:cNvSpPr/>
          <p:nvPr>
            <p:custDataLst>
              <p:tags r:id="rId45"/>
            </p:custDataLst>
          </p:nvPr>
        </p:nvSpPr>
        <p:spPr bwMode="gray">
          <a:xfrm>
            <a:off x="795338" y="4583113"/>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0CE7656B-6B2A-4719-9EAB-28C33FF77181}" type="datetime'0''''''''''''''''.''''''''''0'''''''''''''''''''''''''">
              <a:rPr lang="en-US" altLang="en-US" sz="800" b="0" baseline="0" smtClean="0">
                <a:solidFill>
                  <a:schemeClr val="tx1"/>
                </a:solidFill>
              </a:rPr>
              <a:pPr algn="r">
                <a:lnSpc>
                  <a:spcPct val="90000"/>
                </a:lnSpc>
              </a:pPr>
              <a:t>0.0</a:t>
            </a:fld>
            <a:endParaRPr lang="en-US" sz="800" b="0" baseline="0" err="1">
              <a:solidFill>
                <a:schemeClr val="tx1"/>
              </a:solidFill>
            </a:endParaRPr>
          </a:p>
        </p:txBody>
      </p:sp>
      <p:sp>
        <p:nvSpPr>
          <p:cNvPr id="133" name="Rectangle 132">
            <a:extLst>
              <a:ext uri="{FF2B5EF4-FFF2-40B4-BE49-F238E27FC236}">
                <a16:creationId xmlns:a16="http://schemas.microsoft.com/office/drawing/2014/main" id="{7C2DF032-AC66-4F36-A174-52E53D58FB3B}"/>
              </a:ext>
            </a:extLst>
          </p:cNvPr>
          <p:cNvSpPr/>
          <p:nvPr>
            <p:custDataLst>
              <p:tags r:id="rId46"/>
            </p:custDataLst>
          </p:nvPr>
        </p:nvSpPr>
        <p:spPr bwMode="gray">
          <a:xfrm>
            <a:off x="795339" y="4432300"/>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D8044F15-5DFC-47A3-9829-2DB15B4C6F47}" type="datetime'''''''0''''''''''''''''''.''5'''''''''''''''">
              <a:rPr lang="en-US" altLang="en-US" sz="800" b="0" baseline="0" smtClean="0">
                <a:solidFill>
                  <a:schemeClr val="tx1"/>
                </a:solidFill>
              </a:rPr>
              <a:pPr algn="r">
                <a:lnSpc>
                  <a:spcPct val="90000"/>
                </a:lnSpc>
              </a:pPr>
              <a:t>0.5</a:t>
            </a:fld>
            <a:endParaRPr lang="en-US" sz="800" b="0" baseline="0" err="1">
              <a:solidFill>
                <a:schemeClr val="tx1"/>
              </a:solidFill>
            </a:endParaRPr>
          </a:p>
        </p:txBody>
      </p:sp>
      <p:sp>
        <p:nvSpPr>
          <p:cNvPr id="137" name="Rectangle 136">
            <a:extLst>
              <a:ext uri="{FF2B5EF4-FFF2-40B4-BE49-F238E27FC236}">
                <a16:creationId xmlns:a16="http://schemas.microsoft.com/office/drawing/2014/main" id="{4362F884-2036-4238-BF9C-59BD7E6F5414}"/>
              </a:ext>
            </a:extLst>
          </p:cNvPr>
          <p:cNvSpPr/>
          <p:nvPr>
            <p:custDataLst>
              <p:tags r:id="rId47"/>
            </p:custDataLst>
          </p:nvPr>
        </p:nvSpPr>
        <p:spPr bwMode="gray">
          <a:xfrm>
            <a:off x="795338" y="3981450"/>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E3033AFC-5100-4E6E-BC2E-6E8AE8C9ACEF}" type="datetime'''''''''''''''''''''''''2''''.''''''0'''''''''''''''">
              <a:rPr lang="en-US" altLang="en-US" sz="800" b="0" baseline="0" smtClean="0">
                <a:solidFill>
                  <a:schemeClr val="tx1"/>
                </a:solidFill>
              </a:rPr>
              <a:pPr algn="r">
                <a:lnSpc>
                  <a:spcPct val="90000"/>
                </a:lnSpc>
              </a:pPr>
              <a:t>2.0</a:t>
            </a:fld>
            <a:endParaRPr lang="en-US" sz="800" b="0" baseline="0" err="1">
              <a:solidFill>
                <a:schemeClr val="tx1"/>
              </a:solidFill>
            </a:endParaRPr>
          </a:p>
        </p:txBody>
      </p:sp>
      <p:sp>
        <p:nvSpPr>
          <p:cNvPr id="135" name="Rectangle 134">
            <a:extLst>
              <a:ext uri="{FF2B5EF4-FFF2-40B4-BE49-F238E27FC236}">
                <a16:creationId xmlns:a16="http://schemas.microsoft.com/office/drawing/2014/main" id="{EB262315-A2FA-4942-8C2A-608ADD9B34E6}"/>
              </a:ext>
            </a:extLst>
          </p:cNvPr>
          <p:cNvSpPr/>
          <p:nvPr>
            <p:custDataLst>
              <p:tags r:id="rId48"/>
            </p:custDataLst>
          </p:nvPr>
        </p:nvSpPr>
        <p:spPr bwMode="gray">
          <a:xfrm>
            <a:off x="795338" y="4281488"/>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9B579363-FC7E-4158-A427-B1729FC91DC5}" type="datetime'''''''''1''.''''''''''0'''''''''''''''''">
              <a:rPr lang="en-US" altLang="en-US" sz="800" b="0" baseline="0" smtClean="0">
                <a:solidFill>
                  <a:schemeClr val="tx1"/>
                </a:solidFill>
              </a:rPr>
              <a:pPr algn="r">
                <a:lnSpc>
                  <a:spcPct val="90000"/>
                </a:lnSpc>
              </a:pPr>
              <a:t>1.0</a:t>
            </a:fld>
            <a:endParaRPr lang="en-US" sz="800" b="0" baseline="0" err="1">
              <a:solidFill>
                <a:schemeClr val="tx1"/>
              </a:solidFill>
            </a:endParaRPr>
          </a:p>
        </p:txBody>
      </p:sp>
      <p:sp>
        <p:nvSpPr>
          <p:cNvPr id="83" name="Rectangle 82">
            <a:extLst>
              <a:ext uri="{FF2B5EF4-FFF2-40B4-BE49-F238E27FC236}">
                <a16:creationId xmlns:a16="http://schemas.microsoft.com/office/drawing/2014/main" id="{A9399286-4AE4-6480-3359-FE5737B52534}"/>
              </a:ext>
            </a:extLst>
          </p:cNvPr>
          <p:cNvSpPr/>
          <p:nvPr>
            <p:custDataLst>
              <p:tags r:id="rId49"/>
            </p:custDataLst>
          </p:nvPr>
        </p:nvSpPr>
        <p:spPr bwMode="gray">
          <a:xfrm>
            <a:off x="795339" y="3529013"/>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A0298C80-DB8D-4122-9A5A-67197689A784}" type="datetime'''''''''''''''''''''3''''''''''''.''5'''''''''''''''''">
              <a:rPr lang="en-US" altLang="en-US" sz="800" b="0" baseline="0" smtClean="0">
                <a:solidFill>
                  <a:schemeClr val="tx1"/>
                </a:solidFill>
                <a:effectLst/>
              </a:rPr>
              <a:pPr algn="r">
                <a:lnSpc>
                  <a:spcPct val="90000"/>
                </a:lnSpc>
              </a:pPr>
              <a:t>3.5</a:t>
            </a:fld>
            <a:endParaRPr lang="en-US" sz="800" b="0" baseline="0" dirty="0" err="1">
              <a:solidFill>
                <a:schemeClr val="tx1"/>
              </a:solidFill>
            </a:endParaRPr>
          </a:p>
        </p:txBody>
      </p:sp>
      <p:sp>
        <p:nvSpPr>
          <p:cNvPr id="281" name="Rectangle 280">
            <a:extLst>
              <a:ext uri="{FF2B5EF4-FFF2-40B4-BE49-F238E27FC236}">
                <a16:creationId xmlns:a16="http://schemas.microsoft.com/office/drawing/2014/main" id="{E530DDE4-4FAB-5D3D-E838-7C9A1EFC3430}"/>
              </a:ext>
            </a:extLst>
          </p:cNvPr>
          <p:cNvSpPr/>
          <p:nvPr>
            <p:custDataLst>
              <p:tags r:id="rId50"/>
            </p:custDataLst>
          </p:nvPr>
        </p:nvSpPr>
        <p:spPr bwMode="gray">
          <a:xfrm>
            <a:off x="795339" y="3378200"/>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AFAF98F0-F291-4D66-BF88-76003AB1C91F}" type="datetime'''''''''''''4''''''''''''''''.''''''''''0'''''''">
              <a:rPr lang="en-US" altLang="en-US" sz="800" b="0" baseline="0" smtClean="0">
                <a:solidFill>
                  <a:schemeClr val="tx1"/>
                </a:solidFill>
                <a:effectLst/>
              </a:rPr>
              <a:pPr algn="r">
                <a:lnSpc>
                  <a:spcPct val="90000"/>
                </a:lnSpc>
              </a:pPr>
              <a:t>4.0</a:t>
            </a:fld>
            <a:endParaRPr lang="en-US" sz="800" b="0" baseline="0" dirty="0" err="1">
              <a:solidFill>
                <a:schemeClr val="tx1"/>
              </a:solidFill>
            </a:endParaRPr>
          </a:p>
        </p:txBody>
      </p:sp>
      <p:cxnSp>
        <p:nvCxnSpPr>
          <p:cNvPr id="10" name="Straight Connector 9">
            <a:extLst>
              <a:ext uri="{FF2B5EF4-FFF2-40B4-BE49-F238E27FC236}">
                <a16:creationId xmlns:a16="http://schemas.microsoft.com/office/drawing/2014/main" id="{258ED70F-584E-D3CA-1D55-F33D495D992F}"/>
              </a:ext>
            </a:extLst>
          </p:cNvPr>
          <p:cNvCxnSpPr/>
          <p:nvPr>
            <p:custDataLst>
              <p:tags r:id="rId51"/>
            </p:custDataLst>
          </p:nvPr>
        </p:nvCxnSpPr>
        <p:spPr bwMode="auto">
          <a:xfrm flipV="1">
            <a:off x="2149475" y="3268663"/>
            <a:ext cx="2225675" cy="234950"/>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70" name="Straight Connector 169">
            <a:extLst>
              <a:ext uri="{FF2B5EF4-FFF2-40B4-BE49-F238E27FC236}">
                <a16:creationId xmlns:a16="http://schemas.microsoft.com/office/drawing/2014/main" id="{0AC67EFD-0951-4AA1-81D8-7CEDCB46590F}"/>
              </a:ext>
            </a:extLst>
          </p:cNvPr>
          <p:cNvCxnSpPr/>
          <p:nvPr>
            <p:custDataLst>
              <p:tags r:id="rId52"/>
            </p:custDataLst>
          </p:nvPr>
        </p:nvCxnSpPr>
        <p:spPr bwMode="auto">
          <a:xfrm>
            <a:off x="1038225" y="4103688"/>
            <a:ext cx="1014413" cy="0"/>
          </a:xfrm>
          <a:prstGeom prst="line">
            <a:avLst/>
          </a:prstGeom>
          <a:ln w="952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0" name="Straight Connector 289">
            <a:extLst>
              <a:ext uri="{FF2B5EF4-FFF2-40B4-BE49-F238E27FC236}">
                <a16:creationId xmlns:a16="http://schemas.microsoft.com/office/drawing/2014/main" id="{4BBB0279-D6F3-3B3A-06DF-C1CD20510DD6}"/>
              </a:ext>
            </a:extLst>
          </p:cNvPr>
          <p:cNvCxnSpPr/>
          <p:nvPr>
            <p:custDataLst>
              <p:tags r:id="rId53"/>
            </p:custDataLst>
          </p:nvPr>
        </p:nvCxnSpPr>
        <p:spPr bwMode="auto">
          <a:xfrm>
            <a:off x="2989263" y="4103688"/>
            <a:ext cx="547687" cy="0"/>
          </a:xfrm>
          <a:prstGeom prst="line">
            <a:avLst/>
          </a:prstGeom>
          <a:ln w="952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8" name="Arrow: Right 167">
            <a:extLst>
              <a:ext uri="{FF2B5EF4-FFF2-40B4-BE49-F238E27FC236}">
                <a16:creationId xmlns:a16="http://schemas.microsoft.com/office/drawing/2014/main" id="{21B8046A-5493-2331-5954-6C252B6DA216}"/>
              </a:ext>
            </a:extLst>
          </p:cNvPr>
          <p:cNvSpPr/>
          <p:nvPr>
            <p:custDataLst>
              <p:tags r:id="rId54"/>
            </p:custDataLst>
          </p:nvPr>
        </p:nvSpPr>
        <p:spPr bwMode="auto">
          <a:xfrm rot="10800000">
            <a:off x="5011738" y="4027488"/>
            <a:ext cx="128587" cy="152400"/>
          </a:xfrm>
          <a:prstGeom prst="rightArrow">
            <a:avLst>
              <a:gd name="adj1" fmla="val 100000"/>
              <a:gd name="adj2" fmla="val 100000"/>
            </a:avLst>
          </a:prstGeom>
          <a:solidFill>
            <a:schemeClr val="tx1"/>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cxnSp>
        <p:nvCxnSpPr>
          <p:cNvPr id="172" name="Straight Connector 171">
            <a:extLst>
              <a:ext uri="{FF2B5EF4-FFF2-40B4-BE49-F238E27FC236}">
                <a16:creationId xmlns:a16="http://schemas.microsoft.com/office/drawing/2014/main" id="{5D0E4FF5-9FD5-C6EC-7F16-80CFC1DD3873}"/>
              </a:ext>
            </a:extLst>
          </p:cNvPr>
          <p:cNvCxnSpPr/>
          <p:nvPr>
            <p:custDataLst>
              <p:tags r:id="rId55"/>
            </p:custDataLst>
          </p:nvPr>
        </p:nvCxnSpPr>
        <p:spPr bwMode="auto">
          <a:xfrm>
            <a:off x="3730625" y="4103688"/>
            <a:ext cx="1016000" cy="0"/>
          </a:xfrm>
          <a:prstGeom prst="line">
            <a:avLst/>
          </a:prstGeom>
          <a:ln w="952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9" name="Straight Connector 288">
            <a:extLst>
              <a:ext uri="{FF2B5EF4-FFF2-40B4-BE49-F238E27FC236}">
                <a16:creationId xmlns:a16="http://schemas.microsoft.com/office/drawing/2014/main" id="{82955D35-8BE3-947D-DC75-A49E80991C52}"/>
              </a:ext>
            </a:extLst>
          </p:cNvPr>
          <p:cNvCxnSpPr/>
          <p:nvPr>
            <p:custDataLst>
              <p:tags r:id="rId56"/>
            </p:custDataLst>
          </p:nvPr>
        </p:nvCxnSpPr>
        <p:spPr bwMode="auto">
          <a:xfrm>
            <a:off x="2246313" y="4103688"/>
            <a:ext cx="549275" cy="0"/>
          </a:xfrm>
          <a:prstGeom prst="line">
            <a:avLst/>
          </a:prstGeom>
          <a:ln w="952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8" name="Rectangle 127">
            <a:extLst>
              <a:ext uri="{FF2B5EF4-FFF2-40B4-BE49-F238E27FC236}">
                <a16:creationId xmlns:a16="http://schemas.microsoft.com/office/drawing/2014/main" id="{CCF6E1FB-AA15-4602-83A5-046C348E21B5}"/>
              </a:ext>
            </a:extLst>
          </p:cNvPr>
          <p:cNvSpPr/>
          <p:nvPr>
            <p:custDataLst>
              <p:tags r:id="rId57"/>
            </p:custDataLst>
          </p:nvPr>
        </p:nvSpPr>
        <p:spPr bwMode="gray">
          <a:xfrm>
            <a:off x="3548062" y="4075113"/>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16D1568A-2ADB-432B-ADE3-E27972931FBD}" type="datetime'''''''1''''.''''''''4'''''''">
              <a:rPr lang="en-US" altLang="en-US" sz="800" b="0" baseline="0" smtClean="0">
                <a:solidFill>
                  <a:schemeClr val="tx1"/>
                </a:solidFill>
              </a:rPr>
              <a:pPr algn="ctr">
                <a:lnSpc>
                  <a:spcPct val="90000"/>
                </a:lnSpc>
              </a:pPr>
              <a:t>1.4</a:t>
            </a:fld>
            <a:endParaRPr lang="en-US" sz="800" b="0" baseline="0" err="1">
              <a:solidFill>
                <a:schemeClr val="tx1"/>
              </a:solidFill>
            </a:endParaRPr>
          </a:p>
        </p:txBody>
      </p:sp>
      <p:sp>
        <p:nvSpPr>
          <p:cNvPr id="95" name="Rectangle 94">
            <a:extLst>
              <a:ext uri="{FF2B5EF4-FFF2-40B4-BE49-F238E27FC236}">
                <a16:creationId xmlns:a16="http://schemas.microsoft.com/office/drawing/2014/main" id="{56AFA6B2-869F-47AC-B536-04C1E87608AA}"/>
              </a:ext>
            </a:extLst>
          </p:cNvPr>
          <p:cNvSpPr/>
          <p:nvPr>
            <p:custDataLst>
              <p:tags r:id="rId58"/>
            </p:custDataLst>
          </p:nvPr>
        </p:nvSpPr>
        <p:spPr bwMode="auto">
          <a:xfrm>
            <a:off x="2028825" y="4667250"/>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B77F5665-62A0-4F06-B9E1-1B68CD3B4E75}" type="datetime'''''''''''''''''''''2''0''''''1''''''''8'''''''''''''''''">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2018</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93" name="Rectangle 92">
            <a:extLst>
              <a:ext uri="{FF2B5EF4-FFF2-40B4-BE49-F238E27FC236}">
                <a16:creationId xmlns:a16="http://schemas.microsoft.com/office/drawing/2014/main" id="{FD774705-18A5-4CB3-B530-FF761267F168}"/>
              </a:ext>
            </a:extLst>
          </p:cNvPr>
          <p:cNvSpPr/>
          <p:nvPr>
            <p:custDataLst>
              <p:tags r:id="rId59"/>
            </p:custDataLst>
          </p:nvPr>
        </p:nvSpPr>
        <p:spPr bwMode="auto">
          <a:xfrm>
            <a:off x="571500" y="3292475"/>
            <a:ext cx="122238" cy="147796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vert270" wrap="none" lIns="0" tIns="0" rIns="0" bIns="0" numCol="1" spcCol="0" rtlCol="0" anchor="b"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i="0" u="none" strike="noStrike" kern="1200" cap="none" spc="0" normalizeH="0" baseline="0" noProof="0" dirty="0">
                <a:ln>
                  <a:noFill/>
                </a:ln>
                <a:solidFill>
                  <a:srgbClr val="0D1641"/>
                </a:solidFill>
                <a:effectLst/>
                <a:uLnTx/>
                <a:uFillTx/>
                <a:latin typeface="Arial"/>
                <a:ea typeface="+mn-ea"/>
                <a:cs typeface="+mn-cs"/>
              </a:rPr>
              <a:t>Procurement per supplier ($M)</a:t>
            </a:r>
            <a:endParaRPr kumimoji="0" lang="en-US" sz="800" i="0" u="none" strike="noStrike" kern="1200" cap="none" spc="0" normalizeH="0" baseline="0" noProof="0" dirty="0">
              <a:ln>
                <a:noFill/>
              </a:ln>
              <a:solidFill>
                <a:srgbClr val="0D1641"/>
              </a:solidFill>
              <a:effectLst/>
              <a:uLnTx/>
              <a:uFillTx/>
              <a:latin typeface="Arial"/>
              <a:ea typeface="+mn-ea"/>
              <a:cs typeface="+mn-cs"/>
            </a:endParaRPr>
          </a:p>
        </p:txBody>
      </p:sp>
      <p:sp>
        <p:nvSpPr>
          <p:cNvPr id="96" name="Rectangle 95">
            <a:extLst>
              <a:ext uri="{FF2B5EF4-FFF2-40B4-BE49-F238E27FC236}">
                <a16:creationId xmlns:a16="http://schemas.microsoft.com/office/drawing/2014/main" id="{211CF972-80B7-4088-80F6-AB6B1877BA1D}"/>
              </a:ext>
            </a:extLst>
          </p:cNvPr>
          <p:cNvSpPr/>
          <p:nvPr>
            <p:custDataLst>
              <p:tags r:id="rId60"/>
            </p:custDataLst>
          </p:nvPr>
        </p:nvSpPr>
        <p:spPr bwMode="auto">
          <a:xfrm>
            <a:off x="4254500" y="4667250"/>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139E26A1-DA53-4899-8A72-4F4C91FCC3FC}" type="datetime'''''''2''''''''0''''''''''2''''''''''1'''''''''''''''''''''''">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2021</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94" name="Rectangle 93">
            <a:extLst>
              <a:ext uri="{FF2B5EF4-FFF2-40B4-BE49-F238E27FC236}">
                <a16:creationId xmlns:a16="http://schemas.microsoft.com/office/drawing/2014/main" id="{02E1CE67-BD01-4CF5-981D-7577C97D17F1}"/>
              </a:ext>
            </a:extLst>
          </p:cNvPr>
          <p:cNvSpPr/>
          <p:nvPr>
            <p:custDataLst>
              <p:tags r:id="rId61"/>
            </p:custDataLst>
          </p:nvPr>
        </p:nvSpPr>
        <p:spPr bwMode="auto">
          <a:xfrm>
            <a:off x="1287463" y="4667250"/>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4E3C28A2-E53B-4B05-B4D0-FD34998B04B8}" type="datetime'''''''''''''''''''20''''''''''''''1''7'''''''''''''''''''''''">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2017</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39723015-C577-4934-8E64-3B5245DA13D1}"/>
              </a:ext>
            </a:extLst>
          </p:cNvPr>
          <p:cNvSpPr/>
          <p:nvPr>
            <p:custDataLst>
              <p:tags r:id="rId62"/>
            </p:custDataLst>
          </p:nvPr>
        </p:nvSpPr>
        <p:spPr bwMode="auto">
          <a:xfrm>
            <a:off x="2771775" y="4667250"/>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BC1A2D00-7B99-48FB-9495-BBF831D9A42F}" type="datetime'''''''''''''''2''''''''''''''''''0''''''1''''9'''''''''''">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2019</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97" name="Rectangle 96">
            <a:extLst>
              <a:ext uri="{FF2B5EF4-FFF2-40B4-BE49-F238E27FC236}">
                <a16:creationId xmlns:a16="http://schemas.microsoft.com/office/drawing/2014/main" id="{646E2A42-C56D-4EC1-AF40-C8A580733ACD}"/>
              </a:ext>
            </a:extLst>
          </p:cNvPr>
          <p:cNvSpPr/>
          <p:nvPr>
            <p:custDataLst>
              <p:tags r:id="rId63"/>
            </p:custDataLst>
          </p:nvPr>
        </p:nvSpPr>
        <p:spPr bwMode="auto">
          <a:xfrm>
            <a:off x="3513138" y="4667250"/>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B6C93123-A10D-48A8-A932-D9D02DD99C56}" type="datetime'''''''''''''''''''''''''2''''''0''''''''''''''''''20'">
              <a:rPr kumimoji="0" lang="en-US" altLang="en-US" sz="800" b="0" i="0" u="none" strike="noStrike" kern="1200" cap="none" spc="0" normalizeH="0" baseline="0" noProof="0" smtClean="0">
                <a:ln>
                  <a:noFill/>
                </a:ln>
                <a:solidFill>
                  <a:srgbClr val="0D1641"/>
                </a:solidFill>
                <a:effectLst/>
                <a:uLnTx/>
                <a:uFillTx/>
                <a:latin typeface="Arial"/>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2020</a:t>
            </a:fld>
            <a:endParaRPr kumimoji="0" lang="en-US" sz="800" b="0" i="0" u="none" strike="noStrike" kern="1200" cap="none" spc="0" normalizeH="0" baseline="0" noProof="0" err="1">
              <a:ln>
                <a:noFill/>
              </a:ln>
              <a:solidFill>
                <a:srgbClr val="0D1641"/>
              </a:solidFill>
              <a:effectLst/>
              <a:uLnTx/>
              <a:uFillTx/>
              <a:latin typeface="Arial"/>
              <a:ea typeface="+mn-ea"/>
              <a:cs typeface="+mn-cs"/>
            </a:endParaRPr>
          </a:p>
        </p:txBody>
      </p:sp>
      <p:sp>
        <p:nvSpPr>
          <p:cNvPr id="167" name="Rectangle 166">
            <a:extLst>
              <a:ext uri="{FF2B5EF4-FFF2-40B4-BE49-F238E27FC236}">
                <a16:creationId xmlns:a16="http://schemas.microsoft.com/office/drawing/2014/main" id="{618D8463-6C13-6D49-54BB-EDC96225B0B1}"/>
              </a:ext>
            </a:extLst>
          </p:cNvPr>
          <p:cNvSpPr/>
          <p:nvPr>
            <p:custDataLst>
              <p:tags r:id="rId64"/>
            </p:custDataLst>
          </p:nvPr>
        </p:nvSpPr>
        <p:spPr bwMode="auto">
          <a:xfrm>
            <a:off x="5191125" y="4041775"/>
            <a:ext cx="250825"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r>
              <a:rPr lang="en-US" altLang="en-US" sz="800" b="0" baseline="0" dirty="0">
                <a:solidFill>
                  <a:schemeClr val="tx1"/>
                </a:solidFill>
                <a:effectLst/>
              </a:rPr>
              <a:t>Ø 1.7</a:t>
            </a:r>
            <a:endParaRPr lang="en-US" sz="800" b="0" baseline="0" dirty="0">
              <a:solidFill>
                <a:schemeClr val="tx1"/>
              </a:solidFill>
            </a:endParaRPr>
          </a:p>
        </p:txBody>
      </p:sp>
      <p:sp>
        <p:nvSpPr>
          <p:cNvPr id="126" name="Rectangle 125">
            <a:extLst>
              <a:ext uri="{FF2B5EF4-FFF2-40B4-BE49-F238E27FC236}">
                <a16:creationId xmlns:a16="http://schemas.microsoft.com/office/drawing/2014/main" id="{9A79011F-117B-458D-BF2A-854DD1373C8D}"/>
              </a:ext>
            </a:extLst>
          </p:cNvPr>
          <p:cNvSpPr/>
          <p:nvPr>
            <p:custDataLst>
              <p:tags r:id="rId65"/>
            </p:custDataLst>
          </p:nvPr>
        </p:nvSpPr>
        <p:spPr bwMode="gray">
          <a:xfrm>
            <a:off x="2063749" y="4041775"/>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635F3542-4688-46DF-8FB2-28EB2D16D151}" type="datetime'''''''''1''''''''''''''''''''''''''''''''''''''''.''''''''5'''">
              <a:rPr lang="en-US" altLang="en-US" sz="800" b="0" baseline="0" smtClean="0">
                <a:solidFill>
                  <a:schemeClr val="tx1"/>
                </a:solidFill>
              </a:rPr>
              <a:pPr algn="ctr">
                <a:lnSpc>
                  <a:spcPct val="90000"/>
                </a:lnSpc>
              </a:pPr>
              <a:t>1.5</a:t>
            </a:fld>
            <a:endParaRPr lang="en-US" sz="800" b="0" baseline="0" err="1">
              <a:solidFill>
                <a:schemeClr val="tx1"/>
              </a:solidFill>
            </a:endParaRPr>
          </a:p>
        </p:txBody>
      </p:sp>
      <p:sp>
        <p:nvSpPr>
          <p:cNvPr id="127" name="Rectangle 126">
            <a:extLst>
              <a:ext uri="{FF2B5EF4-FFF2-40B4-BE49-F238E27FC236}">
                <a16:creationId xmlns:a16="http://schemas.microsoft.com/office/drawing/2014/main" id="{A3139F76-43AA-4B26-BAA2-B55359527DE1}"/>
              </a:ext>
            </a:extLst>
          </p:cNvPr>
          <p:cNvSpPr/>
          <p:nvPr>
            <p:custDataLst>
              <p:tags r:id="rId66"/>
            </p:custDataLst>
          </p:nvPr>
        </p:nvSpPr>
        <p:spPr bwMode="gray">
          <a:xfrm>
            <a:off x="2806699" y="4010025"/>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BF92E361-58E5-4094-B88A-4603D5CAF9B9}" type="datetime'''''''''''''''''''''''1''''''''.''''''''''''6'''''''''''''''''">
              <a:rPr lang="en-US" altLang="en-US" sz="800" b="0" baseline="0" smtClean="0">
                <a:solidFill>
                  <a:schemeClr val="tx1"/>
                </a:solidFill>
              </a:rPr>
              <a:pPr algn="ctr">
                <a:lnSpc>
                  <a:spcPct val="90000"/>
                </a:lnSpc>
              </a:pPr>
              <a:t>1.6</a:t>
            </a:fld>
            <a:endParaRPr lang="en-US" sz="800" b="0" baseline="0" err="1">
              <a:solidFill>
                <a:schemeClr val="tx1"/>
              </a:solidFill>
            </a:endParaRPr>
          </a:p>
        </p:txBody>
      </p:sp>
      <p:sp>
        <p:nvSpPr>
          <p:cNvPr id="129" name="Rectangle 128">
            <a:extLst>
              <a:ext uri="{FF2B5EF4-FFF2-40B4-BE49-F238E27FC236}">
                <a16:creationId xmlns:a16="http://schemas.microsoft.com/office/drawing/2014/main" id="{7323822E-E5B0-4430-9B56-661CD0305167}"/>
              </a:ext>
            </a:extLst>
          </p:cNvPr>
          <p:cNvSpPr/>
          <p:nvPr>
            <p:custDataLst>
              <p:tags r:id="rId67"/>
            </p:custDataLst>
          </p:nvPr>
        </p:nvSpPr>
        <p:spPr bwMode="gray">
          <a:xfrm>
            <a:off x="4289425" y="3806825"/>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E0AA92A1-28A0-49B4-B91F-A080B19CE5C7}" type="datetime'''2''.''''''''''''''3'''''">
              <a:rPr lang="en-US" altLang="en-US" sz="800" b="0" baseline="0" smtClean="0">
                <a:solidFill>
                  <a:schemeClr val="tx1"/>
                </a:solidFill>
              </a:rPr>
              <a:pPr algn="ctr">
                <a:lnSpc>
                  <a:spcPct val="90000"/>
                </a:lnSpc>
              </a:pPr>
              <a:t>2.3</a:t>
            </a:fld>
            <a:endParaRPr lang="en-US" sz="800" b="0" baseline="0" err="1">
              <a:solidFill>
                <a:schemeClr val="tx1"/>
              </a:solidFill>
            </a:endParaRPr>
          </a:p>
        </p:txBody>
      </p:sp>
      <p:sp>
        <p:nvSpPr>
          <p:cNvPr id="5" name="Oval 4">
            <a:extLst>
              <a:ext uri="{FF2B5EF4-FFF2-40B4-BE49-F238E27FC236}">
                <a16:creationId xmlns:a16="http://schemas.microsoft.com/office/drawing/2014/main" id="{D244CB06-4320-5380-EB73-7F75BAE97C11}"/>
              </a:ext>
            </a:extLst>
          </p:cNvPr>
          <p:cNvSpPr/>
          <p:nvPr>
            <p:custDataLst>
              <p:tags r:id="rId68"/>
            </p:custDataLst>
          </p:nvPr>
        </p:nvSpPr>
        <p:spPr bwMode="auto">
          <a:xfrm>
            <a:off x="3117851" y="3300413"/>
            <a:ext cx="290513" cy="173038"/>
          </a:xfrm>
          <a:prstGeom prst="ellipse">
            <a:avLst/>
          </a:prstGeom>
          <a:solidFill>
            <a:schemeClr val="bg1"/>
          </a:solidFill>
          <a:ln w="952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a:fld id="{0FCCB3BB-2840-4026-97B9-CCB173FFB0E1}" type="datetime'15''''''''''%'''''">
              <a:rPr lang="en-US" altLang="en-US" sz="800" baseline="0" smtClean="0">
                <a:solidFill>
                  <a:schemeClr val="tx1"/>
                </a:solidFill>
                <a:effectLst/>
              </a:rPr>
              <a:pPr/>
              <a:t>15%</a:t>
            </a:fld>
            <a:endParaRPr lang="en-US" sz="800" baseline="0" dirty="0" err="1">
              <a:solidFill>
                <a:schemeClr val="tx1"/>
              </a:solidFill>
            </a:endParaRPr>
          </a:p>
        </p:txBody>
      </p:sp>
      <p:sp>
        <p:nvSpPr>
          <p:cNvPr id="100" name="Rectangle 99">
            <a:extLst>
              <a:ext uri="{FF2B5EF4-FFF2-40B4-BE49-F238E27FC236}">
                <a16:creationId xmlns:a16="http://schemas.microsoft.com/office/drawing/2014/main" id="{F6CA9393-81D4-4D7D-9DE7-541D6AAE2D03}"/>
              </a:ext>
            </a:extLst>
          </p:cNvPr>
          <p:cNvSpPr/>
          <p:nvPr>
            <p:custDataLst>
              <p:tags r:id="rId69"/>
            </p:custDataLst>
          </p:nvPr>
        </p:nvSpPr>
        <p:spPr bwMode="auto">
          <a:xfrm>
            <a:off x="5300663" y="3770313"/>
            <a:ext cx="142875" cy="106363"/>
          </a:xfrm>
          <a:prstGeom prst="rect">
            <a:avLst/>
          </a:prstGeom>
          <a:solidFill>
            <a:schemeClr val="accent1"/>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err="1">
              <a:ln>
                <a:noFill/>
              </a:ln>
              <a:solidFill>
                <a:prstClr val="white"/>
              </a:solidFill>
              <a:effectLst/>
              <a:uLnTx/>
              <a:uFillTx/>
              <a:latin typeface="Arial"/>
              <a:ea typeface="Roboto" panose="02000000000000000000" pitchFamily="2" charset="0"/>
              <a:cs typeface="Roboto" panose="02000000000000000000" pitchFamily="2" charset="0"/>
            </a:endParaRPr>
          </a:p>
        </p:txBody>
      </p:sp>
      <p:cxnSp>
        <p:nvCxnSpPr>
          <p:cNvPr id="169" name="Straight Connector 168">
            <a:extLst>
              <a:ext uri="{FF2B5EF4-FFF2-40B4-BE49-F238E27FC236}">
                <a16:creationId xmlns:a16="http://schemas.microsoft.com/office/drawing/2014/main" id="{20A75586-DB93-44E3-832F-940EF3FF699D}"/>
              </a:ext>
            </a:extLst>
          </p:cNvPr>
          <p:cNvCxnSpPr/>
          <p:nvPr>
            <p:custDataLst>
              <p:tags r:id="rId70"/>
            </p:custDataLst>
          </p:nvPr>
        </p:nvCxnSpPr>
        <p:spPr bwMode="gray">
          <a:xfrm>
            <a:off x="5241925" y="3527425"/>
            <a:ext cx="187325" cy="0"/>
          </a:xfrm>
          <a:prstGeom prst="line">
            <a:avLst/>
          </a:prstGeom>
          <a:ln w="28575" cap="rnd" cmpd="sng" algn="ctr">
            <a:solidFill>
              <a:schemeClr val="accent5"/>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87" name="Oval 186">
            <a:extLst>
              <a:ext uri="{FF2B5EF4-FFF2-40B4-BE49-F238E27FC236}">
                <a16:creationId xmlns:a16="http://schemas.microsoft.com/office/drawing/2014/main" id="{70206CAC-FE52-456D-BD8A-1AD2ACE34378}"/>
              </a:ext>
            </a:extLst>
          </p:cNvPr>
          <p:cNvSpPr/>
          <p:nvPr>
            <p:custDataLst>
              <p:tags r:id="rId71"/>
            </p:custDataLst>
          </p:nvPr>
        </p:nvSpPr>
        <p:spPr bwMode="auto">
          <a:xfrm>
            <a:off x="5303838" y="3495675"/>
            <a:ext cx="63500" cy="63500"/>
          </a:xfrm>
          <a:prstGeom prst="ellipse">
            <a:avLst/>
          </a:prstGeom>
          <a:solidFill>
            <a:schemeClr val="accent5"/>
          </a:solidFill>
          <a:ln w="9525"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err="1">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56" name="Rectangle 155">
            <a:extLst>
              <a:ext uri="{FF2B5EF4-FFF2-40B4-BE49-F238E27FC236}">
                <a16:creationId xmlns:a16="http://schemas.microsoft.com/office/drawing/2014/main" id="{443E92CB-69EE-4D84-BEDD-28459FB5DA87}"/>
              </a:ext>
            </a:extLst>
          </p:cNvPr>
          <p:cNvSpPr/>
          <p:nvPr>
            <p:custDataLst>
              <p:tags r:id="rId72"/>
            </p:custDataLst>
          </p:nvPr>
        </p:nvSpPr>
        <p:spPr bwMode="auto">
          <a:xfrm>
            <a:off x="5494338" y="3470275"/>
            <a:ext cx="717550" cy="24447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lvl="0">
              <a:defRPr/>
            </a:pPr>
            <a:fld id="{E3E65B77-C55F-42BC-961E-28AF70BBAC08}" type="datetime'''''#'' I''''ndige''''''nous ''&#10;su''ppliers'' (R''''''H''S)'">
              <a:rPr lang="en-GB" altLang="en-US" sz="800" b="0" baseline="0" smtClean="0">
                <a:solidFill>
                  <a:srgbClr val="0D1641"/>
                </a:solidFill>
              </a:rPr>
              <a:pPr/>
              <a:t># Indigenous 
suppliers (RHS)</a:t>
            </a:fld>
            <a:endParaRPr kumimoji="0" lang="en-US" sz="800" b="0" i="0" strike="noStrike" kern="1200" cap="none" spc="0" normalizeH="0" baseline="0" noProof="0" err="1">
              <a:ln>
                <a:noFill/>
              </a:ln>
              <a:solidFill>
                <a:srgbClr val="0D1641"/>
              </a:solidFill>
              <a:effectLst/>
              <a:uLnTx/>
              <a:uFillTx/>
            </a:endParaRPr>
          </a:p>
        </p:txBody>
      </p:sp>
      <p:sp>
        <p:nvSpPr>
          <p:cNvPr id="101" name="Rectangle 100">
            <a:extLst>
              <a:ext uri="{FF2B5EF4-FFF2-40B4-BE49-F238E27FC236}">
                <a16:creationId xmlns:a16="http://schemas.microsoft.com/office/drawing/2014/main" id="{C3B805D8-B778-47F6-9FD3-800465120EAD}"/>
              </a:ext>
            </a:extLst>
          </p:cNvPr>
          <p:cNvSpPr/>
          <p:nvPr>
            <p:custDataLst>
              <p:tags r:id="rId73"/>
            </p:custDataLst>
          </p:nvPr>
        </p:nvSpPr>
        <p:spPr bwMode="auto">
          <a:xfrm>
            <a:off x="5494338" y="3765550"/>
            <a:ext cx="900113"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lvl="0">
              <a:defRPr/>
            </a:pPr>
            <a:fld id="{704CD885-7CA7-404E-A5F8-C5DDF1DA8D64}" type="datetime'I''''''''''n''digen''o''''''us'''''' a''''vera''g''''''''e'">
              <a:rPr lang="en-GB" altLang="en-US" sz="800" b="0" baseline="0" smtClean="0">
                <a:solidFill>
                  <a:srgbClr val="0D1641"/>
                </a:solidFill>
              </a:rPr>
              <a:pPr/>
              <a:t>Indigenous average</a:t>
            </a:fld>
            <a:endParaRPr kumimoji="0" lang="en-US" sz="800" b="0" i="0" strike="noStrike" kern="1200" cap="none" spc="0" normalizeH="0" baseline="0" noProof="0">
              <a:ln>
                <a:noFill/>
              </a:ln>
              <a:solidFill>
                <a:srgbClr val="0D1641"/>
              </a:solidFill>
              <a:effectLst/>
              <a:uLnTx/>
              <a:uFillTx/>
            </a:endParaRPr>
          </a:p>
        </p:txBody>
      </p:sp>
      <p:sp>
        <p:nvSpPr>
          <p:cNvPr id="59" name="Arrow: Pentagon 58">
            <a:extLst>
              <a:ext uri="{FF2B5EF4-FFF2-40B4-BE49-F238E27FC236}">
                <a16:creationId xmlns:a16="http://schemas.microsoft.com/office/drawing/2014/main" id="{4292F41C-4994-40CC-8A54-C1F0B335179F}"/>
              </a:ext>
            </a:extLst>
          </p:cNvPr>
          <p:cNvSpPr/>
          <p:nvPr/>
        </p:nvSpPr>
        <p:spPr>
          <a:xfrm>
            <a:off x="1190525" y="4432305"/>
            <a:ext cx="432000" cy="144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sz="800" baseline="0" dirty="0">
                <a:solidFill>
                  <a:srgbClr val="0D1540"/>
                </a:solidFill>
                <a:latin typeface="Arial"/>
                <a:ea typeface="Roboto" panose="02000000000000000000" pitchFamily="2" charset="0"/>
                <a:cs typeface="Roboto" panose="02000000000000000000" pitchFamily="2" charset="0"/>
              </a:rPr>
              <a:t>N/A</a:t>
            </a:r>
            <a:endParaRPr kumimoji="0" lang="en-GB" sz="800" b="1" i="0" u="none" strike="noStrike" kern="1200" cap="none" spc="0" normalizeH="0" baseline="0" noProof="0" dirty="0">
              <a:ln>
                <a:noFill/>
              </a:ln>
              <a:solidFill>
                <a:srgbClr val="0D1540"/>
              </a:solidFill>
              <a:effectLst/>
              <a:uLnTx/>
              <a:uFillTx/>
              <a:latin typeface="Arial"/>
              <a:ea typeface="Roboto" panose="02000000000000000000" pitchFamily="2" charset="0"/>
              <a:cs typeface="Roboto" panose="02000000000000000000" pitchFamily="2" charset="0"/>
            </a:endParaRPr>
          </a:p>
        </p:txBody>
      </p:sp>
      <p:sp>
        <p:nvSpPr>
          <p:cNvPr id="23" name="Arrow: Pentagon 22">
            <a:extLst>
              <a:ext uri="{FF2B5EF4-FFF2-40B4-BE49-F238E27FC236}">
                <a16:creationId xmlns:a16="http://schemas.microsoft.com/office/drawing/2014/main" id="{D9540FCC-713B-4292-815C-F6E571EFBD6E}"/>
              </a:ext>
            </a:extLst>
          </p:cNvPr>
          <p:cNvSpPr/>
          <p:nvPr/>
        </p:nvSpPr>
        <p:spPr>
          <a:xfrm>
            <a:off x="311818" y="1073949"/>
            <a:ext cx="1800000" cy="252000"/>
          </a:xfrm>
          <a:prstGeom prst="homePlat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Arial"/>
                <a:ea typeface="Roboto" panose="02000000000000000000" pitchFamily="2" charset="0"/>
                <a:cs typeface="+mn-cs"/>
              </a:rPr>
              <a:t>Industrial Diversification</a:t>
            </a:r>
          </a:p>
        </p:txBody>
      </p:sp>
      <p:sp>
        <p:nvSpPr>
          <p:cNvPr id="47" name="Oval 9">
            <a:extLst>
              <a:ext uri="{FF2B5EF4-FFF2-40B4-BE49-F238E27FC236}">
                <a16:creationId xmlns:a16="http://schemas.microsoft.com/office/drawing/2014/main" id="{083FF43E-66E7-3800-3B2B-DE3CDDC807A0}"/>
              </a:ext>
            </a:extLst>
          </p:cNvPr>
          <p:cNvSpPr>
            <a:spLocks noChangeArrowheads="1"/>
          </p:cNvSpPr>
          <p:nvPr/>
        </p:nvSpPr>
        <p:spPr bwMode="gray">
          <a:xfrm>
            <a:off x="8677200" y="717561"/>
            <a:ext cx="324000" cy="324000"/>
          </a:xfrm>
          <a:prstGeom prst="ellipse">
            <a:avLst/>
          </a:prstGeom>
          <a:solidFill>
            <a:srgbClr val="0070C0"/>
          </a:solidFill>
          <a:ln w="15875" algn="ctr">
            <a:solidFill>
              <a:schemeClr val="bg1"/>
            </a:solidFill>
            <a:round/>
            <a:headEnd/>
            <a:tailEnd/>
          </a:ln>
          <a:effectLst/>
        </p:spPr>
        <p:txBody>
          <a:bodyPr wrap="none" lIns="54000" tIns="54000" rIns="54000" bIns="54000" anchor="ctr"/>
          <a:lstStyle/>
          <a:p>
            <a:pPr algn="ctr" defTabSz="685800"/>
            <a:r>
              <a:rPr lang="en-US" sz="1800" baseline="0" dirty="0">
                <a:solidFill>
                  <a:prstClr val="white"/>
                </a:solidFill>
                <a:latin typeface="Arial"/>
                <a:ea typeface="Roboto" pitchFamily="2" charset="0"/>
              </a:rPr>
              <a:t>2</a:t>
            </a:r>
          </a:p>
        </p:txBody>
      </p:sp>
      <p:sp>
        <p:nvSpPr>
          <p:cNvPr id="89" name="Content Placeholder 10">
            <a:extLst>
              <a:ext uri="{FF2B5EF4-FFF2-40B4-BE49-F238E27FC236}">
                <a16:creationId xmlns:a16="http://schemas.microsoft.com/office/drawing/2014/main" id="{55D24643-CCE3-00ED-7AF4-9B733FF6BB34}"/>
              </a:ext>
            </a:extLst>
          </p:cNvPr>
          <p:cNvSpPr txBox="1">
            <a:spLocks/>
          </p:cNvSpPr>
          <p:nvPr/>
        </p:nvSpPr>
        <p:spPr>
          <a:xfrm>
            <a:off x="6649839" y="1379583"/>
            <a:ext cx="2189362" cy="121121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36000" tIns="72000" rIns="36000" bIns="72000" rtlCol="0" anchor="t"/>
          <a:lstStyle>
            <a:defPPr>
              <a:defRPr lang="en-GB"/>
            </a:defPPr>
            <a:lvl1pPr marL="92075" marR="0" lvl="0" indent="-92075" defTabSz="914400" latinLnBrk="0">
              <a:lnSpc>
                <a:spcPct val="100000"/>
              </a:lnSpc>
              <a:buClrTx/>
              <a:buSzTx/>
              <a:buFont typeface="Wingdings" panose="05000000000000000000" pitchFamily="2" charset="2"/>
              <a:buChar char="§"/>
              <a:tabLst/>
              <a:defRPr sz="1000" baseline="0">
                <a:solidFill>
                  <a:srgbClr val="006BA6"/>
                </a:solidFill>
                <a:latin typeface="Arial"/>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6209" indent="-176209" defTabSz="914378">
              <a:spcAft>
                <a:spcPts val="300"/>
              </a:spcAft>
            </a:pPr>
            <a:r>
              <a:rPr lang="en-US" b="0" dirty="0">
                <a:solidFill>
                  <a:schemeClr val="tx2"/>
                </a:solidFill>
              </a:rPr>
              <a:t>Total procurement spend</a:t>
            </a:r>
          </a:p>
          <a:p>
            <a:pPr marL="176209" indent="-176209" defTabSz="914378">
              <a:spcAft>
                <a:spcPts val="300"/>
              </a:spcAft>
            </a:pPr>
            <a:r>
              <a:rPr lang="en-US" b="0" dirty="0">
                <a:solidFill>
                  <a:schemeClr val="tx2"/>
                </a:solidFill>
              </a:rPr>
              <a:t>Proportion of indigenous / national / foreign procurement spend</a:t>
            </a:r>
          </a:p>
          <a:p>
            <a:pPr marL="176209" indent="-176209" defTabSz="914378">
              <a:spcAft>
                <a:spcPts val="300"/>
              </a:spcAft>
            </a:pPr>
            <a:r>
              <a:rPr lang="en-US" b="0" dirty="0">
                <a:solidFill>
                  <a:schemeClr val="tx2"/>
                </a:solidFill>
              </a:rPr>
              <a:t>Number of indigenous suppliers </a:t>
            </a:r>
          </a:p>
          <a:p>
            <a:pPr marL="176209" indent="-176209" defTabSz="914378">
              <a:spcAft>
                <a:spcPts val="300"/>
              </a:spcAft>
            </a:pPr>
            <a:r>
              <a:rPr lang="en-US" b="0" dirty="0">
                <a:solidFill>
                  <a:schemeClr val="tx2"/>
                </a:solidFill>
              </a:rPr>
              <a:t>Average indigenous suppliers spend</a:t>
            </a:r>
          </a:p>
        </p:txBody>
      </p:sp>
      <p:sp>
        <p:nvSpPr>
          <p:cNvPr id="90" name="Arrow: Pentagon 89">
            <a:extLst>
              <a:ext uri="{FF2B5EF4-FFF2-40B4-BE49-F238E27FC236}">
                <a16:creationId xmlns:a16="http://schemas.microsoft.com/office/drawing/2014/main" id="{002DFEDF-68DE-E4EA-E40C-EF2DD4CFFC87}"/>
              </a:ext>
            </a:extLst>
          </p:cNvPr>
          <p:cNvSpPr/>
          <p:nvPr/>
        </p:nvSpPr>
        <p:spPr>
          <a:xfrm>
            <a:off x="6649839" y="1193800"/>
            <a:ext cx="2189361" cy="18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dirty="0">
                <a:solidFill>
                  <a:schemeClr val="tx2"/>
                </a:solidFill>
                <a:latin typeface="Arial"/>
                <a:ea typeface="Roboto" panose="02000000000000000000" pitchFamily="2" charset="0"/>
                <a:cs typeface="Roboto" panose="02000000000000000000" pitchFamily="2" charset="0"/>
              </a:rPr>
              <a:t>Relevant metrics</a:t>
            </a:r>
            <a:endParaRPr kumimoji="0" lang="en-GB" sz="1000" b="1" i="0" u="none" strike="noStrike" kern="1200" cap="none" spc="0" normalizeH="0" baseline="0" noProof="0" dirty="0">
              <a:ln>
                <a:noFill/>
              </a:ln>
              <a:solidFill>
                <a:schemeClr val="tx2"/>
              </a:solidFill>
              <a:effectLst/>
              <a:uLnTx/>
              <a:uFillTx/>
              <a:latin typeface="Arial"/>
              <a:ea typeface="Roboto" panose="02000000000000000000" pitchFamily="2" charset="0"/>
              <a:cs typeface="Roboto" panose="02000000000000000000" pitchFamily="2" charset="0"/>
            </a:endParaRPr>
          </a:p>
        </p:txBody>
      </p:sp>
      <p:sp>
        <p:nvSpPr>
          <p:cNvPr id="91" name="Content Placeholder 10">
            <a:extLst>
              <a:ext uri="{FF2B5EF4-FFF2-40B4-BE49-F238E27FC236}">
                <a16:creationId xmlns:a16="http://schemas.microsoft.com/office/drawing/2014/main" id="{2CB1CF7D-97AE-3428-3AB4-1F5E0ED60107}"/>
              </a:ext>
            </a:extLst>
          </p:cNvPr>
          <p:cNvSpPr txBox="1">
            <a:spLocks/>
          </p:cNvSpPr>
          <p:nvPr/>
        </p:nvSpPr>
        <p:spPr>
          <a:xfrm>
            <a:off x="6649839" y="2786153"/>
            <a:ext cx="2189362" cy="204833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36000" tIns="72000" rIns="36000" bIns="72000" rtlCol="0" anchor="t"/>
          <a:lstStyle>
            <a:defPPr>
              <a:defRPr lang="en-GB"/>
            </a:defPPr>
            <a:lvl1pPr marL="92075" marR="0" lvl="0" indent="-92075" defTabSz="914400" latinLnBrk="0">
              <a:lnSpc>
                <a:spcPct val="100000"/>
              </a:lnSpc>
              <a:buClrTx/>
              <a:buSzTx/>
              <a:buFont typeface="Wingdings" panose="05000000000000000000" pitchFamily="2" charset="2"/>
              <a:buChar char="§"/>
              <a:tabLst/>
              <a:defRPr sz="1000" baseline="0">
                <a:solidFill>
                  <a:srgbClr val="006BA6"/>
                </a:solidFill>
                <a:latin typeface="Arial"/>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6209" indent="-176209" defTabSz="914378">
              <a:spcAft>
                <a:spcPts val="300"/>
              </a:spcAft>
            </a:pPr>
            <a:r>
              <a:rPr lang="en-US" b="0" dirty="0">
                <a:solidFill>
                  <a:schemeClr val="tx2"/>
                </a:solidFill>
              </a:rPr>
              <a:t>Total procurement spend has been steadily increasing (~17%)</a:t>
            </a:r>
          </a:p>
          <a:p>
            <a:pPr marL="176209" indent="-176209" defTabSz="914378">
              <a:spcAft>
                <a:spcPts val="300"/>
              </a:spcAft>
            </a:pPr>
            <a:r>
              <a:rPr lang="en-US" b="0" dirty="0">
                <a:solidFill>
                  <a:schemeClr val="tx2"/>
                </a:solidFill>
              </a:rPr>
              <a:t>The local procurement spend (national + indigenous) has remained relatively stable (~68%)</a:t>
            </a:r>
          </a:p>
          <a:p>
            <a:pPr marL="176209" indent="-176209" defTabSz="914378">
              <a:spcAft>
                <a:spcPts val="300"/>
              </a:spcAft>
            </a:pPr>
            <a:r>
              <a:rPr lang="en-US" b="0" dirty="0">
                <a:solidFill>
                  <a:schemeClr val="tx2"/>
                </a:solidFill>
              </a:rPr>
              <a:t>The number of indigenous suppliers has been consistently growing (from 83 to 94 in 2021)</a:t>
            </a:r>
          </a:p>
          <a:p>
            <a:pPr marL="176209" indent="-176209" defTabSz="914378">
              <a:spcAft>
                <a:spcPts val="300"/>
              </a:spcAft>
            </a:pPr>
            <a:r>
              <a:rPr lang="en-US" b="0" dirty="0">
                <a:solidFill>
                  <a:schemeClr val="tx2"/>
                </a:solidFill>
              </a:rPr>
              <a:t>An average of $1.7M has been spent on indigenous suppliers, a steadily growing figure (~15%)</a:t>
            </a:r>
          </a:p>
        </p:txBody>
      </p:sp>
      <p:sp>
        <p:nvSpPr>
          <p:cNvPr id="92" name="Arrow: Pentagon 91">
            <a:extLst>
              <a:ext uri="{FF2B5EF4-FFF2-40B4-BE49-F238E27FC236}">
                <a16:creationId xmlns:a16="http://schemas.microsoft.com/office/drawing/2014/main" id="{49B5FD97-F5B7-26A1-51F6-0C38462EFD40}"/>
              </a:ext>
            </a:extLst>
          </p:cNvPr>
          <p:cNvSpPr/>
          <p:nvPr/>
        </p:nvSpPr>
        <p:spPr>
          <a:xfrm>
            <a:off x="6649839" y="2600370"/>
            <a:ext cx="2189361" cy="18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dirty="0">
                <a:solidFill>
                  <a:schemeClr val="tx2"/>
                </a:solidFill>
                <a:latin typeface="Arial"/>
                <a:ea typeface="Roboto" panose="02000000000000000000" pitchFamily="2" charset="0"/>
                <a:cs typeface="Roboto" panose="02000000000000000000" pitchFamily="2" charset="0"/>
              </a:rPr>
              <a:t>Key takeaways</a:t>
            </a:r>
            <a:endParaRPr kumimoji="0" lang="en-GB" sz="1000" b="1" i="0" u="none" strike="noStrike" kern="1200" cap="none" spc="0" normalizeH="0" baseline="0" noProof="0" dirty="0">
              <a:ln>
                <a:noFill/>
              </a:ln>
              <a:solidFill>
                <a:schemeClr val="tx2"/>
              </a:solidFill>
              <a:effectLst/>
              <a:uLnTx/>
              <a:uFillTx/>
              <a:latin typeface="Aria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891366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a:extLst>
              <a:ext uri="{FF2B5EF4-FFF2-40B4-BE49-F238E27FC236}">
                <a16:creationId xmlns:a16="http://schemas.microsoft.com/office/drawing/2014/main" id="{07AB5B00-19D9-46B7-9072-386BD31397D8}"/>
              </a:ext>
            </a:extLst>
          </p:cNvPr>
          <p:cNvGraphicFramePr>
            <a:graphicFrameLocks noChangeAspect="1"/>
          </p:cNvGraphicFramePr>
          <p:nvPr>
            <p:custDataLst>
              <p:tags r:id="rId1"/>
            </p:custDataLst>
            <p:extLst>
              <p:ext uri="{D42A27DB-BD31-4B8C-83A1-F6EECF244321}">
                <p14:modId xmlns:p14="http://schemas.microsoft.com/office/powerpoint/2010/main" val="145175840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74" imgW="344" imgH="344" progId="TCLayout.ActiveDocument.1">
                  <p:embed/>
                </p:oleObj>
              </mc:Choice>
              <mc:Fallback>
                <p:oleObj name="think-cell Slide" r:id="rId74" imgW="344" imgH="344" progId="TCLayout.ActiveDocument.1">
                  <p:embed/>
                  <p:pic>
                    <p:nvPicPr>
                      <p:cNvPr id="20" name="Object 19" hidden="1">
                        <a:extLst>
                          <a:ext uri="{FF2B5EF4-FFF2-40B4-BE49-F238E27FC236}">
                            <a16:creationId xmlns:a16="http://schemas.microsoft.com/office/drawing/2014/main" id="{07AB5B00-19D9-46B7-9072-386BD31397D8}"/>
                          </a:ext>
                        </a:extLst>
                      </p:cNvPr>
                      <p:cNvPicPr/>
                      <p:nvPr/>
                    </p:nvPicPr>
                    <p:blipFill>
                      <a:blip r:embed="rId75"/>
                      <a:stretch>
                        <a:fillRect/>
                      </a:stretch>
                    </p:blipFill>
                    <p:spPr>
                      <a:xfrm>
                        <a:off x="1589" y="1589"/>
                        <a:ext cx="1588" cy="1588"/>
                      </a:xfrm>
                      <a:prstGeom prst="rect">
                        <a:avLst/>
                      </a:prstGeom>
                    </p:spPr>
                  </p:pic>
                </p:oleObj>
              </mc:Fallback>
            </mc:AlternateContent>
          </a:graphicData>
        </a:graphic>
      </p:graphicFrame>
      <p:sp>
        <p:nvSpPr>
          <p:cNvPr id="27" name="Content Placeholder 10">
            <a:extLst>
              <a:ext uri="{FF2B5EF4-FFF2-40B4-BE49-F238E27FC236}">
                <a16:creationId xmlns:a16="http://schemas.microsoft.com/office/drawing/2014/main" id="{AE47F7C0-80E5-4573-B4A1-D20B4BE2B59E}"/>
              </a:ext>
            </a:extLst>
          </p:cNvPr>
          <p:cNvSpPr txBox="1">
            <a:spLocks/>
          </p:cNvSpPr>
          <p:nvPr/>
        </p:nvSpPr>
        <p:spPr>
          <a:xfrm>
            <a:off x="312368" y="1193800"/>
            <a:ext cx="6275757" cy="3640683"/>
          </a:xfrm>
          <a:prstGeom prst="rect">
            <a:avLst/>
          </a:prstGeom>
          <a:no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defPPr>
              <a:defRPr lang="en-GB"/>
            </a:defPPr>
            <a:lvl1pPr marL="0" marR="0" lvl="0" indent="0" algn="ctr" defTabSz="914400" latinLnBrk="0">
              <a:lnSpc>
                <a:spcPct val="100000"/>
              </a:lnSpc>
              <a:buClrTx/>
              <a:buSzTx/>
              <a:buFontTx/>
              <a:buNone/>
              <a:tabLst/>
              <a:defRPr sz="1000" baseline="0">
                <a:solidFill>
                  <a:schemeClr val="bg1"/>
                </a:solidFill>
                <a:latin typeface="Arial"/>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defTabSz="914378"/>
            <a:endParaRPr lang="en-US" b="0">
              <a:solidFill>
                <a:srgbClr val="006BA6"/>
              </a:solidFill>
            </a:endParaRPr>
          </a:p>
        </p:txBody>
      </p:sp>
      <p:sp>
        <p:nvSpPr>
          <p:cNvPr id="7" name="Title 6"/>
          <p:cNvSpPr>
            <a:spLocks noGrp="1"/>
          </p:cNvSpPr>
          <p:nvPr>
            <p:ph type="title"/>
          </p:nvPr>
        </p:nvSpPr>
        <p:spPr/>
        <p:txBody>
          <a:bodyPr vert="horz"/>
          <a:lstStyle/>
          <a:p>
            <a:r>
              <a:rPr lang="en-US" dirty="0"/>
              <a:t>Between 2017-2021, Operation 1 has invested ~$94M in the community across sectors, of which health, infrastructure, sanitation, education</a:t>
            </a:r>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0"/>
          </p:nvPr>
        </p:nvSpPr>
        <p:spPr/>
        <p:txBody>
          <a:bodyPr/>
          <a:lstStyle/>
          <a:p>
            <a:r>
              <a:rPr lang="en-GB" dirty="0"/>
              <a:t>Those investment commitments consistently translate into practical projects executions</a:t>
            </a:r>
            <a:endParaRPr lang="en-US" dirty="0"/>
          </a:p>
        </p:txBody>
      </p:sp>
      <p:sp>
        <p:nvSpPr>
          <p:cNvPr id="23" name="Arrow: Pentagon 22">
            <a:extLst>
              <a:ext uri="{FF2B5EF4-FFF2-40B4-BE49-F238E27FC236}">
                <a16:creationId xmlns:a16="http://schemas.microsoft.com/office/drawing/2014/main" id="{D9540FCC-713B-4292-815C-F6E571EFBD6E}"/>
              </a:ext>
            </a:extLst>
          </p:cNvPr>
          <p:cNvSpPr/>
          <p:nvPr/>
        </p:nvSpPr>
        <p:spPr>
          <a:xfrm>
            <a:off x="312194" y="1073949"/>
            <a:ext cx="1800000" cy="252000"/>
          </a:xfrm>
          <a:prstGeom prst="homePlat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defTabSz="914378"/>
            <a:r>
              <a:rPr lang="en-GB" sz="1000" baseline="0">
                <a:solidFill>
                  <a:prstClr val="white"/>
                </a:solidFill>
                <a:latin typeface="Arial"/>
                <a:ea typeface="Roboto" panose="02000000000000000000" pitchFamily="2" charset="0"/>
              </a:rPr>
              <a:t>Community Development</a:t>
            </a:r>
          </a:p>
        </p:txBody>
      </p:sp>
      <p:graphicFrame>
        <p:nvGraphicFramePr>
          <p:cNvPr id="243" name="Chart 242">
            <a:extLst>
              <a:ext uri="{FF2B5EF4-FFF2-40B4-BE49-F238E27FC236}">
                <a16:creationId xmlns:a16="http://schemas.microsoft.com/office/drawing/2014/main" id="{730DB170-B6B8-13B2-29F1-9761FF0F45DB}"/>
              </a:ext>
            </a:extLst>
          </p:cNvPr>
          <p:cNvGraphicFramePr/>
          <p:nvPr>
            <p:custDataLst>
              <p:tags r:id="rId2"/>
            </p:custDataLst>
          </p:nvPr>
        </p:nvGraphicFramePr>
        <p:xfrm>
          <a:off x="731838" y="1438275"/>
          <a:ext cx="4378325" cy="1458913"/>
        </p:xfrm>
        <a:graphic>
          <a:graphicData uri="http://schemas.openxmlformats.org/drawingml/2006/chart">
            <c:chart xmlns:c="http://schemas.openxmlformats.org/drawingml/2006/chart" xmlns:r="http://schemas.openxmlformats.org/officeDocument/2006/relationships" r:id="rId76"/>
          </a:graphicData>
        </a:graphic>
      </p:graphicFrame>
      <p:cxnSp>
        <p:nvCxnSpPr>
          <p:cNvPr id="43" name="Straight Connector 42">
            <a:extLst>
              <a:ext uri="{FF2B5EF4-FFF2-40B4-BE49-F238E27FC236}">
                <a16:creationId xmlns:a16="http://schemas.microsoft.com/office/drawing/2014/main" id="{B1990049-DDD2-45D4-A278-3A1D11B70430}"/>
              </a:ext>
            </a:extLst>
          </p:cNvPr>
          <p:cNvCxnSpPr>
            <a:cxnSpLocks/>
          </p:cNvCxnSpPr>
          <p:nvPr>
            <p:custDataLst>
              <p:tags r:id="rId3"/>
            </p:custDataLst>
          </p:nvPr>
        </p:nvCxnSpPr>
        <p:spPr bwMode="auto">
          <a:xfrm flipV="1">
            <a:off x="1408114" y="1366838"/>
            <a:ext cx="2967037" cy="69850"/>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20" name="Rectangle 119">
            <a:extLst>
              <a:ext uri="{FF2B5EF4-FFF2-40B4-BE49-F238E27FC236}">
                <a16:creationId xmlns:a16="http://schemas.microsoft.com/office/drawing/2014/main" id="{43720FCE-A038-4B98-AD3A-5B3496FE75DB}"/>
              </a:ext>
            </a:extLst>
          </p:cNvPr>
          <p:cNvSpPr/>
          <p:nvPr>
            <p:custDataLst>
              <p:tags r:id="rId4"/>
            </p:custDataLst>
          </p:nvPr>
        </p:nvSpPr>
        <p:spPr bwMode="gray">
          <a:xfrm>
            <a:off x="1292226" y="1997076"/>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4"/>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200F67B1-B9A8-4103-869A-F8CC0FD921C2}" type="datetime'''14''''''''''''''''''''''''''''''''''%'">
              <a:rPr lang="en-US" altLang="en-US" sz="800" b="0" baseline="0">
                <a:solidFill>
                  <a:prstClr val="white"/>
                </a:solidFill>
                <a:latin typeface="Arial"/>
              </a:rPr>
              <a:pPr algn="ctr" defTabSz="914378">
                <a:lnSpc>
                  <a:spcPct val="90000"/>
                </a:lnSpc>
              </a:pPr>
              <a:t>14%</a:t>
            </a:fld>
            <a:endParaRPr lang="en-US" sz="800" b="0" baseline="0" err="1">
              <a:solidFill>
                <a:prstClr val="white"/>
              </a:solidFill>
              <a:latin typeface="Arial"/>
            </a:endParaRPr>
          </a:p>
        </p:txBody>
      </p:sp>
      <p:sp>
        <p:nvSpPr>
          <p:cNvPr id="119" name="Rectangle 118">
            <a:extLst>
              <a:ext uri="{FF2B5EF4-FFF2-40B4-BE49-F238E27FC236}">
                <a16:creationId xmlns:a16="http://schemas.microsoft.com/office/drawing/2014/main" id="{9DD3F2B8-C2ED-4B1F-BEE3-78929C386CB5}"/>
              </a:ext>
            </a:extLst>
          </p:cNvPr>
          <p:cNvSpPr/>
          <p:nvPr>
            <p:custDataLst>
              <p:tags r:id="rId5"/>
            </p:custDataLst>
          </p:nvPr>
        </p:nvSpPr>
        <p:spPr bwMode="gray">
          <a:xfrm>
            <a:off x="1292226" y="2143126"/>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3C783214-E466-40B0-9D22-19D42E30AC79}" type="datetime'''''''''1''''''''''''''7''''''''''''''''''''''''''%'''''''''">
              <a:rPr lang="en-US" altLang="en-US" sz="800" b="0" baseline="0">
                <a:solidFill>
                  <a:srgbClr val="0D1641"/>
                </a:solidFill>
                <a:latin typeface="Arial"/>
              </a:rPr>
              <a:pPr algn="ctr" defTabSz="914378">
                <a:lnSpc>
                  <a:spcPct val="90000"/>
                </a:lnSpc>
              </a:pPr>
              <a:t>17%</a:t>
            </a:fld>
            <a:endParaRPr lang="en-US" sz="800" b="0" baseline="0" err="1">
              <a:solidFill>
                <a:srgbClr val="0D1641"/>
              </a:solidFill>
              <a:latin typeface="Arial"/>
            </a:endParaRPr>
          </a:p>
        </p:txBody>
      </p:sp>
      <p:sp>
        <p:nvSpPr>
          <p:cNvPr id="140" name="Rectangle 139">
            <a:extLst>
              <a:ext uri="{FF2B5EF4-FFF2-40B4-BE49-F238E27FC236}">
                <a16:creationId xmlns:a16="http://schemas.microsoft.com/office/drawing/2014/main" id="{21538E05-3DCD-4DFE-B954-8399A39F03CD}"/>
              </a:ext>
            </a:extLst>
          </p:cNvPr>
          <p:cNvSpPr/>
          <p:nvPr>
            <p:custDataLst>
              <p:tags r:id="rId6"/>
            </p:custDataLst>
          </p:nvPr>
        </p:nvSpPr>
        <p:spPr bwMode="gray">
          <a:xfrm>
            <a:off x="4259264" y="1944688"/>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C81FC8B7-7FC1-40ED-B211-882B0B8742C7}" type="datetime'''''''''''1''''4''''''''''''''''''''''''''''''''''''%'">
              <a:rPr lang="en-US" altLang="en-US" sz="800" b="0" baseline="0">
                <a:solidFill>
                  <a:prstClr val="white"/>
                </a:solidFill>
                <a:latin typeface="Arial"/>
              </a:rPr>
              <a:pPr algn="ctr" defTabSz="914378">
                <a:lnSpc>
                  <a:spcPct val="90000"/>
                </a:lnSpc>
              </a:pPr>
              <a:t>14%</a:t>
            </a:fld>
            <a:endParaRPr lang="en-US" sz="800" b="0" baseline="0" err="1">
              <a:solidFill>
                <a:prstClr val="white"/>
              </a:solidFill>
              <a:latin typeface="Arial"/>
            </a:endParaRPr>
          </a:p>
        </p:txBody>
      </p:sp>
      <p:sp>
        <p:nvSpPr>
          <p:cNvPr id="45" name="Rectangle 44">
            <a:extLst>
              <a:ext uri="{FF2B5EF4-FFF2-40B4-BE49-F238E27FC236}">
                <a16:creationId xmlns:a16="http://schemas.microsoft.com/office/drawing/2014/main" id="{FD8AE157-1386-4941-AC3B-18E21D6E6D34}"/>
              </a:ext>
            </a:extLst>
          </p:cNvPr>
          <p:cNvSpPr/>
          <p:nvPr>
            <p:custDataLst>
              <p:tags r:id="rId7"/>
            </p:custDataLst>
          </p:nvPr>
        </p:nvSpPr>
        <p:spPr bwMode="auto">
          <a:xfrm>
            <a:off x="620713" y="1489075"/>
            <a:ext cx="122238" cy="14192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vert270" wrap="none" lIns="0" tIns="0" rIns="0" bIns="0" numCol="1" spcCol="0" rtlCol="0" anchor="b" anchorCtr="0">
            <a:noAutofit/>
          </a:bodyPr>
          <a:lstStyle/>
          <a:p>
            <a:pPr algn="ctr" defTabSz="914378"/>
            <a:r>
              <a:rPr lang="en-US" altLang="en-US" sz="800" baseline="0" dirty="0">
                <a:solidFill>
                  <a:srgbClr val="0D1641"/>
                </a:solidFill>
                <a:latin typeface="Arial"/>
              </a:rPr>
              <a:t>Community Investments ($M)</a:t>
            </a:r>
            <a:endParaRPr lang="en-US" sz="800" baseline="0" dirty="0">
              <a:solidFill>
                <a:srgbClr val="0D1641"/>
              </a:solidFill>
              <a:latin typeface="Arial"/>
            </a:endParaRPr>
          </a:p>
        </p:txBody>
      </p:sp>
      <p:sp>
        <p:nvSpPr>
          <p:cNvPr id="311" name="Rectangle 310">
            <a:extLst>
              <a:ext uri="{FF2B5EF4-FFF2-40B4-BE49-F238E27FC236}">
                <a16:creationId xmlns:a16="http://schemas.microsoft.com/office/drawing/2014/main" id="{07AF2F20-9479-45D5-9EBB-6F4D6CCA4A73}"/>
              </a:ext>
            </a:extLst>
          </p:cNvPr>
          <p:cNvSpPr/>
          <p:nvPr>
            <p:custDataLst>
              <p:tags r:id="rId8"/>
            </p:custDataLst>
          </p:nvPr>
        </p:nvSpPr>
        <p:spPr bwMode="auto">
          <a:xfrm>
            <a:off x="4676775" y="1377950"/>
            <a:ext cx="14128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defTabSz="914378"/>
            <a:r>
              <a:rPr lang="en-US" altLang="en-US" sz="800" baseline="0" dirty="0">
                <a:solidFill>
                  <a:srgbClr val="0D1641"/>
                </a:solidFill>
                <a:latin typeface="Arial"/>
              </a:rPr>
              <a:t>$M</a:t>
            </a:r>
            <a:endParaRPr lang="en-US" sz="800" baseline="0" dirty="0">
              <a:solidFill>
                <a:srgbClr val="0D1641"/>
              </a:solidFill>
              <a:latin typeface="Arial"/>
            </a:endParaRPr>
          </a:p>
        </p:txBody>
      </p:sp>
      <p:sp>
        <p:nvSpPr>
          <p:cNvPr id="117" name="Rectangle 116">
            <a:extLst>
              <a:ext uri="{FF2B5EF4-FFF2-40B4-BE49-F238E27FC236}">
                <a16:creationId xmlns:a16="http://schemas.microsoft.com/office/drawing/2014/main" id="{F8864CA8-5049-4A68-B07F-D1392E10DBE3}"/>
              </a:ext>
            </a:extLst>
          </p:cNvPr>
          <p:cNvSpPr/>
          <p:nvPr>
            <p:custDataLst>
              <p:tags r:id="rId9"/>
            </p:custDataLst>
          </p:nvPr>
        </p:nvSpPr>
        <p:spPr bwMode="gray">
          <a:xfrm>
            <a:off x="1292226" y="2597151"/>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2E40BF6C-50CA-4589-864E-646309B2AEB1}" type="datetime'3''5%'''''''''''''''''''''''''''''''''">
              <a:rPr lang="en-US" altLang="en-US" sz="800" b="0" baseline="0">
                <a:solidFill>
                  <a:prstClr val="white"/>
                </a:solidFill>
                <a:latin typeface="Arial"/>
              </a:rPr>
              <a:pPr algn="ctr" defTabSz="914378">
                <a:lnSpc>
                  <a:spcPct val="90000"/>
                </a:lnSpc>
              </a:pPr>
              <a:t>35%</a:t>
            </a:fld>
            <a:endParaRPr lang="en-US" sz="800" b="0" baseline="0" err="1">
              <a:solidFill>
                <a:prstClr val="white"/>
              </a:solidFill>
              <a:latin typeface="Arial"/>
            </a:endParaRPr>
          </a:p>
        </p:txBody>
      </p:sp>
      <p:sp>
        <p:nvSpPr>
          <p:cNvPr id="121" name="Rectangle 120">
            <a:extLst>
              <a:ext uri="{FF2B5EF4-FFF2-40B4-BE49-F238E27FC236}">
                <a16:creationId xmlns:a16="http://schemas.microsoft.com/office/drawing/2014/main" id="{D67CBA75-A65D-4505-BCE8-35CB8D02A57F}"/>
              </a:ext>
            </a:extLst>
          </p:cNvPr>
          <p:cNvSpPr/>
          <p:nvPr>
            <p:custDataLst>
              <p:tags r:id="rId10"/>
            </p:custDataLst>
          </p:nvPr>
        </p:nvSpPr>
        <p:spPr bwMode="gray">
          <a:xfrm>
            <a:off x="1292226" y="1882776"/>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5"/>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0595E623-5272-48B4-A25E-90C227FAD2E0}" type="datetime'''''''''''''1''0''''''''%'''''''''">
              <a:rPr lang="en-US" altLang="en-US" sz="800" b="0" baseline="0">
                <a:solidFill>
                  <a:srgbClr val="0D1641"/>
                </a:solidFill>
                <a:latin typeface="Arial"/>
              </a:rPr>
              <a:pPr algn="ctr" defTabSz="914378">
                <a:lnSpc>
                  <a:spcPct val="90000"/>
                </a:lnSpc>
              </a:pPr>
              <a:t>10%</a:t>
            </a:fld>
            <a:endParaRPr lang="en-US" sz="800" b="0" baseline="0" err="1">
              <a:solidFill>
                <a:srgbClr val="0D1641"/>
              </a:solidFill>
              <a:latin typeface="Arial"/>
            </a:endParaRPr>
          </a:p>
        </p:txBody>
      </p:sp>
      <p:sp>
        <p:nvSpPr>
          <p:cNvPr id="130" name="Rectangle 129">
            <a:extLst>
              <a:ext uri="{FF2B5EF4-FFF2-40B4-BE49-F238E27FC236}">
                <a16:creationId xmlns:a16="http://schemas.microsoft.com/office/drawing/2014/main" id="{286640FD-7BF1-4555-8306-BDEA5A2CCE4F}"/>
              </a:ext>
            </a:extLst>
          </p:cNvPr>
          <p:cNvSpPr/>
          <p:nvPr>
            <p:custDataLst>
              <p:tags r:id="rId11"/>
            </p:custDataLst>
          </p:nvPr>
        </p:nvSpPr>
        <p:spPr bwMode="gray">
          <a:xfrm>
            <a:off x="2776539" y="1981201"/>
            <a:ext cx="233363" cy="109538"/>
          </a:xfrm>
          <a:prstGeom prst="rect">
            <a:avLst/>
          </a:prstGeom>
          <a:solidFill>
            <a:schemeClr val="accent4"/>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5BDA9B36-AC4F-4EAA-8DEF-85D72BA662B8}" type="datetime'''''''''''''''''1''''''''4''''''''%'''''''''''''''''''''''''''">
              <a:rPr lang="en-US" altLang="en-US" sz="800" b="0" baseline="0">
                <a:solidFill>
                  <a:prstClr val="white"/>
                </a:solidFill>
                <a:latin typeface="Arial"/>
              </a:rPr>
              <a:pPr algn="ctr" defTabSz="914378">
                <a:lnSpc>
                  <a:spcPct val="90000"/>
                </a:lnSpc>
              </a:pPr>
              <a:t>14%</a:t>
            </a:fld>
            <a:endParaRPr lang="en-US" sz="800" b="0" baseline="0" err="1">
              <a:solidFill>
                <a:prstClr val="white"/>
              </a:solidFill>
              <a:latin typeface="Arial"/>
            </a:endParaRPr>
          </a:p>
        </p:txBody>
      </p:sp>
      <p:sp>
        <p:nvSpPr>
          <p:cNvPr id="118" name="Rectangle 117">
            <a:extLst>
              <a:ext uri="{FF2B5EF4-FFF2-40B4-BE49-F238E27FC236}">
                <a16:creationId xmlns:a16="http://schemas.microsoft.com/office/drawing/2014/main" id="{E5CCBCC0-0FFB-4335-B4B0-A813AC3E3C24}"/>
              </a:ext>
            </a:extLst>
          </p:cNvPr>
          <p:cNvSpPr/>
          <p:nvPr>
            <p:custDataLst>
              <p:tags r:id="rId12"/>
            </p:custDataLst>
          </p:nvPr>
        </p:nvSpPr>
        <p:spPr bwMode="gray">
          <a:xfrm>
            <a:off x="1292226" y="2328864"/>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5816614D-654D-4CDE-AFDA-DB3BEBC8AC1A}" type="datetime'''''23''''''''''''''''''''''''%'''''''''''''''">
              <a:rPr lang="en-US" altLang="en-US" sz="800" b="0" baseline="0">
                <a:solidFill>
                  <a:prstClr val="white"/>
                </a:solidFill>
                <a:latin typeface="Arial"/>
              </a:rPr>
              <a:pPr algn="ctr" defTabSz="914378">
                <a:lnSpc>
                  <a:spcPct val="90000"/>
                </a:lnSpc>
              </a:pPr>
              <a:t>23%</a:t>
            </a:fld>
            <a:endParaRPr lang="en-US" sz="800" b="0" baseline="0" err="1">
              <a:solidFill>
                <a:prstClr val="white"/>
              </a:solidFill>
              <a:latin typeface="Arial"/>
            </a:endParaRPr>
          </a:p>
        </p:txBody>
      </p:sp>
      <p:sp>
        <p:nvSpPr>
          <p:cNvPr id="125" name="Rectangle 124">
            <a:extLst>
              <a:ext uri="{FF2B5EF4-FFF2-40B4-BE49-F238E27FC236}">
                <a16:creationId xmlns:a16="http://schemas.microsoft.com/office/drawing/2014/main" id="{003EE8D2-5E38-4D91-9FA3-F3A5473AF8FA}"/>
              </a:ext>
            </a:extLst>
          </p:cNvPr>
          <p:cNvSpPr/>
          <p:nvPr>
            <p:custDataLst>
              <p:tags r:id="rId13"/>
            </p:custDataLst>
          </p:nvPr>
        </p:nvSpPr>
        <p:spPr bwMode="gray">
          <a:xfrm>
            <a:off x="2033589" y="1912939"/>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4"/>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B4FE3230-C5BD-4D47-A74A-DE9E9981979F}" type="datetime'''''14''''''''''''%'''''''''''''''''''''''''''''''''''">
              <a:rPr lang="en-US" altLang="en-US" sz="800" b="0" baseline="0">
                <a:solidFill>
                  <a:prstClr val="white"/>
                </a:solidFill>
                <a:latin typeface="Arial"/>
              </a:rPr>
              <a:pPr algn="ctr" defTabSz="914378">
                <a:lnSpc>
                  <a:spcPct val="90000"/>
                </a:lnSpc>
              </a:pPr>
              <a:t>14%</a:t>
            </a:fld>
            <a:endParaRPr lang="en-US" sz="800" b="0" baseline="0" err="1">
              <a:solidFill>
                <a:prstClr val="white"/>
              </a:solidFill>
              <a:latin typeface="Arial"/>
            </a:endParaRPr>
          </a:p>
        </p:txBody>
      </p:sp>
      <p:sp>
        <p:nvSpPr>
          <p:cNvPr id="44" name="Rectangle 43">
            <a:extLst>
              <a:ext uri="{FF2B5EF4-FFF2-40B4-BE49-F238E27FC236}">
                <a16:creationId xmlns:a16="http://schemas.microsoft.com/office/drawing/2014/main" id="{0367CCBD-8F58-4682-8AA6-143E6A5995D8}"/>
              </a:ext>
            </a:extLst>
          </p:cNvPr>
          <p:cNvSpPr/>
          <p:nvPr>
            <p:custDataLst>
              <p:tags r:id="rId14"/>
            </p:custDataLst>
          </p:nvPr>
        </p:nvSpPr>
        <p:spPr bwMode="auto">
          <a:xfrm>
            <a:off x="1287464"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B39A32ED-C98A-410C-B78A-95A20AD3D8D0}" type="datetime'''''''''20''''''''''1''''''''''''''''''''''7'''">
              <a:rPr lang="en-US" altLang="en-US" sz="800" b="0" baseline="0">
                <a:solidFill>
                  <a:srgbClr val="0D1641"/>
                </a:solidFill>
                <a:latin typeface="Arial"/>
              </a:rPr>
              <a:pPr algn="ctr" defTabSz="914378"/>
              <a:t>2017</a:t>
            </a:fld>
            <a:endParaRPr lang="en-US" sz="800" b="0" baseline="0" err="1">
              <a:solidFill>
                <a:srgbClr val="0D1641"/>
              </a:solidFill>
              <a:latin typeface="Arial"/>
            </a:endParaRPr>
          </a:p>
        </p:txBody>
      </p:sp>
      <p:sp>
        <p:nvSpPr>
          <p:cNvPr id="122" name="Rectangle 121">
            <a:extLst>
              <a:ext uri="{FF2B5EF4-FFF2-40B4-BE49-F238E27FC236}">
                <a16:creationId xmlns:a16="http://schemas.microsoft.com/office/drawing/2014/main" id="{2643A216-1787-4EB0-8F36-2FE71584DD37}"/>
              </a:ext>
            </a:extLst>
          </p:cNvPr>
          <p:cNvSpPr/>
          <p:nvPr>
            <p:custDataLst>
              <p:tags r:id="rId15"/>
            </p:custDataLst>
          </p:nvPr>
        </p:nvSpPr>
        <p:spPr bwMode="gray">
          <a:xfrm>
            <a:off x="2033589" y="2579689"/>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292D23D7-104C-4ACC-9CBA-D270982E7733}" type="datetime'''''''''''''''''3''''5''''%'''''''''">
              <a:rPr lang="en-US" altLang="en-US" sz="800" b="0" baseline="0">
                <a:solidFill>
                  <a:prstClr val="white"/>
                </a:solidFill>
                <a:latin typeface="Arial"/>
              </a:rPr>
              <a:pPr algn="ctr" defTabSz="914378">
                <a:lnSpc>
                  <a:spcPct val="90000"/>
                </a:lnSpc>
              </a:pPr>
              <a:t>35%</a:t>
            </a:fld>
            <a:endParaRPr lang="en-US" sz="800" b="0" baseline="0" err="1">
              <a:solidFill>
                <a:prstClr val="white"/>
              </a:solidFill>
              <a:latin typeface="Arial"/>
            </a:endParaRPr>
          </a:p>
        </p:txBody>
      </p:sp>
      <p:sp>
        <p:nvSpPr>
          <p:cNvPr id="124" name="Rectangle 123">
            <a:extLst>
              <a:ext uri="{FF2B5EF4-FFF2-40B4-BE49-F238E27FC236}">
                <a16:creationId xmlns:a16="http://schemas.microsoft.com/office/drawing/2014/main" id="{86FE9354-14B1-4715-B37C-B5D9FAD32996}"/>
              </a:ext>
            </a:extLst>
          </p:cNvPr>
          <p:cNvSpPr/>
          <p:nvPr>
            <p:custDataLst>
              <p:tags r:id="rId16"/>
            </p:custDataLst>
          </p:nvPr>
        </p:nvSpPr>
        <p:spPr bwMode="gray">
          <a:xfrm>
            <a:off x="2033589" y="2073276"/>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251260ED-0231-4A91-A121-C93F82C30A78}" type="datetime'''''1''7''''''''''''''''''''''''''''''''%'">
              <a:rPr lang="en-US" altLang="en-US" sz="800" b="0" baseline="0">
                <a:solidFill>
                  <a:srgbClr val="0D1641"/>
                </a:solidFill>
                <a:latin typeface="Arial"/>
              </a:rPr>
              <a:pPr algn="ctr" defTabSz="914378">
                <a:lnSpc>
                  <a:spcPct val="90000"/>
                </a:lnSpc>
              </a:pPr>
              <a:t>17%</a:t>
            </a:fld>
            <a:endParaRPr lang="en-US" sz="800" b="0" baseline="0" err="1">
              <a:solidFill>
                <a:srgbClr val="0D1641"/>
              </a:solidFill>
              <a:latin typeface="Arial"/>
            </a:endParaRPr>
          </a:p>
        </p:txBody>
      </p:sp>
      <p:sp>
        <p:nvSpPr>
          <p:cNvPr id="123" name="Rectangle 122">
            <a:extLst>
              <a:ext uri="{FF2B5EF4-FFF2-40B4-BE49-F238E27FC236}">
                <a16:creationId xmlns:a16="http://schemas.microsoft.com/office/drawing/2014/main" id="{657F567B-859F-46CC-A78A-6A708886BBDA}"/>
              </a:ext>
            </a:extLst>
          </p:cNvPr>
          <p:cNvSpPr/>
          <p:nvPr>
            <p:custDataLst>
              <p:tags r:id="rId17"/>
            </p:custDataLst>
          </p:nvPr>
        </p:nvSpPr>
        <p:spPr bwMode="gray">
          <a:xfrm>
            <a:off x="2033589" y="2281239"/>
            <a:ext cx="233363" cy="109538"/>
          </a:xfrm>
          <a:prstGeom prst="rect">
            <a:avLst/>
          </a:prstGeom>
          <a:solidFill>
            <a:schemeClr val="accent2"/>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807F84CD-8E66-4865-9247-1D033C52AD9C}" type="datetime'''''''2''''''''''''''''3''''%'''''''''''''''''''''">
              <a:rPr lang="en-US" altLang="en-US" sz="800" b="0" baseline="0">
                <a:solidFill>
                  <a:prstClr val="white"/>
                </a:solidFill>
                <a:latin typeface="Arial"/>
              </a:rPr>
              <a:pPr algn="ctr" defTabSz="914378">
                <a:lnSpc>
                  <a:spcPct val="90000"/>
                </a:lnSpc>
              </a:pPr>
              <a:t>23%</a:t>
            </a:fld>
            <a:endParaRPr lang="en-US" sz="800" b="0" baseline="0" err="1">
              <a:solidFill>
                <a:prstClr val="white"/>
              </a:solidFill>
              <a:latin typeface="Arial"/>
            </a:endParaRPr>
          </a:p>
        </p:txBody>
      </p:sp>
      <p:sp>
        <p:nvSpPr>
          <p:cNvPr id="126" name="Rectangle 125">
            <a:extLst>
              <a:ext uri="{FF2B5EF4-FFF2-40B4-BE49-F238E27FC236}">
                <a16:creationId xmlns:a16="http://schemas.microsoft.com/office/drawing/2014/main" id="{D932B20F-6E5C-438F-B47C-21287CD3EC8E}"/>
              </a:ext>
            </a:extLst>
          </p:cNvPr>
          <p:cNvSpPr/>
          <p:nvPr>
            <p:custDataLst>
              <p:tags r:id="rId18"/>
            </p:custDataLst>
          </p:nvPr>
        </p:nvSpPr>
        <p:spPr bwMode="gray">
          <a:xfrm>
            <a:off x="2033589" y="1785939"/>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E3C1AFE4-EDA5-48A5-B4D3-42881839CA9F}" type="datetime'''''''''''''''''1''''''''''''0''''''''''''%'''''''''''''''">
              <a:rPr lang="en-US" altLang="en-US" sz="800" b="0" baseline="0">
                <a:solidFill>
                  <a:srgbClr val="0D1641"/>
                </a:solidFill>
                <a:latin typeface="Arial"/>
              </a:rPr>
              <a:pPr algn="ctr" defTabSz="914378">
                <a:lnSpc>
                  <a:spcPct val="90000"/>
                </a:lnSpc>
              </a:pPr>
              <a:t>10%</a:t>
            </a:fld>
            <a:endParaRPr lang="en-US" sz="800" b="0" baseline="0" err="1">
              <a:solidFill>
                <a:srgbClr val="0D1641"/>
              </a:solidFill>
              <a:latin typeface="Arial"/>
            </a:endParaRPr>
          </a:p>
        </p:txBody>
      </p:sp>
      <p:sp>
        <p:nvSpPr>
          <p:cNvPr id="47" name="Rectangle 46">
            <a:extLst>
              <a:ext uri="{FF2B5EF4-FFF2-40B4-BE49-F238E27FC236}">
                <a16:creationId xmlns:a16="http://schemas.microsoft.com/office/drawing/2014/main" id="{2D55A5FA-388D-44EE-8C2E-36A1207FB619}"/>
              </a:ext>
            </a:extLst>
          </p:cNvPr>
          <p:cNvSpPr/>
          <p:nvPr>
            <p:custDataLst>
              <p:tags r:id="rId19"/>
            </p:custDataLst>
          </p:nvPr>
        </p:nvSpPr>
        <p:spPr bwMode="auto">
          <a:xfrm>
            <a:off x="2028825"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7D22E2F2-9762-4485-A699-E71982A8C08C}" type="datetime'2''''''''''''''''''''''0''''''1''''''''''8'''''''''''''">
              <a:rPr lang="en-US" altLang="en-US" sz="800" b="0" baseline="0">
                <a:solidFill>
                  <a:srgbClr val="0D1641"/>
                </a:solidFill>
                <a:latin typeface="Arial"/>
              </a:rPr>
              <a:pPr algn="ctr" defTabSz="914378"/>
              <a:t>2018</a:t>
            </a:fld>
            <a:endParaRPr lang="en-US" sz="800" b="0" baseline="0" err="1">
              <a:solidFill>
                <a:srgbClr val="0D1641"/>
              </a:solidFill>
              <a:latin typeface="Arial"/>
            </a:endParaRPr>
          </a:p>
        </p:txBody>
      </p:sp>
      <p:sp>
        <p:nvSpPr>
          <p:cNvPr id="135" name="Rectangle 134">
            <a:extLst>
              <a:ext uri="{FF2B5EF4-FFF2-40B4-BE49-F238E27FC236}">
                <a16:creationId xmlns:a16="http://schemas.microsoft.com/office/drawing/2014/main" id="{67030BFC-1533-4BC5-8745-0D5D72214817}"/>
              </a:ext>
            </a:extLst>
          </p:cNvPr>
          <p:cNvSpPr/>
          <p:nvPr>
            <p:custDataLst>
              <p:tags r:id="rId20"/>
            </p:custDataLst>
          </p:nvPr>
        </p:nvSpPr>
        <p:spPr bwMode="gray">
          <a:xfrm>
            <a:off x="3517901" y="2181226"/>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9DE0523C-CBEA-4462-BD0A-E708E4C2A67B}" type="datetime'''''''''1''''''''''''''''''''''''''4%'''''''''''''''''''''''''">
              <a:rPr lang="en-US" altLang="en-US" sz="800" b="0" baseline="0">
                <a:solidFill>
                  <a:prstClr val="white"/>
                </a:solidFill>
                <a:latin typeface="Arial"/>
              </a:rPr>
              <a:pPr algn="ctr" defTabSz="914378">
                <a:lnSpc>
                  <a:spcPct val="90000"/>
                </a:lnSpc>
              </a:pPr>
              <a:t>14%</a:t>
            </a:fld>
            <a:endParaRPr lang="en-US" sz="800" b="0" baseline="0" err="1">
              <a:solidFill>
                <a:prstClr val="white"/>
              </a:solidFill>
              <a:latin typeface="Arial"/>
            </a:endParaRPr>
          </a:p>
        </p:txBody>
      </p:sp>
      <p:sp>
        <p:nvSpPr>
          <p:cNvPr id="127" name="Rectangle 126">
            <a:extLst>
              <a:ext uri="{FF2B5EF4-FFF2-40B4-BE49-F238E27FC236}">
                <a16:creationId xmlns:a16="http://schemas.microsoft.com/office/drawing/2014/main" id="{332D3531-9327-452F-8F6A-255BE006B39C}"/>
              </a:ext>
            </a:extLst>
          </p:cNvPr>
          <p:cNvSpPr/>
          <p:nvPr>
            <p:custDataLst>
              <p:tags r:id="rId21"/>
            </p:custDataLst>
          </p:nvPr>
        </p:nvSpPr>
        <p:spPr bwMode="gray">
          <a:xfrm>
            <a:off x="2776539" y="2593975"/>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E766FB1D-CEF5-4752-AD32-4439EAAB2C1C}" type="datetime'3''''''''''''''''''''''''''''''''''''''5''''''%'''''''''''">
              <a:rPr lang="en-US" altLang="en-US" sz="800" b="0" baseline="0">
                <a:solidFill>
                  <a:prstClr val="white"/>
                </a:solidFill>
                <a:latin typeface="Arial"/>
              </a:rPr>
              <a:pPr algn="ctr" defTabSz="914378">
                <a:lnSpc>
                  <a:spcPct val="90000"/>
                </a:lnSpc>
              </a:pPr>
              <a:t>35%</a:t>
            </a:fld>
            <a:endParaRPr lang="en-US" sz="800" b="0" baseline="0" err="1">
              <a:solidFill>
                <a:prstClr val="white"/>
              </a:solidFill>
              <a:latin typeface="Arial"/>
            </a:endParaRPr>
          </a:p>
        </p:txBody>
      </p:sp>
      <p:sp>
        <p:nvSpPr>
          <p:cNvPr id="128" name="Rectangle 127">
            <a:extLst>
              <a:ext uri="{FF2B5EF4-FFF2-40B4-BE49-F238E27FC236}">
                <a16:creationId xmlns:a16="http://schemas.microsoft.com/office/drawing/2014/main" id="{B046695A-573C-401A-8616-B908160DE860}"/>
              </a:ext>
            </a:extLst>
          </p:cNvPr>
          <p:cNvSpPr/>
          <p:nvPr>
            <p:custDataLst>
              <p:tags r:id="rId22"/>
            </p:custDataLst>
          </p:nvPr>
        </p:nvSpPr>
        <p:spPr bwMode="gray">
          <a:xfrm>
            <a:off x="2776539" y="2319339"/>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0C70732C-FBFA-42E9-860A-F4B40C8094D6}" type="datetime'2''''3''''''''''''''''''''''''''''''''''''%'''''''''">
              <a:rPr lang="en-US" altLang="en-US" sz="800" b="0" baseline="0">
                <a:solidFill>
                  <a:prstClr val="white"/>
                </a:solidFill>
                <a:latin typeface="Arial"/>
              </a:rPr>
              <a:pPr algn="ctr" defTabSz="914378">
                <a:lnSpc>
                  <a:spcPct val="90000"/>
                </a:lnSpc>
              </a:pPr>
              <a:t>23%</a:t>
            </a:fld>
            <a:endParaRPr lang="en-US" sz="800" b="0" baseline="0" err="1">
              <a:solidFill>
                <a:prstClr val="white"/>
              </a:solidFill>
              <a:latin typeface="Arial"/>
            </a:endParaRPr>
          </a:p>
        </p:txBody>
      </p:sp>
      <p:sp useBgFill="1">
        <p:nvSpPr>
          <p:cNvPr id="226" name="Rectangle 225">
            <a:extLst>
              <a:ext uri="{FF2B5EF4-FFF2-40B4-BE49-F238E27FC236}">
                <a16:creationId xmlns:a16="http://schemas.microsoft.com/office/drawing/2014/main" id="{CE281D58-7CF8-4268-E92A-5E521920045C}"/>
              </a:ext>
            </a:extLst>
          </p:cNvPr>
          <p:cNvSpPr/>
          <p:nvPr>
            <p:custDataLst>
              <p:tags r:id="rId23"/>
            </p:custDataLst>
          </p:nvPr>
        </p:nvSpPr>
        <p:spPr bwMode="gray">
          <a:xfrm>
            <a:off x="2078039" y="2133600"/>
            <a:ext cx="142875" cy="109538"/>
          </a:xfrm>
          <a:prstGeom prst="rect">
            <a:avLst/>
          </a:prstGeom>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DC0DC4CE-3584-4785-A21E-54054417B46F}" type="datetime'''''''''''''''''''''''''''''4''''''''''0'''''''''''''''''''">
              <a:rPr lang="en-US" altLang="en-US" sz="800" b="0" baseline="0" smtClean="0">
                <a:solidFill>
                  <a:schemeClr val="accent5"/>
                </a:solidFill>
                <a:effectLst/>
              </a:rPr>
              <a:pPr algn="ctr">
                <a:lnSpc>
                  <a:spcPct val="90000"/>
                </a:lnSpc>
              </a:pPr>
              <a:t>40</a:t>
            </a:fld>
            <a:endParaRPr lang="en-US" sz="800" b="0" baseline="0" dirty="0" err="1">
              <a:solidFill>
                <a:schemeClr val="accent5"/>
              </a:solidFill>
            </a:endParaRPr>
          </a:p>
        </p:txBody>
      </p:sp>
      <p:sp>
        <p:nvSpPr>
          <p:cNvPr id="129" name="Rectangle 128">
            <a:extLst>
              <a:ext uri="{FF2B5EF4-FFF2-40B4-BE49-F238E27FC236}">
                <a16:creationId xmlns:a16="http://schemas.microsoft.com/office/drawing/2014/main" id="{795677D1-ED31-4992-BD2E-877C3A970DAD}"/>
              </a:ext>
            </a:extLst>
          </p:cNvPr>
          <p:cNvSpPr/>
          <p:nvPr>
            <p:custDataLst>
              <p:tags r:id="rId24"/>
            </p:custDataLst>
          </p:nvPr>
        </p:nvSpPr>
        <p:spPr bwMode="gray">
          <a:xfrm>
            <a:off x="2776539" y="2128839"/>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2"/>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4462A5D7-2215-42E2-9B2D-C87C5CA54AF0}" type="datetime'''''''''''''''1''''7''''''''''''''''%'''''''''''''''''''">
              <a:rPr lang="en-US" altLang="en-US" sz="800" b="0" baseline="0">
                <a:solidFill>
                  <a:srgbClr val="0D1641"/>
                </a:solidFill>
                <a:latin typeface="Arial"/>
              </a:rPr>
              <a:pPr algn="ctr" defTabSz="914378">
                <a:lnSpc>
                  <a:spcPct val="90000"/>
                </a:lnSpc>
              </a:pPr>
              <a:t>17%</a:t>
            </a:fld>
            <a:endParaRPr lang="en-US" sz="800" b="0" baseline="0" err="1">
              <a:solidFill>
                <a:srgbClr val="0D1641"/>
              </a:solidFill>
              <a:latin typeface="Arial"/>
            </a:endParaRPr>
          </a:p>
        </p:txBody>
      </p:sp>
      <p:sp>
        <p:nvSpPr>
          <p:cNvPr id="131" name="Rectangle 130">
            <a:extLst>
              <a:ext uri="{FF2B5EF4-FFF2-40B4-BE49-F238E27FC236}">
                <a16:creationId xmlns:a16="http://schemas.microsoft.com/office/drawing/2014/main" id="{4105BEC2-B746-47AD-AE9A-8B246E7908B7}"/>
              </a:ext>
            </a:extLst>
          </p:cNvPr>
          <p:cNvSpPr/>
          <p:nvPr>
            <p:custDataLst>
              <p:tags r:id="rId25"/>
            </p:custDataLst>
          </p:nvPr>
        </p:nvSpPr>
        <p:spPr bwMode="gray">
          <a:xfrm>
            <a:off x="2776539" y="1863726"/>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B832F1FE-C622-40F9-AFE9-B6BB5DCFE289}" type="datetime'''1''''''''''''''''''''''''''''''''''''''0''''''%'''">
              <a:rPr lang="en-US" altLang="en-US" sz="800" b="0" baseline="0">
                <a:solidFill>
                  <a:srgbClr val="0D1641"/>
                </a:solidFill>
                <a:latin typeface="Arial"/>
              </a:rPr>
              <a:pPr algn="ctr" defTabSz="914378">
                <a:lnSpc>
                  <a:spcPct val="90000"/>
                </a:lnSpc>
              </a:pPr>
              <a:t>10%</a:t>
            </a:fld>
            <a:endParaRPr lang="en-US" sz="800" b="0" baseline="0" err="1">
              <a:solidFill>
                <a:srgbClr val="0D1641"/>
              </a:solidFill>
              <a:latin typeface="Arial"/>
            </a:endParaRPr>
          </a:p>
        </p:txBody>
      </p:sp>
      <p:sp>
        <p:nvSpPr>
          <p:cNvPr id="49" name="Rectangle 48">
            <a:extLst>
              <a:ext uri="{FF2B5EF4-FFF2-40B4-BE49-F238E27FC236}">
                <a16:creationId xmlns:a16="http://schemas.microsoft.com/office/drawing/2014/main" id="{69214D52-1FD5-48B9-99C1-6B7ECB24F127}"/>
              </a:ext>
            </a:extLst>
          </p:cNvPr>
          <p:cNvSpPr/>
          <p:nvPr>
            <p:custDataLst>
              <p:tags r:id="rId26"/>
            </p:custDataLst>
          </p:nvPr>
        </p:nvSpPr>
        <p:spPr bwMode="auto">
          <a:xfrm>
            <a:off x="2771775"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F7F7DDE2-35B3-4943-B82B-B0FC2C99A7A2}" type="datetime'''''''''''''''''''''''''''2''''''''''''''0''''''1''9'''''''">
              <a:rPr lang="en-US" altLang="en-US" sz="800" b="0" baseline="0">
                <a:solidFill>
                  <a:srgbClr val="0D1641"/>
                </a:solidFill>
                <a:latin typeface="Arial"/>
              </a:rPr>
              <a:pPr algn="ctr" defTabSz="914378"/>
              <a:t>2019</a:t>
            </a:fld>
            <a:endParaRPr lang="en-US" sz="800" b="0" baseline="0" err="1">
              <a:solidFill>
                <a:srgbClr val="0D1641"/>
              </a:solidFill>
              <a:latin typeface="Arial"/>
            </a:endParaRPr>
          </a:p>
        </p:txBody>
      </p:sp>
      <p:sp>
        <p:nvSpPr>
          <p:cNvPr id="132" name="Rectangle 131">
            <a:extLst>
              <a:ext uri="{FF2B5EF4-FFF2-40B4-BE49-F238E27FC236}">
                <a16:creationId xmlns:a16="http://schemas.microsoft.com/office/drawing/2014/main" id="{ABEC4F14-530C-4AFB-9538-C90855E9FAD4}"/>
              </a:ext>
            </a:extLst>
          </p:cNvPr>
          <p:cNvSpPr/>
          <p:nvPr>
            <p:custDataLst>
              <p:tags r:id="rId27"/>
            </p:custDataLst>
          </p:nvPr>
        </p:nvSpPr>
        <p:spPr bwMode="gray">
          <a:xfrm>
            <a:off x="3517901" y="2638426"/>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A3A358FE-9888-4D0B-B745-5F2F0DBCF955}" type="datetime'''''3''''''''''''3''''''''''''''''''''''''%'''">
              <a:rPr lang="en-US" altLang="en-US" sz="800" b="0" baseline="0">
                <a:solidFill>
                  <a:prstClr val="white"/>
                </a:solidFill>
                <a:latin typeface="Arial"/>
              </a:rPr>
              <a:pPr algn="ctr" defTabSz="914378">
                <a:lnSpc>
                  <a:spcPct val="90000"/>
                </a:lnSpc>
              </a:pPr>
              <a:t>33%</a:t>
            </a:fld>
            <a:endParaRPr lang="en-US" sz="800" b="0" baseline="0" err="1">
              <a:solidFill>
                <a:prstClr val="white"/>
              </a:solidFill>
              <a:latin typeface="Arial"/>
            </a:endParaRPr>
          </a:p>
        </p:txBody>
      </p:sp>
      <p:sp>
        <p:nvSpPr>
          <p:cNvPr id="141" name="Rectangle 140">
            <a:extLst>
              <a:ext uri="{FF2B5EF4-FFF2-40B4-BE49-F238E27FC236}">
                <a16:creationId xmlns:a16="http://schemas.microsoft.com/office/drawing/2014/main" id="{3065B4E1-1533-49D8-90DD-9DB5A4D1BB16}"/>
              </a:ext>
            </a:extLst>
          </p:cNvPr>
          <p:cNvSpPr/>
          <p:nvPr>
            <p:custDataLst>
              <p:tags r:id="rId28"/>
            </p:custDataLst>
          </p:nvPr>
        </p:nvSpPr>
        <p:spPr bwMode="gray">
          <a:xfrm>
            <a:off x="4259264" y="1825626"/>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082EE5DD-7131-423E-8E37-61ED0821772D}" type="datetime'''''''''''''''''1''''0''''''''''''''''''''''''%'">
              <a:rPr lang="en-US" altLang="en-US" sz="800" b="0" baseline="0">
                <a:solidFill>
                  <a:srgbClr val="0D1641"/>
                </a:solidFill>
                <a:latin typeface="Arial"/>
              </a:rPr>
              <a:pPr algn="ctr" defTabSz="914378">
                <a:lnSpc>
                  <a:spcPct val="90000"/>
                </a:lnSpc>
              </a:pPr>
              <a:t>10%</a:t>
            </a:fld>
            <a:endParaRPr lang="en-US" sz="800" b="0" baseline="0" err="1">
              <a:solidFill>
                <a:srgbClr val="0D1641"/>
              </a:solidFill>
              <a:latin typeface="Arial"/>
            </a:endParaRPr>
          </a:p>
        </p:txBody>
      </p:sp>
      <p:sp>
        <p:nvSpPr>
          <p:cNvPr id="133" name="Rectangle 132">
            <a:extLst>
              <a:ext uri="{FF2B5EF4-FFF2-40B4-BE49-F238E27FC236}">
                <a16:creationId xmlns:a16="http://schemas.microsoft.com/office/drawing/2014/main" id="{6BA77C2C-BC2A-4684-B7E1-E18B20A41DB7}"/>
              </a:ext>
            </a:extLst>
          </p:cNvPr>
          <p:cNvSpPr/>
          <p:nvPr>
            <p:custDataLst>
              <p:tags r:id="rId29"/>
            </p:custDataLst>
          </p:nvPr>
        </p:nvSpPr>
        <p:spPr bwMode="gray">
          <a:xfrm>
            <a:off x="3517901" y="2436814"/>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08D04736-09C3-46A8-AB6E-582EDAABDA52}" type="datetime'''2''''''''''''''''''''''''''''''2''''%'''''''''''''''''">
              <a:rPr lang="en-US" altLang="en-US" sz="800" b="0" baseline="0">
                <a:solidFill>
                  <a:prstClr val="white"/>
                </a:solidFill>
                <a:latin typeface="Arial"/>
              </a:rPr>
              <a:pPr algn="ctr" defTabSz="914378">
                <a:lnSpc>
                  <a:spcPct val="90000"/>
                </a:lnSpc>
              </a:pPr>
              <a:t>22%</a:t>
            </a:fld>
            <a:endParaRPr lang="en-US" sz="800" b="0" baseline="0" err="1">
              <a:solidFill>
                <a:prstClr val="white"/>
              </a:solidFill>
              <a:latin typeface="Arial"/>
            </a:endParaRPr>
          </a:p>
        </p:txBody>
      </p:sp>
      <p:sp>
        <p:nvSpPr>
          <p:cNvPr id="134" name="Rectangle 133">
            <a:extLst>
              <a:ext uri="{FF2B5EF4-FFF2-40B4-BE49-F238E27FC236}">
                <a16:creationId xmlns:a16="http://schemas.microsoft.com/office/drawing/2014/main" id="{39EF2920-4C08-448F-AAED-5E78ED2920F5}"/>
              </a:ext>
            </a:extLst>
          </p:cNvPr>
          <p:cNvSpPr/>
          <p:nvPr>
            <p:custDataLst>
              <p:tags r:id="rId30"/>
            </p:custDataLst>
          </p:nvPr>
        </p:nvSpPr>
        <p:spPr bwMode="gray">
          <a:xfrm>
            <a:off x="3517901" y="2293939"/>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3DDC3C7B-18F2-4719-805A-4105AE0857EB}" type="datetime'''''''''''''''''''''''''''1''''''6''''''''''''''%'''''''">
              <a:rPr lang="en-US" altLang="en-US" sz="800" b="0" baseline="0">
                <a:solidFill>
                  <a:srgbClr val="0D1641"/>
                </a:solidFill>
                <a:latin typeface="Arial"/>
              </a:rPr>
              <a:pPr algn="ctr" defTabSz="914378">
                <a:lnSpc>
                  <a:spcPct val="90000"/>
                </a:lnSpc>
              </a:pPr>
              <a:t>16%</a:t>
            </a:fld>
            <a:endParaRPr lang="en-US" sz="800" b="0" baseline="0" err="1">
              <a:solidFill>
                <a:srgbClr val="0D1641"/>
              </a:solidFill>
              <a:latin typeface="Arial"/>
            </a:endParaRPr>
          </a:p>
        </p:txBody>
      </p:sp>
      <p:sp>
        <p:nvSpPr>
          <p:cNvPr id="136" name="Rectangle 135">
            <a:extLst>
              <a:ext uri="{FF2B5EF4-FFF2-40B4-BE49-F238E27FC236}">
                <a16:creationId xmlns:a16="http://schemas.microsoft.com/office/drawing/2014/main" id="{75682290-77FE-4A43-BB70-133F7539E3C2}"/>
              </a:ext>
            </a:extLst>
          </p:cNvPr>
          <p:cNvSpPr/>
          <p:nvPr>
            <p:custDataLst>
              <p:tags r:id="rId31"/>
            </p:custDataLst>
          </p:nvPr>
        </p:nvSpPr>
        <p:spPr bwMode="gray">
          <a:xfrm>
            <a:off x="3517901" y="2084389"/>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BAD75332-F48E-415F-AEBF-8549668084B9}" type="datetime'''''''''''''''''1''''''''2''''''''''''''''''''''''''''''%'">
              <a:rPr lang="en-US" altLang="en-US" sz="800" b="0" baseline="0">
                <a:solidFill>
                  <a:srgbClr val="0D1641"/>
                </a:solidFill>
                <a:latin typeface="Arial"/>
              </a:rPr>
              <a:pPr algn="ctr" defTabSz="914378">
                <a:lnSpc>
                  <a:spcPct val="90000"/>
                </a:lnSpc>
              </a:pPr>
              <a:t>12%</a:t>
            </a:fld>
            <a:endParaRPr lang="en-US" sz="800" b="0" baseline="0" err="1">
              <a:solidFill>
                <a:srgbClr val="0D1641"/>
              </a:solidFill>
              <a:latin typeface="Arial"/>
            </a:endParaRPr>
          </a:p>
        </p:txBody>
      </p:sp>
      <p:sp>
        <p:nvSpPr>
          <p:cNvPr id="52" name="Rectangle 51">
            <a:extLst>
              <a:ext uri="{FF2B5EF4-FFF2-40B4-BE49-F238E27FC236}">
                <a16:creationId xmlns:a16="http://schemas.microsoft.com/office/drawing/2014/main" id="{50B67AA1-5769-43E9-9D51-B827D46AD951}"/>
              </a:ext>
            </a:extLst>
          </p:cNvPr>
          <p:cNvSpPr/>
          <p:nvPr>
            <p:custDataLst>
              <p:tags r:id="rId32"/>
            </p:custDataLst>
          </p:nvPr>
        </p:nvSpPr>
        <p:spPr bwMode="auto">
          <a:xfrm>
            <a:off x="3513138"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7FB271A7-E11E-4A47-B9A9-9FF5AF2BA7FB}" type="datetime'20''''''''''''2''''0'''''''''''''''''''''''''''''">
              <a:rPr lang="en-US" altLang="en-US" sz="800" b="0" baseline="0">
                <a:solidFill>
                  <a:srgbClr val="0D1641"/>
                </a:solidFill>
                <a:latin typeface="Arial"/>
              </a:rPr>
              <a:pPr algn="ctr" defTabSz="914378"/>
              <a:t>2020</a:t>
            </a:fld>
            <a:endParaRPr lang="en-US" sz="800" b="0" baseline="0" err="1">
              <a:solidFill>
                <a:srgbClr val="0D1641"/>
              </a:solidFill>
              <a:latin typeface="Arial"/>
            </a:endParaRPr>
          </a:p>
        </p:txBody>
      </p:sp>
      <p:sp>
        <p:nvSpPr>
          <p:cNvPr id="138" name="Rectangle 137">
            <a:extLst>
              <a:ext uri="{FF2B5EF4-FFF2-40B4-BE49-F238E27FC236}">
                <a16:creationId xmlns:a16="http://schemas.microsoft.com/office/drawing/2014/main" id="{0A0093C7-1610-4E90-B470-597616C307D9}"/>
              </a:ext>
            </a:extLst>
          </p:cNvPr>
          <p:cNvSpPr/>
          <p:nvPr>
            <p:custDataLst>
              <p:tags r:id="rId33"/>
            </p:custDataLst>
          </p:nvPr>
        </p:nvSpPr>
        <p:spPr bwMode="gray">
          <a:xfrm>
            <a:off x="4259264" y="2268538"/>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F3375EC3-FD7A-46EA-8A46-EFAD56A8D85E}" type="datetime'''''''''''''''''''''''18''''''''''''''''''''''%'">
              <a:rPr lang="en-US" altLang="en-US" sz="800" b="0" baseline="0">
                <a:solidFill>
                  <a:prstClr val="white"/>
                </a:solidFill>
                <a:latin typeface="Arial"/>
              </a:rPr>
              <a:pPr algn="ctr" defTabSz="914378">
                <a:lnSpc>
                  <a:spcPct val="90000"/>
                </a:lnSpc>
              </a:pPr>
              <a:t>18%</a:t>
            </a:fld>
            <a:endParaRPr lang="en-US" sz="800" b="0" baseline="0" err="1">
              <a:solidFill>
                <a:prstClr val="white"/>
              </a:solidFill>
              <a:latin typeface="Arial"/>
            </a:endParaRPr>
          </a:p>
        </p:txBody>
      </p:sp>
      <p:sp>
        <p:nvSpPr>
          <p:cNvPr id="137" name="Rectangle 136">
            <a:extLst>
              <a:ext uri="{FF2B5EF4-FFF2-40B4-BE49-F238E27FC236}">
                <a16:creationId xmlns:a16="http://schemas.microsoft.com/office/drawing/2014/main" id="{CB93BF98-A75E-4532-94DA-59ECCD9988D0}"/>
              </a:ext>
            </a:extLst>
          </p:cNvPr>
          <p:cNvSpPr/>
          <p:nvPr>
            <p:custDataLst>
              <p:tags r:id="rId34"/>
            </p:custDataLst>
          </p:nvPr>
        </p:nvSpPr>
        <p:spPr bwMode="gray">
          <a:xfrm>
            <a:off x="4259264" y="2559051"/>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C85E893E-1E65-4760-B074-B2BED5754522}" type="datetime'4''''''''''''0''''''''''''''''''%'''''''''''">
              <a:rPr lang="en-US" altLang="en-US" sz="800" b="0" baseline="0">
                <a:solidFill>
                  <a:prstClr val="white"/>
                </a:solidFill>
                <a:latin typeface="Arial"/>
              </a:rPr>
              <a:pPr algn="ctr" defTabSz="914378">
                <a:lnSpc>
                  <a:spcPct val="90000"/>
                </a:lnSpc>
              </a:pPr>
              <a:t>40%</a:t>
            </a:fld>
            <a:endParaRPr lang="en-US" sz="800" b="0" baseline="0" err="1">
              <a:solidFill>
                <a:prstClr val="white"/>
              </a:solidFill>
              <a:latin typeface="Arial"/>
            </a:endParaRPr>
          </a:p>
        </p:txBody>
      </p:sp>
      <p:sp>
        <p:nvSpPr>
          <p:cNvPr id="53" name="Rectangle 52">
            <a:extLst>
              <a:ext uri="{FF2B5EF4-FFF2-40B4-BE49-F238E27FC236}">
                <a16:creationId xmlns:a16="http://schemas.microsoft.com/office/drawing/2014/main" id="{75241CB7-0862-411A-BCB8-D057C17E5421}"/>
              </a:ext>
            </a:extLst>
          </p:cNvPr>
          <p:cNvSpPr/>
          <p:nvPr>
            <p:custDataLst>
              <p:tags r:id="rId35"/>
            </p:custDataLst>
          </p:nvPr>
        </p:nvSpPr>
        <p:spPr bwMode="auto">
          <a:xfrm>
            <a:off x="4254501" y="284638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992CE8E1-B51B-42CA-957B-0B17019DB44A}" type="datetime'2''''0''''''''''2''''''''''''''''''''''''''''''''''1'''''">
              <a:rPr lang="en-US" altLang="en-US" sz="800" b="0" baseline="0">
                <a:solidFill>
                  <a:srgbClr val="0D1641"/>
                </a:solidFill>
                <a:latin typeface="Arial"/>
              </a:rPr>
              <a:pPr algn="ctr" defTabSz="914378"/>
              <a:t>2021</a:t>
            </a:fld>
            <a:endParaRPr lang="en-US" sz="800" b="0" baseline="0" err="1">
              <a:solidFill>
                <a:srgbClr val="0D1641"/>
              </a:solidFill>
              <a:latin typeface="Arial"/>
            </a:endParaRPr>
          </a:p>
        </p:txBody>
      </p:sp>
      <p:sp>
        <p:nvSpPr>
          <p:cNvPr id="139" name="Rectangle 138">
            <a:extLst>
              <a:ext uri="{FF2B5EF4-FFF2-40B4-BE49-F238E27FC236}">
                <a16:creationId xmlns:a16="http://schemas.microsoft.com/office/drawing/2014/main" id="{CA8CA57A-EC56-4088-93F8-EF69943B96CD}"/>
              </a:ext>
            </a:extLst>
          </p:cNvPr>
          <p:cNvSpPr/>
          <p:nvPr>
            <p:custDataLst>
              <p:tags r:id="rId36"/>
            </p:custDataLst>
          </p:nvPr>
        </p:nvSpPr>
        <p:spPr bwMode="gray">
          <a:xfrm>
            <a:off x="4259264" y="2095501"/>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defTabSz="914378">
              <a:lnSpc>
                <a:spcPct val="90000"/>
              </a:lnSpc>
            </a:pPr>
            <a:fld id="{67C6C406-4862-4754-8C21-F2E6CF86895B}" type="datetime'''''''''''''''''''''''''''''''''''''1''''''6''''''''''%'''''''">
              <a:rPr lang="en-US" altLang="en-US" sz="800" b="0" baseline="0">
                <a:solidFill>
                  <a:srgbClr val="0D1641"/>
                </a:solidFill>
                <a:latin typeface="Arial"/>
              </a:rPr>
              <a:pPr algn="ctr" defTabSz="914378">
                <a:lnSpc>
                  <a:spcPct val="90000"/>
                </a:lnSpc>
              </a:pPr>
              <a:t>16%</a:t>
            </a:fld>
            <a:endParaRPr lang="en-US" sz="800" b="0" baseline="0" err="1">
              <a:solidFill>
                <a:srgbClr val="0D1641"/>
              </a:solidFill>
              <a:latin typeface="Arial"/>
            </a:endParaRPr>
          </a:p>
        </p:txBody>
      </p:sp>
      <p:sp>
        <p:nvSpPr>
          <p:cNvPr id="55" name="Rectangle 54">
            <a:extLst>
              <a:ext uri="{FF2B5EF4-FFF2-40B4-BE49-F238E27FC236}">
                <a16:creationId xmlns:a16="http://schemas.microsoft.com/office/drawing/2014/main" id="{7C2C1469-F320-4063-9E39-17F81842E994}"/>
              </a:ext>
            </a:extLst>
          </p:cNvPr>
          <p:cNvSpPr/>
          <p:nvPr>
            <p:custDataLst>
              <p:tags r:id="rId37"/>
            </p:custDataLst>
          </p:nvPr>
        </p:nvSpPr>
        <p:spPr bwMode="gray">
          <a:xfrm>
            <a:off x="1336676" y="1751014"/>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defTabSz="914378">
              <a:lnSpc>
                <a:spcPct val="90000"/>
              </a:lnSpc>
            </a:pPr>
            <a:fld id="{2223DF99-46BB-4813-B804-E1BD4E80D526}" type="datetime'''''''''''1''''9'''''''''''''''''''''''''''">
              <a:rPr lang="en-US" altLang="en-US" sz="800" b="0" baseline="0">
                <a:solidFill>
                  <a:srgbClr val="0D1641"/>
                </a:solidFill>
                <a:latin typeface="Arial"/>
              </a:rPr>
              <a:pPr algn="ctr" defTabSz="914378">
                <a:lnSpc>
                  <a:spcPct val="90000"/>
                </a:lnSpc>
              </a:pPr>
              <a:t>19</a:t>
            </a:fld>
            <a:endParaRPr lang="en-US" sz="800" b="0" baseline="0" err="1">
              <a:solidFill>
                <a:srgbClr val="0D1641"/>
              </a:solidFill>
              <a:latin typeface="Arial"/>
            </a:endParaRPr>
          </a:p>
        </p:txBody>
      </p:sp>
      <p:sp>
        <p:nvSpPr>
          <p:cNvPr id="48" name="Rectangle 47">
            <a:extLst>
              <a:ext uri="{FF2B5EF4-FFF2-40B4-BE49-F238E27FC236}">
                <a16:creationId xmlns:a16="http://schemas.microsoft.com/office/drawing/2014/main" id="{BC7E3E2E-F312-42C7-A353-A770ED8ECAB0}"/>
              </a:ext>
            </a:extLst>
          </p:cNvPr>
          <p:cNvSpPr/>
          <p:nvPr>
            <p:custDataLst>
              <p:tags r:id="rId38"/>
            </p:custDataLst>
          </p:nvPr>
        </p:nvSpPr>
        <p:spPr bwMode="gray">
          <a:xfrm>
            <a:off x="2078039" y="1647826"/>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defTabSz="914378">
              <a:lnSpc>
                <a:spcPct val="90000"/>
              </a:lnSpc>
            </a:pPr>
            <a:fld id="{2023ACA3-AB7F-429D-8D15-51543ED17ABF}" type="datetime'''''''''''2''''''''''1'''''''''''''''''''''">
              <a:rPr lang="en-US" altLang="en-US" sz="800" b="0" baseline="0">
                <a:solidFill>
                  <a:srgbClr val="0D1641"/>
                </a:solidFill>
                <a:latin typeface="Arial"/>
              </a:rPr>
              <a:pPr algn="ctr" defTabSz="914378">
                <a:lnSpc>
                  <a:spcPct val="90000"/>
                </a:lnSpc>
              </a:pPr>
              <a:t>21</a:t>
            </a:fld>
            <a:endParaRPr lang="en-US" sz="800" b="0" baseline="0" err="1">
              <a:solidFill>
                <a:srgbClr val="0D1641"/>
              </a:solidFill>
              <a:latin typeface="Arial"/>
            </a:endParaRPr>
          </a:p>
        </p:txBody>
      </p:sp>
      <p:sp>
        <p:nvSpPr>
          <p:cNvPr id="56" name="Rectangle 55">
            <a:extLst>
              <a:ext uri="{FF2B5EF4-FFF2-40B4-BE49-F238E27FC236}">
                <a16:creationId xmlns:a16="http://schemas.microsoft.com/office/drawing/2014/main" id="{AB14F3A9-CEA0-49AE-849F-896BC3DA7B32}"/>
              </a:ext>
            </a:extLst>
          </p:cNvPr>
          <p:cNvSpPr/>
          <p:nvPr>
            <p:custDataLst>
              <p:tags r:id="rId39"/>
            </p:custDataLst>
          </p:nvPr>
        </p:nvSpPr>
        <p:spPr bwMode="gray">
          <a:xfrm>
            <a:off x="2820989" y="1730376"/>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defTabSz="914378">
              <a:lnSpc>
                <a:spcPct val="90000"/>
              </a:lnSpc>
            </a:pPr>
            <a:fld id="{09B5156A-BA92-484B-AEA9-10F2F1C85658}" type="datetime'''''''''''''''''''''''''''''''''''1''''''9'''''''">
              <a:rPr lang="en-US" altLang="en-US" sz="800" b="0" baseline="0">
                <a:solidFill>
                  <a:srgbClr val="0D1641"/>
                </a:solidFill>
                <a:latin typeface="Arial"/>
              </a:rPr>
              <a:pPr algn="ctr" defTabSz="914378">
                <a:lnSpc>
                  <a:spcPct val="90000"/>
                </a:lnSpc>
              </a:pPr>
              <a:t>19</a:t>
            </a:fld>
            <a:endParaRPr lang="en-US" sz="800" b="0" baseline="0" err="1">
              <a:solidFill>
                <a:srgbClr val="0D1641"/>
              </a:solidFill>
              <a:latin typeface="Arial"/>
            </a:endParaRPr>
          </a:p>
        </p:txBody>
      </p:sp>
      <p:sp>
        <p:nvSpPr>
          <p:cNvPr id="54" name="Rectangle 53">
            <a:extLst>
              <a:ext uri="{FF2B5EF4-FFF2-40B4-BE49-F238E27FC236}">
                <a16:creationId xmlns:a16="http://schemas.microsoft.com/office/drawing/2014/main" id="{85958B6A-7BE2-4A24-909F-AF7924BCEACB}"/>
              </a:ext>
            </a:extLst>
          </p:cNvPr>
          <p:cNvSpPr/>
          <p:nvPr>
            <p:custDataLst>
              <p:tags r:id="rId40"/>
            </p:custDataLst>
          </p:nvPr>
        </p:nvSpPr>
        <p:spPr bwMode="gray">
          <a:xfrm>
            <a:off x="3562351" y="1941514"/>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tint val="100000"/>
                    <a:shade val="100000"/>
                    <a:satMod val="130000"/>
                  </a:schemeClr>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defTabSz="914378">
              <a:lnSpc>
                <a:spcPct val="90000"/>
              </a:lnSpc>
            </a:pPr>
            <a:fld id="{24BEAA65-0403-49FA-A2DE-4C70709225C4}" type="datetime'''''1''5'''''''''''''''''''''''''''''''''''''''''''''">
              <a:rPr lang="en-US" altLang="en-US" sz="800" b="0" baseline="0">
                <a:solidFill>
                  <a:srgbClr val="0D1641"/>
                </a:solidFill>
                <a:latin typeface="Arial"/>
              </a:rPr>
              <a:pPr algn="ctr" defTabSz="914378">
                <a:lnSpc>
                  <a:spcPct val="90000"/>
                </a:lnSpc>
              </a:pPr>
              <a:t>15</a:t>
            </a:fld>
            <a:endParaRPr lang="en-US" sz="800" b="0" baseline="0" err="1">
              <a:solidFill>
                <a:srgbClr val="0D1641"/>
              </a:solidFill>
              <a:latin typeface="Arial"/>
            </a:endParaRPr>
          </a:p>
        </p:txBody>
      </p:sp>
      <p:sp useBgFill="1">
        <p:nvSpPr>
          <p:cNvPr id="227" name="Rectangle 226">
            <a:extLst>
              <a:ext uri="{FF2B5EF4-FFF2-40B4-BE49-F238E27FC236}">
                <a16:creationId xmlns:a16="http://schemas.microsoft.com/office/drawing/2014/main" id="{0555F27D-B0C0-1D5B-C9D0-3D275CFF10EF}"/>
              </a:ext>
            </a:extLst>
          </p:cNvPr>
          <p:cNvSpPr/>
          <p:nvPr>
            <p:custDataLst>
              <p:tags r:id="rId41"/>
            </p:custDataLst>
          </p:nvPr>
        </p:nvSpPr>
        <p:spPr bwMode="gray">
          <a:xfrm>
            <a:off x="2820989" y="1900238"/>
            <a:ext cx="142875" cy="109538"/>
          </a:xfrm>
          <a:prstGeom prst="rect">
            <a:avLst/>
          </a:prstGeom>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E7333F7C-7762-4C14-9660-9EFD898A346D}" type="datetime'''''''5''''''''''''''''''9'''">
              <a:rPr lang="en-US" altLang="en-US" sz="800" b="0" baseline="0" smtClean="0">
                <a:solidFill>
                  <a:schemeClr val="accent5"/>
                </a:solidFill>
                <a:effectLst/>
              </a:rPr>
              <a:pPr algn="ctr">
                <a:lnSpc>
                  <a:spcPct val="90000"/>
                </a:lnSpc>
              </a:pPr>
              <a:t>59</a:t>
            </a:fld>
            <a:endParaRPr lang="en-US" sz="800" b="0" baseline="0" dirty="0" err="1">
              <a:solidFill>
                <a:schemeClr val="accent5"/>
              </a:solidFill>
            </a:endParaRPr>
          </a:p>
        </p:txBody>
      </p:sp>
      <p:sp useBgFill="1">
        <p:nvSpPr>
          <p:cNvPr id="57" name="Rectangle 56">
            <a:extLst>
              <a:ext uri="{FF2B5EF4-FFF2-40B4-BE49-F238E27FC236}">
                <a16:creationId xmlns:a16="http://schemas.microsoft.com/office/drawing/2014/main" id="{60B92DF4-B124-45C7-A992-2447AA874F7C}"/>
              </a:ext>
            </a:extLst>
          </p:cNvPr>
          <p:cNvSpPr/>
          <p:nvPr>
            <p:custDataLst>
              <p:tags r:id="rId42"/>
            </p:custDataLst>
          </p:nvPr>
        </p:nvSpPr>
        <p:spPr bwMode="gray">
          <a:xfrm>
            <a:off x="4191001" y="1681164"/>
            <a:ext cx="142875" cy="109538"/>
          </a:xfrm>
          <a:prstGeom prst="rect">
            <a:avLst/>
          </a:prstGeom>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defTabSz="914378">
              <a:lnSpc>
                <a:spcPct val="90000"/>
              </a:lnSpc>
            </a:pPr>
            <a:fld id="{96EA80FF-1F68-4DB3-BC95-6638898186C7}" type="datetime'''2''''0'''''''''''''''''''''''''''''''''''">
              <a:rPr lang="en-US" altLang="en-US" sz="800" b="0" baseline="0">
                <a:solidFill>
                  <a:srgbClr val="0D1641"/>
                </a:solidFill>
                <a:latin typeface="Arial"/>
              </a:rPr>
              <a:pPr algn="ctr" defTabSz="914378">
                <a:lnSpc>
                  <a:spcPct val="90000"/>
                </a:lnSpc>
              </a:pPr>
              <a:t>20</a:t>
            </a:fld>
            <a:endParaRPr lang="en-US" sz="800" b="0" baseline="0" err="1">
              <a:solidFill>
                <a:srgbClr val="0D1641"/>
              </a:solidFill>
              <a:latin typeface="Arial"/>
            </a:endParaRPr>
          </a:p>
        </p:txBody>
      </p:sp>
      <p:sp>
        <p:nvSpPr>
          <p:cNvPr id="61" name="Oval 60">
            <a:extLst>
              <a:ext uri="{FF2B5EF4-FFF2-40B4-BE49-F238E27FC236}">
                <a16:creationId xmlns:a16="http://schemas.microsoft.com/office/drawing/2014/main" id="{F884F571-1EEA-44E4-AABB-490D37ADE265}"/>
              </a:ext>
            </a:extLst>
          </p:cNvPr>
          <p:cNvSpPr/>
          <p:nvPr>
            <p:custDataLst>
              <p:tags r:id="rId43"/>
            </p:custDataLst>
          </p:nvPr>
        </p:nvSpPr>
        <p:spPr bwMode="auto">
          <a:xfrm>
            <a:off x="2744788" y="1316038"/>
            <a:ext cx="292100" cy="173038"/>
          </a:xfrm>
          <a:prstGeom prst="ellipse">
            <a:avLst/>
          </a:prstGeom>
          <a:solidFill>
            <a:schemeClr val="bg1"/>
          </a:solidFill>
          <a:ln w="952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defTabSz="914378"/>
            <a:fld id="{B85F0DCA-DC61-4BAA-8EA3-A0F178C2C4A2}" type="datetime'+2''''''''''''''''''''''''''''''''%'''''''''''''''">
              <a:rPr lang="en-US" altLang="en-US" sz="800" baseline="0">
                <a:solidFill>
                  <a:srgbClr val="0D1641"/>
                </a:solidFill>
                <a:latin typeface="Arial"/>
              </a:rPr>
              <a:pPr algn="ctr" defTabSz="914378"/>
              <a:t>+2%</a:t>
            </a:fld>
            <a:endParaRPr lang="en-US" sz="800" baseline="0" err="1">
              <a:solidFill>
                <a:srgbClr val="0D1641"/>
              </a:solidFill>
              <a:latin typeface="Arial"/>
            </a:endParaRPr>
          </a:p>
        </p:txBody>
      </p:sp>
      <p:graphicFrame>
        <p:nvGraphicFramePr>
          <p:cNvPr id="154" name="Chart 153">
            <a:extLst>
              <a:ext uri="{FF2B5EF4-FFF2-40B4-BE49-F238E27FC236}">
                <a16:creationId xmlns:a16="http://schemas.microsoft.com/office/drawing/2014/main" id="{8BE1A513-C355-A8EF-7F5F-7A4080F2158F}"/>
              </a:ext>
            </a:extLst>
          </p:cNvPr>
          <p:cNvGraphicFramePr/>
          <p:nvPr>
            <p:custDataLst>
              <p:tags r:id="rId44"/>
            </p:custDataLst>
          </p:nvPr>
        </p:nvGraphicFramePr>
        <p:xfrm>
          <a:off x="731838" y="3346450"/>
          <a:ext cx="4321175" cy="1371600"/>
        </p:xfrm>
        <a:graphic>
          <a:graphicData uri="http://schemas.openxmlformats.org/drawingml/2006/chart">
            <c:chart xmlns:c="http://schemas.openxmlformats.org/drawingml/2006/chart" xmlns:r="http://schemas.openxmlformats.org/officeDocument/2006/relationships" r:id="rId77"/>
          </a:graphicData>
        </a:graphic>
      </p:graphicFrame>
      <p:cxnSp>
        <p:nvCxnSpPr>
          <p:cNvPr id="86" name="Straight Connector 85">
            <a:extLst>
              <a:ext uri="{FF2B5EF4-FFF2-40B4-BE49-F238E27FC236}">
                <a16:creationId xmlns:a16="http://schemas.microsoft.com/office/drawing/2014/main" id="{2D2226EE-C28B-2839-650C-1DB0A7E74E91}"/>
              </a:ext>
            </a:extLst>
          </p:cNvPr>
          <p:cNvCxnSpPr/>
          <p:nvPr>
            <p:custDataLst>
              <p:tags r:id="rId45"/>
            </p:custDataLst>
          </p:nvPr>
        </p:nvCxnSpPr>
        <p:spPr bwMode="auto">
          <a:xfrm flipV="1">
            <a:off x="1408113" y="3048000"/>
            <a:ext cx="2967037" cy="325438"/>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63" name="Rectangle 162">
            <a:extLst>
              <a:ext uri="{FF2B5EF4-FFF2-40B4-BE49-F238E27FC236}">
                <a16:creationId xmlns:a16="http://schemas.microsoft.com/office/drawing/2014/main" id="{B0AD1782-8FE2-40CA-BEF0-4C26E81891AE}"/>
              </a:ext>
            </a:extLst>
          </p:cNvPr>
          <p:cNvSpPr/>
          <p:nvPr>
            <p:custDataLst>
              <p:tags r:id="rId46"/>
            </p:custDataLst>
          </p:nvPr>
        </p:nvSpPr>
        <p:spPr bwMode="auto">
          <a:xfrm>
            <a:off x="2771775" y="4667250"/>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1CAA3577-1C56-42D0-81F1-34A61F952E99}" type="datetime'''''2''''''0''1''''''''''9'">
              <a:rPr lang="en-US" altLang="en-US" sz="800" b="0" baseline="0">
                <a:solidFill>
                  <a:srgbClr val="0D1641"/>
                </a:solidFill>
                <a:latin typeface="Arial"/>
              </a:rPr>
              <a:pPr algn="ctr" defTabSz="914378"/>
              <a:t>2019</a:t>
            </a:fld>
            <a:endParaRPr lang="en-US" sz="800" b="0" baseline="0" err="1">
              <a:solidFill>
                <a:srgbClr val="0D1641"/>
              </a:solidFill>
              <a:latin typeface="Arial"/>
            </a:endParaRPr>
          </a:p>
        </p:txBody>
      </p:sp>
      <p:sp>
        <p:nvSpPr>
          <p:cNvPr id="160" name="Rectangle 159">
            <a:extLst>
              <a:ext uri="{FF2B5EF4-FFF2-40B4-BE49-F238E27FC236}">
                <a16:creationId xmlns:a16="http://schemas.microsoft.com/office/drawing/2014/main" id="{6B8F656A-33DC-4FF2-892F-EE333B5B37FD}"/>
              </a:ext>
            </a:extLst>
          </p:cNvPr>
          <p:cNvSpPr/>
          <p:nvPr>
            <p:custDataLst>
              <p:tags r:id="rId47"/>
            </p:custDataLst>
          </p:nvPr>
        </p:nvSpPr>
        <p:spPr bwMode="auto">
          <a:xfrm>
            <a:off x="600075" y="3198812"/>
            <a:ext cx="122238" cy="1663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vert270" wrap="none" lIns="0" tIns="0" rIns="0" bIns="0" numCol="1" spcCol="0" rtlCol="0" anchor="b" anchorCtr="0">
            <a:noAutofit/>
          </a:bodyPr>
          <a:lstStyle/>
          <a:p>
            <a:pPr algn="ctr" defTabSz="914378"/>
            <a:r>
              <a:rPr lang="en-US" altLang="en-US" sz="800" baseline="0" dirty="0">
                <a:solidFill>
                  <a:srgbClr val="0D1641"/>
                </a:solidFill>
                <a:latin typeface="Arial"/>
              </a:rPr>
              <a:t>Annual Project Disbursement ($M)</a:t>
            </a:r>
            <a:endParaRPr lang="en-US" sz="800" baseline="0" dirty="0">
              <a:solidFill>
                <a:srgbClr val="0D1641"/>
              </a:solidFill>
              <a:latin typeface="Arial"/>
            </a:endParaRPr>
          </a:p>
        </p:txBody>
      </p:sp>
      <p:sp>
        <p:nvSpPr>
          <p:cNvPr id="159" name="Rectangle 158">
            <a:extLst>
              <a:ext uri="{FF2B5EF4-FFF2-40B4-BE49-F238E27FC236}">
                <a16:creationId xmlns:a16="http://schemas.microsoft.com/office/drawing/2014/main" id="{1C22E073-EDB5-4EB9-B166-C9BA532F96B0}"/>
              </a:ext>
            </a:extLst>
          </p:cNvPr>
          <p:cNvSpPr/>
          <p:nvPr>
            <p:custDataLst>
              <p:tags r:id="rId48"/>
            </p:custDataLst>
          </p:nvPr>
        </p:nvSpPr>
        <p:spPr bwMode="auto">
          <a:xfrm>
            <a:off x="1287464" y="4667250"/>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9D1B3BEB-2BC5-4E91-B245-5D9740409C60}" type="datetime'''''''2''''''''''''''''0''''''''''17'''''''''">
              <a:rPr lang="en-US" altLang="en-US" sz="800" b="0" baseline="0">
                <a:solidFill>
                  <a:srgbClr val="0D1641"/>
                </a:solidFill>
                <a:latin typeface="Arial"/>
              </a:rPr>
              <a:pPr algn="ctr" defTabSz="914378"/>
              <a:t>2017</a:t>
            </a:fld>
            <a:endParaRPr lang="en-US" sz="800" b="0" baseline="0" err="1">
              <a:solidFill>
                <a:srgbClr val="0D1641"/>
              </a:solidFill>
              <a:latin typeface="Arial"/>
            </a:endParaRPr>
          </a:p>
        </p:txBody>
      </p:sp>
      <p:sp>
        <p:nvSpPr>
          <p:cNvPr id="162" name="Rectangle 161">
            <a:extLst>
              <a:ext uri="{FF2B5EF4-FFF2-40B4-BE49-F238E27FC236}">
                <a16:creationId xmlns:a16="http://schemas.microsoft.com/office/drawing/2014/main" id="{58BA1183-CB05-4BE5-BF97-EFB5AED4DDF6}"/>
              </a:ext>
            </a:extLst>
          </p:cNvPr>
          <p:cNvSpPr/>
          <p:nvPr>
            <p:custDataLst>
              <p:tags r:id="rId49"/>
            </p:custDataLst>
          </p:nvPr>
        </p:nvSpPr>
        <p:spPr bwMode="auto">
          <a:xfrm>
            <a:off x="2028825" y="4667250"/>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AEA799D3-828B-4257-9945-DCE8B47325BC}" type="datetime'20''1''''8'''''''''''''">
              <a:rPr lang="en-US" altLang="en-US" sz="800" b="0" baseline="0">
                <a:solidFill>
                  <a:srgbClr val="0D1641"/>
                </a:solidFill>
                <a:latin typeface="Arial"/>
              </a:rPr>
              <a:pPr algn="ctr" defTabSz="914378"/>
              <a:t>2018</a:t>
            </a:fld>
            <a:endParaRPr lang="en-US" sz="800" b="0" baseline="0" err="1">
              <a:solidFill>
                <a:srgbClr val="0D1641"/>
              </a:solidFill>
              <a:latin typeface="Arial"/>
            </a:endParaRPr>
          </a:p>
        </p:txBody>
      </p:sp>
      <p:sp>
        <p:nvSpPr>
          <p:cNvPr id="161" name="Rectangle 160">
            <a:extLst>
              <a:ext uri="{FF2B5EF4-FFF2-40B4-BE49-F238E27FC236}">
                <a16:creationId xmlns:a16="http://schemas.microsoft.com/office/drawing/2014/main" id="{FAC53CB6-9E5F-4ACA-A22A-4489E2E0B268}"/>
              </a:ext>
            </a:extLst>
          </p:cNvPr>
          <p:cNvSpPr/>
          <p:nvPr>
            <p:custDataLst>
              <p:tags r:id="rId50"/>
            </p:custDataLst>
          </p:nvPr>
        </p:nvSpPr>
        <p:spPr bwMode="auto">
          <a:xfrm>
            <a:off x="3513138" y="4667250"/>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BD2A7A2C-DE7F-41EB-835F-4CEEC899BA07}" type="datetime'''''''''2''''''''''''''''0''''''''''''''''''''2''0'''''''">
              <a:rPr lang="en-US" altLang="en-US" sz="800" b="0" baseline="0">
                <a:solidFill>
                  <a:srgbClr val="0D1641"/>
                </a:solidFill>
                <a:latin typeface="Arial"/>
              </a:rPr>
              <a:pPr algn="ctr" defTabSz="914378"/>
              <a:t>2020</a:t>
            </a:fld>
            <a:endParaRPr lang="en-US" sz="800" b="0" baseline="0" err="1">
              <a:solidFill>
                <a:srgbClr val="0D1641"/>
              </a:solidFill>
              <a:latin typeface="Arial"/>
            </a:endParaRPr>
          </a:p>
        </p:txBody>
      </p:sp>
      <p:sp>
        <p:nvSpPr>
          <p:cNvPr id="164" name="Rectangle 163">
            <a:extLst>
              <a:ext uri="{FF2B5EF4-FFF2-40B4-BE49-F238E27FC236}">
                <a16:creationId xmlns:a16="http://schemas.microsoft.com/office/drawing/2014/main" id="{25B0BE5B-5BAD-4BF4-9A37-C5E6DC672F78}"/>
              </a:ext>
            </a:extLst>
          </p:cNvPr>
          <p:cNvSpPr/>
          <p:nvPr>
            <p:custDataLst>
              <p:tags r:id="rId51"/>
            </p:custDataLst>
          </p:nvPr>
        </p:nvSpPr>
        <p:spPr bwMode="auto">
          <a:xfrm>
            <a:off x="4254501" y="4667250"/>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defTabSz="914378"/>
            <a:fld id="{82725F64-4E07-4717-8555-2D1DAE9459F6}" type="datetime'''''''''2''''''''''0''2''''''''1'''">
              <a:rPr lang="en-US" altLang="en-US" sz="800" b="0" baseline="0">
                <a:solidFill>
                  <a:srgbClr val="0D1641"/>
                </a:solidFill>
                <a:latin typeface="Arial"/>
              </a:rPr>
              <a:pPr algn="ctr" defTabSz="914378"/>
              <a:t>2021</a:t>
            </a:fld>
            <a:endParaRPr lang="en-US" sz="800" b="0" baseline="0" err="1">
              <a:solidFill>
                <a:srgbClr val="0D1641"/>
              </a:solidFill>
              <a:latin typeface="Arial"/>
            </a:endParaRPr>
          </a:p>
        </p:txBody>
      </p:sp>
      <p:sp>
        <p:nvSpPr>
          <p:cNvPr id="85" name="Oval 84">
            <a:extLst>
              <a:ext uri="{FF2B5EF4-FFF2-40B4-BE49-F238E27FC236}">
                <a16:creationId xmlns:a16="http://schemas.microsoft.com/office/drawing/2014/main" id="{7AF11309-3939-7C28-F87D-957411B213A2}"/>
              </a:ext>
            </a:extLst>
          </p:cNvPr>
          <p:cNvSpPr/>
          <p:nvPr>
            <p:custDataLst>
              <p:tags r:id="rId52"/>
            </p:custDataLst>
          </p:nvPr>
        </p:nvSpPr>
        <p:spPr bwMode="auto">
          <a:xfrm>
            <a:off x="2713038" y="3101975"/>
            <a:ext cx="357188" cy="215900"/>
          </a:xfrm>
          <a:prstGeom prst="ellipse">
            <a:avLst/>
          </a:prstGeom>
          <a:solidFill>
            <a:schemeClr val="bg1"/>
          </a:solidFill>
          <a:ln w="952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a:fld id="{E746C995-181B-4F08-A1B8-C85C5407A4CD}" type="datetime'''''''''''''''''''''''''''3''9''''''''''''''''''''%'''">
              <a:rPr lang="en-US" altLang="en-US" sz="1000" baseline="0" smtClean="0">
                <a:solidFill>
                  <a:schemeClr val="tx1"/>
                </a:solidFill>
                <a:effectLst/>
              </a:rPr>
              <a:pPr algn="ctr"/>
              <a:t>39%</a:t>
            </a:fld>
            <a:endParaRPr lang="en-US" sz="1000" baseline="0" dirty="0" err="1">
              <a:solidFill>
                <a:schemeClr val="tx1"/>
              </a:solidFill>
            </a:endParaRPr>
          </a:p>
        </p:txBody>
      </p:sp>
      <p:sp>
        <p:nvSpPr>
          <p:cNvPr id="32" name="Oval 9">
            <a:extLst>
              <a:ext uri="{FF2B5EF4-FFF2-40B4-BE49-F238E27FC236}">
                <a16:creationId xmlns:a16="http://schemas.microsoft.com/office/drawing/2014/main" id="{91D12729-A904-0392-C5D3-25ABF3B158BF}"/>
              </a:ext>
            </a:extLst>
          </p:cNvPr>
          <p:cNvSpPr>
            <a:spLocks noChangeArrowheads="1"/>
          </p:cNvSpPr>
          <p:nvPr/>
        </p:nvSpPr>
        <p:spPr bwMode="gray">
          <a:xfrm>
            <a:off x="8677200" y="717561"/>
            <a:ext cx="324000" cy="324000"/>
          </a:xfrm>
          <a:prstGeom prst="ellipse">
            <a:avLst/>
          </a:prstGeom>
          <a:solidFill>
            <a:schemeClr val="tx2"/>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Roboto" pitchFamily="2" charset="0"/>
              </a:rPr>
              <a:t>1</a:t>
            </a:r>
          </a:p>
        </p:txBody>
      </p:sp>
      <p:sp>
        <p:nvSpPr>
          <p:cNvPr id="58" name="Rectangle 57">
            <a:extLst>
              <a:ext uri="{FF2B5EF4-FFF2-40B4-BE49-F238E27FC236}">
                <a16:creationId xmlns:a16="http://schemas.microsoft.com/office/drawing/2014/main" id="{B0E58BF5-638A-D2D5-D3B7-6FE00F7E93F1}"/>
              </a:ext>
            </a:extLst>
          </p:cNvPr>
          <p:cNvSpPr/>
          <p:nvPr>
            <p:custDataLst>
              <p:tags r:id="rId53"/>
            </p:custDataLst>
          </p:nvPr>
        </p:nvSpPr>
        <p:spPr bwMode="auto">
          <a:xfrm>
            <a:off x="5278438" y="2151063"/>
            <a:ext cx="142875" cy="106362"/>
          </a:xfrm>
          <a:prstGeom prst="rect">
            <a:avLst/>
          </a:prstGeom>
          <a:solidFill>
            <a:schemeClr val="accent4"/>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sp>
        <p:nvSpPr>
          <p:cNvPr id="46" name="Rectangle 45">
            <a:extLst>
              <a:ext uri="{FF2B5EF4-FFF2-40B4-BE49-F238E27FC236}">
                <a16:creationId xmlns:a16="http://schemas.microsoft.com/office/drawing/2014/main" id="{406CC8F4-BE77-6982-3D4D-654A4B411E80}"/>
              </a:ext>
            </a:extLst>
          </p:cNvPr>
          <p:cNvSpPr/>
          <p:nvPr>
            <p:custDataLst>
              <p:tags r:id="rId54"/>
            </p:custDataLst>
          </p:nvPr>
        </p:nvSpPr>
        <p:spPr bwMode="auto">
          <a:xfrm>
            <a:off x="5278438" y="1631950"/>
            <a:ext cx="142875" cy="106363"/>
          </a:xfrm>
          <a:prstGeom prst="rect">
            <a:avLst/>
          </a:prstGeom>
          <a:solidFill>
            <a:schemeClr val="accent1"/>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sp>
        <p:nvSpPr>
          <p:cNvPr id="51" name="Rectangle 50">
            <a:extLst>
              <a:ext uri="{FF2B5EF4-FFF2-40B4-BE49-F238E27FC236}">
                <a16:creationId xmlns:a16="http://schemas.microsoft.com/office/drawing/2014/main" id="{C7290250-8D68-BD5A-2BA9-128B725F63A9}"/>
              </a:ext>
            </a:extLst>
          </p:cNvPr>
          <p:cNvSpPr/>
          <p:nvPr>
            <p:custDataLst>
              <p:tags r:id="rId55"/>
            </p:custDataLst>
          </p:nvPr>
        </p:nvSpPr>
        <p:spPr bwMode="auto">
          <a:xfrm>
            <a:off x="5278438" y="1978025"/>
            <a:ext cx="142875" cy="106363"/>
          </a:xfrm>
          <a:prstGeom prst="rect">
            <a:avLst/>
          </a:prstGeom>
          <a:solidFill>
            <a:schemeClr val="bg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sp>
        <p:nvSpPr>
          <p:cNvPr id="50" name="Rectangle 49">
            <a:extLst>
              <a:ext uri="{FF2B5EF4-FFF2-40B4-BE49-F238E27FC236}">
                <a16:creationId xmlns:a16="http://schemas.microsoft.com/office/drawing/2014/main" id="{8DBAF286-5D6F-93E3-D665-5D12C8EFF931}"/>
              </a:ext>
            </a:extLst>
          </p:cNvPr>
          <p:cNvSpPr/>
          <p:nvPr>
            <p:custDataLst>
              <p:tags r:id="rId56"/>
            </p:custDataLst>
          </p:nvPr>
        </p:nvSpPr>
        <p:spPr bwMode="auto">
          <a:xfrm>
            <a:off x="5278438" y="1804988"/>
            <a:ext cx="142875" cy="106362"/>
          </a:xfrm>
          <a:prstGeom prst="rect">
            <a:avLst/>
          </a:prstGeom>
          <a:solidFill>
            <a:schemeClr val="accent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sp>
        <p:nvSpPr>
          <p:cNvPr id="59" name="Rectangle 58">
            <a:extLst>
              <a:ext uri="{FF2B5EF4-FFF2-40B4-BE49-F238E27FC236}">
                <a16:creationId xmlns:a16="http://schemas.microsoft.com/office/drawing/2014/main" id="{D74D85E7-2161-CF4D-6713-9EC464E88D8F}"/>
              </a:ext>
            </a:extLst>
          </p:cNvPr>
          <p:cNvSpPr/>
          <p:nvPr>
            <p:custDataLst>
              <p:tags r:id="rId57"/>
            </p:custDataLst>
          </p:nvPr>
        </p:nvSpPr>
        <p:spPr bwMode="auto">
          <a:xfrm>
            <a:off x="5278438" y="2324100"/>
            <a:ext cx="142875" cy="106363"/>
          </a:xfrm>
          <a:prstGeom prst="rect">
            <a:avLst/>
          </a:prstGeom>
          <a:solidFill>
            <a:schemeClr val="accent5"/>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cxnSp>
        <p:nvCxnSpPr>
          <p:cNvPr id="62" name="Straight Connector 61">
            <a:extLst>
              <a:ext uri="{FF2B5EF4-FFF2-40B4-BE49-F238E27FC236}">
                <a16:creationId xmlns:a16="http://schemas.microsoft.com/office/drawing/2014/main" id="{AA7A3C87-BED4-9349-D5D4-C90D93C0A4E9}"/>
              </a:ext>
            </a:extLst>
          </p:cNvPr>
          <p:cNvCxnSpPr/>
          <p:nvPr>
            <p:custDataLst>
              <p:tags r:id="rId58"/>
            </p:custDataLst>
          </p:nvPr>
        </p:nvCxnSpPr>
        <p:spPr bwMode="gray">
          <a:xfrm>
            <a:off x="5232400" y="2722563"/>
            <a:ext cx="174625" cy="0"/>
          </a:xfrm>
          <a:prstGeom prst="line">
            <a:avLst/>
          </a:prstGeom>
          <a:ln w="28575" cap="rnd" cmpd="sng" algn="ctr">
            <a:solidFill>
              <a:schemeClr val="accent5"/>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0" name="Rectangle 59">
            <a:extLst>
              <a:ext uri="{FF2B5EF4-FFF2-40B4-BE49-F238E27FC236}">
                <a16:creationId xmlns:a16="http://schemas.microsoft.com/office/drawing/2014/main" id="{C8D9E98D-41D6-21A9-BC42-E9EBF7C27CC0}"/>
              </a:ext>
            </a:extLst>
          </p:cNvPr>
          <p:cNvSpPr/>
          <p:nvPr>
            <p:custDataLst>
              <p:tags r:id="rId59"/>
            </p:custDataLst>
          </p:nvPr>
        </p:nvSpPr>
        <p:spPr bwMode="auto">
          <a:xfrm>
            <a:off x="5278438" y="2497138"/>
            <a:ext cx="142875" cy="106362"/>
          </a:xfrm>
          <a:prstGeom prst="rect">
            <a:avLst/>
          </a:prstGeom>
          <a:solidFill>
            <a:schemeClr val="accent6"/>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sp>
        <p:nvSpPr>
          <p:cNvPr id="65" name="Oval 64">
            <a:extLst>
              <a:ext uri="{FF2B5EF4-FFF2-40B4-BE49-F238E27FC236}">
                <a16:creationId xmlns:a16="http://schemas.microsoft.com/office/drawing/2014/main" id="{707374E4-B561-413B-06BE-82D1DFC06150}"/>
              </a:ext>
            </a:extLst>
          </p:cNvPr>
          <p:cNvSpPr/>
          <p:nvPr>
            <p:custDataLst>
              <p:tags r:id="rId60"/>
            </p:custDataLst>
          </p:nvPr>
        </p:nvSpPr>
        <p:spPr bwMode="auto">
          <a:xfrm>
            <a:off x="5294313" y="2697163"/>
            <a:ext cx="50800" cy="50800"/>
          </a:xfrm>
          <a:prstGeom prst="ellipse">
            <a:avLst/>
          </a:prstGeom>
          <a:solidFill>
            <a:schemeClr val="accent5"/>
          </a:solidFill>
          <a:ln w="9525"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sp>
        <p:nvSpPr>
          <p:cNvPr id="39" name="Rectangle 38">
            <a:extLst>
              <a:ext uri="{FF2B5EF4-FFF2-40B4-BE49-F238E27FC236}">
                <a16:creationId xmlns:a16="http://schemas.microsoft.com/office/drawing/2014/main" id="{AE9A5722-35EB-5111-587B-881C48FA7910}"/>
              </a:ext>
            </a:extLst>
          </p:cNvPr>
          <p:cNvSpPr/>
          <p:nvPr>
            <p:custDataLst>
              <p:tags r:id="rId61"/>
            </p:custDataLst>
          </p:nvPr>
        </p:nvSpPr>
        <p:spPr bwMode="auto">
          <a:xfrm>
            <a:off x="5472113" y="2319338"/>
            <a:ext cx="396875"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4085E6E1-659F-4A0D-985F-0E2D8ABF4866}" type="datetime'''''Ir''''r''''''''''''ig''''a''''''''t''''''''i''''''''on'''">
              <a:rPr lang="en-US" altLang="en-US" sz="800" b="0" baseline="0" smtClean="0">
                <a:solidFill>
                  <a:schemeClr val="tx1"/>
                </a:solidFill>
                <a:effectLst/>
              </a:rPr>
              <a:pPr/>
              <a:t>Irrigation</a:t>
            </a:fld>
            <a:endParaRPr lang="en-US" sz="800" b="0" baseline="0" dirty="0" err="1">
              <a:solidFill>
                <a:schemeClr val="tx1"/>
              </a:solidFill>
            </a:endParaRPr>
          </a:p>
        </p:txBody>
      </p:sp>
      <p:sp>
        <p:nvSpPr>
          <p:cNvPr id="33" name="Rectangle 32">
            <a:extLst>
              <a:ext uri="{FF2B5EF4-FFF2-40B4-BE49-F238E27FC236}">
                <a16:creationId xmlns:a16="http://schemas.microsoft.com/office/drawing/2014/main" id="{37F60A75-A439-3F76-AEFB-0E841F5EA0AA}"/>
              </a:ext>
            </a:extLst>
          </p:cNvPr>
          <p:cNvSpPr/>
          <p:nvPr>
            <p:custDataLst>
              <p:tags r:id="rId62"/>
            </p:custDataLst>
          </p:nvPr>
        </p:nvSpPr>
        <p:spPr bwMode="auto">
          <a:xfrm>
            <a:off x="5472113" y="1627188"/>
            <a:ext cx="295275"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168A2BBD-5D67-4E07-AC1C-76AE7CE349AB}" type="datetime'''''''''''''''''H''''''''''''e''''''''''''''a''l''''''t''h'''">
              <a:rPr lang="en-US" altLang="en-US" sz="800" b="0" baseline="0" smtClean="0">
                <a:solidFill>
                  <a:schemeClr val="tx1"/>
                </a:solidFill>
                <a:effectLst/>
              </a:rPr>
              <a:pPr/>
              <a:t>Health</a:t>
            </a:fld>
            <a:endParaRPr lang="en-US" sz="800" b="0" baseline="0" dirty="0" err="1">
              <a:solidFill>
                <a:schemeClr val="tx1"/>
              </a:solidFill>
            </a:endParaRPr>
          </a:p>
        </p:txBody>
      </p:sp>
      <p:sp>
        <p:nvSpPr>
          <p:cNvPr id="35" name="Rectangle 34">
            <a:extLst>
              <a:ext uri="{FF2B5EF4-FFF2-40B4-BE49-F238E27FC236}">
                <a16:creationId xmlns:a16="http://schemas.microsoft.com/office/drawing/2014/main" id="{EF9CD666-5A1D-6371-F402-7DDBE8EA0296}"/>
              </a:ext>
            </a:extLst>
          </p:cNvPr>
          <p:cNvSpPr/>
          <p:nvPr>
            <p:custDataLst>
              <p:tags r:id="rId63"/>
            </p:custDataLst>
          </p:nvPr>
        </p:nvSpPr>
        <p:spPr bwMode="auto">
          <a:xfrm>
            <a:off x="5472113" y="1973263"/>
            <a:ext cx="455613"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86FD2977-3AB9-4ABE-905C-66E029EF17AA}" type="datetime'S''''a''''''n''''''''it''a''''''''''t''''''''''i''''o''''''n'">
              <a:rPr lang="en-US" altLang="en-US" sz="800" b="0" baseline="0" smtClean="0">
                <a:solidFill>
                  <a:schemeClr val="tx1"/>
                </a:solidFill>
                <a:effectLst/>
              </a:rPr>
              <a:pPr/>
              <a:t>Sanitation</a:t>
            </a:fld>
            <a:endParaRPr lang="en-US" sz="800" b="0" baseline="0" dirty="0" err="1">
              <a:solidFill>
                <a:schemeClr val="tx1"/>
              </a:solidFill>
            </a:endParaRPr>
          </a:p>
        </p:txBody>
      </p:sp>
      <p:sp>
        <p:nvSpPr>
          <p:cNvPr id="36" name="Rectangle 35">
            <a:extLst>
              <a:ext uri="{FF2B5EF4-FFF2-40B4-BE49-F238E27FC236}">
                <a16:creationId xmlns:a16="http://schemas.microsoft.com/office/drawing/2014/main" id="{CE5E5799-F193-0AF8-ADCC-5ECD2DBF9E4C}"/>
              </a:ext>
            </a:extLst>
          </p:cNvPr>
          <p:cNvSpPr/>
          <p:nvPr>
            <p:custDataLst>
              <p:tags r:id="rId64"/>
            </p:custDataLst>
          </p:nvPr>
        </p:nvSpPr>
        <p:spPr bwMode="auto">
          <a:xfrm>
            <a:off x="5472113" y="1800225"/>
            <a:ext cx="601663"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A9F5B22D-C476-42AE-AB5C-FB6F5BC0FC5E}" type="datetime'''I''''''nf''''r''''''as''tr''u''''''''c''t''''''u''''r''e'">
              <a:rPr lang="en-US" altLang="en-US" sz="800" b="0" baseline="0" smtClean="0">
                <a:solidFill>
                  <a:schemeClr val="tx1"/>
                </a:solidFill>
                <a:effectLst/>
              </a:rPr>
              <a:pPr/>
              <a:t>Infrastructure</a:t>
            </a:fld>
            <a:endParaRPr lang="en-US" sz="800" b="0" baseline="0" dirty="0" err="1">
              <a:solidFill>
                <a:schemeClr val="tx1"/>
              </a:solidFill>
            </a:endParaRPr>
          </a:p>
        </p:txBody>
      </p:sp>
      <p:sp>
        <p:nvSpPr>
          <p:cNvPr id="37" name="Rectangle 36">
            <a:extLst>
              <a:ext uri="{FF2B5EF4-FFF2-40B4-BE49-F238E27FC236}">
                <a16:creationId xmlns:a16="http://schemas.microsoft.com/office/drawing/2014/main" id="{914EEB59-5229-04EA-54DD-D0F8F2C710AB}"/>
              </a:ext>
            </a:extLst>
          </p:cNvPr>
          <p:cNvSpPr/>
          <p:nvPr>
            <p:custDataLst>
              <p:tags r:id="rId65"/>
            </p:custDataLst>
          </p:nvPr>
        </p:nvSpPr>
        <p:spPr bwMode="auto">
          <a:xfrm>
            <a:off x="5472113" y="2146300"/>
            <a:ext cx="455613"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DDBF34A6-BCA7-43F2-B067-905311EE9C00}" type="datetime'E''''''du''ca''''''t''''''''''''''''io''''''n'''''''''''''''''">
              <a:rPr lang="en-US" altLang="en-US" sz="800" b="0" baseline="0" smtClean="0">
                <a:solidFill>
                  <a:schemeClr val="tx1"/>
                </a:solidFill>
                <a:effectLst/>
              </a:rPr>
              <a:pPr/>
              <a:t>Education</a:t>
            </a:fld>
            <a:endParaRPr lang="en-US" sz="800" b="0" baseline="0" dirty="0" err="1">
              <a:solidFill>
                <a:schemeClr val="tx1"/>
              </a:solidFill>
            </a:endParaRPr>
          </a:p>
        </p:txBody>
      </p:sp>
      <p:sp>
        <p:nvSpPr>
          <p:cNvPr id="38" name="Rectangle 37">
            <a:extLst>
              <a:ext uri="{FF2B5EF4-FFF2-40B4-BE49-F238E27FC236}">
                <a16:creationId xmlns:a16="http://schemas.microsoft.com/office/drawing/2014/main" id="{54613AC3-230C-BCB4-6854-988E20E442CC}"/>
              </a:ext>
            </a:extLst>
          </p:cNvPr>
          <p:cNvSpPr/>
          <p:nvPr>
            <p:custDataLst>
              <p:tags r:id="rId66"/>
            </p:custDataLst>
          </p:nvPr>
        </p:nvSpPr>
        <p:spPr bwMode="auto">
          <a:xfrm>
            <a:off x="5472113" y="2492375"/>
            <a:ext cx="25558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12BF3CAF-104A-4713-A112-B2F27AD5E589}" type="datetime'''''''''''''''''''''O''''''''''''''''''''t''''''he''r'''''">
              <a:rPr lang="en-US" altLang="en-US" sz="800" b="0" baseline="0" smtClean="0">
                <a:solidFill>
                  <a:schemeClr val="tx1"/>
                </a:solidFill>
                <a:effectLst/>
              </a:rPr>
              <a:pPr/>
              <a:t>Other</a:t>
            </a:fld>
            <a:endParaRPr lang="en-US" sz="800" b="0" baseline="0" dirty="0" err="1">
              <a:solidFill>
                <a:schemeClr val="tx1"/>
              </a:solidFill>
            </a:endParaRPr>
          </a:p>
        </p:txBody>
      </p:sp>
      <p:sp>
        <p:nvSpPr>
          <p:cNvPr id="40" name="Rectangle 39">
            <a:extLst>
              <a:ext uri="{FF2B5EF4-FFF2-40B4-BE49-F238E27FC236}">
                <a16:creationId xmlns:a16="http://schemas.microsoft.com/office/drawing/2014/main" id="{EF718A88-C6B5-D501-725D-F9082E8A5222}"/>
              </a:ext>
            </a:extLst>
          </p:cNvPr>
          <p:cNvSpPr/>
          <p:nvPr>
            <p:custDataLst>
              <p:tags r:id="rId67"/>
            </p:custDataLst>
          </p:nvPr>
        </p:nvSpPr>
        <p:spPr bwMode="auto">
          <a:xfrm>
            <a:off x="5472113" y="2665413"/>
            <a:ext cx="107473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1F45BFEB-4532-4D37-91DA-1790C9DAFD0F}" type="datetime'''''Cu''''''mul''a''t''ive T''o''''''t''al ''''(''RHS'''')'''">
              <a:rPr lang="en-US" altLang="en-US" sz="800" b="0" baseline="0" smtClean="0">
                <a:solidFill>
                  <a:schemeClr val="tx1"/>
                </a:solidFill>
              </a:rPr>
              <a:pPr/>
              <a:t>Cumulative Total (RHS)</a:t>
            </a:fld>
            <a:endParaRPr lang="en-US" sz="800" b="0" baseline="0" dirty="0" err="1">
              <a:solidFill>
                <a:schemeClr val="tx1"/>
              </a:solidFill>
            </a:endParaRPr>
          </a:p>
        </p:txBody>
      </p:sp>
      <p:sp>
        <p:nvSpPr>
          <p:cNvPr id="78" name="Rectangle 77">
            <a:extLst>
              <a:ext uri="{FF2B5EF4-FFF2-40B4-BE49-F238E27FC236}">
                <a16:creationId xmlns:a16="http://schemas.microsoft.com/office/drawing/2014/main" id="{BC28731A-5811-027A-15A9-29694F10D828}"/>
              </a:ext>
            </a:extLst>
          </p:cNvPr>
          <p:cNvSpPr/>
          <p:nvPr>
            <p:custDataLst>
              <p:tags r:id="rId68"/>
            </p:custDataLst>
          </p:nvPr>
        </p:nvSpPr>
        <p:spPr bwMode="auto">
          <a:xfrm>
            <a:off x="5291138" y="3475039"/>
            <a:ext cx="142875" cy="106363"/>
          </a:xfrm>
          <a:prstGeom prst="rect">
            <a:avLst/>
          </a:prstGeom>
          <a:solidFill>
            <a:schemeClr val="accent1"/>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cxnSp>
        <p:nvCxnSpPr>
          <p:cNvPr id="79" name="Straight Connector 78">
            <a:extLst>
              <a:ext uri="{FF2B5EF4-FFF2-40B4-BE49-F238E27FC236}">
                <a16:creationId xmlns:a16="http://schemas.microsoft.com/office/drawing/2014/main" id="{C0869D35-94D1-EC27-1184-1006F37CBE09}"/>
              </a:ext>
            </a:extLst>
          </p:cNvPr>
          <p:cNvCxnSpPr/>
          <p:nvPr>
            <p:custDataLst>
              <p:tags r:id="rId69"/>
            </p:custDataLst>
          </p:nvPr>
        </p:nvCxnSpPr>
        <p:spPr bwMode="gray">
          <a:xfrm>
            <a:off x="5232400" y="3700463"/>
            <a:ext cx="187325" cy="0"/>
          </a:xfrm>
          <a:prstGeom prst="line">
            <a:avLst/>
          </a:prstGeom>
          <a:ln w="28575" cap="rnd" cmpd="sng" algn="ctr">
            <a:solidFill>
              <a:schemeClr val="accent5"/>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0" name="Oval 79">
            <a:extLst>
              <a:ext uri="{FF2B5EF4-FFF2-40B4-BE49-F238E27FC236}">
                <a16:creationId xmlns:a16="http://schemas.microsoft.com/office/drawing/2014/main" id="{A9E351A9-C59B-031E-BBD5-9BD068B780E3}"/>
              </a:ext>
            </a:extLst>
          </p:cNvPr>
          <p:cNvSpPr/>
          <p:nvPr>
            <p:custDataLst>
              <p:tags r:id="rId70"/>
            </p:custDataLst>
          </p:nvPr>
        </p:nvSpPr>
        <p:spPr bwMode="auto">
          <a:xfrm>
            <a:off x="5294313" y="3668713"/>
            <a:ext cx="63500" cy="63500"/>
          </a:xfrm>
          <a:prstGeom prst="ellipse">
            <a:avLst/>
          </a:prstGeom>
          <a:solidFill>
            <a:schemeClr val="accent5"/>
          </a:solidFill>
          <a:ln w="9525"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sp>
        <p:nvSpPr>
          <p:cNvPr id="70" name="Rectangle 69">
            <a:extLst>
              <a:ext uri="{FF2B5EF4-FFF2-40B4-BE49-F238E27FC236}">
                <a16:creationId xmlns:a16="http://schemas.microsoft.com/office/drawing/2014/main" id="{EE7D7170-33C0-FA74-11F6-8EE4001AE435}"/>
              </a:ext>
            </a:extLst>
          </p:cNvPr>
          <p:cNvSpPr/>
          <p:nvPr>
            <p:custDataLst>
              <p:tags r:id="rId71"/>
            </p:custDataLst>
          </p:nvPr>
        </p:nvSpPr>
        <p:spPr bwMode="auto">
          <a:xfrm>
            <a:off x="5484813" y="3470275"/>
            <a:ext cx="785813"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4F921C43-DCEB-4885-A379-7B52737595C1}" type="datetime'A''''n''''''n''''ua''''l'''''' ''''''''e''''xec''''ut''ion'">
              <a:rPr lang="en-US" altLang="en-US" sz="800" b="0" baseline="0" smtClean="0">
                <a:solidFill>
                  <a:schemeClr val="tx1"/>
                </a:solidFill>
              </a:rPr>
              <a:pPr/>
              <a:t>Annual execution</a:t>
            </a:fld>
            <a:endParaRPr lang="en-US" sz="800" b="0" baseline="0" dirty="0" err="1">
              <a:solidFill>
                <a:schemeClr val="tx1"/>
              </a:solidFill>
            </a:endParaRPr>
          </a:p>
        </p:txBody>
      </p:sp>
      <p:sp>
        <p:nvSpPr>
          <p:cNvPr id="76" name="Rectangle 75">
            <a:extLst>
              <a:ext uri="{FF2B5EF4-FFF2-40B4-BE49-F238E27FC236}">
                <a16:creationId xmlns:a16="http://schemas.microsoft.com/office/drawing/2014/main" id="{C8CA2DEA-6018-AFF2-3537-ED6B73C2A080}"/>
              </a:ext>
            </a:extLst>
          </p:cNvPr>
          <p:cNvSpPr/>
          <p:nvPr>
            <p:custDataLst>
              <p:tags r:id="rId72"/>
            </p:custDataLst>
          </p:nvPr>
        </p:nvSpPr>
        <p:spPr bwMode="auto">
          <a:xfrm>
            <a:off x="5484813" y="3643313"/>
            <a:ext cx="866775"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DACB1FC8-B189-4E85-B230-32427CFE5622}" type="datetime'#'''' o''''f p''r''ojec''ts'''' ''''''(''''''RHS'')'''''">
              <a:rPr lang="en-US" altLang="en-US" sz="800" b="0" baseline="0" smtClean="0">
                <a:solidFill>
                  <a:schemeClr val="tx1"/>
                </a:solidFill>
              </a:rPr>
              <a:pPr/>
              <a:t># of projects (RHS)</a:t>
            </a:fld>
            <a:endParaRPr lang="en-US" sz="800" b="0" baseline="0" dirty="0" err="1">
              <a:solidFill>
                <a:schemeClr val="tx1"/>
              </a:solidFill>
            </a:endParaRPr>
          </a:p>
        </p:txBody>
      </p:sp>
      <p:sp>
        <p:nvSpPr>
          <p:cNvPr id="147" name="Content Placeholder 10">
            <a:extLst>
              <a:ext uri="{FF2B5EF4-FFF2-40B4-BE49-F238E27FC236}">
                <a16:creationId xmlns:a16="http://schemas.microsoft.com/office/drawing/2014/main" id="{30D4C703-2C9B-A3F3-A289-29C5DD64ED4B}"/>
              </a:ext>
            </a:extLst>
          </p:cNvPr>
          <p:cNvSpPr txBox="1">
            <a:spLocks/>
          </p:cNvSpPr>
          <p:nvPr/>
        </p:nvSpPr>
        <p:spPr>
          <a:xfrm>
            <a:off x="6649839" y="1379583"/>
            <a:ext cx="2189362" cy="121121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36000" tIns="72000" rIns="36000" bIns="72000" rtlCol="0" anchor="t"/>
          <a:lstStyle>
            <a:defPPr>
              <a:defRPr lang="en-GB"/>
            </a:defPPr>
            <a:lvl1pPr marL="92075" marR="0" lvl="0" indent="-92075" defTabSz="914400" latinLnBrk="0">
              <a:lnSpc>
                <a:spcPct val="100000"/>
              </a:lnSpc>
              <a:buClrTx/>
              <a:buSzTx/>
              <a:buFont typeface="Wingdings" panose="05000000000000000000" pitchFamily="2" charset="2"/>
              <a:buChar char="§"/>
              <a:tabLst/>
              <a:defRPr sz="1000" baseline="0">
                <a:solidFill>
                  <a:srgbClr val="006BA6"/>
                </a:solidFill>
                <a:latin typeface="Arial"/>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6209" indent="-176209" defTabSz="914378">
              <a:spcAft>
                <a:spcPts val="300"/>
              </a:spcAft>
            </a:pPr>
            <a:r>
              <a:rPr lang="en-US" b="0" dirty="0">
                <a:solidFill>
                  <a:schemeClr val="tx2"/>
                </a:solidFill>
              </a:rPr>
              <a:t>Total community spend</a:t>
            </a:r>
          </a:p>
          <a:p>
            <a:pPr marL="176209" indent="-176209" defTabSz="914378">
              <a:spcAft>
                <a:spcPts val="300"/>
              </a:spcAft>
            </a:pPr>
            <a:r>
              <a:rPr lang="en-US" b="0" dirty="0">
                <a:solidFill>
                  <a:schemeClr val="tx2"/>
                </a:solidFill>
              </a:rPr>
              <a:t>Community spend breakdown</a:t>
            </a:r>
          </a:p>
          <a:p>
            <a:pPr marL="176209" indent="-176209" defTabSz="914378">
              <a:spcAft>
                <a:spcPts val="300"/>
              </a:spcAft>
            </a:pPr>
            <a:r>
              <a:rPr lang="en-US" b="0" dirty="0">
                <a:solidFill>
                  <a:schemeClr val="tx2"/>
                </a:solidFill>
              </a:rPr>
              <a:t>Community projects disbursement</a:t>
            </a:r>
          </a:p>
          <a:p>
            <a:pPr marL="176209" indent="-176209" defTabSz="914378">
              <a:spcAft>
                <a:spcPts val="300"/>
              </a:spcAft>
            </a:pPr>
            <a:r>
              <a:rPr lang="en-US" b="0" dirty="0">
                <a:solidFill>
                  <a:schemeClr val="tx2"/>
                </a:solidFill>
              </a:rPr>
              <a:t>Community projects execution</a:t>
            </a:r>
          </a:p>
        </p:txBody>
      </p:sp>
      <p:sp>
        <p:nvSpPr>
          <p:cNvPr id="148" name="Arrow: Pentagon 147">
            <a:extLst>
              <a:ext uri="{FF2B5EF4-FFF2-40B4-BE49-F238E27FC236}">
                <a16:creationId xmlns:a16="http://schemas.microsoft.com/office/drawing/2014/main" id="{F6544517-65C4-24AC-2BCE-1BF19114EE94}"/>
              </a:ext>
            </a:extLst>
          </p:cNvPr>
          <p:cNvSpPr/>
          <p:nvPr/>
        </p:nvSpPr>
        <p:spPr>
          <a:xfrm>
            <a:off x="6649839" y="1193800"/>
            <a:ext cx="2189361" cy="18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dirty="0">
                <a:solidFill>
                  <a:schemeClr val="tx2"/>
                </a:solidFill>
                <a:latin typeface="Arial"/>
                <a:ea typeface="Roboto" panose="02000000000000000000" pitchFamily="2" charset="0"/>
                <a:cs typeface="Roboto" panose="02000000000000000000" pitchFamily="2" charset="0"/>
              </a:rPr>
              <a:t>Relevant metrics</a:t>
            </a:r>
            <a:endParaRPr kumimoji="0" lang="en-GB" sz="1000" b="1" i="0" u="none" strike="noStrike" kern="1200" cap="none" spc="0" normalizeH="0" baseline="0" noProof="0" dirty="0">
              <a:ln>
                <a:noFill/>
              </a:ln>
              <a:solidFill>
                <a:schemeClr val="tx2"/>
              </a:solidFill>
              <a:effectLst/>
              <a:uLnTx/>
              <a:uFillTx/>
              <a:latin typeface="Arial"/>
              <a:ea typeface="Roboto" panose="02000000000000000000" pitchFamily="2" charset="0"/>
              <a:cs typeface="Roboto" panose="02000000000000000000" pitchFamily="2" charset="0"/>
            </a:endParaRPr>
          </a:p>
        </p:txBody>
      </p:sp>
      <p:sp>
        <p:nvSpPr>
          <p:cNvPr id="149" name="Content Placeholder 10">
            <a:extLst>
              <a:ext uri="{FF2B5EF4-FFF2-40B4-BE49-F238E27FC236}">
                <a16:creationId xmlns:a16="http://schemas.microsoft.com/office/drawing/2014/main" id="{EB8BC8FA-BC0B-C1C5-D4E2-07CFE180530E}"/>
              </a:ext>
            </a:extLst>
          </p:cNvPr>
          <p:cNvSpPr txBox="1">
            <a:spLocks/>
          </p:cNvSpPr>
          <p:nvPr/>
        </p:nvSpPr>
        <p:spPr>
          <a:xfrm>
            <a:off x="6649839" y="2786153"/>
            <a:ext cx="2189362" cy="204833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36000" tIns="72000" rIns="36000" bIns="72000" rtlCol="0" anchor="t"/>
          <a:lstStyle>
            <a:defPPr>
              <a:defRPr lang="en-GB"/>
            </a:defPPr>
            <a:lvl1pPr marL="92075" marR="0" lvl="0" indent="-92075" defTabSz="914400" latinLnBrk="0">
              <a:lnSpc>
                <a:spcPct val="100000"/>
              </a:lnSpc>
              <a:buClrTx/>
              <a:buSzTx/>
              <a:buFont typeface="Wingdings" panose="05000000000000000000" pitchFamily="2" charset="2"/>
              <a:buChar char="§"/>
              <a:tabLst/>
              <a:defRPr sz="1000" baseline="0">
                <a:solidFill>
                  <a:srgbClr val="006BA6"/>
                </a:solidFill>
                <a:latin typeface="Arial"/>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6209" indent="-176209" defTabSz="914378">
              <a:spcAft>
                <a:spcPts val="300"/>
              </a:spcAft>
            </a:pPr>
            <a:r>
              <a:rPr lang="en-US" b="0" dirty="0">
                <a:solidFill>
                  <a:schemeClr val="tx2"/>
                </a:solidFill>
              </a:rPr>
              <a:t>Community investments totaled ~$94M over the 5-year timeframe, and have remained relatively stable over that period</a:t>
            </a:r>
          </a:p>
          <a:p>
            <a:pPr marL="176209" indent="-176209" defTabSz="914378">
              <a:spcAft>
                <a:spcPts val="300"/>
              </a:spcAft>
            </a:pPr>
            <a:r>
              <a:rPr lang="en-GB" b="0" dirty="0">
                <a:solidFill>
                  <a:schemeClr val="tx2"/>
                </a:solidFill>
              </a:rPr>
              <a:t>A total of 37 projects have been executed over that timeframe</a:t>
            </a:r>
          </a:p>
          <a:p>
            <a:pPr marL="176209" indent="-176209" defTabSz="914378">
              <a:spcAft>
                <a:spcPts val="300"/>
              </a:spcAft>
            </a:pPr>
            <a:r>
              <a:rPr lang="en-GB" b="0" dirty="0">
                <a:solidFill>
                  <a:schemeClr val="tx2"/>
                </a:solidFill>
              </a:rPr>
              <a:t>Annual project disbursements have been consistently growing (~39%)</a:t>
            </a:r>
            <a:endParaRPr lang="en-US" b="0" dirty="0">
              <a:solidFill>
                <a:schemeClr val="tx2"/>
              </a:solidFill>
            </a:endParaRPr>
          </a:p>
        </p:txBody>
      </p:sp>
      <p:sp>
        <p:nvSpPr>
          <p:cNvPr id="150" name="Arrow: Pentagon 149">
            <a:extLst>
              <a:ext uri="{FF2B5EF4-FFF2-40B4-BE49-F238E27FC236}">
                <a16:creationId xmlns:a16="http://schemas.microsoft.com/office/drawing/2014/main" id="{09DEB2C8-4A12-243C-149C-3D985C0AEC98}"/>
              </a:ext>
            </a:extLst>
          </p:cNvPr>
          <p:cNvSpPr/>
          <p:nvPr/>
        </p:nvSpPr>
        <p:spPr>
          <a:xfrm>
            <a:off x="6649839" y="2600370"/>
            <a:ext cx="2189361" cy="18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dirty="0">
                <a:solidFill>
                  <a:schemeClr val="tx2"/>
                </a:solidFill>
                <a:latin typeface="Arial"/>
                <a:ea typeface="Roboto" panose="02000000000000000000" pitchFamily="2" charset="0"/>
                <a:cs typeface="Roboto" panose="02000000000000000000" pitchFamily="2" charset="0"/>
              </a:rPr>
              <a:t>Key takeaways</a:t>
            </a:r>
            <a:endParaRPr kumimoji="0" lang="en-GB" sz="1000" b="1" i="0" u="none" strike="noStrike" kern="1200" cap="none" spc="0" normalizeH="0" baseline="0" noProof="0" dirty="0">
              <a:ln>
                <a:noFill/>
              </a:ln>
              <a:solidFill>
                <a:schemeClr val="tx2"/>
              </a:solidFill>
              <a:effectLst/>
              <a:uLnTx/>
              <a:uFillTx/>
              <a:latin typeface="Aria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224325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C67BA357-D00A-D3DB-A90E-FB9426CDABCC}"/>
              </a:ext>
            </a:extLst>
          </p:cNvPr>
          <p:cNvGraphicFramePr>
            <a:graphicFrameLocks noChangeAspect="1"/>
          </p:cNvGraphicFramePr>
          <p:nvPr>
            <p:custDataLst>
              <p:tags r:id="rId1"/>
            </p:custDataLst>
            <p:extLst>
              <p:ext uri="{D42A27DB-BD31-4B8C-83A1-F6EECF244321}">
                <p14:modId xmlns:p14="http://schemas.microsoft.com/office/powerpoint/2010/main" val="723378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9" imgW="352" imgH="353" progId="TCLayout.ActiveDocument.1">
                  <p:embed/>
                </p:oleObj>
              </mc:Choice>
              <mc:Fallback>
                <p:oleObj name="think-cell Slide" r:id="rId99" imgW="352" imgH="353" progId="TCLayout.ActiveDocument.1">
                  <p:embed/>
                  <p:pic>
                    <p:nvPicPr>
                      <p:cNvPr id="24" name="Object 23" hidden="1">
                        <a:extLst>
                          <a:ext uri="{FF2B5EF4-FFF2-40B4-BE49-F238E27FC236}">
                            <a16:creationId xmlns:a16="http://schemas.microsoft.com/office/drawing/2014/main" id="{C67BA357-D00A-D3DB-A90E-FB9426CDABCC}"/>
                          </a:ext>
                        </a:extLst>
                      </p:cNvPr>
                      <p:cNvPicPr/>
                      <p:nvPr/>
                    </p:nvPicPr>
                    <p:blipFill>
                      <a:blip r:embed="rId100"/>
                      <a:stretch>
                        <a:fillRect/>
                      </a:stretch>
                    </p:blipFill>
                    <p:spPr>
                      <a:xfrm>
                        <a:off x="1588" y="1588"/>
                        <a:ext cx="1588" cy="1588"/>
                      </a:xfrm>
                      <a:prstGeom prst="rect">
                        <a:avLst/>
                      </a:prstGeom>
                    </p:spPr>
                  </p:pic>
                </p:oleObj>
              </mc:Fallback>
            </mc:AlternateContent>
          </a:graphicData>
        </a:graphic>
      </p:graphicFrame>
      <p:sp>
        <p:nvSpPr>
          <p:cNvPr id="7" name="Title 6"/>
          <p:cNvSpPr>
            <a:spLocks noGrp="1"/>
          </p:cNvSpPr>
          <p:nvPr>
            <p:ph type="title"/>
          </p:nvPr>
        </p:nvSpPr>
        <p:spPr/>
        <p:txBody>
          <a:bodyPr vert="horz"/>
          <a:lstStyle/>
          <a:p>
            <a:r>
              <a:rPr lang="en-US" dirty="0"/>
              <a:t>Across the last five years, Operations 1, 2 &amp; 3 have distributed over $30B in socio-economic value, an average of $4,143/t Cu Eq. produced</a:t>
            </a:r>
          </a:p>
        </p:txBody>
      </p:sp>
      <p:sp>
        <p:nvSpPr>
          <p:cNvPr id="9" name="Text Placeholder 8"/>
          <p:cNvSpPr>
            <a:spLocks noGrp="1"/>
          </p:cNvSpPr>
          <p:nvPr>
            <p:ph type="body" sz="quarter" idx="13"/>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a:xfrm>
            <a:off x="312369" y="4941001"/>
            <a:ext cx="6646154" cy="107722"/>
          </a:xfrm>
        </p:spPr>
        <p:txBody>
          <a:bodyPr/>
          <a:lstStyle/>
          <a:p>
            <a:r>
              <a:rPr lang="en-US" dirty="0"/>
              <a:t>Source: Wood Mackenzie analysis</a:t>
            </a:r>
          </a:p>
        </p:txBody>
      </p:sp>
      <p:sp>
        <p:nvSpPr>
          <p:cNvPr id="38" name="Text Placeholder 37">
            <a:extLst>
              <a:ext uri="{FF2B5EF4-FFF2-40B4-BE49-F238E27FC236}">
                <a16:creationId xmlns:a16="http://schemas.microsoft.com/office/drawing/2014/main" id="{D207128D-11F0-EC81-E647-FBD121F1E16A}"/>
              </a:ext>
            </a:extLst>
          </p:cNvPr>
          <p:cNvSpPr>
            <a:spLocks noGrp="1"/>
          </p:cNvSpPr>
          <p:nvPr>
            <p:ph type="body" sz="quarter" idx="24"/>
          </p:nvPr>
        </p:nvSpPr>
        <p:spPr/>
        <p:txBody>
          <a:bodyPr/>
          <a:lstStyle/>
          <a:p>
            <a:r>
              <a:rPr lang="en-US" sz="1200" dirty="0">
                <a:solidFill>
                  <a:schemeClr val="tx2"/>
                </a:solidFill>
              </a:rPr>
              <a:t>Operation 1 </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1"/>
          </p:nvPr>
        </p:nvSpPr>
        <p:spPr/>
        <p:txBody>
          <a:bodyPr/>
          <a:lstStyle/>
          <a:p>
            <a:r>
              <a:rPr lang="en-US" dirty="0"/>
              <a:t>Generally, we notice an overall positive trend across the 2017-2021 timeframe</a:t>
            </a:r>
          </a:p>
        </p:txBody>
      </p:sp>
      <p:sp>
        <p:nvSpPr>
          <p:cNvPr id="44" name="Text Placeholder 43">
            <a:extLst>
              <a:ext uri="{FF2B5EF4-FFF2-40B4-BE49-F238E27FC236}">
                <a16:creationId xmlns:a16="http://schemas.microsoft.com/office/drawing/2014/main" id="{A82D328A-CF97-D428-D348-6F3217217459}"/>
              </a:ext>
            </a:extLst>
          </p:cNvPr>
          <p:cNvSpPr>
            <a:spLocks noGrp="1"/>
          </p:cNvSpPr>
          <p:nvPr>
            <p:ph type="body" sz="quarter" idx="32"/>
          </p:nvPr>
        </p:nvSpPr>
        <p:spPr>
          <a:xfrm>
            <a:off x="3190651" y="1219429"/>
            <a:ext cx="2758152" cy="344775"/>
          </a:xfrm>
        </p:spPr>
        <p:txBody>
          <a:bodyPr/>
          <a:lstStyle/>
          <a:p>
            <a:r>
              <a:rPr lang="en-US" sz="1200" dirty="0">
                <a:solidFill>
                  <a:srgbClr val="0070C0"/>
                </a:solidFill>
              </a:rPr>
              <a:t>Operation 2 </a:t>
            </a:r>
          </a:p>
        </p:txBody>
      </p:sp>
      <p:sp>
        <p:nvSpPr>
          <p:cNvPr id="46" name="Text Placeholder 45">
            <a:extLst>
              <a:ext uri="{FF2B5EF4-FFF2-40B4-BE49-F238E27FC236}">
                <a16:creationId xmlns:a16="http://schemas.microsoft.com/office/drawing/2014/main" id="{9682D0C4-192F-4205-185E-CABB042DC002}"/>
              </a:ext>
            </a:extLst>
          </p:cNvPr>
          <p:cNvSpPr>
            <a:spLocks noGrp="1"/>
          </p:cNvSpPr>
          <p:nvPr>
            <p:ph type="body" sz="quarter" idx="34"/>
          </p:nvPr>
        </p:nvSpPr>
        <p:spPr/>
        <p:txBody>
          <a:bodyPr/>
          <a:lstStyle/>
          <a:p>
            <a:r>
              <a:rPr lang="en-US" sz="1200" dirty="0">
                <a:solidFill>
                  <a:srgbClr val="00B0F0"/>
                </a:solidFill>
              </a:rPr>
              <a:t>Operation 3</a:t>
            </a:r>
          </a:p>
        </p:txBody>
      </p:sp>
      <p:graphicFrame>
        <p:nvGraphicFramePr>
          <p:cNvPr id="187" name="Chart 186">
            <a:extLst>
              <a:ext uri="{FF2B5EF4-FFF2-40B4-BE49-F238E27FC236}">
                <a16:creationId xmlns:a16="http://schemas.microsoft.com/office/drawing/2014/main" id="{53EC70A2-8CC1-FD38-DB03-62B47C38F029}"/>
              </a:ext>
            </a:extLst>
          </p:cNvPr>
          <p:cNvGraphicFramePr/>
          <p:nvPr>
            <p:custDataLst>
              <p:tags r:id="rId2"/>
            </p:custDataLst>
            <p:extLst>
              <p:ext uri="{D42A27DB-BD31-4B8C-83A1-F6EECF244321}">
                <p14:modId xmlns:p14="http://schemas.microsoft.com/office/powerpoint/2010/main" val="881896061"/>
              </p:ext>
            </p:extLst>
          </p:nvPr>
        </p:nvGraphicFramePr>
        <p:xfrm>
          <a:off x="661988" y="1839913"/>
          <a:ext cx="1817687" cy="1620837"/>
        </p:xfrm>
        <a:graphic>
          <a:graphicData uri="http://schemas.openxmlformats.org/drawingml/2006/chart">
            <c:chart xmlns:c="http://schemas.openxmlformats.org/drawingml/2006/chart" xmlns:r="http://schemas.openxmlformats.org/officeDocument/2006/relationships" r:id="rId101"/>
          </a:graphicData>
        </a:graphic>
      </p:graphicFrame>
      <p:sp>
        <p:nvSpPr>
          <p:cNvPr id="15" name="Rectangle 14">
            <a:extLst>
              <a:ext uri="{FF2B5EF4-FFF2-40B4-BE49-F238E27FC236}">
                <a16:creationId xmlns:a16="http://schemas.microsoft.com/office/drawing/2014/main" id="{75902856-AE85-6D2E-E784-B4E20DE73412}"/>
              </a:ext>
            </a:extLst>
          </p:cNvPr>
          <p:cNvSpPr/>
          <p:nvPr>
            <p:custDataLst>
              <p:tags r:id="rId3"/>
            </p:custDataLst>
          </p:nvPr>
        </p:nvSpPr>
        <p:spPr bwMode="gray">
          <a:xfrm>
            <a:off x="2525713" y="3071813"/>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412C6F51-1C7F-4005-AA97-40546F4D2FDB}" type="datetime'''''''''''''''''''''''''''''''''''''''''''''''2''''''''0''''0'">
              <a:rPr lang="en-US" altLang="en-US" sz="1000" b="0" baseline="0" smtClean="0">
                <a:solidFill>
                  <a:schemeClr val="tx1"/>
                </a:solidFill>
              </a:rPr>
              <a:pPr/>
              <a:t>200</a:t>
            </a:fld>
            <a:endParaRPr lang="en-US" sz="1000" b="0" baseline="0" dirty="0" err="1">
              <a:solidFill>
                <a:schemeClr val="tx1"/>
              </a:solidFill>
            </a:endParaRPr>
          </a:p>
        </p:txBody>
      </p:sp>
      <p:sp>
        <p:nvSpPr>
          <p:cNvPr id="17" name="Rectangle 16">
            <a:extLst>
              <a:ext uri="{FF2B5EF4-FFF2-40B4-BE49-F238E27FC236}">
                <a16:creationId xmlns:a16="http://schemas.microsoft.com/office/drawing/2014/main" id="{71A46F2F-664D-596C-0E0D-1ED4257CAB05}"/>
              </a:ext>
            </a:extLst>
          </p:cNvPr>
          <p:cNvSpPr/>
          <p:nvPr>
            <p:custDataLst>
              <p:tags r:id="rId4"/>
            </p:custDataLst>
          </p:nvPr>
        </p:nvSpPr>
        <p:spPr bwMode="gray">
          <a:xfrm>
            <a:off x="546100" y="2732088"/>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903BC640-BFF8-40CC-BFB5-C2184F8EE06E}" type="datetime'''''''''''''''''2'''''''''''''''''''''''''''''">
              <a:rPr lang="en-US" altLang="en-US" sz="1000" b="0" baseline="0" smtClean="0">
                <a:solidFill>
                  <a:schemeClr val="tx1"/>
                </a:solidFill>
              </a:rPr>
              <a:pPr/>
              <a:t>2</a:t>
            </a:fld>
            <a:endParaRPr lang="en-US" sz="1000" b="0" baseline="0" dirty="0" err="1">
              <a:solidFill>
                <a:schemeClr val="tx1"/>
              </a:solidFill>
            </a:endParaRPr>
          </a:p>
        </p:txBody>
      </p:sp>
      <p:sp>
        <p:nvSpPr>
          <p:cNvPr id="16" name="Rectangle 15">
            <a:extLst>
              <a:ext uri="{FF2B5EF4-FFF2-40B4-BE49-F238E27FC236}">
                <a16:creationId xmlns:a16="http://schemas.microsoft.com/office/drawing/2014/main" id="{75EF334F-5431-11F2-F91D-9BD7604203EE}"/>
              </a:ext>
            </a:extLst>
          </p:cNvPr>
          <p:cNvSpPr/>
          <p:nvPr>
            <p:custDataLst>
              <p:tags r:id="rId5"/>
            </p:custDataLst>
          </p:nvPr>
        </p:nvSpPr>
        <p:spPr bwMode="gray">
          <a:xfrm>
            <a:off x="546100" y="3314700"/>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4075B151-561F-432F-B5AE-A60BD4CF8E6B}" type="datetime'0'''''''''''''''''''''''''''''''''''''''''''''''''''''''">
              <a:rPr lang="en-US" altLang="en-US" sz="1000" b="0" baseline="0" smtClean="0">
                <a:solidFill>
                  <a:schemeClr val="tx1"/>
                </a:solidFill>
              </a:rPr>
              <a:pPr/>
              <a:t>0</a:t>
            </a:fld>
            <a:endParaRPr lang="en-US" sz="1000" b="0" baseline="0" dirty="0" err="1">
              <a:solidFill>
                <a:schemeClr val="tx1"/>
              </a:solidFill>
            </a:endParaRPr>
          </a:p>
        </p:txBody>
      </p:sp>
      <p:sp>
        <p:nvSpPr>
          <p:cNvPr id="25" name="Rectangle 24">
            <a:extLst>
              <a:ext uri="{FF2B5EF4-FFF2-40B4-BE49-F238E27FC236}">
                <a16:creationId xmlns:a16="http://schemas.microsoft.com/office/drawing/2014/main" id="{6E4E384B-D3B9-5ECF-9577-D670E6714E78}"/>
              </a:ext>
            </a:extLst>
          </p:cNvPr>
          <p:cNvSpPr/>
          <p:nvPr>
            <p:custDataLst>
              <p:tags r:id="rId6"/>
            </p:custDataLst>
          </p:nvPr>
        </p:nvSpPr>
        <p:spPr bwMode="gray">
          <a:xfrm>
            <a:off x="546100" y="3024188"/>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E065B128-CA8F-43CA-B647-B81299A85D78}" type="datetime'''''''''''''1'''''''''''''">
              <a:rPr lang="en-US" altLang="en-US" sz="1000" b="0" baseline="0" smtClean="0">
                <a:solidFill>
                  <a:schemeClr val="tx1"/>
                </a:solidFill>
              </a:rPr>
              <a:pPr/>
              <a:t>1</a:t>
            </a:fld>
            <a:endParaRPr lang="en-US" sz="1000" b="0" baseline="0" dirty="0" err="1">
              <a:solidFill>
                <a:schemeClr val="tx1"/>
              </a:solidFill>
            </a:endParaRPr>
          </a:p>
        </p:txBody>
      </p:sp>
      <p:sp>
        <p:nvSpPr>
          <p:cNvPr id="29" name="Rectangle 28">
            <a:extLst>
              <a:ext uri="{FF2B5EF4-FFF2-40B4-BE49-F238E27FC236}">
                <a16:creationId xmlns:a16="http://schemas.microsoft.com/office/drawing/2014/main" id="{3F5D7B84-3B2B-402F-92B9-72C14FB8D0F9}"/>
              </a:ext>
            </a:extLst>
          </p:cNvPr>
          <p:cNvSpPr/>
          <p:nvPr>
            <p:custDataLst>
              <p:tags r:id="rId7"/>
            </p:custDataLst>
          </p:nvPr>
        </p:nvSpPr>
        <p:spPr bwMode="gray">
          <a:xfrm>
            <a:off x="546100" y="2441575"/>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15B5B75A-875C-4572-9AC9-8BE4587A2153}" type="datetime'''''''''''''''''''3'''''''''''''''''''''''">
              <a:rPr lang="en-US" altLang="en-US" sz="1000" b="0" baseline="0" smtClean="0">
                <a:solidFill>
                  <a:schemeClr val="tx1"/>
                </a:solidFill>
              </a:rPr>
              <a:pPr/>
              <a:t>3</a:t>
            </a:fld>
            <a:endParaRPr lang="en-US" sz="1000" b="0" baseline="0" dirty="0" err="1">
              <a:solidFill>
                <a:schemeClr val="tx1"/>
              </a:solidFill>
            </a:endParaRPr>
          </a:p>
        </p:txBody>
      </p:sp>
      <p:sp>
        <p:nvSpPr>
          <p:cNvPr id="26" name="Rectangle 25">
            <a:extLst>
              <a:ext uri="{FF2B5EF4-FFF2-40B4-BE49-F238E27FC236}">
                <a16:creationId xmlns:a16="http://schemas.microsoft.com/office/drawing/2014/main" id="{CBAB314D-0609-1781-3B79-1125F01BB937}"/>
              </a:ext>
            </a:extLst>
          </p:cNvPr>
          <p:cNvSpPr/>
          <p:nvPr>
            <p:custDataLst>
              <p:tags r:id="rId8"/>
            </p:custDataLst>
          </p:nvPr>
        </p:nvSpPr>
        <p:spPr bwMode="gray">
          <a:xfrm>
            <a:off x="546100" y="2149475"/>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4EC88208-7E1B-4B8D-AEE1-C83B7A1FE7A6}" type="datetime'4'''''''''''''''''''''''''''''''''''''''''''''''''''''''''">
              <a:rPr lang="en-US" altLang="en-US" sz="1000" b="0" baseline="0" smtClean="0">
                <a:solidFill>
                  <a:schemeClr val="tx1"/>
                </a:solidFill>
              </a:rPr>
              <a:pPr/>
              <a:t>4</a:t>
            </a:fld>
            <a:endParaRPr lang="en-US" sz="1000" b="0" baseline="0" dirty="0" err="1">
              <a:solidFill>
                <a:schemeClr val="tx1"/>
              </a:solidFill>
            </a:endParaRPr>
          </a:p>
        </p:txBody>
      </p:sp>
      <p:sp>
        <p:nvSpPr>
          <p:cNvPr id="30" name="Rectangle 29">
            <a:extLst>
              <a:ext uri="{FF2B5EF4-FFF2-40B4-BE49-F238E27FC236}">
                <a16:creationId xmlns:a16="http://schemas.microsoft.com/office/drawing/2014/main" id="{8D6B5CBC-04BE-29CC-5830-DF087BA79978}"/>
              </a:ext>
            </a:extLst>
          </p:cNvPr>
          <p:cNvSpPr/>
          <p:nvPr>
            <p:custDataLst>
              <p:tags r:id="rId9"/>
            </p:custDataLst>
          </p:nvPr>
        </p:nvSpPr>
        <p:spPr bwMode="gray">
          <a:xfrm>
            <a:off x="546100" y="1858963"/>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208BC38B-49C4-4345-8AC1-EE6249FA6DE7}" type="datetime'''''''''''''''''''''''''''''''''''''''''''5'''''">
              <a:rPr lang="en-US" altLang="en-US" sz="1000" b="0" baseline="0" smtClean="0">
                <a:solidFill>
                  <a:schemeClr val="tx1"/>
                </a:solidFill>
              </a:rPr>
              <a:pPr/>
              <a:t>5</a:t>
            </a:fld>
            <a:endParaRPr lang="en-US" sz="1000" b="0" baseline="0" dirty="0" err="1">
              <a:solidFill>
                <a:schemeClr val="tx1"/>
              </a:solidFill>
            </a:endParaRPr>
          </a:p>
        </p:txBody>
      </p:sp>
      <p:sp>
        <p:nvSpPr>
          <p:cNvPr id="31" name="Rectangle 30">
            <a:extLst>
              <a:ext uri="{FF2B5EF4-FFF2-40B4-BE49-F238E27FC236}">
                <a16:creationId xmlns:a16="http://schemas.microsoft.com/office/drawing/2014/main" id="{CD0C7B4C-6A38-FE35-3DDF-716D707C28DC}"/>
              </a:ext>
            </a:extLst>
          </p:cNvPr>
          <p:cNvSpPr/>
          <p:nvPr>
            <p:custDataLst>
              <p:tags r:id="rId10"/>
            </p:custDataLst>
          </p:nvPr>
        </p:nvSpPr>
        <p:spPr bwMode="gray">
          <a:xfrm>
            <a:off x="2525713" y="2828925"/>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7D456603-E5B7-4F00-8167-84F9CE082422}" type="datetime'''40''''''''''''''''''''''''''''''''''''0'">
              <a:rPr lang="en-US" altLang="en-US" sz="1000" b="0" baseline="0" smtClean="0">
                <a:solidFill>
                  <a:schemeClr val="tx1"/>
                </a:solidFill>
              </a:rPr>
              <a:pPr/>
              <a:t>400</a:t>
            </a:fld>
            <a:endParaRPr lang="en-US" sz="1000" b="0" baseline="0" dirty="0" err="1">
              <a:solidFill>
                <a:schemeClr val="tx1"/>
              </a:solidFill>
            </a:endParaRPr>
          </a:p>
        </p:txBody>
      </p:sp>
      <p:sp>
        <p:nvSpPr>
          <p:cNvPr id="32" name="Rectangle 31">
            <a:extLst>
              <a:ext uri="{FF2B5EF4-FFF2-40B4-BE49-F238E27FC236}">
                <a16:creationId xmlns:a16="http://schemas.microsoft.com/office/drawing/2014/main" id="{5C83FE2A-72F9-C700-405F-121A8585DF89}"/>
              </a:ext>
            </a:extLst>
          </p:cNvPr>
          <p:cNvSpPr/>
          <p:nvPr>
            <p:custDataLst>
              <p:tags r:id="rId11"/>
            </p:custDataLst>
          </p:nvPr>
        </p:nvSpPr>
        <p:spPr bwMode="gray">
          <a:xfrm>
            <a:off x="2525713" y="2587625"/>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CC6E7329-ECD7-4DC2-89BA-57D424C56D45}" type="datetime'''''''''''''''''''''6''''''''''''''0''''''''''''''''''0'">
              <a:rPr lang="en-US" altLang="en-US" sz="1000" b="0" baseline="0" smtClean="0">
                <a:solidFill>
                  <a:schemeClr val="tx1"/>
                </a:solidFill>
              </a:rPr>
              <a:pPr/>
              <a:t>600</a:t>
            </a:fld>
            <a:endParaRPr lang="en-US" sz="1000" b="0" baseline="0" dirty="0" err="1">
              <a:solidFill>
                <a:schemeClr val="tx1"/>
              </a:solidFill>
            </a:endParaRPr>
          </a:p>
        </p:txBody>
      </p:sp>
      <p:sp>
        <p:nvSpPr>
          <p:cNvPr id="33" name="Rectangle 32">
            <a:extLst>
              <a:ext uri="{FF2B5EF4-FFF2-40B4-BE49-F238E27FC236}">
                <a16:creationId xmlns:a16="http://schemas.microsoft.com/office/drawing/2014/main" id="{E806A9E5-7C6B-324B-C0D9-97F69A208D7D}"/>
              </a:ext>
            </a:extLst>
          </p:cNvPr>
          <p:cNvSpPr/>
          <p:nvPr>
            <p:custDataLst>
              <p:tags r:id="rId12"/>
            </p:custDataLst>
          </p:nvPr>
        </p:nvSpPr>
        <p:spPr bwMode="gray">
          <a:xfrm>
            <a:off x="2525713" y="2344738"/>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38BA1DDA-3609-42A4-BD87-9F5949B58C46}" type="datetime'8''''''''''''0''''''0'''''''''''''''''''''''''''''''''''">
              <a:rPr lang="en-US" altLang="en-US" sz="1000" b="0" baseline="0" smtClean="0">
                <a:solidFill>
                  <a:schemeClr val="tx1"/>
                </a:solidFill>
              </a:rPr>
              <a:pPr/>
              <a:t>800</a:t>
            </a:fld>
            <a:endParaRPr lang="en-US" sz="1000" b="0" baseline="0" dirty="0" err="1">
              <a:solidFill>
                <a:schemeClr val="tx1"/>
              </a:solidFill>
            </a:endParaRPr>
          </a:p>
        </p:txBody>
      </p:sp>
      <p:sp>
        <p:nvSpPr>
          <p:cNvPr id="36" name="Rectangle 35">
            <a:extLst>
              <a:ext uri="{FF2B5EF4-FFF2-40B4-BE49-F238E27FC236}">
                <a16:creationId xmlns:a16="http://schemas.microsoft.com/office/drawing/2014/main" id="{775C7D5C-6DD2-4DF9-A6D8-24C663EDA7E5}"/>
              </a:ext>
            </a:extLst>
          </p:cNvPr>
          <p:cNvSpPr/>
          <p:nvPr>
            <p:custDataLst>
              <p:tags r:id="rId13"/>
            </p:custDataLst>
          </p:nvPr>
        </p:nvSpPr>
        <p:spPr bwMode="gray">
          <a:xfrm>
            <a:off x="2525713" y="2101850"/>
            <a:ext cx="3143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3CF16913-76E7-470B-B39E-5F321250208D}" type="datetime'''''1'''''''''''',''''''''0''''0''''''''''''''''''''0'''''">
              <a:rPr lang="en-US" altLang="en-US" sz="1000" b="0" baseline="0" smtClean="0">
                <a:solidFill>
                  <a:schemeClr val="tx1"/>
                </a:solidFill>
              </a:rPr>
              <a:pPr/>
              <a:t>1,000</a:t>
            </a:fld>
            <a:endParaRPr lang="en-US" sz="1000" b="0" baseline="0" dirty="0" err="1">
              <a:solidFill>
                <a:schemeClr val="tx1"/>
              </a:solidFill>
            </a:endParaRPr>
          </a:p>
        </p:txBody>
      </p:sp>
      <p:sp>
        <p:nvSpPr>
          <p:cNvPr id="18" name="Rectangle 17">
            <a:extLst>
              <a:ext uri="{FF2B5EF4-FFF2-40B4-BE49-F238E27FC236}">
                <a16:creationId xmlns:a16="http://schemas.microsoft.com/office/drawing/2014/main" id="{2127F578-3EEA-5990-E3C3-07C60AD04DB3}"/>
              </a:ext>
            </a:extLst>
          </p:cNvPr>
          <p:cNvSpPr/>
          <p:nvPr>
            <p:custDataLst>
              <p:tags r:id="rId14"/>
            </p:custDataLst>
          </p:nvPr>
        </p:nvSpPr>
        <p:spPr bwMode="gray">
          <a:xfrm>
            <a:off x="2525713" y="1858963"/>
            <a:ext cx="3143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3B7FAFDA-61CE-4BBA-B28B-9444AE10D662}" type="datetime'''''''''1'''''''''',''''''20''''''''''0'''''''">
              <a:rPr lang="en-US" altLang="en-US" sz="1000" b="0" baseline="0" smtClean="0">
                <a:solidFill>
                  <a:schemeClr val="tx1"/>
                </a:solidFill>
              </a:rPr>
              <a:pPr/>
              <a:t>1,200</a:t>
            </a:fld>
            <a:endParaRPr lang="en-US" sz="1000" b="0" baseline="0" dirty="0" err="1">
              <a:solidFill>
                <a:schemeClr val="tx1"/>
              </a:solidFill>
            </a:endParaRPr>
          </a:p>
        </p:txBody>
      </p:sp>
      <p:cxnSp>
        <p:nvCxnSpPr>
          <p:cNvPr id="468" name="Straight Connector 467">
            <a:extLst>
              <a:ext uri="{FF2B5EF4-FFF2-40B4-BE49-F238E27FC236}">
                <a16:creationId xmlns:a16="http://schemas.microsoft.com/office/drawing/2014/main" id="{5CDE9474-52A4-BC76-3E20-9DC6CCA09FC6}"/>
              </a:ext>
            </a:extLst>
          </p:cNvPr>
          <p:cNvCxnSpPr/>
          <p:nvPr>
            <p:custDataLst>
              <p:tags r:id="rId15"/>
            </p:custDataLst>
          </p:nvPr>
        </p:nvCxnSpPr>
        <p:spPr bwMode="auto">
          <a:xfrm flipV="1">
            <a:off x="909638" y="2006600"/>
            <a:ext cx="1322387" cy="349250"/>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64" name="Straight Connector 463">
            <a:extLst>
              <a:ext uri="{FF2B5EF4-FFF2-40B4-BE49-F238E27FC236}">
                <a16:creationId xmlns:a16="http://schemas.microsoft.com/office/drawing/2014/main" id="{E2726785-2547-A444-4DCA-76C80E728245}"/>
              </a:ext>
            </a:extLst>
          </p:cNvPr>
          <p:cNvCxnSpPr/>
          <p:nvPr>
            <p:custDataLst>
              <p:tags r:id="rId16"/>
            </p:custDataLst>
          </p:nvPr>
        </p:nvCxnSpPr>
        <p:spPr bwMode="auto">
          <a:xfrm>
            <a:off x="1901825" y="2557463"/>
            <a:ext cx="0" cy="349250"/>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7" name="Rectangle 56">
            <a:extLst>
              <a:ext uri="{FF2B5EF4-FFF2-40B4-BE49-F238E27FC236}">
                <a16:creationId xmlns:a16="http://schemas.microsoft.com/office/drawing/2014/main" id="{A7EB487E-D421-F2FA-25DB-F02B70F4E7FD}"/>
              </a:ext>
            </a:extLst>
          </p:cNvPr>
          <p:cNvSpPr/>
          <p:nvPr>
            <p:custDataLst>
              <p:tags r:id="rId17"/>
            </p:custDataLst>
          </p:nvPr>
        </p:nvSpPr>
        <p:spPr bwMode="auto">
          <a:xfrm>
            <a:off x="668338" y="1663700"/>
            <a:ext cx="153988"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a:r>
              <a:rPr lang="en-US" altLang="en-US" sz="1000" b="0" baseline="0" dirty="0">
                <a:solidFill>
                  <a:schemeClr val="tx1"/>
                </a:solidFill>
                <a:effectLst/>
              </a:rPr>
              <a:t>$B</a:t>
            </a:r>
            <a:endParaRPr lang="en-US" sz="1000" b="0" baseline="0" dirty="0">
              <a:solidFill>
                <a:schemeClr val="tx1"/>
              </a:solidFill>
            </a:endParaRPr>
          </a:p>
        </p:txBody>
      </p:sp>
      <p:sp>
        <p:nvSpPr>
          <p:cNvPr id="58" name="Rectangle 57">
            <a:extLst>
              <a:ext uri="{FF2B5EF4-FFF2-40B4-BE49-F238E27FC236}">
                <a16:creationId xmlns:a16="http://schemas.microsoft.com/office/drawing/2014/main" id="{596B1CFE-E2FC-F9B1-614E-4794A42064D2}"/>
              </a:ext>
            </a:extLst>
          </p:cNvPr>
          <p:cNvSpPr/>
          <p:nvPr>
            <p:custDataLst>
              <p:tags r:id="rId18"/>
            </p:custDataLst>
          </p:nvPr>
        </p:nvSpPr>
        <p:spPr bwMode="gray">
          <a:xfrm>
            <a:off x="1430338" y="2727325"/>
            <a:ext cx="2794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7463" tIns="0" rIns="17463" bIns="0" numCol="1" spcCol="0" rtlCol="0" anchor="b" anchorCtr="0">
            <a:noAutofit/>
          </a:bodyPr>
          <a:lstStyle/>
          <a:p>
            <a:pPr algn="ctr">
              <a:lnSpc>
                <a:spcPct val="90000"/>
              </a:lnSpc>
            </a:pPr>
            <a:fld id="{B088F000-306D-4F70-BB76-610F8532D014}" type="datetime'''''''1''.''''''''''''''''''''''''6''''''''''''8'''''''''''''">
              <a:rPr lang="en-US" altLang="en-US" sz="1000" b="0" baseline="0" smtClean="0">
                <a:solidFill>
                  <a:schemeClr val="tx1"/>
                </a:solidFill>
              </a:rPr>
              <a:pPr/>
              <a:t>1.68</a:t>
            </a:fld>
            <a:endParaRPr lang="en-US" sz="1000" b="0" baseline="0" dirty="0" err="1">
              <a:solidFill>
                <a:schemeClr val="tx1"/>
              </a:solidFill>
            </a:endParaRPr>
          </a:p>
        </p:txBody>
      </p:sp>
      <p:sp>
        <p:nvSpPr>
          <p:cNvPr id="452" name="Rectangle 451">
            <a:extLst>
              <a:ext uri="{FF2B5EF4-FFF2-40B4-BE49-F238E27FC236}">
                <a16:creationId xmlns:a16="http://schemas.microsoft.com/office/drawing/2014/main" id="{C7FD7B0C-823E-A995-2ECC-1DB6E5847D3B}"/>
              </a:ext>
            </a:extLst>
          </p:cNvPr>
          <p:cNvSpPr/>
          <p:nvPr>
            <p:custDataLst>
              <p:tags r:id="rId19"/>
            </p:custDataLst>
          </p:nvPr>
        </p:nvSpPr>
        <p:spPr bwMode="auto">
          <a:xfrm>
            <a:off x="2109788" y="1604963"/>
            <a:ext cx="574675"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a:r>
              <a:rPr lang="en-US" altLang="en-US" sz="1000" b="0" baseline="0" dirty="0">
                <a:solidFill>
                  <a:schemeClr val="tx1"/>
                </a:solidFill>
                <a:effectLst/>
              </a:rPr>
              <a:t>Kt</a:t>
            </a:r>
            <a:r>
              <a:rPr lang="en-US" altLang="en-US" sz="1000" b="0" baseline="0" dirty="0">
                <a:solidFill>
                  <a:schemeClr val="tx1"/>
                </a:solidFill>
              </a:rPr>
              <a:t> Cu. Eq.</a:t>
            </a:r>
            <a:endParaRPr lang="en-US" sz="1000" b="0" baseline="0" dirty="0">
              <a:solidFill>
                <a:schemeClr val="tx1"/>
              </a:solidFill>
            </a:endParaRPr>
          </a:p>
        </p:txBody>
      </p:sp>
      <p:sp>
        <p:nvSpPr>
          <p:cNvPr id="451" name="Rectangle 450">
            <a:extLst>
              <a:ext uri="{FF2B5EF4-FFF2-40B4-BE49-F238E27FC236}">
                <a16:creationId xmlns:a16="http://schemas.microsoft.com/office/drawing/2014/main" id="{2D66387F-9BEE-E405-74B7-E853F9E64389}"/>
              </a:ext>
            </a:extLst>
          </p:cNvPr>
          <p:cNvSpPr/>
          <p:nvPr>
            <p:custDataLst>
              <p:tags r:id="rId20"/>
            </p:custDataLst>
          </p:nvPr>
        </p:nvSpPr>
        <p:spPr bwMode="gray">
          <a:xfrm>
            <a:off x="1100138" y="2701925"/>
            <a:ext cx="2794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7463" tIns="0" rIns="17463" bIns="0" numCol="1" spcCol="0" rtlCol="0" anchor="b" anchorCtr="0">
            <a:noAutofit/>
          </a:bodyPr>
          <a:lstStyle/>
          <a:p>
            <a:pPr algn="ctr">
              <a:lnSpc>
                <a:spcPct val="90000"/>
              </a:lnSpc>
            </a:pPr>
            <a:fld id="{CAA76356-3CEC-4687-9B3D-DFCC34A0A7B3}" type="datetime'''''''''1.''''7''''''''''''''7'''''''''''''''''''''">
              <a:rPr lang="en-US" altLang="en-US" sz="1000" b="0" baseline="0" smtClean="0">
                <a:solidFill>
                  <a:schemeClr val="tx1"/>
                </a:solidFill>
              </a:rPr>
              <a:pPr/>
              <a:t>1.77</a:t>
            </a:fld>
            <a:endParaRPr lang="en-US" sz="1000" b="0" baseline="0" dirty="0" err="1">
              <a:solidFill>
                <a:schemeClr val="tx1"/>
              </a:solidFill>
            </a:endParaRPr>
          </a:p>
        </p:txBody>
      </p:sp>
      <p:sp>
        <p:nvSpPr>
          <p:cNvPr id="62" name="Rectangle 61">
            <a:extLst>
              <a:ext uri="{FF2B5EF4-FFF2-40B4-BE49-F238E27FC236}">
                <a16:creationId xmlns:a16="http://schemas.microsoft.com/office/drawing/2014/main" id="{7217E08F-1EEC-A06B-7263-BF34EEC4AE62}"/>
              </a:ext>
            </a:extLst>
          </p:cNvPr>
          <p:cNvSpPr/>
          <p:nvPr>
            <p:custDataLst>
              <p:tags r:id="rId21"/>
            </p:custDataLst>
          </p:nvPr>
        </p:nvSpPr>
        <p:spPr bwMode="auto">
          <a:xfrm>
            <a:off x="763588" y="34210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5EFB0DE0-8B0D-476F-B742-23C3D566AB5D}" type="datetime'''''''''''''2''''0''''1''''''''''''7'''''''''">
              <a:rPr lang="en-US" altLang="en-US" sz="1000" baseline="0" smtClean="0">
                <a:solidFill>
                  <a:schemeClr val="tx1"/>
                </a:solidFill>
              </a:rPr>
              <a:pPr/>
              <a:t>2017</a:t>
            </a:fld>
            <a:endParaRPr lang="en-US" sz="1000" baseline="0" dirty="0" err="1">
              <a:solidFill>
                <a:schemeClr val="tx1"/>
              </a:solidFill>
            </a:endParaRPr>
          </a:p>
        </p:txBody>
      </p:sp>
      <p:sp>
        <p:nvSpPr>
          <p:cNvPr id="448" name="Rectangle 447">
            <a:extLst>
              <a:ext uri="{FF2B5EF4-FFF2-40B4-BE49-F238E27FC236}">
                <a16:creationId xmlns:a16="http://schemas.microsoft.com/office/drawing/2014/main" id="{0B9E8ACA-5DA0-DCE8-4DD6-7E7BD80001BA}"/>
              </a:ext>
            </a:extLst>
          </p:cNvPr>
          <p:cNvSpPr/>
          <p:nvPr>
            <p:custDataLst>
              <p:tags r:id="rId22"/>
            </p:custDataLst>
          </p:nvPr>
        </p:nvSpPr>
        <p:spPr bwMode="auto">
          <a:xfrm>
            <a:off x="1093788" y="34210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AB3B5C9D-DB5A-4812-91DF-F735B965B22B}" type="datetime'''''''''''''''''2''''''''''''''0''''''''1''''''8'''''''''''''">
              <a:rPr lang="en-US" altLang="en-US" sz="1000" baseline="0" smtClean="0">
                <a:solidFill>
                  <a:schemeClr val="tx1"/>
                </a:solidFill>
              </a:rPr>
              <a:pPr/>
              <a:t>2018</a:t>
            </a:fld>
            <a:endParaRPr lang="en-US" sz="1000" baseline="0" dirty="0" err="1">
              <a:solidFill>
                <a:schemeClr val="tx1"/>
              </a:solidFill>
            </a:endParaRPr>
          </a:p>
        </p:txBody>
      </p:sp>
      <p:sp>
        <p:nvSpPr>
          <p:cNvPr id="61" name="Rectangle 60">
            <a:extLst>
              <a:ext uri="{FF2B5EF4-FFF2-40B4-BE49-F238E27FC236}">
                <a16:creationId xmlns:a16="http://schemas.microsoft.com/office/drawing/2014/main" id="{671E87BF-F610-F6D2-E3FA-3FB79C3826E4}"/>
              </a:ext>
            </a:extLst>
          </p:cNvPr>
          <p:cNvSpPr/>
          <p:nvPr>
            <p:custDataLst>
              <p:tags r:id="rId23"/>
            </p:custDataLst>
          </p:nvPr>
        </p:nvSpPr>
        <p:spPr bwMode="auto">
          <a:xfrm>
            <a:off x="1423988" y="34210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02BC0BE3-B585-4660-A8C7-F6B063412C56}" type="datetime'''''2''''''''''''''''0''''''''''''''19'''''''''''''">
              <a:rPr lang="en-US" altLang="en-US" sz="1000" baseline="0" smtClean="0">
                <a:solidFill>
                  <a:schemeClr val="tx1"/>
                </a:solidFill>
              </a:rPr>
              <a:pPr/>
              <a:t>2019</a:t>
            </a:fld>
            <a:endParaRPr lang="en-US" sz="1000" baseline="0" dirty="0" err="1">
              <a:solidFill>
                <a:schemeClr val="tx1"/>
              </a:solidFill>
            </a:endParaRPr>
          </a:p>
        </p:txBody>
      </p:sp>
      <p:sp>
        <p:nvSpPr>
          <p:cNvPr id="450" name="Rectangle 449">
            <a:extLst>
              <a:ext uri="{FF2B5EF4-FFF2-40B4-BE49-F238E27FC236}">
                <a16:creationId xmlns:a16="http://schemas.microsoft.com/office/drawing/2014/main" id="{DA0E95AE-DA04-B2D8-1E5A-28A75FB16670}"/>
              </a:ext>
            </a:extLst>
          </p:cNvPr>
          <p:cNvSpPr/>
          <p:nvPr>
            <p:custDataLst>
              <p:tags r:id="rId24"/>
            </p:custDataLst>
          </p:nvPr>
        </p:nvSpPr>
        <p:spPr bwMode="auto">
          <a:xfrm>
            <a:off x="2085975" y="34210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7218039F-9F7E-44F4-AB43-B5893E47198F}" type="datetime'''''2''''''0''2''''''''''''''''''1'''''''''''''''''''''''''">
              <a:rPr lang="en-US" altLang="en-US" sz="1000" baseline="0" smtClean="0">
                <a:solidFill>
                  <a:schemeClr val="tx1"/>
                </a:solidFill>
              </a:rPr>
              <a:pPr/>
              <a:t>2021</a:t>
            </a:fld>
            <a:endParaRPr lang="en-US" sz="1000" baseline="0" dirty="0" err="1">
              <a:solidFill>
                <a:schemeClr val="tx1"/>
              </a:solidFill>
            </a:endParaRPr>
          </a:p>
        </p:txBody>
      </p:sp>
      <p:sp>
        <p:nvSpPr>
          <p:cNvPr id="449" name="Rectangle 448">
            <a:extLst>
              <a:ext uri="{FF2B5EF4-FFF2-40B4-BE49-F238E27FC236}">
                <a16:creationId xmlns:a16="http://schemas.microsoft.com/office/drawing/2014/main" id="{B90C6224-FB43-0616-D2CD-20CA975FA15F}"/>
              </a:ext>
            </a:extLst>
          </p:cNvPr>
          <p:cNvSpPr/>
          <p:nvPr>
            <p:custDataLst>
              <p:tags r:id="rId25"/>
            </p:custDataLst>
          </p:nvPr>
        </p:nvSpPr>
        <p:spPr bwMode="auto">
          <a:xfrm>
            <a:off x="1755775" y="34210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D36887F6-7B8B-4411-B7B6-CA743B14BCFC}" type="datetime'''2''''''''''''''0''''''''''''20'''''''''''''''''">
              <a:rPr lang="en-US" altLang="en-US" sz="1000" baseline="0" smtClean="0">
                <a:solidFill>
                  <a:schemeClr val="tx1"/>
                </a:solidFill>
              </a:rPr>
              <a:pPr/>
              <a:t>2020</a:t>
            </a:fld>
            <a:endParaRPr lang="en-US" sz="1000" baseline="0" dirty="0" err="1">
              <a:solidFill>
                <a:schemeClr val="tx1"/>
              </a:solidFill>
            </a:endParaRPr>
          </a:p>
        </p:txBody>
      </p:sp>
      <p:sp>
        <p:nvSpPr>
          <p:cNvPr id="63" name="Rectangle 62">
            <a:extLst>
              <a:ext uri="{FF2B5EF4-FFF2-40B4-BE49-F238E27FC236}">
                <a16:creationId xmlns:a16="http://schemas.microsoft.com/office/drawing/2014/main" id="{5FB3FD77-25DA-9E12-61A5-DA87A13402CD}"/>
              </a:ext>
            </a:extLst>
          </p:cNvPr>
          <p:cNvSpPr/>
          <p:nvPr>
            <p:custDataLst>
              <p:tags r:id="rId26"/>
            </p:custDataLst>
          </p:nvPr>
        </p:nvSpPr>
        <p:spPr bwMode="gray">
          <a:xfrm>
            <a:off x="769938" y="2762250"/>
            <a:ext cx="2794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7463" tIns="0" rIns="17463" bIns="0" numCol="1" spcCol="0" rtlCol="0" anchor="b" anchorCtr="0">
            <a:noAutofit/>
          </a:bodyPr>
          <a:lstStyle/>
          <a:p>
            <a:pPr algn="ctr">
              <a:lnSpc>
                <a:spcPct val="90000"/>
              </a:lnSpc>
            </a:pPr>
            <a:fld id="{EF268B55-D50F-414B-8570-233A14ABA99D}" type="datetime'''1.5''''''''''''''''''''''''''''''''''''''''''6'''''''">
              <a:rPr lang="en-US" altLang="en-US" sz="1000" b="0" baseline="0" smtClean="0">
                <a:solidFill>
                  <a:schemeClr val="tx1"/>
                </a:solidFill>
              </a:rPr>
              <a:pPr/>
              <a:t>1.56</a:t>
            </a:fld>
            <a:endParaRPr lang="en-US" sz="1000" b="0" baseline="0" dirty="0" err="1">
              <a:solidFill>
                <a:schemeClr val="tx1"/>
              </a:solidFill>
            </a:endParaRPr>
          </a:p>
        </p:txBody>
      </p:sp>
      <p:sp>
        <p:nvSpPr>
          <p:cNvPr id="60" name="Rectangle 59">
            <a:extLst>
              <a:ext uri="{FF2B5EF4-FFF2-40B4-BE49-F238E27FC236}">
                <a16:creationId xmlns:a16="http://schemas.microsoft.com/office/drawing/2014/main" id="{A1967018-54D7-710C-A079-90CFB55C4E43}"/>
              </a:ext>
            </a:extLst>
          </p:cNvPr>
          <p:cNvSpPr/>
          <p:nvPr>
            <p:custDataLst>
              <p:tags r:id="rId27"/>
            </p:custDataLst>
          </p:nvPr>
        </p:nvSpPr>
        <p:spPr bwMode="gray">
          <a:xfrm>
            <a:off x="1762125" y="2420938"/>
            <a:ext cx="2794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7463" tIns="0" rIns="17463" bIns="0" numCol="1" spcCol="0" rtlCol="0" anchor="b" anchorCtr="0">
            <a:noAutofit/>
          </a:bodyPr>
          <a:lstStyle/>
          <a:p>
            <a:pPr algn="ctr">
              <a:lnSpc>
                <a:spcPct val="90000"/>
              </a:lnSpc>
            </a:pPr>
            <a:fld id="{8C265CB0-63E4-4AEE-A688-51701B185A99}" type="datetime'''1''''''''''''''''.''''6''''''''2'''''''''">
              <a:rPr lang="en-US" altLang="en-US" sz="1000" b="0" baseline="0" smtClean="0">
                <a:solidFill>
                  <a:schemeClr val="tx1"/>
                </a:solidFill>
              </a:rPr>
              <a:pPr/>
              <a:t>1.62</a:t>
            </a:fld>
            <a:endParaRPr lang="en-US" sz="1000" b="0" baseline="0" dirty="0" err="1">
              <a:solidFill>
                <a:schemeClr val="tx1"/>
              </a:solidFill>
            </a:endParaRPr>
          </a:p>
        </p:txBody>
      </p:sp>
      <p:sp>
        <p:nvSpPr>
          <p:cNvPr id="59" name="Rectangle 58">
            <a:extLst>
              <a:ext uri="{FF2B5EF4-FFF2-40B4-BE49-F238E27FC236}">
                <a16:creationId xmlns:a16="http://schemas.microsoft.com/office/drawing/2014/main" id="{FA016E87-FD90-E1F2-6B2B-17F57F928DAC}"/>
              </a:ext>
            </a:extLst>
          </p:cNvPr>
          <p:cNvSpPr/>
          <p:nvPr>
            <p:custDataLst>
              <p:tags r:id="rId28"/>
            </p:custDataLst>
          </p:nvPr>
        </p:nvSpPr>
        <p:spPr bwMode="gray">
          <a:xfrm>
            <a:off x="2092325" y="2413000"/>
            <a:ext cx="2794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7463" tIns="0" rIns="17463" bIns="0" numCol="1" spcCol="0" rtlCol="0" anchor="b" anchorCtr="0">
            <a:noAutofit/>
          </a:bodyPr>
          <a:lstStyle/>
          <a:p>
            <a:pPr algn="ctr">
              <a:lnSpc>
                <a:spcPct val="90000"/>
              </a:lnSpc>
            </a:pPr>
            <a:fld id="{C2F30B6C-D57A-4FE7-871D-BC85648AA735}" type="datetime'''''''''2''''.''''''''''''''''''''7''''''''''''''''''''''6'">
              <a:rPr lang="en-US" altLang="en-US" sz="1000" b="0" baseline="0" smtClean="0">
                <a:solidFill>
                  <a:schemeClr val="tx1"/>
                </a:solidFill>
              </a:rPr>
              <a:pPr/>
              <a:t>2.76</a:t>
            </a:fld>
            <a:endParaRPr lang="en-US" sz="1000" b="0" baseline="0" dirty="0" err="1">
              <a:solidFill>
                <a:schemeClr val="tx1"/>
              </a:solidFill>
            </a:endParaRPr>
          </a:p>
        </p:txBody>
      </p:sp>
      <p:sp>
        <p:nvSpPr>
          <p:cNvPr id="467" name="Oval 466">
            <a:extLst>
              <a:ext uri="{FF2B5EF4-FFF2-40B4-BE49-F238E27FC236}">
                <a16:creationId xmlns:a16="http://schemas.microsoft.com/office/drawing/2014/main" id="{9C2C0603-D328-BE4F-5E66-883B2C84B4AE}"/>
              </a:ext>
            </a:extLst>
          </p:cNvPr>
          <p:cNvSpPr/>
          <p:nvPr>
            <p:custDataLst>
              <p:tags r:id="rId29"/>
            </p:custDataLst>
          </p:nvPr>
        </p:nvSpPr>
        <p:spPr bwMode="auto">
          <a:xfrm>
            <a:off x="1392238" y="2073275"/>
            <a:ext cx="357188" cy="215900"/>
          </a:xfrm>
          <a:prstGeom prst="ellipse">
            <a:avLst/>
          </a:prstGeom>
          <a:solidFill>
            <a:schemeClr val="bg1"/>
          </a:solidFill>
          <a:ln w="952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a:fld id="{1F638D5E-BF3E-4E60-BD38-44660459A5D6}" type="datetime'''''''''''''''''''''''''1''''5''''%'''''">
              <a:rPr lang="en-US" altLang="en-US" sz="1000" baseline="0" smtClean="0">
                <a:solidFill>
                  <a:schemeClr val="tx1"/>
                </a:solidFill>
                <a:effectLst/>
              </a:rPr>
              <a:pPr algn="ctr"/>
              <a:t>15%</a:t>
            </a:fld>
            <a:endParaRPr lang="en-US" sz="1000" baseline="0" dirty="0" err="1">
              <a:solidFill>
                <a:schemeClr val="tx1"/>
              </a:solidFill>
            </a:endParaRPr>
          </a:p>
        </p:txBody>
      </p:sp>
      <p:graphicFrame>
        <p:nvGraphicFramePr>
          <p:cNvPr id="191" name="Chart 190">
            <a:extLst>
              <a:ext uri="{FF2B5EF4-FFF2-40B4-BE49-F238E27FC236}">
                <a16:creationId xmlns:a16="http://schemas.microsoft.com/office/drawing/2014/main" id="{84756A2B-DC79-7E3C-47F9-64DE7DD9343D}"/>
              </a:ext>
            </a:extLst>
          </p:cNvPr>
          <p:cNvGraphicFramePr/>
          <p:nvPr>
            <p:custDataLst>
              <p:tags r:id="rId30"/>
            </p:custDataLst>
            <p:extLst>
              <p:ext uri="{D42A27DB-BD31-4B8C-83A1-F6EECF244321}">
                <p14:modId xmlns:p14="http://schemas.microsoft.com/office/powerpoint/2010/main" val="1891789685"/>
              </p:ext>
            </p:extLst>
          </p:nvPr>
        </p:nvGraphicFramePr>
        <p:xfrm>
          <a:off x="6489700" y="1839913"/>
          <a:ext cx="2024063" cy="1620837"/>
        </p:xfrm>
        <a:graphic>
          <a:graphicData uri="http://schemas.openxmlformats.org/drawingml/2006/chart">
            <c:chart xmlns:c="http://schemas.openxmlformats.org/drawingml/2006/chart" xmlns:r="http://schemas.openxmlformats.org/officeDocument/2006/relationships" r:id="rId102"/>
          </a:graphicData>
        </a:graphic>
      </p:graphicFrame>
      <p:sp>
        <p:nvSpPr>
          <p:cNvPr id="547" name="Rectangle 546">
            <a:extLst>
              <a:ext uri="{FF2B5EF4-FFF2-40B4-BE49-F238E27FC236}">
                <a16:creationId xmlns:a16="http://schemas.microsoft.com/office/drawing/2014/main" id="{F442ACA8-284C-ADA1-B55E-D16CAADA4204}"/>
              </a:ext>
            </a:extLst>
          </p:cNvPr>
          <p:cNvSpPr/>
          <p:nvPr>
            <p:custDataLst>
              <p:tags r:id="rId31"/>
            </p:custDataLst>
          </p:nvPr>
        </p:nvSpPr>
        <p:spPr bwMode="gray">
          <a:xfrm>
            <a:off x="6407150" y="1858963"/>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2DED7AC7-F1D7-48CC-A81E-DFF3A6348B2A}" type="datetime'''''''10'''''''''''''''''''''''''''''''''">
              <a:rPr lang="en-US" altLang="en-US" sz="1000" b="0" baseline="0" smtClean="0">
                <a:solidFill>
                  <a:schemeClr val="tx1"/>
                </a:solidFill>
                <a:effectLst/>
              </a:rPr>
              <a:pPr algn="r">
                <a:lnSpc>
                  <a:spcPct val="90000"/>
                </a:lnSpc>
              </a:pPr>
              <a:t>10</a:t>
            </a:fld>
            <a:endParaRPr lang="en-US" sz="1000" b="0" baseline="0" dirty="0" err="1">
              <a:solidFill>
                <a:schemeClr val="tx1"/>
              </a:solidFill>
            </a:endParaRPr>
          </a:p>
        </p:txBody>
      </p:sp>
      <p:sp>
        <p:nvSpPr>
          <p:cNvPr id="131" name="Rectangle 130">
            <a:extLst>
              <a:ext uri="{FF2B5EF4-FFF2-40B4-BE49-F238E27FC236}">
                <a16:creationId xmlns:a16="http://schemas.microsoft.com/office/drawing/2014/main" id="{95E74726-3706-58D4-129C-18EF237420BE}"/>
              </a:ext>
            </a:extLst>
          </p:cNvPr>
          <p:cNvSpPr/>
          <p:nvPr>
            <p:custDataLst>
              <p:tags r:id="rId32"/>
            </p:custDataLst>
          </p:nvPr>
        </p:nvSpPr>
        <p:spPr bwMode="gray">
          <a:xfrm>
            <a:off x="6477000" y="3024188"/>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819EC627-0C97-4C16-A421-D63912985D85}" type="datetime'''''''''''''''''''''''''''''''''''''''''''2'''">
              <a:rPr lang="en-US" altLang="en-US" sz="1000" b="0" baseline="0" smtClean="0">
                <a:solidFill>
                  <a:schemeClr val="tx1"/>
                </a:solidFill>
              </a:rPr>
              <a:pPr/>
              <a:t>2</a:t>
            </a:fld>
            <a:endParaRPr lang="en-US" sz="1000" b="0" baseline="0" dirty="0" err="1">
              <a:solidFill>
                <a:schemeClr val="tx1"/>
              </a:solidFill>
            </a:endParaRPr>
          </a:p>
        </p:txBody>
      </p:sp>
      <p:sp>
        <p:nvSpPr>
          <p:cNvPr id="132" name="Rectangle 131">
            <a:extLst>
              <a:ext uri="{FF2B5EF4-FFF2-40B4-BE49-F238E27FC236}">
                <a16:creationId xmlns:a16="http://schemas.microsoft.com/office/drawing/2014/main" id="{DD23617F-8A46-2C37-3ABA-E33EEE2FF6A2}"/>
              </a:ext>
            </a:extLst>
          </p:cNvPr>
          <p:cNvSpPr/>
          <p:nvPr>
            <p:custDataLst>
              <p:tags r:id="rId33"/>
            </p:custDataLst>
          </p:nvPr>
        </p:nvSpPr>
        <p:spPr bwMode="gray">
          <a:xfrm>
            <a:off x="6477000" y="3314700"/>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6AD75FD0-CD89-4056-ACCC-ED1BAAB10DAA}" type="datetime'''''''''''''''''''''0'''''''''''''''''''">
              <a:rPr lang="en-US" altLang="en-US" sz="1000" b="0" baseline="0" smtClean="0">
                <a:solidFill>
                  <a:schemeClr val="tx1"/>
                </a:solidFill>
              </a:rPr>
              <a:pPr/>
              <a:t>0</a:t>
            </a:fld>
            <a:endParaRPr lang="en-US" sz="1000" b="0" baseline="0" dirty="0" err="1">
              <a:solidFill>
                <a:schemeClr val="tx1"/>
              </a:solidFill>
            </a:endParaRPr>
          </a:p>
        </p:txBody>
      </p:sp>
      <p:sp>
        <p:nvSpPr>
          <p:cNvPr id="521" name="Rectangle 520">
            <a:extLst>
              <a:ext uri="{FF2B5EF4-FFF2-40B4-BE49-F238E27FC236}">
                <a16:creationId xmlns:a16="http://schemas.microsoft.com/office/drawing/2014/main" id="{CFEF8958-A5AA-5AFD-9586-D8C55E647DDD}"/>
              </a:ext>
            </a:extLst>
          </p:cNvPr>
          <p:cNvSpPr/>
          <p:nvPr>
            <p:custDataLst>
              <p:tags r:id="rId34"/>
            </p:custDataLst>
          </p:nvPr>
        </p:nvSpPr>
        <p:spPr bwMode="gray">
          <a:xfrm>
            <a:off x="6477000" y="2441575"/>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A7E1CE44-68BC-441F-A7DC-454F3372D361}" type="datetime'''''''''''''''''''''''''''''''''''''''''''6'''''''">
              <a:rPr lang="en-US" altLang="en-US" sz="1000" b="0" baseline="0" smtClean="0">
                <a:solidFill>
                  <a:schemeClr val="tx1"/>
                </a:solidFill>
                <a:effectLst/>
              </a:rPr>
              <a:pPr algn="r">
                <a:lnSpc>
                  <a:spcPct val="90000"/>
                </a:lnSpc>
              </a:pPr>
              <a:t>6</a:t>
            </a:fld>
            <a:endParaRPr lang="en-US" sz="1000" b="0" baseline="0" dirty="0" err="1">
              <a:solidFill>
                <a:schemeClr val="tx1"/>
              </a:solidFill>
            </a:endParaRPr>
          </a:p>
        </p:txBody>
      </p:sp>
      <p:sp>
        <p:nvSpPr>
          <p:cNvPr id="135" name="Rectangle 134">
            <a:extLst>
              <a:ext uri="{FF2B5EF4-FFF2-40B4-BE49-F238E27FC236}">
                <a16:creationId xmlns:a16="http://schemas.microsoft.com/office/drawing/2014/main" id="{F58AC87E-9D13-B6D9-DFEF-BFA4E9E52BE7}"/>
              </a:ext>
            </a:extLst>
          </p:cNvPr>
          <p:cNvSpPr/>
          <p:nvPr>
            <p:custDataLst>
              <p:tags r:id="rId35"/>
            </p:custDataLst>
          </p:nvPr>
        </p:nvSpPr>
        <p:spPr bwMode="gray">
          <a:xfrm>
            <a:off x="6477000" y="2732088"/>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540CAC16-49E9-40CA-BFD4-6F79EC6AD3B5}" type="datetime'''''''''''''''''''''''''''''''''''''''''4'''''">
              <a:rPr lang="en-US" altLang="en-US" sz="1000" b="0" baseline="0" smtClean="0">
                <a:solidFill>
                  <a:schemeClr val="tx1"/>
                </a:solidFill>
              </a:rPr>
              <a:pPr/>
              <a:t>4</a:t>
            </a:fld>
            <a:endParaRPr lang="en-US" sz="1000" b="0" baseline="0" dirty="0" err="1">
              <a:solidFill>
                <a:schemeClr val="tx1"/>
              </a:solidFill>
            </a:endParaRPr>
          </a:p>
        </p:txBody>
      </p:sp>
      <p:sp>
        <p:nvSpPr>
          <p:cNvPr id="530" name="Rectangle 529">
            <a:extLst>
              <a:ext uri="{FF2B5EF4-FFF2-40B4-BE49-F238E27FC236}">
                <a16:creationId xmlns:a16="http://schemas.microsoft.com/office/drawing/2014/main" id="{3FF434B6-AE95-86E2-C7A3-3B0CEA52EDCF}"/>
              </a:ext>
            </a:extLst>
          </p:cNvPr>
          <p:cNvSpPr/>
          <p:nvPr>
            <p:custDataLst>
              <p:tags r:id="rId36"/>
            </p:custDataLst>
          </p:nvPr>
        </p:nvSpPr>
        <p:spPr bwMode="gray">
          <a:xfrm>
            <a:off x="6477000" y="2149475"/>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5C908BD9-873E-4EF3-9083-D5B50C61275F}" type="datetime'''8'''''''''''''''''''''">
              <a:rPr lang="en-US" altLang="en-US" sz="1000" b="0" baseline="0" smtClean="0">
                <a:solidFill>
                  <a:schemeClr val="tx1"/>
                </a:solidFill>
                <a:effectLst/>
              </a:rPr>
              <a:pPr algn="r">
                <a:lnSpc>
                  <a:spcPct val="90000"/>
                </a:lnSpc>
              </a:pPr>
              <a:t>8</a:t>
            </a:fld>
            <a:endParaRPr lang="en-US" sz="1000" b="0" baseline="0" dirty="0" err="1">
              <a:solidFill>
                <a:schemeClr val="tx1"/>
              </a:solidFill>
            </a:endParaRPr>
          </a:p>
        </p:txBody>
      </p:sp>
      <p:sp>
        <p:nvSpPr>
          <p:cNvPr id="137" name="Rectangle 136">
            <a:extLst>
              <a:ext uri="{FF2B5EF4-FFF2-40B4-BE49-F238E27FC236}">
                <a16:creationId xmlns:a16="http://schemas.microsoft.com/office/drawing/2014/main" id="{B14120B5-A091-B65B-4661-AAE3F8090CBA}"/>
              </a:ext>
            </a:extLst>
          </p:cNvPr>
          <p:cNvSpPr/>
          <p:nvPr>
            <p:custDataLst>
              <p:tags r:id="rId37"/>
            </p:custDataLst>
          </p:nvPr>
        </p:nvSpPr>
        <p:spPr bwMode="gray">
          <a:xfrm>
            <a:off x="8456613" y="3071813"/>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143BD88F-3690-4D49-A251-B28C334D8100}" type="datetime'''''''''''''''''''''''2''''''''''''''''0''''0'''''''''">
              <a:rPr lang="en-US" altLang="en-US" sz="1000" b="0" baseline="0" smtClean="0">
                <a:solidFill>
                  <a:schemeClr val="tx1"/>
                </a:solidFill>
              </a:rPr>
              <a:pPr/>
              <a:t>200</a:t>
            </a:fld>
            <a:endParaRPr lang="en-US" sz="1000" b="0" baseline="0" dirty="0" err="1">
              <a:solidFill>
                <a:schemeClr val="tx1"/>
              </a:solidFill>
            </a:endParaRPr>
          </a:p>
        </p:txBody>
      </p:sp>
      <p:sp>
        <p:nvSpPr>
          <p:cNvPr id="141" name="Rectangle 140">
            <a:extLst>
              <a:ext uri="{FF2B5EF4-FFF2-40B4-BE49-F238E27FC236}">
                <a16:creationId xmlns:a16="http://schemas.microsoft.com/office/drawing/2014/main" id="{B81A61DD-37AB-D694-5661-E4DF0030D7E1}"/>
              </a:ext>
            </a:extLst>
          </p:cNvPr>
          <p:cNvSpPr/>
          <p:nvPr>
            <p:custDataLst>
              <p:tags r:id="rId38"/>
            </p:custDataLst>
          </p:nvPr>
        </p:nvSpPr>
        <p:spPr bwMode="gray">
          <a:xfrm>
            <a:off x="8456613" y="2101850"/>
            <a:ext cx="3143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92F1DFBC-88D9-4A74-8FAA-6162FA8A7D2C}" type="datetime'''1,''0''''0''0'''''''''''''''''''''''''''''''''''">
              <a:rPr lang="en-US" altLang="en-US" sz="1000" b="0" baseline="0" smtClean="0">
                <a:solidFill>
                  <a:schemeClr val="tx1"/>
                </a:solidFill>
              </a:rPr>
              <a:pPr/>
              <a:t>1,000</a:t>
            </a:fld>
            <a:endParaRPr lang="en-US" sz="1000" b="0" baseline="0" dirty="0" err="1">
              <a:solidFill>
                <a:schemeClr val="tx1"/>
              </a:solidFill>
            </a:endParaRPr>
          </a:p>
        </p:txBody>
      </p:sp>
      <p:sp>
        <p:nvSpPr>
          <p:cNvPr id="138" name="Rectangle 137">
            <a:extLst>
              <a:ext uri="{FF2B5EF4-FFF2-40B4-BE49-F238E27FC236}">
                <a16:creationId xmlns:a16="http://schemas.microsoft.com/office/drawing/2014/main" id="{8D0514F5-2365-6E43-BD98-1AC79C7C10BF}"/>
              </a:ext>
            </a:extLst>
          </p:cNvPr>
          <p:cNvSpPr/>
          <p:nvPr>
            <p:custDataLst>
              <p:tags r:id="rId39"/>
            </p:custDataLst>
          </p:nvPr>
        </p:nvSpPr>
        <p:spPr bwMode="gray">
          <a:xfrm>
            <a:off x="8456613" y="2828925"/>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6742B7DC-B227-4481-9548-9D8902CFCAC9}" type="datetime'''''''''4''''''''''''''0''''''''''''''0'''''''''''''''''''''''">
              <a:rPr lang="en-US" altLang="en-US" sz="1000" b="0" baseline="0" smtClean="0">
                <a:solidFill>
                  <a:schemeClr val="tx1"/>
                </a:solidFill>
              </a:rPr>
              <a:pPr/>
              <a:t>400</a:t>
            </a:fld>
            <a:endParaRPr lang="en-US" sz="1000" b="0" baseline="0" dirty="0" err="1">
              <a:solidFill>
                <a:schemeClr val="tx1"/>
              </a:solidFill>
            </a:endParaRPr>
          </a:p>
        </p:txBody>
      </p:sp>
      <p:sp>
        <p:nvSpPr>
          <p:cNvPr id="139" name="Rectangle 138">
            <a:extLst>
              <a:ext uri="{FF2B5EF4-FFF2-40B4-BE49-F238E27FC236}">
                <a16:creationId xmlns:a16="http://schemas.microsoft.com/office/drawing/2014/main" id="{5DAFB246-23A8-6880-ED21-E17B90802412}"/>
              </a:ext>
            </a:extLst>
          </p:cNvPr>
          <p:cNvSpPr/>
          <p:nvPr>
            <p:custDataLst>
              <p:tags r:id="rId40"/>
            </p:custDataLst>
          </p:nvPr>
        </p:nvSpPr>
        <p:spPr bwMode="gray">
          <a:xfrm>
            <a:off x="8456613" y="2587625"/>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4FDAF49B-9722-4244-9CC9-EB6D1C2B5A19}" type="datetime'''''''''''6''0''''''0'''''''''''''''''''''''''''''">
              <a:rPr lang="en-US" altLang="en-US" sz="1000" b="0" baseline="0" smtClean="0">
                <a:solidFill>
                  <a:schemeClr val="tx1"/>
                </a:solidFill>
              </a:rPr>
              <a:pPr/>
              <a:t>600</a:t>
            </a:fld>
            <a:endParaRPr lang="en-US" sz="1000" b="0" baseline="0" dirty="0" err="1">
              <a:solidFill>
                <a:schemeClr val="tx1"/>
              </a:solidFill>
            </a:endParaRPr>
          </a:p>
        </p:txBody>
      </p:sp>
      <p:sp>
        <p:nvSpPr>
          <p:cNvPr id="140" name="Rectangle 139">
            <a:extLst>
              <a:ext uri="{FF2B5EF4-FFF2-40B4-BE49-F238E27FC236}">
                <a16:creationId xmlns:a16="http://schemas.microsoft.com/office/drawing/2014/main" id="{4B4E4851-C50E-FBCF-0F7C-383BEA6D3AE8}"/>
              </a:ext>
            </a:extLst>
          </p:cNvPr>
          <p:cNvSpPr/>
          <p:nvPr>
            <p:custDataLst>
              <p:tags r:id="rId41"/>
            </p:custDataLst>
          </p:nvPr>
        </p:nvSpPr>
        <p:spPr bwMode="gray">
          <a:xfrm>
            <a:off x="8456613" y="2344738"/>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13244D98-6AC6-4F75-8CD9-558C7365F63D}" type="datetime'''''''''''''''''''''''8''''''''''''''''''0''''''''0'''">
              <a:rPr lang="en-US" altLang="en-US" sz="1000" b="0" baseline="0" smtClean="0">
                <a:solidFill>
                  <a:schemeClr val="tx1"/>
                </a:solidFill>
              </a:rPr>
              <a:pPr/>
              <a:t>800</a:t>
            </a:fld>
            <a:endParaRPr lang="en-US" sz="1000" b="0" baseline="0" dirty="0" err="1">
              <a:solidFill>
                <a:schemeClr val="tx1"/>
              </a:solidFill>
            </a:endParaRPr>
          </a:p>
        </p:txBody>
      </p:sp>
      <p:sp>
        <p:nvSpPr>
          <p:cNvPr id="199" name="Rectangle 198">
            <a:extLst>
              <a:ext uri="{FF2B5EF4-FFF2-40B4-BE49-F238E27FC236}">
                <a16:creationId xmlns:a16="http://schemas.microsoft.com/office/drawing/2014/main" id="{AAC09552-5670-A8C0-C88E-6183490A2359}"/>
              </a:ext>
            </a:extLst>
          </p:cNvPr>
          <p:cNvSpPr/>
          <p:nvPr>
            <p:custDataLst>
              <p:tags r:id="rId42"/>
            </p:custDataLst>
          </p:nvPr>
        </p:nvSpPr>
        <p:spPr bwMode="gray">
          <a:xfrm>
            <a:off x="8456613" y="1858963"/>
            <a:ext cx="3143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A2539C89-7F3B-43D1-BC19-FECA3D00633A}" type="datetime'''''1'''''',''2''''0''''''''''''''''''''''''0'">
              <a:rPr lang="en-US" altLang="en-US" sz="1000" b="0" baseline="0" smtClean="0">
                <a:solidFill>
                  <a:schemeClr val="tx1"/>
                </a:solidFill>
              </a:rPr>
              <a:pPr/>
              <a:t>1,200</a:t>
            </a:fld>
            <a:endParaRPr lang="en-US" sz="1000" b="0" baseline="0" dirty="0" err="1">
              <a:solidFill>
                <a:schemeClr val="tx1"/>
              </a:solidFill>
            </a:endParaRPr>
          </a:p>
        </p:txBody>
      </p:sp>
      <p:cxnSp>
        <p:nvCxnSpPr>
          <p:cNvPr id="227" name="Straight Connector 226">
            <a:extLst>
              <a:ext uri="{FF2B5EF4-FFF2-40B4-BE49-F238E27FC236}">
                <a16:creationId xmlns:a16="http://schemas.microsoft.com/office/drawing/2014/main" id="{67359473-9658-8218-24BC-BDEBDF320348}"/>
              </a:ext>
            </a:extLst>
          </p:cNvPr>
          <p:cNvCxnSpPr/>
          <p:nvPr>
            <p:custDataLst>
              <p:tags r:id="rId43"/>
            </p:custDataLst>
          </p:nvPr>
        </p:nvCxnSpPr>
        <p:spPr bwMode="auto">
          <a:xfrm flipV="1">
            <a:off x="6840538" y="1562100"/>
            <a:ext cx="1322388" cy="279400"/>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542" name="Straight Connector 541">
            <a:extLst>
              <a:ext uri="{FF2B5EF4-FFF2-40B4-BE49-F238E27FC236}">
                <a16:creationId xmlns:a16="http://schemas.microsoft.com/office/drawing/2014/main" id="{0C66FA8E-3F5C-6C2A-890E-E3EB45355D1A}"/>
              </a:ext>
            </a:extLst>
          </p:cNvPr>
          <p:cNvCxnSpPr/>
          <p:nvPr>
            <p:custDataLst>
              <p:tags r:id="rId44"/>
            </p:custDataLst>
          </p:nvPr>
        </p:nvCxnSpPr>
        <p:spPr bwMode="auto">
          <a:xfrm>
            <a:off x="7500938" y="2598738"/>
            <a:ext cx="0" cy="271463"/>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4" name="Straight Connector 533">
            <a:extLst>
              <a:ext uri="{FF2B5EF4-FFF2-40B4-BE49-F238E27FC236}">
                <a16:creationId xmlns:a16="http://schemas.microsoft.com/office/drawing/2014/main" id="{028CFD49-7E8C-4ABC-80A6-6AA50E3303AA}"/>
              </a:ext>
            </a:extLst>
          </p:cNvPr>
          <p:cNvCxnSpPr/>
          <p:nvPr>
            <p:custDataLst>
              <p:tags r:id="rId45"/>
            </p:custDataLst>
          </p:nvPr>
        </p:nvCxnSpPr>
        <p:spPr bwMode="auto">
          <a:xfrm>
            <a:off x="8162925" y="2352675"/>
            <a:ext cx="0" cy="311150"/>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3" name="Straight Connector 532">
            <a:extLst>
              <a:ext uri="{FF2B5EF4-FFF2-40B4-BE49-F238E27FC236}">
                <a16:creationId xmlns:a16="http://schemas.microsoft.com/office/drawing/2014/main" id="{6ECAA3DE-4C04-F2FF-1C42-07C2F1A09E4A}"/>
              </a:ext>
            </a:extLst>
          </p:cNvPr>
          <p:cNvCxnSpPr/>
          <p:nvPr>
            <p:custDataLst>
              <p:tags r:id="rId46"/>
            </p:custDataLst>
          </p:nvPr>
        </p:nvCxnSpPr>
        <p:spPr bwMode="auto">
          <a:xfrm>
            <a:off x="8118475" y="2352675"/>
            <a:ext cx="44450" cy="0"/>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15" name="Rectangle 214">
            <a:extLst>
              <a:ext uri="{FF2B5EF4-FFF2-40B4-BE49-F238E27FC236}">
                <a16:creationId xmlns:a16="http://schemas.microsoft.com/office/drawing/2014/main" id="{4412A3E9-315A-14E8-3321-8EC9AF322E9A}"/>
              </a:ext>
            </a:extLst>
          </p:cNvPr>
          <p:cNvSpPr/>
          <p:nvPr>
            <p:custDataLst>
              <p:tags r:id="rId47"/>
            </p:custDataLst>
          </p:nvPr>
        </p:nvSpPr>
        <p:spPr bwMode="auto">
          <a:xfrm>
            <a:off x="6599238" y="1663700"/>
            <a:ext cx="153988"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a:r>
              <a:rPr lang="en-US" altLang="en-US" sz="1000" b="0" baseline="0" dirty="0">
                <a:solidFill>
                  <a:schemeClr val="tx1"/>
                </a:solidFill>
                <a:effectLst/>
              </a:rPr>
              <a:t>$B</a:t>
            </a:r>
            <a:endParaRPr lang="en-US" sz="1000" b="0" baseline="0" dirty="0">
              <a:solidFill>
                <a:schemeClr val="tx1"/>
              </a:solidFill>
            </a:endParaRPr>
          </a:p>
        </p:txBody>
      </p:sp>
      <p:sp>
        <p:nvSpPr>
          <p:cNvPr id="157" name="Rectangle 156">
            <a:extLst>
              <a:ext uri="{FF2B5EF4-FFF2-40B4-BE49-F238E27FC236}">
                <a16:creationId xmlns:a16="http://schemas.microsoft.com/office/drawing/2014/main" id="{F956EDB7-D66C-F726-1EAE-D6936F4F7665}"/>
              </a:ext>
            </a:extLst>
          </p:cNvPr>
          <p:cNvSpPr/>
          <p:nvPr>
            <p:custDataLst>
              <p:tags r:id="rId48"/>
            </p:custDataLst>
          </p:nvPr>
        </p:nvSpPr>
        <p:spPr bwMode="auto">
          <a:xfrm>
            <a:off x="7024688" y="34210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A514F893-80D9-4A9E-8267-DBD2542FA2E8}" type="datetime'''''''''''''2''''''''0''''''1''''''''''8'''''">
              <a:rPr lang="en-US" altLang="en-US" sz="1000" baseline="0" smtClean="0">
                <a:solidFill>
                  <a:schemeClr val="tx1"/>
                </a:solidFill>
              </a:rPr>
              <a:pPr/>
              <a:t>2018</a:t>
            </a:fld>
            <a:endParaRPr lang="en-US" sz="1000" baseline="0" dirty="0" err="1">
              <a:solidFill>
                <a:schemeClr val="tx1"/>
              </a:solidFill>
            </a:endParaRPr>
          </a:p>
        </p:txBody>
      </p:sp>
      <p:sp>
        <p:nvSpPr>
          <p:cNvPr id="145" name="Rectangle 144">
            <a:extLst>
              <a:ext uri="{FF2B5EF4-FFF2-40B4-BE49-F238E27FC236}">
                <a16:creationId xmlns:a16="http://schemas.microsoft.com/office/drawing/2014/main" id="{88368AE1-F792-56F8-C290-74553AFAEECE}"/>
              </a:ext>
            </a:extLst>
          </p:cNvPr>
          <p:cNvSpPr/>
          <p:nvPr>
            <p:custDataLst>
              <p:tags r:id="rId49"/>
            </p:custDataLst>
          </p:nvPr>
        </p:nvSpPr>
        <p:spPr bwMode="auto">
          <a:xfrm>
            <a:off x="8040688" y="1604963"/>
            <a:ext cx="574675"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a:r>
              <a:rPr lang="en-US" altLang="en-US" sz="1000" b="0" baseline="0" dirty="0">
                <a:solidFill>
                  <a:schemeClr val="tx1"/>
                </a:solidFill>
                <a:effectLst/>
              </a:rPr>
              <a:t>Kt</a:t>
            </a:r>
            <a:r>
              <a:rPr lang="en-US" altLang="en-US" sz="1000" b="0" baseline="0" dirty="0">
                <a:solidFill>
                  <a:schemeClr val="tx1"/>
                </a:solidFill>
              </a:rPr>
              <a:t> Cu. Eq.</a:t>
            </a:r>
            <a:endParaRPr lang="en-US" sz="1000" b="0" baseline="0" dirty="0">
              <a:solidFill>
                <a:schemeClr val="tx1"/>
              </a:solidFill>
            </a:endParaRPr>
          </a:p>
        </p:txBody>
      </p:sp>
      <p:sp>
        <p:nvSpPr>
          <p:cNvPr id="151" name="Rectangle 150">
            <a:extLst>
              <a:ext uri="{FF2B5EF4-FFF2-40B4-BE49-F238E27FC236}">
                <a16:creationId xmlns:a16="http://schemas.microsoft.com/office/drawing/2014/main" id="{AFFAFF77-C046-1E94-1F77-57803641E77E}"/>
              </a:ext>
            </a:extLst>
          </p:cNvPr>
          <p:cNvSpPr/>
          <p:nvPr>
            <p:custDataLst>
              <p:tags r:id="rId50"/>
            </p:custDataLst>
          </p:nvPr>
        </p:nvSpPr>
        <p:spPr bwMode="auto">
          <a:xfrm>
            <a:off x="6694488" y="34210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AFD7F5EF-960F-499A-9D57-0D606BDDAF33}" type="datetime'2''''''''''''''0''''''''''''''''''''''17'''''''">
              <a:rPr lang="en-US" altLang="en-US" sz="1000" baseline="0" smtClean="0">
                <a:solidFill>
                  <a:schemeClr val="tx1"/>
                </a:solidFill>
              </a:rPr>
              <a:pPr/>
              <a:t>2017</a:t>
            </a:fld>
            <a:endParaRPr lang="en-US" sz="1000" baseline="0" dirty="0" err="1">
              <a:solidFill>
                <a:schemeClr val="tx1"/>
              </a:solidFill>
            </a:endParaRPr>
          </a:p>
        </p:txBody>
      </p:sp>
      <p:sp useBgFill="1">
        <p:nvSpPr>
          <p:cNvPr id="202" name="Rectangle 201">
            <a:extLst>
              <a:ext uri="{FF2B5EF4-FFF2-40B4-BE49-F238E27FC236}">
                <a16:creationId xmlns:a16="http://schemas.microsoft.com/office/drawing/2014/main" id="{4509A511-8B0C-099C-F5DD-843DC8C3462B}"/>
              </a:ext>
            </a:extLst>
          </p:cNvPr>
          <p:cNvSpPr/>
          <p:nvPr>
            <p:custDataLst>
              <p:tags r:id="rId51"/>
            </p:custDataLst>
          </p:nvPr>
        </p:nvSpPr>
        <p:spPr bwMode="gray">
          <a:xfrm>
            <a:off x="7400925" y="2598738"/>
            <a:ext cx="200025" cy="109538"/>
          </a:xfrm>
          <a:prstGeom prst="rect">
            <a:avLst/>
          </a:prstGeom>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B06075ED-22B4-4B38-82B6-FA5ABEB5D7E7}" type="datetime'''''''''4''''''''''''8''''''''''''''''2'''''">
              <a:rPr lang="en-US" altLang="en-US" sz="800" baseline="0" smtClean="0">
                <a:solidFill>
                  <a:schemeClr val="accent5"/>
                </a:solidFill>
              </a:rPr>
              <a:pPr/>
              <a:t>482</a:t>
            </a:fld>
            <a:endParaRPr lang="en-US" sz="800" baseline="0" dirty="0" err="1">
              <a:solidFill>
                <a:schemeClr val="accent5"/>
              </a:solidFill>
            </a:endParaRPr>
          </a:p>
        </p:txBody>
      </p:sp>
      <p:sp>
        <p:nvSpPr>
          <p:cNvPr id="170" name="Rectangle 169">
            <a:extLst>
              <a:ext uri="{FF2B5EF4-FFF2-40B4-BE49-F238E27FC236}">
                <a16:creationId xmlns:a16="http://schemas.microsoft.com/office/drawing/2014/main" id="{6E682793-8371-55C7-298B-BDF7B5BE1A8E}"/>
              </a:ext>
            </a:extLst>
          </p:cNvPr>
          <p:cNvSpPr/>
          <p:nvPr>
            <p:custDataLst>
              <p:tags r:id="rId52"/>
            </p:custDataLst>
          </p:nvPr>
        </p:nvSpPr>
        <p:spPr bwMode="auto">
          <a:xfrm>
            <a:off x="7354888" y="34210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C7E98E7B-AA15-4A0F-A7A3-8B28A0D09932}" type="datetime'''''''''''''''''''''''''''2''''''''0''1''''''''9'''''">
              <a:rPr lang="en-US" altLang="en-US" sz="1000" baseline="0" smtClean="0">
                <a:solidFill>
                  <a:schemeClr val="tx1"/>
                </a:solidFill>
              </a:rPr>
              <a:pPr/>
              <a:t>2019</a:t>
            </a:fld>
            <a:endParaRPr lang="en-US" sz="1000" baseline="0" dirty="0" err="1">
              <a:solidFill>
                <a:schemeClr val="tx1"/>
              </a:solidFill>
            </a:endParaRPr>
          </a:p>
        </p:txBody>
      </p:sp>
      <p:sp>
        <p:nvSpPr>
          <p:cNvPr id="149" name="Rectangle 148">
            <a:extLst>
              <a:ext uri="{FF2B5EF4-FFF2-40B4-BE49-F238E27FC236}">
                <a16:creationId xmlns:a16="http://schemas.microsoft.com/office/drawing/2014/main" id="{03A1F1C8-2E13-3C80-C207-8D0C46A162CD}"/>
              </a:ext>
            </a:extLst>
          </p:cNvPr>
          <p:cNvSpPr/>
          <p:nvPr>
            <p:custDataLst>
              <p:tags r:id="rId53"/>
            </p:custDataLst>
          </p:nvPr>
        </p:nvSpPr>
        <p:spPr bwMode="auto">
          <a:xfrm>
            <a:off x="7686675" y="34210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ADB1F73A-8A56-41BF-9E8D-9FB157529033}" type="datetime'2''''''''''''''''0''''''''''''''''''''2''''''0'''''''''''''">
              <a:rPr lang="en-US" altLang="en-US" sz="1000" baseline="0" smtClean="0">
                <a:solidFill>
                  <a:schemeClr val="tx1"/>
                </a:solidFill>
              </a:rPr>
              <a:pPr/>
              <a:t>2020</a:t>
            </a:fld>
            <a:endParaRPr lang="en-US" sz="1000" baseline="0" dirty="0" err="1">
              <a:solidFill>
                <a:schemeClr val="tx1"/>
              </a:solidFill>
            </a:endParaRPr>
          </a:p>
        </p:txBody>
      </p:sp>
      <p:sp>
        <p:nvSpPr>
          <p:cNvPr id="142" name="Rectangle 141">
            <a:extLst>
              <a:ext uri="{FF2B5EF4-FFF2-40B4-BE49-F238E27FC236}">
                <a16:creationId xmlns:a16="http://schemas.microsoft.com/office/drawing/2014/main" id="{017281D1-EF74-1888-23AE-773237A9A7D2}"/>
              </a:ext>
            </a:extLst>
          </p:cNvPr>
          <p:cNvSpPr/>
          <p:nvPr>
            <p:custDataLst>
              <p:tags r:id="rId54"/>
            </p:custDataLst>
          </p:nvPr>
        </p:nvSpPr>
        <p:spPr bwMode="auto">
          <a:xfrm>
            <a:off x="8016875" y="34210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648377E2-B5FD-49EF-8084-45FE330C0264}" type="datetime'''''''2''''''''''''''''''''02''''''''''''''''1'">
              <a:rPr lang="en-US" altLang="en-US" sz="1000" baseline="0" smtClean="0">
                <a:solidFill>
                  <a:schemeClr val="tx1"/>
                </a:solidFill>
              </a:rPr>
              <a:pPr/>
              <a:t>2021</a:t>
            </a:fld>
            <a:endParaRPr lang="en-US" sz="1000" baseline="0" dirty="0" err="1">
              <a:solidFill>
                <a:schemeClr val="tx1"/>
              </a:solidFill>
            </a:endParaRPr>
          </a:p>
        </p:txBody>
      </p:sp>
      <p:sp>
        <p:nvSpPr>
          <p:cNvPr id="172" name="Rectangle 171">
            <a:extLst>
              <a:ext uri="{FF2B5EF4-FFF2-40B4-BE49-F238E27FC236}">
                <a16:creationId xmlns:a16="http://schemas.microsoft.com/office/drawing/2014/main" id="{217398CC-5D8E-598D-16B4-C94C1A7D0868}"/>
              </a:ext>
            </a:extLst>
          </p:cNvPr>
          <p:cNvSpPr/>
          <p:nvPr>
            <p:custDataLst>
              <p:tags r:id="rId55"/>
            </p:custDataLst>
          </p:nvPr>
        </p:nvSpPr>
        <p:spPr bwMode="gray">
          <a:xfrm>
            <a:off x="6700838" y="2781300"/>
            <a:ext cx="2794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7463" tIns="0" rIns="17463" bIns="0" numCol="1" spcCol="0" rtlCol="0" anchor="b" anchorCtr="0">
            <a:noAutofit/>
          </a:bodyPr>
          <a:lstStyle/>
          <a:p>
            <a:pPr algn="ctr">
              <a:lnSpc>
                <a:spcPct val="90000"/>
              </a:lnSpc>
            </a:pPr>
            <a:fld id="{5A0402C3-2F35-4B3E-B81D-5110FBAE9F3F}" type="datetime'''''''''''''2''''''''.''''''9''''''''''''''''''9'">
              <a:rPr lang="en-US" altLang="en-US" sz="1000" b="0" baseline="0" smtClean="0">
                <a:solidFill>
                  <a:schemeClr val="tx1"/>
                </a:solidFill>
              </a:rPr>
              <a:pPr/>
              <a:t>2.99</a:t>
            </a:fld>
            <a:endParaRPr lang="en-US" sz="1000" b="0" baseline="0" dirty="0" err="1">
              <a:solidFill>
                <a:schemeClr val="tx1"/>
              </a:solidFill>
            </a:endParaRPr>
          </a:p>
        </p:txBody>
      </p:sp>
      <p:sp>
        <p:nvSpPr>
          <p:cNvPr id="143" name="Rectangle 142">
            <a:extLst>
              <a:ext uri="{FF2B5EF4-FFF2-40B4-BE49-F238E27FC236}">
                <a16:creationId xmlns:a16="http://schemas.microsoft.com/office/drawing/2014/main" id="{E7F49361-3FC1-DC08-42C0-D3190B6EFDD8}"/>
              </a:ext>
            </a:extLst>
          </p:cNvPr>
          <p:cNvSpPr/>
          <p:nvPr>
            <p:custDataLst>
              <p:tags r:id="rId56"/>
            </p:custDataLst>
          </p:nvPr>
        </p:nvSpPr>
        <p:spPr bwMode="gray">
          <a:xfrm>
            <a:off x="7031038" y="2693988"/>
            <a:ext cx="2794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7463" tIns="0" rIns="17463" bIns="0" numCol="1" spcCol="0" rtlCol="0" anchor="b" anchorCtr="0">
            <a:noAutofit/>
          </a:bodyPr>
          <a:lstStyle/>
          <a:p>
            <a:pPr algn="ctr">
              <a:lnSpc>
                <a:spcPct val="90000"/>
              </a:lnSpc>
            </a:pPr>
            <a:fld id="{45ABB52D-FD9B-41FF-A993-7FCD7660B47C}" type="datetime'3''''''''''''''.''''''''''''''''''5''''''''9'''''''''''">
              <a:rPr lang="en-US" altLang="en-US" sz="1000" b="0" baseline="0" smtClean="0">
                <a:solidFill>
                  <a:schemeClr val="tx1"/>
                </a:solidFill>
              </a:rPr>
              <a:pPr/>
              <a:t>3.59</a:t>
            </a:fld>
            <a:endParaRPr lang="en-US" sz="1000" b="0" baseline="0" dirty="0" err="1">
              <a:solidFill>
                <a:schemeClr val="tx1"/>
              </a:solidFill>
            </a:endParaRPr>
          </a:p>
        </p:txBody>
      </p:sp>
      <p:sp useBgFill="1">
        <p:nvSpPr>
          <p:cNvPr id="148" name="Rectangle 147">
            <a:extLst>
              <a:ext uri="{FF2B5EF4-FFF2-40B4-BE49-F238E27FC236}">
                <a16:creationId xmlns:a16="http://schemas.microsoft.com/office/drawing/2014/main" id="{82FE860A-A1F0-0079-4F2D-9D08CF37ED5F}"/>
              </a:ext>
            </a:extLst>
          </p:cNvPr>
          <p:cNvSpPr/>
          <p:nvPr>
            <p:custDataLst>
              <p:tags r:id="rId57"/>
            </p:custDataLst>
          </p:nvPr>
        </p:nvSpPr>
        <p:spPr bwMode="gray">
          <a:xfrm>
            <a:off x="7361238" y="2462213"/>
            <a:ext cx="279400" cy="136525"/>
          </a:xfrm>
          <a:prstGeom prst="rect">
            <a:avLst/>
          </a:prstGeom>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7463" tIns="0" rIns="17463" bIns="0" numCol="1" spcCol="0" rtlCol="0" anchor="b" anchorCtr="0">
            <a:noAutofit/>
          </a:bodyPr>
          <a:lstStyle/>
          <a:p>
            <a:pPr algn="ctr">
              <a:lnSpc>
                <a:spcPct val="90000"/>
              </a:lnSpc>
            </a:pPr>
            <a:fld id="{2780402E-C547-47BE-8064-6FA0BDBFED25}" type="datetime'3''''.''''''''''''''''''''''''''''''''''''''''''''''''''4''9'">
              <a:rPr lang="en-US" altLang="en-US" sz="1000" b="0" baseline="0" smtClean="0">
                <a:solidFill>
                  <a:schemeClr val="tx1"/>
                </a:solidFill>
              </a:rPr>
              <a:pPr/>
              <a:t>3.49</a:t>
            </a:fld>
            <a:endParaRPr lang="en-US" sz="1000" b="0" baseline="0" dirty="0" err="1">
              <a:solidFill>
                <a:schemeClr val="tx1"/>
              </a:solidFill>
            </a:endParaRPr>
          </a:p>
        </p:txBody>
      </p:sp>
      <p:sp>
        <p:nvSpPr>
          <p:cNvPr id="173" name="Rectangle 172">
            <a:extLst>
              <a:ext uri="{FF2B5EF4-FFF2-40B4-BE49-F238E27FC236}">
                <a16:creationId xmlns:a16="http://schemas.microsoft.com/office/drawing/2014/main" id="{86A24CE1-64F9-B90A-0F3D-AE6B05E30E6B}"/>
              </a:ext>
            </a:extLst>
          </p:cNvPr>
          <p:cNvSpPr/>
          <p:nvPr>
            <p:custDataLst>
              <p:tags r:id="rId58"/>
            </p:custDataLst>
          </p:nvPr>
        </p:nvSpPr>
        <p:spPr bwMode="gray">
          <a:xfrm>
            <a:off x="7693025" y="2835275"/>
            <a:ext cx="2794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7463" tIns="0" rIns="17463" bIns="0" numCol="1" spcCol="0" rtlCol="0" anchor="b" anchorCtr="0">
            <a:noAutofit/>
          </a:bodyPr>
          <a:lstStyle/>
          <a:p>
            <a:pPr algn="ctr">
              <a:lnSpc>
                <a:spcPct val="90000"/>
              </a:lnSpc>
            </a:pPr>
            <a:fld id="{8E062074-8A81-4F09-A0BB-5FA524132B3A}" type="datetime'''''''2.''6''''''''''''''''''''2'''''''''''''">
              <a:rPr lang="en-US" altLang="en-US" sz="1000" b="0" baseline="0" smtClean="0">
                <a:solidFill>
                  <a:schemeClr val="tx1"/>
                </a:solidFill>
              </a:rPr>
              <a:pPr/>
              <a:t>2.62</a:t>
            </a:fld>
            <a:endParaRPr lang="en-US" sz="1000" b="0" baseline="0" dirty="0" err="1">
              <a:solidFill>
                <a:schemeClr val="tx1"/>
              </a:solidFill>
            </a:endParaRPr>
          </a:p>
        </p:txBody>
      </p:sp>
      <p:sp useBgFill="1">
        <p:nvSpPr>
          <p:cNvPr id="174" name="Rectangle 173">
            <a:extLst>
              <a:ext uri="{FF2B5EF4-FFF2-40B4-BE49-F238E27FC236}">
                <a16:creationId xmlns:a16="http://schemas.microsoft.com/office/drawing/2014/main" id="{79BCC7C7-D3A1-8200-B1DE-F225BFE59649}"/>
              </a:ext>
            </a:extLst>
          </p:cNvPr>
          <p:cNvSpPr/>
          <p:nvPr>
            <p:custDataLst>
              <p:tags r:id="rId59"/>
            </p:custDataLst>
          </p:nvPr>
        </p:nvSpPr>
        <p:spPr bwMode="gray">
          <a:xfrm>
            <a:off x="7839075" y="2284413"/>
            <a:ext cx="279400" cy="136525"/>
          </a:xfrm>
          <a:prstGeom prst="rect">
            <a:avLst/>
          </a:prstGeom>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7463" tIns="0" rIns="17463" bIns="0" numCol="1" spcCol="0" rtlCol="0" anchor="b" anchorCtr="0">
            <a:noAutofit/>
          </a:bodyPr>
          <a:lstStyle/>
          <a:p>
            <a:pPr algn="ctr">
              <a:lnSpc>
                <a:spcPct val="90000"/>
              </a:lnSpc>
            </a:pPr>
            <a:fld id="{0E1E45B8-D1EA-4A7E-A735-E328F99EE298}" type="datetime'4''''.''''''''''''9''''1'''''''''''''''''''''''''''''">
              <a:rPr lang="en-US" altLang="en-US" sz="1000" b="0" baseline="0" smtClean="0">
                <a:solidFill>
                  <a:schemeClr val="tx1"/>
                </a:solidFill>
              </a:rPr>
              <a:pPr/>
              <a:t>4.91</a:t>
            </a:fld>
            <a:endParaRPr lang="en-US" sz="1000" b="0" baseline="0" dirty="0" err="1">
              <a:solidFill>
                <a:schemeClr val="tx1"/>
              </a:solidFill>
            </a:endParaRPr>
          </a:p>
        </p:txBody>
      </p:sp>
      <p:sp>
        <p:nvSpPr>
          <p:cNvPr id="226" name="Oval 225">
            <a:extLst>
              <a:ext uri="{FF2B5EF4-FFF2-40B4-BE49-F238E27FC236}">
                <a16:creationId xmlns:a16="http://schemas.microsoft.com/office/drawing/2014/main" id="{6FB26D10-A717-227D-F750-FE599FDEA835}"/>
              </a:ext>
            </a:extLst>
          </p:cNvPr>
          <p:cNvSpPr/>
          <p:nvPr>
            <p:custDataLst>
              <p:tags r:id="rId60"/>
            </p:custDataLst>
          </p:nvPr>
        </p:nvSpPr>
        <p:spPr bwMode="auto">
          <a:xfrm>
            <a:off x="7323138" y="1593850"/>
            <a:ext cx="357188" cy="215900"/>
          </a:xfrm>
          <a:prstGeom prst="ellipse">
            <a:avLst/>
          </a:prstGeom>
          <a:solidFill>
            <a:schemeClr val="bg1"/>
          </a:solidFill>
          <a:ln w="952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a:fld id="{AD3216B7-D9F6-4387-A1A4-AC88C32B6520}" type="datetime'''''''''''1''''''3''''%'''''''''''''''''''''''''''''''''">
              <a:rPr lang="en-US" altLang="en-US" sz="1000" baseline="0" smtClean="0">
                <a:solidFill>
                  <a:schemeClr val="tx1"/>
                </a:solidFill>
                <a:effectLst/>
              </a:rPr>
              <a:pPr/>
              <a:t>13%</a:t>
            </a:fld>
            <a:endParaRPr lang="en-US" sz="1000" baseline="0" dirty="0" err="1">
              <a:solidFill>
                <a:schemeClr val="tx1"/>
              </a:solidFill>
            </a:endParaRPr>
          </a:p>
        </p:txBody>
      </p:sp>
      <p:graphicFrame>
        <p:nvGraphicFramePr>
          <p:cNvPr id="189" name="Chart 188">
            <a:extLst>
              <a:ext uri="{FF2B5EF4-FFF2-40B4-BE49-F238E27FC236}">
                <a16:creationId xmlns:a16="http://schemas.microsoft.com/office/drawing/2014/main" id="{C41C41F5-C4E3-F762-4FDB-7919DD520A11}"/>
              </a:ext>
            </a:extLst>
          </p:cNvPr>
          <p:cNvGraphicFramePr/>
          <p:nvPr>
            <p:custDataLst>
              <p:tags r:id="rId61"/>
            </p:custDataLst>
            <p:extLst>
              <p:ext uri="{D42A27DB-BD31-4B8C-83A1-F6EECF244321}">
                <p14:modId xmlns:p14="http://schemas.microsoft.com/office/powerpoint/2010/main" val="821557999"/>
              </p:ext>
            </p:extLst>
          </p:nvPr>
        </p:nvGraphicFramePr>
        <p:xfrm>
          <a:off x="3627438" y="1839913"/>
          <a:ext cx="1817687" cy="1620837"/>
        </p:xfrm>
        <a:graphic>
          <a:graphicData uri="http://schemas.openxmlformats.org/drawingml/2006/chart">
            <c:chart xmlns:c="http://schemas.openxmlformats.org/drawingml/2006/chart" xmlns:r="http://schemas.openxmlformats.org/officeDocument/2006/relationships" r:id="rId103"/>
          </a:graphicData>
        </a:graphic>
      </p:graphicFrame>
      <p:sp>
        <p:nvSpPr>
          <p:cNvPr id="536" name="Rectangle 535">
            <a:extLst>
              <a:ext uri="{FF2B5EF4-FFF2-40B4-BE49-F238E27FC236}">
                <a16:creationId xmlns:a16="http://schemas.microsoft.com/office/drawing/2014/main" id="{95943817-C3AF-795F-16C8-F14EB5D23AF8}"/>
              </a:ext>
            </a:extLst>
          </p:cNvPr>
          <p:cNvSpPr/>
          <p:nvPr>
            <p:custDataLst>
              <p:tags r:id="rId62"/>
            </p:custDataLst>
          </p:nvPr>
        </p:nvSpPr>
        <p:spPr bwMode="gray">
          <a:xfrm>
            <a:off x="3406775" y="2951163"/>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3197DF31-A8E5-4BF9-93F8-4B841AF12012}" type="datetime'''''''''''''''''''''''''''''''0''''''.''''''5'''''''''''''''">
              <a:rPr lang="en-US" altLang="en-US" sz="1000" b="0" baseline="0" smtClean="0">
                <a:solidFill>
                  <a:schemeClr val="tx1"/>
                </a:solidFill>
                <a:effectLst/>
              </a:rPr>
              <a:pPr algn="r">
                <a:lnSpc>
                  <a:spcPct val="90000"/>
                </a:lnSpc>
              </a:pPr>
              <a:t>0.5</a:t>
            </a:fld>
            <a:endParaRPr lang="en-US" sz="1000" b="0" baseline="0" dirty="0" err="1">
              <a:solidFill>
                <a:schemeClr val="tx1"/>
              </a:solidFill>
            </a:endParaRPr>
          </a:p>
        </p:txBody>
      </p:sp>
      <p:sp>
        <p:nvSpPr>
          <p:cNvPr id="232" name="Rectangle 231">
            <a:extLst>
              <a:ext uri="{FF2B5EF4-FFF2-40B4-BE49-F238E27FC236}">
                <a16:creationId xmlns:a16="http://schemas.microsoft.com/office/drawing/2014/main" id="{8ED3C6FF-8B1C-1525-205D-674C261635DA}"/>
              </a:ext>
            </a:extLst>
          </p:cNvPr>
          <p:cNvSpPr/>
          <p:nvPr>
            <p:custDataLst>
              <p:tags r:id="rId63"/>
            </p:custDataLst>
          </p:nvPr>
        </p:nvSpPr>
        <p:spPr bwMode="gray">
          <a:xfrm>
            <a:off x="3406775" y="3314700"/>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4424E6DD-B08C-43BB-BDD6-7DE512C5E8FD}" type="datetime'''''0''''''''.''''''''0'''''''''''''''''''''">
              <a:rPr lang="en-US" altLang="en-US" sz="1000" b="0" baseline="0" smtClean="0">
                <a:solidFill>
                  <a:schemeClr val="tx1"/>
                </a:solidFill>
              </a:rPr>
              <a:pPr/>
              <a:t>0.0</a:t>
            </a:fld>
            <a:endParaRPr lang="en-US" sz="1000" b="0" baseline="0" dirty="0" err="1">
              <a:solidFill>
                <a:schemeClr val="tx1"/>
              </a:solidFill>
            </a:endParaRPr>
          </a:p>
        </p:txBody>
      </p:sp>
      <p:sp>
        <p:nvSpPr>
          <p:cNvPr id="537" name="Rectangle 536">
            <a:extLst>
              <a:ext uri="{FF2B5EF4-FFF2-40B4-BE49-F238E27FC236}">
                <a16:creationId xmlns:a16="http://schemas.microsoft.com/office/drawing/2014/main" id="{5E567D33-FC8D-8C67-1EB7-AD55C019E6B3}"/>
              </a:ext>
            </a:extLst>
          </p:cNvPr>
          <p:cNvSpPr/>
          <p:nvPr>
            <p:custDataLst>
              <p:tags r:id="rId64"/>
            </p:custDataLst>
          </p:nvPr>
        </p:nvSpPr>
        <p:spPr bwMode="gray">
          <a:xfrm>
            <a:off x="3406775" y="2222500"/>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817CFB6B-831C-42EB-BA59-7C22AC73AC19}" type="datetime'''''''''''''''''''''''''1''.''''''''''''''''5'''">
              <a:rPr lang="en-US" altLang="en-US" sz="1000" b="0" baseline="0" smtClean="0">
                <a:solidFill>
                  <a:schemeClr val="tx1"/>
                </a:solidFill>
                <a:effectLst/>
              </a:rPr>
              <a:pPr algn="r">
                <a:lnSpc>
                  <a:spcPct val="90000"/>
                </a:lnSpc>
              </a:pPr>
              <a:t>1.5</a:t>
            </a:fld>
            <a:endParaRPr lang="en-US" sz="1000" b="0" baseline="0" dirty="0" err="1">
              <a:solidFill>
                <a:schemeClr val="tx1"/>
              </a:solidFill>
            </a:endParaRPr>
          </a:p>
        </p:txBody>
      </p:sp>
      <p:sp>
        <p:nvSpPr>
          <p:cNvPr id="234" name="Rectangle 233">
            <a:extLst>
              <a:ext uri="{FF2B5EF4-FFF2-40B4-BE49-F238E27FC236}">
                <a16:creationId xmlns:a16="http://schemas.microsoft.com/office/drawing/2014/main" id="{FF00FFC0-A55A-10CA-9763-47505ACAC596}"/>
              </a:ext>
            </a:extLst>
          </p:cNvPr>
          <p:cNvSpPr/>
          <p:nvPr>
            <p:custDataLst>
              <p:tags r:id="rId65"/>
            </p:custDataLst>
          </p:nvPr>
        </p:nvSpPr>
        <p:spPr bwMode="gray">
          <a:xfrm>
            <a:off x="3406775" y="2587625"/>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BD1C50BD-34D0-4F2E-9FC8-4ED54C5AC8B4}" type="datetime'''''''''''''''''''''''''''''1''''.0'''''''''''">
              <a:rPr lang="en-US" altLang="en-US" sz="1000" b="0" baseline="0" smtClean="0">
                <a:solidFill>
                  <a:schemeClr val="tx1"/>
                </a:solidFill>
              </a:rPr>
              <a:pPr/>
              <a:t>1.0</a:t>
            </a:fld>
            <a:endParaRPr lang="en-US" sz="1000" b="0" baseline="0" dirty="0" err="1">
              <a:solidFill>
                <a:schemeClr val="tx1"/>
              </a:solidFill>
            </a:endParaRPr>
          </a:p>
        </p:txBody>
      </p:sp>
      <p:sp>
        <p:nvSpPr>
          <p:cNvPr id="538" name="Rectangle 537">
            <a:extLst>
              <a:ext uri="{FF2B5EF4-FFF2-40B4-BE49-F238E27FC236}">
                <a16:creationId xmlns:a16="http://schemas.microsoft.com/office/drawing/2014/main" id="{6CFDEDB4-4653-8A4C-0244-B5A4F3BE1758}"/>
              </a:ext>
            </a:extLst>
          </p:cNvPr>
          <p:cNvSpPr/>
          <p:nvPr>
            <p:custDataLst>
              <p:tags r:id="rId66"/>
            </p:custDataLst>
          </p:nvPr>
        </p:nvSpPr>
        <p:spPr bwMode="gray">
          <a:xfrm>
            <a:off x="3406775" y="1858963"/>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0C6EFC28-3B5C-4282-8E74-73FA021D2094}" type="datetime'''''''''''2''''''''''.''''''''''0'''''''''''">
              <a:rPr lang="en-US" altLang="en-US" sz="1000" b="0" baseline="0" smtClean="0">
                <a:solidFill>
                  <a:schemeClr val="tx1"/>
                </a:solidFill>
                <a:effectLst/>
              </a:rPr>
              <a:pPr algn="r">
                <a:lnSpc>
                  <a:spcPct val="90000"/>
                </a:lnSpc>
              </a:pPr>
              <a:t>2.0</a:t>
            </a:fld>
            <a:endParaRPr lang="en-US" sz="1000" b="0" baseline="0" dirty="0" err="1">
              <a:solidFill>
                <a:schemeClr val="tx1"/>
              </a:solidFill>
            </a:endParaRPr>
          </a:p>
        </p:txBody>
      </p:sp>
      <p:sp>
        <p:nvSpPr>
          <p:cNvPr id="240" name="Rectangle 239">
            <a:extLst>
              <a:ext uri="{FF2B5EF4-FFF2-40B4-BE49-F238E27FC236}">
                <a16:creationId xmlns:a16="http://schemas.microsoft.com/office/drawing/2014/main" id="{9C7077FC-30B1-18BC-9DB8-93AA31F8D222}"/>
              </a:ext>
            </a:extLst>
          </p:cNvPr>
          <p:cNvSpPr/>
          <p:nvPr>
            <p:custDataLst>
              <p:tags r:id="rId67"/>
            </p:custDataLst>
          </p:nvPr>
        </p:nvSpPr>
        <p:spPr bwMode="gray">
          <a:xfrm>
            <a:off x="5491163" y="2828925"/>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A9A6AB54-9AB5-4BB7-86AA-12CD1E26A31F}" type="datetime'4''''''''''''''''''''''0''''''0'''''''''''''''''''''''">
              <a:rPr lang="en-US" altLang="en-US" sz="1000" b="0" baseline="0" smtClean="0">
                <a:solidFill>
                  <a:schemeClr val="tx1"/>
                </a:solidFill>
              </a:rPr>
              <a:pPr/>
              <a:t>400</a:t>
            </a:fld>
            <a:endParaRPr lang="en-US" sz="1000" b="0" baseline="0" dirty="0" err="1">
              <a:solidFill>
                <a:schemeClr val="tx1"/>
              </a:solidFill>
            </a:endParaRPr>
          </a:p>
        </p:txBody>
      </p:sp>
      <p:sp>
        <p:nvSpPr>
          <p:cNvPr id="238" name="Rectangle 237">
            <a:extLst>
              <a:ext uri="{FF2B5EF4-FFF2-40B4-BE49-F238E27FC236}">
                <a16:creationId xmlns:a16="http://schemas.microsoft.com/office/drawing/2014/main" id="{998C5358-651D-C20A-2844-3F7EDD7E1CE5}"/>
              </a:ext>
            </a:extLst>
          </p:cNvPr>
          <p:cNvSpPr/>
          <p:nvPr>
            <p:custDataLst>
              <p:tags r:id="rId68"/>
            </p:custDataLst>
          </p:nvPr>
        </p:nvSpPr>
        <p:spPr bwMode="gray">
          <a:xfrm>
            <a:off x="5491163" y="3071813"/>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84C4E08F-7AE5-4ADE-94C8-6F3303BDC97A}" type="datetime'''''''2''''''''''0''''''''''0'''''''''''''''''''''''''''''">
              <a:rPr lang="en-US" altLang="en-US" sz="1000" b="0" baseline="0" smtClean="0">
                <a:solidFill>
                  <a:schemeClr val="tx1"/>
                </a:solidFill>
              </a:rPr>
              <a:pPr/>
              <a:t>200</a:t>
            </a:fld>
            <a:endParaRPr lang="en-US" sz="1000" b="0" baseline="0" dirty="0" err="1">
              <a:solidFill>
                <a:schemeClr val="tx1"/>
              </a:solidFill>
            </a:endParaRPr>
          </a:p>
        </p:txBody>
      </p:sp>
      <p:sp>
        <p:nvSpPr>
          <p:cNvPr id="241" name="Rectangle 240">
            <a:extLst>
              <a:ext uri="{FF2B5EF4-FFF2-40B4-BE49-F238E27FC236}">
                <a16:creationId xmlns:a16="http://schemas.microsoft.com/office/drawing/2014/main" id="{CF7BA67E-89F9-5485-6807-BD54D83F6875}"/>
              </a:ext>
            </a:extLst>
          </p:cNvPr>
          <p:cNvSpPr/>
          <p:nvPr>
            <p:custDataLst>
              <p:tags r:id="rId69"/>
            </p:custDataLst>
          </p:nvPr>
        </p:nvSpPr>
        <p:spPr bwMode="gray">
          <a:xfrm>
            <a:off x="5491163" y="2587625"/>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131F0A73-A8BD-48F8-946E-ADAADEF4C6C8}" type="datetime'''''''''''''''''''''''''''''''''''''''6''''''0''0'''">
              <a:rPr lang="en-US" altLang="en-US" sz="1000" b="0" baseline="0" smtClean="0">
                <a:solidFill>
                  <a:schemeClr val="tx1"/>
                </a:solidFill>
              </a:rPr>
              <a:pPr/>
              <a:t>600</a:t>
            </a:fld>
            <a:endParaRPr lang="en-US" sz="1000" b="0" baseline="0" dirty="0" err="1">
              <a:solidFill>
                <a:schemeClr val="tx1"/>
              </a:solidFill>
            </a:endParaRPr>
          </a:p>
        </p:txBody>
      </p:sp>
      <p:sp>
        <p:nvSpPr>
          <p:cNvPr id="239" name="Rectangle 238">
            <a:extLst>
              <a:ext uri="{FF2B5EF4-FFF2-40B4-BE49-F238E27FC236}">
                <a16:creationId xmlns:a16="http://schemas.microsoft.com/office/drawing/2014/main" id="{9B0153C2-B6DB-FF5A-77B9-38ABDA4F5B39}"/>
              </a:ext>
            </a:extLst>
          </p:cNvPr>
          <p:cNvSpPr/>
          <p:nvPr>
            <p:custDataLst>
              <p:tags r:id="rId70"/>
            </p:custDataLst>
          </p:nvPr>
        </p:nvSpPr>
        <p:spPr bwMode="gray">
          <a:xfrm>
            <a:off x="5491163" y="2101850"/>
            <a:ext cx="3143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E3F83516-032E-436A-885C-5A852031A4FB}" type="datetime'''''''''''''1'',''''00''''''''''''''''0'''''''''''">
              <a:rPr lang="en-US" altLang="en-US" sz="1000" b="0" baseline="0" smtClean="0">
                <a:solidFill>
                  <a:schemeClr val="tx1"/>
                </a:solidFill>
              </a:rPr>
              <a:pPr/>
              <a:t>1,000</a:t>
            </a:fld>
            <a:endParaRPr lang="en-US" sz="1000" b="0" baseline="0" dirty="0" err="1">
              <a:solidFill>
                <a:schemeClr val="tx1"/>
              </a:solidFill>
            </a:endParaRPr>
          </a:p>
        </p:txBody>
      </p:sp>
      <p:sp>
        <p:nvSpPr>
          <p:cNvPr id="242" name="Rectangle 241">
            <a:extLst>
              <a:ext uri="{FF2B5EF4-FFF2-40B4-BE49-F238E27FC236}">
                <a16:creationId xmlns:a16="http://schemas.microsoft.com/office/drawing/2014/main" id="{A283A640-4AF5-CAC9-84B8-2AA9702C0D9E}"/>
              </a:ext>
            </a:extLst>
          </p:cNvPr>
          <p:cNvSpPr/>
          <p:nvPr>
            <p:custDataLst>
              <p:tags r:id="rId71"/>
            </p:custDataLst>
          </p:nvPr>
        </p:nvSpPr>
        <p:spPr bwMode="gray">
          <a:xfrm>
            <a:off x="5491163" y="2344738"/>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6BEB9720-F380-459E-8954-BEE51E95015C}" type="datetime'''''''''''''8''''''''''''''0''''''''''''''''''''''''0'''">
              <a:rPr lang="en-US" altLang="en-US" sz="1000" b="0" baseline="0" smtClean="0">
                <a:solidFill>
                  <a:schemeClr val="tx1"/>
                </a:solidFill>
              </a:rPr>
              <a:pPr/>
              <a:t>800</a:t>
            </a:fld>
            <a:endParaRPr lang="en-US" sz="1000" b="0" baseline="0" dirty="0" err="1">
              <a:solidFill>
                <a:schemeClr val="tx1"/>
              </a:solidFill>
            </a:endParaRPr>
          </a:p>
        </p:txBody>
      </p:sp>
      <p:sp>
        <p:nvSpPr>
          <p:cNvPr id="243" name="Rectangle 242">
            <a:extLst>
              <a:ext uri="{FF2B5EF4-FFF2-40B4-BE49-F238E27FC236}">
                <a16:creationId xmlns:a16="http://schemas.microsoft.com/office/drawing/2014/main" id="{06078D3A-3FB6-0454-7884-813A8007BE9B}"/>
              </a:ext>
            </a:extLst>
          </p:cNvPr>
          <p:cNvSpPr/>
          <p:nvPr>
            <p:custDataLst>
              <p:tags r:id="rId72"/>
            </p:custDataLst>
          </p:nvPr>
        </p:nvSpPr>
        <p:spPr bwMode="gray">
          <a:xfrm>
            <a:off x="5491163" y="1858963"/>
            <a:ext cx="3143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9D49FFE2-FC94-4B35-BF84-8AAFFA33C2BA}" type="datetime'1'''',''''20''''''''''''0'''''''''''''''''''''''''''''''''">
              <a:rPr lang="en-US" altLang="en-US" sz="1000" b="0" baseline="0" smtClean="0">
                <a:solidFill>
                  <a:schemeClr val="tx1"/>
                </a:solidFill>
              </a:rPr>
              <a:pPr/>
              <a:t>1,200</a:t>
            </a:fld>
            <a:endParaRPr lang="en-US" sz="1000" b="0" baseline="0" dirty="0" err="1">
              <a:solidFill>
                <a:schemeClr val="tx1"/>
              </a:solidFill>
            </a:endParaRPr>
          </a:p>
        </p:txBody>
      </p:sp>
      <p:cxnSp>
        <p:nvCxnSpPr>
          <p:cNvPr id="311" name="Straight Connector 310">
            <a:extLst>
              <a:ext uri="{FF2B5EF4-FFF2-40B4-BE49-F238E27FC236}">
                <a16:creationId xmlns:a16="http://schemas.microsoft.com/office/drawing/2014/main" id="{69423C0B-29B9-490E-46BC-74FCF2917378}"/>
              </a:ext>
            </a:extLst>
          </p:cNvPr>
          <p:cNvCxnSpPr/>
          <p:nvPr>
            <p:custDataLst>
              <p:tags r:id="rId73"/>
            </p:custDataLst>
          </p:nvPr>
        </p:nvCxnSpPr>
        <p:spPr bwMode="auto">
          <a:xfrm flipV="1">
            <a:off x="3875088" y="2203450"/>
            <a:ext cx="1322388" cy="169863"/>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46" name="Rectangle 245">
            <a:extLst>
              <a:ext uri="{FF2B5EF4-FFF2-40B4-BE49-F238E27FC236}">
                <a16:creationId xmlns:a16="http://schemas.microsoft.com/office/drawing/2014/main" id="{4BB895E0-BEF5-BC54-4176-991FA72D9117}"/>
              </a:ext>
            </a:extLst>
          </p:cNvPr>
          <p:cNvSpPr/>
          <p:nvPr>
            <p:custDataLst>
              <p:tags r:id="rId74"/>
            </p:custDataLst>
          </p:nvPr>
        </p:nvSpPr>
        <p:spPr bwMode="auto">
          <a:xfrm>
            <a:off x="3729038" y="34210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DE305521-F1B0-43D1-BC56-DB6FF9DE70FF}" type="datetime'''''''''20''''''1''''''''''''7'''''''''''''''''''''">
              <a:rPr lang="en-US" altLang="en-US" sz="1000" baseline="0" smtClean="0">
                <a:solidFill>
                  <a:schemeClr val="tx1"/>
                </a:solidFill>
              </a:rPr>
              <a:pPr/>
              <a:t>2017</a:t>
            </a:fld>
            <a:endParaRPr lang="en-US" sz="1000" baseline="0" dirty="0" err="1">
              <a:solidFill>
                <a:schemeClr val="tx1"/>
              </a:solidFill>
            </a:endParaRPr>
          </a:p>
        </p:txBody>
      </p:sp>
      <p:sp>
        <p:nvSpPr>
          <p:cNvPr id="303" name="Rectangle 302">
            <a:extLst>
              <a:ext uri="{FF2B5EF4-FFF2-40B4-BE49-F238E27FC236}">
                <a16:creationId xmlns:a16="http://schemas.microsoft.com/office/drawing/2014/main" id="{196BCF36-90BD-07C4-851F-7F46ABD7D4B3}"/>
              </a:ext>
            </a:extLst>
          </p:cNvPr>
          <p:cNvSpPr/>
          <p:nvPr>
            <p:custDataLst>
              <p:tags r:id="rId75"/>
            </p:custDataLst>
          </p:nvPr>
        </p:nvSpPr>
        <p:spPr bwMode="auto">
          <a:xfrm>
            <a:off x="3633788" y="1663700"/>
            <a:ext cx="153988"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a:r>
              <a:rPr lang="en-US" altLang="en-US" sz="1000" b="0" baseline="0" dirty="0">
                <a:solidFill>
                  <a:schemeClr val="tx1"/>
                </a:solidFill>
                <a:effectLst/>
              </a:rPr>
              <a:t>$B</a:t>
            </a:r>
            <a:endParaRPr lang="en-US" sz="1000" b="0" baseline="0" dirty="0">
              <a:solidFill>
                <a:schemeClr val="tx1"/>
              </a:solidFill>
            </a:endParaRPr>
          </a:p>
        </p:txBody>
      </p:sp>
      <p:sp>
        <p:nvSpPr>
          <p:cNvPr id="268" name="Rectangle 267">
            <a:extLst>
              <a:ext uri="{FF2B5EF4-FFF2-40B4-BE49-F238E27FC236}">
                <a16:creationId xmlns:a16="http://schemas.microsoft.com/office/drawing/2014/main" id="{45234442-7931-D61E-C05D-19C60937784D}"/>
              </a:ext>
            </a:extLst>
          </p:cNvPr>
          <p:cNvSpPr/>
          <p:nvPr>
            <p:custDataLst>
              <p:tags r:id="rId76"/>
            </p:custDataLst>
          </p:nvPr>
        </p:nvSpPr>
        <p:spPr bwMode="gray">
          <a:xfrm>
            <a:off x="4727575" y="2506663"/>
            <a:ext cx="2794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7463" tIns="0" rIns="17463" bIns="0" numCol="1" spcCol="0" rtlCol="0" anchor="b" anchorCtr="0">
            <a:noAutofit/>
          </a:bodyPr>
          <a:lstStyle/>
          <a:p>
            <a:pPr algn="ctr">
              <a:lnSpc>
                <a:spcPct val="90000"/>
              </a:lnSpc>
            </a:pPr>
            <a:fld id="{55840165-ABCB-4F9B-B4BF-F6C6174BFF53}" type="datetime'''0''''''''''''''''''''''''''.''''''''9''''''''''''7'">
              <a:rPr lang="en-US" altLang="en-US" sz="1000" b="0" baseline="0" smtClean="0">
                <a:solidFill>
                  <a:schemeClr val="tx1"/>
                </a:solidFill>
              </a:rPr>
              <a:pPr/>
              <a:t>0.97</a:t>
            </a:fld>
            <a:endParaRPr lang="en-US" sz="1000" b="0" baseline="0" dirty="0" err="1">
              <a:solidFill>
                <a:schemeClr val="tx1"/>
              </a:solidFill>
            </a:endParaRPr>
          </a:p>
        </p:txBody>
      </p:sp>
      <p:sp>
        <p:nvSpPr>
          <p:cNvPr id="245" name="Rectangle 244">
            <a:extLst>
              <a:ext uri="{FF2B5EF4-FFF2-40B4-BE49-F238E27FC236}">
                <a16:creationId xmlns:a16="http://schemas.microsoft.com/office/drawing/2014/main" id="{AB2371DF-BDDA-4A8F-EE7A-593CA087C03C}"/>
              </a:ext>
            </a:extLst>
          </p:cNvPr>
          <p:cNvSpPr/>
          <p:nvPr>
            <p:custDataLst>
              <p:tags r:id="rId77"/>
            </p:custDataLst>
          </p:nvPr>
        </p:nvSpPr>
        <p:spPr bwMode="auto">
          <a:xfrm>
            <a:off x="5075238" y="1604963"/>
            <a:ext cx="574675"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a:r>
              <a:rPr lang="en-US" altLang="en-US" sz="1000" b="0" baseline="0" dirty="0">
                <a:solidFill>
                  <a:schemeClr val="tx1"/>
                </a:solidFill>
                <a:effectLst/>
              </a:rPr>
              <a:t>Kt</a:t>
            </a:r>
            <a:r>
              <a:rPr lang="en-US" altLang="en-US" sz="1000" b="0" baseline="0" dirty="0">
                <a:solidFill>
                  <a:schemeClr val="tx1"/>
                </a:solidFill>
              </a:rPr>
              <a:t> Cu. Eq.</a:t>
            </a:r>
            <a:endParaRPr lang="en-US" sz="1000" b="0" baseline="0" dirty="0">
              <a:solidFill>
                <a:schemeClr val="tx1"/>
              </a:solidFill>
            </a:endParaRPr>
          </a:p>
        </p:txBody>
      </p:sp>
      <p:sp>
        <p:nvSpPr>
          <p:cNvPr id="252" name="Rectangle 251">
            <a:extLst>
              <a:ext uri="{FF2B5EF4-FFF2-40B4-BE49-F238E27FC236}">
                <a16:creationId xmlns:a16="http://schemas.microsoft.com/office/drawing/2014/main" id="{BD02AD00-7DC8-95E4-8F8D-3422936221CC}"/>
              </a:ext>
            </a:extLst>
          </p:cNvPr>
          <p:cNvSpPr/>
          <p:nvPr>
            <p:custDataLst>
              <p:tags r:id="rId78"/>
            </p:custDataLst>
          </p:nvPr>
        </p:nvSpPr>
        <p:spPr bwMode="auto">
          <a:xfrm>
            <a:off x="4059238" y="34210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D2C536C8-E64A-45BF-9544-DE065FD60468}" type="datetime'''''''2''''01''''''''''''''''''''8'''''''''''''''''''''''">
              <a:rPr lang="en-US" altLang="en-US" sz="1000" baseline="0" smtClean="0">
                <a:solidFill>
                  <a:schemeClr val="tx1"/>
                </a:solidFill>
              </a:rPr>
              <a:pPr/>
              <a:t>2018</a:t>
            </a:fld>
            <a:endParaRPr lang="en-US" sz="1000" baseline="0" dirty="0" err="1">
              <a:solidFill>
                <a:schemeClr val="tx1"/>
              </a:solidFill>
            </a:endParaRPr>
          </a:p>
        </p:txBody>
      </p:sp>
      <p:sp>
        <p:nvSpPr>
          <p:cNvPr id="262" name="Rectangle 261">
            <a:extLst>
              <a:ext uri="{FF2B5EF4-FFF2-40B4-BE49-F238E27FC236}">
                <a16:creationId xmlns:a16="http://schemas.microsoft.com/office/drawing/2014/main" id="{FEB7DB3D-0F94-527A-5735-1E597CF93FF4}"/>
              </a:ext>
            </a:extLst>
          </p:cNvPr>
          <p:cNvSpPr/>
          <p:nvPr>
            <p:custDataLst>
              <p:tags r:id="rId79"/>
            </p:custDataLst>
          </p:nvPr>
        </p:nvSpPr>
        <p:spPr bwMode="gray">
          <a:xfrm>
            <a:off x="4065588" y="2476500"/>
            <a:ext cx="2794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7463" tIns="0" rIns="17463" bIns="0" numCol="1" spcCol="0" rtlCol="0" anchor="b" anchorCtr="0">
            <a:noAutofit/>
          </a:bodyPr>
          <a:lstStyle/>
          <a:p>
            <a:pPr algn="ctr">
              <a:lnSpc>
                <a:spcPct val="90000"/>
              </a:lnSpc>
            </a:pPr>
            <a:fld id="{BEB55F72-B26D-4FF9-914C-ED0A9F047321}" type="datetime'1''''''''''''''''''''''''''.''''''0''''''''''''''2'''''''''''">
              <a:rPr lang="en-US" altLang="en-US" sz="1000" b="0" baseline="0" smtClean="0">
                <a:solidFill>
                  <a:schemeClr val="tx1"/>
                </a:solidFill>
              </a:rPr>
              <a:pPr/>
              <a:t>1.02</a:t>
            </a:fld>
            <a:endParaRPr lang="en-US" sz="1000" b="0" baseline="0" dirty="0" err="1">
              <a:solidFill>
                <a:schemeClr val="tx1"/>
              </a:solidFill>
            </a:endParaRPr>
          </a:p>
        </p:txBody>
      </p:sp>
      <p:sp>
        <p:nvSpPr>
          <p:cNvPr id="254" name="Rectangle 253">
            <a:extLst>
              <a:ext uri="{FF2B5EF4-FFF2-40B4-BE49-F238E27FC236}">
                <a16:creationId xmlns:a16="http://schemas.microsoft.com/office/drawing/2014/main" id="{32404888-9FEA-4BC2-049E-E9ED6C76CAEB}"/>
              </a:ext>
            </a:extLst>
          </p:cNvPr>
          <p:cNvSpPr/>
          <p:nvPr>
            <p:custDataLst>
              <p:tags r:id="rId80"/>
            </p:custDataLst>
          </p:nvPr>
        </p:nvSpPr>
        <p:spPr bwMode="auto">
          <a:xfrm>
            <a:off x="4389438" y="34210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B598B26D-E460-4086-8BF6-EDA06EAAA1B1}" type="datetime'''''20''''''''''''''''1''''''''''''''''''''''''9'''''''''''''">
              <a:rPr lang="en-US" altLang="en-US" sz="1000" baseline="0" smtClean="0">
                <a:solidFill>
                  <a:schemeClr val="tx1"/>
                </a:solidFill>
              </a:rPr>
              <a:pPr/>
              <a:t>2019</a:t>
            </a:fld>
            <a:endParaRPr lang="en-US" sz="1000" baseline="0" dirty="0" err="1">
              <a:solidFill>
                <a:schemeClr val="tx1"/>
              </a:solidFill>
            </a:endParaRPr>
          </a:p>
        </p:txBody>
      </p:sp>
      <p:sp>
        <p:nvSpPr>
          <p:cNvPr id="255" name="Rectangle 254">
            <a:extLst>
              <a:ext uri="{FF2B5EF4-FFF2-40B4-BE49-F238E27FC236}">
                <a16:creationId xmlns:a16="http://schemas.microsoft.com/office/drawing/2014/main" id="{13336EF1-A3C8-634B-A880-6E501ADF3F4F}"/>
              </a:ext>
            </a:extLst>
          </p:cNvPr>
          <p:cNvSpPr/>
          <p:nvPr>
            <p:custDataLst>
              <p:tags r:id="rId81"/>
            </p:custDataLst>
          </p:nvPr>
        </p:nvSpPr>
        <p:spPr bwMode="auto">
          <a:xfrm>
            <a:off x="4721225" y="34210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45295931-7F74-4228-9E4B-01C09ABA219A}" type="datetime'''''''2''''0''''''''''''''''''''''''''''''2''''''''''''''''0'">
              <a:rPr lang="en-US" altLang="en-US" sz="1000" baseline="0" smtClean="0">
                <a:solidFill>
                  <a:schemeClr val="tx1"/>
                </a:solidFill>
              </a:rPr>
              <a:pPr/>
              <a:t>2020</a:t>
            </a:fld>
            <a:endParaRPr lang="en-US" sz="1000" baseline="0" dirty="0" err="1">
              <a:solidFill>
                <a:schemeClr val="tx1"/>
              </a:solidFill>
            </a:endParaRPr>
          </a:p>
        </p:txBody>
      </p:sp>
      <p:sp>
        <p:nvSpPr>
          <p:cNvPr id="256" name="Rectangle 255">
            <a:extLst>
              <a:ext uri="{FF2B5EF4-FFF2-40B4-BE49-F238E27FC236}">
                <a16:creationId xmlns:a16="http://schemas.microsoft.com/office/drawing/2014/main" id="{578C2A53-2FD2-2F91-8955-1EDADF2AC0F2}"/>
              </a:ext>
            </a:extLst>
          </p:cNvPr>
          <p:cNvSpPr/>
          <p:nvPr>
            <p:custDataLst>
              <p:tags r:id="rId82"/>
            </p:custDataLst>
          </p:nvPr>
        </p:nvSpPr>
        <p:spPr bwMode="auto">
          <a:xfrm>
            <a:off x="5051425" y="34210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4A8B1E22-16D1-4EF6-B3AC-BBD0284389F2}" type="datetime'''''''2''''0''''''''''''''''2''''''''''1'''''''''''">
              <a:rPr lang="en-US" altLang="en-US" sz="1000" baseline="0" smtClean="0">
                <a:solidFill>
                  <a:schemeClr val="tx1"/>
                </a:solidFill>
              </a:rPr>
              <a:pPr/>
              <a:t>2021</a:t>
            </a:fld>
            <a:endParaRPr lang="en-US" sz="1000" baseline="0" dirty="0" err="1">
              <a:solidFill>
                <a:schemeClr val="tx1"/>
              </a:solidFill>
            </a:endParaRPr>
          </a:p>
        </p:txBody>
      </p:sp>
      <p:sp>
        <p:nvSpPr>
          <p:cNvPr id="257" name="Rectangle 256">
            <a:extLst>
              <a:ext uri="{FF2B5EF4-FFF2-40B4-BE49-F238E27FC236}">
                <a16:creationId xmlns:a16="http://schemas.microsoft.com/office/drawing/2014/main" id="{8B8E9A71-7DB4-46D3-DEAC-FCA08B400120}"/>
              </a:ext>
            </a:extLst>
          </p:cNvPr>
          <p:cNvSpPr/>
          <p:nvPr>
            <p:custDataLst>
              <p:tags r:id="rId83"/>
            </p:custDataLst>
          </p:nvPr>
        </p:nvSpPr>
        <p:spPr bwMode="gray">
          <a:xfrm>
            <a:off x="3735388" y="2581275"/>
            <a:ext cx="2794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7463" tIns="0" rIns="17463" bIns="0" numCol="1" spcCol="0" rtlCol="0" anchor="b" anchorCtr="0">
            <a:noAutofit/>
          </a:bodyPr>
          <a:lstStyle/>
          <a:p>
            <a:pPr algn="ctr">
              <a:lnSpc>
                <a:spcPct val="90000"/>
              </a:lnSpc>
            </a:pPr>
            <a:fld id="{48F94014-976E-4DD4-B75C-A319E19F16F8}" type="datetime'''''''''''''''0''''''''.8''''''''''''7'">
              <a:rPr lang="en-US" altLang="en-US" sz="1000" b="0" baseline="0" smtClean="0">
                <a:solidFill>
                  <a:schemeClr val="tx1"/>
                </a:solidFill>
              </a:rPr>
              <a:pPr/>
              <a:t>0.87</a:t>
            </a:fld>
            <a:endParaRPr lang="en-US" sz="1000" b="0" baseline="0" dirty="0" err="1">
              <a:solidFill>
                <a:schemeClr val="tx1"/>
              </a:solidFill>
            </a:endParaRPr>
          </a:p>
        </p:txBody>
      </p:sp>
      <p:sp>
        <p:nvSpPr>
          <p:cNvPr id="267" name="Rectangle 266">
            <a:extLst>
              <a:ext uri="{FF2B5EF4-FFF2-40B4-BE49-F238E27FC236}">
                <a16:creationId xmlns:a16="http://schemas.microsoft.com/office/drawing/2014/main" id="{7ED96484-BC13-B0E5-DE85-26AE35140C27}"/>
              </a:ext>
            </a:extLst>
          </p:cNvPr>
          <p:cNvSpPr/>
          <p:nvPr>
            <p:custDataLst>
              <p:tags r:id="rId84"/>
            </p:custDataLst>
          </p:nvPr>
        </p:nvSpPr>
        <p:spPr bwMode="gray">
          <a:xfrm>
            <a:off x="4395788" y="2497138"/>
            <a:ext cx="2794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7463" tIns="0" rIns="17463" bIns="0" numCol="1" spcCol="0" rtlCol="0" anchor="b" anchorCtr="0">
            <a:noAutofit/>
          </a:bodyPr>
          <a:lstStyle/>
          <a:p>
            <a:pPr algn="ctr">
              <a:lnSpc>
                <a:spcPct val="90000"/>
              </a:lnSpc>
            </a:pPr>
            <a:fld id="{4944F0E2-3001-4D89-A007-5B5FC82FD834}" type="datetime'''''''''0.''''''''''''''''9''''''''''''''''''''''''''''9'''''">
              <a:rPr lang="en-US" altLang="en-US" sz="1000" b="0" baseline="0" smtClean="0">
                <a:solidFill>
                  <a:schemeClr val="tx1"/>
                </a:solidFill>
              </a:rPr>
              <a:pPr/>
              <a:t>0.99</a:t>
            </a:fld>
            <a:endParaRPr lang="en-US" sz="1000" b="0" baseline="0" dirty="0" err="1">
              <a:solidFill>
                <a:schemeClr val="tx1"/>
              </a:solidFill>
            </a:endParaRPr>
          </a:p>
        </p:txBody>
      </p:sp>
      <p:sp>
        <p:nvSpPr>
          <p:cNvPr id="269" name="Rectangle 268">
            <a:extLst>
              <a:ext uri="{FF2B5EF4-FFF2-40B4-BE49-F238E27FC236}">
                <a16:creationId xmlns:a16="http://schemas.microsoft.com/office/drawing/2014/main" id="{4BA9C390-9CC5-7C9C-9D7A-37F0172384D9}"/>
              </a:ext>
            </a:extLst>
          </p:cNvPr>
          <p:cNvSpPr/>
          <p:nvPr>
            <p:custDataLst>
              <p:tags r:id="rId85"/>
            </p:custDataLst>
          </p:nvPr>
        </p:nvSpPr>
        <p:spPr bwMode="gray">
          <a:xfrm>
            <a:off x="5057775" y="2411413"/>
            <a:ext cx="2794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7463" tIns="0" rIns="17463" bIns="0" numCol="1" spcCol="0" rtlCol="0" anchor="b" anchorCtr="0">
            <a:noAutofit/>
          </a:bodyPr>
          <a:lstStyle/>
          <a:p>
            <a:pPr algn="ctr">
              <a:lnSpc>
                <a:spcPct val="90000"/>
              </a:lnSpc>
            </a:pPr>
            <a:fld id="{B0E9243E-5DF6-45C7-94DA-61F0348B324A}" type="datetime'''''''''''''''1''.''''''''''''''''''''1''''1'">
              <a:rPr lang="en-US" altLang="en-US" sz="1000" b="0" baseline="0" smtClean="0">
                <a:solidFill>
                  <a:schemeClr val="tx1"/>
                </a:solidFill>
              </a:rPr>
              <a:pPr/>
              <a:t>1.11</a:t>
            </a:fld>
            <a:endParaRPr lang="en-US" sz="1000" b="0" baseline="0" dirty="0" err="1">
              <a:solidFill>
                <a:schemeClr val="tx1"/>
              </a:solidFill>
            </a:endParaRPr>
          </a:p>
        </p:txBody>
      </p:sp>
      <p:sp>
        <p:nvSpPr>
          <p:cNvPr id="310" name="Oval 309">
            <a:extLst>
              <a:ext uri="{FF2B5EF4-FFF2-40B4-BE49-F238E27FC236}">
                <a16:creationId xmlns:a16="http://schemas.microsoft.com/office/drawing/2014/main" id="{715E8AC4-7877-2F33-B290-F7C7C9F23B30}"/>
              </a:ext>
            </a:extLst>
          </p:cNvPr>
          <p:cNvSpPr/>
          <p:nvPr>
            <p:custDataLst>
              <p:tags r:id="rId86"/>
            </p:custDataLst>
          </p:nvPr>
        </p:nvSpPr>
        <p:spPr bwMode="auto">
          <a:xfrm>
            <a:off x="4406900" y="2179638"/>
            <a:ext cx="258763" cy="215900"/>
          </a:xfrm>
          <a:prstGeom prst="ellipse">
            <a:avLst/>
          </a:prstGeom>
          <a:solidFill>
            <a:schemeClr val="bg1"/>
          </a:solidFill>
          <a:ln w="952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a:fld id="{F71BA4E4-52F8-4CB5-B255-6B20A74A8F34}" type="datetime'''''6''''%'''''''''''''''''''''''''''">
              <a:rPr lang="en-US" altLang="en-US" sz="1000" baseline="0" smtClean="0">
                <a:solidFill>
                  <a:schemeClr val="tx1"/>
                </a:solidFill>
                <a:effectLst/>
              </a:rPr>
              <a:pPr/>
              <a:t>6%</a:t>
            </a:fld>
            <a:endParaRPr lang="en-US" sz="1000" baseline="0" dirty="0" err="1">
              <a:solidFill>
                <a:schemeClr val="tx1"/>
              </a:solidFill>
            </a:endParaRPr>
          </a:p>
        </p:txBody>
      </p:sp>
      <p:grpSp>
        <p:nvGrpSpPr>
          <p:cNvPr id="555" name="Group 554">
            <a:extLst>
              <a:ext uri="{FF2B5EF4-FFF2-40B4-BE49-F238E27FC236}">
                <a16:creationId xmlns:a16="http://schemas.microsoft.com/office/drawing/2014/main" id="{3B897EE8-2DC3-2962-EECC-C899F0AD51BA}"/>
              </a:ext>
            </a:extLst>
          </p:cNvPr>
          <p:cNvGrpSpPr/>
          <p:nvPr/>
        </p:nvGrpSpPr>
        <p:grpSpPr>
          <a:xfrm>
            <a:off x="452593" y="3766185"/>
            <a:ext cx="2242911" cy="327025"/>
            <a:chOff x="452593" y="3776704"/>
            <a:chExt cx="2242911" cy="327529"/>
          </a:xfrm>
          <a:solidFill>
            <a:schemeClr val="tx2"/>
          </a:solidFill>
        </p:grpSpPr>
        <p:sp>
          <p:nvSpPr>
            <p:cNvPr id="23" name="Rectangle: Rounded Corners 22">
              <a:extLst>
                <a:ext uri="{FF2B5EF4-FFF2-40B4-BE49-F238E27FC236}">
                  <a16:creationId xmlns:a16="http://schemas.microsoft.com/office/drawing/2014/main" id="{93B2A5CC-5CAB-8AFD-70A6-7634C6117FDD}"/>
                </a:ext>
              </a:extLst>
            </p:cNvPr>
            <p:cNvSpPr/>
            <p:nvPr/>
          </p:nvSpPr>
          <p:spPr>
            <a:xfrm>
              <a:off x="452593" y="3776704"/>
              <a:ext cx="720000" cy="32752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defRPr/>
              </a:pPr>
              <a:r>
                <a:rPr kumimoji="0" lang="en-GB" sz="1000"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rPr>
                <a:t>1.89</a:t>
              </a:r>
            </a:p>
            <a:p>
              <a:pPr algn="ctr">
                <a:defRPr/>
              </a:pPr>
              <a:r>
                <a:rPr lang="en-GB" sz="1000" b="0" baseline="0" dirty="0">
                  <a:solidFill>
                    <a:schemeClr val="bg1"/>
                  </a:solidFill>
                  <a:latin typeface="Arial"/>
                  <a:ea typeface="Roboto" panose="02000000000000000000" pitchFamily="2" charset="0"/>
                  <a:cs typeface="Roboto" panose="02000000000000000000" pitchFamily="2" charset="0"/>
                </a:rPr>
                <a:t>$B Avg.</a:t>
              </a:r>
            </a:p>
          </p:txBody>
        </p:sp>
        <p:sp>
          <p:nvSpPr>
            <p:cNvPr id="8" name="Rectangle: Rounded Corners 7">
              <a:extLst>
                <a:ext uri="{FF2B5EF4-FFF2-40B4-BE49-F238E27FC236}">
                  <a16:creationId xmlns:a16="http://schemas.microsoft.com/office/drawing/2014/main" id="{D177CA2D-A7ED-A1AC-6A45-2141DA9D61D2}"/>
                </a:ext>
              </a:extLst>
            </p:cNvPr>
            <p:cNvSpPr/>
            <p:nvPr/>
          </p:nvSpPr>
          <p:spPr>
            <a:xfrm>
              <a:off x="1214048" y="3776704"/>
              <a:ext cx="720000" cy="32752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defRPr/>
              </a:pPr>
              <a:r>
                <a:rPr kumimoji="0" lang="en-GB" sz="1000"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rPr>
                <a:t>9.39</a:t>
              </a:r>
            </a:p>
            <a:p>
              <a:pPr algn="ctr">
                <a:defRPr/>
              </a:pPr>
              <a:r>
                <a:rPr lang="en-GB" sz="1000" b="0" baseline="0" dirty="0">
                  <a:solidFill>
                    <a:schemeClr val="bg1"/>
                  </a:solidFill>
                  <a:latin typeface="Arial"/>
                  <a:ea typeface="Roboto" panose="02000000000000000000" pitchFamily="2" charset="0"/>
                  <a:cs typeface="Roboto" panose="02000000000000000000" pitchFamily="2" charset="0"/>
                </a:rPr>
                <a:t>$B </a:t>
              </a:r>
              <a:r>
                <a:rPr lang="en-GB" sz="1000" b="0" baseline="0" dirty="0" err="1">
                  <a:solidFill>
                    <a:schemeClr val="bg1"/>
                  </a:solidFill>
                  <a:latin typeface="Arial"/>
                  <a:ea typeface="Roboto" panose="02000000000000000000" pitchFamily="2" charset="0"/>
                  <a:cs typeface="Roboto" panose="02000000000000000000" pitchFamily="2" charset="0"/>
                </a:rPr>
                <a:t>Cumul</a:t>
              </a:r>
              <a:r>
                <a:rPr lang="en-GB" sz="1000" b="0" baseline="0" dirty="0">
                  <a:solidFill>
                    <a:schemeClr val="bg1"/>
                  </a:solidFill>
                  <a:latin typeface="Arial"/>
                  <a:ea typeface="Roboto" panose="02000000000000000000" pitchFamily="2" charset="0"/>
                  <a:cs typeface="Roboto" panose="02000000000000000000" pitchFamily="2" charset="0"/>
                </a:rPr>
                <a:t>.</a:t>
              </a:r>
            </a:p>
          </p:txBody>
        </p:sp>
        <p:sp>
          <p:nvSpPr>
            <p:cNvPr id="580" name="Rectangle: Rounded Corners 579">
              <a:extLst>
                <a:ext uri="{FF2B5EF4-FFF2-40B4-BE49-F238E27FC236}">
                  <a16:creationId xmlns:a16="http://schemas.microsoft.com/office/drawing/2014/main" id="{62242082-574A-77D9-1C82-07EEDCCD9D47}"/>
                </a:ext>
              </a:extLst>
            </p:cNvPr>
            <p:cNvSpPr/>
            <p:nvPr/>
          </p:nvSpPr>
          <p:spPr>
            <a:xfrm>
              <a:off x="1975504" y="3776704"/>
              <a:ext cx="720000" cy="32752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defRPr/>
              </a:pPr>
              <a:r>
                <a:rPr kumimoji="0" lang="en-GB" sz="1000"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rPr>
                <a:t>3,243</a:t>
              </a:r>
            </a:p>
            <a:p>
              <a:pPr algn="ctr">
                <a:defRPr/>
              </a:pPr>
              <a:r>
                <a:rPr lang="en-GB" sz="1000" b="0" baseline="0" dirty="0">
                  <a:solidFill>
                    <a:schemeClr val="bg1"/>
                  </a:solidFill>
                  <a:latin typeface="Arial"/>
                  <a:ea typeface="Roboto" panose="02000000000000000000" pitchFamily="2" charset="0"/>
                  <a:cs typeface="Roboto" panose="02000000000000000000" pitchFamily="2" charset="0"/>
                </a:rPr>
                <a:t>$/t Cu. Eq.</a:t>
              </a:r>
              <a:endParaRPr kumimoji="0" lang="en-GB" sz="1000" b="0"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endParaRPr>
            </a:p>
          </p:txBody>
        </p:sp>
      </p:grpSp>
      <p:sp>
        <p:nvSpPr>
          <p:cNvPr id="487" name="Rectangle 486">
            <a:extLst>
              <a:ext uri="{FF2B5EF4-FFF2-40B4-BE49-F238E27FC236}">
                <a16:creationId xmlns:a16="http://schemas.microsoft.com/office/drawing/2014/main" id="{DD3030D2-E5ED-DB2E-3F9F-B857DCC9CC81}"/>
              </a:ext>
            </a:extLst>
          </p:cNvPr>
          <p:cNvSpPr/>
          <p:nvPr>
            <p:custDataLst>
              <p:tags r:id="rId87"/>
            </p:custDataLst>
          </p:nvPr>
        </p:nvSpPr>
        <p:spPr bwMode="auto">
          <a:xfrm>
            <a:off x="1852613" y="4630738"/>
            <a:ext cx="179388" cy="133350"/>
          </a:xfrm>
          <a:prstGeom prst="rect">
            <a:avLst/>
          </a:prstGeom>
          <a:solidFill>
            <a:srgbClr val="D6D7D9"/>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sp>
        <p:nvSpPr>
          <p:cNvPr id="484" name="Rectangle 483">
            <a:extLst>
              <a:ext uri="{FF2B5EF4-FFF2-40B4-BE49-F238E27FC236}">
                <a16:creationId xmlns:a16="http://schemas.microsoft.com/office/drawing/2014/main" id="{7464D661-BA93-F2A8-3150-A73F5330F92F}"/>
              </a:ext>
            </a:extLst>
          </p:cNvPr>
          <p:cNvSpPr/>
          <p:nvPr>
            <p:custDataLst>
              <p:tags r:id="rId88"/>
            </p:custDataLst>
          </p:nvPr>
        </p:nvSpPr>
        <p:spPr bwMode="auto">
          <a:xfrm>
            <a:off x="436562" y="4427538"/>
            <a:ext cx="179388" cy="133350"/>
          </a:xfrm>
          <a:prstGeom prst="rect">
            <a:avLst/>
          </a:prstGeom>
          <a:solidFill>
            <a:srgbClr val="808080"/>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sp>
        <p:nvSpPr>
          <p:cNvPr id="485" name="Rectangle 484">
            <a:extLst>
              <a:ext uri="{FF2B5EF4-FFF2-40B4-BE49-F238E27FC236}">
                <a16:creationId xmlns:a16="http://schemas.microsoft.com/office/drawing/2014/main" id="{5297AD5D-9752-6D17-80DF-DFC4EE23097A}"/>
              </a:ext>
            </a:extLst>
          </p:cNvPr>
          <p:cNvSpPr/>
          <p:nvPr>
            <p:custDataLst>
              <p:tags r:id="rId89"/>
            </p:custDataLst>
          </p:nvPr>
        </p:nvSpPr>
        <p:spPr bwMode="auto">
          <a:xfrm>
            <a:off x="436562" y="4630738"/>
            <a:ext cx="179388" cy="133350"/>
          </a:xfrm>
          <a:prstGeom prst="rect">
            <a:avLst/>
          </a:prstGeom>
          <a:solidFill>
            <a:srgbClr val="969696"/>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sp>
        <p:nvSpPr>
          <p:cNvPr id="486" name="Rectangle 485">
            <a:extLst>
              <a:ext uri="{FF2B5EF4-FFF2-40B4-BE49-F238E27FC236}">
                <a16:creationId xmlns:a16="http://schemas.microsoft.com/office/drawing/2014/main" id="{597671BF-6572-51FE-DC64-78240B902DD1}"/>
              </a:ext>
            </a:extLst>
          </p:cNvPr>
          <p:cNvSpPr/>
          <p:nvPr>
            <p:custDataLst>
              <p:tags r:id="rId90"/>
            </p:custDataLst>
          </p:nvPr>
        </p:nvSpPr>
        <p:spPr bwMode="auto">
          <a:xfrm>
            <a:off x="1852613" y="4427538"/>
            <a:ext cx="179388" cy="133350"/>
          </a:xfrm>
          <a:prstGeom prst="rect">
            <a:avLst/>
          </a:prstGeom>
          <a:solidFill>
            <a:srgbClr val="C0C0C0"/>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cxnSp>
        <p:nvCxnSpPr>
          <p:cNvPr id="488" name="Straight Connector 487">
            <a:extLst>
              <a:ext uri="{FF2B5EF4-FFF2-40B4-BE49-F238E27FC236}">
                <a16:creationId xmlns:a16="http://schemas.microsoft.com/office/drawing/2014/main" id="{6AE07AB3-6545-1150-3989-27CC2A4D81C2}"/>
              </a:ext>
            </a:extLst>
          </p:cNvPr>
          <p:cNvCxnSpPr/>
          <p:nvPr>
            <p:custDataLst>
              <p:tags r:id="rId91"/>
            </p:custDataLst>
          </p:nvPr>
        </p:nvCxnSpPr>
        <p:spPr bwMode="gray">
          <a:xfrm>
            <a:off x="3556000" y="4494213"/>
            <a:ext cx="223838" cy="0"/>
          </a:xfrm>
          <a:prstGeom prst="line">
            <a:avLst/>
          </a:prstGeom>
          <a:ln w="28575" cap="rnd" cmpd="sng" algn="ctr">
            <a:solidFill>
              <a:schemeClr val="accent5"/>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89" name="Oval 488">
            <a:extLst>
              <a:ext uri="{FF2B5EF4-FFF2-40B4-BE49-F238E27FC236}">
                <a16:creationId xmlns:a16="http://schemas.microsoft.com/office/drawing/2014/main" id="{CF1ACE3F-D8DE-6AB3-63F4-AAA2A4D6C131}"/>
              </a:ext>
            </a:extLst>
          </p:cNvPr>
          <p:cNvSpPr/>
          <p:nvPr>
            <p:custDataLst>
              <p:tags r:id="rId92"/>
            </p:custDataLst>
          </p:nvPr>
        </p:nvSpPr>
        <p:spPr bwMode="auto">
          <a:xfrm>
            <a:off x="3635375" y="4462463"/>
            <a:ext cx="63500" cy="63500"/>
          </a:xfrm>
          <a:prstGeom prst="ellipse">
            <a:avLst/>
          </a:prstGeom>
          <a:solidFill>
            <a:schemeClr val="accent5"/>
          </a:solidFill>
          <a:ln w="9525"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sp>
        <p:nvSpPr>
          <p:cNvPr id="477" name="Rectangle 476">
            <a:extLst>
              <a:ext uri="{FF2B5EF4-FFF2-40B4-BE49-F238E27FC236}">
                <a16:creationId xmlns:a16="http://schemas.microsoft.com/office/drawing/2014/main" id="{4FDA56E5-73A1-A934-05F4-E1019A18D440}"/>
              </a:ext>
            </a:extLst>
          </p:cNvPr>
          <p:cNvSpPr/>
          <p:nvPr>
            <p:custDataLst>
              <p:tags r:id="rId93"/>
            </p:custDataLst>
          </p:nvPr>
        </p:nvSpPr>
        <p:spPr bwMode="auto">
          <a:xfrm>
            <a:off x="666750" y="4422775"/>
            <a:ext cx="1011238"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2D7B33DA-7B2F-4FCF-8CD1-C4391195BF60}" type="datetime'O''''''pe''''''''r''''a''t''i''o''n''''al Co''s''''''t''''s'''">
              <a:rPr lang="en-US" altLang="en-US" sz="1000" b="0" baseline="0" smtClean="0">
                <a:solidFill>
                  <a:schemeClr val="tx1"/>
                </a:solidFill>
              </a:rPr>
              <a:pPr/>
              <a:t>Operational Costs</a:t>
            </a:fld>
            <a:endParaRPr lang="en-US" sz="1000" b="0" baseline="0" dirty="0" err="1">
              <a:solidFill>
                <a:schemeClr val="tx1"/>
              </a:solidFill>
            </a:endParaRPr>
          </a:p>
        </p:txBody>
      </p:sp>
      <p:sp>
        <p:nvSpPr>
          <p:cNvPr id="479" name="Rectangle 478">
            <a:extLst>
              <a:ext uri="{FF2B5EF4-FFF2-40B4-BE49-F238E27FC236}">
                <a16:creationId xmlns:a16="http://schemas.microsoft.com/office/drawing/2014/main" id="{A8F59E11-D268-D2A2-7C66-3123A55626FC}"/>
              </a:ext>
            </a:extLst>
          </p:cNvPr>
          <p:cNvSpPr/>
          <p:nvPr>
            <p:custDataLst>
              <p:tags r:id="rId94"/>
            </p:custDataLst>
          </p:nvPr>
        </p:nvSpPr>
        <p:spPr bwMode="auto">
          <a:xfrm>
            <a:off x="666749" y="4625975"/>
            <a:ext cx="941388"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10686280-D371-4BD5-80A0-C3845769A923}" type="datetime'Gov''''e''''''r''n''''men''''''''t'''''''' T''ax'">
              <a:rPr lang="en-US" altLang="en-US" sz="1000" b="0" baseline="0" smtClean="0">
                <a:solidFill>
                  <a:schemeClr val="tx1"/>
                </a:solidFill>
              </a:rPr>
              <a:pPr/>
              <a:t>Government Tax</a:t>
            </a:fld>
            <a:endParaRPr lang="en-US" sz="1000" b="0" baseline="0" dirty="0" err="1">
              <a:solidFill>
                <a:schemeClr val="tx1"/>
              </a:solidFill>
            </a:endParaRPr>
          </a:p>
        </p:txBody>
      </p:sp>
      <p:sp>
        <p:nvSpPr>
          <p:cNvPr id="480" name="Rectangle 479">
            <a:extLst>
              <a:ext uri="{FF2B5EF4-FFF2-40B4-BE49-F238E27FC236}">
                <a16:creationId xmlns:a16="http://schemas.microsoft.com/office/drawing/2014/main" id="{0B1FC11B-B164-E14B-E69E-B995593F16C9}"/>
              </a:ext>
            </a:extLst>
          </p:cNvPr>
          <p:cNvSpPr/>
          <p:nvPr>
            <p:custDataLst>
              <p:tags r:id="rId95"/>
            </p:custDataLst>
          </p:nvPr>
        </p:nvSpPr>
        <p:spPr bwMode="auto">
          <a:xfrm>
            <a:off x="2082800" y="4422775"/>
            <a:ext cx="1052513"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DA24A103-B23E-4F86-AA56-02ACA729D807}" type="datetime'''E''m''''''''''p''loye''''''''''e'' Be''''nef''''i''''ts'">
              <a:rPr lang="en-US" altLang="en-US" sz="1000" b="0" baseline="0" smtClean="0">
                <a:solidFill>
                  <a:schemeClr val="tx1"/>
                </a:solidFill>
              </a:rPr>
              <a:pPr/>
              <a:t>Employee Benefits</a:t>
            </a:fld>
            <a:endParaRPr lang="en-US" sz="1000" b="0" baseline="0" dirty="0" err="1">
              <a:solidFill>
                <a:schemeClr val="tx1"/>
              </a:solidFill>
            </a:endParaRPr>
          </a:p>
        </p:txBody>
      </p:sp>
      <p:sp>
        <p:nvSpPr>
          <p:cNvPr id="481" name="Rectangle 480">
            <a:extLst>
              <a:ext uri="{FF2B5EF4-FFF2-40B4-BE49-F238E27FC236}">
                <a16:creationId xmlns:a16="http://schemas.microsoft.com/office/drawing/2014/main" id="{4B64AE0E-7F8B-2B48-F618-ED0E7571F592}"/>
              </a:ext>
            </a:extLst>
          </p:cNvPr>
          <p:cNvSpPr/>
          <p:nvPr>
            <p:custDataLst>
              <p:tags r:id="rId96"/>
            </p:custDataLst>
          </p:nvPr>
        </p:nvSpPr>
        <p:spPr bwMode="auto">
          <a:xfrm>
            <a:off x="2082800" y="4625975"/>
            <a:ext cx="1357313"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880C4475-EC3B-4627-A358-06ADBD1229A9}" type="datetime'C''o''m''mun''''i''t''y'' In''ve''s''''t''men''''''''t''s'''">
              <a:rPr lang="en-US" altLang="en-US" sz="1000" b="0" baseline="0" smtClean="0">
                <a:solidFill>
                  <a:schemeClr val="tx1"/>
                </a:solidFill>
              </a:rPr>
              <a:pPr/>
              <a:t>Community Investments</a:t>
            </a:fld>
            <a:endParaRPr lang="en-US" sz="1000" b="0" baseline="0" dirty="0" err="1">
              <a:solidFill>
                <a:schemeClr val="tx1"/>
              </a:solidFill>
            </a:endParaRPr>
          </a:p>
        </p:txBody>
      </p:sp>
      <p:sp>
        <p:nvSpPr>
          <p:cNvPr id="482" name="Rectangle 481">
            <a:extLst>
              <a:ext uri="{FF2B5EF4-FFF2-40B4-BE49-F238E27FC236}">
                <a16:creationId xmlns:a16="http://schemas.microsoft.com/office/drawing/2014/main" id="{E177BB64-BCBC-50D9-CDFE-942742573948}"/>
              </a:ext>
            </a:extLst>
          </p:cNvPr>
          <p:cNvSpPr/>
          <p:nvPr>
            <p:custDataLst>
              <p:tags r:id="rId97"/>
            </p:custDataLst>
          </p:nvPr>
        </p:nvSpPr>
        <p:spPr bwMode="auto">
          <a:xfrm>
            <a:off x="3844925" y="4422775"/>
            <a:ext cx="947738"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EA15D978-52F1-46DA-9E2B-040BC16A11DD}" type="datetime'Meta''''''''l'''''''''' P''ro''''''''d''u''c''t''i''''''o''n'">
              <a:rPr lang="en-US" altLang="en-US" sz="1000" b="0" baseline="0" smtClean="0">
                <a:solidFill>
                  <a:schemeClr val="tx1"/>
                </a:solidFill>
              </a:rPr>
              <a:pPr/>
              <a:t>Metal Production</a:t>
            </a:fld>
            <a:endParaRPr lang="en-US" sz="1000" b="0" baseline="0" dirty="0" err="1">
              <a:solidFill>
                <a:schemeClr val="tx1"/>
              </a:solidFill>
            </a:endParaRPr>
          </a:p>
        </p:txBody>
      </p:sp>
      <p:grpSp>
        <p:nvGrpSpPr>
          <p:cNvPr id="560" name="Group 559">
            <a:extLst>
              <a:ext uri="{FF2B5EF4-FFF2-40B4-BE49-F238E27FC236}">
                <a16:creationId xmlns:a16="http://schemas.microsoft.com/office/drawing/2014/main" id="{385E3858-12A1-F98B-94E5-09C6AD5694C3}"/>
              </a:ext>
            </a:extLst>
          </p:cNvPr>
          <p:cNvGrpSpPr/>
          <p:nvPr/>
        </p:nvGrpSpPr>
        <p:grpSpPr>
          <a:xfrm>
            <a:off x="3412409" y="3766185"/>
            <a:ext cx="2242911" cy="327025"/>
            <a:chOff x="452593" y="3776704"/>
            <a:chExt cx="2242911" cy="327529"/>
          </a:xfrm>
          <a:solidFill>
            <a:srgbClr val="0070C0"/>
          </a:solidFill>
        </p:grpSpPr>
        <p:sp>
          <p:nvSpPr>
            <p:cNvPr id="561" name="Rectangle: Rounded Corners 560">
              <a:extLst>
                <a:ext uri="{FF2B5EF4-FFF2-40B4-BE49-F238E27FC236}">
                  <a16:creationId xmlns:a16="http://schemas.microsoft.com/office/drawing/2014/main" id="{E2F29D8F-7338-CC07-0C5C-C2914AEE69E5}"/>
                </a:ext>
              </a:extLst>
            </p:cNvPr>
            <p:cNvSpPr/>
            <p:nvPr/>
          </p:nvSpPr>
          <p:spPr>
            <a:xfrm>
              <a:off x="452593" y="3776704"/>
              <a:ext cx="720000" cy="32752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defRPr/>
              </a:pPr>
              <a:r>
                <a:rPr kumimoji="0" lang="en-GB" sz="1000"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rPr>
                <a:t>1.00</a:t>
              </a:r>
            </a:p>
            <a:p>
              <a:pPr algn="ctr">
                <a:defRPr/>
              </a:pPr>
              <a:r>
                <a:rPr lang="en-GB" sz="1000" b="0" baseline="0" dirty="0">
                  <a:solidFill>
                    <a:schemeClr val="bg1"/>
                  </a:solidFill>
                  <a:latin typeface="Arial"/>
                  <a:ea typeface="Roboto" panose="02000000000000000000" pitchFamily="2" charset="0"/>
                  <a:cs typeface="Roboto" panose="02000000000000000000" pitchFamily="2" charset="0"/>
                </a:rPr>
                <a:t>$B Avg.</a:t>
              </a:r>
            </a:p>
          </p:txBody>
        </p:sp>
        <p:sp>
          <p:nvSpPr>
            <p:cNvPr id="562" name="Rectangle: Rounded Corners 561">
              <a:extLst>
                <a:ext uri="{FF2B5EF4-FFF2-40B4-BE49-F238E27FC236}">
                  <a16:creationId xmlns:a16="http://schemas.microsoft.com/office/drawing/2014/main" id="{E8A8AB9D-DF40-4DCD-DE14-AB8949F25F06}"/>
                </a:ext>
              </a:extLst>
            </p:cNvPr>
            <p:cNvSpPr/>
            <p:nvPr/>
          </p:nvSpPr>
          <p:spPr>
            <a:xfrm>
              <a:off x="1214048" y="3776704"/>
              <a:ext cx="720000" cy="32752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defRPr/>
              </a:pPr>
              <a:r>
                <a:rPr kumimoji="0" lang="en-GB" sz="1000"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rPr>
                <a:t>4.96</a:t>
              </a:r>
            </a:p>
            <a:p>
              <a:pPr algn="ctr">
                <a:defRPr/>
              </a:pPr>
              <a:r>
                <a:rPr lang="en-GB" sz="1000" b="0" baseline="0" dirty="0">
                  <a:solidFill>
                    <a:schemeClr val="bg1"/>
                  </a:solidFill>
                  <a:latin typeface="Arial"/>
                  <a:ea typeface="Roboto" panose="02000000000000000000" pitchFamily="2" charset="0"/>
                  <a:cs typeface="Roboto" panose="02000000000000000000" pitchFamily="2" charset="0"/>
                </a:rPr>
                <a:t>$B </a:t>
              </a:r>
              <a:r>
                <a:rPr lang="en-GB" sz="1000" b="0" baseline="0" dirty="0" err="1">
                  <a:solidFill>
                    <a:schemeClr val="bg1"/>
                  </a:solidFill>
                  <a:latin typeface="Arial"/>
                  <a:ea typeface="Roboto" panose="02000000000000000000" pitchFamily="2" charset="0"/>
                  <a:cs typeface="Roboto" panose="02000000000000000000" pitchFamily="2" charset="0"/>
                </a:rPr>
                <a:t>Cumul</a:t>
              </a:r>
              <a:r>
                <a:rPr lang="en-GB" sz="1000" b="0" baseline="0" dirty="0">
                  <a:solidFill>
                    <a:schemeClr val="bg1"/>
                  </a:solidFill>
                  <a:latin typeface="Arial"/>
                  <a:ea typeface="Roboto" panose="02000000000000000000" pitchFamily="2" charset="0"/>
                  <a:cs typeface="Roboto" panose="02000000000000000000" pitchFamily="2" charset="0"/>
                </a:rPr>
                <a:t>.</a:t>
              </a:r>
            </a:p>
          </p:txBody>
        </p:sp>
        <p:sp>
          <p:nvSpPr>
            <p:cNvPr id="563" name="Rectangle: Rounded Corners 562">
              <a:extLst>
                <a:ext uri="{FF2B5EF4-FFF2-40B4-BE49-F238E27FC236}">
                  <a16:creationId xmlns:a16="http://schemas.microsoft.com/office/drawing/2014/main" id="{F53CF5E2-1511-5DA3-A1E5-26499BC57194}"/>
                </a:ext>
              </a:extLst>
            </p:cNvPr>
            <p:cNvSpPr/>
            <p:nvPr/>
          </p:nvSpPr>
          <p:spPr>
            <a:xfrm>
              <a:off x="1975504" y="3776704"/>
              <a:ext cx="720000" cy="32752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defRPr/>
              </a:pPr>
              <a:r>
                <a:rPr kumimoji="0" lang="en-GB" sz="1000"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rPr>
                <a:t>4,892</a:t>
              </a:r>
            </a:p>
            <a:p>
              <a:pPr algn="ctr">
                <a:defRPr/>
              </a:pPr>
              <a:r>
                <a:rPr lang="en-GB" sz="1000" b="0" baseline="0" dirty="0">
                  <a:solidFill>
                    <a:schemeClr val="bg1"/>
                  </a:solidFill>
                  <a:latin typeface="Arial"/>
                  <a:ea typeface="Roboto" panose="02000000000000000000" pitchFamily="2" charset="0"/>
                  <a:cs typeface="Roboto" panose="02000000000000000000" pitchFamily="2" charset="0"/>
                </a:rPr>
                <a:t>$/t Cu. Eq.</a:t>
              </a:r>
              <a:endParaRPr kumimoji="0" lang="en-GB" sz="1000" b="0"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endParaRPr>
            </a:p>
          </p:txBody>
        </p:sp>
      </p:grpSp>
      <p:grpSp>
        <p:nvGrpSpPr>
          <p:cNvPr id="164" name="Group 163">
            <a:extLst>
              <a:ext uri="{FF2B5EF4-FFF2-40B4-BE49-F238E27FC236}">
                <a16:creationId xmlns:a16="http://schemas.microsoft.com/office/drawing/2014/main" id="{1CFBD18A-C489-5294-65BF-EE2D3347F528}"/>
              </a:ext>
            </a:extLst>
          </p:cNvPr>
          <p:cNvGrpSpPr/>
          <p:nvPr/>
        </p:nvGrpSpPr>
        <p:grpSpPr>
          <a:xfrm>
            <a:off x="6372225" y="3766185"/>
            <a:ext cx="2242911" cy="327025"/>
            <a:chOff x="3425838" y="3766185"/>
            <a:chExt cx="2242911" cy="327025"/>
          </a:xfrm>
          <a:solidFill>
            <a:schemeClr val="accent1"/>
          </a:solidFill>
        </p:grpSpPr>
        <p:sp>
          <p:nvSpPr>
            <p:cNvPr id="165" name="Rectangle: Rounded Corners 164">
              <a:extLst>
                <a:ext uri="{FF2B5EF4-FFF2-40B4-BE49-F238E27FC236}">
                  <a16:creationId xmlns:a16="http://schemas.microsoft.com/office/drawing/2014/main" id="{7E2197FC-8FED-074D-1906-CC0D108C9B96}"/>
                </a:ext>
              </a:extLst>
            </p:cNvPr>
            <p:cNvSpPr/>
            <p:nvPr/>
          </p:nvSpPr>
          <p:spPr>
            <a:xfrm>
              <a:off x="3425838" y="3766185"/>
              <a:ext cx="720000" cy="32702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defRPr/>
              </a:pPr>
              <a:r>
                <a:rPr kumimoji="0" lang="en-GB" sz="1000"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rPr>
                <a:t>3.52</a:t>
              </a:r>
            </a:p>
            <a:p>
              <a:pPr algn="ctr">
                <a:defRPr/>
              </a:pPr>
              <a:r>
                <a:rPr lang="en-GB" sz="1000" b="0" baseline="0" dirty="0">
                  <a:solidFill>
                    <a:schemeClr val="bg1"/>
                  </a:solidFill>
                  <a:latin typeface="Arial"/>
                  <a:ea typeface="Roboto" panose="02000000000000000000" pitchFamily="2" charset="0"/>
                  <a:cs typeface="Roboto" panose="02000000000000000000" pitchFamily="2" charset="0"/>
                </a:rPr>
                <a:t>$B Avg.</a:t>
              </a:r>
            </a:p>
          </p:txBody>
        </p:sp>
        <p:sp>
          <p:nvSpPr>
            <p:cNvPr id="166" name="Rectangle: Rounded Corners 165">
              <a:extLst>
                <a:ext uri="{FF2B5EF4-FFF2-40B4-BE49-F238E27FC236}">
                  <a16:creationId xmlns:a16="http://schemas.microsoft.com/office/drawing/2014/main" id="{EA618942-1F30-FDC0-5436-44AE91B83552}"/>
                </a:ext>
              </a:extLst>
            </p:cNvPr>
            <p:cNvSpPr/>
            <p:nvPr/>
          </p:nvSpPr>
          <p:spPr>
            <a:xfrm>
              <a:off x="4187293" y="3766185"/>
              <a:ext cx="720000" cy="32702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defRPr/>
              </a:pPr>
              <a:r>
                <a:rPr kumimoji="0" lang="en-GB" sz="1000"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rPr>
                <a:t>17.6</a:t>
              </a:r>
            </a:p>
            <a:p>
              <a:pPr algn="ctr">
                <a:defRPr/>
              </a:pPr>
              <a:r>
                <a:rPr lang="en-GB" sz="1000" b="0" baseline="0" dirty="0">
                  <a:solidFill>
                    <a:schemeClr val="bg1"/>
                  </a:solidFill>
                  <a:latin typeface="Arial"/>
                  <a:ea typeface="Roboto" panose="02000000000000000000" pitchFamily="2" charset="0"/>
                  <a:cs typeface="Roboto" panose="02000000000000000000" pitchFamily="2" charset="0"/>
                </a:rPr>
                <a:t>$B </a:t>
              </a:r>
              <a:r>
                <a:rPr lang="en-GB" sz="1000" b="0" baseline="0" dirty="0" err="1">
                  <a:solidFill>
                    <a:schemeClr val="bg1"/>
                  </a:solidFill>
                  <a:latin typeface="Arial"/>
                  <a:ea typeface="Roboto" panose="02000000000000000000" pitchFamily="2" charset="0"/>
                  <a:cs typeface="Roboto" panose="02000000000000000000" pitchFamily="2" charset="0"/>
                </a:rPr>
                <a:t>Cumul</a:t>
              </a:r>
              <a:r>
                <a:rPr lang="en-GB" sz="1000" b="0" baseline="0" dirty="0">
                  <a:solidFill>
                    <a:schemeClr val="bg1"/>
                  </a:solidFill>
                  <a:latin typeface="Arial"/>
                  <a:ea typeface="Roboto" panose="02000000000000000000" pitchFamily="2" charset="0"/>
                  <a:cs typeface="Roboto" panose="02000000000000000000" pitchFamily="2" charset="0"/>
                </a:rPr>
                <a:t>.</a:t>
              </a:r>
            </a:p>
          </p:txBody>
        </p:sp>
        <p:sp>
          <p:nvSpPr>
            <p:cNvPr id="167" name="Rectangle: Rounded Corners 166">
              <a:extLst>
                <a:ext uri="{FF2B5EF4-FFF2-40B4-BE49-F238E27FC236}">
                  <a16:creationId xmlns:a16="http://schemas.microsoft.com/office/drawing/2014/main" id="{2D4AB29B-935A-F6C0-BA85-7DE51AAEC867}"/>
                </a:ext>
              </a:extLst>
            </p:cNvPr>
            <p:cNvSpPr/>
            <p:nvPr/>
          </p:nvSpPr>
          <p:spPr>
            <a:xfrm>
              <a:off x="4948749" y="3766185"/>
              <a:ext cx="720000" cy="32702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defRPr/>
              </a:pPr>
              <a:r>
                <a:rPr kumimoji="0" lang="en-GB" sz="1000"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rPr>
                <a:t>4,633</a:t>
              </a:r>
            </a:p>
            <a:p>
              <a:pPr algn="ctr">
                <a:defRPr/>
              </a:pPr>
              <a:r>
                <a:rPr lang="en-GB" sz="1000" b="0" baseline="0" dirty="0">
                  <a:solidFill>
                    <a:schemeClr val="bg1"/>
                  </a:solidFill>
                  <a:latin typeface="Arial"/>
                  <a:ea typeface="Roboto" panose="02000000000000000000" pitchFamily="2" charset="0"/>
                  <a:cs typeface="Roboto" panose="02000000000000000000" pitchFamily="2" charset="0"/>
                </a:rPr>
                <a:t>$/t Cu. Eq.</a:t>
              </a:r>
              <a:endParaRPr kumimoji="0" lang="en-GB" sz="1000" b="0"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endParaRPr>
            </a:p>
          </p:txBody>
        </p:sp>
      </p:grpSp>
    </p:spTree>
    <p:extLst>
      <p:ext uri="{BB962C8B-B14F-4D97-AF65-F5344CB8AC3E}">
        <p14:creationId xmlns:p14="http://schemas.microsoft.com/office/powerpoint/2010/main" val="1316972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BD1C4BDE-801A-5C4E-644B-4405200A811B}"/>
              </a:ext>
            </a:extLst>
          </p:cNvPr>
          <p:cNvGraphicFramePr>
            <a:graphicFrameLocks noChangeAspect="1"/>
          </p:cNvGraphicFramePr>
          <p:nvPr>
            <p:custDataLst>
              <p:tags r:id="rId1"/>
            </p:custDataLst>
            <p:extLst>
              <p:ext uri="{D42A27DB-BD31-4B8C-83A1-F6EECF244321}">
                <p14:modId xmlns:p14="http://schemas.microsoft.com/office/powerpoint/2010/main" val="2470341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5" name="Object 14" hidden="1">
                        <a:extLst>
                          <a:ext uri="{FF2B5EF4-FFF2-40B4-BE49-F238E27FC236}">
                            <a16:creationId xmlns:a16="http://schemas.microsoft.com/office/drawing/2014/main" id="{BD1C4BDE-801A-5C4E-644B-4405200A811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6"/>
          <p:cNvSpPr>
            <a:spLocks noGrp="1"/>
          </p:cNvSpPr>
          <p:nvPr>
            <p:ph type="title"/>
          </p:nvPr>
        </p:nvSpPr>
        <p:spPr>
          <a:xfrm>
            <a:off x="313156" y="297000"/>
            <a:ext cx="8534400" cy="488362"/>
          </a:xfrm>
        </p:spPr>
        <p:txBody>
          <a:bodyPr vert="horz"/>
          <a:lstStyle/>
          <a:p>
            <a:r>
              <a:rPr lang="en-GB" dirty="0"/>
              <a:t>Those significant investments have contributed to developing lifetime benefits across the communities where they operate</a:t>
            </a:r>
            <a:endParaRPr lang="en-US" dirty="0"/>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0"/>
          </p:nvPr>
        </p:nvSpPr>
        <p:spPr/>
        <p:txBody>
          <a:bodyPr/>
          <a:lstStyle/>
          <a:p>
            <a:r>
              <a:rPr lang="en-GB" dirty="0"/>
              <a:t>The three operations have enabled lasting socio-economic benefits for generations to come</a:t>
            </a:r>
            <a:endParaRPr lang="en-US" dirty="0"/>
          </a:p>
        </p:txBody>
      </p:sp>
      <p:sp>
        <p:nvSpPr>
          <p:cNvPr id="2" name="Rectangle: Rounded Corners 1">
            <a:extLst>
              <a:ext uri="{FF2B5EF4-FFF2-40B4-BE49-F238E27FC236}">
                <a16:creationId xmlns:a16="http://schemas.microsoft.com/office/drawing/2014/main" id="{9DE4FB17-5AB3-FC8F-EB03-47ABE018122A}"/>
              </a:ext>
            </a:extLst>
          </p:cNvPr>
          <p:cNvSpPr/>
          <p:nvPr/>
        </p:nvSpPr>
        <p:spPr>
          <a:xfrm>
            <a:off x="1164293" y="1283642"/>
            <a:ext cx="1728000" cy="468000"/>
          </a:xfrm>
          <a:prstGeom prst="roundRect">
            <a:avLst/>
          </a:prstGeom>
          <a:solidFill>
            <a:schemeClr val="bg1"/>
          </a:solid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defTabSz="914378">
              <a:defRPr/>
            </a:pPr>
            <a:r>
              <a:rPr lang="en-GB" baseline="0" dirty="0">
                <a:solidFill>
                  <a:schemeClr val="accent3"/>
                </a:solidFill>
                <a:latin typeface="Arial"/>
                <a:ea typeface="Roboto" panose="02000000000000000000" pitchFamily="2" charset="0"/>
                <a:cs typeface="Roboto" panose="02000000000000000000" pitchFamily="2" charset="0"/>
              </a:rPr>
              <a:t>Infrastructure Development</a:t>
            </a:r>
          </a:p>
        </p:txBody>
      </p:sp>
      <p:sp>
        <p:nvSpPr>
          <p:cNvPr id="4" name="Rectangle: Rounded Corners 3">
            <a:extLst>
              <a:ext uri="{FF2B5EF4-FFF2-40B4-BE49-F238E27FC236}">
                <a16:creationId xmlns:a16="http://schemas.microsoft.com/office/drawing/2014/main" id="{6AF33226-4C1D-C06D-7AAA-AEE2DB99E1B9}"/>
              </a:ext>
            </a:extLst>
          </p:cNvPr>
          <p:cNvSpPr/>
          <p:nvPr/>
        </p:nvSpPr>
        <p:spPr>
          <a:xfrm>
            <a:off x="3145757" y="1283642"/>
            <a:ext cx="1728000" cy="468000"/>
          </a:xfrm>
          <a:prstGeom prst="roundRect">
            <a:avLst/>
          </a:prstGeom>
          <a:solidFill>
            <a:schemeClr val="bg1"/>
          </a:solid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defTabSz="914378">
              <a:defRPr/>
            </a:pPr>
            <a:r>
              <a:rPr lang="en-GB" baseline="0" dirty="0">
                <a:solidFill>
                  <a:schemeClr val="accent3"/>
                </a:solidFill>
                <a:latin typeface="Arial"/>
                <a:ea typeface="Roboto" panose="02000000000000000000" pitchFamily="2" charset="0"/>
                <a:cs typeface="Roboto" panose="02000000000000000000" pitchFamily="2" charset="0"/>
              </a:rPr>
              <a:t>Health </a:t>
            </a:r>
          </a:p>
          <a:p>
            <a:pPr algn="ctr" defTabSz="914378">
              <a:defRPr/>
            </a:pPr>
            <a:r>
              <a:rPr lang="en-GB" baseline="0" dirty="0">
                <a:solidFill>
                  <a:schemeClr val="accent3"/>
                </a:solidFill>
                <a:latin typeface="Arial"/>
                <a:ea typeface="Roboto" panose="02000000000000000000" pitchFamily="2" charset="0"/>
                <a:cs typeface="Roboto" panose="02000000000000000000" pitchFamily="2" charset="0"/>
              </a:rPr>
              <a:t>Facilities</a:t>
            </a:r>
          </a:p>
        </p:txBody>
      </p:sp>
      <p:sp>
        <p:nvSpPr>
          <p:cNvPr id="8" name="Rectangle: Rounded Corners 7">
            <a:extLst>
              <a:ext uri="{FF2B5EF4-FFF2-40B4-BE49-F238E27FC236}">
                <a16:creationId xmlns:a16="http://schemas.microsoft.com/office/drawing/2014/main" id="{2DB21E69-E175-772C-C343-85CA7AD70400}"/>
              </a:ext>
            </a:extLst>
          </p:cNvPr>
          <p:cNvSpPr/>
          <p:nvPr/>
        </p:nvSpPr>
        <p:spPr>
          <a:xfrm>
            <a:off x="5127221" y="1283642"/>
            <a:ext cx="1728000" cy="468000"/>
          </a:xfrm>
          <a:prstGeom prst="roundRect">
            <a:avLst/>
          </a:prstGeom>
          <a:solidFill>
            <a:schemeClr val="bg1"/>
          </a:solid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defTabSz="914378">
              <a:defRPr/>
            </a:pPr>
            <a:r>
              <a:rPr lang="en-GB" baseline="0" dirty="0">
                <a:solidFill>
                  <a:schemeClr val="accent3"/>
                </a:solidFill>
                <a:latin typeface="Arial"/>
                <a:ea typeface="Roboto" panose="02000000000000000000" pitchFamily="2" charset="0"/>
                <a:cs typeface="Roboto" panose="02000000000000000000" pitchFamily="2" charset="0"/>
              </a:rPr>
              <a:t>Educational </a:t>
            </a:r>
          </a:p>
          <a:p>
            <a:pPr algn="ctr" defTabSz="914378">
              <a:defRPr/>
            </a:pPr>
            <a:r>
              <a:rPr lang="en-GB" baseline="0" dirty="0">
                <a:solidFill>
                  <a:schemeClr val="accent3"/>
                </a:solidFill>
                <a:latin typeface="Arial"/>
                <a:ea typeface="Roboto" panose="02000000000000000000" pitchFamily="2" charset="0"/>
                <a:cs typeface="Roboto" panose="02000000000000000000" pitchFamily="2" charset="0"/>
              </a:rPr>
              <a:t>Resources</a:t>
            </a:r>
          </a:p>
        </p:txBody>
      </p:sp>
      <p:sp>
        <p:nvSpPr>
          <p:cNvPr id="11" name="Rectangle: Rounded Corners 10">
            <a:extLst>
              <a:ext uri="{FF2B5EF4-FFF2-40B4-BE49-F238E27FC236}">
                <a16:creationId xmlns:a16="http://schemas.microsoft.com/office/drawing/2014/main" id="{6BFE24C1-41A7-114E-BACC-123361BBE726}"/>
              </a:ext>
            </a:extLst>
          </p:cNvPr>
          <p:cNvSpPr/>
          <p:nvPr/>
        </p:nvSpPr>
        <p:spPr>
          <a:xfrm>
            <a:off x="7108686" y="1283642"/>
            <a:ext cx="1728000" cy="468000"/>
          </a:xfrm>
          <a:prstGeom prst="roundRect">
            <a:avLst/>
          </a:prstGeom>
          <a:solidFill>
            <a:schemeClr val="bg1"/>
          </a:solid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defTabSz="914378">
              <a:defRPr/>
            </a:pPr>
            <a:r>
              <a:rPr lang="en-GB" baseline="0" dirty="0">
                <a:solidFill>
                  <a:schemeClr val="accent3"/>
                </a:solidFill>
                <a:latin typeface="Arial"/>
                <a:ea typeface="Roboto" panose="02000000000000000000" pitchFamily="2" charset="0"/>
                <a:cs typeface="Roboto" panose="02000000000000000000" pitchFamily="2" charset="0"/>
              </a:rPr>
              <a:t>Economic </a:t>
            </a:r>
          </a:p>
          <a:p>
            <a:pPr algn="ctr" defTabSz="914378">
              <a:defRPr/>
            </a:pPr>
            <a:r>
              <a:rPr lang="en-GB" baseline="0" dirty="0">
                <a:solidFill>
                  <a:schemeClr val="accent3"/>
                </a:solidFill>
                <a:latin typeface="Arial"/>
                <a:ea typeface="Roboto" panose="02000000000000000000" pitchFamily="2" charset="0"/>
                <a:cs typeface="Roboto" panose="02000000000000000000" pitchFamily="2" charset="0"/>
              </a:rPr>
              <a:t>Diversification</a:t>
            </a:r>
          </a:p>
        </p:txBody>
      </p:sp>
      <p:sp>
        <p:nvSpPr>
          <p:cNvPr id="30" name="Rectangle: Rounded Corners 29">
            <a:extLst>
              <a:ext uri="{FF2B5EF4-FFF2-40B4-BE49-F238E27FC236}">
                <a16:creationId xmlns:a16="http://schemas.microsoft.com/office/drawing/2014/main" id="{EC0E57A9-09A1-A1C3-08B6-F81863250CDB}"/>
              </a:ext>
            </a:extLst>
          </p:cNvPr>
          <p:cNvSpPr/>
          <p:nvPr/>
        </p:nvSpPr>
        <p:spPr>
          <a:xfrm>
            <a:off x="1164293" y="1829335"/>
            <a:ext cx="1727999" cy="850492"/>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000" tIns="36000" rIns="18000" bIns="36000" rtlCol="0" anchor="ctr"/>
          <a:lstStyle/>
          <a:p>
            <a:pPr marL="171450" indent="-171450" defTabSz="914378">
              <a:buFont typeface="Arial" panose="020B0604020202020204" pitchFamily="34" charset="0"/>
              <a:buChar char="•"/>
            </a:pPr>
            <a:r>
              <a:rPr lang="en-GB" sz="1000" baseline="0" dirty="0">
                <a:solidFill>
                  <a:schemeClr val="accent2"/>
                </a:solidFill>
                <a:latin typeface="Arial"/>
                <a:ea typeface="Roboto" panose="02000000000000000000" pitchFamily="2" charset="0"/>
              </a:rPr>
              <a:t>135km roads</a:t>
            </a:r>
          </a:p>
          <a:p>
            <a:pPr marL="171450" indent="-171450" defTabSz="914378">
              <a:buFont typeface="Arial" panose="020B0604020202020204" pitchFamily="34" charset="0"/>
              <a:buChar char="•"/>
            </a:pPr>
            <a:r>
              <a:rPr lang="en-GB" sz="1000" baseline="0" dirty="0">
                <a:solidFill>
                  <a:schemeClr val="accent2"/>
                </a:solidFill>
                <a:latin typeface="Arial"/>
                <a:ea typeface="Roboto" panose="02000000000000000000" pitchFamily="2" charset="0"/>
              </a:rPr>
              <a:t>183,428m2 pavements</a:t>
            </a:r>
          </a:p>
          <a:p>
            <a:pPr marL="171450" indent="-171450" defTabSz="914378">
              <a:buFont typeface="Arial" panose="020B0604020202020204" pitchFamily="34" charset="0"/>
              <a:buChar char="•"/>
            </a:pPr>
            <a:r>
              <a:rPr lang="en-GB" sz="1000" baseline="0" dirty="0">
                <a:solidFill>
                  <a:schemeClr val="accent2"/>
                </a:solidFill>
                <a:latin typeface="Arial"/>
                <a:ea typeface="Roboto" panose="02000000000000000000" pitchFamily="2" charset="0"/>
              </a:rPr>
              <a:t>46,443m2 sidewalks</a:t>
            </a:r>
          </a:p>
          <a:p>
            <a:pPr marL="171450" indent="-171450" defTabSz="914378">
              <a:buFont typeface="Arial" panose="020B0604020202020204" pitchFamily="34" charset="0"/>
              <a:buChar char="•"/>
            </a:pPr>
            <a:r>
              <a:rPr lang="en-GB" sz="1000" baseline="0" dirty="0">
                <a:solidFill>
                  <a:schemeClr val="accent2"/>
                </a:solidFill>
                <a:latin typeface="Arial"/>
                <a:ea typeface="Roboto" panose="02000000000000000000" pitchFamily="2" charset="0"/>
              </a:rPr>
              <a:t>180km irrigation pipe</a:t>
            </a:r>
          </a:p>
        </p:txBody>
      </p:sp>
      <p:pic>
        <p:nvPicPr>
          <p:cNvPr id="22" name="Picture 21" descr="Icon&#10;&#10;Description automatically generated">
            <a:extLst>
              <a:ext uri="{FF2B5EF4-FFF2-40B4-BE49-F238E27FC236}">
                <a16:creationId xmlns:a16="http://schemas.microsoft.com/office/drawing/2014/main" id="{78C7ED96-447A-4839-84BF-58CAC909A816}"/>
              </a:ext>
            </a:extLst>
          </p:cNvPr>
          <p:cNvPicPr>
            <a:picLocks noChangeAspect="1"/>
          </p:cNvPicPr>
          <p:nvPr/>
        </p:nvPicPr>
        <p:blipFill>
          <a:blip r:embed="rId5">
            <a:duotone>
              <a:prstClr val="black"/>
              <a:srgbClr val="D9C3A5">
                <a:tint val="50000"/>
                <a:satMod val="180000"/>
              </a:srgbClr>
            </a:duotone>
          </a:blip>
          <a:stretch>
            <a:fillRect/>
          </a:stretch>
        </p:blipFill>
        <p:spPr>
          <a:xfrm>
            <a:off x="894507" y="1010142"/>
            <a:ext cx="571300" cy="571300"/>
          </a:xfrm>
          <a:prstGeom prst="rect">
            <a:avLst/>
          </a:prstGeom>
          <a:solidFill>
            <a:schemeClr val="bg1"/>
          </a:solidFill>
          <a:ln>
            <a:noFill/>
          </a:ln>
        </p:spPr>
      </p:pic>
      <p:pic>
        <p:nvPicPr>
          <p:cNvPr id="21" name="Picture 20" descr="Icon&#10;&#10;Description automatically generated">
            <a:extLst>
              <a:ext uri="{FF2B5EF4-FFF2-40B4-BE49-F238E27FC236}">
                <a16:creationId xmlns:a16="http://schemas.microsoft.com/office/drawing/2014/main" id="{F490ADA3-77A7-4EA0-8EBE-ADA0844875E3}"/>
              </a:ext>
            </a:extLst>
          </p:cNvPr>
          <p:cNvPicPr>
            <a:picLocks noChangeAspect="1"/>
          </p:cNvPicPr>
          <p:nvPr/>
        </p:nvPicPr>
        <p:blipFill>
          <a:blip r:embed="rId6">
            <a:duotone>
              <a:prstClr val="black"/>
              <a:srgbClr val="D9C3A5">
                <a:tint val="50000"/>
                <a:satMod val="180000"/>
              </a:srgbClr>
            </a:duotone>
          </a:blip>
          <a:stretch>
            <a:fillRect/>
          </a:stretch>
        </p:blipFill>
        <p:spPr>
          <a:xfrm>
            <a:off x="2918971" y="1026584"/>
            <a:ext cx="499532" cy="499532"/>
          </a:xfrm>
          <a:prstGeom prst="rect">
            <a:avLst/>
          </a:prstGeom>
          <a:solidFill>
            <a:schemeClr val="bg1"/>
          </a:solidFill>
          <a:ln>
            <a:noFill/>
          </a:ln>
        </p:spPr>
      </p:pic>
      <p:pic>
        <p:nvPicPr>
          <p:cNvPr id="20" name="Picture 19" descr="Logo, icon&#10;&#10;Description automatically generated">
            <a:extLst>
              <a:ext uri="{FF2B5EF4-FFF2-40B4-BE49-F238E27FC236}">
                <a16:creationId xmlns:a16="http://schemas.microsoft.com/office/drawing/2014/main" id="{09CC7580-15B2-43C7-BCBB-BE65A87CD618}"/>
              </a:ext>
            </a:extLst>
          </p:cNvPr>
          <p:cNvPicPr>
            <a:picLocks noChangeAspect="1"/>
          </p:cNvPicPr>
          <p:nvPr/>
        </p:nvPicPr>
        <p:blipFill>
          <a:blip r:embed="rId7">
            <a:duotone>
              <a:prstClr val="black"/>
              <a:srgbClr val="D9C3A5">
                <a:tint val="50000"/>
                <a:satMod val="180000"/>
              </a:srgbClr>
            </a:duotone>
          </a:blip>
          <a:stretch>
            <a:fillRect/>
          </a:stretch>
        </p:blipFill>
        <p:spPr>
          <a:xfrm>
            <a:off x="4899148" y="1048747"/>
            <a:ext cx="475428" cy="475428"/>
          </a:xfrm>
          <a:prstGeom prst="rect">
            <a:avLst/>
          </a:prstGeom>
          <a:solidFill>
            <a:schemeClr val="bg1"/>
          </a:solidFill>
          <a:ln>
            <a:noFill/>
          </a:ln>
        </p:spPr>
      </p:pic>
      <p:pic>
        <p:nvPicPr>
          <p:cNvPr id="23" name="Picture 22" descr="Icon&#10;&#10;Description automatically generated">
            <a:extLst>
              <a:ext uri="{FF2B5EF4-FFF2-40B4-BE49-F238E27FC236}">
                <a16:creationId xmlns:a16="http://schemas.microsoft.com/office/drawing/2014/main" id="{ECCA153C-7FF6-4A04-ACA1-5A610D32B203}"/>
              </a:ext>
            </a:extLst>
          </p:cNvPr>
          <p:cNvPicPr>
            <a:picLocks noChangeAspect="1"/>
          </p:cNvPicPr>
          <p:nvPr/>
        </p:nvPicPr>
        <p:blipFill>
          <a:blip r:embed="rId8">
            <a:duotone>
              <a:prstClr val="black"/>
              <a:srgbClr val="D9C3A5">
                <a:tint val="50000"/>
                <a:satMod val="180000"/>
              </a:srgbClr>
            </a:duotone>
          </a:blip>
          <a:stretch>
            <a:fillRect/>
          </a:stretch>
        </p:blipFill>
        <p:spPr>
          <a:xfrm>
            <a:off x="6879719" y="1068143"/>
            <a:ext cx="458702" cy="458702"/>
          </a:xfrm>
          <a:prstGeom prst="rect">
            <a:avLst/>
          </a:prstGeom>
          <a:solidFill>
            <a:schemeClr val="bg1"/>
          </a:solidFill>
          <a:ln>
            <a:noFill/>
          </a:ln>
        </p:spPr>
      </p:pic>
      <p:sp>
        <p:nvSpPr>
          <p:cNvPr id="45" name="Rectangle: Rounded Corners 44">
            <a:extLst>
              <a:ext uri="{FF2B5EF4-FFF2-40B4-BE49-F238E27FC236}">
                <a16:creationId xmlns:a16="http://schemas.microsoft.com/office/drawing/2014/main" id="{D8B6832D-766B-B3BC-DDD3-8C4B04454208}"/>
              </a:ext>
            </a:extLst>
          </p:cNvPr>
          <p:cNvSpPr/>
          <p:nvPr/>
        </p:nvSpPr>
        <p:spPr>
          <a:xfrm>
            <a:off x="3145757" y="1829335"/>
            <a:ext cx="1727999" cy="850492"/>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000" tIns="36000" rIns="18000" bIns="36000" rtlCol="0" anchor="ctr"/>
          <a:lstStyle/>
          <a:p>
            <a:pPr marL="171450" indent="-171450" defTabSz="914378">
              <a:buFont typeface="Arial" panose="020B0604020202020204" pitchFamily="34" charset="0"/>
              <a:buChar char="•"/>
            </a:pPr>
            <a:r>
              <a:rPr lang="en-GB" sz="1000" baseline="0" dirty="0">
                <a:solidFill>
                  <a:schemeClr val="accent2"/>
                </a:solidFill>
                <a:latin typeface="Arial"/>
                <a:ea typeface="Roboto" panose="02000000000000000000" pitchFamily="2" charset="0"/>
              </a:rPr>
              <a:t>3 hospitals</a:t>
            </a:r>
          </a:p>
          <a:p>
            <a:pPr marL="171450" indent="-171450" defTabSz="914378">
              <a:buFont typeface="Arial" panose="020B0604020202020204" pitchFamily="34" charset="0"/>
              <a:buChar char="•"/>
            </a:pPr>
            <a:r>
              <a:rPr lang="en-GB" sz="1000" baseline="0" dirty="0">
                <a:solidFill>
                  <a:schemeClr val="accent2"/>
                </a:solidFill>
                <a:latin typeface="Arial"/>
                <a:ea typeface="Roboto" panose="02000000000000000000" pitchFamily="2" charset="0"/>
              </a:rPr>
              <a:t>3 clinics</a:t>
            </a:r>
          </a:p>
          <a:p>
            <a:pPr marL="171450" indent="-171450" defTabSz="914378">
              <a:buFont typeface="Arial" panose="020B0604020202020204" pitchFamily="34" charset="0"/>
              <a:buChar char="•"/>
            </a:pPr>
            <a:r>
              <a:rPr lang="en-GB" sz="1000" baseline="0" dirty="0">
                <a:solidFill>
                  <a:schemeClr val="accent2"/>
                </a:solidFill>
                <a:latin typeface="Arial"/>
                <a:ea typeface="Roboto" panose="02000000000000000000" pitchFamily="2" charset="0"/>
              </a:rPr>
              <a:t>144 beds</a:t>
            </a:r>
          </a:p>
          <a:p>
            <a:pPr marL="171450" indent="-171450" defTabSz="914378">
              <a:buFont typeface="Arial" panose="020B0604020202020204" pitchFamily="34" charset="0"/>
              <a:buChar char="•"/>
            </a:pPr>
            <a:r>
              <a:rPr lang="en-GB" sz="1000" baseline="0" dirty="0">
                <a:solidFill>
                  <a:schemeClr val="accent2"/>
                </a:solidFill>
                <a:latin typeface="Arial"/>
                <a:ea typeface="Roboto" panose="02000000000000000000" pitchFamily="2" charset="0"/>
              </a:rPr>
              <a:t>1 sanitary landfill</a:t>
            </a:r>
          </a:p>
        </p:txBody>
      </p:sp>
      <p:sp>
        <p:nvSpPr>
          <p:cNvPr id="48" name="Rectangle: Rounded Corners 47">
            <a:extLst>
              <a:ext uri="{FF2B5EF4-FFF2-40B4-BE49-F238E27FC236}">
                <a16:creationId xmlns:a16="http://schemas.microsoft.com/office/drawing/2014/main" id="{C56C713E-0D0B-2E5A-ACF0-8953D58184A3}"/>
              </a:ext>
            </a:extLst>
          </p:cNvPr>
          <p:cNvSpPr/>
          <p:nvPr/>
        </p:nvSpPr>
        <p:spPr>
          <a:xfrm>
            <a:off x="5127221" y="1829335"/>
            <a:ext cx="1727999" cy="850492"/>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000" tIns="36000" rIns="18000" bIns="36000" rtlCol="0" anchor="ctr"/>
          <a:lstStyle/>
          <a:p>
            <a:pPr marL="171450" indent="-171450" defTabSz="914378">
              <a:buFont typeface="Arial" panose="020B0604020202020204" pitchFamily="34" charset="0"/>
              <a:buChar char="•"/>
            </a:pPr>
            <a:r>
              <a:rPr lang="en-GB" sz="1000" baseline="0" dirty="0">
                <a:solidFill>
                  <a:schemeClr val="accent2"/>
                </a:solidFill>
                <a:latin typeface="Arial"/>
                <a:ea typeface="Roboto" panose="02000000000000000000" pitchFamily="2" charset="0"/>
              </a:rPr>
              <a:t>7 schools</a:t>
            </a:r>
          </a:p>
          <a:p>
            <a:pPr marL="171450" indent="-171450" defTabSz="914378">
              <a:buFont typeface="Arial" panose="020B0604020202020204" pitchFamily="34" charset="0"/>
              <a:buChar char="•"/>
            </a:pPr>
            <a:r>
              <a:rPr lang="en-GB" sz="1000" baseline="0" dirty="0">
                <a:solidFill>
                  <a:schemeClr val="accent2"/>
                </a:solidFill>
                <a:latin typeface="Arial"/>
                <a:ea typeface="Roboto" panose="02000000000000000000" pitchFamily="2" charset="0"/>
              </a:rPr>
              <a:t>130 classrooms</a:t>
            </a:r>
          </a:p>
          <a:p>
            <a:pPr marL="171450" indent="-171450" defTabSz="914378">
              <a:buFont typeface="Arial" panose="020B0604020202020204" pitchFamily="34" charset="0"/>
              <a:buChar char="•"/>
            </a:pPr>
            <a:r>
              <a:rPr lang="en-GB" sz="1000" baseline="0" dirty="0">
                <a:solidFill>
                  <a:schemeClr val="accent2"/>
                </a:solidFill>
                <a:latin typeface="Arial"/>
                <a:ea typeface="Roboto" panose="02000000000000000000" pitchFamily="2" charset="0"/>
              </a:rPr>
              <a:t>65 teachers</a:t>
            </a:r>
          </a:p>
          <a:p>
            <a:pPr marL="171450" indent="-171450" defTabSz="914378">
              <a:buFont typeface="Arial" panose="020B0604020202020204" pitchFamily="34" charset="0"/>
              <a:buChar char="•"/>
            </a:pPr>
            <a:r>
              <a:rPr lang="en-GB" sz="1000" baseline="0" dirty="0">
                <a:solidFill>
                  <a:schemeClr val="accent2"/>
                </a:solidFill>
                <a:latin typeface="Arial"/>
                <a:ea typeface="Roboto" panose="02000000000000000000" pitchFamily="2" charset="0"/>
              </a:rPr>
              <a:t>5,631 students</a:t>
            </a:r>
          </a:p>
        </p:txBody>
      </p:sp>
      <p:sp>
        <p:nvSpPr>
          <p:cNvPr id="51" name="Rectangle: Rounded Corners 50">
            <a:extLst>
              <a:ext uri="{FF2B5EF4-FFF2-40B4-BE49-F238E27FC236}">
                <a16:creationId xmlns:a16="http://schemas.microsoft.com/office/drawing/2014/main" id="{B2C7B9B3-44F6-EEDB-4B81-AF96FDB0D4F2}"/>
              </a:ext>
            </a:extLst>
          </p:cNvPr>
          <p:cNvSpPr/>
          <p:nvPr/>
        </p:nvSpPr>
        <p:spPr>
          <a:xfrm>
            <a:off x="7108685" y="1829335"/>
            <a:ext cx="1727999" cy="850492"/>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000" tIns="36000" rIns="18000" bIns="36000" rtlCol="0" anchor="ctr"/>
          <a:lstStyle/>
          <a:p>
            <a:pPr marL="171450" indent="-171450" defTabSz="914378">
              <a:buFont typeface="Arial" panose="020B0604020202020204" pitchFamily="34" charset="0"/>
              <a:buChar char="•"/>
            </a:pPr>
            <a:r>
              <a:rPr lang="en-GB" sz="1000" baseline="0" dirty="0">
                <a:solidFill>
                  <a:schemeClr val="accent2"/>
                </a:solidFill>
                <a:latin typeface="Arial"/>
                <a:ea typeface="Roboto" panose="02000000000000000000" pitchFamily="2" charset="0"/>
              </a:rPr>
              <a:t>1 food market </a:t>
            </a:r>
          </a:p>
          <a:p>
            <a:pPr marL="171450" indent="-171450" defTabSz="914378">
              <a:buFont typeface="Arial" panose="020B0604020202020204" pitchFamily="34" charset="0"/>
              <a:buChar char="•"/>
            </a:pPr>
            <a:r>
              <a:rPr lang="en-GB" sz="1000" baseline="0" dirty="0">
                <a:solidFill>
                  <a:schemeClr val="accent2"/>
                </a:solidFill>
                <a:latin typeface="Arial"/>
                <a:ea typeface="Roboto" panose="02000000000000000000" pitchFamily="2" charset="0"/>
              </a:rPr>
              <a:t>15 market stalls</a:t>
            </a:r>
          </a:p>
          <a:p>
            <a:pPr marL="171450" indent="-171450" defTabSz="914378">
              <a:buFont typeface="Arial" panose="020B0604020202020204" pitchFamily="34" charset="0"/>
              <a:buChar char="•"/>
            </a:pPr>
            <a:r>
              <a:rPr lang="en-GB" sz="1000" baseline="0" dirty="0">
                <a:solidFill>
                  <a:schemeClr val="accent2"/>
                </a:solidFill>
                <a:latin typeface="Arial"/>
                <a:ea typeface="Roboto" panose="02000000000000000000" pitchFamily="2" charset="0"/>
              </a:rPr>
              <a:t>1 fishing pier</a:t>
            </a:r>
          </a:p>
        </p:txBody>
      </p:sp>
      <p:grpSp>
        <p:nvGrpSpPr>
          <p:cNvPr id="16" name="Group 15">
            <a:extLst>
              <a:ext uri="{FF2B5EF4-FFF2-40B4-BE49-F238E27FC236}">
                <a16:creationId xmlns:a16="http://schemas.microsoft.com/office/drawing/2014/main" id="{DE4E9492-735E-1151-730A-CEC033CA368F}"/>
              </a:ext>
            </a:extLst>
          </p:cNvPr>
          <p:cNvGrpSpPr/>
          <p:nvPr/>
        </p:nvGrpSpPr>
        <p:grpSpPr>
          <a:xfrm>
            <a:off x="1164293" y="3782615"/>
            <a:ext cx="7672391" cy="850492"/>
            <a:chOff x="1164293" y="2805975"/>
            <a:chExt cx="7672391" cy="850492"/>
          </a:xfrm>
        </p:grpSpPr>
        <p:sp>
          <p:nvSpPr>
            <p:cNvPr id="43" name="Rectangle: Rounded Corners 42">
              <a:extLst>
                <a:ext uri="{FF2B5EF4-FFF2-40B4-BE49-F238E27FC236}">
                  <a16:creationId xmlns:a16="http://schemas.microsoft.com/office/drawing/2014/main" id="{C17711D5-5DF8-1B60-6431-507E0F3FFCCF}"/>
                </a:ext>
              </a:extLst>
            </p:cNvPr>
            <p:cNvSpPr/>
            <p:nvPr/>
          </p:nvSpPr>
          <p:spPr>
            <a:xfrm>
              <a:off x="1164293" y="2805975"/>
              <a:ext cx="1727999" cy="850492"/>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000" tIns="36000" rIns="18000" bIns="36000" rtlCol="0" anchor="ctr"/>
            <a:lstStyle/>
            <a:p>
              <a:pPr marL="171450" indent="-171450" defTabSz="914378">
                <a:buFont typeface="Arial" panose="020B0604020202020204" pitchFamily="34" charset="0"/>
                <a:buChar char="•"/>
              </a:pPr>
              <a:r>
                <a:rPr lang="en-GB" sz="1000" baseline="0" dirty="0">
                  <a:solidFill>
                    <a:schemeClr val="accent1"/>
                  </a:solidFill>
                  <a:latin typeface="Arial"/>
                  <a:ea typeface="Roboto" panose="02000000000000000000" pitchFamily="2" charset="0"/>
                </a:rPr>
                <a:t>119km roads </a:t>
              </a:r>
            </a:p>
            <a:p>
              <a:pPr marL="171450" indent="-171450" defTabSz="914378">
                <a:buFont typeface="Arial" panose="020B0604020202020204" pitchFamily="34" charset="0"/>
                <a:buChar char="•"/>
              </a:pPr>
              <a:r>
                <a:rPr lang="en-GB" sz="1000" baseline="0" dirty="0">
                  <a:solidFill>
                    <a:schemeClr val="accent1"/>
                  </a:solidFill>
                  <a:latin typeface="Arial"/>
                  <a:ea typeface="Roboto" panose="02000000000000000000" pitchFamily="2" charset="0"/>
                </a:rPr>
                <a:t>1 port</a:t>
              </a:r>
            </a:p>
            <a:p>
              <a:pPr marL="171450" indent="-171450" defTabSz="914378">
                <a:buFont typeface="Arial" panose="020B0604020202020204" pitchFamily="34" charset="0"/>
                <a:buChar char="•"/>
              </a:pPr>
              <a:r>
                <a:rPr lang="en-GB" sz="1000" baseline="0" dirty="0">
                  <a:solidFill>
                    <a:schemeClr val="accent1"/>
                  </a:solidFill>
                  <a:latin typeface="Arial"/>
                  <a:ea typeface="Roboto" panose="02000000000000000000" pitchFamily="2" charset="0"/>
                </a:rPr>
                <a:t>1 airport </a:t>
              </a:r>
            </a:p>
            <a:p>
              <a:pPr marL="171450" indent="-171450" defTabSz="914378">
                <a:buFont typeface="Arial" panose="020B0604020202020204" pitchFamily="34" charset="0"/>
                <a:buChar char="•"/>
              </a:pPr>
              <a:r>
                <a:rPr lang="en-GB" sz="1000" baseline="0" dirty="0">
                  <a:solidFill>
                    <a:schemeClr val="accent1"/>
                  </a:solidFill>
                  <a:latin typeface="Arial"/>
                  <a:ea typeface="Roboto" panose="02000000000000000000" pitchFamily="2" charset="0"/>
                </a:rPr>
                <a:t>1 sports complex </a:t>
              </a:r>
            </a:p>
          </p:txBody>
        </p:sp>
        <p:sp>
          <p:nvSpPr>
            <p:cNvPr id="46" name="Rectangle: Rounded Corners 45">
              <a:extLst>
                <a:ext uri="{FF2B5EF4-FFF2-40B4-BE49-F238E27FC236}">
                  <a16:creationId xmlns:a16="http://schemas.microsoft.com/office/drawing/2014/main" id="{8D58BC47-D7BB-EF6D-E751-0C1733A0076F}"/>
                </a:ext>
              </a:extLst>
            </p:cNvPr>
            <p:cNvSpPr/>
            <p:nvPr/>
          </p:nvSpPr>
          <p:spPr>
            <a:xfrm>
              <a:off x="3145757" y="2805975"/>
              <a:ext cx="1727999" cy="850492"/>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000" tIns="36000" rIns="18000" bIns="36000" rtlCol="0" anchor="ctr"/>
            <a:lstStyle/>
            <a:p>
              <a:pPr marL="171450" indent="-171450" defTabSz="914378">
                <a:buFont typeface="Arial" panose="020B0604020202020204" pitchFamily="34" charset="0"/>
                <a:buChar char="•"/>
              </a:pPr>
              <a:r>
                <a:rPr lang="en-GB" sz="1000" baseline="0" dirty="0">
                  <a:solidFill>
                    <a:schemeClr val="accent1"/>
                  </a:solidFill>
                  <a:latin typeface="Arial"/>
                  <a:ea typeface="Roboto" panose="02000000000000000000" pitchFamily="2" charset="0"/>
                </a:rPr>
                <a:t>2 hospitals</a:t>
              </a:r>
            </a:p>
            <a:p>
              <a:pPr marL="171450" indent="-171450" defTabSz="914378">
                <a:buFont typeface="Arial" panose="020B0604020202020204" pitchFamily="34" charset="0"/>
                <a:buChar char="•"/>
              </a:pPr>
              <a:r>
                <a:rPr lang="en-GB" sz="1000" baseline="0" dirty="0">
                  <a:solidFill>
                    <a:schemeClr val="accent1"/>
                  </a:solidFill>
                  <a:latin typeface="Arial"/>
                  <a:ea typeface="Roboto" panose="02000000000000000000" pitchFamily="2" charset="0"/>
                </a:rPr>
                <a:t>3 clinics</a:t>
              </a:r>
            </a:p>
            <a:p>
              <a:pPr marL="171450" indent="-171450" defTabSz="914378">
                <a:buFont typeface="Arial" panose="020B0604020202020204" pitchFamily="34" charset="0"/>
                <a:buChar char="•"/>
              </a:pPr>
              <a:r>
                <a:rPr lang="en-GB" sz="1000" baseline="0" dirty="0">
                  <a:solidFill>
                    <a:schemeClr val="accent1"/>
                  </a:solidFill>
                  <a:latin typeface="Arial"/>
                  <a:ea typeface="Roboto" panose="02000000000000000000" pitchFamily="2" charset="0"/>
                </a:rPr>
                <a:t>110 beds</a:t>
              </a:r>
            </a:p>
          </p:txBody>
        </p:sp>
        <p:sp>
          <p:nvSpPr>
            <p:cNvPr id="49" name="Rectangle: Rounded Corners 48">
              <a:extLst>
                <a:ext uri="{FF2B5EF4-FFF2-40B4-BE49-F238E27FC236}">
                  <a16:creationId xmlns:a16="http://schemas.microsoft.com/office/drawing/2014/main" id="{BB70917F-8B0F-1AA8-6ECE-66410F25A875}"/>
                </a:ext>
              </a:extLst>
            </p:cNvPr>
            <p:cNvSpPr/>
            <p:nvPr/>
          </p:nvSpPr>
          <p:spPr>
            <a:xfrm>
              <a:off x="5127221" y="2805975"/>
              <a:ext cx="1727999" cy="850492"/>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000" tIns="36000" rIns="18000" bIns="36000" rtlCol="0" anchor="ctr"/>
            <a:lstStyle/>
            <a:p>
              <a:pPr marL="171450" indent="-171450" defTabSz="914378">
                <a:buFont typeface="Arial" panose="020B0604020202020204" pitchFamily="34" charset="0"/>
                <a:buChar char="•"/>
              </a:pPr>
              <a:r>
                <a:rPr lang="en-GB" sz="1000" baseline="0" dirty="0">
                  <a:solidFill>
                    <a:schemeClr val="accent1"/>
                  </a:solidFill>
                  <a:latin typeface="Arial"/>
                  <a:ea typeface="Roboto" panose="02000000000000000000" pitchFamily="2" charset="0"/>
                </a:rPr>
                <a:t>11,000 scholarships</a:t>
              </a:r>
            </a:p>
            <a:p>
              <a:pPr marL="171450" indent="-171450" defTabSz="914378">
                <a:buFont typeface="Arial" panose="020B0604020202020204" pitchFamily="34" charset="0"/>
                <a:buChar char="•"/>
              </a:pPr>
              <a:r>
                <a:rPr lang="en-GB" sz="1000" baseline="0" dirty="0">
                  <a:solidFill>
                    <a:schemeClr val="accent1"/>
                  </a:solidFill>
                  <a:latin typeface="Arial"/>
                  <a:ea typeface="Roboto" panose="02000000000000000000" pitchFamily="2" charset="0"/>
                </a:rPr>
                <a:t>5 dormitories</a:t>
              </a:r>
            </a:p>
            <a:p>
              <a:pPr marL="171450" indent="-171450" defTabSz="914378">
                <a:buFont typeface="Arial" panose="020B0604020202020204" pitchFamily="34" charset="0"/>
                <a:buChar char="•"/>
              </a:pPr>
              <a:r>
                <a:rPr lang="en-GB" sz="1000" baseline="0" dirty="0">
                  <a:solidFill>
                    <a:schemeClr val="accent1"/>
                  </a:solidFill>
                  <a:latin typeface="Arial"/>
                  <a:ea typeface="Roboto" panose="02000000000000000000" pitchFamily="2" charset="0"/>
                </a:rPr>
                <a:t>1 mining Institute</a:t>
              </a:r>
            </a:p>
          </p:txBody>
        </p:sp>
        <p:sp>
          <p:nvSpPr>
            <p:cNvPr id="52" name="Rectangle: Rounded Corners 51">
              <a:extLst>
                <a:ext uri="{FF2B5EF4-FFF2-40B4-BE49-F238E27FC236}">
                  <a16:creationId xmlns:a16="http://schemas.microsoft.com/office/drawing/2014/main" id="{4D25EAE5-0055-E642-3D5D-D11E8934A6B1}"/>
                </a:ext>
              </a:extLst>
            </p:cNvPr>
            <p:cNvSpPr/>
            <p:nvPr/>
          </p:nvSpPr>
          <p:spPr>
            <a:xfrm>
              <a:off x="7108685" y="2805975"/>
              <a:ext cx="1727999" cy="850492"/>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000" tIns="36000" rIns="18000" bIns="36000" rtlCol="0" anchor="ctr"/>
            <a:lstStyle/>
            <a:p>
              <a:pPr marL="171450" indent="-171450" defTabSz="914378">
                <a:buFont typeface="Arial" panose="020B0604020202020204" pitchFamily="34" charset="0"/>
                <a:buChar char="•"/>
              </a:pPr>
              <a:r>
                <a:rPr lang="en-GB" sz="1000" baseline="0" dirty="0">
                  <a:solidFill>
                    <a:schemeClr val="accent1"/>
                  </a:solidFill>
                  <a:latin typeface="Arial"/>
                  <a:ea typeface="Roboto" panose="02000000000000000000" pitchFamily="2" charset="0"/>
                </a:rPr>
                <a:t>Agricultural and food security programmes </a:t>
              </a:r>
            </a:p>
            <a:p>
              <a:pPr marL="171450" indent="-171450" defTabSz="914378">
                <a:buFont typeface="Arial" panose="020B0604020202020204" pitchFamily="34" charset="0"/>
                <a:buChar char="•"/>
              </a:pPr>
              <a:r>
                <a:rPr lang="en-GB" sz="1000" baseline="0" dirty="0">
                  <a:solidFill>
                    <a:schemeClr val="accent1"/>
                  </a:solidFill>
                  <a:latin typeface="Arial"/>
                  <a:ea typeface="Roboto" panose="02000000000000000000" pitchFamily="2" charset="0"/>
                </a:rPr>
                <a:t>An economic development program</a:t>
              </a:r>
            </a:p>
          </p:txBody>
        </p:sp>
      </p:grpSp>
      <p:grpSp>
        <p:nvGrpSpPr>
          <p:cNvPr id="14" name="Group 13">
            <a:extLst>
              <a:ext uri="{FF2B5EF4-FFF2-40B4-BE49-F238E27FC236}">
                <a16:creationId xmlns:a16="http://schemas.microsoft.com/office/drawing/2014/main" id="{4DFFC4CF-C8B5-DA72-0A81-879D95F4D7D5}"/>
              </a:ext>
            </a:extLst>
          </p:cNvPr>
          <p:cNvGrpSpPr/>
          <p:nvPr/>
        </p:nvGrpSpPr>
        <p:grpSpPr>
          <a:xfrm>
            <a:off x="1164293" y="2805975"/>
            <a:ext cx="7672391" cy="850492"/>
            <a:chOff x="1164293" y="3782615"/>
            <a:chExt cx="7672391" cy="850492"/>
          </a:xfrm>
        </p:grpSpPr>
        <p:sp>
          <p:nvSpPr>
            <p:cNvPr id="44" name="Rectangle: Rounded Corners 43">
              <a:extLst>
                <a:ext uri="{FF2B5EF4-FFF2-40B4-BE49-F238E27FC236}">
                  <a16:creationId xmlns:a16="http://schemas.microsoft.com/office/drawing/2014/main" id="{924E9531-1298-92CE-9A8A-56EBE7824A1F}"/>
                </a:ext>
              </a:extLst>
            </p:cNvPr>
            <p:cNvSpPr/>
            <p:nvPr/>
          </p:nvSpPr>
          <p:spPr>
            <a:xfrm>
              <a:off x="1164293" y="3782615"/>
              <a:ext cx="1727999" cy="850492"/>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000" tIns="36000" rIns="18000" bIns="36000" rtlCol="0" anchor="ctr"/>
            <a:lstStyle/>
            <a:p>
              <a:pPr marL="171450" indent="-171450" defTabSz="914378">
                <a:buFont typeface="Arial" panose="020B0604020202020204" pitchFamily="34" charset="0"/>
                <a:buChar char="•"/>
              </a:pPr>
              <a:r>
                <a:rPr lang="en-GB" sz="1000" baseline="0" dirty="0">
                  <a:solidFill>
                    <a:srgbClr val="0070C0"/>
                  </a:solidFill>
                  <a:latin typeface="Arial"/>
                  <a:ea typeface="Roboto" panose="02000000000000000000" pitchFamily="2" charset="0"/>
                </a:rPr>
                <a:t>35km roads</a:t>
              </a:r>
            </a:p>
            <a:p>
              <a:pPr marL="171450" indent="-171450" defTabSz="914378">
                <a:buFont typeface="Arial" panose="020B0604020202020204" pitchFamily="34" charset="0"/>
                <a:buChar char="•"/>
              </a:pPr>
              <a:r>
                <a:rPr lang="en-GB" sz="1000" baseline="0" dirty="0">
                  <a:solidFill>
                    <a:srgbClr val="0070C0"/>
                  </a:solidFill>
                  <a:latin typeface="Arial"/>
                  <a:ea typeface="Roboto" panose="02000000000000000000" pitchFamily="2" charset="0"/>
                </a:rPr>
                <a:t>1 airport</a:t>
              </a:r>
            </a:p>
            <a:p>
              <a:pPr marL="171450" indent="-171450" defTabSz="914378">
                <a:buFont typeface="Arial" panose="020B0604020202020204" pitchFamily="34" charset="0"/>
                <a:buChar char="•"/>
              </a:pPr>
              <a:r>
                <a:rPr lang="en-GB" sz="1000" baseline="0" dirty="0">
                  <a:solidFill>
                    <a:srgbClr val="0070C0"/>
                  </a:solidFill>
                  <a:latin typeface="Arial"/>
                  <a:ea typeface="Roboto" panose="02000000000000000000" pitchFamily="2" charset="0"/>
                </a:rPr>
                <a:t>1 community hall</a:t>
              </a:r>
            </a:p>
          </p:txBody>
        </p:sp>
        <p:sp>
          <p:nvSpPr>
            <p:cNvPr id="47" name="Rectangle: Rounded Corners 46">
              <a:extLst>
                <a:ext uri="{FF2B5EF4-FFF2-40B4-BE49-F238E27FC236}">
                  <a16:creationId xmlns:a16="http://schemas.microsoft.com/office/drawing/2014/main" id="{C331F80F-2CFC-2E10-8CD1-F018C67C3439}"/>
                </a:ext>
              </a:extLst>
            </p:cNvPr>
            <p:cNvSpPr/>
            <p:nvPr/>
          </p:nvSpPr>
          <p:spPr>
            <a:xfrm>
              <a:off x="3145757" y="3782615"/>
              <a:ext cx="1727999" cy="850492"/>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000" tIns="36000" rIns="18000" bIns="36000" rtlCol="0" anchor="ctr"/>
            <a:lstStyle/>
            <a:p>
              <a:pPr marL="171450" indent="-171450" defTabSz="914378">
                <a:buFont typeface="Arial" panose="020B0604020202020204" pitchFamily="34" charset="0"/>
                <a:buChar char="•"/>
              </a:pPr>
              <a:r>
                <a:rPr lang="en-GB" sz="1000" baseline="0" dirty="0">
                  <a:solidFill>
                    <a:srgbClr val="0070C0"/>
                  </a:solidFill>
                  <a:latin typeface="Arial"/>
                  <a:ea typeface="Roboto" panose="02000000000000000000" pitchFamily="2" charset="0"/>
                </a:rPr>
                <a:t>1 hospital </a:t>
              </a:r>
            </a:p>
            <a:p>
              <a:pPr marL="171450" indent="-171450" defTabSz="914378">
                <a:buFont typeface="Arial" panose="020B0604020202020204" pitchFamily="34" charset="0"/>
                <a:buChar char="•"/>
              </a:pPr>
              <a:r>
                <a:rPr lang="en-GB" sz="1000" baseline="0" dirty="0">
                  <a:solidFill>
                    <a:srgbClr val="0070C0"/>
                  </a:solidFill>
                  <a:latin typeface="Arial"/>
                  <a:ea typeface="Roboto" panose="02000000000000000000" pitchFamily="2" charset="0"/>
                </a:rPr>
                <a:t>1 clinic</a:t>
              </a:r>
            </a:p>
            <a:p>
              <a:pPr marL="171450" indent="-171450" defTabSz="914378">
                <a:buFont typeface="Arial" panose="020B0604020202020204" pitchFamily="34" charset="0"/>
                <a:buChar char="•"/>
              </a:pPr>
              <a:r>
                <a:rPr lang="en-GB" sz="1000" baseline="0" dirty="0">
                  <a:solidFill>
                    <a:srgbClr val="0070C0"/>
                  </a:solidFill>
                  <a:latin typeface="Arial"/>
                  <a:ea typeface="Roboto" panose="02000000000000000000" pitchFamily="2" charset="0"/>
                </a:rPr>
                <a:t>10 beds</a:t>
              </a:r>
            </a:p>
          </p:txBody>
        </p:sp>
        <p:sp>
          <p:nvSpPr>
            <p:cNvPr id="50" name="Rectangle: Rounded Corners 49">
              <a:extLst>
                <a:ext uri="{FF2B5EF4-FFF2-40B4-BE49-F238E27FC236}">
                  <a16:creationId xmlns:a16="http://schemas.microsoft.com/office/drawing/2014/main" id="{7EE5F82D-DE03-9570-FFB7-2EEE9DC641B9}"/>
                </a:ext>
              </a:extLst>
            </p:cNvPr>
            <p:cNvSpPr/>
            <p:nvPr/>
          </p:nvSpPr>
          <p:spPr>
            <a:xfrm>
              <a:off x="5127221" y="3782615"/>
              <a:ext cx="1727999" cy="850492"/>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000" tIns="36000" rIns="18000" bIns="36000" rtlCol="0" anchor="ctr"/>
            <a:lstStyle/>
            <a:p>
              <a:pPr marL="171450" indent="-171450" defTabSz="914378">
                <a:buFont typeface="Arial" panose="020B0604020202020204" pitchFamily="34" charset="0"/>
                <a:buChar char="•"/>
              </a:pPr>
              <a:r>
                <a:rPr lang="en-GB" sz="1000" baseline="0" dirty="0">
                  <a:solidFill>
                    <a:srgbClr val="0070C0"/>
                  </a:solidFill>
                  <a:latin typeface="Arial"/>
                  <a:ea typeface="Roboto" panose="02000000000000000000" pitchFamily="2" charset="0"/>
                </a:rPr>
                <a:t>37 classrooms</a:t>
              </a:r>
            </a:p>
            <a:p>
              <a:pPr marL="171450" indent="-171450" defTabSz="914378">
                <a:buFont typeface="Arial" panose="020B0604020202020204" pitchFamily="34" charset="0"/>
                <a:buChar char="•"/>
              </a:pPr>
              <a:r>
                <a:rPr lang="en-GB" sz="1000" baseline="0" dirty="0">
                  <a:solidFill>
                    <a:srgbClr val="0070C0"/>
                  </a:solidFill>
                  <a:latin typeface="Arial"/>
                  <a:ea typeface="Roboto" panose="02000000000000000000" pitchFamily="2" charset="0"/>
                </a:rPr>
                <a:t>840 students</a:t>
              </a:r>
            </a:p>
            <a:p>
              <a:pPr marL="171450" indent="-171450" defTabSz="914378">
                <a:buFont typeface="Arial" panose="020B0604020202020204" pitchFamily="34" charset="0"/>
                <a:buChar char="•"/>
              </a:pPr>
              <a:r>
                <a:rPr lang="en-GB" sz="1000" baseline="0" dirty="0">
                  <a:solidFill>
                    <a:srgbClr val="0070C0"/>
                  </a:solidFill>
                  <a:latin typeface="Arial"/>
                  <a:ea typeface="Roboto" panose="02000000000000000000" pitchFamily="2" charset="0"/>
                </a:rPr>
                <a:t>1,000 scholarships</a:t>
              </a:r>
            </a:p>
            <a:p>
              <a:pPr marL="171450" indent="-171450" defTabSz="914378">
                <a:buFont typeface="Arial" panose="020B0604020202020204" pitchFamily="34" charset="0"/>
                <a:buChar char="•"/>
              </a:pPr>
              <a:r>
                <a:rPr lang="en-GB" sz="1000" baseline="0" dirty="0">
                  <a:solidFill>
                    <a:srgbClr val="0070C0"/>
                  </a:solidFill>
                  <a:latin typeface="Arial"/>
                  <a:ea typeface="Roboto" panose="02000000000000000000" pitchFamily="2" charset="0"/>
                </a:rPr>
                <a:t>4 vocational centres</a:t>
              </a:r>
            </a:p>
          </p:txBody>
        </p:sp>
        <p:sp>
          <p:nvSpPr>
            <p:cNvPr id="53" name="Rectangle: Rounded Corners 52">
              <a:extLst>
                <a:ext uri="{FF2B5EF4-FFF2-40B4-BE49-F238E27FC236}">
                  <a16:creationId xmlns:a16="http://schemas.microsoft.com/office/drawing/2014/main" id="{F40BFF60-74F6-1979-3655-D4B3C2508F2A}"/>
                </a:ext>
              </a:extLst>
            </p:cNvPr>
            <p:cNvSpPr/>
            <p:nvPr/>
          </p:nvSpPr>
          <p:spPr>
            <a:xfrm>
              <a:off x="7108685" y="3782615"/>
              <a:ext cx="1727999" cy="850492"/>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000" tIns="36000" rIns="18000" bIns="36000" rtlCol="0" anchor="ctr"/>
            <a:lstStyle/>
            <a:p>
              <a:pPr marL="171450" indent="-171450" defTabSz="914378">
                <a:buFont typeface="Arial" panose="020B0604020202020204" pitchFamily="34" charset="0"/>
                <a:buChar char="•"/>
                <a:defRPr/>
              </a:pPr>
              <a:r>
                <a:rPr lang="en-GB" sz="1000" baseline="0" dirty="0">
                  <a:solidFill>
                    <a:srgbClr val="0070C0"/>
                  </a:solidFill>
                  <a:latin typeface="Arial"/>
                  <a:ea typeface="Roboto" panose="02000000000000000000" pitchFamily="2" charset="0"/>
                </a:rPr>
                <a:t>Economic development programme</a:t>
              </a:r>
            </a:p>
            <a:p>
              <a:pPr marL="171450" indent="-171450" defTabSz="914378">
                <a:buFont typeface="Arial" panose="020B0604020202020204" pitchFamily="34" charset="0"/>
                <a:buChar char="•"/>
                <a:defRPr/>
              </a:pPr>
              <a:r>
                <a:rPr lang="en-GB" sz="1000" baseline="0" dirty="0">
                  <a:solidFill>
                    <a:srgbClr val="0070C0"/>
                  </a:solidFill>
                  <a:latin typeface="Arial"/>
                  <a:ea typeface="Roboto" panose="02000000000000000000" pitchFamily="2" charset="0"/>
                </a:rPr>
                <a:t>Herder livelihood support programme</a:t>
              </a:r>
              <a:endParaRPr lang="en-GB" sz="1000" baseline="0" dirty="0">
                <a:solidFill>
                  <a:srgbClr val="0070C0"/>
                </a:solidFill>
                <a:latin typeface="Arial"/>
                <a:ea typeface="Roboto" panose="02000000000000000000" pitchFamily="2" charset="0"/>
                <a:cs typeface="Roboto" panose="02000000000000000000" pitchFamily="2" charset="0"/>
              </a:endParaRPr>
            </a:p>
          </p:txBody>
        </p:sp>
      </p:grpSp>
      <p:cxnSp>
        <p:nvCxnSpPr>
          <p:cNvPr id="58" name="Straight Connector 57">
            <a:extLst>
              <a:ext uri="{FF2B5EF4-FFF2-40B4-BE49-F238E27FC236}">
                <a16:creationId xmlns:a16="http://schemas.microsoft.com/office/drawing/2014/main" id="{6BFE3944-99ED-01A3-A40C-8EAD4F826F47}"/>
              </a:ext>
            </a:extLst>
          </p:cNvPr>
          <p:cNvCxnSpPr/>
          <p:nvPr/>
        </p:nvCxnSpPr>
        <p:spPr>
          <a:xfrm>
            <a:off x="304800" y="2733167"/>
            <a:ext cx="8534400" cy="0"/>
          </a:xfrm>
          <a:prstGeom prst="line">
            <a:avLst/>
          </a:prstGeom>
          <a:ln w="1270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1F6AB38A-12F6-BB25-7787-EC6BF6515027}"/>
              </a:ext>
            </a:extLst>
          </p:cNvPr>
          <p:cNvCxnSpPr/>
          <p:nvPr/>
        </p:nvCxnSpPr>
        <p:spPr>
          <a:xfrm>
            <a:off x="304800" y="3719541"/>
            <a:ext cx="8534400" cy="0"/>
          </a:xfrm>
          <a:prstGeom prst="line">
            <a:avLst/>
          </a:prstGeom>
          <a:ln w="1270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
        <p:nvSpPr>
          <p:cNvPr id="5" name="Oval 9">
            <a:extLst>
              <a:ext uri="{FF2B5EF4-FFF2-40B4-BE49-F238E27FC236}">
                <a16:creationId xmlns:a16="http://schemas.microsoft.com/office/drawing/2014/main" id="{44FCC162-64FA-C8A7-93E3-8C4DDE35F0E3}"/>
              </a:ext>
            </a:extLst>
          </p:cNvPr>
          <p:cNvSpPr>
            <a:spLocks noChangeArrowheads="1"/>
          </p:cNvSpPr>
          <p:nvPr/>
        </p:nvSpPr>
        <p:spPr bwMode="gray">
          <a:xfrm>
            <a:off x="586828" y="2090451"/>
            <a:ext cx="324000" cy="324000"/>
          </a:xfrm>
          <a:prstGeom prst="ellipse">
            <a:avLst/>
          </a:prstGeom>
          <a:solidFill>
            <a:schemeClr val="tx2"/>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Roboto" pitchFamily="2" charset="0"/>
              </a:rPr>
              <a:t>1</a:t>
            </a:r>
          </a:p>
        </p:txBody>
      </p:sp>
      <p:sp>
        <p:nvSpPr>
          <p:cNvPr id="10" name="Oval 9">
            <a:extLst>
              <a:ext uri="{FF2B5EF4-FFF2-40B4-BE49-F238E27FC236}">
                <a16:creationId xmlns:a16="http://schemas.microsoft.com/office/drawing/2014/main" id="{266457D5-254E-B454-6B95-C73B5AA26085}"/>
              </a:ext>
            </a:extLst>
          </p:cNvPr>
          <p:cNvSpPr>
            <a:spLocks noChangeArrowheads="1"/>
          </p:cNvSpPr>
          <p:nvPr/>
        </p:nvSpPr>
        <p:spPr bwMode="gray">
          <a:xfrm>
            <a:off x="586828" y="3064354"/>
            <a:ext cx="324000" cy="324000"/>
          </a:xfrm>
          <a:prstGeom prst="ellipse">
            <a:avLst/>
          </a:prstGeom>
          <a:solidFill>
            <a:srgbClr val="0070C0"/>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Roboto" pitchFamily="2" charset="0"/>
              </a:rPr>
              <a:t>2</a:t>
            </a:r>
          </a:p>
        </p:txBody>
      </p:sp>
      <p:sp>
        <p:nvSpPr>
          <p:cNvPr id="13" name="Oval 9">
            <a:extLst>
              <a:ext uri="{FF2B5EF4-FFF2-40B4-BE49-F238E27FC236}">
                <a16:creationId xmlns:a16="http://schemas.microsoft.com/office/drawing/2014/main" id="{F6543379-CFEE-3DB7-DD06-980AC9529F84}"/>
              </a:ext>
            </a:extLst>
          </p:cNvPr>
          <p:cNvSpPr>
            <a:spLocks noChangeArrowheads="1"/>
          </p:cNvSpPr>
          <p:nvPr/>
        </p:nvSpPr>
        <p:spPr bwMode="gray">
          <a:xfrm>
            <a:off x="586828" y="4050727"/>
            <a:ext cx="324000" cy="324000"/>
          </a:xfrm>
          <a:prstGeom prst="ellipse">
            <a:avLst/>
          </a:prstGeom>
          <a:solidFill>
            <a:srgbClr val="00B0F0"/>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Roboto" pitchFamily="2" charset="0"/>
              </a:rPr>
              <a:t>3</a:t>
            </a:r>
          </a:p>
        </p:txBody>
      </p:sp>
    </p:spTree>
    <p:extLst>
      <p:ext uri="{BB962C8B-B14F-4D97-AF65-F5344CB8AC3E}">
        <p14:creationId xmlns:p14="http://schemas.microsoft.com/office/powerpoint/2010/main" val="653966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FCB8185-EAD6-22C8-A9B9-69282DB071B3}"/>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8" name="Object 7" hidden="1">
                        <a:extLst>
                          <a:ext uri="{FF2B5EF4-FFF2-40B4-BE49-F238E27FC236}">
                            <a16:creationId xmlns:a16="http://schemas.microsoft.com/office/drawing/2014/main" id="{CFCB8185-EAD6-22C8-A9B9-69282DB071B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E10CC02-C440-4D5A-8A63-9096DBACF27E}"/>
              </a:ext>
            </a:extLst>
          </p:cNvPr>
          <p:cNvSpPr>
            <a:spLocks noGrp="1"/>
          </p:cNvSpPr>
          <p:nvPr>
            <p:ph type="title"/>
          </p:nvPr>
        </p:nvSpPr>
        <p:spPr/>
        <p:txBody>
          <a:bodyPr vert="horz">
            <a:normAutofit fontScale="90000"/>
          </a:bodyPr>
          <a:lstStyle/>
          <a:p>
            <a:r>
              <a:rPr lang="en-US" dirty="0"/>
              <a:t>Antitrust Guidelines for Copper Industry Trade Association Meetings</a:t>
            </a:r>
          </a:p>
        </p:txBody>
      </p:sp>
      <p:sp>
        <p:nvSpPr>
          <p:cNvPr id="3" name="Content Placeholder 2">
            <a:extLst>
              <a:ext uri="{FF2B5EF4-FFF2-40B4-BE49-F238E27FC236}">
                <a16:creationId xmlns:a16="http://schemas.microsoft.com/office/drawing/2014/main" id="{7928A2BC-6FBB-469D-B031-491C1382BB39}"/>
              </a:ext>
            </a:extLst>
          </p:cNvPr>
          <p:cNvSpPr>
            <a:spLocks noGrp="1"/>
          </p:cNvSpPr>
          <p:nvPr>
            <p:ph idx="1"/>
          </p:nvPr>
        </p:nvSpPr>
        <p:spPr/>
        <p:txBody>
          <a:bodyPr/>
          <a:lstStyle/>
          <a:p>
            <a:pPr marL="0" indent="0">
              <a:buNone/>
            </a:pPr>
            <a:r>
              <a:rPr lang="en-US" sz="825" dirty="0"/>
              <a:t>The following guidelines with respect to compliance with antitrust laws of the United States, Japan and European Community</a:t>
            </a:r>
            <a:r>
              <a:rPr lang="en-US" sz="825" baseline="30000" dirty="0"/>
              <a:t>1</a:t>
            </a:r>
            <a:r>
              <a:rPr lang="en-US" sz="825" dirty="0"/>
              <a:t> are intended to govern the conduct of participants in copper industry trade association meetings, both at the meeting itself and in informal discussions before or after the formal meeting.</a:t>
            </a:r>
          </a:p>
          <a:p>
            <a:pPr marL="0" indent="0">
              <a:buNone/>
            </a:pPr>
            <a:r>
              <a:rPr lang="en-US" sz="825" b="1" dirty="0"/>
              <a:t>Price</a:t>
            </a:r>
            <a:r>
              <a:rPr lang="en-US" sz="825" dirty="0"/>
              <a:t>: Competitors should not discuss future prices (including terms of sale) of their products. There is no blanket prohibition against the mention of or reference to current or past prices but limits must be observed. Such references or mentions should occur only when necessary in connection with the development of association programs. For example, reference to a particular price level in comparing the cost of a copper product to a competing product is permitted. Whenever possible, such references should be discussed in advance with legal counsel.</a:t>
            </a:r>
          </a:p>
          <a:p>
            <a:pPr marL="0" indent="0">
              <a:buNone/>
            </a:pPr>
            <a:r>
              <a:rPr lang="en-US" sz="825" b="1" dirty="0"/>
              <a:t>Competitive Information</a:t>
            </a:r>
            <a:r>
              <a:rPr lang="en-US" sz="825" dirty="0"/>
              <a:t>: Competitors should not discuss the market share of a particular copper producer or copper fabricator’s products. Furthermore, nothing should be said at a meeting which could be interpreted as suggesting prearranged market shares for such products or producer production levels. The overall market share of copper products may be discussed with regard to competition with non-copper products and general market acceptance.</a:t>
            </a:r>
          </a:p>
          <a:p>
            <a:pPr marL="0" indent="0">
              <a:buNone/>
            </a:pPr>
            <a:r>
              <a:rPr lang="en-US" sz="825" b="1" dirty="0"/>
              <a:t>New Products</a:t>
            </a:r>
            <a:r>
              <a:rPr lang="en-US" sz="825" dirty="0"/>
              <a:t>: Competitors should not encourage or discourage the introduction of a new product by another competitor or reveal a particular copper company’s plans to change the production rate of an existing product or to introduce a new product. No company should disclose to another company whether it is in a position to make or market a new product. New products may be discussed in a technical manner or from the standpoints of competition with non-copper products and general market acceptance. In addition, proposed methods for and results of field and laboratory testing can be considered. </a:t>
            </a:r>
          </a:p>
          <a:p>
            <a:pPr marL="0" indent="0">
              <a:buNone/>
            </a:pPr>
            <a:r>
              <a:rPr lang="en-US" sz="825" b="1" dirty="0"/>
              <a:t>The Role of Legal Counsel</a:t>
            </a:r>
            <a:r>
              <a:rPr lang="en-US" sz="825" dirty="0"/>
              <a:t>: Legal counsel attends association meetings to advise association staff and other meeting attendees regarding the antitrust laws and to see that none of the matters discussed or materials distributed raise even the appearance of antitrust improprieties. During the course of a meeting, if counsel believes that the discussion is turning to a sensitive or inappropriate subject, counsel will express that belief and request that the attendees return the discussion to a less sensitive area. </a:t>
            </a:r>
          </a:p>
          <a:p>
            <a:pPr marL="0" indent="0">
              <a:buNone/>
            </a:pPr>
            <a:r>
              <a:rPr lang="en-US" sz="825" dirty="0"/>
              <a:t>A paper entitled ‘Copper Industry Trade Associations and Antitrust Laws’ is available upon request.</a:t>
            </a:r>
          </a:p>
          <a:p>
            <a:pPr marL="0" indent="0">
              <a:buNone/>
            </a:pPr>
            <a:r>
              <a:rPr lang="en-US" sz="825" dirty="0"/>
              <a:t>10/92, 5/93, 10/10</a:t>
            </a:r>
          </a:p>
          <a:p>
            <a:pPr marL="0" indent="0">
              <a:buNone/>
            </a:pPr>
            <a:r>
              <a:rPr lang="en-US" sz="825" dirty="0"/>
              <a:t>1. Other foreign competition laws apply to International Copper Association, Ltd. (ICA)’s activities worldwide.</a:t>
            </a:r>
          </a:p>
        </p:txBody>
      </p:sp>
      <p:sp>
        <p:nvSpPr>
          <p:cNvPr id="4" name="Text Placeholder 3">
            <a:extLst>
              <a:ext uri="{FF2B5EF4-FFF2-40B4-BE49-F238E27FC236}">
                <a16:creationId xmlns:a16="http://schemas.microsoft.com/office/drawing/2014/main" id="{E023A835-5D3A-413C-8F13-DA5C8FA2DF7E}"/>
              </a:ext>
            </a:extLst>
          </p:cNvPr>
          <p:cNvSpPr>
            <a:spLocks noGrp="1"/>
          </p:cNvSpPr>
          <p:nvPr>
            <p:ph type="body" sz="quarter" idx="17"/>
          </p:nvPr>
        </p:nvSpPr>
        <p:spPr/>
        <p:txBody>
          <a:bodyPr>
            <a:normAutofit fontScale="55000" lnSpcReduction="20000"/>
          </a:bodyPr>
          <a:lstStyle/>
          <a:p>
            <a:endParaRPr lang="en-US" dirty="0"/>
          </a:p>
        </p:txBody>
      </p:sp>
      <p:sp>
        <p:nvSpPr>
          <p:cNvPr id="5" name="Footer Placeholder 4">
            <a:extLst>
              <a:ext uri="{FF2B5EF4-FFF2-40B4-BE49-F238E27FC236}">
                <a16:creationId xmlns:a16="http://schemas.microsoft.com/office/drawing/2014/main" id="{304346AD-633B-4855-A142-D2B153FADED9}"/>
              </a:ext>
            </a:extLst>
          </p:cNvPr>
          <p:cNvSpPr>
            <a:spLocks noGrp="1"/>
          </p:cNvSpPr>
          <p:nvPr>
            <p:ph type="ftr" sz="quarter" idx="19"/>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charset="0"/>
                <a:cs typeface="+mn-cs"/>
              </a:rPr>
              <a:t>Marketing Council – Web meeting</a:t>
            </a:r>
          </a:p>
        </p:txBody>
      </p:sp>
      <p:sp>
        <p:nvSpPr>
          <p:cNvPr id="6" name="Slide Number Placeholder 5">
            <a:extLst>
              <a:ext uri="{FF2B5EF4-FFF2-40B4-BE49-F238E27FC236}">
                <a16:creationId xmlns:a16="http://schemas.microsoft.com/office/drawing/2014/main" id="{7BA75DDA-2C04-4170-9190-BFEE644B66D2}"/>
              </a:ext>
            </a:extLst>
          </p:cNvPr>
          <p:cNvSpPr>
            <a:spLocks noGrp="1"/>
          </p:cNvSpPr>
          <p:nvPr>
            <p:ph type="sldNum" sz="quarter" idx="2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3AA811B-2EBD-4900-905E-5BE206449611}"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charset="0"/>
              <a:cs typeface="+mn-cs"/>
            </a:endParaRPr>
          </a:p>
        </p:txBody>
      </p:sp>
    </p:spTree>
    <p:custDataLst>
      <p:custData r:id="rId1"/>
      <p:custData r:id="rId2"/>
    </p:custDataLst>
    <p:extLst>
      <p:ext uri="{BB962C8B-B14F-4D97-AF65-F5344CB8AC3E}">
        <p14:creationId xmlns:p14="http://schemas.microsoft.com/office/powerpoint/2010/main" val="3350748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08B732A-F07A-FA18-80FE-7932F119515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5" name="Object 4" hidden="1">
                        <a:extLst>
                          <a:ext uri="{FF2B5EF4-FFF2-40B4-BE49-F238E27FC236}">
                            <a16:creationId xmlns:a16="http://schemas.microsoft.com/office/drawing/2014/main" id="{E08B732A-F07A-FA18-80FE-7932F11951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0B1AE73-BD4C-45ED-9735-3E28810B1AC1}"/>
              </a:ext>
            </a:extLst>
          </p:cNvPr>
          <p:cNvSpPr>
            <a:spLocks noGrp="1"/>
          </p:cNvSpPr>
          <p:nvPr>
            <p:ph type="title"/>
          </p:nvPr>
        </p:nvSpPr>
        <p:spPr>
          <a:xfrm>
            <a:off x="844549" y="1966465"/>
            <a:ext cx="8658679" cy="487400"/>
          </a:xfrm>
        </p:spPr>
        <p:txBody>
          <a:bodyPr vert="horz"/>
          <a:lstStyle/>
          <a:p>
            <a:r>
              <a:rPr lang="en-GB" dirty="0"/>
              <a:t>Enabling policies &amp; practices</a:t>
            </a:r>
          </a:p>
        </p:txBody>
      </p:sp>
      <p:sp>
        <p:nvSpPr>
          <p:cNvPr id="3" name="Text Placeholder 2">
            <a:extLst>
              <a:ext uri="{FF2B5EF4-FFF2-40B4-BE49-F238E27FC236}">
                <a16:creationId xmlns:a16="http://schemas.microsoft.com/office/drawing/2014/main" id="{6F0B214A-0C52-455F-94A1-555A3F7596B3}"/>
              </a:ext>
            </a:extLst>
          </p:cNvPr>
          <p:cNvSpPr>
            <a:spLocks noGrp="1"/>
          </p:cNvSpPr>
          <p:nvPr>
            <p:ph type="body" idx="1"/>
          </p:nvPr>
        </p:nvSpPr>
        <p:spPr>
          <a:xfrm>
            <a:off x="844551" y="2472643"/>
            <a:ext cx="5114289" cy="1125140"/>
          </a:xfrm>
        </p:spPr>
        <p:txBody>
          <a:bodyPr/>
          <a:lstStyle/>
          <a:p>
            <a:endParaRPr lang="en-US" dirty="0"/>
          </a:p>
        </p:txBody>
      </p:sp>
      <p:sp>
        <p:nvSpPr>
          <p:cNvPr id="4" name="Text Placeholder 3">
            <a:extLst>
              <a:ext uri="{FF2B5EF4-FFF2-40B4-BE49-F238E27FC236}">
                <a16:creationId xmlns:a16="http://schemas.microsoft.com/office/drawing/2014/main" id="{DC225383-29A3-4579-B388-1FF6B57E74F9}"/>
              </a:ext>
            </a:extLst>
          </p:cNvPr>
          <p:cNvSpPr>
            <a:spLocks noGrp="1"/>
          </p:cNvSpPr>
          <p:nvPr>
            <p:ph type="body" sz="quarter" idx="10"/>
          </p:nvPr>
        </p:nvSpPr>
        <p:spPr>
          <a:noFill/>
          <a:ln>
            <a:noFill/>
          </a:ln>
        </p:spPr>
        <p:txBody>
          <a:bodyPr vert="horz" lIns="0" tIns="38963" rIns="77925" bIns="0" rtlCol="0" anchor="b" anchorCtr="0">
            <a:noAutofit/>
          </a:bodyPr>
          <a:lstStyle/>
          <a:p>
            <a:pPr>
              <a:spcBef>
                <a:spcPct val="0"/>
              </a:spcBef>
            </a:pPr>
            <a:r>
              <a:rPr lang="en-US" dirty="0">
                <a:latin typeface="Arial" panose="020B0604020202020204" pitchFamily="34" charset="0"/>
                <a:ea typeface="Roboto Medium" panose="02000000000000000000" pitchFamily="2" charset="0"/>
                <a:cs typeface="Arial" panose="020B0604020202020204" pitchFamily="34" charset="0"/>
              </a:rPr>
              <a:t>3.</a:t>
            </a:r>
          </a:p>
        </p:txBody>
      </p:sp>
      <p:pic>
        <p:nvPicPr>
          <p:cNvPr id="6" name="Picture 5" descr="Icon&#10;&#10;Description automatically generated">
            <a:extLst>
              <a:ext uri="{FF2B5EF4-FFF2-40B4-BE49-F238E27FC236}">
                <a16:creationId xmlns:a16="http://schemas.microsoft.com/office/drawing/2014/main" id="{15E4D6E4-D7B4-9399-AEAA-942DBC1C4D38}"/>
              </a:ext>
            </a:extLst>
          </p:cNvPr>
          <p:cNvPicPr>
            <a:picLocks noChangeAspect="1"/>
          </p:cNvPicPr>
          <p:nvPr/>
        </p:nvPicPr>
        <p:blipFill>
          <a:blip r:embed="rId5">
            <a:biLevel thresh="25000"/>
          </a:blip>
          <a:stretch>
            <a:fillRect/>
          </a:stretch>
        </p:blipFill>
        <p:spPr>
          <a:xfrm>
            <a:off x="6412227" y="1329961"/>
            <a:ext cx="2483580" cy="2483580"/>
          </a:xfrm>
          <a:prstGeom prst="rect">
            <a:avLst/>
          </a:prstGeom>
        </p:spPr>
      </p:pic>
    </p:spTree>
    <p:extLst>
      <p:ext uri="{BB962C8B-B14F-4D97-AF65-F5344CB8AC3E}">
        <p14:creationId xmlns:p14="http://schemas.microsoft.com/office/powerpoint/2010/main" val="101314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Oval 153">
            <a:hlinkClick r:id="" action="ppaction://noaction"/>
            <a:extLst>
              <a:ext uri="{FF2B5EF4-FFF2-40B4-BE49-F238E27FC236}">
                <a16:creationId xmlns:a16="http://schemas.microsoft.com/office/drawing/2014/main" id="{DBE58D48-0E97-49FC-9366-A4942079B17B}"/>
              </a:ext>
            </a:extLst>
          </p:cNvPr>
          <p:cNvSpPr>
            <a:spLocks noChangeAspect="1" noChangeArrowheads="1"/>
          </p:cNvSpPr>
          <p:nvPr/>
        </p:nvSpPr>
        <p:spPr bwMode="auto">
          <a:xfrm>
            <a:off x="4728108" y="1262929"/>
            <a:ext cx="1630657" cy="1631668"/>
          </a:xfrm>
          <a:prstGeom prst="ellipse">
            <a:avLst/>
          </a:prstGeom>
          <a:solidFill>
            <a:schemeClr val="bg1"/>
          </a:solidFill>
          <a:ln w="15875">
            <a:solidFill>
              <a:srgbClr val="54585A"/>
            </a:solidFill>
            <a:round/>
            <a:headEnd/>
            <a:tailEnd/>
          </a:ln>
          <a:effectLst/>
        </p:spPr>
        <p:txBody>
          <a:bodyPr wrap="none" anchor="ctr"/>
          <a:lstStyle/>
          <a:p>
            <a:pPr eaLnBrk="0" fontAlgn="base" hangingPunct="0">
              <a:spcBef>
                <a:spcPct val="0"/>
              </a:spcBef>
              <a:spcAft>
                <a:spcPct val="0"/>
              </a:spcAft>
              <a:defRPr/>
            </a:pPr>
            <a:endParaRPr lang="en-US" sz="1050" dirty="0">
              <a:solidFill>
                <a:prstClr val="black"/>
              </a:solidFill>
              <a:latin typeface="+mj-lt"/>
              <a:ea typeface="Roboto" pitchFamily="2" charset="0"/>
            </a:endParaRPr>
          </a:p>
        </p:txBody>
      </p:sp>
      <p:sp>
        <p:nvSpPr>
          <p:cNvPr id="148" name="Oval 5">
            <a:hlinkClick r:id="" action="ppaction://noaction"/>
            <a:extLst>
              <a:ext uri="{FF2B5EF4-FFF2-40B4-BE49-F238E27FC236}">
                <a16:creationId xmlns:a16="http://schemas.microsoft.com/office/drawing/2014/main" id="{FBB27905-10E7-43CF-A2D1-99928B1D29E2}"/>
              </a:ext>
            </a:extLst>
          </p:cNvPr>
          <p:cNvSpPr>
            <a:spLocks noChangeAspect="1" noChangeArrowheads="1"/>
          </p:cNvSpPr>
          <p:nvPr/>
        </p:nvSpPr>
        <p:spPr bwMode="auto">
          <a:xfrm>
            <a:off x="3894852" y="2004576"/>
            <a:ext cx="1361304" cy="1362148"/>
          </a:xfrm>
          <a:prstGeom prst="ellipse">
            <a:avLst/>
          </a:prstGeom>
          <a:solidFill>
            <a:srgbClr val="54585A"/>
          </a:solidFill>
          <a:ln w="15875">
            <a:solidFill>
              <a:srgbClr val="54585A"/>
            </a:solidFill>
            <a:round/>
            <a:headEnd/>
            <a:tailEnd/>
          </a:ln>
          <a:effectLst/>
        </p:spPr>
        <p:txBody>
          <a:bodyPr spcFirstLastPara="1" wrap="none" anchor="ctr">
            <a:prstTxWarp prst="textArchUp">
              <a:avLst/>
            </a:prstTxWarp>
          </a:bodyPr>
          <a:lstStyle/>
          <a:p>
            <a:pPr eaLnBrk="0" fontAlgn="base" hangingPunct="0">
              <a:spcBef>
                <a:spcPct val="0"/>
              </a:spcBef>
              <a:spcAft>
                <a:spcPct val="0"/>
              </a:spcAft>
              <a:defRPr/>
            </a:pPr>
            <a:r>
              <a:rPr lang="en-US" sz="1500" dirty="0">
                <a:solidFill>
                  <a:prstClr val="white"/>
                </a:solidFill>
                <a:latin typeface="+mj-lt"/>
                <a:ea typeface="Roboto" pitchFamily="2" charset="0"/>
              </a:rPr>
              <a:t>                       </a:t>
            </a:r>
          </a:p>
        </p:txBody>
      </p:sp>
      <p:graphicFrame>
        <p:nvGraphicFramePr>
          <p:cNvPr id="4" name="Object 3" hidden="1">
            <a:extLst>
              <a:ext uri="{FF2B5EF4-FFF2-40B4-BE49-F238E27FC236}">
                <a16:creationId xmlns:a16="http://schemas.microsoft.com/office/drawing/2014/main" id="{1FEAB373-C17A-423C-81F6-4DC8E6AB489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3" progId="TCLayout.ActiveDocument.1">
                  <p:embed/>
                </p:oleObj>
              </mc:Choice>
              <mc:Fallback>
                <p:oleObj name="think-cell Slide" r:id="rId3" imgW="352" imgH="353" progId="TCLayout.ActiveDocument.1">
                  <p:embed/>
                  <p:pic>
                    <p:nvPicPr>
                      <p:cNvPr id="4" name="Object 3" hidden="1">
                        <a:extLst>
                          <a:ext uri="{FF2B5EF4-FFF2-40B4-BE49-F238E27FC236}">
                            <a16:creationId xmlns:a16="http://schemas.microsoft.com/office/drawing/2014/main" id="{1FEAB373-C17A-423C-81F6-4DC8E6AB48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6"/>
          <p:cNvSpPr>
            <a:spLocks noGrp="1"/>
          </p:cNvSpPr>
          <p:nvPr>
            <p:ph type="title"/>
          </p:nvPr>
        </p:nvSpPr>
        <p:spPr/>
        <p:txBody>
          <a:bodyPr vert="horz"/>
          <a:lstStyle/>
          <a:p>
            <a:r>
              <a:rPr lang="en-US" dirty="0"/>
              <a:t>Across the mine lifecycle, multiple stakeholders come together in defining, validating and enforcing the mine’ social license to operate</a:t>
            </a:r>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0"/>
          </p:nvPr>
        </p:nvSpPr>
        <p:spPr/>
        <p:txBody>
          <a:bodyPr/>
          <a:lstStyle/>
          <a:p>
            <a:r>
              <a:rPr lang="en-GB"/>
              <a:t>The mine operator and regulator interact closely with the society across the lifecycle</a:t>
            </a:r>
            <a:endParaRPr lang="en-US" dirty="0"/>
          </a:p>
        </p:txBody>
      </p:sp>
      <p:grpSp>
        <p:nvGrpSpPr>
          <p:cNvPr id="14" name="Group 13">
            <a:extLst>
              <a:ext uri="{FF2B5EF4-FFF2-40B4-BE49-F238E27FC236}">
                <a16:creationId xmlns:a16="http://schemas.microsoft.com/office/drawing/2014/main" id="{E09BF2B8-6656-4039-B8BA-A04915AD1CCE}"/>
              </a:ext>
            </a:extLst>
          </p:cNvPr>
          <p:cNvGrpSpPr/>
          <p:nvPr/>
        </p:nvGrpSpPr>
        <p:grpSpPr>
          <a:xfrm>
            <a:off x="3760176" y="2826083"/>
            <a:ext cx="1630656" cy="1630657"/>
            <a:chOff x="3485860" y="2826083"/>
            <a:chExt cx="1630656" cy="1630657"/>
          </a:xfrm>
        </p:grpSpPr>
        <p:sp>
          <p:nvSpPr>
            <p:cNvPr id="150" name="Oval 149">
              <a:hlinkClick r:id="" action="ppaction://noaction"/>
              <a:extLst>
                <a:ext uri="{FF2B5EF4-FFF2-40B4-BE49-F238E27FC236}">
                  <a16:creationId xmlns:a16="http://schemas.microsoft.com/office/drawing/2014/main" id="{B1260FBB-E2D4-4E37-B063-87AD203B2BEF}"/>
                </a:ext>
              </a:extLst>
            </p:cNvPr>
            <p:cNvSpPr>
              <a:spLocks noChangeAspect="1" noChangeArrowheads="1"/>
            </p:cNvSpPr>
            <p:nvPr/>
          </p:nvSpPr>
          <p:spPr bwMode="auto">
            <a:xfrm>
              <a:off x="3485860" y="2826083"/>
              <a:ext cx="1630656" cy="1630657"/>
            </a:xfrm>
            <a:prstGeom prst="ellipse">
              <a:avLst/>
            </a:prstGeom>
            <a:noFill/>
            <a:ln w="15875">
              <a:solidFill>
                <a:srgbClr val="54585A"/>
              </a:solidFill>
              <a:round/>
              <a:headEnd/>
              <a:tailEnd/>
            </a:ln>
            <a:effectLst/>
          </p:spPr>
          <p:txBody>
            <a:bodyPr wrap="none" anchor="ctr"/>
            <a:lstStyle/>
            <a:p>
              <a:pPr eaLnBrk="0" fontAlgn="base" hangingPunct="0">
                <a:spcBef>
                  <a:spcPct val="0"/>
                </a:spcBef>
                <a:spcAft>
                  <a:spcPct val="0"/>
                </a:spcAft>
                <a:defRPr/>
              </a:pPr>
              <a:endParaRPr lang="en-US" sz="1800">
                <a:solidFill>
                  <a:prstClr val="black"/>
                </a:solidFill>
                <a:latin typeface="+mj-lt"/>
                <a:ea typeface="Roboto" pitchFamily="2" charset="0"/>
              </a:endParaRPr>
            </a:p>
          </p:txBody>
        </p:sp>
        <p:sp>
          <p:nvSpPr>
            <p:cNvPr id="151" name="Oval 3">
              <a:hlinkClick r:id="" action="ppaction://noaction"/>
              <a:extLst>
                <a:ext uri="{FF2B5EF4-FFF2-40B4-BE49-F238E27FC236}">
                  <a16:creationId xmlns:a16="http://schemas.microsoft.com/office/drawing/2014/main" id="{BAF1F08B-AA5C-4515-A86A-4F3BE690F663}"/>
                </a:ext>
              </a:extLst>
            </p:cNvPr>
            <p:cNvSpPr>
              <a:spLocks noChangeAspect="1" noChangeArrowheads="1"/>
            </p:cNvSpPr>
            <p:nvPr/>
          </p:nvSpPr>
          <p:spPr bwMode="auto">
            <a:xfrm>
              <a:off x="3561446" y="2905597"/>
              <a:ext cx="1478616" cy="1478886"/>
            </a:xfrm>
            <a:prstGeom prst="ellipse">
              <a:avLst/>
            </a:prstGeom>
            <a:solidFill>
              <a:srgbClr val="00B0F0">
                <a:alpha val="74901"/>
              </a:srgbClr>
            </a:solidFill>
            <a:ln w="15875">
              <a:noFill/>
              <a:round/>
              <a:headEnd/>
              <a:tailEnd/>
            </a:ln>
            <a:effectLst/>
          </p:spPr>
          <p:txBody>
            <a:bodyPr spcFirstLastPara="1" wrap="none" anchor="ctr">
              <a:prstTxWarp prst="textArchDown">
                <a:avLst>
                  <a:gd name="adj" fmla="val 699957"/>
                </a:avLst>
              </a:prstTxWarp>
            </a:bodyPr>
            <a:lstStyle/>
            <a:p>
              <a:pPr eaLnBrk="0" fontAlgn="base" hangingPunct="0">
                <a:spcBef>
                  <a:spcPct val="0"/>
                </a:spcBef>
                <a:spcAft>
                  <a:spcPct val="0"/>
                </a:spcAft>
                <a:defRPr/>
              </a:pPr>
              <a:r>
                <a:rPr lang="en-US" sz="1800" baseline="0" dirty="0">
                  <a:solidFill>
                    <a:prstClr val="white"/>
                  </a:solidFill>
                  <a:latin typeface="+mj-lt"/>
                  <a:ea typeface="Roboto" pitchFamily="2" charset="0"/>
                </a:rPr>
                <a:t>     Society</a:t>
              </a:r>
            </a:p>
          </p:txBody>
        </p:sp>
      </p:grpSp>
      <p:sp>
        <p:nvSpPr>
          <p:cNvPr id="152" name="Oval 151">
            <a:hlinkClick r:id="" action="ppaction://noaction"/>
            <a:extLst>
              <a:ext uri="{FF2B5EF4-FFF2-40B4-BE49-F238E27FC236}">
                <a16:creationId xmlns:a16="http://schemas.microsoft.com/office/drawing/2014/main" id="{57CEEE68-A4D6-4E13-8B4F-2AE1B9964E01}"/>
              </a:ext>
            </a:extLst>
          </p:cNvPr>
          <p:cNvSpPr>
            <a:spLocks noChangeAspect="1" noChangeArrowheads="1"/>
          </p:cNvSpPr>
          <p:nvPr/>
        </p:nvSpPr>
        <p:spPr bwMode="auto">
          <a:xfrm>
            <a:off x="2787865" y="1263506"/>
            <a:ext cx="1630657" cy="1631668"/>
          </a:xfrm>
          <a:prstGeom prst="ellipse">
            <a:avLst/>
          </a:prstGeom>
          <a:noFill/>
          <a:ln w="15875">
            <a:solidFill>
              <a:srgbClr val="54585A"/>
            </a:solidFill>
            <a:round/>
            <a:headEnd/>
            <a:tailEnd/>
          </a:ln>
          <a:effectLst/>
        </p:spPr>
        <p:txBody>
          <a:bodyPr wrap="none" anchor="ctr"/>
          <a:lstStyle/>
          <a:p>
            <a:pPr eaLnBrk="0" fontAlgn="base" hangingPunct="0">
              <a:spcBef>
                <a:spcPct val="0"/>
              </a:spcBef>
              <a:spcAft>
                <a:spcPct val="0"/>
              </a:spcAft>
              <a:defRPr/>
            </a:pPr>
            <a:endParaRPr lang="en-US" sz="1050">
              <a:solidFill>
                <a:prstClr val="black"/>
              </a:solidFill>
              <a:latin typeface="+mj-lt"/>
              <a:ea typeface="Roboto" pitchFamily="2" charset="0"/>
            </a:endParaRPr>
          </a:p>
        </p:txBody>
      </p:sp>
      <p:sp>
        <p:nvSpPr>
          <p:cNvPr id="153" name="Oval 6">
            <a:hlinkClick r:id="" action="ppaction://noaction"/>
            <a:extLst>
              <a:ext uri="{FF2B5EF4-FFF2-40B4-BE49-F238E27FC236}">
                <a16:creationId xmlns:a16="http://schemas.microsoft.com/office/drawing/2014/main" id="{B0395348-AADF-429A-B7B6-07EBC3D72427}"/>
              </a:ext>
            </a:extLst>
          </p:cNvPr>
          <p:cNvSpPr>
            <a:spLocks noChangeAspect="1" noChangeArrowheads="1"/>
          </p:cNvSpPr>
          <p:nvPr/>
        </p:nvSpPr>
        <p:spPr bwMode="auto">
          <a:xfrm>
            <a:off x="2862194" y="1338977"/>
            <a:ext cx="1478655" cy="1479572"/>
          </a:xfrm>
          <a:prstGeom prst="ellipse">
            <a:avLst/>
          </a:prstGeom>
          <a:solidFill>
            <a:srgbClr val="0070C0">
              <a:alpha val="74510"/>
            </a:srgbClr>
          </a:solidFill>
          <a:ln w="15875">
            <a:noFill/>
            <a:round/>
            <a:headEnd/>
            <a:tailEnd/>
          </a:ln>
          <a:effectLst/>
        </p:spPr>
        <p:txBody>
          <a:bodyPr spcFirstLastPara="1" wrap="none" anchor="ctr">
            <a:prstTxWarp prst="textArchUp">
              <a:avLst>
                <a:gd name="adj" fmla="val 13108142"/>
              </a:avLst>
            </a:prstTxWarp>
          </a:bodyPr>
          <a:lstStyle/>
          <a:p>
            <a:pPr eaLnBrk="0" fontAlgn="base" hangingPunct="0">
              <a:spcBef>
                <a:spcPct val="0"/>
              </a:spcBef>
              <a:spcAft>
                <a:spcPct val="0"/>
              </a:spcAft>
              <a:defRPr/>
            </a:pPr>
            <a:r>
              <a:rPr lang="en-US" sz="1800" baseline="0" dirty="0">
                <a:solidFill>
                  <a:prstClr val="white"/>
                </a:solidFill>
                <a:latin typeface="+mj-lt"/>
                <a:ea typeface="Roboto" pitchFamily="2" charset="0"/>
              </a:rPr>
              <a:t>Operator</a:t>
            </a:r>
          </a:p>
        </p:txBody>
      </p:sp>
      <p:sp>
        <p:nvSpPr>
          <p:cNvPr id="155" name="Oval 5">
            <a:hlinkClick r:id="" action="ppaction://noaction"/>
            <a:extLst>
              <a:ext uri="{FF2B5EF4-FFF2-40B4-BE49-F238E27FC236}">
                <a16:creationId xmlns:a16="http://schemas.microsoft.com/office/drawing/2014/main" id="{8231B3FC-0CE7-4885-BC5F-3E470D09F15F}"/>
              </a:ext>
            </a:extLst>
          </p:cNvPr>
          <p:cNvSpPr>
            <a:spLocks noChangeAspect="1" noChangeArrowheads="1"/>
          </p:cNvSpPr>
          <p:nvPr/>
        </p:nvSpPr>
        <p:spPr bwMode="auto">
          <a:xfrm>
            <a:off x="4804109" y="1338977"/>
            <a:ext cx="1478655" cy="1479572"/>
          </a:xfrm>
          <a:prstGeom prst="ellipse">
            <a:avLst/>
          </a:prstGeom>
          <a:solidFill>
            <a:schemeClr val="tx2">
              <a:alpha val="75000"/>
            </a:schemeClr>
          </a:solidFill>
          <a:ln w="15875">
            <a:noFill/>
            <a:round/>
            <a:headEnd/>
            <a:tailEnd/>
          </a:ln>
          <a:effectLst/>
        </p:spPr>
        <p:txBody>
          <a:bodyPr spcFirstLastPara="1" wrap="none" anchor="ctr">
            <a:prstTxWarp prst="textArchUp">
              <a:avLst>
                <a:gd name="adj" fmla="val 12675536"/>
              </a:avLst>
            </a:prstTxWarp>
          </a:bodyPr>
          <a:lstStyle/>
          <a:p>
            <a:pPr eaLnBrk="0" fontAlgn="base" hangingPunct="0">
              <a:spcBef>
                <a:spcPct val="0"/>
              </a:spcBef>
              <a:spcAft>
                <a:spcPct val="0"/>
              </a:spcAft>
              <a:defRPr/>
            </a:pPr>
            <a:r>
              <a:rPr lang="en-US" sz="1800" baseline="0" dirty="0">
                <a:solidFill>
                  <a:prstClr val="white"/>
                </a:solidFill>
                <a:latin typeface="+mj-lt"/>
                <a:ea typeface="Roboto" pitchFamily="2" charset="0"/>
              </a:rPr>
              <a:t>Regulator</a:t>
            </a:r>
          </a:p>
        </p:txBody>
      </p:sp>
      <p:sp>
        <p:nvSpPr>
          <p:cNvPr id="43" name="TextBox 42">
            <a:extLst>
              <a:ext uri="{FF2B5EF4-FFF2-40B4-BE49-F238E27FC236}">
                <a16:creationId xmlns:a16="http://schemas.microsoft.com/office/drawing/2014/main" id="{3018940F-56BE-4644-9B48-0C385069D52E}"/>
              </a:ext>
            </a:extLst>
          </p:cNvPr>
          <p:cNvSpPr txBox="1"/>
          <p:nvPr/>
        </p:nvSpPr>
        <p:spPr>
          <a:xfrm>
            <a:off x="4231507" y="2439441"/>
            <a:ext cx="662103" cy="347884"/>
          </a:xfrm>
          <a:prstGeom prst="rect">
            <a:avLst/>
          </a:prstGeom>
          <a:noFill/>
        </p:spPr>
        <p:txBody>
          <a:bodyPr wrap="none" lIns="67500" tIns="35100" rIns="67500" bIns="35100" rtlCol="0">
            <a:spAutoFit/>
          </a:bodyPr>
          <a:lstStyle/>
          <a:p>
            <a:pPr algn="ctr"/>
            <a:r>
              <a:rPr lang="en-US" sz="1800" baseline="0" dirty="0">
                <a:solidFill>
                  <a:schemeClr val="bg1"/>
                </a:solidFill>
                <a:latin typeface="+mj-lt"/>
                <a:ea typeface="Roboto" panose="02000000000000000000" pitchFamily="2" charset="0"/>
                <a:cs typeface="Roboto" panose="02000000000000000000" pitchFamily="2" charset="0"/>
              </a:rPr>
              <a:t>Mine</a:t>
            </a:r>
          </a:p>
        </p:txBody>
      </p:sp>
      <p:sp>
        <p:nvSpPr>
          <p:cNvPr id="15" name="Callout: Bent Line with Accent Bar 14">
            <a:extLst>
              <a:ext uri="{FF2B5EF4-FFF2-40B4-BE49-F238E27FC236}">
                <a16:creationId xmlns:a16="http://schemas.microsoft.com/office/drawing/2014/main" id="{20C7EA98-F481-438D-971A-9AE8609EBE53}"/>
              </a:ext>
            </a:extLst>
          </p:cNvPr>
          <p:cNvSpPr/>
          <p:nvPr/>
        </p:nvSpPr>
        <p:spPr>
          <a:xfrm rot="10800000" flipV="1">
            <a:off x="304797" y="1200473"/>
            <a:ext cx="1994265" cy="1631667"/>
          </a:xfrm>
          <a:prstGeom prst="accentCallout2">
            <a:avLst>
              <a:gd name="adj1" fmla="val 18750"/>
              <a:gd name="adj2" fmla="val -8333"/>
              <a:gd name="adj3" fmla="val 18750"/>
              <a:gd name="adj4" fmla="val -16667"/>
              <a:gd name="adj5" fmla="val 27238"/>
              <a:gd name="adj6" fmla="val -26854"/>
            </a:avLst>
          </a:prstGeom>
          <a:noFill/>
          <a:ln w="12700">
            <a:solidFill>
              <a:srgbClr val="0070C0"/>
            </a:solidFill>
          </a:ln>
          <a:effectLst/>
        </p:spPr>
        <p:style>
          <a:lnRef idx="1">
            <a:schemeClr val="accent1"/>
          </a:lnRef>
          <a:fillRef idx="3">
            <a:schemeClr val="accent1"/>
          </a:fillRef>
          <a:effectRef idx="2">
            <a:schemeClr val="accent1"/>
          </a:effectRef>
          <a:fontRef idx="minor">
            <a:schemeClr val="lt1"/>
          </a:fontRef>
        </p:style>
        <p:txBody>
          <a:bodyPr lIns="36000" rIns="36000" rtlCol="0" anchor="t"/>
          <a:lstStyle/>
          <a:p>
            <a:r>
              <a:rPr lang="en-GB" baseline="0" dirty="0">
                <a:solidFill>
                  <a:srgbClr val="0070C0"/>
                </a:solidFill>
                <a:ea typeface="Roboto" panose="02000000000000000000" pitchFamily="2" charset="0"/>
                <a:cs typeface="Roboto" panose="02000000000000000000" pitchFamily="2" charset="0"/>
              </a:rPr>
              <a:t>Operator</a:t>
            </a:r>
          </a:p>
          <a:p>
            <a:r>
              <a:rPr lang="en-GB" sz="1000" b="0" baseline="0" dirty="0">
                <a:solidFill>
                  <a:srgbClr val="0070C0"/>
                </a:solidFill>
                <a:ea typeface="Roboto" panose="02000000000000000000" pitchFamily="2" charset="0"/>
                <a:cs typeface="Roboto" panose="02000000000000000000" pitchFamily="2" charset="0"/>
              </a:rPr>
              <a:t>The mine operator is responsible for controlling any activities taking place as part of mining operations</a:t>
            </a:r>
          </a:p>
          <a:p>
            <a:pPr marL="171450" indent="-171450">
              <a:buFont typeface="Wingdings" panose="05000000000000000000" pitchFamily="2" charset="2"/>
              <a:buChar char="§"/>
            </a:pPr>
            <a:r>
              <a:rPr lang="en-GB" sz="1000" baseline="0" dirty="0">
                <a:solidFill>
                  <a:srgbClr val="0070C0"/>
                </a:solidFill>
                <a:ea typeface="Roboto" panose="02000000000000000000" pitchFamily="2" charset="0"/>
                <a:cs typeface="Roboto" panose="02000000000000000000" pitchFamily="2" charset="0"/>
              </a:rPr>
              <a:t>Shareholders</a:t>
            </a:r>
          </a:p>
          <a:p>
            <a:pPr marL="171450" indent="-171450">
              <a:buFont typeface="Wingdings" panose="05000000000000000000" pitchFamily="2" charset="2"/>
              <a:buChar char="§"/>
            </a:pPr>
            <a:r>
              <a:rPr lang="en-GB" sz="1000" baseline="0" dirty="0">
                <a:solidFill>
                  <a:srgbClr val="0070C0"/>
                </a:solidFill>
                <a:ea typeface="Roboto" panose="02000000000000000000" pitchFamily="2" charset="0"/>
                <a:cs typeface="Roboto" panose="02000000000000000000" pitchFamily="2" charset="0"/>
              </a:rPr>
              <a:t>Executive management</a:t>
            </a:r>
          </a:p>
          <a:p>
            <a:pPr marL="171450" indent="-171450">
              <a:buFont typeface="Wingdings" panose="05000000000000000000" pitchFamily="2" charset="2"/>
              <a:buChar char="§"/>
            </a:pPr>
            <a:r>
              <a:rPr lang="en-GB" sz="1000" baseline="0" dirty="0">
                <a:solidFill>
                  <a:srgbClr val="0070C0"/>
                </a:solidFill>
                <a:ea typeface="Roboto" panose="02000000000000000000" pitchFamily="2" charset="0"/>
                <a:cs typeface="Roboto" panose="02000000000000000000" pitchFamily="2" charset="0"/>
              </a:rPr>
              <a:t>Employees / Contractors</a:t>
            </a:r>
          </a:p>
          <a:p>
            <a:pPr marL="171450" indent="-171450">
              <a:buFont typeface="Wingdings" panose="05000000000000000000" pitchFamily="2" charset="2"/>
              <a:buChar char="§"/>
            </a:pPr>
            <a:r>
              <a:rPr lang="en-GB" sz="1000" baseline="0" dirty="0">
                <a:solidFill>
                  <a:srgbClr val="0070C0"/>
                </a:solidFill>
                <a:ea typeface="Roboto" panose="02000000000000000000" pitchFamily="2" charset="0"/>
                <a:cs typeface="Roboto" panose="02000000000000000000" pitchFamily="2" charset="0"/>
              </a:rPr>
              <a:t>Business suppliers</a:t>
            </a:r>
          </a:p>
        </p:txBody>
      </p:sp>
      <p:sp>
        <p:nvSpPr>
          <p:cNvPr id="61" name="Callout: Bent Line with Accent Bar 60">
            <a:extLst>
              <a:ext uri="{FF2B5EF4-FFF2-40B4-BE49-F238E27FC236}">
                <a16:creationId xmlns:a16="http://schemas.microsoft.com/office/drawing/2014/main" id="{229EB244-9230-4E60-BE9E-A10AB0CC84E1}"/>
              </a:ext>
            </a:extLst>
          </p:cNvPr>
          <p:cNvSpPr/>
          <p:nvPr/>
        </p:nvSpPr>
        <p:spPr>
          <a:xfrm rot="10800000" flipV="1">
            <a:off x="304797" y="2999093"/>
            <a:ext cx="1994265" cy="1631667"/>
          </a:xfrm>
          <a:prstGeom prst="accentCallout2">
            <a:avLst>
              <a:gd name="adj1" fmla="val 18750"/>
              <a:gd name="adj2" fmla="val -8333"/>
              <a:gd name="adj3" fmla="val 18750"/>
              <a:gd name="adj4" fmla="val -16667"/>
              <a:gd name="adj5" fmla="val -3985"/>
              <a:gd name="adj6" fmla="val -77618"/>
            </a:avLst>
          </a:prstGeom>
          <a:solidFill>
            <a:schemeClr val="bg1">
              <a:lumMod val="95000"/>
            </a:schemeClr>
          </a:solidFill>
          <a:ln w="12700">
            <a:solidFill>
              <a:srgbClr val="54585A"/>
            </a:solidFill>
          </a:ln>
          <a:effectLst/>
        </p:spPr>
        <p:style>
          <a:lnRef idx="1">
            <a:schemeClr val="accent1"/>
          </a:lnRef>
          <a:fillRef idx="3">
            <a:schemeClr val="accent1"/>
          </a:fillRef>
          <a:effectRef idx="2">
            <a:schemeClr val="accent1"/>
          </a:effectRef>
          <a:fontRef idx="minor">
            <a:schemeClr val="lt1"/>
          </a:fontRef>
        </p:style>
        <p:txBody>
          <a:bodyPr lIns="36000" rIns="36000" rtlCol="0" anchor="t"/>
          <a:lstStyle/>
          <a:p>
            <a:r>
              <a:rPr lang="en-GB" baseline="0" dirty="0">
                <a:solidFill>
                  <a:srgbClr val="54585A"/>
                </a:solidFill>
                <a:ea typeface="Roboto" panose="02000000000000000000" pitchFamily="2" charset="0"/>
                <a:cs typeface="Roboto" panose="02000000000000000000" pitchFamily="2" charset="0"/>
              </a:rPr>
              <a:t>Mine </a:t>
            </a:r>
          </a:p>
          <a:p>
            <a:r>
              <a:rPr lang="en-GB" sz="1000" b="0" baseline="0" dirty="0">
                <a:solidFill>
                  <a:srgbClr val="54585A"/>
                </a:solidFill>
                <a:ea typeface="Roboto" panose="02000000000000000000" pitchFamily="2" charset="0"/>
                <a:cs typeface="Roboto" panose="02000000000000000000" pitchFamily="2" charset="0"/>
              </a:rPr>
              <a:t>From exploration through closure, mining operations generate significant socio-economic impacts due to their capital intensity, extended lifecycle and complex stakeholder matrix. The mine operator, regulator and society come together in enforcing sustainable practices. </a:t>
            </a:r>
          </a:p>
        </p:txBody>
      </p:sp>
      <p:sp>
        <p:nvSpPr>
          <p:cNvPr id="62" name="Callout: Bent Line with Accent Bar 61">
            <a:extLst>
              <a:ext uri="{FF2B5EF4-FFF2-40B4-BE49-F238E27FC236}">
                <a16:creationId xmlns:a16="http://schemas.microsoft.com/office/drawing/2014/main" id="{1131CEC8-930E-48F3-981B-337AE8A86A8A}"/>
              </a:ext>
            </a:extLst>
          </p:cNvPr>
          <p:cNvSpPr/>
          <p:nvPr/>
        </p:nvSpPr>
        <p:spPr>
          <a:xfrm rot="10800000" flipH="1" flipV="1">
            <a:off x="6840068" y="1200473"/>
            <a:ext cx="1999135" cy="1631667"/>
          </a:xfrm>
          <a:prstGeom prst="accentCallout2">
            <a:avLst>
              <a:gd name="adj1" fmla="val 18750"/>
              <a:gd name="adj2" fmla="val -8333"/>
              <a:gd name="adj3" fmla="val 18750"/>
              <a:gd name="adj4" fmla="val -16667"/>
              <a:gd name="adj5" fmla="val 27238"/>
              <a:gd name="adj6" fmla="val -26854"/>
            </a:avLst>
          </a:prstGeom>
          <a:no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lIns="36000" rIns="36000" rtlCol="0" anchor="t"/>
          <a:lstStyle/>
          <a:p>
            <a:r>
              <a:rPr lang="en-GB" baseline="0" dirty="0">
                <a:solidFill>
                  <a:srgbClr val="006BA6"/>
                </a:solidFill>
                <a:ea typeface="Roboto" panose="02000000000000000000" pitchFamily="2" charset="0"/>
                <a:cs typeface="Roboto" panose="02000000000000000000" pitchFamily="2" charset="0"/>
              </a:rPr>
              <a:t>Regulator</a:t>
            </a:r>
          </a:p>
          <a:p>
            <a:r>
              <a:rPr lang="en-GB" sz="1000" b="0" baseline="0" dirty="0">
                <a:solidFill>
                  <a:srgbClr val="006BA6"/>
                </a:solidFill>
                <a:ea typeface="Roboto" panose="02000000000000000000" pitchFamily="2" charset="0"/>
                <a:cs typeface="Roboto" panose="02000000000000000000" pitchFamily="2" charset="0"/>
              </a:rPr>
              <a:t>The public regulator is responsible for setting-up legal institutions for supervising the mine operator</a:t>
            </a:r>
          </a:p>
          <a:p>
            <a:pPr marL="171450" indent="-171450">
              <a:buFont typeface="Wingdings" panose="05000000000000000000" pitchFamily="2" charset="2"/>
              <a:buChar char="§"/>
            </a:pPr>
            <a:r>
              <a:rPr lang="en-GB" sz="1000" baseline="0" dirty="0">
                <a:solidFill>
                  <a:srgbClr val="006BA6"/>
                </a:solidFill>
                <a:ea typeface="Roboto" panose="02000000000000000000" pitchFamily="2" charset="0"/>
                <a:cs typeface="Roboto" panose="02000000000000000000" pitchFamily="2" charset="0"/>
              </a:rPr>
              <a:t>National public institutions</a:t>
            </a:r>
          </a:p>
          <a:p>
            <a:pPr marL="171450" indent="-171450">
              <a:buFont typeface="Wingdings" panose="05000000000000000000" pitchFamily="2" charset="2"/>
              <a:buChar char="§"/>
            </a:pPr>
            <a:r>
              <a:rPr lang="en-GB" sz="1000" baseline="0" dirty="0">
                <a:solidFill>
                  <a:srgbClr val="006BA6"/>
                </a:solidFill>
                <a:ea typeface="Roboto" panose="02000000000000000000" pitchFamily="2" charset="0"/>
                <a:cs typeface="Roboto" panose="02000000000000000000" pitchFamily="2" charset="0"/>
              </a:rPr>
              <a:t>Local public institutions</a:t>
            </a:r>
          </a:p>
        </p:txBody>
      </p:sp>
      <p:sp>
        <p:nvSpPr>
          <p:cNvPr id="64" name="Callout: Bent Line with Accent Bar 63">
            <a:extLst>
              <a:ext uri="{FF2B5EF4-FFF2-40B4-BE49-F238E27FC236}">
                <a16:creationId xmlns:a16="http://schemas.microsoft.com/office/drawing/2014/main" id="{ED4772BD-072B-4295-9958-292CEBAA2F29}"/>
              </a:ext>
            </a:extLst>
          </p:cNvPr>
          <p:cNvSpPr/>
          <p:nvPr/>
        </p:nvSpPr>
        <p:spPr>
          <a:xfrm rot="10800000" flipH="1" flipV="1">
            <a:off x="6840068" y="2994124"/>
            <a:ext cx="2094925" cy="1631667"/>
          </a:xfrm>
          <a:prstGeom prst="accentCallout2">
            <a:avLst>
              <a:gd name="adj1" fmla="val 18750"/>
              <a:gd name="adj2" fmla="val -8333"/>
              <a:gd name="adj3" fmla="val 18750"/>
              <a:gd name="adj4" fmla="val -16667"/>
              <a:gd name="adj5" fmla="val 31747"/>
              <a:gd name="adj6" fmla="val -66017"/>
            </a:avLst>
          </a:prstGeom>
          <a:noFill/>
          <a:ln w="12700">
            <a:solidFill>
              <a:srgbClr val="00B0F0"/>
            </a:solidFill>
          </a:ln>
          <a:effectLst/>
        </p:spPr>
        <p:style>
          <a:lnRef idx="1">
            <a:schemeClr val="accent1"/>
          </a:lnRef>
          <a:fillRef idx="3">
            <a:schemeClr val="accent1"/>
          </a:fillRef>
          <a:effectRef idx="2">
            <a:schemeClr val="accent1"/>
          </a:effectRef>
          <a:fontRef idx="minor">
            <a:schemeClr val="lt1"/>
          </a:fontRef>
        </p:style>
        <p:txBody>
          <a:bodyPr lIns="36000" rIns="36000" rtlCol="0" anchor="t"/>
          <a:lstStyle/>
          <a:p>
            <a:r>
              <a:rPr lang="en-GB" baseline="0" dirty="0">
                <a:solidFill>
                  <a:srgbClr val="00B0F0"/>
                </a:solidFill>
                <a:ea typeface="Roboto" panose="02000000000000000000" pitchFamily="2" charset="0"/>
                <a:cs typeface="Roboto" panose="02000000000000000000" pitchFamily="2" charset="0"/>
              </a:rPr>
              <a:t>Society</a:t>
            </a:r>
          </a:p>
          <a:p>
            <a:r>
              <a:rPr lang="en-GB" sz="1000" b="0" baseline="0" dirty="0">
                <a:solidFill>
                  <a:srgbClr val="00B0F0"/>
                </a:solidFill>
                <a:ea typeface="Roboto" panose="02000000000000000000" pitchFamily="2" charset="0"/>
              </a:rPr>
              <a:t>The society includes all third-parties which may be influenced by the impact of the mining operations</a:t>
            </a:r>
          </a:p>
          <a:p>
            <a:pPr marL="171450" indent="-171450">
              <a:buFont typeface="Wingdings" panose="05000000000000000000" pitchFamily="2" charset="2"/>
              <a:buChar char="§"/>
            </a:pPr>
            <a:r>
              <a:rPr lang="en-GB" sz="1000" baseline="0" dirty="0">
                <a:solidFill>
                  <a:srgbClr val="00B0F0"/>
                </a:solidFill>
                <a:ea typeface="Roboto" panose="02000000000000000000" pitchFamily="2" charset="0"/>
              </a:rPr>
              <a:t>Indigenous community</a:t>
            </a:r>
          </a:p>
          <a:p>
            <a:pPr marL="171450" indent="-171450">
              <a:buFont typeface="Wingdings" panose="05000000000000000000" pitchFamily="2" charset="2"/>
              <a:buChar char="§"/>
            </a:pPr>
            <a:r>
              <a:rPr lang="en-GB" sz="1000" baseline="0" dirty="0">
                <a:solidFill>
                  <a:srgbClr val="00B0F0"/>
                </a:solidFill>
                <a:ea typeface="Roboto" panose="02000000000000000000" pitchFamily="2" charset="0"/>
              </a:rPr>
              <a:t>Local industrial ecosystem </a:t>
            </a:r>
          </a:p>
          <a:p>
            <a:pPr marL="171450" indent="-171450">
              <a:buFont typeface="Wingdings" panose="05000000000000000000" pitchFamily="2" charset="2"/>
              <a:buChar char="§"/>
            </a:pPr>
            <a:r>
              <a:rPr lang="en-GB" sz="1000" baseline="0" dirty="0">
                <a:solidFill>
                  <a:srgbClr val="00B0F0"/>
                </a:solidFill>
                <a:ea typeface="Roboto" panose="02000000000000000000" pitchFamily="2" charset="0"/>
                <a:cs typeface="Roboto" panose="02000000000000000000" pitchFamily="2" charset="0"/>
              </a:rPr>
              <a:t>Local industry associations</a:t>
            </a:r>
          </a:p>
          <a:p>
            <a:pPr marL="171450" indent="-171450">
              <a:buFont typeface="Wingdings" panose="05000000000000000000" pitchFamily="2" charset="2"/>
              <a:buChar char="§"/>
            </a:pPr>
            <a:r>
              <a:rPr lang="en-GB" sz="1000" baseline="0" dirty="0">
                <a:solidFill>
                  <a:srgbClr val="00B0F0"/>
                </a:solidFill>
                <a:ea typeface="Roboto" panose="02000000000000000000" pitchFamily="2" charset="0"/>
              </a:rPr>
              <a:t>International community</a:t>
            </a:r>
          </a:p>
          <a:p>
            <a:pPr marL="171450" indent="-171450">
              <a:buFont typeface="Wingdings" panose="05000000000000000000" pitchFamily="2" charset="2"/>
              <a:buChar char="§"/>
            </a:pPr>
            <a:r>
              <a:rPr lang="en-GB" sz="1000" baseline="0" dirty="0">
                <a:solidFill>
                  <a:srgbClr val="00B0F0"/>
                </a:solidFill>
                <a:ea typeface="Roboto" panose="02000000000000000000" pitchFamily="2" charset="0"/>
              </a:rPr>
              <a:t>Advocacy organizations</a:t>
            </a:r>
          </a:p>
          <a:p>
            <a:pPr marL="171450" indent="-171450">
              <a:buFont typeface="Wingdings" panose="05000000000000000000" pitchFamily="2" charset="2"/>
              <a:buChar char="§"/>
            </a:pPr>
            <a:r>
              <a:rPr lang="en-GB" sz="1000" baseline="0" dirty="0">
                <a:solidFill>
                  <a:srgbClr val="00B0F0"/>
                </a:solidFill>
                <a:ea typeface="Roboto" panose="02000000000000000000" pitchFamily="2" charset="0"/>
              </a:rPr>
              <a:t>Customers</a:t>
            </a:r>
          </a:p>
          <a:p>
            <a:pPr marL="171450" indent="-171450">
              <a:buFont typeface="Wingdings" panose="05000000000000000000" pitchFamily="2" charset="2"/>
              <a:buChar char="§"/>
            </a:pPr>
            <a:endParaRPr lang="en-GB" sz="1000" b="0" baseline="0" dirty="0">
              <a:solidFill>
                <a:srgbClr val="00B0F0"/>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418666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8527A37-B55C-D697-0D46-91EACE179C8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Object 2" hidden="1">
                        <a:extLst>
                          <a:ext uri="{FF2B5EF4-FFF2-40B4-BE49-F238E27FC236}">
                            <a16:creationId xmlns:a16="http://schemas.microsoft.com/office/drawing/2014/main" id="{B8527A37-B55C-D697-0D46-91EACE179C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6"/>
          <p:cNvSpPr>
            <a:spLocks noGrp="1"/>
          </p:cNvSpPr>
          <p:nvPr>
            <p:ph type="title"/>
          </p:nvPr>
        </p:nvSpPr>
        <p:spPr>
          <a:xfrm>
            <a:off x="306324" y="297000"/>
            <a:ext cx="8746236" cy="484632"/>
          </a:xfrm>
        </p:spPr>
        <p:txBody>
          <a:bodyPr vert="horz"/>
          <a:lstStyle/>
          <a:p>
            <a:r>
              <a:rPr lang="en-US" dirty="0"/>
              <a:t>The Operator and Regulator have a particularly decisive power and are responsible &amp; accountable for the mines’ socio-economic impacts</a:t>
            </a:r>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0"/>
          </p:nvPr>
        </p:nvSpPr>
        <p:spPr/>
        <p:txBody>
          <a:bodyPr/>
          <a:lstStyle/>
          <a:p>
            <a:r>
              <a:rPr lang="en-GB" dirty="0"/>
              <a:t>Consulted and informed parties are strategic influencers </a:t>
            </a:r>
            <a:endParaRPr lang="en-US" dirty="0"/>
          </a:p>
        </p:txBody>
      </p:sp>
      <p:sp>
        <p:nvSpPr>
          <p:cNvPr id="10" name="Arrow: Pentagon 9">
            <a:extLst>
              <a:ext uri="{FF2B5EF4-FFF2-40B4-BE49-F238E27FC236}">
                <a16:creationId xmlns:a16="http://schemas.microsoft.com/office/drawing/2014/main" id="{4247B46B-CD46-4883-93A5-728C0C3B04E3}"/>
              </a:ext>
            </a:extLst>
          </p:cNvPr>
          <p:cNvSpPr/>
          <p:nvPr/>
        </p:nvSpPr>
        <p:spPr>
          <a:xfrm>
            <a:off x="304800" y="1200017"/>
            <a:ext cx="418363" cy="793608"/>
          </a:xfrm>
          <a:prstGeom prst="homePlate">
            <a:avLst>
              <a:gd name="adj" fmla="val 34601"/>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GB" sz="2000"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rPr>
              <a:t>R</a:t>
            </a:r>
          </a:p>
        </p:txBody>
      </p:sp>
      <p:sp>
        <p:nvSpPr>
          <p:cNvPr id="11" name="Arrow: Pentagon 10">
            <a:extLst>
              <a:ext uri="{FF2B5EF4-FFF2-40B4-BE49-F238E27FC236}">
                <a16:creationId xmlns:a16="http://schemas.microsoft.com/office/drawing/2014/main" id="{EE315AEA-7A1F-488F-ACF7-67A0E698A639}"/>
              </a:ext>
            </a:extLst>
          </p:cNvPr>
          <p:cNvSpPr/>
          <p:nvPr/>
        </p:nvSpPr>
        <p:spPr>
          <a:xfrm>
            <a:off x="304800" y="2080113"/>
            <a:ext cx="418363" cy="793608"/>
          </a:xfrm>
          <a:prstGeom prst="homePlate">
            <a:avLst>
              <a:gd name="adj" fmla="val 34601"/>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GB" sz="2000"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rPr>
              <a:t>A</a:t>
            </a:r>
          </a:p>
        </p:txBody>
      </p:sp>
      <p:sp>
        <p:nvSpPr>
          <p:cNvPr id="13" name="Arrow: Pentagon 12">
            <a:extLst>
              <a:ext uri="{FF2B5EF4-FFF2-40B4-BE49-F238E27FC236}">
                <a16:creationId xmlns:a16="http://schemas.microsoft.com/office/drawing/2014/main" id="{76D9AEC1-CD8E-44AF-A5C1-F0274106250F}"/>
              </a:ext>
            </a:extLst>
          </p:cNvPr>
          <p:cNvSpPr/>
          <p:nvPr/>
        </p:nvSpPr>
        <p:spPr>
          <a:xfrm>
            <a:off x="304800" y="2960209"/>
            <a:ext cx="418363" cy="793608"/>
          </a:xfrm>
          <a:prstGeom prst="homePlate">
            <a:avLst>
              <a:gd name="adj" fmla="val 34601"/>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GB" sz="2000"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rPr>
              <a:t>C</a:t>
            </a:r>
          </a:p>
        </p:txBody>
      </p:sp>
      <p:sp>
        <p:nvSpPr>
          <p:cNvPr id="14" name="Arrow: Pentagon 13">
            <a:extLst>
              <a:ext uri="{FF2B5EF4-FFF2-40B4-BE49-F238E27FC236}">
                <a16:creationId xmlns:a16="http://schemas.microsoft.com/office/drawing/2014/main" id="{E1FF0192-4B00-40E4-82B6-920DB9E8A387}"/>
              </a:ext>
            </a:extLst>
          </p:cNvPr>
          <p:cNvSpPr/>
          <p:nvPr/>
        </p:nvSpPr>
        <p:spPr>
          <a:xfrm>
            <a:off x="304800" y="3840305"/>
            <a:ext cx="418363" cy="793608"/>
          </a:xfrm>
          <a:prstGeom prst="homePlate">
            <a:avLst>
              <a:gd name="adj" fmla="val 34601"/>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GB" sz="2000"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rPr>
              <a:t>I</a:t>
            </a:r>
          </a:p>
        </p:txBody>
      </p:sp>
      <p:grpSp>
        <p:nvGrpSpPr>
          <p:cNvPr id="30" name="Group 29">
            <a:extLst>
              <a:ext uri="{FF2B5EF4-FFF2-40B4-BE49-F238E27FC236}">
                <a16:creationId xmlns:a16="http://schemas.microsoft.com/office/drawing/2014/main" id="{DB8A0CB3-4FF7-41DA-A30B-54F362B52749}"/>
              </a:ext>
            </a:extLst>
          </p:cNvPr>
          <p:cNvGrpSpPr/>
          <p:nvPr/>
        </p:nvGrpSpPr>
        <p:grpSpPr>
          <a:xfrm>
            <a:off x="733455" y="1200014"/>
            <a:ext cx="4276156" cy="3433901"/>
            <a:chOff x="818358" y="1200014"/>
            <a:chExt cx="4315282" cy="3433901"/>
          </a:xfrm>
        </p:grpSpPr>
        <p:sp>
          <p:nvSpPr>
            <p:cNvPr id="15" name="Rectangle: Rounded Corners 14">
              <a:extLst>
                <a:ext uri="{FF2B5EF4-FFF2-40B4-BE49-F238E27FC236}">
                  <a16:creationId xmlns:a16="http://schemas.microsoft.com/office/drawing/2014/main" id="{744B2951-214C-47BA-83E0-50BC86728A31}"/>
                </a:ext>
              </a:extLst>
            </p:cNvPr>
            <p:cNvSpPr/>
            <p:nvPr/>
          </p:nvSpPr>
          <p:spPr>
            <a:xfrm>
              <a:off x="818358" y="1200014"/>
              <a:ext cx="4315282" cy="793610"/>
            </a:xfrm>
            <a:prstGeom prst="roundRect">
              <a:avLst>
                <a:gd name="adj" fmla="val 0"/>
              </a:avLst>
            </a:prstGeom>
            <a:solidFill>
              <a:srgbClr val="00A4E3"/>
            </a:solidFill>
            <a:ln>
              <a:no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a:defRPr/>
              </a:pPr>
              <a:r>
                <a:rPr lang="en-GB" baseline="0" dirty="0">
                  <a:solidFill>
                    <a:schemeClr val="bg1"/>
                  </a:solidFill>
                  <a:latin typeface="Arial"/>
                  <a:ea typeface="Roboto" panose="02000000000000000000" pitchFamily="2" charset="0"/>
                </a:rPr>
                <a:t>Responsible</a:t>
              </a:r>
            </a:p>
            <a:p>
              <a:pPr>
                <a:defRPr/>
              </a:pPr>
              <a:r>
                <a:rPr lang="en-GB" sz="1000" b="0" baseline="0" dirty="0">
                  <a:solidFill>
                    <a:schemeClr val="bg1"/>
                  </a:solidFill>
                  <a:latin typeface="Arial"/>
                  <a:ea typeface="Roboto" panose="02000000000000000000" pitchFamily="2" charset="0"/>
                </a:rPr>
                <a:t>Responsible parties are in charge of completing the tasks and producing the expected outcomes. Without responsible parties, activities would not be assigned and the relevant tasks would not get done.  </a:t>
              </a:r>
            </a:p>
          </p:txBody>
        </p:sp>
        <p:sp>
          <p:nvSpPr>
            <p:cNvPr id="16" name="Rectangle: Rounded Corners 15">
              <a:extLst>
                <a:ext uri="{FF2B5EF4-FFF2-40B4-BE49-F238E27FC236}">
                  <a16:creationId xmlns:a16="http://schemas.microsoft.com/office/drawing/2014/main" id="{5172863E-7F9B-48DF-82FC-E909FC5978FE}"/>
                </a:ext>
              </a:extLst>
            </p:cNvPr>
            <p:cNvSpPr/>
            <p:nvPr/>
          </p:nvSpPr>
          <p:spPr>
            <a:xfrm>
              <a:off x="818358" y="2077625"/>
              <a:ext cx="4315282" cy="793610"/>
            </a:xfrm>
            <a:prstGeom prst="roundRect">
              <a:avLst>
                <a:gd name="adj" fmla="val 0"/>
              </a:avLst>
            </a:prstGeom>
            <a:solidFill>
              <a:srgbClr val="00A4E3"/>
            </a:solidFill>
            <a:ln>
              <a:no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a:defRPr/>
              </a:pPr>
              <a:r>
                <a:rPr lang="en-GB" baseline="0" dirty="0">
                  <a:solidFill>
                    <a:schemeClr val="bg1"/>
                  </a:solidFill>
                  <a:latin typeface="Arial"/>
                  <a:ea typeface="Roboto" panose="02000000000000000000" pitchFamily="2" charset="0"/>
                </a:rPr>
                <a:t>Accountable</a:t>
              </a:r>
            </a:p>
            <a:p>
              <a:pPr>
                <a:defRPr/>
              </a:pPr>
              <a:r>
                <a:rPr lang="en-GB" sz="1000" b="0" baseline="0" dirty="0">
                  <a:solidFill>
                    <a:schemeClr val="bg1"/>
                  </a:solidFill>
                  <a:latin typeface="Arial"/>
                  <a:ea typeface="Roboto" panose="02000000000000000000" pitchFamily="2" charset="0"/>
                </a:rPr>
                <a:t>The accountable party ensures the tasks are successfully completed and expectations are being met. The accountable party owns the outcomes, and is being held accountable of the consequences (positive or negative).</a:t>
              </a:r>
            </a:p>
          </p:txBody>
        </p:sp>
        <p:sp>
          <p:nvSpPr>
            <p:cNvPr id="17" name="Rectangle: Rounded Corners 16">
              <a:extLst>
                <a:ext uri="{FF2B5EF4-FFF2-40B4-BE49-F238E27FC236}">
                  <a16:creationId xmlns:a16="http://schemas.microsoft.com/office/drawing/2014/main" id="{2E99161B-75F2-42C9-A771-12EB3F4A02DD}"/>
                </a:ext>
              </a:extLst>
            </p:cNvPr>
            <p:cNvSpPr/>
            <p:nvPr/>
          </p:nvSpPr>
          <p:spPr>
            <a:xfrm>
              <a:off x="818358" y="2955236"/>
              <a:ext cx="4315282" cy="793610"/>
            </a:xfrm>
            <a:prstGeom prst="roundRect">
              <a:avLst>
                <a:gd name="adj" fmla="val 0"/>
              </a:avLst>
            </a:prstGeom>
            <a:solidFill>
              <a:srgbClr val="00A4E3"/>
            </a:solidFill>
            <a:ln>
              <a:no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a:defRPr/>
              </a:pPr>
              <a:r>
                <a:rPr lang="en-GB" baseline="0" dirty="0">
                  <a:solidFill>
                    <a:schemeClr val="bg1"/>
                  </a:solidFill>
                  <a:latin typeface="Arial"/>
                  <a:ea typeface="Roboto" panose="02000000000000000000" pitchFamily="2" charset="0"/>
                </a:rPr>
                <a:t>Consulted</a:t>
              </a:r>
            </a:p>
            <a:p>
              <a:pPr>
                <a:defRPr/>
              </a:pPr>
              <a:r>
                <a:rPr lang="en-GB" sz="1000" b="0" baseline="0" dirty="0">
                  <a:solidFill>
                    <a:schemeClr val="bg1"/>
                  </a:solidFill>
                  <a:latin typeface="Arial"/>
                  <a:ea typeface="Roboto" panose="02000000000000000000" pitchFamily="2" charset="0"/>
                </a:rPr>
                <a:t>Consulted parties have a stake in the outcomes, and provide input &amp; feedback on the tasks being done. Typically, the </a:t>
              </a:r>
              <a:r>
                <a:rPr lang="en-GB" sz="1000" b="0" i="1" baseline="0" dirty="0">
                  <a:solidFill>
                    <a:schemeClr val="bg1"/>
                  </a:solidFill>
                  <a:latin typeface="Arial"/>
                  <a:ea typeface="Roboto" panose="02000000000000000000" pitchFamily="2" charset="0"/>
                </a:rPr>
                <a:t>responsible</a:t>
              </a:r>
              <a:r>
                <a:rPr lang="en-GB" sz="1000" b="0" baseline="0" dirty="0">
                  <a:solidFill>
                    <a:schemeClr val="bg1"/>
                  </a:solidFill>
                  <a:latin typeface="Arial"/>
                  <a:ea typeface="Roboto" panose="02000000000000000000" pitchFamily="2" charset="0"/>
                </a:rPr>
                <a:t> and </a:t>
              </a:r>
              <a:r>
                <a:rPr lang="en-GB" sz="1000" b="0" i="1" baseline="0" dirty="0">
                  <a:solidFill>
                    <a:schemeClr val="bg1"/>
                  </a:solidFill>
                  <a:latin typeface="Arial"/>
                  <a:ea typeface="Roboto" panose="02000000000000000000" pitchFamily="2" charset="0"/>
                </a:rPr>
                <a:t>accountable</a:t>
              </a:r>
              <a:r>
                <a:rPr lang="en-GB" sz="1000" b="0" baseline="0" dirty="0">
                  <a:solidFill>
                    <a:schemeClr val="bg1"/>
                  </a:solidFill>
                  <a:latin typeface="Arial"/>
                  <a:ea typeface="Roboto" panose="02000000000000000000" pitchFamily="2" charset="0"/>
                </a:rPr>
                <a:t> parties go to the </a:t>
              </a:r>
              <a:r>
                <a:rPr lang="en-GB" sz="1000" b="0" i="1" baseline="0" dirty="0">
                  <a:solidFill>
                    <a:schemeClr val="bg1"/>
                  </a:solidFill>
                  <a:latin typeface="Arial"/>
                  <a:ea typeface="Roboto" panose="02000000000000000000" pitchFamily="2" charset="0"/>
                </a:rPr>
                <a:t>consulted</a:t>
              </a:r>
              <a:r>
                <a:rPr lang="en-GB" sz="1000" b="0" baseline="0" dirty="0">
                  <a:solidFill>
                    <a:schemeClr val="bg1"/>
                  </a:solidFill>
                  <a:latin typeface="Arial"/>
                  <a:ea typeface="Roboto" panose="02000000000000000000" pitchFamily="2" charset="0"/>
                </a:rPr>
                <a:t> parties for advice and validation.</a:t>
              </a:r>
            </a:p>
          </p:txBody>
        </p:sp>
        <p:sp>
          <p:nvSpPr>
            <p:cNvPr id="18" name="Rectangle: Rounded Corners 17">
              <a:extLst>
                <a:ext uri="{FF2B5EF4-FFF2-40B4-BE49-F238E27FC236}">
                  <a16:creationId xmlns:a16="http://schemas.microsoft.com/office/drawing/2014/main" id="{935C3CE2-DB12-47E8-99C5-6710C590C419}"/>
                </a:ext>
              </a:extLst>
            </p:cNvPr>
            <p:cNvSpPr/>
            <p:nvPr/>
          </p:nvSpPr>
          <p:spPr>
            <a:xfrm>
              <a:off x="818358" y="3840305"/>
              <a:ext cx="4315282" cy="793610"/>
            </a:xfrm>
            <a:prstGeom prst="roundRect">
              <a:avLst>
                <a:gd name="adj" fmla="val 0"/>
              </a:avLst>
            </a:prstGeom>
            <a:solidFill>
              <a:srgbClr val="00A4E3"/>
            </a:solidFill>
            <a:ln>
              <a:no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a:defRPr/>
              </a:pPr>
              <a:r>
                <a:rPr lang="en-GB" baseline="0" dirty="0">
                  <a:solidFill>
                    <a:schemeClr val="bg1"/>
                  </a:solidFill>
                  <a:latin typeface="Arial"/>
                  <a:ea typeface="Roboto" panose="02000000000000000000" pitchFamily="2" charset="0"/>
                </a:rPr>
                <a:t>Informed</a:t>
              </a:r>
            </a:p>
            <a:p>
              <a:pPr>
                <a:defRPr/>
              </a:pPr>
              <a:r>
                <a:rPr lang="en-GB" sz="1000" b="0" baseline="0" dirty="0">
                  <a:solidFill>
                    <a:schemeClr val="bg1"/>
                  </a:solidFill>
                  <a:latin typeface="Arial"/>
                  <a:ea typeface="Roboto" panose="02000000000000000000" pitchFamily="2" charset="0"/>
                </a:rPr>
                <a:t>Informed parties should remain aware of the progress, although they typically have little interest in influencing the outcomes. It is the duty of the </a:t>
              </a:r>
              <a:r>
                <a:rPr lang="en-GB" sz="1000" b="0" i="1" baseline="0" dirty="0">
                  <a:solidFill>
                    <a:schemeClr val="bg1"/>
                  </a:solidFill>
                  <a:latin typeface="Arial"/>
                  <a:ea typeface="Roboto" panose="02000000000000000000" pitchFamily="2" charset="0"/>
                </a:rPr>
                <a:t>responsible</a:t>
              </a:r>
              <a:r>
                <a:rPr lang="en-GB" sz="1000" b="0" baseline="0" dirty="0">
                  <a:solidFill>
                    <a:schemeClr val="bg1"/>
                  </a:solidFill>
                  <a:latin typeface="Arial"/>
                  <a:ea typeface="Roboto" panose="02000000000000000000" pitchFamily="2" charset="0"/>
                </a:rPr>
                <a:t> and </a:t>
              </a:r>
              <a:r>
                <a:rPr lang="en-GB" sz="1000" b="0" i="1" baseline="0" dirty="0">
                  <a:solidFill>
                    <a:schemeClr val="bg1"/>
                  </a:solidFill>
                  <a:latin typeface="Arial"/>
                  <a:ea typeface="Roboto" panose="02000000000000000000" pitchFamily="2" charset="0"/>
                </a:rPr>
                <a:t>accountable</a:t>
              </a:r>
              <a:r>
                <a:rPr lang="en-GB" sz="1000" b="0" baseline="0" dirty="0">
                  <a:solidFill>
                    <a:schemeClr val="bg1"/>
                  </a:solidFill>
                  <a:latin typeface="Arial"/>
                  <a:ea typeface="Roboto" panose="02000000000000000000" pitchFamily="2" charset="0"/>
                </a:rPr>
                <a:t> parties to keep </a:t>
              </a:r>
              <a:r>
                <a:rPr lang="en-GB" sz="1000" b="0" i="1" baseline="0" dirty="0">
                  <a:solidFill>
                    <a:schemeClr val="bg1"/>
                  </a:solidFill>
                  <a:latin typeface="Arial"/>
                  <a:ea typeface="Roboto" panose="02000000000000000000" pitchFamily="2" charset="0"/>
                </a:rPr>
                <a:t>informed</a:t>
              </a:r>
              <a:r>
                <a:rPr lang="en-GB" sz="1000" b="0" baseline="0" dirty="0">
                  <a:solidFill>
                    <a:schemeClr val="bg1"/>
                  </a:solidFill>
                  <a:latin typeface="Arial"/>
                  <a:ea typeface="Roboto" panose="02000000000000000000" pitchFamily="2" charset="0"/>
                </a:rPr>
                <a:t> parties in the loop.</a:t>
              </a:r>
            </a:p>
          </p:txBody>
        </p:sp>
      </p:grpSp>
      <p:grpSp>
        <p:nvGrpSpPr>
          <p:cNvPr id="5" name="Group 4">
            <a:extLst>
              <a:ext uri="{FF2B5EF4-FFF2-40B4-BE49-F238E27FC236}">
                <a16:creationId xmlns:a16="http://schemas.microsoft.com/office/drawing/2014/main" id="{338A73D6-962E-459E-AAFF-C9D366B4568F}"/>
              </a:ext>
            </a:extLst>
          </p:cNvPr>
          <p:cNvGrpSpPr/>
          <p:nvPr/>
        </p:nvGrpSpPr>
        <p:grpSpPr>
          <a:xfrm>
            <a:off x="5006775" y="1193800"/>
            <a:ext cx="131166" cy="3440114"/>
            <a:chOff x="4552867" y="1842157"/>
            <a:chExt cx="131166" cy="2791757"/>
          </a:xfrm>
          <a:solidFill>
            <a:srgbClr val="00A4E3"/>
          </a:solidFill>
        </p:grpSpPr>
        <p:sp>
          <p:nvSpPr>
            <p:cNvPr id="4" name="Isosceles Triangle 3">
              <a:extLst>
                <a:ext uri="{FF2B5EF4-FFF2-40B4-BE49-F238E27FC236}">
                  <a16:creationId xmlns:a16="http://schemas.microsoft.com/office/drawing/2014/main" id="{2F151A79-8F0C-4083-B982-930CFC172AC0}"/>
                </a:ext>
              </a:extLst>
            </p:cNvPr>
            <p:cNvSpPr/>
            <p:nvPr/>
          </p:nvSpPr>
          <p:spPr>
            <a:xfrm rot="5400000">
              <a:off x="4296431" y="2098593"/>
              <a:ext cx="644038" cy="131166"/>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err="1">
                <a:ea typeface="Roboto" panose="02000000000000000000" pitchFamily="2" charset="0"/>
                <a:cs typeface="Roboto" panose="02000000000000000000" pitchFamily="2" charset="0"/>
              </a:endParaRPr>
            </a:p>
          </p:txBody>
        </p:sp>
        <p:sp>
          <p:nvSpPr>
            <p:cNvPr id="20" name="Isosceles Triangle 19">
              <a:extLst>
                <a:ext uri="{FF2B5EF4-FFF2-40B4-BE49-F238E27FC236}">
                  <a16:creationId xmlns:a16="http://schemas.microsoft.com/office/drawing/2014/main" id="{C12E31B9-5C0B-4994-BF37-EA0B489B0289}"/>
                </a:ext>
              </a:extLst>
            </p:cNvPr>
            <p:cNvSpPr/>
            <p:nvPr/>
          </p:nvSpPr>
          <p:spPr>
            <a:xfrm rot="5400000">
              <a:off x="4296431" y="2810985"/>
              <a:ext cx="644038" cy="131166"/>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err="1">
                <a:ea typeface="Roboto" panose="02000000000000000000" pitchFamily="2" charset="0"/>
                <a:cs typeface="Roboto" panose="02000000000000000000" pitchFamily="2" charset="0"/>
              </a:endParaRPr>
            </a:p>
          </p:txBody>
        </p:sp>
        <p:sp>
          <p:nvSpPr>
            <p:cNvPr id="21" name="Isosceles Triangle 20">
              <a:extLst>
                <a:ext uri="{FF2B5EF4-FFF2-40B4-BE49-F238E27FC236}">
                  <a16:creationId xmlns:a16="http://schemas.microsoft.com/office/drawing/2014/main" id="{C46D2415-E2A5-4000-9BEE-56E66399AF51}"/>
                </a:ext>
              </a:extLst>
            </p:cNvPr>
            <p:cNvSpPr/>
            <p:nvPr/>
          </p:nvSpPr>
          <p:spPr>
            <a:xfrm rot="5400000">
              <a:off x="4280161" y="3539485"/>
              <a:ext cx="644038" cy="9862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err="1">
                <a:ea typeface="Roboto" panose="02000000000000000000" pitchFamily="2" charset="0"/>
                <a:cs typeface="Roboto" panose="02000000000000000000" pitchFamily="2" charset="0"/>
              </a:endParaRPr>
            </a:p>
          </p:txBody>
        </p:sp>
        <p:sp>
          <p:nvSpPr>
            <p:cNvPr id="22" name="Isosceles Triangle 21">
              <a:extLst>
                <a:ext uri="{FF2B5EF4-FFF2-40B4-BE49-F238E27FC236}">
                  <a16:creationId xmlns:a16="http://schemas.microsoft.com/office/drawing/2014/main" id="{3269E736-7CEF-4B20-9EC3-80ED9ACEEF97}"/>
                </a:ext>
              </a:extLst>
            </p:cNvPr>
            <p:cNvSpPr/>
            <p:nvPr/>
          </p:nvSpPr>
          <p:spPr>
            <a:xfrm rot="5400000">
              <a:off x="4296431" y="4246312"/>
              <a:ext cx="644038" cy="131166"/>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err="1">
                <a:ea typeface="Roboto" panose="02000000000000000000" pitchFamily="2" charset="0"/>
                <a:cs typeface="Roboto" panose="02000000000000000000" pitchFamily="2" charset="0"/>
              </a:endParaRPr>
            </a:p>
          </p:txBody>
        </p:sp>
      </p:grpSp>
      <p:grpSp>
        <p:nvGrpSpPr>
          <p:cNvPr id="31" name="Group 30">
            <a:extLst>
              <a:ext uri="{FF2B5EF4-FFF2-40B4-BE49-F238E27FC236}">
                <a16:creationId xmlns:a16="http://schemas.microsoft.com/office/drawing/2014/main" id="{90E7055A-C6DF-4285-972B-98CFC696E990}"/>
              </a:ext>
            </a:extLst>
          </p:cNvPr>
          <p:cNvGrpSpPr/>
          <p:nvPr/>
        </p:nvGrpSpPr>
        <p:grpSpPr>
          <a:xfrm>
            <a:off x="5154757" y="1195043"/>
            <a:ext cx="1709781" cy="3436386"/>
            <a:chOff x="5455196" y="1195043"/>
            <a:chExt cx="3375649" cy="3436386"/>
          </a:xfrm>
        </p:grpSpPr>
        <p:sp>
          <p:nvSpPr>
            <p:cNvPr id="19" name="Rectangle: Rounded Corners 18">
              <a:extLst>
                <a:ext uri="{FF2B5EF4-FFF2-40B4-BE49-F238E27FC236}">
                  <a16:creationId xmlns:a16="http://schemas.microsoft.com/office/drawing/2014/main" id="{90C74F12-FEE1-49A3-906C-4828FB153FD6}"/>
                </a:ext>
              </a:extLst>
            </p:cNvPr>
            <p:cNvSpPr/>
            <p:nvPr/>
          </p:nvSpPr>
          <p:spPr>
            <a:xfrm>
              <a:off x="5455196" y="1195043"/>
              <a:ext cx="3375649" cy="791124"/>
            </a:xfrm>
            <a:prstGeom prst="roundRect">
              <a:avLst>
                <a:gd name="adj" fmla="val 0"/>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36000" tIns="72000" rIns="36000" bIns="72000" rtlCol="0" anchor="ctr"/>
            <a:lstStyle/>
            <a:p>
              <a:pPr marL="92075" indent="-92075">
                <a:buFont typeface="Wingdings" panose="05000000000000000000" pitchFamily="2" charset="2"/>
                <a:buChar char="§"/>
                <a:defRPr/>
              </a:pPr>
              <a:r>
                <a:rPr lang="en-GB" sz="1000" b="0" baseline="0">
                  <a:solidFill>
                    <a:srgbClr val="006BA6"/>
                  </a:solidFill>
                  <a:latin typeface="Arial"/>
                  <a:ea typeface="Roboto" panose="02000000000000000000" pitchFamily="2" charset="0"/>
                </a:rPr>
                <a:t>Shareholders </a:t>
              </a:r>
            </a:p>
            <a:p>
              <a:pPr marL="92075" indent="-92075">
                <a:buFont typeface="Wingdings" panose="05000000000000000000" pitchFamily="2" charset="2"/>
                <a:buChar char="§"/>
                <a:defRPr/>
              </a:pPr>
              <a:r>
                <a:rPr lang="en-GB" sz="1000" b="0" baseline="0">
                  <a:solidFill>
                    <a:srgbClr val="006BA6"/>
                  </a:solidFill>
                  <a:latin typeface="Arial"/>
                  <a:ea typeface="Roboto" panose="02000000000000000000" pitchFamily="2" charset="0"/>
                </a:rPr>
                <a:t>Executive management</a:t>
              </a:r>
            </a:p>
            <a:p>
              <a:pPr marL="92075" indent="-92075">
                <a:buFont typeface="Wingdings" panose="05000000000000000000" pitchFamily="2" charset="2"/>
                <a:buChar char="§"/>
                <a:defRPr/>
              </a:pPr>
              <a:r>
                <a:rPr lang="en-GB" sz="1000" b="0" baseline="0">
                  <a:solidFill>
                    <a:srgbClr val="006BA6"/>
                  </a:solidFill>
                  <a:latin typeface="Arial"/>
                  <a:ea typeface="Roboto" panose="02000000000000000000" pitchFamily="2" charset="0"/>
                </a:rPr>
                <a:t>Employees / Contractors</a:t>
              </a:r>
            </a:p>
            <a:p>
              <a:pPr marL="92075" indent="-92075">
                <a:buFont typeface="Wingdings" panose="05000000000000000000" pitchFamily="2" charset="2"/>
                <a:buChar char="§"/>
                <a:defRPr/>
              </a:pPr>
              <a:r>
                <a:rPr lang="en-GB" sz="1000" b="0" baseline="0">
                  <a:solidFill>
                    <a:srgbClr val="006BA6"/>
                  </a:solidFill>
                  <a:latin typeface="Arial"/>
                  <a:ea typeface="Roboto" panose="02000000000000000000" pitchFamily="2" charset="0"/>
                </a:rPr>
                <a:t>Business suppliers</a:t>
              </a:r>
            </a:p>
          </p:txBody>
        </p:sp>
        <p:sp>
          <p:nvSpPr>
            <p:cNvPr id="23" name="Rectangle: Rounded Corners 22">
              <a:extLst>
                <a:ext uri="{FF2B5EF4-FFF2-40B4-BE49-F238E27FC236}">
                  <a16:creationId xmlns:a16="http://schemas.microsoft.com/office/drawing/2014/main" id="{2BA6F73C-71D6-41F9-B9E4-3E421C205942}"/>
                </a:ext>
              </a:extLst>
            </p:cNvPr>
            <p:cNvSpPr/>
            <p:nvPr/>
          </p:nvSpPr>
          <p:spPr>
            <a:xfrm>
              <a:off x="5455196" y="2072880"/>
              <a:ext cx="3375649" cy="791124"/>
            </a:xfrm>
            <a:prstGeom prst="roundRect">
              <a:avLst>
                <a:gd name="adj" fmla="val 0"/>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36000" tIns="72000" rIns="36000" bIns="72000" rtlCol="0" anchor="ctr"/>
            <a:lstStyle/>
            <a:p>
              <a:pPr marL="92075" indent="-92075">
                <a:buFont typeface="Wingdings" panose="05000000000000000000" pitchFamily="2" charset="2"/>
                <a:buChar char="§"/>
                <a:defRPr/>
              </a:pPr>
              <a:r>
                <a:rPr lang="en-GB" sz="1000" b="0" baseline="0">
                  <a:solidFill>
                    <a:srgbClr val="006BA6"/>
                  </a:solidFill>
                  <a:latin typeface="Arial"/>
                  <a:ea typeface="Roboto" panose="02000000000000000000" pitchFamily="2" charset="0"/>
                </a:rPr>
                <a:t>National public institutions</a:t>
              </a:r>
            </a:p>
            <a:p>
              <a:pPr marL="92075" indent="-92075">
                <a:buFont typeface="Wingdings" panose="05000000000000000000" pitchFamily="2" charset="2"/>
                <a:buChar char="§"/>
                <a:defRPr/>
              </a:pPr>
              <a:r>
                <a:rPr lang="en-GB" sz="1000" b="0" baseline="0">
                  <a:solidFill>
                    <a:srgbClr val="006BA6"/>
                  </a:solidFill>
                  <a:latin typeface="Arial"/>
                  <a:ea typeface="Roboto" panose="02000000000000000000" pitchFamily="2" charset="0"/>
                </a:rPr>
                <a:t>Local public institutions</a:t>
              </a:r>
            </a:p>
          </p:txBody>
        </p:sp>
        <p:sp>
          <p:nvSpPr>
            <p:cNvPr id="24" name="Rectangle: Rounded Corners 23">
              <a:extLst>
                <a:ext uri="{FF2B5EF4-FFF2-40B4-BE49-F238E27FC236}">
                  <a16:creationId xmlns:a16="http://schemas.microsoft.com/office/drawing/2014/main" id="{ADB4031B-872A-4F29-8E71-86AB553F0036}"/>
                </a:ext>
              </a:extLst>
            </p:cNvPr>
            <p:cNvSpPr/>
            <p:nvPr/>
          </p:nvSpPr>
          <p:spPr>
            <a:xfrm>
              <a:off x="5455196" y="2962694"/>
              <a:ext cx="3375649" cy="791124"/>
            </a:xfrm>
            <a:prstGeom prst="roundRect">
              <a:avLst>
                <a:gd name="adj" fmla="val 0"/>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36000" tIns="72000" rIns="36000" bIns="72000" rtlCol="0" anchor="ctr"/>
            <a:lstStyle/>
            <a:p>
              <a:pPr marL="92075" indent="-92075">
                <a:buFont typeface="Wingdings" panose="05000000000000000000" pitchFamily="2" charset="2"/>
                <a:buChar char="§"/>
                <a:defRPr/>
              </a:pPr>
              <a:r>
                <a:rPr lang="en-GB" sz="1000" b="0" baseline="0">
                  <a:solidFill>
                    <a:srgbClr val="006BA6"/>
                  </a:solidFill>
                  <a:latin typeface="Arial"/>
                  <a:ea typeface="Roboto" panose="02000000000000000000" pitchFamily="2" charset="0"/>
                </a:rPr>
                <a:t>Indigenous community</a:t>
              </a:r>
            </a:p>
            <a:p>
              <a:pPr marL="92075" indent="-92075">
                <a:buFont typeface="Wingdings" panose="05000000000000000000" pitchFamily="2" charset="2"/>
                <a:buChar char="§"/>
                <a:defRPr/>
              </a:pPr>
              <a:r>
                <a:rPr lang="en-GB" sz="1000" b="0" baseline="0">
                  <a:solidFill>
                    <a:srgbClr val="006BA6"/>
                  </a:solidFill>
                  <a:latin typeface="Arial"/>
                  <a:ea typeface="Roboto" panose="02000000000000000000" pitchFamily="2" charset="0"/>
                </a:rPr>
                <a:t>Local industrial ecosystem</a:t>
              </a:r>
            </a:p>
            <a:p>
              <a:pPr marL="92075" indent="-92075">
                <a:buFont typeface="Wingdings" panose="05000000000000000000" pitchFamily="2" charset="2"/>
                <a:buChar char="§"/>
                <a:defRPr/>
              </a:pPr>
              <a:r>
                <a:rPr lang="en-GB" sz="1000" b="0" baseline="0">
                  <a:solidFill>
                    <a:srgbClr val="006BA6"/>
                  </a:solidFill>
                  <a:latin typeface="Arial"/>
                  <a:ea typeface="Roboto" panose="02000000000000000000" pitchFamily="2" charset="0"/>
                </a:rPr>
                <a:t>Local industry associations</a:t>
              </a:r>
            </a:p>
          </p:txBody>
        </p:sp>
        <p:sp>
          <p:nvSpPr>
            <p:cNvPr id="25" name="Rectangle: Rounded Corners 24">
              <a:extLst>
                <a:ext uri="{FF2B5EF4-FFF2-40B4-BE49-F238E27FC236}">
                  <a16:creationId xmlns:a16="http://schemas.microsoft.com/office/drawing/2014/main" id="{1DDCD951-142B-49F9-A481-8B79CEE610A7}"/>
                </a:ext>
              </a:extLst>
            </p:cNvPr>
            <p:cNvSpPr/>
            <p:nvPr/>
          </p:nvSpPr>
          <p:spPr>
            <a:xfrm>
              <a:off x="5455196" y="3840305"/>
              <a:ext cx="3375649" cy="791124"/>
            </a:xfrm>
            <a:prstGeom prst="roundRect">
              <a:avLst>
                <a:gd name="adj" fmla="val 0"/>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36000" tIns="72000" rIns="36000" bIns="72000" rtlCol="0" anchor="ctr"/>
            <a:lstStyle/>
            <a:p>
              <a:pPr marL="171450" indent="-171450">
                <a:buFont typeface="Wingdings" panose="05000000000000000000" pitchFamily="2" charset="2"/>
                <a:buChar char="§"/>
                <a:defRPr/>
              </a:pPr>
              <a:r>
                <a:rPr lang="en-GB" sz="1000" b="0" baseline="0">
                  <a:solidFill>
                    <a:srgbClr val="006BA6"/>
                  </a:solidFill>
                  <a:latin typeface="Arial"/>
                  <a:ea typeface="Roboto" panose="02000000000000000000" pitchFamily="2" charset="0"/>
                </a:rPr>
                <a:t>International community</a:t>
              </a:r>
            </a:p>
            <a:p>
              <a:pPr marL="171450" indent="-171450">
                <a:buFont typeface="Wingdings" panose="05000000000000000000" pitchFamily="2" charset="2"/>
                <a:buChar char="§"/>
                <a:defRPr/>
              </a:pPr>
              <a:r>
                <a:rPr lang="en-GB" sz="1000" b="0" baseline="0">
                  <a:solidFill>
                    <a:srgbClr val="006BA6"/>
                  </a:solidFill>
                  <a:latin typeface="Arial"/>
                  <a:ea typeface="Roboto" panose="02000000000000000000" pitchFamily="2" charset="0"/>
                </a:rPr>
                <a:t>Advocacy organizations</a:t>
              </a:r>
            </a:p>
            <a:p>
              <a:pPr marL="171450" indent="-171450">
                <a:buFont typeface="Wingdings" panose="05000000000000000000" pitchFamily="2" charset="2"/>
                <a:buChar char="§"/>
                <a:defRPr/>
              </a:pPr>
              <a:r>
                <a:rPr lang="en-GB" sz="1000" b="0" baseline="0">
                  <a:solidFill>
                    <a:srgbClr val="006BA6"/>
                  </a:solidFill>
                  <a:latin typeface="Arial"/>
                  <a:ea typeface="Roboto" panose="02000000000000000000" pitchFamily="2" charset="0"/>
                </a:rPr>
                <a:t>Customers</a:t>
              </a:r>
            </a:p>
          </p:txBody>
        </p:sp>
      </p:grpSp>
      <p:sp>
        <p:nvSpPr>
          <p:cNvPr id="37" name="Isosceles Triangle 36">
            <a:extLst>
              <a:ext uri="{FF2B5EF4-FFF2-40B4-BE49-F238E27FC236}">
                <a16:creationId xmlns:a16="http://schemas.microsoft.com/office/drawing/2014/main" id="{FAECBB72-6542-4251-A4BC-E82671F017E2}"/>
              </a:ext>
            </a:extLst>
          </p:cNvPr>
          <p:cNvSpPr/>
          <p:nvPr/>
        </p:nvSpPr>
        <p:spPr>
          <a:xfrm rot="5400000">
            <a:off x="6157636" y="1966935"/>
            <a:ext cx="1677436" cy="131167"/>
          </a:xfrm>
          <a:prstGeom prst="triangle">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err="1">
              <a:ea typeface="Roboto" panose="02000000000000000000" pitchFamily="2" charset="0"/>
              <a:cs typeface="Roboto" panose="02000000000000000000" pitchFamily="2" charset="0"/>
            </a:endParaRPr>
          </a:p>
        </p:txBody>
      </p:sp>
      <p:sp>
        <p:nvSpPr>
          <p:cNvPr id="41" name="Rectangle: Rounded Corners 40">
            <a:extLst>
              <a:ext uri="{FF2B5EF4-FFF2-40B4-BE49-F238E27FC236}">
                <a16:creationId xmlns:a16="http://schemas.microsoft.com/office/drawing/2014/main" id="{B50347EA-2C5B-4FAB-977B-78D535CD9843}"/>
              </a:ext>
            </a:extLst>
          </p:cNvPr>
          <p:cNvSpPr/>
          <p:nvPr/>
        </p:nvSpPr>
        <p:spPr>
          <a:xfrm>
            <a:off x="7121064" y="1195042"/>
            <a:ext cx="1709781" cy="1668961"/>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r>
              <a:rPr lang="en-GB" sz="1000" baseline="0">
                <a:solidFill>
                  <a:srgbClr val="006BA6"/>
                </a:solidFill>
                <a:latin typeface="Arial"/>
                <a:ea typeface="Roboto" panose="02000000000000000000" pitchFamily="2" charset="0"/>
              </a:rPr>
              <a:t>Decision makers</a:t>
            </a:r>
          </a:p>
          <a:p>
            <a:r>
              <a:rPr lang="en-GB" sz="1000" b="0" baseline="0">
                <a:solidFill>
                  <a:srgbClr val="006BA6"/>
                </a:solidFill>
                <a:latin typeface="Arial"/>
                <a:ea typeface="Roboto" panose="02000000000000000000" pitchFamily="2" charset="0"/>
              </a:rPr>
              <a:t>While the mine operator is responsible for the economic development of a mineral deposit, the public regulator remains the steward of those resources, and is accountable towards  their sustainable extraction.</a:t>
            </a:r>
          </a:p>
        </p:txBody>
      </p:sp>
      <p:sp>
        <p:nvSpPr>
          <p:cNvPr id="42" name="Isosceles Triangle 41">
            <a:extLst>
              <a:ext uri="{FF2B5EF4-FFF2-40B4-BE49-F238E27FC236}">
                <a16:creationId xmlns:a16="http://schemas.microsoft.com/office/drawing/2014/main" id="{7DAAB8FB-5952-4C24-B594-F85A905BE163}"/>
              </a:ext>
            </a:extLst>
          </p:cNvPr>
          <p:cNvSpPr/>
          <p:nvPr/>
        </p:nvSpPr>
        <p:spPr>
          <a:xfrm rot="5400000">
            <a:off x="6157636" y="3729612"/>
            <a:ext cx="1677436" cy="131167"/>
          </a:xfrm>
          <a:prstGeom prst="triangle">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err="1">
              <a:ea typeface="Roboto" panose="02000000000000000000" pitchFamily="2" charset="0"/>
              <a:cs typeface="Roboto" panose="02000000000000000000" pitchFamily="2" charset="0"/>
            </a:endParaRPr>
          </a:p>
        </p:txBody>
      </p:sp>
      <p:sp>
        <p:nvSpPr>
          <p:cNvPr id="43" name="Rectangle: Rounded Corners 42">
            <a:extLst>
              <a:ext uri="{FF2B5EF4-FFF2-40B4-BE49-F238E27FC236}">
                <a16:creationId xmlns:a16="http://schemas.microsoft.com/office/drawing/2014/main" id="{99850A02-590A-403D-9C6C-75C8C17B5DF8}"/>
              </a:ext>
            </a:extLst>
          </p:cNvPr>
          <p:cNvSpPr/>
          <p:nvPr/>
        </p:nvSpPr>
        <p:spPr>
          <a:xfrm>
            <a:off x="7121064" y="2956477"/>
            <a:ext cx="1709781" cy="1668961"/>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a:defRPr/>
            </a:pPr>
            <a:r>
              <a:rPr lang="en-GB" sz="1000" baseline="0">
                <a:solidFill>
                  <a:srgbClr val="006BA6"/>
                </a:solidFill>
                <a:latin typeface="Arial"/>
                <a:ea typeface="Roboto" panose="02000000000000000000" pitchFamily="2" charset="0"/>
              </a:rPr>
              <a:t>Strategic influencers</a:t>
            </a:r>
          </a:p>
          <a:p>
            <a:pPr>
              <a:defRPr/>
            </a:pPr>
            <a:r>
              <a:rPr lang="en-GB" sz="1000" b="0" baseline="0">
                <a:solidFill>
                  <a:srgbClr val="006BA6"/>
                </a:solidFill>
                <a:latin typeface="Arial"/>
                <a:ea typeface="Roboto" panose="02000000000000000000" pitchFamily="2" charset="0"/>
              </a:rPr>
              <a:t>Society encompasses several parties, some local other global, more or less involved in day-to-day mining operations, but all impacted to some extent – so they should be consulted and continuously informed. </a:t>
            </a:r>
          </a:p>
        </p:txBody>
      </p:sp>
      <p:sp>
        <p:nvSpPr>
          <p:cNvPr id="2" name="Arrow: Pentagon 1">
            <a:extLst>
              <a:ext uri="{FF2B5EF4-FFF2-40B4-BE49-F238E27FC236}">
                <a16:creationId xmlns:a16="http://schemas.microsoft.com/office/drawing/2014/main" id="{6309A17E-9C77-4AA2-8110-4050E5C85BA7}"/>
              </a:ext>
            </a:extLst>
          </p:cNvPr>
          <p:cNvSpPr/>
          <p:nvPr/>
        </p:nvSpPr>
        <p:spPr>
          <a:xfrm>
            <a:off x="6886845" y="952586"/>
            <a:ext cx="1944000" cy="194678"/>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r">
              <a:defRPr/>
            </a:pPr>
            <a:r>
              <a:rPr lang="en-GB" sz="1000" b="0" i="1" baseline="0" dirty="0">
                <a:solidFill>
                  <a:schemeClr val="accent6"/>
                </a:solidFill>
                <a:latin typeface="Arial"/>
                <a:ea typeface="Roboto" panose="02000000000000000000" pitchFamily="2" charset="0"/>
                <a:cs typeface="Roboto" panose="02000000000000000000" pitchFamily="2" charset="0"/>
              </a:rPr>
              <a:t>Focus of the enablement analysis</a:t>
            </a:r>
            <a:endParaRPr kumimoji="0" lang="en-GB" sz="1000" b="0" i="1" u="none" strike="noStrike" kern="1200" cap="none" spc="0" normalizeH="0" baseline="0" noProof="0" dirty="0">
              <a:ln>
                <a:noFill/>
              </a:ln>
              <a:solidFill>
                <a:schemeClr val="accent6"/>
              </a:solidFill>
              <a:effectLst/>
              <a:uLnTx/>
              <a:uFillTx/>
              <a:latin typeface="Arial"/>
              <a:ea typeface="Roboto" panose="02000000000000000000" pitchFamily="2" charset="0"/>
              <a:cs typeface="Roboto" panose="02000000000000000000" pitchFamily="2" charset="0"/>
            </a:endParaRPr>
          </a:p>
        </p:txBody>
      </p:sp>
      <p:sp>
        <p:nvSpPr>
          <p:cNvPr id="8" name="Rectangle: Rounded Corners 7">
            <a:extLst>
              <a:ext uri="{FF2B5EF4-FFF2-40B4-BE49-F238E27FC236}">
                <a16:creationId xmlns:a16="http://schemas.microsoft.com/office/drawing/2014/main" id="{E0B1BE67-C30C-9C83-D468-80EC4815CB13}"/>
              </a:ext>
            </a:extLst>
          </p:cNvPr>
          <p:cNvSpPr/>
          <p:nvPr/>
        </p:nvSpPr>
        <p:spPr>
          <a:xfrm>
            <a:off x="246021" y="1153795"/>
            <a:ext cx="8640000" cy="1756861"/>
          </a:xfrm>
          <a:prstGeom prst="roundRect">
            <a:avLst>
              <a:gd name="adj" fmla="val 0"/>
            </a:avLst>
          </a:prstGeom>
          <a:noFill/>
          <a:ln w="19050">
            <a:solidFill>
              <a:schemeClr val="accent6"/>
            </a:solidFill>
            <a:prstDash val="dash"/>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endParaRPr lang="en-GB" sz="1000" b="0" baseline="0">
              <a:solidFill>
                <a:srgbClr val="006BA6"/>
              </a:solidFill>
              <a:latin typeface="Arial"/>
              <a:ea typeface="Roboto" panose="02000000000000000000" pitchFamily="2" charset="0"/>
            </a:endParaRPr>
          </a:p>
        </p:txBody>
      </p:sp>
    </p:spTree>
    <p:extLst>
      <p:ext uri="{BB962C8B-B14F-4D97-AF65-F5344CB8AC3E}">
        <p14:creationId xmlns:p14="http://schemas.microsoft.com/office/powerpoint/2010/main" val="2737134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13156" y="297000"/>
            <a:ext cx="8647964" cy="488362"/>
          </a:xfrm>
        </p:spPr>
        <p:txBody>
          <a:bodyPr/>
          <a:lstStyle/>
          <a:p>
            <a:r>
              <a:rPr lang="en-US" dirty="0"/>
              <a:t>Responsible mining practices protect the interests of the local community, ensuring the extraction of natural resources leave a positive footprint  </a:t>
            </a:r>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 RMI</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0"/>
          </p:nvPr>
        </p:nvSpPr>
        <p:spPr>
          <a:xfrm>
            <a:off x="312370" y="785362"/>
            <a:ext cx="8776212" cy="434068"/>
          </a:xfrm>
        </p:spPr>
        <p:txBody>
          <a:bodyPr/>
          <a:lstStyle/>
          <a:p>
            <a:r>
              <a:rPr lang="en-GB"/>
              <a:t>The Responsible Mining Index (RMI) provides a consistent proxy to benchmark companies</a:t>
            </a:r>
            <a:endParaRPr lang="en-US"/>
          </a:p>
        </p:txBody>
      </p:sp>
      <p:sp>
        <p:nvSpPr>
          <p:cNvPr id="11" name="Arrow: Pentagon 10">
            <a:extLst>
              <a:ext uri="{FF2B5EF4-FFF2-40B4-BE49-F238E27FC236}">
                <a16:creationId xmlns:a16="http://schemas.microsoft.com/office/drawing/2014/main" id="{4E7911A8-01BB-44B5-B5A9-0EB3FC77A873}"/>
              </a:ext>
            </a:extLst>
          </p:cNvPr>
          <p:cNvSpPr/>
          <p:nvPr/>
        </p:nvSpPr>
        <p:spPr>
          <a:xfrm>
            <a:off x="1964661" y="1623714"/>
            <a:ext cx="1332718" cy="443009"/>
          </a:xfrm>
          <a:prstGeom prst="homePlate">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dirty="0">
                <a:solidFill>
                  <a:schemeClr val="bg1"/>
                </a:solidFill>
                <a:latin typeface="Arial"/>
                <a:ea typeface="Roboto" panose="02000000000000000000" pitchFamily="2" charset="0"/>
                <a:cs typeface="Roboto" panose="02000000000000000000" pitchFamily="2" charset="0"/>
              </a:rPr>
              <a:t>Economic Development</a:t>
            </a:r>
            <a:endParaRPr kumimoji="0" lang="en-GB" sz="1000"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13" name="Arrow: Pentagon 12">
            <a:extLst>
              <a:ext uri="{FF2B5EF4-FFF2-40B4-BE49-F238E27FC236}">
                <a16:creationId xmlns:a16="http://schemas.microsoft.com/office/drawing/2014/main" id="{7BC54B87-6FF5-4D79-AD71-FF4E3A125F43}"/>
              </a:ext>
            </a:extLst>
          </p:cNvPr>
          <p:cNvSpPr/>
          <p:nvPr/>
        </p:nvSpPr>
        <p:spPr>
          <a:xfrm>
            <a:off x="1968771" y="1193800"/>
            <a:ext cx="1328608" cy="36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baseline="0" dirty="0">
                <a:solidFill>
                  <a:srgbClr val="54585A"/>
                </a:solidFill>
                <a:latin typeface="Arial"/>
                <a:ea typeface="Roboto" panose="02000000000000000000" pitchFamily="2" charset="0"/>
                <a:cs typeface="Roboto" panose="02000000000000000000" pitchFamily="2" charset="0"/>
              </a:rPr>
              <a:t>Topics</a:t>
            </a:r>
            <a:endParaRPr kumimoji="0" lang="en-GB" b="1" i="0" u="none" strike="noStrike" kern="1200" cap="none" spc="0" normalizeH="0" baseline="0" noProof="0" dirty="0">
              <a:ln>
                <a:noFill/>
              </a:ln>
              <a:solidFill>
                <a:srgbClr val="54585A"/>
              </a:solidFill>
              <a:effectLst/>
              <a:uLnTx/>
              <a:uFillTx/>
              <a:latin typeface="Arial"/>
              <a:ea typeface="Roboto" panose="02000000000000000000" pitchFamily="2" charset="0"/>
              <a:cs typeface="Roboto" panose="02000000000000000000" pitchFamily="2" charset="0"/>
            </a:endParaRPr>
          </a:p>
        </p:txBody>
      </p:sp>
      <p:sp>
        <p:nvSpPr>
          <p:cNvPr id="14" name="Arrow: Pentagon 13">
            <a:extLst>
              <a:ext uri="{FF2B5EF4-FFF2-40B4-BE49-F238E27FC236}">
                <a16:creationId xmlns:a16="http://schemas.microsoft.com/office/drawing/2014/main" id="{2E9AF063-E651-4866-81ED-1FE7FF86CECD}"/>
              </a:ext>
            </a:extLst>
          </p:cNvPr>
          <p:cNvSpPr/>
          <p:nvPr/>
        </p:nvSpPr>
        <p:spPr>
          <a:xfrm>
            <a:off x="1964661" y="2136637"/>
            <a:ext cx="1332718" cy="443009"/>
          </a:xfrm>
          <a:prstGeom prst="homePlate">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dirty="0">
                <a:solidFill>
                  <a:schemeClr val="bg1"/>
                </a:solidFill>
                <a:latin typeface="Arial"/>
                <a:ea typeface="Roboto" panose="02000000000000000000" pitchFamily="2" charset="0"/>
                <a:cs typeface="Roboto" panose="02000000000000000000" pitchFamily="2" charset="0"/>
              </a:rPr>
              <a:t>Business </a:t>
            </a:r>
          </a:p>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dirty="0">
                <a:solidFill>
                  <a:schemeClr val="bg1"/>
                </a:solidFill>
                <a:latin typeface="Arial"/>
                <a:ea typeface="Roboto" panose="02000000000000000000" pitchFamily="2" charset="0"/>
                <a:cs typeface="Roboto" panose="02000000000000000000" pitchFamily="2" charset="0"/>
              </a:rPr>
              <a:t>Conduct</a:t>
            </a:r>
            <a:endParaRPr kumimoji="0" lang="en-GB" sz="1000"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15" name="Arrow: Pentagon 14">
            <a:extLst>
              <a:ext uri="{FF2B5EF4-FFF2-40B4-BE49-F238E27FC236}">
                <a16:creationId xmlns:a16="http://schemas.microsoft.com/office/drawing/2014/main" id="{E9F0466C-7410-4FBD-B579-2AB8D21EA4F8}"/>
              </a:ext>
            </a:extLst>
          </p:cNvPr>
          <p:cNvSpPr/>
          <p:nvPr/>
        </p:nvSpPr>
        <p:spPr>
          <a:xfrm>
            <a:off x="1964661" y="2649560"/>
            <a:ext cx="1332718" cy="443009"/>
          </a:xfrm>
          <a:prstGeom prst="homePlate">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a:solidFill>
                  <a:schemeClr val="bg1"/>
                </a:solidFill>
                <a:latin typeface="Arial"/>
                <a:ea typeface="Roboto" panose="02000000000000000000" pitchFamily="2" charset="0"/>
                <a:cs typeface="Roboto" panose="02000000000000000000" pitchFamily="2" charset="0"/>
              </a:rPr>
              <a:t>Lifecycle Management</a:t>
            </a:r>
            <a:endParaRPr kumimoji="0" lang="en-GB" sz="1000"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16" name="Arrow: Pentagon 15">
            <a:extLst>
              <a:ext uri="{FF2B5EF4-FFF2-40B4-BE49-F238E27FC236}">
                <a16:creationId xmlns:a16="http://schemas.microsoft.com/office/drawing/2014/main" id="{537F3DD4-0E3B-4395-92BB-FE153E30914B}"/>
              </a:ext>
            </a:extLst>
          </p:cNvPr>
          <p:cNvSpPr/>
          <p:nvPr/>
        </p:nvSpPr>
        <p:spPr>
          <a:xfrm>
            <a:off x="1964661" y="3162483"/>
            <a:ext cx="1332718" cy="443009"/>
          </a:xfrm>
          <a:prstGeom prst="homePlate">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a:solidFill>
                  <a:schemeClr val="bg1"/>
                </a:solidFill>
                <a:latin typeface="Arial"/>
                <a:ea typeface="Roboto" panose="02000000000000000000" pitchFamily="2" charset="0"/>
                <a:cs typeface="Roboto" panose="02000000000000000000" pitchFamily="2" charset="0"/>
              </a:rPr>
              <a:t>Community Wellbeing</a:t>
            </a:r>
            <a:endParaRPr kumimoji="0" lang="en-GB" sz="1000"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17" name="Arrow: Pentagon 16">
            <a:extLst>
              <a:ext uri="{FF2B5EF4-FFF2-40B4-BE49-F238E27FC236}">
                <a16:creationId xmlns:a16="http://schemas.microsoft.com/office/drawing/2014/main" id="{341DF3FE-C1D3-4062-90FB-7A1CA4F60B64}"/>
              </a:ext>
            </a:extLst>
          </p:cNvPr>
          <p:cNvSpPr/>
          <p:nvPr/>
        </p:nvSpPr>
        <p:spPr>
          <a:xfrm>
            <a:off x="1964661" y="3675406"/>
            <a:ext cx="1332718" cy="443009"/>
          </a:xfrm>
          <a:prstGeom prst="homePlate">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a:solidFill>
                  <a:schemeClr val="bg1"/>
                </a:solidFill>
                <a:latin typeface="Arial"/>
                <a:ea typeface="Roboto" panose="02000000000000000000" pitchFamily="2" charset="0"/>
                <a:cs typeface="Roboto" panose="02000000000000000000" pitchFamily="2" charset="0"/>
              </a:rPr>
              <a:t>Working </a:t>
            </a:r>
          </a:p>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a:solidFill>
                  <a:schemeClr val="bg1"/>
                </a:solidFill>
                <a:latin typeface="Arial"/>
                <a:ea typeface="Roboto" panose="02000000000000000000" pitchFamily="2" charset="0"/>
                <a:cs typeface="Roboto" panose="02000000000000000000" pitchFamily="2" charset="0"/>
              </a:rPr>
              <a:t>Conditions</a:t>
            </a:r>
            <a:endParaRPr kumimoji="0" lang="en-GB" sz="1000"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18" name="Arrow: Pentagon 17">
            <a:extLst>
              <a:ext uri="{FF2B5EF4-FFF2-40B4-BE49-F238E27FC236}">
                <a16:creationId xmlns:a16="http://schemas.microsoft.com/office/drawing/2014/main" id="{6A0578B8-484D-4724-941D-3CEB8080EA4F}"/>
              </a:ext>
            </a:extLst>
          </p:cNvPr>
          <p:cNvSpPr/>
          <p:nvPr/>
        </p:nvSpPr>
        <p:spPr>
          <a:xfrm>
            <a:off x="1964661" y="4188330"/>
            <a:ext cx="1332718" cy="443009"/>
          </a:xfrm>
          <a:prstGeom prst="homePlate">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a:solidFill>
                  <a:schemeClr val="bg1"/>
                </a:solidFill>
                <a:latin typeface="Arial"/>
                <a:ea typeface="Roboto" panose="02000000000000000000" pitchFamily="2" charset="0"/>
                <a:cs typeface="Roboto" panose="02000000000000000000" pitchFamily="2" charset="0"/>
              </a:rPr>
              <a:t>Environmental Responsibility</a:t>
            </a:r>
            <a:endParaRPr kumimoji="0" lang="en-GB" sz="1000"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35" name="Arrow: Pentagon 34">
            <a:extLst>
              <a:ext uri="{FF2B5EF4-FFF2-40B4-BE49-F238E27FC236}">
                <a16:creationId xmlns:a16="http://schemas.microsoft.com/office/drawing/2014/main" id="{6CAA0582-BB7C-44F1-9C07-E8DEA24523E2}"/>
              </a:ext>
            </a:extLst>
          </p:cNvPr>
          <p:cNvSpPr/>
          <p:nvPr/>
        </p:nvSpPr>
        <p:spPr>
          <a:xfrm>
            <a:off x="304800" y="1193800"/>
            <a:ext cx="1601624" cy="36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baseline="0">
                <a:solidFill>
                  <a:srgbClr val="54585A"/>
                </a:solidFill>
                <a:latin typeface="Arial"/>
                <a:ea typeface="Roboto" panose="02000000000000000000" pitchFamily="2" charset="0"/>
                <a:cs typeface="Roboto" panose="02000000000000000000" pitchFamily="2" charset="0"/>
              </a:rPr>
              <a:t>Index Overview</a:t>
            </a:r>
            <a:endParaRPr kumimoji="0" lang="en-GB" b="1" i="0" u="none" strike="noStrike" kern="1200" cap="none" spc="0" normalizeH="0" baseline="0" noProof="0">
              <a:ln>
                <a:noFill/>
              </a:ln>
              <a:solidFill>
                <a:srgbClr val="54585A"/>
              </a:solidFill>
              <a:effectLst/>
              <a:uLnTx/>
              <a:uFillTx/>
              <a:latin typeface="Arial"/>
              <a:ea typeface="Roboto" panose="02000000000000000000" pitchFamily="2" charset="0"/>
              <a:cs typeface="Roboto" panose="02000000000000000000" pitchFamily="2" charset="0"/>
            </a:endParaRPr>
          </a:p>
        </p:txBody>
      </p:sp>
      <p:sp>
        <p:nvSpPr>
          <p:cNvPr id="19" name="Rectangle: Rounded Corners 18">
            <a:extLst>
              <a:ext uri="{FF2B5EF4-FFF2-40B4-BE49-F238E27FC236}">
                <a16:creationId xmlns:a16="http://schemas.microsoft.com/office/drawing/2014/main" id="{E75B5108-2F54-4CF1-B094-3F84257A83A1}"/>
              </a:ext>
            </a:extLst>
          </p:cNvPr>
          <p:cNvSpPr/>
          <p:nvPr/>
        </p:nvSpPr>
        <p:spPr>
          <a:xfrm>
            <a:off x="3352799" y="1623715"/>
            <a:ext cx="3524251" cy="443008"/>
          </a:xfrm>
          <a:prstGeom prst="roundRect">
            <a:avLst>
              <a:gd name="adj" fmla="val 0"/>
            </a:avLst>
          </a:prstGeom>
          <a:solidFill>
            <a:schemeClr val="bg1">
              <a:lumMod val="95000"/>
            </a:schemeClr>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lIns="180000" tIns="72000" rIns="72000" bIns="72000" rtlCol="0" anchor="t"/>
          <a:lstStyle/>
          <a:p>
            <a:pPr>
              <a:defRPr/>
            </a:pPr>
            <a:r>
              <a:rPr lang="en-GB" sz="1000" b="0" baseline="0" dirty="0">
                <a:solidFill>
                  <a:schemeClr val="tx2"/>
                </a:solidFill>
                <a:latin typeface="Arial"/>
                <a:ea typeface="Roboto" panose="02000000000000000000" pitchFamily="2" charset="0"/>
              </a:rPr>
              <a:t>Strategic role to national economic development within producing countries and the wider supranational regions</a:t>
            </a:r>
          </a:p>
        </p:txBody>
      </p:sp>
      <p:sp>
        <p:nvSpPr>
          <p:cNvPr id="20" name="Arrow: Pentagon 19">
            <a:extLst>
              <a:ext uri="{FF2B5EF4-FFF2-40B4-BE49-F238E27FC236}">
                <a16:creationId xmlns:a16="http://schemas.microsoft.com/office/drawing/2014/main" id="{9E37E64D-E61F-41AA-A902-33EA9F34FC49}"/>
              </a:ext>
            </a:extLst>
          </p:cNvPr>
          <p:cNvSpPr/>
          <p:nvPr/>
        </p:nvSpPr>
        <p:spPr>
          <a:xfrm>
            <a:off x="3352798" y="1193800"/>
            <a:ext cx="3524249" cy="36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baseline="0">
                <a:solidFill>
                  <a:srgbClr val="54585A"/>
                </a:solidFill>
                <a:latin typeface="Arial"/>
                <a:ea typeface="Roboto" panose="02000000000000000000" pitchFamily="2" charset="0"/>
                <a:cs typeface="Roboto" panose="02000000000000000000" pitchFamily="2" charset="0"/>
              </a:rPr>
              <a:t>Descriptions</a:t>
            </a:r>
            <a:endParaRPr kumimoji="0" lang="en-GB" b="1" i="0" u="none" strike="noStrike" kern="1200" cap="none" spc="0" normalizeH="0" baseline="0" noProof="0">
              <a:ln>
                <a:noFill/>
              </a:ln>
              <a:solidFill>
                <a:srgbClr val="54585A"/>
              </a:solidFill>
              <a:effectLst/>
              <a:uLnTx/>
              <a:uFillTx/>
              <a:latin typeface="Arial"/>
              <a:ea typeface="Roboto" panose="02000000000000000000" pitchFamily="2" charset="0"/>
              <a:cs typeface="Roboto" panose="02000000000000000000" pitchFamily="2" charset="0"/>
            </a:endParaRPr>
          </a:p>
        </p:txBody>
      </p:sp>
      <p:sp>
        <p:nvSpPr>
          <p:cNvPr id="21" name="Rectangle: Rounded Corners 20">
            <a:extLst>
              <a:ext uri="{FF2B5EF4-FFF2-40B4-BE49-F238E27FC236}">
                <a16:creationId xmlns:a16="http://schemas.microsoft.com/office/drawing/2014/main" id="{BCAB3A46-2613-4DF9-B22C-376A24B3C8E4}"/>
              </a:ext>
            </a:extLst>
          </p:cNvPr>
          <p:cNvSpPr/>
          <p:nvPr/>
        </p:nvSpPr>
        <p:spPr>
          <a:xfrm>
            <a:off x="3352799" y="2136637"/>
            <a:ext cx="3524251" cy="443008"/>
          </a:xfrm>
          <a:prstGeom prst="roundRect">
            <a:avLst>
              <a:gd name="adj" fmla="val 0"/>
            </a:avLst>
          </a:prstGeom>
          <a:solidFill>
            <a:schemeClr val="bg1">
              <a:lumMod val="95000"/>
            </a:schemeClr>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lIns="180000" tIns="72000" rIns="72000" bIns="72000" rtlCol="0" anchor="t"/>
          <a:lstStyle/>
          <a:p>
            <a:pPr>
              <a:defRPr/>
            </a:pPr>
            <a:r>
              <a:rPr lang="en-GB" sz="1000" b="0" baseline="0" dirty="0">
                <a:solidFill>
                  <a:schemeClr val="tx2"/>
                </a:solidFill>
                <a:latin typeface="Arial"/>
                <a:ea typeface="Roboto" panose="02000000000000000000" pitchFamily="2" charset="0"/>
              </a:rPr>
              <a:t>Implementation of supportive governance mechanisms and safeguard against negative EESG outcomes</a:t>
            </a:r>
          </a:p>
        </p:txBody>
      </p:sp>
      <p:sp>
        <p:nvSpPr>
          <p:cNvPr id="22" name="Rectangle: Rounded Corners 21">
            <a:extLst>
              <a:ext uri="{FF2B5EF4-FFF2-40B4-BE49-F238E27FC236}">
                <a16:creationId xmlns:a16="http://schemas.microsoft.com/office/drawing/2014/main" id="{6886538D-C8ED-4885-93DB-5386C0B62399}"/>
              </a:ext>
            </a:extLst>
          </p:cNvPr>
          <p:cNvSpPr/>
          <p:nvPr/>
        </p:nvSpPr>
        <p:spPr>
          <a:xfrm>
            <a:off x="3352799" y="2649559"/>
            <a:ext cx="3524251" cy="443008"/>
          </a:xfrm>
          <a:prstGeom prst="roundRect">
            <a:avLst>
              <a:gd name="adj" fmla="val 0"/>
            </a:avLst>
          </a:prstGeom>
          <a:solidFill>
            <a:schemeClr val="bg1">
              <a:lumMod val="95000"/>
            </a:schemeClr>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lIns="180000" tIns="72000" rIns="72000" bIns="72000" rtlCol="0" anchor="t"/>
          <a:lstStyle/>
          <a:p>
            <a:pPr>
              <a:defRPr/>
            </a:pPr>
            <a:r>
              <a:rPr lang="en-GB" sz="1000" b="0" baseline="0" dirty="0">
                <a:solidFill>
                  <a:schemeClr val="tx2"/>
                </a:solidFill>
                <a:latin typeface="Arial"/>
                <a:ea typeface="Roboto" panose="02000000000000000000" pitchFamily="2" charset="0"/>
              </a:rPr>
              <a:t>Integration of EESG considerations across the entire  project lifecycle, from exploration through closure</a:t>
            </a:r>
          </a:p>
        </p:txBody>
      </p:sp>
      <p:sp>
        <p:nvSpPr>
          <p:cNvPr id="23" name="Rectangle: Rounded Corners 22">
            <a:extLst>
              <a:ext uri="{FF2B5EF4-FFF2-40B4-BE49-F238E27FC236}">
                <a16:creationId xmlns:a16="http://schemas.microsoft.com/office/drawing/2014/main" id="{CBFFAC6E-A40D-49D2-8474-5100E7888603}"/>
              </a:ext>
            </a:extLst>
          </p:cNvPr>
          <p:cNvSpPr/>
          <p:nvPr/>
        </p:nvSpPr>
        <p:spPr>
          <a:xfrm>
            <a:off x="3352799" y="3162480"/>
            <a:ext cx="3524251" cy="443008"/>
          </a:xfrm>
          <a:prstGeom prst="roundRect">
            <a:avLst>
              <a:gd name="adj" fmla="val 0"/>
            </a:avLst>
          </a:prstGeom>
          <a:solidFill>
            <a:schemeClr val="bg1">
              <a:lumMod val="95000"/>
            </a:schemeClr>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lIns="180000" tIns="72000" rIns="72000" bIns="72000" rtlCol="0" anchor="t"/>
          <a:lstStyle/>
          <a:p>
            <a:pPr>
              <a:defRPr/>
            </a:pPr>
            <a:r>
              <a:rPr lang="en-GB" sz="1000" b="0" baseline="0" dirty="0">
                <a:solidFill>
                  <a:schemeClr val="tx2"/>
                </a:solidFill>
                <a:latin typeface="Arial"/>
                <a:ea typeface="Roboto" panose="02000000000000000000" pitchFamily="2" charset="0"/>
              </a:rPr>
              <a:t>Engagement in protecting the social and economic wellbeing of locally affected communities </a:t>
            </a:r>
          </a:p>
        </p:txBody>
      </p:sp>
      <p:sp>
        <p:nvSpPr>
          <p:cNvPr id="24" name="Rectangle: Rounded Corners 23">
            <a:extLst>
              <a:ext uri="{FF2B5EF4-FFF2-40B4-BE49-F238E27FC236}">
                <a16:creationId xmlns:a16="http://schemas.microsoft.com/office/drawing/2014/main" id="{552C332A-79CC-4DA0-BD47-91D3D4C6BF17}"/>
              </a:ext>
            </a:extLst>
          </p:cNvPr>
          <p:cNvSpPr/>
          <p:nvPr/>
        </p:nvSpPr>
        <p:spPr>
          <a:xfrm>
            <a:off x="3352799" y="3675407"/>
            <a:ext cx="3524251" cy="443008"/>
          </a:xfrm>
          <a:prstGeom prst="roundRect">
            <a:avLst>
              <a:gd name="adj" fmla="val 0"/>
            </a:avLst>
          </a:prstGeom>
          <a:solidFill>
            <a:schemeClr val="bg1">
              <a:lumMod val="95000"/>
            </a:schemeClr>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lIns="180000" tIns="72000" rIns="72000" bIns="72000" rtlCol="0" anchor="t"/>
          <a:lstStyle/>
          <a:p>
            <a:pPr>
              <a:defRPr/>
            </a:pPr>
            <a:r>
              <a:rPr lang="en-GB" sz="1000" b="0" baseline="0" dirty="0">
                <a:solidFill>
                  <a:schemeClr val="tx2"/>
                </a:solidFill>
                <a:latin typeface="Arial"/>
                <a:ea typeface="Roboto" panose="02000000000000000000" pitchFamily="2" charset="0"/>
              </a:rPr>
              <a:t>Efforts in providing decent, safe and healthy working conditions for all works</a:t>
            </a:r>
          </a:p>
        </p:txBody>
      </p:sp>
      <p:sp>
        <p:nvSpPr>
          <p:cNvPr id="25" name="Rectangle: Rounded Corners 24">
            <a:extLst>
              <a:ext uri="{FF2B5EF4-FFF2-40B4-BE49-F238E27FC236}">
                <a16:creationId xmlns:a16="http://schemas.microsoft.com/office/drawing/2014/main" id="{33751E1D-3021-41DB-A802-79A6579A0277}"/>
              </a:ext>
            </a:extLst>
          </p:cNvPr>
          <p:cNvSpPr/>
          <p:nvPr/>
        </p:nvSpPr>
        <p:spPr>
          <a:xfrm>
            <a:off x="3352799" y="4190905"/>
            <a:ext cx="3524251" cy="443008"/>
          </a:xfrm>
          <a:prstGeom prst="roundRect">
            <a:avLst>
              <a:gd name="adj" fmla="val 0"/>
            </a:avLst>
          </a:prstGeom>
          <a:solidFill>
            <a:schemeClr val="bg1">
              <a:lumMod val="95000"/>
            </a:schemeClr>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lIns="180000" tIns="72000" rIns="72000" bIns="72000" rtlCol="0" anchor="t"/>
          <a:lstStyle/>
          <a:p>
            <a:pPr>
              <a:defRPr/>
            </a:pPr>
            <a:r>
              <a:rPr lang="en-GB" sz="1000" b="0" baseline="0" dirty="0">
                <a:solidFill>
                  <a:schemeClr val="tx2"/>
                </a:solidFill>
                <a:latin typeface="Arial"/>
                <a:ea typeface="Roboto" panose="02000000000000000000" pitchFamily="2" charset="0"/>
              </a:rPr>
              <a:t>Addressing the environmental risks and impacts from the operations, and achieving a positive legacy</a:t>
            </a:r>
          </a:p>
        </p:txBody>
      </p:sp>
      <p:sp>
        <p:nvSpPr>
          <p:cNvPr id="26" name="Rectangle: Rounded Corners 25">
            <a:extLst>
              <a:ext uri="{FF2B5EF4-FFF2-40B4-BE49-F238E27FC236}">
                <a16:creationId xmlns:a16="http://schemas.microsoft.com/office/drawing/2014/main" id="{20812CD9-0E79-4870-802B-8659647C68F3}"/>
              </a:ext>
            </a:extLst>
          </p:cNvPr>
          <p:cNvSpPr/>
          <p:nvPr/>
        </p:nvSpPr>
        <p:spPr>
          <a:xfrm>
            <a:off x="7183582" y="1623714"/>
            <a:ext cx="1655618" cy="955929"/>
          </a:xfrm>
          <a:prstGeom prst="roundRect">
            <a:avLst>
              <a:gd name="adj" fmla="val 0"/>
            </a:avLst>
          </a:prstGeom>
          <a:solidFill>
            <a:srgbClr val="002060"/>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t"/>
          <a:lstStyle/>
          <a:p>
            <a:pPr>
              <a:defRPr/>
            </a:pPr>
            <a:r>
              <a:rPr lang="en-GB" sz="1000" baseline="0">
                <a:solidFill>
                  <a:schemeClr val="bg1"/>
                </a:solidFill>
                <a:latin typeface="Arial"/>
                <a:ea typeface="Roboto" panose="02000000000000000000" pitchFamily="2" charset="0"/>
              </a:rPr>
              <a:t>Commitment</a:t>
            </a:r>
          </a:p>
          <a:p>
            <a:pPr marL="92075" indent="-92075">
              <a:buFont typeface="Wingdings" panose="05000000000000000000" pitchFamily="2" charset="2"/>
              <a:buChar char="§"/>
              <a:defRPr/>
            </a:pPr>
            <a:r>
              <a:rPr lang="en-GB" sz="1000" b="0" baseline="0">
                <a:solidFill>
                  <a:schemeClr val="bg1"/>
                </a:solidFill>
                <a:latin typeface="Arial"/>
                <a:ea typeface="Roboto" panose="02000000000000000000" pitchFamily="2" charset="0"/>
              </a:rPr>
              <a:t>Formally committing to objectives, and assigning resources to achieve the targets </a:t>
            </a:r>
          </a:p>
        </p:txBody>
      </p:sp>
      <p:sp>
        <p:nvSpPr>
          <p:cNvPr id="27" name="Arrow: Pentagon 26">
            <a:extLst>
              <a:ext uri="{FF2B5EF4-FFF2-40B4-BE49-F238E27FC236}">
                <a16:creationId xmlns:a16="http://schemas.microsoft.com/office/drawing/2014/main" id="{5C9B6C44-162A-4594-A0DE-EB194262E725}"/>
              </a:ext>
            </a:extLst>
          </p:cNvPr>
          <p:cNvSpPr/>
          <p:nvPr/>
        </p:nvSpPr>
        <p:spPr>
          <a:xfrm>
            <a:off x="7183582" y="1193800"/>
            <a:ext cx="1655617" cy="36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baseline="0" dirty="0">
                <a:solidFill>
                  <a:srgbClr val="54585A"/>
                </a:solidFill>
                <a:latin typeface="Arial"/>
                <a:ea typeface="Roboto" panose="02000000000000000000" pitchFamily="2" charset="0"/>
                <a:cs typeface="Roboto" panose="02000000000000000000" pitchFamily="2" charset="0"/>
              </a:rPr>
              <a:t>Assessment</a:t>
            </a:r>
            <a:endParaRPr kumimoji="0" lang="en-GB" b="1" i="0" u="none" strike="noStrike" kern="1200" cap="none" spc="0" normalizeH="0" baseline="0" noProof="0" dirty="0">
              <a:ln>
                <a:noFill/>
              </a:ln>
              <a:solidFill>
                <a:srgbClr val="54585A"/>
              </a:solidFill>
              <a:effectLst/>
              <a:uLnTx/>
              <a:uFillTx/>
              <a:latin typeface="Arial"/>
              <a:ea typeface="Roboto" panose="02000000000000000000" pitchFamily="2" charset="0"/>
              <a:cs typeface="Roboto" panose="02000000000000000000" pitchFamily="2" charset="0"/>
            </a:endParaRPr>
          </a:p>
        </p:txBody>
      </p:sp>
      <p:sp>
        <p:nvSpPr>
          <p:cNvPr id="29" name="Rectangle: Rounded Corners 28">
            <a:extLst>
              <a:ext uri="{FF2B5EF4-FFF2-40B4-BE49-F238E27FC236}">
                <a16:creationId xmlns:a16="http://schemas.microsoft.com/office/drawing/2014/main" id="{6A09925A-CAAA-412B-A88E-56CF52663041}"/>
              </a:ext>
            </a:extLst>
          </p:cNvPr>
          <p:cNvSpPr/>
          <p:nvPr/>
        </p:nvSpPr>
        <p:spPr>
          <a:xfrm>
            <a:off x="7183582" y="2649558"/>
            <a:ext cx="1655618" cy="955929"/>
          </a:xfrm>
          <a:prstGeom prst="roundRect">
            <a:avLst>
              <a:gd name="adj" fmla="val 0"/>
            </a:avLst>
          </a:prstGeom>
          <a:solidFill>
            <a:srgbClr val="0070C0"/>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t"/>
          <a:lstStyle/>
          <a:p>
            <a:pPr>
              <a:defRPr/>
            </a:pPr>
            <a:r>
              <a:rPr lang="en-GB" sz="1000" baseline="0">
                <a:solidFill>
                  <a:schemeClr val="bg1"/>
                </a:solidFill>
                <a:latin typeface="Arial"/>
                <a:ea typeface="Roboto" panose="02000000000000000000" pitchFamily="2" charset="0"/>
              </a:rPr>
              <a:t>Action</a:t>
            </a:r>
          </a:p>
          <a:p>
            <a:pPr marL="92075" indent="-92075">
              <a:buFont typeface="Wingdings" panose="05000000000000000000" pitchFamily="2" charset="2"/>
              <a:buChar char="§"/>
              <a:defRPr/>
            </a:pPr>
            <a:r>
              <a:rPr lang="en-GB" sz="1000" b="0" baseline="0">
                <a:solidFill>
                  <a:schemeClr val="bg1"/>
                </a:solidFill>
                <a:latin typeface="Arial"/>
                <a:ea typeface="Roboto" panose="02000000000000000000" pitchFamily="2" charset="0"/>
              </a:rPr>
              <a:t>Systematically putting in place measures to improve and maximize EESG benefits</a:t>
            </a:r>
          </a:p>
        </p:txBody>
      </p:sp>
      <p:sp>
        <p:nvSpPr>
          <p:cNvPr id="31" name="Rectangle: Rounded Corners 30">
            <a:extLst>
              <a:ext uri="{FF2B5EF4-FFF2-40B4-BE49-F238E27FC236}">
                <a16:creationId xmlns:a16="http://schemas.microsoft.com/office/drawing/2014/main" id="{6F25DD80-BBAB-49FB-9349-EF961559C91C}"/>
              </a:ext>
            </a:extLst>
          </p:cNvPr>
          <p:cNvSpPr/>
          <p:nvPr/>
        </p:nvSpPr>
        <p:spPr>
          <a:xfrm>
            <a:off x="7183582" y="3675406"/>
            <a:ext cx="1655618" cy="955929"/>
          </a:xfrm>
          <a:prstGeom prst="roundRect">
            <a:avLst>
              <a:gd name="adj" fmla="val 0"/>
            </a:avLst>
          </a:prstGeom>
          <a:solidFill>
            <a:srgbClr val="00A4E3"/>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t"/>
          <a:lstStyle/>
          <a:p>
            <a:pPr>
              <a:defRPr/>
            </a:pPr>
            <a:r>
              <a:rPr lang="en-GB" sz="1000" baseline="0">
                <a:solidFill>
                  <a:schemeClr val="bg1"/>
                </a:solidFill>
                <a:latin typeface="Arial"/>
                <a:ea typeface="Roboto" panose="02000000000000000000" pitchFamily="2" charset="0"/>
              </a:rPr>
              <a:t>Effectiveness</a:t>
            </a:r>
          </a:p>
          <a:p>
            <a:pPr marL="92075" indent="-92075">
              <a:buFont typeface="Wingdings" panose="05000000000000000000" pitchFamily="2" charset="2"/>
              <a:buChar char="§"/>
              <a:defRPr/>
            </a:pPr>
            <a:r>
              <a:rPr lang="en-GB" sz="1000" b="0" baseline="0">
                <a:solidFill>
                  <a:schemeClr val="bg1"/>
                </a:solidFill>
                <a:latin typeface="Arial"/>
                <a:ea typeface="Roboto" panose="02000000000000000000" pitchFamily="2" charset="0"/>
              </a:rPr>
              <a:t>Consistently tracking, reviewing and action to improve performance in managing EESG issues</a:t>
            </a:r>
          </a:p>
        </p:txBody>
      </p:sp>
      <p:sp>
        <p:nvSpPr>
          <p:cNvPr id="36" name="Rectangle: Rounded Corners 35">
            <a:extLst>
              <a:ext uri="{FF2B5EF4-FFF2-40B4-BE49-F238E27FC236}">
                <a16:creationId xmlns:a16="http://schemas.microsoft.com/office/drawing/2014/main" id="{DD228CCA-719D-46C2-964E-4DCB07BCFFFD}"/>
              </a:ext>
            </a:extLst>
          </p:cNvPr>
          <p:cNvSpPr/>
          <p:nvPr/>
        </p:nvSpPr>
        <p:spPr>
          <a:xfrm>
            <a:off x="312370" y="1623715"/>
            <a:ext cx="1589948" cy="3007620"/>
          </a:xfrm>
          <a:prstGeom prst="roundRect">
            <a:avLst>
              <a:gd name="adj" fmla="val 0"/>
            </a:avLst>
          </a:prstGeom>
          <a:solidFill>
            <a:schemeClr val="bg1">
              <a:lumMod val="95000"/>
            </a:schemeClr>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marL="92075" indent="-92075">
              <a:spcAft>
                <a:spcPts val="600"/>
              </a:spcAft>
              <a:buFont typeface="Wingdings" panose="05000000000000000000" pitchFamily="2" charset="2"/>
              <a:buChar char="§"/>
            </a:pPr>
            <a:r>
              <a:rPr lang="en-GB" sz="1000" baseline="0" dirty="0">
                <a:solidFill>
                  <a:schemeClr val="tx2"/>
                </a:solidFill>
                <a:latin typeface="Arial"/>
                <a:ea typeface="Roboto" panose="02000000000000000000" pitchFamily="2" charset="0"/>
              </a:rPr>
              <a:t>The RMI assesses the extent to which mining companies’ corporate policies and practices address the economic, environmental, social and governance topics </a:t>
            </a:r>
          </a:p>
          <a:p>
            <a:pPr marL="92075" indent="-92075">
              <a:spcAft>
                <a:spcPts val="600"/>
              </a:spcAft>
              <a:buFont typeface="Wingdings" panose="05000000000000000000" pitchFamily="2" charset="2"/>
              <a:buChar char="§"/>
            </a:pPr>
            <a:r>
              <a:rPr lang="en-GB" sz="1000" b="0" baseline="0" dirty="0">
                <a:solidFill>
                  <a:schemeClr val="tx2"/>
                </a:solidFill>
                <a:latin typeface="Arial"/>
                <a:ea typeface="Roboto" panose="02000000000000000000" pitchFamily="2" charset="0"/>
              </a:rPr>
              <a:t>The index covers 44 areas, grouped into 6 topics: economic development, business conduct, lifecycle management, community wellbeing, working conditions, environmental responsibility</a:t>
            </a:r>
          </a:p>
        </p:txBody>
      </p:sp>
      <p:cxnSp>
        <p:nvCxnSpPr>
          <p:cNvPr id="39" name="Straight Connector 38">
            <a:extLst>
              <a:ext uri="{FF2B5EF4-FFF2-40B4-BE49-F238E27FC236}">
                <a16:creationId xmlns:a16="http://schemas.microsoft.com/office/drawing/2014/main" id="{79F88525-444D-47D2-A194-BFA6F5A5AFFC}"/>
              </a:ext>
            </a:extLst>
          </p:cNvPr>
          <p:cNvCxnSpPr>
            <a:stCxn id="26" idx="1"/>
            <a:endCxn id="19" idx="3"/>
          </p:cNvCxnSpPr>
          <p:nvPr/>
        </p:nvCxnSpPr>
        <p:spPr>
          <a:xfrm flipH="1" flipV="1">
            <a:off x="6877050" y="1845219"/>
            <a:ext cx="306532" cy="256460"/>
          </a:xfrm>
          <a:prstGeom prst="line">
            <a:avLst/>
          </a:prstGeom>
          <a:ln w="12700">
            <a:solidFill>
              <a:srgbClr val="0D154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6C442C2E-2F29-4B7B-8FE2-9629390A0689}"/>
              </a:ext>
            </a:extLst>
          </p:cNvPr>
          <p:cNvCxnSpPr>
            <a:cxnSpLocks/>
            <a:stCxn id="26" idx="1"/>
            <a:endCxn id="21" idx="3"/>
          </p:cNvCxnSpPr>
          <p:nvPr/>
        </p:nvCxnSpPr>
        <p:spPr>
          <a:xfrm flipH="1">
            <a:off x="6877050" y="2101679"/>
            <a:ext cx="306532" cy="256462"/>
          </a:xfrm>
          <a:prstGeom prst="line">
            <a:avLst/>
          </a:prstGeom>
          <a:ln w="12700">
            <a:solidFill>
              <a:srgbClr val="0D154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059D5057-FA73-494B-BFEB-AD0471B0D53A}"/>
              </a:ext>
            </a:extLst>
          </p:cNvPr>
          <p:cNvCxnSpPr>
            <a:cxnSpLocks/>
            <a:stCxn id="26" idx="1"/>
            <a:endCxn id="22" idx="3"/>
          </p:cNvCxnSpPr>
          <p:nvPr/>
        </p:nvCxnSpPr>
        <p:spPr>
          <a:xfrm flipH="1">
            <a:off x="6877050" y="2101679"/>
            <a:ext cx="306532" cy="769384"/>
          </a:xfrm>
          <a:prstGeom prst="line">
            <a:avLst/>
          </a:prstGeom>
          <a:ln w="12700">
            <a:solidFill>
              <a:srgbClr val="0D154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FAF2B4A2-2A77-4866-97D4-269F03014FDE}"/>
              </a:ext>
            </a:extLst>
          </p:cNvPr>
          <p:cNvCxnSpPr>
            <a:cxnSpLocks/>
            <a:stCxn id="26" idx="1"/>
            <a:endCxn id="23" idx="3"/>
          </p:cNvCxnSpPr>
          <p:nvPr/>
        </p:nvCxnSpPr>
        <p:spPr>
          <a:xfrm flipH="1">
            <a:off x="6877050" y="2101679"/>
            <a:ext cx="306532" cy="1282305"/>
          </a:xfrm>
          <a:prstGeom prst="line">
            <a:avLst/>
          </a:prstGeom>
          <a:ln w="12700">
            <a:solidFill>
              <a:srgbClr val="0D154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5D6A2C11-16C8-4F19-9390-4E72504C4A02}"/>
              </a:ext>
            </a:extLst>
          </p:cNvPr>
          <p:cNvCxnSpPr>
            <a:cxnSpLocks/>
            <a:stCxn id="26" idx="1"/>
            <a:endCxn id="24" idx="3"/>
          </p:cNvCxnSpPr>
          <p:nvPr/>
        </p:nvCxnSpPr>
        <p:spPr>
          <a:xfrm flipH="1">
            <a:off x="6877050" y="2101679"/>
            <a:ext cx="306532" cy="1795232"/>
          </a:xfrm>
          <a:prstGeom prst="line">
            <a:avLst/>
          </a:prstGeom>
          <a:ln w="12700">
            <a:solidFill>
              <a:srgbClr val="0D154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5B34693E-ED76-450A-A69F-A00E206F6853}"/>
              </a:ext>
            </a:extLst>
          </p:cNvPr>
          <p:cNvCxnSpPr>
            <a:cxnSpLocks/>
            <a:stCxn id="26" idx="1"/>
            <a:endCxn id="25" idx="3"/>
          </p:cNvCxnSpPr>
          <p:nvPr/>
        </p:nvCxnSpPr>
        <p:spPr>
          <a:xfrm flipH="1">
            <a:off x="6877050" y="2101679"/>
            <a:ext cx="306532" cy="2310730"/>
          </a:xfrm>
          <a:prstGeom prst="line">
            <a:avLst/>
          </a:prstGeom>
          <a:ln w="12700">
            <a:solidFill>
              <a:srgbClr val="0D154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B78C5F82-D523-4516-B438-80EDBD834DC5}"/>
              </a:ext>
            </a:extLst>
          </p:cNvPr>
          <p:cNvCxnSpPr>
            <a:cxnSpLocks/>
            <a:stCxn id="29" idx="1"/>
            <a:endCxn id="19" idx="3"/>
          </p:cNvCxnSpPr>
          <p:nvPr/>
        </p:nvCxnSpPr>
        <p:spPr>
          <a:xfrm flipH="1" flipV="1">
            <a:off x="6877050" y="1845219"/>
            <a:ext cx="306532" cy="1282304"/>
          </a:xfrm>
          <a:prstGeom prst="line">
            <a:avLst/>
          </a:prstGeom>
          <a:ln w="12700">
            <a:solidFill>
              <a:srgbClr val="0070C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E1FBE71D-D9B0-4537-9DC1-8849377E7946}"/>
              </a:ext>
            </a:extLst>
          </p:cNvPr>
          <p:cNvCxnSpPr>
            <a:cxnSpLocks/>
            <a:stCxn id="29" idx="1"/>
            <a:endCxn id="21" idx="3"/>
          </p:cNvCxnSpPr>
          <p:nvPr/>
        </p:nvCxnSpPr>
        <p:spPr>
          <a:xfrm flipH="1" flipV="1">
            <a:off x="6877050" y="2358141"/>
            <a:ext cx="306532" cy="769382"/>
          </a:xfrm>
          <a:prstGeom prst="line">
            <a:avLst/>
          </a:prstGeom>
          <a:ln w="12700">
            <a:solidFill>
              <a:srgbClr val="0070C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BBBAE741-1A76-4138-AEC3-9AE70D58D3B8}"/>
              </a:ext>
            </a:extLst>
          </p:cNvPr>
          <p:cNvCxnSpPr>
            <a:cxnSpLocks/>
            <a:stCxn id="29" idx="1"/>
            <a:endCxn id="22" idx="3"/>
          </p:cNvCxnSpPr>
          <p:nvPr/>
        </p:nvCxnSpPr>
        <p:spPr>
          <a:xfrm flipH="1" flipV="1">
            <a:off x="6877050" y="2871063"/>
            <a:ext cx="306532" cy="256460"/>
          </a:xfrm>
          <a:prstGeom prst="line">
            <a:avLst/>
          </a:prstGeom>
          <a:ln w="12700">
            <a:solidFill>
              <a:srgbClr val="0070C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BA1D60C2-EE70-44A0-A498-23BE2F3B1EDC}"/>
              </a:ext>
            </a:extLst>
          </p:cNvPr>
          <p:cNvCxnSpPr>
            <a:cxnSpLocks/>
            <a:stCxn id="29" idx="1"/>
            <a:endCxn id="23" idx="3"/>
          </p:cNvCxnSpPr>
          <p:nvPr/>
        </p:nvCxnSpPr>
        <p:spPr>
          <a:xfrm flipH="1">
            <a:off x="6877050" y="3127523"/>
            <a:ext cx="306532" cy="256461"/>
          </a:xfrm>
          <a:prstGeom prst="line">
            <a:avLst/>
          </a:prstGeom>
          <a:ln w="12700">
            <a:solidFill>
              <a:srgbClr val="0070C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C879600F-1BFA-40AC-929C-27E51EAF1E21}"/>
              </a:ext>
            </a:extLst>
          </p:cNvPr>
          <p:cNvCxnSpPr>
            <a:cxnSpLocks/>
            <a:stCxn id="29" idx="1"/>
            <a:endCxn id="24" idx="3"/>
          </p:cNvCxnSpPr>
          <p:nvPr/>
        </p:nvCxnSpPr>
        <p:spPr>
          <a:xfrm flipH="1">
            <a:off x="6877050" y="3127523"/>
            <a:ext cx="306532" cy="769388"/>
          </a:xfrm>
          <a:prstGeom prst="line">
            <a:avLst/>
          </a:prstGeom>
          <a:ln w="12700">
            <a:solidFill>
              <a:srgbClr val="0070C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85288656-90DB-4C1D-A237-94C01A81481E}"/>
              </a:ext>
            </a:extLst>
          </p:cNvPr>
          <p:cNvCxnSpPr>
            <a:cxnSpLocks/>
            <a:stCxn id="31" idx="1"/>
            <a:endCxn id="25" idx="3"/>
          </p:cNvCxnSpPr>
          <p:nvPr/>
        </p:nvCxnSpPr>
        <p:spPr>
          <a:xfrm flipH="1">
            <a:off x="6877050" y="4153371"/>
            <a:ext cx="306532" cy="259038"/>
          </a:xfrm>
          <a:prstGeom prst="line">
            <a:avLst/>
          </a:prstGeom>
          <a:ln w="12700">
            <a:solidFill>
              <a:srgbClr val="00A4E3"/>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A08A91EE-60A7-44D6-89FF-7B340A6B55A4}"/>
              </a:ext>
            </a:extLst>
          </p:cNvPr>
          <p:cNvCxnSpPr>
            <a:cxnSpLocks/>
            <a:stCxn id="31" idx="1"/>
            <a:endCxn id="24" idx="3"/>
          </p:cNvCxnSpPr>
          <p:nvPr/>
        </p:nvCxnSpPr>
        <p:spPr>
          <a:xfrm flipH="1" flipV="1">
            <a:off x="6877050" y="3896911"/>
            <a:ext cx="306532" cy="256460"/>
          </a:xfrm>
          <a:prstGeom prst="line">
            <a:avLst/>
          </a:prstGeom>
          <a:ln w="12700">
            <a:solidFill>
              <a:srgbClr val="00A4E3"/>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71203E31-CC7D-4F77-B288-9F11B7EE4850}"/>
              </a:ext>
            </a:extLst>
          </p:cNvPr>
          <p:cNvCxnSpPr>
            <a:cxnSpLocks/>
            <a:stCxn id="31" idx="1"/>
            <a:endCxn id="23" idx="3"/>
          </p:cNvCxnSpPr>
          <p:nvPr/>
        </p:nvCxnSpPr>
        <p:spPr>
          <a:xfrm flipH="1" flipV="1">
            <a:off x="6877050" y="3383984"/>
            <a:ext cx="306532" cy="769387"/>
          </a:xfrm>
          <a:prstGeom prst="line">
            <a:avLst/>
          </a:prstGeom>
          <a:ln w="12700">
            <a:solidFill>
              <a:srgbClr val="00A4E3"/>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C2B26C7D-A4D3-40C3-AB90-CDD2304E5EB5}"/>
              </a:ext>
            </a:extLst>
          </p:cNvPr>
          <p:cNvCxnSpPr>
            <a:cxnSpLocks/>
            <a:stCxn id="31" idx="1"/>
            <a:endCxn id="22" idx="3"/>
          </p:cNvCxnSpPr>
          <p:nvPr/>
        </p:nvCxnSpPr>
        <p:spPr>
          <a:xfrm flipH="1" flipV="1">
            <a:off x="6877050" y="2871063"/>
            <a:ext cx="306532" cy="1282308"/>
          </a:xfrm>
          <a:prstGeom prst="line">
            <a:avLst/>
          </a:prstGeom>
          <a:ln w="12700">
            <a:solidFill>
              <a:srgbClr val="00A4E3"/>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5F151FD5-D3FB-46A4-936C-264BD8EAD08B}"/>
              </a:ext>
            </a:extLst>
          </p:cNvPr>
          <p:cNvCxnSpPr>
            <a:cxnSpLocks/>
            <a:stCxn id="31" idx="1"/>
            <a:endCxn id="21" idx="3"/>
          </p:cNvCxnSpPr>
          <p:nvPr/>
        </p:nvCxnSpPr>
        <p:spPr>
          <a:xfrm flipH="1" flipV="1">
            <a:off x="6877050" y="2358141"/>
            <a:ext cx="306532" cy="1795230"/>
          </a:xfrm>
          <a:prstGeom prst="line">
            <a:avLst/>
          </a:prstGeom>
          <a:ln w="12700">
            <a:solidFill>
              <a:srgbClr val="00A4E3"/>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440E4579-7478-438C-A973-6848AFE7E3AC}"/>
              </a:ext>
            </a:extLst>
          </p:cNvPr>
          <p:cNvCxnSpPr>
            <a:cxnSpLocks/>
            <a:stCxn id="31" idx="1"/>
            <a:endCxn id="19" idx="3"/>
          </p:cNvCxnSpPr>
          <p:nvPr/>
        </p:nvCxnSpPr>
        <p:spPr>
          <a:xfrm flipH="1" flipV="1">
            <a:off x="6877050" y="1845219"/>
            <a:ext cx="306532" cy="2308152"/>
          </a:xfrm>
          <a:prstGeom prst="line">
            <a:avLst/>
          </a:prstGeom>
          <a:ln w="12700">
            <a:solidFill>
              <a:srgbClr val="00A4E3"/>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16A32EFA-672B-4A60-981F-7C35368D1A9A}"/>
              </a:ext>
            </a:extLst>
          </p:cNvPr>
          <p:cNvCxnSpPr>
            <a:cxnSpLocks/>
          </p:cNvCxnSpPr>
          <p:nvPr/>
        </p:nvCxnSpPr>
        <p:spPr>
          <a:xfrm>
            <a:off x="304800" y="1553800"/>
            <a:ext cx="1597518" cy="0"/>
          </a:xfrm>
          <a:prstGeom prst="line">
            <a:avLst/>
          </a:prstGeom>
          <a:ln>
            <a:solidFill>
              <a:srgbClr val="54585A"/>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C59C8876-5D4A-466C-8BA8-839BE686B4D4}"/>
              </a:ext>
            </a:extLst>
          </p:cNvPr>
          <p:cNvCxnSpPr>
            <a:cxnSpLocks/>
          </p:cNvCxnSpPr>
          <p:nvPr/>
        </p:nvCxnSpPr>
        <p:spPr>
          <a:xfrm>
            <a:off x="1964661" y="1553800"/>
            <a:ext cx="1332718" cy="0"/>
          </a:xfrm>
          <a:prstGeom prst="line">
            <a:avLst/>
          </a:prstGeom>
          <a:ln>
            <a:solidFill>
              <a:srgbClr val="54585A"/>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6020994E-CECB-4B6F-891E-9EEB223338B8}"/>
              </a:ext>
            </a:extLst>
          </p:cNvPr>
          <p:cNvCxnSpPr>
            <a:cxnSpLocks/>
          </p:cNvCxnSpPr>
          <p:nvPr/>
        </p:nvCxnSpPr>
        <p:spPr>
          <a:xfrm>
            <a:off x="7183582" y="1553800"/>
            <a:ext cx="1655617" cy="0"/>
          </a:xfrm>
          <a:prstGeom prst="line">
            <a:avLst/>
          </a:prstGeom>
          <a:ln>
            <a:solidFill>
              <a:srgbClr val="54585A"/>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B4379296-FAA8-4041-87C6-8A61F81E63CB}"/>
              </a:ext>
            </a:extLst>
          </p:cNvPr>
          <p:cNvCxnSpPr>
            <a:cxnSpLocks/>
          </p:cNvCxnSpPr>
          <p:nvPr/>
        </p:nvCxnSpPr>
        <p:spPr>
          <a:xfrm>
            <a:off x="3352798" y="1553800"/>
            <a:ext cx="3524252" cy="0"/>
          </a:xfrm>
          <a:prstGeom prst="line">
            <a:avLst/>
          </a:prstGeom>
          <a:ln>
            <a:solidFill>
              <a:srgbClr val="54585A"/>
            </a:solidFill>
            <a:tailEnd type="none"/>
          </a:ln>
          <a:effectLst/>
        </p:spPr>
        <p:style>
          <a:lnRef idx="2">
            <a:schemeClr val="accent1"/>
          </a:lnRef>
          <a:fillRef idx="0">
            <a:schemeClr val="accent1"/>
          </a:fillRef>
          <a:effectRef idx="1">
            <a:schemeClr val="accent1"/>
          </a:effectRef>
          <a:fontRef idx="minor">
            <a:schemeClr val="tx1"/>
          </a:fontRef>
        </p:style>
      </p:cxnSp>
      <p:sp>
        <p:nvSpPr>
          <p:cNvPr id="48" name="Oval 9">
            <a:extLst>
              <a:ext uri="{FF2B5EF4-FFF2-40B4-BE49-F238E27FC236}">
                <a16:creationId xmlns:a16="http://schemas.microsoft.com/office/drawing/2014/main" id="{D43A6710-D588-4105-8ECD-E117F13005E1}"/>
              </a:ext>
            </a:extLst>
          </p:cNvPr>
          <p:cNvSpPr>
            <a:spLocks noChangeArrowheads="1"/>
          </p:cNvSpPr>
          <p:nvPr/>
        </p:nvSpPr>
        <p:spPr bwMode="gray">
          <a:xfrm>
            <a:off x="3217731" y="1737218"/>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1</a:t>
            </a:r>
          </a:p>
        </p:txBody>
      </p:sp>
      <p:sp>
        <p:nvSpPr>
          <p:cNvPr id="50" name="Oval 9">
            <a:extLst>
              <a:ext uri="{FF2B5EF4-FFF2-40B4-BE49-F238E27FC236}">
                <a16:creationId xmlns:a16="http://schemas.microsoft.com/office/drawing/2014/main" id="{3EE1205A-2E39-4485-8C80-FCEB21E6CF47}"/>
              </a:ext>
            </a:extLst>
          </p:cNvPr>
          <p:cNvSpPr>
            <a:spLocks noChangeArrowheads="1"/>
          </p:cNvSpPr>
          <p:nvPr/>
        </p:nvSpPr>
        <p:spPr bwMode="gray">
          <a:xfrm>
            <a:off x="3217731" y="2250972"/>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lang="en-US" sz="1000" baseline="0">
                <a:solidFill>
                  <a:prstClr val="white"/>
                </a:solidFill>
                <a:latin typeface="Arial"/>
                <a:ea typeface="Roboto" pitchFamily="2" charset="0"/>
              </a:rPr>
              <a:t>2</a:t>
            </a:r>
            <a:endParaRPr kumimoji="0" lang="en-US" sz="1000" b="1" i="0" u="none" strike="noStrike" kern="1200" cap="none" spc="0" normalizeH="0" baseline="0" noProof="0">
              <a:ln>
                <a:noFill/>
              </a:ln>
              <a:solidFill>
                <a:prstClr val="white"/>
              </a:solidFill>
              <a:effectLst/>
              <a:uLnTx/>
              <a:uFillTx/>
              <a:latin typeface="Arial"/>
              <a:ea typeface="Roboto" pitchFamily="2" charset="0"/>
            </a:endParaRPr>
          </a:p>
        </p:txBody>
      </p:sp>
      <p:sp>
        <p:nvSpPr>
          <p:cNvPr id="51" name="Oval 9">
            <a:extLst>
              <a:ext uri="{FF2B5EF4-FFF2-40B4-BE49-F238E27FC236}">
                <a16:creationId xmlns:a16="http://schemas.microsoft.com/office/drawing/2014/main" id="{8C435B87-67C8-434D-9868-A40C7848C2A8}"/>
              </a:ext>
            </a:extLst>
          </p:cNvPr>
          <p:cNvSpPr>
            <a:spLocks noChangeArrowheads="1"/>
          </p:cNvSpPr>
          <p:nvPr/>
        </p:nvSpPr>
        <p:spPr bwMode="gray">
          <a:xfrm>
            <a:off x="3217731" y="2764726"/>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3</a:t>
            </a:r>
          </a:p>
        </p:txBody>
      </p:sp>
      <p:sp>
        <p:nvSpPr>
          <p:cNvPr id="53" name="Oval 9">
            <a:extLst>
              <a:ext uri="{FF2B5EF4-FFF2-40B4-BE49-F238E27FC236}">
                <a16:creationId xmlns:a16="http://schemas.microsoft.com/office/drawing/2014/main" id="{EF6FDF04-35C3-4392-83C3-46B46A6671EF}"/>
              </a:ext>
            </a:extLst>
          </p:cNvPr>
          <p:cNvSpPr>
            <a:spLocks noChangeArrowheads="1"/>
          </p:cNvSpPr>
          <p:nvPr/>
        </p:nvSpPr>
        <p:spPr bwMode="gray">
          <a:xfrm>
            <a:off x="3217731" y="3278480"/>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4</a:t>
            </a:r>
          </a:p>
        </p:txBody>
      </p:sp>
      <p:sp>
        <p:nvSpPr>
          <p:cNvPr id="54" name="Oval 9">
            <a:extLst>
              <a:ext uri="{FF2B5EF4-FFF2-40B4-BE49-F238E27FC236}">
                <a16:creationId xmlns:a16="http://schemas.microsoft.com/office/drawing/2014/main" id="{9393C802-D39E-4259-9937-9F3402DE1B19}"/>
              </a:ext>
            </a:extLst>
          </p:cNvPr>
          <p:cNvSpPr>
            <a:spLocks noChangeArrowheads="1"/>
          </p:cNvSpPr>
          <p:nvPr/>
        </p:nvSpPr>
        <p:spPr bwMode="gray">
          <a:xfrm>
            <a:off x="3217731" y="3792234"/>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5</a:t>
            </a:r>
          </a:p>
        </p:txBody>
      </p:sp>
      <p:sp>
        <p:nvSpPr>
          <p:cNvPr id="56" name="Oval 9">
            <a:extLst>
              <a:ext uri="{FF2B5EF4-FFF2-40B4-BE49-F238E27FC236}">
                <a16:creationId xmlns:a16="http://schemas.microsoft.com/office/drawing/2014/main" id="{F1B2755E-DFA5-4D6B-848B-9F6F9D6873C5}"/>
              </a:ext>
            </a:extLst>
          </p:cNvPr>
          <p:cNvSpPr>
            <a:spLocks noChangeArrowheads="1"/>
          </p:cNvSpPr>
          <p:nvPr/>
        </p:nvSpPr>
        <p:spPr bwMode="gray">
          <a:xfrm>
            <a:off x="3217731" y="4305990"/>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6</a:t>
            </a:r>
          </a:p>
        </p:txBody>
      </p:sp>
    </p:spTree>
    <p:extLst>
      <p:ext uri="{BB962C8B-B14F-4D97-AF65-F5344CB8AC3E}">
        <p14:creationId xmlns:p14="http://schemas.microsoft.com/office/powerpoint/2010/main" val="1356395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id="{B3EF7A94-1D2D-4705-ACF8-38EB15CCE8EC}"/>
              </a:ext>
            </a:extLst>
          </p:cNvPr>
          <p:cNvGraphicFramePr>
            <a:graphicFrameLocks noChangeAspect="1"/>
          </p:cNvGraphicFramePr>
          <p:nvPr>
            <p:custDataLst>
              <p:tags r:id="rId1"/>
            </p:custDataLst>
            <p:extLst>
              <p:ext uri="{D42A27DB-BD31-4B8C-83A1-F6EECF244321}">
                <p14:modId xmlns:p14="http://schemas.microsoft.com/office/powerpoint/2010/main" val="3075998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3" progId="TCLayout.ActiveDocument.1">
                  <p:embed/>
                </p:oleObj>
              </mc:Choice>
              <mc:Fallback>
                <p:oleObj name="think-cell Slide" r:id="rId4" imgW="352" imgH="353" progId="TCLayout.ActiveDocument.1">
                  <p:embed/>
                  <p:pic>
                    <p:nvPicPr>
                      <p:cNvPr id="18" name="Object 17" hidden="1">
                        <a:extLst>
                          <a:ext uri="{FF2B5EF4-FFF2-40B4-BE49-F238E27FC236}">
                            <a16:creationId xmlns:a16="http://schemas.microsoft.com/office/drawing/2014/main" id="{B3EF7A94-1D2D-4705-ACF8-38EB15CCE8E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3" name="Content Placeholder 19">
            <a:extLst>
              <a:ext uri="{FF2B5EF4-FFF2-40B4-BE49-F238E27FC236}">
                <a16:creationId xmlns:a16="http://schemas.microsoft.com/office/drawing/2014/main" id="{5B13A89A-30BE-6B03-A741-896C2C29E444}"/>
              </a:ext>
            </a:extLst>
          </p:cNvPr>
          <p:cNvGraphicFramePr>
            <a:graphicFrameLocks/>
          </p:cNvGraphicFramePr>
          <p:nvPr>
            <p:extLst>
              <p:ext uri="{D42A27DB-BD31-4B8C-83A1-F6EECF244321}">
                <p14:modId xmlns:p14="http://schemas.microsoft.com/office/powerpoint/2010/main" val="161929711"/>
              </p:ext>
            </p:extLst>
          </p:nvPr>
        </p:nvGraphicFramePr>
        <p:xfrm>
          <a:off x="270026" y="1491636"/>
          <a:ext cx="2757487" cy="3142277"/>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6"/>
          <p:cNvSpPr>
            <a:spLocks noGrp="1"/>
          </p:cNvSpPr>
          <p:nvPr>
            <p:ph type="title"/>
          </p:nvPr>
        </p:nvSpPr>
        <p:spPr/>
        <p:txBody>
          <a:bodyPr vert="horz"/>
          <a:lstStyle/>
          <a:p>
            <a:r>
              <a:rPr lang="en-US" dirty="0"/>
              <a:t>We have mapped the most recent RMI scores of the mine operators for each of the selected operations, against global benchmarks</a:t>
            </a:r>
          </a:p>
        </p:txBody>
      </p:sp>
      <p:sp>
        <p:nvSpPr>
          <p:cNvPr id="9" name="Text Placeholder 8"/>
          <p:cNvSpPr>
            <a:spLocks noGrp="1"/>
          </p:cNvSpPr>
          <p:nvPr>
            <p:ph type="body" sz="quarter" idx="13"/>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 RMI </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1"/>
          </p:nvPr>
        </p:nvSpPr>
        <p:spPr/>
        <p:txBody>
          <a:bodyPr/>
          <a:lstStyle/>
          <a:p>
            <a:r>
              <a:rPr lang="en-GB" dirty="0"/>
              <a:t>Generally, those operators’ practices tend to score above the industry average</a:t>
            </a:r>
            <a:endParaRPr lang="en-US" dirty="0"/>
          </a:p>
        </p:txBody>
      </p:sp>
      <p:sp>
        <p:nvSpPr>
          <p:cNvPr id="19" name="TextBox 18">
            <a:extLst>
              <a:ext uri="{FF2B5EF4-FFF2-40B4-BE49-F238E27FC236}">
                <a16:creationId xmlns:a16="http://schemas.microsoft.com/office/drawing/2014/main" id="{86608762-058D-4621-88F4-DA8B8586D922}"/>
              </a:ext>
            </a:extLst>
          </p:cNvPr>
          <p:cNvSpPr txBox="1"/>
          <p:nvPr/>
        </p:nvSpPr>
        <p:spPr>
          <a:xfrm>
            <a:off x="1408693" y="1776465"/>
            <a:ext cx="816548" cy="340735"/>
          </a:xfrm>
          <a:prstGeom prst="rect">
            <a:avLst/>
          </a:prstGeom>
          <a:noFill/>
        </p:spPr>
        <p:txBody>
          <a:bodyPr wrap="none" lIns="90000" tIns="46800" rIns="90000" bIns="46800" rtlCol="0">
            <a:spAutoFit/>
          </a:bodyPr>
          <a:lstStyle/>
          <a:p>
            <a:pPr algn="ctr"/>
            <a:r>
              <a:rPr lang="en-US" sz="800" baseline="0" dirty="0">
                <a:solidFill>
                  <a:schemeClr val="tx2"/>
                </a:solidFill>
                <a:latin typeface="+mj-lt"/>
                <a:ea typeface="Roboto" panose="02000000000000000000" pitchFamily="2" charset="0"/>
                <a:cs typeface="Roboto" panose="02000000000000000000" pitchFamily="2" charset="0"/>
              </a:rPr>
              <a:t>Economic </a:t>
            </a:r>
          </a:p>
          <a:p>
            <a:pPr algn="ctr"/>
            <a:r>
              <a:rPr lang="en-US" sz="800" baseline="0" dirty="0">
                <a:solidFill>
                  <a:schemeClr val="tx2"/>
                </a:solidFill>
                <a:latin typeface="+mj-lt"/>
                <a:ea typeface="Roboto" panose="02000000000000000000" pitchFamily="2" charset="0"/>
                <a:cs typeface="Roboto" panose="02000000000000000000" pitchFamily="2" charset="0"/>
              </a:rPr>
              <a:t>development</a:t>
            </a:r>
          </a:p>
        </p:txBody>
      </p:sp>
      <p:sp>
        <p:nvSpPr>
          <p:cNvPr id="21" name="TextBox 20">
            <a:extLst>
              <a:ext uri="{FF2B5EF4-FFF2-40B4-BE49-F238E27FC236}">
                <a16:creationId xmlns:a16="http://schemas.microsoft.com/office/drawing/2014/main" id="{BAC1236F-C6EE-46D5-99E6-A41F45477BA9}"/>
              </a:ext>
            </a:extLst>
          </p:cNvPr>
          <p:cNvSpPr txBox="1"/>
          <p:nvPr/>
        </p:nvSpPr>
        <p:spPr>
          <a:xfrm>
            <a:off x="235291" y="2423569"/>
            <a:ext cx="896698" cy="340735"/>
          </a:xfrm>
          <a:prstGeom prst="rect">
            <a:avLst/>
          </a:prstGeom>
          <a:noFill/>
        </p:spPr>
        <p:txBody>
          <a:bodyPr wrap="none" lIns="90000" tIns="46800" rIns="90000" bIns="46800" rtlCol="0">
            <a:spAutoFit/>
          </a:bodyPr>
          <a:lstStyle/>
          <a:p>
            <a:pPr algn="ctr"/>
            <a:r>
              <a:rPr lang="en-US" sz="800" baseline="0" dirty="0">
                <a:solidFill>
                  <a:schemeClr val="tx2"/>
                </a:solidFill>
                <a:latin typeface="+mj-lt"/>
                <a:ea typeface="Roboto" panose="02000000000000000000" pitchFamily="2" charset="0"/>
                <a:cs typeface="Roboto" panose="02000000000000000000" pitchFamily="2" charset="0"/>
              </a:rPr>
              <a:t>Environmental</a:t>
            </a:r>
          </a:p>
          <a:p>
            <a:pPr algn="ctr"/>
            <a:r>
              <a:rPr lang="en-US" sz="800" baseline="0" dirty="0">
                <a:solidFill>
                  <a:schemeClr val="tx2"/>
                </a:solidFill>
                <a:latin typeface="+mj-lt"/>
                <a:ea typeface="Roboto" panose="02000000000000000000" pitchFamily="2" charset="0"/>
                <a:cs typeface="Roboto" panose="02000000000000000000" pitchFamily="2" charset="0"/>
              </a:rPr>
              <a:t>responsibility</a:t>
            </a:r>
          </a:p>
        </p:txBody>
      </p:sp>
      <p:sp>
        <p:nvSpPr>
          <p:cNvPr id="22" name="TextBox 21">
            <a:extLst>
              <a:ext uri="{FF2B5EF4-FFF2-40B4-BE49-F238E27FC236}">
                <a16:creationId xmlns:a16="http://schemas.microsoft.com/office/drawing/2014/main" id="{2BA3F0F4-D47D-4F75-9E8C-AA15EBE4B7E2}"/>
              </a:ext>
            </a:extLst>
          </p:cNvPr>
          <p:cNvSpPr txBox="1"/>
          <p:nvPr/>
        </p:nvSpPr>
        <p:spPr>
          <a:xfrm>
            <a:off x="2491536" y="2423569"/>
            <a:ext cx="669072" cy="340735"/>
          </a:xfrm>
          <a:prstGeom prst="rect">
            <a:avLst/>
          </a:prstGeom>
          <a:noFill/>
        </p:spPr>
        <p:txBody>
          <a:bodyPr wrap="none" lIns="90000" tIns="46800" rIns="90000" bIns="46800" rtlCol="0">
            <a:spAutoFit/>
          </a:bodyPr>
          <a:lstStyle/>
          <a:p>
            <a:pPr algn="ctr"/>
            <a:r>
              <a:rPr lang="en-US" sz="800" baseline="0" dirty="0">
                <a:solidFill>
                  <a:schemeClr val="tx2"/>
                </a:solidFill>
                <a:latin typeface="+mj-lt"/>
                <a:ea typeface="Roboto" panose="02000000000000000000" pitchFamily="2" charset="0"/>
                <a:cs typeface="Roboto" panose="02000000000000000000" pitchFamily="2" charset="0"/>
              </a:rPr>
              <a:t>Business </a:t>
            </a:r>
          </a:p>
          <a:p>
            <a:pPr algn="ctr"/>
            <a:r>
              <a:rPr lang="en-US" sz="800" baseline="0" dirty="0">
                <a:solidFill>
                  <a:schemeClr val="tx2"/>
                </a:solidFill>
                <a:latin typeface="+mj-lt"/>
                <a:ea typeface="Roboto" panose="02000000000000000000" pitchFamily="2" charset="0"/>
                <a:cs typeface="Roboto" panose="02000000000000000000" pitchFamily="2" charset="0"/>
              </a:rPr>
              <a:t>conduct</a:t>
            </a:r>
          </a:p>
        </p:txBody>
      </p:sp>
      <p:sp>
        <p:nvSpPr>
          <p:cNvPr id="23" name="TextBox 22">
            <a:extLst>
              <a:ext uri="{FF2B5EF4-FFF2-40B4-BE49-F238E27FC236}">
                <a16:creationId xmlns:a16="http://schemas.microsoft.com/office/drawing/2014/main" id="{D2333E33-2AE2-4981-8321-8AA21B722169}"/>
              </a:ext>
            </a:extLst>
          </p:cNvPr>
          <p:cNvSpPr txBox="1"/>
          <p:nvPr/>
        </p:nvSpPr>
        <p:spPr>
          <a:xfrm>
            <a:off x="1420234" y="3960387"/>
            <a:ext cx="774869" cy="340735"/>
          </a:xfrm>
          <a:prstGeom prst="rect">
            <a:avLst/>
          </a:prstGeom>
          <a:noFill/>
        </p:spPr>
        <p:txBody>
          <a:bodyPr wrap="none" lIns="90000" tIns="46800" rIns="90000" bIns="46800" rtlCol="0">
            <a:spAutoFit/>
          </a:bodyPr>
          <a:lstStyle/>
          <a:p>
            <a:pPr algn="ctr"/>
            <a:r>
              <a:rPr lang="en-US" sz="800" baseline="0" dirty="0">
                <a:solidFill>
                  <a:schemeClr val="tx2"/>
                </a:solidFill>
                <a:latin typeface="+mj-lt"/>
                <a:ea typeface="Roboto" panose="02000000000000000000" pitchFamily="2" charset="0"/>
                <a:cs typeface="Roboto" panose="02000000000000000000" pitchFamily="2" charset="0"/>
              </a:rPr>
              <a:t>Community </a:t>
            </a:r>
          </a:p>
          <a:p>
            <a:pPr algn="ctr"/>
            <a:r>
              <a:rPr lang="en-US" sz="800" baseline="0" dirty="0">
                <a:solidFill>
                  <a:schemeClr val="tx2"/>
                </a:solidFill>
                <a:latin typeface="+mj-lt"/>
                <a:ea typeface="Roboto" panose="02000000000000000000" pitchFamily="2" charset="0"/>
                <a:cs typeface="Roboto" panose="02000000000000000000" pitchFamily="2" charset="0"/>
              </a:rPr>
              <a:t>wellbeing</a:t>
            </a:r>
          </a:p>
        </p:txBody>
      </p:sp>
      <p:sp>
        <p:nvSpPr>
          <p:cNvPr id="24" name="TextBox 23">
            <a:extLst>
              <a:ext uri="{FF2B5EF4-FFF2-40B4-BE49-F238E27FC236}">
                <a16:creationId xmlns:a16="http://schemas.microsoft.com/office/drawing/2014/main" id="{1A4D8AC2-D38C-4C64-ACF0-451E57860B84}"/>
              </a:ext>
            </a:extLst>
          </p:cNvPr>
          <p:cNvSpPr txBox="1"/>
          <p:nvPr/>
        </p:nvSpPr>
        <p:spPr>
          <a:xfrm>
            <a:off x="2314275" y="3562368"/>
            <a:ext cx="816547" cy="340735"/>
          </a:xfrm>
          <a:prstGeom prst="rect">
            <a:avLst/>
          </a:prstGeom>
          <a:noFill/>
        </p:spPr>
        <p:txBody>
          <a:bodyPr wrap="none" lIns="90000" tIns="46800" rIns="90000" bIns="46800" rtlCol="0">
            <a:spAutoFit/>
          </a:bodyPr>
          <a:lstStyle/>
          <a:p>
            <a:pPr algn="ctr"/>
            <a:r>
              <a:rPr lang="en-US" sz="800" baseline="0" dirty="0">
                <a:solidFill>
                  <a:schemeClr val="tx2"/>
                </a:solidFill>
                <a:latin typeface="+mj-lt"/>
                <a:ea typeface="Roboto" panose="02000000000000000000" pitchFamily="2" charset="0"/>
                <a:cs typeface="Roboto" panose="02000000000000000000" pitchFamily="2" charset="0"/>
              </a:rPr>
              <a:t>Lifecycle </a:t>
            </a:r>
          </a:p>
          <a:p>
            <a:pPr algn="ctr"/>
            <a:r>
              <a:rPr lang="en-US" sz="800" baseline="0" dirty="0">
                <a:solidFill>
                  <a:schemeClr val="tx2"/>
                </a:solidFill>
                <a:latin typeface="+mj-lt"/>
                <a:ea typeface="Roboto" panose="02000000000000000000" pitchFamily="2" charset="0"/>
                <a:cs typeface="Roboto" panose="02000000000000000000" pitchFamily="2" charset="0"/>
              </a:rPr>
              <a:t>management</a:t>
            </a:r>
          </a:p>
        </p:txBody>
      </p:sp>
      <p:sp>
        <p:nvSpPr>
          <p:cNvPr id="25" name="TextBox 24">
            <a:extLst>
              <a:ext uri="{FF2B5EF4-FFF2-40B4-BE49-F238E27FC236}">
                <a16:creationId xmlns:a16="http://schemas.microsoft.com/office/drawing/2014/main" id="{3E47203C-CA66-4611-B91E-B5F7A1469169}"/>
              </a:ext>
            </a:extLst>
          </p:cNvPr>
          <p:cNvSpPr txBox="1"/>
          <p:nvPr/>
        </p:nvSpPr>
        <p:spPr>
          <a:xfrm>
            <a:off x="474452" y="3562368"/>
            <a:ext cx="701132" cy="340735"/>
          </a:xfrm>
          <a:prstGeom prst="rect">
            <a:avLst/>
          </a:prstGeom>
          <a:noFill/>
        </p:spPr>
        <p:txBody>
          <a:bodyPr wrap="none" lIns="90000" tIns="46800" rIns="90000" bIns="46800" rtlCol="0">
            <a:spAutoFit/>
          </a:bodyPr>
          <a:lstStyle/>
          <a:p>
            <a:pPr algn="ctr"/>
            <a:r>
              <a:rPr lang="en-US" sz="800" baseline="0" dirty="0">
                <a:solidFill>
                  <a:schemeClr val="tx2"/>
                </a:solidFill>
                <a:latin typeface="+mj-lt"/>
                <a:ea typeface="Roboto" panose="02000000000000000000" pitchFamily="2" charset="0"/>
                <a:cs typeface="Roboto" panose="02000000000000000000" pitchFamily="2" charset="0"/>
              </a:rPr>
              <a:t>Working </a:t>
            </a:r>
          </a:p>
          <a:p>
            <a:pPr algn="ctr"/>
            <a:r>
              <a:rPr lang="en-US" sz="800" baseline="0" dirty="0">
                <a:solidFill>
                  <a:schemeClr val="tx2"/>
                </a:solidFill>
                <a:latin typeface="+mj-lt"/>
                <a:ea typeface="Roboto" panose="02000000000000000000" pitchFamily="2" charset="0"/>
                <a:cs typeface="Roboto" panose="02000000000000000000" pitchFamily="2" charset="0"/>
              </a:rPr>
              <a:t>conditions</a:t>
            </a:r>
          </a:p>
        </p:txBody>
      </p:sp>
      <p:grpSp>
        <p:nvGrpSpPr>
          <p:cNvPr id="73" name="Group 72">
            <a:extLst>
              <a:ext uri="{FF2B5EF4-FFF2-40B4-BE49-F238E27FC236}">
                <a16:creationId xmlns:a16="http://schemas.microsoft.com/office/drawing/2014/main" id="{2EF397E0-1483-3E7A-CF6C-B27DFECD4760}"/>
              </a:ext>
            </a:extLst>
          </p:cNvPr>
          <p:cNvGrpSpPr/>
          <p:nvPr/>
        </p:nvGrpSpPr>
        <p:grpSpPr>
          <a:xfrm>
            <a:off x="3127322" y="1564204"/>
            <a:ext cx="2906581" cy="3070225"/>
            <a:chOff x="6054365" y="1564204"/>
            <a:chExt cx="2906581" cy="3070225"/>
          </a:xfrm>
        </p:grpSpPr>
        <p:graphicFrame>
          <p:nvGraphicFramePr>
            <p:cNvPr id="28" name="Content Placeholder 19">
              <a:extLst>
                <a:ext uri="{FF2B5EF4-FFF2-40B4-BE49-F238E27FC236}">
                  <a16:creationId xmlns:a16="http://schemas.microsoft.com/office/drawing/2014/main" id="{8E795BAD-7269-4221-B43D-B2A4689A331E}"/>
                </a:ext>
              </a:extLst>
            </p:cNvPr>
            <p:cNvGraphicFramePr>
              <a:graphicFrameLocks/>
            </p:cNvGraphicFramePr>
            <p:nvPr>
              <p:extLst>
                <p:ext uri="{D42A27DB-BD31-4B8C-83A1-F6EECF244321}">
                  <p14:modId xmlns:p14="http://schemas.microsoft.com/office/powerpoint/2010/main" val="708243166"/>
                </p:ext>
              </p:extLst>
            </p:nvPr>
          </p:nvGraphicFramePr>
          <p:xfrm>
            <a:off x="6080575" y="1564204"/>
            <a:ext cx="2757487" cy="3070225"/>
          </p:xfrm>
          <a:graphic>
            <a:graphicData uri="http://schemas.openxmlformats.org/drawingml/2006/chart">
              <c:chart xmlns:c="http://schemas.openxmlformats.org/drawingml/2006/chart" xmlns:r="http://schemas.openxmlformats.org/officeDocument/2006/relationships" r:id="rId7"/>
            </a:graphicData>
          </a:graphic>
        </p:graphicFrame>
        <p:sp>
          <p:nvSpPr>
            <p:cNvPr id="26" name="TextBox 25">
              <a:extLst>
                <a:ext uri="{FF2B5EF4-FFF2-40B4-BE49-F238E27FC236}">
                  <a16:creationId xmlns:a16="http://schemas.microsoft.com/office/drawing/2014/main" id="{B4EF93A1-549D-44D3-91E3-E29B4159E4C2}"/>
                </a:ext>
              </a:extLst>
            </p:cNvPr>
            <p:cNvSpPr txBox="1"/>
            <p:nvPr/>
          </p:nvSpPr>
          <p:spPr>
            <a:xfrm>
              <a:off x="7189979" y="1776465"/>
              <a:ext cx="816548" cy="340735"/>
            </a:xfrm>
            <a:prstGeom prst="rect">
              <a:avLst/>
            </a:prstGeom>
            <a:noFill/>
          </p:spPr>
          <p:txBody>
            <a:bodyPr wrap="none" lIns="90000" tIns="46800" rIns="90000" bIns="46800" rtlCol="0">
              <a:spAutoFit/>
            </a:bodyPr>
            <a:lstStyle/>
            <a:p>
              <a:pPr algn="ctr"/>
              <a:r>
                <a:rPr lang="en-US" sz="800" baseline="0" dirty="0">
                  <a:solidFill>
                    <a:srgbClr val="0070C0"/>
                  </a:solidFill>
                  <a:latin typeface="+mj-lt"/>
                  <a:ea typeface="Roboto" panose="02000000000000000000" pitchFamily="2" charset="0"/>
                  <a:cs typeface="Roboto" panose="02000000000000000000" pitchFamily="2" charset="0"/>
                </a:rPr>
                <a:t>Economic </a:t>
              </a:r>
            </a:p>
            <a:p>
              <a:pPr algn="ctr"/>
              <a:r>
                <a:rPr lang="en-US" sz="800" baseline="0" dirty="0">
                  <a:solidFill>
                    <a:srgbClr val="0070C0"/>
                  </a:solidFill>
                  <a:latin typeface="+mj-lt"/>
                  <a:ea typeface="Roboto" panose="02000000000000000000" pitchFamily="2" charset="0"/>
                  <a:cs typeface="Roboto" panose="02000000000000000000" pitchFamily="2" charset="0"/>
                </a:rPr>
                <a:t>development</a:t>
              </a:r>
            </a:p>
          </p:txBody>
        </p:sp>
        <p:sp>
          <p:nvSpPr>
            <p:cNvPr id="27" name="TextBox 26">
              <a:extLst>
                <a:ext uri="{FF2B5EF4-FFF2-40B4-BE49-F238E27FC236}">
                  <a16:creationId xmlns:a16="http://schemas.microsoft.com/office/drawing/2014/main" id="{C0198DE4-E287-409C-9737-4D148C3D07DE}"/>
                </a:ext>
              </a:extLst>
            </p:cNvPr>
            <p:cNvSpPr txBox="1"/>
            <p:nvPr/>
          </p:nvSpPr>
          <p:spPr>
            <a:xfrm>
              <a:off x="6054365" y="2423569"/>
              <a:ext cx="896698" cy="340735"/>
            </a:xfrm>
            <a:prstGeom prst="rect">
              <a:avLst/>
            </a:prstGeom>
            <a:noFill/>
          </p:spPr>
          <p:txBody>
            <a:bodyPr wrap="none" lIns="90000" tIns="46800" rIns="90000" bIns="46800" rtlCol="0">
              <a:spAutoFit/>
            </a:bodyPr>
            <a:lstStyle/>
            <a:p>
              <a:pPr algn="ctr"/>
              <a:r>
                <a:rPr lang="en-US" sz="800" baseline="0" dirty="0">
                  <a:solidFill>
                    <a:srgbClr val="0070C0"/>
                  </a:solidFill>
                  <a:latin typeface="+mj-lt"/>
                  <a:ea typeface="Roboto" panose="02000000000000000000" pitchFamily="2" charset="0"/>
                  <a:cs typeface="Roboto" panose="02000000000000000000" pitchFamily="2" charset="0"/>
                </a:rPr>
                <a:t>Environmental</a:t>
              </a:r>
            </a:p>
            <a:p>
              <a:pPr algn="ctr"/>
              <a:r>
                <a:rPr lang="en-US" sz="800" baseline="0" dirty="0">
                  <a:solidFill>
                    <a:srgbClr val="0070C0"/>
                  </a:solidFill>
                  <a:latin typeface="+mj-lt"/>
                  <a:ea typeface="Roboto" panose="02000000000000000000" pitchFamily="2" charset="0"/>
                  <a:cs typeface="Roboto" panose="02000000000000000000" pitchFamily="2" charset="0"/>
                </a:rPr>
                <a:t>responsibility</a:t>
              </a:r>
            </a:p>
          </p:txBody>
        </p:sp>
        <p:sp>
          <p:nvSpPr>
            <p:cNvPr id="36" name="TextBox 35">
              <a:extLst>
                <a:ext uri="{FF2B5EF4-FFF2-40B4-BE49-F238E27FC236}">
                  <a16:creationId xmlns:a16="http://schemas.microsoft.com/office/drawing/2014/main" id="{296416C0-C999-4F7C-89D8-8D71B7F16EB6}"/>
                </a:ext>
              </a:extLst>
            </p:cNvPr>
            <p:cNvSpPr txBox="1"/>
            <p:nvPr/>
          </p:nvSpPr>
          <p:spPr>
            <a:xfrm>
              <a:off x="8254806" y="2423569"/>
              <a:ext cx="669072" cy="340735"/>
            </a:xfrm>
            <a:prstGeom prst="rect">
              <a:avLst/>
            </a:prstGeom>
            <a:noFill/>
          </p:spPr>
          <p:txBody>
            <a:bodyPr wrap="none" lIns="90000" tIns="46800" rIns="90000" bIns="46800" rtlCol="0">
              <a:spAutoFit/>
            </a:bodyPr>
            <a:lstStyle/>
            <a:p>
              <a:pPr algn="ctr"/>
              <a:r>
                <a:rPr lang="en-US" sz="800" baseline="0" dirty="0">
                  <a:solidFill>
                    <a:srgbClr val="0070C0"/>
                  </a:solidFill>
                  <a:latin typeface="+mj-lt"/>
                  <a:ea typeface="Roboto" panose="02000000000000000000" pitchFamily="2" charset="0"/>
                  <a:cs typeface="Roboto" panose="02000000000000000000" pitchFamily="2" charset="0"/>
                </a:rPr>
                <a:t>Business </a:t>
              </a:r>
            </a:p>
            <a:p>
              <a:pPr algn="ctr"/>
              <a:r>
                <a:rPr lang="en-US" sz="800" baseline="0" dirty="0">
                  <a:solidFill>
                    <a:srgbClr val="0070C0"/>
                  </a:solidFill>
                  <a:latin typeface="+mj-lt"/>
                  <a:ea typeface="Roboto" panose="02000000000000000000" pitchFamily="2" charset="0"/>
                  <a:cs typeface="Roboto" panose="02000000000000000000" pitchFamily="2" charset="0"/>
                </a:rPr>
                <a:t>conduct</a:t>
              </a:r>
            </a:p>
          </p:txBody>
        </p:sp>
        <p:sp>
          <p:nvSpPr>
            <p:cNvPr id="37" name="TextBox 36">
              <a:extLst>
                <a:ext uri="{FF2B5EF4-FFF2-40B4-BE49-F238E27FC236}">
                  <a16:creationId xmlns:a16="http://schemas.microsoft.com/office/drawing/2014/main" id="{7A1070AC-CF9E-43D4-AB93-098D4A729719}"/>
                </a:ext>
              </a:extLst>
            </p:cNvPr>
            <p:cNvSpPr txBox="1"/>
            <p:nvPr/>
          </p:nvSpPr>
          <p:spPr>
            <a:xfrm>
              <a:off x="7224446" y="3960387"/>
              <a:ext cx="774869" cy="340735"/>
            </a:xfrm>
            <a:prstGeom prst="rect">
              <a:avLst/>
            </a:prstGeom>
            <a:noFill/>
          </p:spPr>
          <p:txBody>
            <a:bodyPr wrap="none" lIns="90000" tIns="46800" rIns="90000" bIns="46800" rtlCol="0">
              <a:spAutoFit/>
            </a:bodyPr>
            <a:lstStyle/>
            <a:p>
              <a:pPr algn="ctr"/>
              <a:r>
                <a:rPr lang="en-US" sz="800" baseline="0" dirty="0">
                  <a:solidFill>
                    <a:srgbClr val="0070C0"/>
                  </a:solidFill>
                  <a:latin typeface="+mj-lt"/>
                  <a:ea typeface="Roboto" panose="02000000000000000000" pitchFamily="2" charset="0"/>
                  <a:cs typeface="Roboto" panose="02000000000000000000" pitchFamily="2" charset="0"/>
                </a:rPr>
                <a:t>Community </a:t>
              </a:r>
            </a:p>
            <a:p>
              <a:pPr algn="ctr"/>
              <a:r>
                <a:rPr lang="en-US" sz="800" baseline="0" dirty="0">
                  <a:solidFill>
                    <a:srgbClr val="0070C0"/>
                  </a:solidFill>
                  <a:latin typeface="+mj-lt"/>
                  <a:ea typeface="Roboto" panose="02000000000000000000" pitchFamily="2" charset="0"/>
                  <a:cs typeface="Roboto" panose="02000000000000000000" pitchFamily="2" charset="0"/>
                </a:rPr>
                <a:t>wellbeing</a:t>
              </a:r>
            </a:p>
          </p:txBody>
        </p:sp>
        <p:sp>
          <p:nvSpPr>
            <p:cNvPr id="38" name="TextBox 37">
              <a:extLst>
                <a:ext uri="{FF2B5EF4-FFF2-40B4-BE49-F238E27FC236}">
                  <a16:creationId xmlns:a16="http://schemas.microsoft.com/office/drawing/2014/main" id="{F2675E69-6868-427E-BAE1-6D5AFE6B4CC8}"/>
                </a:ext>
              </a:extLst>
            </p:cNvPr>
            <p:cNvSpPr txBox="1"/>
            <p:nvPr/>
          </p:nvSpPr>
          <p:spPr>
            <a:xfrm>
              <a:off x="8144399" y="3562368"/>
              <a:ext cx="816547" cy="340735"/>
            </a:xfrm>
            <a:prstGeom prst="rect">
              <a:avLst/>
            </a:prstGeom>
            <a:noFill/>
          </p:spPr>
          <p:txBody>
            <a:bodyPr wrap="none" lIns="90000" tIns="46800" rIns="90000" bIns="46800" rtlCol="0">
              <a:spAutoFit/>
            </a:bodyPr>
            <a:lstStyle/>
            <a:p>
              <a:pPr algn="ctr"/>
              <a:r>
                <a:rPr lang="en-US" sz="800" baseline="0" dirty="0">
                  <a:solidFill>
                    <a:srgbClr val="0070C0"/>
                  </a:solidFill>
                  <a:latin typeface="+mj-lt"/>
                  <a:ea typeface="Roboto" panose="02000000000000000000" pitchFamily="2" charset="0"/>
                  <a:cs typeface="Roboto" panose="02000000000000000000" pitchFamily="2" charset="0"/>
                </a:rPr>
                <a:t>Lifecycle </a:t>
              </a:r>
            </a:p>
            <a:p>
              <a:pPr algn="ctr"/>
              <a:r>
                <a:rPr lang="en-US" sz="800" baseline="0" dirty="0">
                  <a:solidFill>
                    <a:srgbClr val="0070C0"/>
                  </a:solidFill>
                  <a:latin typeface="+mj-lt"/>
                  <a:ea typeface="Roboto" panose="02000000000000000000" pitchFamily="2" charset="0"/>
                  <a:cs typeface="Roboto" panose="02000000000000000000" pitchFamily="2" charset="0"/>
                </a:rPr>
                <a:t>management</a:t>
              </a:r>
            </a:p>
          </p:txBody>
        </p:sp>
        <p:sp>
          <p:nvSpPr>
            <p:cNvPr id="39" name="TextBox 38">
              <a:extLst>
                <a:ext uri="{FF2B5EF4-FFF2-40B4-BE49-F238E27FC236}">
                  <a16:creationId xmlns:a16="http://schemas.microsoft.com/office/drawing/2014/main" id="{A6CB2F9A-938E-4560-9942-5DBB21FEED41}"/>
                </a:ext>
              </a:extLst>
            </p:cNvPr>
            <p:cNvSpPr txBox="1"/>
            <p:nvPr/>
          </p:nvSpPr>
          <p:spPr>
            <a:xfrm>
              <a:off x="6195790" y="3562368"/>
              <a:ext cx="701132" cy="340735"/>
            </a:xfrm>
            <a:prstGeom prst="rect">
              <a:avLst/>
            </a:prstGeom>
            <a:noFill/>
          </p:spPr>
          <p:txBody>
            <a:bodyPr wrap="none" lIns="90000" tIns="46800" rIns="90000" bIns="46800" rtlCol="0">
              <a:spAutoFit/>
            </a:bodyPr>
            <a:lstStyle/>
            <a:p>
              <a:pPr algn="ctr"/>
              <a:r>
                <a:rPr lang="en-US" sz="800" baseline="0" dirty="0">
                  <a:solidFill>
                    <a:srgbClr val="0070C0"/>
                  </a:solidFill>
                  <a:latin typeface="+mj-lt"/>
                  <a:ea typeface="Roboto" panose="02000000000000000000" pitchFamily="2" charset="0"/>
                  <a:cs typeface="Roboto" panose="02000000000000000000" pitchFamily="2" charset="0"/>
                </a:rPr>
                <a:t>Working </a:t>
              </a:r>
            </a:p>
            <a:p>
              <a:pPr algn="ctr"/>
              <a:r>
                <a:rPr lang="en-US" sz="800" baseline="0" dirty="0">
                  <a:solidFill>
                    <a:srgbClr val="0070C0"/>
                  </a:solidFill>
                  <a:latin typeface="+mj-lt"/>
                  <a:ea typeface="Roboto" panose="02000000000000000000" pitchFamily="2" charset="0"/>
                  <a:cs typeface="Roboto" panose="02000000000000000000" pitchFamily="2" charset="0"/>
                </a:rPr>
                <a:t>conditions</a:t>
              </a:r>
            </a:p>
          </p:txBody>
        </p:sp>
      </p:grpSp>
      <p:grpSp>
        <p:nvGrpSpPr>
          <p:cNvPr id="46" name="Group 45">
            <a:extLst>
              <a:ext uri="{FF2B5EF4-FFF2-40B4-BE49-F238E27FC236}">
                <a16:creationId xmlns:a16="http://schemas.microsoft.com/office/drawing/2014/main" id="{C24E726B-BD9E-C5F7-47C1-F6DA61CB0C6D}"/>
              </a:ext>
            </a:extLst>
          </p:cNvPr>
          <p:cNvGrpSpPr/>
          <p:nvPr/>
        </p:nvGrpSpPr>
        <p:grpSpPr>
          <a:xfrm>
            <a:off x="312369" y="4631211"/>
            <a:ext cx="2341999" cy="217625"/>
            <a:chOff x="4592923" y="4620851"/>
            <a:chExt cx="2341999" cy="217625"/>
          </a:xfrm>
        </p:grpSpPr>
        <p:sp>
          <p:nvSpPr>
            <p:cNvPr id="10" name="TextBox 9">
              <a:extLst>
                <a:ext uri="{FF2B5EF4-FFF2-40B4-BE49-F238E27FC236}">
                  <a16:creationId xmlns:a16="http://schemas.microsoft.com/office/drawing/2014/main" id="{C8929055-3943-F227-9B07-80A682F96515}"/>
                </a:ext>
              </a:extLst>
            </p:cNvPr>
            <p:cNvSpPr txBox="1"/>
            <p:nvPr/>
          </p:nvSpPr>
          <p:spPr>
            <a:xfrm>
              <a:off x="4725209" y="4620851"/>
              <a:ext cx="625434" cy="217625"/>
            </a:xfrm>
            <a:prstGeom prst="rect">
              <a:avLst/>
            </a:prstGeom>
            <a:noFill/>
          </p:spPr>
          <p:txBody>
            <a:bodyPr wrap="none" lIns="90000" tIns="46800" rIns="90000" bIns="46800" rtlCol="0">
              <a:noAutofit/>
            </a:bodyPr>
            <a:lstStyle/>
            <a:p>
              <a:pPr algn="ctr"/>
              <a:r>
                <a:rPr lang="en-US" sz="800" b="0" baseline="0" dirty="0">
                  <a:solidFill>
                    <a:schemeClr val="accent3"/>
                  </a:solidFill>
                  <a:latin typeface="+mj-lt"/>
                  <a:ea typeface="Roboto" panose="02000000000000000000" pitchFamily="2" charset="0"/>
                  <a:cs typeface="Roboto" panose="02000000000000000000" pitchFamily="2" charset="0"/>
                </a:rPr>
                <a:t>Operator</a:t>
              </a:r>
            </a:p>
          </p:txBody>
        </p:sp>
        <p:cxnSp>
          <p:nvCxnSpPr>
            <p:cNvPr id="13" name="Straight Connector 12">
              <a:extLst>
                <a:ext uri="{FF2B5EF4-FFF2-40B4-BE49-F238E27FC236}">
                  <a16:creationId xmlns:a16="http://schemas.microsoft.com/office/drawing/2014/main" id="{B0D01387-DACF-4751-7E64-34D80F015461}"/>
                </a:ext>
              </a:extLst>
            </p:cNvPr>
            <p:cNvCxnSpPr/>
            <p:nvPr/>
          </p:nvCxnSpPr>
          <p:spPr>
            <a:xfrm>
              <a:off x="4592923" y="4729873"/>
              <a:ext cx="198396" cy="0"/>
            </a:xfrm>
            <a:prstGeom prst="line">
              <a:avLst/>
            </a:prstGeom>
            <a:ln>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93E7D1A-91E6-40B2-39AA-A0D95ACF0314}"/>
                </a:ext>
              </a:extLst>
            </p:cNvPr>
            <p:cNvSpPr txBox="1"/>
            <p:nvPr/>
          </p:nvSpPr>
          <p:spPr>
            <a:xfrm>
              <a:off x="5411993" y="4620851"/>
              <a:ext cx="601428" cy="217625"/>
            </a:xfrm>
            <a:prstGeom prst="rect">
              <a:avLst/>
            </a:prstGeom>
            <a:noFill/>
          </p:spPr>
          <p:txBody>
            <a:bodyPr wrap="none" lIns="90000" tIns="46800" rIns="90000" bIns="46800" rtlCol="0">
              <a:noAutofit/>
            </a:bodyPr>
            <a:lstStyle/>
            <a:p>
              <a:pPr algn="ctr"/>
              <a:r>
                <a:rPr lang="en-US" sz="800" b="0" baseline="0" dirty="0">
                  <a:solidFill>
                    <a:schemeClr val="accent3"/>
                  </a:solidFill>
                  <a:latin typeface="+mj-lt"/>
                  <a:ea typeface="Roboto" panose="02000000000000000000" pitchFamily="2" charset="0"/>
                  <a:cs typeface="Roboto" panose="02000000000000000000" pitchFamily="2" charset="0"/>
                </a:rPr>
                <a:t>Average</a:t>
              </a:r>
            </a:p>
          </p:txBody>
        </p:sp>
        <p:cxnSp>
          <p:nvCxnSpPr>
            <p:cNvPr id="20" name="Straight Connector 19">
              <a:extLst>
                <a:ext uri="{FF2B5EF4-FFF2-40B4-BE49-F238E27FC236}">
                  <a16:creationId xmlns:a16="http://schemas.microsoft.com/office/drawing/2014/main" id="{067D3A21-CE33-88CE-417D-D909310D369C}"/>
                </a:ext>
              </a:extLst>
            </p:cNvPr>
            <p:cNvCxnSpPr/>
            <p:nvPr/>
          </p:nvCxnSpPr>
          <p:spPr>
            <a:xfrm>
              <a:off x="5292772" y="4729873"/>
              <a:ext cx="198396" cy="0"/>
            </a:xfrm>
            <a:prstGeom prst="line">
              <a:avLst/>
            </a:prstGeom>
            <a:ln>
              <a:solidFill>
                <a:schemeClr val="accent5">
                  <a:lumMod val="20000"/>
                  <a:lumOff val="8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0A942838-5CB1-38EA-4B83-B88CDDCE0A54}"/>
                </a:ext>
              </a:extLst>
            </p:cNvPr>
            <p:cNvSpPr txBox="1"/>
            <p:nvPr/>
          </p:nvSpPr>
          <p:spPr>
            <a:xfrm>
              <a:off x="6118376" y="4620851"/>
              <a:ext cx="816546" cy="217625"/>
            </a:xfrm>
            <a:prstGeom prst="rect">
              <a:avLst/>
            </a:prstGeom>
            <a:noFill/>
          </p:spPr>
          <p:txBody>
            <a:bodyPr wrap="none" lIns="90000" tIns="46800" rIns="90000" bIns="46800" rtlCol="0">
              <a:noAutofit/>
            </a:bodyPr>
            <a:lstStyle/>
            <a:p>
              <a:pPr algn="ctr"/>
              <a:r>
                <a:rPr lang="en-US" sz="800" b="0" baseline="0" dirty="0">
                  <a:solidFill>
                    <a:schemeClr val="accent3"/>
                  </a:solidFill>
                  <a:latin typeface="+mj-lt"/>
                  <a:ea typeface="Roboto" panose="02000000000000000000" pitchFamily="2" charset="0"/>
                  <a:cs typeface="Roboto" panose="02000000000000000000" pitchFamily="2" charset="0"/>
                </a:rPr>
                <a:t>Collective Best</a:t>
              </a:r>
            </a:p>
          </p:txBody>
        </p:sp>
        <p:cxnSp>
          <p:nvCxnSpPr>
            <p:cNvPr id="42" name="Straight Connector 41">
              <a:extLst>
                <a:ext uri="{FF2B5EF4-FFF2-40B4-BE49-F238E27FC236}">
                  <a16:creationId xmlns:a16="http://schemas.microsoft.com/office/drawing/2014/main" id="{90A70B54-FC6F-93D8-C69A-15481312C8B3}"/>
                </a:ext>
              </a:extLst>
            </p:cNvPr>
            <p:cNvCxnSpPr/>
            <p:nvPr/>
          </p:nvCxnSpPr>
          <p:spPr>
            <a:xfrm>
              <a:off x="5953434" y="4729873"/>
              <a:ext cx="198396" cy="0"/>
            </a:xfrm>
            <a:prstGeom prst="line">
              <a:avLst/>
            </a:prstGeom>
            <a:ln>
              <a:solidFill>
                <a:schemeClr val="accent4">
                  <a:lumMod val="20000"/>
                  <a:lumOff val="80000"/>
                </a:schemeClr>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74" name="Group 73">
            <a:extLst>
              <a:ext uri="{FF2B5EF4-FFF2-40B4-BE49-F238E27FC236}">
                <a16:creationId xmlns:a16="http://schemas.microsoft.com/office/drawing/2014/main" id="{0AB3E4F2-5C35-BD49-0182-2EDDA009CCC3}"/>
              </a:ext>
            </a:extLst>
          </p:cNvPr>
          <p:cNvGrpSpPr/>
          <p:nvPr/>
        </p:nvGrpSpPr>
        <p:grpSpPr>
          <a:xfrm>
            <a:off x="6042273" y="1564204"/>
            <a:ext cx="2898615" cy="3070225"/>
            <a:chOff x="3139053" y="1564204"/>
            <a:chExt cx="2898615" cy="3070225"/>
          </a:xfrm>
        </p:grpSpPr>
        <p:sp>
          <p:nvSpPr>
            <p:cNvPr id="75" name="TextBox 74">
              <a:extLst>
                <a:ext uri="{FF2B5EF4-FFF2-40B4-BE49-F238E27FC236}">
                  <a16:creationId xmlns:a16="http://schemas.microsoft.com/office/drawing/2014/main" id="{C2BACCB5-C07E-0BF6-A40C-13C1EC445D16}"/>
                </a:ext>
              </a:extLst>
            </p:cNvPr>
            <p:cNvSpPr txBox="1"/>
            <p:nvPr/>
          </p:nvSpPr>
          <p:spPr>
            <a:xfrm>
              <a:off x="5221121" y="3562368"/>
              <a:ext cx="816547" cy="340735"/>
            </a:xfrm>
            <a:prstGeom prst="rect">
              <a:avLst/>
            </a:prstGeom>
            <a:noFill/>
          </p:spPr>
          <p:txBody>
            <a:bodyPr wrap="none" lIns="90000" tIns="46800" rIns="90000" bIns="46800" rtlCol="0">
              <a:spAutoFit/>
            </a:bodyPr>
            <a:lstStyle/>
            <a:p>
              <a:pPr algn="ctr"/>
              <a:r>
                <a:rPr lang="en-US" sz="800" baseline="0" dirty="0">
                  <a:solidFill>
                    <a:schemeClr val="accent1"/>
                  </a:solidFill>
                  <a:latin typeface="+mj-lt"/>
                  <a:ea typeface="Roboto" panose="02000000000000000000" pitchFamily="2" charset="0"/>
                  <a:cs typeface="Roboto" panose="02000000000000000000" pitchFamily="2" charset="0"/>
                </a:rPr>
                <a:t>Lifecycle </a:t>
              </a:r>
            </a:p>
            <a:p>
              <a:pPr algn="ctr"/>
              <a:r>
                <a:rPr lang="en-US" sz="800" baseline="0" dirty="0">
                  <a:solidFill>
                    <a:schemeClr val="accent1"/>
                  </a:solidFill>
                  <a:latin typeface="+mj-lt"/>
                  <a:ea typeface="Roboto" panose="02000000000000000000" pitchFamily="2" charset="0"/>
                  <a:cs typeface="Roboto" panose="02000000000000000000" pitchFamily="2" charset="0"/>
                </a:rPr>
                <a:t>management</a:t>
              </a:r>
            </a:p>
          </p:txBody>
        </p:sp>
        <p:grpSp>
          <p:nvGrpSpPr>
            <p:cNvPr id="76" name="Group 75">
              <a:extLst>
                <a:ext uri="{FF2B5EF4-FFF2-40B4-BE49-F238E27FC236}">
                  <a16:creationId xmlns:a16="http://schemas.microsoft.com/office/drawing/2014/main" id="{D39EA874-0352-99A0-2426-49FA505D3D9B}"/>
                </a:ext>
              </a:extLst>
            </p:cNvPr>
            <p:cNvGrpSpPr/>
            <p:nvPr/>
          </p:nvGrpSpPr>
          <p:grpSpPr>
            <a:xfrm>
              <a:off x="3139053" y="1564204"/>
              <a:ext cx="2853634" cy="3070225"/>
              <a:chOff x="3139053" y="1564204"/>
              <a:chExt cx="2853634" cy="3070225"/>
            </a:xfrm>
          </p:grpSpPr>
          <p:graphicFrame>
            <p:nvGraphicFramePr>
              <p:cNvPr id="77" name="Content Placeholder 19">
                <a:extLst>
                  <a:ext uri="{FF2B5EF4-FFF2-40B4-BE49-F238E27FC236}">
                    <a16:creationId xmlns:a16="http://schemas.microsoft.com/office/drawing/2014/main" id="{CBD60A63-0A51-2886-DF8C-B01C7D08F3B9}"/>
                  </a:ext>
                </a:extLst>
              </p:cNvPr>
              <p:cNvGraphicFramePr>
                <a:graphicFrameLocks/>
              </p:cNvGraphicFramePr>
              <p:nvPr>
                <p:extLst>
                  <p:ext uri="{D42A27DB-BD31-4B8C-83A1-F6EECF244321}">
                    <p14:modId xmlns:p14="http://schemas.microsoft.com/office/powerpoint/2010/main" val="919249811"/>
                  </p:ext>
                </p:extLst>
              </p:nvPr>
            </p:nvGraphicFramePr>
            <p:xfrm>
              <a:off x="3173672" y="1564204"/>
              <a:ext cx="2757487" cy="3070225"/>
            </p:xfrm>
            <a:graphic>
              <a:graphicData uri="http://schemas.openxmlformats.org/drawingml/2006/chart">
                <c:chart xmlns:c="http://schemas.openxmlformats.org/drawingml/2006/chart" xmlns:r="http://schemas.openxmlformats.org/officeDocument/2006/relationships" r:id="rId8"/>
              </a:graphicData>
            </a:graphic>
          </p:graphicFrame>
          <p:sp>
            <p:nvSpPr>
              <p:cNvPr id="78" name="TextBox 77">
                <a:extLst>
                  <a:ext uri="{FF2B5EF4-FFF2-40B4-BE49-F238E27FC236}">
                    <a16:creationId xmlns:a16="http://schemas.microsoft.com/office/drawing/2014/main" id="{57758A65-73F9-C615-A02B-9F5BF3331958}"/>
                  </a:ext>
                </a:extLst>
              </p:cNvPr>
              <p:cNvSpPr txBox="1"/>
              <p:nvPr/>
            </p:nvSpPr>
            <p:spPr>
              <a:xfrm>
                <a:off x="4264187" y="1776465"/>
                <a:ext cx="816548" cy="340735"/>
              </a:xfrm>
              <a:prstGeom prst="rect">
                <a:avLst/>
              </a:prstGeom>
              <a:noFill/>
            </p:spPr>
            <p:txBody>
              <a:bodyPr wrap="none" lIns="90000" tIns="46800" rIns="90000" bIns="46800" rtlCol="0">
                <a:spAutoFit/>
              </a:bodyPr>
              <a:lstStyle/>
              <a:p>
                <a:pPr algn="ctr"/>
                <a:r>
                  <a:rPr lang="en-US" sz="800" baseline="0" dirty="0">
                    <a:solidFill>
                      <a:schemeClr val="accent1"/>
                    </a:solidFill>
                    <a:latin typeface="+mj-lt"/>
                    <a:ea typeface="Roboto" panose="02000000000000000000" pitchFamily="2" charset="0"/>
                    <a:cs typeface="Roboto" panose="02000000000000000000" pitchFamily="2" charset="0"/>
                  </a:rPr>
                  <a:t>Economic </a:t>
                </a:r>
              </a:p>
              <a:p>
                <a:pPr algn="ctr"/>
                <a:r>
                  <a:rPr lang="en-US" sz="800" baseline="0" dirty="0">
                    <a:solidFill>
                      <a:schemeClr val="accent1"/>
                    </a:solidFill>
                    <a:latin typeface="+mj-lt"/>
                    <a:ea typeface="Roboto" panose="02000000000000000000" pitchFamily="2" charset="0"/>
                    <a:cs typeface="Roboto" panose="02000000000000000000" pitchFamily="2" charset="0"/>
                  </a:rPr>
                  <a:t>development</a:t>
                </a:r>
              </a:p>
            </p:txBody>
          </p:sp>
          <p:sp>
            <p:nvSpPr>
              <p:cNvPr id="79" name="TextBox 78">
                <a:extLst>
                  <a:ext uri="{FF2B5EF4-FFF2-40B4-BE49-F238E27FC236}">
                    <a16:creationId xmlns:a16="http://schemas.microsoft.com/office/drawing/2014/main" id="{2534BE48-A33E-E243-3F8B-BF959CF89D03}"/>
                  </a:ext>
                </a:extLst>
              </p:cNvPr>
              <p:cNvSpPr txBox="1"/>
              <p:nvPr/>
            </p:nvSpPr>
            <p:spPr>
              <a:xfrm>
                <a:off x="3139053" y="2423569"/>
                <a:ext cx="896698" cy="340735"/>
              </a:xfrm>
              <a:prstGeom prst="rect">
                <a:avLst/>
              </a:prstGeom>
              <a:noFill/>
            </p:spPr>
            <p:txBody>
              <a:bodyPr wrap="none" lIns="90000" tIns="46800" rIns="90000" bIns="46800" rtlCol="0">
                <a:spAutoFit/>
              </a:bodyPr>
              <a:lstStyle/>
              <a:p>
                <a:pPr algn="ctr"/>
                <a:r>
                  <a:rPr lang="en-US" sz="800" baseline="0" dirty="0">
                    <a:solidFill>
                      <a:schemeClr val="accent1"/>
                    </a:solidFill>
                    <a:latin typeface="+mj-lt"/>
                    <a:ea typeface="Roboto" panose="02000000000000000000" pitchFamily="2" charset="0"/>
                    <a:cs typeface="Roboto" panose="02000000000000000000" pitchFamily="2" charset="0"/>
                  </a:rPr>
                  <a:t>Environmental</a:t>
                </a:r>
              </a:p>
              <a:p>
                <a:pPr algn="ctr"/>
                <a:r>
                  <a:rPr lang="en-US" sz="800" baseline="0" dirty="0">
                    <a:solidFill>
                      <a:schemeClr val="accent1"/>
                    </a:solidFill>
                    <a:latin typeface="+mj-lt"/>
                    <a:ea typeface="Roboto" panose="02000000000000000000" pitchFamily="2" charset="0"/>
                    <a:cs typeface="Roboto" panose="02000000000000000000" pitchFamily="2" charset="0"/>
                  </a:rPr>
                  <a:t>responsibility</a:t>
                </a:r>
              </a:p>
            </p:txBody>
          </p:sp>
          <p:sp>
            <p:nvSpPr>
              <p:cNvPr id="80" name="TextBox 79">
                <a:extLst>
                  <a:ext uri="{FF2B5EF4-FFF2-40B4-BE49-F238E27FC236}">
                    <a16:creationId xmlns:a16="http://schemas.microsoft.com/office/drawing/2014/main" id="{B3852BBC-F657-E66D-450B-BEA34BB1B801}"/>
                  </a:ext>
                </a:extLst>
              </p:cNvPr>
              <p:cNvSpPr txBox="1"/>
              <p:nvPr/>
            </p:nvSpPr>
            <p:spPr>
              <a:xfrm>
                <a:off x="5323615" y="2423569"/>
                <a:ext cx="669072" cy="340735"/>
              </a:xfrm>
              <a:prstGeom prst="rect">
                <a:avLst/>
              </a:prstGeom>
              <a:noFill/>
            </p:spPr>
            <p:txBody>
              <a:bodyPr wrap="none" lIns="90000" tIns="46800" rIns="90000" bIns="46800" rtlCol="0">
                <a:spAutoFit/>
              </a:bodyPr>
              <a:lstStyle/>
              <a:p>
                <a:pPr algn="ctr"/>
                <a:r>
                  <a:rPr lang="en-US" sz="800" baseline="0" dirty="0">
                    <a:solidFill>
                      <a:schemeClr val="accent1"/>
                    </a:solidFill>
                    <a:latin typeface="+mj-lt"/>
                    <a:ea typeface="Roboto" panose="02000000000000000000" pitchFamily="2" charset="0"/>
                    <a:cs typeface="Roboto" panose="02000000000000000000" pitchFamily="2" charset="0"/>
                  </a:rPr>
                  <a:t>Business </a:t>
                </a:r>
              </a:p>
              <a:p>
                <a:pPr algn="ctr"/>
                <a:r>
                  <a:rPr lang="en-US" sz="800" baseline="0" dirty="0">
                    <a:solidFill>
                      <a:schemeClr val="accent1"/>
                    </a:solidFill>
                    <a:latin typeface="+mj-lt"/>
                    <a:ea typeface="Roboto" panose="02000000000000000000" pitchFamily="2" charset="0"/>
                    <a:cs typeface="Roboto" panose="02000000000000000000" pitchFamily="2" charset="0"/>
                  </a:rPr>
                  <a:t>conduct</a:t>
                </a:r>
              </a:p>
            </p:txBody>
          </p:sp>
          <p:sp>
            <p:nvSpPr>
              <p:cNvPr id="81" name="TextBox 80">
                <a:extLst>
                  <a:ext uri="{FF2B5EF4-FFF2-40B4-BE49-F238E27FC236}">
                    <a16:creationId xmlns:a16="http://schemas.microsoft.com/office/drawing/2014/main" id="{084F0F24-4D5D-80A8-514D-68E523EE319D}"/>
                  </a:ext>
                </a:extLst>
              </p:cNvPr>
              <p:cNvSpPr txBox="1"/>
              <p:nvPr/>
            </p:nvSpPr>
            <p:spPr>
              <a:xfrm>
                <a:off x="4255766" y="3960387"/>
                <a:ext cx="774869" cy="340735"/>
              </a:xfrm>
              <a:prstGeom prst="rect">
                <a:avLst/>
              </a:prstGeom>
              <a:noFill/>
            </p:spPr>
            <p:txBody>
              <a:bodyPr wrap="none" lIns="90000" tIns="46800" rIns="90000" bIns="46800" rtlCol="0">
                <a:spAutoFit/>
              </a:bodyPr>
              <a:lstStyle/>
              <a:p>
                <a:pPr algn="ctr"/>
                <a:r>
                  <a:rPr lang="en-US" sz="800" baseline="0" dirty="0">
                    <a:solidFill>
                      <a:schemeClr val="accent1"/>
                    </a:solidFill>
                    <a:latin typeface="+mj-lt"/>
                    <a:ea typeface="Roboto" panose="02000000000000000000" pitchFamily="2" charset="0"/>
                    <a:cs typeface="Roboto" panose="02000000000000000000" pitchFamily="2" charset="0"/>
                  </a:rPr>
                  <a:t>Community </a:t>
                </a:r>
              </a:p>
              <a:p>
                <a:pPr algn="ctr"/>
                <a:r>
                  <a:rPr lang="en-US" sz="800" baseline="0" dirty="0">
                    <a:solidFill>
                      <a:schemeClr val="accent1"/>
                    </a:solidFill>
                    <a:latin typeface="+mj-lt"/>
                    <a:ea typeface="Roboto" panose="02000000000000000000" pitchFamily="2" charset="0"/>
                    <a:cs typeface="Roboto" panose="02000000000000000000" pitchFamily="2" charset="0"/>
                  </a:rPr>
                  <a:t>wellbeing</a:t>
                </a:r>
              </a:p>
            </p:txBody>
          </p:sp>
          <p:sp>
            <p:nvSpPr>
              <p:cNvPr id="82" name="TextBox 81">
                <a:extLst>
                  <a:ext uri="{FF2B5EF4-FFF2-40B4-BE49-F238E27FC236}">
                    <a16:creationId xmlns:a16="http://schemas.microsoft.com/office/drawing/2014/main" id="{18594D0F-BA1E-996F-34CC-AB62478629F7}"/>
                  </a:ext>
                </a:extLst>
              </p:cNvPr>
              <p:cNvSpPr txBox="1"/>
              <p:nvPr/>
            </p:nvSpPr>
            <p:spPr>
              <a:xfrm>
                <a:off x="3356238" y="3562368"/>
                <a:ext cx="701132" cy="340735"/>
              </a:xfrm>
              <a:prstGeom prst="rect">
                <a:avLst/>
              </a:prstGeom>
              <a:noFill/>
            </p:spPr>
            <p:txBody>
              <a:bodyPr wrap="none" lIns="90000" tIns="46800" rIns="90000" bIns="46800" rtlCol="0">
                <a:spAutoFit/>
              </a:bodyPr>
              <a:lstStyle/>
              <a:p>
                <a:pPr algn="ctr"/>
                <a:r>
                  <a:rPr lang="en-US" sz="800" baseline="0" dirty="0">
                    <a:solidFill>
                      <a:schemeClr val="accent1"/>
                    </a:solidFill>
                    <a:latin typeface="+mj-lt"/>
                    <a:ea typeface="Roboto" panose="02000000000000000000" pitchFamily="2" charset="0"/>
                    <a:cs typeface="Roboto" panose="02000000000000000000" pitchFamily="2" charset="0"/>
                  </a:rPr>
                  <a:t>Working </a:t>
                </a:r>
              </a:p>
              <a:p>
                <a:pPr algn="ctr"/>
                <a:r>
                  <a:rPr lang="en-US" sz="800" baseline="0" dirty="0">
                    <a:solidFill>
                      <a:schemeClr val="accent1"/>
                    </a:solidFill>
                    <a:latin typeface="+mj-lt"/>
                    <a:ea typeface="Roboto" panose="02000000000000000000" pitchFamily="2" charset="0"/>
                    <a:cs typeface="Roboto" panose="02000000000000000000" pitchFamily="2" charset="0"/>
                  </a:rPr>
                  <a:t>conditions</a:t>
                </a:r>
              </a:p>
            </p:txBody>
          </p:sp>
        </p:grpSp>
      </p:grpSp>
      <p:sp>
        <p:nvSpPr>
          <p:cNvPr id="89" name="Text Placeholder 37">
            <a:extLst>
              <a:ext uri="{FF2B5EF4-FFF2-40B4-BE49-F238E27FC236}">
                <a16:creationId xmlns:a16="http://schemas.microsoft.com/office/drawing/2014/main" id="{723C59EC-092E-4FBC-6EDC-C59C7D3C2D7C}"/>
              </a:ext>
            </a:extLst>
          </p:cNvPr>
          <p:cNvSpPr txBox="1">
            <a:spLocks/>
          </p:cNvSpPr>
          <p:nvPr/>
        </p:nvSpPr>
        <p:spPr>
          <a:xfrm>
            <a:off x="309046" y="1219430"/>
            <a:ext cx="2758152" cy="344775"/>
          </a:xfrm>
          <a:prstGeom prst="rect">
            <a:avLst/>
          </a:prstGeom>
        </p:spPr>
        <p:txBody>
          <a:bodyPr lIns="0" tIns="0" rIns="77925" bIns="38963">
            <a:noAutofit/>
          </a:bodyPr>
          <a:lstStyle>
            <a:lvl1pPr marL="0" marR="0" indent="0" algn="l" defTabSz="389626" rtl="0" eaLnBrk="1" fontAlgn="auto" latinLnBrk="0" hangingPunct="1">
              <a:lnSpc>
                <a:spcPct val="100000"/>
              </a:lnSpc>
              <a:spcBef>
                <a:spcPts val="0"/>
              </a:spcBef>
              <a:spcAft>
                <a:spcPts val="0"/>
              </a:spcAft>
              <a:buClrTx/>
              <a:buSzTx/>
              <a:buFontTx/>
              <a:buNone/>
              <a:tabLst/>
              <a:defRPr lang="en-GB" sz="1400" b="1" i="0" u="none" strike="noStrike" kern="120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lgn="l" defTabSz="389626" rtl="0" eaLnBrk="1" latinLnBrk="0" hangingPunct="1">
              <a:spcBef>
                <a:spcPct val="20000"/>
              </a:spcBef>
              <a:buFont typeface="Lucida Grande"/>
              <a:buNone/>
              <a:defRPr sz="1400" kern="1200">
                <a:solidFill>
                  <a:srgbClr val="082566"/>
                </a:solidFill>
                <a:latin typeface="+mn-lt"/>
                <a:ea typeface="+mn-ea"/>
                <a:cs typeface="+mn-cs"/>
              </a:defRPr>
            </a:lvl2pPr>
            <a:lvl3pPr marL="455917" indent="-148815" algn="l" defTabSz="389626" rtl="0" eaLnBrk="1" latinLnBrk="0" hangingPunct="1">
              <a:spcBef>
                <a:spcPct val="20000"/>
              </a:spcBef>
              <a:buFont typeface="Lucida Grande"/>
              <a:buChar char="»"/>
              <a:defRPr sz="1200" kern="1200">
                <a:solidFill>
                  <a:srgbClr val="082566"/>
                </a:solidFill>
                <a:latin typeface="+mn-lt"/>
                <a:ea typeface="+mn-ea"/>
                <a:cs typeface="+mn-cs"/>
              </a:defRPr>
            </a:lvl3pPr>
            <a:lvl4pPr marL="610144" marR="0" indent="-154227" algn="l" defTabSz="389626" rtl="0" eaLnBrk="1" fontAlgn="auto" latinLnBrk="0" hangingPunct="1">
              <a:lnSpc>
                <a:spcPct val="100000"/>
              </a:lnSpc>
              <a:spcBef>
                <a:spcPct val="20000"/>
              </a:spcBef>
              <a:spcAft>
                <a:spcPts val="0"/>
              </a:spcAft>
              <a:buClrTx/>
              <a:buSzTx/>
              <a:buFont typeface="Lucida Grande"/>
              <a:buChar char="»"/>
              <a:tabLst/>
              <a:defRPr sz="1000" kern="1200">
                <a:solidFill>
                  <a:srgbClr val="1292DC"/>
                </a:solidFill>
                <a:latin typeface="+mn-lt"/>
                <a:ea typeface="+mn-ea"/>
                <a:cs typeface="+mn-cs"/>
              </a:defRPr>
            </a:lvl4pPr>
            <a:lvl5pPr marL="378803" indent="-224576" algn="l" defTabSz="389626" rtl="0" eaLnBrk="1" latinLnBrk="0" hangingPunct="1">
              <a:lnSpc>
                <a:spcPct val="100000"/>
              </a:lnSpc>
              <a:spcBef>
                <a:spcPct val="20000"/>
              </a:spcBef>
              <a:buFont typeface="Arial"/>
              <a:buChar char="»"/>
              <a:defRPr lang="en-US" sz="1900" kern="1200" smtClean="0">
                <a:solidFill>
                  <a:srgbClr val="082566"/>
                </a:solidFill>
                <a:latin typeface="+mn-lt"/>
                <a:ea typeface="+mn-ea"/>
                <a:cs typeface="+mn-cs"/>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a:lstStyle>
          <a:p>
            <a:r>
              <a:rPr lang="en-US" sz="1200">
                <a:solidFill>
                  <a:schemeClr val="tx2"/>
                </a:solidFill>
              </a:rPr>
              <a:t>Operation 1 </a:t>
            </a:r>
            <a:endParaRPr lang="en-US" sz="1200" dirty="0">
              <a:solidFill>
                <a:schemeClr val="tx2"/>
              </a:solidFill>
            </a:endParaRPr>
          </a:p>
        </p:txBody>
      </p:sp>
      <p:sp>
        <p:nvSpPr>
          <p:cNvPr id="90" name="Text Placeholder 43">
            <a:extLst>
              <a:ext uri="{FF2B5EF4-FFF2-40B4-BE49-F238E27FC236}">
                <a16:creationId xmlns:a16="http://schemas.microsoft.com/office/drawing/2014/main" id="{734D0F04-C556-FA90-CC41-857F09DC6A94}"/>
              </a:ext>
            </a:extLst>
          </p:cNvPr>
          <p:cNvSpPr txBox="1">
            <a:spLocks/>
          </p:cNvSpPr>
          <p:nvPr/>
        </p:nvSpPr>
        <p:spPr>
          <a:xfrm>
            <a:off x="3190651" y="1219429"/>
            <a:ext cx="2758152" cy="344775"/>
          </a:xfrm>
          <a:prstGeom prst="rect">
            <a:avLst/>
          </a:prstGeom>
        </p:spPr>
        <p:txBody>
          <a:bodyPr lIns="0" tIns="0" rIns="77925" bIns="38963">
            <a:noAutofit/>
          </a:bodyPr>
          <a:lstStyle>
            <a:lvl1pPr marL="0" marR="0" indent="0" algn="l" defTabSz="389626" rtl="0" eaLnBrk="1" fontAlgn="auto" latinLnBrk="0" hangingPunct="1">
              <a:lnSpc>
                <a:spcPct val="100000"/>
              </a:lnSpc>
              <a:spcBef>
                <a:spcPts val="0"/>
              </a:spcBef>
              <a:spcAft>
                <a:spcPts val="0"/>
              </a:spcAft>
              <a:buClrTx/>
              <a:buSzTx/>
              <a:buFontTx/>
              <a:buNone/>
              <a:tabLst/>
              <a:defRPr lang="en-GB" sz="1400" b="1" i="0" u="none" strike="noStrike" kern="120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lgn="l" defTabSz="389626" rtl="0" eaLnBrk="1" latinLnBrk="0" hangingPunct="1">
              <a:spcBef>
                <a:spcPct val="20000"/>
              </a:spcBef>
              <a:buFont typeface="Lucida Grande"/>
              <a:buNone/>
              <a:defRPr sz="1400" kern="1200">
                <a:solidFill>
                  <a:srgbClr val="082566"/>
                </a:solidFill>
                <a:latin typeface="+mn-lt"/>
                <a:ea typeface="+mn-ea"/>
                <a:cs typeface="+mn-cs"/>
              </a:defRPr>
            </a:lvl2pPr>
            <a:lvl3pPr marL="455917" indent="-148815" algn="l" defTabSz="389626" rtl="0" eaLnBrk="1" latinLnBrk="0" hangingPunct="1">
              <a:spcBef>
                <a:spcPct val="20000"/>
              </a:spcBef>
              <a:buFont typeface="Lucida Grande"/>
              <a:buChar char="»"/>
              <a:defRPr sz="1200" kern="1200">
                <a:solidFill>
                  <a:srgbClr val="082566"/>
                </a:solidFill>
                <a:latin typeface="+mn-lt"/>
                <a:ea typeface="+mn-ea"/>
                <a:cs typeface="+mn-cs"/>
              </a:defRPr>
            </a:lvl3pPr>
            <a:lvl4pPr marL="610144" marR="0" indent="-154227" algn="l" defTabSz="389626" rtl="0" eaLnBrk="1" fontAlgn="auto" latinLnBrk="0" hangingPunct="1">
              <a:lnSpc>
                <a:spcPct val="100000"/>
              </a:lnSpc>
              <a:spcBef>
                <a:spcPct val="20000"/>
              </a:spcBef>
              <a:spcAft>
                <a:spcPts val="0"/>
              </a:spcAft>
              <a:buClrTx/>
              <a:buSzTx/>
              <a:buFont typeface="Lucida Grande"/>
              <a:buChar char="»"/>
              <a:tabLst/>
              <a:defRPr sz="1000" kern="1200">
                <a:solidFill>
                  <a:srgbClr val="1292DC"/>
                </a:solidFill>
                <a:latin typeface="+mn-lt"/>
                <a:ea typeface="+mn-ea"/>
                <a:cs typeface="+mn-cs"/>
              </a:defRPr>
            </a:lvl4pPr>
            <a:lvl5pPr marL="378803" indent="-224576" algn="l" defTabSz="389626" rtl="0" eaLnBrk="1" latinLnBrk="0" hangingPunct="1">
              <a:lnSpc>
                <a:spcPct val="100000"/>
              </a:lnSpc>
              <a:spcBef>
                <a:spcPct val="20000"/>
              </a:spcBef>
              <a:buFont typeface="Arial"/>
              <a:buChar char="»"/>
              <a:defRPr lang="en-US" sz="1900" kern="1200" smtClean="0">
                <a:solidFill>
                  <a:srgbClr val="082566"/>
                </a:solidFill>
                <a:latin typeface="+mn-lt"/>
                <a:ea typeface="+mn-ea"/>
                <a:cs typeface="+mn-cs"/>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a:lstStyle>
          <a:p>
            <a:r>
              <a:rPr lang="en-US" sz="1200" dirty="0">
                <a:solidFill>
                  <a:srgbClr val="0070C0"/>
                </a:solidFill>
              </a:rPr>
              <a:t>Operation 2 </a:t>
            </a:r>
          </a:p>
        </p:txBody>
      </p:sp>
      <p:sp>
        <p:nvSpPr>
          <p:cNvPr id="91" name="Text Placeholder 45">
            <a:extLst>
              <a:ext uri="{FF2B5EF4-FFF2-40B4-BE49-F238E27FC236}">
                <a16:creationId xmlns:a16="http://schemas.microsoft.com/office/drawing/2014/main" id="{2472C7B9-C81C-3C6A-D1E8-6B5EA3AB7A5D}"/>
              </a:ext>
            </a:extLst>
          </p:cNvPr>
          <p:cNvSpPr txBox="1">
            <a:spLocks/>
          </p:cNvSpPr>
          <p:nvPr/>
        </p:nvSpPr>
        <p:spPr>
          <a:xfrm>
            <a:off x="6072256" y="1219429"/>
            <a:ext cx="2758152" cy="344775"/>
          </a:xfrm>
          <a:prstGeom prst="rect">
            <a:avLst/>
          </a:prstGeom>
        </p:spPr>
        <p:txBody>
          <a:bodyPr lIns="0" tIns="0" rIns="77925" bIns="38963">
            <a:noAutofit/>
          </a:bodyPr>
          <a:lstStyle>
            <a:lvl1pPr marL="0" marR="0" indent="0" algn="l" defTabSz="389626" rtl="0" eaLnBrk="1" fontAlgn="auto" latinLnBrk="0" hangingPunct="1">
              <a:lnSpc>
                <a:spcPct val="100000"/>
              </a:lnSpc>
              <a:spcBef>
                <a:spcPts val="0"/>
              </a:spcBef>
              <a:spcAft>
                <a:spcPts val="0"/>
              </a:spcAft>
              <a:buClrTx/>
              <a:buSzTx/>
              <a:buFontTx/>
              <a:buNone/>
              <a:tabLst/>
              <a:defRPr lang="en-GB" sz="1400" b="1" i="0" u="none" strike="noStrike" kern="1200"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algn="l" defTabSz="389626" rtl="0" eaLnBrk="1" latinLnBrk="0" hangingPunct="1">
              <a:spcBef>
                <a:spcPct val="20000"/>
              </a:spcBef>
              <a:buFont typeface="Lucida Grande"/>
              <a:buNone/>
              <a:defRPr sz="1400" kern="1200">
                <a:solidFill>
                  <a:srgbClr val="082566"/>
                </a:solidFill>
                <a:latin typeface="+mn-lt"/>
                <a:ea typeface="+mn-ea"/>
                <a:cs typeface="+mn-cs"/>
              </a:defRPr>
            </a:lvl2pPr>
            <a:lvl3pPr marL="455917" indent="-148815" algn="l" defTabSz="389626" rtl="0" eaLnBrk="1" latinLnBrk="0" hangingPunct="1">
              <a:spcBef>
                <a:spcPct val="20000"/>
              </a:spcBef>
              <a:buFont typeface="Lucida Grande"/>
              <a:buChar char="»"/>
              <a:defRPr sz="1200" kern="1200">
                <a:solidFill>
                  <a:srgbClr val="082566"/>
                </a:solidFill>
                <a:latin typeface="+mn-lt"/>
                <a:ea typeface="+mn-ea"/>
                <a:cs typeface="+mn-cs"/>
              </a:defRPr>
            </a:lvl3pPr>
            <a:lvl4pPr marL="610144" marR="0" indent="-154227" algn="l" defTabSz="389626" rtl="0" eaLnBrk="1" fontAlgn="auto" latinLnBrk="0" hangingPunct="1">
              <a:lnSpc>
                <a:spcPct val="100000"/>
              </a:lnSpc>
              <a:spcBef>
                <a:spcPct val="20000"/>
              </a:spcBef>
              <a:spcAft>
                <a:spcPts val="0"/>
              </a:spcAft>
              <a:buClrTx/>
              <a:buSzTx/>
              <a:buFont typeface="Lucida Grande"/>
              <a:buChar char="»"/>
              <a:tabLst/>
              <a:defRPr sz="1000" kern="1200">
                <a:solidFill>
                  <a:srgbClr val="1292DC"/>
                </a:solidFill>
                <a:latin typeface="+mn-lt"/>
                <a:ea typeface="+mn-ea"/>
                <a:cs typeface="+mn-cs"/>
              </a:defRPr>
            </a:lvl4pPr>
            <a:lvl5pPr marL="378803" indent="-224576" algn="l" defTabSz="389626" rtl="0" eaLnBrk="1" latinLnBrk="0" hangingPunct="1">
              <a:lnSpc>
                <a:spcPct val="100000"/>
              </a:lnSpc>
              <a:spcBef>
                <a:spcPct val="20000"/>
              </a:spcBef>
              <a:buFont typeface="Arial"/>
              <a:buChar char="»"/>
              <a:defRPr lang="en-US" sz="1900" kern="1200" smtClean="0">
                <a:solidFill>
                  <a:srgbClr val="082566"/>
                </a:solidFill>
                <a:latin typeface="+mn-lt"/>
                <a:ea typeface="+mn-ea"/>
                <a:cs typeface="+mn-cs"/>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a:lstStyle>
          <a:p>
            <a:r>
              <a:rPr lang="en-US" sz="1200">
                <a:solidFill>
                  <a:srgbClr val="00B0F0"/>
                </a:solidFill>
              </a:rPr>
              <a:t>Operation 3</a:t>
            </a:r>
            <a:endParaRPr lang="en-US" sz="1200" dirty="0">
              <a:solidFill>
                <a:srgbClr val="00B0F0"/>
              </a:solidFill>
            </a:endParaRPr>
          </a:p>
        </p:txBody>
      </p:sp>
      <p:cxnSp>
        <p:nvCxnSpPr>
          <p:cNvPr id="93" name="Straight Connector 92">
            <a:extLst>
              <a:ext uri="{FF2B5EF4-FFF2-40B4-BE49-F238E27FC236}">
                <a16:creationId xmlns:a16="http://schemas.microsoft.com/office/drawing/2014/main" id="{05517E71-8430-6A36-85B5-5A0A35DDFD2B}"/>
              </a:ext>
            </a:extLst>
          </p:cNvPr>
          <p:cNvCxnSpPr/>
          <p:nvPr/>
        </p:nvCxnSpPr>
        <p:spPr>
          <a:xfrm>
            <a:off x="3128925" y="1219200"/>
            <a:ext cx="0" cy="3414713"/>
          </a:xfrm>
          <a:prstGeom prst="line">
            <a:avLst/>
          </a:prstGeom>
          <a:ln>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8A811EAD-4616-BA99-FF67-8CF714CF38B7}"/>
              </a:ext>
            </a:extLst>
          </p:cNvPr>
          <p:cNvCxnSpPr/>
          <p:nvPr/>
        </p:nvCxnSpPr>
        <p:spPr>
          <a:xfrm>
            <a:off x="6010530" y="1219200"/>
            <a:ext cx="0" cy="3414713"/>
          </a:xfrm>
          <a:prstGeom prst="line">
            <a:avLst/>
          </a:prstGeom>
          <a:ln>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6440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88E16CF-26BB-4594-B28C-F7224DE9FBB8}"/>
              </a:ext>
            </a:extLst>
          </p:cNvPr>
          <p:cNvGraphicFramePr>
            <a:graphicFrameLocks noChangeAspect="1"/>
          </p:cNvGraphicFramePr>
          <p:nvPr>
            <p:custDataLst>
              <p:tags r:id="rId1"/>
            </p:custDataLst>
            <p:extLst>
              <p:ext uri="{D42A27DB-BD31-4B8C-83A1-F6EECF244321}">
                <p14:modId xmlns:p14="http://schemas.microsoft.com/office/powerpoint/2010/main" val="12689903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3" progId="TCLayout.ActiveDocument.1">
                  <p:embed/>
                </p:oleObj>
              </mc:Choice>
              <mc:Fallback>
                <p:oleObj name="think-cell Slide" r:id="rId4" imgW="352" imgH="353" progId="TCLayout.ActiveDocument.1">
                  <p:embed/>
                  <p:pic>
                    <p:nvPicPr>
                      <p:cNvPr id="3" name="Object 2" hidden="1">
                        <a:extLst>
                          <a:ext uri="{FF2B5EF4-FFF2-40B4-BE49-F238E27FC236}">
                            <a16:creationId xmlns:a16="http://schemas.microsoft.com/office/drawing/2014/main" id="{C88E16CF-26BB-4594-B28C-F7224DE9FBB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p:cNvSpPr>
            <a:spLocks noGrp="1"/>
          </p:cNvSpPr>
          <p:nvPr>
            <p:ph type="title"/>
          </p:nvPr>
        </p:nvSpPr>
        <p:spPr>
          <a:xfrm>
            <a:off x="313156" y="297000"/>
            <a:ext cx="8647964" cy="488362"/>
          </a:xfrm>
        </p:spPr>
        <p:txBody>
          <a:bodyPr vert="horz"/>
          <a:lstStyle/>
          <a:p>
            <a:r>
              <a:rPr lang="en-US" dirty="0"/>
              <a:t>Resource governance is a key factor in determining whether a community benefits from its resource extraction</a:t>
            </a:r>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 RGI</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0"/>
          </p:nvPr>
        </p:nvSpPr>
        <p:spPr>
          <a:xfrm>
            <a:off x="312370" y="785362"/>
            <a:ext cx="8776212" cy="434068"/>
          </a:xfrm>
        </p:spPr>
        <p:txBody>
          <a:bodyPr/>
          <a:lstStyle/>
          <a:p>
            <a:r>
              <a:rPr lang="en-GB" dirty="0"/>
              <a:t>The Resource Governance Index (RGI) provides a consistent proxy to benchmark countries</a:t>
            </a:r>
            <a:endParaRPr lang="en-US" dirty="0"/>
          </a:p>
        </p:txBody>
      </p:sp>
      <p:sp>
        <p:nvSpPr>
          <p:cNvPr id="13" name="Arrow: Pentagon 12">
            <a:extLst>
              <a:ext uri="{FF2B5EF4-FFF2-40B4-BE49-F238E27FC236}">
                <a16:creationId xmlns:a16="http://schemas.microsoft.com/office/drawing/2014/main" id="{7BC54B87-6FF5-4D79-AD71-FF4E3A125F43}"/>
              </a:ext>
            </a:extLst>
          </p:cNvPr>
          <p:cNvSpPr/>
          <p:nvPr/>
        </p:nvSpPr>
        <p:spPr>
          <a:xfrm>
            <a:off x="1968771" y="1193800"/>
            <a:ext cx="1328608" cy="36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baseline="0" dirty="0">
                <a:solidFill>
                  <a:srgbClr val="54585A"/>
                </a:solidFill>
                <a:latin typeface="Arial"/>
                <a:ea typeface="Roboto" panose="02000000000000000000" pitchFamily="2" charset="0"/>
                <a:cs typeface="Roboto" panose="02000000000000000000" pitchFamily="2" charset="0"/>
              </a:rPr>
              <a:t>Topics</a:t>
            </a:r>
            <a:endParaRPr kumimoji="0" lang="en-GB" b="1" i="0" u="none" strike="noStrike" kern="1200" cap="none" spc="0" normalizeH="0" baseline="0" noProof="0" dirty="0">
              <a:ln>
                <a:noFill/>
              </a:ln>
              <a:solidFill>
                <a:srgbClr val="54585A"/>
              </a:solidFill>
              <a:effectLst/>
              <a:uLnTx/>
              <a:uFillTx/>
              <a:latin typeface="Arial"/>
              <a:ea typeface="Roboto" panose="02000000000000000000" pitchFamily="2" charset="0"/>
              <a:cs typeface="Roboto" panose="02000000000000000000" pitchFamily="2" charset="0"/>
            </a:endParaRPr>
          </a:p>
        </p:txBody>
      </p:sp>
      <p:sp>
        <p:nvSpPr>
          <p:cNvPr id="35" name="Arrow: Pentagon 34">
            <a:extLst>
              <a:ext uri="{FF2B5EF4-FFF2-40B4-BE49-F238E27FC236}">
                <a16:creationId xmlns:a16="http://schemas.microsoft.com/office/drawing/2014/main" id="{6CAA0582-BB7C-44F1-9C07-E8DEA24523E2}"/>
              </a:ext>
            </a:extLst>
          </p:cNvPr>
          <p:cNvSpPr/>
          <p:nvPr/>
        </p:nvSpPr>
        <p:spPr>
          <a:xfrm>
            <a:off x="304800" y="1193800"/>
            <a:ext cx="1601624" cy="36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baseline="0">
                <a:solidFill>
                  <a:srgbClr val="54585A"/>
                </a:solidFill>
                <a:latin typeface="Arial"/>
                <a:ea typeface="Roboto" panose="02000000000000000000" pitchFamily="2" charset="0"/>
                <a:cs typeface="Roboto" panose="02000000000000000000" pitchFamily="2" charset="0"/>
              </a:rPr>
              <a:t>Index Overview</a:t>
            </a:r>
            <a:endParaRPr kumimoji="0" lang="en-GB" b="1" i="0" u="none" strike="noStrike" kern="1200" cap="none" spc="0" normalizeH="0" baseline="0" noProof="0">
              <a:ln>
                <a:noFill/>
              </a:ln>
              <a:solidFill>
                <a:srgbClr val="54585A"/>
              </a:solidFill>
              <a:effectLst/>
              <a:uLnTx/>
              <a:uFillTx/>
              <a:latin typeface="Arial"/>
              <a:ea typeface="Roboto" panose="02000000000000000000" pitchFamily="2" charset="0"/>
              <a:cs typeface="Roboto" panose="02000000000000000000" pitchFamily="2" charset="0"/>
            </a:endParaRPr>
          </a:p>
        </p:txBody>
      </p:sp>
      <p:sp>
        <p:nvSpPr>
          <p:cNvPr id="20" name="Arrow: Pentagon 19">
            <a:extLst>
              <a:ext uri="{FF2B5EF4-FFF2-40B4-BE49-F238E27FC236}">
                <a16:creationId xmlns:a16="http://schemas.microsoft.com/office/drawing/2014/main" id="{9E37E64D-E61F-41AA-A902-33EA9F34FC49}"/>
              </a:ext>
            </a:extLst>
          </p:cNvPr>
          <p:cNvSpPr/>
          <p:nvPr/>
        </p:nvSpPr>
        <p:spPr>
          <a:xfrm>
            <a:off x="3352798" y="1193800"/>
            <a:ext cx="3524249" cy="36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baseline="0" dirty="0">
                <a:solidFill>
                  <a:srgbClr val="54585A"/>
                </a:solidFill>
                <a:latin typeface="Arial"/>
                <a:ea typeface="Roboto" panose="02000000000000000000" pitchFamily="2" charset="0"/>
                <a:cs typeface="Roboto" panose="02000000000000000000" pitchFamily="2" charset="0"/>
              </a:rPr>
              <a:t>Descriptions</a:t>
            </a:r>
            <a:endParaRPr kumimoji="0" lang="en-GB" b="1" i="0" u="none" strike="noStrike" kern="1200" cap="none" spc="0" normalizeH="0" baseline="0" noProof="0" dirty="0">
              <a:ln>
                <a:noFill/>
              </a:ln>
              <a:solidFill>
                <a:srgbClr val="54585A"/>
              </a:solidFill>
              <a:effectLst/>
              <a:uLnTx/>
              <a:uFillTx/>
              <a:latin typeface="Arial"/>
              <a:ea typeface="Roboto" panose="02000000000000000000" pitchFamily="2" charset="0"/>
              <a:cs typeface="Roboto" panose="02000000000000000000" pitchFamily="2" charset="0"/>
            </a:endParaRPr>
          </a:p>
        </p:txBody>
      </p:sp>
      <p:sp>
        <p:nvSpPr>
          <p:cNvPr id="27" name="Arrow: Pentagon 26">
            <a:extLst>
              <a:ext uri="{FF2B5EF4-FFF2-40B4-BE49-F238E27FC236}">
                <a16:creationId xmlns:a16="http://schemas.microsoft.com/office/drawing/2014/main" id="{5C9B6C44-162A-4594-A0DE-EB194262E725}"/>
              </a:ext>
            </a:extLst>
          </p:cNvPr>
          <p:cNvSpPr/>
          <p:nvPr/>
        </p:nvSpPr>
        <p:spPr>
          <a:xfrm>
            <a:off x="7183582" y="1193800"/>
            <a:ext cx="1655617" cy="3600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baseline="0" dirty="0">
                <a:solidFill>
                  <a:srgbClr val="54585A"/>
                </a:solidFill>
                <a:latin typeface="Arial"/>
                <a:ea typeface="Roboto" panose="02000000000000000000" pitchFamily="2" charset="0"/>
                <a:cs typeface="Roboto" panose="02000000000000000000" pitchFamily="2" charset="0"/>
              </a:rPr>
              <a:t>Assessment</a:t>
            </a:r>
            <a:endParaRPr kumimoji="0" lang="en-GB" b="1" i="0" u="none" strike="noStrike" kern="1200" cap="none" spc="0" normalizeH="0" baseline="0" noProof="0" dirty="0">
              <a:ln>
                <a:noFill/>
              </a:ln>
              <a:solidFill>
                <a:srgbClr val="54585A"/>
              </a:solidFill>
              <a:effectLst/>
              <a:uLnTx/>
              <a:uFillTx/>
              <a:latin typeface="Arial"/>
              <a:ea typeface="Roboto" panose="02000000000000000000" pitchFamily="2" charset="0"/>
              <a:cs typeface="Roboto" panose="02000000000000000000" pitchFamily="2" charset="0"/>
            </a:endParaRPr>
          </a:p>
        </p:txBody>
      </p:sp>
      <p:sp>
        <p:nvSpPr>
          <p:cNvPr id="36" name="Rectangle: Rounded Corners 35">
            <a:extLst>
              <a:ext uri="{FF2B5EF4-FFF2-40B4-BE49-F238E27FC236}">
                <a16:creationId xmlns:a16="http://schemas.microsoft.com/office/drawing/2014/main" id="{DD228CCA-719D-46C2-964E-4DCB07BCFFFD}"/>
              </a:ext>
            </a:extLst>
          </p:cNvPr>
          <p:cNvSpPr/>
          <p:nvPr/>
        </p:nvSpPr>
        <p:spPr>
          <a:xfrm>
            <a:off x="312370" y="1623715"/>
            <a:ext cx="1589948" cy="3007620"/>
          </a:xfrm>
          <a:prstGeom prst="roundRect">
            <a:avLst>
              <a:gd name="adj" fmla="val 0"/>
            </a:avLst>
          </a:prstGeom>
          <a:solidFill>
            <a:schemeClr val="bg1">
              <a:lumMod val="95000"/>
            </a:schemeClr>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marL="92075" indent="-92075">
              <a:spcAft>
                <a:spcPts val="600"/>
              </a:spcAft>
              <a:buFont typeface="Wingdings" panose="05000000000000000000" pitchFamily="2" charset="2"/>
              <a:buChar char="§"/>
              <a:defRPr/>
            </a:pPr>
            <a:r>
              <a:rPr lang="en-GB" sz="1000" baseline="0" dirty="0">
                <a:solidFill>
                  <a:schemeClr val="tx2"/>
                </a:solidFill>
                <a:latin typeface="Arial"/>
                <a:ea typeface="Roboto" panose="02000000000000000000" pitchFamily="2" charset="0"/>
              </a:rPr>
              <a:t>The RGI assesses the governance of oil, gas, and mining sectors in resource producing countries around the world.</a:t>
            </a:r>
          </a:p>
          <a:p>
            <a:pPr marL="92075" indent="-92075">
              <a:spcAft>
                <a:spcPts val="600"/>
              </a:spcAft>
              <a:buFont typeface="Wingdings" panose="05000000000000000000" pitchFamily="2" charset="2"/>
              <a:buChar char="§"/>
              <a:defRPr/>
            </a:pPr>
            <a:r>
              <a:rPr lang="en-GB" sz="1000" b="0" baseline="0" dirty="0">
                <a:solidFill>
                  <a:schemeClr val="tx2"/>
                </a:solidFill>
                <a:latin typeface="Arial"/>
                <a:ea typeface="Roboto" panose="02000000000000000000" pitchFamily="2" charset="0"/>
              </a:rPr>
              <a:t>It evaluates the extent to which these sectors are governed in a manner that is transparent, accountable, and participatory. </a:t>
            </a:r>
          </a:p>
          <a:p>
            <a:pPr marL="92075" indent="-92075">
              <a:spcAft>
                <a:spcPts val="600"/>
              </a:spcAft>
              <a:buFont typeface="Wingdings" panose="05000000000000000000" pitchFamily="2" charset="2"/>
              <a:buChar char="§"/>
              <a:defRPr/>
            </a:pPr>
            <a:r>
              <a:rPr lang="en-GB" sz="1000" b="0" baseline="0" dirty="0">
                <a:solidFill>
                  <a:schemeClr val="tx2"/>
                </a:solidFill>
                <a:latin typeface="Arial"/>
                <a:ea typeface="Roboto" panose="02000000000000000000" pitchFamily="2" charset="0"/>
              </a:rPr>
              <a:t>The index takes into account three key topics: value realization, revenue management and enabling environment.</a:t>
            </a:r>
          </a:p>
        </p:txBody>
      </p:sp>
      <p:cxnSp>
        <p:nvCxnSpPr>
          <p:cNvPr id="95" name="Straight Connector 94">
            <a:extLst>
              <a:ext uri="{FF2B5EF4-FFF2-40B4-BE49-F238E27FC236}">
                <a16:creationId xmlns:a16="http://schemas.microsoft.com/office/drawing/2014/main" id="{16A32EFA-672B-4A60-981F-7C35368D1A9A}"/>
              </a:ext>
            </a:extLst>
          </p:cNvPr>
          <p:cNvCxnSpPr>
            <a:cxnSpLocks/>
          </p:cNvCxnSpPr>
          <p:nvPr/>
        </p:nvCxnSpPr>
        <p:spPr>
          <a:xfrm>
            <a:off x="304800" y="1553800"/>
            <a:ext cx="1597518" cy="0"/>
          </a:xfrm>
          <a:prstGeom prst="line">
            <a:avLst/>
          </a:prstGeom>
          <a:ln>
            <a:solidFill>
              <a:srgbClr val="54585A"/>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C59C8876-5D4A-466C-8BA8-839BE686B4D4}"/>
              </a:ext>
            </a:extLst>
          </p:cNvPr>
          <p:cNvCxnSpPr>
            <a:cxnSpLocks/>
          </p:cNvCxnSpPr>
          <p:nvPr/>
        </p:nvCxnSpPr>
        <p:spPr>
          <a:xfrm>
            <a:off x="1964661" y="1553800"/>
            <a:ext cx="1332718" cy="0"/>
          </a:xfrm>
          <a:prstGeom prst="line">
            <a:avLst/>
          </a:prstGeom>
          <a:ln>
            <a:solidFill>
              <a:srgbClr val="54585A"/>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6020994E-CECB-4B6F-891E-9EEB223338B8}"/>
              </a:ext>
            </a:extLst>
          </p:cNvPr>
          <p:cNvCxnSpPr>
            <a:cxnSpLocks/>
          </p:cNvCxnSpPr>
          <p:nvPr/>
        </p:nvCxnSpPr>
        <p:spPr>
          <a:xfrm>
            <a:off x="7183582" y="1553800"/>
            <a:ext cx="1655617" cy="0"/>
          </a:xfrm>
          <a:prstGeom prst="line">
            <a:avLst/>
          </a:prstGeom>
          <a:ln>
            <a:solidFill>
              <a:srgbClr val="54585A"/>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B4379296-FAA8-4041-87C6-8A61F81E63CB}"/>
              </a:ext>
            </a:extLst>
          </p:cNvPr>
          <p:cNvCxnSpPr>
            <a:cxnSpLocks/>
          </p:cNvCxnSpPr>
          <p:nvPr/>
        </p:nvCxnSpPr>
        <p:spPr>
          <a:xfrm>
            <a:off x="3352798" y="1553800"/>
            <a:ext cx="3524252" cy="0"/>
          </a:xfrm>
          <a:prstGeom prst="line">
            <a:avLst/>
          </a:prstGeom>
          <a:ln>
            <a:solidFill>
              <a:srgbClr val="54585A"/>
            </a:solidFill>
            <a:tailEnd type="none"/>
          </a:ln>
          <a:effectLst/>
        </p:spPr>
        <p:style>
          <a:lnRef idx="2">
            <a:schemeClr val="accent1"/>
          </a:lnRef>
          <a:fillRef idx="0">
            <a:schemeClr val="accent1"/>
          </a:fillRef>
          <a:effectRef idx="1">
            <a:schemeClr val="accent1"/>
          </a:effectRef>
          <a:fontRef idx="minor">
            <a:schemeClr val="tx1"/>
          </a:fontRef>
        </p:style>
      </p:cxnSp>
      <p:sp>
        <p:nvSpPr>
          <p:cNvPr id="11" name="Arrow: Pentagon 10">
            <a:extLst>
              <a:ext uri="{FF2B5EF4-FFF2-40B4-BE49-F238E27FC236}">
                <a16:creationId xmlns:a16="http://schemas.microsoft.com/office/drawing/2014/main" id="{4E7911A8-01BB-44B5-B5A9-0EB3FC77A873}"/>
              </a:ext>
            </a:extLst>
          </p:cNvPr>
          <p:cNvSpPr/>
          <p:nvPr/>
        </p:nvSpPr>
        <p:spPr>
          <a:xfrm>
            <a:off x="1964661" y="1623713"/>
            <a:ext cx="1332718" cy="913512"/>
          </a:xfrm>
          <a:prstGeom prst="homePlate">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dirty="0">
                <a:solidFill>
                  <a:schemeClr val="bg1"/>
                </a:solidFill>
                <a:latin typeface="Arial"/>
                <a:ea typeface="Roboto" panose="02000000000000000000" pitchFamily="2" charset="0"/>
                <a:cs typeface="Roboto" panose="02000000000000000000" pitchFamily="2" charset="0"/>
              </a:rPr>
              <a:t>Value Realization</a:t>
            </a:r>
            <a:endParaRPr kumimoji="0" lang="en-GB" sz="1000"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19" name="Rectangle: Rounded Corners 18">
            <a:extLst>
              <a:ext uri="{FF2B5EF4-FFF2-40B4-BE49-F238E27FC236}">
                <a16:creationId xmlns:a16="http://schemas.microsoft.com/office/drawing/2014/main" id="{E75B5108-2F54-4CF1-B094-3F84257A83A1}"/>
              </a:ext>
            </a:extLst>
          </p:cNvPr>
          <p:cNvSpPr/>
          <p:nvPr/>
        </p:nvSpPr>
        <p:spPr>
          <a:xfrm>
            <a:off x="3352799" y="1623714"/>
            <a:ext cx="3524251" cy="913516"/>
          </a:xfrm>
          <a:prstGeom prst="roundRect">
            <a:avLst>
              <a:gd name="adj" fmla="val 0"/>
            </a:avLst>
          </a:prstGeom>
          <a:solidFill>
            <a:schemeClr val="bg1">
              <a:lumMod val="95000"/>
            </a:schemeClr>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lIns="180000" tIns="72000" rIns="72000" bIns="72000" rtlCol="0" anchor="ctr"/>
          <a:lstStyle/>
          <a:p>
            <a:r>
              <a:rPr lang="en-GB" sz="1000" b="0" baseline="0" dirty="0">
                <a:solidFill>
                  <a:schemeClr val="tx2"/>
                </a:solidFill>
                <a:latin typeface="Arial"/>
                <a:ea typeface="Roboto" panose="02000000000000000000" pitchFamily="2" charset="0"/>
              </a:rPr>
              <a:t>Addresses the governance of allocating extraction rights, exploration, production, environmental and social impacts, revenue collection and SOEs</a:t>
            </a:r>
          </a:p>
          <a:p>
            <a:endParaRPr lang="en-GB" sz="1000" b="0" baseline="0" dirty="0">
              <a:solidFill>
                <a:schemeClr val="tx2"/>
              </a:solidFill>
              <a:latin typeface="Arial"/>
              <a:ea typeface="Roboto" panose="02000000000000000000" pitchFamily="2" charset="0"/>
            </a:endParaRPr>
          </a:p>
        </p:txBody>
      </p:sp>
      <p:sp>
        <p:nvSpPr>
          <p:cNvPr id="65" name="Arrow: Pentagon 64">
            <a:extLst>
              <a:ext uri="{FF2B5EF4-FFF2-40B4-BE49-F238E27FC236}">
                <a16:creationId xmlns:a16="http://schemas.microsoft.com/office/drawing/2014/main" id="{D76A0024-E608-46CD-ADD8-D217CE46120C}"/>
              </a:ext>
            </a:extLst>
          </p:cNvPr>
          <p:cNvSpPr/>
          <p:nvPr/>
        </p:nvSpPr>
        <p:spPr>
          <a:xfrm>
            <a:off x="1960418" y="2651061"/>
            <a:ext cx="1332718" cy="913512"/>
          </a:xfrm>
          <a:prstGeom prst="homePlate">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dirty="0">
                <a:solidFill>
                  <a:schemeClr val="bg1"/>
                </a:solidFill>
                <a:latin typeface="Arial"/>
                <a:ea typeface="Roboto" panose="02000000000000000000" pitchFamily="2" charset="0"/>
                <a:cs typeface="Roboto" panose="02000000000000000000" pitchFamily="2" charset="0"/>
              </a:rPr>
              <a:t>Revenue Management</a:t>
            </a:r>
            <a:endParaRPr kumimoji="0" lang="en-GB" sz="1000"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66" name="Rectangle: Rounded Corners 65">
            <a:extLst>
              <a:ext uri="{FF2B5EF4-FFF2-40B4-BE49-F238E27FC236}">
                <a16:creationId xmlns:a16="http://schemas.microsoft.com/office/drawing/2014/main" id="{8B2D76D3-7C72-43C1-92BF-A6D71121B1B0}"/>
              </a:ext>
            </a:extLst>
          </p:cNvPr>
          <p:cNvSpPr/>
          <p:nvPr/>
        </p:nvSpPr>
        <p:spPr>
          <a:xfrm>
            <a:off x="3348556" y="2651062"/>
            <a:ext cx="3524251" cy="913516"/>
          </a:xfrm>
          <a:prstGeom prst="roundRect">
            <a:avLst>
              <a:gd name="adj" fmla="val 0"/>
            </a:avLst>
          </a:prstGeom>
          <a:solidFill>
            <a:schemeClr val="bg1">
              <a:lumMod val="95000"/>
            </a:schemeClr>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lIns="180000" tIns="72000" rIns="72000" bIns="72000" rtlCol="0" anchor="ctr"/>
          <a:lstStyle/>
          <a:p>
            <a:r>
              <a:rPr lang="en-GB" sz="1000" b="0" baseline="0" dirty="0">
                <a:solidFill>
                  <a:schemeClr val="tx2"/>
                </a:solidFill>
                <a:latin typeface="Arial"/>
                <a:ea typeface="Roboto" panose="02000000000000000000" pitchFamily="2" charset="0"/>
              </a:rPr>
              <a:t>Addresses the governance of national budgeting, subnational resource revenue sharing and sovereign wealth funds (SWFs)</a:t>
            </a:r>
          </a:p>
        </p:txBody>
      </p:sp>
      <p:sp>
        <p:nvSpPr>
          <p:cNvPr id="68" name="Arrow: Pentagon 67">
            <a:extLst>
              <a:ext uri="{FF2B5EF4-FFF2-40B4-BE49-F238E27FC236}">
                <a16:creationId xmlns:a16="http://schemas.microsoft.com/office/drawing/2014/main" id="{F5818FF9-62CB-4EC8-986E-6A75BD129C14}"/>
              </a:ext>
            </a:extLst>
          </p:cNvPr>
          <p:cNvSpPr/>
          <p:nvPr/>
        </p:nvSpPr>
        <p:spPr>
          <a:xfrm>
            <a:off x="1964661" y="3720393"/>
            <a:ext cx="1332718" cy="913515"/>
          </a:xfrm>
          <a:prstGeom prst="homePlate">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dirty="0">
                <a:solidFill>
                  <a:schemeClr val="bg1"/>
                </a:solidFill>
                <a:latin typeface="Arial"/>
                <a:ea typeface="Roboto" panose="02000000000000000000" pitchFamily="2" charset="0"/>
                <a:cs typeface="Roboto" panose="02000000000000000000" pitchFamily="2" charset="0"/>
              </a:rPr>
              <a:t>Enabling Environment</a:t>
            </a:r>
            <a:endParaRPr kumimoji="0" lang="en-GB" sz="1000"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69" name="Rectangle: Rounded Corners 68">
            <a:extLst>
              <a:ext uri="{FF2B5EF4-FFF2-40B4-BE49-F238E27FC236}">
                <a16:creationId xmlns:a16="http://schemas.microsoft.com/office/drawing/2014/main" id="{062242CE-AD52-48E0-8661-150F73165167}"/>
              </a:ext>
            </a:extLst>
          </p:cNvPr>
          <p:cNvSpPr/>
          <p:nvPr/>
        </p:nvSpPr>
        <p:spPr>
          <a:xfrm>
            <a:off x="3352799" y="3720394"/>
            <a:ext cx="3524251" cy="913519"/>
          </a:xfrm>
          <a:prstGeom prst="roundRect">
            <a:avLst>
              <a:gd name="adj" fmla="val 0"/>
            </a:avLst>
          </a:prstGeom>
          <a:solidFill>
            <a:schemeClr val="bg1">
              <a:lumMod val="95000"/>
            </a:schemeClr>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lIns="180000" tIns="72000" rIns="72000" bIns="72000" rtlCol="0" anchor="ctr"/>
          <a:lstStyle/>
          <a:p>
            <a:r>
              <a:rPr lang="en-GB" sz="1000" b="0" baseline="0" dirty="0">
                <a:solidFill>
                  <a:schemeClr val="tx2"/>
                </a:solidFill>
                <a:latin typeface="Arial"/>
                <a:ea typeface="Roboto" panose="02000000000000000000" pitchFamily="2" charset="0"/>
              </a:rPr>
              <a:t>Addresses the broader governance environment in terms of the set of conditions, policies, and institutions that facilitate or support the development and implementation of each project</a:t>
            </a:r>
          </a:p>
        </p:txBody>
      </p:sp>
      <p:sp>
        <p:nvSpPr>
          <p:cNvPr id="47" name="Oval 9">
            <a:extLst>
              <a:ext uri="{FF2B5EF4-FFF2-40B4-BE49-F238E27FC236}">
                <a16:creationId xmlns:a16="http://schemas.microsoft.com/office/drawing/2014/main" id="{96AF3992-9F60-4A2C-9BB1-941FA85CF895}"/>
              </a:ext>
            </a:extLst>
          </p:cNvPr>
          <p:cNvSpPr>
            <a:spLocks noChangeArrowheads="1"/>
          </p:cNvSpPr>
          <p:nvPr/>
        </p:nvSpPr>
        <p:spPr bwMode="gray">
          <a:xfrm>
            <a:off x="3217089" y="1970888"/>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1</a:t>
            </a:r>
          </a:p>
        </p:txBody>
      </p:sp>
      <p:sp>
        <p:nvSpPr>
          <p:cNvPr id="48" name="Oval 9">
            <a:extLst>
              <a:ext uri="{FF2B5EF4-FFF2-40B4-BE49-F238E27FC236}">
                <a16:creationId xmlns:a16="http://schemas.microsoft.com/office/drawing/2014/main" id="{23C20F70-A537-4F4D-8BDF-4380AC397B54}"/>
              </a:ext>
            </a:extLst>
          </p:cNvPr>
          <p:cNvSpPr>
            <a:spLocks noChangeArrowheads="1"/>
          </p:cNvSpPr>
          <p:nvPr/>
        </p:nvSpPr>
        <p:spPr bwMode="gray">
          <a:xfrm>
            <a:off x="3217731" y="3017725"/>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lang="en-US" sz="1000" baseline="0">
                <a:solidFill>
                  <a:prstClr val="white"/>
                </a:solidFill>
                <a:latin typeface="Arial"/>
                <a:ea typeface="Roboto" pitchFamily="2" charset="0"/>
              </a:rPr>
              <a:t>2</a:t>
            </a:r>
            <a:endParaRPr kumimoji="0" lang="en-US" sz="1000" b="1" i="0" u="none" strike="noStrike" kern="1200" cap="none" spc="0" normalizeH="0" baseline="0" noProof="0">
              <a:ln>
                <a:noFill/>
              </a:ln>
              <a:solidFill>
                <a:prstClr val="white"/>
              </a:solidFill>
              <a:effectLst/>
              <a:uLnTx/>
              <a:uFillTx/>
              <a:latin typeface="Arial"/>
              <a:ea typeface="Roboto" pitchFamily="2" charset="0"/>
            </a:endParaRPr>
          </a:p>
        </p:txBody>
      </p:sp>
      <p:sp>
        <p:nvSpPr>
          <p:cNvPr id="50" name="Oval 9">
            <a:extLst>
              <a:ext uri="{FF2B5EF4-FFF2-40B4-BE49-F238E27FC236}">
                <a16:creationId xmlns:a16="http://schemas.microsoft.com/office/drawing/2014/main" id="{905E9D10-1058-411A-BF69-B968E5513804}"/>
              </a:ext>
            </a:extLst>
          </p:cNvPr>
          <p:cNvSpPr>
            <a:spLocks noChangeArrowheads="1"/>
          </p:cNvSpPr>
          <p:nvPr/>
        </p:nvSpPr>
        <p:spPr bwMode="gray">
          <a:xfrm>
            <a:off x="3217731" y="4064562"/>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3</a:t>
            </a:r>
          </a:p>
        </p:txBody>
      </p:sp>
      <p:sp>
        <p:nvSpPr>
          <p:cNvPr id="51" name="Rectangle: Rounded Corners 50">
            <a:extLst>
              <a:ext uri="{FF2B5EF4-FFF2-40B4-BE49-F238E27FC236}">
                <a16:creationId xmlns:a16="http://schemas.microsoft.com/office/drawing/2014/main" id="{AFA5165A-26DC-4800-869A-0BAD957CBBD3}"/>
              </a:ext>
            </a:extLst>
          </p:cNvPr>
          <p:cNvSpPr/>
          <p:nvPr/>
        </p:nvSpPr>
        <p:spPr>
          <a:xfrm>
            <a:off x="7183582" y="1623714"/>
            <a:ext cx="1655618" cy="1940859"/>
          </a:xfrm>
          <a:prstGeom prst="roundRect">
            <a:avLst>
              <a:gd name="adj" fmla="val 0"/>
            </a:avLst>
          </a:prstGeom>
          <a:solidFill>
            <a:srgbClr val="002060"/>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t"/>
          <a:lstStyle/>
          <a:p>
            <a:pPr marL="92075" indent="-92075">
              <a:buFont typeface="Wingdings" panose="05000000000000000000" pitchFamily="2" charset="2"/>
              <a:buChar char="§"/>
              <a:defRPr/>
            </a:pPr>
            <a:endParaRPr lang="en-GB" sz="1000" b="0" baseline="0" dirty="0">
              <a:solidFill>
                <a:schemeClr val="bg1"/>
              </a:solidFill>
              <a:latin typeface="Arial"/>
              <a:ea typeface="Roboto" panose="02000000000000000000" pitchFamily="2" charset="0"/>
            </a:endParaRPr>
          </a:p>
          <a:p>
            <a:pPr marL="92075" indent="-92075">
              <a:buFont typeface="Wingdings" panose="05000000000000000000" pitchFamily="2" charset="2"/>
              <a:buChar char="§"/>
              <a:defRPr/>
            </a:pPr>
            <a:endParaRPr lang="en-GB" sz="1000" b="0" baseline="0" dirty="0">
              <a:solidFill>
                <a:schemeClr val="bg1"/>
              </a:solidFill>
              <a:latin typeface="Arial"/>
              <a:ea typeface="Roboto" panose="02000000000000000000" pitchFamily="2" charset="0"/>
            </a:endParaRPr>
          </a:p>
          <a:p>
            <a:pPr>
              <a:defRPr/>
            </a:pPr>
            <a:r>
              <a:rPr lang="en-GB" sz="1000" b="0" baseline="0" dirty="0">
                <a:solidFill>
                  <a:schemeClr val="bg1"/>
                </a:solidFill>
                <a:latin typeface="Arial"/>
                <a:ea typeface="Roboto" panose="02000000000000000000" pitchFamily="2" charset="0"/>
              </a:rPr>
              <a:t>Assessed directly through the standard RGI questionnaire, which consists of 136 scored and 13 information-</a:t>
            </a:r>
            <a:r>
              <a:rPr lang="en-GB" sz="1000" b="0" baseline="0" dirty="0" err="1">
                <a:solidFill>
                  <a:schemeClr val="bg1"/>
                </a:solidFill>
                <a:latin typeface="Arial"/>
                <a:ea typeface="Roboto" panose="02000000000000000000" pitchFamily="2" charset="0"/>
              </a:rPr>
              <a:t>onlyquestions</a:t>
            </a:r>
            <a:r>
              <a:rPr lang="en-GB" sz="1000" b="0" baseline="0" dirty="0">
                <a:solidFill>
                  <a:schemeClr val="bg1"/>
                </a:solidFill>
                <a:latin typeface="Arial"/>
                <a:ea typeface="Roboto" panose="02000000000000000000" pitchFamily="2" charset="0"/>
              </a:rPr>
              <a:t> (relating to laws &amp; regulations, disclosures, oversight)</a:t>
            </a:r>
          </a:p>
        </p:txBody>
      </p:sp>
      <p:sp>
        <p:nvSpPr>
          <p:cNvPr id="53" name="Rectangle: Rounded Corners 52">
            <a:extLst>
              <a:ext uri="{FF2B5EF4-FFF2-40B4-BE49-F238E27FC236}">
                <a16:creationId xmlns:a16="http://schemas.microsoft.com/office/drawing/2014/main" id="{1F822323-F61A-4F48-8478-F76E515561DA}"/>
              </a:ext>
            </a:extLst>
          </p:cNvPr>
          <p:cNvSpPr/>
          <p:nvPr/>
        </p:nvSpPr>
        <p:spPr>
          <a:xfrm>
            <a:off x="7183582" y="3720393"/>
            <a:ext cx="1655618" cy="913520"/>
          </a:xfrm>
          <a:prstGeom prst="roundRect">
            <a:avLst>
              <a:gd name="adj" fmla="val 0"/>
            </a:avLst>
          </a:prstGeom>
          <a:solidFill>
            <a:srgbClr val="0070C0"/>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a:defRPr/>
            </a:pPr>
            <a:r>
              <a:rPr lang="en-GB" sz="1000" b="0" baseline="0" dirty="0">
                <a:solidFill>
                  <a:schemeClr val="bg1"/>
                </a:solidFill>
                <a:latin typeface="Arial"/>
                <a:ea typeface="Roboto" panose="02000000000000000000" pitchFamily="2" charset="0"/>
              </a:rPr>
              <a:t>Assessed through the Worldwide Governance Indicators (World Bank), and Open Data Inventory (Open Data Watch)</a:t>
            </a:r>
          </a:p>
        </p:txBody>
      </p:sp>
      <p:cxnSp>
        <p:nvCxnSpPr>
          <p:cNvPr id="54" name="Straight Connector 53">
            <a:extLst>
              <a:ext uri="{FF2B5EF4-FFF2-40B4-BE49-F238E27FC236}">
                <a16:creationId xmlns:a16="http://schemas.microsoft.com/office/drawing/2014/main" id="{24FFE10D-6A53-4E82-B2E3-FC305A210447}"/>
              </a:ext>
            </a:extLst>
          </p:cNvPr>
          <p:cNvCxnSpPr>
            <a:cxnSpLocks/>
            <a:stCxn id="51" idx="1"/>
            <a:endCxn id="19" idx="3"/>
          </p:cNvCxnSpPr>
          <p:nvPr/>
        </p:nvCxnSpPr>
        <p:spPr>
          <a:xfrm flipH="1" flipV="1">
            <a:off x="6877050" y="2080472"/>
            <a:ext cx="306532" cy="513672"/>
          </a:xfrm>
          <a:prstGeom prst="line">
            <a:avLst/>
          </a:prstGeom>
          <a:ln w="12700">
            <a:solidFill>
              <a:srgbClr val="0D154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FC2F8291-C1D3-42A3-8B5E-3AC0CD92EEBB}"/>
              </a:ext>
            </a:extLst>
          </p:cNvPr>
          <p:cNvCxnSpPr>
            <a:cxnSpLocks/>
            <a:stCxn id="51" idx="1"/>
            <a:endCxn id="66" idx="3"/>
          </p:cNvCxnSpPr>
          <p:nvPr/>
        </p:nvCxnSpPr>
        <p:spPr>
          <a:xfrm flipH="1">
            <a:off x="6872807" y="2594144"/>
            <a:ext cx="310775" cy="513676"/>
          </a:xfrm>
          <a:prstGeom prst="line">
            <a:avLst/>
          </a:prstGeom>
          <a:ln w="12700">
            <a:solidFill>
              <a:srgbClr val="0D154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4320EED1-45C4-4494-AD91-C2AFA24752CC}"/>
              </a:ext>
            </a:extLst>
          </p:cNvPr>
          <p:cNvCxnSpPr>
            <a:cxnSpLocks/>
            <a:stCxn id="53" idx="1"/>
            <a:endCxn id="69" idx="3"/>
          </p:cNvCxnSpPr>
          <p:nvPr/>
        </p:nvCxnSpPr>
        <p:spPr>
          <a:xfrm flipH="1">
            <a:off x="6877050" y="4177153"/>
            <a:ext cx="306532" cy="1"/>
          </a:xfrm>
          <a:prstGeom prst="line">
            <a:avLst/>
          </a:prstGeom>
          <a:ln w="12700">
            <a:solidFill>
              <a:srgbClr val="0070C0"/>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664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494C51D0-42A5-4207-84FA-708EEE5C8B5E}"/>
              </a:ext>
            </a:extLst>
          </p:cNvPr>
          <p:cNvGraphicFramePr>
            <a:graphicFrameLocks noChangeAspect="1"/>
          </p:cNvGraphicFramePr>
          <p:nvPr>
            <p:custDataLst>
              <p:tags r:id="rId1"/>
            </p:custDataLst>
            <p:extLst>
              <p:ext uri="{D42A27DB-BD31-4B8C-83A1-F6EECF244321}">
                <p14:modId xmlns:p14="http://schemas.microsoft.com/office/powerpoint/2010/main" val="3249313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352" imgH="353" progId="TCLayout.ActiveDocument.1">
                  <p:embed/>
                </p:oleObj>
              </mc:Choice>
              <mc:Fallback>
                <p:oleObj name="think-cell Slide" r:id="rId38" imgW="352" imgH="353" progId="TCLayout.ActiveDocument.1">
                  <p:embed/>
                  <p:pic>
                    <p:nvPicPr>
                      <p:cNvPr id="21" name="Object 20" hidden="1">
                        <a:extLst>
                          <a:ext uri="{FF2B5EF4-FFF2-40B4-BE49-F238E27FC236}">
                            <a16:creationId xmlns:a16="http://schemas.microsoft.com/office/drawing/2014/main" id="{494C51D0-42A5-4207-84FA-708EEE5C8B5E}"/>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43" name="Rectangle: Rounded Corners 42">
            <a:extLst>
              <a:ext uri="{FF2B5EF4-FFF2-40B4-BE49-F238E27FC236}">
                <a16:creationId xmlns:a16="http://schemas.microsoft.com/office/drawing/2014/main" id="{B780762E-9FD5-436E-AC52-D9FFC7F99E6A}"/>
              </a:ext>
            </a:extLst>
          </p:cNvPr>
          <p:cNvSpPr/>
          <p:nvPr/>
        </p:nvSpPr>
        <p:spPr>
          <a:xfrm>
            <a:off x="226495" y="1140074"/>
            <a:ext cx="2141153" cy="3366859"/>
          </a:xfrm>
          <a:prstGeom prst="roundRect">
            <a:avLst>
              <a:gd name="adj" fmla="val 0"/>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endParaRPr lang="en-GB" sz="1000" b="0" baseline="0" dirty="0">
              <a:solidFill>
                <a:srgbClr val="006BA6"/>
              </a:solidFill>
              <a:latin typeface="Arial"/>
              <a:ea typeface="Roboto" panose="02000000000000000000" pitchFamily="2" charset="0"/>
            </a:endParaRPr>
          </a:p>
        </p:txBody>
      </p:sp>
      <p:sp>
        <p:nvSpPr>
          <p:cNvPr id="7" name="Title 6"/>
          <p:cNvSpPr>
            <a:spLocks noGrp="1"/>
          </p:cNvSpPr>
          <p:nvPr>
            <p:ph type="title"/>
          </p:nvPr>
        </p:nvSpPr>
        <p:spPr/>
        <p:txBody>
          <a:bodyPr vert="horz"/>
          <a:lstStyle/>
          <a:p>
            <a:r>
              <a:rPr lang="en-US" dirty="0"/>
              <a:t>We have mapped the most recent RGI score for the countries in which the selected operations are located, against global benchmarks</a:t>
            </a:r>
          </a:p>
        </p:txBody>
      </p:sp>
      <p:sp>
        <p:nvSpPr>
          <p:cNvPr id="9" name="Text Placeholder 8"/>
          <p:cNvSpPr>
            <a:spLocks noGrp="1"/>
          </p:cNvSpPr>
          <p:nvPr>
            <p:ph type="body" sz="quarter" idx="13"/>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 RGI</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1"/>
          </p:nvPr>
        </p:nvSpPr>
        <p:spPr>
          <a:xfrm>
            <a:off x="309045" y="785362"/>
            <a:ext cx="8684732" cy="434068"/>
          </a:xfrm>
        </p:spPr>
        <p:txBody>
          <a:bodyPr/>
          <a:lstStyle/>
          <a:p>
            <a:r>
              <a:rPr lang="en-GB" dirty="0"/>
              <a:t>Generally, there is a marked improvement in performance for each country between 2017-2021</a:t>
            </a:r>
            <a:endParaRPr lang="en-US" dirty="0"/>
          </a:p>
        </p:txBody>
      </p:sp>
      <p:graphicFrame>
        <p:nvGraphicFramePr>
          <p:cNvPr id="126" name="Chart 125">
            <a:extLst>
              <a:ext uri="{FF2B5EF4-FFF2-40B4-BE49-F238E27FC236}">
                <a16:creationId xmlns:a16="http://schemas.microsoft.com/office/drawing/2014/main" id="{D03C3AC1-923D-CC7D-C99A-C41CB72F23DF}"/>
              </a:ext>
            </a:extLst>
          </p:cNvPr>
          <p:cNvGraphicFramePr/>
          <p:nvPr>
            <p:custDataLst>
              <p:tags r:id="rId2"/>
            </p:custDataLst>
            <p:extLst>
              <p:ext uri="{D42A27DB-BD31-4B8C-83A1-F6EECF244321}">
                <p14:modId xmlns:p14="http://schemas.microsoft.com/office/powerpoint/2010/main" val="1546025269"/>
              </p:ext>
            </p:extLst>
          </p:nvPr>
        </p:nvGraphicFramePr>
        <p:xfrm>
          <a:off x="188913" y="1582738"/>
          <a:ext cx="2089150" cy="2754312"/>
        </p:xfrm>
        <a:graphic>
          <a:graphicData uri="http://schemas.openxmlformats.org/drawingml/2006/chart">
            <c:chart xmlns:c="http://schemas.openxmlformats.org/drawingml/2006/chart" xmlns:r="http://schemas.openxmlformats.org/officeDocument/2006/relationships" r:id="rId40"/>
          </a:graphicData>
        </a:graphic>
      </p:graphicFrame>
      <p:cxnSp>
        <p:nvCxnSpPr>
          <p:cNvPr id="14" name="Straight Connector 13">
            <a:extLst>
              <a:ext uri="{FF2B5EF4-FFF2-40B4-BE49-F238E27FC236}">
                <a16:creationId xmlns:a16="http://schemas.microsoft.com/office/drawing/2014/main" id="{18B7461A-633E-A019-8901-259B7EBB1168}"/>
              </a:ext>
            </a:extLst>
          </p:cNvPr>
          <p:cNvCxnSpPr/>
          <p:nvPr>
            <p:custDataLst>
              <p:tags r:id="rId3"/>
            </p:custDataLst>
          </p:nvPr>
        </p:nvCxnSpPr>
        <p:spPr bwMode="gray">
          <a:xfrm>
            <a:off x="619125" y="2320925"/>
            <a:ext cx="1087438" cy="0"/>
          </a:xfrm>
          <a:prstGeom prst="line">
            <a:avLst/>
          </a:prstGeom>
          <a:ln w="12700" cap="flat" cmpd="sng" algn="ctr">
            <a:solidFill>
              <a:schemeClr val="accent4"/>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018E5F86-8091-2E23-D2DB-B23ED0E5438E}"/>
              </a:ext>
            </a:extLst>
          </p:cNvPr>
          <p:cNvCxnSpPr/>
          <p:nvPr>
            <p:custDataLst>
              <p:tags r:id="rId4"/>
            </p:custDataLst>
          </p:nvPr>
        </p:nvCxnSpPr>
        <p:spPr bwMode="gray">
          <a:xfrm>
            <a:off x="1897063" y="2320925"/>
            <a:ext cx="298450" cy="0"/>
          </a:xfrm>
          <a:prstGeom prst="line">
            <a:avLst/>
          </a:prstGeom>
          <a:ln w="12700" cap="flat" cmpd="sng" algn="ctr">
            <a:solidFill>
              <a:schemeClr val="accent4"/>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DC2966B6-0F0C-4530-87D0-9614EFDDCEDB}"/>
              </a:ext>
            </a:extLst>
          </p:cNvPr>
          <p:cNvCxnSpPr/>
          <p:nvPr>
            <p:custDataLst>
              <p:tags r:id="rId5"/>
            </p:custDataLst>
          </p:nvPr>
        </p:nvCxnSpPr>
        <p:spPr bwMode="gray">
          <a:xfrm>
            <a:off x="619125" y="2730500"/>
            <a:ext cx="1576388" cy="0"/>
          </a:xfrm>
          <a:prstGeom prst="line">
            <a:avLst/>
          </a:prstGeom>
          <a:ln w="12700" cap="flat" cmpd="sng" algn="ctr">
            <a:solidFill>
              <a:schemeClr val="accent5"/>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23" name="Straight Connector 322">
            <a:extLst>
              <a:ext uri="{FF2B5EF4-FFF2-40B4-BE49-F238E27FC236}">
                <a16:creationId xmlns:a16="http://schemas.microsoft.com/office/drawing/2014/main" id="{AE9E3ED7-81FF-4848-8ECC-2C539D1FAAAD}"/>
              </a:ext>
            </a:extLst>
          </p:cNvPr>
          <p:cNvCxnSpPr/>
          <p:nvPr>
            <p:custDataLst>
              <p:tags r:id="rId6"/>
            </p:custDataLst>
          </p:nvPr>
        </p:nvCxnSpPr>
        <p:spPr bwMode="gray">
          <a:xfrm>
            <a:off x="619125" y="3317875"/>
            <a:ext cx="1576388" cy="0"/>
          </a:xfrm>
          <a:prstGeom prst="line">
            <a:avLst/>
          </a:prstGeom>
          <a:ln w="12700" cap="flat" cmpd="sng" algn="ctr">
            <a:solidFill>
              <a:schemeClr val="accent6"/>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6" name="Rectangle 75">
            <a:extLst>
              <a:ext uri="{FF2B5EF4-FFF2-40B4-BE49-F238E27FC236}">
                <a16:creationId xmlns:a16="http://schemas.microsoft.com/office/drawing/2014/main" id="{D29E4AED-3227-7418-2672-ABA1369277CC}"/>
              </a:ext>
            </a:extLst>
          </p:cNvPr>
          <p:cNvSpPr/>
          <p:nvPr>
            <p:custDataLst>
              <p:tags r:id="rId7"/>
            </p:custDataLst>
          </p:nvPr>
        </p:nvSpPr>
        <p:spPr bwMode="gray">
          <a:xfrm>
            <a:off x="1444625" y="2465388"/>
            <a:ext cx="246063"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7463" tIns="0" rIns="17463" bIns="0" numCol="1" spcCol="0" rtlCol="0" anchor="b" anchorCtr="0">
            <a:noAutofit/>
          </a:bodyPr>
          <a:lstStyle/>
          <a:p>
            <a:pPr algn="ctr">
              <a:lnSpc>
                <a:spcPct val="90000"/>
              </a:lnSpc>
            </a:pPr>
            <a:r>
              <a:rPr lang="en-US" sz="1000" b="0" baseline="0" dirty="0">
                <a:solidFill>
                  <a:schemeClr val="tx1"/>
                </a:solidFill>
              </a:rPr>
              <a:t>N/A</a:t>
            </a:r>
          </a:p>
        </p:txBody>
      </p:sp>
      <p:sp>
        <p:nvSpPr>
          <p:cNvPr id="397" name="Rectangle 396">
            <a:extLst>
              <a:ext uri="{FF2B5EF4-FFF2-40B4-BE49-F238E27FC236}">
                <a16:creationId xmlns:a16="http://schemas.microsoft.com/office/drawing/2014/main" id="{EE96DAB9-EA6D-4A75-B129-2A7B0E23D0E2}"/>
              </a:ext>
            </a:extLst>
          </p:cNvPr>
          <p:cNvSpPr/>
          <p:nvPr>
            <p:custDataLst>
              <p:tags r:id="rId8"/>
            </p:custDataLst>
          </p:nvPr>
        </p:nvSpPr>
        <p:spPr bwMode="auto">
          <a:xfrm>
            <a:off x="866775" y="4281488"/>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8690951F-A182-4D09-8DC8-B188B7222C31}" type="datetime'''''''''''''2''0''''''''''''''''''''''1''''''7'">
              <a:rPr lang="en-US" altLang="en-US" sz="1000" b="0" baseline="0" smtClean="0">
                <a:solidFill>
                  <a:schemeClr val="tx1"/>
                </a:solidFill>
                <a:effectLst/>
              </a:rPr>
              <a:pPr algn="ctr"/>
              <a:t>2017</a:t>
            </a:fld>
            <a:endParaRPr lang="en-US" sz="1000" b="0" baseline="0" dirty="0" err="1">
              <a:solidFill>
                <a:schemeClr val="tx1"/>
              </a:solidFill>
            </a:endParaRPr>
          </a:p>
        </p:txBody>
      </p:sp>
      <p:sp>
        <p:nvSpPr>
          <p:cNvPr id="398" name="Rectangle 397">
            <a:extLst>
              <a:ext uri="{FF2B5EF4-FFF2-40B4-BE49-F238E27FC236}">
                <a16:creationId xmlns:a16="http://schemas.microsoft.com/office/drawing/2014/main" id="{EE88013F-9712-4A3C-8A2C-BFA26BBEF4B4}"/>
              </a:ext>
            </a:extLst>
          </p:cNvPr>
          <p:cNvSpPr/>
          <p:nvPr>
            <p:custDataLst>
              <p:tags r:id="rId9"/>
            </p:custDataLst>
          </p:nvPr>
        </p:nvSpPr>
        <p:spPr bwMode="auto">
          <a:xfrm>
            <a:off x="1655763" y="4281488"/>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4F8E64F0-5B2A-47FE-BC13-2CE8A57A25D3}" type="datetime'''''2''''''0''''''''''''''''''''21'''''''''''''''''''''''''">
              <a:rPr lang="en-US" altLang="en-US" sz="1000" b="0" baseline="0" smtClean="0">
                <a:solidFill>
                  <a:schemeClr val="tx1"/>
                </a:solidFill>
                <a:effectLst/>
              </a:rPr>
              <a:pPr algn="ctr"/>
              <a:t>2021</a:t>
            </a:fld>
            <a:endParaRPr lang="en-US" sz="1000" b="0" baseline="0" dirty="0" err="1">
              <a:solidFill>
                <a:schemeClr val="tx1"/>
              </a:solidFill>
            </a:endParaRPr>
          </a:p>
        </p:txBody>
      </p:sp>
      <p:graphicFrame>
        <p:nvGraphicFramePr>
          <p:cNvPr id="127" name="Chart 126">
            <a:extLst>
              <a:ext uri="{FF2B5EF4-FFF2-40B4-BE49-F238E27FC236}">
                <a16:creationId xmlns:a16="http://schemas.microsoft.com/office/drawing/2014/main" id="{56441E1B-3925-C402-9336-4C7C4691668D}"/>
              </a:ext>
            </a:extLst>
          </p:cNvPr>
          <p:cNvGraphicFramePr/>
          <p:nvPr>
            <p:custDataLst>
              <p:tags r:id="rId10"/>
            </p:custDataLst>
            <p:extLst>
              <p:ext uri="{D42A27DB-BD31-4B8C-83A1-F6EECF244321}">
                <p14:modId xmlns:p14="http://schemas.microsoft.com/office/powerpoint/2010/main" val="3455201014"/>
              </p:ext>
            </p:extLst>
          </p:nvPr>
        </p:nvGraphicFramePr>
        <p:xfrm>
          <a:off x="2527300" y="1598613"/>
          <a:ext cx="1833563" cy="2722562"/>
        </p:xfrm>
        <a:graphic>
          <a:graphicData uri="http://schemas.openxmlformats.org/drawingml/2006/chart">
            <c:chart xmlns:c="http://schemas.openxmlformats.org/drawingml/2006/chart" xmlns:r="http://schemas.openxmlformats.org/officeDocument/2006/relationships" r:id="rId41"/>
          </a:graphicData>
        </a:graphic>
      </p:graphicFrame>
      <p:cxnSp>
        <p:nvCxnSpPr>
          <p:cNvPr id="84" name="Straight Connector 83">
            <a:extLst>
              <a:ext uri="{FF2B5EF4-FFF2-40B4-BE49-F238E27FC236}">
                <a16:creationId xmlns:a16="http://schemas.microsoft.com/office/drawing/2014/main" id="{F7CBD165-B65A-1EC3-064C-554A6C68A980}"/>
              </a:ext>
            </a:extLst>
          </p:cNvPr>
          <p:cNvCxnSpPr/>
          <p:nvPr>
            <p:custDataLst>
              <p:tags r:id="rId11"/>
            </p:custDataLst>
          </p:nvPr>
        </p:nvCxnSpPr>
        <p:spPr bwMode="gray">
          <a:xfrm>
            <a:off x="2609850" y="2116138"/>
            <a:ext cx="1668463" cy="0"/>
          </a:xfrm>
          <a:prstGeom prst="line">
            <a:avLst/>
          </a:prstGeom>
          <a:ln w="12700" cap="flat" cmpd="sng" algn="ctr">
            <a:solidFill>
              <a:schemeClr val="accent4"/>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6" name="Straight Connector 195">
            <a:extLst>
              <a:ext uri="{FF2B5EF4-FFF2-40B4-BE49-F238E27FC236}">
                <a16:creationId xmlns:a16="http://schemas.microsoft.com/office/drawing/2014/main" id="{93125EC8-32E9-4622-A74B-54098906A8CB}"/>
              </a:ext>
            </a:extLst>
          </p:cNvPr>
          <p:cNvCxnSpPr/>
          <p:nvPr>
            <p:custDataLst>
              <p:tags r:id="rId12"/>
            </p:custDataLst>
          </p:nvPr>
        </p:nvCxnSpPr>
        <p:spPr bwMode="gray">
          <a:xfrm>
            <a:off x="2609850" y="2627313"/>
            <a:ext cx="1155700" cy="0"/>
          </a:xfrm>
          <a:prstGeom prst="line">
            <a:avLst/>
          </a:prstGeom>
          <a:ln w="12700" cap="flat" cmpd="sng" algn="ctr">
            <a:solidFill>
              <a:schemeClr val="accent5"/>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05" name="Straight Connector 404">
            <a:extLst>
              <a:ext uri="{FF2B5EF4-FFF2-40B4-BE49-F238E27FC236}">
                <a16:creationId xmlns:a16="http://schemas.microsoft.com/office/drawing/2014/main" id="{8B26ED82-69C3-43E3-9036-9DC034C49E27}"/>
              </a:ext>
            </a:extLst>
          </p:cNvPr>
          <p:cNvCxnSpPr/>
          <p:nvPr>
            <p:custDataLst>
              <p:tags r:id="rId13"/>
            </p:custDataLst>
          </p:nvPr>
        </p:nvCxnSpPr>
        <p:spPr bwMode="gray">
          <a:xfrm>
            <a:off x="3956050" y="2627313"/>
            <a:ext cx="322263" cy="0"/>
          </a:xfrm>
          <a:prstGeom prst="line">
            <a:avLst/>
          </a:prstGeom>
          <a:ln w="12700" cap="flat" cmpd="sng" algn="ctr">
            <a:solidFill>
              <a:schemeClr val="accent5"/>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4" name="Straight Connector 353">
            <a:extLst>
              <a:ext uri="{FF2B5EF4-FFF2-40B4-BE49-F238E27FC236}">
                <a16:creationId xmlns:a16="http://schemas.microsoft.com/office/drawing/2014/main" id="{F8F371CF-7C88-44A6-994F-923A3003D1F9}"/>
              </a:ext>
            </a:extLst>
          </p:cNvPr>
          <p:cNvCxnSpPr/>
          <p:nvPr>
            <p:custDataLst>
              <p:tags r:id="rId14"/>
            </p:custDataLst>
          </p:nvPr>
        </p:nvCxnSpPr>
        <p:spPr bwMode="gray">
          <a:xfrm>
            <a:off x="2609850" y="3216275"/>
            <a:ext cx="1668463" cy="0"/>
          </a:xfrm>
          <a:prstGeom prst="line">
            <a:avLst/>
          </a:prstGeom>
          <a:ln w="12700" cap="flat" cmpd="sng" algn="ctr">
            <a:solidFill>
              <a:schemeClr val="accent6"/>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22" name="Rectangle 421">
            <a:extLst>
              <a:ext uri="{FF2B5EF4-FFF2-40B4-BE49-F238E27FC236}">
                <a16:creationId xmlns:a16="http://schemas.microsoft.com/office/drawing/2014/main" id="{E196189A-BEE5-46C7-8F19-3B4892D2C303}"/>
              </a:ext>
            </a:extLst>
          </p:cNvPr>
          <p:cNvSpPr/>
          <p:nvPr>
            <p:custDataLst>
              <p:tags r:id="rId15"/>
            </p:custDataLst>
          </p:nvPr>
        </p:nvSpPr>
        <p:spPr bwMode="auto">
          <a:xfrm>
            <a:off x="2881313" y="4281488"/>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B734F0D0-D772-48E4-AE4E-3400D86856E7}" type="datetime'''''''''2''0''''''''''''''''''17'''''''''''''''''''">
              <a:rPr lang="en-US" altLang="en-US" sz="1000" b="0" baseline="0" smtClean="0">
                <a:solidFill>
                  <a:schemeClr val="tx1"/>
                </a:solidFill>
                <a:effectLst/>
              </a:rPr>
              <a:pPr algn="ctr"/>
              <a:t>2017</a:t>
            </a:fld>
            <a:endParaRPr lang="en-US" sz="1000" b="0" baseline="0" dirty="0" err="1">
              <a:solidFill>
                <a:schemeClr val="tx1"/>
              </a:solidFill>
            </a:endParaRPr>
          </a:p>
        </p:txBody>
      </p:sp>
      <p:sp>
        <p:nvSpPr>
          <p:cNvPr id="423" name="Rectangle 422">
            <a:extLst>
              <a:ext uri="{FF2B5EF4-FFF2-40B4-BE49-F238E27FC236}">
                <a16:creationId xmlns:a16="http://schemas.microsoft.com/office/drawing/2014/main" id="{0D099B94-4413-4522-BBF3-409C7A64BB02}"/>
              </a:ext>
            </a:extLst>
          </p:cNvPr>
          <p:cNvSpPr/>
          <p:nvPr>
            <p:custDataLst>
              <p:tags r:id="rId16"/>
            </p:custDataLst>
          </p:nvPr>
        </p:nvSpPr>
        <p:spPr bwMode="auto">
          <a:xfrm>
            <a:off x="3714750" y="4281488"/>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2BEE5AF7-75AD-46F1-BDF1-F116A7EEED7E}" type="datetime'''2''''''''0''''''21'''''''''''''''''''''">
              <a:rPr lang="en-US" altLang="en-US" sz="1000" b="0" baseline="0" smtClean="0">
                <a:solidFill>
                  <a:schemeClr val="tx1"/>
                </a:solidFill>
                <a:effectLst/>
              </a:rPr>
              <a:pPr algn="ctr"/>
              <a:t>2021</a:t>
            </a:fld>
            <a:endParaRPr lang="en-US" sz="1000" b="0" baseline="0" dirty="0" err="1">
              <a:solidFill>
                <a:schemeClr val="tx1"/>
              </a:solidFill>
            </a:endParaRPr>
          </a:p>
        </p:txBody>
      </p:sp>
      <p:sp>
        <p:nvSpPr>
          <p:cNvPr id="108" name="Rectangle 107">
            <a:extLst>
              <a:ext uri="{FF2B5EF4-FFF2-40B4-BE49-F238E27FC236}">
                <a16:creationId xmlns:a16="http://schemas.microsoft.com/office/drawing/2014/main" id="{169C4926-4D5A-7115-38CD-C0D365D653CB}"/>
              </a:ext>
            </a:extLst>
          </p:cNvPr>
          <p:cNvSpPr/>
          <p:nvPr>
            <p:custDataLst>
              <p:tags r:id="rId17"/>
            </p:custDataLst>
          </p:nvPr>
        </p:nvSpPr>
        <p:spPr bwMode="gray">
          <a:xfrm>
            <a:off x="3519488" y="2439988"/>
            <a:ext cx="246063"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7463" tIns="0" rIns="17463" bIns="0" numCol="1" spcCol="0" rtlCol="0" anchor="b" anchorCtr="0">
            <a:noAutofit/>
          </a:bodyPr>
          <a:lstStyle/>
          <a:p>
            <a:pPr algn="ctr">
              <a:lnSpc>
                <a:spcPct val="90000"/>
              </a:lnSpc>
            </a:pPr>
            <a:r>
              <a:rPr lang="en-US" sz="1000" b="0" baseline="0" dirty="0">
                <a:solidFill>
                  <a:schemeClr val="tx1"/>
                </a:solidFill>
              </a:rPr>
              <a:t>N/A</a:t>
            </a:r>
          </a:p>
        </p:txBody>
      </p:sp>
      <p:sp>
        <p:nvSpPr>
          <p:cNvPr id="255" name="Text Placeholder 45">
            <a:extLst>
              <a:ext uri="{FF2B5EF4-FFF2-40B4-BE49-F238E27FC236}">
                <a16:creationId xmlns:a16="http://schemas.microsoft.com/office/drawing/2014/main" id="{29305A58-DD47-4938-91DD-14E993BD7F91}"/>
              </a:ext>
            </a:extLst>
          </p:cNvPr>
          <p:cNvSpPr txBox="1">
            <a:spLocks/>
          </p:cNvSpPr>
          <p:nvPr/>
        </p:nvSpPr>
        <p:spPr>
          <a:xfrm>
            <a:off x="2609761" y="1219430"/>
            <a:ext cx="1867416" cy="344256"/>
          </a:xfrm>
          <a:prstGeom prst="rect">
            <a:avLst/>
          </a:prstGeom>
        </p:spPr>
        <p:txBody>
          <a:bodyPr lIns="0" tIns="0" rIns="77925" bIns="38963">
            <a:noAutofit/>
          </a:bodyPr>
          <a:lstStyle>
            <a:lvl1pPr marL="0" marR="0" indent="0" defTabSz="389626" eaLnBrk="1" fontAlgn="auto" latinLnBrk="0" hangingPunct="1">
              <a:lnSpc>
                <a:spcPct val="100000"/>
              </a:lnSpc>
              <a:spcBef>
                <a:spcPts val="0"/>
              </a:spcBef>
              <a:spcAft>
                <a:spcPts val="0"/>
              </a:spcAft>
              <a:buClrTx/>
              <a:buSzTx/>
              <a:buFontTx/>
              <a:buNone/>
              <a:tabLst/>
              <a:defRPr lang="en-GB" i="0" u="none" strike="noStrike"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defTabSz="389626" eaLnBrk="1" latinLnBrk="0" hangingPunct="1">
              <a:spcBef>
                <a:spcPct val="20000"/>
              </a:spcBef>
              <a:buFont typeface="Lucida Grande"/>
              <a:buNone/>
              <a:defRPr sz="1400">
                <a:solidFill>
                  <a:srgbClr val="082566"/>
                </a:solidFill>
                <a:latin typeface="+mn-lt"/>
                <a:ea typeface="+mn-ea"/>
                <a:cs typeface="+mn-cs"/>
              </a:defRPr>
            </a:lvl2pPr>
            <a:lvl3pPr marL="455917" indent="-148815" defTabSz="389626" eaLnBrk="1" latinLnBrk="0" hangingPunct="1">
              <a:spcBef>
                <a:spcPct val="20000"/>
              </a:spcBef>
              <a:buFont typeface="Lucida Grande"/>
              <a:buChar char="»"/>
              <a:defRPr>
                <a:solidFill>
                  <a:srgbClr val="082566"/>
                </a:solidFill>
                <a:latin typeface="+mn-lt"/>
                <a:ea typeface="+mn-ea"/>
                <a:cs typeface="+mn-cs"/>
              </a:defRPr>
            </a:lvl3pPr>
            <a:lvl4pPr marL="610144" marR="0" indent="-154227" defTabSz="389626" eaLnBrk="1" fontAlgn="auto" latinLnBrk="0" hangingPunct="1">
              <a:lnSpc>
                <a:spcPct val="100000"/>
              </a:lnSpc>
              <a:spcBef>
                <a:spcPct val="20000"/>
              </a:spcBef>
              <a:spcAft>
                <a:spcPts val="0"/>
              </a:spcAft>
              <a:buClrTx/>
              <a:buSzTx/>
              <a:buFont typeface="Lucida Grande"/>
              <a:buChar char="»"/>
              <a:tabLst/>
              <a:defRPr sz="1000">
                <a:solidFill>
                  <a:srgbClr val="1292DC"/>
                </a:solidFill>
                <a:latin typeface="+mn-lt"/>
                <a:ea typeface="+mn-ea"/>
                <a:cs typeface="+mn-cs"/>
              </a:defRPr>
            </a:lvl4pPr>
            <a:lvl5pPr marL="378803" indent="-224576" defTabSz="389626" eaLnBrk="1" latinLnBrk="0" hangingPunct="1">
              <a:lnSpc>
                <a:spcPct val="100000"/>
              </a:lnSpc>
              <a:spcBef>
                <a:spcPct val="20000"/>
              </a:spcBef>
              <a:buFont typeface="Arial"/>
              <a:buChar char="»"/>
              <a:defRPr lang="en-US" sz="1900" smtClean="0">
                <a:solidFill>
                  <a:srgbClr val="082566"/>
                </a:solidFill>
                <a:latin typeface="+mn-lt"/>
                <a:ea typeface="+mn-ea"/>
                <a:cs typeface="+mn-cs"/>
              </a:defRPr>
            </a:lvl5pPr>
            <a:lvl6pPr marL="763017" indent="-307101" defTabSz="389626">
              <a:lnSpc>
                <a:spcPct val="100000"/>
              </a:lnSpc>
              <a:spcBef>
                <a:spcPct val="20000"/>
              </a:spcBef>
              <a:buFont typeface="Lucida Grande"/>
              <a:buChar char="»"/>
              <a:defRPr lang="en-US" sz="900" i="0" smtClean="0">
                <a:solidFill>
                  <a:srgbClr val="1292DC"/>
                </a:solidFill>
                <a:latin typeface="Calibri"/>
                <a:ea typeface="+mn-ea"/>
                <a:cs typeface="Calibri"/>
              </a:defRPr>
            </a:lvl6pPr>
            <a:lvl7pPr marL="610143" marR="0" indent="0" defTabSz="389626" fontAlgn="auto">
              <a:lnSpc>
                <a:spcPct val="100000"/>
              </a:lnSpc>
              <a:spcBef>
                <a:spcPct val="20000"/>
              </a:spcBef>
              <a:spcAft>
                <a:spcPts val="0"/>
              </a:spcAft>
              <a:buClrTx/>
              <a:buSzTx/>
              <a:buFont typeface="Lucida Grande"/>
              <a:buNone/>
              <a:tabLst/>
              <a:defRPr lang="en-US" sz="1000" smtClean="0">
                <a:solidFill>
                  <a:srgbClr val="1292DC"/>
                </a:solidFill>
                <a:latin typeface="+mn-lt"/>
                <a:ea typeface="+mn-ea"/>
                <a:cs typeface="+mn-cs"/>
              </a:defRPr>
            </a:lvl7pPr>
            <a:lvl8pPr marL="2922194" indent="-194813" defTabSz="389626">
              <a:spcBef>
                <a:spcPct val="20000"/>
              </a:spcBef>
              <a:buFont typeface="Arial"/>
              <a:buChar char="•"/>
              <a:defRPr sz="1700">
                <a:latin typeface="+mn-lt"/>
                <a:ea typeface="+mn-ea"/>
                <a:cs typeface="+mn-cs"/>
              </a:defRPr>
            </a:lvl8pPr>
            <a:lvl9pPr marL="3311820" indent="-194813" defTabSz="389626">
              <a:spcBef>
                <a:spcPct val="20000"/>
              </a:spcBef>
              <a:buFont typeface="Arial"/>
              <a:buChar char="•"/>
              <a:defRPr sz="1700">
                <a:latin typeface="+mn-lt"/>
                <a:ea typeface="+mn-ea"/>
                <a:cs typeface="+mn-cs"/>
              </a:defRPr>
            </a:lvl9pPr>
          </a:lstStyle>
          <a:p>
            <a:r>
              <a:rPr lang="en-US" dirty="0"/>
              <a:t>Value Realization</a:t>
            </a:r>
          </a:p>
        </p:txBody>
      </p:sp>
      <p:sp>
        <p:nvSpPr>
          <p:cNvPr id="256" name="Text Placeholder 45">
            <a:extLst>
              <a:ext uri="{FF2B5EF4-FFF2-40B4-BE49-F238E27FC236}">
                <a16:creationId xmlns:a16="http://schemas.microsoft.com/office/drawing/2014/main" id="{069D95A3-3A40-4541-9686-F7ECE920E2DE}"/>
              </a:ext>
            </a:extLst>
          </p:cNvPr>
          <p:cNvSpPr txBox="1">
            <a:spLocks/>
          </p:cNvSpPr>
          <p:nvPr/>
        </p:nvSpPr>
        <p:spPr>
          <a:xfrm>
            <a:off x="4747384" y="1216399"/>
            <a:ext cx="1867416" cy="344256"/>
          </a:xfrm>
          <a:prstGeom prst="rect">
            <a:avLst/>
          </a:prstGeom>
        </p:spPr>
        <p:txBody>
          <a:bodyPr lIns="0" tIns="0" rIns="77925" bIns="38963">
            <a:noAutofit/>
          </a:bodyPr>
          <a:lstStyle>
            <a:lvl1pPr marL="0" marR="0" indent="0" defTabSz="389626" eaLnBrk="1" fontAlgn="auto" latinLnBrk="0" hangingPunct="1">
              <a:lnSpc>
                <a:spcPct val="100000"/>
              </a:lnSpc>
              <a:spcBef>
                <a:spcPts val="0"/>
              </a:spcBef>
              <a:spcAft>
                <a:spcPts val="0"/>
              </a:spcAft>
              <a:buClrTx/>
              <a:buSzTx/>
              <a:buFontTx/>
              <a:buNone/>
              <a:tabLst/>
              <a:defRPr lang="en-GB" i="0" u="none" strike="noStrike"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defTabSz="389626" eaLnBrk="1" latinLnBrk="0" hangingPunct="1">
              <a:spcBef>
                <a:spcPct val="20000"/>
              </a:spcBef>
              <a:buFont typeface="Lucida Grande"/>
              <a:buNone/>
              <a:defRPr sz="1400">
                <a:solidFill>
                  <a:srgbClr val="082566"/>
                </a:solidFill>
                <a:latin typeface="+mn-lt"/>
                <a:ea typeface="+mn-ea"/>
                <a:cs typeface="+mn-cs"/>
              </a:defRPr>
            </a:lvl2pPr>
            <a:lvl3pPr marL="455917" indent="-148815" defTabSz="389626" eaLnBrk="1" latinLnBrk="0" hangingPunct="1">
              <a:spcBef>
                <a:spcPct val="20000"/>
              </a:spcBef>
              <a:buFont typeface="Lucida Grande"/>
              <a:buChar char="»"/>
              <a:defRPr>
                <a:solidFill>
                  <a:srgbClr val="082566"/>
                </a:solidFill>
                <a:latin typeface="+mn-lt"/>
                <a:ea typeface="+mn-ea"/>
                <a:cs typeface="+mn-cs"/>
              </a:defRPr>
            </a:lvl3pPr>
            <a:lvl4pPr marL="610144" marR="0" indent="-154227" defTabSz="389626" eaLnBrk="1" fontAlgn="auto" latinLnBrk="0" hangingPunct="1">
              <a:lnSpc>
                <a:spcPct val="100000"/>
              </a:lnSpc>
              <a:spcBef>
                <a:spcPct val="20000"/>
              </a:spcBef>
              <a:spcAft>
                <a:spcPts val="0"/>
              </a:spcAft>
              <a:buClrTx/>
              <a:buSzTx/>
              <a:buFont typeface="Lucida Grande"/>
              <a:buChar char="»"/>
              <a:tabLst/>
              <a:defRPr sz="1000">
                <a:solidFill>
                  <a:srgbClr val="1292DC"/>
                </a:solidFill>
                <a:latin typeface="+mn-lt"/>
                <a:ea typeface="+mn-ea"/>
                <a:cs typeface="+mn-cs"/>
              </a:defRPr>
            </a:lvl4pPr>
            <a:lvl5pPr marL="378803" indent="-224576" defTabSz="389626" eaLnBrk="1" latinLnBrk="0" hangingPunct="1">
              <a:lnSpc>
                <a:spcPct val="100000"/>
              </a:lnSpc>
              <a:spcBef>
                <a:spcPct val="20000"/>
              </a:spcBef>
              <a:buFont typeface="Arial"/>
              <a:buChar char="»"/>
              <a:defRPr lang="en-US" sz="1900" smtClean="0">
                <a:solidFill>
                  <a:srgbClr val="082566"/>
                </a:solidFill>
                <a:latin typeface="+mn-lt"/>
                <a:ea typeface="+mn-ea"/>
                <a:cs typeface="+mn-cs"/>
              </a:defRPr>
            </a:lvl5pPr>
            <a:lvl6pPr marL="763017" indent="-307101" defTabSz="389626">
              <a:lnSpc>
                <a:spcPct val="100000"/>
              </a:lnSpc>
              <a:spcBef>
                <a:spcPct val="20000"/>
              </a:spcBef>
              <a:buFont typeface="Lucida Grande"/>
              <a:buChar char="»"/>
              <a:defRPr lang="en-US" sz="900" i="0" smtClean="0">
                <a:solidFill>
                  <a:srgbClr val="1292DC"/>
                </a:solidFill>
                <a:latin typeface="Calibri"/>
                <a:ea typeface="+mn-ea"/>
                <a:cs typeface="Calibri"/>
              </a:defRPr>
            </a:lvl6pPr>
            <a:lvl7pPr marL="610143" marR="0" indent="0" defTabSz="389626" fontAlgn="auto">
              <a:lnSpc>
                <a:spcPct val="100000"/>
              </a:lnSpc>
              <a:spcBef>
                <a:spcPct val="20000"/>
              </a:spcBef>
              <a:spcAft>
                <a:spcPts val="0"/>
              </a:spcAft>
              <a:buClrTx/>
              <a:buSzTx/>
              <a:buFont typeface="Lucida Grande"/>
              <a:buNone/>
              <a:tabLst/>
              <a:defRPr lang="en-US" sz="1000" smtClean="0">
                <a:solidFill>
                  <a:srgbClr val="1292DC"/>
                </a:solidFill>
                <a:latin typeface="+mn-lt"/>
                <a:ea typeface="+mn-ea"/>
                <a:cs typeface="+mn-cs"/>
              </a:defRPr>
            </a:lvl7pPr>
            <a:lvl8pPr marL="2922194" indent="-194813" defTabSz="389626">
              <a:spcBef>
                <a:spcPct val="20000"/>
              </a:spcBef>
              <a:buFont typeface="Arial"/>
              <a:buChar char="•"/>
              <a:defRPr sz="1700">
                <a:latin typeface="+mn-lt"/>
                <a:ea typeface="+mn-ea"/>
                <a:cs typeface="+mn-cs"/>
              </a:defRPr>
            </a:lvl8pPr>
            <a:lvl9pPr marL="3311820" indent="-194813" defTabSz="389626">
              <a:spcBef>
                <a:spcPct val="20000"/>
              </a:spcBef>
              <a:buFont typeface="Arial"/>
              <a:buChar char="•"/>
              <a:defRPr sz="1700">
                <a:latin typeface="+mn-lt"/>
                <a:ea typeface="+mn-ea"/>
                <a:cs typeface="+mn-cs"/>
              </a:defRPr>
            </a:lvl9pPr>
          </a:lstStyle>
          <a:p>
            <a:r>
              <a:rPr lang="en-US" dirty="0"/>
              <a:t>Revenue Management</a:t>
            </a:r>
          </a:p>
        </p:txBody>
      </p:sp>
      <p:sp>
        <p:nvSpPr>
          <p:cNvPr id="257" name="Text Placeholder 45">
            <a:extLst>
              <a:ext uri="{FF2B5EF4-FFF2-40B4-BE49-F238E27FC236}">
                <a16:creationId xmlns:a16="http://schemas.microsoft.com/office/drawing/2014/main" id="{391BAFEF-C14C-4C82-9549-9150B83F8084}"/>
              </a:ext>
            </a:extLst>
          </p:cNvPr>
          <p:cNvSpPr txBox="1">
            <a:spLocks/>
          </p:cNvSpPr>
          <p:nvPr/>
        </p:nvSpPr>
        <p:spPr>
          <a:xfrm>
            <a:off x="6907253" y="1220519"/>
            <a:ext cx="1867416" cy="344256"/>
          </a:xfrm>
          <a:prstGeom prst="rect">
            <a:avLst/>
          </a:prstGeom>
        </p:spPr>
        <p:txBody>
          <a:bodyPr lIns="0" tIns="0" rIns="77925" bIns="38963">
            <a:noAutofit/>
          </a:bodyPr>
          <a:lstStyle>
            <a:lvl1pPr marL="0" marR="0" indent="0" defTabSz="389626" eaLnBrk="1" fontAlgn="auto" latinLnBrk="0" hangingPunct="1">
              <a:lnSpc>
                <a:spcPct val="100000"/>
              </a:lnSpc>
              <a:spcBef>
                <a:spcPts val="0"/>
              </a:spcBef>
              <a:spcAft>
                <a:spcPts val="0"/>
              </a:spcAft>
              <a:buClrTx/>
              <a:buSzTx/>
              <a:buFontTx/>
              <a:buNone/>
              <a:tabLst/>
              <a:defRPr lang="en-GB" i="0" u="none" strike="noStrike"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defTabSz="389626" eaLnBrk="1" latinLnBrk="0" hangingPunct="1">
              <a:spcBef>
                <a:spcPct val="20000"/>
              </a:spcBef>
              <a:buFont typeface="Lucida Grande"/>
              <a:buNone/>
              <a:defRPr sz="1400">
                <a:solidFill>
                  <a:srgbClr val="082566"/>
                </a:solidFill>
                <a:latin typeface="+mn-lt"/>
                <a:ea typeface="+mn-ea"/>
                <a:cs typeface="+mn-cs"/>
              </a:defRPr>
            </a:lvl2pPr>
            <a:lvl3pPr marL="455917" indent="-148815" defTabSz="389626" eaLnBrk="1" latinLnBrk="0" hangingPunct="1">
              <a:spcBef>
                <a:spcPct val="20000"/>
              </a:spcBef>
              <a:buFont typeface="Lucida Grande"/>
              <a:buChar char="»"/>
              <a:defRPr>
                <a:solidFill>
                  <a:srgbClr val="082566"/>
                </a:solidFill>
                <a:latin typeface="+mn-lt"/>
                <a:ea typeface="+mn-ea"/>
                <a:cs typeface="+mn-cs"/>
              </a:defRPr>
            </a:lvl3pPr>
            <a:lvl4pPr marL="610144" marR="0" indent="-154227" defTabSz="389626" eaLnBrk="1" fontAlgn="auto" latinLnBrk="0" hangingPunct="1">
              <a:lnSpc>
                <a:spcPct val="100000"/>
              </a:lnSpc>
              <a:spcBef>
                <a:spcPct val="20000"/>
              </a:spcBef>
              <a:spcAft>
                <a:spcPts val="0"/>
              </a:spcAft>
              <a:buClrTx/>
              <a:buSzTx/>
              <a:buFont typeface="Lucida Grande"/>
              <a:buChar char="»"/>
              <a:tabLst/>
              <a:defRPr sz="1000">
                <a:solidFill>
                  <a:srgbClr val="1292DC"/>
                </a:solidFill>
                <a:latin typeface="+mn-lt"/>
                <a:ea typeface="+mn-ea"/>
                <a:cs typeface="+mn-cs"/>
              </a:defRPr>
            </a:lvl4pPr>
            <a:lvl5pPr marL="378803" indent="-224576" defTabSz="389626" eaLnBrk="1" latinLnBrk="0" hangingPunct="1">
              <a:lnSpc>
                <a:spcPct val="100000"/>
              </a:lnSpc>
              <a:spcBef>
                <a:spcPct val="20000"/>
              </a:spcBef>
              <a:buFont typeface="Arial"/>
              <a:buChar char="»"/>
              <a:defRPr lang="en-US" sz="1900" smtClean="0">
                <a:solidFill>
                  <a:srgbClr val="082566"/>
                </a:solidFill>
                <a:latin typeface="+mn-lt"/>
                <a:ea typeface="+mn-ea"/>
                <a:cs typeface="+mn-cs"/>
              </a:defRPr>
            </a:lvl5pPr>
            <a:lvl6pPr marL="763017" indent="-307101" defTabSz="389626">
              <a:lnSpc>
                <a:spcPct val="100000"/>
              </a:lnSpc>
              <a:spcBef>
                <a:spcPct val="20000"/>
              </a:spcBef>
              <a:buFont typeface="Lucida Grande"/>
              <a:buChar char="»"/>
              <a:defRPr lang="en-US" sz="900" i="0" smtClean="0">
                <a:solidFill>
                  <a:srgbClr val="1292DC"/>
                </a:solidFill>
                <a:latin typeface="Calibri"/>
                <a:ea typeface="+mn-ea"/>
                <a:cs typeface="Calibri"/>
              </a:defRPr>
            </a:lvl6pPr>
            <a:lvl7pPr marL="610143" marR="0" indent="0" defTabSz="389626" fontAlgn="auto">
              <a:lnSpc>
                <a:spcPct val="100000"/>
              </a:lnSpc>
              <a:spcBef>
                <a:spcPct val="20000"/>
              </a:spcBef>
              <a:spcAft>
                <a:spcPts val="0"/>
              </a:spcAft>
              <a:buClrTx/>
              <a:buSzTx/>
              <a:buFont typeface="Lucida Grande"/>
              <a:buNone/>
              <a:tabLst/>
              <a:defRPr lang="en-US" sz="1000" smtClean="0">
                <a:solidFill>
                  <a:srgbClr val="1292DC"/>
                </a:solidFill>
                <a:latin typeface="+mn-lt"/>
                <a:ea typeface="+mn-ea"/>
                <a:cs typeface="+mn-cs"/>
              </a:defRPr>
            </a:lvl7pPr>
            <a:lvl8pPr marL="2922194" indent="-194813" defTabSz="389626">
              <a:spcBef>
                <a:spcPct val="20000"/>
              </a:spcBef>
              <a:buFont typeface="Arial"/>
              <a:buChar char="•"/>
              <a:defRPr sz="1700">
                <a:latin typeface="+mn-lt"/>
                <a:ea typeface="+mn-ea"/>
                <a:cs typeface="+mn-cs"/>
              </a:defRPr>
            </a:lvl8pPr>
            <a:lvl9pPr marL="3311820" indent="-194813" defTabSz="389626">
              <a:spcBef>
                <a:spcPct val="20000"/>
              </a:spcBef>
              <a:buFont typeface="Arial"/>
              <a:buChar char="•"/>
              <a:defRPr sz="1700">
                <a:latin typeface="+mn-lt"/>
                <a:ea typeface="+mn-ea"/>
                <a:cs typeface="+mn-cs"/>
              </a:defRPr>
            </a:lvl9pPr>
          </a:lstStyle>
          <a:p>
            <a:r>
              <a:rPr lang="en-US" dirty="0"/>
              <a:t>Enabling Environment</a:t>
            </a:r>
          </a:p>
        </p:txBody>
      </p:sp>
      <p:graphicFrame>
        <p:nvGraphicFramePr>
          <p:cNvPr id="192" name="Chart 191">
            <a:extLst>
              <a:ext uri="{FF2B5EF4-FFF2-40B4-BE49-F238E27FC236}">
                <a16:creationId xmlns:a16="http://schemas.microsoft.com/office/drawing/2014/main" id="{2BC3CA5C-7F93-6567-F16A-5D0386164DB4}"/>
              </a:ext>
            </a:extLst>
          </p:cNvPr>
          <p:cNvGraphicFramePr/>
          <p:nvPr>
            <p:custDataLst>
              <p:tags r:id="rId18"/>
            </p:custDataLst>
            <p:extLst>
              <p:ext uri="{D42A27DB-BD31-4B8C-83A1-F6EECF244321}">
                <p14:modId xmlns:p14="http://schemas.microsoft.com/office/powerpoint/2010/main" val="2264932099"/>
              </p:ext>
            </p:extLst>
          </p:nvPr>
        </p:nvGraphicFramePr>
        <p:xfrm>
          <a:off x="4664075" y="1598613"/>
          <a:ext cx="1822450" cy="2722562"/>
        </p:xfrm>
        <a:graphic>
          <a:graphicData uri="http://schemas.openxmlformats.org/drawingml/2006/chart">
            <c:chart xmlns:c="http://schemas.openxmlformats.org/drawingml/2006/chart" xmlns:r="http://schemas.openxmlformats.org/officeDocument/2006/relationships" r:id="rId42"/>
          </a:graphicData>
        </a:graphic>
      </p:graphicFrame>
      <p:cxnSp>
        <p:nvCxnSpPr>
          <p:cNvPr id="210" name="Straight Connector 209">
            <a:extLst>
              <a:ext uri="{FF2B5EF4-FFF2-40B4-BE49-F238E27FC236}">
                <a16:creationId xmlns:a16="http://schemas.microsoft.com/office/drawing/2014/main" id="{41BB5E45-0F44-7B21-BEC8-51754C5473E1}"/>
              </a:ext>
            </a:extLst>
          </p:cNvPr>
          <p:cNvCxnSpPr/>
          <p:nvPr>
            <p:custDataLst>
              <p:tags r:id="rId19"/>
            </p:custDataLst>
          </p:nvPr>
        </p:nvCxnSpPr>
        <p:spPr bwMode="gray">
          <a:xfrm>
            <a:off x="6302375" y="2116138"/>
            <a:ext cx="101600" cy="0"/>
          </a:xfrm>
          <a:prstGeom prst="line">
            <a:avLst/>
          </a:prstGeom>
          <a:ln w="12700" cap="flat" cmpd="sng" algn="ctr">
            <a:solidFill>
              <a:schemeClr val="accent4"/>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5" name="Straight Connector 364">
            <a:extLst>
              <a:ext uri="{FF2B5EF4-FFF2-40B4-BE49-F238E27FC236}">
                <a16:creationId xmlns:a16="http://schemas.microsoft.com/office/drawing/2014/main" id="{C2403B30-82BE-4664-A731-A5467B51B953}"/>
              </a:ext>
            </a:extLst>
          </p:cNvPr>
          <p:cNvCxnSpPr/>
          <p:nvPr>
            <p:custDataLst>
              <p:tags r:id="rId20"/>
            </p:custDataLst>
          </p:nvPr>
        </p:nvCxnSpPr>
        <p:spPr bwMode="gray">
          <a:xfrm>
            <a:off x="4746625" y="3573463"/>
            <a:ext cx="1657350" cy="0"/>
          </a:xfrm>
          <a:prstGeom prst="line">
            <a:avLst/>
          </a:prstGeom>
          <a:ln w="12700" cap="flat" cmpd="sng" algn="ctr">
            <a:solidFill>
              <a:schemeClr val="accent6"/>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6" name="Straight Connector 205">
            <a:extLst>
              <a:ext uri="{FF2B5EF4-FFF2-40B4-BE49-F238E27FC236}">
                <a16:creationId xmlns:a16="http://schemas.microsoft.com/office/drawing/2014/main" id="{4F2E3A1C-B83C-89D7-6942-E2D78C2D2E19}"/>
              </a:ext>
            </a:extLst>
          </p:cNvPr>
          <p:cNvCxnSpPr/>
          <p:nvPr>
            <p:custDataLst>
              <p:tags r:id="rId21"/>
            </p:custDataLst>
          </p:nvPr>
        </p:nvCxnSpPr>
        <p:spPr bwMode="gray">
          <a:xfrm>
            <a:off x="4746625" y="2116138"/>
            <a:ext cx="1365250" cy="0"/>
          </a:xfrm>
          <a:prstGeom prst="line">
            <a:avLst/>
          </a:prstGeom>
          <a:ln w="12700" cap="flat" cmpd="sng" algn="ctr">
            <a:solidFill>
              <a:schemeClr val="accent4"/>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3" name="Straight Connector 262">
            <a:extLst>
              <a:ext uri="{FF2B5EF4-FFF2-40B4-BE49-F238E27FC236}">
                <a16:creationId xmlns:a16="http://schemas.microsoft.com/office/drawing/2014/main" id="{AAF151F7-24CD-4CCB-894C-47D40454B805}"/>
              </a:ext>
            </a:extLst>
          </p:cNvPr>
          <p:cNvCxnSpPr/>
          <p:nvPr>
            <p:custDataLst>
              <p:tags r:id="rId22"/>
            </p:custDataLst>
          </p:nvPr>
        </p:nvCxnSpPr>
        <p:spPr bwMode="gray">
          <a:xfrm>
            <a:off x="4746625" y="2781300"/>
            <a:ext cx="317500" cy="0"/>
          </a:xfrm>
          <a:prstGeom prst="line">
            <a:avLst/>
          </a:prstGeom>
          <a:ln w="12700" cap="flat" cmpd="sng" algn="ctr">
            <a:solidFill>
              <a:schemeClr val="accent5"/>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43" name="Straight Connector 342">
            <a:extLst>
              <a:ext uri="{FF2B5EF4-FFF2-40B4-BE49-F238E27FC236}">
                <a16:creationId xmlns:a16="http://schemas.microsoft.com/office/drawing/2014/main" id="{F83D42BA-83D1-4243-807C-54FA84006477}"/>
              </a:ext>
            </a:extLst>
          </p:cNvPr>
          <p:cNvCxnSpPr/>
          <p:nvPr>
            <p:custDataLst>
              <p:tags r:id="rId23"/>
            </p:custDataLst>
          </p:nvPr>
        </p:nvCxnSpPr>
        <p:spPr bwMode="gray">
          <a:xfrm>
            <a:off x="5254625" y="2781300"/>
            <a:ext cx="1149350" cy="0"/>
          </a:xfrm>
          <a:prstGeom prst="line">
            <a:avLst/>
          </a:prstGeom>
          <a:ln w="12700" cap="flat" cmpd="sng" algn="ctr">
            <a:solidFill>
              <a:schemeClr val="accent5"/>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26" name="Rectangle 425">
            <a:extLst>
              <a:ext uri="{FF2B5EF4-FFF2-40B4-BE49-F238E27FC236}">
                <a16:creationId xmlns:a16="http://schemas.microsoft.com/office/drawing/2014/main" id="{27B00799-F642-4FBB-82F9-DF1735600FC2}"/>
              </a:ext>
            </a:extLst>
          </p:cNvPr>
          <p:cNvSpPr/>
          <p:nvPr>
            <p:custDataLst>
              <p:tags r:id="rId24"/>
            </p:custDataLst>
          </p:nvPr>
        </p:nvSpPr>
        <p:spPr bwMode="auto">
          <a:xfrm>
            <a:off x="5013325" y="4281488"/>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E0224AFB-D4B3-4CAB-B4C5-586AC7E1A53E}" type="datetime'''''2''''''''''''''''0''''''''1''''''''''''7'''''''''''''">
              <a:rPr lang="en-US" altLang="en-US" sz="1000" b="0" baseline="0" smtClean="0">
                <a:solidFill>
                  <a:schemeClr val="tx1"/>
                </a:solidFill>
                <a:effectLst/>
              </a:rPr>
              <a:pPr algn="ctr"/>
              <a:t>2017</a:t>
            </a:fld>
            <a:endParaRPr lang="en-US" sz="1000" b="0" baseline="0" dirty="0" err="1">
              <a:solidFill>
                <a:schemeClr val="tx1"/>
              </a:solidFill>
            </a:endParaRPr>
          </a:p>
        </p:txBody>
      </p:sp>
      <p:sp>
        <p:nvSpPr>
          <p:cNvPr id="195" name="Rectangle 194">
            <a:extLst>
              <a:ext uri="{FF2B5EF4-FFF2-40B4-BE49-F238E27FC236}">
                <a16:creationId xmlns:a16="http://schemas.microsoft.com/office/drawing/2014/main" id="{4B34ADF8-CF91-421E-C2DA-3119A3221A8F}"/>
              </a:ext>
            </a:extLst>
          </p:cNvPr>
          <p:cNvSpPr/>
          <p:nvPr>
            <p:custDataLst>
              <p:tags r:id="rId25"/>
            </p:custDataLst>
          </p:nvPr>
        </p:nvSpPr>
        <p:spPr bwMode="gray">
          <a:xfrm>
            <a:off x="5648325" y="2133600"/>
            <a:ext cx="246063"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7463" tIns="0" rIns="17463" bIns="0" numCol="1" spcCol="0" rtlCol="0" anchor="b" anchorCtr="0">
            <a:noAutofit/>
          </a:bodyPr>
          <a:lstStyle/>
          <a:p>
            <a:pPr algn="ctr">
              <a:lnSpc>
                <a:spcPct val="90000"/>
              </a:lnSpc>
            </a:pPr>
            <a:r>
              <a:rPr lang="en-US" sz="1000" b="0" baseline="0" dirty="0">
                <a:solidFill>
                  <a:schemeClr val="tx1"/>
                </a:solidFill>
              </a:rPr>
              <a:t>N/A</a:t>
            </a:r>
          </a:p>
        </p:txBody>
      </p:sp>
      <p:sp>
        <p:nvSpPr>
          <p:cNvPr id="427" name="Rectangle 426">
            <a:extLst>
              <a:ext uri="{FF2B5EF4-FFF2-40B4-BE49-F238E27FC236}">
                <a16:creationId xmlns:a16="http://schemas.microsoft.com/office/drawing/2014/main" id="{27D3A1C0-1423-48C2-9F87-DAEA6B463B78}"/>
              </a:ext>
            </a:extLst>
          </p:cNvPr>
          <p:cNvSpPr/>
          <p:nvPr>
            <p:custDataLst>
              <p:tags r:id="rId26"/>
            </p:custDataLst>
          </p:nvPr>
        </p:nvSpPr>
        <p:spPr bwMode="auto">
          <a:xfrm>
            <a:off x="5842000" y="4281488"/>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315866DD-B6AE-4722-8FA6-E4B2AE180A8B}" type="datetime'''''''''''''''2''0''''''2''''''''''1'''''''''''">
              <a:rPr lang="en-US" altLang="en-US" sz="1000" b="0" baseline="0" smtClean="0">
                <a:solidFill>
                  <a:schemeClr val="tx1"/>
                </a:solidFill>
                <a:effectLst/>
              </a:rPr>
              <a:pPr algn="ctr"/>
              <a:t>2021</a:t>
            </a:fld>
            <a:endParaRPr lang="en-US" sz="1000" b="0" baseline="0" dirty="0" err="1">
              <a:solidFill>
                <a:schemeClr val="tx1"/>
              </a:solidFill>
            </a:endParaRPr>
          </a:p>
        </p:txBody>
      </p:sp>
      <p:graphicFrame>
        <p:nvGraphicFramePr>
          <p:cNvPr id="193" name="Chart 192">
            <a:extLst>
              <a:ext uri="{FF2B5EF4-FFF2-40B4-BE49-F238E27FC236}">
                <a16:creationId xmlns:a16="http://schemas.microsoft.com/office/drawing/2014/main" id="{0C128599-E06D-95BB-4FB6-40E9D55B8DC4}"/>
              </a:ext>
            </a:extLst>
          </p:cNvPr>
          <p:cNvGraphicFramePr/>
          <p:nvPr>
            <p:custDataLst>
              <p:tags r:id="rId27"/>
            </p:custDataLst>
            <p:extLst>
              <p:ext uri="{D42A27DB-BD31-4B8C-83A1-F6EECF244321}">
                <p14:modId xmlns:p14="http://schemas.microsoft.com/office/powerpoint/2010/main" val="1138111849"/>
              </p:ext>
            </p:extLst>
          </p:nvPr>
        </p:nvGraphicFramePr>
        <p:xfrm>
          <a:off x="6824663" y="1598613"/>
          <a:ext cx="1841500" cy="2722562"/>
        </p:xfrm>
        <a:graphic>
          <a:graphicData uri="http://schemas.openxmlformats.org/drawingml/2006/chart">
            <c:chart xmlns:c="http://schemas.openxmlformats.org/drawingml/2006/chart" xmlns:r="http://schemas.openxmlformats.org/officeDocument/2006/relationships" r:id="rId43"/>
          </a:graphicData>
        </a:graphic>
      </p:graphicFrame>
      <p:cxnSp>
        <p:nvCxnSpPr>
          <p:cNvPr id="222" name="Straight Connector 221">
            <a:extLst>
              <a:ext uri="{FF2B5EF4-FFF2-40B4-BE49-F238E27FC236}">
                <a16:creationId xmlns:a16="http://schemas.microsoft.com/office/drawing/2014/main" id="{7AB13880-5761-CECC-8652-D4CEA149B1A0}"/>
              </a:ext>
            </a:extLst>
          </p:cNvPr>
          <p:cNvCxnSpPr/>
          <p:nvPr>
            <p:custDataLst>
              <p:tags r:id="rId28"/>
            </p:custDataLst>
          </p:nvPr>
        </p:nvCxnSpPr>
        <p:spPr bwMode="gray">
          <a:xfrm>
            <a:off x="6907213" y="2243138"/>
            <a:ext cx="322263" cy="0"/>
          </a:xfrm>
          <a:prstGeom prst="line">
            <a:avLst/>
          </a:prstGeom>
          <a:ln w="12700" cap="flat" cmpd="sng" algn="ctr">
            <a:solidFill>
              <a:schemeClr val="accent4"/>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40" name="Straight Connector 339">
            <a:extLst>
              <a:ext uri="{FF2B5EF4-FFF2-40B4-BE49-F238E27FC236}">
                <a16:creationId xmlns:a16="http://schemas.microsoft.com/office/drawing/2014/main" id="{C12FA76E-F390-4322-8CA8-676FE7F94193}"/>
              </a:ext>
            </a:extLst>
          </p:cNvPr>
          <p:cNvCxnSpPr/>
          <p:nvPr>
            <p:custDataLst>
              <p:tags r:id="rId29"/>
            </p:custDataLst>
          </p:nvPr>
        </p:nvCxnSpPr>
        <p:spPr bwMode="gray">
          <a:xfrm>
            <a:off x="6907213" y="2806700"/>
            <a:ext cx="1676400" cy="0"/>
          </a:xfrm>
          <a:prstGeom prst="line">
            <a:avLst/>
          </a:prstGeom>
          <a:ln w="12700" cap="flat" cmpd="sng" algn="ctr">
            <a:solidFill>
              <a:schemeClr val="accent5"/>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4" name="Straight Connector 223">
            <a:extLst>
              <a:ext uri="{FF2B5EF4-FFF2-40B4-BE49-F238E27FC236}">
                <a16:creationId xmlns:a16="http://schemas.microsoft.com/office/drawing/2014/main" id="{F7557A3D-49C9-C6AE-FE71-596EF541EAB2}"/>
              </a:ext>
            </a:extLst>
          </p:cNvPr>
          <p:cNvCxnSpPr/>
          <p:nvPr>
            <p:custDataLst>
              <p:tags r:id="rId30"/>
            </p:custDataLst>
          </p:nvPr>
        </p:nvCxnSpPr>
        <p:spPr bwMode="gray">
          <a:xfrm>
            <a:off x="8478839" y="2243138"/>
            <a:ext cx="104775" cy="0"/>
          </a:xfrm>
          <a:prstGeom prst="line">
            <a:avLst/>
          </a:prstGeom>
          <a:ln w="12700" cap="flat" cmpd="sng" algn="ctr">
            <a:solidFill>
              <a:schemeClr val="accent4"/>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6" name="Straight Connector 375">
            <a:extLst>
              <a:ext uri="{FF2B5EF4-FFF2-40B4-BE49-F238E27FC236}">
                <a16:creationId xmlns:a16="http://schemas.microsoft.com/office/drawing/2014/main" id="{F3220CF3-DE8D-4BA7-8F5F-8FC2E2E1F151}"/>
              </a:ext>
            </a:extLst>
          </p:cNvPr>
          <p:cNvCxnSpPr/>
          <p:nvPr>
            <p:custDataLst>
              <p:tags r:id="rId31"/>
            </p:custDataLst>
          </p:nvPr>
        </p:nvCxnSpPr>
        <p:spPr bwMode="gray">
          <a:xfrm>
            <a:off x="6907213" y="3803650"/>
            <a:ext cx="1676400" cy="0"/>
          </a:xfrm>
          <a:prstGeom prst="line">
            <a:avLst/>
          </a:prstGeom>
          <a:ln w="12700" cap="flat" cmpd="sng" algn="ctr">
            <a:solidFill>
              <a:schemeClr val="accent6"/>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688B7FAA-AAD0-C1E9-F95A-A4FCFE63FF50}"/>
              </a:ext>
            </a:extLst>
          </p:cNvPr>
          <p:cNvCxnSpPr/>
          <p:nvPr>
            <p:custDataLst>
              <p:tags r:id="rId32"/>
            </p:custDataLst>
          </p:nvPr>
        </p:nvCxnSpPr>
        <p:spPr bwMode="gray">
          <a:xfrm>
            <a:off x="7419975" y="2243138"/>
            <a:ext cx="868363" cy="0"/>
          </a:xfrm>
          <a:prstGeom prst="line">
            <a:avLst/>
          </a:prstGeom>
          <a:ln w="12700" cap="flat" cmpd="sng" algn="ctr">
            <a:solidFill>
              <a:schemeClr val="accent4"/>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33" name="Rectangle 432">
            <a:extLst>
              <a:ext uri="{FF2B5EF4-FFF2-40B4-BE49-F238E27FC236}">
                <a16:creationId xmlns:a16="http://schemas.microsoft.com/office/drawing/2014/main" id="{57D4D604-C977-471C-AABD-F27877366C3F}"/>
              </a:ext>
            </a:extLst>
          </p:cNvPr>
          <p:cNvSpPr/>
          <p:nvPr>
            <p:custDataLst>
              <p:tags r:id="rId33"/>
            </p:custDataLst>
          </p:nvPr>
        </p:nvSpPr>
        <p:spPr bwMode="auto">
          <a:xfrm>
            <a:off x="7178675" y="4281488"/>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B265FC8B-D2BF-4682-BE5F-348FCE749CD7}" type="datetime'''''2''''0''''''1''''''''''7'''''''''''''''''''''">
              <a:rPr lang="en-US" altLang="en-US" sz="1000" b="0" baseline="0" smtClean="0">
                <a:solidFill>
                  <a:schemeClr val="tx1"/>
                </a:solidFill>
              </a:rPr>
              <a:pPr/>
              <a:t>2017</a:t>
            </a:fld>
            <a:endParaRPr lang="en-US" sz="1000" b="0" baseline="0" dirty="0" err="1">
              <a:solidFill>
                <a:schemeClr val="tx1"/>
              </a:solidFill>
            </a:endParaRPr>
          </a:p>
        </p:txBody>
      </p:sp>
      <p:sp>
        <p:nvSpPr>
          <p:cNvPr id="441" name="Rectangle 440">
            <a:extLst>
              <a:ext uri="{FF2B5EF4-FFF2-40B4-BE49-F238E27FC236}">
                <a16:creationId xmlns:a16="http://schemas.microsoft.com/office/drawing/2014/main" id="{048AD7D7-2D09-498E-AB1E-FD37DF21CCFE}"/>
              </a:ext>
            </a:extLst>
          </p:cNvPr>
          <p:cNvSpPr/>
          <p:nvPr>
            <p:custDataLst>
              <p:tags r:id="rId34"/>
            </p:custDataLst>
          </p:nvPr>
        </p:nvSpPr>
        <p:spPr bwMode="auto">
          <a:xfrm>
            <a:off x="8016875" y="4281488"/>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3DDE53AB-9280-4F14-A506-7B2C5E75B5BA}" type="datetime'''''''''''''''''2''0''''''''''''''''''''21'''''''''''">
              <a:rPr lang="en-US" altLang="en-US" sz="1000" b="0" baseline="0" smtClean="0">
                <a:solidFill>
                  <a:schemeClr val="tx1"/>
                </a:solidFill>
              </a:rPr>
              <a:pPr/>
              <a:t>2021</a:t>
            </a:fld>
            <a:endParaRPr lang="en-US" sz="1000" b="0" baseline="0" dirty="0" err="1">
              <a:solidFill>
                <a:schemeClr val="tx1"/>
              </a:solidFill>
            </a:endParaRPr>
          </a:p>
        </p:txBody>
      </p:sp>
      <p:sp>
        <p:nvSpPr>
          <p:cNvPr id="207" name="Rectangle 206">
            <a:extLst>
              <a:ext uri="{FF2B5EF4-FFF2-40B4-BE49-F238E27FC236}">
                <a16:creationId xmlns:a16="http://schemas.microsoft.com/office/drawing/2014/main" id="{8C7E74A7-6663-16D9-75C6-59BEE4F4CEAB}"/>
              </a:ext>
            </a:extLst>
          </p:cNvPr>
          <p:cNvSpPr/>
          <p:nvPr>
            <p:custDataLst>
              <p:tags r:id="rId35"/>
            </p:custDataLst>
          </p:nvPr>
        </p:nvSpPr>
        <p:spPr bwMode="gray">
          <a:xfrm>
            <a:off x="7820025" y="2414588"/>
            <a:ext cx="246063"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7463" tIns="0" rIns="17463" bIns="0" numCol="1" spcCol="0" rtlCol="0" anchor="b" anchorCtr="0">
            <a:noAutofit/>
          </a:bodyPr>
          <a:lstStyle/>
          <a:p>
            <a:pPr algn="ctr">
              <a:lnSpc>
                <a:spcPct val="90000"/>
              </a:lnSpc>
            </a:pPr>
            <a:r>
              <a:rPr lang="en-US" sz="1000" b="0" baseline="0" dirty="0">
                <a:solidFill>
                  <a:schemeClr val="tx1"/>
                </a:solidFill>
              </a:rPr>
              <a:t>N/A</a:t>
            </a:r>
          </a:p>
        </p:txBody>
      </p:sp>
      <p:sp>
        <p:nvSpPr>
          <p:cNvPr id="57" name="Text Placeholder 56">
            <a:extLst>
              <a:ext uri="{FF2B5EF4-FFF2-40B4-BE49-F238E27FC236}">
                <a16:creationId xmlns:a16="http://schemas.microsoft.com/office/drawing/2014/main" id="{1E1D57F1-F741-32CB-4EAF-B2D61693F51D}"/>
              </a:ext>
            </a:extLst>
          </p:cNvPr>
          <p:cNvSpPr>
            <a:spLocks noGrp="1"/>
          </p:cNvSpPr>
          <p:nvPr>
            <p:ph type="body" sz="quarter" idx="24"/>
          </p:nvPr>
        </p:nvSpPr>
        <p:spPr/>
        <p:txBody>
          <a:bodyPr lIns="0" tIns="0" rIns="77925" bIns="38963">
            <a:noAutofit/>
          </a:bodyPr>
          <a:lstStyle/>
          <a:p>
            <a:r>
              <a:rPr lang="en-US" sz="1200" dirty="0"/>
              <a:t>Composite</a:t>
            </a:r>
          </a:p>
        </p:txBody>
      </p:sp>
      <p:sp>
        <p:nvSpPr>
          <p:cNvPr id="60" name="TextBox 59">
            <a:extLst>
              <a:ext uri="{FF2B5EF4-FFF2-40B4-BE49-F238E27FC236}">
                <a16:creationId xmlns:a16="http://schemas.microsoft.com/office/drawing/2014/main" id="{D1D71524-EF0F-AE32-6CD1-19BAAEC28DCE}"/>
              </a:ext>
            </a:extLst>
          </p:cNvPr>
          <p:cNvSpPr txBox="1"/>
          <p:nvPr/>
        </p:nvSpPr>
        <p:spPr>
          <a:xfrm>
            <a:off x="465506" y="4631211"/>
            <a:ext cx="395589" cy="217625"/>
          </a:xfrm>
          <a:prstGeom prst="rect">
            <a:avLst/>
          </a:prstGeom>
          <a:noFill/>
        </p:spPr>
        <p:txBody>
          <a:bodyPr wrap="none" lIns="90000" tIns="46800" rIns="90000" bIns="46800" rtlCol="0">
            <a:noAutofit/>
          </a:bodyPr>
          <a:lstStyle/>
          <a:p>
            <a:pPr algn="ctr"/>
            <a:r>
              <a:rPr lang="en-US" sz="800" b="0" baseline="0" dirty="0">
                <a:solidFill>
                  <a:schemeClr val="accent3"/>
                </a:solidFill>
                <a:latin typeface="+mj-lt"/>
                <a:ea typeface="Roboto" panose="02000000000000000000" pitchFamily="2" charset="0"/>
                <a:cs typeface="Roboto" panose="02000000000000000000" pitchFamily="2" charset="0"/>
              </a:rPr>
              <a:t>Best</a:t>
            </a:r>
          </a:p>
        </p:txBody>
      </p:sp>
      <p:cxnSp>
        <p:nvCxnSpPr>
          <p:cNvPr id="61" name="Straight Connector 60">
            <a:extLst>
              <a:ext uri="{FF2B5EF4-FFF2-40B4-BE49-F238E27FC236}">
                <a16:creationId xmlns:a16="http://schemas.microsoft.com/office/drawing/2014/main" id="{3158EEDE-522E-CFF0-8AD9-7FF3763ACAF1}"/>
              </a:ext>
            </a:extLst>
          </p:cNvPr>
          <p:cNvCxnSpPr/>
          <p:nvPr/>
        </p:nvCxnSpPr>
        <p:spPr>
          <a:xfrm>
            <a:off x="312369" y="4740233"/>
            <a:ext cx="198396" cy="0"/>
          </a:xfrm>
          <a:prstGeom prst="line">
            <a:avLst/>
          </a:prstGeom>
          <a:ln>
            <a:solidFill>
              <a:schemeClr val="accent4"/>
            </a:solidFill>
            <a:tailEnd type="none"/>
          </a:ln>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2D9E252D-BA41-3819-CFF7-9AAEA8AD71AA}"/>
              </a:ext>
            </a:extLst>
          </p:cNvPr>
          <p:cNvSpPr txBox="1"/>
          <p:nvPr/>
        </p:nvSpPr>
        <p:spPr>
          <a:xfrm>
            <a:off x="1079186" y="4631211"/>
            <a:ext cx="412021" cy="217625"/>
          </a:xfrm>
          <a:prstGeom prst="rect">
            <a:avLst/>
          </a:prstGeom>
          <a:noFill/>
        </p:spPr>
        <p:txBody>
          <a:bodyPr wrap="none" lIns="90000" tIns="46800" rIns="90000" bIns="46800" rtlCol="0">
            <a:noAutofit/>
          </a:bodyPr>
          <a:lstStyle/>
          <a:p>
            <a:pPr algn="ctr"/>
            <a:r>
              <a:rPr lang="en-US" sz="800" b="0" baseline="0" dirty="0">
                <a:solidFill>
                  <a:schemeClr val="accent3"/>
                </a:solidFill>
                <a:latin typeface="+mj-lt"/>
                <a:ea typeface="Roboto" panose="02000000000000000000" pitchFamily="2" charset="0"/>
                <a:cs typeface="Roboto" panose="02000000000000000000" pitchFamily="2" charset="0"/>
              </a:rPr>
              <a:t>Average</a:t>
            </a:r>
          </a:p>
        </p:txBody>
      </p:sp>
      <p:cxnSp>
        <p:nvCxnSpPr>
          <p:cNvPr id="63" name="Straight Connector 62">
            <a:extLst>
              <a:ext uri="{FF2B5EF4-FFF2-40B4-BE49-F238E27FC236}">
                <a16:creationId xmlns:a16="http://schemas.microsoft.com/office/drawing/2014/main" id="{F0589896-8C28-ED5A-CD61-DFD8AD0631DC}"/>
              </a:ext>
            </a:extLst>
          </p:cNvPr>
          <p:cNvCxnSpPr/>
          <p:nvPr/>
        </p:nvCxnSpPr>
        <p:spPr>
          <a:xfrm>
            <a:off x="829345" y="4740233"/>
            <a:ext cx="198396" cy="0"/>
          </a:xfrm>
          <a:prstGeom prst="line">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EAD3E753-4F17-1353-9B15-9FA9FAF1A1D3}"/>
              </a:ext>
            </a:extLst>
          </p:cNvPr>
          <p:cNvSpPr txBox="1"/>
          <p:nvPr/>
        </p:nvSpPr>
        <p:spPr>
          <a:xfrm>
            <a:off x="1747810" y="4631211"/>
            <a:ext cx="397109" cy="217625"/>
          </a:xfrm>
          <a:prstGeom prst="rect">
            <a:avLst/>
          </a:prstGeom>
          <a:noFill/>
        </p:spPr>
        <p:txBody>
          <a:bodyPr wrap="none" lIns="90000" tIns="46800" rIns="90000" bIns="46800" rtlCol="0">
            <a:noAutofit/>
          </a:bodyPr>
          <a:lstStyle/>
          <a:p>
            <a:pPr algn="ctr"/>
            <a:r>
              <a:rPr lang="en-US" sz="800" b="0" baseline="0" dirty="0">
                <a:solidFill>
                  <a:schemeClr val="accent3"/>
                </a:solidFill>
                <a:latin typeface="+mj-lt"/>
                <a:ea typeface="Roboto" panose="02000000000000000000" pitchFamily="2" charset="0"/>
                <a:cs typeface="Roboto" panose="02000000000000000000" pitchFamily="2" charset="0"/>
              </a:rPr>
              <a:t>Worst</a:t>
            </a:r>
          </a:p>
        </p:txBody>
      </p:sp>
      <p:cxnSp>
        <p:nvCxnSpPr>
          <p:cNvPr id="65" name="Straight Connector 64">
            <a:extLst>
              <a:ext uri="{FF2B5EF4-FFF2-40B4-BE49-F238E27FC236}">
                <a16:creationId xmlns:a16="http://schemas.microsoft.com/office/drawing/2014/main" id="{770F7A97-A5E1-20CC-DF8F-2B8C94B9F083}"/>
              </a:ext>
            </a:extLst>
          </p:cNvPr>
          <p:cNvCxnSpPr/>
          <p:nvPr/>
        </p:nvCxnSpPr>
        <p:spPr>
          <a:xfrm>
            <a:off x="1542255" y="4740233"/>
            <a:ext cx="198396" cy="0"/>
          </a:xfrm>
          <a:prstGeom prst="line">
            <a:avLst/>
          </a:prstGeom>
          <a:ln>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sp>
        <p:nvSpPr>
          <p:cNvPr id="71" name="Rectangle 70">
            <a:extLst>
              <a:ext uri="{FF2B5EF4-FFF2-40B4-BE49-F238E27FC236}">
                <a16:creationId xmlns:a16="http://schemas.microsoft.com/office/drawing/2014/main" id="{F13DFF00-8E8B-9227-4AAC-46F0167831C2}"/>
              </a:ext>
            </a:extLst>
          </p:cNvPr>
          <p:cNvSpPr/>
          <p:nvPr/>
        </p:nvSpPr>
        <p:spPr>
          <a:xfrm>
            <a:off x="2152078" y="4676455"/>
            <a:ext cx="133354" cy="11540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aseline="0" err="1">
              <a:ea typeface="Roboto" panose="02000000000000000000" pitchFamily="2" charset="0"/>
              <a:cs typeface="Roboto" panose="02000000000000000000" pitchFamily="2" charset="0"/>
            </a:endParaRPr>
          </a:p>
        </p:txBody>
      </p:sp>
      <p:sp>
        <p:nvSpPr>
          <p:cNvPr id="72" name="TextBox 71">
            <a:extLst>
              <a:ext uri="{FF2B5EF4-FFF2-40B4-BE49-F238E27FC236}">
                <a16:creationId xmlns:a16="http://schemas.microsoft.com/office/drawing/2014/main" id="{1B6A011D-03AF-1FCF-AC39-5576C12A8C20}"/>
              </a:ext>
            </a:extLst>
          </p:cNvPr>
          <p:cNvSpPr txBox="1"/>
          <p:nvPr/>
        </p:nvSpPr>
        <p:spPr>
          <a:xfrm>
            <a:off x="2358599" y="4631211"/>
            <a:ext cx="397109" cy="217625"/>
          </a:xfrm>
          <a:prstGeom prst="rect">
            <a:avLst/>
          </a:prstGeom>
          <a:noFill/>
        </p:spPr>
        <p:txBody>
          <a:bodyPr wrap="none" lIns="90000" tIns="46800" rIns="90000" bIns="46800" rtlCol="0">
            <a:noAutofit/>
          </a:bodyPr>
          <a:lstStyle/>
          <a:p>
            <a:pPr algn="ctr"/>
            <a:r>
              <a:rPr lang="en-US" sz="800" b="0" baseline="0" dirty="0">
                <a:solidFill>
                  <a:schemeClr val="accent3"/>
                </a:solidFill>
                <a:latin typeface="+mj-lt"/>
                <a:ea typeface="Roboto" panose="02000000000000000000" pitchFamily="2" charset="0"/>
                <a:cs typeface="Roboto" panose="02000000000000000000" pitchFamily="2" charset="0"/>
              </a:rPr>
              <a:t>Country 1</a:t>
            </a:r>
          </a:p>
        </p:txBody>
      </p:sp>
      <p:sp>
        <p:nvSpPr>
          <p:cNvPr id="73" name="Rectangle 72">
            <a:extLst>
              <a:ext uri="{FF2B5EF4-FFF2-40B4-BE49-F238E27FC236}">
                <a16:creationId xmlns:a16="http://schemas.microsoft.com/office/drawing/2014/main" id="{F68B8F49-116B-7FDD-9D81-4B045D099AF2}"/>
              </a:ext>
            </a:extLst>
          </p:cNvPr>
          <p:cNvSpPr/>
          <p:nvPr/>
        </p:nvSpPr>
        <p:spPr>
          <a:xfrm>
            <a:off x="2828875" y="4676455"/>
            <a:ext cx="133354" cy="115409"/>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aseline="0" err="1">
              <a:ea typeface="Roboto" panose="02000000000000000000" pitchFamily="2" charset="0"/>
              <a:cs typeface="Roboto" panose="02000000000000000000" pitchFamily="2" charset="0"/>
            </a:endParaRPr>
          </a:p>
        </p:txBody>
      </p:sp>
      <p:sp>
        <p:nvSpPr>
          <p:cNvPr id="74" name="TextBox 73">
            <a:extLst>
              <a:ext uri="{FF2B5EF4-FFF2-40B4-BE49-F238E27FC236}">
                <a16:creationId xmlns:a16="http://schemas.microsoft.com/office/drawing/2014/main" id="{B4B0B5D1-2303-38E8-038A-10D897142328}"/>
              </a:ext>
            </a:extLst>
          </p:cNvPr>
          <p:cNvSpPr txBox="1"/>
          <p:nvPr/>
        </p:nvSpPr>
        <p:spPr>
          <a:xfrm>
            <a:off x="3035396" y="4631211"/>
            <a:ext cx="397109" cy="217625"/>
          </a:xfrm>
          <a:prstGeom prst="rect">
            <a:avLst/>
          </a:prstGeom>
          <a:noFill/>
        </p:spPr>
        <p:txBody>
          <a:bodyPr wrap="none" lIns="90000" tIns="46800" rIns="90000" bIns="46800" rtlCol="0">
            <a:noAutofit/>
          </a:bodyPr>
          <a:lstStyle/>
          <a:p>
            <a:pPr algn="ctr"/>
            <a:r>
              <a:rPr lang="en-US" sz="800" b="0" baseline="0" dirty="0">
                <a:solidFill>
                  <a:schemeClr val="accent3"/>
                </a:solidFill>
                <a:latin typeface="+mj-lt"/>
                <a:ea typeface="Roboto" panose="02000000000000000000" pitchFamily="2" charset="0"/>
                <a:cs typeface="Roboto" panose="02000000000000000000" pitchFamily="2" charset="0"/>
              </a:rPr>
              <a:t>Country 2</a:t>
            </a:r>
          </a:p>
        </p:txBody>
      </p:sp>
      <p:sp>
        <p:nvSpPr>
          <p:cNvPr id="75" name="Rectangle 74">
            <a:extLst>
              <a:ext uri="{FF2B5EF4-FFF2-40B4-BE49-F238E27FC236}">
                <a16:creationId xmlns:a16="http://schemas.microsoft.com/office/drawing/2014/main" id="{0C73EF17-0956-E668-6F71-9F1F81D5461B}"/>
              </a:ext>
            </a:extLst>
          </p:cNvPr>
          <p:cNvSpPr/>
          <p:nvPr/>
        </p:nvSpPr>
        <p:spPr>
          <a:xfrm>
            <a:off x="3505672" y="4676455"/>
            <a:ext cx="133354" cy="11540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aseline="0" err="1">
              <a:ea typeface="Roboto" panose="02000000000000000000" pitchFamily="2" charset="0"/>
              <a:cs typeface="Roboto" panose="02000000000000000000" pitchFamily="2" charset="0"/>
            </a:endParaRPr>
          </a:p>
        </p:txBody>
      </p:sp>
      <p:sp>
        <p:nvSpPr>
          <p:cNvPr id="77" name="TextBox 76">
            <a:extLst>
              <a:ext uri="{FF2B5EF4-FFF2-40B4-BE49-F238E27FC236}">
                <a16:creationId xmlns:a16="http://schemas.microsoft.com/office/drawing/2014/main" id="{CFEE70FD-B908-EC4C-F784-7D2F7C7378EE}"/>
              </a:ext>
            </a:extLst>
          </p:cNvPr>
          <p:cNvSpPr txBox="1"/>
          <p:nvPr/>
        </p:nvSpPr>
        <p:spPr>
          <a:xfrm>
            <a:off x="3712193" y="4631211"/>
            <a:ext cx="397109" cy="217625"/>
          </a:xfrm>
          <a:prstGeom prst="rect">
            <a:avLst/>
          </a:prstGeom>
          <a:noFill/>
        </p:spPr>
        <p:txBody>
          <a:bodyPr wrap="none" lIns="90000" tIns="46800" rIns="90000" bIns="46800" rtlCol="0">
            <a:noAutofit/>
          </a:bodyPr>
          <a:lstStyle/>
          <a:p>
            <a:pPr algn="ctr"/>
            <a:r>
              <a:rPr lang="en-US" sz="800" b="0" baseline="0" dirty="0">
                <a:solidFill>
                  <a:schemeClr val="accent3"/>
                </a:solidFill>
                <a:latin typeface="+mj-lt"/>
                <a:ea typeface="Roboto" panose="02000000000000000000" pitchFamily="2" charset="0"/>
                <a:cs typeface="Roboto" panose="02000000000000000000" pitchFamily="2" charset="0"/>
              </a:rPr>
              <a:t>Country 3</a:t>
            </a:r>
          </a:p>
        </p:txBody>
      </p:sp>
    </p:spTree>
    <p:extLst>
      <p:ext uri="{BB962C8B-B14F-4D97-AF65-F5344CB8AC3E}">
        <p14:creationId xmlns:p14="http://schemas.microsoft.com/office/powerpoint/2010/main" val="3850848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08B732A-F07A-FA18-80FE-7932F119515C}"/>
              </a:ext>
            </a:extLst>
          </p:cNvPr>
          <p:cNvGraphicFramePr>
            <a:graphicFrameLocks noChangeAspect="1"/>
          </p:cNvGraphicFramePr>
          <p:nvPr>
            <p:custDataLst>
              <p:tags r:id="rId1"/>
            </p:custDataLst>
            <p:extLst>
              <p:ext uri="{D42A27DB-BD31-4B8C-83A1-F6EECF244321}">
                <p14:modId xmlns:p14="http://schemas.microsoft.com/office/powerpoint/2010/main" val="37869985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5" name="Object 4" hidden="1">
                        <a:extLst>
                          <a:ext uri="{FF2B5EF4-FFF2-40B4-BE49-F238E27FC236}">
                            <a16:creationId xmlns:a16="http://schemas.microsoft.com/office/drawing/2014/main" id="{E08B732A-F07A-FA18-80FE-7932F11951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0B1AE73-BD4C-45ED-9735-3E28810B1AC1}"/>
              </a:ext>
            </a:extLst>
          </p:cNvPr>
          <p:cNvSpPr>
            <a:spLocks noGrp="1"/>
          </p:cNvSpPr>
          <p:nvPr>
            <p:ph type="title"/>
          </p:nvPr>
        </p:nvSpPr>
        <p:spPr>
          <a:xfrm>
            <a:off x="844550" y="1966465"/>
            <a:ext cx="7967350" cy="487400"/>
          </a:xfrm>
        </p:spPr>
        <p:txBody>
          <a:bodyPr vert="horz"/>
          <a:lstStyle/>
          <a:p>
            <a:r>
              <a:rPr lang="en-GB" dirty="0"/>
              <a:t>Socio-economic impact extrapolation</a:t>
            </a:r>
          </a:p>
        </p:txBody>
      </p:sp>
      <p:sp>
        <p:nvSpPr>
          <p:cNvPr id="3" name="Text Placeholder 2">
            <a:extLst>
              <a:ext uri="{FF2B5EF4-FFF2-40B4-BE49-F238E27FC236}">
                <a16:creationId xmlns:a16="http://schemas.microsoft.com/office/drawing/2014/main" id="{6F0B214A-0C52-455F-94A1-555A3F7596B3}"/>
              </a:ext>
            </a:extLst>
          </p:cNvPr>
          <p:cNvSpPr>
            <a:spLocks noGrp="1"/>
          </p:cNvSpPr>
          <p:nvPr>
            <p:ph type="body" idx="1"/>
          </p:nvPr>
        </p:nvSpPr>
        <p:spPr>
          <a:xfrm>
            <a:off x="844551" y="2472643"/>
            <a:ext cx="4954269" cy="1125140"/>
          </a:xfrm>
        </p:spPr>
        <p:txBody>
          <a:bodyPr/>
          <a:lstStyle/>
          <a:p>
            <a:endParaRPr lang="en-US" dirty="0"/>
          </a:p>
        </p:txBody>
      </p:sp>
      <p:sp>
        <p:nvSpPr>
          <p:cNvPr id="4" name="Text Placeholder 3">
            <a:extLst>
              <a:ext uri="{FF2B5EF4-FFF2-40B4-BE49-F238E27FC236}">
                <a16:creationId xmlns:a16="http://schemas.microsoft.com/office/drawing/2014/main" id="{DC225383-29A3-4579-B388-1FF6B57E74F9}"/>
              </a:ext>
            </a:extLst>
          </p:cNvPr>
          <p:cNvSpPr>
            <a:spLocks noGrp="1"/>
          </p:cNvSpPr>
          <p:nvPr>
            <p:ph type="body" sz="quarter" idx="10"/>
          </p:nvPr>
        </p:nvSpPr>
        <p:spPr>
          <a:noFill/>
          <a:ln>
            <a:noFill/>
          </a:ln>
        </p:spPr>
        <p:txBody>
          <a:bodyPr vert="horz" lIns="0" tIns="38963" rIns="77925" bIns="0" rtlCol="0" anchor="b" anchorCtr="0">
            <a:noAutofit/>
          </a:bodyPr>
          <a:lstStyle/>
          <a:p>
            <a:pPr>
              <a:spcBef>
                <a:spcPct val="0"/>
              </a:spcBef>
            </a:pPr>
            <a:r>
              <a:rPr lang="en-US" dirty="0">
                <a:latin typeface="Arial" panose="020B0604020202020204" pitchFamily="34" charset="0"/>
                <a:ea typeface="Roboto Medium" panose="02000000000000000000" pitchFamily="2" charset="0"/>
                <a:cs typeface="Arial" panose="020B0604020202020204" pitchFamily="34" charset="0"/>
              </a:rPr>
              <a:t>4.</a:t>
            </a:r>
          </a:p>
        </p:txBody>
      </p:sp>
      <p:pic>
        <p:nvPicPr>
          <p:cNvPr id="11" name="Picture 10" descr="Icon&#10;&#10;Description automatically generated with low confidence">
            <a:extLst>
              <a:ext uri="{FF2B5EF4-FFF2-40B4-BE49-F238E27FC236}">
                <a16:creationId xmlns:a16="http://schemas.microsoft.com/office/drawing/2014/main" id="{5187AE13-784D-AEAC-C2C0-126213924151}"/>
              </a:ext>
            </a:extLst>
          </p:cNvPr>
          <p:cNvPicPr>
            <a:picLocks noChangeAspect="1"/>
          </p:cNvPicPr>
          <p:nvPr/>
        </p:nvPicPr>
        <p:blipFill>
          <a:blip r:embed="rId5">
            <a:biLevel thresh="25000"/>
          </a:blip>
          <a:stretch>
            <a:fillRect/>
          </a:stretch>
        </p:blipFill>
        <p:spPr>
          <a:xfrm>
            <a:off x="6358618" y="1397863"/>
            <a:ext cx="2347775" cy="2347775"/>
          </a:xfrm>
          <a:prstGeom prst="rect">
            <a:avLst/>
          </a:prstGeom>
        </p:spPr>
      </p:pic>
    </p:spTree>
    <p:extLst>
      <p:ext uri="{BB962C8B-B14F-4D97-AF65-F5344CB8AC3E}">
        <p14:creationId xmlns:p14="http://schemas.microsoft.com/office/powerpoint/2010/main" val="912741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Object 46" hidden="1">
            <a:extLst>
              <a:ext uri="{FF2B5EF4-FFF2-40B4-BE49-F238E27FC236}">
                <a16:creationId xmlns:a16="http://schemas.microsoft.com/office/drawing/2014/main" id="{DDD8C21F-ADAA-EABD-9292-5A8D569F19A3}"/>
              </a:ext>
            </a:extLst>
          </p:cNvPr>
          <p:cNvGraphicFramePr>
            <a:graphicFrameLocks noChangeAspect="1"/>
          </p:cNvGraphicFramePr>
          <p:nvPr>
            <p:custDataLst>
              <p:tags r:id="rId1"/>
            </p:custDataLst>
            <p:extLst>
              <p:ext uri="{D42A27DB-BD31-4B8C-83A1-F6EECF244321}">
                <p14:modId xmlns:p14="http://schemas.microsoft.com/office/powerpoint/2010/main" val="27936275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9" imgW="344" imgH="344" progId="TCLayout.ActiveDocument.1">
                  <p:embed/>
                </p:oleObj>
              </mc:Choice>
              <mc:Fallback>
                <p:oleObj name="think-cell Slide" r:id="rId59" imgW="344" imgH="344" progId="TCLayout.ActiveDocument.1">
                  <p:embed/>
                  <p:pic>
                    <p:nvPicPr>
                      <p:cNvPr id="47" name="Object 46" hidden="1">
                        <a:extLst>
                          <a:ext uri="{FF2B5EF4-FFF2-40B4-BE49-F238E27FC236}">
                            <a16:creationId xmlns:a16="http://schemas.microsoft.com/office/drawing/2014/main" id="{DDD8C21F-ADAA-EABD-9292-5A8D569F19A3}"/>
                          </a:ext>
                        </a:extLst>
                      </p:cNvPr>
                      <p:cNvPicPr/>
                      <p:nvPr/>
                    </p:nvPicPr>
                    <p:blipFill>
                      <a:blip r:embed="rId60"/>
                      <a:stretch>
                        <a:fillRect/>
                      </a:stretch>
                    </p:blipFill>
                    <p:spPr>
                      <a:xfrm>
                        <a:off x="1588" y="1588"/>
                        <a:ext cx="1588" cy="1588"/>
                      </a:xfrm>
                      <a:prstGeom prst="rect">
                        <a:avLst/>
                      </a:prstGeom>
                    </p:spPr>
                  </p:pic>
                </p:oleObj>
              </mc:Fallback>
            </mc:AlternateContent>
          </a:graphicData>
        </a:graphic>
      </p:graphicFrame>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1"/>
          </p:nvPr>
        </p:nvSpPr>
        <p:spPr/>
        <p:txBody>
          <a:bodyPr/>
          <a:lstStyle/>
          <a:p>
            <a:r>
              <a:rPr lang="en-US" dirty="0"/>
              <a:t>Capex does not appear to correlate consistently with the socio-economic contribution</a:t>
            </a:r>
          </a:p>
        </p:txBody>
      </p:sp>
      <p:sp>
        <p:nvSpPr>
          <p:cNvPr id="9" name="Text Placeholder 8"/>
          <p:cNvSpPr>
            <a:spLocks noGrp="1"/>
          </p:cNvSpPr>
          <p:nvPr>
            <p:ph type="body" sz="quarter" idx="13"/>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a:xfrm>
            <a:off x="312369" y="4941001"/>
            <a:ext cx="8352000" cy="107722"/>
          </a:xfrm>
        </p:spPr>
        <p:txBody>
          <a:bodyPr/>
          <a:lstStyle/>
          <a:p>
            <a:r>
              <a:rPr lang="en-US" dirty="0"/>
              <a:t>Source: Wood Mackenzie analysis. Note: </a:t>
            </a:r>
            <a:r>
              <a:rPr lang="en-GB" dirty="0"/>
              <a:t>The bubble size is representative of the average socio-economic value creation per Cu Eq. production (in t)</a:t>
            </a:r>
            <a:r>
              <a:rPr lang="en-US" dirty="0"/>
              <a:t> and Capital Investment (in $)</a:t>
            </a:r>
            <a:endParaRPr lang="en-GB" dirty="0"/>
          </a:p>
        </p:txBody>
      </p:sp>
      <p:sp>
        <p:nvSpPr>
          <p:cNvPr id="10" name="Text Placeholder 9">
            <a:extLst>
              <a:ext uri="{FF2B5EF4-FFF2-40B4-BE49-F238E27FC236}">
                <a16:creationId xmlns:a16="http://schemas.microsoft.com/office/drawing/2014/main" id="{29AB0967-7B29-2D4E-31BA-143B4E6B0426}"/>
              </a:ext>
            </a:extLst>
          </p:cNvPr>
          <p:cNvSpPr>
            <a:spLocks noGrp="1"/>
          </p:cNvSpPr>
          <p:nvPr>
            <p:ph type="body" sz="quarter" idx="21"/>
          </p:nvPr>
        </p:nvSpPr>
        <p:spPr>
          <a:xfrm>
            <a:off x="4658868" y="1276350"/>
            <a:ext cx="4178808" cy="332965"/>
          </a:xfrm>
        </p:spPr>
        <p:txBody>
          <a:bodyPr/>
          <a:lstStyle/>
          <a:p>
            <a:r>
              <a:rPr lang="en-US" sz="1200" dirty="0"/>
              <a:t>Socio-Economic Value vs. Capital Investment (2021)</a:t>
            </a:r>
          </a:p>
        </p:txBody>
      </p:sp>
      <p:sp>
        <p:nvSpPr>
          <p:cNvPr id="7" name="Title 6"/>
          <p:cNvSpPr>
            <a:spLocks noGrp="1"/>
          </p:cNvSpPr>
          <p:nvPr>
            <p:ph type="title"/>
          </p:nvPr>
        </p:nvSpPr>
        <p:spPr>
          <a:xfrm>
            <a:off x="306324" y="297000"/>
            <a:ext cx="8624316" cy="484632"/>
          </a:xfrm>
        </p:spPr>
        <p:txBody>
          <a:bodyPr vert="horz"/>
          <a:lstStyle/>
          <a:p>
            <a:r>
              <a:rPr lang="en-US" dirty="0"/>
              <a:t>A correlation appears between socio-economic value creation and copper production, with an average multiplier of $4,448/t</a:t>
            </a:r>
          </a:p>
        </p:txBody>
      </p:sp>
      <p:graphicFrame>
        <p:nvGraphicFramePr>
          <p:cNvPr id="255" name="Chart 254">
            <a:extLst>
              <a:ext uri="{FF2B5EF4-FFF2-40B4-BE49-F238E27FC236}">
                <a16:creationId xmlns:a16="http://schemas.microsoft.com/office/drawing/2014/main" id="{5ECFEDA3-4548-F444-7FFD-6BEE73630E8A}"/>
              </a:ext>
            </a:extLst>
          </p:cNvPr>
          <p:cNvGraphicFramePr/>
          <p:nvPr>
            <p:custDataLst>
              <p:tags r:id="rId2"/>
            </p:custDataLst>
            <p:extLst>
              <p:ext uri="{D42A27DB-BD31-4B8C-83A1-F6EECF244321}">
                <p14:modId xmlns:p14="http://schemas.microsoft.com/office/powerpoint/2010/main" val="1498961774"/>
              </p:ext>
            </p:extLst>
          </p:nvPr>
        </p:nvGraphicFramePr>
        <p:xfrm>
          <a:off x="825500" y="1625600"/>
          <a:ext cx="3581400" cy="2636838"/>
        </p:xfrm>
        <a:graphic>
          <a:graphicData uri="http://schemas.openxmlformats.org/drawingml/2006/chart">
            <c:chart xmlns:c="http://schemas.openxmlformats.org/drawingml/2006/chart" xmlns:r="http://schemas.openxmlformats.org/officeDocument/2006/relationships" r:id="rId61"/>
          </a:graphicData>
        </a:graphic>
      </p:graphicFrame>
      <p:sp>
        <p:nvSpPr>
          <p:cNvPr id="22" name="Rectangle 21">
            <a:extLst>
              <a:ext uri="{FF2B5EF4-FFF2-40B4-BE49-F238E27FC236}">
                <a16:creationId xmlns:a16="http://schemas.microsoft.com/office/drawing/2014/main" id="{3B8B95F7-3C0C-BFE8-DA6E-2A6ED7BCB735}"/>
              </a:ext>
            </a:extLst>
          </p:cNvPr>
          <p:cNvSpPr/>
          <p:nvPr>
            <p:custDataLst>
              <p:tags r:id="rId3"/>
            </p:custDataLst>
          </p:nvPr>
        </p:nvSpPr>
        <p:spPr bwMode="gray">
          <a:xfrm>
            <a:off x="3081338" y="4221163"/>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lnSpc>
                <a:spcPct val="90000"/>
              </a:lnSpc>
            </a:pPr>
            <a:fld id="{571002CE-7671-4B47-ABDC-916DF7CC91F0}" type="datetime'''''6''''0''''''''''''''''''''''''''''''''0'''''''''''''">
              <a:rPr lang="en-US" altLang="en-US" sz="1000" b="0" baseline="0" smtClean="0">
                <a:solidFill>
                  <a:schemeClr val="tx1"/>
                </a:solidFill>
              </a:rPr>
              <a:pPr/>
              <a:t>600</a:t>
            </a:fld>
            <a:endParaRPr lang="en-US" sz="1000" b="0" baseline="0" dirty="0" err="1">
              <a:solidFill>
                <a:schemeClr val="tx1"/>
              </a:solidFill>
            </a:endParaRPr>
          </a:p>
        </p:txBody>
      </p:sp>
      <p:sp>
        <p:nvSpPr>
          <p:cNvPr id="35" name="Rectangle 34">
            <a:extLst>
              <a:ext uri="{FF2B5EF4-FFF2-40B4-BE49-F238E27FC236}">
                <a16:creationId xmlns:a16="http://schemas.microsoft.com/office/drawing/2014/main" id="{A1C94A29-2C35-7719-2960-042FACE693F0}"/>
              </a:ext>
            </a:extLst>
          </p:cNvPr>
          <p:cNvSpPr/>
          <p:nvPr>
            <p:custDataLst>
              <p:tags r:id="rId4"/>
            </p:custDataLst>
          </p:nvPr>
        </p:nvSpPr>
        <p:spPr bwMode="gray">
          <a:xfrm>
            <a:off x="1562100" y="4221163"/>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lnSpc>
                <a:spcPct val="90000"/>
              </a:lnSpc>
            </a:pPr>
            <a:fld id="{50FE442F-AE01-46EA-AF62-D9E65461B289}" type="datetime'''''''''''''''''2''''''''''''''''''''''00'''''''''">
              <a:rPr lang="en-US" altLang="en-US" sz="1000" b="0" baseline="0" smtClean="0">
                <a:solidFill>
                  <a:schemeClr val="tx1"/>
                </a:solidFill>
              </a:rPr>
              <a:pPr/>
              <a:t>200</a:t>
            </a:fld>
            <a:endParaRPr lang="en-US" sz="1000" b="0" baseline="0" dirty="0" err="1">
              <a:solidFill>
                <a:schemeClr val="tx1"/>
              </a:solidFill>
            </a:endParaRPr>
          </a:p>
        </p:txBody>
      </p:sp>
      <p:sp>
        <p:nvSpPr>
          <p:cNvPr id="20" name="Rectangle 19">
            <a:extLst>
              <a:ext uri="{FF2B5EF4-FFF2-40B4-BE49-F238E27FC236}">
                <a16:creationId xmlns:a16="http://schemas.microsoft.com/office/drawing/2014/main" id="{607FC31F-C2CD-4C0F-D47B-73DBD32191B4}"/>
              </a:ext>
            </a:extLst>
          </p:cNvPr>
          <p:cNvSpPr/>
          <p:nvPr>
            <p:custDataLst>
              <p:tags r:id="rId5"/>
            </p:custDataLst>
          </p:nvPr>
        </p:nvSpPr>
        <p:spPr bwMode="gray">
          <a:xfrm>
            <a:off x="873125" y="4221163"/>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lnSpc>
                <a:spcPct val="90000"/>
              </a:lnSpc>
            </a:pPr>
            <a:fld id="{C25B6BEB-A276-49AC-83E2-D9817DE83F91}" type="datetime'''''''''''0'''''">
              <a:rPr lang="en-US" altLang="en-US" sz="1000" b="0" baseline="0" smtClean="0">
                <a:solidFill>
                  <a:schemeClr val="tx1"/>
                </a:solidFill>
              </a:rPr>
              <a:pPr/>
              <a:t>0</a:t>
            </a:fld>
            <a:endParaRPr lang="en-US" sz="1000" b="0" baseline="0" dirty="0" err="1">
              <a:solidFill>
                <a:schemeClr val="tx1"/>
              </a:solidFill>
            </a:endParaRPr>
          </a:p>
        </p:txBody>
      </p:sp>
      <p:sp>
        <p:nvSpPr>
          <p:cNvPr id="27" name="Rectangle 26">
            <a:extLst>
              <a:ext uri="{FF2B5EF4-FFF2-40B4-BE49-F238E27FC236}">
                <a16:creationId xmlns:a16="http://schemas.microsoft.com/office/drawing/2014/main" id="{51988ECB-CD6F-E921-30D0-3DB14C679B62}"/>
              </a:ext>
            </a:extLst>
          </p:cNvPr>
          <p:cNvSpPr/>
          <p:nvPr>
            <p:custDataLst>
              <p:tags r:id="rId6"/>
            </p:custDataLst>
          </p:nvPr>
        </p:nvSpPr>
        <p:spPr bwMode="gray">
          <a:xfrm>
            <a:off x="1182688" y="4221163"/>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lnSpc>
                <a:spcPct val="90000"/>
              </a:lnSpc>
            </a:pPr>
            <a:fld id="{86838B6D-4078-48B7-BC64-4AC7089F5021}" type="datetime'1''''''''''''''''''''''''''''''''0''''''''''''''''''''''''0'">
              <a:rPr lang="en-US" altLang="en-US" sz="1000" b="0" baseline="0" smtClean="0">
                <a:solidFill>
                  <a:schemeClr val="tx1"/>
                </a:solidFill>
              </a:rPr>
              <a:pPr/>
              <a:t>100</a:t>
            </a:fld>
            <a:endParaRPr lang="en-US" sz="1000" b="0" baseline="0" dirty="0" err="1">
              <a:solidFill>
                <a:schemeClr val="tx1"/>
              </a:solidFill>
            </a:endParaRPr>
          </a:p>
        </p:txBody>
      </p:sp>
      <p:sp>
        <p:nvSpPr>
          <p:cNvPr id="36" name="Rectangle 35">
            <a:extLst>
              <a:ext uri="{FF2B5EF4-FFF2-40B4-BE49-F238E27FC236}">
                <a16:creationId xmlns:a16="http://schemas.microsoft.com/office/drawing/2014/main" id="{1974365C-F4E3-C27E-827B-EAA481FDE1F7}"/>
              </a:ext>
            </a:extLst>
          </p:cNvPr>
          <p:cNvSpPr/>
          <p:nvPr>
            <p:custDataLst>
              <p:tags r:id="rId7"/>
            </p:custDataLst>
          </p:nvPr>
        </p:nvSpPr>
        <p:spPr bwMode="gray">
          <a:xfrm>
            <a:off x="1941513" y="4221163"/>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lnSpc>
                <a:spcPct val="90000"/>
              </a:lnSpc>
            </a:pPr>
            <a:fld id="{F5A09F40-357E-4B8F-8F48-686FE7CD254C}" type="datetime'''3''''''''''''''''''0''''''''''''''''''''''0'''''''">
              <a:rPr lang="en-US" altLang="en-US" sz="1000" b="0" baseline="0" smtClean="0">
                <a:solidFill>
                  <a:schemeClr val="tx1"/>
                </a:solidFill>
              </a:rPr>
              <a:pPr/>
              <a:t>300</a:t>
            </a:fld>
            <a:endParaRPr lang="en-US" sz="1000" b="0" baseline="0" dirty="0" err="1">
              <a:solidFill>
                <a:schemeClr val="tx1"/>
              </a:solidFill>
            </a:endParaRPr>
          </a:p>
        </p:txBody>
      </p:sp>
      <p:sp>
        <p:nvSpPr>
          <p:cNvPr id="32" name="Rectangle 31">
            <a:extLst>
              <a:ext uri="{FF2B5EF4-FFF2-40B4-BE49-F238E27FC236}">
                <a16:creationId xmlns:a16="http://schemas.microsoft.com/office/drawing/2014/main" id="{72F42863-2227-74D5-C188-3AEB94F6805F}"/>
              </a:ext>
            </a:extLst>
          </p:cNvPr>
          <p:cNvSpPr/>
          <p:nvPr>
            <p:custDataLst>
              <p:tags r:id="rId8"/>
            </p:custDataLst>
          </p:nvPr>
        </p:nvSpPr>
        <p:spPr bwMode="gray">
          <a:xfrm>
            <a:off x="647700" y="2054225"/>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685571EB-42BB-4F67-87FA-96B1B9E51815}" type="datetime'''''''''''''''''''''''''''''''5.''''''''''''''''''''0'''''''">
              <a:rPr lang="en-US" altLang="en-US" sz="1000" b="0" baseline="0" smtClean="0">
                <a:solidFill>
                  <a:schemeClr val="tx1"/>
                </a:solidFill>
              </a:rPr>
              <a:pPr/>
              <a:t>5.0</a:t>
            </a:fld>
            <a:endParaRPr lang="en-US" sz="1000" b="0" baseline="0" dirty="0" err="1">
              <a:solidFill>
                <a:schemeClr val="tx1"/>
              </a:solidFill>
            </a:endParaRPr>
          </a:p>
        </p:txBody>
      </p:sp>
      <p:sp>
        <p:nvSpPr>
          <p:cNvPr id="30" name="Rectangle 29">
            <a:extLst>
              <a:ext uri="{FF2B5EF4-FFF2-40B4-BE49-F238E27FC236}">
                <a16:creationId xmlns:a16="http://schemas.microsoft.com/office/drawing/2014/main" id="{4EB19188-40FC-4514-E20C-15CD408517F6}"/>
              </a:ext>
            </a:extLst>
          </p:cNvPr>
          <p:cNvSpPr/>
          <p:nvPr>
            <p:custDataLst>
              <p:tags r:id="rId9"/>
            </p:custDataLst>
          </p:nvPr>
        </p:nvSpPr>
        <p:spPr bwMode="gray">
          <a:xfrm>
            <a:off x="2320925" y="4221163"/>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lnSpc>
                <a:spcPct val="90000"/>
              </a:lnSpc>
            </a:pPr>
            <a:fld id="{7B99B561-A12F-44F3-939E-7FD63CF4E406}" type="datetime'''''''''''''''''''''''''''''''4''''''''0''''''''''''''0'''''''">
              <a:rPr lang="en-US" altLang="en-US" sz="1000" b="0" baseline="0" smtClean="0">
                <a:solidFill>
                  <a:schemeClr val="tx1"/>
                </a:solidFill>
              </a:rPr>
              <a:pPr/>
              <a:t>400</a:t>
            </a:fld>
            <a:endParaRPr lang="en-US" sz="1000" b="0" baseline="0" dirty="0" err="1">
              <a:solidFill>
                <a:schemeClr val="tx1"/>
              </a:solidFill>
            </a:endParaRPr>
          </a:p>
        </p:txBody>
      </p:sp>
      <p:sp>
        <p:nvSpPr>
          <p:cNvPr id="38" name="Rectangle 37">
            <a:extLst>
              <a:ext uri="{FF2B5EF4-FFF2-40B4-BE49-F238E27FC236}">
                <a16:creationId xmlns:a16="http://schemas.microsoft.com/office/drawing/2014/main" id="{BE179C5C-6C28-8B4F-437D-16698D1CC853}"/>
              </a:ext>
            </a:extLst>
          </p:cNvPr>
          <p:cNvSpPr/>
          <p:nvPr>
            <p:custDataLst>
              <p:tags r:id="rId10"/>
            </p:custDataLst>
          </p:nvPr>
        </p:nvSpPr>
        <p:spPr bwMode="gray">
          <a:xfrm>
            <a:off x="2701925" y="4221163"/>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lnSpc>
                <a:spcPct val="90000"/>
              </a:lnSpc>
            </a:pPr>
            <a:fld id="{3A83CCFF-606E-49AA-B74A-58A1C0E54DFD}" type="datetime'5''''''''''0''''''''''''''''''''''''''''''''''0'''''''''">
              <a:rPr lang="en-US" altLang="en-US" sz="1000" b="0" baseline="0" smtClean="0">
                <a:solidFill>
                  <a:schemeClr val="tx1"/>
                </a:solidFill>
              </a:rPr>
              <a:pPr/>
              <a:t>500</a:t>
            </a:fld>
            <a:endParaRPr lang="en-US" sz="1000" b="0" baseline="0" dirty="0" err="1">
              <a:solidFill>
                <a:schemeClr val="tx1"/>
              </a:solidFill>
            </a:endParaRPr>
          </a:p>
        </p:txBody>
      </p:sp>
      <p:sp>
        <p:nvSpPr>
          <p:cNvPr id="154" name="Rectangle 153">
            <a:extLst>
              <a:ext uri="{FF2B5EF4-FFF2-40B4-BE49-F238E27FC236}">
                <a16:creationId xmlns:a16="http://schemas.microsoft.com/office/drawing/2014/main" id="{3C5A86B7-012B-F6DE-B29F-AC0BF563F691}"/>
              </a:ext>
            </a:extLst>
          </p:cNvPr>
          <p:cNvSpPr/>
          <p:nvPr>
            <p:custDataLst>
              <p:tags r:id="rId11"/>
            </p:custDataLst>
          </p:nvPr>
        </p:nvSpPr>
        <p:spPr bwMode="gray">
          <a:xfrm>
            <a:off x="3460750" y="4221164"/>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lnSpc>
                <a:spcPct val="90000"/>
              </a:lnSpc>
            </a:pPr>
            <a:fld id="{C25D2FC8-ED22-4658-A879-E548964CEA14}" type="datetime'''''''''''''''''''''7''''''''''''0''''''''''''''''''''0'''''''">
              <a:rPr lang="en-US" altLang="en-US" sz="1000" b="0" baseline="0" smtClean="0">
                <a:solidFill>
                  <a:schemeClr val="tx1"/>
                </a:solidFill>
                <a:effectLst/>
              </a:rPr>
              <a:pPr algn="ctr">
                <a:lnSpc>
                  <a:spcPct val="90000"/>
                </a:lnSpc>
              </a:pPr>
              <a:t>700</a:t>
            </a:fld>
            <a:endParaRPr lang="en-US" sz="1000" b="0" baseline="0" dirty="0" err="1">
              <a:solidFill>
                <a:schemeClr val="tx1"/>
              </a:solidFill>
            </a:endParaRPr>
          </a:p>
        </p:txBody>
      </p:sp>
      <p:sp>
        <p:nvSpPr>
          <p:cNvPr id="17" name="Rectangle 16">
            <a:extLst>
              <a:ext uri="{FF2B5EF4-FFF2-40B4-BE49-F238E27FC236}">
                <a16:creationId xmlns:a16="http://schemas.microsoft.com/office/drawing/2014/main" id="{92F97E94-756F-F892-3248-490CE360ADE0}"/>
              </a:ext>
            </a:extLst>
          </p:cNvPr>
          <p:cNvSpPr/>
          <p:nvPr>
            <p:custDataLst>
              <p:tags r:id="rId12"/>
            </p:custDataLst>
          </p:nvPr>
        </p:nvSpPr>
        <p:spPr bwMode="gray">
          <a:xfrm>
            <a:off x="647700" y="2463800"/>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80A3C074-3F20-48B5-A4B7-9DE620874F87}" type="datetime'''''''''''''4.''''''''''0'''''''''''">
              <a:rPr lang="en-US" altLang="en-US" sz="1000" b="0" baseline="0" smtClean="0">
                <a:solidFill>
                  <a:schemeClr val="tx1"/>
                </a:solidFill>
              </a:rPr>
              <a:pPr/>
              <a:t>4.0</a:t>
            </a:fld>
            <a:endParaRPr lang="en-US" sz="1000" b="0" baseline="0" dirty="0" err="1">
              <a:solidFill>
                <a:schemeClr val="tx1"/>
              </a:solidFill>
            </a:endParaRPr>
          </a:p>
        </p:txBody>
      </p:sp>
      <p:sp>
        <p:nvSpPr>
          <p:cNvPr id="155" name="Rectangle 154">
            <a:extLst>
              <a:ext uri="{FF2B5EF4-FFF2-40B4-BE49-F238E27FC236}">
                <a16:creationId xmlns:a16="http://schemas.microsoft.com/office/drawing/2014/main" id="{CFAADB77-CEAA-2271-312B-0D0A6BCA25E2}"/>
              </a:ext>
            </a:extLst>
          </p:cNvPr>
          <p:cNvSpPr/>
          <p:nvPr>
            <p:custDataLst>
              <p:tags r:id="rId13"/>
            </p:custDataLst>
          </p:nvPr>
        </p:nvSpPr>
        <p:spPr bwMode="gray">
          <a:xfrm>
            <a:off x="3840163" y="4221164"/>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lnSpc>
                <a:spcPct val="90000"/>
              </a:lnSpc>
            </a:pPr>
            <a:fld id="{EB8DFE9F-5FEA-4990-B137-25A8FF62BE00}" type="datetime'8''''''''''0''''''''''''''''''0'''''''''">
              <a:rPr lang="en-US" altLang="en-US" sz="1000" b="0" baseline="0" smtClean="0">
                <a:solidFill>
                  <a:schemeClr val="tx1"/>
                </a:solidFill>
                <a:effectLst/>
              </a:rPr>
              <a:pPr algn="ctr">
                <a:lnSpc>
                  <a:spcPct val="90000"/>
                </a:lnSpc>
              </a:pPr>
              <a:t>800</a:t>
            </a:fld>
            <a:endParaRPr lang="en-US" sz="1000" b="0" baseline="0" dirty="0" err="1">
              <a:solidFill>
                <a:schemeClr val="tx1"/>
              </a:solidFill>
            </a:endParaRPr>
          </a:p>
        </p:txBody>
      </p:sp>
      <p:sp>
        <p:nvSpPr>
          <p:cNvPr id="85" name="Rectangle 84">
            <a:extLst>
              <a:ext uri="{FF2B5EF4-FFF2-40B4-BE49-F238E27FC236}">
                <a16:creationId xmlns:a16="http://schemas.microsoft.com/office/drawing/2014/main" id="{EDB8FC6C-1F05-9FDD-B22D-6626C40FF097}"/>
              </a:ext>
            </a:extLst>
          </p:cNvPr>
          <p:cNvSpPr/>
          <p:nvPr>
            <p:custDataLst>
              <p:tags r:id="rId14"/>
            </p:custDataLst>
          </p:nvPr>
        </p:nvSpPr>
        <p:spPr bwMode="gray">
          <a:xfrm>
            <a:off x="4219575" y="4221164"/>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lnSpc>
                <a:spcPct val="90000"/>
              </a:lnSpc>
            </a:pPr>
            <a:fld id="{F5CD701D-3F31-41E9-8AB4-BBB7CE4DAB5E}" type="datetime'''''''''''''''''90''''''''''''''''''0'''">
              <a:rPr lang="en-US" altLang="en-US" sz="1000" b="0" baseline="0" smtClean="0">
                <a:solidFill>
                  <a:schemeClr val="tx1"/>
                </a:solidFill>
                <a:effectLst/>
              </a:rPr>
              <a:pPr algn="ctr">
                <a:lnSpc>
                  <a:spcPct val="90000"/>
                </a:lnSpc>
              </a:pPr>
              <a:t>900</a:t>
            </a:fld>
            <a:endParaRPr lang="en-US" sz="1000" b="0" baseline="0" dirty="0" err="1">
              <a:solidFill>
                <a:schemeClr val="tx1"/>
              </a:solidFill>
            </a:endParaRPr>
          </a:p>
        </p:txBody>
      </p:sp>
      <p:sp>
        <p:nvSpPr>
          <p:cNvPr id="26" name="Rectangle 25">
            <a:extLst>
              <a:ext uri="{FF2B5EF4-FFF2-40B4-BE49-F238E27FC236}">
                <a16:creationId xmlns:a16="http://schemas.microsoft.com/office/drawing/2014/main" id="{62B738CE-1BA5-BD81-985C-B1665FB1BAAE}"/>
              </a:ext>
            </a:extLst>
          </p:cNvPr>
          <p:cNvSpPr/>
          <p:nvPr>
            <p:custDataLst>
              <p:tags r:id="rId15"/>
            </p:custDataLst>
          </p:nvPr>
        </p:nvSpPr>
        <p:spPr bwMode="gray">
          <a:xfrm>
            <a:off x="647700" y="3078163"/>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4658EE33-D13F-460F-8D0E-9B31C197F18F}" type="datetime'''''''''''''''''''''''''''''''2''''''''''''''.5'''''">
              <a:rPr lang="en-US" altLang="en-US" sz="1000" b="0" baseline="0" smtClean="0">
                <a:solidFill>
                  <a:schemeClr val="tx1"/>
                </a:solidFill>
              </a:rPr>
              <a:pPr/>
              <a:t>2.5</a:t>
            </a:fld>
            <a:endParaRPr lang="en-US" sz="1000" b="0" baseline="0" dirty="0" err="1">
              <a:solidFill>
                <a:schemeClr val="tx1"/>
              </a:solidFill>
            </a:endParaRPr>
          </a:p>
        </p:txBody>
      </p:sp>
      <p:sp>
        <p:nvSpPr>
          <p:cNvPr id="18" name="Rectangle 17">
            <a:extLst>
              <a:ext uri="{FF2B5EF4-FFF2-40B4-BE49-F238E27FC236}">
                <a16:creationId xmlns:a16="http://schemas.microsoft.com/office/drawing/2014/main" id="{58EA134E-BE37-398D-22E3-6BECCCF1131D}"/>
              </a:ext>
            </a:extLst>
          </p:cNvPr>
          <p:cNvSpPr/>
          <p:nvPr>
            <p:custDataLst>
              <p:tags r:id="rId16"/>
            </p:custDataLst>
          </p:nvPr>
        </p:nvSpPr>
        <p:spPr bwMode="gray">
          <a:xfrm>
            <a:off x="647700" y="4102100"/>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91DB0158-0C2E-40FF-B7D7-45D26FAB467B}" type="datetime'''''''''''''0''''''''''''''''''.0'''''''''''''''''''">
              <a:rPr lang="en-US" altLang="en-US" sz="1000" b="0" baseline="0" smtClean="0">
                <a:solidFill>
                  <a:schemeClr val="tx1"/>
                </a:solidFill>
              </a:rPr>
              <a:pPr/>
              <a:t>0.0</a:t>
            </a:fld>
            <a:endParaRPr lang="en-US" sz="1000" b="0" baseline="0" dirty="0" err="1">
              <a:solidFill>
                <a:schemeClr val="tx1"/>
              </a:solidFill>
            </a:endParaRPr>
          </a:p>
        </p:txBody>
      </p:sp>
      <p:sp>
        <p:nvSpPr>
          <p:cNvPr id="16" name="Rectangle 15">
            <a:extLst>
              <a:ext uri="{FF2B5EF4-FFF2-40B4-BE49-F238E27FC236}">
                <a16:creationId xmlns:a16="http://schemas.microsoft.com/office/drawing/2014/main" id="{3F28BC36-E152-46B8-3D9B-D279A877BB63}"/>
              </a:ext>
            </a:extLst>
          </p:cNvPr>
          <p:cNvSpPr/>
          <p:nvPr>
            <p:custDataLst>
              <p:tags r:id="rId17"/>
            </p:custDataLst>
          </p:nvPr>
        </p:nvSpPr>
        <p:spPr bwMode="gray">
          <a:xfrm>
            <a:off x="647700" y="3897313"/>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0D9BB355-D3A1-45C4-AD3D-0EFEC4E1B7A8}" type="datetime'''0''''''''''''''''''''''''.5'">
              <a:rPr lang="en-US" altLang="en-US" sz="1000" b="0" baseline="0" smtClean="0">
                <a:solidFill>
                  <a:schemeClr val="tx1"/>
                </a:solidFill>
              </a:rPr>
              <a:pPr/>
              <a:t>0.5</a:t>
            </a:fld>
            <a:endParaRPr lang="en-US" sz="1000" b="0" baseline="0" dirty="0" err="1">
              <a:solidFill>
                <a:schemeClr val="tx1"/>
              </a:solidFill>
            </a:endParaRPr>
          </a:p>
        </p:txBody>
      </p:sp>
      <p:sp>
        <p:nvSpPr>
          <p:cNvPr id="21" name="Rectangle 20">
            <a:extLst>
              <a:ext uri="{FF2B5EF4-FFF2-40B4-BE49-F238E27FC236}">
                <a16:creationId xmlns:a16="http://schemas.microsoft.com/office/drawing/2014/main" id="{F74E9A95-CB39-4CE3-5B96-F7BE62EEF8E7}"/>
              </a:ext>
            </a:extLst>
          </p:cNvPr>
          <p:cNvSpPr/>
          <p:nvPr>
            <p:custDataLst>
              <p:tags r:id="rId18"/>
            </p:custDataLst>
          </p:nvPr>
        </p:nvSpPr>
        <p:spPr bwMode="gray">
          <a:xfrm>
            <a:off x="647700" y="3692525"/>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0E839E3D-C6EE-46B0-9154-8A8641EFA6EC}" type="datetime'''''''''''''''''''''''''1.''''''''''''''''0'''''''''''''">
              <a:rPr lang="en-US" altLang="en-US" sz="1000" b="0" baseline="0" smtClean="0">
                <a:solidFill>
                  <a:schemeClr val="tx1"/>
                </a:solidFill>
              </a:rPr>
              <a:pPr/>
              <a:t>1.0</a:t>
            </a:fld>
            <a:endParaRPr lang="en-US" sz="1000" b="0" baseline="0" dirty="0" err="1">
              <a:solidFill>
                <a:schemeClr val="tx1"/>
              </a:solidFill>
            </a:endParaRPr>
          </a:p>
        </p:txBody>
      </p:sp>
      <p:sp>
        <p:nvSpPr>
          <p:cNvPr id="24" name="Rectangle 23">
            <a:extLst>
              <a:ext uri="{FF2B5EF4-FFF2-40B4-BE49-F238E27FC236}">
                <a16:creationId xmlns:a16="http://schemas.microsoft.com/office/drawing/2014/main" id="{3B4295E1-CFF9-C648-A83F-AF6EA8C57A28}"/>
              </a:ext>
            </a:extLst>
          </p:cNvPr>
          <p:cNvSpPr/>
          <p:nvPr>
            <p:custDataLst>
              <p:tags r:id="rId19"/>
            </p:custDataLst>
          </p:nvPr>
        </p:nvSpPr>
        <p:spPr bwMode="gray">
          <a:xfrm>
            <a:off x="647700" y="3487738"/>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1C19E4DA-5798-4A2C-AFA8-A50BD4165F27}" type="datetime'''1''''.''''''''''''''''''''''''''''''''''''5'">
              <a:rPr lang="en-US" altLang="en-US" sz="1000" b="0" baseline="0" smtClean="0">
                <a:solidFill>
                  <a:schemeClr val="tx1"/>
                </a:solidFill>
              </a:rPr>
              <a:pPr/>
              <a:t>1.5</a:t>
            </a:fld>
            <a:endParaRPr lang="en-US" sz="1000" b="0" baseline="0" dirty="0" err="1">
              <a:solidFill>
                <a:schemeClr val="tx1"/>
              </a:solidFill>
            </a:endParaRPr>
          </a:p>
        </p:txBody>
      </p:sp>
      <p:sp>
        <p:nvSpPr>
          <p:cNvPr id="23" name="Rectangle 22">
            <a:extLst>
              <a:ext uri="{FF2B5EF4-FFF2-40B4-BE49-F238E27FC236}">
                <a16:creationId xmlns:a16="http://schemas.microsoft.com/office/drawing/2014/main" id="{B472A1E7-FBED-904C-56ED-DD77DFF129DE}"/>
              </a:ext>
            </a:extLst>
          </p:cNvPr>
          <p:cNvSpPr/>
          <p:nvPr>
            <p:custDataLst>
              <p:tags r:id="rId20"/>
            </p:custDataLst>
          </p:nvPr>
        </p:nvSpPr>
        <p:spPr bwMode="gray">
          <a:xfrm>
            <a:off x="647700" y="3282950"/>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48AACCF2-6457-4FED-A139-A66F3B43FD00}" type="datetime'''''''''''''''''''''''''''''''''''''''''''''''''''''''''2.''0'">
              <a:rPr lang="en-US" altLang="en-US" sz="1000" b="0" baseline="0" smtClean="0">
                <a:solidFill>
                  <a:schemeClr val="tx1"/>
                </a:solidFill>
              </a:rPr>
              <a:pPr/>
              <a:t>2.0</a:t>
            </a:fld>
            <a:endParaRPr lang="en-US" sz="1000" b="0" baseline="0" dirty="0" err="1">
              <a:solidFill>
                <a:schemeClr val="tx1"/>
              </a:solidFill>
            </a:endParaRPr>
          </a:p>
        </p:txBody>
      </p:sp>
      <p:sp>
        <p:nvSpPr>
          <p:cNvPr id="29" name="Rectangle 28">
            <a:extLst>
              <a:ext uri="{FF2B5EF4-FFF2-40B4-BE49-F238E27FC236}">
                <a16:creationId xmlns:a16="http://schemas.microsoft.com/office/drawing/2014/main" id="{4B2B9471-101D-7EA1-9D7D-545B662AFE0B}"/>
              </a:ext>
            </a:extLst>
          </p:cNvPr>
          <p:cNvSpPr/>
          <p:nvPr>
            <p:custDataLst>
              <p:tags r:id="rId21"/>
            </p:custDataLst>
          </p:nvPr>
        </p:nvSpPr>
        <p:spPr bwMode="gray">
          <a:xfrm>
            <a:off x="647700" y="2873375"/>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54D9677F-46AA-401C-85DD-11BBF30F7D13}" type="datetime'''3''''''''''''.''''''''''''''''''''''''''''0'''''''''''">
              <a:rPr lang="en-US" altLang="en-US" sz="1000" b="0" baseline="0" smtClean="0">
                <a:solidFill>
                  <a:schemeClr val="tx1"/>
                </a:solidFill>
              </a:rPr>
              <a:pPr/>
              <a:t>3.0</a:t>
            </a:fld>
            <a:endParaRPr lang="en-US" sz="1000" b="0" baseline="0" dirty="0" err="1">
              <a:solidFill>
                <a:schemeClr val="tx1"/>
              </a:solidFill>
            </a:endParaRPr>
          </a:p>
        </p:txBody>
      </p:sp>
      <p:sp>
        <p:nvSpPr>
          <p:cNvPr id="31" name="Rectangle 30">
            <a:extLst>
              <a:ext uri="{FF2B5EF4-FFF2-40B4-BE49-F238E27FC236}">
                <a16:creationId xmlns:a16="http://schemas.microsoft.com/office/drawing/2014/main" id="{BBA995E3-DD14-BD09-83C7-5D8AD208F8C1}"/>
              </a:ext>
            </a:extLst>
          </p:cNvPr>
          <p:cNvSpPr/>
          <p:nvPr>
            <p:custDataLst>
              <p:tags r:id="rId22"/>
            </p:custDataLst>
          </p:nvPr>
        </p:nvSpPr>
        <p:spPr bwMode="gray">
          <a:xfrm>
            <a:off x="647700" y="2668588"/>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3DED9C16-0FE5-423C-BDBC-5E59D0B9E16E}" type="datetime'''''''''3''''''''''''''''''''.''5'''''''''''''''''''''''''">
              <a:rPr lang="en-US" altLang="en-US" sz="1000" b="0" baseline="0" smtClean="0">
                <a:solidFill>
                  <a:schemeClr val="tx1"/>
                </a:solidFill>
              </a:rPr>
              <a:pPr/>
              <a:t>3.5</a:t>
            </a:fld>
            <a:endParaRPr lang="en-US" sz="1000" b="0" baseline="0" dirty="0" err="1">
              <a:solidFill>
                <a:schemeClr val="tx1"/>
              </a:solidFill>
            </a:endParaRPr>
          </a:p>
        </p:txBody>
      </p:sp>
      <p:sp>
        <p:nvSpPr>
          <p:cNvPr id="161" name="Rectangle 160">
            <a:extLst>
              <a:ext uri="{FF2B5EF4-FFF2-40B4-BE49-F238E27FC236}">
                <a16:creationId xmlns:a16="http://schemas.microsoft.com/office/drawing/2014/main" id="{F5845F19-6C46-965A-6953-F52152306A26}"/>
              </a:ext>
            </a:extLst>
          </p:cNvPr>
          <p:cNvSpPr/>
          <p:nvPr>
            <p:custDataLst>
              <p:tags r:id="rId23"/>
            </p:custDataLst>
          </p:nvPr>
        </p:nvSpPr>
        <p:spPr bwMode="gray">
          <a:xfrm>
            <a:off x="647700" y="1644651"/>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070D5630-11BF-4C71-9741-3D850EE22098}" type="datetime'6''''''''''''''''.''''''''''''0'''''">
              <a:rPr lang="en-US" altLang="en-US" sz="1000" b="0" baseline="0" smtClean="0">
                <a:solidFill>
                  <a:schemeClr val="tx1"/>
                </a:solidFill>
                <a:effectLst/>
              </a:rPr>
              <a:pPr algn="r">
                <a:lnSpc>
                  <a:spcPct val="90000"/>
                </a:lnSpc>
              </a:pPr>
              <a:t>6.0</a:t>
            </a:fld>
            <a:endParaRPr lang="en-US" sz="1000" b="0" baseline="0" dirty="0" err="1">
              <a:solidFill>
                <a:schemeClr val="tx1"/>
              </a:solidFill>
            </a:endParaRPr>
          </a:p>
        </p:txBody>
      </p:sp>
      <p:sp>
        <p:nvSpPr>
          <p:cNvPr id="28" name="Rectangle 27">
            <a:extLst>
              <a:ext uri="{FF2B5EF4-FFF2-40B4-BE49-F238E27FC236}">
                <a16:creationId xmlns:a16="http://schemas.microsoft.com/office/drawing/2014/main" id="{CEA5C1D7-D727-D521-E35E-000615BD1AB4}"/>
              </a:ext>
            </a:extLst>
          </p:cNvPr>
          <p:cNvSpPr/>
          <p:nvPr>
            <p:custDataLst>
              <p:tags r:id="rId24"/>
            </p:custDataLst>
          </p:nvPr>
        </p:nvSpPr>
        <p:spPr bwMode="gray">
          <a:xfrm>
            <a:off x="647700" y="2259013"/>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C8C45089-05FC-4E5D-8727-DC00417AFFE4}" type="datetime'''''''4''''''''.''''''''''''''''5'''''''''''''''''''">
              <a:rPr lang="en-US" altLang="en-US" sz="1000" b="0" baseline="0" smtClean="0">
                <a:solidFill>
                  <a:schemeClr val="tx1"/>
                </a:solidFill>
              </a:rPr>
              <a:pPr/>
              <a:t>4.5</a:t>
            </a:fld>
            <a:endParaRPr lang="en-US" sz="1000" b="0" baseline="0" dirty="0" err="1">
              <a:solidFill>
                <a:schemeClr val="tx1"/>
              </a:solidFill>
            </a:endParaRPr>
          </a:p>
        </p:txBody>
      </p:sp>
      <p:sp>
        <p:nvSpPr>
          <p:cNvPr id="160" name="Rectangle 159">
            <a:extLst>
              <a:ext uri="{FF2B5EF4-FFF2-40B4-BE49-F238E27FC236}">
                <a16:creationId xmlns:a16="http://schemas.microsoft.com/office/drawing/2014/main" id="{E201877E-238B-1225-469C-2DC6C0649516}"/>
              </a:ext>
            </a:extLst>
          </p:cNvPr>
          <p:cNvSpPr/>
          <p:nvPr>
            <p:custDataLst>
              <p:tags r:id="rId25"/>
            </p:custDataLst>
          </p:nvPr>
        </p:nvSpPr>
        <p:spPr bwMode="gray">
          <a:xfrm>
            <a:off x="647700" y="1849439"/>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4A784C11-57FF-4B30-A5EB-F9C7B1B662FB}" type="datetime'''5''''.''''''''''''''''''''''5'''''''''''">
              <a:rPr lang="en-US" altLang="en-US" sz="1000" b="0" baseline="0" smtClean="0">
                <a:solidFill>
                  <a:schemeClr val="tx1"/>
                </a:solidFill>
                <a:effectLst/>
              </a:rPr>
              <a:pPr algn="r">
                <a:lnSpc>
                  <a:spcPct val="90000"/>
                </a:lnSpc>
              </a:pPr>
              <a:t>5.5</a:t>
            </a:fld>
            <a:endParaRPr lang="en-US" sz="1000" b="0" baseline="0" dirty="0" err="1">
              <a:solidFill>
                <a:schemeClr val="tx1"/>
              </a:solidFill>
            </a:endParaRPr>
          </a:p>
        </p:txBody>
      </p:sp>
      <p:cxnSp>
        <p:nvCxnSpPr>
          <p:cNvPr id="147" name="Straight Connector 146">
            <a:extLst>
              <a:ext uri="{FF2B5EF4-FFF2-40B4-BE49-F238E27FC236}">
                <a16:creationId xmlns:a16="http://schemas.microsoft.com/office/drawing/2014/main" id="{B4CB96C8-9578-15CB-1BDE-CFBEA68A5B50}"/>
              </a:ext>
            </a:extLst>
          </p:cNvPr>
          <p:cNvCxnSpPr/>
          <p:nvPr>
            <p:custDataLst>
              <p:tags r:id="rId26"/>
            </p:custDataLst>
          </p:nvPr>
        </p:nvCxnSpPr>
        <p:spPr bwMode="gray">
          <a:xfrm flipV="1">
            <a:off x="1077913" y="2378075"/>
            <a:ext cx="3090862" cy="1787525"/>
          </a:xfrm>
          <a:prstGeom prst="line">
            <a:avLst/>
          </a:prstGeom>
          <a:ln w="9525" cap="flat" cmpd="sng" algn="ctr">
            <a:solidFill>
              <a:schemeClr val="accent4"/>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52D040DE-D58D-64FB-4BB8-70A3C32013DB}"/>
              </a:ext>
            </a:extLst>
          </p:cNvPr>
          <p:cNvCxnSpPr/>
          <p:nvPr>
            <p:custDataLst>
              <p:tags r:id="rId27"/>
            </p:custDataLst>
          </p:nvPr>
        </p:nvCxnSpPr>
        <p:spPr bwMode="auto">
          <a:xfrm>
            <a:off x="1974850" y="2181225"/>
            <a:ext cx="385763" cy="993775"/>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0" name="Rectangle 39">
            <a:extLst>
              <a:ext uri="{FF2B5EF4-FFF2-40B4-BE49-F238E27FC236}">
                <a16:creationId xmlns:a16="http://schemas.microsoft.com/office/drawing/2014/main" id="{372494AF-EC62-4420-3536-2F82DD9DAFC7}"/>
              </a:ext>
            </a:extLst>
          </p:cNvPr>
          <p:cNvSpPr/>
          <p:nvPr>
            <p:custDataLst>
              <p:tags r:id="rId28"/>
            </p:custDataLst>
          </p:nvPr>
        </p:nvSpPr>
        <p:spPr bwMode="auto">
          <a:xfrm>
            <a:off x="1935163" y="4459288"/>
            <a:ext cx="1362075"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r>
              <a:rPr lang="en-US" altLang="en-US" sz="1000" baseline="0" dirty="0">
                <a:solidFill>
                  <a:schemeClr val="tx1"/>
                </a:solidFill>
                <a:effectLst/>
              </a:rPr>
              <a:t>Cu Eq. Production (Kt)</a:t>
            </a:r>
            <a:endParaRPr lang="en-US" sz="1000" baseline="0" dirty="0">
              <a:solidFill>
                <a:schemeClr val="tx1"/>
              </a:solidFill>
            </a:endParaRPr>
          </a:p>
        </p:txBody>
      </p:sp>
      <p:sp>
        <p:nvSpPr>
          <p:cNvPr id="42" name="Rectangle 41">
            <a:extLst>
              <a:ext uri="{FF2B5EF4-FFF2-40B4-BE49-F238E27FC236}">
                <a16:creationId xmlns:a16="http://schemas.microsoft.com/office/drawing/2014/main" id="{66015590-1AEE-184B-81F7-5D13D5616E21}"/>
              </a:ext>
            </a:extLst>
          </p:cNvPr>
          <p:cNvSpPr/>
          <p:nvPr>
            <p:custDataLst>
              <p:tags r:id="rId29"/>
            </p:custDataLst>
          </p:nvPr>
        </p:nvSpPr>
        <p:spPr bwMode="auto">
          <a:xfrm>
            <a:off x="393700" y="2114549"/>
            <a:ext cx="152400" cy="1646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vert270" wrap="none" lIns="0" tIns="0" rIns="0" bIns="0" numCol="1" spcCol="0" rtlCol="0" anchor="b" anchorCtr="0">
            <a:noAutofit/>
          </a:bodyPr>
          <a:lstStyle/>
          <a:p>
            <a:pPr algn="ctr"/>
            <a:r>
              <a:rPr lang="en-US" altLang="en-US" sz="1000" baseline="0" dirty="0">
                <a:solidFill>
                  <a:schemeClr val="tx1"/>
                </a:solidFill>
                <a:effectLst/>
              </a:rPr>
              <a:t>Socio-Economic Value ($B)</a:t>
            </a:r>
            <a:endParaRPr lang="en-US" sz="1000" baseline="0" dirty="0">
              <a:solidFill>
                <a:schemeClr val="tx1"/>
              </a:solidFill>
            </a:endParaRPr>
          </a:p>
        </p:txBody>
      </p:sp>
      <p:sp>
        <p:nvSpPr>
          <p:cNvPr id="43" name="Rectangle 42">
            <a:extLst>
              <a:ext uri="{FF2B5EF4-FFF2-40B4-BE49-F238E27FC236}">
                <a16:creationId xmlns:a16="http://schemas.microsoft.com/office/drawing/2014/main" id="{96DB26FE-F667-C90D-937C-BEB52B1D02B7}"/>
              </a:ext>
            </a:extLst>
          </p:cNvPr>
          <p:cNvSpPr/>
          <p:nvPr>
            <p:custDataLst>
              <p:tags r:id="rId30"/>
            </p:custDataLst>
          </p:nvPr>
        </p:nvSpPr>
        <p:spPr bwMode="gray">
          <a:xfrm>
            <a:off x="2986088" y="2894013"/>
            <a:ext cx="857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r>
              <a:rPr lang="en-US" altLang="en-US" sz="800" baseline="0" dirty="0">
                <a:solidFill>
                  <a:schemeClr val="bg1"/>
                </a:solidFill>
              </a:rPr>
              <a:t>1</a:t>
            </a:r>
            <a:endParaRPr lang="en-US" sz="800" baseline="0" dirty="0">
              <a:solidFill>
                <a:schemeClr val="bg1"/>
              </a:solidFill>
            </a:endParaRPr>
          </a:p>
        </p:txBody>
      </p:sp>
      <p:sp>
        <p:nvSpPr>
          <p:cNvPr id="89" name="Rectangle 88">
            <a:extLst>
              <a:ext uri="{FF2B5EF4-FFF2-40B4-BE49-F238E27FC236}">
                <a16:creationId xmlns:a16="http://schemas.microsoft.com/office/drawing/2014/main" id="{1A3E69F6-2415-4BB8-3585-F81B412D6BD1}"/>
              </a:ext>
            </a:extLst>
          </p:cNvPr>
          <p:cNvSpPr/>
          <p:nvPr>
            <p:custDataLst>
              <p:tags r:id="rId31"/>
            </p:custDataLst>
          </p:nvPr>
        </p:nvSpPr>
        <p:spPr bwMode="gray">
          <a:xfrm>
            <a:off x="4125913" y="2100263"/>
            <a:ext cx="857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r>
              <a:rPr lang="en-US" sz="800" baseline="0" dirty="0">
                <a:solidFill>
                  <a:schemeClr val="bg1"/>
                </a:solidFill>
              </a:rPr>
              <a:t>3</a:t>
            </a:r>
          </a:p>
        </p:txBody>
      </p:sp>
      <p:sp>
        <p:nvSpPr>
          <p:cNvPr id="256" name="Rectangle 255">
            <a:extLst>
              <a:ext uri="{FF2B5EF4-FFF2-40B4-BE49-F238E27FC236}">
                <a16:creationId xmlns:a16="http://schemas.microsoft.com/office/drawing/2014/main" id="{7E33179D-C648-7D2F-6AD1-8CC528B0FECA}"/>
              </a:ext>
            </a:extLst>
          </p:cNvPr>
          <p:cNvSpPr/>
          <p:nvPr>
            <p:custDataLst>
              <p:tags r:id="rId32"/>
            </p:custDataLst>
          </p:nvPr>
        </p:nvSpPr>
        <p:spPr bwMode="gray">
          <a:xfrm>
            <a:off x="1768475" y="3408363"/>
            <a:ext cx="857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2"/>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r>
              <a:rPr lang="en-US" sz="800" baseline="0" dirty="0">
                <a:solidFill>
                  <a:schemeClr val="bg1"/>
                </a:solidFill>
              </a:rPr>
              <a:t>2</a:t>
            </a:r>
          </a:p>
        </p:txBody>
      </p:sp>
      <p:sp>
        <p:nvSpPr>
          <p:cNvPr id="351" name="Rectangle 350">
            <a:extLst>
              <a:ext uri="{FF2B5EF4-FFF2-40B4-BE49-F238E27FC236}">
                <a16:creationId xmlns:a16="http://schemas.microsoft.com/office/drawing/2014/main" id="{1D2733A1-7E94-7CB7-ACD0-0A2A3CBE97D3}"/>
              </a:ext>
            </a:extLst>
          </p:cNvPr>
          <p:cNvSpPr/>
          <p:nvPr>
            <p:custDataLst>
              <p:tags r:id="rId33"/>
            </p:custDataLst>
          </p:nvPr>
        </p:nvSpPr>
        <p:spPr bwMode="gray">
          <a:xfrm>
            <a:off x="949324" y="1743075"/>
            <a:ext cx="1881188" cy="43815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t" anchorCtr="0">
            <a:noAutofit/>
          </a:bodyPr>
          <a:lstStyle/>
          <a:p>
            <a:pPr>
              <a:lnSpc>
                <a:spcPct val="90000"/>
              </a:lnSpc>
            </a:pPr>
            <a:fld id="{F326BCED-F339-4DAD-BA7F-C262867CBBE3}" type="datetime'''''A''''''''ve''''''''r''''''a''''g''''''''''''''''''e'">
              <a:rPr lang="en-US" altLang="en-US" sz="800" baseline="0" smtClean="0">
                <a:solidFill>
                  <a:schemeClr val="accent4"/>
                </a:solidFill>
              </a:rPr>
              <a:pPr/>
              <a:t>Average</a:t>
            </a:fld>
            <a:endParaRPr lang="en-US" altLang="en-US" sz="800" baseline="0" dirty="0">
              <a:solidFill>
                <a:schemeClr val="accent4"/>
              </a:solidFill>
            </a:endParaRPr>
          </a:p>
          <a:p>
            <a:pPr>
              <a:lnSpc>
                <a:spcPct val="90000"/>
              </a:lnSpc>
            </a:pPr>
            <a:r>
              <a:rPr lang="en-US" sz="800" baseline="0" dirty="0">
                <a:solidFill>
                  <a:schemeClr val="accent4"/>
                </a:solidFill>
              </a:rPr>
              <a:t>$4,448/t </a:t>
            </a:r>
          </a:p>
          <a:p>
            <a:pPr>
              <a:lnSpc>
                <a:spcPct val="90000"/>
              </a:lnSpc>
            </a:pPr>
            <a:r>
              <a:rPr lang="en-US" sz="800" b="0" baseline="0" dirty="0">
                <a:solidFill>
                  <a:schemeClr val="accent4"/>
                </a:solidFill>
              </a:rPr>
              <a:t>408Kt Cu Eq. production</a:t>
            </a:r>
          </a:p>
          <a:p>
            <a:pPr>
              <a:lnSpc>
                <a:spcPct val="90000"/>
              </a:lnSpc>
            </a:pPr>
            <a:r>
              <a:rPr lang="en-US" sz="800" b="0" baseline="0" dirty="0">
                <a:solidFill>
                  <a:schemeClr val="accent4"/>
                </a:solidFill>
              </a:rPr>
              <a:t>$1.8B Socio-economic value contribution</a:t>
            </a:r>
          </a:p>
        </p:txBody>
      </p:sp>
      <p:graphicFrame>
        <p:nvGraphicFramePr>
          <p:cNvPr id="264" name="Chart 263">
            <a:extLst>
              <a:ext uri="{FF2B5EF4-FFF2-40B4-BE49-F238E27FC236}">
                <a16:creationId xmlns:a16="http://schemas.microsoft.com/office/drawing/2014/main" id="{9E24EFCE-237D-1ACE-743A-BC1437AE0909}"/>
              </a:ext>
            </a:extLst>
          </p:cNvPr>
          <p:cNvGraphicFramePr/>
          <p:nvPr>
            <p:custDataLst>
              <p:tags r:id="rId34"/>
            </p:custDataLst>
            <p:extLst>
              <p:ext uri="{D42A27DB-BD31-4B8C-83A1-F6EECF244321}">
                <p14:modId xmlns:p14="http://schemas.microsoft.com/office/powerpoint/2010/main" val="3452555196"/>
              </p:ext>
            </p:extLst>
          </p:nvPr>
        </p:nvGraphicFramePr>
        <p:xfrm>
          <a:off x="5170488" y="1625600"/>
          <a:ext cx="3581400" cy="2636838"/>
        </p:xfrm>
        <a:graphic>
          <a:graphicData uri="http://schemas.openxmlformats.org/drawingml/2006/chart">
            <c:chart xmlns:c="http://schemas.openxmlformats.org/drawingml/2006/chart" xmlns:r="http://schemas.openxmlformats.org/officeDocument/2006/relationships" r:id="rId62"/>
          </a:graphicData>
        </a:graphic>
      </p:graphicFrame>
      <p:sp>
        <p:nvSpPr>
          <p:cNvPr id="58" name="Rectangle 57">
            <a:extLst>
              <a:ext uri="{FF2B5EF4-FFF2-40B4-BE49-F238E27FC236}">
                <a16:creationId xmlns:a16="http://schemas.microsoft.com/office/drawing/2014/main" id="{34A161A4-856E-1BCC-9B99-8C35A8326B46}"/>
              </a:ext>
            </a:extLst>
          </p:cNvPr>
          <p:cNvSpPr/>
          <p:nvPr>
            <p:custDataLst>
              <p:tags r:id="rId35"/>
            </p:custDataLst>
          </p:nvPr>
        </p:nvSpPr>
        <p:spPr bwMode="gray">
          <a:xfrm>
            <a:off x="6019800" y="4221163"/>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lnSpc>
                <a:spcPct val="90000"/>
              </a:lnSpc>
            </a:pPr>
            <a:fld id="{C3307F30-B15B-43A9-91A0-FB28FFAEB6DC}" type="datetime'''''''''''''''''''0''.''''''''''''''''''''5'''">
              <a:rPr lang="en-US" altLang="en-US" sz="1000" b="0" baseline="0" smtClean="0">
                <a:solidFill>
                  <a:schemeClr val="tx1"/>
                </a:solidFill>
              </a:rPr>
              <a:pPr/>
              <a:t>0.5</a:t>
            </a:fld>
            <a:endParaRPr lang="en-US" sz="1000" b="0" baseline="0" dirty="0" err="1">
              <a:solidFill>
                <a:schemeClr val="tx1"/>
              </a:solidFill>
            </a:endParaRPr>
          </a:p>
        </p:txBody>
      </p:sp>
      <p:sp>
        <p:nvSpPr>
          <p:cNvPr id="226" name="Rectangle 225">
            <a:extLst>
              <a:ext uri="{FF2B5EF4-FFF2-40B4-BE49-F238E27FC236}">
                <a16:creationId xmlns:a16="http://schemas.microsoft.com/office/drawing/2014/main" id="{EF15DD24-026E-303D-DFFD-8998F06085BB}"/>
              </a:ext>
            </a:extLst>
          </p:cNvPr>
          <p:cNvSpPr/>
          <p:nvPr>
            <p:custDataLst>
              <p:tags r:id="rId36"/>
            </p:custDataLst>
          </p:nvPr>
        </p:nvSpPr>
        <p:spPr bwMode="gray">
          <a:xfrm>
            <a:off x="4992688" y="1644651"/>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DCE862D0-32BB-430E-9561-1B4F8062D1CF}" type="datetime'''''''''''''''''''6''''''''''''''''''''''''.''''0'">
              <a:rPr lang="en-US" altLang="en-US" sz="1000" b="0" baseline="0" smtClean="0">
                <a:solidFill>
                  <a:schemeClr val="tx1"/>
                </a:solidFill>
                <a:effectLst/>
              </a:rPr>
              <a:pPr algn="r">
                <a:lnSpc>
                  <a:spcPct val="90000"/>
                </a:lnSpc>
              </a:pPr>
              <a:t>6.0</a:t>
            </a:fld>
            <a:endParaRPr lang="en-US" sz="1000" b="0" baseline="0" dirty="0" err="1">
              <a:solidFill>
                <a:schemeClr val="tx1"/>
              </a:solidFill>
            </a:endParaRPr>
          </a:p>
        </p:txBody>
      </p:sp>
      <p:sp>
        <p:nvSpPr>
          <p:cNvPr id="60" name="Rectangle 59">
            <a:extLst>
              <a:ext uri="{FF2B5EF4-FFF2-40B4-BE49-F238E27FC236}">
                <a16:creationId xmlns:a16="http://schemas.microsoft.com/office/drawing/2014/main" id="{14684E8E-4FB8-BD1B-5815-BD687D5F61AA}"/>
              </a:ext>
            </a:extLst>
          </p:cNvPr>
          <p:cNvSpPr/>
          <p:nvPr>
            <p:custDataLst>
              <p:tags r:id="rId37"/>
            </p:custDataLst>
          </p:nvPr>
        </p:nvSpPr>
        <p:spPr bwMode="gray">
          <a:xfrm>
            <a:off x="7727950" y="4221163"/>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lnSpc>
                <a:spcPct val="90000"/>
              </a:lnSpc>
            </a:pPr>
            <a:fld id="{FD033533-BA15-4ACC-A566-92F3F8DD6A6B}" type="datetime'1.''''''''''''''5'''''''''''''''''''''">
              <a:rPr lang="en-US" altLang="en-US" sz="1000" b="0" baseline="0" smtClean="0">
                <a:solidFill>
                  <a:schemeClr val="tx1"/>
                </a:solidFill>
              </a:rPr>
              <a:pPr/>
              <a:t>1.5</a:t>
            </a:fld>
            <a:endParaRPr lang="en-US" sz="1000" b="0" baseline="0" dirty="0" err="1">
              <a:solidFill>
                <a:schemeClr val="tx1"/>
              </a:solidFill>
            </a:endParaRPr>
          </a:p>
        </p:txBody>
      </p:sp>
      <p:sp>
        <p:nvSpPr>
          <p:cNvPr id="55" name="Rectangle 54">
            <a:extLst>
              <a:ext uri="{FF2B5EF4-FFF2-40B4-BE49-F238E27FC236}">
                <a16:creationId xmlns:a16="http://schemas.microsoft.com/office/drawing/2014/main" id="{B15FEF23-343A-1447-408B-4C98A9D817DB}"/>
              </a:ext>
            </a:extLst>
          </p:cNvPr>
          <p:cNvSpPr/>
          <p:nvPr>
            <p:custDataLst>
              <p:tags r:id="rId38"/>
            </p:custDataLst>
          </p:nvPr>
        </p:nvSpPr>
        <p:spPr bwMode="gray">
          <a:xfrm>
            <a:off x="6873875" y="4221163"/>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lnSpc>
                <a:spcPct val="90000"/>
              </a:lnSpc>
            </a:pPr>
            <a:fld id="{DED82652-31F0-46EF-96FA-0C2456052550}" type="datetime'''''''''''''''''''''1''''''''''.''''''''''''''''''''0'''">
              <a:rPr lang="en-US" altLang="en-US" sz="1000" b="0" baseline="0" smtClean="0">
                <a:solidFill>
                  <a:schemeClr val="tx1"/>
                </a:solidFill>
              </a:rPr>
              <a:pPr/>
              <a:t>1.0</a:t>
            </a:fld>
            <a:endParaRPr lang="en-US" sz="1000" b="0" baseline="0" dirty="0" err="1">
              <a:solidFill>
                <a:schemeClr val="tx1"/>
              </a:solidFill>
            </a:endParaRPr>
          </a:p>
        </p:txBody>
      </p:sp>
      <p:sp>
        <p:nvSpPr>
          <p:cNvPr id="57" name="Rectangle 56">
            <a:extLst>
              <a:ext uri="{FF2B5EF4-FFF2-40B4-BE49-F238E27FC236}">
                <a16:creationId xmlns:a16="http://schemas.microsoft.com/office/drawing/2014/main" id="{3F83A44C-5DCC-2B28-F38F-D2C10F544155}"/>
              </a:ext>
            </a:extLst>
          </p:cNvPr>
          <p:cNvSpPr/>
          <p:nvPr>
            <p:custDataLst>
              <p:tags r:id="rId39"/>
            </p:custDataLst>
          </p:nvPr>
        </p:nvSpPr>
        <p:spPr bwMode="gray">
          <a:xfrm>
            <a:off x="8582025" y="4221163"/>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lnSpc>
                <a:spcPct val="90000"/>
              </a:lnSpc>
            </a:pPr>
            <a:fld id="{FBF27CF4-0FF6-4F91-B800-501486F7CE14}" type="datetime'''''''''''2''''''''.''''''''''''''''''''''''''''0'''''''">
              <a:rPr lang="en-US" altLang="en-US" sz="1000" b="0" baseline="0" smtClean="0">
                <a:solidFill>
                  <a:schemeClr val="tx1"/>
                </a:solidFill>
              </a:rPr>
              <a:pPr/>
              <a:t>2.0</a:t>
            </a:fld>
            <a:endParaRPr lang="en-US" sz="1000" b="0" baseline="0" dirty="0" err="1">
              <a:solidFill>
                <a:schemeClr val="tx1"/>
              </a:solidFill>
            </a:endParaRPr>
          </a:p>
        </p:txBody>
      </p:sp>
      <p:sp>
        <p:nvSpPr>
          <p:cNvPr id="63" name="Rectangle 62">
            <a:extLst>
              <a:ext uri="{FF2B5EF4-FFF2-40B4-BE49-F238E27FC236}">
                <a16:creationId xmlns:a16="http://schemas.microsoft.com/office/drawing/2014/main" id="{5C08924F-89F1-51DD-C8AA-88A2F614F42B}"/>
              </a:ext>
            </a:extLst>
          </p:cNvPr>
          <p:cNvSpPr/>
          <p:nvPr>
            <p:custDataLst>
              <p:tags r:id="rId40"/>
            </p:custDataLst>
          </p:nvPr>
        </p:nvSpPr>
        <p:spPr bwMode="gray">
          <a:xfrm>
            <a:off x="4992688" y="3692525"/>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02339517-7290-4EE6-A9CA-97819F55AB6B}" type="datetime'''''''''''''1''''''''''''''''.''''''''''''''''''0'''''''''">
              <a:rPr lang="en-US" altLang="en-US" sz="1000" b="0" baseline="0" smtClean="0">
                <a:solidFill>
                  <a:schemeClr val="tx1"/>
                </a:solidFill>
              </a:rPr>
              <a:pPr/>
              <a:t>1.0</a:t>
            </a:fld>
            <a:endParaRPr lang="en-US" sz="1000" b="0" baseline="0" dirty="0" err="1">
              <a:solidFill>
                <a:schemeClr val="tx1"/>
              </a:solidFill>
            </a:endParaRPr>
          </a:p>
        </p:txBody>
      </p:sp>
      <p:sp>
        <p:nvSpPr>
          <p:cNvPr id="62" name="Rectangle 61">
            <a:extLst>
              <a:ext uri="{FF2B5EF4-FFF2-40B4-BE49-F238E27FC236}">
                <a16:creationId xmlns:a16="http://schemas.microsoft.com/office/drawing/2014/main" id="{D3FB7AC9-7CA6-4304-F362-1B3E1B6749F6}"/>
              </a:ext>
            </a:extLst>
          </p:cNvPr>
          <p:cNvSpPr/>
          <p:nvPr>
            <p:custDataLst>
              <p:tags r:id="rId41"/>
            </p:custDataLst>
          </p:nvPr>
        </p:nvSpPr>
        <p:spPr bwMode="gray">
          <a:xfrm>
            <a:off x="4992688" y="3897313"/>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E1C79B11-FE75-414D-959C-21731F720AF4}" type="datetime'''''''''0''''''''.''''''''5'''''''''''''''''">
              <a:rPr lang="en-US" altLang="en-US" sz="1000" b="0" baseline="0" smtClean="0">
                <a:solidFill>
                  <a:schemeClr val="tx1"/>
                </a:solidFill>
              </a:rPr>
              <a:pPr/>
              <a:t>0.5</a:t>
            </a:fld>
            <a:endParaRPr lang="en-US" sz="1000" b="0" baseline="0" dirty="0" err="1">
              <a:solidFill>
                <a:schemeClr val="tx1"/>
              </a:solidFill>
            </a:endParaRPr>
          </a:p>
        </p:txBody>
      </p:sp>
      <p:sp>
        <p:nvSpPr>
          <p:cNvPr id="61" name="Rectangle 60">
            <a:extLst>
              <a:ext uri="{FF2B5EF4-FFF2-40B4-BE49-F238E27FC236}">
                <a16:creationId xmlns:a16="http://schemas.microsoft.com/office/drawing/2014/main" id="{EC40A9FD-AAD2-ACBC-7279-EA1A6724150C}"/>
              </a:ext>
            </a:extLst>
          </p:cNvPr>
          <p:cNvSpPr/>
          <p:nvPr>
            <p:custDataLst>
              <p:tags r:id="rId42"/>
            </p:custDataLst>
          </p:nvPr>
        </p:nvSpPr>
        <p:spPr bwMode="gray">
          <a:xfrm>
            <a:off x="4992688" y="4102100"/>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B04983EE-89F8-4070-997E-4FC8FA829352}" type="datetime'0''''''''''''''''''''.''''''''''''''''''''''''''''''0'">
              <a:rPr lang="en-US" altLang="en-US" sz="1000" b="0" baseline="0" smtClean="0">
                <a:solidFill>
                  <a:schemeClr val="tx1"/>
                </a:solidFill>
              </a:rPr>
              <a:pPr/>
              <a:t>0.0</a:t>
            </a:fld>
            <a:endParaRPr lang="en-US" sz="1000" b="0" baseline="0" dirty="0" err="1">
              <a:solidFill>
                <a:schemeClr val="tx1"/>
              </a:solidFill>
            </a:endParaRPr>
          </a:p>
        </p:txBody>
      </p:sp>
      <p:sp>
        <p:nvSpPr>
          <p:cNvPr id="64" name="Rectangle 63">
            <a:extLst>
              <a:ext uri="{FF2B5EF4-FFF2-40B4-BE49-F238E27FC236}">
                <a16:creationId xmlns:a16="http://schemas.microsoft.com/office/drawing/2014/main" id="{E306FF67-D826-5432-D2CF-CD8972C1001E}"/>
              </a:ext>
            </a:extLst>
          </p:cNvPr>
          <p:cNvSpPr/>
          <p:nvPr>
            <p:custDataLst>
              <p:tags r:id="rId43"/>
            </p:custDataLst>
          </p:nvPr>
        </p:nvSpPr>
        <p:spPr bwMode="gray">
          <a:xfrm>
            <a:off x="4992688" y="3487738"/>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CC732D6C-F834-4880-BA7B-FDDDA6C666B2}" type="datetime'''''1''''''''''''''''''''''''''''''''''''''''''''''.''5'''''''">
              <a:rPr lang="en-US" altLang="en-US" sz="1000" b="0" baseline="0" smtClean="0">
                <a:solidFill>
                  <a:schemeClr val="tx1"/>
                </a:solidFill>
              </a:rPr>
              <a:pPr/>
              <a:t>1.5</a:t>
            </a:fld>
            <a:endParaRPr lang="en-US" sz="1000" b="0" baseline="0" dirty="0" err="1">
              <a:solidFill>
                <a:schemeClr val="tx1"/>
              </a:solidFill>
            </a:endParaRPr>
          </a:p>
        </p:txBody>
      </p:sp>
      <p:sp>
        <p:nvSpPr>
          <p:cNvPr id="65" name="Rectangle 64">
            <a:extLst>
              <a:ext uri="{FF2B5EF4-FFF2-40B4-BE49-F238E27FC236}">
                <a16:creationId xmlns:a16="http://schemas.microsoft.com/office/drawing/2014/main" id="{8C5B4717-8011-27C6-2509-D409D4CF6CB9}"/>
              </a:ext>
            </a:extLst>
          </p:cNvPr>
          <p:cNvSpPr/>
          <p:nvPr>
            <p:custDataLst>
              <p:tags r:id="rId44"/>
            </p:custDataLst>
          </p:nvPr>
        </p:nvSpPr>
        <p:spPr bwMode="gray">
          <a:xfrm>
            <a:off x="4992688" y="3282950"/>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B2156E56-0718-4571-AE24-DAA28B510292}" type="datetime'''''''''2''''.0'''''''''''''''''''''''''''''">
              <a:rPr lang="en-US" altLang="en-US" sz="1000" b="0" baseline="0" smtClean="0">
                <a:solidFill>
                  <a:schemeClr val="tx1"/>
                </a:solidFill>
              </a:rPr>
              <a:pPr/>
              <a:t>2.0</a:t>
            </a:fld>
            <a:endParaRPr lang="en-US" sz="1000" b="0" baseline="0" dirty="0" err="1">
              <a:solidFill>
                <a:schemeClr val="tx1"/>
              </a:solidFill>
            </a:endParaRPr>
          </a:p>
        </p:txBody>
      </p:sp>
      <p:sp>
        <p:nvSpPr>
          <p:cNvPr id="66" name="Rectangle 65">
            <a:extLst>
              <a:ext uri="{FF2B5EF4-FFF2-40B4-BE49-F238E27FC236}">
                <a16:creationId xmlns:a16="http://schemas.microsoft.com/office/drawing/2014/main" id="{ACDF22CF-A025-2585-F6AC-6F40208F14CC}"/>
              </a:ext>
            </a:extLst>
          </p:cNvPr>
          <p:cNvSpPr/>
          <p:nvPr>
            <p:custDataLst>
              <p:tags r:id="rId45"/>
            </p:custDataLst>
          </p:nvPr>
        </p:nvSpPr>
        <p:spPr bwMode="gray">
          <a:xfrm>
            <a:off x="4992688" y="3078163"/>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99C548FC-12A9-4D82-8508-1ADB3C7C136B}" type="datetime'''''2''''''''''''.''''5'''''''''''''''''''''''''''''''''''">
              <a:rPr lang="en-US" altLang="en-US" sz="1000" b="0" baseline="0" smtClean="0">
                <a:solidFill>
                  <a:schemeClr val="tx1"/>
                </a:solidFill>
              </a:rPr>
              <a:pPr/>
              <a:t>2.5</a:t>
            </a:fld>
            <a:endParaRPr lang="en-US" sz="1000" b="0" baseline="0" dirty="0" err="1">
              <a:solidFill>
                <a:schemeClr val="tx1"/>
              </a:solidFill>
            </a:endParaRPr>
          </a:p>
        </p:txBody>
      </p:sp>
      <p:sp>
        <p:nvSpPr>
          <p:cNvPr id="67" name="Rectangle 66">
            <a:extLst>
              <a:ext uri="{FF2B5EF4-FFF2-40B4-BE49-F238E27FC236}">
                <a16:creationId xmlns:a16="http://schemas.microsoft.com/office/drawing/2014/main" id="{8B3D55DE-F4F2-5908-06CB-46D6B217F09B}"/>
              </a:ext>
            </a:extLst>
          </p:cNvPr>
          <p:cNvSpPr/>
          <p:nvPr>
            <p:custDataLst>
              <p:tags r:id="rId46"/>
            </p:custDataLst>
          </p:nvPr>
        </p:nvSpPr>
        <p:spPr bwMode="gray">
          <a:xfrm>
            <a:off x="4992688" y="2873375"/>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483722EE-2BC7-4155-BCEE-E43536BC844E}" type="datetime'''''''''''''''''''''''''''''''''''''''''''3''''''.0'''''''''">
              <a:rPr lang="en-US" altLang="en-US" sz="1000" b="0" baseline="0" smtClean="0">
                <a:solidFill>
                  <a:schemeClr val="tx1"/>
                </a:solidFill>
              </a:rPr>
              <a:pPr/>
              <a:t>3.0</a:t>
            </a:fld>
            <a:endParaRPr lang="en-US" sz="1000" b="0" baseline="0" dirty="0" err="1">
              <a:solidFill>
                <a:schemeClr val="tx1"/>
              </a:solidFill>
            </a:endParaRPr>
          </a:p>
        </p:txBody>
      </p:sp>
      <p:sp>
        <p:nvSpPr>
          <p:cNvPr id="59" name="Rectangle 58">
            <a:extLst>
              <a:ext uri="{FF2B5EF4-FFF2-40B4-BE49-F238E27FC236}">
                <a16:creationId xmlns:a16="http://schemas.microsoft.com/office/drawing/2014/main" id="{6557794A-1613-BAA7-199D-3AE6EA7C3EE5}"/>
              </a:ext>
            </a:extLst>
          </p:cNvPr>
          <p:cNvSpPr/>
          <p:nvPr>
            <p:custDataLst>
              <p:tags r:id="rId47"/>
            </p:custDataLst>
          </p:nvPr>
        </p:nvSpPr>
        <p:spPr bwMode="gray">
          <a:xfrm>
            <a:off x="4992688" y="2668588"/>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127EC974-A7A1-469B-935D-DC146489BF57}" type="datetime'''''''''3''''''''''.''''5'''''''''''''''''''">
              <a:rPr lang="en-US" altLang="en-US" sz="1000" b="0" baseline="0" smtClean="0">
                <a:solidFill>
                  <a:schemeClr val="tx1"/>
                </a:solidFill>
              </a:rPr>
              <a:pPr/>
              <a:t>3.5</a:t>
            </a:fld>
            <a:endParaRPr lang="en-US" sz="1000" b="0" baseline="0" dirty="0" err="1">
              <a:solidFill>
                <a:schemeClr val="tx1"/>
              </a:solidFill>
            </a:endParaRPr>
          </a:p>
        </p:txBody>
      </p:sp>
      <p:sp>
        <p:nvSpPr>
          <p:cNvPr id="56" name="Rectangle 55">
            <a:extLst>
              <a:ext uri="{FF2B5EF4-FFF2-40B4-BE49-F238E27FC236}">
                <a16:creationId xmlns:a16="http://schemas.microsoft.com/office/drawing/2014/main" id="{D6217A9E-B713-F093-2643-E5112BABC4FA}"/>
              </a:ext>
            </a:extLst>
          </p:cNvPr>
          <p:cNvSpPr/>
          <p:nvPr>
            <p:custDataLst>
              <p:tags r:id="rId48"/>
            </p:custDataLst>
          </p:nvPr>
        </p:nvSpPr>
        <p:spPr bwMode="gray">
          <a:xfrm>
            <a:off x="4992688" y="2463800"/>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B18B5566-3A18-40B5-A7ED-58EAD239EDE3}" type="datetime'''''4''''''''''''''''''''''''''''''''''''''''''''.''0'''''''">
              <a:rPr lang="en-US" altLang="en-US" sz="1000" b="0" baseline="0" smtClean="0">
                <a:solidFill>
                  <a:schemeClr val="tx1"/>
                </a:solidFill>
              </a:rPr>
              <a:pPr/>
              <a:t>4.0</a:t>
            </a:fld>
            <a:endParaRPr lang="en-US" sz="1000" b="0" baseline="0" dirty="0" err="1">
              <a:solidFill>
                <a:schemeClr val="tx1"/>
              </a:solidFill>
            </a:endParaRPr>
          </a:p>
        </p:txBody>
      </p:sp>
      <p:sp>
        <p:nvSpPr>
          <p:cNvPr id="68" name="Rectangle 67">
            <a:extLst>
              <a:ext uri="{FF2B5EF4-FFF2-40B4-BE49-F238E27FC236}">
                <a16:creationId xmlns:a16="http://schemas.microsoft.com/office/drawing/2014/main" id="{D2729A75-C616-10CA-4C57-F34D1E15533B}"/>
              </a:ext>
            </a:extLst>
          </p:cNvPr>
          <p:cNvSpPr/>
          <p:nvPr>
            <p:custDataLst>
              <p:tags r:id="rId49"/>
            </p:custDataLst>
          </p:nvPr>
        </p:nvSpPr>
        <p:spPr bwMode="gray">
          <a:xfrm>
            <a:off x="4992688" y="2259013"/>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17BF9207-DFFF-4C1D-B0C1-7A99D9D249D2}" type="datetime'''4''''''''''''''''''''''''''''''''''''.''''''''''5'''''''">
              <a:rPr lang="en-US" altLang="en-US" sz="1000" b="0" baseline="0" smtClean="0">
                <a:solidFill>
                  <a:schemeClr val="tx1"/>
                </a:solidFill>
              </a:rPr>
              <a:pPr/>
              <a:t>4.5</a:t>
            </a:fld>
            <a:endParaRPr lang="en-US" sz="1000" b="0" baseline="0" dirty="0" err="1">
              <a:solidFill>
                <a:schemeClr val="tx1"/>
              </a:solidFill>
            </a:endParaRPr>
          </a:p>
        </p:txBody>
      </p:sp>
      <p:sp>
        <p:nvSpPr>
          <p:cNvPr id="111" name="Rectangle 110">
            <a:extLst>
              <a:ext uri="{FF2B5EF4-FFF2-40B4-BE49-F238E27FC236}">
                <a16:creationId xmlns:a16="http://schemas.microsoft.com/office/drawing/2014/main" id="{F04F8611-4711-CA25-E444-86B98C2F5A9C}"/>
              </a:ext>
            </a:extLst>
          </p:cNvPr>
          <p:cNvSpPr/>
          <p:nvPr>
            <p:custDataLst>
              <p:tags r:id="rId50"/>
            </p:custDataLst>
          </p:nvPr>
        </p:nvSpPr>
        <p:spPr bwMode="gray">
          <a:xfrm>
            <a:off x="4992688" y="2054225"/>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21A1FEB7-002C-4939-9F5A-72DE2AB4A51F}" type="datetime'5''''''.''''''''''''''''''''''''''''''''''''''''0'''">
              <a:rPr lang="en-US" altLang="en-US" sz="1000" b="0" baseline="0" smtClean="0">
                <a:solidFill>
                  <a:schemeClr val="tx1"/>
                </a:solidFill>
                <a:effectLst/>
              </a:rPr>
              <a:pPr algn="r">
                <a:lnSpc>
                  <a:spcPct val="90000"/>
                </a:lnSpc>
              </a:pPr>
              <a:t>5.0</a:t>
            </a:fld>
            <a:endParaRPr lang="en-US" sz="1000" b="0" baseline="0" dirty="0" err="1">
              <a:solidFill>
                <a:schemeClr val="tx1"/>
              </a:solidFill>
            </a:endParaRPr>
          </a:p>
        </p:txBody>
      </p:sp>
      <p:sp>
        <p:nvSpPr>
          <p:cNvPr id="225" name="Rectangle 224">
            <a:extLst>
              <a:ext uri="{FF2B5EF4-FFF2-40B4-BE49-F238E27FC236}">
                <a16:creationId xmlns:a16="http://schemas.microsoft.com/office/drawing/2014/main" id="{B473F4EB-D7B4-1937-6C22-4844288EDE47}"/>
              </a:ext>
            </a:extLst>
          </p:cNvPr>
          <p:cNvSpPr/>
          <p:nvPr>
            <p:custDataLst>
              <p:tags r:id="rId51"/>
            </p:custDataLst>
          </p:nvPr>
        </p:nvSpPr>
        <p:spPr bwMode="gray">
          <a:xfrm>
            <a:off x="4992688" y="1849439"/>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CA7427A1-0983-4B53-8729-D760D699BE20}" type="datetime'''''''''''''''''''''5''.''''''''''5'''''''">
              <a:rPr lang="en-US" altLang="en-US" sz="1000" b="0" baseline="0" smtClean="0">
                <a:solidFill>
                  <a:schemeClr val="tx1"/>
                </a:solidFill>
                <a:effectLst/>
              </a:rPr>
              <a:pPr algn="r">
                <a:lnSpc>
                  <a:spcPct val="90000"/>
                </a:lnSpc>
              </a:pPr>
              <a:t>5.5</a:t>
            </a:fld>
            <a:endParaRPr lang="en-US" sz="1000" b="0" baseline="0" dirty="0" err="1">
              <a:solidFill>
                <a:schemeClr val="tx1"/>
              </a:solidFill>
            </a:endParaRPr>
          </a:p>
        </p:txBody>
      </p:sp>
      <p:cxnSp>
        <p:nvCxnSpPr>
          <p:cNvPr id="340" name="Straight Connector 339">
            <a:extLst>
              <a:ext uri="{FF2B5EF4-FFF2-40B4-BE49-F238E27FC236}">
                <a16:creationId xmlns:a16="http://schemas.microsoft.com/office/drawing/2014/main" id="{3F14BCFD-57E1-87F3-8631-BE59565D0618}"/>
              </a:ext>
            </a:extLst>
          </p:cNvPr>
          <p:cNvCxnSpPr/>
          <p:nvPr>
            <p:custDataLst>
              <p:tags r:id="rId52"/>
            </p:custDataLst>
          </p:nvPr>
        </p:nvCxnSpPr>
        <p:spPr bwMode="gray">
          <a:xfrm flipV="1">
            <a:off x="5253038" y="2117725"/>
            <a:ext cx="3416300" cy="1516063"/>
          </a:xfrm>
          <a:prstGeom prst="line">
            <a:avLst/>
          </a:prstGeom>
          <a:ln w="9525" cap="flat" cmpd="sng" algn="ctr">
            <a:solidFill>
              <a:srgbClr val="000000"/>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79" name="Rectangle 278">
            <a:extLst>
              <a:ext uri="{FF2B5EF4-FFF2-40B4-BE49-F238E27FC236}">
                <a16:creationId xmlns:a16="http://schemas.microsoft.com/office/drawing/2014/main" id="{666D9EEF-266A-6998-EBFE-886F05C6EF41}"/>
              </a:ext>
            </a:extLst>
          </p:cNvPr>
          <p:cNvSpPr/>
          <p:nvPr>
            <p:custDataLst>
              <p:tags r:id="rId53"/>
            </p:custDataLst>
          </p:nvPr>
        </p:nvSpPr>
        <p:spPr bwMode="gray">
          <a:xfrm>
            <a:off x="6831013" y="3514725"/>
            <a:ext cx="857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2"/>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r>
              <a:rPr lang="en-US" sz="800" baseline="0" dirty="0">
                <a:solidFill>
                  <a:schemeClr val="bg1"/>
                </a:solidFill>
              </a:rPr>
              <a:t>2</a:t>
            </a:r>
          </a:p>
        </p:txBody>
      </p:sp>
      <p:sp>
        <p:nvSpPr>
          <p:cNvPr id="70" name="Rectangle 69">
            <a:extLst>
              <a:ext uri="{FF2B5EF4-FFF2-40B4-BE49-F238E27FC236}">
                <a16:creationId xmlns:a16="http://schemas.microsoft.com/office/drawing/2014/main" id="{CA4E040D-4E6E-4B1E-FE9F-D304877AEE2F}"/>
              </a:ext>
            </a:extLst>
          </p:cNvPr>
          <p:cNvSpPr/>
          <p:nvPr>
            <p:custDataLst>
              <p:tags r:id="rId54"/>
            </p:custDataLst>
          </p:nvPr>
        </p:nvSpPr>
        <p:spPr bwMode="auto">
          <a:xfrm>
            <a:off x="6257925" y="4459288"/>
            <a:ext cx="1408113"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r>
              <a:rPr lang="en-US" altLang="en-US" sz="1000" baseline="0" dirty="0">
                <a:solidFill>
                  <a:schemeClr val="tx1"/>
                </a:solidFill>
                <a:effectLst/>
              </a:rPr>
              <a:t>Capital Investment ($B)</a:t>
            </a:r>
            <a:endParaRPr lang="en-US" sz="1000" baseline="0" dirty="0">
              <a:solidFill>
                <a:schemeClr val="tx1"/>
              </a:solidFill>
            </a:endParaRPr>
          </a:p>
        </p:txBody>
      </p:sp>
      <p:sp>
        <p:nvSpPr>
          <p:cNvPr id="72" name="Rectangle 71">
            <a:extLst>
              <a:ext uri="{FF2B5EF4-FFF2-40B4-BE49-F238E27FC236}">
                <a16:creationId xmlns:a16="http://schemas.microsoft.com/office/drawing/2014/main" id="{5C974E04-7758-16AA-5D3B-2D052AA85192}"/>
              </a:ext>
            </a:extLst>
          </p:cNvPr>
          <p:cNvSpPr/>
          <p:nvPr>
            <p:custDataLst>
              <p:tags r:id="rId55"/>
            </p:custDataLst>
          </p:nvPr>
        </p:nvSpPr>
        <p:spPr bwMode="gray">
          <a:xfrm>
            <a:off x="6662738" y="2982913"/>
            <a:ext cx="857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r>
              <a:rPr lang="en-US" altLang="en-US" sz="800" baseline="0" dirty="0">
                <a:solidFill>
                  <a:schemeClr val="bg1"/>
                </a:solidFill>
              </a:rPr>
              <a:t>1</a:t>
            </a:r>
            <a:endParaRPr lang="en-US" sz="800" baseline="0" dirty="0">
              <a:solidFill>
                <a:schemeClr val="bg1"/>
              </a:solidFill>
            </a:endParaRPr>
          </a:p>
        </p:txBody>
      </p:sp>
      <p:sp>
        <p:nvSpPr>
          <p:cNvPr id="69" name="Rectangle 68">
            <a:extLst>
              <a:ext uri="{FF2B5EF4-FFF2-40B4-BE49-F238E27FC236}">
                <a16:creationId xmlns:a16="http://schemas.microsoft.com/office/drawing/2014/main" id="{E43C8731-51E8-5349-B0B8-D201E839CE8B}"/>
              </a:ext>
            </a:extLst>
          </p:cNvPr>
          <p:cNvSpPr/>
          <p:nvPr>
            <p:custDataLst>
              <p:tags r:id="rId56"/>
            </p:custDataLst>
          </p:nvPr>
        </p:nvSpPr>
        <p:spPr bwMode="auto">
          <a:xfrm>
            <a:off x="4738688" y="2114549"/>
            <a:ext cx="152400" cy="1646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vert270" wrap="none" lIns="0" tIns="0" rIns="0" bIns="0" numCol="1" spcCol="0" rtlCol="0" anchor="b" anchorCtr="0">
            <a:noAutofit/>
          </a:bodyPr>
          <a:lstStyle/>
          <a:p>
            <a:pPr algn="ctr"/>
            <a:r>
              <a:rPr lang="en-US" altLang="en-US" sz="1000" baseline="0" dirty="0">
                <a:solidFill>
                  <a:schemeClr val="tx1"/>
                </a:solidFill>
                <a:effectLst/>
              </a:rPr>
              <a:t>Socio-Economic Value ($B)</a:t>
            </a:r>
            <a:endParaRPr lang="en-US" sz="1000" baseline="0" dirty="0">
              <a:solidFill>
                <a:schemeClr val="tx1"/>
              </a:solidFill>
            </a:endParaRPr>
          </a:p>
        </p:txBody>
      </p:sp>
      <p:sp>
        <p:nvSpPr>
          <p:cNvPr id="114" name="Rectangle 113">
            <a:extLst>
              <a:ext uri="{FF2B5EF4-FFF2-40B4-BE49-F238E27FC236}">
                <a16:creationId xmlns:a16="http://schemas.microsoft.com/office/drawing/2014/main" id="{D2DB1A0D-BFCD-53A5-F558-FA487A115B10}"/>
              </a:ext>
            </a:extLst>
          </p:cNvPr>
          <p:cNvSpPr/>
          <p:nvPr>
            <p:custDataLst>
              <p:tags r:id="rId57"/>
            </p:custDataLst>
          </p:nvPr>
        </p:nvSpPr>
        <p:spPr bwMode="gray">
          <a:xfrm>
            <a:off x="7802563" y="2100263"/>
            <a:ext cx="857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r>
              <a:rPr lang="en-US" sz="800" baseline="0" dirty="0">
                <a:solidFill>
                  <a:schemeClr val="bg1"/>
                </a:solidFill>
              </a:rPr>
              <a:t>3</a:t>
            </a:r>
          </a:p>
        </p:txBody>
      </p:sp>
      <p:sp>
        <p:nvSpPr>
          <p:cNvPr id="3" name="Text Placeholder 401">
            <a:extLst>
              <a:ext uri="{FF2B5EF4-FFF2-40B4-BE49-F238E27FC236}">
                <a16:creationId xmlns:a16="http://schemas.microsoft.com/office/drawing/2014/main" id="{FF53547C-AEAC-89F5-05B4-56DE97AF51BC}"/>
              </a:ext>
            </a:extLst>
          </p:cNvPr>
          <p:cNvSpPr txBox="1">
            <a:spLocks/>
          </p:cNvSpPr>
          <p:nvPr/>
        </p:nvSpPr>
        <p:spPr>
          <a:xfrm>
            <a:off x="306324" y="1276350"/>
            <a:ext cx="6077435" cy="332965"/>
          </a:xfrm>
          <a:prstGeom prst="rect">
            <a:avLst/>
          </a:prstGeom>
        </p:spPr>
        <p:txBody>
          <a:bodyPr/>
          <a:lstStyle>
            <a:lvl1pPr marL="0" marR="0" indent="0" algn="l" defTabSz="389626" rtl="0" eaLnBrk="1" fontAlgn="auto" latinLnBrk="0" hangingPunct="1">
              <a:lnSpc>
                <a:spcPct val="100000"/>
              </a:lnSpc>
              <a:spcBef>
                <a:spcPts val="0"/>
              </a:spcBef>
              <a:spcAft>
                <a:spcPts val="0"/>
              </a:spcAft>
              <a:buClrTx/>
              <a:buSzTx/>
              <a:buFontTx/>
              <a:buNone/>
              <a:tabLst/>
              <a:defRPr lang="en-GB" sz="1500" b="1" i="0" u="none" strike="noStrike" kern="1200" baseline="0" smtClean="0">
                <a:solidFill>
                  <a:srgbClr val="082566"/>
                </a:solidFill>
                <a:latin typeface="+mn-lt"/>
                <a:ea typeface="+mn-ea"/>
                <a:cs typeface="+mn-cs"/>
              </a:defRPr>
            </a:lvl1pPr>
            <a:lvl2pPr marL="307101" indent="-152874" algn="l" defTabSz="389626" rtl="0" eaLnBrk="1" latinLnBrk="0" hangingPunct="1">
              <a:spcBef>
                <a:spcPct val="20000"/>
              </a:spcBef>
              <a:buFont typeface="Lucida Grande"/>
              <a:buChar char="»"/>
              <a:defRPr sz="1400" kern="1200">
                <a:solidFill>
                  <a:srgbClr val="082566"/>
                </a:solidFill>
                <a:latin typeface="+mn-lt"/>
                <a:ea typeface="+mn-ea"/>
                <a:cs typeface="+mn-cs"/>
              </a:defRPr>
            </a:lvl2pPr>
            <a:lvl3pPr marL="455917" indent="-148815" algn="l" defTabSz="389626" rtl="0" eaLnBrk="1" latinLnBrk="0" hangingPunct="1">
              <a:spcBef>
                <a:spcPct val="20000"/>
              </a:spcBef>
              <a:buFont typeface="Lucida Grande"/>
              <a:buChar char="»"/>
              <a:defRPr sz="1200" kern="1200">
                <a:solidFill>
                  <a:srgbClr val="082566"/>
                </a:solidFill>
                <a:latin typeface="+mn-lt"/>
                <a:ea typeface="+mn-ea"/>
                <a:cs typeface="+mn-cs"/>
              </a:defRPr>
            </a:lvl3pPr>
            <a:lvl4pPr marL="610144" marR="0" indent="-154227" algn="l" defTabSz="389626" rtl="0" eaLnBrk="1" fontAlgn="auto" latinLnBrk="0" hangingPunct="1">
              <a:lnSpc>
                <a:spcPct val="100000"/>
              </a:lnSpc>
              <a:spcBef>
                <a:spcPct val="20000"/>
              </a:spcBef>
              <a:spcAft>
                <a:spcPts val="0"/>
              </a:spcAft>
              <a:buClrTx/>
              <a:buSzTx/>
              <a:buFont typeface="Lucida Grande"/>
              <a:buChar char="»"/>
              <a:tabLst/>
              <a:defRPr sz="1000" kern="1200">
                <a:solidFill>
                  <a:srgbClr val="1292DC"/>
                </a:solidFill>
                <a:latin typeface="+mn-lt"/>
                <a:ea typeface="+mn-ea"/>
                <a:cs typeface="+mn-cs"/>
              </a:defRPr>
            </a:lvl4pPr>
            <a:lvl5pPr marL="378803" indent="-224576" algn="l" defTabSz="389626" rtl="0" eaLnBrk="1" latinLnBrk="0" hangingPunct="1">
              <a:lnSpc>
                <a:spcPct val="100000"/>
              </a:lnSpc>
              <a:spcBef>
                <a:spcPct val="20000"/>
              </a:spcBef>
              <a:buFont typeface="Arial"/>
              <a:buChar char="»"/>
              <a:defRPr lang="en-US" sz="1900" kern="1200" smtClean="0">
                <a:solidFill>
                  <a:srgbClr val="082566"/>
                </a:solidFill>
                <a:latin typeface="+mn-lt"/>
                <a:ea typeface="+mn-ea"/>
                <a:cs typeface="+mn-cs"/>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a:lstStyle>
          <a:p>
            <a:r>
              <a:rPr lang="en-US" sz="1200" dirty="0">
                <a:solidFill>
                  <a:schemeClr val="accent3"/>
                </a:solidFill>
                <a:latin typeface="Arial" panose="020B0604020202020204" pitchFamily="34" charset="0"/>
                <a:ea typeface="Roboto Light" panose="02000000000000000000" pitchFamily="2" charset="0"/>
                <a:cs typeface="Arial" panose="020B0604020202020204" pitchFamily="34" charset="0"/>
              </a:rPr>
              <a:t>Socio-Economic Value vs. Copper Production (2021)</a:t>
            </a:r>
            <a:endParaRPr lang="en-US" sz="1200" dirty="0"/>
          </a:p>
        </p:txBody>
      </p:sp>
      <p:sp>
        <p:nvSpPr>
          <p:cNvPr id="2" name="Rectangle: Rounded Corners 1">
            <a:extLst>
              <a:ext uri="{FF2B5EF4-FFF2-40B4-BE49-F238E27FC236}">
                <a16:creationId xmlns:a16="http://schemas.microsoft.com/office/drawing/2014/main" id="{4524C810-ECC9-1526-C845-FE9A8EF4CFAF}"/>
              </a:ext>
            </a:extLst>
          </p:cNvPr>
          <p:cNvSpPr/>
          <p:nvPr/>
        </p:nvSpPr>
        <p:spPr>
          <a:xfrm>
            <a:off x="246021" y="1153795"/>
            <a:ext cx="4325979" cy="3672205"/>
          </a:xfrm>
          <a:prstGeom prst="roundRect">
            <a:avLst>
              <a:gd name="adj" fmla="val 0"/>
            </a:avLst>
          </a:prstGeom>
          <a:noFill/>
          <a:ln w="19050">
            <a:solidFill>
              <a:schemeClr val="accent6"/>
            </a:solidFill>
            <a:prstDash val="dash"/>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endParaRPr lang="en-GB" sz="1000" b="0" baseline="0">
              <a:solidFill>
                <a:srgbClr val="006BA6"/>
              </a:solidFill>
              <a:latin typeface="Arial"/>
              <a:ea typeface="Roboto" panose="02000000000000000000" pitchFamily="2" charset="0"/>
            </a:endParaRPr>
          </a:p>
        </p:txBody>
      </p:sp>
    </p:spTree>
    <p:extLst>
      <p:ext uri="{BB962C8B-B14F-4D97-AF65-F5344CB8AC3E}">
        <p14:creationId xmlns:p14="http://schemas.microsoft.com/office/powerpoint/2010/main" val="774281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9F75CB8-5EAA-89E3-ABDD-ADECEA0B0F43}"/>
              </a:ext>
            </a:extLst>
          </p:cNvPr>
          <p:cNvGraphicFramePr>
            <a:graphicFrameLocks noChangeAspect="1"/>
          </p:cNvGraphicFramePr>
          <p:nvPr>
            <p:custDataLst>
              <p:tags r:id="rId1"/>
            </p:custDataLst>
            <p:extLst>
              <p:ext uri="{D42A27DB-BD31-4B8C-83A1-F6EECF244321}">
                <p14:modId xmlns:p14="http://schemas.microsoft.com/office/powerpoint/2010/main" val="5401734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344" imgH="344" progId="TCLayout.ActiveDocument.1">
                  <p:embed/>
                </p:oleObj>
              </mc:Choice>
              <mc:Fallback>
                <p:oleObj name="think-cell Slide" r:id="rId57" imgW="344" imgH="344" progId="TCLayout.ActiveDocument.1">
                  <p:embed/>
                  <p:pic>
                    <p:nvPicPr>
                      <p:cNvPr id="4" name="Object 3" hidden="1">
                        <a:extLst>
                          <a:ext uri="{FF2B5EF4-FFF2-40B4-BE49-F238E27FC236}">
                            <a16:creationId xmlns:a16="http://schemas.microsoft.com/office/drawing/2014/main" id="{99F75CB8-5EAA-89E3-ABDD-ADECEA0B0F43}"/>
                          </a:ext>
                        </a:extLst>
                      </p:cNvPr>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1"/>
          </p:nvPr>
        </p:nvSpPr>
        <p:spPr/>
        <p:txBody>
          <a:bodyPr/>
          <a:lstStyle/>
          <a:p>
            <a:r>
              <a:rPr lang="en-GB" dirty="0"/>
              <a:t>Peru, Indonesia and Mongolia have a relatively lower number of mines, but top-class deposits</a:t>
            </a:r>
            <a:endParaRPr lang="en-US" dirty="0"/>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a:xfrm>
            <a:off x="312369" y="4941001"/>
            <a:ext cx="6984000" cy="107722"/>
          </a:xfrm>
        </p:spPr>
        <p:txBody>
          <a:bodyPr/>
          <a:lstStyle/>
          <a:p>
            <a:r>
              <a:rPr lang="en-US" dirty="0"/>
              <a:t>Source: Wood Mackenzie analysis. Note: Copper production is based on Wood Mackenzie’s base case coverage, which might not include all of the actively operating mines</a:t>
            </a:r>
          </a:p>
        </p:txBody>
      </p:sp>
      <p:sp>
        <p:nvSpPr>
          <p:cNvPr id="3" name="Text Placeholder 2">
            <a:extLst>
              <a:ext uri="{FF2B5EF4-FFF2-40B4-BE49-F238E27FC236}">
                <a16:creationId xmlns:a16="http://schemas.microsoft.com/office/drawing/2014/main" id="{A2B8A307-22F8-79D9-62A2-028FE6FAE76D}"/>
              </a:ext>
            </a:extLst>
          </p:cNvPr>
          <p:cNvSpPr>
            <a:spLocks noGrp="1"/>
          </p:cNvSpPr>
          <p:nvPr>
            <p:ph type="body" sz="quarter" idx="20"/>
          </p:nvPr>
        </p:nvSpPr>
        <p:spPr/>
        <p:txBody>
          <a:bodyPr/>
          <a:lstStyle/>
          <a:p>
            <a:r>
              <a:rPr lang="en-US" sz="1200" dirty="0">
                <a:solidFill>
                  <a:schemeClr val="accent3"/>
                </a:solidFill>
                <a:latin typeface="Arial" panose="020B0604020202020204" pitchFamily="34" charset="0"/>
                <a:ea typeface="Roboto Light" panose="02000000000000000000" pitchFamily="2" charset="0"/>
                <a:cs typeface="Arial" panose="020B0604020202020204" pitchFamily="34" charset="0"/>
              </a:rPr>
              <a:t>Average annual copper production and number of operating mines per country (2017 – 2021)</a:t>
            </a:r>
          </a:p>
        </p:txBody>
      </p:sp>
      <p:sp>
        <p:nvSpPr>
          <p:cNvPr id="7" name="Title 6"/>
          <p:cNvSpPr>
            <a:spLocks noGrp="1"/>
          </p:cNvSpPr>
          <p:nvPr>
            <p:ph type="title"/>
          </p:nvPr>
        </p:nvSpPr>
        <p:spPr/>
        <p:txBody>
          <a:bodyPr vert="horz"/>
          <a:lstStyle/>
          <a:p>
            <a:r>
              <a:rPr lang="en-US" dirty="0"/>
              <a:t>Ranking the copper-producing countries globally based on production, we find that Chile comes largely on top, followed by Peru, China, the DRC</a:t>
            </a:r>
          </a:p>
        </p:txBody>
      </p:sp>
      <p:sp>
        <p:nvSpPr>
          <p:cNvPr id="17" name="Text Placeholder 401">
            <a:extLst>
              <a:ext uri="{FF2B5EF4-FFF2-40B4-BE49-F238E27FC236}">
                <a16:creationId xmlns:a16="http://schemas.microsoft.com/office/drawing/2014/main" id="{8DF11DBC-4F1F-63C2-F582-4A0385675933}"/>
              </a:ext>
            </a:extLst>
          </p:cNvPr>
          <p:cNvSpPr txBox="1">
            <a:spLocks/>
          </p:cNvSpPr>
          <p:nvPr/>
        </p:nvSpPr>
        <p:spPr>
          <a:xfrm>
            <a:off x="306324" y="1276350"/>
            <a:ext cx="6944526" cy="332965"/>
          </a:xfrm>
          <a:prstGeom prst="rect">
            <a:avLst/>
          </a:prstGeom>
        </p:spPr>
        <p:txBody>
          <a:bodyPr/>
          <a:lstStyle>
            <a:lvl1pPr marL="0" marR="0" indent="0" algn="l" defTabSz="389626" rtl="0" eaLnBrk="1" fontAlgn="auto" latinLnBrk="0" hangingPunct="1">
              <a:lnSpc>
                <a:spcPct val="100000"/>
              </a:lnSpc>
              <a:spcBef>
                <a:spcPts val="0"/>
              </a:spcBef>
              <a:spcAft>
                <a:spcPts val="0"/>
              </a:spcAft>
              <a:buClrTx/>
              <a:buSzTx/>
              <a:buFontTx/>
              <a:buNone/>
              <a:tabLst/>
              <a:defRPr lang="en-GB" sz="1500" b="1" i="0" u="none" strike="noStrike" kern="1200" baseline="0" smtClean="0">
                <a:solidFill>
                  <a:srgbClr val="082566"/>
                </a:solidFill>
                <a:latin typeface="+mn-lt"/>
                <a:ea typeface="+mn-ea"/>
                <a:cs typeface="+mn-cs"/>
              </a:defRPr>
            </a:lvl1pPr>
            <a:lvl2pPr marL="307101" indent="-152874" algn="l" defTabSz="389626" rtl="0" eaLnBrk="1" latinLnBrk="0" hangingPunct="1">
              <a:spcBef>
                <a:spcPct val="20000"/>
              </a:spcBef>
              <a:buFont typeface="Lucida Grande"/>
              <a:buChar char="»"/>
              <a:defRPr sz="1400" kern="1200">
                <a:solidFill>
                  <a:srgbClr val="082566"/>
                </a:solidFill>
                <a:latin typeface="+mn-lt"/>
                <a:ea typeface="+mn-ea"/>
                <a:cs typeface="+mn-cs"/>
              </a:defRPr>
            </a:lvl2pPr>
            <a:lvl3pPr marL="455917" indent="-148815" algn="l" defTabSz="389626" rtl="0" eaLnBrk="1" latinLnBrk="0" hangingPunct="1">
              <a:spcBef>
                <a:spcPct val="20000"/>
              </a:spcBef>
              <a:buFont typeface="Lucida Grande"/>
              <a:buChar char="»"/>
              <a:defRPr sz="1200" kern="1200">
                <a:solidFill>
                  <a:srgbClr val="082566"/>
                </a:solidFill>
                <a:latin typeface="+mn-lt"/>
                <a:ea typeface="+mn-ea"/>
                <a:cs typeface="+mn-cs"/>
              </a:defRPr>
            </a:lvl3pPr>
            <a:lvl4pPr marL="610144" marR="0" indent="-154227" algn="l" defTabSz="389626" rtl="0" eaLnBrk="1" fontAlgn="auto" latinLnBrk="0" hangingPunct="1">
              <a:lnSpc>
                <a:spcPct val="100000"/>
              </a:lnSpc>
              <a:spcBef>
                <a:spcPct val="20000"/>
              </a:spcBef>
              <a:spcAft>
                <a:spcPts val="0"/>
              </a:spcAft>
              <a:buClrTx/>
              <a:buSzTx/>
              <a:buFont typeface="Lucida Grande"/>
              <a:buChar char="»"/>
              <a:tabLst/>
              <a:defRPr sz="1000" kern="1200">
                <a:solidFill>
                  <a:srgbClr val="1292DC"/>
                </a:solidFill>
                <a:latin typeface="+mn-lt"/>
                <a:ea typeface="+mn-ea"/>
                <a:cs typeface="+mn-cs"/>
              </a:defRPr>
            </a:lvl4pPr>
            <a:lvl5pPr marL="378803" indent="-224576" algn="l" defTabSz="389626" rtl="0" eaLnBrk="1" latinLnBrk="0" hangingPunct="1">
              <a:lnSpc>
                <a:spcPct val="100000"/>
              </a:lnSpc>
              <a:spcBef>
                <a:spcPct val="20000"/>
              </a:spcBef>
              <a:buFont typeface="Arial"/>
              <a:buChar char="»"/>
              <a:defRPr lang="en-US" sz="1900" kern="1200" smtClean="0">
                <a:solidFill>
                  <a:srgbClr val="082566"/>
                </a:solidFill>
                <a:latin typeface="+mn-lt"/>
                <a:ea typeface="+mn-ea"/>
                <a:cs typeface="+mn-cs"/>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a:lstStyle>
          <a:p>
            <a:endParaRPr lang="en-US" sz="1200" dirty="0">
              <a:solidFill>
                <a:schemeClr val="accent3"/>
              </a:solidFill>
              <a:latin typeface="Arial" panose="020B0604020202020204" pitchFamily="34" charset="0"/>
              <a:ea typeface="Roboto Light" panose="02000000000000000000" pitchFamily="2" charset="0"/>
              <a:cs typeface="Arial" panose="020B0604020202020204" pitchFamily="34" charset="0"/>
            </a:endParaRPr>
          </a:p>
        </p:txBody>
      </p:sp>
      <p:graphicFrame>
        <p:nvGraphicFramePr>
          <p:cNvPr id="138" name="Chart 137">
            <a:extLst>
              <a:ext uri="{FF2B5EF4-FFF2-40B4-BE49-F238E27FC236}">
                <a16:creationId xmlns:a16="http://schemas.microsoft.com/office/drawing/2014/main" id="{C0ABFABE-4EA4-717F-BB7B-C6B51BF70B94}"/>
              </a:ext>
            </a:extLst>
          </p:cNvPr>
          <p:cNvGraphicFramePr/>
          <p:nvPr>
            <p:custDataLst>
              <p:tags r:id="rId2"/>
            </p:custDataLst>
            <p:extLst>
              <p:ext uri="{D42A27DB-BD31-4B8C-83A1-F6EECF244321}">
                <p14:modId xmlns:p14="http://schemas.microsoft.com/office/powerpoint/2010/main" val="2927521993"/>
              </p:ext>
            </p:extLst>
          </p:nvPr>
        </p:nvGraphicFramePr>
        <p:xfrm>
          <a:off x="649288" y="1828800"/>
          <a:ext cx="7202487" cy="2244725"/>
        </p:xfrm>
        <a:graphic>
          <a:graphicData uri="http://schemas.openxmlformats.org/drawingml/2006/chart">
            <c:chart xmlns:c="http://schemas.openxmlformats.org/drawingml/2006/chart" xmlns:r="http://schemas.openxmlformats.org/officeDocument/2006/relationships" r:id="rId59"/>
          </a:graphicData>
        </a:graphic>
      </p:graphicFrame>
      <p:sp>
        <p:nvSpPr>
          <p:cNvPr id="45" name="Rectangle 44">
            <a:extLst>
              <a:ext uri="{FF2B5EF4-FFF2-40B4-BE49-F238E27FC236}">
                <a16:creationId xmlns:a16="http://schemas.microsoft.com/office/drawing/2014/main" id="{D7CC90E6-5CDD-D5A8-C867-3EC6374DE2AD}"/>
              </a:ext>
            </a:extLst>
          </p:cNvPr>
          <p:cNvSpPr/>
          <p:nvPr>
            <p:custDataLst>
              <p:tags r:id="rId3"/>
            </p:custDataLst>
          </p:nvPr>
        </p:nvSpPr>
        <p:spPr bwMode="gray">
          <a:xfrm>
            <a:off x="428625" y="2205038"/>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206D8107-69D6-4FE2-88CA-3555CE4F8594}" type="datetime'''''5''''''''''''''''''''''.''''0'''''''''''''''''''''">
              <a:rPr lang="en-US" altLang="en-US" sz="1000" b="0" baseline="0" smtClean="0">
                <a:solidFill>
                  <a:schemeClr val="tx1"/>
                </a:solidFill>
              </a:rPr>
              <a:pPr/>
              <a:t>5.0</a:t>
            </a:fld>
            <a:endParaRPr lang="en-US" sz="1000" b="0" baseline="0" dirty="0" err="1">
              <a:solidFill>
                <a:schemeClr val="tx1"/>
              </a:solidFill>
            </a:endParaRPr>
          </a:p>
        </p:txBody>
      </p:sp>
      <p:sp>
        <p:nvSpPr>
          <p:cNvPr id="47" name="Rectangle 46">
            <a:extLst>
              <a:ext uri="{FF2B5EF4-FFF2-40B4-BE49-F238E27FC236}">
                <a16:creationId xmlns:a16="http://schemas.microsoft.com/office/drawing/2014/main" id="{AB35CC69-A68B-2AF6-ECD2-06661AE9620D}"/>
              </a:ext>
            </a:extLst>
          </p:cNvPr>
          <p:cNvSpPr/>
          <p:nvPr>
            <p:custDataLst>
              <p:tags r:id="rId4"/>
            </p:custDataLst>
          </p:nvPr>
        </p:nvSpPr>
        <p:spPr bwMode="gray">
          <a:xfrm>
            <a:off x="428625" y="1863725"/>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D794D76D-FD01-423E-81CC-7A158B64355D}" type="datetime'''''''''''''''''''''6''''''''.''''''''''0'''''">
              <a:rPr lang="en-US" altLang="en-US" sz="1000" b="0" baseline="0" smtClean="0">
                <a:solidFill>
                  <a:schemeClr val="tx1"/>
                </a:solidFill>
              </a:rPr>
              <a:pPr/>
              <a:t>6.0</a:t>
            </a:fld>
            <a:endParaRPr lang="en-US" sz="1000" b="0" baseline="0" dirty="0" err="1">
              <a:solidFill>
                <a:schemeClr val="tx1"/>
              </a:solidFill>
            </a:endParaRPr>
          </a:p>
        </p:txBody>
      </p:sp>
      <p:sp>
        <p:nvSpPr>
          <p:cNvPr id="38" name="Rectangle 37">
            <a:extLst>
              <a:ext uri="{FF2B5EF4-FFF2-40B4-BE49-F238E27FC236}">
                <a16:creationId xmlns:a16="http://schemas.microsoft.com/office/drawing/2014/main" id="{D5F2AF1C-0BF2-AADE-0A3E-A979196DC540}"/>
              </a:ext>
            </a:extLst>
          </p:cNvPr>
          <p:cNvSpPr/>
          <p:nvPr>
            <p:custDataLst>
              <p:tags r:id="rId5"/>
            </p:custDataLst>
          </p:nvPr>
        </p:nvSpPr>
        <p:spPr bwMode="gray">
          <a:xfrm>
            <a:off x="428625" y="3911600"/>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38FDD7D5-615C-4F12-B78C-371F619DE60C}" type="datetime'''''''''0''''''''''.''''''''''''''''''''''''0'''">
              <a:rPr lang="en-US" altLang="en-US" sz="1000" b="0" baseline="0" smtClean="0">
                <a:solidFill>
                  <a:schemeClr val="tx1"/>
                </a:solidFill>
              </a:rPr>
              <a:pPr/>
              <a:t>0.0</a:t>
            </a:fld>
            <a:endParaRPr lang="en-US" sz="1000" b="0" baseline="0" dirty="0" err="1">
              <a:solidFill>
                <a:schemeClr val="tx1"/>
              </a:solidFill>
            </a:endParaRPr>
          </a:p>
        </p:txBody>
      </p:sp>
      <p:sp>
        <p:nvSpPr>
          <p:cNvPr id="42" name="Rectangle 41">
            <a:extLst>
              <a:ext uri="{FF2B5EF4-FFF2-40B4-BE49-F238E27FC236}">
                <a16:creationId xmlns:a16="http://schemas.microsoft.com/office/drawing/2014/main" id="{AE9C4DBC-A958-DA4F-F882-FA720020BB90}"/>
              </a:ext>
            </a:extLst>
          </p:cNvPr>
          <p:cNvSpPr/>
          <p:nvPr>
            <p:custDataLst>
              <p:tags r:id="rId6"/>
            </p:custDataLst>
          </p:nvPr>
        </p:nvSpPr>
        <p:spPr bwMode="gray">
          <a:xfrm>
            <a:off x="428625" y="2887663"/>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391A2EAF-34EB-402C-A438-CC1BCE0FAB65}" type="datetime'''3''''''''''.''''''''''''''''''0'''">
              <a:rPr lang="en-US" altLang="en-US" sz="1000" b="0" baseline="0" smtClean="0">
                <a:solidFill>
                  <a:schemeClr val="tx1"/>
                </a:solidFill>
              </a:rPr>
              <a:pPr/>
              <a:t>3.0</a:t>
            </a:fld>
            <a:endParaRPr lang="en-US" sz="1000" b="0" baseline="0" dirty="0" err="1">
              <a:solidFill>
                <a:schemeClr val="tx1"/>
              </a:solidFill>
            </a:endParaRPr>
          </a:p>
        </p:txBody>
      </p:sp>
      <p:sp>
        <p:nvSpPr>
          <p:cNvPr id="158" name="Rectangle 157">
            <a:extLst>
              <a:ext uri="{FF2B5EF4-FFF2-40B4-BE49-F238E27FC236}">
                <a16:creationId xmlns:a16="http://schemas.microsoft.com/office/drawing/2014/main" id="{E66D14F1-5EDB-4D1F-1219-30EDBC337CD0}"/>
              </a:ext>
            </a:extLst>
          </p:cNvPr>
          <p:cNvSpPr/>
          <p:nvPr>
            <p:custDataLst>
              <p:tags r:id="rId7"/>
            </p:custDataLst>
          </p:nvPr>
        </p:nvSpPr>
        <p:spPr bwMode="gray">
          <a:xfrm>
            <a:off x="428625" y="3400425"/>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9DD1C7C0-BC21-475A-A3BB-BD61FF9C9927}" type="datetime'''''''''''''''''1''''''''.''''''''''''''''5'''''''''''''''''''">
              <a:rPr lang="en-US" altLang="en-US" sz="1000" b="0" baseline="0" smtClean="0">
                <a:solidFill>
                  <a:schemeClr val="tx1"/>
                </a:solidFill>
                <a:effectLst/>
              </a:rPr>
              <a:pPr algn="r">
                <a:lnSpc>
                  <a:spcPct val="90000"/>
                </a:lnSpc>
              </a:pPr>
              <a:t>1.5</a:t>
            </a:fld>
            <a:endParaRPr lang="en-US" sz="1000" b="0" baseline="0" dirty="0" err="1">
              <a:solidFill>
                <a:schemeClr val="tx1"/>
              </a:solidFill>
            </a:endParaRPr>
          </a:p>
        </p:txBody>
      </p:sp>
      <p:sp>
        <p:nvSpPr>
          <p:cNvPr id="157" name="Rectangle 156">
            <a:extLst>
              <a:ext uri="{FF2B5EF4-FFF2-40B4-BE49-F238E27FC236}">
                <a16:creationId xmlns:a16="http://schemas.microsoft.com/office/drawing/2014/main" id="{B21ED817-F3C8-718C-4786-2AABC18A1922}"/>
              </a:ext>
            </a:extLst>
          </p:cNvPr>
          <p:cNvSpPr/>
          <p:nvPr>
            <p:custDataLst>
              <p:tags r:id="rId8"/>
            </p:custDataLst>
          </p:nvPr>
        </p:nvSpPr>
        <p:spPr bwMode="gray">
          <a:xfrm>
            <a:off x="428625" y="3741738"/>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18078C6A-3723-460A-AD0B-CA256033A98C}" type="datetime'''''''''0''''''''''.''''''''''''''''''5'''''''''''''''''''">
              <a:rPr lang="en-US" altLang="en-US" sz="1000" b="0" baseline="0" smtClean="0">
                <a:solidFill>
                  <a:schemeClr val="tx1"/>
                </a:solidFill>
                <a:effectLst/>
              </a:rPr>
              <a:pPr algn="r">
                <a:lnSpc>
                  <a:spcPct val="90000"/>
                </a:lnSpc>
              </a:pPr>
              <a:t>0.5</a:t>
            </a:fld>
            <a:endParaRPr lang="en-US" sz="1000" b="0" baseline="0" dirty="0" err="1">
              <a:solidFill>
                <a:schemeClr val="tx1"/>
              </a:solidFill>
            </a:endParaRPr>
          </a:p>
        </p:txBody>
      </p:sp>
      <p:sp>
        <p:nvSpPr>
          <p:cNvPr id="160" name="Rectangle 159">
            <a:extLst>
              <a:ext uri="{FF2B5EF4-FFF2-40B4-BE49-F238E27FC236}">
                <a16:creationId xmlns:a16="http://schemas.microsoft.com/office/drawing/2014/main" id="{DE83924C-FFDF-290B-EC28-6DF01DEFBE8D}"/>
              </a:ext>
            </a:extLst>
          </p:cNvPr>
          <p:cNvSpPr/>
          <p:nvPr>
            <p:custDataLst>
              <p:tags r:id="rId9"/>
            </p:custDataLst>
          </p:nvPr>
        </p:nvSpPr>
        <p:spPr bwMode="gray">
          <a:xfrm>
            <a:off x="428625" y="2717800"/>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095DEA20-313B-4B2F-BDC5-6EA12C2E99E4}" type="datetime'''3''''''''.''''5'''''''''''''''''''''''''''">
              <a:rPr lang="en-US" altLang="en-US" sz="1000" b="0" baseline="0" smtClean="0">
                <a:solidFill>
                  <a:schemeClr val="tx1"/>
                </a:solidFill>
                <a:effectLst/>
              </a:rPr>
              <a:pPr algn="r">
                <a:lnSpc>
                  <a:spcPct val="90000"/>
                </a:lnSpc>
              </a:pPr>
              <a:t>3.5</a:t>
            </a:fld>
            <a:endParaRPr lang="en-US" sz="1000" b="0" baseline="0" dirty="0" err="1">
              <a:solidFill>
                <a:schemeClr val="tx1"/>
              </a:solidFill>
            </a:endParaRPr>
          </a:p>
        </p:txBody>
      </p:sp>
      <p:sp>
        <p:nvSpPr>
          <p:cNvPr id="159" name="Rectangle 158">
            <a:extLst>
              <a:ext uri="{FF2B5EF4-FFF2-40B4-BE49-F238E27FC236}">
                <a16:creationId xmlns:a16="http://schemas.microsoft.com/office/drawing/2014/main" id="{DD7AE060-C3C9-BFA8-CE1C-D315D77F6CEC}"/>
              </a:ext>
            </a:extLst>
          </p:cNvPr>
          <p:cNvSpPr/>
          <p:nvPr>
            <p:custDataLst>
              <p:tags r:id="rId10"/>
            </p:custDataLst>
          </p:nvPr>
        </p:nvSpPr>
        <p:spPr bwMode="gray">
          <a:xfrm>
            <a:off x="428625" y="3059113"/>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88C97A46-C346-4F1C-B59C-6967972FCEC3}" type="datetime'''''''''''''''2''''''''''''''''''''''''''''''''''.5'">
              <a:rPr lang="en-US" altLang="en-US" sz="1000" b="0" baseline="0" smtClean="0">
                <a:solidFill>
                  <a:schemeClr val="tx1"/>
                </a:solidFill>
                <a:effectLst/>
              </a:rPr>
              <a:pPr algn="r">
                <a:lnSpc>
                  <a:spcPct val="90000"/>
                </a:lnSpc>
              </a:pPr>
              <a:t>2.5</a:t>
            </a:fld>
            <a:endParaRPr lang="en-US" sz="1000" b="0" baseline="0" dirty="0" err="1">
              <a:solidFill>
                <a:schemeClr val="tx1"/>
              </a:solidFill>
            </a:endParaRPr>
          </a:p>
        </p:txBody>
      </p:sp>
      <p:sp>
        <p:nvSpPr>
          <p:cNvPr id="40" name="Rectangle 39">
            <a:extLst>
              <a:ext uri="{FF2B5EF4-FFF2-40B4-BE49-F238E27FC236}">
                <a16:creationId xmlns:a16="http://schemas.microsoft.com/office/drawing/2014/main" id="{6971568E-FF33-6D61-CB2E-D107A9FC1B9A}"/>
              </a:ext>
            </a:extLst>
          </p:cNvPr>
          <p:cNvSpPr/>
          <p:nvPr>
            <p:custDataLst>
              <p:tags r:id="rId11"/>
            </p:custDataLst>
          </p:nvPr>
        </p:nvSpPr>
        <p:spPr bwMode="gray">
          <a:xfrm>
            <a:off x="428625" y="3570288"/>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D853A3DE-5989-44AE-8DBC-0A592EDBA6E2}" type="datetime'''''1''''.''''''''''''''''''''''''''''''''0'''''''''''''''">
              <a:rPr lang="en-US" altLang="en-US" sz="1000" b="0" baseline="0" smtClean="0">
                <a:solidFill>
                  <a:schemeClr val="tx1"/>
                </a:solidFill>
              </a:rPr>
              <a:pPr/>
              <a:t>1.0</a:t>
            </a:fld>
            <a:endParaRPr lang="en-US" sz="1000" b="0" baseline="0" dirty="0" err="1">
              <a:solidFill>
                <a:schemeClr val="tx1"/>
              </a:solidFill>
            </a:endParaRPr>
          </a:p>
        </p:txBody>
      </p:sp>
      <p:sp>
        <p:nvSpPr>
          <p:cNvPr id="41" name="Rectangle 40">
            <a:extLst>
              <a:ext uri="{FF2B5EF4-FFF2-40B4-BE49-F238E27FC236}">
                <a16:creationId xmlns:a16="http://schemas.microsoft.com/office/drawing/2014/main" id="{3DD3F468-E43B-B6DF-27BB-430AD460AEE4}"/>
              </a:ext>
            </a:extLst>
          </p:cNvPr>
          <p:cNvSpPr/>
          <p:nvPr>
            <p:custDataLst>
              <p:tags r:id="rId12"/>
            </p:custDataLst>
          </p:nvPr>
        </p:nvSpPr>
        <p:spPr bwMode="gray">
          <a:xfrm>
            <a:off x="428625" y="3228975"/>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C7024C14-0077-46A8-9A80-144A7D4C37BF}" type="datetime'2''.''''''''''''''''''''''''''''''''0'''''''''''''''''''">
              <a:rPr lang="en-US" altLang="en-US" sz="1000" b="0" baseline="0" smtClean="0">
                <a:solidFill>
                  <a:schemeClr val="tx1"/>
                </a:solidFill>
              </a:rPr>
              <a:pPr/>
              <a:t>2.0</a:t>
            </a:fld>
            <a:endParaRPr lang="en-US" sz="1000" b="0" baseline="0" dirty="0" err="1">
              <a:solidFill>
                <a:schemeClr val="tx1"/>
              </a:solidFill>
            </a:endParaRPr>
          </a:p>
        </p:txBody>
      </p:sp>
      <p:sp>
        <p:nvSpPr>
          <p:cNvPr id="44" name="Rectangle 43">
            <a:extLst>
              <a:ext uri="{FF2B5EF4-FFF2-40B4-BE49-F238E27FC236}">
                <a16:creationId xmlns:a16="http://schemas.microsoft.com/office/drawing/2014/main" id="{34E85841-4948-0BCF-8940-40F65747FD22}"/>
              </a:ext>
            </a:extLst>
          </p:cNvPr>
          <p:cNvSpPr/>
          <p:nvPr>
            <p:custDataLst>
              <p:tags r:id="rId13"/>
            </p:custDataLst>
          </p:nvPr>
        </p:nvSpPr>
        <p:spPr bwMode="gray">
          <a:xfrm>
            <a:off x="428625" y="2546350"/>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5522A670-CDA5-48C3-8198-9CEC9D588CDB}" type="datetime'''''''''''''4.0'''''''''''''''''''''''''''''''">
              <a:rPr lang="en-US" altLang="en-US" sz="1000" b="0" baseline="0" smtClean="0">
                <a:solidFill>
                  <a:schemeClr val="tx1"/>
                </a:solidFill>
              </a:rPr>
              <a:pPr/>
              <a:t>4.0</a:t>
            </a:fld>
            <a:endParaRPr lang="en-US" sz="1000" b="0" baseline="0" dirty="0" err="1">
              <a:solidFill>
                <a:schemeClr val="tx1"/>
              </a:solidFill>
            </a:endParaRPr>
          </a:p>
        </p:txBody>
      </p:sp>
      <p:sp>
        <p:nvSpPr>
          <p:cNvPr id="163" name="Rectangle 162">
            <a:extLst>
              <a:ext uri="{FF2B5EF4-FFF2-40B4-BE49-F238E27FC236}">
                <a16:creationId xmlns:a16="http://schemas.microsoft.com/office/drawing/2014/main" id="{942968DD-5041-8B26-9A5B-2A1F79E2985A}"/>
              </a:ext>
            </a:extLst>
          </p:cNvPr>
          <p:cNvSpPr/>
          <p:nvPr>
            <p:custDataLst>
              <p:tags r:id="rId14"/>
            </p:custDataLst>
          </p:nvPr>
        </p:nvSpPr>
        <p:spPr bwMode="gray">
          <a:xfrm>
            <a:off x="428625" y="2035175"/>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2F7CB270-4D3A-41D0-A7B1-8DAF532B8338}" type="datetime'''5.''''''''''''''''''''5'''''''''''''''''">
              <a:rPr lang="en-US" altLang="en-US" sz="1000" b="0" baseline="0" smtClean="0">
                <a:solidFill>
                  <a:schemeClr val="tx1"/>
                </a:solidFill>
                <a:effectLst/>
              </a:rPr>
              <a:pPr algn="r">
                <a:lnSpc>
                  <a:spcPct val="90000"/>
                </a:lnSpc>
              </a:pPr>
              <a:t>5.5</a:t>
            </a:fld>
            <a:endParaRPr lang="en-US" sz="1000" b="0" baseline="0" dirty="0" err="1">
              <a:solidFill>
                <a:schemeClr val="tx1"/>
              </a:solidFill>
            </a:endParaRPr>
          </a:p>
        </p:txBody>
      </p:sp>
      <p:sp>
        <p:nvSpPr>
          <p:cNvPr id="162" name="Rectangle 161">
            <a:extLst>
              <a:ext uri="{FF2B5EF4-FFF2-40B4-BE49-F238E27FC236}">
                <a16:creationId xmlns:a16="http://schemas.microsoft.com/office/drawing/2014/main" id="{EF3C73B7-A0E5-AFF2-A4C9-A1F5FC7CB581}"/>
              </a:ext>
            </a:extLst>
          </p:cNvPr>
          <p:cNvSpPr/>
          <p:nvPr>
            <p:custDataLst>
              <p:tags r:id="rId15"/>
            </p:custDataLst>
          </p:nvPr>
        </p:nvSpPr>
        <p:spPr bwMode="gray">
          <a:xfrm>
            <a:off x="428625" y="2376488"/>
            <a:ext cx="174625"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FCB0DCC5-9D2C-41FC-B8E1-75C579813DD7}" type="datetime'''''''''''''''''''''''''''''''''''''4''''.5'''''''''''''''''''">
              <a:rPr lang="en-US" altLang="en-US" sz="1000" b="0" baseline="0" smtClean="0">
                <a:solidFill>
                  <a:schemeClr val="tx1"/>
                </a:solidFill>
                <a:effectLst/>
              </a:rPr>
              <a:pPr algn="r">
                <a:lnSpc>
                  <a:spcPct val="90000"/>
                </a:lnSpc>
              </a:pPr>
              <a:t>4.5</a:t>
            </a:fld>
            <a:endParaRPr lang="en-US" sz="1000" b="0" baseline="0" dirty="0" err="1">
              <a:solidFill>
                <a:schemeClr val="tx1"/>
              </a:solidFill>
            </a:endParaRPr>
          </a:p>
        </p:txBody>
      </p:sp>
      <p:sp>
        <p:nvSpPr>
          <p:cNvPr id="197" name="Rectangle 196">
            <a:extLst>
              <a:ext uri="{FF2B5EF4-FFF2-40B4-BE49-F238E27FC236}">
                <a16:creationId xmlns:a16="http://schemas.microsoft.com/office/drawing/2014/main" id="{9C18C23E-85F4-DDDA-98F9-90AFB48CD2C9}"/>
              </a:ext>
            </a:extLst>
          </p:cNvPr>
          <p:cNvSpPr/>
          <p:nvPr>
            <p:custDataLst>
              <p:tags r:id="rId16"/>
            </p:custDataLst>
          </p:nvPr>
        </p:nvSpPr>
        <p:spPr bwMode="gray">
          <a:xfrm>
            <a:off x="4237038" y="3589338"/>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90FDDD33-1A36-4D81-902B-802799DE5A99}" type="datetime'0.''''''''''''''''''''''''''''''''''''''''''''''''7'">
              <a:rPr lang="en-US" altLang="en-US" sz="800" baseline="0" smtClean="0">
                <a:solidFill>
                  <a:schemeClr val="tx1"/>
                </a:solidFill>
              </a:rPr>
              <a:pPr/>
              <a:t>0.7</a:t>
            </a:fld>
            <a:endParaRPr lang="en-US" sz="800" baseline="0" dirty="0" err="1">
              <a:solidFill>
                <a:schemeClr val="tx1"/>
              </a:solidFill>
            </a:endParaRPr>
          </a:p>
        </p:txBody>
      </p:sp>
      <p:sp>
        <p:nvSpPr>
          <p:cNvPr id="48" name="Rectangle 47">
            <a:extLst>
              <a:ext uri="{FF2B5EF4-FFF2-40B4-BE49-F238E27FC236}">
                <a16:creationId xmlns:a16="http://schemas.microsoft.com/office/drawing/2014/main" id="{D1C89319-1F40-7E25-C812-9F05E2FCEB55}"/>
              </a:ext>
            </a:extLst>
          </p:cNvPr>
          <p:cNvSpPr/>
          <p:nvPr>
            <p:custDataLst>
              <p:tags r:id="rId17"/>
            </p:custDataLst>
          </p:nvPr>
        </p:nvSpPr>
        <p:spPr bwMode="auto">
          <a:xfrm>
            <a:off x="261938" y="1609725"/>
            <a:ext cx="9398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a:r>
              <a:rPr lang="en-US" sz="1000" baseline="0" dirty="0">
                <a:solidFill>
                  <a:schemeClr val="tx1"/>
                </a:solidFill>
              </a:rPr>
              <a:t>Production (Mt)</a:t>
            </a:r>
          </a:p>
        </p:txBody>
      </p:sp>
      <p:sp>
        <p:nvSpPr>
          <p:cNvPr id="199" name="Rectangle 198">
            <a:extLst>
              <a:ext uri="{FF2B5EF4-FFF2-40B4-BE49-F238E27FC236}">
                <a16:creationId xmlns:a16="http://schemas.microsoft.com/office/drawing/2014/main" id="{B81F592B-C09D-D86A-6363-6683CBEF514D}"/>
              </a:ext>
            </a:extLst>
          </p:cNvPr>
          <p:cNvSpPr/>
          <p:nvPr>
            <p:custDataLst>
              <p:tags r:id="rId18"/>
            </p:custDataLst>
          </p:nvPr>
        </p:nvSpPr>
        <p:spPr bwMode="gray">
          <a:xfrm>
            <a:off x="5081588" y="3589338"/>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D67DF865-C882-471E-9ED5-2250CF1DB3E5}" type="datetime'''''0''''''.''''''''''''''''''''6'''''''''''''''''''''''''">
              <a:rPr lang="en-US" altLang="en-US" sz="800" baseline="0" smtClean="0">
                <a:solidFill>
                  <a:schemeClr val="tx1"/>
                </a:solidFill>
              </a:rPr>
              <a:pPr/>
              <a:t>0.6</a:t>
            </a:fld>
            <a:endParaRPr lang="en-US" sz="800" baseline="0" dirty="0" err="1">
              <a:solidFill>
                <a:schemeClr val="tx1"/>
              </a:solidFill>
            </a:endParaRPr>
          </a:p>
        </p:txBody>
      </p:sp>
      <p:sp>
        <p:nvSpPr>
          <p:cNvPr id="189" name="Rectangle 188">
            <a:extLst>
              <a:ext uri="{FF2B5EF4-FFF2-40B4-BE49-F238E27FC236}">
                <a16:creationId xmlns:a16="http://schemas.microsoft.com/office/drawing/2014/main" id="{B20A3019-92EF-858B-DD57-B7B8A044A9BB}"/>
              </a:ext>
            </a:extLst>
          </p:cNvPr>
          <p:cNvSpPr/>
          <p:nvPr>
            <p:custDataLst>
              <p:tags r:id="rId19"/>
            </p:custDataLst>
          </p:nvPr>
        </p:nvSpPr>
        <p:spPr bwMode="gray">
          <a:xfrm>
            <a:off x="857250" y="1884363"/>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7AEBA6FA-7D1C-4221-B33A-33F7B8E31466}" type="datetime'''''''''''''''''''5''''''''''''''''''''''.''7'''''''">
              <a:rPr lang="en-US" altLang="en-US" sz="800" baseline="0" smtClean="0">
                <a:solidFill>
                  <a:schemeClr val="tx1"/>
                </a:solidFill>
              </a:rPr>
              <a:pPr/>
              <a:t>5.7</a:t>
            </a:fld>
            <a:endParaRPr lang="en-US" sz="800" baseline="0" dirty="0" err="1">
              <a:solidFill>
                <a:schemeClr val="tx1"/>
              </a:solidFill>
            </a:endParaRPr>
          </a:p>
        </p:txBody>
      </p:sp>
      <p:sp>
        <p:nvSpPr>
          <p:cNvPr id="190" name="Rectangle 189">
            <a:extLst>
              <a:ext uri="{FF2B5EF4-FFF2-40B4-BE49-F238E27FC236}">
                <a16:creationId xmlns:a16="http://schemas.microsoft.com/office/drawing/2014/main" id="{8807D533-A6D7-7FF4-F59B-85C33D5E1DCF}"/>
              </a:ext>
            </a:extLst>
          </p:cNvPr>
          <p:cNvSpPr/>
          <p:nvPr>
            <p:custDataLst>
              <p:tags r:id="rId20"/>
            </p:custDataLst>
          </p:nvPr>
        </p:nvSpPr>
        <p:spPr bwMode="gray">
          <a:xfrm>
            <a:off x="1279525" y="3046413"/>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E0EB8998-C784-44EA-A50A-46CCD79CD70D}" type="datetime'''''''''2''''''''''''''''''''.''3'''''''''''''''''">
              <a:rPr lang="en-US" altLang="en-US" sz="800" baseline="0" smtClean="0">
                <a:solidFill>
                  <a:schemeClr val="tx1"/>
                </a:solidFill>
              </a:rPr>
              <a:pPr/>
              <a:t>2.3</a:t>
            </a:fld>
            <a:endParaRPr lang="en-US" sz="800" baseline="0" dirty="0" err="1">
              <a:solidFill>
                <a:schemeClr val="tx1"/>
              </a:solidFill>
            </a:endParaRPr>
          </a:p>
        </p:txBody>
      </p:sp>
      <p:sp>
        <p:nvSpPr>
          <p:cNvPr id="191" name="Rectangle 190">
            <a:extLst>
              <a:ext uri="{FF2B5EF4-FFF2-40B4-BE49-F238E27FC236}">
                <a16:creationId xmlns:a16="http://schemas.microsoft.com/office/drawing/2014/main" id="{53D90B84-CCCD-E67E-479C-7476B42DE24C}"/>
              </a:ext>
            </a:extLst>
          </p:cNvPr>
          <p:cNvSpPr/>
          <p:nvPr>
            <p:custDataLst>
              <p:tags r:id="rId21"/>
            </p:custDataLst>
          </p:nvPr>
        </p:nvSpPr>
        <p:spPr bwMode="gray">
          <a:xfrm>
            <a:off x="1701800" y="3275013"/>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061236DA-CC17-490F-9A90-DC33EB764A72}" type="datetime'''''''1''''.''''''''''''''''''''''''''''''''''''7'''''''">
              <a:rPr lang="en-US" altLang="en-US" sz="800" baseline="0" smtClean="0">
                <a:solidFill>
                  <a:schemeClr val="tx1"/>
                </a:solidFill>
              </a:rPr>
              <a:pPr/>
              <a:t>1.7</a:t>
            </a:fld>
            <a:endParaRPr lang="en-US" sz="800" baseline="0" dirty="0" err="1">
              <a:solidFill>
                <a:schemeClr val="tx1"/>
              </a:solidFill>
            </a:endParaRPr>
          </a:p>
        </p:txBody>
      </p:sp>
      <p:sp>
        <p:nvSpPr>
          <p:cNvPr id="192" name="Rectangle 191">
            <a:extLst>
              <a:ext uri="{FF2B5EF4-FFF2-40B4-BE49-F238E27FC236}">
                <a16:creationId xmlns:a16="http://schemas.microsoft.com/office/drawing/2014/main" id="{BEEBC36C-47D9-543D-6C31-649811C7C422}"/>
              </a:ext>
            </a:extLst>
          </p:cNvPr>
          <p:cNvSpPr/>
          <p:nvPr>
            <p:custDataLst>
              <p:tags r:id="rId22"/>
            </p:custDataLst>
          </p:nvPr>
        </p:nvSpPr>
        <p:spPr bwMode="gray">
          <a:xfrm>
            <a:off x="2124075" y="3313113"/>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BEB508F5-B4C4-4137-AA44-AE9FDCACED0D}" type="datetime'''''''''''''''''''''''1''''''''''''''''''''''.''5'''''">
              <a:rPr lang="en-US" altLang="en-US" sz="800" baseline="0" smtClean="0">
                <a:solidFill>
                  <a:schemeClr val="tx1"/>
                </a:solidFill>
              </a:rPr>
              <a:pPr/>
              <a:t>1.5</a:t>
            </a:fld>
            <a:endParaRPr lang="en-US" sz="800" baseline="0" dirty="0" err="1">
              <a:solidFill>
                <a:schemeClr val="tx1"/>
              </a:solidFill>
            </a:endParaRPr>
          </a:p>
        </p:txBody>
      </p:sp>
      <p:sp>
        <p:nvSpPr>
          <p:cNvPr id="193" name="Rectangle 192">
            <a:extLst>
              <a:ext uri="{FF2B5EF4-FFF2-40B4-BE49-F238E27FC236}">
                <a16:creationId xmlns:a16="http://schemas.microsoft.com/office/drawing/2014/main" id="{E5C36DE2-F4E1-E0A7-67F3-E1BDA2D38D2F}"/>
              </a:ext>
            </a:extLst>
          </p:cNvPr>
          <p:cNvSpPr/>
          <p:nvPr>
            <p:custDataLst>
              <p:tags r:id="rId23"/>
            </p:custDataLst>
          </p:nvPr>
        </p:nvSpPr>
        <p:spPr bwMode="gray">
          <a:xfrm>
            <a:off x="2382838" y="3405188"/>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ED2D4CEC-948B-43A3-96C7-0ACA6C4E357C}" type="datetime'''''''''''''1''''''''.''''''''''''''''''''''''''''''''''''''3'">
              <a:rPr lang="en-US" altLang="en-US" sz="800" baseline="0" smtClean="0">
                <a:solidFill>
                  <a:schemeClr val="tx1"/>
                </a:solidFill>
              </a:rPr>
              <a:pPr/>
              <a:t>1.3</a:t>
            </a:fld>
            <a:endParaRPr lang="en-US" sz="800" baseline="0" dirty="0" err="1">
              <a:solidFill>
                <a:schemeClr val="tx1"/>
              </a:solidFill>
            </a:endParaRPr>
          </a:p>
        </p:txBody>
      </p:sp>
      <p:sp>
        <p:nvSpPr>
          <p:cNvPr id="194" name="Rectangle 193">
            <a:extLst>
              <a:ext uri="{FF2B5EF4-FFF2-40B4-BE49-F238E27FC236}">
                <a16:creationId xmlns:a16="http://schemas.microsoft.com/office/drawing/2014/main" id="{AA48A892-CE3D-8C12-05FB-5A84E562627E}"/>
              </a:ext>
            </a:extLst>
          </p:cNvPr>
          <p:cNvSpPr/>
          <p:nvPr>
            <p:custDataLst>
              <p:tags r:id="rId24"/>
            </p:custDataLst>
          </p:nvPr>
        </p:nvSpPr>
        <p:spPr bwMode="gray">
          <a:xfrm>
            <a:off x="2970213" y="3543300"/>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701A1AD2-F44C-41C9-80FE-A7ECA5B880F9}" type="datetime'''''''''0''''''''''''''''''''''.''''9'''''">
              <a:rPr lang="en-US" altLang="en-US" sz="800" baseline="0" smtClean="0">
                <a:solidFill>
                  <a:schemeClr val="tx1"/>
                </a:solidFill>
              </a:rPr>
              <a:pPr/>
              <a:t>0.9</a:t>
            </a:fld>
            <a:endParaRPr lang="en-US" sz="800" baseline="0" dirty="0" err="1">
              <a:solidFill>
                <a:schemeClr val="tx1"/>
              </a:solidFill>
            </a:endParaRPr>
          </a:p>
        </p:txBody>
      </p:sp>
      <p:sp>
        <p:nvSpPr>
          <p:cNvPr id="195" name="Rectangle 194">
            <a:extLst>
              <a:ext uri="{FF2B5EF4-FFF2-40B4-BE49-F238E27FC236}">
                <a16:creationId xmlns:a16="http://schemas.microsoft.com/office/drawing/2014/main" id="{7B367E02-180F-D402-28E2-631FC4002F2A}"/>
              </a:ext>
            </a:extLst>
          </p:cNvPr>
          <p:cNvSpPr/>
          <p:nvPr>
            <p:custDataLst>
              <p:tags r:id="rId25"/>
            </p:custDataLst>
          </p:nvPr>
        </p:nvSpPr>
        <p:spPr bwMode="gray">
          <a:xfrm>
            <a:off x="3246438" y="3559175"/>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EEAC1AF5-6C97-4B0B-9253-3D3634E5E93D}" type="datetime'0''''''''''''''''''''.''''''''''''''''''''''8'''''">
              <a:rPr lang="en-US" altLang="en-US" sz="800" baseline="0" smtClean="0">
                <a:solidFill>
                  <a:schemeClr val="tx1"/>
                </a:solidFill>
              </a:rPr>
              <a:pPr/>
              <a:t>0.8</a:t>
            </a:fld>
            <a:endParaRPr lang="en-US" sz="800" baseline="0" dirty="0" err="1">
              <a:solidFill>
                <a:schemeClr val="tx1"/>
              </a:solidFill>
            </a:endParaRPr>
          </a:p>
        </p:txBody>
      </p:sp>
      <p:sp>
        <p:nvSpPr>
          <p:cNvPr id="196" name="Rectangle 195">
            <a:extLst>
              <a:ext uri="{FF2B5EF4-FFF2-40B4-BE49-F238E27FC236}">
                <a16:creationId xmlns:a16="http://schemas.microsoft.com/office/drawing/2014/main" id="{E6B93622-CDE5-1A92-3813-AD4803FCAB76}"/>
              </a:ext>
            </a:extLst>
          </p:cNvPr>
          <p:cNvSpPr/>
          <p:nvPr>
            <p:custDataLst>
              <p:tags r:id="rId26"/>
            </p:custDataLst>
          </p:nvPr>
        </p:nvSpPr>
        <p:spPr bwMode="gray">
          <a:xfrm>
            <a:off x="3668713" y="3560763"/>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72EEED16-9E15-4E1A-9EC1-8948ADCA9137}" type="datetime'''''''''0''''''''''''''.8'''''''''''''''''''''''">
              <a:rPr lang="en-US" altLang="en-US" sz="800" baseline="0" smtClean="0">
                <a:solidFill>
                  <a:schemeClr val="tx1"/>
                </a:solidFill>
              </a:rPr>
              <a:pPr/>
              <a:t>0.8</a:t>
            </a:fld>
            <a:endParaRPr lang="en-US" sz="800" baseline="0" dirty="0" err="1">
              <a:solidFill>
                <a:schemeClr val="tx1"/>
              </a:solidFill>
            </a:endParaRPr>
          </a:p>
        </p:txBody>
      </p:sp>
      <p:sp>
        <p:nvSpPr>
          <p:cNvPr id="198" name="Rectangle 197">
            <a:extLst>
              <a:ext uri="{FF2B5EF4-FFF2-40B4-BE49-F238E27FC236}">
                <a16:creationId xmlns:a16="http://schemas.microsoft.com/office/drawing/2014/main" id="{70E5897C-2F68-578A-55AD-65AFC8011FBF}"/>
              </a:ext>
            </a:extLst>
          </p:cNvPr>
          <p:cNvSpPr/>
          <p:nvPr>
            <p:custDataLst>
              <p:tags r:id="rId27"/>
            </p:custDataLst>
          </p:nvPr>
        </p:nvSpPr>
        <p:spPr bwMode="gray">
          <a:xfrm>
            <a:off x="4513263" y="3597275"/>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B4A8A06D-DFBC-49B3-861C-8C518F5743B5}" type="datetime'''''''''''''''''''''''''''''0''''''''''''''''''.''''''''7'''">
              <a:rPr lang="en-US" altLang="en-US" sz="800" baseline="0" smtClean="0">
                <a:solidFill>
                  <a:schemeClr val="tx1"/>
                </a:solidFill>
              </a:rPr>
              <a:pPr/>
              <a:t>0.7</a:t>
            </a:fld>
            <a:endParaRPr lang="en-US" sz="800" baseline="0" dirty="0" err="1">
              <a:solidFill>
                <a:schemeClr val="tx1"/>
              </a:solidFill>
            </a:endParaRPr>
          </a:p>
        </p:txBody>
      </p:sp>
      <p:sp>
        <p:nvSpPr>
          <p:cNvPr id="200" name="Rectangle 199">
            <a:extLst>
              <a:ext uri="{FF2B5EF4-FFF2-40B4-BE49-F238E27FC236}">
                <a16:creationId xmlns:a16="http://schemas.microsoft.com/office/drawing/2014/main" id="{1B44AF7D-138C-42B6-0B9E-6B1FC7832C05}"/>
              </a:ext>
            </a:extLst>
          </p:cNvPr>
          <p:cNvSpPr/>
          <p:nvPr>
            <p:custDataLst>
              <p:tags r:id="rId28"/>
            </p:custDataLst>
          </p:nvPr>
        </p:nvSpPr>
        <p:spPr bwMode="gray">
          <a:xfrm>
            <a:off x="5503863" y="3652838"/>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5A813855-FA82-4FF4-B809-06429ED3B2B6}" type="datetime'''''''''''''''''''''''''''''''0''''''''.''''''''6'''''''''">
              <a:rPr lang="en-US" altLang="en-US" sz="800" baseline="0" smtClean="0">
                <a:solidFill>
                  <a:schemeClr val="tx1"/>
                </a:solidFill>
              </a:rPr>
              <a:pPr/>
              <a:t>0.6</a:t>
            </a:fld>
            <a:endParaRPr lang="en-US" sz="800" baseline="0" dirty="0" err="1">
              <a:solidFill>
                <a:schemeClr val="tx1"/>
              </a:solidFill>
            </a:endParaRPr>
          </a:p>
        </p:txBody>
      </p:sp>
      <p:sp>
        <p:nvSpPr>
          <p:cNvPr id="201" name="Rectangle 200">
            <a:extLst>
              <a:ext uri="{FF2B5EF4-FFF2-40B4-BE49-F238E27FC236}">
                <a16:creationId xmlns:a16="http://schemas.microsoft.com/office/drawing/2014/main" id="{A425E22D-8A7F-D703-C7E1-AF6695B2A64A}"/>
              </a:ext>
            </a:extLst>
          </p:cNvPr>
          <p:cNvSpPr/>
          <p:nvPr>
            <p:custDataLst>
              <p:tags r:id="rId29"/>
            </p:custDataLst>
          </p:nvPr>
        </p:nvSpPr>
        <p:spPr bwMode="gray">
          <a:xfrm>
            <a:off x="5788025" y="3703638"/>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AAE36345-FE4B-4279-AC36-9CEAD97BB2A9}" type="datetime'''0''''.''''''''''''4'''''''''''''''''''''''">
              <a:rPr lang="en-US" altLang="en-US" sz="800" baseline="0" smtClean="0">
                <a:solidFill>
                  <a:schemeClr val="tx1"/>
                </a:solidFill>
              </a:rPr>
              <a:pPr/>
              <a:t>0.4</a:t>
            </a:fld>
            <a:endParaRPr lang="en-US" sz="800" baseline="0" dirty="0" err="1">
              <a:solidFill>
                <a:schemeClr val="tx1"/>
              </a:solidFill>
            </a:endParaRPr>
          </a:p>
        </p:txBody>
      </p:sp>
      <p:sp>
        <p:nvSpPr>
          <p:cNvPr id="202" name="Rectangle 201">
            <a:extLst>
              <a:ext uri="{FF2B5EF4-FFF2-40B4-BE49-F238E27FC236}">
                <a16:creationId xmlns:a16="http://schemas.microsoft.com/office/drawing/2014/main" id="{6A206441-0253-3FC1-CBCF-5A4456547C95}"/>
              </a:ext>
            </a:extLst>
          </p:cNvPr>
          <p:cNvSpPr/>
          <p:nvPr>
            <p:custDataLst>
              <p:tags r:id="rId30"/>
            </p:custDataLst>
          </p:nvPr>
        </p:nvSpPr>
        <p:spPr bwMode="gray">
          <a:xfrm>
            <a:off x="6203950" y="3714750"/>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BA2347CE-2E1D-49D0-91CF-92DB3AE4118B}" type="datetime'''''''''''''''0''''''''''''.4'''''''''''''''">
              <a:rPr lang="en-US" altLang="en-US" sz="800" baseline="0" smtClean="0">
                <a:solidFill>
                  <a:schemeClr val="tx1"/>
                </a:solidFill>
              </a:rPr>
              <a:pPr/>
              <a:t>0.4</a:t>
            </a:fld>
            <a:endParaRPr lang="en-US" sz="800" baseline="0" dirty="0" err="1">
              <a:solidFill>
                <a:schemeClr val="tx1"/>
              </a:solidFill>
            </a:endParaRPr>
          </a:p>
        </p:txBody>
      </p:sp>
      <p:sp>
        <p:nvSpPr>
          <p:cNvPr id="203" name="Rectangle 202">
            <a:extLst>
              <a:ext uri="{FF2B5EF4-FFF2-40B4-BE49-F238E27FC236}">
                <a16:creationId xmlns:a16="http://schemas.microsoft.com/office/drawing/2014/main" id="{FAB218CA-92AD-64C9-4B37-BE06975F9561}"/>
              </a:ext>
            </a:extLst>
          </p:cNvPr>
          <p:cNvSpPr/>
          <p:nvPr>
            <p:custDataLst>
              <p:tags r:id="rId31"/>
            </p:custDataLst>
          </p:nvPr>
        </p:nvSpPr>
        <p:spPr bwMode="gray">
          <a:xfrm>
            <a:off x="6632575" y="3735388"/>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8925ECC6-3B3B-4AF9-90F7-9E4ED090CA91}" type="datetime'''''''''''''''''''''''''0.''''''''''''''3'''''''''''''''''''">
              <a:rPr lang="en-US" altLang="en-US" sz="800" baseline="0" smtClean="0">
                <a:solidFill>
                  <a:schemeClr val="tx1"/>
                </a:solidFill>
              </a:rPr>
              <a:pPr/>
              <a:t>0.3</a:t>
            </a:fld>
            <a:endParaRPr lang="en-US" sz="800" baseline="0" dirty="0" err="1">
              <a:solidFill>
                <a:schemeClr val="tx1"/>
              </a:solidFill>
            </a:endParaRPr>
          </a:p>
        </p:txBody>
      </p:sp>
      <p:sp>
        <p:nvSpPr>
          <p:cNvPr id="204" name="Rectangle 203">
            <a:extLst>
              <a:ext uri="{FF2B5EF4-FFF2-40B4-BE49-F238E27FC236}">
                <a16:creationId xmlns:a16="http://schemas.microsoft.com/office/drawing/2014/main" id="{A8B1E56A-B044-9347-055C-A1D40B9E7AD3}"/>
              </a:ext>
            </a:extLst>
          </p:cNvPr>
          <p:cNvSpPr/>
          <p:nvPr>
            <p:custDataLst>
              <p:tags r:id="rId32"/>
            </p:custDataLst>
          </p:nvPr>
        </p:nvSpPr>
        <p:spPr bwMode="gray">
          <a:xfrm>
            <a:off x="7194550" y="3119438"/>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A9144105-DF58-40B7-9012-8A6E06330CC3}" type="datetime'''''''''2.''''''''1'''''''''''''''''''''''''''">
              <a:rPr lang="en-US" altLang="en-US" sz="800" baseline="0" smtClean="0">
                <a:solidFill>
                  <a:schemeClr val="tx1"/>
                </a:solidFill>
              </a:rPr>
              <a:pPr/>
              <a:t>2.1</a:t>
            </a:fld>
            <a:endParaRPr lang="en-US" sz="800" baseline="0" dirty="0" err="1">
              <a:solidFill>
                <a:schemeClr val="tx1"/>
              </a:solidFill>
            </a:endParaRPr>
          </a:p>
        </p:txBody>
      </p:sp>
      <p:sp useBgFill="1">
        <p:nvSpPr>
          <p:cNvPr id="131" name="Rectangle 130">
            <a:extLst>
              <a:ext uri="{FF2B5EF4-FFF2-40B4-BE49-F238E27FC236}">
                <a16:creationId xmlns:a16="http://schemas.microsoft.com/office/drawing/2014/main" id="{54FD9235-C3D1-7BC2-9337-3BB6B60ECE88}"/>
              </a:ext>
            </a:extLst>
          </p:cNvPr>
          <p:cNvSpPr/>
          <p:nvPr>
            <p:custDataLst>
              <p:tags r:id="rId33"/>
            </p:custDataLst>
          </p:nvPr>
        </p:nvSpPr>
        <p:spPr bwMode="gray">
          <a:xfrm>
            <a:off x="5124451" y="3698875"/>
            <a:ext cx="85725" cy="109538"/>
          </a:xfrm>
          <a:prstGeom prst="rect">
            <a:avLst/>
          </a:prstGeom>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BF68E1EF-4FF6-4DDC-AEE9-CD75D4B45067}" type="datetime'''''''''''''''''''''''''''''''''''3'''">
              <a:rPr lang="en-US" altLang="en-US" sz="800" baseline="0" smtClean="0">
                <a:solidFill>
                  <a:schemeClr val="accent5"/>
                </a:solidFill>
                <a:effectLst/>
              </a:rPr>
              <a:pPr algn="ctr">
                <a:lnSpc>
                  <a:spcPct val="90000"/>
                </a:lnSpc>
              </a:pPr>
              <a:t>3</a:t>
            </a:fld>
            <a:endParaRPr lang="en-US" sz="800" baseline="0" dirty="0" err="1">
              <a:solidFill>
                <a:schemeClr val="accent5"/>
              </a:solidFill>
            </a:endParaRPr>
          </a:p>
        </p:txBody>
      </p:sp>
      <p:sp>
        <p:nvSpPr>
          <p:cNvPr id="49" name="Rectangle 48">
            <a:extLst>
              <a:ext uri="{FF2B5EF4-FFF2-40B4-BE49-F238E27FC236}">
                <a16:creationId xmlns:a16="http://schemas.microsoft.com/office/drawing/2014/main" id="{3D0B3181-2998-964F-2C1B-15B2C7DDBEFC}"/>
              </a:ext>
            </a:extLst>
          </p:cNvPr>
          <p:cNvSpPr/>
          <p:nvPr>
            <p:custDataLst>
              <p:tags r:id="rId34"/>
            </p:custDataLst>
          </p:nvPr>
        </p:nvSpPr>
        <p:spPr bwMode="auto">
          <a:xfrm>
            <a:off x="7259637" y="1609725"/>
            <a:ext cx="46355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a:r>
              <a:rPr lang="en-US" sz="1000" baseline="0" dirty="0">
                <a:solidFill>
                  <a:schemeClr val="tx1"/>
                </a:solidFill>
              </a:rPr>
              <a:t># Mines</a:t>
            </a:r>
          </a:p>
        </p:txBody>
      </p:sp>
      <p:grpSp>
        <p:nvGrpSpPr>
          <p:cNvPr id="62" name="Group 61">
            <a:extLst>
              <a:ext uri="{FF2B5EF4-FFF2-40B4-BE49-F238E27FC236}">
                <a16:creationId xmlns:a16="http://schemas.microsoft.com/office/drawing/2014/main" id="{A2756570-5814-5C5D-40DA-D5C06AD7F031}"/>
              </a:ext>
            </a:extLst>
          </p:cNvPr>
          <p:cNvGrpSpPr/>
          <p:nvPr/>
        </p:nvGrpSpPr>
        <p:grpSpPr>
          <a:xfrm>
            <a:off x="292633" y="3997849"/>
            <a:ext cx="755235" cy="552216"/>
            <a:chOff x="325288" y="3997849"/>
            <a:chExt cx="755235" cy="552216"/>
          </a:xfrm>
        </p:grpSpPr>
        <p:pic>
          <p:nvPicPr>
            <p:cNvPr id="253" name="Picture 252">
              <a:extLst>
                <a:ext uri="{FF2B5EF4-FFF2-40B4-BE49-F238E27FC236}">
                  <a16:creationId xmlns:a16="http://schemas.microsoft.com/office/drawing/2014/main" id="{C820DD1B-5159-0173-EB00-88DCC50BD7B5}"/>
                </a:ext>
              </a:extLst>
            </p:cNvPr>
            <p:cNvPicPr preferRelativeResize="0">
              <a:picLocks noChangeAspect="1"/>
            </p:cNvPicPr>
            <p:nvPr/>
          </p:nvPicPr>
          <p:blipFill>
            <a:blip r:embed="rId60">
              <a:extLst>
                <a:ext uri="{28A0092B-C50C-407E-A947-70E740481C1C}">
                  <a14:useLocalDpi xmlns:a14="http://schemas.microsoft.com/office/drawing/2010/main" val="0"/>
                </a:ext>
              </a:extLst>
            </a:blip>
            <a:stretch>
              <a:fillRect/>
            </a:stretch>
          </p:blipFill>
          <p:spPr>
            <a:xfrm>
              <a:off x="864523" y="3997849"/>
              <a:ext cx="216000" cy="210036"/>
            </a:xfrm>
            <a:prstGeom prst="rect">
              <a:avLst/>
            </a:prstGeom>
          </p:spPr>
        </p:pic>
        <p:sp>
          <p:nvSpPr>
            <p:cNvPr id="5" name="Rectangle 4">
              <a:extLst>
                <a:ext uri="{FF2B5EF4-FFF2-40B4-BE49-F238E27FC236}">
                  <a16:creationId xmlns:a16="http://schemas.microsoft.com/office/drawing/2014/main" id="{E7B424DE-1000-E683-19B7-9601E6BF3068}"/>
                </a:ext>
              </a:extLst>
            </p:cNvPr>
            <p:cNvSpPr/>
            <p:nvPr>
              <p:custDataLst>
                <p:tags r:id="rId55"/>
              </p:custDataLst>
            </p:nvPr>
          </p:nvSpPr>
          <p:spPr bwMode="auto">
            <a:xfrm rot="19090296">
              <a:off x="325288" y="4397665"/>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Chile</a:t>
              </a:r>
              <a:endParaRPr lang="en-US" sz="1000" baseline="0" dirty="0">
                <a:solidFill>
                  <a:schemeClr val="tx1"/>
                </a:solidFill>
              </a:endParaRPr>
            </a:p>
          </p:txBody>
        </p:sp>
      </p:grpSp>
      <p:grpSp>
        <p:nvGrpSpPr>
          <p:cNvPr id="61" name="Group 60">
            <a:extLst>
              <a:ext uri="{FF2B5EF4-FFF2-40B4-BE49-F238E27FC236}">
                <a16:creationId xmlns:a16="http://schemas.microsoft.com/office/drawing/2014/main" id="{710C6B25-590A-DDF4-6E12-9AA3300FE149}"/>
              </a:ext>
            </a:extLst>
          </p:cNvPr>
          <p:cNvGrpSpPr/>
          <p:nvPr/>
        </p:nvGrpSpPr>
        <p:grpSpPr>
          <a:xfrm>
            <a:off x="718544" y="3997849"/>
            <a:ext cx="753087" cy="552217"/>
            <a:chOff x="810620" y="3997849"/>
            <a:chExt cx="753087" cy="552217"/>
          </a:xfrm>
        </p:grpSpPr>
        <p:pic>
          <p:nvPicPr>
            <p:cNvPr id="256" name="Picture 255">
              <a:extLst>
                <a:ext uri="{FF2B5EF4-FFF2-40B4-BE49-F238E27FC236}">
                  <a16:creationId xmlns:a16="http://schemas.microsoft.com/office/drawing/2014/main" id="{B440728B-0825-A957-D6FE-B2AFE32D1BF0}"/>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1347707" y="3997849"/>
              <a:ext cx="216000" cy="202938"/>
            </a:xfrm>
            <a:prstGeom prst="rect">
              <a:avLst/>
            </a:prstGeom>
          </p:spPr>
        </p:pic>
        <p:sp>
          <p:nvSpPr>
            <p:cNvPr id="8" name="Rectangle 7">
              <a:extLst>
                <a:ext uri="{FF2B5EF4-FFF2-40B4-BE49-F238E27FC236}">
                  <a16:creationId xmlns:a16="http://schemas.microsoft.com/office/drawing/2014/main" id="{F4C4A313-FEEE-4B6F-6A3D-6BF56710BB3B}"/>
                </a:ext>
              </a:extLst>
            </p:cNvPr>
            <p:cNvSpPr/>
            <p:nvPr>
              <p:custDataLst>
                <p:tags r:id="rId54"/>
              </p:custDataLst>
            </p:nvPr>
          </p:nvSpPr>
          <p:spPr bwMode="auto">
            <a:xfrm rot="19090296">
              <a:off x="810620" y="4397666"/>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Peru</a:t>
              </a:r>
              <a:endParaRPr lang="en-US" sz="1000" baseline="0" dirty="0">
                <a:solidFill>
                  <a:schemeClr val="tx1"/>
                </a:solidFill>
              </a:endParaRPr>
            </a:p>
          </p:txBody>
        </p:sp>
      </p:grpSp>
      <p:grpSp>
        <p:nvGrpSpPr>
          <p:cNvPr id="60" name="Group 59">
            <a:extLst>
              <a:ext uri="{FF2B5EF4-FFF2-40B4-BE49-F238E27FC236}">
                <a16:creationId xmlns:a16="http://schemas.microsoft.com/office/drawing/2014/main" id="{74D93A3B-BDB2-980C-3EA4-75A7E9E7B95E}"/>
              </a:ext>
            </a:extLst>
          </p:cNvPr>
          <p:cNvGrpSpPr/>
          <p:nvPr/>
        </p:nvGrpSpPr>
        <p:grpSpPr>
          <a:xfrm>
            <a:off x="1135777" y="3997849"/>
            <a:ext cx="750939" cy="572164"/>
            <a:chOff x="1295952" y="3997849"/>
            <a:chExt cx="750939" cy="572164"/>
          </a:xfrm>
        </p:grpSpPr>
        <p:pic>
          <p:nvPicPr>
            <p:cNvPr id="254" name="Picture 253">
              <a:extLst>
                <a:ext uri="{FF2B5EF4-FFF2-40B4-BE49-F238E27FC236}">
                  <a16:creationId xmlns:a16="http://schemas.microsoft.com/office/drawing/2014/main" id="{76947AA2-FACA-5FBA-F201-DD3A9EA7B726}"/>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1830891" y="3997849"/>
              <a:ext cx="216000" cy="203730"/>
            </a:xfrm>
            <a:prstGeom prst="rect">
              <a:avLst/>
            </a:prstGeom>
          </p:spPr>
        </p:pic>
        <p:sp>
          <p:nvSpPr>
            <p:cNvPr id="10" name="Rectangle 9">
              <a:extLst>
                <a:ext uri="{FF2B5EF4-FFF2-40B4-BE49-F238E27FC236}">
                  <a16:creationId xmlns:a16="http://schemas.microsoft.com/office/drawing/2014/main" id="{69B9491D-C366-C8EE-8F08-CD64E9EB18CC}"/>
                </a:ext>
              </a:extLst>
            </p:cNvPr>
            <p:cNvSpPr/>
            <p:nvPr>
              <p:custDataLst>
                <p:tags r:id="rId53"/>
              </p:custDataLst>
            </p:nvPr>
          </p:nvSpPr>
          <p:spPr bwMode="auto">
            <a:xfrm rot="19090296">
              <a:off x="1295952" y="4417613"/>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China</a:t>
              </a:r>
              <a:endParaRPr lang="en-US" sz="1000" baseline="0" dirty="0">
                <a:solidFill>
                  <a:schemeClr val="tx1"/>
                </a:solidFill>
              </a:endParaRPr>
            </a:p>
          </p:txBody>
        </p:sp>
      </p:grpSp>
      <p:grpSp>
        <p:nvGrpSpPr>
          <p:cNvPr id="59" name="Group 58">
            <a:extLst>
              <a:ext uri="{FF2B5EF4-FFF2-40B4-BE49-F238E27FC236}">
                <a16:creationId xmlns:a16="http://schemas.microsoft.com/office/drawing/2014/main" id="{8060746A-DD3F-7425-9F0F-D634F9E8B63D}"/>
              </a:ext>
            </a:extLst>
          </p:cNvPr>
          <p:cNvGrpSpPr/>
          <p:nvPr/>
        </p:nvGrpSpPr>
        <p:grpSpPr>
          <a:xfrm>
            <a:off x="1563925" y="3997849"/>
            <a:ext cx="748791" cy="596286"/>
            <a:chOff x="1781284" y="3997849"/>
            <a:chExt cx="748791" cy="596286"/>
          </a:xfrm>
        </p:grpSpPr>
        <p:pic>
          <p:nvPicPr>
            <p:cNvPr id="255" name="Picture 254">
              <a:extLst>
                <a:ext uri="{FF2B5EF4-FFF2-40B4-BE49-F238E27FC236}">
                  <a16:creationId xmlns:a16="http://schemas.microsoft.com/office/drawing/2014/main" id="{210E0E62-3BD0-12A3-E4D3-B88CB3CB9EDD}"/>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2314075" y="3997849"/>
              <a:ext cx="216000" cy="209190"/>
            </a:xfrm>
            <a:prstGeom prst="rect">
              <a:avLst/>
            </a:prstGeom>
          </p:spPr>
        </p:pic>
        <p:sp>
          <p:nvSpPr>
            <p:cNvPr id="11" name="Rectangle 10">
              <a:extLst>
                <a:ext uri="{FF2B5EF4-FFF2-40B4-BE49-F238E27FC236}">
                  <a16:creationId xmlns:a16="http://schemas.microsoft.com/office/drawing/2014/main" id="{4923CB7C-11A0-BF67-DCFC-DC322147FDC6}"/>
                </a:ext>
              </a:extLst>
            </p:cNvPr>
            <p:cNvSpPr/>
            <p:nvPr>
              <p:custDataLst>
                <p:tags r:id="rId52"/>
              </p:custDataLst>
            </p:nvPr>
          </p:nvSpPr>
          <p:spPr bwMode="auto">
            <a:xfrm rot="19090296">
              <a:off x="1781284" y="4441735"/>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DRC</a:t>
              </a:r>
              <a:endParaRPr lang="en-US" sz="1000" baseline="0" dirty="0">
                <a:solidFill>
                  <a:schemeClr val="tx1"/>
                </a:solidFill>
              </a:endParaRPr>
            </a:p>
          </p:txBody>
        </p:sp>
      </p:grpSp>
      <p:grpSp>
        <p:nvGrpSpPr>
          <p:cNvPr id="58" name="Group 57">
            <a:extLst>
              <a:ext uri="{FF2B5EF4-FFF2-40B4-BE49-F238E27FC236}">
                <a16:creationId xmlns:a16="http://schemas.microsoft.com/office/drawing/2014/main" id="{A13C707A-5085-2BD2-0AB1-2D36397F2D30}"/>
              </a:ext>
            </a:extLst>
          </p:cNvPr>
          <p:cNvGrpSpPr/>
          <p:nvPr/>
        </p:nvGrpSpPr>
        <p:grpSpPr>
          <a:xfrm>
            <a:off x="1983392" y="3997849"/>
            <a:ext cx="746643" cy="558902"/>
            <a:chOff x="2266616" y="3997849"/>
            <a:chExt cx="746643" cy="558902"/>
          </a:xfrm>
        </p:grpSpPr>
        <p:pic>
          <p:nvPicPr>
            <p:cNvPr id="257" name="Picture 256">
              <a:extLst>
                <a:ext uri="{FF2B5EF4-FFF2-40B4-BE49-F238E27FC236}">
                  <a16:creationId xmlns:a16="http://schemas.microsoft.com/office/drawing/2014/main" id="{639A4496-5A20-0DF1-C8B9-3E281B2F053B}"/>
                </a:ext>
              </a:extLst>
            </p:cNvPr>
            <p:cNvPicPr preferRelativeResize="0">
              <a:picLocks noChangeAspect="1"/>
            </p:cNvPicPr>
            <p:nvPr/>
          </p:nvPicPr>
          <p:blipFill>
            <a:blip r:embed="rId64">
              <a:extLst>
                <a:ext uri="{28A0092B-C50C-407E-A947-70E740481C1C}">
                  <a14:useLocalDpi xmlns:a14="http://schemas.microsoft.com/office/drawing/2010/main" val="0"/>
                </a:ext>
              </a:extLst>
            </a:blip>
            <a:stretch>
              <a:fillRect/>
            </a:stretch>
          </p:blipFill>
          <p:spPr>
            <a:xfrm>
              <a:off x="2797259" y="3997849"/>
              <a:ext cx="216000" cy="207804"/>
            </a:xfrm>
            <a:prstGeom prst="rect">
              <a:avLst/>
            </a:prstGeom>
          </p:spPr>
        </p:pic>
        <p:sp>
          <p:nvSpPr>
            <p:cNvPr id="13" name="Rectangle 12">
              <a:extLst>
                <a:ext uri="{FF2B5EF4-FFF2-40B4-BE49-F238E27FC236}">
                  <a16:creationId xmlns:a16="http://schemas.microsoft.com/office/drawing/2014/main" id="{A3A52A87-BF56-A385-3DBC-D8066C717225}"/>
                </a:ext>
              </a:extLst>
            </p:cNvPr>
            <p:cNvSpPr/>
            <p:nvPr>
              <p:custDataLst>
                <p:tags r:id="rId51"/>
              </p:custDataLst>
            </p:nvPr>
          </p:nvSpPr>
          <p:spPr bwMode="auto">
            <a:xfrm rot="19090296">
              <a:off x="2266616" y="4404351"/>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USA</a:t>
              </a:r>
              <a:endParaRPr lang="en-US" sz="1000" baseline="0" dirty="0">
                <a:solidFill>
                  <a:schemeClr val="tx1"/>
                </a:solidFill>
              </a:endParaRPr>
            </a:p>
          </p:txBody>
        </p:sp>
      </p:grpSp>
      <p:grpSp>
        <p:nvGrpSpPr>
          <p:cNvPr id="57" name="Group 56">
            <a:extLst>
              <a:ext uri="{FF2B5EF4-FFF2-40B4-BE49-F238E27FC236}">
                <a16:creationId xmlns:a16="http://schemas.microsoft.com/office/drawing/2014/main" id="{A516314B-D263-E456-C228-973F2D38AF37}"/>
              </a:ext>
            </a:extLst>
          </p:cNvPr>
          <p:cNvGrpSpPr/>
          <p:nvPr/>
        </p:nvGrpSpPr>
        <p:grpSpPr>
          <a:xfrm>
            <a:off x="2426838" y="3997849"/>
            <a:ext cx="744495" cy="543526"/>
            <a:chOff x="2751948" y="3997849"/>
            <a:chExt cx="744495" cy="543526"/>
          </a:xfrm>
        </p:grpSpPr>
        <p:pic>
          <p:nvPicPr>
            <p:cNvPr id="252" name="Picture 2" descr="d:\Users\stryjo\Desktop\FLAGS\FLAG BUTTONS\AUSTRALIA.png">
              <a:extLst>
                <a:ext uri="{FF2B5EF4-FFF2-40B4-BE49-F238E27FC236}">
                  <a16:creationId xmlns:a16="http://schemas.microsoft.com/office/drawing/2014/main" id="{0F80F58B-76B8-33F0-D29C-DEC94A318415}"/>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3280443" y="3997849"/>
              <a:ext cx="216000" cy="20780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4B0D59E4-FC2E-5D2A-CB0F-55EF512F6AAF}"/>
                </a:ext>
              </a:extLst>
            </p:cNvPr>
            <p:cNvSpPr/>
            <p:nvPr>
              <p:custDataLst>
                <p:tags r:id="rId50"/>
              </p:custDataLst>
            </p:nvPr>
          </p:nvSpPr>
          <p:spPr bwMode="auto">
            <a:xfrm rot="19090296">
              <a:off x="2751948" y="4388975"/>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Australia</a:t>
              </a:r>
              <a:endParaRPr lang="en-US" sz="1000" baseline="0" dirty="0">
                <a:solidFill>
                  <a:schemeClr val="tx1"/>
                </a:solidFill>
              </a:endParaRPr>
            </a:p>
          </p:txBody>
        </p:sp>
      </p:grpSp>
      <p:grpSp>
        <p:nvGrpSpPr>
          <p:cNvPr id="56" name="Group 55">
            <a:extLst>
              <a:ext uri="{FF2B5EF4-FFF2-40B4-BE49-F238E27FC236}">
                <a16:creationId xmlns:a16="http://schemas.microsoft.com/office/drawing/2014/main" id="{15FCCB9A-B19E-329D-9280-B8FA7E2D05B9}"/>
              </a:ext>
            </a:extLst>
          </p:cNvPr>
          <p:cNvGrpSpPr/>
          <p:nvPr/>
        </p:nvGrpSpPr>
        <p:grpSpPr>
          <a:xfrm>
            <a:off x="2835480" y="3997849"/>
            <a:ext cx="742347" cy="572163"/>
            <a:chOff x="3237280" y="3997849"/>
            <a:chExt cx="742347" cy="572163"/>
          </a:xfrm>
        </p:grpSpPr>
        <p:pic>
          <p:nvPicPr>
            <p:cNvPr id="258" name="Picture 257">
              <a:extLst>
                <a:ext uri="{FF2B5EF4-FFF2-40B4-BE49-F238E27FC236}">
                  <a16:creationId xmlns:a16="http://schemas.microsoft.com/office/drawing/2014/main" id="{CFD3B3F5-5209-D6F1-F346-F833CFAB6507}"/>
                </a:ext>
              </a:extLst>
            </p:cNvPr>
            <p:cNvPicPr preferRelativeResize="0">
              <a:picLocks noChangeAspect="1"/>
            </p:cNvPicPr>
            <p:nvPr/>
          </p:nvPicPr>
          <p:blipFill>
            <a:blip r:embed="rId66">
              <a:extLst>
                <a:ext uri="{28A0092B-C50C-407E-A947-70E740481C1C}">
                  <a14:useLocalDpi xmlns:a14="http://schemas.microsoft.com/office/drawing/2010/main" val="0"/>
                </a:ext>
              </a:extLst>
            </a:blip>
            <a:stretch>
              <a:fillRect/>
            </a:stretch>
          </p:blipFill>
          <p:spPr>
            <a:xfrm>
              <a:off x="3763627" y="3997849"/>
              <a:ext cx="216000" cy="206430"/>
            </a:xfrm>
            <a:prstGeom prst="rect">
              <a:avLst/>
            </a:prstGeom>
          </p:spPr>
        </p:pic>
        <p:sp>
          <p:nvSpPr>
            <p:cNvPr id="15" name="Rectangle 14">
              <a:extLst>
                <a:ext uri="{FF2B5EF4-FFF2-40B4-BE49-F238E27FC236}">
                  <a16:creationId xmlns:a16="http://schemas.microsoft.com/office/drawing/2014/main" id="{27C76D8F-C125-A585-A581-44CFF862C5F7}"/>
                </a:ext>
              </a:extLst>
            </p:cNvPr>
            <p:cNvSpPr/>
            <p:nvPr>
              <p:custDataLst>
                <p:tags r:id="rId49"/>
              </p:custDataLst>
            </p:nvPr>
          </p:nvSpPr>
          <p:spPr bwMode="auto">
            <a:xfrm rot="19090296">
              <a:off x="3237280" y="4417612"/>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Russia</a:t>
              </a:r>
              <a:endParaRPr lang="en-US" sz="1000" baseline="0" dirty="0">
                <a:solidFill>
                  <a:schemeClr val="tx1"/>
                </a:solidFill>
              </a:endParaRPr>
            </a:p>
          </p:txBody>
        </p:sp>
      </p:grpSp>
      <p:grpSp>
        <p:nvGrpSpPr>
          <p:cNvPr id="55" name="Group 54">
            <a:extLst>
              <a:ext uri="{FF2B5EF4-FFF2-40B4-BE49-F238E27FC236}">
                <a16:creationId xmlns:a16="http://schemas.microsoft.com/office/drawing/2014/main" id="{E24C3BF1-E1C0-86D3-3B60-151B3A438A1D}"/>
              </a:ext>
            </a:extLst>
          </p:cNvPr>
          <p:cNvGrpSpPr/>
          <p:nvPr/>
        </p:nvGrpSpPr>
        <p:grpSpPr>
          <a:xfrm>
            <a:off x="3261560" y="3997849"/>
            <a:ext cx="740199" cy="579050"/>
            <a:chOff x="3722612" y="3997849"/>
            <a:chExt cx="740199" cy="579050"/>
          </a:xfrm>
        </p:grpSpPr>
        <p:pic>
          <p:nvPicPr>
            <p:cNvPr id="259" name="Picture 258">
              <a:extLst>
                <a:ext uri="{FF2B5EF4-FFF2-40B4-BE49-F238E27FC236}">
                  <a16:creationId xmlns:a16="http://schemas.microsoft.com/office/drawing/2014/main" id="{235AE7AD-1757-1209-9398-EB2D3D79AFEC}"/>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4246811" y="3997849"/>
              <a:ext cx="216000" cy="207804"/>
            </a:xfrm>
            <a:prstGeom prst="rect">
              <a:avLst/>
            </a:prstGeom>
          </p:spPr>
        </p:pic>
        <p:sp>
          <p:nvSpPr>
            <p:cNvPr id="16" name="Rectangle 15">
              <a:extLst>
                <a:ext uri="{FF2B5EF4-FFF2-40B4-BE49-F238E27FC236}">
                  <a16:creationId xmlns:a16="http://schemas.microsoft.com/office/drawing/2014/main" id="{A03A01ED-6069-6405-1110-5072865F8E13}"/>
                </a:ext>
              </a:extLst>
            </p:cNvPr>
            <p:cNvSpPr/>
            <p:nvPr>
              <p:custDataLst>
                <p:tags r:id="rId48"/>
              </p:custDataLst>
            </p:nvPr>
          </p:nvSpPr>
          <p:spPr bwMode="auto">
            <a:xfrm rot="19090296">
              <a:off x="3722612" y="442449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Zambia</a:t>
              </a:r>
              <a:endParaRPr lang="en-US" sz="1000" baseline="0" dirty="0">
                <a:solidFill>
                  <a:schemeClr val="tx1"/>
                </a:solidFill>
              </a:endParaRPr>
            </a:p>
          </p:txBody>
        </p:sp>
      </p:grpSp>
      <p:grpSp>
        <p:nvGrpSpPr>
          <p:cNvPr id="54" name="Group 53">
            <a:extLst>
              <a:ext uri="{FF2B5EF4-FFF2-40B4-BE49-F238E27FC236}">
                <a16:creationId xmlns:a16="http://schemas.microsoft.com/office/drawing/2014/main" id="{A3AA6FC4-C566-ED39-F38B-512AA920FDFF}"/>
              </a:ext>
            </a:extLst>
          </p:cNvPr>
          <p:cNvGrpSpPr/>
          <p:nvPr/>
        </p:nvGrpSpPr>
        <p:grpSpPr>
          <a:xfrm>
            <a:off x="3692024" y="3997849"/>
            <a:ext cx="738051" cy="564590"/>
            <a:chOff x="4207944" y="3997849"/>
            <a:chExt cx="738051" cy="564590"/>
          </a:xfrm>
        </p:grpSpPr>
        <p:pic>
          <p:nvPicPr>
            <p:cNvPr id="260" name="Picture 259">
              <a:extLst>
                <a:ext uri="{FF2B5EF4-FFF2-40B4-BE49-F238E27FC236}">
                  <a16:creationId xmlns:a16="http://schemas.microsoft.com/office/drawing/2014/main" id="{4B433771-9683-E412-00C0-46F6338B3CBD}"/>
                </a:ext>
              </a:extLst>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4729995" y="3997849"/>
              <a:ext cx="216000" cy="207804"/>
            </a:xfrm>
            <a:prstGeom prst="rect">
              <a:avLst/>
            </a:prstGeom>
          </p:spPr>
        </p:pic>
        <p:sp>
          <p:nvSpPr>
            <p:cNvPr id="18" name="Rectangle 17">
              <a:extLst>
                <a:ext uri="{FF2B5EF4-FFF2-40B4-BE49-F238E27FC236}">
                  <a16:creationId xmlns:a16="http://schemas.microsoft.com/office/drawing/2014/main" id="{1A5B6D61-9DDB-1031-5ACE-C78E44AD4799}"/>
                </a:ext>
              </a:extLst>
            </p:cNvPr>
            <p:cNvSpPr/>
            <p:nvPr>
              <p:custDataLst>
                <p:tags r:id="rId47"/>
              </p:custDataLst>
            </p:nvPr>
          </p:nvSpPr>
          <p:spPr bwMode="auto">
            <a:xfrm rot="19090296">
              <a:off x="4207944" y="441003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Mexico</a:t>
              </a:r>
              <a:endParaRPr lang="en-US" sz="1000" baseline="0" dirty="0">
                <a:solidFill>
                  <a:schemeClr val="tx1"/>
                </a:solidFill>
              </a:endParaRPr>
            </a:p>
          </p:txBody>
        </p:sp>
      </p:grpSp>
      <p:grpSp>
        <p:nvGrpSpPr>
          <p:cNvPr id="53" name="Group 52">
            <a:extLst>
              <a:ext uri="{FF2B5EF4-FFF2-40B4-BE49-F238E27FC236}">
                <a16:creationId xmlns:a16="http://schemas.microsoft.com/office/drawing/2014/main" id="{12E76113-3DF1-0FE1-58EC-525A3BDF3107}"/>
              </a:ext>
            </a:extLst>
          </p:cNvPr>
          <p:cNvGrpSpPr/>
          <p:nvPr/>
        </p:nvGrpSpPr>
        <p:grpSpPr>
          <a:xfrm>
            <a:off x="4113819" y="3997849"/>
            <a:ext cx="735903" cy="558903"/>
            <a:chOff x="4693276" y="3997849"/>
            <a:chExt cx="735903" cy="558903"/>
          </a:xfrm>
        </p:grpSpPr>
        <p:pic>
          <p:nvPicPr>
            <p:cNvPr id="261" name="Picture 260">
              <a:extLst>
                <a:ext uri="{FF2B5EF4-FFF2-40B4-BE49-F238E27FC236}">
                  <a16:creationId xmlns:a16="http://schemas.microsoft.com/office/drawing/2014/main" id="{FBBA2CF6-246E-273E-7921-50233D28B204}"/>
                </a:ext>
              </a:extLst>
            </p:cNvPr>
            <p:cNvPicPr preferRelativeResize="0">
              <a:picLocks noChangeAspect="1"/>
            </p:cNvPicPr>
            <p:nvPr/>
          </p:nvPicPr>
          <p:blipFill>
            <a:blip r:embed="rId69">
              <a:extLst>
                <a:ext uri="{28A0092B-C50C-407E-A947-70E740481C1C}">
                  <a14:useLocalDpi xmlns:a14="http://schemas.microsoft.com/office/drawing/2010/main" val="0"/>
                </a:ext>
              </a:extLst>
            </a:blip>
            <a:stretch>
              <a:fillRect/>
            </a:stretch>
          </p:blipFill>
          <p:spPr>
            <a:xfrm>
              <a:off x="5213179" y="3997849"/>
              <a:ext cx="216000" cy="210594"/>
            </a:xfrm>
            <a:prstGeom prst="rect">
              <a:avLst/>
            </a:prstGeom>
          </p:spPr>
        </p:pic>
        <p:sp>
          <p:nvSpPr>
            <p:cNvPr id="19" name="Rectangle 18">
              <a:extLst>
                <a:ext uri="{FF2B5EF4-FFF2-40B4-BE49-F238E27FC236}">
                  <a16:creationId xmlns:a16="http://schemas.microsoft.com/office/drawing/2014/main" id="{67B543A6-7774-17AD-5ED3-75381210AF36}"/>
                </a:ext>
              </a:extLst>
            </p:cNvPr>
            <p:cNvSpPr/>
            <p:nvPr>
              <p:custDataLst>
                <p:tags r:id="rId46"/>
              </p:custDataLst>
            </p:nvPr>
          </p:nvSpPr>
          <p:spPr bwMode="auto">
            <a:xfrm rot="19090296">
              <a:off x="4693276" y="4404352"/>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Kazakhstan</a:t>
              </a:r>
              <a:endParaRPr lang="en-US" sz="1000" baseline="0" dirty="0">
                <a:solidFill>
                  <a:schemeClr val="tx1"/>
                </a:solidFill>
              </a:endParaRPr>
            </a:p>
          </p:txBody>
        </p:sp>
      </p:grpSp>
      <p:grpSp>
        <p:nvGrpSpPr>
          <p:cNvPr id="33" name="Group 32">
            <a:extLst>
              <a:ext uri="{FF2B5EF4-FFF2-40B4-BE49-F238E27FC236}">
                <a16:creationId xmlns:a16="http://schemas.microsoft.com/office/drawing/2014/main" id="{0AE211E0-19CA-8353-8A23-0DE3AABDD79D}"/>
              </a:ext>
            </a:extLst>
          </p:cNvPr>
          <p:cNvGrpSpPr/>
          <p:nvPr/>
        </p:nvGrpSpPr>
        <p:grpSpPr>
          <a:xfrm>
            <a:off x="4546516" y="3997849"/>
            <a:ext cx="733755" cy="572164"/>
            <a:chOff x="5178608" y="3997849"/>
            <a:chExt cx="733755" cy="572164"/>
          </a:xfrm>
        </p:grpSpPr>
        <p:pic>
          <p:nvPicPr>
            <p:cNvPr id="262" name="Picture 261">
              <a:extLst>
                <a:ext uri="{FF2B5EF4-FFF2-40B4-BE49-F238E27FC236}">
                  <a16:creationId xmlns:a16="http://schemas.microsoft.com/office/drawing/2014/main" id="{F59DAA70-8609-3DFA-1F0F-19BC46714198}"/>
                </a:ext>
              </a:extLst>
            </p:cNvPr>
            <p:cNvPicPr>
              <a:picLocks noChangeAspect="1"/>
            </p:cNvPicPr>
            <p:nvPr/>
          </p:nvPicPr>
          <p:blipFill>
            <a:blip r:embed="rId70">
              <a:extLst>
                <a:ext uri="{28A0092B-C50C-407E-A947-70E740481C1C}">
                  <a14:useLocalDpi xmlns:a14="http://schemas.microsoft.com/office/drawing/2010/main" val="0"/>
                </a:ext>
              </a:extLst>
            </a:blip>
            <a:stretch>
              <a:fillRect/>
            </a:stretch>
          </p:blipFill>
          <p:spPr>
            <a:xfrm>
              <a:off x="5696363" y="3997849"/>
              <a:ext cx="216000" cy="207804"/>
            </a:xfrm>
            <a:prstGeom prst="rect">
              <a:avLst/>
            </a:prstGeom>
          </p:spPr>
        </p:pic>
        <p:sp>
          <p:nvSpPr>
            <p:cNvPr id="20" name="Rectangle 19">
              <a:extLst>
                <a:ext uri="{FF2B5EF4-FFF2-40B4-BE49-F238E27FC236}">
                  <a16:creationId xmlns:a16="http://schemas.microsoft.com/office/drawing/2014/main" id="{721B61DF-37D9-09E1-F311-14463008433B}"/>
                </a:ext>
              </a:extLst>
            </p:cNvPr>
            <p:cNvSpPr/>
            <p:nvPr>
              <p:custDataLst>
                <p:tags r:id="rId45"/>
              </p:custDataLst>
            </p:nvPr>
          </p:nvSpPr>
          <p:spPr bwMode="auto">
            <a:xfrm rot="19090296">
              <a:off x="5178608" y="4417613"/>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Indonesia</a:t>
              </a:r>
              <a:endParaRPr lang="en-US" sz="1000" baseline="0" dirty="0">
                <a:solidFill>
                  <a:schemeClr val="tx1"/>
                </a:solidFill>
              </a:endParaRPr>
            </a:p>
          </p:txBody>
        </p:sp>
      </p:grpSp>
      <p:grpSp>
        <p:nvGrpSpPr>
          <p:cNvPr id="31" name="Group 30">
            <a:extLst>
              <a:ext uri="{FF2B5EF4-FFF2-40B4-BE49-F238E27FC236}">
                <a16:creationId xmlns:a16="http://schemas.microsoft.com/office/drawing/2014/main" id="{DC6E06A5-A0D2-54CA-8760-0692AF2FF540}"/>
              </a:ext>
            </a:extLst>
          </p:cNvPr>
          <p:cNvGrpSpPr/>
          <p:nvPr/>
        </p:nvGrpSpPr>
        <p:grpSpPr>
          <a:xfrm>
            <a:off x="4957477" y="3997849"/>
            <a:ext cx="731607" cy="572163"/>
            <a:chOff x="5663940" y="3997849"/>
            <a:chExt cx="731607" cy="572163"/>
          </a:xfrm>
        </p:grpSpPr>
        <p:pic>
          <p:nvPicPr>
            <p:cNvPr id="264" name="Picture 263">
              <a:extLst>
                <a:ext uri="{FF2B5EF4-FFF2-40B4-BE49-F238E27FC236}">
                  <a16:creationId xmlns:a16="http://schemas.microsoft.com/office/drawing/2014/main" id="{0F377EEE-51CA-7DA4-EE81-43520F8A9EA6}"/>
                </a:ext>
              </a:extLst>
            </p:cNvPr>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6179547" y="3997849"/>
              <a:ext cx="216000" cy="205068"/>
            </a:xfrm>
            <a:prstGeom prst="rect">
              <a:avLst/>
            </a:prstGeom>
          </p:spPr>
        </p:pic>
        <p:sp>
          <p:nvSpPr>
            <p:cNvPr id="21" name="Rectangle 20">
              <a:extLst>
                <a:ext uri="{FF2B5EF4-FFF2-40B4-BE49-F238E27FC236}">
                  <a16:creationId xmlns:a16="http://schemas.microsoft.com/office/drawing/2014/main" id="{D99CFF63-2C29-29D5-3B15-7F574C04EC6B}"/>
                </a:ext>
              </a:extLst>
            </p:cNvPr>
            <p:cNvSpPr/>
            <p:nvPr>
              <p:custDataLst>
                <p:tags r:id="rId44"/>
              </p:custDataLst>
            </p:nvPr>
          </p:nvSpPr>
          <p:spPr bwMode="auto">
            <a:xfrm rot="19090296">
              <a:off x="5663940" y="4417612"/>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Canada</a:t>
              </a:r>
            </a:p>
          </p:txBody>
        </p:sp>
      </p:grpSp>
      <p:grpSp>
        <p:nvGrpSpPr>
          <p:cNvPr id="30" name="Group 29">
            <a:extLst>
              <a:ext uri="{FF2B5EF4-FFF2-40B4-BE49-F238E27FC236}">
                <a16:creationId xmlns:a16="http://schemas.microsoft.com/office/drawing/2014/main" id="{6FA8E5C4-57FC-9F63-C44D-A425B2492FAC}"/>
              </a:ext>
            </a:extLst>
          </p:cNvPr>
          <p:cNvGrpSpPr/>
          <p:nvPr/>
        </p:nvGrpSpPr>
        <p:grpSpPr>
          <a:xfrm>
            <a:off x="5392424" y="3997849"/>
            <a:ext cx="729459" cy="596287"/>
            <a:chOff x="6149272" y="3997849"/>
            <a:chExt cx="729459" cy="596287"/>
          </a:xfrm>
        </p:grpSpPr>
        <p:pic>
          <p:nvPicPr>
            <p:cNvPr id="266" name="Picture 265">
              <a:extLst>
                <a:ext uri="{FF2B5EF4-FFF2-40B4-BE49-F238E27FC236}">
                  <a16:creationId xmlns:a16="http://schemas.microsoft.com/office/drawing/2014/main" id="{72A4CDF1-ECCE-3D5D-0D45-5DCC648A6897}"/>
                </a:ext>
              </a:extLst>
            </p:cNvPr>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6662731" y="3997849"/>
              <a:ext cx="216000" cy="194544"/>
            </a:xfrm>
            <a:prstGeom prst="rect">
              <a:avLst/>
            </a:prstGeom>
          </p:spPr>
        </p:pic>
        <p:sp>
          <p:nvSpPr>
            <p:cNvPr id="22" name="Rectangle 21">
              <a:extLst>
                <a:ext uri="{FF2B5EF4-FFF2-40B4-BE49-F238E27FC236}">
                  <a16:creationId xmlns:a16="http://schemas.microsoft.com/office/drawing/2014/main" id="{7AAEE60B-D013-EDD8-4FDC-88059E3C581C}"/>
                </a:ext>
              </a:extLst>
            </p:cNvPr>
            <p:cNvSpPr/>
            <p:nvPr>
              <p:custDataLst>
                <p:tags r:id="rId43"/>
              </p:custDataLst>
            </p:nvPr>
          </p:nvSpPr>
          <p:spPr bwMode="auto">
            <a:xfrm rot="19090296">
              <a:off x="6149272" y="4441736"/>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Poland</a:t>
              </a:r>
            </a:p>
          </p:txBody>
        </p:sp>
      </p:grpSp>
      <p:grpSp>
        <p:nvGrpSpPr>
          <p:cNvPr id="29" name="Group 28">
            <a:extLst>
              <a:ext uri="{FF2B5EF4-FFF2-40B4-BE49-F238E27FC236}">
                <a16:creationId xmlns:a16="http://schemas.microsoft.com/office/drawing/2014/main" id="{CE36E8E2-769A-062F-5BF8-BA80975703F5}"/>
              </a:ext>
            </a:extLst>
          </p:cNvPr>
          <p:cNvGrpSpPr/>
          <p:nvPr/>
        </p:nvGrpSpPr>
        <p:grpSpPr>
          <a:xfrm>
            <a:off x="5818676" y="3997849"/>
            <a:ext cx="727311" cy="598590"/>
            <a:chOff x="6634604" y="3997849"/>
            <a:chExt cx="727311" cy="598590"/>
          </a:xfrm>
        </p:grpSpPr>
        <p:pic>
          <p:nvPicPr>
            <p:cNvPr id="263" name="Picture 2" descr="d:\Users\stryjo\Desktop\FLAGS\FLAG BUTTONS\BRAZIL.png">
              <a:extLst>
                <a:ext uri="{FF2B5EF4-FFF2-40B4-BE49-F238E27FC236}">
                  <a16:creationId xmlns:a16="http://schemas.microsoft.com/office/drawing/2014/main" id="{DE0933A6-2E07-9E6D-3AB1-BC9AFAA77291}"/>
                </a:ext>
              </a:extLst>
            </p:cNvPr>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7145915" y="3997849"/>
              <a:ext cx="216000" cy="20780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C1A6E156-3C94-D797-C3BA-C37CF390ED19}"/>
                </a:ext>
              </a:extLst>
            </p:cNvPr>
            <p:cNvSpPr/>
            <p:nvPr>
              <p:custDataLst>
                <p:tags r:id="rId42"/>
              </p:custDataLst>
            </p:nvPr>
          </p:nvSpPr>
          <p:spPr bwMode="auto">
            <a:xfrm rot="19090296">
              <a:off x="6634604" y="444403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Brazil</a:t>
              </a:r>
            </a:p>
          </p:txBody>
        </p:sp>
      </p:grpSp>
      <p:grpSp>
        <p:nvGrpSpPr>
          <p:cNvPr id="28" name="Group 27">
            <a:extLst>
              <a:ext uri="{FF2B5EF4-FFF2-40B4-BE49-F238E27FC236}">
                <a16:creationId xmlns:a16="http://schemas.microsoft.com/office/drawing/2014/main" id="{D2785527-3098-9FC4-6C8D-3A4624E0F5DE}"/>
              </a:ext>
            </a:extLst>
          </p:cNvPr>
          <p:cNvGrpSpPr/>
          <p:nvPr/>
        </p:nvGrpSpPr>
        <p:grpSpPr>
          <a:xfrm>
            <a:off x="6242799" y="3997849"/>
            <a:ext cx="725163" cy="572162"/>
            <a:chOff x="7119936" y="3997849"/>
            <a:chExt cx="725163" cy="572162"/>
          </a:xfrm>
        </p:grpSpPr>
        <p:pic>
          <p:nvPicPr>
            <p:cNvPr id="265" name="Picture 264">
              <a:extLst>
                <a:ext uri="{FF2B5EF4-FFF2-40B4-BE49-F238E27FC236}">
                  <a16:creationId xmlns:a16="http://schemas.microsoft.com/office/drawing/2014/main" id="{CF8114A6-8F29-80D0-A5FC-D40B34BE5208}"/>
                </a:ext>
              </a:extLst>
            </p:cNvPr>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7629099" y="3997849"/>
              <a:ext cx="216000" cy="206982"/>
            </a:xfrm>
            <a:prstGeom prst="rect">
              <a:avLst/>
            </a:prstGeom>
          </p:spPr>
        </p:pic>
        <p:sp>
          <p:nvSpPr>
            <p:cNvPr id="24" name="Rectangle 23">
              <a:extLst>
                <a:ext uri="{FF2B5EF4-FFF2-40B4-BE49-F238E27FC236}">
                  <a16:creationId xmlns:a16="http://schemas.microsoft.com/office/drawing/2014/main" id="{00284786-2CAB-A4C9-B29C-96DEFFB5E6CD}"/>
                </a:ext>
              </a:extLst>
            </p:cNvPr>
            <p:cNvSpPr/>
            <p:nvPr>
              <p:custDataLst>
                <p:tags r:id="rId41"/>
              </p:custDataLst>
            </p:nvPr>
          </p:nvSpPr>
          <p:spPr bwMode="auto">
            <a:xfrm rot="19090296">
              <a:off x="7119936" y="4417611"/>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Mongolia</a:t>
              </a:r>
            </a:p>
          </p:txBody>
        </p:sp>
      </p:grpSp>
      <p:sp>
        <p:nvSpPr>
          <p:cNvPr id="51" name="Oval 50">
            <a:extLst>
              <a:ext uri="{FF2B5EF4-FFF2-40B4-BE49-F238E27FC236}">
                <a16:creationId xmlns:a16="http://schemas.microsoft.com/office/drawing/2014/main" id="{A0396F33-0093-9E18-4FAB-362981D79B5A}"/>
              </a:ext>
            </a:extLst>
          </p:cNvPr>
          <p:cNvSpPr/>
          <p:nvPr>
            <p:custDataLst>
              <p:tags r:id="rId35"/>
            </p:custDataLst>
          </p:nvPr>
        </p:nvSpPr>
        <p:spPr bwMode="auto">
          <a:xfrm>
            <a:off x="313014" y="4742636"/>
            <a:ext cx="72000" cy="72000"/>
          </a:xfrm>
          <a:prstGeom prst="ellipse">
            <a:avLst/>
          </a:prstGeom>
          <a:solidFill>
            <a:schemeClr val="accent5"/>
          </a:solidFill>
          <a:ln w="9525"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aseline="0" dirty="0" err="1">
              <a:ea typeface="Roboto" panose="02000000000000000000" pitchFamily="2" charset="0"/>
              <a:cs typeface="Roboto" panose="02000000000000000000" pitchFamily="2" charset="0"/>
            </a:endParaRPr>
          </a:p>
        </p:txBody>
      </p:sp>
      <p:sp>
        <p:nvSpPr>
          <p:cNvPr id="52" name="Rectangle 51">
            <a:extLst>
              <a:ext uri="{FF2B5EF4-FFF2-40B4-BE49-F238E27FC236}">
                <a16:creationId xmlns:a16="http://schemas.microsoft.com/office/drawing/2014/main" id="{EE8D6FAA-5977-DD06-D38C-870975B5EEA8}"/>
              </a:ext>
            </a:extLst>
          </p:cNvPr>
          <p:cNvSpPr/>
          <p:nvPr>
            <p:custDataLst>
              <p:tags r:id="rId36"/>
            </p:custDataLst>
          </p:nvPr>
        </p:nvSpPr>
        <p:spPr bwMode="auto">
          <a:xfrm>
            <a:off x="449818" y="4702436"/>
            <a:ext cx="900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A106DA7D-5859-4682-8FA8-C220F3284982}" type="datetime'No.'''' ''of ''''mi''''n''''''e''s'' ''''''(''RH''S)'''">
              <a:rPr lang="en-US" altLang="en-US" sz="800" b="0" baseline="0" smtClean="0">
                <a:solidFill>
                  <a:schemeClr val="tx1"/>
                </a:solidFill>
              </a:rPr>
              <a:pPr/>
              <a:t>No. of mines (RHS)</a:t>
            </a:fld>
            <a:endParaRPr lang="en-US" sz="800" b="0" baseline="0" dirty="0" err="1">
              <a:solidFill>
                <a:schemeClr val="tx1"/>
              </a:solidFill>
            </a:endParaRPr>
          </a:p>
        </p:txBody>
      </p:sp>
      <p:graphicFrame>
        <p:nvGraphicFramePr>
          <p:cNvPr id="247" name="Chart 246">
            <a:extLst>
              <a:ext uri="{FF2B5EF4-FFF2-40B4-BE49-F238E27FC236}">
                <a16:creationId xmlns:a16="http://schemas.microsoft.com/office/drawing/2014/main" id="{A4C9D015-4AD1-8A48-6741-A7293D5B1C53}"/>
              </a:ext>
            </a:extLst>
          </p:cNvPr>
          <p:cNvGraphicFramePr/>
          <p:nvPr>
            <p:custDataLst>
              <p:tags r:id="rId37"/>
            </p:custDataLst>
            <p:extLst>
              <p:ext uri="{D42A27DB-BD31-4B8C-83A1-F6EECF244321}">
                <p14:modId xmlns:p14="http://schemas.microsoft.com/office/powerpoint/2010/main" val="3762637774"/>
              </p:ext>
            </p:extLst>
          </p:nvPr>
        </p:nvGraphicFramePr>
        <p:xfrm>
          <a:off x="7743825" y="1687513"/>
          <a:ext cx="1595438" cy="2370137"/>
        </p:xfrm>
        <a:graphic>
          <a:graphicData uri="http://schemas.openxmlformats.org/drawingml/2006/chart">
            <c:chart xmlns:c="http://schemas.openxmlformats.org/drawingml/2006/chart" xmlns:r="http://schemas.openxmlformats.org/officeDocument/2006/relationships" r:id="rId75"/>
          </a:graphicData>
        </a:graphic>
      </p:graphicFrame>
      <p:sp>
        <p:nvSpPr>
          <p:cNvPr id="223" name="Rectangle 222">
            <a:extLst>
              <a:ext uri="{FF2B5EF4-FFF2-40B4-BE49-F238E27FC236}">
                <a16:creationId xmlns:a16="http://schemas.microsoft.com/office/drawing/2014/main" id="{7BA568AA-F5D3-85BA-A456-D717D031366F}"/>
              </a:ext>
            </a:extLst>
          </p:cNvPr>
          <p:cNvSpPr/>
          <p:nvPr>
            <p:custDataLst>
              <p:tags r:id="rId38"/>
            </p:custDataLst>
          </p:nvPr>
        </p:nvSpPr>
        <p:spPr bwMode="gray">
          <a:xfrm>
            <a:off x="8469314" y="2897188"/>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2"/>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9BD6362A-17FD-4CA6-ACD3-ED246854EC19}" type="datetime'''''''''''''''2''''''''''''''''''''''''''1'''">
              <a:rPr lang="en-US" altLang="en-US" sz="800" baseline="0" smtClean="0">
                <a:solidFill>
                  <a:schemeClr val="tx1"/>
                </a:solidFill>
              </a:rPr>
              <a:pPr/>
              <a:t>21</a:t>
            </a:fld>
            <a:endParaRPr lang="en-US" sz="800" baseline="0" dirty="0" err="1">
              <a:solidFill>
                <a:schemeClr val="tx1"/>
              </a:solidFill>
            </a:endParaRPr>
          </a:p>
        </p:txBody>
      </p:sp>
      <p:grpSp>
        <p:nvGrpSpPr>
          <p:cNvPr id="1065" name="Group 1064">
            <a:extLst>
              <a:ext uri="{FF2B5EF4-FFF2-40B4-BE49-F238E27FC236}">
                <a16:creationId xmlns:a16="http://schemas.microsoft.com/office/drawing/2014/main" id="{1608ADCC-5745-A0FC-BE05-33E36EBA1187}"/>
              </a:ext>
            </a:extLst>
          </p:cNvPr>
          <p:cNvGrpSpPr/>
          <p:nvPr/>
        </p:nvGrpSpPr>
        <p:grpSpPr>
          <a:xfrm>
            <a:off x="7925504" y="3997849"/>
            <a:ext cx="723015" cy="579050"/>
            <a:chOff x="7605267" y="3997849"/>
            <a:chExt cx="723015" cy="579050"/>
          </a:xfrm>
        </p:grpSpPr>
        <p:sp>
          <p:nvSpPr>
            <p:cNvPr id="1066" name="Rectangle 1065">
              <a:extLst>
                <a:ext uri="{FF2B5EF4-FFF2-40B4-BE49-F238E27FC236}">
                  <a16:creationId xmlns:a16="http://schemas.microsoft.com/office/drawing/2014/main" id="{BF959375-E566-2190-CA90-B92CF2845C68}"/>
                </a:ext>
              </a:extLst>
            </p:cNvPr>
            <p:cNvSpPr/>
            <p:nvPr>
              <p:custDataLst>
                <p:tags r:id="rId40"/>
              </p:custDataLst>
            </p:nvPr>
          </p:nvSpPr>
          <p:spPr bwMode="auto">
            <a:xfrm rot="19090296">
              <a:off x="7605267" y="442449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World</a:t>
              </a:r>
            </a:p>
          </p:txBody>
        </p:sp>
        <p:sp>
          <p:nvSpPr>
            <p:cNvPr id="1067" name="Freeform 52">
              <a:extLst>
                <a:ext uri="{FF2B5EF4-FFF2-40B4-BE49-F238E27FC236}">
                  <a16:creationId xmlns:a16="http://schemas.microsoft.com/office/drawing/2014/main" id="{38552C97-9989-B441-0657-3EFFCEF82135}"/>
                </a:ext>
              </a:extLst>
            </p:cNvPr>
            <p:cNvSpPr>
              <a:spLocks noEditPoints="1"/>
            </p:cNvSpPr>
            <p:nvPr/>
          </p:nvSpPr>
          <p:spPr bwMode="auto">
            <a:xfrm>
              <a:off x="8112282" y="3997849"/>
              <a:ext cx="216000" cy="216000"/>
            </a:xfrm>
            <a:custGeom>
              <a:avLst/>
              <a:gdLst>
                <a:gd name="T0" fmla="*/ 126 w 195"/>
                <a:gd name="T1" fmla="*/ 54 h 195"/>
                <a:gd name="T2" fmla="*/ 143 w 195"/>
                <a:gd name="T3" fmla="*/ 66 h 195"/>
                <a:gd name="T4" fmla="*/ 154 w 195"/>
                <a:gd name="T5" fmla="*/ 66 h 195"/>
                <a:gd name="T6" fmla="*/ 160 w 195"/>
                <a:gd name="T7" fmla="*/ 66 h 195"/>
                <a:gd name="T8" fmla="*/ 161 w 195"/>
                <a:gd name="T9" fmla="*/ 62 h 195"/>
                <a:gd name="T10" fmla="*/ 144 w 195"/>
                <a:gd name="T11" fmla="*/ 57 h 195"/>
                <a:gd name="T12" fmla="*/ 137 w 195"/>
                <a:gd name="T13" fmla="*/ 58 h 195"/>
                <a:gd name="T14" fmla="*/ 133 w 195"/>
                <a:gd name="T15" fmla="*/ 53 h 195"/>
                <a:gd name="T16" fmla="*/ 124 w 195"/>
                <a:gd name="T17" fmla="*/ 49 h 195"/>
                <a:gd name="T18" fmla="*/ 118 w 195"/>
                <a:gd name="T19" fmla="*/ 56 h 195"/>
                <a:gd name="T20" fmla="*/ 29 w 195"/>
                <a:gd name="T21" fmla="*/ 154 h 195"/>
                <a:gd name="T22" fmla="*/ 18 w 195"/>
                <a:gd name="T23" fmla="*/ 128 h 195"/>
                <a:gd name="T24" fmla="*/ 13 w 195"/>
                <a:gd name="T25" fmla="*/ 105 h 195"/>
                <a:gd name="T26" fmla="*/ 102 w 195"/>
                <a:gd name="T27" fmla="*/ 64 h 195"/>
                <a:gd name="T28" fmla="*/ 103 w 195"/>
                <a:gd name="T29" fmla="*/ 55 h 195"/>
                <a:gd name="T30" fmla="*/ 105 w 195"/>
                <a:gd name="T31" fmla="*/ 40 h 195"/>
                <a:gd name="T32" fmla="*/ 120 w 195"/>
                <a:gd name="T33" fmla="*/ 36 h 195"/>
                <a:gd name="T34" fmla="*/ 122 w 195"/>
                <a:gd name="T35" fmla="*/ 26 h 195"/>
                <a:gd name="T36" fmla="*/ 132 w 195"/>
                <a:gd name="T37" fmla="*/ 19 h 195"/>
                <a:gd name="T38" fmla="*/ 109 w 195"/>
                <a:gd name="T39" fmla="*/ 8 h 195"/>
                <a:gd name="T40" fmla="*/ 106 w 195"/>
                <a:gd name="T41" fmla="*/ 12 h 195"/>
                <a:gd name="T42" fmla="*/ 89 w 195"/>
                <a:gd name="T43" fmla="*/ 21 h 195"/>
                <a:gd name="T44" fmla="*/ 70 w 195"/>
                <a:gd name="T45" fmla="*/ 30 h 195"/>
                <a:gd name="T46" fmla="*/ 69 w 195"/>
                <a:gd name="T47" fmla="*/ 17 h 195"/>
                <a:gd name="T48" fmla="*/ 57 w 195"/>
                <a:gd name="T49" fmla="*/ 21 h 195"/>
                <a:gd name="T50" fmla="*/ 53 w 195"/>
                <a:gd name="T51" fmla="*/ 31 h 195"/>
                <a:gd name="T52" fmla="*/ 46 w 195"/>
                <a:gd name="T53" fmla="*/ 44 h 195"/>
                <a:gd name="T54" fmla="*/ 41 w 195"/>
                <a:gd name="T55" fmla="*/ 51 h 195"/>
                <a:gd name="T56" fmla="*/ 26 w 195"/>
                <a:gd name="T57" fmla="*/ 62 h 195"/>
                <a:gd name="T58" fmla="*/ 12 w 195"/>
                <a:gd name="T59" fmla="*/ 77 h 195"/>
                <a:gd name="T60" fmla="*/ 19 w 195"/>
                <a:gd name="T61" fmla="*/ 95 h 195"/>
                <a:gd name="T62" fmla="*/ 36 w 195"/>
                <a:gd name="T63" fmla="*/ 103 h 195"/>
                <a:gd name="T64" fmla="*/ 56 w 195"/>
                <a:gd name="T65" fmla="*/ 118 h 195"/>
                <a:gd name="T66" fmla="*/ 63 w 195"/>
                <a:gd name="T67" fmla="*/ 137 h 195"/>
                <a:gd name="T68" fmla="*/ 55 w 195"/>
                <a:gd name="T69" fmla="*/ 153 h 195"/>
                <a:gd name="T70" fmla="*/ 54 w 195"/>
                <a:gd name="T71" fmla="*/ 176 h 195"/>
                <a:gd name="T72" fmla="*/ 186 w 195"/>
                <a:gd name="T73" fmla="*/ 82 h 195"/>
                <a:gd name="T74" fmla="*/ 184 w 195"/>
                <a:gd name="T75" fmla="*/ 89 h 195"/>
                <a:gd name="T76" fmla="*/ 179 w 195"/>
                <a:gd name="T77" fmla="*/ 96 h 195"/>
                <a:gd name="T78" fmla="*/ 169 w 195"/>
                <a:gd name="T79" fmla="*/ 132 h 195"/>
                <a:gd name="T80" fmla="*/ 149 w 195"/>
                <a:gd name="T81" fmla="*/ 161 h 195"/>
                <a:gd name="T82" fmla="*/ 138 w 195"/>
                <a:gd name="T83" fmla="*/ 162 h 195"/>
                <a:gd name="T84" fmla="*/ 133 w 195"/>
                <a:gd name="T85" fmla="*/ 136 h 195"/>
                <a:gd name="T86" fmla="*/ 130 w 195"/>
                <a:gd name="T87" fmla="*/ 118 h 195"/>
                <a:gd name="T88" fmla="*/ 125 w 195"/>
                <a:gd name="T89" fmla="*/ 109 h 195"/>
                <a:gd name="T90" fmla="*/ 106 w 195"/>
                <a:gd name="T91" fmla="*/ 110 h 195"/>
                <a:gd name="T92" fmla="*/ 91 w 195"/>
                <a:gd name="T93" fmla="*/ 84 h 195"/>
                <a:gd name="T94" fmla="*/ 95 w 195"/>
                <a:gd name="T95" fmla="*/ 71 h 195"/>
                <a:gd name="T96" fmla="*/ 195 w 195"/>
                <a:gd name="T97" fmla="*/ 97 h 195"/>
                <a:gd name="T98" fmla="*/ 98 w 195"/>
                <a:gd name="T9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5" h="195">
                  <a:moveTo>
                    <a:pt x="118" y="56"/>
                  </a:moveTo>
                  <a:cubicBezTo>
                    <a:pt x="118" y="56"/>
                    <a:pt x="119" y="55"/>
                    <a:pt x="121" y="55"/>
                  </a:cubicBezTo>
                  <a:cubicBezTo>
                    <a:pt x="122" y="55"/>
                    <a:pt x="124" y="54"/>
                    <a:pt x="126" y="54"/>
                  </a:cubicBezTo>
                  <a:cubicBezTo>
                    <a:pt x="129" y="54"/>
                    <a:pt x="131" y="54"/>
                    <a:pt x="132" y="54"/>
                  </a:cubicBezTo>
                  <a:cubicBezTo>
                    <a:pt x="136" y="56"/>
                    <a:pt x="138" y="59"/>
                    <a:pt x="139" y="61"/>
                  </a:cubicBezTo>
                  <a:cubicBezTo>
                    <a:pt x="140" y="63"/>
                    <a:pt x="140" y="65"/>
                    <a:pt x="143" y="66"/>
                  </a:cubicBezTo>
                  <a:cubicBezTo>
                    <a:pt x="143" y="66"/>
                    <a:pt x="145" y="66"/>
                    <a:pt x="146" y="66"/>
                  </a:cubicBezTo>
                  <a:cubicBezTo>
                    <a:pt x="148" y="66"/>
                    <a:pt x="150" y="66"/>
                    <a:pt x="151" y="66"/>
                  </a:cubicBezTo>
                  <a:cubicBezTo>
                    <a:pt x="152" y="66"/>
                    <a:pt x="153" y="66"/>
                    <a:pt x="154" y="66"/>
                  </a:cubicBezTo>
                  <a:cubicBezTo>
                    <a:pt x="156" y="67"/>
                    <a:pt x="157" y="67"/>
                    <a:pt x="160" y="66"/>
                  </a:cubicBezTo>
                  <a:cubicBezTo>
                    <a:pt x="160" y="66"/>
                    <a:pt x="160" y="66"/>
                    <a:pt x="160" y="66"/>
                  </a:cubicBezTo>
                  <a:cubicBezTo>
                    <a:pt x="160" y="66"/>
                    <a:pt x="160" y="66"/>
                    <a:pt x="160" y="66"/>
                  </a:cubicBezTo>
                  <a:cubicBezTo>
                    <a:pt x="161" y="66"/>
                    <a:pt x="161" y="65"/>
                    <a:pt x="161" y="64"/>
                  </a:cubicBezTo>
                  <a:cubicBezTo>
                    <a:pt x="161" y="64"/>
                    <a:pt x="161" y="63"/>
                    <a:pt x="161" y="62"/>
                  </a:cubicBezTo>
                  <a:cubicBezTo>
                    <a:pt x="161" y="62"/>
                    <a:pt x="161" y="62"/>
                    <a:pt x="161" y="62"/>
                  </a:cubicBezTo>
                  <a:cubicBezTo>
                    <a:pt x="159" y="60"/>
                    <a:pt x="154" y="60"/>
                    <a:pt x="151" y="60"/>
                  </a:cubicBezTo>
                  <a:cubicBezTo>
                    <a:pt x="148" y="59"/>
                    <a:pt x="146" y="59"/>
                    <a:pt x="145" y="58"/>
                  </a:cubicBezTo>
                  <a:cubicBezTo>
                    <a:pt x="145" y="58"/>
                    <a:pt x="144" y="57"/>
                    <a:pt x="144" y="57"/>
                  </a:cubicBezTo>
                  <a:cubicBezTo>
                    <a:pt x="143" y="57"/>
                    <a:pt x="143" y="58"/>
                    <a:pt x="142" y="59"/>
                  </a:cubicBezTo>
                  <a:cubicBezTo>
                    <a:pt x="141" y="59"/>
                    <a:pt x="141" y="59"/>
                    <a:pt x="140" y="59"/>
                  </a:cubicBezTo>
                  <a:cubicBezTo>
                    <a:pt x="139" y="60"/>
                    <a:pt x="138" y="59"/>
                    <a:pt x="137" y="58"/>
                  </a:cubicBezTo>
                  <a:cubicBezTo>
                    <a:pt x="137" y="58"/>
                    <a:pt x="137" y="58"/>
                    <a:pt x="137" y="58"/>
                  </a:cubicBezTo>
                  <a:cubicBezTo>
                    <a:pt x="137" y="57"/>
                    <a:pt x="137" y="56"/>
                    <a:pt x="137" y="55"/>
                  </a:cubicBezTo>
                  <a:cubicBezTo>
                    <a:pt x="137" y="55"/>
                    <a:pt x="135" y="54"/>
                    <a:pt x="133" y="53"/>
                  </a:cubicBezTo>
                  <a:cubicBezTo>
                    <a:pt x="132" y="53"/>
                    <a:pt x="131" y="52"/>
                    <a:pt x="130" y="52"/>
                  </a:cubicBezTo>
                  <a:cubicBezTo>
                    <a:pt x="130" y="51"/>
                    <a:pt x="129" y="51"/>
                    <a:pt x="128" y="50"/>
                  </a:cubicBezTo>
                  <a:cubicBezTo>
                    <a:pt x="127" y="49"/>
                    <a:pt x="125" y="48"/>
                    <a:pt x="124" y="49"/>
                  </a:cubicBezTo>
                  <a:cubicBezTo>
                    <a:pt x="123" y="49"/>
                    <a:pt x="122" y="50"/>
                    <a:pt x="121" y="51"/>
                  </a:cubicBezTo>
                  <a:cubicBezTo>
                    <a:pt x="120" y="53"/>
                    <a:pt x="119" y="54"/>
                    <a:pt x="118" y="55"/>
                  </a:cubicBezTo>
                  <a:cubicBezTo>
                    <a:pt x="118" y="56"/>
                    <a:pt x="118" y="56"/>
                    <a:pt x="118" y="56"/>
                  </a:cubicBezTo>
                  <a:moveTo>
                    <a:pt x="8" y="97"/>
                  </a:moveTo>
                  <a:cubicBezTo>
                    <a:pt x="8" y="120"/>
                    <a:pt x="16" y="140"/>
                    <a:pt x="29" y="156"/>
                  </a:cubicBezTo>
                  <a:cubicBezTo>
                    <a:pt x="29" y="155"/>
                    <a:pt x="29" y="155"/>
                    <a:pt x="29" y="154"/>
                  </a:cubicBezTo>
                  <a:cubicBezTo>
                    <a:pt x="28" y="152"/>
                    <a:pt x="27" y="149"/>
                    <a:pt x="27" y="146"/>
                  </a:cubicBezTo>
                  <a:cubicBezTo>
                    <a:pt x="26" y="142"/>
                    <a:pt x="26" y="139"/>
                    <a:pt x="25" y="138"/>
                  </a:cubicBezTo>
                  <a:cubicBezTo>
                    <a:pt x="23" y="135"/>
                    <a:pt x="20" y="132"/>
                    <a:pt x="18" y="128"/>
                  </a:cubicBezTo>
                  <a:cubicBezTo>
                    <a:pt x="16" y="125"/>
                    <a:pt x="14" y="122"/>
                    <a:pt x="14" y="119"/>
                  </a:cubicBezTo>
                  <a:cubicBezTo>
                    <a:pt x="14" y="117"/>
                    <a:pt x="13" y="114"/>
                    <a:pt x="13" y="112"/>
                  </a:cubicBezTo>
                  <a:cubicBezTo>
                    <a:pt x="13" y="110"/>
                    <a:pt x="13" y="107"/>
                    <a:pt x="13" y="105"/>
                  </a:cubicBezTo>
                  <a:cubicBezTo>
                    <a:pt x="13" y="105"/>
                    <a:pt x="12" y="102"/>
                    <a:pt x="10" y="99"/>
                  </a:cubicBezTo>
                  <a:cubicBezTo>
                    <a:pt x="9" y="97"/>
                    <a:pt x="8" y="95"/>
                    <a:pt x="8" y="97"/>
                  </a:cubicBezTo>
                  <a:moveTo>
                    <a:pt x="102" y="64"/>
                  </a:moveTo>
                  <a:cubicBezTo>
                    <a:pt x="104" y="61"/>
                    <a:pt x="105" y="59"/>
                    <a:pt x="107" y="58"/>
                  </a:cubicBezTo>
                  <a:cubicBezTo>
                    <a:pt x="106" y="57"/>
                    <a:pt x="105" y="57"/>
                    <a:pt x="105" y="57"/>
                  </a:cubicBezTo>
                  <a:cubicBezTo>
                    <a:pt x="104" y="56"/>
                    <a:pt x="103" y="56"/>
                    <a:pt x="103" y="55"/>
                  </a:cubicBezTo>
                  <a:cubicBezTo>
                    <a:pt x="102" y="54"/>
                    <a:pt x="101" y="52"/>
                    <a:pt x="101" y="50"/>
                  </a:cubicBezTo>
                  <a:cubicBezTo>
                    <a:pt x="101" y="48"/>
                    <a:pt x="101" y="46"/>
                    <a:pt x="102" y="44"/>
                  </a:cubicBezTo>
                  <a:cubicBezTo>
                    <a:pt x="103" y="42"/>
                    <a:pt x="104" y="41"/>
                    <a:pt x="105" y="40"/>
                  </a:cubicBezTo>
                  <a:cubicBezTo>
                    <a:pt x="108" y="38"/>
                    <a:pt x="111" y="38"/>
                    <a:pt x="114" y="38"/>
                  </a:cubicBezTo>
                  <a:cubicBezTo>
                    <a:pt x="115" y="38"/>
                    <a:pt x="117" y="38"/>
                    <a:pt x="118" y="37"/>
                  </a:cubicBezTo>
                  <a:cubicBezTo>
                    <a:pt x="118" y="37"/>
                    <a:pt x="119" y="37"/>
                    <a:pt x="120" y="36"/>
                  </a:cubicBezTo>
                  <a:cubicBezTo>
                    <a:pt x="120" y="35"/>
                    <a:pt x="121" y="34"/>
                    <a:pt x="122" y="34"/>
                  </a:cubicBezTo>
                  <a:cubicBezTo>
                    <a:pt x="123" y="33"/>
                    <a:pt x="122" y="33"/>
                    <a:pt x="122" y="32"/>
                  </a:cubicBezTo>
                  <a:cubicBezTo>
                    <a:pt x="121" y="30"/>
                    <a:pt x="120" y="28"/>
                    <a:pt x="122" y="26"/>
                  </a:cubicBezTo>
                  <a:cubicBezTo>
                    <a:pt x="123" y="23"/>
                    <a:pt x="126" y="22"/>
                    <a:pt x="128" y="22"/>
                  </a:cubicBezTo>
                  <a:cubicBezTo>
                    <a:pt x="129" y="21"/>
                    <a:pt x="130" y="21"/>
                    <a:pt x="131" y="21"/>
                  </a:cubicBezTo>
                  <a:cubicBezTo>
                    <a:pt x="131" y="20"/>
                    <a:pt x="132" y="20"/>
                    <a:pt x="132" y="19"/>
                  </a:cubicBezTo>
                  <a:cubicBezTo>
                    <a:pt x="134" y="18"/>
                    <a:pt x="136" y="17"/>
                    <a:pt x="137" y="17"/>
                  </a:cubicBezTo>
                  <a:cubicBezTo>
                    <a:pt x="137" y="16"/>
                    <a:pt x="136" y="16"/>
                    <a:pt x="136" y="16"/>
                  </a:cubicBezTo>
                  <a:cubicBezTo>
                    <a:pt x="128" y="12"/>
                    <a:pt x="118" y="9"/>
                    <a:pt x="109" y="8"/>
                  </a:cubicBezTo>
                  <a:cubicBezTo>
                    <a:pt x="109" y="8"/>
                    <a:pt x="109" y="8"/>
                    <a:pt x="109" y="8"/>
                  </a:cubicBezTo>
                  <a:cubicBezTo>
                    <a:pt x="109" y="9"/>
                    <a:pt x="108" y="10"/>
                    <a:pt x="108" y="11"/>
                  </a:cubicBezTo>
                  <a:cubicBezTo>
                    <a:pt x="108" y="11"/>
                    <a:pt x="106" y="12"/>
                    <a:pt x="106" y="12"/>
                  </a:cubicBezTo>
                  <a:cubicBezTo>
                    <a:pt x="106" y="12"/>
                    <a:pt x="105" y="13"/>
                    <a:pt x="105" y="14"/>
                  </a:cubicBezTo>
                  <a:cubicBezTo>
                    <a:pt x="103" y="16"/>
                    <a:pt x="101" y="18"/>
                    <a:pt x="96" y="20"/>
                  </a:cubicBezTo>
                  <a:cubicBezTo>
                    <a:pt x="94" y="21"/>
                    <a:pt x="91" y="21"/>
                    <a:pt x="89" y="21"/>
                  </a:cubicBezTo>
                  <a:cubicBezTo>
                    <a:pt x="87" y="21"/>
                    <a:pt x="84" y="22"/>
                    <a:pt x="82" y="23"/>
                  </a:cubicBezTo>
                  <a:cubicBezTo>
                    <a:pt x="80" y="24"/>
                    <a:pt x="78" y="25"/>
                    <a:pt x="76" y="27"/>
                  </a:cubicBezTo>
                  <a:cubicBezTo>
                    <a:pt x="73" y="28"/>
                    <a:pt x="71" y="29"/>
                    <a:pt x="70" y="30"/>
                  </a:cubicBezTo>
                  <a:cubicBezTo>
                    <a:pt x="67" y="30"/>
                    <a:pt x="66" y="29"/>
                    <a:pt x="66" y="28"/>
                  </a:cubicBezTo>
                  <a:cubicBezTo>
                    <a:pt x="65" y="26"/>
                    <a:pt x="66" y="23"/>
                    <a:pt x="67" y="21"/>
                  </a:cubicBezTo>
                  <a:cubicBezTo>
                    <a:pt x="68" y="19"/>
                    <a:pt x="69" y="17"/>
                    <a:pt x="69" y="17"/>
                  </a:cubicBezTo>
                  <a:cubicBezTo>
                    <a:pt x="68" y="16"/>
                    <a:pt x="65" y="17"/>
                    <a:pt x="61" y="17"/>
                  </a:cubicBezTo>
                  <a:cubicBezTo>
                    <a:pt x="58" y="18"/>
                    <a:pt x="55" y="19"/>
                    <a:pt x="54" y="20"/>
                  </a:cubicBezTo>
                  <a:cubicBezTo>
                    <a:pt x="55" y="20"/>
                    <a:pt x="56" y="21"/>
                    <a:pt x="57" y="21"/>
                  </a:cubicBezTo>
                  <a:cubicBezTo>
                    <a:pt x="58" y="22"/>
                    <a:pt x="59" y="22"/>
                    <a:pt x="59" y="23"/>
                  </a:cubicBezTo>
                  <a:cubicBezTo>
                    <a:pt x="59" y="25"/>
                    <a:pt x="58" y="26"/>
                    <a:pt x="56" y="27"/>
                  </a:cubicBezTo>
                  <a:cubicBezTo>
                    <a:pt x="55" y="27"/>
                    <a:pt x="53" y="28"/>
                    <a:pt x="53" y="31"/>
                  </a:cubicBezTo>
                  <a:cubicBezTo>
                    <a:pt x="52" y="31"/>
                    <a:pt x="53" y="33"/>
                    <a:pt x="54" y="34"/>
                  </a:cubicBezTo>
                  <a:cubicBezTo>
                    <a:pt x="55" y="38"/>
                    <a:pt x="56" y="41"/>
                    <a:pt x="54" y="44"/>
                  </a:cubicBezTo>
                  <a:cubicBezTo>
                    <a:pt x="50" y="48"/>
                    <a:pt x="48" y="46"/>
                    <a:pt x="46" y="44"/>
                  </a:cubicBezTo>
                  <a:cubicBezTo>
                    <a:pt x="46" y="44"/>
                    <a:pt x="45" y="43"/>
                    <a:pt x="44" y="44"/>
                  </a:cubicBezTo>
                  <a:cubicBezTo>
                    <a:pt x="44" y="44"/>
                    <a:pt x="44" y="45"/>
                    <a:pt x="43" y="47"/>
                  </a:cubicBezTo>
                  <a:cubicBezTo>
                    <a:pt x="43" y="49"/>
                    <a:pt x="43" y="51"/>
                    <a:pt x="41" y="51"/>
                  </a:cubicBezTo>
                  <a:cubicBezTo>
                    <a:pt x="37" y="52"/>
                    <a:pt x="34" y="54"/>
                    <a:pt x="30" y="57"/>
                  </a:cubicBezTo>
                  <a:cubicBezTo>
                    <a:pt x="30" y="58"/>
                    <a:pt x="29" y="59"/>
                    <a:pt x="28" y="59"/>
                  </a:cubicBezTo>
                  <a:cubicBezTo>
                    <a:pt x="27" y="60"/>
                    <a:pt x="27" y="61"/>
                    <a:pt x="26" y="62"/>
                  </a:cubicBezTo>
                  <a:cubicBezTo>
                    <a:pt x="25" y="65"/>
                    <a:pt x="23" y="69"/>
                    <a:pt x="21" y="70"/>
                  </a:cubicBezTo>
                  <a:cubicBezTo>
                    <a:pt x="20" y="71"/>
                    <a:pt x="19" y="72"/>
                    <a:pt x="18" y="73"/>
                  </a:cubicBezTo>
                  <a:cubicBezTo>
                    <a:pt x="15" y="75"/>
                    <a:pt x="12" y="76"/>
                    <a:pt x="12" y="77"/>
                  </a:cubicBezTo>
                  <a:cubicBezTo>
                    <a:pt x="11" y="79"/>
                    <a:pt x="11" y="82"/>
                    <a:pt x="11" y="85"/>
                  </a:cubicBezTo>
                  <a:cubicBezTo>
                    <a:pt x="13" y="90"/>
                    <a:pt x="15" y="94"/>
                    <a:pt x="16" y="95"/>
                  </a:cubicBezTo>
                  <a:cubicBezTo>
                    <a:pt x="18" y="96"/>
                    <a:pt x="19" y="95"/>
                    <a:pt x="19" y="95"/>
                  </a:cubicBezTo>
                  <a:cubicBezTo>
                    <a:pt x="21" y="94"/>
                    <a:pt x="23" y="94"/>
                    <a:pt x="25" y="94"/>
                  </a:cubicBezTo>
                  <a:cubicBezTo>
                    <a:pt x="29" y="96"/>
                    <a:pt x="31" y="98"/>
                    <a:pt x="33" y="100"/>
                  </a:cubicBezTo>
                  <a:cubicBezTo>
                    <a:pt x="34" y="101"/>
                    <a:pt x="35" y="102"/>
                    <a:pt x="36" y="103"/>
                  </a:cubicBezTo>
                  <a:cubicBezTo>
                    <a:pt x="45" y="107"/>
                    <a:pt x="46" y="110"/>
                    <a:pt x="46" y="112"/>
                  </a:cubicBezTo>
                  <a:cubicBezTo>
                    <a:pt x="46" y="113"/>
                    <a:pt x="46" y="113"/>
                    <a:pt x="48" y="114"/>
                  </a:cubicBezTo>
                  <a:cubicBezTo>
                    <a:pt x="50" y="115"/>
                    <a:pt x="53" y="116"/>
                    <a:pt x="56" y="118"/>
                  </a:cubicBezTo>
                  <a:cubicBezTo>
                    <a:pt x="61" y="120"/>
                    <a:pt x="65" y="121"/>
                    <a:pt x="66" y="123"/>
                  </a:cubicBezTo>
                  <a:cubicBezTo>
                    <a:pt x="68" y="127"/>
                    <a:pt x="67" y="130"/>
                    <a:pt x="65" y="133"/>
                  </a:cubicBezTo>
                  <a:cubicBezTo>
                    <a:pt x="64" y="134"/>
                    <a:pt x="64" y="135"/>
                    <a:pt x="63" y="137"/>
                  </a:cubicBezTo>
                  <a:cubicBezTo>
                    <a:pt x="63" y="138"/>
                    <a:pt x="63" y="139"/>
                    <a:pt x="63" y="141"/>
                  </a:cubicBezTo>
                  <a:cubicBezTo>
                    <a:pt x="64" y="144"/>
                    <a:pt x="64" y="148"/>
                    <a:pt x="61" y="149"/>
                  </a:cubicBezTo>
                  <a:cubicBezTo>
                    <a:pt x="58" y="150"/>
                    <a:pt x="56" y="151"/>
                    <a:pt x="55" y="153"/>
                  </a:cubicBezTo>
                  <a:cubicBezTo>
                    <a:pt x="54" y="154"/>
                    <a:pt x="54" y="156"/>
                    <a:pt x="54" y="158"/>
                  </a:cubicBezTo>
                  <a:cubicBezTo>
                    <a:pt x="54" y="161"/>
                    <a:pt x="53" y="163"/>
                    <a:pt x="53" y="165"/>
                  </a:cubicBezTo>
                  <a:cubicBezTo>
                    <a:pt x="51" y="167"/>
                    <a:pt x="50" y="169"/>
                    <a:pt x="54" y="176"/>
                  </a:cubicBezTo>
                  <a:cubicBezTo>
                    <a:pt x="67" y="183"/>
                    <a:pt x="82" y="187"/>
                    <a:pt x="98" y="187"/>
                  </a:cubicBezTo>
                  <a:cubicBezTo>
                    <a:pt x="147" y="187"/>
                    <a:pt x="188" y="147"/>
                    <a:pt x="188" y="97"/>
                  </a:cubicBezTo>
                  <a:cubicBezTo>
                    <a:pt x="188" y="92"/>
                    <a:pt x="187" y="87"/>
                    <a:pt x="186" y="82"/>
                  </a:cubicBezTo>
                  <a:cubicBezTo>
                    <a:pt x="186" y="82"/>
                    <a:pt x="186" y="81"/>
                    <a:pt x="186" y="81"/>
                  </a:cubicBezTo>
                  <a:cubicBezTo>
                    <a:pt x="186" y="81"/>
                    <a:pt x="186" y="82"/>
                    <a:pt x="185" y="84"/>
                  </a:cubicBezTo>
                  <a:cubicBezTo>
                    <a:pt x="185" y="85"/>
                    <a:pt x="185" y="87"/>
                    <a:pt x="184" y="89"/>
                  </a:cubicBezTo>
                  <a:cubicBezTo>
                    <a:pt x="182" y="91"/>
                    <a:pt x="180" y="91"/>
                    <a:pt x="179" y="92"/>
                  </a:cubicBezTo>
                  <a:cubicBezTo>
                    <a:pt x="179" y="92"/>
                    <a:pt x="179" y="92"/>
                    <a:pt x="179" y="92"/>
                  </a:cubicBezTo>
                  <a:cubicBezTo>
                    <a:pt x="178" y="93"/>
                    <a:pt x="178" y="95"/>
                    <a:pt x="179" y="96"/>
                  </a:cubicBezTo>
                  <a:cubicBezTo>
                    <a:pt x="181" y="99"/>
                    <a:pt x="182" y="102"/>
                    <a:pt x="179" y="106"/>
                  </a:cubicBezTo>
                  <a:cubicBezTo>
                    <a:pt x="169" y="118"/>
                    <a:pt x="170" y="121"/>
                    <a:pt x="170" y="124"/>
                  </a:cubicBezTo>
                  <a:cubicBezTo>
                    <a:pt x="170" y="126"/>
                    <a:pt x="171" y="128"/>
                    <a:pt x="169" y="132"/>
                  </a:cubicBezTo>
                  <a:cubicBezTo>
                    <a:pt x="169" y="132"/>
                    <a:pt x="167" y="136"/>
                    <a:pt x="165" y="140"/>
                  </a:cubicBezTo>
                  <a:cubicBezTo>
                    <a:pt x="163" y="144"/>
                    <a:pt x="161" y="147"/>
                    <a:pt x="160" y="148"/>
                  </a:cubicBezTo>
                  <a:cubicBezTo>
                    <a:pt x="157" y="152"/>
                    <a:pt x="153" y="157"/>
                    <a:pt x="149" y="161"/>
                  </a:cubicBezTo>
                  <a:cubicBezTo>
                    <a:pt x="147" y="162"/>
                    <a:pt x="146" y="163"/>
                    <a:pt x="144" y="163"/>
                  </a:cubicBezTo>
                  <a:cubicBezTo>
                    <a:pt x="143" y="164"/>
                    <a:pt x="141" y="164"/>
                    <a:pt x="139" y="163"/>
                  </a:cubicBezTo>
                  <a:cubicBezTo>
                    <a:pt x="139" y="163"/>
                    <a:pt x="139" y="163"/>
                    <a:pt x="138" y="162"/>
                  </a:cubicBezTo>
                  <a:cubicBezTo>
                    <a:pt x="138" y="162"/>
                    <a:pt x="137" y="158"/>
                    <a:pt x="135" y="153"/>
                  </a:cubicBezTo>
                  <a:cubicBezTo>
                    <a:pt x="133" y="148"/>
                    <a:pt x="132" y="141"/>
                    <a:pt x="132" y="141"/>
                  </a:cubicBezTo>
                  <a:cubicBezTo>
                    <a:pt x="132" y="138"/>
                    <a:pt x="133" y="137"/>
                    <a:pt x="133" y="136"/>
                  </a:cubicBezTo>
                  <a:cubicBezTo>
                    <a:pt x="134" y="134"/>
                    <a:pt x="134" y="133"/>
                    <a:pt x="134" y="130"/>
                  </a:cubicBezTo>
                  <a:cubicBezTo>
                    <a:pt x="134" y="129"/>
                    <a:pt x="133" y="126"/>
                    <a:pt x="132" y="124"/>
                  </a:cubicBezTo>
                  <a:cubicBezTo>
                    <a:pt x="131" y="122"/>
                    <a:pt x="130" y="120"/>
                    <a:pt x="130" y="118"/>
                  </a:cubicBezTo>
                  <a:cubicBezTo>
                    <a:pt x="129" y="114"/>
                    <a:pt x="129" y="114"/>
                    <a:pt x="129" y="114"/>
                  </a:cubicBezTo>
                  <a:cubicBezTo>
                    <a:pt x="128" y="113"/>
                    <a:pt x="126" y="110"/>
                    <a:pt x="126" y="110"/>
                  </a:cubicBezTo>
                  <a:cubicBezTo>
                    <a:pt x="126" y="110"/>
                    <a:pt x="126" y="109"/>
                    <a:pt x="125" y="109"/>
                  </a:cubicBezTo>
                  <a:cubicBezTo>
                    <a:pt x="124" y="107"/>
                    <a:pt x="124" y="106"/>
                    <a:pt x="121" y="107"/>
                  </a:cubicBezTo>
                  <a:cubicBezTo>
                    <a:pt x="120" y="107"/>
                    <a:pt x="119" y="108"/>
                    <a:pt x="118" y="108"/>
                  </a:cubicBezTo>
                  <a:cubicBezTo>
                    <a:pt x="114" y="110"/>
                    <a:pt x="109" y="112"/>
                    <a:pt x="106" y="110"/>
                  </a:cubicBezTo>
                  <a:cubicBezTo>
                    <a:pt x="102" y="109"/>
                    <a:pt x="99" y="106"/>
                    <a:pt x="96" y="103"/>
                  </a:cubicBezTo>
                  <a:cubicBezTo>
                    <a:pt x="93" y="100"/>
                    <a:pt x="91" y="96"/>
                    <a:pt x="90" y="92"/>
                  </a:cubicBezTo>
                  <a:cubicBezTo>
                    <a:pt x="90" y="92"/>
                    <a:pt x="90" y="87"/>
                    <a:pt x="91" y="84"/>
                  </a:cubicBezTo>
                  <a:cubicBezTo>
                    <a:pt x="91" y="83"/>
                    <a:pt x="91" y="81"/>
                    <a:pt x="91" y="80"/>
                  </a:cubicBezTo>
                  <a:cubicBezTo>
                    <a:pt x="91" y="78"/>
                    <a:pt x="92" y="77"/>
                    <a:pt x="92" y="76"/>
                  </a:cubicBezTo>
                  <a:cubicBezTo>
                    <a:pt x="93" y="74"/>
                    <a:pt x="94" y="72"/>
                    <a:pt x="95" y="71"/>
                  </a:cubicBezTo>
                  <a:cubicBezTo>
                    <a:pt x="96" y="69"/>
                    <a:pt x="98" y="67"/>
                    <a:pt x="100" y="66"/>
                  </a:cubicBezTo>
                  <a:cubicBezTo>
                    <a:pt x="101" y="65"/>
                    <a:pt x="102" y="64"/>
                    <a:pt x="102" y="64"/>
                  </a:cubicBezTo>
                  <a:moveTo>
                    <a:pt x="195" y="97"/>
                  </a:moveTo>
                  <a:cubicBezTo>
                    <a:pt x="195" y="151"/>
                    <a:pt x="152" y="195"/>
                    <a:pt x="98" y="195"/>
                  </a:cubicBezTo>
                  <a:cubicBezTo>
                    <a:pt x="44" y="195"/>
                    <a:pt x="0" y="151"/>
                    <a:pt x="0" y="97"/>
                  </a:cubicBezTo>
                  <a:cubicBezTo>
                    <a:pt x="0" y="44"/>
                    <a:pt x="44" y="0"/>
                    <a:pt x="98" y="0"/>
                  </a:cubicBezTo>
                  <a:cubicBezTo>
                    <a:pt x="151" y="0"/>
                    <a:pt x="195" y="43"/>
                    <a:pt x="195" y="97"/>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algn="l" defTabSz="914400">
                <a:buClrTx/>
              </a:pPr>
              <a:endParaRPr lang="en-GB" sz="1800">
                <a:solidFill>
                  <a:srgbClr val="0D1641"/>
                </a:solidFill>
                <a:latin typeface="Arial"/>
              </a:endParaRPr>
            </a:p>
          </p:txBody>
        </p:sp>
      </p:grpSp>
      <p:grpSp>
        <p:nvGrpSpPr>
          <p:cNvPr id="1069" name="Group 1068">
            <a:extLst>
              <a:ext uri="{FF2B5EF4-FFF2-40B4-BE49-F238E27FC236}">
                <a16:creationId xmlns:a16="http://schemas.microsoft.com/office/drawing/2014/main" id="{F182EDB1-9D13-601F-ACF0-9462C7A5767A}"/>
              </a:ext>
            </a:extLst>
          </p:cNvPr>
          <p:cNvGrpSpPr/>
          <p:nvPr/>
        </p:nvGrpSpPr>
        <p:grpSpPr>
          <a:xfrm>
            <a:off x="6671289" y="3996296"/>
            <a:ext cx="723740" cy="580603"/>
            <a:chOff x="6547190" y="3996296"/>
            <a:chExt cx="723740" cy="580603"/>
          </a:xfrm>
        </p:grpSpPr>
        <p:sp>
          <p:nvSpPr>
            <p:cNvPr id="25" name="Rectangle 24">
              <a:extLst>
                <a:ext uri="{FF2B5EF4-FFF2-40B4-BE49-F238E27FC236}">
                  <a16:creationId xmlns:a16="http://schemas.microsoft.com/office/drawing/2014/main" id="{701024E5-1FC0-C606-4CF0-780AE82EF29D}"/>
                </a:ext>
              </a:extLst>
            </p:cNvPr>
            <p:cNvSpPr/>
            <p:nvPr>
              <p:custDataLst>
                <p:tags r:id="rId39"/>
              </p:custDataLst>
            </p:nvPr>
          </p:nvSpPr>
          <p:spPr bwMode="auto">
            <a:xfrm rot="19090296">
              <a:off x="6547190" y="442449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Others</a:t>
              </a:r>
            </a:p>
          </p:txBody>
        </p:sp>
        <p:pic>
          <p:nvPicPr>
            <p:cNvPr id="1068" name="Picture 4" descr="Globe Flags of the World, globe, flag, world, sphere png | PNGWing">
              <a:extLst>
                <a:ext uri="{FF2B5EF4-FFF2-40B4-BE49-F238E27FC236}">
                  <a16:creationId xmlns:a16="http://schemas.microsoft.com/office/drawing/2014/main" id="{94698CDF-CD83-3E86-B6E0-E0F205002750}"/>
                </a:ext>
              </a:extLst>
            </p:cNvPr>
            <p:cNvPicPr>
              <a:picLocks noChangeArrowheads="1"/>
            </p:cNvPicPr>
            <p:nvPr/>
          </p:nvPicPr>
          <p:blipFill rotWithShape="1">
            <a:blip r:embed="rId76">
              <a:extLst>
                <a:ext uri="{28A0092B-C50C-407E-A947-70E740481C1C}">
                  <a14:useLocalDpi xmlns:a14="http://schemas.microsoft.com/office/drawing/2010/main" val="0"/>
                </a:ext>
              </a:extLst>
            </a:blip>
            <a:srcRect l="3899" t="1822" r="3255" b="992"/>
            <a:stretch/>
          </p:blipFill>
          <p:spPr bwMode="auto">
            <a:xfrm>
              <a:off x="7054930" y="3996296"/>
              <a:ext cx="216000" cy="2160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72" name="Isosceles Triangle 1071">
            <a:extLst>
              <a:ext uri="{FF2B5EF4-FFF2-40B4-BE49-F238E27FC236}">
                <a16:creationId xmlns:a16="http://schemas.microsoft.com/office/drawing/2014/main" id="{6621B5DE-921D-8FF5-0D17-C86B55D72F4C}"/>
              </a:ext>
            </a:extLst>
          </p:cNvPr>
          <p:cNvSpPr/>
          <p:nvPr/>
        </p:nvSpPr>
        <p:spPr>
          <a:xfrm rot="5400000">
            <a:off x="6971895" y="2730500"/>
            <a:ext cx="2384425" cy="144000"/>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err="1">
              <a:ea typeface="Roboto" panose="02000000000000000000" pitchFamily="2" charset="0"/>
              <a:cs typeface="Roboto" panose="02000000000000000000" pitchFamily="2" charset="0"/>
            </a:endParaRPr>
          </a:p>
        </p:txBody>
      </p:sp>
      <p:sp>
        <p:nvSpPr>
          <p:cNvPr id="26" name="Speech Bubble: Rectangle 25">
            <a:extLst>
              <a:ext uri="{FF2B5EF4-FFF2-40B4-BE49-F238E27FC236}">
                <a16:creationId xmlns:a16="http://schemas.microsoft.com/office/drawing/2014/main" id="{9169B3D2-790C-B546-2E4B-BD9ED9236C3B}"/>
              </a:ext>
            </a:extLst>
          </p:cNvPr>
          <p:cNvSpPr/>
          <p:nvPr/>
        </p:nvSpPr>
        <p:spPr>
          <a:xfrm>
            <a:off x="1273003" y="1737390"/>
            <a:ext cx="1570165" cy="645766"/>
          </a:xfrm>
          <a:prstGeom prst="wedgeRectCallout">
            <a:avLst>
              <a:gd name="adj1" fmla="val -60695"/>
              <a:gd name="adj2" fmla="val 76540"/>
            </a:avLst>
          </a:prstGeom>
          <a:solidFill>
            <a:schemeClr val="accent1">
              <a:lumMod val="20000"/>
              <a:lumOff val="80000"/>
              <a:alpha val="50000"/>
            </a:schemeClr>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72000" tIns="36000" rIns="72000" bIns="36000" numCol="1" spcCol="0" rtlCol="0" anchor="ctr" anchorCtr="0">
            <a:noAutofit/>
          </a:bodyPr>
          <a:lstStyle/>
          <a:p>
            <a:pPr algn="just"/>
            <a:r>
              <a:rPr lang="en-US" sz="800" b="0" baseline="0" dirty="0">
                <a:solidFill>
                  <a:schemeClr val="tx1"/>
                </a:solidFill>
              </a:rPr>
              <a:t>Low number of mines relative to production; supported by resource endowment and best-in-class deposits</a:t>
            </a:r>
          </a:p>
        </p:txBody>
      </p:sp>
      <p:sp>
        <p:nvSpPr>
          <p:cNvPr id="27" name="Speech Bubble: Rectangle 26">
            <a:extLst>
              <a:ext uri="{FF2B5EF4-FFF2-40B4-BE49-F238E27FC236}">
                <a16:creationId xmlns:a16="http://schemas.microsoft.com/office/drawing/2014/main" id="{473EDB91-0A30-539E-CCA9-3B71CB05DAC9}"/>
              </a:ext>
            </a:extLst>
          </p:cNvPr>
          <p:cNvSpPr/>
          <p:nvPr/>
        </p:nvSpPr>
        <p:spPr>
          <a:xfrm>
            <a:off x="4631205" y="2610485"/>
            <a:ext cx="1128093" cy="462302"/>
          </a:xfrm>
          <a:prstGeom prst="wedgeRectCallout">
            <a:avLst>
              <a:gd name="adj1" fmla="val -2563"/>
              <a:gd name="adj2" fmla="val 125108"/>
            </a:avLst>
          </a:prstGeom>
          <a:solidFill>
            <a:schemeClr val="accent1">
              <a:lumMod val="20000"/>
              <a:lumOff val="80000"/>
              <a:alpha val="50000"/>
            </a:schemeClr>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72000" tIns="36000" rIns="72000" bIns="36000" numCol="1" spcCol="0" rtlCol="0" anchor="ctr" anchorCtr="0">
            <a:noAutofit/>
          </a:bodyPr>
          <a:lstStyle/>
          <a:p>
            <a:pPr algn="just"/>
            <a:r>
              <a:rPr lang="en-US" sz="800" b="0" baseline="0" dirty="0">
                <a:solidFill>
                  <a:schemeClr val="tx1"/>
                </a:solidFill>
              </a:rPr>
              <a:t>‘Mega-deposit’, lifting national production</a:t>
            </a:r>
          </a:p>
        </p:txBody>
      </p:sp>
      <p:sp>
        <p:nvSpPr>
          <p:cNvPr id="129" name="Speech Bubble: Rectangle 128">
            <a:extLst>
              <a:ext uri="{FF2B5EF4-FFF2-40B4-BE49-F238E27FC236}">
                <a16:creationId xmlns:a16="http://schemas.microsoft.com/office/drawing/2014/main" id="{2933293B-B8EB-298B-ADCA-68619EA5A711}"/>
              </a:ext>
            </a:extLst>
          </p:cNvPr>
          <p:cNvSpPr/>
          <p:nvPr/>
        </p:nvSpPr>
        <p:spPr>
          <a:xfrm>
            <a:off x="2225041" y="2438718"/>
            <a:ext cx="2172958" cy="423227"/>
          </a:xfrm>
          <a:prstGeom prst="wedgeRectCallout">
            <a:avLst>
              <a:gd name="adj1" fmla="val -67007"/>
              <a:gd name="adj2" fmla="val 74739"/>
            </a:avLst>
          </a:prstGeom>
          <a:solidFill>
            <a:schemeClr val="accent1">
              <a:lumMod val="20000"/>
              <a:lumOff val="80000"/>
              <a:alpha val="50000"/>
            </a:schemeClr>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72000" tIns="36000" rIns="72000" bIns="36000" numCol="1" spcCol="0" rtlCol="0" anchor="ctr" anchorCtr="0">
            <a:noAutofit/>
          </a:bodyPr>
          <a:lstStyle/>
          <a:p>
            <a:pPr algn="just"/>
            <a:r>
              <a:rPr lang="en-US" sz="800" b="0" baseline="0" dirty="0">
                <a:solidFill>
                  <a:schemeClr val="tx1"/>
                </a:solidFill>
              </a:rPr>
              <a:t>High number of mines relative to production; indicating average-class deposits</a:t>
            </a:r>
          </a:p>
        </p:txBody>
      </p:sp>
    </p:spTree>
    <p:extLst>
      <p:ext uri="{BB962C8B-B14F-4D97-AF65-F5344CB8AC3E}">
        <p14:creationId xmlns:p14="http://schemas.microsoft.com/office/powerpoint/2010/main" val="2611096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8198D771-0931-E8C1-8644-5AE060D10015}"/>
              </a:ext>
            </a:extLst>
          </p:cNvPr>
          <p:cNvGraphicFramePr>
            <a:graphicFrameLocks noChangeAspect="1"/>
          </p:cNvGraphicFramePr>
          <p:nvPr>
            <p:custDataLst>
              <p:tags r:id="rId1"/>
            </p:custDataLst>
            <p:extLst>
              <p:ext uri="{D42A27DB-BD31-4B8C-83A1-F6EECF244321}">
                <p14:modId xmlns:p14="http://schemas.microsoft.com/office/powerpoint/2010/main" val="5874543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11" name="Object 10" hidden="1">
                        <a:extLst>
                          <a:ext uri="{FF2B5EF4-FFF2-40B4-BE49-F238E27FC236}">
                            <a16:creationId xmlns:a16="http://schemas.microsoft.com/office/drawing/2014/main" id="{8198D771-0931-E8C1-8644-5AE060D100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Text Placeholder 18">
            <a:extLst>
              <a:ext uri="{FF2B5EF4-FFF2-40B4-BE49-F238E27FC236}">
                <a16:creationId xmlns:a16="http://schemas.microsoft.com/office/drawing/2014/main" id="{77761A50-6015-CB30-4ED9-70D518A9F741}"/>
              </a:ext>
            </a:extLst>
          </p:cNvPr>
          <p:cNvSpPr>
            <a:spLocks noGrp="1"/>
          </p:cNvSpPr>
          <p:nvPr>
            <p:ph type="body" sz="quarter" idx="12"/>
          </p:nvPr>
        </p:nvSpPr>
        <p:spPr/>
        <p:txBody>
          <a:bodyPr/>
          <a:lstStyle/>
          <a:p>
            <a:r>
              <a:rPr lang="en-GB"/>
              <a:t>Introduction</a:t>
            </a:r>
          </a:p>
        </p:txBody>
      </p:sp>
      <p:sp>
        <p:nvSpPr>
          <p:cNvPr id="20" name="Text Placeholder 19">
            <a:extLst>
              <a:ext uri="{FF2B5EF4-FFF2-40B4-BE49-F238E27FC236}">
                <a16:creationId xmlns:a16="http://schemas.microsoft.com/office/drawing/2014/main" id="{0EC57F5F-2B6D-B49E-325C-E9122E2068AA}"/>
              </a:ext>
            </a:extLst>
          </p:cNvPr>
          <p:cNvSpPr>
            <a:spLocks noGrp="1"/>
          </p:cNvSpPr>
          <p:nvPr>
            <p:ph type="body" sz="quarter" idx="14"/>
          </p:nvPr>
        </p:nvSpPr>
        <p:spPr/>
        <p:txBody>
          <a:bodyPr/>
          <a:lstStyle/>
          <a:p>
            <a:endParaRPr lang="en-US" dirty="0"/>
          </a:p>
        </p:txBody>
      </p:sp>
      <p:sp>
        <p:nvSpPr>
          <p:cNvPr id="17" name="Title 16">
            <a:extLst>
              <a:ext uri="{FF2B5EF4-FFF2-40B4-BE49-F238E27FC236}">
                <a16:creationId xmlns:a16="http://schemas.microsoft.com/office/drawing/2014/main" id="{1E63B1F4-80A6-DED0-B209-6F28C8EBF462}"/>
              </a:ext>
            </a:extLst>
          </p:cNvPr>
          <p:cNvSpPr>
            <a:spLocks noGrp="1"/>
          </p:cNvSpPr>
          <p:nvPr>
            <p:ph type="title"/>
          </p:nvPr>
        </p:nvSpPr>
        <p:spPr/>
        <p:txBody>
          <a:bodyPr vert="horz"/>
          <a:lstStyle/>
          <a:p>
            <a:r>
              <a:rPr lang="en-US" dirty="0"/>
              <a:t>This study aims to assess the socio-economic impact of the copper mining sector in areas of influence</a:t>
            </a:r>
          </a:p>
        </p:txBody>
      </p:sp>
      <p:sp>
        <p:nvSpPr>
          <p:cNvPr id="7" name="Text Placeholder 6">
            <a:extLst>
              <a:ext uri="{FF2B5EF4-FFF2-40B4-BE49-F238E27FC236}">
                <a16:creationId xmlns:a16="http://schemas.microsoft.com/office/drawing/2014/main" id="{6CA6D590-955B-55AD-1276-45A7BA8739A0}"/>
              </a:ext>
            </a:extLst>
          </p:cNvPr>
          <p:cNvSpPr>
            <a:spLocks noGrp="1"/>
          </p:cNvSpPr>
          <p:nvPr>
            <p:ph type="body" sz="quarter" idx="10"/>
          </p:nvPr>
        </p:nvSpPr>
        <p:spPr/>
        <p:txBody>
          <a:bodyPr/>
          <a:lstStyle/>
          <a:p>
            <a:r>
              <a:rPr lang="en-US" dirty="0"/>
              <a:t>We have followed a methodological approach to assess the global impact of the sector</a:t>
            </a:r>
          </a:p>
        </p:txBody>
      </p:sp>
      <p:sp>
        <p:nvSpPr>
          <p:cNvPr id="113" name="Isosceles Triangle 112">
            <a:extLst>
              <a:ext uri="{FF2B5EF4-FFF2-40B4-BE49-F238E27FC236}">
                <a16:creationId xmlns:a16="http://schemas.microsoft.com/office/drawing/2014/main" id="{578AB0A0-452C-3D97-8145-E18743663C63}"/>
              </a:ext>
            </a:extLst>
          </p:cNvPr>
          <p:cNvSpPr/>
          <p:nvPr/>
        </p:nvSpPr>
        <p:spPr>
          <a:xfrm rot="5400000">
            <a:off x="2009519" y="1886538"/>
            <a:ext cx="557035" cy="144595"/>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err="1">
              <a:ea typeface="Roboto" panose="02000000000000000000" pitchFamily="2" charset="0"/>
              <a:cs typeface="Roboto" panose="02000000000000000000" pitchFamily="2" charset="0"/>
            </a:endParaRPr>
          </a:p>
        </p:txBody>
      </p:sp>
      <p:sp>
        <p:nvSpPr>
          <p:cNvPr id="114" name="Isosceles Triangle 113">
            <a:extLst>
              <a:ext uri="{FF2B5EF4-FFF2-40B4-BE49-F238E27FC236}">
                <a16:creationId xmlns:a16="http://schemas.microsoft.com/office/drawing/2014/main" id="{9D502C00-1A24-9253-25FF-C26113A7B964}"/>
              </a:ext>
            </a:extLst>
          </p:cNvPr>
          <p:cNvSpPr/>
          <p:nvPr/>
        </p:nvSpPr>
        <p:spPr>
          <a:xfrm rot="5400000">
            <a:off x="4272950" y="1886538"/>
            <a:ext cx="557035" cy="144595"/>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err="1">
              <a:ea typeface="Roboto" panose="02000000000000000000" pitchFamily="2" charset="0"/>
              <a:cs typeface="Roboto" panose="02000000000000000000" pitchFamily="2" charset="0"/>
            </a:endParaRPr>
          </a:p>
        </p:txBody>
      </p:sp>
      <p:sp>
        <p:nvSpPr>
          <p:cNvPr id="115" name="Isosceles Triangle 114">
            <a:extLst>
              <a:ext uri="{FF2B5EF4-FFF2-40B4-BE49-F238E27FC236}">
                <a16:creationId xmlns:a16="http://schemas.microsoft.com/office/drawing/2014/main" id="{B4089EB4-82AC-D933-05C7-8FFCD9647B4A}"/>
              </a:ext>
            </a:extLst>
          </p:cNvPr>
          <p:cNvSpPr/>
          <p:nvPr/>
        </p:nvSpPr>
        <p:spPr>
          <a:xfrm rot="5400000">
            <a:off x="6536381" y="1886538"/>
            <a:ext cx="557035" cy="144595"/>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err="1">
              <a:ea typeface="Roboto" panose="02000000000000000000" pitchFamily="2" charset="0"/>
              <a:cs typeface="Roboto" panose="02000000000000000000" pitchFamily="2" charset="0"/>
            </a:endParaRPr>
          </a:p>
        </p:txBody>
      </p:sp>
      <p:sp>
        <p:nvSpPr>
          <p:cNvPr id="41" name="Cube 40">
            <a:extLst>
              <a:ext uri="{FF2B5EF4-FFF2-40B4-BE49-F238E27FC236}">
                <a16:creationId xmlns:a16="http://schemas.microsoft.com/office/drawing/2014/main" id="{964922F9-490B-E8B4-E323-57ADB6A080CA}"/>
              </a:ext>
            </a:extLst>
          </p:cNvPr>
          <p:cNvSpPr/>
          <p:nvPr/>
        </p:nvSpPr>
        <p:spPr>
          <a:xfrm>
            <a:off x="364320" y="2634352"/>
            <a:ext cx="1584000" cy="1584000"/>
          </a:xfrm>
          <a:prstGeom prst="cube">
            <a:avLst/>
          </a:prstGeom>
          <a:solidFill>
            <a:schemeClr val="bg1">
              <a:lumMod val="7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116" name="Rectangle 115">
            <a:extLst>
              <a:ext uri="{FF2B5EF4-FFF2-40B4-BE49-F238E27FC236}">
                <a16:creationId xmlns:a16="http://schemas.microsoft.com/office/drawing/2014/main" id="{90BE4199-13E1-1B41-DD07-5BC58C037F5B}"/>
              </a:ext>
            </a:extLst>
          </p:cNvPr>
          <p:cNvSpPr/>
          <p:nvPr/>
        </p:nvSpPr>
        <p:spPr>
          <a:xfrm>
            <a:off x="286597" y="1693017"/>
            <a:ext cx="1739448" cy="54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b="1" i="0" u="none" strike="noStrike" kern="1200" cap="none" spc="0" normalizeH="0" baseline="0" noProof="0" dirty="0">
                <a:ln>
                  <a:noFill/>
                </a:ln>
                <a:solidFill>
                  <a:schemeClr val="accent3"/>
                </a:solidFill>
                <a:effectLst/>
                <a:uLnTx/>
                <a:uFillTx/>
                <a:latin typeface="Arial"/>
                <a:ea typeface="Roboto" panose="02000000000000000000" pitchFamily="2" charset="0"/>
                <a:cs typeface="Roboto" panose="02000000000000000000" pitchFamily="2" charset="0"/>
              </a:rPr>
              <a:t>Context of the copper mining sector</a:t>
            </a:r>
          </a:p>
        </p:txBody>
      </p:sp>
      <p:grpSp>
        <p:nvGrpSpPr>
          <p:cNvPr id="2" name="Group 1">
            <a:extLst>
              <a:ext uri="{FF2B5EF4-FFF2-40B4-BE49-F238E27FC236}">
                <a16:creationId xmlns:a16="http://schemas.microsoft.com/office/drawing/2014/main" id="{045950DF-2DAC-D2FB-A41B-01BDE7B930C1}"/>
              </a:ext>
            </a:extLst>
          </p:cNvPr>
          <p:cNvGrpSpPr/>
          <p:nvPr/>
        </p:nvGrpSpPr>
        <p:grpSpPr>
          <a:xfrm>
            <a:off x="2627752" y="2634352"/>
            <a:ext cx="1584000" cy="1584000"/>
            <a:chOff x="3211513" y="2098293"/>
            <a:chExt cx="3463926" cy="3444078"/>
          </a:xfrm>
          <a:solidFill>
            <a:schemeClr val="bg1">
              <a:lumMod val="65000"/>
            </a:schemeClr>
          </a:solidFill>
        </p:grpSpPr>
        <p:grpSp>
          <p:nvGrpSpPr>
            <p:cNvPr id="3" name="Group 2">
              <a:extLst>
                <a:ext uri="{FF2B5EF4-FFF2-40B4-BE49-F238E27FC236}">
                  <a16:creationId xmlns:a16="http://schemas.microsoft.com/office/drawing/2014/main" id="{DED4A478-1496-F4FC-474A-9AF452C05A14}"/>
                </a:ext>
              </a:extLst>
            </p:cNvPr>
            <p:cNvGrpSpPr>
              <a:grpSpLocks/>
            </p:cNvGrpSpPr>
            <p:nvPr/>
          </p:nvGrpSpPr>
          <p:grpSpPr bwMode="auto">
            <a:xfrm>
              <a:off x="3788392" y="2098293"/>
              <a:ext cx="2887047" cy="2873814"/>
              <a:chOff x="738" y="1372"/>
              <a:chExt cx="2407" cy="2396"/>
            </a:xfrm>
            <a:grpFill/>
          </p:grpSpPr>
          <p:sp>
            <p:nvSpPr>
              <p:cNvPr id="32" name="AutoShape 4">
                <a:extLst>
                  <a:ext uri="{FF2B5EF4-FFF2-40B4-BE49-F238E27FC236}">
                    <a16:creationId xmlns:a16="http://schemas.microsoft.com/office/drawing/2014/main" id="{A5B4EB9D-3FC5-B4C2-7A31-E1385A91CFE7}"/>
                  </a:ext>
                </a:extLst>
              </p:cNvPr>
              <p:cNvSpPr>
                <a:spLocks noChangeArrowheads="1"/>
              </p:cNvSpPr>
              <p:nvPr/>
            </p:nvSpPr>
            <p:spPr bwMode="gray">
              <a:xfrm>
                <a:off x="738" y="2804"/>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33" name="AutoShape 5">
                <a:extLst>
                  <a:ext uri="{FF2B5EF4-FFF2-40B4-BE49-F238E27FC236}">
                    <a16:creationId xmlns:a16="http://schemas.microsoft.com/office/drawing/2014/main" id="{98FF81B9-F132-8EAE-2EBD-6641460E0E4F}"/>
                  </a:ext>
                </a:extLst>
              </p:cNvPr>
              <p:cNvSpPr>
                <a:spLocks noChangeArrowheads="1"/>
              </p:cNvSpPr>
              <p:nvPr/>
            </p:nvSpPr>
            <p:spPr bwMode="gray">
              <a:xfrm>
                <a:off x="738" y="2087"/>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34" name="AutoShape 6">
                <a:extLst>
                  <a:ext uri="{FF2B5EF4-FFF2-40B4-BE49-F238E27FC236}">
                    <a16:creationId xmlns:a16="http://schemas.microsoft.com/office/drawing/2014/main" id="{757BECF7-C4D5-5606-D6C1-0631F5C3A74C}"/>
                  </a:ext>
                </a:extLst>
              </p:cNvPr>
              <p:cNvSpPr>
                <a:spLocks noChangeArrowheads="1"/>
              </p:cNvSpPr>
              <p:nvPr/>
            </p:nvSpPr>
            <p:spPr bwMode="gray">
              <a:xfrm>
                <a:off x="1460" y="2804"/>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35" name="AutoShape 7">
                <a:extLst>
                  <a:ext uri="{FF2B5EF4-FFF2-40B4-BE49-F238E27FC236}">
                    <a16:creationId xmlns:a16="http://schemas.microsoft.com/office/drawing/2014/main" id="{C9B1A565-AF85-AA57-7E04-2B13C596FA77}"/>
                  </a:ext>
                </a:extLst>
              </p:cNvPr>
              <p:cNvSpPr>
                <a:spLocks noChangeArrowheads="1"/>
              </p:cNvSpPr>
              <p:nvPr/>
            </p:nvSpPr>
            <p:spPr bwMode="gray">
              <a:xfrm>
                <a:off x="1460" y="2087"/>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36" name="AutoShape 8">
                <a:extLst>
                  <a:ext uri="{FF2B5EF4-FFF2-40B4-BE49-F238E27FC236}">
                    <a16:creationId xmlns:a16="http://schemas.microsoft.com/office/drawing/2014/main" id="{8A453584-5555-4C6B-A316-621CD009426E}"/>
                  </a:ext>
                </a:extLst>
              </p:cNvPr>
              <p:cNvSpPr>
                <a:spLocks noChangeArrowheads="1"/>
              </p:cNvSpPr>
              <p:nvPr/>
            </p:nvSpPr>
            <p:spPr bwMode="gray">
              <a:xfrm>
                <a:off x="2181" y="2804"/>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37" name="AutoShape 9">
                <a:extLst>
                  <a:ext uri="{FF2B5EF4-FFF2-40B4-BE49-F238E27FC236}">
                    <a16:creationId xmlns:a16="http://schemas.microsoft.com/office/drawing/2014/main" id="{E8412A82-BEC9-1C5C-0D98-DE6D0F735699}"/>
                  </a:ext>
                </a:extLst>
              </p:cNvPr>
              <p:cNvSpPr>
                <a:spLocks noChangeArrowheads="1"/>
              </p:cNvSpPr>
              <p:nvPr/>
            </p:nvSpPr>
            <p:spPr bwMode="gray">
              <a:xfrm>
                <a:off x="2181" y="2087"/>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38" name="AutoShape 10">
                <a:extLst>
                  <a:ext uri="{FF2B5EF4-FFF2-40B4-BE49-F238E27FC236}">
                    <a16:creationId xmlns:a16="http://schemas.microsoft.com/office/drawing/2014/main" id="{02061FFC-98AD-797F-0F62-EDBB7EC25433}"/>
                  </a:ext>
                </a:extLst>
              </p:cNvPr>
              <p:cNvSpPr>
                <a:spLocks noChangeArrowheads="1"/>
              </p:cNvSpPr>
              <p:nvPr/>
            </p:nvSpPr>
            <p:spPr bwMode="gray">
              <a:xfrm>
                <a:off x="738" y="1372"/>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39" name="AutoShape 11">
                <a:extLst>
                  <a:ext uri="{FF2B5EF4-FFF2-40B4-BE49-F238E27FC236}">
                    <a16:creationId xmlns:a16="http://schemas.microsoft.com/office/drawing/2014/main" id="{D07A0881-5CFA-AB5D-6457-9D26187B43F6}"/>
                  </a:ext>
                </a:extLst>
              </p:cNvPr>
              <p:cNvSpPr>
                <a:spLocks noChangeArrowheads="1"/>
              </p:cNvSpPr>
              <p:nvPr/>
            </p:nvSpPr>
            <p:spPr bwMode="gray">
              <a:xfrm>
                <a:off x="1460" y="1372"/>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40" name="AutoShape 12">
                <a:extLst>
                  <a:ext uri="{FF2B5EF4-FFF2-40B4-BE49-F238E27FC236}">
                    <a16:creationId xmlns:a16="http://schemas.microsoft.com/office/drawing/2014/main" id="{D46D738C-4D34-C666-0D12-973DF3139D41}"/>
                  </a:ext>
                </a:extLst>
              </p:cNvPr>
              <p:cNvSpPr>
                <a:spLocks noChangeArrowheads="1"/>
              </p:cNvSpPr>
              <p:nvPr/>
            </p:nvSpPr>
            <p:spPr bwMode="gray">
              <a:xfrm>
                <a:off x="2181" y="1372"/>
                <a:ext cx="964" cy="964"/>
              </a:xfrm>
              <a:prstGeom prst="cube">
                <a:avLst>
                  <a:gd name="adj" fmla="val 25000"/>
                </a:avLst>
              </a:prstGeom>
              <a:solidFill>
                <a:srgbClr val="0070C0"/>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grpSp>
        <p:grpSp>
          <p:nvGrpSpPr>
            <p:cNvPr id="4" name="Group 3">
              <a:extLst>
                <a:ext uri="{FF2B5EF4-FFF2-40B4-BE49-F238E27FC236}">
                  <a16:creationId xmlns:a16="http://schemas.microsoft.com/office/drawing/2014/main" id="{59CDAD27-CCE5-313E-3A20-DA7BEA10F838}"/>
                </a:ext>
              </a:extLst>
            </p:cNvPr>
            <p:cNvGrpSpPr>
              <a:grpSpLocks/>
            </p:cNvGrpSpPr>
            <p:nvPr/>
          </p:nvGrpSpPr>
          <p:grpSpPr bwMode="auto">
            <a:xfrm>
              <a:off x="3499953" y="2384086"/>
              <a:ext cx="2887047" cy="2873814"/>
              <a:chOff x="738" y="1372"/>
              <a:chExt cx="2407" cy="2396"/>
            </a:xfrm>
            <a:grpFill/>
          </p:grpSpPr>
          <p:sp>
            <p:nvSpPr>
              <p:cNvPr id="18" name="AutoShape 14">
                <a:extLst>
                  <a:ext uri="{FF2B5EF4-FFF2-40B4-BE49-F238E27FC236}">
                    <a16:creationId xmlns:a16="http://schemas.microsoft.com/office/drawing/2014/main" id="{BC57A85F-0A3B-5AD2-7C27-8C7EEE2EAECC}"/>
                  </a:ext>
                </a:extLst>
              </p:cNvPr>
              <p:cNvSpPr>
                <a:spLocks noChangeArrowheads="1"/>
              </p:cNvSpPr>
              <p:nvPr/>
            </p:nvSpPr>
            <p:spPr bwMode="gray">
              <a:xfrm>
                <a:off x="738" y="2804"/>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24" name="AutoShape 15">
                <a:extLst>
                  <a:ext uri="{FF2B5EF4-FFF2-40B4-BE49-F238E27FC236}">
                    <a16:creationId xmlns:a16="http://schemas.microsoft.com/office/drawing/2014/main" id="{646B0BDB-E3AD-56FD-3C5D-E0C0F4C939E1}"/>
                  </a:ext>
                </a:extLst>
              </p:cNvPr>
              <p:cNvSpPr>
                <a:spLocks noChangeArrowheads="1"/>
              </p:cNvSpPr>
              <p:nvPr/>
            </p:nvSpPr>
            <p:spPr bwMode="gray">
              <a:xfrm>
                <a:off x="738" y="2087"/>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25" name="AutoShape 16">
                <a:extLst>
                  <a:ext uri="{FF2B5EF4-FFF2-40B4-BE49-F238E27FC236}">
                    <a16:creationId xmlns:a16="http://schemas.microsoft.com/office/drawing/2014/main" id="{E4B99FE0-A5D9-2809-A419-71C964375A71}"/>
                  </a:ext>
                </a:extLst>
              </p:cNvPr>
              <p:cNvSpPr>
                <a:spLocks noChangeArrowheads="1"/>
              </p:cNvSpPr>
              <p:nvPr/>
            </p:nvSpPr>
            <p:spPr bwMode="gray">
              <a:xfrm>
                <a:off x="1460" y="2804"/>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26" name="AutoShape 17">
                <a:extLst>
                  <a:ext uri="{FF2B5EF4-FFF2-40B4-BE49-F238E27FC236}">
                    <a16:creationId xmlns:a16="http://schemas.microsoft.com/office/drawing/2014/main" id="{698C1A07-27CA-D20D-75AB-02E3F145CDA3}"/>
                  </a:ext>
                </a:extLst>
              </p:cNvPr>
              <p:cNvSpPr>
                <a:spLocks noChangeArrowheads="1"/>
              </p:cNvSpPr>
              <p:nvPr/>
            </p:nvSpPr>
            <p:spPr bwMode="gray">
              <a:xfrm>
                <a:off x="1460" y="2087"/>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27" name="AutoShape 18">
                <a:extLst>
                  <a:ext uri="{FF2B5EF4-FFF2-40B4-BE49-F238E27FC236}">
                    <a16:creationId xmlns:a16="http://schemas.microsoft.com/office/drawing/2014/main" id="{77FD0CF1-BAC1-A251-ADD1-8FEA804EB0C0}"/>
                  </a:ext>
                </a:extLst>
              </p:cNvPr>
              <p:cNvSpPr>
                <a:spLocks noChangeArrowheads="1"/>
              </p:cNvSpPr>
              <p:nvPr/>
            </p:nvSpPr>
            <p:spPr bwMode="gray">
              <a:xfrm>
                <a:off x="2181" y="2804"/>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28" name="AutoShape 19">
                <a:extLst>
                  <a:ext uri="{FF2B5EF4-FFF2-40B4-BE49-F238E27FC236}">
                    <a16:creationId xmlns:a16="http://schemas.microsoft.com/office/drawing/2014/main" id="{F63073EB-6876-8852-CF1B-BBC309206E7A}"/>
                  </a:ext>
                </a:extLst>
              </p:cNvPr>
              <p:cNvSpPr>
                <a:spLocks noChangeArrowheads="1"/>
              </p:cNvSpPr>
              <p:nvPr/>
            </p:nvSpPr>
            <p:spPr bwMode="gray">
              <a:xfrm>
                <a:off x="2181" y="2087"/>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29" name="AutoShape 20">
                <a:extLst>
                  <a:ext uri="{FF2B5EF4-FFF2-40B4-BE49-F238E27FC236}">
                    <a16:creationId xmlns:a16="http://schemas.microsoft.com/office/drawing/2014/main" id="{6B1D79D5-EDE2-AEE0-447E-94D5D452AA1D}"/>
                  </a:ext>
                </a:extLst>
              </p:cNvPr>
              <p:cNvSpPr>
                <a:spLocks noChangeArrowheads="1"/>
              </p:cNvSpPr>
              <p:nvPr/>
            </p:nvSpPr>
            <p:spPr bwMode="gray">
              <a:xfrm>
                <a:off x="738" y="1372"/>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30" name="AutoShape 21">
                <a:extLst>
                  <a:ext uri="{FF2B5EF4-FFF2-40B4-BE49-F238E27FC236}">
                    <a16:creationId xmlns:a16="http://schemas.microsoft.com/office/drawing/2014/main" id="{3043A599-7C64-8D42-E2F6-8170BA58E402}"/>
                  </a:ext>
                </a:extLst>
              </p:cNvPr>
              <p:cNvSpPr>
                <a:spLocks noChangeArrowheads="1"/>
              </p:cNvSpPr>
              <p:nvPr/>
            </p:nvSpPr>
            <p:spPr bwMode="gray">
              <a:xfrm>
                <a:off x="1460" y="1372"/>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31" name="AutoShape 22">
                <a:extLst>
                  <a:ext uri="{FF2B5EF4-FFF2-40B4-BE49-F238E27FC236}">
                    <a16:creationId xmlns:a16="http://schemas.microsoft.com/office/drawing/2014/main" id="{8C968C51-2F97-E808-E31D-D9152F3228F8}"/>
                  </a:ext>
                </a:extLst>
              </p:cNvPr>
              <p:cNvSpPr>
                <a:spLocks noChangeArrowheads="1"/>
              </p:cNvSpPr>
              <p:nvPr/>
            </p:nvSpPr>
            <p:spPr bwMode="gray">
              <a:xfrm>
                <a:off x="2181" y="1372"/>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grpSp>
        <p:sp>
          <p:nvSpPr>
            <p:cNvPr id="5" name="AutoShape 23">
              <a:extLst>
                <a:ext uri="{FF2B5EF4-FFF2-40B4-BE49-F238E27FC236}">
                  <a16:creationId xmlns:a16="http://schemas.microsoft.com/office/drawing/2014/main" id="{184B68B9-A6EC-D526-423F-2AF4BBA4CCAA}"/>
                </a:ext>
              </a:extLst>
            </p:cNvPr>
            <p:cNvSpPr>
              <a:spLocks noChangeArrowheads="1"/>
            </p:cNvSpPr>
            <p:nvPr/>
          </p:nvSpPr>
          <p:spPr bwMode="gray">
            <a:xfrm>
              <a:off x="3211513" y="4385965"/>
              <a:ext cx="1156407" cy="1156406"/>
            </a:xfrm>
            <a:prstGeom prst="cube">
              <a:avLst>
                <a:gd name="adj" fmla="val 25000"/>
              </a:avLst>
            </a:prstGeom>
            <a:grpFill/>
            <a:ln w="9525" algn="ctr">
              <a:solidFill>
                <a:schemeClr val="bg1"/>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6" name="AutoShape 24">
              <a:extLst>
                <a:ext uri="{FF2B5EF4-FFF2-40B4-BE49-F238E27FC236}">
                  <a16:creationId xmlns:a16="http://schemas.microsoft.com/office/drawing/2014/main" id="{97E97DF5-47F1-53B8-BE69-19CB0AAE3788}"/>
                </a:ext>
              </a:extLst>
            </p:cNvPr>
            <p:cNvSpPr>
              <a:spLocks noChangeArrowheads="1"/>
            </p:cNvSpPr>
            <p:nvPr/>
          </p:nvSpPr>
          <p:spPr bwMode="gray">
            <a:xfrm>
              <a:off x="3211513" y="3525937"/>
              <a:ext cx="1156407" cy="1156406"/>
            </a:xfrm>
            <a:prstGeom prst="cube">
              <a:avLst>
                <a:gd name="adj" fmla="val 25000"/>
              </a:avLst>
            </a:prstGeom>
            <a:grpFill/>
            <a:ln w="9525" algn="ctr">
              <a:solidFill>
                <a:schemeClr val="bg1"/>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8" name="AutoShape 25">
              <a:extLst>
                <a:ext uri="{FF2B5EF4-FFF2-40B4-BE49-F238E27FC236}">
                  <a16:creationId xmlns:a16="http://schemas.microsoft.com/office/drawing/2014/main" id="{59B7B5E8-DCA1-7F06-4F4F-EC34775FE37E}"/>
                </a:ext>
              </a:extLst>
            </p:cNvPr>
            <p:cNvSpPr>
              <a:spLocks noChangeArrowheads="1"/>
            </p:cNvSpPr>
            <p:nvPr/>
          </p:nvSpPr>
          <p:spPr bwMode="gray">
            <a:xfrm>
              <a:off x="4078155" y="4385965"/>
              <a:ext cx="1155084" cy="1156406"/>
            </a:xfrm>
            <a:prstGeom prst="cube">
              <a:avLst>
                <a:gd name="adj" fmla="val 25000"/>
              </a:avLst>
            </a:prstGeom>
            <a:grpFill/>
            <a:ln w="9525" algn="ctr">
              <a:solidFill>
                <a:schemeClr val="bg1"/>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9" name="AutoShape 26">
              <a:extLst>
                <a:ext uri="{FF2B5EF4-FFF2-40B4-BE49-F238E27FC236}">
                  <a16:creationId xmlns:a16="http://schemas.microsoft.com/office/drawing/2014/main" id="{7767845C-1CF5-9C7F-F1A7-775B7588C634}"/>
                </a:ext>
              </a:extLst>
            </p:cNvPr>
            <p:cNvSpPr>
              <a:spLocks noChangeArrowheads="1"/>
            </p:cNvSpPr>
            <p:nvPr/>
          </p:nvSpPr>
          <p:spPr bwMode="gray">
            <a:xfrm>
              <a:off x="4078155" y="3525937"/>
              <a:ext cx="1155084" cy="1156406"/>
            </a:xfrm>
            <a:prstGeom prst="cube">
              <a:avLst>
                <a:gd name="adj" fmla="val 25000"/>
              </a:avLst>
            </a:prstGeom>
            <a:grpFill/>
            <a:ln w="9525" algn="ctr">
              <a:solidFill>
                <a:schemeClr val="bg1"/>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10" name="AutoShape 27">
              <a:extLst>
                <a:ext uri="{FF2B5EF4-FFF2-40B4-BE49-F238E27FC236}">
                  <a16:creationId xmlns:a16="http://schemas.microsoft.com/office/drawing/2014/main" id="{279AB2B8-C0EF-8BB0-798E-E9CF707EE371}"/>
                </a:ext>
              </a:extLst>
            </p:cNvPr>
            <p:cNvSpPr>
              <a:spLocks noChangeArrowheads="1"/>
            </p:cNvSpPr>
            <p:nvPr/>
          </p:nvSpPr>
          <p:spPr bwMode="gray">
            <a:xfrm>
              <a:off x="4942153" y="4385965"/>
              <a:ext cx="1156407" cy="1156406"/>
            </a:xfrm>
            <a:prstGeom prst="cube">
              <a:avLst>
                <a:gd name="adj" fmla="val 25000"/>
              </a:avLst>
            </a:prstGeom>
            <a:solidFill>
              <a:schemeClr val="accent1"/>
            </a:solidFill>
            <a:ln w="9525" algn="ctr">
              <a:solidFill>
                <a:schemeClr val="bg1"/>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12" name="AutoShape 28">
              <a:extLst>
                <a:ext uri="{FF2B5EF4-FFF2-40B4-BE49-F238E27FC236}">
                  <a16:creationId xmlns:a16="http://schemas.microsoft.com/office/drawing/2014/main" id="{76C42160-1770-FCF4-27E1-F2A517C871AB}"/>
                </a:ext>
              </a:extLst>
            </p:cNvPr>
            <p:cNvSpPr>
              <a:spLocks noChangeArrowheads="1"/>
            </p:cNvSpPr>
            <p:nvPr/>
          </p:nvSpPr>
          <p:spPr bwMode="gray">
            <a:xfrm>
              <a:off x="4942153" y="3525937"/>
              <a:ext cx="1156407" cy="1156406"/>
            </a:xfrm>
            <a:prstGeom prst="cube">
              <a:avLst>
                <a:gd name="adj" fmla="val 25000"/>
              </a:avLst>
            </a:prstGeom>
            <a:grpFill/>
            <a:ln w="9525" algn="ctr">
              <a:solidFill>
                <a:schemeClr val="bg1"/>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13" name="AutoShape 29">
              <a:extLst>
                <a:ext uri="{FF2B5EF4-FFF2-40B4-BE49-F238E27FC236}">
                  <a16:creationId xmlns:a16="http://schemas.microsoft.com/office/drawing/2014/main" id="{CCF875E0-45EA-51D8-873B-7AB71E89D570}"/>
                </a:ext>
              </a:extLst>
            </p:cNvPr>
            <p:cNvSpPr>
              <a:spLocks noChangeArrowheads="1"/>
            </p:cNvSpPr>
            <p:nvPr/>
          </p:nvSpPr>
          <p:spPr bwMode="gray">
            <a:xfrm>
              <a:off x="3211513" y="2668557"/>
              <a:ext cx="1156407" cy="1156406"/>
            </a:xfrm>
            <a:prstGeom prst="cube">
              <a:avLst>
                <a:gd name="adj" fmla="val 25000"/>
              </a:avLst>
            </a:prstGeom>
            <a:solidFill>
              <a:schemeClr val="tx2"/>
            </a:solidFill>
            <a:ln w="9525" algn="ctr">
              <a:solidFill>
                <a:schemeClr val="bg1"/>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14" name="AutoShape 30">
              <a:extLst>
                <a:ext uri="{FF2B5EF4-FFF2-40B4-BE49-F238E27FC236}">
                  <a16:creationId xmlns:a16="http://schemas.microsoft.com/office/drawing/2014/main" id="{A0BFC04F-BB1F-9A9E-584B-11FDF3A52468}"/>
                </a:ext>
              </a:extLst>
            </p:cNvPr>
            <p:cNvSpPr>
              <a:spLocks noChangeArrowheads="1"/>
            </p:cNvSpPr>
            <p:nvPr/>
          </p:nvSpPr>
          <p:spPr bwMode="gray">
            <a:xfrm>
              <a:off x="4078155" y="2668557"/>
              <a:ext cx="1155084" cy="1156406"/>
            </a:xfrm>
            <a:prstGeom prst="cube">
              <a:avLst>
                <a:gd name="adj" fmla="val 25000"/>
              </a:avLst>
            </a:prstGeom>
            <a:grpFill/>
            <a:ln w="9525" algn="ctr">
              <a:solidFill>
                <a:schemeClr val="bg1"/>
              </a:solidFill>
              <a:miter lim="800000"/>
              <a:headEnd/>
              <a:tailEnd/>
            </a:ln>
            <a:effectLst/>
          </p:spPr>
          <p:txBody>
            <a:bodyPr wrap="none" anchor="ctr"/>
            <a:lstStyle/>
            <a:p>
              <a:pPr algn="ctr" eaLnBrk="0" fontAlgn="base" hangingPunct="0">
                <a:spcBef>
                  <a:spcPct val="0"/>
                </a:spcBef>
                <a:spcAft>
                  <a:spcPct val="0"/>
                </a:spcAft>
              </a:pPr>
              <a:endParaRPr lang="en-US" sz="1200" b="1">
                <a:solidFill>
                  <a:srgbClr val="000000"/>
                </a:solidFill>
              </a:endParaRPr>
            </a:p>
          </p:txBody>
        </p:sp>
        <p:sp>
          <p:nvSpPr>
            <p:cNvPr id="15" name="AutoShape 31">
              <a:extLst>
                <a:ext uri="{FF2B5EF4-FFF2-40B4-BE49-F238E27FC236}">
                  <a16:creationId xmlns:a16="http://schemas.microsoft.com/office/drawing/2014/main" id="{FA875763-C5C5-BA53-5E8D-56CFC00EDBDB}"/>
                </a:ext>
              </a:extLst>
            </p:cNvPr>
            <p:cNvSpPr>
              <a:spLocks noChangeArrowheads="1"/>
            </p:cNvSpPr>
            <p:nvPr/>
          </p:nvSpPr>
          <p:spPr bwMode="gray">
            <a:xfrm>
              <a:off x="4942153" y="2668557"/>
              <a:ext cx="1156407" cy="1156406"/>
            </a:xfrm>
            <a:prstGeom prst="cube">
              <a:avLst>
                <a:gd name="adj" fmla="val 25000"/>
              </a:avLst>
            </a:prstGeom>
            <a:grpFill/>
            <a:ln w="9525" algn="ctr">
              <a:solidFill>
                <a:schemeClr val="bg1"/>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grpSp>
      <p:sp>
        <p:nvSpPr>
          <p:cNvPr id="117" name="Rectangle 116">
            <a:extLst>
              <a:ext uri="{FF2B5EF4-FFF2-40B4-BE49-F238E27FC236}">
                <a16:creationId xmlns:a16="http://schemas.microsoft.com/office/drawing/2014/main" id="{1F08155B-B6E6-8DF1-711D-02A8ECC8752A}"/>
              </a:ext>
            </a:extLst>
          </p:cNvPr>
          <p:cNvSpPr/>
          <p:nvPr/>
        </p:nvSpPr>
        <p:spPr>
          <a:xfrm>
            <a:off x="2550028" y="1693017"/>
            <a:ext cx="1739448" cy="54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b="1" i="0" u="none" strike="noStrike" kern="1200" cap="none" spc="0" normalizeH="0" baseline="0" noProof="0" dirty="0">
                <a:ln>
                  <a:noFill/>
                </a:ln>
                <a:solidFill>
                  <a:schemeClr val="accent3"/>
                </a:solidFill>
                <a:effectLst/>
                <a:uLnTx/>
                <a:uFillTx/>
                <a:latin typeface="Arial"/>
                <a:ea typeface="Roboto" panose="02000000000000000000" pitchFamily="2" charset="0"/>
                <a:cs typeface="Roboto" panose="02000000000000000000" pitchFamily="2" charset="0"/>
              </a:rPr>
              <a:t>Socio-economic impact assessment</a:t>
            </a:r>
          </a:p>
        </p:txBody>
      </p:sp>
      <p:grpSp>
        <p:nvGrpSpPr>
          <p:cNvPr id="72" name="Group 71">
            <a:extLst>
              <a:ext uri="{FF2B5EF4-FFF2-40B4-BE49-F238E27FC236}">
                <a16:creationId xmlns:a16="http://schemas.microsoft.com/office/drawing/2014/main" id="{A5ECA236-0DC1-BD44-4FAC-8E3630632770}"/>
              </a:ext>
            </a:extLst>
          </p:cNvPr>
          <p:cNvGrpSpPr/>
          <p:nvPr/>
        </p:nvGrpSpPr>
        <p:grpSpPr>
          <a:xfrm>
            <a:off x="4891183" y="2634352"/>
            <a:ext cx="1584000" cy="1584000"/>
            <a:chOff x="3211513" y="2098292"/>
            <a:chExt cx="3463926" cy="3444078"/>
          </a:xfrm>
          <a:noFill/>
        </p:grpSpPr>
        <p:grpSp>
          <p:nvGrpSpPr>
            <p:cNvPr id="73" name="Group 72">
              <a:extLst>
                <a:ext uri="{FF2B5EF4-FFF2-40B4-BE49-F238E27FC236}">
                  <a16:creationId xmlns:a16="http://schemas.microsoft.com/office/drawing/2014/main" id="{08DCBC60-8A6B-6431-AF6D-52E48436CA93}"/>
                </a:ext>
              </a:extLst>
            </p:cNvPr>
            <p:cNvGrpSpPr>
              <a:grpSpLocks/>
            </p:cNvGrpSpPr>
            <p:nvPr/>
          </p:nvGrpSpPr>
          <p:grpSpPr bwMode="auto">
            <a:xfrm>
              <a:off x="3788393" y="2098292"/>
              <a:ext cx="2887046" cy="2873814"/>
              <a:chOff x="738" y="1372"/>
              <a:chExt cx="2407" cy="2396"/>
            </a:xfrm>
            <a:grpFill/>
          </p:grpSpPr>
          <p:sp>
            <p:nvSpPr>
              <p:cNvPr id="93" name="AutoShape 4">
                <a:extLst>
                  <a:ext uri="{FF2B5EF4-FFF2-40B4-BE49-F238E27FC236}">
                    <a16:creationId xmlns:a16="http://schemas.microsoft.com/office/drawing/2014/main" id="{8CAEF111-D0AF-2DD1-3C2C-33B92B5B6598}"/>
                  </a:ext>
                </a:extLst>
              </p:cNvPr>
              <p:cNvSpPr>
                <a:spLocks noChangeArrowheads="1"/>
              </p:cNvSpPr>
              <p:nvPr/>
            </p:nvSpPr>
            <p:spPr bwMode="gray">
              <a:xfrm>
                <a:off x="738" y="2804"/>
                <a:ext cx="964" cy="964"/>
              </a:xfrm>
              <a:prstGeom prst="cube">
                <a:avLst>
                  <a:gd name="adj" fmla="val 25000"/>
                </a:avLst>
              </a:prstGeom>
              <a:grpFill/>
              <a:ln w="95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94" name="AutoShape 5">
                <a:extLst>
                  <a:ext uri="{FF2B5EF4-FFF2-40B4-BE49-F238E27FC236}">
                    <a16:creationId xmlns:a16="http://schemas.microsoft.com/office/drawing/2014/main" id="{0B2F9E86-99E7-F6E7-1C10-4F3475697084}"/>
                  </a:ext>
                </a:extLst>
              </p:cNvPr>
              <p:cNvSpPr>
                <a:spLocks noChangeArrowheads="1"/>
              </p:cNvSpPr>
              <p:nvPr/>
            </p:nvSpPr>
            <p:spPr bwMode="gray">
              <a:xfrm>
                <a:off x="738" y="2087"/>
                <a:ext cx="964" cy="964"/>
              </a:xfrm>
              <a:prstGeom prst="cube">
                <a:avLst>
                  <a:gd name="adj" fmla="val 25000"/>
                </a:avLst>
              </a:prstGeom>
              <a:grpFill/>
              <a:ln w="95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95" name="AutoShape 6">
                <a:extLst>
                  <a:ext uri="{FF2B5EF4-FFF2-40B4-BE49-F238E27FC236}">
                    <a16:creationId xmlns:a16="http://schemas.microsoft.com/office/drawing/2014/main" id="{05BDBCFE-1CB7-C01A-AEBA-D949498A559A}"/>
                  </a:ext>
                </a:extLst>
              </p:cNvPr>
              <p:cNvSpPr>
                <a:spLocks noChangeArrowheads="1"/>
              </p:cNvSpPr>
              <p:nvPr/>
            </p:nvSpPr>
            <p:spPr bwMode="gray">
              <a:xfrm>
                <a:off x="1460" y="2804"/>
                <a:ext cx="964" cy="964"/>
              </a:xfrm>
              <a:prstGeom prst="cube">
                <a:avLst>
                  <a:gd name="adj" fmla="val 25000"/>
                </a:avLst>
              </a:prstGeom>
              <a:grpFill/>
              <a:ln w="95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96" name="AutoShape 7">
                <a:extLst>
                  <a:ext uri="{FF2B5EF4-FFF2-40B4-BE49-F238E27FC236}">
                    <a16:creationId xmlns:a16="http://schemas.microsoft.com/office/drawing/2014/main" id="{5592229A-3A3D-F684-29E8-ED4B57DC5F83}"/>
                  </a:ext>
                </a:extLst>
              </p:cNvPr>
              <p:cNvSpPr>
                <a:spLocks noChangeArrowheads="1"/>
              </p:cNvSpPr>
              <p:nvPr/>
            </p:nvSpPr>
            <p:spPr bwMode="gray">
              <a:xfrm>
                <a:off x="1460" y="2087"/>
                <a:ext cx="964" cy="964"/>
              </a:xfrm>
              <a:prstGeom prst="cube">
                <a:avLst>
                  <a:gd name="adj" fmla="val 25000"/>
                </a:avLst>
              </a:prstGeom>
              <a:grpFill/>
              <a:ln w="95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97" name="AutoShape 8">
                <a:extLst>
                  <a:ext uri="{FF2B5EF4-FFF2-40B4-BE49-F238E27FC236}">
                    <a16:creationId xmlns:a16="http://schemas.microsoft.com/office/drawing/2014/main" id="{34CC0179-7417-8AE7-781D-08AC85694F67}"/>
                  </a:ext>
                </a:extLst>
              </p:cNvPr>
              <p:cNvSpPr>
                <a:spLocks noChangeArrowheads="1"/>
              </p:cNvSpPr>
              <p:nvPr/>
            </p:nvSpPr>
            <p:spPr bwMode="gray">
              <a:xfrm>
                <a:off x="2181" y="2804"/>
                <a:ext cx="964" cy="964"/>
              </a:xfrm>
              <a:prstGeom prst="cube">
                <a:avLst>
                  <a:gd name="adj" fmla="val 25000"/>
                </a:avLst>
              </a:prstGeom>
              <a:grpFill/>
              <a:ln w="95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98" name="AutoShape 9">
                <a:extLst>
                  <a:ext uri="{FF2B5EF4-FFF2-40B4-BE49-F238E27FC236}">
                    <a16:creationId xmlns:a16="http://schemas.microsoft.com/office/drawing/2014/main" id="{14B1044A-F4FA-D5EB-E102-F32218BFFEE8}"/>
                  </a:ext>
                </a:extLst>
              </p:cNvPr>
              <p:cNvSpPr>
                <a:spLocks noChangeArrowheads="1"/>
              </p:cNvSpPr>
              <p:nvPr/>
            </p:nvSpPr>
            <p:spPr bwMode="gray">
              <a:xfrm>
                <a:off x="2181" y="2087"/>
                <a:ext cx="964" cy="964"/>
              </a:xfrm>
              <a:prstGeom prst="cube">
                <a:avLst>
                  <a:gd name="adj" fmla="val 25000"/>
                </a:avLst>
              </a:prstGeom>
              <a:grpFill/>
              <a:ln w="95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99" name="AutoShape 10">
                <a:extLst>
                  <a:ext uri="{FF2B5EF4-FFF2-40B4-BE49-F238E27FC236}">
                    <a16:creationId xmlns:a16="http://schemas.microsoft.com/office/drawing/2014/main" id="{A07ECF94-AFA7-68A1-7561-51A94B708FAE}"/>
                  </a:ext>
                </a:extLst>
              </p:cNvPr>
              <p:cNvSpPr>
                <a:spLocks noChangeArrowheads="1"/>
              </p:cNvSpPr>
              <p:nvPr/>
            </p:nvSpPr>
            <p:spPr bwMode="gray">
              <a:xfrm>
                <a:off x="738" y="1372"/>
                <a:ext cx="964" cy="964"/>
              </a:xfrm>
              <a:prstGeom prst="cube">
                <a:avLst>
                  <a:gd name="adj" fmla="val 25000"/>
                </a:avLst>
              </a:prstGeom>
              <a:grpFill/>
              <a:ln w="95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100" name="AutoShape 11">
                <a:extLst>
                  <a:ext uri="{FF2B5EF4-FFF2-40B4-BE49-F238E27FC236}">
                    <a16:creationId xmlns:a16="http://schemas.microsoft.com/office/drawing/2014/main" id="{4F349225-45C0-8EBC-AF3B-98987D403277}"/>
                  </a:ext>
                </a:extLst>
              </p:cNvPr>
              <p:cNvSpPr>
                <a:spLocks noChangeArrowheads="1"/>
              </p:cNvSpPr>
              <p:nvPr/>
            </p:nvSpPr>
            <p:spPr bwMode="gray">
              <a:xfrm>
                <a:off x="1460" y="1372"/>
                <a:ext cx="964" cy="964"/>
              </a:xfrm>
              <a:prstGeom prst="cube">
                <a:avLst>
                  <a:gd name="adj" fmla="val 25000"/>
                </a:avLst>
              </a:prstGeom>
              <a:grpFill/>
              <a:ln w="95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101" name="AutoShape 12">
                <a:extLst>
                  <a:ext uri="{FF2B5EF4-FFF2-40B4-BE49-F238E27FC236}">
                    <a16:creationId xmlns:a16="http://schemas.microsoft.com/office/drawing/2014/main" id="{BD59BBCE-A502-1BE6-DE3A-1D7BBE9FDF14}"/>
                  </a:ext>
                </a:extLst>
              </p:cNvPr>
              <p:cNvSpPr>
                <a:spLocks noChangeArrowheads="1"/>
              </p:cNvSpPr>
              <p:nvPr/>
            </p:nvSpPr>
            <p:spPr bwMode="gray">
              <a:xfrm>
                <a:off x="2181" y="1372"/>
                <a:ext cx="964" cy="964"/>
              </a:xfrm>
              <a:prstGeom prst="cube">
                <a:avLst>
                  <a:gd name="adj" fmla="val 25000"/>
                </a:avLst>
              </a:prstGeom>
              <a:grpFill/>
              <a:ln w="95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grpSp>
        <p:grpSp>
          <p:nvGrpSpPr>
            <p:cNvPr id="74" name="Group 73">
              <a:extLst>
                <a:ext uri="{FF2B5EF4-FFF2-40B4-BE49-F238E27FC236}">
                  <a16:creationId xmlns:a16="http://schemas.microsoft.com/office/drawing/2014/main" id="{52419979-5021-2E09-A8B3-7DBA956E6D99}"/>
                </a:ext>
              </a:extLst>
            </p:cNvPr>
            <p:cNvGrpSpPr>
              <a:grpSpLocks/>
            </p:cNvGrpSpPr>
            <p:nvPr/>
          </p:nvGrpSpPr>
          <p:grpSpPr bwMode="auto">
            <a:xfrm>
              <a:off x="3499953" y="2384086"/>
              <a:ext cx="2887046" cy="2873814"/>
              <a:chOff x="738" y="1372"/>
              <a:chExt cx="2407" cy="2396"/>
            </a:xfrm>
            <a:grpFill/>
          </p:grpSpPr>
          <p:sp>
            <p:nvSpPr>
              <p:cNvPr id="84" name="AutoShape 14">
                <a:extLst>
                  <a:ext uri="{FF2B5EF4-FFF2-40B4-BE49-F238E27FC236}">
                    <a16:creationId xmlns:a16="http://schemas.microsoft.com/office/drawing/2014/main" id="{7AE927AD-2FEE-287F-A4CD-6987584B21AA}"/>
                  </a:ext>
                </a:extLst>
              </p:cNvPr>
              <p:cNvSpPr>
                <a:spLocks noChangeArrowheads="1"/>
              </p:cNvSpPr>
              <p:nvPr/>
            </p:nvSpPr>
            <p:spPr bwMode="gray">
              <a:xfrm>
                <a:off x="738" y="2804"/>
                <a:ext cx="964" cy="964"/>
              </a:xfrm>
              <a:prstGeom prst="cube">
                <a:avLst>
                  <a:gd name="adj" fmla="val 25000"/>
                </a:avLst>
              </a:prstGeom>
              <a:grpFill/>
              <a:ln w="95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85" name="AutoShape 15">
                <a:extLst>
                  <a:ext uri="{FF2B5EF4-FFF2-40B4-BE49-F238E27FC236}">
                    <a16:creationId xmlns:a16="http://schemas.microsoft.com/office/drawing/2014/main" id="{BB01F221-8D26-9C8C-86A8-1C33408496D0}"/>
                  </a:ext>
                </a:extLst>
              </p:cNvPr>
              <p:cNvSpPr>
                <a:spLocks noChangeArrowheads="1"/>
              </p:cNvSpPr>
              <p:nvPr/>
            </p:nvSpPr>
            <p:spPr bwMode="gray">
              <a:xfrm>
                <a:off x="738" y="2087"/>
                <a:ext cx="964" cy="964"/>
              </a:xfrm>
              <a:prstGeom prst="cube">
                <a:avLst>
                  <a:gd name="adj" fmla="val 25000"/>
                </a:avLst>
              </a:prstGeom>
              <a:grpFill/>
              <a:ln w="95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86" name="AutoShape 16">
                <a:extLst>
                  <a:ext uri="{FF2B5EF4-FFF2-40B4-BE49-F238E27FC236}">
                    <a16:creationId xmlns:a16="http://schemas.microsoft.com/office/drawing/2014/main" id="{9A4AAA02-99E6-7DD9-D4A7-A108C896446D}"/>
                  </a:ext>
                </a:extLst>
              </p:cNvPr>
              <p:cNvSpPr>
                <a:spLocks noChangeArrowheads="1"/>
              </p:cNvSpPr>
              <p:nvPr/>
            </p:nvSpPr>
            <p:spPr bwMode="gray">
              <a:xfrm>
                <a:off x="1460" y="2804"/>
                <a:ext cx="964" cy="964"/>
              </a:xfrm>
              <a:prstGeom prst="cube">
                <a:avLst>
                  <a:gd name="adj" fmla="val 25000"/>
                </a:avLst>
              </a:prstGeom>
              <a:grpFill/>
              <a:ln w="95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87" name="AutoShape 17">
                <a:extLst>
                  <a:ext uri="{FF2B5EF4-FFF2-40B4-BE49-F238E27FC236}">
                    <a16:creationId xmlns:a16="http://schemas.microsoft.com/office/drawing/2014/main" id="{E44C7947-3A84-918E-9BCE-C0A2C71650FE}"/>
                  </a:ext>
                </a:extLst>
              </p:cNvPr>
              <p:cNvSpPr>
                <a:spLocks noChangeArrowheads="1"/>
              </p:cNvSpPr>
              <p:nvPr/>
            </p:nvSpPr>
            <p:spPr bwMode="gray">
              <a:xfrm>
                <a:off x="1460" y="2087"/>
                <a:ext cx="964" cy="964"/>
              </a:xfrm>
              <a:prstGeom prst="cube">
                <a:avLst>
                  <a:gd name="adj" fmla="val 25000"/>
                </a:avLst>
              </a:prstGeom>
              <a:grpFill/>
              <a:ln w="95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88" name="AutoShape 18">
                <a:extLst>
                  <a:ext uri="{FF2B5EF4-FFF2-40B4-BE49-F238E27FC236}">
                    <a16:creationId xmlns:a16="http://schemas.microsoft.com/office/drawing/2014/main" id="{FC3C0F4B-315D-C873-3DB6-BBA948A9FD8C}"/>
                  </a:ext>
                </a:extLst>
              </p:cNvPr>
              <p:cNvSpPr>
                <a:spLocks noChangeArrowheads="1"/>
              </p:cNvSpPr>
              <p:nvPr/>
            </p:nvSpPr>
            <p:spPr bwMode="gray">
              <a:xfrm>
                <a:off x="2181" y="2804"/>
                <a:ext cx="964" cy="964"/>
              </a:xfrm>
              <a:prstGeom prst="cube">
                <a:avLst>
                  <a:gd name="adj" fmla="val 25000"/>
                </a:avLst>
              </a:prstGeom>
              <a:grpFill/>
              <a:ln w="95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89" name="AutoShape 19">
                <a:extLst>
                  <a:ext uri="{FF2B5EF4-FFF2-40B4-BE49-F238E27FC236}">
                    <a16:creationId xmlns:a16="http://schemas.microsoft.com/office/drawing/2014/main" id="{D00484B0-2587-0D45-4893-86C8B8C00F58}"/>
                  </a:ext>
                </a:extLst>
              </p:cNvPr>
              <p:cNvSpPr>
                <a:spLocks noChangeArrowheads="1"/>
              </p:cNvSpPr>
              <p:nvPr/>
            </p:nvSpPr>
            <p:spPr bwMode="gray">
              <a:xfrm>
                <a:off x="2181" y="2087"/>
                <a:ext cx="964" cy="964"/>
              </a:xfrm>
              <a:prstGeom prst="cube">
                <a:avLst>
                  <a:gd name="adj" fmla="val 25000"/>
                </a:avLst>
              </a:prstGeom>
              <a:grpFill/>
              <a:ln w="95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90" name="AutoShape 20">
                <a:extLst>
                  <a:ext uri="{FF2B5EF4-FFF2-40B4-BE49-F238E27FC236}">
                    <a16:creationId xmlns:a16="http://schemas.microsoft.com/office/drawing/2014/main" id="{6F6E7441-F89A-57C0-86F2-999305686AE4}"/>
                  </a:ext>
                </a:extLst>
              </p:cNvPr>
              <p:cNvSpPr>
                <a:spLocks noChangeArrowheads="1"/>
              </p:cNvSpPr>
              <p:nvPr/>
            </p:nvSpPr>
            <p:spPr bwMode="gray">
              <a:xfrm>
                <a:off x="738" y="1372"/>
                <a:ext cx="964" cy="964"/>
              </a:xfrm>
              <a:prstGeom prst="cube">
                <a:avLst>
                  <a:gd name="adj" fmla="val 25000"/>
                </a:avLst>
              </a:prstGeom>
              <a:grpFill/>
              <a:ln w="95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91" name="AutoShape 21">
                <a:extLst>
                  <a:ext uri="{FF2B5EF4-FFF2-40B4-BE49-F238E27FC236}">
                    <a16:creationId xmlns:a16="http://schemas.microsoft.com/office/drawing/2014/main" id="{362667A1-89B7-C1CF-3312-1CE2AE8A60E7}"/>
                  </a:ext>
                </a:extLst>
              </p:cNvPr>
              <p:cNvSpPr>
                <a:spLocks noChangeArrowheads="1"/>
              </p:cNvSpPr>
              <p:nvPr/>
            </p:nvSpPr>
            <p:spPr bwMode="gray">
              <a:xfrm>
                <a:off x="1460" y="1372"/>
                <a:ext cx="964" cy="964"/>
              </a:xfrm>
              <a:prstGeom prst="cube">
                <a:avLst>
                  <a:gd name="adj" fmla="val 25000"/>
                </a:avLst>
              </a:prstGeom>
              <a:grpFill/>
              <a:ln w="95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92" name="AutoShape 22">
                <a:extLst>
                  <a:ext uri="{FF2B5EF4-FFF2-40B4-BE49-F238E27FC236}">
                    <a16:creationId xmlns:a16="http://schemas.microsoft.com/office/drawing/2014/main" id="{091354C2-3A0D-B447-093A-05EFA4EA0E2D}"/>
                  </a:ext>
                </a:extLst>
              </p:cNvPr>
              <p:cNvSpPr>
                <a:spLocks noChangeArrowheads="1"/>
              </p:cNvSpPr>
              <p:nvPr/>
            </p:nvSpPr>
            <p:spPr bwMode="gray">
              <a:xfrm>
                <a:off x="2181" y="1372"/>
                <a:ext cx="964" cy="964"/>
              </a:xfrm>
              <a:prstGeom prst="cube">
                <a:avLst>
                  <a:gd name="adj" fmla="val 25000"/>
                </a:avLst>
              </a:prstGeom>
              <a:grpFill/>
              <a:ln w="95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grpSp>
        <p:sp>
          <p:nvSpPr>
            <p:cNvPr id="75" name="AutoShape 23">
              <a:extLst>
                <a:ext uri="{FF2B5EF4-FFF2-40B4-BE49-F238E27FC236}">
                  <a16:creationId xmlns:a16="http://schemas.microsoft.com/office/drawing/2014/main" id="{FCB1A125-EB72-534D-D527-8656A841FBD8}"/>
                </a:ext>
              </a:extLst>
            </p:cNvPr>
            <p:cNvSpPr>
              <a:spLocks noChangeArrowheads="1"/>
            </p:cNvSpPr>
            <p:nvPr/>
          </p:nvSpPr>
          <p:spPr bwMode="gray">
            <a:xfrm>
              <a:off x="3211513" y="4385964"/>
              <a:ext cx="1156406" cy="1156406"/>
            </a:xfrm>
            <a:prstGeom prst="cube">
              <a:avLst>
                <a:gd name="adj" fmla="val 25000"/>
              </a:avLst>
            </a:prstGeom>
            <a:grpFill/>
            <a:ln w="9525" algn="ctr">
              <a:solidFill>
                <a:schemeClr val="bg1">
                  <a:lumMod val="50000"/>
                </a:schemeClr>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76" name="AutoShape 24">
              <a:extLst>
                <a:ext uri="{FF2B5EF4-FFF2-40B4-BE49-F238E27FC236}">
                  <a16:creationId xmlns:a16="http://schemas.microsoft.com/office/drawing/2014/main" id="{FB8D4860-FB2D-7B5B-599C-2668C6468D2A}"/>
                </a:ext>
              </a:extLst>
            </p:cNvPr>
            <p:cNvSpPr>
              <a:spLocks noChangeArrowheads="1"/>
            </p:cNvSpPr>
            <p:nvPr/>
          </p:nvSpPr>
          <p:spPr bwMode="gray">
            <a:xfrm>
              <a:off x="3211513" y="3525937"/>
              <a:ext cx="1156406" cy="1156406"/>
            </a:xfrm>
            <a:prstGeom prst="cube">
              <a:avLst>
                <a:gd name="adj" fmla="val 25000"/>
              </a:avLst>
            </a:prstGeom>
            <a:grpFill/>
            <a:ln w="9525" algn="ctr">
              <a:solidFill>
                <a:schemeClr val="bg1">
                  <a:lumMod val="50000"/>
                </a:schemeClr>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77" name="AutoShape 25">
              <a:extLst>
                <a:ext uri="{FF2B5EF4-FFF2-40B4-BE49-F238E27FC236}">
                  <a16:creationId xmlns:a16="http://schemas.microsoft.com/office/drawing/2014/main" id="{0C82D053-EE5B-FF8E-2B7A-5062B1472BEF}"/>
                </a:ext>
              </a:extLst>
            </p:cNvPr>
            <p:cNvSpPr>
              <a:spLocks noChangeArrowheads="1"/>
            </p:cNvSpPr>
            <p:nvPr/>
          </p:nvSpPr>
          <p:spPr bwMode="gray">
            <a:xfrm>
              <a:off x="4078156" y="4385964"/>
              <a:ext cx="1155083" cy="1156406"/>
            </a:xfrm>
            <a:prstGeom prst="cube">
              <a:avLst>
                <a:gd name="adj" fmla="val 25000"/>
              </a:avLst>
            </a:prstGeom>
            <a:grpFill/>
            <a:ln w="9525" algn="ctr">
              <a:solidFill>
                <a:schemeClr val="bg1">
                  <a:lumMod val="50000"/>
                </a:schemeClr>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78" name="AutoShape 26">
              <a:extLst>
                <a:ext uri="{FF2B5EF4-FFF2-40B4-BE49-F238E27FC236}">
                  <a16:creationId xmlns:a16="http://schemas.microsoft.com/office/drawing/2014/main" id="{F941D60C-21B5-9E66-F2D2-A2B420096C7F}"/>
                </a:ext>
              </a:extLst>
            </p:cNvPr>
            <p:cNvSpPr>
              <a:spLocks noChangeArrowheads="1"/>
            </p:cNvSpPr>
            <p:nvPr/>
          </p:nvSpPr>
          <p:spPr bwMode="gray">
            <a:xfrm>
              <a:off x="4078156" y="3525937"/>
              <a:ext cx="1155083" cy="1156406"/>
            </a:xfrm>
            <a:prstGeom prst="cube">
              <a:avLst>
                <a:gd name="adj" fmla="val 25000"/>
              </a:avLst>
            </a:prstGeom>
            <a:grpFill/>
            <a:ln w="9525" algn="ctr">
              <a:solidFill>
                <a:schemeClr val="bg1">
                  <a:lumMod val="50000"/>
                </a:schemeClr>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79" name="AutoShape 27">
              <a:extLst>
                <a:ext uri="{FF2B5EF4-FFF2-40B4-BE49-F238E27FC236}">
                  <a16:creationId xmlns:a16="http://schemas.microsoft.com/office/drawing/2014/main" id="{2A1C0CA6-490E-7C22-D11F-FAD7697EE448}"/>
                </a:ext>
              </a:extLst>
            </p:cNvPr>
            <p:cNvSpPr>
              <a:spLocks noChangeArrowheads="1"/>
            </p:cNvSpPr>
            <p:nvPr/>
          </p:nvSpPr>
          <p:spPr bwMode="gray">
            <a:xfrm>
              <a:off x="4942153" y="4385964"/>
              <a:ext cx="1156406" cy="1156406"/>
            </a:xfrm>
            <a:prstGeom prst="cube">
              <a:avLst>
                <a:gd name="adj" fmla="val 25000"/>
              </a:avLst>
            </a:prstGeom>
            <a:grpFill/>
            <a:ln w="9525" algn="ctr">
              <a:solidFill>
                <a:schemeClr val="bg1">
                  <a:lumMod val="50000"/>
                </a:schemeClr>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80" name="AutoShape 28">
              <a:extLst>
                <a:ext uri="{FF2B5EF4-FFF2-40B4-BE49-F238E27FC236}">
                  <a16:creationId xmlns:a16="http://schemas.microsoft.com/office/drawing/2014/main" id="{7699F54C-7A40-3DA1-3D14-896B4EC0224A}"/>
                </a:ext>
              </a:extLst>
            </p:cNvPr>
            <p:cNvSpPr>
              <a:spLocks noChangeArrowheads="1"/>
            </p:cNvSpPr>
            <p:nvPr/>
          </p:nvSpPr>
          <p:spPr bwMode="gray">
            <a:xfrm>
              <a:off x="4942153" y="3525937"/>
              <a:ext cx="1156406" cy="1156406"/>
            </a:xfrm>
            <a:prstGeom prst="cube">
              <a:avLst>
                <a:gd name="adj" fmla="val 25000"/>
              </a:avLst>
            </a:prstGeom>
            <a:grpFill/>
            <a:ln w="9525" algn="ctr">
              <a:solidFill>
                <a:schemeClr val="bg1">
                  <a:lumMod val="50000"/>
                </a:schemeClr>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81" name="AutoShape 29">
              <a:extLst>
                <a:ext uri="{FF2B5EF4-FFF2-40B4-BE49-F238E27FC236}">
                  <a16:creationId xmlns:a16="http://schemas.microsoft.com/office/drawing/2014/main" id="{3F4E8ACC-979D-5A30-E7A9-65D9805133D0}"/>
                </a:ext>
              </a:extLst>
            </p:cNvPr>
            <p:cNvSpPr>
              <a:spLocks noChangeArrowheads="1"/>
            </p:cNvSpPr>
            <p:nvPr/>
          </p:nvSpPr>
          <p:spPr bwMode="gray">
            <a:xfrm>
              <a:off x="3211513" y="2668556"/>
              <a:ext cx="1156406" cy="1156406"/>
            </a:xfrm>
            <a:prstGeom prst="cube">
              <a:avLst>
                <a:gd name="adj" fmla="val 25000"/>
              </a:avLst>
            </a:prstGeom>
            <a:grpFill/>
            <a:ln w="9525" algn="ctr">
              <a:solidFill>
                <a:schemeClr val="bg1">
                  <a:lumMod val="50000"/>
                </a:schemeClr>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82" name="AutoShape 30">
              <a:extLst>
                <a:ext uri="{FF2B5EF4-FFF2-40B4-BE49-F238E27FC236}">
                  <a16:creationId xmlns:a16="http://schemas.microsoft.com/office/drawing/2014/main" id="{B91D17E2-1F1C-3637-C5D2-A95EF847278B}"/>
                </a:ext>
              </a:extLst>
            </p:cNvPr>
            <p:cNvSpPr>
              <a:spLocks noChangeArrowheads="1"/>
            </p:cNvSpPr>
            <p:nvPr/>
          </p:nvSpPr>
          <p:spPr bwMode="gray">
            <a:xfrm>
              <a:off x="4078156" y="2668556"/>
              <a:ext cx="1155083" cy="1156406"/>
            </a:xfrm>
            <a:prstGeom prst="cube">
              <a:avLst>
                <a:gd name="adj" fmla="val 25000"/>
              </a:avLst>
            </a:prstGeom>
            <a:grpFill/>
            <a:ln w="9525" algn="ctr">
              <a:solidFill>
                <a:schemeClr val="bg1">
                  <a:lumMod val="50000"/>
                </a:schemeClr>
              </a:solidFill>
              <a:miter lim="800000"/>
              <a:headEnd/>
              <a:tailEnd/>
            </a:ln>
            <a:effectLst/>
          </p:spPr>
          <p:txBody>
            <a:bodyPr wrap="none" anchor="ctr"/>
            <a:lstStyle/>
            <a:p>
              <a:pPr algn="ctr" eaLnBrk="0" fontAlgn="base" hangingPunct="0">
                <a:spcBef>
                  <a:spcPct val="0"/>
                </a:spcBef>
                <a:spcAft>
                  <a:spcPct val="0"/>
                </a:spcAft>
              </a:pPr>
              <a:endParaRPr lang="en-US" sz="1200" b="1">
                <a:solidFill>
                  <a:srgbClr val="000000"/>
                </a:solidFill>
              </a:endParaRPr>
            </a:p>
          </p:txBody>
        </p:sp>
        <p:sp>
          <p:nvSpPr>
            <p:cNvPr id="83" name="AutoShape 31">
              <a:extLst>
                <a:ext uri="{FF2B5EF4-FFF2-40B4-BE49-F238E27FC236}">
                  <a16:creationId xmlns:a16="http://schemas.microsoft.com/office/drawing/2014/main" id="{8872D2FE-DF76-A413-3A41-97860B2B899A}"/>
                </a:ext>
              </a:extLst>
            </p:cNvPr>
            <p:cNvSpPr>
              <a:spLocks noChangeArrowheads="1"/>
            </p:cNvSpPr>
            <p:nvPr/>
          </p:nvSpPr>
          <p:spPr bwMode="gray">
            <a:xfrm>
              <a:off x="4942153" y="2668556"/>
              <a:ext cx="1156406" cy="1156406"/>
            </a:xfrm>
            <a:prstGeom prst="cube">
              <a:avLst>
                <a:gd name="adj" fmla="val 25000"/>
              </a:avLst>
            </a:prstGeom>
            <a:grpFill/>
            <a:ln w="9525" algn="ctr">
              <a:solidFill>
                <a:schemeClr val="bg1">
                  <a:lumMod val="50000"/>
                </a:schemeClr>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grpSp>
      <p:sp>
        <p:nvSpPr>
          <p:cNvPr id="118" name="Rectangle 117">
            <a:extLst>
              <a:ext uri="{FF2B5EF4-FFF2-40B4-BE49-F238E27FC236}">
                <a16:creationId xmlns:a16="http://schemas.microsoft.com/office/drawing/2014/main" id="{593D8D45-547B-2D5E-3338-1E91239FB23E}"/>
              </a:ext>
            </a:extLst>
          </p:cNvPr>
          <p:cNvSpPr/>
          <p:nvPr/>
        </p:nvSpPr>
        <p:spPr>
          <a:xfrm>
            <a:off x="4813459" y="1693017"/>
            <a:ext cx="1739448" cy="54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b="1" i="0" u="none" strike="noStrike" kern="1200" cap="none" spc="0" normalizeH="0" baseline="0" noProof="0" dirty="0">
                <a:ln>
                  <a:noFill/>
                </a:ln>
                <a:solidFill>
                  <a:schemeClr val="accent3"/>
                </a:solidFill>
                <a:effectLst/>
                <a:uLnTx/>
                <a:uFillTx/>
                <a:latin typeface="Arial"/>
                <a:ea typeface="Roboto" panose="02000000000000000000" pitchFamily="2" charset="0"/>
                <a:cs typeface="Roboto" panose="02000000000000000000" pitchFamily="2" charset="0"/>
              </a:rPr>
              <a:t>Enabling socio-economic policies &amp; practices</a:t>
            </a:r>
          </a:p>
        </p:txBody>
      </p:sp>
      <p:grpSp>
        <p:nvGrpSpPr>
          <p:cNvPr id="42" name="Group 41">
            <a:extLst>
              <a:ext uri="{FF2B5EF4-FFF2-40B4-BE49-F238E27FC236}">
                <a16:creationId xmlns:a16="http://schemas.microsoft.com/office/drawing/2014/main" id="{F03ADCA6-D15C-67F3-2293-D5EEDDF8D916}"/>
              </a:ext>
            </a:extLst>
          </p:cNvPr>
          <p:cNvGrpSpPr/>
          <p:nvPr/>
        </p:nvGrpSpPr>
        <p:grpSpPr>
          <a:xfrm>
            <a:off x="7154616" y="2634352"/>
            <a:ext cx="1584000" cy="1584000"/>
            <a:chOff x="3211513" y="2098292"/>
            <a:chExt cx="3463926" cy="3444078"/>
          </a:xfrm>
          <a:solidFill>
            <a:schemeClr val="accent1">
              <a:lumMod val="40000"/>
              <a:lumOff val="60000"/>
            </a:schemeClr>
          </a:solidFill>
        </p:grpSpPr>
        <p:grpSp>
          <p:nvGrpSpPr>
            <p:cNvPr id="43" name="Group 42">
              <a:extLst>
                <a:ext uri="{FF2B5EF4-FFF2-40B4-BE49-F238E27FC236}">
                  <a16:creationId xmlns:a16="http://schemas.microsoft.com/office/drawing/2014/main" id="{D06FF41B-1357-0C48-B04F-53007E432666}"/>
                </a:ext>
              </a:extLst>
            </p:cNvPr>
            <p:cNvGrpSpPr>
              <a:grpSpLocks/>
            </p:cNvGrpSpPr>
            <p:nvPr/>
          </p:nvGrpSpPr>
          <p:grpSpPr bwMode="auto">
            <a:xfrm>
              <a:off x="3788393" y="2098292"/>
              <a:ext cx="2887046" cy="2873814"/>
              <a:chOff x="738" y="1372"/>
              <a:chExt cx="2407" cy="2396"/>
            </a:xfrm>
            <a:grpFill/>
          </p:grpSpPr>
          <p:sp>
            <p:nvSpPr>
              <p:cNvPr id="63" name="AutoShape 4">
                <a:extLst>
                  <a:ext uri="{FF2B5EF4-FFF2-40B4-BE49-F238E27FC236}">
                    <a16:creationId xmlns:a16="http://schemas.microsoft.com/office/drawing/2014/main" id="{D8120399-13B8-6538-E86C-9D8855966E90}"/>
                  </a:ext>
                </a:extLst>
              </p:cNvPr>
              <p:cNvSpPr>
                <a:spLocks noChangeArrowheads="1"/>
              </p:cNvSpPr>
              <p:nvPr/>
            </p:nvSpPr>
            <p:spPr bwMode="gray">
              <a:xfrm>
                <a:off x="738" y="2804"/>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64" name="AutoShape 5">
                <a:extLst>
                  <a:ext uri="{FF2B5EF4-FFF2-40B4-BE49-F238E27FC236}">
                    <a16:creationId xmlns:a16="http://schemas.microsoft.com/office/drawing/2014/main" id="{246F128F-972B-78AC-FB58-F935FD599540}"/>
                  </a:ext>
                </a:extLst>
              </p:cNvPr>
              <p:cNvSpPr>
                <a:spLocks noChangeArrowheads="1"/>
              </p:cNvSpPr>
              <p:nvPr/>
            </p:nvSpPr>
            <p:spPr bwMode="gray">
              <a:xfrm>
                <a:off x="738" y="2087"/>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65" name="AutoShape 6">
                <a:extLst>
                  <a:ext uri="{FF2B5EF4-FFF2-40B4-BE49-F238E27FC236}">
                    <a16:creationId xmlns:a16="http://schemas.microsoft.com/office/drawing/2014/main" id="{AEB106C1-696C-4CCE-B3AF-7BDD3BBB44B5}"/>
                  </a:ext>
                </a:extLst>
              </p:cNvPr>
              <p:cNvSpPr>
                <a:spLocks noChangeArrowheads="1"/>
              </p:cNvSpPr>
              <p:nvPr/>
            </p:nvSpPr>
            <p:spPr bwMode="gray">
              <a:xfrm>
                <a:off x="1460" y="2804"/>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66" name="AutoShape 7">
                <a:extLst>
                  <a:ext uri="{FF2B5EF4-FFF2-40B4-BE49-F238E27FC236}">
                    <a16:creationId xmlns:a16="http://schemas.microsoft.com/office/drawing/2014/main" id="{0097E4BA-D7B5-B414-2128-A5FB36DBBCA2}"/>
                  </a:ext>
                </a:extLst>
              </p:cNvPr>
              <p:cNvSpPr>
                <a:spLocks noChangeArrowheads="1"/>
              </p:cNvSpPr>
              <p:nvPr/>
            </p:nvSpPr>
            <p:spPr bwMode="gray">
              <a:xfrm>
                <a:off x="1460" y="2087"/>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67" name="AutoShape 8">
                <a:extLst>
                  <a:ext uri="{FF2B5EF4-FFF2-40B4-BE49-F238E27FC236}">
                    <a16:creationId xmlns:a16="http://schemas.microsoft.com/office/drawing/2014/main" id="{B4A51D5B-B6EA-42CB-89D1-074D45A512A7}"/>
                  </a:ext>
                </a:extLst>
              </p:cNvPr>
              <p:cNvSpPr>
                <a:spLocks noChangeArrowheads="1"/>
              </p:cNvSpPr>
              <p:nvPr/>
            </p:nvSpPr>
            <p:spPr bwMode="gray">
              <a:xfrm>
                <a:off x="2181" y="2804"/>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68" name="AutoShape 9">
                <a:extLst>
                  <a:ext uri="{FF2B5EF4-FFF2-40B4-BE49-F238E27FC236}">
                    <a16:creationId xmlns:a16="http://schemas.microsoft.com/office/drawing/2014/main" id="{B3492E1E-6C02-C7A6-0ACD-08093E46453E}"/>
                  </a:ext>
                </a:extLst>
              </p:cNvPr>
              <p:cNvSpPr>
                <a:spLocks noChangeArrowheads="1"/>
              </p:cNvSpPr>
              <p:nvPr/>
            </p:nvSpPr>
            <p:spPr bwMode="gray">
              <a:xfrm>
                <a:off x="2181" y="2087"/>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69" name="AutoShape 10">
                <a:extLst>
                  <a:ext uri="{FF2B5EF4-FFF2-40B4-BE49-F238E27FC236}">
                    <a16:creationId xmlns:a16="http://schemas.microsoft.com/office/drawing/2014/main" id="{B9707442-53FE-B120-F430-E72799310F11}"/>
                  </a:ext>
                </a:extLst>
              </p:cNvPr>
              <p:cNvSpPr>
                <a:spLocks noChangeArrowheads="1"/>
              </p:cNvSpPr>
              <p:nvPr/>
            </p:nvSpPr>
            <p:spPr bwMode="gray">
              <a:xfrm>
                <a:off x="738" y="1372"/>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70" name="AutoShape 11">
                <a:extLst>
                  <a:ext uri="{FF2B5EF4-FFF2-40B4-BE49-F238E27FC236}">
                    <a16:creationId xmlns:a16="http://schemas.microsoft.com/office/drawing/2014/main" id="{86BB9F94-C1F9-1058-1BB3-5E37C7960834}"/>
                  </a:ext>
                </a:extLst>
              </p:cNvPr>
              <p:cNvSpPr>
                <a:spLocks noChangeArrowheads="1"/>
              </p:cNvSpPr>
              <p:nvPr/>
            </p:nvSpPr>
            <p:spPr bwMode="gray">
              <a:xfrm>
                <a:off x="1460" y="1372"/>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71" name="AutoShape 12">
                <a:extLst>
                  <a:ext uri="{FF2B5EF4-FFF2-40B4-BE49-F238E27FC236}">
                    <a16:creationId xmlns:a16="http://schemas.microsoft.com/office/drawing/2014/main" id="{097709D3-F2FB-C8B3-149C-8BECF58768B4}"/>
                  </a:ext>
                </a:extLst>
              </p:cNvPr>
              <p:cNvSpPr>
                <a:spLocks noChangeArrowheads="1"/>
              </p:cNvSpPr>
              <p:nvPr/>
            </p:nvSpPr>
            <p:spPr bwMode="gray">
              <a:xfrm>
                <a:off x="2181" y="1372"/>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grpSp>
        <p:grpSp>
          <p:nvGrpSpPr>
            <p:cNvPr id="44" name="Group 43">
              <a:extLst>
                <a:ext uri="{FF2B5EF4-FFF2-40B4-BE49-F238E27FC236}">
                  <a16:creationId xmlns:a16="http://schemas.microsoft.com/office/drawing/2014/main" id="{DF7C624A-CA76-7CF3-956C-30B0B3AFF889}"/>
                </a:ext>
              </a:extLst>
            </p:cNvPr>
            <p:cNvGrpSpPr>
              <a:grpSpLocks/>
            </p:cNvGrpSpPr>
            <p:nvPr/>
          </p:nvGrpSpPr>
          <p:grpSpPr bwMode="auto">
            <a:xfrm>
              <a:off x="3499953" y="2384086"/>
              <a:ext cx="2887046" cy="2873814"/>
              <a:chOff x="738" y="1372"/>
              <a:chExt cx="2407" cy="2396"/>
            </a:xfrm>
            <a:grpFill/>
          </p:grpSpPr>
          <p:sp>
            <p:nvSpPr>
              <p:cNvPr id="54" name="AutoShape 14">
                <a:extLst>
                  <a:ext uri="{FF2B5EF4-FFF2-40B4-BE49-F238E27FC236}">
                    <a16:creationId xmlns:a16="http://schemas.microsoft.com/office/drawing/2014/main" id="{DC28DDB2-E231-8385-756F-07470AE26712}"/>
                  </a:ext>
                </a:extLst>
              </p:cNvPr>
              <p:cNvSpPr>
                <a:spLocks noChangeArrowheads="1"/>
              </p:cNvSpPr>
              <p:nvPr/>
            </p:nvSpPr>
            <p:spPr bwMode="gray">
              <a:xfrm>
                <a:off x="738" y="2804"/>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55" name="AutoShape 15">
                <a:extLst>
                  <a:ext uri="{FF2B5EF4-FFF2-40B4-BE49-F238E27FC236}">
                    <a16:creationId xmlns:a16="http://schemas.microsoft.com/office/drawing/2014/main" id="{1BAD33A7-3A17-9A97-B2EC-5C713D1D493E}"/>
                  </a:ext>
                </a:extLst>
              </p:cNvPr>
              <p:cNvSpPr>
                <a:spLocks noChangeArrowheads="1"/>
              </p:cNvSpPr>
              <p:nvPr/>
            </p:nvSpPr>
            <p:spPr bwMode="gray">
              <a:xfrm>
                <a:off x="738" y="2087"/>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56" name="AutoShape 16">
                <a:extLst>
                  <a:ext uri="{FF2B5EF4-FFF2-40B4-BE49-F238E27FC236}">
                    <a16:creationId xmlns:a16="http://schemas.microsoft.com/office/drawing/2014/main" id="{D321273F-4E76-8A9E-24D1-05658052452A}"/>
                  </a:ext>
                </a:extLst>
              </p:cNvPr>
              <p:cNvSpPr>
                <a:spLocks noChangeArrowheads="1"/>
              </p:cNvSpPr>
              <p:nvPr/>
            </p:nvSpPr>
            <p:spPr bwMode="gray">
              <a:xfrm>
                <a:off x="1460" y="2804"/>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57" name="AutoShape 17">
                <a:extLst>
                  <a:ext uri="{FF2B5EF4-FFF2-40B4-BE49-F238E27FC236}">
                    <a16:creationId xmlns:a16="http://schemas.microsoft.com/office/drawing/2014/main" id="{11AC3D7A-F272-68AE-D1BA-3771696577F4}"/>
                  </a:ext>
                </a:extLst>
              </p:cNvPr>
              <p:cNvSpPr>
                <a:spLocks noChangeArrowheads="1"/>
              </p:cNvSpPr>
              <p:nvPr/>
            </p:nvSpPr>
            <p:spPr bwMode="gray">
              <a:xfrm>
                <a:off x="1460" y="2087"/>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58" name="AutoShape 18">
                <a:extLst>
                  <a:ext uri="{FF2B5EF4-FFF2-40B4-BE49-F238E27FC236}">
                    <a16:creationId xmlns:a16="http://schemas.microsoft.com/office/drawing/2014/main" id="{018C6EC3-FDFF-F4BE-DBBE-4E27623B43DF}"/>
                  </a:ext>
                </a:extLst>
              </p:cNvPr>
              <p:cNvSpPr>
                <a:spLocks noChangeArrowheads="1"/>
              </p:cNvSpPr>
              <p:nvPr/>
            </p:nvSpPr>
            <p:spPr bwMode="gray">
              <a:xfrm>
                <a:off x="2181" y="2804"/>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59" name="AutoShape 19">
                <a:extLst>
                  <a:ext uri="{FF2B5EF4-FFF2-40B4-BE49-F238E27FC236}">
                    <a16:creationId xmlns:a16="http://schemas.microsoft.com/office/drawing/2014/main" id="{C7BB313A-8889-795E-25DE-AFEACF90C5F7}"/>
                  </a:ext>
                </a:extLst>
              </p:cNvPr>
              <p:cNvSpPr>
                <a:spLocks noChangeArrowheads="1"/>
              </p:cNvSpPr>
              <p:nvPr/>
            </p:nvSpPr>
            <p:spPr bwMode="gray">
              <a:xfrm>
                <a:off x="2181" y="2087"/>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60" name="AutoShape 20">
                <a:extLst>
                  <a:ext uri="{FF2B5EF4-FFF2-40B4-BE49-F238E27FC236}">
                    <a16:creationId xmlns:a16="http://schemas.microsoft.com/office/drawing/2014/main" id="{C34704CE-4F9A-FA29-3BB6-474935DACDE4}"/>
                  </a:ext>
                </a:extLst>
              </p:cNvPr>
              <p:cNvSpPr>
                <a:spLocks noChangeArrowheads="1"/>
              </p:cNvSpPr>
              <p:nvPr/>
            </p:nvSpPr>
            <p:spPr bwMode="gray">
              <a:xfrm>
                <a:off x="738" y="1372"/>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61" name="AutoShape 21">
                <a:extLst>
                  <a:ext uri="{FF2B5EF4-FFF2-40B4-BE49-F238E27FC236}">
                    <a16:creationId xmlns:a16="http://schemas.microsoft.com/office/drawing/2014/main" id="{C192F131-33AC-A390-E507-92BFE6EB071E}"/>
                  </a:ext>
                </a:extLst>
              </p:cNvPr>
              <p:cNvSpPr>
                <a:spLocks noChangeArrowheads="1"/>
              </p:cNvSpPr>
              <p:nvPr/>
            </p:nvSpPr>
            <p:spPr bwMode="gray">
              <a:xfrm>
                <a:off x="1460" y="1372"/>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62" name="AutoShape 22">
                <a:extLst>
                  <a:ext uri="{FF2B5EF4-FFF2-40B4-BE49-F238E27FC236}">
                    <a16:creationId xmlns:a16="http://schemas.microsoft.com/office/drawing/2014/main" id="{9EA723A0-F00C-10D0-0CDE-83BF3CCB928F}"/>
                  </a:ext>
                </a:extLst>
              </p:cNvPr>
              <p:cNvSpPr>
                <a:spLocks noChangeArrowheads="1"/>
              </p:cNvSpPr>
              <p:nvPr/>
            </p:nvSpPr>
            <p:spPr bwMode="gray">
              <a:xfrm>
                <a:off x="2181" y="1372"/>
                <a:ext cx="964" cy="964"/>
              </a:xfrm>
              <a:prstGeom prst="cube">
                <a:avLst>
                  <a:gd name="adj" fmla="val 25000"/>
                </a:avLst>
              </a:prstGeom>
              <a:grp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200" b="1">
                  <a:solidFill>
                    <a:srgbClr val="000000"/>
                  </a:solidFill>
                </a:endParaRPr>
              </a:p>
            </p:txBody>
          </p:sp>
        </p:grpSp>
        <p:sp>
          <p:nvSpPr>
            <p:cNvPr id="45" name="AutoShape 23">
              <a:extLst>
                <a:ext uri="{FF2B5EF4-FFF2-40B4-BE49-F238E27FC236}">
                  <a16:creationId xmlns:a16="http://schemas.microsoft.com/office/drawing/2014/main" id="{89B45ECB-8AFC-3B62-B995-951D2BF33CD1}"/>
                </a:ext>
              </a:extLst>
            </p:cNvPr>
            <p:cNvSpPr>
              <a:spLocks noChangeArrowheads="1"/>
            </p:cNvSpPr>
            <p:nvPr/>
          </p:nvSpPr>
          <p:spPr bwMode="gray">
            <a:xfrm>
              <a:off x="3211513" y="4385964"/>
              <a:ext cx="1156406" cy="1156406"/>
            </a:xfrm>
            <a:prstGeom prst="cube">
              <a:avLst>
                <a:gd name="adj" fmla="val 25000"/>
              </a:avLst>
            </a:prstGeom>
            <a:grpFill/>
            <a:ln w="9525" algn="ctr">
              <a:solidFill>
                <a:schemeClr val="bg1"/>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46" name="AutoShape 24">
              <a:extLst>
                <a:ext uri="{FF2B5EF4-FFF2-40B4-BE49-F238E27FC236}">
                  <a16:creationId xmlns:a16="http://schemas.microsoft.com/office/drawing/2014/main" id="{BC0FE1F6-886B-EC5E-CD95-E81F62E5B5F8}"/>
                </a:ext>
              </a:extLst>
            </p:cNvPr>
            <p:cNvSpPr>
              <a:spLocks noChangeArrowheads="1"/>
            </p:cNvSpPr>
            <p:nvPr/>
          </p:nvSpPr>
          <p:spPr bwMode="gray">
            <a:xfrm>
              <a:off x="3211513" y="3525937"/>
              <a:ext cx="1156406" cy="1156406"/>
            </a:xfrm>
            <a:prstGeom prst="cube">
              <a:avLst>
                <a:gd name="adj" fmla="val 25000"/>
              </a:avLst>
            </a:prstGeom>
            <a:grpFill/>
            <a:ln w="9525" algn="ctr">
              <a:solidFill>
                <a:schemeClr val="bg1"/>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47" name="AutoShape 25">
              <a:extLst>
                <a:ext uri="{FF2B5EF4-FFF2-40B4-BE49-F238E27FC236}">
                  <a16:creationId xmlns:a16="http://schemas.microsoft.com/office/drawing/2014/main" id="{55997626-4510-C013-BD74-48AC3252B3F5}"/>
                </a:ext>
              </a:extLst>
            </p:cNvPr>
            <p:cNvSpPr>
              <a:spLocks noChangeArrowheads="1"/>
            </p:cNvSpPr>
            <p:nvPr/>
          </p:nvSpPr>
          <p:spPr bwMode="gray">
            <a:xfrm>
              <a:off x="4078156" y="4385964"/>
              <a:ext cx="1155083" cy="1156406"/>
            </a:xfrm>
            <a:prstGeom prst="cube">
              <a:avLst>
                <a:gd name="adj" fmla="val 25000"/>
              </a:avLst>
            </a:prstGeom>
            <a:grpFill/>
            <a:ln w="9525" algn="ctr">
              <a:solidFill>
                <a:schemeClr val="bg1"/>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48" name="AutoShape 26">
              <a:extLst>
                <a:ext uri="{FF2B5EF4-FFF2-40B4-BE49-F238E27FC236}">
                  <a16:creationId xmlns:a16="http://schemas.microsoft.com/office/drawing/2014/main" id="{9E61A6EF-A559-13D5-518E-C7DE23C87777}"/>
                </a:ext>
              </a:extLst>
            </p:cNvPr>
            <p:cNvSpPr>
              <a:spLocks noChangeArrowheads="1"/>
            </p:cNvSpPr>
            <p:nvPr/>
          </p:nvSpPr>
          <p:spPr bwMode="gray">
            <a:xfrm>
              <a:off x="4078156" y="3525937"/>
              <a:ext cx="1155083" cy="1156406"/>
            </a:xfrm>
            <a:prstGeom prst="cube">
              <a:avLst>
                <a:gd name="adj" fmla="val 25000"/>
              </a:avLst>
            </a:prstGeom>
            <a:grpFill/>
            <a:ln w="9525" algn="ctr">
              <a:solidFill>
                <a:schemeClr val="bg1"/>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49" name="AutoShape 27">
              <a:extLst>
                <a:ext uri="{FF2B5EF4-FFF2-40B4-BE49-F238E27FC236}">
                  <a16:creationId xmlns:a16="http://schemas.microsoft.com/office/drawing/2014/main" id="{7A4C563E-D909-FC2F-824B-97C53B59F401}"/>
                </a:ext>
              </a:extLst>
            </p:cNvPr>
            <p:cNvSpPr>
              <a:spLocks noChangeArrowheads="1"/>
            </p:cNvSpPr>
            <p:nvPr/>
          </p:nvSpPr>
          <p:spPr bwMode="gray">
            <a:xfrm>
              <a:off x="4942153" y="4385964"/>
              <a:ext cx="1156406" cy="1156406"/>
            </a:xfrm>
            <a:prstGeom prst="cube">
              <a:avLst>
                <a:gd name="adj" fmla="val 25000"/>
              </a:avLst>
            </a:prstGeom>
            <a:grpFill/>
            <a:ln w="9525" algn="ctr">
              <a:solidFill>
                <a:schemeClr val="bg1"/>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50" name="AutoShape 28">
              <a:extLst>
                <a:ext uri="{FF2B5EF4-FFF2-40B4-BE49-F238E27FC236}">
                  <a16:creationId xmlns:a16="http://schemas.microsoft.com/office/drawing/2014/main" id="{85034D64-35CE-7057-100F-E0E4D2425DDE}"/>
                </a:ext>
              </a:extLst>
            </p:cNvPr>
            <p:cNvSpPr>
              <a:spLocks noChangeArrowheads="1"/>
            </p:cNvSpPr>
            <p:nvPr/>
          </p:nvSpPr>
          <p:spPr bwMode="gray">
            <a:xfrm>
              <a:off x="4942153" y="3525937"/>
              <a:ext cx="1156406" cy="1156406"/>
            </a:xfrm>
            <a:prstGeom prst="cube">
              <a:avLst>
                <a:gd name="adj" fmla="val 25000"/>
              </a:avLst>
            </a:prstGeom>
            <a:grpFill/>
            <a:ln w="9525" algn="ctr">
              <a:solidFill>
                <a:schemeClr val="bg1"/>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51" name="AutoShape 29">
              <a:extLst>
                <a:ext uri="{FF2B5EF4-FFF2-40B4-BE49-F238E27FC236}">
                  <a16:creationId xmlns:a16="http://schemas.microsoft.com/office/drawing/2014/main" id="{94ACAF76-3674-C7C4-301A-565E115C0C6B}"/>
                </a:ext>
              </a:extLst>
            </p:cNvPr>
            <p:cNvSpPr>
              <a:spLocks noChangeArrowheads="1"/>
            </p:cNvSpPr>
            <p:nvPr/>
          </p:nvSpPr>
          <p:spPr bwMode="gray">
            <a:xfrm>
              <a:off x="3211513" y="2668556"/>
              <a:ext cx="1156406" cy="1156406"/>
            </a:xfrm>
            <a:prstGeom prst="cube">
              <a:avLst>
                <a:gd name="adj" fmla="val 25000"/>
              </a:avLst>
            </a:prstGeom>
            <a:grpFill/>
            <a:ln w="9525" algn="ctr">
              <a:solidFill>
                <a:schemeClr val="bg1"/>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sp>
          <p:nvSpPr>
            <p:cNvPr id="52" name="AutoShape 30">
              <a:extLst>
                <a:ext uri="{FF2B5EF4-FFF2-40B4-BE49-F238E27FC236}">
                  <a16:creationId xmlns:a16="http://schemas.microsoft.com/office/drawing/2014/main" id="{1B44C3D6-7AAF-352C-EA08-D9244FE3E291}"/>
                </a:ext>
              </a:extLst>
            </p:cNvPr>
            <p:cNvSpPr>
              <a:spLocks noChangeArrowheads="1"/>
            </p:cNvSpPr>
            <p:nvPr/>
          </p:nvSpPr>
          <p:spPr bwMode="gray">
            <a:xfrm>
              <a:off x="4078156" y="2668556"/>
              <a:ext cx="1155083" cy="1156406"/>
            </a:xfrm>
            <a:prstGeom prst="cube">
              <a:avLst>
                <a:gd name="adj" fmla="val 25000"/>
              </a:avLst>
            </a:prstGeom>
            <a:grpFill/>
            <a:ln w="9525" algn="ctr">
              <a:solidFill>
                <a:schemeClr val="bg1"/>
              </a:solidFill>
              <a:miter lim="800000"/>
              <a:headEnd/>
              <a:tailEnd/>
            </a:ln>
            <a:effectLst/>
          </p:spPr>
          <p:txBody>
            <a:bodyPr wrap="none" anchor="ctr"/>
            <a:lstStyle/>
            <a:p>
              <a:pPr algn="ctr" eaLnBrk="0" fontAlgn="base" hangingPunct="0">
                <a:spcBef>
                  <a:spcPct val="0"/>
                </a:spcBef>
                <a:spcAft>
                  <a:spcPct val="0"/>
                </a:spcAft>
              </a:pPr>
              <a:endParaRPr lang="en-US" sz="1200" b="1">
                <a:solidFill>
                  <a:srgbClr val="000000"/>
                </a:solidFill>
              </a:endParaRPr>
            </a:p>
          </p:txBody>
        </p:sp>
        <p:sp>
          <p:nvSpPr>
            <p:cNvPr id="53" name="AutoShape 31">
              <a:extLst>
                <a:ext uri="{FF2B5EF4-FFF2-40B4-BE49-F238E27FC236}">
                  <a16:creationId xmlns:a16="http://schemas.microsoft.com/office/drawing/2014/main" id="{7B5A808F-46CC-EF23-2314-8ADAAB72B9D2}"/>
                </a:ext>
              </a:extLst>
            </p:cNvPr>
            <p:cNvSpPr>
              <a:spLocks noChangeArrowheads="1"/>
            </p:cNvSpPr>
            <p:nvPr/>
          </p:nvSpPr>
          <p:spPr bwMode="gray">
            <a:xfrm>
              <a:off x="4942153" y="2668556"/>
              <a:ext cx="1156406" cy="1156406"/>
            </a:xfrm>
            <a:prstGeom prst="cube">
              <a:avLst>
                <a:gd name="adj" fmla="val 25000"/>
              </a:avLst>
            </a:prstGeom>
            <a:grpFill/>
            <a:ln w="9525" algn="ctr">
              <a:solidFill>
                <a:schemeClr val="bg1"/>
              </a:solidFill>
              <a:miter lim="800000"/>
              <a:headEnd/>
              <a:tailEnd/>
            </a:ln>
            <a:effectLst/>
          </p:spPr>
          <p:txBody>
            <a:bodyPr wrap="none" anchor="ctr"/>
            <a:lstStyle/>
            <a:p>
              <a:pPr eaLnBrk="0" fontAlgn="base" hangingPunct="0">
                <a:spcBef>
                  <a:spcPct val="0"/>
                </a:spcBef>
                <a:spcAft>
                  <a:spcPct val="0"/>
                </a:spcAft>
              </a:pPr>
              <a:endParaRPr lang="en-US" sz="1200" b="1">
                <a:solidFill>
                  <a:srgbClr val="000000"/>
                </a:solidFill>
              </a:endParaRPr>
            </a:p>
          </p:txBody>
        </p:sp>
      </p:grpSp>
      <p:sp>
        <p:nvSpPr>
          <p:cNvPr id="119" name="Rectangle 118">
            <a:extLst>
              <a:ext uri="{FF2B5EF4-FFF2-40B4-BE49-F238E27FC236}">
                <a16:creationId xmlns:a16="http://schemas.microsoft.com/office/drawing/2014/main" id="{8B6F1C90-0C6F-863A-5D22-714C6BE95ED3}"/>
              </a:ext>
            </a:extLst>
          </p:cNvPr>
          <p:cNvSpPr/>
          <p:nvPr/>
        </p:nvSpPr>
        <p:spPr>
          <a:xfrm>
            <a:off x="7076892" y="1693017"/>
            <a:ext cx="1739448" cy="54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b="1" i="0" u="none" strike="noStrike" kern="1200" cap="none" spc="0" normalizeH="0" baseline="0" noProof="0" dirty="0">
                <a:ln>
                  <a:noFill/>
                </a:ln>
                <a:solidFill>
                  <a:schemeClr val="accent3"/>
                </a:solidFill>
                <a:effectLst/>
                <a:uLnTx/>
                <a:uFillTx/>
                <a:latin typeface="Arial"/>
                <a:ea typeface="Roboto" panose="02000000000000000000" pitchFamily="2" charset="0"/>
                <a:cs typeface="Roboto" panose="02000000000000000000" pitchFamily="2" charset="0"/>
              </a:rPr>
              <a:t>Socio-economic impact extrapolation</a:t>
            </a:r>
          </a:p>
        </p:txBody>
      </p:sp>
    </p:spTree>
    <p:extLst>
      <p:ext uri="{BB962C8B-B14F-4D97-AF65-F5344CB8AC3E}">
        <p14:creationId xmlns:p14="http://schemas.microsoft.com/office/powerpoint/2010/main" val="3867522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a:extLst>
              <a:ext uri="{FF2B5EF4-FFF2-40B4-BE49-F238E27FC236}">
                <a16:creationId xmlns:a16="http://schemas.microsoft.com/office/drawing/2014/main" id="{3F3F1B72-E146-7D8C-EF90-49BC61A200C9}"/>
              </a:ext>
            </a:extLst>
          </p:cNvPr>
          <p:cNvGraphicFramePr>
            <a:graphicFrameLocks noChangeAspect="1"/>
          </p:cNvGraphicFramePr>
          <p:nvPr>
            <p:custDataLst>
              <p:tags r:id="rId1"/>
            </p:custDataLst>
            <p:extLst>
              <p:ext uri="{D42A27DB-BD31-4B8C-83A1-F6EECF244321}">
                <p14:modId xmlns:p14="http://schemas.microsoft.com/office/powerpoint/2010/main" val="6324769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395" imgH="394" progId="TCLayout.ActiveDocument.1">
                  <p:embed/>
                </p:oleObj>
              </mc:Choice>
              <mc:Fallback>
                <p:oleObj name="think-cell Slide" r:id="rId26" imgW="395" imgH="394" progId="TCLayout.ActiveDocument.1">
                  <p:embed/>
                  <p:pic>
                    <p:nvPicPr>
                      <p:cNvPr id="25" name="Object 24" hidden="1">
                        <a:extLst>
                          <a:ext uri="{FF2B5EF4-FFF2-40B4-BE49-F238E27FC236}">
                            <a16:creationId xmlns:a16="http://schemas.microsoft.com/office/drawing/2014/main" id="{3F3F1B72-E146-7D8C-EF90-49BC61A200C9}"/>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893" name="Rectangle 892">
            <a:extLst>
              <a:ext uri="{FF2B5EF4-FFF2-40B4-BE49-F238E27FC236}">
                <a16:creationId xmlns:a16="http://schemas.microsoft.com/office/drawing/2014/main" id="{C2ED3C51-5DEF-5261-328C-AD9F1E9426E3}"/>
              </a:ext>
            </a:extLst>
          </p:cNvPr>
          <p:cNvSpPr/>
          <p:nvPr/>
        </p:nvSpPr>
        <p:spPr>
          <a:xfrm>
            <a:off x="2003341" y="1821180"/>
            <a:ext cx="409843" cy="2405947"/>
          </a:xfrm>
          <a:prstGeom prst="rect">
            <a:avLst/>
          </a:prstGeom>
          <a:solidFill>
            <a:schemeClr val="accent6">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755" name="Rectangle 754">
            <a:extLst>
              <a:ext uri="{FF2B5EF4-FFF2-40B4-BE49-F238E27FC236}">
                <a16:creationId xmlns:a16="http://schemas.microsoft.com/office/drawing/2014/main" id="{79D73DC6-A407-9129-38E1-FC0428CB4FC2}"/>
              </a:ext>
            </a:extLst>
          </p:cNvPr>
          <p:cNvSpPr/>
          <p:nvPr/>
        </p:nvSpPr>
        <p:spPr>
          <a:xfrm>
            <a:off x="742106" y="1821180"/>
            <a:ext cx="409843" cy="2405947"/>
          </a:xfrm>
          <a:prstGeom prst="rect">
            <a:avLst/>
          </a:prstGeom>
          <a:solidFill>
            <a:schemeClr val="accent4">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7" name="Title 6"/>
          <p:cNvSpPr>
            <a:spLocks noGrp="1"/>
          </p:cNvSpPr>
          <p:nvPr>
            <p:ph type="title"/>
          </p:nvPr>
        </p:nvSpPr>
        <p:spPr>
          <a:xfrm>
            <a:off x="306323" y="297000"/>
            <a:ext cx="8532877" cy="484632"/>
          </a:xfrm>
        </p:spPr>
        <p:txBody>
          <a:bodyPr vert="horz"/>
          <a:lstStyle/>
          <a:p>
            <a:r>
              <a:rPr lang="en-GB" dirty="0"/>
              <a:t>Expectedly, different regions will not realize the full value of their natural resources to the same extent, due to varying governance practices</a:t>
            </a:r>
            <a:endParaRPr lang="en-US" dirty="0"/>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3" name="Text Placeholder 2">
            <a:extLst>
              <a:ext uri="{FF2B5EF4-FFF2-40B4-BE49-F238E27FC236}">
                <a16:creationId xmlns:a16="http://schemas.microsoft.com/office/drawing/2014/main" id="{BF361C47-3F8A-4379-B8D0-7A13E039DDA9}"/>
              </a:ext>
            </a:extLst>
          </p:cNvPr>
          <p:cNvSpPr>
            <a:spLocks noGrp="1"/>
          </p:cNvSpPr>
          <p:nvPr>
            <p:ph type="body" sz="quarter" idx="14"/>
          </p:nvPr>
        </p:nvSpPr>
        <p:spPr>
          <a:xfrm>
            <a:off x="312368" y="4941001"/>
            <a:ext cx="8519261" cy="107722"/>
          </a:xfrm>
        </p:spPr>
        <p:txBody>
          <a:bodyPr/>
          <a:lstStyle/>
          <a:p>
            <a:r>
              <a:rPr lang="en-US" dirty="0"/>
              <a:t>Source: Wood Mackenzie analysis, 2021 RGI data. Note: Where 2021 data is unavailable for selected countries, 2017 data has been used in place   </a:t>
            </a:r>
          </a:p>
        </p:txBody>
      </p:sp>
      <p:sp>
        <p:nvSpPr>
          <p:cNvPr id="12" name="Text Placeholder 7">
            <a:extLst>
              <a:ext uri="{FF2B5EF4-FFF2-40B4-BE49-F238E27FC236}">
                <a16:creationId xmlns:a16="http://schemas.microsoft.com/office/drawing/2014/main" id="{AB3BF0FB-27D0-4241-8D17-F81E3C5106D7}"/>
              </a:ext>
            </a:extLst>
          </p:cNvPr>
          <p:cNvSpPr>
            <a:spLocks noGrp="1"/>
          </p:cNvSpPr>
          <p:nvPr>
            <p:ph type="body" sz="quarter" idx="10"/>
          </p:nvPr>
        </p:nvSpPr>
        <p:spPr/>
        <p:txBody>
          <a:bodyPr/>
          <a:lstStyle/>
          <a:p>
            <a:r>
              <a:rPr lang="en-GB" dirty="0"/>
              <a:t>We have referred to the Resource Governance Index as a proxy to benchmark countries</a:t>
            </a:r>
            <a:endParaRPr lang="en-US" dirty="0"/>
          </a:p>
        </p:txBody>
      </p:sp>
      <p:graphicFrame>
        <p:nvGraphicFramePr>
          <p:cNvPr id="20" name="Chart 19">
            <a:extLst>
              <a:ext uri="{FF2B5EF4-FFF2-40B4-BE49-F238E27FC236}">
                <a16:creationId xmlns:a16="http://schemas.microsoft.com/office/drawing/2014/main" id="{0AD70261-202A-9258-DFF9-50F3F96217E8}"/>
              </a:ext>
            </a:extLst>
          </p:cNvPr>
          <p:cNvGraphicFramePr/>
          <p:nvPr>
            <p:custDataLst>
              <p:tags r:id="rId2"/>
            </p:custDataLst>
            <p:extLst>
              <p:ext uri="{D42A27DB-BD31-4B8C-83A1-F6EECF244321}">
                <p14:modId xmlns:p14="http://schemas.microsoft.com/office/powerpoint/2010/main" val="1919801855"/>
              </p:ext>
            </p:extLst>
          </p:nvPr>
        </p:nvGraphicFramePr>
        <p:xfrm>
          <a:off x="301625" y="1828800"/>
          <a:ext cx="7585075" cy="2244725"/>
        </p:xfrm>
        <a:graphic>
          <a:graphicData uri="http://schemas.openxmlformats.org/drawingml/2006/chart">
            <c:chart xmlns:c="http://schemas.openxmlformats.org/drawingml/2006/chart" xmlns:r="http://schemas.openxmlformats.org/officeDocument/2006/relationships" r:id="rId28"/>
          </a:graphicData>
        </a:graphic>
      </p:graphicFrame>
      <p:sp>
        <p:nvSpPr>
          <p:cNvPr id="741" name="Rectangle 740">
            <a:extLst>
              <a:ext uri="{FF2B5EF4-FFF2-40B4-BE49-F238E27FC236}">
                <a16:creationId xmlns:a16="http://schemas.microsoft.com/office/drawing/2014/main" id="{10496167-D005-2B8B-7A07-F2B0098B7BF3}"/>
              </a:ext>
            </a:extLst>
          </p:cNvPr>
          <p:cNvSpPr/>
          <p:nvPr>
            <p:custDataLst>
              <p:tags r:id="rId3"/>
            </p:custDataLst>
          </p:nvPr>
        </p:nvSpPr>
        <p:spPr bwMode="auto">
          <a:xfrm>
            <a:off x="7196137" y="1609725"/>
            <a:ext cx="59055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a:r>
              <a:rPr lang="en-GB" altLang="en-US" sz="1000" baseline="0" dirty="0">
                <a:solidFill>
                  <a:schemeClr val="tx1"/>
                </a:solidFill>
                <a:effectLst/>
              </a:rPr>
              <a:t>RGI Index</a:t>
            </a:r>
            <a:endParaRPr lang="en-GB" sz="1000" baseline="0" dirty="0">
              <a:solidFill>
                <a:schemeClr val="tx1"/>
              </a:solidFill>
            </a:endParaRPr>
          </a:p>
        </p:txBody>
      </p:sp>
      <p:sp>
        <p:nvSpPr>
          <p:cNvPr id="380" name="Rectangle 379">
            <a:extLst>
              <a:ext uri="{FF2B5EF4-FFF2-40B4-BE49-F238E27FC236}">
                <a16:creationId xmlns:a16="http://schemas.microsoft.com/office/drawing/2014/main" id="{D36E65D1-536F-DFBD-C046-DB77EA4B2659}"/>
              </a:ext>
            </a:extLst>
          </p:cNvPr>
          <p:cNvSpPr/>
          <p:nvPr>
            <p:custDataLst>
              <p:tags r:id="rId4"/>
            </p:custDataLst>
          </p:nvPr>
        </p:nvSpPr>
        <p:spPr bwMode="auto">
          <a:xfrm>
            <a:off x="274638" y="1609725"/>
            <a:ext cx="915988"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a:r>
              <a:rPr lang="en-US" sz="1000" baseline="0" dirty="0">
                <a:solidFill>
                  <a:schemeClr val="tx1"/>
                </a:solidFill>
              </a:rPr>
              <a:t>RGI Composite</a:t>
            </a:r>
          </a:p>
        </p:txBody>
      </p:sp>
      <p:grpSp>
        <p:nvGrpSpPr>
          <p:cNvPr id="394" name="Group 393">
            <a:extLst>
              <a:ext uri="{FF2B5EF4-FFF2-40B4-BE49-F238E27FC236}">
                <a16:creationId xmlns:a16="http://schemas.microsoft.com/office/drawing/2014/main" id="{0B7798B6-78E5-470D-CD8C-9876D706AC48}"/>
              </a:ext>
            </a:extLst>
          </p:cNvPr>
          <p:cNvGrpSpPr/>
          <p:nvPr/>
        </p:nvGrpSpPr>
        <p:grpSpPr>
          <a:xfrm>
            <a:off x="292633" y="3997849"/>
            <a:ext cx="755235" cy="552216"/>
            <a:chOff x="325288" y="3997849"/>
            <a:chExt cx="755235" cy="552216"/>
          </a:xfrm>
        </p:grpSpPr>
        <p:pic>
          <p:nvPicPr>
            <p:cNvPr id="395" name="Picture 394">
              <a:extLst>
                <a:ext uri="{FF2B5EF4-FFF2-40B4-BE49-F238E27FC236}">
                  <a16:creationId xmlns:a16="http://schemas.microsoft.com/office/drawing/2014/main" id="{3D2FFC4F-54A5-43A8-CE74-9C923F3D465F}"/>
                </a:ext>
              </a:extLst>
            </p:cNvPr>
            <p:cNvPicPr preferRelativeResize="0">
              <a:picLocks noChangeAspect="1"/>
            </p:cNvPicPr>
            <p:nvPr/>
          </p:nvPicPr>
          <p:blipFill>
            <a:blip r:embed="rId29">
              <a:extLst>
                <a:ext uri="{28A0092B-C50C-407E-A947-70E740481C1C}">
                  <a14:useLocalDpi xmlns:a14="http://schemas.microsoft.com/office/drawing/2010/main" val="0"/>
                </a:ext>
              </a:extLst>
            </a:blip>
            <a:stretch>
              <a:fillRect/>
            </a:stretch>
          </p:blipFill>
          <p:spPr>
            <a:xfrm>
              <a:off x="864523" y="3997849"/>
              <a:ext cx="216000" cy="210036"/>
            </a:xfrm>
            <a:prstGeom prst="rect">
              <a:avLst/>
            </a:prstGeom>
          </p:spPr>
        </p:pic>
        <p:sp>
          <p:nvSpPr>
            <p:cNvPr id="396" name="Rectangle 395">
              <a:extLst>
                <a:ext uri="{FF2B5EF4-FFF2-40B4-BE49-F238E27FC236}">
                  <a16:creationId xmlns:a16="http://schemas.microsoft.com/office/drawing/2014/main" id="{D1507499-F651-9B45-C2A0-D62C03171A53}"/>
                </a:ext>
              </a:extLst>
            </p:cNvPr>
            <p:cNvSpPr/>
            <p:nvPr>
              <p:custDataLst>
                <p:tags r:id="rId24"/>
              </p:custDataLst>
            </p:nvPr>
          </p:nvSpPr>
          <p:spPr bwMode="auto">
            <a:xfrm rot="19090296">
              <a:off x="325288" y="4397665"/>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Chile</a:t>
              </a:r>
              <a:endParaRPr lang="en-US" sz="1000" baseline="0" dirty="0">
                <a:solidFill>
                  <a:schemeClr val="tx1"/>
                </a:solidFill>
              </a:endParaRPr>
            </a:p>
          </p:txBody>
        </p:sp>
      </p:grpSp>
      <p:grpSp>
        <p:nvGrpSpPr>
          <p:cNvPr id="397" name="Group 396">
            <a:extLst>
              <a:ext uri="{FF2B5EF4-FFF2-40B4-BE49-F238E27FC236}">
                <a16:creationId xmlns:a16="http://schemas.microsoft.com/office/drawing/2014/main" id="{AB53311A-A9D5-EDBB-1E3C-A1D63F2EDE91}"/>
              </a:ext>
            </a:extLst>
          </p:cNvPr>
          <p:cNvGrpSpPr/>
          <p:nvPr/>
        </p:nvGrpSpPr>
        <p:grpSpPr>
          <a:xfrm>
            <a:off x="718544" y="3997849"/>
            <a:ext cx="753087" cy="552217"/>
            <a:chOff x="810620" y="3997849"/>
            <a:chExt cx="753087" cy="552217"/>
          </a:xfrm>
        </p:grpSpPr>
        <p:pic>
          <p:nvPicPr>
            <p:cNvPr id="398" name="Picture 397">
              <a:extLst>
                <a:ext uri="{FF2B5EF4-FFF2-40B4-BE49-F238E27FC236}">
                  <a16:creationId xmlns:a16="http://schemas.microsoft.com/office/drawing/2014/main" id="{71AF7135-B4B6-D10A-BD94-C3ADE4DAFBE9}"/>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347707" y="3997849"/>
              <a:ext cx="216000" cy="202938"/>
            </a:xfrm>
            <a:prstGeom prst="rect">
              <a:avLst/>
            </a:prstGeom>
          </p:spPr>
        </p:pic>
        <p:sp>
          <p:nvSpPr>
            <p:cNvPr id="399" name="Rectangle 398">
              <a:extLst>
                <a:ext uri="{FF2B5EF4-FFF2-40B4-BE49-F238E27FC236}">
                  <a16:creationId xmlns:a16="http://schemas.microsoft.com/office/drawing/2014/main" id="{BEDFFAC4-54EF-35AA-CDA2-5C0742C73EC6}"/>
                </a:ext>
              </a:extLst>
            </p:cNvPr>
            <p:cNvSpPr/>
            <p:nvPr>
              <p:custDataLst>
                <p:tags r:id="rId23"/>
              </p:custDataLst>
            </p:nvPr>
          </p:nvSpPr>
          <p:spPr bwMode="auto">
            <a:xfrm rot="19090296">
              <a:off x="810620" y="4397666"/>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Peru</a:t>
              </a:r>
              <a:endParaRPr lang="en-US" sz="1000" baseline="0" dirty="0">
                <a:solidFill>
                  <a:schemeClr val="tx1"/>
                </a:solidFill>
              </a:endParaRPr>
            </a:p>
          </p:txBody>
        </p:sp>
      </p:grpSp>
      <p:grpSp>
        <p:nvGrpSpPr>
          <p:cNvPr id="400" name="Group 399">
            <a:extLst>
              <a:ext uri="{FF2B5EF4-FFF2-40B4-BE49-F238E27FC236}">
                <a16:creationId xmlns:a16="http://schemas.microsoft.com/office/drawing/2014/main" id="{F3F988D5-ACFC-4365-229A-77F1FB05E651}"/>
              </a:ext>
            </a:extLst>
          </p:cNvPr>
          <p:cNvGrpSpPr/>
          <p:nvPr/>
        </p:nvGrpSpPr>
        <p:grpSpPr>
          <a:xfrm>
            <a:off x="1135777" y="3997849"/>
            <a:ext cx="750939" cy="572164"/>
            <a:chOff x="1295952" y="3997849"/>
            <a:chExt cx="750939" cy="572164"/>
          </a:xfrm>
        </p:grpSpPr>
        <p:pic>
          <p:nvPicPr>
            <p:cNvPr id="401" name="Picture 400">
              <a:extLst>
                <a:ext uri="{FF2B5EF4-FFF2-40B4-BE49-F238E27FC236}">
                  <a16:creationId xmlns:a16="http://schemas.microsoft.com/office/drawing/2014/main" id="{ACE81F8C-B13D-BE9C-74AC-FD4AAFE02DB7}"/>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830891" y="3997849"/>
              <a:ext cx="216000" cy="203730"/>
            </a:xfrm>
            <a:prstGeom prst="rect">
              <a:avLst/>
            </a:prstGeom>
          </p:spPr>
        </p:pic>
        <p:sp>
          <p:nvSpPr>
            <p:cNvPr id="402" name="Rectangle 401">
              <a:extLst>
                <a:ext uri="{FF2B5EF4-FFF2-40B4-BE49-F238E27FC236}">
                  <a16:creationId xmlns:a16="http://schemas.microsoft.com/office/drawing/2014/main" id="{5ED2D7DC-D857-93DA-E26E-9B28F80E1B63}"/>
                </a:ext>
              </a:extLst>
            </p:cNvPr>
            <p:cNvSpPr/>
            <p:nvPr>
              <p:custDataLst>
                <p:tags r:id="rId22"/>
              </p:custDataLst>
            </p:nvPr>
          </p:nvSpPr>
          <p:spPr bwMode="auto">
            <a:xfrm rot="19090296">
              <a:off x="1295952" y="4417613"/>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China</a:t>
              </a:r>
              <a:endParaRPr lang="en-US" sz="1000" baseline="0" dirty="0">
                <a:solidFill>
                  <a:schemeClr val="tx1"/>
                </a:solidFill>
              </a:endParaRPr>
            </a:p>
          </p:txBody>
        </p:sp>
      </p:grpSp>
      <p:grpSp>
        <p:nvGrpSpPr>
          <p:cNvPr id="403" name="Group 402">
            <a:extLst>
              <a:ext uri="{FF2B5EF4-FFF2-40B4-BE49-F238E27FC236}">
                <a16:creationId xmlns:a16="http://schemas.microsoft.com/office/drawing/2014/main" id="{A60A49D9-77DF-7C8D-28FD-F731D970261D}"/>
              </a:ext>
            </a:extLst>
          </p:cNvPr>
          <p:cNvGrpSpPr/>
          <p:nvPr/>
        </p:nvGrpSpPr>
        <p:grpSpPr>
          <a:xfrm>
            <a:off x="1563925" y="3997849"/>
            <a:ext cx="748791" cy="596286"/>
            <a:chOff x="1781284" y="3997849"/>
            <a:chExt cx="748791" cy="596286"/>
          </a:xfrm>
        </p:grpSpPr>
        <p:pic>
          <p:nvPicPr>
            <p:cNvPr id="404" name="Picture 403">
              <a:extLst>
                <a:ext uri="{FF2B5EF4-FFF2-40B4-BE49-F238E27FC236}">
                  <a16:creationId xmlns:a16="http://schemas.microsoft.com/office/drawing/2014/main" id="{E5EFD816-ECFB-922B-01AB-A5838ED0B90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314075" y="3997849"/>
              <a:ext cx="216000" cy="209190"/>
            </a:xfrm>
            <a:prstGeom prst="rect">
              <a:avLst/>
            </a:prstGeom>
          </p:spPr>
        </p:pic>
        <p:sp>
          <p:nvSpPr>
            <p:cNvPr id="405" name="Rectangle 404">
              <a:extLst>
                <a:ext uri="{FF2B5EF4-FFF2-40B4-BE49-F238E27FC236}">
                  <a16:creationId xmlns:a16="http://schemas.microsoft.com/office/drawing/2014/main" id="{105847BC-B098-868D-0B9F-AB36537B1067}"/>
                </a:ext>
              </a:extLst>
            </p:cNvPr>
            <p:cNvSpPr/>
            <p:nvPr>
              <p:custDataLst>
                <p:tags r:id="rId21"/>
              </p:custDataLst>
            </p:nvPr>
          </p:nvSpPr>
          <p:spPr bwMode="auto">
            <a:xfrm rot="19090296">
              <a:off x="1781284" y="4441735"/>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DRC</a:t>
              </a:r>
              <a:endParaRPr lang="en-US" sz="1000" baseline="0" dirty="0">
                <a:solidFill>
                  <a:schemeClr val="tx1"/>
                </a:solidFill>
              </a:endParaRPr>
            </a:p>
          </p:txBody>
        </p:sp>
      </p:grpSp>
      <p:grpSp>
        <p:nvGrpSpPr>
          <p:cNvPr id="406" name="Group 405">
            <a:extLst>
              <a:ext uri="{FF2B5EF4-FFF2-40B4-BE49-F238E27FC236}">
                <a16:creationId xmlns:a16="http://schemas.microsoft.com/office/drawing/2014/main" id="{79A6A0AA-F99D-2B60-11F8-92B4EDC09F74}"/>
              </a:ext>
            </a:extLst>
          </p:cNvPr>
          <p:cNvGrpSpPr/>
          <p:nvPr/>
        </p:nvGrpSpPr>
        <p:grpSpPr>
          <a:xfrm>
            <a:off x="1983392" y="3997849"/>
            <a:ext cx="746643" cy="558902"/>
            <a:chOff x="2266616" y="3997849"/>
            <a:chExt cx="746643" cy="558902"/>
          </a:xfrm>
        </p:grpSpPr>
        <p:pic>
          <p:nvPicPr>
            <p:cNvPr id="407" name="Picture 406">
              <a:extLst>
                <a:ext uri="{FF2B5EF4-FFF2-40B4-BE49-F238E27FC236}">
                  <a16:creationId xmlns:a16="http://schemas.microsoft.com/office/drawing/2014/main" id="{9AA78F2E-9F70-F9EC-FC47-F6402B8D286E}"/>
                </a:ext>
              </a:extLst>
            </p:cNvPr>
            <p:cNvPicPr preferRelativeResize="0">
              <a:picLocks noChangeAspect="1"/>
            </p:cNvPicPr>
            <p:nvPr/>
          </p:nvPicPr>
          <p:blipFill>
            <a:blip r:embed="rId33">
              <a:extLst>
                <a:ext uri="{28A0092B-C50C-407E-A947-70E740481C1C}">
                  <a14:useLocalDpi xmlns:a14="http://schemas.microsoft.com/office/drawing/2010/main" val="0"/>
                </a:ext>
              </a:extLst>
            </a:blip>
            <a:stretch>
              <a:fillRect/>
            </a:stretch>
          </p:blipFill>
          <p:spPr>
            <a:xfrm>
              <a:off x="2797259" y="3997849"/>
              <a:ext cx="216000" cy="207804"/>
            </a:xfrm>
            <a:prstGeom prst="rect">
              <a:avLst/>
            </a:prstGeom>
          </p:spPr>
        </p:pic>
        <p:sp>
          <p:nvSpPr>
            <p:cNvPr id="408" name="Rectangle 407">
              <a:extLst>
                <a:ext uri="{FF2B5EF4-FFF2-40B4-BE49-F238E27FC236}">
                  <a16:creationId xmlns:a16="http://schemas.microsoft.com/office/drawing/2014/main" id="{75DC1062-2AF4-83B0-D355-7AA00F8AF027}"/>
                </a:ext>
              </a:extLst>
            </p:cNvPr>
            <p:cNvSpPr/>
            <p:nvPr>
              <p:custDataLst>
                <p:tags r:id="rId20"/>
              </p:custDataLst>
            </p:nvPr>
          </p:nvSpPr>
          <p:spPr bwMode="auto">
            <a:xfrm rot="19090296">
              <a:off x="2266616" y="4404351"/>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USA</a:t>
              </a:r>
              <a:endParaRPr lang="en-US" sz="1000" baseline="0" dirty="0">
                <a:solidFill>
                  <a:schemeClr val="tx1"/>
                </a:solidFill>
              </a:endParaRPr>
            </a:p>
          </p:txBody>
        </p:sp>
      </p:grpSp>
      <p:grpSp>
        <p:nvGrpSpPr>
          <p:cNvPr id="409" name="Group 408">
            <a:extLst>
              <a:ext uri="{FF2B5EF4-FFF2-40B4-BE49-F238E27FC236}">
                <a16:creationId xmlns:a16="http://schemas.microsoft.com/office/drawing/2014/main" id="{AFD5C2C6-DD1C-7988-0A8B-3E89EA3B6407}"/>
              </a:ext>
            </a:extLst>
          </p:cNvPr>
          <p:cNvGrpSpPr/>
          <p:nvPr/>
        </p:nvGrpSpPr>
        <p:grpSpPr>
          <a:xfrm>
            <a:off x="2426838" y="3997849"/>
            <a:ext cx="744495" cy="543526"/>
            <a:chOff x="2751948" y="3997849"/>
            <a:chExt cx="744495" cy="543526"/>
          </a:xfrm>
        </p:grpSpPr>
        <p:pic>
          <p:nvPicPr>
            <p:cNvPr id="410" name="Picture 2" descr="d:\Users\stryjo\Desktop\FLAGS\FLAG BUTTONS\AUSTRALIA.png">
              <a:extLst>
                <a:ext uri="{FF2B5EF4-FFF2-40B4-BE49-F238E27FC236}">
                  <a16:creationId xmlns:a16="http://schemas.microsoft.com/office/drawing/2014/main" id="{7616CA8C-5AA2-642B-3D53-C9B6C8C3EA64}"/>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280443" y="3997849"/>
              <a:ext cx="216000" cy="20780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11" name="Rectangle 410">
              <a:extLst>
                <a:ext uri="{FF2B5EF4-FFF2-40B4-BE49-F238E27FC236}">
                  <a16:creationId xmlns:a16="http://schemas.microsoft.com/office/drawing/2014/main" id="{90B23624-AEB6-B9BB-B13B-F830AF4B1689}"/>
                </a:ext>
              </a:extLst>
            </p:cNvPr>
            <p:cNvSpPr/>
            <p:nvPr>
              <p:custDataLst>
                <p:tags r:id="rId19"/>
              </p:custDataLst>
            </p:nvPr>
          </p:nvSpPr>
          <p:spPr bwMode="auto">
            <a:xfrm rot="19090296">
              <a:off x="2751948" y="4388975"/>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Australia</a:t>
              </a:r>
              <a:endParaRPr lang="en-US" sz="1000" baseline="0" dirty="0">
                <a:solidFill>
                  <a:schemeClr val="tx1"/>
                </a:solidFill>
              </a:endParaRPr>
            </a:p>
          </p:txBody>
        </p:sp>
      </p:grpSp>
      <p:grpSp>
        <p:nvGrpSpPr>
          <p:cNvPr id="412" name="Group 411">
            <a:extLst>
              <a:ext uri="{FF2B5EF4-FFF2-40B4-BE49-F238E27FC236}">
                <a16:creationId xmlns:a16="http://schemas.microsoft.com/office/drawing/2014/main" id="{6BEB0B97-B64E-F498-4891-497E628DA083}"/>
              </a:ext>
            </a:extLst>
          </p:cNvPr>
          <p:cNvGrpSpPr/>
          <p:nvPr/>
        </p:nvGrpSpPr>
        <p:grpSpPr>
          <a:xfrm>
            <a:off x="2835480" y="3997849"/>
            <a:ext cx="742347" cy="572163"/>
            <a:chOff x="3237280" y="3997849"/>
            <a:chExt cx="742347" cy="572163"/>
          </a:xfrm>
        </p:grpSpPr>
        <p:pic>
          <p:nvPicPr>
            <p:cNvPr id="413" name="Picture 412">
              <a:extLst>
                <a:ext uri="{FF2B5EF4-FFF2-40B4-BE49-F238E27FC236}">
                  <a16:creationId xmlns:a16="http://schemas.microsoft.com/office/drawing/2014/main" id="{DE34C08D-EBC5-C83D-80E6-C8E0EC202E00}"/>
                </a:ext>
              </a:extLst>
            </p:cNvPr>
            <p:cNvPicPr preferRelativeResize="0">
              <a:picLocks noChangeAspect="1"/>
            </p:cNvPicPr>
            <p:nvPr/>
          </p:nvPicPr>
          <p:blipFill>
            <a:blip r:embed="rId35">
              <a:extLst>
                <a:ext uri="{28A0092B-C50C-407E-A947-70E740481C1C}">
                  <a14:useLocalDpi xmlns:a14="http://schemas.microsoft.com/office/drawing/2010/main" val="0"/>
                </a:ext>
              </a:extLst>
            </a:blip>
            <a:stretch>
              <a:fillRect/>
            </a:stretch>
          </p:blipFill>
          <p:spPr>
            <a:xfrm>
              <a:off x="3763627" y="3997849"/>
              <a:ext cx="216000" cy="206430"/>
            </a:xfrm>
            <a:prstGeom prst="rect">
              <a:avLst/>
            </a:prstGeom>
          </p:spPr>
        </p:pic>
        <p:sp>
          <p:nvSpPr>
            <p:cNvPr id="414" name="Rectangle 413">
              <a:extLst>
                <a:ext uri="{FF2B5EF4-FFF2-40B4-BE49-F238E27FC236}">
                  <a16:creationId xmlns:a16="http://schemas.microsoft.com/office/drawing/2014/main" id="{F606E2AA-8A78-9F52-508A-5D9AAD60F899}"/>
                </a:ext>
              </a:extLst>
            </p:cNvPr>
            <p:cNvSpPr/>
            <p:nvPr>
              <p:custDataLst>
                <p:tags r:id="rId18"/>
              </p:custDataLst>
            </p:nvPr>
          </p:nvSpPr>
          <p:spPr bwMode="auto">
            <a:xfrm rot="19090296">
              <a:off x="3237280" y="4417612"/>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Russia</a:t>
              </a:r>
              <a:endParaRPr lang="en-US" sz="1000" baseline="0" dirty="0">
                <a:solidFill>
                  <a:schemeClr val="tx1"/>
                </a:solidFill>
              </a:endParaRPr>
            </a:p>
          </p:txBody>
        </p:sp>
      </p:grpSp>
      <p:grpSp>
        <p:nvGrpSpPr>
          <p:cNvPr id="415" name="Group 414">
            <a:extLst>
              <a:ext uri="{FF2B5EF4-FFF2-40B4-BE49-F238E27FC236}">
                <a16:creationId xmlns:a16="http://schemas.microsoft.com/office/drawing/2014/main" id="{4C0EC421-A0B3-1D80-FB6A-43C2FEB32544}"/>
              </a:ext>
            </a:extLst>
          </p:cNvPr>
          <p:cNvGrpSpPr/>
          <p:nvPr/>
        </p:nvGrpSpPr>
        <p:grpSpPr>
          <a:xfrm>
            <a:off x="3261560" y="3997849"/>
            <a:ext cx="740199" cy="579050"/>
            <a:chOff x="3722612" y="3997849"/>
            <a:chExt cx="740199" cy="579050"/>
          </a:xfrm>
        </p:grpSpPr>
        <p:pic>
          <p:nvPicPr>
            <p:cNvPr id="416" name="Picture 415">
              <a:extLst>
                <a:ext uri="{FF2B5EF4-FFF2-40B4-BE49-F238E27FC236}">
                  <a16:creationId xmlns:a16="http://schemas.microsoft.com/office/drawing/2014/main" id="{70AA596B-01A0-DA2A-AD6E-00CB4771EF9A}"/>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246811" y="3997849"/>
              <a:ext cx="216000" cy="207804"/>
            </a:xfrm>
            <a:prstGeom prst="rect">
              <a:avLst/>
            </a:prstGeom>
          </p:spPr>
        </p:pic>
        <p:sp>
          <p:nvSpPr>
            <p:cNvPr id="417" name="Rectangle 416">
              <a:extLst>
                <a:ext uri="{FF2B5EF4-FFF2-40B4-BE49-F238E27FC236}">
                  <a16:creationId xmlns:a16="http://schemas.microsoft.com/office/drawing/2014/main" id="{0711AFAC-CD5B-3669-32E7-0182B8693299}"/>
                </a:ext>
              </a:extLst>
            </p:cNvPr>
            <p:cNvSpPr/>
            <p:nvPr>
              <p:custDataLst>
                <p:tags r:id="rId17"/>
              </p:custDataLst>
            </p:nvPr>
          </p:nvSpPr>
          <p:spPr bwMode="auto">
            <a:xfrm rot="19090296">
              <a:off x="3722612" y="442449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Zambia</a:t>
              </a:r>
              <a:endParaRPr lang="en-US" sz="1000" baseline="0" dirty="0">
                <a:solidFill>
                  <a:schemeClr val="tx1"/>
                </a:solidFill>
              </a:endParaRPr>
            </a:p>
          </p:txBody>
        </p:sp>
      </p:grpSp>
      <p:grpSp>
        <p:nvGrpSpPr>
          <p:cNvPr id="418" name="Group 417">
            <a:extLst>
              <a:ext uri="{FF2B5EF4-FFF2-40B4-BE49-F238E27FC236}">
                <a16:creationId xmlns:a16="http://schemas.microsoft.com/office/drawing/2014/main" id="{23E7C4D2-8FE2-76EF-4690-E65A7E303682}"/>
              </a:ext>
            </a:extLst>
          </p:cNvPr>
          <p:cNvGrpSpPr/>
          <p:nvPr/>
        </p:nvGrpSpPr>
        <p:grpSpPr>
          <a:xfrm>
            <a:off x="3692024" y="3997849"/>
            <a:ext cx="738051" cy="564590"/>
            <a:chOff x="4207944" y="3997849"/>
            <a:chExt cx="738051" cy="564590"/>
          </a:xfrm>
        </p:grpSpPr>
        <p:pic>
          <p:nvPicPr>
            <p:cNvPr id="419" name="Picture 418">
              <a:extLst>
                <a:ext uri="{FF2B5EF4-FFF2-40B4-BE49-F238E27FC236}">
                  <a16:creationId xmlns:a16="http://schemas.microsoft.com/office/drawing/2014/main" id="{B1B43CE8-26F1-2E81-757F-043471D65D4E}"/>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729995" y="3997849"/>
              <a:ext cx="216000" cy="207804"/>
            </a:xfrm>
            <a:prstGeom prst="rect">
              <a:avLst/>
            </a:prstGeom>
          </p:spPr>
        </p:pic>
        <p:sp>
          <p:nvSpPr>
            <p:cNvPr id="420" name="Rectangle 419">
              <a:extLst>
                <a:ext uri="{FF2B5EF4-FFF2-40B4-BE49-F238E27FC236}">
                  <a16:creationId xmlns:a16="http://schemas.microsoft.com/office/drawing/2014/main" id="{A217ACCA-9566-2CDF-0ED0-1A85913D5D80}"/>
                </a:ext>
              </a:extLst>
            </p:cNvPr>
            <p:cNvSpPr/>
            <p:nvPr>
              <p:custDataLst>
                <p:tags r:id="rId16"/>
              </p:custDataLst>
            </p:nvPr>
          </p:nvSpPr>
          <p:spPr bwMode="auto">
            <a:xfrm rot="19090296">
              <a:off x="4207944" y="441003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Mexico</a:t>
              </a:r>
              <a:endParaRPr lang="en-US" sz="1000" baseline="0" dirty="0">
                <a:solidFill>
                  <a:schemeClr val="tx1"/>
                </a:solidFill>
              </a:endParaRPr>
            </a:p>
          </p:txBody>
        </p:sp>
      </p:grpSp>
      <p:grpSp>
        <p:nvGrpSpPr>
          <p:cNvPr id="421" name="Group 420">
            <a:extLst>
              <a:ext uri="{FF2B5EF4-FFF2-40B4-BE49-F238E27FC236}">
                <a16:creationId xmlns:a16="http://schemas.microsoft.com/office/drawing/2014/main" id="{B61DD533-65B0-567C-EAB6-284FF7329EEB}"/>
              </a:ext>
            </a:extLst>
          </p:cNvPr>
          <p:cNvGrpSpPr/>
          <p:nvPr/>
        </p:nvGrpSpPr>
        <p:grpSpPr>
          <a:xfrm>
            <a:off x="4113819" y="3997849"/>
            <a:ext cx="735903" cy="558903"/>
            <a:chOff x="4693276" y="3997849"/>
            <a:chExt cx="735903" cy="558903"/>
          </a:xfrm>
        </p:grpSpPr>
        <p:pic>
          <p:nvPicPr>
            <p:cNvPr id="422" name="Picture 421">
              <a:extLst>
                <a:ext uri="{FF2B5EF4-FFF2-40B4-BE49-F238E27FC236}">
                  <a16:creationId xmlns:a16="http://schemas.microsoft.com/office/drawing/2014/main" id="{BEA0A404-562E-19D2-7535-A2786A0DB6EB}"/>
                </a:ext>
              </a:extLst>
            </p:cNvPr>
            <p:cNvPicPr preferRelativeResize="0">
              <a:picLocks noChangeAspect="1"/>
            </p:cNvPicPr>
            <p:nvPr/>
          </p:nvPicPr>
          <p:blipFill>
            <a:blip r:embed="rId38">
              <a:extLst>
                <a:ext uri="{28A0092B-C50C-407E-A947-70E740481C1C}">
                  <a14:useLocalDpi xmlns:a14="http://schemas.microsoft.com/office/drawing/2010/main" val="0"/>
                </a:ext>
              </a:extLst>
            </a:blip>
            <a:stretch>
              <a:fillRect/>
            </a:stretch>
          </p:blipFill>
          <p:spPr>
            <a:xfrm>
              <a:off x="5213179" y="3997849"/>
              <a:ext cx="216000" cy="210594"/>
            </a:xfrm>
            <a:prstGeom prst="rect">
              <a:avLst/>
            </a:prstGeom>
          </p:spPr>
        </p:pic>
        <p:sp>
          <p:nvSpPr>
            <p:cNvPr id="423" name="Rectangle 422">
              <a:extLst>
                <a:ext uri="{FF2B5EF4-FFF2-40B4-BE49-F238E27FC236}">
                  <a16:creationId xmlns:a16="http://schemas.microsoft.com/office/drawing/2014/main" id="{7A81CC44-E5CC-E6C2-87E7-1B4ABDE02375}"/>
                </a:ext>
              </a:extLst>
            </p:cNvPr>
            <p:cNvSpPr/>
            <p:nvPr>
              <p:custDataLst>
                <p:tags r:id="rId15"/>
              </p:custDataLst>
            </p:nvPr>
          </p:nvSpPr>
          <p:spPr bwMode="auto">
            <a:xfrm rot="19090296">
              <a:off x="4693276" y="4404352"/>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Kazakhstan</a:t>
              </a:r>
              <a:endParaRPr lang="en-US" sz="1000" baseline="0" dirty="0">
                <a:solidFill>
                  <a:schemeClr val="tx1"/>
                </a:solidFill>
              </a:endParaRPr>
            </a:p>
          </p:txBody>
        </p:sp>
      </p:grpSp>
      <p:grpSp>
        <p:nvGrpSpPr>
          <p:cNvPr id="424" name="Group 423">
            <a:extLst>
              <a:ext uri="{FF2B5EF4-FFF2-40B4-BE49-F238E27FC236}">
                <a16:creationId xmlns:a16="http://schemas.microsoft.com/office/drawing/2014/main" id="{F29947CD-6014-593F-98B0-C7643C9E1C31}"/>
              </a:ext>
            </a:extLst>
          </p:cNvPr>
          <p:cNvGrpSpPr/>
          <p:nvPr/>
        </p:nvGrpSpPr>
        <p:grpSpPr>
          <a:xfrm>
            <a:off x="4546516" y="3997849"/>
            <a:ext cx="733755" cy="572164"/>
            <a:chOff x="5178608" y="3997849"/>
            <a:chExt cx="733755" cy="572164"/>
          </a:xfrm>
        </p:grpSpPr>
        <p:pic>
          <p:nvPicPr>
            <p:cNvPr id="425" name="Picture 424">
              <a:extLst>
                <a:ext uri="{FF2B5EF4-FFF2-40B4-BE49-F238E27FC236}">
                  <a16:creationId xmlns:a16="http://schemas.microsoft.com/office/drawing/2014/main" id="{A9C0CFD2-B699-4394-9869-1CA1578E8149}"/>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5696363" y="3997849"/>
              <a:ext cx="216000" cy="207804"/>
            </a:xfrm>
            <a:prstGeom prst="rect">
              <a:avLst/>
            </a:prstGeom>
          </p:spPr>
        </p:pic>
        <p:sp>
          <p:nvSpPr>
            <p:cNvPr id="426" name="Rectangle 425">
              <a:extLst>
                <a:ext uri="{FF2B5EF4-FFF2-40B4-BE49-F238E27FC236}">
                  <a16:creationId xmlns:a16="http://schemas.microsoft.com/office/drawing/2014/main" id="{AD3B3D95-E1D1-4416-9DA6-5E7037E848DC}"/>
                </a:ext>
              </a:extLst>
            </p:cNvPr>
            <p:cNvSpPr/>
            <p:nvPr>
              <p:custDataLst>
                <p:tags r:id="rId14"/>
              </p:custDataLst>
            </p:nvPr>
          </p:nvSpPr>
          <p:spPr bwMode="auto">
            <a:xfrm rot="19090296">
              <a:off x="5178608" y="4417613"/>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Indonesia</a:t>
              </a:r>
              <a:endParaRPr lang="en-US" sz="1000" baseline="0" dirty="0">
                <a:solidFill>
                  <a:schemeClr val="tx1"/>
                </a:solidFill>
              </a:endParaRPr>
            </a:p>
          </p:txBody>
        </p:sp>
      </p:grpSp>
      <p:grpSp>
        <p:nvGrpSpPr>
          <p:cNvPr id="427" name="Group 426">
            <a:extLst>
              <a:ext uri="{FF2B5EF4-FFF2-40B4-BE49-F238E27FC236}">
                <a16:creationId xmlns:a16="http://schemas.microsoft.com/office/drawing/2014/main" id="{52165B17-477B-D8B2-D6FB-EEAA96D90A59}"/>
              </a:ext>
            </a:extLst>
          </p:cNvPr>
          <p:cNvGrpSpPr/>
          <p:nvPr/>
        </p:nvGrpSpPr>
        <p:grpSpPr>
          <a:xfrm>
            <a:off x="4957477" y="3997849"/>
            <a:ext cx="731607" cy="572163"/>
            <a:chOff x="5663940" y="3997849"/>
            <a:chExt cx="731607" cy="572163"/>
          </a:xfrm>
        </p:grpSpPr>
        <p:pic>
          <p:nvPicPr>
            <p:cNvPr id="428" name="Picture 427">
              <a:extLst>
                <a:ext uri="{FF2B5EF4-FFF2-40B4-BE49-F238E27FC236}">
                  <a16:creationId xmlns:a16="http://schemas.microsoft.com/office/drawing/2014/main" id="{84F580E2-8E52-5FE0-D246-B8D4C31294F6}"/>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179547" y="3997849"/>
              <a:ext cx="216000" cy="205068"/>
            </a:xfrm>
            <a:prstGeom prst="rect">
              <a:avLst/>
            </a:prstGeom>
          </p:spPr>
        </p:pic>
        <p:sp>
          <p:nvSpPr>
            <p:cNvPr id="429" name="Rectangle 428">
              <a:extLst>
                <a:ext uri="{FF2B5EF4-FFF2-40B4-BE49-F238E27FC236}">
                  <a16:creationId xmlns:a16="http://schemas.microsoft.com/office/drawing/2014/main" id="{D79DE650-A51D-6A71-C330-16790CB238A7}"/>
                </a:ext>
              </a:extLst>
            </p:cNvPr>
            <p:cNvSpPr/>
            <p:nvPr>
              <p:custDataLst>
                <p:tags r:id="rId13"/>
              </p:custDataLst>
            </p:nvPr>
          </p:nvSpPr>
          <p:spPr bwMode="auto">
            <a:xfrm rot="19090296">
              <a:off x="5663940" y="4417612"/>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Canada</a:t>
              </a:r>
            </a:p>
          </p:txBody>
        </p:sp>
      </p:grpSp>
      <p:grpSp>
        <p:nvGrpSpPr>
          <p:cNvPr id="430" name="Group 429">
            <a:extLst>
              <a:ext uri="{FF2B5EF4-FFF2-40B4-BE49-F238E27FC236}">
                <a16:creationId xmlns:a16="http://schemas.microsoft.com/office/drawing/2014/main" id="{85E1068A-EA1B-E325-2855-FD6010E0F1FF}"/>
              </a:ext>
            </a:extLst>
          </p:cNvPr>
          <p:cNvGrpSpPr/>
          <p:nvPr/>
        </p:nvGrpSpPr>
        <p:grpSpPr>
          <a:xfrm>
            <a:off x="5392424" y="3997849"/>
            <a:ext cx="729459" cy="596287"/>
            <a:chOff x="6149272" y="3997849"/>
            <a:chExt cx="729459" cy="596287"/>
          </a:xfrm>
        </p:grpSpPr>
        <p:pic>
          <p:nvPicPr>
            <p:cNvPr id="431" name="Picture 430">
              <a:extLst>
                <a:ext uri="{FF2B5EF4-FFF2-40B4-BE49-F238E27FC236}">
                  <a16:creationId xmlns:a16="http://schemas.microsoft.com/office/drawing/2014/main" id="{BE01452C-062F-4AEC-0749-6647B4C2A82F}"/>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6662731" y="3997849"/>
              <a:ext cx="216000" cy="194544"/>
            </a:xfrm>
            <a:prstGeom prst="rect">
              <a:avLst/>
            </a:prstGeom>
          </p:spPr>
        </p:pic>
        <p:sp>
          <p:nvSpPr>
            <p:cNvPr id="432" name="Rectangle 431">
              <a:extLst>
                <a:ext uri="{FF2B5EF4-FFF2-40B4-BE49-F238E27FC236}">
                  <a16:creationId xmlns:a16="http://schemas.microsoft.com/office/drawing/2014/main" id="{C75C8905-94AB-E611-F822-FB58C21EBD43}"/>
                </a:ext>
              </a:extLst>
            </p:cNvPr>
            <p:cNvSpPr/>
            <p:nvPr>
              <p:custDataLst>
                <p:tags r:id="rId12"/>
              </p:custDataLst>
            </p:nvPr>
          </p:nvSpPr>
          <p:spPr bwMode="auto">
            <a:xfrm rot="19090296">
              <a:off x="6149272" y="4441736"/>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Poland</a:t>
              </a:r>
            </a:p>
          </p:txBody>
        </p:sp>
      </p:grpSp>
      <p:grpSp>
        <p:nvGrpSpPr>
          <p:cNvPr id="433" name="Group 432">
            <a:extLst>
              <a:ext uri="{FF2B5EF4-FFF2-40B4-BE49-F238E27FC236}">
                <a16:creationId xmlns:a16="http://schemas.microsoft.com/office/drawing/2014/main" id="{9FF68CAC-4C40-C10A-C733-57D94DE4D071}"/>
              </a:ext>
            </a:extLst>
          </p:cNvPr>
          <p:cNvGrpSpPr/>
          <p:nvPr/>
        </p:nvGrpSpPr>
        <p:grpSpPr>
          <a:xfrm>
            <a:off x="5818676" y="3997849"/>
            <a:ext cx="727311" cy="598590"/>
            <a:chOff x="6634604" y="3997849"/>
            <a:chExt cx="727311" cy="598590"/>
          </a:xfrm>
        </p:grpSpPr>
        <p:pic>
          <p:nvPicPr>
            <p:cNvPr id="434" name="Picture 2" descr="d:\Users\stryjo\Desktop\FLAGS\FLAG BUTTONS\BRAZIL.png">
              <a:extLst>
                <a:ext uri="{FF2B5EF4-FFF2-40B4-BE49-F238E27FC236}">
                  <a16:creationId xmlns:a16="http://schemas.microsoft.com/office/drawing/2014/main" id="{5C50C34F-2ACA-FFBD-46AE-E6B7D5679559}"/>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7145915" y="3997849"/>
              <a:ext cx="216000" cy="20780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35" name="Rectangle 434">
              <a:extLst>
                <a:ext uri="{FF2B5EF4-FFF2-40B4-BE49-F238E27FC236}">
                  <a16:creationId xmlns:a16="http://schemas.microsoft.com/office/drawing/2014/main" id="{5FEFD9CB-99B0-C42B-2276-AAC9C24A32FB}"/>
                </a:ext>
              </a:extLst>
            </p:cNvPr>
            <p:cNvSpPr/>
            <p:nvPr>
              <p:custDataLst>
                <p:tags r:id="rId11"/>
              </p:custDataLst>
            </p:nvPr>
          </p:nvSpPr>
          <p:spPr bwMode="auto">
            <a:xfrm rot="19090296">
              <a:off x="6634604" y="444403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Brazil</a:t>
              </a:r>
            </a:p>
          </p:txBody>
        </p:sp>
      </p:grpSp>
      <p:grpSp>
        <p:nvGrpSpPr>
          <p:cNvPr id="436" name="Group 435">
            <a:extLst>
              <a:ext uri="{FF2B5EF4-FFF2-40B4-BE49-F238E27FC236}">
                <a16:creationId xmlns:a16="http://schemas.microsoft.com/office/drawing/2014/main" id="{4B083E8D-C9DB-A522-B3A5-B5A0CE6395EB}"/>
              </a:ext>
            </a:extLst>
          </p:cNvPr>
          <p:cNvGrpSpPr/>
          <p:nvPr/>
        </p:nvGrpSpPr>
        <p:grpSpPr>
          <a:xfrm>
            <a:off x="6242799" y="3997849"/>
            <a:ext cx="725163" cy="572162"/>
            <a:chOff x="7119936" y="3997849"/>
            <a:chExt cx="725163" cy="572162"/>
          </a:xfrm>
        </p:grpSpPr>
        <p:pic>
          <p:nvPicPr>
            <p:cNvPr id="437" name="Picture 436">
              <a:extLst>
                <a:ext uri="{FF2B5EF4-FFF2-40B4-BE49-F238E27FC236}">
                  <a16:creationId xmlns:a16="http://schemas.microsoft.com/office/drawing/2014/main" id="{C537F193-61B6-C811-7AF2-5309C602ACE5}"/>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7629099" y="3997849"/>
              <a:ext cx="216000" cy="206982"/>
            </a:xfrm>
            <a:prstGeom prst="rect">
              <a:avLst/>
            </a:prstGeom>
          </p:spPr>
        </p:pic>
        <p:sp>
          <p:nvSpPr>
            <p:cNvPr id="438" name="Rectangle 437">
              <a:extLst>
                <a:ext uri="{FF2B5EF4-FFF2-40B4-BE49-F238E27FC236}">
                  <a16:creationId xmlns:a16="http://schemas.microsoft.com/office/drawing/2014/main" id="{4FC9DB69-0185-A82E-410C-63E0F78319E6}"/>
                </a:ext>
              </a:extLst>
            </p:cNvPr>
            <p:cNvSpPr/>
            <p:nvPr>
              <p:custDataLst>
                <p:tags r:id="rId10"/>
              </p:custDataLst>
            </p:nvPr>
          </p:nvSpPr>
          <p:spPr bwMode="auto">
            <a:xfrm rot="19090296">
              <a:off x="7119936" y="4417611"/>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Mongolia</a:t>
              </a:r>
            </a:p>
          </p:txBody>
        </p:sp>
      </p:grpSp>
      <p:grpSp>
        <p:nvGrpSpPr>
          <p:cNvPr id="439" name="Group 438">
            <a:extLst>
              <a:ext uri="{FF2B5EF4-FFF2-40B4-BE49-F238E27FC236}">
                <a16:creationId xmlns:a16="http://schemas.microsoft.com/office/drawing/2014/main" id="{185C0976-CC81-5F9F-FA28-0568E21C212E}"/>
              </a:ext>
            </a:extLst>
          </p:cNvPr>
          <p:cNvGrpSpPr/>
          <p:nvPr/>
        </p:nvGrpSpPr>
        <p:grpSpPr>
          <a:xfrm>
            <a:off x="7925504" y="3997849"/>
            <a:ext cx="723015" cy="579050"/>
            <a:chOff x="7605267" y="3997849"/>
            <a:chExt cx="723015" cy="579050"/>
          </a:xfrm>
        </p:grpSpPr>
        <p:sp>
          <p:nvSpPr>
            <p:cNvPr id="440" name="Rectangle 439">
              <a:extLst>
                <a:ext uri="{FF2B5EF4-FFF2-40B4-BE49-F238E27FC236}">
                  <a16:creationId xmlns:a16="http://schemas.microsoft.com/office/drawing/2014/main" id="{8E8C86D1-4CC8-EA12-070E-D0DEEC1DAC33}"/>
                </a:ext>
              </a:extLst>
            </p:cNvPr>
            <p:cNvSpPr/>
            <p:nvPr>
              <p:custDataLst>
                <p:tags r:id="rId9"/>
              </p:custDataLst>
            </p:nvPr>
          </p:nvSpPr>
          <p:spPr bwMode="auto">
            <a:xfrm rot="19090296">
              <a:off x="7605267" y="442449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World</a:t>
              </a:r>
            </a:p>
          </p:txBody>
        </p:sp>
        <p:sp>
          <p:nvSpPr>
            <p:cNvPr id="441" name="Freeform 52">
              <a:extLst>
                <a:ext uri="{FF2B5EF4-FFF2-40B4-BE49-F238E27FC236}">
                  <a16:creationId xmlns:a16="http://schemas.microsoft.com/office/drawing/2014/main" id="{5E1D3106-A69C-A26C-3859-6AFA5AB1A79C}"/>
                </a:ext>
              </a:extLst>
            </p:cNvPr>
            <p:cNvSpPr>
              <a:spLocks noEditPoints="1"/>
            </p:cNvSpPr>
            <p:nvPr/>
          </p:nvSpPr>
          <p:spPr bwMode="auto">
            <a:xfrm>
              <a:off x="8112282" y="3997849"/>
              <a:ext cx="216000" cy="216000"/>
            </a:xfrm>
            <a:custGeom>
              <a:avLst/>
              <a:gdLst>
                <a:gd name="T0" fmla="*/ 126 w 195"/>
                <a:gd name="T1" fmla="*/ 54 h 195"/>
                <a:gd name="T2" fmla="*/ 143 w 195"/>
                <a:gd name="T3" fmla="*/ 66 h 195"/>
                <a:gd name="T4" fmla="*/ 154 w 195"/>
                <a:gd name="T5" fmla="*/ 66 h 195"/>
                <a:gd name="T6" fmla="*/ 160 w 195"/>
                <a:gd name="T7" fmla="*/ 66 h 195"/>
                <a:gd name="T8" fmla="*/ 161 w 195"/>
                <a:gd name="T9" fmla="*/ 62 h 195"/>
                <a:gd name="T10" fmla="*/ 144 w 195"/>
                <a:gd name="T11" fmla="*/ 57 h 195"/>
                <a:gd name="T12" fmla="*/ 137 w 195"/>
                <a:gd name="T13" fmla="*/ 58 h 195"/>
                <a:gd name="T14" fmla="*/ 133 w 195"/>
                <a:gd name="T15" fmla="*/ 53 h 195"/>
                <a:gd name="T16" fmla="*/ 124 w 195"/>
                <a:gd name="T17" fmla="*/ 49 h 195"/>
                <a:gd name="T18" fmla="*/ 118 w 195"/>
                <a:gd name="T19" fmla="*/ 56 h 195"/>
                <a:gd name="T20" fmla="*/ 29 w 195"/>
                <a:gd name="T21" fmla="*/ 154 h 195"/>
                <a:gd name="T22" fmla="*/ 18 w 195"/>
                <a:gd name="T23" fmla="*/ 128 h 195"/>
                <a:gd name="T24" fmla="*/ 13 w 195"/>
                <a:gd name="T25" fmla="*/ 105 h 195"/>
                <a:gd name="T26" fmla="*/ 102 w 195"/>
                <a:gd name="T27" fmla="*/ 64 h 195"/>
                <a:gd name="T28" fmla="*/ 103 w 195"/>
                <a:gd name="T29" fmla="*/ 55 h 195"/>
                <a:gd name="T30" fmla="*/ 105 w 195"/>
                <a:gd name="T31" fmla="*/ 40 h 195"/>
                <a:gd name="T32" fmla="*/ 120 w 195"/>
                <a:gd name="T33" fmla="*/ 36 h 195"/>
                <a:gd name="T34" fmla="*/ 122 w 195"/>
                <a:gd name="T35" fmla="*/ 26 h 195"/>
                <a:gd name="T36" fmla="*/ 132 w 195"/>
                <a:gd name="T37" fmla="*/ 19 h 195"/>
                <a:gd name="T38" fmla="*/ 109 w 195"/>
                <a:gd name="T39" fmla="*/ 8 h 195"/>
                <a:gd name="T40" fmla="*/ 106 w 195"/>
                <a:gd name="T41" fmla="*/ 12 h 195"/>
                <a:gd name="T42" fmla="*/ 89 w 195"/>
                <a:gd name="T43" fmla="*/ 21 h 195"/>
                <a:gd name="T44" fmla="*/ 70 w 195"/>
                <a:gd name="T45" fmla="*/ 30 h 195"/>
                <a:gd name="T46" fmla="*/ 69 w 195"/>
                <a:gd name="T47" fmla="*/ 17 h 195"/>
                <a:gd name="T48" fmla="*/ 57 w 195"/>
                <a:gd name="T49" fmla="*/ 21 h 195"/>
                <a:gd name="T50" fmla="*/ 53 w 195"/>
                <a:gd name="T51" fmla="*/ 31 h 195"/>
                <a:gd name="T52" fmla="*/ 46 w 195"/>
                <a:gd name="T53" fmla="*/ 44 h 195"/>
                <a:gd name="T54" fmla="*/ 41 w 195"/>
                <a:gd name="T55" fmla="*/ 51 h 195"/>
                <a:gd name="T56" fmla="*/ 26 w 195"/>
                <a:gd name="T57" fmla="*/ 62 h 195"/>
                <a:gd name="T58" fmla="*/ 12 w 195"/>
                <a:gd name="T59" fmla="*/ 77 h 195"/>
                <a:gd name="T60" fmla="*/ 19 w 195"/>
                <a:gd name="T61" fmla="*/ 95 h 195"/>
                <a:gd name="T62" fmla="*/ 36 w 195"/>
                <a:gd name="T63" fmla="*/ 103 h 195"/>
                <a:gd name="T64" fmla="*/ 56 w 195"/>
                <a:gd name="T65" fmla="*/ 118 h 195"/>
                <a:gd name="T66" fmla="*/ 63 w 195"/>
                <a:gd name="T67" fmla="*/ 137 h 195"/>
                <a:gd name="T68" fmla="*/ 55 w 195"/>
                <a:gd name="T69" fmla="*/ 153 h 195"/>
                <a:gd name="T70" fmla="*/ 54 w 195"/>
                <a:gd name="T71" fmla="*/ 176 h 195"/>
                <a:gd name="T72" fmla="*/ 186 w 195"/>
                <a:gd name="T73" fmla="*/ 82 h 195"/>
                <a:gd name="T74" fmla="*/ 184 w 195"/>
                <a:gd name="T75" fmla="*/ 89 h 195"/>
                <a:gd name="T76" fmla="*/ 179 w 195"/>
                <a:gd name="T77" fmla="*/ 96 h 195"/>
                <a:gd name="T78" fmla="*/ 169 w 195"/>
                <a:gd name="T79" fmla="*/ 132 h 195"/>
                <a:gd name="T80" fmla="*/ 149 w 195"/>
                <a:gd name="T81" fmla="*/ 161 h 195"/>
                <a:gd name="T82" fmla="*/ 138 w 195"/>
                <a:gd name="T83" fmla="*/ 162 h 195"/>
                <a:gd name="T84" fmla="*/ 133 w 195"/>
                <a:gd name="T85" fmla="*/ 136 h 195"/>
                <a:gd name="T86" fmla="*/ 130 w 195"/>
                <a:gd name="T87" fmla="*/ 118 h 195"/>
                <a:gd name="T88" fmla="*/ 125 w 195"/>
                <a:gd name="T89" fmla="*/ 109 h 195"/>
                <a:gd name="T90" fmla="*/ 106 w 195"/>
                <a:gd name="T91" fmla="*/ 110 h 195"/>
                <a:gd name="T92" fmla="*/ 91 w 195"/>
                <a:gd name="T93" fmla="*/ 84 h 195"/>
                <a:gd name="T94" fmla="*/ 95 w 195"/>
                <a:gd name="T95" fmla="*/ 71 h 195"/>
                <a:gd name="T96" fmla="*/ 195 w 195"/>
                <a:gd name="T97" fmla="*/ 97 h 195"/>
                <a:gd name="T98" fmla="*/ 98 w 195"/>
                <a:gd name="T9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5" h="195">
                  <a:moveTo>
                    <a:pt x="118" y="56"/>
                  </a:moveTo>
                  <a:cubicBezTo>
                    <a:pt x="118" y="56"/>
                    <a:pt x="119" y="55"/>
                    <a:pt x="121" y="55"/>
                  </a:cubicBezTo>
                  <a:cubicBezTo>
                    <a:pt x="122" y="55"/>
                    <a:pt x="124" y="54"/>
                    <a:pt x="126" y="54"/>
                  </a:cubicBezTo>
                  <a:cubicBezTo>
                    <a:pt x="129" y="54"/>
                    <a:pt x="131" y="54"/>
                    <a:pt x="132" y="54"/>
                  </a:cubicBezTo>
                  <a:cubicBezTo>
                    <a:pt x="136" y="56"/>
                    <a:pt x="138" y="59"/>
                    <a:pt x="139" y="61"/>
                  </a:cubicBezTo>
                  <a:cubicBezTo>
                    <a:pt x="140" y="63"/>
                    <a:pt x="140" y="65"/>
                    <a:pt x="143" y="66"/>
                  </a:cubicBezTo>
                  <a:cubicBezTo>
                    <a:pt x="143" y="66"/>
                    <a:pt x="145" y="66"/>
                    <a:pt x="146" y="66"/>
                  </a:cubicBezTo>
                  <a:cubicBezTo>
                    <a:pt x="148" y="66"/>
                    <a:pt x="150" y="66"/>
                    <a:pt x="151" y="66"/>
                  </a:cubicBezTo>
                  <a:cubicBezTo>
                    <a:pt x="152" y="66"/>
                    <a:pt x="153" y="66"/>
                    <a:pt x="154" y="66"/>
                  </a:cubicBezTo>
                  <a:cubicBezTo>
                    <a:pt x="156" y="67"/>
                    <a:pt x="157" y="67"/>
                    <a:pt x="160" y="66"/>
                  </a:cubicBezTo>
                  <a:cubicBezTo>
                    <a:pt x="160" y="66"/>
                    <a:pt x="160" y="66"/>
                    <a:pt x="160" y="66"/>
                  </a:cubicBezTo>
                  <a:cubicBezTo>
                    <a:pt x="160" y="66"/>
                    <a:pt x="160" y="66"/>
                    <a:pt x="160" y="66"/>
                  </a:cubicBezTo>
                  <a:cubicBezTo>
                    <a:pt x="161" y="66"/>
                    <a:pt x="161" y="65"/>
                    <a:pt x="161" y="64"/>
                  </a:cubicBezTo>
                  <a:cubicBezTo>
                    <a:pt x="161" y="64"/>
                    <a:pt x="161" y="63"/>
                    <a:pt x="161" y="62"/>
                  </a:cubicBezTo>
                  <a:cubicBezTo>
                    <a:pt x="161" y="62"/>
                    <a:pt x="161" y="62"/>
                    <a:pt x="161" y="62"/>
                  </a:cubicBezTo>
                  <a:cubicBezTo>
                    <a:pt x="159" y="60"/>
                    <a:pt x="154" y="60"/>
                    <a:pt x="151" y="60"/>
                  </a:cubicBezTo>
                  <a:cubicBezTo>
                    <a:pt x="148" y="59"/>
                    <a:pt x="146" y="59"/>
                    <a:pt x="145" y="58"/>
                  </a:cubicBezTo>
                  <a:cubicBezTo>
                    <a:pt x="145" y="58"/>
                    <a:pt x="144" y="57"/>
                    <a:pt x="144" y="57"/>
                  </a:cubicBezTo>
                  <a:cubicBezTo>
                    <a:pt x="143" y="57"/>
                    <a:pt x="143" y="58"/>
                    <a:pt x="142" y="59"/>
                  </a:cubicBezTo>
                  <a:cubicBezTo>
                    <a:pt x="141" y="59"/>
                    <a:pt x="141" y="59"/>
                    <a:pt x="140" y="59"/>
                  </a:cubicBezTo>
                  <a:cubicBezTo>
                    <a:pt x="139" y="60"/>
                    <a:pt x="138" y="59"/>
                    <a:pt x="137" y="58"/>
                  </a:cubicBezTo>
                  <a:cubicBezTo>
                    <a:pt x="137" y="58"/>
                    <a:pt x="137" y="58"/>
                    <a:pt x="137" y="58"/>
                  </a:cubicBezTo>
                  <a:cubicBezTo>
                    <a:pt x="137" y="57"/>
                    <a:pt x="137" y="56"/>
                    <a:pt x="137" y="55"/>
                  </a:cubicBezTo>
                  <a:cubicBezTo>
                    <a:pt x="137" y="55"/>
                    <a:pt x="135" y="54"/>
                    <a:pt x="133" y="53"/>
                  </a:cubicBezTo>
                  <a:cubicBezTo>
                    <a:pt x="132" y="53"/>
                    <a:pt x="131" y="52"/>
                    <a:pt x="130" y="52"/>
                  </a:cubicBezTo>
                  <a:cubicBezTo>
                    <a:pt x="130" y="51"/>
                    <a:pt x="129" y="51"/>
                    <a:pt x="128" y="50"/>
                  </a:cubicBezTo>
                  <a:cubicBezTo>
                    <a:pt x="127" y="49"/>
                    <a:pt x="125" y="48"/>
                    <a:pt x="124" y="49"/>
                  </a:cubicBezTo>
                  <a:cubicBezTo>
                    <a:pt x="123" y="49"/>
                    <a:pt x="122" y="50"/>
                    <a:pt x="121" y="51"/>
                  </a:cubicBezTo>
                  <a:cubicBezTo>
                    <a:pt x="120" y="53"/>
                    <a:pt x="119" y="54"/>
                    <a:pt x="118" y="55"/>
                  </a:cubicBezTo>
                  <a:cubicBezTo>
                    <a:pt x="118" y="56"/>
                    <a:pt x="118" y="56"/>
                    <a:pt x="118" y="56"/>
                  </a:cubicBezTo>
                  <a:moveTo>
                    <a:pt x="8" y="97"/>
                  </a:moveTo>
                  <a:cubicBezTo>
                    <a:pt x="8" y="120"/>
                    <a:pt x="16" y="140"/>
                    <a:pt x="29" y="156"/>
                  </a:cubicBezTo>
                  <a:cubicBezTo>
                    <a:pt x="29" y="155"/>
                    <a:pt x="29" y="155"/>
                    <a:pt x="29" y="154"/>
                  </a:cubicBezTo>
                  <a:cubicBezTo>
                    <a:pt x="28" y="152"/>
                    <a:pt x="27" y="149"/>
                    <a:pt x="27" y="146"/>
                  </a:cubicBezTo>
                  <a:cubicBezTo>
                    <a:pt x="26" y="142"/>
                    <a:pt x="26" y="139"/>
                    <a:pt x="25" y="138"/>
                  </a:cubicBezTo>
                  <a:cubicBezTo>
                    <a:pt x="23" y="135"/>
                    <a:pt x="20" y="132"/>
                    <a:pt x="18" y="128"/>
                  </a:cubicBezTo>
                  <a:cubicBezTo>
                    <a:pt x="16" y="125"/>
                    <a:pt x="14" y="122"/>
                    <a:pt x="14" y="119"/>
                  </a:cubicBezTo>
                  <a:cubicBezTo>
                    <a:pt x="14" y="117"/>
                    <a:pt x="13" y="114"/>
                    <a:pt x="13" y="112"/>
                  </a:cubicBezTo>
                  <a:cubicBezTo>
                    <a:pt x="13" y="110"/>
                    <a:pt x="13" y="107"/>
                    <a:pt x="13" y="105"/>
                  </a:cubicBezTo>
                  <a:cubicBezTo>
                    <a:pt x="13" y="105"/>
                    <a:pt x="12" y="102"/>
                    <a:pt x="10" y="99"/>
                  </a:cubicBezTo>
                  <a:cubicBezTo>
                    <a:pt x="9" y="97"/>
                    <a:pt x="8" y="95"/>
                    <a:pt x="8" y="97"/>
                  </a:cubicBezTo>
                  <a:moveTo>
                    <a:pt x="102" y="64"/>
                  </a:moveTo>
                  <a:cubicBezTo>
                    <a:pt x="104" y="61"/>
                    <a:pt x="105" y="59"/>
                    <a:pt x="107" y="58"/>
                  </a:cubicBezTo>
                  <a:cubicBezTo>
                    <a:pt x="106" y="57"/>
                    <a:pt x="105" y="57"/>
                    <a:pt x="105" y="57"/>
                  </a:cubicBezTo>
                  <a:cubicBezTo>
                    <a:pt x="104" y="56"/>
                    <a:pt x="103" y="56"/>
                    <a:pt x="103" y="55"/>
                  </a:cubicBezTo>
                  <a:cubicBezTo>
                    <a:pt x="102" y="54"/>
                    <a:pt x="101" y="52"/>
                    <a:pt x="101" y="50"/>
                  </a:cubicBezTo>
                  <a:cubicBezTo>
                    <a:pt x="101" y="48"/>
                    <a:pt x="101" y="46"/>
                    <a:pt x="102" y="44"/>
                  </a:cubicBezTo>
                  <a:cubicBezTo>
                    <a:pt x="103" y="42"/>
                    <a:pt x="104" y="41"/>
                    <a:pt x="105" y="40"/>
                  </a:cubicBezTo>
                  <a:cubicBezTo>
                    <a:pt x="108" y="38"/>
                    <a:pt x="111" y="38"/>
                    <a:pt x="114" y="38"/>
                  </a:cubicBezTo>
                  <a:cubicBezTo>
                    <a:pt x="115" y="38"/>
                    <a:pt x="117" y="38"/>
                    <a:pt x="118" y="37"/>
                  </a:cubicBezTo>
                  <a:cubicBezTo>
                    <a:pt x="118" y="37"/>
                    <a:pt x="119" y="37"/>
                    <a:pt x="120" y="36"/>
                  </a:cubicBezTo>
                  <a:cubicBezTo>
                    <a:pt x="120" y="35"/>
                    <a:pt x="121" y="34"/>
                    <a:pt x="122" y="34"/>
                  </a:cubicBezTo>
                  <a:cubicBezTo>
                    <a:pt x="123" y="33"/>
                    <a:pt x="122" y="33"/>
                    <a:pt x="122" y="32"/>
                  </a:cubicBezTo>
                  <a:cubicBezTo>
                    <a:pt x="121" y="30"/>
                    <a:pt x="120" y="28"/>
                    <a:pt x="122" y="26"/>
                  </a:cubicBezTo>
                  <a:cubicBezTo>
                    <a:pt x="123" y="23"/>
                    <a:pt x="126" y="22"/>
                    <a:pt x="128" y="22"/>
                  </a:cubicBezTo>
                  <a:cubicBezTo>
                    <a:pt x="129" y="21"/>
                    <a:pt x="130" y="21"/>
                    <a:pt x="131" y="21"/>
                  </a:cubicBezTo>
                  <a:cubicBezTo>
                    <a:pt x="131" y="20"/>
                    <a:pt x="132" y="20"/>
                    <a:pt x="132" y="19"/>
                  </a:cubicBezTo>
                  <a:cubicBezTo>
                    <a:pt x="134" y="18"/>
                    <a:pt x="136" y="17"/>
                    <a:pt x="137" y="17"/>
                  </a:cubicBezTo>
                  <a:cubicBezTo>
                    <a:pt x="137" y="16"/>
                    <a:pt x="136" y="16"/>
                    <a:pt x="136" y="16"/>
                  </a:cubicBezTo>
                  <a:cubicBezTo>
                    <a:pt x="128" y="12"/>
                    <a:pt x="118" y="9"/>
                    <a:pt x="109" y="8"/>
                  </a:cubicBezTo>
                  <a:cubicBezTo>
                    <a:pt x="109" y="8"/>
                    <a:pt x="109" y="8"/>
                    <a:pt x="109" y="8"/>
                  </a:cubicBezTo>
                  <a:cubicBezTo>
                    <a:pt x="109" y="9"/>
                    <a:pt x="108" y="10"/>
                    <a:pt x="108" y="11"/>
                  </a:cubicBezTo>
                  <a:cubicBezTo>
                    <a:pt x="108" y="11"/>
                    <a:pt x="106" y="12"/>
                    <a:pt x="106" y="12"/>
                  </a:cubicBezTo>
                  <a:cubicBezTo>
                    <a:pt x="106" y="12"/>
                    <a:pt x="105" y="13"/>
                    <a:pt x="105" y="14"/>
                  </a:cubicBezTo>
                  <a:cubicBezTo>
                    <a:pt x="103" y="16"/>
                    <a:pt x="101" y="18"/>
                    <a:pt x="96" y="20"/>
                  </a:cubicBezTo>
                  <a:cubicBezTo>
                    <a:pt x="94" y="21"/>
                    <a:pt x="91" y="21"/>
                    <a:pt x="89" y="21"/>
                  </a:cubicBezTo>
                  <a:cubicBezTo>
                    <a:pt x="87" y="21"/>
                    <a:pt x="84" y="22"/>
                    <a:pt x="82" y="23"/>
                  </a:cubicBezTo>
                  <a:cubicBezTo>
                    <a:pt x="80" y="24"/>
                    <a:pt x="78" y="25"/>
                    <a:pt x="76" y="27"/>
                  </a:cubicBezTo>
                  <a:cubicBezTo>
                    <a:pt x="73" y="28"/>
                    <a:pt x="71" y="29"/>
                    <a:pt x="70" y="30"/>
                  </a:cubicBezTo>
                  <a:cubicBezTo>
                    <a:pt x="67" y="30"/>
                    <a:pt x="66" y="29"/>
                    <a:pt x="66" y="28"/>
                  </a:cubicBezTo>
                  <a:cubicBezTo>
                    <a:pt x="65" y="26"/>
                    <a:pt x="66" y="23"/>
                    <a:pt x="67" y="21"/>
                  </a:cubicBezTo>
                  <a:cubicBezTo>
                    <a:pt x="68" y="19"/>
                    <a:pt x="69" y="17"/>
                    <a:pt x="69" y="17"/>
                  </a:cubicBezTo>
                  <a:cubicBezTo>
                    <a:pt x="68" y="16"/>
                    <a:pt x="65" y="17"/>
                    <a:pt x="61" y="17"/>
                  </a:cubicBezTo>
                  <a:cubicBezTo>
                    <a:pt x="58" y="18"/>
                    <a:pt x="55" y="19"/>
                    <a:pt x="54" y="20"/>
                  </a:cubicBezTo>
                  <a:cubicBezTo>
                    <a:pt x="55" y="20"/>
                    <a:pt x="56" y="21"/>
                    <a:pt x="57" y="21"/>
                  </a:cubicBezTo>
                  <a:cubicBezTo>
                    <a:pt x="58" y="22"/>
                    <a:pt x="59" y="22"/>
                    <a:pt x="59" y="23"/>
                  </a:cubicBezTo>
                  <a:cubicBezTo>
                    <a:pt x="59" y="25"/>
                    <a:pt x="58" y="26"/>
                    <a:pt x="56" y="27"/>
                  </a:cubicBezTo>
                  <a:cubicBezTo>
                    <a:pt x="55" y="27"/>
                    <a:pt x="53" y="28"/>
                    <a:pt x="53" y="31"/>
                  </a:cubicBezTo>
                  <a:cubicBezTo>
                    <a:pt x="52" y="31"/>
                    <a:pt x="53" y="33"/>
                    <a:pt x="54" y="34"/>
                  </a:cubicBezTo>
                  <a:cubicBezTo>
                    <a:pt x="55" y="38"/>
                    <a:pt x="56" y="41"/>
                    <a:pt x="54" y="44"/>
                  </a:cubicBezTo>
                  <a:cubicBezTo>
                    <a:pt x="50" y="48"/>
                    <a:pt x="48" y="46"/>
                    <a:pt x="46" y="44"/>
                  </a:cubicBezTo>
                  <a:cubicBezTo>
                    <a:pt x="46" y="44"/>
                    <a:pt x="45" y="43"/>
                    <a:pt x="44" y="44"/>
                  </a:cubicBezTo>
                  <a:cubicBezTo>
                    <a:pt x="44" y="44"/>
                    <a:pt x="44" y="45"/>
                    <a:pt x="43" y="47"/>
                  </a:cubicBezTo>
                  <a:cubicBezTo>
                    <a:pt x="43" y="49"/>
                    <a:pt x="43" y="51"/>
                    <a:pt x="41" y="51"/>
                  </a:cubicBezTo>
                  <a:cubicBezTo>
                    <a:pt x="37" y="52"/>
                    <a:pt x="34" y="54"/>
                    <a:pt x="30" y="57"/>
                  </a:cubicBezTo>
                  <a:cubicBezTo>
                    <a:pt x="30" y="58"/>
                    <a:pt x="29" y="59"/>
                    <a:pt x="28" y="59"/>
                  </a:cubicBezTo>
                  <a:cubicBezTo>
                    <a:pt x="27" y="60"/>
                    <a:pt x="27" y="61"/>
                    <a:pt x="26" y="62"/>
                  </a:cubicBezTo>
                  <a:cubicBezTo>
                    <a:pt x="25" y="65"/>
                    <a:pt x="23" y="69"/>
                    <a:pt x="21" y="70"/>
                  </a:cubicBezTo>
                  <a:cubicBezTo>
                    <a:pt x="20" y="71"/>
                    <a:pt x="19" y="72"/>
                    <a:pt x="18" y="73"/>
                  </a:cubicBezTo>
                  <a:cubicBezTo>
                    <a:pt x="15" y="75"/>
                    <a:pt x="12" y="76"/>
                    <a:pt x="12" y="77"/>
                  </a:cubicBezTo>
                  <a:cubicBezTo>
                    <a:pt x="11" y="79"/>
                    <a:pt x="11" y="82"/>
                    <a:pt x="11" y="85"/>
                  </a:cubicBezTo>
                  <a:cubicBezTo>
                    <a:pt x="13" y="90"/>
                    <a:pt x="15" y="94"/>
                    <a:pt x="16" y="95"/>
                  </a:cubicBezTo>
                  <a:cubicBezTo>
                    <a:pt x="18" y="96"/>
                    <a:pt x="19" y="95"/>
                    <a:pt x="19" y="95"/>
                  </a:cubicBezTo>
                  <a:cubicBezTo>
                    <a:pt x="21" y="94"/>
                    <a:pt x="23" y="94"/>
                    <a:pt x="25" y="94"/>
                  </a:cubicBezTo>
                  <a:cubicBezTo>
                    <a:pt x="29" y="96"/>
                    <a:pt x="31" y="98"/>
                    <a:pt x="33" y="100"/>
                  </a:cubicBezTo>
                  <a:cubicBezTo>
                    <a:pt x="34" y="101"/>
                    <a:pt x="35" y="102"/>
                    <a:pt x="36" y="103"/>
                  </a:cubicBezTo>
                  <a:cubicBezTo>
                    <a:pt x="45" y="107"/>
                    <a:pt x="46" y="110"/>
                    <a:pt x="46" y="112"/>
                  </a:cubicBezTo>
                  <a:cubicBezTo>
                    <a:pt x="46" y="113"/>
                    <a:pt x="46" y="113"/>
                    <a:pt x="48" y="114"/>
                  </a:cubicBezTo>
                  <a:cubicBezTo>
                    <a:pt x="50" y="115"/>
                    <a:pt x="53" y="116"/>
                    <a:pt x="56" y="118"/>
                  </a:cubicBezTo>
                  <a:cubicBezTo>
                    <a:pt x="61" y="120"/>
                    <a:pt x="65" y="121"/>
                    <a:pt x="66" y="123"/>
                  </a:cubicBezTo>
                  <a:cubicBezTo>
                    <a:pt x="68" y="127"/>
                    <a:pt x="67" y="130"/>
                    <a:pt x="65" y="133"/>
                  </a:cubicBezTo>
                  <a:cubicBezTo>
                    <a:pt x="64" y="134"/>
                    <a:pt x="64" y="135"/>
                    <a:pt x="63" y="137"/>
                  </a:cubicBezTo>
                  <a:cubicBezTo>
                    <a:pt x="63" y="138"/>
                    <a:pt x="63" y="139"/>
                    <a:pt x="63" y="141"/>
                  </a:cubicBezTo>
                  <a:cubicBezTo>
                    <a:pt x="64" y="144"/>
                    <a:pt x="64" y="148"/>
                    <a:pt x="61" y="149"/>
                  </a:cubicBezTo>
                  <a:cubicBezTo>
                    <a:pt x="58" y="150"/>
                    <a:pt x="56" y="151"/>
                    <a:pt x="55" y="153"/>
                  </a:cubicBezTo>
                  <a:cubicBezTo>
                    <a:pt x="54" y="154"/>
                    <a:pt x="54" y="156"/>
                    <a:pt x="54" y="158"/>
                  </a:cubicBezTo>
                  <a:cubicBezTo>
                    <a:pt x="54" y="161"/>
                    <a:pt x="53" y="163"/>
                    <a:pt x="53" y="165"/>
                  </a:cubicBezTo>
                  <a:cubicBezTo>
                    <a:pt x="51" y="167"/>
                    <a:pt x="50" y="169"/>
                    <a:pt x="54" y="176"/>
                  </a:cubicBezTo>
                  <a:cubicBezTo>
                    <a:pt x="67" y="183"/>
                    <a:pt x="82" y="187"/>
                    <a:pt x="98" y="187"/>
                  </a:cubicBezTo>
                  <a:cubicBezTo>
                    <a:pt x="147" y="187"/>
                    <a:pt x="188" y="147"/>
                    <a:pt x="188" y="97"/>
                  </a:cubicBezTo>
                  <a:cubicBezTo>
                    <a:pt x="188" y="92"/>
                    <a:pt x="187" y="87"/>
                    <a:pt x="186" y="82"/>
                  </a:cubicBezTo>
                  <a:cubicBezTo>
                    <a:pt x="186" y="82"/>
                    <a:pt x="186" y="81"/>
                    <a:pt x="186" y="81"/>
                  </a:cubicBezTo>
                  <a:cubicBezTo>
                    <a:pt x="186" y="81"/>
                    <a:pt x="186" y="82"/>
                    <a:pt x="185" y="84"/>
                  </a:cubicBezTo>
                  <a:cubicBezTo>
                    <a:pt x="185" y="85"/>
                    <a:pt x="185" y="87"/>
                    <a:pt x="184" y="89"/>
                  </a:cubicBezTo>
                  <a:cubicBezTo>
                    <a:pt x="182" y="91"/>
                    <a:pt x="180" y="91"/>
                    <a:pt x="179" y="92"/>
                  </a:cubicBezTo>
                  <a:cubicBezTo>
                    <a:pt x="179" y="92"/>
                    <a:pt x="179" y="92"/>
                    <a:pt x="179" y="92"/>
                  </a:cubicBezTo>
                  <a:cubicBezTo>
                    <a:pt x="178" y="93"/>
                    <a:pt x="178" y="95"/>
                    <a:pt x="179" y="96"/>
                  </a:cubicBezTo>
                  <a:cubicBezTo>
                    <a:pt x="181" y="99"/>
                    <a:pt x="182" y="102"/>
                    <a:pt x="179" y="106"/>
                  </a:cubicBezTo>
                  <a:cubicBezTo>
                    <a:pt x="169" y="118"/>
                    <a:pt x="170" y="121"/>
                    <a:pt x="170" y="124"/>
                  </a:cubicBezTo>
                  <a:cubicBezTo>
                    <a:pt x="170" y="126"/>
                    <a:pt x="171" y="128"/>
                    <a:pt x="169" y="132"/>
                  </a:cubicBezTo>
                  <a:cubicBezTo>
                    <a:pt x="169" y="132"/>
                    <a:pt x="167" y="136"/>
                    <a:pt x="165" y="140"/>
                  </a:cubicBezTo>
                  <a:cubicBezTo>
                    <a:pt x="163" y="144"/>
                    <a:pt x="161" y="147"/>
                    <a:pt x="160" y="148"/>
                  </a:cubicBezTo>
                  <a:cubicBezTo>
                    <a:pt x="157" y="152"/>
                    <a:pt x="153" y="157"/>
                    <a:pt x="149" y="161"/>
                  </a:cubicBezTo>
                  <a:cubicBezTo>
                    <a:pt x="147" y="162"/>
                    <a:pt x="146" y="163"/>
                    <a:pt x="144" y="163"/>
                  </a:cubicBezTo>
                  <a:cubicBezTo>
                    <a:pt x="143" y="164"/>
                    <a:pt x="141" y="164"/>
                    <a:pt x="139" y="163"/>
                  </a:cubicBezTo>
                  <a:cubicBezTo>
                    <a:pt x="139" y="163"/>
                    <a:pt x="139" y="163"/>
                    <a:pt x="138" y="162"/>
                  </a:cubicBezTo>
                  <a:cubicBezTo>
                    <a:pt x="138" y="162"/>
                    <a:pt x="137" y="158"/>
                    <a:pt x="135" y="153"/>
                  </a:cubicBezTo>
                  <a:cubicBezTo>
                    <a:pt x="133" y="148"/>
                    <a:pt x="132" y="141"/>
                    <a:pt x="132" y="141"/>
                  </a:cubicBezTo>
                  <a:cubicBezTo>
                    <a:pt x="132" y="138"/>
                    <a:pt x="133" y="137"/>
                    <a:pt x="133" y="136"/>
                  </a:cubicBezTo>
                  <a:cubicBezTo>
                    <a:pt x="134" y="134"/>
                    <a:pt x="134" y="133"/>
                    <a:pt x="134" y="130"/>
                  </a:cubicBezTo>
                  <a:cubicBezTo>
                    <a:pt x="134" y="129"/>
                    <a:pt x="133" y="126"/>
                    <a:pt x="132" y="124"/>
                  </a:cubicBezTo>
                  <a:cubicBezTo>
                    <a:pt x="131" y="122"/>
                    <a:pt x="130" y="120"/>
                    <a:pt x="130" y="118"/>
                  </a:cubicBezTo>
                  <a:cubicBezTo>
                    <a:pt x="129" y="114"/>
                    <a:pt x="129" y="114"/>
                    <a:pt x="129" y="114"/>
                  </a:cubicBezTo>
                  <a:cubicBezTo>
                    <a:pt x="128" y="113"/>
                    <a:pt x="126" y="110"/>
                    <a:pt x="126" y="110"/>
                  </a:cubicBezTo>
                  <a:cubicBezTo>
                    <a:pt x="126" y="110"/>
                    <a:pt x="126" y="109"/>
                    <a:pt x="125" y="109"/>
                  </a:cubicBezTo>
                  <a:cubicBezTo>
                    <a:pt x="124" y="107"/>
                    <a:pt x="124" y="106"/>
                    <a:pt x="121" y="107"/>
                  </a:cubicBezTo>
                  <a:cubicBezTo>
                    <a:pt x="120" y="107"/>
                    <a:pt x="119" y="108"/>
                    <a:pt x="118" y="108"/>
                  </a:cubicBezTo>
                  <a:cubicBezTo>
                    <a:pt x="114" y="110"/>
                    <a:pt x="109" y="112"/>
                    <a:pt x="106" y="110"/>
                  </a:cubicBezTo>
                  <a:cubicBezTo>
                    <a:pt x="102" y="109"/>
                    <a:pt x="99" y="106"/>
                    <a:pt x="96" y="103"/>
                  </a:cubicBezTo>
                  <a:cubicBezTo>
                    <a:pt x="93" y="100"/>
                    <a:pt x="91" y="96"/>
                    <a:pt x="90" y="92"/>
                  </a:cubicBezTo>
                  <a:cubicBezTo>
                    <a:pt x="90" y="92"/>
                    <a:pt x="90" y="87"/>
                    <a:pt x="91" y="84"/>
                  </a:cubicBezTo>
                  <a:cubicBezTo>
                    <a:pt x="91" y="83"/>
                    <a:pt x="91" y="81"/>
                    <a:pt x="91" y="80"/>
                  </a:cubicBezTo>
                  <a:cubicBezTo>
                    <a:pt x="91" y="78"/>
                    <a:pt x="92" y="77"/>
                    <a:pt x="92" y="76"/>
                  </a:cubicBezTo>
                  <a:cubicBezTo>
                    <a:pt x="93" y="74"/>
                    <a:pt x="94" y="72"/>
                    <a:pt x="95" y="71"/>
                  </a:cubicBezTo>
                  <a:cubicBezTo>
                    <a:pt x="96" y="69"/>
                    <a:pt x="98" y="67"/>
                    <a:pt x="100" y="66"/>
                  </a:cubicBezTo>
                  <a:cubicBezTo>
                    <a:pt x="101" y="65"/>
                    <a:pt x="102" y="64"/>
                    <a:pt x="102" y="64"/>
                  </a:cubicBezTo>
                  <a:moveTo>
                    <a:pt x="195" y="97"/>
                  </a:moveTo>
                  <a:cubicBezTo>
                    <a:pt x="195" y="151"/>
                    <a:pt x="152" y="195"/>
                    <a:pt x="98" y="195"/>
                  </a:cubicBezTo>
                  <a:cubicBezTo>
                    <a:pt x="44" y="195"/>
                    <a:pt x="0" y="151"/>
                    <a:pt x="0" y="97"/>
                  </a:cubicBezTo>
                  <a:cubicBezTo>
                    <a:pt x="0" y="44"/>
                    <a:pt x="44" y="0"/>
                    <a:pt x="98" y="0"/>
                  </a:cubicBezTo>
                  <a:cubicBezTo>
                    <a:pt x="151" y="0"/>
                    <a:pt x="195" y="43"/>
                    <a:pt x="195" y="97"/>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algn="l" defTabSz="914400">
                <a:buClrTx/>
              </a:pPr>
              <a:endParaRPr lang="en-GB" sz="1800">
                <a:solidFill>
                  <a:srgbClr val="0D1641"/>
                </a:solidFill>
                <a:latin typeface="Arial"/>
              </a:endParaRPr>
            </a:p>
          </p:txBody>
        </p:sp>
      </p:grpSp>
      <p:grpSp>
        <p:nvGrpSpPr>
          <p:cNvPr id="442" name="Group 441">
            <a:extLst>
              <a:ext uri="{FF2B5EF4-FFF2-40B4-BE49-F238E27FC236}">
                <a16:creationId xmlns:a16="http://schemas.microsoft.com/office/drawing/2014/main" id="{9BAFEDA8-8A83-AB3B-5726-FA30383887BD}"/>
              </a:ext>
            </a:extLst>
          </p:cNvPr>
          <p:cNvGrpSpPr/>
          <p:nvPr/>
        </p:nvGrpSpPr>
        <p:grpSpPr>
          <a:xfrm>
            <a:off x="6671289" y="3996296"/>
            <a:ext cx="723740" cy="580603"/>
            <a:chOff x="6547190" y="3996296"/>
            <a:chExt cx="723740" cy="580603"/>
          </a:xfrm>
        </p:grpSpPr>
        <p:sp>
          <p:nvSpPr>
            <p:cNvPr id="443" name="Rectangle 442">
              <a:extLst>
                <a:ext uri="{FF2B5EF4-FFF2-40B4-BE49-F238E27FC236}">
                  <a16:creationId xmlns:a16="http://schemas.microsoft.com/office/drawing/2014/main" id="{0FC15860-6F60-5F56-F3C2-9FE55DD1E33E}"/>
                </a:ext>
              </a:extLst>
            </p:cNvPr>
            <p:cNvSpPr/>
            <p:nvPr>
              <p:custDataLst>
                <p:tags r:id="rId8"/>
              </p:custDataLst>
            </p:nvPr>
          </p:nvSpPr>
          <p:spPr bwMode="auto">
            <a:xfrm rot="19090296">
              <a:off x="6547190" y="442449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Others</a:t>
              </a:r>
            </a:p>
          </p:txBody>
        </p:sp>
        <p:pic>
          <p:nvPicPr>
            <p:cNvPr id="444" name="Picture 4" descr="Globe Flags of the World, globe, flag, world, sphere png | PNGWing">
              <a:extLst>
                <a:ext uri="{FF2B5EF4-FFF2-40B4-BE49-F238E27FC236}">
                  <a16:creationId xmlns:a16="http://schemas.microsoft.com/office/drawing/2014/main" id="{20BF5354-7767-0959-2BDE-921AE3C150FF}"/>
                </a:ext>
              </a:extLst>
            </p:cNvPr>
            <p:cNvPicPr>
              <a:picLocks noChangeArrowheads="1"/>
            </p:cNvPicPr>
            <p:nvPr/>
          </p:nvPicPr>
          <p:blipFill rotWithShape="1">
            <a:blip r:embed="rId44">
              <a:extLst>
                <a:ext uri="{28A0092B-C50C-407E-A947-70E740481C1C}">
                  <a14:useLocalDpi xmlns:a14="http://schemas.microsoft.com/office/drawing/2010/main" val="0"/>
                </a:ext>
              </a:extLst>
            </a:blip>
            <a:srcRect l="3899" t="1822" r="3255" b="992"/>
            <a:stretch/>
          </p:blipFill>
          <p:spPr bwMode="auto">
            <a:xfrm>
              <a:off x="7054930" y="3996296"/>
              <a:ext cx="216000" cy="2160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445" name="Isosceles Triangle 444">
            <a:extLst>
              <a:ext uri="{FF2B5EF4-FFF2-40B4-BE49-F238E27FC236}">
                <a16:creationId xmlns:a16="http://schemas.microsoft.com/office/drawing/2014/main" id="{5C09757A-0627-0ED3-5263-004DC4B30F4B}"/>
              </a:ext>
            </a:extLst>
          </p:cNvPr>
          <p:cNvSpPr/>
          <p:nvPr/>
        </p:nvSpPr>
        <p:spPr>
          <a:xfrm rot="5400000">
            <a:off x="6971895" y="2730500"/>
            <a:ext cx="2384425" cy="144000"/>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err="1">
              <a:ea typeface="Roboto" panose="02000000000000000000" pitchFamily="2" charset="0"/>
              <a:cs typeface="Roboto" panose="02000000000000000000" pitchFamily="2" charset="0"/>
            </a:endParaRPr>
          </a:p>
        </p:txBody>
      </p:sp>
      <p:graphicFrame>
        <p:nvGraphicFramePr>
          <p:cNvPr id="739" name="Chart 738">
            <a:extLst>
              <a:ext uri="{FF2B5EF4-FFF2-40B4-BE49-F238E27FC236}">
                <a16:creationId xmlns:a16="http://schemas.microsoft.com/office/drawing/2014/main" id="{C4598EBC-6A45-CD23-BD25-732607886398}"/>
              </a:ext>
            </a:extLst>
          </p:cNvPr>
          <p:cNvGraphicFramePr/>
          <p:nvPr>
            <p:custDataLst>
              <p:tags r:id="rId5"/>
            </p:custDataLst>
            <p:extLst>
              <p:ext uri="{D42A27DB-BD31-4B8C-83A1-F6EECF244321}">
                <p14:modId xmlns:p14="http://schemas.microsoft.com/office/powerpoint/2010/main" val="778631983"/>
              </p:ext>
            </p:extLst>
          </p:nvPr>
        </p:nvGraphicFramePr>
        <p:xfrm>
          <a:off x="7672388" y="1844675"/>
          <a:ext cx="1738312" cy="2212975"/>
        </p:xfrm>
        <a:graphic>
          <a:graphicData uri="http://schemas.openxmlformats.org/drawingml/2006/chart">
            <c:chart xmlns:c="http://schemas.openxmlformats.org/drawingml/2006/chart" xmlns:r="http://schemas.openxmlformats.org/officeDocument/2006/relationships" r:id="rId45"/>
          </a:graphicData>
        </a:graphic>
      </p:graphicFrame>
      <p:sp>
        <p:nvSpPr>
          <p:cNvPr id="894" name="Oval 893">
            <a:extLst>
              <a:ext uri="{FF2B5EF4-FFF2-40B4-BE49-F238E27FC236}">
                <a16:creationId xmlns:a16="http://schemas.microsoft.com/office/drawing/2014/main" id="{16129E2C-9282-B3A0-480D-3571340727F9}"/>
              </a:ext>
            </a:extLst>
          </p:cNvPr>
          <p:cNvSpPr/>
          <p:nvPr>
            <p:custDataLst>
              <p:tags r:id="rId6"/>
            </p:custDataLst>
          </p:nvPr>
        </p:nvSpPr>
        <p:spPr bwMode="auto">
          <a:xfrm>
            <a:off x="313014" y="4742636"/>
            <a:ext cx="72000" cy="72000"/>
          </a:xfrm>
          <a:prstGeom prst="ellipse">
            <a:avLst/>
          </a:prstGeom>
          <a:solidFill>
            <a:schemeClr val="accent5"/>
          </a:solidFill>
          <a:ln w="9525"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aseline="0" dirty="0" err="1">
              <a:ea typeface="Roboto" panose="02000000000000000000" pitchFamily="2" charset="0"/>
              <a:cs typeface="Roboto" panose="02000000000000000000" pitchFamily="2" charset="0"/>
            </a:endParaRPr>
          </a:p>
        </p:txBody>
      </p:sp>
      <p:sp>
        <p:nvSpPr>
          <p:cNvPr id="895" name="Rectangle 894">
            <a:extLst>
              <a:ext uri="{FF2B5EF4-FFF2-40B4-BE49-F238E27FC236}">
                <a16:creationId xmlns:a16="http://schemas.microsoft.com/office/drawing/2014/main" id="{78F871C0-B8E8-B7BA-12CD-A676CE42BF40}"/>
              </a:ext>
            </a:extLst>
          </p:cNvPr>
          <p:cNvSpPr/>
          <p:nvPr>
            <p:custDataLst>
              <p:tags r:id="rId7"/>
            </p:custDataLst>
          </p:nvPr>
        </p:nvSpPr>
        <p:spPr bwMode="auto">
          <a:xfrm>
            <a:off x="449818" y="4702436"/>
            <a:ext cx="900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r>
              <a:rPr lang="en-US" altLang="en-US" sz="800" b="0" baseline="0" dirty="0">
                <a:solidFill>
                  <a:schemeClr val="tx1"/>
                </a:solidFill>
              </a:rPr>
              <a:t>RGI Index (RHS)</a:t>
            </a:r>
            <a:endParaRPr lang="en-US" sz="800" b="0" baseline="0" dirty="0">
              <a:solidFill>
                <a:schemeClr val="tx1"/>
              </a:solidFill>
            </a:endParaRPr>
          </a:p>
        </p:txBody>
      </p:sp>
      <p:sp>
        <p:nvSpPr>
          <p:cNvPr id="896" name="Text Placeholder 2">
            <a:extLst>
              <a:ext uri="{FF2B5EF4-FFF2-40B4-BE49-F238E27FC236}">
                <a16:creationId xmlns:a16="http://schemas.microsoft.com/office/drawing/2014/main" id="{CEF6C8DE-B6D6-3A94-5F98-C8D27A65DE01}"/>
              </a:ext>
            </a:extLst>
          </p:cNvPr>
          <p:cNvSpPr txBox="1">
            <a:spLocks/>
          </p:cNvSpPr>
          <p:nvPr/>
        </p:nvSpPr>
        <p:spPr>
          <a:xfrm>
            <a:off x="306324" y="1276350"/>
            <a:ext cx="8531352" cy="332965"/>
          </a:xfrm>
          <a:prstGeom prst="rect">
            <a:avLst/>
          </a:prstGeom>
        </p:spPr>
        <p:txBody>
          <a:bodyPr lIns="0" tIns="0" rIns="77925" bIns="38963">
            <a:noAutofit/>
          </a:bodyPr>
          <a:lstStyle>
            <a:lvl1pPr marL="0" marR="0" indent="0" defTabSz="389626" eaLnBrk="1" fontAlgn="auto" latinLnBrk="0" hangingPunct="1">
              <a:lnSpc>
                <a:spcPct val="100000"/>
              </a:lnSpc>
              <a:spcBef>
                <a:spcPts val="0"/>
              </a:spcBef>
              <a:spcAft>
                <a:spcPts val="0"/>
              </a:spcAft>
              <a:buClrTx/>
              <a:buSzTx/>
              <a:buFontTx/>
              <a:buNone/>
              <a:tabLst/>
              <a:defRPr lang="en-GB" i="0" u="none" strike="noStrike"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defTabSz="389626" eaLnBrk="1" latinLnBrk="0" hangingPunct="1">
              <a:spcBef>
                <a:spcPct val="20000"/>
              </a:spcBef>
              <a:buFont typeface="Lucida Grande"/>
              <a:buNone/>
              <a:defRPr sz="1400">
                <a:solidFill>
                  <a:srgbClr val="082566"/>
                </a:solidFill>
                <a:latin typeface="+mn-lt"/>
                <a:ea typeface="+mn-ea"/>
                <a:cs typeface="+mn-cs"/>
              </a:defRPr>
            </a:lvl2pPr>
            <a:lvl3pPr marL="455917" indent="-148815" defTabSz="389626" eaLnBrk="1" latinLnBrk="0" hangingPunct="1">
              <a:spcBef>
                <a:spcPct val="20000"/>
              </a:spcBef>
              <a:buFont typeface="Lucida Grande"/>
              <a:buChar char="»"/>
              <a:defRPr>
                <a:solidFill>
                  <a:srgbClr val="082566"/>
                </a:solidFill>
                <a:latin typeface="+mn-lt"/>
                <a:ea typeface="+mn-ea"/>
                <a:cs typeface="+mn-cs"/>
              </a:defRPr>
            </a:lvl3pPr>
            <a:lvl4pPr marL="610144" marR="0" indent="-154227" defTabSz="389626" eaLnBrk="1" fontAlgn="auto" latinLnBrk="0" hangingPunct="1">
              <a:lnSpc>
                <a:spcPct val="100000"/>
              </a:lnSpc>
              <a:spcBef>
                <a:spcPct val="20000"/>
              </a:spcBef>
              <a:spcAft>
                <a:spcPts val="0"/>
              </a:spcAft>
              <a:buClrTx/>
              <a:buSzTx/>
              <a:buFont typeface="Lucida Grande"/>
              <a:buChar char="»"/>
              <a:tabLst/>
              <a:defRPr sz="1000">
                <a:solidFill>
                  <a:srgbClr val="1292DC"/>
                </a:solidFill>
                <a:latin typeface="+mn-lt"/>
                <a:ea typeface="+mn-ea"/>
                <a:cs typeface="+mn-cs"/>
              </a:defRPr>
            </a:lvl4pPr>
            <a:lvl5pPr marL="378803" indent="-224576" defTabSz="389626" eaLnBrk="1" latinLnBrk="0" hangingPunct="1">
              <a:lnSpc>
                <a:spcPct val="100000"/>
              </a:lnSpc>
              <a:spcBef>
                <a:spcPct val="20000"/>
              </a:spcBef>
              <a:buFont typeface="Arial"/>
              <a:buChar char="»"/>
              <a:defRPr lang="en-US" sz="1900" smtClean="0">
                <a:solidFill>
                  <a:srgbClr val="082566"/>
                </a:solidFill>
                <a:latin typeface="+mn-lt"/>
                <a:ea typeface="+mn-ea"/>
                <a:cs typeface="+mn-cs"/>
              </a:defRPr>
            </a:lvl5pPr>
            <a:lvl6pPr marL="763017" indent="-307101" defTabSz="389626">
              <a:lnSpc>
                <a:spcPct val="100000"/>
              </a:lnSpc>
              <a:spcBef>
                <a:spcPct val="20000"/>
              </a:spcBef>
              <a:buFont typeface="Lucida Grande"/>
              <a:buChar char="»"/>
              <a:defRPr lang="en-US" sz="900" i="0" smtClean="0">
                <a:solidFill>
                  <a:srgbClr val="1292DC"/>
                </a:solidFill>
                <a:latin typeface="Calibri"/>
                <a:ea typeface="+mn-ea"/>
                <a:cs typeface="Calibri"/>
              </a:defRPr>
            </a:lvl6pPr>
            <a:lvl7pPr marL="610143" marR="0" indent="0" defTabSz="389626" fontAlgn="auto">
              <a:lnSpc>
                <a:spcPct val="100000"/>
              </a:lnSpc>
              <a:spcBef>
                <a:spcPct val="20000"/>
              </a:spcBef>
              <a:spcAft>
                <a:spcPts val="0"/>
              </a:spcAft>
              <a:buClrTx/>
              <a:buSzTx/>
              <a:buFont typeface="Lucida Grande"/>
              <a:buNone/>
              <a:tabLst/>
              <a:defRPr lang="en-US" sz="1000" smtClean="0">
                <a:solidFill>
                  <a:srgbClr val="1292DC"/>
                </a:solidFill>
                <a:latin typeface="+mn-lt"/>
                <a:ea typeface="+mn-ea"/>
                <a:cs typeface="+mn-cs"/>
              </a:defRPr>
            </a:lvl7pPr>
            <a:lvl8pPr marL="2922194" indent="-194813" defTabSz="389626">
              <a:spcBef>
                <a:spcPct val="20000"/>
              </a:spcBef>
              <a:buFont typeface="Arial"/>
              <a:buChar char="•"/>
              <a:defRPr sz="1700">
                <a:latin typeface="+mn-lt"/>
                <a:ea typeface="+mn-ea"/>
                <a:cs typeface="+mn-cs"/>
              </a:defRPr>
            </a:lvl8pPr>
            <a:lvl9pPr marL="3311820" indent="-194813" defTabSz="389626">
              <a:spcBef>
                <a:spcPct val="20000"/>
              </a:spcBef>
              <a:buFont typeface="Arial"/>
              <a:buChar char="•"/>
              <a:defRPr sz="1700">
                <a:latin typeface="+mn-lt"/>
                <a:ea typeface="+mn-ea"/>
                <a:cs typeface="+mn-cs"/>
              </a:defRPr>
            </a:lvl9pPr>
          </a:lstStyle>
          <a:p>
            <a:r>
              <a:rPr lang="en-US" dirty="0"/>
              <a:t>Resource Governance Index (RGI) composite and indexed scores (2017 – 2021)</a:t>
            </a:r>
          </a:p>
        </p:txBody>
      </p:sp>
    </p:spTree>
    <p:extLst>
      <p:ext uri="{BB962C8B-B14F-4D97-AF65-F5344CB8AC3E}">
        <p14:creationId xmlns:p14="http://schemas.microsoft.com/office/powerpoint/2010/main" val="1556079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9F75CB8-5EAA-89E3-ABDD-ADECEA0B0F43}"/>
              </a:ext>
            </a:extLst>
          </p:cNvPr>
          <p:cNvGraphicFramePr>
            <a:graphicFrameLocks noChangeAspect="1"/>
          </p:cNvGraphicFramePr>
          <p:nvPr>
            <p:custDataLst>
              <p:tags r:id="rId1"/>
            </p:custDataLst>
            <p:extLst>
              <p:ext uri="{D42A27DB-BD31-4B8C-83A1-F6EECF244321}">
                <p14:modId xmlns:p14="http://schemas.microsoft.com/office/powerpoint/2010/main" val="2108257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2" imgW="344" imgH="344" progId="TCLayout.ActiveDocument.1">
                  <p:embed/>
                </p:oleObj>
              </mc:Choice>
              <mc:Fallback>
                <p:oleObj name="think-cell Slide" r:id="rId32" imgW="344" imgH="344" progId="TCLayout.ActiveDocument.1">
                  <p:embed/>
                  <p:pic>
                    <p:nvPicPr>
                      <p:cNvPr id="4" name="Object 3" hidden="1">
                        <a:extLst>
                          <a:ext uri="{FF2B5EF4-FFF2-40B4-BE49-F238E27FC236}">
                            <a16:creationId xmlns:a16="http://schemas.microsoft.com/office/drawing/2014/main" id="{99F75CB8-5EAA-89E3-ABDD-ADECEA0B0F43}"/>
                          </a:ext>
                        </a:extLst>
                      </p:cNvPr>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31" name="Speech Bubble: Rectangle 30">
            <a:extLst>
              <a:ext uri="{FF2B5EF4-FFF2-40B4-BE49-F238E27FC236}">
                <a16:creationId xmlns:a16="http://schemas.microsoft.com/office/drawing/2014/main" id="{9921EE58-80C6-2AF2-E554-93C6F750288E}"/>
              </a:ext>
            </a:extLst>
          </p:cNvPr>
          <p:cNvSpPr/>
          <p:nvPr/>
        </p:nvSpPr>
        <p:spPr>
          <a:xfrm>
            <a:off x="5410968" y="2424490"/>
            <a:ext cx="1183187" cy="462302"/>
          </a:xfrm>
          <a:prstGeom prst="wedgeRectCallout">
            <a:avLst>
              <a:gd name="adj1" fmla="val 65394"/>
              <a:gd name="adj2" fmla="val -18292"/>
            </a:avLst>
          </a:prstGeom>
          <a:solidFill>
            <a:schemeClr val="accent1">
              <a:lumMod val="20000"/>
              <a:lumOff val="80000"/>
              <a:alpha val="50000"/>
            </a:schemeClr>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72000" tIns="36000" rIns="72000" bIns="36000" numCol="1" spcCol="0" rtlCol="0" anchor="ctr" anchorCtr="0">
            <a:noAutofit/>
          </a:bodyPr>
          <a:lstStyle/>
          <a:p>
            <a:pPr algn="just"/>
            <a:r>
              <a:rPr lang="en-US" sz="800" b="0" baseline="0" dirty="0">
                <a:solidFill>
                  <a:schemeClr val="tx1"/>
                </a:solidFill>
              </a:rPr>
              <a:t>‘</a:t>
            </a:r>
          </a:p>
        </p:txBody>
      </p:sp>
      <p:sp>
        <p:nvSpPr>
          <p:cNvPr id="32" name="Rectangle 31">
            <a:extLst>
              <a:ext uri="{FF2B5EF4-FFF2-40B4-BE49-F238E27FC236}">
                <a16:creationId xmlns:a16="http://schemas.microsoft.com/office/drawing/2014/main" id="{0C7BE422-E8C6-3528-26AC-8AD8811A237D}"/>
              </a:ext>
            </a:extLst>
          </p:cNvPr>
          <p:cNvSpPr/>
          <p:nvPr/>
        </p:nvSpPr>
        <p:spPr>
          <a:xfrm>
            <a:off x="2003341" y="1821180"/>
            <a:ext cx="409843" cy="2405947"/>
          </a:xfrm>
          <a:prstGeom prst="rect">
            <a:avLst/>
          </a:prstGeom>
          <a:solidFill>
            <a:schemeClr val="accent6">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33" name="Rectangle 32">
            <a:extLst>
              <a:ext uri="{FF2B5EF4-FFF2-40B4-BE49-F238E27FC236}">
                <a16:creationId xmlns:a16="http://schemas.microsoft.com/office/drawing/2014/main" id="{F5C100FA-5EBC-2A10-CB70-9FC35A37F9DB}"/>
              </a:ext>
            </a:extLst>
          </p:cNvPr>
          <p:cNvSpPr/>
          <p:nvPr/>
        </p:nvSpPr>
        <p:spPr>
          <a:xfrm>
            <a:off x="742106" y="1821180"/>
            <a:ext cx="409843" cy="2405947"/>
          </a:xfrm>
          <a:prstGeom prst="rect">
            <a:avLst/>
          </a:prstGeom>
          <a:solidFill>
            <a:schemeClr val="accent4">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1"/>
          </p:nvPr>
        </p:nvSpPr>
        <p:spPr/>
        <p:txBody>
          <a:bodyPr/>
          <a:lstStyle/>
          <a:p>
            <a:r>
              <a:rPr lang="en-US" dirty="0"/>
              <a:t>Countries with poor governance practices will not realize the full value of their resources</a:t>
            </a:r>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 2021 RGI data. Note: Where 2021 data is unavailable for selected countries, 2017 data has been used in place   </a:t>
            </a:r>
          </a:p>
        </p:txBody>
      </p:sp>
      <p:sp>
        <p:nvSpPr>
          <p:cNvPr id="3" name="Text Placeholder 2">
            <a:extLst>
              <a:ext uri="{FF2B5EF4-FFF2-40B4-BE49-F238E27FC236}">
                <a16:creationId xmlns:a16="http://schemas.microsoft.com/office/drawing/2014/main" id="{CCD55C5B-39C1-4229-D13C-B49CC2C246F9}"/>
              </a:ext>
            </a:extLst>
          </p:cNvPr>
          <p:cNvSpPr>
            <a:spLocks noGrp="1"/>
          </p:cNvSpPr>
          <p:nvPr>
            <p:ph type="body" sz="quarter" idx="20"/>
          </p:nvPr>
        </p:nvSpPr>
        <p:spPr/>
        <p:txBody>
          <a:bodyPr/>
          <a:lstStyle/>
          <a:p>
            <a:r>
              <a:rPr lang="en-US" sz="1200" dirty="0">
                <a:solidFill>
                  <a:schemeClr val="accent3"/>
                </a:solidFill>
                <a:latin typeface="Arial" panose="020B0604020202020204" pitchFamily="34" charset="0"/>
                <a:ea typeface="Roboto Light" panose="02000000000000000000" pitchFamily="2" charset="0"/>
                <a:cs typeface="Arial" panose="020B0604020202020204" pitchFamily="34" charset="0"/>
              </a:rPr>
              <a:t>Average annual socio-economic value </a:t>
            </a:r>
            <a:r>
              <a:rPr lang="en-US" sz="1200" dirty="0"/>
              <a:t>contribution</a:t>
            </a:r>
            <a:r>
              <a:rPr lang="en-US" sz="1200" dirty="0">
                <a:solidFill>
                  <a:schemeClr val="accent3"/>
                </a:solidFill>
                <a:latin typeface="Arial" panose="020B0604020202020204" pitchFamily="34" charset="0"/>
                <a:ea typeface="Roboto Light" panose="02000000000000000000" pitchFamily="2" charset="0"/>
                <a:cs typeface="Arial" panose="020B0604020202020204" pitchFamily="34" charset="0"/>
              </a:rPr>
              <a:t> per country and per mine (2017 – 2021)</a:t>
            </a:r>
          </a:p>
        </p:txBody>
      </p:sp>
      <p:sp>
        <p:nvSpPr>
          <p:cNvPr id="7" name="Title 6"/>
          <p:cNvSpPr>
            <a:spLocks noGrp="1"/>
          </p:cNvSpPr>
          <p:nvPr>
            <p:ph type="title"/>
          </p:nvPr>
        </p:nvSpPr>
        <p:spPr>
          <a:xfrm>
            <a:off x="306324" y="297000"/>
            <a:ext cx="8723376" cy="484632"/>
          </a:xfrm>
        </p:spPr>
        <p:txBody>
          <a:bodyPr vert="horz"/>
          <a:lstStyle/>
          <a:p>
            <a:r>
              <a:rPr lang="en-US" dirty="0"/>
              <a:t>Based on production figures tempered by the RGI index, we can estimate that the sector contributes $73B annually, or $191M per mine on average</a:t>
            </a:r>
          </a:p>
        </p:txBody>
      </p:sp>
      <p:sp>
        <p:nvSpPr>
          <p:cNvPr id="17" name="Text Placeholder 401">
            <a:extLst>
              <a:ext uri="{FF2B5EF4-FFF2-40B4-BE49-F238E27FC236}">
                <a16:creationId xmlns:a16="http://schemas.microsoft.com/office/drawing/2014/main" id="{8DF11DBC-4F1F-63C2-F582-4A0385675933}"/>
              </a:ext>
            </a:extLst>
          </p:cNvPr>
          <p:cNvSpPr txBox="1">
            <a:spLocks/>
          </p:cNvSpPr>
          <p:nvPr/>
        </p:nvSpPr>
        <p:spPr>
          <a:xfrm>
            <a:off x="306324" y="1276350"/>
            <a:ext cx="7052542" cy="290513"/>
          </a:xfrm>
          <a:prstGeom prst="rect">
            <a:avLst/>
          </a:prstGeom>
        </p:spPr>
        <p:txBody>
          <a:bodyPr/>
          <a:lstStyle>
            <a:lvl1pPr marL="0" marR="0" indent="0" algn="l" defTabSz="389626" rtl="0" eaLnBrk="1" fontAlgn="auto" latinLnBrk="0" hangingPunct="1">
              <a:lnSpc>
                <a:spcPct val="100000"/>
              </a:lnSpc>
              <a:spcBef>
                <a:spcPts val="0"/>
              </a:spcBef>
              <a:spcAft>
                <a:spcPts val="0"/>
              </a:spcAft>
              <a:buClrTx/>
              <a:buSzTx/>
              <a:buFontTx/>
              <a:buNone/>
              <a:tabLst/>
              <a:defRPr lang="en-GB" sz="1500" b="1" i="0" u="none" strike="noStrike" kern="1200" baseline="0" smtClean="0">
                <a:solidFill>
                  <a:srgbClr val="082566"/>
                </a:solidFill>
                <a:latin typeface="+mn-lt"/>
                <a:ea typeface="+mn-ea"/>
                <a:cs typeface="+mn-cs"/>
              </a:defRPr>
            </a:lvl1pPr>
            <a:lvl2pPr marL="307101" indent="-152874" algn="l" defTabSz="389626" rtl="0" eaLnBrk="1" latinLnBrk="0" hangingPunct="1">
              <a:spcBef>
                <a:spcPct val="20000"/>
              </a:spcBef>
              <a:buFont typeface="Lucida Grande"/>
              <a:buChar char="»"/>
              <a:defRPr sz="1400" kern="1200">
                <a:solidFill>
                  <a:srgbClr val="082566"/>
                </a:solidFill>
                <a:latin typeface="+mn-lt"/>
                <a:ea typeface="+mn-ea"/>
                <a:cs typeface="+mn-cs"/>
              </a:defRPr>
            </a:lvl2pPr>
            <a:lvl3pPr marL="455917" indent="-148815" algn="l" defTabSz="389626" rtl="0" eaLnBrk="1" latinLnBrk="0" hangingPunct="1">
              <a:spcBef>
                <a:spcPct val="20000"/>
              </a:spcBef>
              <a:buFont typeface="Lucida Grande"/>
              <a:buChar char="»"/>
              <a:defRPr sz="1200" kern="1200">
                <a:solidFill>
                  <a:srgbClr val="082566"/>
                </a:solidFill>
                <a:latin typeface="+mn-lt"/>
                <a:ea typeface="+mn-ea"/>
                <a:cs typeface="+mn-cs"/>
              </a:defRPr>
            </a:lvl3pPr>
            <a:lvl4pPr marL="610144" marR="0" indent="-154227" algn="l" defTabSz="389626" rtl="0" eaLnBrk="1" fontAlgn="auto" latinLnBrk="0" hangingPunct="1">
              <a:lnSpc>
                <a:spcPct val="100000"/>
              </a:lnSpc>
              <a:spcBef>
                <a:spcPct val="20000"/>
              </a:spcBef>
              <a:spcAft>
                <a:spcPts val="0"/>
              </a:spcAft>
              <a:buClrTx/>
              <a:buSzTx/>
              <a:buFont typeface="Lucida Grande"/>
              <a:buChar char="»"/>
              <a:tabLst/>
              <a:defRPr sz="1000" kern="1200">
                <a:solidFill>
                  <a:srgbClr val="1292DC"/>
                </a:solidFill>
                <a:latin typeface="+mn-lt"/>
                <a:ea typeface="+mn-ea"/>
                <a:cs typeface="+mn-cs"/>
              </a:defRPr>
            </a:lvl4pPr>
            <a:lvl5pPr marL="378803" indent="-224576" algn="l" defTabSz="389626" rtl="0" eaLnBrk="1" latinLnBrk="0" hangingPunct="1">
              <a:lnSpc>
                <a:spcPct val="100000"/>
              </a:lnSpc>
              <a:spcBef>
                <a:spcPct val="20000"/>
              </a:spcBef>
              <a:buFont typeface="Arial"/>
              <a:buChar char="»"/>
              <a:defRPr lang="en-US" sz="1900" kern="1200" smtClean="0">
                <a:solidFill>
                  <a:srgbClr val="082566"/>
                </a:solidFill>
                <a:latin typeface="+mn-lt"/>
                <a:ea typeface="+mn-ea"/>
                <a:cs typeface="+mn-cs"/>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a:lstStyle>
          <a:p>
            <a:endParaRPr lang="en-US" sz="1200" dirty="0">
              <a:solidFill>
                <a:schemeClr val="accent3"/>
              </a:solidFill>
              <a:latin typeface="Arial" panose="020B0604020202020204" pitchFamily="34" charset="0"/>
              <a:ea typeface="Roboto Light" panose="02000000000000000000" pitchFamily="2" charset="0"/>
              <a:cs typeface="Arial" panose="020B0604020202020204" pitchFamily="34" charset="0"/>
            </a:endParaRPr>
          </a:p>
        </p:txBody>
      </p:sp>
      <p:graphicFrame>
        <p:nvGraphicFramePr>
          <p:cNvPr id="544" name="Chart 543">
            <a:extLst>
              <a:ext uri="{FF2B5EF4-FFF2-40B4-BE49-F238E27FC236}">
                <a16:creationId xmlns:a16="http://schemas.microsoft.com/office/drawing/2014/main" id="{8409827B-1F5F-E74E-9605-DCE6224EFD6A}"/>
              </a:ext>
            </a:extLst>
          </p:cNvPr>
          <p:cNvGraphicFramePr/>
          <p:nvPr>
            <p:custDataLst>
              <p:tags r:id="rId2"/>
            </p:custDataLst>
            <p:extLst>
              <p:ext uri="{D42A27DB-BD31-4B8C-83A1-F6EECF244321}">
                <p14:modId xmlns:p14="http://schemas.microsoft.com/office/powerpoint/2010/main" val="3822599211"/>
              </p:ext>
            </p:extLst>
          </p:nvPr>
        </p:nvGraphicFramePr>
        <p:xfrm>
          <a:off x="371475" y="1828800"/>
          <a:ext cx="7550150" cy="2244725"/>
        </p:xfrm>
        <a:graphic>
          <a:graphicData uri="http://schemas.openxmlformats.org/drawingml/2006/chart">
            <c:chart xmlns:c="http://schemas.openxmlformats.org/drawingml/2006/chart" xmlns:r="http://schemas.openxmlformats.org/officeDocument/2006/relationships" r:id="rId34"/>
          </a:graphicData>
        </a:graphic>
      </p:graphicFrame>
      <p:sp>
        <p:nvSpPr>
          <p:cNvPr id="48" name="Rectangle 47">
            <a:extLst>
              <a:ext uri="{FF2B5EF4-FFF2-40B4-BE49-F238E27FC236}">
                <a16:creationId xmlns:a16="http://schemas.microsoft.com/office/drawing/2014/main" id="{D1C89319-1F40-7E25-C812-9F05E2FCEB55}"/>
              </a:ext>
            </a:extLst>
          </p:cNvPr>
          <p:cNvSpPr/>
          <p:nvPr>
            <p:custDataLst>
              <p:tags r:id="rId3"/>
            </p:custDataLst>
          </p:nvPr>
        </p:nvSpPr>
        <p:spPr bwMode="auto">
          <a:xfrm>
            <a:off x="300037" y="1609725"/>
            <a:ext cx="865188"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a:r>
              <a:rPr lang="en-US" sz="1000" baseline="0" dirty="0">
                <a:solidFill>
                  <a:schemeClr val="tx1"/>
                </a:solidFill>
              </a:rPr>
              <a:t>S-E Value ($B)</a:t>
            </a:r>
          </a:p>
        </p:txBody>
      </p:sp>
      <p:sp>
        <p:nvSpPr>
          <p:cNvPr id="145" name="Rectangle 144">
            <a:extLst>
              <a:ext uri="{FF2B5EF4-FFF2-40B4-BE49-F238E27FC236}">
                <a16:creationId xmlns:a16="http://schemas.microsoft.com/office/drawing/2014/main" id="{313F7816-9907-8C63-ADE6-37E9CE6A06D8}"/>
              </a:ext>
            </a:extLst>
          </p:cNvPr>
          <p:cNvSpPr/>
          <p:nvPr>
            <p:custDataLst>
              <p:tags r:id="rId4"/>
            </p:custDataLst>
          </p:nvPr>
        </p:nvSpPr>
        <p:spPr bwMode="gray">
          <a:xfrm>
            <a:off x="1687513" y="3494088"/>
            <a:ext cx="200025" cy="109538"/>
          </a:xfrm>
          <a:prstGeom prst="rect">
            <a:avLst/>
          </a:prstGeom>
          <a:solidFill>
            <a:schemeClr val="bg1"/>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44CA5132-5AA5-4F34-8BDC-A2E2047D6C2B}" type="datetime'''''''''1''''''''2''''''''''''''''''''''''0'''''''''''''">
              <a:rPr lang="en-US" altLang="en-US" sz="800" baseline="0" smtClean="0">
                <a:solidFill>
                  <a:schemeClr val="accent5"/>
                </a:solidFill>
                <a:effectLst/>
              </a:rPr>
              <a:pPr algn="ctr">
                <a:lnSpc>
                  <a:spcPct val="90000"/>
                </a:lnSpc>
              </a:pPr>
              <a:t>120</a:t>
            </a:fld>
            <a:endParaRPr lang="en-US" sz="800" baseline="0" dirty="0" err="1">
              <a:solidFill>
                <a:schemeClr val="accent5"/>
              </a:solidFill>
            </a:endParaRPr>
          </a:p>
        </p:txBody>
      </p:sp>
      <p:sp>
        <p:nvSpPr>
          <p:cNvPr id="49" name="Rectangle 48">
            <a:extLst>
              <a:ext uri="{FF2B5EF4-FFF2-40B4-BE49-F238E27FC236}">
                <a16:creationId xmlns:a16="http://schemas.microsoft.com/office/drawing/2014/main" id="{3D0B3181-2998-964F-2C1B-15B2C7DDBEFC}"/>
              </a:ext>
            </a:extLst>
          </p:cNvPr>
          <p:cNvSpPr/>
          <p:nvPr>
            <p:custDataLst>
              <p:tags r:id="rId5"/>
            </p:custDataLst>
          </p:nvPr>
        </p:nvSpPr>
        <p:spPr bwMode="auto">
          <a:xfrm>
            <a:off x="7013575" y="1609725"/>
            <a:ext cx="957263"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a:r>
              <a:rPr lang="en-US" sz="1000" baseline="0" dirty="0">
                <a:solidFill>
                  <a:schemeClr val="tx1"/>
                </a:solidFill>
              </a:rPr>
              <a:t>Mine Value ($M)</a:t>
            </a:r>
          </a:p>
        </p:txBody>
      </p:sp>
      <p:sp>
        <p:nvSpPr>
          <p:cNvPr id="219" name="Rectangle 218">
            <a:extLst>
              <a:ext uri="{FF2B5EF4-FFF2-40B4-BE49-F238E27FC236}">
                <a16:creationId xmlns:a16="http://schemas.microsoft.com/office/drawing/2014/main" id="{BB477EF8-A9C1-69C3-2C2F-6DBABEEB4C1D}"/>
              </a:ext>
            </a:extLst>
          </p:cNvPr>
          <p:cNvSpPr/>
          <p:nvPr>
            <p:custDataLst>
              <p:tags r:id="rId6"/>
            </p:custDataLst>
          </p:nvPr>
        </p:nvSpPr>
        <p:spPr bwMode="gray">
          <a:xfrm>
            <a:off x="2138363" y="3582988"/>
            <a:ext cx="142875" cy="109538"/>
          </a:xfrm>
          <a:prstGeom prst="rect">
            <a:avLst/>
          </a:prstGeom>
          <a:solidFill>
            <a:schemeClr val="bg1"/>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FE0B8860-8FA0-4D19-AFD1-A012D2071214}" type="datetime'''''8''''''''''''''1'''''''''''">
              <a:rPr lang="en-US" altLang="en-US" sz="800" baseline="0" smtClean="0">
                <a:solidFill>
                  <a:schemeClr val="accent5"/>
                </a:solidFill>
                <a:effectLst/>
              </a:rPr>
              <a:pPr algn="ctr">
                <a:lnSpc>
                  <a:spcPct val="90000"/>
                </a:lnSpc>
              </a:pPr>
              <a:t>81</a:t>
            </a:fld>
            <a:endParaRPr lang="en-US" sz="800" baseline="0" dirty="0" err="1">
              <a:solidFill>
                <a:schemeClr val="accent5"/>
              </a:solidFill>
            </a:endParaRPr>
          </a:p>
        </p:txBody>
      </p:sp>
      <p:sp>
        <p:nvSpPr>
          <p:cNvPr id="211" name="Rectangle 210">
            <a:extLst>
              <a:ext uri="{FF2B5EF4-FFF2-40B4-BE49-F238E27FC236}">
                <a16:creationId xmlns:a16="http://schemas.microsoft.com/office/drawing/2014/main" id="{4555E824-2596-04E4-58BA-C08B6C437F35}"/>
              </a:ext>
            </a:extLst>
          </p:cNvPr>
          <p:cNvSpPr/>
          <p:nvPr>
            <p:custDataLst>
              <p:tags r:id="rId7"/>
            </p:custDataLst>
          </p:nvPr>
        </p:nvSpPr>
        <p:spPr bwMode="gray">
          <a:xfrm>
            <a:off x="6392863" y="3881438"/>
            <a:ext cx="85725" cy="109538"/>
          </a:xfrm>
          <a:prstGeom prst="rect">
            <a:avLst/>
          </a:prstGeom>
          <a:solidFill>
            <a:schemeClr val="bg2"/>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3452F8FB-79E4-461E-AE88-F173F5FB9D69}" type="datetime'''''''''''''''''''''''''''''''''''''''''1'''''''''''">
              <a:rPr lang="en-US" altLang="en-US" sz="800" baseline="0" smtClean="0">
                <a:solidFill>
                  <a:schemeClr val="tx1"/>
                </a:solidFill>
                <a:effectLst/>
              </a:rPr>
              <a:pPr/>
              <a:t>1</a:t>
            </a:fld>
            <a:endParaRPr lang="en-US" sz="800" baseline="0" dirty="0" err="1">
              <a:solidFill>
                <a:schemeClr val="tx1"/>
              </a:solidFill>
            </a:endParaRPr>
          </a:p>
        </p:txBody>
      </p:sp>
      <p:sp>
        <p:nvSpPr>
          <p:cNvPr id="180" name="Rectangle 179">
            <a:extLst>
              <a:ext uri="{FF2B5EF4-FFF2-40B4-BE49-F238E27FC236}">
                <a16:creationId xmlns:a16="http://schemas.microsoft.com/office/drawing/2014/main" id="{E0FC5157-E136-2AE4-FEC5-8B0AE9CF5407}"/>
              </a:ext>
            </a:extLst>
          </p:cNvPr>
          <p:cNvSpPr/>
          <p:nvPr>
            <p:custDataLst>
              <p:tags r:id="rId8"/>
            </p:custDataLst>
          </p:nvPr>
        </p:nvSpPr>
        <p:spPr bwMode="gray">
          <a:xfrm>
            <a:off x="7237413" y="3697288"/>
            <a:ext cx="85725" cy="109538"/>
          </a:xfrm>
          <a:prstGeom prst="rect">
            <a:avLst/>
          </a:prstGeom>
          <a:solidFill>
            <a:schemeClr val="bg2"/>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A6845325-BDB1-483A-AA28-DFCDEFF6A390}" type="datetime'''''''''''''''''''''''''''''''''''7'''''''''''''''''''''''''">
              <a:rPr lang="en-US" altLang="en-US" sz="800" baseline="0" smtClean="0">
                <a:solidFill>
                  <a:schemeClr val="tx1"/>
                </a:solidFill>
                <a:effectLst/>
              </a:rPr>
              <a:pPr/>
              <a:t>7</a:t>
            </a:fld>
            <a:endParaRPr lang="en-US" sz="800" baseline="0" dirty="0" err="1">
              <a:solidFill>
                <a:schemeClr val="tx1"/>
              </a:solidFill>
            </a:endParaRPr>
          </a:p>
        </p:txBody>
      </p:sp>
      <p:sp>
        <p:nvSpPr>
          <p:cNvPr id="88" name="Rectangle 87">
            <a:extLst>
              <a:ext uri="{FF2B5EF4-FFF2-40B4-BE49-F238E27FC236}">
                <a16:creationId xmlns:a16="http://schemas.microsoft.com/office/drawing/2014/main" id="{799F68E2-09DE-5F8D-1BF4-C6C07A223AB5}"/>
              </a:ext>
            </a:extLst>
          </p:cNvPr>
          <p:cNvSpPr/>
          <p:nvPr/>
        </p:nvSpPr>
        <p:spPr bwMode="auto">
          <a:xfrm>
            <a:off x="449818" y="4702436"/>
            <a:ext cx="1512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r>
              <a:rPr lang="en-GB" altLang="en-US" sz="800" b="0" baseline="0" dirty="0">
                <a:solidFill>
                  <a:schemeClr val="tx1"/>
                </a:solidFill>
              </a:rPr>
              <a:t>Average socio-economic value per mine (RHS)</a:t>
            </a:r>
            <a:endParaRPr lang="en-US" sz="800" b="0" baseline="0" dirty="0" err="1">
              <a:solidFill>
                <a:schemeClr val="tx1"/>
              </a:solidFill>
            </a:endParaRPr>
          </a:p>
        </p:txBody>
      </p:sp>
      <p:sp>
        <p:nvSpPr>
          <p:cNvPr id="50" name="Oval 49">
            <a:extLst>
              <a:ext uri="{FF2B5EF4-FFF2-40B4-BE49-F238E27FC236}">
                <a16:creationId xmlns:a16="http://schemas.microsoft.com/office/drawing/2014/main" id="{9A4F7D99-86E0-40F9-AE3E-F902338F9AB2}"/>
              </a:ext>
            </a:extLst>
          </p:cNvPr>
          <p:cNvSpPr/>
          <p:nvPr>
            <p:custDataLst>
              <p:tags r:id="rId9"/>
            </p:custDataLst>
          </p:nvPr>
        </p:nvSpPr>
        <p:spPr bwMode="auto">
          <a:xfrm>
            <a:off x="313014" y="4742636"/>
            <a:ext cx="72000" cy="72000"/>
          </a:xfrm>
          <a:prstGeom prst="ellipse">
            <a:avLst/>
          </a:prstGeom>
          <a:solidFill>
            <a:schemeClr val="accent5"/>
          </a:solidFill>
          <a:ln w="9525"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aseline="0" dirty="0" err="1">
              <a:ea typeface="Roboto" panose="02000000000000000000" pitchFamily="2" charset="0"/>
              <a:cs typeface="Roboto" panose="02000000000000000000" pitchFamily="2" charset="0"/>
            </a:endParaRPr>
          </a:p>
        </p:txBody>
      </p:sp>
      <p:grpSp>
        <p:nvGrpSpPr>
          <p:cNvPr id="318" name="Group 317">
            <a:extLst>
              <a:ext uri="{FF2B5EF4-FFF2-40B4-BE49-F238E27FC236}">
                <a16:creationId xmlns:a16="http://schemas.microsoft.com/office/drawing/2014/main" id="{6C4AB8CB-26E8-C4EE-7FD9-5B880360B6DD}"/>
              </a:ext>
            </a:extLst>
          </p:cNvPr>
          <p:cNvGrpSpPr/>
          <p:nvPr/>
        </p:nvGrpSpPr>
        <p:grpSpPr>
          <a:xfrm>
            <a:off x="7925504" y="3997849"/>
            <a:ext cx="723015" cy="579050"/>
            <a:chOff x="7605267" y="3997849"/>
            <a:chExt cx="723015" cy="579050"/>
          </a:xfrm>
        </p:grpSpPr>
        <p:sp>
          <p:nvSpPr>
            <p:cNvPr id="319" name="Rectangle 318">
              <a:extLst>
                <a:ext uri="{FF2B5EF4-FFF2-40B4-BE49-F238E27FC236}">
                  <a16:creationId xmlns:a16="http://schemas.microsoft.com/office/drawing/2014/main" id="{6C328C5E-B150-2C01-7802-9885BC5FCA59}"/>
                </a:ext>
              </a:extLst>
            </p:cNvPr>
            <p:cNvSpPr/>
            <p:nvPr>
              <p:custDataLst>
                <p:tags r:id="rId30"/>
              </p:custDataLst>
            </p:nvPr>
          </p:nvSpPr>
          <p:spPr bwMode="auto">
            <a:xfrm rot="19090296">
              <a:off x="7605267" y="442449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World</a:t>
              </a:r>
            </a:p>
          </p:txBody>
        </p:sp>
        <p:sp>
          <p:nvSpPr>
            <p:cNvPr id="320" name="Freeform 52">
              <a:extLst>
                <a:ext uri="{FF2B5EF4-FFF2-40B4-BE49-F238E27FC236}">
                  <a16:creationId xmlns:a16="http://schemas.microsoft.com/office/drawing/2014/main" id="{E2BBE47A-66BE-3A9B-3CE5-17DB0E7DA72C}"/>
                </a:ext>
              </a:extLst>
            </p:cNvPr>
            <p:cNvSpPr>
              <a:spLocks noEditPoints="1"/>
            </p:cNvSpPr>
            <p:nvPr/>
          </p:nvSpPr>
          <p:spPr bwMode="auto">
            <a:xfrm>
              <a:off x="8112282" y="3997849"/>
              <a:ext cx="216000" cy="216000"/>
            </a:xfrm>
            <a:custGeom>
              <a:avLst/>
              <a:gdLst>
                <a:gd name="T0" fmla="*/ 126 w 195"/>
                <a:gd name="T1" fmla="*/ 54 h 195"/>
                <a:gd name="T2" fmla="*/ 143 w 195"/>
                <a:gd name="T3" fmla="*/ 66 h 195"/>
                <a:gd name="T4" fmla="*/ 154 w 195"/>
                <a:gd name="T5" fmla="*/ 66 h 195"/>
                <a:gd name="T6" fmla="*/ 160 w 195"/>
                <a:gd name="T7" fmla="*/ 66 h 195"/>
                <a:gd name="T8" fmla="*/ 161 w 195"/>
                <a:gd name="T9" fmla="*/ 62 h 195"/>
                <a:gd name="T10" fmla="*/ 144 w 195"/>
                <a:gd name="T11" fmla="*/ 57 h 195"/>
                <a:gd name="T12" fmla="*/ 137 w 195"/>
                <a:gd name="T13" fmla="*/ 58 h 195"/>
                <a:gd name="T14" fmla="*/ 133 w 195"/>
                <a:gd name="T15" fmla="*/ 53 h 195"/>
                <a:gd name="T16" fmla="*/ 124 w 195"/>
                <a:gd name="T17" fmla="*/ 49 h 195"/>
                <a:gd name="T18" fmla="*/ 118 w 195"/>
                <a:gd name="T19" fmla="*/ 56 h 195"/>
                <a:gd name="T20" fmla="*/ 29 w 195"/>
                <a:gd name="T21" fmla="*/ 154 h 195"/>
                <a:gd name="T22" fmla="*/ 18 w 195"/>
                <a:gd name="T23" fmla="*/ 128 h 195"/>
                <a:gd name="T24" fmla="*/ 13 w 195"/>
                <a:gd name="T25" fmla="*/ 105 h 195"/>
                <a:gd name="T26" fmla="*/ 102 w 195"/>
                <a:gd name="T27" fmla="*/ 64 h 195"/>
                <a:gd name="T28" fmla="*/ 103 w 195"/>
                <a:gd name="T29" fmla="*/ 55 h 195"/>
                <a:gd name="T30" fmla="*/ 105 w 195"/>
                <a:gd name="T31" fmla="*/ 40 h 195"/>
                <a:gd name="T32" fmla="*/ 120 w 195"/>
                <a:gd name="T33" fmla="*/ 36 h 195"/>
                <a:gd name="T34" fmla="*/ 122 w 195"/>
                <a:gd name="T35" fmla="*/ 26 h 195"/>
                <a:gd name="T36" fmla="*/ 132 w 195"/>
                <a:gd name="T37" fmla="*/ 19 h 195"/>
                <a:gd name="T38" fmla="*/ 109 w 195"/>
                <a:gd name="T39" fmla="*/ 8 h 195"/>
                <a:gd name="T40" fmla="*/ 106 w 195"/>
                <a:gd name="T41" fmla="*/ 12 h 195"/>
                <a:gd name="T42" fmla="*/ 89 w 195"/>
                <a:gd name="T43" fmla="*/ 21 h 195"/>
                <a:gd name="T44" fmla="*/ 70 w 195"/>
                <a:gd name="T45" fmla="*/ 30 h 195"/>
                <a:gd name="T46" fmla="*/ 69 w 195"/>
                <a:gd name="T47" fmla="*/ 17 h 195"/>
                <a:gd name="T48" fmla="*/ 57 w 195"/>
                <a:gd name="T49" fmla="*/ 21 h 195"/>
                <a:gd name="T50" fmla="*/ 53 w 195"/>
                <a:gd name="T51" fmla="*/ 31 h 195"/>
                <a:gd name="T52" fmla="*/ 46 w 195"/>
                <a:gd name="T53" fmla="*/ 44 h 195"/>
                <a:gd name="T54" fmla="*/ 41 w 195"/>
                <a:gd name="T55" fmla="*/ 51 h 195"/>
                <a:gd name="T56" fmla="*/ 26 w 195"/>
                <a:gd name="T57" fmla="*/ 62 h 195"/>
                <a:gd name="T58" fmla="*/ 12 w 195"/>
                <a:gd name="T59" fmla="*/ 77 h 195"/>
                <a:gd name="T60" fmla="*/ 19 w 195"/>
                <a:gd name="T61" fmla="*/ 95 h 195"/>
                <a:gd name="T62" fmla="*/ 36 w 195"/>
                <a:gd name="T63" fmla="*/ 103 h 195"/>
                <a:gd name="T64" fmla="*/ 56 w 195"/>
                <a:gd name="T65" fmla="*/ 118 h 195"/>
                <a:gd name="T66" fmla="*/ 63 w 195"/>
                <a:gd name="T67" fmla="*/ 137 h 195"/>
                <a:gd name="T68" fmla="*/ 55 w 195"/>
                <a:gd name="T69" fmla="*/ 153 h 195"/>
                <a:gd name="T70" fmla="*/ 54 w 195"/>
                <a:gd name="T71" fmla="*/ 176 h 195"/>
                <a:gd name="T72" fmla="*/ 186 w 195"/>
                <a:gd name="T73" fmla="*/ 82 h 195"/>
                <a:gd name="T74" fmla="*/ 184 w 195"/>
                <a:gd name="T75" fmla="*/ 89 h 195"/>
                <a:gd name="T76" fmla="*/ 179 w 195"/>
                <a:gd name="T77" fmla="*/ 96 h 195"/>
                <a:gd name="T78" fmla="*/ 169 w 195"/>
                <a:gd name="T79" fmla="*/ 132 h 195"/>
                <a:gd name="T80" fmla="*/ 149 w 195"/>
                <a:gd name="T81" fmla="*/ 161 h 195"/>
                <a:gd name="T82" fmla="*/ 138 w 195"/>
                <a:gd name="T83" fmla="*/ 162 h 195"/>
                <a:gd name="T84" fmla="*/ 133 w 195"/>
                <a:gd name="T85" fmla="*/ 136 h 195"/>
                <a:gd name="T86" fmla="*/ 130 w 195"/>
                <a:gd name="T87" fmla="*/ 118 h 195"/>
                <a:gd name="T88" fmla="*/ 125 w 195"/>
                <a:gd name="T89" fmla="*/ 109 h 195"/>
                <a:gd name="T90" fmla="*/ 106 w 195"/>
                <a:gd name="T91" fmla="*/ 110 h 195"/>
                <a:gd name="T92" fmla="*/ 91 w 195"/>
                <a:gd name="T93" fmla="*/ 84 h 195"/>
                <a:gd name="T94" fmla="*/ 95 w 195"/>
                <a:gd name="T95" fmla="*/ 71 h 195"/>
                <a:gd name="T96" fmla="*/ 195 w 195"/>
                <a:gd name="T97" fmla="*/ 97 h 195"/>
                <a:gd name="T98" fmla="*/ 98 w 195"/>
                <a:gd name="T9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5" h="195">
                  <a:moveTo>
                    <a:pt x="118" y="56"/>
                  </a:moveTo>
                  <a:cubicBezTo>
                    <a:pt x="118" y="56"/>
                    <a:pt x="119" y="55"/>
                    <a:pt x="121" y="55"/>
                  </a:cubicBezTo>
                  <a:cubicBezTo>
                    <a:pt x="122" y="55"/>
                    <a:pt x="124" y="54"/>
                    <a:pt x="126" y="54"/>
                  </a:cubicBezTo>
                  <a:cubicBezTo>
                    <a:pt x="129" y="54"/>
                    <a:pt x="131" y="54"/>
                    <a:pt x="132" y="54"/>
                  </a:cubicBezTo>
                  <a:cubicBezTo>
                    <a:pt x="136" y="56"/>
                    <a:pt x="138" y="59"/>
                    <a:pt x="139" y="61"/>
                  </a:cubicBezTo>
                  <a:cubicBezTo>
                    <a:pt x="140" y="63"/>
                    <a:pt x="140" y="65"/>
                    <a:pt x="143" y="66"/>
                  </a:cubicBezTo>
                  <a:cubicBezTo>
                    <a:pt x="143" y="66"/>
                    <a:pt x="145" y="66"/>
                    <a:pt x="146" y="66"/>
                  </a:cubicBezTo>
                  <a:cubicBezTo>
                    <a:pt x="148" y="66"/>
                    <a:pt x="150" y="66"/>
                    <a:pt x="151" y="66"/>
                  </a:cubicBezTo>
                  <a:cubicBezTo>
                    <a:pt x="152" y="66"/>
                    <a:pt x="153" y="66"/>
                    <a:pt x="154" y="66"/>
                  </a:cubicBezTo>
                  <a:cubicBezTo>
                    <a:pt x="156" y="67"/>
                    <a:pt x="157" y="67"/>
                    <a:pt x="160" y="66"/>
                  </a:cubicBezTo>
                  <a:cubicBezTo>
                    <a:pt x="160" y="66"/>
                    <a:pt x="160" y="66"/>
                    <a:pt x="160" y="66"/>
                  </a:cubicBezTo>
                  <a:cubicBezTo>
                    <a:pt x="160" y="66"/>
                    <a:pt x="160" y="66"/>
                    <a:pt x="160" y="66"/>
                  </a:cubicBezTo>
                  <a:cubicBezTo>
                    <a:pt x="161" y="66"/>
                    <a:pt x="161" y="65"/>
                    <a:pt x="161" y="64"/>
                  </a:cubicBezTo>
                  <a:cubicBezTo>
                    <a:pt x="161" y="64"/>
                    <a:pt x="161" y="63"/>
                    <a:pt x="161" y="62"/>
                  </a:cubicBezTo>
                  <a:cubicBezTo>
                    <a:pt x="161" y="62"/>
                    <a:pt x="161" y="62"/>
                    <a:pt x="161" y="62"/>
                  </a:cubicBezTo>
                  <a:cubicBezTo>
                    <a:pt x="159" y="60"/>
                    <a:pt x="154" y="60"/>
                    <a:pt x="151" y="60"/>
                  </a:cubicBezTo>
                  <a:cubicBezTo>
                    <a:pt x="148" y="59"/>
                    <a:pt x="146" y="59"/>
                    <a:pt x="145" y="58"/>
                  </a:cubicBezTo>
                  <a:cubicBezTo>
                    <a:pt x="145" y="58"/>
                    <a:pt x="144" y="57"/>
                    <a:pt x="144" y="57"/>
                  </a:cubicBezTo>
                  <a:cubicBezTo>
                    <a:pt x="143" y="57"/>
                    <a:pt x="143" y="58"/>
                    <a:pt x="142" y="59"/>
                  </a:cubicBezTo>
                  <a:cubicBezTo>
                    <a:pt x="141" y="59"/>
                    <a:pt x="141" y="59"/>
                    <a:pt x="140" y="59"/>
                  </a:cubicBezTo>
                  <a:cubicBezTo>
                    <a:pt x="139" y="60"/>
                    <a:pt x="138" y="59"/>
                    <a:pt x="137" y="58"/>
                  </a:cubicBezTo>
                  <a:cubicBezTo>
                    <a:pt x="137" y="58"/>
                    <a:pt x="137" y="58"/>
                    <a:pt x="137" y="58"/>
                  </a:cubicBezTo>
                  <a:cubicBezTo>
                    <a:pt x="137" y="57"/>
                    <a:pt x="137" y="56"/>
                    <a:pt x="137" y="55"/>
                  </a:cubicBezTo>
                  <a:cubicBezTo>
                    <a:pt x="137" y="55"/>
                    <a:pt x="135" y="54"/>
                    <a:pt x="133" y="53"/>
                  </a:cubicBezTo>
                  <a:cubicBezTo>
                    <a:pt x="132" y="53"/>
                    <a:pt x="131" y="52"/>
                    <a:pt x="130" y="52"/>
                  </a:cubicBezTo>
                  <a:cubicBezTo>
                    <a:pt x="130" y="51"/>
                    <a:pt x="129" y="51"/>
                    <a:pt x="128" y="50"/>
                  </a:cubicBezTo>
                  <a:cubicBezTo>
                    <a:pt x="127" y="49"/>
                    <a:pt x="125" y="48"/>
                    <a:pt x="124" y="49"/>
                  </a:cubicBezTo>
                  <a:cubicBezTo>
                    <a:pt x="123" y="49"/>
                    <a:pt x="122" y="50"/>
                    <a:pt x="121" y="51"/>
                  </a:cubicBezTo>
                  <a:cubicBezTo>
                    <a:pt x="120" y="53"/>
                    <a:pt x="119" y="54"/>
                    <a:pt x="118" y="55"/>
                  </a:cubicBezTo>
                  <a:cubicBezTo>
                    <a:pt x="118" y="56"/>
                    <a:pt x="118" y="56"/>
                    <a:pt x="118" y="56"/>
                  </a:cubicBezTo>
                  <a:moveTo>
                    <a:pt x="8" y="97"/>
                  </a:moveTo>
                  <a:cubicBezTo>
                    <a:pt x="8" y="120"/>
                    <a:pt x="16" y="140"/>
                    <a:pt x="29" y="156"/>
                  </a:cubicBezTo>
                  <a:cubicBezTo>
                    <a:pt x="29" y="155"/>
                    <a:pt x="29" y="155"/>
                    <a:pt x="29" y="154"/>
                  </a:cubicBezTo>
                  <a:cubicBezTo>
                    <a:pt x="28" y="152"/>
                    <a:pt x="27" y="149"/>
                    <a:pt x="27" y="146"/>
                  </a:cubicBezTo>
                  <a:cubicBezTo>
                    <a:pt x="26" y="142"/>
                    <a:pt x="26" y="139"/>
                    <a:pt x="25" y="138"/>
                  </a:cubicBezTo>
                  <a:cubicBezTo>
                    <a:pt x="23" y="135"/>
                    <a:pt x="20" y="132"/>
                    <a:pt x="18" y="128"/>
                  </a:cubicBezTo>
                  <a:cubicBezTo>
                    <a:pt x="16" y="125"/>
                    <a:pt x="14" y="122"/>
                    <a:pt x="14" y="119"/>
                  </a:cubicBezTo>
                  <a:cubicBezTo>
                    <a:pt x="14" y="117"/>
                    <a:pt x="13" y="114"/>
                    <a:pt x="13" y="112"/>
                  </a:cubicBezTo>
                  <a:cubicBezTo>
                    <a:pt x="13" y="110"/>
                    <a:pt x="13" y="107"/>
                    <a:pt x="13" y="105"/>
                  </a:cubicBezTo>
                  <a:cubicBezTo>
                    <a:pt x="13" y="105"/>
                    <a:pt x="12" y="102"/>
                    <a:pt x="10" y="99"/>
                  </a:cubicBezTo>
                  <a:cubicBezTo>
                    <a:pt x="9" y="97"/>
                    <a:pt x="8" y="95"/>
                    <a:pt x="8" y="97"/>
                  </a:cubicBezTo>
                  <a:moveTo>
                    <a:pt x="102" y="64"/>
                  </a:moveTo>
                  <a:cubicBezTo>
                    <a:pt x="104" y="61"/>
                    <a:pt x="105" y="59"/>
                    <a:pt x="107" y="58"/>
                  </a:cubicBezTo>
                  <a:cubicBezTo>
                    <a:pt x="106" y="57"/>
                    <a:pt x="105" y="57"/>
                    <a:pt x="105" y="57"/>
                  </a:cubicBezTo>
                  <a:cubicBezTo>
                    <a:pt x="104" y="56"/>
                    <a:pt x="103" y="56"/>
                    <a:pt x="103" y="55"/>
                  </a:cubicBezTo>
                  <a:cubicBezTo>
                    <a:pt x="102" y="54"/>
                    <a:pt x="101" y="52"/>
                    <a:pt x="101" y="50"/>
                  </a:cubicBezTo>
                  <a:cubicBezTo>
                    <a:pt x="101" y="48"/>
                    <a:pt x="101" y="46"/>
                    <a:pt x="102" y="44"/>
                  </a:cubicBezTo>
                  <a:cubicBezTo>
                    <a:pt x="103" y="42"/>
                    <a:pt x="104" y="41"/>
                    <a:pt x="105" y="40"/>
                  </a:cubicBezTo>
                  <a:cubicBezTo>
                    <a:pt x="108" y="38"/>
                    <a:pt x="111" y="38"/>
                    <a:pt x="114" y="38"/>
                  </a:cubicBezTo>
                  <a:cubicBezTo>
                    <a:pt x="115" y="38"/>
                    <a:pt x="117" y="38"/>
                    <a:pt x="118" y="37"/>
                  </a:cubicBezTo>
                  <a:cubicBezTo>
                    <a:pt x="118" y="37"/>
                    <a:pt x="119" y="37"/>
                    <a:pt x="120" y="36"/>
                  </a:cubicBezTo>
                  <a:cubicBezTo>
                    <a:pt x="120" y="35"/>
                    <a:pt x="121" y="34"/>
                    <a:pt x="122" y="34"/>
                  </a:cubicBezTo>
                  <a:cubicBezTo>
                    <a:pt x="123" y="33"/>
                    <a:pt x="122" y="33"/>
                    <a:pt x="122" y="32"/>
                  </a:cubicBezTo>
                  <a:cubicBezTo>
                    <a:pt x="121" y="30"/>
                    <a:pt x="120" y="28"/>
                    <a:pt x="122" y="26"/>
                  </a:cubicBezTo>
                  <a:cubicBezTo>
                    <a:pt x="123" y="23"/>
                    <a:pt x="126" y="22"/>
                    <a:pt x="128" y="22"/>
                  </a:cubicBezTo>
                  <a:cubicBezTo>
                    <a:pt x="129" y="21"/>
                    <a:pt x="130" y="21"/>
                    <a:pt x="131" y="21"/>
                  </a:cubicBezTo>
                  <a:cubicBezTo>
                    <a:pt x="131" y="20"/>
                    <a:pt x="132" y="20"/>
                    <a:pt x="132" y="19"/>
                  </a:cubicBezTo>
                  <a:cubicBezTo>
                    <a:pt x="134" y="18"/>
                    <a:pt x="136" y="17"/>
                    <a:pt x="137" y="17"/>
                  </a:cubicBezTo>
                  <a:cubicBezTo>
                    <a:pt x="137" y="16"/>
                    <a:pt x="136" y="16"/>
                    <a:pt x="136" y="16"/>
                  </a:cubicBezTo>
                  <a:cubicBezTo>
                    <a:pt x="128" y="12"/>
                    <a:pt x="118" y="9"/>
                    <a:pt x="109" y="8"/>
                  </a:cubicBezTo>
                  <a:cubicBezTo>
                    <a:pt x="109" y="8"/>
                    <a:pt x="109" y="8"/>
                    <a:pt x="109" y="8"/>
                  </a:cubicBezTo>
                  <a:cubicBezTo>
                    <a:pt x="109" y="9"/>
                    <a:pt x="108" y="10"/>
                    <a:pt x="108" y="11"/>
                  </a:cubicBezTo>
                  <a:cubicBezTo>
                    <a:pt x="108" y="11"/>
                    <a:pt x="106" y="12"/>
                    <a:pt x="106" y="12"/>
                  </a:cubicBezTo>
                  <a:cubicBezTo>
                    <a:pt x="106" y="12"/>
                    <a:pt x="105" y="13"/>
                    <a:pt x="105" y="14"/>
                  </a:cubicBezTo>
                  <a:cubicBezTo>
                    <a:pt x="103" y="16"/>
                    <a:pt x="101" y="18"/>
                    <a:pt x="96" y="20"/>
                  </a:cubicBezTo>
                  <a:cubicBezTo>
                    <a:pt x="94" y="21"/>
                    <a:pt x="91" y="21"/>
                    <a:pt x="89" y="21"/>
                  </a:cubicBezTo>
                  <a:cubicBezTo>
                    <a:pt x="87" y="21"/>
                    <a:pt x="84" y="22"/>
                    <a:pt x="82" y="23"/>
                  </a:cubicBezTo>
                  <a:cubicBezTo>
                    <a:pt x="80" y="24"/>
                    <a:pt x="78" y="25"/>
                    <a:pt x="76" y="27"/>
                  </a:cubicBezTo>
                  <a:cubicBezTo>
                    <a:pt x="73" y="28"/>
                    <a:pt x="71" y="29"/>
                    <a:pt x="70" y="30"/>
                  </a:cubicBezTo>
                  <a:cubicBezTo>
                    <a:pt x="67" y="30"/>
                    <a:pt x="66" y="29"/>
                    <a:pt x="66" y="28"/>
                  </a:cubicBezTo>
                  <a:cubicBezTo>
                    <a:pt x="65" y="26"/>
                    <a:pt x="66" y="23"/>
                    <a:pt x="67" y="21"/>
                  </a:cubicBezTo>
                  <a:cubicBezTo>
                    <a:pt x="68" y="19"/>
                    <a:pt x="69" y="17"/>
                    <a:pt x="69" y="17"/>
                  </a:cubicBezTo>
                  <a:cubicBezTo>
                    <a:pt x="68" y="16"/>
                    <a:pt x="65" y="17"/>
                    <a:pt x="61" y="17"/>
                  </a:cubicBezTo>
                  <a:cubicBezTo>
                    <a:pt x="58" y="18"/>
                    <a:pt x="55" y="19"/>
                    <a:pt x="54" y="20"/>
                  </a:cubicBezTo>
                  <a:cubicBezTo>
                    <a:pt x="55" y="20"/>
                    <a:pt x="56" y="21"/>
                    <a:pt x="57" y="21"/>
                  </a:cubicBezTo>
                  <a:cubicBezTo>
                    <a:pt x="58" y="22"/>
                    <a:pt x="59" y="22"/>
                    <a:pt x="59" y="23"/>
                  </a:cubicBezTo>
                  <a:cubicBezTo>
                    <a:pt x="59" y="25"/>
                    <a:pt x="58" y="26"/>
                    <a:pt x="56" y="27"/>
                  </a:cubicBezTo>
                  <a:cubicBezTo>
                    <a:pt x="55" y="27"/>
                    <a:pt x="53" y="28"/>
                    <a:pt x="53" y="31"/>
                  </a:cubicBezTo>
                  <a:cubicBezTo>
                    <a:pt x="52" y="31"/>
                    <a:pt x="53" y="33"/>
                    <a:pt x="54" y="34"/>
                  </a:cubicBezTo>
                  <a:cubicBezTo>
                    <a:pt x="55" y="38"/>
                    <a:pt x="56" y="41"/>
                    <a:pt x="54" y="44"/>
                  </a:cubicBezTo>
                  <a:cubicBezTo>
                    <a:pt x="50" y="48"/>
                    <a:pt x="48" y="46"/>
                    <a:pt x="46" y="44"/>
                  </a:cubicBezTo>
                  <a:cubicBezTo>
                    <a:pt x="46" y="44"/>
                    <a:pt x="45" y="43"/>
                    <a:pt x="44" y="44"/>
                  </a:cubicBezTo>
                  <a:cubicBezTo>
                    <a:pt x="44" y="44"/>
                    <a:pt x="44" y="45"/>
                    <a:pt x="43" y="47"/>
                  </a:cubicBezTo>
                  <a:cubicBezTo>
                    <a:pt x="43" y="49"/>
                    <a:pt x="43" y="51"/>
                    <a:pt x="41" y="51"/>
                  </a:cubicBezTo>
                  <a:cubicBezTo>
                    <a:pt x="37" y="52"/>
                    <a:pt x="34" y="54"/>
                    <a:pt x="30" y="57"/>
                  </a:cubicBezTo>
                  <a:cubicBezTo>
                    <a:pt x="30" y="58"/>
                    <a:pt x="29" y="59"/>
                    <a:pt x="28" y="59"/>
                  </a:cubicBezTo>
                  <a:cubicBezTo>
                    <a:pt x="27" y="60"/>
                    <a:pt x="27" y="61"/>
                    <a:pt x="26" y="62"/>
                  </a:cubicBezTo>
                  <a:cubicBezTo>
                    <a:pt x="25" y="65"/>
                    <a:pt x="23" y="69"/>
                    <a:pt x="21" y="70"/>
                  </a:cubicBezTo>
                  <a:cubicBezTo>
                    <a:pt x="20" y="71"/>
                    <a:pt x="19" y="72"/>
                    <a:pt x="18" y="73"/>
                  </a:cubicBezTo>
                  <a:cubicBezTo>
                    <a:pt x="15" y="75"/>
                    <a:pt x="12" y="76"/>
                    <a:pt x="12" y="77"/>
                  </a:cubicBezTo>
                  <a:cubicBezTo>
                    <a:pt x="11" y="79"/>
                    <a:pt x="11" y="82"/>
                    <a:pt x="11" y="85"/>
                  </a:cubicBezTo>
                  <a:cubicBezTo>
                    <a:pt x="13" y="90"/>
                    <a:pt x="15" y="94"/>
                    <a:pt x="16" y="95"/>
                  </a:cubicBezTo>
                  <a:cubicBezTo>
                    <a:pt x="18" y="96"/>
                    <a:pt x="19" y="95"/>
                    <a:pt x="19" y="95"/>
                  </a:cubicBezTo>
                  <a:cubicBezTo>
                    <a:pt x="21" y="94"/>
                    <a:pt x="23" y="94"/>
                    <a:pt x="25" y="94"/>
                  </a:cubicBezTo>
                  <a:cubicBezTo>
                    <a:pt x="29" y="96"/>
                    <a:pt x="31" y="98"/>
                    <a:pt x="33" y="100"/>
                  </a:cubicBezTo>
                  <a:cubicBezTo>
                    <a:pt x="34" y="101"/>
                    <a:pt x="35" y="102"/>
                    <a:pt x="36" y="103"/>
                  </a:cubicBezTo>
                  <a:cubicBezTo>
                    <a:pt x="45" y="107"/>
                    <a:pt x="46" y="110"/>
                    <a:pt x="46" y="112"/>
                  </a:cubicBezTo>
                  <a:cubicBezTo>
                    <a:pt x="46" y="113"/>
                    <a:pt x="46" y="113"/>
                    <a:pt x="48" y="114"/>
                  </a:cubicBezTo>
                  <a:cubicBezTo>
                    <a:pt x="50" y="115"/>
                    <a:pt x="53" y="116"/>
                    <a:pt x="56" y="118"/>
                  </a:cubicBezTo>
                  <a:cubicBezTo>
                    <a:pt x="61" y="120"/>
                    <a:pt x="65" y="121"/>
                    <a:pt x="66" y="123"/>
                  </a:cubicBezTo>
                  <a:cubicBezTo>
                    <a:pt x="68" y="127"/>
                    <a:pt x="67" y="130"/>
                    <a:pt x="65" y="133"/>
                  </a:cubicBezTo>
                  <a:cubicBezTo>
                    <a:pt x="64" y="134"/>
                    <a:pt x="64" y="135"/>
                    <a:pt x="63" y="137"/>
                  </a:cubicBezTo>
                  <a:cubicBezTo>
                    <a:pt x="63" y="138"/>
                    <a:pt x="63" y="139"/>
                    <a:pt x="63" y="141"/>
                  </a:cubicBezTo>
                  <a:cubicBezTo>
                    <a:pt x="64" y="144"/>
                    <a:pt x="64" y="148"/>
                    <a:pt x="61" y="149"/>
                  </a:cubicBezTo>
                  <a:cubicBezTo>
                    <a:pt x="58" y="150"/>
                    <a:pt x="56" y="151"/>
                    <a:pt x="55" y="153"/>
                  </a:cubicBezTo>
                  <a:cubicBezTo>
                    <a:pt x="54" y="154"/>
                    <a:pt x="54" y="156"/>
                    <a:pt x="54" y="158"/>
                  </a:cubicBezTo>
                  <a:cubicBezTo>
                    <a:pt x="54" y="161"/>
                    <a:pt x="53" y="163"/>
                    <a:pt x="53" y="165"/>
                  </a:cubicBezTo>
                  <a:cubicBezTo>
                    <a:pt x="51" y="167"/>
                    <a:pt x="50" y="169"/>
                    <a:pt x="54" y="176"/>
                  </a:cubicBezTo>
                  <a:cubicBezTo>
                    <a:pt x="67" y="183"/>
                    <a:pt x="82" y="187"/>
                    <a:pt x="98" y="187"/>
                  </a:cubicBezTo>
                  <a:cubicBezTo>
                    <a:pt x="147" y="187"/>
                    <a:pt x="188" y="147"/>
                    <a:pt x="188" y="97"/>
                  </a:cubicBezTo>
                  <a:cubicBezTo>
                    <a:pt x="188" y="92"/>
                    <a:pt x="187" y="87"/>
                    <a:pt x="186" y="82"/>
                  </a:cubicBezTo>
                  <a:cubicBezTo>
                    <a:pt x="186" y="82"/>
                    <a:pt x="186" y="81"/>
                    <a:pt x="186" y="81"/>
                  </a:cubicBezTo>
                  <a:cubicBezTo>
                    <a:pt x="186" y="81"/>
                    <a:pt x="186" y="82"/>
                    <a:pt x="185" y="84"/>
                  </a:cubicBezTo>
                  <a:cubicBezTo>
                    <a:pt x="185" y="85"/>
                    <a:pt x="185" y="87"/>
                    <a:pt x="184" y="89"/>
                  </a:cubicBezTo>
                  <a:cubicBezTo>
                    <a:pt x="182" y="91"/>
                    <a:pt x="180" y="91"/>
                    <a:pt x="179" y="92"/>
                  </a:cubicBezTo>
                  <a:cubicBezTo>
                    <a:pt x="179" y="92"/>
                    <a:pt x="179" y="92"/>
                    <a:pt x="179" y="92"/>
                  </a:cubicBezTo>
                  <a:cubicBezTo>
                    <a:pt x="178" y="93"/>
                    <a:pt x="178" y="95"/>
                    <a:pt x="179" y="96"/>
                  </a:cubicBezTo>
                  <a:cubicBezTo>
                    <a:pt x="181" y="99"/>
                    <a:pt x="182" y="102"/>
                    <a:pt x="179" y="106"/>
                  </a:cubicBezTo>
                  <a:cubicBezTo>
                    <a:pt x="169" y="118"/>
                    <a:pt x="170" y="121"/>
                    <a:pt x="170" y="124"/>
                  </a:cubicBezTo>
                  <a:cubicBezTo>
                    <a:pt x="170" y="126"/>
                    <a:pt x="171" y="128"/>
                    <a:pt x="169" y="132"/>
                  </a:cubicBezTo>
                  <a:cubicBezTo>
                    <a:pt x="169" y="132"/>
                    <a:pt x="167" y="136"/>
                    <a:pt x="165" y="140"/>
                  </a:cubicBezTo>
                  <a:cubicBezTo>
                    <a:pt x="163" y="144"/>
                    <a:pt x="161" y="147"/>
                    <a:pt x="160" y="148"/>
                  </a:cubicBezTo>
                  <a:cubicBezTo>
                    <a:pt x="157" y="152"/>
                    <a:pt x="153" y="157"/>
                    <a:pt x="149" y="161"/>
                  </a:cubicBezTo>
                  <a:cubicBezTo>
                    <a:pt x="147" y="162"/>
                    <a:pt x="146" y="163"/>
                    <a:pt x="144" y="163"/>
                  </a:cubicBezTo>
                  <a:cubicBezTo>
                    <a:pt x="143" y="164"/>
                    <a:pt x="141" y="164"/>
                    <a:pt x="139" y="163"/>
                  </a:cubicBezTo>
                  <a:cubicBezTo>
                    <a:pt x="139" y="163"/>
                    <a:pt x="139" y="163"/>
                    <a:pt x="138" y="162"/>
                  </a:cubicBezTo>
                  <a:cubicBezTo>
                    <a:pt x="138" y="162"/>
                    <a:pt x="137" y="158"/>
                    <a:pt x="135" y="153"/>
                  </a:cubicBezTo>
                  <a:cubicBezTo>
                    <a:pt x="133" y="148"/>
                    <a:pt x="132" y="141"/>
                    <a:pt x="132" y="141"/>
                  </a:cubicBezTo>
                  <a:cubicBezTo>
                    <a:pt x="132" y="138"/>
                    <a:pt x="133" y="137"/>
                    <a:pt x="133" y="136"/>
                  </a:cubicBezTo>
                  <a:cubicBezTo>
                    <a:pt x="134" y="134"/>
                    <a:pt x="134" y="133"/>
                    <a:pt x="134" y="130"/>
                  </a:cubicBezTo>
                  <a:cubicBezTo>
                    <a:pt x="134" y="129"/>
                    <a:pt x="133" y="126"/>
                    <a:pt x="132" y="124"/>
                  </a:cubicBezTo>
                  <a:cubicBezTo>
                    <a:pt x="131" y="122"/>
                    <a:pt x="130" y="120"/>
                    <a:pt x="130" y="118"/>
                  </a:cubicBezTo>
                  <a:cubicBezTo>
                    <a:pt x="129" y="114"/>
                    <a:pt x="129" y="114"/>
                    <a:pt x="129" y="114"/>
                  </a:cubicBezTo>
                  <a:cubicBezTo>
                    <a:pt x="128" y="113"/>
                    <a:pt x="126" y="110"/>
                    <a:pt x="126" y="110"/>
                  </a:cubicBezTo>
                  <a:cubicBezTo>
                    <a:pt x="126" y="110"/>
                    <a:pt x="126" y="109"/>
                    <a:pt x="125" y="109"/>
                  </a:cubicBezTo>
                  <a:cubicBezTo>
                    <a:pt x="124" y="107"/>
                    <a:pt x="124" y="106"/>
                    <a:pt x="121" y="107"/>
                  </a:cubicBezTo>
                  <a:cubicBezTo>
                    <a:pt x="120" y="107"/>
                    <a:pt x="119" y="108"/>
                    <a:pt x="118" y="108"/>
                  </a:cubicBezTo>
                  <a:cubicBezTo>
                    <a:pt x="114" y="110"/>
                    <a:pt x="109" y="112"/>
                    <a:pt x="106" y="110"/>
                  </a:cubicBezTo>
                  <a:cubicBezTo>
                    <a:pt x="102" y="109"/>
                    <a:pt x="99" y="106"/>
                    <a:pt x="96" y="103"/>
                  </a:cubicBezTo>
                  <a:cubicBezTo>
                    <a:pt x="93" y="100"/>
                    <a:pt x="91" y="96"/>
                    <a:pt x="90" y="92"/>
                  </a:cubicBezTo>
                  <a:cubicBezTo>
                    <a:pt x="90" y="92"/>
                    <a:pt x="90" y="87"/>
                    <a:pt x="91" y="84"/>
                  </a:cubicBezTo>
                  <a:cubicBezTo>
                    <a:pt x="91" y="83"/>
                    <a:pt x="91" y="81"/>
                    <a:pt x="91" y="80"/>
                  </a:cubicBezTo>
                  <a:cubicBezTo>
                    <a:pt x="91" y="78"/>
                    <a:pt x="92" y="77"/>
                    <a:pt x="92" y="76"/>
                  </a:cubicBezTo>
                  <a:cubicBezTo>
                    <a:pt x="93" y="74"/>
                    <a:pt x="94" y="72"/>
                    <a:pt x="95" y="71"/>
                  </a:cubicBezTo>
                  <a:cubicBezTo>
                    <a:pt x="96" y="69"/>
                    <a:pt x="98" y="67"/>
                    <a:pt x="100" y="66"/>
                  </a:cubicBezTo>
                  <a:cubicBezTo>
                    <a:pt x="101" y="65"/>
                    <a:pt x="102" y="64"/>
                    <a:pt x="102" y="64"/>
                  </a:cubicBezTo>
                  <a:moveTo>
                    <a:pt x="195" y="97"/>
                  </a:moveTo>
                  <a:cubicBezTo>
                    <a:pt x="195" y="151"/>
                    <a:pt x="152" y="195"/>
                    <a:pt x="98" y="195"/>
                  </a:cubicBezTo>
                  <a:cubicBezTo>
                    <a:pt x="44" y="195"/>
                    <a:pt x="0" y="151"/>
                    <a:pt x="0" y="97"/>
                  </a:cubicBezTo>
                  <a:cubicBezTo>
                    <a:pt x="0" y="44"/>
                    <a:pt x="44" y="0"/>
                    <a:pt x="98" y="0"/>
                  </a:cubicBezTo>
                  <a:cubicBezTo>
                    <a:pt x="151" y="0"/>
                    <a:pt x="195" y="43"/>
                    <a:pt x="195" y="97"/>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algn="l" defTabSz="914400">
                <a:buClrTx/>
              </a:pPr>
              <a:endParaRPr lang="en-GB" sz="1800">
                <a:solidFill>
                  <a:srgbClr val="0D1641"/>
                </a:solidFill>
                <a:latin typeface="Arial"/>
              </a:endParaRPr>
            </a:p>
          </p:txBody>
        </p:sp>
      </p:grpSp>
      <p:grpSp>
        <p:nvGrpSpPr>
          <p:cNvPr id="331" name="Group 330">
            <a:extLst>
              <a:ext uri="{FF2B5EF4-FFF2-40B4-BE49-F238E27FC236}">
                <a16:creationId xmlns:a16="http://schemas.microsoft.com/office/drawing/2014/main" id="{63DA9B95-1C9F-E4CD-55D3-D0636E1D27F1}"/>
              </a:ext>
            </a:extLst>
          </p:cNvPr>
          <p:cNvGrpSpPr/>
          <p:nvPr/>
        </p:nvGrpSpPr>
        <p:grpSpPr>
          <a:xfrm>
            <a:off x="292633" y="3997849"/>
            <a:ext cx="755235" cy="552216"/>
            <a:chOff x="325288" y="3997849"/>
            <a:chExt cx="755235" cy="552216"/>
          </a:xfrm>
        </p:grpSpPr>
        <p:pic>
          <p:nvPicPr>
            <p:cNvPr id="332" name="Picture 331">
              <a:extLst>
                <a:ext uri="{FF2B5EF4-FFF2-40B4-BE49-F238E27FC236}">
                  <a16:creationId xmlns:a16="http://schemas.microsoft.com/office/drawing/2014/main" id="{4EEDEC09-67C4-37E1-32C5-4D6291A1FCE3}"/>
                </a:ext>
              </a:extLst>
            </p:cNvPr>
            <p:cNvPicPr preferRelativeResize="0">
              <a:picLocks noChangeAspect="1"/>
            </p:cNvPicPr>
            <p:nvPr/>
          </p:nvPicPr>
          <p:blipFill>
            <a:blip r:embed="rId35">
              <a:extLst>
                <a:ext uri="{28A0092B-C50C-407E-A947-70E740481C1C}">
                  <a14:useLocalDpi xmlns:a14="http://schemas.microsoft.com/office/drawing/2010/main" val="0"/>
                </a:ext>
              </a:extLst>
            </a:blip>
            <a:stretch>
              <a:fillRect/>
            </a:stretch>
          </p:blipFill>
          <p:spPr>
            <a:xfrm>
              <a:off x="864523" y="3997849"/>
              <a:ext cx="216000" cy="210036"/>
            </a:xfrm>
            <a:prstGeom prst="rect">
              <a:avLst/>
            </a:prstGeom>
          </p:spPr>
        </p:pic>
        <p:sp>
          <p:nvSpPr>
            <p:cNvPr id="333" name="Rectangle 332">
              <a:extLst>
                <a:ext uri="{FF2B5EF4-FFF2-40B4-BE49-F238E27FC236}">
                  <a16:creationId xmlns:a16="http://schemas.microsoft.com/office/drawing/2014/main" id="{91FBADC0-456B-4DC8-0A05-A3C41B6EF546}"/>
                </a:ext>
              </a:extLst>
            </p:cNvPr>
            <p:cNvSpPr/>
            <p:nvPr>
              <p:custDataLst>
                <p:tags r:id="rId29"/>
              </p:custDataLst>
            </p:nvPr>
          </p:nvSpPr>
          <p:spPr bwMode="auto">
            <a:xfrm rot="19090296">
              <a:off x="325288" y="4397665"/>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Chile</a:t>
              </a:r>
              <a:endParaRPr lang="en-US" sz="1000" baseline="0" dirty="0">
                <a:solidFill>
                  <a:schemeClr val="tx1"/>
                </a:solidFill>
              </a:endParaRPr>
            </a:p>
          </p:txBody>
        </p:sp>
      </p:grpSp>
      <p:grpSp>
        <p:nvGrpSpPr>
          <p:cNvPr id="334" name="Group 333">
            <a:extLst>
              <a:ext uri="{FF2B5EF4-FFF2-40B4-BE49-F238E27FC236}">
                <a16:creationId xmlns:a16="http://schemas.microsoft.com/office/drawing/2014/main" id="{67CBA969-701F-A326-D52B-7F6714D6DFF3}"/>
              </a:ext>
            </a:extLst>
          </p:cNvPr>
          <p:cNvGrpSpPr/>
          <p:nvPr/>
        </p:nvGrpSpPr>
        <p:grpSpPr>
          <a:xfrm>
            <a:off x="718544" y="3997849"/>
            <a:ext cx="753087" cy="552217"/>
            <a:chOff x="810620" y="3997849"/>
            <a:chExt cx="753087" cy="552217"/>
          </a:xfrm>
        </p:grpSpPr>
        <p:pic>
          <p:nvPicPr>
            <p:cNvPr id="335" name="Picture 334">
              <a:extLst>
                <a:ext uri="{FF2B5EF4-FFF2-40B4-BE49-F238E27FC236}">
                  <a16:creationId xmlns:a16="http://schemas.microsoft.com/office/drawing/2014/main" id="{65A8F9AA-447A-41A3-0273-8A5BA6B40996}"/>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347707" y="3997849"/>
              <a:ext cx="216000" cy="202938"/>
            </a:xfrm>
            <a:prstGeom prst="rect">
              <a:avLst/>
            </a:prstGeom>
          </p:spPr>
        </p:pic>
        <p:sp>
          <p:nvSpPr>
            <p:cNvPr id="336" name="Rectangle 335">
              <a:extLst>
                <a:ext uri="{FF2B5EF4-FFF2-40B4-BE49-F238E27FC236}">
                  <a16:creationId xmlns:a16="http://schemas.microsoft.com/office/drawing/2014/main" id="{2EBEC9FB-8B48-A308-FAB5-9948488F9271}"/>
                </a:ext>
              </a:extLst>
            </p:cNvPr>
            <p:cNvSpPr/>
            <p:nvPr>
              <p:custDataLst>
                <p:tags r:id="rId28"/>
              </p:custDataLst>
            </p:nvPr>
          </p:nvSpPr>
          <p:spPr bwMode="auto">
            <a:xfrm rot="19090296">
              <a:off x="810620" y="4397666"/>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Peru</a:t>
              </a:r>
              <a:endParaRPr lang="en-US" sz="1000" baseline="0" dirty="0">
                <a:solidFill>
                  <a:schemeClr val="tx1"/>
                </a:solidFill>
              </a:endParaRPr>
            </a:p>
          </p:txBody>
        </p:sp>
      </p:grpSp>
      <p:grpSp>
        <p:nvGrpSpPr>
          <p:cNvPr id="337" name="Group 336">
            <a:extLst>
              <a:ext uri="{FF2B5EF4-FFF2-40B4-BE49-F238E27FC236}">
                <a16:creationId xmlns:a16="http://schemas.microsoft.com/office/drawing/2014/main" id="{E6C3F615-5C6B-9458-3CB0-39AE374FDC83}"/>
              </a:ext>
            </a:extLst>
          </p:cNvPr>
          <p:cNvGrpSpPr/>
          <p:nvPr/>
        </p:nvGrpSpPr>
        <p:grpSpPr>
          <a:xfrm>
            <a:off x="1135777" y="3997849"/>
            <a:ext cx="750939" cy="572164"/>
            <a:chOff x="1295952" y="3997849"/>
            <a:chExt cx="750939" cy="572164"/>
          </a:xfrm>
        </p:grpSpPr>
        <p:pic>
          <p:nvPicPr>
            <p:cNvPr id="338" name="Picture 337">
              <a:extLst>
                <a:ext uri="{FF2B5EF4-FFF2-40B4-BE49-F238E27FC236}">
                  <a16:creationId xmlns:a16="http://schemas.microsoft.com/office/drawing/2014/main" id="{94B399B9-7FF9-6D0B-FC82-57A9736A602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830891" y="3997849"/>
              <a:ext cx="216000" cy="203730"/>
            </a:xfrm>
            <a:prstGeom prst="rect">
              <a:avLst/>
            </a:prstGeom>
          </p:spPr>
        </p:pic>
        <p:sp>
          <p:nvSpPr>
            <p:cNvPr id="339" name="Rectangle 338">
              <a:extLst>
                <a:ext uri="{FF2B5EF4-FFF2-40B4-BE49-F238E27FC236}">
                  <a16:creationId xmlns:a16="http://schemas.microsoft.com/office/drawing/2014/main" id="{32AC505B-1821-0A0D-8823-85C10E2F36DD}"/>
                </a:ext>
              </a:extLst>
            </p:cNvPr>
            <p:cNvSpPr/>
            <p:nvPr>
              <p:custDataLst>
                <p:tags r:id="rId27"/>
              </p:custDataLst>
            </p:nvPr>
          </p:nvSpPr>
          <p:spPr bwMode="auto">
            <a:xfrm rot="19090296">
              <a:off x="1295952" y="4417613"/>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China</a:t>
              </a:r>
              <a:endParaRPr lang="en-US" sz="1000" baseline="0" dirty="0">
                <a:solidFill>
                  <a:schemeClr val="tx1"/>
                </a:solidFill>
              </a:endParaRPr>
            </a:p>
          </p:txBody>
        </p:sp>
      </p:grpSp>
      <p:grpSp>
        <p:nvGrpSpPr>
          <p:cNvPr id="340" name="Group 339">
            <a:extLst>
              <a:ext uri="{FF2B5EF4-FFF2-40B4-BE49-F238E27FC236}">
                <a16:creationId xmlns:a16="http://schemas.microsoft.com/office/drawing/2014/main" id="{C1BC0BDC-00AF-A063-EC1B-A39BB5DB903E}"/>
              </a:ext>
            </a:extLst>
          </p:cNvPr>
          <p:cNvGrpSpPr/>
          <p:nvPr/>
        </p:nvGrpSpPr>
        <p:grpSpPr>
          <a:xfrm>
            <a:off x="1563925" y="3997849"/>
            <a:ext cx="748791" cy="596286"/>
            <a:chOff x="1781284" y="3997849"/>
            <a:chExt cx="748791" cy="596286"/>
          </a:xfrm>
        </p:grpSpPr>
        <p:pic>
          <p:nvPicPr>
            <p:cNvPr id="341" name="Picture 340">
              <a:extLst>
                <a:ext uri="{FF2B5EF4-FFF2-40B4-BE49-F238E27FC236}">
                  <a16:creationId xmlns:a16="http://schemas.microsoft.com/office/drawing/2014/main" id="{BF10C9FC-9F3E-D3B0-D79F-3EF1C4B30DAA}"/>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314075" y="3997849"/>
              <a:ext cx="216000" cy="209190"/>
            </a:xfrm>
            <a:prstGeom prst="rect">
              <a:avLst/>
            </a:prstGeom>
          </p:spPr>
        </p:pic>
        <p:sp>
          <p:nvSpPr>
            <p:cNvPr id="342" name="Rectangle 341">
              <a:extLst>
                <a:ext uri="{FF2B5EF4-FFF2-40B4-BE49-F238E27FC236}">
                  <a16:creationId xmlns:a16="http://schemas.microsoft.com/office/drawing/2014/main" id="{1DC8C4AF-D5F6-E2A4-88E5-E00425323529}"/>
                </a:ext>
              </a:extLst>
            </p:cNvPr>
            <p:cNvSpPr/>
            <p:nvPr>
              <p:custDataLst>
                <p:tags r:id="rId26"/>
              </p:custDataLst>
            </p:nvPr>
          </p:nvSpPr>
          <p:spPr bwMode="auto">
            <a:xfrm rot="19090296">
              <a:off x="1781284" y="4441735"/>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DRC</a:t>
              </a:r>
              <a:endParaRPr lang="en-US" sz="1000" baseline="0" dirty="0">
                <a:solidFill>
                  <a:schemeClr val="tx1"/>
                </a:solidFill>
              </a:endParaRPr>
            </a:p>
          </p:txBody>
        </p:sp>
      </p:grpSp>
      <p:grpSp>
        <p:nvGrpSpPr>
          <p:cNvPr id="343" name="Group 342">
            <a:extLst>
              <a:ext uri="{FF2B5EF4-FFF2-40B4-BE49-F238E27FC236}">
                <a16:creationId xmlns:a16="http://schemas.microsoft.com/office/drawing/2014/main" id="{E7DEED2D-790C-6E0D-11A3-2CF0DC50B503}"/>
              </a:ext>
            </a:extLst>
          </p:cNvPr>
          <p:cNvGrpSpPr/>
          <p:nvPr/>
        </p:nvGrpSpPr>
        <p:grpSpPr>
          <a:xfrm>
            <a:off x="1983392" y="3997849"/>
            <a:ext cx="746643" cy="558902"/>
            <a:chOff x="2266616" y="3997849"/>
            <a:chExt cx="746643" cy="558902"/>
          </a:xfrm>
        </p:grpSpPr>
        <p:pic>
          <p:nvPicPr>
            <p:cNvPr id="344" name="Picture 343">
              <a:extLst>
                <a:ext uri="{FF2B5EF4-FFF2-40B4-BE49-F238E27FC236}">
                  <a16:creationId xmlns:a16="http://schemas.microsoft.com/office/drawing/2014/main" id="{41EE4259-C0FD-14D1-D959-9A2121090F83}"/>
                </a:ext>
              </a:extLst>
            </p:cNvPr>
            <p:cNvPicPr preferRelativeResize="0">
              <a:picLocks noChangeAspect="1"/>
            </p:cNvPicPr>
            <p:nvPr/>
          </p:nvPicPr>
          <p:blipFill>
            <a:blip r:embed="rId39">
              <a:extLst>
                <a:ext uri="{28A0092B-C50C-407E-A947-70E740481C1C}">
                  <a14:useLocalDpi xmlns:a14="http://schemas.microsoft.com/office/drawing/2010/main" val="0"/>
                </a:ext>
              </a:extLst>
            </a:blip>
            <a:stretch>
              <a:fillRect/>
            </a:stretch>
          </p:blipFill>
          <p:spPr>
            <a:xfrm>
              <a:off x="2797259" y="3997849"/>
              <a:ext cx="216000" cy="207804"/>
            </a:xfrm>
            <a:prstGeom prst="rect">
              <a:avLst/>
            </a:prstGeom>
          </p:spPr>
        </p:pic>
        <p:sp>
          <p:nvSpPr>
            <p:cNvPr id="345" name="Rectangle 344">
              <a:extLst>
                <a:ext uri="{FF2B5EF4-FFF2-40B4-BE49-F238E27FC236}">
                  <a16:creationId xmlns:a16="http://schemas.microsoft.com/office/drawing/2014/main" id="{DC421B30-D686-76CF-8579-84BB53ABBFCE}"/>
                </a:ext>
              </a:extLst>
            </p:cNvPr>
            <p:cNvSpPr/>
            <p:nvPr>
              <p:custDataLst>
                <p:tags r:id="rId25"/>
              </p:custDataLst>
            </p:nvPr>
          </p:nvSpPr>
          <p:spPr bwMode="auto">
            <a:xfrm rot="19090296">
              <a:off x="2266616" y="4404351"/>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USA</a:t>
              </a:r>
              <a:endParaRPr lang="en-US" sz="1000" baseline="0" dirty="0">
                <a:solidFill>
                  <a:schemeClr val="tx1"/>
                </a:solidFill>
              </a:endParaRPr>
            </a:p>
          </p:txBody>
        </p:sp>
      </p:grpSp>
      <p:grpSp>
        <p:nvGrpSpPr>
          <p:cNvPr id="346" name="Group 345">
            <a:extLst>
              <a:ext uri="{FF2B5EF4-FFF2-40B4-BE49-F238E27FC236}">
                <a16:creationId xmlns:a16="http://schemas.microsoft.com/office/drawing/2014/main" id="{A6E244DA-237D-643B-49B8-639174B85DF8}"/>
              </a:ext>
            </a:extLst>
          </p:cNvPr>
          <p:cNvGrpSpPr/>
          <p:nvPr/>
        </p:nvGrpSpPr>
        <p:grpSpPr>
          <a:xfrm>
            <a:off x="2426838" y="3997849"/>
            <a:ext cx="744495" cy="543526"/>
            <a:chOff x="2751948" y="3997849"/>
            <a:chExt cx="744495" cy="543526"/>
          </a:xfrm>
        </p:grpSpPr>
        <p:pic>
          <p:nvPicPr>
            <p:cNvPr id="347" name="Picture 2" descr="d:\Users\stryjo\Desktop\FLAGS\FLAG BUTTONS\AUSTRALIA.png">
              <a:extLst>
                <a:ext uri="{FF2B5EF4-FFF2-40B4-BE49-F238E27FC236}">
                  <a16:creationId xmlns:a16="http://schemas.microsoft.com/office/drawing/2014/main" id="{EB98FC52-E06D-B0C4-912C-C7C00B688A96}"/>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280443" y="3997849"/>
              <a:ext cx="216000" cy="20780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8" name="Rectangle 347">
              <a:extLst>
                <a:ext uri="{FF2B5EF4-FFF2-40B4-BE49-F238E27FC236}">
                  <a16:creationId xmlns:a16="http://schemas.microsoft.com/office/drawing/2014/main" id="{21C66DA1-64DE-78B0-1FDA-598B111F08E8}"/>
                </a:ext>
              </a:extLst>
            </p:cNvPr>
            <p:cNvSpPr/>
            <p:nvPr>
              <p:custDataLst>
                <p:tags r:id="rId24"/>
              </p:custDataLst>
            </p:nvPr>
          </p:nvSpPr>
          <p:spPr bwMode="auto">
            <a:xfrm rot="19090296">
              <a:off x="2751948" y="4388975"/>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Australia</a:t>
              </a:r>
              <a:endParaRPr lang="en-US" sz="1000" baseline="0" dirty="0">
                <a:solidFill>
                  <a:schemeClr val="tx1"/>
                </a:solidFill>
              </a:endParaRPr>
            </a:p>
          </p:txBody>
        </p:sp>
      </p:grpSp>
      <p:grpSp>
        <p:nvGrpSpPr>
          <p:cNvPr id="349" name="Group 348">
            <a:extLst>
              <a:ext uri="{FF2B5EF4-FFF2-40B4-BE49-F238E27FC236}">
                <a16:creationId xmlns:a16="http://schemas.microsoft.com/office/drawing/2014/main" id="{D0110015-1F3A-B0D0-C627-05E6781A265D}"/>
              </a:ext>
            </a:extLst>
          </p:cNvPr>
          <p:cNvGrpSpPr/>
          <p:nvPr/>
        </p:nvGrpSpPr>
        <p:grpSpPr>
          <a:xfrm>
            <a:off x="2835480" y="3997849"/>
            <a:ext cx="742347" cy="572163"/>
            <a:chOff x="3237280" y="3997849"/>
            <a:chExt cx="742347" cy="572163"/>
          </a:xfrm>
        </p:grpSpPr>
        <p:pic>
          <p:nvPicPr>
            <p:cNvPr id="350" name="Picture 349">
              <a:extLst>
                <a:ext uri="{FF2B5EF4-FFF2-40B4-BE49-F238E27FC236}">
                  <a16:creationId xmlns:a16="http://schemas.microsoft.com/office/drawing/2014/main" id="{1F44AEDF-FC82-6ADB-FF72-DEFC969C7539}"/>
                </a:ext>
              </a:extLst>
            </p:cNvPr>
            <p:cNvPicPr preferRelativeResize="0">
              <a:picLocks noChangeAspect="1"/>
            </p:cNvPicPr>
            <p:nvPr/>
          </p:nvPicPr>
          <p:blipFill>
            <a:blip r:embed="rId41">
              <a:extLst>
                <a:ext uri="{28A0092B-C50C-407E-A947-70E740481C1C}">
                  <a14:useLocalDpi xmlns:a14="http://schemas.microsoft.com/office/drawing/2010/main" val="0"/>
                </a:ext>
              </a:extLst>
            </a:blip>
            <a:stretch>
              <a:fillRect/>
            </a:stretch>
          </p:blipFill>
          <p:spPr>
            <a:xfrm>
              <a:off x="3763627" y="3997849"/>
              <a:ext cx="216000" cy="206430"/>
            </a:xfrm>
            <a:prstGeom prst="rect">
              <a:avLst/>
            </a:prstGeom>
          </p:spPr>
        </p:pic>
        <p:sp>
          <p:nvSpPr>
            <p:cNvPr id="351" name="Rectangle 350">
              <a:extLst>
                <a:ext uri="{FF2B5EF4-FFF2-40B4-BE49-F238E27FC236}">
                  <a16:creationId xmlns:a16="http://schemas.microsoft.com/office/drawing/2014/main" id="{4181E75F-D63D-42AD-7854-EB4978BFB546}"/>
                </a:ext>
              </a:extLst>
            </p:cNvPr>
            <p:cNvSpPr/>
            <p:nvPr>
              <p:custDataLst>
                <p:tags r:id="rId23"/>
              </p:custDataLst>
            </p:nvPr>
          </p:nvSpPr>
          <p:spPr bwMode="auto">
            <a:xfrm rot="19090296">
              <a:off x="3237280" y="4417612"/>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Russia</a:t>
              </a:r>
              <a:endParaRPr lang="en-US" sz="1000" baseline="0" dirty="0">
                <a:solidFill>
                  <a:schemeClr val="tx1"/>
                </a:solidFill>
              </a:endParaRPr>
            </a:p>
          </p:txBody>
        </p:sp>
      </p:grpSp>
      <p:grpSp>
        <p:nvGrpSpPr>
          <p:cNvPr id="352" name="Group 351">
            <a:extLst>
              <a:ext uri="{FF2B5EF4-FFF2-40B4-BE49-F238E27FC236}">
                <a16:creationId xmlns:a16="http://schemas.microsoft.com/office/drawing/2014/main" id="{7F52F747-E7D0-707C-04E9-28EB99945B5E}"/>
              </a:ext>
            </a:extLst>
          </p:cNvPr>
          <p:cNvGrpSpPr/>
          <p:nvPr/>
        </p:nvGrpSpPr>
        <p:grpSpPr>
          <a:xfrm>
            <a:off x="3261560" y="3997849"/>
            <a:ext cx="740199" cy="579050"/>
            <a:chOff x="3722612" y="3997849"/>
            <a:chExt cx="740199" cy="579050"/>
          </a:xfrm>
        </p:grpSpPr>
        <p:pic>
          <p:nvPicPr>
            <p:cNvPr id="353" name="Picture 352">
              <a:extLst>
                <a:ext uri="{FF2B5EF4-FFF2-40B4-BE49-F238E27FC236}">
                  <a16:creationId xmlns:a16="http://schemas.microsoft.com/office/drawing/2014/main" id="{9B59FF1F-B2D8-9312-0E85-0512E50B87AB}"/>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246811" y="3997849"/>
              <a:ext cx="216000" cy="207804"/>
            </a:xfrm>
            <a:prstGeom prst="rect">
              <a:avLst/>
            </a:prstGeom>
          </p:spPr>
        </p:pic>
        <p:sp>
          <p:nvSpPr>
            <p:cNvPr id="354" name="Rectangle 353">
              <a:extLst>
                <a:ext uri="{FF2B5EF4-FFF2-40B4-BE49-F238E27FC236}">
                  <a16:creationId xmlns:a16="http://schemas.microsoft.com/office/drawing/2014/main" id="{1EA170DC-BDFD-3B4D-16BC-0AC13B5B0F8A}"/>
                </a:ext>
              </a:extLst>
            </p:cNvPr>
            <p:cNvSpPr/>
            <p:nvPr>
              <p:custDataLst>
                <p:tags r:id="rId22"/>
              </p:custDataLst>
            </p:nvPr>
          </p:nvSpPr>
          <p:spPr bwMode="auto">
            <a:xfrm rot="19090296">
              <a:off x="3722612" y="442449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Zambia</a:t>
              </a:r>
              <a:endParaRPr lang="en-US" sz="1000" baseline="0" dirty="0">
                <a:solidFill>
                  <a:schemeClr val="tx1"/>
                </a:solidFill>
              </a:endParaRPr>
            </a:p>
          </p:txBody>
        </p:sp>
      </p:grpSp>
      <p:grpSp>
        <p:nvGrpSpPr>
          <p:cNvPr id="355" name="Group 354">
            <a:extLst>
              <a:ext uri="{FF2B5EF4-FFF2-40B4-BE49-F238E27FC236}">
                <a16:creationId xmlns:a16="http://schemas.microsoft.com/office/drawing/2014/main" id="{5A63C515-7B30-D7CC-605F-51AF86BF8759}"/>
              </a:ext>
            </a:extLst>
          </p:cNvPr>
          <p:cNvGrpSpPr/>
          <p:nvPr/>
        </p:nvGrpSpPr>
        <p:grpSpPr>
          <a:xfrm>
            <a:off x="3692024" y="3997849"/>
            <a:ext cx="738051" cy="564590"/>
            <a:chOff x="4207944" y="3997849"/>
            <a:chExt cx="738051" cy="564590"/>
          </a:xfrm>
        </p:grpSpPr>
        <p:pic>
          <p:nvPicPr>
            <p:cNvPr id="356" name="Picture 355">
              <a:extLst>
                <a:ext uri="{FF2B5EF4-FFF2-40B4-BE49-F238E27FC236}">
                  <a16:creationId xmlns:a16="http://schemas.microsoft.com/office/drawing/2014/main" id="{C3EE13C7-F128-BF79-7577-DCBF4B0D838D}"/>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4729995" y="3997849"/>
              <a:ext cx="216000" cy="207804"/>
            </a:xfrm>
            <a:prstGeom prst="rect">
              <a:avLst/>
            </a:prstGeom>
          </p:spPr>
        </p:pic>
        <p:sp>
          <p:nvSpPr>
            <p:cNvPr id="357" name="Rectangle 356">
              <a:extLst>
                <a:ext uri="{FF2B5EF4-FFF2-40B4-BE49-F238E27FC236}">
                  <a16:creationId xmlns:a16="http://schemas.microsoft.com/office/drawing/2014/main" id="{834F95F9-A184-03D6-D21D-CB4BF040C8AA}"/>
                </a:ext>
              </a:extLst>
            </p:cNvPr>
            <p:cNvSpPr/>
            <p:nvPr>
              <p:custDataLst>
                <p:tags r:id="rId21"/>
              </p:custDataLst>
            </p:nvPr>
          </p:nvSpPr>
          <p:spPr bwMode="auto">
            <a:xfrm rot="19090296">
              <a:off x="4207944" y="441003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Mexico</a:t>
              </a:r>
              <a:endParaRPr lang="en-US" sz="1000" baseline="0" dirty="0">
                <a:solidFill>
                  <a:schemeClr val="tx1"/>
                </a:solidFill>
              </a:endParaRPr>
            </a:p>
          </p:txBody>
        </p:sp>
      </p:grpSp>
      <p:grpSp>
        <p:nvGrpSpPr>
          <p:cNvPr id="358" name="Group 357">
            <a:extLst>
              <a:ext uri="{FF2B5EF4-FFF2-40B4-BE49-F238E27FC236}">
                <a16:creationId xmlns:a16="http://schemas.microsoft.com/office/drawing/2014/main" id="{A04B61CB-F472-5A1E-A68E-0E35B2181DAB}"/>
              </a:ext>
            </a:extLst>
          </p:cNvPr>
          <p:cNvGrpSpPr/>
          <p:nvPr/>
        </p:nvGrpSpPr>
        <p:grpSpPr>
          <a:xfrm>
            <a:off x="4113819" y="3997849"/>
            <a:ext cx="735903" cy="558903"/>
            <a:chOff x="4693276" y="3997849"/>
            <a:chExt cx="735903" cy="558903"/>
          </a:xfrm>
        </p:grpSpPr>
        <p:pic>
          <p:nvPicPr>
            <p:cNvPr id="359" name="Picture 358">
              <a:extLst>
                <a:ext uri="{FF2B5EF4-FFF2-40B4-BE49-F238E27FC236}">
                  <a16:creationId xmlns:a16="http://schemas.microsoft.com/office/drawing/2014/main" id="{871FA9DD-C4D5-5D63-1370-232CAEDF1C6B}"/>
                </a:ext>
              </a:extLst>
            </p:cNvPr>
            <p:cNvPicPr preferRelativeResize="0">
              <a:picLocks noChangeAspect="1"/>
            </p:cNvPicPr>
            <p:nvPr/>
          </p:nvPicPr>
          <p:blipFill>
            <a:blip r:embed="rId44">
              <a:extLst>
                <a:ext uri="{28A0092B-C50C-407E-A947-70E740481C1C}">
                  <a14:useLocalDpi xmlns:a14="http://schemas.microsoft.com/office/drawing/2010/main" val="0"/>
                </a:ext>
              </a:extLst>
            </a:blip>
            <a:stretch>
              <a:fillRect/>
            </a:stretch>
          </p:blipFill>
          <p:spPr>
            <a:xfrm>
              <a:off x="5213179" y="3997849"/>
              <a:ext cx="216000" cy="210594"/>
            </a:xfrm>
            <a:prstGeom prst="rect">
              <a:avLst/>
            </a:prstGeom>
          </p:spPr>
        </p:pic>
        <p:sp>
          <p:nvSpPr>
            <p:cNvPr id="360" name="Rectangle 359">
              <a:extLst>
                <a:ext uri="{FF2B5EF4-FFF2-40B4-BE49-F238E27FC236}">
                  <a16:creationId xmlns:a16="http://schemas.microsoft.com/office/drawing/2014/main" id="{E029FC8B-EA04-E2D1-A158-A1217BDCE9CD}"/>
                </a:ext>
              </a:extLst>
            </p:cNvPr>
            <p:cNvSpPr/>
            <p:nvPr>
              <p:custDataLst>
                <p:tags r:id="rId20"/>
              </p:custDataLst>
            </p:nvPr>
          </p:nvSpPr>
          <p:spPr bwMode="auto">
            <a:xfrm rot="19090296">
              <a:off x="4693276" y="4404352"/>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Kazakhstan</a:t>
              </a:r>
              <a:endParaRPr lang="en-US" sz="1000" baseline="0" dirty="0">
                <a:solidFill>
                  <a:schemeClr val="tx1"/>
                </a:solidFill>
              </a:endParaRPr>
            </a:p>
          </p:txBody>
        </p:sp>
      </p:grpSp>
      <p:grpSp>
        <p:nvGrpSpPr>
          <p:cNvPr id="361" name="Group 360">
            <a:extLst>
              <a:ext uri="{FF2B5EF4-FFF2-40B4-BE49-F238E27FC236}">
                <a16:creationId xmlns:a16="http://schemas.microsoft.com/office/drawing/2014/main" id="{CBA6C2AC-809F-5667-C909-4C47D81D6B42}"/>
              </a:ext>
            </a:extLst>
          </p:cNvPr>
          <p:cNvGrpSpPr/>
          <p:nvPr/>
        </p:nvGrpSpPr>
        <p:grpSpPr>
          <a:xfrm>
            <a:off x="4546516" y="3997849"/>
            <a:ext cx="733755" cy="572164"/>
            <a:chOff x="5178608" y="3997849"/>
            <a:chExt cx="733755" cy="572164"/>
          </a:xfrm>
        </p:grpSpPr>
        <p:pic>
          <p:nvPicPr>
            <p:cNvPr id="362" name="Picture 361">
              <a:extLst>
                <a:ext uri="{FF2B5EF4-FFF2-40B4-BE49-F238E27FC236}">
                  <a16:creationId xmlns:a16="http://schemas.microsoft.com/office/drawing/2014/main" id="{A6537929-8E97-EBC7-2CB8-A40C254E2BE0}"/>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5696363" y="3997849"/>
              <a:ext cx="216000" cy="207804"/>
            </a:xfrm>
            <a:prstGeom prst="rect">
              <a:avLst/>
            </a:prstGeom>
          </p:spPr>
        </p:pic>
        <p:sp>
          <p:nvSpPr>
            <p:cNvPr id="363" name="Rectangle 362">
              <a:extLst>
                <a:ext uri="{FF2B5EF4-FFF2-40B4-BE49-F238E27FC236}">
                  <a16:creationId xmlns:a16="http://schemas.microsoft.com/office/drawing/2014/main" id="{367395D3-622C-D941-D437-F7F06ED7DFE5}"/>
                </a:ext>
              </a:extLst>
            </p:cNvPr>
            <p:cNvSpPr/>
            <p:nvPr>
              <p:custDataLst>
                <p:tags r:id="rId19"/>
              </p:custDataLst>
            </p:nvPr>
          </p:nvSpPr>
          <p:spPr bwMode="auto">
            <a:xfrm rot="19090296">
              <a:off x="5178608" y="4417613"/>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Indonesia</a:t>
              </a:r>
              <a:endParaRPr lang="en-US" sz="1000" baseline="0" dirty="0">
                <a:solidFill>
                  <a:schemeClr val="tx1"/>
                </a:solidFill>
              </a:endParaRPr>
            </a:p>
          </p:txBody>
        </p:sp>
      </p:grpSp>
      <p:grpSp>
        <p:nvGrpSpPr>
          <p:cNvPr id="364" name="Group 363">
            <a:extLst>
              <a:ext uri="{FF2B5EF4-FFF2-40B4-BE49-F238E27FC236}">
                <a16:creationId xmlns:a16="http://schemas.microsoft.com/office/drawing/2014/main" id="{3B3D1EA3-7378-D21D-2E71-1F0D4CD927E9}"/>
              </a:ext>
            </a:extLst>
          </p:cNvPr>
          <p:cNvGrpSpPr/>
          <p:nvPr/>
        </p:nvGrpSpPr>
        <p:grpSpPr>
          <a:xfrm>
            <a:off x="4957477" y="3997849"/>
            <a:ext cx="731607" cy="572163"/>
            <a:chOff x="5663940" y="3997849"/>
            <a:chExt cx="731607" cy="572163"/>
          </a:xfrm>
        </p:grpSpPr>
        <p:pic>
          <p:nvPicPr>
            <p:cNvPr id="365" name="Picture 364">
              <a:extLst>
                <a:ext uri="{FF2B5EF4-FFF2-40B4-BE49-F238E27FC236}">
                  <a16:creationId xmlns:a16="http://schemas.microsoft.com/office/drawing/2014/main" id="{F4801838-684D-60FC-3DF3-656163C15A82}"/>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6179547" y="3997849"/>
              <a:ext cx="216000" cy="205068"/>
            </a:xfrm>
            <a:prstGeom prst="rect">
              <a:avLst/>
            </a:prstGeom>
          </p:spPr>
        </p:pic>
        <p:sp>
          <p:nvSpPr>
            <p:cNvPr id="366" name="Rectangle 365">
              <a:extLst>
                <a:ext uri="{FF2B5EF4-FFF2-40B4-BE49-F238E27FC236}">
                  <a16:creationId xmlns:a16="http://schemas.microsoft.com/office/drawing/2014/main" id="{8BB6F05A-66BE-9B9B-CCF0-BB4934EA410E}"/>
                </a:ext>
              </a:extLst>
            </p:cNvPr>
            <p:cNvSpPr/>
            <p:nvPr>
              <p:custDataLst>
                <p:tags r:id="rId18"/>
              </p:custDataLst>
            </p:nvPr>
          </p:nvSpPr>
          <p:spPr bwMode="auto">
            <a:xfrm rot="19090296">
              <a:off x="5663940" y="4417612"/>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Canada</a:t>
              </a:r>
            </a:p>
          </p:txBody>
        </p:sp>
      </p:grpSp>
      <p:grpSp>
        <p:nvGrpSpPr>
          <p:cNvPr id="367" name="Group 366">
            <a:extLst>
              <a:ext uri="{FF2B5EF4-FFF2-40B4-BE49-F238E27FC236}">
                <a16:creationId xmlns:a16="http://schemas.microsoft.com/office/drawing/2014/main" id="{F1DACB43-B328-7829-4D7C-576A3D76A7BE}"/>
              </a:ext>
            </a:extLst>
          </p:cNvPr>
          <p:cNvGrpSpPr/>
          <p:nvPr/>
        </p:nvGrpSpPr>
        <p:grpSpPr>
          <a:xfrm>
            <a:off x="5392424" y="3997849"/>
            <a:ext cx="729459" cy="596287"/>
            <a:chOff x="6149272" y="3997849"/>
            <a:chExt cx="729459" cy="596287"/>
          </a:xfrm>
        </p:grpSpPr>
        <p:pic>
          <p:nvPicPr>
            <p:cNvPr id="368" name="Picture 367">
              <a:extLst>
                <a:ext uri="{FF2B5EF4-FFF2-40B4-BE49-F238E27FC236}">
                  <a16:creationId xmlns:a16="http://schemas.microsoft.com/office/drawing/2014/main" id="{319D93C0-38DE-6D6D-E323-02B21583600A}"/>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6662731" y="3997849"/>
              <a:ext cx="216000" cy="194544"/>
            </a:xfrm>
            <a:prstGeom prst="rect">
              <a:avLst/>
            </a:prstGeom>
          </p:spPr>
        </p:pic>
        <p:sp>
          <p:nvSpPr>
            <p:cNvPr id="369" name="Rectangle 368">
              <a:extLst>
                <a:ext uri="{FF2B5EF4-FFF2-40B4-BE49-F238E27FC236}">
                  <a16:creationId xmlns:a16="http://schemas.microsoft.com/office/drawing/2014/main" id="{2EBF5EE7-69EC-FCC6-7505-14B07B12BFFB}"/>
                </a:ext>
              </a:extLst>
            </p:cNvPr>
            <p:cNvSpPr/>
            <p:nvPr>
              <p:custDataLst>
                <p:tags r:id="rId17"/>
              </p:custDataLst>
            </p:nvPr>
          </p:nvSpPr>
          <p:spPr bwMode="auto">
            <a:xfrm rot="19090296">
              <a:off x="6149272" y="4441736"/>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Poland</a:t>
              </a:r>
            </a:p>
          </p:txBody>
        </p:sp>
      </p:grpSp>
      <p:grpSp>
        <p:nvGrpSpPr>
          <p:cNvPr id="370" name="Group 369">
            <a:extLst>
              <a:ext uri="{FF2B5EF4-FFF2-40B4-BE49-F238E27FC236}">
                <a16:creationId xmlns:a16="http://schemas.microsoft.com/office/drawing/2014/main" id="{E95CBEE5-E318-23B3-6C16-E2FECE72207F}"/>
              </a:ext>
            </a:extLst>
          </p:cNvPr>
          <p:cNvGrpSpPr/>
          <p:nvPr/>
        </p:nvGrpSpPr>
        <p:grpSpPr>
          <a:xfrm>
            <a:off x="5818676" y="3997849"/>
            <a:ext cx="727311" cy="598590"/>
            <a:chOff x="6634604" y="3997849"/>
            <a:chExt cx="727311" cy="598590"/>
          </a:xfrm>
        </p:grpSpPr>
        <p:pic>
          <p:nvPicPr>
            <p:cNvPr id="371" name="Picture 2" descr="d:\Users\stryjo\Desktop\FLAGS\FLAG BUTTONS\BRAZIL.png">
              <a:extLst>
                <a:ext uri="{FF2B5EF4-FFF2-40B4-BE49-F238E27FC236}">
                  <a16:creationId xmlns:a16="http://schemas.microsoft.com/office/drawing/2014/main" id="{56FB3781-EC40-D4BD-554F-3772AB5CBEB2}"/>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145915" y="3997849"/>
              <a:ext cx="216000" cy="20780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72" name="Rectangle 371">
              <a:extLst>
                <a:ext uri="{FF2B5EF4-FFF2-40B4-BE49-F238E27FC236}">
                  <a16:creationId xmlns:a16="http://schemas.microsoft.com/office/drawing/2014/main" id="{7FB7ED26-3EAD-A5DA-87DA-1B1043BFA750}"/>
                </a:ext>
              </a:extLst>
            </p:cNvPr>
            <p:cNvSpPr/>
            <p:nvPr>
              <p:custDataLst>
                <p:tags r:id="rId16"/>
              </p:custDataLst>
            </p:nvPr>
          </p:nvSpPr>
          <p:spPr bwMode="auto">
            <a:xfrm rot="19090296">
              <a:off x="6634604" y="444403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Brazil</a:t>
              </a:r>
            </a:p>
          </p:txBody>
        </p:sp>
      </p:grpSp>
      <p:grpSp>
        <p:nvGrpSpPr>
          <p:cNvPr id="373" name="Group 372">
            <a:extLst>
              <a:ext uri="{FF2B5EF4-FFF2-40B4-BE49-F238E27FC236}">
                <a16:creationId xmlns:a16="http://schemas.microsoft.com/office/drawing/2014/main" id="{2FA63F78-686F-CFE5-4969-FFD043186588}"/>
              </a:ext>
            </a:extLst>
          </p:cNvPr>
          <p:cNvGrpSpPr/>
          <p:nvPr/>
        </p:nvGrpSpPr>
        <p:grpSpPr>
          <a:xfrm>
            <a:off x="6242799" y="3997849"/>
            <a:ext cx="725163" cy="572162"/>
            <a:chOff x="7119936" y="3997849"/>
            <a:chExt cx="725163" cy="572162"/>
          </a:xfrm>
        </p:grpSpPr>
        <p:pic>
          <p:nvPicPr>
            <p:cNvPr id="374" name="Picture 373">
              <a:extLst>
                <a:ext uri="{FF2B5EF4-FFF2-40B4-BE49-F238E27FC236}">
                  <a16:creationId xmlns:a16="http://schemas.microsoft.com/office/drawing/2014/main" id="{3143DCD7-28ED-0CE9-2311-1C78C94E598E}"/>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7629099" y="3997849"/>
              <a:ext cx="216000" cy="206982"/>
            </a:xfrm>
            <a:prstGeom prst="rect">
              <a:avLst/>
            </a:prstGeom>
          </p:spPr>
        </p:pic>
        <p:sp>
          <p:nvSpPr>
            <p:cNvPr id="375" name="Rectangle 374">
              <a:extLst>
                <a:ext uri="{FF2B5EF4-FFF2-40B4-BE49-F238E27FC236}">
                  <a16:creationId xmlns:a16="http://schemas.microsoft.com/office/drawing/2014/main" id="{D3250835-476D-4A37-EB8A-81A2F9AAB518}"/>
                </a:ext>
              </a:extLst>
            </p:cNvPr>
            <p:cNvSpPr/>
            <p:nvPr>
              <p:custDataLst>
                <p:tags r:id="rId15"/>
              </p:custDataLst>
            </p:nvPr>
          </p:nvSpPr>
          <p:spPr bwMode="auto">
            <a:xfrm rot="19090296">
              <a:off x="7119936" y="4417611"/>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Mongolia</a:t>
              </a:r>
            </a:p>
          </p:txBody>
        </p:sp>
      </p:grpSp>
      <p:grpSp>
        <p:nvGrpSpPr>
          <p:cNvPr id="376" name="Group 375">
            <a:extLst>
              <a:ext uri="{FF2B5EF4-FFF2-40B4-BE49-F238E27FC236}">
                <a16:creationId xmlns:a16="http://schemas.microsoft.com/office/drawing/2014/main" id="{DF99E84A-E71A-A08C-CE98-2CB2B282CB45}"/>
              </a:ext>
            </a:extLst>
          </p:cNvPr>
          <p:cNvGrpSpPr/>
          <p:nvPr/>
        </p:nvGrpSpPr>
        <p:grpSpPr>
          <a:xfrm>
            <a:off x="6671289" y="3996296"/>
            <a:ext cx="723740" cy="580603"/>
            <a:chOff x="6547190" y="3996296"/>
            <a:chExt cx="723740" cy="580603"/>
          </a:xfrm>
        </p:grpSpPr>
        <p:sp>
          <p:nvSpPr>
            <p:cNvPr id="377" name="Rectangle 376">
              <a:extLst>
                <a:ext uri="{FF2B5EF4-FFF2-40B4-BE49-F238E27FC236}">
                  <a16:creationId xmlns:a16="http://schemas.microsoft.com/office/drawing/2014/main" id="{2D2EFC6A-D0C4-FF6D-9A10-0C8BDF6F7E0B}"/>
                </a:ext>
              </a:extLst>
            </p:cNvPr>
            <p:cNvSpPr/>
            <p:nvPr>
              <p:custDataLst>
                <p:tags r:id="rId14"/>
              </p:custDataLst>
            </p:nvPr>
          </p:nvSpPr>
          <p:spPr bwMode="auto">
            <a:xfrm rot="19090296">
              <a:off x="6547190" y="442449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Others</a:t>
              </a:r>
            </a:p>
          </p:txBody>
        </p:sp>
        <p:pic>
          <p:nvPicPr>
            <p:cNvPr id="378" name="Picture 4" descr="Globe Flags of the World, globe, flag, world, sphere png | PNGWing">
              <a:extLst>
                <a:ext uri="{FF2B5EF4-FFF2-40B4-BE49-F238E27FC236}">
                  <a16:creationId xmlns:a16="http://schemas.microsoft.com/office/drawing/2014/main" id="{ED7B7F91-4189-4637-899F-93B3E637425F}"/>
                </a:ext>
              </a:extLst>
            </p:cNvPr>
            <p:cNvPicPr>
              <a:picLocks noChangeArrowheads="1"/>
            </p:cNvPicPr>
            <p:nvPr/>
          </p:nvPicPr>
          <p:blipFill rotWithShape="1">
            <a:blip r:embed="rId50">
              <a:extLst>
                <a:ext uri="{28A0092B-C50C-407E-A947-70E740481C1C}">
                  <a14:useLocalDpi xmlns:a14="http://schemas.microsoft.com/office/drawing/2010/main" val="0"/>
                </a:ext>
              </a:extLst>
            </a:blip>
            <a:srcRect l="3899" t="1822" r="3255" b="992"/>
            <a:stretch/>
          </p:blipFill>
          <p:spPr bwMode="auto">
            <a:xfrm>
              <a:off x="7054930" y="3996296"/>
              <a:ext cx="216000" cy="2160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aphicFrame>
        <p:nvGraphicFramePr>
          <p:cNvPr id="491" name="Chart 490">
            <a:extLst>
              <a:ext uri="{FF2B5EF4-FFF2-40B4-BE49-F238E27FC236}">
                <a16:creationId xmlns:a16="http://schemas.microsoft.com/office/drawing/2014/main" id="{623A75F2-3424-BF53-B76A-6575BE9EC52B}"/>
              </a:ext>
            </a:extLst>
          </p:cNvPr>
          <p:cNvGraphicFramePr/>
          <p:nvPr>
            <p:custDataLst>
              <p:tags r:id="rId10"/>
            </p:custDataLst>
            <p:extLst>
              <p:ext uri="{D42A27DB-BD31-4B8C-83A1-F6EECF244321}">
                <p14:modId xmlns:p14="http://schemas.microsoft.com/office/powerpoint/2010/main" val="1499701824"/>
              </p:ext>
            </p:extLst>
          </p:nvPr>
        </p:nvGraphicFramePr>
        <p:xfrm>
          <a:off x="7735888" y="1844675"/>
          <a:ext cx="1595437" cy="2212975"/>
        </p:xfrm>
        <a:graphic>
          <a:graphicData uri="http://schemas.openxmlformats.org/drawingml/2006/chart">
            <c:chart xmlns:c="http://schemas.openxmlformats.org/drawingml/2006/chart" xmlns:r="http://schemas.openxmlformats.org/officeDocument/2006/relationships" r:id="rId51"/>
          </a:graphicData>
        </a:graphic>
      </p:graphicFrame>
      <p:sp>
        <p:nvSpPr>
          <p:cNvPr id="473" name="Rectangle 472">
            <a:extLst>
              <a:ext uri="{FF2B5EF4-FFF2-40B4-BE49-F238E27FC236}">
                <a16:creationId xmlns:a16="http://schemas.microsoft.com/office/drawing/2014/main" id="{9FBBDFD7-EBB9-6B63-185D-F6FE12316151}"/>
              </a:ext>
            </a:extLst>
          </p:cNvPr>
          <p:cNvSpPr/>
          <p:nvPr>
            <p:custDataLst>
              <p:tags r:id="rId11"/>
            </p:custDataLst>
          </p:nvPr>
        </p:nvSpPr>
        <p:spPr bwMode="gray">
          <a:xfrm>
            <a:off x="8461376" y="2092325"/>
            <a:ext cx="142875" cy="109538"/>
          </a:xfrm>
          <a:prstGeom prst="rect">
            <a:avLst/>
          </a:prstGeom>
          <a:solidFill>
            <a:schemeClr val="bg1"/>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161C13C3-984A-4FF6-8620-A0E8F873E763}" type="datetime'2''''''''''0'''">
              <a:rPr lang="en-US" altLang="en-US" sz="800" baseline="0" smtClean="0">
                <a:solidFill>
                  <a:schemeClr val="tx1"/>
                </a:solidFill>
                <a:effectLst/>
              </a:rPr>
              <a:pPr algn="ctr">
                <a:lnSpc>
                  <a:spcPct val="90000"/>
                </a:lnSpc>
              </a:pPr>
              <a:t>20</a:t>
            </a:fld>
            <a:endParaRPr lang="en-US" sz="800" baseline="0" dirty="0" err="1">
              <a:solidFill>
                <a:schemeClr val="tx1"/>
              </a:solidFill>
            </a:endParaRPr>
          </a:p>
        </p:txBody>
      </p:sp>
      <p:sp>
        <p:nvSpPr>
          <p:cNvPr id="327" name="Isosceles Triangle 326">
            <a:extLst>
              <a:ext uri="{FF2B5EF4-FFF2-40B4-BE49-F238E27FC236}">
                <a16:creationId xmlns:a16="http://schemas.microsoft.com/office/drawing/2014/main" id="{BC8C48A6-C3E9-84EC-0CEC-B5B7236096D1}"/>
              </a:ext>
            </a:extLst>
          </p:cNvPr>
          <p:cNvSpPr/>
          <p:nvPr/>
        </p:nvSpPr>
        <p:spPr>
          <a:xfrm rot="5400000">
            <a:off x="6971895" y="2730500"/>
            <a:ext cx="2384425" cy="144000"/>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err="1">
              <a:ea typeface="Roboto" panose="02000000000000000000" pitchFamily="2" charset="0"/>
              <a:cs typeface="Roboto" panose="02000000000000000000" pitchFamily="2" charset="0"/>
            </a:endParaRPr>
          </a:p>
        </p:txBody>
      </p:sp>
      <p:sp>
        <p:nvSpPr>
          <p:cNvPr id="545" name="Rectangle 544">
            <a:extLst>
              <a:ext uri="{FF2B5EF4-FFF2-40B4-BE49-F238E27FC236}">
                <a16:creationId xmlns:a16="http://schemas.microsoft.com/office/drawing/2014/main" id="{C89558D4-836D-8AD0-F782-57F8F096A999}"/>
              </a:ext>
            </a:extLst>
          </p:cNvPr>
          <p:cNvSpPr/>
          <p:nvPr>
            <p:custDataLst>
              <p:tags r:id="rId12"/>
            </p:custDataLst>
          </p:nvPr>
        </p:nvSpPr>
        <p:spPr bwMode="auto">
          <a:xfrm>
            <a:off x="2676093" y="4724636"/>
            <a:ext cx="108000" cy="108000"/>
          </a:xfrm>
          <a:prstGeom prst="rect">
            <a:avLst/>
          </a:prstGeom>
          <a:pattFill prst="dkUpDiag">
            <a:fgClr>
              <a:schemeClr val="bg1">
                <a:lumMod val="50000"/>
              </a:schemeClr>
            </a:fgClr>
            <a:bgClr>
              <a:schemeClr val="bg1"/>
            </a:bgClr>
          </a:patt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aseline="0" dirty="0" err="1">
              <a:ea typeface="Roboto" panose="02000000000000000000" pitchFamily="2" charset="0"/>
              <a:cs typeface="Roboto" panose="02000000000000000000" pitchFamily="2" charset="0"/>
            </a:endParaRPr>
          </a:p>
        </p:txBody>
      </p:sp>
      <p:sp>
        <p:nvSpPr>
          <p:cNvPr id="546" name="Rectangle 545">
            <a:extLst>
              <a:ext uri="{FF2B5EF4-FFF2-40B4-BE49-F238E27FC236}">
                <a16:creationId xmlns:a16="http://schemas.microsoft.com/office/drawing/2014/main" id="{07C47A92-B286-2379-E7AE-7F27978E3981}"/>
              </a:ext>
            </a:extLst>
          </p:cNvPr>
          <p:cNvSpPr/>
          <p:nvPr>
            <p:custDataLst>
              <p:tags r:id="rId13"/>
            </p:custDataLst>
          </p:nvPr>
        </p:nvSpPr>
        <p:spPr bwMode="auto">
          <a:xfrm>
            <a:off x="2848897" y="4702436"/>
            <a:ext cx="46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r>
              <a:rPr lang="en-US" altLang="en-US" sz="800" b="0" baseline="0" dirty="0">
                <a:solidFill>
                  <a:schemeClr val="tx1"/>
                </a:solidFill>
              </a:rPr>
              <a:t>Upside potential</a:t>
            </a:r>
            <a:endParaRPr lang="en-US" sz="800" b="0" baseline="0" dirty="0">
              <a:solidFill>
                <a:schemeClr val="tx1"/>
              </a:solidFill>
            </a:endParaRPr>
          </a:p>
        </p:txBody>
      </p:sp>
      <p:sp>
        <p:nvSpPr>
          <p:cNvPr id="28" name="Speech Bubble: Rectangle 27">
            <a:extLst>
              <a:ext uri="{FF2B5EF4-FFF2-40B4-BE49-F238E27FC236}">
                <a16:creationId xmlns:a16="http://schemas.microsoft.com/office/drawing/2014/main" id="{B711E20F-8E80-208E-8E3C-16509F3974A8}"/>
              </a:ext>
            </a:extLst>
          </p:cNvPr>
          <p:cNvSpPr/>
          <p:nvPr/>
        </p:nvSpPr>
        <p:spPr>
          <a:xfrm>
            <a:off x="2547578" y="2264270"/>
            <a:ext cx="2331043" cy="645766"/>
          </a:xfrm>
          <a:prstGeom prst="wedgeRectCallout">
            <a:avLst>
              <a:gd name="adj1" fmla="val -53462"/>
              <a:gd name="adj2" fmla="val 110928"/>
            </a:avLst>
          </a:prstGeom>
          <a:solidFill>
            <a:schemeClr val="accent1">
              <a:lumMod val="20000"/>
              <a:lumOff val="80000"/>
              <a:alpha val="50000"/>
            </a:schemeClr>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72000" tIns="36000" rIns="72000" bIns="36000" numCol="1" spcCol="0" rtlCol="0" anchor="ctr" anchorCtr="0">
            <a:noAutofit/>
          </a:bodyPr>
          <a:lstStyle/>
          <a:p>
            <a:pPr algn="just"/>
            <a:r>
              <a:rPr lang="en-US" sz="800" b="0" baseline="0" dirty="0">
                <a:solidFill>
                  <a:schemeClr val="tx1"/>
                </a:solidFill>
              </a:rPr>
              <a:t>The shaded area represents the value which gets extracted but not distributed, indicating the upside potential should best-in-class resources governance practices be established.</a:t>
            </a:r>
          </a:p>
        </p:txBody>
      </p:sp>
      <p:sp>
        <p:nvSpPr>
          <p:cNvPr id="30" name="Speech Bubble: Rectangle 29">
            <a:extLst>
              <a:ext uri="{FF2B5EF4-FFF2-40B4-BE49-F238E27FC236}">
                <a16:creationId xmlns:a16="http://schemas.microsoft.com/office/drawing/2014/main" id="{78F611DE-5925-C799-5698-240A45A08AEA}"/>
              </a:ext>
            </a:extLst>
          </p:cNvPr>
          <p:cNvSpPr/>
          <p:nvPr/>
        </p:nvSpPr>
        <p:spPr>
          <a:xfrm>
            <a:off x="5410968" y="2424490"/>
            <a:ext cx="1183187" cy="462302"/>
          </a:xfrm>
          <a:prstGeom prst="wedgeRectCallout">
            <a:avLst>
              <a:gd name="adj1" fmla="val -65987"/>
              <a:gd name="adj2" fmla="val -41368"/>
            </a:avLst>
          </a:prstGeom>
          <a:solidFill>
            <a:schemeClr val="accent1">
              <a:lumMod val="20000"/>
              <a:lumOff val="80000"/>
              <a:alpha val="50000"/>
            </a:schemeClr>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72000" tIns="36000" rIns="72000" bIns="36000" numCol="1" spcCol="0" rtlCol="0" anchor="ctr" anchorCtr="0">
            <a:noAutofit/>
          </a:bodyPr>
          <a:lstStyle/>
          <a:p>
            <a:pPr algn="just"/>
            <a:r>
              <a:rPr lang="en-US" sz="800" b="0" baseline="0" dirty="0">
                <a:solidFill>
                  <a:schemeClr val="tx1"/>
                </a:solidFill>
              </a:rPr>
              <a:t>‘Mega-deposits’, contributing significant value on their own</a:t>
            </a:r>
          </a:p>
        </p:txBody>
      </p:sp>
    </p:spTree>
    <p:extLst>
      <p:ext uri="{BB962C8B-B14F-4D97-AF65-F5344CB8AC3E}">
        <p14:creationId xmlns:p14="http://schemas.microsoft.com/office/powerpoint/2010/main" val="1473173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9F75CB8-5EAA-89E3-ABDD-ADECEA0B0F43}"/>
              </a:ext>
            </a:extLst>
          </p:cNvPr>
          <p:cNvGraphicFramePr>
            <a:graphicFrameLocks noChangeAspect="1"/>
          </p:cNvGraphicFramePr>
          <p:nvPr>
            <p:custDataLst>
              <p:tags r:id="rId1"/>
            </p:custDataLst>
            <p:extLst>
              <p:ext uri="{D42A27DB-BD31-4B8C-83A1-F6EECF244321}">
                <p14:modId xmlns:p14="http://schemas.microsoft.com/office/powerpoint/2010/main" val="804834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3" imgW="344" imgH="344" progId="TCLayout.ActiveDocument.1">
                  <p:embed/>
                </p:oleObj>
              </mc:Choice>
              <mc:Fallback>
                <p:oleObj name="think-cell Slide" r:id="rId43" imgW="344" imgH="344" progId="TCLayout.ActiveDocument.1">
                  <p:embed/>
                  <p:pic>
                    <p:nvPicPr>
                      <p:cNvPr id="4" name="Object 3" hidden="1">
                        <a:extLst>
                          <a:ext uri="{FF2B5EF4-FFF2-40B4-BE49-F238E27FC236}">
                            <a16:creationId xmlns:a16="http://schemas.microsoft.com/office/drawing/2014/main" id="{99F75CB8-5EAA-89E3-ABDD-ADECEA0B0F43}"/>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1"/>
          </p:nvPr>
        </p:nvSpPr>
        <p:spPr/>
        <p:txBody>
          <a:bodyPr/>
          <a:lstStyle/>
          <a:p>
            <a:r>
              <a:rPr lang="en-GB" dirty="0"/>
              <a:t>The impact is minimal in developed countries which rely mostly on Services and Industries</a:t>
            </a:r>
            <a:endParaRPr lang="en-US" dirty="0"/>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 World Bank, 2021 RGI data. Note: Where 2021 data is unavailable for selected countries, 2017 data has been used in place </a:t>
            </a:r>
          </a:p>
        </p:txBody>
      </p:sp>
      <p:sp>
        <p:nvSpPr>
          <p:cNvPr id="3" name="Text Placeholder 2">
            <a:extLst>
              <a:ext uri="{FF2B5EF4-FFF2-40B4-BE49-F238E27FC236}">
                <a16:creationId xmlns:a16="http://schemas.microsoft.com/office/drawing/2014/main" id="{DB0D9B78-6921-2323-6FD0-9827675EBA14}"/>
              </a:ext>
            </a:extLst>
          </p:cNvPr>
          <p:cNvSpPr>
            <a:spLocks noGrp="1"/>
          </p:cNvSpPr>
          <p:nvPr>
            <p:ph type="body" sz="quarter" idx="20"/>
          </p:nvPr>
        </p:nvSpPr>
        <p:spPr/>
        <p:txBody>
          <a:bodyPr/>
          <a:lstStyle/>
          <a:p>
            <a:r>
              <a:rPr lang="en-US" sz="1200" dirty="0">
                <a:solidFill>
                  <a:schemeClr val="accent3"/>
                </a:solidFill>
                <a:latin typeface="Arial" panose="020B0604020202020204" pitchFamily="34" charset="0"/>
                <a:ea typeface="Roboto Light" panose="02000000000000000000" pitchFamily="2" charset="0"/>
                <a:cs typeface="Arial" panose="020B0604020202020204" pitchFamily="34" charset="0"/>
              </a:rPr>
              <a:t>Average GDP breakdown by sector and Cu mining socio-economic value contribution per country (2017 – 2021)</a:t>
            </a:r>
          </a:p>
          <a:p>
            <a:endParaRPr lang="en-US" sz="1200" dirty="0"/>
          </a:p>
        </p:txBody>
      </p:sp>
      <p:sp>
        <p:nvSpPr>
          <p:cNvPr id="7" name="Title 6"/>
          <p:cNvSpPr>
            <a:spLocks noGrp="1"/>
          </p:cNvSpPr>
          <p:nvPr>
            <p:ph type="title"/>
          </p:nvPr>
        </p:nvSpPr>
        <p:spPr>
          <a:xfrm>
            <a:off x="306324" y="297000"/>
            <a:ext cx="8532876" cy="484632"/>
          </a:xfrm>
        </p:spPr>
        <p:txBody>
          <a:bodyPr vert="horz"/>
          <a:lstStyle/>
          <a:p>
            <a:r>
              <a:rPr lang="en-US" dirty="0"/>
              <a:t>The copper mining sector can contribute as much, if not more, than Agriculture in some countries which rely strongly on the sector</a:t>
            </a:r>
          </a:p>
        </p:txBody>
      </p:sp>
      <p:graphicFrame>
        <p:nvGraphicFramePr>
          <p:cNvPr id="76" name="Chart 75">
            <a:extLst>
              <a:ext uri="{FF2B5EF4-FFF2-40B4-BE49-F238E27FC236}">
                <a16:creationId xmlns:a16="http://schemas.microsoft.com/office/drawing/2014/main" id="{1B891461-6536-E011-8192-7B28ABB15A0C}"/>
              </a:ext>
            </a:extLst>
          </p:cNvPr>
          <p:cNvGraphicFramePr/>
          <p:nvPr>
            <p:custDataLst>
              <p:tags r:id="rId2"/>
            </p:custDataLst>
            <p:extLst>
              <p:ext uri="{D42A27DB-BD31-4B8C-83A1-F6EECF244321}">
                <p14:modId xmlns:p14="http://schemas.microsoft.com/office/powerpoint/2010/main" val="1677653537"/>
              </p:ext>
            </p:extLst>
          </p:nvPr>
        </p:nvGraphicFramePr>
        <p:xfrm>
          <a:off x="301625" y="1828800"/>
          <a:ext cx="8223250" cy="2225675"/>
        </p:xfrm>
        <a:graphic>
          <a:graphicData uri="http://schemas.openxmlformats.org/drawingml/2006/chart">
            <c:chart xmlns:c="http://schemas.openxmlformats.org/drawingml/2006/chart" xmlns:r="http://schemas.openxmlformats.org/officeDocument/2006/relationships" r:id="rId45"/>
          </a:graphicData>
        </a:graphic>
      </p:graphicFrame>
      <p:sp>
        <p:nvSpPr>
          <p:cNvPr id="11" name="Rectangle 10">
            <a:extLst>
              <a:ext uri="{FF2B5EF4-FFF2-40B4-BE49-F238E27FC236}">
                <a16:creationId xmlns:a16="http://schemas.microsoft.com/office/drawing/2014/main" id="{A3750729-0247-3977-BBF7-30134C42A384}"/>
              </a:ext>
            </a:extLst>
          </p:cNvPr>
          <p:cNvSpPr/>
          <p:nvPr>
            <p:custDataLst>
              <p:tags r:id="rId3"/>
            </p:custDataLst>
          </p:nvPr>
        </p:nvSpPr>
        <p:spPr bwMode="auto">
          <a:xfrm>
            <a:off x="477838" y="1609725"/>
            <a:ext cx="50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a:r>
              <a:rPr lang="en-US" sz="1000" baseline="0" dirty="0">
                <a:solidFill>
                  <a:schemeClr val="tx1"/>
                </a:solidFill>
              </a:rPr>
              <a:t>GDP (%)</a:t>
            </a:r>
          </a:p>
        </p:txBody>
      </p:sp>
      <p:sp>
        <p:nvSpPr>
          <p:cNvPr id="585" name="Rectangle 584">
            <a:extLst>
              <a:ext uri="{FF2B5EF4-FFF2-40B4-BE49-F238E27FC236}">
                <a16:creationId xmlns:a16="http://schemas.microsoft.com/office/drawing/2014/main" id="{3E507DF3-01A8-4F5A-535D-B54FDE80BE65}"/>
              </a:ext>
            </a:extLst>
          </p:cNvPr>
          <p:cNvSpPr/>
          <p:nvPr>
            <p:custDataLst>
              <p:tags r:id="rId4"/>
            </p:custDataLst>
          </p:nvPr>
        </p:nvSpPr>
        <p:spPr bwMode="gray">
          <a:xfrm>
            <a:off x="2444750" y="3632200"/>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AEADC6F1-D7C3-4661-93FE-05FA24824C14}" type="datetime'''''''5'''''''''''''''''''''''''''''',7'''''''''''''''''''">
              <a:rPr lang="en-US" altLang="en-US" sz="800" baseline="0" smtClean="0">
                <a:solidFill>
                  <a:schemeClr val="accent5"/>
                </a:solidFill>
                <a:effectLst/>
              </a:rPr>
              <a:pPr algn="ctr">
                <a:lnSpc>
                  <a:spcPct val="90000"/>
                </a:lnSpc>
              </a:pPr>
              <a:t>5,7</a:t>
            </a:fld>
            <a:endParaRPr lang="en-US" sz="800" baseline="0" dirty="0" err="1">
              <a:solidFill>
                <a:schemeClr val="accent5"/>
              </a:solidFill>
            </a:endParaRPr>
          </a:p>
        </p:txBody>
      </p:sp>
      <p:sp>
        <p:nvSpPr>
          <p:cNvPr id="584" name="Rectangle 583">
            <a:extLst>
              <a:ext uri="{FF2B5EF4-FFF2-40B4-BE49-F238E27FC236}">
                <a16:creationId xmlns:a16="http://schemas.microsoft.com/office/drawing/2014/main" id="{56932B8A-1282-F0C7-2521-9EF4C67D7835}"/>
              </a:ext>
            </a:extLst>
          </p:cNvPr>
          <p:cNvSpPr/>
          <p:nvPr>
            <p:custDataLst>
              <p:tags r:id="rId5"/>
            </p:custDataLst>
          </p:nvPr>
        </p:nvSpPr>
        <p:spPr bwMode="gray">
          <a:xfrm>
            <a:off x="1417638" y="3660775"/>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638508F4-F5B9-4489-A64A-CEE9FCE01D9E}" type="datetime'4,''''''''''''''''''''''''''''3'''''">
              <a:rPr lang="en-US" altLang="en-US" sz="800" baseline="0" smtClean="0">
                <a:solidFill>
                  <a:schemeClr val="accent5"/>
                </a:solidFill>
                <a:effectLst/>
              </a:rPr>
              <a:pPr algn="ctr">
                <a:lnSpc>
                  <a:spcPct val="90000"/>
                </a:lnSpc>
              </a:pPr>
              <a:t>4,3</a:t>
            </a:fld>
            <a:endParaRPr lang="en-US" sz="800" baseline="0" dirty="0" err="1">
              <a:solidFill>
                <a:schemeClr val="accent5"/>
              </a:solidFill>
            </a:endParaRPr>
          </a:p>
        </p:txBody>
      </p:sp>
      <p:sp>
        <p:nvSpPr>
          <p:cNvPr id="583" name="Rectangle 582">
            <a:extLst>
              <a:ext uri="{FF2B5EF4-FFF2-40B4-BE49-F238E27FC236}">
                <a16:creationId xmlns:a16="http://schemas.microsoft.com/office/drawing/2014/main" id="{59A0F3B9-1B43-EFFD-41AD-C24A7383BB5D}"/>
              </a:ext>
            </a:extLst>
          </p:cNvPr>
          <p:cNvSpPr/>
          <p:nvPr>
            <p:custDataLst>
              <p:tags r:id="rId6"/>
            </p:custDataLst>
          </p:nvPr>
        </p:nvSpPr>
        <p:spPr bwMode="gray">
          <a:xfrm>
            <a:off x="903288" y="3565525"/>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73030971-D6AB-4726-AD8C-4760F9D03DD5}" type="datetime'9'',''''''''''''''''''''0'''''">
              <a:rPr lang="en-US" altLang="en-US" sz="800" baseline="0" smtClean="0">
                <a:solidFill>
                  <a:schemeClr val="accent5"/>
                </a:solidFill>
                <a:effectLst/>
              </a:rPr>
              <a:pPr algn="ctr">
                <a:lnSpc>
                  <a:spcPct val="90000"/>
                </a:lnSpc>
              </a:pPr>
              <a:t>9,0</a:t>
            </a:fld>
            <a:endParaRPr lang="en-US" sz="800" baseline="0" dirty="0" err="1">
              <a:solidFill>
                <a:schemeClr val="accent5"/>
              </a:solidFill>
            </a:endParaRPr>
          </a:p>
        </p:txBody>
      </p:sp>
      <p:sp useBgFill="1">
        <p:nvSpPr>
          <p:cNvPr id="100" name="Rectangle 99">
            <a:extLst>
              <a:ext uri="{FF2B5EF4-FFF2-40B4-BE49-F238E27FC236}">
                <a16:creationId xmlns:a16="http://schemas.microsoft.com/office/drawing/2014/main" id="{DDDC0703-BB2A-BEEE-FDC5-BB0FE9976754}"/>
              </a:ext>
            </a:extLst>
          </p:cNvPr>
          <p:cNvSpPr/>
          <p:nvPr>
            <p:custDataLst>
              <p:tags r:id="rId7"/>
            </p:custDataLst>
          </p:nvPr>
        </p:nvSpPr>
        <p:spPr bwMode="gray">
          <a:xfrm>
            <a:off x="1930400" y="3748088"/>
            <a:ext cx="171450" cy="109538"/>
          </a:xfrm>
          <a:prstGeom prst="rect">
            <a:avLst/>
          </a:prstGeom>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64985105-FB05-4378-8AD3-168F05E71181}" type="datetime'''''''''''''''''''''''''''0'''''''',''0'''''''''''">
              <a:rPr lang="en-US" altLang="en-US" sz="800" baseline="0" smtClean="0">
                <a:solidFill>
                  <a:schemeClr val="accent5"/>
                </a:solidFill>
              </a:rPr>
              <a:pPr/>
              <a:t>0,0</a:t>
            </a:fld>
            <a:endParaRPr lang="en-US" sz="800" baseline="0" dirty="0" err="1">
              <a:solidFill>
                <a:schemeClr val="accent5"/>
              </a:solidFill>
            </a:endParaRPr>
          </a:p>
        </p:txBody>
      </p:sp>
      <p:sp>
        <p:nvSpPr>
          <p:cNvPr id="587" name="Rectangle 586">
            <a:extLst>
              <a:ext uri="{FF2B5EF4-FFF2-40B4-BE49-F238E27FC236}">
                <a16:creationId xmlns:a16="http://schemas.microsoft.com/office/drawing/2014/main" id="{9C8F808B-6AC4-17B4-6287-DA06D83677CB}"/>
              </a:ext>
            </a:extLst>
          </p:cNvPr>
          <p:cNvSpPr/>
          <p:nvPr>
            <p:custDataLst>
              <p:tags r:id="rId8"/>
            </p:custDataLst>
          </p:nvPr>
        </p:nvSpPr>
        <p:spPr bwMode="gray">
          <a:xfrm>
            <a:off x="3473450" y="3743325"/>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27C7930A-ECE1-4F65-9DCC-C3EDB4263840}" type="datetime'''''''''''''''''''''''0'''',''''''''''''''''''''''2'">
              <a:rPr lang="en-US" altLang="en-US" sz="800" baseline="0" smtClean="0">
                <a:solidFill>
                  <a:schemeClr val="accent5"/>
                </a:solidFill>
                <a:effectLst/>
              </a:rPr>
              <a:pPr algn="ctr">
                <a:lnSpc>
                  <a:spcPct val="90000"/>
                </a:lnSpc>
              </a:pPr>
              <a:t>0,2</a:t>
            </a:fld>
            <a:endParaRPr lang="en-US" sz="800" baseline="0" dirty="0" err="1">
              <a:solidFill>
                <a:schemeClr val="accent5"/>
              </a:solidFill>
            </a:endParaRPr>
          </a:p>
        </p:txBody>
      </p:sp>
      <p:sp>
        <p:nvSpPr>
          <p:cNvPr id="586" name="Rectangle 585">
            <a:extLst>
              <a:ext uri="{FF2B5EF4-FFF2-40B4-BE49-F238E27FC236}">
                <a16:creationId xmlns:a16="http://schemas.microsoft.com/office/drawing/2014/main" id="{68CBBD24-8429-93D2-38FD-B05D945F75E0}"/>
              </a:ext>
            </a:extLst>
          </p:cNvPr>
          <p:cNvSpPr/>
          <p:nvPr>
            <p:custDataLst>
              <p:tags r:id="rId9"/>
            </p:custDataLst>
          </p:nvPr>
        </p:nvSpPr>
        <p:spPr bwMode="gray">
          <a:xfrm>
            <a:off x="2959100" y="3748088"/>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9E6C49EB-5099-49AE-BB3A-B57965D88098}" type="datetime'''''''0'''''''''''''',0'''''''''''">
              <a:rPr lang="en-US" altLang="en-US" sz="800" baseline="0" smtClean="0">
                <a:solidFill>
                  <a:schemeClr val="accent5"/>
                </a:solidFill>
                <a:effectLst/>
              </a:rPr>
              <a:pPr algn="ctr">
                <a:lnSpc>
                  <a:spcPct val="90000"/>
                </a:lnSpc>
              </a:pPr>
              <a:t>0,0</a:t>
            </a:fld>
            <a:endParaRPr lang="en-US" sz="800" baseline="0" dirty="0" err="1">
              <a:solidFill>
                <a:schemeClr val="accent5"/>
              </a:solidFill>
            </a:endParaRPr>
          </a:p>
        </p:txBody>
      </p:sp>
      <p:sp>
        <p:nvSpPr>
          <p:cNvPr id="588" name="Rectangle 587">
            <a:extLst>
              <a:ext uri="{FF2B5EF4-FFF2-40B4-BE49-F238E27FC236}">
                <a16:creationId xmlns:a16="http://schemas.microsoft.com/office/drawing/2014/main" id="{9FE7E370-0E5A-3079-2D9B-A55341519299}"/>
              </a:ext>
            </a:extLst>
          </p:cNvPr>
          <p:cNvSpPr/>
          <p:nvPr>
            <p:custDataLst>
              <p:tags r:id="rId10"/>
            </p:custDataLst>
          </p:nvPr>
        </p:nvSpPr>
        <p:spPr bwMode="gray">
          <a:xfrm>
            <a:off x="3987800" y="3744913"/>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C5D6AECA-57BF-401C-AC50-B61CC14FEFCC}" type="datetime'''''''''''''''''''''''''''''''''0'''''''''''''',''''''''2'''">
              <a:rPr lang="en-US" altLang="en-US" sz="800" baseline="0" smtClean="0">
                <a:solidFill>
                  <a:schemeClr val="accent5"/>
                </a:solidFill>
                <a:effectLst/>
              </a:rPr>
              <a:pPr algn="ctr">
                <a:lnSpc>
                  <a:spcPct val="90000"/>
                </a:lnSpc>
              </a:pPr>
              <a:t>0,2</a:t>
            </a:fld>
            <a:endParaRPr lang="en-US" sz="800" baseline="0" dirty="0" err="1">
              <a:solidFill>
                <a:schemeClr val="accent5"/>
              </a:solidFill>
            </a:endParaRPr>
          </a:p>
        </p:txBody>
      </p:sp>
      <p:sp>
        <p:nvSpPr>
          <p:cNvPr id="589" name="Rectangle 588">
            <a:extLst>
              <a:ext uri="{FF2B5EF4-FFF2-40B4-BE49-F238E27FC236}">
                <a16:creationId xmlns:a16="http://schemas.microsoft.com/office/drawing/2014/main" id="{F97B392E-E4FC-E0AA-6FBA-0FF76ABD61A2}"/>
              </a:ext>
            </a:extLst>
          </p:cNvPr>
          <p:cNvSpPr/>
          <p:nvPr>
            <p:custDataLst>
              <p:tags r:id="rId11"/>
            </p:custDataLst>
          </p:nvPr>
        </p:nvSpPr>
        <p:spPr bwMode="gray">
          <a:xfrm>
            <a:off x="4500563" y="3556000"/>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1D382E9D-D150-43F6-888C-34F92BBA7CBC}" type="datetime'''''''''''''''9'''''''''''''''',5'''''''''''''''''''''''''">
              <a:rPr lang="en-US" altLang="en-US" sz="800" baseline="0" smtClean="0">
                <a:solidFill>
                  <a:schemeClr val="accent5"/>
                </a:solidFill>
                <a:effectLst/>
              </a:rPr>
              <a:pPr algn="ctr">
                <a:lnSpc>
                  <a:spcPct val="90000"/>
                </a:lnSpc>
              </a:pPr>
              <a:t>9,5</a:t>
            </a:fld>
            <a:endParaRPr lang="en-US" sz="800" baseline="0" dirty="0" err="1">
              <a:solidFill>
                <a:schemeClr val="accent5"/>
              </a:solidFill>
            </a:endParaRPr>
          </a:p>
        </p:txBody>
      </p:sp>
      <p:sp>
        <p:nvSpPr>
          <p:cNvPr id="590" name="Rectangle 589">
            <a:extLst>
              <a:ext uri="{FF2B5EF4-FFF2-40B4-BE49-F238E27FC236}">
                <a16:creationId xmlns:a16="http://schemas.microsoft.com/office/drawing/2014/main" id="{C7C67E75-1C18-C4A0-AE30-4A8D26B36058}"/>
              </a:ext>
            </a:extLst>
          </p:cNvPr>
          <p:cNvSpPr/>
          <p:nvPr>
            <p:custDataLst>
              <p:tags r:id="rId12"/>
            </p:custDataLst>
          </p:nvPr>
        </p:nvSpPr>
        <p:spPr bwMode="gray">
          <a:xfrm>
            <a:off x="5014913" y="3744913"/>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3D9C9F9F-BCD9-4AF1-8384-1169F00E9F11}" type="datetime'''''''''''''0'''',''''''''''''''''''2'''''''''''''''">
              <a:rPr lang="en-US" altLang="en-US" sz="800" baseline="0" smtClean="0">
                <a:solidFill>
                  <a:schemeClr val="accent5"/>
                </a:solidFill>
                <a:effectLst/>
              </a:rPr>
              <a:pPr algn="ctr">
                <a:lnSpc>
                  <a:spcPct val="90000"/>
                </a:lnSpc>
              </a:pPr>
              <a:t>0,2</a:t>
            </a:fld>
            <a:endParaRPr lang="en-US" sz="800" baseline="0" dirty="0" err="1">
              <a:solidFill>
                <a:schemeClr val="accent5"/>
              </a:solidFill>
            </a:endParaRPr>
          </a:p>
        </p:txBody>
      </p:sp>
      <p:sp>
        <p:nvSpPr>
          <p:cNvPr id="591" name="Rectangle 590">
            <a:extLst>
              <a:ext uri="{FF2B5EF4-FFF2-40B4-BE49-F238E27FC236}">
                <a16:creationId xmlns:a16="http://schemas.microsoft.com/office/drawing/2014/main" id="{578F65F7-2631-2438-FE52-B84056F5B513}"/>
              </a:ext>
            </a:extLst>
          </p:cNvPr>
          <p:cNvSpPr/>
          <p:nvPr>
            <p:custDataLst>
              <p:tags r:id="rId13"/>
            </p:custDataLst>
          </p:nvPr>
        </p:nvSpPr>
        <p:spPr bwMode="gray">
          <a:xfrm>
            <a:off x="5529263" y="3722688"/>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EEFEC20A-E6A0-4DCE-9969-85049A5BDDAD}" type="datetime'''''''''''''1,2'''''''''''''''">
              <a:rPr lang="en-US" altLang="en-US" sz="800" baseline="0" smtClean="0">
                <a:solidFill>
                  <a:schemeClr val="accent5"/>
                </a:solidFill>
                <a:effectLst/>
              </a:rPr>
              <a:pPr algn="ctr">
                <a:lnSpc>
                  <a:spcPct val="90000"/>
                </a:lnSpc>
              </a:pPr>
              <a:t>1,2</a:t>
            </a:fld>
            <a:endParaRPr lang="en-US" sz="800" baseline="0" dirty="0" err="1">
              <a:solidFill>
                <a:schemeClr val="accent5"/>
              </a:solidFill>
            </a:endParaRPr>
          </a:p>
        </p:txBody>
      </p:sp>
      <p:sp>
        <p:nvSpPr>
          <p:cNvPr id="592" name="Rectangle 591">
            <a:extLst>
              <a:ext uri="{FF2B5EF4-FFF2-40B4-BE49-F238E27FC236}">
                <a16:creationId xmlns:a16="http://schemas.microsoft.com/office/drawing/2014/main" id="{614F6B07-7182-30AF-A54B-10493BCC1BAA}"/>
              </a:ext>
            </a:extLst>
          </p:cNvPr>
          <p:cNvSpPr/>
          <p:nvPr>
            <p:custDataLst>
              <p:tags r:id="rId14"/>
            </p:custDataLst>
          </p:nvPr>
        </p:nvSpPr>
        <p:spPr bwMode="gray">
          <a:xfrm>
            <a:off x="6043613" y="3744913"/>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5164016D-1540-4704-99FB-D80AC1E1E59D}" type="datetime'''''''''''''0,''''''''2'''''''''">
              <a:rPr lang="en-US" altLang="en-US" sz="800" baseline="0" smtClean="0">
                <a:solidFill>
                  <a:schemeClr val="accent5"/>
                </a:solidFill>
                <a:effectLst/>
              </a:rPr>
              <a:pPr algn="ctr">
                <a:lnSpc>
                  <a:spcPct val="90000"/>
                </a:lnSpc>
              </a:pPr>
              <a:t>0,2</a:t>
            </a:fld>
            <a:endParaRPr lang="en-US" sz="800" baseline="0" dirty="0" err="1">
              <a:solidFill>
                <a:schemeClr val="accent5"/>
              </a:solidFill>
            </a:endParaRPr>
          </a:p>
        </p:txBody>
      </p:sp>
      <p:sp>
        <p:nvSpPr>
          <p:cNvPr id="593" name="Rectangle 592">
            <a:extLst>
              <a:ext uri="{FF2B5EF4-FFF2-40B4-BE49-F238E27FC236}">
                <a16:creationId xmlns:a16="http://schemas.microsoft.com/office/drawing/2014/main" id="{DC9833D2-CB75-0688-5370-C908F91CF3BB}"/>
              </a:ext>
            </a:extLst>
          </p:cNvPr>
          <p:cNvSpPr/>
          <p:nvPr>
            <p:custDataLst>
              <p:tags r:id="rId15"/>
            </p:custDataLst>
          </p:nvPr>
        </p:nvSpPr>
        <p:spPr bwMode="gray">
          <a:xfrm>
            <a:off x="6557963" y="3746500"/>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C1DD014F-F836-4A83-94A7-2CB99ED5C9FE}" type="datetime'''''''''''''''''0'''''',''''1'''''">
              <a:rPr lang="en-US" altLang="en-US" sz="800" baseline="0" smtClean="0">
                <a:solidFill>
                  <a:schemeClr val="accent5"/>
                </a:solidFill>
                <a:effectLst/>
              </a:rPr>
              <a:pPr algn="ctr">
                <a:lnSpc>
                  <a:spcPct val="90000"/>
                </a:lnSpc>
              </a:pPr>
              <a:t>0,1</a:t>
            </a:fld>
            <a:endParaRPr lang="en-US" sz="800" baseline="0" dirty="0" err="1">
              <a:solidFill>
                <a:schemeClr val="accent5"/>
              </a:solidFill>
            </a:endParaRPr>
          </a:p>
        </p:txBody>
      </p:sp>
      <p:sp useBgFill="1">
        <p:nvSpPr>
          <p:cNvPr id="111" name="Rectangle 110">
            <a:extLst>
              <a:ext uri="{FF2B5EF4-FFF2-40B4-BE49-F238E27FC236}">
                <a16:creationId xmlns:a16="http://schemas.microsoft.com/office/drawing/2014/main" id="{0DF8C872-AD0B-70BD-C57D-E93BBEDDB692}"/>
              </a:ext>
            </a:extLst>
          </p:cNvPr>
          <p:cNvSpPr/>
          <p:nvPr>
            <p:custDataLst>
              <p:tags r:id="rId16"/>
            </p:custDataLst>
          </p:nvPr>
        </p:nvSpPr>
        <p:spPr bwMode="gray">
          <a:xfrm>
            <a:off x="7585075" y="3746500"/>
            <a:ext cx="171450" cy="109538"/>
          </a:xfrm>
          <a:prstGeom prst="rect">
            <a:avLst/>
          </a:prstGeom>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EF468161-E1F0-44DD-82F7-5638775988BD}" type="datetime'0,''''''''''''''''''''''''''''1'''''''">
              <a:rPr lang="en-US" altLang="en-US" sz="800" baseline="0" smtClean="0">
                <a:solidFill>
                  <a:schemeClr val="accent5"/>
                </a:solidFill>
              </a:rPr>
              <a:pPr/>
              <a:t>0,1</a:t>
            </a:fld>
            <a:endParaRPr lang="en-US" sz="800" baseline="0" dirty="0" err="1">
              <a:solidFill>
                <a:schemeClr val="accent5"/>
              </a:solidFill>
            </a:endParaRPr>
          </a:p>
        </p:txBody>
      </p:sp>
      <p:sp>
        <p:nvSpPr>
          <p:cNvPr id="594" name="Rectangle 593">
            <a:extLst>
              <a:ext uri="{FF2B5EF4-FFF2-40B4-BE49-F238E27FC236}">
                <a16:creationId xmlns:a16="http://schemas.microsoft.com/office/drawing/2014/main" id="{5EB60ADE-780C-62C1-BDFC-9CCE47FA031A}"/>
              </a:ext>
            </a:extLst>
          </p:cNvPr>
          <p:cNvSpPr/>
          <p:nvPr>
            <p:custDataLst>
              <p:tags r:id="rId17"/>
            </p:custDataLst>
          </p:nvPr>
        </p:nvSpPr>
        <p:spPr bwMode="gray">
          <a:xfrm>
            <a:off x="7070725" y="3743325"/>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1271C8CA-D457-469C-B627-0F9A6D105524}" type="datetime'''''''''''0'''',''''''''''''''''''''''''''2'">
              <a:rPr lang="en-US" altLang="en-US" sz="800" baseline="0" smtClean="0">
                <a:solidFill>
                  <a:schemeClr val="accent5"/>
                </a:solidFill>
                <a:effectLst/>
              </a:rPr>
              <a:pPr algn="ctr">
                <a:lnSpc>
                  <a:spcPct val="90000"/>
                </a:lnSpc>
              </a:pPr>
              <a:t>0,2</a:t>
            </a:fld>
            <a:endParaRPr lang="en-US" sz="800" baseline="0" dirty="0" err="1">
              <a:solidFill>
                <a:schemeClr val="accent5"/>
              </a:solidFill>
            </a:endParaRPr>
          </a:p>
        </p:txBody>
      </p:sp>
      <p:sp>
        <p:nvSpPr>
          <p:cNvPr id="595" name="Rectangle 594">
            <a:extLst>
              <a:ext uri="{FF2B5EF4-FFF2-40B4-BE49-F238E27FC236}">
                <a16:creationId xmlns:a16="http://schemas.microsoft.com/office/drawing/2014/main" id="{34A2A2C2-4C56-17BB-41FE-8D37FD3A99F0}"/>
              </a:ext>
            </a:extLst>
          </p:cNvPr>
          <p:cNvSpPr/>
          <p:nvPr>
            <p:custDataLst>
              <p:tags r:id="rId18"/>
            </p:custDataLst>
          </p:nvPr>
        </p:nvSpPr>
        <p:spPr bwMode="gray">
          <a:xfrm>
            <a:off x="8099425" y="3563938"/>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D65EF327-D4C1-4C32-9BEB-E62E49935BA8}" type="datetime'''''''''''''9'''''''''''''''''''',''''''''''''''''''''''1'''''">
              <a:rPr lang="en-US" altLang="en-US" sz="800" baseline="0" smtClean="0">
                <a:solidFill>
                  <a:schemeClr val="accent5"/>
                </a:solidFill>
                <a:effectLst/>
              </a:rPr>
              <a:pPr algn="ctr">
                <a:lnSpc>
                  <a:spcPct val="90000"/>
                </a:lnSpc>
              </a:pPr>
              <a:t>9,1</a:t>
            </a:fld>
            <a:endParaRPr lang="en-US" sz="800" baseline="0" dirty="0" err="1">
              <a:solidFill>
                <a:schemeClr val="accent5"/>
              </a:solidFill>
            </a:endParaRPr>
          </a:p>
        </p:txBody>
      </p:sp>
      <p:sp>
        <p:nvSpPr>
          <p:cNvPr id="19" name="Text Placeholder 401">
            <a:extLst>
              <a:ext uri="{FF2B5EF4-FFF2-40B4-BE49-F238E27FC236}">
                <a16:creationId xmlns:a16="http://schemas.microsoft.com/office/drawing/2014/main" id="{A5A329D9-7F8F-5C80-ADAC-2B2710BCBCC1}"/>
              </a:ext>
            </a:extLst>
          </p:cNvPr>
          <p:cNvSpPr txBox="1">
            <a:spLocks/>
          </p:cNvSpPr>
          <p:nvPr/>
        </p:nvSpPr>
        <p:spPr>
          <a:xfrm>
            <a:off x="306324" y="1276350"/>
            <a:ext cx="8316000" cy="290513"/>
          </a:xfrm>
          <a:prstGeom prst="rect">
            <a:avLst/>
          </a:prstGeom>
        </p:spPr>
        <p:txBody>
          <a:bodyPr/>
          <a:lstStyle>
            <a:lvl1pPr marL="0" marR="0" indent="0" algn="l" defTabSz="389626" rtl="0" eaLnBrk="1" fontAlgn="auto" latinLnBrk="0" hangingPunct="1">
              <a:lnSpc>
                <a:spcPct val="100000"/>
              </a:lnSpc>
              <a:spcBef>
                <a:spcPts val="0"/>
              </a:spcBef>
              <a:spcAft>
                <a:spcPts val="0"/>
              </a:spcAft>
              <a:buClrTx/>
              <a:buSzTx/>
              <a:buFontTx/>
              <a:buNone/>
              <a:tabLst/>
              <a:defRPr lang="en-GB" sz="1500" b="1" i="0" u="none" strike="noStrike" kern="1200" baseline="0" smtClean="0">
                <a:solidFill>
                  <a:srgbClr val="082566"/>
                </a:solidFill>
                <a:latin typeface="+mn-lt"/>
                <a:ea typeface="+mn-ea"/>
                <a:cs typeface="+mn-cs"/>
              </a:defRPr>
            </a:lvl1pPr>
            <a:lvl2pPr marL="307101" indent="-152874" algn="l" defTabSz="389626" rtl="0" eaLnBrk="1" latinLnBrk="0" hangingPunct="1">
              <a:spcBef>
                <a:spcPct val="20000"/>
              </a:spcBef>
              <a:buFont typeface="Lucida Grande"/>
              <a:buChar char="»"/>
              <a:defRPr sz="1400" kern="1200">
                <a:solidFill>
                  <a:srgbClr val="082566"/>
                </a:solidFill>
                <a:latin typeface="+mn-lt"/>
                <a:ea typeface="+mn-ea"/>
                <a:cs typeface="+mn-cs"/>
              </a:defRPr>
            </a:lvl2pPr>
            <a:lvl3pPr marL="455917" indent="-148815" algn="l" defTabSz="389626" rtl="0" eaLnBrk="1" latinLnBrk="0" hangingPunct="1">
              <a:spcBef>
                <a:spcPct val="20000"/>
              </a:spcBef>
              <a:buFont typeface="Lucida Grande"/>
              <a:buChar char="»"/>
              <a:defRPr sz="1200" kern="1200">
                <a:solidFill>
                  <a:srgbClr val="082566"/>
                </a:solidFill>
                <a:latin typeface="+mn-lt"/>
                <a:ea typeface="+mn-ea"/>
                <a:cs typeface="+mn-cs"/>
              </a:defRPr>
            </a:lvl3pPr>
            <a:lvl4pPr marL="610144" marR="0" indent="-154227" algn="l" defTabSz="389626" rtl="0" eaLnBrk="1" fontAlgn="auto" latinLnBrk="0" hangingPunct="1">
              <a:lnSpc>
                <a:spcPct val="100000"/>
              </a:lnSpc>
              <a:spcBef>
                <a:spcPct val="20000"/>
              </a:spcBef>
              <a:spcAft>
                <a:spcPts val="0"/>
              </a:spcAft>
              <a:buClrTx/>
              <a:buSzTx/>
              <a:buFont typeface="Lucida Grande"/>
              <a:buChar char="»"/>
              <a:tabLst/>
              <a:defRPr sz="1000" kern="1200">
                <a:solidFill>
                  <a:srgbClr val="1292DC"/>
                </a:solidFill>
                <a:latin typeface="+mn-lt"/>
                <a:ea typeface="+mn-ea"/>
                <a:cs typeface="+mn-cs"/>
              </a:defRPr>
            </a:lvl4pPr>
            <a:lvl5pPr marL="378803" indent="-224576" algn="l" defTabSz="389626" rtl="0" eaLnBrk="1" latinLnBrk="0" hangingPunct="1">
              <a:lnSpc>
                <a:spcPct val="100000"/>
              </a:lnSpc>
              <a:spcBef>
                <a:spcPct val="20000"/>
              </a:spcBef>
              <a:buFont typeface="Arial"/>
              <a:buChar char="»"/>
              <a:defRPr lang="en-US" sz="1900" kern="1200" smtClean="0">
                <a:solidFill>
                  <a:srgbClr val="082566"/>
                </a:solidFill>
                <a:latin typeface="+mn-lt"/>
                <a:ea typeface="+mn-ea"/>
                <a:cs typeface="+mn-cs"/>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a:lstStyle>
          <a:p>
            <a:endParaRPr lang="en-US" sz="1200" dirty="0">
              <a:solidFill>
                <a:schemeClr val="accent3"/>
              </a:solidFill>
              <a:latin typeface="Arial" panose="020B0604020202020204" pitchFamily="34" charset="0"/>
              <a:ea typeface="Roboto Light" panose="02000000000000000000" pitchFamily="2" charset="0"/>
              <a:cs typeface="Arial" panose="020B0604020202020204" pitchFamily="34" charset="0"/>
            </a:endParaRPr>
          </a:p>
        </p:txBody>
      </p:sp>
      <p:grpSp>
        <p:nvGrpSpPr>
          <p:cNvPr id="20" name="Group 19">
            <a:extLst>
              <a:ext uri="{FF2B5EF4-FFF2-40B4-BE49-F238E27FC236}">
                <a16:creationId xmlns:a16="http://schemas.microsoft.com/office/drawing/2014/main" id="{5EBA3C05-12C9-F65B-9DB8-AE007C28B8EF}"/>
              </a:ext>
            </a:extLst>
          </p:cNvPr>
          <p:cNvGrpSpPr/>
          <p:nvPr/>
        </p:nvGrpSpPr>
        <p:grpSpPr>
          <a:xfrm>
            <a:off x="856462" y="3989380"/>
            <a:ext cx="753087" cy="560686"/>
            <a:chOff x="810620" y="3989380"/>
            <a:chExt cx="753087" cy="560686"/>
          </a:xfrm>
        </p:grpSpPr>
        <p:pic>
          <p:nvPicPr>
            <p:cNvPr id="21" name="Picture 20">
              <a:extLst>
                <a:ext uri="{FF2B5EF4-FFF2-40B4-BE49-F238E27FC236}">
                  <a16:creationId xmlns:a16="http://schemas.microsoft.com/office/drawing/2014/main" id="{D1B4D8AF-C33E-5E53-179D-D06629FA99EC}"/>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347707" y="3989380"/>
              <a:ext cx="216000" cy="202938"/>
            </a:xfrm>
            <a:prstGeom prst="rect">
              <a:avLst/>
            </a:prstGeom>
          </p:spPr>
        </p:pic>
        <p:sp>
          <p:nvSpPr>
            <p:cNvPr id="22" name="Rectangle 21">
              <a:extLst>
                <a:ext uri="{FF2B5EF4-FFF2-40B4-BE49-F238E27FC236}">
                  <a16:creationId xmlns:a16="http://schemas.microsoft.com/office/drawing/2014/main" id="{12EA5CD1-6072-062F-CF3C-B2174F5DBDF4}"/>
                </a:ext>
              </a:extLst>
            </p:cNvPr>
            <p:cNvSpPr/>
            <p:nvPr>
              <p:custDataLst>
                <p:tags r:id="rId41"/>
              </p:custDataLst>
            </p:nvPr>
          </p:nvSpPr>
          <p:spPr bwMode="auto">
            <a:xfrm rot="19090296">
              <a:off x="810620" y="4397666"/>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Peru</a:t>
              </a:r>
              <a:endParaRPr lang="en-US" sz="1000" baseline="0" dirty="0">
                <a:solidFill>
                  <a:schemeClr val="tx1"/>
                </a:solidFill>
              </a:endParaRPr>
            </a:p>
          </p:txBody>
        </p:sp>
      </p:grpSp>
      <p:grpSp>
        <p:nvGrpSpPr>
          <p:cNvPr id="23" name="Group 22">
            <a:extLst>
              <a:ext uri="{FF2B5EF4-FFF2-40B4-BE49-F238E27FC236}">
                <a16:creationId xmlns:a16="http://schemas.microsoft.com/office/drawing/2014/main" id="{4F25801F-408C-B9E4-B74F-07DA03A6D76C}"/>
              </a:ext>
            </a:extLst>
          </p:cNvPr>
          <p:cNvGrpSpPr/>
          <p:nvPr/>
        </p:nvGrpSpPr>
        <p:grpSpPr>
          <a:xfrm>
            <a:off x="1365895" y="3989380"/>
            <a:ext cx="750939" cy="585226"/>
            <a:chOff x="1295952" y="3984787"/>
            <a:chExt cx="750939" cy="585226"/>
          </a:xfrm>
        </p:grpSpPr>
        <p:pic>
          <p:nvPicPr>
            <p:cNvPr id="24" name="Picture 23">
              <a:extLst>
                <a:ext uri="{FF2B5EF4-FFF2-40B4-BE49-F238E27FC236}">
                  <a16:creationId xmlns:a16="http://schemas.microsoft.com/office/drawing/2014/main" id="{574399EF-D73B-AA42-A08B-D8F96914EC95}"/>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830891" y="3984787"/>
              <a:ext cx="216000" cy="203730"/>
            </a:xfrm>
            <a:prstGeom prst="rect">
              <a:avLst/>
            </a:prstGeom>
          </p:spPr>
        </p:pic>
        <p:sp>
          <p:nvSpPr>
            <p:cNvPr id="25" name="Rectangle 24">
              <a:extLst>
                <a:ext uri="{FF2B5EF4-FFF2-40B4-BE49-F238E27FC236}">
                  <a16:creationId xmlns:a16="http://schemas.microsoft.com/office/drawing/2014/main" id="{005AD152-D0F4-BF1F-11D2-3BB7C58BEF5D}"/>
                </a:ext>
              </a:extLst>
            </p:cNvPr>
            <p:cNvSpPr/>
            <p:nvPr>
              <p:custDataLst>
                <p:tags r:id="rId40"/>
              </p:custDataLst>
            </p:nvPr>
          </p:nvSpPr>
          <p:spPr bwMode="auto">
            <a:xfrm rot="19090296">
              <a:off x="1295952" y="4417613"/>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China</a:t>
              </a:r>
              <a:endParaRPr lang="en-US" sz="1000" baseline="0" dirty="0">
                <a:solidFill>
                  <a:schemeClr val="tx1"/>
                </a:solidFill>
              </a:endParaRPr>
            </a:p>
          </p:txBody>
        </p:sp>
      </p:grpSp>
      <p:grpSp>
        <p:nvGrpSpPr>
          <p:cNvPr id="26" name="Group 25">
            <a:extLst>
              <a:ext uri="{FF2B5EF4-FFF2-40B4-BE49-F238E27FC236}">
                <a16:creationId xmlns:a16="http://schemas.microsoft.com/office/drawing/2014/main" id="{434D0EA3-576D-0983-BAE6-2C0BDA0D3778}"/>
              </a:ext>
            </a:extLst>
          </p:cNvPr>
          <p:cNvGrpSpPr/>
          <p:nvPr/>
        </p:nvGrpSpPr>
        <p:grpSpPr>
          <a:xfrm>
            <a:off x="1892773" y="3989380"/>
            <a:ext cx="748791" cy="611007"/>
            <a:chOff x="1781284" y="3983128"/>
            <a:chExt cx="748791" cy="611007"/>
          </a:xfrm>
        </p:grpSpPr>
        <p:pic>
          <p:nvPicPr>
            <p:cNvPr id="27" name="Picture 26">
              <a:extLst>
                <a:ext uri="{FF2B5EF4-FFF2-40B4-BE49-F238E27FC236}">
                  <a16:creationId xmlns:a16="http://schemas.microsoft.com/office/drawing/2014/main" id="{EDB1331E-2BBA-1FDB-8BF9-9143E6AF454A}"/>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2314075" y="3983128"/>
              <a:ext cx="216000" cy="209190"/>
            </a:xfrm>
            <a:prstGeom prst="rect">
              <a:avLst/>
            </a:prstGeom>
          </p:spPr>
        </p:pic>
        <p:sp>
          <p:nvSpPr>
            <p:cNvPr id="28" name="Rectangle 27">
              <a:extLst>
                <a:ext uri="{FF2B5EF4-FFF2-40B4-BE49-F238E27FC236}">
                  <a16:creationId xmlns:a16="http://schemas.microsoft.com/office/drawing/2014/main" id="{4E046B5C-B9BD-8257-BB30-ACDAA244F85E}"/>
                </a:ext>
              </a:extLst>
            </p:cNvPr>
            <p:cNvSpPr/>
            <p:nvPr>
              <p:custDataLst>
                <p:tags r:id="rId39"/>
              </p:custDataLst>
            </p:nvPr>
          </p:nvSpPr>
          <p:spPr bwMode="auto">
            <a:xfrm rot="19090296">
              <a:off x="1781284" y="4441735"/>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DRC</a:t>
              </a:r>
              <a:endParaRPr lang="en-US" sz="1000" baseline="0" dirty="0">
                <a:solidFill>
                  <a:schemeClr val="tx1"/>
                </a:solidFill>
              </a:endParaRPr>
            </a:p>
          </p:txBody>
        </p:sp>
      </p:grpSp>
      <p:grpSp>
        <p:nvGrpSpPr>
          <p:cNvPr id="29" name="Group 28">
            <a:extLst>
              <a:ext uri="{FF2B5EF4-FFF2-40B4-BE49-F238E27FC236}">
                <a16:creationId xmlns:a16="http://schemas.microsoft.com/office/drawing/2014/main" id="{7E9A770A-E14B-6947-DE46-9715BF99FCE7}"/>
              </a:ext>
            </a:extLst>
          </p:cNvPr>
          <p:cNvGrpSpPr/>
          <p:nvPr/>
        </p:nvGrpSpPr>
        <p:grpSpPr>
          <a:xfrm>
            <a:off x="2410972" y="3989380"/>
            <a:ext cx="746643" cy="580631"/>
            <a:chOff x="2266616" y="3976120"/>
            <a:chExt cx="746643" cy="580631"/>
          </a:xfrm>
        </p:grpSpPr>
        <p:pic>
          <p:nvPicPr>
            <p:cNvPr id="30" name="Picture 29">
              <a:extLst>
                <a:ext uri="{FF2B5EF4-FFF2-40B4-BE49-F238E27FC236}">
                  <a16:creationId xmlns:a16="http://schemas.microsoft.com/office/drawing/2014/main" id="{CEC55B05-7DB7-CC3B-0A8A-2043D6A75769}"/>
                </a:ext>
              </a:extLst>
            </p:cNvPr>
            <p:cNvPicPr preferRelativeResize="0">
              <a:picLocks noChangeAspect="1"/>
            </p:cNvPicPr>
            <p:nvPr/>
          </p:nvPicPr>
          <p:blipFill>
            <a:blip r:embed="rId49">
              <a:extLst>
                <a:ext uri="{28A0092B-C50C-407E-A947-70E740481C1C}">
                  <a14:useLocalDpi xmlns:a14="http://schemas.microsoft.com/office/drawing/2010/main" val="0"/>
                </a:ext>
              </a:extLst>
            </a:blip>
            <a:stretch>
              <a:fillRect/>
            </a:stretch>
          </p:blipFill>
          <p:spPr>
            <a:xfrm>
              <a:off x="2797259" y="3976120"/>
              <a:ext cx="216000" cy="207804"/>
            </a:xfrm>
            <a:prstGeom prst="rect">
              <a:avLst/>
            </a:prstGeom>
          </p:spPr>
        </p:pic>
        <p:sp>
          <p:nvSpPr>
            <p:cNvPr id="31" name="Rectangle 30">
              <a:extLst>
                <a:ext uri="{FF2B5EF4-FFF2-40B4-BE49-F238E27FC236}">
                  <a16:creationId xmlns:a16="http://schemas.microsoft.com/office/drawing/2014/main" id="{AE90AADE-1CC5-3261-C54A-D05B4A2DEF4A}"/>
                </a:ext>
              </a:extLst>
            </p:cNvPr>
            <p:cNvSpPr/>
            <p:nvPr>
              <p:custDataLst>
                <p:tags r:id="rId38"/>
              </p:custDataLst>
            </p:nvPr>
          </p:nvSpPr>
          <p:spPr bwMode="auto">
            <a:xfrm rot="19090296">
              <a:off x="2266616" y="4404351"/>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USA</a:t>
              </a:r>
              <a:endParaRPr lang="en-US" sz="1000" baseline="0" dirty="0">
                <a:solidFill>
                  <a:schemeClr val="tx1"/>
                </a:solidFill>
              </a:endParaRPr>
            </a:p>
          </p:txBody>
        </p:sp>
      </p:grpSp>
      <p:grpSp>
        <p:nvGrpSpPr>
          <p:cNvPr id="32" name="Group 31">
            <a:extLst>
              <a:ext uri="{FF2B5EF4-FFF2-40B4-BE49-F238E27FC236}">
                <a16:creationId xmlns:a16="http://schemas.microsoft.com/office/drawing/2014/main" id="{2197F421-E23B-B754-8D31-689942EB33AA}"/>
              </a:ext>
            </a:extLst>
          </p:cNvPr>
          <p:cNvGrpSpPr/>
          <p:nvPr/>
        </p:nvGrpSpPr>
        <p:grpSpPr>
          <a:xfrm>
            <a:off x="2940085" y="3989380"/>
            <a:ext cx="744495" cy="565982"/>
            <a:chOff x="2751948" y="3975393"/>
            <a:chExt cx="744495" cy="565982"/>
          </a:xfrm>
        </p:grpSpPr>
        <p:pic>
          <p:nvPicPr>
            <p:cNvPr id="33" name="Picture 32" descr="d:\Users\stryjo\Desktop\FLAGS\FLAG BUTTONS\AUSTRALIA.png">
              <a:extLst>
                <a:ext uri="{FF2B5EF4-FFF2-40B4-BE49-F238E27FC236}">
                  <a16:creationId xmlns:a16="http://schemas.microsoft.com/office/drawing/2014/main" id="{9203BC3C-9FE0-D895-47A5-9F594598C830}"/>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3280443" y="3975393"/>
              <a:ext cx="216000" cy="20780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17C62BE3-A4A3-CBA6-AACA-144589445121}"/>
                </a:ext>
              </a:extLst>
            </p:cNvPr>
            <p:cNvSpPr/>
            <p:nvPr>
              <p:custDataLst>
                <p:tags r:id="rId37"/>
              </p:custDataLst>
            </p:nvPr>
          </p:nvSpPr>
          <p:spPr bwMode="auto">
            <a:xfrm rot="19090296">
              <a:off x="2751948" y="4388975"/>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Australia</a:t>
              </a:r>
              <a:endParaRPr lang="en-US" sz="1000" baseline="0" dirty="0">
                <a:solidFill>
                  <a:schemeClr val="tx1"/>
                </a:solidFill>
              </a:endParaRPr>
            </a:p>
          </p:txBody>
        </p:sp>
      </p:grpSp>
      <p:grpSp>
        <p:nvGrpSpPr>
          <p:cNvPr id="35" name="Group 34">
            <a:extLst>
              <a:ext uri="{FF2B5EF4-FFF2-40B4-BE49-F238E27FC236}">
                <a16:creationId xmlns:a16="http://schemas.microsoft.com/office/drawing/2014/main" id="{91DECBD3-8DD1-A817-6E48-7DF4DD0C4A23}"/>
              </a:ext>
            </a:extLst>
          </p:cNvPr>
          <p:cNvGrpSpPr/>
          <p:nvPr/>
        </p:nvGrpSpPr>
        <p:grpSpPr>
          <a:xfrm>
            <a:off x="3453988" y="3989380"/>
            <a:ext cx="742347" cy="593245"/>
            <a:chOff x="3237280" y="3976767"/>
            <a:chExt cx="742347" cy="593245"/>
          </a:xfrm>
        </p:grpSpPr>
        <p:pic>
          <p:nvPicPr>
            <p:cNvPr id="36" name="Picture 35">
              <a:extLst>
                <a:ext uri="{FF2B5EF4-FFF2-40B4-BE49-F238E27FC236}">
                  <a16:creationId xmlns:a16="http://schemas.microsoft.com/office/drawing/2014/main" id="{7116AD65-20C5-6BF3-6778-3F8B09575CA3}"/>
                </a:ext>
              </a:extLst>
            </p:cNvPr>
            <p:cNvPicPr preferRelativeResize="0">
              <a:picLocks noChangeAspect="1"/>
            </p:cNvPicPr>
            <p:nvPr/>
          </p:nvPicPr>
          <p:blipFill>
            <a:blip r:embed="rId51">
              <a:extLst>
                <a:ext uri="{28A0092B-C50C-407E-A947-70E740481C1C}">
                  <a14:useLocalDpi xmlns:a14="http://schemas.microsoft.com/office/drawing/2010/main" val="0"/>
                </a:ext>
              </a:extLst>
            </a:blip>
            <a:stretch>
              <a:fillRect/>
            </a:stretch>
          </p:blipFill>
          <p:spPr>
            <a:xfrm>
              <a:off x="3763627" y="3976767"/>
              <a:ext cx="216000" cy="206430"/>
            </a:xfrm>
            <a:prstGeom prst="rect">
              <a:avLst/>
            </a:prstGeom>
          </p:spPr>
        </p:pic>
        <p:sp>
          <p:nvSpPr>
            <p:cNvPr id="37" name="Rectangle 36">
              <a:extLst>
                <a:ext uri="{FF2B5EF4-FFF2-40B4-BE49-F238E27FC236}">
                  <a16:creationId xmlns:a16="http://schemas.microsoft.com/office/drawing/2014/main" id="{74E00815-04ED-3CB5-B89E-88C79587E4F9}"/>
                </a:ext>
              </a:extLst>
            </p:cNvPr>
            <p:cNvSpPr/>
            <p:nvPr>
              <p:custDataLst>
                <p:tags r:id="rId36"/>
              </p:custDataLst>
            </p:nvPr>
          </p:nvSpPr>
          <p:spPr bwMode="auto">
            <a:xfrm rot="19090296">
              <a:off x="3237280" y="4417612"/>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Russia</a:t>
              </a:r>
              <a:endParaRPr lang="en-US" sz="1000" baseline="0" dirty="0">
                <a:solidFill>
                  <a:schemeClr val="tx1"/>
                </a:solidFill>
              </a:endParaRPr>
            </a:p>
          </p:txBody>
        </p:sp>
      </p:grpSp>
      <p:grpSp>
        <p:nvGrpSpPr>
          <p:cNvPr id="38" name="Group 37">
            <a:extLst>
              <a:ext uri="{FF2B5EF4-FFF2-40B4-BE49-F238E27FC236}">
                <a16:creationId xmlns:a16="http://schemas.microsoft.com/office/drawing/2014/main" id="{F23D4B99-FEC1-1D50-1718-4F4FB28F0B8A}"/>
              </a:ext>
            </a:extLst>
          </p:cNvPr>
          <p:cNvGrpSpPr/>
          <p:nvPr/>
        </p:nvGrpSpPr>
        <p:grpSpPr>
          <a:xfrm>
            <a:off x="3965743" y="3989380"/>
            <a:ext cx="740199" cy="593771"/>
            <a:chOff x="3722612" y="3983128"/>
            <a:chExt cx="740199" cy="593771"/>
          </a:xfrm>
        </p:grpSpPr>
        <p:pic>
          <p:nvPicPr>
            <p:cNvPr id="39" name="Picture 38">
              <a:extLst>
                <a:ext uri="{FF2B5EF4-FFF2-40B4-BE49-F238E27FC236}">
                  <a16:creationId xmlns:a16="http://schemas.microsoft.com/office/drawing/2014/main" id="{42EB4EF7-5A30-3823-757E-94658253E4DB}"/>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4246811" y="3983128"/>
              <a:ext cx="216000" cy="207804"/>
            </a:xfrm>
            <a:prstGeom prst="rect">
              <a:avLst/>
            </a:prstGeom>
          </p:spPr>
        </p:pic>
        <p:sp>
          <p:nvSpPr>
            <p:cNvPr id="40" name="Rectangle 39">
              <a:extLst>
                <a:ext uri="{FF2B5EF4-FFF2-40B4-BE49-F238E27FC236}">
                  <a16:creationId xmlns:a16="http://schemas.microsoft.com/office/drawing/2014/main" id="{802F3C05-CD9E-03FA-A299-2063D0E68F10}"/>
                </a:ext>
              </a:extLst>
            </p:cNvPr>
            <p:cNvSpPr/>
            <p:nvPr>
              <p:custDataLst>
                <p:tags r:id="rId35"/>
              </p:custDataLst>
            </p:nvPr>
          </p:nvSpPr>
          <p:spPr bwMode="auto">
            <a:xfrm rot="19090296">
              <a:off x="3722612" y="442449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Zambia</a:t>
              </a:r>
              <a:endParaRPr lang="en-US" sz="1000" baseline="0" dirty="0">
                <a:solidFill>
                  <a:schemeClr val="tx1"/>
                </a:solidFill>
              </a:endParaRPr>
            </a:p>
          </p:txBody>
        </p:sp>
      </p:grpSp>
      <p:grpSp>
        <p:nvGrpSpPr>
          <p:cNvPr id="41" name="Group 40">
            <a:extLst>
              <a:ext uri="{FF2B5EF4-FFF2-40B4-BE49-F238E27FC236}">
                <a16:creationId xmlns:a16="http://schemas.microsoft.com/office/drawing/2014/main" id="{35B021A2-2B39-AE79-0BBA-A3BED755D064}"/>
              </a:ext>
            </a:extLst>
          </p:cNvPr>
          <p:cNvGrpSpPr/>
          <p:nvPr/>
        </p:nvGrpSpPr>
        <p:grpSpPr>
          <a:xfrm>
            <a:off x="4475350" y="3989380"/>
            <a:ext cx="738051" cy="561194"/>
            <a:chOff x="4207944" y="4001245"/>
            <a:chExt cx="738051" cy="561194"/>
          </a:xfrm>
        </p:grpSpPr>
        <p:pic>
          <p:nvPicPr>
            <p:cNvPr id="42" name="Picture 41">
              <a:extLst>
                <a:ext uri="{FF2B5EF4-FFF2-40B4-BE49-F238E27FC236}">
                  <a16:creationId xmlns:a16="http://schemas.microsoft.com/office/drawing/2014/main" id="{6E752C11-7895-6E4C-7096-2FB7D2D70EC8}"/>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4729995" y="4001245"/>
              <a:ext cx="216000" cy="207804"/>
            </a:xfrm>
            <a:prstGeom prst="rect">
              <a:avLst/>
            </a:prstGeom>
          </p:spPr>
        </p:pic>
        <p:sp>
          <p:nvSpPr>
            <p:cNvPr id="43" name="Rectangle 42">
              <a:extLst>
                <a:ext uri="{FF2B5EF4-FFF2-40B4-BE49-F238E27FC236}">
                  <a16:creationId xmlns:a16="http://schemas.microsoft.com/office/drawing/2014/main" id="{4ED4BAD4-CB0F-3016-A969-F0FEF4678D8D}"/>
                </a:ext>
              </a:extLst>
            </p:cNvPr>
            <p:cNvSpPr/>
            <p:nvPr>
              <p:custDataLst>
                <p:tags r:id="rId34"/>
              </p:custDataLst>
            </p:nvPr>
          </p:nvSpPr>
          <p:spPr bwMode="auto">
            <a:xfrm rot="19090296">
              <a:off x="4207944" y="441003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Mexico</a:t>
              </a:r>
              <a:endParaRPr lang="en-US" sz="1000" baseline="0" dirty="0">
                <a:solidFill>
                  <a:schemeClr val="tx1"/>
                </a:solidFill>
              </a:endParaRPr>
            </a:p>
          </p:txBody>
        </p:sp>
      </p:grpSp>
      <p:grpSp>
        <p:nvGrpSpPr>
          <p:cNvPr id="44" name="Group 43">
            <a:extLst>
              <a:ext uri="{FF2B5EF4-FFF2-40B4-BE49-F238E27FC236}">
                <a16:creationId xmlns:a16="http://schemas.microsoft.com/office/drawing/2014/main" id="{6CEE02C6-5AAE-E4D5-97A8-BA4ED796BDD7}"/>
              </a:ext>
            </a:extLst>
          </p:cNvPr>
          <p:cNvGrpSpPr/>
          <p:nvPr/>
        </p:nvGrpSpPr>
        <p:grpSpPr>
          <a:xfrm>
            <a:off x="4995871" y="3989380"/>
            <a:ext cx="735903" cy="561087"/>
            <a:chOff x="4693276" y="3995665"/>
            <a:chExt cx="735903" cy="561087"/>
          </a:xfrm>
        </p:grpSpPr>
        <p:pic>
          <p:nvPicPr>
            <p:cNvPr id="45" name="Picture 44">
              <a:extLst>
                <a:ext uri="{FF2B5EF4-FFF2-40B4-BE49-F238E27FC236}">
                  <a16:creationId xmlns:a16="http://schemas.microsoft.com/office/drawing/2014/main" id="{A6E1B740-5783-E358-E4A6-32BA0616CD54}"/>
                </a:ext>
              </a:extLst>
            </p:cNvPr>
            <p:cNvPicPr preferRelativeResize="0">
              <a:picLocks noChangeAspect="1"/>
            </p:cNvPicPr>
            <p:nvPr/>
          </p:nvPicPr>
          <p:blipFill>
            <a:blip r:embed="rId54">
              <a:extLst>
                <a:ext uri="{28A0092B-C50C-407E-A947-70E740481C1C}">
                  <a14:useLocalDpi xmlns:a14="http://schemas.microsoft.com/office/drawing/2010/main" val="0"/>
                </a:ext>
              </a:extLst>
            </a:blip>
            <a:stretch>
              <a:fillRect/>
            </a:stretch>
          </p:blipFill>
          <p:spPr>
            <a:xfrm>
              <a:off x="5213179" y="3995665"/>
              <a:ext cx="216000" cy="210594"/>
            </a:xfrm>
            <a:prstGeom prst="rect">
              <a:avLst/>
            </a:prstGeom>
          </p:spPr>
        </p:pic>
        <p:sp>
          <p:nvSpPr>
            <p:cNvPr id="46" name="Rectangle 45">
              <a:extLst>
                <a:ext uri="{FF2B5EF4-FFF2-40B4-BE49-F238E27FC236}">
                  <a16:creationId xmlns:a16="http://schemas.microsoft.com/office/drawing/2014/main" id="{98862959-8787-96E8-3F00-E87A1B72C028}"/>
                </a:ext>
              </a:extLst>
            </p:cNvPr>
            <p:cNvSpPr/>
            <p:nvPr>
              <p:custDataLst>
                <p:tags r:id="rId33"/>
              </p:custDataLst>
            </p:nvPr>
          </p:nvSpPr>
          <p:spPr bwMode="auto">
            <a:xfrm rot="19090296">
              <a:off x="4693276" y="4404352"/>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Kazakhstan</a:t>
              </a:r>
              <a:endParaRPr lang="en-US" sz="1000" baseline="0" dirty="0">
                <a:solidFill>
                  <a:schemeClr val="tx1"/>
                </a:solidFill>
              </a:endParaRPr>
            </a:p>
          </p:txBody>
        </p:sp>
      </p:grpSp>
      <p:grpSp>
        <p:nvGrpSpPr>
          <p:cNvPr id="47" name="Group 46">
            <a:extLst>
              <a:ext uri="{FF2B5EF4-FFF2-40B4-BE49-F238E27FC236}">
                <a16:creationId xmlns:a16="http://schemas.microsoft.com/office/drawing/2014/main" id="{4E730767-3228-6E60-3D26-99C492647D77}"/>
              </a:ext>
            </a:extLst>
          </p:cNvPr>
          <p:cNvGrpSpPr/>
          <p:nvPr/>
        </p:nvGrpSpPr>
        <p:grpSpPr>
          <a:xfrm>
            <a:off x="5520775" y="3989380"/>
            <a:ext cx="733755" cy="568682"/>
            <a:chOff x="5178608" y="4001331"/>
            <a:chExt cx="733755" cy="568682"/>
          </a:xfrm>
        </p:grpSpPr>
        <p:pic>
          <p:nvPicPr>
            <p:cNvPr id="48" name="Picture 47">
              <a:extLst>
                <a:ext uri="{FF2B5EF4-FFF2-40B4-BE49-F238E27FC236}">
                  <a16:creationId xmlns:a16="http://schemas.microsoft.com/office/drawing/2014/main" id="{9ECAC54E-5839-0AD1-C894-4CE70576B3C2}"/>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5696363" y="4001331"/>
              <a:ext cx="216000" cy="207804"/>
            </a:xfrm>
            <a:prstGeom prst="rect">
              <a:avLst/>
            </a:prstGeom>
          </p:spPr>
        </p:pic>
        <p:sp>
          <p:nvSpPr>
            <p:cNvPr id="49" name="Rectangle 48">
              <a:extLst>
                <a:ext uri="{FF2B5EF4-FFF2-40B4-BE49-F238E27FC236}">
                  <a16:creationId xmlns:a16="http://schemas.microsoft.com/office/drawing/2014/main" id="{13B04184-7E69-F444-6D4D-A5F8BC09BDA1}"/>
                </a:ext>
              </a:extLst>
            </p:cNvPr>
            <p:cNvSpPr/>
            <p:nvPr>
              <p:custDataLst>
                <p:tags r:id="rId32"/>
              </p:custDataLst>
            </p:nvPr>
          </p:nvSpPr>
          <p:spPr bwMode="auto">
            <a:xfrm rot="19090296">
              <a:off x="5178608" y="4417613"/>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Indonesia</a:t>
              </a:r>
              <a:endParaRPr lang="en-US" sz="1000" baseline="0" dirty="0">
                <a:solidFill>
                  <a:schemeClr val="tx1"/>
                </a:solidFill>
              </a:endParaRPr>
            </a:p>
          </p:txBody>
        </p:sp>
      </p:grpSp>
      <p:grpSp>
        <p:nvGrpSpPr>
          <p:cNvPr id="50" name="Group 49">
            <a:extLst>
              <a:ext uri="{FF2B5EF4-FFF2-40B4-BE49-F238E27FC236}">
                <a16:creationId xmlns:a16="http://schemas.microsoft.com/office/drawing/2014/main" id="{DF8F935A-5A55-8019-DD43-B590E17AFB70}"/>
              </a:ext>
            </a:extLst>
          </p:cNvPr>
          <p:cNvGrpSpPr/>
          <p:nvPr/>
        </p:nvGrpSpPr>
        <p:grpSpPr>
          <a:xfrm>
            <a:off x="6030469" y="3989380"/>
            <a:ext cx="731607" cy="580966"/>
            <a:chOff x="5663940" y="3989046"/>
            <a:chExt cx="731607" cy="580966"/>
          </a:xfrm>
        </p:grpSpPr>
        <p:pic>
          <p:nvPicPr>
            <p:cNvPr id="51" name="Picture 50">
              <a:extLst>
                <a:ext uri="{FF2B5EF4-FFF2-40B4-BE49-F238E27FC236}">
                  <a16:creationId xmlns:a16="http://schemas.microsoft.com/office/drawing/2014/main" id="{659DCE1A-4257-94DB-4F6A-2AABA5DF89C4}"/>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6179547" y="3989046"/>
              <a:ext cx="216000" cy="205068"/>
            </a:xfrm>
            <a:prstGeom prst="rect">
              <a:avLst/>
            </a:prstGeom>
          </p:spPr>
        </p:pic>
        <p:sp>
          <p:nvSpPr>
            <p:cNvPr id="52" name="Rectangle 51">
              <a:extLst>
                <a:ext uri="{FF2B5EF4-FFF2-40B4-BE49-F238E27FC236}">
                  <a16:creationId xmlns:a16="http://schemas.microsoft.com/office/drawing/2014/main" id="{518A39A7-7DA1-8E46-F800-C4F3D3055941}"/>
                </a:ext>
              </a:extLst>
            </p:cNvPr>
            <p:cNvSpPr/>
            <p:nvPr>
              <p:custDataLst>
                <p:tags r:id="rId31"/>
              </p:custDataLst>
            </p:nvPr>
          </p:nvSpPr>
          <p:spPr bwMode="auto">
            <a:xfrm rot="19090296">
              <a:off x="5663940" y="4417612"/>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Canada</a:t>
              </a:r>
            </a:p>
          </p:txBody>
        </p:sp>
      </p:grpSp>
      <p:grpSp>
        <p:nvGrpSpPr>
          <p:cNvPr id="53" name="Group 52">
            <a:extLst>
              <a:ext uri="{FF2B5EF4-FFF2-40B4-BE49-F238E27FC236}">
                <a16:creationId xmlns:a16="http://schemas.microsoft.com/office/drawing/2014/main" id="{7AFD0606-3AF0-A2A4-294E-1107787C5EC4}"/>
              </a:ext>
            </a:extLst>
          </p:cNvPr>
          <p:cNvGrpSpPr/>
          <p:nvPr/>
        </p:nvGrpSpPr>
        <p:grpSpPr>
          <a:xfrm>
            <a:off x="6544546" y="3989380"/>
            <a:ext cx="729459" cy="586299"/>
            <a:chOff x="6149272" y="4007837"/>
            <a:chExt cx="729459" cy="586299"/>
          </a:xfrm>
        </p:grpSpPr>
        <p:pic>
          <p:nvPicPr>
            <p:cNvPr id="54" name="Picture 53">
              <a:extLst>
                <a:ext uri="{FF2B5EF4-FFF2-40B4-BE49-F238E27FC236}">
                  <a16:creationId xmlns:a16="http://schemas.microsoft.com/office/drawing/2014/main" id="{BFCEBBFE-FDE1-7C6B-6A2D-C7788DDB9A94}"/>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6662731" y="4007837"/>
              <a:ext cx="216000" cy="194544"/>
            </a:xfrm>
            <a:prstGeom prst="rect">
              <a:avLst/>
            </a:prstGeom>
          </p:spPr>
        </p:pic>
        <p:sp>
          <p:nvSpPr>
            <p:cNvPr id="55" name="Rectangle 54">
              <a:extLst>
                <a:ext uri="{FF2B5EF4-FFF2-40B4-BE49-F238E27FC236}">
                  <a16:creationId xmlns:a16="http://schemas.microsoft.com/office/drawing/2014/main" id="{90D34DCC-CB8A-3C18-0A99-47BF82A4647E}"/>
                </a:ext>
              </a:extLst>
            </p:cNvPr>
            <p:cNvSpPr/>
            <p:nvPr>
              <p:custDataLst>
                <p:tags r:id="rId30"/>
              </p:custDataLst>
            </p:nvPr>
          </p:nvSpPr>
          <p:spPr bwMode="auto">
            <a:xfrm rot="19090296">
              <a:off x="6149272" y="4441736"/>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Poland</a:t>
              </a:r>
            </a:p>
          </p:txBody>
        </p:sp>
      </p:grpSp>
      <p:grpSp>
        <p:nvGrpSpPr>
          <p:cNvPr id="56" name="Group 55">
            <a:extLst>
              <a:ext uri="{FF2B5EF4-FFF2-40B4-BE49-F238E27FC236}">
                <a16:creationId xmlns:a16="http://schemas.microsoft.com/office/drawing/2014/main" id="{B81C8F9E-7D84-0C88-598C-86CED036B569}"/>
              </a:ext>
            </a:extLst>
          </p:cNvPr>
          <p:cNvGrpSpPr/>
          <p:nvPr/>
        </p:nvGrpSpPr>
        <p:grpSpPr>
          <a:xfrm>
            <a:off x="7063006" y="3989380"/>
            <a:ext cx="727311" cy="593687"/>
            <a:chOff x="6634604" y="4002752"/>
            <a:chExt cx="727311" cy="593687"/>
          </a:xfrm>
        </p:grpSpPr>
        <p:pic>
          <p:nvPicPr>
            <p:cNvPr id="57" name="Picture 2" descr="d:\Users\stryjo\Desktop\FLAGS\FLAG BUTTONS\BRAZIL.png">
              <a:extLst>
                <a:ext uri="{FF2B5EF4-FFF2-40B4-BE49-F238E27FC236}">
                  <a16:creationId xmlns:a16="http://schemas.microsoft.com/office/drawing/2014/main" id="{3F6C8E65-D5BC-CEDF-7CEF-DE6D54248F6B}"/>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7145915" y="4002752"/>
              <a:ext cx="216000" cy="20780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9C25C05F-8938-7958-50AE-4431769A681F}"/>
                </a:ext>
              </a:extLst>
            </p:cNvPr>
            <p:cNvSpPr/>
            <p:nvPr>
              <p:custDataLst>
                <p:tags r:id="rId29"/>
              </p:custDataLst>
            </p:nvPr>
          </p:nvSpPr>
          <p:spPr bwMode="auto">
            <a:xfrm rot="19090296">
              <a:off x="6634604" y="444403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Brazil</a:t>
              </a:r>
            </a:p>
          </p:txBody>
        </p:sp>
      </p:grpSp>
      <p:grpSp>
        <p:nvGrpSpPr>
          <p:cNvPr id="63" name="Group 62">
            <a:extLst>
              <a:ext uri="{FF2B5EF4-FFF2-40B4-BE49-F238E27FC236}">
                <a16:creationId xmlns:a16="http://schemas.microsoft.com/office/drawing/2014/main" id="{64902D7E-EEA8-ED96-FC15-ED9DC7FE8008}"/>
              </a:ext>
            </a:extLst>
          </p:cNvPr>
          <p:cNvGrpSpPr/>
          <p:nvPr/>
        </p:nvGrpSpPr>
        <p:grpSpPr>
          <a:xfrm>
            <a:off x="325288" y="3989380"/>
            <a:ext cx="755235" cy="560685"/>
            <a:chOff x="325288" y="3989380"/>
            <a:chExt cx="755235" cy="560685"/>
          </a:xfrm>
        </p:grpSpPr>
        <p:pic>
          <p:nvPicPr>
            <p:cNvPr id="64" name="Picture 63">
              <a:extLst>
                <a:ext uri="{FF2B5EF4-FFF2-40B4-BE49-F238E27FC236}">
                  <a16:creationId xmlns:a16="http://schemas.microsoft.com/office/drawing/2014/main" id="{0C89580E-A863-B6ED-58BB-BF47C304610F}"/>
                </a:ext>
              </a:extLst>
            </p:cNvPr>
            <p:cNvPicPr preferRelativeResize="0">
              <a:picLocks noChangeAspect="1"/>
            </p:cNvPicPr>
            <p:nvPr/>
          </p:nvPicPr>
          <p:blipFill>
            <a:blip r:embed="rId59">
              <a:extLst>
                <a:ext uri="{28A0092B-C50C-407E-A947-70E740481C1C}">
                  <a14:useLocalDpi xmlns:a14="http://schemas.microsoft.com/office/drawing/2010/main" val="0"/>
                </a:ext>
              </a:extLst>
            </a:blip>
            <a:stretch>
              <a:fillRect/>
            </a:stretch>
          </p:blipFill>
          <p:spPr>
            <a:xfrm>
              <a:off x="864523" y="3989380"/>
              <a:ext cx="216000" cy="210036"/>
            </a:xfrm>
            <a:prstGeom prst="rect">
              <a:avLst/>
            </a:prstGeom>
          </p:spPr>
        </p:pic>
        <p:sp>
          <p:nvSpPr>
            <p:cNvPr id="65" name="Rectangle 64">
              <a:extLst>
                <a:ext uri="{FF2B5EF4-FFF2-40B4-BE49-F238E27FC236}">
                  <a16:creationId xmlns:a16="http://schemas.microsoft.com/office/drawing/2014/main" id="{0E7C0410-AB88-D6A7-E148-29FA1964CD90}"/>
                </a:ext>
              </a:extLst>
            </p:cNvPr>
            <p:cNvSpPr/>
            <p:nvPr>
              <p:custDataLst>
                <p:tags r:id="rId28"/>
              </p:custDataLst>
            </p:nvPr>
          </p:nvSpPr>
          <p:spPr bwMode="auto">
            <a:xfrm rot="19090296">
              <a:off x="325288" y="4397665"/>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Chile</a:t>
              </a:r>
              <a:endParaRPr lang="en-US" sz="1000" baseline="0" dirty="0">
                <a:solidFill>
                  <a:schemeClr val="tx1"/>
                </a:solidFill>
              </a:endParaRPr>
            </a:p>
          </p:txBody>
        </p:sp>
      </p:grpSp>
      <p:grpSp>
        <p:nvGrpSpPr>
          <p:cNvPr id="66" name="Group 65">
            <a:extLst>
              <a:ext uri="{FF2B5EF4-FFF2-40B4-BE49-F238E27FC236}">
                <a16:creationId xmlns:a16="http://schemas.microsoft.com/office/drawing/2014/main" id="{E6FA6B50-45E8-40BD-7E8C-B2DA3EFE1B3B}"/>
              </a:ext>
            </a:extLst>
          </p:cNvPr>
          <p:cNvGrpSpPr/>
          <p:nvPr/>
        </p:nvGrpSpPr>
        <p:grpSpPr>
          <a:xfrm>
            <a:off x="7566252" y="3989380"/>
            <a:ext cx="725163" cy="574346"/>
            <a:chOff x="7119936" y="3995665"/>
            <a:chExt cx="725163" cy="574346"/>
          </a:xfrm>
        </p:grpSpPr>
        <p:pic>
          <p:nvPicPr>
            <p:cNvPr id="67" name="Picture 66">
              <a:extLst>
                <a:ext uri="{FF2B5EF4-FFF2-40B4-BE49-F238E27FC236}">
                  <a16:creationId xmlns:a16="http://schemas.microsoft.com/office/drawing/2014/main" id="{F761ED28-2A10-0F48-1005-A010749FF592}"/>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7629099" y="3995665"/>
              <a:ext cx="216000" cy="206982"/>
            </a:xfrm>
            <a:prstGeom prst="rect">
              <a:avLst/>
            </a:prstGeom>
          </p:spPr>
        </p:pic>
        <p:sp>
          <p:nvSpPr>
            <p:cNvPr id="68" name="Rectangle 67">
              <a:extLst>
                <a:ext uri="{FF2B5EF4-FFF2-40B4-BE49-F238E27FC236}">
                  <a16:creationId xmlns:a16="http://schemas.microsoft.com/office/drawing/2014/main" id="{B3C0F3AC-DB1C-BBC8-753E-51282669A70D}"/>
                </a:ext>
              </a:extLst>
            </p:cNvPr>
            <p:cNvSpPr/>
            <p:nvPr>
              <p:custDataLst>
                <p:tags r:id="rId27"/>
              </p:custDataLst>
            </p:nvPr>
          </p:nvSpPr>
          <p:spPr bwMode="auto">
            <a:xfrm rot="19090296">
              <a:off x="7119936" y="4417611"/>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Mongolia</a:t>
              </a:r>
            </a:p>
          </p:txBody>
        </p:sp>
      </p:grpSp>
      <p:sp>
        <p:nvSpPr>
          <p:cNvPr id="601" name="Rectangle 600">
            <a:extLst>
              <a:ext uri="{FF2B5EF4-FFF2-40B4-BE49-F238E27FC236}">
                <a16:creationId xmlns:a16="http://schemas.microsoft.com/office/drawing/2014/main" id="{42D31EC7-EBA8-3694-B424-FD4243DEB8FE}"/>
              </a:ext>
            </a:extLst>
          </p:cNvPr>
          <p:cNvSpPr/>
          <p:nvPr>
            <p:custDataLst>
              <p:tags r:id="rId19"/>
            </p:custDataLst>
          </p:nvPr>
        </p:nvSpPr>
        <p:spPr bwMode="auto">
          <a:xfrm>
            <a:off x="3242970" y="4724636"/>
            <a:ext cx="108000" cy="108000"/>
          </a:xfrm>
          <a:prstGeom prst="rect">
            <a:avLst/>
          </a:prstGeom>
          <a:solidFill>
            <a:schemeClr val="tx2"/>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aseline="0" dirty="0" err="1">
              <a:ea typeface="Roboto" panose="02000000000000000000" pitchFamily="2" charset="0"/>
              <a:cs typeface="Roboto" panose="02000000000000000000" pitchFamily="2" charset="0"/>
            </a:endParaRPr>
          </a:p>
        </p:txBody>
      </p:sp>
      <p:sp>
        <p:nvSpPr>
          <p:cNvPr id="602" name="Rectangle 601">
            <a:extLst>
              <a:ext uri="{FF2B5EF4-FFF2-40B4-BE49-F238E27FC236}">
                <a16:creationId xmlns:a16="http://schemas.microsoft.com/office/drawing/2014/main" id="{8C0C8141-A0DC-6E96-AF1F-8017BD0EE80C}"/>
              </a:ext>
            </a:extLst>
          </p:cNvPr>
          <p:cNvSpPr/>
          <p:nvPr>
            <p:custDataLst>
              <p:tags r:id="rId20"/>
            </p:custDataLst>
          </p:nvPr>
        </p:nvSpPr>
        <p:spPr bwMode="auto">
          <a:xfrm>
            <a:off x="3415776" y="4702436"/>
            <a:ext cx="46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r>
              <a:rPr lang="en-US" altLang="en-US" sz="800" b="0" baseline="0" dirty="0">
                <a:solidFill>
                  <a:schemeClr val="tx1"/>
                </a:solidFill>
              </a:rPr>
              <a:t>Agriculture</a:t>
            </a:r>
            <a:endParaRPr lang="en-US" sz="800" b="0" baseline="0" dirty="0">
              <a:solidFill>
                <a:schemeClr val="tx1"/>
              </a:solidFill>
            </a:endParaRPr>
          </a:p>
        </p:txBody>
      </p:sp>
      <p:sp>
        <p:nvSpPr>
          <p:cNvPr id="603" name="Rectangle 602">
            <a:extLst>
              <a:ext uri="{FF2B5EF4-FFF2-40B4-BE49-F238E27FC236}">
                <a16:creationId xmlns:a16="http://schemas.microsoft.com/office/drawing/2014/main" id="{7AFC89C3-2C35-E085-50FF-9E3E86E5D599}"/>
              </a:ext>
            </a:extLst>
          </p:cNvPr>
          <p:cNvSpPr/>
          <p:nvPr>
            <p:custDataLst>
              <p:tags r:id="rId21"/>
            </p:custDataLst>
          </p:nvPr>
        </p:nvSpPr>
        <p:spPr bwMode="auto">
          <a:xfrm>
            <a:off x="2636812" y="4724636"/>
            <a:ext cx="108000" cy="108000"/>
          </a:xfrm>
          <a:prstGeom prst="rect">
            <a:avLst/>
          </a:prstGeom>
          <a:solidFill>
            <a:srgbClr val="0070C0"/>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aseline="0" dirty="0" err="1">
              <a:ea typeface="Roboto" panose="02000000000000000000" pitchFamily="2" charset="0"/>
              <a:cs typeface="Roboto" panose="02000000000000000000" pitchFamily="2" charset="0"/>
            </a:endParaRPr>
          </a:p>
        </p:txBody>
      </p:sp>
      <p:sp>
        <p:nvSpPr>
          <p:cNvPr id="604" name="Rectangle 603">
            <a:extLst>
              <a:ext uri="{FF2B5EF4-FFF2-40B4-BE49-F238E27FC236}">
                <a16:creationId xmlns:a16="http://schemas.microsoft.com/office/drawing/2014/main" id="{0CB5F8E8-394D-E27D-C969-4BC2844FBAD7}"/>
              </a:ext>
            </a:extLst>
          </p:cNvPr>
          <p:cNvSpPr/>
          <p:nvPr>
            <p:custDataLst>
              <p:tags r:id="rId22"/>
            </p:custDataLst>
          </p:nvPr>
        </p:nvSpPr>
        <p:spPr bwMode="auto">
          <a:xfrm>
            <a:off x="2809616" y="4702436"/>
            <a:ext cx="540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r>
              <a:rPr lang="en-US" altLang="en-US" sz="800" b="0" baseline="0" dirty="0">
                <a:solidFill>
                  <a:schemeClr val="tx1"/>
                </a:solidFill>
              </a:rPr>
              <a:t>Industry</a:t>
            </a:r>
            <a:endParaRPr lang="en-US" sz="800" b="0" baseline="0" dirty="0">
              <a:solidFill>
                <a:schemeClr val="tx1"/>
              </a:solidFill>
            </a:endParaRPr>
          </a:p>
        </p:txBody>
      </p:sp>
      <p:sp>
        <p:nvSpPr>
          <p:cNvPr id="605" name="Rectangle 604">
            <a:extLst>
              <a:ext uri="{FF2B5EF4-FFF2-40B4-BE49-F238E27FC236}">
                <a16:creationId xmlns:a16="http://schemas.microsoft.com/office/drawing/2014/main" id="{2BE6C3D4-11DB-1068-3B4D-2B5D9B17D83D}"/>
              </a:ext>
            </a:extLst>
          </p:cNvPr>
          <p:cNvSpPr/>
          <p:nvPr>
            <p:custDataLst>
              <p:tags r:id="rId23"/>
            </p:custDataLst>
          </p:nvPr>
        </p:nvSpPr>
        <p:spPr bwMode="auto">
          <a:xfrm>
            <a:off x="1931204" y="4724636"/>
            <a:ext cx="108000" cy="108000"/>
          </a:xfrm>
          <a:prstGeom prst="rect">
            <a:avLst/>
          </a:prstGeom>
          <a:solidFill>
            <a:schemeClr val="accent1"/>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aseline="0" dirty="0" err="1">
              <a:ea typeface="Roboto" panose="02000000000000000000" pitchFamily="2" charset="0"/>
              <a:cs typeface="Roboto" panose="02000000000000000000" pitchFamily="2" charset="0"/>
            </a:endParaRPr>
          </a:p>
        </p:txBody>
      </p:sp>
      <p:sp>
        <p:nvSpPr>
          <p:cNvPr id="606" name="Rectangle 605">
            <a:extLst>
              <a:ext uri="{FF2B5EF4-FFF2-40B4-BE49-F238E27FC236}">
                <a16:creationId xmlns:a16="http://schemas.microsoft.com/office/drawing/2014/main" id="{D8CE4E7C-968B-D855-DF24-FA00FABD6535}"/>
              </a:ext>
            </a:extLst>
          </p:cNvPr>
          <p:cNvSpPr/>
          <p:nvPr>
            <p:custDataLst>
              <p:tags r:id="rId24"/>
            </p:custDataLst>
          </p:nvPr>
        </p:nvSpPr>
        <p:spPr bwMode="auto">
          <a:xfrm>
            <a:off x="2104008" y="4702436"/>
            <a:ext cx="46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r>
              <a:rPr lang="en-US" altLang="en-US" sz="800" b="0" baseline="0" dirty="0">
                <a:solidFill>
                  <a:schemeClr val="tx1"/>
                </a:solidFill>
              </a:rPr>
              <a:t>Services</a:t>
            </a:r>
            <a:endParaRPr lang="en-US" sz="800" b="0" baseline="0" dirty="0">
              <a:solidFill>
                <a:schemeClr val="tx1"/>
              </a:solidFill>
            </a:endParaRPr>
          </a:p>
        </p:txBody>
      </p:sp>
      <p:sp>
        <p:nvSpPr>
          <p:cNvPr id="607" name="Oval 606">
            <a:extLst>
              <a:ext uri="{FF2B5EF4-FFF2-40B4-BE49-F238E27FC236}">
                <a16:creationId xmlns:a16="http://schemas.microsoft.com/office/drawing/2014/main" id="{7FD06DE8-55EA-FC51-29A2-D396F9D4202C}"/>
              </a:ext>
            </a:extLst>
          </p:cNvPr>
          <p:cNvSpPr/>
          <p:nvPr>
            <p:custDataLst>
              <p:tags r:id="rId25"/>
            </p:custDataLst>
          </p:nvPr>
        </p:nvSpPr>
        <p:spPr bwMode="auto">
          <a:xfrm>
            <a:off x="313014" y="4742636"/>
            <a:ext cx="72000" cy="72000"/>
          </a:xfrm>
          <a:prstGeom prst="ellipse">
            <a:avLst/>
          </a:prstGeom>
          <a:solidFill>
            <a:schemeClr val="accent5"/>
          </a:solidFill>
          <a:ln w="9525"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aseline="0" dirty="0" err="1">
              <a:ea typeface="Roboto" panose="02000000000000000000" pitchFamily="2" charset="0"/>
              <a:cs typeface="Roboto" panose="02000000000000000000" pitchFamily="2" charset="0"/>
            </a:endParaRPr>
          </a:p>
        </p:txBody>
      </p:sp>
      <p:sp>
        <p:nvSpPr>
          <p:cNvPr id="608" name="Rectangle 607">
            <a:extLst>
              <a:ext uri="{FF2B5EF4-FFF2-40B4-BE49-F238E27FC236}">
                <a16:creationId xmlns:a16="http://schemas.microsoft.com/office/drawing/2014/main" id="{44EC4606-A6D5-09C0-D2BD-89A5DE80A43C}"/>
              </a:ext>
            </a:extLst>
          </p:cNvPr>
          <p:cNvSpPr/>
          <p:nvPr>
            <p:custDataLst>
              <p:tags r:id="rId26"/>
            </p:custDataLst>
          </p:nvPr>
        </p:nvSpPr>
        <p:spPr bwMode="auto">
          <a:xfrm>
            <a:off x="449818" y="4702436"/>
            <a:ext cx="900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r>
              <a:rPr lang="en-GB" altLang="en-US" sz="800" b="0" baseline="0" dirty="0">
                <a:solidFill>
                  <a:schemeClr val="tx1"/>
                </a:solidFill>
              </a:rPr>
              <a:t>Cu mining contribution to GDP</a:t>
            </a:r>
            <a:endParaRPr lang="en-US" sz="800" b="0" baseline="0" dirty="0">
              <a:solidFill>
                <a:schemeClr val="tx1"/>
              </a:solidFill>
            </a:endParaRPr>
          </a:p>
        </p:txBody>
      </p:sp>
    </p:spTree>
    <p:extLst>
      <p:ext uri="{BB962C8B-B14F-4D97-AF65-F5344CB8AC3E}">
        <p14:creationId xmlns:p14="http://schemas.microsoft.com/office/powerpoint/2010/main" val="3125999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9F75CB8-5EAA-89E3-ABDD-ADECEA0B0F43}"/>
              </a:ext>
            </a:extLst>
          </p:cNvPr>
          <p:cNvGraphicFramePr>
            <a:graphicFrameLocks noChangeAspect="1"/>
          </p:cNvGraphicFramePr>
          <p:nvPr>
            <p:custDataLst>
              <p:tags r:id="rId1"/>
            </p:custDataLst>
            <p:extLst>
              <p:ext uri="{D42A27DB-BD31-4B8C-83A1-F6EECF244321}">
                <p14:modId xmlns:p14="http://schemas.microsoft.com/office/powerpoint/2010/main" val="42631225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1" imgW="344" imgH="344" progId="TCLayout.ActiveDocument.1">
                  <p:embed/>
                </p:oleObj>
              </mc:Choice>
              <mc:Fallback>
                <p:oleObj name="think-cell Slide" r:id="rId71" imgW="344" imgH="344" progId="TCLayout.ActiveDocument.1">
                  <p:embed/>
                  <p:pic>
                    <p:nvPicPr>
                      <p:cNvPr id="4" name="Object 3" hidden="1">
                        <a:extLst>
                          <a:ext uri="{FF2B5EF4-FFF2-40B4-BE49-F238E27FC236}">
                            <a16:creationId xmlns:a16="http://schemas.microsoft.com/office/drawing/2014/main" id="{99F75CB8-5EAA-89E3-ABDD-ADECEA0B0F43}"/>
                          </a:ext>
                        </a:extLst>
                      </p:cNvPr>
                      <p:cNvPicPr/>
                      <p:nvPr/>
                    </p:nvPicPr>
                    <p:blipFill>
                      <a:blip r:embed="rId72"/>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A75931DE-5020-D0AB-34C3-09A8B5F15238}"/>
              </a:ext>
            </a:extLst>
          </p:cNvPr>
          <p:cNvSpPr/>
          <p:nvPr/>
        </p:nvSpPr>
        <p:spPr>
          <a:xfrm>
            <a:off x="2323381" y="1821180"/>
            <a:ext cx="409843" cy="2405947"/>
          </a:xfrm>
          <a:prstGeom prst="rect">
            <a:avLst/>
          </a:prstGeom>
          <a:solidFill>
            <a:schemeClr val="accent6">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C8CE5CEC-9A91-5BC7-F3E5-896B67588B6F}"/>
              </a:ext>
            </a:extLst>
          </p:cNvPr>
          <p:cNvSpPr/>
          <p:nvPr/>
        </p:nvSpPr>
        <p:spPr>
          <a:xfrm>
            <a:off x="787826" y="1821180"/>
            <a:ext cx="409843" cy="2405947"/>
          </a:xfrm>
          <a:prstGeom prst="rect">
            <a:avLst/>
          </a:prstGeom>
          <a:solidFill>
            <a:schemeClr val="accent4">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1"/>
          </p:nvPr>
        </p:nvSpPr>
        <p:spPr>
          <a:xfrm>
            <a:off x="306324" y="785362"/>
            <a:ext cx="8730996" cy="434068"/>
          </a:xfrm>
        </p:spPr>
        <p:txBody>
          <a:bodyPr/>
          <a:lstStyle/>
          <a:p>
            <a:r>
              <a:rPr lang="en-GB" dirty="0"/>
              <a:t>Best-in-class resource governance practices ensure a full realization of the extracted value</a:t>
            </a:r>
            <a:endParaRPr lang="en-US" dirty="0"/>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 World Bank, 2021 RGI data. Note: Where 2021 data is unavailable for selected countries, 2017 data has been used in place </a:t>
            </a:r>
          </a:p>
        </p:txBody>
      </p:sp>
      <p:sp>
        <p:nvSpPr>
          <p:cNvPr id="8" name="Text Placeholder 7">
            <a:extLst>
              <a:ext uri="{FF2B5EF4-FFF2-40B4-BE49-F238E27FC236}">
                <a16:creationId xmlns:a16="http://schemas.microsoft.com/office/drawing/2014/main" id="{23475FAE-2555-25C5-38F0-C68E255E9AD2}"/>
              </a:ext>
            </a:extLst>
          </p:cNvPr>
          <p:cNvSpPr>
            <a:spLocks noGrp="1"/>
          </p:cNvSpPr>
          <p:nvPr>
            <p:ph type="body" sz="quarter" idx="20"/>
          </p:nvPr>
        </p:nvSpPr>
        <p:spPr/>
        <p:txBody>
          <a:bodyPr/>
          <a:lstStyle/>
          <a:p>
            <a:r>
              <a:rPr lang="en-US" sz="1200" dirty="0">
                <a:solidFill>
                  <a:schemeClr val="accent3"/>
                </a:solidFill>
                <a:latin typeface="Arial" panose="020B0604020202020204" pitchFamily="34" charset="0"/>
                <a:ea typeface="Roboto Light" panose="02000000000000000000" pitchFamily="2" charset="0"/>
                <a:cs typeface="Arial" panose="020B0604020202020204" pitchFamily="34" charset="0"/>
              </a:rPr>
              <a:t>Average annual GDP and copper mining socio-economic value contribution per country (2017 – 2021)</a:t>
            </a:r>
          </a:p>
        </p:txBody>
      </p:sp>
      <p:sp>
        <p:nvSpPr>
          <p:cNvPr id="7" name="Title 6"/>
          <p:cNvSpPr>
            <a:spLocks noGrp="1"/>
          </p:cNvSpPr>
          <p:nvPr>
            <p:ph type="title"/>
          </p:nvPr>
        </p:nvSpPr>
        <p:spPr>
          <a:xfrm>
            <a:off x="306324" y="297000"/>
            <a:ext cx="8586852" cy="484632"/>
          </a:xfrm>
        </p:spPr>
        <p:txBody>
          <a:bodyPr vert="horz"/>
          <a:lstStyle/>
          <a:p>
            <a:r>
              <a:rPr lang="en-GB" dirty="0"/>
              <a:t>The impact on GDP is particularly important in emerging countries where mining is a pilar of the economy, such as Zambia, Mongolia and the DRC</a:t>
            </a:r>
            <a:endParaRPr lang="en-US" dirty="0"/>
          </a:p>
        </p:txBody>
      </p:sp>
      <p:cxnSp>
        <p:nvCxnSpPr>
          <p:cNvPr id="243" name="Straight Connector 242">
            <a:extLst>
              <a:ext uri="{FF2B5EF4-FFF2-40B4-BE49-F238E27FC236}">
                <a16:creationId xmlns:a16="http://schemas.microsoft.com/office/drawing/2014/main" id="{9D5E9B32-EF21-38F2-42F0-3AEC964A4486}"/>
              </a:ext>
            </a:extLst>
          </p:cNvPr>
          <p:cNvCxnSpPr/>
          <p:nvPr>
            <p:custDataLst>
              <p:tags r:id="rId2"/>
            </p:custDataLst>
          </p:nvPr>
        </p:nvCxnSpPr>
        <p:spPr bwMode="auto">
          <a:xfrm flipH="1">
            <a:off x="688976" y="3371850"/>
            <a:ext cx="42863"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4" name="Straight Connector 243">
            <a:extLst>
              <a:ext uri="{FF2B5EF4-FFF2-40B4-BE49-F238E27FC236}">
                <a16:creationId xmlns:a16="http://schemas.microsoft.com/office/drawing/2014/main" id="{1AB2160E-E67B-A803-4FE0-E5B26D0ACB0B}"/>
              </a:ext>
            </a:extLst>
          </p:cNvPr>
          <p:cNvCxnSpPr/>
          <p:nvPr>
            <p:custDataLst>
              <p:tags r:id="rId3"/>
            </p:custDataLst>
          </p:nvPr>
        </p:nvCxnSpPr>
        <p:spPr bwMode="auto">
          <a:xfrm flipH="1">
            <a:off x="688976" y="3165475"/>
            <a:ext cx="42863"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1" name="Straight Connector 240">
            <a:extLst>
              <a:ext uri="{FF2B5EF4-FFF2-40B4-BE49-F238E27FC236}">
                <a16:creationId xmlns:a16="http://schemas.microsoft.com/office/drawing/2014/main" id="{80B91F34-E47D-1051-95F9-56DDC954830B}"/>
              </a:ext>
            </a:extLst>
          </p:cNvPr>
          <p:cNvCxnSpPr/>
          <p:nvPr>
            <p:custDataLst>
              <p:tags r:id="rId4"/>
            </p:custDataLst>
          </p:nvPr>
        </p:nvCxnSpPr>
        <p:spPr bwMode="auto">
          <a:xfrm flipH="1">
            <a:off x="688976" y="3956050"/>
            <a:ext cx="42863"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0" name="Straight Connector 249">
            <a:extLst>
              <a:ext uri="{FF2B5EF4-FFF2-40B4-BE49-F238E27FC236}">
                <a16:creationId xmlns:a16="http://schemas.microsoft.com/office/drawing/2014/main" id="{FD091FD1-FC15-F4B8-728D-3272A7636B3B}"/>
              </a:ext>
            </a:extLst>
          </p:cNvPr>
          <p:cNvCxnSpPr/>
          <p:nvPr>
            <p:custDataLst>
              <p:tags r:id="rId5"/>
            </p:custDataLst>
          </p:nvPr>
        </p:nvCxnSpPr>
        <p:spPr bwMode="auto">
          <a:xfrm flipH="1">
            <a:off x="688976" y="1927225"/>
            <a:ext cx="42863"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5" name="Straight Connector 244">
            <a:extLst>
              <a:ext uri="{FF2B5EF4-FFF2-40B4-BE49-F238E27FC236}">
                <a16:creationId xmlns:a16="http://schemas.microsoft.com/office/drawing/2014/main" id="{39F50DB2-BFE1-EA4D-3462-E9FE14DB0BED}"/>
              </a:ext>
            </a:extLst>
          </p:cNvPr>
          <p:cNvCxnSpPr/>
          <p:nvPr>
            <p:custDataLst>
              <p:tags r:id="rId6"/>
            </p:custDataLst>
          </p:nvPr>
        </p:nvCxnSpPr>
        <p:spPr bwMode="auto">
          <a:xfrm flipH="1">
            <a:off x="688976" y="2959100"/>
            <a:ext cx="42863"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8" name="Straight Connector 247">
            <a:extLst>
              <a:ext uri="{FF2B5EF4-FFF2-40B4-BE49-F238E27FC236}">
                <a16:creationId xmlns:a16="http://schemas.microsoft.com/office/drawing/2014/main" id="{1F2FA699-05B4-A0E6-13BC-EAD473CBFE3E}"/>
              </a:ext>
            </a:extLst>
          </p:cNvPr>
          <p:cNvCxnSpPr/>
          <p:nvPr>
            <p:custDataLst>
              <p:tags r:id="rId7"/>
            </p:custDataLst>
          </p:nvPr>
        </p:nvCxnSpPr>
        <p:spPr bwMode="auto">
          <a:xfrm flipH="1">
            <a:off x="688976" y="2339975"/>
            <a:ext cx="42863"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9" name="Straight Connector 248">
            <a:extLst>
              <a:ext uri="{FF2B5EF4-FFF2-40B4-BE49-F238E27FC236}">
                <a16:creationId xmlns:a16="http://schemas.microsoft.com/office/drawing/2014/main" id="{9E92B95C-3494-3090-D6A3-0F2DE5E85647}"/>
              </a:ext>
            </a:extLst>
          </p:cNvPr>
          <p:cNvCxnSpPr/>
          <p:nvPr>
            <p:custDataLst>
              <p:tags r:id="rId8"/>
            </p:custDataLst>
          </p:nvPr>
        </p:nvCxnSpPr>
        <p:spPr bwMode="auto">
          <a:xfrm flipH="1">
            <a:off x="688976" y="2133600"/>
            <a:ext cx="42863"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7" name="Straight Connector 246">
            <a:extLst>
              <a:ext uri="{FF2B5EF4-FFF2-40B4-BE49-F238E27FC236}">
                <a16:creationId xmlns:a16="http://schemas.microsoft.com/office/drawing/2014/main" id="{8573E732-3AAC-AEA9-2C54-3A8C809DC086}"/>
              </a:ext>
            </a:extLst>
          </p:cNvPr>
          <p:cNvCxnSpPr/>
          <p:nvPr>
            <p:custDataLst>
              <p:tags r:id="rId9"/>
            </p:custDataLst>
          </p:nvPr>
        </p:nvCxnSpPr>
        <p:spPr bwMode="auto">
          <a:xfrm flipH="1">
            <a:off x="688976" y="2546350"/>
            <a:ext cx="42863"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2" name="Straight Connector 241">
            <a:extLst>
              <a:ext uri="{FF2B5EF4-FFF2-40B4-BE49-F238E27FC236}">
                <a16:creationId xmlns:a16="http://schemas.microsoft.com/office/drawing/2014/main" id="{88BEFFF8-EF0D-342F-B979-DED514B8EF5B}"/>
              </a:ext>
            </a:extLst>
          </p:cNvPr>
          <p:cNvCxnSpPr/>
          <p:nvPr>
            <p:custDataLst>
              <p:tags r:id="rId10"/>
            </p:custDataLst>
          </p:nvPr>
        </p:nvCxnSpPr>
        <p:spPr bwMode="auto">
          <a:xfrm flipH="1">
            <a:off x="688976" y="3749675"/>
            <a:ext cx="42863"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6" name="Straight Connector 245">
            <a:extLst>
              <a:ext uri="{FF2B5EF4-FFF2-40B4-BE49-F238E27FC236}">
                <a16:creationId xmlns:a16="http://schemas.microsoft.com/office/drawing/2014/main" id="{6A9F94C5-00E5-A7B1-2A96-11C4C4FF2C55}"/>
              </a:ext>
            </a:extLst>
          </p:cNvPr>
          <p:cNvCxnSpPr/>
          <p:nvPr>
            <p:custDataLst>
              <p:tags r:id="rId11"/>
            </p:custDataLst>
          </p:nvPr>
        </p:nvCxnSpPr>
        <p:spPr bwMode="auto">
          <a:xfrm flipH="1">
            <a:off x="688976" y="2752725"/>
            <a:ext cx="42863"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303" name="Chart 302">
            <a:extLst>
              <a:ext uri="{FF2B5EF4-FFF2-40B4-BE49-F238E27FC236}">
                <a16:creationId xmlns:a16="http://schemas.microsoft.com/office/drawing/2014/main" id="{D9D8EF10-56DA-C6AC-30F7-BA6111D180A8}"/>
              </a:ext>
            </a:extLst>
          </p:cNvPr>
          <p:cNvGraphicFramePr/>
          <p:nvPr>
            <p:custDataLst>
              <p:tags r:id="rId12"/>
            </p:custDataLst>
            <p:extLst>
              <p:ext uri="{D42A27DB-BD31-4B8C-83A1-F6EECF244321}">
                <p14:modId xmlns:p14="http://schemas.microsoft.com/office/powerpoint/2010/main" val="2974809215"/>
              </p:ext>
            </p:extLst>
          </p:nvPr>
        </p:nvGraphicFramePr>
        <p:xfrm>
          <a:off x="649288" y="1712913"/>
          <a:ext cx="8169275" cy="2341562"/>
        </p:xfrm>
        <a:graphic>
          <a:graphicData uri="http://schemas.openxmlformats.org/drawingml/2006/chart">
            <c:chart xmlns:c="http://schemas.openxmlformats.org/drawingml/2006/chart" xmlns:r="http://schemas.openxmlformats.org/officeDocument/2006/relationships" r:id="rId73"/>
          </a:graphicData>
        </a:graphic>
      </p:graphicFrame>
      <p:sp>
        <p:nvSpPr>
          <p:cNvPr id="240" name="Rectangle 239">
            <a:extLst>
              <a:ext uri="{FF2B5EF4-FFF2-40B4-BE49-F238E27FC236}">
                <a16:creationId xmlns:a16="http://schemas.microsoft.com/office/drawing/2014/main" id="{EB97FCDC-FBAD-9B0E-47D8-3572E2A73EC1}"/>
              </a:ext>
            </a:extLst>
          </p:cNvPr>
          <p:cNvSpPr/>
          <p:nvPr>
            <p:custDataLst>
              <p:tags r:id="rId13"/>
            </p:custDataLst>
          </p:nvPr>
        </p:nvSpPr>
        <p:spPr bwMode="gray">
          <a:xfrm>
            <a:off x="463550" y="2070100"/>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04CC4F1C-AD7F-4558-90EE-6769E9AF1C7C}" type="datetime'2''''''''''1'''''''''''">
              <a:rPr lang="en-US" altLang="en-US" sz="1000" b="0" baseline="0" smtClean="0">
                <a:solidFill>
                  <a:schemeClr val="tx1"/>
                </a:solidFill>
                <a:effectLst/>
              </a:rPr>
              <a:pPr algn="r">
                <a:lnSpc>
                  <a:spcPct val="90000"/>
                </a:lnSpc>
              </a:pPr>
              <a:t>21</a:t>
            </a:fld>
            <a:endParaRPr lang="en-US" sz="1000" b="0" baseline="0" dirty="0" err="1">
              <a:solidFill>
                <a:schemeClr val="tx1"/>
              </a:solidFill>
            </a:endParaRPr>
          </a:p>
        </p:txBody>
      </p:sp>
      <p:sp>
        <p:nvSpPr>
          <p:cNvPr id="237" name="Rectangle 236">
            <a:extLst>
              <a:ext uri="{FF2B5EF4-FFF2-40B4-BE49-F238E27FC236}">
                <a16:creationId xmlns:a16="http://schemas.microsoft.com/office/drawing/2014/main" id="{B44D768B-9762-F83A-63F4-1B2CA6469855}"/>
              </a:ext>
            </a:extLst>
          </p:cNvPr>
          <p:cNvSpPr/>
          <p:nvPr>
            <p:custDataLst>
              <p:tags r:id="rId14"/>
            </p:custDataLst>
          </p:nvPr>
        </p:nvSpPr>
        <p:spPr bwMode="gray">
          <a:xfrm>
            <a:off x="463550" y="3308350"/>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FFD5483B-D599-487B-8D91-F12C12F5F56E}" type="datetime'1''''''''''5'''''">
              <a:rPr lang="en-US" altLang="en-US" sz="1000" b="0" baseline="0" smtClean="0">
                <a:solidFill>
                  <a:schemeClr val="tx1"/>
                </a:solidFill>
                <a:effectLst/>
              </a:rPr>
              <a:pPr algn="r">
                <a:lnSpc>
                  <a:spcPct val="90000"/>
                </a:lnSpc>
              </a:pPr>
              <a:t>15</a:t>
            </a:fld>
            <a:endParaRPr lang="en-US" sz="1000" b="0" baseline="0" dirty="0" err="1">
              <a:solidFill>
                <a:schemeClr val="tx1"/>
              </a:solidFill>
            </a:endParaRPr>
          </a:p>
        </p:txBody>
      </p:sp>
      <p:sp>
        <p:nvSpPr>
          <p:cNvPr id="92" name="Rectangle 91">
            <a:extLst>
              <a:ext uri="{FF2B5EF4-FFF2-40B4-BE49-F238E27FC236}">
                <a16:creationId xmlns:a16="http://schemas.microsoft.com/office/drawing/2014/main" id="{93223AFD-C964-E853-E9B4-8F87F01488FF}"/>
              </a:ext>
            </a:extLst>
          </p:cNvPr>
          <p:cNvSpPr/>
          <p:nvPr>
            <p:custDataLst>
              <p:tags r:id="rId15"/>
            </p:custDataLst>
          </p:nvPr>
        </p:nvSpPr>
        <p:spPr bwMode="gray">
          <a:xfrm>
            <a:off x="463550" y="1863725"/>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880B7B61-2D68-4A9E-B1AF-F077BF2323BE}" type="datetime'''''''''''''''''''2''''''''''''''''''''2'''''''''''''''">
              <a:rPr lang="en-US" altLang="en-US" sz="1000" b="0" baseline="0" smtClean="0">
                <a:solidFill>
                  <a:schemeClr val="tx1"/>
                </a:solidFill>
              </a:rPr>
              <a:pPr/>
              <a:t>22</a:t>
            </a:fld>
            <a:endParaRPr lang="en-US" sz="1000" b="0" baseline="0" dirty="0" err="1">
              <a:solidFill>
                <a:schemeClr val="tx1"/>
              </a:solidFill>
            </a:endParaRPr>
          </a:p>
        </p:txBody>
      </p:sp>
      <p:sp>
        <p:nvSpPr>
          <p:cNvPr id="236" name="Rectangle 235">
            <a:extLst>
              <a:ext uri="{FF2B5EF4-FFF2-40B4-BE49-F238E27FC236}">
                <a16:creationId xmlns:a16="http://schemas.microsoft.com/office/drawing/2014/main" id="{D8A4F3CD-B2ED-1EDE-56AE-132A78F88212}"/>
              </a:ext>
            </a:extLst>
          </p:cNvPr>
          <p:cNvSpPr/>
          <p:nvPr>
            <p:custDataLst>
              <p:tags r:id="rId16"/>
            </p:custDataLst>
          </p:nvPr>
        </p:nvSpPr>
        <p:spPr bwMode="gray">
          <a:xfrm>
            <a:off x="533400" y="3686175"/>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BA11C03A-1E7E-40B0-B8E8-B27D05A7D9C9}" type="datetime'''''''''''''''''''''''1'''''''''''''''''''''''''''''''''''''''">
              <a:rPr lang="en-US" altLang="en-US" sz="1000" b="0" baseline="0" smtClean="0">
                <a:solidFill>
                  <a:schemeClr val="tx1"/>
                </a:solidFill>
                <a:effectLst/>
              </a:rPr>
              <a:pPr algn="r">
                <a:lnSpc>
                  <a:spcPct val="90000"/>
                </a:lnSpc>
              </a:pPr>
              <a:t>1</a:t>
            </a:fld>
            <a:endParaRPr lang="en-US" sz="1000" b="0" baseline="0" dirty="0" err="1">
              <a:solidFill>
                <a:schemeClr val="tx1"/>
              </a:solidFill>
            </a:endParaRPr>
          </a:p>
        </p:txBody>
      </p:sp>
      <p:sp>
        <p:nvSpPr>
          <p:cNvPr id="81" name="Rectangle 80">
            <a:extLst>
              <a:ext uri="{FF2B5EF4-FFF2-40B4-BE49-F238E27FC236}">
                <a16:creationId xmlns:a16="http://schemas.microsoft.com/office/drawing/2014/main" id="{06715506-CB85-59DE-0633-A573173D175D}"/>
              </a:ext>
            </a:extLst>
          </p:cNvPr>
          <p:cNvSpPr/>
          <p:nvPr>
            <p:custDataLst>
              <p:tags r:id="rId17"/>
            </p:custDataLst>
          </p:nvPr>
        </p:nvSpPr>
        <p:spPr bwMode="gray">
          <a:xfrm>
            <a:off x="533400" y="3892551"/>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BA30C0EF-D1A4-42C2-949E-09BCC6D3FEBF}" type="datetime'''''''''''''''''0'''''''''''''''''''">
              <a:rPr lang="en-US" altLang="en-US" sz="1000" b="0" baseline="0" smtClean="0">
                <a:solidFill>
                  <a:schemeClr val="tx1"/>
                </a:solidFill>
              </a:rPr>
              <a:pPr/>
              <a:t>0</a:t>
            </a:fld>
            <a:endParaRPr lang="en-US" sz="1000" b="0" baseline="0" dirty="0" err="1">
              <a:solidFill>
                <a:schemeClr val="tx1"/>
              </a:solidFill>
            </a:endParaRPr>
          </a:p>
        </p:txBody>
      </p:sp>
      <p:sp>
        <p:nvSpPr>
          <p:cNvPr id="238" name="Rectangle 237">
            <a:extLst>
              <a:ext uri="{FF2B5EF4-FFF2-40B4-BE49-F238E27FC236}">
                <a16:creationId xmlns:a16="http://schemas.microsoft.com/office/drawing/2014/main" id="{00E20DEE-BC1A-2730-5B24-CAB81871290A}"/>
              </a:ext>
            </a:extLst>
          </p:cNvPr>
          <p:cNvSpPr/>
          <p:nvPr>
            <p:custDataLst>
              <p:tags r:id="rId18"/>
            </p:custDataLst>
          </p:nvPr>
        </p:nvSpPr>
        <p:spPr bwMode="gray">
          <a:xfrm>
            <a:off x="463550" y="2895600"/>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CEE77816-14F1-468E-8B67-0196D17D6817}" type="datetime'1''''''''''''''''''''''''''''7'''''''''''''''''''''">
              <a:rPr lang="en-US" altLang="en-US" sz="1000" b="0" baseline="0" smtClean="0">
                <a:solidFill>
                  <a:schemeClr val="tx1"/>
                </a:solidFill>
                <a:effectLst/>
              </a:rPr>
              <a:pPr algn="r">
                <a:lnSpc>
                  <a:spcPct val="90000"/>
                </a:lnSpc>
              </a:pPr>
              <a:t>17</a:t>
            </a:fld>
            <a:endParaRPr lang="en-US" sz="1000" b="0" baseline="0" dirty="0" err="1">
              <a:solidFill>
                <a:schemeClr val="tx1"/>
              </a:solidFill>
            </a:endParaRPr>
          </a:p>
        </p:txBody>
      </p:sp>
      <p:sp>
        <p:nvSpPr>
          <p:cNvPr id="89" name="Rectangle 88">
            <a:extLst>
              <a:ext uri="{FF2B5EF4-FFF2-40B4-BE49-F238E27FC236}">
                <a16:creationId xmlns:a16="http://schemas.microsoft.com/office/drawing/2014/main" id="{34B2D15D-1363-63D5-9EF8-F97720C03E4D}"/>
              </a:ext>
            </a:extLst>
          </p:cNvPr>
          <p:cNvSpPr/>
          <p:nvPr>
            <p:custDataLst>
              <p:tags r:id="rId19"/>
            </p:custDataLst>
          </p:nvPr>
        </p:nvSpPr>
        <p:spPr bwMode="gray">
          <a:xfrm>
            <a:off x="463550" y="3101975"/>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47286AE0-7F06-43C4-804D-60E1CF2065B9}" type="datetime'''''''''''''''''''''''''''''1''''''''''''''6'''''''''''">
              <a:rPr lang="en-US" altLang="en-US" sz="1000" b="0" baseline="0" smtClean="0">
                <a:solidFill>
                  <a:schemeClr val="tx1"/>
                </a:solidFill>
              </a:rPr>
              <a:pPr/>
              <a:t>16</a:t>
            </a:fld>
            <a:endParaRPr lang="en-US" sz="1000" b="0" baseline="0" dirty="0" err="1">
              <a:solidFill>
                <a:schemeClr val="tx1"/>
              </a:solidFill>
            </a:endParaRPr>
          </a:p>
        </p:txBody>
      </p:sp>
      <p:sp>
        <p:nvSpPr>
          <p:cNvPr id="239" name="Rectangle 238">
            <a:extLst>
              <a:ext uri="{FF2B5EF4-FFF2-40B4-BE49-F238E27FC236}">
                <a16:creationId xmlns:a16="http://schemas.microsoft.com/office/drawing/2014/main" id="{6EA91035-A45D-25F0-11D8-765FDA76138A}"/>
              </a:ext>
            </a:extLst>
          </p:cNvPr>
          <p:cNvSpPr/>
          <p:nvPr>
            <p:custDataLst>
              <p:tags r:id="rId20"/>
            </p:custDataLst>
          </p:nvPr>
        </p:nvSpPr>
        <p:spPr bwMode="gray">
          <a:xfrm>
            <a:off x="463550" y="2482850"/>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CAF8BB60-0BCC-4563-A360-DDDF3CEA59D8}" type="datetime'''''''1''''''''''9'''''''''''''''''''''''''''''''">
              <a:rPr lang="en-US" altLang="en-US" sz="1000" b="0" baseline="0" smtClean="0">
                <a:solidFill>
                  <a:schemeClr val="tx1"/>
                </a:solidFill>
                <a:effectLst/>
              </a:rPr>
              <a:pPr algn="r">
                <a:lnSpc>
                  <a:spcPct val="90000"/>
                </a:lnSpc>
              </a:pPr>
              <a:t>19</a:t>
            </a:fld>
            <a:endParaRPr lang="en-US" sz="1000" b="0" baseline="0" dirty="0" err="1">
              <a:solidFill>
                <a:schemeClr val="tx1"/>
              </a:solidFill>
            </a:endParaRPr>
          </a:p>
        </p:txBody>
      </p:sp>
      <p:sp>
        <p:nvSpPr>
          <p:cNvPr id="90" name="Rectangle 89">
            <a:extLst>
              <a:ext uri="{FF2B5EF4-FFF2-40B4-BE49-F238E27FC236}">
                <a16:creationId xmlns:a16="http://schemas.microsoft.com/office/drawing/2014/main" id="{CB8D3568-2D38-7CBE-1D61-2877752C5B64}"/>
              </a:ext>
            </a:extLst>
          </p:cNvPr>
          <p:cNvSpPr/>
          <p:nvPr>
            <p:custDataLst>
              <p:tags r:id="rId21"/>
            </p:custDataLst>
          </p:nvPr>
        </p:nvSpPr>
        <p:spPr bwMode="gray">
          <a:xfrm>
            <a:off x="463550" y="2689225"/>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2F184A14-0AFD-4CB1-B58B-055A259EA1DC}" type="datetime'''''''''''''''''''''''''18'''''''''''''">
              <a:rPr lang="en-US" altLang="en-US" sz="1000" b="0" baseline="0" smtClean="0">
                <a:solidFill>
                  <a:schemeClr val="tx1"/>
                </a:solidFill>
              </a:rPr>
              <a:pPr/>
              <a:t>18</a:t>
            </a:fld>
            <a:endParaRPr lang="en-US" sz="1000" b="0" baseline="0" dirty="0" err="1">
              <a:solidFill>
                <a:schemeClr val="tx1"/>
              </a:solidFill>
            </a:endParaRPr>
          </a:p>
        </p:txBody>
      </p:sp>
      <p:sp>
        <p:nvSpPr>
          <p:cNvPr id="91" name="Rectangle 90">
            <a:extLst>
              <a:ext uri="{FF2B5EF4-FFF2-40B4-BE49-F238E27FC236}">
                <a16:creationId xmlns:a16="http://schemas.microsoft.com/office/drawing/2014/main" id="{A4925984-A177-EE0E-87A4-EDA63AC831CE}"/>
              </a:ext>
            </a:extLst>
          </p:cNvPr>
          <p:cNvSpPr/>
          <p:nvPr>
            <p:custDataLst>
              <p:tags r:id="rId22"/>
            </p:custDataLst>
          </p:nvPr>
        </p:nvSpPr>
        <p:spPr bwMode="gray">
          <a:xfrm>
            <a:off x="463550" y="2276475"/>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E361C423-C6BA-4609-A7E3-6EEDA695BDD4}" type="datetime'''''''''2''''0'''''''''''''''''''''''''''''''''">
              <a:rPr lang="en-US" altLang="en-US" sz="1000" b="0" baseline="0" smtClean="0">
                <a:solidFill>
                  <a:schemeClr val="tx1"/>
                </a:solidFill>
              </a:rPr>
              <a:pPr/>
              <a:t>20</a:t>
            </a:fld>
            <a:endParaRPr lang="en-US" sz="1000" b="0" baseline="0" dirty="0" err="1">
              <a:solidFill>
                <a:schemeClr val="tx1"/>
              </a:solidFill>
            </a:endParaRPr>
          </a:p>
        </p:txBody>
      </p:sp>
      <p:sp useBgFill="1">
        <p:nvSpPr>
          <p:cNvPr id="256" name="Freeform: Shape 255">
            <a:extLst>
              <a:ext uri="{FF2B5EF4-FFF2-40B4-BE49-F238E27FC236}">
                <a16:creationId xmlns:a16="http://schemas.microsoft.com/office/drawing/2014/main" id="{F3812A15-6148-1ABB-13FE-66131ABE49F2}"/>
              </a:ext>
            </a:extLst>
          </p:cNvPr>
          <p:cNvSpPr/>
          <p:nvPr>
            <p:custDataLst>
              <p:tags r:id="rId23"/>
            </p:custDataLst>
          </p:nvPr>
        </p:nvSpPr>
        <p:spPr bwMode="auto">
          <a:xfrm>
            <a:off x="1854200" y="3482975"/>
            <a:ext cx="330201" cy="79376"/>
          </a:xfrm>
          <a:custGeom>
            <a:avLst/>
            <a:gdLst/>
            <a:ahLst/>
            <a:cxnLst/>
            <a:rect l="0" t="0" r="0" b="0"/>
            <a:pathLst>
              <a:path w="330201" h="79376">
                <a:moveTo>
                  <a:pt x="0" y="22225"/>
                </a:moveTo>
                <a:lnTo>
                  <a:pt x="82550" y="0"/>
                </a:lnTo>
                <a:lnTo>
                  <a:pt x="165100" y="22225"/>
                </a:lnTo>
                <a:lnTo>
                  <a:pt x="247650" y="0"/>
                </a:lnTo>
                <a:lnTo>
                  <a:pt x="330200" y="22225"/>
                </a:lnTo>
                <a:lnTo>
                  <a:pt x="330200" y="79375"/>
                </a:lnTo>
                <a:lnTo>
                  <a:pt x="247650" y="57150"/>
                </a:lnTo>
                <a:lnTo>
                  <a:pt x="165100" y="79375"/>
                </a:lnTo>
                <a:lnTo>
                  <a:pt x="82550" y="57150"/>
                </a:lnTo>
                <a:lnTo>
                  <a:pt x="0" y="79375"/>
                </a:lnTo>
                <a:close/>
              </a:path>
            </a:pathLst>
          </a:custGeom>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sp useBgFill="1">
        <p:nvSpPr>
          <p:cNvPr id="253" name="Freeform: Shape 252">
            <a:extLst>
              <a:ext uri="{FF2B5EF4-FFF2-40B4-BE49-F238E27FC236}">
                <a16:creationId xmlns:a16="http://schemas.microsoft.com/office/drawing/2014/main" id="{03BD60A8-0FDB-EAB4-3ECC-9FBE850CA5B7}"/>
              </a:ext>
            </a:extLst>
          </p:cNvPr>
          <p:cNvSpPr/>
          <p:nvPr>
            <p:custDataLst>
              <p:tags r:id="rId24"/>
            </p:custDataLst>
          </p:nvPr>
        </p:nvSpPr>
        <p:spPr bwMode="auto">
          <a:xfrm>
            <a:off x="658813" y="3475038"/>
            <a:ext cx="146051" cy="96838"/>
          </a:xfrm>
          <a:custGeom>
            <a:avLst/>
            <a:gdLst/>
            <a:ahLst/>
            <a:cxnLst/>
            <a:rect l="0" t="0" r="0" b="0"/>
            <a:pathLst>
              <a:path w="146051" h="96838">
                <a:moveTo>
                  <a:pt x="0" y="39687"/>
                </a:moveTo>
                <a:lnTo>
                  <a:pt x="146050" y="0"/>
                </a:lnTo>
                <a:lnTo>
                  <a:pt x="146050" y="57150"/>
                </a:lnTo>
                <a:lnTo>
                  <a:pt x="0" y="96837"/>
                </a:lnTo>
                <a:close/>
              </a:path>
            </a:pathLst>
          </a:custGeom>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sp useBgFill="1">
        <p:nvSpPr>
          <p:cNvPr id="259" name="Freeform: Shape 258">
            <a:extLst>
              <a:ext uri="{FF2B5EF4-FFF2-40B4-BE49-F238E27FC236}">
                <a16:creationId xmlns:a16="http://schemas.microsoft.com/office/drawing/2014/main" id="{6BFEC35A-840D-A79A-279E-4A2E6AF249F8}"/>
              </a:ext>
            </a:extLst>
          </p:cNvPr>
          <p:cNvSpPr/>
          <p:nvPr>
            <p:custDataLst>
              <p:tags r:id="rId25"/>
            </p:custDataLst>
          </p:nvPr>
        </p:nvSpPr>
        <p:spPr bwMode="auto">
          <a:xfrm>
            <a:off x="2884488" y="3482975"/>
            <a:ext cx="330201" cy="79376"/>
          </a:xfrm>
          <a:custGeom>
            <a:avLst/>
            <a:gdLst/>
            <a:ahLst/>
            <a:cxnLst/>
            <a:rect l="0" t="0" r="0" b="0"/>
            <a:pathLst>
              <a:path w="330201" h="79376">
                <a:moveTo>
                  <a:pt x="0" y="22225"/>
                </a:moveTo>
                <a:lnTo>
                  <a:pt x="82550" y="0"/>
                </a:lnTo>
                <a:lnTo>
                  <a:pt x="165100" y="22225"/>
                </a:lnTo>
                <a:lnTo>
                  <a:pt x="247650" y="0"/>
                </a:lnTo>
                <a:lnTo>
                  <a:pt x="330200" y="22225"/>
                </a:lnTo>
                <a:lnTo>
                  <a:pt x="330200" y="79375"/>
                </a:lnTo>
                <a:lnTo>
                  <a:pt x="247650" y="57150"/>
                </a:lnTo>
                <a:lnTo>
                  <a:pt x="165100" y="79375"/>
                </a:lnTo>
                <a:lnTo>
                  <a:pt x="82550" y="57150"/>
                </a:lnTo>
                <a:lnTo>
                  <a:pt x="0" y="79375"/>
                </a:lnTo>
                <a:close/>
              </a:path>
            </a:pathLst>
          </a:custGeom>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sp>
        <p:nvSpPr>
          <p:cNvPr id="255" name="Freeform: Shape 254">
            <a:extLst>
              <a:ext uri="{FF2B5EF4-FFF2-40B4-BE49-F238E27FC236}">
                <a16:creationId xmlns:a16="http://schemas.microsoft.com/office/drawing/2014/main" id="{898BBB84-CDE0-BF0E-65EB-925AAC2C6134}"/>
              </a:ext>
            </a:extLst>
          </p:cNvPr>
          <p:cNvSpPr/>
          <p:nvPr>
            <p:custDataLst>
              <p:tags r:id="rId26"/>
            </p:custDataLst>
          </p:nvPr>
        </p:nvSpPr>
        <p:spPr bwMode="auto">
          <a:xfrm>
            <a:off x="1854200" y="3540125"/>
            <a:ext cx="330201" cy="22226"/>
          </a:xfrm>
          <a:custGeom>
            <a:avLst/>
            <a:gdLst/>
            <a:ahLst/>
            <a:cxnLst/>
            <a:rect l="0" t="0" r="0" b="0"/>
            <a:pathLst>
              <a:path w="330201" h="22226">
                <a:moveTo>
                  <a:pt x="0" y="22225"/>
                </a:moveTo>
                <a:lnTo>
                  <a:pt x="82550" y="0"/>
                </a:lnTo>
                <a:lnTo>
                  <a:pt x="165100" y="22225"/>
                </a:lnTo>
                <a:lnTo>
                  <a:pt x="247650" y="0"/>
                </a:lnTo>
                <a:lnTo>
                  <a:pt x="330200" y="22225"/>
                </a:lnTo>
              </a:path>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1" name="Freeform: Shape 250">
            <a:extLst>
              <a:ext uri="{FF2B5EF4-FFF2-40B4-BE49-F238E27FC236}">
                <a16:creationId xmlns:a16="http://schemas.microsoft.com/office/drawing/2014/main" id="{1D9DC303-EDD9-AB8E-BC47-0B8C50F4F624}"/>
              </a:ext>
            </a:extLst>
          </p:cNvPr>
          <p:cNvSpPr/>
          <p:nvPr>
            <p:custDataLst>
              <p:tags r:id="rId27"/>
            </p:custDataLst>
          </p:nvPr>
        </p:nvSpPr>
        <p:spPr bwMode="auto">
          <a:xfrm>
            <a:off x="658813" y="3475038"/>
            <a:ext cx="146051" cy="39688"/>
          </a:xfrm>
          <a:custGeom>
            <a:avLst/>
            <a:gdLst/>
            <a:ahLst/>
            <a:cxnLst/>
            <a:rect l="0" t="0" r="0" b="0"/>
            <a:pathLst>
              <a:path w="146051" h="39688">
                <a:moveTo>
                  <a:pt x="0" y="39687"/>
                </a:moveTo>
                <a:lnTo>
                  <a:pt x="146050" y="0"/>
                </a:lnTo>
              </a:path>
            </a:pathLst>
          </a:cu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2" name="Freeform: Shape 251">
            <a:extLst>
              <a:ext uri="{FF2B5EF4-FFF2-40B4-BE49-F238E27FC236}">
                <a16:creationId xmlns:a16="http://schemas.microsoft.com/office/drawing/2014/main" id="{9542114C-E76A-51EB-786E-81F876D4E882}"/>
              </a:ext>
            </a:extLst>
          </p:cNvPr>
          <p:cNvSpPr/>
          <p:nvPr>
            <p:custDataLst>
              <p:tags r:id="rId28"/>
            </p:custDataLst>
          </p:nvPr>
        </p:nvSpPr>
        <p:spPr bwMode="auto">
          <a:xfrm>
            <a:off x="658813" y="3532188"/>
            <a:ext cx="146051" cy="39688"/>
          </a:xfrm>
          <a:custGeom>
            <a:avLst/>
            <a:gdLst/>
            <a:ahLst/>
            <a:cxnLst/>
            <a:rect l="0" t="0" r="0" b="0"/>
            <a:pathLst>
              <a:path w="146051" h="39688">
                <a:moveTo>
                  <a:pt x="0" y="39687"/>
                </a:moveTo>
                <a:lnTo>
                  <a:pt x="146050" y="0"/>
                </a:lnTo>
              </a:path>
            </a:pathLst>
          </a:cu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4" name="Freeform: Shape 253">
            <a:extLst>
              <a:ext uri="{FF2B5EF4-FFF2-40B4-BE49-F238E27FC236}">
                <a16:creationId xmlns:a16="http://schemas.microsoft.com/office/drawing/2014/main" id="{DD240472-A48C-F874-8750-D0D66D5CD53B}"/>
              </a:ext>
            </a:extLst>
          </p:cNvPr>
          <p:cNvSpPr/>
          <p:nvPr>
            <p:custDataLst>
              <p:tags r:id="rId29"/>
            </p:custDataLst>
          </p:nvPr>
        </p:nvSpPr>
        <p:spPr bwMode="auto">
          <a:xfrm>
            <a:off x="1854200" y="3482975"/>
            <a:ext cx="330201" cy="22226"/>
          </a:xfrm>
          <a:custGeom>
            <a:avLst/>
            <a:gdLst/>
            <a:ahLst/>
            <a:cxnLst/>
            <a:rect l="0" t="0" r="0" b="0"/>
            <a:pathLst>
              <a:path w="330201" h="22226">
                <a:moveTo>
                  <a:pt x="0" y="22225"/>
                </a:moveTo>
                <a:lnTo>
                  <a:pt x="82550" y="0"/>
                </a:lnTo>
                <a:lnTo>
                  <a:pt x="165100" y="22225"/>
                </a:lnTo>
                <a:lnTo>
                  <a:pt x="247650" y="0"/>
                </a:lnTo>
                <a:lnTo>
                  <a:pt x="330200" y="22225"/>
                </a:lnTo>
              </a:path>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8" name="Freeform: Shape 257">
            <a:extLst>
              <a:ext uri="{FF2B5EF4-FFF2-40B4-BE49-F238E27FC236}">
                <a16:creationId xmlns:a16="http://schemas.microsoft.com/office/drawing/2014/main" id="{ECBEBF1F-DF5F-4BCE-C537-A4091DB63067}"/>
              </a:ext>
            </a:extLst>
          </p:cNvPr>
          <p:cNvSpPr/>
          <p:nvPr>
            <p:custDataLst>
              <p:tags r:id="rId30"/>
            </p:custDataLst>
          </p:nvPr>
        </p:nvSpPr>
        <p:spPr bwMode="auto">
          <a:xfrm>
            <a:off x="2884488" y="3540125"/>
            <a:ext cx="330201" cy="22226"/>
          </a:xfrm>
          <a:custGeom>
            <a:avLst/>
            <a:gdLst/>
            <a:ahLst/>
            <a:cxnLst/>
            <a:rect l="0" t="0" r="0" b="0"/>
            <a:pathLst>
              <a:path w="330201" h="22226">
                <a:moveTo>
                  <a:pt x="0" y="22225"/>
                </a:moveTo>
                <a:lnTo>
                  <a:pt x="82550" y="0"/>
                </a:lnTo>
                <a:lnTo>
                  <a:pt x="165100" y="22225"/>
                </a:lnTo>
                <a:lnTo>
                  <a:pt x="247650" y="0"/>
                </a:lnTo>
                <a:lnTo>
                  <a:pt x="330200" y="22225"/>
                </a:lnTo>
              </a:path>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7" name="Freeform: Shape 256">
            <a:extLst>
              <a:ext uri="{FF2B5EF4-FFF2-40B4-BE49-F238E27FC236}">
                <a16:creationId xmlns:a16="http://schemas.microsoft.com/office/drawing/2014/main" id="{24450408-97A8-80E1-F792-D017F3EDDBC5}"/>
              </a:ext>
            </a:extLst>
          </p:cNvPr>
          <p:cNvSpPr/>
          <p:nvPr>
            <p:custDataLst>
              <p:tags r:id="rId31"/>
            </p:custDataLst>
          </p:nvPr>
        </p:nvSpPr>
        <p:spPr bwMode="auto">
          <a:xfrm>
            <a:off x="2884488" y="3482975"/>
            <a:ext cx="330201" cy="22226"/>
          </a:xfrm>
          <a:custGeom>
            <a:avLst/>
            <a:gdLst/>
            <a:ahLst/>
            <a:cxnLst/>
            <a:rect l="0" t="0" r="0" b="0"/>
            <a:pathLst>
              <a:path w="330201" h="22226">
                <a:moveTo>
                  <a:pt x="0" y="22225"/>
                </a:moveTo>
                <a:lnTo>
                  <a:pt x="82550" y="0"/>
                </a:lnTo>
                <a:lnTo>
                  <a:pt x="165100" y="22225"/>
                </a:lnTo>
                <a:lnTo>
                  <a:pt x="247650" y="0"/>
                </a:lnTo>
                <a:lnTo>
                  <a:pt x="330200" y="22225"/>
                </a:lnTo>
              </a:path>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37" name="Straight Connector 136">
            <a:extLst>
              <a:ext uri="{FF2B5EF4-FFF2-40B4-BE49-F238E27FC236}">
                <a16:creationId xmlns:a16="http://schemas.microsoft.com/office/drawing/2014/main" id="{5447EE21-3B13-AF11-E8C8-4B5068CB9750}"/>
              </a:ext>
            </a:extLst>
          </p:cNvPr>
          <p:cNvCxnSpPr/>
          <p:nvPr>
            <p:custDataLst>
              <p:tags r:id="rId32"/>
            </p:custDataLst>
          </p:nvPr>
        </p:nvCxnSpPr>
        <p:spPr bwMode="gray">
          <a:xfrm flipV="1">
            <a:off x="4594225" y="1949450"/>
            <a:ext cx="0" cy="809625"/>
          </a:xfrm>
          <a:prstGeom prst="line">
            <a:avLst/>
          </a:prstGeom>
          <a:ln w="28575" cap="flat" cmpd="sng" algn="ctr">
            <a:solidFill>
              <a:schemeClr val="accent4"/>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96" name="Straight Connector 295">
            <a:extLst>
              <a:ext uri="{FF2B5EF4-FFF2-40B4-BE49-F238E27FC236}">
                <a16:creationId xmlns:a16="http://schemas.microsoft.com/office/drawing/2014/main" id="{5066F406-4533-A9A0-07F8-E4E224D89FDC}"/>
              </a:ext>
            </a:extLst>
          </p:cNvPr>
          <p:cNvCxnSpPr/>
          <p:nvPr>
            <p:custDataLst>
              <p:tags r:id="rId33"/>
            </p:custDataLst>
          </p:nvPr>
        </p:nvCxnSpPr>
        <p:spPr bwMode="gray">
          <a:xfrm flipV="1">
            <a:off x="2533650" y="2152650"/>
            <a:ext cx="0" cy="1084263"/>
          </a:xfrm>
          <a:prstGeom prst="line">
            <a:avLst/>
          </a:prstGeom>
          <a:ln w="28575" cap="flat" cmpd="sng" algn="ctr">
            <a:solidFill>
              <a:schemeClr val="accent4"/>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62" name="Rectangle 161">
            <a:extLst>
              <a:ext uri="{FF2B5EF4-FFF2-40B4-BE49-F238E27FC236}">
                <a16:creationId xmlns:a16="http://schemas.microsoft.com/office/drawing/2014/main" id="{38D7A3E6-CC73-7105-BBF3-8593BFCA073A}"/>
              </a:ext>
            </a:extLst>
          </p:cNvPr>
          <p:cNvSpPr/>
          <p:nvPr>
            <p:custDataLst>
              <p:tags r:id="rId34"/>
            </p:custDataLst>
          </p:nvPr>
        </p:nvSpPr>
        <p:spPr bwMode="gray">
          <a:xfrm>
            <a:off x="1876425" y="3322638"/>
            <a:ext cx="2857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037DC4F0-371B-4159-83DF-A76D12634F8D}" type="datetime'''''''''''''''''''1''''''''''''''''''4.5''8'''''''">
              <a:rPr lang="en-US" altLang="en-US" sz="800" baseline="0" smtClean="0">
                <a:solidFill>
                  <a:schemeClr val="tx1"/>
                </a:solidFill>
              </a:rPr>
              <a:pPr/>
              <a:t>14.58</a:t>
            </a:fld>
            <a:endParaRPr lang="en-US" sz="800" baseline="0" dirty="0" err="1">
              <a:solidFill>
                <a:schemeClr val="tx1"/>
              </a:solidFill>
            </a:endParaRPr>
          </a:p>
        </p:txBody>
      </p:sp>
      <p:sp>
        <p:nvSpPr>
          <p:cNvPr id="171" name="Rectangle 170">
            <a:extLst>
              <a:ext uri="{FF2B5EF4-FFF2-40B4-BE49-F238E27FC236}">
                <a16:creationId xmlns:a16="http://schemas.microsoft.com/office/drawing/2014/main" id="{5C76D7AB-04C1-0E2F-C532-43806F9B2712}"/>
              </a:ext>
            </a:extLst>
          </p:cNvPr>
          <p:cNvSpPr/>
          <p:nvPr>
            <p:custDataLst>
              <p:tags r:id="rId35"/>
            </p:custDataLst>
          </p:nvPr>
        </p:nvSpPr>
        <p:spPr bwMode="gray">
          <a:xfrm>
            <a:off x="6540500" y="3460750"/>
            <a:ext cx="22860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54DA2720-5332-45E5-A877-EE2E3F5347B1}" type="datetime'1''''.''''''''''''7''''''''''''''''''''5'''">
              <a:rPr lang="en-US" altLang="en-US" sz="800" baseline="0" smtClean="0">
                <a:solidFill>
                  <a:schemeClr val="tx1"/>
                </a:solidFill>
              </a:rPr>
              <a:pPr/>
              <a:t>1.75</a:t>
            </a:fld>
            <a:endParaRPr lang="en-US" sz="800" baseline="0" dirty="0" err="1">
              <a:solidFill>
                <a:schemeClr val="tx1"/>
              </a:solidFill>
            </a:endParaRPr>
          </a:p>
        </p:txBody>
      </p:sp>
      <p:sp>
        <p:nvSpPr>
          <p:cNvPr id="173" name="Rectangle 172">
            <a:extLst>
              <a:ext uri="{FF2B5EF4-FFF2-40B4-BE49-F238E27FC236}">
                <a16:creationId xmlns:a16="http://schemas.microsoft.com/office/drawing/2014/main" id="{94BBD4F1-A0E1-7067-B58F-9CE4FD44D330}"/>
              </a:ext>
            </a:extLst>
          </p:cNvPr>
          <p:cNvSpPr/>
          <p:nvPr>
            <p:custDataLst>
              <p:tags r:id="rId36"/>
            </p:custDataLst>
          </p:nvPr>
        </p:nvSpPr>
        <p:spPr bwMode="gray">
          <a:xfrm>
            <a:off x="7570788" y="3452813"/>
            <a:ext cx="22860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BA85965A-877F-4F6D-B77E-E265B224A493}" type="datetime'''1.''7''''''''''''''''''''''8'''''''''''''''''''''">
              <a:rPr lang="en-US" altLang="en-US" sz="800" baseline="0" smtClean="0">
                <a:solidFill>
                  <a:schemeClr val="tx1"/>
                </a:solidFill>
              </a:rPr>
              <a:pPr/>
              <a:t>1.78</a:t>
            </a:fld>
            <a:endParaRPr lang="en-US" sz="800" baseline="0" dirty="0" err="1">
              <a:solidFill>
                <a:schemeClr val="tx1"/>
              </a:solidFill>
            </a:endParaRPr>
          </a:p>
        </p:txBody>
      </p:sp>
      <p:sp>
        <p:nvSpPr>
          <p:cNvPr id="10" name="Rectangle 9">
            <a:extLst>
              <a:ext uri="{FF2B5EF4-FFF2-40B4-BE49-F238E27FC236}">
                <a16:creationId xmlns:a16="http://schemas.microsoft.com/office/drawing/2014/main" id="{69B062C4-E925-9CE8-3CFD-9624E4166A1C}"/>
              </a:ext>
            </a:extLst>
          </p:cNvPr>
          <p:cNvSpPr/>
          <p:nvPr>
            <p:custDataLst>
              <p:tags r:id="rId37"/>
            </p:custDataLst>
          </p:nvPr>
        </p:nvSpPr>
        <p:spPr bwMode="auto">
          <a:xfrm>
            <a:off x="8024813" y="1609725"/>
            <a:ext cx="868363"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a:r>
              <a:rPr lang="en-US" sz="1000" baseline="0" dirty="0">
                <a:solidFill>
                  <a:schemeClr val="tx1"/>
                </a:solidFill>
              </a:rPr>
              <a:t>GDP Cont. (%)</a:t>
            </a:r>
          </a:p>
        </p:txBody>
      </p:sp>
      <p:sp>
        <p:nvSpPr>
          <p:cNvPr id="163" name="Rectangle 162">
            <a:extLst>
              <a:ext uri="{FF2B5EF4-FFF2-40B4-BE49-F238E27FC236}">
                <a16:creationId xmlns:a16="http://schemas.microsoft.com/office/drawing/2014/main" id="{B6D47F5B-21A6-935D-DB17-BB62BED6D7D9}"/>
              </a:ext>
            </a:extLst>
          </p:cNvPr>
          <p:cNvSpPr/>
          <p:nvPr>
            <p:custDataLst>
              <p:tags r:id="rId38"/>
            </p:custDataLst>
          </p:nvPr>
        </p:nvSpPr>
        <p:spPr bwMode="gray">
          <a:xfrm>
            <a:off x="2419350" y="3811588"/>
            <a:ext cx="22860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0CDE1C5A-DD7D-43B8-8C16-C305DBC652DE}" type="datetime'0''''.''''0''''''''''''''''''''5'''''''''">
              <a:rPr lang="en-US" altLang="en-US" sz="800" baseline="0" smtClean="0">
                <a:solidFill>
                  <a:schemeClr val="tx1"/>
                </a:solidFill>
              </a:rPr>
              <a:pPr/>
              <a:t>0.05</a:t>
            </a:fld>
            <a:endParaRPr lang="en-US" sz="800" baseline="0" dirty="0" err="1">
              <a:solidFill>
                <a:schemeClr val="tx1"/>
              </a:solidFill>
            </a:endParaRPr>
          </a:p>
        </p:txBody>
      </p:sp>
      <p:sp>
        <p:nvSpPr>
          <p:cNvPr id="11" name="Rectangle 10">
            <a:extLst>
              <a:ext uri="{FF2B5EF4-FFF2-40B4-BE49-F238E27FC236}">
                <a16:creationId xmlns:a16="http://schemas.microsoft.com/office/drawing/2014/main" id="{A3750729-0247-3977-BBF7-30134C42A384}"/>
              </a:ext>
            </a:extLst>
          </p:cNvPr>
          <p:cNvSpPr/>
          <p:nvPr>
            <p:custDataLst>
              <p:tags r:id="rId39"/>
            </p:custDataLst>
          </p:nvPr>
        </p:nvSpPr>
        <p:spPr bwMode="auto">
          <a:xfrm>
            <a:off x="460375" y="1609725"/>
            <a:ext cx="542925"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a:r>
              <a:rPr lang="en-US" sz="1000" baseline="0" dirty="0">
                <a:solidFill>
                  <a:schemeClr val="tx1"/>
                </a:solidFill>
              </a:rPr>
              <a:t>GDP ($T)</a:t>
            </a:r>
          </a:p>
        </p:txBody>
      </p:sp>
      <p:sp>
        <p:nvSpPr>
          <p:cNvPr id="168" name="Rectangle 167">
            <a:extLst>
              <a:ext uri="{FF2B5EF4-FFF2-40B4-BE49-F238E27FC236}">
                <a16:creationId xmlns:a16="http://schemas.microsoft.com/office/drawing/2014/main" id="{4821A3D3-4325-D758-E54B-A7997ED06B70}"/>
              </a:ext>
            </a:extLst>
          </p:cNvPr>
          <p:cNvSpPr/>
          <p:nvPr>
            <p:custDataLst>
              <p:tags r:id="rId40"/>
            </p:custDataLst>
          </p:nvPr>
        </p:nvSpPr>
        <p:spPr bwMode="gray">
          <a:xfrm>
            <a:off x="4995863" y="3573463"/>
            <a:ext cx="22860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1297F1CC-F4E7-41AF-8A3C-6EC9DB0AFDFB}" type="datetime'''''''''''''''''''''''''''''''''''1.2''''''''''''''0'">
              <a:rPr lang="en-US" altLang="en-US" sz="800" baseline="0" smtClean="0">
                <a:solidFill>
                  <a:schemeClr val="tx1"/>
                </a:solidFill>
              </a:rPr>
              <a:pPr/>
              <a:t>1.20</a:t>
            </a:fld>
            <a:endParaRPr lang="en-US" sz="800" baseline="0" dirty="0" err="1">
              <a:solidFill>
                <a:schemeClr val="tx1"/>
              </a:solidFill>
            </a:endParaRPr>
          </a:p>
        </p:txBody>
      </p:sp>
      <p:sp>
        <p:nvSpPr>
          <p:cNvPr id="165" name="Rectangle 164">
            <a:extLst>
              <a:ext uri="{FF2B5EF4-FFF2-40B4-BE49-F238E27FC236}">
                <a16:creationId xmlns:a16="http://schemas.microsoft.com/office/drawing/2014/main" id="{87835A2B-5D23-0019-55A1-7E52F81E569C}"/>
              </a:ext>
            </a:extLst>
          </p:cNvPr>
          <p:cNvSpPr/>
          <p:nvPr>
            <p:custDataLst>
              <p:tags r:id="rId41"/>
            </p:custDataLst>
          </p:nvPr>
        </p:nvSpPr>
        <p:spPr bwMode="gray">
          <a:xfrm>
            <a:off x="3449638" y="3530600"/>
            <a:ext cx="22860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76F798E3-201E-4F12-9ADC-0DE85E6C677D}" type="datetime'1''''''.''''''41'''''''''''">
              <a:rPr lang="en-US" altLang="en-US" sz="800" baseline="0" smtClean="0">
                <a:solidFill>
                  <a:schemeClr val="tx1"/>
                </a:solidFill>
              </a:rPr>
              <a:pPr/>
              <a:t>1.41</a:t>
            </a:fld>
            <a:endParaRPr lang="en-US" sz="800" baseline="0" dirty="0" err="1">
              <a:solidFill>
                <a:schemeClr val="tx1"/>
              </a:solidFill>
            </a:endParaRPr>
          </a:p>
        </p:txBody>
      </p:sp>
      <p:sp>
        <p:nvSpPr>
          <p:cNvPr id="160" name="Rectangle 159">
            <a:extLst>
              <a:ext uri="{FF2B5EF4-FFF2-40B4-BE49-F238E27FC236}">
                <a16:creationId xmlns:a16="http://schemas.microsoft.com/office/drawing/2014/main" id="{FA833AE8-B78E-610F-F5E0-142563290CF3}"/>
              </a:ext>
            </a:extLst>
          </p:cNvPr>
          <p:cNvSpPr/>
          <p:nvPr>
            <p:custDataLst>
              <p:tags r:id="rId42"/>
            </p:custDataLst>
          </p:nvPr>
        </p:nvSpPr>
        <p:spPr bwMode="gray">
          <a:xfrm>
            <a:off x="874713" y="3762375"/>
            <a:ext cx="22860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1358B70B-F514-4438-A48D-CDB7366BD952}" type="datetime'''''''''0.''2''''''''''''''''''8'''''''''">
              <a:rPr lang="en-US" altLang="en-US" sz="800" baseline="0" smtClean="0">
                <a:solidFill>
                  <a:schemeClr val="tx1"/>
                </a:solidFill>
              </a:rPr>
              <a:pPr/>
              <a:t>0.28</a:t>
            </a:fld>
            <a:endParaRPr lang="en-US" sz="800" baseline="0" dirty="0" err="1">
              <a:solidFill>
                <a:schemeClr val="tx1"/>
              </a:solidFill>
            </a:endParaRPr>
          </a:p>
        </p:txBody>
      </p:sp>
      <p:sp>
        <p:nvSpPr>
          <p:cNvPr id="161" name="Rectangle 160">
            <a:extLst>
              <a:ext uri="{FF2B5EF4-FFF2-40B4-BE49-F238E27FC236}">
                <a16:creationId xmlns:a16="http://schemas.microsoft.com/office/drawing/2014/main" id="{572BA736-7BE8-221D-E846-87255885C611}"/>
              </a:ext>
            </a:extLst>
          </p:cNvPr>
          <p:cNvSpPr/>
          <p:nvPr>
            <p:custDataLst>
              <p:tags r:id="rId43"/>
            </p:custDataLst>
          </p:nvPr>
        </p:nvSpPr>
        <p:spPr bwMode="gray">
          <a:xfrm>
            <a:off x="1389063" y="3776663"/>
            <a:ext cx="22860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B10CEB71-8CF6-4B47-A535-789C7DFB7A5A}" type="datetime'''''''''''''''''''''''''''''''''0''''.2''''2'''''''''''''''''">
              <a:rPr lang="en-US" altLang="en-US" sz="800" baseline="0" smtClean="0">
                <a:solidFill>
                  <a:schemeClr val="tx1"/>
                </a:solidFill>
              </a:rPr>
              <a:pPr/>
              <a:t>0.22</a:t>
            </a:fld>
            <a:endParaRPr lang="en-US" sz="800" baseline="0" dirty="0" err="1">
              <a:solidFill>
                <a:schemeClr val="tx1"/>
              </a:solidFill>
            </a:endParaRPr>
          </a:p>
        </p:txBody>
      </p:sp>
      <p:sp>
        <p:nvSpPr>
          <p:cNvPr id="164" name="Rectangle 163">
            <a:extLst>
              <a:ext uri="{FF2B5EF4-FFF2-40B4-BE49-F238E27FC236}">
                <a16:creationId xmlns:a16="http://schemas.microsoft.com/office/drawing/2014/main" id="{5D7CB605-5322-3DE2-A3C4-51B074EECE44}"/>
              </a:ext>
            </a:extLst>
          </p:cNvPr>
          <p:cNvSpPr/>
          <p:nvPr>
            <p:custDataLst>
              <p:tags r:id="rId44"/>
            </p:custDataLst>
          </p:nvPr>
        </p:nvSpPr>
        <p:spPr bwMode="gray">
          <a:xfrm>
            <a:off x="2906713" y="1966913"/>
            <a:ext cx="2857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E681F09F-B37C-4CF2-8418-8042DA8C98DF}" type="datetime'''''''''''''''''2''''''1''''''.''''''''''''''''''1''''5'''">
              <a:rPr lang="en-US" altLang="en-US" sz="800" baseline="0" smtClean="0">
                <a:solidFill>
                  <a:schemeClr val="tx1"/>
                </a:solidFill>
              </a:rPr>
              <a:pPr/>
              <a:t>21.15</a:t>
            </a:fld>
            <a:endParaRPr lang="en-US" sz="800" baseline="0" dirty="0" err="1">
              <a:solidFill>
                <a:schemeClr val="tx1"/>
              </a:solidFill>
            </a:endParaRPr>
          </a:p>
        </p:txBody>
      </p:sp>
      <p:sp>
        <p:nvSpPr>
          <p:cNvPr id="166" name="Rectangle 165">
            <a:extLst>
              <a:ext uri="{FF2B5EF4-FFF2-40B4-BE49-F238E27FC236}">
                <a16:creationId xmlns:a16="http://schemas.microsoft.com/office/drawing/2014/main" id="{AA7668EF-FA33-5BB9-4B71-46534CF2E0DF}"/>
              </a:ext>
            </a:extLst>
          </p:cNvPr>
          <p:cNvSpPr/>
          <p:nvPr>
            <p:custDataLst>
              <p:tags r:id="rId45"/>
            </p:custDataLst>
          </p:nvPr>
        </p:nvSpPr>
        <p:spPr bwMode="gray">
          <a:xfrm>
            <a:off x="3965575" y="3482975"/>
            <a:ext cx="22860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967B906F-B8F2-4BD5-A9D8-78F168316441}" type="datetime'''''''''''''''''1''''.''''''''''''''''''''''''''''''6''''4'''">
              <a:rPr lang="en-US" altLang="en-US" sz="800" baseline="0" smtClean="0">
                <a:solidFill>
                  <a:schemeClr val="tx1"/>
                </a:solidFill>
              </a:rPr>
              <a:pPr/>
              <a:t>1.64</a:t>
            </a:fld>
            <a:endParaRPr lang="en-US" sz="800" baseline="0" dirty="0" err="1">
              <a:solidFill>
                <a:schemeClr val="tx1"/>
              </a:solidFill>
            </a:endParaRPr>
          </a:p>
        </p:txBody>
      </p:sp>
      <p:sp>
        <p:nvSpPr>
          <p:cNvPr id="169" name="Rectangle 168">
            <a:extLst>
              <a:ext uri="{FF2B5EF4-FFF2-40B4-BE49-F238E27FC236}">
                <a16:creationId xmlns:a16="http://schemas.microsoft.com/office/drawing/2014/main" id="{3492369C-E19B-EDE9-BA3E-B68FB3303D83}"/>
              </a:ext>
            </a:extLst>
          </p:cNvPr>
          <p:cNvSpPr/>
          <p:nvPr>
            <p:custDataLst>
              <p:tags r:id="rId46"/>
            </p:custDataLst>
          </p:nvPr>
        </p:nvSpPr>
        <p:spPr bwMode="gray">
          <a:xfrm>
            <a:off x="5335588" y="3784600"/>
            <a:ext cx="22860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DC8056C9-42FB-4BAC-BA62-5EDF925409DF}" type="datetime'''''0''''.''''''''''''''''''''''1''''''''''''''8'''''''''''">
              <a:rPr lang="en-US" altLang="en-US" sz="800" baseline="0" smtClean="0">
                <a:solidFill>
                  <a:schemeClr val="tx1"/>
                </a:solidFill>
              </a:rPr>
              <a:pPr/>
              <a:t>0.18</a:t>
            </a:fld>
            <a:endParaRPr lang="en-US" sz="800" baseline="0" dirty="0" err="1">
              <a:solidFill>
                <a:schemeClr val="tx1"/>
              </a:solidFill>
            </a:endParaRPr>
          </a:p>
        </p:txBody>
      </p:sp>
      <p:sp>
        <p:nvSpPr>
          <p:cNvPr id="167" name="Rectangle 166">
            <a:extLst>
              <a:ext uri="{FF2B5EF4-FFF2-40B4-BE49-F238E27FC236}">
                <a16:creationId xmlns:a16="http://schemas.microsoft.com/office/drawing/2014/main" id="{F4C2257A-E25F-038D-3AEA-FC44D7D24D3B}"/>
              </a:ext>
            </a:extLst>
          </p:cNvPr>
          <p:cNvSpPr/>
          <p:nvPr>
            <p:custDataLst>
              <p:tags r:id="rId47"/>
            </p:custDataLst>
          </p:nvPr>
        </p:nvSpPr>
        <p:spPr bwMode="gray">
          <a:xfrm>
            <a:off x="4479925" y="3816350"/>
            <a:ext cx="22860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0702E9A4-5DC0-4560-8493-754661E64F8F}" type="datetime'''''0.''''''''''''''''''''''''0''''''2'''''''''">
              <a:rPr lang="en-US" altLang="en-US" sz="800" baseline="0" smtClean="0">
                <a:solidFill>
                  <a:schemeClr val="tx1"/>
                </a:solidFill>
              </a:rPr>
              <a:pPr/>
              <a:t>0.02</a:t>
            </a:fld>
            <a:endParaRPr lang="en-US" sz="800" baseline="0" dirty="0" err="1">
              <a:solidFill>
                <a:schemeClr val="tx1"/>
              </a:solidFill>
            </a:endParaRPr>
          </a:p>
        </p:txBody>
      </p:sp>
      <p:sp>
        <p:nvSpPr>
          <p:cNvPr id="170" name="Rectangle 169">
            <a:extLst>
              <a:ext uri="{FF2B5EF4-FFF2-40B4-BE49-F238E27FC236}">
                <a16:creationId xmlns:a16="http://schemas.microsoft.com/office/drawing/2014/main" id="{54435976-CD15-8BE9-C102-5AB2464C2160}"/>
              </a:ext>
            </a:extLst>
          </p:cNvPr>
          <p:cNvSpPr/>
          <p:nvPr>
            <p:custDataLst>
              <p:tags r:id="rId48"/>
            </p:custDataLst>
          </p:nvPr>
        </p:nvSpPr>
        <p:spPr bwMode="gray">
          <a:xfrm>
            <a:off x="6026150" y="3597275"/>
            <a:ext cx="22860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BE8CEB07-8DAB-4DA3-B8FE-6FC066721CB5}" type="datetime'''''''1''''''''''''''''''''''''''''''.0''''''''''''8'''''''''">
              <a:rPr lang="en-US" altLang="en-US" sz="800" baseline="0" smtClean="0">
                <a:solidFill>
                  <a:schemeClr val="tx1"/>
                </a:solidFill>
              </a:rPr>
              <a:pPr/>
              <a:t>1.08</a:t>
            </a:fld>
            <a:endParaRPr lang="en-US" sz="800" baseline="0" dirty="0" err="1">
              <a:solidFill>
                <a:schemeClr val="tx1"/>
              </a:solidFill>
            </a:endParaRPr>
          </a:p>
        </p:txBody>
      </p:sp>
      <p:sp>
        <p:nvSpPr>
          <p:cNvPr id="172" name="Rectangle 171">
            <a:extLst>
              <a:ext uri="{FF2B5EF4-FFF2-40B4-BE49-F238E27FC236}">
                <a16:creationId xmlns:a16="http://schemas.microsoft.com/office/drawing/2014/main" id="{EE40F138-2F9D-6DE9-9DF7-5D7B0079D09C}"/>
              </a:ext>
            </a:extLst>
          </p:cNvPr>
          <p:cNvSpPr/>
          <p:nvPr>
            <p:custDataLst>
              <p:tags r:id="rId49"/>
            </p:custDataLst>
          </p:nvPr>
        </p:nvSpPr>
        <p:spPr bwMode="gray">
          <a:xfrm>
            <a:off x="7056438" y="3611563"/>
            <a:ext cx="22860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0F4D4C74-348E-4F84-848F-5DFFFBF9EBD9}" type="datetime'0''''''.''6''''''0'''''''''''''''''''''''''''''''''''''">
              <a:rPr lang="en-US" altLang="en-US" sz="800" baseline="0" smtClean="0">
                <a:solidFill>
                  <a:schemeClr val="tx1"/>
                </a:solidFill>
              </a:rPr>
              <a:pPr/>
              <a:t>0.60</a:t>
            </a:fld>
            <a:endParaRPr lang="en-US" sz="800" baseline="0" dirty="0" err="1">
              <a:solidFill>
                <a:schemeClr val="tx1"/>
              </a:solidFill>
            </a:endParaRPr>
          </a:p>
        </p:txBody>
      </p:sp>
      <p:sp>
        <p:nvSpPr>
          <p:cNvPr id="174" name="Rectangle 173">
            <a:extLst>
              <a:ext uri="{FF2B5EF4-FFF2-40B4-BE49-F238E27FC236}">
                <a16:creationId xmlns:a16="http://schemas.microsoft.com/office/drawing/2014/main" id="{6E0992F4-F23D-9051-BA46-B312510C2F4D}"/>
              </a:ext>
            </a:extLst>
          </p:cNvPr>
          <p:cNvSpPr/>
          <p:nvPr>
            <p:custDataLst>
              <p:tags r:id="rId50"/>
            </p:custDataLst>
          </p:nvPr>
        </p:nvSpPr>
        <p:spPr bwMode="gray">
          <a:xfrm>
            <a:off x="8086725" y="3817938"/>
            <a:ext cx="22860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2D4DD75A-F516-434D-8A8A-B361DE9EE0F4}" type="datetime'''''''''0''''''''''''.''''''''''''0''1'''''''''''''''''''''">
              <a:rPr lang="en-US" altLang="en-US" sz="800" baseline="0" smtClean="0">
                <a:solidFill>
                  <a:schemeClr val="tx1"/>
                </a:solidFill>
              </a:rPr>
              <a:pPr/>
              <a:t>0.01</a:t>
            </a:fld>
            <a:endParaRPr lang="en-US" sz="800" baseline="0" dirty="0" err="1">
              <a:solidFill>
                <a:schemeClr val="tx1"/>
              </a:solidFill>
            </a:endParaRPr>
          </a:p>
        </p:txBody>
      </p:sp>
      <p:sp>
        <p:nvSpPr>
          <p:cNvPr id="19" name="Text Placeholder 401">
            <a:extLst>
              <a:ext uri="{FF2B5EF4-FFF2-40B4-BE49-F238E27FC236}">
                <a16:creationId xmlns:a16="http://schemas.microsoft.com/office/drawing/2014/main" id="{A5A329D9-7F8F-5C80-ADAC-2B2710BCBCC1}"/>
              </a:ext>
            </a:extLst>
          </p:cNvPr>
          <p:cNvSpPr txBox="1">
            <a:spLocks/>
          </p:cNvSpPr>
          <p:nvPr/>
        </p:nvSpPr>
        <p:spPr>
          <a:xfrm>
            <a:off x="306324" y="1276350"/>
            <a:ext cx="7741410" cy="290513"/>
          </a:xfrm>
          <a:prstGeom prst="rect">
            <a:avLst/>
          </a:prstGeom>
        </p:spPr>
        <p:txBody>
          <a:bodyPr/>
          <a:lstStyle>
            <a:lvl1pPr marL="0" marR="0" indent="0" algn="l" defTabSz="389626" rtl="0" eaLnBrk="1" fontAlgn="auto" latinLnBrk="0" hangingPunct="1">
              <a:lnSpc>
                <a:spcPct val="100000"/>
              </a:lnSpc>
              <a:spcBef>
                <a:spcPts val="0"/>
              </a:spcBef>
              <a:spcAft>
                <a:spcPts val="0"/>
              </a:spcAft>
              <a:buClrTx/>
              <a:buSzTx/>
              <a:buFontTx/>
              <a:buNone/>
              <a:tabLst/>
              <a:defRPr lang="en-GB" sz="1500" b="1" i="0" u="none" strike="noStrike" kern="1200" baseline="0" smtClean="0">
                <a:solidFill>
                  <a:srgbClr val="082566"/>
                </a:solidFill>
                <a:latin typeface="+mn-lt"/>
                <a:ea typeface="+mn-ea"/>
                <a:cs typeface="+mn-cs"/>
              </a:defRPr>
            </a:lvl1pPr>
            <a:lvl2pPr marL="307101" indent="-152874" algn="l" defTabSz="389626" rtl="0" eaLnBrk="1" latinLnBrk="0" hangingPunct="1">
              <a:spcBef>
                <a:spcPct val="20000"/>
              </a:spcBef>
              <a:buFont typeface="Lucida Grande"/>
              <a:buChar char="»"/>
              <a:defRPr sz="1400" kern="1200">
                <a:solidFill>
                  <a:srgbClr val="082566"/>
                </a:solidFill>
                <a:latin typeface="+mn-lt"/>
                <a:ea typeface="+mn-ea"/>
                <a:cs typeface="+mn-cs"/>
              </a:defRPr>
            </a:lvl2pPr>
            <a:lvl3pPr marL="455917" indent="-148815" algn="l" defTabSz="389626" rtl="0" eaLnBrk="1" latinLnBrk="0" hangingPunct="1">
              <a:spcBef>
                <a:spcPct val="20000"/>
              </a:spcBef>
              <a:buFont typeface="Lucida Grande"/>
              <a:buChar char="»"/>
              <a:defRPr sz="1200" kern="1200">
                <a:solidFill>
                  <a:srgbClr val="082566"/>
                </a:solidFill>
                <a:latin typeface="+mn-lt"/>
                <a:ea typeface="+mn-ea"/>
                <a:cs typeface="+mn-cs"/>
              </a:defRPr>
            </a:lvl3pPr>
            <a:lvl4pPr marL="610144" marR="0" indent="-154227" algn="l" defTabSz="389626" rtl="0" eaLnBrk="1" fontAlgn="auto" latinLnBrk="0" hangingPunct="1">
              <a:lnSpc>
                <a:spcPct val="100000"/>
              </a:lnSpc>
              <a:spcBef>
                <a:spcPct val="20000"/>
              </a:spcBef>
              <a:spcAft>
                <a:spcPts val="0"/>
              </a:spcAft>
              <a:buClrTx/>
              <a:buSzTx/>
              <a:buFont typeface="Lucida Grande"/>
              <a:buChar char="»"/>
              <a:tabLst/>
              <a:defRPr sz="1000" kern="1200">
                <a:solidFill>
                  <a:srgbClr val="1292DC"/>
                </a:solidFill>
                <a:latin typeface="+mn-lt"/>
                <a:ea typeface="+mn-ea"/>
                <a:cs typeface="+mn-cs"/>
              </a:defRPr>
            </a:lvl4pPr>
            <a:lvl5pPr marL="378803" indent="-224576" algn="l" defTabSz="389626" rtl="0" eaLnBrk="1" latinLnBrk="0" hangingPunct="1">
              <a:lnSpc>
                <a:spcPct val="100000"/>
              </a:lnSpc>
              <a:spcBef>
                <a:spcPct val="20000"/>
              </a:spcBef>
              <a:buFont typeface="Arial"/>
              <a:buChar char="»"/>
              <a:defRPr lang="en-US" sz="1900" kern="1200" smtClean="0">
                <a:solidFill>
                  <a:srgbClr val="082566"/>
                </a:solidFill>
                <a:latin typeface="+mn-lt"/>
                <a:ea typeface="+mn-ea"/>
                <a:cs typeface="+mn-cs"/>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a:lstStyle>
          <a:p>
            <a:endParaRPr lang="en-US" sz="1200" dirty="0">
              <a:solidFill>
                <a:schemeClr val="accent3"/>
              </a:solidFill>
              <a:latin typeface="Arial" panose="020B0604020202020204" pitchFamily="34" charset="0"/>
              <a:ea typeface="Roboto Light" panose="02000000000000000000" pitchFamily="2" charset="0"/>
              <a:cs typeface="Arial" panose="020B0604020202020204" pitchFamily="34" charset="0"/>
            </a:endParaRPr>
          </a:p>
        </p:txBody>
      </p:sp>
      <p:sp>
        <p:nvSpPr>
          <p:cNvPr id="3" name="Oval 2">
            <a:extLst>
              <a:ext uri="{FF2B5EF4-FFF2-40B4-BE49-F238E27FC236}">
                <a16:creationId xmlns:a16="http://schemas.microsoft.com/office/drawing/2014/main" id="{E53C0063-3E51-9A8E-E385-5C777D39A2B5}"/>
              </a:ext>
            </a:extLst>
          </p:cNvPr>
          <p:cNvSpPr/>
          <p:nvPr>
            <p:custDataLst>
              <p:tags r:id="rId51"/>
            </p:custDataLst>
          </p:nvPr>
        </p:nvSpPr>
        <p:spPr bwMode="auto">
          <a:xfrm>
            <a:off x="313014" y="4742636"/>
            <a:ext cx="72000" cy="72000"/>
          </a:xfrm>
          <a:prstGeom prst="ellipse">
            <a:avLst/>
          </a:prstGeom>
          <a:solidFill>
            <a:schemeClr val="accent5"/>
          </a:solidFill>
          <a:ln w="9525"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aseline="0" dirty="0" err="1">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2B5F4C63-8B81-AB7E-327E-548C2FAD918A}"/>
              </a:ext>
            </a:extLst>
          </p:cNvPr>
          <p:cNvSpPr/>
          <p:nvPr>
            <p:custDataLst>
              <p:tags r:id="rId52"/>
            </p:custDataLst>
          </p:nvPr>
        </p:nvSpPr>
        <p:spPr bwMode="auto">
          <a:xfrm>
            <a:off x="449818" y="4702436"/>
            <a:ext cx="1512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r>
              <a:rPr lang="en-GB" altLang="en-US" sz="800" b="0" baseline="0" dirty="0">
                <a:solidFill>
                  <a:schemeClr val="tx1"/>
                </a:solidFill>
              </a:rPr>
              <a:t>Copper mining sector contribution to GDP (RHS) </a:t>
            </a:r>
            <a:endParaRPr lang="en-US" sz="800" b="0" baseline="0" dirty="0" err="1">
              <a:solidFill>
                <a:schemeClr val="tx1"/>
              </a:solidFill>
            </a:endParaRPr>
          </a:p>
        </p:txBody>
      </p:sp>
      <p:grpSp>
        <p:nvGrpSpPr>
          <p:cNvPr id="20" name="Group 19">
            <a:extLst>
              <a:ext uri="{FF2B5EF4-FFF2-40B4-BE49-F238E27FC236}">
                <a16:creationId xmlns:a16="http://schemas.microsoft.com/office/drawing/2014/main" id="{5EBA3C05-12C9-F65B-9DB8-AE007C28B8EF}"/>
              </a:ext>
            </a:extLst>
          </p:cNvPr>
          <p:cNvGrpSpPr/>
          <p:nvPr/>
        </p:nvGrpSpPr>
        <p:grpSpPr>
          <a:xfrm>
            <a:off x="856462" y="3989380"/>
            <a:ext cx="753087" cy="560686"/>
            <a:chOff x="810620" y="3989380"/>
            <a:chExt cx="753087" cy="560686"/>
          </a:xfrm>
        </p:grpSpPr>
        <p:pic>
          <p:nvPicPr>
            <p:cNvPr id="21" name="Picture 20">
              <a:extLst>
                <a:ext uri="{FF2B5EF4-FFF2-40B4-BE49-F238E27FC236}">
                  <a16:creationId xmlns:a16="http://schemas.microsoft.com/office/drawing/2014/main" id="{D1B4D8AF-C33E-5E53-179D-D06629FA99EC}"/>
                </a:ext>
              </a:extLst>
            </p:cNvPr>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1347707" y="3989380"/>
              <a:ext cx="216000" cy="202938"/>
            </a:xfrm>
            <a:prstGeom prst="rect">
              <a:avLst/>
            </a:prstGeom>
          </p:spPr>
        </p:pic>
        <p:sp>
          <p:nvSpPr>
            <p:cNvPr id="22" name="Rectangle 21">
              <a:extLst>
                <a:ext uri="{FF2B5EF4-FFF2-40B4-BE49-F238E27FC236}">
                  <a16:creationId xmlns:a16="http://schemas.microsoft.com/office/drawing/2014/main" id="{12EA5CD1-6072-062F-CF3C-B2174F5DBDF4}"/>
                </a:ext>
              </a:extLst>
            </p:cNvPr>
            <p:cNvSpPr/>
            <p:nvPr>
              <p:custDataLst>
                <p:tags r:id="rId69"/>
              </p:custDataLst>
            </p:nvPr>
          </p:nvSpPr>
          <p:spPr bwMode="auto">
            <a:xfrm rot="19090296">
              <a:off x="810620" y="4397666"/>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Peru</a:t>
              </a:r>
              <a:endParaRPr lang="en-US" sz="1000" baseline="0" dirty="0">
                <a:solidFill>
                  <a:schemeClr val="tx1"/>
                </a:solidFill>
              </a:endParaRPr>
            </a:p>
          </p:txBody>
        </p:sp>
      </p:grpSp>
      <p:grpSp>
        <p:nvGrpSpPr>
          <p:cNvPr id="23" name="Group 22">
            <a:extLst>
              <a:ext uri="{FF2B5EF4-FFF2-40B4-BE49-F238E27FC236}">
                <a16:creationId xmlns:a16="http://schemas.microsoft.com/office/drawing/2014/main" id="{4F25801F-408C-B9E4-B74F-07DA03A6D76C}"/>
              </a:ext>
            </a:extLst>
          </p:cNvPr>
          <p:cNvGrpSpPr/>
          <p:nvPr/>
        </p:nvGrpSpPr>
        <p:grpSpPr>
          <a:xfrm>
            <a:off x="1365895" y="3989380"/>
            <a:ext cx="750939" cy="585226"/>
            <a:chOff x="1295952" y="3984787"/>
            <a:chExt cx="750939" cy="585226"/>
          </a:xfrm>
        </p:grpSpPr>
        <p:pic>
          <p:nvPicPr>
            <p:cNvPr id="24" name="Picture 23">
              <a:extLst>
                <a:ext uri="{FF2B5EF4-FFF2-40B4-BE49-F238E27FC236}">
                  <a16:creationId xmlns:a16="http://schemas.microsoft.com/office/drawing/2014/main" id="{574399EF-D73B-AA42-A08B-D8F96914EC95}"/>
                </a:ext>
              </a:extLst>
            </p:cNvPr>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1830891" y="3984787"/>
              <a:ext cx="216000" cy="203730"/>
            </a:xfrm>
            <a:prstGeom prst="rect">
              <a:avLst/>
            </a:prstGeom>
          </p:spPr>
        </p:pic>
        <p:sp>
          <p:nvSpPr>
            <p:cNvPr id="25" name="Rectangle 24">
              <a:extLst>
                <a:ext uri="{FF2B5EF4-FFF2-40B4-BE49-F238E27FC236}">
                  <a16:creationId xmlns:a16="http://schemas.microsoft.com/office/drawing/2014/main" id="{005AD152-D0F4-BF1F-11D2-3BB7C58BEF5D}"/>
                </a:ext>
              </a:extLst>
            </p:cNvPr>
            <p:cNvSpPr/>
            <p:nvPr>
              <p:custDataLst>
                <p:tags r:id="rId68"/>
              </p:custDataLst>
            </p:nvPr>
          </p:nvSpPr>
          <p:spPr bwMode="auto">
            <a:xfrm rot="19090296">
              <a:off x="1295952" y="4417613"/>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China</a:t>
              </a:r>
              <a:endParaRPr lang="en-US" sz="1000" baseline="0" dirty="0">
                <a:solidFill>
                  <a:schemeClr val="tx1"/>
                </a:solidFill>
              </a:endParaRPr>
            </a:p>
          </p:txBody>
        </p:sp>
      </p:grpSp>
      <p:grpSp>
        <p:nvGrpSpPr>
          <p:cNvPr id="26" name="Group 25">
            <a:extLst>
              <a:ext uri="{FF2B5EF4-FFF2-40B4-BE49-F238E27FC236}">
                <a16:creationId xmlns:a16="http://schemas.microsoft.com/office/drawing/2014/main" id="{434D0EA3-576D-0983-BAE6-2C0BDA0D3778}"/>
              </a:ext>
            </a:extLst>
          </p:cNvPr>
          <p:cNvGrpSpPr/>
          <p:nvPr/>
        </p:nvGrpSpPr>
        <p:grpSpPr>
          <a:xfrm>
            <a:off x="1892773" y="3989380"/>
            <a:ext cx="748791" cy="611007"/>
            <a:chOff x="1781284" y="3983128"/>
            <a:chExt cx="748791" cy="611007"/>
          </a:xfrm>
        </p:grpSpPr>
        <p:pic>
          <p:nvPicPr>
            <p:cNvPr id="27" name="Picture 26">
              <a:extLst>
                <a:ext uri="{FF2B5EF4-FFF2-40B4-BE49-F238E27FC236}">
                  <a16:creationId xmlns:a16="http://schemas.microsoft.com/office/drawing/2014/main" id="{EDB1331E-2BBA-1FDB-8BF9-9143E6AF454A}"/>
                </a:ext>
              </a:extLst>
            </p:cNvPr>
            <p:cNvPicPr>
              <a:picLocks noChangeAspect="1"/>
            </p:cNvPicPr>
            <p:nvPr/>
          </p:nvPicPr>
          <p:blipFill>
            <a:blip r:embed="rId76">
              <a:extLst>
                <a:ext uri="{28A0092B-C50C-407E-A947-70E740481C1C}">
                  <a14:useLocalDpi xmlns:a14="http://schemas.microsoft.com/office/drawing/2010/main" val="0"/>
                </a:ext>
              </a:extLst>
            </a:blip>
            <a:stretch>
              <a:fillRect/>
            </a:stretch>
          </p:blipFill>
          <p:spPr>
            <a:xfrm>
              <a:off x="2314075" y="3983128"/>
              <a:ext cx="216000" cy="209190"/>
            </a:xfrm>
            <a:prstGeom prst="rect">
              <a:avLst/>
            </a:prstGeom>
          </p:spPr>
        </p:pic>
        <p:sp>
          <p:nvSpPr>
            <p:cNvPr id="28" name="Rectangle 27">
              <a:extLst>
                <a:ext uri="{FF2B5EF4-FFF2-40B4-BE49-F238E27FC236}">
                  <a16:creationId xmlns:a16="http://schemas.microsoft.com/office/drawing/2014/main" id="{4E046B5C-B9BD-8257-BB30-ACDAA244F85E}"/>
                </a:ext>
              </a:extLst>
            </p:cNvPr>
            <p:cNvSpPr/>
            <p:nvPr>
              <p:custDataLst>
                <p:tags r:id="rId67"/>
              </p:custDataLst>
            </p:nvPr>
          </p:nvSpPr>
          <p:spPr bwMode="auto">
            <a:xfrm rot="19090296">
              <a:off x="1781284" y="4441735"/>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DRC</a:t>
              </a:r>
              <a:endParaRPr lang="en-US" sz="1000" baseline="0" dirty="0">
                <a:solidFill>
                  <a:schemeClr val="tx1"/>
                </a:solidFill>
              </a:endParaRPr>
            </a:p>
          </p:txBody>
        </p:sp>
      </p:grpSp>
      <p:grpSp>
        <p:nvGrpSpPr>
          <p:cNvPr id="29" name="Group 28">
            <a:extLst>
              <a:ext uri="{FF2B5EF4-FFF2-40B4-BE49-F238E27FC236}">
                <a16:creationId xmlns:a16="http://schemas.microsoft.com/office/drawing/2014/main" id="{7E9A770A-E14B-6947-DE46-9715BF99FCE7}"/>
              </a:ext>
            </a:extLst>
          </p:cNvPr>
          <p:cNvGrpSpPr/>
          <p:nvPr/>
        </p:nvGrpSpPr>
        <p:grpSpPr>
          <a:xfrm>
            <a:off x="2410972" y="3989380"/>
            <a:ext cx="746643" cy="580631"/>
            <a:chOff x="2266616" y="3976120"/>
            <a:chExt cx="746643" cy="580631"/>
          </a:xfrm>
        </p:grpSpPr>
        <p:pic>
          <p:nvPicPr>
            <p:cNvPr id="30" name="Picture 29">
              <a:extLst>
                <a:ext uri="{FF2B5EF4-FFF2-40B4-BE49-F238E27FC236}">
                  <a16:creationId xmlns:a16="http://schemas.microsoft.com/office/drawing/2014/main" id="{CEC55B05-7DB7-CC3B-0A8A-2043D6A75769}"/>
                </a:ext>
              </a:extLst>
            </p:cNvPr>
            <p:cNvPicPr preferRelativeResize="0">
              <a:picLocks noChangeAspect="1"/>
            </p:cNvPicPr>
            <p:nvPr/>
          </p:nvPicPr>
          <p:blipFill>
            <a:blip r:embed="rId77">
              <a:extLst>
                <a:ext uri="{28A0092B-C50C-407E-A947-70E740481C1C}">
                  <a14:useLocalDpi xmlns:a14="http://schemas.microsoft.com/office/drawing/2010/main" val="0"/>
                </a:ext>
              </a:extLst>
            </a:blip>
            <a:stretch>
              <a:fillRect/>
            </a:stretch>
          </p:blipFill>
          <p:spPr>
            <a:xfrm>
              <a:off x="2797259" y="3976120"/>
              <a:ext cx="216000" cy="207804"/>
            </a:xfrm>
            <a:prstGeom prst="rect">
              <a:avLst/>
            </a:prstGeom>
          </p:spPr>
        </p:pic>
        <p:sp>
          <p:nvSpPr>
            <p:cNvPr id="31" name="Rectangle 30">
              <a:extLst>
                <a:ext uri="{FF2B5EF4-FFF2-40B4-BE49-F238E27FC236}">
                  <a16:creationId xmlns:a16="http://schemas.microsoft.com/office/drawing/2014/main" id="{AE90AADE-1CC5-3261-C54A-D05B4A2DEF4A}"/>
                </a:ext>
              </a:extLst>
            </p:cNvPr>
            <p:cNvSpPr/>
            <p:nvPr>
              <p:custDataLst>
                <p:tags r:id="rId66"/>
              </p:custDataLst>
            </p:nvPr>
          </p:nvSpPr>
          <p:spPr bwMode="auto">
            <a:xfrm rot="19090296">
              <a:off x="2266616" y="4404351"/>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USA</a:t>
              </a:r>
              <a:endParaRPr lang="en-US" sz="1000" baseline="0" dirty="0">
                <a:solidFill>
                  <a:schemeClr val="tx1"/>
                </a:solidFill>
              </a:endParaRPr>
            </a:p>
          </p:txBody>
        </p:sp>
      </p:grpSp>
      <p:grpSp>
        <p:nvGrpSpPr>
          <p:cNvPr id="32" name="Group 31">
            <a:extLst>
              <a:ext uri="{FF2B5EF4-FFF2-40B4-BE49-F238E27FC236}">
                <a16:creationId xmlns:a16="http://schemas.microsoft.com/office/drawing/2014/main" id="{2197F421-E23B-B754-8D31-689942EB33AA}"/>
              </a:ext>
            </a:extLst>
          </p:cNvPr>
          <p:cNvGrpSpPr/>
          <p:nvPr/>
        </p:nvGrpSpPr>
        <p:grpSpPr>
          <a:xfrm>
            <a:off x="2940085" y="3989380"/>
            <a:ext cx="744495" cy="565982"/>
            <a:chOff x="2751948" y="3975393"/>
            <a:chExt cx="744495" cy="565982"/>
          </a:xfrm>
        </p:grpSpPr>
        <p:pic>
          <p:nvPicPr>
            <p:cNvPr id="33" name="Picture 32" descr="d:\Users\stryjo\Desktop\FLAGS\FLAG BUTTONS\AUSTRALIA.png">
              <a:extLst>
                <a:ext uri="{FF2B5EF4-FFF2-40B4-BE49-F238E27FC236}">
                  <a16:creationId xmlns:a16="http://schemas.microsoft.com/office/drawing/2014/main" id="{9203BC3C-9FE0-D895-47A5-9F594598C830}"/>
                </a:ext>
              </a:extLst>
            </p:cNvPr>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3280443" y="3975393"/>
              <a:ext cx="216000" cy="20780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17C62BE3-A4A3-CBA6-AACA-144589445121}"/>
                </a:ext>
              </a:extLst>
            </p:cNvPr>
            <p:cNvSpPr/>
            <p:nvPr>
              <p:custDataLst>
                <p:tags r:id="rId65"/>
              </p:custDataLst>
            </p:nvPr>
          </p:nvSpPr>
          <p:spPr bwMode="auto">
            <a:xfrm rot="19090296">
              <a:off x="2751948" y="4388975"/>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Australia</a:t>
              </a:r>
              <a:endParaRPr lang="en-US" sz="1000" baseline="0" dirty="0">
                <a:solidFill>
                  <a:schemeClr val="tx1"/>
                </a:solidFill>
              </a:endParaRPr>
            </a:p>
          </p:txBody>
        </p:sp>
      </p:grpSp>
      <p:grpSp>
        <p:nvGrpSpPr>
          <p:cNvPr id="35" name="Group 34">
            <a:extLst>
              <a:ext uri="{FF2B5EF4-FFF2-40B4-BE49-F238E27FC236}">
                <a16:creationId xmlns:a16="http://schemas.microsoft.com/office/drawing/2014/main" id="{91DECBD3-8DD1-A817-6E48-7DF4DD0C4A23}"/>
              </a:ext>
            </a:extLst>
          </p:cNvPr>
          <p:cNvGrpSpPr/>
          <p:nvPr/>
        </p:nvGrpSpPr>
        <p:grpSpPr>
          <a:xfrm>
            <a:off x="3453988" y="3989380"/>
            <a:ext cx="742347" cy="593245"/>
            <a:chOff x="3237280" y="3976767"/>
            <a:chExt cx="742347" cy="593245"/>
          </a:xfrm>
        </p:grpSpPr>
        <p:pic>
          <p:nvPicPr>
            <p:cNvPr id="36" name="Picture 35">
              <a:extLst>
                <a:ext uri="{FF2B5EF4-FFF2-40B4-BE49-F238E27FC236}">
                  <a16:creationId xmlns:a16="http://schemas.microsoft.com/office/drawing/2014/main" id="{7116AD65-20C5-6BF3-6778-3F8B09575CA3}"/>
                </a:ext>
              </a:extLst>
            </p:cNvPr>
            <p:cNvPicPr preferRelativeResize="0">
              <a:picLocks noChangeAspect="1"/>
            </p:cNvPicPr>
            <p:nvPr/>
          </p:nvPicPr>
          <p:blipFill>
            <a:blip r:embed="rId79">
              <a:extLst>
                <a:ext uri="{28A0092B-C50C-407E-A947-70E740481C1C}">
                  <a14:useLocalDpi xmlns:a14="http://schemas.microsoft.com/office/drawing/2010/main" val="0"/>
                </a:ext>
              </a:extLst>
            </a:blip>
            <a:stretch>
              <a:fillRect/>
            </a:stretch>
          </p:blipFill>
          <p:spPr>
            <a:xfrm>
              <a:off x="3763627" y="3976767"/>
              <a:ext cx="216000" cy="206430"/>
            </a:xfrm>
            <a:prstGeom prst="rect">
              <a:avLst/>
            </a:prstGeom>
          </p:spPr>
        </p:pic>
        <p:sp>
          <p:nvSpPr>
            <p:cNvPr id="37" name="Rectangle 36">
              <a:extLst>
                <a:ext uri="{FF2B5EF4-FFF2-40B4-BE49-F238E27FC236}">
                  <a16:creationId xmlns:a16="http://schemas.microsoft.com/office/drawing/2014/main" id="{74E00815-04ED-3CB5-B89E-88C79587E4F9}"/>
                </a:ext>
              </a:extLst>
            </p:cNvPr>
            <p:cNvSpPr/>
            <p:nvPr>
              <p:custDataLst>
                <p:tags r:id="rId64"/>
              </p:custDataLst>
            </p:nvPr>
          </p:nvSpPr>
          <p:spPr bwMode="auto">
            <a:xfrm rot="19090296">
              <a:off x="3237280" y="4417612"/>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Russia</a:t>
              </a:r>
              <a:endParaRPr lang="en-US" sz="1000" baseline="0" dirty="0">
                <a:solidFill>
                  <a:schemeClr val="tx1"/>
                </a:solidFill>
              </a:endParaRPr>
            </a:p>
          </p:txBody>
        </p:sp>
      </p:grpSp>
      <p:grpSp>
        <p:nvGrpSpPr>
          <p:cNvPr id="38" name="Group 37">
            <a:extLst>
              <a:ext uri="{FF2B5EF4-FFF2-40B4-BE49-F238E27FC236}">
                <a16:creationId xmlns:a16="http://schemas.microsoft.com/office/drawing/2014/main" id="{F23D4B99-FEC1-1D50-1718-4F4FB28F0B8A}"/>
              </a:ext>
            </a:extLst>
          </p:cNvPr>
          <p:cNvGrpSpPr/>
          <p:nvPr/>
        </p:nvGrpSpPr>
        <p:grpSpPr>
          <a:xfrm>
            <a:off x="3965743" y="3989380"/>
            <a:ext cx="740199" cy="593771"/>
            <a:chOff x="3722612" y="3983128"/>
            <a:chExt cx="740199" cy="593771"/>
          </a:xfrm>
        </p:grpSpPr>
        <p:pic>
          <p:nvPicPr>
            <p:cNvPr id="39" name="Picture 38">
              <a:extLst>
                <a:ext uri="{FF2B5EF4-FFF2-40B4-BE49-F238E27FC236}">
                  <a16:creationId xmlns:a16="http://schemas.microsoft.com/office/drawing/2014/main" id="{42EB4EF7-5A30-3823-757E-94658253E4DB}"/>
                </a:ext>
              </a:extLst>
            </p:cNvPr>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a:off x="4246811" y="3983128"/>
              <a:ext cx="216000" cy="207804"/>
            </a:xfrm>
            <a:prstGeom prst="rect">
              <a:avLst/>
            </a:prstGeom>
          </p:spPr>
        </p:pic>
        <p:sp>
          <p:nvSpPr>
            <p:cNvPr id="40" name="Rectangle 39">
              <a:extLst>
                <a:ext uri="{FF2B5EF4-FFF2-40B4-BE49-F238E27FC236}">
                  <a16:creationId xmlns:a16="http://schemas.microsoft.com/office/drawing/2014/main" id="{802F3C05-CD9E-03FA-A299-2063D0E68F10}"/>
                </a:ext>
              </a:extLst>
            </p:cNvPr>
            <p:cNvSpPr/>
            <p:nvPr>
              <p:custDataLst>
                <p:tags r:id="rId63"/>
              </p:custDataLst>
            </p:nvPr>
          </p:nvSpPr>
          <p:spPr bwMode="auto">
            <a:xfrm rot="19090296">
              <a:off x="3722612" y="442449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Zambia</a:t>
              </a:r>
              <a:endParaRPr lang="en-US" sz="1000" baseline="0" dirty="0">
                <a:solidFill>
                  <a:schemeClr val="tx1"/>
                </a:solidFill>
              </a:endParaRPr>
            </a:p>
          </p:txBody>
        </p:sp>
      </p:grpSp>
      <p:grpSp>
        <p:nvGrpSpPr>
          <p:cNvPr id="41" name="Group 40">
            <a:extLst>
              <a:ext uri="{FF2B5EF4-FFF2-40B4-BE49-F238E27FC236}">
                <a16:creationId xmlns:a16="http://schemas.microsoft.com/office/drawing/2014/main" id="{35B021A2-2B39-AE79-0BBA-A3BED755D064}"/>
              </a:ext>
            </a:extLst>
          </p:cNvPr>
          <p:cNvGrpSpPr/>
          <p:nvPr/>
        </p:nvGrpSpPr>
        <p:grpSpPr>
          <a:xfrm>
            <a:off x="4475350" y="3989380"/>
            <a:ext cx="738051" cy="561194"/>
            <a:chOff x="4207944" y="4001245"/>
            <a:chExt cx="738051" cy="561194"/>
          </a:xfrm>
        </p:grpSpPr>
        <p:pic>
          <p:nvPicPr>
            <p:cNvPr id="42" name="Picture 41">
              <a:extLst>
                <a:ext uri="{FF2B5EF4-FFF2-40B4-BE49-F238E27FC236}">
                  <a16:creationId xmlns:a16="http://schemas.microsoft.com/office/drawing/2014/main" id="{6E752C11-7895-6E4C-7096-2FB7D2D70EC8}"/>
                </a:ext>
              </a:extLst>
            </p:cNvPr>
            <p:cNvPicPr>
              <a:picLocks noChangeAspect="1"/>
            </p:cNvPicPr>
            <p:nvPr/>
          </p:nvPicPr>
          <p:blipFill>
            <a:blip r:embed="rId81">
              <a:extLst>
                <a:ext uri="{28A0092B-C50C-407E-A947-70E740481C1C}">
                  <a14:useLocalDpi xmlns:a14="http://schemas.microsoft.com/office/drawing/2010/main" val="0"/>
                </a:ext>
              </a:extLst>
            </a:blip>
            <a:stretch>
              <a:fillRect/>
            </a:stretch>
          </p:blipFill>
          <p:spPr>
            <a:xfrm>
              <a:off x="4729995" y="4001245"/>
              <a:ext cx="216000" cy="207804"/>
            </a:xfrm>
            <a:prstGeom prst="rect">
              <a:avLst/>
            </a:prstGeom>
          </p:spPr>
        </p:pic>
        <p:sp>
          <p:nvSpPr>
            <p:cNvPr id="43" name="Rectangle 42">
              <a:extLst>
                <a:ext uri="{FF2B5EF4-FFF2-40B4-BE49-F238E27FC236}">
                  <a16:creationId xmlns:a16="http://schemas.microsoft.com/office/drawing/2014/main" id="{4ED4BAD4-CB0F-3016-A969-F0FEF4678D8D}"/>
                </a:ext>
              </a:extLst>
            </p:cNvPr>
            <p:cNvSpPr/>
            <p:nvPr>
              <p:custDataLst>
                <p:tags r:id="rId62"/>
              </p:custDataLst>
            </p:nvPr>
          </p:nvSpPr>
          <p:spPr bwMode="auto">
            <a:xfrm rot="19090296">
              <a:off x="4207944" y="441003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Mexico</a:t>
              </a:r>
              <a:endParaRPr lang="en-US" sz="1000" baseline="0" dirty="0">
                <a:solidFill>
                  <a:schemeClr val="tx1"/>
                </a:solidFill>
              </a:endParaRPr>
            </a:p>
          </p:txBody>
        </p:sp>
      </p:grpSp>
      <p:grpSp>
        <p:nvGrpSpPr>
          <p:cNvPr id="44" name="Group 43">
            <a:extLst>
              <a:ext uri="{FF2B5EF4-FFF2-40B4-BE49-F238E27FC236}">
                <a16:creationId xmlns:a16="http://schemas.microsoft.com/office/drawing/2014/main" id="{6CEE02C6-5AAE-E4D5-97A8-BA4ED796BDD7}"/>
              </a:ext>
            </a:extLst>
          </p:cNvPr>
          <p:cNvGrpSpPr/>
          <p:nvPr/>
        </p:nvGrpSpPr>
        <p:grpSpPr>
          <a:xfrm>
            <a:off x="4995871" y="3989380"/>
            <a:ext cx="735903" cy="561087"/>
            <a:chOff x="4693276" y="3995665"/>
            <a:chExt cx="735903" cy="561087"/>
          </a:xfrm>
        </p:grpSpPr>
        <p:pic>
          <p:nvPicPr>
            <p:cNvPr id="45" name="Picture 44">
              <a:extLst>
                <a:ext uri="{FF2B5EF4-FFF2-40B4-BE49-F238E27FC236}">
                  <a16:creationId xmlns:a16="http://schemas.microsoft.com/office/drawing/2014/main" id="{A6E1B740-5783-E358-E4A6-32BA0616CD54}"/>
                </a:ext>
              </a:extLst>
            </p:cNvPr>
            <p:cNvPicPr preferRelativeResize="0">
              <a:picLocks noChangeAspect="1"/>
            </p:cNvPicPr>
            <p:nvPr/>
          </p:nvPicPr>
          <p:blipFill>
            <a:blip r:embed="rId82">
              <a:extLst>
                <a:ext uri="{28A0092B-C50C-407E-A947-70E740481C1C}">
                  <a14:useLocalDpi xmlns:a14="http://schemas.microsoft.com/office/drawing/2010/main" val="0"/>
                </a:ext>
              </a:extLst>
            </a:blip>
            <a:stretch>
              <a:fillRect/>
            </a:stretch>
          </p:blipFill>
          <p:spPr>
            <a:xfrm>
              <a:off x="5213179" y="3995665"/>
              <a:ext cx="216000" cy="210594"/>
            </a:xfrm>
            <a:prstGeom prst="rect">
              <a:avLst/>
            </a:prstGeom>
          </p:spPr>
        </p:pic>
        <p:sp>
          <p:nvSpPr>
            <p:cNvPr id="46" name="Rectangle 45">
              <a:extLst>
                <a:ext uri="{FF2B5EF4-FFF2-40B4-BE49-F238E27FC236}">
                  <a16:creationId xmlns:a16="http://schemas.microsoft.com/office/drawing/2014/main" id="{98862959-8787-96E8-3F00-E87A1B72C028}"/>
                </a:ext>
              </a:extLst>
            </p:cNvPr>
            <p:cNvSpPr/>
            <p:nvPr>
              <p:custDataLst>
                <p:tags r:id="rId61"/>
              </p:custDataLst>
            </p:nvPr>
          </p:nvSpPr>
          <p:spPr bwMode="auto">
            <a:xfrm rot="19090296">
              <a:off x="4693276" y="4404352"/>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Kazakhstan</a:t>
              </a:r>
              <a:endParaRPr lang="en-US" sz="1000" baseline="0" dirty="0">
                <a:solidFill>
                  <a:schemeClr val="tx1"/>
                </a:solidFill>
              </a:endParaRPr>
            </a:p>
          </p:txBody>
        </p:sp>
      </p:grpSp>
      <p:grpSp>
        <p:nvGrpSpPr>
          <p:cNvPr id="47" name="Group 46">
            <a:extLst>
              <a:ext uri="{FF2B5EF4-FFF2-40B4-BE49-F238E27FC236}">
                <a16:creationId xmlns:a16="http://schemas.microsoft.com/office/drawing/2014/main" id="{4E730767-3228-6E60-3D26-99C492647D77}"/>
              </a:ext>
            </a:extLst>
          </p:cNvPr>
          <p:cNvGrpSpPr/>
          <p:nvPr/>
        </p:nvGrpSpPr>
        <p:grpSpPr>
          <a:xfrm>
            <a:off x="5520775" y="3989380"/>
            <a:ext cx="733755" cy="568682"/>
            <a:chOff x="5178608" y="4001331"/>
            <a:chExt cx="733755" cy="568682"/>
          </a:xfrm>
        </p:grpSpPr>
        <p:pic>
          <p:nvPicPr>
            <p:cNvPr id="48" name="Picture 47">
              <a:extLst>
                <a:ext uri="{FF2B5EF4-FFF2-40B4-BE49-F238E27FC236}">
                  <a16:creationId xmlns:a16="http://schemas.microsoft.com/office/drawing/2014/main" id="{9ECAC54E-5839-0AD1-C894-4CE70576B3C2}"/>
                </a:ext>
              </a:extLst>
            </p:cNvPr>
            <p:cNvPicPr>
              <a:picLocks noChangeAspect="1"/>
            </p:cNvPicPr>
            <p:nvPr/>
          </p:nvPicPr>
          <p:blipFill>
            <a:blip r:embed="rId83">
              <a:extLst>
                <a:ext uri="{28A0092B-C50C-407E-A947-70E740481C1C}">
                  <a14:useLocalDpi xmlns:a14="http://schemas.microsoft.com/office/drawing/2010/main" val="0"/>
                </a:ext>
              </a:extLst>
            </a:blip>
            <a:stretch>
              <a:fillRect/>
            </a:stretch>
          </p:blipFill>
          <p:spPr>
            <a:xfrm>
              <a:off x="5696363" y="4001331"/>
              <a:ext cx="216000" cy="207804"/>
            </a:xfrm>
            <a:prstGeom prst="rect">
              <a:avLst/>
            </a:prstGeom>
          </p:spPr>
        </p:pic>
        <p:sp>
          <p:nvSpPr>
            <p:cNvPr id="49" name="Rectangle 48">
              <a:extLst>
                <a:ext uri="{FF2B5EF4-FFF2-40B4-BE49-F238E27FC236}">
                  <a16:creationId xmlns:a16="http://schemas.microsoft.com/office/drawing/2014/main" id="{13B04184-7E69-F444-6D4D-A5F8BC09BDA1}"/>
                </a:ext>
              </a:extLst>
            </p:cNvPr>
            <p:cNvSpPr/>
            <p:nvPr>
              <p:custDataLst>
                <p:tags r:id="rId60"/>
              </p:custDataLst>
            </p:nvPr>
          </p:nvSpPr>
          <p:spPr bwMode="auto">
            <a:xfrm rot="19090296">
              <a:off x="5178608" y="4417613"/>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Indonesia</a:t>
              </a:r>
              <a:endParaRPr lang="en-US" sz="1000" baseline="0" dirty="0">
                <a:solidFill>
                  <a:schemeClr val="tx1"/>
                </a:solidFill>
              </a:endParaRPr>
            </a:p>
          </p:txBody>
        </p:sp>
      </p:grpSp>
      <p:grpSp>
        <p:nvGrpSpPr>
          <p:cNvPr id="50" name="Group 49">
            <a:extLst>
              <a:ext uri="{FF2B5EF4-FFF2-40B4-BE49-F238E27FC236}">
                <a16:creationId xmlns:a16="http://schemas.microsoft.com/office/drawing/2014/main" id="{DF8F935A-5A55-8019-DD43-B590E17AFB70}"/>
              </a:ext>
            </a:extLst>
          </p:cNvPr>
          <p:cNvGrpSpPr/>
          <p:nvPr/>
        </p:nvGrpSpPr>
        <p:grpSpPr>
          <a:xfrm>
            <a:off x="6030469" y="3989380"/>
            <a:ext cx="731607" cy="580966"/>
            <a:chOff x="5663940" y="3989046"/>
            <a:chExt cx="731607" cy="580966"/>
          </a:xfrm>
        </p:grpSpPr>
        <p:pic>
          <p:nvPicPr>
            <p:cNvPr id="51" name="Picture 50">
              <a:extLst>
                <a:ext uri="{FF2B5EF4-FFF2-40B4-BE49-F238E27FC236}">
                  <a16:creationId xmlns:a16="http://schemas.microsoft.com/office/drawing/2014/main" id="{659DCE1A-4257-94DB-4F6A-2AABA5DF89C4}"/>
                </a:ext>
              </a:extLst>
            </p:cNvPr>
            <p:cNvPicPr>
              <a:picLocks noChangeAspect="1"/>
            </p:cNvPicPr>
            <p:nvPr/>
          </p:nvPicPr>
          <p:blipFill>
            <a:blip r:embed="rId84">
              <a:extLst>
                <a:ext uri="{28A0092B-C50C-407E-A947-70E740481C1C}">
                  <a14:useLocalDpi xmlns:a14="http://schemas.microsoft.com/office/drawing/2010/main" val="0"/>
                </a:ext>
              </a:extLst>
            </a:blip>
            <a:stretch>
              <a:fillRect/>
            </a:stretch>
          </p:blipFill>
          <p:spPr>
            <a:xfrm>
              <a:off x="6179547" y="3989046"/>
              <a:ext cx="216000" cy="205068"/>
            </a:xfrm>
            <a:prstGeom prst="rect">
              <a:avLst/>
            </a:prstGeom>
          </p:spPr>
        </p:pic>
        <p:sp>
          <p:nvSpPr>
            <p:cNvPr id="52" name="Rectangle 51">
              <a:extLst>
                <a:ext uri="{FF2B5EF4-FFF2-40B4-BE49-F238E27FC236}">
                  <a16:creationId xmlns:a16="http://schemas.microsoft.com/office/drawing/2014/main" id="{518A39A7-7DA1-8E46-F800-C4F3D3055941}"/>
                </a:ext>
              </a:extLst>
            </p:cNvPr>
            <p:cNvSpPr/>
            <p:nvPr>
              <p:custDataLst>
                <p:tags r:id="rId59"/>
              </p:custDataLst>
            </p:nvPr>
          </p:nvSpPr>
          <p:spPr bwMode="auto">
            <a:xfrm rot="19090296">
              <a:off x="5663940" y="4417612"/>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Canada</a:t>
              </a:r>
            </a:p>
          </p:txBody>
        </p:sp>
      </p:grpSp>
      <p:grpSp>
        <p:nvGrpSpPr>
          <p:cNvPr id="53" name="Group 52">
            <a:extLst>
              <a:ext uri="{FF2B5EF4-FFF2-40B4-BE49-F238E27FC236}">
                <a16:creationId xmlns:a16="http://schemas.microsoft.com/office/drawing/2014/main" id="{7AFD0606-3AF0-A2A4-294E-1107787C5EC4}"/>
              </a:ext>
            </a:extLst>
          </p:cNvPr>
          <p:cNvGrpSpPr/>
          <p:nvPr/>
        </p:nvGrpSpPr>
        <p:grpSpPr>
          <a:xfrm>
            <a:off x="6544546" y="3989380"/>
            <a:ext cx="729459" cy="586299"/>
            <a:chOff x="6149272" y="4007837"/>
            <a:chExt cx="729459" cy="586299"/>
          </a:xfrm>
        </p:grpSpPr>
        <p:pic>
          <p:nvPicPr>
            <p:cNvPr id="54" name="Picture 53">
              <a:extLst>
                <a:ext uri="{FF2B5EF4-FFF2-40B4-BE49-F238E27FC236}">
                  <a16:creationId xmlns:a16="http://schemas.microsoft.com/office/drawing/2014/main" id="{BFCEBBFE-FDE1-7C6B-6A2D-C7788DDB9A94}"/>
                </a:ext>
              </a:extLst>
            </p:cNvPr>
            <p:cNvPicPr>
              <a:picLocks noChangeAspect="1"/>
            </p:cNvPicPr>
            <p:nvPr/>
          </p:nvPicPr>
          <p:blipFill>
            <a:blip r:embed="rId85">
              <a:extLst>
                <a:ext uri="{28A0092B-C50C-407E-A947-70E740481C1C}">
                  <a14:useLocalDpi xmlns:a14="http://schemas.microsoft.com/office/drawing/2010/main" val="0"/>
                </a:ext>
              </a:extLst>
            </a:blip>
            <a:stretch>
              <a:fillRect/>
            </a:stretch>
          </p:blipFill>
          <p:spPr>
            <a:xfrm>
              <a:off x="6662731" y="4007837"/>
              <a:ext cx="216000" cy="194544"/>
            </a:xfrm>
            <a:prstGeom prst="rect">
              <a:avLst/>
            </a:prstGeom>
          </p:spPr>
        </p:pic>
        <p:sp>
          <p:nvSpPr>
            <p:cNvPr id="55" name="Rectangle 54">
              <a:extLst>
                <a:ext uri="{FF2B5EF4-FFF2-40B4-BE49-F238E27FC236}">
                  <a16:creationId xmlns:a16="http://schemas.microsoft.com/office/drawing/2014/main" id="{90D34DCC-CB8A-3C18-0A99-47BF82A4647E}"/>
                </a:ext>
              </a:extLst>
            </p:cNvPr>
            <p:cNvSpPr/>
            <p:nvPr>
              <p:custDataLst>
                <p:tags r:id="rId58"/>
              </p:custDataLst>
            </p:nvPr>
          </p:nvSpPr>
          <p:spPr bwMode="auto">
            <a:xfrm rot="19090296">
              <a:off x="6149272" y="4441736"/>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Poland</a:t>
              </a:r>
            </a:p>
          </p:txBody>
        </p:sp>
      </p:grpSp>
      <p:grpSp>
        <p:nvGrpSpPr>
          <p:cNvPr id="56" name="Group 55">
            <a:extLst>
              <a:ext uri="{FF2B5EF4-FFF2-40B4-BE49-F238E27FC236}">
                <a16:creationId xmlns:a16="http://schemas.microsoft.com/office/drawing/2014/main" id="{B81C8F9E-7D84-0C88-598C-86CED036B569}"/>
              </a:ext>
            </a:extLst>
          </p:cNvPr>
          <p:cNvGrpSpPr/>
          <p:nvPr/>
        </p:nvGrpSpPr>
        <p:grpSpPr>
          <a:xfrm>
            <a:off x="7063006" y="3989380"/>
            <a:ext cx="727311" cy="593687"/>
            <a:chOff x="6634604" y="4002752"/>
            <a:chExt cx="727311" cy="593687"/>
          </a:xfrm>
        </p:grpSpPr>
        <p:pic>
          <p:nvPicPr>
            <p:cNvPr id="57" name="Picture 2" descr="d:\Users\stryjo\Desktop\FLAGS\FLAG BUTTONS\BRAZIL.png">
              <a:extLst>
                <a:ext uri="{FF2B5EF4-FFF2-40B4-BE49-F238E27FC236}">
                  <a16:creationId xmlns:a16="http://schemas.microsoft.com/office/drawing/2014/main" id="{3F6C8E65-D5BC-CEDF-7CEF-DE6D54248F6B}"/>
                </a:ext>
              </a:extLst>
            </p:cNvPr>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7145915" y="4002752"/>
              <a:ext cx="216000" cy="20780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9C25C05F-8938-7958-50AE-4431769A681F}"/>
                </a:ext>
              </a:extLst>
            </p:cNvPr>
            <p:cNvSpPr/>
            <p:nvPr>
              <p:custDataLst>
                <p:tags r:id="rId57"/>
              </p:custDataLst>
            </p:nvPr>
          </p:nvSpPr>
          <p:spPr bwMode="auto">
            <a:xfrm rot="19090296">
              <a:off x="6634604" y="444403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Brazil</a:t>
              </a:r>
            </a:p>
          </p:txBody>
        </p:sp>
      </p:grpSp>
      <p:grpSp>
        <p:nvGrpSpPr>
          <p:cNvPr id="63" name="Group 62">
            <a:extLst>
              <a:ext uri="{FF2B5EF4-FFF2-40B4-BE49-F238E27FC236}">
                <a16:creationId xmlns:a16="http://schemas.microsoft.com/office/drawing/2014/main" id="{64902D7E-EEA8-ED96-FC15-ED9DC7FE8008}"/>
              </a:ext>
            </a:extLst>
          </p:cNvPr>
          <p:cNvGrpSpPr/>
          <p:nvPr/>
        </p:nvGrpSpPr>
        <p:grpSpPr>
          <a:xfrm>
            <a:off x="325288" y="3989380"/>
            <a:ext cx="755235" cy="560685"/>
            <a:chOff x="325288" y="3989380"/>
            <a:chExt cx="755235" cy="560685"/>
          </a:xfrm>
        </p:grpSpPr>
        <p:pic>
          <p:nvPicPr>
            <p:cNvPr id="64" name="Picture 63">
              <a:extLst>
                <a:ext uri="{FF2B5EF4-FFF2-40B4-BE49-F238E27FC236}">
                  <a16:creationId xmlns:a16="http://schemas.microsoft.com/office/drawing/2014/main" id="{0C89580E-A863-B6ED-58BB-BF47C304610F}"/>
                </a:ext>
              </a:extLst>
            </p:cNvPr>
            <p:cNvPicPr preferRelativeResize="0">
              <a:picLocks noChangeAspect="1"/>
            </p:cNvPicPr>
            <p:nvPr/>
          </p:nvPicPr>
          <p:blipFill>
            <a:blip r:embed="rId87">
              <a:extLst>
                <a:ext uri="{28A0092B-C50C-407E-A947-70E740481C1C}">
                  <a14:useLocalDpi xmlns:a14="http://schemas.microsoft.com/office/drawing/2010/main" val="0"/>
                </a:ext>
              </a:extLst>
            </a:blip>
            <a:stretch>
              <a:fillRect/>
            </a:stretch>
          </p:blipFill>
          <p:spPr>
            <a:xfrm>
              <a:off x="864523" y="3989380"/>
              <a:ext cx="216000" cy="210036"/>
            </a:xfrm>
            <a:prstGeom prst="rect">
              <a:avLst/>
            </a:prstGeom>
          </p:spPr>
        </p:pic>
        <p:sp>
          <p:nvSpPr>
            <p:cNvPr id="65" name="Rectangle 64">
              <a:extLst>
                <a:ext uri="{FF2B5EF4-FFF2-40B4-BE49-F238E27FC236}">
                  <a16:creationId xmlns:a16="http://schemas.microsoft.com/office/drawing/2014/main" id="{0E7C0410-AB88-D6A7-E148-29FA1964CD90}"/>
                </a:ext>
              </a:extLst>
            </p:cNvPr>
            <p:cNvSpPr/>
            <p:nvPr>
              <p:custDataLst>
                <p:tags r:id="rId56"/>
              </p:custDataLst>
            </p:nvPr>
          </p:nvSpPr>
          <p:spPr bwMode="auto">
            <a:xfrm rot="19090296">
              <a:off x="325288" y="4397665"/>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Chile</a:t>
              </a:r>
              <a:endParaRPr lang="en-US" sz="1000" baseline="0" dirty="0">
                <a:solidFill>
                  <a:schemeClr val="tx1"/>
                </a:solidFill>
              </a:endParaRPr>
            </a:p>
          </p:txBody>
        </p:sp>
      </p:grpSp>
      <p:grpSp>
        <p:nvGrpSpPr>
          <p:cNvPr id="66" name="Group 65">
            <a:extLst>
              <a:ext uri="{FF2B5EF4-FFF2-40B4-BE49-F238E27FC236}">
                <a16:creationId xmlns:a16="http://schemas.microsoft.com/office/drawing/2014/main" id="{E6FA6B50-45E8-40BD-7E8C-B2DA3EFE1B3B}"/>
              </a:ext>
            </a:extLst>
          </p:cNvPr>
          <p:cNvGrpSpPr/>
          <p:nvPr/>
        </p:nvGrpSpPr>
        <p:grpSpPr>
          <a:xfrm>
            <a:off x="7566252" y="3989380"/>
            <a:ext cx="725163" cy="574346"/>
            <a:chOff x="7119936" y="3995665"/>
            <a:chExt cx="725163" cy="574346"/>
          </a:xfrm>
        </p:grpSpPr>
        <p:pic>
          <p:nvPicPr>
            <p:cNvPr id="67" name="Picture 66">
              <a:extLst>
                <a:ext uri="{FF2B5EF4-FFF2-40B4-BE49-F238E27FC236}">
                  <a16:creationId xmlns:a16="http://schemas.microsoft.com/office/drawing/2014/main" id="{F761ED28-2A10-0F48-1005-A010749FF592}"/>
                </a:ext>
              </a:extLst>
            </p:cNvPr>
            <p:cNvPicPr>
              <a:picLocks noChangeAspect="1"/>
            </p:cNvPicPr>
            <p:nvPr/>
          </p:nvPicPr>
          <p:blipFill>
            <a:blip r:embed="rId88" cstate="print">
              <a:extLst>
                <a:ext uri="{28A0092B-C50C-407E-A947-70E740481C1C}">
                  <a14:useLocalDpi xmlns:a14="http://schemas.microsoft.com/office/drawing/2010/main" val="0"/>
                </a:ext>
              </a:extLst>
            </a:blip>
            <a:stretch>
              <a:fillRect/>
            </a:stretch>
          </p:blipFill>
          <p:spPr>
            <a:xfrm>
              <a:off x="7629099" y="3995665"/>
              <a:ext cx="216000" cy="206982"/>
            </a:xfrm>
            <a:prstGeom prst="rect">
              <a:avLst/>
            </a:prstGeom>
          </p:spPr>
        </p:pic>
        <p:sp>
          <p:nvSpPr>
            <p:cNvPr id="68" name="Rectangle 67">
              <a:extLst>
                <a:ext uri="{FF2B5EF4-FFF2-40B4-BE49-F238E27FC236}">
                  <a16:creationId xmlns:a16="http://schemas.microsoft.com/office/drawing/2014/main" id="{B3C0F3AC-DB1C-BBC8-753E-51282669A70D}"/>
                </a:ext>
              </a:extLst>
            </p:cNvPr>
            <p:cNvSpPr/>
            <p:nvPr>
              <p:custDataLst>
                <p:tags r:id="rId55"/>
              </p:custDataLst>
            </p:nvPr>
          </p:nvSpPr>
          <p:spPr bwMode="auto">
            <a:xfrm rot="19090296">
              <a:off x="7119936" y="4417611"/>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Mongolia</a:t>
              </a:r>
            </a:p>
          </p:txBody>
        </p:sp>
      </p:grpSp>
      <p:sp>
        <p:nvSpPr>
          <p:cNvPr id="304" name="Oval 303">
            <a:extLst>
              <a:ext uri="{FF2B5EF4-FFF2-40B4-BE49-F238E27FC236}">
                <a16:creationId xmlns:a16="http://schemas.microsoft.com/office/drawing/2014/main" id="{FED36541-5A4F-8DFB-D7CA-31B2AE8210BB}"/>
              </a:ext>
            </a:extLst>
          </p:cNvPr>
          <p:cNvSpPr/>
          <p:nvPr>
            <p:custDataLst>
              <p:tags r:id="rId53"/>
            </p:custDataLst>
          </p:nvPr>
        </p:nvSpPr>
        <p:spPr bwMode="auto">
          <a:xfrm>
            <a:off x="2710591" y="4742636"/>
            <a:ext cx="72000" cy="72000"/>
          </a:xfrm>
          <a:prstGeom prst="ellipse">
            <a:avLst/>
          </a:prstGeom>
          <a:solidFill>
            <a:schemeClr val="accent4"/>
          </a:solidFill>
          <a:ln w="9525" cap="flat" cmpd="sng" algn="ctr">
            <a:solidFill>
              <a:schemeClr val="accent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aseline="0" dirty="0" err="1">
              <a:ea typeface="Roboto" panose="02000000000000000000" pitchFamily="2" charset="0"/>
              <a:cs typeface="Roboto" panose="02000000000000000000" pitchFamily="2" charset="0"/>
            </a:endParaRPr>
          </a:p>
        </p:txBody>
      </p:sp>
      <p:sp>
        <p:nvSpPr>
          <p:cNvPr id="305" name="Rectangle 304">
            <a:extLst>
              <a:ext uri="{FF2B5EF4-FFF2-40B4-BE49-F238E27FC236}">
                <a16:creationId xmlns:a16="http://schemas.microsoft.com/office/drawing/2014/main" id="{CF6E919D-AFBD-9263-9CAD-534A5EFCBE22}"/>
              </a:ext>
            </a:extLst>
          </p:cNvPr>
          <p:cNvSpPr/>
          <p:nvPr>
            <p:custDataLst>
              <p:tags r:id="rId54"/>
            </p:custDataLst>
          </p:nvPr>
        </p:nvSpPr>
        <p:spPr bwMode="auto">
          <a:xfrm>
            <a:off x="2847395" y="4702436"/>
            <a:ext cx="1512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r>
              <a:rPr lang="en-US" altLang="en-US" sz="800" b="0" baseline="0" dirty="0">
                <a:solidFill>
                  <a:schemeClr val="tx1"/>
                </a:solidFill>
              </a:rPr>
              <a:t>Upside potential (selected examples)</a:t>
            </a:r>
            <a:endParaRPr lang="en-US" sz="800" b="0" baseline="0" dirty="0">
              <a:solidFill>
                <a:schemeClr val="tx1"/>
              </a:solidFill>
            </a:endParaRPr>
          </a:p>
        </p:txBody>
      </p:sp>
      <p:sp>
        <p:nvSpPr>
          <p:cNvPr id="306" name="Speech Bubble: Rectangle 305">
            <a:extLst>
              <a:ext uri="{FF2B5EF4-FFF2-40B4-BE49-F238E27FC236}">
                <a16:creationId xmlns:a16="http://schemas.microsoft.com/office/drawing/2014/main" id="{63F84632-3DEA-3CC2-7705-08EDF52B50FA}"/>
              </a:ext>
            </a:extLst>
          </p:cNvPr>
          <p:cNvSpPr/>
          <p:nvPr/>
        </p:nvSpPr>
        <p:spPr>
          <a:xfrm>
            <a:off x="5092079" y="2221073"/>
            <a:ext cx="2002681" cy="619917"/>
          </a:xfrm>
          <a:prstGeom prst="wedgeRectCallout">
            <a:avLst>
              <a:gd name="adj1" fmla="val -70920"/>
              <a:gd name="adj2" fmla="val -58903"/>
            </a:avLst>
          </a:prstGeom>
          <a:solidFill>
            <a:schemeClr val="accent1">
              <a:lumMod val="20000"/>
              <a:lumOff val="80000"/>
              <a:alpha val="50000"/>
            </a:schemeClr>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72000" tIns="36000" rIns="72000" bIns="36000" numCol="1" spcCol="0" rtlCol="0" anchor="ctr" anchorCtr="0">
            <a:noAutofit/>
          </a:bodyPr>
          <a:lstStyle/>
          <a:p>
            <a:pPr algn="just"/>
            <a:r>
              <a:rPr lang="en-US" sz="800" b="0" baseline="0" dirty="0">
                <a:solidFill>
                  <a:schemeClr val="tx1"/>
                </a:solidFill>
              </a:rPr>
              <a:t>The green arrow and dot indicate the upside realization potential, should best-in-class resources governance practices be established (selected examples).</a:t>
            </a:r>
          </a:p>
        </p:txBody>
      </p:sp>
    </p:spTree>
    <p:extLst>
      <p:ext uri="{BB962C8B-B14F-4D97-AF65-F5344CB8AC3E}">
        <p14:creationId xmlns:p14="http://schemas.microsoft.com/office/powerpoint/2010/main" val="3635234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9F75CB8-5EAA-89E3-ABDD-ADECEA0B0F43}"/>
              </a:ext>
            </a:extLst>
          </p:cNvPr>
          <p:cNvGraphicFramePr>
            <a:graphicFrameLocks noChangeAspect="1"/>
          </p:cNvGraphicFramePr>
          <p:nvPr>
            <p:custDataLst>
              <p:tags r:id="rId1"/>
            </p:custDataLst>
            <p:extLst>
              <p:ext uri="{D42A27DB-BD31-4B8C-83A1-F6EECF244321}">
                <p14:modId xmlns:p14="http://schemas.microsoft.com/office/powerpoint/2010/main" val="39213435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5" imgW="344" imgH="344" progId="TCLayout.ActiveDocument.1">
                  <p:embed/>
                </p:oleObj>
              </mc:Choice>
              <mc:Fallback>
                <p:oleObj name="think-cell Slide" r:id="rId85" imgW="344" imgH="344" progId="TCLayout.ActiveDocument.1">
                  <p:embed/>
                  <p:pic>
                    <p:nvPicPr>
                      <p:cNvPr id="4" name="Object 3" hidden="1">
                        <a:extLst>
                          <a:ext uri="{FF2B5EF4-FFF2-40B4-BE49-F238E27FC236}">
                            <a16:creationId xmlns:a16="http://schemas.microsoft.com/office/drawing/2014/main" id="{99F75CB8-5EAA-89E3-ABDD-ADECEA0B0F43}"/>
                          </a:ext>
                        </a:extLst>
                      </p:cNvPr>
                      <p:cNvPicPr/>
                      <p:nvPr/>
                    </p:nvPicPr>
                    <p:blipFill>
                      <a:blip r:embed="rId86"/>
                      <a:stretch>
                        <a:fillRect/>
                      </a:stretch>
                    </p:blipFill>
                    <p:spPr>
                      <a:xfrm>
                        <a:off x="1588" y="1588"/>
                        <a:ext cx="1588" cy="1588"/>
                      </a:xfrm>
                      <a:prstGeom prst="rect">
                        <a:avLst/>
                      </a:prstGeom>
                    </p:spPr>
                  </p:pic>
                </p:oleObj>
              </mc:Fallback>
            </mc:AlternateContent>
          </a:graphicData>
        </a:graphic>
      </p:graphicFrame>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1"/>
          </p:nvPr>
        </p:nvSpPr>
        <p:spPr>
          <a:xfrm>
            <a:off x="306324" y="785362"/>
            <a:ext cx="8708136" cy="434068"/>
          </a:xfrm>
        </p:spPr>
        <p:txBody>
          <a:bodyPr/>
          <a:lstStyle/>
          <a:p>
            <a:r>
              <a:rPr lang="en-GB" dirty="0"/>
              <a:t>Keeping the ranking based on production, we have mapped the countries’ resources &amp; reserves </a:t>
            </a:r>
            <a:endParaRPr lang="en-US" dirty="0"/>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 Note: Copper reserves &amp; resources are based on Wood Mackenzie’s base case coverage, which might differ sightly from other views</a:t>
            </a:r>
          </a:p>
        </p:txBody>
      </p:sp>
      <p:sp>
        <p:nvSpPr>
          <p:cNvPr id="3" name="Text Placeholder 2">
            <a:extLst>
              <a:ext uri="{FF2B5EF4-FFF2-40B4-BE49-F238E27FC236}">
                <a16:creationId xmlns:a16="http://schemas.microsoft.com/office/drawing/2014/main" id="{32FE444D-DB7B-6290-9953-0EA962AD8F37}"/>
              </a:ext>
            </a:extLst>
          </p:cNvPr>
          <p:cNvSpPr>
            <a:spLocks noGrp="1"/>
          </p:cNvSpPr>
          <p:nvPr>
            <p:ph type="body" sz="quarter" idx="20"/>
          </p:nvPr>
        </p:nvSpPr>
        <p:spPr/>
        <p:txBody>
          <a:bodyPr/>
          <a:lstStyle/>
          <a:p>
            <a:r>
              <a:rPr lang="en-US" sz="1200" dirty="0">
                <a:solidFill>
                  <a:schemeClr val="accent3"/>
                </a:solidFill>
                <a:latin typeface="Arial" panose="020B0604020202020204" pitchFamily="34" charset="0"/>
                <a:ea typeface="Roboto Light" panose="02000000000000000000" pitchFamily="2" charset="0"/>
                <a:cs typeface="Arial" panose="020B0604020202020204" pitchFamily="34" charset="0"/>
              </a:rPr>
              <a:t>Identified copper resources &amp; reserves (2021) and average annual production per country (2017 – 2021)</a:t>
            </a:r>
          </a:p>
          <a:p>
            <a:endParaRPr lang="en-US" sz="1200" dirty="0"/>
          </a:p>
        </p:txBody>
      </p:sp>
      <p:sp>
        <p:nvSpPr>
          <p:cNvPr id="7" name="Title 6"/>
          <p:cNvSpPr>
            <a:spLocks noGrp="1"/>
          </p:cNvSpPr>
          <p:nvPr>
            <p:ph type="title"/>
          </p:nvPr>
        </p:nvSpPr>
        <p:spPr/>
        <p:txBody>
          <a:bodyPr vert="horz"/>
          <a:lstStyle/>
          <a:p>
            <a:r>
              <a:rPr lang="en-US" dirty="0"/>
              <a:t>From another perspective, we can consider the identified resources &amp; reserves as a proxy to estimate the untapped value yet to be realized</a:t>
            </a:r>
          </a:p>
        </p:txBody>
      </p:sp>
      <p:sp>
        <p:nvSpPr>
          <p:cNvPr id="17" name="Text Placeholder 401">
            <a:extLst>
              <a:ext uri="{FF2B5EF4-FFF2-40B4-BE49-F238E27FC236}">
                <a16:creationId xmlns:a16="http://schemas.microsoft.com/office/drawing/2014/main" id="{8DF11DBC-4F1F-63C2-F582-4A0385675933}"/>
              </a:ext>
            </a:extLst>
          </p:cNvPr>
          <p:cNvSpPr txBox="1">
            <a:spLocks/>
          </p:cNvSpPr>
          <p:nvPr/>
        </p:nvSpPr>
        <p:spPr>
          <a:xfrm>
            <a:off x="306324" y="1276350"/>
            <a:ext cx="8153464" cy="332965"/>
          </a:xfrm>
          <a:prstGeom prst="rect">
            <a:avLst/>
          </a:prstGeom>
        </p:spPr>
        <p:txBody>
          <a:bodyPr/>
          <a:lstStyle>
            <a:lvl1pPr marL="0" marR="0" indent="0" algn="l" defTabSz="389626" rtl="0" eaLnBrk="1" fontAlgn="auto" latinLnBrk="0" hangingPunct="1">
              <a:lnSpc>
                <a:spcPct val="100000"/>
              </a:lnSpc>
              <a:spcBef>
                <a:spcPts val="0"/>
              </a:spcBef>
              <a:spcAft>
                <a:spcPts val="0"/>
              </a:spcAft>
              <a:buClrTx/>
              <a:buSzTx/>
              <a:buFontTx/>
              <a:buNone/>
              <a:tabLst/>
              <a:defRPr lang="en-GB" sz="1500" b="1" i="0" u="none" strike="noStrike" kern="1200" baseline="0" smtClean="0">
                <a:solidFill>
                  <a:srgbClr val="082566"/>
                </a:solidFill>
                <a:latin typeface="+mn-lt"/>
                <a:ea typeface="+mn-ea"/>
                <a:cs typeface="+mn-cs"/>
              </a:defRPr>
            </a:lvl1pPr>
            <a:lvl2pPr marL="307101" indent="-152874" algn="l" defTabSz="389626" rtl="0" eaLnBrk="1" latinLnBrk="0" hangingPunct="1">
              <a:spcBef>
                <a:spcPct val="20000"/>
              </a:spcBef>
              <a:buFont typeface="Lucida Grande"/>
              <a:buChar char="»"/>
              <a:defRPr sz="1400" kern="1200">
                <a:solidFill>
                  <a:srgbClr val="082566"/>
                </a:solidFill>
                <a:latin typeface="+mn-lt"/>
                <a:ea typeface="+mn-ea"/>
                <a:cs typeface="+mn-cs"/>
              </a:defRPr>
            </a:lvl2pPr>
            <a:lvl3pPr marL="455917" indent="-148815" algn="l" defTabSz="389626" rtl="0" eaLnBrk="1" latinLnBrk="0" hangingPunct="1">
              <a:spcBef>
                <a:spcPct val="20000"/>
              </a:spcBef>
              <a:buFont typeface="Lucida Grande"/>
              <a:buChar char="»"/>
              <a:defRPr sz="1200" kern="1200">
                <a:solidFill>
                  <a:srgbClr val="082566"/>
                </a:solidFill>
                <a:latin typeface="+mn-lt"/>
                <a:ea typeface="+mn-ea"/>
                <a:cs typeface="+mn-cs"/>
              </a:defRPr>
            </a:lvl3pPr>
            <a:lvl4pPr marL="610144" marR="0" indent="-154227" algn="l" defTabSz="389626" rtl="0" eaLnBrk="1" fontAlgn="auto" latinLnBrk="0" hangingPunct="1">
              <a:lnSpc>
                <a:spcPct val="100000"/>
              </a:lnSpc>
              <a:spcBef>
                <a:spcPct val="20000"/>
              </a:spcBef>
              <a:spcAft>
                <a:spcPts val="0"/>
              </a:spcAft>
              <a:buClrTx/>
              <a:buSzTx/>
              <a:buFont typeface="Lucida Grande"/>
              <a:buChar char="»"/>
              <a:tabLst/>
              <a:defRPr sz="1000" kern="1200">
                <a:solidFill>
                  <a:srgbClr val="1292DC"/>
                </a:solidFill>
                <a:latin typeface="+mn-lt"/>
                <a:ea typeface="+mn-ea"/>
                <a:cs typeface="+mn-cs"/>
              </a:defRPr>
            </a:lvl4pPr>
            <a:lvl5pPr marL="378803" indent="-224576" algn="l" defTabSz="389626" rtl="0" eaLnBrk="1" latinLnBrk="0" hangingPunct="1">
              <a:lnSpc>
                <a:spcPct val="100000"/>
              </a:lnSpc>
              <a:spcBef>
                <a:spcPct val="20000"/>
              </a:spcBef>
              <a:buFont typeface="Arial"/>
              <a:buChar char="»"/>
              <a:defRPr lang="en-US" sz="1900" kern="1200" smtClean="0">
                <a:solidFill>
                  <a:srgbClr val="082566"/>
                </a:solidFill>
                <a:latin typeface="+mn-lt"/>
                <a:ea typeface="+mn-ea"/>
                <a:cs typeface="+mn-cs"/>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a:lstStyle>
          <a:p>
            <a:endParaRPr lang="en-US" sz="1200" dirty="0">
              <a:solidFill>
                <a:schemeClr val="accent3"/>
              </a:solidFill>
              <a:latin typeface="Arial" panose="020B0604020202020204" pitchFamily="34" charset="0"/>
              <a:ea typeface="Roboto Light" panose="02000000000000000000" pitchFamily="2" charset="0"/>
              <a:cs typeface="Arial" panose="020B0604020202020204" pitchFamily="34" charset="0"/>
            </a:endParaRPr>
          </a:p>
        </p:txBody>
      </p:sp>
      <p:sp>
        <p:nvSpPr>
          <p:cNvPr id="26" name="Rectangle 25">
            <a:extLst>
              <a:ext uri="{FF2B5EF4-FFF2-40B4-BE49-F238E27FC236}">
                <a16:creationId xmlns:a16="http://schemas.microsoft.com/office/drawing/2014/main" id="{E7615935-6532-7A39-65DD-FF76CD7E0E40}"/>
              </a:ext>
            </a:extLst>
          </p:cNvPr>
          <p:cNvSpPr/>
          <p:nvPr>
            <p:custDataLst>
              <p:tags r:id="rId2"/>
            </p:custDataLst>
          </p:nvPr>
        </p:nvSpPr>
        <p:spPr bwMode="auto">
          <a:xfrm>
            <a:off x="2931814" y="4724636"/>
            <a:ext cx="108000" cy="108000"/>
          </a:xfrm>
          <a:prstGeom prst="rect">
            <a:avLst/>
          </a:prstGeom>
          <a:solidFill>
            <a:srgbClr val="0070C0"/>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aseline="0" dirty="0" err="1">
              <a:ea typeface="Roboto" panose="02000000000000000000" pitchFamily="2" charset="0"/>
              <a:cs typeface="Roboto" panose="02000000000000000000" pitchFamily="2" charset="0"/>
            </a:endParaRPr>
          </a:p>
        </p:txBody>
      </p:sp>
      <p:sp>
        <p:nvSpPr>
          <p:cNvPr id="27" name="Rectangle 26">
            <a:extLst>
              <a:ext uri="{FF2B5EF4-FFF2-40B4-BE49-F238E27FC236}">
                <a16:creationId xmlns:a16="http://schemas.microsoft.com/office/drawing/2014/main" id="{E4676E6F-F391-7CD8-894B-2FDC815AAD28}"/>
              </a:ext>
            </a:extLst>
          </p:cNvPr>
          <p:cNvSpPr/>
          <p:nvPr>
            <p:custDataLst>
              <p:tags r:id="rId3"/>
            </p:custDataLst>
          </p:nvPr>
        </p:nvSpPr>
        <p:spPr bwMode="auto">
          <a:xfrm>
            <a:off x="3104618" y="4702436"/>
            <a:ext cx="540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r>
              <a:rPr lang="en-US" altLang="en-US" sz="800" b="0" baseline="0" dirty="0">
                <a:solidFill>
                  <a:schemeClr val="tx1"/>
                </a:solidFill>
              </a:rPr>
              <a:t>Resources</a:t>
            </a:r>
            <a:endParaRPr lang="en-US" sz="800" b="0" baseline="0" dirty="0">
              <a:solidFill>
                <a:schemeClr val="tx1"/>
              </a:solidFill>
            </a:endParaRPr>
          </a:p>
        </p:txBody>
      </p:sp>
      <p:sp>
        <p:nvSpPr>
          <p:cNvPr id="28" name="Rectangle 27">
            <a:extLst>
              <a:ext uri="{FF2B5EF4-FFF2-40B4-BE49-F238E27FC236}">
                <a16:creationId xmlns:a16="http://schemas.microsoft.com/office/drawing/2014/main" id="{F4CDF81A-C8E9-EB17-B23F-5142B38C1ADC}"/>
              </a:ext>
            </a:extLst>
          </p:cNvPr>
          <p:cNvSpPr/>
          <p:nvPr>
            <p:custDataLst>
              <p:tags r:id="rId4"/>
            </p:custDataLst>
          </p:nvPr>
        </p:nvSpPr>
        <p:spPr bwMode="auto">
          <a:xfrm>
            <a:off x="2226206" y="4724636"/>
            <a:ext cx="108000" cy="108000"/>
          </a:xfrm>
          <a:prstGeom prst="rect">
            <a:avLst/>
          </a:prstGeom>
          <a:solidFill>
            <a:schemeClr val="accent1"/>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aseline="0" dirty="0" err="1">
              <a:ea typeface="Roboto" panose="02000000000000000000" pitchFamily="2" charset="0"/>
              <a:cs typeface="Roboto" panose="02000000000000000000" pitchFamily="2" charset="0"/>
            </a:endParaRPr>
          </a:p>
        </p:txBody>
      </p:sp>
      <p:sp>
        <p:nvSpPr>
          <p:cNvPr id="29" name="Rectangle 28">
            <a:extLst>
              <a:ext uri="{FF2B5EF4-FFF2-40B4-BE49-F238E27FC236}">
                <a16:creationId xmlns:a16="http://schemas.microsoft.com/office/drawing/2014/main" id="{B2B98C58-9C79-C337-D291-D7054530A215}"/>
              </a:ext>
            </a:extLst>
          </p:cNvPr>
          <p:cNvSpPr/>
          <p:nvPr>
            <p:custDataLst>
              <p:tags r:id="rId5"/>
            </p:custDataLst>
          </p:nvPr>
        </p:nvSpPr>
        <p:spPr bwMode="auto">
          <a:xfrm>
            <a:off x="2399010" y="4702436"/>
            <a:ext cx="46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r>
              <a:rPr lang="en-US" altLang="en-US" sz="800" b="0" baseline="0" dirty="0">
                <a:solidFill>
                  <a:schemeClr val="tx1"/>
                </a:solidFill>
              </a:rPr>
              <a:t>Reserves</a:t>
            </a:r>
            <a:endParaRPr lang="en-US" sz="800" b="0" baseline="0" dirty="0">
              <a:solidFill>
                <a:schemeClr val="tx1"/>
              </a:solidFill>
            </a:endParaRPr>
          </a:p>
        </p:txBody>
      </p:sp>
      <p:sp>
        <p:nvSpPr>
          <p:cNvPr id="30" name="Oval 29">
            <a:extLst>
              <a:ext uri="{FF2B5EF4-FFF2-40B4-BE49-F238E27FC236}">
                <a16:creationId xmlns:a16="http://schemas.microsoft.com/office/drawing/2014/main" id="{E1FFF393-B94A-3CC4-F287-91FB809518AC}"/>
              </a:ext>
            </a:extLst>
          </p:cNvPr>
          <p:cNvSpPr/>
          <p:nvPr>
            <p:custDataLst>
              <p:tags r:id="rId6"/>
            </p:custDataLst>
          </p:nvPr>
        </p:nvSpPr>
        <p:spPr bwMode="auto">
          <a:xfrm>
            <a:off x="313014" y="4742636"/>
            <a:ext cx="72000" cy="72000"/>
          </a:xfrm>
          <a:prstGeom prst="ellipse">
            <a:avLst/>
          </a:prstGeom>
          <a:solidFill>
            <a:schemeClr val="accent5"/>
          </a:solidFill>
          <a:ln w="9525"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aseline="0" dirty="0" err="1">
              <a:ea typeface="Roboto" panose="02000000000000000000" pitchFamily="2" charset="0"/>
              <a:cs typeface="Roboto" panose="02000000000000000000" pitchFamily="2" charset="0"/>
            </a:endParaRPr>
          </a:p>
        </p:txBody>
      </p:sp>
      <p:sp>
        <p:nvSpPr>
          <p:cNvPr id="31" name="Rectangle 30">
            <a:extLst>
              <a:ext uri="{FF2B5EF4-FFF2-40B4-BE49-F238E27FC236}">
                <a16:creationId xmlns:a16="http://schemas.microsoft.com/office/drawing/2014/main" id="{9EC47C93-4A00-B921-AD16-D143700E9522}"/>
              </a:ext>
            </a:extLst>
          </p:cNvPr>
          <p:cNvSpPr/>
          <p:nvPr>
            <p:custDataLst>
              <p:tags r:id="rId7"/>
            </p:custDataLst>
          </p:nvPr>
        </p:nvSpPr>
        <p:spPr bwMode="auto">
          <a:xfrm>
            <a:off x="449818" y="4702436"/>
            <a:ext cx="900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r>
              <a:rPr lang="en-GB" altLang="en-US" sz="800" b="0" baseline="0" dirty="0">
                <a:solidFill>
                  <a:schemeClr val="tx1"/>
                </a:solidFill>
              </a:rPr>
              <a:t>Average annual Cu production (RHS) </a:t>
            </a:r>
            <a:endParaRPr lang="en-US" sz="800" b="0" baseline="0" dirty="0">
              <a:solidFill>
                <a:schemeClr val="tx1"/>
              </a:solidFill>
            </a:endParaRPr>
          </a:p>
        </p:txBody>
      </p:sp>
      <p:graphicFrame>
        <p:nvGraphicFramePr>
          <p:cNvPr id="342" name="Chart 341">
            <a:extLst>
              <a:ext uri="{FF2B5EF4-FFF2-40B4-BE49-F238E27FC236}">
                <a16:creationId xmlns:a16="http://schemas.microsoft.com/office/drawing/2014/main" id="{1CCBEBF6-82EB-DB1A-C575-ACF18AA86AAC}"/>
              </a:ext>
            </a:extLst>
          </p:cNvPr>
          <p:cNvGraphicFramePr/>
          <p:nvPr>
            <p:custDataLst>
              <p:tags r:id="rId8"/>
            </p:custDataLst>
            <p:extLst>
              <p:ext uri="{D42A27DB-BD31-4B8C-83A1-F6EECF244321}">
                <p14:modId xmlns:p14="http://schemas.microsoft.com/office/powerpoint/2010/main" val="1717365146"/>
              </p:ext>
            </p:extLst>
          </p:nvPr>
        </p:nvGraphicFramePr>
        <p:xfrm>
          <a:off x="649288" y="1844675"/>
          <a:ext cx="6931025" cy="2212975"/>
        </p:xfrm>
        <a:graphic>
          <a:graphicData uri="http://schemas.openxmlformats.org/drawingml/2006/chart">
            <c:chart xmlns:c="http://schemas.openxmlformats.org/drawingml/2006/chart" xmlns:r="http://schemas.openxmlformats.org/officeDocument/2006/relationships" r:id="rId87"/>
          </a:graphicData>
        </a:graphic>
      </p:graphicFrame>
      <p:sp>
        <p:nvSpPr>
          <p:cNvPr id="333" name="Rectangle 332">
            <a:extLst>
              <a:ext uri="{FF2B5EF4-FFF2-40B4-BE49-F238E27FC236}">
                <a16:creationId xmlns:a16="http://schemas.microsoft.com/office/drawing/2014/main" id="{5C50DE81-8A92-A9C2-1310-3F397D5B67C4}"/>
              </a:ext>
            </a:extLst>
          </p:cNvPr>
          <p:cNvSpPr/>
          <p:nvPr>
            <p:custDataLst>
              <p:tags r:id="rId9"/>
            </p:custDataLst>
          </p:nvPr>
        </p:nvSpPr>
        <p:spPr bwMode="gray">
          <a:xfrm>
            <a:off x="393700" y="3228976"/>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A34495EF-7BA3-412A-A8D7-FB7EACE146A3}" type="datetime'''''''''''''''''2''''''''0''''''''0'''''''''''''''''''''''">
              <a:rPr lang="en-US" altLang="en-US" sz="1000" b="0" baseline="0" smtClean="0">
                <a:solidFill>
                  <a:schemeClr val="tx1"/>
                </a:solidFill>
                <a:effectLst/>
              </a:rPr>
              <a:pPr algn="r">
                <a:lnSpc>
                  <a:spcPct val="90000"/>
                </a:lnSpc>
              </a:pPr>
              <a:t>200</a:t>
            </a:fld>
            <a:endParaRPr lang="en-US" sz="1000" b="0" baseline="0" dirty="0" err="1">
              <a:solidFill>
                <a:schemeClr val="tx1"/>
              </a:solidFill>
            </a:endParaRPr>
          </a:p>
        </p:txBody>
      </p:sp>
      <p:sp>
        <p:nvSpPr>
          <p:cNvPr id="331" name="Rectangle 330">
            <a:extLst>
              <a:ext uri="{FF2B5EF4-FFF2-40B4-BE49-F238E27FC236}">
                <a16:creationId xmlns:a16="http://schemas.microsoft.com/office/drawing/2014/main" id="{29F2B5C9-9CBE-F3A5-AB1B-E14389E1D605}"/>
              </a:ext>
            </a:extLst>
          </p:cNvPr>
          <p:cNvSpPr/>
          <p:nvPr>
            <p:custDataLst>
              <p:tags r:id="rId10"/>
            </p:custDataLst>
          </p:nvPr>
        </p:nvSpPr>
        <p:spPr bwMode="gray">
          <a:xfrm>
            <a:off x="393700" y="3570289"/>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2F1993DD-8C57-4BF7-97ED-9ED699ED7EE4}" type="datetime'1''''''''''0''''''''''''''''0'''''''''">
              <a:rPr lang="en-US" altLang="en-US" sz="1000" b="0" baseline="0" smtClean="0">
                <a:solidFill>
                  <a:schemeClr val="tx1"/>
                </a:solidFill>
                <a:effectLst/>
              </a:rPr>
              <a:pPr algn="r">
                <a:lnSpc>
                  <a:spcPct val="90000"/>
                </a:lnSpc>
              </a:pPr>
              <a:t>100</a:t>
            </a:fld>
            <a:endParaRPr lang="en-US" sz="1000" b="0" baseline="0" dirty="0" err="1">
              <a:solidFill>
                <a:schemeClr val="tx1"/>
              </a:solidFill>
            </a:endParaRPr>
          </a:p>
        </p:txBody>
      </p:sp>
      <p:sp>
        <p:nvSpPr>
          <p:cNvPr id="100" name="Rectangle 99">
            <a:extLst>
              <a:ext uri="{FF2B5EF4-FFF2-40B4-BE49-F238E27FC236}">
                <a16:creationId xmlns:a16="http://schemas.microsoft.com/office/drawing/2014/main" id="{5C16A0C2-A6B6-F4CD-CD0C-B7F13794DE01}"/>
              </a:ext>
            </a:extLst>
          </p:cNvPr>
          <p:cNvSpPr/>
          <p:nvPr>
            <p:custDataLst>
              <p:tags r:id="rId11"/>
            </p:custDataLst>
          </p:nvPr>
        </p:nvSpPr>
        <p:spPr bwMode="gray">
          <a:xfrm>
            <a:off x="533400" y="3911600"/>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C698B4C8-127D-4190-B1C0-BB61956F0E69}" type="datetime'''''''''''''''''''''''0'''''''">
              <a:rPr lang="en-US" altLang="en-US" sz="1000" b="0" baseline="0" smtClean="0">
                <a:solidFill>
                  <a:schemeClr val="tx1"/>
                </a:solidFill>
              </a:rPr>
              <a:pPr/>
              <a:t>0</a:t>
            </a:fld>
            <a:endParaRPr lang="en-US" sz="1000" b="0" baseline="0" dirty="0" err="1">
              <a:solidFill>
                <a:schemeClr val="tx1"/>
              </a:solidFill>
            </a:endParaRPr>
          </a:p>
        </p:txBody>
      </p:sp>
      <p:sp>
        <p:nvSpPr>
          <p:cNvPr id="340" name="Rectangle 339">
            <a:extLst>
              <a:ext uri="{FF2B5EF4-FFF2-40B4-BE49-F238E27FC236}">
                <a16:creationId xmlns:a16="http://schemas.microsoft.com/office/drawing/2014/main" id="{C5E8403D-7162-545F-BD1C-07399D6170C1}"/>
              </a:ext>
            </a:extLst>
          </p:cNvPr>
          <p:cNvSpPr/>
          <p:nvPr>
            <p:custDataLst>
              <p:tags r:id="rId12"/>
            </p:custDataLst>
          </p:nvPr>
        </p:nvSpPr>
        <p:spPr bwMode="gray">
          <a:xfrm>
            <a:off x="393700" y="2035176"/>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7C1913A7-5BEE-46C8-BD53-7187E4D2E53A}" type="datetime'5''''''''''''''''''''''''''''''''''''5''''0'''''">
              <a:rPr lang="en-US" altLang="en-US" sz="1000" b="0" baseline="0" smtClean="0">
                <a:solidFill>
                  <a:schemeClr val="tx1"/>
                </a:solidFill>
                <a:effectLst/>
              </a:rPr>
              <a:pPr algn="r">
                <a:lnSpc>
                  <a:spcPct val="90000"/>
                </a:lnSpc>
              </a:pPr>
              <a:t>550</a:t>
            </a:fld>
            <a:endParaRPr lang="en-US" sz="1000" b="0" baseline="0" dirty="0" err="1">
              <a:solidFill>
                <a:schemeClr val="tx1"/>
              </a:solidFill>
            </a:endParaRPr>
          </a:p>
        </p:txBody>
      </p:sp>
      <p:sp>
        <p:nvSpPr>
          <p:cNvPr id="344" name="Rectangle 343">
            <a:extLst>
              <a:ext uri="{FF2B5EF4-FFF2-40B4-BE49-F238E27FC236}">
                <a16:creationId xmlns:a16="http://schemas.microsoft.com/office/drawing/2014/main" id="{3993F2C5-9E41-E1DF-3F59-AFF903D819F3}"/>
              </a:ext>
            </a:extLst>
          </p:cNvPr>
          <p:cNvSpPr/>
          <p:nvPr>
            <p:custDataLst>
              <p:tags r:id="rId13"/>
            </p:custDataLst>
          </p:nvPr>
        </p:nvSpPr>
        <p:spPr bwMode="gray">
          <a:xfrm>
            <a:off x="7626350" y="3911601"/>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0E58E8AE-35FE-446C-B77D-D3858174727B}" type="datetime'''''''0'''''''''''''''''''''''">
              <a:rPr lang="en-US" altLang="en-US" sz="1000" b="0" baseline="0" smtClean="0">
                <a:solidFill>
                  <a:schemeClr val="tx1"/>
                </a:solidFill>
              </a:rPr>
              <a:pPr/>
              <a:t>0</a:t>
            </a:fld>
            <a:endParaRPr lang="en-US" sz="1000" b="0" baseline="0" dirty="0" err="1">
              <a:solidFill>
                <a:schemeClr val="tx1"/>
              </a:solidFill>
            </a:endParaRPr>
          </a:p>
        </p:txBody>
      </p:sp>
      <p:sp>
        <p:nvSpPr>
          <p:cNvPr id="330" name="Rectangle 329">
            <a:extLst>
              <a:ext uri="{FF2B5EF4-FFF2-40B4-BE49-F238E27FC236}">
                <a16:creationId xmlns:a16="http://schemas.microsoft.com/office/drawing/2014/main" id="{8274F0E7-BF01-2590-EB55-F15E692340B9}"/>
              </a:ext>
            </a:extLst>
          </p:cNvPr>
          <p:cNvSpPr/>
          <p:nvPr>
            <p:custDataLst>
              <p:tags r:id="rId14"/>
            </p:custDataLst>
          </p:nvPr>
        </p:nvSpPr>
        <p:spPr bwMode="gray">
          <a:xfrm>
            <a:off x="463550" y="3741739"/>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63803F37-CF16-464A-AE0A-096727F2AAFE}" type="datetime'50'''''''''''''''''''''''''''''''''''''''''''''''''">
              <a:rPr lang="en-US" altLang="en-US" sz="1000" b="0" baseline="0" smtClean="0">
                <a:solidFill>
                  <a:schemeClr val="tx1"/>
                </a:solidFill>
                <a:effectLst/>
              </a:rPr>
              <a:pPr algn="r">
                <a:lnSpc>
                  <a:spcPct val="90000"/>
                </a:lnSpc>
              </a:pPr>
              <a:t>50</a:t>
            </a:fld>
            <a:endParaRPr lang="en-US" sz="1000" b="0" baseline="0" dirty="0" err="1">
              <a:solidFill>
                <a:schemeClr val="tx1"/>
              </a:solidFill>
            </a:endParaRPr>
          </a:p>
        </p:txBody>
      </p:sp>
      <p:sp>
        <p:nvSpPr>
          <p:cNvPr id="337" name="Rectangle 336">
            <a:extLst>
              <a:ext uri="{FF2B5EF4-FFF2-40B4-BE49-F238E27FC236}">
                <a16:creationId xmlns:a16="http://schemas.microsoft.com/office/drawing/2014/main" id="{0A416AFF-3FB1-5371-8E02-62152DF88080}"/>
              </a:ext>
            </a:extLst>
          </p:cNvPr>
          <p:cNvSpPr/>
          <p:nvPr>
            <p:custDataLst>
              <p:tags r:id="rId15"/>
            </p:custDataLst>
          </p:nvPr>
        </p:nvSpPr>
        <p:spPr bwMode="gray">
          <a:xfrm>
            <a:off x="393700" y="2546351"/>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192BBCED-C8F4-4878-86FD-DF4896935E1C}" type="datetime'''''''''4''''0''''''''''0'''''''''''''''''''''''''''">
              <a:rPr lang="en-US" altLang="en-US" sz="1000" b="0" baseline="0" smtClean="0">
                <a:solidFill>
                  <a:schemeClr val="tx1"/>
                </a:solidFill>
                <a:effectLst/>
              </a:rPr>
              <a:pPr algn="r">
                <a:lnSpc>
                  <a:spcPct val="90000"/>
                </a:lnSpc>
              </a:pPr>
              <a:t>400</a:t>
            </a:fld>
            <a:endParaRPr lang="en-US" sz="1000" b="0" baseline="0" dirty="0" err="1">
              <a:solidFill>
                <a:schemeClr val="tx1"/>
              </a:solidFill>
            </a:endParaRPr>
          </a:p>
        </p:txBody>
      </p:sp>
      <p:sp>
        <p:nvSpPr>
          <p:cNvPr id="332" name="Rectangle 331">
            <a:extLst>
              <a:ext uri="{FF2B5EF4-FFF2-40B4-BE49-F238E27FC236}">
                <a16:creationId xmlns:a16="http://schemas.microsoft.com/office/drawing/2014/main" id="{75F762AF-7347-BD09-441A-0EE1C6FEDB91}"/>
              </a:ext>
            </a:extLst>
          </p:cNvPr>
          <p:cNvSpPr/>
          <p:nvPr>
            <p:custDataLst>
              <p:tags r:id="rId16"/>
            </p:custDataLst>
          </p:nvPr>
        </p:nvSpPr>
        <p:spPr bwMode="gray">
          <a:xfrm>
            <a:off x="393700" y="3400426"/>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7BC22823-CBBB-4566-8202-88BA05380714}" type="datetime'''''''''''''''''1''5''0'''''">
              <a:rPr lang="en-US" altLang="en-US" sz="1000" b="0" baseline="0" smtClean="0">
                <a:solidFill>
                  <a:schemeClr val="tx1"/>
                </a:solidFill>
                <a:effectLst/>
              </a:rPr>
              <a:pPr algn="r">
                <a:lnSpc>
                  <a:spcPct val="90000"/>
                </a:lnSpc>
              </a:pPr>
              <a:t>150</a:t>
            </a:fld>
            <a:endParaRPr lang="en-US" sz="1000" b="0" baseline="0" dirty="0" err="1">
              <a:solidFill>
                <a:schemeClr val="tx1"/>
              </a:solidFill>
            </a:endParaRPr>
          </a:p>
        </p:txBody>
      </p:sp>
      <p:sp>
        <p:nvSpPr>
          <p:cNvPr id="346" name="Rectangle 345">
            <a:extLst>
              <a:ext uri="{FF2B5EF4-FFF2-40B4-BE49-F238E27FC236}">
                <a16:creationId xmlns:a16="http://schemas.microsoft.com/office/drawing/2014/main" id="{8E754D19-2F84-4FA8-2040-699FEA15C439}"/>
              </a:ext>
            </a:extLst>
          </p:cNvPr>
          <p:cNvSpPr/>
          <p:nvPr>
            <p:custDataLst>
              <p:tags r:id="rId17"/>
            </p:custDataLst>
          </p:nvPr>
        </p:nvSpPr>
        <p:spPr bwMode="gray">
          <a:xfrm>
            <a:off x="7626350" y="3619500"/>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4F5C53EE-7F05-49CB-951A-9D1BC24A1A1A}" type="datetime'1'''''''''''''''''''''''">
              <a:rPr lang="en-US" altLang="en-US" sz="1000" b="0" baseline="0" smtClean="0">
                <a:solidFill>
                  <a:schemeClr val="tx1"/>
                </a:solidFill>
              </a:rPr>
              <a:pPr/>
              <a:t>1</a:t>
            </a:fld>
            <a:endParaRPr lang="en-US" sz="1000" b="0" baseline="0" dirty="0" err="1">
              <a:solidFill>
                <a:schemeClr val="tx1"/>
              </a:solidFill>
            </a:endParaRPr>
          </a:p>
        </p:txBody>
      </p:sp>
      <p:sp>
        <p:nvSpPr>
          <p:cNvPr id="336" name="Rectangle 335">
            <a:extLst>
              <a:ext uri="{FF2B5EF4-FFF2-40B4-BE49-F238E27FC236}">
                <a16:creationId xmlns:a16="http://schemas.microsoft.com/office/drawing/2014/main" id="{7E69A48B-FD96-BFD5-CFE4-373F89231E44}"/>
              </a:ext>
            </a:extLst>
          </p:cNvPr>
          <p:cNvSpPr/>
          <p:nvPr>
            <p:custDataLst>
              <p:tags r:id="rId18"/>
            </p:custDataLst>
          </p:nvPr>
        </p:nvSpPr>
        <p:spPr bwMode="gray">
          <a:xfrm>
            <a:off x="393700" y="2717801"/>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5555E64B-BB30-4488-BA46-B4ECFB8892E3}" type="datetime'''''''''''''''''''''''''''''3''5''''''''''''''''''''''0'''">
              <a:rPr lang="en-US" altLang="en-US" sz="1000" b="0" baseline="0" smtClean="0">
                <a:solidFill>
                  <a:schemeClr val="tx1"/>
                </a:solidFill>
                <a:effectLst/>
              </a:rPr>
              <a:pPr algn="r">
                <a:lnSpc>
                  <a:spcPct val="90000"/>
                </a:lnSpc>
              </a:pPr>
              <a:t>350</a:t>
            </a:fld>
            <a:endParaRPr lang="en-US" sz="1000" b="0" baseline="0" dirty="0" err="1">
              <a:solidFill>
                <a:schemeClr val="tx1"/>
              </a:solidFill>
            </a:endParaRPr>
          </a:p>
        </p:txBody>
      </p:sp>
      <p:sp>
        <p:nvSpPr>
          <p:cNvPr id="348" name="Rectangle 347">
            <a:extLst>
              <a:ext uri="{FF2B5EF4-FFF2-40B4-BE49-F238E27FC236}">
                <a16:creationId xmlns:a16="http://schemas.microsoft.com/office/drawing/2014/main" id="{2F613CC2-6DC8-A573-8452-05637F810276}"/>
              </a:ext>
            </a:extLst>
          </p:cNvPr>
          <p:cNvSpPr/>
          <p:nvPr>
            <p:custDataLst>
              <p:tags r:id="rId19"/>
            </p:custDataLst>
          </p:nvPr>
        </p:nvSpPr>
        <p:spPr bwMode="gray">
          <a:xfrm>
            <a:off x="7626350" y="3325813"/>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39D6A7FF-2BB2-49C4-8E10-3C56610B4BE8}" type="datetime'''''''''''''''''''''''''''2'''''''''''''''''''''''''''">
              <a:rPr lang="en-US" altLang="en-US" sz="1000" b="0" baseline="0" smtClean="0">
                <a:solidFill>
                  <a:schemeClr val="tx1"/>
                </a:solidFill>
              </a:rPr>
              <a:pPr/>
              <a:t>2</a:t>
            </a:fld>
            <a:endParaRPr lang="en-US" sz="1000" b="0" baseline="0" dirty="0" err="1">
              <a:solidFill>
                <a:schemeClr val="tx1"/>
              </a:solidFill>
            </a:endParaRPr>
          </a:p>
        </p:txBody>
      </p:sp>
      <p:sp>
        <p:nvSpPr>
          <p:cNvPr id="334" name="Rectangle 333">
            <a:extLst>
              <a:ext uri="{FF2B5EF4-FFF2-40B4-BE49-F238E27FC236}">
                <a16:creationId xmlns:a16="http://schemas.microsoft.com/office/drawing/2014/main" id="{9C1D753B-EF52-D466-747A-89B7FAB68DE3}"/>
              </a:ext>
            </a:extLst>
          </p:cNvPr>
          <p:cNvSpPr/>
          <p:nvPr>
            <p:custDataLst>
              <p:tags r:id="rId20"/>
            </p:custDataLst>
          </p:nvPr>
        </p:nvSpPr>
        <p:spPr bwMode="gray">
          <a:xfrm>
            <a:off x="393700" y="3059114"/>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008C2A5F-8F3D-4CCA-8A1D-1E670154C5FB}" type="datetime'''''''''''2''''''''''''''''''''''''''''''''''5''''''''''0'''">
              <a:rPr lang="en-US" altLang="en-US" sz="1000" b="0" baseline="0" smtClean="0">
                <a:solidFill>
                  <a:schemeClr val="tx1"/>
                </a:solidFill>
                <a:effectLst/>
              </a:rPr>
              <a:pPr algn="r">
                <a:lnSpc>
                  <a:spcPct val="90000"/>
                </a:lnSpc>
              </a:pPr>
              <a:t>250</a:t>
            </a:fld>
            <a:endParaRPr lang="en-US" sz="1000" b="0" baseline="0" dirty="0" err="1">
              <a:solidFill>
                <a:schemeClr val="tx1"/>
              </a:solidFill>
            </a:endParaRPr>
          </a:p>
        </p:txBody>
      </p:sp>
      <p:sp>
        <p:nvSpPr>
          <p:cNvPr id="335" name="Rectangle 334">
            <a:extLst>
              <a:ext uri="{FF2B5EF4-FFF2-40B4-BE49-F238E27FC236}">
                <a16:creationId xmlns:a16="http://schemas.microsoft.com/office/drawing/2014/main" id="{BE26272F-1A5F-FB0B-9913-A8A62CDC6239}"/>
              </a:ext>
            </a:extLst>
          </p:cNvPr>
          <p:cNvSpPr/>
          <p:nvPr>
            <p:custDataLst>
              <p:tags r:id="rId21"/>
            </p:custDataLst>
          </p:nvPr>
        </p:nvSpPr>
        <p:spPr bwMode="gray">
          <a:xfrm>
            <a:off x="393700" y="2887664"/>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A49973B1-9AF8-48F0-ACB4-BE0B826B77A4}" type="datetime'''''''''''''''''3''''''''''''''''''0''''''''''''''0'''''''">
              <a:rPr lang="en-US" altLang="en-US" sz="1000" b="0" baseline="0" smtClean="0">
                <a:solidFill>
                  <a:schemeClr val="tx1"/>
                </a:solidFill>
                <a:effectLst/>
              </a:rPr>
              <a:pPr algn="r">
                <a:lnSpc>
                  <a:spcPct val="90000"/>
                </a:lnSpc>
              </a:pPr>
              <a:t>300</a:t>
            </a:fld>
            <a:endParaRPr lang="en-US" sz="1000" b="0" baseline="0" dirty="0" err="1">
              <a:solidFill>
                <a:schemeClr val="tx1"/>
              </a:solidFill>
            </a:endParaRPr>
          </a:p>
        </p:txBody>
      </p:sp>
      <p:sp>
        <p:nvSpPr>
          <p:cNvPr id="354" name="Rectangle 353">
            <a:extLst>
              <a:ext uri="{FF2B5EF4-FFF2-40B4-BE49-F238E27FC236}">
                <a16:creationId xmlns:a16="http://schemas.microsoft.com/office/drawing/2014/main" id="{793702B8-FE2D-5D87-3C4D-73213C1B5DAB}"/>
              </a:ext>
            </a:extLst>
          </p:cNvPr>
          <p:cNvSpPr/>
          <p:nvPr>
            <p:custDataLst>
              <p:tags r:id="rId22"/>
            </p:custDataLst>
          </p:nvPr>
        </p:nvSpPr>
        <p:spPr bwMode="gray">
          <a:xfrm>
            <a:off x="7626350" y="2449513"/>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9EFE722C-3B47-4499-874D-F638E0C117F6}" type="datetime'''''''5'''''''''''''''''''''''''''''''''''''''''''">
              <a:rPr lang="en-US" altLang="en-US" sz="1000" b="0" baseline="0" smtClean="0">
                <a:solidFill>
                  <a:schemeClr val="tx1"/>
                </a:solidFill>
              </a:rPr>
              <a:pPr/>
              <a:t>5</a:t>
            </a:fld>
            <a:endParaRPr lang="en-US" sz="1000" b="0" baseline="0" dirty="0" err="1">
              <a:solidFill>
                <a:schemeClr val="tx1"/>
              </a:solidFill>
            </a:endParaRPr>
          </a:p>
        </p:txBody>
      </p:sp>
      <p:sp>
        <p:nvSpPr>
          <p:cNvPr id="350" name="Rectangle 349">
            <a:extLst>
              <a:ext uri="{FF2B5EF4-FFF2-40B4-BE49-F238E27FC236}">
                <a16:creationId xmlns:a16="http://schemas.microsoft.com/office/drawing/2014/main" id="{01E3E611-CF16-F1B7-34C4-3E626E71E371}"/>
              </a:ext>
            </a:extLst>
          </p:cNvPr>
          <p:cNvSpPr/>
          <p:nvPr>
            <p:custDataLst>
              <p:tags r:id="rId23"/>
            </p:custDataLst>
          </p:nvPr>
        </p:nvSpPr>
        <p:spPr bwMode="gray">
          <a:xfrm>
            <a:off x="7626350" y="3033713"/>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C3E16626-2CCC-4021-B483-DEEDB9FF3655}" type="datetime'''''''''''''''''''''''''''''''''''''''''''''''''''''''3'''">
              <a:rPr lang="en-US" altLang="en-US" sz="1000" b="0" baseline="0" smtClean="0">
                <a:solidFill>
                  <a:schemeClr val="tx1"/>
                </a:solidFill>
              </a:rPr>
              <a:pPr/>
              <a:t>3</a:t>
            </a:fld>
            <a:endParaRPr lang="en-US" sz="1000" b="0" baseline="0" dirty="0" err="1">
              <a:solidFill>
                <a:schemeClr val="tx1"/>
              </a:solidFill>
            </a:endParaRPr>
          </a:p>
        </p:txBody>
      </p:sp>
      <p:sp>
        <p:nvSpPr>
          <p:cNvPr id="352" name="Rectangle 351">
            <a:extLst>
              <a:ext uri="{FF2B5EF4-FFF2-40B4-BE49-F238E27FC236}">
                <a16:creationId xmlns:a16="http://schemas.microsoft.com/office/drawing/2014/main" id="{6AE5A21D-1F46-39DB-2CEE-011ED0D95C42}"/>
              </a:ext>
            </a:extLst>
          </p:cNvPr>
          <p:cNvSpPr/>
          <p:nvPr>
            <p:custDataLst>
              <p:tags r:id="rId24"/>
            </p:custDataLst>
          </p:nvPr>
        </p:nvSpPr>
        <p:spPr bwMode="gray">
          <a:xfrm>
            <a:off x="7626350" y="2741613"/>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073D1AB3-291C-4C5A-A134-828D8A6140D7}" type="datetime'''''''''''''''''''''''''''''''4'''''''''''''''''''''">
              <a:rPr lang="en-US" altLang="en-US" sz="1000" b="0" baseline="0" smtClean="0">
                <a:solidFill>
                  <a:schemeClr val="tx1"/>
                </a:solidFill>
              </a:rPr>
              <a:pPr/>
              <a:t>4</a:t>
            </a:fld>
            <a:endParaRPr lang="en-US" sz="1000" b="0" baseline="0" dirty="0" err="1">
              <a:solidFill>
                <a:schemeClr val="tx1"/>
              </a:solidFill>
            </a:endParaRPr>
          </a:p>
        </p:txBody>
      </p:sp>
      <p:sp>
        <p:nvSpPr>
          <p:cNvPr id="338" name="Rectangle 337">
            <a:extLst>
              <a:ext uri="{FF2B5EF4-FFF2-40B4-BE49-F238E27FC236}">
                <a16:creationId xmlns:a16="http://schemas.microsoft.com/office/drawing/2014/main" id="{40AD57DB-524D-2E56-B665-BDFD8B1256A4}"/>
              </a:ext>
            </a:extLst>
          </p:cNvPr>
          <p:cNvSpPr/>
          <p:nvPr>
            <p:custDataLst>
              <p:tags r:id="rId25"/>
            </p:custDataLst>
          </p:nvPr>
        </p:nvSpPr>
        <p:spPr bwMode="gray">
          <a:xfrm>
            <a:off x="393700" y="2376489"/>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84858E5A-3848-4924-8D49-F9C53077BC1C}" type="datetime'''''''''4''5''''''''''''''''''''''0'''''''''''''''''''''''''''">
              <a:rPr lang="en-US" altLang="en-US" sz="1000" b="0" baseline="0" smtClean="0">
                <a:solidFill>
                  <a:schemeClr val="tx1"/>
                </a:solidFill>
                <a:effectLst/>
              </a:rPr>
              <a:pPr algn="r">
                <a:lnSpc>
                  <a:spcPct val="90000"/>
                </a:lnSpc>
              </a:pPr>
              <a:t>450</a:t>
            </a:fld>
            <a:endParaRPr lang="en-US" sz="1000" b="0" baseline="0" dirty="0" err="1">
              <a:solidFill>
                <a:schemeClr val="tx1"/>
              </a:solidFill>
            </a:endParaRPr>
          </a:p>
        </p:txBody>
      </p:sp>
      <p:sp>
        <p:nvSpPr>
          <p:cNvPr id="341" name="Rectangle 340">
            <a:extLst>
              <a:ext uri="{FF2B5EF4-FFF2-40B4-BE49-F238E27FC236}">
                <a16:creationId xmlns:a16="http://schemas.microsoft.com/office/drawing/2014/main" id="{D7105EDA-7CAE-51F3-7060-EB776ABE0B9C}"/>
              </a:ext>
            </a:extLst>
          </p:cNvPr>
          <p:cNvSpPr/>
          <p:nvPr>
            <p:custDataLst>
              <p:tags r:id="rId26"/>
            </p:custDataLst>
          </p:nvPr>
        </p:nvSpPr>
        <p:spPr bwMode="gray">
          <a:xfrm>
            <a:off x="393700" y="1863726"/>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DA7E872A-8ED5-4FEF-8969-6DBCACA53F0A}" type="datetime'''''''''''6''0''''''''''''''''0'''''''''''''''''''''''''''''''">
              <a:rPr lang="en-US" altLang="en-US" sz="1000" b="0" baseline="0" smtClean="0">
                <a:solidFill>
                  <a:schemeClr val="tx1"/>
                </a:solidFill>
                <a:effectLst/>
              </a:rPr>
              <a:pPr algn="r">
                <a:lnSpc>
                  <a:spcPct val="90000"/>
                </a:lnSpc>
              </a:pPr>
              <a:t>600</a:t>
            </a:fld>
            <a:endParaRPr lang="en-US" sz="1000" b="0" baseline="0" dirty="0" err="1">
              <a:solidFill>
                <a:schemeClr val="tx1"/>
              </a:solidFill>
            </a:endParaRPr>
          </a:p>
        </p:txBody>
      </p:sp>
      <p:sp>
        <p:nvSpPr>
          <p:cNvPr id="339" name="Rectangle 338">
            <a:extLst>
              <a:ext uri="{FF2B5EF4-FFF2-40B4-BE49-F238E27FC236}">
                <a16:creationId xmlns:a16="http://schemas.microsoft.com/office/drawing/2014/main" id="{D6F6E9FF-DF0A-263E-59D3-DABFDDD6BF80}"/>
              </a:ext>
            </a:extLst>
          </p:cNvPr>
          <p:cNvSpPr/>
          <p:nvPr>
            <p:custDataLst>
              <p:tags r:id="rId27"/>
            </p:custDataLst>
          </p:nvPr>
        </p:nvSpPr>
        <p:spPr bwMode="gray">
          <a:xfrm>
            <a:off x="393700" y="2205039"/>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7832414C-5F8F-4319-8123-F8ACF9B62656}" type="datetime'''''''50''''''0'">
              <a:rPr lang="en-US" altLang="en-US" sz="1000" b="0" baseline="0" smtClean="0">
                <a:solidFill>
                  <a:schemeClr val="tx1"/>
                </a:solidFill>
                <a:effectLst/>
              </a:rPr>
              <a:pPr algn="r">
                <a:lnSpc>
                  <a:spcPct val="90000"/>
                </a:lnSpc>
              </a:pPr>
              <a:t>500</a:t>
            </a:fld>
            <a:endParaRPr lang="en-US" sz="1000" b="0" baseline="0" dirty="0" err="1">
              <a:solidFill>
                <a:schemeClr val="tx1"/>
              </a:solidFill>
            </a:endParaRPr>
          </a:p>
        </p:txBody>
      </p:sp>
      <p:sp>
        <p:nvSpPr>
          <p:cNvPr id="356" name="Rectangle 355">
            <a:extLst>
              <a:ext uri="{FF2B5EF4-FFF2-40B4-BE49-F238E27FC236}">
                <a16:creationId xmlns:a16="http://schemas.microsoft.com/office/drawing/2014/main" id="{A76BDBDE-5F7D-FA57-3B23-7D11A846D49C}"/>
              </a:ext>
            </a:extLst>
          </p:cNvPr>
          <p:cNvSpPr/>
          <p:nvPr>
            <p:custDataLst>
              <p:tags r:id="rId28"/>
            </p:custDataLst>
          </p:nvPr>
        </p:nvSpPr>
        <p:spPr bwMode="gray">
          <a:xfrm>
            <a:off x="7626350" y="2155825"/>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35597538-8376-4723-B197-7054653C8DB9}" type="datetime'''''''''''''''''''''''6'''''''''''''">
              <a:rPr lang="en-US" altLang="en-US" sz="1000" b="0" baseline="0" smtClean="0">
                <a:solidFill>
                  <a:schemeClr val="tx1"/>
                </a:solidFill>
              </a:rPr>
              <a:pPr/>
              <a:t>6</a:t>
            </a:fld>
            <a:endParaRPr lang="en-US" sz="1000" b="0" baseline="0" dirty="0" err="1">
              <a:solidFill>
                <a:schemeClr val="tx1"/>
              </a:solidFill>
            </a:endParaRPr>
          </a:p>
        </p:txBody>
      </p:sp>
      <p:sp>
        <p:nvSpPr>
          <p:cNvPr id="423" name="Rectangle 422">
            <a:extLst>
              <a:ext uri="{FF2B5EF4-FFF2-40B4-BE49-F238E27FC236}">
                <a16:creationId xmlns:a16="http://schemas.microsoft.com/office/drawing/2014/main" id="{012A7ED1-608E-4970-1E90-52CF6812D880}"/>
              </a:ext>
            </a:extLst>
          </p:cNvPr>
          <p:cNvSpPr/>
          <p:nvPr>
            <p:custDataLst>
              <p:tags r:id="rId29"/>
            </p:custDataLst>
          </p:nvPr>
        </p:nvSpPr>
        <p:spPr bwMode="gray">
          <a:xfrm>
            <a:off x="7626350" y="1863726"/>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6D1B9A4F-D07C-4EEB-ABE5-728E3005EE0B}" type="datetime'''''''''''''''7'''''''''''''''''''">
              <a:rPr lang="en-US" altLang="en-US" sz="1000" b="0" baseline="0" smtClean="0">
                <a:solidFill>
                  <a:schemeClr val="tx1"/>
                </a:solidFill>
                <a:effectLst/>
              </a:rPr>
              <a:pPr>
                <a:lnSpc>
                  <a:spcPct val="90000"/>
                </a:lnSpc>
              </a:pPr>
              <a:t>7</a:t>
            </a:fld>
            <a:endParaRPr lang="en-US" sz="1000" b="0" baseline="0" dirty="0" err="1">
              <a:solidFill>
                <a:schemeClr val="tx1"/>
              </a:solidFill>
            </a:endParaRPr>
          </a:p>
        </p:txBody>
      </p:sp>
      <p:cxnSp>
        <p:nvCxnSpPr>
          <p:cNvPr id="394" name="Straight Connector 393">
            <a:extLst>
              <a:ext uri="{FF2B5EF4-FFF2-40B4-BE49-F238E27FC236}">
                <a16:creationId xmlns:a16="http://schemas.microsoft.com/office/drawing/2014/main" id="{4BE1FA77-E8C1-BA23-3991-599D16C93B7D}"/>
              </a:ext>
            </a:extLst>
          </p:cNvPr>
          <p:cNvCxnSpPr/>
          <p:nvPr>
            <p:custDataLst>
              <p:tags r:id="rId30"/>
            </p:custDataLst>
          </p:nvPr>
        </p:nvCxnSpPr>
        <p:spPr bwMode="auto">
          <a:xfrm>
            <a:off x="6862763" y="3676650"/>
            <a:ext cx="0" cy="142875"/>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6" name="Rectangle 125">
            <a:extLst>
              <a:ext uri="{FF2B5EF4-FFF2-40B4-BE49-F238E27FC236}">
                <a16:creationId xmlns:a16="http://schemas.microsoft.com/office/drawing/2014/main" id="{523BEF87-5B56-B34F-682E-81EB7CDA5408}"/>
              </a:ext>
            </a:extLst>
          </p:cNvPr>
          <p:cNvSpPr/>
          <p:nvPr>
            <p:custDataLst>
              <p:tags r:id="rId31"/>
            </p:custDataLst>
          </p:nvPr>
        </p:nvSpPr>
        <p:spPr bwMode="auto">
          <a:xfrm>
            <a:off x="458787" y="1609725"/>
            <a:ext cx="546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a:r>
              <a:rPr lang="en-US" sz="1000" baseline="0" dirty="0">
                <a:solidFill>
                  <a:schemeClr val="tx1"/>
                </a:solidFill>
              </a:rPr>
              <a:t>R&amp;R (Mt)</a:t>
            </a:r>
          </a:p>
        </p:txBody>
      </p:sp>
      <p:sp>
        <p:nvSpPr>
          <p:cNvPr id="390" name="Rectangle 389">
            <a:extLst>
              <a:ext uri="{FF2B5EF4-FFF2-40B4-BE49-F238E27FC236}">
                <a16:creationId xmlns:a16="http://schemas.microsoft.com/office/drawing/2014/main" id="{17C512D1-CAF5-67DD-EEE6-02147D2CC98D}"/>
              </a:ext>
            </a:extLst>
          </p:cNvPr>
          <p:cNvSpPr/>
          <p:nvPr>
            <p:custDataLst>
              <p:tags r:id="rId32"/>
            </p:custDataLst>
          </p:nvPr>
        </p:nvSpPr>
        <p:spPr bwMode="gray">
          <a:xfrm>
            <a:off x="6777038" y="3676650"/>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DCD57299-3669-41A3-8C6F-99EDEE743F66}" type="datetime'''''''''''0''''''''.''''''''''''''''3'''''''''''''''">
              <a:rPr lang="en-US" altLang="en-US" sz="800" baseline="0" smtClean="0">
                <a:solidFill>
                  <a:schemeClr val="accent5"/>
                </a:solidFill>
                <a:effectLst/>
              </a:rPr>
              <a:pPr algn="ctr">
                <a:lnSpc>
                  <a:spcPct val="90000"/>
                </a:lnSpc>
              </a:pPr>
              <a:t>0.3</a:t>
            </a:fld>
            <a:endParaRPr lang="en-US" sz="800" baseline="0" dirty="0" err="1">
              <a:solidFill>
                <a:schemeClr val="accent5"/>
              </a:solidFill>
            </a:endParaRPr>
          </a:p>
        </p:txBody>
      </p:sp>
      <p:sp>
        <p:nvSpPr>
          <p:cNvPr id="383" name="Rectangle 382">
            <a:extLst>
              <a:ext uri="{FF2B5EF4-FFF2-40B4-BE49-F238E27FC236}">
                <a16:creationId xmlns:a16="http://schemas.microsoft.com/office/drawing/2014/main" id="{383BF573-5ACB-090F-1875-AAB3A5B5E68B}"/>
              </a:ext>
            </a:extLst>
          </p:cNvPr>
          <p:cNvSpPr/>
          <p:nvPr>
            <p:custDataLst>
              <p:tags r:id="rId33"/>
            </p:custDataLst>
          </p:nvPr>
        </p:nvSpPr>
        <p:spPr bwMode="gray">
          <a:xfrm>
            <a:off x="3817938" y="3527425"/>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2BB43702-1C56-438D-9700-B9A5D1A506D6}" type="datetime'0''''''''''''''''''''''''.''''''8'''''''''''">
              <a:rPr lang="en-US" altLang="en-US" sz="800" baseline="0" smtClean="0">
                <a:solidFill>
                  <a:schemeClr val="accent5"/>
                </a:solidFill>
                <a:effectLst/>
              </a:rPr>
              <a:pPr algn="ctr">
                <a:lnSpc>
                  <a:spcPct val="90000"/>
                </a:lnSpc>
              </a:pPr>
              <a:t>0.8</a:t>
            </a:fld>
            <a:endParaRPr lang="en-US" sz="800" baseline="0" dirty="0" err="1">
              <a:solidFill>
                <a:schemeClr val="accent5"/>
              </a:solidFill>
            </a:endParaRPr>
          </a:p>
        </p:txBody>
      </p:sp>
      <p:sp useBgFill="1">
        <p:nvSpPr>
          <p:cNvPr id="381" name="Rectangle 380">
            <a:extLst>
              <a:ext uri="{FF2B5EF4-FFF2-40B4-BE49-F238E27FC236}">
                <a16:creationId xmlns:a16="http://schemas.microsoft.com/office/drawing/2014/main" id="{FBDEEBAA-C268-1C9C-4A48-99FA00A1BD66}"/>
              </a:ext>
            </a:extLst>
          </p:cNvPr>
          <p:cNvSpPr/>
          <p:nvPr>
            <p:custDataLst>
              <p:tags r:id="rId34"/>
            </p:custDataLst>
          </p:nvPr>
        </p:nvSpPr>
        <p:spPr bwMode="gray">
          <a:xfrm>
            <a:off x="2971800" y="3511550"/>
            <a:ext cx="171450" cy="109538"/>
          </a:xfrm>
          <a:prstGeom prst="rect">
            <a:avLst/>
          </a:prstGeom>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F059FC0A-5564-4259-9F57-9E8C97560919}" type="datetime'''''''''''''''0''''''.''''''''9'''''''''''''''''''''''''''''''">
              <a:rPr lang="en-US" altLang="en-US" sz="800" baseline="0" smtClean="0">
                <a:solidFill>
                  <a:schemeClr val="accent5"/>
                </a:solidFill>
                <a:effectLst/>
              </a:rPr>
              <a:pPr algn="ctr">
                <a:lnSpc>
                  <a:spcPct val="90000"/>
                </a:lnSpc>
              </a:pPr>
              <a:t>0.9</a:t>
            </a:fld>
            <a:endParaRPr lang="en-US" sz="800" baseline="0" dirty="0" err="1">
              <a:solidFill>
                <a:schemeClr val="accent5"/>
              </a:solidFill>
            </a:endParaRPr>
          </a:p>
        </p:txBody>
      </p:sp>
      <p:sp>
        <p:nvSpPr>
          <p:cNvPr id="129" name="Rectangle 128">
            <a:extLst>
              <a:ext uri="{FF2B5EF4-FFF2-40B4-BE49-F238E27FC236}">
                <a16:creationId xmlns:a16="http://schemas.microsoft.com/office/drawing/2014/main" id="{52CB855D-2703-91AB-ADE4-7141D4AB9741}"/>
              </a:ext>
            </a:extLst>
          </p:cNvPr>
          <p:cNvSpPr/>
          <p:nvPr>
            <p:custDataLst>
              <p:tags r:id="rId35"/>
            </p:custDataLst>
          </p:nvPr>
        </p:nvSpPr>
        <p:spPr bwMode="gray">
          <a:xfrm>
            <a:off x="2535238" y="3241675"/>
            <a:ext cx="2000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3B5B7037-5D84-427E-9989-69A3B7CCB285}" type="datetime'''''1''''''''''75'''''''''''''''''''''''''">
              <a:rPr lang="en-US" altLang="en-US" sz="800" baseline="0" smtClean="0">
                <a:solidFill>
                  <a:schemeClr val="tx1"/>
                </a:solidFill>
              </a:rPr>
              <a:pPr/>
              <a:t>175</a:t>
            </a:fld>
            <a:endParaRPr lang="en-US" sz="800" baseline="0" dirty="0" err="1">
              <a:solidFill>
                <a:schemeClr val="tx1"/>
              </a:solidFill>
            </a:endParaRPr>
          </a:p>
        </p:txBody>
      </p:sp>
      <p:sp>
        <p:nvSpPr>
          <p:cNvPr id="376" name="Rectangle 375">
            <a:extLst>
              <a:ext uri="{FF2B5EF4-FFF2-40B4-BE49-F238E27FC236}">
                <a16:creationId xmlns:a16="http://schemas.microsoft.com/office/drawing/2014/main" id="{DA573064-73CD-3D79-2CC9-AD2C77F57E96}"/>
              </a:ext>
            </a:extLst>
          </p:cNvPr>
          <p:cNvSpPr/>
          <p:nvPr>
            <p:custDataLst>
              <p:tags r:id="rId36"/>
            </p:custDataLst>
          </p:nvPr>
        </p:nvSpPr>
        <p:spPr bwMode="gray">
          <a:xfrm>
            <a:off x="857250" y="2090738"/>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4C5C5C2C-30DB-4F1D-9388-2E2047D76764}" type="datetime'''''5''''''''''.''''7'''''''''''">
              <a:rPr lang="en-US" altLang="en-US" sz="800" baseline="0" smtClean="0">
                <a:solidFill>
                  <a:schemeClr val="accent5"/>
                </a:solidFill>
                <a:effectLst/>
              </a:rPr>
              <a:pPr algn="ctr">
                <a:lnSpc>
                  <a:spcPct val="90000"/>
                </a:lnSpc>
              </a:pPr>
              <a:t>5.7</a:t>
            </a:fld>
            <a:endParaRPr lang="en-US" sz="800" baseline="0" dirty="0" err="1">
              <a:solidFill>
                <a:schemeClr val="accent5"/>
              </a:solidFill>
            </a:endParaRPr>
          </a:p>
        </p:txBody>
      </p:sp>
      <p:sp>
        <p:nvSpPr>
          <p:cNvPr id="387" name="Rectangle 386">
            <a:extLst>
              <a:ext uri="{FF2B5EF4-FFF2-40B4-BE49-F238E27FC236}">
                <a16:creationId xmlns:a16="http://schemas.microsoft.com/office/drawing/2014/main" id="{9559D64D-27FC-1543-B65C-7BF10328BA21}"/>
              </a:ext>
            </a:extLst>
          </p:cNvPr>
          <p:cNvSpPr/>
          <p:nvPr>
            <p:custDataLst>
              <p:tags r:id="rId37"/>
            </p:custDataLst>
          </p:nvPr>
        </p:nvSpPr>
        <p:spPr bwMode="gray">
          <a:xfrm>
            <a:off x="5508625" y="3606800"/>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8C13ACEB-EA30-4E6E-9489-DA1109BC02F9}" type="datetime'''''''''''''0''''''''''''.''''''6'''''''">
              <a:rPr lang="en-US" altLang="en-US" sz="800" baseline="0" smtClean="0">
                <a:solidFill>
                  <a:schemeClr val="accent5"/>
                </a:solidFill>
                <a:effectLst/>
              </a:rPr>
              <a:pPr algn="ctr">
                <a:lnSpc>
                  <a:spcPct val="90000"/>
                </a:lnSpc>
              </a:pPr>
              <a:t>0.6</a:t>
            </a:fld>
            <a:endParaRPr lang="en-US" sz="800" baseline="0" dirty="0" err="1">
              <a:solidFill>
                <a:schemeClr val="accent5"/>
              </a:solidFill>
            </a:endParaRPr>
          </a:p>
        </p:txBody>
      </p:sp>
      <p:sp>
        <p:nvSpPr>
          <p:cNvPr id="382" name="Rectangle 381">
            <a:extLst>
              <a:ext uri="{FF2B5EF4-FFF2-40B4-BE49-F238E27FC236}">
                <a16:creationId xmlns:a16="http://schemas.microsoft.com/office/drawing/2014/main" id="{2FB46CC3-2F6A-FA3C-A749-601DD488ABBE}"/>
              </a:ext>
            </a:extLst>
          </p:cNvPr>
          <p:cNvSpPr/>
          <p:nvPr>
            <p:custDataLst>
              <p:tags r:id="rId38"/>
            </p:custDataLst>
          </p:nvPr>
        </p:nvSpPr>
        <p:spPr bwMode="gray">
          <a:xfrm>
            <a:off x="3394075" y="3525838"/>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E981DBA2-DBDD-4795-920C-8511CEAF3318}" type="datetime'''''''''''''''''''''0.''''''''8'''''''''''">
              <a:rPr lang="en-US" altLang="en-US" sz="800" baseline="0" smtClean="0">
                <a:solidFill>
                  <a:schemeClr val="accent5"/>
                </a:solidFill>
                <a:effectLst/>
              </a:rPr>
              <a:pPr algn="ctr">
                <a:lnSpc>
                  <a:spcPct val="90000"/>
                </a:lnSpc>
              </a:pPr>
              <a:t>0.8</a:t>
            </a:fld>
            <a:endParaRPr lang="en-US" sz="800" baseline="0" dirty="0" err="1">
              <a:solidFill>
                <a:schemeClr val="accent5"/>
              </a:solidFill>
            </a:endParaRPr>
          </a:p>
        </p:txBody>
      </p:sp>
      <p:sp>
        <p:nvSpPr>
          <p:cNvPr id="384" name="Rectangle 383">
            <a:extLst>
              <a:ext uri="{FF2B5EF4-FFF2-40B4-BE49-F238E27FC236}">
                <a16:creationId xmlns:a16="http://schemas.microsoft.com/office/drawing/2014/main" id="{FDC11A15-4680-E917-7C59-19219ECD29F1}"/>
              </a:ext>
            </a:extLst>
          </p:cNvPr>
          <p:cNvSpPr/>
          <p:nvPr>
            <p:custDataLst>
              <p:tags r:id="rId39"/>
            </p:custDataLst>
          </p:nvPr>
        </p:nvSpPr>
        <p:spPr bwMode="gray">
          <a:xfrm>
            <a:off x="4240213" y="3552825"/>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72B98F77-2D7D-4FF6-8BC0-7DD0F964436B}" type="datetime'''''''''''''''''''''''''''''''''0''''''''''''.''7'''''''''''">
              <a:rPr lang="en-US" altLang="en-US" sz="800" baseline="0" smtClean="0">
                <a:solidFill>
                  <a:schemeClr val="accent5"/>
                </a:solidFill>
                <a:effectLst/>
              </a:rPr>
              <a:pPr algn="ctr">
                <a:lnSpc>
                  <a:spcPct val="90000"/>
                </a:lnSpc>
              </a:pPr>
              <a:t>0.7</a:t>
            </a:fld>
            <a:endParaRPr lang="en-US" sz="800" baseline="0" dirty="0" err="1">
              <a:solidFill>
                <a:schemeClr val="accent5"/>
              </a:solidFill>
            </a:endParaRPr>
          </a:p>
        </p:txBody>
      </p:sp>
      <p:sp>
        <p:nvSpPr>
          <p:cNvPr id="379" name="Rectangle 378">
            <a:extLst>
              <a:ext uri="{FF2B5EF4-FFF2-40B4-BE49-F238E27FC236}">
                <a16:creationId xmlns:a16="http://schemas.microsoft.com/office/drawing/2014/main" id="{011A6D58-1889-C804-391D-741817E2A497}"/>
              </a:ext>
            </a:extLst>
          </p:cNvPr>
          <p:cNvSpPr/>
          <p:nvPr>
            <p:custDataLst>
              <p:tags r:id="rId40"/>
            </p:custDataLst>
          </p:nvPr>
        </p:nvSpPr>
        <p:spPr bwMode="gray">
          <a:xfrm>
            <a:off x="2125663" y="3314700"/>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2458014F-167F-48C4-8821-0583107B06AD}" type="datetime'''''''''''''''''''''1''''''''''''''''''''''.''''''''''''5'">
              <a:rPr lang="en-US" altLang="en-US" sz="800" baseline="0" smtClean="0">
                <a:solidFill>
                  <a:schemeClr val="accent5"/>
                </a:solidFill>
                <a:effectLst/>
              </a:rPr>
              <a:pPr algn="ctr">
                <a:lnSpc>
                  <a:spcPct val="90000"/>
                </a:lnSpc>
              </a:pPr>
              <a:t>1.5</a:t>
            </a:fld>
            <a:endParaRPr lang="en-US" sz="800" baseline="0" dirty="0" err="1">
              <a:solidFill>
                <a:schemeClr val="accent5"/>
              </a:solidFill>
            </a:endParaRPr>
          </a:p>
        </p:txBody>
      </p:sp>
      <p:sp>
        <p:nvSpPr>
          <p:cNvPr id="416" name="Rectangle 415">
            <a:extLst>
              <a:ext uri="{FF2B5EF4-FFF2-40B4-BE49-F238E27FC236}">
                <a16:creationId xmlns:a16="http://schemas.microsoft.com/office/drawing/2014/main" id="{C2D7B879-B2BA-FB3C-DA4E-3F58CC4740BA}"/>
              </a:ext>
            </a:extLst>
          </p:cNvPr>
          <p:cNvSpPr/>
          <p:nvPr>
            <p:custDataLst>
              <p:tags r:id="rId41"/>
            </p:custDataLst>
          </p:nvPr>
        </p:nvSpPr>
        <p:spPr bwMode="auto">
          <a:xfrm>
            <a:off x="7027863" y="1609725"/>
            <a:ext cx="9398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a:r>
              <a:rPr lang="en-US" altLang="en-US" sz="1000" baseline="0" dirty="0">
                <a:solidFill>
                  <a:schemeClr val="tx1"/>
                </a:solidFill>
                <a:effectLst/>
              </a:rPr>
              <a:t>Production (Mt)</a:t>
            </a:r>
            <a:endParaRPr lang="en-US" sz="1000" baseline="0" dirty="0">
              <a:solidFill>
                <a:schemeClr val="tx1"/>
              </a:solidFill>
            </a:endParaRPr>
          </a:p>
        </p:txBody>
      </p:sp>
      <p:sp>
        <p:nvSpPr>
          <p:cNvPr id="377" name="Rectangle 376">
            <a:extLst>
              <a:ext uri="{FF2B5EF4-FFF2-40B4-BE49-F238E27FC236}">
                <a16:creationId xmlns:a16="http://schemas.microsoft.com/office/drawing/2014/main" id="{8AD53DDA-F151-0D45-26BE-791A55F1D687}"/>
              </a:ext>
            </a:extLst>
          </p:cNvPr>
          <p:cNvSpPr/>
          <p:nvPr>
            <p:custDataLst>
              <p:tags r:id="rId42"/>
            </p:custDataLst>
          </p:nvPr>
        </p:nvSpPr>
        <p:spPr bwMode="gray">
          <a:xfrm>
            <a:off x="1279525" y="3086100"/>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4A213389-0F6F-46FE-A56B-CDD83D0BEF57}" type="datetime'2''''''''''''''''''''''''''.''''''''''''''''''''3'''''''''''''">
              <a:rPr lang="en-US" altLang="en-US" sz="800" baseline="0" smtClean="0">
                <a:solidFill>
                  <a:schemeClr val="accent5"/>
                </a:solidFill>
                <a:effectLst/>
              </a:rPr>
              <a:pPr algn="ctr">
                <a:lnSpc>
                  <a:spcPct val="90000"/>
                </a:lnSpc>
              </a:pPr>
              <a:t>2.3</a:t>
            </a:fld>
            <a:endParaRPr lang="en-US" sz="800" baseline="0" dirty="0" err="1">
              <a:solidFill>
                <a:schemeClr val="accent5"/>
              </a:solidFill>
            </a:endParaRPr>
          </a:p>
        </p:txBody>
      </p:sp>
      <p:sp>
        <p:nvSpPr>
          <p:cNvPr id="378" name="Rectangle 377">
            <a:extLst>
              <a:ext uri="{FF2B5EF4-FFF2-40B4-BE49-F238E27FC236}">
                <a16:creationId xmlns:a16="http://schemas.microsoft.com/office/drawing/2014/main" id="{94A0CE71-371B-281A-5AFE-1554896F815F}"/>
              </a:ext>
            </a:extLst>
          </p:cNvPr>
          <p:cNvSpPr/>
          <p:nvPr>
            <p:custDataLst>
              <p:tags r:id="rId43"/>
            </p:custDataLst>
          </p:nvPr>
        </p:nvSpPr>
        <p:spPr bwMode="gray">
          <a:xfrm>
            <a:off x="1703388" y="3282950"/>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131A118F-7A17-4BC8-A152-7E24476FBAB7}" type="datetime'''''1''''''''''''''''''''''''''''''''''.''''''7'''''''''''">
              <a:rPr lang="en-US" altLang="en-US" sz="800" baseline="0" smtClean="0">
                <a:solidFill>
                  <a:schemeClr val="accent5"/>
                </a:solidFill>
                <a:effectLst/>
              </a:rPr>
              <a:pPr algn="ctr">
                <a:lnSpc>
                  <a:spcPct val="90000"/>
                </a:lnSpc>
              </a:pPr>
              <a:t>1.7</a:t>
            </a:fld>
            <a:endParaRPr lang="en-US" sz="800" baseline="0" dirty="0" err="1">
              <a:solidFill>
                <a:schemeClr val="accent5"/>
              </a:solidFill>
            </a:endParaRPr>
          </a:p>
        </p:txBody>
      </p:sp>
      <p:sp>
        <p:nvSpPr>
          <p:cNvPr id="380" name="Rectangle 379">
            <a:extLst>
              <a:ext uri="{FF2B5EF4-FFF2-40B4-BE49-F238E27FC236}">
                <a16:creationId xmlns:a16="http://schemas.microsoft.com/office/drawing/2014/main" id="{C3F03CD6-5BA7-9A9C-77A6-8593EF711296}"/>
              </a:ext>
            </a:extLst>
          </p:cNvPr>
          <p:cNvSpPr/>
          <p:nvPr>
            <p:custDataLst>
              <p:tags r:id="rId44"/>
            </p:custDataLst>
          </p:nvPr>
        </p:nvSpPr>
        <p:spPr bwMode="gray">
          <a:xfrm>
            <a:off x="2549525" y="3394075"/>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4803708D-040B-4BEF-BEE3-87447C4EF27D}" type="datetime'''''''''''''''''''''''''''''1''''''''''''''''''.3'''''''''">
              <a:rPr lang="en-US" altLang="en-US" sz="800" baseline="0" smtClean="0">
                <a:solidFill>
                  <a:schemeClr val="accent5"/>
                </a:solidFill>
                <a:effectLst/>
              </a:rPr>
              <a:pPr algn="ctr">
                <a:lnSpc>
                  <a:spcPct val="90000"/>
                </a:lnSpc>
              </a:pPr>
              <a:t>1.3</a:t>
            </a:fld>
            <a:endParaRPr lang="en-US" sz="800" baseline="0" dirty="0" err="1">
              <a:solidFill>
                <a:schemeClr val="accent5"/>
              </a:solidFill>
            </a:endParaRPr>
          </a:p>
        </p:txBody>
      </p:sp>
      <p:sp>
        <p:nvSpPr>
          <p:cNvPr id="385" name="Rectangle 384">
            <a:extLst>
              <a:ext uri="{FF2B5EF4-FFF2-40B4-BE49-F238E27FC236}">
                <a16:creationId xmlns:a16="http://schemas.microsoft.com/office/drawing/2014/main" id="{701B4DA7-E8B7-98EB-92CF-F18C4BEFBBB6}"/>
              </a:ext>
            </a:extLst>
          </p:cNvPr>
          <p:cNvSpPr/>
          <p:nvPr>
            <p:custDataLst>
              <p:tags r:id="rId45"/>
            </p:custDataLst>
          </p:nvPr>
        </p:nvSpPr>
        <p:spPr bwMode="gray">
          <a:xfrm>
            <a:off x="4662488" y="3559175"/>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26974862-6D4F-4C36-846F-6BE63448A8D7}" type="datetime'''''''''''''''''''''0''''''''''''.''''7'''''''''''''''''''''''">
              <a:rPr lang="en-US" altLang="en-US" sz="800" baseline="0" smtClean="0">
                <a:solidFill>
                  <a:schemeClr val="accent5"/>
                </a:solidFill>
                <a:effectLst/>
              </a:rPr>
              <a:pPr algn="ctr">
                <a:lnSpc>
                  <a:spcPct val="90000"/>
                </a:lnSpc>
              </a:pPr>
              <a:t>0.7</a:t>
            </a:fld>
            <a:endParaRPr lang="en-US" sz="800" baseline="0" dirty="0" err="1">
              <a:solidFill>
                <a:schemeClr val="accent5"/>
              </a:solidFill>
            </a:endParaRPr>
          </a:p>
        </p:txBody>
      </p:sp>
      <p:sp>
        <p:nvSpPr>
          <p:cNvPr id="386" name="Rectangle 385">
            <a:extLst>
              <a:ext uri="{FF2B5EF4-FFF2-40B4-BE49-F238E27FC236}">
                <a16:creationId xmlns:a16="http://schemas.microsoft.com/office/drawing/2014/main" id="{CCF81BB4-20D7-FA6A-5A83-1DFD7140C241}"/>
              </a:ext>
            </a:extLst>
          </p:cNvPr>
          <p:cNvSpPr/>
          <p:nvPr>
            <p:custDataLst>
              <p:tags r:id="rId46"/>
            </p:custDataLst>
          </p:nvPr>
        </p:nvSpPr>
        <p:spPr bwMode="gray">
          <a:xfrm>
            <a:off x="5086350" y="3595688"/>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17CB3770-C456-421C-BB3C-761CBA88A6E3}" type="datetime'''''''''''''''''''''''0''''''''''''''''''''.''''''''6'''''">
              <a:rPr lang="en-US" altLang="en-US" sz="800" baseline="0" smtClean="0">
                <a:solidFill>
                  <a:schemeClr val="accent5"/>
                </a:solidFill>
                <a:effectLst/>
              </a:rPr>
              <a:pPr algn="ctr">
                <a:lnSpc>
                  <a:spcPct val="90000"/>
                </a:lnSpc>
              </a:pPr>
              <a:t>0.6</a:t>
            </a:fld>
            <a:endParaRPr lang="en-US" sz="800" baseline="0" dirty="0" err="1">
              <a:solidFill>
                <a:schemeClr val="accent5"/>
              </a:solidFill>
            </a:endParaRPr>
          </a:p>
        </p:txBody>
      </p:sp>
      <p:sp>
        <p:nvSpPr>
          <p:cNvPr id="388" name="Rectangle 387">
            <a:extLst>
              <a:ext uri="{FF2B5EF4-FFF2-40B4-BE49-F238E27FC236}">
                <a16:creationId xmlns:a16="http://schemas.microsoft.com/office/drawing/2014/main" id="{D7006D84-FC55-5A41-A6DE-C53BA2523894}"/>
              </a:ext>
            </a:extLst>
          </p:cNvPr>
          <p:cNvSpPr/>
          <p:nvPr>
            <p:custDataLst>
              <p:tags r:id="rId47"/>
            </p:custDataLst>
          </p:nvPr>
        </p:nvSpPr>
        <p:spPr bwMode="gray">
          <a:xfrm>
            <a:off x="5932488" y="3649663"/>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36B87D79-096E-4290-A532-AA34675D0339}" type="datetime'''''''''''''''''''''''''''''0''''''''''.''''4'''''">
              <a:rPr lang="en-US" altLang="en-US" sz="800" baseline="0" smtClean="0">
                <a:solidFill>
                  <a:schemeClr val="accent5"/>
                </a:solidFill>
                <a:effectLst/>
              </a:rPr>
              <a:pPr algn="ctr">
                <a:lnSpc>
                  <a:spcPct val="90000"/>
                </a:lnSpc>
              </a:pPr>
              <a:t>0.4</a:t>
            </a:fld>
            <a:endParaRPr lang="en-US" sz="800" baseline="0" dirty="0" err="1">
              <a:solidFill>
                <a:schemeClr val="accent5"/>
              </a:solidFill>
            </a:endParaRPr>
          </a:p>
        </p:txBody>
      </p:sp>
      <p:sp>
        <p:nvSpPr>
          <p:cNvPr id="121" name="Rectangle 120">
            <a:extLst>
              <a:ext uri="{FF2B5EF4-FFF2-40B4-BE49-F238E27FC236}">
                <a16:creationId xmlns:a16="http://schemas.microsoft.com/office/drawing/2014/main" id="{43A00022-5F58-EC6C-C8BD-E529B787A3F6}"/>
              </a:ext>
            </a:extLst>
          </p:cNvPr>
          <p:cNvSpPr/>
          <p:nvPr>
            <p:custDataLst>
              <p:tags r:id="rId48"/>
            </p:custDataLst>
          </p:nvPr>
        </p:nvSpPr>
        <p:spPr bwMode="gray">
          <a:xfrm>
            <a:off x="5788025" y="3744913"/>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E2CF9989-FBA1-4EAF-867C-B819E89B835D}" type="datetime'''''''2''''''''''''''''''''8'''''''''">
              <a:rPr lang="en-US" altLang="en-US" sz="800" baseline="0" smtClean="0">
                <a:solidFill>
                  <a:schemeClr val="tx1"/>
                </a:solidFill>
              </a:rPr>
              <a:pPr/>
              <a:t>28</a:t>
            </a:fld>
            <a:endParaRPr lang="en-US" sz="800" baseline="0" dirty="0" err="1">
              <a:solidFill>
                <a:schemeClr val="tx1"/>
              </a:solidFill>
            </a:endParaRPr>
          </a:p>
        </p:txBody>
      </p:sp>
      <p:sp>
        <p:nvSpPr>
          <p:cNvPr id="389" name="Rectangle 388">
            <a:extLst>
              <a:ext uri="{FF2B5EF4-FFF2-40B4-BE49-F238E27FC236}">
                <a16:creationId xmlns:a16="http://schemas.microsoft.com/office/drawing/2014/main" id="{E8E63343-3AF9-7925-C008-0C7867541F99}"/>
              </a:ext>
            </a:extLst>
          </p:cNvPr>
          <p:cNvSpPr/>
          <p:nvPr>
            <p:custDataLst>
              <p:tags r:id="rId49"/>
            </p:custDataLst>
          </p:nvPr>
        </p:nvSpPr>
        <p:spPr bwMode="gray">
          <a:xfrm>
            <a:off x="6354763" y="3659188"/>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21AE1BE5-E41B-4E75-822B-0FC1BE407DE6}" type="datetime'''0''''''''''''''''''.''''''''4'''">
              <a:rPr lang="en-US" altLang="en-US" sz="800" baseline="0" smtClean="0">
                <a:solidFill>
                  <a:schemeClr val="accent5"/>
                </a:solidFill>
                <a:effectLst/>
              </a:rPr>
              <a:pPr algn="ctr">
                <a:lnSpc>
                  <a:spcPct val="90000"/>
                </a:lnSpc>
              </a:pPr>
              <a:t>0.4</a:t>
            </a:fld>
            <a:endParaRPr lang="en-US" sz="800" baseline="0" dirty="0" err="1">
              <a:solidFill>
                <a:schemeClr val="accent5"/>
              </a:solidFill>
            </a:endParaRPr>
          </a:p>
        </p:txBody>
      </p:sp>
      <p:sp>
        <p:nvSpPr>
          <p:cNvPr id="124" name="Rectangle 123">
            <a:extLst>
              <a:ext uri="{FF2B5EF4-FFF2-40B4-BE49-F238E27FC236}">
                <a16:creationId xmlns:a16="http://schemas.microsoft.com/office/drawing/2014/main" id="{A4A5DA12-221F-7C4A-CD9D-253F9497B458}"/>
              </a:ext>
            </a:extLst>
          </p:cNvPr>
          <p:cNvSpPr/>
          <p:nvPr>
            <p:custDataLst>
              <p:tags r:id="rId50"/>
            </p:custDataLst>
          </p:nvPr>
        </p:nvSpPr>
        <p:spPr bwMode="gray">
          <a:xfrm>
            <a:off x="4545013" y="3740150"/>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6213BB29-5DA3-4B02-8A1E-37B4C69EA6B8}" type="datetime'2''''''''''''''''''''''''''''''''''''''''''''''''9'''''">
              <a:rPr lang="en-US" altLang="en-US" sz="800" baseline="0" smtClean="0">
                <a:solidFill>
                  <a:schemeClr val="tx1"/>
                </a:solidFill>
              </a:rPr>
              <a:pPr/>
              <a:t>29</a:t>
            </a:fld>
            <a:endParaRPr lang="en-US" sz="800" baseline="0" dirty="0" err="1">
              <a:solidFill>
                <a:schemeClr val="tx1"/>
              </a:solidFill>
            </a:endParaRPr>
          </a:p>
        </p:txBody>
      </p:sp>
      <p:sp>
        <p:nvSpPr>
          <p:cNvPr id="139" name="Rectangle 138">
            <a:extLst>
              <a:ext uri="{FF2B5EF4-FFF2-40B4-BE49-F238E27FC236}">
                <a16:creationId xmlns:a16="http://schemas.microsoft.com/office/drawing/2014/main" id="{09F77A97-2573-A846-3A30-7D2F44051808}"/>
              </a:ext>
            </a:extLst>
          </p:cNvPr>
          <p:cNvSpPr/>
          <p:nvPr>
            <p:custDataLst>
              <p:tags r:id="rId51"/>
            </p:custDataLst>
          </p:nvPr>
        </p:nvSpPr>
        <p:spPr bwMode="gray">
          <a:xfrm>
            <a:off x="7186613" y="2695575"/>
            <a:ext cx="2000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1533978E-F959-4DFD-BCD6-C0A57C304DFC}" type="datetime'''''''3''''''''''''''''''''3''''5'''''''''''''''''''''''''''">
              <a:rPr lang="en-US" altLang="en-US" sz="800" baseline="0" smtClean="0">
                <a:solidFill>
                  <a:schemeClr val="tx1"/>
                </a:solidFill>
              </a:rPr>
              <a:pPr/>
              <a:t>335</a:t>
            </a:fld>
            <a:endParaRPr lang="en-US" sz="800" baseline="0" dirty="0" err="1">
              <a:solidFill>
                <a:schemeClr val="tx1"/>
              </a:solidFill>
            </a:endParaRPr>
          </a:p>
        </p:txBody>
      </p:sp>
      <p:sp>
        <p:nvSpPr>
          <p:cNvPr id="130" name="Rectangle 129">
            <a:extLst>
              <a:ext uri="{FF2B5EF4-FFF2-40B4-BE49-F238E27FC236}">
                <a16:creationId xmlns:a16="http://schemas.microsoft.com/office/drawing/2014/main" id="{7213BAC8-4B87-73CE-7657-6CD0956B17CF}"/>
              </a:ext>
            </a:extLst>
          </p:cNvPr>
          <p:cNvSpPr/>
          <p:nvPr>
            <p:custDataLst>
              <p:tags r:id="rId52"/>
            </p:custDataLst>
          </p:nvPr>
        </p:nvSpPr>
        <p:spPr bwMode="gray">
          <a:xfrm>
            <a:off x="842963" y="1890713"/>
            <a:ext cx="2000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E501B65C-4267-4CB6-A99B-73D0627F560C}" type="datetime'''''''''''''''5''''''''''''''''''''''71'''''''''''''''''''">
              <a:rPr lang="en-US" altLang="en-US" sz="800" baseline="0" smtClean="0">
                <a:solidFill>
                  <a:schemeClr val="tx1"/>
                </a:solidFill>
              </a:rPr>
              <a:pPr/>
              <a:t>571</a:t>
            </a:fld>
            <a:endParaRPr lang="en-US" sz="800" baseline="0" dirty="0" err="1">
              <a:solidFill>
                <a:schemeClr val="tx1"/>
              </a:solidFill>
            </a:endParaRPr>
          </a:p>
        </p:txBody>
      </p:sp>
      <p:sp>
        <p:nvSpPr>
          <p:cNvPr id="125" name="Rectangle 124">
            <a:extLst>
              <a:ext uri="{FF2B5EF4-FFF2-40B4-BE49-F238E27FC236}">
                <a16:creationId xmlns:a16="http://schemas.microsoft.com/office/drawing/2014/main" id="{6650879C-A395-1928-617F-7C7E4BE27E2C}"/>
              </a:ext>
            </a:extLst>
          </p:cNvPr>
          <p:cNvSpPr/>
          <p:nvPr>
            <p:custDataLst>
              <p:tags r:id="rId53"/>
            </p:custDataLst>
          </p:nvPr>
        </p:nvSpPr>
        <p:spPr bwMode="gray">
          <a:xfrm>
            <a:off x="2957513" y="3402013"/>
            <a:ext cx="2000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F9A85A92-BB92-47B1-91AC-5AE58E81C21F}" type="datetime'''''''''''''''''''''''''''''1''1''''''''''''''''''''''''''7'''">
              <a:rPr lang="en-US" altLang="en-US" sz="800" baseline="0" smtClean="0">
                <a:solidFill>
                  <a:schemeClr val="tx1"/>
                </a:solidFill>
              </a:rPr>
              <a:pPr/>
              <a:t>117</a:t>
            </a:fld>
            <a:endParaRPr lang="en-US" sz="800" baseline="0" dirty="0" err="1">
              <a:solidFill>
                <a:schemeClr val="tx1"/>
              </a:solidFill>
            </a:endParaRPr>
          </a:p>
        </p:txBody>
      </p:sp>
      <p:sp>
        <p:nvSpPr>
          <p:cNvPr id="131" name="Rectangle 130">
            <a:extLst>
              <a:ext uri="{FF2B5EF4-FFF2-40B4-BE49-F238E27FC236}">
                <a16:creationId xmlns:a16="http://schemas.microsoft.com/office/drawing/2014/main" id="{E1624CB6-6C43-D0AF-93E4-7A5C73EBCFCD}"/>
              </a:ext>
            </a:extLst>
          </p:cNvPr>
          <p:cNvSpPr/>
          <p:nvPr>
            <p:custDataLst>
              <p:tags r:id="rId54"/>
            </p:custDataLst>
          </p:nvPr>
        </p:nvSpPr>
        <p:spPr bwMode="gray">
          <a:xfrm>
            <a:off x="1077913" y="3187700"/>
            <a:ext cx="2000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FDE5EB2E-CB08-48D9-BC74-94EF7E1C7D5F}" type="datetime'''''''''1''''''9''''''''''''''''1'''''''''''''''''''''''">
              <a:rPr lang="en-US" altLang="en-US" sz="800" baseline="0" smtClean="0">
                <a:solidFill>
                  <a:schemeClr val="tx1"/>
                </a:solidFill>
              </a:rPr>
              <a:pPr/>
              <a:t>191</a:t>
            </a:fld>
            <a:endParaRPr lang="en-US" sz="800" baseline="0" dirty="0" err="1">
              <a:solidFill>
                <a:schemeClr val="tx1"/>
              </a:solidFill>
            </a:endParaRPr>
          </a:p>
        </p:txBody>
      </p:sp>
      <p:sp>
        <p:nvSpPr>
          <p:cNvPr id="123" name="Rectangle 122">
            <a:extLst>
              <a:ext uri="{FF2B5EF4-FFF2-40B4-BE49-F238E27FC236}">
                <a16:creationId xmlns:a16="http://schemas.microsoft.com/office/drawing/2014/main" id="{22FC8190-7209-2995-BD77-43C55CD4A6FF}"/>
              </a:ext>
            </a:extLst>
          </p:cNvPr>
          <p:cNvSpPr/>
          <p:nvPr>
            <p:custDataLst>
              <p:tags r:id="rId55"/>
            </p:custDataLst>
          </p:nvPr>
        </p:nvSpPr>
        <p:spPr bwMode="gray">
          <a:xfrm>
            <a:off x="1717675" y="3721100"/>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E4FDC7A0-42B9-48CD-BEA4-DFA516B5BC2D}" type="datetime'''3''''''''''''''''''''''''''''''''''5'''''''''''">
              <a:rPr lang="en-US" altLang="en-US" sz="800" baseline="0" smtClean="0">
                <a:solidFill>
                  <a:schemeClr val="tx1"/>
                </a:solidFill>
              </a:rPr>
              <a:pPr/>
              <a:t>35</a:t>
            </a:fld>
            <a:endParaRPr lang="en-US" sz="800" baseline="0" dirty="0" err="1">
              <a:solidFill>
                <a:schemeClr val="tx1"/>
              </a:solidFill>
            </a:endParaRPr>
          </a:p>
        </p:txBody>
      </p:sp>
      <p:sp>
        <p:nvSpPr>
          <p:cNvPr id="132" name="Rectangle 131">
            <a:extLst>
              <a:ext uri="{FF2B5EF4-FFF2-40B4-BE49-F238E27FC236}">
                <a16:creationId xmlns:a16="http://schemas.microsoft.com/office/drawing/2014/main" id="{7D4CD9DB-ACB0-CF1D-6EF4-5C1A66D8BD0B}"/>
              </a:ext>
            </a:extLst>
          </p:cNvPr>
          <p:cNvSpPr/>
          <p:nvPr>
            <p:custDataLst>
              <p:tags r:id="rId56"/>
            </p:custDataLst>
          </p:nvPr>
        </p:nvSpPr>
        <p:spPr bwMode="gray">
          <a:xfrm>
            <a:off x="1951038" y="3484563"/>
            <a:ext cx="2000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5757C57D-E64F-4801-AA43-024FD1100DAE}" type="datetime'''''''''''''''''''''''''''''''''''''10''''4'''''''">
              <a:rPr lang="en-US" altLang="en-US" sz="800" baseline="0" smtClean="0">
                <a:solidFill>
                  <a:schemeClr val="tx1"/>
                </a:solidFill>
              </a:rPr>
              <a:pPr/>
              <a:t>104</a:t>
            </a:fld>
            <a:endParaRPr lang="en-US" sz="800" baseline="0" dirty="0" err="1">
              <a:solidFill>
                <a:schemeClr val="tx1"/>
              </a:solidFill>
            </a:endParaRPr>
          </a:p>
        </p:txBody>
      </p:sp>
      <p:sp>
        <p:nvSpPr>
          <p:cNvPr id="391" name="Rectangle 390">
            <a:extLst>
              <a:ext uri="{FF2B5EF4-FFF2-40B4-BE49-F238E27FC236}">
                <a16:creationId xmlns:a16="http://schemas.microsoft.com/office/drawing/2014/main" id="{E6A900E1-369D-2785-3FA7-D08B1B6E6626}"/>
              </a:ext>
            </a:extLst>
          </p:cNvPr>
          <p:cNvSpPr/>
          <p:nvPr>
            <p:custDataLst>
              <p:tags r:id="rId57"/>
            </p:custDataLst>
          </p:nvPr>
        </p:nvSpPr>
        <p:spPr bwMode="gray">
          <a:xfrm>
            <a:off x="7200900" y="3149600"/>
            <a:ext cx="171450"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D167F92D-1493-4439-951D-1273A0CB21BF}" type="datetime'''''''''''2''''''''''''''''''''''.''''''''''1'''''">
              <a:rPr lang="en-US" altLang="en-US" sz="800" baseline="0" smtClean="0">
                <a:solidFill>
                  <a:schemeClr val="accent5"/>
                </a:solidFill>
              </a:rPr>
              <a:pPr/>
              <a:t>2.1</a:t>
            </a:fld>
            <a:endParaRPr lang="en-US" sz="800" baseline="0" dirty="0" err="1">
              <a:solidFill>
                <a:schemeClr val="accent5"/>
              </a:solidFill>
            </a:endParaRPr>
          </a:p>
        </p:txBody>
      </p:sp>
      <p:sp>
        <p:nvSpPr>
          <p:cNvPr id="134" name="Rectangle 133">
            <a:extLst>
              <a:ext uri="{FF2B5EF4-FFF2-40B4-BE49-F238E27FC236}">
                <a16:creationId xmlns:a16="http://schemas.microsoft.com/office/drawing/2014/main" id="{001AD3E3-9B39-94ED-D02C-765DE80BB81F}"/>
              </a:ext>
            </a:extLst>
          </p:cNvPr>
          <p:cNvSpPr/>
          <p:nvPr>
            <p:custDataLst>
              <p:tags r:id="rId58"/>
            </p:custDataLst>
          </p:nvPr>
        </p:nvSpPr>
        <p:spPr bwMode="gray">
          <a:xfrm>
            <a:off x="3700463" y="3652838"/>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2B13EF0B-5A0B-4F68-815E-AACE82F9D297}" type="datetime'''''''''''''''''''''''5''''''''''''''''''''''''5'''''''''''">
              <a:rPr lang="en-US" altLang="en-US" sz="800" baseline="0" smtClean="0">
                <a:solidFill>
                  <a:schemeClr val="tx1"/>
                </a:solidFill>
              </a:rPr>
              <a:pPr/>
              <a:t>55</a:t>
            </a:fld>
            <a:endParaRPr lang="en-US" sz="800" baseline="0" dirty="0" err="1">
              <a:solidFill>
                <a:schemeClr val="tx1"/>
              </a:solidFill>
            </a:endParaRPr>
          </a:p>
        </p:txBody>
      </p:sp>
      <p:sp>
        <p:nvSpPr>
          <p:cNvPr id="122" name="Rectangle 121">
            <a:extLst>
              <a:ext uri="{FF2B5EF4-FFF2-40B4-BE49-F238E27FC236}">
                <a16:creationId xmlns:a16="http://schemas.microsoft.com/office/drawing/2014/main" id="{B7FD12AD-16B4-DC0E-2601-51BDB20C31E7}"/>
              </a:ext>
            </a:extLst>
          </p:cNvPr>
          <p:cNvSpPr/>
          <p:nvPr>
            <p:custDataLst>
              <p:tags r:id="rId59"/>
            </p:custDataLst>
          </p:nvPr>
        </p:nvSpPr>
        <p:spPr bwMode="gray">
          <a:xfrm>
            <a:off x="4254500" y="3443288"/>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75CC6656-59FB-42F3-BBCC-680C26B53A6C}" type="datetime'''''''''''''''''9''''''''''''''''''''''''''1'''''''''''''">
              <a:rPr lang="en-US" altLang="en-US" sz="800" baseline="0" smtClean="0">
                <a:solidFill>
                  <a:schemeClr val="tx1"/>
                </a:solidFill>
              </a:rPr>
              <a:pPr/>
              <a:t>91</a:t>
            </a:fld>
            <a:endParaRPr lang="en-US" sz="800" baseline="0" dirty="0" err="1">
              <a:solidFill>
                <a:schemeClr val="tx1"/>
              </a:solidFill>
            </a:endParaRPr>
          </a:p>
        </p:txBody>
      </p:sp>
      <p:sp>
        <p:nvSpPr>
          <p:cNvPr id="135" name="Rectangle 134">
            <a:extLst>
              <a:ext uri="{FF2B5EF4-FFF2-40B4-BE49-F238E27FC236}">
                <a16:creationId xmlns:a16="http://schemas.microsoft.com/office/drawing/2014/main" id="{07BAC2E0-2B76-4B27-CBD1-C92B6FA24180}"/>
              </a:ext>
            </a:extLst>
          </p:cNvPr>
          <p:cNvSpPr/>
          <p:nvPr>
            <p:custDataLst>
              <p:tags r:id="rId60"/>
            </p:custDataLst>
          </p:nvPr>
        </p:nvSpPr>
        <p:spPr bwMode="gray">
          <a:xfrm>
            <a:off x="4941888" y="3687763"/>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6438F9B8-00B1-4E1C-903A-94A5C2B09B14}" type="datetime'''''''''''''''''''''''''''''''''''''4''''''''''5'''''''''''">
              <a:rPr lang="en-US" altLang="en-US" sz="800" baseline="0" smtClean="0">
                <a:solidFill>
                  <a:schemeClr val="tx1"/>
                </a:solidFill>
              </a:rPr>
              <a:pPr/>
              <a:t>45</a:t>
            </a:fld>
            <a:endParaRPr lang="en-US" sz="800" baseline="0" dirty="0" err="1">
              <a:solidFill>
                <a:schemeClr val="tx1"/>
              </a:solidFill>
            </a:endParaRPr>
          </a:p>
        </p:txBody>
      </p:sp>
      <p:sp>
        <p:nvSpPr>
          <p:cNvPr id="136" name="Rectangle 135">
            <a:extLst>
              <a:ext uri="{FF2B5EF4-FFF2-40B4-BE49-F238E27FC236}">
                <a16:creationId xmlns:a16="http://schemas.microsoft.com/office/drawing/2014/main" id="{208B4F92-0D0A-A9D4-A1CA-DB13E5582A69}"/>
              </a:ext>
            </a:extLst>
          </p:cNvPr>
          <p:cNvSpPr/>
          <p:nvPr>
            <p:custDataLst>
              <p:tags r:id="rId61"/>
            </p:custDataLst>
          </p:nvPr>
        </p:nvSpPr>
        <p:spPr bwMode="gray">
          <a:xfrm>
            <a:off x="5522913" y="3497263"/>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409AD472-18E2-441C-A4E0-0199234F255C}" type="datetime'''''''''''69'''''''''''''''''''''''''''''">
              <a:rPr lang="en-US" altLang="en-US" sz="800" baseline="0" smtClean="0">
                <a:solidFill>
                  <a:schemeClr val="tx1"/>
                </a:solidFill>
              </a:rPr>
              <a:pPr/>
              <a:t>69</a:t>
            </a:fld>
            <a:endParaRPr lang="en-US" sz="800" baseline="0" dirty="0" err="1">
              <a:solidFill>
                <a:schemeClr val="tx1"/>
              </a:solidFill>
            </a:endParaRPr>
          </a:p>
        </p:txBody>
      </p:sp>
      <p:sp>
        <p:nvSpPr>
          <p:cNvPr id="137" name="Rectangle 136">
            <a:extLst>
              <a:ext uri="{FF2B5EF4-FFF2-40B4-BE49-F238E27FC236}">
                <a16:creationId xmlns:a16="http://schemas.microsoft.com/office/drawing/2014/main" id="{6875D05F-F2D1-7D93-F3B9-A90F3C0E73BC}"/>
              </a:ext>
            </a:extLst>
          </p:cNvPr>
          <p:cNvSpPr/>
          <p:nvPr>
            <p:custDataLst>
              <p:tags r:id="rId62"/>
            </p:custDataLst>
          </p:nvPr>
        </p:nvSpPr>
        <p:spPr bwMode="gray">
          <a:xfrm>
            <a:off x="6237288" y="3770313"/>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1692824E-C409-485B-8818-402BB628F7AF}" type="datetime'''''''''''''''''2''1'">
              <a:rPr lang="en-US" altLang="en-US" sz="800" baseline="0" smtClean="0">
                <a:solidFill>
                  <a:schemeClr val="tx1"/>
                </a:solidFill>
              </a:rPr>
              <a:pPr/>
              <a:t>21</a:t>
            </a:fld>
            <a:endParaRPr lang="en-US" sz="800" baseline="0" dirty="0" err="1">
              <a:solidFill>
                <a:schemeClr val="tx1"/>
              </a:solidFill>
            </a:endParaRPr>
          </a:p>
        </p:txBody>
      </p:sp>
      <p:sp>
        <p:nvSpPr>
          <p:cNvPr id="138" name="Rectangle 137">
            <a:extLst>
              <a:ext uri="{FF2B5EF4-FFF2-40B4-BE49-F238E27FC236}">
                <a16:creationId xmlns:a16="http://schemas.microsoft.com/office/drawing/2014/main" id="{59F04A79-5067-306D-E48A-924122F922FA}"/>
              </a:ext>
            </a:extLst>
          </p:cNvPr>
          <p:cNvSpPr/>
          <p:nvPr>
            <p:custDataLst>
              <p:tags r:id="rId63"/>
            </p:custDataLst>
          </p:nvPr>
        </p:nvSpPr>
        <p:spPr bwMode="gray">
          <a:xfrm>
            <a:off x="6791325" y="3567113"/>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BC8D380D-8275-4457-8F5C-0386902447D8}" type="datetime'''''''''''''''''''''''''''''''46'''''''''''">
              <a:rPr lang="en-US" altLang="en-US" sz="800" baseline="0" smtClean="0">
                <a:solidFill>
                  <a:schemeClr val="tx1"/>
                </a:solidFill>
              </a:rPr>
              <a:pPr/>
              <a:t>46</a:t>
            </a:fld>
            <a:endParaRPr lang="en-US" sz="800" baseline="0" dirty="0" err="1">
              <a:solidFill>
                <a:schemeClr val="tx1"/>
              </a:solidFill>
            </a:endParaRPr>
          </a:p>
        </p:txBody>
      </p:sp>
      <p:sp>
        <p:nvSpPr>
          <p:cNvPr id="133" name="Rectangle 132">
            <a:extLst>
              <a:ext uri="{FF2B5EF4-FFF2-40B4-BE49-F238E27FC236}">
                <a16:creationId xmlns:a16="http://schemas.microsoft.com/office/drawing/2014/main" id="{DF3823EC-3D6B-FAEC-FB8E-B3C9233B75F7}"/>
              </a:ext>
            </a:extLst>
          </p:cNvPr>
          <p:cNvSpPr/>
          <p:nvPr>
            <p:custDataLst>
              <p:tags r:id="rId64"/>
            </p:custDataLst>
          </p:nvPr>
        </p:nvSpPr>
        <p:spPr bwMode="gray">
          <a:xfrm>
            <a:off x="3249613" y="3563938"/>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BA9AEE05-A0BB-4E0E-8E86-87ADF5F73969}" type="datetime'''''''''''''''''''''''''''''''''''8''''''''''1'''''''''">
              <a:rPr lang="en-US" altLang="en-US" sz="800" baseline="0" smtClean="0">
                <a:solidFill>
                  <a:schemeClr val="tx1"/>
                </a:solidFill>
              </a:rPr>
              <a:pPr/>
              <a:t>81</a:t>
            </a:fld>
            <a:endParaRPr lang="en-US" sz="800" baseline="0" dirty="0" err="1">
              <a:solidFill>
                <a:schemeClr val="tx1"/>
              </a:solidFill>
            </a:endParaRPr>
          </a:p>
        </p:txBody>
      </p:sp>
      <p:grpSp>
        <p:nvGrpSpPr>
          <p:cNvPr id="8" name="Group 7">
            <a:extLst>
              <a:ext uri="{FF2B5EF4-FFF2-40B4-BE49-F238E27FC236}">
                <a16:creationId xmlns:a16="http://schemas.microsoft.com/office/drawing/2014/main" id="{5EFAB9BC-1D77-46F4-76AE-71E44DB645BE}"/>
              </a:ext>
            </a:extLst>
          </p:cNvPr>
          <p:cNvGrpSpPr/>
          <p:nvPr/>
        </p:nvGrpSpPr>
        <p:grpSpPr>
          <a:xfrm>
            <a:off x="292633" y="3997849"/>
            <a:ext cx="755235" cy="552216"/>
            <a:chOff x="325288" y="3997849"/>
            <a:chExt cx="755235" cy="552216"/>
          </a:xfrm>
        </p:grpSpPr>
        <p:pic>
          <p:nvPicPr>
            <p:cNvPr id="10" name="Picture 9">
              <a:extLst>
                <a:ext uri="{FF2B5EF4-FFF2-40B4-BE49-F238E27FC236}">
                  <a16:creationId xmlns:a16="http://schemas.microsoft.com/office/drawing/2014/main" id="{FF81CB72-AF88-B989-C203-1AC3ED6F7B6F}"/>
                </a:ext>
              </a:extLst>
            </p:cNvPr>
            <p:cNvPicPr preferRelativeResize="0">
              <a:picLocks noChangeAspect="1"/>
            </p:cNvPicPr>
            <p:nvPr/>
          </p:nvPicPr>
          <p:blipFill>
            <a:blip r:embed="rId88">
              <a:extLst>
                <a:ext uri="{28A0092B-C50C-407E-A947-70E740481C1C}">
                  <a14:useLocalDpi xmlns:a14="http://schemas.microsoft.com/office/drawing/2010/main" val="0"/>
                </a:ext>
              </a:extLst>
            </a:blip>
            <a:stretch>
              <a:fillRect/>
            </a:stretch>
          </p:blipFill>
          <p:spPr>
            <a:xfrm>
              <a:off x="864523" y="3997849"/>
              <a:ext cx="216000" cy="210036"/>
            </a:xfrm>
            <a:prstGeom prst="rect">
              <a:avLst/>
            </a:prstGeom>
          </p:spPr>
        </p:pic>
        <p:sp>
          <p:nvSpPr>
            <p:cNvPr id="11" name="Rectangle 10">
              <a:extLst>
                <a:ext uri="{FF2B5EF4-FFF2-40B4-BE49-F238E27FC236}">
                  <a16:creationId xmlns:a16="http://schemas.microsoft.com/office/drawing/2014/main" id="{F121D292-ABDF-3317-7375-DD628837A0E1}"/>
                </a:ext>
              </a:extLst>
            </p:cNvPr>
            <p:cNvSpPr/>
            <p:nvPr>
              <p:custDataLst>
                <p:tags r:id="rId83"/>
              </p:custDataLst>
            </p:nvPr>
          </p:nvSpPr>
          <p:spPr bwMode="auto">
            <a:xfrm rot="19090296">
              <a:off x="325288" y="4397665"/>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Chile</a:t>
              </a:r>
              <a:endParaRPr lang="en-US" sz="1000" baseline="0" dirty="0">
                <a:solidFill>
                  <a:schemeClr val="tx1"/>
                </a:solidFill>
              </a:endParaRPr>
            </a:p>
          </p:txBody>
        </p:sp>
      </p:grpSp>
      <p:grpSp>
        <p:nvGrpSpPr>
          <p:cNvPr id="13" name="Group 12">
            <a:extLst>
              <a:ext uri="{FF2B5EF4-FFF2-40B4-BE49-F238E27FC236}">
                <a16:creationId xmlns:a16="http://schemas.microsoft.com/office/drawing/2014/main" id="{F7E3DE99-01C8-416B-8A1C-1CEC0B319233}"/>
              </a:ext>
            </a:extLst>
          </p:cNvPr>
          <p:cNvGrpSpPr/>
          <p:nvPr/>
        </p:nvGrpSpPr>
        <p:grpSpPr>
          <a:xfrm>
            <a:off x="718544" y="3997849"/>
            <a:ext cx="753087" cy="552217"/>
            <a:chOff x="810620" y="3997849"/>
            <a:chExt cx="753087" cy="552217"/>
          </a:xfrm>
        </p:grpSpPr>
        <p:pic>
          <p:nvPicPr>
            <p:cNvPr id="14" name="Picture 13">
              <a:extLst>
                <a:ext uri="{FF2B5EF4-FFF2-40B4-BE49-F238E27FC236}">
                  <a16:creationId xmlns:a16="http://schemas.microsoft.com/office/drawing/2014/main" id="{9A8B7D32-ECEB-3C05-C5E0-64C974CE1579}"/>
                </a:ext>
              </a:extLst>
            </p:cNvPr>
            <p:cNvPicPr>
              <a:picLocks noChangeAspect="1"/>
            </p:cNvPicPr>
            <p:nvPr/>
          </p:nvPicPr>
          <p:blipFill>
            <a:blip r:embed="rId89" cstate="print">
              <a:extLst>
                <a:ext uri="{28A0092B-C50C-407E-A947-70E740481C1C}">
                  <a14:useLocalDpi xmlns:a14="http://schemas.microsoft.com/office/drawing/2010/main" val="0"/>
                </a:ext>
              </a:extLst>
            </a:blip>
            <a:stretch>
              <a:fillRect/>
            </a:stretch>
          </p:blipFill>
          <p:spPr>
            <a:xfrm>
              <a:off x="1347707" y="3997849"/>
              <a:ext cx="216000" cy="202938"/>
            </a:xfrm>
            <a:prstGeom prst="rect">
              <a:avLst/>
            </a:prstGeom>
          </p:spPr>
        </p:pic>
        <p:sp>
          <p:nvSpPr>
            <p:cNvPr id="15" name="Rectangle 14">
              <a:extLst>
                <a:ext uri="{FF2B5EF4-FFF2-40B4-BE49-F238E27FC236}">
                  <a16:creationId xmlns:a16="http://schemas.microsoft.com/office/drawing/2014/main" id="{7AFD33DD-CCA5-F6AB-3AE0-E5F224C05077}"/>
                </a:ext>
              </a:extLst>
            </p:cNvPr>
            <p:cNvSpPr/>
            <p:nvPr>
              <p:custDataLst>
                <p:tags r:id="rId82"/>
              </p:custDataLst>
            </p:nvPr>
          </p:nvSpPr>
          <p:spPr bwMode="auto">
            <a:xfrm rot="19090296">
              <a:off x="810620" y="4397666"/>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Peru</a:t>
              </a:r>
              <a:endParaRPr lang="en-US" sz="1000" baseline="0" dirty="0">
                <a:solidFill>
                  <a:schemeClr val="tx1"/>
                </a:solidFill>
              </a:endParaRPr>
            </a:p>
          </p:txBody>
        </p:sp>
      </p:grpSp>
      <p:grpSp>
        <p:nvGrpSpPr>
          <p:cNvPr id="16" name="Group 15">
            <a:extLst>
              <a:ext uri="{FF2B5EF4-FFF2-40B4-BE49-F238E27FC236}">
                <a16:creationId xmlns:a16="http://schemas.microsoft.com/office/drawing/2014/main" id="{BCD00011-B73C-02A0-6AF4-7AA74B5DF862}"/>
              </a:ext>
            </a:extLst>
          </p:cNvPr>
          <p:cNvGrpSpPr/>
          <p:nvPr/>
        </p:nvGrpSpPr>
        <p:grpSpPr>
          <a:xfrm>
            <a:off x="1135777" y="3997849"/>
            <a:ext cx="750939" cy="572164"/>
            <a:chOff x="1295952" y="3997849"/>
            <a:chExt cx="750939" cy="572164"/>
          </a:xfrm>
        </p:grpSpPr>
        <p:pic>
          <p:nvPicPr>
            <p:cNvPr id="18" name="Picture 17">
              <a:extLst>
                <a:ext uri="{FF2B5EF4-FFF2-40B4-BE49-F238E27FC236}">
                  <a16:creationId xmlns:a16="http://schemas.microsoft.com/office/drawing/2014/main" id="{7A29444E-2770-9173-5CF4-545FE9FA427F}"/>
                </a:ext>
              </a:extLst>
            </p:cNvPr>
            <p:cNvPicPr>
              <a:picLocks noChangeAspect="1"/>
            </p:cNvPicPr>
            <p:nvPr/>
          </p:nvPicPr>
          <p:blipFill>
            <a:blip r:embed="rId90">
              <a:extLst>
                <a:ext uri="{28A0092B-C50C-407E-A947-70E740481C1C}">
                  <a14:useLocalDpi xmlns:a14="http://schemas.microsoft.com/office/drawing/2010/main" val="0"/>
                </a:ext>
              </a:extLst>
            </a:blip>
            <a:stretch>
              <a:fillRect/>
            </a:stretch>
          </p:blipFill>
          <p:spPr>
            <a:xfrm>
              <a:off x="1830891" y="3997849"/>
              <a:ext cx="216000" cy="203730"/>
            </a:xfrm>
            <a:prstGeom prst="rect">
              <a:avLst/>
            </a:prstGeom>
          </p:spPr>
        </p:pic>
        <p:sp>
          <p:nvSpPr>
            <p:cNvPr id="19" name="Rectangle 18">
              <a:extLst>
                <a:ext uri="{FF2B5EF4-FFF2-40B4-BE49-F238E27FC236}">
                  <a16:creationId xmlns:a16="http://schemas.microsoft.com/office/drawing/2014/main" id="{2964D6D0-E8C0-5EFC-CDCC-18197C1C2CEA}"/>
                </a:ext>
              </a:extLst>
            </p:cNvPr>
            <p:cNvSpPr/>
            <p:nvPr>
              <p:custDataLst>
                <p:tags r:id="rId81"/>
              </p:custDataLst>
            </p:nvPr>
          </p:nvSpPr>
          <p:spPr bwMode="auto">
            <a:xfrm rot="19090296">
              <a:off x="1295952" y="4417613"/>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China</a:t>
              </a:r>
              <a:endParaRPr lang="en-US" sz="1000" baseline="0" dirty="0">
                <a:solidFill>
                  <a:schemeClr val="tx1"/>
                </a:solidFill>
              </a:endParaRPr>
            </a:p>
          </p:txBody>
        </p:sp>
      </p:grpSp>
      <p:grpSp>
        <p:nvGrpSpPr>
          <p:cNvPr id="20" name="Group 19">
            <a:extLst>
              <a:ext uri="{FF2B5EF4-FFF2-40B4-BE49-F238E27FC236}">
                <a16:creationId xmlns:a16="http://schemas.microsoft.com/office/drawing/2014/main" id="{75A36C4C-4BE6-A3AC-D08B-7DA84D090CE6}"/>
              </a:ext>
            </a:extLst>
          </p:cNvPr>
          <p:cNvGrpSpPr/>
          <p:nvPr/>
        </p:nvGrpSpPr>
        <p:grpSpPr>
          <a:xfrm>
            <a:off x="1563925" y="3997849"/>
            <a:ext cx="748791" cy="596286"/>
            <a:chOff x="1781284" y="3997849"/>
            <a:chExt cx="748791" cy="596286"/>
          </a:xfrm>
        </p:grpSpPr>
        <p:pic>
          <p:nvPicPr>
            <p:cNvPr id="21" name="Picture 20">
              <a:extLst>
                <a:ext uri="{FF2B5EF4-FFF2-40B4-BE49-F238E27FC236}">
                  <a16:creationId xmlns:a16="http://schemas.microsoft.com/office/drawing/2014/main" id="{6427A871-6033-0C68-E4BD-B151C60B153F}"/>
                </a:ext>
              </a:extLst>
            </p:cNvPr>
            <p:cNvPicPr>
              <a:picLocks noChangeAspect="1"/>
            </p:cNvPicPr>
            <p:nvPr/>
          </p:nvPicPr>
          <p:blipFill>
            <a:blip r:embed="rId91">
              <a:extLst>
                <a:ext uri="{28A0092B-C50C-407E-A947-70E740481C1C}">
                  <a14:useLocalDpi xmlns:a14="http://schemas.microsoft.com/office/drawing/2010/main" val="0"/>
                </a:ext>
              </a:extLst>
            </a:blip>
            <a:stretch>
              <a:fillRect/>
            </a:stretch>
          </p:blipFill>
          <p:spPr>
            <a:xfrm>
              <a:off x="2314075" y="3997849"/>
              <a:ext cx="216000" cy="209190"/>
            </a:xfrm>
            <a:prstGeom prst="rect">
              <a:avLst/>
            </a:prstGeom>
          </p:spPr>
        </p:pic>
        <p:sp>
          <p:nvSpPr>
            <p:cNvPr id="22" name="Rectangle 21">
              <a:extLst>
                <a:ext uri="{FF2B5EF4-FFF2-40B4-BE49-F238E27FC236}">
                  <a16:creationId xmlns:a16="http://schemas.microsoft.com/office/drawing/2014/main" id="{19FA8960-9BAC-85B8-4E04-872FA45229EA}"/>
                </a:ext>
              </a:extLst>
            </p:cNvPr>
            <p:cNvSpPr/>
            <p:nvPr>
              <p:custDataLst>
                <p:tags r:id="rId80"/>
              </p:custDataLst>
            </p:nvPr>
          </p:nvSpPr>
          <p:spPr bwMode="auto">
            <a:xfrm rot="19090296">
              <a:off x="1781284" y="4441735"/>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DRC</a:t>
              </a:r>
              <a:endParaRPr lang="en-US" sz="1000" baseline="0" dirty="0">
                <a:solidFill>
                  <a:schemeClr val="tx1"/>
                </a:solidFill>
              </a:endParaRPr>
            </a:p>
          </p:txBody>
        </p:sp>
      </p:grpSp>
      <p:grpSp>
        <p:nvGrpSpPr>
          <p:cNvPr id="23" name="Group 22">
            <a:extLst>
              <a:ext uri="{FF2B5EF4-FFF2-40B4-BE49-F238E27FC236}">
                <a16:creationId xmlns:a16="http://schemas.microsoft.com/office/drawing/2014/main" id="{F57C9205-0C76-3C3A-055D-370F5675F8F7}"/>
              </a:ext>
            </a:extLst>
          </p:cNvPr>
          <p:cNvGrpSpPr/>
          <p:nvPr/>
        </p:nvGrpSpPr>
        <p:grpSpPr>
          <a:xfrm>
            <a:off x="1983392" y="3997849"/>
            <a:ext cx="746643" cy="558902"/>
            <a:chOff x="2266616" y="3997849"/>
            <a:chExt cx="746643" cy="558902"/>
          </a:xfrm>
        </p:grpSpPr>
        <p:pic>
          <p:nvPicPr>
            <p:cNvPr id="24" name="Picture 23">
              <a:extLst>
                <a:ext uri="{FF2B5EF4-FFF2-40B4-BE49-F238E27FC236}">
                  <a16:creationId xmlns:a16="http://schemas.microsoft.com/office/drawing/2014/main" id="{6C4322B2-8A55-70B5-2EB0-D3F10B7C4531}"/>
                </a:ext>
              </a:extLst>
            </p:cNvPr>
            <p:cNvPicPr preferRelativeResize="0">
              <a:picLocks noChangeAspect="1"/>
            </p:cNvPicPr>
            <p:nvPr/>
          </p:nvPicPr>
          <p:blipFill>
            <a:blip r:embed="rId92">
              <a:extLst>
                <a:ext uri="{28A0092B-C50C-407E-A947-70E740481C1C}">
                  <a14:useLocalDpi xmlns:a14="http://schemas.microsoft.com/office/drawing/2010/main" val="0"/>
                </a:ext>
              </a:extLst>
            </a:blip>
            <a:stretch>
              <a:fillRect/>
            </a:stretch>
          </p:blipFill>
          <p:spPr>
            <a:xfrm>
              <a:off x="2797259" y="3997849"/>
              <a:ext cx="216000" cy="207804"/>
            </a:xfrm>
            <a:prstGeom prst="rect">
              <a:avLst/>
            </a:prstGeom>
          </p:spPr>
        </p:pic>
        <p:sp>
          <p:nvSpPr>
            <p:cNvPr id="25" name="Rectangle 24">
              <a:extLst>
                <a:ext uri="{FF2B5EF4-FFF2-40B4-BE49-F238E27FC236}">
                  <a16:creationId xmlns:a16="http://schemas.microsoft.com/office/drawing/2014/main" id="{FFB93E9F-7993-3A57-F8A6-EFF71CA2100C}"/>
                </a:ext>
              </a:extLst>
            </p:cNvPr>
            <p:cNvSpPr/>
            <p:nvPr>
              <p:custDataLst>
                <p:tags r:id="rId79"/>
              </p:custDataLst>
            </p:nvPr>
          </p:nvSpPr>
          <p:spPr bwMode="auto">
            <a:xfrm rot="19090296">
              <a:off x="2266616" y="4404351"/>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USA</a:t>
              </a:r>
              <a:endParaRPr lang="en-US" sz="1000" baseline="0" dirty="0">
                <a:solidFill>
                  <a:schemeClr val="tx1"/>
                </a:solidFill>
              </a:endParaRPr>
            </a:p>
          </p:txBody>
        </p:sp>
      </p:grpSp>
      <p:grpSp>
        <p:nvGrpSpPr>
          <p:cNvPr id="32" name="Group 31">
            <a:extLst>
              <a:ext uri="{FF2B5EF4-FFF2-40B4-BE49-F238E27FC236}">
                <a16:creationId xmlns:a16="http://schemas.microsoft.com/office/drawing/2014/main" id="{72992B24-E9C0-8C77-80FB-E91D03B7C5EF}"/>
              </a:ext>
            </a:extLst>
          </p:cNvPr>
          <p:cNvGrpSpPr/>
          <p:nvPr/>
        </p:nvGrpSpPr>
        <p:grpSpPr>
          <a:xfrm>
            <a:off x="2426838" y="3997849"/>
            <a:ext cx="744495" cy="543526"/>
            <a:chOff x="2751948" y="3997849"/>
            <a:chExt cx="744495" cy="543526"/>
          </a:xfrm>
        </p:grpSpPr>
        <p:pic>
          <p:nvPicPr>
            <p:cNvPr id="33" name="Picture 2" descr="d:\Users\stryjo\Desktop\FLAGS\FLAG BUTTONS\AUSTRALIA.png">
              <a:extLst>
                <a:ext uri="{FF2B5EF4-FFF2-40B4-BE49-F238E27FC236}">
                  <a16:creationId xmlns:a16="http://schemas.microsoft.com/office/drawing/2014/main" id="{0E728A85-4A9C-54B9-53B6-8B2461493A6C}"/>
                </a:ext>
              </a:extLst>
            </p:cNvPr>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3280443" y="3997849"/>
              <a:ext cx="216000" cy="20780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9882CC08-6AC8-35BB-3BAA-B93E180A9D75}"/>
                </a:ext>
              </a:extLst>
            </p:cNvPr>
            <p:cNvSpPr/>
            <p:nvPr>
              <p:custDataLst>
                <p:tags r:id="rId78"/>
              </p:custDataLst>
            </p:nvPr>
          </p:nvSpPr>
          <p:spPr bwMode="auto">
            <a:xfrm rot="19090296">
              <a:off x="2751948" y="4388975"/>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Australia</a:t>
              </a:r>
              <a:endParaRPr lang="en-US" sz="1000" baseline="0" dirty="0">
                <a:solidFill>
                  <a:schemeClr val="tx1"/>
                </a:solidFill>
              </a:endParaRPr>
            </a:p>
          </p:txBody>
        </p:sp>
      </p:grpSp>
      <p:grpSp>
        <p:nvGrpSpPr>
          <p:cNvPr id="35" name="Group 34">
            <a:extLst>
              <a:ext uri="{FF2B5EF4-FFF2-40B4-BE49-F238E27FC236}">
                <a16:creationId xmlns:a16="http://schemas.microsoft.com/office/drawing/2014/main" id="{F01D53CE-7994-91A7-D3D4-EAFC7AD8186F}"/>
              </a:ext>
            </a:extLst>
          </p:cNvPr>
          <p:cNvGrpSpPr/>
          <p:nvPr/>
        </p:nvGrpSpPr>
        <p:grpSpPr>
          <a:xfrm>
            <a:off x="2835480" y="3997849"/>
            <a:ext cx="742347" cy="572163"/>
            <a:chOff x="3237280" y="3997849"/>
            <a:chExt cx="742347" cy="572163"/>
          </a:xfrm>
        </p:grpSpPr>
        <p:pic>
          <p:nvPicPr>
            <p:cNvPr id="36" name="Picture 35">
              <a:extLst>
                <a:ext uri="{FF2B5EF4-FFF2-40B4-BE49-F238E27FC236}">
                  <a16:creationId xmlns:a16="http://schemas.microsoft.com/office/drawing/2014/main" id="{F38FE285-D297-9EAF-3FA0-28D992D869DE}"/>
                </a:ext>
              </a:extLst>
            </p:cNvPr>
            <p:cNvPicPr preferRelativeResize="0">
              <a:picLocks noChangeAspect="1"/>
            </p:cNvPicPr>
            <p:nvPr/>
          </p:nvPicPr>
          <p:blipFill>
            <a:blip r:embed="rId94">
              <a:extLst>
                <a:ext uri="{28A0092B-C50C-407E-A947-70E740481C1C}">
                  <a14:useLocalDpi xmlns:a14="http://schemas.microsoft.com/office/drawing/2010/main" val="0"/>
                </a:ext>
              </a:extLst>
            </a:blip>
            <a:stretch>
              <a:fillRect/>
            </a:stretch>
          </p:blipFill>
          <p:spPr>
            <a:xfrm>
              <a:off x="3763627" y="3997849"/>
              <a:ext cx="216000" cy="206430"/>
            </a:xfrm>
            <a:prstGeom prst="rect">
              <a:avLst/>
            </a:prstGeom>
          </p:spPr>
        </p:pic>
        <p:sp>
          <p:nvSpPr>
            <p:cNvPr id="37" name="Rectangle 36">
              <a:extLst>
                <a:ext uri="{FF2B5EF4-FFF2-40B4-BE49-F238E27FC236}">
                  <a16:creationId xmlns:a16="http://schemas.microsoft.com/office/drawing/2014/main" id="{15E7538D-91CB-B3F9-A5CC-9A481F5019E2}"/>
                </a:ext>
              </a:extLst>
            </p:cNvPr>
            <p:cNvSpPr/>
            <p:nvPr>
              <p:custDataLst>
                <p:tags r:id="rId77"/>
              </p:custDataLst>
            </p:nvPr>
          </p:nvSpPr>
          <p:spPr bwMode="auto">
            <a:xfrm rot="19090296">
              <a:off x="3237280" y="4417612"/>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Russia</a:t>
              </a:r>
              <a:endParaRPr lang="en-US" sz="1000" baseline="0" dirty="0">
                <a:solidFill>
                  <a:schemeClr val="tx1"/>
                </a:solidFill>
              </a:endParaRPr>
            </a:p>
          </p:txBody>
        </p:sp>
      </p:grpSp>
      <p:grpSp>
        <p:nvGrpSpPr>
          <p:cNvPr id="38" name="Group 37">
            <a:extLst>
              <a:ext uri="{FF2B5EF4-FFF2-40B4-BE49-F238E27FC236}">
                <a16:creationId xmlns:a16="http://schemas.microsoft.com/office/drawing/2014/main" id="{73B545AD-5275-0812-4BBB-B310055ED7A3}"/>
              </a:ext>
            </a:extLst>
          </p:cNvPr>
          <p:cNvGrpSpPr/>
          <p:nvPr/>
        </p:nvGrpSpPr>
        <p:grpSpPr>
          <a:xfrm>
            <a:off x="3261560" y="3997849"/>
            <a:ext cx="740199" cy="579050"/>
            <a:chOff x="3722612" y="3997849"/>
            <a:chExt cx="740199" cy="579050"/>
          </a:xfrm>
        </p:grpSpPr>
        <p:pic>
          <p:nvPicPr>
            <p:cNvPr id="39" name="Picture 38">
              <a:extLst>
                <a:ext uri="{FF2B5EF4-FFF2-40B4-BE49-F238E27FC236}">
                  <a16:creationId xmlns:a16="http://schemas.microsoft.com/office/drawing/2014/main" id="{CEFB5DD8-D5E1-BCC6-98FB-7BB3D82E1627}"/>
                </a:ext>
              </a:extLst>
            </p:cNvPr>
            <p:cNvPicPr>
              <a:picLocks noChangeAspect="1"/>
            </p:cNvPicPr>
            <p:nvPr/>
          </p:nvPicPr>
          <p:blipFill>
            <a:blip r:embed="rId95">
              <a:extLst>
                <a:ext uri="{28A0092B-C50C-407E-A947-70E740481C1C}">
                  <a14:useLocalDpi xmlns:a14="http://schemas.microsoft.com/office/drawing/2010/main" val="0"/>
                </a:ext>
              </a:extLst>
            </a:blip>
            <a:stretch>
              <a:fillRect/>
            </a:stretch>
          </p:blipFill>
          <p:spPr>
            <a:xfrm>
              <a:off x="4246811" y="3997849"/>
              <a:ext cx="216000" cy="207804"/>
            </a:xfrm>
            <a:prstGeom prst="rect">
              <a:avLst/>
            </a:prstGeom>
          </p:spPr>
        </p:pic>
        <p:sp>
          <p:nvSpPr>
            <p:cNvPr id="40" name="Rectangle 39">
              <a:extLst>
                <a:ext uri="{FF2B5EF4-FFF2-40B4-BE49-F238E27FC236}">
                  <a16:creationId xmlns:a16="http://schemas.microsoft.com/office/drawing/2014/main" id="{D7B488FE-62E1-FBF8-87A6-599832D1BAF7}"/>
                </a:ext>
              </a:extLst>
            </p:cNvPr>
            <p:cNvSpPr/>
            <p:nvPr>
              <p:custDataLst>
                <p:tags r:id="rId76"/>
              </p:custDataLst>
            </p:nvPr>
          </p:nvSpPr>
          <p:spPr bwMode="auto">
            <a:xfrm rot="19090296">
              <a:off x="3722612" y="442449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Zambia</a:t>
              </a:r>
              <a:endParaRPr lang="en-US" sz="1000" baseline="0" dirty="0">
                <a:solidFill>
                  <a:schemeClr val="tx1"/>
                </a:solidFill>
              </a:endParaRPr>
            </a:p>
          </p:txBody>
        </p:sp>
      </p:grpSp>
      <p:grpSp>
        <p:nvGrpSpPr>
          <p:cNvPr id="41" name="Group 40">
            <a:extLst>
              <a:ext uri="{FF2B5EF4-FFF2-40B4-BE49-F238E27FC236}">
                <a16:creationId xmlns:a16="http://schemas.microsoft.com/office/drawing/2014/main" id="{98CAAC93-3FC7-693C-B917-A7CF3B210C35}"/>
              </a:ext>
            </a:extLst>
          </p:cNvPr>
          <p:cNvGrpSpPr/>
          <p:nvPr/>
        </p:nvGrpSpPr>
        <p:grpSpPr>
          <a:xfrm>
            <a:off x="3692024" y="3997849"/>
            <a:ext cx="738051" cy="564590"/>
            <a:chOff x="4207944" y="3997849"/>
            <a:chExt cx="738051" cy="564590"/>
          </a:xfrm>
        </p:grpSpPr>
        <p:pic>
          <p:nvPicPr>
            <p:cNvPr id="42" name="Picture 41">
              <a:extLst>
                <a:ext uri="{FF2B5EF4-FFF2-40B4-BE49-F238E27FC236}">
                  <a16:creationId xmlns:a16="http://schemas.microsoft.com/office/drawing/2014/main" id="{A62491D2-F846-7A75-240C-6224B5468DCE}"/>
                </a:ext>
              </a:extLst>
            </p:cNvPr>
            <p:cNvPicPr>
              <a:picLocks noChangeAspect="1"/>
            </p:cNvPicPr>
            <p:nvPr/>
          </p:nvPicPr>
          <p:blipFill>
            <a:blip r:embed="rId96">
              <a:extLst>
                <a:ext uri="{28A0092B-C50C-407E-A947-70E740481C1C}">
                  <a14:useLocalDpi xmlns:a14="http://schemas.microsoft.com/office/drawing/2010/main" val="0"/>
                </a:ext>
              </a:extLst>
            </a:blip>
            <a:stretch>
              <a:fillRect/>
            </a:stretch>
          </p:blipFill>
          <p:spPr>
            <a:xfrm>
              <a:off x="4729995" y="3997849"/>
              <a:ext cx="216000" cy="207804"/>
            </a:xfrm>
            <a:prstGeom prst="rect">
              <a:avLst/>
            </a:prstGeom>
          </p:spPr>
        </p:pic>
        <p:sp>
          <p:nvSpPr>
            <p:cNvPr id="43" name="Rectangle 42">
              <a:extLst>
                <a:ext uri="{FF2B5EF4-FFF2-40B4-BE49-F238E27FC236}">
                  <a16:creationId xmlns:a16="http://schemas.microsoft.com/office/drawing/2014/main" id="{F143C0C2-37DB-3C48-33D1-C8A59C58D7B4}"/>
                </a:ext>
              </a:extLst>
            </p:cNvPr>
            <p:cNvSpPr/>
            <p:nvPr>
              <p:custDataLst>
                <p:tags r:id="rId75"/>
              </p:custDataLst>
            </p:nvPr>
          </p:nvSpPr>
          <p:spPr bwMode="auto">
            <a:xfrm rot="19090296">
              <a:off x="4207944" y="441003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Mexico</a:t>
              </a:r>
              <a:endParaRPr lang="en-US" sz="1000" baseline="0" dirty="0">
                <a:solidFill>
                  <a:schemeClr val="tx1"/>
                </a:solidFill>
              </a:endParaRPr>
            </a:p>
          </p:txBody>
        </p:sp>
      </p:grpSp>
      <p:grpSp>
        <p:nvGrpSpPr>
          <p:cNvPr id="44" name="Group 43">
            <a:extLst>
              <a:ext uri="{FF2B5EF4-FFF2-40B4-BE49-F238E27FC236}">
                <a16:creationId xmlns:a16="http://schemas.microsoft.com/office/drawing/2014/main" id="{48A964F3-7A11-3BD0-F95C-67782E195A2A}"/>
              </a:ext>
            </a:extLst>
          </p:cNvPr>
          <p:cNvGrpSpPr/>
          <p:nvPr/>
        </p:nvGrpSpPr>
        <p:grpSpPr>
          <a:xfrm>
            <a:off x="4113819" y="3997849"/>
            <a:ext cx="735903" cy="558903"/>
            <a:chOff x="4693276" y="3997849"/>
            <a:chExt cx="735903" cy="558903"/>
          </a:xfrm>
        </p:grpSpPr>
        <p:pic>
          <p:nvPicPr>
            <p:cNvPr id="45" name="Picture 44">
              <a:extLst>
                <a:ext uri="{FF2B5EF4-FFF2-40B4-BE49-F238E27FC236}">
                  <a16:creationId xmlns:a16="http://schemas.microsoft.com/office/drawing/2014/main" id="{C12AB884-B86E-0947-AD3C-B4CCD20251E9}"/>
                </a:ext>
              </a:extLst>
            </p:cNvPr>
            <p:cNvPicPr preferRelativeResize="0">
              <a:picLocks noChangeAspect="1"/>
            </p:cNvPicPr>
            <p:nvPr/>
          </p:nvPicPr>
          <p:blipFill>
            <a:blip r:embed="rId97">
              <a:extLst>
                <a:ext uri="{28A0092B-C50C-407E-A947-70E740481C1C}">
                  <a14:useLocalDpi xmlns:a14="http://schemas.microsoft.com/office/drawing/2010/main" val="0"/>
                </a:ext>
              </a:extLst>
            </a:blip>
            <a:stretch>
              <a:fillRect/>
            </a:stretch>
          </p:blipFill>
          <p:spPr>
            <a:xfrm>
              <a:off x="5213179" y="3997849"/>
              <a:ext cx="216000" cy="210594"/>
            </a:xfrm>
            <a:prstGeom prst="rect">
              <a:avLst/>
            </a:prstGeom>
          </p:spPr>
        </p:pic>
        <p:sp>
          <p:nvSpPr>
            <p:cNvPr id="46" name="Rectangle 45">
              <a:extLst>
                <a:ext uri="{FF2B5EF4-FFF2-40B4-BE49-F238E27FC236}">
                  <a16:creationId xmlns:a16="http://schemas.microsoft.com/office/drawing/2014/main" id="{95BE7919-A439-07BF-E799-A78D17B9C147}"/>
                </a:ext>
              </a:extLst>
            </p:cNvPr>
            <p:cNvSpPr/>
            <p:nvPr>
              <p:custDataLst>
                <p:tags r:id="rId74"/>
              </p:custDataLst>
            </p:nvPr>
          </p:nvSpPr>
          <p:spPr bwMode="auto">
            <a:xfrm rot="19090296">
              <a:off x="4693276" y="4404352"/>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Kazakhstan</a:t>
              </a:r>
              <a:endParaRPr lang="en-US" sz="1000" baseline="0" dirty="0">
                <a:solidFill>
                  <a:schemeClr val="tx1"/>
                </a:solidFill>
              </a:endParaRPr>
            </a:p>
          </p:txBody>
        </p:sp>
      </p:grpSp>
      <p:grpSp>
        <p:nvGrpSpPr>
          <p:cNvPr id="47" name="Group 46">
            <a:extLst>
              <a:ext uri="{FF2B5EF4-FFF2-40B4-BE49-F238E27FC236}">
                <a16:creationId xmlns:a16="http://schemas.microsoft.com/office/drawing/2014/main" id="{9B8AD4D0-9ED3-6971-9DA7-5651D0ECE72F}"/>
              </a:ext>
            </a:extLst>
          </p:cNvPr>
          <p:cNvGrpSpPr/>
          <p:nvPr/>
        </p:nvGrpSpPr>
        <p:grpSpPr>
          <a:xfrm>
            <a:off x="4546516" y="3997849"/>
            <a:ext cx="733755" cy="572164"/>
            <a:chOff x="5178608" y="3997849"/>
            <a:chExt cx="733755" cy="572164"/>
          </a:xfrm>
        </p:grpSpPr>
        <p:pic>
          <p:nvPicPr>
            <p:cNvPr id="48" name="Picture 47">
              <a:extLst>
                <a:ext uri="{FF2B5EF4-FFF2-40B4-BE49-F238E27FC236}">
                  <a16:creationId xmlns:a16="http://schemas.microsoft.com/office/drawing/2014/main" id="{8539FFF4-81AA-4B8C-F814-1EE2223CE8ED}"/>
                </a:ext>
              </a:extLst>
            </p:cNvPr>
            <p:cNvPicPr>
              <a:picLocks noChangeAspect="1"/>
            </p:cNvPicPr>
            <p:nvPr/>
          </p:nvPicPr>
          <p:blipFill>
            <a:blip r:embed="rId98">
              <a:extLst>
                <a:ext uri="{28A0092B-C50C-407E-A947-70E740481C1C}">
                  <a14:useLocalDpi xmlns:a14="http://schemas.microsoft.com/office/drawing/2010/main" val="0"/>
                </a:ext>
              </a:extLst>
            </a:blip>
            <a:stretch>
              <a:fillRect/>
            </a:stretch>
          </p:blipFill>
          <p:spPr>
            <a:xfrm>
              <a:off x="5696363" y="3997849"/>
              <a:ext cx="216000" cy="207804"/>
            </a:xfrm>
            <a:prstGeom prst="rect">
              <a:avLst/>
            </a:prstGeom>
          </p:spPr>
        </p:pic>
        <p:sp>
          <p:nvSpPr>
            <p:cNvPr id="49" name="Rectangle 48">
              <a:extLst>
                <a:ext uri="{FF2B5EF4-FFF2-40B4-BE49-F238E27FC236}">
                  <a16:creationId xmlns:a16="http://schemas.microsoft.com/office/drawing/2014/main" id="{33097DA9-3F97-9759-4455-CD7518E885B7}"/>
                </a:ext>
              </a:extLst>
            </p:cNvPr>
            <p:cNvSpPr/>
            <p:nvPr>
              <p:custDataLst>
                <p:tags r:id="rId73"/>
              </p:custDataLst>
            </p:nvPr>
          </p:nvSpPr>
          <p:spPr bwMode="auto">
            <a:xfrm rot="19090296">
              <a:off x="5178608" y="4417613"/>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Indonesia</a:t>
              </a:r>
              <a:endParaRPr lang="en-US" sz="1000" baseline="0" dirty="0">
                <a:solidFill>
                  <a:schemeClr val="tx1"/>
                </a:solidFill>
              </a:endParaRPr>
            </a:p>
          </p:txBody>
        </p:sp>
      </p:grpSp>
      <p:grpSp>
        <p:nvGrpSpPr>
          <p:cNvPr id="50" name="Group 49">
            <a:extLst>
              <a:ext uri="{FF2B5EF4-FFF2-40B4-BE49-F238E27FC236}">
                <a16:creationId xmlns:a16="http://schemas.microsoft.com/office/drawing/2014/main" id="{BA50F5D1-4A28-7DCC-1801-30090840D0C1}"/>
              </a:ext>
            </a:extLst>
          </p:cNvPr>
          <p:cNvGrpSpPr/>
          <p:nvPr/>
        </p:nvGrpSpPr>
        <p:grpSpPr>
          <a:xfrm>
            <a:off x="4957477" y="3997849"/>
            <a:ext cx="731607" cy="572163"/>
            <a:chOff x="5663940" y="3997849"/>
            <a:chExt cx="731607" cy="572163"/>
          </a:xfrm>
        </p:grpSpPr>
        <p:pic>
          <p:nvPicPr>
            <p:cNvPr id="51" name="Picture 50">
              <a:extLst>
                <a:ext uri="{FF2B5EF4-FFF2-40B4-BE49-F238E27FC236}">
                  <a16:creationId xmlns:a16="http://schemas.microsoft.com/office/drawing/2014/main" id="{E597D4C0-307D-C8D0-6EF4-9032266DD67C}"/>
                </a:ext>
              </a:extLst>
            </p:cNvPr>
            <p:cNvPicPr>
              <a:picLocks noChangeAspect="1"/>
            </p:cNvPicPr>
            <p:nvPr/>
          </p:nvPicPr>
          <p:blipFill>
            <a:blip r:embed="rId99">
              <a:extLst>
                <a:ext uri="{28A0092B-C50C-407E-A947-70E740481C1C}">
                  <a14:useLocalDpi xmlns:a14="http://schemas.microsoft.com/office/drawing/2010/main" val="0"/>
                </a:ext>
              </a:extLst>
            </a:blip>
            <a:stretch>
              <a:fillRect/>
            </a:stretch>
          </p:blipFill>
          <p:spPr>
            <a:xfrm>
              <a:off x="6179547" y="3997849"/>
              <a:ext cx="216000" cy="205068"/>
            </a:xfrm>
            <a:prstGeom prst="rect">
              <a:avLst/>
            </a:prstGeom>
          </p:spPr>
        </p:pic>
        <p:sp>
          <p:nvSpPr>
            <p:cNvPr id="52" name="Rectangle 51">
              <a:extLst>
                <a:ext uri="{FF2B5EF4-FFF2-40B4-BE49-F238E27FC236}">
                  <a16:creationId xmlns:a16="http://schemas.microsoft.com/office/drawing/2014/main" id="{0E49443D-C038-8F7B-3A19-8634BA29ED0C}"/>
                </a:ext>
              </a:extLst>
            </p:cNvPr>
            <p:cNvSpPr/>
            <p:nvPr>
              <p:custDataLst>
                <p:tags r:id="rId72"/>
              </p:custDataLst>
            </p:nvPr>
          </p:nvSpPr>
          <p:spPr bwMode="auto">
            <a:xfrm rot="19090296">
              <a:off x="5663940" y="4417612"/>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Canada</a:t>
              </a:r>
            </a:p>
          </p:txBody>
        </p:sp>
      </p:grpSp>
      <p:grpSp>
        <p:nvGrpSpPr>
          <p:cNvPr id="53" name="Group 52">
            <a:extLst>
              <a:ext uri="{FF2B5EF4-FFF2-40B4-BE49-F238E27FC236}">
                <a16:creationId xmlns:a16="http://schemas.microsoft.com/office/drawing/2014/main" id="{5D8D138F-F6E7-FB09-1DF3-8BBF2E4107E2}"/>
              </a:ext>
            </a:extLst>
          </p:cNvPr>
          <p:cNvGrpSpPr/>
          <p:nvPr/>
        </p:nvGrpSpPr>
        <p:grpSpPr>
          <a:xfrm>
            <a:off x="5392424" y="3997849"/>
            <a:ext cx="729459" cy="596287"/>
            <a:chOff x="6149272" y="3997849"/>
            <a:chExt cx="729459" cy="596287"/>
          </a:xfrm>
        </p:grpSpPr>
        <p:pic>
          <p:nvPicPr>
            <p:cNvPr id="54" name="Picture 53">
              <a:extLst>
                <a:ext uri="{FF2B5EF4-FFF2-40B4-BE49-F238E27FC236}">
                  <a16:creationId xmlns:a16="http://schemas.microsoft.com/office/drawing/2014/main" id="{15A9A7FA-F8FB-9075-94F6-4DCD579A6C60}"/>
                </a:ext>
              </a:extLst>
            </p:cNvPr>
            <p:cNvPicPr>
              <a:picLocks noChangeAspect="1"/>
            </p:cNvPicPr>
            <p:nvPr/>
          </p:nvPicPr>
          <p:blipFill>
            <a:blip r:embed="rId100">
              <a:extLst>
                <a:ext uri="{28A0092B-C50C-407E-A947-70E740481C1C}">
                  <a14:useLocalDpi xmlns:a14="http://schemas.microsoft.com/office/drawing/2010/main" val="0"/>
                </a:ext>
              </a:extLst>
            </a:blip>
            <a:stretch>
              <a:fillRect/>
            </a:stretch>
          </p:blipFill>
          <p:spPr>
            <a:xfrm>
              <a:off x="6662731" y="3997849"/>
              <a:ext cx="216000" cy="194544"/>
            </a:xfrm>
            <a:prstGeom prst="rect">
              <a:avLst/>
            </a:prstGeom>
          </p:spPr>
        </p:pic>
        <p:sp>
          <p:nvSpPr>
            <p:cNvPr id="55" name="Rectangle 54">
              <a:extLst>
                <a:ext uri="{FF2B5EF4-FFF2-40B4-BE49-F238E27FC236}">
                  <a16:creationId xmlns:a16="http://schemas.microsoft.com/office/drawing/2014/main" id="{2E1945C9-AF3D-DDE6-B514-49D5694224DC}"/>
                </a:ext>
              </a:extLst>
            </p:cNvPr>
            <p:cNvSpPr/>
            <p:nvPr>
              <p:custDataLst>
                <p:tags r:id="rId71"/>
              </p:custDataLst>
            </p:nvPr>
          </p:nvSpPr>
          <p:spPr bwMode="auto">
            <a:xfrm rot="19090296">
              <a:off x="6149272" y="4441736"/>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Poland</a:t>
              </a:r>
            </a:p>
          </p:txBody>
        </p:sp>
      </p:grpSp>
      <p:grpSp>
        <p:nvGrpSpPr>
          <p:cNvPr id="56" name="Group 55">
            <a:extLst>
              <a:ext uri="{FF2B5EF4-FFF2-40B4-BE49-F238E27FC236}">
                <a16:creationId xmlns:a16="http://schemas.microsoft.com/office/drawing/2014/main" id="{AF069A9C-6707-9940-D643-7ABC79680849}"/>
              </a:ext>
            </a:extLst>
          </p:cNvPr>
          <p:cNvGrpSpPr/>
          <p:nvPr/>
        </p:nvGrpSpPr>
        <p:grpSpPr>
          <a:xfrm>
            <a:off x="5818676" y="3997849"/>
            <a:ext cx="727311" cy="598590"/>
            <a:chOff x="6634604" y="3997849"/>
            <a:chExt cx="727311" cy="598590"/>
          </a:xfrm>
        </p:grpSpPr>
        <p:pic>
          <p:nvPicPr>
            <p:cNvPr id="57" name="Picture 2" descr="d:\Users\stryjo\Desktop\FLAGS\FLAG BUTTONS\BRAZIL.png">
              <a:extLst>
                <a:ext uri="{FF2B5EF4-FFF2-40B4-BE49-F238E27FC236}">
                  <a16:creationId xmlns:a16="http://schemas.microsoft.com/office/drawing/2014/main" id="{8803736B-0956-FEBB-E4B5-AE1658E7EA0C}"/>
                </a:ext>
              </a:extLst>
            </p:cNvPr>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7145915" y="3997849"/>
              <a:ext cx="216000" cy="20780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F588CB1D-4CDB-1F62-4837-1B230E5D4674}"/>
                </a:ext>
              </a:extLst>
            </p:cNvPr>
            <p:cNvSpPr/>
            <p:nvPr>
              <p:custDataLst>
                <p:tags r:id="rId70"/>
              </p:custDataLst>
            </p:nvPr>
          </p:nvSpPr>
          <p:spPr bwMode="auto">
            <a:xfrm rot="19090296">
              <a:off x="6634604" y="444403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Brazil</a:t>
              </a:r>
            </a:p>
          </p:txBody>
        </p:sp>
      </p:grpSp>
      <p:grpSp>
        <p:nvGrpSpPr>
          <p:cNvPr id="59" name="Group 58">
            <a:extLst>
              <a:ext uri="{FF2B5EF4-FFF2-40B4-BE49-F238E27FC236}">
                <a16:creationId xmlns:a16="http://schemas.microsoft.com/office/drawing/2014/main" id="{6EA570EE-5F56-3145-EF0F-D5233EE883CB}"/>
              </a:ext>
            </a:extLst>
          </p:cNvPr>
          <p:cNvGrpSpPr/>
          <p:nvPr/>
        </p:nvGrpSpPr>
        <p:grpSpPr>
          <a:xfrm>
            <a:off x="6242799" y="3997849"/>
            <a:ext cx="725163" cy="572162"/>
            <a:chOff x="7119936" y="3997849"/>
            <a:chExt cx="725163" cy="572162"/>
          </a:xfrm>
        </p:grpSpPr>
        <p:pic>
          <p:nvPicPr>
            <p:cNvPr id="60" name="Picture 59">
              <a:extLst>
                <a:ext uri="{FF2B5EF4-FFF2-40B4-BE49-F238E27FC236}">
                  <a16:creationId xmlns:a16="http://schemas.microsoft.com/office/drawing/2014/main" id="{FB545187-70C1-2547-5372-C5D3575543F3}"/>
                </a:ext>
              </a:extLst>
            </p:cNvPr>
            <p:cNvPicPr>
              <a:picLocks noChangeAspect="1"/>
            </p:cNvPicPr>
            <p:nvPr/>
          </p:nvPicPr>
          <p:blipFill>
            <a:blip r:embed="rId102" cstate="print">
              <a:extLst>
                <a:ext uri="{28A0092B-C50C-407E-A947-70E740481C1C}">
                  <a14:useLocalDpi xmlns:a14="http://schemas.microsoft.com/office/drawing/2010/main" val="0"/>
                </a:ext>
              </a:extLst>
            </a:blip>
            <a:stretch>
              <a:fillRect/>
            </a:stretch>
          </p:blipFill>
          <p:spPr>
            <a:xfrm>
              <a:off x="7629099" y="3997849"/>
              <a:ext cx="216000" cy="206982"/>
            </a:xfrm>
            <a:prstGeom prst="rect">
              <a:avLst/>
            </a:prstGeom>
          </p:spPr>
        </p:pic>
        <p:sp>
          <p:nvSpPr>
            <p:cNvPr id="61" name="Rectangle 60">
              <a:extLst>
                <a:ext uri="{FF2B5EF4-FFF2-40B4-BE49-F238E27FC236}">
                  <a16:creationId xmlns:a16="http://schemas.microsoft.com/office/drawing/2014/main" id="{4D155E41-6D44-F9C9-41CD-30EB99C60157}"/>
                </a:ext>
              </a:extLst>
            </p:cNvPr>
            <p:cNvSpPr/>
            <p:nvPr>
              <p:custDataLst>
                <p:tags r:id="rId69"/>
              </p:custDataLst>
            </p:nvPr>
          </p:nvSpPr>
          <p:spPr bwMode="auto">
            <a:xfrm rot="19090296">
              <a:off x="7119936" y="4417611"/>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Mongolia</a:t>
              </a:r>
            </a:p>
          </p:txBody>
        </p:sp>
      </p:grpSp>
      <p:grpSp>
        <p:nvGrpSpPr>
          <p:cNvPr id="62" name="Group 61">
            <a:extLst>
              <a:ext uri="{FF2B5EF4-FFF2-40B4-BE49-F238E27FC236}">
                <a16:creationId xmlns:a16="http://schemas.microsoft.com/office/drawing/2014/main" id="{A1073495-D027-D7BA-F83A-98C0E3B7069C}"/>
              </a:ext>
            </a:extLst>
          </p:cNvPr>
          <p:cNvGrpSpPr/>
          <p:nvPr/>
        </p:nvGrpSpPr>
        <p:grpSpPr>
          <a:xfrm>
            <a:off x="7925504" y="3997849"/>
            <a:ext cx="723015" cy="579050"/>
            <a:chOff x="7605267" y="3997849"/>
            <a:chExt cx="723015" cy="579050"/>
          </a:xfrm>
        </p:grpSpPr>
        <p:sp>
          <p:nvSpPr>
            <p:cNvPr id="63" name="Rectangle 62">
              <a:extLst>
                <a:ext uri="{FF2B5EF4-FFF2-40B4-BE49-F238E27FC236}">
                  <a16:creationId xmlns:a16="http://schemas.microsoft.com/office/drawing/2014/main" id="{E4C3E657-8968-DD67-9569-F22388E17774}"/>
                </a:ext>
              </a:extLst>
            </p:cNvPr>
            <p:cNvSpPr/>
            <p:nvPr>
              <p:custDataLst>
                <p:tags r:id="rId68"/>
              </p:custDataLst>
            </p:nvPr>
          </p:nvSpPr>
          <p:spPr bwMode="auto">
            <a:xfrm rot="19090296">
              <a:off x="7605267" y="442449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World</a:t>
              </a:r>
            </a:p>
          </p:txBody>
        </p:sp>
        <p:sp>
          <p:nvSpPr>
            <p:cNvPr id="64" name="Freeform 52">
              <a:extLst>
                <a:ext uri="{FF2B5EF4-FFF2-40B4-BE49-F238E27FC236}">
                  <a16:creationId xmlns:a16="http://schemas.microsoft.com/office/drawing/2014/main" id="{B7E90069-22FD-1B18-B8BA-A28C9ECCE5F2}"/>
                </a:ext>
              </a:extLst>
            </p:cNvPr>
            <p:cNvSpPr>
              <a:spLocks noEditPoints="1"/>
            </p:cNvSpPr>
            <p:nvPr/>
          </p:nvSpPr>
          <p:spPr bwMode="auto">
            <a:xfrm>
              <a:off x="8112282" y="3997849"/>
              <a:ext cx="216000" cy="216000"/>
            </a:xfrm>
            <a:custGeom>
              <a:avLst/>
              <a:gdLst>
                <a:gd name="T0" fmla="*/ 126 w 195"/>
                <a:gd name="T1" fmla="*/ 54 h 195"/>
                <a:gd name="T2" fmla="*/ 143 w 195"/>
                <a:gd name="T3" fmla="*/ 66 h 195"/>
                <a:gd name="T4" fmla="*/ 154 w 195"/>
                <a:gd name="T5" fmla="*/ 66 h 195"/>
                <a:gd name="T6" fmla="*/ 160 w 195"/>
                <a:gd name="T7" fmla="*/ 66 h 195"/>
                <a:gd name="T8" fmla="*/ 161 w 195"/>
                <a:gd name="T9" fmla="*/ 62 h 195"/>
                <a:gd name="T10" fmla="*/ 144 w 195"/>
                <a:gd name="T11" fmla="*/ 57 h 195"/>
                <a:gd name="T12" fmla="*/ 137 w 195"/>
                <a:gd name="T13" fmla="*/ 58 h 195"/>
                <a:gd name="T14" fmla="*/ 133 w 195"/>
                <a:gd name="T15" fmla="*/ 53 h 195"/>
                <a:gd name="T16" fmla="*/ 124 w 195"/>
                <a:gd name="T17" fmla="*/ 49 h 195"/>
                <a:gd name="T18" fmla="*/ 118 w 195"/>
                <a:gd name="T19" fmla="*/ 56 h 195"/>
                <a:gd name="T20" fmla="*/ 29 w 195"/>
                <a:gd name="T21" fmla="*/ 154 h 195"/>
                <a:gd name="T22" fmla="*/ 18 w 195"/>
                <a:gd name="T23" fmla="*/ 128 h 195"/>
                <a:gd name="T24" fmla="*/ 13 w 195"/>
                <a:gd name="T25" fmla="*/ 105 h 195"/>
                <a:gd name="T26" fmla="*/ 102 w 195"/>
                <a:gd name="T27" fmla="*/ 64 h 195"/>
                <a:gd name="T28" fmla="*/ 103 w 195"/>
                <a:gd name="T29" fmla="*/ 55 h 195"/>
                <a:gd name="T30" fmla="*/ 105 w 195"/>
                <a:gd name="T31" fmla="*/ 40 h 195"/>
                <a:gd name="T32" fmla="*/ 120 w 195"/>
                <a:gd name="T33" fmla="*/ 36 h 195"/>
                <a:gd name="T34" fmla="*/ 122 w 195"/>
                <a:gd name="T35" fmla="*/ 26 h 195"/>
                <a:gd name="T36" fmla="*/ 132 w 195"/>
                <a:gd name="T37" fmla="*/ 19 h 195"/>
                <a:gd name="T38" fmla="*/ 109 w 195"/>
                <a:gd name="T39" fmla="*/ 8 h 195"/>
                <a:gd name="T40" fmla="*/ 106 w 195"/>
                <a:gd name="T41" fmla="*/ 12 h 195"/>
                <a:gd name="T42" fmla="*/ 89 w 195"/>
                <a:gd name="T43" fmla="*/ 21 h 195"/>
                <a:gd name="T44" fmla="*/ 70 w 195"/>
                <a:gd name="T45" fmla="*/ 30 h 195"/>
                <a:gd name="T46" fmla="*/ 69 w 195"/>
                <a:gd name="T47" fmla="*/ 17 h 195"/>
                <a:gd name="T48" fmla="*/ 57 w 195"/>
                <a:gd name="T49" fmla="*/ 21 h 195"/>
                <a:gd name="T50" fmla="*/ 53 w 195"/>
                <a:gd name="T51" fmla="*/ 31 h 195"/>
                <a:gd name="T52" fmla="*/ 46 w 195"/>
                <a:gd name="T53" fmla="*/ 44 h 195"/>
                <a:gd name="T54" fmla="*/ 41 w 195"/>
                <a:gd name="T55" fmla="*/ 51 h 195"/>
                <a:gd name="T56" fmla="*/ 26 w 195"/>
                <a:gd name="T57" fmla="*/ 62 h 195"/>
                <a:gd name="T58" fmla="*/ 12 w 195"/>
                <a:gd name="T59" fmla="*/ 77 h 195"/>
                <a:gd name="T60" fmla="*/ 19 w 195"/>
                <a:gd name="T61" fmla="*/ 95 h 195"/>
                <a:gd name="T62" fmla="*/ 36 w 195"/>
                <a:gd name="T63" fmla="*/ 103 h 195"/>
                <a:gd name="T64" fmla="*/ 56 w 195"/>
                <a:gd name="T65" fmla="*/ 118 h 195"/>
                <a:gd name="T66" fmla="*/ 63 w 195"/>
                <a:gd name="T67" fmla="*/ 137 h 195"/>
                <a:gd name="T68" fmla="*/ 55 w 195"/>
                <a:gd name="T69" fmla="*/ 153 h 195"/>
                <a:gd name="T70" fmla="*/ 54 w 195"/>
                <a:gd name="T71" fmla="*/ 176 h 195"/>
                <a:gd name="T72" fmla="*/ 186 w 195"/>
                <a:gd name="T73" fmla="*/ 82 h 195"/>
                <a:gd name="T74" fmla="*/ 184 w 195"/>
                <a:gd name="T75" fmla="*/ 89 h 195"/>
                <a:gd name="T76" fmla="*/ 179 w 195"/>
                <a:gd name="T77" fmla="*/ 96 h 195"/>
                <a:gd name="T78" fmla="*/ 169 w 195"/>
                <a:gd name="T79" fmla="*/ 132 h 195"/>
                <a:gd name="T80" fmla="*/ 149 w 195"/>
                <a:gd name="T81" fmla="*/ 161 h 195"/>
                <a:gd name="T82" fmla="*/ 138 w 195"/>
                <a:gd name="T83" fmla="*/ 162 h 195"/>
                <a:gd name="T84" fmla="*/ 133 w 195"/>
                <a:gd name="T85" fmla="*/ 136 h 195"/>
                <a:gd name="T86" fmla="*/ 130 w 195"/>
                <a:gd name="T87" fmla="*/ 118 h 195"/>
                <a:gd name="T88" fmla="*/ 125 w 195"/>
                <a:gd name="T89" fmla="*/ 109 h 195"/>
                <a:gd name="T90" fmla="*/ 106 w 195"/>
                <a:gd name="T91" fmla="*/ 110 h 195"/>
                <a:gd name="T92" fmla="*/ 91 w 195"/>
                <a:gd name="T93" fmla="*/ 84 h 195"/>
                <a:gd name="T94" fmla="*/ 95 w 195"/>
                <a:gd name="T95" fmla="*/ 71 h 195"/>
                <a:gd name="T96" fmla="*/ 195 w 195"/>
                <a:gd name="T97" fmla="*/ 97 h 195"/>
                <a:gd name="T98" fmla="*/ 98 w 195"/>
                <a:gd name="T9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5" h="195">
                  <a:moveTo>
                    <a:pt x="118" y="56"/>
                  </a:moveTo>
                  <a:cubicBezTo>
                    <a:pt x="118" y="56"/>
                    <a:pt x="119" y="55"/>
                    <a:pt x="121" y="55"/>
                  </a:cubicBezTo>
                  <a:cubicBezTo>
                    <a:pt x="122" y="55"/>
                    <a:pt x="124" y="54"/>
                    <a:pt x="126" y="54"/>
                  </a:cubicBezTo>
                  <a:cubicBezTo>
                    <a:pt x="129" y="54"/>
                    <a:pt x="131" y="54"/>
                    <a:pt x="132" y="54"/>
                  </a:cubicBezTo>
                  <a:cubicBezTo>
                    <a:pt x="136" y="56"/>
                    <a:pt x="138" y="59"/>
                    <a:pt x="139" y="61"/>
                  </a:cubicBezTo>
                  <a:cubicBezTo>
                    <a:pt x="140" y="63"/>
                    <a:pt x="140" y="65"/>
                    <a:pt x="143" y="66"/>
                  </a:cubicBezTo>
                  <a:cubicBezTo>
                    <a:pt x="143" y="66"/>
                    <a:pt x="145" y="66"/>
                    <a:pt x="146" y="66"/>
                  </a:cubicBezTo>
                  <a:cubicBezTo>
                    <a:pt x="148" y="66"/>
                    <a:pt x="150" y="66"/>
                    <a:pt x="151" y="66"/>
                  </a:cubicBezTo>
                  <a:cubicBezTo>
                    <a:pt x="152" y="66"/>
                    <a:pt x="153" y="66"/>
                    <a:pt x="154" y="66"/>
                  </a:cubicBezTo>
                  <a:cubicBezTo>
                    <a:pt x="156" y="67"/>
                    <a:pt x="157" y="67"/>
                    <a:pt x="160" y="66"/>
                  </a:cubicBezTo>
                  <a:cubicBezTo>
                    <a:pt x="160" y="66"/>
                    <a:pt x="160" y="66"/>
                    <a:pt x="160" y="66"/>
                  </a:cubicBezTo>
                  <a:cubicBezTo>
                    <a:pt x="160" y="66"/>
                    <a:pt x="160" y="66"/>
                    <a:pt x="160" y="66"/>
                  </a:cubicBezTo>
                  <a:cubicBezTo>
                    <a:pt x="161" y="66"/>
                    <a:pt x="161" y="65"/>
                    <a:pt x="161" y="64"/>
                  </a:cubicBezTo>
                  <a:cubicBezTo>
                    <a:pt x="161" y="64"/>
                    <a:pt x="161" y="63"/>
                    <a:pt x="161" y="62"/>
                  </a:cubicBezTo>
                  <a:cubicBezTo>
                    <a:pt x="161" y="62"/>
                    <a:pt x="161" y="62"/>
                    <a:pt x="161" y="62"/>
                  </a:cubicBezTo>
                  <a:cubicBezTo>
                    <a:pt x="159" y="60"/>
                    <a:pt x="154" y="60"/>
                    <a:pt x="151" y="60"/>
                  </a:cubicBezTo>
                  <a:cubicBezTo>
                    <a:pt x="148" y="59"/>
                    <a:pt x="146" y="59"/>
                    <a:pt x="145" y="58"/>
                  </a:cubicBezTo>
                  <a:cubicBezTo>
                    <a:pt x="145" y="58"/>
                    <a:pt x="144" y="57"/>
                    <a:pt x="144" y="57"/>
                  </a:cubicBezTo>
                  <a:cubicBezTo>
                    <a:pt x="143" y="57"/>
                    <a:pt x="143" y="58"/>
                    <a:pt x="142" y="59"/>
                  </a:cubicBezTo>
                  <a:cubicBezTo>
                    <a:pt x="141" y="59"/>
                    <a:pt x="141" y="59"/>
                    <a:pt x="140" y="59"/>
                  </a:cubicBezTo>
                  <a:cubicBezTo>
                    <a:pt x="139" y="60"/>
                    <a:pt x="138" y="59"/>
                    <a:pt x="137" y="58"/>
                  </a:cubicBezTo>
                  <a:cubicBezTo>
                    <a:pt x="137" y="58"/>
                    <a:pt x="137" y="58"/>
                    <a:pt x="137" y="58"/>
                  </a:cubicBezTo>
                  <a:cubicBezTo>
                    <a:pt x="137" y="57"/>
                    <a:pt x="137" y="56"/>
                    <a:pt x="137" y="55"/>
                  </a:cubicBezTo>
                  <a:cubicBezTo>
                    <a:pt x="137" y="55"/>
                    <a:pt x="135" y="54"/>
                    <a:pt x="133" y="53"/>
                  </a:cubicBezTo>
                  <a:cubicBezTo>
                    <a:pt x="132" y="53"/>
                    <a:pt x="131" y="52"/>
                    <a:pt x="130" y="52"/>
                  </a:cubicBezTo>
                  <a:cubicBezTo>
                    <a:pt x="130" y="51"/>
                    <a:pt x="129" y="51"/>
                    <a:pt x="128" y="50"/>
                  </a:cubicBezTo>
                  <a:cubicBezTo>
                    <a:pt x="127" y="49"/>
                    <a:pt x="125" y="48"/>
                    <a:pt x="124" y="49"/>
                  </a:cubicBezTo>
                  <a:cubicBezTo>
                    <a:pt x="123" y="49"/>
                    <a:pt x="122" y="50"/>
                    <a:pt x="121" y="51"/>
                  </a:cubicBezTo>
                  <a:cubicBezTo>
                    <a:pt x="120" y="53"/>
                    <a:pt x="119" y="54"/>
                    <a:pt x="118" y="55"/>
                  </a:cubicBezTo>
                  <a:cubicBezTo>
                    <a:pt x="118" y="56"/>
                    <a:pt x="118" y="56"/>
                    <a:pt x="118" y="56"/>
                  </a:cubicBezTo>
                  <a:moveTo>
                    <a:pt x="8" y="97"/>
                  </a:moveTo>
                  <a:cubicBezTo>
                    <a:pt x="8" y="120"/>
                    <a:pt x="16" y="140"/>
                    <a:pt x="29" y="156"/>
                  </a:cubicBezTo>
                  <a:cubicBezTo>
                    <a:pt x="29" y="155"/>
                    <a:pt x="29" y="155"/>
                    <a:pt x="29" y="154"/>
                  </a:cubicBezTo>
                  <a:cubicBezTo>
                    <a:pt x="28" y="152"/>
                    <a:pt x="27" y="149"/>
                    <a:pt x="27" y="146"/>
                  </a:cubicBezTo>
                  <a:cubicBezTo>
                    <a:pt x="26" y="142"/>
                    <a:pt x="26" y="139"/>
                    <a:pt x="25" y="138"/>
                  </a:cubicBezTo>
                  <a:cubicBezTo>
                    <a:pt x="23" y="135"/>
                    <a:pt x="20" y="132"/>
                    <a:pt x="18" y="128"/>
                  </a:cubicBezTo>
                  <a:cubicBezTo>
                    <a:pt x="16" y="125"/>
                    <a:pt x="14" y="122"/>
                    <a:pt x="14" y="119"/>
                  </a:cubicBezTo>
                  <a:cubicBezTo>
                    <a:pt x="14" y="117"/>
                    <a:pt x="13" y="114"/>
                    <a:pt x="13" y="112"/>
                  </a:cubicBezTo>
                  <a:cubicBezTo>
                    <a:pt x="13" y="110"/>
                    <a:pt x="13" y="107"/>
                    <a:pt x="13" y="105"/>
                  </a:cubicBezTo>
                  <a:cubicBezTo>
                    <a:pt x="13" y="105"/>
                    <a:pt x="12" y="102"/>
                    <a:pt x="10" y="99"/>
                  </a:cubicBezTo>
                  <a:cubicBezTo>
                    <a:pt x="9" y="97"/>
                    <a:pt x="8" y="95"/>
                    <a:pt x="8" y="97"/>
                  </a:cubicBezTo>
                  <a:moveTo>
                    <a:pt x="102" y="64"/>
                  </a:moveTo>
                  <a:cubicBezTo>
                    <a:pt x="104" y="61"/>
                    <a:pt x="105" y="59"/>
                    <a:pt x="107" y="58"/>
                  </a:cubicBezTo>
                  <a:cubicBezTo>
                    <a:pt x="106" y="57"/>
                    <a:pt x="105" y="57"/>
                    <a:pt x="105" y="57"/>
                  </a:cubicBezTo>
                  <a:cubicBezTo>
                    <a:pt x="104" y="56"/>
                    <a:pt x="103" y="56"/>
                    <a:pt x="103" y="55"/>
                  </a:cubicBezTo>
                  <a:cubicBezTo>
                    <a:pt x="102" y="54"/>
                    <a:pt x="101" y="52"/>
                    <a:pt x="101" y="50"/>
                  </a:cubicBezTo>
                  <a:cubicBezTo>
                    <a:pt x="101" y="48"/>
                    <a:pt x="101" y="46"/>
                    <a:pt x="102" y="44"/>
                  </a:cubicBezTo>
                  <a:cubicBezTo>
                    <a:pt x="103" y="42"/>
                    <a:pt x="104" y="41"/>
                    <a:pt x="105" y="40"/>
                  </a:cubicBezTo>
                  <a:cubicBezTo>
                    <a:pt x="108" y="38"/>
                    <a:pt x="111" y="38"/>
                    <a:pt x="114" y="38"/>
                  </a:cubicBezTo>
                  <a:cubicBezTo>
                    <a:pt x="115" y="38"/>
                    <a:pt x="117" y="38"/>
                    <a:pt x="118" y="37"/>
                  </a:cubicBezTo>
                  <a:cubicBezTo>
                    <a:pt x="118" y="37"/>
                    <a:pt x="119" y="37"/>
                    <a:pt x="120" y="36"/>
                  </a:cubicBezTo>
                  <a:cubicBezTo>
                    <a:pt x="120" y="35"/>
                    <a:pt x="121" y="34"/>
                    <a:pt x="122" y="34"/>
                  </a:cubicBezTo>
                  <a:cubicBezTo>
                    <a:pt x="123" y="33"/>
                    <a:pt x="122" y="33"/>
                    <a:pt x="122" y="32"/>
                  </a:cubicBezTo>
                  <a:cubicBezTo>
                    <a:pt x="121" y="30"/>
                    <a:pt x="120" y="28"/>
                    <a:pt x="122" y="26"/>
                  </a:cubicBezTo>
                  <a:cubicBezTo>
                    <a:pt x="123" y="23"/>
                    <a:pt x="126" y="22"/>
                    <a:pt x="128" y="22"/>
                  </a:cubicBezTo>
                  <a:cubicBezTo>
                    <a:pt x="129" y="21"/>
                    <a:pt x="130" y="21"/>
                    <a:pt x="131" y="21"/>
                  </a:cubicBezTo>
                  <a:cubicBezTo>
                    <a:pt x="131" y="20"/>
                    <a:pt x="132" y="20"/>
                    <a:pt x="132" y="19"/>
                  </a:cubicBezTo>
                  <a:cubicBezTo>
                    <a:pt x="134" y="18"/>
                    <a:pt x="136" y="17"/>
                    <a:pt x="137" y="17"/>
                  </a:cubicBezTo>
                  <a:cubicBezTo>
                    <a:pt x="137" y="16"/>
                    <a:pt x="136" y="16"/>
                    <a:pt x="136" y="16"/>
                  </a:cubicBezTo>
                  <a:cubicBezTo>
                    <a:pt x="128" y="12"/>
                    <a:pt x="118" y="9"/>
                    <a:pt x="109" y="8"/>
                  </a:cubicBezTo>
                  <a:cubicBezTo>
                    <a:pt x="109" y="8"/>
                    <a:pt x="109" y="8"/>
                    <a:pt x="109" y="8"/>
                  </a:cubicBezTo>
                  <a:cubicBezTo>
                    <a:pt x="109" y="9"/>
                    <a:pt x="108" y="10"/>
                    <a:pt x="108" y="11"/>
                  </a:cubicBezTo>
                  <a:cubicBezTo>
                    <a:pt x="108" y="11"/>
                    <a:pt x="106" y="12"/>
                    <a:pt x="106" y="12"/>
                  </a:cubicBezTo>
                  <a:cubicBezTo>
                    <a:pt x="106" y="12"/>
                    <a:pt x="105" y="13"/>
                    <a:pt x="105" y="14"/>
                  </a:cubicBezTo>
                  <a:cubicBezTo>
                    <a:pt x="103" y="16"/>
                    <a:pt x="101" y="18"/>
                    <a:pt x="96" y="20"/>
                  </a:cubicBezTo>
                  <a:cubicBezTo>
                    <a:pt x="94" y="21"/>
                    <a:pt x="91" y="21"/>
                    <a:pt x="89" y="21"/>
                  </a:cubicBezTo>
                  <a:cubicBezTo>
                    <a:pt x="87" y="21"/>
                    <a:pt x="84" y="22"/>
                    <a:pt x="82" y="23"/>
                  </a:cubicBezTo>
                  <a:cubicBezTo>
                    <a:pt x="80" y="24"/>
                    <a:pt x="78" y="25"/>
                    <a:pt x="76" y="27"/>
                  </a:cubicBezTo>
                  <a:cubicBezTo>
                    <a:pt x="73" y="28"/>
                    <a:pt x="71" y="29"/>
                    <a:pt x="70" y="30"/>
                  </a:cubicBezTo>
                  <a:cubicBezTo>
                    <a:pt x="67" y="30"/>
                    <a:pt x="66" y="29"/>
                    <a:pt x="66" y="28"/>
                  </a:cubicBezTo>
                  <a:cubicBezTo>
                    <a:pt x="65" y="26"/>
                    <a:pt x="66" y="23"/>
                    <a:pt x="67" y="21"/>
                  </a:cubicBezTo>
                  <a:cubicBezTo>
                    <a:pt x="68" y="19"/>
                    <a:pt x="69" y="17"/>
                    <a:pt x="69" y="17"/>
                  </a:cubicBezTo>
                  <a:cubicBezTo>
                    <a:pt x="68" y="16"/>
                    <a:pt x="65" y="17"/>
                    <a:pt x="61" y="17"/>
                  </a:cubicBezTo>
                  <a:cubicBezTo>
                    <a:pt x="58" y="18"/>
                    <a:pt x="55" y="19"/>
                    <a:pt x="54" y="20"/>
                  </a:cubicBezTo>
                  <a:cubicBezTo>
                    <a:pt x="55" y="20"/>
                    <a:pt x="56" y="21"/>
                    <a:pt x="57" y="21"/>
                  </a:cubicBezTo>
                  <a:cubicBezTo>
                    <a:pt x="58" y="22"/>
                    <a:pt x="59" y="22"/>
                    <a:pt x="59" y="23"/>
                  </a:cubicBezTo>
                  <a:cubicBezTo>
                    <a:pt x="59" y="25"/>
                    <a:pt x="58" y="26"/>
                    <a:pt x="56" y="27"/>
                  </a:cubicBezTo>
                  <a:cubicBezTo>
                    <a:pt x="55" y="27"/>
                    <a:pt x="53" y="28"/>
                    <a:pt x="53" y="31"/>
                  </a:cubicBezTo>
                  <a:cubicBezTo>
                    <a:pt x="52" y="31"/>
                    <a:pt x="53" y="33"/>
                    <a:pt x="54" y="34"/>
                  </a:cubicBezTo>
                  <a:cubicBezTo>
                    <a:pt x="55" y="38"/>
                    <a:pt x="56" y="41"/>
                    <a:pt x="54" y="44"/>
                  </a:cubicBezTo>
                  <a:cubicBezTo>
                    <a:pt x="50" y="48"/>
                    <a:pt x="48" y="46"/>
                    <a:pt x="46" y="44"/>
                  </a:cubicBezTo>
                  <a:cubicBezTo>
                    <a:pt x="46" y="44"/>
                    <a:pt x="45" y="43"/>
                    <a:pt x="44" y="44"/>
                  </a:cubicBezTo>
                  <a:cubicBezTo>
                    <a:pt x="44" y="44"/>
                    <a:pt x="44" y="45"/>
                    <a:pt x="43" y="47"/>
                  </a:cubicBezTo>
                  <a:cubicBezTo>
                    <a:pt x="43" y="49"/>
                    <a:pt x="43" y="51"/>
                    <a:pt x="41" y="51"/>
                  </a:cubicBezTo>
                  <a:cubicBezTo>
                    <a:pt x="37" y="52"/>
                    <a:pt x="34" y="54"/>
                    <a:pt x="30" y="57"/>
                  </a:cubicBezTo>
                  <a:cubicBezTo>
                    <a:pt x="30" y="58"/>
                    <a:pt x="29" y="59"/>
                    <a:pt x="28" y="59"/>
                  </a:cubicBezTo>
                  <a:cubicBezTo>
                    <a:pt x="27" y="60"/>
                    <a:pt x="27" y="61"/>
                    <a:pt x="26" y="62"/>
                  </a:cubicBezTo>
                  <a:cubicBezTo>
                    <a:pt x="25" y="65"/>
                    <a:pt x="23" y="69"/>
                    <a:pt x="21" y="70"/>
                  </a:cubicBezTo>
                  <a:cubicBezTo>
                    <a:pt x="20" y="71"/>
                    <a:pt x="19" y="72"/>
                    <a:pt x="18" y="73"/>
                  </a:cubicBezTo>
                  <a:cubicBezTo>
                    <a:pt x="15" y="75"/>
                    <a:pt x="12" y="76"/>
                    <a:pt x="12" y="77"/>
                  </a:cubicBezTo>
                  <a:cubicBezTo>
                    <a:pt x="11" y="79"/>
                    <a:pt x="11" y="82"/>
                    <a:pt x="11" y="85"/>
                  </a:cubicBezTo>
                  <a:cubicBezTo>
                    <a:pt x="13" y="90"/>
                    <a:pt x="15" y="94"/>
                    <a:pt x="16" y="95"/>
                  </a:cubicBezTo>
                  <a:cubicBezTo>
                    <a:pt x="18" y="96"/>
                    <a:pt x="19" y="95"/>
                    <a:pt x="19" y="95"/>
                  </a:cubicBezTo>
                  <a:cubicBezTo>
                    <a:pt x="21" y="94"/>
                    <a:pt x="23" y="94"/>
                    <a:pt x="25" y="94"/>
                  </a:cubicBezTo>
                  <a:cubicBezTo>
                    <a:pt x="29" y="96"/>
                    <a:pt x="31" y="98"/>
                    <a:pt x="33" y="100"/>
                  </a:cubicBezTo>
                  <a:cubicBezTo>
                    <a:pt x="34" y="101"/>
                    <a:pt x="35" y="102"/>
                    <a:pt x="36" y="103"/>
                  </a:cubicBezTo>
                  <a:cubicBezTo>
                    <a:pt x="45" y="107"/>
                    <a:pt x="46" y="110"/>
                    <a:pt x="46" y="112"/>
                  </a:cubicBezTo>
                  <a:cubicBezTo>
                    <a:pt x="46" y="113"/>
                    <a:pt x="46" y="113"/>
                    <a:pt x="48" y="114"/>
                  </a:cubicBezTo>
                  <a:cubicBezTo>
                    <a:pt x="50" y="115"/>
                    <a:pt x="53" y="116"/>
                    <a:pt x="56" y="118"/>
                  </a:cubicBezTo>
                  <a:cubicBezTo>
                    <a:pt x="61" y="120"/>
                    <a:pt x="65" y="121"/>
                    <a:pt x="66" y="123"/>
                  </a:cubicBezTo>
                  <a:cubicBezTo>
                    <a:pt x="68" y="127"/>
                    <a:pt x="67" y="130"/>
                    <a:pt x="65" y="133"/>
                  </a:cubicBezTo>
                  <a:cubicBezTo>
                    <a:pt x="64" y="134"/>
                    <a:pt x="64" y="135"/>
                    <a:pt x="63" y="137"/>
                  </a:cubicBezTo>
                  <a:cubicBezTo>
                    <a:pt x="63" y="138"/>
                    <a:pt x="63" y="139"/>
                    <a:pt x="63" y="141"/>
                  </a:cubicBezTo>
                  <a:cubicBezTo>
                    <a:pt x="64" y="144"/>
                    <a:pt x="64" y="148"/>
                    <a:pt x="61" y="149"/>
                  </a:cubicBezTo>
                  <a:cubicBezTo>
                    <a:pt x="58" y="150"/>
                    <a:pt x="56" y="151"/>
                    <a:pt x="55" y="153"/>
                  </a:cubicBezTo>
                  <a:cubicBezTo>
                    <a:pt x="54" y="154"/>
                    <a:pt x="54" y="156"/>
                    <a:pt x="54" y="158"/>
                  </a:cubicBezTo>
                  <a:cubicBezTo>
                    <a:pt x="54" y="161"/>
                    <a:pt x="53" y="163"/>
                    <a:pt x="53" y="165"/>
                  </a:cubicBezTo>
                  <a:cubicBezTo>
                    <a:pt x="51" y="167"/>
                    <a:pt x="50" y="169"/>
                    <a:pt x="54" y="176"/>
                  </a:cubicBezTo>
                  <a:cubicBezTo>
                    <a:pt x="67" y="183"/>
                    <a:pt x="82" y="187"/>
                    <a:pt x="98" y="187"/>
                  </a:cubicBezTo>
                  <a:cubicBezTo>
                    <a:pt x="147" y="187"/>
                    <a:pt x="188" y="147"/>
                    <a:pt x="188" y="97"/>
                  </a:cubicBezTo>
                  <a:cubicBezTo>
                    <a:pt x="188" y="92"/>
                    <a:pt x="187" y="87"/>
                    <a:pt x="186" y="82"/>
                  </a:cubicBezTo>
                  <a:cubicBezTo>
                    <a:pt x="186" y="82"/>
                    <a:pt x="186" y="81"/>
                    <a:pt x="186" y="81"/>
                  </a:cubicBezTo>
                  <a:cubicBezTo>
                    <a:pt x="186" y="81"/>
                    <a:pt x="186" y="82"/>
                    <a:pt x="185" y="84"/>
                  </a:cubicBezTo>
                  <a:cubicBezTo>
                    <a:pt x="185" y="85"/>
                    <a:pt x="185" y="87"/>
                    <a:pt x="184" y="89"/>
                  </a:cubicBezTo>
                  <a:cubicBezTo>
                    <a:pt x="182" y="91"/>
                    <a:pt x="180" y="91"/>
                    <a:pt x="179" y="92"/>
                  </a:cubicBezTo>
                  <a:cubicBezTo>
                    <a:pt x="179" y="92"/>
                    <a:pt x="179" y="92"/>
                    <a:pt x="179" y="92"/>
                  </a:cubicBezTo>
                  <a:cubicBezTo>
                    <a:pt x="178" y="93"/>
                    <a:pt x="178" y="95"/>
                    <a:pt x="179" y="96"/>
                  </a:cubicBezTo>
                  <a:cubicBezTo>
                    <a:pt x="181" y="99"/>
                    <a:pt x="182" y="102"/>
                    <a:pt x="179" y="106"/>
                  </a:cubicBezTo>
                  <a:cubicBezTo>
                    <a:pt x="169" y="118"/>
                    <a:pt x="170" y="121"/>
                    <a:pt x="170" y="124"/>
                  </a:cubicBezTo>
                  <a:cubicBezTo>
                    <a:pt x="170" y="126"/>
                    <a:pt x="171" y="128"/>
                    <a:pt x="169" y="132"/>
                  </a:cubicBezTo>
                  <a:cubicBezTo>
                    <a:pt x="169" y="132"/>
                    <a:pt x="167" y="136"/>
                    <a:pt x="165" y="140"/>
                  </a:cubicBezTo>
                  <a:cubicBezTo>
                    <a:pt x="163" y="144"/>
                    <a:pt x="161" y="147"/>
                    <a:pt x="160" y="148"/>
                  </a:cubicBezTo>
                  <a:cubicBezTo>
                    <a:pt x="157" y="152"/>
                    <a:pt x="153" y="157"/>
                    <a:pt x="149" y="161"/>
                  </a:cubicBezTo>
                  <a:cubicBezTo>
                    <a:pt x="147" y="162"/>
                    <a:pt x="146" y="163"/>
                    <a:pt x="144" y="163"/>
                  </a:cubicBezTo>
                  <a:cubicBezTo>
                    <a:pt x="143" y="164"/>
                    <a:pt x="141" y="164"/>
                    <a:pt x="139" y="163"/>
                  </a:cubicBezTo>
                  <a:cubicBezTo>
                    <a:pt x="139" y="163"/>
                    <a:pt x="139" y="163"/>
                    <a:pt x="138" y="162"/>
                  </a:cubicBezTo>
                  <a:cubicBezTo>
                    <a:pt x="138" y="162"/>
                    <a:pt x="137" y="158"/>
                    <a:pt x="135" y="153"/>
                  </a:cubicBezTo>
                  <a:cubicBezTo>
                    <a:pt x="133" y="148"/>
                    <a:pt x="132" y="141"/>
                    <a:pt x="132" y="141"/>
                  </a:cubicBezTo>
                  <a:cubicBezTo>
                    <a:pt x="132" y="138"/>
                    <a:pt x="133" y="137"/>
                    <a:pt x="133" y="136"/>
                  </a:cubicBezTo>
                  <a:cubicBezTo>
                    <a:pt x="134" y="134"/>
                    <a:pt x="134" y="133"/>
                    <a:pt x="134" y="130"/>
                  </a:cubicBezTo>
                  <a:cubicBezTo>
                    <a:pt x="134" y="129"/>
                    <a:pt x="133" y="126"/>
                    <a:pt x="132" y="124"/>
                  </a:cubicBezTo>
                  <a:cubicBezTo>
                    <a:pt x="131" y="122"/>
                    <a:pt x="130" y="120"/>
                    <a:pt x="130" y="118"/>
                  </a:cubicBezTo>
                  <a:cubicBezTo>
                    <a:pt x="129" y="114"/>
                    <a:pt x="129" y="114"/>
                    <a:pt x="129" y="114"/>
                  </a:cubicBezTo>
                  <a:cubicBezTo>
                    <a:pt x="128" y="113"/>
                    <a:pt x="126" y="110"/>
                    <a:pt x="126" y="110"/>
                  </a:cubicBezTo>
                  <a:cubicBezTo>
                    <a:pt x="126" y="110"/>
                    <a:pt x="126" y="109"/>
                    <a:pt x="125" y="109"/>
                  </a:cubicBezTo>
                  <a:cubicBezTo>
                    <a:pt x="124" y="107"/>
                    <a:pt x="124" y="106"/>
                    <a:pt x="121" y="107"/>
                  </a:cubicBezTo>
                  <a:cubicBezTo>
                    <a:pt x="120" y="107"/>
                    <a:pt x="119" y="108"/>
                    <a:pt x="118" y="108"/>
                  </a:cubicBezTo>
                  <a:cubicBezTo>
                    <a:pt x="114" y="110"/>
                    <a:pt x="109" y="112"/>
                    <a:pt x="106" y="110"/>
                  </a:cubicBezTo>
                  <a:cubicBezTo>
                    <a:pt x="102" y="109"/>
                    <a:pt x="99" y="106"/>
                    <a:pt x="96" y="103"/>
                  </a:cubicBezTo>
                  <a:cubicBezTo>
                    <a:pt x="93" y="100"/>
                    <a:pt x="91" y="96"/>
                    <a:pt x="90" y="92"/>
                  </a:cubicBezTo>
                  <a:cubicBezTo>
                    <a:pt x="90" y="92"/>
                    <a:pt x="90" y="87"/>
                    <a:pt x="91" y="84"/>
                  </a:cubicBezTo>
                  <a:cubicBezTo>
                    <a:pt x="91" y="83"/>
                    <a:pt x="91" y="81"/>
                    <a:pt x="91" y="80"/>
                  </a:cubicBezTo>
                  <a:cubicBezTo>
                    <a:pt x="91" y="78"/>
                    <a:pt x="92" y="77"/>
                    <a:pt x="92" y="76"/>
                  </a:cubicBezTo>
                  <a:cubicBezTo>
                    <a:pt x="93" y="74"/>
                    <a:pt x="94" y="72"/>
                    <a:pt x="95" y="71"/>
                  </a:cubicBezTo>
                  <a:cubicBezTo>
                    <a:pt x="96" y="69"/>
                    <a:pt x="98" y="67"/>
                    <a:pt x="100" y="66"/>
                  </a:cubicBezTo>
                  <a:cubicBezTo>
                    <a:pt x="101" y="65"/>
                    <a:pt x="102" y="64"/>
                    <a:pt x="102" y="64"/>
                  </a:cubicBezTo>
                  <a:moveTo>
                    <a:pt x="195" y="97"/>
                  </a:moveTo>
                  <a:cubicBezTo>
                    <a:pt x="195" y="151"/>
                    <a:pt x="152" y="195"/>
                    <a:pt x="98" y="195"/>
                  </a:cubicBezTo>
                  <a:cubicBezTo>
                    <a:pt x="44" y="195"/>
                    <a:pt x="0" y="151"/>
                    <a:pt x="0" y="97"/>
                  </a:cubicBezTo>
                  <a:cubicBezTo>
                    <a:pt x="0" y="44"/>
                    <a:pt x="44" y="0"/>
                    <a:pt x="98" y="0"/>
                  </a:cubicBezTo>
                  <a:cubicBezTo>
                    <a:pt x="151" y="0"/>
                    <a:pt x="195" y="43"/>
                    <a:pt x="195" y="97"/>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algn="l" defTabSz="914400">
                <a:buClrTx/>
              </a:pPr>
              <a:endParaRPr lang="en-GB" sz="1800">
                <a:solidFill>
                  <a:srgbClr val="0D1641"/>
                </a:solidFill>
                <a:latin typeface="Arial"/>
              </a:endParaRPr>
            </a:p>
          </p:txBody>
        </p:sp>
      </p:grpSp>
      <p:grpSp>
        <p:nvGrpSpPr>
          <p:cNvPr id="65" name="Group 64">
            <a:extLst>
              <a:ext uri="{FF2B5EF4-FFF2-40B4-BE49-F238E27FC236}">
                <a16:creationId xmlns:a16="http://schemas.microsoft.com/office/drawing/2014/main" id="{55AA019A-DE1F-234D-8E38-AB5EB8F14AEF}"/>
              </a:ext>
            </a:extLst>
          </p:cNvPr>
          <p:cNvGrpSpPr/>
          <p:nvPr/>
        </p:nvGrpSpPr>
        <p:grpSpPr>
          <a:xfrm>
            <a:off x="6671289" y="3996296"/>
            <a:ext cx="723740" cy="580603"/>
            <a:chOff x="6547190" y="3996296"/>
            <a:chExt cx="723740" cy="580603"/>
          </a:xfrm>
        </p:grpSpPr>
        <p:sp>
          <p:nvSpPr>
            <p:cNvPr id="66" name="Rectangle 65">
              <a:extLst>
                <a:ext uri="{FF2B5EF4-FFF2-40B4-BE49-F238E27FC236}">
                  <a16:creationId xmlns:a16="http://schemas.microsoft.com/office/drawing/2014/main" id="{DCB00DB0-1D37-D469-7CF5-DD91329ED935}"/>
                </a:ext>
              </a:extLst>
            </p:cNvPr>
            <p:cNvSpPr/>
            <p:nvPr>
              <p:custDataLst>
                <p:tags r:id="rId67"/>
              </p:custDataLst>
            </p:nvPr>
          </p:nvSpPr>
          <p:spPr bwMode="auto">
            <a:xfrm rot="19090296">
              <a:off x="6547190" y="442449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Others</a:t>
              </a:r>
            </a:p>
          </p:txBody>
        </p:sp>
        <p:pic>
          <p:nvPicPr>
            <p:cNvPr id="67" name="Picture 4" descr="Globe Flags of the World, globe, flag, world, sphere png | PNGWing">
              <a:extLst>
                <a:ext uri="{FF2B5EF4-FFF2-40B4-BE49-F238E27FC236}">
                  <a16:creationId xmlns:a16="http://schemas.microsoft.com/office/drawing/2014/main" id="{E6DA08C9-FF54-68D0-CA56-884240850F7D}"/>
                </a:ext>
              </a:extLst>
            </p:cNvPr>
            <p:cNvPicPr>
              <a:picLocks noChangeArrowheads="1"/>
            </p:cNvPicPr>
            <p:nvPr/>
          </p:nvPicPr>
          <p:blipFill rotWithShape="1">
            <a:blip r:embed="rId103">
              <a:extLst>
                <a:ext uri="{28A0092B-C50C-407E-A947-70E740481C1C}">
                  <a14:useLocalDpi xmlns:a14="http://schemas.microsoft.com/office/drawing/2010/main" val="0"/>
                </a:ext>
              </a:extLst>
            </a:blip>
            <a:srcRect l="3899" t="1822" r="3255" b="992"/>
            <a:stretch/>
          </p:blipFill>
          <p:spPr bwMode="auto">
            <a:xfrm>
              <a:off x="7054930" y="3996296"/>
              <a:ext cx="216000" cy="2160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aphicFrame>
        <p:nvGraphicFramePr>
          <p:cNvPr id="408" name="Chart 407">
            <a:extLst>
              <a:ext uri="{FF2B5EF4-FFF2-40B4-BE49-F238E27FC236}">
                <a16:creationId xmlns:a16="http://schemas.microsoft.com/office/drawing/2014/main" id="{B740787E-F188-D34E-83C3-915430B087AE}"/>
              </a:ext>
            </a:extLst>
          </p:cNvPr>
          <p:cNvGraphicFramePr/>
          <p:nvPr>
            <p:custDataLst>
              <p:tags r:id="rId65"/>
            </p:custDataLst>
            <p:extLst>
              <p:ext uri="{D42A27DB-BD31-4B8C-83A1-F6EECF244321}">
                <p14:modId xmlns:p14="http://schemas.microsoft.com/office/powerpoint/2010/main" val="3017084209"/>
              </p:ext>
            </p:extLst>
          </p:nvPr>
        </p:nvGraphicFramePr>
        <p:xfrm>
          <a:off x="7735888" y="1687513"/>
          <a:ext cx="1595437" cy="2370137"/>
        </p:xfrm>
        <a:graphic>
          <a:graphicData uri="http://schemas.openxmlformats.org/drawingml/2006/chart">
            <c:chart xmlns:c="http://schemas.openxmlformats.org/drawingml/2006/chart" xmlns:r="http://schemas.openxmlformats.org/officeDocument/2006/relationships" r:id="rId104"/>
          </a:graphicData>
        </a:graphic>
      </p:graphicFrame>
      <p:sp>
        <p:nvSpPr>
          <p:cNvPr id="407" name="Rectangle 406">
            <a:extLst>
              <a:ext uri="{FF2B5EF4-FFF2-40B4-BE49-F238E27FC236}">
                <a16:creationId xmlns:a16="http://schemas.microsoft.com/office/drawing/2014/main" id="{63E2AD11-CC05-2172-3D15-C25C8A6B69E7}"/>
              </a:ext>
            </a:extLst>
          </p:cNvPr>
          <p:cNvSpPr/>
          <p:nvPr>
            <p:custDataLst>
              <p:tags r:id="rId66"/>
            </p:custDataLst>
          </p:nvPr>
        </p:nvSpPr>
        <p:spPr bwMode="gray">
          <a:xfrm>
            <a:off x="8389938" y="3244850"/>
            <a:ext cx="285750" cy="109538"/>
          </a:xfrm>
          <a:prstGeom prst="rect">
            <a:avLst/>
          </a:prstGeom>
          <a:solidFill>
            <a:srgbClr val="0070C0"/>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14EE11E2-1244-448C-9A57-3ABFEB37B176}" type="datetime'''''''''1'''''',''''''''''''''''''3''''''''''''16'''''''''''">
              <a:rPr lang="en-US" altLang="en-US" sz="800" baseline="0" smtClean="0">
                <a:solidFill>
                  <a:schemeClr val="bg1"/>
                </a:solidFill>
                <a:effectLst/>
              </a:rPr>
              <a:pPr algn="ctr">
                <a:lnSpc>
                  <a:spcPct val="90000"/>
                </a:lnSpc>
              </a:pPr>
              <a:t>1,316</a:t>
            </a:fld>
            <a:endParaRPr lang="en-US" sz="800" baseline="0" dirty="0" err="1">
              <a:solidFill>
                <a:schemeClr val="bg1"/>
              </a:solidFill>
            </a:endParaRPr>
          </a:p>
        </p:txBody>
      </p:sp>
      <p:sp>
        <p:nvSpPr>
          <p:cNvPr id="326" name="Isosceles Triangle 325">
            <a:extLst>
              <a:ext uri="{FF2B5EF4-FFF2-40B4-BE49-F238E27FC236}">
                <a16:creationId xmlns:a16="http://schemas.microsoft.com/office/drawing/2014/main" id="{4BD237EA-23C7-7BC3-7B6B-E32C3E416287}"/>
              </a:ext>
            </a:extLst>
          </p:cNvPr>
          <p:cNvSpPr/>
          <p:nvPr/>
        </p:nvSpPr>
        <p:spPr>
          <a:xfrm rot="5400000">
            <a:off x="6971895" y="2730500"/>
            <a:ext cx="2384425" cy="144000"/>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err="1">
              <a:ea typeface="Roboto" panose="02000000000000000000" pitchFamily="2" charset="0"/>
              <a:cs typeface="Roboto" panose="02000000000000000000" pitchFamily="2" charset="0"/>
            </a:endParaRPr>
          </a:p>
        </p:txBody>
      </p:sp>
      <p:sp>
        <p:nvSpPr>
          <p:cNvPr id="5" name="Speech Bubble: Rectangle 4">
            <a:extLst>
              <a:ext uri="{FF2B5EF4-FFF2-40B4-BE49-F238E27FC236}">
                <a16:creationId xmlns:a16="http://schemas.microsoft.com/office/drawing/2014/main" id="{CC04C603-D107-E696-587F-67F72E31B71F}"/>
              </a:ext>
            </a:extLst>
          </p:cNvPr>
          <p:cNvSpPr/>
          <p:nvPr/>
        </p:nvSpPr>
        <p:spPr>
          <a:xfrm>
            <a:off x="1204852" y="2171701"/>
            <a:ext cx="1311395" cy="744552"/>
          </a:xfrm>
          <a:prstGeom prst="wedgeRectCallout">
            <a:avLst>
              <a:gd name="adj1" fmla="val -602"/>
              <a:gd name="adj2" fmla="val 99128"/>
            </a:avLst>
          </a:prstGeom>
          <a:solidFill>
            <a:schemeClr val="accent1">
              <a:lumMod val="20000"/>
              <a:lumOff val="80000"/>
              <a:alpha val="50000"/>
            </a:schemeClr>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72000" tIns="36000" rIns="72000" bIns="36000" numCol="1" spcCol="0" rtlCol="0" anchor="ctr" anchorCtr="0">
            <a:noAutofit/>
          </a:bodyPr>
          <a:lstStyle/>
          <a:p>
            <a:pPr algn="just"/>
            <a:r>
              <a:rPr lang="en-US" sz="800" b="0" baseline="0" dirty="0">
                <a:solidFill>
                  <a:schemeClr val="tx1"/>
                </a:solidFill>
              </a:rPr>
              <a:t>Although China and the DRC rank higher in terms of annual production, their identified resources are relatively low</a:t>
            </a:r>
          </a:p>
        </p:txBody>
      </p:sp>
      <p:sp>
        <p:nvSpPr>
          <p:cNvPr id="68" name="Speech Bubble: Rectangle 67">
            <a:extLst>
              <a:ext uri="{FF2B5EF4-FFF2-40B4-BE49-F238E27FC236}">
                <a16:creationId xmlns:a16="http://schemas.microsoft.com/office/drawing/2014/main" id="{AB1653FC-0DCE-641F-5533-B1C6C03E22F6}"/>
              </a:ext>
            </a:extLst>
          </p:cNvPr>
          <p:cNvSpPr/>
          <p:nvPr/>
        </p:nvSpPr>
        <p:spPr>
          <a:xfrm>
            <a:off x="2796028" y="2171701"/>
            <a:ext cx="1311395" cy="744552"/>
          </a:xfrm>
          <a:prstGeom prst="wedgeRectCallout">
            <a:avLst>
              <a:gd name="adj1" fmla="val -48830"/>
              <a:gd name="adj2" fmla="val 97081"/>
            </a:avLst>
          </a:prstGeom>
          <a:solidFill>
            <a:schemeClr val="accent1">
              <a:lumMod val="20000"/>
              <a:lumOff val="80000"/>
              <a:alpha val="50000"/>
            </a:schemeClr>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72000" tIns="36000" rIns="72000" bIns="36000" numCol="1" spcCol="0" rtlCol="0" anchor="ctr" anchorCtr="0">
            <a:noAutofit/>
          </a:bodyPr>
          <a:lstStyle/>
          <a:p>
            <a:pPr algn="just"/>
            <a:r>
              <a:rPr lang="en-US" sz="800" b="0" baseline="0" dirty="0">
                <a:solidFill>
                  <a:schemeClr val="tx1"/>
                </a:solidFill>
              </a:rPr>
              <a:t>Although the US ranks #5 in terms of production, it has almost as much resources as Peru, which ranks #2</a:t>
            </a:r>
          </a:p>
        </p:txBody>
      </p:sp>
    </p:spTree>
    <p:extLst>
      <p:ext uri="{BB962C8B-B14F-4D97-AF65-F5344CB8AC3E}">
        <p14:creationId xmlns:p14="http://schemas.microsoft.com/office/powerpoint/2010/main" val="4200956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9F75CB8-5EAA-89E3-ABDD-ADECEA0B0F43}"/>
              </a:ext>
            </a:extLst>
          </p:cNvPr>
          <p:cNvGraphicFramePr>
            <a:graphicFrameLocks noChangeAspect="1"/>
          </p:cNvGraphicFramePr>
          <p:nvPr>
            <p:custDataLst>
              <p:tags r:id="rId1"/>
            </p:custDataLst>
            <p:extLst>
              <p:ext uri="{D42A27DB-BD31-4B8C-83A1-F6EECF244321}">
                <p14:modId xmlns:p14="http://schemas.microsoft.com/office/powerpoint/2010/main" val="21553834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344" imgH="344" progId="TCLayout.ActiveDocument.1">
                  <p:embed/>
                </p:oleObj>
              </mc:Choice>
              <mc:Fallback>
                <p:oleObj name="think-cell Slide" r:id="rId57" imgW="344" imgH="344" progId="TCLayout.ActiveDocument.1">
                  <p:embed/>
                  <p:pic>
                    <p:nvPicPr>
                      <p:cNvPr id="4" name="Object 3" hidden="1">
                        <a:extLst>
                          <a:ext uri="{FF2B5EF4-FFF2-40B4-BE49-F238E27FC236}">
                            <a16:creationId xmlns:a16="http://schemas.microsoft.com/office/drawing/2014/main" id="{99F75CB8-5EAA-89E3-ABDD-ADECEA0B0F43}"/>
                          </a:ext>
                        </a:extLst>
                      </p:cNvPr>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2C26AE8C-D9DA-FF43-189B-59C5FA5EDD13}"/>
              </a:ext>
            </a:extLst>
          </p:cNvPr>
          <p:cNvSpPr/>
          <p:nvPr/>
        </p:nvSpPr>
        <p:spPr>
          <a:xfrm>
            <a:off x="2003341" y="1821180"/>
            <a:ext cx="409843" cy="2405947"/>
          </a:xfrm>
          <a:prstGeom prst="rect">
            <a:avLst/>
          </a:prstGeom>
          <a:solidFill>
            <a:schemeClr val="accent6">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1F27A0F2-DC67-0700-A2D8-007A207C8758}"/>
              </a:ext>
            </a:extLst>
          </p:cNvPr>
          <p:cNvSpPr/>
          <p:nvPr/>
        </p:nvSpPr>
        <p:spPr>
          <a:xfrm>
            <a:off x="742106" y="1821180"/>
            <a:ext cx="409843" cy="2405947"/>
          </a:xfrm>
          <a:prstGeom prst="rect">
            <a:avLst/>
          </a:prstGeom>
          <a:solidFill>
            <a:schemeClr val="accent4">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1"/>
          </p:nvPr>
        </p:nvSpPr>
        <p:spPr/>
        <p:txBody>
          <a:bodyPr/>
          <a:lstStyle/>
          <a:p>
            <a:r>
              <a:rPr lang="en-GB" dirty="0"/>
              <a:t>We assumed that 75% of reserves and 50% of resources can eventually be extracted</a:t>
            </a:r>
            <a:endParaRPr lang="en-US" dirty="0"/>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 2021 RGI data. Note: Where 2021 data is unavailable for selected countries, 2017 data has been used in place </a:t>
            </a:r>
          </a:p>
        </p:txBody>
      </p:sp>
      <p:sp>
        <p:nvSpPr>
          <p:cNvPr id="3" name="Text Placeholder 2">
            <a:extLst>
              <a:ext uri="{FF2B5EF4-FFF2-40B4-BE49-F238E27FC236}">
                <a16:creationId xmlns:a16="http://schemas.microsoft.com/office/drawing/2014/main" id="{B89D7B42-C51F-B763-ED50-DFDC572BEE1D}"/>
              </a:ext>
            </a:extLst>
          </p:cNvPr>
          <p:cNvSpPr>
            <a:spLocks noGrp="1"/>
          </p:cNvSpPr>
          <p:nvPr>
            <p:ph type="body" sz="quarter" idx="20"/>
          </p:nvPr>
        </p:nvSpPr>
        <p:spPr/>
        <p:txBody>
          <a:bodyPr/>
          <a:lstStyle/>
          <a:p>
            <a:r>
              <a:rPr lang="en-US" sz="1200" dirty="0">
                <a:solidFill>
                  <a:schemeClr val="accent3"/>
                </a:solidFill>
                <a:latin typeface="Arial" panose="020B0604020202020204" pitchFamily="34" charset="0"/>
                <a:ea typeface="Roboto Light" panose="02000000000000000000" pitchFamily="2" charset="0"/>
                <a:cs typeface="Arial" panose="020B0604020202020204" pitchFamily="34" charset="0"/>
              </a:rPr>
              <a:t>Untapped potential socio-economic value and adjusted Resources &amp; Reserves per country (2021) </a:t>
            </a:r>
          </a:p>
          <a:p>
            <a:endParaRPr lang="en-US" sz="1200" dirty="0"/>
          </a:p>
        </p:txBody>
      </p:sp>
      <p:sp>
        <p:nvSpPr>
          <p:cNvPr id="7" name="Title 6"/>
          <p:cNvSpPr>
            <a:spLocks noGrp="1"/>
          </p:cNvSpPr>
          <p:nvPr>
            <p:ph type="title"/>
          </p:nvPr>
        </p:nvSpPr>
        <p:spPr>
          <a:xfrm>
            <a:off x="306323" y="297000"/>
            <a:ext cx="8596013" cy="484632"/>
          </a:xfrm>
        </p:spPr>
        <p:txBody>
          <a:bodyPr vert="horz"/>
          <a:lstStyle/>
          <a:p>
            <a:r>
              <a:rPr lang="en-US" dirty="0"/>
              <a:t>Similarly, we can apply the socio-economic value multiplier along with the RGI index, to estimate the untapped potential value yet to be realized</a:t>
            </a:r>
          </a:p>
        </p:txBody>
      </p:sp>
      <p:sp>
        <p:nvSpPr>
          <p:cNvPr id="17" name="Text Placeholder 401">
            <a:extLst>
              <a:ext uri="{FF2B5EF4-FFF2-40B4-BE49-F238E27FC236}">
                <a16:creationId xmlns:a16="http://schemas.microsoft.com/office/drawing/2014/main" id="{8DF11DBC-4F1F-63C2-F582-4A0385675933}"/>
              </a:ext>
            </a:extLst>
          </p:cNvPr>
          <p:cNvSpPr txBox="1">
            <a:spLocks/>
          </p:cNvSpPr>
          <p:nvPr/>
        </p:nvSpPr>
        <p:spPr>
          <a:xfrm>
            <a:off x="306324" y="1276350"/>
            <a:ext cx="7236000" cy="290513"/>
          </a:xfrm>
          <a:prstGeom prst="rect">
            <a:avLst/>
          </a:prstGeom>
        </p:spPr>
        <p:txBody>
          <a:bodyPr/>
          <a:lstStyle>
            <a:lvl1pPr marL="0" marR="0" indent="0" algn="l" defTabSz="389626" rtl="0" eaLnBrk="1" fontAlgn="auto" latinLnBrk="0" hangingPunct="1">
              <a:lnSpc>
                <a:spcPct val="100000"/>
              </a:lnSpc>
              <a:spcBef>
                <a:spcPts val="0"/>
              </a:spcBef>
              <a:spcAft>
                <a:spcPts val="0"/>
              </a:spcAft>
              <a:buClrTx/>
              <a:buSzTx/>
              <a:buFontTx/>
              <a:buNone/>
              <a:tabLst/>
              <a:defRPr lang="en-GB" sz="1500" b="1" i="0" u="none" strike="noStrike" kern="1200" baseline="0" smtClean="0">
                <a:solidFill>
                  <a:srgbClr val="082566"/>
                </a:solidFill>
                <a:latin typeface="+mn-lt"/>
                <a:ea typeface="+mn-ea"/>
                <a:cs typeface="+mn-cs"/>
              </a:defRPr>
            </a:lvl1pPr>
            <a:lvl2pPr marL="307101" indent="-152874" algn="l" defTabSz="389626" rtl="0" eaLnBrk="1" latinLnBrk="0" hangingPunct="1">
              <a:spcBef>
                <a:spcPct val="20000"/>
              </a:spcBef>
              <a:buFont typeface="Lucida Grande"/>
              <a:buChar char="»"/>
              <a:defRPr sz="1400" kern="1200">
                <a:solidFill>
                  <a:srgbClr val="082566"/>
                </a:solidFill>
                <a:latin typeface="+mn-lt"/>
                <a:ea typeface="+mn-ea"/>
                <a:cs typeface="+mn-cs"/>
              </a:defRPr>
            </a:lvl2pPr>
            <a:lvl3pPr marL="455917" indent="-148815" algn="l" defTabSz="389626" rtl="0" eaLnBrk="1" latinLnBrk="0" hangingPunct="1">
              <a:spcBef>
                <a:spcPct val="20000"/>
              </a:spcBef>
              <a:buFont typeface="Lucida Grande"/>
              <a:buChar char="»"/>
              <a:defRPr sz="1200" kern="1200">
                <a:solidFill>
                  <a:srgbClr val="082566"/>
                </a:solidFill>
                <a:latin typeface="+mn-lt"/>
                <a:ea typeface="+mn-ea"/>
                <a:cs typeface="+mn-cs"/>
              </a:defRPr>
            </a:lvl3pPr>
            <a:lvl4pPr marL="610144" marR="0" indent="-154227" algn="l" defTabSz="389626" rtl="0" eaLnBrk="1" fontAlgn="auto" latinLnBrk="0" hangingPunct="1">
              <a:lnSpc>
                <a:spcPct val="100000"/>
              </a:lnSpc>
              <a:spcBef>
                <a:spcPct val="20000"/>
              </a:spcBef>
              <a:spcAft>
                <a:spcPts val="0"/>
              </a:spcAft>
              <a:buClrTx/>
              <a:buSzTx/>
              <a:buFont typeface="Lucida Grande"/>
              <a:buChar char="»"/>
              <a:tabLst/>
              <a:defRPr sz="1000" kern="1200">
                <a:solidFill>
                  <a:srgbClr val="1292DC"/>
                </a:solidFill>
                <a:latin typeface="+mn-lt"/>
                <a:ea typeface="+mn-ea"/>
                <a:cs typeface="+mn-cs"/>
              </a:defRPr>
            </a:lvl4pPr>
            <a:lvl5pPr marL="378803" indent="-224576" algn="l" defTabSz="389626" rtl="0" eaLnBrk="1" latinLnBrk="0" hangingPunct="1">
              <a:lnSpc>
                <a:spcPct val="100000"/>
              </a:lnSpc>
              <a:spcBef>
                <a:spcPct val="20000"/>
              </a:spcBef>
              <a:buFont typeface="Arial"/>
              <a:buChar char="»"/>
              <a:defRPr lang="en-US" sz="1900" kern="1200" smtClean="0">
                <a:solidFill>
                  <a:srgbClr val="082566"/>
                </a:solidFill>
                <a:latin typeface="+mn-lt"/>
                <a:ea typeface="+mn-ea"/>
                <a:cs typeface="+mn-cs"/>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a:lstStyle>
          <a:p>
            <a:endParaRPr lang="en-US" sz="1200" dirty="0">
              <a:solidFill>
                <a:schemeClr val="accent3"/>
              </a:solidFill>
              <a:latin typeface="Arial" panose="020B0604020202020204" pitchFamily="34" charset="0"/>
              <a:ea typeface="Roboto Light" panose="02000000000000000000" pitchFamily="2" charset="0"/>
              <a:cs typeface="Arial" panose="020B0604020202020204" pitchFamily="34" charset="0"/>
            </a:endParaRPr>
          </a:p>
        </p:txBody>
      </p:sp>
      <p:graphicFrame>
        <p:nvGraphicFramePr>
          <p:cNvPr id="451" name="Chart 450">
            <a:extLst>
              <a:ext uri="{FF2B5EF4-FFF2-40B4-BE49-F238E27FC236}">
                <a16:creationId xmlns:a16="http://schemas.microsoft.com/office/drawing/2014/main" id="{4A96D2D3-CAF0-A780-4EA8-71AEF7774DFD}"/>
              </a:ext>
            </a:extLst>
          </p:cNvPr>
          <p:cNvGraphicFramePr/>
          <p:nvPr>
            <p:custDataLst>
              <p:tags r:id="rId2"/>
            </p:custDataLst>
            <p:extLst>
              <p:ext uri="{D42A27DB-BD31-4B8C-83A1-F6EECF244321}">
                <p14:modId xmlns:p14="http://schemas.microsoft.com/office/powerpoint/2010/main" val="1634810961"/>
              </p:ext>
            </p:extLst>
          </p:nvPr>
        </p:nvGraphicFramePr>
        <p:xfrm>
          <a:off x="184150" y="1851025"/>
          <a:ext cx="7377113" cy="2222500"/>
        </p:xfrm>
        <a:graphic>
          <a:graphicData uri="http://schemas.openxmlformats.org/drawingml/2006/chart">
            <c:chart xmlns:c="http://schemas.openxmlformats.org/drawingml/2006/chart" xmlns:r="http://schemas.openxmlformats.org/officeDocument/2006/relationships" r:id="rId59"/>
          </a:graphicData>
        </a:graphic>
      </p:graphicFrame>
      <p:sp>
        <p:nvSpPr>
          <p:cNvPr id="90" name="Rectangle 89">
            <a:extLst>
              <a:ext uri="{FF2B5EF4-FFF2-40B4-BE49-F238E27FC236}">
                <a16:creationId xmlns:a16="http://schemas.microsoft.com/office/drawing/2014/main" id="{6F4F4A0A-BA5A-4632-708C-2DDA8C90D783}"/>
              </a:ext>
            </a:extLst>
          </p:cNvPr>
          <p:cNvSpPr/>
          <p:nvPr>
            <p:custDataLst>
              <p:tags r:id="rId3"/>
            </p:custDataLst>
          </p:nvPr>
        </p:nvSpPr>
        <p:spPr bwMode="gray">
          <a:xfrm>
            <a:off x="7607300" y="2465388"/>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8E8EEDBE-492C-4BD2-BB20-5BCFE2F198FB}" type="datetime'''2''''''''''''''''''''''''''''''5''''''0'">
              <a:rPr lang="en-US" altLang="en-US" sz="1000" b="0" baseline="0" smtClean="0">
                <a:solidFill>
                  <a:schemeClr val="tx1"/>
                </a:solidFill>
              </a:rPr>
              <a:pPr/>
              <a:t>250</a:t>
            </a:fld>
            <a:endParaRPr lang="en-US" sz="1000" b="0" baseline="0" dirty="0" err="1">
              <a:solidFill>
                <a:schemeClr val="tx1"/>
              </a:solidFill>
            </a:endParaRPr>
          </a:p>
        </p:txBody>
      </p:sp>
      <p:sp>
        <p:nvSpPr>
          <p:cNvPr id="91" name="Rectangle 90">
            <a:extLst>
              <a:ext uri="{FF2B5EF4-FFF2-40B4-BE49-F238E27FC236}">
                <a16:creationId xmlns:a16="http://schemas.microsoft.com/office/drawing/2014/main" id="{941D4AFE-5167-FCFF-74FE-F54AB06E8B4A}"/>
              </a:ext>
            </a:extLst>
          </p:cNvPr>
          <p:cNvSpPr/>
          <p:nvPr>
            <p:custDataLst>
              <p:tags r:id="rId4"/>
            </p:custDataLst>
          </p:nvPr>
        </p:nvSpPr>
        <p:spPr bwMode="gray">
          <a:xfrm>
            <a:off x="7607300" y="2174875"/>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E0741341-2F13-44B3-A2CF-B78C9F3C9A15}" type="datetime'3''''''''''''''''''''''''''0''''0'''''''''''''''''''''''''">
              <a:rPr lang="en-US" altLang="en-US" sz="1000" b="0" baseline="0" smtClean="0">
                <a:solidFill>
                  <a:schemeClr val="tx1"/>
                </a:solidFill>
              </a:rPr>
              <a:pPr/>
              <a:t>300</a:t>
            </a:fld>
            <a:endParaRPr lang="en-US" sz="1000" b="0" baseline="0" dirty="0" err="1">
              <a:solidFill>
                <a:schemeClr val="tx1"/>
              </a:solidFill>
            </a:endParaRPr>
          </a:p>
        </p:txBody>
      </p:sp>
      <p:sp>
        <p:nvSpPr>
          <p:cNvPr id="89" name="Rectangle 88">
            <a:extLst>
              <a:ext uri="{FF2B5EF4-FFF2-40B4-BE49-F238E27FC236}">
                <a16:creationId xmlns:a16="http://schemas.microsoft.com/office/drawing/2014/main" id="{BD80C7BA-BCD8-5500-4FC2-C60202EC69BB}"/>
              </a:ext>
            </a:extLst>
          </p:cNvPr>
          <p:cNvSpPr/>
          <p:nvPr>
            <p:custDataLst>
              <p:tags r:id="rId5"/>
            </p:custDataLst>
          </p:nvPr>
        </p:nvSpPr>
        <p:spPr bwMode="gray">
          <a:xfrm>
            <a:off x="7607300" y="2754313"/>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CB9D1F65-4D66-4D55-B9CB-3C63CC9C2E98}" type="datetime'''2''''0''''''''''0'''''''''''''''''''''''">
              <a:rPr lang="en-US" altLang="en-US" sz="1000" b="0" baseline="0" smtClean="0">
                <a:solidFill>
                  <a:schemeClr val="tx1"/>
                </a:solidFill>
              </a:rPr>
              <a:pPr/>
              <a:t>200</a:t>
            </a:fld>
            <a:endParaRPr lang="en-US" sz="1000" b="0" baseline="0" dirty="0" err="1">
              <a:solidFill>
                <a:schemeClr val="tx1"/>
              </a:solidFill>
            </a:endParaRPr>
          </a:p>
        </p:txBody>
      </p:sp>
      <p:sp>
        <p:nvSpPr>
          <p:cNvPr id="87" name="Rectangle 86">
            <a:extLst>
              <a:ext uri="{FF2B5EF4-FFF2-40B4-BE49-F238E27FC236}">
                <a16:creationId xmlns:a16="http://schemas.microsoft.com/office/drawing/2014/main" id="{27857A81-F5AE-9559-AEA1-606B532B5631}"/>
              </a:ext>
            </a:extLst>
          </p:cNvPr>
          <p:cNvSpPr/>
          <p:nvPr>
            <p:custDataLst>
              <p:tags r:id="rId6"/>
            </p:custDataLst>
          </p:nvPr>
        </p:nvSpPr>
        <p:spPr bwMode="gray">
          <a:xfrm>
            <a:off x="7607300" y="3043238"/>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89F5D4DD-4696-4E64-A36A-366B0B3D916A}" type="datetime'''''''''1''''5''''''''''''''''''''''0'''''''''''''''''''">
              <a:rPr lang="en-US" altLang="en-US" sz="1000" b="0" baseline="0" smtClean="0">
                <a:solidFill>
                  <a:schemeClr val="tx1"/>
                </a:solidFill>
              </a:rPr>
              <a:pPr/>
              <a:t>150</a:t>
            </a:fld>
            <a:endParaRPr lang="en-US" sz="1000" b="0" baseline="0" dirty="0" err="1">
              <a:solidFill>
                <a:schemeClr val="tx1"/>
              </a:solidFill>
            </a:endParaRPr>
          </a:p>
        </p:txBody>
      </p:sp>
      <p:sp>
        <p:nvSpPr>
          <p:cNvPr id="92" name="Rectangle 91">
            <a:extLst>
              <a:ext uri="{FF2B5EF4-FFF2-40B4-BE49-F238E27FC236}">
                <a16:creationId xmlns:a16="http://schemas.microsoft.com/office/drawing/2014/main" id="{C5511582-198D-06D4-D7EF-BB7BDECE76F0}"/>
              </a:ext>
            </a:extLst>
          </p:cNvPr>
          <p:cNvSpPr/>
          <p:nvPr>
            <p:custDataLst>
              <p:tags r:id="rId7"/>
            </p:custDataLst>
          </p:nvPr>
        </p:nvSpPr>
        <p:spPr bwMode="gray">
          <a:xfrm>
            <a:off x="7607300" y="1885950"/>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BB89FCFD-3BD6-4A7A-95C1-5025ED6F9F99}" type="datetime'''''''3''''''5''''''''''''''''0'''''''''''''''''''">
              <a:rPr lang="en-US" altLang="en-US" sz="1000" b="0" baseline="0" smtClean="0">
                <a:solidFill>
                  <a:schemeClr val="tx1"/>
                </a:solidFill>
              </a:rPr>
              <a:pPr/>
              <a:t>350</a:t>
            </a:fld>
            <a:endParaRPr lang="en-US" sz="1000" b="0" baseline="0" dirty="0" err="1">
              <a:solidFill>
                <a:schemeClr val="tx1"/>
              </a:solidFill>
            </a:endParaRPr>
          </a:p>
        </p:txBody>
      </p:sp>
      <p:sp>
        <p:nvSpPr>
          <p:cNvPr id="84" name="Rectangle 83">
            <a:extLst>
              <a:ext uri="{FF2B5EF4-FFF2-40B4-BE49-F238E27FC236}">
                <a16:creationId xmlns:a16="http://schemas.microsoft.com/office/drawing/2014/main" id="{9C172726-0FB3-B761-E038-634B50468C02}"/>
              </a:ext>
            </a:extLst>
          </p:cNvPr>
          <p:cNvSpPr/>
          <p:nvPr>
            <p:custDataLst>
              <p:tags r:id="rId8"/>
            </p:custDataLst>
          </p:nvPr>
        </p:nvSpPr>
        <p:spPr bwMode="gray">
          <a:xfrm>
            <a:off x="7607300" y="3911600"/>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48A76BC2-4674-4842-A677-002221F001C3}" type="datetime'''''''''''''''''''''''''''''''''''''''''''''''''''''0'''''''">
              <a:rPr lang="en-US" altLang="en-US" sz="1000" b="0" baseline="0" smtClean="0">
                <a:solidFill>
                  <a:schemeClr val="tx1"/>
                </a:solidFill>
              </a:rPr>
              <a:pPr/>
              <a:t>0</a:t>
            </a:fld>
            <a:endParaRPr lang="en-US" sz="1000" b="0" baseline="0" dirty="0" err="1">
              <a:solidFill>
                <a:schemeClr val="tx1"/>
              </a:solidFill>
            </a:endParaRPr>
          </a:p>
        </p:txBody>
      </p:sp>
      <p:sp>
        <p:nvSpPr>
          <p:cNvPr id="85" name="Rectangle 84">
            <a:extLst>
              <a:ext uri="{FF2B5EF4-FFF2-40B4-BE49-F238E27FC236}">
                <a16:creationId xmlns:a16="http://schemas.microsoft.com/office/drawing/2014/main" id="{E86D08FB-7CAF-290F-3E93-328DC051F453}"/>
              </a:ext>
            </a:extLst>
          </p:cNvPr>
          <p:cNvSpPr/>
          <p:nvPr>
            <p:custDataLst>
              <p:tags r:id="rId9"/>
            </p:custDataLst>
          </p:nvPr>
        </p:nvSpPr>
        <p:spPr bwMode="gray">
          <a:xfrm>
            <a:off x="7607300" y="3622675"/>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90DE7764-63ED-4DCB-8B79-7C4DC55A03AA}" type="datetime'''''''5''''''''''''''''''''''''''''''''0'''''''''">
              <a:rPr lang="en-US" altLang="en-US" sz="1000" b="0" baseline="0" smtClean="0">
                <a:solidFill>
                  <a:schemeClr val="tx1"/>
                </a:solidFill>
              </a:rPr>
              <a:pPr/>
              <a:t>50</a:t>
            </a:fld>
            <a:endParaRPr lang="en-US" sz="1000" b="0" baseline="0" dirty="0" err="1">
              <a:solidFill>
                <a:schemeClr val="tx1"/>
              </a:solidFill>
            </a:endParaRPr>
          </a:p>
        </p:txBody>
      </p:sp>
      <p:sp>
        <p:nvSpPr>
          <p:cNvPr id="86" name="Rectangle 85">
            <a:extLst>
              <a:ext uri="{FF2B5EF4-FFF2-40B4-BE49-F238E27FC236}">
                <a16:creationId xmlns:a16="http://schemas.microsoft.com/office/drawing/2014/main" id="{BDB91832-7143-7491-8685-289AC9253AA0}"/>
              </a:ext>
            </a:extLst>
          </p:cNvPr>
          <p:cNvSpPr/>
          <p:nvPr>
            <p:custDataLst>
              <p:tags r:id="rId10"/>
            </p:custDataLst>
          </p:nvPr>
        </p:nvSpPr>
        <p:spPr bwMode="gray">
          <a:xfrm>
            <a:off x="7607300" y="3332163"/>
            <a:ext cx="2095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nSpc>
                <a:spcPct val="90000"/>
              </a:lnSpc>
            </a:pPr>
            <a:fld id="{99350604-6B24-4005-85A7-CF16F0739275}" type="datetime'''''''''''''''1''''''0''''''''''''''''''''0'''''''">
              <a:rPr lang="en-US" altLang="en-US" sz="1000" b="0" baseline="0" smtClean="0">
                <a:solidFill>
                  <a:schemeClr val="tx1"/>
                </a:solidFill>
              </a:rPr>
              <a:pPr/>
              <a:t>100</a:t>
            </a:fld>
            <a:endParaRPr lang="en-US" sz="1000" b="0" baseline="0" dirty="0" err="1">
              <a:solidFill>
                <a:schemeClr val="tx1"/>
              </a:solidFill>
            </a:endParaRPr>
          </a:p>
        </p:txBody>
      </p:sp>
      <p:sp>
        <p:nvSpPr>
          <p:cNvPr id="106" name="Rectangle 105">
            <a:extLst>
              <a:ext uri="{FF2B5EF4-FFF2-40B4-BE49-F238E27FC236}">
                <a16:creationId xmlns:a16="http://schemas.microsoft.com/office/drawing/2014/main" id="{63A3DC27-721E-4CF1-D950-57423A8A6055}"/>
              </a:ext>
            </a:extLst>
          </p:cNvPr>
          <p:cNvSpPr/>
          <p:nvPr>
            <p:custDataLst>
              <p:tags r:id="rId11"/>
            </p:custDataLst>
          </p:nvPr>
        </p:nvSpPr>
        <p:spPr bwMode="gray">
          <a:xfrm>
            <a:off x="5505450" y="3535363"/>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68571C80-E96E-4C3E-AB17-FB9EB6212E93}" type="datetime'''''''''''''''''''4''0'''">
              <a:rPr lang="en-US" altLang="en-US" sz="800" baseline="0" smtClean="0">
                <a:solidFill>
                  <a:schemeClr val="accent5"/>
                </a:solidFill>
                <a:effectLst/>
              </a:rPr>
              <a:pPr algn="ctr">
                <a:lnSpc>
                  <a:spcPct val="90000"/>
                </a:lnSpc>
              </a:pPr>
              <a:t>40</a:t>
            </a:fld>
            <a:endParaRPr lang="en-US" sz="800" baseline="0" dirty="0" err="1">
              <a:solidFill>
                <a:schemeClr val="accent5"/>
              </a:solidFill>
            </a:endParaRPr>
          </a:p>
        </p:txBody>
      </p:sp>
      <p:sp>
        <p:nvSpPr>
          <p:cNvPr id="104" name="Rectangle 103">
            <a:extLst>
              <a:ext uri="{FF2B5EF4-FFF2-40B4-BE49-F238E27FC236}">
                <a16:creationId xmlns:a16="http://schemas.microsoft.com/office/drawing/2014/main" id="{8992975D-3B6D-0587-9BE8-217349D305F1}"/>
              </a:ext>
            </a:extLst>
          </p:cNvPr>
          <p:cNvSpPr/>
          <p:nvPr>
            <p:custDataLst>
              <p:tags r:id="rId12"/>
            </p:custDataLst>
          </p:nvPr>
        </p:nvSpPr>
        <p:spPr bwMode="gray">
          <a:xfrm>
            <a:off x="4660900" y="3665538"/>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C4E074B4-A003-4C84-BF38-8AD73D46E7FC}" type="datetime'''''1''''''''''''''''''''''''''''''''''7'''''''''''''''''">
              <a:rPr lang="en-US" altLang="en-US" sz="800" baseline="0" smtClean="0">
                <a:solidFill>
                  <a:schemeClr val="accent5"/>
                </a:solidFill>
                <a:effectLst/>
              </a:rPr>
              <a:pPr algn="ctr">
                <a:lnSpc>
                  <a:spcPct val="90000"/>
                </a:lnSpc>
              </a:pPr>
              <a:t>17</a:t>
            </a:fld>
            <a:endParaRPr lang="en-US" sz="800" baseline="0" dirty="0" err="1">
              <a:solidFill>
                <a:schemeClr val="accent5"/>
              </a:solidFill>
            </a:endParaRPr>
          </a:p>
        </p:txBody>
      </p:sp>
      <p:sp>
        <p:nvSpPr>
          <p:cNvPr id="48" name="Rectangle 47">
            <a:extLst>
              <a:ext uri="{FF2B5EF4-FFF2-40B4-BE49-F238E27FC236}">
                <a16:creationId xmlns:a16="http://schemas.microsoft.com/office/drawing/2014/main" id="{D1C89319-1F40-7E25-C812-9F05E2FCEB55}"/>
              </a:ext>
            </a:extLst>
          </p:cNvPr>
          <p:cNvSpPr/>
          <p:nvPr>
            <p:custDataLst>
              <p:tags r:id="rId13"/>
            </p:custDataLst>
          </p:nvPr>
        </p:nvSpPr>
        <p:spPr bwMode="auto">
          <a:xfrm>
            <a:off x="287338" y="1631950"/>
            <a:ext cx="865188"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a:r>
              <a:rPr lang="en-US" sz="1000" baseline="0" dirty="0">
                <a:solidFill>
                  <a:schemeClr val="tx1"/>
                </a:solidFill>
              </a:rPr>
              <a:t>S-E Value ($B)</a:t>
            </a:r>
          </a:p>
        </p:txBody>
      </p:sp>
      <p:sp>
        <p:nvSpPr>
          <p:cNvPr id="96" name="Rectangle 95">
            <a:extLst>
              <a:ext uri="{FF2B5EF4-FFF2-40B4-BE49-F238E27FC236}">
                <a16:creationId xmlns:a16="http://schemas.microsoft.com/office/drawing/2014/main" id="{BF343403-7450-607E-35BE-1972DD819567}"/>
              </a:ext>
            </a:extLst>
          </p:cNvPr>
          <p:cNvSpPr/>
          <p:nvPr>
            <p:custDataLst>
              <p:tags r:id="rId14"/>
            </p:custDataLst>
          </p:nvPr>
        </p:nvSpPr>
        <p:spPr bwMode="gray">
          <a:xfrm>
            <a:off x="1252538" y="3090863"/>
            <a:ext cx="2000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0C03C405-4E09-4165-AB7F-AFF8C66B07F8}" type="datetime'''''''''1''''''''''''''17'''''''''">
              <a:rPr lang="en-US" altLang="en-US" sz="800" baseline="0" smtClean="0">
                <a:solidFill>
                  <a:schemeClr val="accent5"/>
                </a:solidFill>
                <a:effectLst/>
              </a:rPr>
              <a:pPr algn="ctr">
                <a:lnSpc>
                  <a:spcPct val="90000"/>
                </a:lnSpc>
              </a:pPr>
              <a:t>117</a:t>
            </a:fld>
            <a:endParaRPr lang="en-US" sz="800" baseline="0" dirty="0" err="1">
              <a:solidFill>
                <a:schemeClr val="accent5"/>
              </a:solidFill>
            </a:endParaRPr>
          </a:p>
        </p:txBody>
      </p:sp>
      <p:sp>
        <p:nvSpPr>
          <p:cNvPr id="49" name="Rectangle 48">
            <a:extLst>
              <a:ext uri="{FF2B5EF4-FFF2-40B4-BE49-F238E27FC236}">
                <a16:creationId xmlns:a16="http://schemas.microsoft.com/office/drawing/2014/main" id="{3D0B3181-2998-964F-2C1B-15B2C7DDBEFC}"/>
              </a:ext>
            </a:extLst>
          </p:cNvPr>
          <p:cNvSpPr/>
          <p:nvPr>
            <p:custDataLst>
              <p:tags r:id="rId15"/>
            </p:custDataLst>
          </p:nvPr>
        </p:nvSpPr>
        <p:spPr bwMode="auto">
          <a:xfrm>
            <a:off x="7205663" y="1631950"/>
            <a:ext cx="546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a:r>
              <a:rPr lang="en-US" sz="1000" baseline="0" dirty="0">
                <a:solidFill>
                  <a:schemeClr val="tx1"/>
                </a:solidFill>
              </a:rPr>
              <a:t>R&amp;R (Mt)</a:t>
            </a:r>
          </a:p>
        </p:txBody>
      </p:sp>
      <p:sp>
        <p:nvSpPr>
          <p:cNvPr id="192" name="Rectangle 191">
            <a:extLst>
              <a:ext uri="{FF2B5EF4-FFF2-40B4-BE49-F238E27FC236}">
                <a16:creationId xmlns:a16="http://schemas.microsoft.com/office/drawing/2014/main" id="{F5AC596A-834D-DFA5-9414-8F003B0C2F40}"/>
              </a:ext>
            </a:extLst>
          </p:cNvPr>
          <p:cNvSpPr/>
          <p:nvPr>
            <p:custDataLst>
              <p:tags r:id="rId16"/>
            </p:custDataLst>
          </p:nvPr>
        </p:nvSpPr>
        <p:spPr bwMode="gray">
          <a:xfrm>
            <a:off x="787400" y="2976563"/>
            <a:ext cx="285750" cy="109538"/>
          </a:xfrm>
          <a:prstGeom prst="rect">
            <a:avLst/>
          </a:prstGeom>
          <a:solidFill>
            <a:schemeClr val="bg2"/>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7A00AB0A-9CED-48DA-9AC2-10DE4C8E675B}" type="datetime'''''''''''''1'''''''''''''''',''''4''''''''''''''''9''''''''2'">
              <a:rPr lang="en-US" altLang="en-US" sz="800" baseline="0" smtClean="0">
                <a:solidFill>
                  <a:schemeClr val="tx1"/>
                </a:solidFill>
                <a:effectLst/>
              </a:rPr>
              <a:pPr algn="ctr">
                <a:lnSpc>
                  <a:spcPct val="90000"/>
                </a:lnSpc>
              </a:pPr>
              <a:t>1,492</a:t>
            </a:fld>
            <a:endParaRPr lang="en-US" sz="800" baseline="0" dirty="0" err="1">
              <a:solidFill>
                <a:schemeClr val="tx1"/>
              </a:solidFill>
            </a:endParaRPr>
          </a:p>
        </p:txBody>
      </p:sp>
      <p:sp>
        <p:nvSpPr>
          <p:cNvPr id="77" name="Rectangle 76">
            <a:extLst>
              <a:ext uri="{FF2B5EF4-FFF2-40B4-BE49-F238E27FC236}">
                <a16:creationId xmlns:a16="http://schemas.microsoft.com/office/drawing/2014/main" id="{760ED886-CD4A-D073-2D6E-E9596A93A8AD}"/>
              </a:ext>
            </a:extLst>
          </p:cNvPr>
          <p:cNvSpPr/>
          <p:nvPr>
            <p:custDataLst>
              <p:tags r:id="rId17"/>
            </p:custDataLst>
          </p:nvPr>
        </p:nvSpPr>
        <p:spPr bwMode="gray">
          <a:xfrm>
            <a:off x="830263" y="1825625"/>
            <a:ext cx="2000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BA2B40CB-6D7B-40A5-A371-70A241CB1440}" type="datetime'''''''''''''''''3''''''''''''''''''3''''''''''''''''''''5'''''">
              <a:rPr lang="en-US" altLang="en-US" sz="800" baseline="0" smtClean="0">
                <a:solidFill>
                  <a:schemeClr val="accent5"/>
                </a:solidFill>
              </a:rPr>
              <a:pPr/>
              <a:t>335</a:t>
            </a:fld>
            <a:endParaRPr lang="en-US" sz="800" baseline="0" dirty="0" err="1">
              <a:solidFill>
                <a:schemeClr val="accent5"/>
              </a:solidFill>
            </a:endParaRPr>
          </a:p>
        </p:txBody>
      </p:sp>
      <p:sp>
        <p:nvSpPr>
          <p:cNvPr id="267" name="Rectangle 266">
            <a:extLst>
              <a:ext uri="{FF2B5EF4-FFF2-40B4-BE49-F238E27FC236}">
                <a16:creationId xmlns:a16="http://schemas.microsoft.com/office/drawing/2014/main" id="{F0C1BA83-90DF-0215-92CD-78FC7072661F}"/>
              </a:ext>
            </a:extLst>
          </p:cNvPr>
          <p:cNvSpPr/>
          <p:nvPr>
            <p:custDataLst>
              <p:tags r:id="rId18"/>
            </p:custDataLst>
          </p:nvPr>
        </p:nvSpPr>
        <p:spPr bwMode="gray">
          <a:xfrm>
            <a:off x="1703388" y="3881438"/>
            <a:ext cx="142875" cy="109538"/>
          </a:xfrm>
          <a:prstGeom prst="rect">
            <a:avLst/>
          </a:prstGeom>
          <a:solidFill>
            <a:schemeClr val="bg2"/>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36BD0F04-FD4C-4E9C-987D-AF77C35DA96E}" type="datetime'''''''''''''''''''''''63'''''''''''''''''''''">
              <a:rPr lang="en-US" altLang="en-US" sz="800" baseline="0" smtClean="0">
                <a:solidFill>
                  <a:schemeClr val="tx1"/>
                </a:solidFill>
                <a:effectLst/>
              </a:rPr>
              <a:pPr algn="ctr">
                <a:lnSpc>
                  <a:spcPct val="90000"/>
                </a:lnSpc>
              </a:pPr>
              <a:t>63</a:t>
            </a:fld>
            <a:endParaRPr lang="en-US" sz="800" baseline="0" dirty="0" err="1">
              <a:solidFill>
                <a:schemeClr val="tx1"/>
              </a:solidFill>
            </a:endParaRPr>
          </a:p>
        </p:txBody>
      </p:sp>
      <p:sp>
        <p:nvSpPr>
          <p:cNvPr id="109" name="Rectangle 108">
            <a:extLst>
              <a:ext uri="{FF2B5EF4-FFF2-40B4-BE49-F238E27FC236}">
                <a16:creationId xmlns:a16="http://schemas.microsoft.com/office/drawing/2014/main" id="{0520039E-D1FA-3102-4C12-9FCC5A3E9C29}"/>
              </a:ext>
            </a:extLst>
          </p:cNvPr>
          <p:cNvSpPr/>
          <p:nvPr>
            <p:custDataLst>
              <p:tags r:id="rId19"/>
            </p:custDataLst>
          </p:nvPr>
        </p:nvSpPr>
        <p:spPr bwMode="gray">
          <a:xfrm>
            <a:off x="6773863" y="3613150"/>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6AEB3CE1-BEC4-46E7-893A-27F9CC6FE7E5}" type="datetime'''''2''''''''''''7'''''''''''''''''''''''''''''''''''''''">
              <a:rPr lang="en-US" altLang="en-US" sz="800" baseline="0" smtClean="0">
                <a:solidFill>
                  <a:schemeClr val="accent5"/>
                </a:solidFill>
                <a:effectLst/>
              </a:rPr>
              <a:pPr algn="ctr">
                <a:lnSpc>
                  <a:spcPct val="90000"/>
                </a:lnSpc>
              </a:pPr>
              <a:t>27</a:t>
            </a:fld>
            <a:endParaRPr lang="en-US" sz="800" baseline="0" dirty="0" err="1">
              <a:solidFill>
                <a:schemeClr val="accent5"/>
              </a:solidFill>
            </a:endParaRPr>
          </a:p>
        </p:txBody>
      </p:sp>
      <p:sp>
        <p:nvSpPr>
          <p:cNvPr id="97" name="Rectangle 96">
            <a:extLst>
              <a:ext uri="{FF2B5EF4-FFF2-40B4-BE49-F238E27FC236}">
                <a16:creationId xmlns:a16="http://schemas.microsoft.com/office/drawing/2014/main" id="{4A574B92-1B4F-5700-13F6-2CBF37836174}"/>
              </a:ext>
            </a:extLst>
          </p:cNvPr>
          <p:cNvSpPr/>
          <p:nvPr>
            <p:custDataLst>
              <p:tags r:id="rId20"/>
            </p:custDataLst>
          </p:nvPr>
        </p:nvSpPr>
        <p:spPr bwMode="gray">
          <a:xfrm>
            <a:off x="1703388" y="3651250"/>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4816139A-F6F3-4844-BE13-A0A9AFD125B0}" type="datetime'''''''''''''''''''''2''''''''''0'''''''''''''''''''''''">
              <a:rPr lang="en-US" altLang="en-US" sz="800" baseline="0" smtClean="0">
                <a:solidFill>
                  <a:schemeClr val="accent5"/>
                </a:solidFill>
                <a:effectLst/>
              </a:rPr>
              <a:pPr algn="ctr">
                <a:lnSpc>
                  <a:spcPct val="90000"/>
                </a:lnSpc>
              </a:pPr>
              <a:t>20</a:t>
            </a:fld>
            <a:endParaRPr lang="en-US" sz="800" baseline="0" dirty="0" err="1">
              <a:solidFill>
                <a:schemeClr val="accent5"/>
              </a:solidFill>
            </a:endParaRPr>
          </a:p>
        </p:txBody>
      </p:sp>
      <p:sp>
        <p:nvSpPr>
          <p:cNvPr id="98" name="Rectangle 97">
            <a:extLst>
              <a:ext uri="{FF2B5EF4-FFF2-40B4-BE49-F238E27FC236}">
                <a16:creationId xmlns:a16="http://schemas.microsoft.com/office/drawing/2014/main" id="{7FFD5A4A-68E1-B289-699F-A5B7338A0C97}"/>
              </a:ext>
            </a:extLst>
          </p:cNvPr>
          <p:cNvSpPr/>
          <p:nvPr>
            <p:custDataLst>
              <p:tags r:id="rId21"/>
            </p:custDataLst>
          </p:nvPr>
        </p:nvSpPr>
        <p:spPr bwMode="gray">
          <a:xfrm>
            <a:off x="2125663" y="3421063"/>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F739D791-5C51-437D-8C45-D8F4D7FA51B2}" type="datetime'''6''''''''''''''''''0'''''''''''''''''''">
              <a:rPr lang="en-US" altLang="en-US" sz="800" baseline="0" smtClean="0">
                <a:solidFill>
                  <a:schemeClr val="accent5"/>
                </a:solidFill>
                <a:effectLst/>
              </a:rPr>
              <a:pPr algn="ctr">
                <a:lnSpc>
                  <a:spcPct val="90000"/>
                </a:lnSpc>
              </a:pPr>
              <a:t>60</a:t>
            </a:fld>
            <a:endParaRPr lang="en-US" sz="800" baseline="0" dirty="0" err="1">
              <a:solidFill>
                <a:schemeClr val="accent5"/>
              </a:solidFill>
            </a:endParaRPr>
          </a:p>
        </p:txBody>
      </p:sp>
      <p:sp>
        <p:nvSpPr>
          <p:cNvPr id="100" name="Rectangle 99">
            <a:extLst>
              <a:ext uri="{FF2B5EF4-FFF2-40B4-BE49-F238E27FC236}">
                <a16:creationId xmlns:a16="http://schemas.microsoft.com/office/drawing/2014/main" id="{39DB7A23-9C51-F005-3D72-5CEC1B8006AD}"/>
              </a:ext>
            </a:extLst>
          </p:cNvPr>
          <p:cNvSpPr/>
          <p:nvPr>
            <p:custDataLst>
              <p:tags r:id="rId22"/>
            </p:custDataLst>
          </p:nvPr>
        </p:nvSpPr>
        <p:spPr bwMode="gray">
          <a:xfrm>
            <a:off x="2971800" y="3395663"/>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C93093E4-5412-4A03-B948-0147BB0751DB}" type="datetime'''''''''''''6''''''''''''''''''4'''''''''''''''''''''''''">
              <a:rPr lang="en-US" altLang="en-US" sz="800" baseline="0" smtClean="0">
                <a:solidFill>
                  <a:schemeClr val="accent5"/>
                </a:solidFill>
                <a:effectLst/>
              </a:rPr>
              <a:pPr algn="ctr">
                <a:lnSpc>
                  <a:spcPct val="90000"/>
                </a:lnSpc>
              </a:pPr>
              <a:t>64</a:t>
            </a:fld>
            <a:endParaRPr lang="en-US" sz="800" baseline="0" dirty="0" err="1">
              <a:solidFill>
                <a:schemeClr val="accent5"/>
              </a:solidFill>
            </a:endParaRPr>
          </a:p>
        </p:txBody>
      </p:sp>
      <p:sp>
        <p:nvSpPr>
          <p:cNvPr id="99" name="Rectangle 98">
            <a:extLst>
              <a:ext uri="{FF2B5EF4-FFF2-40B4-BE49-F238E27FC236}">
                <a16:creationId xmlns:a16="http://schemas.microsoft.com/office/drawing/2014/main" id="{4C8D5396-BDBF-7501-25A4-E6A27FCCA7CA}"/>
              </a:ext>
            </a:extLst>
          </p:cNvPr>
          <p:cNvSpPr/>
          <p:nvPr>
            <p:custDataLst>
              <p:tags r:id="rId23"/>
            </p:custDataLst>
          </p:nvPr>
        </p:nvSpPr>
        <p:spPr bwMode="gray">
          <a:xfrm>
            <a:off x="2549525" y="3192463"/>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98672184-C6E8-4ECC-A912-BC6D462569BE}" type="datetime'9''''9'">
              <a:rPr lang="en-US" altLang="en-US" sz="800" baseline="0" smtClean="0">
                <a:solidFill>
                  <a:schemeClr val="accent5"/>
                </a:solidFill>
                <a:effectLst/>
              </a:rPr>
              <a:pPr algn="ctr">
                <a:lnSpc>
                  <a:spcPct val="90000"/>
                </a:lnSpc>
              </a:pPr>
              <a:t>99</a:t>
            </a:fld>
            <a:endParaRPr lang="en-US" sz="800" baseline="0" dirty="0" err="1">
              <a:solidFill>
                <a:schemeClr val="accent5"/>
              </a:solidFill>
            </a:endParaRPr>
          </a:p>
        </p:txBody>
      </p:sp>
      <p:sp>
        <p:nvSpPr>
          <p:cNvPr id="101" name="Rectangle 100">
            <a:extLst>
              <a:ext uri="{FF2B5EF4-FFF2-40B4-BE49-F238E27FC236}">
                <a16:creationId xmlns:a16="http://schemas.microsoft.com/office/drawing/2014/main" id="{273EFAEA-8D0B-8CA4-2024-7C4EFF7253BA}"/>
              </a:ext>
            </a:extLst>
          </p:cNvPr>
          <p:cNvSpPr/>
          <p:nvPr>
            <p:custDataLst>
              <p:tags r:id="rId24"/>
            </p:custDataLst>
          </p:nvPr>
        </p:nvSpPr>
        <p:spPr bwMode="gray">
          <a:xfrm>
            <a:off x="3394075" y="3476625"/>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AC4E1AC9-B444-4505-8390-F36CBF5AFAC0}" type="datetime'''''''''''5''''''0'''''''''''''''''''''''''''''''''''''">
              <a:rPr lang="en-US" altLang="en-US" sz="800" baseline="0" smtClean="0">
                <a:solidFill>
                  <a:schemeClr val="accent5"/>
                </a:solidFill>
                <a:effectLst/>
              </a:rPr>
              <a:pPr algn="ctr">
                <a:lnSpc>
                  <a:spcPct val="90000"/>
                </a:lnSpc>
              </a:pPr>
              <a:t>50</a:t>
            </a:fld>
            <a:endParaRPr lang="en-US" sz="800" baseline="0" dirty="0" err="1">
              <a:solidFill>
                <a:schemeClr val="accent5"/>
              </a:solidFill>
            </a:endParaRPr>
          </a:p>
        </p:txBody>
      </p:sp>
      <p:sp>
        <p:nvSpPr>
          <p:cNvPr id="102" name="Rectangle 101">
            <a:extLst>
              <a:ext uri="{FF2B5EF4-FFF2-40B4-BE49-F238E27FC236}">
                <a16:creationId xmlns:a16="http://schemas.microsoft.com/office/drawing/2014/main" id="{1048F807-63D2-E03D-664C-CB112B6FFC60}"/>
              </a:ext>
            </a:extLst>
          </p:cNvPr>
          <p:cNvSpPr/>
          <p:nvPr>
            <p:custDataLst>
              <p:tags r:id="rId25"/>
            </p:custDataLst>
          </p:nvPr>
        </p:nvSpPr>
        <p:spPr bwMode="gray">
          <a:xfrm>
            <a:off x="3816350" y="3581400"/>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B8608B0E-CEE0-43AB-B1F8-6D446AD43F1D}" type="datetime'''''''32'''''''''''''''''''''''''''''''''''''''">
              <a:rPr lang="en-US" altLang="en-US" sz="800" baseline="0" smtClean="0">
                <a:solidFill>
                  <a:schemeClr val="accent5"/>
                </a:solidFill>
                <a:effectLst/>
              </a:rPr>
              <a:pPr algn="ctr">
                <a:lnSpc>
                  <a:spcPct val="90000"/>
                </a:lnSpc>
              </a:pPr>
              <a:t>32</a:t>
            </a:fld>
            <a:endParaRPr lang="en-US" sz="800" baseline="0" dirty="0" err="1">
              <a:solidFill>
                <a:schemeClr val="accent5"/>
              </a:solidFill>
            </a:endParaRPr>
          </a:p>
        </p:txBody>
      </p:sp>
      <p:sp>
        <p:nvSpPr>
          <p:cNvPr id="103" name="Rectangle 102">
            <a:extLst>
              <a:ext uri="{FF2B5EF4-FFF2-40B4-BE49-F238E27FC236}">
                <a16:creationId xmlns:a16="http://schemas.microsoft.com/office/drawing/2014/main" id="{DF4707B9-FFF9-75B7-FEA1-9DDB052A0C6E}"/>
              </a:ext>
            </a:extLst>
          </p:cNvPr>
          <p:cNvSpPr/>
          <p:nvPr>
            <p:custDataLst>
              <p:tags r:id="rId26"/>
            </p:custDataLst>
          </p:nvPr>
        </p:nvSpPr>
        <p:spPr bwMode="gray">
          <a:xfrm>
            <a:off x="4238625" y="3459163"/>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A3711E19-13C8-4D0C-BEF5-42FED31B278F}" type="datetime'5''3'''''''''''">
              <a:rPr lang="en-US" altLang="en-US" sz="800" baseline="0" smtClean="0">
                <a:solidFill>
                  <a:schemeClr val="accent5"/>
                </a:solidFill>
                <a:effectLst/>
              </a:rPr>
              <a:pPr algn="ctr">
                <a:lnSpc>
                  <a:spcPct val="90000"/>
                </a:lnSpc>
              </a:pPr>
              <a:t>53</a:t>
            </a:fld>
            <a:endParaRPr lang="en-US" sz="800" baseline="0" dirty="0" err="1">
              <a:solidFill>
                <a:schemeClr val="accent5"/>
              </a:solidFill>
            </a:endParaRPr>
          </a:p>
        </p:txBody>
      </p:sp>
      <p:sp>
        <p:nvSpPr>
          <p:cNvPr id="268" name="Rectangle 267">
            <a:extLst>
              <a:ext uri="{FF2B5EF4-FFF2-40B4-BE49-F238E27FC236}">
                <a16:creationId xmlns:a16="http://schemas.microsoft.com/office/drawing/2014/main" id="{FF756AA5-7768-1295-23CF-EBC066D35A55}"/>
              </a:ext>
            </a:extLst>
          </p:cNvPr>
          <p:cNvSpPr/>
          <p:nvPr>
            <p:custDataLst>
              <p:tags r:id="rId27"/>
            </p:custDataLst>
          </p:nvPr>
        </p:nvSpPr>
        <p:spPr bwMode="gray">
          <a:xfrm>
            <a:off x="4660900" y="3886200"/>
            <a:ext cx="142875" cy="109538"/>
          </a:xfrm>
          <a:prstGeom prst="rect">
            <a:avLst/>
          </a:prstGeom>
          <a:solidFill>
            <a:schemeClr val="bg2"/>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3DBA9563-0F40-43AC-BCD7-9B939896E01C}" type="datetime'''''''''''''''''''''''''''''''''''''''5''4'''''''''''''">
              <a:rPr lang="en-US" altLang="en-US" sz="800" baseline="0" smtClean="0">
                <a:solidFill>
                  <a:schemeClr val="tx1"/>
                </a:solidFill>
                <a:effectLst/>
              </a:rPr>
              <a:pPr algn="ctr">
                <a:lnSpc>
                  <a:spcPct val="90000"/>
                </a:lnSpc>
              </a:pPr>
              <a:t>54</a:t>
            </a:fld>
            <a:endParaRPr lang="en-US" sz="800" baseline="0" dirty="0" err="1">
              <a:solidFill>
                <a:schemeClr val="tx1"/>
              </a:solidFill>
            </a:endParaRPr>
          </a:p>
        </p:txBody>
      </p:sp>
      <p:sp>
        <p:nvSpPr>
          <p:cNvPr id="221" name="Rectangle 220">
            <a:extLst>
              <a:ext uri="{FF2B5EF4-FFF2-40B4-BE49-F238E27FC236}">
                <a16:creationId xmlns:a16="http://schemas.microsoft.com/office/drawing/2014/main" id="{31425CA2-71E7-2172-4153-8418EA0EBE79}"/>
              </a:ext>
            </a:extLst>
          </p:cNvPr>
          <p:cNvSpPr/>
          <p:nvPr>
            <p:custDataLst>
              <p:tags r:id="rId28"/>
            </p:custDataLst>
          </p:nvPr>
        </p:nvSpPr>
        <p:spPr bwMode="gray">
          <a:xfrm>
            <a:off x="6745288" y="3852863"/>
            <a:ext cx="200025" cy="109538"/>
          </a:xfrm>
          <a:prstGeom prst="rect">
            <a:avLst/>
          </a:prstGeom>
          <a:solidFill>
            <a:schemeClr val="bg2"/>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124C138E-5487-4682-8336-88A41FA2BA1A}" type="datetime'1''''''''''''''''''''''''''0''''''''7'''''''''''''">
              <a:rPr lang="en-US" altLang="en-US" sz="800" baseline="0" smtClean="0">
                <a:solidFill>
                  <a:schemeClr val="tx1"/>
                </a:solidFill>
                <a:effectLst/>
              </a:rPr>
              <a:pPr/>
              <a:t>107</a:t>
            </a:fld>
            <a:endParaRPr lang="en-US" sz="800" baseline="0" dirty="0" err="1">
              <a:solidFill>
                <a:schemeClr val="tx1"/>
              </a:solidFill>
            </a:endParaRPr>
          </a:p>
        </p:txBody>
      </p:sp>
      <p:sp>
        <p:nvSpPr>
          <p:cNvPr id="105" name="Rectangle 104">
            <a:extLst>
              <a:ext uri="{FF2B5EF4-FFF2-40B4-BE49-F238E27FC236}">
                <a16:creationId xmlns:a16="http://schemas.microsoft.com/office/drawing/2014/main" id="{5AC23A3B-4667-B67E-17E3-DD589607CA85}"/>
              </a:ext>
            </a:extLst>
          </p:cNvPr>
          <p:cNvSpPr/>
          <p:nvPr>
            <p:custDataLst>
              <p:tags r:id="rId29"/>
            </p:custDataLst>
          </p:nvPr>
        </p:nvSpPr>
        <p:spPr bwMode="gray">
          <a:xfrm>
            <a:off x="5083175" y="3608388"/>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22F5123E-144E-49D7-BCC8-657C7C5AF1B5}" type="datetime'''''''''''''''''''''''''''''2''''''''''''''''''''8'">
              <a:rPr lang="en-US" altLang="en-US" sz="800" baseline="0" smtClean="0">
                <a:solidFill>
                  <a:schemeClr val="accent5"/>
                </a:solidFill>
                <a:effectLst/>
              </a:rPr>
              <a:pPr algn="ctr">
                <a:lnSpc>
                  <a:spcPct val="90000"/>
                </a:lnSpc>
              </a:pPr>
              <a:t>28</a:t>
            </a:fld>
            <a:endParaRPr lang="en-US" sz="800" baseline="0" dirty="0" err="1">
              <a:solidFill>
                <a:schemeClr val="accent5"/>
              </a:solidFill>
            </a:endParaRPr>
          </a:p>
        </p:txBody>
      </p:sp>
      <p:sp>
        <p:nvSpPr>
          <p:cNvPr id="269" name="Rectangle 268">
            <a:extLst>
              <a:ext uri="{FF2B5EF4-FFF2-40B4-BE49-F238E27FC236}">
                <a16:creationId xmlns:a16="http://schemas.microsoft.com/office/drawing/2014/main" id="{8A22C7D9-D09D-42E6-6946-68CBCE316AFA}"/>
              </a:ext>
            </a:extLst>
          </p:cNvPr>
          <p:cNvSpPr/>
          <p:nvPr>
            <p:custDataLst>
              <p:tags r:id="rId30"/>
            </p:custDataLst>
          </p:nvPr>
        </p:nvSpPr>
        <p:spPr bwMode="gray">
          <a:xfrm>
            <a:off x="5929313" y="3883025"/>
            <a:ext cx="142875" cy="109538"/>
          </a:xfrm>
          <a:prstGeom prst="rect">
            <a:avLst/>
          </a:prstGeom>
          <a:solidFill>
            <a:schemeClr val="bg2"/>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F65EACDE-8B96-4D60-B561-E96818AE9A57}" type="datetime'''''''''''''''''''''''''''''''''5''''9'''''''">
              <a:rPr lang="en-US" altLang="en-US" sz="800" baseline="0" smtClean="0">
                <a:solidFill>
                  <a:schemeClr val="tx1"/>
                </a:solidFill>
                <a:effectLst/>
              </a:rPr>
              <a:pPr algn="ctr">
                <a:lnSpc>
                  <a:spcPct val="90000"/>
                </a:lnSpc>
              </a:pPr>
              <a:t>59</a:t>
            </a:fld>
            <a:endParaRPr lang="en-US" sz="800" baseline="0" dirty="0" err="1">
              <a:solidFill>
                <a:schemeClr val="tx1"/>
              </a:solidFill>
            </a:endParaRPr>
          </a:p>
        </p:txBody>
      </p:sp>
      <p:sp>
        <p:nvSpPr>
          <p:cNvPr id="107" name="Rectangle 106">
            <a:extLst>
              <a:ext uri="{FF2B5EF4-FFF2-40B4-BE49-F238E27FC236}">
                <a16:creationId xmlns:a16="http://schemas.microsoft.com/office/drawing/2014/main" id="{51520A0B-AAEA-D9F1-0564-8F51F80FB33C}"/>
              </a:ext>
            </a:extLst>
          </p:cNvPr>
          <p:cNvSpPr/>
          <p:nvPr>
            <p:custDataLst>
              <p:tags r:id="rId31"/>
            </p:custDataLst>
          </p:nvPr>
        </p:nvSpPr>
        <p:spPr bwMode="gray">
          <a:xfrm>
            <a:off x="5929313" y="3657600"/>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237EDF09-1B31-4D8D-B859-F48FB63A9977}" type="datetime'''''''''1''''''''''''9'''''''''''''''''''''''''''''''''''">
              <a:rPr lang="en-US" altLang="en-US" sz="800" baseline="0" smtClean="0">
                <a:solidFill>
                  <a:schemeClr val="accent5"/>
                </a:solidFill>
                <a:effectLst/>
              </a:rPr>
              <a:pPr algn="ctr">
                <a:lnSpc>
                  <a:spcPct val="90000"/>
                </a:lnSpc>
              </a:pPr>
              <a:t>19</a:t>
            </a:fld>
            <a:endParaRPr lang="en-US" sz="800" baseline="0" dirty="0" err="1">
              <a:solidFill>
                <a:schemeClr val="accent5"/>
              </a:solidFill>
            </a:endParaRPr>
          </a:p>
        </p:txBody>
      </p:sp>
      <p:sp>
        <p:nvSpPr>
          <p:cNvPr id="270" name="Rectangle 269">
            <a:extLst>
              <a:ext uri="{FF2B5EF4-FFF2-40B4-BE49-F238E27FC236}">
                <a16:creationId xmlns:a16="http://schemas.microsoft.com/office/drawing/2014/main" id="{40A910CE-CC48-37F0-2F27-478FEB2292BF}"/>
              </a:ext>
            </a:extLst>
          </p:cNvPr>
          <p:cNvSpPr/>
          <p:nvPr>
            <p:custDataLst>
              <p:tags r:id="rId32"/>
            </p:custDataLst>
          </p:nvPr>
        </p:nvSpPr>
        <p:spPr bwMode="gray">
          <a:xfrm>
            <a:off x="6351588" y="3894138"/>
            <a:ext cx="142875" cy="109538"/>
          </a:xfrm>
          <a:prstGeom prst="rect">
            <a:avLst/>
          </a:prstGeom>
          <a:solidFill>
            <a:schemeClr val="bg2"/>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F6E1AC5E-5197-4229-9529-85C3D0F59BAE}" type="datetime'''4''''''''''''''''''''''''''''1'''''''''''''''''''''''''">
              <a:rPr lang="en-US" altLang="en-US" sz="800" baseline="0" smtClean="0">
                <a:solidFill>
                  <a:schemeClr val="tx1"/>
                </a:solidFill>
                <a:effectLst/>
              </a:rPr>
              <a:pPr algn="ctr">
                <a:lnSpc>
                  <a:spcPct val="90000"/>
                </a:lnSpc>
              </a:pPr>
              <a:t>41</a:t>
            </a:fld>
            <a:endParaRPr lang="en-US" sz="800" baseline="0" dirty="0" err="1">
              <a:solidFill>
                <a:schemeClr val="tx1"/>
              </a:solidFill>
            </a:endParaRPr>
          </a:p>
        </p:txBody>
      </p:sp>
      <p:sp>
        <p:nvSpPr>
          <p:cNvPr id="108" name="Rectangle 107">
            <a:extLst>
              <a:ext uri="{FF2B5EF4-FFF2-40B4-BE49-F238E27FC236}">
                <a16:creationId xmlns:a16="http://schemas.microsoft.com/office/drawing/2014/main" id="{2A277EB3-67D1-E601-1540-E9BE5296E822}"/>
              </a:ext>
            </a:extLst>
          </p:cNvPr>
          <p:cNvSpPr/>
          <p:nvPr>
            <p:custDataLst>
              <p:tags r:id="rId33"/>
            </p:custDataLst>
          </p:nvPr>
        </p:nvSpPr>
        <p:spPr bwMode="gray">
          <a:xfrm>
            <a:off x="6351588" y="3689350"/>
            <a:ext cx="14287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806D3CEB-AB19-4E2D-8D18-FC109B1385F8}" type="datetime'''''''1''''''''''''3'''''''''''''''''''''''''''''''''''''">
              <a:rPr lang="en-US" altLang="en-US" sz="800" baseline="0" smtClean="0">
                <a:solidFill>
                  <a:schemeClr val="accent5"/>
                </a:solidFill>
                <a:effectLst/>
              </a:rPr>
              <a:pPr algn="ctr">
                <a:lnSpc>
                  <a:spcPct val="90000"/>
                </a:lnSpc>
              </a:pPr>
              <a:t>13</a:t>
            </a:fld>
            <a:endParaRPr lang="en-US" sz="800" baseline="0" dirty="0" err="1">
              <a:solidFill>
                <a:schemeClr val="accent5"/>
              </a:solidFill>
            </a:endParaRPr>
          </a:p>
        </p:txBody>
      </p:sp>
      <p:sp>
        <p:nvSpPr>
          <p:cNvPr id="110" name="Rectangle 109">
            <a:extLst>
              <a:ext uri="{FF2B5EF4-FFF2-40B4-BE49-F238E27FC236}">
                <a16:creationId xmlns:a16="http://schemas.microsoft.com/office/drawing/2014/main" id="{39896C0B-1E79-8E57-E003-F368E4DBDB63}"/>
              </a:ext>
            </a:extLst>
          </p:cNvPr>
          <p:cNvSpPr/>
          <p:nvPr>
            <p:custDataLst>
              <p:tags r:id="rId34"/>
            </p:custDataLst>
          </p:nvPr>
        </p:nvSpPr>
        <p:spPr bwMode="gray">
          <a:xfrm>
            <a:off x="7167563" y="2667000"/>
            <a:ext cx="200025"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b" anchorCtr="0">
            <a:noAutofit/>
          </a:bodyPr>
          <a:lstStyle/>
          <a:p>
            <a:pPr algn="ctr">
              <a:lnSpc>
                <a:spcPct val="90000"/>
              </a:lnSpc>
            </a:pPr>
            <a:fld id="{D5CABE5D-653A-4D8D-92D9-E44C7199EFFB}" type="datetime'''''''''''''''''1''''''''''9''''''''''''0'">
              <a:rPr lang="en-US" altLang="en-US" sz="800" baseline="0" smtClean="0">
                <a:solidFill>
                  <a:schemeClr val="accent5"/>
                </a:solidFill>
                <a:effectLst/>
              </a:rPr>
              <a:pPr algn="ctr">
                <a:lnSpc>
                  <a:spcPct val="90000"/>
                </a:lnSpc>
              </a:pPr>
              <a:t>190</a:t>
            </a:fld>
            <a:endParaRPr lang="en-US" sz="800" baseline="0" dirty="0" err="1">
              <a:solidFill>
                <a:schemeClr val="accent5"/>
              </a:solidFill>
            </a:endParaRPr>
          </a:p>
        </p:txBody>
      </p:sp>
      <p:sp>
        <p:nvSpPr>
          <p:cNvPr id="88" name="Rectangle 87">
            <a:extLst>
              <a:ext uri="{FF2B5EF4-FFF2-40B4-BE49-F238E27FC236}">
                <a16:creationId xmlns:a16="http://schemas.microsoft.com/office/drawing/2014/main" id="{799F68E2-09DE-5F8D-1BF4-C6C07A223AB5}"/>
              </a:ext>
            </a:extLst>
          </p:cNvPr>
          <p:cNvSpPr/>
          <p:nvPr/>
        </p:nvSpPr>
        <p:spPr bwMode="auto">
          <a:xfrm>
            <a:off x="449818" y="4702436"/>
            <a:ext cx="1512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r>
              <a:rPr lang="en-GB" altLang="en-US" sz="800" b="0" baseline="0" dirty="0">
                <a:solidFill>
                  <a:schemeClr val="tx1"/>
                </a:solidFill>
              </a:rPr>
              <a:t>Average adjusted Resources &amp; Reserves (RHS)</a:t>
            </a:r>
            <a:endParaRPr lang="en-US" sz="800" b="0" baseline="0" dirty="0" err="1">
              <a:solidFill>
                <a:schemeClr val="tx1"/>
              </a:solidFill>
            </a:endParaRPr>
          </a:p>
        </p:txBody>
      </p:sp>
      <p:sp>
        <p:nvSpPr>
          <p:cNvPr id="50" name="Oval 49">
            <a:extLst>
              <a:ext uri="{FF2B5EF4-FFF2-40B4-BE49-F238E27FC236}">
                <a16:creationId xmlns:a16="http://schemas.microsoft.com/office/drawing/2014/main" id="{9A4F7D99-86E0-40F9-AE3E-F902338F9AB2}"/>
              </a:ext>
            </a:extLst>
          </p:cNvPr>
          <p:cNvSpPr/>
          <p:nvPr>
            <p:custDataLst>
              <p:tags r:id="rId35"/>
            </p:custDataLst>
          </p:nvPr>
        </p:nvSpPr>
        <p:spPr bwMode="auto">
          <a:xfrm>
            <a:off x="313014" y="4742636"/>
            <a:ext cx="72000" cy="72000"/>
          </a:xfrm>
          <a:prstGeom prst="ellipse">
            <a:avLst/>
          </a:prstGeom>
          <a:solidFill>
            <a:schemeClr val="accent5"/>
          </a:solidFill>
          <a:ln w="9525"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aseline="0" dirty="0" err="1">
              <a:ea typeface="Roboto" panose="02000000000000000000" pitchFamily="2" charset="0"/>
              <a:cs typeface="Roboto" panose="02000000000000000000" pitchFamily="2" charset="0"/>
            </a:endParaRPr>
          </a:p>
        </p:txBody>
      </p:sp>
      <p:grpSp>
        <p:nvGrpSpPr>
          <p:cNvPr id="74" name="Group 73">
            <a:extLst>
              <a:ext uri="{FF2B5EF4-FFF2-40B4-BE49-F238E27FC236}">
                <a16:creationId xmlns:a16="http://schemas.microsoft.com/office/drawing/2014/main" id="{52056CAA-79BA-FF0D-995D-1B01FD0141BB}"/>
              </a:ext>
            </a:extLst>
          </p:cNvPr>
          <p:cNvGrpSpPr/>
          <p:nvPr/>
        </p:nvGrpSpPr>
        <p:grpSpPr>
          <a:xfrm>
            <a:off x="292633" y="3997849"/>
            <a:ext cx="755235" cy="552216"/>
            <a:chOff x="325288" y="3997849"/>
            <a:chExt cx="755235" cy="552216"/>
          </a:xfrm>
        </p:grpSpPr>
        <p:pic>
          <p:nvPicPr>
            <p:cNvPr id="75" name="Picture 74">
              <a:extLst>
                <a:ext uri="{FF2B5EF4-FFF2-40B4-BE49-F238E27FC236}">
                  <a16:creationId xmlns:a16="http://schemas.microsoft.com/office/drawing/2014/main" id="{53124358-85F2-C8AC-8C5D-9918BF7C8F94}"/>
                </a:ext>
              </a:extLst>
            </p:cNvPr>
            <p:cNvPicPr preferRelativeResize="0">
              <a:picLocks noChangeAspect="1"/>
            </p:cNvPicPr>
            <p:nvPr/>
          </p:nvPicPr>
          <p:blipFill>
            <a:blip r:embed="rId60">
              <a:extLst>
                <a:ext uri="{28A0092B-C50C-407E-A947-70E740481C1C}">
                  <a14:useLocalDpi xmlns:a14="http://schemas.microsoft.com/office/drawing/2010/main" val="0"/>
                </a:ext>
              </a:extLst>
            </a:blip>
            <a:stretch>
              <a:fillRect/>
            </a:stretch>
          </p:blipFill>
          <p:spPr>
            <a:xfrm>
              <a:off x="864523" y="3997849"/>
              <a:ext cx="216000" cy="210036"/>
            </a:xfrm>
            <a:prstGeom prst="rect">
              <a:avLst/>
            </a:prstGeom>
          </p:spPr>
        </p:pic>
        <p:sp>
          <p:nvSpPr>
            <p:cNvPr id="76" name="Rectangle 75">
              <a:extLst>
                <a:ext uri="{FF2B5EF4-FFF2-40B4-BE49-F238E27FC236}">
                  <a16:creationId xmlns:a16="http://schemas.microsoft.com/office/drawing/2014/main" id="{4B1E8FC1-DE41-250C-4D0F-801C2DBB8F9E}"/>
                </a:ext>
              </a:extLst>
            </p:cNvPr>
            <p:cNvSpPr/>
            <p:nvPr>
              <p:custDataLst>
                <p:tags r:id="rId55"/>
              </p:custDataLst>
            </p:nvPr>
          </p:nvSpPr>
          <p:spPr bwMode="auto">
            <a:xfrm rot="19090296">
              <a:off x="325288" y="4397665"/>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Chile</a:t>
              </a:r>
              <a:endParaRPr lang="en-US" sz="1000" baseline="0" dirty="0">
                <a:solidFill>
                  <a:schemeClr val="tx1"/>
                </a:solidFill>
              </a:endParaRPr>
            </a:p>
          </p:txBody>
        </p:sp>
      </p:grpSp>
      <p:grpSp>
        <p:nvGrpSpPr>
          <p:cNvPr id="78" name="Group 77">
            <a:extLst>
              <a:ext uri="{FF2B5EF4-FFF2-40B4-BE49-F238E27FC236}">
                <a16:creationId xmlns:a16="http://schemas.microsoft.com/office/drawing/2014/main" id="{3E0ACD3B-A2EE-6FDC-CEF0-06B6A992EF10}"/>
              </a:ext>
            </a:extLst>
          </p:cNvPr>
          <p:cNvGrpSpPr/>
          <p:nvPr/>
        </p:nvGrpSpPr>
        <p:grpSpPr>
          <a:xfrm>
            <a:off x="718544" y="3997849"/>
            <a:ext cx="753087" cy="552217"/>
            <a:chOff x="810620" y="3997849"/>
            <a:chExt cx="753087" cy="552217"/>
          </a:xfrm>
        </p:grpSpPr>
        <p:pic>
          <p:nvPicPr>
            <p:cNvPr id="79" name="Picture 78">
              <a:extLst>
                <a:ext uri="{FF2B5EF4-FFF2-40B4-BE49-F238E27FC236}">
                  <a16:creationId xmlns:a16="http://schemas.microsoft.com/office/drawing/2014/main" id="{058FDDE4-3D53-B761-339A-1FFB69D4D91B}"/>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1347707" y="3997849"/>
              <a:ext cx="216000" cy="202938"/>
            </a:xfrm>
            <a:prstGeom prst="rect">
              <a:avLst/>
            </a:prstGeom>
          </p:spPr>
        </p:pic>
        <p:sp>
          <p:nvSpPr>
            <p:cNvPr id="80" name="Rectangle 79">
              <a:extLst>
                <a:ext uri="{FF2B5EF4-FFF2-40B4-BE49-F238E27FC236}">
                  <a16:creationId xmlns:a16="http://schemas.microsoft.com/office/drawing/2014/main" id="{2C5D37EB-ACDA-77D0-5F55-99F1457D1B4F}"/>
                </a:ext>
              </a:extLst>
            </p:cNvPr>
            <p:cNvSpPr/>
            <p:nvPr>
              <p:custDataLst>
                <p:tags r:id="rId54"/>
              </p:custDataLst>
            </p:nvPr>
          </p:nvSpPr>
          <p:spPr bwMode="auto">
            <a:xfrm rot="19090296">
              <a:off x="810620" y="4397666"/>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Peru</a:t>
              </a:r>
              <a:endParaRPr lang="en-US" sz="1000" baseline="0" dirty="0">
                <a:solidFill>
                  <a:schemeClr val="tx1"/>
                </a:solidFill>
              </a:endParaRPr>
            </a:p>
          </p:txBody>
        </p:sp>
      </p:grpSp>
      <p:grpSp>
        <p:nvGrpSpPr>
          <p:cNvPr id="81" name="Group 80">
            <a:extLst>
              <a:ext uri="{FF2B5EF4-FFF2-40B4-BE49-F238E27FC236}">
                <a16:creationId xmlns:a16="http://schemas.microsoft.com/office/drawing/2014/main" id="{10E2F573-9341-B925-7BAD-08DFCCF67760}"/>
              </a:ext>
            </a:extLst>
          </p:cNvPr>
          <p:cNvGrpSpPr/>
          <p:nvPr/>
        </p:nvGrpSpPr>
        <p:grpSpPr>
          <a:xfrm>
            <a:off x="1135777" y="3997849"/>
            <a:ext cx="750939" cy="572164"/>
            <a:chOff x="1295952" y="3997849"/>
            <a:chExt cx="750939" cy="572164"/>
          </a:xfrm>
        </p:grpSpPr>
        <p:pic>
          <p:nvPicPr>
            <p:cNvPr id="82" name="Picture 81">
              <a:extLst>
                <a:ext uri="{FF2B5EF4-FFF2-40B4-BE49-F238E27FC236}">
                  <a16:creationId xmlns:a16="http://schemas.microsoft.com/office/drawing/2014/main" id="{711997E9-D166-0398-774B-65A47ACE48AD}"/>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1830891" y="3997849"/>
              <a:ext cx="216000" cy="203730"/>
            </a:xfrm>
            <a:prstGeom prst="rect">
              <a:avLst/>
            </a:prstGeom>
          </p:spPr>
        </p:pic>
        <p:sp>
          <p:nvSpPr>
            <p:cNvPr id="83" name="Rectangle 82">
              <a:extLst>
                <a:ext uri="{FF2B5EF4-FFF2-40B4-BE49-F238E27FC236}">
                  <a16:creationId xmlns:a16="http://schemas.microsoft.com/office/drawing/2014/main" id="{085E9B19-551F-0700-D0F4-C1BBE0334B37}"/>
                </a:ext>
              </a:extLst>
            </p:cNvPr>
            <p:cNvSpPr/>
            <p:nvPr>
              <p:custDataLst>
                <p:tags r:id="rId53"/>
              </p:custDataLst>
            </p:nvPr>
          </p:nvSpPr>
          <p:spPr bwMode="auto">
            <a:xfrm rot="19090296">
              <a:off x="1295952" y="4417613"/>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China</a:t>
              </a:r>
              <a:endParaRPr lang="en-US" sz="1000" baseline="0" dirty="0">
                <a:solidFill>
                  <a:schemeClr val="tx1"/>
                </a:solidFill>
              </a:endParaRPr>
            </a:p>
          </p:txBody>
        </p:sp>
      </p:grpSp>
      <p:grpSp>
        <p:nvGrpSpPr>
          <p:cNvPr id="94" name="Group 93">
            <a:extLst>
              <a:ext uri="{FF2B5EF4-FFF2-40B4-BE49-F238E27FC236}">
                <a16:creationId xmlns:a16="http://schemas.microsoft.com/office/drawing/2014/main" id="{3272768B-2377-2ED3-D42D-A58F860FA205}"/>
              </a:ext>
            </a:extLst>
          </p:cNvPr>
          <p:cNvGrpSpPr/>
          <p:nvPr/>
        </p:nvGrpSpPr>
        <p:grpSpPr>
          <a:xfrm>
            <a:off x="1563925" y="3997849"/>
            <a:ext cx="748791" cy="596286"/>
            <a:chOff x="1781284" y="3997849"/>
            <a:chExt cx="748791" cy="596286"/>
          </a:xfrm>
        </p:grpSpPr>
        <p:pic>
          <p:nvPicPr>
            <p:cNvPr id="95" name="Picture 94">
              <a:extLst>
                <a:ext uri="{FF2B5EF4-FFF2-40B4-BE49-F238E27FC236}">
                  <a16:creationId xmlns:a16="http://schemas.microsoft.com/office/drawing/2014/main" id="{66F29EFD-F9D2-27A1-D0C4-70183D94B30B}"/>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2314075" y="3997849"/>
              <a:ext cx="216000" cy="209190"/>
            </a:xfrm>
            <a:prstGeom prst="rect">
              <a:avLst/>
            </a:prstGeom>
          </p:spPr>
        </p:pic>
        <p:sp>
          <p:nvSpPr>
            <p:cNvPr id="111" name="Rectangle 110">
              <a:extLst>
                <a:ext uri="{FF2B5EF4-FFF2-40B4-BE49-F238E27FC236}">
                  <a16:creationId xmlns:a16="http://schemas.microsoft.com/office/drawing/2014/main" id="{6A05EF67-6F94-2F56-EC08-F981C23EFBCD}"/>
                </a:ext>
              </a:extLst>
            </p:cNvPr>
            <p:cNvSpPr/>
            <p:nvPr>
              <p:custDataLst>
                <p:tags r:id="rId52"/>
              </p:custDataLst>
            </p:nvPr>
          </p:nvSpPr>
          <p:spPr bwMode="auto">
            <a:xfrm rot="19090296">
              <a:off x="1781284" y="4441735"/>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DRC</a:t>
              </a:r>
              <a:endParaRPr lang="en-US" sz="1000" baseline="0" dirty="0">
                <a:solidFill>
                  <a:schemeClr val="tx1"/>
                </a:solidFill>
              </a:endParaRPr>
            </a:p>
          </p:txBody>
        </p:sp>
      </p:grpSp>
      <p:grpSp>
        <p:nvGrpSpPr>
          <p:cNvPr id="112" name="Group 111">
            <a:extLst>
              <a:ext uri="{FF2B5EF4-FFF2-40B4-BE49-F238E27FC236}">
                <a16:creationId xmlns:a16="http://schemas.microsoft.com/office/drawing/2014/main" id="{3E9AD272-A27F-A6C5-AD73-50E09A5A7B8D}"/>
              </a:ext>
            </a:extLst>
          </p:cNvPr>
          <p:cNvGrpSpPr/>
          <p:nvPr/>
        </p:nvGrpSpPr>
        <p:grpSpPr>
          <a:xfrm>
            <a:off x="1983392" y="3997849"/>
            <a:ext cx="746643" cy="558902"/>
            <a:chOff x="2266616" y="3997849"/>
            <a:chExt cx="746643" cy="558902"/>
          </a:xfrm>
        </p:grpSpPr>
        <p:pic>
          <p:nvPicPr>
            <p:cNvPr id="113" name="Picture 112">
              <a:extLst>
                <a:ext uri="{FF2B5EF4-FFF2-40B4-BE49-F238E27FC236}">
                  <a16:creationId xmlns:a16="http://schemas.microsoft.com/office/drawing/2014/main" id="{CC6E382B-D3C7-4A7B-E38B-64D2C90DCF4F}"/>
                </a:ext>
              </a:extLst>
            </p:cNvPr>
            <p:cNvPicPr preferRelativeResize="0">
              <a:picLocks noChangeAspect="1"/>
            </p:cNvPicPr>
            <p:nvPr/>
          </p:nvPicPr>
          <p:blipFill>
            <a:blip r:embed="rId64">
              <a:extLst>
                <a:ext uri="{28A0092B-C50C-407E-A947-70E740481C1C}">
                  <a14:useLocalDpi xmlns:a14="http://schemas.microsoft.com/office/drawing/2010/main" val="0"/>
                </a:ext>
              </a:extLst>
            </a:blip>
            <a:stretch>
              <a:fillRect/>
            </a:stretch>
          </p:blipFill>
          <p:spPr>
            <a:xfrm>
              <a:off x="2797259" y="3997849"/>
              <a:ext cx="216000" cy="207804"/>
            </a:xfrm>
            <a:prstGeom prst="rect">
              <a:avLst/>
            </a:prstGeom>
          </p:spPr>
        </p:pic>
        <p:sp>
          <p:nvSpPr>
            <p:cNvPr id="114" name="Rectangle 113">
              <a:extLst>
                <a:ext uri="{FF2B5EF4-FFF2-40B4-BE49-F238E27FC236}">
                  <a16:creationId xmlns:a16="http://schemas.microsoft.com/office/drawing/2014/main" id="{DD76A91A-3BCA-E571-3AFE-60FB958D0369}"/>
                </a:ext>
              </a:extLst>
            </p:cNvPr>
            <p:cNvSpPr/>
            <p:nvPr>
              <p:custDataLst>
                <p:tags r:id="rId51"/>
              </p:custDataLst>
            </p:nvPr>
          </p:nvSpPr>
          <p:spPr bwMode="auto">
            <a:xfrm rot="19090296">
              <a:off x="2266616" y="4404351"/>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USA</a:t>
              </a:r>
              <a:endParaRPr lang="en-US" sz="1000" baseline="0" dirty="0">
                <a:solidFill>
                  <a:schemeClr val="tx1"/>
                </a:solidFill>
              </a:endParaRPr>
            </a:p>
          </p:txBody>
        </p:sp>
      </p:grpSp>
      <p:grpSp>
        <p:nvGrpSpPr>
          <p:cNvPr id="115" name="Group 114">
            <a:extLst>
              <a:ext uri="{FF2B5EF4-FFF2-40B4-BE49-F238E27FC236}">
                <a16:creationId xmlns:a16="http://schemas.microsoft.com/office/drawing/2014/main" id="{E6C8BAEE-D173-B5EC-087D-63B584A169D1}"/>
              </a:ext>
            </a:extLst>
          </p:cNvPr>
          <p:cNvGrpSpPr/>
          <p:nvPr/>
        </p:nvGrpSpPr>
        <p:grpSpPr>
          <a:xfrm>
            <a:off x="2426838" y="3997849"/>
            <a:ext cx="744495" cy="543526"/>
            <a:chOff x="2751948" y="3997849"/>
            <a:chExt cx="744495" cy="543526"/>
          </a:xfrm>
        </p:grpSpPr>
        <p:pic>
          <p:nvPicPr>
            <p:cNvPr id="116" name="Picture 2" descr="d:\Users\stryjo\Desktop\FLAGS\FLAG BUTTONS\AUSTRALIA.png">
              <a:extLst>
                <a:ext uri="{FF2B5EF4-FFF2-40B4-BE49-F238E27FC236}">
                  <a16:creationId xmlns:a16="http://schemas.microsoft.com/office/drawing/2014/main" id="{6C1A1104-2342-2F7E-776E-436CAB20A51D}"/>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3280443" y="3997849"/>
              <a:ext cx="216000" cy="20780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7" name="Rectangle 116">
              <a:extLst>
                <a:ext uri="{FF2B5EF4-FFF2-40B4-BE49-F238E27FC236}">
                  <a16:creationId xmlns:a16="http://schemas.microsoft.com/office/drawing/2014/main" id="{19F5C2F2-EAA3-D2EE-1C50-32742F243154}"/>
                </a:ext>
              </a:extLst>
            </p:cNvPr>
            <p:cNvSpPr/>
            <p:nvPr>
              <p:custDataLst>
                <p:tags r:id="rId50"/>
              </p:custDataLst>
            </p:nvPr>
          </p:nvSpPr>
          <p:spPr bwMode="auto">
            <a:xfrm rot="19090296">
              <a:off x="2751948" y="4388975"/>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Australia</a:t>
              </a:r>
              <a:endParaRPr lang="en-US" sz="1000" baseline="0" dirty="0">
                <a:solidFill>
                  <a:schemeClr val="tx1"/>
                </a:solidFill>
              </a:endParaRPr>
            </a:p>
          </p:txBody>
        </p:sp>
      </p:grpSp>
      <p:grpSp>
        <p:nvGrpSpPr>
          <p:cNvPr id="118" name="Group 117">
            <a:extLst>
              <a:ext uri="{FF2B5EF4-FFF2-40B4-BE49-F238E27FC236}">
                <a16:creationId xmlns:a16="http://schemas.microsoft.com/office/drawing/2014/main" id="{34103553-ADA6-DBF2-61DC-32E1A377ADEB}"/>
              </a:ext>
            </a:extLst>
          </p:cNvPr>
          <p:cNvGrpSpPr/>
          <p:nvPr/>
        </p:nvGrpSpPr>
        <p:grpSpPr>
          <a:xfrm>
            <a:off x="2835480" y="3997849"/>
            <a:ext cx="742347" cy="572163"/>
            <a:chOff x="3237280" y="3997849"/>
            <a:chExt cx="742347" cy="572163"/>
          </a:xfrm>
        </p:grpSpPr>
        <p:pic>
          <p:nvPicPr>
            <p:cNvPr id="119" name="Picture 118">
              <a:extLst>
                <a:ext uri="{FF2B5EF4-FFF2-40B4-BE49-F238E27FC236}">
                  <a16:creationId xmlns:a16="http://schemas.microsoft.com/office/drawing/2014/main" id="{08529CC3-9EB1-270A-56F9-1405CC2765AA}"/>
                </a:ext>
              </a:extLst>
            </p:cNvPr>
            <p:cNvPicPr preferRelativeResize="0">
              <a:picLocks noChangeAspect="1"/>
            </p:cNvPicPr>
            <p:nvPr/>
          </p:nvPicPr>
          <p:blipFill>
            <a:blip r:embed="rId66">
              <a:extLst>
                <a:ext uri="{28A0092B-C50C-407E-A947-70E740481C1C}">
                  <a14:useLocalDpi xmlns:a14="http://schemas.microsoft.com/office/drawing/2010/main" val="0"/>
                </a:ext>
              </a:extLst>
            </a:blip>
            <a:stretch>
              <a:fillRect/>
            </a:stretch>
          </p:blipFill>
          <p:spPr>
            <a:xfrm>
              <a:off x="3763627" y="3997849"/>
              <a:ext cx="216000" cy="206430"/>
            </a:xfrm>
            <a:prstGeom prst="rect">
              <a:avLst/>
            </a:prstGeom>
          </p:spPr>
        </p:pic>
        <p:sp>
          <p:nvSpPr>
            <p:cNvPr id="120" name="Rectangle 119">
              <a:extLst>
                <a:ext uri="{FF2B5EF4-FFF2-40B4-BE49-F238E27FC236}">
                  <a16:creationId xmlns:a16="http://schemas.microsoft.com/office/drawing/2014/main" id="{D6DB4E88-656A-7ACD-2F31-211A3EE5E7C8}"/>
                </a:ext>
              </a:extLst>
            </p:cNvPr>
            <p:cNvSpPr/>
            <p:nvPr>
              <p:custDataLst>
                <p:tags r:id="rId49"/>
              </p:custDataLst>
            </p:nvPr>
          </p:nvSpPr>
          <p:spPr bwMode="auto">
            <a:xfrm rot="19090296">
              <a:off x="3237280" y="4417612"/>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Russia</a:t>
              </a:r>
              <a:endParaRPr lang="en-US" sz="1000" baseline="0" dirty="0">
                <a:solidFill>
                  <a:schemeClr val="tx1"/>
                </a:solidFill>
              </a:endParaRPr>
            </a:p>
          </p:txBody>
        </p:sp>
      </p:grpSp>
      <p:grpSp>
        <p:nvGrpSpPr>
          <p:cNvPr id="121" name="Group 120">
            <a:extLst>
              <a:ext uri="{FF2B5EF4-FFF2-40B4-BE49-F238E27FC236}">
                <a16:creationId xmlns:a16="http://schemas.microsoft.com/office/drawing/2014/main" id="{B0055797-98C5-A5B4-F4D4-5ED838F29CDD}"/>
              </a:ext>
            </a:extLst>
          </p:cNvPr>
          <p:cNvGrpSpPr/>
          <p:nvPr/>
        </p:nvGrpSpPr>
        <p:grpSpPr>
          <a:xfrm>
            <a:off x="3261560" y="3997849"/>
            <a:ext cx="740199" cy="579050"/>
            <a:chOff x="3722612" y="3997849"/>
            <a:chExt cx="740199" cy="579050"/>
          </a:xfrm>
        </p:grpSpPr>
        <p:pic>
          <p:nvPicPr>
            <p:cNvPr id="122" name="Picture 121">
              <a:extLst>
                <a:ext uri="{FF2B5EF4-FFF2-40B4-BE49-F238E27FC236}">
                  <a16:creationId xmlns:a16="http://schemas.microsoft.com/office/drawing/2014/main" id="{445A3C50-A6F8-9AD3-2D70-F599524D6BCE}"/>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4246811" y="3997849"/>
              <a:ext cx="216000" cy="207804"/>
            </a:xfrm>
            <a:prstGeom prst="rect">
              <a:avLst/>
            </a:prstGeom>
          </p:spPr>
        </p:pic>
        <p:sp>
          <p:nvSpPr>
            <p:cNvPr id="123" name="Rectangle 122">
              <a:extLst>
                <a:ext uri="{FF2B5EF4-FFF2-40B4-BE49-F238E27FC236}">
                  <a16:creationId xmlns:a16="http://schemas.microsoft.com/office/drawing/2014/main" id="{A34162C4-749D-CCA1-10D9-CD76FB6EE469}"/>
                </a:ext>
              </a:extLst>
            </p:cNvPr>
            <p:cNvSpPr/>
            <p:nvPr>
              <p:custDataLst>
                <p:tags r:id="rId48"/>
              </p:custDataLst>
            </p:nvPr>
          </p:nvSpPr>
          <p:spPr bwMode="auto">
            <a:xfrm rot="19090296">
              <a:off x="3722612" y="442449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Zambia</a:t>
              </a:r>
              <a:endParaRPr lang="en-US" sz="1000" baseline="0" dirty="0">
                <a:solidFill>
                  <a:schemeClr val="tx1"/>
                </a:solidFill>
              </a:endParaRPr>
            </a:p>
          </p:txBody>
        </p:sp>
      </p:grpSp>
      <p:grpSp>
        <p:nvGrpSpPr>
          <p:cNvPr id="124" name="Group 123">
            <a:extLst>
              <a:ext uri="{FF2B5EF4-FFF2-40B4-BE49-F238E27FC236}">
                <a16:creationId xmlns:a16="http://schemas.microsoft.com/office/drawing/2014/main" id="{DDA9E35F-7BC2-B1E5-4300-0BA1D9BD940F}"/>
              </a:ext>
            </a:extLst>
          </p:cNvPr>
          <p:cNvGrpSpPr/>
          <p:nvPr/>
        </p:nvGrpSpPr>
        <p:grpSpPr>
          <a:xfrm>
            <a:off x="3692024" y="3997849"/>
            <a:ext cx="738051" cy="564590"/>
            <a:chOff x="4207944" y="3997849"/>
            <a:chExt cx="738051" cy="564590"/>
          </a:xfrm>
        </p:grpSpPr>
        <p:pic>
          <p:nvPicPr>
            <p:cNvPr id="125" name="Picture 124">
              <a:extLst>
                <a:ext uri="{FF2B5EF4-FFF2-40B4-BE49-F238E27FC236}">
                  <a16:creationId xmlns:a16="http://schemas.microsoft.com/office/drawing/2014/main" id="{970C08B0-5D89-E718-77F4-A896A3F29B3D}"/>
                </a:ext>
              </a:extLst>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4729995" y="3997849"/>
              <a:ext cx="216000" cy="207804"/>
            </a:xfrm>
            <a:prstGeom prst="rect">
              <a:avLst/>
            </a:prstGeom>
          </p:spPr>
        </p:pic>
        <p:sp>
          <p:nvSpPr>
            <p:cNvPr id="126" name="Rectangle 125">
              <a:extLst>
                <a:ext uri="{FF2B5EF4-FFF2-40B4-BE49-F238E27FC236}">
                  <a16:creationId xmlns:a16="http://schemas.microsoft.com/office/drawing/2014/main" id="{05C2E5D5-3A93-80B3-3DE8-D80D29FD67AB}"/>
                </a:ext>
              </a:extLst>
            </p:cNvPr>
            <p:cNvSpPr/>
            <p:nvPr>
              <p:custDataLst>
                <p:tags r:id="rId47"/>
              </p:custDataLst>
            </p:nvPr>
          </p:nvSpPr>
          <p:spPr bwMode="auto">
            <a:xfrm rot="19090296">
              <a:off x="4207944" y="441003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Mexico</a:t>
              </a:r>
              <a:endParaRPr lang="en-US" sz="1000" baseline="0" dirty="0">
                <a:solidFill>
                  <a:schemeClr val="tx1"/>
                </a:solidFill>
              </a:endParaRPr>
            </a:p>
          </p:txBody>
        </p:sp>
      </p:grpSp>
      <p:grpSp>
        <p:nvGrpSpPr>
          <p:cNvPr id="127" name="Group 126">
            <a:extLst>
              <a:ext uri="{FF2B5EF4-FFF2-40B4-BE49-F238E27FC236}">
                <a16:creationId xmlns:a16="http://schemas.microsoft.com/office/drawing/2014/main" id="{1603E95C-ECFA-5DF9-23A5-0014381BCEAC}"/>
              </a:ext>
            </a:extLst>
          </p:cNvPr>
          <p:cNvGrpSpPr/>
          <p:nvPr/>
        </p:nvGrpSpPr>
        <p:grpSpPr>
          <a:xfrm>
            <a:off x="4113819" y="3997849"/>
            <a:ext cx="735903" cy="558903"/>
            <a:chOff x="4693276" y="3997849"/>
            <a:chExt cx="735903" cy="558903"/>
          </a:xfrm>
        </p:grpSpPr>
        <p:pic>
          <p:nvPicPr>
            <p:cNvPr id="128" name="Picture 127">
              <a:extLst>
                <a:ext uri="{FF2B5EF4-FFF2-40B4-BE49-F238E27FC236}">
                  <a16:creationId xmlns:a16="http://schemas.microsoft.com/office/drawing/2014/main" id="{2A3DD7C6-1912-03DF-3857-ACD1A38CAE2E}"/>
                </a:ext>
              </a:extLst>
            </p:cNvPr>
            <p:cNvPicPr preferRelativeResize="0">
              <a:picLocks noChangeAspect="1"/>
            </p:cNvPicPr>
            <p:nvPr/>
          </p:nvPicPr>
          <p:blipFill>
            <a:blip r:embed="rId69">
              <a:extLst>
                <a:ext uri="{28A0092B-C50C-407E-A947-70E740481C1C}">
                  <a14:useLocalDpi xmlns:a14="http://schemas.microsoft.com/office/drawing/2010/main" val="0"/>
                </a:ext>
              </a:extLst>
            </a:blip>
            <a:stretch>
              <a:fillRect/>
            </a:stretch>
          </p:blipFill>
          <p:spPr>
            <a:xfrm>
              <a:off x="5213179" y="3997849"/>
              <a:ext cx="216000" cy="210594"/>
            </a:xfrm>
            <a:prstGeom prst="rect">
              <a:avLst/>
            </a:prstGeom>
          </p:spPr>
        </p:pic>
        <p:sp>
          <p:nvSpPr>
            <p:cNvPr id="129" name="Rectangle 128">
              <a:extLst>
                <a:ext uri="{FF2B5EF4-FFF2-40B4-BE49-F238E27FC236}">
                  <a16:creationId xmlns:a16="http://schemas.microsoft.com/office/drawing/2014/main" id="{0BAB133F-58A3-DC21-0747-9D082AAA14AC}"/>
                </a:ext>
              </a:extLst>
            </p:cNvPr>
            <p:cNvSpPr/>
            <p:nvPr>
              <p:custDataLst>
                <p:tags r:id="rId46"/>
              </p:custDataLst>
            </p:nvPr>
          </p:nvSpPr>
          <p:spPr bwMode="auto">
            <a:xfrm rot="19090296">
              <a:off x="4693276" y="4404352"/>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Kazakhstan</a:t>
              </a:r>
              <a:endParaRPr lang="en-US" sz="1000" baseline="0" dirty="0">
                <a:solidFill>
                  <a:schemeClr val="tx1"/>
                </a:solidFill>
              </a:endParaRPr>
            </a:p>
          </p:txBody>
        </p:sp>
      </p:grpSp>
      <p:grpSp>
        <p:nvGrpSpPr>
          <p:cNvPr id="130" name="Group 129">
            <a:extLst>
              <a:ext uri="{FF2B5EF4-FFF2-40B4-BE49-F238E27FC236}">
                <a16:creationId xmlns:a16="http://schemas.microsoft.com/office/drawing/2014/main" id="{6F7C7D63-5556-AA05-0BDA-7A28BC4D873C}"/>
              </a:ext>
            </a:extLst>
          </p:cNvPr>
          <p:cNvGrpSpPr/>
          <p:nvPr/>
        </p:nvGrpSpPr>
        <p:grpSpPr>
          <a:xfrm>
            <a:off x="4546516" y="3997849"/>
            <a:ext cx="733755" cy="572164"/>
            <a:chOff x="5178608" y="3997849"/>
            <a:chExt cx="733755" cy="572164"/>
          </a:xfrm>
        </p:grpSpPr>
        <p:pic>
          <p:nvPicPr>
            <p:cNvPr id="131" name="Picture 130">
              <a:extLst>
                <a:ext uri="{FF2B5EF4-FFF2-40B4-BE49-F238E27FC236}">
                  <a16:creationId xmlns:a16="http://schemas.microsoft.com/office/drawing/2014/main" id="{7E20B438-874D-9FA4-4C9F-5B99BD90914E}"/>
                </a:ext>
              </a:extLst>
            </p:cNvPr>
            <p:cNvPicPr>
              <a:picLocks noChangeAspect="1"/>
            </p:cNvPicPr>
            <p:nvPr/>
          </p:nvPicPr>
          <p:blipFill>
            <a:blip r:embed="rId70">
              <a:extLst>
                <a:ext uri="{28A0092B-C50C-407E-A947-70E740481C1C}">
                  <a14:useLocalDpi xmlns:a14="http://schemas.microsoft.com/office/drawing/2010/main" val="0"/>
                </a:ext>
              </a:extLst>
            </a:blip>
            <a:stretch>
              <a:fillRect/>
            </a:stretch>
          </p:blipFill>
          <p:spPr>
            <a:xfrm>
              <a:off x="5696363" y="3997849"/>
              <a:ext cx="216000" cy="207804"/>
            </a:xfrm>
            <a:prstGeom prst="rect">
              <a:avLst/>
            </a:prstGeom>
          </p:spPr>
        </p:pic>
        <p:sp>
          <p:nvSpPr>
            <p:cNvPr id="132" name="Rectangle 131">
              <a:extLst>
                <a:ext uri="{FF2B5EF4-FFF2-40B4-BE49-F238E27FC236}">
                  <a16:creationId xmlns:a16="http://schemas.microsoft.com/office/drawing/2014/main" id="{4BC0FF6B-A723-A1F9-04FC-5B2ADBDBB3FB}"/>
                </a:ext>
              </a:extLst>
            </p:cNvPr>
            <p:cNvSpPr/>
            <p:nvPr>
              <p:custDataLst>
                <p:tags r:id="rId45"/>
              </p:custDataLst>
            </p:nvPr>
          </p:nvSpPr>
          <p:spPr bwMode="auto">
            <a:xfrm rot="19090296">
              <a:off x="5178608" y="4417613"/>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altLang="en-US" sz="1000" baseline="0" dirty="0">
                  <a:solidFill>
                    <a:schemeClr val="tx1"/>
                  </a:solidFill>
                  <a:effectLst/>
                </a:rPr>
                <a:t>Indonesia</a:t>
              </a:r>
              <a:endParaRPr lang="en-US" sz="1000" baseline="0" dirty="0">
                <a:solidFill>
                  <a:schemeClr val="tx1"/>
                </a:solidFill>
              </a:endParaRPr>
            </a:p>
          </p:txBody>
        </p:sp>
      </p:grpSp>
      <p:grpSp>
        <p:nvGrpSpPr>
          <p:cNvPr id="133" name="Group 132">
            <a:extLst>
              <a:ext uri="{FF2B5EF4-FFF2-40B4-BE49-F238E27FC236}">
                <a16:creationId xmlns:a16="http://schemas.microsoft.com/office/drawing/2014/main" id="{62D7303C-DFAD-5EEE-6C66-C2DBCD132E1A}"/>
              </a:ext>
            </a:extLst>
          </p:cNvPr>
          <p:cNvGrpSpPr/>
          <p:nvPr/>
        </p:nvGrpSpPr>
        <p:grpSpPr>
          <a:xfrm>
            <a:off x="4957477" y="3997849"/>
            <a:ext cx="731607" cy="572163"/>
            <a:chOff x="5663940" y="3997849"/>
            <a:chExt cx="731607" cy="572163"/>
          </a:xfrm>
        </p:grpSpPr>
        <p:pic>
          <p:nvPicPr>
            <p:cNvPr id="134" name="Picture 133">
              <a:extLst>
                <a:ext uri="{FF2B5EF4-FFF2-40B4-BE49-F238E27FC236}">
                  <a16:creationId xmlns:a16="http://schemas.microsoft.com/office/drawing/2014/main" id="{5BE0D33E-8832-C0AB-FAF2-8EFC393BC401}"/>
                </a:ext>
              </a:extLst>
            </p:cNvPr>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6179547" y="3997849"/>
              <a:ext cx="216000" cy="205068"/>
            </a:xfrm>
            <a:prstGeom prst="rect">
              <a:avLst/>
            </a:prstGeom>
          </p:spPr>
        </p:pic>
        <p:sp>
          <p:nvSpPr>
            <p:cNvPr id="135" name="Rectangle 134">
              <a:extLst>
                <a:ext uri="{FF2B5EF4-FFF2-40B4-BE49-F238E27FC236}">
                  <a16:creationId xmlns:a16="http://schemas.microsoft.com/office/drawing/2014/main" id="{EECCDEF6-B343-3A4F-78FB-604CB1456F33}"/>
                </a:ext>
              </a:extLst>
            </p:cNvPr>
            <p:cNvSpPr/>
            <p:nvPr>
              <p:custDataLst>
                <p:tags r:id="rId44"/>
              </p:custDataLst>
            </p:nvPr>
          </p:nvSpPr>
          <p:spPr bwMode="auto">
            <a:xfrm rot="19090296">
              <a:off x="5663940" y="4417612"/>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Canada</a:t>
              </a:r>
            </a:p>
          </p:txBody>
        </p:sp>
      </p:grpSp>
      <p:grpSp>
        <p:nvGrpSpPr>
          <p:cNvPr id="136" name="Group 135">
            <a:extLst>
              <a:ext uri="{FF2B5EF4-FFF2-40B4-BE49-F238E27FC236}">
                <a16:creationId xmlns:a16="http://schemas.microsoft.com/office/drawing/2014/main" id="{3D304738-13EC-3F7C-4EE8-2E30046B6047}"/>
              </a:ext>
            </a:extLst>
          </p:cNvPr>
          <p:cNvGrpSpPr/>
          <p:nvPr/>
        </p:nvGrpSpPr>
        <p:grpSpPr>
          <a:xfrm>
            <a:off x="5392424" y="3997849"/>
            <a:ext cx="729459" cy="596287"/>
            <a:chOff x="6149272" y="3997849"/>
            <a:chExt cx="729459" cy="596287"/>
          </a:xfrm>
        </p:grpSpPr>
        <p:pic>
          <p:nvPicPr>
            <p:cNvPr id="137" name="Picture 136">
              <a:extLst>
                <a:ext uri="{FF2B5EF4-FFF2-40B4-BE49-F238E27FC236}">
                  <a16:creationId xmlns:a16="http://schemas.microsoft.com/office/drawing/2014/main" id="{1053C7A8-5A35-D39B-C6A5-CB4FCA44B9F5}"/>
                </a:ext>
              </a:extLst>
            </p:cNvPr>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6662731" y="3997849"/>
              <a:ext cx="216000" cy="194544"/>
            </a:xfrm>
            <a:prstGeom prst="rect">
              <a:avLst/>
            </a:prstGeom>
          </p:spPr>
        </p:pic>
        <p:sp>
          <p:nvSpPr>
            <p:cNvPr id="138" name="Rectangle 137">
              <a:extLst>
                <a:ext uri="{FF2B5EF4-FFF2-40B4-BE49-F238E27FC236}">
                  <a16:creationId xmlns:a16="http://schemas.microsoft.com/office/drawing/2014/main" id="{72B2CB2F-A3CE-FFC4-0ADF-FDA050EBB766}"/>
                </a:ext>
              </a:extLst>
            </p:cNvPr>
            <p:cNvSpPr/>
            <p:nvPr>
              <p:custDataLst>
                <p:tags r:id="rId43"/>
              </p:custDataLst>
            </p:nvPr>
          </p:nvSpPr>
          <p:spPr bwMode="auto">
            <a:xfrm rot="19090296">
              <a:off x="6149272" y="4441736"/>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Poland</a:t>
              </a:r>
            </a:p>
          </p:txBody>
        </p:sp>
      </p:grpSp>
      <p:grpSp>
        <p:nvGrpSpPr>
          <p:cNvPr id="139" name="Group 138">
            <a:extLst>
              <a:ext uri="{FF2B5EF4-FFF2-40B4-BE49-F238E27FC236}">
                <a16:creationId xmlns:a16="http://schemas.microsoft.com/office/drawing/2014/main" id="{94B11387-8E90-EBB5-2D95-AD73348BB6C4}"/>
              </a:ext>
            </a:extLst>
          </p:cNvPr>
          <p:cNvGrpSpPr/>
          <p:nvPr/>
        </p:nvGrpSpPr>
        <p:grpSpPr>
          <a:xfrm>
            <a:off x="5818676" y="3997849"/>
            <a:ext cx="727311" cy="598590"/>
            <a:chOff x="6634604" y="3997849"/>
            <a:chExt cx="727311" cy="598590"/>
          </a:xfrm>
        </p:grpSpPr>
        <p:pic>
          <p:nvPicPr>
            <p:cNvPr id="140" name="Picture 2" descr="d:\Users\stryjo\Desktop\FLAGS\FLAG BUTTONS\BRAZIL.png">
              <a:extLst>
                <a:ext uri="{FF2B5EF4-FFF2-40B4-BE49-F238E27FC236}">
                  <a16:creationId xmlns:a16="http://schemas.microsoft.com/office/drawing/2014/main" id="{C04DF58D-B067-CA42-2E10-C0635192879C}"/>
                </a:ext>
              </a:extLst>
            </p:cNvPr>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7145915" y="3997849"/>
              <a:ext cx="216000" cy="20780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F4A44C55-B639-5A0F-4743-0093BE86174C}"/>
                </a:ext>
              </a:extLst>
            </p:cNvPr>
            <p:cNvSpPr/>
            <p:nvPr>
              <p:custDataLst>
                <p:tags r:id="rId42"/>
              </p:custDataLst>
            </p:nvPr>
          </p:nvSpPr>
          <p:spPr bwMode="auto">
            <a:xfrm rot="19090296">
              <a:off x="6634604" y="444403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Brazil</a:t>
              </a:r>
            </a:p>
          </p:txBody>
        </p:sp>
      </p:grpSp>
      <p:grpSp>
        <p:nvGrpSpPr>
          <p:cNvPr id="142" name="Group 141">
            <a:extLst>
              <a:ext uri="{FF2B5EF4-FFF2-40B4-BE49-F238E27FC236}">
                <a16:creationId xmlns:a16="http://schemas.microsoft.com/office/drawing/2014/main" id="{30149C63-E917-6A7D-29B4-A7ED41CF7C5C}"/>
              </a:ext>
            </a:extLst>
          </p:cNvPr>
          <p:cNvGrpSpPr/>
          <p:nvPr/>
        </p:nvGrpSpPr>
        <p:grpSpPr>
          <a:xfrm>
            <a:off x="6242799" y="3997849"/>
            <a:ext cx="725163" cy="572162"/>
            <a:chOff x="7119936" y="3997849"/>
            <a:chExt cx="725163" cy="572162"/>
          </a:xfrm>
        </p:grpSpPr>
        <p:pic>
          <p:nvPicPr>
            <p:cNvPr id="143" name="Picture 142">
              <a:extLst>
                <a:ext uri="{FF2B5EF4-FFF2-40B4-BE49-F238E27FC236}">
                  <a16:creationId xmlns:a16="http://schemas.microsoft.com/office/drawing/2014/main" id="{844188B0-CF4D-4BDF-6759-F3A0DAD3D122}"/>
                </a:ext>
              </a:extLst>
            </p:cNvPr>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7629099" y="3997849"/>
              <a:ext cx="216000" cy="206982"/>
            </a:xfrm>
            <a:prstGeom prst="rect">
              <a:avLst/>
            </a:prstGeom>
          </p:spPr>
        </p:pic>
        <p:sp>
          <p:nvSpPr>
            <p:cNvPr id="144" name="Rectangle 143">
              <a:extLst>
                <a:ext uri="{FF2B5EF4-FFF2-40B4-BE49-F238E27FC236}">
                  <a16:creationId xmlns:a16="http://schemas.microsoft.com/office/drawing/2014/main" id="{69E05A6F-E576-5C8F-7A71-C881A2B2EA5C}"/>
                </a:ext>
              </a:extLst>
            </p:cNvPr>
            <p:cNvSpPr/>
            <p:nvPr>
              <p:custDataLst>
                <p:tags r:id="rId41"/>
              </p:custDataLst>
            </p:nvPr>
          </p:nvSpPr>
          <p:spPr bwMode="auto">
            <a:xfrm rot="19090296">
              <a:off x="7119936" y="4417611"/>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Mongolia</a:t>
              </a:r>
            </a:p>
          </p:txBody>
        </p:sp>
      </p:grpSp>
      <p:grpSp>
        <p:nvGrpSpPr>
          <p:cNvPr id="145" name="Group 144">
            <a:extLst>
              <a:ext uri="{FF2B5EF4-FFF2-40B4-BE49-F238E27FC236}">
                <a16:creationId xmlns:a16="http://schemas.microsoft.com/office/drawing/2014/main" id="{743008D9-574A-5982-89B1-98CB7936D4DB}"/>
              </a:ext>
            </a:extLst>
          </p:cNvPr>
          <p:cNvGrpSpPr/>
          <p:nvPr/>
        </p:nvGrpSpPr>
        <p:grpSpPr>
          <a:xfrm>
            <a:off x="7925504" y="3997849"/>
            <a:ext cx="723015" cy="579050"/>
            <a:chOff x="7605267" y="3997849"/>
            <a:chExt cx="723015" cy="579050"/>
          </a:xfrm>
        </p:grpSpPr>
        <p:sp>
          <p:nvSpPr>
            <p:cNvPr id="146" name="Rectangle 145">
              <a:extLst>
                <a:ext uri="{FF2B5EF4-FFF2-40B4-BE49-F238E27FC236}">
                  <a16:creationId xmlns:a16="http://schemas.microsoft.com/office/drawing/2014/main" id="{0B9BEEB4-576D-5BB5-7269-1DEC29ECAD91}"/>
                </a:ext>
              </a:extLst>
            </p:cNvPr>
            <p:cNvSpPr/>
            <p:nvPr>
              <p:custDataLst>
                <p:tags r:id="rId40"/>
              </p:custDataLst>
            </p:nvPr>
          </p:nvSpPr>
          <p:spPr bwMode="auto">
            <a:xfrm rot="19090296">
              <a:off x="7605267" y="442449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World</a:t>
              </a:r>
            </a:p>
          </p:txBody>
        </p:sp>
        <p:sp>
          <p:nvSpPr>
            <p:cNvPr id="147" name="Freeform 52">
              <a:extLst>
                <a:ext uri="{FF2B5EF4-FFF2-40B4-BE49-F238E27FC236}">
                  <a16:creationId xmlns:a16="http://schemas.microsoft.com/office/drawing/2014/main" id="{6ADED85A-0C3B-CB03-9394-338B9B004367}"/>
                </a:ext>
              </a:extLst>
            </p:cNvPr>
            <p:cNvSpPr>
              <a:spLocks noEditPoints="1"/>
            </p:cNvSpPr>
            <p:nvPr/>
          </p:nvSpPr>
          <p:spPr bwMode="auto">
            <a:xfrm>
              <a:off x="8112282" y="3997849"/>
              <a:ext cx="216000" cy="216000"/>
            </a:xfrm>
            <a:custGeom>
              <a:avLst/>
              <a:gdLst>
                <a:gd name="T0" fmla="*/ 126 w 195"/>
                <a:gd name="T1" fmla="*/ 54 h 195"/>
                <a:gd name="T2" fmla="*/ 143 w 195"/>
                <a:gd name="T3" fmla="*/ 66 h 195"/>
                <a:gd name="T4" fmla="*/ 154 w 195"/>
                <a:gd name="T5" fmla="*/ 66 h 195"/>
                <a:gd name="T6" fmla="*/ 160 w 195"/>
                <a:gd name="T7" fmla="*/ 66 h 195"/>
                <a:gd name="T8" fmla="*/ 161 w 195"/>
                <a:gd name="T9" fmla="*/ 62 h 195"/>
                <a:gd name="T10" fmla="*/ 144 w 195"/>
                <a:gd name="T11" fmla="*/ 57 h 195"/>
                <a:gd name="T12" fmla="*/ 137 w 195"/>
                <a:gd name="T13" fmla="*/ 58 h 195"/>
                <a:gd name="T14" fmla="*/ 133 w 195"/>
                <a:gd name="T15" fmla="*/ 53 h 195"/>
                <a:gd name="T16" fmla="*/ 124 w 195"/>
                <a:gd name="T17" fmla="*/ 49 h 195"/>
                <a:gd name="T18" fmla="*/ 118 w 195"/>
                <a:gd name="T19" fmla="*/ 56 h 195"/>
                <a:gd name="T20" fmla="*/ 29 w 195"/>
                <a:gd name="T21" fmla="*/ 154 h 195"/>
                <a:gd name="T22" fmla="*/ 18 w 195"/>
                <a:gd name="T23" fmla="*/ 128 h 195"/>
                <a:gd name="T24" fmla="*/ 13 w 195"/>
                <a:gd name="T25" fmla="*/ 105 h 195"/>
                <a:gd name="T26" fmla="*/ 102 w 195"/>
                <a:gd name="T27" fmla="*/ 64 h 195"/>
                <a:gd name="T28" fmla="*/ 103 w 195"/>
                <a:gd name="T29" fmla="*/ 55 h 195"/>
                <a:gd name="T30" fmla="*/ 105 w 195"/>
                <a:gd name="T31" fmla="*/ 40 h 195"/>
                <a:gd name="T32" fmla="*/ 120 w 195"/>
                <a:gd name="T33" fmla="*/ 36 h 195"/>
                <a:gd name="T34" fmla="*/ 122 w 195"/>
                <a:gd name="T35" fmla="*/ 26 h 195"/>
                <a:gd name="T36" fmla="*/ 132 w 195"/>
                <a:gd name="T37" fmla="*/ 19 h 195"/>
                <a:gd name="T38" fmla="*/ 109 w 195"/>
                <a:gd name="T39" fmla="*/ 8 h 195"/>
                <a:gd name="T40" fmla="*/ 106 w 195"/>
                <a:gd name="T41" fmla="*/ 12 h 195"/>
                <a:gd name="T42" fmla="*/ 89 w 195"/>
                <a:gd name="T43" fmla="*/ 21 h 195"/>
                <a:gd name="T44" fmla="*/ 70 w 195"/>
                <a:gd name="T45" fmla="*/ 30 h 195"/>
                <a:gd name="T46" fmla="*/ 69 w 195"/>
                <a:gd name="T47" fmla="*/ 17 h 195"/>
                <a:gd name="T48" fmla="*/ 57 w 195"/>
                <a:gd name="T49" fmla="*/ 21 h 195"/>
                <a:gd name="T50" fmla="*/ 53 w 195"/>
                <a:gd name="T51" fmla="*/ 31 h 195"/>
                <a:gd name="T52" fmla="*/ 46 w 195"/>
                <a:gd name="T53" fmla="*/ 44 h 195"/>
                <a:gd name="T54" fmla="*/ 41 w 195"/>
                <a:gd name="T55" fmla="*/ 51 h 195"/>
                <a:gd name="T56" fmla="*/ 26 w 195"/>
                <a:gd name="T57" fmla="*/ 62 h 195"/>
                <a:gd name="T58" fmla="*/ 12 w 195"/>
                <a:gd name="T59" fmla="*/ 77 h 195"/>
                <a:gd name="T60" fmla="*/ 19 w 195"/>
                <a:gd name="T61" fmla="*/ 95 h 195"/>
                <a:gd name="T62" fmla="*/ 36 w 195"/>
                <a:gd name="T63" fmla="*/ 103 h 195"/>
                <a:gd name="T64" fmla="*/ 56 w 195"/>
                <a:gd name="T65" fmla="*/ 118 h 195"/>
                <a:gd name="T66" fmla="*/ 63 w 195"/>
                <a:gd name="T67" fmla="*/ 137 h 195"/>
                <a:gd name="T68" fmla="*/ 55 w 195"/>
                <a:gd name="T69" fmla="*/ 153 h 195"/>
                <a:gd name="T70" fmla="*/ 54 w 195"/>
                <a:gd name="T71" fmla="*/ 176 h 195"/>
                <a:gd name="T72" fmla="*/ 186 w 195"/>
                <a:gd name="T73" fmla="*/ 82 h 195"/>
                <a:gd name="T74" fmla="*/ 184 w 195"/>
                <a:gd name="T75" fmla="*/ 89 h 195"/>
                <a:gd name="T76" fmla="*/ 179 w 195"/>
                <a:gd name="T77" fmla="*/ 96 h 195"/>
                <a:gd name="T78" fmla="*/ 169 w 195"/>
                <a:gd name="T79" fmla="*/ 132 h 195"/>
                <a:gd name="T80" fmla="*/ 149 w 195"/>
                <a:gd name="T81" fmla="*/ 161 h 195"/>
                <a:gd name="T82" fmla="*/ 138 w 195"/>
                <a:gd name="T83" fmla="*/ 162 h 195"/>
                <a:gd name="T84" fmla="*/ 133 w 195"/>
                <a:gd name="T85" fmla="*/ 136 h 195"/>
                <a:gd name="T86" fmla="*/ 130 w 195"/>
                <a:gd name="T87" fmla="*/ 118 h 195"/>
                <a:gd name="T88" fmla="*/ 125 w 195"/>
                <a:gd name="T89" fmla="*/ 109 h 195"/>
                <a:gd name="T90" fmla="*/ 106 w 195"/>
                <a:gd name="T91" fmla="*/ 110 h 195"/>
                <a:gd name="T92" fmla="*/ 91 w 195"/>
                <a:gd name="T93" fmla="*/ 84 h 195"/>
                <a:gd name="T94" fmla="*/ 95 w 195"/>
                <a:gd name="T95" fmla="*/ 71 h 195"/>
                <a:gd name="T96" fmla="*/ 195 w 195"/>
                <a:gd name="T97" fmla="*/ 97 h 195"/>
                <a:gd name="T98" fmla="*/ 98 w 195"/>
                <a:gd name="T9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5" h="195">
                  <a:moveTo>
                    <a:pt x="118" y="56"/>
                  </a:moveTo>
                  <a:cubicBezTo>
                    <a:pt x="118" y="56"/>
                    <a:pt x="119" y="55"/>
                    <a:pt x="121" y="55"/>
                  </a:cubicBezTo>
                  <a:cubicBezTo>
                    <a:pt x="122" y="55"/>
                    <a:pt x="124" y="54"/>
                    <a:pt x="126" y="54"/>
                  </a:cubicBezTo>
                  <a:cubicBezTo>
                    <a:pt x="129" y="54"/>
                    <a:pt x="131" y="54"/>
                    <a:pt x="132" y="54"/>
                  </a:cubicBezTo>
                  <a:cubicBezTo>
                    <a:pt x="136" y="56"/>
                    <a:pt x="138" y="59"/>
                    <a:pt x="139" y="61"/>
                  </a:cubicBezTo>
                  <a:cubicBezTo>
                    <a:pt x="140" y="63"/>
                    <a:pt x="140" y="65"/>
                    <a:pt x="143" y="66"/>
                  </a:cubicBezTo>
                  <a:cubicBezTo>
                    <a:pt x="143" y="66"/>
                    <a:pt x="145" y="66"/>
                    <a:pt x="146" y="66"/>
                  </a:cubicBezTo>
                  <a:cubicBezTo>
                    <a:pt x="148" y="66"/>
                    <a:pt x="150" y="66"/>
                    <a:pt x="151" y="66"/>
                  </a:cubicBezTo>
                  <a:cubicBezTo>
                    <a:pt x="152" y="66"/>
                    <a:pt x="153" y="66"/>
                    <a:pt x="154" y="66"/>
                  </a:cubicBezTo>
                  <a:cubicBezTo>
                    <a:pt x="156" y="67"/>
                    <a:pt x="157" y="67"/>
                    <a:pt x="160" y="66"/>
                  </a:cubicBezTo>
                  <a:cubicBezTo>
                    <a:pt x="160" y="66"/>
                    <a:pt x="160" y="66"/>
                    <a:pt x="160" y="66"/>
                  </a:cubicBezTo>
                  <a:cubicBezTo>
                    <a:pt x="160" y="66"/>
                    <a:pt x="160" y="66"/>
                    <a:pt x="160" y="66"/>
                  </a:cubicBezTo>
                  <a:cubicBezTo>
                    <a:pt x="161" y="66"/>
                    <a:pt x="161" y="65"/>
                    <a:pt x="161" y="64"/>
                  </a:cubicBezTo>
                  <a:cubicBezTo>
                    <a:pt x="161" y="64"/>
                    <a:pt x="161" y="63"/>
                    <a:pt x="161" y="62"/>
                  </a:cubicBezTo>
                  <a:cubicBezTo>
                    <a:pt x="161" y="62"/>
                    <a:pt x="161" y="62"/>
                    <a:pt x="161" y="62"/>
                  </a:cubicBezTo>
                  <a:cubicBezTo>
                    <a:pt x="159" y="60"/>
                    <a:pt x="154" y="60"/>
                    <a:pt x="151" y="60"/>
                  </a:cubicBezTo>
                  <a:cubicBezTo>
                    <a:pt x="148" y="59"/>
                    <a:pt x="146" y="59"/>
                    <a:pt x="145" y="58"/>
                  </a:cubicBezTo>
                  <a:cubicBezTo>
                    <a:pt x="145" y="58"/>
                    <a:pt x="144" y="57"/>
                    <a:pt x="144" y="57"/>
                  </a:cubicBezTo>
                  <a:cubicBezTo>
                    <a:pt x="143" y="57"/>
                    <a:pt x="143" y="58"/>
                    <a:pt x="142" y="59"/>
                  </a:cubicBezTo>
                  <a:cubicBezTo>
                    <a:pt x="141" y="59"/>
                    <a:pt x="141" y="59"/>
                    <a:pt x="140" y="59"/>
                  </a:cubicBezTo>
                  <a:cubicBezTo>
                    <a:pt x="139" y="60"/>
                    <a:pt x="138" y="59"/>
                    <a:pt x="137" y="58"/>
                  </a:cubicBezTo>
                  <a:cubicBezTo>
                    <a:pt x="137" y="58"/>
                    <a:pt x="137" y="58"/>
                    <a:pt x="137" y="58"/>
                  </a:cubicBezTo>
                  <a:cubicBezTo>
                    <a:pt x="137" y="57"/>
                    <a:pt x="137" y="56"/>
                    <a:pt x="137" y="55"/>
                  </a:cubicBezTo>
                  <a:cubicBezTo>
                    <a:pt x="137" y="55"/>
                    <a:pt x="135" y="54"/>
                    <a:pt x="133" y="53"/>
                  </a:cubicBezTo>
                  <a:cubicBezTo>
                    <a:pt x="132" y="53"/>
                    <a:pt x="131" y="52"/>
                    <a:pt x="130" y="52"/>
                  </a:cubicBezTo>
                  <a:cubicBezTo>
                    <a:pt x="130" y="51"/>
                    <a:pt x="129" y="51"/>
                    <a:pt x="128" y="50"/>
                  </a:cubicBezTo>
                  <a:cubicBezTo>
                    <a:pt x="127" y="49"/>
                    <a:pt x="125" y="48"/>
                    <a:pt x="124" y="49"/>
                  </a:cubicBezTo>
                  <a:cubicBezTo>
                    <a:pt x="123" y="49"/>
                    <a:pt x="122" y="50"/>
                    <a:pt x="121" y="51"/>
                  </a:cubicBezTo>
                  <a:cubicBezTo>
                    <a:pt x="120" y="53"/>
                    <a:pt x="119" y="54"/>
                    <a:pt x="118" y="55"/>
                  </a:cubicBezTo>
                  <a:cubicBezTo>
                    <a:pt x="118" y="56"/>
                    <a:pt x="118" y="56"/>
                    <a:pt x="118" y="56"/>
                  </a:cubicBezTo>
                  <a:moveTo>
                    <a:pt x="8" y="97"/>
                  </a:moveTo>
                  <a:cubicBezTo>
                    <a:pt x="8" y="120"/>
                    <a:pt x="16" y="140"/>
                    <a:pt x="29" y="156"/>
                  </a:cubicBezTo>
                  <a:cubicBezTo>
                    <a:pt x="29" y="155"/>
                    <a:pt x="29" y="155"/>
                    <a:pt x="29" y="154"/>
                  </a:cubicBezTo>
                  <a:cubicBezTo>
                    <a:pt x="28" y="152"/>
                    <a:pt x="27" y="149"/>
                    <a:pt x="27" y="146"/>
                  </a:cubicBezTo>
                  <a:cubicBezTo>
                    <a:pt x="26" y="142"/>
                    <a:pt x="26" y="139"/>
                    <a:pt x="25" y="138"/>
                  </a:cubicBezTo>
                  <a:cubicBezTo>
                    <a:pt x="23" y="135"/>
                    <a:pt x="20" y="132"/>
                    <a:pt x="18" y="128"/>
                  </a:cubicBezTo>
                  <a:cubicBezTo>
                    <a:pt x="16" y="125"/>
                    <a:pt x="14" y="122"/>
                    <a:pt x="14" y="119"/>
                  </a:cubicBezTo>
                  <a:cubicBezTo>
                    <a:pt x="14" y="117"/>
                    <a:pt x="13" y="114"/>
                    <a:pt x="13" y="112"/>
                  </a:cubicBezTo>
                  <a:cubicBezTo>
                    <a:pt x="13" y="110"/>
                    <a:pt x="13" y="107"/>
                    <a:pt x="13" y="105"/>
                  </a:cubicBezTo>
                  <a:cubicBezTo>
                    <a:pt x="13" y="105"/>
                    <a:pt x="12" y="102"/>
                    <a:pt x="10" y="99"/>
                  </a:cubicBezTo>
                  <a:cubicBezTo>
                    <a:pt x="9" y="97"/>
                    <a:pt x="8" y="95"/>
                    <a:pt x="8" y="97"/>
                  </a:cubicBezTo>
                  <a:moveTo>
                    <a:pt x="102" y="64"/>
                  </a:moveTo>
                  <a:cubicBezTo>
                    <a:pt x="104" y="61"/>
                    <a:pt x="105" y="59"/>
                    <a:pt x="107" y="58"/>
                  </a:cubicBezTo>
                  <a:cubicBezTo>
                    <a:pt x="106" y="57"/>
                    <a:pt x="105" y="57"/>
                    <a:pt x="105" y="57"/>
                  </a:cubicBezTo>
                  <a:cubicBezTo>
                    <a:pt x="104" y="56"/>
                    <a:pt x="103" y="56"/>
                    <a:pt x="103" y="55"/>
                  </a:cubicBezTo>
                  <a:cubicBezTo>
                    <a:pt x="102" y="54"/>
                    <a:pt x="101" y="52"/>
                    <a:pt x="101" y="50"/>
                  </a:cubicBezTo>
                  <a:cubicBezTo>
                    <a:pt x="101" y="48"/>
                    <a:pt x="101" y="46"/>
                    <a:pt x="102" y="44"/>
                  </a:cubicBezTo>
                  <a:cubicBezTo>
                    <a:pt x="103" y="42"/>
                    <a:pt x="104" y="41"/>
                    <a:pt x="105" y="40"/>
                  </a:cubicBezTo>
                  <a:cubicBezTo>
                    <a:pt x="108" y="38"/>
                    <a:pt x="111" y="38"/>
                    <a:pt x="114" y="38"/>
                  </a:cubicBezTo>
                  <a:cubicBezTo>
                    <a:pt x="115" y="38"/>
                    <a:pt x="117" y="38"/>
                    <a:pt x="118" y="37"/>
                  </a:cubicBezTo>
                  <a:cubicBezTo>
                    <a:pt x="118" y="37"/>
                    <a:pt x="119" y="37"/>
                    <a:pt x="120" y="36"/>
                  </a:cubicBezTo>
                  <a:cubicBezTo>
                    <a:pt x="120" y="35"/>
                    <a:pt x="121" y="34"/>
                    <a:pt x="122" y="34"/>
                  </a:cubicBezTo>
                  <a:cubicBezTo>
                    <a:pt x="123" y="33"/>
                    <a:pt x="122" y="33"/>
                    <a:pt x="122" y="32"/>
                  </a:cubicBezTo>
                  <a:cubicBezTo>
                    <a:pt x="121" y="30"/>
                    <a:pt x="120" y="28"/>
                    <a:pt x="122" y="26"/>
                  </a:cubicBezTo>
                  <a:cubicBezTo>
                    <a:pt x="123" y="23"/>
                    <a:pt x="126" y="22"/>
                    <a:pt x="128" y="22"/>
                  </a:cubicBezTo>
                  <a:cubicBezTo>
                    <a:pt x="129" y="21"/>
                    <a:pt x="130" y="21"/>
                    <a:pt x="131" y="21"/>
                  </a:cubicBezTo>
                  <a:cubicBezTo>
                    <a:pt x="131" y="20"/>
                    <a:pt x="132" y="20"/>
                    <a:pt x="132" y="19"/>
                  </a:cubicBezTo>
                  <a:cubicBezTo>
                    <a:pt x="134" y="18"/>
                    <a:pt x="136" y="17"/>
                    <a:pt x="137" y="17"/>
                  </a:cubicBezTo>
                  <a:cubicBezTo>
                    <a:pt x="137" y="16"/>
                    <a:pt x="136" y="16"/>
                    <a:pt x="136" y="16"/>
                  </a:cubicBezTo>
                  <a:cubicBezTo>
                    <a:pt x="128" y="12"/>
                    <a:pt x="118" y="9"/>
                    <a:pt x="109" y="8"/>
                  </a:cubicBezTo>
                  <a:cubicBezTo>
                    <a:pt x="109" y="8"/>
                    <a:pt x="109" y="8"/>
                    <a:pt x="109" y="8"/>
                  </a:cubicBezTo>
                  <a:cubicBezTo>
                    <a:pt x="109" y="9"/>
                    <a:pt x="108" y="10"/>
                    <a:pt x="108" y="11"/>
                  </a:cubicBezTo>
                  <a:cubicBezTo>
                    <a:pt x="108" y="11"/>
                    <a:pt x="106" y="12"/>
                    <a:pt x="106" y="12"/>
                  </a:cubicBezTo>
                  <a:cubicBezTo>
                    <a:pt x="106" y="12"/>
                    <a:pt x="105" y="13"/>
                    <a:pt x="105" y="14"/>
                  </a:cubicBezTo>
                  <a:cubicBezTo>
                    <a:pt x="103" y="16"/>
                    <a:pt x="101" y="18"/>
                    <a:pt x="96" y="20"/>
                  </a:cubicBezTo>
                  <a:cubicBezTo>
                    <a:pt x="94" y="21"/>
                    <a:pt x="91" y="21"/>
                    <a:pt x="89" y="21"/>
                  </a:cubicBezTo>
                  <a:cubicBezTo>
                    <a:pt x="87" y="21"/>
                    <a:pt x="84" y="22"/>
                    <a:pt x="82" y="23"/>
                  </a:cubicBezTo>
                  <a:cubicBezTo>
                    <a:pt x="80" y="24"/>
                    <a:pt x="78" y="25"/>
                    <a:pt x="76" y="27"/>
                  </a:cubicBezTo>
                  <a:cubicBezTo>
                    <a:pt x="73" y="28"/>
                    <a:pt x="71" y="29"/>
                    <a:pt x="70" y="30"/>
                  </a:cubicBezTo>
                  <a:cubicBezTo>
                    <a:pt x="67" y="30"/>
                    <a:pt x="66" y="29"/>
                    <a:pt x="66" y="28"/>
                  </a:cubicBezTo>
                  <a:cubicBezTo>
                    <a:pt x="65" y="26"/>
                    <a:pt x="66" y="23"/>
                    <a:pt x="67" y="21"/>
                  </a:cubicBezTo>
                  <a:cubicBezTo>
                    <a:pt x="68" y="19"/>
                    <a:pt x="69" y="17"/>
                    <a:pt x="69" y="17"/>
                  </a:cubicBezTo>
                  <a:cubicBezTo>
                    <a:pt x="68" y="16"/>
                    <a:pt x="65" y="17"/>
                    <a:pt x="61" y="17"/>
                  </a:cubicBezTo>
                  <a:cubicBezTo>
                    <a:pt x="58" y="18"/>
                    <a:pt x="55" y="19"/>
                    <a:pt x="54" y="20"/>
                  </a:cubicBezTo>
                  <a:cubicBezTo>
                    <a:pt x="55" y="20"/>
                    <a:pt x="56" y="21"/>
                    <a:pt x="57" y="21"/>
                  </a:cubicBezTo>
                  <a:cubicBezTo>
                    <a:pt x="58" y="22"/>
                    <a:pt x="59" y="22"/>
                    <a:pt x="59" y="23"/>
                  </a:cubicBezTo>
                  <a:cubicBezTo>
                    <a:pt x="59" y="25"/>
                    <a:pt x="58" y="26"/>
                    <a:pt x="56" y="27"/>
                  </a:cubicBezTo>
                  <a:cubicBezTo>
                    <a:pt x="55" y="27"/>
                    <a:pt x="53" y="28"/>
                    <a:pt x="53" y="31"/>
                  </a:cubicBezTo>
                  <a:cubicBezTo>
                    <a:pt x="52" y="31"/>
                    <a:pt x="53" y="33"/>
                    <a:pt x="54" y="34"/>
                  </a:cubicBezTo>
                  <a:cubicBezTo>
                    <a:pt x="55" y="38"/>
                    <a:pt x="56" y="41"/>
                    <a:pt x="54" y="44"/>
                  </a:cubicBezTo>
                  <a:cubicBezTo>
                    <a:pt x="50" y="48"/>
                    <a:pt x="48" y="46"/>
                    <a:pt x="46" y="44"/>
                  </a:cubicBezTo>
                  <a:cubicBezTo>
                    <a:pt x="46" y="44"/>
                    <a:pt x="45" y="43"/>
                    <a:pt x="44" y="44"/>
                  </a:cubicBezTo>
                  <a:cubicBezTo>
                    <a:pt x="44" y="44"/>
                    <a:pt x="44" y="45"/>
                    <a:pt x="43" y="47"/>
                  </a:cubicBezTo>
                  <a:cubicBezTo>
                    <a:pt x="43" y="49"/>
                    <a:pt x="43" y="51"/>
                    <a:pt x="41" y="51"/>
                  </a:cubicBezTo>
                  <a:cubicBezTo>
                    <a:pt x="37" y="52"/>
                    <a:pt x="34" y="54"/>
                    <a:pt x="30" y="57"/>
                  </a:cubicBezTo>
                  <a:cubicBezTo>
                    <a:pt x="30" y="58"/>
                    <a:pt x="29" y="59"/>
                    <a:pt x="28" y="59"/>
                  </a:cubicBezTo>
                  <a:cubicBezTo>
                    <a:pt x="27" y="60"/>
                    <a:pt x="27" y="61"/>
                    <a:pt x="26" y="62"/>
                  </a:cubicBezTo>
                  <a:cubicBezTo>
                    <a:pt x="25" y="65"/>
                    <a:pt x="23" y="69"/>
                    <a:pt x="21" y="70"/>
                  </a:cubicBezTo>
                  <a:cubicBezTo>
                    <a:pt x="20" y="71"/>
                    <a:pt x="19" y="72"/>
                    <a:pt x="18" y="73"/>
                  </a:cubicBezTo>
                  <a:cubicBezTo>
                    <a:pt x="15" y="75"/>
                    <a:pt x="12" y="76"/>
                    <a:pt x="12" y="77"/>
                  </a:cubicBezTo>
                  <a:cubicBezTo>
                    <a:pt x="11" y="79"/>
                    <a:pt x="11" y="82"/>
                    <a:pt x="11" y="85"/>
                  </a:cubicBezTo>
                  <a:cubicBezTo>
                    <a:pt x="13" y="90"/>
                    <a:pt x="15" y="94"/>
                    <a:pt x="16" y="95"/>
                  </a:cubicBezTo>
                  <a:cubicBezTo>
                    <a:pt x="18" y="96"/>
                    <a:pt x="19" y="95"/>
                    <a:pt x="19" y="95"/>
                  </a:cubicBezTo>
                  <a:cubicBezTo>
                    <a:pt x="21" y="94"/>
                    <a:pt x="23" y="94"/>
                    <a:pt x="25" y="94"/>
                  </a:cubicBezTo>
                  <a:cubicBezTo>
                    <a:pt x="29" y="96"/>
                    <a:pt x="31" y="98"/>
                    <a:pt x="33" y="100"/>
                  </a:cubicBezTo>
                  <a:cubicBezTo>
                    <a:pt x="34" y="101"/>
                    <a:pt x="35" y="102"/>
                    <a:pt x="36" y="103"/>
                  </a:cubicBezTo>
                  <a:cubicBezTo>
                    <a:pt x="45" y="107"/>
                    <a:pt x="46" y="110"/>
                    <a:pt x="46" y="112"/>
                  </a:cubicBezTo>
                  <a:cubicBezTo>
                    <a:pt x="46" y="113"/>
                    <a:pt x="46" y="113"/>
                    <a:pt x="48" y="114"/>
                  </a:cubicBezTo>
                  <a:cubicBezTo>
                    <a:pt x="50" y="115"/>
                    <a:pt x="53" y="116"/>
                    <a:pt x="56" y="118"/>
                  </a:cubicBezTo>
                  <a:cubicBezTo>
                    <a:pt x="61" y="120"/>
                    <a:pt x="65" y="121"/>
                    <a:pt x="66" y="123"/>
                  </a:cubicBezTo>
                  <a:cubicBezTo>
                    <a:pt x="68" y="127"/>
                    <a:pt x="67" y="130"/>
                    <a:pt x="65" y="133"/>
                  </a:cubicBezTo>
                  <a:cubicBezTo>
                    <a:pt x="64" y="134"/>
                    <a:pt x="64" y="135"/>
                    <a:pt x="63" y="137"/>
                  </a:cubicBezTo>
                  <a:cubicBezTo>
                    <a:pt x="63" y="138"/>
                    <a:pt x="63" y="139"/>
                    <a:pt x="63" y="141"/>
                  </a:cubicBezTo>
                  <a:cubicBezTo>
                    <a:pt x="64" y="144"/>
                    <a:pt x="64" y="148"/>
                    <a:pt x="61" y="149"/>
                  </a:cubicBezTo>
                  <a:cubicBezTo>
                    <a:pt x="58" y="150"/>
                    <a:pt x="56" y="151"/>
                    <a:pt x="55" y="153"/>
                  </a:cubicBezTo>
                  <a:cubicBezTo>
                    <a:pt x="54" y="154"/>
                    <a:pt x="54" y="156"/>
                    <a:pt x="54" y="158"/>
                  </a:cubicBezTo>
                  <a:cubicBezTo>
                    <a:pt x="54" y="161"/>
                    <a:pt x="53" y="163"/>
                    <a:pt x="53" y="165"/>
                  </a:cubicBezTo>
                  <a:cubicBezTo>
                    <a:pt x="51" y="167"/>
                    <a:pt x="50" y="169"/>
                    <a:pt x="54" y="176"/>
                  </a:cubicBezTo>
                  <a:cubicBezTo>
                    <a:pt x="67" y="183"/>
                    <a:pt x="82" y="187"/>
                    <a:pt x="98" y="187"/>
                  </a:cubicBezTo>
                  <a:cubicBezTo>
                    <a:pt x="147" y="187"/>
                    <a:pt x="188" y="147"/>
                    <a:pt x="188" y="97"/>
                  </a:cubicBezTo>
                  <a:cubicBezTo>
                    <a:pt x="188" y="92"/>
                    <a:pt x="187" y="87"/>
                    <a:pt x="186" y="82"/>
                  </a:cubicBezTo>
                  <a:cubicBezTo>
                    <a:pt x="186" y="82"/>
                    <a:pt x="186" y="81"/>
                    <a:pt x="186" y="81"/>
                  </a:cubicBezTo>
                  <a:cubicBezTo>
                    <a:pt x="186" y="81"/>
                    <a:pt x="186" y="82"/>
                    <a:pt x="185" y="84"/>
                  </a:cubicBezTo>
                  <a:cubicBezTo>
                    <a:pt x="185" y="85"/>
                    <a:pt x="185" y="87"/>
                    <a:pt x="184" y="89"/>
                  </a:cubicBezTo>
                  <a:cubicBezTo>
                    <a:pt x="182" y="91"/>
                    <a:pt x="180" y="91"/>
                    <a:pt x="179" y="92"/>
                  </a:cubicBezTo>
                  <a:cubicBezTo>
                    <a:pt x="179" y="92"/>
                    <a:pt x="179" y="92"/>
                    <a:pt x="179" y="92"/>
                  </a:cubicBezTo>
                  <a:cubicBezTo>
                    <a:pt x="178" y="93"/>
                    <a:pt x="178" y="95"/>
                    <a:pt x="179" y="96"/>
                  </a:cubicBezTo>
                  <a:cubicBezTo>
                    <a:pt x="181" y="99"/>
                    <a:pt x="182" y="102"/>
                    <a:pt x="179" y="106"/>
                  </a:cubicBezTo>
                  <a:cubicBezTo>
                    <a:pt x="169" y="118"/>
                    <a:pt x="170" y="121"/>
                    <a:pt x="170" y="124"/>
                  </a:cubicBezTo>
                  <a:cubicBezTo>
                    <a:pt x="170" y="126"/>
                    <a:pt x="171" y="128"/>
                    <a:pt x="169" y="132"/>
                  </a:cubicBezTo>
                  <a:cubicBezTo>
                    <a:pt x="169" y="132"/>
                    <a:pt x="167" y="136"/>
                    <a:pt x="165" y="140"/>
                  </a:cubicBezTo>
                  <a:cubicBezTo>
                    <a:pt x="163" y="144"/>
                    <a:pt x="161" y="147"/>
                    <a:pt x="160" y="148"/>
                  </a:cubicBezTo>
                  <a:cubicBezTo>
                    <a:pt x="157" y="152"/>
                    <a:pt x="153" y="157"/>
                    <a:pt x="149" y="161"/>
                  </a:cubicBezTo>
                  <a:cubicBezTo>
                    <a:pt x="147" y="162"/>
                    <a:pt x="146" y="163"/>
                    <a:pt x="144" y="163"/>
                  </a:cubicBezTo>
                  <a:cubicBezTo>
                    <a:pt x="143" y="164"/>
                    <a:pt x="141" y="164"/>
                    <a:pt x="139" y="163"/>
                  </a:cubicBezTo>
                  <a:cubicBezTo>
                    <a:pt x="139" y="163"/>
                    <a:pt x="139" y="163"/>
                    <a:pt x="138" y="162"/>
                  </a:cubicBezTo>
                  <a:cubicBezTo>
                    <a:pt x="138" y="162"/>
                    <a:pt x="137" y="158"/>
                    <a:pt x="135" y="153"/>
                  </a:cubicBezTo>
                  <a:cubicBezTo>
                    <a:pt x="133" y="148"/>
                    <a:pt x="132" y="141"/>
                    <a:pt x="132" y="141"/>
                  </a:cubicBezTo>
                  <a:cubicBezTo>
                    <a:pt x="132" y="138"/>
                    <a:pt x="133" y="137"/>
                    <a:pt x="133" y="136"/>
                  </a:cubicBezTo>
                  <a:cubicBezTo>
                    <a:pt x="134" y="134"/>
                    <a:pt x="134" y="133"/>
                    <a:pt x="134" y="130"/>
                  </a:cubicBezTo>
                  <a:cubicBezTo>
                    <a:pt x="134" y="129"/>
                    <a:pt x="133" y="126"/>
                    <a:pt x="132" y="124"/>
                  </a:cubicBezTo>
                  <a:cubicBezTo>
                    <a:pt x="131" y="122"/>
                    <a:pt x="130" y="120"/>
                    <a:pt x="130" y="118"/>
                  </a:cubicBezTo>
                  <a:cubicBezTo>
                    <a:pt x="129" y="114"/>
                    <a:pt x="129" y="114"/>
                    <a:pt x="129" y="114"/>
                  </a:cubicBezTo>
                  <a:cubicBezTo>
                    <a:pt x="128" y="113"/>
                    <a:pt x="126" y="110"/>
                    <a:pt x="126" y="110"/>
                  </a:cubicBezTo>
                  <a:cubicBezTo>
                    <a:pt x="126" y="110"/>
                    <a:pt x="126" y="109"/>
                    <a:pt x="125" y="109"/>
                  </a:cubicBezTo>
                  <a:cubicBezTo>
                    <a:pt x="124" y="107"/>
                    <a:pt x="124" y="106"/>
                    <a:pt x="121" y="107"/>
                  </a:cubicBezTo>
                  <a:cubicBezTo>
                    <a:pt x="120" y="107"/>
                    <a:pt x="119" y="108"/>
                    <a:pt x="118" y="108"/>
                  </a:cubicBezTo>
                  <a:cubicBezTo>
                    <a:pt x="114" y="110"/>
                    <a:pt x="109" y="112"/>
                    <a:pt x="106" y="110"/>
                  </a:cubicBezTo>
                  <a:cubicBezTo>
                    <a:pt x="102" y="109"/>
                    <a:pt x="99" y="106"/>
                    <a:pt x="96" y="103"/>
                  </a:cubicBezTo>
                  <a:cubicBezTo>
                    <a:pt x="93" y="100"/>
                    <a:pt x="91" y="96"/>
                    <a:pt x="90" y="92"/>
                  </a:cubicBezTo>
                  <a:cubicBezTo>
                    <a:pt x="90" y="92"/>
                    <a:pt x="90" y="87"/>
                    <a:pt x="91" y="84"/>
                  </a:cubicBezTo>
                  <a:cubicBezTo>
                    <a:pt x="91" y="83"/>
                    <a:pt x="91" y="81"/>
                    <a:pt x="91" y="80"/>
                  </a:cubicBezTo>
                  <a:cubicBezTo>
                    <a:pt x="91" y="78"/>
                    <a:pt x="92" y="77"/>
                    <a:pt x="92" y="76"/>
                  </a:cubicBezTo>
                  <a:cubicBezTo>
                    <a:pt x="93" y="74"/>
                    <a:pt x="94" y="72"/>
                    <a:pt x="95" y="71"/>
                  </a:cubicBezTo>
                  <a:cubicBezTo>
                    <a:pt x="96" y="69"/>
                    <a:pt x="98" y="67"/>
                    <a:pt x="100" y="66"/>
                  </a:cubicBezTo>
                  <a:cubicBezTo>
                    <a:pt x="101" y="65"/>
                    <a:pt x="102" y="64"/>
                    <a:pt x="102" y="64"/>
                  </a:cubicBezTo>
                  <a:moveTo>
                    <a:pt x="195" y="97"/>
                  </a:moveTo>
                  <a:cubicBezTo>
                    <a:pt x="195" y="151"/>
                    <a:pt x="152" y="195"/>
                    <a:pt x="98" y="195"/>
                  </a:cubicBezTo>
                  <a:cubicBezTo>
                    <a:pt x="44" y="195"/>
                    <a:pt x="0" y="151"/>
                    <a:pt x="0" y="97"/>
                  </a:cubicBezTo>
                  <a:cubicBezTo>
                    <a:pt x="0" y="44"/>
                    <a:pt x="44" y="0"/>
                    <a:pt x="98" y="0"/>
                  </a:cubicBezTo>
                  <a:cubicBezTo>
                    <a:pt x="151" y="0"/>
                    <a:pt x="195" y="43"/>
                    <a:pt x="195" y="97"/>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algn="l" defTabSz="914400">
                <a:buClrTx/>
              </a:pPr>
              <a:endParaRPr lang="en-GB" sz="1800">
                <a:solidFill>
                  <a:srgbClr val="0D1641"/>
                </a:solidFill>
                <a:latin typeface="Arial"/>
              </a:endParaRPr>
            </a:p>
          </p:txBody>
        </p:sp>
      </p:grpSp>
      <p:grpSp>
        <p:nvGrpSpPr>
          <p:cNvPr id="148" name="Group 147">
            <a:extLst>
              <a:ext uri="{FF2B5EF4-FFF2-40B4-BE49-F238E27FC236}">
                <a16:creationId xmlns:a16="http://schemas.microsoft.com/office/drawing/2014/main" id="{310E9978-DFE9-187B-51D9-8B74B14B3E16}"/>
              </a:ext>
            </a:extLst>
          </p:cNvPr>
          <p:cNvGrpSpPr/>
          <p:nvPr/>
        </p:nvGrpSpPr>
        <p:grpSpPr>
          <a:xfrm>
            <a:off x="6671289" y="3996296"/>
            <a:ext cx="723740" cy="580603"/>
            <a:chOff x="6547190" y="3996296"/>
            <a:chExt cx="723740" cy="580603"/>
          </a:xfrm>
        </p:grpSpPr>
        <p:sp>
          <p:nvSpPr>
            <p:cNvPr id="149" name="Rectangle 148">
              <a:extLst>
                <a:ext uri="{FF2B5EF4-FFF2-40B4-BE49-F238E27FC236}">
                  <a16:creationId xmlns:a16="http://schemas.microsoft.com/office/drawing/2014/main" id="{BC794B75-2C6C-6786-892E-26671690D32A}"/>
                </a:ext>
              </a:extLst>
            </p:cNvPr>
            <p:cNvSpPr/>
            <p:nvPr>
              <p:custDataLst>
                <p:tags r:id="rId39"/>
              </p:custDataLst>
            </p:nvPr>
          </p:nvSpPr>
          <p:spPr bwMode="auto">
            <a:xfrm rot="19090296">
              <a:off x="6547190" y="4424499"/>
              <a:ext cx="6480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r"/>
              <a:r>
                <a:rPr lang="en-US" sz="1000" baseline="0" dirty="0">
                  <a:solidFill>
                    <a:schemeClr val="tx1"/>
                  </a:solidFill>
                </a:rPr>
                <a:t>Others</a:t>
              </a:r>
            </a:p>
          </p:txBody>
        </p:sp>
        <p:pic>
          <p:nvPicPr>
            <p:cNvPr id="150" name="Picture 4" descr="Globe Flags of the World, globe, flag, world, sphere png | PNGWing">
              <a:extLst>
                <a:ext uri="{FF2B5EF4-FFF2-40B4-BE49-F238E27FC236}">
                  <a16:creationId xmlns:a16="http://schemas.microsoft.com/office/drawing/2014/main" id="{A18B5F5B-B716-E6D9-92B3-A5B644CD85F7}"/>
                </a:ext>
              </a:extLst>
            </p:cNvPr>
            <p:cNvPicPr>
              <a:picLocks noChangeArrowheads="1"/>
            </p:cNvPicPr>
            <p:nvPr/>
          </p:nvPicPr>
          <p:blipFill rotWithShape="1">
            <a:blip r:embed="rId75">
              <a:extLst>
                <a:ext uri="{28A0092B-C50C-407E-A947-70E740481C1C}">
                  <a14:useLocalDpi xmlns:a14="http://schemas.microsoft.com/office/drawing/2010/main" val="0"/>
                </a:ext>
              </a:extLst>
            </a:blip>
            <a:srcRect l="3899" t="1822" r="3255" b="992"/>
            <a:stretch/>
          </p:blipFill>
          <p:spPr bwMode="auto">
            <a:xfrm>
              <a:off x="7054930" y="3996296"/>
              <a:ext cx="216000" cy="2160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51" name="Isosceles Triangle 150">
            <a:extLst>
              <a:ext uri="{FF2B5EF4-FFF2-40B4-BE49-F238E27FC236}">
                <a16:creationId xmlns:a16="http://schemas.microsoft.com/office/drawing/2014/main" id="{4FF94D92-17F6-B90F-5CB5-5DD349824BF5}"/>
              </a:ext>
            </a:extLst>
          </p:cNvPr>
          <p:cNvSpPr/>
          <p:nvPr/>
        </p:nvSpPr>
        <p:spPr>
          <a:xfrm rot="5400000">
            <a:off x="6971895" y="2730500"/>
            <a:ext cx="2384425" cy="144000"/>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err="1">
              <a:ea typeface="Roboto" panose="02000000000000000000" pitchFamily="2" charset="0"/>
              <a:cs typeface="Roboto" panose="02000000000000000000" pitchFamily="2" charset="0"/>
            </a:endParaRPr>
          </a:p>
        </p:txBody>
      </p:sp>
      <p:graphicFrame>
        <p:nvGraphicFramePr>
          <p:cNvPr id="459" name="Chart 458">
            <a:extLst>
              <a:ext uri="{FF2B5EF4-FFF2-40B4-BE49-F238E27FC236}">
                <a16:creationId xmlns:a16="http://schemas.microsoft.com/office/drawing/2014/main" id="{5332CA38-38F7-2DCB-DFEF-6021277A23A2}"/>
              </a:ext>
            </a:extLst>
          </p:cNvPr>
          <p:cNvGraphicFramePr/>
          <p:nvPr>
            <p:custDataLst>
              <p:tags r:id="rId36"/>
            </p:custDataLst>
            <p:extLst>
              <p:ext uri="{D42A27DB-BD31-4B8C-83A1-F6EECF244321}">
                <p14:modId xmlns:p14="http://schemas.microsoft.com/office/powerpoint/2010/main" val="1320080868"/>
              </p:ext>
            </p:extLst>
          </p:nvPr>
        </p:nvGraphicFramePr>
        <p:xfrm>
          <a:off x="7527925" y="1709738"/>
          <a:ext cx="2024063" cy="2347912"/>
        </p:xfrm>
        <a:graphic>
          <a:graphicData uri="http://schemas.openxmlformats.org/drawingml/2006/chart">
            <c:chart xmlns:c="http://schemas.openxmlformats.org/drawingml/2006/chart" xmlns:r="http://schemas.openxmlformats.org/officeDocument/2006/relationships" r:id="rId76"/>
          </a:graphicData>
        </a:graphic>
      </p:graphicFrame>
      <p:sp>
        <p:nvSpPr>
          <p:cNvPr id="455" name="Rectangle 454">
            <a:extLst>
              <a:ext uri="{FF2B5EF4-FFF2-40B4-BE49-F238E27FC236}">
                <a16:creationId xmlns:a16="http://schemas.microsoft.com/office/drawing/2014/main" id="{4D9E7F98-243A-E013-CD4F-9D8C763BEE9D}"/>
              </a:ext>
            </a:extLst>
          </p:cNvPr>
          <p:cNvSpPr/>
          <p:nvPr>
            <p:custDataLst>
              <p:tags r:id="rId37"/>
            </p:custDataLst>
          </p:nvPr>
        </p:nvSpPr>
        <p:spPr bwMode="gray">
          <a:xfrm>
            <a:off x="8396288" y="2090738"/>
            <a:ext cx="285750" cy="109538"/>
          </a:xfrm>
          <a:prstGeom prst="rect">
            <a:avLst/>
          </a:prstGeom>
          <a:solidFill>
            <a:schemeClr val="bg1"/>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11B600D3-0686-4A4E-A117-F47D5F54A793}" type="datetime'''''''''''''''1'''''''''',''''''''''''''''''''''00''''''3'">
              <a:rPr lang="en-US" altLang="en-US" sz="800" baseline="0" smtClean="0">
                <a:solidFill>
                  <a:schemeClr val="tx1"/>
                </a:solidFill>
                <a:effectLst/>
              </a:rPr>
              <a:pPr/>
              <a:t>1,003</a:t>
            </a:fld>
            <a:endParaRPr lang="en-US" sz="800" baseline="0" dirty="0" err="1">
              <a:solidFill>
                <a:schemeClr val="tx1"/>
              </a:solidFill>
            </a:endParaRPr>
          </a:p>
        </p:txBody>
      </p:sp>
      <p:sp>
        <p:nvSpPr>
          <p:cNvPr id="420" name="Rectangle 419">
            <a:extLst>
              <a:ext uri="{FF2B5EF4-FFF2-40B4-BE49-F238E27FC236}">
                <a16:creationId xmlns:a16="http://schemas.microsoft.com/office/drawing/2014/main" id="{3E203233-3751-EE25-195D-83932FEEFADF}"/>
              </a:ext>
            </a:extLst>
          </p:cNvPr>
          <p:cNvSpPr/>
          <p:nvPr>
            <p:custDataLst>
              <p:tags r:id="rId38"/>
            </p:custDataLst>
          </p:nvPr>
        </p:nvSpPr>
        <p:spPr bwMode="gray">
          <a:xfrm>
            <a:off x="8396288" y="3103563"/>
            <a:ext cx="285750" cy="109538"/>
          </a:xfrm>
          <a:prstGeom prst="rect">
            <a:avLst/>
          </a:prstGeom>
          <a:solidFill>
            <a:schemeClr val="bg2"/>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875624A1-5B44-4D3C-811C-8646C320AD96}" type="datetime'''''''''''''''4'''',''1''8''''''''''''''''0'''''''''''''">
              <a:rPr lang="en-US" altLang="en-US" sz="800" baseline="0" smtClean="0">
                <a:solidFill>
                  <a:schemeClr val="tx1"/>
                </a:solidFill>
                <a:effectLst/>
              </a:rPr>
              <a:pPr algn="ctr">
                <a:lnSpc>
                  <a:spcPct val="90000"/>
                </a:lnSpc>
              </a:pPr>
              <a:t>4,180</a:t>
            </a:fld>
            <a:endParaRPr lang="en-US" sz="800" baseline="0" dirty="0" err="1">
              <a:solidFill>
                <a:schemeClr val="tx1"/>
              </a:solidFill>
            </a:endParaRPr>
          </a:p>
        </p:txBody>
      </p:sp>
      <p:sp>
        <p:nvSpPr>
          <p:cNvPr id="14" name="Speech Bubble: Rectangle 13">
            <a:extLst>
              <a:ext uri="{FF2B5EF4-FFF2-40B4-BE49-F238E27FC236}">
                <a16:creationId xmlns:a16="http://schemas.microsoft.com/office/drawing/2014/main" id="{C1373A93-A1F0-79EE-8A6A-84CCFA23CE9E}"/>
              </a:ext>
            </a:extLst>
          </p:cNvPr>
          <p:cNvSpPr/>
          <p:nvPr/>
        </p:nvSpPr>
        <p:spPr>
          <a:xfrm>
            <a:off x="2715003" y="2215532"/>
            <a:ext cx="1577781" cy="786966"/>
          </a:xfrm>
          <a:prstGeom prst="wedgeRectCallout">
            <a:avLst>
              <a:gd name="adj1" fmla="val -65330"/>
              <a:gd name="adj2" fmla="val 61244"/>
            </a:avLst>
          </a:prstGeom>
          <a:solidFill>
            <a:schemeClr val="accent1">
              <a:lumMod val="20000"/>
              <a:lumOff val="80000"/>
              <a:alpha val="50000"/>
            </a:schemeClr>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72000" tIns="36000" rIns="72000" bIns="36000" numCol="1" spcCol="0" rtlCol="0" anchor="ctr" anchorCtr="0">
            <a:noAutofit/>
          </a:bodyPr>
          <a:lstStyle/>
          <a:p>
            <a:pPr algn="just"/>
            <a:r>
              <a:rPr lang="en-US" sz="800" b="0" baseline="0" dirty="0">
                <a:solidFill>
                  <a:schemeClr val="tx1"/>
                </a:solidFill>
              </a:rPr>
              <a:t>The shaded area represents the additional value which could get unlocked should the country adopt best-in-class resource governance practices</a:t>
            </a:r>
          </a:p>
        </p:txBody>
      </p:sp>
    </p:spTree>
    <p:extLst>
      <p:ext uri="{BB962C8B-B14F-4D97-AF65-F5344CB8AC3E}">
        <p14:creationId xmlns:p14="http://schemas.microsoft.com/office/powerpoint/2010/main" val="864561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9F75CB8-5EAA-89E3-ABDD-ADECEA0B0F43}"/>
              </a:ext>
            </a:extLst>
          </p:cNvPr>
          <p:cNvGraphicFramePr>
            <a:graphicFrameLocks noChangeAspect="1"/>
          </p:cNvGraphicFramePr>
          <p:nvPr>
            <p:custDataLst>
              <p:tags r:id="rId1"/>
            </p:custDataLst>
            <p:extLst>
              <p:ext uri="{D42A27DB-BD31-4B8C-83A1-F6EECF244321}">
                <p14:modId xmlns:p14="http://schemas.microsoft.com/office/powerpoint/2010/main" val="778183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4" name="Object 3" hidden="1">
                        <a:extLst>
                          <a:ext uri="{FF2B5EF4-FFF2-40B4-BE49-F238E27FC236}">
                            <a16:creationId xmlns:a16="http://schemas.microsoft.com/office/drawing/2014/main" id="{99F75CB8-5EAA-89E3-ABDD-ADECEA0B0F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6"/>
          <p:cNvSpPr>
            <a:spLocks noGrp="1"/>
          </p:cNvSpPr>
          <p:nvPr>
            <p:ph type="title"/>
          </p:nvPr>
        </p:nvSpPr>
        <p:spPr>
          <a:xfrm>
            <a:off x="306324" y="297000"/>
            <a:ext cx="8532876" cy="484632"/>
          </a:xfrm>
        </p:spPr>
        <p:txBody>
          <a:bodyPr vert="horz"/>
          <a:lstStyle/>
          <a:p>
            <a:r>
              <a:rPr lang="en-US" dirty="0"/>
              <a:t>From our analysis, we have derived key thought-leading facts about the socio-economic value contribution of the copper mining sector</a:t>
            </a:r>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 </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0"/>
          </p:nvPr>
        </p:nvSpPr>
        <p:spPr/>
        <p:txBody>
          <a:bodyPr/>
          <a:lstStyle/>
          <a:p>
            <a:r>
              <a:rPr lang="en-GB" dirty="0"/>
              <a:t>Those facts shed light on the ongoing and potential future impact of the sector</a:t>
            </a:r>
            <a:endParaRPr lang="en-US" dirty="0"/>
          </a:p>
        </p:txBody>
      </p:sp>
      <p:sp>
        <p:nvSpPr>
          <p:cNvPr id="15" name="Arrow: Pentagon 14">
            <a:extLst>
              <a:ext uri="{FF2B5EF4-FFF2-40B4-BE49-F238E27FC236}">
                <a16:creationId xmlns:a16="http://schemas.microsoft.com/office/drawing/2014/main" id="{B151AEDF-0C3E-AD73-5338-BD440AE989DB}"/>
              </a:ext>
            </a:extLst>
          </p:cNvPr>
          <p:cNvSpPr/>
          <p:nvPr/>
        </p:nvSpPr>
        <p:spPr>
          <a:xfrm>
            <a:off x="563880" y="1193893"/>
            <a:ext cx="8275320" cy="33562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72000" tIns="36000" rIns="72000" bIns="36000" rtlCol="0" anchor="ctr"/>
          <a:lstStyle/>
          <a:p>
            <a:pPr marL="358775" marR="0" lvl="0" indent="-358775" defTabSz="914400" rtl="0" eaLnBrk="0" fontAlgn="base" latinLnBrk="0" hangingPunct="0">
              <a:lnSpc>
                <a:spcPct val="100000"/>
              </a:lnSpc>
              <a:spcBef>
                <a:spcPct val="0"/>
              </a:spcBef>
              <a:spcAft>
                <a:spcPts val="600"/>
              </a:spcAft>
              <a:buClrTx/>
              <a:buSzTx/>
              <a:buFont typeface="Wingdings" panose="05000000000000000000" pitchFamily="2" charset="2"/>
              <a:buChar char="§"/>
              <a:tabLst/>
              <a:defRPr/>
            </a:pPr>
            <a:r>
              <a:rPr lang="en-GB" sz="1100" baseline="0" dirty="0">
                <a:solidFill>
                  <a:schemeClr val="tx2"/>
                </a:solidFill>
                <a:latin typeface="Arial"/>
                <a:ea typeface="Roboto" panose="02000000000000000000" pitchFamily="2" charset="0"/>
                <a:cs typeface="Roboto" panose="02000000000000000000" pitchFamily="2" charset="0"/>
              </a:rPr>
              <a:t>The copper mining sector distributes an average of </a:t>
            </a:r>
            <a:r>
              <a:rPr lang="en-GB" sz="2000" baseline="0" dirty="0">
                <a:solidFill>
                  <a:schemeClr val="tx2"/>
                </a:solidFill>
                <a:latin typeface="Arial"/>
                <a:ea typeface="Roboto" panose="02000000000000000000" pitchFamily="2" charset="0"/>
                <a:cs typeface="Roboto" panose="02000000000000000000" pitchFamily="2" charset="0"/>
              </a:rPr>
              <a:t>~$73B </a:t>
            </a:r>
            <a:r>
              <a:rPr lang="en-GB" sz="1100" baseline="0" dirty="0">
                <a:solidFill>
                  <a:schemeClr val="tx2"/>
                </a:solidFill>
                <a:latin typeface="Arial"/>
                <a:ea typeface="Roboto" panose="02000000000000000000" pitchFamily="2" charset="0"/>
                <a:cs typeface="Roboto" panose="02000000000000000000" pitchFamily="2" charset="0"/>
              </a:rPr>
              <a:t>per year in socio-economic value globally</a:t>
            </a:r>
            <a:r>
              <a:rPr lang="en-GB" sz="1100" b="0" baseline="0" dirty="0">
                <a:solidFill>
                  <a:schemeClr val="tx2"/>
                </a:solidFill>
                <a:latin typeface="Arial"/>
                <a:ea typeface="Roboto" panose="02000000000000000000" pitchFamily="2" charset="0"/>
                <a:cs typeface="Roboto" panose="02000000000000000000" pitchFamily="2" charset="0"/>
              </a:rPr>
              <a:t>, where Latin America contributes over 50% of that value (with Chile unlocking ~35% on its own)</a:t>
            </a:r>
          </a:p>
          <a:p>
            <a:pPr marL="358775" indent="-358775">
              <a:spcAft>
                <a:spcPts val="600"/>
              </a:spcAft>
              <a:buFont typeface="Wingdings" panose="05000000000000000000" pitchFamily="2" charset="2"/>
              <a:buChar char="§"/>
              <a:defRPr/>
            </a:pPr>
            <a:r>
              <a:rPr lang="en-GB" sz="1100" baseline="0" dirty="0">
                <a:solidFill>
                  <a:schemeClr val="tx2"/>
                </a:solidFill>
                <a:latin typeface="Arial"/>
                <a:ea typeface="Roboto" panose="02000000000000000000" pitchFamily="2" charset="0"/>
                <a:cs typeface="Roboto" panose="02000000000000000000" pitchFamily="2" charset="0"/>
              </a:rPr>
              <a:t>A copper mine contributes an average of </a:t>
            </a:r>
            <a:r>
              <a:rPr lang="en-GB" sz="2000" baseline="0" dirty="0">
                <a:solidFill>
                  <a:schemeClr val="tx2"/>
                </a:solidFill>
                <a:latin typeface="Arial"/>
                <a:ea typeface="Roboto" panose="02000000000000000000" pitchFamily="2" charset="0"/>
                <a:cs typeface="Roboto" panose="02000000000000000000" pitchFamily="2" charset="0"/>
              </a:rPr>
              <a:t>~$191M </a:t>
            </a:r>
            <a:r>
              <a:rPr lang="en-GB" sz="1100" baseline="0" dirty="0">
                <a:solidFill>
                  <a:schemeClr val="tx2"/>
                </a:solidFill>
                <a:latin typeface="Arial"/>
                <a:ea typeface="Roboto" panose="02000000000000000000" pitchFamily="2" charset="0"/>
                <a:cs typeface="Roboto" panose="02000000000000000000" pitchFamily="2" charset="0"/>
              </a:rPr>
              <a:t>per year in socio-economic value at the national level</a:t>
            </a:r>
            <a:r>
              <a:rPr lang="en-GB" sz="1100" b="0" baseline="0" dirty="0">
                <a:solidFill>
                  <a:schemeClr val="tx2"/>
                </a:solidFill>
                <a:latin typeface="Arial"/>
                <a:ea typeface="Roboto" panose="02000000000000000000" pitchFamily="2" charset="0"/>
                <a:cs typeface="Roboto" panose="02000000000000000000" pitchFamily="2" charset="0"/>
              </a:rPr>
              <a:t>, which gets distributed in the form of operational costs, government taxes, employee wages &amp; community investments</a:t>
            </a:r>
          </a:p>
          <a:p>
            <a:pPr marL="358775" indent="-358775">
              <a:spcAft>
                <a:spcPts val="600"/>
              </a:spcAft>
              <a:buFont typeface="Wingdings" panose="05000000000000000000" pitchFamily="2" charset="2"/>
              <a:buChar char="§"/>
            </a:pPr>
            <a:r>
              <a:rPr lang="en-GB" sz="1100" baseline="0" dirty="0">
                <a:solidFill>
                  <a:schemeClr val="tx2"/>
                </a:solidFill>
                <a:latin typeface="Arial"/>
                <a:ea typeface="Roboto" panose="02000000000000000000" pitchFamily="2" charset="0"/>
              </a:rPr>
              <a:t>There is </a:t>
            </a:r>
            <a:r>
              <a:rPr lang="en-GB" sz="2000" baseline="0" dirty="0">
                <a:solidFill>
                  <a:schemeClr val="tx2"/>
                </a:solidFill>
                <a:latin typeface="Arial"/>
                <a:ea typeface="Roboto" panose="02000000000000000000" pitchFamily="2" charset="0"/>
              </a:rPr>
              <a:t>~2Bt </a:t>
            </a:r>
            <a:r>
              <a:rPr lang="en-GB" sz="1100" baseline="0" dirty="0">
                <a:solidFill>
                  <a:schemeClr val="tx2"/>
                </a:solidFill>
                <a:latin typeface="Arial"/>
                <a:ea typeface="Roboto" panose="02000000000000000000" pitchFamily="2" charset="0"/>
              </a:rPr>
              <a:t>of identified copper resources remaining in the ground globally</a:t>
            </a:r>
            <a:r>
              <a:rPr lang="en-GB" sz="1100" b="0" baseline="0" dirty="0">
                <a:solidFill>
                  <a:schemeClr val="tx2"/>
                </a:solidFill>
                <a:latin typeface="Arial"/>
                <a:ea typeface="Roboto" panose="02000000000000000000" pitchFamily="2" charset="0"/>
              </a:rPr>
              <a:t>, which at the current production rate, is sufficient to address our society needs for over 100 years</a:t>
            </a:r>
          </a:p>
          <a:p>
            <a:pPr marL="358775" indent="-358775">
              <a:spcAft>
                <a:spcPts val="600"/>
              </a:spcAft>
              <a:buFont typeface="Wingdings" panose="05000000000000000000" pitchFamily="2" charset="2"/>
              <a:buChar char="§"/>
            </a:pPr>
            <a:r>
              <a:rPr lang="en-GB" sz="1100" baseline="0" dirty="0">
                <a:solidFill>
                  <a:schemeClr val="tx2"/>
                </a:solidFill>
                <a:latin typeface="Arial"/>
                <a:ea typeface="Roboto" panose="02000000000000000000" pitchFamily="2" charset="0"/>
              </a:rPr>
              <a:t>That resource, yet to be mined, is worth </a:t>
            </a:r>
            <a:r>
              <a:rPr lang="en-GB" sz="2000" baseline="0" dirty="0">
                <a:solidFill>
                  <a:schemeClr val="tx2"/>
                </a:solidFill>
                <a:latin typeface="Arial"/>
                <a:ea typeface="Roboto" panose="02000000000000000000" pitchFamily="2" charset="0"/>
              </a:rPr>
              <a:t>~$4T </a:t>
            </a:r>
            <a:r>
              <a:rPr lang="en-GB" sz="1100" baseline="0" dirty="0">
                <a:solidFill>
                  <a:schemeClr val="tx2"/>
                </a:solidFill>
                <a:latin typeface="Arial"/>
                <a:ea typeface="Roboto" panose="02000000000000000000" pitchFamily="2" charset="0"/>
              </a:rPr>
              <a:t>in potential socio-economic value to be realized</a:t>
            </a:r>
            <a:r>
              <a:rPr lang="en-GB" sz="1100" b="0" baseline="0" dirty="0">
                <a:solidFill>
                  <a:schemeClr val="tx2"/>
                </a:solidFill>
                <a:latin typeface="Arial"/>
                <a:ea typeface="Roboto" panose="02000000000000000000" pitchFamily="2" charset="0"/>
              </a:rPr>
              <a:t>, with ~55% of it located in the Americas (notably Chile, Peru, USA, Mexico, Canada), of which ~30% sit in Chile only</a:t>
            </a:r>
          </a:p>
          <a:p>
            <a:pPr marL="358775" indent="-358775">
              <a:spcAft>
                <a:spcPts val="600"/>
              </a:spcAft>
              <a:buFont typeface="Wingdings" panose="05000000000000000000" pitchFamily="2" charset="2"/>
              <a:buChar char="§"/>
            </a:pPr>
            <a:r>
              <a:rPr lang="en-GB" sz="1100" baseline="0" dirty="0">
                <a:solidFill>
                  <a:schemeClr val="tx2"/>
                </a:solidFill>
                <a:latin typeface="Arial"/>
                <a:ea typeface="Roboto" panose="02000000000000000000" pitchFamily="2" charset="0"/>
              </a:rPr>
              <a:t>The copper mining sector can contribute as much as </a:t>
            </a:r>
            <a:r>
              <a:rPr lang="en-GB" sz="2000" baseline="0" dirty="0">
                <a:solidFill>
                  <a:schemeClr val="tx2"/>
                </a:solidFill>
                <a:latin typeface="Arial"/>
                <a:ea typeface="Roboto" panose="02000000000000000000" pitchFamily="2" charset="0"/>
              </a:rPr>
              <a:t>~9.5% </a:t>
            </a:r>
            <a:r>
              <a:rPr lang="en-GB" sz="1100" baseline="0" dirty="0">
                <a:solidFill>
                  <a:schemeClr val="tx2"/>
                </a:solidFill>
                <a:latin typeface="Arial"/>
                <a:ea typeface="Roboto" panose="02000000000000000000" pitchFamily="2" charset="0"/>
              </a:rPr>
              <a:t>of a country’s GDP</a:t>
            </a:r>
            <a:r>
              <a:rPr lang="en-GB" sz="1100" b="0" baseline="0" dirty="0">
                <a:solidFill>
                  <a:schemeClr val="tx2"/>
                </a:solidFill>
                <a:latin typeface="Arial"/>
                <a:ea typeface="Roboto" panose="02000000000000000000" pitchFamily="2" charset="0"/>
              </a:rPr>
              <a:t>, sometimes more than Agriculture, especially in regions where mining is a pillar of the economy (e.g. Zambia, Mongolia, Chile, DRC)</a:t>
            </a:r>
          </a:p>
          <a:p>
            <a:pPr marL="358775" indent="-358775">
              <a:spcAft>
                <a:spcPts val="600"/>
              </a:spcAft>
              <a:buFont typeface="Wingdings" panose="05000000000000000000" pitchFamily="2" charset="2"/>
              <a:buChar char="§"/>
            </a:pPr>
            <a:r>
              <a:rPr lang="en-GB" sz="1100" baseline="0" dirty="0">
                <a:solidFill>
                  <a:schemeClr val="tx2"/>
                </a:solidFill>
                <a:latin typeface="Arial"/>
                <a:ea typeface="Roboto" panose="02000000000000000000" pitchFamily="2" charset="0"/>
              </a:rPr>
              <a:t>There is additional </a:t>
            </a:r>
            <a:r>
              <a:rPr lang="en-GB" sz="2000" baseline="0" dirty="0">
                <a:solidFill>
                  <a:schemeClr val="tx2"/>
                </a:solidFill>
                <a:latin typeface="Arial"/>
                <a:ea typeface="Roboto" panose="02000000000000000000" pitchFamily="2" charset="0"/>
              </a:rPr>
              <a:t>~$20B</a:t>
            </a:r>
            <a:r>
              <a:rPr lang="en-GB" sz="1100" baseline="0" dirty="0">
                <a:solidFill>
                  <a:schemeClr val="tx2"/>
                </a:solidFill>
                <a:latin typeface="Arial"/>
                <a:ea typeface="Roboto" panose="02000000000000000000" pitchFamily="2" charset="0"/>
              </a:rPr>
              <a:t> worth of socio-economic value which gets extracted on a yearly basis as a result of copper mining, but is not distributed </a:t>
            </a:r>
            <a:r>
              <a:rPr lang="en-GB" sz="1100" b="0" baseline="0" dirty="0">
                <a:solidFill>
                  <a:schemeClr val="tx2"/>
                </a:solidFill>
                <a:latin typeface="Arial"/>
                <a:ea typeface="Roboto" panose="02000000000000000000" pitchFamily="2" charset="0"/>
              </a:rPr>
              <a:t>due to poor governance practices in selected jurisdictions (e.g. DRC, Zambia) </a:t>
            </a:r>
          </a:p>
        </p:txBody>
      </p:sp>
      <p:pic>
        <p:nvPicPr>
          <p:cNvPr id="28" name="Picture 27" descr="Icon&#10;&#10;Description automatically generated">
            <a:extLst>
              <a:ext uri="{FF2B5EF4-FFF2-40B4-BE49-F238E27FC236}">
                <a16:creationId xmlns:a16="http://schemas.microsoft.com/office/drawing/2014/main" id="{AFB94290-9D3D-EB02-65CB-1F9B6A4B7288}"/>
              </a:ext>
            </a:extLst>
          </p:cNvPr>
          <p:cNvPicPr>
            <a:picLocks noChangeAspect="1"/>
          </p:cNvPicPr>
          <p:nvPr/>
        </p:nvPicPr>
        <p:blipFill>
          <a:blip r:embed="rId5"/>
          <a:stretch>
            <a:fillRect/>
          </a:stretch>
        </p:blipFill>
        <p:spPr>
          <a:xfrm>
            <a:off x="415290" y="2373257"/>
            <a:ext cx="540000" cy="540000"/>
          </a:xfrm>
          <a:prstGeom prst="rect">
            <a:avLst/>
          </a:prstGeom>
          <a:solidFill>
            <a:schemeClr val="bg1"/>
          </a:solidFill>
        </p:spPr>
      </p:pic>
      <p:pic>
        <p:nvPicPr>
          <p:cNvPr id="30" name="Picture 29" descr="Icon&#10;&#10;Description automatically generated">
            <a:extLst>
              <a:ext uri="{FF2B5EF4-FFF2-40B4-BE49-F238E27FC236}">
                <a16:creationId xmlns:a16="http://schemas.microsoft.com/office/drawing/2014/main" id="{3F9FC649-9AF4-527E-36FB-828AA05C02E9}"/>
              </a:ext>
            </a:extLst>
          </p:cNvPr>
          <p:cNvPicPr>
            <a:picLocks noChangeAspect="1"/>
          </p:cNvPicPr>
          <p:nvPr/>
        </p:nvPicPr>
        <p:blipFill>
          <a:blip r:embed="rId6"/>
          <a:stretch>
            <a:fillRect/>
          </a:stretch>
        </p:blipFill>
        <p:spPr>
          <a:xfrm>
            <a:off x="415290" y="1823605"/>
            <a:ext cx="540000" cy="540000"/>
          </a:xfrm>
          <a:prstGeom prst="rect">
            <a:avLst/>
          </a:prstGeom>
          <a:solidFill>
            <a:schemeClr val="bg1"/>
          </a:solidFill>
        </p:spPr>
      </p:pic>
      <p:pic>
        <p:nvPicPr>
          <p:cNvPr id="32" name="Picture 31" descr="Icon&#10;&#10;Description automatically generated">
            <a:extLst>
              <a:ext uri="{FF2B5EF4-FFF2-40B4-BE49-F238E27FC236}">
                <a16:creationId xmlns:a16="http://schemas.microsoft.com/office/drawing/2014/main" id="{AB060F0F-8F7E-0C63-74EE-F541C48A8DF6}"/>
              </a:ext>
            </a:extLst>
          </p:cNvPr>
          <p:cNvPicPr>
            <a:picLocks noChangeAspect="1"/>
          </p:cNvPicPr>
          <p:nvPr/>
        </p:nvPicPr>
        <p:blipFill>
          <a:blip r:embed="rId7"/>
          <a:stretch>
            <a:fillRect/>
          </a:stretch>
        </p:blipFill>
        <p:spPr>
          <a:xfrm>
            <a:off x="415290" y="1273953"/>
            <a:ext cx="540000" cy="540000"/>
          </a:xfrm>
          <a:prstGeom prst="rect">
            <a:avLst/>
          </a:prstGeom>
          <a:solidFill>
            <a:schemeClr val="bg1"/>
          </a:solidFill>
        </p:spPr>
      </p:pic>
      <p:pic>
        <p:nvPicPr>
          <p:cNvPr id="34" name="Picture 33" descr="Icon&#10;&#10;Description automatically generated with medium confidence">
            <a:extLst>
              <a:ext uri="{FF2B5EF4-FFF2-40B4-BE49-F238E27FC236}">
                <a16:creationId xmlns:a16="http://schemas.microsoft.com/office/drawing/2014/main" id="{837154D0-BBE3-62E7-EB16-A20A008CFF9E}"/>
              </a:ext>
            </a:extLst>
          </p:cNvPr>
          <p:cNvPicPr>
            <a:picLocks noChangeAspect="1"/>
          </p:cNvPicPr>
          <p:nvPr/>
        </p:nvPicPr>
        <p:blipFill>
          <a:blip r:embed="rId8"/>
          <a:stretch>
            <a:fillRect/>
          </a:stretch>
        </p:blipFill>
        <p:spPr>
          <a:xfrm>
            <a:off x="415290" y="2922909"/>
            <a:ext cx="540000" cy="540000"/>
          </a:xfrm>
          <a:prstGeom prst="rect">
            <a:avLst/>
          </a:prstGeom>
          <a:solidFill>
            <a:schemeClr val="bg1"/>
          </a:solidFill>
        </p:spPr>
      </p:pic>
      <p:pic>
        <p:nvPicPr>
          <p:cNvPr id="36" name="Picture 35" descr="Icon&#10;&#10;Description automatically generated">
            <a:extLst>
              <a:ext uri="{FF2B5EF4-FFF2-40B4-BE49-F238E27FC236}">
                <a16:creationId xmlns:a16="http://schemas.microsoft.com/office/drawing/2014/main" id="{2E704A87-8DF0-E505-21B5-F5CD8B569D51}"/>
              </a:ext>
            </a:extLst>
          </p:cNvPr>
          <p:cNvPicPr>
            <a:picLocks noChangeAspect="1"/>
          </p:cNvPicPr>
          <p:nvPr/>
        </p:nvPicPr>
        <p:blipFill>
          <a:blip r:embed="rId9"/>
          <a:stretch>
            <a:fillRect/>
          </a:stretch>
        </p:blipFill>
        <p:spPr>
          <a:xfrm>
            <a:off x="415290" y="4022215"/>
            <a:ext cx="540000" cy="540000"/>
          </a:xfrm>
          <a:prstGeom prst="rect">
            <a:avLst/>
          </a:prstGeom>
          <a:solidFill>
            <a:schemeClr val="bg1"/>
          </a:solidFill>
        </p:spPr>
      </p:pic>
      <p:pic>
        <p:nvPicPr>
          <p:cNvPr id="40" name="Picture 39" descr="Logo, icon&#10;&#10;Description automatically generated">
            <a:extLst>
              <a:ext uri="{FF2B5EF4-FFF2-40B4-BE49-F238E27FC236}">
                <a16:creationId xmlns:a16="http://schemas.microsoft.com/office/drawing/2014/main" id="{3E5EB413-A5D9-EC69-1FF3-4F7AC2BD074F}"/>
              </a:ext>
            </a:extLst>
          </p:cNvPr>
          <p:cNvPicPr>
            <a:picLocks noChangeAspect="1"/>
          </p:cNvPicPr>
          <p:nvPr/>
        </p:nvPicPr>
        <p:blipFill>
          <a:blip r:embed="rId10"/>
          <a:stretch>
            <a:fillRect/>
          </a:stretch>
        </p:blipFill>
        <p:spPr>
          <a:xfrm>
            <a:off x="415290" y="3472561"/>
            <a:ext cx="540000" cy="540000"/>
          </a:xfrm>
          <a:prstGeom prst="rect">
            <a:avLst/>
          </a:prstGeom>
          <a:solidFill>
            <a:schemeClr val="bg1"/>
          </a:solidFill>
        </p:spPr>
      </p:pic>
    </p:spTree>
    <p:extLst>
      <p:ext uri="{BB962C8B-B14F-4D97-AF65-F5344CB8AC3E}">
        <p14:creationId xmlns:p14="http://schemas.microsoft.com/office/powerpoint/2010/main" val="2236646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9F75CB8-5EAA-89E3-ABDD-ADECEA0B0F43}"/>
              </a:ext>
            </a:extLst>
          </p:cNvPr>
          <p:cNvGraphicFramePr>
            <a:graphicFrameLocks noChangeAspect="1"/>
          </p:cNvGraphicFramePr>
          <p:nvPr>
            <p:custDataLst>
              <p:tags r:id="rId1"/>
            </p:custDataLst>
            <p:extLst>
              <p:ext uri="{D42A27DB-BD31-4B8C-83A1-F6EECF244321}">
                <p14:modId xmlns:p14="http://schemas.microsoft.com/office/powerpoint/2010/main" val="34628751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4" name="Object 3" hidden="1">
                        <a:extLst>
                          <a:ext uri="{FF2B5EF4-FFF2-40B4-BE49-F238E27FC236}">
                            <a16:creationId xmlns:a16="http://schemas.microsoft.com/office/drawing/2014/main" id="{99F75CB8-5EAA-89E3-ABDD-ADECEA0B0F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6"/>
          <p:cNvSpPr>
            <a:spLocks noGrp="1"/>
          </p:cNvSpPr>
          <p:nvPr>
            <p:ph type="title"/>
          </p:nvPr>
        </p:nvSpPr>
        <p:spPr>
          <a:xfrm>
            <a:off x="306324" y="297000"/>
            <a:ext cx="8662416" cy="484632"/>
          </a:xfrm>
        </p:spPr>
        <p:txBody>
          <a:bodyPr vert="horz"/>
          <a:lstStyle/>
          <a:p>
            <a:r>
              <a:rPr lang="en-US" dirty="0"/>
              <a:t>Ultimately, copper mining does not only play a role in enabling the energy transition, but also holds great promise in lifting emerging economies </a:t>
            </a:r>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 </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0"/>
          </p:nvPr>
        </p:nvSpPr>
        <p:spPr>
          <a:xfrm>
            <a:off x="312370" y="785362"/>
            <a:ext cx="8656370" cy="434068"/>
          </a:xfrm>
        </p:spPr>
        <p:txBody>
          <a:bodyPr/>
          <a:lstStyle/>
          <a:p>
            <a:r>
              <a:rPr lang="en-GB" dirty="0"/>
              <a:t>Stakeholders should strike a balance between social, economic &amp; environmental sustainability</a:t>
            </a:r>
            <a:endParaRPr lang="en-US" dirty="0"/>
          </a:p>
        </p:txBody>
      </p:sp>
      <p:grpSp>
        <p:nvGrpSpPr>
          <p:cNvPr id="43" name="Group 42">
            <a:extLst>
              <a:ext uri="{FF2B5EF4-FFF2-40B4-BE49-F238E27FC236}">
                <a16:creationId xmlns:a16="http://schemas.microsoft.com/office/drawing/2014/main" id="{BB51DDDC-8105-2880-A8DD-CA4C065F7E9A}"/>
              </a:ext>
            </a:extLst>
          </p:cNvPr>
          <p:cNvGrpSpPr/>
          <p:nvPr/>
        </p:nvGrpSpPr>
        <p:grpSpPr>
          <a:xfrm>
            <a:off x="3265847" y="1794238"/>
            <a:ext cx="2324940" cy="2155954"/>
            <a:chOff x="3409530" y="1905265"/>
            <a:chExt cx="2324940" cy="2155954"/>
          </a:xfrm>
        </p:grpSpPr>
        <p:sp>
          <p:nvSpPr>
            <p:cNvPr id="37" name="Oval 36">
              <a:extLst>
                <a:ext uri="{FF2B5EF4-FFF2-40B4-BE49-F238E27FC236}">
                  <a16:creationId xmlns:a16="http://schemas.microsoft.com/office/drawing/2014/main" id="{7ABC9571-9C5F-91C6-BA42-4657C0A359FA}"/>
                </a:ext>
              </a:extLst>
            </p:cNvPr>
            <p:cNvSpPr>
              <a:spLocks noChangeArrowheads="1"/>
            </p:cNvSpPr>
            <p:nvPr/>
          </p:nvSpPr>
          <p:spPr bwMode="gray">
            <a:xfrm rot="5400000">
              <a:off x="3796583" y="1923650"/>
              <a:ext cx="1554398" cy="1517628"/>
            </a:xfrm>
            <a:prstGeom prst="ellipse">
              <a:avLst/>
            </a:prstGeom>
            <a:solidFill>
              <a:schemeClr val="bg1">
                <a:lumMod val="75000"/>
                <a:alpha val="40000"/>
              </a:schemeClr>
            </a:solidFill>
            <a:ln w="15875">
              <a:noFill/>
              <a:round/>
              <a:headEnd/>
              <a:tailEnd/>
            </a:ln>
            <a:effectLst/>
          </p:spPr>
          <p:txBody>
            <a:bodyPr spcFirstLastPara="1" wrap="none" numCol="1" anchor="ctr">
              <a:prstTxWarp prst="textArchUp">
                <a:avLst>
                  <a:gd name="adj" fmla="val 9070961"/>
                </a:avLst>
              </a:prstTxWarp>
            </a:bodyPr>
            <a:lstStyle/>
            <a:p>
              <a:endParaRPr lang="en-GB" baseline="0" dirty="0">
                <a:solidFill>
                  <a:schemeClr val="tx2"/>
                </a:solidFill>
                <a:latin typeface="+mj-lt"/>
                <a:ea typeface="Roboto" pitchFamily="2" charset="0"/>
              </a:endParaRPr>
            </a:p>
          </p:txBody>
        </p:sp>
        <p:sp>
          <p:nvSpPr>
            <p:cNvPr id="38" name="Oval 37">
              <a:extLst>
                <a:ext uri="{FF2B5EF4-FFF2-40B4-BE49-F238E27FC236}">
                  <a16:creationId xmlns:a16="http://schemas.microsoft.com/office/drawing/2014/main" id="{4974BEAB-76A4-97E5-8C96-99B94F7D801E}"/>
                </a:ext>
              </a:extLst>
            </p:cNvPr>
            <p:cNvSpPr>
              <a:spLocks noChangeArrowheads="1"/>
            </p:cNvSpPr>
            <p:nvPr/>
          </p:nvSpPr>
          <p:spPr bwMode="gray">
            <a:xfrm>
              <a:off x="3409530" y="2533702"/>
              <a:ext cx="1557412" cy="1527517"/>
            </a:xfrm>
            <a:prstGeom prst="ellipse">
              <a:avLst/>
            </a:prstGeom>
            <a:solidFill>
              <a:schemeClr val="bg1">
                <a:lumMod val="75000"/>
                <a:alpha val="40000"/>
              </a:schemeClr>
            </a:solidFill>
            <a:ln w="15875">
              <a:noFill/>
              <a:round/>
              <a:headEnd/>
              <a:tailEnd/>
            </a:ln>
            <a:effectLst/>
          </p:spPr>
          <p:txBody>
            <a:bodyPr spcFirstLastPara="1" wrap="none" numCol="1" anchor="ctr">
              <a:prstTxWarp prst="textArchUp">
                <a:avLst>
                  <a:gd name="adj" fmla="val 7105446"/>
                </a:avLst>
              </a:prstTxWarp>
            </a:bodyPr>
            <a:lstStyle/>
            <a:p>
              <a:endParaRPr lang="en-GB" baseline="0" dirty="0">
                <a:solidFill>
                  <a:srgbClr val="0070C0"/>
                </a:solidFill>
                <a:latin typeface="+mj-lt"/>
                <a:ea typeface="Roboto" pitchFamily="2" charset="0"/>
              </a:endParaRPr>
            </a:p>
          </p:txBody>
        </p:sp>
        <p:sp>
          <p:nvSpPr>
            <p:cNvPr id="39" name="Oval 38">
              <a:extLst>
                <a:ext uri="{FF2B5EF4-FFF2-40B4-BE49-F238E27FC236}">
                  <a16:creationId xmlns:a16="http://schemas.microsoft.com/office/drawing/2014/main" id="{493DA5EA-6C5E-2F33-DDDE-C2F69EBF8444}"/>
                </a:ext>
              </a:extLst>
            </p:cNvPr>
            <p:cNvSpPr>
              <a:spLocks noChangeArrowheads="1"/>
            </p:cNvSpPr>
            <p:nvPr/>
          </p:nvSpPr>
          <p:spPr bwMode="gray">
            <a:xfrm>
              <a:off x="4174718" y="2545390"/>
              <a:ext cx="1559752" cy="1515829"/>
            </a:xfrm>
            <a:prstGeom prst="ellipse">
              <a:avLst/>
            </a:prstGeom>
            <a:solidFill>
              <a:schemeClr val="bg1">
                <a:lumMod val="75000"/>
                <a:alpha val="40000"/>
              </a:schemeClr>
            </a:solidFill>
            <a:ln w="15875">
              <a:noFill/>
              <a:round/>
              <a:headEnd/>
              <a:tailEnd/>
            </a:ln>
            <a:effectLst/>
          </p:spPr>
          <p:txBody>
            <a:bodyPr spcFirstLastPara="1" wrap="none" numCol="1" anchor="ctr">
              <a:prstTxWarp prst="textArchUp">
                <a:avLst>
                  <a:gd name="adj" fmla="val 19258168"/>
                </a:avLst>
              </a:prstTxWarp>
            </a:bodyPr>
            <a:lstStyle/>
            <a:p>
              <a:endParaRPr lang="en-GB" baseline="0" dirty="0">
                <a:solidFill>
                  <a:srgbClr val="00B0F0"/>
                </a:solidFill>
                <a:latin typeface="+mj-lt"/>
                <a:ea typeface="Roboto" pitchFamily="2" charset="0"/>
              </a:endParaRPr>
            </a:p>
          </p:txBody>
        </p:sp>
        <p:sp>
          <p:nvSpPr>
            <p:cNvPr id="42" name="Freeform 36">
              <a:extLst>
                <a:ext uri="{FF2B5EF4-FFF2-40B4-BE49-F238E27FC236}">
                  <a16:creationId xmlns:a16="http://schemas.microsoft.com/office/drawing/2014/main" id="{712C5FB4-D4CB-1223-D5FD-CC9AECF5AE0D}"/>
                </a:ext>
              </a:extLst>
            </p:cNvPr>
            <p:cNvSpPr>
              <a:spLocks/>
            </p:cNvSpPr>
            <p:nvPr/>
          </p:nvSpPr>
          <p:spPr bwMode="gray">
            <a:xfrm>
              <a:off x="4148595" y="2619103"/>
              <a:ext cx="844471" cy="840560"/>
            </a:xfrm>
            <a:custGeom>
              <a:avLst/>
              <a:gdLst>
                <a:gd name="T0" fmla="*/ 1 w 566"/>
                <a:gd name="T1" fmla="*/ 245 h 287"/>
                <a:gd name="T2" fmla="*/ 282 w 566"/>
                <a:gd name="T3" fmla="*/ 287 h 287"/>
                <a:gd name="T4" fmla="*/ 566 w 566"/>
                <a:gd name="T5" fmla="*/ 244 h 287"/>
                <a:gd name="T6" fmla="*/ 566 w 566"/>
                <a:gd name="T7" fmla="*/ 244 h 287"/>
                <a:gd name="T8" fmla="*/ 290 w 566"/>
                <a:gd name="T9" fmla="*/ 0 h 287"/>
                <a:gd name="T10" fmla="*/ 290 w 566"/>
                <a:gd name="T11" fmla="*/ 0 h 287"/>
                <a:gd name="T12" fmla="*/ 0 w 566"/>
                <a:gd name="T13" fmla="*/ 244 h 287"/>
                <a:gd name="T14" fmla="*/ 1 w 566"/>
                <a:gd name="T15" fmla="*/ 245 h 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6" h="287">
                  <a:moveTo>
                    <a:pt x="1" y="245"/>
                  </a:moveTo>
                  <a:cubicBezTo>
                    <a:pt x="85" y="272"/>
                    <a:pt x="180" y="287"/>
                    <a:pt x="282" y="287"/>
                  </a:cubicBezTo>
                  <a:cubicBezTo>
                    <a:pt x="384" y="287"/>
                    <a:pt x="481" y="271"/>
                    <a:pt x="566" y="244"/>
                  </a:cubicBezTo>
                  <a:cubicBezTo>
                    <a:pt x="566" y="244"/>
                    <a:pt x="566" y="244"/>
                    <a:pt x="566" y="244"/>
                  </a:cubicBezTo>
                  <a:cubicBezTo>
                    <a:pt x="529" y="141"/>
                    <a:pt x="428" y="53"/>
                    <a:pt x="290" y="0"/>
                  </a:cubicBezTo>
                  <a:cubicBezTo>
                    <a:pt x="290" y="0"/>
                    <a:pt x="290" y="0"/>
                    <a:pt x="290" y="0"/>
                  </a:cubicBezTo>
                  <a:cubicBezTo>
                    <a:pt x="146" y="52"/>
                    <a:pt x="39" y="140"/>
                    <a:pt x="0" y="244"/>
                  </a:cubicBezTo>
                  <a:lnTo>
                    <a:pt x="1" y="245"/>
                  </a:lnTo>
                  <a:close/>
                </a:path>
              </a:pathLst>
            </a:custGeom>
            <a:solidFill>
              <a:schemeClr val="bg2">
                <a:lumMod val="50000"/>
              </a:schemeClr>
            </a:solidFill>
            <a:ln w="19050" cap="flat" cmpd="sng">
              <a:solidFill>
                <a:schemeClr val="bg1"/>
              </a:solidFill>
              <a:prstDash val="solid"/>
              <a:round/>
              <a:headEnd type="none" w="med" len="med"/>
              <a:tailEnd type="none" w="med" len="med"/>
            </a:ln>
            <a:effectLst/>
          </p:spPr>
          <p:txBody>
            <a:bodyPr lIns="0" tIns="72000" rIns="0" bIns="0" anchor="ctr"/>
            <a:lstStyle/>
            <a:p>
              <a:pPr algn="ctr" eaLnBrk="0" fontAlgn="base" hangingPunct="0">
                <a:spcBef>
                  <a:spcPct val="0"/>
                </a:spcBef>
                <a:spcAft>
                  <a:spcPct val="0"/>
                </a:spcAft>
              </a:pPr>
              <a:r>
                <a:rPr lang="en-GB" baseline="0" dirty="0">
                  <a:solidFill>
                    <a:schemeClr val="bg1"/>
                  </a:solidFill>
                  <a:latin typeface="+mj-lt"/>
                </a:rPr>
                <a:t>MINE</a:t>
              </a:r>
              <a:endParaRPr lang="en-GB" sz="1200" baseline="0" dirty="0">
                <a:solidFill>
                  <a:schemeClr val="bg1"/>
                </a:solidFill>
                <a:latin typeface="+mj-lt"/>
              </a:endParaRPr>
            </a:p>
          </p:txBody>
        </p:sp>
      </p:grpSp>
      <p:sp>
        <p:nvSpPr>
          <p:cNvPr id="45" name="Arrow: Pentagon 23">
            <a:extLst>
              <a:ext uri="{FF2B5EF4-FFF2-40B4-BE49-F238E27FC236}">
                <a16:creationId xmlns:a16="http://schemas.microsoft.com/office/drawing/2014/main" id="{C14E765D-E419-D0AA-E5E6-4EF8A4297FCA}"/>
              </a:ext>
            </a:extLst>
          </p:cNvPr>
          <p:cNvSpPr/>
          <p:nvPr/>
        </p:nvSpPr>
        <p:spPr>
          <a:xfrm>
            <a:off x="3266763" y="1095839"/>
            <a:ext cx="2323108" cy="60043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defRPr/>
            </a:pPr>
            <a:r>
              <a:rPr lang="en-GB" baseline="0" dirty="0">
                <a:solidFill>
                  <a:schemeClr val="tx2"/>
                </a:solidFill>
                <a:latin typeface="Arial"/>
                <a:ea typeface="Roboto" panose="02000000000000000000" pitchFamily="2" charset="0"/>
                <a:cs typeface="Roboto" panose="02000000000000000000" pitchFamily="2" charset="0"/>
              </a:rPr>
              <a:t>Socially Equitable</a:t>
            </a:r>
          </a:p>
          <a:p>
            <a:pPr algn="ctr">
              <a:defRPr/>
            </a:pPr>
            <a:r>
              <a:rPr lang="en-GB" b="0" baseline="0" dirty="0">
                <a:solidFill>
                  <a:schemeClr val="tx2"/>
                </a:solidFill>
                <a:latin typeface="Arial"/>
                <a:ea typeface="Roboto" panose="02000000000000000000" pitchFamily="2" charset="0"/>
                <a:cs typeface="Roboto" panose="02000000000000000000" pitchFamily="2" charset="0"/>
              </a:rPr>
              <a:t>Elevate livelihoods through enabling quality employment </a:t>
            </a:r>
            <a:endParaRPr lang="en-GB" baseline="0" dirty="0">
              <a:solidFill>
                <a:schemeClr val="tx2"/>
              </a:solidFill>
              <a:latin typeface="Arial"/>
              <a:ea typeface="Roboto" panose="02000000000000000000" pitchFamily="2" charset="0"/>
              <a:cs typeface="Roboto" panose="02000000000000000000" pitchFamily="2" charset="0"/>
            </a:endParaRPr>
          </a:p>
        </p:txBody>
      </p:sp>
      <p:sp>
        <p:nvSpPr>
          <p:cNvPr id="54" name="Arrow: Pentagon 23">
            <a:extLst>
              <a:ext uri="{FF2B5EF4-FFF2-40B4-BE49-F238E27FC236}">
                <a16:creationId xmlns:a16="http://schemas.microsoft.com/office/drawing/2014/main" id="{ED602591-E7E6-88B5-70ED-11A079F9C59C}"/>
              </a:ext>
            </a:extLst>
          </p:cNvPr>
          <p:cNvSpPr/>
          <p:nvPr/>
        </p:nvSpPr>
        <p:spPr>
          <a:xfrm>
            <a:off x="5646476" y="3197732"/>
            <a:ext cx="2197769" cy="60043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defRPr/>
            </a:pPr>
            <a:r>
              <a:rPr lang="en-GB" baseline="0" dirty="0">
                <a:solidFill>
                  <a:srgbClr val="00B0F0"/>
                </a:solidFill>
                <a:latin typeface="Arial"/>
                <a:ea typeface="Roboto" panose="02000000000000000000" pitchFamily="2" charset="0"/>
                <a:cs typeface="Roboto" panose="02000000000000000000" pitchFamily="2" charset="0"/>
              </a:rPr>
              <a:t>Environmentally Sustainable</a:t>
            </a:r>
          </a:p>
          <a:p>
            <a:pPr algn="ctr">
              <a:defRPr/>
            </a:pPr>
            <a:r>
              <a:rPr lang="en-GB" b="0" baseline="0" dirty="0">
                <a:solidFill>
                  <a:srgbClr val="00B0F0"/>
                </a:solidFill>
                <a:latin typeface="Arial"/>
                <a:ea typeface="Roboto" panose="02000000000000000000" pitchFamily="2" charset="0"/>
                <a:cs typeface="Roboto" panose="02000000000000000000" pitchFamily="2" charset="0"/>
              </a:rPr>
              <a:t>Make the best use of our collective natural capital</a:t>
            </a:r>
          </a:p>
        </p:txBody>
      </p:sp>
      <p:sp>
        <p:nvSpPr>
          <p:cNvPr id="55" name="Arrow: Pentagon 23">
            <a:extLst>
              <a:ext uri="{FF2B5EF4-FFF2-40B4-BE49-F238E27FC236}">
                <a16:creationId xmlns:a16="http://schemas.microsoft.com/office/drawing/2014/main" id="{B0408A33-3392-AC7E-2F97-9B6910A348CB}"/>
              </a:ext>
            </a:extLst>
          </p:cNvPr>
          <p:cNvSpPr/>
          <p:nvPr/>
        </p:nvSpPr>
        <p:spPr>
          <a:xfrm>
            <a:off x="1299755" y="3197732"/>
            <a:ext cx="1968432" cy="60043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defRPr/>
            </a:pPr>
            <a:r>
              <a:rPr lang="en-GB" baseline="0" dirty="0">
                <a:solidFill>
                  <a:srgbClr val="0070C0"/>
                </a:solidFill>
                <a:latin typeface="Arial"/>
                <a:ea typeface="Roboto" panose="02000000000000000000" pitchFamily="2" charset="0"/>
                <a:cs typeface="Roboto" panose="02000000000000000000" pitchFamily="2" charset="0"/>
              </a:rPr>
              <a:t>Economically Beneficial</a:t>
            </a:r>
          </a:p>
          <a:p>
            <a:pPr algn="ctr">
              <a:defRPr/>
            </a:pPr>
            <a:r>
              <a:rPr lang="en-GB" b="0" baseline="0" dirty="0">
                <a:solidFill>
                  <a:srgbClr val="0070C0"/>
                </a:solidFill>
                <a:latin typeface="Arial"/>
                <a:ea typeface="Roboto" panose="02000000000000000000" pitchFamily="2" charset="0"/>
                <a:cs typeface="Roboto" panose="02000000000000000000" pitchFamily="2" charset="0"/>
              </a:rPr>
              <a:t>Distribute financial value fairly across stakeholders</a:t>
            </a:r>
          </a:p>
        </p:txBody>
      </p:sp>
      <p:sp>
        <p:nvSpPr>
          <p:cNvPr id="57" name="Arrow: Pentagon 23">
            <a:extLst>
              <a:ext uri="{FF2B5EF4-FFF2-40B4-BE49-F238E27FC236}">
                <a16:creationId xmlns:a16="http://schemas.microsoft.com/office/drawing/2014/main" id="{8729BC06-2ADB-7868-03EF-8F425A561ECC}"/>
              </a:ext>
            </a:extLst>
          </p:cNvPr>
          <p:cNvSpPr/>
          <p:nvPr/>
        </p:nvSpPr>
        <p:spPr>
          <a:xfrm>
            <a:off x="837156" y="1904610"/>
            <a:ext cx="2770008" cy="60043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algn="ctr">
              <a:defRPr/>
            </a:pPr>
            <a:r>
              <a:rPr lang="en-GB" baseline="0" dirty="0">
                <a:solidFill>
                  <a:schemeClr val="bg2">
                    <a:lumMod val="50000"/>
                  </a:schemeClr>
                </a:solidFill>
                <a:latin typeface="Arial"/>
                <a:ea typeface="Roboto" panose="02000000000000000000" pitchFamily="2" charset="0"/>
                <a:cs typeface="Roboto" panose="02000000000000000000" pitchFamily="2" charset="0"/>
              </a:rPr>
              <a:t>The public REGULATOR influences socio-economic returns and socio-political stability</a:t>
            </a:r>
          </a:p>
        </p:txBody>
      </p:sp>
      <p:sp>
        <p:nvSpPr>
          <p:cNvPr id="58" name="Arrow: Pentagon 23">
            <a:extLst>
              <a:ext uri="{FF2B5EF4-FFF2-40B4-BE49-F238E27FC236}">
                <a16:creationId xmlns:a16="http://schemas.microsoft.com/office/drawing/2014/main" id="{3A2F85C7-5F1A-7650-D832-1AB12FBDB75D}"/>
              </a:ext>
            </a:extLst>
          </p:cNvPr>
          <p:cNvSpPr/>
          <p:nvPr/>
        </p:nvSpPr>
        <p:spPr>
          <a:xfrm>
            <a:off x="3028436" y="4314605"/>
            <a:ext cx="2804130" cy="60043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defRPr/>
            </a:pPr>
            <a:r>
              <a:rPr lang="en-GB" baseline="0" dirty="0">
                <a:solidFill>
                  <a:schemeClr val="bg2">
                    <a:lumMod val="50000"/>
                  </a:schemeClr>
                </a:solidFill>
                <a:latin typeface="Arial"/>
                <a:ea typeface="Roboto" panose="02000000000000000000" pitchFamily="2" charset="0"/>
                <a:cs typeface="Roboto" panose="02000000000000000000" pitchFamily="2" charset="0"/>
              </a:rPr>
              <a:t>The mine OPERATOR influences financial sustainability while fulfilling the supply of strategic minerals</a:t>
            </a:r>
          </a:p>
        </p:txBody>
      </p:sp>
      <p:sp>
        <p:nvSpPr>
          <p:cNvPr id="53" name="Arrow: Right 52">
            <a:extLst>
              <a:ext uri="{FF2B5EF4-FFF2-40B4-BE49-F238E27FC236}">
                <a16:creationId xmlns:a16="http://schemas.microsoft.com/office/drawing/2014/main" id="{944419ED-7DBF-368F-F58D-6623207BB682}"/>
              </a:ext>
            </a:extLst>
          </p:cNvPr>
          <p:cNvSpPr/>
          <p:nvPr/>
        </p:nvSpPr>
        <p:spPr>
          <a:xfrm rot="5400000">
            <a:off x="4015832" y="3638381"/>
            <a:ext cx="842400" cy="432000"/>
          </a:xfrm>
          <a:prstGeom prst="rightArrow">
            <a:avLst/>
          </a:prstGeom>
          <a:gradFill flip="none" rotWithShape="1">
            <a:gsLst>
              <a:gs pos="0">
                <a:srgbClr val="00B0F0"/>
              </a:gs>
              <a:gs pos="70000">
                <a:schemeClr val="bg1">
                  <a:lumMod val="95000"/>
                </a:schemeClr>
              </a:gs>
              <a:gs pos="100000">
                <a:srgbClr val="0070C0"/>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sp>
        <p:nvSpPr>
          <p:cNvPr id="51" name="Arrow: Right 50">
            <a:extLst>
              <a:ext uri="{FF2B5EF4-FFF2-40B4-BE49-F238E27FC236}">
                <a16:creationId xmlns:a16="http://schemas.microsoft.com/office/drawing/2014/main" id="{B0D8BB68-8FC2-A5BC-3601-20FC397A3BFE}"/>
              </a:ext>
            </a:extLst>
          </p:cNvPr>
          <p:cNvSpPr/>
          <p:nvPr/>
        </p:nvSpPr>
        <p:spPr>
          <a:xfrm rot="19453895">
            <a:off x="4706374" y="2361822"/>
            <a:ext cx="842400" cy="432000"/>
          </a:xfrm>
          <a:prstGeom prst="rightArrow">
            <a:avLst/>
          </a:prstGeom>
          <a:gradFill flip="none" rotWithShape="1">
            <a:gsLst>
              <a:gs pos="0">
                <a:schemeClr val="tx2"/>
              </a:gs>
              <a:gs pos="70000">
                <a:schemeClr val="bg1">
                  <a:lumMod val="95000"/>
                </a:schemeClr>
              </a:gs>
              <a:gs pos="100000">
                <a:srgbClr val="00B0F0"/>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sp>
        <p:nvSpPr>
          <p:cNvPr id="52" name="Arrow: Right 51">
            <a:extLst>
              <a:ext uri="{FF2B5EF4-FFF2-40B4-BE49-F238E27FC236}">
                <a16:creationId xmlns:a16="http://schemas.microsoft.com/office/drawing/2014/main" id="{9C2EE9DE-FFA9-8302-2EA5-99C107F77D0B}"/>
              </a:ext>
            </a:extLst>
          </p:cNvPr>
          <p:cNvSpPr/>
          <p:nvPr/>
        </p:nvSpPr>
        <p:spPr>
          <a:xfrm rot="12981533">
            <a:off x="3301606" y="2364305"/>
            <a:ext cx="843360" cy="432000"/>
          </a:xfrm>
          <a:prstGeom prst="rightArrow">
            <a:avLst/>
          </a:prstGeom>
          <a:gradFill flip="none" rotWithShape="1">
            <a:gsLst>
              <a:gs pos="0">
                <a:srgbClr val="0070C0"/>
              </a:gs>
              <a:gs pos="72000">
                <a:schemeClr val="bg1">
                  <a:lumMod val="95000"/>
                </a:schemeClr>
              </a:gs>
              <a:gs pos="100000">
                <a:schemeClr val="tx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sp>
        <p:nvSpPr>
          <p:cNvPr id="2" name="Arrow: Pentagon 23">
            <a:extLst>
              <a:ext uri="{FF2B5EF4-FFF2-40B4-BE49-F238E27FC236}">
                <a16:creationId xmlns:a16="http://schemas.microsoft.com/office/drawing/2014/main" id="{BF778DE5-F572-42D1-6B19-77314CE22B6F}"/>
              </a:ext>
            </a:extLst>
          </p:cNvPr>
          <p:cNvSpPr/>
          <p:nvPr/>
        </p:nvSpPr>
        <p:spPr>
          <a:xfrm>
            <a:off x="5322984" y="1904610"/>
            <a:ext cx="2769456" cy="60043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algn="ctr">
              <a:defRPr/>
            </a:pPr>
            <a:r>
              <a:rPr lang="en-GB" baseline="0" dirty="0">
                <a:solidFill>
                  <a:schemeClr val="bg2">
                    <a:lumMod val="50000"/>
                  </a:schemeClr>
                </a:solidFill>
                <a:latin typeface="Arial"/>
                <a:ea typeface="Roboto" panose="02000000000000000000" pitchFamily="2" charset="0"/>
                <a:cs typeface="Roboto" panose="02000000000000000000" pitchFamily="2" charset="0"/>
              </a:rPr>
              <a:t>SOCIETY influences the protection of indigenous communities and the environmental ecosystem</a:t>
            </a:r>
          </a:p>
        </p:txBody>
      </p:sp>
      <p:pic>
        <p:nvPicPr>
          <p:cNvPr id="5" name="Picture 4" descr="Logo&#10;&#10;Description automatically generated">
            <a:extLst>
              <a:ext uri="{FF2B5EF4-FFF2-40B4-BE49-F238E27FC236}">
                <a16:creationId xmlns:a16="http://schemas.microsoft.com/office/drawing/2014/main" id="{A1D1C578-37C6-AE9B-89CB-6880A13C5630}"/>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Effect>
                      <a14:brightnessContrast contrast="20000"/>
                    </a14:imgEffect>
                  </a14:imgLayer>
                </a14:imgProps>
              </a:ext>
            </a:extLst>
          </a:blip>
          <a:stretch>
            <a:fillRect/>
          </a:stretch>
        </p:blipFill>
        <p:spPr>
          <a:xfrm>
            <a:off x="3969936" y="1701386"/>
            <a:ext cx="920470" cy="92047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0B2524AE-28E3-0A38-AE84-4F0372A5EDF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4858235" y="2971509"/>
            <a:ext cx="734951" cy="734951"/>
          </a:xfrm>
          <a:prstGeom prst="rect">
            <a:avLst/>
          </a:prstGeom>
        </p:spPr>
      </p:pic>
      <p:pic>
        <p:nvPicPr>
          <p:cNvPr id="13" name="Picture 12" descr="Icon&#10;&#10;Description automatically generated">
            <a:extLst>
              <a:ext uri="{FF2B5EF4-FFF2-40B4-BE49-F238E27FC236}">
                <a16:creationId xmlns:a16="http://schemas.microsoft.com/office/drawing/2014/main" id="{085C9CD7-8CDD-F77A-8C19-933E381EE68D}"/>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tretch>
            <a:fillRect/>
          </a:stretch>
        </p:blipFill>
        <p:spPr>
          <a:xfrm>
            <a:off x="3313757" y="3028322"/>
            <a:ext cx="640628" cy="640628"/>
          </a:xfrm>
          <a:prstGeom prst="rect">
            <a:avLst/>
          </a:prstGeom>
        </p:spPr>
      </p:pic>
    </p:spTree>
    <p:extLst>
      <p:ext uri="{BB962C8B-B14F-4D97-AF65-F5344CB8AC3E}">
        <p14:creationId xmlns:p14="http://schemas.microsoft.com/office/powerpoint/2010/main" val="1066248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007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440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08B732A-F07A-FA18-80FE-7932F119515C}"/>
              </a:ext>
            </a:extLst>
          </p:cNvPr>
          <p:cNvGraphicFramePr>
            <a:graphicFrameLocks noChangeAspect="1"/>
          </p:cNvGraphicFramePr>
          <p:nvPr>
            <p:custDataLst>
              <p:tags r:id="rId1"/>
            </p:custDataLst>
            <p:extLst>
              <p:ext uri="{D42A27DB-BD31-4B8C-83A1-F6EECF244321}">
                <p14:modId xmlns:p14="http://schemas.microsoft.com/office/powerpoint/2010/main" val="40674511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5" name="Object 4" hidden="1">
                        <a:extLst>
                          <a:ext uri="{FF2B5EF4-FFF2-40B4-BE49-F238E27FC236}">
                            <a16:creationId xmlns:a16="http://schemas.microsoft.com/office/drawing/2014/main" id="{E08B732A-F07A-FA18-80FE-7932F11951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0B1AE73-BD4C-45ED-9735-3E28810B1AC1}"/>
              </a:ext>
            </a:extLst>
          </p:cNvPr>
          <p:cNvSpPr>
            <a:spLocks noGrp="1"/>
          </p:cNvSpPr>
          <p:nvPr>
            <p:ph type="title"/>
          </p:nvPr>
        </p:nvSpPr>
        <p:spPr/>
        <p:txBody>
          <a:bodyPr vert="horz"/>
          <a:lstStyle/>
          <a:p>
            <a:r>
              <a:rPr lang="en-GB" dirty="0"/>
              <a:t>Context of the copper mining sector</a:t>
            </a:r>
            <a:endParaRPr lang="en-US" dirty="0"/>
          </a:p>
        </p:txBody>
      </p:sp>
      <p:sp>
        <p:nvSpPr>
          <p:cNvPr id="3" name="Text Placeholder 2">
            <a:extLst>
              <a:ext uri="{FF2B5EF4-FFF2-40B4-BE49-F238E27FC236}">
                <a16:creationId xmlns:a16="http://schemas.microsoft.com/office/drawing/2014/main" id="{6F0B214A-0C52-455F-94A1-555A3F7596B3}"/>
              </a:ext>
            </a:extLst>
          </p:cNvPr>
          <p:cNvSpPr>
            <a:spLocks noGrp="1"/>
          </p:cNvSpPr>
          <p:nvPr>
            <p:ph type="body" idx="1"/>
          </p:nvPr>
        </p:nvSpPr>
        <p:spPr>
          <a:xfrm>
            <a:off x="844551" y="2472643"/>
            <a:ext cx="5160009" cy="1125140"/>
          </a:xfrm>
        </p:spPr>
        <p:txBody>
          <a:bodyPr/>
          <a:lstStyle/>
          <a:p>
            <a:endParaRPr lang="en-US" sz="1400" dirty="0"/>
          </a:p>
        </p:txBody>
      </p:sp>
      <p:sp>
        <p:nvSpPr>
          <p:cNvPr id="4" name="Text Placeholder 3">
            <a:extLst>
              <a:ext uri="{FF2B5EF4-FFF2-40B4-BE49-F238E27FC236}">
                <a16:creationId xmlns:a16="http://schemas.microsoft.com/office/drawing/2014/main" id="{DC225383-29A3-4579-B388-1FF6B57E74F9}"/>
              </a:ext>
            </a:extLst>
          </p:cNvPr>
          <p:cNvSpPr>
            <a:spLocks noGrp="1"/>
          </p:cNvSpPr>
          <p:nvPr>
            <p:ph type="body" sz="quarter" idx="10"/>
          </p:nvPr>
        </p:nvSpPr>
        <p:spPr>
          <a:noFill/>
          <a:ln>
            <a:noFill/>
          </a:ln>
        </p:spPr>
        <p:txBody>
          <a:bodyPr vert="horz" lIns="0" tIns="38963" rIns="77925" bIns="0" rtlCol="0" anchor="b" anchorCtr="0">
            <a:noAutofit/>
          </a:bodyPr>
          <a:lstStyle/>
          <a:p>
            <a:pPr>
              <a:spcBef>
                <a:spcPct val="0"/>
              </a:spcBef>
            </a:pPr>
            <a:r>
              <a:rPr lang="en-US" dirty="0">
                <a:latin typeface="Arial" panose="020B0604020202020204" pitchFamily="34" charset="0"/>
                <a:ea typeface="Roboto Medium" panose="02000000000000000000" pitchFamily="2" charset="0"/>
                <a:cs typeface="Arial" panose="020B0604020202020204" pitchFamily="34" charset="0"/>
              </a:rPr>
              <a:t>1.</a:t>
            </a:r>
          </a:p>
        </p:txBody>
      </p:sp>
      <p:pic>
        <p:nvPicPr>
          <p:cNvPr id="6" name="Picture 5" descr="Icon&#10;&#10;Description automatically generated">
            <a:extLst>
              <a:ext uri="{FF2B5EF4-FFF2-40B4-BE49-F238E27FC236}">
                <a16:creationId xmlns:a16="http://schemas.microsoft.com/office/drawing/2014/main" id="{A6CC392D-B777-7512-2A52-C65EEA11EBEB}"/>
              </a:ext>
            </a:extLst>
          </p:cNvPr>
          <p:cNvPicPr>
            <a:picLocks noChangeAspect="1"/>
          </p:cNvPicPr>
          <p:nvPr/>
        </p:nvPicPr>
        <p:blipFill>
          <a:blip r:embed="rId5">
            <a:biLevel thresh="25000"/>
          </a:blip>
          <a:stretch>
            <a:fillRect/>
          </a:stretch>
        </p:blipFill>
        <p:spPr>
          <a:xfrm>
            <a:off x="6247585" y="1276350"/>
            <a:ext cx="2590800" cy="2590800"/>
          </a:xfrm>
          <a:prstGeom prst="rect">
            <a:avLst/>
          </a:prstGeom>
        </p:spPr>
      </p:pic>
    </p:spTree>
    <p:extLst>
      <p:ext uri="{BB962C8B-B14F-4D97-AF65-F5344CB8AC3E}">
        <p14:creationId xmlns:p14="http://schemas.microsoft.com/office/powerpoint/2010/main" val="1405542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08B732A-F07A-FA18-80FE-7932F119515C}"/>
              </a:ext>
            </a:extLst>
          </p:cNvPr>
          <p:cNvGraphicFramePr>
            <a:graphicFrameLocks noChangeAspect="1"/>
          </p:cNvGraphicFramePr>
          <p:nvPr>
            <p:custDataLst>
              <p:tags r:id="rId1"/>
            </p:custDataLst>
            <p:extLst>
              <p:ext uri="{D42A27DB-BD31-4B8C-83A1-F6EECF244321}">
                <p14:modId xmlns:p14="http://schemas.microsoft.com/office/powerpoint/2010/main" val="3753150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5" name="Object 4" hidden="1">
                        <a:extLst>
                          <a:ext uri="{FF2B5EF4-FFF2-40B4-BE49-F238E27FC236}">
                            <a16:creationId xmlns:a16="http://schemas.microsoft.com/office/drawing/2014/main" id="{E08B732A-F07A-FA18-80FE-7932F11951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0B1AE73-BD4C-45ED-9735-3E28810B1AC1}"/>
              </a:ext>
            </a:extLst>
          </p:cNvPr>
          <p:cNvSpPr>
            <a:spLocks noGrp="1"/>
          </p:cNvSpPr>
          <p:nvPr>
            <p:ph type="title"/>
          </p:nvPr>
        </p:nvSpPr>
        <p:spPr>
          <a:xfrm>
            <a:off x="844550" y="1966465"/>
            <a:ext cx="7967350" cy="487400"/>
          </a:xfrm>
        </p:spPr>
        <p:txBody>
          <a:bodyPr vert="horz"/>
          <a:lstStyle/>
          <a:p>
            <a:r>
              <a:rPr lang="en-GB" dirty="0"/>
              <a:t>Appendix</a:t>
            </a:r>
          </a:p>
        </p:txBody>
      </p:sp>
      <p:sp>
        <p:nvSpPr>
          <p:cNvPr id="3" name="Text Placeholder 2">
            <a:extLst>
              <a:ext uri="{FF2B5EF4-FFF2-40B4-BE49-F238E27FC236}">
                <a16:creationId xmlns:a16="http://schemas.microsoft.com/office/drawing/2014/main" id="{6F0B214A-0C52-455F-94A1-555A3F7596B3}"/>
              </a:ext>
            </a:extLst>
          </p:cNvPr>
          <p:cNvSpPr>
            <a:spLocks noGrp="1"/>
          </p:cNvSpPr>
          <p:nvPr>
            <p:ph type="body" idx="1"/>
          </p:nvPr>
        </p:nvSpPr>
        <p:spPr>
          <a:xfrm>
            <a:off x="844551" y="2472643"/>
            <a:ext cx="4954269" cy="1125140"/>
          </a:xfrm>
        </p:spPr>
        <p:txBody>
          <a:bodyPr/>
          <a:lstStyle/>
          <a:p>
            <a:endParaRPr lang="en-US" dirty="0"/>
          </a:p>
        </p:txBody>
      </p:sp>
      <p:sp>
        <p:nvSpPr>
          <p:cNvPr id="4" name="Text Placeholder 3">
            <a:extLst>
              <a:ext uri="{FF2B5EF4-FFF2-40B4-BE49-F238E27FC236}">
                <a16:creationId xmlns:a16="http://schemas.microsoft.com/office/drawing/2014/main" id="{DC225383-29A3-4579-B388-1FF6B57E74F9}"/>
              </a:ext>
            </a:extLst>
          </p:cNvPr>
          <p:cNvSpPr>
            <a:spLocks noGrp="1"/>
          </p:cNvSpPr>
          <p:nvPr>
            <p:ph type="body" sz="quarter" idx="10"/>
          </p:nvPr>
        </p:nvSpPr>
        <p:spPr>
          <a:noFill/>
          <a:ln>
            <a:noFill/>
          </a:ln>
        </p:spPr>
        <p:txBody>
          <a:bodyPr vert="horz" lIns="0" tIns="38963" rIns="77925" bIns="0" rtlCol="0" anchor="b" anchorCtr="0">
            <a:noAutofit/>
          </a:bodyPr>
          <a:lstStyle/>
          <a:p>
            <a:pPr>
              <a:spcBef>
                <a:spcPct val="0"/>
              </a:spcBef>
            </a:pPr>
            <a:endParaRPr lang="en-US" dirty="0">
              <a:latin typeface="Arial" panose="020B0604020202020204" pitchFamily="34" charset="0"/>
              <a:ea typeface="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1249159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97F64C6-087F-4BBD-A27C-7EDE6D93F5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3" progId="TCLayout.ActiveDocument.1">
                  <p:embed/>
                </p:oleObj>
              </mc:Choice>
              <mc:Fallback>
                <p:oleObj name="think-cell Slide" r:id="rId3" imgW="352" imgH="353" progId="TCLayout.ActiveDocument.1">
                  <p:embed/>
                  <p:pic>
                    <p:nvPicPr>
                      <p:cNvPr id="3" name="Object 2" hidden="1">
                        <a:extLst>
                          <a:ext uri="{FF2B5EF4-FFF2-40B4-BE49-F238E27FC236}">
                            <a16:creationId xmlns:a16="http://schemas.microsoft.com/office/drawing/2014/main" id="{197F64C6-087F-4BBD-A27C-7EDE6D93F5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6"/>
          <p:cNvSpPr>
            <a:spLocks noGrp="1"/>
          </p:cNvSpPr>
          <p:nvPr>
            <p:ph type="title"/>
          </p:nvPr>
        </p:nvSpPr>
        <p:spPr/>
        <p:txBody>
          <a:bodyPr vert="horz"/>
          <a:lstStyle/>
          <a:p>
            <a:r>
              <a:rPr lang="en-US"/>
              <a:t>Mining is the initial stage of the copper value-chain, and is currently responsible for the extraction of ~23Mt of primary copper globally </a:t>
            </a:r>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0"/>
          </p:nvPr>
        </p:nvSpPr>
        <p:spPr/>
        <p:txBody>
          <a:bodyPr/>
          <a:lstStyle/>
          <a:p>
            <a:r>
              <a:rPr lang="en-GB"/>
              <a:t>The focus of our socio-economic impact analysis is on the mining aspect of the value-chain</a:t>
            </a:r>
            <a:endParaRPr lang="en-US"/>
          </a:p>
        </p:txBody>
      </p:sp>
      <p:grpSp>
        <p:nvGrpSpPr>
          <p:cNvPr id="8" name="Group 7">
            <a:extLst>
              <a:ext uri="{FF2B5EF4-FFF2-40B4-BE49-F238E27FC236}">
                <a16:creationId xmlns:a16="http://schemas.microsoft.com/office/drawing/2014/main" id="{8E537A74-4F25-434E-BF38-C873889C7E61}"/>
              </a:ext>
            </a:extLst>
          </p:cNvPr>
          <p:cNvGrpSpPr/>
          <p:nvPr/>
        </p:nvGrpSpPr>
        <p:grpSpPr>
          <a:xfrm>
            <a:off x="313156" y="1101250"/>
            <a:ext cx="8526044" cy="875609"/>
            <a:chOff x="1206081" y="763293"/>
            <a:chExt cx="6477343" cy="761478"/>
          </a:xfrm>
        </p:grpSpPr>
        <p:pic>
          <p:nvPicPr>
            <p:cNvPr id="10" name="Picture 9">
              <a:extLst>
                <a:ext uri="{FF2B5EF4-FFF2-40B4-BE49-F238E27FC236}">
                  <a16:creationId xmlns:a16="http://schemas.microsoft.com/office/drawing/2014/main" id="{3DCA8172-BCBB-4D05-9D2C-1A32319884CB}"/>
                </a:ext>
              </a:extLst>
            </p:cNvPr>
            <p:cNvPicPr>
              <a:picLocks noChangeAspect="1"/>
            </p:cNvPicPr>
            <p:nvPr/>
          </p:nvPicPr>
          <p:blipFill rotWithShape="1">
            <a:blip r:embed="rId5">
              <a:duotone>
                <a:prstClr val="black"/>
                <a:srgbClr val="D9C3A5">
                  <a:tint val="50000"/>
                  <a:satMod val="180000"/>
                </a:srgbClr>
              </a:duotone>
            </a:blip>
            <a:srcRect l="4699" t="-3127" r="55175" b="-2682"/>
            <a:stretch/>
          </p:blipFill>
          <p:spPr>
            <a:xfrm>
              <a:off x="1206081" y="763293"/>
              <a:ext cx="3391525" cy="761478"/>
            </a:xfrm>
            <a:prstGeom prst="rect">
              <a:avLst/>
            </a:prstGeom>
          </p:spPr>
        </p:pic>
        <p:pic>
          <p:nvPicPr>
            <p:cNvPr id="11" name="Picture 10">
              <a:extLst>
                <a:ext uri="{FF2B5EF4-FFF2-40B4-BE49-F238E27FC236}">
                  <a16:creationId xmlns:a16="http://schemas.microsoft.com/office/drawing/2014/main" id="{631B5757-4A42-4DF4-B208-00089E37068E}"/>
                </a:ext>
              </a:extLst>
            </p:cNvPr>
            <p:cNvPicPr>
              <a:picLocks noChangeAspect="1"/>
            </p:cNvPicPr>
            <p:nvPr/>
          </p:nvPicPr>
          <p:blipFill rotWithShape="1">
            <a:blip r:embed="rId5">
              <a:duotone>
                <a:prstClr val="black"/>
                <a:srgbClr val="D9C3A5">
                  <a:tint val="50000"/>
                  <a:satMod val="180000"/>
                </a:srgbClr>
              </a:duotone>
            </a:blip>
            <a:srcRect l="43732" t="-3127" r="105" b="-2682"/>
            <a:stretch/>
          </p:blipFill>
          <p:spPr>
            <a:xfrm>
              <a:off x="4507844" y="1012548"/>
              <a:ext cx="3175580" cy="488621"/>
            </a:xfrm>
            <a:prstGeom prst="rect">
              <a:avLst/>
            </a:prstGeom>
            <a:ln>
              <a:noFill/>
            </a:ln>
          </p:spPr>
        </p:pic>
      </p:grpSp>
      <p:cxnSp>
        <p:nvCxnSpPr>
          <p:cNvPr id="50" name="Connector: Elbow 49">
            <a:extLst>
              <a:ext uri="{FF2B5EF4-FFF2-40B4-BE49-F238E27FC236}">
                <a16:creationId xmlns:a16="http://schemas.microsoft.com/office/drawing/2014/main" id="{ECD80110-D9C2-4325-80DF-A8483A9A0616}"/>
              </a:ext>
            </a:extLst>
          </p:cNvPr>
          <p:cNvCxnSpPr>
            <a:cxnSpLocks/>
            <a:stCxn id="47" idx="3"/>
            <a:endCxn id="42" idx="0"/>
          </p:cNvCxnSpPr>
          <p:nvPr/>
        </p:nvCxnSpPr>
        <p:spPr>
          <a:xfrm flipH="1" flipV="1">
            <a:off x="3483504" y="2336435"/>
            <a:ext cx="5355696" cy="126000"/>
          </a:xfrm>
          <a:prstGeom prst="bentConnector4">
            <a:avLst>
              <a:gd name="adj1" fmla="val -4864"/>
              <a:gd name="adj2" fmla="val 281429"/>
            </a:avLst>
          </a:prstGeom>
          <a:ln w="19050">
            <a:solidFill>
              <a:srgbClr val="00A4E3"/>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68" name="Group 67">
            <a:extLst>
              <a:ext uri="{FF2B5EF4-FFF2-40B4-BE49-F238E27FC236}">
                <a16:creationId xmlns:a16="http://schemas.microsoft.com/office/drawing/2014/main" id="{008E516F-8248-49E9-8CB3-183EE83697FA}"/>
              </a:ext>
            </a:extLst>
          </p:cNvPr>
          <p:cNvGrpSpPr/>
          <p:nvPr/>
        </p:nvGrpSpPr>
        <p:grpSpPr>
          <a:xfrm>
            <a:off x="322080" y="2023907"/>
            <a:ext cx="8517120" cy="564528"/>
            <a:chOff x="322080" y="1953567"/>
            <a:chExt cx="8517120" cy="564528"/>
          </a:xfrm>
        </p:grpSpPr>
        <p:grpSp>
          <p:nvGrpSpPr>
            <p:cNvPr id="16" name="Group 15">
              <a:extLst>
                <a:ext uri="{FF2B5EF4-FFF2-40B4-BE49-F238E27FC236}">
                  <a16:creationId xmlns:a16="http://schemas.microsoft.com/office/drawing/2014/main" id="{74A5EC21-BB1B-4DC0-99E6-BB3AB2DBD8A8}"/>
                </a:ext>
              </a:extLst>
            </p:cNvPr>
            <p:cNvGrpSpPr/>
            <p:nvPr/>
          </p:nvGrpSpPr>
          <p:grpSpPr>
            <a:xfrm>
              <a:off x="322080" y="2266095"/>
              <a:ext cx="8517120" cy="252000"/>
              <a:chOff x="322080" y="2019905"/>
              <a:chExt cx="8517120" cy="252000"/>
            </a:xfrm>
          </p:grpSpPr>
          <p:sp>
            <p:nvSpPr>
              <p:cNvPr id="47" name="Arrow: Pentagon 46">
                <a:extLst>
                  <a:ext uri="{FF2B5EF4-FFF2-40B4-BE49-F238E27FC236}">
                    <a16:creationId xmlns:a16="http://schemas.microsoft.com/office/drawing/2014/main" id="{714DB44B-6D72-4FCF-8C96-DFF380BC43C7}"/>
                  </a:ext>
                </a:extLst>
              </p:cNvPr>
              <p:cNvSpPr/>
              <p:nvPr/>
            </p:nvSpPr>
            <p:spPr>
              <a:xfrm>
                <a:off x="6474137" y="2019905"/>
                <a:ext cx="2365063" cy="252000"/>
              </a:xfrm>
              <a:prstGeom prst="homePlate">
                <a:avLst/>
              </a:prstGeom>
              <a:solidFill>
                <a:srgbClr val="00A4E3"/>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en-GB" sz="1000" baseline="0">
                    <a:solidFill>
                      <a:schemeClr val="bg1"/>
                    </a:solidFill>
                    <a:latin typeface="Arial"/>
                    <a:ea typeface="Roboto" panose="02000000000000000000" pitchFamily="2" charset="0"/>
                  </a:rPr>
                  <a:t>Final Production</a:t>
                </a:r>
              </a:p>
            </p:txBody>
          </p:sp>
          <p:sp>
            <p:nvSpPr>
              <p:cNvPr id="46" name="Arrow: Pentagon 45">
                <a:extLst>
                  <a:ext uri="{FF2B5EF4-FFF2-40B4-BE49-F238E27FC236}">
                    <a16:creationId xmlns:a16="http://schemas.microsoft.com/office/drawing/2014/main" id="{C5046B07-3F8A-47E8-8443-CFEB482EF076}"/>
                  </a:ext>
                </a:extLst>
              </p:cNvPr>
              <p:cNvSpPr/>
              <p:nvPr/>
            </p:nvSpPr>
            <p:spPr>
              <a:xfrm>
                <a:off x="4423452" y="2019905"/>
                <a:ext cx="2365063" cy="252000"/>
              </a:xfrm>
              <a:prstGeom prst="homePlat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en-GB" sz="1000" baseline="0">
                    <a:solidFill>
                      <a:schemeClr val="bg1"/>
                    </a:solidFill>
                    <a:latin typeface="Arial"/>
                    <a:ea typeface="Roboto" panose="02000000000000000000" pitchFamily="2" charset="0"/>
                  </a:rPr>
                  <a:t>Semi Production</a:t>
                </a:r>
              </a:p>
            </p:txBody>
          </p:sp>
          <p:sp>
            <p:nvSpPr>
              <p:cNvPr id="42" name="Arrow: Pentagon 41">
                <a:extLst>
                  <a:ext uri="{FF2B5EF4-FFF2-40B4-BE49-F238E27FC236}">
                    <a16:creationId xmlns:a16="http://schemas.microsoft.com/office/drawing/2014/main" id="{D569A7AB-95DE-4004-A0C3-028A6B870726}"/>
                  </a:ext>
                </a:extLst>
              </p:cNvPr>
              <p:cNvSpPr/>
              <p:nvPr/>
            </p:nvSpPr>
            <p:spPr>
              <a:xfrm>
                <a:off x="2372766" y="2019905"/>
                <a:ext cx="2365063" cy="252000"/>
              </a:xfrm>
              <a:prstGeom prst="homePlate">
                <a:avLst/>
              </a:prstGeom>
              <a:solidFill>
                <a:srgbClr val="006BA6"/>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en-GB" sz="1000" baseline="0">
                    <a:solidFill>
                      <a:schemeClr val="bg1"/>
                    </a:solidFill>
                    <a:latin typeface="Arial"/>
                    <a:ea typeface="Roboto" panose="02000000000000000000" pitchFamily="2" charset="0"/>
                  </a:rPr>
                  <a:t>Smelting &amp; Refining</a:t>
                </a:r>
              </a:p>
            </p:txBody>
          </p:sp>
          <p:sp>
            <p:nvSpPr>
              <p:cNvPr id="44" name="Arrow: Pentagon 43">
                <a:extLst>
                  <a:ext uri="{FF2B5EF4-FFF2-40B4-BE49-F238E27FC236}">
                    <a16:creationId xmlns:a16="http://schemas.microsoft.com/office/drawing/2014/main" id="{6987FC68-149C-44CC-B3B8-21476926D795}"/>
                  </a:ext>
                </a:extLst>
              </p:cNvPr>
              <p:cNvSpPr/>
              <p:nvPr/>
            </p:nvSpPr>
            <p:spPr>
              <a:xfrm>
                <a:off x="322080" y="2019905"/>
                <a:ext cx="2365063" cy="252000"/>
              </a:xfrm>
              <a:prstGeom prst="homePlate">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en-GB" sz="1000" baseline="0">
                    <a:solidFill>
                      <a:schemeClr val="bg1"/>
                    </a:solidFill>
                    <a:latin typeface="Arial"/>
                    <a:ea typeface="Roboto" panose="02000000000000000000" pitchFamily="2" charset="0"/>
                  </a:rPr>
                  <a:t>Mining &amp; Processing</a:t>
                </a:r>
              </a:p>
            </p:txBody>
          </p:sp>
        </p:grpSp>
        <p:sp>
          <p:nvSpPr>
            <p:cNvPr id="53" name="TextBox 52">
              <a:extLst>
                <a:ext uri="{FF2B5EF4-FFF2-40B4-BE49-F238E27FC236}">
                  <a16:creationId xmlns:a16="http://schemas.microsoft.com/office/drawing/2014/main" id="{BCB89CC5-849C-4A9E-8D5F-E2B5B8507760}"/>
                </a:ext>
              </a:extLst>
            </p:cNvPr>
            <p:cNvSpPr txBox="1"/>
            <p:nvPr/>
          </p:nvSpPr>
          <p:spPr>
            <a:xfrm>
              <a:off x="3077507" y="1953567"/>
              <a:ext cx="811993" cy="153888"/>
            </a:xfrm>
            <a:prstGeom prst="rect">
              <a:avLst/>
            </a:prstGeom>
            <a:solidFill>
              <a:schemeClr val="bg1"/>
            </a:solidFill>
          </p:spPr>
          <p:txBody>
            <a:bodyPr wrap="square" lIns="0" tIns="0" rIns="0" bIns="0" rtlCol="0">
              <a:spAutoFit/>
            </a:bodyPr>
            <a:lstStyle/>
            <a:p>
              <a:pPr algn="ctr"/>
              <a:r>
                <a:rPr lang="en-GB" sz="1000" baseline="0">
                  <a:solidFill>
                    <a:srgbClr val="00A4E3"/>
                  </a:solidFill>
                  <a:latin typeface="+mj-lt"/>
                  <a:ea typeface="Roboto" panose="02000000000000000000" pitchFamily="2" charset="0"/>
                  <a:cs typeface="Roboto" panose="02000000000000000000" pitchFamily="2" charset="0"/>
                </a:rPr>
                <a:t>Recycling</a:t>
              </a:r>
            </a:p>
          </p:txBody>
        </p:sp>
      </p:grpSp>
      <p:sp>
        <p:nvSpPr>
          <p:cNvPr id="69" name="TextBox 68">
            <a:extLst>
              <a:ext uri="{FF2B5EF4-FFF2-40B4-BE49-F238E27FC236}">
                <a16:creationId xmlns:a16="http://schemas.microsoft.com/office/drawing/2014/main" id="{5D138360-49E7-46ED-9F96-C973DAD5DCBD}"/>
              </a:ext>
            </a:extLst>
          </p:cNvPr>
          <p:cNvSpPr txBox="1"/>
          <p:nvPr/>
        </p:nvSpPr>
        <p:spPr>
          <a:xfrm>
            <a:off x="413733" y="2857203"/>
            <a:ext cx="2055148" cy="1570697"/>
          </a:xfrm>
          <a:prstGeom prst="rect">
            <a:avLst/>
          </a:prstGeom>
          <a:noFill/>
        </p:spPr>
        <p:txBody>
          <a:bodyPr wrap="square" lIns="36000" tIns="36000" rIns="36000" bIns="36000" rtlCol="0">
            <a:noAutofit/>
          </a:bodyPr>
          <a:lstStyle/>
          <a:p>
            <a:pPr algn="ctr"/>
            <a:r>
              <a:rPr lang="en-GB" sz="1000" b="0" baseline="0">
                <a:solidFill>
                  <a:srgbClr val="54585A"/>
                </a:solidFill>
                <a:latin typeface="+mj-lt"/>
                <a:ea typeface="Roboto" panose="02000000000000000000" pitchFamily="2" charset="0"/>
                <a:cs typeface="Roboto" panose="02000000000000000000" pitchFamily="2" charset="0"/>
              </a:rPr>
              <a:t>The first step comprises identifying copper-bearing resources, mining </a:t>
            </a:r>
            <a:r>
              <a:rPr lang="en-GB" sz="1000" b="0" baseline="0">
                <a:solidFill>
                  <a:srgbClr val="54585A"/>
                </a:solidFill>
                <a:latin typeface="+mj-lt"/>
                <a:ea typeface="Roboto" panose="02000000000000000000" pitchFamily="2" charset="0"/>
              </a:rPr>
              <a:t>sulfidic</a:t>
            </a:r>
            <a:r>
              <a:rPr lang="en-GB" sz="1000" baseline="0">
                <a:solidFill>
                  <a:schemeClr val="accent6"/>
                </a:solidFill>
                <a:latin typeface="+mj-lt"/>
                <a:ea typeface="Roboto" panose="02000000000000000000" pitchFamily="2" charset="0"/>
                <a:cs typeface="Roboto" panose="02000000000000000000" pitchFamily="2" charset="0"/>
              </a:rPr>
              <a:t> ore </a:t>
            </a:r>
            <a:r>
              <a:rPr lang="en-GB" sz="1000" b="0" baseline="0">
                <a:solidFill>
                  <a:srgbClr val="54585A"/>
                </a:solidFill>
                <a:latin typeface="+mj-lt"/>
                <a:ea typeface="Roboto" panose="02000000000000000000" pitchFamily="2" charset="0"/>
                <a:cs typeface="Roboto" panose="02000000000000000000" pitchFamily="2" charset="0"/>
              </a:rPr>
              <a:t>and concentrating it, which involves enriching the Cu content from ~0.3-1% to ~25-35% typically, by flotation, to produce </a:t>
            </a:r>
            <a:r>
              <a:rPr lang="en-GB" sz="1000" b="0" baseline="0">
                <a:solidFill>
                  <a:srgbClr val="54585A"/>
                </a:solidFill>
                <a:latin typeface="+mj-lt"/>
                <a:ea typeface="Roboto" panose="02000000000000000000" pitchFamily="2" charset="0"/>
              </a:rPr>
              <a:t>copper</a:t>
            </a:r>
            <a:r>
              <a:rPr lang="en-GB" sz="1000" baseline="0">
                <a:solidFill>
                  <a:schemeClr val="accent6"/>
                </a:solidFill>
                <a:latin typeface="+mj-lt"/>
                <a:ea typeface="Roboto" panose="02000000000000000000" pitchFamily="2" charset="0"/>
                <a:cs typeface="Roboto" panose="02000000000000000000" pitchFamily="2" charset="0"/>
              </a:rPr>
              <a:t> concentrate</a:t>
            </a:r>
            <a:r>
              <a:rPr lang="en-GB" sz="1000" b="0" baseline="0">
                <a:solidFill>
                  <a:srgbClr val="54585A"/>
                </a:solidFill>
                <a:latin typeface="+mj-lt"/>
                <a:ea typeface="Roboto" panose="02000000000000000000" pitchFamily="2" charset="0"/>
                <a:cs typeface="Roboto" panose="02000000000000000000" pitchFamily="2" charset="0"/>
              </a:rPr>
              <a:t>. </a:t>
            </a:r>
            <a:r>
              <a:rPr lang="en-GB" sz="1000" b="0" baseline="0">
                <a:solidFill>
                  <a:srgbClr val="54585A"/>
                </a:solidFill>
                <a:latin typeface="+mj-lt"/>
                <a:ea typeface="Roboto" panose="02000000000000000000" pitchFamily="2" charset="0"/>
              </a:rPr>
              <a:t>Oxidic</a:t>
            </a:r>
            <a:r>
              <a:rPr lang="en-GB" sz="1000" baseline="0">
                <a:solidFill>
                  <a:schemeClr val="accent6"/>
                </a:solidFill>
                <a:latin typeface="+mj-lt"/>
                <a:ea typeface="Roboto" panose="02000000000000000000" pitchFamily="2" charset="0"/>
                <a:cs typeface="Roboto" panose="02000000000000000000" pitchFamily="2" charset="0"/>
              </a:rPr>
              <a:t> ore </a:t>
            </a:r>
            <a:r>
              <a:rPr lang="en-GB" sz="1000" b="0" baseline="0">
                <a:solidFill>
                  <a:srgbClr val="54585A"/>
                </a:solidFill>
                <a:latin typeface="+mj-lt"/>
                <a:ea typeface="Roboto" panose="02000000000000000000" pitchFamily="2" charset="0"/>
                <a:cs typeface="Roboto" panose="02000000000000000000" pitchFamily="2" charset="0"/>
              </a:rPr>
              <a:t>can be processed by leaching &amp; electrowinning (SX/EW), producing </a:t>
            </a:r>
            <a:r>
              <a:rPr lang="en-GB" sz="1000" b="0" baseline="0">
                <a:solidFill>
                  <a:srgbClr val="54585A"/>
                </a:solidFill>
                <a:latin typeface="+mj-lt"/>
                <a:ea typeface="Roboto" panose="02000000000000000000" pitchFamily="2" charset="0"/>
              </a:rPr>
              <a:t>copper</a:t>
            </a:r>
            <a:r>
              <a:rPr lang="en-GB" sz="1000" baseline="0">
                <a:solidFill>
                  <a:schemeClr val="accent6"/>
                </a:solidFill>
                <a:latin typeface="+mj-lt"/>
                <a:ea typeface="Roboto" panose="02000000000000000000" pitchFamily="2" charset="0"/>
                <a:cs typeface="Roboto" panose="02000000000000000000" pitchFamily="2" charset="0"/>
              </a:rPr>
              <a:t> cathodes </a:t>
            </a:r>
            <a:r>
              <a:rPr lang="en-GB" sz="1000" b="0" baseline="0">
                <a:solidFill>
                  <a:srgbClr val="54585A"/>
                </a:solidFill>
                <a:latin typeface="+mj-lt"/>
                <a:ea typeface="Roboto" panose="02000000000000000000" pitchFamily="2" charset="0"/>
                <a:cs typeface="Roboto" panose="02000000000000000000" pitchFamily="2" charset="0"/>
              </a:rPr>
              <a:t>directly.</a:t>
            </a:r>
          </a:p>
        </p:txBody>
      </p:sp>
      <p:cxnSp>
        <p:nvCxnSpPr>
          <p:cNvPr id="71" name="Straight Connector 70">
            <a:extLst>
              <a:ext uri="{FF2B5EF4-FFF2-40B4-BE49-F238E27FC236}">
                <a16:creationId xmlns:a16="http://schemas.microsoft.com/office/drawing/2014/main" id="{5AAB3B7A-94A1-4E22-AEA3-3B6EFD51D724}"/>
              </a:ext>
            </a:extLst>
          </p:cNvPr>
          <p:cNvCxnSpPr>
            <a:cxnSpLocks/>
            <a:stCxn id="44" idx="2"/>
            <a:endCxn id="69" idx="0"/>
          </p:cNvCxnSpPr>
          <p:nvPr/>
        </p:nvCxnSpPr>
        <p:spPr>
          <a:xfrm flipH="1">
            <a:off x="1441307" y="2588435"/>
            <a:ext cx="305" cy="268768"/>
          </a:xfrm>
          <a:prstGeom prst="line">
            <a:avLst/>
          </a:prstGeom>
          <a:ln>
            <a:solidFill>
              <a:srgbClr val="06357A"/>
            </a:solidFill>
            <a:tailEnd type="none"/>
          </a:ln>
          <a:effectLst/>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236BB9C0-A84F-4A64-A672-AFE328B5650E}"/>
              </a:ext>
            </a:extLst>
          </p:cNvPr>
          <p:cNvSpPr txBox="1"/>
          <p:nvPr/>
        </p:nvSpPr>
        <p:spPr>
          <a:xfrm>
            <a:off x="2464164" y="2857203"/>
            <a:ext cx="2055148" cy="1570697"/>
          </a:xfrm>
          <a:prstGeom prst="rect">
            <a:avLst/>
          </a:prstGeom>
          <a:noFill/>
        </p:spPr>
        <p:txBody>
          <a:bodyPr wrap="square" lIns="36000" tIns="36000" rIns="36000" bIns="36000" rtlCol="0">
            <a:noAutofit/>
          </a:bodyPr>
          <a:lstStyle/>
          <a:p>
            <a:pPr algn="ctr"/>
            <a:r>
              <a:rPr lang="en-GB" sz="1000" b="0" baseline="0">
                <a:solidFill>
                  <a:srgbClr val="54585A"/>
                </a:solidFill>
                <a:latin typeface="+mj-lt"/>
                <a:ea typeface="Roboto" panose="02000000000000000000" pitchFamily="2" charset="0"/>
                <a:cs typeface="Roboto" panose="02000000000000000000" pitchFamily="2" charset="0"/>
              </a:rPr>
              <a:t>Most of the </a:t>
            </a:r>
            <a:r>
              <a:rPr lang="en-GB" sz="1000" b="0" baseline="0">
                <a:solidFill>
                  <a:srgbClr val="54585A"/>
                </a:solidFill>
                <a:latin typeface="+mj-lt"/>
                <a:ea typeface="Roboto" panose="02000000000000000000" pitchFamily="2" charset="0"/>
              </a:rPr>
              <a:t>copper</a:t>
            </a:r>
            <a:r>
              <a:rPr lang="en-GB" sz="1000" baseline="0">
                <a:solidFill>
                  <a:schemeClr val="accent6"/>
                </a:solidFill>
                <a:latin typeface="+mj-lt"/>
                <a:ea typeface="Roboto" panose="02000000000000000000" pitchFamily="2" charset="0"/>
                <a:cs typeface="Roboto" panose="02000000000000000000" pitchFamily="2" charset="0"/>
              </a:rPr>
              <a:t> cathodes </a:t>
            </a:r>
            <a:r>
              <a:rPr lang="en-GB" sz="1000" b="0" baseline="0">
                <a:solidFill>
                  <a:srgbClr val="54585A"/>
                </a:solidFill>
                <a:latin typeface="+mj-lt"/>
                <a:ea typeface="Roboto" panose="02000000000000000000" pitchFamily="2" charset="0"/>
              </a:rPr>
              <a:t>from this step </a:t>
            </a:r>
            <a:r>
              <a:rPr lang="en-GB" sz="1000" b="0" baseline="0">
                <a:solidFill>
                  <a:srgbClr val="54585A"/>
                </a:solidFill>
                <a:latin typeface="+mj-lt"/>
                <a:ea typeface="Roboto" panose="02000000000000000000" pitchFamily="2" charset="0"/>
                <a:cs typeface="Roboto" panose="02000000000000000000" pitchFamily="2" charset="0"/>
              </a:rPr>
              <a:t>are produced from </a:t>
            </a:r>
            <a:r>
              <a:rPr lang="en-GB" sz="1000" b="0" baseline="0">
                <a:solidFill>
                  <a:srgbClr val="54585A"/>
                </a:solidFill>
                <a:latin typeface="+mj-lt"/>
                <a:ea typeface="Roboto" panose="02000000000000000000" pitchFamily="2" charset="0"/>
              </a:rPr>
              <a:t>sulfidic</a:t>
            </a:r>
            <a:r>
              <a:rPr lang="en-GB" sz="1000" baseline="0">
                <a:solidFill>
                  <a:schemeClr val="accent6"/>
                </a:solidFill>
                <a:latin typeface="+mj-lt"/>
                <a:ea typeface="Roboto" panose="02000000000000000000" pitchFamily="2" charset="0"/>
                <a:cs typeface="Roboto" panose="02000000000000000000" pitchFamily="2" charset="0"/>
              </a:rPr>
              <a:t> ore</a:t>
            </a:r>
            <a:r>
              <a:rPr lang="en-GB" sz="1000" b="0" baseline="0">
                <a:solidFill>
                  <a:srgbClr val="54585A"/>
                </a:solidFill>
                <a:latin typeface="+mj-lt"/>
                <a:ea typeface="Roboto" panose="02000000000000000000" pitchFamily="2" charset="0"/>
                <a:cs typeface="Roboto" panose="02000000000000000000" pitchFamily="2" charset="0"/>
              </a:rPr>
              <a:t>, by smelting, converting &amp; electrorefining, in a tank-house. By-products of this process include sulphuric acid and silicate stone. </a:t>
            </a:r>
            <a:r>
              <a:rPr lang="en-GB" sz="1000" b="0" baseline="0">
                <a:solidFill>
                  <a:srgbClr val="54585A"/>
                </a:solidFill>
                <a:latin typeface="+mj-lt"/>
                <a:ea typeface="Roboto" panose="02000000000000000000" pitchFamily="2" charset="0"/>
              </a:rPr>
              <a:t>Copper</a:t>
            </a:r>
            <a:r>
              <a:rPr lang="en-GB" sz="1000" baseline="0">
                <a:solidFill>
                  <a:schemeClr val="accent6"/>
                </a:solidFill>
                <a:latin typeface="+mj-lt"/>
                <a:ea typeface="Roboto" panose="02000000000000000000" pitchFamily="2" charset="0"/>
                <a:cs typeface="Roboto" panose="02000000000000000000" pitchFamily="2" charset="0"/>
              </a:rPr>
              <a:t> scrap</a:t>
            </a:r>
            <a:r>
              <a:rPr lang="en-GB" sz="1000" b="0" baseline="0">
                <a:solidFill>
                  <a:srgbClr val="54585A"/>
                </a:solidFill>
                <a:latin typeface="+mj-lt"/>
                <a:ea typeface="Roboto" panose="02000000000000000000" pitchFamily="2" charset="0"/>
                <a:cs typeface="Roboto" panose="02000000000000000000" pitchFamily="2" charset="0"/>
              </a:rPr>
              <a:t> processing (or recycling) is an increasingly important contributor, especially ‘complex scrap’ (from residues).</a:t>
            </a:r>
          </a:p>
          <a:p>
            <a:pPr algn="ctr"/>
            <a:endParaRPr lang="en-GB" sz="1000" b="0" baseline="0">
              <a:solidFill>
                <a:srgbClr val="54585A"/>
              </a:solidFill>
              <a:latin typeface="+mj-lt"/>
              <a:ea typeface="Roboto" panose="02000000000000000000" pitchFamily="2" charset="0"/>
              <a:cs typeface="Roboto" panose="02000000000000000000" pitchFamily="2" charset="0"/>
            </a:endParaRPr>
          </a:p>
          <a:p>
            <a:pPr algn="ctr"/>
            <a:endParaRPr lang="en-GB" sz="1000" b="0" baseline="0">
              <a:solidFill>
                <a:srgbClr val="54585A"/>
              </a:solidFill>
              <a:latin typeface="+mj-lt"/>
              <a:ea typeface="Roboto" panose="02000000000000000000" pitchFamily="2" charset="0"/>
              <a:cs typeface="Roboto" panose="02000000000000000000" pitchFamily="2" charset="0"/>
            </a:endParaRPr>
          </a:p>
        </p:txBody>
      </p:sp>
      <p:cxnSp>
        <p:nvCxnSpPr>
          <p:cNvPr id="75" name="Straight Connector 74">
            <a:extLst>
              <a:ext uri="{FF2B5EF4-FFF2-40B4-BE49-F238E27FC236}">
                <a16:creationId xmlns:a16="http://schemas.microsoft.com/office/drawing/2014/main" id="{4EEFDC17-3F4D-4EA0-BD20-C412F94FC01C}"/>
              </a:ext>
            </a:extLst>
          </p:cNvPr>
          <p:cNvCxnSpPr>
            <a:cxnSpLocks/>
            <a:stCxn id="42" idx="2"/>
            <a:endCxn id="74" idx="0"/>
          </p:cNvCxnSpPr>
          <p:nvPr/>
        </p:nvCxnSpPr>
        <p:spPr>
          <a:xfrm flipH="1">
            <a:off x="3491738" y="2588435"/>
            <a:ext cx="560" cy="268768"/>
          </a:xfrm>
          <a:prstGeom prst="line">
            <a:avLst/>
          </a:prstGeom>
          <a:ln>
            <a:solidFill>
              <a:srgbClr val="006BA6"/>
            </a:solidFill>
            <a:tailEnd type="none"/>
          </a:ln>
          <a:effectLst/>
        </p:spPr>
        <p:style>
          <a:lnRef idx="2">
            <a:schemeClr val="accent1"/>
          </a:lnRef>
          <a:fillRef idx="0">
            <a:schemeClr val="accent1"/>
          </a:fillRef>
          <a:effectRef idx="1">
            <a:schemeClr val="accent1"/>
          </a:effectRef>
          <a:fontRef idx="minor">
            <a:schemeClr val="tx1"/>
          </a:fontRef>
        </p:style>
      </p:cxnSp>
      <p:sp>
        <p:nvSpPr>
          <p:cNvPr id="80" name="TextBox 79">
            <a:extLst>
              <a:ext uri="{FF2B5EF4-FFF2-40B4-BE49-F238E27FC236}">
                <a16:creationId xmlns:a16="http://schemas.microsoft.com/office/drawing/2014/main" id="{7466C2F6-EC76-461D-AB14-1BA14D97B32B}"/>
              </a:ext>
            </a:extLst>
          </p:cNvPr>
          <p:cNvSpPr txBox="1"/>
          <p:nvPr/>
        </p:nvSpPr>
        <p:spPr>
          <a:xfrm>
            <a:off x="4515155" y="2857203"/>
            <a:ext cx="2055148" cy="1570697"/>
          </a:xfrm>
          <a:prstGeom prst="rect">
            <a:avLst/>
          </a:prstGeom>
          <a:noFill/>
        </p:spPr>
        <p:txBody>
          <a:bodyPr wrap="square" lIns="36000" tIns="36000" rIns="36000" bIns="36000" rtlCol="0">
            <a:noAutofit/>
          </a:bodyPr>
          <a:lstStyle/>
          <a:p>
            <a:pPr algn="ctr"/>
            <a:r>
              <a:rPr lang="en-GB" sz="1000" b="0" baseline="0">
                <a:solidFill>
                  <a:srgbClr val="54585A"/>
                </a:solidFill>
                <a:latin typeface="+mj-lt"/>
                <a:ea typeface="Roboto" panose="02000000000000000000" pitchFamily="2" charset="0"/>
                <a:cs typeface="Roboto" panose="02000000000000000000" pitchFamily="2" charset="0"/>
              </a:rPr>
              <a:t>The main first-use of copper cathodes is the production of standardized </a:t>
            </a:r>
            <a:r>
              <a:rPr lang="en-GB" sz="1000" baseline="0">
                <a:solidFill>
                  <a:schemeClr val="accent6"/>
                </a:solidFill>
                <a:latin typeface="+mj-lt"/>
                <a:ea typeface="Roboto" panose="02000000000000000000" pitchFamily="2" charset="0"/>
                <a:cs typeface="Roboto" panose="02000000000000000000" pitchFamily="2" charset="0"/>
              </a:rPr>
              <a:t>wire rod, </a:t>
            </a:r>
            <a:r>
              <a:rPr lang="en-GB" sz="1000" b="0" baseline="0">
                <a:solidFill>
                  <a:srgbClr val="54585A"/>
                </a:solidFill>
                <a:latin typeface="+mj-lt"/>
                <a:ea typeface="Roboto" panose="02000000000000000000" pitchFamily="2" charset="0"/>
                <a:cs typeface="Roboto" panose="02000000000000000000" pitchFamily="2" charset="0"/>
              </a:rPr>
              <a:t>from the production of copper </a:t>
            </a:r>
            <a:r>
              <a:rPr lang="en-GB" sz="1000" baseline="0">
                <a:solidFill>
                  <a:srgbClr val="A31C37"/>
                </a:solidFill>
                <a:latin typeface="+mj-lt"/>
                <a:ea typeface="Roboto" panose="02000000000000000000" pitchFamily="2" charset="0"/>
                <a:cs typeface="Roboto" panose="02000000000000000000" pitchFamily="2" charset="0"/>
              </a:rPr>
              <a:t>wires</a:t>
            </a:r>
            <a:r>
              <a:rPr lang="en-GB" sz="1000" b="0" baseline="0">
                <a:solidFill>
                  <a:srgbClr val="54585A"/>
                </a:solidFill>
                <a:latin typeface="+mj-lt"/>
                <a:ea typeface="Roboto" panose="02000000000000000000" pitchFamily="2" charset="0"/>
                <a:cs typeface="Roboto" panose="02000000000000000000" pitchFamily="2" charset="0"/>
              </a:rPr>
              <a:t>. Another important first-use of copper cathodes are </a:t>
            </a:r>
            <a:r>
              <a:rPr lang="en-GB" sz="1000" baseline="0">
                <a:solidFill>
                  <a:schemeClr val="accent6"/>
                </a:solidFill>
                <a:latin typeface="+mj-lt"/>
                <a:ea typeface="Roboto" panose="02000000000000000000" pitchFamily="2" charset="0"/>
                <a:cs typeface="Roboto" panose="02000000000000000000" pitchFamily="2" charset="0"/>
              </a:rPr>
              <a:t>billets</a:t>
            </a:r>
            <a:r>
              <a:rPr lang="en-GB" sz="1000" b="0" baseline="0">
                <a:solidFill>
                  <a:srgbClr val="54585A"/>
                </a:solidFill>
                <a:latin typeface="+mj-lt"/>
                <a:ea typeface="Roboto" panose="02000000000000000000" pitchFamily="2" charset="0"/>
                <a:cs typeface="Roboto" panose="02000000000000000000" pitchFamily="2" charset="0"/>
              </a:rPr>
              <a:t> and </a:t>
            </a:r>
            <a:r>
              <a:rPr lang="en-GB" sz="1000" baseline="0">
                <a:solidFill>
                  <a:schemeClr val="accent6"/>
                </a:solidFill>
                <a:latin typeface="+mj-lt"/>
                <a:ea typeface="Roboto" panose="02000000000000000000" pitchFamily="2" charset="0"/>
                <a:cs typeface="Roboto" panose="02000000000000000000" pitchFamily="2" charset="0"/>
              </a:rPr>
              <a:t>cakes</a:t>
            </a:r>
            <a:r>
              <a:rPr lang="en-GB" sz="1000" b="0" baseline="0">
                <a:solidFill>
                  <a:srgbClr val="54585A"/>
                </a:solidFill>
                <a:latin typeface="+mj-lt"/>
                <a:ea typeface="Roboto" panose="02000000000000000000" pitchFamily="2" charset="0"/>
                <a:cs typeface="Roboto" panose="02000000000000000000" pitchFamily="2" charset="0"/>
              </a:rPr>
              <a:t>, for the production of copper </a:t>
            </a:r>
            <a:r>
              <a:rPr lang="en-GB" sz="1000" baseline="0">
                <a:solidFill>
                  <a:srgbClr val="A31C37"/>
                </a:solidFill>
                <a:latin typeface="+mj-lt"/>
                <a:ea typeface="Roboto" panose="02000000000000000000" pitchFamily="2" charset="0"/>
                <a:cs typeface="Roboto" panose="02000000000000000000" pitchFamily="2" charset="0"/>
              </a:rPr>
              <a:t>strips</a:t>
            </a:r>
            <a:r>
              <a:rPr lang="en-GB" sz="1000" b="0" baseline="0">
                <a:solidFill>
                  <a:srgbClr val="54585A"/>
                </a:solidFill>
                <a:latin typeface="+mj-lt"/>
                <a:ea typeface="Roboto" panose="02000000000000000000" pitchFamily="2" charset="0"/>
                <a:cs typeface="Roboto" panose="02000000000000000000" pitchFamily="2" charset="0"/>
              </a:rPr>
              <a:t> and </a:t>
            </a:r>
            <a:r>
              <a:rPr lang="en-GB" sz="1000" baseline="0">
                <a:solidFill>
                  <a:srgbClr val="A31C37"/>
                </a:solidFill>
                <a:latin typeface="+mj-lt"/>
                <a:ea typeface="Roboto" panose="02000000000000000000" pitchFamily="2" charset="0"/>
                <a:cs typeface="Roboto" panose="02000000000000000000" pitchFamily="2" charset="0"/>
              </a:rPr>
              <a:t>tubes</a:t>
            </a:r>
            <a:r>
              <a:rPr lang="en-GB" sz="1000" b="0" baseline="0">
                <a:solidFill>
                  <a:srgbClr val="54585A"/>
                </a:solidFill>
                <a:latin typeface="+mj-lt"/>
                <a:ea typeface="Roboto" panose="02000000000000000000" pitchFamily="2" charset="0"/>
                <a:cs typeface="Roboto" panose="02000000000000000000" pitchFamily="2" charset="0"/>
              </a:rPr>
              <a:t>. They come in a variety of dimensions and chemical composition.</a:t>
            </a:r>
          </a:p>
        </p:txBody>
      </p:sp>
      <p:cxnSp>
        <p:nvCxnSpPr>
          <p:cNvPr id="81" name="Straight Connector 80">
            <a:extLst>
              <a:ext uri="{FF2B5EF4-FFF2-40B4-BE49-F238E27FC236}">
                <a16:creationId xmlns:a16="http://schemas.microsoft.com/office/drawing/2014/main" id="{7B79FFA2-D07C-444B-8531-C45E86DF9797}"/>
              </a:ext>
            </a:extLst>
          </p:cNvPr>
          <p:cNvCxnSpPr>
            <a:cxnSpLocks/>
            <a:stCxn id="46" idx="2"/>
            <a:endCxn id="80" idx="0"/>
          </p:cNvCxnSpPr>
          <p:nvPr/>
        </p:nvCxnSpPr>
        <p:spPr>
          <a:xfrm flipH="1">
            <a:off x="5542729" y="2588435"/>
            <a:ext cx="255" cy="268768"/>
          </a:xfrm>
          <a:prstGeom prst="line">
            <a:avLst/>
          </a:prstGeom>
          <a:ln>
            <a:solidFill>
              <a:srgbClr val="006BA6"/>
            </a:solidFill>
            <a:tailEnd type="none"/>
          </a:ln>
          <a:effectLst/>
        </p:spPr>
        <p:style>
          <a:lnRef idx="2">
            <a:schemeClr val="accent1"/>
          </a:lnRef>
          <a:fillRef idx="0">
            <a:schemeClr val="accent1"/>
          </a:fillRef>
          <a:effectRef idx="1">
            <a:schemeClr val="accent1"/>
          </a:effectRef>
          <a:fontRef idx="minor">
            <a:schemeClr val="tx1"/>
          </a:fontRef>
        </p:style>
      </p:cxnSp>
      <p:sp>
        <p:nvSpPr>
          <p:cNvPr id="86" name="TextBox 85">
            <a:extLst>
              <a:ext uri="{FF2B5EF4-FFF2-40B4-BE49-F238E27FC236}">
                <a16:creationId xmlns:a16="http://schemas.microsoft.com/office/drawing/2014/main" id="{D498772A-3E10-44C7-BF4A-1C8695A8759C}"/>
              </a:ext>
            </a:extLst>
          </p:cNvPr>
          <p:cNvSpPr txBox="1"/>
          <p:nvPr/>
        </p:nvSpPr>
        <p:spPr>
          <a:xfrm>
            <a:off x="6565586" y="2857203"/>
            <a:ext cx="2055148" cy="1570697"/>
          </a:xfrm>
          <a:prstGeom prst="rect">
            <a:avLst/>
          </a:prstGeom>
          <a:noFill/>
        </p:spPr>
        <p:txBody>
          <a:bodyPr wrap="square" lIns="36000" tIns="36000" rIns="36000" bIns="36000" rtlCol="0">
            <a:noAutofit/>
          </a:bodyPr>
          <a:lstStyle/>
          <a:p>
            <a:pPr algn="ctr"/>
            <a:r>
              <a:rPr lang="en-GB" sz="1000" baseline="0">
                <a:solidFill>
                  <a:schemeClr val="accent6"/>
                </a:solidFill>
                <a:latin typeface="+mj-lt"/>
                <a:ea typeface="Roboto" panose="02000000000000000000" pitchFamily="2" charset="0"/>
                <a:cs typeface="Roboto" panose="02000000000000000000" pitchFamily="2" charset="0"/>
              </a:rPr>
              <a:t>Copper wires</a:t>
            </a:r>
            <a:r>
              <a:rPr lang="en-GB" sz="1000" b="0" baseline="0">
                <a:solidFill>
                  <a:srgbClr val="54585A"/>
                </a:solidFill>
                <a:latin typeface="+mj-lt"/>
                <a:ea typeface="Roboto" panose="02000000000000000000" pitchFamily="2" charset="0"/>
                <a:cs typeface="Roboto" panose="02000000000000000000" pitchFamily="2" charset="0"/>
              </a:rPr>
              <a:t>, </a:t>
            </a:r>
            <a:r>
              <a:rPr lang="en-GB" sz="1000" baseline="0">
                <a:solidFill>
                  <a:schemeClr val="accent6"/>
                </a:solidFill>
                <a:latin typeface="+mj-lt"/>
                <a:ea typeface="Roboto" panose="02000000000000000000" pitchFamily="2" charset="0"/>
                <a:cs typeface="Roboto" panose="02000000000000000000" pitchFamily="2" charset="0"/>
              </a:rPr>
              <a:t>strips</a:t>
            </a:r>
            <a:r>
              <a:rPr lang="en-GB" sz="1000" b="0" baseline="0">
                <a:solidFill>
                  <a:srgbClr val="54585A"/>
                </a:solidFill>
                <a:latin typeface="+mj-lt"/>
                <a:ea typeface="Roboto" panose="02000000000000000000" pitchFamily="2" charset="0"/>
                <a:cs typeface="Roboto" panose="02000000000000000000" pitchFamily="2" charset="0"/>
              </a:rPr>
              <a:t> and </a:t>
            </a:r>
            <a:r>
              <a:rPr lang="en-GB" sz="1000" baseline="0">
                <a:solidFill>
                  <a:schemeClr val="accent6"/>
                </a:solidFill>
                <a:latin typeface="+mj-lt"/>
                <a:ea typeface="Roboto" panose="02000000000000000000" pitchFamily="2" charset="0"/>
                <a:cs typeface="Roboto" panose="02000000000000000000" pitchFamily="2" charset="0"/>
              </a:rPr>
              <a:t>tubes</a:t>
            </a:r>
            <a:r>
              <a:rPr lang="en-GB" sz="1000" b="0" baseline="0">
                <a:solidFill>
                  <a:srgbClr val="54585A"/>
                </a:solidFill>
                <a:latin typeface="+mj-lt"/>
                <a:ea typeface="Roboto" panose="02000000000000000000" pitchFamily="2" charset="0"/>
                <a:cs typeface="Roboto" panose="02000000000000000000" pitchFamily="2" charset="0"/>
              </a:rPr>
              <a:t> are used in </a:t>
            </a:r>
            <a:r>
              <a:rPr lang="en-GB" sz="1000" b="0" baseline="0">
                <a:solidFill>
                  <a:srgbClr val="54585A"/>
                </a:solidFill>
                <a:latin typeface="+mj-lt"/>
                <a:ea typeface="Roboto" panose="02000000000000000000" pitchFamily="2" charset="0"/>
              </a:rPr>
              <a:t>fabrication to create various copper end-products such as electrical components, copper foil and piping. They can also be alloyed to produce materials with specific properties. These products include electronics, construction materials, and industrial machinery components.</a:t>
            </a:r>
          </a:p>
        </p:txBody>
      </p:sp>
      <p:cxnSp>
        <p:nvCxnSpPr>
          <p:cNvPr id="87" name="Straight Connector 86">
            <a:extLst>
              <a:ext uri="{FF2B5EF4-FFF2-40B4-BE49-F238E27FC236}">
                <a16:creationId xmlns:a16="http://schemas.microsoft.com/office/drawing/2014/main" id="{F0B014A4-7536-450E-9744-5D959E14C519}"/>
              </a:ext>
            </a:extLst>
          </p:cNvPr>
          <p:cNvCxnSpPr>
            <a:cxnSpLocks/>
            <a:stCxn id="47" idx="2"/>
            <a:endCxn id="86" idx="0"/>
          </p:cNvCxnSpPr>
          <p:nvPr/>
        </p:nvCxnSpPr>
        <p:spPr>
          <a:xfrm flipH="1">
            <a:off x="7593160" y="2588435"/>
            <a:ext cx="509" cy="268768"/>
          </a:xfrm>
          <a:prstGeom prst="line">
            <a:avLst/>
          </a:prstGeom>
          <a:ln>
            <a:solidFill>
              <a:srgbClr val="00A4E3"/>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5422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We have identified relevant business disclosures to assess the copper mining industry’s impacts in terms of elevating livelihoods</a:t>
            </a:r>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 UN, GRI</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0"/>
          </p:nvPr>
        </p:nvSpPr>
        <p:spPr/>
        <p:txBody>
          <a:bodyPr/>
          <a:lstStyle/>
          <a:p>
            <a:r>
              <a:rPr lang="en-GB"/>
              <a:t>The UN SDG provides a consistent framework for mapping and tracking the impacts</a:t>
            </a:r>
            <a:endParaRPr lang="en-US"/>
          </a:p>
        </p:txBody>
      </p:sp>
      <p:graphicFrame>
        <p:nvGraphicFramePr>
          <p:cNvPr id="36" name="Content Placeholder 49">
            <a:extLst>
              <a:ext uri="{FF2B5EF4-FFF2-40B4-BE49-F238E27FC236}">
                <a16:creationId xmlns:a16="http://schemas.microsoft.com/office/drawing/2014/main" id="{D7297373-08F0-4576-9F63-655026C883B8}"/>
              </a:ext>
            </a:extLst>
          </p:cNvPr>
          <p:cNvGraphicFramePr>
            <a:graphicFrameLocks/>
          </p:cNvGraphicFramePr>
          <p:nvPr/>
        </p:nvGraphicFramePr>
        <p:xfrm>
          <a:off x="312734" y="1195443"/>
          <a:ext cx="8526465" cy="3438471"/>
        </p:xfrm>
        <a:graphic>
          <a:graphicData uri="http://schemas.openxmlformats.org/drawingml/2006/table">
            <a:tbl>
              <a:tblPr firstRow="1" firstCol="1" lastRow="1" bandRow="1"/>
              <a:tblGrid>
                <a:gridCol w="1329873">
                  <a:extLst>
                    <a:ext uri="{9D8B030D-6E8A-4147-A177-3AD203B41FA5}">
                      <a16:colId xmlns:a16="http://schemas.microsoft.com/office/drawing/2014/main" val="3445127195"/>
                    </a:ext>
                  </a:extLst>
                </a:gridCol>
                <a:gridCol w="798823">
                  <a:extLst>
                    <a:ext uri="{9D8B030D-6E8A-4147-A177-3AD203B41FA5}">
                      <a16:colId xmlns:a16="http://schemas.microsoft.com/office/drawing/2014/main" val="3005800211"/>
                    </a:ext>
                  </a:extLst>
                </a:gridCol>
                <a:gridCol w="2731632">
                  <a:extLst>
                    <a:ext uri="{9D8B030D-6E8A-4147-A177-3AD203B41FA5}">
                      <a16:colId xmlns:a16="http://schemas.microsoft.com/office/drawing/2014/main" val="3673468045"/>
                    </a:ext>
                  </a:extLst>
                </a:gridCol>
                <a:gridCol w="3666137">
                  <a:extLst>
                    <a:ext uri="{9D8B030D-6E8A-4147-A177-3AD203B41FA5}">
                      <a16:colId xmlns:a16="http://schemas.microsoft.com/office/drawing/2014/main" val="2474341872"/>
                    </a:ext>
                  </a:extLst>
                </a:gridCol>
              </a:tblGrid>
              <a:tr h="363444">
                <a:tc>
                  <a:txBody>
                    <a:bodyPr/>
                    <a:lstStyle/>
                    <a:p>
                      <a:pPr marL="92075" marR="0" lvl="0" indent="0" algn="l" defTabSz="38962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1"/>
                          </a:solidFill>
                          <a:effectLst/>
                          <a:uLnTx/>
                          <a:uFillTx/>
                          <a:latin typeface="+mn-lt"/>
                          <a:ea typeface="+mn-ea"/>
                          <a:cs typeface="+mn-cs"/>
                        </a:rPr>
                        <a:t>Impacts</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solidFill>
                      <a:srgbClr val="54585A"/>
                    </a:solidFill>
                  </a:tcPr>
                </a:tc>
                <a:tc>
                  <a:txBody>
                    <a:bodyPr/>
                    <a:lstStyle/>
                    <a:p>
                      <a:pPr marL="92075"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chemeClr val="bg1"/>
                          </a:solidFill>
                          <a:effectLst/>
                          <a:uLnTx/>
                          <a:uFillTx/>
                          <a:latin typeface="+mn-lt"/>
                          <a:ea typeface="+mn-ea"/>
                          <a:cs typeface="+mn-cs"/>
                        </a:rPr>
                        <a:t>SDGs</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solidFill>
                      <a:srgbClr val="54585A"/>
                    </a:solidFill>
                  </a:tcPr>
                </a:tc>
                <a:tc>
                  <a:txBody>
                    <a:bodyPr/>
                    <a:lstStyle/>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chemeClr val="bg1"/>
                          </a:solidFill>
                          <a:effectLst/>
                          <a:uLnTx/>
                          <a:uFillTx/>
                          <a:latin typeface="+mn-lt"/>
                          <a:ea typeface="+mn-ea"/>
                          <a:cs typeface="+mn-cs"/>
                        </a:rPr>
                        <a:t>Description of the targets</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solidFill>
                      <a:srgbClr val="54585A"/>
                    </a:solidFill>
                  </a:tcPr>
                </a:tc>
                <a:tc>
                  <a:txBody>
                    <a:bodyPr/>
                    <a:lstStyle/>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chemeClr val="bg1"/>
                          </a:solidFill>
                          <a:effectLst/>
                          <a:uLnTx/>
                          <a:uFillTx/>
                          <a:latin typeface="+mn-lt"/>
                          <a:ea typeface="+mn-ea"/>
                          <a:cs typeface="+mn-cs"/>
                        </a:rPr>
                        <a:t>Relevant business disclosures</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solidFill>
                      <a:srgbClr val="54585A"/>
                    </a:solidFill>
                  </a:tcPr>
                </a:tc>
                <a:extLst>
                  <a:ext uri="{0D108BD9-81ED-4DB2-BD59-A6C34878D82A}">
                    <a16:rowId xmlns:a16="http://schemas.microsoft.com/office/drawing/2014/main" val="1344929873"/>
                  </a:ext>
                </a:extLst>
              </a:tr>
              <a:tr h="1025009">
                <a:tc>
                  <a:txBody>
                    <a:bodyPr/>
                    <a:lstStyle/>
                    <a:p>
                      <a:pPr marL="92075" marR="0" lvl="0" indent="0" algn="l" defTabSz="38962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6BA6"/>
                          </a:solidFill>
                          <a:effectLst/>
                          <a:uLnTx/>
                          <a:uFillTx/>
                          <a:latin typeface="+mn-lt"/>
                          <a:ea typeface="+mn-ea"/>
                          <a:cs typeface="+mn-cs"/>
                        </a:rPr>
                        <a:t>Employment</a:t>
                      </a:r>
                    </a:p>
                    <a:p>
                      <a:pPr marL="92075" marR="0" lvl="0" indent="0" algn="l" defTabSz="38962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6BA6"/>
                          </a:solidFill>
                          <a:effectLst/>
                          <a:uLnTx/>
                          <a:uFillTx/>
                          <a:latin typeface="+mn-lt"/>
                          <a:ea typeface="+mn-ea"/>
                          <a:cs typeface="+mn-cs"/>
                        </a:rPr>
                        <a:t>Quality</a:t>
                      </a:r>
                    </a:p>
                    <a:p>
                      <a:pPr marL="92075" marR="0" lvl="0" indent="0" algn="l" defTabSz="389626"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6BA6"/>
                          </a:solidFill>
                          <a:effectLst/>
                          <a:uLnTx/>
                          <a:uFillTx/>
                          <a:latin typeface="+mn-lt"/>
                          <a:ea typeface="+mn-ea"/>
                          <a:cs typeface="+mn-cs"/>
                        </a:rPr>
                        <a:t>Provide equal &amp; safe employment</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92075"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GB" sz="1000" b="0" i="0" u="none" strike="noStrike" kern="1200" cap="none" spc="0" normalizeH="0" baseline="0" noProof="0">
                        <a:ln>
                          <a:noFill/>
                        </a:ln>
                        <a:solidFill>
                          <a:srgbClr val="006BA6"/>
                        </a:solidFill>
                        <a:effectLst/>
                        <a:uLnTx/>
                        <a:uFillTx/>
                        <a:latin typeface="+mn-lt"/>
                        <a:ea typeface="+mn-ea"/>
                        <a:cs typeface="+mn-cs"/>
                      </a:endParaRP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rgbClr val="006BA6"/>
                          </a:solidFill>
                          <a:effectLst/>
                          <a:uLnTx/>
                          <a:uFillTx/>
                          <a:latin typeface="+mn-lt"/>
                          <a:ea typeface="+mn-ea"/>
                          <a:cs typeface="+mn-cs"/>
                        </a:rPr>
                        <a:t>Target 8.5 </a:t>
                      </a:r>
                      <a:r>
                        <a:rPr kumimoji="0" lang="en-GB" sz="1000" b="0" i="0" u="none" strike="noStrike" kern="1200" cap="none" spc="0" normalizeH="0" baseline="0" noProof="0">
                          <a:ln>
                            <a:noFill/>
                          </a:ln>
                          <a:solidFill>
                            <a:srgbClr val="006BA6"/>
                          </a:solidFill>
                          <a:effectLst/>
                          <a:uLnTx/>
                          <a:uFillTx/>
                          <a:latin typeface="+mn-lt"/>
                          <a:ea typeface="+mn-ea"/>
                          <a:cs typeface="+mn-cs"/>
                        </a:rPr>
                        <a:t>- By 2030, achieve full and productive employment and decent work for all women and men, including for young people and persons with disabilities, and equal pay for work of equal value.</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dirty="0">
                          <a:ln>
                            <a:noFill/>
                          </a:ln>
                          <a:solidFill>
                            <a:srgbClr val="006BA6"/>
                          </a:solidFill>
                          <a:effectLst/>
                          <a:uLnTx/>
                          <a:uFillTx/>
                          <a:latin typeface="+mn-lt"/>
                          <a:ea typeface="+mn-ea"/>
                          <a:cs typeface="+mn-cs"/>
                        </a:rPr>
                        <a:t>Absolute metrics</a:t>
                      </a:r>
                    </a:p>
                    <a:p>
                      <a:pPr marL="171450" marR="0" lvl="0" indent="-171450"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000" b="0" i="0" u="none" strike="noStrike" kern="1200" cap="none" spc="0" normalizeH="0" baseline="0" noProof="0" dirty="0">
                          <a:ln>
                            <a:noFill/>
                          </a:ln>
                          <a:solidFill>
                            <a:srgbClr val="006BA6"/>
                          </a:solidFill>
                          <a:effectLst/>
                          <a:uLnTx/>
                          <a:uFillTx/>
                          <a:latin typeface="+mn-lt"/>
                          <a:ea typeface="+mn-ea"/>
                          <a:cs typeface="+mn-cs"/>
                        </a:rPr>
                        <a:t>Total employment (#)</a:t>
                      </a:r>
                    </a:p>
                    <a:p>
                      <a:pPr marL="171450" marR="0" lvl="0" indent="-171450"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000" b="0" i="0" u="none" strike="noStrike" kern="1200" cap="none" spc="0" normalizeH="0" baseline="0" noProof="0" dirty="0">
                          <a:ln>
                            <a:noFill/>
                          </a:ln>
                          <a:solidFill>
                            <a:srgbClr val="006BA6"/>
                          </a:solidFill>
                          <a:effectLst/>
                          <a:uLnTx/>
                          <a:uFillTx/>
                          <a:latin typeface="+mn-lt"/>
                          <a:ea typeface="+mn-ea"/>
                          <a:cs typeface="+mn-cs"/>
                        </a:rPr>
                        <a:t>Recordable injury frequency rate (#)</a:t>
                      </a:r>
                    </a:p>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dirty="0">
                          <a:ln>
                            <a:noFill/>
                          </a:ln>
                          <a:solidFill>
                            <a:srgbClr val="006BA6"/>
                          </a:solidFill>
                          <a:effectLst/>
                          <a:uLnTx/>
                          <a:uFillTx/>
                          <a:latin typeface="+mn-lt"/>
                          <a:ea typeface="+mn-ea"/>
                          <a:cs typeface="+mn-cs"/>
                        </a:rPr>
                        <a:t>Relative metrics</a:t>
                      </a:r>
                    </a:p>
                    <a:p>
                      <a:pPr marL="171450" marR="0" lvl="0" indent="-171450"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000" b="0" i="0" u="none" strike="noStrike" kern="1200" cap="none" spc="0" normalizeH="0" baseline="0" noProof="0" dirty="0">
                          <a:ln>
                            <a:noFill/>
                          </a:ln>
                          <a:solidFill>
                            <a:srgbClr val="006BA6"/>
                          </a:solidFill>
                          <a:effectLst/>
                          <a:uLnTx/>
                          <a:uFillTx/>
                          <a:latin typeface="+mn-lt"/>
                          <a:ea typeface="+mn-ea"/>
                          <a:cs typeface="+mn-cs"/>
                        </a:rPr>
                        <a:t>Proportion of female / indigenous employment (%)</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38715513"/>
                  </a:ext>
                </a:extLst>
              </a:tr>
              <a:tr h="1025009">
                <a:tc>
                  <a:txBody>
                    <a:bodyPr/>
                    <a:lstStyle/>
                    <a:p>
                      <a:pPr marL="92075" marR="0" lvl="0" indent="0" algn="l" defTabSz="38962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6BA6"/>
                          </a:solidFill>
                          <a:effectLst/>
                          <a:uLnTx/>
                          <a:uFillTx/>
                          <a:latin typeface="+mn-lt"/>
                          <a:ea typeface="+mn-ea"/>
                          <a:cs typeface="+mn-cs"/>
                        </a:rPr>
                        <a:t>Household </a:t>
                      </a:r>
                    </a:p>
                    <a:p>
                      <a:pPr marL="92075" marR="0" lvl="0" indent="0" algn="l" defTabSz="38962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6BA6"/>
                          </a:solidFill>
                          <a:effectLst/>
                          <a:uLnTx/>
                          <a:uFillTx/>
                          <a:latin typeface="+mn-lt"/>
                          <a:ea typeface="+mn-ea"/>
                          <a:cs typeface="+mn-cs"/>
                        </a:rPr>
                        <a:t>Income</a:t>
                      </a:r>
                    </a:p>
                    <a:p>
                      <a:pPr marL="92075" marR="0" lvl="0" indent="0" algn="l" defTabSz="389626"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6BA6"/>
                          </a:solidFill>
                          <a:effectLst/>
                          <a:uLnTx/>
                          <a:uFillTx/>
                          <a:latin typeface="+mn-lt"/>
                          <a:ea typeface="+mn-ea"/>
                          <a:cs typeface="+mn-cs"/>
                        </a:rPr>
                        <a:t>Increase household income &amp; benefits</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92075"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GB" sz="1000" b="0" i="0" u="none" strike="noStrike" kern="1200" cap="none" spc="0" normalizeH="0" baseline="0" noProof="0">
                        <a:ln>
                          <a:noFill/>
                        </a:ln>
                        <a:solidFill>
                          <a:srgbClr val="006BA6"/>
                        </a:solidFill>
                        <a:effectLst/>
                        <a:uLnTx/>
                        <a:uFillTx/>
                        <a:latin typeface="+mn-lt"/>
                        <a:ea typeface="+mn-ea"/>
                        <a:cs typeface="+mn-cs"/>
                      </a:endParaRP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rgbClr val="006BA6"/>
                          </a:solidFill>
                          <a:effectLst/>
                          <a:uLnTx/>
                          <a:uFillTx/>
                          <a:latin typeface="+mn-lt"/>
                          <a:ea typeface="+mn-ea"/>
                          <a:cs typeface="+mn-cs"/>
                        </a:rPr>
                        <a:t>Target 1.2 </a:t>
                      </a:r>
                      <a:r>
                        <a:rPr kumimoji="0" lang="en-GB" sz="1000" b="0" i="0" u="none" strike="noStrike" kern="1200" cap="none" spc="0" normalizeH="0" baseline="0" noProof="0">
                          <a:ln>
                            <a:noFill/>
                          </a:ln>
                          <a:solidFill>
                            <a:srgbClr val="006BA6"/>
                          </a:solidFill>
                          <a:effectLst/>
                          <a:uLnTx/>
                          <a:uFillTx/>
                          <a:latin typeface="+mn-lt"/>
                          <a:ea typeface="+mn-ea"/>
                          <a:cs typeface="+mn-cs"/>
                        </a:rPr>
                        <a:t>- By 2030, reduce at least by half the proportion of men, women and children of all ages living in poverty in all its dimensions according to national definitions</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rgbClr val="006BA6"/>
                          </a:solidFill>
                          <a:effectLst/>
                          <a:uLnTx/>
                          <a:uFillTx/>
                          <a:latin typeface="+mn-lt"/>
                          <a:ea typeface="+mn-ea"/>
                          <a:cs typeface="+mn-cs"/>
                        </a:rPr>
                        <a:t>Absolute metrics</a:t>
                      </a:r>
                    </a:p>
                    <a:p>
                      <a:pPr marL="171450" marR="0" lvl="0" indent="-171450"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000" b="0" i="0" u="none" strike="noStrike" kern="1200" cap="none" spc="0" normalizeH="0" baseline="0" noProof="0">
                          <a:ln>
                            <a:noFill/>
                          </a:ln>
                          <a:solidFill>
                            <a:srgbClr val="006BA6"/>
                          </a:solidFill>
                          <a:effectLst/>
                          <a:uLnTx/>
                          <a:uFillTx/>
                          <a:latin typeface="+mn-lt"/>
                          <a:ea typeface="+mn-ea"/>
                          <a:cs typeface="+mn-cs"/>
                        </a:rPr>
                        <a:t>Payments to employees ($)</a:t>
                      </a:r>
                    </a:p>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rgbClr val="006BA6"/>
                          </a:solidFill>
                          <a:effectLst/>
                          <a:uLnTx/>
                          <a:uFillTx/>
                          <a:latin typeface="+mn-lt"/>
                          <a:ea typeface="+mn-ea"/>
                          <a:cs typeface="+mn-cs"/>
                        </a:rPr>
                        <a:t>Relative metrics</a:t>
                      </a:r>
                    </a:p>
                    <a:p>
                      <a:pPr marL="171450" marR="0" lvl="0" indent="-171450"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000" b="0" i="0" u="none" strike="noStrike" kern="1200" cap="none" spc="0" normalizeH="0" baseline="0" noProof="0">
                          <a:ln>
                            <a:noFill/>
                          </a:ln>
                          <a:solidFill>
                            <a:srgbClr val="006BA6"/>
                          </a:solidFill>
                          <a:effectLst/>
                          <a:uLnTx/>
                          <a:uFillTx/>
                          <a:latin typeface="+mn-lt"/>
                          <a:ea typeface="+mn-ea"/>
                          <a:cs typeface="+mn-cs"/>
                        </a:rPr>
                        <a:t>Average employee wage &amp; benefits ($)</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83716547"/>
                  </a:ext>
                </a:extLst>
              </a:tr>
              <a:tr h="1025009">
                <a:tc>
                  <a:txBody>
                    <a:bodyPr/>
                    <a:lstStyle/>
                    <a:p>
                      <a:pPr marL="92075" marR="0" lvl="0" indent="0" algn="l" defTabSz="38962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6BA6"/>
                          </a:solidFill>
                          <a:effectLst/>
                          <a:uLnTx/>
                          <a:uFillTx/>
                          <a:latin typeface="+mn-lt"/>
                          <a:ea typeface="+mn-ea"/>
                          <a:cs typeface="+mn-cs"/>
                        </a:rPr>
                        <a:t>Capacity </a:t>
                      </a:r>
                    </a:p>
                    <a:p>
                      <a:pPr marL="92075" marR="0" lvl="0" indent="0" algn="l" defTabSz="38962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6BA6"/>
                          </a:solidFill>
                          <a:effectLst/>
                          <a:uLnTx/>
                          <a:uFillTx/>
                          <a:latin typeface="+mn-lt"/>
                          <a:ea typeface="+mn-ea"/>
                          <a:cs typeface="+mn-cs"/>
                        </a:rPr>
                        <a:t>Building</a:t>
                      </a:r>
                    </a:p>
                    <a:p>
                      <a:pPr marL="92075" marR="0" lvl="0" indent="0" algn="l" defTabSz="389626"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6BA6"/>
                          </a:solidFill>
                          <a:effectLst/>
                          <a:uLnTx/>
                          <a:uFillTx/>
                          <a:latin typeface="+mn-lt"/>
                          <a:ea typeface="+mn-ea"/>
                          <a:cs typeface="+mn-cs"/>
                        </a:rPr>
                        <a:t>Advance workforce’ skillset &amp; careers </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92075"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GB" sz="1000" b="0" i="0" u="none" strike="noStrike" kern="1200" cap="none" spc="0" normalizeH="0" baseline="0" noProof="0">
                        <a:ln>
                          <a:noFill/>
                        </a:ln>
                        <a:solidFill>
                          <a:srgbClr val="006BA6"/>
                        </a:solidFill>
                        <a:effectLst/>
                        <a:uLnTx/>
                        <a:uFillTx/>
                        <a:latin typeface="+mn-lt"/>
                        <a:ea typeface="+mn-ea"/>
                        <a:cs typeface="+mn-cs"/>
                      </a:endParaRP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rgbClr val="006BA6"/>
                          </a:solidFill>
                          <a:effectLst/>
                          <a:uLnTx/>
                          <a:uFillTx/>
                          <a:latin typeface="+mn-lt"/>
                          <a:ea typeface="+mn-ea"/>
                          <a:cs typeface="+mn-cs"/>
                        </a:rPr>
                        <a:t>Target 4.4 </a:t>
                      </a:r>
                      <a:r>
                        <a:rPr kumimoji="0" lang="en-GB" sz="1000" b="0" i="0" u="none" strike="noStrike" kern="1200" cap="none" spc="0" normalizeH="0" baseline="0" noProof="0">
                          <a:ln>
                            <a:noFill/>
                          </a:ln>
                          <a:solidFill>
                            <a:srgbClr val="006BA6"/>
                          </a:solidFill>
                          <a:effectLst/>
                          <a:uLnTx/>
                          <a:uFillTx/>
                          <a:latin typeface="+mn-lt"/>
                          <a:ea typeface="+mn-ea"/>
                          <a:cs typeface="+mn-cs"/>
                        </a:rPr>
                        <a:t>– By 2030, substantially increase the number of youth and adults who have  relevant skills, including technical and vocational skills, for employment, decent jobs and entrepreneurship.</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dirty="0">
                          <a:ln>
                            <a:noFill/>
                          </a:ln>
                          <a:solidFill>
                            <a:srgbClr val="006BA6"/>
                          </a:solidFill>
                          <a:effectLst/>
                          <a:uLnTx/>
                          <a:uFillTx/>
                          <a:latin typeface="+mn-lt"/>
                          <a:ea typeface="+mn-ea"/>
                          <a:cs typeface="+mn-cs"/>
                        </a:rPr>
                        <a:t>Absolute metrics</a:t>
                      </a:r>
                    </a:p>
                    <a:p>
                      <a:pPr marL="171450" marR="0" lvl="0" indent="-171450"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000" b="0" i="0" u="none" strike="noStrike" kern="1200" cap="none" spc="0" normalizeH="0" baseline="0" noProof="0" dirty="0">
                          <a:ln>
                            <a:noFill/>
                          </a:ln>
                          <a:solidFill>
                            <a:srgbClr val="006BA6"/>
                          </a:solidFill>
                          <a:effectLst/>
                          <a:uLnTx/>
                          <a:uFillTx/>
                          <a:latin typeface="+mn-lt"/>
                          <a:ea typeface="+mn-ea"/>
                          <a:cs typeface="+mn-cs"/>
                        </a:rPr>
                        <a:t>Allocated training budget ($)</a:t>
                      </a:r>
                    </a:p>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dirty="0">
                          <a:ln>
                            <a:noFill/>
                          </a:ln>
                          <a:solidFill>
                            <a:srgbClr val="006BA6"/>
                          </a:solidFill>
                          <a:effectLst/>
                          <a:uLnTx/>
                          <a:uFillTx/>
                          <a:latin typeface="+mn-lt"/>
                          <a:ea typeface="+mn-ea"/>
                          <a:cs typeface="+mn-cs"/>
                        </a:rPr>
                        <a:t>Relative metrics</a:t>
                      </a:r>
                    </a:p>
                    <a:p>
                      <a:pPr marL="171450" marR="0" lvl="0" indent="-171450"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000" b="0" i="0" u="none" strike="noStrike" kern="1200" cap="none" spc="0" normalizeH="0" baseline="0" noProof="0" dirty="0">
                          <a:ln>
                            <a:noFill/>
                          </a:ln>
                          <a:solidFill>
                            <a:srgbClr val="006BA6"/>
                          </a:solidFill>
                          <a:effectLst/>
                          <a:uLnTx/>
                          <a:uFillTx/>
                          <a:latin typeface="+mn-lt"/>
                          <a:ea typeface="+mn-ea"/>
                          <a:cs typeface="+mn-cs"/>
                        </a:rPr>
                        <a:t>Average training investment per employee ($)</a:t>
                      </a:r>
                    </a:p>
                    <a:p>
                      <a:pPr marL="171450" marR="0" lvl="0" indent="-171450"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000" b="0" i="0" u="none" strike="noStrike" kern="1200" cap="none" spc="0" normalizeH="0" baseline="0" noProof="0" dirty="0">
                          <a:ln>
                            <a:noFill/>
                          </a:ln>
                          <a:solidFill>
                            <a:srgbClr val="006BA6"/>
                          </a:solidFill>
                          <a:effectLst/>
                          <a:uLnTx/>
                          <a:uFillTx/>
                          <a:latin typeface="+mn-lt"/>
                          <a:ea typeface="+mn-ea"/>
                          <a:cs typeface="+mn-cs"/>
                        </a:rPr>
                        <a:t>Average hours of trainings per employee (Hours)</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34511441"/>
                  </a:ext>
                </a:extLst>
              </a:tr>
            </a:tbl>
          </a:graphicData>
        </a:graphic>
      </p:graphicFrame>
      <p:sp>
        <p:nvSpPr>
          <p:cNvPr id="53" name="Oval 9">
            <a:extLst>
              <a:ext uri="{FF2B5EF4-FFF2-40B4-BE49-F238E27FC236}">
                <a16:creationId xmlns:a16="http://schemas.microsoft.com/office/drawing/2014/main" id="{1F570C5D-8304-4179-96B8-8F29897C438E}"/>
              </a:ext>
            </a:extLst>
          </p:cNvPr>
          <p:cNvSpPr>
            <a:spLocks noChangeArrowheads="1"/>
          </p:cNvSpPr>
          <p:nvPr/>
        </p:nvSpPr>
        <p:spPr bwMode="gray">
          <a:xfrm>
            <a:off x="200127" y="1957399"/>
            <a:ext cx="216000" cy="216000"/>
          </a:xfrm>
          <a:prstGeom prst="ellipse">
            <a:avLst/>
          </a:prstGeom>
          <a:solidFill>
            <a:srgbClr val="006BA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1</a:t>
            </a:r>
          </a:p>
        </p:txBody>
      </p:sp>
      <p:sp>
        <p:nvSpPr>
          <p:cNvPr id="54" name="Oval 9">
            <a:extLst>
              <a:ext uri="{FF2B5EF4-FFF2-40B4-BE49-F238E27FC236}">
                <a16:creationId xmlns:a16="http://schemas.microsoft.com/office/drawing/2014/main" id="{E2967E42-FD01-4A94-8091-A5B102A595A3}"/>
              </a:ext>
            </a:extLst>
          </p:cNvPr>
          <p:cNvSpPr>
            <a:spLocks noChangeArrowheads="1"/>
          </p:cNvSpPr>
          <p:nvPr/>
        </p:nvSpPr>
        <p:spPr bwMode="gray">
          <a:xfrm>
            <a:off x="200127" y="2985722"/>
            <a:ext cx="216000" cy="216000"/>
          </a:xfrm>
          <a:prstGeom prst="ellipse">
            <a:avLst/>
          </a:prstGeom>
          <a:solidFill>
            <a:srgbClr val="006BA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2</a:t>
            </a:r>
          </a:p>
        </p:txBody>
      </p:sp>
      <p:sp>
        <p:nvSpPr>
          <p:cNvPr id="57" name="Oval 9">
            <a:extLst>
              <a:ext uri="{FF2B5EF4-FFF2-40B4-BE49-F238E27FC236}">
                <a16:creationId xmlns:a16="http://schemas.microsoft.com/office/drawing/2014/main" id="{F2CF8E4F-67CD-4C7E-81FA-47F881EC6E2F}"/>
              </a:ext>
            </a:extLst>
          </p:cNvPr>
          <p:cNvSpPr>
            <a:spLocks noChangeArrowheads="1"/>
          </p:cNvSpPr>
          <p:nvPr/>
        </p:nvSpPr>
        <p:spPr bwMode="gray">
          <a:xfrm>
            <a:off x="200127" y="4014046"/>
            <a:ext cx="216000" cy="216000"/>
          </a:xfrm>
          <a:prstGeom prst="ellipse">
            <a:avLst/>
          </a:prstGeom>
          <a:solidFill>
            <a:srgbClr val="006BA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3</a:t>
            </a:r>
          </a:p>
        </p:txBody>
      </p:sp>
      <p:pic>
        <p:nvPicPr>
          <p:cNvPr id="15" name="Picture 14" descr="Icon&#10;&#10;Description automatically generated with low confidence">
            <a:extLst>
              <a:ext uri="{FF2B5EF4-FFF2-40B4-BE49-F238E27FC236}">
                <a16:creationId xmlns:a16="http://schemas.microsoft.com/office/drawing/2014/main" id="{9957DB34-3147-4AF7-AB22-2FD7CC5700BA}"/>
              </a:ext>
            </a:extLst>
          </p:cNvPr>
          <p:cNvPicPr>
            <a:picLocks noChangeAspect="1"/>
          </p:cNvPicPr>
          <p:nvPr/>
        </p:nvPicPr>
        <p:blipFill>
          <a:blip r:embed="rId2"/>
          <a:stretch>
            <a:fillRect/>
          </a:stretch>
        </p:blipFill>
        <p:spPr>
          <a:xfrm>
            <a:off x="1769795" y="1795399"/>
            <a:ext cx="540000" cy="540000"/>
          </a:xfrm>
          <a:prstGeom prst="rect">
            <a:avLst/>
          </a:prstGeom>
        </p:spPr>
      </p:pic>
      <p:pic>
        <p:nvPicPr>
          <p:cNvPr id="16" name="Picture 15">
            <a:extLst>
              <a:ext uri="{FF2B5EF4-FFF2-40B4-BE49-F238E27FC236}">
                <a16:creationId xmlns:a16="http://schemas.microsoft.com/office/drawing/2014/main" id="{34044253-967F-4225-B53F-E3803F07294F}"/>
              </a:ext>
            </a:extLst>
          </p:cNvPr>
          <p:cNvPicPr>
            <a:picLocks noChangeAspect="1"/>
          </p:cNvPicPr>
          <p:nvPr/>
        </p:nvPicPr>
        <p:blipFill>
          <a:blip r:embed="rId3"/>
          <a:stretch>
            <a:fillRect/>
          </a:stretch>
        </p:blipFill>
        <p:spPr>
          <a:xfrm>
            <a:off x="1769795" y="2823722"/>
            <a:ext cx="540000" cy="540000"/>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52E033E1-FE63-464F-9B2B-053CDAA71793}"/>
              </a:ext>
            </a:extLst>
          </p:cNvPr>
          <p:cNvPicPr>
            <a:picLocks noChangeAspect="1"/>
          </p:cNvPicPr>
          <p:nvPr/>
        </p:nvPicPr>
        <p:blipFill>
          <a:blip r:embed="rId4"/>
          <a:stretch>
            <a:fillRect/>
          </a:stretch>
        </p:blipFill>
        <p:spPr>
          <a:xfrm>
            <a:off x="1769795" y="3852045"/>
            <a:ext cx="540000" cy="540000"/>
          </a:xfrm>
          <a:prstGeom prst="rect">
            <a:avLst/>
          </a:prstGeom>
        </p:spPr>
      </p:pic>
    </p:spTree>
    <p:extLst>
      <p:ext uri="{BB962C8B-B14F-4D97-AF65-F5344CB8AC3E}">
        <p14:creationId xmlns:p14="http://schemas.microsoft.com/office/powerpoint/2010/main" val="673864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We have identified relevant business disclosures to assess the copper mining industry’s impacts in terms of distributing economic value</a:t>
            </a:r>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 UN, GRI</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0"/>
          </p:nvPr>
        </p:nvSpPr>
        <p:spPr/>
        <p:txBody>
          <a:bodyPr/>
          <a:lstStyle/>
          <a:p>
            <a:r>
              <a:rPr lang="en-GB"/>
              <a:t>The UN SDG provides a consistent framework for mapping and tracking the impacts</a:t>
            </a:r>
            <a:endParaRPr lang="en-US"/>
          </a:p>
        </p:txBody>
      </p:sp>
      <p:graphicFrame>
        <p:nvGraphicFramePr>
          <p:cNvPr id="36" name="Content Placeholder 49">
            <a:extLst>
              <a:ext uri="{FF2B5EF4-FFF2-40B4-BE49-F238E27FC236}">
                <a16:creationId xmlns:a16="http://schemas.microsoft.com/office/drawing/2014/main" id="{D7297373-08F0-4576-9F63-655026C883B8}"/>
              </a:ext>
            </a:extLst>
          </p:cNvPr>
          <p:cNvGraphicFramePr>
            <a:graphicFrameLocks/>
          </p:cNvGraphicFramePr>
          <p:nvPr/>
        </p:nvGraphicFramePr>
        <p:xfrm>
          <a:off x="312734" y="1195443"/>
          <a:ext cx="8526465" cy="3438471"/>
        </p:xfrm>
        <a:graphic>
          <a:graphicData uri="http://schemas.openxmlformats.org/drawingml/2006/table">
            <a:tbl>
              <a:tblPr firstRow="1" firstCol="1" lastRow="1" bandRow="1"/>
              <a:tblGrid>
                <a:gridCol w="1329874">
                  <a:extLst>
                    <a:ext uri="{9D8B030D-6E8A-4147-A177-3AD203B41FA5}">
                      <a16:colId xmlns:a16="http://schemas.microsoft.com/office/drawing/2014/main" val="3445127195"/>
                    </a:ext>
                  </a:extLst>
                </a:gridCol>
                <a:gridCol w="798823">
                  <a:extLst>
                    <a:ext uri="{9D8B030D-6E8A-4147-A177-3AD203B41FA5}">
                      <a16:colId xmlns:a16="http://schemas.microsoft.com/office/drawing/2014/main" val="3005800211"/>
                    </a:ext>
                  </a:extLst>
                </a:gridCol>
                <a:gridCol w="2731631">
                  <a:extLst>
                    <a:ext uri="{9D8B030D-6E8A-4147-A177-3AD203B41FA5}">
                      <a16:colId xmlns:a16="http://schemas.microsoft.com/office/drawing/2014/main" val="3673468045"/>
                    </a:ext>
                  </a:extLst>
                </a:gridCol>
                <a:gridCol w="3666137">
                  <a:extLst>
                    <a:ext uri="{9D8B030D-6E8A-4147-A177-3AD203B41FA5}">
                      <a16:colId xmlns:a16="http://schemas.microsoft.com/office/drawing/2014/main" val="2474341872"/>
                    </a:ext>
                  </a:extLst>
                </a:gridCol>
              </a:tblGrid>
              <a:tr h="363444">
                <a:tc>
                  <a:txBody>
                    <a:bodyPr/>
                    <a:lstStyle/>
                    <a:p>
                      <a:pPr marL="92075" marR="0" lvl="0" indent="0" algn="l" defTabSz="38962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1"/>
                          </a:solidFill>
                          <a:effectLst/>
                          <a:uLnTx/>
                          <a:uFillTx/>
                          <a:latin typeface="+mn-lt"/>
                          <a:ea typeface="+mn-ea"/>
                          <a:cs typeface="+mn-cs"/>
                        </a:rPr>
                        <a:t>Impacts</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solidFill>
                      <a:srgbClr val="54585A"/>
                    </a:solidFill>
                  </a:tcPr>
                </a:tc>
                <a:tc>
                  <a:txBody>
                    <a:bodyPr/>
                    <a:lstStyle/>
                    <a:p>
                      <a:pPr marL="92075"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chemeClr val="bg1"/>
                          </a:solidFill>
                          <a:effectLst/>
                          <a:uLnTx/>
                          <a:uFillTx/>
                          <a:latin typeface="+mn-lt"/>
                          <a:ea typeface="+mn-ea"/>
                          <a:cs typeface="+mn-cs"/>
                        </a:rPr>
                        <a:t>SDGs</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solidFill>
                      <a:srgbClr val="54585A"/>
                    </a:solidFill>
                  </a:tcPr>
                </a:tc>
                <a:tc>
                  <a:txBody>
                    <a:bodyPr/>
                    <a:lstStyle/>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chemeClr val="bg1"/>
                          </a:solidFill>
                          <a:effectLst/>
                          <a:uLnTx/>
                          <a:uFillTx/>
                          <a:latin typeface="+mn-lt"/>
                          <a:ea typeface="+mn-ea"/>
                          <a:cs typeface="+mn-cs"/>
                        </a:rPr>
                        <a:t>Description of the targets</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solidFill>
                      <a:srgbClr val="54585A"/>
                    </a:solidFill>
                  </a:tcPr>
                </a:tc>
                <a:tc>
                  <a:txBody>
                    <a:bodyPr/>
                    <a:lstStyle/>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chemeClr val="bg1"/>
                          </a:solidFill>
                          <a:effectLst/>
                          <a:uLnTx/>
                          <a:uFillTx/>
                          <a:latin typeface="+mn-lt"/>
                          <a:ea typeface="+mn-ea"/>
                          <a:cs typeface="+mn-cs"/>
                        </a:rPr>
                        <a:t>Relevant business disclosures</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solidFill>
                      <a:srgbClr val="54585A"/>
                    </a:solidFill>
                  </a:tcPr>
                </a:tc>
                <a:extLst>
                  <a:ext uri="{0D108BD9-81ED-4DB2-BD59-A6C34878D82A}">
                    <a16:rowId xmlns:a16="http://schemas.microsoft.com/office/drawing/2014/main" val="1344929873"/>
                  </a:ext>
                </a:extLst>
              </a:tr>
              <a:tr h="1025009">
                <a:tc>
                  <a:txBody>
                    <a:bodyPr/>
                    <a:lstStyle/>
                    <a:p>
                      <a:pPr marL="92075" marR="0" lvl="0" indent="0" algn="l" defTabSz="38962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6BA6"/>
                          </a:solidFill>
                          <a:effectLst/>
                          <a:uLnTx/>
                          <a:uFillTx/>
                          <a:latin typeface="+mn-lt"/>
                          <a:ea typeface="+mn-ea"/>
                          <a:cs typeface="+mn-cs"/>
                        </a:rPr>
                        <a:t>Institutional Reinforcement</a:t>
                      </a:r>
                    </a:p>
                    <a:p>
                      <a:pPr marL="92075" marR="0" lvl="0" indent="0" algn="l" defTabSz="389626"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6BA6"/>
                          </a:solidFill>
                          <a:effectLst/>
                          <a:uLnTx/>
                          <a:uFillTx/>
                          <a:latin typeface="+mn-lt"/>
                          <a:ea typeface="+mn-ea"/>
                          <a:cs typeface="+mn-cs"/>
                        </a:rPr>
                        <a:t>Contribute to government revenues</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92075"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GB" sz="1000" b="0" i="0" u="none" strike="noStrike" kern="1200" cap="none" spc="0" normalizeH="0" baseline="0" noProof="0">
                        <a:ln>
                          <a:noFill/>
                        </a:ln>
                        <a:solidFill>
                          <a:srgbClr val="006BA6"/>
                        </a:solidFill>
                        <a:effectLst/>
                        <a:uLnTx/>
                        <a:uFillTx/>
                        <a:latin typeface="+mn-lt"/>
                        <a:ea typeface="+mn-ea"/>
                        <a:cs typeface="+mn-cs"/>
                      </a:endParaRP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rgbClr val="006BA6"/>
                          </a:solidFill>
                          <a:effectLst/>
                          <a:uLnTx/>
                          <a:uFillTx/>
                          <a:latin typeface="+mn-lt"/>
                          <a:ea typeface="+mn-ea"/>
                          <a:cs typeface="+mn-cs"/>
                        </a:rPr>
                        <a:t>Target 8.1 </a:t>
                      </a:r>
                      <a:r>
                        <a:rPr kumimoji="0" lang="en-GB" sz="1000" b="0" i="0" u="none" strike="noStrike" kern="1200" cap="none" spc="0" normalizeH="0" baseline="0" noProof="0">
                          <a:ln>
                            <a:noFill/>
                          </a:ln>
                          <a:solidFill>
                            <a:srgbClr val="006BA6"/>
                          </a:solidFill>
                          <a:effectLst/>
                          <a:uLnTx/>
                          <a:uFillTx/>
                          <a:latin typeface="+mn-lt"/>
                          <a:ea typeface="+mn-ea"/>
                          <a:cs typeface="+mn-cs"/>
                        </a:rPr>
                        <a:t>– Sustain per capita economic growth in accordance with national circumstances and, in particular, at least 7 per cent GDP growth per annum in the least developed countries</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rgbClr val="006BA6"/>
                          </a:solidFill>
                          <a:effectLst/>
                          <a:uLnTx/>
                          <a:uFillTx/>
                          <a:latin typeface="+mn-lt"/>
                          <a:ea typeface="+mn-ea"/>
                          <a:cs typeface="+mn-cs"/>
                        </a:rPr>
                        <a:t>Absolute metrics</a:t>
                      </a:r>
                    </a:p>
                    <a:p>
                      <a:pPr marL="171450" marR="0" lvl="0" indent="-171450"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000" b="0" i="0" u="none" strike="noStrike" kern="1200" cap="none" spc="0" normalizeH="0" baseline="0" noProof="0">
                          <a:ln>
                            <a:noFill/>
                          </a:ln>
                          <a:solidFill>
                            <a:srgbClr val="006BA6"/>
                          </a:solidFill>
                          <a:effectLst/>
                          <a:uLnTx/>
                          <a:uFillTx/>
                          <a:latin typeface="+mn-lt"/>
                          <a:ea typeface="+mn-ea"/>
                          <a:cs typeface="+mn-cs"/>
                        </a:rPr>
                        <a:t>Payments to government ($)</a:t>
                      </a:r>
                    </a:p>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rgbClr val="006BA6"/>
                          </a:solidFill>
                          <a:effectLst/>
                          <a:uLnTx/>
                          <a:uFillTx/>
                          <a:latin typeface="+mn-lt"/>
                          <a:ea typeface="+mn-ea"/>
                          <a:cs typeface="+mn-cs"/>
                        </a:rPr>
                        <a:t>Relative metrics</a:t>
                      </a:r>
                    </a:p>
                    <a:p>
                      <a:pPr marL="171450" marR="0" lvl="0" indent="-171450"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000" b="0" i="0" u="none" strike="noStrike" kern="1200" cap="none" spc="0" normalizeH="0" baseline="0" noProof="0">
                          <a:ln>
                            <a:noFill/>
                          </a:ln>
                          <a:solidFill>
                            <a:srgbClr val="006BA6"/>
                          </a:solidFill>
                          <a:effectLst/>
                          <a:uLnTx/>
                          <a:uFillTx/>
                          <a:latin typeface="+mn-lt"/>
                          <a:ea typeface="+mn-ea"/>
                          <a:cs typeface="+mn-cs"/>
                        </a:rPr>
                        <a:t>Split of government payments (%)</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38715513"/>
                  </a:ext>
                </a:extLst>
              </a:tr>
              <a:tr h="1025009">
                <a:tc>
                  <a:txBody>
                    <a:bodyPr/>
                    <a:lstStyle/>
                    <a:p>
                      <a:pPr marL="92075" marR="0" lvl="0" indent="0" algn="l" defTabSz="38962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6BA6"/>
                          </a:solidFill>
                          <a:effectLst/>
                          <a:uLnTx/>
                          <a:uFillTx/>
                          <a:latin typeface="+mn-lt"/>
                          <a:ea typeface="+mn-ea"/>
                          <a:cs typeface="+mn-cs"/>
                        </a:rPr>
                        <a:t>Industrial Diversification</a:t>
                      </a:r>
                    </a:p>
                    <a:p>
                      <a:pPr marL="92075" marR="0" lvl="0" indent="0" algn="l" defTabSz="389626"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6BA6"/>
                          </a:solidFill>
                          <a:effectLst/>
                          <a:uLnTx/>
                          <a:uFillTx/>
                          <a:latin typeface="+mn-lt"/>
                          <a:ea typeface="+mn-ea"/>
                          <a:cs typeface="+mn-cs"/>
                        </a:rPr>
                        <a:t>Support the local industrial ecosystem</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92075"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GB" sz="1000" b="0" i="0" u="none" strike="noStrike" kern="1200" cap="none" spc="0" normalizeH="0" baseline="0" noProof="0">
                        <a:ln>
                          <a:noFill/>
                        </a:ln>
                        <a:solidFill>
                          <a:srgbClr val="006BA6"/>
                        </a:solidFill>
                        <a:effectLst/>
                        <a:uLnTx/>
                        <a:uFillTx/>
                        <a:latin typeface="+mn-lt"/>
                        <a:ea typeface="+mn-ea"/>
                        <a:cs typeface="+mn-cs"/>
                      </a:endParaRP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rgbClr val="006BA6"/>
                          </a:solidFill>
                          <a:effectLst/>
                          <a:uLnTx/>
                          <a:uFillTx/>
                          <a:latin typeface="+mn-lt"/>
                          <a:ea typeface="+mn-ea"/>
                          <a:cs typeface="+mn-cs"/>
                        </a:rPr>
                        <a:t>Target 8.3</a:t>
                      </a:r>
                      <a:r>
                        <a:rPr kumimoji="0" lang="en-GB" sz="1000" b="0" i="0" u="none" strike="noStrike" kern="1200" cap="none" spc="0" normalizeH="0" baseline="0" noProof="0">
                          <a:ln>
                            <a:noFill/>
                          </a:ln>
                          <a:solidFill>
                            <a:srgbClr val="006BA6"/>
                          </a:solidFill>
                          <a:effectLst/>
                          <a:uLnTx/>
                          <a:uFillTx/>
                          <a:latin typeface="+mn-lt"/>
                          <a:ea typeface="+mn-ea"/>
                          <a:cs typeface="+mn-cs"/>
                        </a:rPr>
                        <a:t> – Promote development-oriented policies that support productive activities, decent job  creation, entrepreneurship, creativity and innovation, and encourage the formalization and growth of SMEs. </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rgbClr val="006BA6"/>
                          </a:solidFill>
                          <a:effectLst/>
                          <a:uLnTx/>
                          <a:uFillTx/>
                          <a:latin typeface="+mn-lt"/>
                          <a:ea typeface="+mn-ea"/>
                          <a:cs typeface="+mn-cs"/>
                        </a:rPr>
                        <a:t>Absolute metrics</a:t>
                      </a:r>
                    </a:p>
                    <a:p>
                      <a:pPr marL="171450" marR="0" lvl="0" indent="-171450"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000" b="0" i="0" u="none" strike="noStrike" kern="1200" cap="none" spc="0" normalizeH="0" baseline="0" noProof="0">
                          <a:ln>
                            <a:noFill/>
                          </a:ln>
                          <a:solidFill>
                            <a:srgbClr val="006BA6"/>
                          </a:solidFill>
                          <a:effectLst/>
                          <a:uLnTx/>
                          <a:uFillTx/>
                          <a:latin typeface="+mn-lt"/>
                          <a:ea typeface="+mn-ea"/>
                          <a:cs typeface="+mn-cs"/>
                        </a:rPr>
                        <a:t>Payments to suppliers ($)</a:t>
                      </a:r>
                    </a:p>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rgbClr val="006BA6"/>
                          </a:solidFill>
                          <a:effectLst/>
                          <a:uLnTx/>
                          <a:uFillTx/>
                          <a:latin typeface="+mn-lt"/>
                          <a:ea typeface="+mn-ea"/>
                          <a:cs typeface="+mn-cs"/>
                        </a:rPr>
                        <a:t>Relative metrics</a:t>
                      </a:r>
                    </a:p>
                    <a:p>
                      <a:pPr marL="171450" marR="0" lvl="0" indent="-171450"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000" b="0" i="0" u="none" strike="noStrike" kern="1200" cap="none" spc="0" normalizeH="0" baseline="0" noProof="0">
                          <a:ln>
                            <a:noFill/>
                          </a:ln>
                          <a:solidFill>
                            <a:srgbClr val="006BA6"/>
                          </a:solidFill>
                          <a:effectLst/>
                          <a:uLnTx/>
                          <a:uFillTx/>
                          <a:latin typeface="+mn-lt"/>
                          <a:ea typeface="+mn-ea"/>
                          <a:cs typeface="+mn-cs"/>
                        </a:rPr>
                        <a:t>Proportion of in-country procurement (%)</a:t>
                      </a:r>
                    </a:p>
                    <a:p>
                      <a:pPr marL="171450" marR="0" lvl="0" indent="-171450"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000" b="0" i="0" u="none" strike="noStrike" kern="1200" cap="none" spc="0" normalizeH="0" baseline="0" noProof="0">
                          <a:ln>
                            <a:noFill/>
                          </a:ln>
                          <a:solidFill>
                            <a:srgbClr val="006BA6"/>
                          </a:solidFill>
                          <a:effectLst/>
                          <a:uLnTx/>
                          <a:uFillTx/>
                          <a:latin typeface="+mn-lt"/>
                          <a:ea typeface="+mn-ea"/>
                          <a:cs typeface="+mn-cs"/>
                        </a:rPr>
                        <a:t>Proportion of local (regional) procurement (%)</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83716547"/>
                  </a:ext>
                </a:extLst>
              </a:tr>
              <a:tr h="1025009">
                <a:tc>
                  <a:txBody>
                    <a:bodyPr/>
                    <a:lstStyle/>
                    <a:p>
                      <a:pPr marL="92075" marR="0" lvl="0" indent="0" algn="l" defTabSz="38962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6BA6"/>
                          </a:solidFill>
                          <a:effectLst/>
                          <a:uLnTx/>
                          <a:uFillTx/>
                          <a:latin typeface="+mn-lt"/>
                          <a:ea typeface="+mn-ea"/>
                          <a:cs typeface="+mn-cs"/>
                        </a:rPr>
                        <a:t>Community Development</a:t>
                      </a:r>
                    </a:p>
                    <a:p>
                      <a:pPr marL="92075" marR="0" lvl="0" indent="0" algn="l" defTabSz="389626"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6BA6"/>
                          </a:solidFill>
                          <a:effectLst/>
                          <a:uLnTx/>
                          <a:uFillTx/>
                          <a:latin typeface="+mn-lt"/>
                          <a:ea typeface="+mn-ea"/>
                          <a:cs typeface="+mn-cs"/>
                        </a:rPr>
                        <a:t>Sustain the community development</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92075"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GB" sz="1000" b="0" i="0" u="none" strike="noStrike" kern="1200" cap="none" spc="0" normalizeH="0" baseline="0" noProof="0">
                        <a:ln>
                          <a:noFill/>
                        </a:ln>
                        <a:solidFill>
                          <a:srgbClr val="006BA6"/>
                        </a:solidFill>
                        <a:effectLst/>
                        <a:uLnTx/>
                        <a:uFillTx/>
                        <a:latin typeface="+mn-lt"/>
                        <a:ea typeface="+mn-ea"/>
                        <a:cs typeface="+mn-cs"/>
                      </a:endParaRP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rgbClr val="006BA6"/>
                          </a:solidFill>
                          <a:effectLst/>
                          <a:uLnTx/>
                          <a:uFillTx/>
                          <a:latin typeface="+mn-lt"/>
                          <a:ea typeface="+mn-ea"/>
                          <a:cs typeface="+mn-cs"/>
                        </a:rPr>
                        <a:t>Target 9.1 </a:t>
                      </a:r>
                      <a:r>
                        <a:rPr kumimoji="0" lang="en-GB" sz="1000" b="0" i="0" u="none" strike="noStrike" kern="1200" cap="none" spc="0" normalizeH="0" baseline="0" noProof="0">
                          <a:ln>
                            <a:noFill/>
                          </a:ln>
                          <a:solidFill>
                            <a:srgbClr val="006BA6"/>
                          </a:solidFill>
                          <a:effectLst/>
                          <a:uLnTx/>
                          <a:uFillTx/>
                          <a:latin typeface="+mn-lt"/>
                          <a:ea typeface="+mn-ea"/>
                          <a:cs typeface="+mn-cs"/>
                        </a:rPr>
                        <a:t>– Develop quality, reliable, sustainable and resilient infrastructure to support economic development and human well-being, with a focus on affordable and equitable access for all</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rgbClr val="006BA6"/>
                          </a:solidFill>
                          <a:effectLst/>
                          <a:uLnTx/>
                          <a:uFillTx/>
                          <a:latin typeface="+mn-lt"/>
                          <a:ea typeface="+mn-ea"/>
                          <a:cs typeface="+mn-cs"/>
                        </a:rPr>
                        <a:t>Absolute metrics</a:t>
                      </a:r>
                    </a:p>
                    <a:p>
                      <a:pPr marL="171450" marR="0" lvl="0" indent="-171450"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000" b="0" i="0" u="none" strike="noStrike" kern="1200" cap="none" spc="0" normalizeH="0" baseline="0" noProof="0">
                          <a:ln>
                            <a:noFill/>
                          </a:ln>
                          <a:solidFill>
                            <a:srgbClr val="006BA6"/>
                          </a:solidFill>
                          <a:effectLst/>
                          <a:uLnTx/>
                          <a:uFillTx/>
                          <a:latin typeface="+mn-lt"/>
                          <a:ea typeface="+mn-ea"/>
                          <a:cs typeface="+mn-cs"/>
                        </a:rPr>
                        <a:t>Community investments ($)</a:t>
                      </a:r>
                    </a:p>
                    <a:p>
                      <a:pPr marL="171450" marR="0" lvl="0" indent="-171450"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000" b="0" i="0" u="none" strike="noStrike" kern="1200" cap="none" spc="0" normalizeH="0" baseline="0" noProof="0">
                          <a:ln>
                            <a:noFill/>
                          </a:ln>
                          <a:solidFill>
                            <a:srgbClr val="006BA6"/>
                          </a:solidFill>
                          <a:effectLst/>
                          <a:uLnTx/>
                          <a:uFillTx/>
                          <a:latin typeface="+mn-lt"/>
                          <a:ea typeface="+mn-ea"/>
                          <a:cs typeface="+mn-cs"/>
                        </a:rPr>
                        <a:t>Executed disbursements ($)</a:t>
                      </a:r>
                    </a:p>
                    <a:p>
                      <a:pPr marL="0" marR="0" lvl="0" indent="0" algn="l" defTabSz="38962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rgbClr val="006BA6"/>
                          </a:solidFill>
                          <a:effectLst/>
                          <a:uLnTx/>
                          <a:uFillTx/>
                          <a:latin typeface="+mn-lt"/>
                          <a:ea typeface="+mn-ea"/>
                          <a:cs typeface="+mn-cs"/>
                        </a:rPr>
                        <a:t>Relative metrics</a:t>
                      </a:r>
                    </a:p>
                    <a:p>
                      <a:pPr marL="171450" marR="0" lvl="0" indent="-171450"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000" b="0" i="0" u="none" strike="noStrike" kern="1200" cap="none" spc="0" normalizeH="0" baseline="0" noProof="0">
                          <a:ln>
                            <a:noFill/>
                          </a:ln>
                          <a:solidFill>
                            <a:srgbClr val="006BA6"/>
                          </a:solidFill>
                          <a:effectLst/>
                          <a:uLnTx/>
                          <a:uFillTx/>
                          <a:latin typeface="+mn-lt"/>
                          <a:ea typeface="+mn-ea"/>
                          <a:cs typeface="+mn-cs"/>
                        </a:rPr>
                        <a:t>Split of community investments (%)</a:t>
                      </a:r>
                    </a:p>
                  </a:txBody>
                  <a:tcPr marL="89872" marR="89872" anchor="ctr">
                    <a:lnL w="3175" cap="flat" cmpd="sng" algn="ctr">
                      <a:solidFill>
                        <a:srgbClr val="006BA6"/>
                      </a:solidFill>
                      <a:prstDash val="solid"/>
                      <a:round/>
                      <a:headEnd type="none" w="med" len="med"/>
                      <a:tailEnd type="none" w="med" len="med"/>
                    </a:lnL>
                    <a:lnR w="3175" cap="flat" cmpd="sng" algn="ctr">
                      <a:solidFill>
                        <a:srgbClr val="006BA6"/>
                      </a:solidFill>
                      <a:prstDash val="solid"/>
                      <a:round/>
                      <a:headEnd type="none" w="med" len="med"/>
                      <a:tailEnd type="none" w="med" len="med"/>
                    </a:lnR>
                    <a:lnT w="3175" cap="flat" cmpd="sng" algn="ctr">
                      <a:solidFill>
                        <a:srgbClr val="006BA6"/>
                      </a:solidFill>
                      <a:prstDash val="solid"/>
                      <a:round/>
                      <a:headEnd type="none" w="med" len="med"/>
                      <a:tailEnd type="none" w="med" len="med"/>
                    </a:lnT>
                    <a:lnB w="3175" cap="flat" cmpd="sng" algn="ctr">
                      <a:solidFill>
                        <a:srgbClr val="006BA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34511441"/>
                  </a:ext>
                </a:extLst>
              </a:tr>
            </a:tbl>
          </a:graphicData>
        </a:graphic>
      </p:graphicFrame>
      <p:sp>
        <p:nvSpPr>
          <p:cNvPr id="53" name="Oval 9">
            <a:extLst>
              <a:ext uri="{FF2B5EF4-FFF2-40B4-BE49-F238E27FC236}">
                <a16:creationId xmlns:a16="http://schemas.microsoft.com/office/drawing/2014/main" id="{1F570C5D-8304-4179-96B8-8F29897C438E}"/>
              </a:ext>
            </a:extLst>
          </p:cNvPr>
          <p:cNvSpPr>
            <a:spLocks noChangeArrowheads="1"/>
          </p:cNvSpPr>
          <p:nvPr/>
        </p:nvSpPr>
        <p:spPr bwMode="gray">
          <a:xfrm>
            <a:off x="200127" y="1957399"/>
            <a:ext cx="216000" cy="216000"/>
          </a:xfrm>
          <a:prstGeom prst="ellipse">
            <a:avLst/>
          </a:prstGeom>
          <a:solidFill>
            <a:srgbClr val="006BA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4</a:t>
            </a:r>
          </a:p>
        </p:txBody>
      </p:sp>
      <p:sp>
        <p:nvSpPr>
          <p:cNvPr id="54" name="Oval 9">
            <a:extLst>
              <a:ext uri="{FF2B5EF4-FFF2-40B4-BE49-F238E27FC236}">
                <a16:creationId xmlns:a16="http://schemas.microsoft.com/office/drawing/2014/main" id="{E2967E42-FD01-4A94-8091-A5B102A595A3}"/>
              </a:ext>
            </a:extLst>
          </p:cNvPr>
          <p:cNvSpPr>
            <a:spLocks noChangeArrowheads="1"/>
          </p:cNvSpPr>
          <p:nvPr/>
        </p:nvSpPr>
        <p:spPr bwMode="gray">
          <a:xfrm>
            <a:off x="200127" y="2985722"/>
            <a:ext cx="216000" cy="216000"/>
          </a:xfrm>
          <a:prstGeom prst="ellipse">
            <a:avLst/>
          </a:prstGeom>
          <a:solidFill>
            <a:srgbClr val="006BA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5</a:t>
            </a:r>
          </a:p>
        </p:txBody>
      </p:sp>
      <p:sp>
        <p:nvSpPr>
          <p:cNvPr id="57" name="Oval 9">
            <a:extLst>
              <a:ext uri="{FF2B5EF4-FFF2-40B4-BE49-F238E27FC236}">
                <a16:creationId xmlns:a16="http://schemas.microsoft.com/office/drawing/2014/main" id="{F2CF8E4F-67CD-4C7E-81FA-47F881EC6E2F}"/>
              </a:ext>
            </a:extLst>
          </p:cNvPr>
          <p:cNvSpPr>
            <a:spLocks noChangeArrowheads="1"/>
          </p:cNvSpPr>
          <p:nvPr/>
        </p:nvSpPr>
        <p:spPr bwMode="gray">
          <a:xfrm>
            <a:off x="200127" y="4014046"/>
            <a:ext cx="216000" cy="216000"/>
          </a:xfrm>
          <a:prstGeom prst="ellipse">
            <a:avLst/>
          </a:prstGeom>
          <a:solidFill>
            <a:srgbClr val="006BA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6</a:t>
            </a:r>
          </a:p>
        </p:txBody>
      </p:sp>
      <p:pic>
        <p:nvPicPr>
          <p:cNvPr id="11" name="Picture 10" descr="Icon&#10;&#10;Description automatically generated with low confidence">
            <a:extLst>
              <a:ext uri="{FF2B5EF4-FFF2-40B4-BE49-F238E27FC236}">
                <a16:creationId xmlns:a16="http://schemas.microsoft.com/office/drawing/2014/main" id="{2B7305A2-CDEB-459B-8A38-B7A5B621EFE7}"/>
              </a:ext>
            </a:extLst>
          </p:cNvPr>
          <p:cNvPicPr>
            <a:picLocks noChangeAspect="1"/>
          </p:cNvPicPr>
          <p:nvPr/>
        </p:nvPicPr>
        <p:blipFill>
          <a:blip r:embed="rId2"/>
          <a:stretch>
            <a:fillRect/>
          </a:stretch>
        </p:blipFill>
        <p:spPr>
          <a:xfrm>
            <a:off x="1769795" y="2823722"/>
            <a:ext cx="540000" cy="540000"/>
          </a:xfrm>
          <a:prstGeom prst="rect">
            <a:avLst/>
          </a:prstGeom>
        </p:spPr>
      </p:pic>
      <p:pic>
        <p:nvPicPr>
          <p:cNvPr id="13" name="Picture 12" descr="A picture containing icon&#10;&#10;Description automatically generated">
            <a:extLst>
              <a:ext uri="{FF2B5EF4-FFF2-40B4-BE49-F238E27FC236}">
                <a16:creationId xmlns:a16="http://schemas.microsoft.com/office/drawing/2014/main" id="{8E5717B8-BA88-4959-9516-FE2135B08D59}"/>
              </a:ext>
            </a:extLst>
          </p:cNvPr>
          <p:cNvPicPr>
            <a:picLocks noChangeAspect="1"/>
          </p:cNvPicPr>
          <p:nvPr/>
        </p:nvPicPr>
        <p:blipFill>
          <a:blip r:embed="rId3"/>
          <a:stretch>
            <a:fillRect/>
          </a:stretch>
        </p:blipFill>
        <p:spPr>
          <a:xfrm>
            <a:off x="1769795" y="3852045"/>
            <a:ext cx="540000" cy="540000"/>
          </a:xfrm>
          <a:prstGeom prst="rect">
            <a:avLst/>
          </a:prstGeom>
        </p:spPr>
      </p:pic>
      <p:pic>
        <p:nvPicPr>
          <p:cNvPr id="14" name="Picture 13" descr="Icon&#10;&#10;Description automatically generated with low confidence">
            <a:extLst>
              <a:ext uri="{FF2B5EF4-FFF2-40B4-BE49-F238E27FC236}">
                <a16:creationId xmlns:a16="http://schemas.microsoft.com/office/drawing/2014/main" id="{713FEE75-C768-4E48-85B3-5250A28AFF04}"/>
              </a:ext>
            </a:extLst>
          </p:cNvPr>
          <p:cNvPicPr>
            <a:picLocks noChangeAspect="1"/>
          </p:cNvPicPr>
          <p:nvPr/>
        </p:nvPicPr>
        <p:blipFill>
          <a:blip r:embed="rId2"/>
          <a:stretch>
            <a:fillRect/>
          </a:stretch>
        </p:blipFill>
        <p:spPr>
          <a:xfrm>
            <a:off x="1769795" y="1795399"/>
            <a:ext cx="540000" cy="540000"/>
          </a:xfrm>
          <a:prstGeom prst="rect">
            <a:avLst/>
          </a:prstGeom>
        </p:spPr>
      </p:pic>
    </p:spTree>
    <p:extLst>
      <p:ext uri="{BB962C8B-B14F-4D97-AF65-F5344CB8AC3E}">
        <p14:creationId xmlns:p14="http://schemas.microsoft.com/office/powerpoint/2010/main" val="12148174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43EB5A9-22F9-F657-9A59-9C64832B95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Object 2" hidden="1">
                        <a:extLst>
                          <a:ext uri="{FF2B5EF4-FFF2-40B4-BE49-F238E27FC236}">
                            <a16:creationId xmlns:a16="http://schemas.microsoft.com/office/drawing/2014/main" id="{643EB5A9-22F9-F657-9A59-9C64832B954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6"/>
          <p:cNvSpPr>
            <a:spLocks noGrp="1"/>
          </p:cNvSpPr>
          <p:nvPr>
            <p:ph type="title"/>
          </p:nvPr>
        </p:nvSpPr>
        <p:spPr/>
        <p:txBody>
          <a:bodyPr vert="horz"/>
          <a:lstStyle/>
          <a:p>
            <a:r>
              <a:rPr lang="en-US" dirty="0"/>
              <a:t>For each of the socio-economic impacts which were defined previously, we have identified relevant RMI policy &amp; practice enablers</a:t>
            </a:r>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 RMI</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0"/>
          </p:nvPr>
        </p:nvSpPr>
        <p:spPr/>
        <p:txBody>
          <a:bodyPr/>
          <a:lstStyle/>
          <a:p>
            <a:r>
              <a:rPr lang="en-GB" dirty="0"/>
              <a:t>Those enablers are put in place at the corporate level (global and/or local)</a:t>
            </a:r>
            <a:endParaRPr lang="en-US" dirty="0"/>
          </a:p>
        </p:txBody>
      </p:sp>
      <p:graphicFrame>
        <p:nvGraphicFramePr>
          <p:cNvPr id="5" name="Table 45">
            <a:extLst>
              <a:ext uri="{FF2B5EF4-FFF2-40B4-BE49-F238E27FC236}">
                <a16:creationId xmlns:a16="http://schemas.microsoft.com/office/drawing/2014/main" id="{04F0295E-63E0-4A4E-A161-53E219DB6516}"/>
              </a:ext>
            </a:extLst>
          </p:cNvPr>
          <p:cNvGraphicFramePr>
            <a:graphicFrameLocks noGrp="1"/>
          </p:cNvGraphicFramePr>
          <p:nvPr/>
        </p:nvGraphicFramePr>
        <p:xfrm>
          <a:off x="313155" y="1103748"/>
          <a:ext cx="8523128" cy="3718560"/>
        </p:xfrm>
        <a:graphic>
          <a:graphicData uri="http://schemas.openxmlformats.org/drawingml/2006/table">
            <a:tbl>
              <a:tblPr firstRow="1" bandRow="1">
                <a:tableStyleId>{5C22544A-7EE6-4342-B048-85BDC9FD1C3A}</a:tableStyleId>
              </a:tblPr>
              <a:tblGrid>
                <a:gridCol w="2007128">
                  <a:extLst>
                    <a:ext uri="{9D8B030D-6E8A-4147-A177-3AD203B41FA5}">
                      <a16:colId xmlns:a16="http://schemas.microsoft.com/office/drawing/2014/main" val="16040273"/>
                    </a:ext>
                  </a:extLst>
                </a:gridCol>
                <a:gridCol w="6516000">
                  <a:extLst>
                    <a:ext uri="{9D8B030D-6E8A-4147-A177-3AD203B41FA5}">
                      <a16:colId xmlns:a16="http://schemas.microsoft.com/office/drawing/2014/main" val="2083948719"/>
                    </a:ext>
                  </a:extLst>
                </a:gridCol>
              </a:tblGrid>
              <a:tr h="213723">
                <a:tc>
                  <a:txBody>
                    <a:bodyPr/>
                    <a:lstStyle/>
                    <a:p>
                      <a:r>
                        <a:rPr lang="en-GB" sz="1000">
                          <a:solidFill>
                            <a:schemeClr val="bg1"/>
                          </a:solidFill>
                        </a:rPr>
                        <a:t>Socio-economic Impacts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GB" sz="1000">
                          <a:solidFill>
                            <a:schemeClr val="bg1"/>
                          </a:solidFill>
                        </a:rPr>
                        <a:t>Description of relevant policy &amp; practice enablers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847806271"/>
                  </a:ext>
                </a:extLst>
              </a:tr>
              <a:tr h="579120">
                <a:tc>
                  <a:txBody>
                    <a:bodyPr/>
                    <a:lstStyle/>
                    <a:p>
                      <a:pPr marL="90488" indent="0"/>
                      <a:r>
                        <a:rPr lang="en-GB" sz="1000" b="1" dirty="0">
                          <a:solidFill>
                            <a:schemeClr val="tx2"/>
                          </a:solidFill>
                        </a:rPr>
                        <a:t>Employment Quality</a:t>
                      </a:r>
                    </a:p>
                    <a:p>
                      <a:pPr marL="90488" indent="0"/>
                      <a:r>
                        <a:rPr lang="en-GB" sz="1000" dirty="0">
                          <a:solidFill>
                            <a:schemeClr val="tx2"/>
                          </a:solidFill>
                        </a:rPr>
                        <a:t>Provide equal &amp; safe employment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90488" indent="-90488">
                        <a:buFont typeface="Wingdings" panose="05000000000000000000" pitchFamily="2" charset="2"/>
                        <a:buChar char="§"/>
                      </a:pPr>
                      <a:r>
                        <a:rPr lang="en-GB" sz="800" b="1" dirty="0">
                          <a:solidFill>
                            <a:srgbClr val="00B0F0"/>
                          </a:solidFill>
                        </a:rPr>
                        <a:t>Working conditions</a:t>
                      </a:r>
                      <a:r>
                        <a:rPr lang="en-GB" sz="800" dirty="0">
                          <a:solidFill>
                            <a:srgbClr val="002060"/>
                          </a:solidFill>
                        </a:rPr>
                        <a:t>: The company has systems in place to ensure its operations base their recruitment practices on the principle of equal opportunity, to </a:t>
                      </a:r>
                      <a:r>
                        <a:rPr lang="en-GB" sz="800" b="1" dirty="0">
                          <a:solidFill>
                            <a:srgbClr val="002060"/>
                          </a:solidFill>
                        </a:rPr>
                        <a:t>prevent all forms of discrimination </a:t>
                      </a:r>
                      <a:r>
                        <a:rPr lang="en-GB" sz="800" dirty="0">
                          <a:solidFill>
                            <a:srgbClr val="002060"/>
                          </a:solidFill>
                        </a:rPr>
                        <a:t>in the workplace &amp; promote workforce diversity</a:t>
                      </a:r>
                    </a:p>
                    <a:p>
                      <a:pPr marL="90488" indent="-90488">
                        <a:buFont typeface="Wingdings" panose="05000000000000000000" pitchFamily="2" charset="2"/>
                        <a:buChar char="§"/>
                      </a:pPr>
                      <a:r>
                        <a:rPr lang="en-GB" sz="800" b="1" dirty="0">
                          <a:solidFill>
                            <a:srgbClr val="00B0F0"/>
                          </a:solidFill>
                        </a:rPr>
                        <a:t>Working conditions</a:t>
                      </a:r>
                      <a:r>
                        <a:rPr lang="en-GB" sz="800" dirty="0">
                          <a:solidFill>
                            <a:srgbClr val="002060"/>
                          </a:solidFill>
                        </a:rPr>
                        <a:t>: The company has systems in place to ensure its operations engage with worker representatives to collaboratively identify, assess, avoid, and </a:t>
                      </a:r>
                      <a:r>
                        <a:rPr lang="en-GB" sz="800" b="1" dirty="0">
                          <a:solidFill>
                            <a:srgbClr val="002060"/>
                          </a:solidFill>
                        </a:rPr>
                        <a:t>mitigate health and safety risks to its workforce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70919607"/>
                  </a:ext>
                </a:extLst>
              </a:tr>
              <a:tr h="579120">
                <a:tc>
                  <a:txBody>
                    <a:bodyPr/>
                    <a:lstStyle/>
                    <a:p>
                      <a:pPr marL="90488" indent="0" algn="l" defTabSz="389626" rtl="0" eaLnBrk="1" latinLnBrk="0" hangingPunct="1"/>
                      <a:r>
                        <a:rPr lang="en-GB" sz="1000" b="1" kern="1200" dirty="0">
                          <a:solidFill>
                            <a:schemeClr val="tx2"/>
                          </a:solidFill>
                          <a:latin typeface="+mn-lt"/>
                          <a:ea typeface="+mn-ea"/>
                          <a:cs typeface="+mn-cs"/>
                        </a:rPr>
                        <a:t>Household Income</a:t>
                      </a:r>
                    </a:p>
                    <a:p>
                      <a:pPr marL="90488" indent="0" algn="l" defTabSz="389626" rtl="0" eaLnBrk="1" latinLnBrk="0" hangingPunct="1"/>
                      <a:r>
                        <a:rPr lang="en-GB" sz="1000" kern="1200" dirty="0">
                          <a:solidFill>
                            <a:schemeClr val="tx2"/>
                          </a:solidFill>
                          <a:latin typeface="+mn-lt"/>
                          <a:ea typeface="+mn-ea"/>
                          <a:cs typeface="+mn-cs"/>
                        </a:rPr>
                        <a:t>Increase household income &amp; benefits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800" b="1" dirty="0">
                          <a:solidFill>
                            <a:srgbClr val="00B0F0"/>
                          </a:solidFill>
                        </a:rPr>
                        <a:t>Working conditions</a:t>
                      </a:r>
                      <a:r>
                        <a:rPr kumimoji="0" lang="en-GB" sz="800" b="0" i="0" u="none" strike="noStrike" kern="1200" cap="none" spc="0" normalizeH="0" baseline="0" noProof="0" dirty="0">
                          <a:ln>
                            <a:noFill/>
                          </a:ln>
                          <a:solidFill>
                            <a:srgbClr val="002060"/>
                          </a:solidFill>
                          <a:effectLst/>
                          <a:uLnTx/>
                          <a:uFillTx/>
                          <a:latin typeface="+mn-lt"/>
                          <a:ea typeface="+mn-ea"/>
                          <a:cs typeface="+mn-cs"/>
                        </a:rPr>
                        <a:t>: The company tracks, reviews and acts to improve its performance on </a:t>
                      </a:r>
                      <a:r>
                        <a:rPr kumimoji="0" lang="en-GB" sz="800" b="1" i="0" u="none" strike="noStrike" kern="1200" cap="none" spc="0" normalizeH="0" baseline="0" noProof="0" dirty="0">
                          <a:ln>
                            <a:noFill/>
                          </a:ln>
                          <a:solidFill>
                            <a:srgbClr val="002060"/>
                          </a:solidFill>
                          <a:effectLst/>
                          <a:uLnTx/>
                          <a:uFillTx/>
                          <a:latin typeface="+mn-lt"/>
                          <a:ea typeface="+mn-ea"/>
                          <a:cs typeface="+mn-cs"/>
                        </a:rPr>
                        <a:t>ensuring that its workers’ wages meet or exceed verified living wage standards</a:t>
                      </a:r>
                      <a:r>
                        <a:rPr kumimoji="0" lang="en-GB" sz="800" b="0" i="0" u="none" strike="noStrike" kern="1200" cap="none" spc="0" normalizeH="0" baseline="0" noProof="0" dirty="0">
                          <a:ln>
                            <a:noFill/>
                          </a:ln>
                          <a:solidFill>
                            <a:srgbClr val="002060"/>
                          </a:solidFill>
                          <a:effectLst/>
                          <a:uLnTx/>
                          <a:uFillTx/>
                          <a:latin typeface="+mn-lt"/>
                          <a:ea typeface="+mn-ea"/>
                          <a:cs typeface="+mn-cs"/>
                        </a:rPr>
                        <a:t>, or legal minimum wage, whichever is the highest</a:t>
                      </a:r>
                      <a:endParaRPr kumimoji="0" lang="en-GB" sz="800" b="0" i="0" u="none" strike="noStrike" kern="1200" cap="none" spc="0" normalizeH="0" baseline="0" noProof="0" dirty="0">
                        <a:ln>
                          <a:noFill/>
                        </a:ln>
                        <a:solidFill>
                          <a:srgbClr val="002060"/>
                        </a:solidFill>
                        <a:effectLst/>
                        <a:uLnTx/>
                        <a:uFillTx/>
                        <a:latin typeface="Arial"/>
                        <a:ea typeface="+mn-ea"/>
                        <a:cs typeface="+mn-cs"/>
                      </a:endParaRPr>
                    </a:p>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800" b="1" i="0" u="none" strike="noStrike" kern="1200" cap="none" spc="0" normalizeH="0" baseline="0" noProof="0" dirty="0">
                          <a:ln>
                            <a:noFill/>
                          </a:ln>
                          <a:solidFill>
                            <a:srgbClr val="00B0F0"/>
                          </a:solidFill>
                          <a:effectLst/>
                          <a:uLnTx/>
                          <a:uFillTx/>
                          <a:latin typeface="+mn-lt"/>
                          <a:ea typeface="+mn-ea"/>
                          <a:cs typeface="+mn-cs"/>
                        </a:rPr>
                        <a:t>Community wellbeing</a:t>
                      </a:r>
                      <a:r>
                        <a:rPr kumimoji="0" lang="en-GB" sz="800" b="0" i="0" u="none" strike="noStrike" kern="1200" cap="none" spc="0" normalizeH="0" baseline="0" noProof="0" dirty="0">
                          <a:ln>
                            <a:noFill/>
                          </a:ln>
                          <a:solidFill>
                            <a:srgbClr val="002060"/>
                          </a:solidFill>
                          <a:effectLst/>
                          <a:uLnTx/>
                          <a:uFillTx/>
                          <a:latin typeface="+mn-lt"/>
                          <a:ea typeface="+mn-ea"/>
                          <a:cs typeface="+mn-cs"/>
                        </a:rPr>
                        <a:t>: The company tracks, reviews and acts to improve its performance on respecting the rights and aspirations of Indigenous Peoples and avoiding adverse impacts on their livelihoods and heritage</a:t>
                      </a:r>
                      <a:endParaRPr kumimoji="0" lang="en-GB" sz="800" b="0" i="0" u="none" strike="noStrike" kern="1200" cap="none" spc="0" normalizeH="0" baseline="0" noProof="0" dirty="0">
                        <a:ln>
                          <a:noFill/>
                        </a:ln>
                        <a:solidFill>
                          <a:srgbClr val="002060"/>
                        </a:solidFill>
                        <a:effectLst/>
                        <a:uLnTx/>
                        <a:uFillTx/>
                        <a:latin typeface="Arial"/>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70884679"/>
                  </a:ext>
                </a:extLst>
              </a:tr>
              <a:tr h="579120">
                <a:tc>
                  <a:txBody>
                    <a:bodyPr/>
                    <a:lstStyle/>
                    <a:p>
                      <a:pPr marL="90488" indent="0" algn="l" defTabSz="389626" rtl="0" eaLnBrk="1" latinLnBrk="0" hangingPunct="1"/>
                      <a:r>
                        <a:rPr lang="en-GB" sz="1000" b="1" kern="1200" dirty="0">
                          <a:solidFill>
                            <a:schemeClr val="tx2"/>
                          </a:solidFill>
                          <a:latin typeface="+mn-lt"/>
                          <a:ea typeface="+mn-ea"/>
                          <a:cs typeface="+mn-cs"/>
                        </a:rPr>
                        <a:t>Capacity Building</a:t>
                      </a:r>
                    </a:p>
                    <a:p>
                      <a:pPr marL="90488" indent="0" algn="l" defTabSz="389626" rtl="0" eaLnBrk="1" latinLnBrk="0" hangingPunct="1"/>
                      <a:r>
                        <a:rPr lang="en-GB" sz="1000" kern="1200" dirty="0">
                          <a:solidFill>
                            <a:schemeClr val="tx2"/>
                          </a:solidFill>
                          <a:latin typeface="+mn-lt"/>
                          <a:ea typeface="+mn-ea"/>
                          <a:cs typeface="+mn-cs"/>
                        </a:rPr>
                        <a:t>Advance workforce’ skillset &amp; careers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800" b="1" i="0" u="none" strike="noStrike" kern="1200" cap="none" spc="0" normalizeH="0" baseline="0" noProof="0" dirty="0">
                          <a:ln>
                            <a:noFill/>
                          </a:ln>
                          <a:solidFill>
                            <a:srgbClr val="00B0F0"/>
                          </a:solidFill>
                          <a:effectLst/>
                          <a:uLnTx/>
                          <a:uFillTx/>
                          <a:latin typeface="+mn-lt"/>
                          <a:ea typeface="+mn-ea"/>
                          <a:cs typeface="+mn-cs"/>
                        </a:rPr>
                        <a:t>Economic development</a:t>
                      </a:r>
                      <a:r>
                        <a:rPr kumimoji="0" lang="en-GB" sz="800" b="0" i="0" u="none" strike="noStrike" kern="1200" cap="none" spc="0" normalizeH="0" baseline="0" noProof="0" dirty="0">
                          <a:ln>
                            <a:noFill/>
                          </a:ln>
                          <a:solidFill>
                            <a:srgbClr val="002060"/>
                          </a:solidFill>
                          <a:effectLst/>
                          <a:uLnTx/>
                          <a:uFillTx/>
                          <a:latin typeface="+mn-lt"/>
                          <a:ea typeface="+mn-ea"/>
                          <a:cs typeface="+mn-cs"/>
                        </a:rPr>
                        <a:t>: The company has systems in place to ensure its operations </a:t>
                      </a:r>
                      <a:r>
                        <a:rPr kumimoji="0" lang="en-GB" sz="800" b="1" i="0" u="none" strike="noStrike" kern="1200" cap="none" spc="0" normalizeH="0" baseline="0" noProof="0" dirty="0">
                          <a:ln>
                            <a:noFill/>
                          </a:ln>
                          <a:solidFill>
                            <a:srgbClr val="002060"/>
                          </a:solidFill>
                          <a:effectLst/>
                          <a:uLnTx/>
                          <a:uFillTx/>
                          <a:latin typeface="+mn-lt"/>
                          <a:ea typeface="+mn-ea"/>
                          <a:cs typeface="+mn-cs"/>
                        </a:rPr>
                        <a:t>support STEM education and technical / vocational skills development among the wider population </a:t>
                      </a:r>
                    </a:p>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800" b="1" i="0" u="none" strike="noStrike" kern="1200" cap="none" spc="0" normalizeH="0" baseline="0" noProof="0" dirty="0">
                          <a:ln>
                            <a:noFill/>
                          </a:ln>
                          <a:solidFill>
                            <a:srgbClr val="00B0F0"/>
                          </a:solidFill>
                          <a:effectLst/>
                          <a:uLnTx/>
                          <a:uFillTx/>
                          <a:latin typeface="+mn-lt"/>
                          <a:ea typeface="+mn-ea"/>
                          <a:cs typeface="+mn-cs"/>
                        </a:rPr>
                        <a:t>Economic development</a:t>
                      </a:r>
                      <a:r>
                        <a:rPr kumimoji="0" lang="en-GB" sz="800" b="0" i="0" u="none" strike="noStrike" kern="1200" cap="none" spc="0" normalizeH="0" baseline="0" noProof="0" dirty="0">
                          <a:ln>
                            <a:noFill/>
                          </a:ln>
                          <a:solidFill>
                            <a:srgbClr val="002060"/>
                          </a:solidFill>
                          <a:effectLst/>
                          <a:uLnTx/>
                          <a:uFillTx/>
                          <a:latin typeface="+mn-lt"/>
                          <a:ea typeface="+mn-ea"/>
                          <a:cs typeface="+mn-cs"/>
                        </a:rPr>
                        <a:t>: The company has systems in place to ensure its operations </a:t>
                      </a:r>
                      <a:r>
                        <a:rPr kumimoji="0" lang="en-GB" sz="800" b="1" i="0" u="none" strike="noStrike" kern="1200" cap="none" spc="0" normalizeH="0" baseline="0" noProof="0" dirty="0">
                          <a:ln>
                            <a:noFill/>
                          </a:ln>
                          <a:solidFill>
                            <a:srgbClr val="002060"/>
                          </a:solidFill>
                          <a:effectLst/>
                          <a:uLnTx/>
                          <a:uFillTx/>
                          <a:latin typeface="+mn-lt"/>
                          <a:ea typeface="+mn-ea"/>
                          <a:cs typeface="+mn-cs"/>
                        </a:rPr>
                        <a:t>support technical and managerial skills development of its local workforces</a:t>
                      </a:r>
                      <a:endParaRPr kumimoji="0" lang="en-GB" sz="800" b="1" i="0" u="none" strike="noStrike" kern="1200" cap="none" spc="0" normalizeH="0" baseline="0" noProof="0" dirty="0">
                        <a:ln>
                          <a:noFill/>
                        </a:ln>
                        <a:solidFill>
                          <a:srgbClr val="002060"/>
                        </a:solidFill>
                        <a:effectLst/>
                        <a:uLnTx/>
                        <a:uFillTx/>
                        <a:latin typeface="Arial"/>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03396670"/>
                  </a:ext>
                </a:extLst>
              </a:tr>
              <a:tr h="579120">
                <a:tc>
                  <a:txBody>
                    <a:bodyPr/>
                    <a:lstStyle/>
                    <a:p>
                      <a:pPr marL="90488" indent="0" algn="l" defTabSz="389626" rtl="0" eaLnBrk="1" latinLnBrk="0" hangingPunct="1"/>
                      <a:r>
                        <a:rPr lang="en-GB" sz="1000" b="1" kern="1200" dirty="0">
                          <a:solidFill>
                            <a:schemeClr val="tx2"/>
                          </a:solidFill>
                          <a:latin typeface="+mn-lt"/>
                          <a:ea typeface="+mn-ea"/>
                          <a:cs typeface="+mn-cs"/>
                        </a:rPr>
                        <a:t>Institutional Reinforcement</a:t>
                      </a:r>
                    </a:p>
                    <a:p>
                      <a:pPr marL="90488" indent="0" algn="l" defTabSz="389626" rtl="0" eaLnBrk="1" latinLnBrk="0" hangingPunct="1"/>
                      <a:r>
                        <a:rPr lang="en-GB" sz="1000" kern="1200" dirty="0">
                          <a:solidFill>
                            <a:schemeClr val="tx2"/>
                          </a:solidFill>
                          <a:latin typeface="+mn-lt"/>
                          <a:ea typeface="+mn-ea"/>
                          <a:cs typeface="+mn-cs"/>
                        </a:rPr>
                        <a:t>Contribute to government revenues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800" b="1" i="0" u="none" strike="noStrike" kern="1200" cap="none" spc="0" normalizeH="0" baseline="0" noProof="0" dirty="0">
                          <a:ln>
                            <a:noFill/>
                          </a:ln>
                          <a:solidFill>
                            <a:srgbClr val="00B0F0"/>
                          </a:solidFill>
                          <a:effectLst/>
                          <a:uLnTx/>
                          <a:uFillTx/>
                          <a:latin typeface="+mn-lt"/>
                          <a:ea typeface="+mn-ea"/>
                          <a:cs typeface="+mn-cs"/>
                        </a:rPr>
                        <a:t>Business conduct</a:t>
                      </a:r>
                      <a:r>
                        <a:rPr kumimoji="0" lang="en-GB" sz="800" b="0" i="0" u="none" strike="noStrike" kern="1200" cap="none" spc="0" normalizeH="0" baseline="0" noProof="0" dirty="0">
                          <a:ln>
                            <a:noFill/>
                          </a:ln>
                          <a:solidFill>
                            <a:srgbClr val="002060"/>
                          </a:solidFill>
                          <a:effectLst/>
                          <a:uLnTx/>
                          <a:uFillTx/>
                          <a:latin typeface="+mn-lt"/>
                          <a:ea typeface="+mn-ea"/>
                          <a:cs typeface="+mn-cs"/>
                        </a:rPr>
                        <a:t>: The company publicly </a:t>
                      </a:r>
                      <a:r>
                        <a:rPr kumimoji="0" lang="en-GB" sz="800" b="1" i="0" u="none" strike="noStrike" kern="1200" cap="none" spc="0" normalizeH="0" baseline="0" noProof="0" dirty="0">
                          <a:ln>
                            <a:noFill/>
                          </a:ln>
                          <a:solidFill>
                            <a:srgbClr val="002060"/>
                          </a:solidFill>
                          <a:effectLst/>
                          <a:uLnTx/>
                          <a:uFillTx/>
                          <a:latin typeface="+mn-lt"/>
                          <a:ea typeface="+mn-ea"/>
                          <a:cs typeface="+mn-cs"/>
                        </a:rPr>
                        <a:t>discloses all payments it makes to sub-national and national governments,</a:t>
                      </a:r>
                      <a:r>
                        <a:rPr kumimoji="0" lang="en-GB" sz="800" b="0" i="0" u="none" strike="noStrike" kern="1200" cap="none" spc="0" normalizeH="0" baseline="0" noProof="0" dirty="0">
                          <a:ln>
                            <a:noFill/>
                          </a:ln>
                          <a:solidFill>
                            <a:srgbClr val="002060"/>
                          </a:solidFill>
                          <a:effectLst/>
                          <a:uLnTx/>
                          <a:uFillTx/>
                          <a:latin typeface="+mn-lt"/>
                          <a:ea typeface="+mn-ea"/>
                          <a:cs typeface="+mn-cs"/>
                        </a:rPr>
                        <a:t> providing disaggregated data on a project-level basis</a:t>
                      </a:r>
                    </a:p>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800" b="1" i="0" u="none" strike="noStrike" kern="1200" cap="none" spc="0" normalizeH="0" baseline="0" noProof="0" dirty="0">
                          <a:ln>
                            <a:noFill/>
                          </a:ln>
                          <a:solidFill>
                            <a:srgbClr val="00B0F0"/>
                          </a:solidFill>
                          <a:effectLst/>
                          <a:uLnTx/>
                          <a:uFillTx/>
                          <a:latin typeface="+mn-lt"/>
                          <a:ea typeface="+mn-ea"/>
                          <a:cs typeface="+mn-cs"/>
                        </a:rPr>
                        <a:t>Business conduct</a:t>
                      </a:r>
                      <a:r>
                        <a:rPr kumimoji="0" lang="en-GB" sz="800" b="0" i="0" u="none" strike="noStrike" kern="1200" cap="none" spc="0" normalizeH="0" baseline="0" noProof="0" dirty="0">
                          <a:ln>
                            <a:noFill/>
                          </a:ln>
                          <a:solidFill>
                            <a:srgbClr val="002060"/>
                          </a:solidFill>
                          <a:effectLst/>
                          <a:uLnTx/>
                          <a:uFillTx/>
                          <a:latin typeface="+mn-lt"/>
                          <a:ea typeface="+mn-ea"/>
                          <a:cs typeface="+mn-cs"/>
                        </a:rPr>
                        <a:t>: The company tracks, reviews and acts to improve the effectiveness of its whistleblowing mechanisms for </a:t>
                      </a:r>
                      <a:r>
                        <a:rPr kumimoji="0" lang="en-GB" sz="800" b="1" i="0" u="none" strike="noStrike" kern="1200" cap="none" spc="0" normalizeH="0" baseline="0" noProof="0" dirty="0">
                          <a:ln>
                            <a:noFill/>
                          </a:ln>
                          <a:solidFill>
                            <a:srgbClr val="002060"/>
                          </a:solidFill>
                          <a:effectLst/>
                          <a:uLnTx/>
                          <a:uFillTx/>
                          <a:latin typeface="+mn-lt"/>
                          <a:ea typeface="+mn-ea"/>
                          <a:cs typeface="+mn-cs"/>
                        </a:rPr>
                        <a:t>reporting concerns about unethical behaviour (e.g. anti-bribery and corruption)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37288090"/>
                  </a:ext>
                </a:extLst>
              </a:tr>
              <a:tr h="579120">
                <a:tc>
                  <a:txBody>
                    <a:bodyPr/>
                    <a:lstStyle/>
                    <a:p>
                      <a:pPr marL="90488" indent="0" algn="l" defTabSz="389626" rtl="0" eaLnBrk="1" latinLnBrk="0" hangingPunct="1"/>
                      <a:r>
                        <a:rPr lang="en-GB" sz="1000" b="1" kern="1200" dirty="0">
                          <a:solidFill>
                            <a:schemeClr val="tx2"/>
                          </a:solidFill>
                          <a:latin typeface="+mn-lt"/>
                          <a:ea typeface="+mn-ea"/>
                          <a:cs typeface="+mn-cs"/>
                        </a:rPr>
                        <a:t>Industrial Diversification</a:t>
                      </a:r>
                    </a:p>
                    <a:p>
                      <a:pPr marL="90488" indent="0" algn="l" defTabSz="389626" rtl="0" eaLnBrk="1" latinLnBrk="0" hangingPunct="1"/>
                      <a:r>
                        <a:rPr lang="en-GB" sz="1000" kern="1200" dirty="0">
                          <a:solidFill>
                            <a:schemeClr val="tx2"/>
                          </a:solidFill>
                          <a:latin typeface="+mn-lt"/>
                          <a:ea typeface="+mn-ea"/>
                          <a:cs typeface="+mn-cs"/>
                        </a:rPr>
                        <a:t>Support the local industrial ecosystem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800" b="1" i="0" u="none" strike="noStrike" kern="1200" cap="none" spc="0" normalizeH="0" baseline="0" noProof="0" dirty="0">
                          <a:ln>
                            <a:noFill/>
                          </a:ln>
                          <a:solidFill>
                            <a:srgbClr val="00B0F0"/>
                          </a:solidFill>
                          <a:effectLst/>
                          <a:uLnTx/>
                          <a:uFillTx/>
                          <a:latin typeface="+mn-lt"/>
                          <a:ea typeface="+mn-ea"/>
                          <a:cs typeface="+mn-cs"/>
                        </a:rPr>
                        <a:t>Economic development</a:t>
                      </a:r>
                      <a:r>
                        <a:rPr kumimoji="0" lang="en-GB" sz="800" b="0" i="0" u="none" strike="noStrike" kern="1200" cap="none" spc="0" normalizeH="0" baseline="0" noProof="0" dirty="0">
                          <a:ln>
                            <a:noFill/>
                          </a:ln>
                          <a:solidFill>
                            <a:srgbClr val="002060"/>
                          </a:solidFill>
                          <a:effectLst/>
                          <a:uLnTx/>
                          <a:uFillTx/>
                          <a:latin typeface="+mn-lt"/>
                          <a:ea typeface="+mn-ea"/>
                          <a:cs typeface="+mn-cs"/>
                        </a:rPr>
                        <a:t>: The company has systems in place to ensure its operations </a:t>
                      </a:r>
                      <a:r>
                        <a:rPr kumimoji="0" lang="en-GB" sz="800" b="1" i="0" u="none" strike="noStrike" kern="1200" cap="none" spc="0" normalizeH="0" baseline="0" noProof="0" dirty="0">
                          <a:ln>
                            <a:noFill/>
                          </a:ln>
                          <a:solidFill>
                            <a:srgbClr val="002060"/>
                          </a:solidFill>
                          <a:effectLst/>
                          <a:uLnTx/>
                          <a:uFillTx/>
                          <a:latin typeface="+mn-lt"/>
                          <a:ea typeface="+mn-ea"/>
                          <a:cs typeface="+mn-cs"/>
                        </a:rPr>
                        <a:t>develop procurement opportunities for suppliers at national and supranational levels</a:t>
                      </a:r>
                    </a:p>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800" b="1" i="0" u="none" strike="noStrike" kern="1200" cap="none" spc="0" normalizeH="0" baseline="0" noProof="0" dirty="0">
                          <a:ln>
                            <a:noFill/>
                          </a:ln>
                          <a:solidFill>
                            <a:srgbClr val="00B0F0"/>
                          </a:solidFill>
                          <a:effectLst/>
                          <a:uLnTx/>
                          <a:uFillTx/>
                          <a:latin typeface="+mn-lt"/>
                          <a:ea typeface="+mn-ea"/>
                          <a:cs typeface="+mn-cs"/>
                        </a:rPr>
                        <a:t>Economic development</a:t>
                      </a:r>
                      <a:r>
                        <a:rPr kumimoji="0" lang="en-GB" sz="800" b="0" i="0" u="none" strike="noStrike" kern="1200" cap="none" spc="0" normalizeH="0" baseline="0" noProof="0" dirty="0">
                          <a:ln>
                            <a:noFill/>
                          </a:ln>
                          <a:solidFill>
                            <a:srgbClr val="002060"/>
                          </a:solidFill>
                          <a:effectLst/>
                          <a:uLnTx/>
                          <a:uFillTx/>
                          <a:latin typeface="+mn-lt"/>
                          <a:ea typeface="+mn-ea"/>
                          <a:cs typeface="+mn-cs"/>
                        </a:rPr>
                        <a:t>: The company has systems in place to ensure its operations </a:t>
                      </a:r>
                      <a:r>
                        <a:rPr kumimoji="0" lang="en-GB" sz="800" b="1" i="0" u="none" strike="noStrike" kern="1200" cap="none" spc="0" normalizeH="0" baseline="0" noProof="0" dirty="0">
                          <a:ln>
                            <a:noFill/>
                          </a:ln>
                          <a:solidFill>
                            <a:srgbClr val="002060"/>
                          </a:solidFill>
                          <a:effectLst/>
                          <a:uLnTx/>
                          <a:uFillTx/>
                          <a:latin typeface="+mn-lt"/>
                          <a:ea typeface="+mn-ea"/>
                          <a:cs typeface="+mn-cs"/>
                        </a:rPr>
                        <a:t>encourage local entrepreneurship and support local business development, </a:t>
                      </a:r>
                      <a:r>
                        <a:rPr kumimoji="0" lang="en-GB" sz="800" b="0" i="0" u="none" strike="noStrike" kern="1200" cap="none" spc="0" normalizeH="0" baseline="0" noProof="0" dirty="0">
                          <a:ln>
                            <a:noFill/>
                          </a:ln>
                          <a:solidFill>
                            <a:srgbClr val="002060"/>
                          </a:solidFill>
                          <a:effectLst/>
                          <a:uLnTx/>
                          <a:uFillTx/>
                          <a:latin typeface="+mn-lt"/>
                          <a:ea typeface="+mn-ea"/>
                          <a:cs typeface="+mn-cs"/>
                        </a:rPr>
                        <a:t>including for women</a:t>
                      </a:r>
                      <a:endParaRPr kumimoji="0" lang="en-GB" sz="800" b="0" i="0" u="none" strike="noStrike" kern="1200" cap="none" spc="0" normalizeH="0" baseline="0" noProof="0" dirty="0">
                        <a:ln>
                          <a:noFill/>
                        </a:ln>
                        <a:solidFill>
                          <a:srgbClr val="002060"/>
                        </a:solidFill>
                        <a:effectLst/>
                        <a:uLnTx/>
                        <a:uFillTx/>
                        <a:latin typeface="Arial"/>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22216093"/>
                  </a:ext>
                </a:extLst>
              </a:tr>
              <a:tr h="579120">
                <a:tc>
                  <a:txBody>
                    <a:bodyPr/>
                    <a:lstStyle/>
                    <a:p>
                      <a:pPr marL="90488" indent="0" algn="l" defTabSz="389626" rtl="0" eaLnBrk="1" latinLnBrk="0" hangingPunct="1"/>
                      <a:r>
                        <a:rPr lang="en-GB" sz="1000" b="1" kern="1200" dirty="0">
                          <a:solidFill>
                            <a:schemeClr val="tx2"/>
                          </a:solidFill>
                          <a:latin typeface="+mn-lt"/>
                          <a:ea typeface="+mn-ea"/>
                          <a:cs typeface="+mn-cs"/>
                        </a:rPr>
                        <a:t>Community Development</a:t>
                      </a:r>
                    </a:p>
                    <a:p>
                      <a:pPr marL="90488" indent="0" algn="l" defTabSz="389626" rtl="0" eaLnBrk="1" latinLnBrk="0" hangingPunct="1"/>
                      <a:r>
                        <a:rPr lang="en-GB" sz="1000" kern="1200" dirty="0">
                          <a:solidFill>
                            <a:schemeClr val="tx2"/>
                          </a:solidFill>
                          <a:latin typeface="+mn-lt"/>
                          <a:ea typeface="+mn-ea"/>
                          <a:cs typeface="+mn-cs"/>
                        </a:rPr>
                        <a:t>Sustain the community’s development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800" b="1" i="0" u="none" strike="noStrike" kern="1200" cap="none" spc="0" normalizeH="0" baseline="0" noProof="0" dirty="0">
                          <a:ln>
                            <a:noFill/>
                          </a:ln>
                          <a:solidFill>
                            <a:srgbClr val="00B0F0"/>
                          </a:solidFill>
                          <a:effectLst/>
                          <a:uLnTx/>
                          <a:uFillTx/>
                          <a:latin typeface="+mn-lt"/>
                          <a:ea typeface="+mn-ea"/>
                          <a:cs typeface="+mn-cs"/>
                        </a:rPr>
                        <a:t>Economic development</a:t>
                      </a:r>
                      <a:r>
                        <a:rPr kumimoji="0" lang="en-GB" sz="800" b="0" i="0" u="none" strike="noStrike" kern="1200" cap="none" spc="0" normalizeH="0" baseline="0" noProof="0" dirty="0">
                          <a:ln>
                            <a:noFill/>
                          </a:ln>
                          <a:solidFill>
                            <a:srgbClr val="002060"/>
                          </a:solidFill>
                          <a:effectLst/>
                          <a:uLnTx/>
                          <a:uFillTx/>
                          <a:latin typeface="+mn-lt"/>
                          <a:ea typeface="+mn-ea"/>
                          <a:cs typeface="+mn-cs"/>
                        </a:rPr>
                        <a:t>: The company has systems in place to ensure its operations </a:t>
                      </a:r>
                      <a:r>
                        <a:rPr kumimoji="0" lang="en-GB" sz="800" b="1" i="0" u="none" strike="noStrike" kern="1200" cap="none" spc="0" normalizeH="0" baseline="0" noProof="0" dirty="0">
                          <a:ln>
                            <a:noFill/>
                          </a:ln>
                          <a:solidFill>
                            <a:srgbClr val="002060"/>
                          </a:solidFill>
                          <a:effectLst/>
                          <a:uLnTx/>
                          <a:uFillTx/>
                          <a:latin typeface="+mn-lt"/>
                          <a:ea typeface="+mn-ea"/>
                          <a:cs typeface="+mn-cs"/>
                        </a:rPr>
                        <a:t>work collaboratively with sub-national producing country governments on socio-economic development planning</a:t>
                      </a:r>
                      <a:endParaRPr kumimoji="0" lang="en-GB" sz="800" b="1" i="0" u="none" strike="noStrike" kern="1200" cap="none" spc="0" normalizeH="0" baseline="0" noProof="0" dirty="0">
                        <a:ln>
                          <a:noFill/>
                        </a:ln>
                        <a:solidFill>
                          <a:srgbClr val="002060"/>
                        </a:solidFill>
                        <a:effectLst/>
                        <a:uLnTx/>
                        <a:uFillTx/>
                        <a:latin typeface="Arial"/>
                        <a:ea typeface="+mn-ea"/>
                        <a:cs typeface="+mn-cs"/>
                      </a:endParaRPr>
                    </a:p>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800" b="1" i="0" u="none" strike="noStrike" kern="1200" cap="none" spc="0" normalizeH="0" baseline="0" noProof="0" dirty="0">
                          <a:ln>
                            <a:noFill/>
                          </a:ln>
                          <a:solidFill>
                            <a:srgbClr val="00B0F0"/>
                          </a:solidFill>
                          <a:effectLst/>
                          <a:uLnTx/>
                          <a:uFillTx/>
                          <a:latin typeface="+mn-lt"/>
                          <a:ea typeface="+mn-ea"/>
                          <a:cs typeface="+mn-cs"/>
                        </a:rPr>
                        <a:t>Lifecycle management</a:t>
                      </a:r>
                      <a:r>
                        <a:rPr kumimoji="0" lang="en-GB" sz="800" b="0" i="0" u="none" strike="noStrike" kern="1200" cap="none" spc="0" normalizeH="0" baseline="0" noProof="0" dirty="0">
                          <a:ln>
                            <a:noFill/>
                          </a:ln>
                          <a:solidFill>
                            <a:srgbClr val="002060"/>
                          </a:solidFill>
                          <a:effectLst/>
                          <a:uLnTx/>
                          <a:uFillTx/>
                          <a:latin typeface="+mn-lt"/>
                          <a:ea typeface="+mn-ea"/>
                          <a:cs typeface="+mn-cs"/>
                        </a:rPr>
                        <a:t>: The company has systems in place to ensure its operations plan and </a:t>
                      </a:r>
                      <a:r>
                        <a:rPr kumimoji="0" lang="en-GB" sz="800" b="1" i="0" u="none" strike="noStrike" kern="1200" cap="none" spc="0" normalizeH="0" baseline="0" noProof="0" dirty="0">
                          <a:ln>
                            <a:noFill/>
                          </a:ln>
                          <a:solidFill>
                            <a:srgbClr val="002060"/>
                          </a:solidFill>
                          <a:effectLst/>
                          <a:uLnTx/>
                          <a:uFillTx/>
                          <a:latin typeface="+mn-lt"/>
                          <a:ea typeface="+mn-ea"/>
                          <a:cs typeface="+mn-cs"/>
                        </a:rPr>
                        <a:t>manage post-closure transition in collaboration with affected communities,</a:t>
                      </a:r>
                      <a:r>
                        <a:rPr kumimoji="0" lang="en-GB" sz="800" b="0" i="0" u="none" strike="noStrike" kern="1200" cap="none" spc="0" normalizeH="0" baseline="0" noProof="0" dirty="0">
                          <a:ln>
                            <a:noFill/>
                          </a:ln>
                          <a:solidFill>
                            <a:srgbClr val="002060"/>
                          </a:solidFill>
                          <a:effectLst/>
                          <a:uLnTx/>
                          <a:uFillTx/>
                          <a:latin typeface="+mn-lt"/>
                          <a:ea typeface="+mn-ea"/>
                          <a:cs typeface="+mn-cs"/>
                        </a:rPr>
                        <a:t> to seek to ensure continued viability of their livelihoods</a:t>
                      </a:r>
                      <a:endParaRPr kumimoji="0" lang="en-GB" sz="800" b="0" i="0" u="none" strike="noStrike" kern="1200" cap="none" spc="0" normalizeH="0" baseline="0" noProof="0" dirty="0">
                        <a:ln>
                          <a:noFill/>
                        </a:ln>
                        <a:solidFill>
                          <a:srgbClr val="002060"/>
                        </a:solidFill>
                        <a:effectLst/>
                        <a:uLnTx/>
                        <a:uFillTx/>
                        <a:latin typeface="Arial"/>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70780599"/>
                  </a:ext>
                </a:extLst>
              </a:tr>
            </a:tbl>
          </a:graphicData>
        </a:graphic>
      </p:graphicFrame>
      <p:sp>
        <p:nvSpPr>
          <p:cNvPr id="46" name="Oval 9">
            <a:extLst>
              <a:ext uri="{FF2B5EF4-FFF2-40B4-BE49-F238E27FC236}">
                <a16:creationId xmlns:a16="http://schemas.microsoft.com/office/drawing/2014/main" id="{D6BAEF6E-2A57-4D9F-AA5E-BBEC3594CF2A}"/>
              </a:ext>
            </a:extLst>
          </p:cNvPr>
          <p:cNvSpPr>
            <a:spLocks noChangeArrowheads="1"/>
          </p:cNvSpPr>
          <p:nvPr/>
        </p:nvSpPr>
        <p:spPr bwMode="gray">
          <a:xfrm>
            <a:off x="201046" y="1517879"/>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1</a:t>
            </a:r>
          </a:p>
        </p:txBody>
      </p:sp>
      <p:sp>
        <p:nvSpPr>
          <p:cNvPr id="47" name="Oval 9">
            <a:extLst>
              <a:ext uri="{FF2B5EF4-FFF2-40B4-BE49-F238E27FC236}">
                <a16:creationId xmlns:a16="http://schemas.microsoft.com/office/drawing/2014/main" id="{24F3E92F-84F6-4D7E-BC35-CFB271A5F869}"/>
              </a:ext>
            </a:extLst>
          </p:cNvPr>
          <p:cNvSpPr>
            <a:spLocks noChangeArrowheads="1"/>
          </p:cNvSpPr>
          <p:nvPr/>
        </p:nvSpPr>
        <p:spPr bwMode="gray">
          <a:xfrm>
            <a:off x="201046" y="2095871"/>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lang="en-US" sz="1000" baseline="0">
                <a:solidFill>
                  <a:prstClr val="white"/>
                </a:solidFill>
                <a:latin typeface="Arial"/>
                <a:ea typeface="Roboto" pitchFamily="2" charset="0"/>
              </a:rPr>
              <a:t>2</a:t>
            </a:r>
            <a:endParaRPr kumimoji="0" lang="en-US" sz="1000" b="1" i="0" u="none" strike="noStrike" kern="1200" cap="none" spc="0" normalizeH="0" baseline="0" noProof="0">
              <a:ln>
                <a:noFill/>
              </a:ln>
              <a:solidFill>
                <a:prstClr val="white"/>
              </a:solidFill>
              <a:effectLst/>
              <a:uLnTx/>
              <a:uFillTx/>
              <a:latin typeface="Arial"/>
              <a:ea typeface="Roboto" pitchFamily="2" charset="0"/>
            </a:endParaRPr>
          </a:p>
        </p:txBody>
      </p:sp>
      <p:sp>
        <p:nvSpPr>
          <p:cNvPr id="48" name="Oval 9">
            <a:extLst>
              <a:ext uri="{FF2B5EF4-FFF2-40B4-BE49-F238E27FC236}">
                <a16:creationId xmlns:a16="http://schemas.microsoft.com/office/drawing/2014/main" id="{DA44010E-8CB8-4BBF-9892-CA926E722E8E}"/>
              </a:ext>
            </a:extLst>
          </p:cNvPr>
          <p:cNvSpPr>
            <a:spLocks noChangeArrowheads="1"/>
          </p:cNvSpPr>
          <p:nvPr/>
        </p:nvSpPr>
        <p:spPr bwMode="gray">
          <a:xfrm>
            <a:off x="201046" y="2673863"/>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3</a:t>
            </a:r>
          </a:p>
        </p:txBody>
      </p:sp>
      <p:sp>
        <p:nvSpPr>
          <p:cNvPr id="49" name="Oval 9">
            <a:extLst>
              <a:ext uri="{FF2B5EF4-FFF2-40B4-BE49-F238E27FC236}">
                <a16:creationId xmlns:a16="http://schemas.microsoft.com/office/drawing/2014/main" id="{B54103F0-0E9C-43C3-9C96-69236988F910}"/>
              </a:ext>
            </a:extLst>
          </p:cNvPr>
          <p:cNvSpPr>
            <a:spLocks noChangeArrowheads="1"/>
          </p:cNvSpPr>
          <p:nvPr/>
        </p:nvSpPr>
        <p:spPr bwMode="gray">
          <a:xfrm>
            <a:off x="201046" y="3251855"/>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4</a:t>
            </a:r>
          </a:p>
        </p:txBody>
      </p:sp>
      <p:sp>
        <p:nvSpPr>
          <p:cNvPr id="50" name="Oval 9">
            <a:extLst>
              <a:ext uri="{FF2B5EF4-FFF2-40B4-BE49-F238E27FC236}">
                <a16:creationId xmlns:a16="http://schemas.microsoft.com/office/drawing/2014/main" id="{636AB9CC-5A18-4F81-9BA6-AA616F332ABC}"/>
              </a:ext>
            </a:extLst>
          </p:cNvPr>
          <p:cNvSpPr>
            <a:spLocks noChangeArrowheads="1"/>
          </p:cNvSpPr>
          <p:nvPr/>
        </p:nvSpPr>
        <p:spPr bwMode="gray">
          <a:xfrm>
            <a:off x="201046" y="3829847"/>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5</a:t>
            </a:r>
          </a:p>
        </p:txBody>
      </p:sp>
      <p:sp>
        <p:nvSpPr>
          <p:cNvPr id="51" name="Oval 9">
            <a:extLst>
              <a:ext uri="{FF2B5EF4-FFF2-40B4-BE49-F238E27FC236}">
                <a16:creationId xmlns:a16="http://schemas.microsoft.com/office/drawing/2014/main" id="{508E0076-D7DB-4A84-8A7E-33E33FEF33AC}"/>
              </a:ext>
            </a:extLst>
          </p:cNvPr>
          <p:cNvSpPr>
            <a:spLocks noChangeArrowheads="1"/>
          </p:cNvSpPr>
          <p:nvPr/>
        </p:nvSpPr>
        <p:spPr bwMode="gray">
          <a:xfrm>
            <a:off x="201046" y="4407837"/>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6</a:t>
            </a:r>
          </a:p>
        </p:txBody>
      </p:sp>
    </p:spTree>
    <p:extLst>
      <p:ext uri="{BB962C8B-B14F-4D97-AF65-F5344CB8AC3E}">
        <p14:creationId xmlns:p14="http://schemas.microsoft.com/office/powerpoint/2010/main" val="666405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23C7EB5-201B-4C64-BA39-04BF5E72109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Object 2" hidden="1">
                        <a:extLst>
                          <a:ext uri="{FF2B5EF4-FFF2-40B4-BE49-F238E27FC236}">
                            <a16:creationId xmlns:a16="http://schemas.microsoft.com/office/drawing/2014/main" id="{823C7EB5-201B-4C64-BA39-04BF5E72109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6"/>
          <p:cNvSpPr>
            <a:spLocks noGrp="1"/>
          </p:cNvSpPr>
          <p:nvPr>
            <p:ph type="title"/>
          </p:nvPr>
        </p:nvSpPr>
        <p:spPr/>
        <p:txBody>
          <a:bodyPr vert="horz"/>
          <a:lstStyle/>
          <a:p>
            <a:r>
              <a:rPr lang="en-US" dirty="0"/>
              <a:t>For each of the socio-economic RGI which were defined previously, we have identified relevant RGI policy &amp; practice enablers</a:t>
            </a:r>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 RGI</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0"/>
          </p:nvPr>
        </p:nvSpPr>
        <p:spPr/>
        <p:txBody>
          <a:bodyPr/>
          <a:lstStyle/>
          <a:p>
            <a:r>
              <a:rPr lang="en-GB" dirty="0"/>
              <a:t>Those enablers are put in place at the governmental level (national and/or local)</a:t>
            </a:r>
            <a:endParaRPr lang="en-US" dirty="0"/>
          </a:p>
        </p:txBody>
      </p:sp>
      <p:graphicFrame>
        <p:nvGraphicFramePr>
          <p:cNvPr id="5" name="Table 45">
            <a:extLst>
              <a:ext uri="{FF2B5EF4-FFF2-40B4-BE49-F238E27FC236}">
                <a16:creationId xmlns:a16="http://schemas.microsoft.com/office/drawing/2014/main" id="{04F0295E-63E0-4A4E-A161-53E219DB6516}"/>
              </a:ext>
            </a:extLst>
          </p:cNvPr>
          <p:cNvGraphicFramePr>
            <a:graphicFrameLocks noGrp="1"/>
          </p:cNvGraphicFramePr>
          <p:nvPr/>
        </p:nvGraphicFramePr>
        <p:xfrm>
          <a:off x="313155" y="1103748"/>
          <a:ext cx="8523128" cy="3718560"/>
        </p:xfrm>
        <a:graphic>
          <a:graphicData uri="http://schemas.openxmlformats.org/drawingml/2006/table">
            <a:tbl>
              <a:tblPr firstRow="1" bandRow="1">
                <a:tableStyleId>{5C22544A-7EE6-4342-B048-85BDC9FD1C3A}</a:tableStyleId>
              </a:tblPr>
              <a:tblGrid>
                <a:gridCol w="2007128">
                  <a:extLst>
                    <a:ext uri="{9D8B030D-6E8A-4147-A177-3AD203B41FA5}">
                      <a16:colId xmlns:a16="http://schemas.microsoft.com/office/drawing/2014/main" val="16040273"/>
                    </a:ext>
                  </a:extLst>
                </a:gridCol>
                <a:gridCol w="6516000">
                  <a:extLst>
                    <a:ext uri="{9D8B030D-6E8A-4147-A177-3AD203B41FA5}">
                      <a16:colId xmlns:a16="http://schemas.microsoft.com/office/drawing/2014/main" val="2083948719"/>
                    </a:ext>
                  </a:extLst>
                </a:gridCol>
              </a:tblGrid>
              <a:tr h="213723">
                <a:tc>
                  <a:txBody>
                    <a:bodyPr/>
                    <a:lstStyle/>
                    <a:p>
                      <a:r>
                        <a:rPr lang="en-GB" sz="1000">
                          <a:solidFill>
                            <a:schemeClr val="bg1"/>
                          </a:solidFill>
                        </a:rPr>
                        <a:t>Socio-economic Impacts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GB" sz="1000">
                          <a:solidFill>
                            <a:schemeClr val="bg1"/>
                          </a:solidFill>
                        </a:rPr>
                        <a:t>Description of relevant policy &amp; practice enablers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847806271"/>
                  </a:ext>
                </a:extLst>
              </a:tr>
              <a:tr h="579120">
                <a:tc>
                  <a:txBody>
                    <a:bodyPr/>
                    <a:lstStyle/>
                    <a:p>
                      <a:pPr marL="90488" indent="0"/>
                      <a:r>
                        <a:rPr lang="en-GB" sz="1000" b="1" dirty="0">
                          <a:solidFill>
                            <a:schemeClr val="tx2"/>
                          </a:solidFill>
                        </a:rPr>
                        <a:t>Employment Quality</a:t>
                      </a:r>
                    </a:p>
                    <a:p>
                      <a:pPr marL="90488" indent="0"/>
                      <a:r>
                        <a:rPr lang="en-GB" sz="1000" dirty="0">
                          <a:solidFill>
                            <a:schemeClr val="tx2"/>
                          </a:solidFill>
                        </a:rPr>
                        <a:t>Provide equal &amp; safe employment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800" b="1" i="0" u="none" strike="noStrike" kern="1200" cap="none" spc="0" normalizeH="0" baseline="0" noProof="0" dirty="0">
                          <a:ln>
                            <a:noFill/>
                          </a:ln>
                          <a:solidFill>
                            <a:srgbClr val="00B0F0"/>
                          </a:solidFill>
                          <a:effectLst/>
                          <a:uLnTx/>
                          <a:uFillTx/>
                          <a:latin typeface="+mn-lt"/>
                          <a:ea typeface="+mn-ea"/>
                          <a:cs typeface="+mn-cs"/>
                        </a:rPr>
                        <a:t>Revenue management</a:t>
                      </a:r>
                      <a:r>
                        <a:rPr kumimoji="0" lang="en-GB" sz="800" b="0" i="0" u="none" strike="noStrike" kern="1200" cap="none" spc="0" normalizeH="0" baseline="0" noProof="0" dirty="0">
                          <a:ln>
                            <a:noFill/>
                          </a:ln>
                          <a:solidFill>
                            <a:srgbClr val="002060"/>
                          </a:solidFill>
                          <a:effectLst/>
                          <a:uLnTx/>
                          <a:uFillTx/>
                          <a:latin typeface="+mn-lt"/>
                          <a:ea typeface="+mn-ea"/>
                          <a:cs typeface="+mn-cs"/>
                        </a:rPr>
                        <a:t>: Local content practice; is local content promoted? Are there rules in law / public policy which require public reporting of local employment statistics? Has the government published local employment statistics? </a:t>
                      </a:r>
                    </a:p>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800" b="1" i="0" u="none" strike="noStrike" kern="1200" cap="none" spc="0" normalizeH="0" baseline="0" noProof="0" dirty="0">
                          <a:ln>
                            <a:noFill/>
                          </a:ln>
                          <a:solidFill>
                            <a:srgbClr val="00B0F0"/>
                          </a:solidFill>
                          <a:effectLst/>
                          <a:uLnTx/>
                          <a:uFillTx/>
                          <a:latin typeface="+mn-lt"/>
                          <a:ea typeface="+mn-ea"/>
                          <a:cs typeface="+mn-cs"/>
                        </a:rPr>
                        <a:t>Revenue management</a:t>
                      </a:r>
                      <a:r>
                        <a:rPr kumimoji="0" lang="en-GB" sz="800" b="0" i="0" u="none" strike="noStrike" kern="1200" cap="none" spc="0" normalizeH="0" baseline="0" noProof="0" dirty="0">
                          <a:ln>
                            <a:noFill/>
                          </a:ln>
                          <a:solidFill>
                            <a:srgbClr val="002060"/>
                          </a:solidFill>
                          <a:effectLst/>
                          <a:uLnTx/>
                          <a:uFillTx/>
                          <a:latin typeface="+mn-lt"/>
                          <a:ea typeface="+mn-ea"/>
                          <a:cs typeface="+mn-cs"/>
                        </a:rPr>
                        <a:t>: Extractive revenues; does the government publicly disclose projections of extractive resource revenues? For the most recent year, did the government publicly disclose the total resource revenue received?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70919607"/>
                  </a:ext>
                </a:extLst>
              </a:tr>
              <a:tr h="579120">
                <a:tc>
                  <a:txBody>
                    <a:bodyPr/>
                    <a:lstStyle/>
                    <a:p>
                      <a:pPr marL="90488" indent="0" algn="l" defTabSz="389626" rtl="0" eaLnBrk="1" latinLnBrk="0" hangingPunct="1"/>
                      <a:r>
                        <a:rPr lang="en-GB" sz="1000" b="1" kern="1200" dirty="0">
                          <a:solidFill>
                            <a:schemeClr val="tx2"/>
                          </a:solidFill>
                          <a:latin typeface="+mn-lt"/>
                          <a:ea typeface="+mn-ea"/>
                          <a:cs typeface="+mn-cs"/>
                        </a:rPr>
                        <a:t>Household Income</a:t>
                      </a:r>
                    </a:p>
                    <a:p>
                      <a:pPr marL="90488" indent="0" algn="l" defTabSz="389626" rtl="0" eaLnBrk="1" latinLnBrk="0" hangingPunct="1"/>
                      <a:r>
                        <a:rPr lang="en-GB" sz="1000" kern="1200" dirty="0">
                          <a:solidFill>
                            <a:schemeClr val="tx2"/>
                          </a:solidFill>
                          <a:latin typeface="+mn-lt"/>
                          <a:ea typeface="+mn-ea"/>
                          <a:cs typeface="+mn-cs"/>
                        </a:rPr>
                        <a:t>Increase household income &amp; benefits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800" b="1" i="0" u="none" strike="noStrike" kern="1200" cap="none" spc="0" normalizeH="0" baseline="0" noProof="0" dirty="0">
                          <a:ln>
                            <a:noFill/>
                          </a:ln>
                          <a:solidFill>
                            <a:srgbClr val="00B0F0"/>
                          </a:solidFill>
                          <a:effectLst/>
                          <a:uLnTx/>
                          <a:uFillTx/>
                          <a:latin typeface="Arial"/>
                          <a:ea typeface="+mn-ea"/>
                          <a:cs typeface="+mn-cs"/>
                        </a:rPr>
                        <a:t>Value realization</a:t>
                      </a:r>
                      <a:r>
                        <a:rPr kumimoji="0" lang="en-GB" sz="800" b="0" i="0" u="none" strike="noStrike" kern="1200" cap="none" spc="0" normalizeH="0" baseline="0" noProof="0" dirty="0">
                          <a:ln>
                            <a:noFill/>
                          </a:ln>
                          <a:solidFill>
                            <a:srgbClr val="002060"/>
                          </a:solidFill>
                          <a:effectLst/>
                          <a:uLnTx/>
                          <a:uFillTx/>
                          <a:latin typeface="+mn-lt"/>
                          <a:ea typeface="+mn-ea"/>
                          <a:cs typeface="+mn-cs"/>
                        </a:rPr>
                        <a:t>: Landowners compensation requirement; are there rules governing expropriation, compensation and resettlement to landowners or users of land when project development interferes with the land they own or use?</a:t>
                      </a:r>
                    </a:p>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800" b="1" i="0" u="none" strike="noStrike" kern="1200" cap="none" spc="0" normalizeH="0" baseline="0" noProof="0" dirty="0">
                          <a:ln>
                            <a:noFill/>
                          </a:ln>
                          <a:solidFill>
                            <a:srgbClr val="00B0F0"/>
                          </a:solidFill>
                          <a:effectLst/>
                          <a:uLnTx/>
                          <a:uFillTx/>
                          <a:latin typeface="+mn-lt"/>
                          <a:ea typeface="+mn-ea"/>
                          <a:cs typeface="+mn-cs"/>
                        </a:rPr>
                        <a:t>Value realization</a:t>
                      </a:r>
                      <a:r>
                        <a:rPr kumimoji="0" lang="en-GB" sz="800" b="0" i="0" u="none" strike="noStrike" kern="1200" cap="none" spc="0" normalizeH="0" baseline="0" noProof="0" dirty="0">
                          <a:ln>
                            <a:noFill/>
                          </a:ln>
                          <a:solidFill>
                            <a:srgbClr val="002060"/>
                          </a:solidFill>
                          <a:effectLst/>
                          <a:uLnTx/>
                          <a:uFillTx/>
                          <a:latin typeface="+mn-lt"/>
                          <a:ea typeface="+mn-ea"/>
                          <a:cs typeface="+mn-cs"/>
                        </a:rPr>
                        <a:t>: Sovereign wealth fund; does the country have a natural resource fund which is funded by extractive resource revenues? If so; is the sovereign wealth fund required to produce &amp; disclose annual financial reports?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70884679"/>
                  </a:ext>
                </a:extLst>
              </a:tr>
              <a:tr h="579120">
                <a:tc>
                  <a:txBody>
                    <a:bodyPr/>
                    <a:lstStyle/>
                    <a:p>
                      <a:pPr marL="90488" indent="0" algn="l" defTabSz="389626" rtl="0" eaLnBrk="1" latinLnBrk="0" hangingPunct="1"/>
                      <a:r>
                        <a:rPr lang="en-GB" sz="1000" b="1" kern="1200" dirty="0">
                          <a:solidFill>
                            <a:schemeClr val="tx2"/>
                          </a:solidFill>
                          <a:latin typeface="+mn-lt"/>
                          <a:ea typeface="+mn-ea"/>
                          <a:cs typeface="+mn-cs"/>
                        </a:rPr>
                        <a:t>Capacity Building</a:t>
                      </a:r>
                    </a:p>
                    <a:p>
                      <a:pPr marL="90488" indent="0" algn="l" defTabSz="389626" rtl="0" eaLnBrk="1" latinLnBrk="0" hangingPunct="1"/>
                      <a:r>
                        <a:rPr lang="en-GB" sz="1000" kern="1200" dirty="0">
                          <a:solidFill>
                            <a:schemeClr val="tx2"/>
                          </a:solidFill>
                          <a:latin typeface="+mn-lt"/>
                          <a:ea typeface="+mn-ea"/>
                          <a:cs typeface="+mn-cs"/>
                        </a:rPr>
                        <a:t>Advance workforce’ skillset &amp; careers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800" b="1" i="0" u="none" strike="noStrike" kern="1200" cap="none" spc="0" normalizeH="0" baseline="0" noProof="0" dirty="0">
                          <a:ln>
                            <a:noFill/>
                          </a:ln>
                          <a:solidFill>
                            <a:srgbClr val="00B0F0"/>
                          </a:solidFill>
                          <a:effectLst/>
                          <a:uLnTx/>
                          <a:uFillTx/>
                          <a:latin typeface="+mn-lt"/>
                          <a:ea typeface="+mn-ea"/>
                          <a:cs typeface="+mn-cs"/>
                        </a:rPr>
                        <a:t>Revenue management</a:t>
                      </a:r>
                      <a:r>
                        <a:rPr kumimoji="0" lang="en-GB" sz="800" b="0" i="0" u="none" strike="noStrike" kern="1200" cap="none" spc="0" normalizeH="0" baseline="0" noProof="0" dirty="0">
                          <a:ln>
                            <a:noFill/>
                          </a:ln>
                          <a:solidFill>
                            <a:srgbClr val="002060"/>
                          </a:solidFill>
                          <a:effectLst/>
                          <a:uLnTx/>
                          <a:uFillTx/>
                          <a:latin typeface="+mn-lt"/>
                          <a:ea typeface="+mn-ea"/>
                          <a:cs typeface="+mn-cs"/>
                        </a:rPr>
                        <a:t>: Local content practice; is local content promoted? Are there rules in law / public policy which require public reporting of local employment statistics? Has the government published local employment statistics? </a:t>
                      </a:r>
                    </a:p>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800" b="1" i="0" u="none" strike="noStrike" kern="1200" cap="none" spc="0" normalizeH="0" baseline="0" noProof="0" dirty="0">
                          <a:ln>
                            <a:noFill/>
                          </a:ln>
                          <a:solidFill>
                            <a:srgbClr val="00B0F0"/>
                          </a:solidFill>
                          <a:effectLst/>
                          <a:uLnTx/>
                          <a:uFillTx/>
                          <a:latin typeface="+mn-lt"/>
                          <a:ea typeface="+mn-ea"/>
                          <a:cs typeface="+mn-cs"/>
                        </a:rPr>
                        <a:t>Value realization</a:t>
                      </a:r>
                      <a:r>
                        <a:rPr kumimoji="0" lang="en-GB" sz="800" b="0" i="0" u="none" strike="noStrike" kern="1200" cap="none" spc="0" normalizeH="0" baseline="0" noProof="0" dirty="0">
                          <a:ln>
                            <a:noFill/>
                          </a:ln>
                          <a:solidFill>
                            <a:srgbClr val="002060"/>
                          </a:solidFill>
                          <a:effectLst/>
                          <a:uLnTx/>
                          <a:uFillTx/>
                          <a:latin typeface="+mn-lt"/>
                          <a:ea typeface="+mn-ea"/>
                          <a:cs typeface="+mn-cs"/>
                        </a:rPr>
                        <a:t>: Economic linkages; is the development of forward linkages promoted in laws, policies or by state equity? has the government published a baseline assessment informing the forward linkages policy?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03396670"/>
                  </a:ext>
                </a:extLst>
              </a:tr>
              <a:tr h="579120">
                <a:tc>
                  <a:txBody>
                    <a:bodyPr/>
                    <a:lstStyle/>
                    <a:p>
                      <a:pPr marL="90488" indent="0" algn="l" defTabSz="389626" rtl="0" eaLnBrk="1" latinLnBrk="0" hangingPunct="1"/>
                      <a:r>
                        <a:rPr lang="en-GB" sz="1000" b="1" kern="1200" dirty="0">
                          <a:solidFill>
                            <a:schemeClr val="tx2"/>
                          </a:solidFill>
                          <a:latin typeface="+mn-lt"/>
                          <a:ea typeface="+mn-ea"/>
                          <a:cs typeface="+mn-cs"/>
                        </a:rPr>
                        <a:t>Institutional Reinforcement</a:t>
                      </a:r>
                    </a:p>
                    <a:p>
                      <a:pPr marL="90488" indent="0" algn="l" defTabSz="389626" rtl="0" eaLnBrk="1" latinLnBrk="0" hangingPunct="1"/>
                      <a:r>
                        <a:rPr lang="en-GB" sz="1000" kern="1200" dirty="0">
                          <a:solidFill>
                            <a:schemeClr val="tx2"/>
                          </a:solidFill>
                          <a:latin typeface="+mn-lt"/>
                          <a:ea typeface="+mn-ea"/>
                          <a:cs typeface="+mn-cs"/>
                        </a:rPr>
                        <a:t>Contribute to government revenues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800" b="1" i="0" u="none" strike="noStrike" kern="1200" cap="none" spc="0" normalizeH="0" baseline="0" noProof="0" dirty="0">
                          <a:ln>
                            <a:noFill/>
                          </a:ln>
                          <a:solidFill>
                            <a:srgbClr val="00B0F0"/>
                          </a:solidFill>
                          <a:effectLst/>
                          <a:uLnTx/>
                          <a:uFillTx/>
                          <a:latin typeface="Arial"/>
                          <a:ea typeface="+mn-ea"/>
                          <a:cs typeface="+mn-cs"/>
                        </a:rPr>
                        <a:t>Value realization</a:t>
                      </a:r>
                      <a:r>
                        <a:rPr kumimoji="0" lang="en-GB" sz="800" b="0" i="0" u="none" strike="noStrike" kern="1200" cap="none" spc="0" normalizeH="0" baseline="0" noProof="0" dirty="0">
                          <a:ln>
                            <a:noFill/>
                          </a:ln>
                          <a:solidFill>
                            <a:srgbClr val="002060"/>
                          </a:solidFill>
                          <a:effectLst/>
                          <a:uLnTx/>
                          <a:uFillTx/>
                          <a:latin typeface="Arial"/>
                          <a:ea typeface="+mn-ea"/>
                          <a:cs typeface="+mn-cs"/>
                        </a:rPr>
                        <a:t>: Public officials asset disclosure requirement; a</a:t>
                      </a:r>
                      <a:r>
                        <a:rPr kumimoji="0" lang="en-GB" sz="800" b="0" i="0" u="none" strike="noStrike" kern="1200" cap="none" spc="0" normalizeH="0" baseline="0" noProof="0" dirty="0">
                          <a:ln>
                            <a:noFill/>
                          </a:ln>
                          <a:solidFill>
                            <a:srgbClr val="002060"/>
                          </a:solidFill>
                          <a:effectLst/>
                          <a:uLnTx/>
                          <a:uFillTx/>
                          <a:latin typeface="+mn-lt"/>
                          <a:ea typeface="+mn-ea"/>
                          <a:cs typeface="+mn-cs"/>
                        </a:rPr>
                        <a:t>re senior public officials required to publicly disclose their financial holdings in extractive companies?</a:t>
                      </a:r>
                    </a:p>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800" b="1" i="0" u="none" strike="noStrike" kern="1200" cap="none" spc="0" normalizeH="0" baseline="0" noProof="0" dirty="0">
                          <a:ln>
                            <a:noFill/>
                          </a:ln>
                          <a:solidFill>
                            <a:srgbClr val="00B0F0"/>
                          </a:solidFill>
                          <a:effectLst/>
                          <a:uLnTx/>
                          <a:uFillTx/>
                          <a:latin typeface="+mn-lt"/>
                          <a:ea typeface="+mn-ea"/>
                          <a:cs typeface="+mn-cs"/>
                        </a:rPr>
                        <a:t>Value realization</a:t>
                      </a:r>
                      <a:r>
                        <a:rPr kumimoji="0" lang="en-GB" sz="800" b="0" i="0" u="none" strike="noStrike" kern="1200" cap="none" spc="0" normalizeH="0" baseline="0" noProof="0" dirty="0">
                          <a:ln>
                            <a:noFill/>
                          </a:ln>
                          <a:solidFill>
                            <a:srgbClr val="002060"/>
                          </a:solidFill>
                          <a:effectLst/>
                          <a:uLnTx/>
                          <a:uFillTx/>
                          <a:latin typeface="+mn-lt"/>
                          <a:ea typeface="+mn-ea"/>
                          <a:cs typeface="+mn-cs"/>
                        </a:rPr>
                        <a:t>: Payment disclosure requirement; is the government required to publicly disclose data on payments from extractive companies to the government?</a:t>
                      </a:r>
                      <a:endParaRPr kumimoji="0" lang="en-GB" sz="800" b="1" i="0" u="none" strike="noStrike" kern="1200" cap="none" spc="0" normalizeH="0" baseline="0" noProof="0" dirty="0">
                        <a:ln>
                          <a:noFill/>
                        </a:ln>
                        <a:solidFill>
                          <a:srgbClr val="002060"/>
                        </a:solidFill>
                        <a:effectLst/>
                        <a:uLnTx/>
                        <a:uFillTx/>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37288090"/>
                  </a:ext>
                </a:extLst>
              </a:tr>
              <a:tr h="579120">
                <a:tc>
                  <a:txBody>
                    <a:bodyPr/>
                    <a:lstStyle/>
                    <a:p>
                      <a:pPr marL="90488" indent="0" algn="l" defTabSz="389626" rtl="0" eaLnBrk="1" latinLnBrk="0" hangingPunct="1"/>
                      <a:r>
                        <a:rPr lang="en-GB" sz="1000" b="1" kern="1200" dirty="0">
                          <a:solidFill>
                            <a:schemeClr val="tx2"/>
                          </a:solidFill>
                          <a:latin typeface="+mn-lt"/>
                          <a:ea typeface="+mn-ea"/>
                          <a:cs typeface="+mn-cs"/>
                        </a:rPr>
                        <a:t>Industrial Diversification</a:t>
                      </a:r>
                    </a:p>
                    <a:p>
                      <a:pPr marL="90488" indent="0" algn="l" defTabSz="389626" rtl="0" eaLnBrk="1" latinLnBrk="0" hangingPunct="1"/>
                      <a:r>
                        <a:rPr lang="en-GB" sz="1000" kern="1200" dirty="0">
                          <a:solidFill>
                            <a:schemeClr val="tx2"/>
                          </a:solidFill>
                          <a:latin typeface="+mn-lt"/>
                          <a:ea typeface="+mn-ea"/>
                          <a:cs typeface="+mn-cs"/>
                        </a:rPr>
                        <a:t>Support the local industrial ecosystem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800" b="1" i="0" u="none" strike="noStrike" kern="1200" cap="none" spc="0" normalizeH="0" baseline="0" noProof="0" dirty="0">
                          <a:ln>
                            <a:noFill/>
                          </a:ln>
                          <a:solidFill>
                            <a:srgbClr val="00B0F0"/>
                          </a:solidFill>
                          <a:effectLst/>
                          <a:uLnTx/>
                          <a:uFillTx/>
                          <a:latin typeface="Arial"/>
                          <a:ea typeface="+mn-ea"/>
                          <a:cs typeface="+mn-cs"/>
                        </a:rPr>
                        <a:t>Revenue management</a:t>
                      </a:r>
                      <a:r>
                        <a:rPr kumimoji="0" lang="en-GB" sz="800" b="0" i="0" u="none" strike="noStrike" kern="1200" cap="none" spc="0" normalizeH="0" baseline="0" noProof="0" dirty="0">
                          <a:ln>
                            <a:noFill/>
                          </a:ln>
                          <a:solidFill>
                            <a:srgbClr val="002060"/>
                          </a:solidFill>
                          <a:effectLst/>
                          <a:uLnTx/>
                          <a:uFillTx/>
                          <a:latin typeface="+mn-lt"/>
                          <a:ea typeface="+mn-ea"/>
                          <a:cs typeface="+mn-cs"/>
                        </a:rPr>
                        <a:t>: Subnational resource revenue transfer; does the central government transfer extractive resource revenues to subnational governments? Are these rules specific (distinct) for the extractive resource industry? </a:t>
                      </a:r>
                      <a:endParaRPr kumimoji="0" lang="en-GB" sz="800" b="0" i="0" u="none" strike="noStrike" kern="1200" cap="none" spc="0" normalizeH="0" baseline="0" noProof="0" dirty="0">
                        <a:ln>
                          <a:noFill/>
                        </a:ln>
                        <a:solidFill>
                          <a:srgbClr val="002060"/>
                        </a:solidFill>
                        <a:effectLst/>
                        <a:uLnTx/>
                        <a:uFillTx/>
                        <a:latin typeface="Arial"/>
                        <a:ea typeface="+mn-ea"/>
                        <a:cs typeface="+mn-cs"/>
                      </a:endParaRPr>
                    </a:p>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800" b="1" i="0" u="none" strike="noStrike" kern="1200" cap="none" spc="0" normalizeH="0" baseline="0" noProof="0" dirty="0">
                          <a:ln>
                            <a:noFill/>
                          </a:ln>
                          <a:solidFill>
                            <a:srgbClr val="00B0F0"/>
                          </a:solidFill>
                          <a:effectLst/>
                          <a:uLnTx/>
                          <a:uFillTx/>
                          <a:latin typeface="+mn-lt"/>
                          <a:ea typeface="+mn-ea"/>
                          <a:cs typeface="+mn-cs"/>
                        </a:rPr>
                        <a:t>Revenue management</a:t>
                      </a:r>
                      <a:r>
                        <a:rPr kumimoji="0" lang="en-GB" sz="800" b="0" i="0" u="none" strike="noStrike" kern="1200" cap="none" spc="0" normalizeH="0" baseline="0" noProof="0" dirty="0">
                          <a:ln>
                            <a:noFill/>
                          </a:ln>
                          <a:solidFill>
                            <a:srgbClr val="002060"/>
                          </a:solidFill>
                          <a:effectLst/>
                          <a:uLnTx/>
                          <a:uFillTx/>
                          <a:latin typeface="+mn-lt"/>
                          <a:ea typeface="+mn-ea"/>
                          <a:cs typeface="+mn-cs"/>
                        </a:rPr>
                        <a:t>: Subnational resource revenue sharing; does the resource revenues sharing formula (if it exists) specify the amount of revenue received by each subnational government, either by amount, indicator or share of resource revenues?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22216093"/>
                  </a:ext>
                </a:extLst>
              </a:tr>
              <a:tr h="579120">
                <a:tc>
                  <a:txBody>
                    <a:bodyPr/>
                    <a:lstStyle/>
                    <a:p>
                      <a:pPr marL="90488" indent="0" algn="l" defTabSz="389626" rtl="0" eaLnBrk="1" latinLnBrk="0" hangingPunct="1"/>
                      <a:r>
                        <a:rPr lang="en-GB" sz="1000" b="1" kern="1200" dirty="0">
                          <a:solidFill>
                            <a:schemeClr val="tx2"/>
                          </a:solidFill>
                          <a:latin typeface="+mn-lt"/>
                          <a:ea typeface="+mn-ea"/>
                          <a:cs typeface="+mn-cs"/>
                        </a:rPr>
                        <a:t>Community Development</a:t>
                      </a:r>
                    </a:p>
                    <a:p>
                      <a:pPr marL="90488" indent="0" algn="l" defTabSz="389626" rtl="0" eaLnBrk="1" latinLnBrk="0" hangingPunct="1"/>
                      <a:r>
                        <a:rPr lang="en-GB" sz="1000" kern="1200" dirty="0">
                          <a:solidFill>
                            <a:schemeClr val="tx2"/>
                          </a:solidFill>
                          <a:latin typeface="+mn-lt"/>
                          <a:ea typeface="+mn-ea"/>
                          <a:cs typeface="+mn-cs"/>
                        </a:rPr>
                        <a:t>Sustain the community’s development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800" b="1" i="0" u="none" strike="noStrike" kern="1200" cap="none" spc="0" normalizeH="0" baseline="0" noProof="0" dirty="0">
                          <a:ln>
                            <a:noFill/>
                          </a:ln>
                          <a:solidFill>
                            <a:srgbClr val="00B0F0"/>
                          </a:solidFill>
                          <a:effectLst/>
                          <a:uLnTx/>
                          <a:uFillTx/>
                          <a:latin typeface="Arial"/>
                          <a:ea typeface="+mn-ea"/>
                          <a:cs typeface="+mn-cs"/>
                        </a:rPr>
                        <a:t>Value realization</a:t>
                      </a:r>
                      <a:r>
                        <a:rPr kumimoji="0" lang="en-GB" sz="800" b="0" i="0" u="none" strike="noStrike" kern="1200" cap="none" spc="0" normalizeH="0" baseline="0" noProof="0" dirty="0">
                          <a:ln>
                            <a:noFill/>
                          </a:ln>
                          <a:solidFill>
                            <a:srgbClr val="002060"/>
                          </a:solidFill>
                          <a:effectLst/>
                          <a:uLnTx/>
                          <a:uFillTx/>
                          <a:latin typeface="Arial"/>
                          <a:ea typeface="+mn-ea"/>
                          <a:cs typeface="+mn-cs"/>
                        </a:rPr>
                        <a:t>: Social impact </a:t>
                      </a:r>
                      <a:r>
                        <a:rPr kumimoji="0" lang="en-GB" sz="800" b="0" i="0" u="none" strike="noStrike" kern="1200" cap="none" spc="0" normalizeH="0" baseline="0" noProof="0" dirty="0">
                          <a:ln>
                            <a:noFill/>
                          </a:ln>
                          <a:solidFill>
                            <a:srgbClr val="002060"/>
                          </a:solidFill>
                          <a:effectLst/>
                          <a:uLnTx/>
                          <a:uFillTx/>
                          <a:latin typeface="+mn-lt"/>
                          <a:ea typeface="+mn-ea"/>
                          <a:cs typeface="+mn-cs"/>
                        </a:rPr>
                        <a:t>assessment requirement; are extractive companies required to prepare an SIA prior to development? Is there a requirement for the SIA to be publicly disclosed?</a:t>
                      </a:r>
                    </a:p>
                    <a:p>
                      <a:pPr marL="90488" marR="0" lvl="0" indent="-90488" algn="l" defTabSz="3896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800" b="1" i="0" u="none" strike="noStrike" kern="1200" cap="none" spc="0" normalizeH="0" baseline="0" noProof="0" dirty="0">
                          <a:ln>
                            <a:noFill/>
                          </a:ln>
                          <a:solidFill>
                            <a:srgbClr val="00B0F0"/>
                          </a:solidFill>
                          <a:effectLst/>
                          <a:uLnTx/>
                          <a:uFillTx/>
                          <a:latin typeface="+mn-lt"/>
                          <a:ea typeface="+mn-ea"/>
                          <a:cs typeface="+mn-cs"/>
                        </a:rPr>
                        <a:t>Value realization</a:t>
                      </a:r>
                      <a:r>
                        <a:rPr kumimoji="0" lang="en-GB" sz="800" b="0" i="0" u="none" strike="noStrike" kern="1200" cap="none" spc="0" normalizeH="0" baseline="0" noProof="0" dirty="0">
                          <a:ln>
                            <a:noFill/>
                          </a:ln>
                          <a:solidFill>
                            <a:srgbClr val="002060"/>
                          </a:solidFill>
                          <a:effectLst/>
                          <a:uLnTx/>
                          <a:uFillTx/>
                          <a:latin typeface="+mn-lt"/>
                          <a:ea typeface="+mn-ea"/>
                          <a:cs typeface="+mn-cs"/>
                        </a:rPr>
                        <a:t>: Environmental impact assessment requirement; are extractive companies required to prepare an EIA prior to development? Is there a requirement for the EIA to be publicly disclosed?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70780599"/>
                  </a:ext>
                </a:extLst>
              </a:tr>
            </a:tbl>
          </a:graphicData>
        </a:graphic>
      </p:graphicFrame>
      <p:sp>
        <p:nvSpPr>
          <p:cNvPr id="46" name="Oval 9">
            <a:extLst>
              <a:ext uri="{FF2B5EF4-FFF2-40B4-BE49-F238E27FC236}">
                <a16:creationId xmlns:a16="http://schemas.microsoft.com/office/drawing/2014/main" id="{D6BAEF6E-2A57-4D9F-AA5E-BBEC3594CF2A}"/>
              </a:ext>
            </a:extLst>
          </p:cNvPr>
          <p:cNvSpPr>
            <a:spLocks noChangeArrowheads="1"/>
          </p:cNvSpPr>
          <p:nvPr/>
        </p:nvSpPr>
        <p:spPr bwMode="gray">
          <a:xfrm>
            <a:off x="201046" y="1517879"/>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1</a:t>
            </a:r>
          </a:p>
        </p:txBody>
      </p:sp>
      <p:sp>
        <p:nvSpPr>
          <p:cNvPr id="47" name="Oval 9">
            <a:extLst>
              <a:ext uri="{FF2B5EF4-FFF2-40B4-BE49-F238E27FC236}">
                <a16:creationId xmlns:a16="http://schemas.microsoft.com/office/drawing/2014/main" id="{24F3E92F-84F6-4D7E-BC35-CFB271A5F869}"/>
              </a:ext>
            </a:extLst>
          </p:cNvPr>
          <p:cNvSpPr>
            <a:spLocks noChangeArrowheads="1"/>
          </p:cNvSpPr>
          <p:nvPr/>
        </p:nvSpPr>
        <p:spPr bwMode="gray">
          <a:xfrm>
            <a:off x="201046" y="2095871"/>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lang="en-US" sz="1000" baseline="0">
                <a:solidFill>
                  <a:prstClr val="white"/>
                </a:solidFill>
                <a:latin typeface="Arial"/>
                <a:ea typeface="Roboto" pitchFamily="2" charset="0"/>
              </a:rPr>
              <a:t>2</a:t>
            </a:r>
            <a:endParaRPr kumimoji="0" lang="en-US" sz="1000" b="1" i="0" u="none" strike="noStrike" kern="1200" cap="none" spc="0" normalizeH="0" baseline="0" noProof="0">
              <a:ln>
                <a:noFill/>
              </a:ln>
              <a:solidFill>
                <a:prstClr val="white"/>
              </a:solidFill>
              <a:effectLst/>
              <a:uLnTx/>
              <a:uFillTx/>
              <a:latin typeface="Arial"/>
              <a:ea typeface="Roboto" pitchFamily="2" charset="0"/>
            </a:endParaRPr>
          </a:p>
        </p:txBody>
      </p:sp>
      <p:sp>
        <p:nvSpPr>
          <p:cNvPr id="48" name="Oval 9">
            <a:extLst>
              <a:ext uri="{FF2B5EF4-FFF2-40B4-BE49-F238E27FC236}">
                <a16:creationId xmlns:a16="http://schemas.microsoft.com/office/drawing/2014/main" id="{DA44010E-8CB8-4BBF-9892-CA926E722E8E}"/>
              </a:ext>
            </a:extLst>
          </p:cNvPr>
          <p:cNvSpPr>
            <a:spLocks noChangeArrowheads="1"/>
          </p:cNvSpPr>
          <p:nvPr/>
        </p:nvSpPr>
        <p:spPr bwMode="gray">
          <a:xfrm>
            <a:off x="201046" y="2673863"/>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3</a:t>
            </a:r>
          </a:p>
        </p:txBody>
      </p:sp>
      <p:sp>
        <p:nvSpPr>
          <p:cNvPr id="49" name="Oval 9">
            <a:extLst>
              <a:ext uri="{FF2B5EF4-FFF2-40B4-BE49-F238E27FC236}">
                <a16:creationId xmlns:a16="http://schemas.microsoft.com/office/drawing/2014/main" id="{B54103F0-0E9C-43C3-9C96-69236988F910}"/>
              </a:ext>
            </a:extLst>
          </p:cNvPr>
          <p:cNvSpPr>
            <a:spLocks noChangeArrowheads="1"/>
          </p:cNvSpPr>
          <p:nvPr/>
        </p:nvSpPr>
        <p:spPr bwMode="gray">
          <a:xfrm>
            <a:off x="201046" y="3251855"/>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4</a:t>
            </a:r>
          </a:p>
        </p:txBody>
      </p:sp>
      <p:sp>
        <p:nvSpPr>
          <p:cNvPr id="50" name="Oval 9">
            <a:extLst>
              <a:ext uri="{FF2B5EF4-FFF2-40B4-BE49-F238E27FC236}">
                <a16:creationId xmlns:a16="http://schemas.microsoft.com/office/drawing/2014/main" id="{636AB9CC-5A18-4F81-9BA6-AA616F332ABC}"/>
              </a:ext>
            </a:extLst>
          </p:cNvPr>
          <p:cNvSpPr>
            <a:spLocks noChangeArrowheads="1"/>
          </p:cNvSpPr>
          <p:nvPr/>
        </p:nvSpPr>
        <p:spPr bwMode="gray">
          <a:xfrm>
            <a:off x="201046" y="3829847"/>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5</a:t>
            </a:r>
          </a:p>
        </p:txBody>
      </p:sp>
      <p:sp>
        <p:nvSpPr>
          <p:cNvPr id="51" name="Oval 9">
            <a:extLst>
              <a:ext uri="{FF2B5EF4-FFF2-40B4-BE49-F238E27FC236}">
                <a16:creationId xmlns:a16="http://schemas.microsoft.com/office/drawing/2014/main" id="{508E0076-D7DB-4A84-8A7E-33E33FEF33AC}"/>
              </a:ext>
            </a:extLst>
          </p:cNvPr>
          <p:cNvSpPr>
            <a:spLocks noChangeArrowheads="1"/>
          </p:cNvSpPr>
          <p:nvPr/>
        </p:nvSpPr>
        <p:spPr bwMode="gray">
          <a:xfrm>
            <a:off x="201046" y="4407837"/>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6</a:t>
            </a:r>
          </a:p>
        </p:txBody>
      </p:sp>
    </p:spTree>
    <p:extLst>
      <p:ext uri="{BB962C8B-B14F-4D97-AF65-F5344CB8AC3E}">
        <p14:creationId xmlns:p14="http://schemas.microsoft.com/office/powerpoint/2010/main" val="3105496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a:extLst>
              <a:ext uri="{FF2B5EF4-FFF2-40B4-BE49-F238E27FC236}">
                <a16:creationId xmlns:a16="http://schemas.microsoft.com/office/drawing/2014/main" id="{3F3F1B72-E146-7D8C-EF90-49BC61A200C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8" imgW="395" imgH="394" progId="TCLayout.ActiveDocument.1">
                  <p:embed/>
                </p:oleObj>
              </mc:Choice>
              <mc:Fallback>
                <p:oleObj name="think-cell Slide" r:id="rId68" imgW="395" imgH="394" progId="TCLayout.ActiveDocument.1">
                  <p:embed/>
                  <p:pic>
                    <p:nvPicPr>
                      <p:cNvPr id="25" name="Object 24" hidden="1">
                        <a:extLst>
                          <a:ext uri="{FF2B5EF4-FFF2-40B4-BE49-F238E27FC236}">
                            <a16:creationId xmlns:a16="http://schemas.microsoft.com/office/drawing/2014/main" id="{3F3F1B72-E146-7D8C-EF90-49BC61A200C9}"/>
                          </a:ext>
                        </a:extLst>
                      </p:cNvPr>
                      <p:cNvPicPr/>
                      <p:nvPr/>
                    </p:nvPicPr>
                    <p:blipFill>
                      <a:blip r:embed="rId69"/>
                      <a:stretch>
                        <a:fillRect/>
                      </a:stretch>
                    </p:blipFill>
                    <p:spPr>
                      <a:xfrm>
                        <a:off x="1588" y="1588"/>
                        <a:ext cx="1588" cy="1588"/>
                      </a:xfrm>
                      <a:prstGeom prst="rect">
                        <a:avLst/>
                      </a:prstGeom>
                    </p:spPr>
                  </p:pic>
                </p:oleObj>
              </mc:Fallback>
            </mc:AlternateContent>
          </a:graphicData>
        </a:graphic>
      </p:graphicFrame>
      <p:grpSp>
        <p:nvGrpSpPr>
          <p:cNvPr id="504" name="Group 503">
            <a:extLst>
              <a:ext uri="{FF2B5EF4-FFF2-40B4-BE49-F238E27FC236}">
                <a16:creationId xmlns:a16="http://schemas.microsoft.com/office/drawing/2014/main" id="{E6AF68AE-7688-1051-F3CD-055F76F38D55}"/>
              </a:ext>
            </a:extLst>
          </p:cNvPr>
          <p:cNvGrpSpPr/>
          <p:nvPr/>
        </p:nvGrpSpPr>
        <p:grpSpPr>
          <a:xfrm>
            <a:off x="106680" y="1277938"/>
            <a:ext cx="8939348" cy="2552700"/>
            <a:chOff x="106680" y="1238250"/>
            <a:chExt cx="8939348" cy="2552066"/>
          </a:xfrm>
        </p:grpSpPr>
        <p:sp>
          <p:nvSpPr>
            <p:cNvPr id="287" name="Rectangle 286">
              <a:extLst>
                <a:ext uri="{FF2B5EF4-FFF2-40B4-BE49-F238E27FC236}">
                  <a16:creationId xmlns:a16="http://schemas.microsoft.com/office/drawing/2014/main" id="{AF1B35E6-7F6D-EEA2-1E9C-A8EF55BA306A}"/>
                </a:ext>
              </a:extLst>
            </p:cNvPr>
            <p:cNvSpPr/>
            <p:nvPr/>
          </p:nvSpPr>
          <p:spPr>
            <a:xfrm>
              <a:off x="106680" y="1238250"/>
              <a:ext cx="8939348" cy="900000"/>
            </a:xfrm>
            <a:prstGeom prst="rect">
              <a:avLst/>
            </a:prstGeom>
            <a:solidFill>
              <a:schemeClr val="accent1">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pic>
          <p:nvPicPr>
            <p:cNvPr id="332" name="Picture 331">
              <a:extLst>
                <a:ext uri="{FF2B5EF4-FFF2-40B4-BE49-F238E27FC236}">
                  <a16:creationId xmlns:a16="http://schemas.microsoft.com/office/drawing/2014/main" id="{D0BA7D25-E1A8-5CE6-624A-6142A67C7E0D}"/>
                </a:ext>
              </a:extLst>
            </p:cNvPr>
            <p:cNvPicPr>
              <a:picLocks noChangeAspect="1"/>
            </p:cNvPicPr>
            <p:nvPr/>
          </p:nvPicPr>
          <p:blipFill>
            <a:blip r:embed="rId70">
              <a:extLst>
                <a:ext uri="{28A0092B-C50C-407E-A947-70E740481C1C}">
                  <a14:useLocalDpi xmlns:a14="http://schemas.microsoft.com/office/drawing/2010/main" val="0"/>
                </a:ext>
              </a:extLst>
            </a:blip>
            <a:stretch>
              <a:fillRect/>
            </a:stretch>
          </p:blipFill>
          <p:spPr>
            <a:xfrm>
              <a:off x="389229" y="1715534"/>
              <a:ext cx="288000" cy="278920"/>
            </a:xfrm>
            <a:prstGeom prst="rect">
              <a:avLst/>
            </a:prstGeom>
          </p:spPr>
        </p:pic>
        <p:pic>
          <p:nvPicPr>
            <p:cNvPr id="333" name="Picture 332">
              <a:extLst>
                <a:ext uri="{FF2B5EF4-FFF2-40B4-BE49-F238E27FC236}">
                  <a16:creationId xmlns:a16="http://schemas.microsoft.com/office/drawing/2014/main" id="{C66FD862-5882-B76C-DC37-01C2D93C8526}"/>
                </a:ext>
              </a:extLst>
            </p:cNvPr>
            <p:cNvPicPr preferRelativeResize="0">
              <a:picLocks noChangeAspect="1"/>
            </p:cNvPicPr>
            <p:nvPr/>
          </p:nvPicPr>
          <p:blipFill>
            <a:blip r:embed="rId71">
              <a:extLst>
                <a:ext uri="{28A0092B-C50C-407E-A947-70E740481C1C}">
                  <a14:useLocalDpi xmlns:a14="http://schemas.microsoft.com/office/drawing/2010/main" val="0"/>
                </a:ext>
              </a:extLst>
            </a:blip>
            <a:stretch>
              <a:fillRect/>
            </a:stretch>
          </p:blipFill>
          <p:spPr>
            <a:xfrm>
              <a:off x="395751" y="1408380"/>
              <a:ext cx="288000" cy="280048"/>
            </a:xfrm>
            <a:prstGeom prst="rect">
              <a:avLst/>
            </a:prstGeom>
          </p:spPr>
        </p:pic>
        <p:cxnSp>
          <p:nvCxnSpPr>
            <p:cNvPr id="502" name="Straight Connector 501">
              <a:extLst>
                <a:ext uri="{FF2B5EF4-FFF2-40B4-BE49-F238E27FC236}">
                  <a16:creationId xmlns:a16="http://schemas.microsoft.com/office/drawing/2014/main" id="{8B703594-2E7F-5E7C-8D4D-3E167F92791D}"/>
                </a:ext>
              </a:extLst>
            </p:cNvPr>
            <p:cNvCxnSpPr>
              <a:cxnSpLocks/>
            </p:cNvCxnSpPr>
            <p:nvPr/>
          </p:nvCxnSpPr>
          <p:spPr>
            <a:xfrm>
              <a:off x="107228" y="2958148"/>
              <a:ext cx="8938800" cy="0"/>
            </a:xfrm>
            <a:prstGeom prst="line">
              <a:avLst/>
            </a:prstGeom>
            <a:ln w="19050">
              <a:solidFill>
                <a:schemeClr val="accent1">
                  <a:lumMod val="20000"/>
                  <a:lumOff val="80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03" name="Straight Connector 502">
              <a:extLst>
                <a:ext uri="{FF2B5EF4-FFF2-40B4-BE49-F238E27FC236}">
                  <a16:creationId xmlns:a16="http://schemas.microsoft.com/office/drawing/2014/main" id="{525B15AE-17C8-6340-B1FB-F6D86243218B}"/>
                </a:ext>
              </a:extLst>
            </p:cNvPr>
            <p:cNvCxnSpPr>
              <a:cxnSpLocks/>
            </p:cNvCxnSpPr>
            <p:nvPr/>
          </p:nvCxnSpPr>
          <p:spPr>
            <a:xfrm>
              <a:off x="107228" y="3790316"/>
              <a:ext cx="8938800" cy="0"/>
            </a:xfrm>
            <a:prstGeom prst="line">
              <a:avLst/>
            </a:prstGeom>
            <a:ln w="19050">
              <a:solidFill>
                <a:schemeClr val="accent1">
                  <a:lumMod val="20000"/>
                  <a:lumOff val="80000"/>
                </a:schemeClr>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7" name="Title 6"/>
          <p:cNvSpPr>
            <a:spLocks noGrp="1"/>
          </p:cNvSpPr>
          <p:nvPr>
            <p:ph type="title"/>
          </p:nvPr>
        </p:nvSpPr>
        <p:spPr>
          <a:xfrm>
            <a:off x="306323" y="297000"/>
            <a:ext cx="8739705" cy="484632"/>
          </a:xfrm>
        </p:spPr>
        <p:txBody>
          <a:bodyPr vert="horz"/>
          <a:lstStyle/>
          <a:p>
            <a:r>
              <a:rPr lang="en-GB" dirty="0"/>
              <a:t>Comparing Chile and the DRC’s RGI scores, respectively the highest and lowest ranked, provides a perspective on best practices</a:t>
            </a:r>
            <a:endParaRPr lang="en-US" dirty="0"/>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3" name="Text Placeholder 2">
            <a:extLst>
              <a:ext uri="{FF2B5EF4-FFF2-40B4-BE49-F238E27FC236}">
                <a16:creationId xmlns:a16="http://schemas.microsoft.com/office/drawing/2014/main" id="{BF361C47-3F8A-4379-B8D0-7A13E039DDA9}"/>
              </a:ext>
            </a:extLst>
          </p:cNvPr>
          <p:cNvSpPr>
            <a:spLocks noGrp="1"/>
          </p:cNvSpPr>
          <p:nvPr>
            <p:ph type="body" sz="quarter" idx="14"/>
          </p:nvPr>
        </p:nvSpPr>
        <p:spPr>
          <a:xfrm>
            <a:off x="312368" y="4941001"/>
            <a:ext cx="8519261" cy="107722"/>
          </a:xfrm>
        </p:spPr>
        <p:txBody>
          <a:bodyPr/>
          <a:lstStyle/>
          <a:p>
            <a:r>
              <a:rPr lang="en-US" dirty="0"/>
              <a:t>Source: Wood </a:t>
            </a:r>
            <a:r>
              <a:rPr lang="en-US"/>
              <a:t>Mackenzie analysis, </a:t>
            </a:r>
            <a:r>
              <a:rPr lang="en-US" dirty="0"/>
              <a:t>2021 RGI data. Note: Where 2021 data is unavailable for selected countries, 2017 data has been used in place </a:t>
            </a:r>
          </a:p>
        </p:txBody>
      </p:sp>
      <p:sp>
        <p:nvSpPr>
          <p:cNvPr id="12" name="Text Placeholder 7">
            <a:extLst>
              <a:ext uri="{FF2B5EF4-FFF2-40B4-BE49-F238E27FC236}">
                <a16:creationId xmlns:a16="http://schemas.microsoft.com/office/drawing/2014/main" id="{AB3BF0FB-27D0-4241-8D17-F81E3C5106D7}"/>
              </a:ext>
            </a:extLst>
          </p:cNvPr>
          <p:cNvSpPr>
            <a:spLocks noGrp="1"/>
          </p:cNvSpPr>
          <p:nvPr>
            <p:ph type="body" sz="quarter" idx="10"/>
          </p:nvPr>
        </p:nvSpPr>
        <p:spPr/>
        <p:txBody>
          <a:bodyPr/>
          <a:lstStyle/>
          <a:p>
            <a:r>
              <a:rPr lang="en-GB" dirty="0"/>
              <a:t>The Enabling Environment is critical to realizing the full value out of extracted resources  </a:t>
            </a:r>
            <a:endParaRPr lang="en-US" dirty="0"/>
          </a:p>
        </p:txBody>
      </p:sp>
      <p:graphicFrame>
        <p:nvGraphicFramePr>
          <p:cNvPr id="68" name="Chart 67">
            <a:extLst>
              <a:ext uri="{FF2B5EF4-FFF2-40B4-BE49-F238E27FC236}">
                <a16:creationId xmlns:a16="http://schemas.microsoft.com/office/drawing/2014/main" id="{3B3B252B-ECC7-4EDE-CA1B-749FA16BAF36}"/>
              </a:ext>
            </a:extLst>
          </p:cNvPr>
          <p:cNvGraphicFramePr/>
          <p:nvPr>
            <p:custDataLst>
              <p:tags r:id="rId2"/>
            </p:custDataLst>
          </p:nvPr>
        </p:nvGraphicFramePr>
        <p:xfrm>
          <a:off x="560388" y="1241425"/>
          <a:ext cx="1317625" cy="3513138"/>
        </p:xfrm>
        <a:graphic>
          <a:graphicData uri="http://schemas.openxmlformats.org/drawingml/2006/chart">
            <c:chart xmlns:c="http://schemas.openxmlformats.org/drawingml/2006/chart" xmlns:r="http://schemas.openxmlformats.org/officeDocument/2006/relationships" r:id="rId72"/>
          </a:graphicData>
        </a:graphic>
      </p:graphicFrame>
      <p:sp>
        <p:nvSpPr>
          <p:cNvPr id="13" name="Rectangle 12">
            <a:extLst>
              <a:ext uri="{FF2B5EF4-FFF2-40B4-BE49-F238E27FC236}">
                <a16:creationId xmlns:a16="http://schemas.microsoft.com/office/drawing/2014/main" id="{2ECC7A2A-8CDB-96A3-E0C1-5F96DC13FB24}"/>
              </a:ext>
            </a:extLst>
          </p:cNvPr>
          <p:cNvSpPr/>
          <p:nvPr>
            <p:custDataLst>
              <p:tags r:id="rId3"/>
            </p:custDataLst>
          </p:nvPr>
        </p:nvSpPr>
        <p:spPr bwMode="auto">
          <a:xfrm>
            <a:off x="417514" y="3098800"/>
            <a:ext cx="244475" cy="6350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vert270" wrap="square" lIns="0" tIns="0" rIns="0" bIns="0" numCol="1" spcCol="0" rtlCol="0" anchor="b" anchorCtr="0">
            <a:noAutofit/>
          </a:bodyPr>
          <a:lstStyle/>
          <a:p>
            <a:pPr algn="ctr"/>
            <a:fld id="{A1B2E1E9-1104-453D-9F58-532702AB7DAD}" type="datetime'R''''''''''''e''''ve''''n''u''e'''' Man''a''''g''e''''''ment'">
              <a:rPr lang="en-GB" altLang="en-US" sz="800" baseline="0" smtClean="0">
                <a:solidFill>
                  <a:schemeClr val="tx1"/>
                </a:solidFill>
              </a:rPr>
              <a:pPr algn="ctr"/>
              <a:t>Revenue Management</a:t>
            </a:fld>
            <a:endParaRPr lang="en-GB" sz="800" baseline="0" dirty="0" err="1">
              <a:solidFill>
                <a:schemeClr val="tx1"/>
              </a:solidFill>
            </a:endParaRPr>
          </a:p>
        </p:txBody>
      </p:sp>
      <p:sp>
        <p:nvSpPr>
          <p:cNvPr id="10" name="Rectangle 9">
            <a:extLst>
              <a:ext uri="{FF2B5EF4-FFF2-40B4-BE49-F238E27FC236}">
                <a16:creationId xmlns:a16="http://schemas.microsoft.com/office/drawing/2014/main" id="{9979BEA7-F470-72C6-05BF-A98E75B6635C}"/>
              </a:ext>
            </a:extLst>
          </p:cNvPr>
          <p:cNvSpPr/>
          <p:nvPr>
            <p:custDataLst>
              <p:tags r:id="rId4"/>
            </p:custDataLst>
          </p:nvPr>
        </p:nvSpPr>
        <p:spPr bwMode="auto">
          <a:xfrm>
            <a:off x="417514" y="2305050"/>
            <a:ext cx="244475" cy="55086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vert270" wrap="square" lIns="0" tIns="0" rIns="0" bIns="0" numCol="1" spcCol="0" rtlCol="0" anchor="b" anchorCtr="0">
            <a:noAutofit/>
          </a:bodyPr>
          <a:lstStyle/>
          <a:p>
            <a:pPr algn="ctr"/>
            <a:fld id="{C5E67870-8841-429F-BD24-F47717A7CD9E}" type="datetime'''''V''''''''a''''l''''''''''ue ''R''ea''li''zatio''n'''''">
              <a:rPr lang="en-GB" altLang="en-US" sz="800" baseline="0" smtClean="0">
                <a:solidFill>
                  <a:schemeClr val="tx1"/>
                </a:solidFill>
              </a:rPr>
              <a:pPr algn="ctr"/>
              <a:t>Value Realization</a:t>
            </a:fld>
            <a:endParaRPr lang="en-GB" sz="800" baseline="0" dirty="0" err="1">
              <a:solidFill>
                <a:schemeClr val="tx1"/>
              </a:solidFill>
            </a:endParaRPr>
          </a:p>
        </p:txBody>
      </p:sp>
      <p:sp>
        <p:nvSpPr>
          <p:cNvPr id="14" name="Rectangle 13">
            <a:extLst>
              <a:ext uri="{FF2B5EF4-FFF2-40B4-BE49-F238E27FC236}">
                <a16:creationId xmlns:a16="http://schemas.microsoft.com/office/drawing/2014/main" id="{4F6F354C-2CE5-A458-471F-9EC128A62E4C}"/>
              </a:ext>
            </a:extLst>
          </p:cNvPr>
          <p:cNvSpPr/>
          <p:nvPr>
            <p:custDataLst>
              <p:tags r:id="rId5"/>
            </p:custDataLst>
          </p:nvPr>
        </p:nvSpPr>
        <p:spPr bwMode="auto">
          <a:xfrm>
            <a:off x="417514" y="3935413"/>
            <a:ext cx="244475" cy="6350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vert270" wrap="square" lIns="0" tIns="0" rIns="0" bIns="0" numCol="1" spcCol="0" rtlCol="0" anchor="b" anchorCtr="0">
            <a:noAutofit/>
          </a:bodyPr>
          <a:lstStyle/>
          <a:p>
            <a:pPr algn="ctr"/>
            <a:fld id="{30920E5B-85B2-4052-AD87-F5BB77CB612F}" type="datetime'''''''Enablin''g ''''''E''''''''n''''''vironm''en''''t'">
              <a:rPr lang="en-GB" altLang="en-US" sz="800" baseline="0" smtClean="0">
                <a:solidFill>
                  <a:schemeClr val="tx1"/>
                </a:solidFill>
              </a:rPr>
              <a:pPr algn="ctr"/>
              <a:t>Enabling Environment</a:t>
            </a:fld>
            <a:endParaRPr lang="en-GB" sz="800" baseline="0" dirty="0" err="1">
              <a:solidFill>
                <a:schemeClr val="tx1"/>
              </a:solidFill>
            </a:endParaRPr>
          </a:p>
        </p:txBody>
      </p:sp>
      <p:graphicFrame>
        <p:nvGraphicFramePr>
          <p:cNvPr id="70" name="Chart 69">
            <a:extLst>
              <a:ext uri="{FF2B5EF4-FFF2-40B4-BE49-F238E27FC236}">
                <a16:creationId xmlns:a16="http://schemas.microsoft.com/office/drawing/2014/main" id="{A25363DC-6BA0-DF2B-AD63-A1869400EB42}"/>
              </a:ext>
            </a:extLst>
          </p:cNvPr>
          <p:cNvGraphicFramePr/>
          <p:nvPr>
            <p:custDataLst>
              <p:tags r:id="rId6"/>
            </p:custDataLst>
          </p:nvPr>
        </p:nvGraphicFramePr>
        <p:xfrm>
          <a:off x="2020888" y="1347788"/>
          <a:ext cx="3863975" cy="784225"/>
        </p:xfrm>
        <a:graphic>
          <a:graphicData uri="http://schemas.openxmlformats.org/drawingml/2006/chart">
            <c:chart xmlns:c="http://schemas.openxmlformats.org/drawingml/2006/chart" xmlns:r="http://schemas.openxmlformats.org/officeDocument/2006/relationships" r:id="rId73"/>
          </a:graphicData>
        </a:graphic>
      </p:graphicFrame>
      <p:sp>
        <p:nvSpPr>
          <p:cNvPr id="40" name="Rectangle 39">
            <a:extLst>
              <a:ext uri="{FF2B5EF4-FFF2-40B4-BE49-F238E27FC236}">
                <a16:creationId xmlns:a16="http://schemas.microsoft.com/office/drawing/2014/main" id="{E689524B-3E30-74E7-86A3-627D468E7789}"/>
              </a:ext>
            </a:extLst>
          </p:cNvPr>
          <p:cNvSpPr/>
          <p:nvPr>
            <p:custDataLst>
              <p:tags r:id="rId7"/>
            </p:custDataLst>
          </p:nvPr>
        </p:nvSpPr>
        <p:spPr bwMode="gray">
          <a:xfrm>
            <a:off x="2546350" y="1530350"/>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86401052-ACD1-4D4E-8218-2C9FC45BEE72}" type="datetime'''''''''3''''''''''''''''''''''''''0''''''''''''''%'">
              <a:rPr lang="en-GB" altLang="en-US" sz="800" b="0" baseline="0" smtClean="0">
                <a:solidFill>
                  <a:schemeClr val="tx1"/>
                </a:solidFill>
              </a:rPr>
              <a:pPr/>
              <a:t>30%</a:t>
            </a:fld>
            <a:endParaRPr lang="en-GB" sz="800" b="0" baseline="0" dirty="0" err="1">
              <a:solidFill>
                <a:schemeClr val="tx1"/>
              </a:solidFill>
            </a:endParaRPr>
          </a:p>
        </p:txBody>
      </p:sp>
      <p:sp>
        <p:nvSpPr>
          <p:cNvPr id="71" name="Rectangle 70">
            <a:extLst>
              <a:ext uri="{FF2B5EF4-FFF2-40B4-BE49-F238E27FC236}">
                <a16:creationId xmlns:a16="http://schemas.microsoft.com/office/drawing/2014/main" id="{AF7D27DF-DCFC-A227-59BB-D667404E62D8}"/>
              </a:ext>
            </a:extLst>
          </p:cNvPr>
          <p:cNvSpPr/>
          <p:nvPr>
            <p:custDataLst>
              <p:tags r:id="rId8"/>
            </p:custDataLst>
          </p:nvPr>
        </p:nvSpPr>
        <p:spPr bwMode="gray">
          <a:xfrm>
            <a:off x="3489325" y="1839913"/>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CABB3093-9900-45A2-AA74-4DEA55AE360E}" type="datetime'''''''''''''''''''''''''''''''''''''''''''''16''''''''%'''''''">
              <a:rPr lang="en-GB" altLang="en-US" sz="800" b="0" baseline="0" smtClean="0">
                <a:solidFill>
                  <a:schemeClr val="tx1"/>
                </a:solidFill>
              </a:rPr>
              <a:pPr/>
              <a:t>16%</a:t>
            </a:fld>
            <a:endParaRPr lang="en-GB" sz="800" b="0" baseline="0" dirty="0" err="1">
              <a:solidFill>
                <a:schemeClr val="tx1"/>
              </a:solidFill>
            </a:endParaRPr>
          </a:p>
        </p:txBody>
      </p:sp>
      <p:sp>
        <p:nvSpPr>
          <p:cNvPr id="69" name="Rectangle 68">
            <a:extLst>
              <a:ext uri="{FF2B5EF4-FFF2-40B4-BE49-F238E27FC236}">
                <a16:creationId xmlns:a16="http://schemas.microsoft.com/office/drawing/2014/main" id="{DB99DD29-EA52-1D16-DF6C-5AEA0BFF265B}"/>
              </a:ext>
            </a:extLst>
          </p:cNvPr>
          <p:cNvSpPr/>
          <p:nvPr>
            <p:custDataLst>
              <p:tags r:id="rId9"/>
            </p:custDataLst>
          </p:nvPr>
        </p:nvSpPr>
        <p:spPr bwMode="gray">
          <a:xfrm>
            <a:off x="5006975" y="1530350"/>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5F00D297-36E8-4B61-83D5-36037A576341}" type="datetime'''''3''''''''''''''''''''7''''''''''%'''''''''''">
              <a:rPr lang="en-GB" altLang="en-US" sz="800" b="0" baseline="0" smtClean="0">
                <a:solidFill>
                  <a:schemeClr val="tx1"/>
                </a:solidFill>
              </a:rPr>
              <a:pPr/>
              <a:t>37%</a:t>
            </a:fld>
            <a:endParaRPr lang="en-GB" sz="800" b="0" baseline="0" dirty="0" err="1">
              <a:solidFill>
                <a:schemeClr val="tx1"/>
              </a:solidFill>
            </a:endParaRPr>
          </a:p>
        </p:txBody>
      </p:sp>
      <p:sp>
        <p:nvSpPr>
          <p:cNvPr id="61" name="Rectangle 60">
            <a:extLst>
              <a:ext uri="{FF2B5EF4-FFF2-40B4-BE49-F238E27FC236}">
                <a16:creationId xmlns:a16="http://schemas.microsoft.com/office/drawing/2014/main" id="{FC589A3E-E734-512D-F79D-67C119E1E06E}"/>
              </a:ext>
            </a:extLst>
          </p:cNvPr>
          <p:cNvSpPr/>
          <p:nvPr>
            <p:custDataLst>
              <p:tags r:id="rId10"/>
            </p:custDataLst>
          </p:nvPr>
        </p:nvSpPr>
        <p:spPr bwMode="gray">
          <a:xfrm>
            <a:off x="3716338" y="1530350"/>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0070C0"/>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1EA96F34-D2AF-4F85-94D4-F29F75A61150}" type="datetime'''''''''''''''''''''''''''''3''''''''''''''3''''''%'''''''''">
              <a:rPr lang="en-GB" altLang="en-US" sz="800" b="0" baseline="0" smtClean="0">
                <a:solidFill>
                  <a:schemeClr val="tx1"/>
                </a:solidFill>
              </a:rPr>
              <a:pPr/>
              <a:t>33%</a:t>
            </a:fld>
            <a:endParaRPr lang="en-GB" sz="800" b="0" baseline="0" dirty="0" err="1">
              <a:solidFill>
                <a:schemeClr val="tx1"/>
              </a:solidFill>
            </a:endParaRPr>
          </a:p>
        </p:txBody>
      </p:sp>
      <p:sp>
        <p:nvSpPr>
          <p:cNvPr id="62" name="Rectangle 61">
            <a:extLst>
              <a:ext uri="{FF2B5EF4-FFF2-40B4-BE49-F238E27FC236}">
                <a16:creationId xmlns:a16="http://schemas.microsoft.com/office/drawing/2014/main" id="{4A9D9434-2255-6031-CC9F-226F98AE41B1}"/>
              </a:ext>
            </a:extLst>
          </p:cNvPr>
          <p:cNvSpPr/>
          <p:nvPr>
            <p:custDataLst>
              <p:tags r:id="rId11"/>
            </p:custDataLst>
          </p:nvPr>
        </p:nvSpPr>
        <p:spPr bwMode="gray">
          <a:xfrm>
            <a:off x="3163888" y="1839913"/>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0070C0"/>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800A9981-9904-4F30-A191-CD2CC33862EC}" type="datetime'''''''''''''''''''''''''''2''''''''''''''4''''%'''''''''''''">
              <a:rPr lang="en-GB" altLang="en-US" sz="800" b="0" baseline="0" smtClean="0">
                <a:solidFill>
                  <a:schemeClr val="tx1"/>
                </a:solidFill>
                <a:effectLst/>
              </a:rPr>
              <a:pPr/>
              <a:t>24%</a:t>
            </a:fld>
            <a:endParaRPr lang="en-GB" sz="800" b="0" baseline="0" dirty="0" err="1">
              <a:solidFill>
                <a:schemeClr val="tx1"/>
              </a:solidFill>
            </a:endParaRPr>
          </a:p>
        </p:txBody>
      </p:sp>
      <p:sp>
        <p:nvSpPr>
          <p:cNvPr id="63" name="Rectangle 62">
            <a:extLst>
              <a:ext uri="{FF2B5EF4-FFF2-40B4-BE49-F238E27FC236}">
                <a16:creationId xmlns:a16="http://schemas.microsoft.com/office/drawing/2014/main" id="{53B02CE1-F2B1-877B-516B-831B1522A6E5}"/>
              </a:ext>
            </a:extLst>
          </p:cNvPr>
          <p:cNvSpPr/>
          <p:nvPr>
            <p:custDataLst>
              <p:tags r:id="rId12"/>
            </p:custDataLst>
          </p:nvPr>
        </p:nvSpPr>
        <p:spPr bwMode="gray">
          <a:xfrm>
            <a:off x="2478088" y="1839913"/>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918F23C5-7C62-49BF-9EF3-29FAA522EE46}" type="datetime'''''''''''''''''''''''''''6''''''''''''''''''0''%'">
              <a:rPr lang="en-GB" altLang="en-US" sz="800" b="0" baseline="0" smtClean="0">
                <a:solidFill>
                  <a:schemeClr val="tx1"/>
                </a:solidFill>
              </a:rPr>
              <a:pPr/>
              <a:t>60%</a:t>
            </a:fld>
            <a:endParaRPr lang="en-GB" sz="800" b="0" baseline="0" dirty="0" err="1">
              <a:solidFill>
                <a:schemeClr val="tx1"/>
              </a:solidFill>
            </a:endParaRPr>
          </a:p>
        </p:txBody>
      </p:sp>
      <p:graphicFrame>
        <p:nvGraphicFramePr>
          <p:cNvPr id="72" name="Chart 71">
            <a:extLst>
              <a:ext uri="{FF2B5EF4-FFF2-40B4-BE49-F238E27FC236}">
                <a16:creationId xmlns:a16="http://schemas.microsoft.com/office/drawing/2014/main" id="{0C762CA1-2FBC-3949-9217-909861F0A67C}"/>
              </a:ext>
            </a:extLst>
          </p:cNvPr>
          <p:cNvGraphicFramePr/>
          <p:nvPr>
            <p:custDataLst>
              <p:tags r:id="rId13"/>
            </p:custDataLst>
          </p:nvPr>
        </p:nvGraphicFramePr>
        <p:xfrm>
          <a:off x="2020888" y="2190750"/>
          <a:ext cx="3863975" cy="784225"/>
        </p:xfrm>
        <a:graphic>
          <a:graphicData uri="http://schemas.openxmlformats.org/drawingml/2006/chart">
            <c:chart xmlns:c="http://schemas.openxmlformats.org/drawingml/2006/chart" xmlns:r="http://schemas.openxmlformats.org/officeDocument/2006/relationships" r:id="rId74"/>
          </a:graphicData>
        </a:graphic>
      </p:graphicFrame>
      <p:sp>
        <p:nvSpPr>
          <p:cNvPr id="107" name="Rectangle 106">
            <a:extLst>
              <a:ext uri="{FF2B5EF4-FFF2-40B4-BE49-F238E27FC236}">
                <a16:creationId xmlns:a16="http://schemas.microsoft.com/office/drawing/2014/main" id="{E37F6BE0-71DF-5FFB-9887-880A7A1A5224}"/>
              </a:ext>
            </a:extLst>
          </p:cNvPr>
          <p:cNvSpPr/>
          <p:nvPr>
            <p:custDataLst>
              <p:tags r:id="rId14"/>
            </p:custDataLst>
          </p:nvPr>
        </p:nvSpPr>
        <p:spPr bwMode="gray">
          <a:xfrm>
            <a:off x="4889500" y="2682875"/>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ED75C8FD-F09E-432A-8B91-85F5377D3394}" type="datetime'''''''''''''2''''''''''''''''''1''''''''''''''''''''''''%'">
              <a:rPr lang="en-GB" altLang="en-US" sz="800" b="0" baseline="0" smtClean="0">
                <a:solidFill>
                  <a:schemeClr val="tx1"/>
                </a:solidFill>
              </a:rPr>
              <a:pPr/>
              <a:t>21%</a:t>
            </a:fld>
            <a:endParaRPr lang="en-GB" sz="800" b="0" baseline="0" dirty="0" err="1">
              <a:solidFill>
                <a:schemeClr val="tx1"/>
              </a:solidFill>
            </a:endParaRPr>
          </a:p>
        </p:txBody>
      </p:sp>
      <p:sp>
        <p:nvSpPr>
          <p:cNvPr id="96" name="Rectangle 95">
            <a:extLst>
              <a:ext uri="{FF2B5EF4-FFF2-40B4-BE49-F238E27FC236}">
                <a16:creationId xmlns:a16="http://schemas.microsoft.com/office/drawing/2014/main" id="{422D3326-4CD2-11D5-1ECC-7159E15D9E87}"/>
              </a:ext>
            </a:extLst>
          </p:cNvPr>
          <p:cNvSpPr/>
          <p:nvPr>
            <p:custDataLst>
              <p:tags r:id="rId15"/>
            </p:custDataLst>
          </p:nvPr>
        </p:nvSpPr>
        <p:spPr bwMode="gray">
          <a:xfrm>
            <a:off x="5121275" y="2373313"/>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C530E5A5-960B-4C8C-BCDA-A9431912A05C}" type="datetime'3''''''''''''1''''''''''''%'''''''''''''''''''''''">
              <a:rPr lang="en-GB" altLang="en-US" sz="800" b="0" baseline="0" smtClean="0">
                <a:solidFill>
                  <a:schemeClr val="tx1"/>
                </a:solidFill>
              </a:rPr>
              <a:pPr/>
              <a:t>31%</a:t>
            </a:fld>
            <a:endParaRPr lang="en-GB" sz="800" b="0" baseline="0" dirty="0" err="1">
              <a:solidFill>
                <a:schemeClr val="tx1"/>
              </a:solidFill>
            </a:endParaRPr>
          </a:p>
        </p:txBody>
      </p:sp>
      <p:sp>
        <p:nvSpPr>
          <p:cNvPr id="104" name="Rectangle 103">
            <a:extLst>
              <a:ext uri="{FF2B5EF4-FFF2-40B4-BE49-F238E27FC236}">
                <a16:creationId xmlns:a16="http://schemas.microsoft.com/office/drawing/2014/main" id="{FFF8D7C8-6E1C-0D79-CE3F-E9B7EC33CCA0}"/>
              </a:ext>
            </a:extLst>
          </p:cNvPr>
          <p:cNvSpPr/>
          <p:nvPr>
            <p:custDataLst>
              <p:tags r:id="rId16"/>
            </p:custDataLst>
          </p:nvPr>
        </p:nvSpPr>
        <p:spPr bwMode="gray">
          <a:xfrm>
            <a:off x="3052763" y="2373313"/>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4975104B-64C9-4984-B432-F06A1DB86CCD}" type="datetime'''''''''''''''''''''2''''''''3''''''%'''''">
              <a:rPr lang="en-GB" altLang="en-US" sz="800" b="0" baseline="0" smtClean="0">
                <a:solidFill>
                  <a:schemeClr val="tx1"/>
                </a:solidFill>
              </a:rPr>
              <a:pPr/>
              <a:t>23%</a:t>
            </a:fld>
            <a:endParaRPr lang="en-GB" sz="800" b="0" baseline="0" dirty="0" err="1">
              <a:solidFill>
                <a:schemeClr val="tx1"/>
              </a:solidFill>
            </a:endParaRPr>
          </a:p>
        </p:txBody>
      </p:sp>
      <p:sp>
        <p:nvSpPr>
          <p:cNvPr id="103" name="Rectangle 102">
            <a:extLst>
              <a:ext uri="{FF2B5EF4-FFF2-40B4-BE49-F238E27FC236}">
                <a16:creationId xmlns:a16="http://schemas.microsoft.com/office/drawing/2014/main" id="{3D104974-D5A2-DBF4-E901-016542F9F47B}"/>
              </a:ext>
            </a:extLst>
          </p:cNvPr>
          <p:cNvSpPr/>
          <p:nvPr>
            <p:custDataLst>
              <p:tags r:id="rId17"/>
            </p:custDataLst>
          </p:nvPr>
        </p:nvSpPr>
        <p:spPr bwMode="gray">
          <a:xfrm>
            <a:off x="4017963" y="2373313"/>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356FE89E-4F2C-4A6A-A181-4F0F8817A51D}" type="datetime'''''''''''''''''''2''''''''''9''''''''''%'''">
              <a:rPr lang="en-GB" altLang="en-US" sz="800" b="0" baseline="0" smtClean="0">
                <a:solidFill>
                  <a:schemeClr val="tx1"/>
                </a:solidFill>
              </a:rPr>
              <a:pPr/>
              <a:t>29%</a:t>
            </a:fld>
            <a:endParaRPr lang="en-GB" sz="800" b="0" baseline="0" dirty="0" err="1">
              <a:solidFill>
                <a:schemeClr val="tx1"/>
              </a:solidFill>
            </a:endParaRPr>
          </a:p>
        </p:txBody>
      </p:sp>
      <p:sp>
        <p:nvSpPr>
          <p:cNvPr id="97" name="Rectangle 96">
            <a:extLst>
              <a:ext uri="{FF2B5EF4-FFF2-40B4-BE49-F238E27FC236}">
                <a16:creationId xmlns:a16="http://schemas.microsoft.com/office/drawing/2014/main" id="{CDE8C831-784D-E6EE-5B04-D4E56EBD3F67}"/>
              </a:ext>
            </a:extLst>
          </p:cNvPr>
          <p:cNvSpPr/>
          <p:nvPr>
            <p:custDataLst>
              <p:tags r:id="rId18"/>
            </p:custDataLst>
          </p:nvPr>
        </p:nvSpPr>
        <p:spPr bwMode="gray">
          <a:xfrm>
            <a:off x="2306638" y="2373313"/>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54A00F38-CD4F-43F0-9803-B43B49FD9431}" type="datetime'''''''''1''''''''''''''''''''''''7''''''%'''''''''">
              <a:rPr lang="en-GB" altLang="en-US" sz="800" b="0" baseline="0" smtClean="0">
                <a:solidFill>
                  <a:schemeClr val="tx1"/>
                </a:solidFill>
              </a:rPr>
              <a:pPr/>
              <a:t>17%</a:t>
            </a:fld>
            <a:endParaRPr lang="en-GB" sz="800" b="0" baseline="0" dirty="0" err="1">
              <a:solidFill>
                <a:schemeClr val="tx1"/>
              </a:solidFill>
            </a:endParaRPr>
          </a:p>
        </p:txBody>
      </p:sp>
      <p:sp>
        <p:nvSpPr>
          <p:cNvPr id="106" name="Rectangle 105">
            <a:extLst>
              <a:ext uri="{FF2B5EF4-FFF2-40B4-BE49-F238E27FC236}">
                <a16:creationId xmlns:a16="http://schemas.microsoft.com/office/drawing/2014/main" id="{35AFFE88-524A-DFF3-1861-71335ECF6955}"/>
              </a:ext>
            </a:extLst>
          </p:cNvPr>
          <p:cNvSpPr/>
          <p:nvPr>
            <p:custDataLst>
              <p:tags r:id="rId19"/>
            </p:custDataLst>
          </p:nvPr>
        </p:nvSpPr>
        <p:spPr bwMode="gray">
          <a:xfrm>
            <a:off x="2413000" y="2682875"/>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C84B4F13-5DF6-4E00-B874-014BC05FA8D4}" type="datetime'''''''''''''''''''2''''''''''''''''''''''6''''''%'''">
              <a:rPr lang="en-GB" altLang="en-US" sz="800" b="0" baseline="0" smtClean="0">
                <a:solidFill>
                  <a:schemeClr val="tx1"/>
                </a:solidFill>
              </a:rPr>
              <a:pPr/>
              <a:t>26%</a:t>
            </a:fld>
            <a:endParaRPr lang="en-GB" sz="800" b="0" baseline="0" dirty="0" err="1">
              <a:solidFill>
                <a:schemeClr val="tx1"/>
              </a:solidFill>
            </a:endParaRPr>
          </a:p>
        </p:txBody>
      </p:sp>
      <p:sp>
        <p:nvSpPr>
          <p:cNvPr id="99" name="Rectangle 98">
            <a:extLst>
              <a:ext uri="{FF2B5EF4-FFF2-40B4-BE49-F238E27FC236}">
                <a16:creationId xmlns:a16="http://schemas.microsoft.com/office/drawing/2014/main" id="{255950FC-7515-F9F2-5510-268A84EF42B8}"/>
              </a:ext>
            </a:extLst>
          </p:cNvPr>
          <p:cNvSpPr/>
          <p:nvPr>
            <p:custDataLst>
              <p:tags r:id="rId20"/>
            </p:custDataLst>
          </p:nvPr>
        </p:nvSpPr>
        <p:spPr bwMode="gray">
          <a:xfrm>
            <a:off x="4124325" y="2682875"/>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D9E0F756-506C-4252-9D01-358D603FA886}" type="datetime'''''''''''''2''''''''''''''6''''%'''''''''''">
              <a:rPr lang="en-GB" altLang="en-US" sz="800" b="0" baseline="0" smtClean="0">
                <a:solidFill>
                  <a:schemeClr val="tx1"/>
                </a:solidFill>
              </a:rPr>
              <a:pPr/>
              <a:t>26%</a:t>
            </a:fld>
            <a:endParaRPr lang="en-GB" sz="800" b="0" baseline="0" dirty="0" err="1">
              <a:solidFill>
                <a:schemeClr val="tx1"/>
              </a:solidFill>
            </a:endParaRPr>
          </a:p>
        </p:txBody>
      </p:sp>
      <p:sp>
        <p:nvSpPr>
          <p:cNvPr id="105" name="Rectangle 104">
            <a:extLst>
              <a:ext uri="{FF2B5EF4-FFF2-40B4-BE49-F238E27FC236}">
                <a16:creationId xmlns:a16="http://schemas.microsoft.com/office/drawing/2014/main" id="{50BC89B8-C305-1842-BB09-760BB819FBE8}"/>
              </a:ext>
            </a:extLst>
          </p:cNvPr>
          <p:cNvSpPr/>
          <p:nvPr>
            <p:custDataLst>
              <p:tags r:id="rId21"/>
            </p:custDataLst>
          </p:nvPr>
        </p:nvSpPr>
        <p:spPr bwMode="gray">
          <a:xfrm>
            <a:off x="3271838" y="2682875"/>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2FC176AC-0265-4879-8FB9-7D74F14860DE}" type="datetime'''''''''''''''''''''''2''''''''''''''''''''''''''''''7''%'''''">
              <a:rPr lang="en-GB" altLang="en-US" sz="800" b="0" baseline="0" smtClean="0">
                <a:solidFill>
                  <a:schemeClr val="tx1"/>
                </a:solidFill>
              </a:rPr>
              <a:pPr/>
              <a:t>27%</a:t>
            </a:fld>
            <a:endParaRPr lang="en-GB" sz="800" b="0" baseline="0" dirty="0" err="1">
              <a:solidFill>
                <a:schemeClr val="tx1"/>
              </a:solidFill>
            </a:endParaRPr>
          </a:p>
        </p:txBody>
      </p:sp>
      <p:graphicFrame>
        <p:nvGraphicFramePr>
          <p:cNvPr id="73" name="Chart 72">
            <a:extLst>
              <a:ext uri="{FF2B5EF4-FFF2-40B4-BE49-F238E27FC236}">
                <a16:creationId xmlns:a16="http://schemas.microsoft.com/office/drawing/2014/main" id="{E3684222-DAF4-92AE-EE06-67E483237466}"/>
              </a:ext>
            </a:extLst>
          </p:cNvPr>
          <p:cNvGraphicFramePr/>
          <p:nvPr>
            <p:custDataLst>
              <p:tags r:id="rId22"/>
            </p:custDataLst>
          </p:nvPr>
        </p:nvGraphicFramePr>
        <p:xfrm>
          <a:off x="2020888" y="3028950"/>
          <a:ext cx="3863975" cy="784225"/>
        </p:xfrm>
        <a:graphic>
          <a:graphicData uri="http://schemas.openxmlformats.org/drawingml/2006/chart">
            <c:chart xmlns:c="http://schemas.openxmlformats.org/drawingml/2006/chart" xmlns:r="http://schemas.openxmlformats.org/officeDocument/2006/relationships" r:id="rId75"/>
          </a:graphicData>
        </a:graphic>
      </p:graphicFrame>
      <p:sp>
        <p:nvSpPr>
          <p:cNvPr id="111" name="Rectangle 110">
            <a:extLst>
              <a:ext uri="{FF2B5EF4-FFF2-40B4-BE49-F238E27FC236}">
                <a16:creationId xmlns:a16="http://schemas.microsoft.com/office/drawing/2014/main" id="{AEAB32E4-6436-238A-B4E2-49FFFE57332F}"/>
              </a:ext>
            </a:extLst>
          </p:cNvPr>
          <p:cNvSpPr/>
          <p:nvPr>
            <p:custDataLst>
              <p:tags r:id="rId23"/>
            </p:custDataLst>
          </p:nvPr>
        </p:nvSpPr>
        <p:spPr bwMode="gray">
          <a:xfrm>
            <a:off x="2386013" y="3521075"/>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ECFFF155-1BDC-4AB3-A856-401EB0188187}" type="datetime'6''7''''''''''''''''''''''''''''''''''''''''''''''''''''%'">
              <a:rPr lang="en-GB" altLang="en-US" sz="800" b="0" baseline="0" smtClean="0">
                <a:solidFill>
                  <a:schemeClr val="tx1"/>
                </a:solidFill>
              </a:rPr>
              <a:pPr/>
              <a:t>67%</a:t>
            </a:fld>
            <a:endParaRPr lang="en-GB" sz="800" b="0" baseline="0" dirty="0" err="1">
              <a:solidFill>
                <a:schemeClr val="tx1"/>
              </a:solidFill>
            </a:endParaRPr>
          </a:p>
        </p:txBody>
      </p:sp>
      <p:sp>
        <p:nvSpPr>
          <p:cNvPr id="116" name="Rectangle 115">
            <a:extLst>
              <a:ext uri="{FF2B5EF4-FFF2-40B4-BE49-F238E27FC236}">
                <a16:creationId xmlns:a16="http://schemas.microsoft.com/office/drawing/2014/main" id="{1D8A292D-CD56-37DF-7A71-049A77A8A763}"/>
              </a:ext>
            </a:extLst>
          </p:cNvPr>
          <p:cNvSpPr/>
          <p:nvPr>
            <p:custDataLst>
              <p:tags r:id="rId24"/>
            </p:custDataLst>
          </p:nvPr>
        </p:nvSpPr>
        <p:spPr bwMode="gray">
          <a:xfrm>
            <a:off x="4635500" y="3211513"/>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851EBD89-FAA4-4E80-A57B-7F9BD33A5212}" type="datetime'''5''''''''''''''''''''''''''''''''''''''''7''''''%'''''''''''">
              <a:rPr lang="en-GB" altLang="en-US" sz="800" b="0" baseline="0" smtClean="0">
                <a:solidFill>
                  <a:schemeClr val="tx1"/>
                </a:solidFill>
              </a:rPr>
              <a:pPr/>
              <a:t>57%</a:t>
            </a:fld>
            <a:endParaRPr lang="en-GB" sz="800" b="0" baseline="0" dirty="0" err="1">
              <a:solidFill>
                <a:schemeClr val="tx1"/>
              </a:solidFill>
            </a:endParaRPr>
          </a:p>
        </p:txBody>
      </p:sp>
      <p:sp>
        <p:nvSpPr>
          <p:cNvPr id="117" name="Rectangle 116">
            <a:extLst>
              <a:ext uri="{FF2B5EF4-FFF2-40B4-BE49-F238E27FC236}">
                <a16:creationId xmlns:a16="http://schemas.microsoft.com/office/drawing/2014/main" id="{7A652A61-066D-83A7-B3B6-414E327C0F54}"/>
              </a:ext>
            </a:extLst>
          </p:cNvPr>
          <p:cNvSpPr/>
          <p:nvPr>
            <p:custDataLst>
              <p:tags r:id="rId25"/>
            </p:custDataLst>
          </p:nvPr>
        </p:nvSpPr>
        <p:spPr bwMode="gray">
          <a:xfrm>
            <a:off x="2786063" y="3211513"/>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361F96E1-BA75-402D-8B0F-5F62B7E228EA}" type="datetime'''''''''''''''''''4''''''''''''3''''''''''''''''''''''''%'''">
              <a:rPr lang="en-GB" altLang="en-US" sz="800" b="0" baseline="0" smtClean="0">
                <a:solidFill>
                  <a:schemeClr val="tx1"/>
                </a:solidFill>
              </a:rPr>
              <a:pPr/>
              <a:t>43%</a:t>
            </a:fld>
            <a:endParaRPr lang="en-GB" sz="800" b="0" baseline="0" dirty="0" err="1">
              <a:solidFill>
                <a:schemeClr val="tx1"/>
              </a:solidFill>
            </a:endParaRPr>
          </a:p>
        </p:txBody>
      </p:sp>
      <p:sp>
        <p:nvSpPr>
          <p:cNvPr id="118" name="Rectangle 117">
            <a:extLst>
              <a:ext uri="{FF2B5EF4-FFF2-40B4-BE49-F238E27FC236}">
                <a16:creationId xmlns:a16="http://schemas.microsoft.com/office/drawing/2014/main" id="{E2F81AE4-B904-33E4-0CDA-454175AC6258}"/>
              </a:ext>
            </a:extLst>
          </p:cNvPr>
          <p:cNvSpPr/>
          <p:nvPr>
            <p:custDataLst>
              <p:tags r:id="rId26"/>
            </p:custDataLst>
          </p:nvPr>
        </p:nvSpPr>
        <p:spPr bwMode="gray">
          <a:xfrm>
            <a:off x="2979738" y="3521075"/>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1FC27113-9EAD-49B3-8915-45661B11404F}" type="datetime'''''''''''''''''''''''3''''''''''''''3''''''''%'''''''''''''''">
              <a:rPr lang="en-GB" altLang="en-US" sz="800" b="0" baseline="0" smtClean="0">
                <a:solidFill>
                  <a:schemeClr val="tx1"/>
                </a:solidFill>
              </a:rPr>
              <a:pPr/>
              <a:t>33%</a:t>
            </a:fld>
            <a:endParaRPr lang="en-GB" sz="800" b="0" baseline="0" dirty="0" err="1">
              <a:solidFill>
                <a:schemeClr val="tx1"/>
              </a:solidFill>
            </a:endParaRPr>
          </a:p>
        </p:txBody>
      </p:sp>
      <p:graphicFrame>
        <p:nvGraphicFramePr>
          <p:cNvPr id="74" name="Chart 73">
            <a:extLst>
              <a:ext uri="{FF2B5EF4-FFF2-40B4-BE49-F238E27FC236}">
                <a16:creationId xmlns:a16="http://schemas.microsoft.com/office/drawing/2014/main" id="{3837B235-C550-E6F3-0070-1EA5E96B027C}"/>
              </a:ext>
            </a:extLst>
          </p:cNvPr>
          <p:cNvGraphicFramePr/>
          <p:nvPr>
            <p:custDataLst>
              <p:tags r:id="rId27"/>
            </p:custDataLst>
          </p:nvPr>
        </p:nvGraphicFramePr>
        <p:xfrm>
          <a:off x="2020888" y="3865563"/>
          <a:ext cx="3863975" cy="784225"/>
        </p:xfrm>
        <a:graphic>
          <a:graphicData uri="http://schemas.openxmlformats.org/drawingml/2006/chart">
            <c:chart xmlns:c="http://schemas.openxmlformats.org/drawingml/2006/chart" xmlns:r="http://schemas.openxmlformats.org/officeDocument/2006/relationships" r:id="rId76"/>
          </a:graphicData>
        </a:graphic>
      </p:graphicFrame>
      <p:sp>
        <p:nvSpPr>
          <p:cNvPr id="131" name="Rectangle 130">
            <a:extLst>
              <a:ext uri="{FF2B5EF4-FFF2-40B4-BE49-F238E27FC236}">
                <a16:creationId xmlns:a16="http://schemas.microsoft.com/office/drawing/2014/main" id="{551B5412-D964-7FC4-AE1F-619E3D42DBCF}"/>
              </a:ext>
            </a:extLst>
          </p:cNvPr>
          <p:cNvSpPr/>
          <p:nvPr>
            <p:custDataLst>
              <p:tags r:id="rId28"/>
            </p:custDataLst>
          </p:nvPr>
        </p:nvSpPr>
        <p:spPr bwMode="gray">
          <a:xfrm>
            <a:off x="2803525" y="4048125"/>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0070C0"/>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CFF01661-F70B-49C2-A938-EDADA438A919}" type="datetime'''''''''''''''''''1''4''''%'''''''''''''''''''''''''''''''">
              <a:rPr lang="en-GB" altLang="en-US" sz="800" b="0" baseline="0" smtClean="0">
                <a:solidFill>
                  <a:schemeClr val="tx1"/>
                </a:solidFill>
              </a:rPr>
              <a:pPr/>
              <a:t>14%</a:t>
            </a:fld>
            <a:endParaRPr lang="en-GB" sz="800" b="0" baseline="0" dirty="0" err="1">
              <a:solidFill>
                <a:schemeClr val="tx1"/>
              </a:solidFill>
            </a:endParaRPr>
          </a:p>
        </p:txBody>
      </p:sp>
      <p:sp>
        <p:nvSpPr>
          <p:cNvPr id="130" name="Rectangle 129">
            <a:extLst>
              <a:ext uri="{FF2B5EF4-FFF2-40B4-BE49-F238E27FC236}">
                <a16:creationId xmlns:a16="http://schemas.microsoft.com/office/drawing/2014/main" id="{61E56331-642F-8DA4-E4D2-E6FE227E7046}"/>
              </a:ext>
            </a:extLst>
          </p:cNvPr>
          <p:cNvSpPr/>
          <p:nvPr>
            <p:custDataLst>
              <p:tags r:id="rId29"/>
            </p:custDataLst>
          </p:nvPr>
        </p:nvSpPr>
        <p:spPr bwMode="gray">
          <a:xfrm>
            <a:off x="3348038" y="4048125"/>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B7FDBD40-B2E5-4481-99A9-A50287642A3C}" type="datetime'''''''1''''5''''''''%'''''''''''''''''''''''''''''''''''''''">
              <a:rPr lang="en-GB" altLang="en-US" sz="800" b="0" baseline="0" smtClean="0">
                <a:solidFill>
                  <a:schemeClr val="tx1"/>
                </a:solidFill>
              </a:rPr>
              <a:pPr/>
              <a:t>15%</a:t>
            </a:fld>
            <a:endParaRPr lang="en-GB" sz="800" b="0" baseline="0" dirty="0" err="1">
              <a:solidFill>
                <a:schemeClr val="tx1"/>
              </a:solidFill>
            </a:endParaRPr>
          </a:p>
        </p:txBody>
      </p:sp>
      <p:sp>
        <p:nvSpPr>
          <p:cNvPr id="262" name="Rectangle 261">
            <a:extLst>
              <a:ext uri="{FF2B5EF4-FFF2-40B4-BE49-F238E27FC236}">
                <a16:creationId xmlns:a16="http://schemas.microsoft.com/office/drawing/2014/main" id="{53316741-DAA7-6598-659D-61AAB211D548}"/>
              </a:ext>
            </a:extLst>
          </p:cNvPr>
          <p:cNvSpPr/>
          <p:nvPr>
            <p:custDataLst>
              <p:tags r:id="rId30"/>
            </p:custDataLst>
          </p:nvPr>
        </p:nvSpPr>
        <p:spPr bwMode="gray">
          <a:xfrm>
            <a:off x="5449888" y="4048125"/>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9AB02BCB-8D4E-4E0C-9AD3-C6D1BB3D0022}" type="datetime'''''''''''''1''''''''''''''''''''''''''''''''''''''3%'''''''''">
              <a:rPr lang="en-GB" altLang="en-US" sz="800" b="0" baseline="0" smtClean="0">
                <a:solidFill>
                  <a:schemeClr val="tx1"/>
                </a:solidFill>
              </a:rPr>
              <a:pPr/>
              <a:t>13%</a:t>
            </a:fld>
            <a:endParaRPr lang="en-GB" sz="800" b="0" baseline="0" dirty="0" err="1">
              <a:solidFill>
                <a:schemeClr val="tx1"/>
              </a:solidFill>
            </a:endParaRPr>
          </a:p>
        </p:txBody>
      </p:sp>
      <p:sp>
        <p:nvSpPr>
          <p:cNvPr id="132" name="Rectangle 131">
            <a:extLst>
              <a:ext uri="{FF2B5EF4-FFF2-40B4-BE49-F238E27FC236}">
                <a16:creationId xmlns:a16="http://schemas.microsoft.com/office/drawing/2014/main" id="{3F6D29A7-6337-972C-66CE-927E531E68BA}"/>
              </a:ext>
            </a:extLst>
          </p:cNvPr>
          <p:cNvSpPr/>
          <p:nvPr>
            <p:custDataLst>
              <p:tags r:id="rId31"/>
            </p:custDataLst>
          </p:nvPr>
        </p:nvSpPr>
        <p:spPr bwMode="gray">
          <a:xfrm>
            <a:off x="2260600" y="4048125"/>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90208996-2AB9-425D-81FD-FE7454676F22}" type="datetime'''''''''''''''''''''''''''''''''''''''''''''''''1''''''5''%'''">
              <a:rPr lang="en-GB" altLang="en-US" sz="800" b="0" baseline="0" smtClean="0">
                <a:solidFill>
                  <a:schemeClr val="tx1"/>
                </a:solidFill>
              </a:rPr>
              <a:pPr/>
              <a:t>15%</a:t>
            </a:fld>
            <a:endParaRPr lang="en-GB" sz="800" b="0" baseline="0" dirty="0" err="1">
              <a:solidFill>
                <a:schemeClr val="tx1"/>
              </a:solidFill>
            </a:endParaRPr>
          </a:p>
        </p:txBody>
      </p:sp>
      <p:sp>
        <p:nvSpPr>
          <p:cNvPr id="257" name="Rectangle 256">
            <a:extLst>
              <a:ext uri="{FF2B5EF4-FFF2-40B4-BE49-F238E27FC236}">
                <a16:creationId xmlns:a16="http://schemas.microsoft.com/office/drawing/2014/main" id="{82D585F9-17AC-D67C-208B-F5903B16AD16}"/>
              </a:ext>
            </a:extLst>
          </p:cNvPr>
          <p:cNvSpPr/>
          <p:nvPr>
            <p:custDataLst>
              <p:tags r:id="rId32"/>
            </p:custDataLst>
          </p:nvPr>
        </p:nvSpPr>
        <p:spPr bwMode="gray">
          <a:xfrm>
            <a:off x="4967288" y="4048125"/>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569F9AC9-E33C-4BCB-B502-12EFC877B4B2}" type="datetime'''''''''''''''''''1''3''''''''''''''''%'''''''''''''''''">
              <a:rPr lang="en-GB" altLang="en-US" sz="800" b="0" baseline="0" smtClean="0">
                <a:solidFill>
                  <a:schemeClr val="tx1"/>
                </a:solidFill>
              </a:rPr>
              <a:pPr/>
              <a:t>13%</a:t>
            </a:fld>
            <a:endParaRPr lang="en-GB" sz="800" b="0" baseline="0" dirty="0" err="1">
              <a:solidFill>
                <a:schemeClr val="tx1"/>
              </a:solidFill>
            </a:endParaRPr>
          </a:p>
        </p:txBody>
      </p:sp>
      <p:sp>
        <p:nvSpPr>
          <p:cNvPr id="123" name="Rectangle 122">
            <a:extLst>
              <a:ext uri="{FF2B5EF4-FFF2-40B4-BE49-F238E27FC236}">
                <a16:creationId xmlns:a16="http://schemas.microsoft.com/office/drawing/2014/main" id="{8E8CCB86-93F2-232E-EF23-66D1F2781B07}"/>
              </a:ext>
            </a:extLst>
          </p:cNvPr>
          <p:cNvSpPr/>
          <p:nvPr>
            <p:custDataLst>
              <p:tags r:id="rId33"/>
            </p:custDataLst>
          </p:nvPr>
        </p:nvSpPr>
        <p:spPr bwMode="gray">
          <a:xfrm>
            <a:off x="3897313" y="4048125"/>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C6EFFF"/>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6284DB46-5564-4101-9DD1-D78DA0E57A14}" type="datetime'''''1''''''''''''5''''''''''''''''''''''''''%'''''''''''">
              <a:rPr lang="en-GB" altLang="en-US" sz="800" b="0" baseline="0" smtClean="0">
                <a:solidFill>
                  <a:schemeClr val="tx1"/>
                </a:solidFill>
              </a:rPr>
              <a:pPr/>
              <a:t>15%</a:t>
            </a:fld>
            <a:endParaRPr lang="en-GB" sz="800" b="0" baseline="0" dirty="0" err="1">
              <a:solidFill>
                <a:schemeClr val="tx1"/>
              </a:solidFill>
            </a:endParaRPr>
          </a:p>
        </p:txBody>
      </p:sp>
      <p:sp>
        <p:nvSpPr>
          <p:cNvPr id="254" name="Rectangle 253">
            <a:extLst>
              <a:ext uri="{FF2B5EF4-FFF2-40B4-BE49-F238E27FC236}">
                <a16:creationId xmlns:a16="http://schemas.microsoft.com/office/drawing/2014/main" id="{AFD0E291-58F5-57ED-CC30-88276C984C02}"/>
              </a:ext>
            </a:extLst>
          </p:cNvPr>
          <p:cNvSpPr/>
          <p:nvPr>
            <p:custDataLst>
              <p:tags r:id="rId34"/>
            </p:custDataLst>
          </p:nvPr>
        </p:nvSpPr>
        <p:spPr bwMode="gray">
          <a:xfrm>
            <a:off x="4446588" y="4048125"/>
            <a:ext cx="233363" cy="1095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3"/>
                </a:solidFill>
              </a14:hiddenFill>
            </a:ext>
          </a:ex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78E5E459-30F1-489D-81DD-2AB9B04315D7}" type="datetime'''''''''''''''''''''''''''''''1''5''''''%'''''''''''''''">
              <a:rPr lang="en-GB" altLang="en-US" sz="800" b="0" baseline="0" smtClean="0">
                <a:solidFill>
                  <a:schemeClr val="tx1"/>
                </a:solidFill>
              </a:rPr>
              <a:pPr/>
              <a:t>15%</a:t>
            </a:fld>
            <a:endParaRPr lang="en-GB" sz="800" b="0" baseline="0" dirty="0" err="1">
              <a:solidFill>
                <a:schemeClr val="tx1"/>
              </a:solidFill>
            </a:endParaRPr>
          </a:p>
        </p:txBody>
      </p:sp>
      <p:sp>
        <p:nvSpPr>
          <p:cNvPr id="460" name="Rectangle 459">
            <a:extLst>
              <a:ext uri="{FF2B5EF4-FFF2-40B4-BE49-F238E27FC236}">
                <a16:creationId xmlns:a16="http://schemas.microsoft.com/office/drawing/2014/main" id="{47FB6857-DA69-3CFB-FD7F-9D2D31B271E6}"/>
              </a:ext>
            </a:extLst>
          </p:cNvPr>
          <p:cNvSpPr/>
          <p:nvPr>
            <p:custDataLst>
              <p:tags r:id="rId35"/>
            </p:custDataLst>
          </p:nvPr>
        </p:nvSpPr>
        <p:spPr bwMode="auto">
          <a:xfrm>
            <a:off x="6161088" y="4513263"/>
            <a:ext cx="142875" cy="106363"/>
          </a:xfrm>
          <a:prstGeom prst="rect">
            <a:avLst/>
          </a:prstGeom>
          <a:solidFill>
            <a:srgbClr val="D6D7D9"/>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457" name="Rectangle 456">
            <a:extLst>
              <a:ext uri="{FF2B5EF4-FFF2-40B4-BE49-F238E27FC236}">
                <a16:creationId xmlns:a16="http://schemas.microsoft.com/office/drawing/2014/main" id="{E0E3EAE1-5102-E091-0009-2E773013BD82}"/>
              </a:ext>
            </a:extLst>
          </p:cNvPr>
          <p:cNvSpPr/>
          <p:nvPr>
            <p:custDataLst>
              <p:tags r:id="rId36"/>
            </p:custDataLst>
          </p:nvPr>
        </p:nvSpPr>
        <p:spPr bwMode="auto">
          <a:xfrm>
            <a:off x="6161088" y="3994150"/>
            <a:ext cx="142875" cy="106363"/>
          </a:xfrm>
          <a:prstGeom prst="rect">
            <a:avLst/>
          </a:prstGeom>
          <a:solidFill>
            <a:srgbClr val="808080"/>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458" name="Rectangle 457">
            <a:extLst>
              <a:ext uri="{FF2B5EF4-FFF2-40B4-BE49-F238E27FC236}">
                <a16:creationId xmlns:a16="http://schemas.microsoft.com/office/drawing/2014/main" id="{FDFFE4B1-E44C-B945-395E-0B4AC272F4D5}"/>
              </a:ext>
            </a:extLst>
          </p:cNvPr>
          <p:cNvSpPr/>
          <p:nvPr>
            <p:custDataLst>
              <p:tags r:id="rId37"/>
            </p:custDataLst>
          </p:nvPr>
        </p:nvSpPr>
        <p:spPr bwMode="auto">
          <a:xfrm>
            <a:off x="6161088" y="4167188"/>
            <a:ext cx="142875" cy="106363"/>
          </a:xfrm>
          <a:prstGeom prst="rect">
            <a:avLst/>
          </a:prstGeom>
          <a:solidFill>
            <a:srgbClr val="969696"/>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459" name="Rectangle 458">
            <a:extLst>
              <a:ext uri="{FF2B5EF4-FFF2-40B4-BE49-F238E27FC236}">
                <a16:creationId xmlns:a16="http://schemas.microsoft.com/office/drawing/2014/main" id="{7F306DE3-6A0A-A14B-80AC-C1CDB75F303D}"/>
              </a:ext>
            </a:extLst>
          </p:cNvPr>
          <p:cNvSpPr/>
          <p:nvPr>
            <p:custDataLst>
              <p:tags r:id="rId38"/>
            </p:custDataLst>
          </p:nvPr>
        </p:nvSpPr>
        <p:spPr bwMode="auto">
          <a:xfrm>
            <a:off x="6161088" y="4340225"/>
            <a:ext cx="142875" cy="106363"/>
          </a:xfrm>
          <a:prstGeom prst="rect">
            <a:avLst/>
          </a:prstGeom>
          <a:solidFill>
            <a:srgbClr val="C0C0C0"/>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461" name="Rectangle 460">
            <a:extLst>
              <a:ext uri="{FF2B5EF4-FFF2-40B4-BE49-F238E27FC236}">
                <a16:creationId xmlns:a16="http://schemas.microsoft.com/office/drawing/2014/main" id="{0D1898AD-7CF4-A4DA-EE65-E4474C6E286D}"/>
              </a:ext>
            </a:extLst>
          </p:cNvPr>
          <p:cNvSpPr/>
          <p:nvPr>
            <p:custDataLst>
              <p:tags r:id="rId39"/>
            </p:custDataLst>
          </p:nvPr>
        </p:nvSpPr>
        <p:spPr bwMode="auto">
          <a:xfrm>
            <a:off x="7654925" y="3994150"/>
            <a:ext cx="142875" cy="106363"/>
          </a:xfrm>
          <a:prstGeom prst="rect">
            <a:avLst/>
          </a:prstGeom>
          <a:solidFill>
            <a:srgbClr val="DFE5EF"/>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462" name="Rectangle 461">
            <a:extLst>
              <a:ext uri="{FF2B5EF4-FFF2-40B4-BE49-F238E27FC236}">
                <a16:creationId xmlns:a16="http://schemas.microsoft.com/office/drawing/2014/main" id="{77DB449B-6C20-242F-A802-FE3EC7ED4602}"/>
              </a:ext>
            </a:extLst>
          </p:cNvPr>
          <p:cNvSpPr/>
          <p:nvPr>
            <p:custDataLst>
              <p:tags r:id="rId40"/>
            </p:custDataLst>
          </p:nvPr>
        </p:nvSpPr>
        <p:spPr bwMode="auto">
          <a:xfrm>
            <a:off x="7654925" y="4167188"/>
            <a:ext cx="142875" cy="106363"/>
          </a:xfrm>
          <a:prstGeom prst="rect">
            <a:avLst/>
          </a:prstGeom>
          <a:solidFill>
            <a:srgbClr val="DFE5EF"/>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463" name="Rectangle 462">
            <a:extLst>
              <a:ext uri="{FF2B5EF4-FFF2-40B4-BE49-F238E27FC236}">
                <a16:creationId xmlns:a16="http://schemas.microsoft.com/office/drawing/2014/main" id="{05F2E481-EC4A-EA91-17F9-5C26CE4FAE9F}"/>
              </a:ext>
            </a:extLst>
          </p:cNvPr>
          <p:cNvSpPr/>
          <p:nvPr>
            <p:custDataLst>
              <p:tags r:id="rId41"/>
            </p:custDataLst>
          </p:nvPr>
        </p:nvSpPr>
        <p:spPr bwMode="auto">
          <a:xfrm>
            <a:off x="7654925" y="4340225"/>
            <a:ext cx="142875" cy="106363"/>
          </a:xfrm>
          <a:prstGeom prst="rect">
            <a:avLst/>
          </a:prstGeom>
          <a:solidFill>
            <a:srgbClr val="C3CFE1"/>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454" name="Rectangle 453">
            <a:extLst>
              <a:ext uri="{FF2B5EF4-FFF2-40B4-BE49-F238E27FC236}">
                <a16:creationId xmlns:a16="http://schemas.microsoft.com/office/drawing/2014/main" id="{1CA169C2-665E-42DB-0EA3-D193ECE02C54}"/>
              </a:ext>
            </a:extLst>
          </p:cNvPr>
          <p:cNvSpPr/>
          <p:nvPr>
            <p:custDataLst>
              <p:tags r:id="rId42"/>
            </p:custDataLst>
          </p:nvPr>
        </p:nvSpPr>
        <p:spPr bwMode="auto">
          <a:xfrm>
            <a:off x="6354763" y="3989388"/>
            <a:ext cx="101123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C0F6F2C2-0290-4440-A601-FF8C9C2A5C52}" type="datetime'Voice'' ''&amp; A''cco''u''''''ntab''''''il''''i''ty'''''''''''">
              <a:rPr lang="en-GB" altLang="en-US" sz="800" b="0" baseline="0" smtClean="0">
                <a:solidFill>
                  <a:schemeClr val="tx1"/>
                </a:solidFill>
                <a:effectLst/>
              </a:rPr>
              <a:pPr/>
              <a:t>Voice &amp; Accountability</a:t>
            </a:fld>
            <a:endParaRPr lang="en-GB" sz="800" b="0" baseline="0" dirty="0" err="1">
              <a:solidFill>
                <a:schemeClr val="tx1"/>
              </a:solidFill>
            </a:endParaRPr>
          </a:p>
        </p:txBody>
      </p:sp>
      <p:sp>
        <p:nvSpPr>
          <p:cNvPr id="455" name="Rectangle 454">
            <a:extLst>
              <a:ext uri="{FF2B5EF4-FFF2-40B4-BE49-F238E27FC236}">
                <a16:creationId xmlns:a16="http://schemas.microsoft.com/office/drawing/2014/main" id="{10920E48-7C46-F380-42BA-5FDC476EDEAC}"/>
              </a:ext>
            </a:extLst>
          </p:cNvPr>
          <p:cNvSpPr/>
          <p:nvPr>
            <p:custDataLst>
              <p:tags r:id="rId43"/>
            </p:custDataLst>
          </p:nvPr>
        </p:nvSpPr>
        <p:spPr bwMode="auto">
          <a:xfrm>
            <a:off x="6354763" y="4335463"/>
            <a:ext cx="83978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260C1CBC-CF7F-4741-958D-F1EF49A8E4FE}" type="datetime'R''''e''''''gu''''lato''r''''y'' Q''''''''''''''''''ual''ity'">
              <a:rPr lang="en-GB" altLang="en-US" sz="800" b="0" baseline="0" smtClean="0">
                <a:solidFill>
                  <a:schemeClr val="tx1"/>
                </a:solidFill>
                <a:effectLst/>
              </a:rPr>
              <a:pPr/>
              <a:t>Regulatory Quality</a:t>
            </a:fld>
            <a:endParaRPr lang="en-GB" sz="800" b="0" baseline="0" dirty="0" err="1">
              <a:solidFill>
                <a:schemeClr val="tx1"/>
              </a:solidFill>
            </a:endParaRPr>
          </a:p>
        </p:txBody>
      </p:sp>
      <p:sp>
        <p:nvSpPr>
          <p:cNvPr id="448" name="Rectangle 447">
            <a:extLst>
              <a:ext uri="{FF2B5EF4-FFF2-40B4-BE49-F238E27FC236}">
                <a16:creationId xmlns:a16="http://schemas.microsoft.com/office/drawing/2014/main" id="{F20A3A94-4461-4F52-94CF-3993A9A7FEDC}"/>
              </a:ext>
            </a:extLst>
          </p:cNvPr>
          <p:cNvSpPr/>
          <p:nvPr>
            <p:custDataLst>
              <p:tags r:id="rId44"/>
            </p:custDataLst>
          </p:nvPr>
        </p:nvSpPr>
        <p:spPr bwMode="auto">
          <a:xfrm>
            <a:off x="6354763" y="4162425"/>
            <a:ext cx="1198563"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E0CADED6-4DD1-4A2C-9248-B98FFDD29746}" type="datetime'G''''ove''rnm''en''t Effect''''iv''''''''e''''n''ess'''''''''">
              <a:rPr lang="en-GB" altLang="en-US" sz="800" b="0" baseline="0" smtClean="0">
                <a:solidFill>
                  <a:schemeClr val="tx1"/>
                </a:solidFill>
              </a:rPr>
              <a:pPr/>
              <a:t>Government Effectiveness</a:t>
            </a:fld>
            <a:endParaRPr lang="en-GB" sz="800" b="0" baseline="0" dirty="0" err="1">
              <a:solidFill>
                <a:schemeClr val="tx1"/>
              </a:solidFill>
            </a:endParaRPr>
          </a:p>
        </p:txBody>
      </p:sp>
      <p:sp>
        <p:nvSpPr>
          <p:cNvPr id="453" name="Rectangle 452">
            <a:extLst>
              <a:ext uri="{FF2B5EF4-FFF2-40B4-BE49-F238E27FC236}">
                <a16:creationId xmlns:a16="http://schemas.microsoft.com/office/drawing/2014/main" id="{F56CEA64-C9E3-FD33-1432-F5F84B65B96E}"/>
              </a:ext>
            </a:extLst>
          </p:cNvPr>
          <p:cNvSpPr/>
          <p:nvPr>
            <p:custDataLst>
              <p:tags r:id="rId45"/>
            </p:custDataLst>
          </p:nvPr>
        </p:nvSpPr>
        <p:spPr bwMode="auto">
          <a:xfrm>
            <a:off x="7848600" y="3989388"/>
            <a:ext cx="94773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087E0600-2E78-45B7-B1E6-3BF82A662BCE}" type="datetime'Con''''tr''o''''''l ''o''''f ''''''C''orr''u''''p''ti''o''n'''">
              <a:rPr lang="en-GB" altLang="en-US" sz="800" b="0" baseline="0" smtClean="0">
                <a:solidFill>
                  <a:schemeClr val="tx1"/>
                </a:solidFill>
                <a:effectLst/>
              </a:rPr>
              <a:pPr/>
              <a:t>Control of Corruption</a:t>
            </a:fld>
            <a:endParaRPr lang="en-GB" sz="800" b="0" baseline="0" dirty="0" err="1">
              <a:solidFill>
                <a:schemeClr val="tx1"/>
              </a:solidFill>
            </a:endParaRPr>
          </a:p>
        </p:txBody>
      </p:sp>
      <p:sp>
        <p:nvSpPr>
          <p:cNvPr id="451" name="Rectangle 450">
            <a:extLst>
              <a:ext uri="{FF2B5EF4-FFF2-40B4-BE49-F238E27FC236}">
                <a16:creationId xmlns:a16="http://schemas.microsoft.com/office/drawing/2014/main" id="{FF8E4D34-5679-6E19-A75F-2E63DB0EA255}"/>
              </a:ext>
            </a:extLst>
          </p:cNvPr>
          <p:cNvSpPr/>
          <p:nvPr>
            <p:custDataLst>
              <p:tags r:id="rId46"/>
            </p:custDataLst>
          </p:nvPr>
        </p:nvSpPr>
        <p:spPr bwMode="auto">
          <a:xfrm>
            <a:off x="6354763" y="4508500"/>
            <a:ext cx="53975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AB391298-34CF-4FB0-B522-15F3430D505D}" type="datetime'''''R''u''l''''''e'''' o''''''''''''''''f ''''L''aw'''''">
              <a:rPr lang="en-GB" altLang="en-US" sz="800" b="0" baseline="0" smtClean="0">
                <a:solidFill>
                  <a:schemeClr val="tx1"/>
                </a:solidFill>
                <a:effectLst/>
              </a:rPr>
              <a:pPr/>
              <a:t>Rule of Law</a:t>
            </a:fld>
            <a:endParaRPr lang="en-GB" sz="800" b="0" baseline="0" dirty="0" err="1">
              <a:solidFill>
                <a:schemeClr val="tx1"/>
              </a:solidFill>
            </a:endParaRPr>
          </a:p>
        </p:txBody>
      </p:sp>
      <p:sp>
        <p:nvSpPr>
          <p:cNvPr id="452" name="Rectangle 451">
            <a:extLst>
              <a:ext uri="{FF2B5EF4-FFF2-40B4-BE49-F238E27FC236}">
                <a16:creationId xmlns:a16="http://schemas.microsoft.com/office/drawing/2014/main" id="{93D69005-A941-E39E-1CE0-14972E91D442}"/>
              </a:ext>
            </a:extLst>
          </p:cNvPr>
          <p:cNvSpPr/>
          <p:nvPr>
            <p:custDataLst>
              <p:tags r:id="rId47"/>
            </p:custDataLst>
          </p:nvPr>
        </p:nvSpPr>
        <p:spPr bwMode="auto">
          <a:xfrm>
            <a:off x="7848600" y="4162425"/>
            <a:ext cx="7366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153A7BE5-D112-4438-897A-96BB9810E828}" type="datetime'''''''Po''l''it''i''c''''al'''' S''''ta''b''ili''''ty'''">
              <a:rPr lang="en-GB" altLang="en-US" sz="800" b="0" baseline="0" smtClean="0">
                <a:solidFill>
                  <a:schemeClr val="tx1"/>
                </a:solidFill>
                <a:effectLst/>
              </a:rPr>
              <a:pPr/>
              <a:t>Political Stability</a:t>
            </a:fld>
            <a:endParaRPr lang="en-GB" sz="800" b="0" baseline="0" dirty="0" err="1">
              <a:solidFill>
                <a:schemeClr val="tx1"/>
              </a:solidFill>
            </a:endParaRPr>
          </a:p>
        </p:txBody>
      </p:sp>
      <p:sp>
        <p:nvSpPr>
          <p:cNvPr id="450" name="Rectangle 449">
            <a:extLst>
              <a:ext uri="{FF2B5EF4-FFF2-40B4-BE49-F238E27FC236}">
                <a16:creationId xmlns:a16="http://schemas.microsoft.com/office/drawing/2014/main" id="{DC16DE6F-48B5-EC3C-34CD-17F409729602}"/>
              </a:ext>
            </a:extLst>
          </p:cNvPr>
          <p:cNvSpPr/>
          <p:nvPr>
            <p:custDataLst>
              <p:tags r:id="rId48"/>
            </p:custDataLst>
          </p:nvPr>
        </p:nvSpPr>
        <p:spPr bwMode="auto">
          <a:xfrm>
            <a:off x="7848600" y="4335463"/>
            <a:ext cx="495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33F1A0CD-744C-492A-B610-1534CF1849CA}" type="datetime'O''''p''''''''e''''''''''''n'''''''''' D''a''''''''''t''''a'">
              <a:rPr lang="en-GB" altLang="en-US" sz="800" b="0" baseline="0" smtClean="0">
                <a:solidFill>
                  <a:schemeClr val="tx1"/>
                </a:solidFill>
                <a:effectLst/>
              </a:rPr>
              <a:pPr/>
              <a:t>Open Data</a:t>
            </a:fld>
            <a:endParaRPr lang="en-GB" sz="800" b="0" baseline="0" dirty="0" err="1">
              <a:solidFill>
                <a:schemeClr val="tx1"/>
              </a:solidFill>
            </a:endParaRPr>
          </a:p>
        </p:txBody>
      </p:sp>
      <p:sp>
        <p:nvSpPr>
          <p:cNvPr id="16" name="Rectangle 15">
            <a:extLst>
              <a:ext uri="{FF2B5EF4-FFF2-40B4-BE49-F238E27FC236}">
                <a16:creationId xmlns:a16="http://schemas.microsoft.com/office/drawing/2014/main" id="{E3186CE7-1B0F-2900-CD53-9A14ECA0DB14}"/>
              </a:ext>
            </a:extLst>
          </p:cNvPr>
          <p:cNvSpPr/>
          <p:nvPr>
            <p:custDataLst>
              <p:tags r:id="rId49"/>
            </p:custDataLst>
          </p:nvPr>
        </p:nvSpPr>
        <p:spPr bwMode="auto">
          <a:xfrm>
            <a:off x="7491413" y="1493838"/>
            <a:ext cx="142875" cy="106363"/>
          </a:xfrm>
          <a:prstGeom prst="rect">
            <a:avLst/>
          </a:prstGeom>
          <a:solidFill>
            <a:srgbClr val="C0C0C0"/>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E068E7E5-E409-8EEA-7C12-FB2F2E0B8E80}"/>
              </a:ext>
            </a:extLst>
          </p:cNvPr>
          <p:cNvSpPr/>
          <p:nvPr>
            <p:custDataLst>
              <p:tags r:id="rId50"/>
            </p:custDataLst>
          </p:nvPr>
        </p:nvSpPr>
        <p:spPr bwMode="auto">
          <a:xfrm>
            <a:off x="6161088" y="1493838"/>
            <a:ext cx="142875" cy="106363"/>
          </a:xfrm>
          <a:prstGeom prst="rect">
            <a:avLst/>
          </a:prstGeom>
          <a:solidFill>
            <a:srgbClr val="808080"/>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15" name="Rectangle 14">
            <a:extLst>
              <a:ext uri="{FF2B5EF4-FFF2-40B4-BE49-F238E27FC236}">
                <a16:creationId xmlns:a16="http://schemas.microsoft.com/office/drawing/2014/main" id="{8F8FEEDE-A188-7B14-4EB9-58179DCC5C18}"/>
              </a:ext>
            </a:extLst>
          </p:cNvPr>
          <p:cNvSpPr/>
          <p:nvPr>
            <p:custDataLst>
              <p:tags r:id="rId51"/>
            </p:custDataLst>
          </p:nvPr>
        </p:nvSpPr>
        <p:spPr bwMode="auto">
          <a:xfrm>
            <a:off x="6161088" y="1666875"/>
            <a:ext cx="142875" cy="106363"/>
          </a:xfrm>
          <a:prstGeom prst="rect">
            <a:avLst/>
          </a:prstGeom>
          <a:solidFill>
            <a:srgbClr val="969696"/>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CBE9AE2E-68BE-4494-38AB-E7AB423549EB}"/>
              </a:ext>
            </a:extLst>
          </p:cNvPr>
          <p:cNvSpPr/>
          <p:nvPr>
            <p:custDataLst>
              <p:tags r:id="rId52"/>
            </p:custDataLst>
          </p:nvPr>
        </p:nvSpPr>
        <p:spPr bwMode="auto">
          <a:xfrm>
            <a:off x="6354763" y="1489075"/>
            <a:ext cx="79533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62DC224D-4368-45A8-9470-8F9A7C66389D}" type="datetime'Va''''lue'' Re''''''''''al''i''z''''a''''''ti''''''on'''''''">
              <a:rPr lang="en-GB" altLang="en-US" sz="800" b="0" baseline="0" smtClean="0">
                <a:solidFill>
                  <a:schemeClr val="tx1"/>
                </a:solidFill>
                <a:effectLst/>
              </a:rPr>
              <a:pPr/>
              <a:t>Value Realization</a:t>
            </a:fld>
            <a:endParaRPr lang="en-GB" sz="800" b="0" baseline="0" dirty="0" err="1">
              <a:solidFill>
                <a:schemeClr val="tx1"/>
              </a:solidFill>
            </a:endParaRPr>
          </a:p>
        </p:txBody>
      </p:sp>
      <p:sp>
        <p:nvSpPr>
          <p:cNvPr id="6" name="Rectangle 5">
            <a:extLst>
              <a:ext uri="{FF2B5EF4-FFF2-40B4-BE49-F238E27FC236}">
                <a16:creationId xmlns:a16="http://schemas.microsoft.com/office/drawing/2014/main" id="{7D572676-F682-7169-21CC-C3BA99D2AB7A}"/>
              </a:ext>
            </a:extLst>
          </p:cNvPr>
          <p:cNvSpPr/>
          <p:nvPr>
            <p:custDataLst>
              <p:tags r:id="rId53"/>
            </p:custDataLst>
          </p:nvPr>
        </p:nvSpPr>
        <p:spPr bwMode="auto">
          <a:xfrm>
            <a:off x="6354763" y="1662113"/>
            <a:ext cx="103505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70F629E4-14A8-448D-97B3-16BA02BD7FE9}" type="datetime'''''''Re''''venu''e'' ''''Ma''''''na''ge''''''''''m''ent'">
              <a:rPr lang="en-GB" altLang="en-US" sz="800" b="0" baseline="0" smtClean="0">
                <a:solidFill>
                  <a:schemeClr val="tx1"/>
                </a:solidFill>
                <a:effectLst/>
              </a:rPr>
              <a:pPr/>
              <a:t>Revenue Management</a:t>
            </a:fld>
            <a:endParaRPr lang="en-GB" sz="800" b="0" baseline="0" dirty="0" err="1">
              <a:solidFill>
                <a:schemeClr val="tx1"/>
              </a:solidFill>
            </a:endParaRPr>
          </a:p>
        </p:txBody>
      </p:sp>
      <p:sp>
        <p:nvSpPr>
          <p:cNvPr id="2" name="Rectangle 1">
            <a:extLst>
              <a:ext uri="{FF2B5EF4-FFF2-40B4-BE49-F238E27FC236}">
                <a16:creationId xmlns:a16="http://schemas.microsoft.com/office/drawing/2014/main" id="{510AB7BF-0CD9-E8A8-84D0-F6CE81CA6660}"/>
              </a:ext>
            </a:extLst>
          </p:cNvPr>
          <p:cNvSpPr/>
          <p:nvPr>
            <p:custDataLst>
              <p:tags r:id="rId54"/>
            </p:custDataLst>
          </p:nvPr>
        </p:nvSpPr>
        <p:spPr bwMode="auto">
          <a:xfrm>
            <a:off x="7685088" y="1489075"/>
            <a:ext cx="1000125"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7304B0F5-FB33-41EE-BA73-E365B5D245AE}" type="datetime'''''Enab''li''''n''g'' ''''''''''''''''Env''ir''o''n''m''ent'">
              <a:rPr lang="en-GB" altLang="en-US" sz="800" b="0" baseline="0" smtClean="0">
                <a:solidFill>
                  <a:schemeClr val="tx1"/>
                </a:solidFill>
                <a:effectLst/>
              </a:rPr>
              <a:pPr/>
              <a:t>Enabling Environment</a:t>
            </a:fld>
            <a:endParaRPr lang="en-GB" sz="800" b="0" baseline="0" dirty="0" err="1">
              <a:solidFill>
                <a:schemeClr val="tx1"/>
              </a:solidFill>
            </a:endParaRPr>
          </a:p>
        </p:txBody>
      </p:sp>
      <p:sp>
        <p:nvSpPr>
          <p:cNvPr id="470" name="Rectangle 469">
            <a:extLst>
              <a:ext uri="{FF2B5EF4-FFF2-40B4-BE49-F238E27FC236}">
                <a16:creationId xmlns:a16="http://schemas.microsoft.com/office/drawing/2014/main" id="{7ABD5499-784C-C964-9CF9-69453A3BF520}"/>
              </a:ext>
            </a:extLst>
          </p:cNvPr>
          <p:cNvSpPr/>
          <p:nvPr>
            <p:custDataLst>
              <p:tags r:id="rId55"/>
            </p:custDataLst>
          </p:nvPr>
        </p:nvSpPr>
        <p:spPr bwMode="auto">
          <a:xfrm>
            <a:off x="6161088" y="2492375"/>
            <a:ext cx="142875" cy="106363"/>
          </a:xfrm>
          <a:prstGeom prst="rect">
            <a:avLst/>
          </a:prstGeom>
          <a:solidFill>
            <a:srgbClr val="969696"/>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469" name="Rectangle 468">
            <a:extLst>
              <a:ext uri="{FF2B5EF4-FFF2-40B4-BE49-F238E27FC236}">
                <a16:creationId xmlns:a16="http://schemas.microsoft.com/office/drawing/2014/main" id="{01393FE1-9AEE-0D71-8737-53459B266051}"/>
              </a:ext>
            </a:extLst>
          </p:cNvPr>
          <p:cNvSpPr/>
          <p:nvPr>
            <p:custDataLst>
              <p:tags r:id="rId56"/>
            </p:custDataLst>
          </p:nvPr>
        </p:nvSpPr>
        <p:spPr bwMode="auto">
          <a:xfrm>
            <a:off x="6161088" y="2319338"/>
            <a:ext cx="142875" cy="106363"/>
          </a:xfrm>
          <a:prstGeom prst="rect">
            <a:avLst/>
          </a:prstGeom>
          <a:solidFill>
            <a:srgbClr val="808080"/>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471" name="Rectangle 470">
            <a:extLst>
              <a:ext uri="{FF2B5EF4-FFF2-40B4-BE49-F238E27FC236}">
                <a16:creationId xmlns:a16="http://schemas.microsoft.com/office/drawing/2014/main" id="{F371D1F6-5A02-4771-C0E4-8324353B9407}"/>
              </a:ext>
            </a:extLst>
          </p:cNvPr>
          <p:cNvSpPr/>
          <p:nvPr>
            <p:custDataLst>
              <p:tags r:id="rId57"/>
            </p:custDataLst>
          </p:nvPr>
        </p:nvSpPr>
        <p:spPr bwMode="auto">
          <a:xfrm>
            <a:off x="6888163" y="2319338"/>
            <a:ext cx="142875" cy="106363"/>
          </a:xfrm>
          <a:prstGeom prst="rect">
            <a:avLst/>
          </a:prstGeom>
          <a:solidFill>
            <a:srgbClr val="C0C0C0"/>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472" name="Rectangle 471">
            <a:extLst>
              <a:ext uri="{FF2B5EF4-FFF2-40B4-BE49-F238E27FC236}">
                <a16:creationId xmlns:a16="http://schemas.microsoft.com/office/drawing/2014/main" id="{63EF32B3-067C-E071-AFA2-24A0EEDE6F95}"/>
              </a:ext>
            </a:extLst>
          </p:cNvPr>
          <p:cNvSpPr/>
          <p:nvPr>
            <p:custDataLst>
              <p:tags r:id="rId58"/>
            </p:custDataLst>
          </p:nvPr>
        </p:nvSpPr>
        <p:spPr bwMode="auto">
          <a:xfrm>
            <a:off x="6888163" y="2492375"/>
            <a:ext cx="142875" cy="106363"/>
          </a:xfrm>
          <a:prstGeom prst="rect">
            <a:avLst/>
          </a:prstGeom>
          <a:solidFill>
            <a:srgbClr val="D6D7D9"/>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465" name="Rectangle 464">
            <a:extLst>
              <a:ext uri="{FF2B5EF4-FFF2-40B4-BE49-F238E27FC236}">
                <a16:creationId xmlns:a16="http://schemas.microsoft.com/office/drawing/2014/main" id="{8BEB2D86-CB06-17CD-5737-3B93AA22D44E}"/>
              </a:ext>
            </a:extLst>
          </p:cNvPr>
          <p:cNvSpPr/>
          <p:nvPr>
            <p:custDataLst>
              <p:tags r:id="rId59"/>
            </p:custDataLst>
          </p:nvPr>
        </p:nvSpPr>
        <p:spPr bwMode="auto">
          <a:xfrm>
            <a:off x="7081838" y="2314575"/>
            <a:ext cx="57943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401AA2E2-B7D1-4A70-8030-87C202ACCB0C}" type="datetime'''''''''''''Loc''a''''l'''''' ''I''mp''''''''a''ct'''''''">
              <a:rPr lang="en-GB" altLang="en-US" sz="800" b="0" baseline="0" smtClean="0">
                <a:solidFill>
                  <a:schemeClr val="tx1"/>
                </a:solidFill>
                <a:effectLst/>
              </a:rPr>
              <a:pPr/>
              <a:t>Local Impact</a:t>
            </a:fld>
            <a:endParaRPr lang="en-GB" sz="800" b="0" baseline="0" dirty="0" err="1">
              <a:solidFill>
                <a:schemeClr val="tx1"/>
              </a:solidFill>
            </a:endParaRPr>
          </a:p>
        </p:txBody>
      </p:sp>
      <p:sp>
        <p:nvSpPr>
          <p:cNvPr id="467" name="Rectangle 466">
            <a:extLst>
              <a:ext uri="{FF2B5EF4-FFF2-40B4-BE49-F238E27FC236}">
                <a16:creationId xmlns:a16="http://schemas.microsoft.com/office/drawing/2014/main" id="{785B8BE3-7093-9DDF-8F6E-96F765E0C022}"/>
              </a:ext>
            </a:extLst>
          </p:cNvPr>
          <p:cNvSpPr/>
          <p:nvPr>
            <p:custDataLst>
              <p:tags r:id="rId60"/>
            </p:custDataLst>
          </p:nvPr>
        </p:nvSpPr>
        <p:spPr bwMode="auto">
          <a:xfrm>
            <a:off x="6354763" y="2314575"/>
            <a:ext cx="4318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8F922AB6-5E58-432C-BD51-6B1A7888D278}" type="datetime'''Li''ce''n''''''s''''i''''''''''''n''''g'''''''''''''''''">
              <a:rPr lang="en-GB" altLang="en-US" sz="800" b="0" baseline="0" smtClean="0">
                <a:solidFill>
                  <a:schemeClr val="tx1"/>
                </a:solidFill>
                <a:effectLst/>
              </a:rPr>
              <a:pPr/>
              <a:t>Licensing</a:t>
            </a:fld>
            <a:endParaRPr lang="en-GB" sz="800" b="0" baseline="0" dirty="0" err="1">
              <a:solidFill>
                <a:schemeClr val="tx1"/>
              </a:solidFill>
            </a:endParaRPr>
          </a:p>
        </p:txBody>
      </p:sp>
      <p:sp>
        <p:nvSpPr>
          <p:cNvPr id="449" name="Rectangle 448">
            <a:extLst>
              <a:ext uri="{FF2B5EF4-FFF2-40B4-BE49-F238E27FC236}">
                <a16:creationId xmlns:a16="http://schemas.microsoft.com/office/drawing/2014/main" id="{DC3677F9-D6C8-92EB-0905-797450453872}"/>
              </a:ext>
            </a:extLst>
          </p:cNvPr>
          <p:cNvSpPr/>
          <p:nvPr>
            <p:custDataLst>
              <p:tags r:id="rId61"/>
            </p:custDataLst>
          </p:nvPr>
        </p:nvSpPr>
        <p:spPr bwMode="auto">
          <a:xfrm>
            <a:off x="7081838" y="2487613"/>
            <a:ext cx="113665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50421C45-415A-4B6F-91DD-314C18A9B99C}" type="datetime'''''S''tate'''''''' ''''''Ow''ne''d'''' ''Ent''erpri''ses'''''">
              <a:rPr lang="en-GB" altLang="en-US" sz="800" b="0" baseline="0" smtClean="0">
                <a:solidFill>
                  <a:schemeClr val="tx1"/>
                </a:solidFill>
                <a:effectLst/>
              </a:rPr>
              <a:pPr/>
              <a:t>State Owned Enterprises</a:t>
            </a:fld>
            <a:endParaRPr lang="en-GB" sz="800" b="0" baseline="0" dirty="0" err="1">
              <a:solidFill>
                <a:schemeClr val="tx1"/>
              </a:solidFill>
            </a:endParaRPr>
          </a:p>
        </p:txBody>
      </p:sp>
      <p:sp>
        <p:nvSpPr>
          <p:cNvPr id="466" name="Rectangle 465">
            <a:extLst>
              <a:ext uri="{FF2B5EF4-FFF2-40B4-BE49-F238E27FC236}">
                <a16:creationId xmlns:a16="http://schemas.microsoft.com/office/drawing/2014/main" id="{7BDF93B0-EF9B-F198-2155-A077199CD38D}"/>
              </a:ext>
            </a:extLst>
          </p:cNvPr>
          <p:cNvSpPr/>
          <p:nvPr>
            <p:custDataLst>
              <p:tags r:id="rId62"/>
            </p:custDataLst>
          </p:nvPr>
        </p:nvSpPr>
        <p:spPr bwMode="auto">
          <a:xfrm>
            <a:off x="6354763" y="2487613"/>
            <a:ext cx="392113"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0C08B4D2-7C2E-4288-A182-D43829CAA9F3}" type="datetime'''''''T''''''''''''a''''''xa''''''''''ti''''''''o''''n'''''">
              <a:rPr lang="en-GB" altLang="en-US" sz="800" b="0" baseline="0" smtClean="0">
                <a:solidFill>
                  <a:schemeClr val="tx1"/>
                </a:solidFill>
                <a:effectLst/>
              </a:rPr>
              <a:pPr/>
              <a:t>Taxation</a:t>
            </a:fld>
            <a:endParaRPr lang="en-GB" sz="800" b="0" baseline="0" dirty="0" err="1">
              <a:solidFill>
                <a:schemeClr val="tx1"/>
              </a:solidFill>
            </a:endParaRPr>
          </a:p>
        </p:txBody>
      </p:sp>
      <p:sp>
        <p:nvSpPr>
          <p:cNvPr id="478" name="Rectangle 477">
            <a:extLst>
              <a:ext uri="{FF2B5EF4-FFF2-40B4-BE49-F238E27FC236}">
                <a16:creationId xmlns:a16="http://schemas.microsoft.com/office/drawing/2014/main" id="{D576F8B2-1BB0-F106-ED1F-21EACA1EA3AD}"/>
              </a:ext>
            </a:extLst>
          </p:cNvPr>
          <p:cNvSpPr/>
          <p:nvPr>
            <p:custDataLst>
              <p:tags r:id="rId63"/>
            </p:custDataLst>
          </p:nvPr>
        </p:nvSpPr>
        <p:spPr bwMode="auto">
          <a:xfrm>
            <a:off x="6161088" y="3157538"/>
            <a:ext cx="142875" cy="106363"/>
          </a:xfrm>
          <a:prstGeom prst="rect">
            <a:avLst/>
          </a:prstGeom>
          <a:solidFill>
            <a:srgbClr val="808080"/>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479" name="Rectangle 478">
            <a:extLst>
              <a:ext uri="{FF2B5EF4-FFF2-40B4-BE49-F238E27FC236}">
                <a16:creationId xmlns:a16="http://schemas.microsoft.com/office/drawing/2014/main" id="{78713B90-D1FC-524F-274C-ECCD367B48D5}"/>
              </a:ext>
            </a:extLst>
          </p:cNvPr>
          <p:cNvSpPr/>
          <p:nvPr>
            <p:custDataLst>
              <p:tags r:id="rId64"/>
            </p:custDataLst>
          </p:nvPr>
        </p:nvSpPr>
        <p:spPr bwMode="auto">
          <a:xfrm>
            <a:off x="6161088" y="3330575"/>
            <a:ext cx="142875" cy="106363"/>
          </a:xfrm>
          <a:prstGeom prst="rect">
            <a:avLst/>
          </a:prstGeom>
          <a:solidFill>
            <a:srgbClr val="969696"/>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err="1">
              <a:ea typeface="Roboto" panose="02000000000000000000" pitchFamily="2" charset="0"/>
              <a:cs typeface="Roboto" panose="02000000000000000000" pitchFamily="2" charset="0"/>
            </a:endParaRPr>
          </a:p>
        </p:txBody>
      </p:sp>
      <p:sp>
        <p:nvSpPr>
          <p:cNvPr id="476" name="Rectangle 475">
            <a:extLst>
              <a:ext uri="{FF2B5EF4-FFF2-40B4-BE49-F238E27FC236}">
                <a16:creationId xmlns:a16="http://schemas.microsoft.com/office/drawing/2014/main" id="{1BFE1BB1-BD6E-F5C5-0C60-9ACDBBF126B4}"/>
              </a:ext>
            </a:extLst>
          </p:cNvPr>
          <p:cNvSpPr/>
          <p:nvPr>
            <p:custDataLst>
              <p:tags r:id="rId65"/>
            </p:custDataLst>
          </p:nvPr>
        </p:nvSpPr>
        <p:spPr bwMode="auto">
          <a:xfrm>
            <a:off x="6354763" y="3152775"/>
            <a:ext cx="86518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870F6CC2-B08D-475B-960A-99E6827C9947}" type="datetime'''''N''''at''ion''''al'' Bu''d''g''''''''''''e''''tin''''g'''">
              <a:rPr lang="en-GB" altLang="en-US" sz="800" b="0" baseline="0" smtClean="0">
                <a:solidFill>
                  <a:schemeClr val="tx1"/>
                </a:solidFill>
                <a:effectLst/>
              </a:rPr>
              <a:pPr/>
              <a:t>National Budgeting</a:t>
            </a:fld>
            <a:endParaRPr lang="en-GB" sz="800" b="0" baseline="0" dirty="0" err="1">
              <a:solidFill>
                <a:schemeClr val="tx1"/>
              </a:solidFill>
            </a:endParaRPr>
          </a:p>
        </p:txBody>
      </p:sp>
      <p:sp>
        <p:nvSpPr>
          <p:cNvPr id="474" name="Rectangle 473">
            <a:extLst>
              <a:ext uri="{FF2B5EF4-FFF2-40B4-BE49-F238E27FC236}">
                <a16:creationId xmlns:a16="http://schemas.microsoft.com/office/drawing/2014/main" id="{C5D9C59B-0271-AFBC-C0D3-EBB780A4CD21}"/>
              </a:ext>
            </a:extLst>
          </p:cNvPr>
          <p:cNvSpPr/>
          <p:nvPr>
            <p:custDataLst>
              <p:tags r:id="rId66"/>
            </p:custDataLst>
          </p:nvPr>
        </p:nvSpPr>
        <p:spPr bwMode="auto">
          <a:xfrm>
            <a:off x="6354763" y="3325813"/>
            <a:ext cx="111918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5A9DDD91-6D40-45B6-9739-54F0386C9ABE}" type="datetime'''So''ve''''r''''eig''n We''alt''''''''h'' ''Fund''s'''''''''">
              <a:rPr lang="en-GB" altLang="en-US" sz="800" b="0" baseline="0" smtClean="0">
                <a:solidFill>
                  <a:schemeClr val="tx1"/>
                </a:solidFill>
                <a:effectLst/>
              </a:rPr>
              <a:pPr/>
              <a:t>Sovereign Wealth Funds</a:t>
            </a:fld>
            <a:endParaRPr lang="en-GB" sz="800" b="0" baseline="0" dirty="0" err="1">
              <a:solidFill>
                <a:schemeClr val="tx1"/>
              </a:solidFill>
            </a:endParaRPr>
          </a:p>
        </p:txBody>
      </p:sp>
    </p:spTree>
    <p:extLst>
      <p:ext uri="{BB962C8B-B14F-4D97-AF65-F5344CB8AC3E}">
        <p14:creationId xmlns:p14="http://schemas.microsoft.com/office/powerpoint/2010/main" val="1014613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0826418-23DE-4165-8312-FBEB5D19C358}"/>
              </a:ext>
            </a:extLst>
          </p:cNvPr>
          <p:cNvGraphicFramePr>
            <a:graphicFrameLocks noChangeAspect="1"/>
          </p:cNvGraphicFramePr>
          <p:nvPr>
            <p:custDataLst>
              <p:tags r:id="rId1"/>
            </p:custDataLst>
            <p:extLst>
              <p:ext uri="{D42A27DB-BD31-4B8C-83A1-F6EECF244321}">
                <p14:modId xmlns:p14="http://schemas.microsoft.com/office/powerpoint/2010/main" val="1480637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7" imgW="360" imgH="360" progId="TCLayout.ActiveDocument.1">
                  <p:embed/>
                </p:oleObj>
              </mc:Choice>
              <mc:Fallback>
                <p:oleObj name="think-cell Slide" r:id="rId67" imgW="360" imgH="360" progId="TCLayout.ActiveDocument.1">
                  <p:embed/>
                  <p:pic>
                    <p:nvPicPr>
                      <p:cNvPr id="11" name="Object 10" hidden="1">
                        <a:extLst>
                          <a:ext uri="{FF2B5EF4-FFF2-40B4-BE49-F238E27FC236}">
                            <a16:creationId xmlns:a16="http://schemas.microsoft.com/office/drawing/2014/main" id="{B0826418-23DE-4165-8312-FBEB5D19C358}"/>
                          </a:ext>
                        </a:extLst>
                      </p:cNvPr>
                      <p:cNvPicPr/>
                      <p:nvPr/>
                    </p:nvPicPr>
                    <p:blipFill>
                      <a:blip r:embed="rId68"/>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A2A37ADF-2240-4422-BB99-4F1BE8F55BEC}"/>
              </a:ext>
            </a:extLst>
          </p:cNvPr>
          <p:cNvSpPr>
            <a:spLocks noGrp="1"/>
          </p:cNvSpPr>
          <p:nvPr>
            <p:ph type="body" sz="quarter" idx="20"/>
          </p:nvPr>
        </p:nvSpPr>
        <p:spPr/>
        <p:txBody>
          <a:bodyPr/>
          <a:lstStyle/>
          <a:p>
            <a:r>
              <a:rPr lang="en-GB" sz="1200" dirty="0"/>
              <a:t>Copper demand growth by sector (in Mt)</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1"/>
          </p:nvPr>
        </p:nvSpPr>
        <p:spPr>
          <a:xfrm>
            <a:off x="306323" y="785362"/>
            <a:ext cx="8707047" cy="434068"/>
          </a:xfrm>
        </p:spPr>
        <p:txBody>
          <a:bodyPr/>
          <a:lstStyle/>
          <a:p>
            <a:r>
              <a:rPr lang="en-GB" dirty="0"/>
              <a:t>Copper consumption in the transport sector is expected to accelerate through to 2040</a:t>
            </a:r>
            <a:endParaRPr lang="en-US" dirty="0"/>
          </a:p>
        </p:txBody>
      </p:sp>
      <p:sp>
        <p:nvSpPr>
          <p:cNvPr id="9" name="Text Placeholder 8"/>
          <p:cNvSpPr>
            <a:spLocks noGrp="1"/>
          </p:cNvSpPr>
          <p:nvPr>
            <p:ph type="body" sz="quarter" idx="13"/>
          </p:nvPr>
        </p:nvSpPr>
        <p:spPr/>
        <p:txBody>
          <a:bodyPr/>
          <a:lstStyle/>
          <a:p>
            <a:r>
              <a:rPr lang="en-GB" dirty="0"/>
              <a:t>Copper Social Sustainability Potential</a:t>
            </a:r>
            <a:endParaRPr lang="en-US" sz="800" b="1" dirty="0">
              <a:solidFill>
                <a:srgbClr val="06357A"/>
              </a:solidFill>
            </a:endParaRPr>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a:t>
            </a:r>
          </a:p>
        </p:txBody>
      </p:sp>
      <p:sp>
        <p:nvSpPr>
          <p:cNvPr id="14" name="Text Placeholder 13">
            <a:extLst>
              <a:ext uri="{FF2B5EF4-FFF2-40B4-BE49-F238E27FC236}">
                <a16:creationId xmlns:a16="http://schemas.microsoft.com/office/drawing/2014/main" id="{82A9FD2C-7D48-4642-8598-3F95791CF606}"/>
              </a:ext>
            </a:extLst>
          </p:cNvPr>
          <p:cNvSpPr>
            <a:spLocks noGrp="1"/>
          </p:cNvSpPr>
          <p:nvPr>
            <p:ph type="body" sz="quarter" idx="21"/>
          </p:nvPr>
        </p:nvSpPr>
        <p:spPr/>
        <p:txBody>
          <a:bodyPr/>
          <a:lstStyle/>
          <a:p>
            <a:r>
              <a:rPr lang="en-GB" sz="1200" dirty="0"/>
              <a:t>Copper consumption by industry sector</a:t>
            </a:r>
          </a:p>
          <a:p>
            <a:endParaRPr lang="en-US" sz="1200" dirty="0"/>
          </a:p>
        </p:txBody>
      </p:sp>
      <p:sp>
        <p:nvSpPr>
          <p:cNvPr id="7" name="Title 6"/>
          <p:cNvSpPr>
            <a:spLocks noGrp="1"/>
          </p:cNvSpPr>
          <p:nvPr>
            <p:ph type="title"/>
          </p:nvPr>
        </p:nvSpPr>
        <p:spPr/>
        <p:txBody>
          <a:bodyPr vert="horz"/>
          <a:lstStyle/>
          <a:p>
            <a:r>
              <a:rPr lang="en-GB" dirty="0"/>
              <a:t>While organic growth will remain, global copper demand is expected to be driven by energy transition-related sectors especially EVs and Grids</a:t>
            </a:r>
            <a:endParaRPr lang="en-US" dirty="0"/>
          </a:p>
        </p:txBody>
      </p:sp>
      <p:cxnSp>
        <p:nvCxnSpPr>
          <p:cNvPr id="126" name="Straight Arrow Connector 125">
            <a:extLst>
              <a:ext uri="{FF2B5EF4-FFF2-40B4-BE49-F238E27FC236}">
                <a16:creationId xmlns:a16="http://schemas.microsoft.com/office/drawing/2014/main" id="{5BDF810F-916A-45AD-9F4C-20573DA30FE5}"/>
              </a:ext>
            </a:extLst>
          </p:cNvPr>
          <p:cNvCxnSpPr>
            <a:cxnSpLocks/>
          </p:cNvCxnSpPr>
          <p:nvPr/>
        </p:nvCxnSpPr>
        <p:spPr>
          <a:xfrm>
            <a:off x="5140325" y="1684338"/>
            <a:ext cx="1095375" cy="0"/>
          </a:xfrm>
          <a:prstGeom prst="straightConnector1">
            <a:avLst/>
          </a:prstGeom>
          <a:ln w="9525">
            <a:solidFill>
              <a:srgbClr val="000000"/>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a:extLst>
              <a:ext uri="{FF2B5EF4-FFF2-40B4-BE49-F238E27FC236}">
                <a16:creationId xmlns:a16="http://schemas.microsoft.com/office/drawing/2014/main" id="{35C72F94-787B-4D07-9547-3A4C8BEC4DE5}"/>
              </a:ext>
            </a:extLst>
          </p:cNvPr>
          <p:cNvCxnSpPr>
            <a:cxnSpLocks/>
          </p:cNvCxnSpPr>
          <p:nvPr/>
        </p:nvCxnSpPr>
        <p:spPr>
          <a:xfrm>
            <a:off x="6227763" y="1684338"/>
            <a:ext cx="1854200" cy="0"/>
          </a:xfrm>
          <a:prstGeom prst="straightConnector1">
            <a:avLst/>
          </a:prstGeom>
          <a:ln w="9525">
            <a:solidFill>
              <a:srgbClr val="000000"/>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28" name="Rectangle 127">
            <a:extLst>
              <a:ext uri="{FF2B5EF4-FFF2-40B4-BE49-F238E27FC236}">
                <a16:creationId xmlns:a16="http://schemas.microsoft.com/office/drawing/2014/main" id="{CA7D1085-FAE1-41C6-AB34-93586B6BD7C6}"/>
              </a:ext>
            </a:extLst>
          </p:cNvPr>
          <p:cNvSpPr/>
          <p:nvPr/>
        </p:nvSpPr>
        <p:spPr>
          <a:xfrm>
            <a:off x="5310188" y="1616075"/>
            <a:ext cx="709613" cy="138113"/>
          </a:xfrm>
          <a:prstGeom prst="rect">
            <a:avLst/>
          </a:prstGeom>
          <a:solidFill>
            <a:schemeClr val="bg1"/>
          </a:solidFill>
          <a:ln w="9525">
            <a:noFill/>
            <a:prstDash val="sysDash"/>
          </a:ln>
        </p:spPr>
        <p:txBody>
          <a:bodyPr wrap="square" lIns="0" tIns="0" rIns="0" bIns="0">
            <a:spAutoFit/>
          </a:bodyPr>
          <a:lstStyle/>
          <a:p>
            <a:pPr algn="ctr"/>
            <a:r>
              <a:rPr lang="en-GB" sz="900" i="1" baseline="0" dirty="0">
                <a:solidFill>
                  <a:schemeClr val="accent2"/>
                </a:solidFill>
              </a:rPr>
              <a:t>Historical</a:t>
            </a:r>
          </a:p>
        </p:txBody>
      </p:sp>
      <p:sp>
        <p:nvSpPr>
          <p:cNvPr id="129" name="Rectangle 128">
            <a:extLst>
              <a:ext uri="{FF2B5EF4-FFF2-40B4-BE49-F238E27FC236}">
                <a16:creationId xmlns:a16="http://schemas.microsoft.com/office/drawing/2014/main" id="{CF540155-3C87-497E-BE4D-B35C26F06281}"/>
              </a:ext>
            </a:extLst>
          </p:cNvPr>
          <p:cNvSpPr/>
          <p:nvPr/>
        </p:nvSpPr>
        <p:spPr>
          <a:xfrm>
            <a:off x="6940550" y="1609725"/>
            <a:ext cx="573088" cy="138113"/>
          </a:xfrm>
          <a:prstGeom prst="rect">
            <a:avLst/>
          </a:prstGeom>
          <a:solidFill>
            <a:schemeClr val="bg1"/>
          </a:solidFill>
          <a:ln w="9525">
            <a:noFill/>
            <a:prstDash val="sysDash"/>
          </a:ln>
        </p:spPr>
        <p:txBody>
          <a:bodyPr wrap="square" lIns="0" tIns="0" rIns="0" bIns="0">
            <a:spAutoFit/>
          </a:bodyPr>
          <a:lstStyle/>
          <a:p>
            <a:pPr algn="ctr"/>
            <a:r>
              <a:rPr lang="en-GB" sz="900" i="1" baseline="0">
                <a:solidFill>
                  <a:schemeClr val="accent2"/>
                </a:solidFill>
              </a:rPr>
              <a:t>Forecast</a:t>
            </a:r>
            <a:endParaRPr lang="en-GB" sz="1000" i="1" baseline="0">
              <a:solidFill>
                <a:schemeClr val="accent2"/>
              </a:solidFill>
            </a:endParaRPr>
          </a:p>
        </p:txBody>
      </p:sp>
      <p:graphicFrame>
        <p:nvGraphicFramePr>
          <p:cNvPr id="37" name="Chart 36">
            <a:extLst>
              <a:ext uri="{FF2B5EF4-FFF2-40B4-BE49-F238E27FC236}">
                <a16:creationId xmlns:a16="http://schemas.microsoft.com/office/drawing/2014/main" id="{36E8DB83-8562-0FE3-C04D-E8F0F0A2228F}"/>
              </a:ext>
            </a:extLst>
          </p:cNvPr>
          <p:cNvGraphicFramePr/>
          <p:nvPr>
            <p:custDataLst>
              <p:tags r:id="rId2"/>
            </p:custDataLst>
            <p:extLst>
              <p:ext uri="{D42A27DB-BD31-4B8C-83A1-F6EECF244321}">
                <p14:modId xmlns:p14="http://schemas.microsoft.com/office/powerpoint/2010/main" val="2062520968"/>
              </p:ext>
            </p:extLst>
          </p:nvPr>
        </p:nvGraphicFramePr>
        <p:xfrm>
          <a:off x="4983163" y="1958975"/>
          <a:ext cx="3192462" cy="2052638"/>
        </p:xfrm>
        <a:graphic>
          <a:graphicData uri="http://schemas.openxmlformats.org/drawingml/2006/chart">
            <c:chart xmlns:c="http://schemas.openxmlformats.org/drawingml/2006/chart" xmlns:r="http://schemas.openxmlformats.org/officeDocument/2006/relationships" r:id="rId69"/>
          </a:graphicData>
        </a:graphic>
      </p:graphicFrame>
      <p:sp>
        <p:nvSpPr>
          <p:cNvPr id="502" name="Rectangle 501">
            <a:extLst>
              <a:ext uri="{FF2B5EF4-FFF2-40B4-BE49-F238E27FC236}">
                <a16:creationId xmlns:a16="http://schemas.microsoft.com/office/drawing/2014/main" id="{43539257-442E-425B-98FE-5887EBE9FB59}"/>
              </a:ext>
            </a:extLst>
          </p:cNvPr>
          <p:cNvSpPr/>
          <p:nvPr>
            <p:custDataLst>
              <p:tags r:id="rId3"/>
            </p:custDataLst>
          </p:nvPr>
        </p:nvSpPr>
        <p:spPr bwMode="gray">
          <a:xfrm>
            <a:off x="4797425" y="2733675"/>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7D5960A7-16B9-4340-B6BD-54BB2AFFC299}" type="datetime'''''''''''''''''3''0'''''">
              <a:rPr lang="en-US" altLang="en-US" sz="1000" b="0" baseline="0" smtClean="0">
                <a:solidFill>
                  <a:schemeClr val="tx1"/>
                </a:solidFill>
                <a:effectLst/>
              </a:rPr>
              <a:pPr algn="r">
                <a:lnSpc>
                  <a:spcPct val="90000"/>
                </a:lnSpc>
              </a:pPr>
              <a:t>30</a:t>
            </a:fld>
            <a:endParaRPr lang="en-GB" sz="1000" b="0" baseline="0" err="1">
              <a:solidFill>
                <a:schemeClr val="tx1"/>
              </a:solidFill>
            </a:endParaRPr>
          </a:p>
        </p:txBody>
      </p:sp>
      <p:sp>
        <p:nvSpPr>
          <p:cNvPr id="284" name="Rectangle 283">
            <a:extLst>
              <a:ext uri="{FF2B5EF4-FFF2-40B4-BE49-F238E27FC236}">
                <a16:creationId xmlns:a16="http://schemas.microsoft.com/office/drawing/2014/main" id="{BDEC03FE-F990-44A2-9A98-00329D79417C}"/>
              </a:ext>
            </a:extLst>
          </p:cNvPr>
          <p:cNvSpPr/>
          <p:nvPr>
            <p:custDataLst>
              <p:tags r:id="rId4"/>
            </p:custDataLst>
          </p:nvPr>
        </p:nvSpPr>
        <p:spPr bwMode="gray">
          <a:xfrm>
            <a:off x="4797425" y="3487738"/>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FAAE63DE-63E5-4BDF-8275-A9B69B50A781}" type="datetime'''''''''''''''''''''''''''''''''1''''''''''''''''0'''''''">
              <a:rPr lang="en-US" altLang="en-US" sz="1000" b="0" baseline="0" smtClean="0">
                <a:solidFill>
                  <a:schemeClr val="tx1"/>
                </a:solidFill>
                <a:effectLst/>
              </a:rPr>
              <a:pPr algn="r">
                <a:lnSpc>
                  <a:spcPct val="90000"/>
                </a:lnSpc>
              </a:pPr>
              <a:t>10</a:t>
            </a:fld>
            <a:endParaRPr lang="en-US" sz="1000" b="0" baseline="0" err="1">
              <a:solidFill>
                <a:schemeClr val="tx1"/>
              </a:solidFill>
            </a:endParaRPr>
          </a:p>
        </p:txBody>
      </p:sp>
      <p:sp>
        <p:nvSpPr>
          <p:cNvPr id="49" name="Rectangle 48">
            <a:extLst>
              <a:ext uri="{FF2B5EF4-FFF2-40B4-BE49-F238E27FC236}">
                <a16:creationId xmlns:a16="http://schemas.microsoft.com/office/drawing/2014/main" id="{80873C12-5525-42E4-8034-1F2459233597}"/>
              </a:ext>
            </a:extLst>
          </p:cNvPr>
          <p:cNvSpPr/>
          <p:nvPr>
            <p:custDataLst>
              <p:tags r:id="rId5"/>
            </p:custDataLst>
          </p:nvPr>
        </p:nvSpPr>
        <p:spPr bwMode="gray">
          <a:xfrm>
            <a:off x="4867275" y="3865563"/>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72E953CB-4A49-4D5E-A146-FB89324B0991}" type="datetime'''''''''''''0'''''''''''''''''''''''''''''">
              <a:rPr lang="en-US" altLang="en-US" sz="1000" b="0" baseline="0" smtClean="0">
                <a:solidFill>
                  <a:schemeClr val="tx1"/>
                </a:solidFill>
              </a:rPr>
              <a:pPr algn="r">
                <a:lnSpc>
                  <a:spcPct val="90000"/>
                </a:lnSpc>
              </a:pPr>
              <a:t>0</a:t>
            </a:fld>
            <a:endParaRPr lang="en-GB" sz="1000" b="0" baseline="0">
              <a:solidFill>
                <a:schemeClr val="tx1"/>
              </a:solidFill>
            </a:endParaRPr>
          </a:p>
        </p:txBody>
      </p:sp>
      <p:sp>
        <p:nvSpPr>
          <p:cNvPr id="503" name="Rectangle 502">
            <a:extLst>
              <a:ext uri="{FF2B5EF4-FFF2-40B4-BE49-F238E27FC236}">
                <a16:creationId xmlns:a16="http://schemas.microsoft.com/office/drawing/2014/main" id="{E6C278D7-456D-4B86-ADC7-6AACA8926D3E}"/>
              </a:ext>
            </a:extLst>
          </p:cNvPr>
          <p:cNvSpPr/>
          <p:nvPr>
            <p:custDataLst>
              <p:tags r:id="rId6"/>
            </p:custDataLst>
          </p:nvPr>
        </p:nvSpPr>
        <p:spPr bwMode="gray">
          <a:xfrm>
            <a:off x="4797425" y="2544763"/>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DAA11423-86D1-4B8F-BB33-9AD77195FAF9}" type="datetime'''3''''''''''''''''''''''''''''''''''''''''''''''''5'">
              <a:rPr lang="en-US" altLang="en-US" sz="1000" b="0" baseline="0" smtClean="0">
                <a:solidFill>
                  <a:schemeClr val="tx1"/>
                </a:solidFill>
                <a:effectLst/>
              </a:rPr>
              <a:pPr algn="r">
                <a:lnSpc>
                  <a:spcPct val="90000"/>
                </a:lnSpc>
              </a:pPr>
              <a:t>35</a:t>
            </a:fld>
            <a:endParaRPr lang="en-GB" sz="1000" b="0" baseline="0" err="1">
              <a:solidFill>
                <a:schemeClr val="tx1"/>
              </a:solidFill>
            </a:endParaRPr>
          </a:p>
        </p:txBody>
      </p:sp>
      <p:sp>
        <p:nvSpPr>
          <p:cNvPr id="498" name="Rectangle 497">
            <a:extLst>
              <a:ext uri="{FF2B5EF4-FFF2-40B4-BE49-F238E27FC236}">
                <a16:creationId xmlns:a16="http://schemas.microsoft.com/office/drawing/2014/main" id="{0E74BE8D-37D5-40BC-B3A1-FDE832F93B78}"/>
              </a:ext>
            </a:extLst>
          </p:cNvPr>
          <p:cNvSpPr/>
          <p:nvPr>
            <p:custDataLst>
              <p:tags r:id="rId7"/>
            </p:custDataLst>
          </p:nvPr>
        </p:nvSpPr>
        <p:spPr bwMode="gray">
          <a:xfrm>
            <a:off x="4867275" y="3676650"/>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58C303DB-9A77-4A17-B741-1FFB41B578B7}" type="datetime'''''''''''''''''''''''''''''''''''''''''''''''''''''''''''''5'">
              <a:rPr lang="en-US" altLang="en-US" sz="1000" b="0" baseline="0" smtClean="0">
                <a:solidFill>
                  <a:schemeClr val="tx1"/>
                </a:solidFill>
                <a:effectLst/>
              </a:rPr>
              <a:pPr algn="r">
                <a:lnSpc>
                  <a:spcPct val="90000"/>
                </a:lnSpc>
              </a:pPr>
              <a:t>5</a:t>
            </a:fld>
            <a:endParaRPr lang="en-GB" sz="1000" b="0" baseline="0" err="1">
              <a:solidFill>
                <a:schemeClr val="tx1"/>
              </a:solidFill>
            </a:endParaRPr>
          </a:p>
        </p:txBody>
      </p:sp>
      <p:sp>
        <p:nvSpPr>
          <p:cNvPr id="499" name="Rectangle 498">
            <a:extLst>
              <a:ext uri="{FF2B5EF4-FFF2-40B4-BE49-F238E27FC236}">
                <a16:creationId xmlns:a16="http://schemas.microsoft.com/office/drawing/2014/main" id="{121F1807-F08E-4B54-896C-EDA787F510D3}"/>
              </a:ext>
            </a:extLst>
          </p:cNvPr>
          <p:cNvSpPr/>
          <p:nvPr>
            <p:custDataLst>
              <p:tags r:id="rId8"/>
            </p:custDataLst>
          </p:nvPr>
        </p:nvSpPr>
        <p:spPr bwMode="gray">
          <a:xfrm>
            <a:off x="4797425" y="3298825"/>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3F1AC948-ADC8-4A8F-AB9F-5E1C6AE75714}" type="datetime'1''''''''''''''''''''''''''''''''''''''''''''''5'''''''''''">
              <a:rPr lang="en-US" altLang="en-US" sz="1000" b="0" baseline="0" smtClean="0">
                <a:solidFill>
                  <a:schemeClr val="tx1"/>
                </a:solidFill>
                <a:effectLst/>
              </a:rPr>
              <a:pPr algn="r">
                <a:lnSpc>
                  <a:spcPct val="90000"/>
                </a:lnSpc>
              </a:pPr>
              <a:t>15</a:t>
            </a:fld>
            <a:endParaRPr lang="en-GB" sz="1000" b="0" baseline="0" err="1">
              <a:solidFill>
                <a:schemeClr val="tx1"/>
              </a:solidFill>
            </a:endParaRPr>
          </a:p>
        </p:txBody>
      </p:sp>
      <p:sp>
        <p:nvSpPr>
          <p:cNvPr id="500" name="Rectangle 499">
            <a:extLst>
              <a:ext uri="{FF2B5EF4-FFF2-40B4-BE49-F238E27FC236}">
                <a16:creationId xmlns:a16="http://schemas.microsoft.com/office/drawing/2014/main" id="{A0EEB627-A2B9-4A37-864E-C69BD9A80A9A}"/>
              </a:ext>
            </a:extLst>
          </p:cNvPr>
          <p:cNvSpPr/>
          <p:nvPr>
            <p:custDataLst>
              <p:tags r:id="rId9"/>
            </p:custDataLst>
          </p:nvPr>
        </p:nvSpPr>
        <p:spPr bwMode="gray">
          <a:xfrm>
            <a:off x="4797425" y="3109913"/>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E378CBA6-54FE-4579-A48D-96017C4DFD64}" type="datetime'''''''''2''''''''''''''''''''''0'">
              <a:rPr lang="en-US" altLang="en-US" sz="1000" b="0" baseline="0" smtClean="0">
                <a:solidFill>
                  <a:schemeClr val="tx1"/>
                </a:solidFill>
                <a:effectLst/>
              </a:rPr>
              <a:pPr algn="r">
                <a:lnSpc>
                  <a:spcPct val="90000"/>
                </a:lnSpc>
              </a:pPr>
              <a:t>20</a:t>
            </a:fld>
            <a:endParaRPr lang="en-GB" sz="1000" b="0" baseline="0" err="1">
              <a:solidFill>
                <a:schemeClr val="tx1"/>
              </a:solidFill>
            </a:endParaRPr>
          </a:p>
        </p:txBody>
      </p:sp>
      <p:sp>
        <p:nvSpPr>
          <p:cNvPr id="501" name="Rectangle 500">
            <a:extLst>
              <a:ext uri="{FF2B5EF4-FFF2-40B4-BE49-F238E27FC236}">
                <a16:creationId xmlns:a16="http://schemas.microsoft.com/office/drawing/2014/main" id="{2B90FE77-9532-4892-B2B5-8569D2AC80B0}"/>
              </a:ext>
            </a:extLst>
          </p:cNvPr>
          <p:cNvSpPr/>
          <p:nvPr>
            <p:custDataLst>
              <p:tags r:id="rId10"/>
            </p:custDataLst>
          </p:nvPr>
        </p:nvSpPr>
        <p:spPr bwMode="gray">
          <a:xfrm>
            <a:off x="4797425" y="2922588"/>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31FF47B3-D562-4291-832A-D4594E699ABE}" type="datetime'''''''''''''''''25'''''''''''''''''''''''''''">
              <a:rPr lang="en-US" altLang="en-US" sz="1000" b="0" baseline="0" smtClean="0">
                <a:solidFill>
                  <a:schemeClr val="tx1"/>
                </a:solidFill>
                <a:effectLst/>
              </a:rPr>
              <a:pPr algn="r">
                <a:lnSpc>
                  <a:spcPct val="90000"/>
                </a:lnSpc>
              </a:pPr>
              <a:t>25</a:t>
            </a:fld>
            <a:endParaRPr lang="en-GB" sz="1000" b="0" baseline="0" err="1">
              <a:solidFill>
                <a:schemeClr val="tx1"/>
              </a:solidFill>
            </a:endParaRPr>
          </a:p>
        </p:txBody>
      </p:sp>
      <p:sp>
        <p:nvSpPr>
          <p:cNvPr id="504" name="Rectangle 503">
            <a:extLst>
              <a:ext uri="{FF2B5EF4-FFF2-40B4-BE49-F238E27FC236}">
                <a16:creationId xmlns:a16="http://schemas.microsoft.com/office/drawing/2014/main" id="{704C2A1A-46A4-4256-B7F7-24F484526296}"/>
              </a:ext>
            </a:extLst>
          </p:cNvPr>
          <p:cNvSpPr/>
          <p:nvPr>
            <p:custDataLst>
              <p:tags r:id="rId11"/>
            </p:custDataLst>
          </p:nvPr>
        </p:nvSpPr>
        <p:spPr bwMode="gray">
          <a:xfrm>
            <a:off x="4797425" y="2355850"/>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86AADD3E-438B-40DC-B916-0E650016F5E9}" type="datetime'''''''''''4''''''''''''''''''''''''''''''''''''0'''''''''''''">
              <a:rPr lang="en-US" altLang="en-US" sz="1000" b="0" baseline="0" smtClean="0">
                <a:solidFill>
                  <a:schemeClr val="tx1"/>
                </a:solidFill>
                <a:effectLst/>
              </a:rPr>
              <a:pPr algn="r">
                <a:lnSpc>
                  <a:spcPct val="90000"/>
                </a:lnSpc>
              </a:pPr>
              <a:t>40</a:t>
            </a:fld>
            <a:endParaRPr lang="en-GB" sz="1000" b="0" baseline="0" err="1">
              <a:solidFill>
                <a:schemeClr val="tx1"/>
              </a:solidFill>
            </a:endParaRPr>
          </a:p>
        </p:txBody>
      </p:sp>
      <p:sp>
        <p:nvSpPr>
          <p:cNvPr id="505" name="Rectangle 504">
            <a:extLst>
              <a:ext uri="{FF2B5EF4-FFF2-40B4-BE49-F238E27FC236}">
                <a16:creationId xmlns:a16="http://schemas.microsoft.com/office/drawing/2014/main" id="{95D7571A-1341-4862-B8CE-D7F4654EE666}"/>
              </a:ext>
            </a:extLst>
          </p:cNvPr>
          <p:cNvSpPr/>
          <p:nvPr>
            <p:custDataLst>
              <p:tags r:id="rId12"/>
            </p:custDataLst>
          </p:nvPr>
        </p:nvSpPr>
        <p:spPr bwMode="gray">
          <a:xfrm>
            <a:off x="4797425" y="2166938"/>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52BCBCFD-2F46-415C-B9B9-AE66BE61151A}" type="datetime'''''''''''4''''''''''''''''''''5'''''">
              <a:rPr lang="en-US" altLang="en-US" sz="1000" b="0" baseline="0" smtClean="0">
                <a:solidFill>
                  <a:schemeClr val="tx1"/>
                </a:solidFill>
                <a:effectLst/>
              </a:rPr>
              <a:pPr algn="r">
                <a:lnSpc>
                  <a:spcPct val="90000"/>
                </a:lnSpc>
              </a:pPr>
              <a:t>45</a:t>
            </a:fld>
            <a:endParaRPr lang="en-GB" sz="1000" b="0" baseline="0" dirty="0">
              <a:solidFill>
                <a:schemeClr val="tx1"/>
              </a:solidFill>
            </a:endParaRPr>
          </a:p>
        </p:txBody>
      </p:sp>
      <p:sp>
        <p:nvSpPr>
          <p:cNvPr id="506" name="Rectangle 505">
            <a:extLst>
              <a:ext uri="{FF2B5EF4-FFF2-40B4-BE49-F238E27FC236}">
                <a16:creationId xmlns:a16="http://schemas.microsoft.com/office/drawing/2014/main" id="{87029ECB-57F7-4D29-B3A7-D1C8EC2B9D9D}"/>
              </a:ext>
            </a:extLst>
          </p:cNvPr>
          <p:cNvSpPr/>
          <p:nvPr>
            <p:custDataLst>
              <p:tags r:id="rId13"/>
            </p:custDataLst>
          </p:nvPr>
        </p:nvSpPr>
        <p:spPr bwMode="gray">
          <a:xfrm>
            <a:off x="4797425" y="1978025"/>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F63D0CCE-C2BA-44E7-B7C4-5B0020685929}" type="datetime'''''''''''''5''''''''''''''''''''''''0'''''''''''''">
              <a:rPr lang="en-US" altLang="en-US" sz="1000" b="0" baseline="0" smtClean="0">
                <a:solidFill>
                  <a:schemeClr val="tx1"/>
                </a:solidFill>
                <a:effectLst/>
              </a:rPr>
              <a:pPr algn="r">
                <a:lnSpc>
                  <a:spcPct val="90000"/>
                </a:lnSpc>
              </a:pPr>
              <a:t>50</a:t>
            </a:fld>
            <a:endParaRPr lang="en-GB" sz="1000" b="0" baseline="0" err="1">
              <a:solidFill>
                <a:schemeClr val="tx1"/>
              </a:solidFill>
            </a:endParaRPr>
          </a:p>
        </p:txBody>
      </p:sp>
      <p:sp>
        <p:nvSpPr>
          <p:cNvPr id="23" name="Rectangle 22">
            <a:extLst>
              <a:ext uri="{FF2B5EF4-FFF2-40B4-BE49-F238E27FC236}">
                <a16:creationId xmlns:a16="http://schemas.microsoft.com/office/drawing/2014/main" id="{E912AAAB-6F1B-46BA-9EDC-5666249DF4F7}"/>
              </a:ext>
            </a:extLst>
          </p:cNvPr>
          <p:cNvSpPr/>
          <p:nvPr>
            <p:custDataLst>
              <p:tags r:id="rId14"/>
            </p:custDataLst>
          </p:nvPr>
        </p:nvSpPr>
        <p:spPr bwMode="auto">
          <a:xfrm>
            <a:off x="5456238" y="3971925"/>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EFACAED7-4FD5-4E56-8A51-861DE8AC4AED}" type="datetime'''2''''''''0''''''''''''''''''''''''1''''5'''''''''">
              <a:rPr lang="en-US" altLang="en-US" sz="1000" b="0" baseline="0" smtClean="0">
                <a:solidFill>
                  <a:schemeClr val="tx1"/>
                </a:solidFill>
              </a:rPr>
              <a:pPr algn="ctr"/>
              <a:t>2015</a:t>
            </a:fld>
            <a:endParaRPr lang="en-US" sz="1000" b="0" baseline="0" err="1">
              <a:solidFill>
                <a:schemeClr val="tx1"/>
              </a:solidFill>
            </a:endParaRPr>
          </a:p>
        </p:txBody>
      </p:sp>
      <p:sp>
        <p:nvSpPr>
          <p:cNvPr id="27" name="Rectangle 26">
            <a:extLst>
              <a:ext uri="{FF2B5EF4-FFF2-40B4-BE49-F238E27FC236}">
                <a16:creationId xmlns:a16="http://schemas.microsoft.com/office/drawing/2014/main" id="{0AA4EE18-3406-49DD-8DC8-C43CEF84DA43}"/>
              </a:ext>
            </a:extLst>
          </p:cNvPr>
          <p:cNvSpPr/>
          <p:nvPr>
            <p:custDataLst>
              <p:tags r:id="rId15"/>
            </p:custDataLst>
          </p:nvPr>
        </p:nvSpPr>
        <p:spPr bwMode="auto">
          <a:xfrm>
            <a:off x="7408863" y="3971925"/>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B614D42D-DB69-4FB9-A637-B857E7B455BF}" type="datetime'''''''2''''''0''''3''''''''''''''''''''''''''5'">
              <a:rPr lang="en-US" altLang="en-US" sz="1000" b="0" baseline="0" smtClean="0">
                <a:solidFill>
                  <a:schemeClr val="tx1"/>
                </a:solidFill>
              </a:rPr>
              <a:pPr algn="ctr"/>
              <a:t>2035</a:t>
            </a:fld>
            <a:endParaRPr lang="en-US" sz="1000" b="0" baseline="0" err="1">
              <a:solidFill>
                <a:schemeClr val="tx1"/>
              </a:solidFill>
            </a:endParaRPr>
          </a:p>
        </p:txBody>
      </p:sp>
      <p:sp>
        <p:nvSpPr>
          <p:cNvPr id="55" name="Rectangle 54">
            <a:extLst>
              <a:ext uri="{FF2B5EF4-FFF2-40B4-BE49-F238E27FC236}">
                <a16:creationId xmlns:a16="http://schemas.microsoft.com/office/drawing/2014/main" id="{9D8DF573-8529-4C21-85D5-2B519945AEB2}"/>
              </a:ext>
            </a:extLst>
          </p:cNvPr>
          <p:cNvSpPr/>
          <p:nvPr>
            <p:custDataLst>
              <p:tags r:id="rId16"/>
            </p:custDataLst>
          </p:nvPr>
        </p:nvSpPr>
        <p:spPr bwMode="auto">
          <a:xfrm>
            <a:off x="4991100" y="1782763"/>
            <a:ext cx="149225"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a:r>
              <a:rPr lang="en-GB" altLang="en-US" sz="1000" baseline="0">
                <a:solidFill>
                  <a:schemeClr val="tx1"/>
                </a:solidFill>
                <a:effectLst/>
              </a:rPr>
              <a:t>Mt</a:t>
            </a:r>
            <a:endParaRPr lang="en-GB" sz="1000" baseline="0">
              <a:solidFill>
                <a:schemeClr val="tx1"/>
              </a:solidFill>
            </a:endParaRPr>
          </a:p>
        </p:txBody>
      </p:sp>
      <p:sp>
        <p:nvSpPr>
          <p:cNvPr id="22" name="Rectangle 21">
            <a:extLst>
              <a:ext uri="{FF2B5EF4-FFF2-40B4-BE49-F238E27FC236}">
                <a16:creationId xmlns:a16="http://schemas.microsoft.com/office/drawing/2014/main" id="{37A72E6C-E4E0-43E8-A7E9-8BE3B3F3B535}"/>
              </a:ext>
            </a:extLst>
          </p:cNvPr>
          <p:cNvSpPr/>
          <p:nvPr>
            <p:custDataLst>
              <p:tags r:id="rId17"/>
            </p:custDataLst>
          </p:nvPr>
        </p:nvSpPr>
        <p:spPr bwMode="auto">
          <a:xfrm>
            <a:off x="4967288" y="3971925"/>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8038E8DB-AFD7-485F-A383-FDA7CCC78371}" type="datetime'''''''''''''''''''''''''''''''''2''''0''''''''''''1''''''0'''">
              <a:rPr lang="en-US" altLang="en-US" sz="1000" b="0" baseline="0" smtClean="0">
                <a:solidFill>
                  <a:schemeClr val="tx1"/>
                </a:solidFill>
              </a:rPr>
              <a:pPr algn="ctr"/>
              <a:t>2010</a:t>
            </a:fld>
            <a:endParaRPr lang="en-US" sz="1000" b="0" baseline="0" err="1">
              <a:solidFill>
                <a:schemeClr val="tx1"/>
              </a:solidFill>
            </a:endParaRPr>
          </a:p>
        </p:txBody>
      </p:sp>
      <p:sp>
        <p:nvSpPr>
          <p:cNvPr id="24" name="Rectangle 23">
            <a:extLst>
              <a:ext uri="{FF2B5EF4-FFF2-40B4-BE49-F238E27FC236}">
                <a16:creationId xmlns:a16="http://schemas.microsoft.com/office/drawing/2014/main" id="{C8C8B98A-3DB5-4496-9302-C33991FDDDEB}"/>
              </a:ext>
            </a:extLst>
          </p:cNvPr>
          <p:cNvSpPr/>
          <p:nvPr>
            <p:custDataLst>
              <p:tags r:id="rId18"/>
            </p:custDataLst>
          </p:nvPr>
        </p:nvSpPr>
        <p:spPr bwMode="auto">
          <a:xfrm>
            <a:off x="5943600" y="3971925"/>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AA8F0597-719B-43FD-BA36-99F9A61F5ADE}" type="datetime'''''''''''''''''2''''''''''''''''''''0''2''''''''0'''">
              <a:rPr lang="en-US" altLang="en-US" sz="1000" b="0" baseline="0" smtClean="0">
                <a:solidFill>
                  <a:schemeClr val="tx1"/>
                </a:solidFill>
              </a:rPr>
              <a:pPr algn="ctr"/>
              <a:t>2020</a:t>
            </a:fld>
            <a:endParaRPr lang="en-US" sz="1000" b="0" baseline="0" err="1">
              <a:solidFill>
                <a:schemeClr val="tx1"/>
              </a:solidFill>
            </a:endParaRPr>
          </a:p>
        </p:txBody>
      </p:sp>
      <p:sp>
        <p:nvSpPr>
          <p:cNvPr id="25" name="Rectangle 24">
            <a:extLst>
              <a:ext uri="{FF2B5EF4-FFF2-40B4-BE49-F238E27FC236}">
                <a16:creationId xmlns:a16="http://schemas.microsoft.com/office/drawing/2014/main" id="{BEB1BC77-665C-476A-8CFD-AE356C31E19F}"/>
              </a:ext>
            </a:extLst>
          </p:cNvPr>
          <p:cNvSpPr/>
          <p:nvPr>
            <p:custDataLst>
              <p:tags r:id="rId19"/>
            </p:custDataLst>
          </p:nvPr>
        </p:nvSpPr>
        <p:spPr bwMode="auto">
          <a:xfrm>
            <a:off x="6432550" y="3971925"/>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D087C50A-7CC1-4EAA-B794-10F4ABECB47B}" type="datetime'''''''''2''''''''0''''''''2''''''''''''''5'">
              <a:rPr lang="en-US" altLang="en-US" sz="1000" b="0" baseline="0" smtClean="0">
                <a:solidFill>
                  <a:schemeClr val="tx1"/>
                </a:solidFill>
              </a:rPr>
              <a:pPr algn="ctr"/>
              <a:t>2025</a:t>
            </a:fld>
            <a:endParaRPr lang="en-US" sz="1000" b="0" baseline="0" err="1">
              <a:solidFill>
                <a:schemeClr val="tx1"/>
              </a:solidFill>
            </a:endParaRPr>
          </a:p>
        </p:txBody>
      </p:sp>
      <p:sp>
        <p:nvSpPr>
          <p:cNvPr id="26" name="Rectangle 25">
            <a:extLst>
              <a:ext uri="{FF2B5EF4-FFF2-40B4-BE49-F238E27FC236}">
                <a16:creationId xmlns:a16="http://schemas.microsoft.com/office/drawing/2014/main" id="{01791DFF-F122-441D-A116-10D174C94A99}"/>
              </a:ext>
            </a:extLst>
          </p:cNvPr>
          <p:cNvSpPr/>
          <p:nvPr>
            <p:custDataLst>
              <p:tags r:id="rId20"/>
            </p:custDataLst>
          </p:nvPr>
        </p:nvSpPr>
        <p:spPr bwMode="auto">
          <a:xfrm>
            <a:off x="6919913" y="3971925"/>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C42F2118-0C62-4415-A1CB-924EE77E5BFD}" type="datetime'''''''20''''''''3''''''''''''''0'''''''''''''''''''''''''''">
              <a:rPr lang="en-US" altLang="en-US" sz="1000" b="0" baseline="0" smtClean="0">
                <a:solidFill>
                  <a:schemeClr val="tx1"/>
                </a:solidFill>
              </a:rPr>
              <a:pPr algn="ctr"/>
              <a:t>2030</a:t>
            </a:fld>
            <a:endParaRPr lang="en-US" sz="1000" b="0" baseline="0" err="1">
              <a:solidFill>
                <a:schemeClr val="tx1"/>
              </a:solidFill>
            </a:endParaRPr>
          </a:p>
        </p:txBody>
      </p:sp>
      <p:sp>
        <p:nvSpPr>
          <p:cNvPr id="28" name="Rectangle 27">
            <a:extLst>
              <a:ext uri="{FF2B5EF4-FFF2-40B4-BE49-F238E27FC236}">
                <a16:creationId xmlns:a16="http://schemas.microsoft.com/office/drawing/2014/main" id="{A0605E24-A878-4B2E-A3A5-249B78047CC9}"/>
              </a:ext>
            </a:extLst>
          </p:cNvPr>
          <p:cNvSpPr/>
          <p:nvPr>
            <p:custDataLst>
              <p:tags r:id="rId21"/>
            </p:custDataLst>
          </p:nvPr>
        </p:nvSpPr>
        <p:spPr bwMode="auto">
          <a:xfrm>
            <a:off x="7896225" y="3971925"/>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F5879DFB-90E7-42C8-86D6-44C3C3035318}" type="datetime'''''''''''''''''''''''''''''''''''''2''''''0''''40'''">
              <a:rPr lang="en-US" altLang="en-US" sz="1000" b="0" baseline="0" smtClean="0">
                <a:solidFill>
                  <a:schemeClr val="tx1"/>
                </a:solidFill>
              </a:rPr>
              <a:pPr algn="ctr"/>
              <a:t>2040</a:t>
            </a:fld>
            <a:endParaRPr lang="en-US" sz="1000" b="0" baseline="0" err="1">
              <a:solidFill>
                <a:schemeClr val="tx1"/>
              </a:solidFill>
            </a:endParaRPr>
          </a:p>
        </p:txBody>
      </p:sp>
      <p:sp>
        <p:nvSpPr>
          <p:cNvPr id="485" name="Rectangle 484">
            <a:extLst>
              <a:ext uri="{FF2B5EF4-FFF2-40B4-BE49-F238E27FC236}">
                <a16:creationId xmlns:a16="http://schemas.microsoft.com/office/drawing/2014/main" id="{CDE84526-CE8C-475A-8D3A-3E13047F2F6E}"/>
              </a:ext>
            </a:extLst>
          </p:cNvPr>
          <p:cNvSpPr/>
          <p:nvPr>
            <p:custDataLst>
              <p:tags r:id="rId22"/>
            </p:custDataLst>
          </p:nvPr>
        </p:nvSpPr>
        <p:spPr bwMode="auto">
          <a:xfrm>
            <a:off x="4695825" y="4549775"/>
            <a:ext cx="142875" cy="106363"/>
          </a:xfrm>
          <a:prstGeom prst="rect">
            <a:avLst/>
          </a:prstGeom>
          <a:solidFill>
            <a:schemeClr val="accent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err="1">
              <a:ea typeface="Roboto" panose="02000000000000000000" pitchFamily="2" charset="0"/>
              <a:cs typeface="Roboto" panose="02000000000000000000" pitchFamily="2" charset="0"/>
            </a:endParaRPr>
          </a:p>
        </p:txBody>
      </p:sp>
      <p:sp>
        <p:nvSpPr>
          <p:cNvPr id="380" name="Rectangle 379">
            <a:extLst>
              <a:ext uri="{FF2B5EF4-FFF2-40B4-BE49-F238E27FC236}">
                <a16:creationId xmlns:a16="http://schemas.microsoft.com/office/drawing/2014/main" id="{4078DE91-A370-4B1B-81AB-9D3BFDD4F5A5}"/>
              </a:ext>
            </a:extLst>
          </p:cNvPr>
          <p:cNvSpPr/>
          <p:nvPr>
            <p:custDataLst>
              <p:tags r:id="rId23"/>
            </p:custDataLst>
          </p:nvPr>
        </p:nvSpPr>
        <p:spPr bwMode="auto">
          <a:xfrm>
            <a:off x="4695825" y="4376738"/>
            <a:ext cx="142875" cy="106363"/>
          </a:xfrm>
          <a:prstGeom prst="rect">
            <a:avLst/>
          </a:prstGeom>
          <a:solidFill>
            <a:schemeClr val="accent1"/>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err="1">
              <a:ea typeface="Roboto" panose="02000000000000000000" pitchFamily="2" charset="0"/>
              <a:cs typeface="Roboto" panose="02000000000000000000" pitchFamily="2" charset="0"/>
            </a:endParaRPr>
          </a:p>
        </p:txBody>
      </p:sp>
      <p:sp>
        <p:nvSpPr>
          <p:cNvPr id="508" name="Rectangle 507">
            <a:extLst>
              <a:ext uri="{FF2B5EF4-FFF2-40B4-BE49-F238E27FC236}">
                <a16:creationId xmlns:a16="http://schemas.microsoft.com/office/drawing/2014/main" id="{4E5ADF69-83B0-42A1-9C87-FE1DE97B8183}"/>
              </a:ext>
            </a:extLst>
          </p:cNvPr>
          <p:cNvSpPr/>
          <p:nvPr>
            <p:custDataLst>
              <p:tags r:id="rId24"/>
            </p:custDataLst>
          </p:nvPr>
        </p:nvSpPr>
        <p:spPr bwMode="auto">
          <a:xfrm>
            <a:off x="5805488" y="4376738"/>
            <a:ext cx="142875" cy="106363"/>
          </a:xfrm>
          <a:prstGeom prst="rect">
            <a:avLst/>
          </a:prstGeom>
          <a:solidFill>
            <a:schemeClr val="bg2"/>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err="1">
              <a:ea typeface="Roboto" panose="02000000000000000000" pitchFamily="2" charset="0"/>
              <a:cs typeface="Roboto" panose="02000000000000000000" pitchFamily="2" charset="0"/>
            </a:endParaRPr>
          </a:p>
        </p:txBody>
      </p:sp>
      <p:sp>
        <p:nvSpPr>
          <p:cNvPr id="509" name="Rectangle 508">
            <a:extLst>
              <a:ext uri="{FF2B5EF4-FFF2-40B4-BE49-F238E27FC236}">
                <a16:creationId xmlns:a16="http://schemas.microsoft.com/office/drawing/2014/main" id="{7F211062-6A86-4941-AEF8-F79AEC40C2D9}"/>
              </a:ext>
            </a:extLst>
          </p:cNvPr>
          <p:cNvSpPr/>
          <p:nvPr>
            <p:custDataLst>
              <p:tags r:id="rId25"/>
            </p:custDataLst>
          </p:nvPr>
        </p:nvSpPr>
        <p:spPr bwMode="auto">
          <a:xfrm>
            <a:off x="5805488" y="4549775"/>
            <a:ext cx="142875" cy="106363"/>
          </a:xfrm>
          <a:prstGeom prst="rect">
            <a:avLst/>
          </a:prstGeom>
          <a:solidFill>
            <a:schemeClr val="accent4"/>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err="1">
              <a:ea typeface="Roboto" panose="02000000000000000000" pitchFamily="2" charset="0"/>
              <a:cs typeface="Roboto" panose="02000000000000000000" pitchFamily="2" charset="0"/>
            </a:endParaRPr>
          </a:p>
        </p:txBody>
      </p:sp>
      <p:sp>
        <p:nvSpPr>
          <p:cNvPr id="510" name="Rectangle 509">
            <a:extLst>
              <a:ext uri="{FF2B5EF4-FFF2-40B4-BE49-F238E27FC236}">
                <a16:creationId xmlns:a16="http://schemas.microsoft.com/office/drawing/2014/main" id="{D2255052-C6F1-4EB5-A409-B9CC2FB586C8}"/>
              </a:ext>
            </a:extLst>
          </p:cNvPr>
          <p:cNvSpPr/>
          <p:nvPr>
            <p:custDataLst>
              <p:tags r:id="rId26"/>
            </p:custDataLst>
          </p:nvPr>
        </p:nvSpPr>
        <p:spPr bwMode="auto">
          <a:xfrm>
            <a:off x="7013575" y="4376738"/>
            <a:ext cx="142875" cy="106363"/>
          </a:xfrm>
          <a:prstGeom prst="rect">
            <a:avLst/>
          </a:prstGeom>
          <a:solidFill>
            <a:schemeClr val="accent5"/>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err="1">
              <a:ea typeface="Roboto" panose="02000000000000000000" pitchFamily="2" charset="0"/>
              <a:cs typeface="Roboto" panose="02000000000000000000" pitchFamily="2" charset="0"/>
            </a:endParaRPr>
          </a:p>
        </p:txBody>
      </p:sp>
      <p:sp>
        <p:nvSpPr>
          <p:cNvPr id="30" name="Rectangle 29">
            <a:extLst>
              <a:ext uri="{FF2B5EF4-FFF2-40B4-BE49-F238E27FC236}">
                <a16:creationId xmlns:a16="http://schemas.microsoft.com/office/drawing/2014/main" id="{E38F830F-FDBE-4C83-90F1-F71FF55A7980}"/>
              </a:ext>
            </a:extLst>
          </p:cNvPr>
          <p:cNvSpPr/>
          <p:nvPr>
            <p:custDataLst>
              <p:tags r:id="rId27"/>
            </p:custDataLst>
          </p:nvPr>
        </p:nvSpPr>
        <p:spPr bwMode="auto">
          <a:xfrm>
            <a:off x="4889500" y="4371975"/>
            <a:ext cx="57308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6DDE3A71-A248-4F19-A5DE-A281180BCE6A}" type="datetime'''''''''''C''''''''o''n''s''t''ru''c''''''''t''''i''''o''''n'">
              <a:rPr lang="en-US" altLang="en-US" sz="800" b="0" baseline="0" smtClean="0">
                <a:solidFill>
                  <a:schemeClr val="tx1"/>
                </a:solidFill>
                <a:effectLst/>
              </a:rPr>
              <a:pPr/>
              <a:t>Construction</a:t>
            </a:fld>
            <a:endParaRPr lang="en-US" sz="800" b="0" baseline="0" err="1">
              <a:solidFill>
                <a:schemeClr val="tx1"/>
              </a:solidFill>
            </a:endParaRPr>
          </a:p>
        </p:txBody>
      </p:sp>
      <p:sp>
        <p:nvSpPr>
          <p:cNvPr id="496" name="Rectangle 495">
            <a:extLst>
              <a:ext uri="{FF2B5EF4-FFF2-40B4-BE49-F238E27FC236}">
                <a16:creationId xmlns:a16="http://schemas.microsoft.com/office/drawing/2014/main" id="{FD4869F6-8F29-4527-8DC5-17E31A44FE7C}"/>
              </a:ext>
            </a:extLst>
          </p:cNvPr>
          <p:cNvSpPr/>
          <p:nvPr>
            <p:custDataLst>
              <p:tags r:id="rId28"/>
            </p:custDataLst>
          </p:nvPr>
        </p:nvSpPr>
        <p:spPr bwMode="auto">
          <a:xfrm>
            <a:off x="7207250" y="4371975"/>
            <a:ext cx="936625"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917B32C6-5A57-4B69-9ACD-74FF7554D83C}" type="datetime'''Co''nsum''''''''''''''''''e''''''''''r &amp; g''eneral'''''''''">
              <a:rPr lang="en-US" altLang="en-US" sz="800" b="0" baseline="0" smtClean="0">
                <a:solidFill>
                  <a:schemeClr val="tx1"/>
                </a:solidFill>
              </a:rPr>
              <a:pPr/>
              <a:t>Consumer &amp; general</a:t>
            </a:fld>
            <a:endParaRPr lang="en-US" sz="800" b="0" baseline="0" err="1">
              <a:solidFill>
                <a:schemeClr val="tx1"/>
              </a:solidFill>
            </a:endParaRPr>
          </a:p>
        </p:txBody>
      </p:sp>
      <p:sp>
        <p:nvSpPr>
          <p:cNvPr id="477" name="Rectangle 476">
            <a:extLst>
              <a:ext uri="{FF2B5EF4-FFF2-40B4-BE49-F238E27FC236}">
                <a16:creationId xmlns:a16="http://schemas.microsoft.com/office/drawing/2014/main" id="{FE019050-7E9A-4E90-85AA-EB6635E075B7}"/>
              </a:ext>
            </a:extLst>
          </p:cNvPr>
          <p:cNvSpPr/>
          <p:nvPr>
            <p:custDataLst>
              <p:tags r:id="rId29"/>
            </p:custDataLst>
          </p:nvPr>
        </p:nvSpPr>
        <p:spPr bwMode="auto">
          <a:xfrm>
            <a:off x="4889500" y="4545013"/>
            <a:ext cx="81438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3018E2C5-A79B-4D1F-8037-AE5278AF3C8C}" type="datetime'Ele''ct''''''r''i''''''c''al'' ''''''N''''et''w''''ork'">
              <a:rPr lang="en-US" altLang="en-US" sz="800" b="0" baseline="0" smtClean="0">
                <a:solidFill>
                  <a:schemeClr val="tx1"/>
                </a:solidFill>
              </a:rPr>
              <a:pPr/>
              <a:t>Electrical Network</a:t>
            </a:fld>
            <a:endParaRPr lang="en-US" sz="800" b="0" baseline="0" err="1">
              <a:solidFill>
                <a:schemeClr val="tx1"/>
              </a:solidFill>
            </a:endParaRPr>
          </a:p>
        </p:txBody>
      </p:sp>
      <p:sp>
        <p:nvSpPr>
          <p:cNvPr id="495" name="Rectangle 494">
            <a:extLst>
              <a:ext uri="{FF2B5EF4-FFF2-40B4-BE49-F238E27FC236}">
                <a16:creationId xmlns:a16="http://schemas.microsoft.com/office/drawing/2014/main" id="{0E582882-83A2-4EA4-856B-CBC2CA90251D}"/>
              </a:ext>
            </a:extLst>
          </p:cNvPr>
          <p:cNvSpPr/>
          <p:nvPr>
            <p:custDataLst>
              <p:tags r:id="rId30"/>
            </p:custDataLst>
          </p:nvPr>
        </p:nvSpPr>
        <p:spPr bwMode="auto">
          <a:xfrm>
            <a:off x="5999163" y="4545013"/>
            <a:ext cx="436563"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492AEB19-778F-4633-BD7B-84DA2FC9C4D8}" type="datetime'''''Tr''''''an''''''''''s''''''''''''''''''''''''''po''''rt'''">
              <a:rPr lang="en-US" altLang="en-US" sz="800" b="0" baseline="0" smtClean="0">
                <a:solidFill>
                  <a:schemeClr val="tx1"/>
                </a:solidFill>
              </a:rPr>
              <a:pPr/>
              <a:t>Transport</a:t>
            </a:fld>
            <a:endParaRPr lang="en-US" sz="800" b="0" baseline="0" err="1">
              <a:solidFill>
                <a:schemeClr val="tx1"/>
              </a:solidFill>
            </a:endParaRPr>
          </a:p>
        </p:txBody>
      </p:sp>
      <p:sp>
        <p:nvSpPr>
          <p:cNvPr id="494" name="Rectangle 493">
            <a:extLst>
              <a:ext uri="{FF2B5EF4-FFF2-40B4-BE49-F238E27FC236}">
                <a16:creationId xmlns:a16="http://schemas.microsoft.com/office/drawing/2014/main" id="{5D8F3953-ECB1-4B67-BE67-FAC321E92B1D}"/>
              </a:ext>
            </a:extLst>
          </p:cNvPr>
          <p:cNvSpPr/>
          <p:nvPr>
            <p:custDataLst>
              <p:tags r:id="rId31"/>
            </p:custDataLst>
          </p:nvPr>
        </p:nvSpPr>
        <p:spPr bwMode="auto">
          <a:xfrm>
            <a:off x="5999163" y="4371975"/>
            <a:ext cx="912813"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51BC714F-80BB-4AE9-9C60-B21D903B6026}" type="datetime'I''''ndu''''s''''''tri''al'''''' Machi''''n''''''e''r''''y'''">
              <a:rPr lang="en-US" altLang="en-US" sz="800" b="0" baseline="0" smtClean="0">
                <a:solidFill>
                  <a:schemeClr val="tx1"/>
                </a:solidFill>
              </a:rPr>
              <a:pPr/>
              <a:t>Industrial Machinery</a:t>
            </a:fld>
            <a:endParaRPr lang="en-US" sz="800" b="0" baseline="0" err="1">
              <a:solidFill>
                <a:schemeClr val="tx1"/>
              </a:solidFill>
            </a:endParaRPr>
          </a:p>
        </p:txBody>
      </p:sp>
      <p:sp>
        <p:nvSpPr>
          <p:cNvPr id="406" name="Text Placeholder 104">
            <a:extLst>
              <a:ext uri="{FF2B5EF4-FFF2-40B4-BE49-F238E27FC236}">
                <a16:creationId xmlns:a16="http://schemas.microsoft.com/office/drawing/2014/main" id="{0483AFBA-65FF-4B07-987B-BF9C6A460929}"/>
              </a:ext>
            </a:extLst>
          </p:cNvPr>
          <p:cNvSpPr>
            <a:spLocks noGrp="1"/>
          </p:cNvSpPr>
          <p:nvPr>
            <p:custDataLst>
              <p:tags r:id="rId32"/>
            </p:custDataLst>
          </p:nvPr>
        </p:nvSpPr>
        <p:spPr bwMode="auto">
          <a:xfrm>
            <a:off x="8243888" y="3063875"/>
            <a:ext cx="490538" cy="268288"/>
          </a:xfrm>
          <a:prstGeom prst="roundRect">
            <a:avLst>
              <a:gd name="adj" fmla="val 49704"/>
            </a:avLst>
          </a:prstGeom>
          <a:solidFill>
            <a:srgbClr val="06357A"/>
          </a:solidFill>
          <a:ln w="9525">
            <a:noFill/>
            <a:miter lim="800000"/>
            <a:headEnd/>
            <a:tailEnd/>
          </a:ln>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lc="http://schemas.openxmlformats.org/drawingml/2006/lockedCanvas" xmlns="" val="1"/>
            </a:ext>
          </a:extLst>
        </p:spPr>
        <p:txBody>
          <a:bodyPr vert="horz" wrap="none" lIns="0" tIns="17463" rIns="0" bIns="19050" numCol="1" anchor="ctr" anchorCtr="0" compatLnSpc="1">
            <a:prstTxWarp prst="textNoShape">
              <a:avLst/>
            </a:prstTxWarp>
            <a:noAutofit/>
          </a:bodyPr>
          <a:lstStyle>
            <a:lvl1pPr marL="314954" indent="-314954" algn="l" defTabSz="419938" rtl="0" eaLnBrk="1" fontAlgn="base" hangingPunct="1">
              <a:spcBef>
                <a:spcPts val="200"/>
              </a:spcBef>
              <a:spcAft>
                <a:spcPts val="200"/>
              </a:spcAft>
              <a:buClr>
                <a:schemeClr val="tx2"/>
              </a:buClr>
              <a:buSzPct val="80000"/>
              <a:buFont typeface="Wingdings 2" pitchFamily="18" charset="2"/>
              <a:buChar char=""/>
              <a:defRPr sz="1800" kern="1200">
                <a:solidFill>
                  <a:schemeClr val="tx2"/>
                </a:solidFill>
                <a:latin typeface="+mn-lt"/>
                <a:ea typeface="ＭＳ Ｐゴシック" charset="0"/>
                <a:cs typeface="ＭＳ Ｐゴシック" charset="0"/>
              </a:defRPr>
            </a:lvl1pPr>
            <a:lvl2pPr marL="682400" indent="-262461" algn="l" defTabSz="419938" rtl="0" eaLnBrk="1" fontAlgn="base" hangingPunct="1">
              <a:spcBef>
                <a:spcPts val="200"/>
              </a:spcBef>
              <a:spcAft>
                <a:spcPts val="200"/>
              </a:spcAft>
              <a:buFont typeface="Arial" pitchFamily="34" charset="0"/>
              <a:buChar char="»"/>
              <a:defRPr sz="1700" kern="1200">
                <a:solidFill>
                  <a:schemeClr val="tx2"/>
                </a:solidFill>
                <a:latin typeface="+mn-lt"/>
                <a:ea typeface="ＭＳ Ｐゴシック" charset="0"/>
                <a:cs typeface="+mn-cs"/>
              </a:defRPr>
            </a:lvl2pPr>
            <a:lvl3pPr marL="1049846" indent="-209969" algn="l" defTabSz="419938" rtl="0" eaLnBrk="1" fontAlgn="base" hangingPunct="1">
              <a:spcBef>
                <a:spcPts val="200"/>
              </a:spcBef>
              <a:spcAft>
                <a:spcPts val="200"/>
              </a:spcAft>
              <a:buFont typeface="Arial" pitchFamily="34" charset="0"/>
              <a:buChar char="»"/>
              <a:defRPr sz="1500" kern="1200">
                <a:solidFill>
                  <a:schemeClr val="tx2"/>
                </a:solidFill>
                <a:latin typeface="+mn-lt"/>
                <a:ea typeface="ＭＳ Ｐゴシック" charset="0"/>
                <a:cs typeface="+mn-cs"/>
              </a:defRPr>
            </a:lvl3pPr>
            <a:lvl4pPr marL="1469784" indent="-209969" algn="l" defTabSz="419938" rtl="0" eaLnBrk="1" fontAlgn="base" hangingPunct="1">
              <a:spcBef>
                <a:spcPts val="200"/>
              </a:spcBef>
              <a:spcAft>
                <a:spcPts val="200"/>
              </a:spcAft>
              <a:buFont typeface="Arial" pitchFamily="34" charset="0"/>
              <a:buChar char="»"/>
              <a:defRPr sz="1300" kern="1200">
                <a:solidFill>
                  <a:schemeClr val="tx2"/>
                </a:solidFill>
                <a:latin typeface="+mn-lt"/>
                <a:ea typeface="ＭＳ Ｐゴシック" charset="0"/>
                <a:cs typeface="+mn-cs"/>
              </a:defRPr>
            </a:lvl4pPr>
            <a:lvl5pPr marL="1889722" indent="-209969" algn="l" defTabSz="419938" rtl="0" eaLnBrk="1" fontAlgn="base" hangingPunct="1">
              <a:spcBef>
                <a:spcPts val="200"/>
              </a:spcBef>
              <a:spcAft>
                <a:spcPts val="200"/>
              </a:spcAft>
              <a:buFont typeface="Arial" pitchFamily="34" charset="0"/>
              <a:buChar char="»"/>
              <a:defRPr sz="1100" kern="1200">
                <a:solidFill>
                  <a:schemeClr val="tx2"/>
                </a:solidFill>
                <a:latin typeface="+mn-lt"/>
                <a:ea typeface="ＭＳ Ｐゴシック" charset="0"/>
                <a:cs typeface="+mn-cs"/>
              </a:defRPr>
            </a:lvl5pPr>
            <a:lvl6pPr marL="2309660" indent="-209969" algn="l" defTabSz="419938" rtl="0" eaLnBrk="1" latinLnBrk="0" hangingPunct="1">
              <a:spcBef>
                <a:spcPct val="20000"/>
              </a:spcBef>
              <a:buFont typeface="Arial"/>
              <a:buChar char="•"/>
              <a:defRPr sz="1800" kern="1200">
                <a:solidFill>
                  <a:schemeClr val="tx1"/>
                </a:solidFill>
                <a:latin typeface="+mn-lt"/>
                <a:ea typeface="+mn-ea"/>
                <a:cs typeface="+mn-cs"/>
              </a:defRPr>
            </a:lvl6pPr>
            <a:lvl7pPr marL="2729598" indent="-209969" algn="l" defTabSz="419938" rtl="0" eaLnBrk="1" latinLnBrk="0" hangingPunct="1">
              <a:spcBef>
                <a:spcPct val="20000"/>
              </a:spcBef>
              <a:buFont typeface="Arial"/>
              <a:buChar char="•"/>
              <a:defRPr sz="1800" kern="1200">
                <a:solidFill>
                  <a:schemeClr val="tx1"/>
                </a:solidFill>
                <a:latin typeface="+mn-lt"/>
                <a:ea typeface="+mn-ea"/>
                <a:cs typeface="+mn-cs"/>
              </a:defRPr>
            </a:lvl7pPr>
            <a:lvl8pPr marL="3149537" indent="-209969" algn="l" defTabSz="419938" rtl="0" eaLnBrk="1" latinLnBrk="0" hangingPunct="1">
              <a:spcBef>
                <a:spcPct val="20000"/>
              </a:spcBef>
              <a:buFont typeface="Arial"/>
              <a:buChar char="•"/>
              <a:defRPr sz="1800" kern="1200">
                <a:solidFill>
                  <a:schemeClr val="tx1"/>
                </a:solidFill>
                <a:latin typeface="+mn-lt"/>
                <a:ea typeface="+mn-ea"/>
                <a:cs typeface="+mn-cs"/>
              </a:defRPr>
            </a:lvl8pPr>
            <a:lvl9pPr marL="3569475" indent="-209969" algn="l" defTabSz="419938"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000" baseline="0">
                <a:solidFill>
                  <a:schemeClr val="bg1"/>
                </a:solidFill>
                <a:ea typeface="+mn-ea"/>
                <a:cs typeface="+mn-cs"/>
                <a:sym typeface="+mn-lt"/>
              </a:rPr>
              <a:t>+2.2</a:t>
            </a:r>
          </a:p>
        </p:txBody>
      </p:sp>
      <p:sp>
        <p:nvSpPr>
          <p:cNvPr id="407" name="Text Placeholder 104">
            <a:extLst>
              <a:ext uri="{FF2B5EF4-FFF2-40B4-BE49-F238E27FC236}">
                <a16:creationId xmlns:a16="http://schemas.microsoft.com/office/drawing/2014/main" id="{6078DE65-732A-41E7-BCA0-3A5AD09D1B53}"/>
              </a:ext>
            </a:extLst>
          </p:cNvPr>
          <p:cNvSpPr>
            <a:spLocks noGrp="1"/>
          </p:cNvSpPr>
          <p:nvPr>
            <p:custDataLst>
              <p:tags r:id="rId33"/>
            </p:custDataLst>
          </p:nvPr>
        </p:nvSpPr>
        <p:spPr bwMode="auto">
          <a:xfrm>
            <a:off x="8243888" y="3517900"/>
            <a:ext cx="490538" cy="268288"/>
          </a:xfrm>
          <a:prstGeom prst="roundRect">
            <a:avLst>
              <a:gd name="adj" fmla="val 49704"/>
            </a:avLst>
          </a:prstGeom>
          <a:solidFill>
            <a:srgbClr val="00A4E3"/>
          </a:solidFill>
          <a:ln w="9525">
            <a:noFill/>
            <a:miter lim="800000"/>
            <a:headEnd/>
            <a:tailEnd/>
          </a:ln>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lc="http://schemas.openxmlformats.org/drawingml/2006/lockedCanvas" xmlns="" val="1"/>
            </a:ext>
          </a:extLst>
        </p:spPr>
        <p:txBody>
          <a:bodyPr vert="horz" wrap="none" lIns="0" tIns="19050" rIns="0" bIns="17463" numCol="1" anchor="ctr" anchorCtr="0" compatLnSpc="1">
            <a:prstTxWarp prst="textNoShape">
              <a:avLst/>
            </a:prstTxWarp>
            <a:noAutofit/>
          </a:bodyPr>
          <a:lstStyle>
            <a:lvl1pPr marL="314954" indent="-314954" algn="l" defTabSz="419938" rtl="0" eaLnBrk="1" fontAlgn="base" hangingPunct="1">
              <a:spcBef>
                <a:spcPts val="200"/>
              </a:spcBef>
              <a:spcAft>
                <a:spcPts val="200"/>
              </a:spcAft>
              <a:buClr>
                <a:schemeClr val="tx2"/>
              </a:buClr>
              <a:buSzPct val="80000"/>
              <a:buFont typeface="Wingdings 2" pitchFamily="18" charset="2"/>
              <a:buChar char=""/>
              <a:defRPr sz="1800" kern="1200">
                <a:solidFill>
                  <a:schemeClr val="tx2"/>
                </a:solidFill>
                <a:latin typeface="+mn-lt"/>
                <a:ea typeface="ＭＳ Ｐゴシック" charset="0"/>
                <a:cs typeface="ＭＳ Ｐゴシック" charset="0"/>
              </a:defRPr>
            </a:lvl1pPr>
            <a:lvl2pPr marL="682400" indent="-262461" algn="l" defTabSz="419938" rtl="0" eaLnBrk="1" fontAlgn="base" hangingPunct="1">
              <a:spcBef>
                <a:spcPts val="200"/>
              </a:spcBef>
              <a:spcAft>
                <a:spcPts val="200"/>
              </a:spcAft>
              <a:buFont typeface="Arial" pitchFamily="34" charset="0"/>
              <a:buChar char="»"/>
              <a:defRPr sz="1700" kern="1200">
                <a:solidFill>
                  <a:schemeClr val="tx2"/>
                </a:solidFill>
                <a:latin typeface="+mn-lt"/>
                <a:ea typeface="ＭＳ Ｐゴシック" charset="0"/>
                <a:cs typeface="+mn-cs"/>
              </a:defRPr>
            </a:lvl2pPr>
            <a:lvl3pPr marL="1049846" indent="-209969" algn="l" defTabSz="419938" rtl="0" eaLnBrk="1" fontAlgn="base" hangingPunct="1">
              <a:spcBef>
                <a:spcPts val="200"/>
              </a:spcBef>
              <a:spcAft>
                <a:spcPts val="200"/>
              </a:spcAft>
              <a:buFont typeface="Arial" pitchFamily="34" charset="0"/>
              <a:buChar char="»"/>
              <a:defRPr sz="1500" kern="1200">
                <a:solidFill>
                  <a:schemeClr val="tx2"/>
                </a:solidFill>
                <a:latin typeface="+mn-lt"/>
                <a:ea typeface="ＭＳ Ｐゴシック" charset="0"/>
                <a:cs typeface="+mn-cs"/>
              </a:defRPr>
            </a:lvl3pPr>
            <a:lvl4pPr marL="1469784" indent="-209969" algn="l" defTabSz="419938" rtl="0" eaLnBrk="1" fontAlgn="base" hangingPunct="1">
              <a:spcBef>
                <a:spcPts val="200"/>
              </a:spcBef>
              <a:spcAft>
                <a:spcPts val="200"/>
              </a:spcAft>
              <a:buFont typeface="Arial" pitchFamily="34" charset="0"/>
              <a:buChar char="»"/>
              <a:defRPr sz="1300" kern="1200">
                <a:solidFill>
                  <a:schemeClr val="tx2"/>
                </a:solidFill>
                <a:latin typeface="+mn-lt"/>
                <a:ea typeface="ＭＳ Ｐゴシック" charset="0"/>
                <a:cs typeface="+mn-cs"/>
              </a:defRPr>
            </a:lvl4pPr>
            <a:lvl5pPr marL="1889722" indent="-209969" algn="l" defTabSz="419938" rtl="0" eaLnBrk="1" fontAlgn="base" hangingPunct="1">
              <a:spcBef>
                <a:spcPts val="200"/>
              </a:spcBef>
              <a:spcAft>
                <a:spcPts val="200"/>
              </a:spcAft>
              <a:buFont typeface="Arial" pitchFamily="34" charset="0"/>
              <a:buChar char="»"/>
              <a:defRPr sz="1100" kern="1200">
                <a:solidFill>
                  <a:schemeClr val="tx2"/>
                </a:solidFill>
                <a:latin typeface="+mn-lt"/>
                <a:ea typeface="ＭＳ Ｐゴシック" charset="0"/>
                <a:cs typeface="+mn-cs"/>
              </a:defRPr>
            </a:lvl5pPr>
            <a:lvl6pPr marL="2309660" indent="-209969" algn="l" defTabSz="419938" rtl="0" eaLnBrk="1" latinLnBrk="0" hangingPunct="1">
              <a:spcBef>
                <a:spcPct val="20000"/>
              </a:spcBef>
              <a:buFont typeface="Arial"/>
              <a:buChar char="•"/>
              <a:defRPr sz="1800" kern="1200">
                <a:solidFill>
                  <a:schemeClr val="tx1"/>
                </a:solidFill>
                <a:latin typeface="+mn-lt"/>
                <a:ea typeface="+mn-ea"/>
                <a:cs typeface="+mn-cs"/>
              </a:defRPr>
            </a:lvl6pPr>
            <a:lvl7pPr marL="2729598" indent="-209969" algn="l" defTabSz="419938" rtl="0" eaLnBrk="1" latinLnBrk="0" hangingPunct="1">
              <a:spcBef>
                <a:spcPct val="20000"/>
              </a:spcBef>
              <a:buFont typeface="Arial"/>
              <a:buChar char="•"/>
              <a:defRPr sz="1800" kern="1200">
                <a:solidFill>
                  <a:schemeClr val="tx1"/>
                </a:solidFill>
                <a:latin typeface="+mn-lt"/>
                <a:ea typeface="+mn-ea"/>
                <a:cs typeface="+mn-cs"/>
              </a:defRPr>
            </a:lvl7pPr>
            <a:lvl8pPr marL="3149537" indent="-209969" algn="l" defTabSz="419938" rtl="0" eaLnBrk="1" latinLnBrk="0" hangingPunct="1">
              <a:spcBef>
                <a:spcPct val="20000"/>
              </a:spcBef>
              <a:buFont typeface="Arial"/>
              <a:buChar char="•"/>
              <a:defRPr sz="1800" kern="1200">
                <a:solidFill>
                  <a:schemeClr val="tx1"/>
                </a:solidFill>
                <a:latin typeface="+mn-lt"/>
                <a:ea typeface="+mn-ea"/>
                <a:cs typeface="+mn-cs"/>
              </a:defRPr>
            </a:lvl8pPr>
            <a:lvl9pPr marL="3569475" indent="-209969" algn="l" defTabSz="419938"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000" baseline="0">
                <a:solidFill>
                  <a:schemeClr val="bg1"/>
                </a:solidFill>
                <a:ea typeface="+mn-ea"/>
                <a:cs typeface="+mn-cs"/>
                <a:sym typeface="+mn-lt"/>
              </a:rPr>
              <a:t>+2.0</a:t>
            </a:r>
          </a:p>
        </p:txBody>
      </p:sp>
      <p:sp>
        <p:nvSpPr>
          <p:cNvPr id="408" name="Text Placeholder 104">
            <a:extLst>
              <a:ext uri="{FF2B5EF4-FFF2-40B4-BE49-F238E27FC236}">
                <a16:creationId xmlns:a16="http://schemas.microsoft.com/office/drawing/2014/main" id="{E2E506A8-8AC6-419A-81B3-FF047D57FC32}"/>
              </a:ext>
            </a:extLst>
          </p:cNvPr>
          <p:cNvSpPr>
            <a:spLocks noGrp="1"/>
          </p:cNvSpPr>
          <p:nvPr>
            <p:custDataLst>
              <p:tags r:id="rId34"/>
            </p:custDataLst>
          </p:nvPr>
        </p:nvSpPr>
        <p:spPr bwMode="auto">
          <a:xfrm>
            <a:off x="8243888" y="2463800"/>
            <a:ext cx="490538" cy="268288"/>
          </a:xfrm>
          <a:prstGeom prst="roundRect">
            <a:avLst>
              <a:gd name="adj" fmla="val 49704"/>
            </a:avLst>
          </a:prstGeom>
          <a:solidFill>
            <a:srgbClr val="008542"/>
          </a:solidFill>
          <a:ln w="9525">
            <a:noFill/>
            <a:miter lim="800000"/>
            <a:headEnd/>
            <a:tailEnd/>
          </a:ln>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lc="http://schemas.openxmlformats.org/drawingml/2006/lockedCanvas" xmlns="" val="1"/>
            </a:ext>
          </a:extLst>
        </p:spPr>
        <p:txBody>
          <a:bodyPr vert="horz" wrap="none" lIns="0" tIns="19050" rIns="0" bIns="17463" numCol="1" anchor="ctr" anchorCtr="0" compatLnSpc="1">
            <a:prstTxWarp prst="textNoShape">
              <a:avLst/>
            </a:prstTxWarp>
            <a:noAutofit/>
          </a:bodyPr>
          <a:lstStyle>
            <a:lvl1pPr marL="314954" indent="-314954" algn="l" defTabSz="419938" rtl="0" eaLnBrk="1" fontAlgn="base" hangingPunct="1">
              <a:spcBef>
                <a:spcPts val="200"/>
              </a:spcBef>
              <a:spcAft>
                <a:spcPts val="200"/>
              </a:spcAft>
              <a:buClr>
                <a:schemeClr val="tx2"/>
              </a:buClr>
              <a:buSzPct val="80000"/>
              <a:buFont typeface="Wingdings 2" pitchFamily="18" charset="2"/>
              <a:buChar char=""/>
              <a:defRPr sz="1800" kern="1200">
                <a:solidFill>
                  <a:schemeClr val="tx2"/>
                </a:solidFill>
                <a:latin typeface="+mn-lt"/>
                <a:ea typeface="ＭＳ Ｐゴシック" charset="0"/>
                <a:cs typeface="ＭＳ Ｐゴシック" charset="0"/>
              </a:defRPr>
            </a:lvl1pPr>
            <a:lvl2pPr marL="682400" indent="-262461" algn="l" defTabSz="419938" rtl="0" eaLnBrk="1" fontAlgn="base" hangingPunct="1">
              <a:spcBef>
                <a:spcPts val="200"/>
              </a:spcBef>
              <a:spcAft>
                <a:spcPts val="200"/>
              </a:spcAft>
              <a:buFont typeface="Arial" pitchFamily="34" charset="0"/>
              <a:buChar char="»"/>
              <a:defRPr sz="1700" kern="1200">
                <a:solidFill>
                  <a:schemeClr val="tx2"/>
                </a:solidFill>
                <a:latin typeface="+mn-lt"/>
                <a:ea typeface="ＭＳ Ｐゴシック" charset="0"/>
                <a:cs typeface="+mn-cs"/>
              </a:defRPr>
            </a:lvl2pPr>
            <a:lvl3pPr marL="1049846" indent="-209969" algn="l" defTabSz="419938" rtl="0" eaLnBrk="1" fontAlgn="base" hangingPunct="1">
              <a:spcBef>
                <a:spcPts val="200"/>
              </a:spcBef>
              <a:spcAft>
                <a:spcPts val="200"/>
              </a:spcAft>
              <a:buFont typeface="Arial" pitchFamily="34" charset="0"/>
              <a:buChar char="»"/>
              <a:defRPr sz="1500" kern="1200">
                <a:solidFill>
                  <a:schemeClr val="tx2"/>
                </a:solidFill>
                <a:latin typeface="+mn-lt"/>
                <a:ea typeface="ＭＳ Ｐゴシック" charset="0"/>
                <a:cs typeface="+mn-cs"/>
              </a:defRPr>
            </a:lvl3pPr>
            <a:lvl4pPr marL="1469784" indent="-209969" algn="l" defTabSz="419938" rtl="0" eaLnBrk="1" fontAlgn="base" hangingPunct="1">
              <a:spcBef>
                <a:spcPts val="200"/>
              </a:spcBef>
              <a:spcAft>
                <a:spcPts val="200"/>
              </a:spcAft>
              <a:buFont typeface="Arial" pitchFamily="34" charset="0"/>
              <a:buChar char="»"/>
              <a:defRPr sz="1300" kern="1200">
                <a:solidFill>
                  <a:schemeClr val="tx2"/>
                </a:solidFill>
                <a:latin typeface="+mn-lt"/>
                <a:ea typeface="ＭＳ Ｐゴシック" charset="0"/>
                <a:cs typeface="+mn-cs"/>
              </a:defRPr>
            </a:lvl4pPr>
            <a:lvl5pPr marL="1889722" indent="-209969" algn="l" defTabSz="419938" rtl="0" eaLnBrk="1" fontAlgn="base" hangingPunct="1">
              <a:spcBef>
                <a:spcPts val="200"/>
              </a:spcBef>
              <a:spcAft>
                <a:spcPts val="200"/>
              </a:spcAft>
              <a:buFont typeface="Arial" pitchFamily="34" charset="0"/>
              <a:buChar char="»"/>
              <a:defRPr sz="1100" kern="1200">
                <a:solidFill>
                  <a:schemeClr val="tx2"/>
                </a:solidFill>
                <a:latin typeface="+mn-lt"/>
                <a:ea typeface="ＭＳ Ｐゴシック" charset="0"/>
                <a:cs typeface="+mn-cs"/>
              </a:defRPr>
            </a:lvl5pPr>
            <a:lvl6pPr marL="2309660" indent="-209969" algn="l" defTabSz="419938" rtl="0" eaLnBrk="1" latinLnBrk="0" hangingPunct="1">
              <a:spcBef>
                <a:spcPct val="20000"/>
              </a:spcBef>
              <a:buFont typeface="Arial"/>
              <a:buChar char="•"/>
              <a:defRPr sz="1800" kern="1200">
                <a:solidFill>
                  <a:schemeClr val="tx1"/>
                </a:solidFill>
                <a:latin typeface="+mn-lt"/>
                <a:ea typeface="+mn-ea"/>
                <a:cs typeface="+mn-cs"/>
              </a:defRPr>
            </a:lvl6pPr>
            <a:lvl7pPr marL="2729598" indent="-209969" algn="l" defTabSz="419938" rtl="0" eaLnBrk="1" latinLnBrk="0" hangingPunct="1">
              <a:spcBef>
                <a:spcPct val="20000"/>
              </a:spcBef>
              <a:buFont typeface="Arial"/>
              <a:buChar char="•"/>
              <a:defRPr sz="1800" kern="1200">
                <a:solidFill>
                  <a:schemeClr val="tx1"/>
                </a:solidFill>
                <a:latin typeface="+mn-lt"/>
                <a:ea typeface="+mn-ea"/>
                <a:cs typeface="+mn-cs"/>
              </a:defRPr>
            </a:lvl7pPr>
            <a:lvl8pPr marL="3149537" indent="-209969" algn="l" defTabSz="419938" rtl="0" eaLnBrk="1" latinLnBrk="0" hangingPunct="1">
              <a:spcBef>
                <a:spcPct val="20000"/>
              </a:spcBef>
              <a:buFont typeface="Arial"/>
              <a:buChar char="•"/>
              <a:defRPr sz="1800" kern="1200">
                <a:solidFill>
                  <a:schemeClr val="tx1"/>
                </a:solidFill>
                <a:latin typeface="+mn-lt"/>
                <a:ea typeface="+mn-ea"/>
                <a:cs typeface="+mn-cs"/>
              </a:defRPr>
            </a:lvl8pPr>
            <a:lvl9pPr marL="3569475" indent="-209969" algn="l" defTabSz="419938"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000" baseline="0">
                <a:solidFill>
                  <a:schemeClr val="bg1"/>
                </a:solidFill>
                <a:ea typeface="+mn-ea"/>
                <a:cs typeface="+mn-cs"/>
                <a:sym typeface="+mn-lt"/>
              </a:rPr>
              <a:t>+5.0</a:t>
            </a:r>
          </a:p>
        </p:txBody>
      </p:sp>
      <p:sp>
        <p:nvSpPr>
          <p:cNvPr id="409" name="Text Placeholder 104">
            <a:extLst>
              <a:ext uri="{FF2B5EF4-FFF2-40B4-BE49-F238E27FC236}">
                <a16:creationId xmlns:a16="http://schemas.microsoft.com/office/drawing/2014/main" id="{F3DA2B69-65A6-4199-89B8-9EE0D3AF6AA2}"/>
              </a:ext>
            </a:extLst>
          </p:cNvPr>
          <p:cNvSpPr>
            <a:spLocks noGrp="1"/>
          </p:cNvSpPr>
          <p:nvPr>
            <p:custDataLst>
              <p:tags r:id="rId35"/>
            </p:custDataLst>
          </p:nvPr>
        </p:nvSpPr>
        <p:spPr bwMode="auto">
          <a:xfrm>
            <a:off x="8243888" y="2195513"/>
            <a:ext cx="490538" cy="268288"/>
          </a:xfrm>
          <a:prstGeom prst="roundRect">
            <a:avLst>
              <a:gd name="adj" fmla="val 49704"/>
            </a:avLst>
          </a:prstGeom>
          <a:solidFill>
            <a:srgbClr val="EAA814"/>
          </a:solidFill>
          <a:ln w="9525">
            <a:noFill/>
            <a:miter lim="800000"/>
            <a:headEnd/>
            <a:tailEnd/>
          </a:ln>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lc="http://schemas.openxmlformats.org/drawingml/2006/lockedCanvas" xmlns="" val="1"/>
            </a:ext>
          </a:extLst>
        </p:spPr>
        <p:txBody>
          <a:bodyPr vert="horz" wrap="none" lIns="0" tIns="19050" rIns="0" bIns="17463" numCol="1" anchor="ctr" anchorCtr="0" compatLnSpc="1">
            <a:prstTxWarp prst="textNoShape">
              <a:avLst/>
            </a:prstTxWarp>
            <a:noAutofit/>
          </a:bodyPr>
          <a:lstStyle>
            <a:lvl1pPr marL="314954" indent="-314954" algn="l" defTabSz="419938" rtl="0" eaLnBrk="1" fontAlgn="base" hangingPunct="1">
              <a:spcBef>
                <a:spcPts val="200"/>
              </a:spcBef>
              <a:spcAft>
                <a:spcPts val="200"/>
              </a:spcAft>
              <a:buClr>
                <a:schemeClr val="tx2"/>
              </a:buClr>
              <a:buSzPct val="80000"/>
              <a:buFont typeface="Wingdings 2" pitchFamily="18" charset="2"/>
              <a:buChar char=""/>
              <a:defRPr sz="1800" kern="1200">
                <a:solidFill>
                  <a:schemeClr val="tx2"/>
                </a:solidFill>
                <a:latin typeface="+mn-lt"/>
                <a:ea typeface="ＭＳ Ｐゴシック" charset="0"/>
                <a:cs typeface="ＭＳ Ｐゴシック" charset="0"/>
              </a:defRPr>
            </a:lvl1pPr>
            <a:lvl2pPr marL="682400" indent="-262461" algn="l" defTabSz="419938" rtl="0" eaLnBrk="1" fontAlgn="base" hangingPunct="1">
              <a:spcBef>
                <a:spcPts val="200"/>
              </a:spcBef>
              <a:spcAft>
                <a:spcPts val="200"/>
              </a:spcAft>
              <a:buFont typeface="Arial" pitchFamily="34" charset="0"/>
              <a:buChar char="»"/>
              <a:defRPr sz="1700" kern="1200">
                <a:solidFill>
                  <a:schemeClr val="tx2"/>
                </a:solidFill>
                <a:latin typeface="+mn-lt"/>
                <a:ea typeface="ＭＳ Ｐゴシック" charset="0"/>
                <a:cs typeface="+mn-cs"/>
              </a:defRPr>
            </a:lvl2pPr>
            <a:lvl3pPr marL="1049846" indent="-209969" algn="l" defTabSz="419938" rtl="0" eaLnBrk="1" fontAlgn="base" hangingPunct="1">
              <a:spcBef>
                <a:spcPts val="200"/>
              </a:spcBef>
              <a:spcAft>
                <a:spcPts val="200"/>
              </a:spcAft>
              <a:buFont typeface="Arial" pitchFamily="34" charset="0"/>
              <a:buChar char="»"/>
              <a:defRPr sz="1500" kern="1200">
                <a:solidFill>
                  <a:schemeClr val="tx2"/>
                </a:solidFill>
                <a:latin typeface="+mn-lt"/>
                <a:ea typeface="ＭＳ Ｐゴシック" charset="0"/>
                <a:cs typeface="+mn-cs"/>
              </a:defRPr>
            </a:lvl3pPr>
            <a:lvl4pPr marL="1469784" indent="-209969" algn="l" defTabSz="419938" rtl="0" eaLnBrk="1" fontAlgn="base" hangingPunct="1">
              <a:spcBef>
                <a:spcPts val="200"/>
              </a:spcBef>
              <a:spcAft>
                <a:spcPts val="200"/>
              </a:spcAft>
              <a:buFont typeface="Arial" pitchFamily="34" charset="0"/>
              <a:buChar char="»"/>
              <a:defRPr sz="1300" kern="1200">
                <a:solidFill>
                  <a:schemeClr val="tx2"/>
                </a:solidFill>
                <a:latin typeface="+mn-lt"/>
                <a:ea typeface="ＭＳ Ｐゴシック" charset="0"/>
                <a:cs typeface="+mn-cs"/>
              </a:defRPr>
            </a:lvl4pPr>
            <a:lvl5pPr marL="1889722" indent="-209969" algn="l" defTabSz="419938" rtl="0" eaLnBrk="1" fontAlgn="base" hangingPunct="1">
              <a:spcBef>
                <a:spcPts val="200"/>
              </a:spcBef>
              <a:spcAft>
                <a:spcPts val="200"/>
              </a:spcAft>
              <a:buFont typeface="Arial" pitchFamily="34" charset="0"/>
              <a:buChar char="»"/>
              <a:defRPr sz="1100" kern="1200">
                <a:solidFill>
                  <a:schemeClr val="tx2"/>
                </a:solidFill>
                <a:latin typeface="+mn-lt"/>
                <a:ea typeface="ＭＳ Ｐゴシック" charset="0"/>
                <a:cs typeface="+mn-cs"/>
              </a:defRPr>
            </a:lvl5pPr>
            <a:lvl6pPr marL="2309660" indent="-209969" algn="l" defTabSz="419938" rtl="0" eaLnBrk="1" latinLnBrk="0" hangingPunct="1">
              <a:spcBef>
                <a:spcPct val="20000"/>
              </a:spcBef>
              <a:buFont typeface="Arial"/>
              <a:buChar char="•"/>
              <a:defRPr sz="1800" kern="1200">
                <a:solidFill>
                  <a:schemeClr val="tx1"/>
                </a:solidFill>
                <a:latin typeface="+mn-lt"/>
                <a:ea typeface="+mn-ea"/>
                <a:cs typeface="+mn-cs"/>
              </a:defRPr>
            </a:lvl6pPr>
            <a:lvl7pPr marL="2729598" indent="-209969" algn="l" defTabSz="419938" rtl="0" eaLnBrk="1" latinLnBrk="0" hangingPunct="1">
              <a:spcBef>
                <a:spcPct val="20000"/>
              </a:spcBef>
              <a:buFont typeface="Arial"/>
              <a:buChar char="•"/>
              <a:defRPr sz="1800" kern="1200">
                <a:solidFill>
                  <a:schemeClr val="tx1"/>
                </a:solidFill>
                <a:latin typeface="+mn-lt"/>
                <a:ea typeface="+mn-ea"/>
                <a:cs typeface="+mn-cs"/>
              </a:defRPr>
            </a:lvl7pPr>
            <a:lvl8pPr marL="3149537" indent="-209969" algn="l" defTabSz="419938" rtl="0" eaLnBrk="1" latinLnBrk="0" hangingPunct="1">
              <a:spcBef>
                <a:spcPct val="20000"/>
              </a:spcBef>
              <a:buFont typeface="Arial"/>
              <a:buChar char="•"/>
              <a:defRPr sz="1800" kern="1200">
                <a:solidFill>
                  <a:schemeClr val="tx1"/>
                </a:solidFill>
                <a:latin typeface="+mn-lt"/>
                <a:ea typeface="+mn-ea"/>
                <a:cs typeface="+mn-cs"/>
              </a:defRPr>
            </a:lvl8pPr>
            <a:lvl9pPr marL="3569475" indent="-209969" algn="l" defTabSz="419938"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000" baseline="0">
                <a:solidFill>
                  <a:schemeClr val="accent2"/>
                </a:solidFill>
                <a:ea typeface="+mn-ea"/>
                <a:cs typeface="+mn-cs"/>
                <a:sym typeface="+mn-lt"/>
              </a:rPr>
              <a:t>+0.6</a:t>
            </a:r>
          </a:p>
        </p:txBody>
      </p:sp>
      <p:cxnSp>
        <p:nvCxnSpPr>
          <p:cNvPr id="410" name="Straight Connector 409">
            <a:extLst>
              <a:ext uri="{FF2B5EF4-FFF2-40B4-BE49-F238E27FC236}">
                <a16:creationId xmlns:a16="http://schemas.microsoft.com/office/drawing/2014/main" id="{DDB434E6-5A3A-4A62-B58E-59805F44AACA}"/>
              </a:ext>
            </a:extLst>
          </p:cNvPr>
          <p:cNvCxnSpPr>
            <a:cxnSpLocks/>
          </p:cNvCxnSpPr>
          <p:nvPr/>
        </p:nvCxnSpPr>
        <p:spPr>
          <a:xfrm>
            <a:off x="8308975" y="2133600"/>
            <a:ext cx="425450" cy="0"/>
          </a:xfrm>
          <a:prstGeom prst="line">
            <a:avLst/>
          </a:prstGeom>
          <a:ln w="127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411" name="TextBox 410">
            <a:extLst>
              <a:ext uri="{FF2B5EF4-FFF2-40B4-BE49-F238E27FC236}">
                <a16:creationId xmlns:a16="http://schemas.microsoft.com/office/drawing/2014/main" id="{18C25EA0-4307-488A-97BC-E508E0EC9A9F}"/>
              </a:ext>
            </a:extLst>
          </p:cNvPr>
          <p:cNvSpPr txBox="1"/>
          <p:nvPr/>
        </p:nvSpPr>
        <p:spPr>
          <a:xfrm>
            <a:off x="8083550" y="1757363"/>
            <a:ext cx="925513" cy="247650"/>
          </a:xfrm>
          <a:prstGeom prst="rect">
            <a:avLst/>
          </a:prstGeom>
          <a:noFill/>
        </p:spPr>
        <p:txBody>
          <a:bodyPr wrap="square" rtlCol="0" anchor="ctr">
            <a:spAutoFit/>
          </a:bodyPr>
          <a:lstStyle/>
          <a:p>
            <a:pPr algn="ctr"/>
            <a:r>
              <a:rPr lang="en-US" sz="1000" baseline="0" dirty="0">
                <a:solidFill>
                  <a:schemeClr val="tx2"/>
                </a:solidFill>
              </a:rPr>
              <a:t>CAGR (%)</a:t>
            </a:r>
          </a:p>
        </p:txBody>
      </p:sp>
      <p:sp>
        <p:nvSpPr>
          <p:cNvPr id="412" name="TextBox 411">
            <a:extLst>
              <a:ext uri="{FF2B5EF4-FFF2-40B4-BE49-F238E27FC236}">
                <a16:creationId xmlns:a16="http://schemas.microsoft.com/office/drawing/2014/main" id="{25E5800D-34BD-4BE4-868C-584684DAEA88}"/>
              </a:ext>
            </a:extLst>
          </p:cNvPr>
          <p:cNvSpPr txBox="1"/>
          <p:nvPr/>
        </p:nvSpPr>
        <p:spPr>
          <a:xfrm>
            <a:off x="8235950" y="1897063"/>
            <a:ext cx="538163" cy="247650"/>
          </a:xfrm>
          <a:prstGeom prst="rect">
            <a:avLst/>
          </a:prstGeom>
          <a:noFill/>
        </p:spPr>
        <p:txBody>
          <a:bodyPr wrap="none" rtlCol="0" anchor="ctr">
            <a:spAutoFit/>
          </a:bodyPr>
          <a:lstStyle/>
          <a:p>
            <a:r>
              <a:rPr lang="en-US" sz="1000" b="0" baseline="0">
                <a:solidFill>
                  <a:schemeClr val="tx2"/>
                </a:solidFill>
              </a:rPr>
              <a:t>’22-40</a:t>
            </a:r>
          </a:p>
        </p:txBody>
      </p:sp>
      <p:sp>
        <p:nvSpPr>
          <p:cNvPr id="413" name="Text Placeholder 104">
            <a:extLst>
              <a:ext uri="{FF2B5EF4-FFF2-40B4-BE49-F238E27FC236}">
                <a16:creationId xmlns:a16="http://schemas.microsoft.com/office/drawing/2014/main" id="{63B1265D-EFB7-497E-A256-F8C0D5C19B72}"/>
              </a:ext>
            </a:extLst>
          </p:cNvPr>
          <p:cNvSpPr>
            <a:spLocks noGrp="1"/>
          </p:cNvSpPr>
          <p:nvPr>
            <p:custDataLst>
              <p:tags r:id="rId36"/>
            </p:custDataLst>
          </p:nvPr>
        </p:nvSpPr>
        <p:spPr bwMode="auto">
          <a:xfrm>
            <a:off x="8243888" y="2732088"/>
            <a:ext cx="490538" cy="268288"/>
          </a:xfrm>
          <a:prstGeom prst="roundRect">
            <a:avLst>
              <a:gd name="adj" fmla="val 49704"/>
            </a:avLst>
          </a:prstGeom>
          <a:solidFill>
            <a:schemeClr val="bg2"/>
          </a:solidFill>
          <a:ln w="9525">
            <a:noFill/>
            <a:miter lim="800000"/>
            <a:headEnd/>
            <a:tailEnd/>
          </a:ln>
          <a:extLst>
            <a:ext uri="{FAA26D3D-D897-4be2-8F04-BA451C77F1D7}">
              <ma14:placeholderFlag xmlns:ma14="http://schemas.microsoft.com/office/mac/drawingml/2011/main" xmlns:lc="http://schemas.openxmlformats.org/drawingml/2006/lockedCanvas" xmlns="" val="1"/>
            </a:ext>
          </a:extLst>
        </p:spPr>
        <p:txBody>
          <a:bodyPr vert="horz" wrap="none" lIns="0" tIns="19050" rIns="0" bIns="17463" numCol="1" anchor="ctr" anchorCtr="0" compatLnSpc="1">
            <a:prstTxWarp prst="textNoShape">
              <a:avLst/>
            </a:prstTxWarp>
            <a:noAutofit/>
          </a:bodyPr>
          <a:lstStyle>
            <a:lvl1pPr marL="314954" indent="-314954" algn="l" defTabSz="419938" rtl="0" eaLnBrk="1" fontAlgn="base" hangingPunct="1">
              <a:spcBef>
                <a:spcPts val="200"/>
              </a:spcBef>
              <a:spcAft>
                <a:spcPts val="200"/>
              </a:spcAft>
              <a:buClr>
                <a:schemeClr val="tx2"/>
              </a:buClr>
              <a:buSzPct val="80000"/>
              <a:buFont typeface="Wingdings 2" pitchFamily="18" charset="2"/>
              <a:buChar char=""/>
              <a:defRPr sz="1800" kern="1200">
                <a:solidFill>
                  <a:schemeClr val="tx2"/>
                </a:solidFill>
                <a:latin typeface="+mn-lt"/>
                <a:ea typeface="ＭＳ Ｐゴシック" charset="0"/>
                <a:cs typeface="ＭＳ Ｐゴシック" charset="0"/>
              </a:defRPr>
            </a:lvl1pPr>
            <a:lvl2pPr marL="682400" indent="-262461" algn="l" defTabSz="419938" rtl="0" eaLnBrk="1" fontAlgn="base" hangingPunct="1">
              <a:spcBef>
                <a:spcPts val="200"/>
              </a:spcBef>
              <a:spcAft>
                <a:spcPts val="200"/>
              </a:spcAft>
              <a:buFont typeface="Arial" pitchFamily="34" charset="0"/>
              <a:buChar char="»"/>
              <a:defRPr sz="1700" kern="1200">
                <a:solidFill>
                  <a:schemeClr val="tx2"/>
                </a:solidFill>
                <a:latin typeface="+mn-lt"/>
                <a:ea typeface="ＭＳ Ｐゴシック" charset="0"/>
                <a:cs typeface="+mn-cs"/>
              </a:defRPr>
            </a:lvl2pPr>
            <a:lvl3pPr marL="1049846" indent="-209969" algn="l" defTabSz="419938" rtl="0" eaLnBrk="1" fontAlgn="base" hangingPunct="1">
              <a:spcBef>
                <a:spcPts val="200"/>
              </a:spcBef>
              <a:spcAft>
                <a:spcPts val="200"/>
              </a:spcAft>
              <a:buFont typeface="Arial" pitchFamily="34" charset="0"/>
              <a:buChar char="»"/>
              <a:defRPr sz="1500" kern="1200">
                <a:solidFill>
                  <a:schemeClr val="tx2"/>
                </a:solidFill>
                <a:latin typeface="+mn-lt"/>
                <a:ea typeface="ＭＳ Ｐゴシック" charset="0"/>
                <a:cs typeface="+mn-cs"/>
              </a:defRPr>
            </a:lvl3pPr>
            <a:lvl4pPr marL="1469784" indent="-209969" algn="l" defTabSz="419938" rtl="0" eaLnBrk="1" fontAlgn="base" hangingPunct="1">
              <a:spcBef>
                <a:spcPts val="200"/>
              </a:spcBef>
              <a:spcAft>
                <a:spcPts val="200"/>
              </a:spcAft>
              <a:buFont typeface="Arial" pitchFamily="34" charset="0"/>
              <a:buChar char="»"/>
              <a:defRPr sz="1300" kern="1200">
                <a:solidFill>
                  <a:schemeClr val="tx2"/>
                </a:solidFill>
                <a:latin typeface="+mn-lt"/>
                <a:ea typeface="ＭＳ Ｐゴシック" charset="0"/>
                <a:cs typeface="+mn-cs"/>
              </a:defRPr>
            </a:lvl4pPr>
            <a:lvl5pPr marL="1889722" indent="-209969" algn="l" defTabSz="419938" rtl="0" eaLnBrk="1" fontAlgn="base" hangingPunct="1">
              <a:spcBef>
                <a:spcPts val="200"/>
              </a:spcBef>
              <a:spcAft>
                <a:spcPts val="200"/>
              </a:spcAft>
              <a:buFont typeface="Arial" pitchFamily="34" charset="0"/>
              <a:buChar char="»"/>
              <a:defRPr sz="1100" kern="1200">
                <a:solidFill>
                  <a:schemeClr val="tx2"/>
                </a:solidFill>
                <a:latin typeface="+mn-lt"/>
                <a:ea typeface="ＭＳ Ｐゴシック" charset="0"/>
                <a:cs typeface="+mn-cs"/>
              </a:defRPr>
            </a:lvl5pPr>
            <a:lvl6pPr marL="2309660" indent="-209969" algn="l" defTabSz="419938" rtl="0" eaLnBrk="1" latinLnBrk="0" hangingPunct="1">
              <a:spcBef>
                <a:spcPct val="20000"/>
              </a:spcBef>
              <a:buFont typeface="Arial"/>
              <a:buChar char="•"/>
              <a:defRPr sz="1800" kern="1200">
                <a:solidFill>
                  <a:schemeClr val="tx1"/>
                </a:solidFill>
                <a:latin typeface="+mn-lt"/>
                <a:ea typeface="+mn-ea"/>
                <a:cs typeface="+mn-cs"/>
              </a:defRPr>
            </a:lvl6pPr>
            <a:lvl7pPr marL="2729598" indent="-209969" algn="l" defTabSz="419938" rtl="0" eaLnBrk="1" latinLnBrk="0" hangingPunct="1">
              <a:spcBef>
                <a:spcPct val="20000"/>
              </a:spcBef>
              <a:buFont typeface="Arial"/>
              <a:buChar char="•"/>
              <a:defRPr sz="1800" kern="1200">
                <a:solidFill>
                  <a:schemeClr val="tx1"/>
                </a:solidFill>
                <a:latin typeface="+mn-lt"/>
                <a:ea typeface="+mn-ea"/>
                <a:cs typeface="+mn-cs"/>
              </a:defRPr>
            </a:lvl7pPr>
            <a:lvl8pPr marL="3149537" indent="-209969" algn="l" defTabSz="419938" rtl="0" eaLnBrk="1" latinLnBrk="0" hangingPunct="1">
              <a:spcBef>
                <a:spcPct val="20000"/>
              </a:spcBef>
              <a:buFont typeface="Arial"/>
              <a:buChar char="•"/>
              <a:defRPr sz="1800" kern="1200">
                <a:solidFill>
                  <a:schemeClr val="tx1"/>
                </a:solidFill>
                <a:latin typeface="+mn-lt"/>
                <a:ea typeface="+mn-ea"/>
                <a:cs typeface="+mn-cs"/>
              </a:defRPr>
            </a:lvl8pPr>
            <a:lvl9pPr marL="3569475" indent="-209969" algn="l" defTabSz="419938"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000" baseline="0">
                <a:solidFill>
                  <a:schemeClr val="tx1"/>
                </a:solidFill>
                <a:ea typeface="+mn-ea"/>
                <a:cs typeface="+mn-cs"/>
                <a:sym typeface="+mn-lt"/>
              </a:rPr>
              <a:t>+1.0</a:t>
            </a:r>
          </a:p>
        </p:txBody>
      </p:sp>
      <p:cxnSp>
        <p:nvCxnSpPr>
          <p:cNvPr id="40" name="Straight Connector 39">
            <a:extLst>
              <a:ext uri="{FF2B5EF4-FFF2-40B4-BE49-F238E27FC236}">
                <a16:creationId xmlns:a16="http://schemas.microsoft.com/office/drawing/2014/main" id="{0E14F43B-F92B-49F6-2406-2D2CEE77F7A7}"/>
              </a:ext>
            </a:extLst>
          </p:cNvPr>
          <p:cNvCxnSpPr/>
          <p:nvPr>
            <p:custDataLst>
              <p:tags r:id="rId37"/>
            </p:custDataLst>
          </p:nvPr>
        </p:nvCxnSpPr>
        <p:spPr bwMode="auto">
          <a:xfrm>
            <a:off x="1690688" y="2578100"/>
            <a:ext cx="161925" cy="0"/>
          </a:xfrm>
          <a:prstGeom prst="line">
            <a:avLst/>
          </a:prstGeom>
          <a:ln w="317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5C4335B8-7123-DE23-47A1-16EF31F47BAD}"/>
              </a:ext>
            </a:extLst>
          </p:cNvPr>
          <p:cNvCxnSpPr/>
          <p:nvPr>
            <p:custDataLst>
              <p:tags r:id="rId38"/>
            </p:custDataLst>
          </p:nvPr>
        </p:nvCxnSpPr>
        <p:spPr bwMode="auto">
          <a:xfrm>
            <a:off x="957263" y="2619375"/>
            <a:ext cx="161925" cy="0"/>
          </a:xfrm>
          <a:prstGeom prst="line">
            <a:avLst/>
          </a:prstGeom>
          <a:ln w="317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6CF0AB37-B863-A156-80CB-8F4690998D6A}"/>
              </a:ext>
            </a:extLst>
          </p:cNvPr>
          <p:cNvCxnSpPr/>
          <p:nvPr>
            <p:custDataLst>
              <p:tags r:id="rId39"/>
            </p:custDataLst>
          </p:nvPr>
        </p:nvCxnSpPr>
        <p:spPr bwMode="auto">
          <a:xfrm>
            <a:off x="3522663" y="2122488"/>
            <a:ext cx="161925" cy="0"/>
          </a:xfrm>
          <a:prstGeom prst="line">
            <a:avLst/>
          </a:prstGeom>
          <a:ln w="317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59874FBC-266A-C911-29CB-12D64E1A76E0}"/>
              </a:ext>
            </a:extLst>
          </p:cNvPr>
          <p:cNvCxnSpPr/>
          <p:nvPr>
            <p:custDataLst>
              <p:tags r:id="rId40"/>
            </p:custDataLst>
          </p:nvPr>
        </p:nvCxnSpPr>
        <p:spPr bwMode="auto">
          <a:xfrm>
            <a:off x="2057400" y="2505075"/>
            <a:ext cx="161925" cy="0"/>
          </a:xfrm>
          <a:prstGeom prst="line">
            <a:avLst/>
          </a:prstGeom>
          <a:ln w="317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5D86434D-42FC-50E1-3384-DB3BBFB6DF7D}"/>
              </a:ext>
            </a:extLst>
          </p:cNvPr>
          <p:cNvCxnSpPr/>
          <p:nvPr>
            <p:custDataLst>
              <p:tags r:id="rId41"/>
            </p:custDataLst>
          </p:nvPr>
        </p:nvCxnSpPr>
        <p:spPr bwMode="auto">
          <a:xfrm>
            <a:off x="592138" y="3230563"/>
            <a:ext cx="161925" cy="0"/>
          </a:xfrm>
          <a:prstGeom prst="line">
            <a:avLst/>
          </a:prstGeom>
          <a:ln w="317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42374C8D-33F5-56BA-089D-E78290781A97}"/>
              </a:ext>
            </a:extLst>
          </p:cNvPr>
          <p:cNvCxnSpPr/>
          <p:nvPr>
            <p:custDataLst>
              <p:tags r:id="rId42"/>
            </p:custDataLst>
          </p:nvPr>
        </p:nvCxnSpPr>
        <p:spPr bwMode="auto">
          <a:xfrm>
            <a:off x="1323975" y="2600325"/>
            <a:ext cx="161925" cy="0"/>
          </a:xfrm>
          <a:prstGeom prst="line">
            <a:avLst/>
          </a:prstGeom>
          <a:ln w="317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4E0CBEB2-A10E-5E27-2195-DF3C0439BEE0}"/>
              </a:ext>
            </a:extLst>
          </p:cNvPr>
          <p:cNvCxnSpPr/>
          <p:nvPr>
            <p:custDataLst>
              <p:tags r:id="rId43"/>
            </p:custDataLst>
          </p:nvPr>
        </p:nvCxnSpPr>
        <p:spPr bwMode="auto">
          <a:xfrm>
            <a:off x="2422525" y="2497138"/>
            <a:ext cx="161925" cy="0"/>
          </a:xfrm>
          <a:prstGeom prst="line">
            <a:avLst/>
          </a:prstGeom>
          <a:ln w="317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DB59D3E3-C6A8-2A84-727E-45625ED2CF37}"/>
              </a:ext>
            </a:extLst>
          </p:cNvPr>
          <p:cNvCxnSpPr/>
          <p:nvPr>
            <p:custDataLst>
              <p:tags r:id="rId44"/>
            </p:custDataLst>
          </p:nvPr>
        </p:nvCxnSpPr>
        <p:spPr bwMode="auto">
          <a:xfrm>
            <a:off x="2789238" y="2070100"/>
            <a:ext cx="161925" cy="0"/>
          </a:xfrm>
          <a:prstGeom prst="line">
            <a:avLst/>
          </a:prstGeom>
          <a:ln w="317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FEBCB085-F655-960E-F38D-C4A2C2F22201}"/>
              </a:ext>
            </a:extLst>
          </p:cNvPr>
          <p:cNvCxnSpPr/>
          <p:nvPr>
            <p:custDataLst>
              <p:tags r:id="rId45"/>
            </p:custDataLst>
          </p:nvPr>
        </p:nvCxnSpPr>
        <p:spPr bwMode="auto">
          <a:xfrm>
            <a:off x="3155950" y="2135188"/>
            <a:ext cx="161925" cy="0"/>
          </a:xfrm>
          <a:prstGeom prst="line">
            <a:avLst/>
          </a:prstGeom>
          <a:ln w="317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33F5413E-CE6A-446F-BBBA-7D5279993C03}"/>
              </a:ext>
            </a:extLst>
          </p:cNvPr>
          <p:cNvCxnSpPr/>
          <p:nvPr>
            <p:custDataLst>
              <p:tags r:id="rId46"/>
            </p:custDataLst>
          </p:nvPr>
        </p:nvCxnSpPr>
        <p:spPr bwMode="auto">
          <a:xfrm>
            <a:off x="3887788" y="1695450"/>
            <a:ext cx="161925" cy="0"/>
          </a:xfrm>
          <a:prstGeom prst="line">
            <a:avLst/>
          </a:prstGeom>
          <a:ln w="317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3" name="Rectangle 52">
            <a:extLst>
              <a:ext uri="{FF2B5EF4-FFF2-40B4-BE49-F238E27FC236}">
                <a16:creationId xmlns:a16="http://schemas.microsoft.com/office/drawing/2014/main" id="{B4325F43-6FE2-6A61-16B0-513D4FCDE2DE}"/>
              </a:ext>
            </a:extLst>
          </p:cNvPr>
          <p:cNvSpPr/>
          <p:nvPr>
            <p:custDataLst>
              <p:tags r:id="rId47"/>
            </p:custDataLst>
          </p:nvPr>
        </p:nvSpPr>
        <p:spPr bwMode="auto">
          <a:xfrm>
            <a:off x="2219325" y="2497138"/>
            <a:ext cx="203200" cy="7938"/>
          </a:xfrm>
          <a:prstGeom prst="rect">
            <a:avLst/>
          </a:prstGeom>
          <a:solidFill>
            <a:schemeClr val="accent4"/>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err="1">
              <a:ea typeface="Roboto" panose="02000000000000000000" pitchFamily="2" charset="0"/>
              <a:cs typeface="Roboto" panose="02000000000000000000" pitchFamily="2" charset="0"/>
            </a:endParaRPr>
          </a:p>
        </p:txBody>
      </p:sp>
      <p:graphicFrame>
        <p:nvGraphicFramePr>
          <p:cNvPr id="467" name="Chart 466">
            <a:extLst>
              <a:ext uri="{FF2B5EF4-FFF2-40B4-BE49-F238E27FC236}">
                <a16:creationId xmlns:a16="http://schemas.microsoft.com/office/drawing/2014/main" id="{47A8ED6A-7584-658C-60E7-EBBA6C41B9BE}"/>
              </a:ext>
            </a:extLst>
          </p:cNvPr>
          <p:cNvGraphicFramePr/>
          <p:nvPr>
            <p:custDataLst>
              <p:tags r:id="rId48"/>
            </p:custDataLst>
            <p:extLst>
              <p:ext uri="{D42A27DB-BD31-4B8C-83A1-F6EECF244321}">
                <p14:modId xmlns:p14="http://schemas.microsoft.com/office/powerpoint/2010/main" val="1074257271"/>
              </p:ext>
            </p:extLst>
          </p:nvPr>
        </p:nvGraphicFramePr>
        <p:xfrm>
          <a:off x="223838" y="1528763"/>
          <a:ext cx="4194175" cy="2884487"/>
        </p:xfrm>
        <a:graphic>
          <a:graphicData uri="http://schemas.openxmlformats.org/drawingml/2006/chart">
            <c:chart xmlns:c="http://schemas.openxmlformats.org/drawingml/2006/chart" xmlns:r="http://schemas.openxmlformats.org/officeDocument/2006/relationships" r:id="rId70"/>
          </a:graphicData>
        </a:graphic>
      </p:graphicFrame>
      <p:sp>
        <p:nvSpPr>
          <p:cNvPr id="449" name="Rectangle 448">
            <a:extLst>
              <a:ext uri="{FF2B5EF4-FFF2-40B4-BE49-F238E27FC236}">
                <a16:creationId xmlns:a16="http://schemas.microsoft.com/office/drawing/2014/main" id="{0856A06C-F187-0A67-6DD6-04183BBA77B5}"/>
              </a:ext>
            </a:extLst>
          </p:cNvPr>
          <p:cNvSpPr/>
          <p:nvPr>
            <p:custDataLst>
              <p:tags r:id="rId49"/>
            </p:custDataLst>
          </p:nvPr>
        </p:nvSpPr>
        <p:spPr bwMode="auto">
          <a:xfrm>
            <a:off x="1846263" y="4364038"/>
            <a:ext cx="21748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r>
              <a:rPr lang="en-US" altLang="en-US" sz="800" baseline="0" dirty="0">
                <a:solidFill>
                  <a:schemeClr val="tx1"/>
                </a:solidFill>
              </a:rPr>
              <a:t>ESS</a:t>
            </a:r>
            <a:endParaRPr lang="en-US" sz="800" baseline="0" dirty="0">
              <a:solidFill>
                <a:schemeClr val="tx1"/>
              </a:solidFill>
            </a:endParaRPr>
          </a:p>
        </p:txBody>
      </p:sp>
      <p:sp>
        <p:nvSpPr>
          <p:cNvPr id="59" name="Rectangle 58">
            <a:extLst>
              <a:ext uri="{FF2B5EF4-FFF2-40B4-BE49-F238E27FC236}">
                <a16:creationId xmlns:a16="http://schemas.microsoft.com/office/drawing/2014/main" id="{008D196A-7A13-924C-7CD7-37386B603720}"/>
              </a:ext>
            </a:extLst>
          </p:cNvPr>
          <p:cNvSpPr/>
          <p:nvPr>
            <p:custDataLst>
              <p:tags r:id="rId50"/>
            </p:custDataLst>
          </p:nvPr>
        </p:nvSpPr>
        <p:spPr bwMode="auto">
          <a:xfrm>
            <a:off x="368300" y="436403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A0220C05-C984-4707-A81F-DA5B79C22FEF}" type="datetime'''2''''02''''''''''''''''''''''''''''''0'''''">
              <a:rPr lang="en-US" altLang="en-US" sz="800" baseline="0" smtClean="0">
                <a:solidFill>
                  <a:schemeClr val="tx1"/>
                </a:solidFill>
              </a:rPr>
              <a:pPr/>
              <a:t>2020</a:t>
            </a:fld>
            <a:endParaRPr lang="en-US" sz="800" baseline="0" dirty="0" err="1">
              <a:solidFill>
                <a:schemeClr val="tx1"/>
              </a:solidFill>
            </a:endParaRPr>
          </a:p>
        </p:txBody>
      </p:sp>
      <p:sp>
        <p:nvSpPr>
          <p:cNvPr id="60" name="Rectangle 59">
            <a:extLst>
              <a:ext uri="{FF2B5EF4-FFF2-40B4-BE49-F238E27FC236}">
                <a16:creationId xmlns:a16="http://schemas.microsoft.com/office/drawing/2014/main" id="{DD3F6D62-1BDC-1D61-81E6-09F4D421DBD6}"/>
              </a:ext>
            </a:extLst>
          </p:cNvPr>
          <p:cNvSpPr/>
          <p:nvPr>
            <p:custDataLst>
              <p:tags r:id="rId51"/>
            </p:custDataLst>
          </p:nvPr>
        </p:nvSpPr>
        <p:spPr bwMode="auto">
          <a:xfrm>
            <a:off x="649288" y="4364038"/>
            <a:ext cx="414338" cy="24447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square" lIns="0" tIns="0" rIns="0" bIns="0" numCol="1" spcCol="0" rtlCol="0" anchor="t" anchorCtr="0">
            <a:noAutofit/>
          </a:bodyPr>
          <a:lstStyle/>
          <a:p>
            <a:pPr algn="ctr"/>
            <a:fld id="{00012842-D9B1-4D9A-85D4-744AD7BD12EA}" type="datetime'''''O''''''rga''''''n''''ic'' ''''''''D''''e''''man''''''d'''">
              <a:rPr lang="en-US" altLang="en-US" sz="800" baseline="0" smtClean="0">
                <a:solidFill>
                  <a:schemeClr val="tx1"/>
                </a:solidFill>
              </a:rPr>
              <a:pPr/>
              <a:t>Organic Demand</a:t>
            </a:fld>
            <a:endParaRPr lang="en-US" sz="800" baseline="0" dirty="0" err="1">
              <a:solidFill>
                <a:schemeClr val="tx1"/>
              </a:solidFill>
            </a:endParaRPr>
          </a:p>
        </p:txBody>
      </p:sp>
      <p:sp>
        <p:nvSpPr>
          <p:cNvPr id="57" name="Rectangle 56">
            <a:extLst>
              <a:ext uri="{FF2B5EF4-FFF2-40B4-BE49-F238E27FC236}">
                <a16:creationId xmlns:a16="http://schemas.microsoft.com/office/drawing/2014/main" id="{49511CAF-CA51-37C5-971B-995492EE6A4B}"/>
              </a:ext>
            </a:extLst>
          </p:cNvPr>
          <p:cNvSpPr/>
          <p:nvPr>
            <p:custDataLst>
              <p:tags r:id="rId52"/>
            </p:custDataLst>
          </p:nvPr>
        </p:nvSpPr>
        <p:spPr bwMode="gray">
          <a:xfrm>
            <a:off x="1501775" y="2535238"/>
            <a:ext cx="171450" cy="109538"/>
          </a:xfrm>
          <a:prstGeom prst="rect">
            <a:avLst/>
          </a:prstGeom>
          <a:solidFill>
            <a:schemeClr val="accent4"/>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D4D3A520-60BE-4FA0-8A9D-B8F78201F8D4}" type="datetime'''''''''''''''''''''''''''''0''''''.''6'''''">
              <a:rPr lang="en-US" altLang="en-US" sz="800" baseline="0" smtClean="0">
                <a:solidFill>
                  <a:schemeClr val="bg1"/>
                </a:solidFill>
                <a:effectLst/>
              </a:rPr>
              <a:pPr/>
              <a:t>0.6</a:t>
            </a:fld>
            <a:endParaRPr lang="en-US" sz="800" baseline="0" dirty="0" err="1">
              <a:solidFill>
                <a:schemeClr val="bg1"/>
              </a:solidFill>
            </a:endParaRPr>
          </a:p>
        </p:txBody>
      </p:sp>
      <p:sp>
        <p:nvSpPr>
          <p:cNvPr id="62" name="Rectangle 61">
            <a:extLst>
              <a:ext uri="{FF2B5EF4-FFF2-40B4-BE49-F238E27FC236}">
                <a16:creationId xmlns:a16="http://schemas.microsoft.com/office/drawing/2014/main" id="{D2C66AE2-026B-96C6-D4C0-0FA1FD1F79D9}"/>
              </a:ext>
            </a:extLst>
          </p:cNvPr>
          <p:cNvSpPr/>
          <p:nvPr>
            <p:custDataLst>
              <p:tags r:id="rId53"/>
            </p:custDataLst>
          </p:nvPr>
        </p:nvSpPr>
        <p:spPr bwMode="auto">
          <a:xfrm>
            <a:off x="1090613" y="4364038"/>
            <a:ext cx="26035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9C3C5ADC-1D88-4CAA-B055-AC68C8175F8F}" type="datetime'''''''''''W''''i''''''''''''''''''n''''''''''''d'''">
              <a:rPr lang="en-US" altLang="en-US" sz="800" baseline="0" smtClean="0">
                <a:solidFill>
                  <a:schemeClr val="tx1"/>
                </a:solidFill>
              </a:rPr>
              <a:pPr/>
              <a:t>Wind</a:t>
            </a:fld>
            <a:endParaRPr lang="en-US" sz="800" baseline="0" dirty="0" err="1">
              <a:solidFill>
                <a:schemeClr val="tx1"/>
              </a:solidFill>
            </a:endParaRPr>
          </a:p>
        </p:txBody>
      </p:sp>
      <p:sp>
        <p:nvSpPr>
          <p:cNvPr id="63" name="Rectangle 62">
            <a:extLst>
              <a:ext uri="{FF2B5EF4-FFF2-40B4-BE49-F238E27FC236}">
                <a16:creationId xmlns:a16="http://schemas.microsoft.com/office/drawing/2014/main" id="{2C7E6FC4-4DCF-B2A0-0830-3ECA5F36E95A}"/>
              </a:ext>
            </a:extLst>
          </p:cNvPr>
          <p:cNvSpPr/>
          <p:nvPr>
            <p:custDataLst>
              <p:tags r:id="rId54"/>
            </p:custDataLst>
          </p:nvPr>
        </p:nvSpPr>
        <p:spPr bwMode="gray">
          <a:xfrm>
            <a:off x="1135063" y="2555875"/>
            <a:ext cx="171450" cy="109538"/>
          </a:xfrm>
          <a:prstGeom prst="rect">
            <a:avLst/>
          </a:prstGeom>
          <a:solidFill>
            <a:schemeClr val="accent4"/>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6613AFA0-CA74-421A-8248-68FA594CB7C3}" type="datetime'''''''''''''''''''''''''0''''''''''''''''''''''''''.''''5'''''">
              <a:rPr lang="en-US" altLang="en-US" sz="800" baseline="0" smtClean="0">
                <a:solidFill>
                  <a:schemeClr val="bg1"/>
                </a:solidFill>
                <a:effectLst/>
              </a:rPr>
              <a:pPr/>
              <a:t>0.5</a:t>
            </a:fld>
            <a:endParaRPr lang="en-US" sz="800" baseline="0" dirty="0" err="1">
              <a:solidFill>
                <a:schemeClr val="bg1"/>
              </a:solidFill>
            </a:endParaRPr>
          </a:p>
        </p:txBody>
      </p:sp>
      <p:sp>
        <p:nvSpPr>
          <p:cNvPr id="61" name="Rectangle 60">
            <a:extLst>
              <a:ext uri="{FF2B5EF4-FFF2-40B4-BE49-F238E27FC236}">
                <a16:creationId xmlns:a16="http://schemas.microsoft.com/office/drawing/2014/main" id="{F51D7DD8-8061-F278-9853-3D2F45EB4BD9}"/>
              </a:ext>
            </a:extLst>
          </p:cNvPr>
          <p:cNvSpPr/>
          <p:nvPr>
            <p:custDataLst>
              <p:tags r:id="rId55"/>
            </p:custDataLst>
          </p:nvPr>
        </p:nvSpPr>
        <p:spPr bwMode="auto">
          <a:xfrm>
            <a:off x="1439863" y="4364038"/>
            <a:ext cx="296863"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2AD61FDE-CB01-449D-A992-165A258FC522}" type="datetime'S''''''''''ol''''''''''''''a''r'''''''' '''">
              <a:rPr lang="en-US" altLang="en-US" sz="800" baseline="0" smtClean="0">
                <a:solidFill>
                  <a:schemeClr val="tx1"/>
                </a:solidFill>
              </a:rPr>
              <a:pPr/>
              <a:t>Solar </a:t>
            </a:fld>
            <a:endParaRPr lang="en-US" sz="800" baseline="0" dirty="0" err="1">
              <a:solidFill>
                <a:schemeClr val="tx1"/>
              </a:solidFill>
            </a:endParaRPr>
          </a:p>
        </p:txBody>
      </p:sp>
      <p:sp>
        <p:nvSpPr>
          <p:cNvPr id="56" name="Rectangle 55">
            <a:extLst>
              <a:ext uri="{FF2B5EF4-FFF2-40B4-BE49-F238E27FC236}">
                <a16:creationId xmlns:a16="http://schemas.microsoft.com/office/drawing/2014/main" id="{6AE2FBCB-82C6-5EEF-BCC7-01F9158AB4D7}"/>
              </a:ext>
            </a:extLst>
          </p:cNvPr>
          <p:cNvSpPr/>
          <p:nvPr>
            <p:custDataLst>
              <p:tags r:id="rId56"/>
            </p:custDataLst>
          </p:nvPr>
        </p:nvSpPr>
        <p:spPr bwMode="gray">
          <a:xfrm>
            <a:off x="1868488" y="2487613"/>
            <a:ext cx="171450" cy="109538"/>
          </a:xfrm>
          <a:prstGeom prst="rect">
            <a:avLst/>
          </a:prstGeom>
          <a:solidFill>
            <a:schemeClr val="accent4"/>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950E77CC-6913-4F1D-9435-3C625333BD3E}" type="datetime'''''''''''1''''''.''''''''9'''''''''''''''''''''''''''''''''">
              <a:rPr lang="en-US" altLang="en-US" sz="800" baseline="0" smtClean="0">
                <a:solidFill>
                  <a:schemeClr val="bg1"/>
                </a:solidFill>
                <a:effectLst/>
              </a:rPr>
              <a:pPr/>
              <a:t>1.9</a:t>
            </a:fld>
            <a:endParaRPr lang="en-US" sz="800" baseline="0" dirty="0" err="1">
              <a:solidFill>
                <a:schemeClr val="bg1"/>
              </a:solidFill>
            </a:endParaRPr>
          </a:p>
        </p:txBody>
      </p:sp>
      <p:sp>
        <p:nvSpPr>
          <p:cNvPr id="450" name="Rectangle 449">
            <a:extLst>
              <a:ext uri="{FF2B5EF4-FFF2-40B4-BE49-F238E27FC236}">
                <a16:creationId xmlns:a16="http://schemas.microsoft.com/office/drawing/2014/main" id="{8E36D513-8A86-F981-5EB7-3AC71CDD7BC0}"/>
              </a:ext>
            </a:extLst>
          </p:cNvPr>
          <p:cNvSpPr/>
          <p:nvPr>
            <p:custDataLst>
              <p:tags r:id="rId57"/>
            </p:custDataLst>
          </p:nvPr>
        </p:nvSpPr>
        <p:spPr bwMode="gray">
          <a:xfrm>
            <a:off x="2235200" y="2446338"/>
            <a:ext cx="171450" cy="109538"/>
          </a:xfrm>
          <a:prstGeom prst="rect">
            <a:avLst/>
          </a:prstGeom>
          <a:solidFill>
            <a:schemeClr val="accent4"/>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101249A4-16F6-474A-B856-17B9A13CA521}" type="datetime'''''''''''''''''''''''''''''''''''0''.2'''''">
              <a:rPr lang="en-US" altLang="en-US" sz="800" baseline="0" smtClean="0">
                <a:solidFill>
                  <a:schemeClr val="bg1"/>
                </a:solidFill>
                <a:effectLst/>
              </a:rPr>
              <a:pPr/>
              <a:t>0.2</a:t>
            </a:fld>
            <a:endParaRPr lang="en-US" sz="800" baseline="0" dirty="0" err="1">
              <a:solidFill>
                <a:schemeClr val="bg1"/>
              </a:solidFill>
            </a:endParaRPr>
          </a:p>
        </p:txBody>
      </p:sp>
      <p:sp>
        <p:nvSpPr>
          <p:cNvPr id="448" name="Rectangle 447">
            <a:extLst>
              <a:ext uri="{FF2B5EF4-FFF2-40B4-BE49-F238E27FC236}">
                <a16:creationId xmlns:a16="http://schemas.microsoft.com/office/drawing/2014/main" id="{A789A74C-A90D-995D-A172-4D0847F68237}"/>
              </a:ext>
            </a:extLst>
          </p:cNvPr>
          <p:cNvSpPr/>
          <p:nvPr>
            <p:custDataLst>
              <p:tags r:id="rId58"/>
            </p:custDataLst>
          </p:nvPr>
        </p:nvSpPr>
        <p:spPr bwMode="auto">
          <a:xfrm>
            <a:off x="2162175" y="4364038"/>
            <a:ext cx="319088" cy="24447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r>
              <a:rPr lang="en-US" altLang="en-US" sz="800" baseline="0" dirty="0">
                <a:solidFill>
                  <a:schemeClr val="tx1"/>
                </a:solidFill>
              </a:rPr>
              <a:t>Other </a:t>
            </a:r>
            <a:br>
              <a:rPr lang="en-US" altLang="en-US" sz="800" baseline="0" dirty="0">
                <a:solidFill>
                  <a:schemeClr val="tx1"/>
                </a:solidFill>
              </a:rPr>
            </a:br>
            <a:r>
              <a:rPr lang="en-US" altLang="en-US" sz="800" baseline="0" dirty="0">
                <a:solidFill>
                  <a:schemeClr val="tx1"/>
                </a:solidFill>
              </a:rPr>
              <a:t>Power</a:t>
            </a:r>
          </a:p>
        </p:txBody>
      </p:sp>
      <p:sp>
        <p:nvSpPr>
          <p:cNvPr id="451" name="Rectangle 450">
            <a:extLst>
              <a:ext uri="{FF2B5EF4-FFF2-40B4-BE49-F238E27FC236}">
                <a16:creationId xmlns:a16="http://schemas.microsoft.com/office/drawing/2014/main" id="{4CC5079B-123C-DB8D-7822-EC02D9EDF63B}"/>
              </a:ext>
            </a:extLst>
          </p:cNvPr>
          <p:cNvSpPr/>
          <p:nvPr>
            <p:custDataLst>
              <p:tags r:id="rId59"/>
            </p:custDataLst>
          </p:nvPr>
        </p:nvSpPr>
        <p:spPr bwMode="auto">
          <a:xfrm>
            <a:off x="2582863" y="4364038"/>
            <a:ext cx="206375"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r>
              <a:rPr lang="en-US" altLang="en-US" sz="800" baseline="0" dirty="0">
                <a:solidFill>
                  <a:schemeClr val="tx1"/>
                </a:solidFill>
              </a:rPr>
              <a:t>EVs</a:t>
            </a:r>
            <a:endParaRPr lang="en-US" sz="800" baseline="0" dirty="0">
              <a:solidFill>
                <a:schemeClr val="tx1"/>
              </a:solidFill>
            </a:endParaRPr>
          </a:p>
        </p:txBody>
      </p:sp>
      <p:sp>
        <p:nvSpPr>
          <p:cNvPr id="456" name="Rectangle 455">
            <a:extLst>
              <a:ext uri="{FF2B5EF4-FFF2-40B4-BE49-F238E27FC236}">
                <a16:creationId xmlns:a16="http://schemas.microsoft.com/office/drawing/2014/main" id="{E276511C-8C3E-D6BA-1549-6596CE9E4721}"/>
              </a:ext>
            </a:extLst>
          </p:cNvPr>
          <p:cNvSpPr/>
          <p:nvPr>
            <p:custDataLst>
              <p:tags r:id="rId60"/>
            </p:custDataLst>
          </p:nvPr>
        </p:nvSpPr>
        <p:spPr bwMode="gray">
          <a:xfrm>
            <a:off x="2967038" y="2047875"/>
            <a:ext cx="171450" cy="109538"/>
          </a:xfrm>
          <a:prstGeom prst="rect">
            <a:avLst/>
          </a:prstGeom>
          <a:solidFill>
            <a:schemeClr val="accent6"/>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207564F8-C9E0-4A6D-821B-2F522B24E571}" type="datetime'''''''''''1''''''''''''''''''.''7'''''''''''''''''''">
              <a:rPr lang="en-US" altLang="en-US" sz="800" baseline="0" smtClean="0">
                <a:solidFill>
                  <a:schemeClr val="bg1"/>
                </a:solidFill>
                <a:effectLst/>
              </a:rPr>
              <a:pPr/>
              <a:t>1.7</a:t>
            </a:fld>
            <a:endParaRPr lang="en-US" sz="800" baseline="0" dirty="0" err="1">
              <a:solidFill>
                <a:schemeClr val="bg1"/>
              </a:solidFill>
            </a:endParaRPr>
          </a:p>
        </p:txBody>
      </p:sp>
      <p:sp>
        <p:nvSpPr>
          <p:cNvPr id="452" name="Rectangle 451">
            <a:extLst>
              <a:ext uri="{FF2B5EF4-FFF2-40B4-BE49-F238E27FC236}">
                <a16:creationId xmlns:a16="http://schemas.microsoft.com/office/drawing/2014/main" id="{948A1A1C-0497-BF6D-9330-F2CABC35ADC4}"/>
              </a:ext>
            </a:extLst>
          </p:cNvPr>
          <p:cNvSpPr/>
          <p:nvPr>
            <p:custDataLst>
              <p:tags r:id="rId61"/>
            </p:custDataLst>
          </p:nvPr>
        </p:nvSpPr>
        <p:spPr bwMode="auto">
          <a:xfrm>
            <a:off x="2933700" y="4364038"/>
            <a:ext cx="239713"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r>
              <a:rPr lang="en-US" altLang="en-US" sz="800" baseline="0" dirty="0">
                <a:solidFill>
                  <a:schemeClr val="tx1"/>
                </a:solidFill>
              </a:rPr>
              <a:t>ICEs</a:t>
            </a:r>
            <a:endParaRPr lang="en-US" sz="800" baseline="0" dirty="0">
              <a:solidFill>
                <a:schemeClr val="tx1"/>
              </a:solidFill>
            </a:endParaRPr>
          </a:p>
        </p:txBody>
      </p:sp>
      <p:sp>
        <p:nvSpPr>
          <p:cNvPr id="453" name="Rectangle 452">
            <a:extLst>
              <a:ext uri="{FF2B5EF4-FFF2-40B4-BE49-F238E27FC236}">
                <a16:creationId xmlns:a16="http://schemas.microsoft.com/office/drawing/2014/main" id="{08BBCDCC-EFF8-C481-4FB8-9D614FE06089}"/>
              </a:ext>
            </a:extLst>
          </p:cNvPr>
          <p:cNvSpPr/>
          <p:nvPr>
            <p:custDataLst>
              <p:tags r:id="rId62"/>
            </p:custDataLst>
          </p:nvPr>
        </p:nvSpPr>
        <p:spPr bwMode="gray">
          <a:xfrm>
            <a:off x="3333750" y="2074863"/>
            <a:ext cx="171450" cy="109538"/>
          </a:xfrm>
          <a:prstGeom prst="rect">
            <a:avLst/>
          </a:prstGeom>
          <a:solidFill>
            <a:schemeClr val="accent4"/>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4288" tIns="0" rIns="14288" bIns="0" numCol="1" spcCol="0" rtlCol="0" anchor="ctr" anchorCtr="0">
            <a:noAutofit/>
          </a:bodyPr>
          <a:lstStyle/>
          <a:p>
            <a:pPr algn="ctr">
              <a:lnSpc>
                <a:spcPct val="90000"/>
              </a:lnSpc>
            </a:pPr>
            <a:fld id="{3F0D9A80-9C35-425E-9FF8-9AA66081D4DE}" type="datetime'''''0''''''''''''''.''''3'''''''''''''''''''''''''''''">
              <a:rPr lang="en-US" altLang="en-US" sz="800" baseline="0" smtClean="0">
                <a:solidFill>
                  <a:schemeClr val="bg1"/>
                </a:solidFill>
                <a:effectLst/>
              </a:rPr>
              <a:pPr/>
              <a:t>0.3</a:t>
            </a:fld>
            <a:endParaRPr lang="en-US" sz="800" baseline="0" dirty="0" err="1">
              <a:solidFill>
                <a:schemeClr val="bg1"/>
              </a:solidFill>
            </a:endParaRPr>
          </a:p>
        </p:txBody>
      </p:sp>
      <p:sp>
        <p:nvSpPr>
          <p:cNvPr id="454" name="Rectangle 453">
            <a:extLst>
              <a:ext uri="{FF2B5EF4-FFF2-40B4-BE49-F238E27FC236}">
                <a16:creationId xmlns:a16="http://schemas.microsoft.com/office/drawing/2014/main" id="{9D87698C-F21E-74B4-7D31-70EE7F89C30F}"/>
              </a:ext>
            </a:extLst>
          </p:cNvPr>
          <p:cNvSpPr/>
          <p:nvPr>
            <p:custDataLst>
              <p:tags r:id="rId63"/>
            </p:custDataLst>
          </p:nvPr>
        </p:nvSpPr>
        <p:spPr bwMode="auto">
          <a:xfrm>
            <a:off x="3189288" y="4364038"/>
            <a:ext cx="460375" cy="24447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r>
              <a:rPr lang="en-US" altLang="en-US" sz="800" baseline="0" dirty="0">
                <a:solidFill>
                  <a:schemeClr val="tx1"/>
                </a:solidFill>
              </a:rPr>
              <a:t>EVs</a:t>
            </a:r>
            <a:br>
              <a:rPr lang="en-US" altLang="en-US" sz="800" baseline="0" dirty="0">
                <a:solidFill>
                  <a:schemeClr val="tx1"/>
                </a:solidFill>
              </a:rPr>
            </a:br>
            <a:r>
              <a:rPr lang="en-US" altLang="en-US" sz="800" baseline="0" dirty="0">
                <a:solidFill>
                  <a:schemeClr val="tx1"/>
                </a:solidFill>
              </a:rPr>
              <a:t>Chargers</a:t>
            </a:r>
            <a:endParaRPr lang="en-US" sz="800" baseline="0" dirty="0">
              <a:solidFill>
                <a:schemeClr val="tx1"/>
              </a:solidFill>
            </a:endParaRPr>
          </a:p>
        </p:txBody>
      </p:sp>
      <p:sp>
        <p:nvSpPr>
          <p:cNvPr id="58" name="Rectangle 57">
            <a:extLst>
              <a:ext uri="{FF2B5EF4-FFF2-40B4-BE49-F238E27FC236}">
                <a16:creationId xmlns:a16="http://schemas.microsoft.com/office/drawing/2014/main" id="{0E7B25B2-4CD8-A124-B59A-C3B368E8EF11}"/>
              </a:ext>
            </a:extLst>
          </p:cNvPr>
          <p:cNvSpPr/>
          <p:nvPr>
            <p:custDataLst>
              <p:tags r:id="rId64"/>
            </p:custDataLst>
          </p:nvPr>
        </p:nvSpPr>
        <p:spPr bwMode="auto">
          <a:xfrm>
            <a:off x="3646488" y="4364038"/>
            <a:ext cx="2794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r>
              <a:rPr lang="en-US" altLang="en-US" sz="800" baseline="0" dirty="0">
                <a:solidFill>
                  <a:schemeClr val="tx1"/>
                </a:solidFill>
              </a:rPr>
              <a:t>Grids</a:t>
            </a:r>
            <a:endParaRPr lang="en-US" sz="800" baseline="0" dirty="0">
              <a:solidFill>
                <a:schemeClr val="tx1"/>
              </a:solidFill>
            </a:endParaRPr>
          </a:p>
        </p:txBody>
      </p:sp>
      <p:sp>
        <p:nvSpPr>
          <p:cNvPr id="455" name="Rectangle 454">
            <a:extLst>
              <a:ext uri="{FF2B5EF4-FFF2-40B4-BE49-F238E27FC236}">
                <a16:creationId xmlns:a16="http://schemas.microsoft.com/office/drawing/2014/main" id="{11B547E4-1772-BF1C-4738-B12CCED34757}"/>
              </a:ext>
            </a:extLst>
          </p:cNvPr>
          <p:cNvSpPr/>
          <p:nvPr>
            <p:custDataLst>
              <p:tags r:id="rId65"/>
            </p:custDataLst>
          </p:nvPr>
        </p:nvSpPr>
        <p:spPr bwMode="auto">
          <a:xfrm>
            <a:off x="4030663" y="4364038"/>
            <a:ext cx="2413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3D5947FE-FD4C-4324-86E7-FB2BDC24D595}" type="datetime'''''''''''''''''''''2''''''''''''0''''5''''''''''''''''0'''''">
              <a:rPr lang="en-US" altLang="en-US" sz="800" baseline="0" smtClean="0">
                <a:solidFill>
                  <a:schemeClr val="tx1"/>
                </a:solidFill>
              </a:rPr>
              <a:pPr/>
              <a:t>2050</a:t>
            </a:fld>
            <a:endParaRPr lang="en-US" sz="800" baseline="0" dirty="0" err="1">
              <a:solidFill>
                <a:schemeClr val="tx1"/>
              </a:solidFill>
            </a:endParaRPr>
          </a:p>
        </p:txBody>
      </p:sp>
      <p:pic>
        <p:nvPicPr>
          <p:cNvPr id="457" name="Picture 456">
            <a:extLst>
              <a:ext uri="{FF2B5EF4-FFF2-40B4-BE49-F238E27FC236}">
                <a16:creationId xmlns:a16="http://schemas.microsoft.com/office/drawing/2014/main" id="{EB9D1F1D-92B1-FED5-F376-EB7D80FCFE44}"/>
              </a:ext>
            </a:extLst>
          </p:cNvPr>
          <p:cNvPicPr>
            <a:picLocks noChangeAspect="1"/>
          </p:cNvPicPr>
          <p:nvPr/>
        </p:nvPicPr>
        <p:blipFill>
          <a:blip r:embed="rId71">
            <a:duotone>
              <a:srgbClr val="00A4E3">
                <a:shade val="45000"/>
                <a:satMod val="135000"/>
              </a:srgbClr>
              <a:prstClr val="white"/>
            </a:duotone>
          </a:blip>
          <a:stretch>
            <a:fillRect/>
          </a:stretch>
        </p:blipFill>
        <p:spPr>
          <a:xfrm>
            <a:off x="1098550" y="4003593"/>
            <a:ext cx="240948" cy="244475"/>
          </a:xfrm>
          <a:prstGeom prst="rect">
            <a:avLst/>
          </a:prstGeom>
        </p:spPr>
      </p:pic>
      <p:pic>
        <p:nvPicPr>
          <p:cNvPr id="458" name="Picture 457">
            <a:extLst>
              <a:ext uri="{FF2B5EF4-FFF2-40B4-BE49-F238E27FC236}">
                <a16:creationId xmlns:a16="http://schemas.microsoft.com/office/drawing/2014/main" id="{C64FA005-9744-A39A-A35A-671907C1F042}"/>
              </a:ext>
            </a:extLst>
          </p:cNvPr>
          <p:cNvPicPr>
            <a:picLocks noChangeAspect="1"/>
          </p:cNvPicPr>
          <p:nvPr/>
        </p:nvPicPr>
        <p:blipFill>
          <a:blip r:embed="rId72">
            <a:duotone>
              <a:srgbClr val="EAA814">
                <a:shade val="45000"/>
                <a:satMod val="135000"/>
              </a:srgbClr>
              <a:prstClr val="white"/>
            </a:duotone>
          </a:blip>
          <a:stretch>
            <a:fillRect/>
          </a:stretch>
        </p:blipFill>
        <p:spPr>
          <a:xfrm>
            <a:off x="1489075" y="4036931"/>
            <a:ext cx="181665" cy="176213"/>
          </a:xfrm>
          <a:prstGeom prst="rect">
            <a:avLst/>
          </a:prstGeom>
        </p:spPr>
      </p:pic>
      <p:pic>
        <p:nvPicPr>
          <p:cNvPr id="459" name="Picture 458">
            <a:extLst>
              <a:ext uri="{FF2B5EF4-FFF2-40B4-BE49-F238E27FC236}">
                <a16:creationId xmlns:a16="http://schemas.microsoft.com/office/drawing/2014/main" id="{04922A6E-11A3-ABA3-CDBA-930D5BAB8332}"/>
              </a:ext>
            </a:extLst>
          </p:cNvPr>
          <p:cNvPicPr>
            <a:picLocks noChangeAspect="1"/>
          </p:cNvPicPr>
          <p:nvPr/>
        </p:nvPicPr>
        <p:blipFill>
          <a:blip r:embed="rId73">
            <a:duotone>
              <a:srgbClr val="54585A">
                <a:shade val="45000"/>
                <a:satMod val="135000"/>
              </a:srgbClr>
              <a:prstClr val="white"/>
            </a:duotone>
          </a:blip>
          <a:stretch>
            <a:fillRect/>
          </a:stretch>
        </p:blipFill>
        <p:spPr>
          <a:xfrm>
            <a:off x="2232025" y="4038517"/>
            <a:ext cx="176435" cy="174625"/>
          </a:xfrm>
          <a:prstGeom prst="rect">
            <a:avLst/>
          </a:prstGeom>
        </p:spPr>
      </p:pic>
      <p:pic>
        <p:nvPicPr>
          <p:cNvPr id="460" name="Picture 459">
            <a:extLst>
              <a:ext uri="{FF2B5EF4-FFF2-40B4-BE49-F238E27FC236}">
                <a16:creationId xmlns:a16="http://schemas.microsoft.com/office/drawing/2014/main" id="{7982AD20-7CAF-A444-78C5-824FB34A71C9}"/>
              </a:ext>
            </a:extLst>
          </p:cNvPr>
          <p:cNvPicPr>
            <a:picLocks noChangeAspect="1"/>
          </p:cNvPicPr>
          <p:nvPr/>
        </p:nvPicPr>
        <p:blipFill>
          <a:blip r:embed="rId74">
            <a:duotone>
              <a:srgbClr val="06357A">
                <a:shade val="45000"/>
                <a:satMod val="135000"/>
              </a:srgbClr>
              <a:prstClr val="white"/>
            </a:duotone>
          </a:blip>
          <a:stretch>
            <a:fillRect/>
          </a:stretch>
        </p:blipFill>
        <p:spPr>
          <a:xfrm>
            <a:off x="1855788" y="4036930"/>
            <a:ext cx="204250" cy="177800"/>
          </a:xfrm>
          <a:prstGeom prst="rect">
            <a:avLst/>
          </a:prstGeom>
        </p:spPr>
      </p:pic>
      <p:pic>
        <p:nvPicPr>
          <p:cNvPr id="461" name="chart">
            <a:extLst>
              <a:ext uri="{FF2B5EF4-FFF2-40B4-BE49-F238E27FC236}">
                <a16:creationId xmlns:a16="http://schemas.microsoft.com/office/drawing/2014/main" id="{979A4689-A697-0EC6-79A4-2D5A5B4C01AC}"/>
              </a:ext>
            </a:extLst>
          </p:cNvPr>
          <p:cNvPicPr>
            <a:picLocks noChangeAspect="1"/>
          </p:cNvPicPr>
          <p:nvPr/>
        </p:nvPicPr>
        <p:blipFill>
          <a:blip r:embed="rId75">
            <a:duotone>
              <a:srgbClr val="008542">
                <a:shade val="45000"/>
                <a:satMod val="135000"/>
              </a:srgbClr>
              <a:prstClr val="white"/>
            </a:duotone>
          </a:blip>
          <a:stretch>
            <a:fillRect/>
          </a:stretch>
        </p:blipFill>
        <p:spPr>
          <a:xfrm>
            <a:off x="3302000" y="4024230"/>
            <a:ext cx="217940" cy="201613"/>
          </a:xfrm>
          <a:prstGeom prst="rect">
            <a:avLst/>
          </a:prstGeom>
        </p:spPr>
      </p:pic>
      <p:pic>
        <p:nvPicPr>
          <p:cNvPr id="462" name="Picture 461">
            <a:extLst>
              <a:ext uri="{FF2B5EF4-FFF2-40B4-BE49-F238E27FC236}">
                <a16:creationId xmlns:a16="http://schemas.microsoft.com/office/drawing/2014/main" id="{AB246005-F491-C816-68BA-D29CCC13E7D6}"/>
              </a:ext>
            </a:extLst>
          </p:cNvPr>
          <p:cNvPicPr>
            <a:picLocks noChangeAspect="1"/>
          </p:cNvPicPr>
          <p:nvPr/>
        </p:nvPicPr>
        <p:blipFill>
          <a:blip r:embed="rId76">
            <a:duotone>
              <a:srgbClr val="54585A">
                <a:shade val="45000"/>
                <a:satMod val="135000"/>
              </a:srgbClr>
              <a:prstClr val="white"/>
            </a:duotone>
          </a:blip>
          <a:stretch>
            <a:fillRect/>
          </a:stretch>
        </p:blipFill>
        <p:spPr>
          <a:xfrm>
            <a:off x="2908300" y="4065505"/>
            <a:ext cx="255872" cy="120650"/>
          </a:xfrm>
          <a:prstGeom prst="rect">
            <a:avLst/>
          </a:prstGeom>
        </p:spPr>
      </p:pic>
      <p:pic>
        <p:nvPicPr>
          <p:cNvPr id="463" name="Picture 462">
            <a:extLst>
              <a:ext uri="{FF2B5EF4-FFF2-40B4-BE49-F238E27FC236}">
                <a16:creationId xmlns:a16="http://schemas.microsoft.com/office/drawing/2014/main" id="{61F4CD41-C246-68B9-96AD-7B5F66AA66B6}"/>
              </a:ext>
            </a:extLst>
          </p:cNvPr>
          <p:cNvPicPr>
            <a:picLocks noChangeAspect="1"/>
          </p:cNvPicPr>
          <p:nvPr/>
        </p:nvPicPr>
        <p:blipFill>
          <a:blip r:embed="rId76">
            <a:duotone>
              <a:srgbClr val="008542">
                <a:shade val="45000"/>
                <a:satMod val="135000"/>
              </a:srgbClr>
              <a:prstClr val="white"/>
            </a:duotone>
          </a:blip>
          <a:stretch>
            <a:fillRect/>
          </a:stretch>
        </p:blipFill>
        <p:spPr>
          <a:xfrm>
            <a:off x="2565400" y="4065505"/>
            <a:ext cx="255872" cy="120650"/>
          </a:xfrm>
          <a:prstGeom prst="rect">
            <a:avLst/>
          </a:prstGeom>
        </p:spPr>
      </p:pic>
      <p:sp>
        <p:nvSpPr>
          <p:cNvPr id="464" name="Freeform 104">
            <a:extLst>
              <a:ext uri="{FF2B5EF4-FFF2-40B4-BE49-F238E27FC236}">
                <a16:creationId xmlns:a16="http://schemas.microsoft.com/office/drawing/2014/main" id="{447DC8B3-1D79-E201-873E-4C9D9396AD64}"/>
              </a:ext>
            </a:extLst>
          </p:cNvPr>
          <p:cNvSpPr>
            <a:spLocks noEditPoints="1"/>
          </p:cNvSpPr>
          <p:nvPr/>
        </p:nvSpPr>
        <p:spPr bwMode="auto">
          <a:xfrm flipH="1">
            <a:off x="3665538" y="4009942"/>
            <a:ext cx="215900" cy="231775"/>
          </a:xfrm>
          <a:custGeom>
            <a:avLst/>
            <a:gdLst>
              <a:gd name="T0" fmla="*/ 266 w 268"/>
              <a:gd name="T1" fmla="*/ 167 h 365"/>
              <a:gd name="T2" fmla="*/ 267 w 268"/>
              <a:gd name="T3" fmla="*/ 134 h 365"/>
              <a:gd name="T4" fmla="*/ 214 w 268"/>
              <a:gd name="T5" fmla="*/ 89 h 365"/>
              <a:gd name="T6" fmla="*/ 216 w 268"/>
              <a:gd name="T7" fmla="*/ 98 h 365"/>
              <a:gd name="T8" fmla="*/ 222 w 268"/>
              <a:gd name="T9" fmla="*/ 105 h 365"/>
              <a:gd name="T10" fmla="*/ 222 w 268"/>
              <a:gd name="T11" fmla="*/ 113 h 365"/>
              <a:gd name="T12" fmla="*/ 236 w 268"/>
              <a:gd name="T13" fmla="*/ 107 h 365"/>
              <a:gd name="T14" fmla="*/ 230 w 268"/>
              <a:gd name="T15" fmla="*/ 100 h 365"/>
              <a:gd name="T16" fmla="*/ 230 w 268"/>
              <a:gd name="T17" fmla="*/ 91 h 365"/>
              <a:gd name="T18" fmla="*/ 238 w 268"/>
              <a:gd name="T19" fmla="*/ 77 h 365"/>
              <a:gd name="T20" fmla="*/ 30 w 268"/>
              <a:gd name="T21" fmla="*/ 60 h 365"/>
              <a:gd name="T22" fmla="*/ 32 w 268"/>
              <a:gd name="T23" fmla="*/ 91 h 365"/>
              <a:gd name="T24" fmla="*/ 38 w 268"/>
              <a:gd name="T25" fmla="*/ 98 h 365"/>
              <a:gd name="T26" fmla="*/ 38 w 268"/>
              <a:gd name="T27" fmla="*/ 107 h 365"/>
              <a:gd name="T28" fmla="*/ 42 w 268"/>
              <a:gd name="T29" fmla="*/ 116 h 365"/>
              <a:gd name="T30" fmla="*/ 46 w 268"/>
              <a:gd name="T31" fmla="*/ 107 h 365"/>
              <a:gd name="T32" fmla="*/ 46 w 268"/>
              <a:gd name="T33" fmla="*/ 98 h 365"/>
              <a:gd name="T34" fmla="*/ 52 w 268"/>
              <a:gd name="T35" fmla="*/ 91 h 365"/>
              <a:gd name="T36" fmla="*/ 110 w 268"/>
              <a:gd name="T37" fmla="*/ 134 h 365"/>
              <a:gd name="T38" fmla="*/ 0 w 268"/>
              <a:gd name="T39" fmla="*/ 165 h 365"/>
              <a:gd name="T40" fmla="*/ 2 w 268"/>
              <a:gd name="T41" fmla="*/ 174 h 365"/>
              <a:gd name="T42" fmla="*/ 9 w 268"/>
              <a:gd name="T43" fmla="*/ 181 h 365"/>
              <a:gd name="T44" fmla="*/ 9 w 268"/>
              <a:gd name="T45" fmla="*/ 189 h 365"/>
              <a:gd name="T46" fmla="*/ 23 w 268"/>
              <a:gd name="T47" fmla="*/ 183 h 365"/>
              <a:gd name="T48" fmla="*/ 16 w 268"/>
              <a:gd name="T49" fmla="*/ 176 h 365"/>
              <a:gd name="T50" fmla="*/ 16 w 268"/>
              <a:gd name="T51" fmla="*/ 167 h 365"/>
              <a:gd name="T52" fmla="*/ 107 w 268"/>
              <a:gd name="T53" fmla="*/ 165 h 365"/>
              <a:gd name="T54" fmla="*/ 198 w 268"/>
              <a:gd name="T55" fmla="*/ 360 h 365"/>
              <a:gd name="T56" fmla="*/ 246 w 268"/>
              <a:gd name="T57" fmla="*/ 163 h 365"/>
              <a:gd name="T58" fmla="*/ 244 w 268"/>
              <a:gd name="T59" fmla="*/ 172 h 365"/>
              <a:gd name="T60" fmla="*/ 246 w 268"/>
              <a:gd name="T61" fmla="*/ 181 h 365"/>
              <a:gd name="T62" fmla="*/ 252 w 268"/>
              <a:gd name="T63" fmla="*/ 187 h 365"/>
              <a:gd name="T64" fmla="*/ 268 w 268"/>
              <a:gd name="T65" fmla="*/ 185 h 365"/>
              <a:gd name="T66" fmla="*/ 266 w 268"/>
              <a:gd name="T67" fmla="*/ 176 h 365"/>
              <a:gd name="T68" fmla="*/ 105 w 268"/>
              <a:gd name="T69" fmla="*/ 342 h 365"/>
              <a:gd name="T70" fmla="*/ 137 w 268"/>
              <a:gd name="T71" fmla="*/ 313 h 365"/>
              <a:gd name="T72" fmla="*/ 106 w 268"/>
              <a:gd name="T73" fmla="*/ 284 h 365"/>
              <a:gd name="T74" fmla="*/ 137 w 268"/>
              <a:gd name="T75" fmla="*/ 252 h 365"/>
              <a:gd name="T76" fmla="*/ 107 w 268"/>
              <a:gd name="T77" fmla="*/ 272 h 365"/>
              <a:gd name="T78" fmla="*/ 111 w 268"/>
              <a:gd name="T79" fmla="*/ 216 h 365"/>
              <a:gd name="T80" fmla="*/ 158 w 268"/>
              <a:gd name="T81" fmla="*/ 216 h 365"/>
              <a:gd name="T82" fmla="*/ 154 w 268"/>
              <a:gd name="T83" fmla="*/ 170 h 365"/>
              <a:gd name="T84" fmla="*/ 153 w 268"/>
              <a:gd name="T85" fmla="*/ 159 h 365"/>
              <a:gd name="T86" fmla="*/ 146 w 268"/>
              <a:gd name="T87" fmla="*/ 54 h 365"/>
              <a:gd name="T88" fmla="*/ 134 w 268"/>
              <a:gd name="T89" fmla="*/ 23 h 365"/>
              <a:gd name="T90" fmla="*/ 148 w 268"/>
              <a:gd name="T91" fmla="*/ 80 h 365"/>
              <a:gd name="T92" fmla="*/ 144 w 268"/>
              <a:gd name="T93" fmla="*/ 60 h 365"/>
              <a:gd name="T94" fmla="*/ 134 w 268"/>
              <a:gd name="T95" fmla="*/ 104 h 365"/>
              <a:gd name="T96" fmla="*/ 120 w 268"/>
              <a:gd name="T97" fmla="*/ 87 h 365"/>
              <a:gd name="T98" fmla="*/ 134 w 268"/>
              <a:gd name="T99" fmla="*/ 112 h 365"/>
              <a:gd name="T100" fmla="*/ 231 w 268"/>
              <a:gd name="T101" fmla="*/ 67 h 365"/>
              <a:gd name="T102" fmla="*/ 146 w 268"/>
              <a:gd name="T103" fmla="*/ 60 h 365"/>
              <a:gd name="T104" fmla="*/ 37 w 268"/>
              <a:gd name="T105" fmla="*/ 67 h 365"/>
              <a:gd name="T106" fmla="*/ 117 w 268"/>
              <a:gd name="T107" fmla="*/ 134 h 365"/>
              <a:gd name="T108" fmla="*/ 159 w 268"/>
              <a:gd name="T109" fmla="*/ 141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8" h="365">
                <a:moveTo>
                  <a:pt x="266" y="174"/>
                </a:moveTo>
                <a:cubicBezTo>
                  <a:pt x="267" y="174"/>
                  <a:pt x="268" y="173"/>
                  <a:pt x="268" y="172"/>
                </a:cubicBezTo>
                <a:cubicBezTo>
                  <a:pt x="268" y="170"/>
                  <a:pt x="267" y="169"/>
                  <a:pt x="266" y="169"/>
                </a:cubicBezTo>
                <a:cubicBezTo>
                  <a:pt x="259" y="169"/>
                  <a:pt x="259" y="169"/>
                  <a:pt x="259" y="169"/>
                </a:cubicBezTo>
                <a:cubicBezTo>
                  <a:pt x="259" y="167"/>
                  <a:pt x="259" y="167"/>
                  <a:pt x="259" y="167"/>
                </a:cubicBezTo>
                <a:cubicBezTo>
                  <a:pt x="266" y="167"/>
                  <a:pt x="266" y="167"/>
                  <a:pt x="266" y="167"/>
                </a:cubicBezTo>
                <a:cubicBezTo>
                  <a:pt x="267" y="167"/>
                  <a:pt x="268" y="166"/>
                  <a:pt x="268" y="165"/>
                </a:cubicBezTo>
                <a:cubicBezTo>
                  <a:pt x="268" y="163"/>
                  <a:pt x="267" y="163"/>
                  <a:pt x="266" y="163"/>
                </a:cubicBezTo>
                <a:cubicBezTo>
                  <a:pt x="259" y="163"/>
                  <a:pt x="259" y="163"/>
                  <a:pt x="259" y="163"/>
                </a:cubicBezTo>
                <a:cubicBezTo>
                  <a:pt x="259" y="154"/>
                  <a:pt x="259" y="154"/>
                  <a:pt x="259" y="154"/>
                </a:cubicBezTo>
                <a:cubicBezTo>
                  <a:pt x="267" y="153"/>
                  <a:pt x="267" y="153"/>
                  <a:pt x="267" y="153"/>
                </a:cubicBezTo>
                <a:cubicBezTo>
                  <a:pt x="267" y="134"/>
                  <a:pt x="267" y="134"/>
                  <a:pt x="267" y="134"/>
                </a:cubicBezTo>
                <a:cubicBezTo>
                  <a:pt x="159" y="134"/>
                  <a:pt x="159" y="134"/>
                  <a:pt x="159" y="134"/>
                </a:cubicBezTo>
                <a:cubicBezTo>
                  <a:pt x="155" y="87"/>
                  <a:pt x="155" y="87"/>
                  <a:pt x="155" y="87"/>
                </a:cubicBezTo>
                <a:cubicBezTo>
                  <a:pt x="222" y="79"/>
                  <a:pt x="222" y="79"/>
                  <a:pt x="222" y="79"/>
                </a:cubicBezTo>
                <a:cubicBezTo>
                  <a:pt x="222" y="87"/>
                  <a:pt x="222" y="87"/>
                  <a:pt x="222" y="87"/>
                </a:cubicBezTo>
                <a:cubicBezTo>
                  <a:pt x="216" y="87"/>
                  <a:pt x="216" y="87"/>
                  <a:pt x="216" y="87"/>
                </a:cubicBezTo>
                <a:cubicBezTo>
                  <a:pt x="215" y="87"/>
                  <a:pt x="214" y="88"/>
                  <a:pt x="214" y="89"/>
                </a:cubicBezTo>
                <a:cubicBezTo>
                  <a:pt x="214" y="90"/>
                  <a:pt x="215" y="91"/>
                  <a:pt x="216" y="91"/>
                </a:cubicBezTo>
                <a:cubicBezTo>
                  <a:pt x="222" y="91"/>
                  <a:pt x="222" y="91"/>
                  <a:pt x="222" y="91"/>
                </a:cubicBezTo>
                <a:cubicBezTo>
                  <a:pt x="222" y="93"/>
                  <a:pt x="222" y="93"/>
                  <a:pt x="222" y="93"/>
                </a:cubicBezTo>
                <a:cubicBezTo>
                  <a:pt x="216" y="93"/>
                  <a:pt x="216" y="93"/>
                  <a:pt x="216" y="93"/>
                </a:cubicBezTo>
                <a:cubicBezTo>
                  <a:pt x="215" y="93"/>
                  <a:pt x="214" y="94"/>
                  <a:pt x="214" y="96"/>
                </a:cubicBezTo>
                <a:cubicBezTo>
                  <a:pt x="214" y="97"/>
                  <a:pt x="215" y="98"/>
                  <a:pt x="216" y="98"/>
                </a:cubicBezTo>
                <a:cubicBezTo>
                  <a:pt x="222" y="98"/>
                  <a:pt x="222" y="98"/>
                  <a:pt x="222" y="98"/>
                </a:cubicBezTo>
                <a:cubicBezTo>
                  <a:pt x="222" y="100"/>
                  <a:pt x="222" y="100"/>
                  <a:pt x="222" y="100"/>
                </a:cubicBezTo>
                <a:cubicBezTo>
                  <a:pt x="216" y="100"/>
                  <a:pt x="216" y="100"/>
                  <a:pt x="216" y="100"/>
                </a:cubicBezTo>
                <a:cubicBezTo>
                  <a:pt x="215" y="100"/>
                  <a:pt x="214" y="101"/>
                  <a:pt x="214" y="102"/>
                </a:cubicBezTo>
                <a:cubicBezTo>
                  <a:pt x="214" y="104"/>
                  <a:pt x="215" y="105"/>
                  <a:pt x="216" y="105"/>
                </a:cubicBezTo>
                <a:cubicBezTo>
                  <a:pt x="222" y="105"/>
                  <a:pt x="222" y="105"/>
                  <a:pt x="222" y="105"/>
                </a:cubicBezTo>
                <a:cubicBezTo>
                  <a:pt x="222" y="107"/>
                  <a:pt x="222" y="107"/>
                  <a:pt x="222" y="107"/>
                </a:cubicBezTo>
                <a:cubicBezTo>
                  <a:pt x="216" y="107"/>
                  <a:pt x="216" y="107"/>
                  <a:pt x="216" y="107"/>
                </a:cubicBezTo>
                <a:cubicBezTo>
                  <a:pt x="215" y="107"/>
                  <a:pt x="214" y="108"/>
                  <a:pt x="214" y="109"/>
                </a:cubicBezTo>
                <a:cubicBezTo>
                  <a:pt x="214" y="111"/>
                  <a:pt x="215" y="111"/>
                  <a:pt x="216" y="111"/>
                </a:cubicBezTo>
                <a:cubicBezTo>
                  <a:pt x="222" y="111"/>
                  <a:pt x="222" y="111"/>
                  <a:pt x="222" y="111"/>
                </a:cubicBezTo>
                <a:cubicBezTo>
                  <a:pt x="222" y="113"/>
                  <a:pt x="222" y="113"/>
                  <a:pt x="222" y="113"/>
                </a:cubicBezTo>
                <a:cubicBezTo>
                  <a:pt x="222" y="115"/>
                  <a:pt x="224" y="116"/>
                  <a:pt x="226" y="116"/>
                </a:cubicBezTo>
                <a:cubicBezTo>
                  <a:pt x="228" y="116"/>
                  <a:pt x="230" y="115"/>
                  <a:pt x="230" y="113"/>
                </a:cubicBezTo>
                <a:cubicBezTo>
                  <a:pt x="230" y="111"/>
                  <a:pt x="230" y="111"/>
                  <a:pt x="230" y="111"/>
                </a:cubicBezTo>
                <a:cubicBezTo>
                  <a:pt x="236" y="111"/>
                  <a:pt x="236" y="111"/>
                  <a:pt x="236" y="111"/>
                </a:cubicBezTo>
                <a:cubicBezTo>
                  <a:pt x="237" y="111"/>
                  <a:pt x="238" y="111"/>
                  <a:pt x="238" y="109"/>
                </a:cubicBezTo>
                <a:cubicBezTo>
                  <a:pt x="238" y="108"/>
                  <a:pt x="237" y="107"/>
                  <a:pt x="236" y="107"/>
                </a:cubicBezTo>
                <a:cubicBezTo>
                  <a:pt x="230" y="107"/>
                  <a:pt x="230" y="107"/>
                  <a:pt x="230" y="107"/>
                </a:cubicBezTo>
                <a:cubicBezTo>
                  <a:pt x="230" y="105"/>
                  <a:pt x="230" y="105"/>
                  <a:pt x="230" y="105"/>
                </a:cubicBezTo>
                <a:cubicBezTo>
                  <a:pt x="236" y="105"/>
                  <a:pt x="236" y="105"/>
                  <a:pt x="236" y="105"/>
                </a:cubicBezTo>
                <a:cubicBezTo>
                  <a:pt x="237" y="105"/>
                  <a:pt x="238" y="104"/>
                  <a:pt x="238" y="102"/>
                </a:cubicBezTo>
                <a:cubicBezTo>
                  <a:pt x="238" y="101"/>
                  <a:pt x="237" y="100"/>
                  <a:pt x="236" y="100"/>
                </a:cubicBezTo>
                <a:cubicBezTo>
                  <a:pt x="230" y="100"/>
                  <a:pt x="230" y="100"/>
                  <a:pt x="230" y="100"/>
                </a:cubicBezTo>
                <a:cubicBezTo>
                  <a:pt x="230" y="98"/>
                  <a:pt x="230" y="98"/>
                  <a:pt x="230" y="98"/>
                </a:cubicBezTo>
                <a:cubicBezTo>
                  <a:pt x="236" y="98"/>
                  <a:pt x="236" y="98"/>
                  <a:pt x="236" y="98"/>
                </a:cubicBezTo>
                <a:cubicBezTo>
                  <a:pt x="237" y="98"/>
                  <a:pt x="238" y="97"/>
                  <a:pt x="238" y="96"/>
                </a:cubicBezTo>
                <a:cubicBezTo>
                  <a:pt x="238" y="94"/>
                  <a:pt x="237" y="93"/>
                  <a:pt x="236" y="93"/>
                </a:cubicBezTo>
                <a:cubicBezTo>
                  <a:pt x="230" y="93"/>
                  <a:pt x="230" y="93"/>
                  <a:pt x="230" y="93"/>
                </a:cubicBezTo>
                <a:cubicBezTo>
                  <a:pt x="230" y="91"/>
                  <a:pt x="230" y="91"/>
                  <a:pt x="230" y="91"/>
                </a:cubicBezTo>
                <a:cubicBezTo>
                  <a:pt x="236" y="91"/>
                  <a:pt x="236" y="91"/>
                  <a:pt x="236" y="91"/>
                </a:cubicBezTo>
                <a:cubicBezTo>
                  <a:pt x="237" y="91"/>
                  <a:pt x="238" y="90"/>
                  <a:pt x="238" y="89"/>
                </a:cubicBezTo>
                <a:cubicBezTo>
                  <a:pt x="238" y="88"/>
                  <a:pt x="237" y="87"/>
                  <a:pt x="236" y="87"/>
                </a:cubicBezTo>
                <a:cubicBezTo>
                  <a:pt x="230" y="87"/>
                  <a:pt x="230" y="87"/>
                  <a:pt x="230" y="87"/>
                </a:cubicBezTo>
                <a:cubicBezTo>
                  <a:pt x="230" y="78"/>
                  <a:pt x="230" y="78"/>
                  <a:pt x="230" y="78"/>
                </a:cubicBezTo>
                <a:cubicBezTo>
                  <a:pt x="238" y="77"/>
                  <a:pt x="238" y="77"/>
                  <a:pt x="238" y="77"/>
                </a:cubicBezTo>
                <a:cubicBezTo>
                  <a:pt x="238" y="60"/>
                  <a:pt x="238" y="60"/>
                  <a:pt x="238" y="60"/>
                </a:cubicBezTo>
                <a:cubicBezTo>
                  <a:pt x="153" y="60"/>
                  <a:pt x="153" y="60"/>
                  <a:pt x="153" y="60"/>
                </a:cubicBezTo>
                <a:cubicBezTo>
                  <a:pt x="149" y="0"/>
                  <a:pt x="149" y="0"/>
                  <a:pt x="149" y="0"/>
                </a:cubicBezTo>
                <a:cubicBezTo>
                  <a:pt x="119" y="0"/>
                  <a:pt x="119" y="0"/>
                  <a:pt x="119" y="0"/>
                </a:cubicBezTo>
                <a:cubicBezTo>
                  <a:pt x="115" y="60"/>
                  <a:pt x="115" y="60"/>
                  <a:pt x="115" y="60"/>
                </a:cubicBezTo>
                <a:cubicBezTo>
                  <a:pt x="30" y="60"/>
                  <a:pt x="30" y="60"/>
                  <a:pt x="30" y="60"/>
                </a:cubicBezTo>
                <a:cubicBezTo>
                  <a:pt x="30" y="77"/>
                  <a:pt x="30" y="77"/>
                  <a:pt x="30" y="77"/>
                </a:cubicBezTo>
                <a:cubicBezTo>
                  <a:pt x="38" y="78"/>
                  <a:pt x="38" y="78"/>
                  <a:pt x="38" y="78"/>
                </a:cubicBezTo>
                <a:cubicBezTo>
                  <a:pt x="38" y="87"/>
                  <a:pt x="38" y="87"/>
                  <a:pt x="38" y="87"/>
                </a:cubicBezTo>
                <a:cubicBezTo>
                  <a:pt x="32" y="87"/>
                  <a:pt x="32" y="87"/>
                  <a:pt x="32" y="87"/>
                </a:cubicBezTo>
                <a:cubicBezTo>
                  <a:pt x="31" y="87"/>
                  <a:pt x="30" y="88"/>
                  <a:pt x="30" y="89"/>
                </a:cubicBezTo>
                <a:cubicBezTo>
                  <a:pt x="30" y="90"/>
                  <a:pt x="31" y="91"/>
                  <a:pt x="32" y="91"/>
                </a:cubicBezTo>
                <a:cubicBezTo>
                  <a:pt x="38" y="91"/>
                  <a:pt x="38" y="91"/>
                  <a:pt x="38" y="91"/>
                </a:cubicBezTo>
                <a:cubicBezTo>
                  <a:pt x="38" y="93"/>
                  <a:pt x="38" y="93"/>
                  <a:pt x="38" y="93"/>
                </a:cubicBezTo>
                <a:cubicBezTo>
                  <a:pt x="32" y="93"/>
                  <a:pt x="32" y="93"/>
                  <a:pt x="32" y="93"/>
                </a:cubicBezTo>
                <a:cubicBezTo>
                  <a:pt x="31" y="93"/>
                  <a:pt x="30" y="94"/>
                  <a:pt x="30" y="96"/>
                </a:cubicBezTo>
                <a:cubicBezTo>
                  <a:pt x="30" y="97"/>
                  <a:pt x="31" y="98"/>
                  <a:pt x="32" y="98"/>
                </a:cubicBezTo>
                <a:cubicBezTo>
                  <a:pt x="38" y="98"/>
                  <a:pt x="38" y="98"/>
                  <a:pt x="38" y="98"/>
                </a:cubicBezTo>
                <a:cubicBezTo>
                  <a:pt x="38" y="100"/>
                  <a:pt x="38" y="100"/>
                  <a:pt x="38" y="100"/>
                </a:cubicBezTo>
                <a:cubicBezTo>
                  <a:pt x="32" y="100"/>
                  <a:pt x="32" y="100"/>
                  <a:pt x="32" y="100"/>
                </a:cubicBezTo>
                <a:cubicBezTo>
                  <a:pt x="31" y="100"/>
                  <a:pt x="30" y="101"/>
                  <a:pt x="30" y="102"/>
                </a:cubicBezTo>
                <a:cubicBezTo>
                  <a:pt x="30" y="104"/>
                  <a:pt x="31" y="105"/>
                  <a:pt x="32" y="105"/>
                </a:cubicBezTo>
                <a:cubicBezTo>
                  <a:pt x="38" y="105"/>
                  <a:pt x="38" y="105"/>
                  <a:pt x="38" y="105"/>
                </a:cubicBezTo>
                <a:cubicBezTo>
                  <a:pt x="38" y="107"/>
                  <a:pt x="38" y="107"/>
                  <a:pt x="38" y="107"/>
                </a:cubicBezTo>
                <a:cubicBezTo>
                  <a:pt x="32" y="107"/>
                  <a:pt x="32" y="107"/>
                  <a:pt x="32" y="107"/>
                </a:cubicBezTo>
                <a:cubicBezTo>
                  <a:pt x="31" y="107"/>
                  <a:pt x="30" y="108"/>
                  <a:pt x="30" y="109"/>
                </a:cubicBezTo>
                <a:cubicBezTo>
                  <a:pt x="30" y="111"/>
                  <a:pt x="31" y="111"/>
                  <a:pt x="32" y="111"/>
                </a:cubicBezTo>
                <a:cubicBezTo>
                  <a:pt x="38" y="111"/>
                  <a:pt x="38" y="111"/>
                  <a:pt x="38" y="111"/>
                </a:cubicBezTo>
                <a:cubicBezTo>
                  <a:pt x="38" y="113"/>
                  <a:pt x="38" y="113"/>
                  <a:pt x="38" y="113"/>
                </a:cubicBezTo>
                <a:cubicBezTo>
                  <a:pt x="38" y="115"/>
                  <a:pt x="40" y="116"/>
                  <a:pt x="42" y="116"/>
                </a:cubicBezTo>
                <a:cubicBezTo>
                  <a:pt x="44" y="116"/>
                  <a:pt x="46" y="115"/>
                  <a:pt x="46" y="113"/>
                </a:cubicBezTo>
                <a:cubicBezTo>
                  <a:pt x="46" y="111"/>
                  <a:pt x="46" y="111"/>
                  <a:pt x="46" y="111"/>
                </a:cubicBezTo>
                <a:cubicBezTo>
                  <a:pt x="52" y="111"/>
                  <a:pt x="52" y="111"/>
                  <a:pt x="52" y="111"/>
                </a:cubicBezTo>
                <a:cubicBezTo>
                  <a:pt x="53" y="111"/>
                  <a:pt x="54" y="111"/>
                  <a:pt x="54" y="109"/>
                </a:cubicBezTo>
                <a:cubicBezTo>
                  <a:pt x="54" y="108"/>
                  <a:pt x="53" y="107"/>
                  <a:pt x="52" y="107"/>
                </a:cubicBezTo>
                <a:cubicBezTo>
                  <a:pt x="46" y="107"/>
                  <a:pt x="46" y="107"/>
                  <a:pt x="46" y="107"/>
                </a:cubicBezTo>
                <a:cubicBezTo>
                  <a:pt x="46" y="105"/>
                  <a:pt x="46" y="105"/>
                  <a:pt x="46" y="105"/>
                </a:cubicBezTo>
                <a:cubicBezTo>
                  <a:pt x="52" y="105"/>
                  <a:pt x="52" y="105"/>
                  <a:pt x="52" y="105"/>
                </a:cubicBezTo>
                <a:cubicBezTo>
                  <a:pt x="53" y="105"/>
                  <a:pt x="54" y="104"/>
                  <a:pt x="54" y="102"/>
                </a:cubicBezTo>
                <a:cubicBezTo>
                  <a:pt x="54" y="101"/>
                  <a:pt x="53" y="100"/>
                  <a:pt x="52" y="100"/>
                </a:cubicBezTo>
                <a:cubicBezTo>
                  <a:pt x="46" y="100"/>
                  <a:pt x="46" y="100"/>
                  <a:pt x="46" y="100"/>
                </a:cubicBezTo>
                <a:cubicBezTo>
                  <a:pt x="46" y="98"/>
                  <a:pt x="46" y="98"/>
                  <a:pt x="46" y="98"/>
                </a:cubicBezTo>
                <a:cubicBezTo>
                  <a:pt x="52" y="98"/>
                  <a:pt x="52" y="98"/>
                  <a:pt x="52" y="98"/>
                </a:cubicBezTo>
                <a:cubicBezTo>
                  <a:pt x="53" y="98"/>
                  <a:pt x="54" y="97"/>
                  <a:pt x="54" y="96"/>
                </a:cubicBezTo>
                <a:cubicBezTo>
                  <a:pt x="54" y="94"/>
                  <a:pt x="53" y="93"/>
                  <a:pt x="52" y="93"/>
                </a:cubicBezTo>
                <a:cubicBezTo>
                  <a:pt x="46" y="93"/>
                  <a:pt x="46" y="93"/>
                  <a:pt x="46" y="93"/>
                </a:cubicBezTo>
                <a:cubicBezTo>
                  <a:pt x="46" y="91"/>
                  <a:pt x="46" y="91"/>
                  <a:pt x="46" y="91"/>
                </a:cubicBezTo>
                <a:cubicBezTo>
                  <a:pt x="52" y="91"/>
                  <a:pt x="52" y="91"/>
                  <a:pt x="52" y="91"/>
                </a:cubicBezTo>
                <a:cubicBezTo>
                  <a:pt x="53" y="91"/>
                  <a:pt x="54" y="90"/>
                  <a:pt x="54" y="89"/>
                </a:cubicBezTo>
                <a:cubicBezTo>
                  <a:pt x="54" y="88"/>
                  <a:pt x="53" y="87"/>
                  <a:pt x="52" y="87"/>
                </a:cubicBezTo>
                <a:cubicBezTo>
                  <a:pt x="46" y="87"/>
                  <a:pt x="46" y="87"/>
                  <a:pt x="46" y="87"/>
                </a:cubicBezTo>
                <a:cubicBezTo>
                  <a:pt x="46" y="79"/>
                  <a:pt x="46" y="79"/>
                  <a:pt x="46" y="79"/>
                </a:cubicBezTo>
                <a:cubicBezTo>
                  <a:pt x="113" y="87"/>
                  <a:pt x="113" y="87"/>
                  <a:pt x="113" y="87"/>
                </a:cubicBezTo>
                <a:cubicBezTo>
                  <a:pt x="110" y="134"/>
                  <a:pt x="110" y="134"/>
                  <a:pt x="110" y="134"/>
                </a:cubicBezTo>
                <a:cubicBezTo>
                  <a:pt x="2" y="134"/>
                  <a:pt x="2" y="134"/>
                  <a:pt x="2" y="134"/>
                </a:cubicBezTo>
                <a:cubicBezTo>
                  <a:pt x="2" y="153"/>
                  <a:pt x="2" y="153"/>
                  <a:pt x="2" y="153"/>
                </a:cubicBezTo>
                <a:cubicBezTo>
                  <a:pt x="9" y="154"/>
                  <a:pt x="9" y="154"/>
                  <a:pt x="9" y="154"/>
                </a:cubicBezTo>
                <a:cubicBezTo>
                  <a:pt x="9" y="163"/>
                  <a:pt x="9" y="163"/>
                  <a:pt x="9" y="163"/>
                </a:cubicBezTo>
                <a:cubicBezTo>
                  <a:pt x="2" y="163"/>
                  <a:pt x="2" y="163"/>
                  <a:pt x="2" y="163"/>
                </a:cubicBezTo>
                <a:cubicBezTo>
                  <a:pt x="1" y="163"/>
                  <a:pt x="0" y="163"/>
                  <a:pt x="0" y="165"/>
                </a:cubicBezTo>
                <a:cubicBezTo>
                  <a:pt x="0" y="166"/>
                  <a:pt x="1" y="167"/>
                  <a:pt x="2" y="167"/>
                </a:cubicBezTo>
                <a:cubicBezTo>
                  <a:pt x="9" y="167"/>
                  <a:pt x="9" y="167"/>
                  <a:pt x="9" y="167"/>
                </a:cubicBezTo>
                <a:cubicBezTo>
                  <a:pt x="9" y="169"/>
                  <a:pt x="9" y="169"/>
                  <a:pt x="9" y="169"/>
                </a:cubicBezTo>
                <a:cubicBezTo>
                  <a:pt x="2" y="169"/>
                  <a:pt x="2" y="169"/>
                  <a:pt x="2" y="169"/>
                </a:cubicBezTo>
                <a:cubicBezTo>
                  <a:pt x="1" y="169"/>
                  <a:pt x="0" y="170"/>
                  <a:pt x="0" y="172"/>
                </a:cubicBezTo>
                <a:cubicBezTo>
                  <a:pt x="0" y="173"/>
                  <a:pt x="1" y="174"/>
                  <a:pt x="2" y="174"/>
                </a:cubicBezTo>
                <a:cubicBezTo>
                  <a:pt x="9" y="174"/>
                  <a:pt x="9" y="174"/>
                  <a:pt x="9" y="174"/>
                </a:cubicBezTo>
                <a:cubicBezTo>
                  <a:pt x="9" y="176"/>
                  <a:pt x="9" y="176"/>
                  <a:pt x="9" y="176"/>
                </a:cubicBezTo>
                <a:cubicBezTo>
                  <a:pt x="2" y="176"/>
                  <a:pt x="2" y="176"/>
                  <a:pt x="2" y="176"/>
                </a:cubicBezTo>
                <a:cubicBezTo>
                  <a:pt x="1" y="176"/>
                  <a:pt x="0" y="177"/>
                  <a:pt x="0" y="178"/>
                </a:cubicBezTo>
                <a:cubicBezTo>
                  <a:pt x="0" y="180"/>
                  <a:pt x="1" y="181"/>
                  <a:pt x="2" y="181"/>
                </a:cubicBezTo>
                <a:cubicBezTo>
                  <a:pt x="9" y="181"/>
                  <a:pt x="9" y="181"/>
                  <a:pt x="9" y="181"/>
                </a:cubicBezTo>
                <a:cubicBezTo>
                  <a:pt x="9" y="183"/>
                  <a:pt x="9" y="183"/>
                  <a:pt x="9" y="183"/>
                </a:cubicBezTo>
                <a:cubicBezTo>
                  <a:pt x="2" y="183"/>
                  <a:pt x="2" y="183"/>
                  <a:pt x="2" y="183"/>
                </a:cubicBezTo>
                <a:cubicBezTo>
                  <a:pt x="1" y="183"/>
                  <a:pt x="0" y="184"/>
                  <a:pt x="0" y="185"/>
                </a:cubicBezTo>
                <a:cubicBezTo>
                  <a:pt x="0" y="187"/>
                  <a:pt x="1" y="187"/>
                  <a:pt x="2" y="187"/>
                </a:cubicBezTo>
                <a:cubicBezTo>
                  <a:pt x="9" y="187"/>
                  <a:pt x="9" y="187"/>
                  <a:pt x="9" y="187"/>
                </a:cubicBezTo>
                <a:cubicBezTo>
                  <a:pt x="9" y="189"/>
                  <a:pt x="9" y="189"/>
                  <a:pt x="9" y="189"/>
                </a:cubicBezTo>
                <a:cubicBezTo>
                  <a:pt x="9" y="191"/>
                  <a:pt x="10" y="192"/>
                  <a:pt x="12" y="192"/>
                </a:cubicBezTo>
                <a:cubicBezTo>
                  <a:pt x="14" y="192"/>
                  <a:pt x="16" y="191"/>
                  <a:pt x="16" y="189"/>
                </a:cubicBezTo>
                <a:cubicBezTo>
                  <a:pt x="16" y="187"/>
                  <a:pt x="16" y="187"/>
                  <a:pt x="16" y="187"/>
                </a:cubicBezTo>
                <a:cubicBezTo>
                  <a:pt x="23" y="187"/>
                  <a:pt x="23" y="187"/>
                  <a:pt x="23" y="187"/>
                </a:cubicBezTo>
                <a:cubicBezTo>
                  <a:pt x="24" y="187"/>
                  <a:pt x="25" y="187"/>
                  <a:pt x="25" y="185"/>
                </a:cubicBezTo>
                <a:cubicBezTo>
                  <a:pt x="25" y="184"/>
                  <a:pt x="24" y="183"/>
                  <a:pt x="23" y="183"/>
                </a:cubicBezTo>
                <a:cubicBezTo>
                  <a:pt x="16" y="183"/>
                  <a:pt x="16" y="183"/>
                  <a:pt x="16" y="183"/>
                </a:cubicBezTo>
                <a:cubicBezTo>
                  <a:pt x="16" y="181"/>
                  <a:pt x="16" y="181"/>
                  <a:pt x="16" y="181"/>
                </a:cubicBezTo>
                <a:cubicBezTo>
                  <a:pt x="23" y="181"/>
                  <a:pt x="23" y="181"/>
                  <a:pt x="23" y="181"/>
                </a:cubicBezTo>
                <a:cubicBezTo>
                  <a:pt x="24" y="181"/>
                  <a:pt x="25" y="180"/>
                  <a:pt x="25" y="178"/>
                </a:cubicBezTo>
                <a:cubicBezTo>
                  <a:pt x="25" y="177"/>
                  <a:pt x="24" y="176"/>
                  <a:pt x="23" y="176"/>
                </a:cubicBezTo>
                <a:cubicBezTo>
                  <a:pt x="16" y="176"/>
                  <a:pt x="16" y="176"/>
                  <a:pt x="16" y="176"/>
                </a:cubicBezTo>
                <a:cubicBezTo>
                  <a:pt x="16" y="174"/>
                  <a:pt x="16" y="174"/>
                  <a:pt x="16" y="174"/>
                </a:cubicBezTo>
                <a:cubicBezTo>
                  <a:pt x="23" y="174"/>
                  <a:pt x="23" y="174"/>
                  <a:pt x="23" y="174"/>
                </a:cubicBezTo>
                <a:cubicBezTo>
                  <a:pt x="24" y="174"/>
                  <a:pt x="25" y="173"/>
                  <a:pt x="25" y="172"/>
                </a:cubicBezTo>
                <a:cubicBezTo>
                  <a:pt x="25" y="170"/>
                  <a:pt x="24" y="169"/>
                  <a:pt x="23" y="169"/>
                </a:cubicBezTo>
                <a:cubicBezTo>
                  <a:pt x="16" y="169"/>
                  <a:pt x="16" y="169"/>
                  <a:pt x="16" y="169"/>
                </a:cubicBezTo>
                <a:cubicBezTo>
                  <a:pt x="16" y="167"/>
                  <a:pt x="16" y="167"/>
                  <a:pt x="16" y="167"/>
                </a:cubicBezTo>
                <a:cubicBezTo>
                  <a:pt x="23" y="167"/>
                  <a:pt x="23" y="167"/>
                  <a:pt x="23" y="167"/>
                </a:cubicBezTo>
                <a:cubicBezTo>
                  <a:pt x="24" y="167"/>
                  <a:pt x="25" y="166"/>
                  <a:pt x="25" y="165"/>
                </a:cubicBezTo>
                <a:cubicBezTo>
                  <a:pt x="25" y="163"/>
                  <a:pt x="24" y="163"/>
                  <a:pt x="23" y="163"/>
                </a:cubicBezTo>
                <a:cubicBezTo>
                  <a:pt x="16" y="163"/>
                  <a:pt x="16" y="163"/>
                  <a:pt x="16" y="163"/>
                </a:cubicBezTo>
                <a:cubicBezTo>
                  <a:pt x="16" y="155"/>
                  <a:pt x="16" y="155"/>
                  <a:pt x="16" y="155"/>
                </a:cubicBezTo>
                <a:cubicBezTo>
                  <a:pt x="107" y="165"/>
                  <a:pt x="107" y="165"/>
                  <a:pt x="107" y="165"/>
                </a:cubicBezTo>
                <a:cubicBezTo>
                  <a:pt x="94" y="349"/>
                  <a:pt x="94" y="349"/>
                  <a:pt x="94" y="349"/>
                </a:cubicBezTo>
                <a:cubicBezTo>
                  <a:pt x="81" y="349"/>
                  <a:pt x="81" y="349"/>
                  <a:pt x="81" y="349"/>
                </a:cubicBezTo>
                <a:cubicBezTo>
                  <a:pt x="75" y="349"/>
                  <a:pt x="70" y="354"/>
                  <a:pt x="70" y="360"/>
                </a:cubicBezTo>
                <a:cubicBezTo>
                  <a:pt x="70" y="365"/>
                  <a:pt x="70" y="365"/>
                  <a:pt x="70" y="365"/>
                </a:cubicBezTo>
                <a:cubicBezTo>
                  <a:pt x="198" y="365"/>
                  <a:pt x="198" y="365"/>
                  <a:pt x="198" y="365"/>
                </a:cubicBezTo>
                <a:cubicBezTo>
                  <a:pt x="198" y="360"/>
                  <a:pt x="198" y="360"/>
                  <a:pt x="198" y="360"/>
                </a:cubicBezTo>
                <a:cubicBezTo>
                  <a:pt x="198" y="354"/>
                  <a:pt x="193" y="349"/>
                  <a:pt x="187" y="349"/>
                </a:cubicBezTo>
                <a:cubicBezTo>
                  <a:pt x="174" y="349"/>
                  <a:pt x="174" y="349"/>
                  <a:pt x="174" y="349"/>
                </a:cubicBezTo>
                <a:cubicBezTo>
                  <a:pt x="161" y="165"/>
                  <a:pt x="161" y="165"/>
                  <a:pt x="161" y="165"/>
                </a:cubicBezTo>
                <a:cubicBezTo>
                  <a:pt x="252" y="155"/>
                  <a:pt x="252" y="155"/>
                  <a:pt x="252" y="155"/>
                </a:cubicBezTo>
                <a:cubicBezTo>
                  <a:pt x="252" y="163"/>
                  <a:pt x="252" y="163"/>
                  <a:pt x="252" y="163"/>
                </a:cubicBezTo>
                <a:cubicBezTo>
                  <a:pt x="246" y="163"/>
                  <a:pt x="246" y="163"/>
                  <a:pt x="246" y="163"/>
                </a:cubicBezTo>
                <a:cubicBezTo>
                  <a:pt x="245" y="163"/>
                  <a:pt x="244" y="163"/>
                  <a:pt x="244" y="165"/>
                </a:cubicBezTo>
                <a:cubicBezTo>
                  <a:pt x="244" y="166"/>
                  <a:pt x="245" y="167"/>
                  <a:pt x="246" y="167"/>
                </a:cubicBezTo>
                <a:cubicBezTo>
                  <a:pt x="252" y="167"/>
                  <a:pt x="252" y="167"/>
                  <a:pt x="252" y="167"/>
                </a:cubicBezTo>
                <a:cubicBezTo>
                  <a:pt x="252" y="169"/>
                  <a:pt x="252" y="169"/>
                  <a:pt x="252" y="169"/>
                </a:cubicBezTo>
                <a:cubicBezTo>
                  <a:pt x="246" y="169"/>
                  <a:pt x="246" y="169"/>
                  <a:pt x="246" y="169"/>
                </a:cubicBezTo>
                <a:cubicBezTo>
                  <a:pt x="245" y="169"/>
                  <a:pt x="244" y="170"/>
                  <a:pt x="244" y="172"/>
                </a:cubicBezTo>
                <a:cubicBezTo>
                  <a:pt x="244" y="173"/>
                  <a:pt x="245" y="174"/>
                  <a:pt x="246" y="174"/>
                </a:cubicBezTo>
                <a:cubicBezTo>
                  <a:pt x="252" y="174"/>
                  <a:pt x="252" y="174"/>
                  <a:pt x="252" y="174"/>
                </a:cubicBezTo>
                <a:cubicBezTo>
                  <a:pt x="252" y="176"/>
                  <a:pt x="252" y="176"/>
                  <a:pt x="252" y="176"/>
                </a:cubicBezTo>
                <a:cubicBezTo>
                  <a:pt x="246" y="176"/>
                  <a:pt x="246" y="176"/>
                  <a:pt x="246" y="176"/>
                </a:cubicBezTo>
                <a:cubicBezTo>
                  <a:pt x="245" y="176"/>
                  <a:pt x="244" y="177"/>
                  <a:pt x="244" y="178"/>
                </a:cubicBezTo>
                <a:cubicBezTo>
                  <a:pt x="244" y="180"/>
                  <a:pt x="245" y="181"/>
                  <a:pt x="246" y="181"/>
                </a:cubicBezTo>
                <a:cubicBezTo>
                  <a:pt x="252" y="181"/>
                  <a:pt x="252" y="181"/>
                  <a:pt x="252" y="181"/>
                </a:cubicBezTo>
                <a:cubicBezTo>
                  <a:pt x="252" y="183"/>
                  <a:pt x="252" y="183"/>
                  <a:pt x="252" y="183"/>
                </a:cubicBezTo>
                <a:cubicBezTo>
                  <a:pt x="246" y="183"/>
                  <a:pt x="246" y="183"/>
                  <a:pt x="246" y="183"/>
                </a:cubicBezTo>
                <a:cubicBezTo>
                  <a:pt x="245" y="183"/>
                  <a:pt x="244" y="184"/>
                  <a:pt x="244" y="185"/>
                </a:cubicBezTo>
                <a:cubicBezTo>
                  <a:pt x="244" y="187"/>
                  <a:pt x="245" y="187"/>
                  <a:pt x="246" y="187"/>
                </a:cubicBezTo>
                <a:cubicBezTo>
                  <a:pt x="252" y="187"/>
                  <a:pt x="252" y="187"/>
                  <a:pt x="252" y="187"/>
                </a:cubicBezTo>
                <a:cubicBezTo>
                  <a:pt x="252" y="189"/>
                  <a:pt x="252" y="189"/>
                  <a:pt x="252" y="189"/>
                </a:cubicBezTo>
                <a:cubicBezTo>
                  <a:pt x="252" y="191"/>
                  <a:pt x="254" y="192"/>
                  <a:pt x="256" y="192"/>
                </a:cubicBezTo>
                <a:cubicBezTo>
                  <a:pt x="258" y="192"/>
                  <a:pt x="259" y="191"/>
                  <a:pt x="259" y="189"/>
                </a:cubicBezTo>
                <a:cubicBezTo>
                  <a:pt x="259" y="187"/>
                  <a:pt x="259" y="187"/>
                  <a:pt x="259" y="187"/>
                </a:cubicBezTo>
                <a:cubicBezTo>
                  <a:pt x="266" y="187"/>
                  <a:pt x="266" y="187"/>
                  <a:pt x="266" y="187"/>
                </a:cubicBezTo>
                <a:cubicBezTo>
                  <a:pt x="267" y="187"/>
                  <a:pt x="268" y="187"/>
                  <a:pt x="268" y="185"/>
                </a:cubicBezTo>
                <a:cubicBezTo>
                  <a:pt x="268" y="184"/>
                  <a:pt x="267" y="183"/>
                  <a:pt x="266" y="183"/>
                </a:cubicBezTo>
                <a:cubicBezTo>
                  <a:pt x="259" y="183"/>
                  <a:pt x="259" y="183"/>
                  <a:pt x="259" y="183"/>
                </a:cubicBezTo>
                <a:cubicBezTo>
                  <a:pt x="259" y="181"/>
                  <a:pt x="259" y="181"/>
                  <a:pt x="259" y="181"/>
                </a:cubicBezTo>
                <a:cubicBezTo>
                  <a:pt x="266" y="181"/>
                  <a:pt x="266" y="181"/>
                  <a:pt x="266" y="181"/>
                </a:cubicBezTo>
                <a:cubicBezTo>
                  <a:pt x="267" y="181"/>
                  <a:pt x="268" y="180"/>
                  <a:pt x="268" y="178"/>
                </a:cubicBezTo>
                <a:cubicBezTo>
                  <a:pt x="268" y="177"/>
                  <a:pt x="267" y="176"/>
                  <a:pt x="266" y="176"/>
                </a:cubicBezTo>
                <a:cubicBezTo>
                  <a:pt x="259" y="176"/>
                  <a:pt x="259" y="176"/>
                  <a:pt x="259" y="176"/>
                </a:cubicBezTo>
                <a:cubicBezTo>
                  <a:pt x="259" y="174"/>
                  <a:pt x="259" y="174"/>
                  <a:pt x="259" y="174"/>
                </a:cubicBezTo>
                <a:lnTo>
                  <a:pt x="266" y="174"/>
                </a:lnTo>
                <a:close/>
                <a:moveTo>
                  <a:pt x="134" y="315"/>
                </a:moveTo>
                <a:cubicBezTo>
                  <a:pt x="163" y="342"/>
                  <a:pt x="163" y="342"/>
                  <a:pt x="163" y="342"/>
                </a:cubicBezTo>
                <a:cubicBezTo>
                  <a:pt x="105" y="342"/>
                  <a:pt x="105" y="342"/>
                  <a:pt x="105" y="342"/>
                </a:cubicBezTo>
                <a:lnTo>
                  <a:pt x="134" y="315"/>
                </a:lnTo>
                <a:close/>
                <a:moveTo>
                  <a:pt x="102" y="339"/>
                </a:moveTo>
                <a:cubicBezTo>
                  <a:pt x="106" y="289"/>
                  <a:pt x="106" y="289"/>
                  <a:pt x="106" y="289"/>
                </a:cubicBezTo>
                <a:cubicBezTo>
                  <a:pt x="131" y="313"/>
                  <a:pt x="131" y="313"/>
                  <a:pt x="131" y="313"/>
                </a:cubicBezTo>
                <a:lnTo>
                  <a:pt x="102" y="339"/>
                </a:lnTo>
                <a:close/>
                <a:moveTo>
                  <a:pt x="137" y="313"/>
                </a:moveTo>
                <a:cubicBezTo>
                  <a:pt x="163" y="289"/>
                  <a:pt x="163" y="289"/>
                  <a:pt x="163" y="289"/>
                </a:cubicBezTo>
                <a:cubicBezTo>
                  <a:pt x="163" y="287"/>
                  <a:pt x="163" y="287"/>
                  <a:pt x="163" y="287"/>
                </a:cubicBezTo>
                <a:cubicBezTo>
                  <a:pt x="166" y="339"/>
                  <a:pt x="166" y="339"/>
                  <a:pt x="166" y="339"/>
                </a:cubicBezTo>
                <a:lnTo>
                  <a:pt x="137" y="313"/>
                </a:lnTo>
                <a:close/>
                <a:moveTo>
                  <a:pt x="134" y="310"/>
                </a:moveTo>
                <a:cubicBezTo>
                  <a:pt x="106" y="284"/>
                  <a:pt x="106" y="284"/>
                  <a:pt x="106" y="284"/>
                </a:cubicBezTo>
                <a:cubicBezTo>
                  <a:pt x="106" y="287"/>
                  <a:pt x="106" y="287"/>
                  <a:pt x="106" y="287"/>
                </a:cubicBezTo>
                <a:cubicBezTo>
                  <a:pt x="106" y="277"/>
                  <a:pt x="106" y="277"/>
                  <a:pt x="106" y="277"/>
                </a:cubicBezTo>
                <a:cubicBezTo>
                  <a:pt x="134" y="255"/>
                  <a:pt x="134" y="255"/>
                  <a:pt x="134" y="255"/>
                </a:cubicBezTo>
                <a:cubicBezTo>
                  <a:pt x="162" y="277"/>
                  <a:pt x="162" y="277"/>
                  <a:pt x="162" y="277"/>
                </a:cubicBezTo>
                <a:cubicBezTo>
                  <a:pt x="161" y="272"/>
                  <a:pt x="161" y="272"/>
                  <a:pt x="161" y="272"/>
                </a:cubicBezTo>
                <a:cubicBezTo>
                  <a:pt x="137" y="252"/>
                  <a:pt x="137" y="252"/>
                  <a:pt x="137" y="252"/>
                </a:cubicBezTo>
                <a:cubicBezTo>
                  <a:pt x="159" y="235"/>
                  <a:pt x="159" y="235"/>
                  <a:pt x="159" y="235"/>
                </a:cubicBezTo>
                <a:cubicBezTo>
                  <a:pt x="162" y="284"/>
                  <a:pt x="162" y="284"/>
                  <a:pt x="162" y="284"/>
                </a:cubicBezTo>
                <a:lnTo>
                  <a:pt x="134" y="310"/>
                </a:lnTo>
                <a:close/>
                <a:moveTo>
                  <a:pt x="109" y="235"/>
                </a:moveTo>
                <a:cubicBezTo>
                  <a:pt x="131" y="252"/>
                  <a:pt x="131" y="252"/>
                  <a:pt x="131" y="252"/>
                </a:cubicBezTo>
                <a:cubicBezTo>
                  <a:pt x="107" y="272"/>
                  <a:pt x="107" y="272"/>
                  <a:pt x="107" y="272"/>
                </a:cubicBezTo>
                <a:lnTo>
                  <a:pt x="109" y="235"/>
                </a:lnTo>
                <a:close/>
                <a:moveTo>
                  <a:pt x="134" y="250"/>
                </a:moveTo>
                <a:cubicBezTo>
                  <a:pt x="110" y="230"/>
                  <a:pt x="110" y="230"/>
                  <a:pt x="110" y="230"/>
                </a:cubicBezTo>
                <a:cubicBezTo>
                  <a:pt x="114" y="175"/>
                  <a:pt x="114" y="175"/>
                  <a:pt x="114" y="175"/>
                </a:cubicBezTo>
                <a:cubicBezTo>
                  <a:pt x="131" y="194"/>
                  <a:pt x="131" y="194"/>
                  <a:pt x="131" y="194"/>
                </a:cubicBezTo>
                <a:cubicBezTo>
                  <a:pt x="111" y="216"/>
                  <a:pt x="111" y="216"/>
                  <a:pt x="111" y="216"/>
                </a:cubicBezTo>
                <a:cubicBezTo>
                  <a:pt x="110" y="223"/>
                  <a:pt x="110" y="223"/>
                  <a:pt x="110" y="223"/>
                </a:cubicBezTo>
                <a:cubicBezTo>
                  <a:pt x="134" y="197"/>
                  <a:pt x="134" y="197"/>
                  <a:pt x="134" y="197"/>
                </a:cubicBezTo>
                <a:cubicBezTo>
                  <a:pt x="158" y="223"/>
                  <a:pt x="158" y="223"/>
                  <a:pt x="158" y="223"/>
                </a:cubicBezTo>
                <a:cubicBezTo>
                  <a:pt x="159" y="230"/>
                  <a:pt x="159" y="230"/>
                  <a:pt x="159" y="230"/>
                </a:cubicBezTo>
                <a:lnTo>
                  <a:pt x="134" y="250"/>
                </a:lnTo>
                <a:close/>
                <a:moveTo>
                  <a:pt x="158" y="216"/>
                </a:moveTo>
                <a:cubicBezTo>
                  <a:pt x="137" y="194"/>
                  <a:pt x="137" y="194"/>
                  <a:pt x="137" y="194"/>
                </a:cubicBezTo>
                <a:cubicBezTo>
                  <a:pt x="155" y="175"/>
                  <a:pt x="155" y="175"/>
                  <a:pt x="155" y="175"/>
                </a:cubicBezTo>
                <a:cubicBezTo>
                  <a:pt x="158" y="220"/>
                  <a:pt x="158" y="220"/>
                  <a:pt x="158" y="220"/>
                </a:cubicBezTo>
                <a:lnTo>
                  <a:pt x="158" y="216"/>
                </a:lnTo>
                <a:close/>
                <a:moveTo>
                  <a:pt x="154" y="171"/>
                </a:moveTo>
                <a:cubicBezTo>
                  <a:pt x="154" y="170"/>
                  <a:pt x="154" y="170"/>
                  <a:pt x="154" y="170"/>
                </a:cubicBezTo>
                <a:cubicBezTo>
                  <a:pt x="134" y="191"/>
                  <a:pt x="134" y="191"/>
                  <a:pt x="134" y="191"/>
                </a:cubicBezTo>
                <a:cubicBezTo>
                  <a:pt x="114" y="170"/>
                  <a:pt x="114" y="170"/>
                  <a:pt x="114" y="170"/>
                </a:cubicBezTo>
                <a:cubicBezTo>
                  <a:pt x="114" y="166"/>
                  <a:pt x="114" y="166"/>
                  <a:pt x="114" y="166"/>
                </a:cubicBezTo>
                <a:cubicBezTo>
                  <a:pt x="154" y="166"/>
                  <a:pt x="154" y="166"/>
                  <a:pt x="154" y="166"/>
                </a:cubicBezTo>
                <a:lnTo>
                  <a:pt x="154" y="171"/>
                </a:lnTo>
                <a:close/>
                <a:moveTo>
                  <a:pt x="153" y="159"/>
                </a:moveTo>
                <a:cubicBezTo>
                  <a:pt x="115" y="159"/>
                  <a:pt x="115" y="159"/>
                  <a:pt x="115" y="159"/>
                </a:cubicBezTo>
                <a:cubicBezTo>
                  <a:pt x="116" y="141"/>
                  <a:pt x="116" y="141"/>
                  <a:pt x="116" y="141"/>
                </a:cubicBezTo>
                <a:cubicBezTo>
                  <a:pt x="152" y="141"/>
                  <a:pt x="152" y="141"/>
                  <a:pt x="152" y="141"/>
                </a:cubicBezTo>
                <a:lnTo>
                  <a:pt x="153" y="159"/>
                </a:lnTo>
                <a:close/>
                <a:moveTo>
                  <a:pt x="143" y="12"/>
                </a:moveTo>
                <a:cubicBezTo>
                  <a:pt x="146" y="54"/>
                  <a:pt x="146" y="54"/>
                  <a:pt x="146" y="54"/>
                </a:cubicBezTo>
                <a:cubicBezTo>
                  <a:pt x="136" y="29"/>
                  <a:pt x="136" y="29"/>
                  <a:pt x="136" y="29"/>
                </a:cubicBezTo>
                <a:lnTo>
                  <a:pt x="143" y="12"/>
                </a:lnTo>
                <a:close/>
                <a:moveTo>
                  <a:pt x="134" y="23"/>
                </a:moveTo>
                <a:cubicBezTo>
                  <a:pt x="128" y="7"/>
                  <a:pt x="128" y="7"/>
                  <a:pt x="128" y="7"/>
                </a:cubicBezTo>
                <a:cubicBezTo>
                  <a:pt x="140" y="7"/>
                  <a:pt x="140" y="7"/>
                  <a:pt x="140" y="7"/>
                </a:cubicBezTo>
                <a:lnTo>
                  <a:pt x="134" y="23"/>
                </a:lnTo>
                <a:close/>
                <a:moveTo>
                  <a:pt x="132" y="29"/>
                </a:moveTo>
                <a:cubicBezTo>
                  <a:pt x="122" y="54"/>
                  <a:pt x="122" y="54"/>
                  <a:pt x="122" y="54"/>
                </a:cubicBezTo>
                <a:cubicBezTo>
                  <a:pt x="125" y="12"/>
                  <a:pt x="125" y="12"/>
                  <a:pt x="125" y="12"/>
                </a:cubicBezTo>
                <a:lnTo>
                  <a:pt x="132" y="29"/>
                </a:lnTo>
                <a:close/>
                <a:moveTo>
                  <a:pt x="147" y="67"/>
                </a:moveTo>
                <a:cubicBezTo>
                  <a:pt x="148" y="80"/>
                  <a:pt x="148" y="80"/>
                  <a:pt x="148" y="80"/>
                </a:cubicBezTo>
                <a:cubicBezTo>
                  <a:pt x="120" y="80"/>
                  <a:pt x="120" y="80"/>
                  <a:pt x="120" y="80"/>
                </a:cubicBezTo>
                <a:cubicBezTo>
                  <a:pt x="121" y="67"/>
                  <a:pt x="121" y="67"/>
                  <a:pt x="121" y="67"/>
                </a:cubicBezTo>
                <a:lnTo>
                  <a:pt x="147" y="67"/>
                </a:lnTo>
                <a:close/>
                <a:moveTo>
                  <a:pt x="124" y="60"/>
                </a:moveTo>
                <a:cubicBezTo>
                  <a:pt x="134" y="35"/>
                  <a:pt x="134" y="35"/>
                  <a:pt x="134" y="35"/>
                </a:cubicBezTo>
                <a:cubicBezTo>
                  <a:pt x="144" y="60"/>
                  <a:pt x="144" y="60"/>
                  <a:pt x="144" y="60"/>
                </a:cubicBezTo>
                <a:lnTo>
                  <a:pt x="124" y="60"/>
                </a:lnTo>
                <a:close/>
                <a:moveTo>
                  <a:pt x="149" y="90"/>
                </a:moveTo>
                <a:cubicBezTo>
                  <a:pt x="151" y="130"/>
                  <a:pt x="151" y="130"/>
                  <a:pt x="151" y="130"/>
                </a:cubicBezTo>
                <a:cubicBezTo>
                  <a:pt x="137" y="108"/>
                  <a:pt x="137" y="108"/>
                  <a:pt x="137" y="108"/>
                </a:cubicBezTo>
                <a:lnTo>
                  <a:pt x="149" y="90"/>
                </a:lnTo>
                <a:close/>
                <a:moveTo>
                  <a:pt x="134" y="104"/>
                </a:moveTo>
                <a:cubicBezTo>
                  <a:pt x="122" y="87"/>
                  <a:pt x="122" y="87"/>
                  <a:pt x="122" y="87"/>
                </a:cubicBezTo>
                <a:cubicBezTo>
                  <a:pt x="146" y="87"/>
                  <a:pt x="146" y="87"/>
                  <a:pt x="146" y="87"/>
                </a:cubicBezTo>
                <a:lnTo>
                  <a:pt x="134" y="104"/>
                </a:lnTo>
                <a:close/>
                <a:moveTo>
                  <a:pt x="120" y="87"/>
                </a:moveTo>
                <a:cubicBezTo>
                  <a:pt x="120" y="87"/>
                  <a:pt x="120" y="87"/>
                  <a:pt x="120" y="87"/>
                </a:cubicBezTo>
                <a:cubicBezTo>
                  <a:pt x="120" y="87"/>
                  <a:pt x="120" y="87"/>
                  <a:pt x="120" y="87"/>
                </a:cubicBezTo>
                <a:close/>
                <a:moveTo>
                  <a:pt x="120" y="90"/>
                </a:moveTo>
                <a:cubicBezTo>
                  <a:pt x="132" y="108"/>
                  <a:pt x="132" y="108"/>
                  <a:pt x="132" y="108"/>
                </a:cubicBezTo>
                <a:cubicBezTo>
                  <a:pt x="117" y="130"/>
                  <a:pt x="117" y="130"/>
                  <a:pt x="117" y="130"/>
                </a:cubicBezTo>
                <a:lnTo>
                  <a:pt x="120" y="90"/>
                </a:lnTo>
                <a:close/>
                <a:moveTo>
                  <a:pt x="119" y="134"/>
                </a:moveTo>
                <a:cubicBezTo>
                  <a:pt x="134" y="112"/>
                  <a:pt x="134" y="112"/>
                  <a:pt x="134" y="112"/>
                </a:cubicBezTo>
                <a:cubicBezTo>
                  <a:pt x="149" y="134"/>
                  <a:pt x="149" y="134"/>
                  <a:pt x="149" y="134"/>
                </a:cubicBezTo>
                <a:lnTo>
                  <a:pt x="119" y="134"/>
                </a:lnTo>
                <a:close/>
                <a:moveTo>
                  <a:pt x="152" y="134"/>
                </a:moveTo>
                <a:cubicBezTo>
                  <a:pt x="152" y="134"/>
                  <a:pt x="152" y="134"/>
                  <a:pt x="152" y="134"/>
                </a:cubicBezTo>
                <a:cubicBezTo>
                  <a:pt x="152" y="134"/>
                  <a:pt x="152" y="134"/>
                  <a:pt x="152" y="134"/>
                </a:cubicBezTo>
                <a:close/>
                <a:moveTo>
                  <a:pt x="231" y="67"/>
                </a:moveTo>
                <a:cubicBezTo>
                  <a:pt x="231" y="71"/>
                  <a:pt x="231" y="71"/>
                  <a:pt x="231" y="71"/>
                </a:cubicBezTo>
                <a:cubicBezTo>
                  <a:pt x="155" y="80"/>
                  <a:pt x="155" y="80"/>
                  <a:pt x="155" y="80"/>
                </a:cubicBezTo>
                <a:cubicBezTo>
                  <a:pt x="154" y="67"/>
                  <a:pt x="154" y="67"/>
                  <a:pt x="154" y="67"/>
                </a:cubicBezTo>
                <a:lnTo>
                  <a:pt x="231" y="67"/>
                </a:lnTo>
                <a:close/>
                <a:moveTo>
                  <a:pt x="146" y="60"/>
                </a:moveTo>
                <a:cubicBezTo>
                  <a:pt x="146" y="60"/>
                  <a:pt x="146" y="60"/>
                  <a:pt x="146" y="60"/>
                </a:cubicBezTo>
                <a:cubicBezTo>
                  <a:pt x="146" y="60"/>
                  <a:pt x="146" y="60"/>
                  <a:pt x="146" y="60"/>
                </a:cubicBezTo>
                <a:close/>
                <a:moveTo>
                  <a:pt x="122" y="60"/>
                </a:moveTo>
                <a:cubicBezTo>
                  <a:pt x="122" y="60"/>
                  <a:pt x="122" y="60"/>
                  <a:pt x="122" y="60"/>
                </a:cubicBezTo>
                <a:cubicBezTo>
                  <a:pt x="122" y="60"/>
                  <a:pt x="122" y="60"/>
                  <a:pt x="122" y="60"/>
                </a:cubicBezTo>
                <a:close/>
                <a:moveTo>
                  <a:pt x="37" y="71"/>
                </a:moveTo>
                <a:cubicBezTo>
                  <a:pt x="37" y="67"/>
                  <a:pt x="37" y="67"/>
                  <a:pt x="37" y="67"/>
                </a:cubicBezTo>
                <a:cubicBezTo>
                  <a:pt x="114" y="67"/>
                  <a:pt x="114" y="67"/>
                  <a:pt x="114" y="67"/>
                </a:cubicBezTo>
                <a:cubicBezTo>
                  <a:pt x="113" y="80"/>
                  <a:pt x="113" y="80"/>
                  <a:pt x="113" y="80"/>
                </a:cubicBezTo>
                <a:lnTo>
                  <a:pt x="37" y="71"/>
                </a:lnTo>
                <a:close/>
                <a:moveTo>
                  <a:pt x="117" y="134"/>
                </a:moveTo>
                <a:cubicBezTo>
                  <a:pt x="117" y="134"/>
                  <a:pt x="117" y="134"/>
                  <a:pt x="117" y="134"/>
                </a:cubicBezTo>
                <a:cubicBezTo>
                  <a:pt x="117" y="134"/>
                  <a:pt x="117" y="134"/>
                  <a:pt x="117" y="134"/>
                </a:cubicBezTo>
                <a:close/>
                <a:moveTo>
                  <a:pt x="9" y="147"/>
                </a:moveTo>
                <a:cubicBezTo>
                  <a:pt x="9" y="141"/>
                  <a:pt x="9" y="141"/>
                  <a:pt x="9" y="141"/>
                </a:cubicBezTo>
                <a:cubicBezTo>
                  <a:pt x="109" y="141"/>
                  <a:pt x="109" y="141"/>
                  <a:pt x="109" y="141"/>
                </a:cubicBezTo>
                <a:cubicBezTo>
                  <a:pt x="108" y="158"/>
                  <a:pt x="108" y="158"/>
                  <a:pt x="108" y="158"/>
                </a:cubicBezTo>
                <a:lnTo>
                  <a:pt x="9" y="147"/>
                </a:lnTo>
                <a:close/>
                <a:moveTo>
                  <a:pt x="159" y="141"/>
                </a:moveTo>
                <a:cubicBezTo>
                  <a:pt x="260" y="141"/>
                  <a:pt x="260" y="141"/>
                  <a:pt x="260" y="141"/>
                </a:cubicBezTo>
                <a:cubicBezTo>
                  <a:pt x="260" y="147"/>
                  <a:pt x="260" y="147"/>
                  <a:pt x="260" y="147"/>
                </a:cubicBezTo>
                <a:cubicBezTo>
                  <a:pt x="160" y="158"/>
                  <a:pt x="160" y="158"/>
                  <a:pt x="160" y="158"/>
                </a:cubicBezTo>
                <a:lnTo>
                  <a:pt x="159" y="141"/>
                </a:lnTo>
                <a:close/>
              </a:path>
            </a:pathLst>
          </a:custGeom>
          <a:solidFill>
            <a:srgbClr val="06357A"/>
          </a:solidFill>
          <a:ln>
            <a:noFill/>
          </a:ln>
        </p:spPr>
        <p:txBody>
          <a:bodyPr vert="horz" wrap="square" lIns="121920" tIns="60960" rIns="121920" bIns="60960" numCol="1" anchor="t" anchorCtr="0" compatLnSpc="1">
            <a:prstTxWarp prst="textNoShape">
              <a:avLst/>
            </a:prstTxWarp>
          </a:bodyPr>
          <a:lstStyle/>
          <a:p>
            <a:pPr defTabSz="914320">
              <a:buClr>
                <a:srgbClr val="06357A"/>
              </a:buClr>
              <a:defRPr/>
            </a:pPr>
            <a:endParaRPr lang="en-GB" kern="0">
              <a:solidFill>
                <a:srgbClr val="06357A"/>
              </a:solidFill>
              <a:latin typeface="Arial"/>
            </a:endParaRPr>
          </a:p>
        </p:txBody>
      </p:sp>
      <p:sp>
        <p:nvSpPr>
          <p:cNvPr id="465" name="Rectangle 464">
            <a:extLst>
              <a:ext uri="{FF2B5EF4-FFF2-40B4-BE49-F238E27FC236}">
                <a16:creationId xmlns:a16="http://schemas.microsoft.com/office/drawing/2014/main" id="{B5847A94-06BA-3C12-4517-7BC25D672B1D}"/>
              </a:ext>
            </a:extLst>
          </p:cNvPr>
          <p:cNvSpPr/>
          <p:nvPr/>
        </p:nvSpPr>
        <p:spPr>
          <a:xfrm>
            <a:off x="311150" y="1695450"/>
            <a:ext cx="2109788" cy="1039813"/>
          </a:xfrm>
          <a:prstGeom prst="rect">
            <a:avLst/>
          </a:prstGeom>
          <a:noFill/>
        </p:spPr>
        <p:txBody>
          <a:bodyPr lIns="0" tIns="0" rIns="0"/>
          <a:lstStyle/>
          <a:p>
            <a:pPr defTabSz="457200" eaLnBrk="1" fontAlgn="auto" hangingPunct="1">
              <a:spcBef>
                <a:spcPts val="0"/>
              </a:spcBef>
              <a:spcAft>
                <a:spcPts val="0"/>
              </a:spcAft>
            </a:pPr>
            <a:r>
              <a:rPr lang="en-US" sz="800" b="0" i="1" baseline="0" dirty="0">
                <a:solidFill>
                  <a:schemeClr val="accent3"/>
                </a:solidFill>
              </a:rPr>
              <a:t>Under Wood Mackenzie’s Accelerated Energy Transition 1.5-Degree Scenario (WM AET-1.5)</a:t>
            </a:r>
          </a:p>
          <a:p>
            <a:pPr defTabSz="457200" eaLnBrk="1" fontAlgn="auto" hangingPunct="1">
              <a:spcBef>
                <a:spcPts val="0"/>
              </a:spcBef>
              <a:spcAft>
                <a:spcPts val="0"/>
              </a:spcAft>
            </a:pPr>
            <a:endParaRPr lang="en-US" sz="800" b="0" i="1" baseline="0" dirty="0">
              <a:solidFill>
                <a:schemeClr val="accent3"/>
              </a:solidFill>
            </a:endParaRPr>
          </a:p>
        </p:txBody>
      </p:sp>
    </p:spTree>
    <p:extLst>
      <p:ext uri="{BB962C8B-B14F-4D97-AF65-F5344CB8AC3E}">
        <p14:creationId xmlns:p14="http://schemas.microsoft.com/office/powerpoint/2010/main" val="2937528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0826418-23DE-4165-8312-FBEB5D19C358}"/>
              </a:ext>
            </a:extLst>
          </p:cNvPr>
          <p:cNvGraphicFramePr>
            <a:graphicFrameLocks noChangeAspect="1"/>
          </p:cNvGraphicFramePr>
          <p:nvPr>
            <p:custDataLst>
              <p:tags r:id="rId1"/>
            </p:custDataLst>
            <p:extLst>
              <p:ext uri="{D42A27DB-BD31-4B8C-83A1-F6EECF244321}">
                <p14:modId xmlns:p14="http://schemas.microsoft.com/office/powerpoint/2010/main" val="3745897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360" imgH="360" progId="TCLayout.ActiveDocument.1">
                  <p:embed/>
                </p:oleObj>
              </mc:Choice>
              <mc:Fallback>
                <p:oleObj name="think-cell Slide" r:id="rId39" imgW="360" imgH="360" progId="TCLayout.ActiveDocument.1">
                  <p:embed/>
                  <p:pic>
                    <p:nvPicPr>
                      <p:cNvPr id="11" name="Object 10" hidden="1">
                        <a:extLst>
                          <a:ext uri="{FF2B5EF4-FFF2-40B4-BE49-F238E27FC236}">
                            <a16:creationId xmlns:a16="http://schemas.microsoft.com/office/drawing/2014/main" id="{B0826418-23DE-4165-8312-FBEB5D19C358}"/>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A2A37ADF-2240-4422-BB99-4F1BE8F55BEC}"/>
              </a:ext>
            </a:extLst>
          </p:cNvPr>
          <p:cNvSpPr>
            <a:spLocks noGrp="1"/>
          </p:cNvSpPr>
          <p:nvPr>
            <p:ph type="body" sz="quarter" idx="20"/>
          </p:nvPr>
        </p:nvSpPr>
        <p:spPr/>
        <p:txBody>
          <a:bodyPr/>
          <a:lstStyle/>
          <a:p>
            <a:r>
              <a:rPr lang="en-GB" sz="1200" dirty="0"/>
              <a:t>Global copper reserves, top-ranked countries, 2022</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1"/>
          </p:nvPr>
        </p:nvSpPr>
        <p:spPr/>
        <p:txBody>
          <a:bodyPr/>
          <a:lstStyle/>
          <a:p>
            <a:r>
              <a:rPr lang="en-GB"/>
              <a:t>The total primary copper production is expected to grow at ~1.3% per year through 2040</a:t>
            </a:r>
            <a:endParaRPr lang="en-US"/>
          </a:p>
        </p:txBody>
      </p:sp>
      <p:sp>
        <p:nvSpPr>
          <p:cNvPr id="9" name="Text Placeholder 8"/>
          <p:cNvSpPr>
            <a:spLocks noGrp="1"/>
          </p:cNvSpPr>
          <p:nvPr>
            <p:ph type="body" sz="quarter" idx="13"/>
          </p:nvPr>
        </p:nvSpPr>
        <p:spPr/>
        <p:txBody>
          <a:bodyPr/>
          <a:lstStyle/>
          <a:p>
            <a:r>
              <a:rPr lang="en-GB" dirty="0"/>
              <a:t>Copper Social Sustainability Potential</a:t>
            </a:r>
            <a:endParaRPr lang="en-US" sz="800" b="1" dirty="0">
              <a:solidFill>
                <a:srgbClr val="06357A"/>
              </a:solidFill>
            </a:endParaRPr>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a:t>Source: Wood Mackenzie analysis</a:t>
            </a:r>
            <a:endParaRPr lang="en-US" dirty="0"/>
          </a:p>
        </p:txBody>
      </p:sp>
      <p:sp>
        <p:nvSpPr>
          <p:cNvPr id="14" name="Text Placeholder 13">
            <a:extLst>
              <a:ext uri="{FF2B5EF4-FFF2-40B4-BE49-F238E27FC236}">
                <a16:creationId xmlns:a16="http://schemas.microsoft.com/office/drawing/2014/main" id="{82A9FD2C-7D48-4642-8598-3F95791CF606}"/>
              </a:ext>
            </a:extLst>
          </p:cNvPr>
          <p:cNvSpPr>
            <a:spLocks noGrp="1"/>
          </p:cNvSpPr>
          <p:nvPr>
            <p:ph type="body" sz="quarter" idx="21"/>
          </p:nvPr>
        </p:nvSpPr>
        <p:spPr/>
        <p:txBody>
          <a:bodyPr/>
          <a:lstStyle/>
          <a:p>
            <a:r>
              <a:rPr lang="en-GB" sz="1200" dirty="0"/>
              <a:t>Copper mine production by region</a:t>
            </a:r>
          </a:p>
        </p:txBody>
      </p:sp>
      <p:sp>
        <p:nvSpPr>
          <p:cNvPr id="7" name="Title 6"/>
          <p:cNvSpPr>
            <a:spLocks noGrp="1"/>
          </p:cNvSpPr>
          <p:nvPr>
            <p:ph type="title"/>
          </p:nvPr>
        </p:nvSpPr>
        <p:spPr/>
        <p:txBody>
          <a:bodyPr vert="horz"/>
          <a:lstStyle/>
          <a:p>
            <a:r>
              <a:rPr lang="en-GB" dirty="0"/>
              <a:t>Copper mine production is dominated by Latin America, with the region accounting for ~39% of global supply in 2022 as it holds most reserves</a:t>
            </a:r>
            <a:endParaRPr lang="en-US" dirty="0"/>
          </a:p>
        </p:txBody>
      </p:sp>
      <p:cxnSp>
        <p:nvCxnSpPr>
          <p:cNvPr id="126" name="Straight Arrow Connector 125">
            <a:extLst>
              <a:ext uri="{FF2B5EF4-FFF2-40B4-BE49-F238E27FC236}">
                <a16:creationId xmlns:a16="http://schemas.microsoft.com/office/drawing/2014/main" id="{5BDF810F-916A-45AD-9F4C-20573DA30FE5}"/>
              </a:ext>
            </a:extLst>
          </p:cNvPr>
          <p:cNvCxnSpPr>
            <a:cxnSpLocks/>
          </p:cNvCxnSpPr>
          <p:nvPr/>
        </p:nvCxnSpPr>
        <p:spPr>
          <a:xfrm>
            <a:off x="5245100" y="1679575"/>
            <a:ext cx="1398588" cy="0"/>
          </a:xfrm>
          <a:prstGeom prst="straightConnector1">
            <a:avLst/>
          </a:prstGeom>
          <a:ln w="9525">
            <a:solidFill>
              <a:srgbClr val="000000"/>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a:extLst>
              <a:ext uri="{FF2B5EF4-FFF2-40B4-BE49-F238E27FC236}">
                <a16:creationId xmlns:a16="http://schemas.microsoft.com/office/drawing/2014/main" id="{35C72F94-787B-4D07-9547-3A4C8BEC4DE5}"/>
              </a:ext>
            </a:extLst>
          </p:cNvPr>
          <p:cNvCxnSpPr>
            <a:cxnSpLocks/>
          </p:cNvCxnSpPr>
          <p:nvPr/>
        </p:nvCxnSpPr>
        <p:spPr>
          <a:xfrm>
            <a:off x="6643688" y="1679575"/>
            <a:ext cx="2116138" cy="0"/>
          </a:xfrm>
          <a:prstGeom prst="straightConnector1">
            <a:avLst/>
          </a:prstGeom>
          <a:ln w="9525">
            <a:solidFill>
              <a:srgbClr val="000000"/>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28" name="Rectangle 127">
            <a:extLst>
              <a:ext uri="{FF2B5EF4-FFF2-40B4-BE49-F238E27FC236}">
                <a16:creationId xmlns:a16="http://schemas.microsoft.com/office/drawing/2014/main" id="{CA7D1085-FAE1-41C6-AB34-93586B6BD7C6}"/>
              </a:ext>
            </a:extLst>
          </p:cNvPr>
          <p:cNvSpPr/>
          <p:nvPr/>
        </p:nvSpPr>
        <p:spPr>
          <a:xfrm>
            <a:off x="5421313" y="1609725"/>
            <a:ext cx="709613" cy="138113"/>
          </a:xfrm>
          <a:prstGeom prst="rect">
            <a:avLst/>
          </a:prstGeom>
          <a:solidFill>
            <a:schemeClr val="bg1"/>
          </a:solidFill>
          <a:ln w="9525">
            <a:noFill/>
            <a:prstDash val="sysDash"/>
          </a:ln>
        </p:spPr>
        <p:txBody>
          <a:bodyPr wrap="square" lIns="0" tIns="0" rIns="0" bIns="0">
            <a:spAutoFit/>
          </a:bodyPr>
          <a:lstStyle/>
          <a:p>
            <a:pPr algn="ctr"/>
            <a:r>
              <a:rPr lang="en-GB" sz="900" i="1" baseline="0" dirty="0">
                <a:solidFill>
                  <a:schemeClr val="accent2"/>
                </a:solidFill>
              </a:rPr>
              <a:t>Historical</a:t>
            </a:r>
          </a:p>
        </p:txBody>
      </p:sp>
      <p:sp>
        <p:nvSpPr>
          <p:cNvPr id="129" name="Rectangle 128">
            <a:extLst>
              <a:ext uri="{FF2B5EF4-FFF2-40B4-BE49-F238E27FC236}">
                <a16:creationId xmlns:a16="http://schemas.microsoft.com/office/drawing/2014/main" id="{CF540155-3C87-497E-BE4D-B35C26F06281}"/>
              </a:ext>
            </a:extLst>
          </p:cNvPr>
          <p:cNvSpPr/>
          <p:nvPr/>
        </p:nvSpPr>
        <p:spPr>
          <a:xfrm>
            <a:off x="7134225" y="1609725"/>
            <a:ext cx="574675" cy="139700"/>
          </a:xfrm>
          <a:prstGeom prst="rect">
            <a:avLst/>
          </a:prstGeom>
          <a:solidFill>
            <a:schemeClr val="bg1"/>
          </a:solidFill>
          <a:ln w="9525">
            <a:noFill/>
            <a:prstDash val="sysDash"/>
          </a:ln>
        </p:spPr>
        <p:txBody>
          <a:bodyPr wrap="square" lIns="0" tIns="0" rIns="0" bIns="0">
            <a:spAutoFit/>
          </a:bodyPr>
          <a:lstStyle/>
          <a:p>
            <a:pPr algn="ctr"/>
            <a:r>
              <a:rPr lang="en-GB" sz="900" i="1" baseline="0">
                <a:solidFill>
                  <a:schemeClr val="accent2"/>
                </a:solidFill>
              </a:rPr>
              <a:t>Forecast</a:t>
            </a:r>
            <a:endParaRPr lang="en-GB" sz="1000" i="1" baseline="0">
              <a:solidFill>
                <a:schemeClr val="accent2"/>
              </a:solidFill>
            </a:endParaRPr>
          </a:p>
        </p:txBody>
      </p:sp>
      <p:graphicFrame>
        <p:nvGraphicFramePr>
          <p:cNvPr id="666" name="Chart 665">
            <a:extLst>
              <a:ext uri="{FF2B5EF4-FFF2-40B4-BE49-F238E27FC236}">
                <a16:creationId xmlns:a16="http://schemas.microsoft.com/office/drawing/2014/main" id="{31F6B462-CCB9-0B8C-5B2E-79BD057F73D5}"/>
              </a:ext>
            </a:extLst>
          </p:cNvPr>
          <p:cNvGraphicFramePr/>
          <p:nvPr>
            <p:custDataLst>
              <p:tags r:id="rId2"/>
            </p:custDataLst>
            <p:extLst>
              <p:ext uri="{D42A27DB-BD31-4B8C-83A1-F6EECF244321}">
                <p14:modId xmlns:p14="http://schemas.microsoft.com/office/powerpoint/2010/main" val="3522574856"/>
              </p:ext>
            </p:extLst>
          </p:nvPr>
        </p:nvGraphicFramePr>
        <p:xfrm>
          <a:off x="4986338" y="1954213"/>
          <a:ext cx="3790950" cy="2052637"/>
        </p:xfrm>
        <a:graphic>
          <a:graphicData uri="http://schemas.openxmlformats.org/drawingml/2006/chart">
            <c:chart xmlns:c="http://schemas.openxmlformats.org/drawingml/2006/chart" xmlns:r="http://schemas.openxmlformats.org/officeDocument/2006/relationships" r:id="rId41"/>
          </a:graphicData>
        </a:graphic>
      </p:graphicFrame>
      <p:sp>
        <p:nvSpPr>
          <p:cNvPr id="52" name="Rectangle 51">
            <a:extLst>
              <a:ext uri="{FF2B5EF4-FFF2-40B4-BE49-F238E27FC236}">
                <a16:creationId xmlns:a16="http://schemas.microsoft.com/office/drawing/2014/main" id="{B9336D67-ECBD-4456-A368-14CAA978D001}"/>
              </a:ext>
            </a:extLst>
          </p:cNvPr>
          <p:cNvSpPr/>
          <p:nvPr>
            <p:custDataLst>
              <p:tags r:id="rId3"/>
            </p:custDataLst>
          </p:nvPr>
        </p:nvSpPr>
        <p:spPr bwMode="gray">
          <a:xfrm>
            <a:off x="4800600" y="2917825"/>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21D56628-4AD5-45F1-8540-CF323437813D}" type="datetime'''''''''''''''''''''''''''2''''''''''0'''''''''''''''">
              <a:rPr lang="en-US" altLang="en-US" sz="1000" b="0" baseline="0" smtClean="0">
                <a:solidFill>
                  <a:schemeClr val="tx1"/>
                </a:solidFill>
              </a:rPr>
              <a:pPr algn="r">
                <a:lnSpc>
                  <a:spcPct val="90000"/>
                </a:lnSpc>
              </a:pPr>
              <a:t>20</a:t>
            </a:fld>
            <a:endParaRPr lang="en-GB" sz="1000" b="0" baseline="0">
              <a:solidFill>
                <a:schemeClr val="tx1"/>
              </a:solidFill>
            </a:endParaRPr>
          </a:p>
        </p:txBody>
      </p:sp>
      <p:sp>
        <p:nvSpPr>
          <p:cNvPr id="54" name="Rectangle 53">
            <a:extLst>
              <a:ext uri="{FF2B5EF4-FFF2-40B4-BE49-F238E27FC236}">
                <a16:creationId xmlns:a16="http://schemas.microsoft.com/office/drawing/2014/main" id="{0B2FC3E6-1B08-4C33-86F0-378995304D31}"/>
              </a:ext>
            </a:extLst>
          </p:cNvPr>
          <p:cNvSpPr/>
          <p:nvPr>
            <p:custDataLst>
              <p:tags r:id="rId4"/>
            </p:custDataLst>
          </p:nvPr>
        </p:nvSpPr>
        <p:spPr bwMode="gray">
          <a:xfrm>
            <a:off x="4800600" y="1973263"/>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BFD215A9-20B5-4931-97F8-4ECA64F9CF64}" type="datetime'''''''''''4''''''''''''''''''''0'''''">
              <a:rPr lang="en-US" altLang="en-US" sz="1000" b="0" baseline="0" smtClean="0">
                <a:solidFill>
                  <a:schemeClr val="tx1"/>
                </a:solidFill>
              </a:rPr>
              <a:pPr algn="r">
                <a:lnSpc>
                  <a:spcPct val="90000"/>
                </a:lnSpc>
              </a:pPr>
              <a:t>40</a:t>
            </a:fld>
            <a:endParaRPr lang="en-GB" sz="1000" b="0" baseline="0">
              <a:solidFill>
                <a:schemeClr val="tx1"/>
              </a:solidFill>
            </a:endParaRPr>
          </a:p>
        </p:txBody>
      </p:sp>
      <p:sp>
        <p:nvSpPr>
          <p:cNvPr id="53" name="Rectangle 52">
            <a:extLst>
              <a:ext uri="{FF2B5EF4-FFF2-40B4-BE49-F238E27FC236}">
                <a16:creationId xmlns:a16="http://schemas.microsoft.com/office/drawing/2014/main" id="{2DDCF74A-B3BF-4D11-B6A2-287593D686EE}"/>
              </a:ext>
            </a:extLst>
          </p:cNvPr>
          <p:cNvSpPr/>
          <p:nvPr>
            <p:custDataLst>
              <p:tags r:id="rId5"/>
            </p:custDataLst>
          </p:nvPr>
        </p:nvSpPr>
        <p:spPr bwMode="gray">
          <a:xfrm>
            <a:off x="4800600" y="3152775"/>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3A716A60-090F-460B-8792-B61C8FD31C4D}" type="datetime'''''''''''''''''''1''''''''''''''''''''''''''''''''''''''5'">
              <a:rPr lang="en-US" altLang="en-US" sz="1000" b="0" baseline="0" smtClean="0">
                <a:solidFill>
                  <a:schemeClr val="tx1"/>
                </a:solidFill>
              </a:rPr>
              <a:pPr algn="r">
                <a:lnSpc>
                  <a:spcPct val="90000"/>
                </a:lnSpc>
              </a:pPr>
              <a:t>15</a:t>
            </a:fld>
            <a:endParaRPr lang="en-GB" sz="1000" b="0" baseline="0">
              <a:solidFill>
                <a:schemeClr val="tx1"/>
              </a:solidFill>
            </a:endParaRPr>
          </a:p>
        </p:txBody>
      </p:sp>
      <p:sp>
        <p:nvSpPr>
          <p:cNvPr id="49" name="Rectangle 48">
            <a:extLst>
              <a:ext uri="{FF2B5EF4-FFF2-40B4-BE49-F238E27FC236}">
                <a16:creationId xmlns:a16="http://schemas.microsoft.com/office/drawing/2014/main" id="{80873C12-5525-42E4-8034-1F2459233597}"/>
              </a:ext>
            </a:extLst>
          </p:cNvPr>
          <p:cNvSpPr/>
          <p:nvPr>
            <p:custDataLst>
              <p:tags r:id="rId6"/>
            </p:custDataLst>
          </p:nvPr>
        </p:nvSpPr>
        <p:spPr bwMode="gray">
          <a:xfrm>
            <a:off x="4870450" y="3860800"/>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612F78D4-A1FC-4840-AD42-13F86D2E8711}" type="datetime'''''''''''''0'''''''''''''''''''''''''''''">
              <a:rPr lang="en-US" altLang="en-US" sz="1000" b="0" baseline="0" smtClean="0">
                <a:solidFill>
                  <a:schemeClr val="tx1"/>
                </a:solidFill>
              </a:rPr>
              <a:pPr algn="r">
                <a:lnSpc>
                  <a:spcPct val="90000"/>
                </a:lnSpc>
              </a:pPr>
              <a:t>0</a:t>
            </a:fld>
            <a:endParaRPr lang="en-GB" sz="1000" b="0" baseline="0">
              <a:solidFill>
                <a:schemeClr val="tx1"/>
              </a:solidFill>
            </a:endParaRPr>
          </a:p>
        </p:txBody>
      </p:sp>
      <p:sp>
        <p:nvSpPr>
          <p:cNvPr id="50" name="Rectangle 49">
            <a:extLst>
              <a:ext uri="{FF2B5EF4-FFF2-40B4-BE49-F238E27FC236}">
                <a16:creationId xmlns:a16="http://schemas.microsoft.com/office/drawing/2014/main" id="{DCD8DC85-2B94-4042-BC00-549BCC7D2B22}"/>
              </a:ext>
            </a:extLst>
          </p:cNvPr>
          <p:cNvSpPr/>
          <p:nvPr>
            <p:custDataLst>
              <p:tags r:id="rId7"/>
            </p:custDataLst>
          </p:nvPr>
        </p:nvSpPr>
        <p:spPr bwMode="gray">
          <a:xfrm>
            <a:off x="4870450" y="3624263"/>
            <a:ext cx="6985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D30778BE-D5F6-42E3-AFA2-DC181B913B1B}" type="datetime'''''''''''''''5'">
              <a:rPr lang="en-US" altLang="en-US" sz="1000" b="0" baseline="0" smtClean="0">
                <a:solidFill>
                  <a:schemeClr val="tx1"/>
                </a:solidFill>
              </a:rPr>
              <a:pPr algn="r">
                <a:lnSpc>
                  <a:spcPct val="90000"/>
                </a:lnSpc>
              </a:pPr>
              <a:t>5</a:t>
            </a:fld>
            <a:endParaRPr lang="en-GB" sz="1000" b="0" baseline="0">
              <a:solidFill>
                <a:schemeClr val="tx1"/>
              </a:solidFill>
            </a:endParaRPr>
          </a:p>
        </p:txBody>
      </p:sp>
      <p:sp>
        <p:nvSpPr>
          <p:cNvPr id="48" name="Rectangle 47">
            <a:extLst>
              <a:ext uri="{FF2B5EF4-FFF2-40B4-BE49-F238E27FC236}">
                <a16:creationId xmlns:a16="http://schemas.microsoft.com/office/drawing/2014/main" id="{0A7A54BD-F536-4B9A-8BEA-B171844A6374}"/>
              </a:ext>
            </a:extLst>
          </p:cNvPr>
          <p:cNvSpPr/>
          <p:nvPr>
            <p:custDataLst>
              <p:tags r:id="rId8"/>
            </p:custDataLst>
          </p:nvPr>
        </p:nvSpPr>
        <p:spPr bwMode="gray">
          <a:xfrm>
            <a:off x="4800600" y="3389313"/>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2E02AE56-135D-47E2-8E6D-1078B534C1C1}" type="datetime'''''''''''''''''1''''''''''''''''''0'''''''''''">
              <a:rPr lang="en-US" altLang="en-US" sz="1000" b="0" baseline="0" smtClean="0">
                <a:solidFill>
                  <a:schemeClr val="tx1"/>
                </a:solidFill>
              </a:rPr>
              <a:pPr algn="r">
                <a:lnSpc>
                  <a:spcPct val="90000"/>
                </a:lnSpc>
              </a:pPr>
              <a:t>10</a:t>
            </a:fld>
            <a:endParaRPr lang="en-GB" sz="1000" b="0" baseline="0">
              <a:solidFill>
                <a:schemeClr val="tx1"/>
              </a:solidFill>
            </a:endParaRPr>
          </a:p>
        </p:txBody>
      </p:sp>
      <p:sp>
        <p:nvSpPr>
          <p:cNvPr id="47" name="Rectangle 46">
            <a:extLst>
              <a:ext uri="{FF2B5EF4-FFF2-40B4-BE49-F238E27FC236}">
                <a16:creationId xmlns:a16="http://schemas.microsoft.com/office/drawing/2014/main" id="{AAB97BE0-011C-4CED-9DD3-CFB7CB008DE4}"/>
              </a:ext>
            </a:extLst>
          </p:cNvPr>
          <p:cNvSpPr/>
          <p:nvPr>
            <p:custDataLst>
              <p:tags r:id="rId9"/>
            </p:custDataLst>
          </p:nvPr>
        </p:nvSpPr>
        <p:spPr bwMode="gray">
          <a:xfrm>
            <a:off x="4800600" y="2681288"/>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71ECAB26-4317-4292-97E7-F3A0C5CAF2E0}" type="datetime'2''''''''''''''''''5'''''''''''">
              <a:rPr lang="en-US" altLang="en-US" sz="1000" b="0" baseline="0" smtClean="0">
                <a:solidFill>
                  <a:schemeClr val="tx1"/>
                </a:solidFill>
              </a:rPr>
              <a:pPr algn="r">
                <a:lnSpc>
                  <a:spcPct val="90000"/>
                </a:lnSpc>
              </a:pPr>
              <a:t>25</a:t>
            </a:fld>
            <a:endParaRPr lang="en-GB" sz="1000" b="0" baseline="0">
              <a:solidFill>
                <a:schemeClr val="tx1"/>
              </a:solidFill>
            </a:endParaRPr>
          </a:p>
        </p:txBody>
      </p:sp>
      <p:sp>
        <p:nvSpPr>
          <p:cNvPr id="51" name="Rectangle 50">
            <a:extLst>
              <a:ext uri="{FF2B5EF4-FFF2-40B4-BE49-F238E27FC236}">
                <a16:creationId xmlns:a16="http://schemas.microsoft.com/office/drawing/2014/main" id="{B0DBE8ED-37AA-4E85-97DD-0B72B05ECE76}"/>
              </a:ext>
            </a:extLst>
          </p:cNvPr>
          <p:cNvSpPr/>
          <p:nvPr>
            <p:custDataLst>
              <p:tags r:id="rId10"/>
            </p:custDataLst>
          </p:nvPr>
        </p:nvSpPr>
        <p:spPr bwMode="gray">
          <a:xfrm>
            <a:off x="4800600" y="2444750"/>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7271DB21-DAC6-4D07-89D7-5BD1DB9ED517}" type="datetime'''''''''''''''''''''''''''''''''''30'''''''''''''">
              <a:rPr lang="en-US" altLang="en-US" sz="1000" b="0" baseline="0" smtClean="0">
                <a:solidFill>
                  <a:schemeClr val="tx1"/>
                </a:solidFill>
              </a:rPr>
              <a:pPr algn="r">
                <a:lnSpc>
                  <a:spcPct val="90000"/>
                </a:lnSpc>
              </a:pPr>
              <a:t>30</a:t>
            </a:fld>
            <a:endParaRPr lang="en-GB" sz="1000" b="0" baseline="0">
              <a:solidFill>
                <a:schemeClr val="tx1"/>
              </a:solidFill>
            </a:endParaRPr>
          </a:p>
        </p:txBody>
      </p:sp>
      <p:sp>
        <p:nvSpPr>
          <p:cNvPr id="46" name="Rectangle 45">
            <a:extLst>
              <a:ext uri="{FF2B5EF4-FFF2-40B4-BE49-F238E27FC236}">
                <a16:creationId xmlns:a16="http://schemas.microsoft.com/office/drawing/2014/main" id="{48B0B4F1-AA6A-47DB-946D-C7F2C0360714}"/>
              </a:ext>
            </a:extLst>
          </p:cNvPr>
          <p:cNvSpPr/>
          <p:nvPr>
            <p:custDataLst>
              <p:tags r:id="rId11"/>
            </p:custDataLst>
          </p:nvPr>
        </p:nvSpPr>
        <p:spPr bwMode="gray">
          <a:xfrm>
            <a:off x="4800600" y="2209800"/>
            <a:ext cx="139700" cy="13652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r">
              <a:lnSpc>
                <a:spcPct val="90000"/>
              </a:lnSpc>
            </a:pPr>
            <a:fld id="{2F4F4780-6BE9-451F-9D76-731553E970F8}" type="datetime'''''''''''''''''''''3''''''5'''''''''''">
              <a:rPr lang="en-US" altLang="en-US" sz="1000" b="0" baseline="0" smtClean="0">
                <a:solidFill>
                  <a:schemeClr val="tx1"/>
                </a:solidFill>
              </a:rPr>
              <a:pPr algn="r">
                <a:lnSpc>
                  <a:spcPct val="90000"/>
                </a:lnSpc>
              </a:pPr>
              <a:t>35</a:t>
            </a:fld>
            <a:endParaRPr lang="en-GB" sz="1000" b="0" baseline="0" dirty="0">
              <a:solidFill>
                <a:schemeClr val="tx1"/>
              </a:solidFill>
            </a:endParaRPr>
          </a:p>
        </p:txBody>
      </p:sp>
      <p:cxnSp>
        <p:nvCxnSpPr>
          <p:cNvPr id="182" name="Straight Connector 181">
            <a:extLst>
              <a:ext uri="{FF2B5EF4-FFF2-40B4-BE49-F238E27FC236}">
                <a16:creationId xmlns:a16="http://schemas.microsoft.com/office/drawing/2014/main" id="{A1F532A0-CD46-4F05-88EC-B4D27B23494E}"/>
              </a:ext>
            </a:extLst>
          </p:cNvPr>
          <p:cNvCxnSpPr/>
          <p:nvPr>
            <p:custDataLst>
              <p:tags r:id="rId12"/>
            </p:custDataLst>
          </p:nvPr>
        </p:nvCxnSpPr>
        <p:spPr bwMode="auto">
          <a:xfrm flipV="1">
            <a:off x="6530975" y="1792288"/>
            <a:ext cx="2105025" cy="285750"/>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A0605E24-A878-4B2E-A3A5-249B78047CC9}"/>
              </a:ext>
            </a:extLst>
          </p:cNvPr>
          <p:cNvSpPr/>
          <p:nvPr>
            <p:custDataLst>
              <p:tags r:id="rId13"/>
            </p:custDataLst>
          </p:nvPr>
        </p:nvSpPr>
        <p:spPr bwMode="auto">
          <a:xfrm>
            <a:off x="8489950" y="39671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F5879DFB-90E7-42C8-86D6-44C3C3035318}" type="datetime'''''''''''''''''''''''''''''''''''''2''''''0''''40'''">
              <a:rPr lang="en-US" altLang="en-US" sz="1000" b="0" baseline="0" smtClean="0">
                <a:solidFill>
                  <a:schemeClr val="tx1"/>
                </a:solidFill>
              </a:rPr>
              <a:pPr algn="ctr"/>
              <a:t>2040</a:t>
            </a:fld>
            <a:endParaRPr lang="en-US" sz="1000" b="0" baseline="0" err="1">
              <a:solidFill>
                <a:schemeClr val="tx1"/>
              </a:solidFill>
            </a:endParaRPr>
          </a:p>
        </p:txBody>
      </p:sp>
      <p:sp>
        <p:nvSpPr>
          <p:cNvPr id="55" name="Rectangle 54">
            <a:extLst>
              <a:ext uri="{FF2B5EF4-FFF2-40B4-BE49-F238E27FC236}">
                <a16:creationId xmlns:a16="http://schemas.microsoft.com/office/drawing/2014/main" id="{9D8DF573-8529-4C21-85D5-2B519945AEB2}"/>
              </a:ext>
            </a:extLst>
          </p:cNvPr>
          <p:cNvSpPr/>
          <p:nvPr>
            <p:custDataLst>
              <p:tags r:id="rId14"/>
            </p:custDataLst>
          </p:nvPr>
        </p:nvSpPr>
        <p:spPr bwMode="auto">
          <a:xfrm>
            <a:off x="4994275" y="1778000"/>
            <a:ext cx="149225"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b" anchorCtr="0">
            <a:noAutofit/>
          </a:bodyPr>
          <a:lstStyle/>
          <a:p>
            <a:pPr algn="ctr"/>
            <a:r>
              <a:rPr lang="en-GB" altLang="en-US" sz="1000" baseline="0">
                <a:solidFill>
                  <a:schemeClr val="tx1"/>
                </a:solidFill>
                <a:effectLst/>
              </a:rPr>
              <a:t>Mt</a:t>
            </a:r>
            <a:endParaRPr lang="en-GB" sz="1000" baseline="0">
              <a:solidFill>
                <a:schemeClr val="tx1"/>
              </a:solidFill>
            </a:endParaRPr>
          </a:p>
        </p:txBody>
      </p:sp>
      <p:sp>
        <p:nvSpPr>
          <p:cNvPr id="22" name="Rectangle 21">
            <a:extLst>
              <a:ext uri="{FF2B5EF4-FFF2-40B4-BE49-F238E27FC236}">
                <a16:creationId xmlns:a16="http://schemas.microsoft.com/office/drawing/2014/main" id="{37A72E6C-E4E0-43E8-A7E9-8BE3B3F3B535}"/>
              </a:ext>
            </a:extLst>
          </p:cNvPr>
          <p:cNvSpPr/>
          <p:nvPr>
            <p:custDataLst>
              <p:tags r:id="rId15"/>
            </p:custDataLst>
          </p:nvPr>
        </p:nvSpPr>
        <p:spPr bwMode="auto">
          <a:xfrm>
            <a:off x="4981575" y="39671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8038E8DB-AFD7-485F-A383-FDA7CCC78371}" type="datetime'''''''''''''''''''''''''''''''''2''''0''''''''''''1''''''0'''">
              <a:rPr lang="en-US" altLang="en-US" sz="1000" b="0" baseline="0" smtClean="0">
                <a:solidFill>
                  <a:schemeClr val="tx1"/>
                </a:solidFill>
              </a:rPr>
              <a:pPr algn="ctr"/>
              <a:t>2010</a:t>
            </a:fld>
            <a:endParaRPr lang="en-US" sz="1000" b="0" baseline="0" err="1">
              <a:solidFill>
                <a:schemeClr val="tx1"/>
              </a:solidFill>
            </a:endParaRPr>
          </a:p>
        </p:txBody>
      </p:sp>
      <p:sp>
        <p:nvSpPr>
          <p:cNvPr id="23" name="Rectangle 22">
            <a:extLst>
              <a:ext uri="{FF2B5EF4-FFF2-40B4-BE49-F238E27FC236}">
                <a16:creationId xmlns:a16="http://schemas.microsoft.com/office/drawing/2014/main" id="{E912AAAB-6F1B-46BA-9EDC-5666249DF4F7}"/>
              </a:ext>
            </a:extLst>
          </p:cNvPr>
          <p:cNvSpPr/>
          <p:nvPr>
            <p:custDataLst>
              <p:tags r:id="rId16"/>
            </p:custDataLst>
          </p:nvPr>
        </p:nvSpPr>
        <p:spPr bwMode="auto">
          <a:xfrm>
            <a:off x="5565775" y="39671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EFACAED7-4FD5-4E56-8A51-861DE8AC4AED}" type="datetime'''2''''''''0''''''''''''''''''''''''1''''5'''''''''">
              <a:rPr lang="en-US" altLang="en-US" sz="1000" b="0" baseline="0" smtClean="0">
                <a:solidFill>
                  <a:schemeClr val="tx1"/>
                </a:solidFill>
              </a:rPr>
              <a:pPr algn="ctr"/>
              <a:t>2015</a:t>
            </a:fld>
            <a:endParaRPr lang="en-US" sz="1000" b="0" baseline="0" err="1">
              <a:solidFill>
                <a:schemeClr val="tx1"/>
              </a:solidFill>
            </a:endParaRPr>
          </a:p>
        </p:txBody>
      </p:sp>
      <p:sp>
        <p:nvSpPr>
          <p:cNvPr id="24" name="Rectangle 23">
            <a:extLst>
              <a:ext uri="{FF2B5EF4-FFF2-40B4-BE49-F238E27FC236}">
                <a16:creationId xmlns:a16="http://schemas.microsoft.com/office/drawing/2014/main" id="{C8C8B98A-3DB5-4496-9302-C33991FDDDEB}"/>
              </a:ext>
            </a:extLst>
          </p:cNvPr>
          <p:cNvSpPr/>
          <p:nvPr>
            <p:custDataLst>
              <p:tags r:id="rId17"/>
            </p:custDataLst>
          </p:nvPr>
        </p:nvSpPr>
        <p:spPr bwMode="auto">
          <a:xfrm>
            <a:off x="6149975" y="39671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AA8F0597-719B-43FD-BA36-99F9A61F5ADE}" type="datetime'''''''''''''''''2''''''''''''''''''''0''2''''''''0'''">
              <a:rPr lang="en-US" altLang="en-US" sz="1000" b="0" baseline="0" smtClean="0">
                <a:solidFill>
                  <a:schemeClr val="tx1"/>
                </a:solidFill>
              </a:rPr>
              <a:pPr algn="ctr"/>
              <a:t>2020</a:t>
            </a:fld>
            <a:endParaRPr lang="en-US" sz="1000" b="0" baseline="0" err="1">
              <a:solidFill>
                <a:schemeClr val="tx1"/>
              </a:solidFill>
            </a:endParaRPr>
          </a:p>
        </p:txBody>
      </p:sp>
      <p:sp>
        <p:nvSpPr>
          <p:cNvPr id="25" name="Rectangle 24">
            <a:extLst>
              <a:ext uri="{FF2B5EF4-FFF2-40B4-BE49-F238E27FC236}">
                <a16:creationId xmlns:a16="http://schemas.microsoft.com/office/drawing/2014/main" id="{BEB1BC77-665C-476A-8CFD-AE356C31E19F}"/>
              </a:ext>
            </a:extLst>
          </p:cNvPr>
          <p:cNvSpPr/>
          <p:nvPr>
            <p:custDataLst>
              <p:tags r:id="rId18"/>
            </p:custDataLst>
          </p:nvPr>
        </p:nvSpPr>
        <p:spPr bwMode="auto">
          <a:xfrm>
            <a:off x="6735763" y="39671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D087C50A-7CC1-4EAA-B794-10F4ABECB47B}" type="datetime'''''''''2''''''''0''''''''2''''''''''''''5'">
              <a:rPr lang="en-US" altLang="en-US" sz="1000" b="0" baseline="0" smtClean="0">
                <a:solidFill>
                  <a:schemeClr val="tx1"/>
                </a:solidFill>
              </a:rPr>
              <a:pPr algn="ctr"/>
              <a:t>2025</a:t>
            </a:fld>
            <a:endParaRPr lang="en-US" sz="1000" b="0" baseline="0" err="1">
              <a:solidFill>
                <a:schemeClr val="tx1"/>
              </a:solidFill>
            </a:endParaRPr>
          </a:p>
        </p:txBody>
      </p:sp>
      <p:sp>
        <p:nvSpPr>
          <p:cNvPr id="26" name="Rectangle 25">
            <a:extLst>
              <a:ext uri="{FF2B5EF4-FFF2-40B4-BE49-F238E27FC236}">
                <a16:creationId xmlns:a16="http://schemas.microsoft.com/office/drawing/2014/main" id="{01791DFF-F122-441D-A116-10D174C94A99}"/>
              </a:ext>
            </a:extLst>
          </p:cNvPr>
          <p:cNvSpPr/>
          <p:nvPr>
            <p:custDataLst>
              <p:tags r:id="rId19"/>
            </p:custDataLst>
          </p:nvPr>
        </p:nvSpPr>
        <p:spPr bwMode="auto">
          <a:xfrm>
            <a:off x="7319963" y="39671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C42F2118-0C62-4415-A1CB-924EE77E5BFD}" type="datetime'''''''20''''''''3''''''''''''''0'''''''''''''''''''''''''''">
              <a:rPr lang="en-US" altLang="en-US" sz="1000" b="0" baseline="0" smtClean="0">
                <a:solidFill>
                  <a:schemeClr val="tx1"/>
                </a:solidFill>
              </a:rPr>
              <a:pPr algn="ctr"/>
              <a:t>2030</a:t>
            </a:fld>
            <a:endParaRPr lang="en-US" sz="1000" b="0" baseline="0" err="1">
              <a:solidFill>
                <a:schemeClr val="tx1"/>
              </a:solidFill>
            </a:endParaRPr>
          </a:p>
        </p:txBody>
      </p:sp>
      <p:sp>
        <p:nvSpPr>
          <p:cNvPr id="27" name="Rectangle 26">
            <a:extLst>
              <a:ext uri="{FF2B5EF4-FFF2-40B4-BE49-F238E27FC236}">
                <a16:creationId xmlns:a16="http://schemas.microsoft.com/office/drawing/2014/main" id="{0AA4EE18-3406-49DD-8DC8-C43CEF84DA43}"/>
              </a:ext>
            </a:extLst>
          </p:cNvPr>
          <p:cNvSpPr/>
          <p:nvPr>
            <p:custDataLst>
              <p:tags r:id="rId20"/>
            </p:custDataLst>
          </p:nvPr>
        </p:nvSpPr>
        <p:spPr bwMode="auto">
          <a:xfrm>
            <a:off x="7905750" y="3967163"/>
            <a:ext cx="292100" cy="1524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t" anchorCtr="0">
            <a:noAutofit/>
          </a:bodyPr>
          <a:lstStyle/>
          <a:p>
            <a:pPr algn="ctr"/>
            <a:fld id="{B614D42D-DB69-4FB9-A637-B857E7B455BF}" type="datetime'''''''2''''''0''''3''''''''''''''''''''''''''5'">
              <a:rPr lang="en-US" altLang="en-US" sz="1000" b="0" baseline="0" smtClean="0">
                <a:solidFill>
                  <a:schemeClr val="tx1"/>
                </a:solidFill>
              </a:rPr>
              <a:pPr algn="ctr"/>
              <a:t>2035</a:t>
            </a:fld>
            <a:endParaRPr lang="en-US" sz="1000" b="0" baseline="0" err="1">
              <a:solidFill>
                <a:schemeClr val="tx1"/>
              </a:solidFill>
            </a:endParaRPr>
          </a:p>
        </p:txBody>
      </p:sp>
      <p:sp>
        <p:nvSpPr>
          <p:cNvPr id="181" name="Oval 180">
            <a:extLst>
              <a:ext uri="{FF2B5EF4-FFF2-40B4-BE49-F238E27FC236}">
                <a16:creationId xmlns:a16="http://schemas.microsoft.com/office/drawing/2014/main" id="{02A8D1C8-3B49-4D72-9FD4-C31F8DA369ED}"/>
              </a:ext>
            </a:extLst>
          </p:cNvPr>
          <p:cNvSpPr/>
          <p:nvPr>
            <p:custDataLst>
              <p:tags r:id="rId21"/>
            </p:custDataLst>
          </p:nvPr>
        </p:nvSpPr>
        <p:spPr bwMode="auto">
          <a:xfrm>
            <a:off x="7377113" y="1849438"/>
            <a:ext cx="414338" cy="173038"/>
          </a:xfrm>
          <a:prstGeom prst="ellipse">
            <a:avLst/>
          </a:prstGeom>
          <a:solidFill>
            <a:schemeClr val="bg1"/>
          </a:solidFill>
          <a:ln w="952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a:fld id="{3FB3818F-A0B6-4D0F-BB19-58209E1C11F9}" type="datetime'''''''+''''''1.''''''''''''''''''3''''''''''%'''''''''">
              <a:rPr lang="en-US" altLang="en-US" sz="800" baseline="0" smtClean="0">
                <a:solidFill>
                  <a:schemeClr val="tx1"/>
                </a:solidFill>
                <a:effectLst/>
              </a:rPr>
              <a:pPr algn="ctr"/>
              <a:t>+1.3%</a:t>
            </a:fld>
            <a:endParaRPr lang="en-US" sz="800" baseline="0" err="1">
              <a:solidFill>
                <a:schemeClr val="tx1"/>
              </a:solidFill>
            </a:endParaRPr>
          </a:p>
        </p:txBody>
      </p:sp>
      <p:sp>
        <p:nvSpPr>
          <p:cNvPr id="70" name="Rectangle 69">
            <a:extLst>
              <a:ext uri="{FF2B5EF4-FFF2-40B4-BE49-F238E27FC236}">
                <a16:creationId xmlns:a16="http://schemas.microsoft.com/office/drawing/2014/main" id="{EB805773-AFE8-4286-9FC1-7927BF29C3BB}"/>
              </a:ext>
            </a:extLst>
          </p:cNvPr>
          <p:cNvSpPr/>
          <p:nvPr>
            <p:custDataLst>
              <p:tags r:id="rId22"/>
            </p:custDataLst>
          </p:nvPr>
        </p:nvSpPr>
        <p:spPr bwMode="auto">
          <a:xfrm>
            <a:off x="6203950" y="4383088"/>
            <a:ext cx="142875" cy="106363"/>
          </a:xfrm>
          <a:prstGeom prst="rect">
            <a:avLst/>
          </a:prstGeom>
          <a:solidFill>
            <a:schemeClr val="accent4"/>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a:ea typeface="Roboto" panose="02000000000000000000" pitchFamily="2" charset="0"/>
              <a:cs typeface="Roboto" panose="02000000000000000000" pitchFamily="2" charset="0"/>
            </a:endParaRPr>
          </a:p>
        </p:txBody>
      </p:sp>
      <p:sp>
        <p:nvSpPr>
          <p:cNvPr id="72" name="Rectangle 71">
            <a:extLst>
              <a:ext uri="{FF2B5EF4-FFF2-40B4-BE49-F238E27FC236}">
                <a16:creationId xmlns:a16="http://schemas.microsoft.com/office/drawing/2014/main" id="{B1FB9BD1-8F4D-4DF9-AB53-4E994A740B78}"/>
              </a:ext>
            </a:extLst>
          </p:cNvPr>
          <p:cNvSpPr/>
          <p:nvPr>
            <p:custDataLst>
              <p:tags r:id="rId23"/>
            </p:custDataLst>
          </p:nvPr>
        </p:nvSpPr>
        <p:spPr bwMode="auto">
          <a:xfrm>
            <a:off x="4699000" y="4383088"/>
            <a:ext cx="142875" cy="106363"/>
          </a:xfrm>
          <a:prstGeom prst="rect">
            <a:avLst/>
          </a:prstGeom>
          <a:solidFill>
            <a:srgbClr val="5C1848"/>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a:ea typeface="Roboto" panose="02000000000000000000" pitchFamily="2" charset="0"/>
              <a:cs typeface="Roboto" panose="02000000000000000000" pitchFamily="2" charset="0"/>
            </a:endParaRPr>
          </a:p>
        </p:txBody>
      </p:sp>
      <p:sp>
        <p:nvSpPr>
          <p:cNvPr id="67" name="Rectangle 66">
            <a:extLst>
              <a:ext uri="{FF2B5EF4-FFF2-40B4-BE49-F238E27FC236}">
                <a16:creationId xmlns:a16="http://schemas.microsoft.com/office/drawing/2014/main" id="{A065C5AB-032A-4248-8D4A-BDDB58B3DF08}"/>
              </a:ext>
            </a:extLst>
          </p:cNvPr>
          <p:cNvSpPr/>
          <p:nvPr>
            <p:custDataLst>
              <p:tags r:id="rId24"/>
            </p:custDataLst>
          </p:nvPr>
        </p:nvSpPr>
        <p:spPr bwMode="auto">
          <a:xfrm>
            <a:off x="5527675" y="4556125"/>
            <a:ext cx="142875" cy="106363"/>
          </a:xfrm>
          <a:prstGeom prst="rect">
            <a:avLst/>
          </a:prstGeom>
          <a:solidFill>
            <a:schemeClr val="accent5"/>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a:ea typeface="Roboto" panose="02000000000000000000" pitchFamily="2" charset="0"/>
              <a:cs typeface="Roboto" panose="02000000000000000000" pitchFamily="2" charset="0"/>
            </a:endParaRPr>
          </a:p>
        </p:txBody>
      </p:sp>
      <p:sp>
        <p:nvSpPr>
          <p:cNvPr id="71" name="Rectangle 70">
            <a:extLst>
              <a:ext uri="{FF2B5EF4-FFF2-40B4-BE49-F238E27FC236}">
                <a16:creationId xmlns:a16="http://schemas.microsoft.com/office/drawing/2014/main" id="{98262B9B-59C3-4CDC-A37D-AE937C19FB57}"/>
              </a:ext>
            </a:extLst>
          </p:cNvPr>
          <p:cNvSpPr/>
          <p:nvPr>
            <p:custDataLst>
              <p:tags r:id="rId25"/>
            </p:custDataLst>
          </p:nvPr>
        </p:nvSpPr>
        <p:spPr bwMode="auto">
          <a:xfrm>
            <a:off x="4699000" y="4556125"/>
            <a:ext cx="142875" cy="106363"/>
          </a:xfrm>
          <a:prstGeom prst="rect">
            <a:avLst/>
          </a:prstGeom>
          <a:solidFill>
            <a:srgbClr val="007770"/>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a:ea typeface="Roboto" panose="02000000000000000000" pitchFamily="2" charset="0"/>
              <a:cs typeface="Roboto" panose="02000000000000000000" pitchFamily="2" charset="0"/>
            </a:endParaRPr>
          </a:p>
        </p:txBody>
      </p:sp>
      <p:sp>
        <p:nvSpPr>
          <p:cNvPr id="66" name="Rectangle 65">
            <a:extLst>
              <a:ext uri="{FF2B5EF4-FFF2-40B4-BE49-F238E27FC236}">
                <a16:creationId xmlns:a16="http://schemas.microsoft.com/office/drawing/2014/main" id="{ED7E061E-0251-4AF7-821F-A3C2E0F1A819}"/>
              </a:ext>
            </a:extLst>
          </p:cNvPr>
          <p:cNvSpPr/>
          <p:nvPr>
            <p:custDataLst>
              <p:tags r:id="rId26"/>
            </p:custDataLst>
          </p:nvPr>
        </p:nvSpPr>
        <p:spPr bwMode="auto">
          <a:xfrm>
            <a:off x="5527675" y="4383088"/>
            <a:ext cx="142875" cy="106363"/>
          </a:xfrm>
          <a:prstGeom prst="rect">
            <a:avLst/>
          </a:prstGeom>
          <a:solidFill>
            <a:schemeClr val="accent6"/>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a:ea typeface="Roboto" panose="02000000000000000000" pitchFamily="2" charset="0"/>
              <a:cs typeface="Roboto" panose="02000000000000000000" pitchFamily="2" charset="0"/>
            </a:endParaRPr>
          </a:p>
        </p:txBody>
      </p:sp>
      <p:sp>
        <p:nvSpPr>
          <p:cNvPr id="69" name="Rectangle 68">
            <a:extLst>
              <a:ext uri="{FF2B5EF4-FFF2-40B4-BE49-F238E27FC236}">
                <a16:creationId xmlns:a16="http://schemas.microsoft.com/office/drawing/2014/main" id="{6CB32FAD-EC70-4667-AB65-20948545DECE}"/>
              </a:ext>
            </a:extLst>
          </p:cNvPr>
          <p:cNvSpPr/>
          <p:nvPr>
            <p:custDataLst>
              <p:tags r:id="rId27"/>
            </p:custDataLst>
          </p:nvPr>
        </p:nvSpPr>
        <p:spPr bwMode="auto">
          <a:xfrm>
            <a:off x="6203950" y="4556125"/>
            <a:ext cx="142875" cy="106363"/>
          </a:xfrm>
          <a:prstGeom prst="rect">
            <a:avLst/>
          </a:prstGeom>
          <a:solidFill>
            <a:srgbClr val="ABADB1"/>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a:ea typeface="Roboto" panose="02000000000000000000" pitchFamily="2" charset="0"/>
              <a:cs typeface="Roboto" panose="02000000000000000000" pitchFamily="2" charset="0"/>
            </a:endParaRPr>
          </a:p>
        </p:txBody>
      </p:sp>
      <p:sp>
        <p:nvSpPr>
          <p:cNvPr id="65" name="Rectangle 64">
            <a:extLst>
              <a:ext uri="{FF2B5EF4-FFF2-40B4-BE49-F238E27FC236}">
                <a16:creationId xmlns:a16="http://schemas.microsoft.com/office/drawing/2014/main" id="{95A5A1D4-9DBC-4D2D-8AFA-499123CC91B9}"/>
              </a:ext>
            </a:extLst>
          </p:cNvPr>
          <p:cNvSpPr/>
          <p:nvPr>
            <p:custDataLst>
              <p:tags r:id="rId28"/>
            </p:custDataLst>
          </p:nvPr>
        </p:nvSpPr>
        <p:spPr bwMode="auto">
          <a:xfrm>
            <a:off x="6759575" y="4383088"/>
            <a:ext cx="142875" cy="106363"/>
          </a:xfrm>
          <a:prstGeom prst="rect">
            <a:avLst/>
          </a:prstGeom>
          <a:solidFill>
            <a:schemeClr val="accent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a:ea typeface="Roboto" panose="02000000000000000000" pitchFamily="2" charset="0"/>
              <a:cs typeface="Roboto" panose="02000000000000000000" pitchFamily="2" charset="0"/>
            </a:endParaRPr>
          </a:p>
        </p:txBody>
      </p:sp>
      <p:sp>
        <p:nvSpPr>
          <p:cNvPr id="68" name="Rectangle 67">
            <a:extLst>
              <a:ext uri="{FF2B5EF4-FFF2-40B4-BE49-F238E27FC236}">
                <a16:creationId xmlns:a16="http://schemas.microsoft.com/office/drawing/2014/main" id="{85807BB8-0222-4B45-A704-2C15B5F5BB4C}"/>
              </a:ext>
            </a:extLst>
          </p:cNvPr>
          <p:cNvSpPr/>
          <p:nvPr>
            <p:custDataLst>
              <p:tags r:id="rId29"/>
            </p:custDataLst>
          </p:nvPr>
        </p:nvSpPr>
        <p:spPr bwMode="auto">
          <a:xfrm>
            <a:off x="6759575" y="4556125"/>
            <a:ext cx="142875" cy="106363"/>
          </a:xfrm>
          <a:prstGeom prst="rect">
            <a:avLst/>
          </a:prstGeom>
          <a:solidFill>
            <a:schemeClr val="accent1"/>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a:ea typeface="Roboto" panose="02000000000000000000" pitchFamily="2" charset="0"/>
              <a:cs typeface="Roboto" panose="02000000000000000000" pitchFamily="2" charset="0"/>
            </a:endParaRPr>
          </a:p>
        </p:txBody>
      </p:sp>
      <p:sp>
        <p:nvSpPr>
          <p:cNvPr id="76" name="Rectangle 75">
            <a:extLst>
              <a:ext uri="{FF2B5EF4-FFF2-40B4-BE49-F238E27FC236}">
                <a16:creationId xmlns:a16="http://schemas.microsoft.com/office/drawing/2014/main" id="{B6E2FD9C-9486-4B8C-847F-E536D9DE40D6}"/>
              </a:ext>
            </a:extLst>
          </p:cNvPr>
          <p:cNvSpPr/>
          <p:nvPr>
            <p:custDataLst>
              <p:tags r:id="rId30"/>
            </p:custDataLst>
          </p:nvPr>
        </p:nvSpPr>
        <p:spPr bwMode="auto">
          <a:xfrm>
            <a:off x="4892675" y="4551363"/>
            <a:ext cx="3302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FC6E452C-AF83-46A0-853B-B819D4187AD1}" type="datetime'''''''''E''''u''''''''r''o''''p''''''''e'''''''''''''''''''''">
              <a:rPr lang="en-GB" altLang="en-US" sz="800" b="0" baseline="0" smtClean="0">
                <a:solidFill>
                  <a:schemeClr val="tx1"/>
                </a:solidFill>
              </a:rPr>
              <a:pPr/>
              <a:t>Europe</a:t>
            </a:fld>
            <a:endParaRPr lang="en-GB" sz="800" b="0" baseline="0">
              <a:solidFill>
                <a:schemeClr val="tx1"/>
              </a:solidFill>
            </a:endParaRPr>
          </a:p>
        </p:txBody>
      </p:sp>
      <p:sp>
        <p:nvSpPr>
          <p:cNvPr id="80" name="Rectangle 79">
            <a:extLst>
              <a:ext uri="{FF2B5EF4-FFF2-40B4-BE49-F238E27FC236}">
                <a16:creationId xmlns:a16="http://schemas.microsoft.com/office/drawing/2014/main" id="{542E7BEC-CF72-49DF-8B3F-8C92EC2BFE8D}"/>
              </a:ext>
            </a:extLst>
          </p:cNvPr>
          <p:cNvSpPr/>
          <p:nvPr>
            <p:custDataLst>
              <p:tags r:id="rId31"/>
            </p:custDataLst>
          </p:nvPr>
        </p:nvSpPr>
        <p:spPr bwMode="auto">
          <a:xfrm>
            <a:off x="4892675" y="4378325"/>
            <a:ext cx="5334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50508F32-88A0-402F-8AC7-52B3D8135A0C}" type="datetime'''''''''''M''i''''dd''l''e ''''''''''''E''''''''''as''''t'''''">
              <a:rPr lang="en-GB" altLang="en-US" sz="800" b="0" baseline="0" smtClean="0">
                <a:solidFill>
                  <a:schemeClr val="tx1"/>
                </a:solidFill>
              </a:rPr>
              <a:pPr/>
              <a:t>Middle East</a:t>
            </a:fld>
            <a:endParaRPr lang="en-GB" sz="800" b="0" baseline="0">
              <a:solidFill>
                <a:schemeClr val="tx1"/>
              </a:solidFill>
            </a:endParaRPr>
          </a:p>
        </p:txBody>
      </p:sp>
      <p:sp>
        <p:nvSpPr>
          <p:cNvPr id="75" name="Rectangle 74">
            <a:extLst>
              <a:ext uri="{FF2B5EF4-FFF2-40B4-BE49-F238E27FC236}">
                <a16:creationId xmlns:a16="http://schemas.microsoft.com/office/drawing/2014/main" id="{459BAFB1-9B98-417A-B3C6-E5E452ABE57D}"/>
              </a:ext>
            </a:extLst>
          </p:cNvPr>
          <p:cNvSpPr/>
          <p:nvPr>
            <p:custDataLst>
              <p:tags r:id="rId32"/>
            </p:custDataLst>
          </p:nvPr>
        </p:nvSpPr>
        <p:spPr bwMode="auto">
          <a:xfrm>
            <a:off x="6397625" y="4378325"/>
            <a:ext cx="26035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F1998E0B-C897-45AD-8F6B-039BA7E735F9}" type="datetime'''''''''''''''''''''''''''A''''''''fr''''i''''''''c''a'">
              <a:rPr lang="en-GB" altLang="en-US" sz="800" b="0" baseline="0" smtClean="0">
                <a:solidFill>
                  <a:schemeClr val="tx1"/>
                </a:solidFill>
              </a:rPr>
              <a:pPr/>
              <a:t>Africa</a:t>
            </a:fld>
            <a:endParaRPr lang="en-GB" sz="800" b="0" baseline="0">
              <a:solidFill>
                <a:schemeClr val="tx1"/>
              </a:solidFill>
            </a:endParaRPr>
          </a:p>
        </p:txBody>
      </p:sp>
      <p:sp>
        <p:nvSpPr>
          <p:cNvPr id="79" name="Rectangle 78">
            <a:extLst>
              <a:ext uri="{FF2B5EF4-FFF2-40B4-BE49-F238E27FC236}">
                <a16:creationId xmlns:a16="http://schemas.microsoft.com/office/drawing/2014/main" id="{481B395C-591C-4049-BAF2-6E6487992293}"/>
              </a:ext>
            </a:extLst>
          </p:cNvPr>
          <p:cNvSpPr/>
          <p:nvPr>
            <p:custDataLst>
              <p:tags r:id="rId33"/>
            </p:custDataLst>
          </p:nvPr>
        </p:nvSpPr>
        <p:spPr bwMode="auto">
          <a:xfrm>
            <a:off x="5721350" y="4378325"/>
            <a:ext cx="38100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6B4FA9DE-AC1A-4108-AA22-E4131364B5E6}" type="datetime'O''''ce''''''''''''''''''a''n''''''''''''''''ia'''''''''''">
              <a:rPr lang="en-GB" altLang="en-US" sz="800" b="0" baseline="0" smtClean="0">
                <a:solidFill>
                  <a:schemeClr val="tx1"/>
                </a:solidFill>
              </a:rPr>
              <a:pPr/>
              <a:t>Oceania</a:t>
            </a:fld>
            <a:endParaRPr lang="en-GB" sz="800" b="0" baseline="0">
              <a:solidFill>
                <a:schemeClr val="tx1"/>
              </a:solidFill>
            </a:endParaRPr>
          </a:p>
        </p:txBody>
      </p:sp>
      <p:sp>
        <p:nvSpPr>
          <p:cNvPr id="78" name="Rectangle 77">
            <a:extLst>
              <a:ext uri="{FF2B5EF4-FFF2-40B4-BE49-F238E27FC236}">
                <a16:creationId xmlns:a16="http://schemas.microsoft.com/office/drawing/2014/main" id="{CDCF7EC8-5F2C-4A7B-AC89-54D14865E343}"/>
              </a:ext>
            </a:extLst>
          </p:cNvPr>
          <p:cNvSpPr/>
          <p:nvPr>
            <p:custDataLst>
              <p:tags r:id="rId34"/>
            </p:custDataLst>
          </p:nvPr>
        </p:nvSpPr>
        <p:spPr bwMode="auto">
          <a:xfrm>
            <a:off x="5721350" y="4551363"/>
            <a:ext cx="311150"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3545365E-9877-4FDF-8D8C-0518028BCE8A}" type="datetime'''''''''''''R''''''''''u''''''s''s''''''i''''''a'">
              <a:rPr lang="en-GB" altLang="en-US" sz="800" b="0" baseline="0" smtClean="0">
                <a:solidFill>
                  <a:schemeClr val="tx1"/>
                </a:solidFill>
              </a:rPr>
              <a:pPr/>
              <a:t>Russia</a:t>
            </a:fld>
            <a:endParaRPr lang="en-GB" sz="800" b="0" baseline="0">
              <a:solidFill>
                <a:schemeClr val="tx1"/>
              </a:solidFill>
            </a:endParaRPr>
          </a:p>
        </p:txBody>
      </p:sp>
      <p:sp>
        <p:nvSpPr>
          <p:cNvPr id="73" name="Rectangle 72">
            <a:extLst>
              <a:ext uri="{FF2B5EF4-FFF2-40B4-BE49-F238E27FC236}">
                <a16:creationId xmlns:a16="http://schemas.microsoft.com/office/drawing/2014/main" id="{C2DEAF2C-2EB9-45FC-866D-3570CCA005BF}"/>
              </a:ext>
            </a:extLst>
          </p:cNvPr>
          <p:cNvSpPr/>
          <p:nvPr>
            <p:custDataLst>
              <p:tags r:id="rId35"/>
            </p:custDataLst>
          </p:nvPr>
        </p:nvSpPr>
        <p:spPr bwMode="auto">
          <a:xfrm>
            <a:off x="6397625" y="4551363"/>
            <a:ext cx="19843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E37D0931-DA50-48FC-A746-8D58052A0A0B}" type="datetime'''''A''s''''''''''i''''''''''''''''a'''''''''''''''''''''''">
              <a:rPr lang="en-GB" altLang="en-US" sz="800" b="0" baseline="0" smtClean="0">
                <a:solidFill>
                  <a:schemeClr val="tx1"/>
                </a:solidFill>
              </a:rPr>
              <a:pPr/>
              <a:t>Asia</a:t>
            </a:fld>
            <a:endParaRPr lang="en-GB" sz="800" b="0" baseline="0">
              <a:solidFill>
                <a:schemeClr val="tx1"/>
              </a:solidFill>
            </a:endParaRPr>
          </a:p>
        </p:txBody>
      </p:sp>
      <p:sp>
        <p:nvSpPr>
          <p:cNvPr id="77" name="Rectangle 76">
            <a:extLst>
              <a:ext uri="{FF2B5EF4-FFF2-40B4-BE49-F238E27FC236}">
                <a16:creationId xmlns:a16="http://schemas.microsoft.com/office/drawing/2014/main" id="{69931301-C6AC-411B-9829-08E47D6877AA}"/>
              </a:ext>
            </a:extLst>
          </p:cNvPr>
          <p:cNvSpPr/>
          <p:nvPr>
            <p:custDataLst>
              <p:tags r:id="rId36"/>
            </p:custDataLst>
          </p:nvPr>
        </p:nvSpPr>
        <p:spPr bwMode="auto">
          <a:xfrm>
            <a:off x="6953250" y="4378325"/>
            <a:ext cx="650875"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7609B33B-2608-43BC-887B-9140BC5E9871}" type="datetime'Nor''''''th'' ''''''''A''m''''eri''''''''''''''''''c''a'">
              <a:rPr lang="en-GB" altLang="en-US" sz="800" b="0" baseline="0" smtClean="0">
                <a:solidFill>
                  <a:schemeClr val="tx1"/>
                </a:solidFill>
              </a:rPr>
              <a:pPr/>
              <a:t>North America</a:t>
            </a:fld>
            <a:endParaRPr lang="en-GB" sz="800" b="0" baseline="0">
              <a:solidFill>
                <a:schemeClr val="tx1"/>
              </a:solidFill>
            </a:endParaRPr>
          </a:p>
        </p:txBody>
      </p:sp>
      <p:sp>
        <p:nvSpPr>
          <p:cNvPr id="74" name="Rectangle 73">
            <a:extLst>
              <a:ext uri="{FF2B5EF4-FFF2-40B4-BE49-F238E27FC236}">
                <a16:creationId xmlns:a16="http://schemas.microsoft.com/office/drawing/2014/main" id="{61D4ADAD-2516-46BB-9042-027189766755}"/>
              </a:ext>
            </a:extLst>
          </p:cNvPr>
          <p:cNvSpPr/>
          <p:nvPr>
            <p:custDataLst>
              <p:tags r:id="rId37"/>
            </p:custDataLst>
          </p:nvPr>
        </p:nvSpPr>
        <p:spPr bwMode="auto">
          <a:xfrm>
            <a:off x="6953250" y="4551363"/>
            <a:ext cx="623888" cy="122238"/>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fld id="{A18EC068-9294-46D9-A553-C2CCB08C9894}" type="datetime'''L''''''''ati''''''n'''' A''''''''''''me''r''''i''''''ca'''''">
              <a:rPr lang="en-GB" altLang="en-US" sz="800" b="0" baseline="0" smtClean="0">
                <a:solidFill>
                  <a:schemeClr val="tx1"/>
                </a:solidFill>
              </a:rPr>
              <a:pPr/>
              <a:t>Latin America</a:t>
            </a:fld>
            <a:endParaRPr lang="en-GB" sz="800" b="0" baseline="0">
              <a:solidFill>
                <a:schemeClr val="tx1"/>
              </a:solidFill>
            </a:endParaRPr>
          </a:p>
        </p:txBody>
      </p:sp>
      <p:grpSp>
        <p:nvGrpSpPr>
          <p:cNvPr id="667" name="Group 666">
            <a:extLst>
              <a:ext uri="{FF2B5EF4-FFF2-40B4-BE49-F238E27FC236}">
                <a16:creationId xmlns:a16="http://schemas.microsoft.com/office/drawing/2014/main" id="{DC183862-4075-9240-544D-BAFC2FE2BD3A}"/>
              </a:ext>
            </a:extLst>
          </p:cNvPr>
          <p:cNvGrpSpPr/>
          <p:nvPr/>
        </p:nvGrpSpPr>
        <p:grpSpPr>
          <a:xfrm>
            <a:off x="162732" y="1843976"/>
            <a:ext cx="4165429" cy="2411519"/>
            <a:chOff x="4620767" y="1762760"/>
            <a:chExt cx="4165429" cy="2411519"/>
          </a:xfrm>
        </p:grpSpPr>
        <p:grpSp>
          <p:nvGrpSpPr>
            <p:cNvPr id="668" name="Group 667">
              <a:extLst>
                <a:ext uri="{FF2B5EF4-FFF2-40B4-BE49-F238E27FC236}">
                  <a16:creationId xmlns:a16="http://schemas.microsoft.com/office/drawing/2014/main" id="{457E03B9-FC88-0029-1033-4378C28190FD}"/>
                </a:ext>
              </a:extLst>
            </p:cNvPr>
            <p:cNvGrpSpPr/>
            <p:nvPr/>
          </p:nvGrpSpPr>
          <p:grpSpPr>
            <a:xfrm>
              <a:off x="4620767" y="1935919"/>
              <a:ext cx="4165429" cy="2099317"/>
              <a:chOff x="416631" y="1975746"/>
              <a:chExt cx="8676161" cy="4273256"/>
            </a:xfrm>
            <a:solidFill>
              <a:schemeClr val="bg1">
                <a:lumMod val="85000"/>
              </a:schemeClr>
            </a:solidFill>
          </p:grpSpPr>
          <p:sp>
            <p:nvSpPr>
              <p:cNvPr id="681" name="Freeform 74">
                <a:extLst>
                  <a:ext uri="{FF2B5EF4-FFF2-40B4-BE49-F238E27FC236}">
                    <a16:creationId xmlns:a16="http://schemas.microsoft.com/office/drawing/2014/main" id="{62C1F1F7-72F4-D36B-AFA3-9AD65A779572}"/>
                  </a:ext>
                </a:extLst>
              </p:cNvPr>
              <p:cNvSpPr>
                <a:spLocks noChangeAspect="1"/>
              </p:cNvSpPr>
              <p:nvPr/>
            </p:nvSpPr>
            <p:spPr bwMode="auto">
              <a:xfrm>
                <a:off x="4695236" y="4319191"/>
                <a:ext cx="547412" cy="603729"/>
              </a:xfrm>
              <a:custGeom>
                <a:avLst/>
                <a:gdLst>
                  <a:gd name="T0" fmla="*/ 318 w 360"/>
                  <a:gd name="T1" fmla="*/ 157 h 397"/>
                  <a:gd name="T2" fmla="*/ 314 w 360"/>
                  <a:gd name="T3" fmla="*/ 171 h 397"/>
                  <a:gd name="T4" fmla="*/ 316 w 360"/>
                  <a:gd name="T5" fmla="*/ 173 h 397"/>
                  <a:gd name="T6" fmla="*/ 322 w 360"/>
                  <a:gd name="T7" fmla="*/ 207 h 397"/>
                  <a:gd name="T8" fmla="*/ 324 w 360"/>
                  <a:gd name="T9" fmla="*/ 223 h 397"/>
                  <a:gd name="T10" fmla="*/ 332 w 360"/>
                  <a:gd name="T11" fmla="*/ 257 h 397"/>
                  <a:gd name="T12" fmla="*/ 348 w 360"/>
                  <a:gd name="T13" fmla="*/ 287 h 397"/>
                  <a:gd name="T14" fmla="*/ 312 w 360"/>
                  <a:gd name="T15" fmla="*/ 295 h 397"/>
                  <a:gd name="T16" fmla="*/ 306 w 360"/>
                  <a:gd name="T17" fmla="*/ 329 h 397"/>
                  <a:gd name="T18" fmla="*/ 304 w 360"/>
                  <a:gd name="T19" fmla="*/ 365 h 397"/>
                  <a:gd name="T20" fmla="*/ 328 w 360"/>
                  <a:gd name="T21" fmla="*/ 371 h 397"/>
                  <a:gd name="T22" fmla="*/ 318 w 360"/>
                  <a:gd name="T23" fmla="*/ 395 h 397"/>
                  <a:gd name="T24" fmla="*/ 296 w 360"/>
                  <a:gd name="T25" fmla="*/ 375 h 397"/>
                  <a:gd name="T26" fmla="*/ 276 w 360"/>
                  <a:gd name="T27" fmla="*/ 359 h 397"/>
                  <a:gd name="T28" fmla="*/ 244 w 360"/>
                  <a:gd name="T29" fmla="*/ 357 h 397"/>
                  <a:gd name="T30" fmla="*/ 226 w 360"/>
                  <a:gd name="T31" fmla="*/ 353 h 397"/>
                  <a:gd name="T32" fmla="*/ 204 w 360"/>
                  <a:gd name="T33" fmla="*/ 347 h 397"/>
                  <a:gd name="T34" fmla="*/ 188 w 360"/>
                  <a:gd name="T35" fmla="*/ 341 h 397"/>
                  <a:gd name="T36" fmla="*/ 182 w 360"/>
                  <a:gd name="T37" fmla="*/ 295 h 397"/>
                  <a:gd name="T38" fmla="*/ 156 w 360"/>
                  <a:gd name="T39" fmla="*/ 267 h 397"/>
                  <a:gd name="T40" fmla="*/ 138 w 360"/>
                  <a:gd name="T41" fmla="*/ 261 h 397"/>
                  <a:gd name="T42" fmla="*/ 112 w 360"/>
                  <a:gd name="T43" fmla="*/ 285 h 397"/>
                  <a:gd name="T44" fmla="*/ 90 w 360"/>
                  <a:gd name="T45" fmla="*/ 259 h 397"/>
                  <a:gd name="T46" fmla="*/ 68 w 360"/>
                  <a:gd name="T47" fmla="*/ 239 h 397"/>
                  <a:gd name="T48" fmla="*/ 36 w 360"/>
                  <a:gd name="T49" fmla="*/ 237 h 397"/>
                  <a:gd name="T50" fmla="*/ 4 w 360"/>
                  <a:gd name="T51" fmla="*/ 239 h 397"/>
                  <a:gd name="T52" fmla="*/ 6 w 360"/>
                  <a:gd name="T53" fmla="*/ 233 h 397"/>
                  <a:gd name="T54" fmla="*/ 18 w 360"/>
                  <a:gd name="T55" fmla="*/ 211 h 397"/>
                  <a:gd name="T56" fmla="*/ 32 w 360"/>
                  <a:gd name="T57" fmla="*/ 209 h 397"/>
                  <a:gd name="T58" fmla="*/ 46 w 360"/>
                  <a:gd name="T59" fmla="*/ 217 h 397"/>
                  <a:gd name="T60" fmla="*/ 74 w 360"/>
                  <a:gd name="T61" fmla="*/ 189 h 397"/>
                  <a:gd name="T62" fmla="*/ 80 w 360"/>
                  <a:gd name="T63" fmla="*/ 157 h 397"/>
                  <a:gd name="T64" fmla="*/ 106 w 360"/>
                  <a:gd name="T65" fmla="*/ 121 h 397"/>
                  <a:gd name="T66" fmla="*/ 110 w 360"/>
                  <a:gd name="T67" fmla="*/ 89 h 397"/>
                  <a:gd name="T68" fmla="*/ 116 w 360"/>
                  <a:gd name="T69" fmla="*/ 56 h 397"/>
                  <a:gd name="T70" fmla="*/ 120 w 360"/>
                  <a:gd name="T71" fmla="*/ 22 h 397"/>
                  <a:gd name="T72" fmla="*/ 156 w 360"/>
                  <a:gd name="T73" fmla="*/ 14 h 397"/>
                  <a:gd name="T74" fmla="*/ 192 w 360"/>
                  <a:gd name="T75" fmla="*/ 24 h 397"/>
                  <a:gd name="T76" fmla="*/ 208 w 360"/>
                  <a:gd name="T77" fmla="*/ 14 h 397"/>
                  <a:gd name="T78" fmla="*/ 240 w 360"/>
                  <a:gd name="T79" fmla="*/ 6 h 397"/>
                  <a:gd name="T80" fmla="*/ 262 w 360"/>
                  <a:gd name="T81" fmla="*/ 2 h 397"/>
                  <a:gd name="T82" fmla="*/ 286 w 360"/>
                  <a:gd name="T83" fmla="*/ 6 h 397"/>
                  <a:gd name="T84" fmla="*/ 306 w 360"/>
                  <a:gd name="T85" fmla="*/ 20 h 397"/>
                  <a:gd name="T86" fmla="*/ 324 w 360"/>
                  <a:gd name="T87" fmla="*/ 14 h 397"/>
                  <a:gd name="T88" fmla="*/ 350 w 360"/>
                  <a:gd name="T89" fmla="*/ 38 h 397"/>
                  <a:gd name="T90" fmla="*/ 360 w 360"/>
                  <a:gd name="T91" fmla="*/ 67 h 397"/>
                  <a:gd name="T92" fmla="*/ 336 w 360"/>
                  <a:gd name="T93" fmla="*/ 95 h 397"/>
                  <a:gd name="T94" fmla="*/ 328 w 360"/>
                  <a:gd name="T95" fmla="*/ 143 h 39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60" h="397">
                    <a:moveTo>
                      <a:pt x="328" y="143"/>
                    </a:moveTo>
                    <a:lnTo>
                      <a:pt x="318" y="157"/>
                    </a:lnTo>
                    <a:lnTo>
                      <a:pt x="314" y="169"/>
                    </a:lnTo>
                    <a:lnTo>
                      <a:pt x="314" y="171"/>
                    </a:lnTo>
                    <a:lnTo>
                      <a:pt x="316" y="171"/>
                    </a:lnTo>
                    <a:lnTo>
                      <a:pt x="316" y="173"/>
                    </a:lnTo>
                    <a:lnTo>
                      <a:pt x="320" y="189"/>
                    </a:lnTo>
                    <a:lnTo>
                      <a:pt x="322" y="207"/>
                    </a:lnTo>
                    <a:lnTo>
                      <a:pt x="324" y="207"/>
                    </a:lnTo>
                    <a:lnTo>
                      <a:pt x="324" y="223"/>
                    </a:lnTo>
                    <a:lnTo>
                      <a:pt x="324" y="239"/>
                    </a:lnTo>
                    <a:lnTo>
                      <a:pt x="332" y="257"/>
                    </a:lnTo>
                    <a:lnTo>
                      <a:pt x="338" y="271"/>
                    </a:lnTo>
                    <a:lnTo>
                      <a:pt x="348" y="287"/>
                    </a:lnTo>
                    <a:lnTo>
                      <a:pt x="330" y="291"/>
                    </a:lnTo>
                    <a:lnTo>
                      <a:pt x="312" y="295"/>
                    </a:lnTo>
                    <a:lnTo>
                      <a:pt x="302" y="309"/>
                    </a:lnTo>
                    <a:lnTo>
                      <a:pt x="306" y="329"/>
                    </a:lnTo>
                    <a:lnTo>
                      <a:pt x="304" y="347"/>
                    </a:lnTo>
                    <a:lnTo>
                      <a:pt x="304" y="365"/>
                    </a:lnTo>
                    <a:lnTo>
                      <a:pt x="320" y="377"/>
                    </a:lnTo>
                    <a:lnTo>
                      <a:pt x="328" y="371"/>
                    </a:lnTo>
                    <a:lnTo>
                      <a:pt x="324" y="397"/>
                    </a:lnTo>
                    <a:lnTo>
                      <a:pt x="318" y="395"/>
                    </a:lnTo>
                    <a:lnTo>
                      <a:pt x="312" y="397"/>
                    </a:lnTo>
                    <a:lnTo>
                      <a:pt x="296" y="375"/>
                    </a:lnTo>
                    <a:lnTo>
                      <a:pt x="284" y="367"/>
                    </a:lnTo>
                    <a:lnTo>
                      <a:pt x="276" y="359"/>
                    </a:lnTo>
                    <a:lnTo>
                      <a:pt x="268" y="367"/>
                    </a:lnTo>
                    <a:lnTo>
                      <a:pt x="244" y="357"/>
                    </a:lnTo>
                    <a:lnTo>
                      <a:pt x="242" y="351"/>
                    </a:lnTo>
                    <a:lnTo>
                      <a:pt x="226" y="353"/>
                    </a:lnTo>
                    <a:lnTo>
                      <a:pt x="220" y="343"/>
                    </a:lnTo>
                    <a:lnTo>
                      <a:pt x="204" y="347"/>
                    </a:lnTo>
                    <a:lnTo>
                      <a:pt x="190" y="351"/>
                    </a:lnTo>
                    <a:lnTo>
                      <a:pt x="188" y="341"/>
                    </a:lnTo>
                    <a:lnTo>
                      <a:pt x="182" y="319"/>
                    </a:lnTo>
                    <a:lnTo>
                      <a:pt x="182" y="295"/>
                    </a:lnTo>
                    <a:lnTo>
                      <a:pt x="180" y="271"/>
                    </a:lnTo>
                    <a:lnTo>
                      <a:pt x="156" y="267"/>
                    </a:lnTo>
                    <a:lnTo>
                      <a:pt x="158" y="263"/>
                    </a:lnTo>
                    <a:lnTo>
                      <a:pt x="138" y="261"/>
                    </a:lnTo>
                    <a:lnTo>
                      <a:pt x="134" y="281"/>
                    </a:lnTo>
                    <a:lnTo>
                      <a:pt x="112" y="285"/>
                    </a:lnTo>
                    <a:lnTo>
                      <a:pt x="98" y="281"/>
                    </a:lnTo>
                    <a:lnTo>
                      <a:pt x="90" y="259"/>
                    </a:lnTo>
                    <a:lnTo>
                      <a:pt x="84" y="239"/>
                    </a:lnTo>
                    <a:lnTo>
                      <a:pt x="68" y="239"/>
                    </a:lnTo>
                    <a:lnTo>
                      <a:pt x="50" y="239"/>
                    </a:lnTo>
                    <a:lnTo>
                      <a:pt x="36" y="237"/>
                    </a:lnTo>
                    <a:lnTo>
                      <a:pt x="20" y="237"/>
                    </a:lnTo>
                    <a:lnTo>
                      <a:pt x="4" y="239"/>
                    </a:lnTo>
                    <a:lnTo>
                      <a:pt x="0" y="235"/>
                    </a:lnTo>
                    <a:lnTo>
                      <a:pt x="6" y="233"/>
                    </a:lnTo>
                    <a:lnTo>
                      <a:pt x="8" y="217"/>
                    </a:lnTo>
                    <a:lnTo>
                      <a:pt x="18" y="211"/>
                    </a:lnTo>
                    <a:lnTo>
                      <a:pt x="26" y="215"/>
                    </a:lnTo>
                    <a:lnTo>
                      <a:pt x="32" y="209"/>
                    </a:lnTo>
                    <a:lnTo>
                      <a:pt x="44" y="207"/>
                    </a:lnTo>
                    <a:lnTo>
                      <a:pt x="46" y="217"/>
                    </a:lnTo>
                    <a:lnTo>
                      <a:pt x="60" y="203"/>
                    </a:lnTo>
                    <a:lnTo>
                      <a:pt x="74" y="189"/>
                    </a:lnTo>
                    <a:lnTo>
                      <a:pt x="76" y="173"/>
                    </a:lnTo>
                    <a:lnTo>
                      <a:pt x="80" y="157"/>
                    </a:lnTo>
                    <a:lnTo>
                      <a:pt x="92" y="139"/>
                    </a:lnTo>
                    <a:lnTo>
                      <a:pt x="106" y="121"/>
                    </a:lnTo>
                    <a:lnTo>
                      <a:pt x="108" y="105"/>
                    </a:lnTo>
                    <a:lnTo>
                      <a:pt x="110" y="89"/>
                    </a:lnTo>
                    <a:lnTo>
                      <a:pt x="114" y="73"/>
                    </a:lnTo>
                    <a:lnTo>
                      <a:pt x="116" y="56"/>
                    </a:lnTo>
                    <a:lnTo>
                      <a:pt x="122" y="38"/>
                    </a:lnTo>
                    <a:lnTo>
                      <a:pt x="120" y="22"/>
                    </a:lnTo>
                    <a:lnTo>
                      <a:pt x="136" y="4"/>
                    </a:lnTo>
                    <a:lnTo>
                      <a:pt x="156" y="14"/>
                    </a:lnTo>
                    <a:lnTo>
                      <a:pt x="172" y="18"/>
                    </a:lnTo>
                    <a:lnTo>
                      <a:pt x="192" y="24"/>
                    </a:lnTo>
                    <a:lnTo>
                      <a:pt x="198" y="12"/>
                    </a:lnTo>
                    <a:lnTo>
                      <a:pt x="208" y="14"/>
                    </a:lnTo>
                    <a:lnTo>
                      <a:pt x="226" y="6"/>
                    </a:lnTo>
                    <a:lnTo>
                      <a:pt x="240" y="6"/>
                    </a:lnTo>
                    <a:lnTo>
                      <a:pt x="246" y="0"/>
                    </a:lnTo>
                    <a:lnTo>
                      <a:pt x="262" y="2"/>
                    </a:lnTo>
                    <a:lnTo>
                      <a:pt x="276" y="4"/>
                    </a:lnTo>
                    <a:lnTo>
                      <a:pt x="286" y="6"/>
                    </a:lnTo>
                    <a:lnTo>
                      <a:pt x="290" y="10"/>
                    </a:lnTo>
                    <a:lnTo>
                      <a:pt x="306" y="20"/>
                    </a:lnTo>
                    <a:lnTo>
                      <a:pt x="316" y="18"/>
                    </a:lnTo>
                    <a:lnTo>
                      <a:pt x="324" y="14"/>
                    </a:lnTo>
                    <a:lnTo>
                      <a:pt x="336" y="26"/>
                    </a:lnTo>
                    <a:lnTo>
                      <a:pt x="350" y="38"/>
                    </a:lnTo>
                    <a:lnTo>
                      <a:pt x="350" y="56"/>
                    </a:lnTo>
                    <a:lnTo>
                      <a:pt x="360" y="67"/>
                    </a:lnTo>
                    <a:lnTo>
                      <a:pt x="346" y="81"/>
                    </a:lnTo>
                    <a:lnTo>
                      <a:pt x="336" y="95"/>
                    </a:lnTo>
                    <a:lnTo>
                      <a:pt x="332" y="119"/>
                    </a:lnTo>
                    <a:lnTo>
                      <a:pt x="328" y="143"/>
                    </a:lnTo>
                    <a:close/>
                  </a:path>
                </a:pathLst>
              </a:custGeom>
              <a:solidFill>
                <a:schemeClr val="tx2"/>
              </a:solid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682" name="Freeform 75">
                <a:extLst>
                  <a:ext uri="{FF2B5EF4-FFF2-40B4-BE49-F238E27FC236}">
                    <a16:creationId xmlns:a16="http://schemas.microsoft.com/office/drawing/2014/main" id="{0F18D6AF-5C18-DB88-B5E5-A3B594570D0B}"/>
                  </a:ext>
                </a:extLst>
              </p:cNvPr>
              <p:cNvSpPr>
                <a:spLocks noChangeAspect="1" noEditPoints="1"/>
              </p:cNvSpPr>
              <p:nvPr/>
            </p:nvSpPr>
            <p:spPr bwMode="auto">
              <a:xfrm>
                <a:off x="4692196" y="2731547"/>
                <a:ext cx="252417" cy="182487"/>
              </a:xfrm>
              <a:custGeom>
                <a:avLst/>
                <a:gdLst>
                  <a:gd name="T0" fmla="*/ 8 w 166"/>
                  <a:gd name="T1" fmla="*/ 16 h 120"/>
                  <a:gd name="T2" fmla="*/ 2 w 166"/>
                  <a:gd name="T3" fmla="*/ 20 h 120"/>
                  <a:gd name="T4" fmla="*/ 0 w 166"/>
                  <a:gd name="T5" fmla="*/ 20 h 120"/>
                  <a:gd name="T6" fmla="*/ 2 w 166"/>
                  <a:gd name="T7" fmla="*/ 22 h 120"/>
                  <a:gd name="T8" fmla="*/ 132 w 166"/>
                  <a:gd name="T9" fmla="*/ 10 h 120"/>
                  <a:gd name="T10" fmla="*/ 138 w 166"/>
                  <a:gd name="T11" fmla="*/ 12 h 120"/>
                  <a:gd name="T12" fmla="*/ 148 w 166"/>
                  <a:gd name="T13" fmla="*/ 22 h 120"/>
                  <a:gd name="T14" fmla="*/ 154 w 166"/>
                  <a:gd name="T15" fmla="*/ 32 h 120"/>
                  <a:gd name="T16" fmla="*/ 154 w 166"/>
                  <a:gd name="T17" fmla="*/ 36 h 120"/>
                  <a:gd name="T18" fmla="*/ 146 w 166"/>
                  <a:gd name="T19" fmla="*/ 50 h 120"/>
                  <a:gd name="T20" fmla="*/ 148 w 166"/>
                  <a:gd name="T21" fmla="*/ 54 h 120"/>
                  <a:gd name="T22" fmla="*/ 154 w 166"/>
                  <a:gd name="T23" fmla="*/ 56 h 120"/>
                  <a:gd name="T24" fmla="*/ 152 w 166"/>
                  <a:gd name="T25" fmla="*/ 62 h 120"/>
                  <a:gd name="T26" fmla="*/ 156 w 166"/>
                  <a:gd name="T27" fmla="*/ 68 h 120"/>
                  <a:gd name="T28" fmla="*/ 156 w 166"/>
                  <a:gd name="T29" fmla="*/ 72 h 120"/>
                  <a:gd name="T30" fmla="*/ 160 w 166"/>
                  <a:gd name="T31" fmla="*/ 78 h 120"/>
                  <a:gd name="T32" fmla="*/ 164 w 166"/>
                  <a:gd name="T33" fmla="*/ 80 h 120"/>
                  <a:gd name="T34" fmla="*/ 164 w 166"/>
                  <a:gd name="T35" fmla="*/ 82 h 120"/>
                  <a:gd name="T36" fmla="*/ 164 w 166"/>
                  <a:gd name="T37" fmla="*/ 90 h 120"/>
                  <a:gd name="T38" fmla="*/ 154 w 166"/>
                  <a:gd name="T39" fmla="*/ 96 h 120"/>
                  <a:gd name="T40" fmla="*/ 146 w 166"/>
                  <a:gd name="T41" fmla="*/ 104 h 120"/>
                  <a:gd name="T42" fmla="*/ 146 w 166"/>
                  <a:gd name="T43" fmla="*/ 112 h 120"/>
                  <a:gd name="T44" fmla="*/ 148 w 166"/>
                  <a:gd name="T45" fmla="*/ 118 h 120"/>
                  <a:gd name="T46" fmla="*/ 146 w 166"/>
                  <a:gd name="T47" fmla="*/ 118 h 120"/>
                  <a:gd name="T48" fmla="*/ 134 w 166"/>
                  <a:gd name="T49" fmla="*/ 112 h 120"/>
                  <a:gd name="T50" fmla="*/ 122 w 166"/>
                  <a:gd name="T51" fmla="*/ 110 h 120"/>
                  <a:gd name="T52" fmla="*/ 114 w 166"/>
                  <a:gd name="T53" fmla="*/ 110 h 120"/>
                  <a:gd name="T54" fmla="*/ 102 w 166"/>
                  <a:gd name="T55" fmla="*/ 116 h 120"/>
                  <a:gd name="T56" fmla="*/ 96 w 166"/>
                  <a:gd name="T57" fmla="*/ 110 h 120"/>
                  <a:gd name="T58" fmla="*/ 84 w 166"/>
                  <a:gd name="T59" fmla="*/ 108 h 120"/>
                  <a:gd name="T60" fmla="*/ 72 w 166"/>
                  <a:gd name="T61" fmla="*/ 100 h 120"/>
                  <a:gd name="T62" fmla="*/ 66 w 166"/>
                  <a:gd name="T63" fmla="*/ 100 h 120"/>
                  <a:gd name="T64" fmla="*/ 62 w 166"/>
                  <a:gd name="T65" fmla="*/ 92 h 120"/>
                  <a:gd name="T66" fmla="*/ 54 w 166"/>
                  <a:gd name="T67" fmla="*/ 92 h 120"/>
                  <a:gd name="T68" fmla="*/ 48 w 166"/>
                  <a:gd name="T69" fmla="*/ 94 h 120"/>
                  <a:gd name="T70" fmla="*/ 38 w 166"/>
                  <a:gd name="T71" fmla="*/ 90 h 120"/>
                  <a:gd name="T72" fmla="*/ 36 w 166"/>
                  <a:gd name="T73" fmla="*/ 84 h 120"/>
                  <a:gd name="T74" fmla="*/ 24 w 166"/>
                  <a:gd name="T75" fmla="*/ 82 h 120"/>
                  <a:gd name="T76" fmla="*/ 18 w 166"/>
                  <a:gd name="T77" fmla="*/ 78 h 120"/>
                  <a:gd name="T78" fmla="*/ 18 w 166"/>
                  <a:gd name="T79" fmla="*/ 74 h 120"/>
                  <a:gd name="T80" fmla="*/ 12 w 166"/>
                  <a:gd name="T81" fmla="*/ 66 h 120"/>
                  <a:gd name="T82" fmla="*/ 10 w 166"/>
                  <a:gd name="T83" fmla="*/ 58 h 120"/>
                  <a:gd name="T84" fmla="*/ 8 w 166"/>
                  <a:gd name="T85" fmla="*/ 52 h 120"/>
                  <a:gd name="T86" fmla="*/ 8 w 166"/>
                  <a:gd name="T87" fmla="*/ 46 h 120"/>
                  <a:gd name="T88" fmla="*/ 0 w 166"/>
                  <a:gd name="T89" fmla="*/ 40 h 120"/>
                  <a:gd name="T90" fmla="*/ 2 w 166"/>
                  <a:gd name="T91" fmla="*/ 34 h 120"/>
                  <a:gd name="T92" fmla="*/ 2 w 166"/>
                  <a:gd name="T93" fmla="*/ 28 h 120"/>
                  <a:gd name="T94" fmla="*/ 2 w 166"/>
                  <a:gd name="T95" fmla="*/ 24 h 120"/>
                  <a:gd name="T96" fmla="*/ 4 w 166"/>
                  <a:gd name="T97" fmla="*/ 24 h 120"/>
                  <a:gd name="T98" fmla="*/ 8 w 166"/>
                  <a:gd name="T99" fmla="*/ 16 h 120"/>
                  <a:gd name="T100" fmla="*/ 24 w 166"/>
                  <a:gd name="T101" fmla="*/ 14 h 120"/>
                  <a:gd name="T102" fmla="*/ 32 w 166"/>
                  <a:gd name="T103" fmla="*/ 8 h 120"/>
                  <a:gd name="T104" fmla="*/ 46 w 166"/>
                  <a:gd name="T105" fmla="*/ 2 h 120"/>
                  <a:gd name="T106" fmla="*/ 70 w 166"/>
                  <a:gd name="T107" fmla="*/ 4 h 120"/>
                  <a:gd name="T108" fmla="*/ 64 w 166"/>
                  <a:gd name="T109" fmla="*/ 4 h 120"/>
                  <a:gd name="T110" fmla="*/ 68 w 166"/>
                  <a:gd name="T111" fmla="*/ 10 h 120"/>
                  <a:gd name="T112" fmla="*/ 78 w 166"/>
                  <a:gd name="T113" fmla="*/ 10 h 120"/>
                  <a:gd name="T114" fmla="*/ 80 w 166"/>
                  <a:gd name="T115" fmla="*/ 10 h 120"/>
                  <a:gd name="T116" fmla="*/ 78 w 166"/>
                  <a:gd name="T117" fmla="*/ 14 h 120"/>
                  <a:gd name="T118" fmla="*/ 84 w 166"/>
                  <a:gd name="T119" fmla="*/ 8 h 1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6" h="120">
                    <a:moveTo>
                      <a:pt x="0" y="20"/>
                    </a:moveTo>
                    <a:lnTo>
                      <a:pt x="0" y="18"/>
                    </a:lnTo>
                    <a:lnTo>
                      <a:pt x="2" y="20"/>
                    </a:lnTo>
                    <a:lnTo>
                      <a:pt x="2" y="18"/>
                    </a:lnTo>
                    <a:lnTo>
                      <a:pt x="4" y="18"/>
                    </a:lnTo>
                    <a:lnTo>
                      <a:pt x="6" y="16"/>
                    </a:lnTo>
                    <a:lnTo>
                      <a:pt x="8" y="16"/>
                    </a:lnTo>
                    <a:lnTo>
                      <a:pt x="6" y="18"/>
                    </a:lnTo>
                    <a:lnTo>
                      <a:pt x="6" y="20"/>
                    </a:lnTo>
                    <a:lnTo>
                      <a:pt x="4" y="20"/>
                    </a:lnTo>
                    <a:lnTo>
                      <a:pt x="4" y="22"/>
                    </a:lnTo>
                    <a:lnTo>
                      <a:pt x="4" y="20"/>
                    </a:lnTo>
                    <a:lnTo>
                      <a:pt x="2" y="20"/>
                    </a:lnTo>
                    <a:lnTo>
                      <a:pt x="0" y="20"/>
                    </a:lnTo>
                    <a:lnTo>
                      <a:pt x="2" y="20"/>
                    </a:lnTo>
                    <a:lnTo>
                      <a:pt x="2" y="22"/>
                    </a:lnTo>
                    <a:lnTo>
                      <a:pt x="2" y="20"/>
                    </a:lnTo>
                    <a:lnTo>
                      <a:pt x="0" y="20"/>
                    </a:lnTo>
                    <a:close/>
                    <a:moveTo>
                      <a:pt x="130" y="10"/>
                    </a:moveTo>
                    <a:lnTo>
                      <a:pt x="132" y="10"/>
                    </a:lnTo>
                    <a:lnTo>
                      <a:pt x="134" y="8"/>
                    </a:lnTo>
                    <a:lnTo>
                      <a:pt x="134" y="10"/>
                    </a:lnTo>
                    <a:lnTo>
                      <a:pt x="136" y="10"/>
                    </a:lnTo>
                    <a:lnTo>
                      <a:pt x="138" y="10"/>
                    </a:lnTo>
                    <a:lnTo>
                      <a:pt x="136" y="12"/>
                    </a:lnTo>
                    <a:lnTo>
                      <a:pt x="138" y="12"/>
                    </a:lnTo>
                    <a:lnTo>
                      <a:pt x="140" y="12"/>
                    </a:lnTo>
                    <a:lnTo>
                      <a:pt x="142" y="14"/>
                    </a:lnTo>
                    <a:lnTo>
                      <a:pt x="146" y="22"/>
                    </a:lnTo>
                    <a:lnTo>
                      <a:pt x="146" y="20"/>
                    </a:lnTo>
                    <a:lnTo>
                      <a:pt x="146" y="22"/>
                    </a:lnTo>
                    <a:lnTo>
                      <a:pt x="148" y="22"/>
                    </a:lnTo>
                    <a:lnTo>
                      <a:pt x="148" y="24"/>
                    </a:lnTo>
                    <a:lnTo>
                      <a:pt x="148" y="26"/>
                    </a:lnTo>
                    <a:lnTo>
                      <a:pt x="148" y="28"/>
                    </a:lnTo>
                    <a:lnTo>
                      <a:pt x="150" y="28"/>
                    </a:lnTo>
                    <a:lnTo>
                      <a:pt x="152" y="32"/>
                    </a:lnTo>
                    <a:lnTo>
                      <a:pt x="154" y="32"/>
                    </a:lnTo>
                    <a:lnTo>
                      <a:pt x="154" y="34"/>
                    </a:lnTo>
                    <a:lnTo>
                      <a:pt x="154" y="36"/>
                    </a:lnTo>
                    <a:lnTo>
                      <a:pt x="156" y="36"/>
                    </a:lnTo>
                    <a:lnTo>
                      <a:pt x="156" y="38"/>
                    </a:lnTo>
                    <a:lnTo>
                      <a:pt x="156" y="44"/>
                    </a:lnTo>
                    <a:lnTo>
                      <a:pt x="150" y="46"/>
                    </a:lnTo>
                    <a:lnTo>
                      <a:pt x="148" y="46"/>
                    </a:lnTo>
                    <a:lnTo>
                      <a:pt x="146" y="48"/>
                    </a:lnTo>
                    <a:lnTo>
                      <a:pt x="146" y="50"/>
                    </a:lnTo>
                    <a:lnTo>
                      <a:pt x="146" y="52"/>
                    </a:lnTo>
                    <a:lnTo>
                      <a:pt x="146" y="54"/>
                    </a:lnTo>
                    <a:lnTo>
                      <a:pt x="148" y="54"/>
                    </a:lnTo>
                    <a:lnTo>
                      <a:pt x="150" y="54"/>
                    </a:lnTo>
                    <a:lnTo>
                      <a:pt x="150" y="56"/>
                    </a:lnTo>
                    <a:lnTo>
                      <a:pt x="152" y="56"/>
                    </a:lnTo>
                    <a:lnTo>
                      <a:pt x="154" y="56"/>
                    </a:lnTo>
                    <a:lnTo>
                      <a:pt x="154" y="58"/>
                    </a:lnTo>
                    <a:lnTo>
                      <a:pt x="154" y="60"/>
                    </a:lnTo>
                    <a:lnTo>
                      <a:pt x="154" y="62"/>
                    </a:lnTo>
                    <a:lnTo>
                      <a:pt x="152" y="62"/>
                    </a:lnTo>
                    <a:lnTo>
                      <a:pt x="152" y="64"/>
                    </a:lnTo>
                    <a:lnTo>
                      <a:pt x="152" y="66"/>
                    </a:lnTo>
                    <a:lnTo>
                      <a:pt x="154" y="66"/>
                    </a:lnTo>
                    <a:lnTo>
                      <a:pt x="154" y="68"/>
                    </a:lnTo>
                    <a:lnTo>
                      <a:pt x="156" y="68"/>
                    </a:lnTo>
                    <a:lnTo>
                      <a:pt x="156" y="70"/>
                    </a:lnTo>
                    <a:lnTo>
                      <a:pt x="156" y="72"/>
                    </a:lnTo>
                    <a:lnTo>
                      <a:pt x="156" y="74"/>
                    </a:lnTo>
                    <a:lnTo>
                      <a:pt x="158" y="74"/>
                    </a:lnTo>
                    <a:lnTo>
                      <a:pt x="160" y="76"/>
                    </a:lnTo>
                    <a:lnTo>
                      <a:pt x="160" y="78"/>
                    </a:lnTo>
                    <a:lnTo>
                      <a:pt x="162" y="78"/>
                    </a:lnTo>
                    <a:lnTo>
                      <a:pt x="160" y="78"/>
                    </a:lnTo>
                    <a:lnTo>
                      <a:pt x="162" y="78"/>
                    </a:lnTo>
                    <a:lnTo>
                      <a:pt x="160" y="78"/>
                    </a:lnTo>
                    <a:lnTo>
                      <a:pt x="162" y="78"/>
                    </a:lnTo>
                    <a:lnTo>
                      <a:pt x="162" y="80"/>
                    </a:lnTo>
                    <a:lnTo>
                      <a:pt x="164" y="80"/>
                    </a:lnTo>
                    <a:lnTo>
                      <a:pt x="166" y="80"/>
                    </a:lnTo>
                    <a:lnTo>
                      <a:pt x="164" y="80"/>
                    </a:lnTo>
                    <a:lnTo>
                      <a:pt x="162" y="80"/>
                    </a:lnTo>
                    <a:lnTo>
                      <a:pt x="162" y="82"/>
                    </a:lnTo>
                    <a:lnTo>
                      <a:pt x="164" y="82"/>
                    </a:lnTo>
                    <a:lnTo>
                      <a:pt x="164" y="84"/>
                    </a:lnTo>
                    <a:lnTo>
                      <a:pt x="164" y="86"/>
                    </a:lnTo>
                    <a:lnTo>
                      <a:pt x="166" y="86"/>
                    </a:lnTo>
                    <a:lnTo>
                      <a:pt x="164" y="88"/>
                    </a:lnTo>
                    <a:lnTo>
                      <a:pt x="164" y="90"/>
                    </a:lnTo>
                    <a:lnTo>
                      <a:pt x="162" y="90"/>
                    </a:lnTo>
                    <a:lnTo>
                      <a:pt x="160" y="90"/>
                    </a:lnTo>
                    <a:lnTo>
                      <a:pt x="158" y="92"/>
                    </a:lnTo>
                    <a:lnTo>
                      <a:pt x="156" y="94"/>
                    </a:lnTo>
                    <a:lnTo>
                      <a:pt x="154" y="96"/>
                    </a:lnTo>
                    <a:lnTo>
                      <a:pt x="152" y="96"/>
                    </a:lnTo>
                    <a:lnTo>
                      <a:pt x="152" y="98"/>
                    </a:lnTo>
                    <a:lnTo>
                      <a:pt x="148" y="102"/>
                    </a:lnTo>
                    <a:lnTo>
                      <a:pt x="148" y="104"/>
                    </a:lnTo>
                    <a:lnTo>
                      <a:pt x="146" y="104"/>
                    </a:lnTo>
                    <a:lnTo>
                      <a:pt x="146" y="106"/>
                    </a:lnTo>
                    <a:lnTo>
                      <a:pt x="144" y="108"/>
                    </a:lnTo>
                    <a:lnTo>
                      <a:pt x="146" y="110"/>
                    </a:lnTo>
                    <a:lnTo>
                      <a:pt x="146" y="112"/>
                    </a:lnTo>
                    <a:lnTo>
                      <a:pt x="146" y="114"/>
                    </a:lnTo>
                    <a:lnTo>
                      <a:pt x="146" y="116"/>
                    </a:lnTo>
                    <a:lnTo>
                      <a:pt x="148" y="116"/>
                    </a:lnTo>
                    <a:lnTo>
                      <a:pt x="148" y="118"/>
                    </a:lnTo>
                    <a:lnTo>
                      <a:pt x="150" y="118"/>
                    </a:lnTo>
                    <a:lnTo>
                      <a:pt x="148" y="120"/>
                    </a:lnTo>
                    <a:lnTo>
                      <a:pt x="148" y="118"/>
                    </a:lnTo>
                    <a:lnTo>
                      <a:pt x="146" y="118"/>
                    </a:lnTo>
                    <a:lnTo>
                      <a:pt x="144" y="118"/>
                    </a:lnTo>
                    <a:lnTo>
                      <a:pt x="142" y="118"/>
                    </a:lnTo>
                    <a:lnTo>
                      <a:pt x="140" y="116"/>
                    </a:lnTo>
                    <a:lnTo>
                      <a:pt x="138" y="116"/>
                    </a:lnTo>
                    <a:lnTo>
                      <a:pt x="136" y="114"/>
                    </a:lnTo>
                    <a:lnTo>
                      <a:pt x="134" y="114"/>
                    </a:lnTo>
                    <a:lnTo>
                      <a:pt x="134" y="112"/>
                    </a:lnTo>
                    <a:lnTo>
                      <a:pt x="132" y="110"/>
                    </a:lnTo>
                    <a:lnTo>
                      <a:pt x="130" y="112"/>
                    </a:lnTo>
                    <a:lnTo>
                      <a:pt x="130" y="110"/>
                    </a:lnTo>
                    <a:lnTo>
                      <a:pt x="128" y="110"/>
                    </a:lnTo>
                    <a:lnTo>
                      <a:pt x="124" y="110"/>
                    </a:lnTo>
                    <a:lnTo>
                      <a:pt x="122" y="110"/>
                    </a:lnTo>
                    <a:lnTo>
                      <a:pt x="120" y="110"/>
                    </a:lnTo>
                    <a:lnTo>
                      <a:pt x="118" y="110"/>
                    </a:lnTo>
                    <a:lnTo>
                      <a:pt x="120" y="112"/>
                    </a:lnTo>
                    <a:lnTo>
                      <a:pt x="118" y="112"/>
                    </a:lnTo>
                    <a:lnTo>
                      <a:pt x="116" y="112"/>
                    </a:lnTo>
                    <a:lnTo>
                      <a:pt x="114" y="110"/>
                    </a:lnTo>
                    <a:lnTo>
                      <a:pt x="112" y="110"/>
                    </a:lnTo>
                    <a:lnTo>
                      <a:pt x="112" y="112"/>
                    </a:lnTo>
                    <a:lnTo>
                      <a:pt x="108" y="110"/>
                    </a:lnTo>
                    <a:lnTo>
                      <a:pt x="106" y="110"/>
                    </a:lnTo>
                    <a:lnTo>
                      <a:pt x="106" y="112"/>
                    </a:lnTo>
                    <a:lnTo>
                      <a:pt x="104" y="112"/>
                    </a:lnTo>
                    <a:lnTo>
                      <a:pt x="102" y="116"/>
                    </a:lnTo>
                    <a:lnTo>
                      <a:pt x="100" y="114"/>
                    </a:lnTo>
                    <a:lnTo>
                      <a:pt x="98" y="116"/>
                    </a:lnTo>
                    <a:lnTo>
                      <a:pt x="98" y="114"/>
                    </a:lnTo>
                    <a:lnTo>
                      <a:pt x="98" y="110"/>
                    </a:lnTo>
                    <a:lnTo>
                      <a:pt x="98" y="112"/>
                    </a:lnTo>
                    <a:lnTo>
                      <a:pt x="96" y="110"/>
                    </a:lnTo>
                    <a:lnTo>
                      <a:pt x="94" y="108"/>
                    </a:lnTo>
                    <a:lnTo>
                      <a:pt x="92" y="106"/>
                    </a:lnTo>
                    <a:lnTo>
                      <a:pt x="90" y="108"/>
                    </a:lnTo>
                    <a:lnTo>
                      <a:pt x="88" y="108"/>
                    </a:lnTo>
                    <a:lnTo>
                      <a:pt x="88" y="110"/>
                    </a:lnTo>
                    <a:lnTo>
                      <a:pt x="84" y="110"/>
                    </a:lnTo>
                    <a:lnTo>
                      <a:pt x="84" y="108"/>
                    </a:lnTo>
                    <a:lnTo>
                      <a:pt x="82" y="108"/>
                    </a:lnTo>
                    <a:lnTo>
                      <a:pt x="80" y="106"/>
                    </a:lnTo>
                    <a:lnTo>
                      <a:pt x="78" y="104"/>
                    </a:lnTo>
                    <a:lnTo>
                      <a:pt x="76" y="102"/>
                    </a:lnTo>
                    <a:lnTo>
                      <a:pt x="76" y="100"/>
                    </a:lnTo>
                    <a:lnTo>
                      <a:pt x="72" y="100"/>
                    </a:lnTo>
                    <a:lnTo>
                      <a:pt x="72" y="98"/>
                    </a:lnTo>
                    <a:lnTo>
                      <a:pt x="70" y="100"/>
                    </a:lnTo>
                    <a:lnTo>
                      <a:pt x="68" y="98"/>
                    </a:lnTo>
                    <a:lnTo>
                      <a:pt x="66" y="100"/>
                    </a:lnTo>
                    <a:lnTo>
                      <a:pt x="64" y="98"/>
                    </a:lnTo>
                    <a:lnTo>
                      <a:pt x="62" y="96"/>
                    </a:lnTo>
                    <a:lnTo>
                      <a:pt x="60" y="96"/>
                    </a:lnTo>
                    <a:lnTo>
                      <a:pt x="64" y="94"/>
                    </a:lnTo>
                    <a:lnTo>
                      <a:pt x="62" y="94"/>
                    </a:lnTo>
                    <a:lnTo>
                      <a:pt x="62" y="92"/>
                    </a:lnTo>
                    <a:lnTo>
                      <a:pt x="60" y="94"/>
                    </a:lnTo>
                    <a:lnTo>
                      <a:pt x="58" y="94"/>
                    </a:lnTo>
                    <a:lnTo>
                      <a:pt x="58" y="92"/>
                    </a:lnTo>
                    <a:lnTo>
                      <a:pt x="56" y="94"/>
                    </a:lnTo>
                    <a:lnTo>
                      <a:pt x="56" y="92"/>
                    </a:lnTo>
                    <a:lnTo>
                      <a:pt x="54" y="92"/>
                    </a:lnTo>
                    <a:lnTo>
                      <a:pt x="54" y="90"/>
                    </a:lnTo>
                    <a:lnTo>
                      <a:pt x="50" y="90"/>
                    </a:lnTo>
                    <a:lnTo>
                      <a:pt x="48" y="90"/>
                    </a:lnTo>
                    <a:lnTo>
                      <a:pt x="50" y="90"/>
                    </a:lnTo>
                    <a:lnTo>
                      <a:pt x="50" y="92"/>
                    </a:lnTo>
                    <a:lnTo>
                      <a:pt x="50" y="94"/>
                    </a:lnTo>
                    <a:lnTo>
                      <a:pt x="48" y="94"/>
                    </a:lnTo>
                    <a:lnTo>
                      <a:pt x="46" y="96"/>
                    </a:lnTo>
                    <a:lnTo>
                      <a:pt x="44" y="96"/>
                    </a:lnTo>
                    <a:lnTo>
                      <a:pt x="44" y="94"/>
                    </a:lnTo>
                    <a:lnTo>
                      <a:pt x="42" y="92"/>
                    </a:lnTo>
                    <a:lnTo>
                      <a:pt x="40" y="92"/>
                    </a:lnTo>
                    <a:lnTo>
                      <a:pt x="40" y="90"/>
                    </a:lnTo>
                    <a:lnTo>
                      <a:pt x="38" y="90"/>
                    </a:lnTo>
                    <a:lnTo>
                      <a:pt x="40" y="88"/>
                    </a:lnTo>
                    <a:lnTo>
                      <a:pt x="40" y="86"/>
                    </a:lnTo>
                    <a:lnTo>
                      <a:pt x="42" y="86"/>
                    </a:lnTo>
                    <a:lnTo>
                      <a:pt x="40" y="84"/>
                    </a:lnTo>
                    <a:lnTo>
                      <a:pt x="38" y="84"/>
                    </a:lnTo>
                    <a:lnTo>
                      <a:pt x="36" y="86"/>
                    </a:lnTo>
                    <a:lnTo>
                      <a:pt x="36" y="84"/>
                    </a:lnTo>
                    <a:lnTo>
                      <a:pt x="34" y="86"/>
                    </a:lnTo>
                    <a:lnTo>
                      <a:pt x="34" y="84"/>
                    </a:lnTo>
                    <a:lnTo>
                      <a:pt x="32" y="84"/>
                    </a:lnTo>
                    <a:lnTo>
                      <a:pt x="30" y="82"/>
                    </a:lnTo>
                    <a:lnTo>
                      <a:pt x="28" y="84"/>
                    </a:lnTo>
                    <a:lnTo>
                      <a:pt x="24" y="82"/>
                    </a:lnTo>
                    <a:lnTo>
                      <a:pt x="24" y="80"/>
                    </a:lnTo>
                    <a:lnTo>
                      <a:pt x="22" y="80"/>
                    </a:lnTo>
                    <a:lnTo>
                      <a:pt x="20" y="78"/>
                    </a:lnTo>
                    <a:lnTo>
                      <a:pt x="18" y="78"/>
                    </a:lnTo>
                    <a:lnTo>
                      <a:pt x="16" y="78"/>
                    </a:lnTo>
                    <a:lnTo>
                      <a:pt x="18" y="78"/>
                    </a:lnTo>
                    <a:lnTo>
                      <a:pt x="18" y="80"/>
                    </a:lnTo>
                    <a:lnTo>
                      <a:pt x="16" y="80"/>
                    </a:lnTo>
                    <a:lnTo>
                      <a:pt x="18" y="80"/>
                    </a:lnTo>
                    <a:lnTo>
                      <a:pt x="14" y="80"/>
                    </a:lnTo>
                    <a:lnTo>
                      <a:pt x="16" y="80"/>
                    </a:lnTo>
                    <a:lnTo>
                      <a:pt x="16" y="76"/>
                    </a:lnTo>
                    <a:lnTo>
                      <a:pt x="18" y="74"/>
                    </a:lnTo>
                    <a:lnTo>
                      <a:pt x="18" y="72"/>
                    </a:lnTo>
                    <a:lnTo>
                      <a:pt x="16" y="72"/>
                    </a:lnTo>
                    <a:lnTo>
                      <a:pt x="16" y="70"/>
                    </a:lnTo>
                    <a:lnTo>
                      <a:pt x="16" y="68"/>
                    </a:lnTo>
                    <a:lnTo>
                      <a:pt x="12" y="68"/>
                    </a:lnTo>
                    <a:lnTo>
                      <a:pt x="12" y="66"/>
                    </a:lnTo>
                    <a:lnTo>
                      <a:pt x="12" y="64"/>
                    </a:lnTo>
                    <a:lnTo>
                      <a:pt x="10" y="64"/>
                    </a:lnTo>
                    <a:lnTo>
                      <a:pt x="10" y="62"/>
                    </a:lnTo>
                    <a:lnTo>
                      <a:pt x="8" y="62"/>
                    </a:lnTo>
                    <a:lnTo>
                      <a:pt x="8" y="60"/>
                    </a:lnTo>
                    <a:lnTo>
                      <a:pt x="10" y="58"/>
                    </a:lnTo>
                    <a:lnTo>
                      <a:pt x="10" y="56"/>
                    </a:lnTo>
                    <a:lnTo>
                      <a:pt x="10" y="54"/>
                    </a:lnTo>
                    <a:lnTo>
                      <a:pt x="10" y="52"/>
                    </a:lnTo>
                    <a:lnTo>
                      <a:pt x="8" y="52"/>
                    </a:lnTo>
                    <a:lnTo>
                      <a:pt x="6" y="50"/>
                    </a:lnTo>
                    <a:lnTo>
                      <a:pt x="8" y="48"/>
                    </a:lnTo>
                    <a:lnTo>
                      <a:pt x="6" y="48"/>
                    </a:lnTo>
                    <a:lnTo>
                      <a:pt x="8" y="46"/>
                    </a:lnTo>
                    <a:lnTo>
                      <a:pt x="6" y="44"/>
                    </a:lnTo>
                    <a:lnTo>
                      <a:pt x="4" y="44"/>
                    </a:lnTo>
                    <a:lnTo>
                      <a:pt x="2" y="42"/>
                    </a:lnTo>
                    <a:lnTo>
                      <a:pt x="2" y="40"/>
                    </a:lnTo>
                    <a:lnTo>
                      <a:pt x="0" y="40"/>
                    </a:lnTo>
                    <a:lnTo>
                      <a:pt x="0" y="38"/>
                    </a:lnTo>
                    <a:lnTo>
                      <a:pt x="2" y="38"/>
                    </a:lnTo>
                    <a:lnTo>
                      <a:pt x="2" y="36"/>
                    </a:lnTo>
                    <a:lnTo>
                      <a:pt x="2" y="34"/>
                    </a:lnTo>
                    <a:lnTo>
                      <a:pt x="2" y="32"/>
                    </a:lnTo>
                    <a:lnTo>
                      <a:pt x="4" y="32"/>
                    </a:lnTo>
                    <a:lnTo>
                      <a:pt x="2" y="32"/>
                    </a:lnTo>
                    <a:lnTo>
                      <a:pt x="2" y="30"/>
                    </a:lnTo>
                    <a:lnTo>
                      <a:pt x="2" y="28"/>
                    </a:lnTo>
                    <a:lnTo>
                      <a:pt x="2" y="26"/>
                    </a:lnTo>
                    <a:lnTo>
                      <a:pt x="2" y="24"/>
                    </a:lnTo>
                    <a:lnTo>
                      <a:pt x="0" y="24"/>
                    </a:lnTo>
                    <a:lnTo>
                      <a:pt x="2" y="24"/>
                    </a:lnTo>
                    <a:lnTo>
                      <a:pt x="4" y="24"/>
                    </a:lnTo>
                    <a:lnTo>
                      <a:pt x="4" y="26"/>
                    </a:lnTo>
                    <a:lnTo>
                      <a:pt x="6" y="26"/>
                    </a:lnTo>
                    <a:lnTo>
                      <a:pt x="6" y="24"/>
                    </a:lnTo>
                    <a:lnTo>
                      <a:pt x="4" y="24"/>
                    </a:lnTo>
                    <a:lnTo>
                      <a:pt x="4" y="22"/>
                    </a:lnTo>
                    <a:lnTo>
                      <a:pt x="6" y="22"/>
                    </a:lnTo>
                    <a:lnTo>
                      <a:pt x="6" y="20"/>
                    </a:lnTo>
                    <a:lnTo>
                      <a:pt x="6" y="18"/>
                    </a:lnTo>
                    <a:lnTo>
                      <a:pt x="8" y="18"/>
                    </a:lnTo>
                    <a:lnTo>
                      <a:pt x="8" y="16"/>
                    </a:lnTo>
                    <a:lnTo>
                      <a:pt x="6" y="16"/>
                    </a:lnTo>
                    <a:lnTo>
                      <a:pt x="12" y="16"/>
                    </a:lnTo>
                    <a:lnTo>
                      <a:pt x="16" y="14"/>
                    </a:lnTo>
                    <a:lnTo>
                      <a:pt x="18" y="14"/>
                    </a:lnTo>
                    <a:lnTo>
                      <a:pt x="20" y="14"/>
                    </a:lnTo>
                    <a:lnTo>
                      <a:pt x="22" y="14"/>
                    </a:lnTo>
                    <a:lnTo>
                      <a:pt x="24" y="14"/>
                    </a:lnTo>
                    <a:lnTo>
                      <a:pt x="24" y="12"/>
                    </a:lnTo>
                    <a:lnTo>
                      <a:pt x="26" y="12"/>
                    </a:lnTo>
                    <a:lnTo>
                      <a:pt x="28" y="12"/>
                    </a:lnTo>
                    <a:lnTo>
                      <a:pt x="30" y="10"/>
                    </a:lnTo>
                    <a:lnTo>
                      <a:pt x="30" y="12"/>
                    </a:lnTo>
                    <a:lnTo>
                      <a:pt x="30" y="10"/>
                    </a:lnTo>
                    <a:lnTo>
                      <a:pt x="32" y="8"/>
                    </a:lnTo>
                    <a:lnTo>
                      <a:pt x="34" y="8"/>
                    </a:lnTo>
                    <a:lnTo>
                      <a:pt x="36" y="6"/>
                    </a:lnTo>
                    <a:lnTo>
                      <a:pt x="38" y="6"/>
                    </a:lnTo>
                    <a:lnTo>
                      <a:pt x="40" y="6"/>
                    </a:lnTo>
                    <a:lnTo>
                      <a:pt x="42" y="6"/>
                    </a:lnTo>
                    <a:lnTo>
                      <a:pt x="42" y="4"/>
                    </a:lnTo>
                    <a:lnTo>
                      <a:pt x="46" y="2"/>
                    </a:lnTo>
                    <a:lnTo>
                      <a:pt x="50" y="2"/>
                    </a:lnTo>
                    <a:lnTo>
                      <a:pt x="56" y="0"/>
                    </a:lnTo>
                    <a:lnTo>
                      <a:pt x="62" y="0"/>
                    </a:lnTo>
                    <a:lnTo>
                      <a:pt x="62" y="2"/>
                    </a:lnTo>
                    <a:lnTo>
                      <a:pt x="64" y="2"/>
                    </a:lnTo>
                    <a:lnTo>
                      <a:pt x="66" y="4"/>
                    </a:lnTo>
                    <a:lnTo>
                      <a:pt x="68" y="4"/>
                    </a:lnTo>
                    <a:lnTo>
                      <a:pt x="70" y="4"/>
                    </a:lnTo>
                    <a:lnTo>
                      <a:pt x="70" y="6"/>
                    </a:lnTo>
                    <a:lnTo>
                      <a:pt x="68" y="4"/>
                    </a:lnTo>
                    <a:lnTo>
                      <a:pt x="66" y="4"/>
                    </a:lnTo>
                    <a:lnTo>
                      <a:pt x="64" y="2"/>
                    </a:lnTo>
                    <a:lnTo>
                      <a:pt x="62" y="2"/>
                    </a:lnTo>
                    <a:lnTo>
                      <a:pt x="64" y="4"/>
                    </a:lnTo>
                    <a:lnTo>
                      <a:pt x="64" y="6"/>
                    </a:lnTo>
                    <a:lnTo>
                      <a:pt x="66" y="6"/>
                    </a:lnTo>
                    <a:lnTo>
                      <a:pt x="66" y="8"/>
                    </a:lnTo>
                    <a:lnTo>
                      <a:pt x="68" y="10"/>
                    </a:lnTo>
                    <a:lnTo>
                      <a:pt x="70" y="10"/>
                    </a:lnTo>
                    <a:lnTo>
                      <a:pt x="72" y="10"/>
                    </a:lnTo>
                    <a:lnTo>
                      <a:pt x="74" y="10"/>
                    </a:lnTo>
                    <a:lnTo>
                      <a:pt x="76" y="10"/>
                    </a:lnTo>
                    <a:lnTo>
                      <a:pt x="78" y="10"/>
                    </a:lnTo>
                    <a:lnTo>
                      <a:pt x="80" y="10"/>
                    </a:lnTo>
                    <a:lnTo>
                      <a:pt x="82" y="10"/>
                    </a:lnTo>
                    <a:lnTo>
                      <a:pt x="82" y="8"/>
                    </a:lnTo>
                    <a:lnTo>
                      <a:pt x="84" y="8"/>
                    </a:lnTo>
                    <a:lnTo>
                      <a:pt x="82" y="8"/>
                    </a:lnTo>
                    <a:lnTo>
                      <a:pt x="82" y="10"/>
                    </a:lnTo>
                    <a:lnTo>
                      <a:pt x="80" y="10"/>
                    </a:lnTo>
                    <a:lnTo>
                      <a:pt x="78" y="10"/>
                    </a:lnTo>
                    <a:lnTo>
                      <a:pt x="76" y="10"/>
                    </a:lnTo>
                    <a:lnTo>
                      <a:pt x="78" y="12"/>
                    </a:lnTo>
                    <a:lnTo>
                      <a:pt x="80" y="12"/>
                    </a:lnTo>
                    <a:lnTo>
                      <a:pt x="78" y="14"/>
                    </a:lnTo>
                    <a:lnTo>
                      <a:pt x="80" y="14"/>
                    </a:lnTo>
                    <a:lnTo>
                      <a:pt x="80" y="12"/>
                    </a:lnTo>
                    <a:lnTo>
                      <a:pt x="82" y="10"/>
                    </a:lnTo>
                    <a:lnTo>
                      <a:pt x="84" y="10"/>
                    </a:lnTo>
                    <a:lnTo>
                      <a:pt x="84" y="8"/>
                    </a:lnTo>
                    <a:lnTo>
                      <a:pt x="88" y="10"/>
                    </a:lnTo>
                    <a:lnTo>
                      <a:pt x="92" y="10"/>
                    </a:lnTo>
                    <a:lnTo>
                      <a:pt x="98" y="10"/>
                    </a:lnTo>
                    <a:lnTo>
                      <a:pt x="112" y="12"/>
                    </a:lnTo>
                    <a:lnTo>
                      <a:pt x="130" y="1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683" name="Freeform 76">
                <a:extLst>
                  <a:ext uri="{FF2B5EF4-FFF2-40B4-BE49-F238E27FC236}">
                    <a16:creationId xmlns:a16="http://schemas.microsoft.com/office/drawing/2014/main" id="{A3A0DF5F-98C1-A5BE-22C2-C0C424D5DADF}"/>
                  </a:ext>
                </a:extLst>
              </p:cNvPr>
              <p:cNvSpPr>
                <a:spLocks noChangeAspect="1"/>
              </p:cNvSpPr>
              <p:nvPr/>
            </p:nvSpPr>
            <p:spPr bwMode="auto">
              <a:xfrm>
                <a:off x="4838174" y="2676802"/>
                <a:ext cx="142935" cy="88203"/>
              </a:xfrm>
              <a:custGeom>
                <a:avLst/>
                <a:gdLst>
                  <a:gd name="T0" fmla="*/ 30 w 94"/>
                  <a:gd name="T1" fmla="*/ 46 h 58"/>
                  <a:gd name="T2" fmla="*/ 30 w 94"/>
                  <a:gd name="T3" fmla="*/ 40 h 58"/>
                  <a:gd name="T4" fmla="*/ 16 w 94"/>
                  <a:gd name="T5" fmla="*/ 38 h 58"/>
                  <a:gd name="T6" fmla="*/ 6 w 94"/>
                  <a:gd name="T7" fmla="*/ 36 h 58"/>
                  <a:gd name="T8" fmla="*/ 6 w 94"/>
                  <a:gd name="T9" fmla="*/ 34 h 58"/>
                  <a:gd name="T10" fmla="*/ 6 w 94"/>
                  <a:gd name="T11" fmla="*/ 34 h 58"/>
                  <a:gd name="T12" fmla="*/ 4 w 94"/>
                  <a:gd name="T13" fmla="*/ 20 h 58"/>
                  <a:gd name="T14" fmla="*/ 2 w 94"/>
                  <a:gd name="T15" fmla="*/ 24 h 58"/>
                  <a:gd name="T16" fmla="*/ 2 w 94"/>
                  <a:gd name="T17" fmla="*/ 30 h 58"/>
                  <a:gd name="T18" fmla="*/ 0 w 94"/>
                  <a:gd name="T19" fmla="*/ 28 h 58"/>
                  <a:gd name="T20" fmla="*/ 2 w 94"/>
                  <a:gd name="T21" fmla="*/ 24 h 58"/>
                  <a:gd name="T22" fmla="*/ 4 w 94"/>
                  <a:gd name="T23" fmla="*/ 18 h 58"/>
                  <a:gd name="T24" fmla="*/ 4 w 94"/>
                  <a:gd name="T25" fmla="*/ 8 h 58"/>
                  <a:gd name="T26" fmla="*/ 8 w 94"/>
                  <a:gd name="T27" fmla="*/ 8 h 58"/>
                  <a:gd name="T28" fmla="*/ 34 w 94"/>
                  <a:gd name="T29" fmla="*/ 4 h 58"/>
                  <a:gd name="T30" fmla="*/ 60 w 94"/>
                  <a:gd name="T31" fmla="*/ 0 h 58"/>
                  <a:gd name="T32" fmla="*/ 94 w 94"/>
                  <a:gd name="T33" fmla="*/ 16 h 58"/>
                  <a:gd name="T34" fmla="*/ 92 w 94"/>
                  <a:gd name="T35" fmla="*/ 28 h 58"/>
                  <a:gd name="T36" fmla="*/ 80 w 94"/>
                  <a:gd name="T37" fmla="*/ 38 h 58"/>
                  <a:gd name="T38" fmla="*/ 80 w 94"/>
                  <a:gd name="T39" fmla="*/ 44 h 58"/>
                  <a:gd name="T40" fmla="*/ 86 w 94"/>
                  <a:gd name="T41" fmla="*/ 52 h 58"/>
                  <a:gd name="T42" fmla="*/ 78 w 94"/>
                  <a:gd name="T43" fmla="*/ 50 h 58"/>
                  <a:gd name="T44" fmla="*/ 72 w 94"/>
                  <a:gd name="T45" fmla="*/ 50 h 58"/>
                  <a:gd name="T46" fmla="*/ 60 w 94"/>
                  <a:gd name="T47" fmla="*/ 54 h 58"/>
                  <a:gd name="T48" fmla="*/ 50 w 94"/>
                  <a:gd name="T49" fmla="*/ 58 h 58"/>
                  <a:gd name="T50" fmla="*/ 46 w 94"/>
                  <a:gd name="T51" fmla="*/ 50 h 58"/>
                  <a:gd name="T52" fmla="*/ 44 w 94"/>
                  <a:gd name="T53" fmla="*/ 48 h 58"/>
                  <a:gd name="T54" fmla="*/ 44 w 94"/>
                  <a:gd name="T55" fmla="*/ 48 h 58"/>
                  <a:gd name="T56" fmla="*/ 44 w 94"/>
                  <a:gd name="T57" fmla="*/ 48 h 58"/>
                  <a:gd name="T58" fmla="*/ 42 w 94"/>
                  <a:gd name="T59" fmla="*/ 48 h 58"/>
                  <a:gd name="T60" fmla="*/ 42 w 94"/>
                  <a:gd name="T61" fmla="*/ 48 h 58"/>
                  <a:gd name="T62" fmla="*/ 40 w 94"/>
                  <a:gd name="T63" fmla="*/ 48 h 58"/>
                  <a:gd name="T64" fmla="*/ 42 w 94"/>
                  <a:gd name="T65" fmla="*/ 46 h 58"/>
                  <a:gd name="T66" fmla="*/ 40 w 94"/>
                  <a:gd name="T67" fmla="*/ 46 h 58"/>
                  <a:gd name="T68" fmla="*/ 40 w 94"/>
                  <a:gd name="T69" fmla="*/ 46 h 58"/>
                  <a:gd name="T70" fmla="*/ 38 w 94"/>
                  <a:gd name="T71" fmla="*/ 46 h 58"/>
                  <a:gd name="T72" fmla="*/ 38 w 94"/>
                  <a:gd name="T73" fmla="*/ 44 h 58"/>
                  <a:gd name="T74" fmla="*/ 36 w 94"/>
                  <a:gd name="T75" fmla="*/ 46 h 58"/>
                  <a:gd name="T76" fmla="*/ 36 w 94"/>
                  <a:gd name="T77" fmla="*/ 46 h 58"/>
                  <a:gd name="T78" fmla="*/ 36 w 94"/>
                  <a:gd name="T79" fmla="*/ 46 h 58"/>
                  <a:gd name="T80" fmla="*/ 34 w 94"/>
                  <a:gd name="T81" fmla="*/ 46 h 58"/>
                  <a:gd name="T82" fmla="*/ 30 w 94"/>
                  <a:gd name="T83" fmla="*/ 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4" h="58">
                    <a:moveTo>
                      <a:pt x="30" y="46"/>
                    </a:moveTo>
                    <a:lnTo>
                      <a:pt x="30" y="40"/>
                    </a:lnTo>
                    <a:lnTo>
                      <a:pt x="16" y="38"/>
                    </a:lnTo>
                    <a:lnTo>
                      <a:pt x="6" y="36"/>
                    </a:lnTo>
                    <a:lnTo>
                      <a:pt x="6" y="34"/>
                    </a:lnTo>
                    <a:lnTo>
                      <a:pt x="4" y="20"/>
                    </a:lnTo>
                    <a:lnTo>
                      <a:pt x="2" y="24"/>
                    </a:lnTo>
                    <a:lnTo>
                      <a:pt x="2" y="30"/>
                    </a:lnTo>
                    <a:lnTo>
                      <a:pt x="0" y="28"/>
                    </a:lnTo>
                    <a:lnTo>
                      <a:pt x="2" y="24"/>
                    </a:lnTo>
                    <a:lnTo>
                      <a:pt x="4" y="18"/>
                    </a:lnTo>
                    <a:lnTo>
                      <a:pt x="4" y="8"/>
                    </a:lnTo>
                    <a:lnTo>
                      <a:pt x="8" y="8"/>
                    </a:lnTo>
                    <a:lnTo>
                      <a:pt x="34" y="4"/>
                    </a:lnTo>
                    <a:lnTo>
                      <a:pt x="60" y="0"/>
                    </a:lnTo>
                    <a:lnTo>
                      <a:pt x="94" y="16"/>
                    </a:lnTo>
                    <a:lnTo>
                      <a:pt x="92" y="28"/>
                    </a:lnTo>
                    <a:lnTo>
                      <a:pt x="80" y="38"/>
                    </a:lnTo>
                    <a:lnTo>
                      <a:pt x="80" y="44"/>
                    </a:lnTo>
                    <a:lnTo>
                      <a:pt x="86" y="52"/>
                    </a:lnTo>
                    <a:lnTo>
                      <a:pt x="78" y="50"/>
                    </a:lnTo>
                    <a:lnTo>
                      <a:pt x="72" y="50"/>
                    </a:lnTo>
                    <a:lnTo>
                      <a:pt x="60" y="54"/>
                    </a:lnTo>
                    <a:lnTo>
                      <a:pt x="50" y="58"/>
                    </a:lnTo>
                    <a:lnTo>
                      <a:pt x="46" y="50"/>
                    </a:lnTo>
                    <a:lnTo>
                      <a:pt x="44" y="48"/>
                    </a:lnTo>
                    <a:lnTo>
                      <a:pt x="42" y="48"/>
                    </a:lnTo>
                    <a:lnTo>
                      <a:pt x="40" y="48"/>
                    </a:lnTo>
                    <a:lnTo>
                      <a:pt x="42" y="46"/>
                    </a:lnTo>
                    <a:lnTo>
                      <a:pt x="40" y="46"/>
                    </a:lnTo>
                    <a:lnTo>
                      <a:pt x="38" y="46"/>
                    </a:lnTo>
                    <a:lnTo>
                      <a:pt x="38" y="44"/>
                    </a:lnTo>
                    <a:lnTo>
                      <a:pt x="36" y="46"/>
                    </a:lnTo>
                    <a:lnTo>
                      <a:pt x="34" y="46"/>
                    </a:lnTo>
                    <a:lnTo>
                      <a:pt x="30" y="4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684" name="Freeform 77">
                <a:extLst>
                  <a:ext uri="{FF2B5EF4-FFF2-40B4-BE49-F238E27FC236}">
                    <a16:creationId xmlns:a16="http://schemas.microsoft.com/office/drawing/2014/main" id="{27C4DA77-7547-9FA0-793B-A4ABB521A9DC}"/>
                  </a:ext>
                </a:extLst>
              </p:cNvPr>
              <p:cNvSpPr>
                <a:spLocks noChangeAspect="1"/>
              </p:cNvSpPr>
              <p:nvPr/>
            </p:nvSpPr>
            <p:spPr bwMode="auto">
              <a:xfrm>
                <a:off x="4753021" y="3031130"/>
                <a:ext cx="100360" cy="85160"/>
              </a:xfrm>
              <a:custGeom>
                <a:avLst/>
                <a:gdLst>
                  <a:gd name="T0" fmla="*/ 0 w 66"/>
                  <a:gd name="T1" fmla="*/ 2 h 56"/>
                  <a:gd name="T2" fmla="*/ 4 w 66"/>
                  <a:gd name="T3" fmla="*/ 2 h 56"/>
                  <a:gd name="T4" fmla="*/ 10 w 66"/>
                  <a:gd name="T5" fmla="*/ 6 h 56"/>
                  <a:gd name="T6" fmla="*/ 12 w 66"/>
                  <a:gd name="T7" fmla="*/ 2 h 56"/>
                  <a:gd name="T8" fmla="*/ 18 w 66"/>
                  <a:gd name="T9" fmla="*/ 2 h 56"/>
                  <a:gd name="T10" fmla="*/ 18 w 66"/>
                  <a:gd name="T11" fmla="*/ 2 h 56"/>
                  <a:gd name="T12" fmla="*/ 24 w 66"/>
                  <a:gd name="T13" fmla="*/ 4 h 56"/>
                  <a:gd name="T14" fmla="*/ 26 w 66"/>
                  <a:gd name="T15" fmla="*/ 4 h 56"/>
                  <a:gd name="T16" fmla="*/ 28 w 66"/>
                  <a:gd name="T17" fmla="*/ 4 h 56"/>
                  <a:gd name="T18" fmla="*/ 32 w 66"/>
                  <a:gd name="T19" fmla="*/ 4 h 56"/>
                  <a:gd name="T20" fmla="*/ 36 w 66"/>
                  <a:gd name="T21" fmla="*/ 4 h 56"/>
                  <a:gd name="T22" fmla="*/ 38 w 66"/>
                  <a:gd name="T23" fmla="*/ 4 h 56"/>
                  <a:gd name="T24" fmla="*/ 40 w 66"/>
                  <a:gd name="T25" fmla="*/ 4 h 56"/>
                  <a:gd name="T26" fmla="*/ 42 w 66"/>
                  <a:gd name="T27" fmla="*/ 4 h 56"/>
                  <a:gd name="T28" fmla="*/ 46 w 66"/>
                  <a:gd name="T29" fmla="*/ 4 h 56"/>
                  <a:gd name="T30" fmla="*/ 46 w 66"/>
                  <a:gd name="T31" fmla="*/ 4 h 56"/>
                  <a:gd name="T32" fmla="*/ 46 w 66"/>
                  <a:gd name="T33" fmla="*/ 4 h 56"/>
                  <a:gd name="T34" fmla="*/ 48 w 66"/>
                  <a:gd name="T35" fmla="*/ 4 h 56"/>
                  <a:gd name="T36" fmla="*/ 50 w 66"/>
                  <a:gd name="T37" fmla="*/ 6 h 56"/>
                  <a:gd name="T38" fmla="*/ 52 w 66"/>
                  <a:gd name="T39" fmla="*/ 8 h 56"/>
                  <a:gd name="T40" fmla="*/ 58 w 66"/>
                  <a:gd name="T41" fmla="*/ 8 h 56"/>
                  <a:gd name="T42" fmla="*/ 60 w 66"/>
                  <a:gd name="T43" fmla="*/ 8 h 56"/>
                  <a:gd name="T44" fmla="*/ 58 w 66"/>
                  <a:gd name="T45" fmla="*/ 14 h 56"/>
                  <a:gd name="T46" fmla="*/ 58 w 66"/>
                  <a:gd name="T47" fmla="*/ 18 h 56"/>
                  <a:gd name="T48" fmla="*/ 58 w 66"/>
                  <a:gd name="T49" fmla="*/ 22 h 56"/>
                  <a:gd name="T50" fmla="*/ 62 w 66"/>
                  <a:gd name="T51" fmla="*/ 24 h 56"/>
                  <a:gd name="T52" fmla="*/ 64 w 66"/>
                  <a:gd name="T53" fmla="*/ 24 h 56"/>
                  <a:gd name="T54" fmla="*/ 66 w 66"/>
                  <a:gd name="T55" fmla="*/ 26 h 56"/>
                  <a:gd name="T56" fmla="*/ 64 w 66"/>
                  <a:gd name="T57" fmla="*/ 28 h 56"/>
                  <a:gd name="T58" fmla="*/ 62 w 66"/>
                  <a:gd name="T59" fmla="*/ 28 h 56"/>
                  <a:gd name="T60" fmla="*/ 62 w 66"/>
                  <a:gd name="T61" fmla="*/ 30 h 56"/>
                  <a:gd name="T62" fmla="*/ 64 w 66"/>
                  <a:gd name="T63" fmla="*/ 34 h 56"/>
                  <a:gd name="T64" fmla="*/ 62 w 66"/>
                  <a:gd name="T65" fmla="*/ 36 h 56"/>
                  <a:gd name="T66" fmla="*/ 60 w 66"/>
                  <a:gd name="T67" fmla="*/ 36 h 56"/>
                  <a:gd name="T68" fmla="*/ 58 w 66"/>
                  <a:gd name="T69" fmla="*/ 38 h 56"/>
                  <a:gd name="T70" fmla="*/ 56 w 66"/>
                  <a:gd name="T71" fmla="*/ 38 h 56"/>
                  <a:gd name="T72" fmla="*/ 58 w 66"/>
                  <a:gd name="T73" fmla="*/ 40 h 56"/>
                  <a:gd name="T74" fmla="*/ 56 w 66"/>
                  <a:gd name="T75" fmla="*/ 40 h 56"/>
                  <a:gd name="T76" fmla="*/ 52 w 66"/>
                  <a:gd name="T77" fmla="*/ 42 h 56"/>
                  <a:gd name="T78" fmla="*/ 52 w 66"/>
                  <a:gd name="T79" fmla="*/ 48 h 56"/>
                  <a:gd name="T80" fmla="*/ 50 w 66"/>
                  <a:gd name="T81" fmla="*/ 52 h 56"/>
                  <a:gd name="T82" fmla="*/ 50 w 66"/>
                  <a:gd name="T83" fmla="*/ 56 h 56"/>
                  <a:gd name="T84" fmla="*/ 48 w 66"/>
                  <a:gd name="T85" fmla="*/ 56 h 56"/>
                  <a:gd name="T86" fmla="*/ 40 w 66"/>
                  <a:gd name="T87" fmla="*/ 52 h 56"/>
                  <a:gd name="T88" fmla="*/ 38 w 66"/>
                  <a:gd name="T89" fmla="*/ 50 h 56"/>
                  <a:gd name="T90" fmla="*/ 34 w 66"/>
                  <a:gd name="T91" fmla="*/ 50 h 56"/>
                  <a:gd name="T92" fmla="*/ 34 w 66"/>
                  <a:gd name="T93" fmla="*/ 50 h 56"/>
                  <a:gd name="T94" fmla="*/ 34 w 66"/>
                  <a:gd name="T95" fmla="*/ 48 h 56"/>
                  <a:gd name="T96" fmla="*/ 32 w 66"/>
                  <a:gd name="T97" fmla="*/ 44 h 56"/>
                  <a:gd name="T98" fmla="*/ 28 w 66"/>
                  <a:gd name="T99" fmla="*/ 38 h 56"/>
                  <a:gd name="T100" fmla="*/ 22 w 66"/>
                  <a:gd name="T101" fmla="*/ 36 h 56"/>
                  <a:gd name="T102" fmla="*/ 20 w 66"/>
                  <a:gd name="T103" fmla="*/ 34 h 56"/>
                  <a:gd name="T104" fmla="*/ 16 w 66"/>
                  <a:gd name="T105" fmla="*/ 28 h 56"/>
                  <a:gd name="T106" fmla="*/ 12 w 66"/>
                  <a:gd name="T107" fmla="*/ 26 h 56"/>
                  <a:gd name="T108" fmla="*/ 8 w 66"/>
                  <a:gd name="T109" fmla="*/ 20 h 56"/>
                  <a:gd name="T110" fmla="*/ 6 w 66"/>
                  <a:gd name="T111" fmla="*/ 16 h 56"/>
                  <a:gd name="T112" fmla="*/ 6 w 66"/>
                  <a:gd name="T113" fmla="*/ 14 h 56"/>
                  <a:gd name="T114" fmla="*/ 0 w 66"/>
                  <a:gd name="T115" fmla="*/ 12 h 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6" h="56">
                    <a:moveTo>
                      <a:pt x="0" y="10"/>
                    </a:moveTo>
                    <a:lnTo>
                      <a:pt x="0" y="2"/>
                    </a:lnTo>
                    <a:lnTo>
                      <a:pt x="2" y="2"/>
                    </a:lnTo>
                    <a:lnTo>
                      <a:pt x="4" y="2"/>
                    </a:lnTo>
                    <a:lnTo>
                      <a:pt x="6" y="4"/>
                    </a:lnTo>
                    <a:lnTo>
                      <a:pt x="10" y="6"/>
                    </a:lnTo>
                    <a:lnTo>
                      <a:pt x="10" y="2"/>
                    </a:lnTo>
                    <a:lnTo>
                      <a:pt x="12" y="2"/>
                    </a:lnTo>
                    <a:lnTo>
                      <a:pt x="16" y="2"/>
                    </a:lnTo>
                    <a:lnTo>
                      <a:pt x="18" y="2"/>
                    </a:lnTo>
                    <a:lnTo>
                      <a:pt x="18" y="0"/>
                    </a:lnTo>
                    <a:lnTo>
                      <a:pt x="18" y="2"/>
                    </a:lnTo>
                    <a:lnTo>
                      <a:pt x="20" y="2"/>
                    </a:lnTo>
                    <a:lnTo>
                      <a:pt x="24" y="4"/>
                    </a:lnTo>
                    <a:lnTo>
                      <a:pt x="24" y="2"/>
                    </a:lnTo>
                    <a:lnTo>
                      <a:pt x="26" y="4"/>
                    </a:lnTo>
                    <a:lnTo>
                      <a:pt x="28" y="4"/>
                    </a:lnTo>
                    <a:lnTo>
                      <a:pt x="30" y="4"/>
                    </a:lnTo>
                    <a:lnTo>
                      <a:pt x="32" y="4"/>
                    </a:lnTo>
                    <a:lnTo>
                      <a:pt x="34" y="4"/>
                    </a:lnTo>
                    <a:lnTo>
                      <a:pt x="36" y="4"/>
                    </a:lnTo>
                    <a:lnTo>
                      <a:pt x="38" y="4"/>
                    </a:lnTo>
                    <a:lnTo>
                      <a:pt x="40" y="4"/>
                    </a:lnTo>
                    <a:lnTo>
                      <a:pt x="42" y="4"/>
                    </a:lnTo>
                    <a:lnTo>
                      <a:pt x="44" y="4"/>
                    </a:lnTo>
                    <a:lnTo>
                      <a:pt x="46" y="4"/>
                    </a:lnTo>
                    <a:lnTo>
                      <a:pt x="48" y="4"/>
                    </a:lnTo>
                    <a:lnTo>
                      <a:pt x="50" y="6"/>
                    </a:lnTo>
                    <a:lnTo>
                      <a:pt x="52" y="8"/>
                    </a:lnTo>
                    <a:lnTo>
                      <a:pt x="56" y="8"/>
                    </a:lnTo>
                    <a:lnTo>
                      <a:pt x="58" y="8"/>
                    </a:lnTo>
                    <a:lnTo>
                      <a:pt x="60" y="8"/>
                    </a:lnTo>
                    <a:lnTo>
                      <a:pt x="60" y="10"/>
                    </a:lnTo>
                    <a:lnTo>
                      <a:pt x="58" y="14"/>
                    </a:lnTo>
                    <a:lnTo>
                      <a:pt x="58" y="16"/>
                    </a:lnTo>
                    <a:lnTo>
                      <a:pt x="58" y="18"/>
                    </a:lnTo>
                    <a:lnTo>
                      <a:pt x="58" y="20"/>
                    </a:lnTo>
                    <a:lnTo>
                      <a:pt x="58" y="22"/>
                    </a:lnTo>
                    <a:lnTo>
                      <a:pt x="60" y="22"/>
                    </a:lnTo>
                    <a:lnTo>
                      <a:pt x="62" y="24"/>
                    </a:lnTo>
                    <a:lnTo>
                      <a:pt x="64" y="24"/>
                    </a:lnTo>
                    <a:lnTo>
                      <a:pt x="66" y="26"/>
                    </a:lnTo>
                    <a:lnTo>
                      <a:pt x="66" y="28"/>
                    </a:lnTo>
                    <a:lnTo>
                      <a:pt x="64" y="28"/>
                    </a:lnTo>
                    <a:lnTo>
                      <a:pt x="62" y="28"/>
                    </a:lnTo>
                    <a:lnTo>
                      <a:pt x="60" y="28"/>
                    </a:lnTo>
                    <a:lnTo>
                      <a:pt x="62" y="30"/>
                    </a:lnTo>
                    <a:lnTo>
                      <a:pt x="66" y="34"/>
                    </a:lnTo>
                    <a:lnTo>
                      <a:pt x="64" y="34"/>
                    </a:lnTo>
                    <a:lnTo>
                      <a:pt x="64" y="36"/>
                    </a:lnTo>
                    <a:lnTo>
                      <a:pt x="62" y="36"/>
                    </a:lnTo>
                    <a:lnTo>
                      <a:pt x="62" y="34"/>
                    </a:lnTo>
                    <a:lnTo>
                      <a:pt x="60" y="36"/>
                    </a:lnTo>
                    <a:lnTo>
                      <a:pt x="58" y="38"/>
                    </a:lnTo>
                    <a:lnTo>
                      <a:pt x="58" y="36"/>
                    </a:lnTo>
                    <a:lnTo>
                      <a:pt x="56" y="38"/>
                    </a:lnTo>
                    <a:lnTo>
                      <a:pt x="58" y="38"/>
                    </a:lnTo>
                    <a:lnTo>
                      <a:pt x="58" y="40"/>
                    </a:lnTo>
                    <a:lnTo>
                      <a:pt x="58" y="42"/>
                    </a:lnTo>
                    <a:lnTo>
                      <a:pt x="56" y="40"/>
                    </a:lnTo>
                    <a:lnTo>
                      <a:pt x="54" y="40"/>
                    </a:lnTo>
                    <a:lnTo>
                      <a:pt x="52" y="42"/>
                    </a:lnTo>
                    <a:lnTo>
                      <a:pt x="52" y="44"/>
                    </a:lnTo>
                    <a:lnTo>
                      <a:pt x="52" y="48"/>
                    </a:lnTo>
                    <a:lnTo>
                      <a:pt x="50" y="48"/>
                    </a:lnTo>
                    <a:lnTo>
                      <a:pt x="50" y="52"/>
                    </a:lnTo>
                    <a:lnTo>
                      <a:pt x="50" y="54"/>
                    </a:lnTo>
                    <a:lnTo>
                      <a:pt x="50" y="56"/>
                    </a:lnTo>
                    <a:lnTo>
                      <a:pt x="48" y="56"/>
                    </a:lnTo>
                    <a:lnTo>
                      <a:pt x="46" y="56"/>
                    </a:lnTo>
                    <a:lnTo>
                      <a:pt x="40" y="52"/>
                    </a:lnTo>
                    <a:lnTo>
                      <a:pt x="38" y="52"/>
                    </a:lnTo>
                    <a:lnTo>
                      <a:pt x="38" y="50"/>
                    </a:lnTo>
                    <a:lnTo>
                      <a:pt x="34" y="50"/>
                    </a:lnTo>
                    <a:lnTo>
                      <a:pt x="34" y="48"/>
                    </a:lnTo>
                    <a:lnTo>
                      <a:pt x="34" y="46"/>
                    </a:lnTo>
                    <a:lnTo>
                      <a:pt x="32" y="44"/>
                    </a:lnTo>
                    <a:lnTo>
                      <a:pt x="28" y="40"/>
                    </a:lnTo>
                    <a:lnTo>
                      <a:pt x="28" y="38"/>
                    </a:lnTo>
                    <a:lnTo>
                      <a:pt x="24" y="36"/>
                    </a:lnTo>
                    <a:lnTo>
                      <a:pt x="22" y="36"/>
                    </a:lnTo>
                    <a:lnTo>
                      <a:pt x="22" y="34"/>
                    </a:lnTo>
                    <a:lnTo>
                      <a:pt x="20" y="34"/>
                    </a:lnTo>
                    <a:lnTo>
                      <a:pt x="16" y="30"/>
                    </a:lnTo>
                    <a:lnTo>
                      <a:pt x="16" y="28"/>
                    </a:lnTo>
                    <a:lnTo>
                      <a:pt x="14" y="28"/>
                    </a:lnTo>
                    <a:lnTo>
                      <a:pt x="12" y="26"/>
                    </a:lnTo>
                    <a:lnTo>
                      <a:pt x="8" y="24"/>
                    </a:lnTo>
                    <a:lnTo>
                      <a:pt x="8" y="20"/>
                    </a:lnTo>
                    <a:lnTo>
                      <a:pt x="6" y="16"/>
                    </a:lnTo>
                    <a:lnTo>
                      <a:pt x="6" y="14"/>
                    </a:lnTo>
                    <a:lnTo>
                      <a:pt x="2" y="10"/>
                    </a:lnTo>
                    <a:lnTo>
                      <a:pt x="0" y="12"/>
                    </a:lnTo>
                    <a:lnTo>
                      <a:pt x="0" y="1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685" name="Freeform 78">
                <a:extLst>
                  <a:ext uri="{FF2B5EF4-FFF2-40B4-BE49-F238E27FC236}">
                    <a16:creationId xmlns:a16="http://schemas.microsoft.com/office/drawing/2014/main" id="{63967646-3D63-BB49-7173-4712ADF514D3}"/>
                  </a:ext>
                </a:extLst>
              </p:cNvPr>
              <p:cNvSpPr>
                <a:spLocks noChangeAspect="1"/>
              </p:cNvSpPr>
              <p:nvPr/>
            </p:nvSpPr>
            <p:spPr bwMode="auto">
              <a:xfrm>
                <a:off x="4826008" y="3000722"/>
                <a:ext cx="118605" cy="142948"/>
              </a:xfrm>
              <a:custGeom>
                <a:avLst/>
                <a:gdLst>
                  <a:gd name="T0" fmla="*/ 14 w 78"/>
                  <a:gd name="T1" fmla="*/ 56 h 94"/>
                  <a:gd name="T2" fmla="*/ 18 w 78"/>
                  <a:gd name="T3" fmla="*/ 54 h 94"/>
                  <a:gd name="T4" fmla="*/ 14 w 78"/>
                  <a:gd name="T5" fmla="*/ 48 h 94"/>
                  <a:gd name="T6" fmla="*/ 18 w 78"/>
                  <a:gd name="T7" fmla="*/ 48 h 94"/>
                  <a:gd name="T8" fmla="*/ 16 w 78"/>
                  <a:gd name="T9" fmla="*/ 44 h 94"/>
                  <a:gd name="T10" fmla="*/ 12 w 78"/>
                  <a:gd name="T11" fmla="*/ 42 h 94"/>
                  <a:gd name="T12" fmla="*/ 10 w 78"/>
                  <a:gd name="T13" fmla="*/ 38 h 94"/>
                  <a:gd name="T14" fmla="*/ 12 w 78"/>
                  <a:gd name="T15" fmla="*/ 30 h 94"/>
                  <a:gd name="T16" fmla="*/ 10 w 78"/>
                  <a:gd name="T17" fmla="*/ 28 h 94"/>
                  <a:gd name="T18" fmla="*/ 8 w 78"/>
                  <a:gd name="T19" fmla="*/ 26 h 94"/>
                  <a:gd name="T20" fmla="*/ 8 w 78"/>
                  <a:gd name="T21" fmla="*/ 24 h 94"/>
                  <a:gd name="T22" fmla="*/ 10 w 78"/>
                  <a:gd name="T23" fmla="*/ 22 h 94"/>
                  <a:gd name="T24" fmla="*/ 12 w 78"/>
                  <a:gd name="T25" fmla="*/ 22 h 94"/>
                  <a:gd name="T26" fmla="*/ 6 w 78"/>
                  <a:gd name="T27" fmla="*/ 18 h 94"/>
                  <a:gd name="T28" fmla="*/ 6 w 78"/>
                  <a:gd name="T29" fmla="*/ 14 h 94"/>
                  <a:gd name="T30" fmla="*/ 4 w 78"/>
                  <a:gd name="T31" fmla="*/ 12 h 94"/>
                  <a:gd name="T32" fmla="*/ 2 w 78"/>
                  <a:gd name="T33" fmla="*/ 6 h 94"/>
                  <a:gd name="T34" fmla="*/ 4 w 78"/>
                  <a:gd name="T35" fmla="*/ 6 h 94"/>
                  <a:gd name="T36" fmla="*/ 6 w 78"/>
                  <a:gd name="T37" fmla="*/ 4 h 94"/>
                  <a:gd name="T38" fmla="*/ 8 w 78"/>
                  <a:gd name="T39" fmla="*/ 4 h 94"/>
                  <a:gd name="T40" fmla="*/ 10 w 78"/>
                  <a:gd name="T41" fmla="*/ 4 h 94"/>
                  <a:gd name="T42" fmla="*/ 10 w 78"/>
                  <a:gd name="T43" fmla="*/ 4 h 94"/>
                  <a:gd name="T44" fmla="*/ 12 w 78"/>
                  <a:gd name="T45" fmla="*/ 2 h 94"/>
                  <a:gd name="T46" fmla="*/ 16 w 78"/>
                  <a:gd name="T47" fmla="*/ 2 h 94"/>
                  <a:gd name="T48" fmla="*/ 20 w 78"/>
                  <a:gd name="T49" fmla="*/ 2 h 94"/>
                  <a:gd name="T50" fmla="*/ 24 w 78"/>
                  <a:gd name="T51" fmla="*/ 2 h 94"/>
                  <a:gd name="T52" fmla="*/ 28 w 78"/>
                  <a:gd name="T53" fmla="*/ 6 h 94"/>
                  <a:gd name="T54" fmla="*/ 34 w 78"/>
                  <a:gd name="T55" fmla="*/ 10 h 94"/>
                  <a:gd name="T56" fmla="*/ 36 w 78"/>
                  <a:gd name="T57" fmla="*/ 16 h 94"/>
                  <a:gd name="T58" fmla="*/ 42 w 78"/>
                  <a:gd name="T59" fmla="*/ 20 h 94"/>
                  <a:gd name="T60" fmla="*/ 48 w 78"/>
                  <a:gd name="T61" fmla="*/ 24 h 94"/>
                  <a:gd name="T62" fmla="*/ 46 w 78"/>
                  <a:gd name="T63" fmla="*/ 28 h 94"/>
                  <a:gd name="T64" fmla="*/ 50 w 78"/>
                  <a:gd name="T65" fmla="*/ 32 h 94"/>
                  <a:gd name="T66" fmla="*/ 58 w 78"/>
                  <a:gd name="T67" fmla="*/ 36 h 94"/>
                  <a:gd name="T68" fmla="*/ 64 w 78"/>
                  <a:gd name="T69" fmla="*/ 32 h 94"/>
                  <a:gd name="T70" fmla="*/ 70 w 78"/>
                  <a:gd name="T71" fmla="*/ 36 h 94"/>
                  <a:gd name="T72" fmla="*/ 66 w 78"/>
                  <a:gd name="T73" fmla="*/ 36 h 94"/>
                  <a:gd name="T74" fmla="*/ 68 w 78"/>
                  <a:gd name="T75" fmla="*/ 40 h 94"/>
                  <a:gd name="T76" fmla="*/ 68 w 78"/>
                  <a:gd name="T77" fmla="*/ 44 h 94"/>
                  <a:gd name="T78" fmla="*/ 66 w 78"/>
                  <a:gd name="T79" fmla="*/ 48 h 94"/>
                  <a:gd name="T80" fmla="*/ 68 w 78"/>
                  <a:gd name="T81" fmla="*/ 54 h 94"/>
                  <a:gd name="T82" fmla="*/ 72 w 78"/>
                  <a:gd name="T83" fmla="*/ 60 h 94"/>
                  <a:gd name="T84" fmla="*/ 78 w 78"/>
                  <a:gd name="T85" fmla="*/ 64 h 94"/>
                  <a:gd name="T86" fmla="*/ 74 w 78"/>
                  <a:gd name="T87" fmla="*/ 70 h 94"/>
                  <a:gd name="T88" fmla="*/ 68 w 78"/>
                  <a:gd name="T89" fmla="*/ 72 h 94"/>
                  <a:gd name="T90" fmla="*/ 68 w 78"/>
                  <a:gd name="T91" fmla="*/ 82 h 94"/>
                  <a:gd name="T92" fmla="*/ 58 w 78"/>
                  <a:gd name="T93" fmla="*/ 82 h 94"/>
                  <a:gd name="T94" fmla="*/ 50 w 78"/>
                  <a:gd name="T95" fmla="*/ 86 h 94"/>
                  <a:gd name="T96" fmla="*/ 40 w 78"/>
                  <a:gd name="T97" fmla="*/ 88 h 94"/>
                  <a:gd name="T98" fmla="*/ 38 w 78"/>
                  <a:gd name="T99" fmla="*/ 94 h 94"/>
                  <a:gd name="T100" fmla="*/ 38 w 78"/>
                  <a:gd name="T101" fmla="*/ 90 h 94"/>
                  <a:gd name="T102" fmla="*/ 34 w 78"/>
                  <a:gd name="T103" fmla="*/ 82 h 94"/>
                  <a:gd name="T104" fmla="*/ 28 w 78"/>
                  <a:gd name="T105" fmla="*/ 76 h 94"/>
                  <a:gd name="T106" fmla="*/ 28 w 78"/>
                  <a:gd name="T107" fmla="*/ 74 h 94"/>
                  <a:gd name="T108" fmla="*/ 28 w 78"/>
                  <a:gd name="T109" fmla="*/ 72 h 94"/>
                  <a:gd name="T110" fmla="*/ 34 w 78"/>
                  <a:gd name="T111" fmla="*/ 72 h 94"/>
                  <a:gd name="T112" fmla="*/ 30 w 78"/>
                  <a:gd name="T113" fmla="*/ 68 h 94"/>
                  <a:gd name="T114" fmla="*/ 26 w 78"/>
                  <a:gd name="T115" fmla="*/ 66 h 94"/>
                  <a:gd name="T116" fmla="*/ 20 w 78"/>
                  <a:gd name="T117" fmla="*/ 64 h 94"/>
                  <a:gd name="T118" fmla="*/ 16 w 78"/>
                  <a:gd name="T119" fmla="*/ 60 h 94"/>
                  <a:gd name="T120" fmla="*/ 12 w 78"/>
                  <a:gd name="T121" fmla="*/ 56 h 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8" h="94">
                    <a:moveTo>
                      <a:pt x="12" y="56"/>
                    </a:moveTo>
                    <a:lnTo>
                      <a:pt x="14" y="54"/>
                    </a:lnTo>
                    <a:lnTo>
                      <a:pt x="14" y="56"/>
                    </a:lnTo>
                    <a:lnTo>
                      <a:pt x="16" y="56"/>
                    </a:lnTo>
                    <a:lnTo>
                      <a:pt x="16" y="54"/>
                    </a:lnTo>
                    <a:lnTo>
                      <a:pt x="18" y="54"/>
                    </a:lnTo>
                    <a:lnTo>
                      <a:pt x="14" y="50"/>
                    </a:lnTo>
                    <a:lnTo>
                      <a:pt x="12" y="48"/>
                    </a:lnTo>
                    <a:lnTo>
                      <a:pt x="14" y="48"/>
                    </a:lnTo>
                    <a:lnTo>
                      <a:pt x="16" y="48"/>
                    </a:lnTo>
                    <a:lnTo>
                      <a:pt x="18" y="48"/>
                    </a:lnTo>
                    <a:lnTo>
                      <a:pt x="18" y="46"/>
                    </a:lnTo>
                    <a:lnTo>
                      <a:pt x="16" y="44"/>
                    </a:lnTo>
                    <a:lnTo>
                      <a:pt x="14" y="44"/>
                    </a:lnTo>
                    <a:lnTo>
                      <a:pt x="12" y="42"/>
                    </a:lnTo>
                    <a:lnTo>
                      <a:pt x="10" y="42"/>
                    </a:lnTo>
                    <a:lnTo>
                      <a:pt x="10" y="40"/>
                    </a:lnTo>
                    <a:lnTo>
                      <a:pt x="10" y="38"/>
                    </a:lnTo>
                    <a:lnTo>
                      <a:pt x="10" y="36"/>
                    </a:lnTo>
                    <a:lnTo>
                      <a:pt x="10" y="34"/>
                    </a:lnTo>
                    <a:lnTo>
                      <a:pt x="12" y="30"/>
                    </a:lnTo>
                    <a:lnTo>
                      <a:pt x="12" y="28"/>
                    </a:lnTo>
                    <a:lnTo>
                      <a:pt x="10" y="28"/>
                    </a:lnTo>
                    <a:lnTo>
                      <a:pt x="8" y="28"/>
                    </a:lnTo>
                    <a:lnTo>
                      <a:pt x="6" y="28"/>
                    </a:lnTo>
                    <a:lnTo>
                      <a:pt x="8" y="26"/>
                    </a:lnTo>
                    <a:lnTo>
                      <a:pt x="6" y="26"/>
                    </a:lnTo>
                    <a:lnTo>
                      <a:pt x="8" y="24"/>
                    </a:lnTo>
                    <a:lnTo>
                      <a:pt x="10" y="22"/>
                    </a:lnTo>
                    <a:lnTo>
                      <a:pt x="12" y="22"/>
                    </a:lnTo>
                    <a:lnTo>
                      <a:pt x="10" y="22"/>
                    </a:lnTo>
                    <a:lnTo>
                      <a:pt x="8" y="20"/>
                    </a:lnTo>
                    <a:lnTo>
                      <a:pt x="6" y="18"/>
                    </a:lnTo>
                    <a:lnTo>
                      <a:pt x="6" y="16"/>
                    </a:lnTo>
                    <a:lnTo>
                      <a:pt x="6" y="14"/>
                    </a:lnTo>
                    <a:lnTo>
                      <a:pt x="4" y="14"/>
                    </a:lnTo>
                    <a:lnTo>
                      <a:pt x="4" y="12"/>
                    </a:lnTo>
                    <a:lnTo>
                      <a:pt x="0" y="6"/>
                    </a:lnTo>
                    <a:lnTo>
                      <a:pt x="2" y="6"/>
                    </a:lnTo>
                    <a:lnTo>
                      <a:pt x="4" y="6"/>
                    </a:lnTo>
                    <a:lnTo>
                      <a:pt x="6" y="6"/>
                    </a:lnTo>
                    <a:lnTo>
                      <a:pt x="6" y="4"/>
                    </a:lnTo>
                    <a:lnTo>
                      <a:pt x="8" y="6"/>
                    </a:lnTo>
                    <a:lnTo>
                      <a:pt x="8" y="4"/>
                    </a:lnTo>
                    <a:lnTo>
                      <a:pt x="10" y="4"/>
                    </a:lnTo>
                    <a:lnTo>
                      <a:pt x="12" y="2"/>
                    </a:lnTo>
                    <a:lnTo>
                      <a:pt x="14" y="2"/>
                    </a:lnTo>
                    <a:lnTo>
                      <a:pt x="14" y="0"/>
                    </a:lnTo>
                    <a:lnTo>
                      <a:pt x="16" y="2"/>
                    </a:lnTo>
                    <a:lnTo>
                      <a:pt x="18" y="2"/>
                    </a:lnTo>
                    <a:lnTo>
                      <a:pt x="20" y="2"/>
                    </a:lnTo>
                    <a:lnTo>
                      <a:pt x="22" y="2"/>
                    </a:lnTo>
                    <a:lnTo>
                      <a:pt x="24" y="2"/>
                    </a:lnTo>
                    <a:lnTo>
                      <a:pt x="26" y="4"/>
                    </a:lnTo>
                    <a:lnTo>
                      <a:pt x="28" y="6"/>
                    </a:lnTo>
                    <a:lnTo>
                      <a:pt x="30" y="6"/>
                    </a:lnTo>
                    <a:lnTo>
                      <a:pt x="34" y="10"/>
                    </a:lnTo>
                    <a:lnTo>
                      <a:pt x="36" y="16"/>
                    </a:lnTo>
                    <a:lnTo>
                      <a:pt x="38" y="20"/>
                    </a:lnTo>
                    <a:lnTo>
                      <a:pt x="40" y="20"/>
                    </a:lnTo>
                    <a:lnTo>
                      <a:pt x="42" y="20"/>
                    </a:lnTo>
                    <a:lnTo>
                      <a:pt x="42" y="22"/>
                    </a:lnTo>
                    <a:lnTo>
                      <a:pt x="46" y="22"/>
                    </a:lnTo>
                    <a:lnTo>
                      <a:pt x="48" y="24"/>
                    </a:lnTo>
                    <a:lnTo>
                      <a:pt x="46" y="26"/>
                    </a:lnTo>
                    <a:lnTo>
                      <a:pt x="48" y="28"/>
                    </a:lnTo>
                    <a:lnTo>
                      <a:pt x="46" y="28"/>
                    </a:lnTo>
                    <a:lnTo>
                      <a:pt x="46" y="30"/>
                    </a:lnTo>
                    <a:lnTo>
                      <a:pt x="50" y="30"/>
                    </a:lnTo>
                    <a:lnTo>
                      <a:pt x="50" y="32"/>
                    </a:lnTo>
                    <a:lnTo>
                      <a:pt x="58" y="34"/>
                    </a:lnTo>
                    <a:lnTo>
                      <a:pt x="58" y="36"/>
                    </a:lnTo>
                    <a:lnTo>
                      <a:pt x="60" y="36"/>
                    </a:lnTo>
                    <a:lnTo>
                      <a:pt x="62" y="34"/>
                    </a:lnTo>
                    <a:lnTo>
                      <a:pt x="64" y="32"/>
                    </a:lnTo>
                    <a:lnTo>
                      <a:pt x="68" y="34"/>
                    </a:lnTo>
                    <a:lnTo>
                      <a:pt x="70" y="36"/>
                    </a:lnTo>
                    <a:lnTo>
                      <a:pt x="68" y="36"/>
                    </a:lnTo>
                    <a:lnTo>
                      <a:pt x="66" y="36"/>
                    </a:lnTo>
                    <a:lnTo>
                      <a:pt x="64" y="38"/>
                    </a:lnTo>
                    <a:lnTo>
                      <a:pt x="66" y="40"/>
                    </a:lnTo>
                    <a:lnTo>
                      <a:pt x="68" y="40"/>
                    </a:lnTo>
                    <a:lnTo>
                      <a:pt x="70" y="42"/>
                    </a:lnTo>
                    <a:lnTo>
                      <a:pt x="68" y="44"/>
                    </a:lnTo>
                    <a:lnTo>
                      <a:pt x="68" y="46"/>
                    </a:lnTo>
                    <a:lnTo>
                      <a:pt x="66" y="48"/>
                    </a:lnTo>
                    <a:lnTo>
                      <a:pt x="64" y="50"/>
                    </a:lnTo>
                    <a:lnTo>
                      <a:pt x="66" y="52"/>
                    </a:lnTo>
                    <a:lnTo>
                      <a:pt x="68" y="54"/>
                    </a:lnTo>
                    <a:lnTo>
                      <a:pt x="68" y="58"/>
                    </a:lnTo>
                    <a:lnTo>
                      <a:pt x="70" y="58"/>
                    </a:lnTo>
                    <a:lnTo>
                      <a:pt x="72" y="60"/>
                    </a:lnTo>
                    <a:lnTo>
                      <a:pt x="76" y="64"/>
                    </a:lnTo>
                    <a:lnTo>
                      <a:pt x="78" y="64"/>
                    </a:lnTo>
                    <a:lnTo>
                      <a:pt x="76" y="66"/>
                    </a:lnTo>
                    <a:lnTo>
                      <a:pt x="74" y="68"/>
                    </a:lnTo>
                    <a:lnTo>
                      <a:pt x="74" y="70"/>
                    </a:lnTo>
                    <a:lnTo>
                      <a:pt x="72" y="70"/>
                    </a:lnTo>
                    <a:lnTo>
                      <a:pt x="70" y="70"/>
                    </a:lnTo>
                    <a:lnTo>
                      <a:pt x="68" y="72"/>
                    </a:lnTo>
                    <a:lnTo>
                      <a:pt x="70" y="72"/>
                    </a:lnTo>
                    <a:lnTo>
                      <a:pt x="70" y="82"/>
                    </a:lnTo>
                    <a:lnTo>
                      <a:pt x="68" y="82"/>
                    </a:lnTo>
                    <a:lnTo>
                      <a:pt x="60" y="82"/>
                    </a:lnTo>
                    <a:lnTo>
                      <a:pt x="58" y="82"/>
                    </a:lnTo>
                    <a:lnTo>
                      <a:pt x="58" y="84"/>
                    </a:lnTo>
                    <a:lnTo>
                      <a:pt x="52" y="82"/>
                    </a:lnTo>
                    <a:lnTo>
                      <a:pt x="50" y="86"/>
                    </a:lnTo>
                    <a:lnTo>
                      <a:pt x="48" y="86"/>
                    </a:lnTo>
                    <a:lnTo>
                      <a:pt x="48" y="84"/>
                    </a:lnTo>
                    <a:lnTo>
                      <a:pt x="40" y="88"/>
                    </a:lnTo>
                    <a:lnTo>
                      <a:pt x="42" y="90"/>
                    </a:lnTo>
                    <a:lnTo>
                      <a:pt x="38" y="94"/>
                    </a:lnTo>
                    <a:lnTo>
                      <a:pt x="38" y="92"/>
                    </a:lnTo>
                    <a:lnTo>
                      <a:pt x="38" y="90"/>
                    </a:lnTo>
                    <a:lnTo>
                      <a:pt x="36" y="84"/>
                    </a:lnTo>
                    <a:lnTo>
                      <a:pt x="34" y="82"/>
                    </a:lnTo>
                    <a:lnTo>
                      <a:pt x="32" y="82"/>
                    </a:lnTo>
                    <a:lnTo>
                      <a:pt x="30" y="78"/>
                    </a:lnTo>
                    <a:lnTo>
                      <a:pt x="28" y="76"/>
                    </a:lnTo>
                    <a:lnTo>
                      <a:pt x="30" y="74"/>
                    </a:lnTo>
                    <a:lnTo>
                      <a:pt x="28" y="74"/>
                    </a:lnTo>
                    <a:lnTo>
                      <a:pt x="26" y="74"/>
                    </a:lnTo>
                    <a:lnTo>
                      <a:pt x="28" y="72"/>
                    </a:lnTo>
                    <a:lnTo>
                      <a:pt x="30" y="72"/>
                    </a:lnTo>
                    <a:lnTo>
                      <a:pt x="32" y="72"/>
                    </a:lnTo>
                    <a:lnTo>
                      <a:pt x="34" y="72"/>
                    </a:lnTo>
                    <a:lnTo>
                      <a:pt x="34" y="70"/>
                    </a:lnTo>
                    <a:lnTo>
                      <a:pt x="32" y="70"/>
                    </a:lnTo>
                    <a:lnTo>
                      <a:pt x="30" y="68"/>
                    </a:lnTo>
                    <a:lnTo>
                      <a:pt x="28" y="68"/>
                    </a:lnTo>
                    <a:lnTo>
                      <a:pt x="26" y="66"/>
                    </a:lnTo>
                    <a:lnTo>
                      <a:pt x="22" y="64"/>
                    </a:lnTo>
                    <a:lnTo>
                      <a:pt x="20" y="64"/>
                    </a:lnTo>
                    <a:lnTo>
                      <a:pt x="18" y="62"/>
                    </a:lnTo>
                    <a:lnTo>
                      <a:pt x="16" y="60"/>
                    </a:lnTo>
                    <a:lnTo>
                      <a:pt x="12" y="58"/>
                    </a:lnTo>
                    <a:lnTo>
                      <a:pt x="12" y="5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686" name="Freeform 79">
                <a:extLst>
                  <a:ext uri="{FF2B5EF4-FFF2-40B4-BE49-F238E27FC236}">
                    <a16:creationId xmlns:a16="http://schemas.microsoft.com/office/drawing/2014/main" id="{4CD97F0D-B76B-C1ED-7F8A-42E0B2BCDA26}"/>
                  </a:ext>
                </a:extLst>
              </p:cNvPr>
              <p:cNvSpPr>
                <a:spLocks noChangeAspect="1" noEditPoints="1"/>
              </p:cNvSpPr>
              <p:nvPr/>
            </p:nvSpPr>
            <p:spPr bwMode="auto">
              <a:xfrm>
                <a:off x="4695236" y="2990074"/>
                <a:ext cx="149018" cy="132303"/>
              </a:xfrm>
              <a:custGeom>
                <a:avLst/>
                <a:gdLst>
                  <a:gd name="T0" fmla="*/ 70 w 98"/>
                  <a:gd name="T1" fmla="*/ 77 h 87"/>
                  <a:gd name="T2" fmla="*/ 72 w 98"/>
                  <a:gd name="T3" fmla="*/ 77 h 87"/>
                  <a:gd name="T4" fmla="*/ 76 w 98"/>
                  <a:gd name="T5" fmla="*/ 79 h 87"/>
                  <a:gd name="T6" fmla="*/ 88 w 98"/>
                  <a:gd name="T7" fmla="*/ 87 h 87"/>
                  <a:gd name="T8" fmla="*/ 82 w 98"/>
                  <a:gd name="T9" fmla="*/ 83 h 87"/>
                  <a:gd name="T10" fmla="*/ 78 w 98"/>
                  <a:gd name="T11" fmla="*/ 81 h 87"/>
                  <a:gd name="T12" fmla="*/ 74 w 98"/>
                  <a:gd name="T13" fmla="*/ 79 h 87"/>
                  <a:gd name="T14" fmla="*/ 70 w 98"/>
                  <a:gd name="T15" fmla="*/ 77 h 87"/>
                  <a:gd name="T16" fmla="*/ 62 w 98"/>
                  <a:gd name="T17" fmla="*/ 75 h 87"/>
                  <a:gd name="T18" fmla="*/ 4 w 98"/>
                  <a:gd name="T19" fmla="*/ 25 h 87"/>
                  <a:gd name="T20" fmla="*/ 18 w 98"/>
                  <a:gd name="T21" fmla="*/ 21 h 87"/>
                  <a:gd name="T22" fmla="*/ 28 w 98"/>
                  <a:gd name="T23" fmla="*/ 23 h 87"/>
                  <a:gd name="T24" fmla="*/ 34 w 98"/>
                  <a:gd name="T25" fmla="*/ 15 h 87"/>
                  <a:gd name="T26" fmla="*/ 40 w 98"/>
                  <a:gd name="T27" fmla="*/ 5 h 87"/>
                  <a:gd name="T28" fmla="*/ 50 w 98"/>
                  <a:gd name="T29" fmla="*/ 3 h 87"/>
                  <a:gd name="T30" fmla="*/ 56 w 98"/>
                  <a:gd name="T31" fmla="*/ 7 h 87"/>
                  <a:gd name="T32" fmla="*/ 62 w 98"/>
                  <a:gd name="T33" fmla="*/ 11 h 87"/>
                  <a:gd name="T34" fmla="*/ 62 w 98"/>
                  <a:gd name="T35" fmla="*/ 13 h 87"/>
                  <a:gd name="T36" fmla="*/ 70 w 98"/>
                  <a:gd name="T37" fmla="*/ 15 h 87"/>
                  <a:gd name="T38" fmla="*/ 76 w 98"/>
                  <a:gd name="T39" fmla="*/ 17 h 87"/>
                  <a:gd name="T40" fmla="*/ 82 w 98"/>
                  <a:gd name="T41" fmla="*/ 17 h 87"/>
                  <a:gd name="T42" fmla="*/ 90 w 98"/>
                  <a:gd name="T43" fmla="*/ 21 h 87"/>
                  <a:gd name="T44" fmla="*/ 96 w 98"/>
                  <a:gd name="T45" fmla="*/ 29 h 87"/>
                  <a:gd name="T46" fmla="*/ 94 w 98"/>
                  <a:gd name="T47" fmla="*/ 31 h 87"/>
                  <a:gd name="T48" fmla="*/ 88 w 98"/>
                  <a:gd name="T49" fmla="*/ 33 h 87"/>
                  <a:gd name="T50" fmla="*/ 84 w 98"/>
                  <a:gd name="T51" fmla="*/ 31 h 87"/>
                  <a:gd name="T52" fmla="*/ 76 w 98"/>
                  <a:gd name="T53" fmla="*/ 31 h 87"/>
                  <a:gd name="T54" fmla="*/ 66 w 98"/>
                  <a:gd name="T55" fmla="*/ 31 h 87"/>
                  <a:gd name="T56" fmla="*/ 56 w 98"/>
                  <a:gd name="T57" fmla="*/ 27 h 87"/>
                  <a:gd name="T58" fmla="*/ 42 w 98"/>
                  <a:gd name="T59" fmla="*/ 29 h 87"/>
                  <a:gd name="T60" fmla="*/ 44 w 98"/>
                  <a:gd name="T61" fmla="*/ 41 h 87"/>
                  <a:gd name="T62" fmla="*/ 54 w 98"/>
                  <a:gd name="T63" fmla="*/ 55 h 87"/>
                  <a:gd name="T64" fmla="*/ 66 w 98"/>
                  <a:gd name="T65" fmla="*/ 67 h 87"/>
                  <a:gd name="T66" fmla="*/ 70 w 98"/>
                  <a:gd name="T67" fmla="*/ 75 h 87"/>
                  <a:gd name="T68" fmla="*/ 66 w 98"/>
                  <a:gd name="T69" fmla="*/ 73 h 87"/>
                  <a:gd name="T70" fmla="*/ 58 w 98"/>
                  <a:gd name="T71" fmla="*/ 67 h 87"/>
                  <a:gd name="T72" fmla="*/ 52 w 98"/>
                  <a:gd name="T73" fmla="*/ 63 h 87"/>
                  <a:gd name="T74" fmla="*/ 48 w 98"/>
                  <a:gd name="T75" fmla="*/ 65 h 87"/>
                  <a:gd name="T76" fmla="*/ 48 w 98"/>
                  <a:gd name="T77" fmla="*/ 65 h 87"/>
                  <a:gd name="T78" fmla="*/ 42 w 98"/>
                  <a:gd name="T79" fmla="*/ 63 h 87"/>
                  <a:gd name="T80" fmla="*/ 42 w 98"/>
                  <a:gd name="T81" fmla="*/ 61 h 87"/>
                  <a:gd name="T82" fmla="*/ 42 w 98"/>
                  <a:gd name="T83" fmla="*/ 55 h 87"/>
                  <a:gd name="T84" fmla="*/ 42 w 98"/>
                  <a:gd name="T85" fmla="*/ 57 h 87"/>
                  <a:gd name="T86" fmla="*/ 42 w 98"/>
                  <a:gd name="T87" fmla="*/ 59 h 87"/>
                  <a:gd name="T88" fmla="*/ 36 w 98"/>
                  <a:gd name="T89" fmla="*/ 57 h 87"/>
                  <a:gd name="T90" fmla="*/ 30 w 98"/>
                  <a:gd name="T91" fmla="*/ 53 h 87"/>
                  <a:gd name="T92" fmla="*/ 28 w 98"/>
                  <a:gd name="T93" fmla="*/ 49 h 87"/>
                  <a:gd name="T94" fmla="*/ 30 w 98"/>
                  <a:gd name="T95" fmla="*/ 47 h 87"/>
                  <a:gd name="T96" fmla="*/ 34 w 98"/>
                  <a:gd name="T97" fmla="*/ 51 h 87"/>
                  <a:gd name="T98" fmla="*/ 34 w 98"/>
                  <a:gd name="T99" fmla="*/ 49 h 87"/>
                  <a:gd name="T100" fmla="*/ 28 w 98"/>
                  <a:gd name="T101" fmla="*/ 45 h 87"/>
                  <a:gd name="T102" fmla="*/ 24 w 98"/>
                  <a:gd name="T103" fmla="*/ 39 h 87"/>
                  <a:gd name="T104" fmla="*/ 20 w 98"/>
                  <a:gd name="T105" fmla="*/ 31 h 87"/>
                  <a:gd name="T106" fmla="*/ 16 w 98"/>
                  <a:gd name="T107" fmla="*/ 27 h 87"/>
                  <a:gd name="T108" fmla="*/ 10 w 98"/>
                  <a:gd name="T109" fmla="*/ 31 h 87"/>
                  <a:gd name="T110" fmla="*/ 10 w 98"/>
                  <a:gd name="T111" fmla="*/ 33 h 87"/>
                  <a:gd name="T112" fmla="*/ 8 w 98"/>
                  <a:gd name="T113" fmla="*/ 35 h 87"/>
                  <a:gd name="T114" fmla="*/ 6 w 98"/>
                  <a:gd name="T115" fmla="*/ 37 h 87"/>
                  <a:gd name="T116" fmla="*/ 4 w 98"/>
                  <a:gd name="T117" fmla="*/ 35 h 87"/>
                  <a:gd name="T118" fmla="*/ 0 w 98"/>
                  <a:gd name="T119" fmla="*/ 31 h 87"/>
                  <a:gd name="T120" fmla="*/ 0 w 98"/>
                  <a:gd name="T121" fmla="*/ 29 h 87"/>
                  <a:gd name="T122" fmla="*/ 0 w 98"/>
                  <a:gd name="T123" fmla="*/ 27 h 87"/>
                  <a:gd name="T124" fmla="*/ 0 w 98"/>
                  <a:gd name="T125" fmla="*/ 25 h 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8" h="87">
                    <a:moveTo>
                      <a:pt x="62" y="75"/>
                    </a:moveTo>
                    <a:lnTo>
                      <a:pt x="62" y="75"/>
                    </a:lnTo>
                    <a:lnTo>
                      <a:pt x="64" y="75"/>
                    </a:lnTo>
                    <a:lnTo>
                      <a:pt x="68" y="75"/>
                    </a:lnTo>
                    <a:lnTo>
                      <a:pt x="70" y="77"/>
                    </a:lnTo>
                    <a:lnTo>
                      <a:pt x="72" y="77"/>
                    </a:lnTo>
                    <a:lnTo>
                      <a:pt x="70" y="77"/>
                    </a:lnTo>
                    <a:lnTo>
                      <a:pt x="72" y="77"/>
                    </a:lnTo>
                    <a:lnTo>
                      <a:pt x="72" y="79"/>
                    </a:lnTo>
                    <a:lnTo>
                      <a:pt x="72" y="77"/>
                    </a:lnTo>
                    <a:lnTo>
                      <a:pt x="74" y="79"/>
                    </a:lnTo>
                    <a:lnTo>
                      <a:pt x="74" y="77"/>
                    </a:lnTo>
                    <a:lnTo>
                      <a:pt x="72" y="77"/>
                    </a:lnTo>
                    <a:lnTo>
                      <a:pt x="76" y="77"/>
                    </a:lnTo>
                    <a:lnTo>
                      <a:pt x="76" y="79"/>
                    </a:lnTo>
                    <a:lnTo>
                      <a:pt x="78" y="79"/>
                    </a:lnTo>
                    <a:lnTo>
                      <a:pt x="84" y="83"/>
                    </a:lnTo>
                    <a:lnTo>
                      <a:pt x="86" y="83"/>
                    </a:lnTo>
                    <a:lnTo>
                      <a:pt x="88" y="83"/>
                    </a:lnTo>
                    <a:lnTo>
                      <a:pt x="88" y="85"/>
                    </a:lnTo>
                    <a:lnTo>
                      <a:pt x="88" y="87"/>
                    </a:lnTo>
                    <a:lnTo>
                      <a:pt x="86" y="87"/>
                    </a:lnTo>
                    <a:lnTo>
                      <a:pt x="86" y="85"/>
                    </a:lnTo>
                    <a:lnTo>
                      <a:pt x="84" y="85"/>
                    </a:lnTo>
                    <a:lnTo>
                      <a:pt x="84" y="83"/>
                    </a:lnTo>
                    <a:lnTo>
                      <a:pt x="82" y="83"/>
                    </a:lnTo>
                    <a:lnTo>
                      <a:pt x="80" y="81"/>
                    </a:lnTo>
                    <a:lnTo>
                      <a:pt x="78" y="81"/>
                    </a:lnTo>
                    <a:lnTo>
                      <a:pt x="76" y="79"/>
                    </a:lnTo>
                    <a:lnTo>
                      <a:pt x="74" y="79"/>
                    </a:lnTo>
                    <a:lnTo>
                      <a:pt x="72" y="79"/>
                    </a:lnTo>
                    <a:lnTo>
                      <a:pt x="70" y="77"/>
                    </a:lnTo>
                    <a:lnTo>
                      <a:pt x="68" y="77"/>
                    </a:lnTo>
                    <a:lnTo>
                      <a:pt x="66" y="77"/>
                    </a:lnTo>
                    <a:lnTo>
                      <a:pt x="66" y="75"/>
                    </a:lnTo>
                    <a:lnTo>
                      <a:pt x="64" y="75"/>
                    </a:lnTo>
                    <a:lnTo>
                      <a:pt x="62" y="75"/>
                    </a:lnTo>
                    <a:close/>
                    <a:moveTo>
                      <a:pt x="0" y="23"/>
                    </a:moveTo>
                    <a:lnTo>
                      <a:pt x="0" y="23"/>
                    </a:lnTo>
                    <a:lnTo>
                      <a:pt x="2" y="25"/>
                    </a:lnTo>
                    <a:lnTo>
                      <a:pt x="2" y="23"/>
                    </a:lnTo>
                    <a:lnTo>
                      <a:pt x="4" y="25"/>
                    </a:lnTo>
                    <a:lnTo>
                      <a:pt x="6" y="23"/>
                    </a:lnTo>
                    <a:lnTo>
                      <a:pt x="10" y="23"/>
                    </a:lnTo>
                    <a:lnTo>
                      <a:pt x="14" y="23"/>
                    </a:lnTo>
                    <a:lnTo>
                      <a:pt x="16" y="19"/>
                    </a:lnTo>
                    <a:lnTo>
                      <a:pt x="18" y="21"/>
                    </a:lnTo>
                    <a:lnTo>
                      <a:pt x="18" y="23"/>
                    </a:lnTo>
                    <a:lnTo>
                      <a:pt x="20" y="23"/>
                    </a:lnTo>
                    <a:lnTo>
                      <a:pt x="22" y="23"/>
                    </a:lnTo>
                    <a:lnTo>
                      <a:pt x="24" y="23"/>
                    </a:lnTo>
                    <a:lnTo>
                      <a:pt x="26" y="25"/>
                    </a:lnTo>
                    <a:lnTo>
                      <a:pt x="28" y="23"/>
                    </a:lnTo>
                    <a:lnTo>
                      <a:pt x="30" y="23"/>
                    </a:lnTo>
                    <a:lnTo>
                      <a:pt x="30" y="19"/>
                    </a:lnTo>
                    <a:lnTo>
                      <a:pt x="30" y="17"/>
                    </a:lnTo>
                    <a:lnTo>
                      <a:pt x="34" y="15"/>
                    </a:lnTo>
                    <a:lnTo>
                      <a:pt x="34" y="11"/>
                    </a:lnTo>
                    <a:lnTo>
                      <a:pt x="32" y="9"/>
                    </a:lnTo>
                    <a:lnTo>
                      <a:pt x="34" y="7"/>
                    </a:lnTo>
                    <a:lnTo>
                      <a:pt x="36" y="7"/>
                    </a:lnTo>
                    <a:lnTo>
                      <a:pt x="40" y="5"/>
                    </a:lnTo>
                    <a:lnTo>
                      <a:pt x="44" y="5"/>
                    </a:lnTo>
                    <a:lnTo>
                      <a:pt x="44" y="3"/>
                    </a:lnTo>
                    <a:lnTo>
                      <a:pt x="46" y="0"/>
                    </a:lnTo>
                    <a:lnTo>
                      <a:pt x="48" y="3"/>
                    </a:lnTo>
                    <a:lnTo>
                      <a:pt x="50" y="3"/>
                    </a:lnTo>
                    <a:lnTo>
                      <a:pt x="50" y="5"/>
                    </a:lnTo>
                    <a:lnTo>
                      <a:pt x="52" y="5"/>
                    </a:lnTo>
                    <a:lnTo>
                      <a:pt x="54" y="5"/>
                    </a:lnTo>
                    <a:lnTo>
                      <a:pt x="54" y="7"/>
                    </a:lnTo>
                    <a:lnTo>
                      <a:pt x="56" y="7"/>
                    </a:lnTo>
                    <a:lnTo>
                      <a:pt x="58" y="9"/>
                    </a:lnTo>
                    <a:lnTo>
                      <a:pt x="60" y="9"/>
                    </a:lnTo>
                    <a:lnTo>
                      <a:pt x="60" y="11"/>
                    </a:lnTo>
                    <a:lnTo>
                      <a:pt x="62" y="11"/>
                    </a:lnTo>
                    <a:lnTo>
                      <a:pt x="60" y="11"/>
                    </a:lnTo>
                    <a:lnTo>
                      <a:pt x="62" y="11"/>
                    </a:lnTo>
                    <a:lnTo>
                      <a:pt x="62" y="13"/>
                    </a:lnTo>
                    <a:lnTo>
                      <a:pt x="64" y="13"/>
                    </a:lnTo>
                    <a:lnTo>
                      <a:pt x="62" y="13"/>
                    </a:lnTo>
                    <a:lnTo>
                      <a:pt x="64" y="13"/>
                    </a:lnTo>
                    <a:lnTo>
                      <a:pt x="66" y="13"/>
                    </a:lnTo>
                    <a:lnTo>
                      <a:pt x="68" y="15"/>
                    </a:lnTo>
                    <a:lnTo>
                      <a:pt x="70" y="15"/>
                    </a:lnTo>
                    <a:lnTo>
                      <a:pt x="70" y="17"/>
                    </a:lnTo>
                    <a:lnTo>
                      <a:pt x="72" y="17"/>
                    </a:lnTo>
                    <a:lnTo>
                      <a:pt x="74" y="17"/>
                    </a:lnTo>
                    <a:lnTo>
                      <a:pt x="76" y="17"/>
                    </a:lnTo>
                    <a:lnTo>
                      <a:pt x="78" y="17"/>
                    </a:lnTo>
                    <a:lnTo>
                      <a:pt x="80" y="17"/>
                    </a:lnTo>
                    <a:lnTo>
                      <a:pt x="82" y="17"/>
                    </a:lnTo>
                    <a:lnTo>
                      <a:pt x="84" y="15"/>
                    </a:lnTo>
                    <a:lnTo>
                      <a:pt x="84" y="13"/>
                    </a:lnTo>
                    <a:lnTo>
                      <a:pt x="86" y="15"/>
                    </a:lnTo>
                    <a:lnTo>
                      <a:pt x="86" y="13"/>
                    </a:lnTo>
                    <a:lnTo>
                      <a:pt x="90" y="19"/>
                    </a:lnTo>
                    <a:lnTo>
                      <a:pt x="90" y="21"/>
                    </a:lnTo>
                    <a:lnTo>
                      <a:pt x="92" y="21"/>
                    </a:lnTo>
                    <a:lnTo>
                      <a:pt x="92" y="23"/>
                    </a:lnTo>
                    <a:lnTo>
                      <a:pt x="92" y="25"/>
                    </a:lnTo>
                    <a:lnTo>
                      <a:pt x="94" y="27"/>
                    </a:lnTo>
                    <a:lnTo>
                      <a:pt x="96" y="29"/>
                    </a:lnTo>
                    <a:lnTo>
                      <a:pt x="98" y="29"/>
                    </a:lnTo>
                    <a:lnTo>
                      <a:pt x="96" y="29"/>
                    </a:lnTo>
                    <a:lnTo>
                      <a:pt x="94" y="31"/>
                    </a:lnTo>
                    <a:lnTo>
                      <a:pt x="92" y="33"/>
                    </a:lnTo>
                    <a:lnTo>
                      <a:pt x="94" y="33"/>
                    </a:lnTo>
                    <a:lnTo>
                      <a:pt x="92" y="35"/>
                    </a:lnTo>
                    <a:lnTo>
                      <a:pt x="94" y="35"/>
                    </a:lnTo>
                    <a:lnTo>
                      <a:pt x="90" y="35"/>
                    </a:lnTo>
                    <a:lnTo>
                      <a:pt x="88" y="33"/>
                    </a:lnTo>
                    <a:lnTo>
                      <a:pt x="86" y="31"/>
                    </a:lnTo>
                    <a:lnTo>
                      <a:pt x="84" y="31"/>
                    </a:lnTo>
                    <a:lnTo>
                      <a:pt x="82" y="31"/>
                    </a:lnTo>
                    <a:lnTo>
                      <a:pt x="80" y="31"/>
                    </a:lnTo>
                    <a:lnTo>
                      <a:pt x="78" y="31"/>
                    </a:lnTo>
                    <a:lnTo>
                      <a:pt x="76" y="31"/>
                    </a:lnTo>
                    <a:lnTo>
                      <a:pt x="74" y="31"/>
                    </a:lnTo>
                    <a:lnTo>
                      <a:pt x="72" y="31"/>
                    </a:lnTo>
                    <a:lnTo>
                      <a:pt x="70" y="31"/>
                    </a:lnTo>
                    <a:lnTo>
                      <a:pt x="68" y="31"/>
                    </a:lnTo>
                    <a:lnTo>
                      <a:pt x="66" y="31"/>
                    </a:lnTo>
                    <a:lnTo>
                      <a:pt x="64" y="31"/>
                    </a:lnTo>
                    <a:lnTo>
                      <a:pt x="62" y="29"/>
                    </a:lnTo>
                    <a:lnTo>
                      <a:pt x="62" y="31"/>
                    </a:lnTo>
                    <a:lnTo>
                      <a:pt x="58" y="29"/>
                    </a:lnTo>
                    <a:lnTo>
                      <a:pt x="56" y="29"/>
                    </a:lnTo>
                    <a:lnTo>
                      <a:pt x="56" y="27"/>
                    </a:lnTo>
                    <a:lnTo>
                      <a:pt x="56" y="29"/>
                    </a:lnTo>
                    <a:lnTo>
                      <a:pt x="54" y="29"/>
                    </a:lnTo>
                    <a:lnTo>
                      <a:pt x="50" y="29"/>
                    </a:lnTo>
                    <a:lnTo>
                      <a:pt x="48" y="29"/>
                    </a:lnTo>
                    <a:lnTo>
                      <a:pt x="48" y="33"/>
                    </a:lnTo>
                    <a:lnTo>
                      <a:pt x="44" y="31"/>
                    </a:lnTo>
                    <a:lnTo>
                      <a:pt x="42" y="29"/>
                    </a:lnTo>
                    <a:lnTo>
                      <a:pt x="40" y="29"/>
                    </a:lnTo>
                    <a:lnTo>
                      <a:pt x="38" y="29"/>
                    </a:lnTo>
                    <a:lnTo>
                      <a:pt x="38" y="37"/>
                    </a:lnTo>
                    <a:lnTo>
                      <a:pt x="38" y="39"/>
                    </a:lnTo>
                    <a:lnTo>
                      <a:pt x="40" y="37"/>
                    </a:lnTo>
                    <a:lnTo>
                      <a:pt x="44" y="41"/>
                    </a:lnTo>
                    <a:lnTo>
                      <a:pt x="44" y="43"/>
                    </a:lnTo>
                    <a:lnTo>
                      <a:pt x="46" y="47"/>
                    </a:lnTo>
                    <a:lnTo>
                      <a:pt x="46" y="51"/>
                    </a:lnTo>
                    <a:lnTo>
                      <a:pt x="50" y="53"/>
                    </a:lnTo>
                    <a:lnTo>
                      <a:pt x="52" y="55"/>
                    </a:lnTo>
                    <a:lnTo>
                      <a:pt x="54" y="55"/>
                    </a:lnTo>
                    <a:lnTo>
                      <a:pt x="54" y="57"/>
                    </a:lnTo>
                    <a:lnTo>
                      <a:pt x="58" y="61"/>
                    </a:lnTo>
                    <a:lnTo>
                      <a:pt x="60" y="61"/>
                    </a:lnTo>
                    <a:lnTo>
                      <a:pt x="60" y="63"/>
                    </a:lnTo>
                    <a:lnTo>
                      <a:pt x="62" y="63"/>
                    </a:lnTo>
                    <a:lnTo>
                      <a:pt x="66" y="65"/>
                    </a:lnTo>
                    <a:lnTo>
                      <a:pt x="66" y="67"/>
                    </a:lnTo>
                    <a:lnTo>
                      <a:pt x="70" y="71"/>
                    </a:lnTo>
                    <a:lnTo>
                      <a:pt x="72" y="73"/>
                    </a:lnTo>
                    <a:lnTo>
                      <a:pt x="72" y="75"/>
                    </a:lnTo>
                    <a:lnTo>
                      <a:pt x="72" y="77"/>
                    </a:lnTo>
                    <a:lnTo>
                      <a:pt x="70" y="77"/>
                    </a:lnTo>
                    <a:lnTo>
                      <a:pt x="70" y="75"/>
                    </a:lnTo>
                    <a:lnTo>
                      <a:pt x="68" y="73"/>
                    </a:lnTo>
                    <a:lnTo>
                      <a:pt x="68" y="75"/>
                    </a:lnTo>
                    <a:lnTo>
                      <a:pt x="68" y="73"/>
                    </a:lnTo>
                    <a:lnTo>
                      <a:pt x="66" y="73"/>
                    </a:lnTo>
                    <a:lnTo>
                      <a:pt x="66" y="71"/>
                    </a:lnTo>
                    <a:lnTo>
                      <a:pt x="64" y="71"/>
                    </a:lnTo>
                    <a:lnTo>
                      <a:pt x="62" y="71"/>
                    </a:lnTo>
                    <a:lnTo>
                      <a:pt x="62" y="69"/>
                    </a:lnTo>
                    <a:lnTo>
                      <a:pt x="58" y="67"/>
                    </a:lnTo>
                    <a:lnTo>
                      <a:pt x="56" y="67"/>
                    </a:lnTo>
                    <a:lnTo>
                      <a:pt x="56" y="65"/>
                    </a:lnTo>
                    <a:lnTo>
                      <a:pt x="54" y="65"/>
                    </a:lnTo>
                    <a:lnTo>
                      <a:pt x="52" y="65"/>
                    </a:lnTo>
                    <a:lnTo>
                      <a:pt x="50" y="65"/>
                    </a:lnTo>
                    <a:lnTo>
                      <a:pt x="50" y="63"/>
                    </a:lnTo>
                    <a:lnTo>
                      <a:pt x="52" y="63"/>
                    </a:lnTo>
                    <a:lnTo>
                      <a:pt x="50" y="63"/>
                    </a:lnTo>
                    <a:lnTo>
                      <a:pt x="48" y="63"/>
                    </a:lnTo>
                    <a:lnTo>
                      <a:pt x="50" y="65"/>
                    </a:lnTo>
                    <a:lnTo>
                      <a:pt x="48" y="65"/>
                    </a:lnTo>
                    <a:lnTo>
                      <a:pt x="48" y="63"/>
                    </a:lnTo>
                    <a:lnTo>
                      <a:pt x="48" y="65"/>
                    </a:lnTo>
                    <a:lnTo>
                      <a:pt x="46" y="63"/>
                    </a:lnTo>
                    <a:lnTo>
                      <a:pt x="46" y="65"/>
                    </a:lnTo>
                    <a:lnTo>
                      <a:pt x="48" y="65"/>
                    </a:lnTo>
                    <a:lnTo>
                      <a:pt x="46" y="65"/>
                    </a:lnTo>
                    <a:lnTo>
                      <a:pt x="44" y="65"/>
                    </a:lnTo>
                    <a:lnTo>
                      <a:pt x="44" y="63"/>
                    </a:lnTo>
                    <a:lnTo>
                      <a:pt x="42" y="63"/>
                    </a:lnTo>
                    <a:lnTo>
                      <a:pt x="42" y="61"/>
                    </a:lnTo>
                    <a:lnTo>
                      <a:pt x="44" y="61"/>
                    </a:lnTo>
                    <a:lnTo>
                      <a:pt x="42" y="61"/>
                    </a:lnTo>
                    <a:lnTo>
                      <a:pt x="42" y="59"/>
                    </a:lnTo>
                    <a:lnTo>
                      <a:pt x="42" y="61"/>
                    </a:lnTo>
                    <a:lnTo>
                      <a:pt x="42" y="59"/>
                    </a:lnTo>
                    <a:lnTo>
                      <a:pt x="40" y="59"/>
                    </a:lnTo>
                    <a:lnTo>
                      <a:pt x="42" y="57"/>
                    </a:lnTo>
                    <a:lnTo>
                      <a:pt x="44" y="57"/>
                    </a:lnTo>
                    <a:lnTo>
                      <a:pt x="42" y="55"/>
                    </a:lnTo>
                    <a:lnTo>
                      <a:pt x="44" y="55"/>
                    </a:lnTo>
                    <a:lnTo>
                      <a:pt x="42" y="57"/>
                    </a:lnTo>
                    <a:lnTo>
                      <a:pt x="44" y="57"/>
                    </a:lnTo>
                    <a:lnTo>
                      <a:pt x="42" y="57"/>
                    </a:lnTo>
                    <a:lnTo>
                      <a:pt x="44" y="57"/>
                    </a:lnTo>
                    <a:lnTo>
                      <a:pt x="42" y="57"/>
                    </a:lnTo>
                    <a:lnTo>
                      <a:pt x="40" y="57"/>
                    </a:lnTo>
                    <a:lnTo>
                      <a:pt x="42" y="57"/>
                    </a:lnTo>
                    <a:lnTo>
                      <a:pt x="40" y="59"/>
                    </a:lnTo>
                    <a:lnTo>
                      <a:pt x="42" y="59"/>
                    </a:lnTo>
                    <a:lnTo>
                      <a:pt x="40" y="59"/>
                    </a:lnTo>
                    <a:lnTo>
                      <a:pt x="38" y="59"/>
                    </a:lnTo>
                    <a:lnTo>
                      <a:pt x="38" y="57"/>
                    </a:lnTo>
                    <a:lnTo>
                      <a:pt x="36" y="57"/>
                    </a:lnTo>
                    <a:lnTo>
                      <a:pt x="38" y="57"/>
                    </a:lnTo>
                    <a:lnTo>
                      <a:pt x="36" y="57"/>
                    </a:lnTo>
                    <a:lnTo>
                      <a:pt x="36" y="55"/>
                    </a:lnTo>
                    <a:lnTo>
                      <a:pt x="34" y="55"/>
                    </a:lnTo>
                    <a:lnTo>
                      <a:pt x="32" y="55"/>
                    </a:lnTo>
                    <a:lnTo>
                      <a:pt x="32" y="53"/>
                    </a:lnTo>
                    <a:lnTo>
                      <a:pt x="30" y="53"/>
                    </a:lnTo>
                    <a:lnTo>
                      <a:pt x="30" y="51"/>
                    </a:lnTo>
                    <a:lnTo>
                      <a:pt x="28" y="51"/>
                    </a:lnTo>
                    <a:lnTo>
                      <a:pt x="28" y="49"/>
                    </a:lnTo>
                    <a:lnTo>
                      <a:pt x="28" y="47"/>
                    </a:lnTo>
                    <a:lnTo>
                      <a:pt x="30" y="49"/>
                    </a:lnTo>
                    <a:lnTo>
                      <a:pt x="30" y="47"/>
                    </a:lnTo>
                    <a:lnTo>
                      <a:pt x="32" y="47"/>
                    </a:lnTo>
                    <a:lnTo>
                      <a:pt x="30" y="47"/>
                    </a:lnTo>
                    <a:lnTo>
                      <a:pt x="32" y="49"/>
                    </a:lnTo>
                    <a:lnTo>
                      <a:pt x="34" y="49"/>
                    </a:lnTo>
                    <a:lnTo>
                      <a:pt x="34" y="51"/>
                    </a:lnTo>
                    <a:lnTo>
                      <a:pt x="36" y="51"/>
                    </a:lnTo>
                    <a:lnTo>
                      <a:pt x="36" y="49"/>
                    </a:lnTo>
                    <a:lnTo>
                      <a:pt x="34" y="49"/>
                    </a:lnTo>
                    <a:lnTo>
                      <a:pt x="32" y="49"/>
                    </a:lnTo>
                    <a:lnTo>
                      <a:pt x="32" y="47"/>
                    </a:lnTo>
                    <a:lnTo>
                      <a:pt x="30" y="47"/>
                    </a:lnTo>
                    <a:lnTo>
                      <a:pt x="28" y="45"/>
                    </a:lnTo>
                    <a:lnTo>
                      <a:pt x="26" y="43"/>
                    </a:lnTo>
                    <a:lnTo>
                      <a:pt x="24" y="41"/>
                    </a:lnTo>
                    <a:lnTo>
                      <a:pt x="24" y="39"/>
                    </a:lnTo>
                    <a:lnTo>
                      <a:pt x="24" y="37"/>
                    </a:lnTo>
                    <a:lnTo>
                      <a:pt x="24" y="35"/>
                    </a:lnTo>
                    <a:lnTo>
                      <a:pt x="24" y="33"/>
                    </a:lnTo>
                    <a:lnTo>
                      <a:pt x="22" y="31"/>
                    </a:lnTo>
                    <a:lnTo>
                      <a:pt x="20" y="31"/>
                    </a:lnTo>
                    <a:lnTo>
                      <a:pt x="20" y="29"/>
                    </a:lnTo>
                    <a:lnTo>
                      <a:pt x="18" y="29"/>
                    </a:lnTo>
                    <a:lnTo>
                      <a:pt x="18" y="27"/>
                    </a:lnTo>
                    <a:lnTo>
                      <a:pt x="16" y="27"/>
                    </a:lnTo>
                    <a:lnTo>
                      <a:pt x="14" y="27"/>
                    </a:lnTo>
                    <a:lnTo>
                      <a:pt x="12" y="25"/>
                    </a:lnTo>
                    <a:lnTo>
                      <a:pt x="12" y="27"/>
                    </a:lnTo>
                    <a:lnTo>
                      <a:pt x="12" y="29"/>
                    </a:lnTo>
                    <a:lnTo>
                      <a:pt x="12" y="31"/>
                    </a:lnTo>
                    <a:lnTo>
                      <a:pt x="10" y="31"/>
                    </a:lnTo>
                    <a:lnTo>
                      <a:pt x="10" y="33"/>
                    </a:lnTo>
                    <a:lnTo>
                      <a:pt x="8" y="33"/>
                    </a:lnTo>
                    <a:lnTo>
                      <a:pt x="10" y="33"/>
                    </a:lnTo>
                    <a:lnTo>
                      <a:pt x="8" y="33"/>
                    </a:lnTo>
                    <a:lnTo>
                      <a:pt x="10" y="33"/>
                    </a:lnTo>
                    <a:lnTo>
                      <a:pt x="8" y="33"/>
                    </a:lnTo>
                    <a:lnTo>
                      <a:pt x="8" y="31"/>
                    </a:lnTo>
                    <a:lnTo>
                      <a:pt x="8" y="33"/>
                    </a:lnTo>
                    <a:lnTo>
                      <a:pt x="8" y="35"/>
                    </a:lnTo>
                    <a:lnTo>
                      <a:pt x="8" y="37"/>
                    </a:lnTo>
                    <a:lnTo>
                      <a:pt x="6" y="37"/>
                    </a:lnTo>
                    <a:lnTo>
                      <a:pt x="6" y="35"/>
                    </a:lnTo>
                    <a:lnTo>
                      <a:pt x="4" y="37"/>
                    </a:lnTo>
                    <a:lnTo>
                      <a:pt x="4" y="35"/>
                    </a:lnTo>
                    <a:lnTo>
                      <a:pt x="6" y="35"/>
                    </a:lnTo>
                    <a:lnTo>
                      <a:pt x="4" y="35"/>
                    </a:lnTo>
                    <a:lnTo>
                      <a:pt x="4" y="33"/>
                    </a:lnTo>
                    <a:lnTo>
                      <a:pt x="2" y="33"/>
                    </a:lnTo>
                    <a:lnTo>
                      <a:pt x="2" y="31"/>
                    </a:lnTo>
                    <a:lnTo>
                      <a:pt x="0" y="31"/>
                    </a:lnTo>
                    <a:lnTo>
                      <a:pt x="2" y="31"/>
                    </a:lnTo>
                    <a:lnTo>
                      <a:pt x="0" y="31"/>
                    </a:lnTo>
                    <a:lnTo>
                      <a:pt x="2" y="31"/>
                    </a:lnTo>
                    <a:lnTo>
                      <a:pt x="0" y="31"/>
                    </a:lnTo>
                    <a:lnTo>
                      <a:pt x="0" y="29"/>
                    </a:lnTo>
                    <a:lnTo>
                      <a:pt x="0" y="27"/>
                    </a:lnTo>
                    <a:lnTo>
                      <a:pt x="0" y="25"/>
                    </a:lnTo>
                    <a:lnTo>
                      <a:pt x="0" y="23"/>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687" name="Freeform 80">
                <a:extLst>
                  <a:ext uri="{FF2B5EF4-FFF2-40B4-BE49-F238E27FC236}">
                    <a16:creationId xmlns:a16="http://schemas.microsoft.com/office/drawing/2014/main" id="{3FEC39A0-ECEF-4427-305A-C5B6EC5D0D81}"/>
                  </a:ext>
                </a:extLst>
              </p:cNvPr>
              <p:cNvSpPr>
                <a:spLocks noChangeAspect="1"/>
              </p:cNvSpPr>
              <p:nvPr/>
            </p:nvSpPr>
            <p:spPr bwMode="auto">
              <a:xfrm>
                <a:off x="5203117" y="4828638"/>
                <a:ext cx="294995" cy="530735"/>
              </a:xfrm>
              <a:custGeom>
                <a:avLst/>
                <a:gdLst>
                  <a:gd name="T0" fmla="*/ 82 w 194"/>
                  <a:gd name="T1" fmla="*/ 235 h 349"/>
                  <a:gd name="T2" fmla="*/ 90 w 194"/>
                  <a:gd name="T3" fmla="*/ 247 h 349"/>
                  <a:gd name="T4" fmla="*/ 84 w 194"/>
                  <a:gd name="T5" fmla="*/ 285 h 349"/>
                  <a:gd name="T6" fmla="*/ 74 w 194"/>
                  <a:gd name="T7" fmla="*/ 303 h 349"/>
                  <a:gd name="T8" fmla="*/ 32 w 194"/>
                  <a:gd name="T9" fmla="*/ 329 h 349"/>
                  <a:gd name="T10" fmla="*/ 36 w 194"/>
                  <a:gd name="T11" fmla="*/ 349 h 349"/>
                  <a:gd name="T12" fmla="*/ 20 w 194"/>
                  <a:gd name="T13" fmla="*/ 329 h 349"/>
                  <a:gd name="T14" fmla="*/ 20 w 194"/>
                  <a:gd name="T15" fmla="*/ 285 h 349"/>
                  <a:gd name="T16" fmla="*/ 12 w 194"/>
                  <a:gd name="T17" fmla="*/ 255 h 349"/>
                  <a:gd name="T18" fmla="*/ 34 w 194"/>
                  <a:gd name="T19" fmla="*/ 231 h 349"/>
                  <a:gd name="T20" fmla="*/ 46 w 194"/>
                  <a:gd name="T21" fmla="*/ 196 h 349"/>
                  <a:gd name="T22" fmla="*/ 48 w 194"/>
                  <a:gd name="T23" fmla="*/ 158 h 349"/>
                  <a:gd name="T24" fmla="*/ 28 w 194"/>
                  <a:gd name="T25" fmla="*/ 124 h 349"/>
                  <a:gd name="T26" fmla="*/ 2 w 194"/>
                  <a:gd name="T27" fmla="*/ 118 h 349"/>
                  <a:gd name="T28" fmla="*/ 0 w 194"/>
                  <a:gd name="T29" fmla="*/ 98 h 349"/>
                  <a:gd name="T30" fmla="*/ 26 w 194"/>
                  <a:gd name="T31" fmla="*/ 88 h 349"/>
                  <a:gd name="T32" fmla="*/ 56 w 194"/>
                  <a:gd name="T33" fmla="*/ 76 h 349"/>
                  <a:gd name="T34" fmla="*/ 74 w 194"/>
                  <a:gd name="T35" fmla="*/ 84 h 349"/>
                  <a:gd name="T36" fmla="*/ 74 w 194"/>
                  <a:gd name="T37" fmla="*/ 114 h 349"/>
                  <a:gd name="T38" fmla="*/ 92 w 194"/>
                  <a:gd name="T39" fmla="*/ 140 h 349"/>
                  <a:gd name="T40" fmla="*/ 98 w 194"/>
                  <a:gd name="T41" fmla="*/ 120 h 349"/>
                  <a:gd name="T42" fmla="*/ 104 w 194"/>
                  <a:gd name="T43" fmla="*/ 90 h 349"/>
                  <a:gd name="T44" fmla="*/ 82 w 194"/>
                  <a:gd name="T45" fmla="*/ 64 h 349"/>
                  <a:gd name="T46" fmla="*/ 82 w 194"/>
                  <a:gd name="T47" fmla="*/ 28 h 349"/>
                  <a:gd name="T48" fmla="*/ 98 w 194"/>
                  <a:gd name="T49" fmla="*/ 22 h 349"/>
                  <a:gd name="T50" fmla="*/ 130 w 194"/>
                  <a:gd name="T51" fmla="*/ 26 h 349"/>
                  <a:gd name="T52" fmla="*/ 154 w 194"/>
                  <a:gd name="T53" fmla="*/ 18 h 349"/>
                  <a:gd name="T54" fmla="*/ 192 w 194"/>
                  <a:gd name="T55" fmla="*/ 0 h 349"/>
                  <a:gd name="T56" fmla="*/ 194 w 194"/>
                  <a:gd name="T57" fmla="*/ 14 h 349"/>
                  <a:gd name="T58" fmla="*/ 192 w 194"/>
                  <a:gd name="T59" fmla="*/ 54 h 349"/>
                  <a:gd name="T60" fmla="*/ 194 w 194"/>
                  <a:gd name="T61" fmla="*/ 84 h 349"/>
                  <a:gd name="T62" fmla="*/ 176 w 194"/>
                  <a:gd name="T63" fmla="*/ 126 h 349"/>
                  <a:gd name="T64" fmla="*/ 136 w 194"/>
                  <a:gd name="T65" fmla="*/ 150 h 349"/>
                  <a:gd name="T66" fmla="*/ 106 w 194"/>
                  <a:gd name="T67" fmla="*/ 178 h 349"/>
                  <a:gd name="T68" fmla="*/ 80 w 194"/>
                  <a:gd name="T69" fmla="*/ 198 h 349"/>
                  <a:gd name="T70" fmla="*/ 80 w 194"/>
                  <a:gd name="T71" fmla="*/ 217 h 3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94" h="349">
                    <a:moveTo>
                      <a:pt x="80" y="217"/>
                    </a:moveTo>
                    <a:lnTo>
                      <a:pt x="82" y="235"/>
                    </a:lnTo>
                    <a:lnTo>
                      <a:pt x="86" y="255"/>
                    </a:lnTo>
                    <a:lnTo>
                      <a:pt x="90" y="247"/>
                    </a:lnTo>
                    <a:lnTo>
                      <a:pt x="86" y="267"/>
                    </a:lnTo>
                    <a:lnTo>
                      <a:pt x="84" y="285"/>
                    </a:lnTo>
                    <a:lnTo>
                      <a:pt x="84" y="293"/>
                    </a:lnTo>
                    <a:lnTo>
                      <a:pt x="74" y="303"/>
                    </a:lnTo>
                    <a:lnTo>
                      <a:pt x="52" y="311"/>
                    </a:lnTo>
                    <a:lnTo>
                      <a:pt x="32" y="329"/>
                    </a:lnTo>
                    <a:lnTo>
                      <a:pt x="36" y="335"/>
                    </a:lnTo>
                    <a:lnTo>
                      <a:pt x="36" y="349"/>
                    </a:lnTo>
                    <a:lnTo>
                      <a:pt x="22" y="349"/>
                    </a:lnTo>
                    <a:lnTo>
                      <a:pt x="20" y="329"/>
                    </a:lnTo>
                    <a:lnTo>
                      <a:pt x="20" y="307"/>
                    </a:lnTo>
                    <a:lnTo>
                      <a:pt x="20" y="285"/>
                    </a:lnTo>
                    <a:lnTo>
                      <a:pt x="16" y="269"/>
                    </a:lnTo>
                    <a:lnTo>
                      <a:pt x="12" y="255"/>
                    </a:lnTo>
                    <a:lnTo>
                      <a:pt x="24" y="243"/>
                    </a:lnTo>
                    <a:lnTo>
                      <a:pt x="34" y="231"/>
                    </a:lnTo>
                    <a:lnTo>
                      <a:pt x="40" y="215"/>
                    </a:lnTo>
                    <a:lnTo>
                      <a:pt x="46" y="196"/>
                    </a:lnTo>
                    <a:lnTo>
                      <a:pt x="44" y="176"/>
                    </a:lnTo>
                    <a:lnTo>
                      <a:pt x="48" y="158"/>
                    </a:lnTo>
                    <a:lnTo>
                      <a:pt x="48" y="132"/>
                    </a:lnTo>
                    <a:lnTo>
                      <a:pt x="28" y="124"/>
                    </a:lnTo>
                    <a:lnTo>
                      <a:pt x="12" y="116"/>
                    </a:lnTo>
                    <a:lnTo>
                      <a:pt x="2" y="118"/>
                    </a:lnTo>
                    <a:lnTo>
                      <a:pt x="2" y="110"/>
                    </a:lnTo>
                    <a:lnTo>
                      <a:pt x="0" y="98"/>
                    </a:lnTo>
                    <a:lnTo>
                      <a:pt x="12" y="92"/>
                    </a:lnTo>
                    <a:lnTo>
                      <a:pt x="26" y="88"/>
                    </a:lnTo>
                    <a:lnTo>
                      <a:pt x="42" y="82"/>
                    </a:lnTo>
                    <a:lnTo>
                      <a:pt x="56" y="76"/>
                    </a:lnTo>
                    <a:lnTo>
                      <a:pt x="62" y="84"/>
                    </a:lnTo>
                    <a:lnTo>
                      <a:pt x="74" y="84"/>
                    </a:lnTo>
                    <a:lnTo>
                      <a:pt x="80" y="92"/>
                    </a:lnTo>
                    <a:lnTo>
                      <a:pt x="74" y="114"/>
                    </a:lnTo>
                    <a:lnTo>
                      <a:pt x="82" y="128"/>
                    </a:lnTo>
                    <a:lnTo>
                      <a:pt x="92" y="140"/>
                    </a:lnTo>
                    <a:lnTo>
                      <a:pt x="88" y="128"/>
                    </a:lnTo>
                    <a:lnTo>
                      <a:pt x="98" y="120"/>
                    </a:lnTo>
                    <a:lnTo>
                      <a:pt x="102" y="104"/>
                    </a:lnTo>
                    <a:lnTo>
                      <a:pt x="104" y="90"/>
                    </a:lnTo>
                    <a:lnTo>
                      <a:pt x="94" y="76"/>
                    </a:lnTo>
                    <a:lnTo>
                      <a:pt x="82" y="64"/>
                    </a:lnTo>
                    <a:lnTo>
                      <a:pt x="80" y="42"/>
                    </a:lnTo>
                    <a:lnTo>
                      <a:pt x="82" y="28"/>
                    </a:lnTo>
                    <a:lnTo>
                      <a:pt x="90" y="22"/>
                    </a:lnTo>
                    <a:lnTo>
                      <a:pt x="98" y="22"/>
                    </a:lnTo>
                    <a:lnTo>
                      <a:pt x="108" y="22"/>
                    </a:lnTo>
                    <a:lnTo>
                      <a:pt x="130" y="26"/>
                    </a:lnTo>
                    <a:lnTo>
                      <a:pt x="144" y="20"/>
                    </a:lnTo>
                    <a:lnTo>
                      <a:pt x="154" y="18"/>
                    </a:lnTo>
                    <a:lnTo>
                      <a:pt x="172" y="10"/>
                    </a:lnTo>
                    <a:lnTo>
                      <a:pt x="192" y="0"/>
                    </a:lnTo>
                    <a:lnTo>
                      <a:pt x="194" y="0"/>
                    </a:lnTo>
                    <a:lnTo>
                      <a:pt x="194" y="14"/>
                    </a:lnTo>
                    <a:lnTo>
                      <a:pt x="194" y="42"/>
                    </a:lnTo>
                    <a:lnTo>
                      <a:pt x="192" y="54"/>
                    </a:lnTo>
                    <a:lnTo>
                      <a:pt x="194" y="84"/>
                    </a:lnTo>
                    <a:lnTo>
                      <a:pt x="194" y="98"/>
                    </a:lnTo>
                    <a:lnTo>
                      <a:pt x="176" y="126"/>
                    </a:lnTo>
                    <a:lnTo>
                      <a:pt x="152" y="140"/>
                    </a:lnTo>
                    <a:lnTo>
                      <a:pt x="136" y="150"/>
                    </a:lnTo>
                    <a:lnTo>
                      <a:pt x="120" y="160"/>
                    </a:lnTo>
                    <a:lnTo>
                      <a:pt x="106" y="178"/>
                    </a:lnTo>
                    <a:lnTo>
                      <a:pt x="84" y="196"/>
                    </a:lnTo>
                    <a:lnTo>
                      <a:pt x="80" y="198"/>
                    </a:lnTo>
                    <a:lnTo>
                      <a:pt x="78" y="203"/>
                    </a:lnTo>
                    <a:lnTo>
                      <a:pt x="80" y="217"/>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688" name="Freeform 81">
                <a:extLst>
                  <a:ext uri="{FF2B5EF4-FFF2-40B4-BE49-F238E27FC236}">
                    <a16:creationId xmlns:a16="http://schemas.microsoft.com/office/drawing/2014/main" id="{A6C0E525-EAB0-B424-721E-5EE5512D3C7F}"/>
                  </a:ext>
                </a:extLst>
              </p:cNvPr>
              <p:cNvSpPr>
                <a:spLocks noChangeAspect="1"/>
              </p:cNvSpPr>
              <p:nvPr/>
            </p:nvSpPr>
            <p:spPr bwMode="auto">
              <a:xfrm>
                <a:off x="6243204" y="3329196"/>
                <a:ext cx="781584" cy="898752"/>
              </a:xfrm>
              <a:custGeom>
                <a:avLst/>
                <a:gdLst>
                  <a:gd name="T0" fmla="*/ 480 w 514"/>
                  <a:gd name="T1" fmla="*/ 140 h 591"/>
                  <a:gd name="T2" fmla="*/ 494 w 514"/>
                  <a:gd name="T3" fmla="*/ 148 h 591"/>
                  <a:gd name="T4" fmla="*/ 512 w 514"/>
                  <a:gd name="T5" fmla="*/ 174 h 591"/>
                  <a:gd name="T6" fmla="*/ 500 w 514"/>
                  <a:gd name="T7" fmla="*/ 184 h 591"/>
                  <a:gd name="T8" fmla="*/ 480 w 514"/>
                  <a:gd name="T9" fmla="*/ 230 h 591"/>
                  <a:gd name="T10" fmla="*/ 460 w 514"/>
                  <a:gd name="T11" fmla="*/ 275 h 591"/>
                  <a:gd name="T12" fmla="*/ 452 w 514"/>
                  <a:gd name="T13" fmla="*/ 297 h 591"/>
                  <a:gd name="T14" fmla="*/ 430 w 514"/>
                  <a:gd name="T15" fmla="*/ 275 h 591"/>
                  <a:gd name="T16" fmla="*/ 436 w 514"/>
                  <a:gd name="T17" fmla="*/ 244 h 591"/>
                  <a:gd name="T18" fmla="*/ 410 w 514"/>
                  <a:gd name="T19" fmla="*/ 226 h 591"/>
                  <a:gd name="T20" fmla="*/ 378 w 514"/>
                  <a:gd name="T21" fmla="*/ 212 h 591"/>
                  <a:gd name="T22" fmla="*/ 360 w 514"/>
                  <a:gd name="T23" fmla="*/ 214 h 591"/>
                  <a:gd name="T24" fmla="*/ 362 w 514"/>
                  <a:gd name="T25" fmla="*/ 240 h 591"/>
                  <a:gd name="T26" fmla="*/ 382 w 514"/>
                  <a:gd name="T27" fmla="*/ 283 h 591"/>
                  <a:gd name="T28" fmla="*/ 384 w 514"/>
                  <a:gd name="T29" fmla="*/ 303 h 591"/>
                  <a:gd name="T30" fmla="*/ 370 w 514"/>
                  <a:gd name="T31" fmla="*/ 295 h 591"/>
                  <a:gd name="T32" fmla="*/ 358 w 514"/>
                  <a:gd name="T33" fmla="*/ 305 h 591"/>
                  <a:gd name="T34" fmla="*/ 340 w 514"/>
                  <a:gd name="T35" fmla="*/ 339 h 591"/>
                  <a:gd name="T36" fmla="*/ 300 w 514"/>
                  <a:gd name="T37" fmla="*/ 377 h 591"/>
                  <a:gd name="T38" fmla="*/ 276 w 514"/>
                  <a:gd name="T39" fmla="*/ 411 h 591"/>
                  <a:gd name="T40" fmla="*/ 252 w 514"/>
                  <a:gd name="T41" fmla="*/ 425 h 591"/>
                  <a:gd name="T42" fmla="*/ 242 w 514"/>
                  <a:gd name="T43" fmla="*/ 459 h 591"/>
                  <a:gd name="T44" fmla="*/ 240 w 514"/>
                  <a:gd name="T45" fmla="*/ 513 h 591"/>
                  <a:gd name="T46" fmla="*/ 238 w 514"/>
                  <a:gd name="T47" fmla="*/ 545 h 591"/>
                  <a:gd name="T48" fmla="*/ 224 w 514"/>
                  <a:gd name="T49" fmla="*/ 569 h 591"/>
                  <a:gd name="T50" fmla="*/ 212 w 514"/>
                  <a:gd name="T51" fmla="*/ 587 h 591"/>
                  <a:gd name="T52" fmla="*/ 194 w 514"/>
                  <a:gd name="T53" fmla="*/ 589 h 591"/>
                  <a:gd name="T54" fmla="*/ 180 w 514"/>
                  <a:gd name="T55" fmla="*/ 571 h 591"/>
                  <a:gd name="T56" fmla="*/ 178 w 514"/>
                  <a:gd name="T57" fmla="*/ 561 h 591"/>
                  <a:gd name="T58" fmla="*/ 160 w 514"/>
                  <a:gd name="T59" fmla="*/ 521 h 591"/>
                  <a:gd name="T60" fmla="*/ 132 w 514"/>
                  <a:gd name="T61" fmla="*/ 461 h 591"/>
                  <a:gd name="T62" fmla="*/ 122 w 514"/>
                  <a:gd name="T63" fmla="*/ 437 h 591"/>
                  <a:gd name="T64" fmla="*/ 104 w 514"/>
                  <a:gd name="T65" fmla="*/ 391 h 591"/>
                  <a:gd name="T66" fmla="*/ 96 w 514"/>
                  <a:gd name="T67" fmla="*/ 349 h 591"/>
                  <a:gd name="T68" fmla="*/ 88 w 514"/>
                  <a:gd name="T69" fmla="*/ 309 h 591"/>
                  <a:gd name="T70" fmla="*/ 86 w 514"/>
                  <a:gd name="T71" fmla="*/ 297 h 591"/>
                  <a:gd name="T72" fmla="*/ 78 w 514"/>
                  <a:gd name="T73" fmla="*/ 301 h 591"/>
                  <a:gd name="T74" fmla="*/ 32 w 514"/>
                  <a:gd name="T75" fmla="*/ 307 h 591"/>
                  <a:gd name="T76" fmla="*/ 28 w 514"/>
                  <a:gd name="T77" fmla="*/ 289 h 591"/>
                  <a:gd name="T78" fmla="*/ 22 w 514"/>
                  <a:gd name="T79" fmla="*/ 281 h 591"/>
                  <a:gd name="T80" fmla="*/ 0 w 514"/>
                  <a:gd name="T81" fmla="*/ 261 h 591"/>
                  <a:gd name="T82" fmla="*/ 10 w 514"/>
                  <a:gd name="T83" fmla="*/ 246 h 591"/>
                  <a:gd name="T84" fmla="*/ 50 w 514"/>
                  <a:gd name="T85" fmla="*/ 246 h 591"/>
                  <a:gd name="T86" fmla="*/ 30 w 514"/>
                  <a:gd name="T87" fmla="*/ 202 h 591"/>
                  <a:gd name="T88" fmla="*/ 34 w 514"/>
                  <a:gd name="T89" fmla="*/ 172 h 591"/>
                  <a:gd name="T90" fmla="*/ 74 w 514"/>
                  <a:gd name="T91" fmla="*/ 136 h 591"/>
                  <a:gd name="T92" fmla="*/ 86 w 514"/>
                  <a:gd name="T93" fmla="*/ 90 h 591"/>
                  <a:gd name="T94" fmla="*/ 84 w 514"/>
                  <a:gd name="T95" fmla="*/ 66 h 591"/>
                  <a:gd name="T96" fmla="*/ 70 w 514"/>
                  <a:gd name="T97" fmla="*/ 44 h 591"/>
                  <a:gd name="T98" fmla="*/ 88 w 514"/>
                  <a:gd name="T99" fmla="*/ 30 h 591"/>
                  <a:gd name="T100" fmla="*/ 140 w 514"/>
                  <a:gd name="T101" fmla="*/ 0 h 591"/>
                  <a:gd name="T102" fmla="*/ 166 w 514"/>
                  <a:gd name="T103" fmla="*/ 28 h 591"/>
                  <a:gd name="T104" fmla="*/ 156 w 514"/>
                  <a:gd name="T105" fmla="*/ 50 h 591"/>
                  <a:gd name="T106" fmla="*/ 156 w 514"/>
                  <a:gd name="T107" fmla="*/ 72 h 591"/>
                  <a:gd name="T108" fmla="*/ 194 w 514"/>
                  <a:gd name="T109" fmla="*/ 110 h 591"/>
                  <a:gd name="T110" fmla="*/ 202 w 514"/>
                  <a:gd name="T111" fmla="*/ 152 h 591"/>
                  <a:gd name="T112" fmla="*/ 264 w 514"/>
                  <a:gd name="T113" fmla="*/ 180 h 591"/>
                  <a:gd name="T114" fmla="*/ 310 w 514"/>
                  <a:gd name="T115" fmla="*/ 196 h 591"/>
                  <a:gd name="T116" fmla="*/ 348 w 514"/>
                  <a:gd name="T117" fmla="*/ 172 h 591"/>
                  <a:gd name="T118" fmla="*/ 368 w 514"/>
                  <a:gd name="T119" fmla="*/ 192 h 591"/>
                  <a:gd name="T120" fmla="*/ 424 w 514"/>
                  <a:gd name="T121" fmla="*/ 190 h 591"/>
                  <a:gd name="T122" fmla="*/ 430 w 514"/>
                  <a:gd name="T123" fmla="*/ 166 h 59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14" h="591">
                    <a:moveTo>
                      <a:pt x="456" y="142"/>
                    </a:moveTo>
                    <a:lnTo>
                      <a:pt x="470" y="146"/>
                    </a:lnTo>
                    <a:lnTo>
                      <a:pt x="480" y="140"/>
                    </a:lnTo>
                    <a:lnTo>
                      <a:pt x="488" y="142"/>
                    </a:lnTo>
                    <a:lnTo>
                      <a:pt x="488" y="146"/>
                    </a:lnTo>
                    <a:lnTo>
                      <a:pt x="494" y="148"/>
                    </a:lnTo>
                    <a:lnTo>
                      <a:pt x="494" y="158"/>
                    </a:lnTo>
                    <a:lnTo>
                      <a:pt x="514" y="164"/>
                    </a:lnTo>
                    <a:lnTo>
                      <a:pt x="512" y="174"/>
                    </a:lnTo>
                    <a:lnTo>
                      <a:pt x="510" y="180"/>
                    </a:lnTo>
                    <a:lnTo>
                      <a:pt x="514" y="188"/>
                    </a:lnTo>
                    <a:lnTo>
                      <a:pt x="500" y="184"/>
                    </a:lnTo>
                    <a:lnTo>
                      <a:pt x="482" y="202"/>
                    </a:lnTo>
                    <a:lnTo>
                      <a:pt x="480" y="220"/>
                    </a:lnTo>
                    <a:lnTo>
                      <a:pt x="480" y="230"/>
                    </a:lnTo>
                    <a:lnTo>
                      <a:pt x="472" y="257"/>
                    </a:lnTo>
                    <a:lnTo>
                      <a:pt x="460" y="257"/>
                    </a:lnTo>
                    <a:lnTo>
                      <a:pt x="460" y="275"/>
                    </a:lnTo>
                    <a:lnTo>
                      <a:pt x="460" y="297"/>
                    </a:lnTo>
                    <a:lnTo>
                      <a:pt x="452" y="297"/>
                    </a:lnTo>
                    <a:lnTo>
                      <a:pt x="444" y="279"/>
                    </a:lnTo>
                    <a:lnTo>
                      <a:pt x="438" y="261"/>
                    </a:lnTo>
                    <a:lnTo>
                      <a:pt x="430" y="275"/>
                    </a:lnTo>
                    <a:lnTo>
                      <a:pt x="426" y="271"/>
                    </a:lnTo>
                    <a:lnTo>
                      <a:pt x="422" y="255"/>
                    </a:lnTo>
                    <a:lnTo>
                      <a:pt x="436" y="244"/>
                    </a:lnTo>
                    <a:lnTo>
                      <a:pt x="438" y="236"/>
                    </a:lnTo>
                    <a:lnTo>
                      <a:pt x="428" y="228"/>
                    </a:lnTo>
                    <a:lnTo>
                      <a:pt x="410" y="226"/>
                    </a:lnTo>
                    <a:lnTo>
                      <a:pt x="390" y="224"/>
                    </a:lnTo>
                    <a:lnTo>
                      <a:pt x="382" y="208"/>
                    </a:lnTo>
                    <a:lnTo>
                      <a:pt x="378" y="212"/>
                    </a:lnTo>
                    <a:lnTo>
                      <a:pt x="372" y="204"/>
                    </a:lnTo>
                    <a:lnTo>
                      <a:pt x="360" y="200"/>
                    </a:lnTo>
                    <a:lnTo>
                      <a:pt x="360" y="214"/>
                    </a:lnTo>
                    <a:lnTo>
                      <a:pt x="372" y="228"/>
                    </a:lnTo>
                    <a:lnTo>
                      <a:pt x="366" y="232"/>
                    </a:lnTo>
                    <a:lnTo>
                      <a:pt x="362" y="240"/>
                    </a:lnTo>
                    <a:lnTo>
                      <a:pt x="374" y="253"/>
                    </a:lnTo>
                    <a:lnTo>
                      <a:pt x="376" y="265"/>
                    </a:lnTo>
                    <a:lnTo>
                      <a:pt x="382" y="283"/>
                    </a:lnTo>
                    <a:lnTo>
                      <a:pt x="388" y="299"/>
                    </a:lnTo>
                    <a:lnTo>
                      <a:pt x="388" y="305"/>
                    </a:lnTo>
                    <a:lnTo>
                      <a:pt x="384" y="303"/>
                    </a:lnTo>
                    <a:lnTo>
                      <a:pt x="380" y="305"/>
                    </a:lnTo>
                    <a:lnTo>
                      <a:pt x="374" y="305"/>
                    </a:lnTo>
                    <a:lnTo>
                      <a:pt x="370" y="295"/>
                    </a:lnTo>
                    <a:lnTo>
                      <a:pt x="366" y="299"/>
                    </a:lnTo>
                    <a:lnTo>
                      <a:pt x="362" y="303"/>
                    </a:lnTo>
                    <a:lnTo>
                      <a:pt x="358" y="305"/>
                    </a:lnTo>
                    <a:lnTo>
                      <a:pt x="352" y="309"/>
                    </a:lnTo>
                    <a:lnTo>
                      <a:pt x="352" y="323"/>
                    </a:lnTo>
                    <a:lnTo>
                      <a:pt x="340" y="339"/>
                    </a:lnTo>
                    <a:lnTo>
                      <a:pt x="328" y="347"/>
                    </a:lnTo>
                    <a:lnTo>
                      <a:pt x="316" y="361"/>
                    </a:lnTo>
                    <a:lnTo>
                      <a:pt x="300" y="377"/>
                    </a:lnTo>
                    <a:lnTo>
                      <a:pt x="294" y="389"/>
                    </a:lnTo>
                    <a:lnTo>
                      <a:pt x="280" y="397"/>
                    </a:lnTo>
                    <a:lnTo>
                      <a:pt x="276" y="411"/>
                    </a:lnTo>
                    <a:lnTo>
                      <a:pt x="262" y="417"/>
                    </a:lnTo>
                    <a:lnTo>
                      <a:pt x="256" y="425"/>
                    </a:lnTo>
                    <a:lnTo>
                      <a:pt x="252" y="425"/>
                    </a:lnTo>
                    <a:lnTo>
                      <a:pt x="252" y="427"/>
                    </a:lnTo>
                    <a:lnTo>
                      <a:pt x="240" y="435"/>
                    </a:lnTo>
                    <a:lnTo>
                      <a:pt x="242" y="459"/>
                    </a:lnTo>
                    <a:lnTo>
                      <a:pt x="248" y="483"/>
                    </a:lnTo>
                    <a:lnTo>
                      <a:pt x="244" y="497"/>
                    </a:lnTo>
                    <a:lnTo>
                      <a:pt x="240" y="513"/>
                    </a:lnTo>
                    <a:lnTo>
                      <a:pt x="242" y="527"/>
                    </a:lnTo>
                    <a:lnTo>
                      <a:pt x="244" y="545"/>
                    </a:lnTo>
                    <a:lnTo>
                      <a:pt x="238" y="545"/>
                    </a:lnTo>
                    <a:lnTo>
                      <a:pt x="228" y="559"/>
                    </a:lnTo>
                    <a:lnTo>
                      <a:pt x="236" y="567"/>
                    </a:lnTo>
                    <a:lnTo>
                      <a:pt x="224" y="569"/>
                    </a:lnTo>
                    <a:lnTo>
                      <a:pt x="214" y="579"/>
                    </a:lnTo>
                    <a:lnTo>
                      <a:pt x="214" y="583"/>
                    </a:lnTo>
                    <a:lnTo>
                      <a:pt x="212" y="587"/>
                    </a:lnTo>
                    <a:lnTo>
                      <a:pt x="206" y="589"/>
                    </a:lnTo>
                    <a:lnTo>
                      <a:pt x="204" y="591"/>
                    </a:lnTo>
                    <a:lnTo>
                      <a:pt x="194" y="589"/>
                    </a:lnTo>
                    <a:lnTo>
                      <a:pt x="190" y="585"/>
                    </a:lnTo>
                    <a:lnTo>
                      <a:pt x="184" y="577"/>
                    </a:lnTo>
                    <a:lnTo>
                      <a:pt x="180" y="571"/>
                    </a:lnTo>
                    <a:lnTo>
                      <a:pt x="180" y="569"/>
                    </a:lnTo>
                    <a:lnTo>
                      <a:pt x="178" y="565"/>
                    </a:lnTo>
                    <a:lnTo>
                      <a:pt x="178" y="561"/>
                    </a:lnTo>
                    <a:lnTo>
                      <a:pt x="174" y="553"/>
                    </a:lnTo>
                    <a:lnTo>
                      <a:pt x="170" y="539"/>
                    </a:lnTo>
                    <a:lnTo>
                      <a:pt x="160" y="521"/>
                    </a:lnTo>
                    <a:lnTo>
                      <a:pt x="152" y="503"/>
                    </a:lnTo>
                    <a:lnTo>
                      <a:pt x="144" y="485"/>
                    </a:lnTo>
                    <a:lnTo>
                      <a:pt x="132" y="461"/>
                    </a:lnTo>
                    <a:lnTo>
                      <a:pt x="124" y="439"/>
                    </a:lnTo>
                    <a:lnTo>
                      <a:pt x="122" y="437"/>
                    </a:lnTo>
                    <a:lnTo>
                      <a:pt x="118" y="433"/>
                    </a:lnTo>
                    <a:lnTo>
                      <a:pt x="110" y="411"/>
                    </a:lnTo>
                    <a:lnTo>
                      <a:pt x="104" y="391"/>
                    </a:lnTo>
                    <a:lnTo>
                      <a:pt x="98" y="361"/>
                    </a:lnTo>
                    <a:lnTo>
                      <a:pt x="94" y="355"/>
                    </a:lnTo>
                    <a:lnTo>
                      <a:pt x="96" y="349"/>
                    </a:lnTo>
                    <a:lnTo>
                      <a:pt x="92" y="333"/>
                    </a:lnTo>
                    <a:lnTo>
                      <a:pt x="90" y="317"/>
                    </a:lnTo>
                    <a:lnTo>
                      <a:pt x="88" y="309"/>
                    </a:lnTo>
                    <a:lnTo>
                      <a:pt x="92" y="303"/>
                    </a:lnTo>
                    <a:lnTo>
                      <a:pt x="84" y="301"/>
                    </a:lnTo>
                    <a:lnTo>
                      <a:pt x="86" y="297"/>
                    </a:lnTo>
                    <a:lnTo>
                      <a:pt x="88" y="291"/>
                    </a:lnTo>
                    <a:lnTo>
                      <a:pt x="80" y="291"/>
                    </a:lnTo>
                    <a:lnTo>
                      <a:pt x="78" y="301"/>
                    </a:lnTo>
                    <a:lnTo>
                      <a:pt x="76" y="315"/>
                    </a:lnTo>
                    <a:lnTo>
                      <a:pt x="48" y="323"/>
                    </a:lnTo>
                    <a:lnTo>
                      <a:pt x="32" y="307"/>
                    </a:lnTo>
                    <a:lnTo>
                      <a:pt x="16" y="289"/>
                    </a:lnTo>
                    <a:lnTo>
                      <a:pt x="18" y="287"/>
                    </a:lnTo>
                    <a:lnTo>
                      <a:pt x="28" y="289"/>
                    </a:lnTo>
                    <a:lnTo>
                      <a:pt x="42" y="279"/>
                    </a:lnTo>
                    <a:lnTo>
                      <a:pt x="42" y="275"/>
                    </a:lnTo>
                    <a:lnTo>
                      <a:pt x="22" y="281"/>
                    </a:lnTo>
                    <a:lnTo>
                      <a:pt x="4" y="263"/>
                    </a:lnTo>
                    <a:lnTo>
                      <a:pt x="8" y="259"/>
                    </a:lnTo>
                    <a:lnTo>
                      <a:pt x="0" y="261"/>
                    </a:lnTo>
                    <a:lnTo>
                      <a:pt x="0" y="259"/>
                    </a:lnTo>
                    <a:lnTo>
                      <a:pt x="10" y="255"/>
                    </a:lnTo>
                    <a:lnTo>
                      <a:pt x="10" y="246"/>
                    </a:lnTo>
                    <a:lnTo>
                      <a:pt x="24" y="249"/>
                    </a:lnTo>
                    <a:lnTo>
                      <a:pt x="42" y="244"/>
                    </a:lnTo>
                    <a:lnTo>
                      <a:pt x="50" y="246"/>
                    </a:lnTo>
                    <a:lnTo>
                      <a:pt x="40" y="218"/>
                    </a:lnTo>
                    <a:lnTo>
                      <a:pt x="34" y="218"/>
                    </a:lnTo>
                    <a:lnTo>
                      <a:pt x="30" y="202"/>
                    </a:lnTo>
                    <a:lnTo>
                      <a:pt x="16" y="194"/>
                    </a:lnTo>
                    <a:lnTo>
                      <a:pt x="26" y="170"/>
                    </a:lnTo>
                    <a:lnTo>
                      <a:pt x="34" y="172"/>
                    </a:lnTo>
                    <a:lnTo>
                      <a:pt x="50" y="170"/>
                    </a:lnTo>
                    <a:lnTo>
                      <a:pt x="62" y="154"/>
                    </a:lnTo>
                    <a:lnTo>
                      <a:pt x="74" y="136"/>
                    </a:lnTo>
                    <a:lnTo>
                      <a:pt x="82" y="120"/>
                    </a:lnTo>
                    <a:lnTo>
                      <a:pt x="90" y="106"/>
                    </a:lnTo>
                    <a:lnTo>
                      <a:pt x="86" y="90"/>
                    </a:lnTo>
                    <a:lnTo>
                      <a:pt x="98" y="80"/>
                    </a:lnTo>
                    <a:lnTo>
                      <a:pt x="90" y="74"/>
                    </a:lnTo>
                    <a:lnTo>
                      <a:pt x="84" y="66"/>
                    </a:lnTo>
                    <a:lnTo>
                      <a:pt x="76" y="62"/>
                    </a:lnTo>
                    <a:lnTo>
                      <a:pt x="70" y="50"/>
                    </a:lnTo>
                    <a:lnTo>
                      <a:pt x="70" y="44"/>
                    </a:lnTo>
                    <a:lnTo>
                      <a:pt x="62" y="34"/>
                    </a:lnTo>
                    <a:lnTo>
                      <a:pt x="62" y="28"/>
                    </a:lnTo>
                    <a:lnTo>
                      <a:pt x="88" y="30"/>
                    </a:lnTo>
                    <a:lnTo>
                      <a:pt x="108" y="24"/>
                    </a:lnTo>
                    <a:lnTo>
                      <a:pt x="126" y="10"/>
                    </a:lnTo>
                    <a:lnTo>
                      <a:pt x="140" y="0"/>
                    </a:lnTo>
                    <a:lnTo>
                      <a:pt x="156" y="4"/>
                    </a:lnTo>
                    <a:lnTo>
                      <a:pt x="170" y="10"/>
                    </a:lnTo>
                    <a:lnTo>
                      <a:pt x="166" y="28"/>
                    </a:lnTo>
                    <a:lnTo>
                      <a:pt x="164" y="38"/>
                    </a:lnTo>
                    <a:lnTo>
                      <a:pt x="156" y="42"/>
                    </a:lnTo>
                    <a:lnTo>
                      <a:pt x="156" y="50"/>
                    </a:lnTo>
                    <a:lnTo>
                      <a:pt x="168" y="66"/>
                    </a:lnTo>
                    <a:lnTo>
                      <a:pt x="166" y="72"/>
                    </a:lnTo>
                    <a:lnTo>
                      <a:pt x="156" y="72"/>
                    </a:lnTo>
                    <a:lnTo>
                      <a:pt x="162" y="94"/>
                    </a:lnTo>
                    <a:lnTo>
                      <a:pt x="172" y="98"/>
                    </a:lnTo>
                    <a:lnTo>
                      <a:pt x="194" y="110"/>
                    </a:lnTo>
                    <a:lnTo>
                      <a:pt x="210" y="122"/>
                    </a:lnTo>
                    <a:lnTo>
                      <a:pt x="200" y="140"/>
                    </a:lnTo>
                    <a:lnTo>
                      <a:pt x="202" y="152"/>
                    </a:lnTo>
                    <a:lnTo>
                      <a:pt x="224" y="164"/>
                    </a:lnTo>
                    <a:lnTo>
                      <a:pt x="248" y="176"/>
                    </a:lnTo>
                    <a:lnTo>
                      <a:pt x="264" y="180"/>
                    </a:lnTo>
                    <a:lnTo>
                      <a:pt x="288" y="184"/>
                    </a:lnTo>
                    <a:lnTo>
                      <a:pt x="298" y="192"/>
                    </a:lnTo>
                    <a:lnTo>
                      <a:pt x="310" y="196"/>
                    </a:lnTo>
                    <a:lnTo>
                      <a:pt x="334" y="200"/>
                    </a:lnTo>
                    <a:lnTo>
                      <a:pt x="354" y="200"/>
                    </a:lnTo>
                    <a:lnTo>
                      <a:pt x="348" y="172"/>
                    </a:lnTo>
                    <a:lnTo>
                      <a:pt x="356" y="166"/>
                    </a:lnTo>
                    <a:lnTo>
                      <a:pt x="366" y="184"/>
                    </a:lnTo>
                    <a:lnTo>
                      <a:pt x="368" y="192"/>
                    </a:lnTo>
                    <a:lnTo>
                      <a:pt x="390" y="194"/>
                    </a:lnTo>
                    <a:lnTo>
                      <a:pt x="408" y="192"/>
                    </a:lnTo>
                    <a:lnTo>
                      <a:pt x="424" y="190"/>
                    </a:lnTo>
                    <a:lnTo>
                      <a:pt x="418" y="180"/>
                    </a:lnTo>
                    <a:lnTo>
                      <a:pt x="414" y="174"/>
                    </a:lnTo>
                    <a:lnTo>
                      <a:pt x="430" y="166"/>
                    </a:lnTo>
                    <a:lnTo>
                      <a:pt x="444" y="156"/>
                    </a:lnTo>
                    <a:lnTo>
                      <a:pt x="456" y="14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689" name="Freeform 82">
                <a:extLst>
                  <a:ext uri="{FF2B5EF4-FFF2-40B4-BE49-F238E27FC236}">
                    <a16:creationId xmlns:a16="http://schemas.microsoft.com/office/drawing/2014/main" id="{E6862AA7-4A16-B863-42E4-C0D68D2E752A}"/>
                  </a:ext>
                </a:extLst>
              </p:cNvPr>
              <p:cNvSpPr>
                <a:spLocks noChangeAspect="1"/>
              </p:cNvSpPr>
              <p:nvPr/>
            </p:nvSpPr>
            <p:spPr bwMode="auto">
              <a:xfrm>
                <a:off x="1873021" y="4005920"/>
                <a:ext cx="133812" cy="133825"/>
              </a:xfrm>
              <a:custGeom>
                <a:avLst/>
                <a:gdLst>
                  <a:gd name="T0" fmla="*/ 34 w 88"/>
                  <a:gd name="T1" fmla="*/ 24 h 88"/>
                  <a:gd name="T2" fmla="*/ 58 w 88"/>
                  <a:gd name="T3" fmla="*/ 6 h 88"/>
                  <a:gd name="T4" fmla="*/ 72 w 88"/>
                  <a:gd name="T5" fmla="*/ 4 h 88"/>
                  <a:gd name="T6" fmla="*/ 88 w 88"/>
                  <a:gd name="T7" fmla="*/ 0 h 88"/>
                  <a:gd name="T8" fmla="*/ 84 w 88"/>
                  <a:gd name="T9" fmla="*/ 4 h 88"/>
                  <a:gd name="T10" fmla="*/ 84 w 88"/>
                  <a:gd name="T11" fmla="*/ 20 h 88"/>
                  <a:gd name="T12" fmla="*/ 80 w 88"/>
                  <a:gd name="T13" fmla="*/ 36 h 88"/>
                  <a:gd name="T14" fmla="*/ 78 w 88"/>
                  <a:gd name="T15" fmla="*/ 54 h 88"/>
                  <a:gd name="T16" fmla="*/ 76 w 88"/>
                  <a:gd name="T17" fmla="*/ 50 h 88"/>
                  <a:gd name="T18" fmla="*/ 72 w 88"/>
                  <a:gd name="T19" fmla="*/ 62 h 88"/>
                  <a:gd name="T20" fmla="*/ 72 w 88"/>
                  <a:gd name="T21" fmla="*/ 74 h 88"/>
                  <a:gd name="T22" fmla="*/ 72 w 88"/>
                  <a:gd name="T23" fmla="*/ 86 h 88"/>
                  <a:gd name="T24" fmla="*/ 60 w 88"/>
                  <a:gd name="T25" fmla="*/ 88 h 88"/>
                  <a:gd name="T26" fmla="*/ 34 w 88"/>
                  <a:gd name="T27" fmla="*/ 84 h 88"/>
                  <a:gd name="T28" fmla="*/ 16 w 88"/>
                  <a:gd name="T29" fmla="*/ 64 h 88"/>
                  <a:gd name="T30" fmla="*/ 0 w 88"/>
                  <a:gd name="T31" fmla="*/ 44 h 88"/>
                  <a:gd name="T32" fmla="*/ 8 w 88"/>
                  <a:gd name="T33" fmla="*/ 42 h 88"/>
                  <a:gd name="T34" fmla="*/ 12 w 88"/>
                  <a:gd name="T35" fmla="*/ 42 h 88"/>
                  <a:gd name="T36" fmla="*/ 18 w 88"/>
                  <a:gd name="T37" fmla="*/ 30 h 88"/>
                  <a:gd name="T38" fmla="*/ 28 w 88"/>
                  <a:gd name="T39" fmla="*/ 26 h 88"/>
                  <a:gd name="T40" fmla="*/ 34 w 88"/>
                  <a:gd name="T41" fmla="*/ 24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8" h="88">
                    <a:moveTo>
                      <a:pt x="34" y="24"/>
                    </a:moveTo>
                    <a:lnTo>
                      <a:pt x="58" y="6"/>
                    </a:lnTo>
                    <a:lnTo>
                      <a:pt x="72" y="4"/>
                    </a:lnTo>
                    <a:lnTo>
                      <a:pt x="88" y="0"/>
                    </a:lnTo>
                    <a:lnTo>
                      <a:pt x="84" y="4"/>
                    </a:lnTo>
                    <a:lnTo>
                      <a:pt x="84" y="20"/>
                    </a:lnTo>
                    <a:lnTo>
                      <a:pt x="80" y="36"/>
                    </a:lnTo>
                    <a:lnTo>
                      <a:pt x="78" y="54"/>
                    </a:lnTo>
                    <a:lnTo>
                      <a:pt x="76" y="50"/>
                    </a:lnTo>
                    <a:lnTo>
                      <a:pt x="72" y="62"/>
                    </a:lnTo>
                    <a:lnTo>
                      <a:pt x="72" y="74"/>
                    </a:lnTo>
                    <a:lnTo>
                      <a:pt x="72" y="86"/>
                    </a:lnTo>
                    <a:lnTo>
                      <a:pt x="60" y="88"/>
                    </a:lnTo>
                    <a:lnTo>
                      <a:pt x="34" y="84"/>
                    </a:lnTo>
                    <a:lnTo>
                      <a:pt x="16" y="64"/>
                    </a:lnTo>
                    <a:lnTo>
                      <a:pt x="0" y="44"/>
                    </a:lnTo>
                    <a:lnTo>
                      <a:pt x="8" y="42"/>
                    </a:lnTo>
                    <a:lnTo>
                      <a:pt x="12" y="42"/>
                    </a:lnTo>
                    <a:lnTo>
                      <a:pt x="18" y="30"/>
                    </a:lnTo>
                    <a:lnTo>
                      <a:pt x="28" y="26"/>
                    </a:lnTo>
                    <a:lnTo>
                      <a:pt x="34" y="2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690" name="Freeform 83">
                <a:extLst>
                  <a:ext uri="{FF2B5EF4-FFF2-40B4-BE49-F238E27FC236}">
                    <a16:creationId xmlns:a16="http://schemas.microsoft.com/office/drawing/2014/main" id="{55C38614-AC62-0F39-1C6B-D86F2C630B6B}"/>
                  </a:ext>
                </a:extLst>
              </p:cNvPr>
              <p:cNvSpPr>
                <a:spLocks noChangeAspect="1"/>
              </p:cNvSpPr>
              <p:nvPr/>
            </p:nvSpPr>
            <p:spPr bwMode="auto">
              <a:xfrm>
                <a:off x="2332240" y="3847765"/>
                <a:ext cx="103399" cy="72994"/>
              </a:xfrm>
              <a:custGeom>
                <a:avLst/>
                <a:gdLst>
                  <a:gd name="T0" fmla="*/ 8 w 68"/>
                  <a:gd name="T1" fmla="*/ 2 h 48"/>
                  <a:gd name="T2" fmla="*/ 16 w 68"/>
                  <a:gd name="T3" fmla="*/ 0 h 48"/>
                  <a:gd name="T4" fmla="*/ 30 w 68"/>
                  <a:gd name="T5" fmla="*/ 4 h 48"/>
                  <a:gd name="T6" fmla="*/ 36 w 68"/>
                  <a:gd name="T7" fmla="*/ 6 h 48"/>
                  <a:gd name="T8" fmla="*/ 40 w 68"/>
                  <a:gd name="T9" fmla="*/ 6 h 48"/>
                  <a:gd name="T10" fmla="*/ 42 w 68"/>
                  <a:gd name="T11" fmla="*/ 12 h 48"/>
                  <a:gd name="T12" fmla="*/ 44 w 68"/>
                  <a:gd name="T13" fmla="*/ 14 h 48"/>
                  <a:gd name="T14" fmla="*/ 48 w 68"/>
                  <a:gd name="T15" fmla="*/ 12 h 48"/>
                  <a:gd name="T16" fmla="*/ 52 w 68"/>
                  <a:gd name="T17" fmla="*/ 12 h 48"/>
                  <a:gd name="T18" fmla="*/ 52 w 68"/>
                  <a:gd name="T19" fmla="*/ 16 h 48"/>
                  <a:gd name="T20" fmla="*/ 46 w 68"/>
                  <a:gd name="T21" fmla="*/ 14 h 48"/>
                  <a:gd name="T22" fmla="*/ 44 w 68"/>
                  <a:gd name="T23" fmla="*/ 18 h 48"/>
                  <a:gd name="T24" fmla="*/ 60 w 68"/>
                  <a:gd name="T25" fmla="*/ 20 h 48"/>
                  <a:gd name="T26" fmla="*/ 68 w 68"/>
                  <a:gd name="T27" fmla="*/ 26 h 48"/>
                  <a:gd name="T28" fmla="*/ 68 w 68"/>
                  <a:gd name="T29" fmla="*/ 28 h 48"/>
                  <a:gd name="T30" fmla="*/ 64 w 68"/>
                  <a:gd name="T31" fmla="*/ 34 h 48"/>
                  <a:gd name="T32" fmla="*/ 62 w 68"/>
                  <a:gd name="T33" fmla="*/ 34 h 48"/>
                  <a:gd name="T34" fmla="*/ 60 w 68"/>
                  <a:gd name="T35" fmla="*/ 36 h 48"/>
                  <a:gd name="T36" fmla="*/ 58 w 68"/>
                  <a:gd name="T37" fmla="*/ 36 h 48"/>
                  <a:gd name="T38" fmla="*/ 56 w 68"/>
                  <a:gd name="T39" fmla="*/ 32 h 48"/>
                  <a:gd name="T40" fmla="*/ 50 w 68"/>
                  <a:gd name="T41" fmla="*/ 32 h 48"/>
                  <a:gd name="T42" fmla="*/ 44 w 68"/>
                  <a:gd name="T43" fmla="*/ 32 h 48"/>
                  <a:gd name="T44" fmla="*/ 38 w 68"/>
                  <a:gd name="T45" fmla="*/ 30 h 48"/>
                  <a:gd name="T46" fmla="*/ 34 w 68"/>
                  <a:gd name="T47" fmla="*/ 34 h 48"/>
                  <a:gd name="T48" fmla="*/ 32 w 68"/>
                  <a:gd name="T49" fmla="*/ 36 h 48"/>
                  <a:gd name="T50" fmla="*/ 26 w 68"/>
                  <a:gd name="T51" fmla="*/ 36 h 48"/>
                  <a:gd name="T52" fmla="*/ 26 w 68"/>
                  <a:gd name="T53" fmla="*/ 34 h 48"/>
                  <a:gd name="T54" fmla="*/ 24 w 68"/>
                  <a:gd name="T55" fmla="*/ 32 h 48"/>
                  <a:gd name="T56" fmla="*/ 20 w 68"/>
                  <a:gd name="T57" fmla="*/ 36 h 48"/>
                  <a:gd name="T58" fmla="*/ 16 w 68"/>
                  <a:gd name="T59" fmla="*/ 34 h 48"/>
                  <a:gd name="T60" fmla="*/ 16 w 68"/>
                  <a:gd name="T61" fmla="*/ 36 h 48"/>
                  <a:gd name="T62" fmla="*/ 16 w 68"/>
                  <a:gd name="T63" fmla="*/ 38 h 48"/>
                  <a:gd name="T64" fmla="*/ 8 w 68"/>
                  <a:gd name="T65" fmla="*/ 48 h 48"/>
                  <a:gd name="T66" fmla="*/ 2 w 68"/>
                  <a:gd name="T67" fmla="*/ 40 h 48"/>
                  <a:gd name="T68" fmla="*/ 0 w 68"/>
                  <a:gd name="T69" fmla="*/ 28 h 48"/>
                  <a:gd name="T70" fmla="*/ 4 w 68"/>
                  <a:gd name="T71" fmla="*/ 20 h 48"/>
                  <a:gd name="T72" fmla="*/ 8 w 68"/>
                  <a:gd name="T73" fmla="*/ 2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8" h="48">
                    <a:moveTo>
                      <a:pt x="8" y="2"/>
                    </a:moveTo>
                    <a:lnTo>
                      <a:pt x="16" y="0"/>
                    </a:lnTo>
                    <a:lnTo>
                      <a:pt x="30" y="4"/>
                    </a:lnTo>
                    <a:lnTo>
                      <a:pt x="36" y="6"/>
                    </a:lnTo>
                    <a:lnTo>
                      <a:pt x="40" y="6"/>
                    </a:lnTo>
                    <a:lnTo>
                      <a:pt x="42" y="12"/>
                    </a:lnTo>
                    <a:lnTo>
                      <a:pt x="44" y="14"/>
                    </a:lnTo>
                    <a:lnTo>
                      <a:pt x="48" y="12"/>
                    </a:lnTo>
                    <a:lnTo>
                      <a:pt x="52" y="12"/>
                    </a:lnTo>
                    <a:lnTo>
                      <a:pt x="52" y="16"/>
                    </a:lnTo>
                    <a:lnTo>
                      <a:pt x="46" y="14"/>
                    </a:lnTo>
                    <a:lnTo>
                      <a:pt x="44" y="18"/>
                    </a:lnTo>
                    <a:lnTo>
                      <a:pt x="60" y="20"/>
                    </a:lnTo>
                    <a:lnTo>
                      <a:pt x="68" y="26"/>
                    </a:lnTo>
                    <a:lnTo>
                      <a:pt x="68" y="28"/>
                    </a:lnTo>
                    <a:lnTo>
                      <a:pt x="64" y="34"/>
                    </a:lnTo>
                    <a:lnTo>
                      <a:pt x="62" y="34"/>
                    </a:lnTo>
                    <a:lnTo>
                      <a:pt x="60" y="36"/>
                    </a:lnTo>
                    <a:lnTo>
                      <a:pt x="58" y="36"/>
                    </a:lnTo>
                    <a:lnTo>
                      <a:pt x="56" y="32"/>
                    </a:lnTo>
                    <a:lnTo>
                      <a:pt x="50" y="32"/>
                    </a:lnTo>
                    <a:lnTo>
                      <a:pt x="44" y="32"/>
                    </a:lnTo>
                    <a:lnTo>
                      <a:pt x="38" y="30"/>
                    </a:lnTo>
                    <a:lnTo>
                      <a:pt x="34" y="34"/>
                    </a:lnTo>
                    <a:lnTo>
                      <a:pt x="32" y="36"/>
                    </a:lnTo>
                    <a:lnTo>
                      <a:pt x="26" y="36"/>
                    </a:lnTo>
                    <a:lnTo>
                      <a:pt x="26" y="34"/>
                    </a:lnTo>
                    <a:lnTo>
                      <a:pt x="24" y="32"/>
                    </a:lnTo>
                    <a:lnTo>
                      <a:pt x="20" y="36"/>
                    </a:lnTo>
                    <a:lnTo>
                      <a:pt x="16" y="34"/>
                    </a:lnTo>
                    <a:lnTo>
                      <a:pt x="16" y="36"/>
                    </a:lnTo>
                    <a:lnTo>
                      <a:pt x="16" y="38"/>
                    </a:lnTo>
                    <a:lnTo>
                      <a:pt x="8" y="48"/>
                    </a:lnTo>
                    <a:lnTo>
                      <a:pt x="2" y="40"/>
                    </a:lnTo>
                    <a:lnTo>
                      <a:pt x="0" y="28"/>
                    </a:lnTo>
                    <a:lnTo>
                      <a:pt x="4" y="20"/>
                    </a:lnTo>
                    <a:lnTo>
                      <a:pt x="8" y="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691" name="Freeform 84">
                <a:extLst>
                  <a:ext uri="{FF2B5EF4-FFF2-40B4-BE49-F238E27FC236}">
                    <a16:creationId xmlns:a16="http://schemas.microsoft.com/office/drawing/2014/main" id="{66EE3DF0-5E6A-876D-68E0-993B7C425F69}"/>
                  </a:ext>
                </a:extLst>
              </p:cNvPr>
              <p:cNvSpPr>
                <a:spLocks noChangeAspect="1"/>
              </p:cNvSpPr>
              <p:nvPr/>
            </p:nvSpPr>
            <p:spPr bwMode="auto">
              <a:xfrm>
                <a:off x="2621152" y="4012003"/>
                <a:ext cx="12166" cy="12166"/>
              </a:xfrm>
              <a:custGeom>
                <a:avLst/>
                <a:gdLst>
                  <a:gd name="T0" fmla="*/ 8 w 8"/>
                  <a:gd name="T1" fmla="*/ 6 h 8"/>
                  <a:gd name="T2" fmla="*/ 8 w 8"/>
                  <a:gd name="T3" fmla="*/ 8 h 8"/>
                  <a:gd name="T4" fmla="*/ 8 w 8"/>
                  <a:gd name="T5" fmla="*/ 8 h 8"/>
                  <a:gd name="T6" fmla="*/ 6 w 8"/>
                  <a:gd name="T7" fmla="*/ 8 h 8"/>
                  <a:gd name="T8" fmla="*/ 4 w 8"/>
                  <a:gd name="T9" fmla="*/ 8 h 8"/>
                  <a:gd name="T10" fmla="*/ 4 w 8"/>
                  <a:gd name="T11" fmla="*/ 6 h 8"/>
                  <a:gd name="T12" fmla="*/ 6 w 8"/>
                  <a:gd name="T13" fmla="*/ 4 h 8"/>
                  <a:gd name="T14" fmla="*/ 4 w 8"/>
                  <a:gd name="T15" fmla="*/ 4 h 8"/>
                  <a:gd name="T16" fmla="*/ 2 w 8"/>
                  <a:gd name="T17" fmla="*/ 4 h 8"/>
                  <a:gd name="T18" fmla="*/ 0 w 8"/>
                  <a:gd name="T19" fmla="*/ 0 h 8"/>
                  <a:gd name="T20" fmla="*/ 2 w 8"/>
                  <a:gd name="T21" fmla="*/ 0 h 8"/>
                  <a:gd name="T22" fmla="*/ 2 w 8"/>
                  <a:gd name="T23" fmla="*/ 0 h 8"/>
                  <a:gd name="T24" fmla="*/ 6 w 8"/>
                  <a:gd name="T25" fmla="*/ 0 h 8"/>
                  <a:gd name="T26" fmla="*/ 8 w 8"/>
                  <a:gd name="T27" fmla="*/ 6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 h="8">
                    <a:moveTo>
                      <a:pt x="8" y="6"/>
                    </a:moveTo>
                    <a:lnTo>
                      <a:pt x="8" y="8"/>
                    </a:lnTo>
                    <a:lnTo>
                      <a:pt x="6" y="8"/>
                    </a:lnTo>
                    <a:lnTo>
                      <a:pt x="4" y="8"/>
                    </a:lnTo>
                    <a:lnTo>
                      <a:pt x="4" y="6"/>
                    </a:lnTo>
                    <a:lnTo>
                      <a:pt x="6" y="4"/>
                    </a:lnTo>
                    <a:lnTo>
                      <a:pt x="4" y="4"/>
                    </a:lnTo>
                    <a:lnTo>
                      <a:pt x="2" y="4"/>
                    </a:lnTo>
                    <a:lnTo>
                      <a:pt x="0" y="0"/>
                    </a:lnTo>
                    <a:lnTo>
                      <a:pt x="2" y="0"/>
                    </a:lnTo>
                    <a:lnTo>
                      <a:pt x="6" y="0"/>
                    </a:lnTo>
                    <a:lnTo>
                      <a:pt x="8" y="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692" name="Freeform 85">
                <a:extLst>
                  <a:ext uri="{FF2B5EF4-FFF2-40B4-BE49-F238E27FC236}">
                    <a16:creationId xmlns:a16="http://schemas.microsoft.com/office/drawing/2014/main" id="{46845B41-0511-F2A5-B88D-DF7F79B974BE}"/>
                  </a:ext>
                </a:extLst>
              </p:cNvPr>
              <p:cNvSpPr>
                <a:spLocks noChangeAspect="1"/>
              </p:cNvSpPr>
              <p:nvPr/>
            </p:nvSpPr>
            <p:spPr bwMode="auto">
              <a:xfrm>
                <a:off x="2621152" y="4012003"/>
                <a:ext cx="12166" cy="12166"/>
              </a:xfrm>
              <a:custGeom>
                <a:avLst/>
                <a:gdLst>
                  <a:gd name="T0" fmla="*/ 8 w 8"/>
                  <a:gd name="T1" fmla="*/ 6 h 8"/>
                  <a:gd name="T2" fmla="*/ 8 w 8"/>
                  <a:gd name="T3" fmla="*/ 8 h 8"/>
                  <a:gd name="T4" fmla="*/ 8 w 8"/>
                  <a:gd name="T5" fmla="*/ 8 h 8"/>
                  <a:gd name="T6" fmla="*/ 6 w 8"/>
                  <a:gd name="T7" fmla="*/ 8 h 8"/>
                  <a:gd name="T8" fmla="*/ 4 w 8"/>
                  <a:gd name="T9" fmla="*/ 8 h 8"/>
                  <a:gd name="T10" fmla="*/ 4 w 8"/>
                  <a:gd name="T11" fmla="*/ 6 h 8"/>
                  <a:gd name="T12" fmla="*/ 6 w 8"/>
                  <a:gd name="T13" fmla="*/ 4 h 8"/>
                  <a:gd name="T14" fmla="*/ 4 w 8"/>
                  <a:gd name="T15" fmla="*/ 4 h 8"/>
                  <a:gd name="T16" fmla="*/ 2 w 8"/>
                  <a:gd name="T17" fmla="*/ 4 h 8"/>
                  <a:gd name="T18" fmla="*/ 0 w 8"/>
                  <a:gd name="T19" fmla="*/ 0 h 8"/>
                  <a:gd name="T20" fmla="*/ 2 w 8"/>
                  <a:gd name="T21" fmla="*/ 0 h 8"/>
                  <a:gd name="T22" fmla="*/ 2 w 8"/>
                  <a:gd name="T23" fmla="*/ 0 h 8"/>
                  <a:gd name="T24" fmla="*/ 6 w 8"/>
                  <a:gd name="T25" fmla="*/ 0 h 8"/>
                  <a:gd name="T26" fmla="*/ 8 w 8"/>
                  <a:gd name="T27" fmla="*/ 6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 h="8">
                    <a:moveTo>
                      <a:pt x="8" y="6"/>
                    </a:moveTo>
                    <a:lnTo>
                      <a:pt x="8" y="8"/>
                    </a:lnTo>
                    <a:lnTo>
                      <a:pt x="6" y="8"/>
                    </a:lnTo>
                    <a:lnTo>
                      <a:pt x="4" y="8"/>
                    </a:lnTo>
                    <a:lnTo>
                      <a:pt x="4" y="6"/>
                    </a:lnTo>
                    <a:lnTo>
                      <a:pt x="6" y="4"/>
                    </a:lnTo>
                    <a:lnTo>
                      <a:pt x="4" y="4"/>
                    </a:lnTo>
                    <a:lnTo>
                      <a:pt x="2" y="4"/>
                    </a:lnTo>
                    <a:lnTo>
                      <a:pt x="0" y="0"/>
                    </a:lnTo>
                    <a:lnTo>
                      <a:pt x="2" y="0"/>
                    </a:lnTo>
                    <a:lnTo>
                      <a:pt x="6" y="0"/>
                    </a:lnTo>
                    <a:lnTo>
                      <a:pt x="8" y="6"/>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693" name="Freeform 86">
                <a:extLst>
                  <a:ext uri="{FF2B5EF4-FFF2-40B4-BE49-F238E27FC236}">
                    <a16:creationId xmlns:a16="http://schemas.microsoft.com/office/drawing/2014/main" id="{5B52D58B-DC92-C15E-7643-F57C049A8535}"/>
                  </a:ext>
                </a:extLst>
              </p:cNvPr>
              <p:cNvSpPr>
                <a:spLocks noChangeAspect="1"/>
              </p:cNvSpPr>
              <p:nvPr/>
            </p:nvSpPr>
            <p:spPr bwMode="auto">
              <a:xfrm>
                <a:off x="5279147" y="3417396"/>
                <a:ext cx="36495" cy="121659"/>
              </a:xfrm>
              <a:custGeom>
                <a:avLst/>
                <a:gdLst>
                  <a:gd name="T0" fmla="*/ 0 w 24"/>
                  <a:gd name="T1" fmla="*/ 40 h 80"/>
                  <a:gd name="T2" fmla="*/ 2 w 24"/>
                  <a:gd name="T3" fmla="*/ 38 h 80"/>
                  <a:gd name="T4" fmla="*/ 0 w 24"/>
                  <a:gd name="T5" fmla="*/ 40 h 80"/>
                  <a:gd name="T6" fmla="*/ 2 w 24"/>
                  <a:gd name="T7" fmla="*/ 42 h 80"/>
                  <a:gd name="T8" fmla="*/ 4 w 24"/>
                  <a:gd name="T9" fmla="*/ 40 h 80"/>
                  <a:gd name="T10" fmla="*/ 4 w 24"/>
                  <a:gd name="T11" fmla="*/ 38 h 80"/>
                  <a:gd name="T12" fmla="*/ 4 w 24"/>
                  <a:gd name="T13" fmla="*/ 38 h 80"/>
                  <a:gd name="T14" fmla="*/ 6 w 24"/>
                  <a:gd name="T15" fmla="*/ 36 h 80"/>
                  <a:gd name="T16" fmla="*/ 6 w 24"/>
                  <a:gd name="T17" fmla="*/ 36 h 80"/>
                  <a:gd name="T18" fmla="*/ 4 w 24"/>
                  <a:gd name="T19" fmla="*/ 34 h 80"/>
                  <a:gd name="T20" fmla="*/ 6 w 24"/>
                  <a:gd name="T21" fmla="*/ 22 h 80"/>
                  <a:gd name="T22" fmla="*/ 14 w 24"/>
                  <a:gd name="T23" fmla="*/ 2 h 80"/>
                  <a:gd name="T24" fmla="*/ 22 w 24"/>
                  <a:gd name="T25" fmla="*/ 0 h 80"/>
                  <a:gd name="T26" fmla="*/ 24 w 24"/>
                  <a:gd name="T27" fmla="*/ 10 h 80"/>
                  <a:gd name="T28" fmla="*/ 24 w 24"/>
                  <a:gd name="T29" fmla="*/ 18 h 80"/>
                  <a:gd name="T30" fmla="*/ 22 w 24"/>
                  <a:gd name="T31" fmla="*/ 16 h 80"/>
                  <a:gd name="T32" fmla="*/ 20 w 24"/>
                  <a:gd name="T33" fmla="*/ 16 h 80"/>
                  <a:gd name="T34" fmla="*/ 20 w 24"/>
                  <a:gd name="T35" fmla="*/ 14 h 80"/>
                  <a:gd name="T36" fmla="*/ 18 w 24"/>
                  <a:gd name="T37" fmla="*/ 14 h 80"/>
                  <a:gd name="T38" fmla="*/ 16 w 24"/>
                  <a:gd name="T39" fmla="*/ 14 h 80"/>
                  <a:gd name="T40" fmla="*/ 14 w 24"/>
                  <a:gd name="T41" fmla="*/ 16 h 80"/>
                  <a:gd name="T42" fmla="*/ 14 w 24"/>
                  <a:gd name="T43" fmla="*/ 18 h 80"/>
                  <a:gd name="T44" fmla="*/ 14 w 24"/>
                  <a:gd name="T45" fmla="*/ 18 h 80"/>
                  <a:gd name="T46" fmla="*/ 14 w 24"/>
                  <a:gd name="T47" fmla="*/ 20 h 80"/>
                  <a:gd name="T48" fmla="*/ 12 w 24"/>
                  <a:gd name="T49" fmla="*/ 22 h 80"/>
                  <a:gd name="T50" fmla="*/ 14 w 24"/>
                  <a:gd name="T51" fmla="*/ 24 h 80"/>
                  <a:gd name="T52" fmla="*/ 14 w 24"/>
                  <a:gd name="T53" fmla="*/ 24 h 80"/>
                  <a:gd name="T54" fmla="*/ 14 w 24"/>
                  <a:gd name="T55" fmla="*/ 26 h 80"/>
                  <a:gd name="T56" fmla="*/ 14 w 24"/>
                  <a:gd name="T57" fmla="*/ 28 h 80"/>
                  <a:gd name="T58" fmla="*/ 14 w 24"/>
                  <a:gd name="T59" fmla="*/ 28 h 80"/>
                  <a:gd name="T60" fmla="*/ 14 w 24"/>
                  <a:gd name="T61" fmla="*/ 30 h 80"/>
                  <a:gd name="T62" fmla="*/ 16 w 24"/>
                  <a:gd name="T63" fmla="*/ 30 h 80"/>
                  <a:gd name="T64" fmla="*/ 18 w 24"/>
                  <a:gd name="T65" fmla="*/ 30 h 80"/>
                  <a:gd name="T66" fmla="*/ 18 w 24"/>
                  <a:gd name="T67" fmla="*/ 32 h 80"/>
                  <a:gd name="T68" fmla="*/ 16 w 24"/>
                  <a:gd name="T69" fmla="*/ 34 h 80"/>
                  <a:gd name="T70" fmla="*/ 14 w 24"/>
                  <a:gd name="T71" fmla="*/ 34 h 80"/>
                  <a:gd name="T72" fmla="*/ 14 w 24"/>
                  <a:gd name="T73" fmla="*/ 36 h 80"/>
                  <a:gd name="T74" fmla="*/ 14 w 24"/>
                  <a:gd name="T75" fmla="*/ 38 h 80"/>
                  <a:gd name="T76" fmla="*/ 14 w 24"/>
                  <a:gd name="T77" fmla="*/ 38 h 80"/>
                  <a:gd name="T78" fmla="*/ 16 w 24"/>
                  <a:gd name="T79" fmla="*/ 40 h 80"/>
                  <a:gd name="T80" fmla="*/ 18 w 24"/>
                  <a:gd name="T81" fmla="*/ 40 h 80"/>
                  <a:gd name="T82" fmla="*/ 20 w 24"/>
                  <a:gd name="T83" fmla="*/ 38 h 80"/>
                  <a:gd name="T84" fmla="*/ 22 w 24"/>
                  <a:gd name="T85" fmla="*/ 38 h 80"/>
                  <a:gd name="T86" fmla="*/ 22 w 24"/>
                  <a:gd name="T87" fmla="*/ 36 h 80"/>
                  <a:gd name="T88" fmla="*/ 22 w 24"/>
                  <a:gd name="T89" fmla="*/ 26 h 80"/>
                  <a:gd name="T90" fmla="*/ 22 w 24"/>
                  <a:gd name="T91" fmla="*/ 28 h 80"/>
                  <a:gd name="T92" fmla="*/ 22 w 24"/>
                  <a:gd name="T93" fmla="*/ 44 h 80"/>
                  <a:gd name="T94" fmla="*/ 20 w 24"/>
                  <a:gd name="T95" fmla="*/ 60 h 80"/>
                  <a:gd name="T96" fmla="*/ 18 w 24"/>
                  <a:gd name="T97" fmla="*/ 78 h 80"/>
                  <a:gd name="T98" fmla="*/ 18 w 24"/>
                  <a:gd name="T99" fmla="*/ 80 h 80"/>
                  <a:gd name="T100" fmla="*/ 10 w 24"/>
                  <a:gd name="T101" fmla="*/ 60 h 80"/>
                  <a:gd name="T102" fmla="*/ 0 w 24"/>
                  <a:gd name="T103" fmla="*/ 40 h 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4" h="80">
                    <a:moveTo>
                      <a:pt x="0" y="40"/>
                    </a:moveTo>
                    <a:lnTo>
                      <a:pt x="2" y="38"/>
                    </a:lnTo>
                    <a:lnTo>
                      <a:pt x="0" y="40"/>
                    </a:lnTo>
                    <a:lnTo>
                      <a:pt x="2" y="42"/>
                    </a:lnTo>
                    <a:lnTo>
                      <a:pt x="4" y="40"/>
                    </a:lnTo>
                    <a:lnTo>
                      <a:pt x="4" y="38"/>
                    </a:lnTo>
                    <a:lnTo>
                      <a:pt x="6" y="36"/>
                    </a:lnTo>
                    <a:lnTo>
                      <a:pt x="4" y="34"/>
                    </a:lnTo>
                    <a:lnTo>
                      <a:pt x="6" y="22"/>
                    </a:lnTo>
                    <a:lnTo>
                      <a:pt x="14" y="2"/>
                    </a:lnTo>
                    <a:lnTo>
                      <a:pt x="22" y="0"/>
                    </a:lnTo>
                    <a:lnTo>
                      <a:pt x="24" y="10"/>
                    </a:lnTo>
                    <a:lnTo>
                      <a:pt x="24" y="18"/>
                    </a:lnTo>
                    <a:lnTo>
                      <a:pt x="22" y="16"/>
                    </a:lnTo>
                    <a:lnTo>
                      <a:pt x="20" y="16"/>
                    </a:lnTo>
                    <a:lnTo>
                      <a:pt x="20" y="14"/>
                    </a:lnTo>
                    <a:lnTo>
                      <a:pt x="18" y="14"/>
                    </a:lnTo>
                    <a:lnTo>
                      <a:pt x="16" y="14"/>
                    </a:lnTo>
                    <a:lnTo>
                      <a:pt x="14" y="16"/>
                    </a:lnTo>
                    <a:lnTo>
                      <a:pt x="14" y="18"/>
                    </a:lnTo>
                    <a:lnTo>
                      <a:pt x="14" y="20"/>
                    </a:lnTo>
                    <a:lnTo>
                      <a:pt x="12" y="22"/>
                    </a:lnTo>
                    <a:lnTo>
                      <a:pt x="14" y="24"/>
                    </a:lnTo>
                    <a:lnTo>
                      <a:pt x="14" y="26"/>
                    </a:lnTo>
                    <a:lnTo>
                      <a:pt x="14" y="28"/>
                    </a:lnTo>
                    <a:lnTo>
                      <a:pt x="14" y="30"/>
                    </a:lnTo>
                    <a:lnTo>
                      <a:pt x="16" y="30"/>
                    </a:lnTo>
                    <a:lnTo>
                      <a:pt x="18" y="30"/>
                    </a:lnTo>
                    <a:lnTo>
                      <a:pt x="18" y="32"/>
                    </a:lnTo>
                    <a:lnTo>
                      <a:pt x="16" y="34"/>
                    </a:lnTo>
                    <a:lnTo>
                      <a:pt x="14" y="34"/>
                    </a:lnTo>
                    <a:lnTo>
                      <a:pt x="14" y="36"/>
                    </a:lnTo>
                    <a:lnTo>
                      <a:pt x="14" y="38"/>
                    </a:lnTo>
                    <a:lnTo>
                      <a:pt x="16" y="40"/>
                    </a:lnTo>
                    <a:lnTo>
                      <a:pt x="18" y="40"/>
                    </a:lnTo>
                    <a:lnTo>
                      <a:pt x="20" y="38"/>
                    </a:lnTo>
                    <a:lnTo>
                      <a:pt x="22" y="38"/>
                    </a:lnTo>
                    <a:lnTo>
                      <a:pt x="22" y="36"/>
                    </a:lnTo>
                    <a:lnTo>
                      <a:pt x="22" y="26"/>
                    </a:lnTo>
                    <a:lnTo>
                      <a:pt x="22" y="28"/>
                    </a:lnTo>
                    <a:lnTo>
                      <a:pt x="22" y="44"/>
                    </a:lnTo>
                    <a:lnTo>
                      <a:pt x="20" y="60"/>
                    </a:lnTo>
                    <a:lnTo>
                      <a:pt x="18" y="78"/>
                    </a:lnTo>
                    <a:lnTo>
                      <a:pt x="18" y="80"/>
                    </a:lnTo>
                    <a:lnTo>
                      <a:pt x="10" y="60"/>
                    </a:lnTo>
                    <a:lnTo>
                      <a:pt x="0" y="4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694" name="Freeform 87">
                <a:extLst>
                  <a:ext uri="{FF2B5EF4-FFF2-40B4-BE49-F238E27FC236}">
                    <a16:creationId xmlns:a16="http://schemas.microsoft.com/office/drawing/2014/main" id="{FE3D24FC-8B15-D8B6-DF49-EA4B62939866}"/>
                  </a:ext>
                </a:extLst>
              </p:cNvPr>
              <p:cNvSpPr>
                <a:spLocks noChangeAspect="1"/>
              </p:cNvSpPr>
              <p:nvPr/>
            </p:nvSpPr>
            <p:spPr bwMode="auto">
              <a:xfrm>
                <a:off x="4427613" y="4045461"/>
                <a:ext cx="337570" cy="304145"/>
              </a:xfrm>
              <a:custGeom>
                <a:avLst/>
                <a:gdLst>
                  <a:gd name="T0" fmla="*/ 146 w 222"/>
                  <a:gd name="T1" fmla="*/ 144 h 200"/>
                  <a:gd name="T2" fmla="*/ 132 w 222"/>
                  <a:gd name="T3" fmla="*/ 148 h 200"/>
                  <a:gd name="T4" fmla="*/ 124 w 222"/>
                  <a:gd name="T5" fmla="*/ 160 h 200"/>
                  <a:gd name="T6" fmla="*/ 116 w 222"/>
                  <a:gd name="T7" fmla="*/ 174 h 200"/>
                  <a:gd name="T8" fmla="*/ 110 w 222"/>
                  <a:gd name="T9" fmla="*/ 190 h 200"/>
                  <a:gd name="T10" fmla="*/ 104 w 222"/>
                  <a:gd name="T11" fmla="*/ 190 h 200"/>
                  <a:gd name="T12" fmla="*/ 104 w 222"/>
                  <a:gd name="T13" fmla="*/ 196 h 200"/>
                  <a:gd name="T14" fmla="*/ 86 w 222"/>
                  <a:gd name="T15" fmla="*/ 196 h 200"/>
                  <a:gd name="T16" fmla="*/ 82 w 222"/>
                  <a:gd name="T17" fmla="*/ 194 h 200"/>
                  <a:gd name="T18" fmla="*/ 80 w 222"/>
                  <a:gd name="T19" fmla="*/ 196 h 200"/>
                  <a:gd name="T20" fmla="*/ 78 w 222"/>
                  <a:gd name="T21" fmla="*/ 198 h 200"/>
                  <a:gd name="T22" fmla="*/ 76 w 222"/>
                  <a:gd name="T23" fmla="*/ 192 h 200"/>
                  <a:gd name="T24" fmla="*/ 74 w 222"/>
                  <a:gd name="T25" fmla="*/ 200 h 200"/>
                  <a:gd name="T26" fmla="*/ 74 w 222"/>
                  <a:gd name="T27" fmla="*/ 196 h 200"/>
                  <a:gd name="T28" fmla="*/ 72 w 222"/>
                  <a:gd name="T29" fmla="*/ 198 h 200"/>
                  <a:gd name="T30" fmla="*/ 66 w 222"/>
                  <a:gd name="T31" fmla="*/ 198 h 200"/>
                  <a:gd name="T32" fmla="*/ 58 w 222"/>
                  <a:gd name="T33" fmla="*/ 198 h 200"/>
                  <a:gd name="T34" fmla="*/ 50 w 222"/>
                  <a:gd name="T35" fmla="*/ 178 h 200"/>
                  <a:gd name="T36" fmla="*/ 52 w 222"/>
                  <a:gd name="T37" fmla="*/ 176 h 200"/>
                  <a:gd name="T38" fmla="*/ 48 w 222"/>
                  <a:gd name="T39" fmla="*/ 174 h 200"/>
                  <a:gd name="T40" fmla="*/ 50 w 222"/>
                  <a:gd name="T41" fmla="*/ 174 h 200"/>
                  <a:gd name="T42" fmla="*/ 46 w 222"/>
                  <a:gd name="T43" fmla="*/ 170 h 200"/>
                  <a:gd name="T44" fmla="*/ 26 w 222"/>
                  <a:gd name="T45" fmla="*/ 156 h 200"/>
                  <a:gd name="T46" fmla="*/ 14 w 222"/>
                  <a:gd name="T47" fmla="*/ 156 h 200"/>
                  <a:gd name="T48" fmla="*/ 12 w 222"/>
                  <a:gd name="T49" fmla="*/ 156 h 200"/>
                  <a:gd name="T50" fmla="*/ 4 w 222"/>
                  <a:gd name="T51" fmla="*/ 156 h 200"/>
                  <a:gd name="T52" fmla="*/ 0 w 222"/>
                  <a:gd name="T53" fmla="*/ 156 h 200"/>
                  <a:gd name="T54" fmla="*/ 2 w 222"/>
                  <a:gd name="T55" fmla="*/ 128 h 200"/>
                  <a:gd name="T56" fmla="*/ 4 w 222"/>
                  <a:gd name="T57" fmla="*/ 100 h 200"/>
                  <a:gd name="T58" fmla="*/ 16 w 222"/>
                  <a:gd name="T59" fmla="*/ 76 h 200"/>
                  <a:gd name="T60" fmla="*/ 18 w 222"/>
                  <a:gd name="T61" fmla="*/ 56 h 200"/>
                  <a:gd name="T62" fmla="*/ 16 w 222"/>
                  <a:gd name="T63" fmla="*/ 46 h 200"/>
                  <a:gd name="T64" fmla="*/ 16 w 222"/>
                  <a:gd name="T65" fmla="*/ 44 h 200"/>
                  <a:gd name="T66" fmla="*/ 16 w 222"/>
                  <a:gd name="T67" fmla="*/ 36 h 200"/>
                  <a:gd name="T68" fmla="*/ 22 w 222"/>
                  <a:gd name="T69" fmla="*/ 22 h 200"/>
                  <a:gd name="T70" fmla="*/ 26 w 222"/>
                  <a:gd name="T71" fmla="*/ 6 h 200"/>
                  <a:gd name="T72" fmla="*/ 44 w 222"/>
                  <a:gd name="T73" fmla="*/ 0 h 200"/>
                  <a:gd name="T74" fmla="*/ 62 w 222"/>
                  <a:gd name="T75" fmla="*/ 2 h 200"/>
                  <a:gd name="T76" fmla="*/ 76 w 222"/>
                  <a:gd name="T77" fmla="*/ 14 h 200"/>
                  <a:gd name="T78" fmla="*/ 94 w 222"/>
                  <a:gd name="T79" fmla="*/ 8 h 200"/>
                  <a:gd name="T80" fmla="*/ 108 w 222"/>
                  <a:gd name="T81" fmla="*/ 14 h 200"/>
                  <a:gd name="T82" fmla="*/ 122 w 222"/>
                  <a:gd name="T83" fmla="*/ 20 h 200"/>
                  <a:gd name="T84" fmla="*/ 144 w 222"/>
                  <a:gd name="T85" fmla="*/ 10 h 200"/>
                  <a:gd name="T86" fmla="*/ 162 w 222"/>
                  <a:gd name="T87" fmla="*/ 12 h 200"/>
                  <a:gd name="T88" fmla="*/ 180 w 222"/>
                  <a:gd name="T89" fmla="*/ 14 h 200"/>
                  <a:gd name="T90" fmla="*/ 202 w 222"/>
                  <a:gd name="T91" fmla="*/ 2 h 200"/>
                  <a:gd name="T92" fmla="*/ 210 w 222"/>
                  <a:gd name="T93" fmla="*/ 14 h 200"/>
                  <a:gd name="T94" fmla="*/ 214 w 222"/>
                  <a:gd name="T95" fmla="*/ 30 h 200"/>
                  <a:gd name="T96" fmla="*/ 222 w 222"/>
                  <a:gd name="T97" fmla="*/ 38 h 200"/>
                  <a:gd name="T98" fmla="*/ 218 w 222"/>
                  <a:gd name="T99" fmla="*/ 50 h 200"/>
                  <a:gd name="T100" fmla="*/ 204 w 222"/>
                  <a:gd name="T101" fmla="*/ 62 h 200"/>
                  <a:gd name="T102" fmla="*/ 198 w 222"/>
                  <a:gd name="T103" fmla="*/ 78 h 200"/>
                  <a:gd name="T104" fmla="*/ 190 w 222"/>
                  <a:gd name="T105" fmla="*/ 92 h 200"/>
                  <a:gd name="T106" fmla="*/ 184 w 222"/>
                  <a:gd name="T107" fmla="*/ 110 h 200"/>
                  <a:gd name="T108" fmla="*/ 176 w 222"/>
                  <a:gd name="T109" fmla="*/ 120 h 200"/>
                  <a:gd name="T110" fmla="*/ 170 w 222"/>
                  <a:gd name="T111" fmla="*/ 140 h 200"/>
                  <a:gd name="T112" fmla="*/ 158 w 222"/>
                  <a:gd name="T113" fmla="*/ 156 h 200"/>
                  <a:gd name="T114" fmla="*/ 146 w 222"/>
                  <a:gd name="T115" fmla="*/ 144 h 2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2" h="200">
                    <a:moveTo>
                      <a:pt x="146" y="144"/>
                    </a:moveTo>
                    <a:lnTo>
                      <a:pt x="132" y="148"/>
                    </a:lnTo>
                    <a:lnTo>
                      <a:pt x="124" y="160"/>
                    </a:lnTo>
                    <a:lnTo>
                      <a:pt x="116" y="174"/>
                    </a:lnTo>
                    <a:lnTo>
                      <a:pt x="110" y="190"/>
                    </a:lnTo>
                    <a:lnTo>
                      <a:pt x="104" y="190"/>
                    </a:lnTo>
                    <a:lnTo>
                      <a:pt x="104" y="196"/>
                    </a:lnTo>
                    <a:lnTo>
                      <a:pt x="86" y="196"/>
                    </a:lnTo>
                    <a:lnTo>
                      <a:pt x="82" y="194"/>
                    </a:lnTo>
                    <a:lnTo>
                      <a:pt x="80" y="196"/>
                    </a:lnTo>
                    <a:lnTo>
                      <a:pt x="78" y="198"/>
                    </a:lnTo>
                    <a:lnTo>
                      <a:pt x="76" y="192"/>
                    </a:lnTo>
                    <a:lnTo>
                      <a:pt x="74" y="200"/>
                    </a:lnTo>
                    <a:lnTo>
                      <a:pt x="74" y="196"/>
                    </a:lnTo>
                    <a:lnTo>
                      <a:pt x="72" y="198"/>
                    </a:lnTo>
                    <a:lnTo>
                      <a:pt x="66" y="198"/>
                    </a:lnTo>
                    <a:lnTo>
                      <a:pt x="58" y="198"/>
                    </a:lnTo>
                    <a:lnTo>
                      <a:pt x="50" y="178"/>
                    </a:lnTo>
                    <a:lnTo>
                      <a:pt x="52" y="176"/>
                    </a:lnTo>
                    <a:lnTo>
                      <a:pt x="48" y="174"/>
                    </a:lnTo>
                    <a:lnTo>
                      <a:pt x="50" y="174"/>
                    </a:lnTo>
                    <a:lnTo>
                      <a:pt x="46" y="170"/>
                    </a:lnTo>
                    <a:lnTo>
                      <a:pt x="26" y="156"/>
                    </a:lnTo>
                    <a:lnTo>
                      <a:pt x="14" y="156"/>
                    </a:lnTo>
                    <a:lnTo>
                      <a:pt x="12" y="156"/>
                    </a:lnTo>
                    <a:lnTo>
                      <a:pt x="4" y="156"/>
                    </a:lnTo>
                    <a:lnTo>
                      <a:pt x="0" y="156"/>
                    </a:lnTo>
                    <a:lnTo>
                      <a:pt x="2" y="128"/>
                    </a:lnTo>
                    <a:lnTo>
                      <a:pt x="4" y="100"/>
                    </a:lnTo>
                    <a:lnTo>
                      <a:pt x="16" y="76"/>
                    </a:lnTo>
                    <a:lnTo>
                      <a:pt x="18" y="56"/>
                    </a:lnTo>
                    <a:lnTo>
                      <a:pt x="16" y="46"/>
                    </a:lnTo>
                    <a:lnTo>
                      <a:pt x="16" y="44"/>
                    </a:lnTo>
                    <a:lnTo>
                      <a:pt x="16" y="36"/>
                    </a:lnTo>
                    <a:lnTo>
                      <a:pt x="22" y="22"/>
                    </a:lnTo>
                    <a:lnTo>
                      <a:pt x="26" y="6"/>
                    </a:lnTo>
                    <a:lnTo>
                      <a:pt x="44" y="0"/>
                    </a:lnTo>
                    <a:lnTo>
                      <a:pt x="62" y="2"/>
                    </a:lnTo>
                    <a:lnTo>
                      <a:pt x="76" y="14"/>
                    </a:lnTo>
                    <a:lnTo>
                      <a:pt x="94" y="8"/>
                    </a:lnTo>
                    <a:lnTo>
                      <a:pt x="108" y="14"/>
                    </a:lnTo>
                    <a:lnTo>
                      <a:pt x="122" y="20"/>
                    </a:lnTo>
                    <a:lnTo>
                      <a:pt x="144" y="10"/>
                    </a:lnTo>
                    <a:lnTo>
                      <a:pt x="162" y="12"/>
                    </a:lnTo>
                    <a:lnTo>
                      <a:pt x="180" y="14"/>
                    </a:lnTo>
                    <a:lnTo>
                      <a:pt x="202" y="2"/>
                    </a:lnTo>
                    <a:lnTo>
                      <a:pt x="210" y="14"/>
                    </a:lnTo>
                    <a:lnTo>
                      <a:pt x="214" y="30"/>
                    </a:lnTo>
                    <a:lnTo>
                      <a:pt x="222" y="38"/>
                    </a:lnTo>
                    <a:lnTo>
                      <a:pt x="218" y="50"/>
                    </a:lnTo>
                    <a:lnTo>
                      <a:pt x="204" y="62"/>
                    </a:lnTo>
                    <a:lnTo>
                      <a:pt x="198" y="78"/>
                    </a:lnTo>
                    <a:lnTo>
                      <a:pt x="190" y="92"/>
                    </a:lnTo>
                    <a:lnTo>
                      <a:pt x="184" y="110"/>
                    </a:lnTo>
                    <a:lnTo>
                      <a:pt x="176" y="120"/>
                    </a:lnTo>
                    <a:lnTo>
                      <a:pt x="170" y="140"/>
                    </a:lnTo>
                    <a:lnTo>
                      <a:pt x="158" y="156"/>
                    </a:lnTo>
                    <a:lnTo>
                      <a:pt x="146" y="14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695" name="Freeform 88">
                <a:extLst>
                  <a:ext uri="{FF2B5EF4-FFF2-40B4-BE49-F238E27FC236}">
                    <a16:creationId xmlns:a16="http://schemas.microsoft.com/office/drawing/2014/main" id="{94F89C4D-1A9B-4384-8505-6B182EA3D081}"/>
                  </a:ext>
                </a:extLst>
              </p:cNvPr>
              <p:cNvSpPr>
                <a:spLocks noChangeAspect="1"/>
              </p:cNvSpPr>
              <p:nvPr/>
            </p:nvSpPr>
            <p:spPr bwMode="auto">
              <a:xfrm>
                <a:off x="6921388" y="3569471"/>
                <a:ext cx="249377" cy="594606"/>
              </a:xfrm>
              <a:custGeom>
                <a:avLst/>
                <a:gdLst>
                  <a:gd name="T0" fmla="*/ 112 w 164"/>
                  <a:gd name="T1" fmla="*/ 97 h 391"/>
                  <a:gd name="T2" fmla="*/ 128 w 164"/>
                  <a:gd name="T3" fmla="*/ 115 h 391"/>
                  <a:gd name="T4" fmla="*/ 136 w 164"/>
                  <a:gd name="T5" fmla="*/ 137 h 391"/>
                  <a:gd name="T6" fmla="*/ 158 w 164"/>
                  <a:gd name="T7" fmla="*/ 145 h 391"/>
                  <a:gd name="T8" fmla="*/ 156 w 164"/>
                  <a:gd name="T9" fmla="*/ 163 h 391"/>
                  <a:gd name="T10" fmla="*/ 138 w 164"/>
                  <a:gd name="T11" fmla="*/ 177 h 391"/>
                  <a:gd name="T12" fmla="*/ 112 w 164"/>
                  <a:gd name="T13" fmla="*/ 189 h 391"/>
                  <a:gd name="T14" fmla="*/ 104 w 164"/>
                  <a:gd name="T15" fmla="*/ 211 h 391"/>
                  <a:gd name="T16" fmla="*/ 134 w 164"/>
                  <a:gd name="T17" fmla="*/ 257 h 391"/>
                  <a:gd name="T18" fmla="*/ 134 w 164"/>
                  <a:gd name="T19" fmla="*/ 271 h 391"/>
                  <a:gd name="T20" fmla="*/ 132 w 164"/>
                  <a:gd name="T21" fmla="*/ 293 h 391"/>
                  <a:gd name="T22" fmla="*/ 152 w 164"/>
                  <a:gd name="T23" fmla="*/ 319 h 391"/>
                  <a:gd name="T24" fmla="*/ 162 w 164"/>
                  <a:gd name="T25" fmla="*/ 359 h 391"/>
                  <a:gd name="T26" fmla="*/ 148 w 164"/>
                  <a:gd name="T27" fmla="*/ 387 h 391"/>
                  <a:gd name="T28" fmla="*/ 146 w 164"/>
                  <a:gd name="T29" fmla="*/ 373 h 391"/>
                  <a:gd name="T30" fmla="*/ 142 w 164"/>
                  <a:gd name="T31" fmla="*/ 341 h 391"/>
                  <a:gd name="T32" fmla="*/ 132 w 164"/>
                  <a:gd name="T33" fmla="*/ 309 h 391"/>
                  <a:gd name="T34" fmla="*/ 122 w 164"/>
                  <a:gd name="T35" fmla="*/ 285 h 391"/>
                  <a:gd name="T36" fmla="*/ 106 w 164"/>
                  <a:gd name="T37" fmla="*/ 247 h 391"/>
                  <a:gd name="T38" fmla="*/ 94 w 164"/>
                  <a:gd name="T39" fmla="*/ 255 h 391"/>
                  <a:gd name="T40" fmla="*/ 86 w 164"/>
                  <a:gd name="T41" fmla="*/ 259 h 391"/>
                  <a:gd name="T42" fmla="*/ 74 w 164"/>
                  <a:gd name="T43" fmla="*/ 267 h 391"/>
                  <a:gd name="T44" fmla="*/ 66 w 164"/>
                  <a:gd name="T45" fmla="*/ 269 h 391"/>
                  <a:gd name="T46" fmla="*/ 60 w 164"/>
                  <a:gd name="T47" fmla="*/ 255 h 391"/>
                  <a:gd name="T48" fmla="*/ 54 w 164"/>
                  <a:gd name="T49" fmla="*/ 247 h 391"/>
                  <a:gd name="T50" fmla="*/ 48 w 164"/>
                  <a:gd name="T51" fmla="*/ 213 h 391"/>
                  <a:gd name="T52" fmla="*/ 38 w 164"/>
                  <a:gd name="T53" fmla="*/ 203 h 391"/>
                  <a:gd name="T54" fmla="*/ 38 w 164"/>
                  <a:gd name="T55" fmla="*/ 193 h 391"/>
                  <a:gd name="T56" fmla="*/ 24 w 164"/>
                  <a:gd name="T57" fmla="*/ 185 h 391"/>
                  <a:gd name="T58" fmla="*/ 22 w 164"/>
                  <a:gd name="T59" fmla="*/ 177 h 391"/>
                  <a:gd name="T60" fmla="*/ 14 w 164"/>
                  <a:gd name="T61" fmla="*/ 175 h 391"/>
                  <a:gd name="T62" fmla="*/ 6 w 164"/>
                  <a:gd name="T63" fmla="*/ 153 h 391"/>
                  <a:gd name="T64" fmla="*/ 6 w 164"/>
                  <a:gd name="T65" fmla="*/ 139 h 391"/>
                  <a:gd name="T66" fmla="*/ 14 w 164"/>
                  <a:gd name="T67" fmla="*/ 117 h 391"/>
                  <a:gd name="T68" fmla="*/ 26 w 164"/>
                  <a:gd name="T69" fmla="*/ 99 h 391"/>
                  <a:gd name="T70" fmla="*/ 34 w 164"/>
                  <a:gd name="T71" fmla="*/ 62 h 391"/>
                  <a:gd name="T72" fmla="*/ 54 w 164"/>
                  <a:gd name="T73" fmla="*/ 26 h 391"/>
                  <a:gd name="T74" fmla="*/ 64 w 164"/>
                  <a:gd name="T75" fmla="*/ 22 h 391"/>
                  <a:gd name="T76" fmla="*/ 68 w 164"/>
                  <a:gd name="T77" fmla="*/ 6 h 391"/>
                  <a:gd name="T78" fmla="*/ 86 w 164"/>
                  <a:gd name="T79" fmla="*/ 14 h 391"/>
                  <a:gd name="T80" fmla="*/ 96 w 164"/>
                  <a:gd name="T81" fmla="*/ 36 h 391"/>
                  <a:gd name="T82" fmla="*/ 98 w 164"/>
                  <a:gd name="T83" fmla="*/ 62 h 391"/>
                  <a:gd name="T84" fmla="*/ 90 w 164"/>
                  <a:gd name="T85" fmla="*/ 86 h 391"/>
                  <a:gd name="T86" fmla="*/ 110 w 164"/>
                  <a:gd name="T87" fmla="*/ 95 h 39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4" h="391">
                    <a:moveTo>
                      <a:pt x="110" y="95"/>
                    </a:moveTo>
                    <a:lnTo>
                      <a:pt x="112" y="97"/>
                    </a:lnTo>
                    <a:lnTo>
                      <a:pt x="116" y="111"/>
                    </a:lnTo>
                    <a:lnTo>
                      <a:pt x="128" y="115"/>
                    </a:lnTo>
                    <a:lnTo>
                      <a:pt x="126" y="133"/>
                    </a:lnTo>
                    <a:lnTo>
                      <a:pt x="136" y="137"/>
                    </a:lnTo>
                    <a:lnTo>
                      <a:pt x="144" y="149"/>
                    </a:lnTo>
                    <a:lnTo>
                      <a:pt x="158" y="145"/>
                    </a:lnTo>
                    <a:lnTo>
                      <a:pt x="164" y="149"/>
                    </a:lnTo>
                    <a:lnTo>
                      <a:pt x="156" y="163"/>
                    </a:lnTo>
                    <a:lnTo>
                      <a:pt x="148" y="175"/>
                    </a:lnTo>
                    <a:lnTo>
                      <a:pt x="138" y="177"/>
                    </a:lnTo>
                    <a:lnTo>
                      <a:pt x="130" y="185"/>
                    </a:lnTo>
                    <a:lnTo>
                      <a:pt x="112" y="189"/>
                    </a:lnTo>
                    <a:lnTo>
                      <a:pt x="108" y="213"/>
                    </a:lnTo>
                    <a:lnTo>
                      <a:pt x="104" y="211"/>
                    </a:lnTo>
                    <a:lnTo>
                      <a:pt x="118" y="235"/>
                    </a:lnTo>
                    <a:lnTo>
                      <a:pt x="134" y="257"/>
                    </a:lnTo>
                    <a:lnTo>
                      <a:pt x="140" y="259"/>
                    </a:lnTo>
                    <a:lnTo>
                      <a:pt x="134" y="271"/>
                    </a:lnTo>
                    <a:lnTo>
                      <a:pt x="132" y="281"/>
                    </a:lnTo>
                    <a:lnTo>
                      <a:pt x="132" y="293"/>
                    </a:lnTo>
                    <a:lnTo>
                      <a:pt x="142" y="307"/>
                    </a:lnTo>
                    <a:lnTo>
                      <a:pt x="152" y="319"/>
                    </a:lnTo>
                    <a:lnTo>
                      <a:pt x="156" y="339"/>
                    </a:lnTo>
                    <a:lnTo>
                      <a:pt x="162" y="359"/>
                    </a:lnTo>
                    <a:lnTo>
                      <a:pt x="156" y="371"/>
                    </a:lnTo>
                    <a:lnTo>
                      <a:pt x="148" y="387"/>
                    </a:lnTo>
                    <a:lnTo>
                      <a:pt x="144" y="391"/>
                    </a:lnTo>
                    <a:lnTo>
                      <a:pt x="146" y="373"/>
                    </a:lnTo>
                    <a:lnTo>
                      <a:pt x="146" y="357"/>
                    </a:lnTo>
                    <a:lnTo>
                      <a:pt x="142" y="341"/>
                    </a:lnTo>
                    <a:lnTo>
                      <a:pt x="138" y="325"/>
                    </a:lnTo>
                    <a:lnTo>
                      <a:pt x="132" y="309"/>
                    </a:lnTo>
                    <a:lnTo>
                      <a:pt x="130" y="315"/>
                    </a:lnTo>
                    <a:lnTo>
                      <a:pt x="122" y="285"/>
                    </a:lnTo>
                    <a:lnTo>
                      <a:pt x="116" y="255"/>
                    </a:lnTo>
                    <a:lnTo>
                      <a:pt x="106" y="247"/>
                    </a:lnTo>
                    <a:lnTo>
                      <a:pt x="98" y="239"/>
                    </a:lnTo>
                    <a:lnTo>
                      <a:pt x="94" y="255"/>
                    </a:lnTo>
                    <a:lnTo>
                      <a:pt x="88" y="251"/>
                    </a:lnTo>
                    <a:lnTo>
                      <a:pt x="86" y="259"/>
                    </a:lnTo>
                    <a:lnTo>
                      <a:pt x="74" y="269"/>
                    </a:lnTo>
                    <a:lnTo>
                      <a:pt x="74" y="267"/>
                    </a:lnTo>
                    <a:lnTo>
                      <a:pt x="70" y="269"/>
                    </a:lnTo>
                    <a:lnTo>
                      <a:pt x="66" y="269"/>
                    </a:lnTo>
                    <a:lnTo>
                      <a:pt x="62" y="267"/>
                    </a:lnTo>
                    <a:lnTo>
                      <a:pt x="60" y="255"/>
                    </a:lnTo>
                    <a:lnTo>
                      <a:pt x="52" y="265"/>
                    </a:lnTo>
                    <a:lnTo>
                      <a:pt x="54" y="247"/>
                    </a:lnTo>
                    <a:lnTo>
                      <a:pt x="54" y="229"/>
                    </a:lnTo>
                    <a:lnTo>
                      <a:pt x="48" y="213"/>
                    </a:lnTo>
                    <a:lnTo>
                      <a:pt x="40" y="197"/>
                    </a:lnTo>
                    <a:lnTo>
                      <a:pt x="38" y="203"/>
                    </a:lnTo>
                    <a:lnTo>
                      <a:pt x="30" y="193"/>
                    </a:lnTo>
                    <a:lnTo>
                      <a:pt x="38" y="193"/>
                    </a:lnTo>
                    <a:lnTo>
                      <a:pt x="32" y="183"/>
                    </a:lnTo>
                    <a:lnTo>
                      <a:pt x="24" y="185"/>
                    </a:lnTo>
                    <a:lnTo>
                      <a:pt x="22" y="185"/>
                    </a:lnTo>
                    <a:lnTo>
                      <a:pt x="22" y="177"/>
                    </a:lnTo>
                    <a:lnTo>
                      <a:pt x="16" y="179"/>
                    </a:lnTo>
                    <a:lnTo>
                      <a:pt x="14" y="175"/>
                    </a:lnTo>
                    <a:lnTo>
                      <a:pt x="0" y="155"/>
                    </a:lnTo>
                    <a:lnTo>
                      <a:pt x="6" y="153"/>
                    </a:lnTo>
                    <a:lnTo>
                      <a:pt x="6" y="139"/>
                    </a:lnTo>
                    <a:lnTo>
                      <a:pt x="14" y="139"/>
                    </a:lnTo>
                    <a:lnTo>
                      <a:pt x="14" y="117"/>
                    </a:lnTo>
                    <a:lnTo>
                      <a:pt x="14" y="99"/>
                    </a:lnTo>
                    <a:lnTo>
                      <a:pt x="26" y="99"/>
                    </a:lnTo>
                    <a:lnTo>
                      <a:pt x="34" y="72"/>
                    </a:lnTo>
                    <a:lnTo>
                      <a:pt x="34" y="62"/>
                    </a:lnTo>
                    <a:lnTo>
                      <a:pt x="36" y="44"/>
                    </a:lnTo>
                    <a:lnTo>
                      <a:pt x="54" y="26"/>
                    </a:lnTo>
                    <a:lnTo>
                      <a:pt x="68" y="30"/>
                    </a:lnTo>
                    <a:lnTo>
                      <a:pt x="64" y="22"/>
                    </a:lnTo>
                    <a:lnTo>
                      <a:pt x="66" y="16"/>
                    </a:lnTo>
                    <a:lnTo>
                      <a:pt x="68" y="6"/>
                    </a:lnTo>
                    <a:lnTo>
                      <a:pt x="70" y="0"/>
                    </a:lnTo>
                    <a:lnTo>
                      <a:pt x="86" y="14"/>
                    </a:lnTo>
                    <a:lnTo>
                      <a:pt x="94" y="20"/>
                    </a:lnTo>
                    <a:lnTo>
                      <a:pt x="96" y="36"/>
                    </a:lnTo>
                    <a:lnTo>
                      <a:pt x="100" y="54"/>
                    </a:lnTo>
                    <a:lnTo>
                      <a:pt x="98" y="62"/>
                    </a:lnTo>
                    <a:lnTo>
                      <a:pt x="90" y="78"/>
                    </a:lnTo>
                    <a:lnTo>
                      <a:pt x="90" y="86"/>
                    </a:lnTo>
                    <a:lnTo>
                      <a:pt x="92" y="97"/>
                    </a:lnTo>
                    <a:lnTo>
                      <a:pt x="110" y="95"/>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696" name="Freeform 89">
                <a:extLst>
                  <a:ext uri="{FF2B5EF4-FFF2-40B4-BE49-F238E27FC236}">
                    <a16:creationId xmlns:a16="http://schemas.microsoft.com/office/drawing/2014/main" id="{D0FA8FAE-2C45-628A-D4FA-2C1D2667DB2E}"/>
                  </a:ext>
                </a:extLst>
              </p:cNvPr>
              <p:cNvSpPr>
                <a:spLocks noChangeAspect="1"/>
              </p:cNvSpPr>
              <p:nvPr/>
            </p:nvSpPr>
            <p:spPr bwMode="auto">
              <a:xfrm>
                <a:off x="5777898" y="3012881"/>
                <a:ext cx="477465" cy="276773"/>
              </a:xfrm>
              <a:custGeom>
                <a:avLst/>
                <a:gdLst>
                  <a:gd name="T0" fmla="*/ 196 w 314"/>
                  <a:gd name="T1" fmla="*/ 154 h 182"/>
                  <a:gd name="T2" fmla="*/ 166 w 314"/>
                  <a:gd name="T3" fmla="*/ 136 h 182"/>
                  <a:gd name="T4" fmla="*/ 136 w 314"/>
                  <a:gd name="T5" fmla="*/ 116 h 182"/>
                  <a:gd name="T6" fmla="*/ 122 w 314"/>
                  <a:gd name="T7" fmla="*/ 110 h 182"/>
                  <a:gd name="T8" fmla="*/ 100 w 314"/>
                  <a:gd name="T9" fmla="*/ 100 h 182"/>
                  <a:gd name="T10" fmla="*/ 86 w 314"/>
                  <a:gd name="T11" fmla="*/ 80 h 182"/>
                  <a:gd name="T12" fmla="*/ 62 w 314"/>
                  <a:gd name="T13" fmla="*/ 64 h 182"/>
                  <a:gd name="T14" fmla="*/ 50 w 314"/>
                  <a:gd name="T15" fmla="*/ 78 h 182"/>
                  <a:gd name="T16" fmla="*/ 40 w 314"/>
                  <a:gd name="T17" fmla="*/ 84 h 182"/>
                  <a:gd name="T18" fmla="*/ 44 w 314"/>
                  <a:gd name="T19" fmla="*/ 96 h 182"/>
                  <a:gd name="T20" fmla="*/ 20 w 314"/>
                  <a:gd name="T21" fmla="*/ 90 h 182"/>
                  <a:gd name="T22" fmla="*/ 16 w 314"/>
                  <a:gd name="T23" fmla="*/ 72 h 182"/>
                  <a:gd name="T24" fmla="*/ 10 w 314"/>
                  <a:gd name="T25" fmla="*/ 52 h 182"/>
                  <a:gd name="T26" fmla="*/ 6 w 314"/>
                  <a:gd name="T27" fmla="*/ 34 h 182"/>
                  <a:gd name="T28" fmla="*/ 0 w 314"/>
                  <a:gd name="T29" fmla="*/ 16 h 182"/>
                  <a:gd name="T30" fmla="*/ 22 w 314"/>
                  <a:gd name="T31" fmla="*/ 8 h 182"/>
                  <a:gd name="T32" fmla="*/ 42 w 314"/>
                  <a:gd name="T33" fmla="*/ 0 h 182"/>
                  <a:gd name="T34" fmla="*/ 64 w 314"/>
                  <a:gd name="T35" fmla="*/ 12 h 182"/>
                  <a:gd name="T36" fmla="*/ 86 w 314"/>
                  <a:gd name="T37" fmla="*/ 22 h 182"/>
                  <a:gd name="T38" fmla="*/ 104 w 314"/>
                  <a:gd name="T39" fmla="*/ 42 h 182"/>
                  <a:gd name="T40" fmla="*/ 124 w 314"/>
                  <a:gd name="T41" fmla="*/ 44 h 182"/>
                  <a:gd name="T42" fmla="*/ 140 w 314"/>
                  <a:gd name="T43" fmla="*/ 46 h 182"/>
                  <a:gd name="T44" fmla="*/ 158 w 314"/>
                  <a:gd name="T45" fmla="*/ 46 h 182"/>
                  <a:gd name="T46" fmla="*/ 176 w 314"/>
                  <a:gd name="T47" fmla="*/ 48 h 182"/>
                  <a:gd name="T48" fmla="*/ 196 w 314"/>
                  <a:gd name="T49" fmla="*/ 62 h 182"/>
                  <a:gd name="T50" fmla="*/ 198 w 314"/>
                  <a:gd name="T51" fmla="*/ 78 h 182"/>
                  <a:gd name="T52" fmla="*/ 230 w 314"/>
                  <a:gd name="T53" fmla="*/ 94 h 182"/>
                  <a:gd name="T54" fmla="*/ 246 w 314"/>
                  <a:gd name="T55" fmla="*/ 84 h 182"/>
                  <a:gd name="T56" fmla="*/ 262 w 314"/>
                  <a:gd name="T57" fmla="*/ 72 h 182"/>
                  <a:gd name="T58" fmla="*/ 274 w 314"/>
                  <a:gd name="T59" fmla="*/ 86 h 182"/>
                  <a:gd name="T60" fmla="*/ 298 w 314"/>
                  <a:gd name="T61" fmla="*/ 88 h 182"/>
                  <a:gd name="T62" fmla="*/ 314 w 314"/>
                  <a:gd name="T63" fmla="*/ 100 h 182"/>
                  <a:gd name="T64" fmla="*/ 310 w 314"/>
                  <a:gd name="T65" fmla="*/ 112 h 182"/>
                  <a:gd name="T66" fmla="*/ 304 w 314"/>
                  <a:gd name="T67" fmla="*/ 118 h 182"/>
                  <a:gd name="T68" fmla="*/ 286 w 314"/>
                  <a:gd name="T69" fmla="*/ 118 h 182"/>
                  <a:gd name="T70" fmla="*/ 274 w 314"/>
                  <a:gd name="T71" fmla="*/ 114 h 182"/>
                  <a:gd name="T72" fmla="*/ 272 w 314"/>
                  <a:gd name="T73" fmla="*/ 108 h 182"/>
                  <a:gd name="T74" fmla="*/ 276 w 314"/>
                  <a:gd name="T75" fmla="*/ 104 h 182"/>
                  <a:gd name="T76" fmla="*/ 270 w 314"/>
                  <a:gd name="T77" fmla="*/ 100 h 182"/>
                  <a:gd name="T78" fmla="*/ 260 w 314"/>
                  <a:gd name="T79" fmla="*/ 110 h 182"/>
                  <a:gd name="T80" fmla="*/ 252 w 314"/>
                  <a:gd name="T81" fmla="*/ 112 h 182"/>
                  <a:gd name="T82" fmla="*/ 246 w 314"/>
                  <a:gd name="T83" fmla="*/ 130 h 182"/>
                  <a:gd name="T84" fmla="*/ 226 w 314"/>
                  <a:gd name="T85" fmla="*/ 130 h 182"/>
                  <a:gd name="T86" fmla="*/ 234 w 314"/>
                  <a:gd name="T87" fmla="*/ 138 h 182"/>
                  <a:gd name="T88" fmla="*/ 246 w 314"/>
                  <a:gd name="T89" fmla="*/ 146 h 182"/>
                  <a:gd name="T90" fmla="*/ 250 w 314"/>
                  <a:gd name="T91" fmla="*/ 154 h 182"/>
                  <a:gd name="T92" fmla="*/ 244 w 314"/>
                  <a:gd name="T93" fmla="*/ 182 h 182"/>
                  <a:gd name="T94" fmla="*/ 226 w 314"/>
                  <a:gd name="T95" fmla="*/ 178 h 182"/>
                  <a:gd name="T96" fmla="*/ 208 w 314"/>
                  <a:gd name="T97" fmla="*/ 176 h 182"/>
                  <a:gd name="T98" fmla="*/ 196 w 314"/>
                  <a:gd name="T99" fmla="*/ 154 h 1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14" h="182">
                    <a:moveTo>
                      <a:pt x="196" y="154"/>
                    </a:moveTo>
                    <a:lnTo>
                      <a:pt x="166" y="136"/>
                    </a:lnTo>
                    <a:lnTo>
                      <a:pt x="136" y="116"/>
                    </a:lnTo>
                    <a:lnTo>
                      <a:pt x="122" y="110"/>
                    </a:lnTo>
                    <a:lnTo>
                      <a:pt x="100" y="100"/>
                    </a:lnTo>
                    <a:lnTo>
                      <a:pt x="86" y="80"/>
                    </a:lnTo>
                    <a:lnTo>
                      <a:pt x="62" y="64"/>
                    </a:lnTo>
                    <a:lnTo>
                      <a:pt x="50" y="78"/>
                    </a:lnTo>
                    <a:lnTo>
                      <a:pt x="40" y="84"/>
                    </a:lnTo>
                    <a:lnTo>
                      <a:pt x="44" y="96"/>
                    </a:lnTo>
                    <a:lnTo>
                      <a:pt x="20" y="90"/>
                    </a:lnTo>
                    <a:lnTo>
                      <a:pt x="16" y="72"/>
                    </a:lnTo>
                    <a:lnTo>
                      <a:pt x="10" y="52"/>
                    </a:lnTo>
                    <a:lnTo>
                      <a:pt x="6" y="34"/>
                    </a:lnTo>
                    <a:lnTo>
                      <a:pt x="0" y="16"/>
                    </a:lnTo>
                    <a:lnTo>
                      <a:pt x="22" y="8"/>
                    </a:lnTo>
                    <a:lnTo>
                      <a:pt x="42" y="0"/>
                    </a:lnTo>
                    <a:lnTo>
                      <a:pt x="64" y="12"/>
                    </a:lnTo>
                    <a:lnTo>
                      <a:pt x="86" y="22"/>
                    </a:lnTo>
                    <a:lnTo>
                      <a:pt x="104" y="42"/>
                    </a:lnTo>
                    <a:lnTo>
                      <a:pt x="124" y="44"/>
                    </a:lnTo>
                    <a:lnTo>
                      <a:pt x="140" y="46"/>
                    </a:lnTo>
                    <a:lnTo>
                      <a:pt x="158" y="46"/>
                    </a:lnTo>
                    <a:lnTo>
                      <a:pt x="176" y="48"/>
                    </a:lnTo>
                    <a:lnTo>
                      <a:pt x="196" y="62"/>
                    </a:lnTo>
                    <a:lnTo>
                      <a:pt x="198" y="78"/>
                    </a:lnTo>
                    <a:lnTo>
                      <a:pt x="230" y="94"/>
                    </a:lnTo>
                    <a:lnTo>
                      <a:pt x="246" y="84"/>
                    </a:lnTo>
                    <a:lnTo>
                      <a:pt x="262" y="72"/>
                    </a:lnTo>
                    <a:lnTo>
                      <a:pt x="274" y="86"/>
                    </a:lnTo>
                    <a:lnTo>
                      <a:pt x="298" y="88"/>
                    </a:lnTo>
                    <a:lnTo>
                      <a:pt x="314" y="100"/>
                    </a:lnTo>
                    <a:lnTo>
                      <a:pt x="310" y="112"/>
                    </a:lnTo>
                    <a:lnTo>
                      <a:pt x="304" y="118"/>
                    </a:lnTo>
                    <a:lnTo>
                      <a:pt x="286" y="118"/>
                    </a:lnTo>
                    <a:lnTo>
                      <a:pt x="274" y="114"/>
                    </a:lnTo>
                    <a:lnTo>
                      <a:pt x="272" y="108"/>
                    </a:lnTo>
                    <a:lnTo>
                      <a:pt x="276" y="104"/>
                    </a:lnTo>
                    <a:lnTo>
                      <a:pt x="270" y="100"/>
                    </a:lnTo>
                    <a:lnTo>
                      <a:pt x="260" y="110"/>
                    </a:lnTo>
                    <a:lnTo>
                      <a:pt x="252" y="112"/>
                    </a:lnTo>
                    <a:lnTo>
                      <a:pt x="246" y="130"/>
                    </a:lnTo>
                    <a:lnTo>
                      <a:pt x="226" y="130"/>
                    </a:lnTo>
                    <a:lnTo>
                      <a:pt x="234" y="138"/>
                    </a:lnTo>
                    <a:lnTo>
                      <a:pt x="246" y="146"/>
                    </a:lnTo>
                    <a:lnTo>
                      <a:pt x="250" y="154"/>
                    </a:lnTo>
                    <a:lnTo>
                      <a:pt x="244" y="182"/>
                    </a:lnTo>
                    <a:lnTo>
                      <a:pt x="226" y="178"/>
                    </a:lnTo>
                    <a:lnTo>
                      <a:pt x="208" y="176"/>
                    </a:lnTo>
                    <a:lnTo>
                      <a:pt x="196" y="15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697" name="Freeform 90">
                <a:extLst>
                  <a:ext uri="{FF2B5EF4-FFF2-40B4-BE49-F238E27FC236}">
                    <a16:creationId xmlns:a16="http://schemas.microsoft.com/office/drawing/2014/main" id="{B9763629-9DA3-2BE9-D6C6-4D891E0BAEAA}"/>
                  </a:ext>
                </a:extLst>
              </p:cNvPr>
              <p:cNvSpPr>
                <a:spLocks noChangeAspect="1"/>
              </p:cNvSpPr>
              <p:nvPr/>
            </p:nvSpPr>
            <p:spPr bwMode="auto">
              <a:xfrm>
                <a:off x="4591837" y="4066751"/>
                <a:ext cx="218965" cy="366498"/>
              </a:xfrm>
              <a:custGeom>
                <a:avLst/>
                <a:gdLst>
                  <a:gd name="T0" fmla="*/ 134 w 144"/>
                  <a:gd name="T1" fmla="*/ 66 h 241"/>
                  <a:gd name="T2" fmla="*/ 112 w 144"/>
                  <a:gd name="T3" fmla="*/ 66 h 241"/>
                  <a:gd name="T4" fmla="*/ 102 w 144"/>
                  <a:gd name="T5" fmla="*/ 72 h 241"/>
                  <a:gd name="T6" fmla="*/ 118 w 144"/>
                  <a:gd name="T7" fmla="*/ 90 h 241"/>
                  <a:gd name="T8" fmla="*/ 130 w 144"/>
                  <a:gd name="T9" fmla="*/ 118 h 241"/>
                  <a:gd name="T10" fmla="*/ 120 w 144"/>
                  <a:gd name="T11" fmla="*/ 136 h 241"/>
                  <a:gd name="T12" fmla="*/ 112 w 144"/>
                  <a:gd name="T13" fmla="*/ 152 h 241"/>
                  <a:gd name="T14" fmla="*/ 118 w 144"/>
                  <a:gd name="T15" fmla="*/ 182 h 241"/>
                  <a:gd name="T16" fmla="*/ 128 w 144"/>
                  <a:gd name="T17" fmla="*/ 198 h 241"/>
                  <a:gd name="T18" fmla="*/ 138 w 144"/>
                  <a:gd name="T19" fmla="*/ 212 h 241"/>
                  <a:gd name="T20" fmla="*/ 144 w 144"/>
                  <a:gd name="T21" fmla="*/ 233 h 241"/>
                  <a:gd name="T22" fmla="*/ 140 w 144"/>
                  <a:gd name="T23" fmla="*/ 241 h 241"/>
                  <a:gd name="T24" fmla="*/ 124 w 144"/>
                  <a:gd name="T25" fmla="*/ 237 h 241"/>
                  <a:gd name="T26" fmla="*/ 108 w 144"/>
                  <a:gd name="T27" fmla="*/ 233 h 241"/>
                  <a:gd name="T28" fmla="*/ 90 w 144"/>
                  <a:gd name="T29" fmla="*/ 233 h 241"/>
                  <a:gd name="T30" fmla="*/ 72 w 144"/>
                  <a:gd name="T31" fmla="*/ 233 h 241"/>
                  <a:gd name="T32" fmla="*/ 52 w 144"/>
                  <a:gd name="T33" fmla="*/ 233 h 241"/>
                  <a:gd name="T34" fmla="*/ 40 w 144"/>
                  <a:gd name="T35" fmla="*/ 230 h 241"/>
                  <a:gd name="T36" fmla="*/ 24 w 144"/>
                  <a:gd name="T37" fmla="*/ 228 h 241"/>
                  <a:gd name="T38" fmla="*/ 24 w 144"/>
                  <a:gd name="T39" fmla="*/ 206 h 241"/>
                  <a:gd name="T40" fmla="*/ 22 w 144"/>
                  <a:gd name="T41" fmla="*/ 200 h 241"/>
                  <a:gd name="T42" fmla="*/ 22 w 144"/>
                  <a:gd name="T43" fmla="*/ 192 h 241"/>
                  <a:gd name="T44" fmla="*/ 12 w 144"/>
                  <a:gd name="T45" fmla="*/ 194 h 241"/>
                  <a:gd name="T46" fmla="*/ 8 w 144"/>
                  <a:gd name="T47" fmla="*/ 192 h 241"/>
                  <a:gd name="T48" fmla="*/ 4 w 144"/>
                  <a:gd name="T49" fmla="*/ 180 h 241"/>
                  <a:gd name="T50" fmla="*/ 0 w 144"/>
                  <a:gd name="T51" fmla="*/ 180 h 241"/>
                  <a:gd name="T52" fmla="*/ 2 w 144"/>
                  <a:gd name="T53" fmla="*/ 176 h 241"/>
                  <a:gd name="T54" fmla="*/ 8 w 144"/>
                  <a:gd name="T55" fmla="*/ 160 h 241"/>
                  <a:gd name="T56" fmla="*/ 16 w 144"/>
                  <a:gd name="T57" fmla="*/ 146 h 241"/>
                  <a:gd name="T58" fmla="*/ 24 w 144"/>
                  <a:gd name="T59" fmla="*/ 134 h 241"/>
                  <a:gd name="T60" fmla="*/ 38 w 144"/>
                  <a:gd name="T61" fmla="*/ 130 h 241"/>
                  <a:gd name="T62" fmla="*/ 50 w 144"/>
                  <a:gd name="T63" fmla="*/ 142 h 241"/>
                  <a:gd name="T64" fmla="*/ 62 w 144"/>
                  <a:gd name="T65" fmla="*/ 126 h 241"/>
                  <a:gd name="T66" fmla="*/ 68 w 144"/>
                  <a:gd name="T67" fmla="*/ 106 h 241"/>
                  <a:gd name="T68" fmla="*/ 76 w 144"/>
                  <a:gd name="T69" fmla="*/ 96 h 241"/>
                  <a:gd name="T70" fmla="*/ 82 w 144"/>
                  <a:gd name="T71" fmla="*/ 78 h 241"/>
                  <a:gd name="T72" fmla="*/ 90 w 144"/>
                  <a:gd name="T73" fmla="*/ 64 h 241"/>
                  <a:gd name="T74" fmla="*/ 96 w 144"/>
                  <a:gd name="T75" fmla="*/ 48 h 241"/>
                  <a:gd name="T76" fmla="*/ 110 w 144"/>
                  <a:gd name="T77" fmla="*/ 36 h 241"/>
                  <a:gd name="T78" fmla="*/ 114 w 144"/>
                  <a:gd name="T79" fmla="*/ 24 h 241"/>
                  <a:gd name="T80" fmla="*/ 106 w 144"/>
                  <a:gd name="T81" fmla="*/ 16 h 241"/>
                  <a:gd name="T82" fmla="*/ 102 w 144"/>
                  <a:gd name="T83" fmla="*/ 0 h 241"/>
                  <a:gd name="T84" fmla="*/ 110 w 144"/>
                  <a:gd name="T85" fmla="*/ 0 h 241"/>
                  <a:gd name="T86" fmla="*/ 118 w 144"/>
                  <a:gd name="T87" fmla="*/ 22 h 241"/>
                  <a:gd name="T88" fmla="*/ 120 w 144"/>
                  <a:gd name="T89" fmla="*/ 46 h 241"/>
                  <a:gd name="T90" fmla="*/ 134 w 144"/>
                  <a:gd name="T91" fmla="*/ 66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241">
                    <a:moveTo>
                      <a:pt x="134" y="66"/>
                    </a:moveTo>
                    <a:lnTo>
                      <a:pt x="112" y="66"/>
                    </a:lnTo>
                    <a:lnTo>
                      <a:pt x="102" y="72"/>
                    </a:lnTo>
                    <a:lnTo>
                      <a:pt x="118" y="90"/>
                    </a:lnTo>
                    <a:lnTo>
                      <a:pt x="130" y="118"/>
                    </a:lnTo>
                    <a:lnTo>
                      <a:pt x="120" y="136"/>
                    </a:lnTo>
                    <a:lnTo>
                      <a:pt x="112" y="152"/>
                    </a:lnTo>
                    <a:lnTo>
                      <a:pt x="118" y="182"/>
                    </a:lnTo>
                    <a:lnTo>
                      <a:pt x="128" y="198"/>
                    </a:lnTo>
                    <a:lnTo>
                      <a:pt x="138" y="212"/>
                    </a:lnTo>
                    <a:lnTo>
                      <a:pt x="144" y="233"/>
                    </a:lnTo>
                    <a:lnTo>
                      <a:pt x="140" y="241"/>
                    </a:lnTo>
                    <a:lnTo>
                      <a:pt x="124" y="237"/>
                    </a:lnTo>
                    <a:lnTo>
                      <a:pt x="108" y="233"/>
                    </a:lnTo>
                    <a:lnTo>
                      <a:pt x="90" y="233"/>
                    </a:lnTo>
                    <a:lnTo>
                      <a:pt x="72" y="233"/>
                    </a:lnTo>
                    <a:lnTo>
                      <a:pt x="52" y="233"/>
                    </a:lnTo>
                    <a:lnTo>
                      <a:pt x="40" y="230"/>
                    </a:lnTo>
                    <a:lnTo>
                      <a:pt x="24" y="228"/>
                    </a:lnTo>
                    <a:lnTo>
                      <a:pt x="24" y="206"/>
                    </a:lnTo>
                    <a:lnTo>
                      <a:pt x="22" y="200"/>
                    </a:lnTo>
                    <a:lnTo>
                      <a:pt x="22" y="192"/>
                    </a:lnTo>
                    <a:lnTo>
                      <a:pt x="12" y="194"/>
                    </a:lnTo>
                    <a:lnTo>
                      <a:pt x="8" y="192"/>
                    </a:lnTo>
                    <a:lnTo>
                      <a:pt x="4" y="180"/>
                    </a:lnTo>
                    <a:lnTo>
                      <a:pt x="0" y="180"/>
                    </a:lnTo>
                    <a:lnTo>
                      <a:pt x="2" y="176"/>
                    </a:lnTo>
                    <a:lnTo>
                      <a:pt x="8" y="160"/>
                    </a:lnTo>
                    <a:lnTo>
                      <a:pt x="16" y="146"/>
                    </a:lnTo>
                    <a:lnTo>
                      <a:pt x="24" y="134"/>
                    </a:lnTo>
                    <a:lnTo>
                      <a:pt x="38" y="130"/>
                    </a:lnTo>
                    <a:lnTo>
                      <a:pt x="50" y="142"/>
                    </a:lnTo>
                    <a:lnTo>
                      <a:pt x="62" y="126"/>
                    </a:lnTo>
                    <a:lnTo>
                      <a:pt x="68" y="106"/>
                    </a:lnTo>
                    <a:lnTo>
                      <a:pt x="76" y="96"/>
                    </a:lnTo>
                    <a:lnTo>
                      <a:pt x="82" y="78"/>
                    </a:lnTo>
                    <a:lnTo>
                      <a:pt x="90" y="64"/>
                    </a:lnTo>
                    <a:lnTo>
                      <a:pt x="96" y="48"/>
                    </a:lnTo>
                    <a:lnTo>
                      <a:pt x="110" y="36"/>
                    </a:lnTo>
                    <a:lnTo>
                      <a:pt x="114" y="24"/>
                    </a:lnTo>
                    <a:lnTo>
                      <a:pt x="106" y="16"/>
                    </a:lnTo>
                    <a:lnTo>
                      <a:pt x="102" y="0"/>
                    </a:lnTo>
                    <a:lnTo>
                      <a:pt x="110" y="0"/>
                    </a:lnTo>
                    <a:lnTo>
                      <a:pt x="118" y="22"/>
                    </a:lnTo>
                    <a:lnTo>
                      <a:pt x="120" y="46"/>
                    </a:lnTo>
                    <a:lnTo>
                      <a:pt x="134" y="6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698" name="Freeform 91">
                <a:extLst>
                  <a:ext uri="{FF2B5EF4-FFF2-40B4-BE49-F238E27FC236}">
                    <a16:creationId xmlns:a16="http://schemas.microsoft.com/office/drawing/2014/main" id="{46201D62-09A3-FB08-5EB8-E7E8439DF755}"/>
                  </a:ext>
                </a:extLst>
              </p:cNvPr>
              <p:cNvSpPr>
                <a:spLocks noChangeAspect="1"/>
              </p:cNvSpPr>
              <p:nvPr/>
            </p:nvSpPr>
            <p:spPr bwMode="auto">
              <a:xfrm>
                <a:off x="4923328" y="3064586"/>
                <a:ext cx="164224" cy="94287"/>
              </a:xfrm>
              <a:custGeom>
                <a:avLst/>
                <a:gdLst>
                  <a:gd name="T0" fmla="*/ 70 w 108"/>
                  <a:gd name="T1" fmla="*/ 52 h 62"/>
                  <a:gd name="T2" fmla="*/ 70 w 108"/>
                  <a:gd name="T3" fmla="*/ 58 h 62"/>
                  <a:gd name="T4" fmla="*/ 68 w 108"/>
                  <a:gd name="T5" fmla="*/ 60 h 62"/>
                  <a:gd name="T6" fmla="*/ 62 w 108"/>
                  <a:gd name="T7" fmla="*/ 62 h 62"/>
                  <a:gd name="T8" fmla="*/ 56 w 108"/>
                  <a:gd name="T9" fmla="*/ 62 h 62"/>
                  <a:gd name="T10" fmla="*/ 52 w 108"/>
                  <a:gd name="T11" fmla="*/ 60 h 62"/>
                  <a:gd name="T12" fmla="*/ 46 w 108"/>
                  <a:gd name="T13" fmla="*/ 60 h 62"/>
                  <a:gd name="T14" fmla="*/ 42 w 108"/>
                  <a:gd name="T15" fmla="*/ 56 h 62"/>
                  <a:gd name="T16" fmla="*/ 40 w 108"/>
                  <a:gd name="T17" fmla="*/ 56 h 62"/>
                  <a:gd name="T18" fmla="*/ 36 w 108"/>
                  <a:gd name="T19" fmla="*/ 56 h 62"/>
                  <a:gd name="T20" fmla="*/ 32 w 108"/>
                  <a:gd name="T21" fmla="*/ 58 h 62"/>
                  <a:gd name="T22" fmla="*/ 26 w 108"/>
                  <a:gd name="T23" fmla="*/ 58 h 62"/>
                  <a:gd name="T24" fmla="*/ 22 w 108"/>
                  <a:gd name="T25" fmla="*/ 60 h 62"/>
                  <a:gd name="T26" fmla="*/ 18 w 108"/>
                  <a:gd name="T27" fmla="*/ 60 h 62"/>
                  <a:gd name="T28" fmla="*/ 16 w 108"/>
                  <a:gd name="T29" fmla="*/ 58 h 62"/>
                  <a:gd name="T30" fmla="*/ 14 w 108"/>
                  <a:gd name="T31" fmla="*/ 48 h 62"/>
                  <a:gd name="T32" fmla="*/ 4 w 108"/>
                  <a:gd name="T33" fmla="*/ 40 h 62"/>
                  <a:gd name="T34" fmla="*/ 4 w 108"/>
                  <a:gd name="T35" fmla="*/ 30 h 62"/>
                  <a:gd name="T36" fmla="*/ 10 w 108"/>
                  <a:gd name="T37" fmla="*/ 26 h 62"/>
                  <a:gd name="T38" fmla="*/ 8 w 108"/>
                  <a:gd name="T39" fmla="*/ 18 h 62"/>
                  <a:gd name="T40" fmla="*/ 4 w 108"/>
                  <a:gd name="T41" fmla="*/ 12 h 62"/>
                  <a:gd name="T42" fmla="*/ 4 w 108"/>
                  <a:gd name="T43" fmla="*/ 4 h 62"/>
                  <a:gd name="T44" fmla="*/ 12 w 108"/>
                  <a:gd name="T45" fmla="*/ 4 h 62"/>
                  <a:gd name="T46" fmla="*/ 10 w 108"/>
                  <a:gd name="T47" fmla="*/ 8 h 62"/>
                  <a:gd name="T48" fmla="*/ 24 w 108"/>
                  <a:gd name="T49" fmla="*/ 8 h 62"/>
                  <a:gd name="T50" fmla="*/ 40 w 108"/>
                  <a:gd name="T51" fmla="*/ 10 h 62"/>
                  <a:gd name="T52" fmla="*/ 52 w 108"/>
                  <a:gd name="T53" fmla="*/ 12 h 62"/>
                  <a:gd name="T54" fmla="*/ 76 w 108"/>
                  <a:gd name="T55" fmla="*/ 2 h 62"/>
                  <a:gd name="T56" fmla="*/ 90 w 108"/>
                  <a:gd name="T57" fmla="*/ 4 h 62"/>
                  <a:gd name="T58" fmla="*/ 96 w 108"/>
                  <a:gd name="T59" fmla="*/ 8 h 62"/>
                  <a:gd name="T60" fmla="*/ 106 w 108"/>
                  <a:gd name="T61" fmla="*/ 12 h 62"/>
                  <a:gd name="T62" fmla="*/ 106 w 108"/>
                  <a:gd name="T63" fmla="*/ 18 h 62"/>
                  <a:gd name="T64" fmla="*/ 104 w 108"/>
                  <a:gd name="T65" fmla="*/ 18 h 62"/>
                  <a:gd name="T66" fmla="*/ 98 w 108"/>
                  <a:gd name="T67" fmla="*/ 18 h 62"/>
                  <a:gd name="T68" fmla="*/ 96 w 108"/>
                  <a:gd name="T69" fmla="*/ 22 h 62"/>
                  <a:gd name="T70" fmla="*/ 96 w 108"/>
                  <a:gd name="T71" fmla="*/ 24 h 62"/>
                  <a:gd name="T72" fmla="*/ 98 w 108"/>
                  <a:gd name="T73" fmla="*/ 30 h 62"/>
                  <a:gd name="T74" fmla="*/ 94 w 108"/>
                  <a:gd name="T75" fmla="*/ 32 h 62"/>
                  <a:gd name="T76" fmla="*/ 92 w 108"/>
                  <a:gd name="T77" fmla="*/ 34 h 62"/>
                  <a:gd name="T78" fmla="*/ 92 w 108"/>
                  <a:gd name="T79" fmla="*/ 34 h 62"/>
                  <a:gd name="T80" fmla="*/ 90 w 108"/>
                  <a:gd name="T81" fmla="*/ 36 h 62"/>
                  <a:gd name="T82" fmla="*/ 92 w 108"/>
                  <a:gd name="T83" fmla="*/ 36 h 62"/>
                  <a:gd name="T84" fmla="*/ 94 w 108"/>
                  <a:gd name="T85" fmla="*/ 38 h 62"/>
                  <a:gd name="T86" fmla="*/ 94 w 108"/>
                  <a:gd name="T87" fmla="*/ 38 h 62"/>
                  <a:gd name="T88" fmla="*/ 94 w 108"/>
                  <a:gd name="T89" fmla="*/ 38 h 62"/>
                  <a:gd name="T90" fmla="*/ 96 w 108"/>
                  <a:gd name="T91" fmla="*/ 40 h 62"/>
                  <a:gd name="T92" fmla="*/ 96 w 108"/>
                  <a:gd name="T93" fmla="*/ 42 h 62"/>
                  <a:gd name="T94" fmla="*/ 98 w 108"/>
                  <a:gd name="T95" fmla="*/ 44 h 62"/>
                  <a:gd name="T96" fmla="*/ 102 w 108"/>
                  <a:gd name="T97" fmla="*/ 48 h 62"/>
                  <a:gd name="T98" fmla="*/ 98 w 108"/>
                  <a:gd name="T99" fmla="*/ 48 h 62"/>
                  <a:gd name="T100" fmla="*/ 98 w 108"/>
                  <a:gd name="T101" fmla="*/ 48 h 62"/>
                  <a:gd name="T102" fmla="*/ 98 w 108"/>
                  <a:gd name="T103" fmla="*/ 48 h 62"/>
                  <a:gd name="T104" fmla="*/ 94 w 108"/>
                  <a:gd name="T105" fmla="*/ 48 h 62"/>
                  <a:gd name="T106" fmla="*/ 92 w 108"/>
                  <a:gd name="T107" fmla="*/ 48 h 62"/>
                  <a:gd name="T108" fmla="*/ 90 w 108"/>
                  <a:gd name="T109" fmla="*/ 46 h 62"/>
                  <a:gd name="T110" fmla="*/ 86 w 108"/>
                  <a:gd name="T111" fmla="*/ 46 h 62"/>
                  <a:gd name="T112" fmla="*/ 82 w 108"/>
                  <a:gd name="T113" fmla="*/ 48 h 62"/>
                  <a:gd name="T114" fmla="*/ 76 w 108"/>
                  <a:gd name="T115" fmla="*/ 48 h 62"/>
                  <a:gd name="T116" fmla="*/ 74 w 108"/>
                  <a:gd name="T117" fmla="*/ 50 h 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8" h="62">
                    <a:moveTo>
                      <a:pt x="72" y="52"/>
                    </a:moveTo>
                    <a:lnTo>
                      <a:pt x="72" y="52"/>
                    </a:lnTo>
                    <a:lnTo>
                      <a:pt x="70" y="52"/>
                    </a:lnTo>
                    <a:lnTo>
                      <a:pt x="68" y="54"/>
                    </a:lnTo>
                    <a:lnTo>
                      <a:pt x="70" y="56"/>
                    </a:lnTo>
                    <a:lnTo>
                      <a:pt x="72" y="56"/>
                    </a:lnTo>
                    <a:lnTo>
                      <a:pt x="70" y="58"/>
                    </a:lnTo>
                    <a:lnTo>
                      <a:pt x="72" y="58"/>
                    </a:lnTo>
                    <a:lnTo>
                      <a:pt x="70" y="60"/>
                    </a:lnTo>
                    <a:lnTo>
                      <a:pt x="68" y="60"/>
                    </a:lnTo>
                    <a:lnTo>
                      <a:pt x="66" y="60"/>
                    </a:lnTo>
                    <a:lnTo>
                      <a:pt x="64" y="62"/>
                    </a:lnTo>
                    <a:lnTo>
                      <a:pt x="62" y="62"/>
                    </a:lnTo>
                    <a:lnTo>
                      <a:pt x="60" y="62"/>
                    </a:lnTo>
                    <a:lnTo>
                      <a:pt x="58" y="62"/>
                    </a:lnTo>
                    <a:lnTo>
                      <a:pt x="56" y="62"/>
                    </a:lnTo>
                    <a:lnTo>
                      <a:pt x="54" y="62"/>
                    </a:lnTo>
                    <a:lnTo>
                      <a:pt x="54" y="60"/>
                    </a:lnTo>
                    <a:lnTo>
                      <a:pt x="52" y="60"/>
                    </a:lnTo>
                    <a:lnTo>
                      <a:pt x="50" y="58"/>
                    </a:lnTo>
                    <a:lnTo>
                      <a:pt x="48" y="60"/>
                    </a:lnTo>
                    <a:lnTo>
                      <a:pt x="46" y="60"/>
                    </a:lnTo>
                    <a:lnTo>
                      <a:pt x="46" y="58"/>
                    </a:lnTo>
                    <a:lnTo>
                      <a:pt x="44" y="58"/>
                    </a:lnTo>
                    <a:lnTo>
                      <a:pt x="44" y="56"/>
                    </a:lnTo>
                    <a:lnTo>
                      <a:pt x="42" y="56"/>
                    </a:lnTo>
                    <a:lnTo>
                      <a:pt x="40" y="56"/>
                    </a:lnTo>
                    <a:lnTo>
                      <a:pt x="38" y="56"/>
                    </a:lnTo>
                    <a:lnTo>
                      <a:pt x="36" y="56"/>
                    </a:lnTo>
                    <a:lnTo>
                      <a:pt x="36" y="58"/>
                    </a:lnTo>
                    <a:lnTo>
                      <a:pt x="34" y="58"/>
                    </a:lnTo>
                    <a:lnTo>
                      <a:pt x="32" y="58"/>
                    </a:lnTo>
                    <a:lnTo>
                      <a:pt x="30" y="58"/>
                    </a:lnTo>
                    <a:lnTo>
                      <a:pt x="26" y="58"/>
                    </a:lnTo>
                    <a:lnTo>
                      <a:pt x="26" y="60"/>
                    </a:lnTo>
                    <a:lnTo>
                      <a:pt x="24" y="60"/>
                    </a:lnTo>
                    <a:lnTo>
                      <a:pt x="22" y="60"/>
                    </a:lnTo>
                    <a:lnTo>
                      <a:pt x="20" y="60"/>
                    </a:lnTo>
                    <a:lnTo>
                      <a:pt x="20" y="62"/>
                    </a:lnTo>
                    <a:lnTo>
                      <a:pt x="18" y="60"/>
                    </a:lnTo>
                    <a:lnTo>
                      <a:pt x="16" y="60"/>
                    </a:lnTo>
                    <a:lnTo>
                      <a:pt x="16" y="58"/>
                    </a:lnTo>
                    <a:lnTo>
                      <a:pt x="16" y="54"/>
                    </a:lnTo>
                    <a:lnTo>
                      <a:pt x="18" y="52"/>
                    </a:lnTo>
                    <a:lnTo>
                      <a:pt x="16" y="52"/>
                    </a:lnTo>
                    <a:lnTo>
                      <a:pt x="14" y="48"/>
                    </a:lnTo>
                    <a:lnTo>
                      <a:pt x="14" y="46"/>
                    </a:lnTo>
                    <a:lnTo>
                      <a:pt x="12" y="46"/>
                    </a:lnTo>
                    <a:lnTo>
                      <a:pt x="8" y="44"/>
                    </a:lnTo>
                    <a:lnTo>
                      <a:pt x="4" y="40"/>
                    </a:lnTo>
                    <a:lnTo>
                      <a:pt x="6" y="40"/>
                    </a:lnTo>
                    <a:lnTo>
                      <a:pt x="6" y="30"/>
                    </a:lnTo>
                    <a:lnTo>
                      <a:pt x="4" y="30"/>
                    </a:lnTo>
                    <a:lnTo>
                      <a:pt x="6" y="28"/>
                    </a:lnTo>
                    <a:lnTo>
                      <a:pt x="8" y="28"/>
                    </a:lnTo>
                    <a:lnTo>
                      <a:pt x="10" y="28"/>
                    </a:lnTo>
                    <a:lnTo>
                      <a:pt x="10" y="26"/>
                    </a:lnTo>
                    <a:lnTo>
                      <a:pt x="12" y="24"/>
                    </a:lnTo>
                    <a:lnTo>
                      <a:pt x="14" y="22"/>
                    </a:lnTo>
                    <a:lnTo>
                      <a:pt x="12" y="22"/>
                    </a:lnTo>
                    <a:lnTo>
                      <a:pt x="8" y="18"/>
                    </a:lnTo>
                    <a:lnTo>
                      <a:pt x="6" y="16"/>
                    </a:lnTo>
                    <a:lnTo>
                      <a:pt x="4" y="16"/>
                    </a:lnTo>
                    <a:lnTo>
                      <a:pt x="4" y="12"/>
                    </a:lnTo>
                    <a:lnTo>
                      <a:pt x="2" y="10"/>
                    </a:lnTo>
                    <a:lnTo>
                      <a:pt x="0" y="8"/>
                    </a:lnTo>
                    <a:lnTo>
                      <a:pt x="2" y="6"/>
                    </a:lnTo>
                    <a:lnTo>
                      <a:pt x="4" y="4"/>
                    </a:lnTo>
                    <a:lnTo>
                      <a:pt x="4" y="2"/>
                    </a:lnTo>
                    <a:lnTo>
                      <a:pt x="6" y="0"/>
                    </a:lnTo>
                    <a:lnTo>
                      <a:pt x="12" y="4"/>
                    </a:lnTo>
                    <a:lnTo>
                      <a:pt x="10" y="6"/>
                    </a:lnTo>
                    <a:lnTo>
                      <a:pt x="8" y="6"/>
                    </a:lnTo>
                    <a:lnTo>
                      <a:pt x="10" y="8"/>
                    </a:lnTo>
                    <a:lnTo>
                      <a:pt x="12" y="8"/>
                    </a:lnTo>
                    <a:lnTo>
                      <a:pt x="18" y="8"/>
                    </a:lnTo>
                    <a:lnTo>
                      <a:pt x="22" y="8"/>
                    </a:lnTo>
                    <a:lnTo>
                      <a:pt x="24" y="8"/>
                    </a:lnTo>
                    <a:lnTo>
                      <a:pt x="32" y="12"/>
                    </a:lnTo>
                    <a:lnTo>
                      <a:pt x="34" y="10"/>
                    </a:lnTo>
                    <a:lnTo>
                      <a:pt x="38" y="10"/>
                    </a:lnTo>
                    <a:lnTo>
                      <a:pt x="40" y="10"/>
                    </a:lnTo>
                    <a:lnTo>
                      <a:pt x="46" y="10"/>
                    </a:lnTo>
                    <a:lnTo>
                      <a:pt x="50" y="12"/>
                    </a:lnTo>
                    <a:lnTo>
                      <a:pt x="52" y="12"/>
                    </a:lnTo>
                    <a:lnTo>
                      <a:pt x="60" y="10"/>
                    </a:lnTo>
                    <a:lnTo>
                      <a:pt x="64" y="6"/>
                    </a:lnTo>
                    <a:lnTo>
                      <a:pt x="74" y="4"/>
                    </a:lnTo>
                    <a:lnTo>
                      <a:pt x="76" y="2"/>
                    </a:lnTo>
                    <a:lnTo>
                      <a:pt x="84" y="2"/>
                    </a:lnTo>
                    <a:lnTo>
                      <a:pt x="84" y="4"/>
                    </a:lnTo>
                    <a:lnTo>
                      <a:pt x="86" y="4"/>
                    </a:lnTo>
                    <a:lnTo>
                      <a:pt x="90" y="4"/>
                    </a:lnTo>
                    <a:lnTo>
                      <a:pt x="90" y="6"/>
                    </a:lnTo>
                    <a:lnTo>
                      <a:pt x="94" y="6"/>
                    </a:lnTo>
                    <a:lnTo>
                      <a:pt x="96" y="8"/>
                    </a:lnTo>
                    <a:lnTo>
                      <a:pt x="100" y="10"/>
                    </a:lnTo>
                    <a:lnTo>
                      <a:pt x="106" y="10"/>
                    </a:lnTo>
                    <a:lnTo>
                      <a:pt x="106" y="12"/>
                    </a:lnTo>
                    <a:lnTo>
                      <a:pt x="108" y="14"/>
                    </a:lnTo>
                    <a:lnTo>
                      <a:pt x="108" y="16"/>
                    </a:lnTo>
                    <a:lnTo>
                      <a:pt x="106" y="16"/>
                    </a:lnTo>
                    <a:lnTo>
                      <a:pt x="106" y="18"/>
                    </a:lnTo>
                    <a:lnTo>
                      <a:pt x="104" y="18"/>
                    </a:lnTo>
                    <a:lnTo>
                      <a:pt x="102" y="16"/>
                    </a:lnTo>
                    <a:lnTo>
                      <a:pt x="100" y="18"/>
                    </a:lnTo>
                    <a:lnTo>
                      <a:pt x="98" y="18"/>
                    </a:lnTo>
                    <a:lnTo>
                      <a:pt x="98" y="20"/>
                    </a:lnTo>
                    <a:lnTo>
                      <a:pt x="98" y="22"/>
                    </a:lnTo>
                    <a:lnTo>
                      <a:pt x="96" y="22"/>
                    </a:lnTo>
                    <a:lnTo>
                      <a:pt x="96" y="24"/>
                    </a:lnTo>
                    <a:lnTo>
                      <a:pt x="96" y="26"/>
                    </a:lnTo>
                    <a:lnTo>
                      <a:pt x="96" y="28"/>
                    </a:lnTo>
                    <a:lnTo>
                      <a:pt x="96" y="30"/>
                    </a:lnTo>
                    <a:lnTo>
                      <a:pt x="98" y="30"/>
                    </a:lnTo>
                    <a:lnTo>
                      <a:pt x="96" y="30"/>
                    </a:lnTo>
                    <a:lnTo>
                      <a:pt x="98" y="32"/>
                    </a:lnTo>
                    <a:lnTo>
                      <a:pt x="94" y="32"/>
                    </a:lnTo>
                    <a:lnTo>
                      <a:pt x="92" y="32"/>
                    </a:lnTo>
                    <a:lnTo>
                      <a:pt x="92" y="34"/>
                    </a:lnTo>
                    <a:lnTo>
                      <a:pt x="94" y="34"/>
                    </a:lnTo>
                    <a:lnTo>
                      <a:pt x="92" y="34"/>
                    </a:lnTo>
                    <a:lnTo>
                      <a:pt x="90" y="34"/>
                    </a:lnTo>
                    <a:lnTo>
                      <a:pt x="90" y="36"/>
                    </a:lnTo>
                    <a:lnTo>
                      <a:pt x="90" y="38"/>
                    </a:lnTo>
                    <a:lnTo>
                      <a:pt x="90" y="36"/>
                    </a:lnTo>
                    <a:lnTo>
                      <a:pt x="92" y="38"/>
                    </a:lnTo>
                    <a:lnTo>
                      <a:pt x="92" y="36"/>
                    </a:lnTo>
                    <a:lnTo>
                      <a:pt x="92" y="38"/>
                    </a:lnTo>
                    <a:lnTo>
                      <a:pt x="92" y="36"/>
                    </a:lnTo>
                    <a:lnTo>
                      <a:pt x="92" y="38"/>
                    </a:lnTo>
                    <a:lnTo>
                      <a:pt x="94" y="38"/>
                    </a:lnTo>
                    <a:lnTo>
                      <a:pt x="94" y="36"/>
                    </a:lnTo>
                    <a:lnTo>
                      <a:pt x="94" y="38"/>
                    </a:lnTo>
                    <a:lnTo>
                      <a:pt x="94" y="36"/>
                    </a:lnTo>
                    <a:lnTo>
                      <a:pt x="94" y="38"/>
                    </a:lnTo>
                    <a:lnTo>
                      <a:pt x="96" y="38"/>
                    </a:lnTo>
                    <a:lnTo>
                      <a:pt x="94" y="38"/>
                    </a:lnTo>
                    <a:lnTo>
                      <a:pt x="96" y="38"/>
                    </a:lnTo>
                    <a:lnTo>
                      <a:pt x="94" y="38"/>
                    </a:lnTo>
                    <a:lnTo>
                      <a:pt x="96" y="40"/>
                    </a:lnTo>
                    <a:lnTo>
                      <a:pt x="96" y="42"/>
                    </a:lnTo>
                    <a:lnTo>
                      <a:pt x="98" y="42"/>
                    </a:lnTo>
                    <a:lnTo>
                      <a:pt x="98" y="44"/>
                    </a:lnTo>
                    <a:lnTo>
                      <a:pt x="100" y="44"/>
                    </a:lnTo>
                    <a:lnTo>
                      <a:pt x="100" y="46"/>
                    </a:lnTo>
                    <a:lnTo>
                      <a:pt x="102" y="46"/>
                    </a:lnTo>
                    <a:lnTo>
                      <a:pt x="102" y="48"/>
                    </a:lnTo>
                    <a:lnTo>
                      <a:pt x="100" y="48"/>
                    </a:lnTo>
                    <a:lnTo>
                      <a:pt x="98" y="46"/>
                    </a:lnTo>
                    <a:lnTo>
                      <a:pt x="98" y="48"/>
                    </a:lnTo>
                    <a:lnTo>
                      <a:pt x="98" y="46"/>
                    </a:lnTo>
                    <a:lnTo>
                      <a:pt x="98" y="48"/>
                    </a:lnTo>
                    <a:lnTo>
                      <a:pt x="98" y="46"/>
                    </a:lnTo>
                    <a:lnTo>
                      <a:pt x="98" y="48"/>
                    </a:lnTo>
                    <a:lnTo>
                      <a:pt x="96" y="48"/>
                    </a:lnTo>
                    <a:lnTo>
                      <a:pt x="94" y="48"/>
                    </a:lnTo>
                    <a:lnTo>
                      <a:pt x="92" y="48"/>
                    </a:lnTo>
                    <a:lnTo>
                      <a:pt x="90" y="48"/>
                    </a:lnTo>
                    <a:lnTo>
                      <a:pt x="90" y="46"/>
                    </a:lnTo>
                    <a:lnTo>
                      <a:pt x="88" y="44"/>
                    </a:lnTo>
                    <a:lnTo>
                      <a:pt x="88" y="46"/>
                    </a:lnTo>
                    <a:lnTo>
                      <a:pt x="86" y="46"/>
                    </a:lnTo>
                    <a:lnTo>
                      <a:pt x="86" y="44"/>
                    </a:lnTo>
                    <a:lnTo>
                      <a:pt x="84" y="46"/>
                    </a:lnTo>
                    <a:lnTo>
                      <a:pt x="82" y="48"/>
                    </a:lnTo>
                    <a:lnTo>
                      <a:pt x="80" y="48"/>
                    </a:lnTo>
                    <a:lnTo>
                      <a:pt x="78" y="48"/>
                    </a:lnTo>
                    <a:lnTo>
                      <a:pt x="76" y="48"/>
                    </a:lnTo>
                    <a:lnTo>
                      <a:pt x="78" y="48"/>
                    </a:lnTo>
                    <a:lnTo>
                      <a:pt x="76" y="50"/>
                    </a:lnTo>
                    <a:lnTo>
                      <a:pt x="74" y="50"/>
                    </a:lnTo>
                    <a:lnTo>
                      <a:pt x="74" y="52"/>
                    </a:lnTo>
                    <a:lnTo>
                      <a:pt x="72" y="5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699" name="Freeform 92">
                <a:extLst>
                  <a:ext uri="{FF2B5EF4-FFF2-40B4-BE49-F238E27FC236}">
                    <a16:creationId xmlns:a16="http://schemas.microsoft.com/office/drawing/2014/main" id="{5372376A-9B65-E49C-988A-1F4042D7FEA5}"/>
                  </a:ext>
                </a:extLst>
              </p:cNvPr>
              <p:cNvSpPr>
                <a:spLocks noChangeAspect="1"/>
              </p:cNvSpPr>
              <p:nvPr/>
            </p:nvSpPr>
            <p:spPr bwMode="auto">
              <a:xfrm>
                <a:off x="4829051" y="3085878"/>
                <a:ext cx="48658" cy="54748"/>
              </a:xfrm>
              <a:custGeom>
                <a:avLst/>
                <a:gdLst>
                  <a:gd name="T0" fmla="*/ 26 w 32"/>
                  <a:gd name="T1" fmla="*/ 22 h 36"/>
                  <a:gd name="T2" fmla="*/ 24 w 32"/>
                  <a:gd name="T3" fmla="*/ 22 h 36"/>
                  <a:gd name="T4" fmla="*/ 20 w 32"/>
                  <a:gd name="T5" fmla="*/ 18 h 36"/>
                  <a:gd name="T6" fmla="*/ 18 w 32"/>
                  <a:gd name="T7" fmla="*/ 20 h 36"/>
                  <a:gd name="T8" fmla="*/ 16 w 32"/>
                  <a:gd name="T9" fmla="*/ 26 h 36"/>
                  <a:gd name="T10" fmla="*/ 16 w 32"/>
                  <a:gd name="T11" fmla="*/ 30 h 36"/>
                  <a:gd name="T12" fmla="*/ 16 w 32"/>
                  <a:gd name="T13" fmla="*/ 34 h 36"/>
                  <a:gd name="T14" fmla="*/ 16 w 32"/>
                  <a:gd name="T15" fmla="*/ 36 h 36"/>
                  <a:gd name="T16" fmla="*/ 14 w 32"/>
                  <a:gd name="T17" fmla="*/ 36 h 36"/>
                  <a:gd name="T18" fmla="*/ 12 w 32"/>
                  <a:gd name="T19" fmla="*/ 34 h 36"/>
                  <a:gd name="T20" fmla="*/ 12 w 32"/>
                  <a:gd name="T21" fmla="*/ 32 h 36"/>
                  <a:gd name="T22" fmla="*/ 10 w 32"/>
                  <a:gd name="T23" fmla="*/ 30 h 36"/>
                  <a:gd name="T24" fmla="*/ 10 w 32"/>
                  <a:gd name="T25" fmla="*/ 30 h 36"/>
                  <a:gd name="T26" fmla="*/ 8 w 32"/>
                  <a:gd name="T27" fmla="*/ 30 h 36"/>
                  <a:gd name="T28" fmla="*/ 8 w 32"/>
                  <a:gd name="T29" fmla="*/ 28 h 36"/>
                  <a:gd name="T30" fmla="*/ 8 w 32"/>
                  <a:gd name="T31" fmla="*/ 28 h 36"/>
                  <a:gd name="T32" fmla="*/ 6 w 32"/>
                  <a:gd name="T33" fmla="*/ 28 h 36"/>
                  <a:gd name="T34" fmla="*/ 6 w 32"/>
                  <a:gd name="T35" fmla="*/ 26 h 36"/>
                  <a:gd name="T36" fmla="*/ 6 w 32"/>
                  <a:gd name="T37" fmla="*/ 26 h 36"/>
                  <a:gd name="T38" fmla="*/ 4 w 32"/>
                  <a:gd name="T39" fmla="*/ 26 h 36"/>
                  <a:gd name="T40" fmla="*/ 4 w 32"/>
                  <a:gd name="T41" fmla="*/ 24 h 36"/>
                  <a:gd name="T42" fmla="*/ 2 w 32"/>
                  <a:gd name="T43" fmla="*/ 24 h 36"/>
                  <a:gd name="T44" fmla="*/ 2 w 32"/>
                  <a:gd name="T45" fmla="*/ 24 h 36"/>
                  <a:gd name="T46" fmla="*/ 2 w 32"/>
                  <a:gd name="T47" fmla="*/ 24 h 36"/>
                  <a:gd name="T48" fmla="*/ 4 w 32"/>
                  <a:gd name="T49" fmla="*/ 24 h 36"/>
                  <a:gd name="T50" fmla="*/ 4 w 32"/>
                  <a:gd name="T51" fmla="*/ 22 h 36"/>
                  <a:gd name="T52" fmla="*/ 4 w 32"/>
                  <a:gd name="T53" fmla="*/ 22 h 36"/>
                  <a:gd name="T54" fmla="*/ 4 w 32"/>
                  <a:gd name="T55" fmla="*/ 22 h 36"/>
                  <a:gd name="T56" fmla="*/ 4 w 32"/>
                  <a:gd name="T57" fmla="*/ 22 h 36"/>
                  <a:gd name="T58" fmla="*/ 2 w 32"/>
                  <a:gd name="T59" fmla="*/ 24 h 36"/>
                  <a:gd name="T60" fmla="*/ 0 w 32"/>
                  <a:gd name="T61" fmla="*/ 22 h 36"/>
                  <a:gd name="T62" fmla="*/ 0 w 32"/>
                  <a:gd name="T63" fmla="*/ 22 h 36"/>
                  <a:gd name="T64" fmla="*/ 0 w 32"/>
                  <a:gd name="T65" fmla="*/ 20 h 36"/>
                  <a:gd name="T66" fmla="*/ 0 w 32"/>
                  <a:gd name="T67" fmla="*/ 16 h 36"/>
                  <a:gd name="T68" fmla="*/ 2 w 32"/>
                  <a:gd name="T69" fmla="*/ 12 h 36"/>
                  <a:gd name="T70" fmla="*/ 2 w 32"/>
                  <a:gd name="T71" fmla="*/ 6 h 36"/>
                  <a:gd name="T72" fmla="*/ 6 w 32"/>
                  <a:gd name="T73" fmla="*/ 4 h 36"/>
                  <a:gd name="T74" fmla="*/ 8 w 32"/>
                  <a:gd name="T75" fmla="*/ 4 h 36"/>
                  <a:gd name="T76" fmla="*/ 6 w 32"/>
                  <a:gd name="T77" fmla="*/ 2 h 36"/>
                  <a:gd name="T78" fmla="*/ 8 w 32"/>
                  <a:gd name="T79" fmla="*/ 2 h 36"/>
                  <a:gd name="T80" fmla="*/ 10 w 32"/>
                  <a:gd name="T81" fmla="*/ 0 h 36"/>
                  <a:gd name="T82" fmla="*/ 14 w 32"/>
                  <a:gd name="T83" fmla="*/ 4 h 36"/>
                  <a:gd name="T84" fmla="*/ 16 w 32"/>
                  <a:gd name="T85" fmla="*/ 6 h 36"/>
                  <a:gd name="T86" fmla="*/ 20 w 32"/>
                  <a:gd name="T87" fmla="*/ 8 h 36"/>
                  <a:gd name="T88" fmla="*/ 24 w 32"/>
                  <a:gd name="T89" fmla="*/ 10 h 36"/>
                  <a:gd name="T90" fmla="*/ 26 w 32"/>
                  <a:gd name="T91" fmla="*/ 12 h 36"/>
                  <a:gd name="T92" fmla="*/ 30 w 32"/>
                  <a:gd name="T93" fmla="*/ 14 h 36"/>
                  <a:gd name="T94" fmla="*/ 32 w 32"/>
                  <a:gd name="T95" fmla="*/ 16 h 36"/>
                  <a:gd name="T96" fmla="*/ 28 w 32"/>
                  <a:gd name="T97" fmla="*/ 16 h 36"/>
                  <a:gd name="T98" fmla="*/ 26 w 32"/>
                  <a:gd name="T99" fmla="*/ 16 h 36"/>
                  <a:gd name="T100" fmla="*/ 26 w 32"/>
                  <a:gd name="T101" fmla="*/ 18 h 36"/>
                  <a:gd name="T102" fmla="*/ 28 w 32"/>
                  <a:gd name="T103" fmla="*/ 18 h 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 h="36">
                    <a:moveTo>
                      <a:pt x="26" y="20"/>
                    </a:moveTo>
                    <a:lnTo>
                      <a:pt x="26" y="22"/>
                    </a:lnTo>
                    <a:lnTo>
                      <a:pt x="24" y="22"/>
                    </a:lnTo>
                    <a:lnTo>
                      <a:pt x="22" y="22"/>
                    </a:lnTo>
                    <a:lnTo>
                      <a:pt x="20" y="18"/>
                    </a:lnTo>
                    <a:lnTo>
                      <a:pt x="20" y="20"/>
                    </a:lnTo>
                    <a:lnTo>
                      <a:pt x="18" y="20"/>
                    </a:lnTo>
                    <a:lnTo>
                      <a:pt x="16" y="24"/>
                    </a:lnTo>
                    <a:lnTo>
                      <a:pt x="16" y="26"/>
                    </a:lnTo>
                    <a:lnTo>
                      <a:pt x="14" y="28"/>
                    </a:lnTo>
                    <a:lnTo>
                      <a:pt x="16" y="30"/>
                    </a:lnTo>
                    <a:lnTo>
                      <a:pt x="16" y="34"/>
                    </a:lnTo>
                    <a:lnTo>
                      <a:pt x="16" y="36"/>
                    </a:lnTo>
                    <a:lnTo>
                      <a:pt x="14" y="36"/>
                    </a:lnTo>
                    <a:lnTo>
                      <a:pt x="14" y="34"/>
                    </a:lnTo>
                    <a:lnTo>
                      <a:pt x="12" y="34"/>
                    </a:lnTo>
                    <a:lnTo>
                      <a:pt x="12" y="32"/>
                    </a:lnTo>
                    <a:lnTo>
                      <a:pt x="10" y="32"/>
                    </a:lnTo>
                    <a:lnTo>
                      <a:pt x="10" y="30"/>
                    </a:lnTo>
                    <a:lnTo>
                      <a:pt x="8" y="30"/>
                    </a:lnTo>
                    <a:lnTo>
                      <a:pt x="8" y="28"/>
                    </a:lnTo>
                    <a:lnTo>
                      <a:pt x="6" y="26"/>
                    </a:lnTo>
                    <a:lnTo>
                      <a:pt x="6" y="28"/>
                    </a:lnTo>
                    <a:lnTo>
                      <a:pt x="6" y="26"/>
                    </a:lnTo>
                    <a:lnTo>
                      <a:pt x="6" y="28"/>
                    </a:lnTo>
                    <a:lnTo>
                      <a:pt x="6" y="26"/>
                    </a:lnTo>
                    <a:lnTo>
                      <a:pt x="6" y="28"/>
                    </a:lnTo>
                    <a:lnTo>
                      <a:pt x="4" y="26"/>
                    </a:lnTo>
                    <a:lnTo>
                      <a:pt x="4" y="24"/>
                    </a:lnTo>
                    <a:lnTo>
                      <a:pt x="2" y="26"/>
                    </a:lnTo>
                    <a:lnTo>
                      <a:pt x="2" y="24"/>
                    </a:lnTo>
                    <a:lnTo>
                      <a:pt x="2" y="26"/>
                    </a:lnTo>
                    <a:lnTo>
                      <a:pt x="2" y="24"/>
                    </a:lnTo>
                    <a:lnTo>
                      <a:pt x="0" y="24"/>
                    </a:lnTo>
                    <a:lnTo>
                      <a:pt x="2" y="24"/>
                    </a:lnTo>
                    <a:lnTo>
                      <a:pt x="4" y="24"/>
                    </a:lnTo>
                    <a:lnTo>
                      <a:pt x="4" y="22"/>
                    </a:lnTo>
                    <a:lnTo>
                      <a:pt x="4" y="24"/>
                    </a:lnTo>
                    <a:lnTo>
                      <a:pt x="4" y="22"/>
                    </a:lnTo>
                    <a:lnTo>
                      <a:pt x="2" y="22"/>
                    </a:lnTo>
                    <a:lnTo>
                      <a:pt x="4" y="22"/>
                    </a:lnTo>
                    <a:lnTo>
                      <a:pt x="2" y="24"/>
                    </a:lnTo>
                    <a:lnTo>
                      <a:pt x="0" y="24"/>
                    </a:lnTo>
                    <a:lnTo>
                      <a:pt x="0" y="22"/>
                    </a:lnTo>
                    <a:lnTo>
                      <a:pt x="0" y="24"/>
                    </a:lnTo>
                    <a:lnTo>
                      <a:pt x="0" y="22"/>
                    </a:lnTo>
                    <a:lnTo>
                      <a:pt x="0" y="20"/>
                    </a:lnTo>
                    <a:lnTo>
                      <a:pt x="0" y="18"/>
                    </a:lnTo>
                    <a:lnTo>
                      <a:pt x="0" y="16"/>
                    </a:lnTo>
                    <a:lnTo>
                      <a:pt x="0" y="12"/>
                    </a:lnTo>
                    <a:lnTo>
                      <a:pt x="2" y="12"/>
                    </a:lnTo>
                    <a:lnTo>
                      <a:pt x="2" y="8"/>
                    </a:lnTo>
                    <a:lnTo>
                      <a:pt x="2" y="6"/>
                    </a:lnTo>
                    <a:lnTo>
                      <a:pt x="4" y="4"/>
                    </a:lnTo>
                    <a:lnTo>
                      <a:pt x="6" y="4"/>
                    </a:lnTo>
                    <a:lnTo>
                      <a:pt x="8" y="6"/>
                    </a:lnTo>
                    <a:lnTo>
                      <a:pt x="8" y="4"/>
                    </a:lnTo>
                    <a:lnTo>
                      <a:pt x="8" y="2"/>
                    </a:lnTo>
                    <a:lnTo>
                      <a:pt x="6" y="2"/>
                    </a:lnTo>
                    <a:lnTo>
                      <a:pt x="8" y="0"/>
                    </a:lnTo>
                    <a:lnTo>
                      <a:pt x="8" y="2"/>
                    </a:lnTo>
                    <a:lnTo>
                      <a:pt x="10" y="0"/>
                    </a:lnTo>
                    <a:lnTo>
                      <a:pt x="10" y="2"/>
                    </a:lnTo>
                    <a:lnTo>
                      <a:pt x="14" y="4"/>
                    </a:lnTo>
                    <a:lnTo>
                      <a:pt x="16" y="6"/>
                    </a:lnTo>
                    <a:lnTo>
                      <a:pt x="18" y="8"/>
                    </a:lnTo>
                    <a:lnTo>
                      <a:pt x="20" y="8"/>
                    </a:lnTo>
                    <a:lnTo>
                      <a:pt x="24" y="10"/>
                    </a:lnTo>
                    <a:lnTo>
                      <a:pt x="26" y="12"/>
                    </a:lnTo>
                    <a:lnTo>
                      <a:pt x="28" y="12"/>
                    </a:lnTo>
                    <a:lnTo>
                      <a:pt x="30" y="14"/>
                    </a:lnTo>
                    <a:lnTo>
                      <a:pt x="32" y="14"/>
                    </a:lnTo>
                    <a:lnTo>
                      <a:pt x="32" y="16"/>
                    </a:lnTo>
                    <a:lnTo>
                      <a:pt x="30" y="16"/>
                    </a:lnTo>
                    <a:lnTo>
                      <a:pt x="28" y="16"/>
                    </a:lnTo>
                    <a:lnTo>
                      <a:pt x="26" y="16"/>
                    </a:lnTo>
                    <a:lnTo>
                      <a:pt x="24" y="18"/>
                    </a:lnTo>
                    <a:lnTo>
                      <a:pt x="26" y="18"/>
                    </a:lnTo>
                    <a:lnTo>
                      <a:pt x="28" y="18"/>
                    </a:lnTo>
                    <a:lnTo>
                      <a:pt x="26" y="2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00" name="Freeform 93">
                <a:extLst>
                  <a:ext uri="{FF2B5EF4-FFF2-40B4-BE49-F238E27FC236}">
                    <a16:creationId xmlns:a16="http://schemas.microsoft.com/office/drawing/2014/main" id="{CC2187EF-0681-0E74-0B2A-0A9E053D31B7}"/>
                  </a:ext>
                </a:extLst>
              </p:cNvPr>
              <p:cNvSpPr>
                <a:spLocks noChangeAspect="1" noEditPoints="1"/>
              </p:cNvSpPr>
              <p:nvPr/>
            </p:nvSpPr>
            <p:spPr bwMode="auto">
              <a:xfrm>
                <a:off x="4591837" y="4367856"/>
                <a:ext cx="82114" cy="89722"/>
              </a:xfrm>
              <a:custGeom>
                <a:avLst/>
                <a:gdLst>
                  <a:gd name="T0" fmla="*/ 8 w 54"/>
                  <a:gd name="T1" fmla="*/ 2 h 59"/>
                  <a:gd name="T2" fmla="*/ 0 w 54"/>
                  <a:gd name="T3" fmla="*/ 10 h 59"/>
                  <a:gd name="T4" fmla="*/ 4 w 54"/>
                  <a:gd name="T5" fmla="*/ 0 h 59"/>
                  <a:gd name="T6" fmla="*/ 8 w 54"/>
                  <a:gd name="T7" fmla="*/ 2 h 59"/>
                  <a:gd name="T8" fmla="*/ 24 w 54"/>
                  <a:gd name="T9" fmla="*/ 59 h 59"/>
                  <a:gd name="T10" fmla="*/ 18 w 54"/>
                  <a:gd name="T11" fmla="*/ 57 h 59"/>
                  <a:gd name="T12" fmla="*/ 20 w 54"/>
                  <a:gd name="T13" fmla="*/ 49 h 59"/>
                  <a:gd name="T14" fmla="*/ 24 w 54"/>
                  <a:gd name="T15" fmla="*/ 30 h 59"/>
                  <a:gd name="T16" fmla="*/ 40 w 54"/>
                  <a:gd name="T17" fmla="*/ 32 h 59"/>
                  <a:gd name="T18" fmla="*/ 52 w 54"/>
                  <a:gd name="T19" fmla="*/ 35 h 59"/>
                  <a:gd name="T20" fmla="*/ 54 w 54"/>
                  <a:gd name="T21" fmla="*/ 59 h 59"/>
                  <a:gd name="T22" fmla="*/ 40 w 54"/>
                  <a:gd name="T23" fmla="*/ 59 h 59"/>
                  <a:gd name="T24" fmla="*/ 24 w 54"/>
                  <a:gd name="T25" fmla="*/ 59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59">
                    <a:moveTo>
                      <a:pt x="8" y="2"/>
                    </a:moveTo>
                    <a:lnTo>
                      <a:pt x="0" y="10"/>
                    </a:lnTo>
                    <a:lnTo>
                      <a:pt x="4" y="0"/>
                    </a:lnTo>
                    <a:lnTo>
                      <a:pt x="8" y="2"/>
                    </a:lnTo>
                    <a:close/>
                    <a:moveTo>
                      <a:pt x="24" y="59"/>
                    </a:moveTo>
                    <a:lnTo>
                      <a:pt x="18" y="57"/>
                    </a:lnTo>
                    <a:lnTo>
                      <a:pt x="20" y="49"/>
                    </a:lnTo>
                    <a:lnTo>
                      <a:pt x="24" y="30"/>
                    </a:lnTo>
                    <a:lnTo>
                      <a:pt x="40" y="32"/>
                    </a:lnTo>
                    <a:lnTo>
                      <a:pt x="52" y="35"/>
                    </a:lnTo>
                    <a:lnTo>
                      <a:pt x="54" y="59"/>
                    </a:lnTo>
                    <a:lnTo>
                      <a:pt x="40" y="59"/>
                    </a:lnTo>
                    <a:lnTo>
                      <a:pt x="24" y="59"/>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01" name="Freeform 94">
                <a:extLst>
                  <a:ext uri="{FF2B5EF4-FFF2-40B4-BE49-F238E27FC236}">
                    <a16:creationId xmlns:a16="http://schemas.microsoft.com/office/drawing/2014/main" id="{2B935B6A-A1F0-67F4-BFEF-BFFEB732B153}"/>
                  </a:ext>
                </a:extLst>
              </p:cNvPr>
              <p:cNvSpPr>
                <a:spLocks noChangeAspect="1"/>
              </p:cNvSpPr>
              <p:nvPr/>
            </p:nvSpPr>
            <p:spPr bwMode="auto">
              <a:xfrm>
                <a:off x="2624192" y="4036335"/>
                <a:ext cx="6083" cy="9123"/>
              </a:xfrm>
              <a:custGeom>
                <a:avLst/>
                <a:gdLst>
                  <a:gd name="T0" fmla="*/ 4 w 4"/>
                  <a:gd name="T1" fmla="*/ 6 h 6"/>
                  <a:gd name="T2" fmla="*/ 0 w 4"/>
                  <a:gd name="T3" fmla="*/ 4 h 6"/>
                  <a:gd name="T4" fmla="*/ 2 w 4"/>
                  <a:gd name="T5" fmla="*/ 2 h 6"/>
                  <a:gd name="T6" fmla="*/ 4 w 4"/>
                  <a:gd name="T7" fmla="*/ 0 h 6"/>
                  <a:gd name="T8" fmla="*/ 4 w 4"/>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4" y="6"/>
                    </a:moveTo>
                    <a:lnTo>
                      <a:pt x="0" y="4"/>
                    </a:lnTo>
                    <a:lnTo>
                      <a:pt x="2" y="2"/>
                    </a:lnTo>
                    <a:lnTo>
                      <a:pt x="4" y="0"/>
                    </a:lnTo>
                    <a:lnTo>
                      <a:pt x="4" y="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02" name="Freeform 95">
                <a:extLst>
                  <a:ext uri="{FF2B5EF4-FFF2-40B4-BE49-F238E27FC236}">
                    <a16:creationId xmlns:a16="http://schemas.microsoft.com/office/drawing/2014/main" id="{553892C7-F469-B23B-8DCE-9ACA931FCA30}"/>
                  </a:ext>
                </a:extLst>
              </p:cNvPr>
              <p:cNvSpPr>
                <a:spLocks noChangeAspect="1"/>
              </p:cNvSpPr>
              <p:nvPr/>
            </p:nvSpPr>
            <p:spPr bwMode="auto">
              <a:xfrm>
                <a:off x="1997709" y="4182326"/>
                <a:ext cx="158141" cy="76037"/>
              </a:xfrm>
              <a:custGeom>
                <a:avLst/>
                <a:gdLst>
                  <a:gd name="T0" fmla="*/ 0 w 104"/>
                  <a:gd name="T1" fmla="*/ 32 h 50"/>
                  <a:gd name="T2" fmla="*/ 2 w 104"/>
                  <a:gd name="T3" fmla="*/ 16 h 50"/>
                  <a:gd name="T4" fmla="*/ 2 w 104"/>
                  <a:gd name="T5" fmla="*/ 2 h 50"/>
                  <a:gd name="T6" fmla="*/ 8 w 104"/>
                  <a:gd name="T7" fmla="*/ 0 h 50"/>
                  <a:gd name="T8" fmla="*/ 12 w 104"/>
                  <a:gd name="T9" fmla="*/ 8 h 50"/>
                  <a:gd name="T10" fmla="*/ 22 w 104"/>
                  <a:gd name="T11" fmla="*/ 12 h 50"/>
                  <a:gd name="T12" fmla="*/ 26 w 104"/>
                  <a:gd name="T13" fmla="*/ 16 h 50"/>
                  <a:gd name="T14" fmla="*/ 52 w 104"/>
                  <a:gd name="T15" fmla="*/ 8 h 50"/>
                  <a:gd name="T16" fmla="*/ 56 w 104"/>
                  <a:gd name="T17" fmla="*/ 4 h 50"/>
                  <a:gd name="T18" fmla="*/ 60 w 104"/>
                  <a:gd name="T19" fmla="*/ 2 h 50"/>
                  <a:gd name="T20" fmla="*/ 78 w 104"/>
                  <a:gd name="T21" fmla="*/ 2 h 50"/>
                  <a:gd name="T22" fmla="*/ 92 w 104"/>
                  <a:gd name="T23" fmla="*/ 10 h 50"/>
                  <a:gd name="T24" fmla="*/ 104 w 104"/>
                  <a:gd name="T25" fmla="*/ 18 h 50"/>
                  <a:gd name="T26" fmla="*/ 104 w 104"/>
                  <a:gd name="T27" fmla="*/ 36 h 50"/>
                  <a:gd name="T28" fmla="*/ 98 w 104"/>
                  <a:gd name="T29" fmla="*/ 40 h 50"/>
                  <a:gd name="T30" fmla="*/ 92 w 104"/>
                  <a:gd name="T31" fmla="*/ 48 h 50"/>
                  <a:gd name="T32" fmla="*/ 88 w 104"/>
                  <a:gd name="T33" fmla="*/ 42 h 50"/>
                  <a:gd name="T34" fmla="*/ 86 w 104"/>
                  <a:gd name="T35" fmla="*/ 28 h 50"/>
                  <a:gd name="T36" fmla="*/ 94 w 104"/>
                  <a:gd name="T37" fmla="*/ 28 h 50"/>
                  <a:gd name="T38" fmla="*/ 90 w 104"/>
                  <a:gd name="T39" fmla="*/ 24 h 50"/>
                  <a:gd name="T40" fmla="*/ 84 w 104"/>
                  <a:gd name="T41" fmla="*/ 22 h 50"/>
                  <a:gd name="T42" fmla="*/ 80 w 104"/>
                  <a:gd name="T43" fmla="*/ 16 h 50"/>
                  <a:gd name="T44" fmla="*/ 66 w 104"/>
                  <a:gd name="T45" fmla="*/ 12 h 50"/>
                  <a:gd name="T46" fmla="*/ 60 w 104"/>
                  <a:gd name="T47" fmla="*/ 16 h 50"/>
                  <a:gd name="T48" fmla="*/ 46 w 104"/>
                  <a:gd name="T49" fmla="*/ 28 h 50"/>
                  <a:gd name="T50" fmla="*/ 54 w 104"/>
                  <a:gd name="T51" fmla="*/ 42 h 50"/>
                  <a:gd name="T52" fmla="*/ 36 w 104"/>
                  <a:gd name="T53" fmla="*/ 50 h 50"/>
                  <a:gd name="T54" fmla="*/ 34 w 104"/>
                  <a:gd name="T55" fmla="*/ 36 h 50"/>
                  <a:gd name="T56" fmla="*/ 32 w 104"/>
                  <a:gd name="T57" fmla="*/ 40 h 50"/>
                  <a:gd name="T58" fmla="*/ 22 w 104"/>
                  <a:gd name="T59" fmla="*/ 32 h 50"/>
                  <a:gd name="T60" fmla="*/ 4 w 104"/>
                  <a:gd name="T61" fmla="*/ 26 h 50"/>
                  <a:gd name="T62" fmla="*/ 0 w 104"/>
                  <a:gd name="T63" fmla="*/ 32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4" h="50">
                    <a:moveTo>
                      <a:pt x="0" y="32"/>
                    </a:moveTo>
                    <a:lnTo>
                      <a:pt x="2" y="16"/>
                    </a:lnTo>
                    <a:lnTo>
                      <a:pt x="2" y="2"/>
                    </a:lnTo>
                    <a:lnTo>
                      <a:pt x="8" y="0"/>
                    </a:lnTo>
                    <a:lnTo>
                      <a:pt x="12" y="8"/>
                    </a:lnTo>
                    <a:lnTo>
                      <a:pt x="22" y="12"/>
                    </a:lnTo>
                    <a:lnTo>
                      <a:pt x="26" y="16"/>
                    </a:lnTo>
                    <a:lnTo>
                      <a:pt x="52" y="8"/>
                    </a:lnTo>
                    <a:lnTo>
                      <a:pt x="56" y="4"/>
                    </a:lnTo>
                    <a:lnTo>
                      <a:pt x="60" y="2"/>
                    </a:lnTo>
                    <a:lnTo>
                      <a:pt x="78" y="2"/>
                    </a:lnTo>
                    <a:lnTo>
                      <a:pt x="92" y="10"/>
                    </a:lnTo>
                    <a:lnTo>
                      <a:pt x="104" y="18"/>
                    </a:lnTo>
                    <a:lnTo>
                      <a:pt x="104" y="36"/>
                    </a:lnTo>
                    <a:lnTo>
                      <a:pt x="98" y="40"/>
                    </a:lnTo>
                    <a:lnTo>
                      <a:pt x="92" y="48"/>
                    </a:lnTo>
                    <a:lnTo>
                      <a:pt x="88" y="42"/>
                    </a:lnTo>
                    <a:lnTo>
                      <a:pt x="86" y="28"/>
                    </a:lnTo>
                    <a:lnTo>
                      <a:pt x="94" y="28"/>
                    </a:lnTo>
                    <a:lnTo>
                      <a:pt x="90" y="24"/>
                    </a:lnTo>
                    <a:lnTo>
                      <a:pt x="84" y="22"/>
                    </a:lnTo>
                    <a:lnTo>
                      <a:pt x="80" y="16"/>
                    </a:lnTo>
                    <a:lnTo>
                      <a:pt x="66" y="12"/>
                    </a:lnTo>
                    <a:lnTo>
                      <a:pt x="60" y="16"/>
                    </a:lnTo>
                    <a:lnTo>
                      <a:pt x="46" y="28"/>
                    </a:lnTo>
                    <a:lnTo>
                      <a:pt x="54" y="42"/>
                    </a:lnTo>
                    <a:lnTo>
                      <a:pt x="36" y="50"/>
                    </a:lnTo>
                    <a:lnTo>
                      <a:pt x="34" y="36"/>
                    </a:lnTo>
                    <a:lnTo>
                      <a:pt x="32" y="40"/>
                    </a:lnTo>
                    <a:lnTo>
                      <a:pt x="22" y="32"/>
                    </a:lnTo>
                    <a:lnTo>
                      <a:pt x="4" y="26"/>
                    </a:lnTo>
                    <a:lnTo>
                      <a:pt x="0" y="3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03" name="Freeform 96">
                <a:extLst>
                  <a:ext uri="{FF2B5EF4-FFF2-40B4-BE49-F238E27FC236}">
                    <a16:creationId xmlns:a16="http://schemas.microsoft.com/office/drawing/2014/main" id="{2E5CCC22-C334-5062-82BA-7AF3CFB81BBD}"/>
                  </a:ext>
                </a:extLst>
              </p:cNvPr>
              <p:cNvSpPr>
                <a:spLocks noChangeAspect="1"/>
              </p:cNvSpPr>
              <p:nvPr/>
            </p:nvSpPr>
            <p:spPr bwMode="auto">
              <a:xfrm>
                <a:off x="2104148" y="4088040"/>
                <a:ext cx="340614" cy="539862"/>
              </a:xfrm>
              <a:custGeom>
                <a:avLst/>
                <a:gdLst>
                  <a:gd name="T0" fmla="*/ 106 w 224"/>
                  <a:gd name="T1" fmla="*/ 26 h 355"/>
                  <a:gd name="T2" fmla="*/ 124 w 224"/>
                  <a:gd name="T3" fmla="*/ 14 h 355"/>
                  <a:gd name="T4" fmla="*/ 134 w 224"/>
                  <a:gd name="T5" fmla="*/ 4 h 355"/>
                  <a:gd name="T6" fmla="*/ 146 w 224"/>
                  <a:gd name="T7" fmla="*/ 0 h 355"/>
                  <a:gd name="T8" fmla="*/ 154 w 224"/>
                  <a:gd name="T9" fmla="*/ 8 h 355"/>
                  <a:gd name="T10" fmla="*/ 138 w 224"/>
                  <a:gd name="T11" fmla="*/ 16 h 355"/>
                  <a:gd name="T12" fmla="*/ 118 w 224"/>
                  <a:gd name="T13" fmla="*/ 52 h 355"/>
                  <a:gd name="T14" fmla="*/ 116 w 224"/>
                  <a:gd name="T15" fmla="*/ 70 h 355"/>
                  <a:gd name="T16" fmla="*/ 124 w 224"/>
                  <a:gd name="T17" fmla="*/ 108 h 355"/>
                  <a:gd name="T18" fmla="*/ 152 w 224"/>
                  <a:gd name="T19" fmla="*/ 116 h 355"/>
                  <a:gd name="T20" fmla="*/ 184 w 224"/>
                  <a:gd name="T21" fmla="*/ 134 h 355"/>
                  <a:gd name="T22" fmla="*/ 218 w 224"/>
                  <a:gd name="T23" fmla="*/ 132 h 355"/>
                  <a:gd name="T24" fmla="*/ 208 w 224"/>
                  <a:gd name="T25" fmla="*/ 168 h 355"/>
                  <a:gd name="T26" fmla="*/ 210 w 224"/>
                  <a:gd name="T27" fmla="*/ 204 h 355"/>
                  <a:gd name="T28" fmla="*/ 224 w 224"/>
                  <a:gd name="T29" fmla="*/ 239 h 355"/>
                  <a:gd name="T30" fmla="*/ 214 w 224"/>
                  <a:gd name="T31" fmla="*/ 219 h 355"/>
                  <a:gd name="T32" fmla="*/ 200 w 224"/>
                  <a:gd name="T33" fmla="*/ 225 h 355"/>
                  <a:gd name="T34" fmla="*/ 186 w 224"/>
                  <a:gd name="T35" fmla="*/ 229 h 355"/>
                  <a:gd name="T36" fmla="*/ 172 w 224"/>
                  <a:gd name="T37" fmla="*/ 243 h 355"/>
                  <a:gd name="T38" fmla="*/ 178 w 224"/>
                  <a:gd name="T39" fmla="*/ 251 h 355"/>
                  <a:gd name="T40" fmla="*/ 170 w 224"/>
                  <a:gd name="T41" fmla="*/ 273 h 355"/>
                  <a:gd name="T42" fmla="*/ 172 w 224"/>
                  <a:gd name="T43" fmla="*/ 325 h 355"/>
                  <a:gd name="T44" fmla="*/ 156 w 224"/>
                  <a:gd name="T45" fmla="*/ 347 h 355"/>
                  <a:gd name="T46" fmla="*/ 146 w 224"/>
                  <a:gd name="T47" fmla="*/ 315 h 355"/>
                  <a:gd name="T48" fmla="*/ 108 w 224"/>
                  <a:gd name="T49" fmla="*/ 313 h 355"/>
                  <a:gd name="T50" fmla="*/ 90 w 224"/>
                  <a:gd name="T51" fmla="*/ 287 h 355"/>
                  <a:gd name="T52" fmla="*/ 70 w 224"/>
                  <a:gd name="T53" fmla="*/ 267 h 355"/>
                  <a:gd name="T54" fmla="*/ 46 w 224"/>
                  <a:gd name="T55" fmla="*/ 257 h 355"/>
                  <a:gd name="T56" fmla="*/ 16 w 224"/>
                  <a:gd name="T57" fmla="*/ 245 h 355"/>
                  <a:gd name="T58" fmla="*/ 0 w 224"/>
                  <a:gd name="T59" fmla="*/ 227 h 355"/>
                  <a:gd name="T60" fmla="*/ 10 w 224"/>
                  <a:gd name="T61" fmla="*/ 212 h 355"/>
                  <a:gd name="T62" fmla="*/ 32 w 224"/>
                  <a:gd name="T63" fmla="*/ 182 h 355"/>
                  <a:gd name="T64" fmla="*/ 28 w 224"/>
                  <a:gd name="T65" fmla="*/ 164 h 355"/>
                  <a:gd name="T66" fmla="*/ 32 w 224"/>
                  <a:gd name="T67" fmla="*/ 140 h 355"/>
                  <a:gd name="T68" fmla="*/ 22 w 224"/>
                  <a:gd name="T69" fmla="*/ 110 h 355"/>
                  <a:gd name="T70" fmla="*/ 34 w 224"/>
                  <a:gd name="T71" fmla="*/ 98 h 355"/>
                  <a:gd name="T72" fmla="*/ 38 w 224"/>
                  <a:gd name="T73" fmla="*/ 86 h 355"/>
                  <a:gd name="T74" fmla="*/ 44 w 224"/>
                  <a:gd name="T75" fmla="*/ 82 h 355"/>
                  <a:gd name="T76" fmla="*/ 66 w 224"/>
                  <a:gd name="T77" fmla="*/ 48 h 355"/>
                  <a:gd name="T78" fmla="*/ 92 w 224"/>
                  <a:gd name="T79" fmla="*/ 32 h 3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24" h="355">
                    <a:moveTo>
                      <a:pt x="96" y="24"/>
                    </a:moveTo>
                    <a:lnTo>
                      <a:pt x="106" y="26"/>
                    </a:lnTo>
                    <a:lnTo>
                      <a:pt x="114" y="24"/>
                    </a:lnTo>
                    <a:lnTo>
                      <a:pt x="124" y="14"/>
                    </a:lnTo>
                    <a:lnTo>
                      <a:pt x="132" y="12"/>
                    </a:lnTo>
                    <a:lnTo>
                      <a:pt x="134" y="4"/>
                    </a:lnTo>
                    <a:lnTo>
                      <a:pt x="140" y="4"/>
                    </a:lnTo>
                    <a:lnTo>
                      <a:pt x="146" y="0"/>
                    </a:lnTo>
                    <a:lnTo>
                      <a:pt x="152" y="2"/>
                    </a:lnTo>
                    <a:lnTo>
                      <a:pt x="154" y="8"/>
                    </a:lnTo>
                    <a:lnTo>
                      <a:pt x="150" y="12"/>
                    </a:lnTo>
                    <a:lnTo>
                      <a:pt x="138" y="16"/>
                    </a:lnTo>
                    <a:lnTo>
                      <a:pt x="126" y="34"/>
                    </a:lnTo>
                    <a:lnTo>
                      <a:pt x="118" y="52"/>
                    </a:lnTo>
                    <a:lnTo>
                      <a:pt x="108" y="70"/>
                    </a:lnTo>
                    <a:lnTo>
                      <a:pt x="116" y="70"/>
                    </a:lnTo>
                    <a:lnTo>
                      <a:pt x="126" y="94"/>
                    </a:lnTo>
                    <a:lnTo>
                      <a:pt x="124" y="108"/>
                    </a:lnTo>
                    <a:lnTo>
                      <a:pt x="138" y="114"/>
                    </a:lnTo>
                    <a:lnTo>
                      <a:pt x="152" y="116"/>
                    </a:lnTo>
                    <a:lnTo>
                      <a:pt x="168" y="116"/>
                    </a:lnTo>
                    <a:lnTo>
                      <a:pt x="184" y="134"/>
                    </a:lnTo>
                    <a:lnTo>
                      <a:pt x="200" y="134"/>
                    </a:lnTo>
                    <a:lnTo>
                      <a:pt x="218" y="132"/>
                    </a:lnTo>
                    <a:lnTo>
                      <a:pt x="212" y="150"/>
                    </a:lnTo>
                    <a:lnTo>
                      <a:pt x="208" y="168"/>
                    </a:lnTo>
                    <a:lnTo>
                      <a:pt x="216" y="194"/>
                    </a:lnTo>
                    <a:lnTo>
                      <a:pt x="210" y="204"/>
                    </a:lnTo>
                    <a:lnTo>
                      <a:pt x="220" y="221"/>
                    </a:lnTo>
                    <a:lnTo>
                      <a:pt x="224" y="239"/>
                    </a:lnTo>
                    <a:lnTo>
                      <a:pt x="220" y="239"/>
                    </a:lnTo>
                    <a:lnTo>
                      <a:pt x="214" y="219"/>
                    </a:lnTo>
                    <a:lnTo>
                      <a:pt x="204" y="227"/>
                    </a:lnTo>
                    <a:lnTo>
                      <a:pt x="200" y="225"/>
                    </a:lnTo>
                    <a:lnTo>
                      <a:pt x="202" y="229"/>
                    </a:lnTo>
                    <a:lnTo>
                      <a:pt x="186" y="229"/>
                    </a:lnTo>
                    <a:lnTo>
                      <a:pt x="170" y="229"/>
                    </a:lnTo>
                    <a:lnTo>
                      <a:pt x="172" y="243"/>
                    </a:lnTo>
                    <a:lnTo>
                      <a:pt x="182" y="247"/>
                    </a:lnTo>
                    <a:lnTo>
                      <a:pt x="178" y="251"/>
                    </a:lnTo>
                    <a:lnTo>
                      <a:pt x="166" y="253"/>
                    </a:lnTo>
                    <a:lnTo>
                      <a:pt x="170" y="273"/>
                    </a:lnTo>
                    <a:lnTo>
                      <a:pt x="176" y="295"/>
                    </a:lnTo>
                    <a:lnTo>
                      <a:pt x="172" y="325"/>
                    </a:lnTo>
                    <a:lnTo>
                      <a:pt x="170" y="355"/>
                    </a:lnTo>
                    <a:lnTo>
                      <a:pt x="156" y="347"/>
                    </a:lnTo>
                    <a:lnTo>
                      <a:pt x="164" y="321"/>
                    </a:lnTo>
                    <a:lnTo>
                      <a:pt x="146" y="315"/>
                    </a:lnTo>
                    <a:lnTo>
                      <a:pt x="130" y="313"/>
                    </a:lnTo>
                    <a:lnTo>
                      <a:pt x="108" y="313"/>
                    </a:lnTo>
                    <a:lnTo>
                      <a:pt x="104" y="303"/>
                    </a:lnTo>
                    <a:lnTo>
                      <a:pt x="90" y="287"/>
                    </a:lnTo>
                    <a:lnTo>
                      <a:pt x="78" y="277"/>
                    </a:lnTo>
                    <a:lnTo>
                      <a:pt x="70" y="267"/>
                    </a:lnTo>
                    <a:lnTo>
                      <a:pt x="68" y="267"/>
                    </a:lnTo>
                    <a:lnTo>
                      <a:pt x="46" y="257"/>
                    </a:lnTo>
                    <a:lnTo>
                      <a:pt x="28" y="257"/>
                    </a:lnTo>
                    <a:lnTo>
                      <a:pt x="16" y="245"/>
                    </a:lnTo>
                    <a:lnTo>
                      <a:pt x="2" y="235"/>
                    </a:lnTo>
                    <a:lnTo>
                      <a:pt x="0" y="227"/>
                    </a:lnTo>
                    <a:lnTo>
                      <a:pt x="6" y="223"/>
                    </a:lnTo>
                    <a:lnTo>
                      <a:pt x="10" y="212"/>
                    </a:lnTo>
                    <a:lnTo>
                      <a:pt x="22" y="206"/>
                    </a:lnTo>
                    <a:lnTo>
                      <a:pt x="32" y="182"/>
                    </a:lnTo>
                    <a:lnTo>
                      <a:pt x="30" y="180"/>
                    </a:lnTo>
                    <a:lnTo>
                      <a:pt x="28" y="164"/>
                    </a:lnTo>
                    <a:lnTo>
                      <a:pt x="28" y="148"/>
                    </a:lnTo>
                    <a:lnTo>
                      <a:pt x="32" y="140"/>
                    </a:lnTo>
                    <a:lnTo>
                      <a:pt x="28" y="120"/>
                    </a:lnTo>
                    <a:lnTo>
                      <a:pt x="22" y="110"/>
                    </a:lnTo>
                    <a:lnTo>
                      <a:pt x="28" y="102"/>
                    </a:lnTo>
                    <a:lnTo>
                      <a:pt x="34" y="98"/>
                    </a:lnTo>
                    <a:lnTo>
                      <a:pt x="34" y="80"/>
                    </a:lnTo>
                    <a:lnTo>
                      <a:pt x="38" y="86"/>
                    </a:lnTo>
                    <a:lnTo>
                      <a:pt x="42" y="96"/>
                    </a:lnTo>
                    <a:lnTo>
                      <a:pt x="44" y="82"/>
                    </a:lnTo>
                    <a:lnTo>
                      <a:pt x="64" y="64"/>
                    </a:lnTo>
                    <a:lnTo>
                      <a:pt x="66" y="48"/>
                    </a:lnTo>
                    <a:lnTo>
                      <a:pt x="80" y="30"/>
                    </a:lnTo>
                    <a:lnTo>
                      <a:pt x="92" y="32"/>
                    </a:lnTo>
                    <a:lnTo>
                      <a:pt x="96" y="2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04" name="Freeform 97">
                <a:extLst>
                  <a:ext uri="{FF2B5EF4-FFF2-40B4-BE49-F238E27FC236}">
                    <a16:creationId xmlns:a16="http://schemas.microsoft.com/office/drawing/2014/main" id="{57C8FA37-B985-914C-7DC4-75EB67A9F51A}"/>
                  </a:ext>
                </a:extLst>
              </p:cNvPr>
              <p:cNvSpPr>
                <a:spLocks noChangeAspect="1" noEditPoints="1"/>
              </p:cNvSpPr>
              <p:nvPr/>
            </p:nvSpPr>
            <p:spPr bwMode="auto">
              <a:xfrm>
                <a:off x="458868" y="2018328"/>
                <a:ext cx="7870590" cy="1125342"/>
              </a:xfrm>
              <a:custGeom>
                <a:avLst/>
                <a:gdLst>
                  <a:gd name="T0" fmla="*/ 5166 w 5176"/>
                  <a:gd name="T1" fmla="*/ 469 h 740"/>
                  <a:gd name="T2" fmla="*/ 3474 w 5176"/>
                  <a:gd name="T3" fmla="*/ 126 h 740"/>
                  <a:gd name="T4" fmla="*/ 3348 w 5176"/>
                  <a:gd name="T5" fmla="*/ 173 h 740"/>
                  <a:gd name="T6" fmla="*/ 3216 w 5176"/>
                  <a:gd name="T7" fmla="*/ 195 h 740"/>
                  <a:gd name="T8" fmla="*/ 4358 w 5176"/>
                  <a:gd name="T9" fmla="*/ 120 h 740"/>
                  <a:gd name="T10" fmla="*/ 2874 w 5176"/>
                  <a:gd name="T11" fmla="*/ 469 h 740"/>
                  <a:gd name="T12" fmla="*/ 3754 w 5176"/>
                  <a:gd name="T13" fmla="*/ 32 h 740"/>
                  <a:gd name="T14" fmla="*/ 3714 w 5176"/>
                  <a:gd name="T15" fmla="*/ 16 h 740"/>
                  <a:gd name="T16" fmla="*/ 3320 w 5176"/>
                  <a:gd name="T17" fmla="*/ 170 h 740"/>
                  <a:gd name="T18" fmla="*/ 3248 w 5176"/>
                  <a:gd name="T19" fmla="*/ 126 h 740"/>
                  <a:gd name="T20" fmla="*/ 4914 w 5176"/>
                  <a:gd name="T21" fmla="*/ 637 h 740"/>
                  <a:gd name="T22" fmla="*/ 3292 w 5176"/>
                  <a:gd name="T23" fmla="*/ 110 h 740"/>
                  <a:gd name="T24" fmla="*/ 3248 w 5176"/>
                  <a:gd name="T25" fmla="*/ 116 h 740"/>
                  <a:gd name="T26" fmla="*/ 3276 w 5176"/>
                  <a:gd name="T27" fmla="*/ 90 h 740"/>
                  <a:gd name="T28" fmla="*/ 3394 w 5176"/>
                  <a:gd name="T29" fmla="*/ 62 h 740"/>
                  <a:gd name="T30" fmla="*/ 108 w 5176"/>
                  <a:gd name="T31" fmla="*/ 199 h 740"/>
                  <a:gd name="T32" fmla="*/ 128 w 5176"/>
                  <a:gd name="T33" fmla="*/ 245 h 740"/>
                  <a:gd name="T34" fmla="*/ 140 w 5176"/>
                  <a:gd name="T35" fmla="*/ 263 h 740"/>
                  <a:gd name="T36" fmla="*/ 74 w 5176"/>
                  <a:gd name="T37" fmla="*/ 285 h 740"/>
                  <a:gd name="T38" fmla="*/ 40 w 5176"/>
                  <a:gd name="T39" fmla="*/ 251 h 740"/>
                  <a:gd name="T40" fmla="*/ 3656 w 5176"/>
                  <a:gd name="T41" fmla="*/ 150 h 740"/>
                  <a:gd name="T42" fmla="*/ 3814 w 5176"/>
                  <a:gd name="T43" fmla="*/ 70 h 740"/>
                  <a:gd name="T44" fmla="*/ 4084 w 5176"/>
                  <a:gd name="T45" fmla="*/ 122 h 740"/>
                  <a:gd name="T46" fmla="*/ 4500 w 5176"/>
                  <a:gd name="T47" fmla="*/ 140 h 740"/>
                  <a:gd name="T48" fmla="*/ 5100 w 5176"/>
                  <a:gd name="T49" fmla="*/ 279 h 740"/>
                  <a:gd name="T50" fmla="*/ 5048 w 5176"/>
                  <a:gd name="T51" fmla="*/ 409 h 740"/>
                  <a:gd name="T52" fmla="*/ 4976 w 5176"/>
                  <a:gd name="T53" fmla="*/ 323 h 740"/>
                  <a:gd name="T54" fmla="*/ 4722 w 5176"/>
                  <a:gd name="T55" fmla="*/ 383 h 740"/>
                  <a:gd name="T56" fmla="*/ 4846 w 5176"/>
                  <a:gd name="T57" fmla="*/ 696 h 740"/>
                  <a:gd name="T58" fmla="*/ 4502 w 5176"/>
                  <a:gd name="T59" fmla="*/ 499 h 740"/>
                  <a:gd name="T60" fmla="*/ 4034 w 5176"/>
                  <a:gd name="T61" fmla="*/ 561 h 740"/>
                  <a:gd name="T62" fmla="*/ 3530 w 5176"/>
                  <a:gd name="T63" fmla="*/ 487 h 740"/>
                  <a:gd name="T64" fmla="*/ 3338 w 5176"/>
                  <a:gd name="T65" fmla="*/ 726 h 740"/>
                  <a:gd name="T66" fmla="*/ 3070 w 5176"/>
                  <a:gd name="T67" fmla="*/ 497 h 740"/>
                  <a:gd name="T68" fmla="*/ 2984 w 5176"/>
                  <a:gd name="T69" fmla="*/ 347 h 740"/>
                  <a:gd name="T70" fmla="*/ 3006 w 5176"/>
                  <a:gd name="T71" fmla="*/ 303 h 740"/>
                  <a:gd name="T72" fmla="*/ 2978 w 5176"/>
                  <a:gd name="T73" fmla="*/ 273 h 740"/>
                  <a:gd name="T74" fmla="*/ 2976 w 5176"/>
                  <a:gd name="T75" fmla="*/ 247 h 740"/>
                  <a:gd name="T76" fmla="*/ 2956 w 5176"/>
                  <a:gd name="T77" fmla="*/ 197 h 740"/>
                  <a:gd name="T78" fmla="*/ 2982 w 5176"/>
                  <a:gd name="T79" fmla="*/ 189 h 740"/>
                  <a:gd name="T80" fmla="*/ 2994 w 5176"/>
                  <a:gd name="T81" fmla="*/ 187 h 740"/>
                  <a:gd name="T82" fmla="*/ 3012 w 5176"/>
                  <a:gd name="T83" fmla="*/ 191 h 740"/>
                  <a:gd name="T84" fmla="*/ 3036 w 5176"/>
                  <a:gd name="T85" fmla="*/ 195 h 740"/>
                  <a:gd name="T86" fmla="*/ 3116 w 5176"/>
                  <a:gd name="T87" fmla="*/ 219 h 740"/>
                  <a:gd name="T88" fmla="*/ 3128 w 5176"/>
                  <a:gd name="T89" fmla="*/ 245 h 740"/>
                  <a:gd name="T90" fmla="*/ 3042 w 5176"/>
                  <a:gd name="T91" fmla="*/ 243 h 740"/>
                  <a:gd name="T92" fmla="*/ 3012 w 5176"/>
                  <a:gd name="T93" fmla="*/ 237 h 740"/>
                  <a:gd name="T94" fmla="*/ 3028 w 5176"/>
                  <a:gd name="T95" fmla="*/ 249 h 740"/>
                  <a:gd name="T96" fmla="*/ 3056 w 5176"/>
                  <a:gd name="T97" fmla="*/ 277 h 740"/>
                  <a:gd name="T98" fmla="*/ 3090 w 5176"/>
                  <a:gd name="T99" fmla="*/ 293 h 740"/>
                  <a:gd name="T100" fmla="*/ 3080 w 5176"/>
                  <a:gd name="T101" fmla="*/ 273 h 740"/>
                  <a:gd name="T102" fmla="*/ 3120 w 5176"/>
                  <a:gd name="T103" fmla="*/ 279 h 740"/>
                  <a:gd name="T104" fmla="*/ 3168 w 5176"/>
                  <a:gd name="T105" fmla="*/ 247 h 740"/>
                  <a:gd name="T106" fmla="*/ 3166 w 5176"/>
                  <a:gd name="T107" fmla="*/ 213 h 740"/>
                  <a:gd name="T108" fmla="*/ 3198 w 5176"/>
                  <a:gd name="T109" fmla="*/ 237 h 740"/>
                  <a:gd name="T110" fmla="*/ 3234 w 5176"/>
                  <a:gd name="T111" fmla="*/ 221 h 740"/>
                  <a:gd name="T112" fmla="*/ 3294 w 5176"/>
                  <a:gd name="T113" fmla="*/ 203 h 740"/>
                  <a:gd name="T114" fmla="*/ 3312 w 5176"/>
                  <a:gd name="T115" fmla="*/ 213 h 740"/>
                  <a:gd name="T116" fmla="*/ 3368 w 5176"/>
                  <a:gd name="T117" fmla="*/ 207 h 740"/>
                  <a:gd name="T118" fmla="*/ 3386 w 5176"/>
                  <a:gd name="T119" fmla="*/ 197 h 740"/>
                  <a:gd name="T120" fmla="*/ 3462 w 5176"/>
                  <a:gd name="T121" fmla="*/ 189 h 740"/>
                  <a:gd name="T122" fmla="*/ 3532 w 5176"/>
                  <a:gd name="T123" fmla="*/ 175 h 740"/>
                  <a:gd name="T124" fmla="*/ 3552 w 5176"/>
                  <a:gd name="T125" fmla="*/ 170 h 7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76" h="740">
                    <a:moveTo>
                      <a:pt x="4260" y="84"/>
                    </a:moveTo>
                    <a:lnTo>
                      <a:pt x="4262" y="90"/>
                    </a:lnTo>
                    <a:lnTo>
                      <a:pt x="4248" y="80"/>
                    </a:lnTo>
                    <a:lnTo>
                      <a:pt x="4260" y="84"/>
                    </a:lnTo>
                    <a:close/>
                    <a:moveTo>
                      <a:pt x="5026" y="684"/>
                    </a:moveTo>
                    <a:lnTo>
                      <a:pt x="5018" y="696"/>
                    </a:lnTo>
                    <a:lnTo>
                      <a:pt x="5018" y="688"/>
                    </a:lnTo>
                    <a:lnTo>
                      <a:pt x="5026" y="684"/>
                    </a:lnTo>
                    <a:close/>
                    <a:moveTo>
                      <a:pt x="4356" y="108"/>
                    </a:moveTo>
                    <a:lnTo>
                      <a:pt x="4356" y="114"/>
                    </a:lnTo>
                    <a:lnTo>
                      <a:pt x="4344" y="108"/>
                    </a:lnTo>
                    <a:lnTo>
                      <a:pt x="4356" y="108"/>
                    </a:lnTo>
                    <a:close/>
                    <a:moveTo>
                      <a:pt x="5040" y="387"/>
                    </a:moveTo>
                    <a:lnTo>
                      <a:pt x="5038" y="395"/>
                    </a:lnTo>
                    <a:lnTo>
                      <a:pt x="5032" y="389"/>
                    </a:lnTo>
                    <a:lnTo>
                      <a:pt x="5036" y="383"/>
                    </a:lnTo>
                    <a:lnTo>
                      <a:pt x="5040" y="387"/>
                    </a:lnTo>
                    <a:close/>
                    <a:moveTo>
                      <a:pt x="3580" y="138"/>
                    </a:moveTo>
                    <a:lnTo>
                      <a:pt x="3568" y="142"/>
                    </a:lnTo>
                    <a:lnTo>
                      <a:pt x="3566" y="138"/>
                    </a:lnTo>
                    <a:lnTo>
                      <a:pt x="3572" y="136"/>
                    </a:lnTo>
                    <a:lnTo>
                      <a:pt x="3580" y="138"/>
                    </a:lnTo>
                    <a:close/>
                    <a:moveTo>
                      <a:pt x="4000" y="104"/>
                    </a:moveTo>
                    <a:lnTo>
                      <a:pt x="4002" y="108"/>
                    </a:lnTo>
                    <a:lnTo>
                      <a:pt x="3976" y="106"/>
                    </a:lnTo>
                    <a:lnTo>
                      <a:pt x="4000" y="104"/>
                    </a:lnTo>
                    <a:close/>
                    <a:moveTo>
                      <a:pt x="5170" y="473"/>
                    </a:moveTo>
                    <a:lnTo>
                      <a:pt x="5146" y="463"/>
                    </a:lnTo>
                    <a:lnTo>
                      <a:pt x="5146" y="459"/>
                    </a:lnTo>
                    <a:lnTo>
                      <a:pt x="5166" y="469"/>
                    </a:lnTo>
                    <a:lnTo>
                      <a:pt x="5170" y="473"/>
                    </a:lnTo>
                    <a:close/>
                    <a:moveTo>
                      <a:pt x="4844" y="187"/>
                    </a:moveTo>
                    <a:lnTo>
                      <a:pt x="4840" y="191"/>
                    </a:lnTo>
                    <a:lnTo>
                      <a:pt x="4828" y="187"/>
                    </a:lnTo>
                    <a:lnTo>
                      <a:pt x="4822" y="185"/>
                    </a:lnTo>
                    <a:lnTo>
                      <a:pt x="4840" y="185"/>
                    </a:lnTo>
                    <a:lnTo>
                      <a:pt x="4844" y="187"/>
                    </a:lnTo>
                    <a:close/>
                    <a:moveTo>
                      <a:pt x="5050" y="662"/>
                    </a:moveTo>
                    <a:lnTo>
                      <a:pt x="5048" y="666"/>
                    </a:lnTo>
                    <a:lnTo>
                      <a:pt x="5040" y="674"/>
                    </a:lnTo>
                    <a:lnTo>
                      <a:pt x="5034" y="684"/>
                    </a:lnTo>
                    <a:lnTo>
                      <a:pt x="5036" y="668"/>
                    </a:lnTo>
                    <a:lnTo>
                      <a:pt x="5050" y="662"/>
                    </a:lnTo>
                    <a:close/>
                    <a:moveTo>
                      <a:pt x="3244" y="12"/>
                    </a:moveTo>
                    <a:lnTo>
                      <a:pt x="3232" y="14"/>
                    </a:lnTo>
                    <a:lnTo>
                      <a:pt x="3228" y="14"/>
                    </a:lnTo>
                    <a:lnTo>
                      <a:pt x="3220" y="12"/>
                    </a:lnTo>
                    <a:lnTo>
                      <a:pt x="3228" y="10"/>
                    </a:lnTo>
                    <a:lnTo>
                      <a:pt x="3244" y="12"/>
                    </a:lnTo>
                    <a:close/>
                    <a:moveTo>
                      <a:pt x="3474" y="126"/>
                    </a:moveTo>
                    <a:lnTo>
                      <a:pt x="3472" y="128"/>
                    </a:lnTo>
                    <a:lnTo>
                      <a:pt x="3466" y="128"/>
                    </a:lnTo>
                    <a:lnTo>
                      <a:pt x="3464" y="124"/>
                    </a:lnTo>
                    <a:lnTo>
                      <a:pt x="3460" y="122"/>
                    </a:lnTo>
                    <a:lnTo>
                      <a:pt x="3468" y="122"/>
                    </a:lnTo>
                    <a:lnTo>
                      <a:pt x="3472" y="120"/>
                    </a:lnTo>
                    <a:lnTo>
                      <a:pt x="3476" y="122"/>
                    </a:lnTo>
                    <a:lnTo>
                      <a:pt x="3480" y="122"/>
                    </a:lnTo>
                    <a:lnTo>
                      <a:pt x="3482" y="126"/>
                    </a:lnTo>
                    <a:lnTo>
                      <a:pt x="3474" y="126"/>
                    </a:lnTo>
                    <a:close/>
                    <a:moveTo>
                      <a:pt x="4934" y="154"/>
                    </a:moveTo>
                    <a:lnTo>
                      <a:pt x="4950" y="166"/>
                    </a:lnTo>
                    <a:lnTo>
                      <a:pt x="4942" y="166"/>
                    </a:lnTo>
                    <a:lnTo>
                      <a:pt x="4930" y="160"/>
                    </a:lnTo>
                    <a:lnTo>
                      <a:pt x="4934" y="154"/>
                    </a:lnTo>
                    <a:close/>
                    <a:moveTo>
                      <a:pt x="3120" y="8"/>
                    </a:moveTo>
                    <a:lnTo>
                      <a:pt x="3096" y="10"/>
                    </a:lnTo>
                    <a:lnTo>
                      <a:pt x="3086" y="8"/>
                    </a:lnTo>
                    <a:lnTo>
                      <a:pt x="3094" y="6"/>
                    </a:lnTo>
                    <a:lnTo>
                      <a:pt x="3106" y="6"/>
                    </a:lnTo>
                    <a:lnTo>
                      <a:pt x="3120" y="8"/>
                    </a:lnTo>
                    <a:close/>
                    <a:moveTo>
                      <a:pt x="3308" y="4"/>
                    </a:moveTo>
                    <a:lnTo>
                      <a:pt x="3298" y="6"/>
                    </a:lnTo>
                    <a:lnTo>
                      <a:pt x="3286" y="8"/>
                    </a:lnTo>
                    <a:lnTo>
                      <a:pt x="3276" y="4"/>
                    </a:lnTo>
                    <a:lnTo>
                      <a:pt x="3304" y="0"/>
                    </a:lnTo>
                    <a:lnTo>
                      <a:pt x="3310" y="4"/>
                    </a:lnTo>
                    <a:lnTo>
                      <a:pt x="3308" y="4"/>
                    </a:lnTo>
                    <a:close/>
                    <a:moveTo>
                      <a:pt x="3360" y="183"/>
                    </a:moveTo>
                    <a:lnTo>
                      <a:pt x="3358" y="183"/>
                    </a:lnTo>
                    <a:lnTo>
                      <a:pt x="3356" y="183"/>
                    </a:lnTo>
                    <a:lnTo>
                      <a:pt x="3354" y="183"/>
                    </a:lnTo>
                    <a:lnTo>
                      <a:pt x="3352" y="183"/>
                    </a:lnTo>
                    <a:lnTo>
                      <a:pt x="3348" y="181"/>
                    </a:lnTo>
                    <a:lnTo>
                      <a:pt x="3346" y="179"/>
                    </a:lnTo>
                    <a:lnTo>
                      <a:pt x="3344" y="179"/>
                    </a:lnTo>
                    <a:lnTo>
                      <a:pt x="3342" y="177"/>
                    </a:lnTo>
                    <a:lnTo>
                      <a:pt x="3346" y="175"/>
                    </a:lnTo>
                    <a:lnTo>
                      <a:pt x="3348" y="173"/>
                    </a:lnTo>
                    <a:lnTo>
                      <a:pt x="3352" y="175"/>
                    </a:lnTo>
                    <a:lnTo>
                      <a:pt x="3358" y="177"/>
                    </a:lnTo>
                    <a:lnTo>
                      <a:pt x="3372" y="183"/>
                    </a:lnTo>
                    <a:lnTo>
                      <a:pt x="3374" y="185"/>
                    </a:lnTo>
                    <a:lnTo>
                      <a:pt x="3376" y="185"/>
                    </a:lnTo>
                    <a:lnTo>
                      <a:pt x="3374" y="187"/>
                    </a:lnTo>
                    <a:lnTo>
                      <a:pt x="3372" y="187"/>
                    </a:lnTo>
                    <a:lnTo>
                      <a:pt x="3370" y="187"/>
                    </a:lnTo>
                    <a:lnTo>
                      <a:pt x="3368" y="187"/>
                    </a:lnTo>
                    <a:lnTo>
                      <a:pt x="3362" y="187"/>
                    </a:lnTo>
                    <a:lnTo>
                      <a:pt x="3362" y="185"/>
                    </a:lnTo>
                    <a:lnTo>
                      <a:pt x="3360" y="183"/>
                    </a:lnTo>
                    <a:close/>
                    <a:moveTo>
                      <a:pt x="3240" y="8"/>
                    </a:moveTo>
                    <a:lnTo>
                      <a:pt x="3246" y="6"/>
                    </a:lnTo>
                    <a:lnTo>
                      <a:pt x="3266" y="4"/>
                    </a:lnTo>
                    <a:lnTo>
                      <a:pt x="3274" y="6"/>
                    </a:lnTo>
                    <a:lnTo>
                      <a:pt x="3266" y="12"/>
                    </a:lnTo>
                    <a:lnTo>
                      <a:pt x="3250" y="12"/>
                    </a:lnTo>
                    <a:lnTo>
                      <a:pt x="3240" y="8"/>
                    </a:lnTo>
                    <a:close/>
                    <a:moveTo>
                      <a:pt x="3112" y="16"/>
                    </a:moveTo>
                    <a:lnTo>
                      <a:pt x="3102" y="14"/>
                    </a:lnTo>
                    <a:lnTo>
                      <a:pt x="3112" y="12"/>
                    </a:lnTo>
                    <a:lnTo>
                      <a:pt x="3130" y="6"/>
                    </a:lnTo>
                    <a:lnTo>
                      <a:pt x="3144" y="4"/>
                    </a:lnTo>
                    <a:lnTo>
                      <a:pt x="3154" y="6"/>
                    </a:lnTo>
                    <a:lnTo>
                      <a:pt x="3122" y="12"/>
                    </a:lnTo>
                    <a:lnTo>
                      <a:pt x="3112" y="16"/>
                    </a:lnTo>
                    <a:close/>
                    <a:moveTo>
                      <a:pt x="3216" y="197"/>
                    </a:moveTo>
                    <a:lnTo>
                      <a:pt x="3216" y="195"/>
                    </a:lnTo>
                    <a:lnTo>
                      <a:pt x="3216" y="193"/>
                    </a:lnTo>
                    <a:lnTo>
                      <a:pt x="3218" y="191"/>
                    </a:lnTo>
                    <a:lnTo>
                      <a:pt x="3220" y="191"/>
                    </a:lnTo>
                    <a:lnTo>
                      <a:pt x="3224" y="191"/>
                    </a:lnTo>
                    <a:lnTo>
                      <a:pt x="3228" y="191"/>
                    </a:lnTo>
                    <a:lnTo>
                      <a:pt x="3232" y="191"/>
                    </a:lnTo>
                    <a:lnTo>
                      <a:pt x="3238" y="193"/>
                    </a:lnTo>
                    <a:lnTo>
                      <a:pt x="3242" y="195"/>
                    </a:lnTo>
                    <a:lnTo>
                      <a:pt x="3242" y="197"/>
                    </a:lnTo>
                    <a:lnTo>
                      <a:pt x="3242" y="199"/>
                    </a:lnTo>
                    <a:lnTo>
                      <a:pt x="3242" y="197"/>
                    </a:lnTo>
                    <a:lnTo>
                      <a:pt x="3240" y="197"/>
                    </a:lnTo>
                    <a:lnTo>
                      <a:pt x="3238" y="197"/>
                    </a:lnTo>
                    <a:lnTo>
                      <a:pt x="3238" y="199"/>
                    </a:lnTo>
                    <a:lnTo>
                      <a:pt x="3238" y="201"/>
                    </a:lnTo>
                    <a:lnTo>
                      <a:pt x="3236" y="203"/>
                    </a:lnTo>
                    <a:lnTo>
                      <a:pt x="3230" y="203"/>
                    </a:lnTo>
                    <a:lnTo>
                      <a:pt x="3224" y="205"/>
                    </a:lnTo>
                    <a:lnTo>
                      <a:pt x="3222" y="205"/>
                    </a:lnTo>
                    <a:lnTo>
                      <a:pt x="3218" y="203"/>
                    </a:lnTo>
                    <a:lnTo>
                      <a:pt x="3216" y="201"/>
                    </a:lnTo>
                    <a:lnTo>
                      <a:pt x="3214" y="199"/>
                    </a:lnTo>
                    <a:lnTo>
                      <a:pt x="3216" y="197"/>
                    </a:lnTo>
                    <a:close/>
                    <a:moveTo>
                      <a:pt x="4412" y="124"/>
                    </a:moveTo>
                    <a:lnTo>
                      <a:pt x="4358" y="120"/>
                    </a:lnTo>
                    <a:lnTo>
                      <a:pt x="4376" y="114"/>
                    </a:lnTo>
                    <a:lnTo>
                      <a:pt x="4408" y="122"/>
                    </a:lnTo>
                    <a:lnTo>
                      <a:pt x="4412" y="124"/>
                    </a:lnTo>
                    <a:close/>
                    <a:moveTo>
                      <a:pt x="184" y="154"/>
                    </a:moveTo>
                    <a:lnTo>
                      <a:pt x="188" y="154"/>
                    </a:lnTo>
                    <a:lnTo>
                      <a:pt x="190" y="154"/>
                    </a:lnTo>
                    <a:lnTo>
                      <a:pt x="194" y="154"/>
                    </a:lnTo>
                    <a:lnTo>
                      <a:pt x="196" y="152"/>
                    </a:lnTo>
                    <a:lnTo>
                      <a:pt x="198" y="154"/>
                    </a:lnTo>
                    <a:lnTo>
                      <a:pt x="202" y="154"/>
                    </a:lnTo>
                    <a:lnTo>
                      <a:pt x="206" y="156"/>
                    </a:lnTo>
                    <a:lnTo>
                      <a:pt x="206" y="158"/>
                    </a:lnTo>
                    <a:lnTo>
                      <a:pt x="208" y="158"/>
                    </a:lnTo>
                    <a:lnTo>
                      <a:pt x="208" y="160"/>
                    </a:lnTo>
                    <a:lnTo>
                      <a:pt x="202" y="162"/>
                    </a:lnTo>
                    <a:lnTo>
                      <a:pt x="196" y="162"/>
                    </a:lnTo>
                    <a:lnTo>
                      <a:pt x="186" y="164"/>
                    </a:lnTo>
                    <a:lnTo>
                      <a:pt x="176" y="166"/>
                    </a:lnTo>
                    <a:lnTo>
                      <a:pt x="170" y="166"/>
                    </a:lnTo>
                    <a:lnTo>
                      <a:pt x="170" y="164"/>
                    </a:lnTo>
                    <a:lnTo>
                      <a:pt x="168" y="164"/>
                    </a:lnTo>
                    <a:lnTo>
                      <a:pt x="184" y="154"/>
                    </a:lnTo>
                    <a:close/>
                    <a:moveTo>
                      <a:pt x="2868" y="477"/>
                    </a:moveTo>
                    <a:lnTo>
                      <a:pt x="2874" y="475"/>
                    </a:lnTo>
                    <a:lnTo>
                      <a:pt x="2878" y="475"/>
                    </a:lnTo>
                    <a:lnTo>
                      <a:pt x="2876" y="475"/>
                    </a:lnTo>
                    <a:lnTo>
                      <a:pt x="2870" y="475"/>
                    </a:lnTo>
                    <a:lnTo>
                      <a:pt x="2870" y="469"/>
                    </a:lnTo>
                    <a:lnTo>
                      <a:pt x="2874" y="469"/>
                    </a:lnTo>
                    <a:lnTo>
                      <a:pt x="2878" y="469"/>
                    </a:lnTo>
                    <a:lnTo>
                      <a:pt x="2880" y="467"/>
                    </a:lnTo>
                    <a:lnTo>
                      <a:pt x="2880" y="461"/>
                    </a:lnTo>
                    <a:lnTo>
                      <a:pt x="2882" y="463"/>
                    </a:lnTo>
                    <a:lnTo>
                      <a:pt x="2880" y="467"/>
                    </a:lnTo>
                    <a:lnTo>
                      <a:pt x="2882" y="469"/>
                    </a:lnTo>
                    <a:lnTo>
                      <a:pt x="2884" y="469"/>
                    </a:lnTo>
                    <a:lnTo>
                      <a:pt x="2886" y="467"/>
                    </a:lnTo>
                    <a:lnTo>
                      <a:pt x="2886" y="469"/>
                    </a:lnTo>
                    <a:lnTo>
                      <a:pt x="2896" y="471"/>
                    </a:lnTo>
                    <a:lnTo>
                      <a:pt x="2910" y="473"/>
                    </a:lnTo>
                    <a:lnTo>
                      <a:pt x="2910" y="479"/>
                    </a:lnTo>
                    <a:lnTo>
                      <a:pt x="2896" y="481"/>
                    </a:lnTo>
                    <a:lnTo>
                      <a:pt x="2882" y="479"/>
                    </a:lnTo>
                    <a:lnTo>
                      <a:pt x="2876" y="479"/>
                    </a:lnTo>
                    <a:lnTo>
                      <a:pt x="2872" y="479"/>
                    </a:lnTo>
                    <a:lnTo>
                      <a:pt x="2868" y="477"/>
                    </a:lnTo>
                    <a:close/>
                    <a:moveTo>
                      <a:pt x="4458" y="94"/>
                    </a:moveTo>
                    <a:lnTo>
                      <a:pt x="4450" y="100"/>
                    </a:lnTo>
                    <a:lnTo>
                      <a:pt x="4394" y="92"/>
                    </a:lnTo>
                    <a:lnTo>
                      <a:pt x="4388" y="86"/>
                    </a:lnTo>
                    <a:lnTo>
                      <a:pt x="4404" y="88"/>
                    </a:lnTo>
                    <a:lnTo>
                      <a:pt x="4458" y="94"/>
                    </a:lnTo>
                    <a:close/>
                    <a:moveTo>
                      <a:pt x="3816" y="38"/>
                    </a:moveTo>
                    <a:lnTo>
                      <a:pt x="3816" y="40"/>
                    </a:lnTo>
                    <a:lnTo>
                      <a:pt x="3758" y="48"/>
                    </a:lnTo>
                    <a:lnTo>
                      <a:pt x="3754" y="38"/>
                    </a:lnTo>
                    <a:lnTo>
                      <a:pt x="3762" y="36"/>
                    </a:lnTo>
                    <a:lnTo>
                      <a:pt x="3754" y="32"/>
                    </a:lnTo>
                    <a:lnTo>
                      <a:pt x="3752" y="28"/>
                    </a:lnTo>
                    <a:lnTo>
                      <a:pt x="3764" y="28"/>
                    </a:lnTo>
                    <a:lnTo>
                      <a:pt x="3760" y="24"/>
                    </a:lnTo>
                    <a:lnTo>
                      <a:pt x="3770" y="26"/>
                    </a:lnTo>
                    <a:lnTo>
                      <a:pt x="3774" y="34"/>
                    </a:lnTo>
                    <a:lnTo>
                      <a:pt x="3782" y="28"/>
                    </a:lnTo>
                    <a:lnTo>
                      <a:pt x="3816" y="38"/>
                    </a:lnTo>
                    <a:close/>
                    <a:moveTo>
                      <a:pt x="3686" y="6"/>
                    </a:moveTo>
                    <a:lnTo>
                      <a:pt x="3678" y="10"/>
                    </a:lnTo>
                    <a:lnTo>
                      <a:pt x="3686" y="14"/>
                    </a:lnTo>
                    <a:lnTo>
                      <a:pt x="3650" y="16"/>
                    </a:lnTo>
                    <a:lnTo>
                      <a:pt x="3634" y="14"/>
                    </a:lnTo>
                    <a:lnTo>
                      <a:pt x="3638" y="12"/>
                    </a:lnTo>
                    <a:lnTo>
                      <a:pt x="3618" y="12"/>
                    </a:lnTo>
                    <a:lnTo>
                      <a:pt x="3628" y="10"/>
                    </a:lnTo>
                    <a:lnTo>
                      <a:pt x="3630" y="6"/>
                    </a:lnTo>
                    <a:lnTo>
                      <a:pt x="3622" y="4"/>
                    </a:lnTo>
                    <a:lnTo>
                      <a:pt x="3656" y="0"/>
                    </a:lnTo>
                    <a:lnTo>
                      <a:pt x="3686" y="6"/>
                    </a:lnTo>
                    <a:close/>
                    <a:moveTo>
                      <a:pt x="3728" y="20"/>
                    </a:moveTo>
                    <a:lnTo>
                      <a:pt x="3734" y="28"/>
                    </a:lnTo>
                    <a:lnTo>
                      <a:pt x="3740" y="34"/>
                    </a:lnTo>
                    <a:lnTo>
                      <a:pt x="3684" y="32"/>
                    </a:lnTo>
                    <a:lnTo>
                      <a:pt x="3666" y="24"/>
                    </a:lnTo>
                    <a:lnTo>
                      <a:pt x="3656" y="24"/>
                    </a:lnTo>
                    <a:lnTo>
                      <a:pt x="3658" y="18"/>
                    </a:lnTo>
                    <a:lnTo>
                      <a:pt x="3690" y="14"/>
                    </a:lnTo>
                    <a:lnTo>
                      <a:pt x="3698" y="20"/>
                    </a:lnTo>
                    <a:lnTo>
                      <a:pt x="3706" y="18"/>
                    </a:lnTo>
                    <a:lnTo>
                      <a:pt x="3714" y="16"/>
                    </a:lnTo>
                    <a:lnTo>
                      <a:pt x="3728" y="20"/>
                    </a:lnTo>
                    <a:close/>
                    <a:moveTo>
                      <a:pt x="4378" y="86"/>
                    </a:moveTo>
                    <a:lnTo>
                      <a:pt x="4376" y="92"/>
                    </a:lnTo>
                    <a:lnTo>
                      <a:pt x="4364" y="94"/>
                    </a:lnTo>
                    <a:lnTo>
                      <a:pt x="4370" y="96"/>
                    </a:lnTo>
                    <a:lnTo>
                      <a:pt x="4354" y="96"/>
                    </a:lnTo>
                    <a:lnTo>
                      <a:pt x="4320" y="96"/>
                    </a:lnTo>
                    <a:lnTo>
                      <a:pt x="4318" y="102"/>
                    </a:lnTo>
                    <a:lnTo>
                      <a:pt x="4278" y="90"/>
                    </a:lnTo>
                    <a:lnTo>
                      <a:pt x="4274" y="86"/>
                    </a:lnTo>
                    <a:lnTo>
                      <a:pt x="4268" y="82"/>
                    </a:lnTo>
                    <a:lnTo>
                      <a:pt x="4270" y="80"/>
                    </a:lnTo>
                    <a:lnTo>
                      <a:pt x="4282" y="76"/>
                    </a:lnTo>
                    <a:lnTo>
                      <a:pt x="4316" y="82"/>
                    </a:lnTo>
                    <a:lnTo>
                      <a:pt x="4308" y="78"/>
                    </a:lnTo>
                    <a:lnTo>
                      <a:pt x="4318" y="78"/>
                    </a:lnTo>
                    <a:lnTo>
                      <a:pt x="4310" y="76"/>
                    </a:lnTo>
                    <a:lnTo>
                      <a:pt x="4378" y="86"/>
                    </a:lnTo>
                    <a:close/>
                    <a:moveTo>
                      <a:pt x="3282" y="136"/>
                    </a:moveTo>
                    <a:lnTo>
                      <a:pt x="3284" y="140"/>
                    </a:lnTo>
                    <a:lnTo>
                      <a:pt x="3286" y="142"/>
                    </a:lnTo>
                    <a:lnTo>
                      <a:pt x="3286" y="144"/>
                    </a:lnTo>
                    <a:lnTo>
                      <a:pt x="3288" y="146"/>
                    </a:lnTo>
                    <a:lnTo>
                      <a:pt x="3298" y="156"/>
                    </a:lnTo>
                    <a:lnTo>
                      <a:pt x="3306" y="162"/>
                    </a:lnTo>
                    <a:lnTo>
                      <a:pt x="3318" y="166"/>
                    </a:lnTo>
                    <a:lnTo>
                      <a:pt x="3324" y="168"/>
                    </a:lnTo>
                    <a:lnTo>
                      <a:pt x="3326" y="168"/>
                    </a:lnTo>
                    <a:lnTo>
                      <a:pt x="3324" y="170"/>
                    </a:lnTo>
                    <a:lnTo>
                      <a:pt x="3320" y="170"/>
                    </a:lnTo>
                    <a:lnTo>
                      <a:pt x="3314" y="168"/>
                    </a:lnTo>
                    <a:lnTo>
                      <a:pt x="3310" y="168"/>
                    </a:lnTo>
                    <a:lnTo>
                      <a:pt x="3306" y="168"/>
                    </a:lnTo>
                    <a:lnTo>
                      <a:pt x="3302" y="168"/>
                    </a:lnTo>
                    <a:lnTo>
                      <a:pt x="3298" y="170"/>
                    </a:lnTo>
                    <a:lnTo>
                      <a:pt x="3294" y="170"/>
                    </a:lnTo>
                    <a:lnTo>
                      <a:pt x="3288" y="168"/>
                    </a:lnTo>
                    <a:lnTo>
                      <a:pt x="3280" y="168"/>
                    </a:lnTo>
                    <a:lnTo>
                      <a:pt x="3274" y="166"/>
                    </a:lnTo>
                    <a:lnTo>
                      <a:pt x="3272" y="164"/>
                    </a:lnTo>
                    <a:lnTo>
                      <a:pt x="3274" y="162"/>
                    </a:lnTo>
                    <a:lnTo>
                      <a:pt x="3274" y="160"/>
                    </a:lnTo>
                    <a:lnTo>
                      <a:pt x="3270" y="160"/>
                    </a:lnTo>
                    <a:lnTo>
                      <a:pt x="3264" y="156"/>
                    </a:lnTo>
                    <a:lnTo>
                      <a:pt x="3264" y="154"/>
                    </a:lnTo>
                    <a:lnTo>
                      <a:pt x="3256" y="156"/>
                    </a:lnTo>
                    <a:lnTo>
                      <a:pt x="3252" y="152"/>
                    </a:lnTo>
                    <a:lnTo>
                      <a:pt x="3250" y="154"/>
                    </a:lnTo>
                    <a:lnTo>
                      <a:pt x="3246" y="154"/>
                    </a:lnTo>
                    <a:lnTo>
                      <a:pt x="3240" y="154"/>
                    </a:lnTo>
                    <a:lnTo>
                      <a:pt x="3238" y="150"/>
                    </a:lnTo>
                    <a:lnTo>
                      <a:pt x="3236" y="146"/>
                    </a:lnTo>
                    <a:lnTo>
                      <a:pt x="3238" y="144"/>
                    </a:lnTo>
                    <a:lnTo>
                      <a:pt x="3246" y="142"/>
                    </a:lnTo>
                    <a:lnTo>
                      <a:pt x="3248" y="140"/>
                    </a:lnTo>
                    <a:lnTo>
                      <a:pt x="3244" y="134"/>
                    </a:lnTo>
                    <a:lnTo>
                      <a:pt x="3242" y="134"/>
                    </a:lnTo>
                    <a:lnTo>
                      <a:pt x="3244" y="132"/>
                    </a:lnTo>
                    <a:lnTo>
                      <a:pt x="3248" y="128"/>
                    </a:lnTo>
                    <a:lnTo>
                      <a:pt x="3248" y="126"/>
                    </a:lnTo>
                    <a:lnTo>
                      <a:pt x="3254" y="124"/>
                    </a:lnTo>
                    <a:lnTo>
                      <a:pt x="3258" y="124"/>
                    </a:lnTo>
                    <a:lnTo>
                      <a:pt x="3266" y="122"/>
                    </a:lnTo>
                    <a:lnTo>
                      <a:pt x="3272" y="122"/>
                    </a:lnTo>
                    <a:lnTo>
                      <a:pt x="3274" y="122"/>
                    </a:lnTo>
                    <a:lnTo>
                      <a:pt x="3280" y="124"/>
                    </a:lnTo>
                    <a:lnTo>
                      <a:pt x="3288" y="124"/>
                    </a:lnTo>
                    <a:lnTo>
                      <a:pt x="3290" y="126"/>
                    </a:lnTo>
                    <a:lnTo>
                      <a:pt x="3286" y="128"/>
                    </a:lnTo>
                    <a:lnTo>
                      <a:pt x="3290" y="128"/>
                    </a:lnTo>
                    <a:lnTo>
                      <a:pt x="3284" y="130"/>
                    </a:lnTo>
                    <a:lnTo>
                      <a:pt x="3288" y="130"/>
                    </a:lnTo>
                    <a:lnTo>
                      <a:pt x="3288" y="132"/>
                    </a:lnTo>
                    <a:lnTo>
                      <a:pt x="3284" y="132"/>
                    </a:lnTo>
                    <a:lnTo>
                      <a:pt x="3284" y="134"/>
                    </a:lnTo>
                    <a:lnTo>
                      <a:pt x="3282" y="136"/>
                    </a:lnTo>
                    <a:close/>
                    <a:moveTo>
                      <a:pt x="4932" y="597"/>
                    </a:moveTo>
                    <a:lnTo>
                      <a:pt x="4924" y="591"/>
                    </a:lnTo>
                    <a:lnTo>
                      <a:pt x="4904" y="581"/>
                    </a:lnTo>
                    <a:lnTo>
                      <a:pt x="4898" y="583"/>
                    </a:lnTo>
                    <a:lnTo>
                      <a:pt x="4906" y="609"/>
                    </a:lnTo>
                    <a:lnTo>
                      <a:pt x="4922" y="621"/>
                    </a:lnTo>
                    <a:lnTo>
                      <a:pt x="4932" y="635"/>
                    </a:lnTo>
                    <a:lnTo>
                      <a:pt x="4942" y="639"/>
                    </a:lnTo>
                    <a:lnTo>
                      <a:pt x="4950" y="650"/>
                    </a:lnTo>
                    <a:lnTo>
                      <a:pt x="4944" y="644"/>
                    </a:lnTo>
                    <a:lnTo>
                      <a:pt x="4932" y="639"/>
                    </a:lnTo>
                    <a:lnTo>
                      <a:pt x="4930" y="650"/>
                    </a:lnTo>
                    <a:lnTo>
                      <a:pt x="4926" y="650"/>
                    </a:lnTo>
                    <a:lnTo>
                      <a:pt x="4914" y="637"/>
                    </a:lnTo>
                    <a:lnTo>
                      <a:pt x="4912" y="627"/>
                    </a:lnTo>
                    <a:lnTo>
                      <a:pt x="4896" y="603"/>
                    </a:lnTo>
                    <a:lnTo>
                      <a:pt x="4888" y="597"/>
                    </a:lnTo>
                    <a:lnTo>
                      <a:pt x="4874" y="573"/>
                    </a:lnTo>
                    <a:lnTo>
                      <a:pt x="4856" y="551"/>
                    </a:lnTo>
                    <a:lnTo>
                      <a:pt x="4848" y="543"/>
                    </a:lnTo>
                    <a:lnTo>
                      <a:pt x="4824" y="523"/>
                    </a:lnTo>
                    <a:lnTo>
                      <a:pt x="4804" y="499"/>
                    </a:lnTo>
                    <a:lnTo>
                      <a:pt x="4812" y="499"/>
                    </a:lnTo>
                    <a:lnTo>
                      <a:pt x="4814" y="493"/>
                    </a:lnTo>
                    <a:lnTo>
                      <a:pt x="4794" y="481"/>
                    </a:lnTo>
                    <a:lnTo>
                      <a:pt x="4798" y="479"/>
                    </a:lnTo>
                    <a:lnTo>
                      <a:pt x="4826" y="497"/>
                    </a:lnTo>
                    <a:lnTo>
                      <a:pt x="4844" y="517"/>
                    </a:lnTo>
                    <a:lnTo>
                      <a:pt x="4848" y="525"/>
                    </a:lnTo>
                    <a:lnTo>
                      <a:pt x="4872" y="543"/>
                    </a:lnTo>
                    <a:lnTo>
                      <a:pt x="4890" y="561"/>
                    </a:lnTo>
                    <a:lnTo>
                      <a:pt x="4910" y="577"/>
                    </a:lnTo>
                    <a:lnTo>
                      <a:pt x="4924" y="589"/>
                    </a:lnTo>
                    <a:lnTo>
                      <a:pt x="4932" y="595"/>
                    </a:lnTo>
                    <a:lnTo>
                      <a:pt x="4932" y="597"/>
                    </a:lnTo>
                    <a:close/>
                    <a:moveTo>
                      <a:pt x="3300" y="104"/>
                    </a:moveTo>
                    <a:lnTo>
                      <a:pt x="3304" y="106"/>
                    </a:lnTo>
                    <a:lnTo>
                      <a:pt x="3306" y="108"/>
                    </a:lnTo>
                    <a:lnTo>
                      <a:pt x="3302" y="110"/>
                    </a:lnTo>
                    <a:lnTo>
                      <a:pt x="3304" y="112"/>
                    </a:lnTo>
                    <a:lnTo>
                      <a:pt x="3300" y="112"/>
                    </a:lnTo>
                    <a:lnTo>
                      <a:pt x="3294" y="110"/>
                    </a:lnTo>
                    <a:lnTo>
                      <a:pt x="3292" y="110"/>
                    </a:lnTo>
                    <a:lnTo>
                      <a:pt x="3294" y="112"/>
                    </a:lnTo>
                    <a:lnTo>
                      <a:pt x="3298" y="114"/>
                    </a:lnTo>
                    <a:lnTo>
                      <a:pt x="3300" y="116"/>
                    </a:lnTo>
                    <a:lnTo>
                      <a:pt x="3294" y="116"/>
                    </a:lnTo>
                    <a:lnTo>
                      <a:pt x="3286" y="114"/>
                    </a:lnTo>
                    <a:lnTo>
                      <a:pt x="3296" y="116"/>
                    </a:lnTo>
                    <a:lnTo>
                      <a:pt x="3298" y="118"/>
                    </a:lnTo>
                    <a:lnTo>
                      <a:pt x="3296" y="118"/>
                    </a:lnTo>
                    <a:lnTo>
                      <a:pt x="3290" y="118"/>
                    </a:lnTo>
                    <a:lnTo>
                      <a:pt x="3296" y="120"/>
                    </a:lnTo>
                    <a:lnTo>
                      <a:pt x="3294" y="122"/>
                    </a:lnTo>
                    <a:lnTo>
                      <a:pt x="3290" y="124"/>
                    </a:lnTo>
                    <a:lnTo>
                      <a:pt x="3284" y="124"/>
                    </a:lnTo>
                    <a:lnTo>
                      <a:pt x="3280" y="122"/>
                    </a:lnTo>
                    <a:lnTo>
                      <a:pt x="3272" y="122"/>
                    </a:lnTo>
                    <a:lnTo>
                      <a:pt x="3270" y="120"/>
                    </a:lnTo>
                    <a:lnTo>
                      <a:pt x="3266" y="120"/>
                    </a:lnTo>
                    <a:lnTo>
                      <a:pt x="3260" y="122"/>
                    </a:lnTo>
                    <a:lnTo>
                      <a:pt x="3258" y="122"/>
                    </a:lnTo>
                    <a:lnTo>
                      <a:pt x="3256" y="122"/>
                    </a:lnTo>
                    <a:lnTo>
                      <a:pt x="3258" y="122"/>
                    </a:lnTo>
                    <a:lnTo>
                      <a:pt x="3258" y="120"/>
                    </a:lnTo>
                    <a:lnTo>
                      <a:pt x="3260" y="118"/>
                    </a:lnTo>
                    <a:lnTo>
                      <a:pt x="3266" y="118"/>
                    </a:lnTo>
                    <a:lnTo>
                      <a:pt x="3258" y="118"/>
                    </a:lnTo>
                    <a:lnTo>
                      <a:pt x="3254" y="118"/>
                    </a:lnTo>
                    <a:lnTo>
                      <a:pt x="3246" y="116"/>
                    </a:lnTo>
                    <a:lnTo>
                      <a:pt x="3248" y="116"/>
                    </a:lnTo>
                    <a:lnTo>
                      <a:pt x="3250" y="116"/>
                    </a:lnTo>
                    <a:lnTo>
                      <a:pt x="3254" y="114"/>
                    </a:lnTo>
                    <a:lnTo>
                      <a:pt x="3260" y="112"/>
                    </a:lnTo>
                    <a:lnTo>
                      <a:pt x="3256" y="112"/>
                    </a:lnTo>
                    <a:lnTo>
                      <a:pt x="3260" y="110"/>
                    </a:lnTo>
                    <a:lnTo>
                      <a:pt x="3272" y="110"/>
                    </a:lnTo>
                    <a:lnTo>
                      <a:pt x="3262" y="108"/>
                    </a:lnTo>
                    <a:lnTo>
                      <a:pt x="3266" y="108"/>
                    </a:lnTo>
                    <a:lnTo>
                      <a:pt x="3266" y="106"/>
                    </a:lnTo>
                    <a:lnTo>
                      <a:pt x="3264" y="106"/>
                    </a:lnTo>
                    <a:lnTo>
                      <a:pt x="3264" y="104"/>
                    </a:lnTo>
                    <a:lnTo>
                      <a:pt x="3270" y="104"/>
                    </a:lnTo>
                    <a:lnTo>
                      <a:pt x="3264" y="102"/>
                    </a:lnTo>
                    <a:lnTo>
                      <a:pt x="3264" y="100"/>
                    </a:lnTo>
                    <a:lnTo>
                      <a:pt x="3266" y="100"/>
                    </a:lnTo>
                    <a:lnTo>
                      <a:pt x="3276" y="100"/>
                    </a:lnTo>
                    <a:lnTo>
                      <a:pt x="3274" y="98"/>
                    </a:lnTo>
                    <a:lnTo>
                      <a:pt x="3268" y="98"/>
                    </a:lnTo>
                    <a:lnTo>
                      <a:pt x="3266" y="98"/>
                    </a:lnTo>
                    <a:lnTo>
                      <a:pt x="3272" y="96"/>
                    </a:lnTo>
                    <a:lnTo>
                      <a:pt x="3270" y="96"/>
                    </a:lnTo>
                    <a:lnTo>
                      <a:pt x="3266" y="94"/>
                    </a:lnTo>
                    <a:lnTo>
                      <a:pt x="3264" y="94"/>
                    </a:lnTo>
                    <a:lnTo>
                      <a:pt x="3262" y="92"/>
                    </a:lnTo>
                    <a:lnTo>
                      <a:pt x="3266" y="92"/>
                    </a:lnTo>
                    <a:lnTo>
                      <a:pt x="3270" y="94"/>
                    </a:lnTo>
                    <a:lnTo>
                      <a:pt x="3274" y="92"/>
                    </a:lnTo>
                    <a:lnTo>
                      <a:pt x="3272" y="90"/>
                    </a:lnTo>
                    <a:lnTo>
                      <a:pt x="3276" y="90"/>
                    </a:lnTo>
                    <a:lnTo>
                      <a:pt x="3284" y="90"/>
                    </a:lnTo>
                    <a:lnTo>
                      <a:pt x="3280" y="86"/>
                    </a:lnTo>
                    <a:lnTo>
                      <a:pt x="3286" y="86"/>
                    </a:lnTo>
                    <a:lnTo>
                      <a:pt x="3284" y="84"/>
                    </a:lnTo>
                    <a:lnTo>
                      <a:pt x="3288" y="84"/>
                    </a:lnTo>
                    <a:lnTo>
                      <a:pt x="3292" y="82"/>
                    </a:lnTo>
                    <a:lnTo>
                      <a:pt x="3300" y="80"/>
                    </a:lnTo>
                    <a:lnTo>
                      <a:pt x="3308" y="78"/>
                    </a:lnTo>
                    <a:lnTo>
                      <a:pt x="3306" y="78"/>
                    </a:lnTo>
                    <a:lnTo>
                      <a:pt x="3312" y="76"/>
                    </a:lnTo>
                    <a:lnTo>
                      <a:pt x="3314" y="78"/>
                    </a:lnTo>
                    <a:lnTo>
                      <a:pt x="3316" y="78"/>
                    </a:lnTo>
                    <a:lnTo>
                      <a:pt x="3314" y="76"/>
                    </a:lnTo>
                    <a:lnTo>
                      <a:pt x="3314" y="74"/>
                    </a:lnTo>
                    <a:lnTo>
                      <a:pt x="3320" y="74"/>
                    </a:lnTo>
                    <a:lnTo>
                      <a:pt x="3330" y="74"/>
                    </a:lnTo>
                    <a:lnTo>
                      <a:pt x="3332" y="76"/>
                    </a:lnTo>
                    <a:lnTo>
                      <a:pt x="3336" y="74"/>
                    </a:lnTo>
                    <a:lnTo>
                      <a:pt x="3340" y="76"/>
                    </a:lnTo>
                    <a:lnTo>
                      <a:pt x="3344" y="74"/>
                    </a:lnTo>
                    <a:lnTo>
                      <a:pt x="3350" y="74"/>
                    </a:lnTo>
                    <a:lnTo>
                      <a:pt x="3356" y="72"/>
                    </a:lnTo>
                    <a:lnTo>
                      <a:pt x="3360" y="70"/>
                    </a:lnTo>
                    <a:lnTo>
                      <a:pt x="3362" y="70"/>
                    </a:lnTo>
                    <a:lnTo>
                      <a:pt x="3364" y="70"/>
                    </a:lnTo>
                    <a:lnTo>
                      <a:pt x="3372" y="70"/>
                    </a:lnTo>
                    <a:lnTo>
                      <a:pt x="3368" y="68"/>
                    </a:lnTo>
                    <a:lnTo>
                      <a:pt x="3376" y="66"/>
                    </a:lnTo>
                    <a:lnTo>
                      <a:pt x="3386" y="64"/>
                    </a:lnTo>
                    <a:lnTo>
                      <a:pt x="3394" y="62"/>
                    </a:lnTo>
                    <a:lnTo>
                      <a:pt x="3402" y="64"/>
                    </a:lnTo>
                    <a:lnTo>
                      <a:pt x="3406" y="68"/>
                    </a:lnTo>
                    <a:lnTo>
                      <a:pt x="3408" y="70"/>
                    </a:lnTo>
                    <a:lnTo>
                      <a:pt x="3402" y="74"/>
                    </a:lnTo>
                    <a:lnTo>
                      <a:pt x="3384" y="78"/>
                    </a:lnTo>
                    <a:lnTo>
                      <a:pt x="3364" y="82"/>
                    </a:lnTo>
                    <a:lnTo>
                      <a:pt x="3356" y="84"/>
                    </a:lnTo>
                    <a:lnTo>
                      <a:pt x="3352" y="84"/>
                    </a:lnTo>
                    <a:lnTo>
                      <a:pt x="3346" y="86"/>
                    </a:lnTo>
                    <a:lnTo>
                      <a:pt x="3336" y="88"/>
                    </a:lnTo>
                    <a:lnTo>
                      <a:pt x="3330" y="92"/>
                    </a:lnTo>
                    <a:lnTo>
                      <a:pt x="3330" y="90"/>
                    </a:lnTo>
                    <a:lnTo>
                      <a:pt x="3324" y="94"/>
                    </a:lnTo>
                    <a:lnTo>
                      <a:pt x="3322" y="94"/>
                    </a:lnTo>
                    <a:lnTo>
                      <a:pt x="3320" y="94"/>
                    </a:lnTo>
                    <a:lnTo>
                      <a:pt x="3316" y="94"/>
                    </a:lnTo>
                    <a:lnTo>
                      <a:pt x="3324" y="96"/>
                    </a:lnTo>
                    <a:lnTo>
                      <a:pt x="3324" y="98"/>
                    </a:lnTo>
                    <a:lnTo>
                      <a:pt x="3320" y="98"/>
                    </a:lnTo>
                    <a:lnTo>
                      <a:pt x="3320" y="100"/>
                    </a:lnTo>
                    <a:lnTo>
                      <a:pt x="3314" y="98"/>
                    </a:lnTo>
                    <a:lnTo>
                      <a:pt x="3316" y="100"/>
                    </a:lnTo>
                    <a:lnTo>
                      <a:pt x="3314" y="102"/>
                    </a:lnTo>
                    <a:lnTo>
                      <a:pt x="3308" y="100"/>
                    </a:lnTo>
                    <a:lnTo>
                      <a:pt x="3310" y="104"/>
                    </a:lnTo>
                    <a:lnTo>
                      <a:pt x="3298" y="102"/>
                    </a:lnTo>
                    <a:lnTo>
                      <a:pt x="3300" y="104"/>
                    </a:lnTo>
                    <a:close/>
                    <a:moveTo>
                      <a:pt x="0" y="271"/>
                    </a:moveTo>
                    <a:lnTo>
                      <a:pt x="108" y="199"/>
                    </a:lnTo>
                    <a:lnTo>
                      <a:pt x="110" y="201"/>
                    </a:lnTo>
                    <a:lnTo>
                      <a:pt x="112" y="201"/>
                    </a:lnTo>
                    <a:lnTo>
                      <a:pt x="118" y="205"/>
                    </a:lnTo>
                    <a:lnTo>
                      <a:pt x="118" y="207"/>
                    </a:lnTo>
                    <a:lnTo>
                      <a:pt x="122" y="213"/>
                    </a:lnTo>
                    <a:lnTo>
                      <a:pt x="128" y="217"/>
                    </a:lnTo>
                    <a:lnTo>
                      <a:pt x="132" y="221"/>
                    </a:lnTo>
                    <a:lnTo>
                      <a:pt x="136" y="223"/>
                    </a:lnTo>
                    <a:lnTo>
                      <a:pt x="134" y="225"/>
                    </a:lnTo>
                    <a:lnTo>
                      <a:pt x="136" y="227"/>
                    </a:lnTo>
                    <a:lnTo>
                      <a:pt x="136" y="229"/>
                    </a:lnTo>
                    <a:lnTo>
                      <a:pt x="134" y="231"/>
                    </a:lnTo>
                    <a:lnTo>
                      <a:pt x="132" y="231"/>
                    </a:lnTo>
                    <a:lnTo>
                      <a:pt x="130" y="233"/>
                    </a:lnTo>
                    <a:lnTo>
                      <a:pt x="128" y="235"/>
                    </a:lnTo>
                    <a:lnTo>
                      <a:pt x="126" y="237"/>
                    </a:lnTo>
                    <a:lnTo>
                      <a:pt x="124" y="237"/>
                    </a:lnTo>
                    <a:lnTo>
                      <a:pt x="120" y="239"/>
                    </a:lnTo>
                    <a:lnTo>
                      <a:pt x="116" y="241"/>
                    </a:lnTo>
                    <a:lnTo>
                      <a:pt x="118" y="243"/>
                    </a:lnTo>
                    <a:lnTo>
                      <a:pt x="116" y="247"/>
                    </a:lnTo>
                    <a:lnTo>
                      <a:pt x="120" y="245"/>
                    </a:lnTo>
                    <a:lnTo>
                      <a:pt x="122" y="247"/>
                    </a:lnTo>
                    <a:lnTo>
                      <a:pt x="120" y="249"/>
                    </a:lnTo>
                    <a:lnTo>
                      <a:pt x="124" y="247"/>
                    </a:lnTo>
                    <a:lnTo>
                      <a:pt x="128" y="245"/>
                    </a:lnTo>
                    <a:lnTo>
                      <a:pt x="126" y="245"/>
                    </a:lnTo>
                    <a:lnTo>
                      <a:pt x="124" y="243"/>
                    </a:lnTo>
                    <a:lnTo>
                      <a:pt x="128" y="241"/>
                    </a:lnTo>
                    <a:lnTo>
                      <a:pt x="130" y="241"/>
                    </a:lnTo>
                    <a:lnTo>
                      <a:pt x="136" y="237"/>
                    </a:lnTo>
                    <a:lnTo>
                      <a:pt x="136" y="235"/>
                    </a:lnTo>
                    <a:lnTo>
                      <a:pt x="142" y="235"/>
                    </a:lnTo>
                    <a:lnTo>
                      <a:pt x="162" y="237"/>
                    </a:lnTo>
                    <a:lnTo>
                      <a:pt x="168" y="237"/>
                    </a:lnTo>
                    <a:lnTo>
                      <a:pt x="166" y="239"/>
                    </a:lnTo>
                    <a:lnTo>
                      <a:pt x="168" y="241"/>
                    </a:lnTo>
                    <a:lnTo>
                      <a:pt x="166" y="245"/>
                    </a:lnTo>
                    <a:lnTo>
                      <a:pt x="170" y="247"/>
                    </a:lnTo>
                    <a:lnTo>
                      <a:pt x="170" y="249"/>
                    </a:lnTo>
                    <a:lnTo>
                      <a:pt x="172" y="251"/>
                    </a:lnTo>
                    <a:lnTo>
                      <a:pt x="174" y="253"/>
                    </a:lnTo>
                    <a:lnTo>
                      <a:pt x="172" y="253"/>
                    </a:lnTo>
                    <a:lnTo>
                      <a:pt x="170" y="253"/>
                    </a:lnTo>
                    <a:lnTo>
                      <a:pt x="168" y="253"/>
                    </a:lnTo>
                    <a:lnTo>
                      <a:pt x="164" y="253"/>
                    </a:lnTo>
                    <a:lnTo>
                      <a:pt x="162" y="255"/>
                    </a:lnTo>
                    <a:lnTo>
                      <a:pt x="158" y="257"/>
                    </a:lnTo>
                    <a:lnTo>
                      <a:pt x="154" y="259"/>
                    </a:lnTo>
                    <a:lnTo>
                      <a:pt x="152" y="261"/>
                    </a:lnTo>
                    <a:lnTo>
                      <a:pt x="148" y="261"/>
                    </a:lnTo>
                    <a:lnTo>
                      <a:pt x="146" y="259"/>
                    </a:lnTo>
                    <a:lnTo>
                      <a:pt x="144" y="257"/>
                    </a:lnTo>
                    <a:lnTo>
                      <a:pt x="140" y="259"/>
                    </a:lnTo>
                    <a:lnTo>
                      <a:pt x="140" y="261"/>
                    </a:lnTo>
                    <a:lnTo>
                      <a:pt x="140" y="263"/>
                    </a:lnTo>
                    <a:lnTo>
                      <a:pt x="138" y="263"/>
                    </a:lnTo>
                    <a:lnTo>
                      <a:pt x="134" y="261"/>
                    </a:lnTo>
                    <a:lnTo>
                      <a:pt x="126" y="261"/>
                    </a:lnTo>
                    <a:lnTo>
                      <a:pt x="124" y="261"/>
                    </a:lnTo>
                    <a:lnTo>
                      <a:pt x="120" y="261"/>
                    </a:lnTo>
                    <a:lnTo>
                      <a:pt x="120" y="263"/>
                    </a:lnTo>
                    <a:lnTo>
                      <a:pt x="120" y="265"/>
                    </a:lnTo>
                    <a:lnTo>
                      <a:pt x="112" y="271"/>
                    </a:lnTo>
                    <a:lnTo>
                      <a:pt x="106" y="273"/>
                    </a:lnTo>
                    <a:lnTo>
                      <a:pt x="102" y="275"/>
                    </a:lnTo>
                    <a:lnTo>
                      <a:pt x="98" y="275"/>
                    </a:lnTo>
                    <a:lnTo>
                      <a:pt x="96" y="277"/>
                    </a:lnTo>
                    <a:lnTo>
                      <a:pt x="94" y="277"/>
                    </a:lnTo>
                    <a:lnTo>
                      <a:pt x="92" y="279"/>
                    </a:lnTo>
                    <a:lnTo>
                      <a:pt x="94" y="281"/>
                    </a:lnTo>
                    <a:lnTo>
                      <a:pt x="94" y="283"/>
                    </a:lnTo>
                    <a:lnTo>
                      <a:pt x="92" y="285"/>
                    </a:lnTo>
                    <a:lnTo>
                      <a:pt x="88" y="285"/>
                    </a:lnTo>
                    <a:lnTo>
                      <a:pt x="88" y="283"/>
                    </a:lnTo>
                    <a:lnTo>
                      <a:pt x="86" y="283"/>
                    </a:lnTo>
                    <a:lnTo>
                      <a:pt x="86" y="285"/>
                    </a:lnTo>
                    <a:lnTo>
                      <a:pt x="82" y="285"/>
                    </a:lnTo>
                    <a:lnTo>
                      <a:pt x="80" y="285"/>
                    </a:lnTo>
                    <a:lnTo>
                      <a:pt x="76" y="285"/>
                    </a:lnTo>
                    <a:lnTo>
                      <a:pt x="78" y="285"/>
                    </a:lnTo>
                    <a:lnTo>
                      <a:pt x="80" y="283"/>
                    </a:lnTo>
                    <a:lnTo>
                      <a:pt x="82" y="281"/>
                    </a:lnTo>
                    <a:lnTo>
                      <a:pt x="76" y="285"/>
                    </a:lnTo>
                    <a:lnTo>
                      <a:pt x="74" y="285"/>
                    </a:lnTo>
                    <a:lnTo>
                      <a:pt x="70" y="283"/>
                    </a:lnTo>
                    <a:lnTo>
                      <a:pt x="70" y="281"/>
                    </a:lnTo>
                    <a:lnTo>
                      <a:pt x="70" y="279"/>
                    </a:lnTo>
                    <a:lnTo>
                      <a:pt x="66" y="277"/>
                    </a:lnTo>
                    <a:lnTo>
                      <a:pt x="58" y="277"/>
                    </a:lnTo>
                    <a:lnTo>
                      <a:pt x="58" y="275"/>
                    </a:lnTo>
                    <a:lnTo>
                      <a:pt x="58" y="273"/>
                    </a:lnTo>
                    <a:lnTo>
                      <a:pt x="62" y="269"/>
                    </a:lnTo>
                    <a:lnTo>
                      <a:pt x="66" y="265"/>
                    </a:lnTo>
                    <a:lnTo>
                      <a:pt x="66" y="263"/>
                    </a:lnTo>
                    <a:lnTo>
                      <a:pt x="56" y="261"/>
                    </a:lnTo>
                    <a:lnTo>
                      <a:pt x="52" y="263"/>
                    </a:lnTo>
                    <a:lnTo>
                      <a:pt x="48" y="263"/>
                    </a:lnTo>
                    <a:lnTo>
                      <a:pt x="42" y="263"/>
                    </a:lnTo>
                    <a:lnTo>
                      <a:pt x="32" y="263"/>
                    </a:lnTo>
                    <a:lnTo>
                      <a:pt x="40" y="259"/>
                    </a:lnTo>
                    <a:lnTo>
                      <a:pt x="38" y="259"/>
                    </a:lnTo>
                    <a:lnTo>
                      <a:pt x="40" y="257"/>
                    </a:lnTo>
                    <a:lnTo>
                      <a:pt x="44" y="253"/>
                    </a:lnTo>
                    <a:lnTo>
                      <a:pt x="52" y="251"/>
                    </a:lnTo>
                    <a:lnTo>
                      <a:pt x="54" y="249"/>
                    </a:lnTo>
                    <a:lnTo>
                      <a:pt x="56" y="247"/>
                    </a:lnTo>
                    <a:lnTo>
                      <a:pt x="50" y="251"/>
                    </a:lnTo>
                    <a:lnTo>
                      <a:pt x="46" y="251"/>
                    </a:lnTo>
                    <a:lnTo>
                      <a:pt x="44" y="251"/>
                    </a:lnTo>
                    <a:lnTo>
                      <a:pt x="46" y="249"/>
                    </a:lnTo>
                    <a:lnTo>
                      <a:pt x="42" y="249"/>
                    </a:lnTo>
                    <a:lnTo>
                      <a:pt x="40" y="251"/>
                    </a:lnTo>
                    <a:lnTo>
                      <a:pt x="36" y="253"/>
                    </a:lnTo>
                    <a:lnTo>
                      <a:pt x="34" y="251"/>
                    </a:lnTo>
                    <a:lnTo>
                      <a:pt x="26" y="257"/>
                    </a:lnTo>
                    <a:lnTo>
                      <a:pt x="26" y="259"/>
                    </a:lnTo>
                    <a:lnTo>
                      <a:pt x="24" y="261"/>
                    </a:lnTo>
                    <a:lnTo>
                      <a:pt x="22" y="263"/>
                    </a:lnTo>
                    <a:lnTo>
                      <a:pt x="18" y="265"/>
                    </a:lnTo>
                    <a:lnTo>
                      <a:pt x="14" y="267"/>
                    </a:lnTo>
                    <a:lnTo>
                      <a:pt x="10" y="269"/>
                    </a:lnTo>
                    <a:lnTo>
                      <a:pt x="6" y="271"/>
                    </a:lnTo>
                    <a:lnTo>
                      <a:pt x="0" y="271"/>
                    </a:lnTo>
                    <a:close/>
                    <a:moveTo>
                      <a:pt x="3528" y="152"/>
                    </a:moveTo>
                    <a:lnTo>
                      <a:pt x="3526" y="148"/>
                    </a:lnTo>
                    <a:lnTo>
                      <a:pt x="3536" y="146"/>
                    </a:lnTo>
                    <a:lnTo>
                      <a:pt x="3540" y="144"/>
                    </a:lnTo>
                    <a:lnTo>
                      <a:pt x="3530" y="132"/>
                    </a:lnTo>
                    <a:lnTo>
                      <a:pt x="3540" y="132"/>
                    </a:lnTo>
                    <a:lnTo>
                      <a:pt x="3556" y="156"/>
                    </a:lnTo>
                    <a:lnTo>
                      <a:pt x="3604" y="164"/>
                    </a:lnTo>
                    <a:lnTo>
                      <a:pt x="3598" y="160"/>
                    </a:lnTo>
                    <a:lnTo>
                      <a:pt x="3564" y="152"/>
                    </a:lnTo>
                    <a:lnTo>
                      <a:pt x="3556" y="146"/>
                    </a:lnTo>
                    <a:lnTo>
                      <a:pt x="3566" y="144"/>
                    </a:lnTo>
                    <a:lnTo>
                      <a:pt x="3576" y="148"/>
                    </a:lnTo>
                    <a:lnTo>
                      <a:pt x="3586" y="148"/>
                    </a:lnTo>
                    <a:lnTo>
                      <a:pt x="3574" y="142"/>
                    </a:lnTo>
                    <a:lnTo>
                      <a:pt x="3598" y="140"/>
                    </a:lnTo>
                    <a:lnTo>
                      <a:pt x="3626" y="148"/>
                    </a:lnTo>
                    <a:lnTo>
                      <a:pt x="3656" y="150"/>
                    </a:lnTo>
                    <a:lnTo>
                      <a:pt x="3648" y="158"/>
                    </a:lnTo>
                    <a:lnTo>
                      <a:pt x="3656" y="170"/>
                    </a:lnTo>
                    <a:lnTo>
                      <a:pt x="3660" y="164"/>
                    </a:lnTo>
                    <a:lnTo>
                      <a:pt x="3670" y="175"/>
                    </a:lnTo>
                    <a:lnTo>
                      <a:pt x="3678" y="175"/>
                    </a:lnTo>
                    <a:lnTo>
                      <a:pt x="3674" y="168"/>
                    </a:lnTo>
                    <a:lnTo>
                      <a:pt x="3662" y="160"/>
                    </a:lnTo>
                    <a:lnTo>
                      <a:pt x="3662" y="152"/>
                    </a:lnTo>
                    <a:lnTo>
                      <a:pt x="3638" y="142"/>
                    </a:lnTo>
                    <a:lnTo>
                      <a:pt x="3620" y="140"/>
                    </a:lnTo>
                    <a:lnTo>
                      <a:pt x="3614" y="136"/>
                    </a:lnTo>
                    <a:lnTo>
                      <a:pt x="3596" y="120"/>
                    </a:lnTo>
                    <a:lnTo>
                      <a:pt x="3634" y="118"/>
                    </a:lnTo>
                    <a:lnTo>
                      <a:pt x="3670" y="114"/>
                    </a:lnTo>
                    <a:lnTo>
                      <a:pt x="3670" y="112"/>
                    </a:lnTo>
                    <a:lnTo>
                      <a:pt x="3652" y="106"/>
                    </a:lnTo>
                    <a:lnTo>
                      <a:pt x="3666" y="106"/>
                    </a:lnTo>
                    <a:lnTo>
                      <a:pt x="3644" y="102"/>
                    </a:lnTo>
                    <a:lnTo>
                      <a:pt x="3652" y="100"/>
                    </a:lnTo>
                    <a:lnTo>
                      <a:pt x="3658" y="94"/>
                    </a:lnTo>
                    <a:lnTo>
                      <a:pt x="3668" y="92"/>
                    </a:lnTo>
                    <a:lnTo>
                      <a:pt x="3698" y="86"/>
                    </a:lnTo>
                    <a:lnTo>
                      <a:pt x="3722" y="80"/>
                    </a:lnTo>
                    <a:lnTo>
                      <a:pt x="3716" y="76"/>
                    </a:lnTo>
                    <a:lnTo>
                      <a:pt x="3746" y="76"/>
                    </a:lnTo>
                    <a:lnTo>
                      <a:pt x="3752" y="78"/>
                    </a:lnTo>
                    <a:lnTo>
                      <a:pt x="3772" y="78"/>
                    </a:lnTo>
                    <a:lnTo>
                      <a:pt x="3794" y="76"/>
                    </a:lnTo>
                    <a:lnTo>
                      <a:pt x="3782" y="72"/>
                    </a:lnTo>
                    <a:lnTo>
                      <a:pt x="3814" y="70"/>
                    </a:lnTo>
                    <a:lnTo>
                      <a:pt x="3802" y="70"/>
                    </a:lnTo>
                    <a:lnTo>
                      <a:pt x="3794" y="64"/>
                    </a:lnTo>
                    <a:lnTo>
                      <a:pt x="3814" y="52"/>
                    </a:lnTo>
                    <a:lnTo>
                      <a:pt x="3846" y="56"/>
                    </a:lnTo>
                    <a:lnTo>
                      <a:pt x="3830" y="62"/>
                    </a:lnTo>
                    <a:lnTo>
                      <a:pt x="3852" y="62"/>
                    </a:lnTo>
                    <a:lnTo>
                      <a:pt x="3870" y="62"/>
                    </a:lnTo>
                    <a:lnTo>
                      <a:pt x="3872" y="70"/>
                    </a:lnTo>
                    <a:lnTo>
                      <a:pt x="3888" y="68"/>
                    </a:lnTo>
                    <a:lnTo>
                      <a:pt x="3930" y="70"/>
                    </a:lnTo>
                    <a:lnTo>
                      <a:pt x="3952" y="74"/>
                    </a:lnTo>
                    <a:lnTo>
                      <a:pt x="3960" y="76"/>
                    </a:lnTo>
                    <a:lnTo>
                      <a:pt x="3962" y="76"/>
                    </a:lnTo>
                    <a:lnTo>
                      <a:pt x="3980" y="86"/>
                    </a:lnTo>
                    <a:lnTo>
                      <a:pt x="3960" y="82"/>
                    </a:lnTo>
                    <a:lnTo>
                      <a:pt x="3972" y="86"/>
                    </a:lnTo>
                    <a:lnTo>
                      <a:pt x="3984" y="88"/>
                    </a:lnTo>
                    <a:lnTo>
                      <a:pt x="3960" y="106"/>
                    </a:lnTo>
                    <a:lnTo>
                      <a:pt x="3934" y="122"/>
                    </a:lnTo>
                    <a:lnTo>
                      <a:pt x="3932" y="126"/>
                    </a:lnTo>
                    <a:lnTo>
                      <a:pt x="3958" y="124"/>
                    </a:lnTo>
                    <a:lnTo>
                      <a:pt x="3982" y="118"/>
                    </a:lnTo>
                    <a:lnTo>
                      <a:pt x="3962" y="116"/>
                    </a:lnTo>
                    <a:lnTo>
                      <a:pt x="3984" y="112"/>
                    </a:lnTo>
                    <a:lnTo>
                      <a:pt x="3984" y="114"/>
                    </a:lnTo>
                    <a:lnTo>
                      <a:pt x="4004" y="114"/>
                    </a:lnTo>
                    <a:lnTo>
                      <a:pt x="4020" y="120"/>
                    </a:lnTo>
                    <a:lnTo>
                      <a:pt x="4066" y="118"/>
                    </a:lnTo>
                    <a:lnTo>
                      <a:pt x="4086" y="118"/>
                    </a:lnTo>
                    <a:lnTo>
                      <a:pt x="4084" y="122"/>
                    </a:lnTo>
                    <a:lnTo>
                      <a:pt x="4110" y="128"/>
                    </a:lnTo>
                    <a:lnTo>
                      <a:pt x="4160" y="134"/>
                    </a:lnTo>
                    <a:lnTo>
                      <a:pt x="4210" y="140"/>
                    </a:lnTo>
                    <a:lnTo>
                      <a:pt x="4242" y="156"/>
                    </a:lnTo>
                    <a:lnTo>
                      <a:pt x="4218" y="142"/>
                    </a:lnTo>
                    <a:lnTo>
                      <a:pt x="4226" y="140"/>
                    </a:lnTo>
                    <a:lnTo>
                      <a:pt x="4256" y="150"/>
                    </a:lnTo>
                    <a:lnTo>
                      <a:pt x="4282" y="162"/>
                    </a:lnTo>
                    <a:lnTo>
                      <a:pt x="4304" y="166"/>
                    </a:lnTo>
                    <a:lnTo>
                      <a:pt x="4308" y="160"/>
                    </a:lnTo>
                    <a:lnTo>
                      <a:pt x="4300" y="148"/>
                    </a:lnTo>
                    <a:lnTo>
                      <a:pt x="4306" y="150"/>
                    </a:lnTo>
                    <a:lnTo>
                      <a:pt x="4338" y="156"/>
                    </a:lnTo>
                    <a:lnTo>
                      <a:pt x="4350" y="152"/>
                    </a:lnTo>
                    <a:lnTo>
                      <a:pt x="4388" y="162"/>
                    </a:lnTo>
                    <a:lnTo>
                      <a:pt x="4386" y="156"/>
                    </a:lnTo>
                    <a:lnTo>
                      <a:pt x="4380" y="154"/>
                    </a:lnTo>
                    <a:lnTo>
                      <a:pt x="4404" y="154"/>
                    </a:lnTo>
                    <a:lnTo>
                      <a:pt x="4396" y="148"/>
                    </a:lnTo>
                    <a:lnTo>
                      <a:pt x="4390" y="142"/>
                    </a:lnTo>
                    <a:lnTo>
                      <a:pt x="4386" y="142"/>
                    </a:lnTo>
                    <a:lnTo>
                      <a:pt x="4378" y="140"/>
                    </a:lnTo>
                    <a:lnTo>
                      <a:pt x="4396" y="136"/>
                    </a:lnTo>
                    <a:lnTo>
                      <a:pt x="4386" y="132"/>
                    </a:lnTo>
                    <a:lnTo>
                      <a:pt x="4432" y="136"/>
                    </a:lnTo>
                    <a:lnTo>
                      <a:pt x="4478" y="140"/>
                    </a:lnTo>
                    <a:lnTo>
                      <a:pt x="4480" y="140"/>
                    </a:lnTo>
                    <a:lnTo>
                      <a:pt x="4476" y="144"/>
                    </a:lnTo>
                    <a:lnTo>
                      <a:pt x="4482" y="144"/>
                    </a:lnTo>
                    <a:lnTo>
                      <a:pt x="4500" y="140"/>
                    </a:lnTo>
                    <a:lnTo>
                      <a:pt x="4532" y="148"/>
                    </a:lnTo>
                    <a:lnTo>
                      <a:pt x="4522" y="150"/>
                    </a:lnTo>
                    <a:lnTo>
                      <a:pt x="4538" y="152"/>
                    </a:lnTo>
                    <a:lnTo>
                      <a:pt x="4548" y="154"/>
                    </a:lnTo>
                    <a:lnTo>
                      <a:pt x="4556" y="156"/>
                    </a:lnTo>
                    <a:lnTo>
                      <a:pt x="4582" y="164"/>
                    </a:lnTo>
                    <a:lnTo>
                      <a:pt x="4590" y="166"/>
                    </a:lnTo>
                    <a:lnTo>
                      <a:pt x="4624" y="164"/>
                    </a:lnTo>
                    <a:lnTo>
                      <a:pt x="4656" y="162"/>
                    </a:lnTo>
                    <a:lnTo>
                      <a:pt x="4690" y="168"/>
                    </a:lnTo>
                    <a:lnTo>
                      <a:pt x="4708" y="183"/>
                    </a:lnTo>
                    <a:lnTo>
                      <a:pt x="4728" y="189"/>
                    </a:lnTo>
                    <a:lnTo>
                      <a:pt x="4746" y="197"/>
                    </a:lnTo>
                    <a:lnTo>
                      <a:pt x="4750" y="187"/>
                    </a:lnTo>
                    <a:lnTo>
                      <a:pt x="4804" y="191"/>
                    </a:lnTo>
                    <a:lnTo>
                      <a:pt x="4822" y="187"/>
                    </a:lnTo>
                    <a:lnTo>
                      <a:pt x="4838" y="197"/>
                    </a:lnTo>
                    <a:lnTo>
                      <a:pt x="4846" y="197"/>
                    </a:lnTo>
                    <a:lnTo>
                      <a:pt x="4870" y="203"/>
                    </a:lnTo>
                    <a:lnTo>
                      <a:pt x="4882" y="203"/>
                    </a:lnTo>
                    <a:lnTo>
                      <a:pt x="4886" y="199"/>
                    </a:lnTo>
                    <a:lnTo>
                      <a:pt x="4852" y="187"/>
                    </a:lnTo>
                    <a:lnTo>
                      <a:pt x="4852" y="181"/>
                    </a:lnTo>
                    <a:lnTo>
                      <a:pt x="4886" y="183"/>
                    </a:lnTo>
                    <a:lnTo>
                      <a:pt x="4922" y="185"/>
                    </a:lnTo>
                    <a:lnTo>
                      <a:pt x="4962" y="193"/>
                    </a:lnTo>
                    <a:lnTo>
                      <a:pt x="5008" y="199"/>
                    </a:lnTo>
                    <a:lnTo>
                      <a:pt x="5096" y="257"/>
                    </a:lnTo>
                    <a:lnTo>
                      <a:pt x="5116" y="277"/>
                    </a:lnTo>
                    <a:lnTo>
                      <a:pt x="5100" y="279"/>
                    </a:lnTo>
                    <a:lnTo>
                      <a:pt x="5088" y="277"/>
                    </a:lnTo>
                    <a:lnTo>
                      <a:pt x="5106" y="287"/>
                    </a:lnTo>
                    <a:lnTo>
                      <a:pt x="5108" y="285"/>
                    </a:lnTo>
                    <a:lnTo>
                      <a:pt x="5134" y="299"/>
                    </a:lnTo>
                    <a:lnTo>
                      <a:pt x="5144" y="303"/>
                    </a:lnTo>
                    <a:lnTo>
                      <a:pt x="5160" y="309"/>
                    </a:lnTo>
                    <a:lnTo>
                      <a:pt x="5176" y="319"/>
                    </a:lnTo>
                    <a:lnTo>
                      <a:pt x="5174" y="323"/>
                    </a:lnTo>
                    <a:lnTo>
                      <a:pt x="5140" y="315"/>
                    </a:lnTo>
                    <a:lnTo>
                      <a:pt x="5136" y="315"/>
                    </a:lnTo>
                    <a:lnTo>
                      <a:pt x="5144" y="319"/>
                    </a:lnTo>
                    <a:lnTo>
                      <a:pt x="5128" y="329"/>
                    </a:lnTo>
                    <a:lnTo>
                      <a:pt x="5112" y="339"/>
                    </a:lnTo>
                    <a:lnTo>
                      <a:pt x="5110" y="341"/>
                    </a:lnTo>
                    <a:lnTo>
                      <a:pt x="5110" y="347"/>
                    </a:lnTo>
                    <a:lnTo>
                      <a:pt x="5110" y="349"/>
                    </a:lnTo>
                    <a:lnTo>
                      <a:pt x="5102" y="363"/>
                    </a:lnTo>
                    <a:lnTo>
                      <a:pt x="5102" y="367"/>
                    </a:lnTo>
                    <a:lnTo>
                      <a:pt x="5074" y="357"/>
                    </a:lnTo>
                    <a:lnTo>
                      <a:pt x="5048" y="361"/>
                    </a:lnTo>
                    <a:lnTo>
                      <a:pt x="5046" y="371"/>
                    </a:lnTo>
                    <a:lnTo>
                      <a:pt x="5032" y="357"/>
                    </a:lnTo>
                    <a:lnTo>
                      <a:pt x="5024" y="365"/>
                    </a:lnTo>
                    <a:lnTo>
                      <a:pt x="5028" y="373"/>
                    </a:lnTo>
                    <a:lnTo>
                      <a:pt x="5016" y="367"/>
                    </a:lnTo>
                    <a:lnTo>
                      <a:pt x="5006" y="371"/>
                    </a:lnTo>
                    <a:lnTo>
                      <a:pt x="5014" y="385"/>
                    </a:lnTo>
                    <a:lnTo>
                      <a:pt x="5024" y="405"/>
                    </a:lnTo>
                    <a:lnTo>
                      <a:pt x="5038" y="411"/>
                    </a:lnTo>
                    <a:lnTo>
                      <a:pt x="5048" y="409"/>
                    </a:lnTo>
                    <a:lnTo>
                      <a:pt x="5064" y="431"/>
                    </a:lnTo>
                    <a:lnTo>
                      <a:pt x="5074" y="431"/>
                    </a:lnTo>
                    <a:lnTo>
                      <a:pt x="5086" y="445"/>
                    </a:lnTo>
                    <a:lnTo>
                      <a:pt x="5074" y="441"/>
                    </a:lnTo>
                    <a:lnTo>
                      <a:pt x="5074" y="453"/>
                    </a:lnTo>
                    <a:lnTo>
                      <a:pt x="5098" y="473"/>
                    </a:lnTo>
                    <a:lnTo>
                      <a:pt x="5076" y="481"/>
                    </a:lnTo>
                    <a:lnTo>
                      <a:pt x="5096" y="501"/>
                    </a:lnTo>
                    <a:lnTo>
                      <a:pt x="5098" y="505"/>
                    </a:lnTo>
                    <a:lnTo>
                      <a:pt x="5086" y="503"/>
                    </a:lnTo>
                    <a:lnTo>
                      <a:pt x="5080" y="507"/>
                    </a:lnTo>
                    <a:lnTo>
                      <a:pt x="5094" y="535"/>
                    </a:lnTo>
                    <a:lnTo>
                      <a:pt x="5088" y="547"/>
                    </a:lnTo>
                    <a:lnTo>
                      <a:pt x="5058" y="521"/>
                    </a:lnTo>
                    <a:lnTo>
                      <a:pt x="5036" y="503"/>
                    </a:lnTo>
                    <a:lnTo>
                      <a:pt x="5012" y="485"/>
                    </a:lnTo>
                    <a:lnTo>
                      <a:pt x="4988" y="463"/>
                    </a:lnTo>
                    <a:lnTo>
                      <a:pt x="4976" y="447"/>
                    </a:lnTo>
                    <a:lnTo>
                      <a:pt x="4962" y="429"/>
                    </a:lnTo>
                    <a:lnTo>
                      <a:pt x="4960" y="415"/>
                    </a:lnTo>
                    <a:lnTo>
                      <a:pt x="4954" y="409"/>
                    </a:lnTo>
                    <a:lnTo>
                      <a:pt x="4968" y="405"/>
                    </a:lnTo>
                    <a:lnTo>
                      <a:pt x="4966" y="387"/>
                    </a:lnTo>
                    <a:lnTo>
                      <a:pt x="4972" y="371"/>
                    </a:lnTo>
                    <a:lnTo>
                      <a:pt x="4976" y="357"/>
                    </a:lnTo>
                    <a:lnTo>
                      <a:pt x="4986" y="349"/>
                    </a:lnTo>
                    <a:lnTo>
                      <a:pt x="4974" y="335"/>
                    </a:lnTo>
                    <a:lnTo>
                      <a:pt x="4962" y="323"/>
                    </a:lnTo>
                    <a:lnTo>
                      <a:pt x="4976" y="323"/>
                    </a:lnTo>
                    <a:lnTo>
                      <a:pt x="4972" y="319"/>
                    </a:lnTo>
                    <a:lnTo>
                      <a:pt x="4946" y="317"/>
                    </a:lnTo>
                    <a:lnTo>
                      <a:pt x="4942" y="321"/>
                    </a:lnTo>
                    <a:lnTo>
                      <a:pt x="4958" y="337"/>
                    </a:lnTo>
                    <a:lnTo>
                      <a:pt x="4948" y="337"/>
                    </a:lnTo>
                    <a:lnTo>
                      <a:pt x="4940" y="357"/>
                    </a:lnTo>
                    <a:lnTo>
                      <a:pt x="4930" y="347"/>
                    </a:lnTo>
                    <a:lnTo>
                      <a:pt x="4926" y="349"/>
                    </a:lnTo>
                    <a:lnTo>
                      <a:pt x="4910" y="331"/>
                    </a:lnTo>
                    <a:lnTo>
                      <a:pt x="4902" y="333"/>
                    </a:lnTo>
                    <a:lnTo>
                      <a:pt x="4870" y="335"/>
                    </a:lnTo>
                    <a:lnTo>
                      <a:pt x="4872" y="355"/>
                    </a:lnTo>
                    <a:lnTo>
                      <a:pt x="4870" y="373"/>
                    </a:lnTo>
                    <a:lnTo>
                      <a:pt x="4876" y="379"/>
                    </a:lnTo>
                    <a:lnTo>
                      <a:pt x="4892" y="381"/>
                    </a:lnTo>
                    <a:lnTo>
                      <a:pt x="4896" y="385"/>
                    </a:lnTo>
                    <a:lnTo>
                      <a:pt x="4872" y="385"/>
                    </a:lnTo>
                    <a:lnTo>
                      <a:pt x="4860" y="389"/>
                    </a:lnTo>
                    <a:lnTo>
                      <a:pt x="4846" y="391"/>
                    </a:lnTo>
                    <a:lnTo>
                      <a:pt x="4838" y="385"/>
                    </a:lnTo>
                    <a:lnTo>
                      <a:pt x="4846" y="383"/>
                    </a:lnTo>
                    <a:lnTo>
                      <a:pt x="4824" y="377"/>
                    </a:lnTo>
                    <a:lnTo>
                      <a:pt x="4794" y="375"/>
                    </a:lnTo>
                    <a:lnTo>
                      <a:pt x="4796" y="379"/>
                    </a:lnTo>
                    <a:lnTo>
                      <a:pt x="4796" y="383"/>
                    </a:lnTo>
                    <a:lnTo>
                      <a:pt x="4758" y="381"/>
                    </a:lnTo>
                    <a:lnTo>
                      <a:pt x="4754" y="383"/>
                    </a:lnTo>
                    <a:lnTo>
                      <a:pt x="4748" y="381"/>
                    </a:lnTo>
                    <a:lnTo>
                      <a:pt x="4742" y="381"/>
                    </a:lnTo>
                    <a:lnTo>
                      <a:pt x="4722" y="383"/>
                    </a:lnTo>
                    <a:lnTo>
                      <a:pt x="4702" y="385"/>
                    </a:lnTo>
                    <a:lnTo>
                      <a:pt x="4698" y="403"/>
                    </a:lnTo>
                    <a:lnTo>
                      <a:pt x="4702" y="411"/>
                    </a:lnTo>
                    <a:lnTo>
                      <a:pt x="4692" y="435"/>
                    </a:lnTo>
                    <a:lnTo>
                      <a:pt x="4684" y="451"/>
                    </a:lnTo>
                    <a:lnTo>
                      <a:pt x="4678" y="473"/>
                    </a:lnTo>
                    <a:lnTo>
                      <a:pt x="4704" y="477"/>
                    </a:lnTo>
                    <a:lnTo>
                      <a:pt x="4720" y="489"/>
                    </a:lnTo>
                    <a:lnTo>
                      <a:pt x="4722" y="485"/>
                    </a:lnTo>
                    <a:lnTo>
                      <a:pt x="4732" y="489"/>
                    </a:lnTo>
                    <a:lnTo>
                      <a:pt x="4732" y="495"/>
                    </a:lnTo>
                    <a:lnTo>
                      <a:pt x="4746" y="489"/>
                    </a:lnTo>
                    <a:lnTo>
                      <a:pt x="4738" y="481"/>
                    </a:lnTo>
                    <a:lnTo>
                      <a:pt x="4758" y="483"/>
                    </a:lnTo>
                    <a:lnTo>
                      <a:pt x="4804" y="505"/>
                    </a:lnTo>
                    <a:lnTo>
                      <a:pt x="4792" y="503"/>
                    </a:lnTo>
                    <a:lnTo>
                      <a:pt x="4812" y="515"/>
                    </a:lnTo>
                    <a:lnTo>
                      <a:pt x="4822" y="523"/>
                    </a:lnTo>
                    <a:lnTo>
                      <a:pt x="4828" y="543"/>
                    </a:lnTo>
                    <a:lnTo>
                      <a:pt x="4832" y="557"/>
                    </a:lnTo>
                    <a:lnTo>
                      <a:pt x="4842" y="569"/>
                    </a:lnTo>
                    <a:lnTo>
                      <a:pt x="4850" y="585"/>
                    </a:lnTo>
                    <a:lnTo>
                      <a:pt x="4856" y="591"/>
                    </a:lnTo>
                    <a:lnTo>
                      <a:pt x="4854" y="595"/>
                    </a:lnTo>
                    <a:lnTo>
                      <a:pt x="4858" y="603"/>
                    </a:lnTo>
                    <a:lnTo>
                      <a:pt x="4858" y="621"/>
                    </a:lnTo>
                    <a:lnTo>
                      <a:pt x="4856" y="644"/>
                    </a:lnTo>
                    <a:lnTo>
                      <a:pt x="4852" y="662"/>
                    </a:lnTo>
                    <a:lnTo>
                      <a:pt x="4850" y="682"/>
                    </a:lnTo>
                    <a:lnTo>
                      <a:pt x="4846" y="696"/>
                    </a:lnTo>
                    <a:lnTo>
                      <a:pt x="4840" y="710"/>
                    </a:lnTo>
                    <a:lnTo>
                      <a:pt x="4820" y="718"/>
                    </a:lnTo>
                    <a:lnTo>
                      <a:pt x="4808" y="718"/>
                    </a:lnTo>
                    <a:lnTo>
                      <a:pt x="4800" y="708"/>
                    </a:lnTo>
                    <a:lnTo>
                      <a:pt x="4796" y="710"/>
                    </a:lnTo>
                    <a:lnTo>
                      <a:pt x="4786" y="722"/>
                    </a:lnTo>
                    <a:lnTo>
                      <a:pt x="4784" y="722"/>
                    </a:lnTo>
                    <a:lnTo>
                      <a:pt x="4786" y="728"/>
                    </a:lnTo>
                    <a:lnTo>
                      <a:pt x="4784" y="726"/>
                    </a:lnTo>
                    <a:lnTo>
                      <a:pt x="4778" y="720"/>
                    </a:lnTo>
                    <a:lnTo>
                      <a:pt x="4786" y="716"/>
                    </a:lnTo>
                    <a:lnTo>
                      <a:pt x="4774" y="696"/>
                    </a:lnTo>
                    <a:lnTo>
                      <a:pt x="4762" y="678"/>
                    </a:lnTo>
                    <a:lnTo>
                      <a:pt x="4766" y="668"/>
                    </a:lnTo>
                    <a:lnTo>
                      <a:pt x="4786" y="670"/>
                    </a:lnTo>
                    <a:lnTo>
                      <a:pt x="4784" y="646"/>
                    </a:lnTo>
                    <a:lnTo>
                      <a:pt x="4782" y="621"/>
                    </a:lnTo>
                    <a:lnTo>
                      <a:pt x="4772" y="603"/>
                    </a:lnTo>
                    <a:lnTo>
                      <a:pt x="4746" y="611"/>
                    </a:lnTo>
                    <a:lnTo>
                      <a:pt x="4720" y="615"/>
                    </a:lnTo>
                    <a:lnTo>
                      <a:pt x="4700" y="593"/>
                    </a:lnTo>
                    <a:lnTo>
                      <a:pt x="4680" y="585"/>
                    </a:lnTo>
                    <a:lnTo>
                      <a:pt x="4648" y="577"/>
                    </a:lnTo>
                    <a:lnTo>
                      <a:pt x="4632" y="569"/>
                    </a:lnTo>
                    <a:lnTo>
                      <a:pt x="4616" y="555"/>
                    </a:lnTo>
                    <a:lnTo>
                      <a:pt x="4600" y="541"/>
                    </a:lnTo>
                    <a:lnTo>
                      <a:pt x="4584" y="525"/>
                    </a:lnTo>
                    <a:lnTo>
                      <a:pt x="4566" y="511"/>
                    </a:lnTo>
                    <a:lnTo>
                      <a:pt x="4524" y="499"/>
                    </a:lnTo>
                    <a:lnTo>
                      <a:pt x="4502" y="499"/>
                    </a:lnTo>
                    <a:lnTo>
                      <a:pt x="4482" y="501"/>
                    </a:lnTo>
                    <a:lnTo>
                      <a:pt x="4470" y="511"/>
                    </a:lnTo>
                    <a:lnTo>
                      <a:pt x="4478" y="515"/>
                    </a:lnTo>
                    <a:lnTo>
                      <a:pt x="4488" y="523"/>
                    </a:lnTo>
                    <a:lnTo>
                      <a:pt x="4488" y="547"/>
                    </a:lnTo>
                    <a:lnTo>
                      <a:pt x="4494" y="563"/>
                    </a:lnTo>
                    <a:lnTo>
                      <a:pt x="4480" y="575"/>
                    </a:lnTo>
                    <a:lnTo>
                      <a:pt x="4458" y="571"/>
                    </a:lnTo>
                    <a:lnTo>
                      <a:pt x="4440" y="571"/>
                    </a:lnTo>
                    <a:lnTo>
                      <a:pt x="4412" y="563"/>
                    </a:lnTo>
                    <a:lnTo>
                      <a:pt x="4392" y="577"/>
                    </a:lnTo>
                    <a:lnTo>
                      <a:pt x="4372" y="581"/>
                    </a:lnTo>
                    <a:lnTo>
                      <a:pt x="4354" y="585"/>
                    </a:lnTo>
                    <a:lnTo>
                      <a:pt x="4318" y="575"/>
                    </a:lnTo>
                    <a:lnTo>
                      <a:pt x="4310" y="569"/>
                    </a:lnTo>
                    <a:lnTo>
                      <a:pt x="4288" y="563"/>
                    </a:lnTo>
                    <a:lnTo>
                      <a:pt x="4264" y="557"/>
                    </a:lnTo>
                    <a:lnTo>
                      <a:pt x="4236" y="563"/>
                    </a:lnTo>
                    <a:lnTo>
                      <a:pt x="4210" y="551"/>
                    </a:lnTo>
                    <a:lnTo>
                      <a:pt x="4198" y="539"/>
                    </a:lnTo>
                    <a:lnTo>
                      <a:pt x="4170" y="533"/>
                    </a:lnTo>
                    <a:lnTo>
                      <a:pt x="4142" y="525"/>
                    </a:lnTo>
                    <a:lnTo>
                      <a:pt x="4138" y="547"/>
                    </a:lnTo>
                    <a:lnTo>
                      <a:pt x="4152" y="561"/>
                    </a:lnTo>
                    <a:lnTo>
                      <a:pt x="4138" y="573"/>
                    </a:lnTo>
                    <a:lnTo>
                      <a:pt x="4114" y="567"/>
                    </a:lnTo>
                    <a:lnTo>
                      <a:pt x="4090" y="563"/>
                    </a:lnTo>
                    <a:lnTo>
                      <a:pt x="4084" y="555"/>
                    </a:lnTo>
                    <a:lnTo>
                      <a:pt x="4050" y="551"/>
                    </a:lnTo>
                    <a:lnTo>
                      <a:pt x="4034" y="561"/>
                    </a:lnTo>
                    <a:lnTo>
                      <a:pt x="4016" y="573"/>
                    </a:lnTo>
                    <a:lnTo>
                      <a:pt x="4002" y="579"/>
                    </a:lnTo>
                    <a:lnTo>
                      <a:pt x="3994" y="585"/>
                    </a:lnTo>
                    <a:lnTo>
                      <a:pt x="3982" y="587"/>
                    </a:lnTo>
                    <a:lnTo>
                      <a:pt x="3962" y="567"/>
                    </a:lnTo>
                    <a:lnTo>
                      <a:pt x="3940" y="571"/>
                    </a:lnTo>
                    <a:lnTo>
                      <a:pt x="3918" y="557"/>
                    </a:lnTo>
                    <a:lnTo>
                      <a:pt x="3896" y="545"/>
                    </a:lnTo>
                    <a:lnTo>
                      <a:pt x="3876" y="547"/>
                    </a:lnTo>
                    <a:lnTo>
                      <a:pt x="3864" y="543"/>
                    </a:lnTo>
                    <a:lnTo>
                      <a:pt x="3860" y="549"/>
                    </a:lnTo>
                    <a:lnTo>
                      <a:pt x="3838" y="533"/>
                    </a:lnTo>
                    <a:lnTo>
                      <a:pt x="3814" y="517"/>
                    </a:lnTo>
                    <a:lnTo>
                      <a:pt x="3792" y="501"/>
                    </a:lnTo>
                    <a:lnTo>
                      <a:pt x="3770" y="487"/>
                    </a:lnTo>
                    <a:lnTo>
                      <a:pt x="3772" y="479"/>
                    </a:lnTo>
                    <a:lnTo>
                      <a:pt x="3768" y="475"/>
                    </a:lnTo>
                    <a:lnTo>
                      <a:pt x="3746" y="483"/>
                    </a:lnTo>
                    <a:lnTo>
                      <a:pt x="3726" y="489"/>
                    </a:lnTo>
                    <a:lnTo>
                      <a:pt x="3714" y="487"/>
                    </a:lnTo>
                    <a:lnTo>
                      <a:pt x="3700" y="481"/>
                    </a:lnTo>
                    <a:lnTo>
                      <a:pt x="3670" y="471"/>
                    </a:lnTo>
                    <a:lnTo>
                      <a:pt x="3658" y="457"/>
                    </a:lnTo>
                    <a:lnTo>
                      <a:pt x="3644" y="459"/>
                    </a:lnTo>
                    <a:lnTo>
                      <a:pt x="3624" y="465"/>
                    </a:lnTo>
                    <a:lnTo>
                      <a:pt x="3604" y="471"/>
                    </a:lnTo>
                    <a:lnTo>
                      <a:pt x="3584" y="477"/>
                    </a:lnTo>
                    <a:lnTo>
                      <a:pt x="3564" y="483"/>
                    </a:lnTo>
                    <a:lnTo>
                      <a:pt x="3544" y="485"/>
                    </a:lnTo>
                    <a:lnTo>
                      <a:pt x="3530" y="487"/>
                    </a:lnTo>
                    <a:lnTo>
                      <a:pt x="3528" y="497"/>
                    </a:lnTo>
                    <a:lnTo>
                      <a:pt x="3520" y="521"/>
                    </a:lnTo>
                    <a:lnTo>
                      <a:pt x="3538" y="541"/>
                    </a:lnTo>
                    <a:lnTo>
                      <a:pt x="3536" y="547"/>
                    </a:lnTo>
                    <a:lnTo>
                      <a:pt x="3534" y="547"/>
                    </a:lnTo>
                    <a:lnTo>
                      <a:pt x="3504" y="549"/>
                    </a:lnTo>
                    <a:lnTo>
                      <a:pt x="3470" y="543"/>
                    </a:lnTo>
                    <a:lnTo>
                      <a:pt x="3446" y="545"/>
                    </a:lnTo>
                    <a:lnTo>
                      <a:pt x="3424" y="535"/>
                    </a:lnTo>
                    <a:lnTo>
                      <a:pt x="3402" y="525"/>
                    </a:lnTo>
                    <a:lnTo>
                      <a:pt x="3378" y="525"/>
                    </a:lnTo>
                    <a:lnTo>
                      <a:pt x="3366" y="533"/>
                    </a:lnTo>
                    <a:lnTo>
                      <a:pt x="3354" y="543"/>
                    </a:lnTo>
                    <a:lnTo>
                      <a:pt x="3350" y="551"/>
                    </a:lnTo>
                    <a:lnTo>
                      <a:pt x="3330" y="543"/>
                    </a:lnTo>
                    <a:lnTo>
                      <a:pt x="3328" y="567"/>
                    </a:lnTo>
                    <a:lnTo>
                      <a:pt x="3324" y="589"/>
                    </a:lnTo>
                    <a:lnTo>
                      <a:pt x="3344" y="605"/>
                    </a:lnTo>
                    <a:lnTo>
                      <a:pt x="3364" y="621"/>
                    </a:lnTo>
                    <a:lnTo>
                      <a:pt x="3378" y="642"/>
                    </a:lnTo>
                    <a:lnTo>
                      <a:pt x="3368" y="648"/>
                    </a:lnTo>
                    <a:lnTo>
                      <a:pt x="3354" y="658"/>
                    </a:lnTo>
                    <a:lnTo>
                      <a:pt x="3344" y="680"/>
                    </a:lnTo>
                    <a:lnTo>
                      <a:pt x="3350" y="686"/>
                    </a:lnTo>
                    <a:lnTo>
                      <a:pt x="3362" y="696"/>
                    </a:lnTo>
                    <a:lnTo>
                      <a:pt x="3364" y="710"/>
                    </a:lnTo>
                    <a:lnTo>
                      <a:pt x="3378" y="726"/>
                    </a:lnTo>
                    <a:lnTo>
                      <a:pt x="3392" y="740"/>
                    </a:lnTo>
                    <a:lnTo>
                      <a:pt x="3364" y="736"/>
                    </a:lnTo>
                    <a:lnTo>
                      <a:pt x="3338" y="726"/>
                    </a:lnTo>
                    <a:lnTo>
                      <a:pt x="3314" y="716"/>
                    </a:lnTo>
                    <a:lnTo>
                      <a:pt x="3288" y="706"/>
                    </a:lnTo>
                    <a:lnTo>
                      <a:pt x="3262" y="696"/>
                    </a:lnTo>
                    <a:lnTo>
                      <a:pt x="3242" y="694"/>
                    </a:lnTo>
                    <a:lnTo>
                      <a:pt x="3224" y="694"/>
                    </a:lnTo>
                    <a:lnTo>
                      <a:pt x="3222" y="694"/>
                    </a:lnTo>
                    <a:lnTo>
                      <a:pt x="3196" y="682"/>
                    </a:lnTo>
                    <a:lnTo>
                      <a:pt x="3170" y="668"/>
                    </a:lnTo>
                    <a:lnTo>
                      <a:pt x="3174" y="664"/>
                    </a:lnTo>
                    <a:lnTo>
                      <a:pt x="3190" y="662"/>
                    </a:lnTo>
                    <a:lnTo>
                      <a:pt x="3194" y="654"/>
                    </a:lnTo>
                    <a:lnTo>
                      <a:pt x="3194" y="648"/>
                    </a:lnTo>
                    <a:lnTo>
                      <a:pt x="3200" y="648"/>
                    </a:lnTo>
                    <a:lnTo>
                      <a:pt x="3188" y="637"/>
                    </a:lnTo>
                    <a:lnTo>
                      <a:pt x="3194" y="635"/>
                    </a:lnTo>
                    <a:lnTo>
                      <a:pt x="3208" y="627"/>
                    </a:lnTo>
                    <a:lnTo>
                      <a:pt x="3204" y="623"/>
                    </a:lnTo>
                    <a:lnTo>
                      <a:pt x="3210" y="611"/>
                    </a:lnTo>
                    <a:lnTo>
                      <a:pt x="3224" y="605"/>
                    </a:lnTo>
                    <a:lnTo>
                      <a:pt x="3212" y="577"/>
                    </a:lnTo>
                    <a:lnTo>
                      <a:pt x="3188" y="569"/>
                    </a:lnTo>
                    <a:lnTo>
                      <a:pt x="3164" y="561"/>
                    </a:lnTo>
                    <a:lnTo>
                      <a:pt x="3152" y="563"/>
                    </a:lnTo>
                    <a:lnTo>
                      <a:pt x="3132" y="545"/>
                    </a:lnTo>
                    <a:lnTo>
                      <a:pt x="3110" y="525"/>
                    </a:lnTo>
                    <a:lnTo>
                      <a:pt x="3108" y="519"/>
                    </a:lnTo>
                    <a:lnTo>
                      <a:pt x="3082" y="517"/>
                    </a:lnTo>
                    <a:lnTo>
                      <a:pt x="3070" y="521"/>
                    </a:lnTo>
                    <a:lnTo>
                      <a:pt x="3064" y="501"/>
                    </a:lnTo>
                    <a:lnTo>
                      <a:pt x="3070" y="497"/>
                    </a:lnTo>
                    <a:lnTo>
                      <a:pt x="3048" y="479"/>
                    </a:lnTo>
                    <a:lnTo>
                      <a:pt x="3058" y="451"/>
                    </a:lnTo>
                    <a:lnTo>
                      <a:pt x="2996" y="447"/>
                    </a:lnTo>
                    <a:lnTo>
                      <a:pt x="2984" y="423"/>
                    </a:lnTo>
                    <a:lnTo>
                      <a:pt x="2976" y="409"/>
                    </a:lnTo>
                    <a:lnTo>
                      <a:pt x="2982" y="397"/>
                    </a:lnTo>
                    <a:lnTo>
                      <a:pt x="2978" y="381"/>
                    </a:lnTo>
                    <a:lnTo>
                      <a:pt x="2980" y="375"/>
                    </a:lnTo>
                    <a:lnTo>
                      <a:pt x="2996" y="367"/>
                    </a:lnTo>
                    <a:lnTo>
                      <a:pt x="3002" y="367"/>
                    </a:lnTo>
                    <a:lnTo>
                      <a:pt x="3006" y="369"/>
                    </a:lnTo>
                    <a:lnTo>
                      <a:pt x="3010" y="369"/>
                    </a:lnTo>
                    <a:lnTo>
                      <a:pt x="3012" y="367"/>
                    </a:lnTo>
                    <a:lnTo>
                      <a:pt x="3010" y="365"/>
                    </a:lnTo>
                    <a:lnTo>
                      <a:pt x="3006" y="365"/>
                    </a:lnTo>
                    <a:lnTo>
                      <a:pt x="3004" y="365"/>
                    </a:lnTo>
                    <a:lnTo>
                      <a:pt x="3002" y="363"/>
                    </a:lnTo>
                    <a:lnTo>
                      <a:pt x="2998" y="363"/>
                    </a:lnTo>
                    <a:lnTo>
                      <a:pt x="2992" y="361"/>
                    </a:lnTo>
                    <a:lnTo>
                      <a:pt x="2986" y="361"/>
                    </a:lnTo>
                    <a:lnTo>
                      <a:pt x="2984" y="359"/>
                    </a:lnTo>
                    <a:lnTo>
                      <a:pt x="2980" y="357"/>
                    </a:lnTo>
                    <a:lnTo>
                      <a:pt x="2972" y="357"/>
                    </a:lnTo>
                    <a:lnTo>
                      <a:pt x="2976" y="353"/>
                    </a:lnTo>
                    <a:lnTo>
                      <a:pt x="2978" y="351"/>
                    </a:lnTo>
                    <a:lnTo>
                      <a:pt x="2980" y="349"/>
                    </a:lnTo>
                    <a:lnTo>
                      <a:pt x="2982" y="349"/>
                    </a:lnTo>
                    <a:lnTo>
                      <a:pt x="2984" y="347"/>
                    </a:lnTo>
                    <a:lnTo>
                      <a:pt x="2986" y="345"/>
                    </a:lnTo>
                    <a:lnTo>
                      <a:pt x="2988" y="345"/>
                    </a:lnTo>
                    <a:lnTo>
                      <a:pt x="2990" y="341"/>
                    </a:lnTo>
                    <a:lnTo>
                      <a:pt x="2992" y="341"/>
                    </a:lnTo>
                    <a:lnTo>
                      <a:pt x="2994" y="339"/>
                    </a:lnTo>
                    <a:lnTo>
                      <a:pt x="2996" y="339"/>
                    </a:lnTo>
                    <a:lnTo>
                      <a:pt x="2996" y="337"/>
                    </a:lnTo>
                    <a:lnTo>
                      <a:pt x="2998" y="335"/>
                    </a:lnTo>
                    <a:lnTo>
                      <a:pt x="3000" y="335"/>
                    </a:lnTo>
                    <a:lnTo>
                      <a:pt x="3000" y="333"/>
                    </a:lnTo>
                    <a:lnTo>
                      <a:pt x="3002" y="333"/>
                    </a:lnTo>
                    <a:lnTo>
                      <a:pt x="3002" y="331"/>
                    </a:lnTo>
                    <a:lnTo>
                      <a:pt x="3004" y="329"/>
                    </a:lnTo>
                    <a:lnTo>
                      <a:pt x="3008" y="325"/>
                    </a:lnTo>
                    <a:lnTo>
                      <a:pt x="3010" y="323"/>
                    </a:lnTo>
                    <a:lnTo>
                      <a:pt x="3014" y="321"/>
                    </a:lnTo>
                    <a:lnTo>
                      <a:pt x="3014" y="319"/>
                    </a:lnTo>
                    <a:lnTo>
                      <a:pt x="3018" y="311"/>
                    </a:lnTo>
                    <a:lnTo>
                      <a:pt x="3016" y="309"/>
                    </a:lnTo>
                    <a:lnTo>
                      <a:pt x="3012" y="309"/>
                    </a:lnTo>
                    <a:lnTo>
                      <a:pt x="3010" y="307"/>
                    </a:lnTo>
                    <a:lnTo>
                      <a:pt x="3006" y="305"/>
                    </a:lnTo>
                    <a:lnTo>
                      <a:pt x="3006" y="303"/>
                    </a:lnTo>
                    <a:lnTo>
                      <a:pt x="3004" y="303"/>
                    </a:lnTo>
                    <a:lnTo>
                      <a:pt x="3000" y="301"/>
                    </a:lnTo>
                    <a:lnTo>
                      <a:pt x="2998" y="301"/>
                    </a:lnTo>
                    <a:lnTo>
                      <a:pt x="2996" y="299"/>
                    </a:lnTo>
                    <a:lnTo>
                      <a:pt x="2990" y="295"/>
                    </a:lnTo>
                    <a:lnTo>
                      <a:pt x="2992" y="295"/>
                    </a:lnTo>
                    <a:lnTo>
                      <a:pt x="2994" y="293"/>
                    </a:lnTo>
                    <a:lnTo>
                      <a:pt x="2996" y="293"/>
                    </a:lnTo>
                    <a:lnTo>
                      <a:pt x="2996" y="289"/>
                    </a:lnTo>
                    <a:lnTo>
                      <a:pt x="2994" y="289"/>
                    </a:lnTo>
                    <a:lnTo>
                      <a:pt x="2994" y="287"/>
                    </a:lnTo>
                    <a:lnTo>
                      <a:pt x="2992" y="287"/>
                    </a:lnTo>
                    <a:lnTo>
                      <a:pt x="2992" y="285"/>
                    </a:lnTo>
                    <a:lnTo>
                      <a:pt x="2988" y="285"/>
                    </a:lnTo>
                    <a:lnTo>
                      <a:pt x="2988" y="283"/>
                    </a:lnTo>
                    <a:lnTo>
                      <a:pt x="2986" y="281"/>
                    </a:lnTo>
                    <a:lnTo>
                      <a:pt x="2988" y="281"/>
                    </a:lnTo>
                    <a:lnTo>
                      <a:pt x="2988" y="279"/>
                    </a:lnTo>
                    <a:lnTo>
                      <a:pt x="2986" y="277"/>
                    </a:lnTo>
                    <a:lnTo>
                      <a:pt x="2982" y="277"/>
                    </a:lnTo>
                    <a:lnTo>
                      <a:pt x="2980" y="275"/>
                    </a:lnTo>
                    <a:lnTo>
                      <a:pt x="2978" y="273"/>
                    </a:lnTo>
                    <a:lnTo>
                      <a:pt x="2978" y="271"/>
                    </a:lnTo>
                    <a:lnTo>
                      <a:pt x="2980" y="271"/>
                    </a:lnTo>
                    <a:lnTo>
                      <a:pt x="2982" y="271"/>
                    </a:lnTo>
                    <a:lnTo>
                      <a:pt x="2982" y="269"/>
                    </a:lnTo>
                    <a:lnTo>
                      <a:pt x="2980" y="269"/>
                    </a:lnTo>
                    <a:lnTo>
                      <a:pt x="2978" y="267"/>
                    </a:lnTo>
                    <a:lnTo>
                      <a:pt x="2980" y="265"/>
                    </a:lnTo>
                    <a:lnTo>
                      <a:pt x="2978" y="263"/>
                    </a:lnTo>
                    <a:lnTo>
                      <a:pt x="2980" y="263"/>
                    </a:lnTo>
                    <a:lnTo>
                      <a:pt x="2980" y="261"/>
                    </a:lnTo>
                    <a:lnTo>
                      <a:pt x="2978" y="261"/>
                    </a:lnTo>
                    <a:lnTo>
                      <a:pt x="2980" y="261"/>
                    </a:lnTo>
                    <a:lnTo>
                      <a:pt x="2982" y="261"/>
                    </a:lnTo>
                    <a:lnTo>
                      <a:pt x="2982" y="259"/>
                    </a:lnTo>
                    <a:lnTo>
                      <a:pt x="2984" y="261"/>
                    </a:lnTo>
                    <a:lnTo>
                      <a:pt x="2982" y="257"/>
                    </a:lnTo>
                    <a:lnTo>
                      <a:pt x="2978" y="251"/>
                    </a:lnTo>
                    <a:lnTo>
                      <a:pt x="2978" y="249"/>
                    </a:lnTo>
                    <a:lnTo>
                      <a:pt x="2976" y="249"/>
                    </a:lnTo>
                    <a:lnTo>
                      <a:pt x="2976" y="247"/>
                    </a:lnTo>
                    <a:lnTo>
                      <a:pt x="2974" y="247"/>
                    </a:lnTo>
                    <a:lnTo>
                      <a:pt x="2974" y="245"/>
                    </a:lnTo>
                    <a:lnTo>
                      <a:pt x="2970" y="243"/>
                    </a:lnTo>
                    <a:lnTo>
                      <a:pt x="2966" y="241"/>
                    </a:lnTo>
                    <a:lnTo>
                      <a:pt x="2964" y="239"/>
                    </a:lnTo>
                    <a:lnTo>
                      <a:pt x="2964" y="237"/>
                    </a:lnTo>
                    <a:lnTo>
                      <a:pt x="2962" y="237"/>
                    </a:lnTo>
                    <a:lnTo>
                      <a:pt x="2968" y="231"/>
                    </a:lnTo>
                    <a:lnTo>
                      <a:pt x="2970" y="229"/>
                    </a:lnTo>
                    <a:lnTo>
                      <a:pt x="2974" y="225"/>
                    </a:lnTo>
                    <a:lnTo>
                      <a:pt x="2974" y="223"/>
                    </a:lnTo>
                    <a:lnTo>
                      <a:pt x="2968" y="221"/>
                    </a:lnTo>
                    <a:lnTo>
                      <a:pt x="2962" y="215"/>
                    </a:lnTo>
                    <a:lnTo>
                      <a:pt x="2952" y="215"/>
                    </a:lnTo>
                    <a:lnTo>
                      <a:pt x="2948" y="207"/>
                    </a:lnTo>
                    <a:lnTo>
                      <a:pt x="2952" y="203"/>
                    </a:lnTo>
                    <a:lnTo>
                      <a:pt x="2952" y="201"/>
                    </a:lnTo>
                    <a:lnTo>
                      <a:pt x="2950" y="201"/>
                    </a:lnTo>
                    <a:lnTo>
                      <a:pt x="2948" y="201"/>
                    </a:lnTo>
                    <a:lnTo>
                      <a:pt x="2946" y="201"/>
                    </a:lnTo>
                    <a:lnTo>
                      <a:pt x="2952" y="199"/>
                    </a:lnTo>
                    <a:lnTo>
                      <a:pt x="2954" y="199"/>
                    </a:lnTo>
                    <a:lnTo>
                      <a:pt x="2956" y="197"/>
                    </a:lnTo>
                    <a:lnTo>
                      <a:pt x="2954" y="197"/>
                    </a:lnTo>
                    <a:lnTo>
                      <a:pt x="2956" y="197"/>
                    </a:lnTo>
                    <a:lnTo>
                      <a:pt x="2954" y="195"/>
                    </a:lnTo>
                    <a:lnTo>
                      <a:pt x="2956" y="195"/>
                    </a:lnTo>
                    <a:lnTo>
                      <a:pt x="2958" y="195"/>
                    </a:lnTo>
                    <a:lnTo>
                      <a:pt x="2960" y="195"/>
                    </a:lnTo>
                    <a:lnTo>
                      <a:pt x="2960" y="193"/>
                    </a:lnTo>
                    <a:lnTo>
                      <a:pt x="2962" y="193"/>
                    </a:lnTo>
                    <a:lnTo>
                      <a:pt x="2964" y="193"/>
                    </a:lnTo>
                    <a:lnTo>
                      <a:pt x="2966" y="191"/>
                    </a:lnTo>
                    <a:lnTo>
                      <a:pt x="2966" y="189"/>
                    </a:lnTo>
                    <a:lnTo>
                      <a:pt x="2968" y="189"/>
                    </a:lnTo>
                    <a:lnTo>
                      <a:pt x="2970" y="191"/>
                    </a:lnTo>
                    <a:lnTo>
                      <a:pt x="2972" y="191"/>
                    </a:lnTo>
                    <a:lnTo>
                      <a:pt x="2974" y="191"/>
                    </a:lnTo>
                    <a:lnTo>
                      <a:pt x="2976" y="191"/>
                    </a:lnTo>
                    <a:lnTo>
                      <a:pt x="2976" y="189"/>
                    </a:lnTo>
                    <a:lnTo>
                      <a:pt x="2976" y="187"/>
                    </a:lnTo>
                    <a:lnTo>
                      <a:pt x="2974" y="185"/>
                    </a:lnTo>
                    <a:lnTo>
                      <a:pt x="2978" y="185"/>
                    </a:lnTo>
                    <a:lnTo>
                      <a:pt x="2982" y="187"/>
                    </a:lnTo>
                    <a:lnTo>
                      <a:pt x="2982" y="189"/>
                    </a:lnTo>
                    <a:lnTo>
                      <a:pt x="2984" y="189"/>
                    </a:lnTo>
                    <a:lnTo>
                      <a:pt x="2984" y="187"/>
                    </a:lnTo>
                    <a:lnTo>
                      <a:pt x="2988" y="187"/>
                    </a:lnTo>
                    <a:lnTo>
                      <a:pt x="2986" y="187"/>
                    </a:lnTo>
                    <a:lnTo>
                      <a:pt x="2986" y="185"/>
                    </a:lnTo>
                    <a:lnTo>
                      <a:pt x="2988" y="185"/>
                    </a:lnTo>
                    <a:lnTo>
                      <a:pt x="2992" y="187"/>
                    </a:lnTo>
                    <a:lnTo>
                      <a:pt x="2992" y="185"/>
                    </a:lnTo>
                    <a:lnTo>
                      <a:pt x="2990" y="185"/>
                    </a:lnTo>
                    <a:lnTo>
                      <a:pt x="2988" y="183"/>
                    </a:lnTo>
                    <a:lnTo>
                      <a:pt x="2990" y="183"/>
                    </a:lnTo>
                    <a:lnTo>
                      <a:pt x="2992" y="183"/>
                    </a:lnTo>
                    <a:lnTo>
                      <a:pt x="2994" y="183"/>
                    </a:lnTo>
                    <a:lnTo>
                      <a:pt x="2996" y="185"/>
                    </a:lnTo>
                    <a:lnTo>
                      <a:pt x="2998" y="185"/>
                    </a:lnTo>
                    <a:lnTo>
                      <a:pt x="3000" y="185"/>
                    </a:lnTo>
                    <a:lnTo>
                      <a:pt x="3004" y="187"/>
                    </a:lnTo>
                    <a:lnTo>
                      <a:pt x="3006" y="187"/>
                    </a:lnTo>
                    <a:lnTo>
                      <a:pt x="3006" y="189"/>
                    </a:lnTo>
                    <a:lnTo>
                      <a:pt x="3004" y="189"/>
                    </a:lnTo>
                    <a:lnTo>
                      <a:pt x="3002" y="189"/>
                    </a:lnTo>
                    <a:lnTo>
                      <a:pt x="3000" y="189"/>
                    </a:lnTo>
                    <a:lnTo>
                      <a:pt x="2996" y="189"/>
                    </a:lnTo>
                    <a:lnTo>
                      <a:pt x="2994" y="189"/>
                    </a:lnTo>
                    <a:lnTo>
                      <a:pt x="2994" y="187"/>
                    </a:lnTo>
                    <a:lnTo>
                      <a:pt x="2992" y="187"/>
                    </a:lnTo>
                    <a:lnTo>
                      <a:pt x="2994" y="187"/>
                    </a:lnTo>
                    <a:lnTo>
                      <a:pt x="2992" y="189"/>
                    </a:lnTo>
                    <a:lnTo>
                      <a:pt x="2990" y="189"/>
                    </a:lnTo>
                    <a:lnTo>
                      <a:pt x="2992" y="189"/>
                    </a:lnTo>
                    <a:lnTo>
                      <a:pt x="2994" y="189"/>
                    </a:lnTo>
                    <a:lnTo>
                      <a:pt x="2998" y="189"/>
                    </a:lnTo>
                    <a:lnTo>
                      <a:pt x="2998" y="191"/>
                    </a:lnTo>
                    <a:lnTo>
                      <a:pt x="3000" y="191"/>
                    </a:lnTo>
                    <a:lnTo>
                      <a:pt x="3002" y="191"/>
                    </a:lnTo>
                    <a:lnTo>
                      <a:pt x="3004" y="191"/>
                    </a:lnTo>
                    <a:lnTo>
                      <a:pt x="3002" y="191"/>
                    </a:lnTo>
                    <a:lnTo>
                      <a:pt x="3004" y="193"/>
                    </a:lnTo>
                    <a:lnTo>
                      <a:pt x="3004" y="191"/>
                    </a:lnTo>
                    <a:lnTo>
                      <a:pt x="3006" y="191"/>
                    </a:lnTo>
                    <a:lnTo>
                      <a:pt x="3004" y="193"/>
                    </a:lnTo>
                    <a:lnTo>
                      <a:pt x="3006" y="193"/>
                    </a:lnTo>
                    <a:lnTo>
                      <a:pt x="3010" y="191"/>
                    </a:lnTo>
                    <a:lnTo>
                      <a:pt x="3012" y="191"/>
                    </a:lnTo>
                    <a:lnTo>
                      <a:pt x="3012" y="193"/>
                    </a:lnTo>
                    <a:lnTo>
                      <a:pt x="3010" y="195"/>
                    </a:lnTo>
                    <a:lnTo>
                      <a:pt x="3012" y="195"/>
                    </a:lnTo>
                    <a:lnTo>
                      <a:pt x="3014" y="195"/>
                    </a:lnTo>
                    <a:lnTo>
                      <a:pt x="3012" y="195"/>
                    </a:lnTo>
                    <a:lnTo>
                      <a:pt x="3014" y="195"/>
                    </a:lnTo>
                    <a:lnTo>
                      <a:pt x="3012" y="197"/>
                    </a:lnTo>
                    <a:lnTo>
                      <a:pt x="3008" y="199"/>
                    </a:lnTo>
                    <a:lnTo>
                      <a:pt x="3010" y="199"/>
                    </a:lnTo>
                    <a:lnTo>
                      <a:pt x="3014" y="197"/>
                    </a:lnTo>
                    <a:lnTo>
                      <a:pt x="3016" y="195"/>
                    </a:lnTo>
                    <a:lnTo>
                      <a:pt x="3014" y="195"/>
                    </a:lnTo>
                    <a:lnTo>
                      <a:pt x="3016" y="193"/>
                    </a:lnTo>
                    <a:lnTo>
                      <a:pt x="3018" y="195"/>
                    </a:lnTo>
                    <a:lnTo>
                      <a:pt x="3018" y="193"/>
                    </a:lnTo>
                    <a:lnTo>
                      <a:pt x="3020" y="193"/>
                    </a:lnTo>
                    <a:lnTo>
                      <a:pt x="3022" y="193"/>
                    </a:lnTo>
                    <a:lnTo>
                      <a:pt x="3026" y="193"/>
                    </a:lnTo>
                    <a:lnTo>
                      <a:pt x="3026" y="195"/>
                    </a:lnTo>
                    <a:lnTo>
                      <a:pt x="3030" y="195"/>
                    </a:lnTo>
                    <a:lnTo>
                      <a:pt x="3034" y="195"/>
                    </a:lnTo>
                    <a:lnTo>
                      <a:pt x="3036" y="195"/>
                    </a:lnTo>
                    <a:lnTo>
                      <a:pt x="3038" y="195"/>
                    </a:lnTo>
                    <a:lnTo>
                      <a:pt x="3036" y="195"/>
                    </a:lnTo>
                    <a:lnTo>
                      <a:pt x="3038" y="195"/>
                    </a:lnTo>
                    <a:lnTo>
                      <a:pt x="3040" y="195"/>
                    </a:lnTo>
                    <a:lnTo>
                      <a:pt x="3044" y="195"/>
                    </a:lnTo>
                    <a:lnTo>
                      <a:pt x="3046" y="195"/>
                    </a:lnTo>
                    <a:lnTo>
                      <a:pt x="3050" y="197"/>
                    </a:lnTo>
                    <a:lnTo>
                      <a:pt x="3052" y="197"/>
                    </a:lnTo>
                    <a:lnTo>
                      <a:pt x="3056" y="199"/>
                    </a:lnTo>
                    <a:lnTo>
                      <a:pt x="3058" y="199"/>
                    </a:lnTo>
                    <a:lnTo>
                      <a:pt x="3070" y="205"/>
                    </a:lnTo>
                    <a:lnTo>
                      <a:pt x="3076" y="207"/>
                    </a:lnTo>
                    <a:lnTo>
                      <a:pt x="3082" y="209"/>
                    </a:lnTo>
                    <a:lnTo>
                      <a:pt x="3086" y="211"/>
                    </a:lnTo>
                    <a:lnTo>
                      <a:pt x="3092" y="213"/>
                    </a:lnTo>
                    <a:lnTo>
                      <a:pt x="3088" y="213"/>
                    </a:lnTo>
                    <a:lnTo>
                      <a:pt x="3088" y="211"/>
                    </a:lnTo>
                    <a:lnTo>
                      <a:pt x="3092" y="213"/>
                    </a:lnTo>
                    <a:lnTo>
                      <a:pt x="3094" y="213"/>
                    </a:lnTo>
                    <a:lnTo>
                      <a:pt x="3096" y="215"/>
                    </a:lnTo>
                    <a:lnTo>
                      <a:pt x="3098" y="215"/>
                    </a:lnTo>
                    <a:lnTo>
                      <a:pt x="3104" y="217"/>
                    </a:lnTo>
                    <a:lnTo>
                      <a:pt x="3106" y="217"/>
                    </a:lnTo>
                    <a:lnTo>
                      <a:pt x="3106" y="215"/>
                    </a:lnTo>
                    <a:lnTo>
                      <a:pt x="3110" y="217"/>
                    </a:lnTo>
                    <a:lnTo>
                      <a:pt x="3114" y="219"/>
                    </a:lnTo>
                    <a:lnTo>
                      <a:pt x="3116" y="219"/>
                    </a:lnTo>
                    <a:lnTo>
                      <a:pt x="3116" y="221"/>
                    </a:lnTo>
                    <a:lnTo>
                      <a:pt x="3116" y="219"/>
                    </a:lnTo>
                    <a:lnTo>
                      <a:pt x="3114" y="219"/>
                    </a:lnTo>
                    <a:lnTo>
                      <a:pt x="3118" y="221"/>
                    </a:lnTo>
                    <a:lnTo>
                      <a:pt x="3118" y="223"/>
                    </a:lnTo>
                    <a:lnTo>
                      <a:pt x="3120" y="223"/>
                    </a:lnTo>
                    <a:lnTo>
                      <a:pt x="3118" y="221"/>
                    </a:lnTo>
                    <a:lnTo>
                      <a:pt x="3120" y="221"/>
                    </a:lnTo>
                    <a:lnTo>
                      <a:pt x="3118" y="221"/>
                    </a:lnTo>
                    <a:lnTo>
                      <a:pt x="3120" y="221"/>
                    </a:lnTo>
                    <a:lnTo>
                      <a:pt x="3122" y="221"/>
                    </a:lnTo>
                    <a:lnTo>
                      <a:pt x="3122" y="223"/>
                    </a:lnTo>
                    <a:lnTo>
                      <a:pt x="3124" y="223"/>
                    </a:lnTo>
                    <a:lnTo>
                      <a:pt x="3126" y="223"/>
                    </a:lnTo>
                    <a:lnTo>
                      <a:pt x="3126" y="225"/>
                    </a:lnTo>
                    <a:lnTo>
                      <a:pt x="3126" y="227"/>
                    </a:lnTo>
                    <a:lnTo>
                      <a:pt x="3128" y="229"/>
                    </a:lnTo>
                    <a:lnTo>
                      <a:pt x="3128" y="231"/>
                    </a:lnTo>
                    <a:lnTo>
                      <a:pt x="3130" y="233"/>
                    </a:lnTo>
                    <a:lnTo>
                      <a:pt x="3132" y="231"/>
                    </a:lnTo>
                    <a:lnTo>
                      <a:pt x="3134" y="233"/>
                    </a:lnTo>
                    <a:lnTo>
                      <a:pt x="3134" y="235"/>
                    </a:lnTo>
                    <a:lnTo>
                      <a:pt x="3134" y="237"/>
                    </a:lnTo>
                    <a:lnTo>
                      <a:pt x="3132" y="241"/>
                    </a:lnTo>
                    <a:lnTo>
                      <a:pt x="3130" y="241"/>
                    </a:lnTo>
                    <a:lnTo>
                      <a:pt x="3128" y="243"/>
                    </a:lnTo>
                    <a:lnTo>
                      <a:pt x="3128" y="245"/>
                    </a:lnTo>
                    <a:lnTo>
                      <a:pt x="3126" y="245"/>
                    </a:lnTo>
                    <a:lnTo>
                      <a:pt x="3124" y="247"/>
                    </a:lnTo>
                    <a:lnTo>
                      <a:pt x="3122" y="249"/>
                    </a:lnTo>
                    <a:lnTo>
                      <a:pt x="3114" y="251"/>
                    </a:lnTo>
                    <a:lnTo>
                      <a:pt x="3112" y="251"/>
                    </a:lnTo>
                    <a:lnTo>
                      <a:pt x="3108" y="253"/>
                    </a:lnTo>
                    <a:lnTo>
                      <a:pt x="3106" y="253"/>
                    </a:lnTo>
                    <a:lnTo>
                      <a:pt x="3102" y="253"/>
                    </a:lnTo>
                    <a:lnTo>
                      <a:pt x="3100" y="253"/>
                    </a:lnTo>
                    <a:lnTo>
                      <a:pt x="3098" y="253"/>
                    </a:lnTo>
                    <a:lnTo>
                      <a:pt x="3090" y="253"/>
                    </a:lnTo>
                    <a:lnTo>
                      <a:pt x="3086" y="251"/>
                    </a:lnTo>
                    <a:lnTo>
                      <a:pt x="3084" y="251"/>
                    </a:lnTo>
                    <a:lnTo>
                      <a:pt x="3080" y="249"/>
                    </a:lnTo>
                    <a:lnTo>
                      <a:pt x="3078" y="249"/>
                    </a:lnTo>
                    <a:lnTo>
                      <a:pt x="3074" y="249"/>
                    </a:lnTo>
                    <a:lnTo>
                      <a:pt x="3070" y="249"/>
                    </a:lnTo>
                    <a:lnTo>
                      <a:pt x="3066" y="249"/>
                    </a:lnTo>
                    <a:lnTo>
                      <a:pt x="3062" y="247"/>
                    </a:lnTo>
                    <a:lnTo>
                      <a:pt x="3058" y="247"/>
                    </a:lnTo>
                    <a:lnTo>
                      <a:pt x="3056" y="247"/>
                    </a:lnTo>
                    <a:lnTo>
                      <a:pt x="3054" y="245"/>
                    </a:lnTo>
                    <a:lnTo>
                      <a:pt x="3052" y="245"/>
                    </a:lnTo>
                    <a:lnTo>
                      <a:pt x="3050" y="245"/>
                    </a:lnTo>
                    <a:lnTo>
                      <a:pt x="3048" y="243"/>
                    </a:lnTo>
                    <a:lnTo>
                      <a:pt x="3046" y="243"/>
                    </a:lnTo>
                    <a:lnTo>
                      <a:pt x="3044" y="243"/>
                    </a:lnTo>
                    <a:lnTo>
                      <a:pt x="3042" y="243"/>
                    </a:lnTo>
                    <a:lnTo>
                      <a:pt x="3040" y="243"/>
                    </a:lnTo>
                    <a:lnTo>
                      <a:pt x="3040" y="241"/>
                    </a:lnTo>
                    <a:lnTo>
                      <a:pt x="3036" y="241"/>
                    </a:lnTo>
                    <a:lnTo>
                      <a:pt x="3034" y="241"/>
                    </a:lnTo>
                    <a:lnTo>
                      <a:pt x="3032" y="241"/>
                    </a:lnTo>
                    <a:lnTo>
                      <a:pt x="3030" y="239"/>
                    </a:lnTo>
                    <a:lnTo>
                      <a:pt x="3028" y="239"/>
                    </a:lnTo>
                    <a:lnTo>
                      <a:pt x="3028" y="241"/>
                    </a:lnTo>
                    <a:lnTo>
                      <a:pt x="3026" y="241"/>
                    </a:lnTo>
                    <a:lnTo>
                      <a:pt x="3024" y="239"/>
                    </a:lnTo>
                    <a:lnTo>
                      <a:pt x="3022" y="237"/>
                    </a:lnTo>
                    <a:lnTo>
                      <a:pt x="3018" y="237"/>
                    </a:lnTo>
                    <a:lnTo>
                      <a:pt x="3016" y="235"/>
                    </a:lnTo>
                    <a:lnTo>
                      <a:pt x="3014" y="235"/>
                    </a:lnTo>
                    <a:lnTo>
                      <a:pt x="3012" y="233"/>
                    </a:lnTo>
                    <a:lnTo>
                      <a:pt x="3010" y="233"/>
                    </a:lnTo>
                    <a:lnTo>
                      <a:pt x="3008" y="233"/>
                    </a:lnTo>
                    <a:lnTo>
                      <a:pt x="3006" y="233"/>
                    </a:lnTo>
                    <a:lnTo>
                      <a:pt x="3004" y="233"/>
                    </a:lnTo>
                    <a:lnTo>
                      <a:pt x="3002" y="233"/>
                    </a:lnTo>
                    <a:lnTo>
                      <a:pt x="3006" y="235"/>
                    </a:lnTo>
                    <a:lnTo>
                      <a:pt x="3006" y="233"/>
                    </a:lnTo>
                    <a:lnTo>
                      <a:pt x="3008" y="235"/>
                    </a:lnTo>
                    <a:lnTo>
                      <a:pt x="3010" y="235"/>
                    </a:lnTo>
                    <a:lnTo>
                      <a:pt x="3012" y="235"/>
                    </a:lnTo>
                    <a:lnTo>
                      <a:pt x="3012" y="237"/>
                    </a:lnTo>
                    <a:lnTo>
                      <a:pt x="3014" y="237"/>
                    </a:lnTo>
                    <a:lnTo>
                      <a:pt x="3016" y="239"/>
                    </a:lnTo>
                    <a:lnTo>
                      <a:pt x="3018" y="239"/>
                    </a:lnTo>
                    <a:lnTo>
                      <a:pt x="3018" y="241"/>
                    </a:lnTo>
                    <a:lnTo>
                      <a:pt x="3016" y="239"/>
                    </a:lnTo>
                    <a:lnTo>
                      <a:pt x="3018" y="241"/>
                    </a:lnTo>
                    <a:lnTo>
                      <a:pt x="3022" y="241"/>
                    </a:lnTo>
                    <a:lnTo>
                      <a:pt x="3024" y="241"/>
                    </a:lnTo>
                    <a:lnTo>
                      <a:pt x="3024" y="243"/>
                    </a:lnTo>
                    <a:lnTo>
                      <a:pt x="3022" y="241"/>
                    </a:lnTo>
                    <a:lnTo>
                      <a:pt x="3022" y="243"/>
                    </a:lnTo>
                    <a:lnTo>
                      <a:pt x="3020" y="243"/>
                    </a:lnTo>
                    <a:lnTo>
                      <a:pt x="3018" y="243"/>
                    </a:lnTo>
                    <a:lnTo>
                      <a:pt x="3024" y="243"/>
                    </a:lnTo>
                    <a:lnTo>
                      <a:pt x="3020" y="245"/>
                    </a:lnTo>
                    <a:lnTo>
                      <a:pt x="3022" y="245"/>
                    </a:lnTo>
                    <a:lnTo>
                      <a:pt x="3024" y="245"/>
                    </a:lnTo>
                    <a:lnTo>
                      <a:pt x="3026" y="245"/>
                    </a:lnTo>
                    <a:lnTo>
                      <a:pt x="3028" y="245"/>
                    </a:lnTo>
                    <a:lnTo>
                      <a:pt x="3030" y="245"/>
                    </a:lnTo>
                    <a:lnTo>
                      <a:pt x="3028" y="245"/>
                    </a:lnTo>
                    <a:lnTo>
                      <a:pt x="3030" y="247"/>
                    </a:lnTo>
                    <a:lnTo>
                      <a:pt x="3028" y="247"/>
                    </a:lnTo>
                    <a:lnTo>
                      <a:pt x="3030" y="247"/>
                    </a:lnTo>
                    <a:lnTo>
                      <a:pt x="3026" y="249"/>
                    </a:lnTo>
                    <a:lnTo>
                      <a:pt x="3024" y="249"/>
                    </a:lnTo>
                    <a:lnTo>
                      <a:pt x="3026" y="249"/>
                    </a:lnTo>
                    <a:lnTo>
                      <a:pt x="3028" y="249"/>
                    </a:lnTo>
                    <a:lnTo>
                      <a:pt x="3030" y="249"/>
                    </a:lnTo>
                    <a:lnTo>
                      <a:pt x="3034" y="249"/>
                    </a:lnTo>
                    <a:lnTo>
                      <a:pt x="3036" y="251"/>
                    </a:lnTo>
                    <a:lnTo>
                      <a:pt x="3038" y="249"/>
                    </a:lnTo>
                    <a:lnTo>
                      <a:pt x="3040" y="251"/>
                    </a:lnTo>
                    <a:lnTo>
                      <a:pt x="3044" y="253"/>
                    </a:lnTo>
                    <a:lnTo>
                      <a:pt x="3046" y="255"/>
                    </a:lnTo>
                    <a:lnTo>
                      <a:pt x="3048" y="257"/>
                    </a:lnTo>
                    <a:lnTo>
                      <a:pt x="3050" y="257"/>
                    </a:lnTo>
                    <a:lnTo>
                      <a:pt x="3048" y="259"/>
                    </a:lnTo>
                    <a:lnTo>
                      <a:pt x="3050" y="259"/>
                    </a:lnTo>
                    <a:lnTo>
                      <a:pt x="3050" y="261"/>
                    </a:lnTo>
                    <a:lnTo>
                      <a:pt x="3050" y="263"/>
                    </a:lnTo>
                    <a:lnTo>
                      <a:pt x="3048" y="265"/>
                    </a:lnTo>
                    <a:lnTo>
                      <a:pt x="3046" y="265"/>
                    </a:lnTo>
                    <a:lnTo>
                      <a:pt x="3048" y="265"/>
                    </a:lnTo>
                    <a:lnTo>
                      <a:pt x="3048" y="267"/>
                    </a:lnTo>
                    <a:lnTo>
                      <a:pt x="3050" y="267"/>
                    </a:lnTo>
                    <a:lnTo>
                      <a:pt x="3050" y="269"/>
                    </a:lnTo>
                    <a:lnTo>
                      <a:pt x="3050" y="271"/>
                    </a:lnTo>
                    <a:lnTo>
                      <a:pt x="3052" y="271"/>
                    </a:lnTo>
                    <a:lnTo>
                      <a:pt x="3052" y="273"/>
                    </a:lnTo>
                    <a:lnTo>
                      <a:pt x="3054" y="273"/>
                    </a:lnTo>
                    <a:lnTo>
                      <a:pt x="3056" y="275"/>
                    </a:lnTo>
                    <a:lnTo>
                      <a:pt x="3056" y="277"/>
                    </a:lnTo>
                    <a:lnTo>
                      <a:pt x="3056" y="279"/>
                    </a:lnTo>
                    <a:lnTo>
                      <a:pt x="3058" y="281"/>
                    </a:lnTo>
                    <a:lnTo>
                      <a:pt x="3056" y="281"/>
                    </a:lnTo>
                    <a:lnTo>
                      <a:pt x="3060" y="283"/>
                    </a:lnTo>
                    <a:lnTo>
                      <a:pt x="3062" y="283"/>
                    </a:lnTo>
                    <a:lnTo>
                      <a:pt x="3062" y="285"/>
                    </a:lnTo>
                    <a:lnTo>
                      <a:pt x="3064" y="285"/>
                    </a:lnTo>
                    <a:lnTo>
                      <a:pt x="3066" y="285"/>
                    </a:lnTo>
                    <a:lnTo>
                      <a:pt x="3068" y="285"/>
                    </a:lnTo>
                    <a:lnTo>
                      <a:pt x="3070" y="285"/>
                    </a:lnTo>
                    <a:lnTo>
                      <a:pt x="3072" y="285"/>
                    </a:lnTo>
                    <a:lnTo>
                      <a:pt x="3074" y="285"/>
                    </a:lnTo>
                    <a:lnTo>
                      <a:pt x="3074" y="287"/>
                    </a:lnTo>
                    <a:lnTo>
                      <a:pt x="3076" y="287"/>
                    </a:lnTo>
                    <a:lnTo>
                      <a:pt x="3078" y="289"/>
                    </a:lnTo>
                    <a:lnTo>
                      <a:pt x="3080" y="291"/>
                    </a:lnTo>
                    <a:lnTo>
                      <a:pt x="3082" y="291"/>
                    </a:lnTo>
                    <a:lnTo>
                      <a:pt x="3084" y="291"/>
                    </a:lnTo>
                    <a:lnTo>
                      <a:pt x="3086" y="293"/>
                    </a:lnTo>
                    <a:lnTo>
                      <a:pt x="3088" y="293"/>
                    </a:lnTo>
                    <a:lnTo>
                      <a:pt x="3090" y="293"/>
                    </a:lnTo>
                    <a:lnTo>
                      <a:pt x="3096" y="293"/>
                    </a:lnTo>
                    <a:lnTo>
                      <a:pt x="3096" y="295"/>
                    </a:lnTo>
                    <a:lnTo>
                      <a:pt x="3098" y="295"/>
                    </a:lnTo>
                    <a:lnTo>
                      <a:pt x="3100" y="295"/>
                    </a:lnTo>
                    <a:lnTo>
                      <a:pt x="3100" y="293"/>
                    </a:lnTo>
                    <a:lnTo>
                      <a:pt x="3102" y="293"/>
                    </a:lnTo>
                    <a:lnTo>
                      <a:pt x="3104" y="293"/>
                    </a:lnTo>
                    <a:lnTo>
                      <a:pt x="3104" y="291"/>
                    </a:lnTo>
                    <a:lnTo>
                      <a:pt x="3106" y="291"/>
                    </a:lnTo>
                    <a:lnTo>
                      <a:pt x="3106" y="289"/>
                    </a:lnTo>
                    <a:lnTo>
                      <a:pt x="3102" y="287"/>
                    </a:lnTo>
                    <a:lnTo>
                      <a:pt x="3104" y="285"/>
                    </a:lnTo>
                    <a:lnTo>
                      <a:pt x="3102" y="285"/>
                    </a:lnTo>
                    <a:lnTo>
                      <a:pt x="3104" y="285"/>
                    </a:lnTo>
                    <a:lnTo>
                      <a:pt x="3100" y="285"/>
                    </a:lnTo>
                    <a:lnTo>
                      <a:pt x="3100" y="283"/>
                    </a:lnTo>
                    <a:lnTo>
                      <a:pt x="3098" y="283"/>
                    </a:lnTo>
                    <a:lnTo>
                      <a:pt x="3098" y="285"/>
                    </a:lnTo>
                    <a:lnTo>
                      <a:pt x="3096" y="285"/>
                    </a:lnTo>
                    <a:lnTo>
                      <a:pt x="3094" y="285"/>
                    </a:lnTo>
                    <a:lnTo>
                      <a:pt x="3090" y="285"/>
                    </a:lnTo>
                    <a:lnTo>
                      <a:pt x="3086" y="281"/>
                    </a:lnTo>
                    <a:lnTo>
                      <a:pt x="3082" y="279"/>
                    </a:lnTo>
                    <a:lnTo>
                      <a:pt x="3080" y="277"/>
                    </a:lnTo>
                    <a:lnTo>
                      <a:pt x="3078" y="275"/>
                    </a:lnTo>
                    <a:lnTo>
                      <a:pt x="3078" y="273"/>
                    </a:lnTo>
                    <a:lnTo>
                      <a:pt x="3080" y="275"/>
                    </a:lnTo>
                    <a:lnTo>
                      <a:pt x="3080" y="273"/>
                    </a:lnTo>
                    <a:lnTo>
                      <a:pt x="3082" y="273"/>
                    </a:lnTo>
                    <a:lnTo>
                      <a:pt x="3082" y="271"/>
                    </a:lnTo>
                    <a:lnTo>
                      <a:pt x="3082" y="269"/>
                    </a:lnTo>
                    <a:lnTo>
                      <a:pt x="3086" y="269"/>
                    </a:lnTo>
                    <a:lnTo>
                      <a:pt x="3088" y="271"/>
                    </a:lnTo>
                    <a:lnTo>
                      <a:pt x="3092" y="271"/>
                    </a:lnTo>
                    <a:lnTo>
                      <a:pt x="3096" y="273"/>
                    </a:lnTo>
                    <a:lnTo>
                      <a:pt x="3102" y="275"/>
                    </a:lnTo>
                    <a:lnTo>
                      <a:pt x="3106" y="275"/>
                    </a:lnTo>
                    <a:lnTo>
                      <a:pt x="3104" y="277"/>
                    </a:lnTo>
                    <a:lnTo>
                      <a:pt x="3102" y="277"/>
                    </a:lnTo>
                    <a:lnTo>
                      <a:pt x="3102" y="279"/>
                    </a:lnTo>
                    <a:lnTo>
                      <a:pt x="3100" y="279"/>
                    </a:lnTo>
                    <a:lnTo>
                      <a:pt x="3102" y="281"/>
                    </a:lnTo>
                    <a:lnTo>
                      <a:pt x="3102" y="279"/>
                    </a:lnTo>
                    <a:lnTo>
                      <a:pt x="3104" y="279"/>
                    </a:lnTo>
                    <a:lnTo>
                      <a:pt x="3104" y="277"/>
                    </a:lnTo>
                    <a:lnTo>
                      <a:pt x="3106" y="277"/>
                    </a:lnTo>
                    <a:lnTo>
                      <a:pt x="3108" y="277"/>
                    </a:lnTo>
                    <a:lnTo>
                      <a:pt x="3106" y="277"/>
                    </a:lnTo>
                    <a:lnTo>
                      <a:pt x="3108" y="277"/>
                    </a:lnTo>
                    <a:lnTo>
                      <a:pt x="3114" y="277"/>
                    </a:lnTo>
                    <a:lnTo>
                      <a:pt x="3118" y="279"/>
                    </a:lnTo>
                    <a:lnTo>
                      <a:pt x="3120" y="279"/>
                    </a:lnTo>
                    <a:lnTo>
                      <a:pt x="3124" y="281"/>
                    </a:lnTo>
                    <a:lnTo>
                      <a:pt x="3126" y="281"/>
                    </a:lnTo>
                    <a:lnTo>
                      <a:pt x="3128" y="279"/>
                    </a:lnTo>
                    <a:lnTo>
                      <a:pt x="3132" y="281"/>
                    </a:lnTo>
                    <a:lnTo>
                      <a:pt x="3134" y="281"/>
                    </a:lnTo>
                    <a:lnTo>
                      <a:pt x="3136" y="281"/>
                    </a:lnTo>
                    <a:lnTo>
                      <a:pt x="3138" y="281"/>
                    </a:lnTo>
                    <a:lnTo>
                      <a:pt x="3136" y="279"/>
                    </a:lnTo>
                    <a:lnTo>
                      <a:pt x="3136" y="277"/>
                    </a:lnTo>
                    <a:lnTo>
                      <a:pt x="3134" y="275"/>
                    </a:lnTo>
                    <a:lnTo>
                      <a:pt x="3132" y="273"/>
                    </a:lnTo>
                    <a:lnTo>
                      <a:pt x="3128" y="271"/>
                    </a:lnTo>
                    <a:lnTo>
                      <a:pt x="3126" y="269"/>
                    </a:lnTo>
                    <a:lnTo>
                      <a:pt x="3122" y="267"/>
                    </a:lnTo>
                    <a:lnTo>
                      <a:pt x="3122" y="265"/>
                    </a:lnTo>
                    <a:lnTo>
                      <a:pt x="3122" y="261"/>
                    </a:lnTo>
                    <a:lnTo>
                      <a:pt x="3126" y="261"/>
                    </a:lnTo>
                    <a:lnTo>
                      <a:pt x="3130" y="257"/>
                    </a:lnTo>
                    <a:lnTo>
                      <a:pt x="3132" y="255"/>
                    </a:lnTo>
                    <a:lnTo>
                      <a:pt x="3140" y="253"/>
                    </a:lnTo>
                    <a:lnTo>
                      <a:pt x="3144" y="251"/>
                    </a:lnTo>
                    <a:lnTo>
                      <a:pt x="3146" y="247"/>
                    </a:lnTo>
                    <a:lnTo>
                      <a:pt x="3148" y="245"/>
                    </a:lnTo>
                    <a:lnTo>
                      <a:pt x="3150" y="245"/>
                    </a:lnTo>
                    <a:lnTo>
                      <a:pt x="3156" y="245"/>
                    </a:lnTo>
                    <a:lnTo>
                      <a:pt x="3156" y="247"/>
                    </a:lnTo>
                    <a:lnTo>
                      <a:pt x="3162" y="247"/>
                    </a:lnTo>
                    <a:lnTo>
                      <a:pt x="3166" y="247"/>
                    </a:lnTo>
                    <a:lnTo>
                      <a:pt x="3168" y="247"/>
                    </a:lnTo>
                    <a:lnTo>
                      <a:pt x="3170" y="249"/>
                    </a:lnTo>
                    <a:lnTo>
                      <a:pt x="3168" y="253"/>
                    </a:lnTo>
                    <a:lnTo>
                      <a:pt x="3170" y="251"/>
                    </a:lnTo>
                    <a:lnTo>
                      <a:pt x="3172" y="251"/>
                    </a:lnTo>
                    <a:lnTo>
                      <a:pt x="3174" y="251"/>
                    </a:lnTo>
                    <a:lnTo>
                      <a:pt x="3178" y="253"/>
                    </a:lnTo>
                    <a:lnTo>
                      <a:pt x="3180" y="257"/>
                    </a:lnTo>
                    <a:lnTo>
                      <a:pt x="3182" y="257"/>
                    </a:lnTo>
                    <a:lnTo>
                      <a:pt x="3180" y="255"/>
                    </a:lnTo>
                    <a:lnTo>
                      <a:pt x="3180" y="253"/>
                    </a:lnTo>
                    <a:lnTo>
                      <a:pt x="3178" y="249"/>
                    </a:lnTo>
                    <a:lnTo>
                      <a:pt x="3180" y="243"/>
                    </a:lnTo>
                    <a:lnTo>
                      <a:pt x="3180" y="241"/>
                    </a:lnTo>
                    <a:lnTo>
                      <a:pt x="3178" y="239"/>
                    </a:lnTo>
                    <a:lnTo>
                      <a:pt x="3180" y="239"/>
                    </a:lnTo>
                    <a:lnTo>
                      <a:pt x="3178" y="237"/>
                    </a:lnTo>
                    <a:lnTo>
                      <a:pt x="3174" y="235"/>
                    </a:lnTo>
                    <a:lnTo>
                      <a:pt x="3170" y="233"/>
                    </a:lnTo>
                    <a:lnTo>
                      <a:pt x="3168" y="233"/>
                    </a:lnTo>
                    <a:lnTo>
                      <a:pt x="3166" y="231"/>
                    </a:lnTo>
                    <a:lnTo>
                      <a:pt x="3168" y="227"/>
                    </a:lnTo>
                    <a:lnTo>
                      <a:pt x="3170" y="223"/>
                    </a:lnTo>
                    <a:lnTo>
                      <a:pt x="3168" y="221"/>
                    </a:lnTo>
                    <a:lnTo>
                      <a:pt x="3168" y="219"/>
                    </a:lnTo>
                    <a:lnTo>
                      <a:pt x="3170" y="219"/>
                    </a:lnTo>
                    <a:lnTo>
                      <a:pt x="3168" y="215"/>
                    </a:lnTo>
                    <a:lnTo>
                      <a:pt x="3166" y="213"/>
                    </a:lnTo>
                    <a:lnTo>
                      <a:pt x="3162" y="211"/>
                    </a:lnTo>
                    <a:lnTo>
                      <a:pt x="3154" y="209"/>
                    </a:lnTo>
                    <a:lnTo>
                      <a:pt x="3150" y="205"/>
                    </a:lnTo>
                    <a:lnTo>
                      <a:pt x="3154" y="205"/>
                    </a:lnTo>
                    <a:lnTo>
                      <a:pt x="3158" y="207"/>
                    </a:lnTo>
                    <a:lnTo>
                      <a:pt x="3166" y="209"/>
                    </a:lnTo>
                    <a:lnTo>
                      <a:pt x="3172" y="207"/>
                    </a:lnTo>
                    <a:lnTo>
                      <a:pt x="3186" y="209"/>
                    </a:lnTo>
                    <a:lnTo>
                      <a:pt x="3188" y="211"/>
                    </a:lnTo>
                    <a:lnTo>
                      <a:pt x="3192" y="213"/>
                    </a:lnTo>
                    <a:lnTo>
                      <a:pt x="3194" y="215"/>
                    </a:lnTo>
                    <a:lnTo>
                      <a:pt x="3198" y="215"/>
                    </a:lnTo>
                    <a:lnTo>
                      <a:pt x="3200" y="217"/>
                    </a:lnTo>
                    <a:lnTo>
                      <a:pt x="3202" y="219"/>
                    </a:lnTo>
                    <a:lnTo>
                      <a:pt x="3202" y="221"/>
                    </a:lnTo>
                    <a:lnTo>
                      <a:pt x="3200" y="221"/>
                    </a:lnTo>
                    <a:lnTo>
                      <a:pt x="3198" y="221"/>
                    </a:lnTo>
                    <a:lnTo>
                      <a:pt x="3194" y="221"/>
                    </a:lnTo>
                    <a:lnTo>
                      <a:pt x="3192" y="221"/>
                    </a:lnTo>
                    <a:lnTo>
                      <a:pt x="3188" y="221"/>
                    </a:lnTo>
                    <a:lnTo>
                      <a:pt x="3186" y="223"/>
                    </a:lnTo>
                    <a:lnTo>
                      <a:pt x="3184" y="225"/>
                    </a:lnTo>
                    <a:lnTo>
                      <a:pt x="3182" y="227"/>
                    </a:lnTo>
                    <a:lnTo>
                      <a:pt x="3182" y="229"/>
                    </a:lnTo>
                    <a:lnTo>
                      <a:pt x="3184" y="231"/>
                    </a:lnTo>
                    <a:lnTo>
                      <a:pt x="3192" y="233"/>
                    </a:lnTo>
                    <a:lnTo>
                      <a:pt x="3194" y="235"/>
                    </a:lnTo>
                    <a:lnTo>
                      <a:pt x="3198" y="237"/>
                    </a:lnTo>
                    <a:lnTo>
                      <a:pt x="3200" y="237"/>
                    </a:lnTo>
                    <a:lnTo>
                      <a:pt x="3202" y="237"/>
                    </a:lnTo>
                    <a:lnTo>
                      <a:pt x="3208" y="237"/>
                    </a:lnTo>
                    <a:lnTo>
                      <a:pt x="3210" y="239"/>
                    </a:lnTo>
                    <a:lnTo>
                      <a:pt x="3216" y="237"/>
                    </a:lnTo>
                    <a:lnTo>
                      <a:pt x="3220" y="237"/>
                    </a:lnTo>
                    <a:lnTo>
                      <a:pt x="3222" y="237"/>
                    </a:lnTo>
                    <a:lnTo>
                      <a:pt x="3224" y="235"/>
                    </a:lnTo>
                    <a:lnTo>
                      <a:pt x="3222" y="233"/>
                    </a:lnTo>
                    <a:lnTo>
                      <a:pt x="3222" y="231"/>
                    </a:lnTo>
                    <a:lnTo>
                      <a:pt x="3222" y="229"/>
                    </a:lnTo>
                    <a:lnTo>
                      <a:pt x="3222" y="227"/>
                    </a:lnTo>
                    <a:lnTo>
                      <a:pt x="3220" y="225"/>
                    </a:lnTo>
                    <a:lnTo>
                      <a:pt x="3222" y="225"/>
                    </a:lnTo>
                    <a:lnTo>
                      <a:pt x="3224" y="225"/>
                    </a:lnTo>
                    <a:lnTo>
                      <a:pt x="3228" y="223"/>
                    </a:lnTo>
                    <a:lnTo>
                      <a:pt x="3230" y="223"/>
                    </a:lnTo>
                    <a:lnTo>
                      <a:pt x="3232" y="223"/>
                    </a:lnTo>
                    <a:lnTo>
                      <a:pt x="3236" y="223"/>
                    </a:lnTo>
                    <a:lnTo>
                      <a:pt x="3234" y="223"/>
                    </a:lnTo>
                    <a:lnTo>
                      <a:pt x="3232" y="223"/>
                    </a:lnTo>
                    <a:lnTo>
                      <a:pt x="3232" y="221"/>
                    </a:lnTo>
                    <a:lnTo>
                      <a:pt x="3230" y="219"/>
                    </a:lnTo>
                    <a:lnTo>
                      <a:pt x="3228" y="219"/>
                    </a:lnTo>
                    <a:lnTo>
                      <a:pt x="3232" y="219"/>
                    </a:lnTo>
                    <a:lnTo>
                      <a:pt x="3234" y="221"/>
                    </a:lnTo>
                    <a:lnTo>
                      <a:pt x="3238" y="219"/>
                    </a:lnTo>
                    <a:lnTo>
                      <a:pt x="3244" y="217"/>
                    </a:lnTo>
                    <a:lnTo>
                      <a:pt x="3250" y="213"/>
                    </a:lnTo>
                    <a:lnTo>
                      <a:pt x="3254" y="211"/>
                    </a:lnTo>
                    <a:lnTo>
                      <a:pt x="3258" y="209"/>
                    </a:lnTo>
                    <a:lnTo>
                      <a:pt x="3260" y="209"/>
                    </a:lnTo>
                    <a:lnTo>
                      <a:pt x="3262" y="209"/>
                    </a:lnTo>
                    <a:lnTo>
                      <a:pt x="3264" y="209"/>
                    </a:lnTo>
                    <a:lnTo>
                      <a:pt x="3266" y="209"/>
                    </a:lnTo>
                    <a:lnTo>
                      <a:pt x="3274" y="207"/>
                    </a:lnTo>
                    <a:lnTo>
                      <a:pt x="3274" y="209"/>
                    </a:lnTo>
                    <a:lnTo>
                      <a:pt x="3276" y="209"/>
                    </a:lnTo>
                    <a:lnTo>
                      <a:pt x="3274" y="211"/>
                    </a:lnTo>
                    <a:lnTo>
                      <a:pt x="3276" y="211"/>
                    </a:lnTo>
                    <a:lnTo>
                      <a:pt x="3278" y="211"/>
                    </a:lnTo>
                    <a:lnTo>
                      <a:pt x="3282" y="209"/>
                    </a:lnTo>
                    <a:lnTo>
                      <a:pt x="3278" y="207"/>
                    </a:lnTo>
                    <a:lnTo>
                      <a:pt x="3276" y="207"/>
                    </a:lnTo>
                    <a:lnTo>
                      <a:pt x="3274" y="207"/>
                    </a:lnTo>
                    <a:lnTo>
                      <a:pt x="3288" y="201"/>
                    </a:lnTo>
                    <a:lnTo>
                      <a:pt x="3294" y="199"/>
                    </a:lnTo>
                    <a:lnTo>
                      <a:pt x="3302" y="199"/>
                    </a:lnTo>
                    <a:lnTo>
                      <a:pt x="3300" y="199"/>
                    </a:lnTo>
                    <a:lnTo>
                      <a:pt x="3298" y="201"/>
                    </a:lnTo>
                    <a:lnTo>
                      <a:pt x="3290" y="201"/>
                    </a:lnTo>
                    <a:lnTo>
                      <a:pt x="3290" y="203"/>
                    </a:lnTo>
                    <a:lnTo>
                      <a:pt x="3294" y="203"/>
                    </a:lnTo>
                    <a:lnTo>
                      <a:pt x="3294" y="205"/>
                    </a:lnTo>
                    <a:lnTo>
                      <a:pt x="3294" y="207"/>
                    </a:lnTo>
                    <a:lnTo>
                      <a:pt x="3296" y="209"/>
                    </a:lnTo>
                    <a:lnTo>
                      <a:pt x="3298" y="209"/>
                    </a:lnTo>
                    <a:lnTo>
                      <a:pt x="3298" y="211"/>
                    </a:lnTo>
                    <a:lnTo>
                      <a:pt x="3296" y="211"/>
                    </a:lnTo>
                    <a:lnTo>
                      <a:pt x="3294" y="211"/>
                    </a:lnTo>
                    <a:lnTo>
                      <a:pt x="3290" y="211"/>
                    </a:lnTo>
                    <a:lnTo>
                      <a:pt x="3290" y="213"/>
                    </a:lnTo>
                    <a:lnTo>
                      <a:pt x="3290" y="215"/>
                    </a:lnTo>
                    <a:lnTo>
                      <a:pt x="3294" y="213"/>
                    </a:lnTo>
                    <a:lnTo>
                      <a:pt x="3296" y="213"/>
                    </a:lnTo>
                    <a:lnTo>
                      <a:pt x="3300" y="215"/>
                    </a:lnTo>
                    <a:lnTo>
                      <a:pt x="3302" y="215"/>
                    </a:lnTo>
                    <a:lnTo>
                      <a:pt x="3304" y="215"/>
                    </a:lnTo>
                    <a:lnTo>
                      <a:pt x="3304" y="213"/>
                    </a:lnTo>
                    <a:lnTo>
                      <a:pt x="3306" y="213"/>
                    </a:lnTo>
                    <a:lnTo>
                      <a:pt x="3308" y="213"/>
                    </a:lnTo>
                    <a:lnTo>
                      <a:pt x="3312" y="215"/>
                    </a:lnTo>
                    <a:lnTo>
                      <a:pt x="3314" y="215"/>
                    </a:lnTo>
                    <a:lnTo>
                      <a:pt x="3314" y="213"/>
                    </a:lnTo>
                    <a:lnTo>
                      <a:pt x="3312" y="213"/>
                    </a:lnTo>
                    <a:lnTo>
                      <a:pt x="3314" y="209"/>
                    </a:lnTo>
                    <a:lnTo>
                      <a:pt x="3316" y="207"/>
                    </a:lnTo>
                    <a:lnTo>
                      <a:pt x="3322" y="207"/>
                    </a:lnTo>
                    <a:lnTo>
                      <a:pt x="3324" y="207"/>
                    </a:lnTo>
                    <a:lnTo>
                      <a:pt x="3326" y="207"/>
                    </a:lnTo>
                    <a:lnTo>
                      <a:pt x="3328" y="207"/>
                    </a:lnTo>
                    <a:lnTo>
                      <a:pt x="3332" y="207"/>
                    </a:lnTo>
                    <a:lnTo>
                      <a:pt x="3336" y="207"/>
                    </a:lnTo>
                    <a:lnTo>
                      <a:pt x="3338" y="207"/>
                    </a:lnTo>
                    <a:lnTo>
                      <a:pt x="3340" y="209"/>
                    </a:lnTo>
                    <a:lnTo>
                      <a:pt x="3344" y="207"/>
                    </a:lnTo>
                    <a:lnTo>
                      <a:pt x="3346" y="205"/>
                    </a:lnTo>
                    <a:lnTo>
                      <a:pt x="3340" y="205"/>
                    </a:lnTo>
                    <a:lnTo>
                      <a:pt x="3342" y="205"/>
                    </a:lnTo>
                    <a:lnTo>
                      <a:pt x="3348" y="203"/>
                    </a:lnTo>
                    <a:lnTo>
                      <a:pt x="3354" y="201"/>
                    </a:lnTo>
                    <a:lnTo>
                      <a:pt x="3360" y="199"/>
                    </a:lnTo>
                    <a:lnTo>
                      <a:pt x="3364" y="199"/>
                    </a:lnTo>
                    <a:lnTo>
                      <a:pt x="3366" y="199"/>
                    </a:lnTo>
                    <a:lnTo>
                      <a:pt x="3364" y="201"/>
                    </a:lnTo>
                    <a:lnTo>
                      <a:pt x="3362" y="201"/>
                    </a:lnTo>
                    <a:lnTo>
                      <a:pt x="3368" y="203"/>
                    </a:lnTo>
                    <a:lnTo>
                      <a:pt x="3370" y="203"/>
                    </a:lnTo>
                    <a:lnTo>
                      <a:pt x="3372" y="205"/>
                    </a:lnTo>
                    <a:lnTo>
                      <a:pt x="3370" y="205"/>
                    </a:lnTo>
                    <a:lnTo>
                      <a:pt x="3368" y="205"/>
                    </a:lnTo>
                    <a:lnTo>
                      <a:pt x="3368" y="207"/>
                    </a:lnTo>
                    <a:lnTo>
                      <a:pt x="3366" y="207"/>
                    </a:lnTo>
                    <a:lnTo>
                      <a:pt x="3368" y="207"/>
                    </a:lnTo>
                    <a:lnTo>
                      <a:pt x="3368" y="209"/>
                    </a:lnTo>
                    <a:lnTo>
                      <a:pt x="3370" y="211"/>
                    </a:lnTo>
                    <a:lnTo>
                      <a:pt x="3372" y="211"/>
                    </a:lnTo>
                    <a:lnTo>
                      <a:pt x="3374" y="211"/>
                    </a:lnTo>
                    <a:lnTo>
                      <a:pt x="3376" y="211"/>
                    </a:lnTo>
                    <a:lnTo>
                      <a:pt x="3378" y="211"/>
                    </a:lnTo>
                    <a:lnTo>
                      <a:pt x="3380" y="211"/>
                    </a:lnTo>
                    <a:lnTo>
                      <a:pt x="3380" y="209"/>
                    </a:lnTo>
                    <a:lnTo>
                      <a:pt x="3378" y="209"/>
                    </a:lnTo>
                    <a:lnTo>
                      <a:pt x="3378" y="207"/>
                    </a:lnTo>
                    <a:lnTo>
                      <a:pt x="3376" y="205"/>
                    </a:lnTo>
                    <a:lnTo>
                      <a:pt x="3378" y="205"/>
                    </a:lnTo>
                    <a:lnTo>
                      <a:pt x="3380" y="205"/>
                    </a:lnTo>
                    <a:lnTo>
                      <a:pt x="3384" y="205"/>
                    </a:lnTo>
                    <a:lnTo>
                      <a:pt x="3386" y="205"/>
                    </a:lnTo>
                    <a:lnTo>
                      <a:pt x="3386" y="203"/>
                    </a:lnTo>
                    <a:lnTo>
                      <a:pt x="3388" y="203"/>
                    </a:lnTo>
                    <a:lnTo>
                      <a:pt x="3388" y="201"/>
                    </a:lnTo>
                    <a:lnTo>
                      <a:pt x="3390" y="203"/>
                    </a:lnTo>
                    <a:lnTo>
                      <a:pt x="3392" y="203"/>
                    </a:lnTo>
                    <a:lnTo>
                      <a:pt x="3394" y="203"/>
                    </a:lnTo>
                    <a:lnTo>
                      <a:pt x="3390" y="201"/>
                    </a:lnTo>
                    <a:lnTo>
                      <a:pt x="3388" y="197"/>
                    </a:lnTo>
                    <a:lnTo>
                      <a:pt x="3386" y="197"/>
                    </a:lnTo>
                    <a:lnTo>
                      <a:pt x="3384" y="197"/>
                    </a:lnTo>
                    <a:lnTo>
                      <a:pt x="3386" y="197"/>
                    </a:lnTo>
                    <a:lnTo>
                      <a:pt x="3384" y="197"/>
                    </a:lnTo>
                    <a:lnTo>
                      <a:pt x="3382" y="195"/>
                    </a:lnTo>
                    <a:lnTo>
                      <a:pt x="3374" y="191"/>
                    </a:lnTo>
                    <a:lnTo>
                      <a:pt x="3374" y="189"/>
                    </a:lnTo>
                    <a:lnTo>
                      <a:pt x="3376" y="187"/>
                    </a:lnTo>
                    <a:lnTo>
                      <a:pt x="3378" y="189"/>
                    </a:lnTo>
                    <a:lnTo>
                      <a:pt x="3380" y="189"/>
                    </a:lnTo>
                    <a:lnTo>
                      <a:pt x="3382" y="189"/>
                    </a:lnTo>
                    <a:lnTo>
                      <a:pt x="3380" y="187"/>
                    </a:lnTo>
                    <a:lnTo>
                      <a:pt x="3378" y="185"/>
                    </a:lnTo>
                    <a:lnTo>
                      <a:pt x="3380" y="185"/>
                    </a:lnTo>
                    <a:lnTo>
                      <a:pt x="3382" y="185"/>
                    </a:lnTo>
                    <a:lnTo>
                      <a:pt x="3384" y="185"/>
                    </a:lnTo>
                    <a:lnTo>
                      <a:pt x="3386" y="185"/>
                    </a:lnTo>
                    <a:lnTo>
                      <a:pt x="3392" y="187"/>
                    </a:lnTo>
                    <a:lnTo>
                      <a:pt x="3402" y="187"/>
                    </a:lnTo>
                    <a:lnTo>
                      <a:pt x="3410" y="187"/>
                    </a:lnTo>
                    <a:lnTo>
                      <a:pt x="3418" y="189"/>
                    </a:lnTo>
                    <a:lnTo>
                      <a:pt x="3434" y="191"/>
                    </a:lnTo>
                    <a:lnTo>
                      <a:pt x="3444" y="195"/>
                    </a:lnTo>
                    <a:lnTo>
                      <a:pt x="3448" y="197"/>
                    </a:lnTo>
                    <a:lnTo>
                      <a:pt x="3474" y="201"/>
                    </a:lnTo>
                    <a:lnTo>
                      <a:pt x="3496" y="213"/>
                    </a:lnTo>
                    <a:lnTo>
                      <a:pt x="3502" y="201"/>
                    </a:lnTo>
                    <a:lnTo>
                      <a:pt x="3494" y="201"/>
                    </a:lnTo>
                    <a:lnTo>
                      <a:pt x="3480" y="193"/>
                    </a:lnTo>
                    <a:lnTo>
                      <a:pt x="3462" y="189"/>
                    </a:lnTo>
                    <a:lnTo>
                      <a:pt x="3460" y="181"/>
                    </a:lnTo>
                    <a:lnTo>
                      <a:pt x="3456" y="166"/>
                    </a:lnTo>
                    <a:lnTo>
                      <a:pt x="3448" y="166"/>
                    </a:lnTo>
                    <a:lnTo>
                      <a:pt x="3444" y="164"/>
                    </a:lnTo>
                    <a:lnTo>
                      <a:pt x="3446" y="158"/>
                    </a:lnTo>
                    <a:lnTo>
                      <a:pt x="3452" y="158"/>
                    </a:lnTo>
                    <a:lnTo>
                      <a:pt x="3456" y="154"/>
                    </a:lnTo>
                    <a:lnTo>
                      <a:pt x="3458" y="138"/>
                    </a:lnTo>
                    <a:lnTo>
                      <a:pt x="3456" y="134"/>
                    </a:lnTo>
                    <a:lnTo>
                      <a:pt x="3458" y="130"/>
                    </a:lnTo>
                    <a:lnTo>
                      <a:pt x="3460" y="130"/>
                    </a:lnTo>
                    <a:lnTo>
                      <a:pt x="3464" y="130"/>
                    </a:lnTo>
                    <a:lnTo>
                      <a:pt x="3468" y="132"/>
                    </a:lnTo>
                    <a:lnTo>
                      <a:pt x="3486" y="130"/>
                    </a:lnTo>
                    <a:lnTo>
                      <a:pt x="3494" y="132"/>
                    </a:lnTo>
                    <a:lnTo>
                      <a:pt x="3504" y="134"/>
                    </a:lnTo>
                    <a:lnTo>
                      <a:pt x="3506" y="136"/>
                    </a:lnTo>
                    <a:lnTo>
                      <a:pt x="3508" y="138"/>
                    </a:lnTo>
                    <a:lnTo>
                      <a:pt x="3508" y="140"/>
                    </a:lnTo>
                    <a:lnTo>
                      <a:pt x="3510" y="142"/>
                    </a:lnTo>
                    <a:lnTo>
                      <a:pt x="3512" y="148"/>
                    </a:lnTo>
                    <a:lnTo>
                      <a:pt x="3510" y="152"/>
                    </a:lnTo>
                    <a:lnTo>
                      <a:pt x="3508" y="154"/>
                    </a:lnTo>
                    <a:lnTo>
                      <a:pt x="3522" y="160"/>
                    </a:lnTo>
                    <a:lnTo>
                      <a:pt x="3524" y="164"/>
                    </a:lnTo>
                    <a:lnTo>
                      <a:pt x="3526" y="164"/>
                    </a:lnTo>
                    <a:lnTo>
                      <a:pt x="3530" y="166"/>
                    </a:lnTo>
                    <a:lnTo>
                      <a:pt x="3530" y="168"/>
                    </a:lnTo>
                    <a:lnTo>
                      <a:pt x="3532" y="175"/>
                    </a:lnTo>
                    <a:lnTo>
                      <a:pt x="3532" y="179"/>
                    </a:lnTo>
                    <a:lnTo>
                      <a:pt x="3536" y="183"/>
                    </a:lnTo>
                    <a:lnTo>
                      <a:pt x="3538" y="185"/>
                    </a:lnTo>
                    <a:lnTo>
                      <a:pt x="3538" y="189"/>
                    </a:lnTo>
                    <a:lnTo>
                      <a:pt x="3542" y="191"/>
                    </a:lnTo>
                    <a:lnTo>
                      <a:pt x="3542" y="193"/>
                    </a:lnTo>
                    <a:lnTo>
                      <a:pt x="3544" y="195"/>
                    </a:lnTo>
                    <a:lnTo>
                      <a:pt x="3542" y="197"/>
                    </a:lnTo>
                    <a:lnTo>
                      <a:pt x="3568" y="209"/>
                    </a:lnTo>
                    <a:lnTo>
                      <a:pt x="3568" y="217"/>
                    </a:lnTo>
                    <a:lnTo>
                      <a:pt x="3556" y="237"/>
                    </a:lnTo>
                    <a:lnTo>
                      <a:pt x="3558" y="241"/>
                    </a:lnTo>
                    <a:lnTo>
                      <a:pt x="3542" y="243"/>
                    </a:lnTo>
                    <a:lnTo>
                      <a:pt x="3522" y="239"/>
                    </a:lnTo>
                    <a:lnTo>
                      <a:pt x="3526" y="243"/>
                    </a:lnTo>
                    <a:lnTo>
                      <a:pt x="3564" y="247"/>
                    </a:lnTo>
                    <a:lnTo>
                      <a:pt x="3572" y="245"/>
                    </a:lnTo>
                    <a:lnTo>
                      <a:pt x="3578" y="241"/>
                    </a:lnTo>
                    <a:lnTo>
                      <a:pt x="3592" y="223"/>
                    </a:lnTo>
                    <a:lnTo>
                      <a:pt x="3576" y="205"/>
                    </a:lnTo>
                    <a:lnTo>
                      <a:pt x="3602" y="199"/>
                    </a:lnTo>
                    <a:lnTo>
                      <a:pt x="3612" y="205"/>
                    </a:lnTo>
                    <a:lnTo>
                      <a:pt x="3624" y="221"/>
                    </a:lnTo>
                    <a:lnTo>
                      <a:pt x="3632" y="221"/>
                    </a:lnTo>
                    <a:lnTo>
                      <a:pt x="3626" y="213"/>
                    </a:lnTo>
                    <a:lnTo>
                      <a:pt x="3618" y="201"/>
                    </a:lnTo>
                    <a:lnTo>
                      <a:pt x="3598" y="199"/>
                    </a:lnTo>
                    <a:lnTo>
                      <a:pt x="3564" y="199"/>
                    </a:lnTo>
                    <a:lnTo>
                      <a:pt x="3550" y="187"/>
                    </a:lnTo>
                    <a:lnTo>
                      <a:pt x="3552" y="170"/>
                    </a:lnTo>
                    <a:lnTo>
                      <a:pt x="3534" y="158"/>
                    </a:lnTo>
                    <a:lnTo>
                      <a:pt x="3524" y="156"/>
                    </a:lnTo>
                    <a:lnTo>
                      <a:pt x="3530" y="152"/>
                    </a:lnTo>
                    <a:lnTo>
                      <a:pt x="3528" y="152"/>
                    </a:lnTo>
                    <a:close/>
                  </a:path>
                </a:pathLst>
              </a:custGeom>
              <a:solidFill>
                <a:schemeClr val="tx2"/>
              </a:solid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05" name="Freeform 98">
                <a:extLst>
                  <a:ext uri="{FF2B5EF4-FFF2-40B4-BE49-F238E27FC236}">
                    <a16:creationId xmlns:a16="http://schemas.microsoft.com/office/drawing/2014/main" id="{23050DCD-13D3-65CD-A628-2F472B23EDB3}"/>
                  </a:ext>
                </a:extLst>
              </p:cNvPr>
              <p:cNvSpPr>
                <a:spLocks noChangeAspect="1"/>
              </p:cNvSpPr>
              <p:nvPr/>
            </p:nvSpPr>
            <p:spPr bwMode="auto">
              <a:xfrm>
                <a:off x="7085612" y="2191691"/>
                <a:ext cx="82114" cy="15206"/>
              </a:xfrm>
              <a:custGeom>
                <a:avLst/>
                <a:gdLst>
                  <a:gd name="T0" fmla="*/ 54 w 54"/>
                  <a:gd name="T1" fmla="*/ 10 h 10"/>
                  <a:gd name="T2" fmla="*/ 0 w 54"/>
                  <a:gd name="T3" fmla="*/ 6 h 10"/>
                  <a:gd name="T4" fmla="*/ 18 w 54"/>
                  <a:gd name="T5" fmla="*/ 0 h 10"/>
                  <a:gd name="T6" fmla="*/ 50 w 54"/>
                  <a:gd name="T7" fmla="*/ 8 h 10"/>
                  <a:gd name="T8" fmla="*/ 54 w 54"/>
                  <a:gd name="T9" fmla="*/ 1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0">
                    <a:moveTo>
                      <a:pt x="54" y="10"/>
                    </a:moveTo>
                    <a:lnTo>
                      <a:pt x="0" y="6"/>
                    </a:lnTo>
                    <a:lnTo>
                      <a:pt x="18" y="0"/>
                    </a:lnTo>
                    <a:lnTo>
                      <a:pt x="50" y="8"/>
                    </a:lnTo>
                    <a:lnTo>
                      <a:pt x="54"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06" name="Freeform 99">
                <a:extLst>
                  <a:ext uri="{FF2B5EF4-FFF2-40B4-BE49-F238E27FC236}">
                    <a16:creationId xmlns:a16="http://schemas.microsoft.com/office/drawing/2014/main" id="{192D68BE-3892-781F-C82A-53F5946D379B}"/>
                  </a:ext>
                </a:extLst>
              </p:cNvPr>
              <p:cNvSpPr>
                <a:spLocks noChangeAspect="1"/>
              </p:cNvSpPr>
              <p:nvPr/>
            </p:nvSpPr>
            <p:spPr bwMode="auto">
              <a:xfrm>
                <a:off x="7955389" y="2252519"/>
                <a:ext cx="30412" cy="18249"/>
              </a:xfrm>
              <a:custGeom>
                <a:avLst/>
                <a:gdLst>
                  <a:gd name="T0" fmla="*/ 4 w 20"/>
                  <a:gd name="T1" fmla="*/ 0 h 12"/>
                  <a:gd name="T2" fmla="*/ 20 w 20"/>
                  <a:gd name="T3" fmla="*/ 12 h 12"/>
                  <a:gd name="T4" fmla="*/ 12 w 20"/>
                  <a:gd name="T5" fmla="*/ 12 h 12"/>
                  <a:gd name="T6" fmla="*/ 0 w 20"/>
                  <a:gd name="T7" fmla="*/ 6 h 12"/>
                  <a:gd name="T8" fmla="*/ 4 w 2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2">
                    <a:moveTo>
                      <a:pt x="4" y="0"/>
                    </a:moveTo>
                    <a:lnTo>
                      <a:pt x="20" y="12"/>
                    </a:lnTo>
                    <a:lnTo>
                      <a:pt x="12" y="12"/>
                    </a:lnTo>
                    <a:lnTo>
                      <a:pt x="0" y="6"/>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07" name="Freeform 100">
                <a:extLst>
                  <a:ext uri="{FF2B5EF4-FFF2-40B4-BE49-F238E27FC236}">
                    <a16:creationId xmlns:a16="http://schemas.microsoft.com/office/drawing/2014/main" id="{8198C552-495B-C733-6CDA-D9328D410D0D}"/>
                  </a:ext>
                </a:extLst>
              </p:cNvPr>
              <p:cNvSpPr>
                <a:spLocks noChangeAspect="1"/>
              </p:cNvSpPr>
              <p:nvPr/>
            </p:nvSpPr>
            <p:spPr bwMode="auto">
              <a:xfrm>
                <a:off x="7955389" y="2252519"/>
                <a:ext cx="30412" cy="18249"/>
              </a:xfrm>
              <a:custGeom>
                <a:avLst/>
                <a:gdLst>
                  <a:gd name="T0" fmla="*/ 4 w 20"/>
                  <a:gd name="T1" fmla="*/ 0 h 12"/>
                  <a:gd name="T2" fmla="*/ 20 w 20"/>
                  <a:gd name="T3" fmla="*/ 12 h 12"/>
                  <a:gd name="T4" fmla="*/ 12 w 20"/>
                  <a:gd name="T5" fmla="*/ 12 h 12"/>
                  <a:gd name="T6" fmla="*/ 0 w 20"/>
                  <a:gd name="T7" fmla="*/ 6 h 12"/>
                  <a:gd name="T8" fmla="*/ 4 w 2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2">
                    <a:moveTo>
                      <a:pt x="4" y="0"/>
                    </a:moveTo>
                    <a:lnTo>
                      <a:pt x="20" y="12"/>
                    </a:lnTo>
                    <a:lnTo>
                      <a:pt x="12" y="12"/>
                    </a:lnTo>
                    <a:lnTo>
                      <a:pt x="0" y="6"/>
                    </a:lnTo>
                    <a:lnTo>
                      <a:pt x="4"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708" name="Freeform 101">
                <a:extLst>
                  <a:ext uri="{FF2B5EF4-FFF2-40B4-BE49-F238E27FC236}">
                    <a16:creationId xmlns:a16="http://schemas.microsoft.com/office/drawing/2014/main" id="{DA8D8005-6975-DBBF-5CED-A4436D59F628}"/>
                  </a:ext>
                </a:extLst>
              </p:cNvPr>
              <p:cNvSpPr>
                <a:spLocks noChangeAspect="1"/>
              </p:cNvSpPr>
              <p:nvPr/>
            </p:nvSpPr>
            <p:spPr bwMode="auto">
              <a:xfrm>
                <a:off x="8113533" y="3025047"/>
                <a:ext cx="24329" cy="33455"/>
              </a:xfrm>
              <a:custGeom>
                <a:avLst/>
                <a:gdLst>
                  <a:gd name="T0" fmla="*/ 16 w 16"/>
                  <a:gd name="T1" fmla="*/ 0 h 22"/>
                  <a:gd name="T2" fmla="*/ 14 w 16"/>
                  <a:gd name="T3" fmla="*/ 4 h 22"/>
                  <a:gd name="T4" fmla="*/ 6 w 16"/>
                  <a:gd name="T5" fmla="*/ 12 h 22"/>
                  <a:gd name="T6" fmla="*/ 0 w 16"/>
                  <a:gd name="T7" fmla="*/ 22 h 22"/>
                  <a:gd name="T8" fmla="*/ 2 w 16"/>
                  <a:gd name="T9" fmla="*/ 6 h 22"/>
                  <a:gd name="T10" fmla="*/ 16 w 16"/>
                  <a:gd name="T11" fmla="*/ 0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22">
                    <a:moveTo>
                      <a:pt x="16" y="0"/>
                    </a:moveTo>
                    <a:lnTo>
                      <a:pt x="14" y="4"/>
                    </a:lnTo>
                    <a:lnTo>
                      <a:pt x="6" y="12"/>
                    </a:lnTo>
                    <a:lnTo>
                      <a:pt x="0" y="22"/>
                    </a:lnTo>
                    <a:lnTo>
                      <a:pt x="2" y="6"/>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09" name="Freeform 102">
                <a:extLst>
                  <a:ext uri="{FF2B5EF4-FFF2-40B4-BE49-F238E27FC236}">
                    <a16:creationId xmlns:a16="http://schemas.microsoft.com/office/drawing/2014/main" id="{8A5479A1-D7A7-25E5-FA6E-2AE1C66D0D8D}"/>
                  </a:ext>
                </a:extLst>
              </p:cNvPr>
              <p:cNvSpPr>
                <a:spLocks noChangeAspect="1"/>
              </p:cNvSpPr>
              <p:nvPr/>
            </p:nvSpPr>
            <p:spPr bwMode="auto">
              <a:xfrm>
                <a:off x="8113533" y="3025047"/>
                <a:ext cx="24329" cy="33455"/>
              </a:xfrm>
              <a:custGeom>
                <a:avLst/>
                <a:gdLst>
                  <a:gd name="T0" fmla="*/ 16 w 16"/>
                  <a:gd name="T1" fmla="*/ 0 h 22"/>
                  <a:gd name="T2" fmla="*/ 14 w 16"/>
                  <a:gd name="T3" fmla="*/ 4 h 22"/>
                  <a:gd name="T4" fmla="*/ 6 w 16"/>
                  <a:gd name="T5" fmla="*/ 12 h 22"/>
                  <a:gd name="T6" fmla="*/ 0 w 16"/>
                  <a:gd name="T7" fmla="*/ 22 h 22"/>
                  <a:gd name="T8" fmla="*/ 2 w 16"/>
                  <a:gd name="T9" fmla="*/ 6 h 22"/>
                  <a:gd name="T10" fmla="*/ 16 w 16"/>
                  <a:gd name="T11" fmla="*/ 0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22">
                    <a:moveTo>
                      <a:pt x="16" y="0"/>
                    </a:moveTo>
                    <a:lnTo>
                      <a:pt x="14" y="4"/>
                    </a:lnTo>
                    <a:lnTo>
                      <a:pt x="6" y="12"/>
                    </a:lnTo>
                    <a:lnTo>
                      <a:pt x="0" y="22"/>
                    </a:lnTo>
                    <a:lnTo>
                      <a:pt x="2" y="6"/>
                    </a:lnTo>
                    <a:lnTo>
                      <a:pt x="16"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710" name="Freeform 103">
                <a:extLst>
                  <a:ext uri="{FF2B5EF4-FFF2-40B4-BE49-F238E27FC236}">
                    <a16:creationId xmlns:a16="http://schemas.microsoft.com/office/drawing/2014/main" id="{2FD20719-013F-AD54-B790-FC886DD0EE7C}"/>
                  </a:ext>
                </a:extLst>
              </p:cNvPr>
              <p:cNvSpPr>
                <a:spLocks noChangeAspect="1"/>
              </p:cNvSpPr>
              <p:nvPr/>
            </p:nvSpPr>
            <p:spPr bwMode="auto">
              <a:xfrm>
                <a:off x="7791165" y="2299662"/>
                <a:ext cx="33452" cy="9123"/>
              </a:xfrm>
              <a:custGeom>
                <a:avLst/>
                <a:gdLst>
                  <a:gd name="T0" fmla="*/ 22 w 22"/>
                  <a:gd name="T1" fmla="*/ 2 h 6"/>
                  <a:gd name="T2" fmla="*/ 18 w 22"/>
                  <a:gd name="T3" fmla="*/ 6 h 6"/>
                  <a:gd name="T4" fmla="*/ 6 w 22"/>
                  <a:gd name="T5" fmla="*/ 2 h 6"/>
                  <a:gd name="T6" fmla="*/ 0 w 22"/>
                  <a:gd name="T7" fmla="*/ 0 h 6"/>
                  <a:gd name="T8" fmla="*/ 18 w 22"/>
                  <a:gd name="T9" fmla="*/ 0 h 6"/>
                  <a:gd name="T10" fmla="*/ 22 w 22"/>
                  <a:gd name="T11" fmla="*/ 2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6">
                    <a:moveTo>
                      <a:pt x="22" y="2"/>
                    </a:moveTo>
                    <a:lnTo>
                      <a:pt x="18" y="6"/>
                    </a:lnTo>
                    <a:lnTo>
                      <a:pt x="6" y="2"/>
                    </a:lnTo>
                    <a:lnTo>
                      <a:pt x="0" y="0"/>
                    </a:lnTo>
                    <a:lnTo>
                      <a:pt x="18" y="0"/>
                    </a:lnTo>
                    <a:lnTo>
                      <a:pt x="2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11" name="Freeform 104">
                <a:extLst>
                  <a:ext uri="{FF2B5EF4-FFF2-40B4-BE49-F238E27FC236}">
                    <a16:creationId xmlns:a16="http://schemas.microsoft.com/office/drawing/2014/main" id="{9E1C16EE-F670-C2D5-029C-86B56FE1A9E9}"/>
                  </a:ext>
                </a:extLst>
              </p:cNvPr>
              <p:cNvSpPr>
                <a:spLocks noChangeAspect="1"/>
              </p:cNvSpPr>
              <p:nvPr/>
            </p:nvSpPr>
            <p:spPr bwMode="auto">
              <a:xfrm>
                <a:off x="7791165" y="2299662"/>
                <a:ext cx="33452" cy="9123"/>
              </a:xfrm>
              <a:custGeom>
                <a:avLst/>
                <a:gdLst>
                  <a:gd name="T0" fmla="*/ 22 w 22"/>
                  <a:gd name="T1" fmla="*/ 2 h 6"/>
                  <a:gd name="T2" fmla="*/ 18 w 22"/>
                  <a:gd name="T3" fmla="*/ 6 h 6"/>
                  <a:gd name="T4" fmla="*/ 6 w 22"/>
                  <a:gd name="T5" fmla="*/ 2 h 6"/>
                  <a:gd name="T6" fmla="*/ 0 w 22"/>
                  <a:gd name="T7" fmla="*/ 0 h 6"/>
                  <a:gd name="T8" fmla="*/ 18 w 22"/>
                  <a:gd name="T9" fmla="*/ 0 h 6"/>
                  <a:gd name="T10" fmla="*/ 22 w 22"/>
                  <a:gd name="T11" fmla="*/ 2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6">
                    <a:moveTo>
                      <a:pt x="22" y="2"/>
                    </a:moveTo>
                    <a:lnTo>
                      <a:pt x="18" y="6"/>
                    </a:lnTo>
                    <a:lnTo>
                      <a:pt x="6" y="2"/>
                    </a:lnTo>
                    <a:lnTo>
                      <a:pt x="0" y="0"/>
                    </a:lnTo>
                    <a:lnTo>
                      <a:pt x="18" y="0"/>
                    </a:lnTo>
                    <a:lnTo>
                      <a:pt x="22"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712" name="Freeform 105">
                <a:extLst>
                  <a:ext uri="{FF2B5EF4-FFF2-40B4-BE49-F238E27FC236}">
                    <a16:creationId xmlns:a16="http://schemas.microsoft.com/office/drawing/2014/main" id="{553007CF-B8C7-5604-1306-BF3FA2B245D5}"/>
                  </a:ext>
                </a:extLst>
              </p:cNvPr>
              <p:cNvSpPr>
                <a:spLocks noChangeAspect="1"/>
              </p:cNvSpPr>
              <p:nvPr/>
            </p:nvSpPr>
            <p:spPr bwMode="auto">
              <a:xfrm>
                <a:off x="8283836" y="2716340"/>
                <a:ext cx="36495" cy="21289"/>
              </a:xfrm>
              <a:custGeom>
                <a:avLst/>
                <a:gdLst>
                  <a:gd name="T0" fmla="*/ 24 w 24"/>
                  <a:gd name="T1" fmla="*/ 14 h 14"/>
                  <a:gd name="T2" fmla="*/ 0 w 24"/>
                  <a:gd name="T3" fmla="*/ 4 h 14"/>
                  <a:gd name="T4" fmla="*/ 0 w 24"/>
                  <a:gd name="T5" fmla="*/ 0 h 14"/>
                  <a:gd name="T6" fmla="*/ 20 w 24"/>
                  <a:gd name="T7" fmla="*/ 10 h 14"/>
                  <a:gd name="T8" fmla="*/ 24 w 24"/>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4">
                    <a:moveTo>
                      <a:pt x="24" y="14"/>
                    </a:moveTo>
                    <a:lnTo>
                      <a:pt x="0" y="4"/>
                    </a:lnTo>
                    <a:lnTo>
                      <a:pt x="0" y="0"/>
                    </a:lnTo>
                    <a:lnTo>
                      <a:pt x="20" y="10"/>
                    </a:lnTo>
                    <a:lnTo>
                      <a:pt x="2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13" name="Freeform 106">
                <a:extLst>
                  <a:ext uri="{FF2B5EF4-FFF2-40B4-BE49-F238E27FC236}">
                    <a16:creationId xmlns:a16="http://schemas.microsoft.com/office/drawing/2014/main" id="{10A8B5C9-231C-1A14-ED5A-BCF6F4C2C3BA}"/>
                  </a:ext>
                </a:extLst>
              </p:cNvPr>
              <p:cNvSpPr>
                <a:spLocks noChangeAspect="1"/>
              </p:cNvSpPr>
              <p:nvPr/>
            </p:nvSpPr>
            <p:spPr bwMode="auto">
              <a:xfrm>
                <a:off x="8283836" y="2716340"/>
                <a:ext cx="36495" cy="21289"/>
              </a:xfrm>
              <a:custGeom>
                <a:avLst/>
                <a:gdLst>
                  <a:gd name="T0" fmla="*/ 24 w 24"/>
                  <a:gd name="T1" fmla="*/ 14 h 14"/>
                  <a:gd name="T2" fmla="*/ 0 w 24"/>
                  <a:gd name="T3" fmla="*/ 4 h 14"/>
                  <a:gd name="T4" fmla="*/ 0 w 24"/>
                  <a:gd name="T5" fmla="*/ 0 h 14"/>
                  <a:gd name="T6" fmla="*/ 20 w 24"/>
                  <a:gd name="T7" fmla="*/ 10 h 14"/>
                  <a:gd name="T8" fmla="*/ 24 w 24"/>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4">
                    <a:moveTo>
                      <a:pt x="24" y="14"/>
                    </a:moveTo>
                    <a:lnTo>
                      <a:pt x="0" y="4"/>
                    </a:lnTo>
                    <a:lnTo>
                      <a:pt x="0" y="0"/>
                    </a:lnTo>
                    <a:lnTo>
                      <a:pt x="20" y="10"/>
                    </a:lnTo>
                    <a:lnTo>
                      <a:pt x="24" y="14"/>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714" name="Freeform 107">
                <a:extLst>
                  <a:ext uri="{FF2B5EF4-FFF2-40B4-BE49-F238E27FC236}">
                    <a16:creationId xmlns:a16="http://schemas.microsoft.com/office/drawing/2014/main" id="{204692C5-4016-B4C0-7344-E8BAE665B9F0}"/>
                  </a:ext>
                </a:extLst>
              </p:cNvPr>
              <p:cNvSpPr>
                <a:spLocks noChangeAspect="1"/>
              </p:cNvSpPr>
              <p:nvPr/>
            </p:nvSpPr>
            <p:spPr bwMode="auto">
              <a:xfrm>
                <a:off x="6504744" y="2176482"/>
                <a:ext cx="39535" cy="6083"/>
              </a:xfrm>
              <a:custGeom>
                <a:avLst/>
                <a:gdLst>
                  <a:gd name="T0" fmla="*/ 24 w 26"/>
                  <a:gd name="T1" fmla="*/ 0 h 4"/>
                  <a:gd name="T2" fmla="*/ 26 w 26"/>
                  <a:gd name="T3" fmla="*/ 4 h 4"/>
                  <a:gd name="T4" fmla="*/ 0 w 26"/>
                  <a:gd name="T5" fmla="*/ 2 h 4"/>
                  <a:gd name="T6" fmla="*/ 24 w 26"/>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4">
                    <a:moveTo>
                      <a:pt x="24" y="0"/>
                    </a:moveTo>
                    <a:lnTo>
                      <a:pt x="26" y="4"/>
                    </a:lnTo>
                    <a:lnTo>
                      <a:pt x="0" y="2"/>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15" name="Freeform 108">
                <a:extLst>
                  <a:ext uri="{FF2B5EF4-FFF2-40B4-BE49-F238E27FC236}">
                    <a16:creationId xmlns:a16="http://schemas.microsoft.com/office/drawing/2014/main" id="{43113D03-54F6-91B5-C37F-4CFF846E709D}"/>
                  </a:ext>
                </a:extLst>
              </p:cNvPr>
              <p:cNvSpPr>
                <a:spLocks noChangeAspect="1"/>
              </p:cNvSpPr>
              <p:nvPr/>
            </p:nvSpPr>
            <p:spPr bwMode="auto">
              <a:xfrm>
                <a:off x="6504744" y="2176482"/>
                <a:ext cx="39535" cy="6083"/>
              </a:xfrm>
              <a:custGeom>
                <a:avLst/>
                <a:gdLst>
                  <a:gd name="T0" fmla="*/ 24 w 26"/>
                  <a:gd name="T1" fmla="*/ 0 h 4"/>
                  <a:gd name="T2" fmla="*/ 26 w 26"/>
                  <a:gd name="T3" fmla="*/ 4 h 4"/>
                  <a:gd name="T4" fmla="*/ 0 w 26"/>
                  <a:gd name="T5" fmla="*/ 2 h 4"/>
                  <a:gd name="T6" fmla="*/ 24 w 26"/>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4">
                    <a:moveTo>
                      <a:pt x="24" y="0"/>
                    </a:moveTo>
                    <a:lnTo>
                      <a:pt x="26" y="4"/>
                    </a:lnTo>
                    <a:lnTo>
                      <a:pt x="0" y="2"/>
                    </a:lnTo>
                    <a:lnTo>
                      <a:pt x="24"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716" name="Freeform 109">
                <a:extLst>
                  <a:ext uri="{FF2B5EF4-FFF2-40B4-BE49-F238E27FC236}">
                    <a16:creationId xmlns:a16="http://schemas.microsoft.com/office/drawing/2014/main" id="{97DABBC8-0AA3-6635-44D8-7B1E17257D97}"/>
                  </a:ext>
                </a:extLst>
              </p:cNvPr>
              <p:cNvSpPr>
                <a:spLocks noChangeAspect="1"/>
              </p:cNvSpPr>
              <p:nvPr/>
            </p:nvSpPr>
            <p:spPr bwMode="auto">
              <a:xfrm>
                <a:off x="5881301" y="2225147"/>
                <a:ext cx="21289" cy="9123"/>
              </a:xfrm>
              <a:custGeom>
                <a:avLst/>
                <a:gdLst>
                  <a:gd name="T0" fmla="*/ 14 w 14"/>
                  <a:gd name="T1" fmla="*/ 2 h 6"/>
                  <a:gd name="T2" fmla="*/ 2 w 14"/>
                  <a:gd name="T3" fmla="*/ 6 h 6"/>
                  <a:gd name="T4" fmla="*/ 0 w 14"/>
                  <a:gd name="T5" fmla="*/ 2 h 6"/>
                  <a:gd name="T6" fmla="*/ 6 w 14"/>
                  <a:gd name="T7" fmla="*/ 0 h 6"/>
                  <a:gd name="T8" fmla="*/ 14 w 14"/>
                  <a:gd name="T9" fmla="*/ 2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6">
                    <a:moveTo>
                      <a:pt x="14" y="2"/>
                    </a:moveTo>
                    <a:lnTo>
                      <a:pt x="2" y="6"/>
                    </a:lnTo>
                    <a:lnTo>
                      <a:pt x="0" y="2"/>
                    </a:lnTo>
                    <a:lnTo>
                      <a:pt x="6" y="0"/>
                    </a:lnTo>
                    <a:lnTo>
                      <a:pt x="14"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17" name="Freeform 110">
                <a:extLst>
                  <a:ext uri="{FF2B5EF4-FFF2-40B4-BE49-F238E27FC236}">
                    <a16:creationId xmlns:a16="http://schemas.microsoft.com/office/drawing/2014/main" id="{F010964D-7C24-8D5F-0489-6ADD530FEC88}"/>
                  </a:ext>
                </a:extLst>
              </p:cNvPr>
              <p:cNvSpPr>
                <a:spLocks noChangeAspect="1"/>
              </p:cNvSpPr>
              <p:nvPr/>
            </p:nvSpPr>
            <p:spPr bwMode="auto">
              <a:xfrm>
                <a:off x="8110489" y="2600765"/>
                <a:ext cx="12166" cy="18249"/>
              </a:xfrm>
              <a:custGeom>
                <a:avLst/>
                <a:gdLst>
                  <a:gd name="T0" fmla="*/ 8 w 8"/>
                  <a:gd name="T1" fmla="*/ 4 h 12"/>
                  <a:gd name="T2" fmla="*/ 6 w 8"/>
                  <a:gd name="T3" fmla="*/ 12 h 12"/>
                  <a:gd name="T4" fmla="*/ 0 w 8"/>
                  <a:gd name="T5" fmla="*/ 6 h 12"/>
                  <a:gd name="T6" fmla="*/ 4 w 8"/>
                  <a:gd name="T7" fmla="*/ 0 h 12"/>
                  <a:gd name="T8" fmla="*/ 8 w 8"/>
                  <a:gd name="T9" fmla="*/ 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2">
                    <a:moveTo>
                      <a:pt x="8" y="4"/>
                    </a:moveTo>
                    <a:lnTo>
                      <a:pt x="6" y="12"/>
                    </a:lnTo>
                    <a:lnTo>
                      <a:pt x="0" y="6"/>
                    </a:lnTo>
                    <a:lnTo>
                      <a:pt x="4" y="0"/>
                    </a:ln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18" name="Freeform 111">
                <a:extLst>
                  <a:ext uri="{FF2B5EF4-FFF2-40B4-BE49-F238E27FC236}">
                    <a16:creationId xmlns:a16="http://schemas.microsoft.com/office/drawing/2014/main" id="{75FCC7CA-9C04-2DFD-608F-26681289711E}"/>
                  </a:ext>
                </a:extLst>
              </p:cNvPr>
              <p:cNvSpPr>
                <a:spLocks noChangeAspect="1"/>
              </p:cNvSpPr>
              <p:nvPr/>
            </p:nvSpPr>
            <p:spPr bwMode="auto">
              <a:xfrm>
                <a:off x="8110489" y="2600765"/>
                <a:ext cx="12166" cy="18249"/>
              </a:xfrm>
              <a:custGeom>
                <a:avLst/>
                <a:gdLst>
                  <a:gd name="T0" fmla="*/ 8 w 8"/>
                  <a:gd name="T1" fmla="*/ 4 h 12"/>
                  <a:gd name="T2" fmla="*/ 6 w 8"/>
                  <a:gd name="T3" fmla="*/ 12 h 12"/>
                  <a:gd name="T4" fmla="*/ 0 w 8"/>
                  <a:gd name="T5" fmla="*/ 6 h 12"/>
                  <a:gd name="T6" fmla="*/ 4 w 8"/>
                  <a:gd name="T7" fmla="*/ 0 h 12"/>
                  <a:gd name="T8" fmla="*/ 8 w 8"/>
                  <a:gd name="T9" fmla="*/ 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2">
                    <a:moveTo>
                      <a:pt x="8" y="4"/>
                    </a:moveTo>
                    <a:lnTo>
                      <a:pt x="6" y="12"/>
                    </a:lnTo>
                    <a:lnTo>
                      <a:pt x="0" y="6"/>
                    </a:lnTo>
                    <a:lnTo>
                      <a:pt x="4" y="0"/>
                    </a:lnTo>
                    <a:lnTo>
                      <a:pt x="8" y="4"/>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719" name="Freeform 112">
                <a:extLst>
                  <a:ext uri="{FF2B5EF4-FFF2-40B4-BE49-F238E27FC236}">
                    <a16:creationId xmlns:a16="http://schemas.microsoft.com/office/drawing/2014/main" id="{EE08DB6E-972F-A104-769E-988AAC782ADB}"/>
                  </a:ext>
                </a:extLst>
              </p:cNvPr>
              <p:cNvSpPr>
                <a:spLocks noChangeAspect="1"/>
              </p:cNvSpPr>
              <p:nvPr/>
            </p:nvSpPr>
            <p:spPr bwMode="auto">
              <a:xfrm>
                <a:off x="7064323" y="2182565"/>
                <a:ext cx="18246" cy="9123"/>
              </a:xfrm>
              <a:custGeom>
                <a:avLst/>
                <a:gdLst>
                  <a:gd name="T0" fmla="*/ 12 w 12"/>
                  <a:gd name="T1" fmla="*/ 0 h 6"/>
                  <a:gd name="T2" fmla="*/ 12 w 12"/>
                  <a:gd name="T3" fmla="*/ 6 h 6"/>
                  <a:gd name="T4" fmla="*/ 0 w 12"/>
                  <a:gd name="T5" fmla="*/ 0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20" name="Freeform 113">
                <a:extLst>
                  <a:ext uri="{FF2B5EF4-FFF2-40B4-BE49-F238E27FC236}">
                    <a16:creationId xmlns:a16="http://schemas.microsoft.com/office/drawing/2014/main" id="{EAB84697-E256-B096-C332-D19E6AF85FA0}"/>
                  </a:ext>
                </a:extLst>
              </p:cNvPr>
              <p:cNvSpPr>
                <a:spLocks noChangeAspect="1"/>
              </p:cNvSpPr>
              <p:nvPr/>
            </p:nvSpPr>
            <p:spPr bwMode="auto">
              <a:xfrm>
                <a:off x="8089200" y="3058503"/>
                <a:ext cx="12166" cy="18249"/>
              </a:xfrm>
              <a:custGeom>
                <a:avLst/>
                <a:gdLst>
                  <a:gd name="T0" fmla="*/ 8 w 8"/>
                  <a:gd name="T1" fmla="*/ 0 h 12"/>
                  <a:gd name="T2" fmla="*/ 0 w 8"/>
                  <a:gd name="T3" fmla="*/ 12 h 12"/>
                  <a:gd name="T4" fmla="*/ 0 w 8"/>
                  <a:gd name="T5" fmla="*/ 4 h 12"/>
                  <a:gd name="T6" fmla="*/ 8 w 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2">
                    <a:moveTo>
                      <a:pt x="8" y="0"/>
                    </a:moveTo>
                    <a:lnTo>
                      <a:pt x="0" y="12"/>
                    </a:lnTo>
                    <a:lnTo>
                      <a:pt x="0" y="4"/>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21" name="Freeform 114">
                <a:extLst>
                  <a:ext uri="{FF2B5EF4-FFF2-40B4-BE49-F238E27FC236}">
                    <a16:creationId xmlns:a16="http://schemas.microsoft.com/office/drawing/2014/main" id="{CA590BCE-2185-0908-4588-44D5385DFA83}"/>
                  </a:ext>
                </a:extLst>
              </p:cNvPr>
              <p:cNvSpPr>
                <a:spLocks noChangeAspect="1"/>
              </p:cNvSpPr>
              <p:nvPr/>
            </p:nvSpPr>
            <p:spPr bwMode="auto">
              <a:xfrm>
                <a:off x="8089200" y="3058503"/>
                <a:ext cx="12166" cy="18249"/>
              </a:xfrm>
              <a:custGeom>
                <a:avLst/>
                <a:gdLst>
                  <a:gd name="T0" fmla="*/ 8 w 8"/>
                  <a:gd name="T1" fmla="*/ 0 h 12"/>
                  <a:gd name="T2" fmla="*/ 0 w 8"/>
                  <a:gd name="T3" fmla="*/ 12 h 12"/>
                  <a:gd name="T4" fmla="*/ 0 w 8"/>
                  <a:gd name="T5" fmla="*/ 4 h 12"/>
                  <a:gd name="T6" fmla="*/ 8 w 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2">
                    <a:moveTo>
                      <a:pt x="8" y="0"/>
                    </a:moveTo>
                    <a:lnTo>
                      <a:pt x="0" y="12"/>
                    </a:lnTo>
                    <a:lnTo>
                      <a:pt x="0" y="4"/>
                    </a:lnTo>
                    <a:lnTo>
                      <a:pt x="8"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722" name="Freeform 115">
                <a:extLst>
                  <a:ext uri="{FF2B5EF4-FFF2-40B4-BE49-F238E27FC236}">
                    <a16:creationId xmlns:a16="http://schemas.microsoft.com/office/drawing/2014/main" id="{16802EC9-0D27-5909-647E-29D1A0DF5095}"/>
                  </a:ext>
                </a:extLst>
              </p:cNvPr>
              <p:cNvSpPr>
                <a:spLocks noChangeAspect="1"/>
              </p:cNvSpPr>
              <p:nvPr/>
            </p:nvSpPr>
            <p:spPr bwMode="auto">
              <a:xfrm>
                <a:off x="6918345" y="2139987"/>
                <a:ext cx="21289" cy="15206"/>
              </a:xfrm>
              <a:custGeom>
                <a:avLst/>
                <a:gdLst>
                  <a:gd name="T0" fmla="*/ 12 w 14"/>
                  <a:gd name="T1" fmla="*/ 4 h 10"/>
                  <a:gd name="T2" fmla="*/ 14 w 14"/>
                  <a:gd name="T3" fmla="*/ 10 h 10"/>
                  <a:gd name="T4" fmla="*/ 0 w 14"/>
                  <a:gd name="T5" fmla="*/ 0 h 10"/>
                  <a:gd name="T6" fmla="*/ 12 w 14"/>
                  <a:gd name="T7" fmla="*/ 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0">
                    <a:moveTo>
                      <a:pt x="12" y="4"/>
                    </a:moveTo>
                    <a:lnTo>
                      <a:pt x="14" y="10"/>
                    </a:lnTo>
                    <a:lnTo>
                      <a:pt x="0" y="0"/>
                    </a:ln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23" name="Freeform 116">
                <a:extLst>
                  <a:ext uri="{FF2B5EF4-FFF2-40B4-BE49-F238E27FC236}">
                    <a16:creationId xmlns:a16="http://schemas.microsoft.com/office/drawing/2014/main" id="{2750B975-5512-6B78-A7FB-41C76F369DAB}"/>
                  </a:ext>
                </a:extLst>
              </p:cNvPr>
              <p:cNvSpPr>
                <a:spLocks noChangeAspect="1"/>
              </p:cNvSpPr>
              <p:nvPr/>
            </p:nvSpPr>
            <p:spPr bwMode="auto">
              <a:xfrm>
                <a:off x="2368732" y="4085000"/>
                <a:ext cx="6083" cy="6083"/>
              </a:xfrm>
              <a:custGeom>
                <a:avLst/>
                <a:gdLst>
                  <a:gd name="T0" fmla="*/ 2 w 4"/>
                  <a:gd name="T1" fmla="*/ 0 h 4"/>
                  <a:gd name="T2" fmla="*/ 2 w 4"/>
                  <a:gd name="T3" fmla="*/ 2 h 4"/>
                  <a:gd name="T4" fmla="*/ 4 w 4"/>
                  <a:gd name="T5" fmla="*/ 4 h 4"/>
                  <a:gd name="T6" fmla="*/ 4 w 4"/>
                  <a:gd name="T7" fmla="*/ 2 h 4"/>
                  <a:gd name="T8" fmla="*/ 2 w 4"/>
                  <a:gd name="T9" fmla="*/ 2 h 4"/>
                  <a:gd name="T10" fmla="*/ 2 w 4"/>
                  <a:gd name="T11" fmla="*/ 2 h 4"/>
                  <a:gd name="T12" fmla="*/ 0 w 4"/>
                  <a:gd name="T13" fmla="*/ 2 h 4"/>
                  <a:gd name="T14" fmla="*/ 0 w 4"/>
                  <a:gd name="T15" fmla="*/ 0 h 4"/>
                  <a:gd name="T16" fmla="*/ 0 w 4"/>
                  <a:gd name="T17" fmla="*/ 0 h 4"/>
                  <a:gd name="T18" fmla="*/ 2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2"/>
                    </a:lnTo>
                    <a:lnTo>
                      <a:pt x="4" y="4"/>
                    </a:lnTo>
                    <a:lnTo>
                      <a:pt x="4" y="2"/>
                    </a:lnTo>
                    <a:lnTo>
                      <a:pt x="2" y="2"/>
                    </a:lnTo>
                    <a:lnTo>
                      <a:pt x="0" y="2"/>
                    </a:lnTo>
                    <a:lnTo>
                      <a:pt x="0" y="0"/>
                    </a:lnTo>
                    <a:lnTo>
                      <a:pt x="2" y="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24" name="Freeform 117">
                <a:extLst>
                  <a:ext uri="{FF2B5EF4-FFF2-40B4-BE49-F238E27FC236}">
                    <a16:creationId xmlns:a16="http://schemas.microsoft.com/office/drawing/2014/main" id="{1AEDC557-C675-417B-CCDB-1D84BAE23586}"/>
                  </a:ext>
                </a:extLst>
              </p:cNvPr>
              <p:cNvSpPr>
                <a:spLocks noChangeAspect="1"/>
              </p:cNvSpPr>
              <p:nvPr/>
            </p:nvSpPr>
            <p:spPr bwMode="auto">
              <a:xfrm>
                <a:off x="2368732" y="4085000"/>
                <a:ext cx="6083" cy="6083"/>
              </a:xfrm>
              <a:custGeom>
                <a:avLst/>
                <a:gdLst>
                  <a:gd name="T0" fmla="*/ 2 w 4"/>
                  <a:gd name="T1" fmla="*/ 0 h 4"/>
                  <a:gd name="T2" fmla="*/ 2 w 4"/>
                  <a:gd name="T3" fmla="*/ 2 h 4"/>
                  <a:gd name="T4" fmla="*/ 4 w 4"/>
                  <a:gd name="T5" fmla="*/ 4 h 4"/>
                  <a:gd name="T6" fmla="*/ 4 w 4"/>
                  <a:gd name="T7" fmla="*/ 2 h 4"/>
                  <a:gd name="T8" fmla="*/ 2 w 4"/>
                  <a:gd name="T9" fmla="*/ 2 h 4"/>
                  <a:gd name="T10" fmla="*/ 2 w 4"/>
                  <a:gd name="T11" fmla="*/ 2 h 4"/>
                  <a:gd name="T12" fmla="*/ 0 w 4"/>
                  <a:gd name="T13" fmla="*/ 2 h 4"/>
                  <a:gd name="T14" fmla="*/ 0 w 4"/>
                  <a:gd name="T15" fmla="*/ 0 h 4"/>
                  <a:gd name="T16" fmla="*/ 0 w 4"/>
                  <a:gd name="T17" fmla="*/ 0 h 4"/>
                  <a:gd name="T18" fmla="*/ 2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2"/>
                    </a:lnTo>
                    <a:lnTo>
                      <a:pt x="4" y="4"/>
                    </a:lnTo>
                    <a:lnTo>
                      <a:pt x="4" y="2"/>
                    </a:lnTo>
                    <a:lnTo>
                      <a:pt x="2" y="2"/>
                    </a:lnTo>
                    <a:lnTo>
                      <a:pt x="0" y="2"/>
                    </a:lnTo>
                    <a:lnTo>
                      <a:pt x="0" y="0"/>
                    </a:lnTo>
                    <a:lnTo>
                      <a:pt x="2" y="0"/>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725" name="Freeform 118">
                <a:extLst>
                  <a:ext uri="{FF2B5EF4-FFF2-40B4-BE49-F238E27FC236}">
                    <a16:creationId xmlns:a16="http://schemas.microsoft.com/office/drawing/2014/main" id="{C54D8944-EDD0-CF2E-3F79-B4FE6A1E59FC}"/>
                  </a:ext>
                </a:extLst>
              </p:cNvPr>
              <p:cNvSpPr>
                <a:spLocks noChangeAspect="1" noEditPoints="1"/>
              </p:cNvSpPr>
              <p:nvPr/>
            </p:nvSpPr>
            <p:spPr bwMode="auto">
              <a:xfrm>
                <a:off x="3527424" y="3213620"/>
                <a:ext cx="158141" cy="85160"/>
              </a:xfrm>
              <a:custGeom>
                <a:avLst/>
                <a:gdLst>
                  <a:gd name="T0" fmla="*/ 54 w 104"/>
                  <a:gd name="T1" fmla="*/ 8 h 56"/>
                  <a:gd name="T2" fmla="*/ 58 w 104"/>
                  <a:gd name="T3" fmla="*/ 10 h 56"/>
                  <a:gd name="T4" fmla="*/ 58 w 104"/>
                  <a:gd name="T5" fmla="*/ 10 h 56"/>
                  <a:gd name="T6" fmla="*/ 56 w 104"/>
                  <a:gd name="T7" fmla="*/ 12 h 56"/>
                  <a:gd name="T8" fmla="*/ 54 w 104"/>
                  <a:gd name="T9" fmla="*/ 10 h 56"/>
                  <a:gd name="T10" fmla="*/ 54 w 104"/>
                  <a:gd name="T11" fmla="*/ 8 h 56"/>
                  <a:gd name="T12" fmla="*/ 102 w 104"/>
                  <a:gd name="T13" fmla="*/ 54 h 56"/>
                  <a:gd name="T14" fmla="*/ 104 w 104"/>
                  <a:gd name="T15" fmla="*/ 56 h 56"/>
                  <a:gd name="T16" fmla="*/ 102 w 104"/>
                  <a:gd name="T17" fmla="*/ 56 h 56"/>
                  <a:gd name="T18" fmla="*/ 102 w 104"/>
                  <a:gd name="T19" fmla="*/ 56 h 56"/>
                  <a:gd name="T20" fmla="*/ 98 w 104"/>
                  <a:gd name="T21" fmla="*/ 56 h 56"/>
                  <a:gd name="T22" fmla="*/ 98 w 104"/>
                  <a:gd name="T23" fmla="*/ 56 h 56"/>
                  <a:gd name="T24" fmla="*/ 98 w 104"/>
                  <a:gd name="T25" fmla="*/ 54 h 56"/>
                  <a:gd name="T26" fmla="*/ 100 w 104"/>
                  <a:gd name="T27" fmla="*/ 54 h 56"/>
                  <a:gd name="T28" fmla="*/ 102 w 104"/>
                  <a:gd name="T29" fmla="*/ 54 h 56"/>
                  <a:gd name="T30" fmla="*/ 4 w 104"/>
                  <a:gd name="T31" fmla="*/ 2 h 56"/>
                  <a:gd name="T32" fmla="*/ 2 w 104"/>
                  <a:gd name="T33" fmla="*/ 4 h 56"/>
                  <a:gd name="T34" fmla="*/ 0 w 104"/>
                  <a:gd name="T35" fmla="*/ 4 h 56"/>
                  <a:gd name="T36" fmla="*/ 0 w 104"/>
                  <a:gd name="T37" fmla="*/ 2 h 56"/>
                  <a:gd name="T38" fmla="*/ 0 w 104"/>
                  <a:gd name="T39" fmla="*/ 0 h 56"/>
                  <a:gd name="T40" fmla="*/ 2 w 104"/>
                  <a:gd name="T41" fmla="*/ 0 h 56"/>
                  <a:gd name="T42" fmla="*/ 4 w 104"/>
                  <a:gd name="T43" fmla="*/ 2 h 56"/>
                  <a:gd name="T44" fmla="*/ 72 w 104"/>
                  <a:gd name="T45" fmla="*/ 18 h 56"/>
                  <a:gd name="T46" fmla="*/ 66 w 104"/>
                  <a:gd name="T47" fmla="*/ 22 h 56"/>
                  <a:gd name="T48" fmla="*/ 68 w 104"/>
                  <a:gd name="T49" fmla="*/ 16 h 56"/>
                  <a:gd name="T50" fmla="*/ 72 w 104"/>
                  <a:gd name="T51" fmla="*/ 18 h 56"/>
                  <a:gd name="T52" fmla="*/ 46 w 104"/>
                  <a:gd name="T53" fmla="*/ 16 h 56"/>
                  <a:gd name="T54" fmla="*/ 48 w 104"/>
                  <a:gd name="T55" fmla="*/ 16 h 56"/>
                  <a:gd name="T56" fmla="*/ 52 w 104"/>
                  <a:gd name="T57" fmla="*/ 18 h 56"/>
                  <a:gd name="T58" fmla="*/ 54 w 104"/>
                  <a:gd name="T59" fmla="*/ 20 h 56"/>
                  <a:gd name="T60" fmla="*/ 54 w 104"/>
                  <a:gd name="T61" fmla="*/ 22 h 56"/>
                  <a:gd name="T62" fmla="*/ 50 w 104"/>
                  <a:gd name="T63" fmla="*/ 20 h 56"/>
                  <a:gd name="T64" fmla="*/ 50 w 104"/>
                  <a:gd name="T65" fmla="*/ 18 h 56"/>
                  <a:gd name="T66" fmla="*/ 46 w 104"/>
                  <a:gd name="T67" fmla="*/ 16 h 56"/>
                  <a:gd name="T68" fmla="*/ 94 w 104"/>
                  <a:gd name="T69" fmla="*/ 40 h 56"/>
                  <a:gd name="T70" fmla="*/ 90 w 104"/>
                  <a:gd name="T71" fmla="*/ 34 h 56"/>
                  <a:gd name="T72" fmla="*/ 102 w 104"/>
                  <a:gd name="T73" fmla="*/ 36 h 56"/>
                  <a:gd name="T74" fmla="*/ 94 w 104"/>
                  <a:gd name="T75" fmla="*/ 40 h 56"/>
                  <a:gd name="T76" fmla="*/ 42 w 104"/>
                  <a:gd name="T77" fmla="*/ 18 h 56"/>
                  <a:gd name="T78" fmla="*/ 54 w 104"/>
                  <a:gd name="T79" fmla="*/ 24 h 56"/>
                  <a:gd name="T80" fmla="*/ 40 w 104"/>
                  <a:gd name="T81" fmla="*/ 26 h 56"/>
                  <a:gd name="T82" fmla="*/ 42 w 104"/>
                  <a:gd name="T83" fmla="*/ 18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4" h="56">
                    <a:moveTo>
                      <a:pt x="54" y="8"/>
                    </a:moveTo>
                    <a:lnTo>
                      <a:pt x="58" y="10"/>
                    </a:lnTo>
                    <a:lnTo>
                      <a:pt x="56" y="12"/>
                    </a:lnTo>
                    <a:lnTo>
                      <a:pt x="54" y="10"/>
                    </a:lnTo>
                    <a:lnTo>
                      <a:pt x="54" y="8"/>
                    </a:lnTo>
                    <a:close/>
                    <a:moveTo>
                      <a:pt x="102" y="54"/>
                    </a:moveTo>
                    <a:lnTo>
                      <a:pt x="104" y="56"/>
                    </a:lnTo>
                    <a:lnTo>
                      <a:pt x="102" y="56"/>
                    </a:lnTo>
                    <a:lnTo>
                      <a:pt x="98" y="56"/>
                    </a:lnTo>
                    <a:lnTo>
                      <a:pt x="98" y="54"/>
                    </a:lnTo>
                    <a:lnTo>
                      <a:pt x="100" y="54"/>
                    </a:lnTo>
                    <a:lnTo>
                      <a:pt x="102" y="54"/>
                    </a:lnTo>
                    <a:close/>
                    <a:moveTo>
                      <a:pt x="4" y="2"/>
                    </a:moveTo>
                    <a:lnTo>
                      <a:pt x="2" y="4"/>
                    </a:lnTo>
                    <a:lnTo>
                      <a:pt x="0" y="4"/>
                    </a:lnTo>
                    <a:lnTo>
                      <a:pt x="0" y="2"/>
                    </a:lnTo>
                    <a:lnTo>
                      <a:pt x="0" y="0"/>
                    </a:lnTo>
                    <a:lnTo>
                      <a:pt x="2" y="0"/>
                    </a:lnTo>
                    <a:lnTo>
                      <a:pt x="4" y="2"/>
                    </a:lnTo>
                    <a:close/>
                    <a:moveTo>
                      <a:pt x="72" y="18"/>
                    </a:moveTo>
                    <a:lnTo>
                      <a:pt x="66" y="22"/>
                    </a:lnTo>
                    <a:lnTo>
                      <a:pt x="68" y="16"/>
                    </a:lnTo>
                    <a:lnTo>
                      <a:pt x="72" y="18"/>
                    </a:lnTo>
                    <a:close/>
                    <a:moveTo>
                      <a:pt x="46" y="16"/>
                    </a:moveTo>
                    <a:lnTo>
                      <a:pt x="48" y="16"/>
                    </a:lnTo>
                    <a:lnTo>
                      <a:pt x="52" y="18"/>
                    </a:lnTo>
                    <a:lnTo>
                      <a:pt x="54" y="20"/>
                    </a:lnTo>
                    <a:lnTo>
                      <a:pt x="54" y="22"/>
                    </a:lnTo>
                    <a:lnTo>
                      <a:pt x="50" y="20"/>
                    </a:lnTo>
                    <a:lnTo>
                      <a:pt x="50" y="18"/>
                    </a:lnTo>
                    <a:lnTo>
                      <a:pt x="46" y="16"/>
                    </a:lnTo>
                    <a:close/>
                    <a:moveTo>
                      <a:pt x="94" y="40"/>
                    </a:moveTo>
                    <a:lnTo>
                      <a:pt x="90" y="34"/>
                    </a:lnTo>
                    <a:lnTo>
                      <a:pt x="102" y="36"/>
                    </a:lnTo>
                    <a:lnTo>
                      <a:pt x="94" y="40"/>
                    </a:lnTo>
                    <a:close/>
                    <a:moveTo>
                      <a:pt x="42" y="18"/>
                    </a:moveTo>
                    <a:lnTo>
                      <a:pt x="54" y="24"/>
                    </a:lnTo>
                    <a:lnTo>
                      <a:pt x="40" y="26"/>
                    </a:lnTo>
                    <a:lnTo>
                      <a:pt x="42" y="1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26" name="Freeform 119">
                <a:extLst>
                  <a:ext uri="{FF2B5EF4-FFF2-40B4-BE49-F238E27FC236}">
                    <a16:creationId xmlns:a16="http://schemas.microsoft.com/office/drawing/2014/main" id="{0AD582FA-79A9-DCB0-0EDB-B263B35F8619}"/>
                  </a:ext>
                </a:extLst>
              </p:cNvPr>
              <p:cNvSpPr>
                <a:spLocks noChangeAspect="1"/>
              </p:cNvSpPr>
              <p:nvPr/>
            </p:nvSpPr>
            <p:spPr bwMode="auto">
              <a:xfrm>
                <a:off x="4914205" y="2698094"/>
                <a:ext cx="212882" cy="139908"/>
              </a:xfrm>
              <a:custGeom>
                <a:avLst/>
                <a:gdLst>
                  <a:gd name="T0" fmla="*/ 120 w 140"/>
                  <a:gd name="T1" fmla="*/ 84 h 92"/>
                  <a:gd name="T2" fmla="*/ 92 w 140"/>
                  <a:gd name="T3" fmla="*/ 86 h 92"/>
                  <a:gd name="T4" fmla="*/ 36 w 140"/>
                  <a:gd name="T5" fmla="*/ 80 h 92"/>
                  <a:gd name="T6" fmla="*/ 8 w 140"/>
                  <a:gd name="T7" fmla="*/ 80 h 92"/>
                  <a:gd name="T8" fmla="*/ 8 w 140"/>
                  <a:gd name="T9" fmla="*/ 78 h 92"/>
                  <a:gd name="T10" fmla="*/ 6 w 140"/>
                  <a:gd name="T11" fmla="*/ 78 h 92"/>
                  <a:gd name="T12" fmla="*/ 4 w 140"/>
                  <a:gd name="T13" fmla="*/ 78 h 92"/>
                  <a:gd name="T14" fmla="*/ 4 w 140"/>
                  <a:gd name="T15" fmla="*/ 76 h 92"/>
                  <a:gd name="T16" fmla="*/ 2 w 140"/>
                  <a:gd name="T17" fmla="*/ 76 h 92"/>
                  <a:gd name="T18" fmla="*/ 2 w 140"/>
                  <a:gd name="T19" fmla="*/ 76 h 92"/>
                  <a:gd name="T20" fmla="*/ 0 w 140"/>
                  <a:gd name="T21" fmla="*/ 76 h 92"/>
                  <a:gd name="T22" fmla="*/ 0 w 140"/>
                  <a:gd name="T23" fmla="*/ 74 h 92"/>
                  <a:gd name="T24" fmla="*/ 0 w 140"/>
                  <a:gd name="T25" fmla="*/ 70 h 92"/>
                  <a:gd name="T26" fmla="*/ 2 w 140"/>
                  <a:gd name="T27" fmla="*/ 68 h 92"/>
                  <a:gd name="T28" fmla="*/ 10 w 140"/>
                  <a:gd name="T29" fmla="*/ 66 h 92"/>
                  <a:gd name="T30" fmla="*/ 10 w 140"/>
                  <a:gd name="T31" fmla="*/ 58 h 92"/>
                  <a:gd name="T32" fmla="*/ 8 w 140"/>
                  <a:gd name="T33" fmla="*/ 58 h 92"/>
                  <a:gd name="T34" fmla="*/ 8 w 140"/>
                  <a:gd name="T35" fmla="*/ 58 h 92"/>
                  <a:gd name="T36" fmla="*/ 8 w 140"/>
                  <a:gd name="T37" fmla="*/ 56 h 92"/>
                  <a:gd name="T38" fmla="*/ 8 w 140"/>
                  <a:gd name="T39" fmla="*/ 56 h 92"/>
                  <a:gd name="T40" fmla="*/ 6 w 140"/>
                  <a:gd name="T41" fmla="*/ 54 h 92"/>
                  <a:gd name="T42" fmla="*/ 4 w 140"/>
                  <a:gd name="T43" fmla="*/ 50 h 92"/>
                  <a:gd name="T44" fmla="*/ 2 w 140"/>
                  <a:gd name="T45" fmla="*/ 48 h 92"/>
                  <a:gd name="T46" fmla="*/ 2 w 140"/>
                  <a:gd name="T47" fmla="*/ 46 h 92"/>
                  <a:gd name="T48" fmla="*/ 0 w 140"/>
                  <a:gd name="T49" fmla="*/ 44 h 92"/>
                  <a:gd name="T50" fmla="*/ 10 w 140"/>
                  <a:gd name="T51" fmla="*/ 40 h 92"/>
                  <a:gd name="T52" fmla="*/ 28 w 140"/>
                  <a:gd name="T53" fmla="*/ 36 h 92"/>
                  <a:gd name="T54" fmla="*/ 30 w 140"/>
                  <a:gd name="T55" fmla="*/ 30 h 92"/>
                  <a:gd name="T56" fmla="*/ 42 w 140"/>
                  <a:gd name="T57" fmla="*/ 14 h 92"/>
                  <a:gd name="T58" fmla="*/ 66 w 140"/>
                  <a:gd name="T59" fmla="*/ 0 h 92"/>
                  <a:gd name="T60" fmla="*/ 118 w 140"/>
                  <a:gd name="T61" fmla="*/ 32 h 92"/>
                  <a:gd name="T62" fmla="*/ 134 w 140"/>
                  <a:gd name="T63" fmla="*/ 54 h 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0" h="92">
                    <a:moveTo>
                      <a:pt x="140" y="74"/>
                    </a:moveTo>
                    <a:lnTo>
                      <a:pt x="120" y="84"/>
                    </a:lnTo>
                    <a:lnTo>
                      <a:pt x="120" y="92"/>
                    </a:lnTo>
                    <a:lnTo>
                      <a:pt x="92" y="86"/>
                    </a:lnTo>
                    <a:lnTo>
                      <a:pt x="64" y="80"/>
                    </a:lnTo>
                    <a:lnTo>
                      <a:pt x="36" y="80"/>
                    </a:lnTo>
                    <a:lnTo>
                      <a:pt x="8" y="80"/>
                    </a:lnTo>
                    <a:lnTo>
                      <a:pt x="8" y="78"/>
                    </a:lnTo>
                    <a:lnTo>
                      <a:pt x="6" y="78"/>
                    </a:lnTo>
                    <a:lnTo>
                      <a:pt x="4" y="78"/>
                    </a:lnTo>
                    <a:lnTo>
                      <a:pt x="4" y="76"/>
                    </a:lnTo>
                    <a:lnTo>
                      <a:pt x="2" y="76"/>
                    </a:lnTo>
                    <a:lnTo>
                      <a:pt x="0" y="76"/>
                    </a:lnTo>
                    <a:lnTo>
                      <a:pt x="0" y="74"/>
                    </a:lnTo>
                    <a:lnTo>
                      <a:pt x="0" y="72"/>
                    </a:lnTo>
                    <a:lnTo>
                      <a:pt x="0" y="70"/>
                    </a:lnTo>
                    <a:lnTo>
                      <a:pt x="2" y="68"/>
                    </a:lnTo>
                    <a:lnTo>
                      <a:pt x="4" y="68"/>
                    </a:lnTo>
                    <a:lnTo>
                      <a:pt x="10" y="66"/>
                    </a:lnTo>
                    <a:lnTo>
                      <a:pt x="10" y="60"/>
                    </a:lnTo>
                    <a:lnTo>
                      <a:pt x="10" y="58"/>
                    </a:lnTo>
                    <a:lnTo>
                      <a:pt x="8" y="58"/>
                    </a:lnTo>
                    <a:lnTo>
                      <a:pt x="8" y="56"/>
                    </a:lnTo>
                    <a:lnTo>
                      <a:pt x="8" y="54"/>
                    </a:lnTo>
                    <a:lnTo>
                      <a:pt x="6" y="54"/>
                    </a:lnTo>
                    <a:lnTo>
                      <a:pt x="4" y="50"/>
                    </a:lnTo>
                    <a:lnTo>
                      <a:pt x="2" y="50"/>
                    </a:lnTo>
                    <a:lnTo>
                      <a:pt x="2" y="48"/>
                    </a:lnTo>
                    <a:lnTo>
                      <a:pt x="2" y="46"/>
                    </a:lnTo>
                    <a:lnTo>
                      <a:pt x="2" y="44"/>
                    </a:lnTo>
                    <a:lnTo>
                      <a:pt x="0" y="44"/>
                    </a:lnTo>
                    <a:lnTo>
                      <a:pt x="0" y="42"/>
                    </a:lnTo>
                    <a:lnTo>
                      <a:pt x="10" y="40"/>
                    </a:lnTo>
                    <a:lnTo>
                      <a:pt x="22" y="36"/>
                    </a:lnTo>
                    <a:lnTo>
                      <a:pt x="28" y="36"/>
                    </a:lnTo>
                    <a:lnTo>
                      <a:pt x="36" y="38"/>
                    </a:lnTo>
                    <a:lnTo>
                      <a:pt x="30" y="30"/>
                    </a:lnTo>
                    <a:lnTo>
                      <a:pt x="30" y="24"/>
                    </a:lnTo>
                    <a:lnTo>
                      <a:pt x="42" y="14"/>
                    </a:lnTo>
                    <a:lnTo>
                      <a:pt x="44" y="2"/>
                    </a:lnTo>
                    <a:lnTo>
                      <a:pt x="66" y="0"/>
                    </a:lnTo>
                    <a:lnTo>
                      <a:pt x="128" y="4"/>
                    </a:lnTo>
                    <a:lnTo>
                      <a:pt x="118" y="32"/>
                    </a:lnTo>
                    <a:lnTo>
                      <a:pt x="140" y="50"/>
                    </a:lnTo>
                    <a:lnTo>
                      <a:pt x="134" y="54"/>
                    </a:lnTo>
                    <a:lnTo>
                      <a:pt x="140" y="7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27" name="Freeform 120">
                <a:extLst>
                  <a:ext uri="{FF2B5EF4-FFF2-40B4-BE49-F238E27FC236}">
                    <a16:creationId xmlns:a16="http://schemas.microsoft.com/office/drawing/2014/main" id="{CACAB091-84D9-5FD8-4D25-DB24BFFCCB0C}"/>
                  </a:ext>
                </a:extLst>
              </p:cNvPr>
              <p:cNvSpPr>
                <a:spLocks noChangeAspect="1"/>
              </p:cNvSpPr>
              <p:nvPr/>
            </p:nvSpPr>
            <p:spPr bwMode="auto">
              <a:xfrm>
                <a:off x="2773210" y="5462783"/>
                <a:ext cx="136855" cy="158158"/>
              </a:xfrm>
              <a:custGeom>
                <a:avLst/>
                <a:gdLst>
                  <a:gd name="T0" fmla="*/ 0 w 90"/>
                  <a:gd name="T1" fmla="*/ 70 h 104"/>
                  <a:gd name="T2" fmla="*/ 0 w 90"/>
                  <a:gd name="T3" fmla="*/ 68 h 104"/>
                  <a:gd name="T4" fmla="*/ 2 w 90"/>
                  <a:gd name="T5" fmla="*/ 64 h 104"/>
                  <a:gd name="T6" fmla="*/ 0 w 90"/>
                  <a:gd name="T7" fmla="*/ 56 h 104"/>
                  <a:gd name="T8" fmla="*/ 0 w 90"/>
                  <a:gd name="T9" fmla="*/ 54 h 104"/>
                  <a:gd name="T10" fmla="*/ 0 w 90"/>
                  <a:gd name="T11" fmla="*/ 50 h 104"/>
                  <a:gd name="T12" fmla="*/ 0 w 90"/>
                  <a:gd name="T13" fmla="*/ 28 h 104"/>
                  <a:gd name="T14" fmla="*/ 2 w 90"/>
                  <a:gd name="T15" fmla="*/ 4 h 104"/>
                  <a:gd name="T16" fmla="*/ 2 w 90"/>
                  <a:gd name="T17" fmla="*/ 4 h 104"/>
                  <a:gd name="T18" fmla="*/ 12 w 90"/>
                  <a:gd name="T19" fmla="*/ 0 h 104"/>
                  <a:gd name="T20" fmla="*/ 34 w 90"/>
                  <a:gd name="T21" fmla="*/ 18 h 104"/>
                  <a:gd name="T22" fmla="*/ 38 w 90"/>
                  <a:gd name="T23" fmla="*/ 18 h 104"/>
                  <a:gd name="T24" fmla="*/ 50 w 90"/>
                  <a:gd name="T25" fmla="*/ 24 h 104"/>
                  <a:gd name="T26" fmla="*/ 68 w 90"/>
                  <a:gd name="T27" fmla="*/ 38 h 104"/>
                  <a:gd name="T28" fmla="*/ 88 w 90"/>
                  <a:gd name="T29" fmla="*/ 54 h 104"/>
                  <a:gd name="T30" fmla="*/ 86 w 90"/>
                  <a:gd name="T31" fmla="*/ 62 h 104"/>
                  <a:gd name="T32" fmla="*/ 90 w 90"/>
                  <a:gd name="T33" fmla="*/ 78 h 104"/>
                  <a:gd name="T34" fmla="*/ 78 w 90"/>
                  <a:gd name="T35" fmla="*/ 98 h 104"/>
                  <a:gd name="T36" fmla="*/ 64 w 90"/>
                  <a:gd name="T37" fmla="*/ 104 h 104"/>
                  <a:gd name="T38" fmla="*/ 54 w 90"/>
                  <a:gd name="T39" fmla="*/ 104 h 104"/>
                  <a:gd name="T40" fmla="*/ 46 w 90"/>
                  <a:gd name="T41" fmla="*/ 102 h 104"/>
                  <a:gd name="T42" fmla="*/ 44 w 90"/>
                  <a:gd name="T43" fmla="*/ 102 h 104"/>
                  <a:gd name="T44" fmla="*/ 42 w 90"/>
                  <a:gd name="T45" fmla="*/ 98 h 104"/>
                  <a:gd name="T46" fmla="*/ 32 w 90"/>
                  <a:gd name="T47" fmla="*/ 96 h 104"/>
                  <a:gd name="T48" fmla="*/ 16 w 90"/>
                  <a:gd name="T49" fmla="*/ 90 h 104"/>
                  <a:gd name="T50" fmla="*/ 12 w 90"/>
                  <a:gd name="T51" fmla="*/ 92 h 104"/>
                  <a:gd name="T52" fmla="*/ 10 w 90"/>
                  <a:gd name="T53" fmla="*/ 88 h 104"/>
                  <a:gd name="T54" fmla="*/ 4 w 90"/>
                  <a:gd name="T55" fmla="*/ 84 h 104"/>
                  <a:gd name="T56" fmla="*/ 2 w 90"/>
                  <a:gd name="T57" fmla="*/ 78 h 104"/>
                  <a:gd name="T58" fmla="*/ 0 w 90"/>
                  <a:gd name="T59" fmla="*/ 70 h 10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0" h="104">
                    <a:moveTo>
                      <a:pt x="0" y="70"/>
                    </a:moveTo>
                    <a:lnTo>
                      <a:pt x="0" y="68"/>
                    </a:lnTo>
                    <a:lnTo>
                      <a:pt x="2" y="64"/>
                    </a:lnTo>
                    <a:lnTo>
                      <a:pt x="0" y="56"/>
                    </a:lnTo>
                    <a:lnTo>
                      <a:pt x="0" y="54"/>
                    </a:lnTo>
                    <a:lnTo>
                      <a:pt x="0" y="50"/>
                    </a:lnTo>
                    <a:lnTo>
                      <a:pt x="0" y="28"/>
                    </a:lnTo>
                    <a:lnTo>
                      <a:pt x="2" y="4"/>
                    </a:lnTo>
                    <a:lnTo>
                      <a:pt x="12" y="0"/>
                    </a:lnTo>
                    <a:lnTo>
                      <a:pt x="34" y="18"/>
                    </a:lnTo>
                    <a:lnTo>
                      <a:pt x="38" y="18"/>
                    </a:lnTo>
                    <a:lnTo>
                      <a:pt x="50" y="24"/>
                    </a:lnTo>
                    <a:lnTo>
                      <a:pt x="68" y="38"/>
                    </a:lnTo>
                    <a:lnTo>
                      <a:pt x="88" y="54"/>
                    </a:lnTo>
                    <a:lnTo>
                      <a:pt x="86" y="62"/>
                    </a:lnTo>
                    <a:lnTo>
                      <a:pt x="90" y="78"/>
                    </a:lnTo>
                    <a:lnTo>
                      <a:pt x="78" y="98"/>
                    </a:lnTo>
                    <a:lnTo>
                      <a:pt x="64" y="104"/>
                    </a:lnTo>
                    <a:lnTo>
                      <a:pt x="54" y="104"/>
                    </a:lnTo>
                    <a:lnTo>
                      <a:pt x="46" y="102"/>
                    </a:lnTo>
                    <a:lnTo>
                      <a:pt x="44" y="102"/>
                    </a:lnTo>
                    <a:lnTo>
                      <a:pt x="42" y="98"/>
                    </a:lnTo>
                    <a:lnTo>
                      <a:pt x="32" y="96"/>
                    </a:lnTo>
                    <a:lnTo>
                      <a:pt x="16" y="90"/>
                    </a:lnTo>
                    <a:lnTo>
                      <a:pt x="12" y="92"/>
                    </a:lnTo>
                    <a:lnTo>
                      <a:pt x="10" y="88"/>
                    </a:lnTo>
                    <a:lnTo>
                      <a:pt x="4" y="84"/>
                    </a:lnTo>
                    <a:lnTo>
                      <a:pt x="2" y="78"/>
                    </a:lnTo>
                    <a:lnTo>
                      <a:pt x="0" y="7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28" name="Freeform 121">
                <a:extLst>
                  <a:ext uri="{FF2B5EF4-FFF2-40B4-BE49-F238E27FC236}">
                    <a16:creationId xmlns:a16="http://schemas.microsoft.com/office/drawing/2014/main" id="{5343E312-5997-8AB7-019F-E6863D36B6AD}"/>
                  </a:ext>
                </a:extLst>
              </p:cNvPr>
              <p:cNvSpPr>
                <a:spLocks noChangeAspect="1"/>
              </p:cNvSpPr>
              <p:nvPr/>
            </p:nvSpPr>
            <p:spPr bwMode="auto">
              <a:xfrm>
                <a:off x="4756061" y="2926199"/>
                <a:ext cx="167264" cy="89722"/>
              </a:xfrm>
              <a:custGeom>
                <a:avLst/>
                <a:gdLst>
                  <a:gd name="T0" fmla="*/ 2 w 110"/>
                  <a:gd name="T1" fmla="*/ 34 h 59"/>
                  <a:gd name="T2" fmla="*/ 6 w 110"/>
                  <a:gd name="T3" fmla="*/ 32 h 59"/>
                  <a:gd name="T4" fmla="*/ 8 w 110"/>
                  <a:gd name="T5" fmla="*/ 30 h 59"/>
                  <a:gd name="T6" fmla="*/ 8 w 110"/>
                  <a:gd name="T7" fmla="*/ 30 h 59"/>
                  <a:gd name="T8" fmla="*/ 6 w 110"/>
                  <a:gd name="T9" fmla="*/ 28 h 59"/>
                  <a:gd name="T10" fmla="*/ 6 w 110"/>
                  <a:gd name="T11" fmla="*/ 24 h 59"/>
                  <a:gd name="T12" fmla="*/ 8 w 110"/>
                  <a:gd name="T13" fmla="*/ 24 h 59"/>
                  <a:gd name="T14" fmla="*/ 8 w 110"/>
                  <a:gd name="T15" fmla="*/ 20 h 59"/>
                  <a:gd name="T16" fmla="*/ 4 w 110"/>
                  <a:gd name="T17" fmla="*/ 20 h 59"/>
                  <a:gd name="T18" fmla="*/ 6 w 110"/>
                  <a:gd name="T19" fmla="*/ 16 h 59"/>
                  <a:gd name="T20" fmla="*/ 8 w 110"/>
                  <a:gd name="T21" fmla="*/ 18 h 59"/>
                  <a:gd name="T22" fmla="*/ 14 w 110"/>
                  <a:gd name="T23" fmla="*/ 18 h 59"/>
                  <a:gd name="T24" fmla="*/ 14 w 110"/>
                  <a:gd name="T25" fmla="*/ 16 h 59"/>
                  <a:gd name="T26" fmla="*/ 14 w 110"/>
                  <a:gd name="T27" fmla="*/ 14 h 59"/>
                  <a:gd name="T28" fmla="*/ 18 w 110"/>
                  <a:gd name="T29" fmla="*/ 12 h 59"/>
                  <a:gd name="T30" fmla="*/ 38 w 110"/>
                  <a:gd name="T31" fmla="*/ 16 h 59"/>
                  <a:gd name="T32" fmla="*/ 42 w 110"/>
                  <a:gd name="T33" fmla="*/ 12 h 59"/>
                  <a:gd name="T34" fmla="*/ 54 w 110"/>
                  <a:gd name="T35" fmla="*/ 10 h 59"/>
                  <a:gd name="T36" fmla="*/ 58 w 110"/>
                  <a:gd name="T37" fmla="*/ 8 h 59"/>
                  <a:gd name="T38" fmla="*/ 64 w 110"/>
                  <a:gd name="T39" fmla="*/ 6 h 59"/>
                  <a:gd name="T40" fmla="*/ 76 w 110"/>
                  <a:gd name="T41" fmla="*/ 0 h 59"/>
                  <a:gd name="T42" fmla="*/ 82 w 110"/>
                  <a:gd name="T43" fmla="*/ 0 h 59"/>
                  <a:gd name="T44" fmla="*/ 90 w 110"/>
                  <a:gd name="T45" fmla="*/ 4 h 59"/>
                  <a:gd name="T46" fmla="*/ 98 w 110"/>
                  <a:gd name="T47" fmla="*/ 2 h 59"/>
                  <a:gd name="T48" fmla="*/ 100 w 110"/>
                  <a:gd name="T49" fmla="*/ 6 h 59"/>
                  <a:gd name="T50" fmla="*/ 104 w 110"/>
                  <a:gd name="T51" fmla="*/ 8 h 59"/>
                  <a:gd name="T52" fmla="*/ 106 w 110"/>
                  <a:gd name="T53" fmla="*/ 10 h 59"/>
                  <a:gd name="T54" fmla="*/ 110 w 110"/>
                  <a:gd name="T55" fmla="*/ 12 h 59"/>
                  <a:gd name="T56" fmla="*/ 108 w 110"/>
                  <a:gd name="T57" fmla="*/ 14 h 59"/>
                  <a:gd name="T58" fmla="*/ 104 w 110"/>
                  <a:gd name="T59" fmla="*/ 16 h 59"/>
                  <a:gd name="T60" fmla="*/ 100 w 110"/>
                  <a:gd name="T61" fmla="*/ 18 h 59"/>
                  <a:gd name="T62" fmla="*/ 98 w 110"/>
                  <a:gd name="T63" fmla="*/ 22 h 59"/>
                  <a:gd name="T64" fmla="*/ 96 w 110"/>
                  <a:gd name="T65" fmla="*/ 24 h 59"/>
                  <a:gd name="T66" fmla="*/ 94 w 110"/>
                  <a:gd name="T67" fmla="*/ 28 h 59"/>
                  <a:gd name="T68" fmla="*/ 92 w 110"/>
                  <a:gd name="T69" fmla="*/ 32 h 59"/>
                  <a:gd name="T70" fmla="*/ 90 w 110"/>
                  <a:gd name="T71" fmla="*/ 36 h 59"/>
                  <a:gd name="T72" fmla="*/ 90 w 110"/>
                  <a:gd name="T73" fmla="*/ 38 h 59"/>
                  <a:gd name="T74" fmla="*/ 88 w 110"/>
                  <a:gd name="T75" fmla="*/ 40 h 59"/>
                  <a:gd name="T76" fmla="*/ 88 w 110"/>
                  <a:gd name="T77" fmla="*/ 45 h 59"/>
                  <a:gd name="T78" fmla="*/ 86 w 110"/>
                  <a:gd name="T79" fmla="*/ 49 h 59"/>
                  <a:gd name="T80" fmla="*/ 82 w 110"/>
                  <a:gd name="T81" fmla="*/ 49 h 59"/>
                  <a:gd name="T82" fmla="*/ 80 w 110"/>
                  <a:gd name="T83" fmla="*/ 49 h 59"/>
                  <a:gd name="T84" fmla="*/ 78 w 110"/>
                  <a:gd name="T85" fmla="*/ 51 h 59"/>
                  <a:gd name="T86" fmla="*/ 72 w 110"/>
                  <a:gd name="T87" fmla="*/ 51 h 59"/>
                  <a:gd name="T88" fmla="*/ 68 w 110"/>
                  <a:gd name="T89" fmla="*/ 51 h 59"/>
                  <a:gd name="T90" fmla="*/ 60 w 110"/>
                  <a:gd name="T91" fmla="*/ 49 h 59"/>
                  <a:gd name="T92" fmla="*/ 56 w 110"/>
                  <a:gd name="T93" fmla="*/ 53 h 59"/>
                  <a:gd name="T94" fmla="*/ 54 w 110"/>
                  <a:gd name="T95" fmla="*/ 53 h 59"/>
                  <a:gd name="T96" fmla="*/ 52 w 110"/>
                  <a:gd name="T97" fmla="*/ 55 h 59"/>
                  <a:gd name="T98" fmla="*/ 48 w 110"/>
                  <a:gd name="T99" fmla="*/ 55 h 59"/>
                  <a:gd name="T100" fmla="*/ 44 w 110"/>
                  <a:gd name="T101" fmla="*/ 57 h 59"/>
                  <a:gd name="T102" fmla="*/ 40 w 110"/>
                  <a:gd name="T103" fmla="*/ 59 h 59"/>
                  <a:gd name="T104" fmla="*/ 34 w 110"/>
                  <a:gd name="T105" fmla="*/ 59 h 59"/>
                  <a:gd name="T106" fmla="*/ 30 w 110"/>
                  <a:gd name="T107" fmla="*/ 57 h 59"/>
                  <a:gd name="T108" fmla="*/ 26 w 110"/>
                  <a:gd name="T109" fmla="*/ 55 h 59"/>
                  <a:gd name="T110" fmla="*/ 24 w 110"/>
                  <a:gd name="T111" fmla="*/ 55 h 59"/>
                  <a:gd name="T112" fmla="*/ 22 w 110"/>
                  <a:gd name="T113" fmla="*/ 53 h 59"/>
                  <a:gd name="T114" fmla="*/ 18 w 110"/>
                  <a:gd name="T115" fmla="*/ 51 h 59"/>
                  <a:gd name="T116" fmla="*/ 14 w 110"/>
                  <a:gd name="T117" fmla="*/ 47 h 59"/>
                  <a:gd name="T118" fmla="*/ 10 w 110"/>
                  <a:gd name="T119" fmla="*/ 45 h 59"/>
                  <a:gd name="T120" fmla="*/ 8 w 110"/>
                  <a:gd name="T121" fmla="*/ 42 h 59"/>
                  <a:gd name="T122" fmla="*/ 4 w 110"/>
                  <a:gd name="T123" fmla="*/ 38 h 59"/>
                  <a:gd name="T124" fmla="*/ 4 w 110"/>
                  <a:gd name="T125" fmla="*/ 36 h 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0" h="59">
                    <a:moveTo>
                      <a:pt x="0" y="36"/>
                    </a:moveTo>
                    <a:lnTo>
                      <a:pt x="0" y="34"/>
                    </a:lnTo>
                    <a:lnTo>
                      <a:pt x="2" y="34"/>
                    </a:lnTo>
                    <a:lnTo>
                      <a:pt x="2" y="32"/>
                    </a:lnTo>
                    <a:lnTo>
                      <a:pt x="4" y="32"/>
                    </a:lnTo>
                    <a:lnTo>
                      <a:pt x="6" y="32"/>
                    </a:lnTo>
                    <a:lnTo>
                      <a:pt x="8" y="32"/>
                    </a:lnTo>
                    <a:lnTo>
                      <a:pt x="8" y="30"/>
                    </a:lnTo>
                    <a:lnTo>
                      <a:pt x="6" y="30"/>
                    </a:lnTo>
                    <a:lnTo>
                      <a:pt x="8" y="30"/>
                    </a:lnTo>
                    <a:lnTo>
                      <a:pt x="6" y="30"/>
                    </a:lnTo>
                    <a:lnTo>
                      <a:pt x="6" y="28"/>
                    </a:lnTo>
                    <a:lnTo>
                      <a:pt x="4" y="28"/>
                    </a:lnTo>
                    <a:lnTo>
                      <a:pt x="6" y="28"/>
                    </a:lnTo>
                    <a:lnTo>
                      <a:pt x="6" y="26"/>
                    </a:lnTo>
                    <a:lnTo>
                      <a:pt x="6" y="24"/>
                    </a:lnTo>
                    <a:lnTo>
                      <a:pt x="8" y="24"/>
                    </a:lnTo>
                    <a:lnTo>
                      <a:pt x="8" y="22"/>
                    </a:lnTo>
                    <a:lnTo>
                      <a:pt x="8" y="20"/>
                    </a:lnTo>
                    <a:lnTo>
                      <a:pt x="6" y="20"/>
                    </a:lnTo>
                    <a:lnTo>
                      <a:pt x="4" y="20"/>
                    </a:lnTo>
                    <a:lnTo>
                      <a:pt x="4" y="18"/>
                    </a:lnTo>
                    <a:lnTo>
                      <a:pt x="6" y="18"/>
                    </a:lnTo>
                    <a:lnTo>
                      <a:pt x="6" y="16"/>
                    </a:lnTo>
                    <a:lnTo>
                      <a:pt x="8" y="16"/>
                    </a:lnTo>
                    <a:lnTo>
                      <a:pt x="8" y="18"/>
                    </a:lnTo>
                    <a:lnTo>
                      <a:pt x="10" y="18"/>
                    </a:lnTo>
                    <a:lnTo>
                      <a:pt x="12" y="18"/>
                    </a:lnTo>
                    <a:lnTo>
                      <a:pt x="14" y="18"/>
                    </a:lnTo>
                    <a:lnTo>
                      <a:pt x="14" y="16"/>
                    </a:lnTo>
                    <a:lnTo>
                      <a:pt x="12" y="14"/>
                    </a:lnTo>
                    <a:lnTo>
                      <a:pt x="14" y="14"/>
                    </a:lnTo>
                    <a:lnTo>
                      <a:pt x="14" y="12"/>
                    </a:lnTo>
                    <a:lnTo>
                      <a:pt x="16" y="12"/>
                    </a:lnTo>
                    <a:lnTo>
                      <a:pt x="18" y="12"/>
                    </a:lnTo>
                    <a:lnTo>
                      <a:pt x="22" y="16"/>
                    </a:lnTo>
                    <a:lnTo>
                      <a:pt x="26" y="18"/>
                    </a:lnTo>
                    <a:lnTo>
                      <a:pt x="30" y="18"/>
                    </a:lnTo>
                    <a:lnTo>
                      <a:pt x="34" y="18"/>
                    </a:lnTo>
                    <a:lnTo>
                      <a:pt x="38" y="16"/>
                    </a:lnTo>
                    <a:lnTo>
                      <a:pt x="40" y="18"/>
                    </a:lnTo>
                    <a:lnTo>
                      <a:pt x="42" y="16"/>
                    </a:lnTo>
                    <a:lnTo>
                      <a:pt x="44" y="16"/>
                    </a:lnTo>
                    <a:lnTo>
                      <a:pt x="42" y="14"/>
                    </a:lnTo>
                    <a:lnTo>
                      <a:pt x="42" y="12"/>
                    </a:lnTo>
                    <a:lnTo>
                      <a:pt x="42" y="10"/>
                    </a:lnTo>
                    <a:lnTo>
                      <a:pt x="44" y="10"/>
                    </a:lnTo>
                    <a:lnTo>
                      <a:pt x="50" y="10"/>
                    </a:lnTo>
                    <a:lnTo>
                      <a:pt x="54" y="10"/>
                    </a:lnTo>
                    <a:lnTo>
                      <a:pt x="54" y="8"/>
                    </a:lnTo>
                    <a:lnTo>
                      <a:pt x="56" y="6"/>
                    </a:lnTo>
                    <a:lnTo>
                      <a:pt x="56" y="8"/>
                    </a:lnTo>
                    <a:lnTo>
                      <a:pt x="58" y="8"/>
                    </a:lnTo>
                    <a:lnTo>
                      <a:pt x="60" y="8"/>
                    </a:lnTo>
                    <a:lnTo>
                      <a:pt x="64" y="8"/>
                    </a:lnTo>
                    <a:lnTo>
                      <a:pt x="64" y="6"/>
                    </a:lnTo>
                    <a:lnTo>
                      <a:pt x="66" y="6"/>
                    </a:lnTo>
                    <a:lnTo>
                      <a:pt x="70" y="0"/>
                    </a:lnTo>
                    <a:lnTo>
                      <a:pt x="76" y="0"/>
                    </a:lnTo>
                    <a:lnTo>
                      <a:pt x="78" y="0"/>
                    </a:lnTo>
                    <a:lnTo>
                      <a:pt x="80" y="0"/>
                    </a:lnTo>
                    <a:lnTo>
                      <a:pt x="80" y="2"/>
                    </a:lnTo>
                    <a:lnTo>
                      <a:pt x="80" y="0"/>
                    </a:lnTo>
                    <a:lnTo>
                      <a:pt x="82" y="0"/>
                    </a:lnTo>
                    <a:lnTo>
                      <a:pt x="84" y="0"/>
                    </a:lnTo>
                    <a:lnTo>
                      <a:pt x="86" y="0"/>
                    </a:lnTo>
                    <a:lnTo>
                      <a:pt x="88" y="0"/>
                    </a:lnTo>
                    <a:lnTo>
                      <a:pt x="90" y="4"/>
                    </a:lnTo>
                    <a:lnTo>
                      <a:pt x="92" y="4"/>
                    </a:lnTo>
                    <a:lnTo>
                      <a:pt x="96" y="4"/>
                    </a:lnTo>
                    <a:lnTo>
                      <a:pt x="98" y="2"/>
                    </a:lnTo>
                    <a:lnTo>
                      <a:pt x="100" y="2"/>
                    </a:lnTo>
                    <a:lnTo>
                      <a:pt x="98" y="4"/>
                    </a:lnTo>
                    <a:lnTo>
                      <a:pt x="100" y="4"/>
                    </a:lnTo>
                    <a:lnTo>
                      <a:pt x="100" y="6"/>
                    </a:lnTo>
                    <a:lnTo>
                      <a:pt x="102" y="6"/>
                    </a:lnTo>
                    <a:lnTo>
                      <a:pt x="104" y="6"/>
                    </a:lnTo>
                    <a:lnTo>
                      <a:pt x="104" y="8"/>
                    </a:lnTo>
                    <a:lnTo>
                      <a:pt x="104" y="10"/>
                    </a:lnTo>
                    <a:lnTo>
                      <a:pt x="106" y="10"/>
                    </a:lnTo>
                    <a:lnTo>
                      <a:pt x="108" y="10"/>
                    </a:lnTo>
                    <a:lnTo>
                      <a:pt x="110" y="10"/>
                    </a:lnTo>
                    <a:lnTo>
                      <a:pt x="110" y="12"/>
                    </a:lnTo>
                    <a:lnTo>
                      <a:pt x="108" y="12"/>
                    </a:lnTo>
                    <a:lnTo>
                      <a:pt x="110" y="12"/>
                    </a:lnTo>
                    <a:lnTo>
                      <a:pt x="110" y="14"/>
                    </a:lnTo>
                    <a:lnTo>
                      <a:pt x="108" y="14"/>
                    </a:lnTo>
                    <a:lnTo>
                      <a:pt x="108" y="16"/>
                    </a:lnTo>
                    <a:lnTo>
                      <a:pt x="106" y="16"/>
                    </a:lnTo>
                    <a:lnTo>
                      <a:pt x="104" y="16"/>
                    </a:lnTo>
                    <a:lnTo>
                      <a:pt x="104" y="18"/>
                    </a:lnTo>
                    <a:lnTo>
                      <a:pt x="102" y="16"/>
                    </a:lnTo>
                    <a:lnTo>
                      <a:pt x="100" y="18"/>
                    </a:lnTo>
                    <a:lnTo>
                      <a:pt x="100" y="20"/>
                    </a:lnTo>
                    <a:lnTo>
                      <a:pt x="98" y="20"/>
                    </a:lnTo>
                    <a:lnTo>
                      <a:pt x="98" y="22"/>
                    </a:lnTo>
                    <a:lnTo>
                      <a:pt x="96" y="24"/>
                    </a:lnTo>
                    <a:lnTo>
                      <a:pt x="98" y="24"/>
                    </a:lnTo>
                    <a:lnTo>
                      <a:pt x="96" y="24"/>
                    </a:lnTo>
                    <a:lnTo>
                      <a:pt x="96" y="26"/>
                    </a:lnTo>
                    <a:lnTo>
                      <a:pt x="94" y="28"/>
                    </a:lnTo>
                    <a:lnTo>
                      <a:pt x="96" y="28"/>
                    </a:lnTo>
                    <a:lnTo>
                      <a:pt x="94" y="28"/>
                    </a:lnTo>
                    <a:lnTo>
                      <a:pt x="94" y="30"/>
                    </a:lnTo>
                    <a:lnTo>
                      <a:pt x="92" y="30"/>
                    </a:lnTo>
                    <a:lnTo>
                      <a:pt x="92" y="32"/>
                    </a:lnTo>
                    <a:lnTo>
                      <a:pt x="92" y="34"/>
                    </a:lnTo>
                    <a:lnTo>
                      <a:pt x="92" y="36"/>
                    </a:lnTo>
                    <a:lnTo>
                      <a:pt x="90" y="36"/>
                    </a:lnTo>
                    <a:lnTo>
                      <a:pt x="90" y="38"/>
                    </a:lnTo>
                    <a:lnTo>
                      <a:pt x="90" y="40"/>
                    </a:lnTo>
                    <a:lnTo>
                      <a:pt x="90" y="38"/>
                    </a:lnTo>
                    <a:lnTo>
                      <a:pt x="88" y="40"/>
                    </a:lnTo>
                    <a:lnTo>
                      <a:pt x="90" y="40"/>
                    </a:lnTo>
                    <a:lnTo>
                      <a:pt x="88" y="40"/>
                    </a:lnTo>
                    <a:lnTo>
                      <a:pt x="86" y="42"/>
                    </a:lnTo>
                    <a:lnTo>
                      <a:pt x="88" y="42"/>
                    </a:lnTo>
                    <a:lnTo>
                      <a:pt x="86" y="42"/>
                    </a:lnTo>
                    <a:lnTo>
                      <a:pt x="86" y="45"/>
                    </a:lnTo>
                    <a:lnTo>
                      <a:pt x="88" y="45"/>
                    </a:lnTo>
                    <a:lnTo>
                      <a:pt x="86" y="45"/>
                    </a:lnTo>
                    <a:lnTo>
                      <a:pt x="86" y="47"/>
                    </a:lnTo>
                    <a:lnTo>
                      <a:pt x="86" y="49"/>
                    </a:lnTo>
                    <a:lnTo>
                      <a:pt x="84" y="49"/>
                    </a:lnTo>
                    <a:lnTo>
                      <a:pt x="82" y="49"/>
                    </a:lnTo>
                    <a:lnTo>
                      <a:pt x="80" y="49"/>
                    </a:lnTo>
                    <a:lnTo>
                      <a:pt x="78" y="49"/>
                    </a:lnTo>
                    <a:lnTo>
                      <a:pt x="80" y="49"/>
                    </a:lnTo>
                    <a:lnTo>
                      <a:pt x="78" y="49"/>
                    </a:lnTo>
                    <a:lnTo>
                      <a:pt x="78" y="51"/>
                    </a:lnTo>
                    <a:lnTo>
                      <a:pt x="74" y="49"/>
                    </a:lnTo>
                    <a:lnTo>
                      <a:pt x="74" y="51"/>
                    </a:lnTo>
                    <a:lnTo>
                      <a:pt x="72" y="51"/>
                    </a:lnTo>
                    <a:lnTo>
                      <a:pt x="70" y="51"/>
                    </a:lnTo>
                    <a:lnTo>
                      <a:pt x="68" y="51"/>
                    </a:lnTo>
                    <a:lnTo>
                      <a:pt x="66" y="51"/>
                    </a:lnTo>
                    <a:lnTo>
                      <a:pt x="64" y="51"/>
                    </a:lnTo>
                    <a:lnTo>
                      <a:pt x="62" y="51"/>
                    </a:lnTo>
                    <a:lnTo>
                      <a:pt x="60" y="49"/>
                    </a:lnTo>
                    <a:lnTo>
                      <a:pt x="60" y="51"/>
                    </a:lnTo>
                    <a:lnTo>
                      <a:pt x="58" y="51"/>
                    </a:lnTo>
                    <a:lnTo>
                      <a:pt x="56" y="53"/>
                    </a:lnTo>
                    <a:lnTo>
                      <a:pt x="54" y="53"/>
                    </a:lnTo>
                    <a:lnTo>
                      <a:pt x="54" y="55"/>
                    </a:lnTo>
                    <a:lnTo>
                      <a:pt x="52" y="53"/>
                    </a:lnTo>
                    <a:lnTo>
                      <a:pt x="52" y="55"/>
                    </a:lnTo>
                    <a:lnTo>
                      <a:pt x="50" y="55"/>
                    </a:lnTo>
                    <a:lnTo>
                      <a:pt x="48" y="55"/>
                    </a:lnTo>
                    <a:lnTo>
                      <a:pt x="46" y="55"/>
                    </a:lnTo>
                    <a:lnTo>
                      <a:pt x="46" y="57"/>
                    </a:lnTo>
                    <a:lnTo>
                      <a:pt x="44" y="55"/>
                    </a:lnTo>
                    <a:lnTo>
                      <a:pt x="44" y="57"/>
                    </a:lnTo>
                    <a:lnTo>
                      <a:pt x="42" y="59"/>
                    </a:lnTo>
                    <a:lnTo>
                      <a:pt x="40" y="59"/>
                    </a:lnTo>
                    <a:lnTo>
                      <a:pt x="38" y="59"/>
                    </a:lnTo>
                    <a:lnTo>
                      <a:pt x="36" y="59"/>
                    </a:lnTo>
                    <a:lnTo>
                      <a:pt x="34" y="59"/>
                    </a:lnTo>
                    <a:lnTo>
                      <a:pt x="32" y="59"/>
                    </a:lnTo>
                    <a:lnTo>
                      <a:pt x="30" y="59"/>
                    </a:lnTo>
                    <a:lnTo>
                      <a:pt x="30" y="57"/>
                    </a:lnTo>
                    <a:lnTo>
                      <a:pt x="28" y="57"/>
                    </a:lnTo>
                    <a:lnTo>
                      <a:pt x="26" y="55"/>
                    </a:lnTo>
                    <a:lnTo>
                      <a:pt x="24" y="55"/>
                    </a:lnTo>
                    <a:lnTo>
                      <a:pt x="22" y="55"/>
                    </a:lnTo>
                    <a:lnTo>
                      <a:pt x="24" y="55"/>
                    </a:lnTo>
                    <a:lnTo>
                      <a:pt x="22" y="55"/>
                    </a:lnTo>
                    <a:lnTo>
                      <a:pt x="22" y="53"/>
                    </a:lnTo>
                    <a:lnTo>
                      <a:pt x="20" y="53"/>
                    </a:lnTo>
                    <a:lnTo>
                      <a:pt x="22" y="53"/>
                    </a:lnTo>
                    <a:lnTo>
                      <a:pt x="20" y="53"/>
                    </a:lnTo>
                    <a:lnTo>
                      <a:pt x="20" y="51"/>
                    </a:lnTo>
                    <a:lnTo>
                      <a:pt x="18" y="51"/>
                    </a:lnTo>
                    <a:lnTo>
                      <a:pt x="16" y="49"/>
                    </a:lnTo>
                    <a:lnTo>
                      <a:pt x="14" y="49"/>
                    </a:lnTo>
                    <a:lnTo>
                      <a:pt x="14" y="47"/>
                    </a:lnTo>
                    <a:lnTo>
                      <a:pt x="12" y="47"/>
                    </a:lnTo>
                    <a:lnTo>
                      <a:pt x="10" y="47"/>
                    </a:lnTo>
                    <a:lnTo>
                      <a:pt x="10" y="45"/>
                    </a:lnTo>
                    <a:lnTo>
                      <a:pt x="8" y="45"/>
                    </a:lnTo>
                    <a:lnTo>
                      <a:pt x="8" y="42"/>
                    </a:lnTo>
                    <a:lnTo>
                      <a:pt x="6" y="40"/>
                    </a:lnTo>
                    <a:lnTo>
                      <a:pt x="6" y="38"/>
                    </a:lnTo>
                    <a:lnTo>
                      <a:pt x="4" y="38"/>
                    </a:lnTo>
                    <a:lnTo>
                      <a:pt x="4" y="36"/>
                    </a:lnTo>
                    <a:lnTo>
                      <a:pt x="2" y="34"/>
                    </a:lnTo>
                    <a:lnTo>
                      <a:pt x="2" y="36"/>
                    </a:lnTo>
                    <a:lnTo>
                      <a:pt x="0" y="3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29" name="Freeform 122">
                <a:extLst>
                  <a:ext uri="{FF2B5EF4-FFF2-40B4-BE49-F238E27FC236}">
                    <a16:creationId xmlns:a16="http://schemas.microsoft.com/office/drawing/2014/main" id="{4E3C551B-F9D0-3569-F522-EC0E7C2C4AF4}"/>
                  </a:ext>
                </a:extLst>
              </p:cNvPr>
              <p:cNvSpPr>
                <a:spLocks noChangeAspect="1" noEditPoints="1"/>
              </p:cNvSpPr>
              <p:nvPr/>
            </p:nvSpPr>
            <p:spPr bwMode="auto">
              <a:xfrm>
                <a:off x="3855872" y="3079795"/>
                <a:ext cx="608237" cy="514008"/>
              </a:xfrm>
              <a:custGeom>
                <a:avLst/>
                <a:gdLst>
                  <a:gd name="T0" fmla="*/ 16 w 400"/>
                  <a:gd name="T1" fmla="*/ 330 h 338"/>
                  <a:gd name="T2" fmla="*/ 352 w 400"/>
                  <a:gd name="T3" fmla="*/ 98 h 338"/>
                  <a:gd name="T4" fmla="*/ 2 w 400"/>
                  <a:gd name="T5" fmla="*/ 314 h 338"/>
                  <a:gd name="T6" fmla="*/ 396 w 400"/>
                  <a:gd name="T7" fmla="*/ 78 h 338"/>
                  <a:gd name="T8" fmla="*/ 390 w 400"/>
                  <a:gd name="T9" fmla="*/ 80 h 338"/>
                  <a:gd name="T10" fmla="*/ 84 w 400"/>
                  <a:gd name="T11" fmla="*/ 310 h 338"/>
                  <a:gd name="T12" fmla="*/ 46 w 400"/>
                  <a:gd name="T13" fmla="*/ 332 h 338"/>
                  <a:gd name="T14" fmla="*/ 76 w 400"/>
                  <a:gd name="T15" fmla="*/ 316 h 338"/>
                  <a:gd name="T16" fmla="*/ 28 w 400"/>
                  <a:gd name="T17" fmla="*/ 320 h 338"/>
                  <a:gd name="T18" fmla="*/ 20 w 400"/>
                  <a:gd name="T19" fmla="*/ 324 h 338"/>
                  <a:gd name="T20" fmla="*/ 380 w 400"/>
                  <a:gd name="T21" fmla="*/ 82 h 338"/>
                  <a:gd name="T22" fmla="*/ 378 w 400"/>
                  <a:gd name="T23" fmla="*/ 92 h 338"/>
                  <a:gd name="T24" fmla="*/ 366 w 400"/>
                  <a:gd name="T25" fmla="*/ 90 h 338"/>
                  <a:gd name="T26" fmla="*/ 198 w 400"/>
                  <a:gd name="T27" fmla="*/ 108 h 338"/>
                  <a:gd name="T28" fmla="*/ 198 w 400"/>
                  <a:gd name="T29" fmla="*/ 90 h 338"/>
                  <a:gd name="T30" fmla="*/ 206 w 400"/>
                  <a:gd name="T31" fmla="*/ 82 h 338"/>
                  <a:gd name="T32" fmla="*/ 208 w 400"/>
                  <a:gd name="T33" fmla="*/ 70 h 338"/>
                  <a:gd name="T34" fmla="*/ 208 w 400"/>
                  <a:gd name="T35" fmla="*/ 58 h 338"/>
                  <a:gd name="T36" fmla="*/ 218 w 400"/>
                  <a:gd name="T37" fmla="*/ 48 h 338"/>
                  <a:gd name="T38" fmla="*/ 212 w 400"/>
                  <a:gd name="T39" fmla="*/ 38 h 338"/>
                  <a:gd name="T40" fmla="*/ 198 w 400"/>
                  <a:gd name="T41" fmla="*/ 40 h 338"/>
                  <a:gd name="T42" fmla="*/ 188 w 400"/>
                  <a:gd name="T43" fmla="*/ 40 h 338"/>
                  <a:gd name="T44" fmla="*/ 178 w 400"/>
                  <a:gd name="T45" fmla="*/ 36 h 338"/>
                  <a:gd name="T46" fmla="*/ 176 w 400"/>
                  <a:gd name="T47" fmla="*/ 30 h 338"/>
                  <a:gd name="T48" fmla="*/ 174 w 400"/>
                  <a:gd name="T49" fmla="*/ 26 h 338"/>
                  <a:gd name="T50" fmla="*/ 170 w 400"/>
                  <a:gd name="T51" fmla="*/ 24 h 338"/>
                  <a:gd name="T52" fmla="*/ 170 w 400"/>
                  <a:gd name="T53" fmla="*/ 18 h 338"/>
                  <a:gd name="T54" fmla="*/ 172 w 400"/>
                  <a:gd name="T55" fmla="*/ 12 h 338"/>
                  <a:gd name="T56" fmla="*/ 182 w 400"/>
                  <a:gd name="T57" fmla="*/ 8 h 338"/>
                  <a:gd name="T58" fmla="*/ 186 w 400"/>
                  <a:gd name="T59" fmla="*/ 6 h 338"/>
                  <a:gd name="T60" fmla="*/ 190 w 400"/>
                  <a:gd name="T61" fmla="*/ 0 h 338"/>
                  <a:gd name="T62" fmla="*/ 202 w 400"/>
                  <a:gd name="T63" fmla="*/ 4 h 338"/>
                  <a:gd name="T64" fmla="*/ 218 w 400"/>
                  <a:gd name="T65" fmla="*/ 4 h 338"/>
                  <a:gd name="T66" fmla="*/ 230 w 400"/>
                  <a:gd name="T67" fmla="*/ 4 h 338"/>
                  <a:gd name="T68" fmla="*/ 252 w 400"/>
                  <a:gd name="T69" fmla="*/ 8 h 338"/>
                  <a:gd name="T70" fmla="*/ 262 w 400"/>
                  <a:gd name="T71" fmla="*/ 6 h 338"/>
                  <a:gd name="T72" fmla="*/ 272 w 400"/>
                  <a:gd name="T73" fmla="*/ 8 h 338"/>
                  <a:gd name="T74" fmla="*/ 286 w 400"/>
                  <a:gd name="T75" fmla="*/ 10 h 338"/>
                  <a:gd name="T76" fmla="*/ 300 w 400"/>
                  <a:gd name="T77" fmla="*/ 14 h 338"/>
                  <a:gd name="T78" fmla="*/ 312 w 400"/>
                  <a:gd name="T79" fmla="*/ 18 h 338"/>
                  <a:gd name="T80" fmla="*/ 330 w 400"/>
                  <a:gd name="T81" fmla="*/ 22 h 338"/>
                  <a:gd name="T82" fmla="*/ 344 w 400"/>
                  <a:gd name="T83" fmla="*/ 22 h 338"/>
                  <a:gd name="T84" fmla="*/ 356 w 400"/>
                  <a:gd name="T85" fmla="*/ 26 h 338"/>
                  <a:gd name="T86" fmla="*/ 374 w 400"/>
                  <a:gd name="T87" fmla="*/ 26 h 338"/>
                  <a:gd name="T88" fmla="*/ 378 w 400"/>
                  <a:gd name="T89" fmla="*/ 32 h 338"/>
                  <a:gd name="T90" fmla="*/ 372 w 400"/>
                  <a:gd name="T91" fmla="*/ 44 h 338"/>
                  <a:gd name="T92" fmla="*/ 350 w 400"/>
                  <a:gd name="T93" fmla="*/ 54 h 338"/>
                  <a:gd name="T94" fmla="*/ 338 w 400"/>
                  <a:gd name="T95" fmla="*/ 62 h 338"/>
                  <a:gd name="T96" fmla="*/ 334 w 400"/>
                  <a:gd name="T97" fmla="*/ 68 h 338"/>
                  <a:gd name="T98" fmla="*/ 322 w 400"/>
                  <a:gd name="T99" fmla="*/ 86 h 338"/>
                  <a:gd name="T100" fmla="*/ 328 w 400"/>
                  <a:gd name="T101" fmla="*/ 106 h 338"/>
                  <a:gd name="T102" fmla="*/ 316 w 400"/>
                  <a:gd name="T103" fmla="*/ 116 h 338"/>
                  <a:gd name="T104" fmla="*/ 314 w 400"/>
                  <a:gd name="T105" fmla="*/ 128 h 338"/>
                  <a:gd name="T106" fmla="*/ 304 w 400"/>
                  <a:gd name="T107" fmla="*/ 130 h 338"/>
                  <a:gd name="T108" fmla="*/ 294 w 400"/>
                  <a:gd name="T109" fmla="*/ 140 h 338"/>
                  <a:gd name="T110" fmla="*/ 284 w 400"/>
                  <a:gd name="T111" fmla="*/ 146 h 338"/>
                  <a:gd name="T112" fmla="*/ 270 w 400"/>
                  <a:gd name="T113" fmla="*/ 146 h 338"/>
                  <a:gd name="T114" fmla="*/ 252 w 400"/>
                  <a:gd name="T115" fmla="*/ 148 h 338"/>
                  <a:gd name="T116" fmla="*/ 236 w 400"/>
                  <a:gd name="T117" fmla="*/ 154 h 338"/>
                  <a:gd name="T118" fmla="*/ 222 w 400"/>
                  <a:gd name="T119" fmla="*/ 162 h 338"/>
                  <a:gd name="T120" fmla="*/ 216 w 400"/>
                  <a:gd name="T121" fmla="*/ 150 h 338"/>
                  <a:gd name="T122" fmla="*/ 204 w 400"/>
                  <a:gd name="T123" fmla="*/ 138 h 338"/>
                  <a:gd name="T124" fmla="*/ 194 w 400"/>
                  <a:gd name="T125" fmla="*/ 128 h 33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00" h="338">
                    <a:moveTo>
                      <a:pt x="348" y="106"/>
                    </a:moveTo>
                    <a:lnTo>
                      <a:pt x="350" y="106"/>
                    </a:lnTo>
                    <a:lnTo>
                      <a:pt x="350" y="104"/>
                    </a:lnTo>
                    <a:lnTo>
                      <a:pt x="350" y="106"/>
                    </a:lnTo>
                    <a:lnTo>
                      <a:pt x="352" y="106"/>
                    </a:lnTo>
                    <a:lnTo>
                      <a:pt x="352" y="108"/>
                    </a:lnTo>
                    <a:lnTo>
                      <a:pt x="350" y="106"/>
                    </a:lnTo>
                    <a:lnTo>
                      <a:pt x="350" y="108"/>
                    </a:lnTo>
                    <a:lnTo>
                      <a:pt x="348" y="106"/>
                    </a:lnTo>
                    <a:close/>
                    <a:moveTo>
                      <a:pt x="12" y="330"/>
                    </a:moveTo>
                    <a:lnTo>
                      <a:pt x="12" y="330"/>
                    </a:lnTo>
                    <a:lnTo>
                      <a:pt x="14" y="328"/>
                    </a:lnTo>
                    <a:lnTo>
                      <a:pt x="16" y="330"/>
                    </a:lnTo>
                    <a:lnTo>
                      <a:pt x="14" y="332"/>
                    </a:lnTo>
                    <a:lnTo>
                      <a:pt x="12" y="330"/>
                    </a:lnTo>
                    <a:close/>
                    <a:moveTo>
                      <a:pt x="346" y="102"/>
                    </a:moveTo>
                    <a:lnTo>
                      <a:pt x="346" y="100"/>
                    </a:lnTo>
                    <a:lnTo>
                      <a:pt x="348" y="100"/>
                    </a:lnTo>
                    <a:lnTo>
                      <a:pt x="348" y="98"/>
                    </a:lnTo>
                    <a:lnTo>
                      <a:pt x="350" y="98"/>
                    </a:lnTo>
                    <a:lnTo>
                      <a:pt x="352" y="98"/>
                    </a:lnTo>
                    <a:lnTo>
                      <a:pt x="354" y="98"/>
                    </a:lnTo>
                    <a:lnTo>
                      <a:pt x="352" y="98"/>
                    </a:lnTo>
                    <a:lnTo>
                      <a:pt x="354" y="98"/>
                    </a:lnTo>
                    <a:lnTo>
                      <a:pt x="354" y="100"/>
                    </a:lnTo>
                    <a:lnTo>
                      <a:pt x="352" y="100"/>
                    </a:lnTo>
                    <a:lnTo>
                      <a:pt x="350" y="102"/>
                    </a:lnTo>
                    <a:lnTo>
                      <a:pt x="350" y="104"/>
                    </a:lnTo>
                    <a:lnTo>
                      <a:pt x="348" y="104"/>
                    </a:lnTo>
                    <a:lnTo>
                      <a:pt x="348" y="102"/>
                    </a:lnTo>
                    <a:lnTo>
                      <a:pt x="346" y="102"/>
                    </a:lnTo>
                    <a:close/>
                    <a:moveTo>
                      <a:pt x="0" y="316"/>
                    </a:moveTo>
                    <a:lnTo>
                      <a:pt x="2" y="314"/>
                    </a:lnTo>
                    <a:lnTo>
                      <a:pt x="4" y="314"/>
                    </a:lnTo>
                    <a:lnTo>
                      <a:pt x="4" y="316"/>
                    </a:lnTo>
                    <a:lnTo>
                      <a:pt x="4" y="318"/>
                    </a:lnTo>
                    <a:lnTo>
                      <a:pt x="4" y="320"/>
                    </a:lnTo>
                    <a:lnTo>
                      <a:pt x="2" y="322"/>
                    </a:lnTo>
                    <a:lnTo>
                      <a:pt x="2" y="320"/>
                    </a:lnTo>
                    <a:lnTo>
                      <a:pt x="2" y="318"/>
                    </a:lnTo>
                    <a:lnTo>
                      <a:pt x="0" y="316"/>
                    </a:lnTo>
                    <a:close/>
                    <a:moveTo>
                      <a:pt x="390" y="78"/>
                    </a:moveTo>
                    <a:lnTo>
                      <a:pt x="390" y="78"/>
                    </a:lnTo>
                    <a:lnTo>
                      <a:pt x="392" y="78"/>
                    </a:lnTo>
                    <a:lnTo>
                      <a:pt x="394" y="78"/>
                    </a:lnTo>
                    <a:lnTo>
                      <a:pt x="396" y="78"/>
                    </a:lnTo>
                    <a:lnTo>
                      <a:pt x="396" y="76"/>
                    </a:lnTo>
                    <a:lnTo>
                      <a:pt x="396" y="78"/>
                    </a:lnTo>
                    <a:lnTo>
                      <a:pt x="398" y="78"/>
                    </a:lnTo>
                    <a:lnTo>
                      <a:pt x="398" y="80"/>
                    </a:lnTo>
                    <a:lnTo>
                      <a:pt x="400" y="82"/>
                    </a:lnTo>
                    <a:lnTo>
                      <a:pt x="398" y="82"/>
                    </a:lnTo>
                    <a:lnTo>
                      <a:pt x="396" y="82"/>
                    </a:lnTo>
                    <a:lnTo>
                      <a:pt x="394" y="80"/>
                    </a:lnTo>
                    <a:lnTo>
                      <a:pt x="392" y="80"/>
                    </a:lnTo>
                    <a:lnTo>
                      <a:pt x="390" y="80"/>
                    </a:lnTo>
                    <a:lnTo>
                      <a:pt x="390" y="78"/>
                    </a:lnTo>
                    <a:close/>
                    <a:moveTo>
                      <a:pt x="76" y="312"/>
                    </a:moveTo>
                    <a:lnTo>
                      <a:pt x="78" y="310"/>
                    </a:lnTo>
                    <a:lnTo>
                      <a:pt x="78" y="308"/>
                    </a:lnTo>
                    <a:lnTo>
                      <a:pt x="82" y="306"/>
                    </a:lnTo>
                    <a:lnTo>
                      <a:pt x="82" y="308"/>
                    </a:lnTo>
                    <a:lnTo>
                      <a:pt x="82" y="306"/>
                    </a:lnTo>
                    <a:lnTo>
                      <a:pt x="84" y="306"/>
                    </a:lnTo>
                    <a:lnTo>
                      <a:pt x="84" y="308"/>
                    </a:lnTo>
                    <a:lnTo>
                      <a:pt x="84" y="310"/>
                    </a:lnTo>
                    <a:lnTo>
                      <a:pt x="82" y="310"/>
                    </a:lnTo>
                    <a:lnTo>
                      <a:pt x="82" y="312"/>
                    </a:lnTo>
                    <a:lnTo>
                      <a:pt x="80" y="314"/>
                    </a:lnTo>
                    <a:lnTo>
                      <a:pt x="78" y="314"/>
                    </a:lnTo>
                    <a:lnTo>
                      <a:pt x="76" y="312"/>
                    </a:lnTo>
                    <a:close/>
                    <a:moveTo>
                      <a:pt x="40" y="334"/>
                    </a:moveTo>
                    <a:lnTo>
                      <a:pt x="40" y="332"/>
                    </a:lnTo>
                    <a:lnTo>
                      <a:pt x="40" y="330"/>
                    </a:lnTo>
                    <a:lnTo>
                      <a:pt x="42" y="330"/>
                    </a:lnTo>
                    <a:lnTo>
                      <a:pt x="44" y="330"/>
                    </a:lnTo>
                    <a:lnTo>
                      <a:pt x="46" y="330"/>
                    </a:lnTo>
                    <a:lnTo>
                      <a:pt x="46" y="332"/>
                    </a:lnTo>
                    <a:lnTo>
                      <a:pt x="48" y="334"/>
                    </a:lnTo>
                    <a:lnTo>
                      <a:pt x="46" y="336"/>
                    </a:lnTo>
                    <a:lnTo>
                      <a:pt x="44" y="338"/>
                    </a:lnTo>
                    <a:lnTo>
                      <a:pt x="40" y="338"/>
                    </a:lnTo>
                    <a:lnTo>
                      <a:pt x="40" y="334"/>
                    </a:lnTo>
                    <a:close/>
                    <a:moveTo>
                      <a:pt x="66" y="328"/>
                    </a:moveTo>
                    <a:lnTo>
                      <a:pt x="66" y="328"/>
                    </a:lnTo>
                    <a:lnTo>
                      <a:pt x="70" y="326"/>
                    </a:lnTo>
                    <a:lnTo>
                      <a:pt x="72" y="324"/>
                    </a:lnTo>
                    <a:lnTo>
                      <a:pt x="74" y="320"/>
                    </a:lnTo>
                    <a:lnTo>
                      <a:pt x="74" y="316"/>
                    </a:lnTo>
                    <a:lnTo>
                      <a:pt x="76" y="314"/>
                    </a:lnTo>
                    <a:lnTo>
                      <a:pt x="76" y="316"/>
                    </a:lnTo>
                    <a:lnTo>
                      <a:pt x="78" y="320"/>
                    </a:lnTo>
                    <a:lnTo>
                      <a:pt x="76" y="320"/>
                    </a:lnTo>
                    <a:lnTo>
                      <a:pt x="76" y="322"/>
                    </a:lnTo>
                    <a:lnTo>
                      <a:pt x="76" y="324"/>
                    </a:lnTo>
                    <a:lnTo>
                      <a:pt x="74" y="326"/>
                    </a:lnTo>
                    <a:lnTo>
                      <a:pt x="70" y="328"/>
                    </a:lnTo>
                    <a:lnTo>
                      <a:pt x="68" y="330"/>
                    </a:lnTo>
                    <a:lnTo>
                      <a:pt x="66" y="330"/>
                    </a:lnTo>
                    <a:lnTo>
                      <a:pt x="66" y="328"/>
                    </a:lnTo>
                    <a:close/>
                    <a:moveTo>
                      <a:pt x="20" y="324"/>
                    </a:moveTo>
                    <a:lnTo>
                      <a:pt x="22" y="324"/>
                    </a:lnTo>
                    <a:lnTo>
                      <a:pt x="24" y="324"/>
                    </a:lnTo>
                    <a:lnTo>
                      <a:pt x="26" y="324"/>
                    </a:lnTo>
                    <a:lnTo>
                      <a:pt x="28" y="322"/>
                    </a:lnTo>
                    <a:lnTo>
                      <a:pt x="28" y="320"/>
                    </a:lnTo>
                    <a:lnTo>
                      <a:pt x="30" y="320"/>
                    </a:lnTo>
                    <a:lnTo>
                      <a:pt x="32" y="320"/>
                    </a:lnTo>
                    <a:lnTo>
                      <a:pt x="34" y="320"/>
                    </a:lnTo>
                    <a:lnTo>
                      <a:pt x="34" y="322"/>
                    </a:lnTo>
                    <a:lnTo>
                      <a:pt x="32" y="324"/>
                    </a:lnTo>
                    <a:lnTo>
                      <a:pt x="30" y="324"/>
                    </a:lnTo>
                    <a:lnTo>
                      <a:pt x="30" y="326"/>
                    </a:lnTo>
                    <a:lnTo>
                      <a:pt x="28" y="328"/>
                    </a:lnTo>
                    <a:lnTo>
                      <a:pt x="28" y="330"/>
                    </a:lnTo>
                    <a:lnTo>
                      <a:pt x="26" y="330"/>
                    </a:lnTo>
                    <a:lnTo>
                      <a:pt x="24" y="332"/>
                    </a:lnTo>
                    <a:lnTo>
                      <a:pt x="24" y="330"/>
                    </a:lnTo>
                    <a:lnTo>
                      <a:pt x="22" y="330"/>
                    </a:lnTo>
                    <a:lnTo>
                      <a:pt x="22" y="328"/>
                    </a:lnTo>
                    <a:lnTo>
                      <a:pt x="22" y="326"/>
                    </a:lnTo>
                    <a:lnTo>
                      <a:pt x="20" y="324"/>
                    </a:lnTo>
                    <a:close/>
                    <a:moveTo>
                      <a:pt x="366" y="88"/>
                    </a:moveTo>
                    <a:lnTo>
                      <a:pt x="366" y="86"/>
                    </a:lnTo>
                    <a:lnTo>
                      <a:pt x="368" y="84"/>
                    </a:lnTo>
                    <a:lnTo>
                      <a:pt x="370" y="84"/>
                    </a:lnTo>
                    <a:lnTo>
                      <a:pt x="374" y="82"/>
                    </a:lnTo>
                    <a:lnTo>
                      <a:pt x="376" y="80"/>
                    </a:lnTo>
                    <a:lnTo>
                      <a:pt x="378" y="80"/>
                    </a:lnTo>
                    <a:lnTo>
                      <a:pt x="380" y="80"/>
                    </a:lnTo>
                    <a:lnTo>
                      <a:pt x="378" y="80"/>
                    </a:lnTo>
                    <a:lnTo>
                      <a:pt x="378" y="82"/>
                    </a:lnTo>
                    <a:lnTo>
                      <a:pt x="380" y="82"/>
                    </a:lnTo>
                    <a:lnTo>
                      <a:pt x="380" y="84"/>
                    </a:lnTo>
                    <a:lnTo>
                      <a:pt x="382" y="84"/>
                    </a:lnTo>
                    <a:lnTo>
                      <a:pt x="384" y="84"/>
                    </a:lnTo>
                    <a:lnTo>
                      <a:pt x="384" y="86"/>
                    </a:lnTo>
                    <a:lnTo>
                      <a:pt x="384" y="88"/>
                    </a:lnTo>
                    <a:lnTo>
                      <a:pt x="382" y="88"/>
                    </a:lnTo>
                    <a:lnTo>
                      <a:pt x="382" y="90"/>
                    </a:lnTo>
                    <a:lnTo>
                      <a:pt x="380" y="92"/>
                    </a:lnTo>
                    <a:lnTo>
                      <a:pt x="378" y="92"/>
                    </a:lnTo>
                    <a:lnTo>
                      <a:pt x="378" y="94"/>
                    </a:lnTo>
                    <a:lnTo>
                      <a:pt x="378" y="92"/>
                    </a:lnTo>
                    <a:lnTo>
                      <a:pt x="376" y="92"/>
                    </a:lnTo>
                    <a:lnTo>
                      <a:pt x="374" y="92"/>
                    </a:lnTo>
                    <a:lnTo>
                      <a:pt x="372" y="90"/>
                    </a:lnTo>
                    <a:lnTo>
                      <a:pt x="372" y="88"/>
                    </a:lnTo>
                    <a:lnTo>
                      <a:pt x="370" y="88"/>
                    </a:lnTo>
                    <a:lnTo>
                      <a:pt x="368" y="90"/>
                    </a:lnTo>
                    <a:lnTo>
                      <a:pt x="368" y="88"/>
                    </a:lnTo>
                    <a:lnTo>
                      <a:pt x="366" y="90"/>
                    </a:lnTo>
                    <a:lnTo>
                      <a:pt x="366" y="88"/>
                    </a:lnTo>
                    <a:close/>
                    <a:moveTo>
                      <a:pt x="204" y="116"/>
                    </a:moveTo>
                    <a:lnTo>
                      <a:pt x="204" y="116"/>
                    </a:lnTo>
                    <a:lnTo>
                      <a:pt x="202" y="116"/>
                    </a:lnTo>
                    <a:lnTo>
                      <a:pt x="200" y="116"/>
                    </a:lnTo>
                    <a:lnTo>
                      <a:pt x="200" y="114"/>
                    </a:lnTo>
                    <a:lnTo>
                      <a:pt x="198" y="114"/>
                    </a:lnTo>
                    <a:lnTo>
                      <a:pt x="198" y="112"/>
                    </a:lnTo>
                    <a:lnTo>
                      <a:pt x="198" y="110"/>
                    </a:lnTo>
                    <a:lnTo>
                      <a:pt x="198" y="108"/>
                    </a:lnTo>
                    <a:lnTo>
                      <a:pt x="198" y="106"/>
                    </a:lnTo>
                    <a:lnTo>
                      <a:pt x="200" y="104"/>
                    </a:lnTo>
                    <a:lnTo>
                      <a:pt x="202" y="104"/>
                    </a:lnTo>
                    <a:lnTo>
                      <a:pt x="202" y="102"/>
                    </a:lnTo>
                    <a:lnTo>
                      <a:pt x="204" y="100"/>
                    </a:lnTo>
                    <a:lnTo>
                      <a:pt x="204" y="98"/>
                    </a:lnTo>
                    <a:lnTo>
                      <a:pt x="202" y="98"/>
                    </a:lnTo>
                    <a:lnTo>
                      <a:pt x="202" y="96"/>
                    </a:lnTo>
                    <a:lnTo>
                      <a:pt x="200" y="96"/>
                    </a:lnTo>
                    <a:lnTo>
                      <a:pt x="200" y="94"/>
                    </a:lnTo>
                    <a:lnTo>
                      <a:pt x="198" y="92"/>
                    </a:lnTo>
                    <a:lnTo>
                      <a:pt x="198" y="90"/>
                    </a:lnTo>
                    <a:lnTo>
                      <a:pt x="196" y="90"/>
                    </a:lnTo>
                    <a:lnTo>
                      <a:pt x="196" y="88"/>
                    </a:lnTo>
                    <a:lnTo>
                      <a:pt x="194" y="88"/>
                    </a:lnTo>
                    <a:lnTo>
                      <a:pt x="194" y="86"/>
                    </a:lnTo>
                    <a:lnTo>
                      <a:pt x="196" y="86"/>
                    </a:lnTo>
                    <a:lnTo>
                      <a:pt x="198" y="86"/>
                    </a:lnTo>
                    <a:lnTo>
                      <a:pt x="200" y="86"/>
                    </a:lnTo>
                    <a:lnTo>
                      <a:pt x="202" y="86"/>
                    </a:lnTo>
                    <a:lnTo>
                      <a:pt x="204" y="86"/>
                    </a:lnTo>
                    <a:lnTo>
                      <a:pt x="204" y="84"/>
                    </a:lnTo>
                    <a:lnTo>
                      <a:pt x="206" y="82"/>
                    </a:lnTo>
                    <a:lnTo>
                      <a:pt x="206" y="80"/>
                    </a:lnTo>
                    <a:lnTo>
                      <a:pt x="206" y="78"/>
                    </a:lnTo>
                    <a:lnTo>
                      <a:pt x="206" y="76"/>
                    </a:lnTo>
                    <a:lnTo>
                      <a:pt x="204" y="76"/>
                    </a:lnTo>
                    <a:lnTo>
                      <a:pt x="204" y="74"/>
                    </a:lnTo>
                    <a:lnTo>
                      <a:pt x="206" y="72"/>
                    </a:lnTo>
                    <a:lnTo>
                      <a:pt x="206" y="74"/>
                    </a:lnTo>
                    <a:lnTo>
                      <a:pt x="206" y="72"/>
                    </a:lnTo>
                    <a:lnTo>
                      <a:pt x="208" y="70"/>
                    </a:lnTo>
                    <a:lnTo>
                      <a:pt x="208" y="68"/>
                    </a:lnTo>
                    <a:lnTo>
                      <a:pt x="208" y="66"/>
                    </a:lnTo>
                    <a:lnTo>
                      <a:pt x="208" y="64"/>
                    </a:lnTo>
                    <a:lnTo>
                      <a:pt x="208" y="62"/>
                    </a:lnTo>
                    <a:lnTo>
                      <a:pt x="208" y="60"/>
                    </a:lnTo>
                    <a:lnTo>
                      <a:pt x="206" y="58"/>
                    </a:lnTo>
                    <a:lnTo>
                      <a:pt x="208" y="58"/>
                    </a:lnTo>
                    <a:lnTo>
                      <a:pt x="210" y="56"/>
                    </a:lnTo>
                    <a:lnTo>
                      <a:pt x="208" y="56"/>
                    </a:lnTo>
                    <a:lnTo>
                      <a:pt x="210" y="54"/>
                    </a:lnTo>
                    <a:lnTo>
                      <a:pt x="210" y="52"/>
                    </a:lnTo>
                    <a:lnTo>
                      <a:pt x="212" y="52"/>
                    </a:lnTo>
                    <a:lnTo>
                      <a:pt x="214" y="52"/>
                    </a:lnTo>
                    <a:lnTo>
                      <a:pt x="216" y="50"/>
                    </a:lnTo>
                    <a:lnTo>
                      <a:pt x="218" y="50"/>
                    </a:lnTo>
                    <a:lnTo>
                      <a:pt x="216" y="48"/>
                    </a:lnTo>
                    <a:lnTo>
                      <a:pt x="218" y="48"/>
                    </a:lnTo>
                    <a:lnTo>
                      <a:pt x="218" y="46"/>
                    </a:lnTo>
                    <a:lnTo>
                      <a:pt x="218" y="44"/>
                    </a:lnTo>
                    <a:lnTo>
                      <a:pt x="216" y="42"/>
                    </a:lnTo>
                    <a:lnTo>
                      <a:pt x="214" y="44"/>
                    </a:lnTo>
                    <a:lnTo>
                      <a:pt x="212" y="42"/>
                    </a:lnTo>
                    <a:lnTo>
                      <a:pt x="214" y="42"/>
                    </a:lnTo>
                    <a:lnTo>
                      <a:pt x="212" y="42"/>
                    </a:lnTo>
                    <a:lnTo>
                      <a:pt x="214" y="42"/>
                    </a:lnTo>
                    <a:lnTo>
                      <a:pt x="214" y="40"/>
                    </a:lnTo>
                    <a:lnTo>
                      <a:pt x="214" y="38"/>
                    </a:lnTo>
                    <a:lnTo>
                      <a:pt x="212" y="38"/>
                    </a:lnTo>
                    <a:lnTo>
                      <a:pt x="210" y="38"/>
                    </a:lnTo>
                    <a:lnTo>
                      <a:pt x="208" y="38"/>
                    </a:lnTo>
                    <a:lnTo>
                      <a:pt x="206" y="38"/>
                    </a:lnTo>
                    <a:lnTo>
                      <a:pt x="204" y="38"/>
                    </a:lnTo>
                    <a:lnTo>
                      <a:pt x="202" y="38"/>
                    </a:lnTo>
                    <a:lnTo>
                      <a:pt x="202" y="40"/>
                    </a:lnTo>
                    <a:lnTo>
                      <a:pt x="200" y="40"/>
                    </a:lnTo>
                    <a:lnTo>
                      <a:pt x="198" y="40"/>
                    </a:lnTo>
                    <a:lnTo>
                      <a:pt x="196" y="40"/>
                    </a:lnTo>
                    <a:lnTo>
                      <a:pt x="194" y="40"/>
                    </a:lnTo>
                    <a:lnTo>
                      <a:pt x="194" y="38"/>
                    </a:lnTo>
                    <a:lnTo>
                      <a:pt x="194" y="40"/>
                    </a:lnTo>
                    <a:lnTo>
                      <a:pt x="192" y="40"/>
                    </a:lnTo>
                    <a:lnTo>
                      <a:pt x="190" y="40"/>
                    </a:lnTo>
                    <a:lnTo>
                      <a:pt x="190" y="38"/>
                    </a:lnTo>
                    <a:lnTo>
                      <a:pt x="190" y="40"/>
                    </a:lnTo>
                    <a:lnTo>
                      <a:pt x="188" y="40"/>
                    </a:lnTo>
                    <a:lnTo>
                      <a:pt x="186" y="42"/>
                    </a:lnTo>
                    <a:lnTo>
                      <a:pt x="186" y="40"/>
                    </a:lnTo>
                    <a:lnTo>
                      <a:pt x="184" y="40"/>
                    </a:lnTo>
                    <a:lnTo>
                      <a:pt x="184" y="38"/>
                    </a:lnTo>
                    <a:lnTo>
                      <a:pt x="186" y="38"/>
                    </a:lnTo>
                    <a:lnTo>
                      <a:pt x="186" y="36"/>
                    </a:lnTo>
                    <a:lnTo>
                      <a:pt x="186" y="34"/>
                    </a:lnTo>
                    <a:lnTo>
                      <a:pt x="184" y="34"/>
                    </a:lnTo>
                    <a:lnTo>
                      <a:pt x="182" y="36"/>
                    </a:lnTo>
                    <a:lnTo>
                      <a:pt x="180" y="36"/>
                    </a:lnTo>
                    <a:lnTo>
                      <a:pt x="178" y="36"/>
                    </a:lnTo>
                    <a:lnTo>
                      <a:pt x="176" y="36"/>
                    </a:lnTo>
                    <a:lnTo>
                      <a:pt x="176" y="38"/>
                    </a:lnTo>
                    <a:lnTo>
                      <a:pt x="174" y="38"/>
                    </a:lnTo>
                    <a:lnTo>
                      <a:pt x="174" y="40"/>
                    </a:lnTo>
                    <a:lnTo>
                      <a:pt x="172" y="34"/>
                    </a:lnTo>
                    <a:lnTo>
                      <a:pt x="174" y="34"/>
                    </a:lnTo>
                    <a:lnTo>
                      <a:pt x="174" y="32"/>
                    </a:lnTo>
                    <a:lnTo>
                      <a:pt x="176" y="32"/>
                    </a:lnTo>
                    <a:lnTo>
                      <a:pt x="178" y="30"/>
                    </a:lnTo>
                    <a:lnTo>
                      <a:pt x="176" y="30"/>
                    </a:lnTo>
                    <a:lnTo>
                      <a:pt x="176" y="32"/>
                    </a:lnTo>
                    <a:lnTo>
                      <a:pt x="174" y="32"/>
                    </a:lnTo>
                    <a:lnTo>
                      <a:pt x="174" y="30"/>
                    </a:lnTo>
                    <a:lnTo>
                      <a:pt x="176" y="30"/>
                    </a:lnTo>
                    <a:lnTo>
                      <a:pt x="176" y="28"/>
                    </a:lnTo>
                    <a:lnTo>
                      <a:pt x="178" y="28"/>
                    </a:lnTo>
                    <a:lnTo>
                      <a:pt x="176" y="28"/>
                    </a:lnTo>
                    <a:lnTo>
                      <a:pt x="174" y="28"/>
                    </a:lnTo>
                    <a:lnTo>
                      <a:pt x="174" y="26"/>
                    </a:lnTo>
                    <a:lnTo>
                      <a:pt x="172" y="28"/>
                    </a:lnTo>
                    <a:lnTo>
                      <a:pt x="172" y="26"/>
                    </a:lnTo>
                    <a:lnTo>
                      <a:pt x="174" y="26"/>
                    </a:lnTo>
                    <a:lnTo>
                      <a:pt x="176" y="24"/>
                    </a:lnTo>
                    <a:lnTo>
                      <a:pt x="176" y="22"/>
                    </a:lnTo>
                    <a:lnTo>
                      <a:pt x="176" y="24"/>
                    </a:lnTo>
                    <a:lnTo>
                      <a:pt x="176" y="22"/>
                    </a:lnTo>
                    <a:lnTo>
                      <a:pt x="174" y="22"/>
                    </a:lnTo>
                    <a:lnTo>
                      <a:pt x="176" y="24"/>
                    </a:lnTo>
                    <a:lnTo>
                      <a:pt x="174" y="24"/>
                    </a:lnTo>
                    <a:lnTo>
                      <a:pt x="172" y="24"/>
                    </a:lnTo>
                    <a:lnTo>
                      <a:pt x="172" y="26"/>
                    </a:lnTo>
                    <a:lnTo>
                      <a:pt x="172" y="24"/>
                    </a:lnTo>
                    <a:lnTo>
                      <a:pt x="170" y="24"/>
                    </a:lnTo>
                    <a:lnTo>
                      <a:pt x="172" y="24"/>
                    </a:lnTo>
                    <a:lnTo>
                      <a:pt x="172" y="22"/>
                    </a:lnTo>
                    <a:lnTo>
                      <a:pt x="172" y="20"/>
                    </a:lnTo>
                    <a:lnTo>
                      <a:pt x="174" y="20"/>
                    </a:lnTo>
                    <a:lnTo>
                      <a:pt x="172" y="20"/>
                    </a:lnTo>
                    <a:lnTo>
                      <a:pt x="170" y="20"/>
                    </a:lnTo>
                    <a:lnTo>
                      <a:pt x="170" y="18"/>
                    </a:lnTo>
                    <a:lnTo>
                      <a:pt x="168" y="18"/>
                    </a:lnTo>
                    <a:lnTo>
                      <a:pt x="168" y="16"/>
                    </a:lnTo>
                    <a:lnTo>
                      <a:pt x="170" y="14"/>
                    </a:lnTo>
                    <a:lnTo>
                      <a:pt x="170" y="12"/>
                    </a:lnTo>
                    <a:lnTo>
                      <a:pt x="172" y="12"/>
                    </a:lnTo>
                    <a:lnTo>
                      <a:pt x="174" y="12"/>
                    </a:lnTo>
                    <a:lnTo>
                      <a:pt x="174" y="10"/>
                    </a:lnTo>
                    <a:lnTo>
                      <a:pt x="172" y="10"/>
                    </a:lnTo>
                    <a:lnTo>
                      <a:pt x="174" y="10"/>
                    </a:lnTo>
                    <a:lnTo>
                      <a:pt x="176" y="10"/>
                    </a:lnTo>
                    <a:lnTo>
                      <a:pt x="176" y="8"/>
                    </a:lnTo>
                    <a:lnTo>
                      <a:pt x="176" y="10"/>
                    </a:lnTo>
                    <a:lnTo>
                      <a:pt x="178" y="10"/>
                    </a:lnTo>
                    <a:lnTo>
                      <a:pt x="180" y="10"/>
                    </a:lnTo>
                    <a:lnTo>
                      <a:pt x="182" y="10"/>
                    </a:lnTo>
                    <a:lnTo>
                      <a:pt x="182" y="8"/>
                    </a:lnTo>
                    <a:lnTo>
                      <a:pt x="184" y="8"/>
                    </a:lnTo>
                    <a:lnTo>
                      <a:pt x="186" y="8"/>
                    </a:lnTo>
                    <a:lnTo>
                      <a:pt x="186" y="10"/>
                    </a:lnTo>
                    <a:lnTo>
                      <a:pt x="186" y="8"/>
                    </a:lnTo>
                    <a:lnTo>
                      <a:pt x="188" y="8"/>
                    </a:lnTo>
                    <a:lnTo>
                      <a:pt x="186" y="8"/>
                    </a:lnTo>
                    <a:lnTo>
                      <a:pt x="186" y="6"/>
                    </a:lnTo>
                    <a:lnTo>
                      <a:pt x="184" y="6"/>
                    </a:lnTo>
                    <a:lnTo>
                      <a:pt x="186" y="6"/>
                    </a:lnTo>
                    <a:lnTo>
                      <a:pt x="184" y="6"/>
                    </a:lnTo>
                    <a:lnTo>
                      <a:pt x="184" y="4"/>
                    </a:lnTo>
                    <a:lnTo>
                      <a:pt x="184" y="6"/>
                    </a:lnTo>
                    <a:lnTo>
                      <a:pt x="186" y="4"/>
                    </a:lnTo>
                    <a:lnTo>
                      <a:pt x="184" y="4"/>
                    </a:lnTo>
                    <a:lnTo>
                      <a:pt x="186" y="4"/>
                    </a:lnTo>
                    <a:lnTo>
                      <a:pt x="188" y="2"/>
                    </a:lnTo>
                    <a:lnTo>
                      <a:pt x="188" y="4"/>
                    </a:lnTo>
                    <a:lnTo>
                      <a:pt x="188" y="2"/>
                    </a:lnTo>
                    <a:lnTo>
                      <a:pt x="190" y="2"/>
                    </a:lnTo>
                    <a:lnTo>
                      <a:pt x="190" y="0"/>
                    </a:lnTo>
                    <a:lnTo>
                      <a:pt x="190" y="2"/>
                    </a:lnTo>
                    <a:lnTo>
                      <a:pt x="192" y="0"/>
                    </a:lnTo>
                    <a:lnTo>
                      <a:pt x="194" y="2"/>
                    </a:lnTo>
                    <a:lnTo>
                      <a:pt x="194" y="0"/>
                    </a:lnTo>
                    <a:lnTo>
                      <a:pt x="196" y="0"/>
                    </a:lnTo>
                    <a:lnTo>
                      <a:pt x="196" y="2"/>
                    </a:lnTo>
                    <a:lnTo>
                      <a:pt x="198" y="0"/>
                    </a:lnTo>
                    <a:lnTo>
                      <a:pt x="198" y="2"/>
                    </a:lnTo>
                    <a:lnTo>
                      <a:pt x="200" y="2"/>
                    </a:lnTo>
                    <a:lnTo>
                      <a:pt x="202" y="2"/>
                    </a:lnTo>
                    <a:lnTo>
                      <a:pt x="202" y="4"/>
                    </a:lnTo>
                    <a:lnTo>
                      <a:pt x="204" y="4"/>
                    </a:lnTo>
                    <a:lnTo>
                      <a:pt x="206" y="4"/>
                    </a:lnTo>
                    <a:lnTo>
                      <a:pt x="208" y="4"/>
                    </a:lnTo>
                    <a:lnTo>
                      <a:pt x="210" y="4"/>
                    </a:lnTo>
                    <a:lnTo>
                      <a:pt x="212" y="4"/>
                    </a:lnTo>
                    <a:lnTo>
                      <a:pt x="214" y="4"/>
                    </a:lnTo>
                    <a:lnTo>
                      <a:pt x="216" y="4"/>
                    </a:lnTo>
                    <a:lnTo>
                      <a:pt x="218" y="4"/>
                    </a:lnTo>
                    <a:lnTo>
                      <a:pt x="220" y="4"/>
                    </a:lnTo>
                    <a:lnTo>
                      <a:pt x="222" y="4"/>
                    </a:lnTo>
                    <a:lnTo>
                      <a:pt x="224" y="4"/>
                    </a:lnTo>
                    <a:lnTo>
                      <a:pt x="226" y="2"/>
                    </a:lnTo>
                    <a:lnTo>
                      <a:pt x="228" y="2"/>
                    </a:lnTo>
                    <a:lnTo>
                      <a:pt x="228" y="4"/>
                    </a:lnTo>
                    <a:lnTo>
                      <a:pt x="230" y="4"/>
                    </a:lnTo>
                    <a:lnTo>
                      <a:pt x="234" y="4"/>
                    </a:lnTo>
                    <a:lnTo>
                      <a:pt x="234" y="6"/>
                    </a:lnTo>
                    <a:lnTo>
                      <a:pt x="234" y="4"/>
                    </a:lnTo>
                    <a:lnTo>
                      <a:pt x="236" y="4"/>
                    </a:lnTo>
                    <a:lnTo>
                      <a:pt x="238" y="6"/>
                    </a:lnTo>
                    <a:lnTo>
                      <a:pt x="240" y="6"/>
                    </a:lnTo>
                    <a:lnTo>
                      <a:pt x="242" y="6"/>
                    </a:lnTo>
                    <a:lnTo>
                      <a:pt x="244" y="6"/>
                    </a:lnTo>
                    <a:lnTo>
                      <a:pt x="246" y="8"/>
                    </a:lnTo>
                    <a:lnTo>
                      <a:pt x="248" y="8"/>
                    </a:lnTo>
                    <a:lnTo>
                      <a:pt x="250" y="8"/>
                    </a:lnTo>
                    <a:lnTo>
                      <a:pt x="252" y="8"/>
                    </a:lnTo>
                    <a:lnTo>
                      <a:pt x="254" y="8"/>
                    </a:lnTo>
                    <a:lnTo>
                      <a:pt x="256" y="6"/>
                    </a:lnTo>
                    <a:lnTo>
                      <a:pt x="256" y="8"/>
                    </a:lnTo>
                    <a:lnTo>
                      <a:pt x="256" y="6"/>
                    </a:lnTo>
                    <a:lnTo>
                      <a:pt x="258" y="6"/>
                    </a:lnTo>
                    <a:lnTo>
                      <a:pt x="260" y="6"/>
                    </a:lnTo>
                    <a:lnTo>
                      <a:pt x="260" y="8"/>
                    </a:lnTo>
                    <a:lnTo>
                      <a:pt x="260" y="6"/>
                    </a:lnTo>
                    <a:lnTo>
                      <a:pt x="262" y="6"/>
                    </a:lnTo>
                    <a:lnTo>
                      <a:pt x="264" y="6"/>
                    </a:lnTo>
                    <a:lnTo>
                      <a:pt x="266" y="6"/>
                    </a:lnTo>
                    <a:lnTo>
                      <a:pt x="266" y="8"/>
                    </a:lnTo>
                    <a:lnTo>
                      <a:pt x="266" y="6"/>
                    </a:lnTo>
                    <a:lnTo>
                      <a:pt x="266" y="8"/>
                    </a:lnTo>
                    <a:lnTo>
                      <a:pt x="268" y="8"/>
                    </a:lnTo>
                    <a:lnTo>
                      <a:pt x="270" y="8"/>
                    </a:lnTo>
                    <a:lnTo>
                      <a:pt x="272" y="8"/>
                    </a:lnTo>
                    <a:lnTo>
                      <a:pt x="274" y="10"/>
                    </a:lnTo>
                    <a:lnTo>
                      <a:pt x="274" y="8"/>
                    </a:lnTo>
                    <a:lnTo>
                      <a:pt x="276" y="8"/>
                    </a:lnTo>
                    <a:lnTo>
                      <a:pt x="278" y="8"/>
                    </a:lnTo>
                    <a:lnTo>
                      <a:pt x="278" y="6"/>
                    </a:lnTo>
                    <a:lnTo>
                      <a:pt x="278" y="8"/>
                    </a:lnTo>
                    <a:lnTo>
                      <a:pt x="280" y="8"/>
                    </a:lnTo>
                    <a:lnTo>
                      <a:pt x="282" y="8"/>
                    </a:lnTo>
                    <a:lnTo>
                      <a:pt x="284" y="8"/>
                    </a:lnTo>
                    <a:lnTo>
                      <a:pt x="284" y="10"/>
                    </a:lnTo>
                    <a:lnTo>
                      <a:pt x="286" y="10"/>
                    </a:lnTo>
                    <a:lnTo>
                      <a:pt x="288" y="10"/>
                    </a:lnTo>
                    <a:lnTo>
                      <a:pt x="290" y="10"/>
                    </a:lnTo>
                    <a:lnTo>
                      <a:pt x="292" y="8"/>
                    </a:lnTo>
                    <a:lnTo>
                      <a:pt x="294" y="8"/>
                    </a:lnTo>
                    <a:lnTo>
                      <a:pt x="296" y="8"/>
                    </a:lnTo>
                    <a:lnTo>
                      <a:pt x="296" y="10"/>
                    </a:lnTo>
                    <a:lnTo>
                      <a:pt x="298" y="10"/>
                    </a:lnTo>
                    <a:lnTo>
                      <a:pt x="302" y="10"/>
                    </a:lnTo>
                    <a:lnTo>
                      <a:pt x="300" y="14"/>
                    </a:lnTo>
                    <a:lnTo>
                      <a:pt x="300" y="16"/>
                    </a:lnTo>
                    <a:lnTo>
                      <a:pt x="302" y="16"/>
                    </a:lnTo>
                    <a:lnTo>
                      <a:pt x="302" y="14"/>
                    </a:lnTo>
                    <a:lnTo>
                      <a:pt x="304" y="14"/>
                    </a:lnTo>
                    <a:lnTo>
                      <a:pt x="304" y="16"/>
                    </a:lnTo>
                    <a:lnTo>
                      <a:pt x="306" y="16"/>
                    </a:lnTo>
                    <a:lnTo>
                      <a:pt x="308" y="16"/>
                    </a:lnTo>
                    <a:lnTo>
                      <a:pt x="310" y="18"/>
                    </a:lnTo>
                    <a:lnTo>
                      <a:pt x="312" y="16"/>
                    </a:lnTo>
                    <a:lnTo>
                      <a:pt x="312" y="18"/>
                    </a:lnTo>
                    <a:lnTo>
                      <a:pt x="314" y="18"/>
                    </a:lnTo>
                    <a:lnTo>
                      <a:pt x="314" y="20"/>
                    </a:lnTo>
                    <a:lnTo>
                      <a:pt x="316" y="20"/>
                    </a:lnTo>
                    <a:lnTo>
                      <a:pt x="318" y="20"/>
                    </a:lnTo>
                    <a:lnTo>
                      <a:pt x="320" y="20"/>
                    </a:lnTo>
                    <a:lnTo>
                      <a:pt x="322" y="20"/>
                    </a:lnTo>
                    <a:lnTo>
                      <a:pt x="324" y="20"/>
                    </a:lnTo>
                    <a:lnTo>
                      <a:pt x="324" y="22"/>
                    </a:lnTo>
                    <a:lnTo>
                      <a:pt x="328" y="20"/>
                    </a:lnTo>
                    <a:lnTo>
                      <a:pt x="328" y="22"/>
                    </a:lnTo>
                    <a:lnTo>
                      <a:pt x="330" y="22"/>
                    </a:lnTo>
                    <a:lnTo>
                      <a:pt x="332" y="22"/>
                    </a:lnTo>
                    <a:lnTo>
                      <a:pt x="334" y="22"/>
                    </a:lnTo>
                    <a:lnTo>
                      <a:pt x="336" y="22"/>
                    </a:lnTo>
                    <a:lnTo>
                      <a:pt x="338" y="22"/>
                    </a:lnTo>
                    <a:lnTo>
                      <a:pt x="336" y="20"/>
                    </a:lnTo>
                    <a:lnTo>
                      <a:pt x="338" y="20"/>
                    </a:lnTo>
                    <a:lnTo>
                      <a:pt x="340" y="20"/>
                    </a:lnTo>
                    <a:lnTo>
                      <a:pt x="342" y="20"/>
                    </a:lnTo>
                    <a:lnTo>
                      <a:pt x="344" y="20"/>
                    </a:lnTo>
                    <a:lnTo>
                      <a:pt x="344" y="22"/>
                    </a:lnTo>
                    <a:lnTo>
                      <a:pt x="346" y="22"/>
                    </a:lnTo>
                    <a:lnTo>
                      <a:pt x="348" y="22"/>
                    </a:lnTo>
                    <a:lnTo>
                      <a:pt x="350" y="24"/>
                    </a:lnTo>
                    <a:lnTo>
                      <a:pt x="350" y="26"/>
                    </a:lnTo>
                    <a:lnTo>
                      <a:pt x="350" y="28"/>
                    </a:lnTo>
                    <a:lnTo>
                      <a:pt x="352" y="28"/>
                    </a:lnTo>
                    <a:lnTo>
                      <a:pt x="352" y="26"/>
                    </a:lnTo>
                    <a:lnTo>
                      <a:pt x="354" y="26"/>
                    </a:lnTo>
                    <a:lnTo>
                      <a:pt x="356" y="26"/>
                    </a:lnTo>
                    <a:lnTo>
                      <a:pt x="358" y="28"/>
                    </a:lnTo>
                    <a:lnTo>
                      <a:pt x="360" y="28"/>
                    </a:lnTo>
                    <a:lnTo>
                      <a:pt x="362" y="28"/>
                    </a:lnTo>
                    <a:lnTo>
                      <a:pt x="364" y="28"/>
                    </a:lnTo>
                    <a:lnTo>
                      <a:pt x="366" y="28"/>
                    </a:lnTo>
                    <a:lnTo>
                      <a:pt x="368" y="28"/>
                    </a:lnTo>
                    <a:lnTo>
                      <a:pt x="370" y="30"/>
                    </a:lnTo>
                    <a:lnTo>
                      <a:pt x="370" y="28"/>
                    </a:lnTo>
                    <a:lnTo>
                      <a:pt x="372" y="28"/>
                    </a:lnTo>
                    <a:lnTo>
                      <a:pt x="374" y="26"/>
                    </a:lnTo>
                    <a:lnTo>
                      <a:pt x="376" y="26"/>
                    </a:lnTo>
                    <a:lnTo>
                      <a:pt x="378" y="28"/>
                    </a:lnTo>
                    <a:lnTo>
                      <a:pt x="380" y="28"/>
                    </a:lnTo>
                    <a:lnTo>
                      <a:pt x="380" y="30"/>
                    </a:lnTo>
                    <a:lnTo>
                      <a:pt x="382" y="30"/>
                    </a:lnTo>
                    <a:lnTo>
                      <a:pt x="382" y="32"/>
                    </a:lnTo>
                    <a:lnTo>
                      <a:pt x="380" y="32"/>
                    </a:lnTo>
                    <a:lnTo>
                      <a:pt x="382" y="32"/>
                    </a:lnTo>
                    <a:lnTo>
                      <a:pt x="380" y="32"/>
                    </a:lnTo>
                    <a:lnTo>
                      <a:pt x="378" y="32"/>
                    </a:lnTo>
                    <a:lnTo>
                      <a:pt x="378" y="34"/>
                    </a:lnTo>
                    <a:lnTo>
                      <a:pt x="380" y="36"/>
                    </a:lnTo>
                    <a:lnTo>
                      <a:pt x="380" y="38"/>
                    </a:lnTo>
                    <a:lnTo>
                      <a:pt x="380" y="40"/>
                    </a:lnTo>
                    <a:lnTo>
                      <a:pt x="378" y="40"/>
                    </a:lnTo>
                    <a:lnTo>
                      <a:pt x="378" y="42"/>
                    </a:lnTo>
                    <a:lnTo>
                      <a:pt x="376" y="42"/>
                    </a:lnTo>
                    <a:lnTo>
                      <a:pt x="374" y="42"/>
                    </a:lnTo>
                    <a:lnTo>
                      <a:pt x="372" y="44"/>
                    </a:lnTo>
                    <a:lnTo>
                      <a:pt x="370" y="46"/>
                    </a:lnTo>
                    <a:lnTo>
                      <a:pt x="368" y="46"/>
                    </a:lnTo>
                    <a:lnTo>
                      <a:pt x="366" y="48"/>
                    </a:lnTo>
                    <a:lnTo>
                      <a:pt x="364" y="48"/>
                    </a:lnTo>
                    <a:lnTo>
                      <a:pt x="364" y="50"/>
                    </a:lnTo>
                    <a:lnTo>
                      <a:pt x="362" y="50"/>
                    </a:lnTo>
                    <a:lnTo>
                      <a:pt x="362" y="52"/>
                    </a:lnTo>
                    <a:lnTo>
                      <a:pt x="360" y="52"/>
                    </a:lnTo>
                    <a:lnTo>
                      <a:pt x="358" y="52"/>
                    </a:lnTo>
                    <a:lnTo>
                      <a:pt x="356" y="52"/>
                    </a:lnTo>
                    <a:lnTo>
                      <a:pt x="356" y="54"/>
                    </a:lnTo>
                    <a:lnTo>
                      <a:pt x="354" y="54"/>
                    </a:lnTo>
                    <a:lnTo>
                      <a:pt x="350" y="54"/>
                    </a:lnTo>
                    <a:lnTo>
                      <a:pt x="348" y="56"/>
                    </a:lnTo>
                    <a:lnTo>
                      <a:pt x="346" y="56"/>
                    </a:lnTo>
                    <a:lnTo>
                      <a:pt x="344" y="56"/>
                    </a:lnTo>
                    <a:lnTo>
                      <a:pt x="342" y="56"/>
                    </a:lnTo>
                    <a:lnTo>
                      <a:pt x="340" y="58"/>
                    </a:lnTo>
                    <a:lnTo>
                      <a:pt x="340" y="60"/>
                    </a:lnTo>
                    <a:lnTo>
                      <a:pt x="338" y="60"/>
                    </a:lnTo>
                    <a:lnTo>
                      <a:pt x="338" y="62"/>
                    </a:lnTo>
                    <a:lnTo>
                      <a:pt x="340" y="64"/>
                    </a:lnTo>
                    <a:lnTo>
                      <a:pt x="338" y="66"/>
                    </a:lnTo>
                    <a:lnTo>
                      <a:pt x="336" y="66"/>
                    </a:lnTo>
                    <a:lnTo>
                      <a:pt x="338" y="66"/>
                    </a:lnTo>
                    <a:lnTo>
                      <a:pt x="336" y="66"/>
                    </a:lnTo>
                    <a:lnTo>
                      <a:pt x="334" y="68"/>
                    </a:lnTo>
                    <a:lnTo>
                      <a:pt x="332" y="70"/>
                    </a:lnTo>
                    <a:lnTo>
                      <a:pt x="332" y="72"/>
                    </a:lnTo>
                    <a:lnTo>
                      <a:pt x="330" y="74"/>
                    </a:lnTo>
                    <a:lnTo>
                      <a:pt x="328" y="74"/>
                    </a:lnTo>
                    <a:lnTo>
                      <a:pt x="328" y="76"/>
                    </a:lnTo>
                    <a:lnTo>
                      <a:pt x="328" y="78"/>
                    </a:lnTo>
                    <a:lnTo>
                      <a:pt x="326" y="78"/>
                    </a:lnTo>
                    <a:lnTo>
                      <a:pt x="326" y="80"/>
                    </a:lnTo>
                    <a:lnTo>
                      <a:pt x="324" y="82"/>
                    </a:lnTo>
                    <a:lnTo>
                      <a:pt x="322" y="84"/>
                    </a:lnTo>
                    <a:lnTo>
                      <a:pt x="322" y="86"/>
                    </a:lnTo>
                    <a:lnTo>
                      <a:pt x="320" y="86"/>
                    </a:lnTo>
                    <a:lnTo>
                      <a:pt x="320" y="88"/>
                    </a:lnTo>
                    <a:lnTo>
                      <a:pt x="320" y="90"/>
                    </a:lnTo>
                    <a:lnTo>
                      <a:pt x="322" y="96"/>
                    </a:lnTo>
                    <a:lnTo>
                      <a:pt x="322" y="98"/>
                    </a:lnTo>
                    <a:lnTo>
                      <a:pt x="324" y="100"/>
                    </a:lnTo>
                    <a:lnTo>
                      <a:pt x="326" y="102"/>
                    </a:lnTo>
                    <a:lnTo>
                      <a:pt x="328" y="104"/>
                    </a:lnTo>
                    <a:lnTo>
                      <a:pt x="330" y="104"/>
                    </a:lnTo>
                    <a:lnTo>
                      <a:pt x="330" y="106"/>
                    </a:lnTo>
                    <a:lnTo>
                      <a:pt x="328" y="106"/>
                    </a:lnTo>
                    <a:lnTo>
                      <a:pt x="326" y="108"/>
                    </a:lnTo>
                    <a:lnTo>
                      <a:pt x="328" y="108"/>
                    </a:lnTo>
                    <a:lnTo>
                      <a:pt x="326" y="108"/>
                    </a:lnTo>
                    <a:lnTo>
                      <a:pt x="324" y="108"/>
                    </a:lnTo>
                    <a:lnTo>
                      <a:pt x="324" y="110"/>
                    </a:lnTo>
                    <a:lnTo>
                      <a:pt x="322" y="110"/>
                    </a:lnTo>
                    <a:lnTo>
                      <a:pt x="320" y="110"/>
                    </a:lnTo>
                    <a:lnTo>
                      <a:pt x="318" y="112"/>
                    </a:lnTo>
                    <a:lnTo>
                      <a:pt x="318" y="114"/>
                    </a:lnTo>
                    <a:lnTo>
                      <a:pt x="316" y="114"/>
                    </a:lnTo>
                    <a:lnTo>
                      <a:pt x="316" y="116"/>
                    </a:lnTo>
                    <a:lnTo>
                      <a:pt x="314" y="116"/>
                    </a:lnTo>
                    <a:lnTo>
                      <a:pt x="314" y="118"/>
                    </a:lnTo>
                    <a:lnTo>
                      <a:pt x="314" y="120"/>
                    </a:lnTo>
                    <a:lnTo>
                      <a:pt x="314" y="122"/>
                    </a:lnTo>
                    <a:lnTo>
                      <a:pt x="312" y="124"/>
                    </a:lnTo>
                    <a:lnTo>
                      <a:pt x="312" y="126"/>
                    </a:lnTo>
                    <a:lnTo>
                      <a:pt x="312" y="124"/>
                    </a:lnTo>
                    <a:lnTo>
                      <a:pt x="312" y="126"/>
                    </a:lnTo>
                    <a:lnTo>
                      <a:pt x="312" y="128"/>
                    </a:lnTo>
                    <a:lnTo>
                      <a:pt x="314" y="128"/>
                    </a:lnTo>
                    <a:lnTo>
                      <a:pt x="314" y="126"/>
                    </a:lnTo>
                    <a:lnTo>
                      <a:pt x="314" y="128"/>
                    </a:lnTo>
                    <a:lnTo>
                      <a:pt x="314" y="130"/>
                    </a:lnTo>
                    <a:lnTo>
                      <a:pt x="312" y="130"/>
                    </a:lnTo>
                    <a:lnTo>
                      <a:pt x="310" y="130"/>
                    </a:lnTo>
                    <a:lnTo>
                      <a:pt x="308" y="130"/>
                    </a:lnTo>
                    <a:lnTo>
                      <a:pt x="306" y="130"/>
                    </a:lnTo>
                    <a:lnTo>
                      <a:pt x="304" y="130"/>
                    </a:lnTo>
                    <a:lnTo>
                      <a:pt x="302" y="130"/>
                    </a:lnTo>
                    <a:lnTo>
                      <a:pt x="302" y="132"/>
                    </a:lnTo>
                    <a:lnTo>
                      <a:pt x="300" y="132"/>
                    </a:lnTo>
                    <a:lnTo>
                      <a:pt x="300" y="134"/>
                    </a:lnTo>
                    <a:lnTo>
                      <a:pt x="300" y="132"/>
                    </a:lnTo>
                    <a:lnTo>
                      <a:pt x="298" y="132"/>
                    </a:lnTo>
                    <a:lnTo>
                      <a:pt x="298" y="134"/>
                    </a:lnTo>
                    <a:lnTo>
                      <a:pt x="296" y="134"/>
                    </a:lnTo>
                    <a:lnTo>
                      <a:pt x="296" y="136"/>
                    </a:lnTo>
                    <a:lnTo>
                      <a:pt x="294" y="138"/>
                    </a:lnTo>
                    <a:lnTo>
                      <a:pt x="294" y="140"/>
                    </a:lnTo>
                    <a:lnTo>
                      <a:pt x="292" y="140"/>
                    </a:lnTo>
                    <a:lnTo>
                      <a:pt x="292" y="142"/>
                    </a:lnTo>
                    <a:lnTo>
                      <a:pt x="290" y="144"/>
                    </a:lnTo>
                    <a:lnTo>
                      <a:pt x="290" y="146"/>
                    </a:lnTo>
                    <a:lnTo>
                      <a:pt x="288" y="148"/>
                    </a:lnTo>
                    <a:lnTo>
                      <a:pt x="290" y="148"/>
                    </a:lnTo>
                    <a:lnTo>
                      <a:pt x="288" y="148"/>
                    </a:lnTo>
                    <a:lnTo>
                      <a:pt x="286" y="146"/>
                    </a:lnTo>
                    <a:lnTo>
                      <a:pt x="284" y="144"/>
                    </a:lnTo>
                    <a:lnTo>
                      <a:pt x="284" y="146"/>
                    </a:lnTo>
                    <a:lnTo>
                      <a:pt x="282" y="146"/>
                    </a:lnTo>
                    <a:lnTo>
                      <a:pt x="280" y="146"/>
                    </a:lnTo>
                    <a:lnTo>
                      <a:pt x="280" y="148"/>
                    </a:lnTo>
                    <a:lnTo>
                      <a:pt x="278" y="148"/>
                    </a:lnTo>
                    <a:lnTo>
                      <a:pt x="276" y="148"/>
                    </a:lnTo>
                    <a:lnTo>
                      <a:pt x="274" y="148"/>
                    </a:lnTo>
                    <a:lnTo>
                      <a:pt x="274" y="146"/>
                    </a:lnTo>
                    <a:lnTo>
                      <a:pt x="274" y="148"/>
                    </a:lnTo>
                    <a:lnTo>
                      <a:pt x="272" y="146"/>
                    </a:lnTo>
                    <a:lnTo>
                      <a:pt x="270" y="146"/>
                    </a:lnTo>
                    <a:lnTo>
                      <a:pt x="270" y="148"/>
                    </a:lnTo>
                    <a:lnTo>
                      <a:pt x="268" y="148"/>
                    </a:lnTo>
                    <a:lnTo>
                      <a:pt x="266" y="148"/>
                    </a:lnTo>
                    <a:lnTo>
                      <a:pt x="264" y="148"/>
                    </a:lnTo>
                    <a:lnTo>
                      <a:pt x="262" y="148"/>
                    </a:lnTo>
                    <a:lnTo>
                      <a:pt x="260" y="148"/>
                    </a:lnTo>
                    <a:lnTo>
                      <a:pt x="258" y="146"/>
                    </a:lnTo>
                    <a:lnTo>
                      <a:pt x="258" y="148"/>
                    </a:lnTo>
                    <a:lnTo>
                      <a:pt x="256" y="148"/>
                    </a:lnTo>
                    <a:lnTo>
                      <a:pt x="254" y="148"/>
                    </a:lnTo>
                    <a:lnTo>
                      <a:pt x="252" y="148"/>
                    </a:lnTo>
                    <a:lnTo>
                      <a:pt x="248" y="148"/>
                    </a:lnTo>
                    <a:lnTo>
                      <a:pt x="246" y="150"/>
                    </a:lnTo>
                    <a:lnTo>
                      <a:pt x="244" y="152"/>
                    </a:lnTo>
                    <a:lnTo>
                      <a:pt x="242" y="152"/>
                    </a:lnTo>
                    <a:lnTo>
                      <a:pt x="240" y="152"/>
                    </a:lnTo>
                    <a:lnTo>
                      <a:pt x="238" y="154"/>
                    </a:lnTo>
                    <a:lnTo>
                      <a:pt x="236" y="154"/>
                    </a:lnTo>
                    <a:lnTo>
                      <a:pt x="234" y="156"/>
                    </a:lnTo>
                    <a:lnTo>
                      <a:pt x="232" y="158"/>
                    </a:lnTo>
                    <a:lnTo>
                      <a:pt x="232" y="162"/>
                    </a:lnTo>
                    <a:lnTo>
                      <a:pt x="230" y="162"/>
                    </a:lnTo>
                    <a:lnTo>
                      <a:pt x="230" y="160"/>
                    </a:lnTo>
                    <a:lnTo>
                      <a:pt x="230" y="162"/>
                    </a:lnTo>
                    <a:lnTo>
                      <a:pt x="228" y="162"/>
                    </a:lnTo>
                    <a:lnTo>
                      <a:pt x="226" y="164"/>
                    </a:lnTo>
                    <a:lnTo>
                      <a:pt x="226" y="162"/>
                    </a:lnTo>
                    <a:lnTo>
                      <a:pt x="224" y="162"/>
                    </a:lnTo>
                    <a:lnTo>
                      <a:pt x="222" y="162"/>
                    </a:lnTo>
                    <a:lnTo>
                      <a:pt x="220" y="160"/>
                    </a:lnTo>
                    <a:lnTo>
                      <a:pt x="218" y="160"/>
                    </a:lnTo>
                    <a:lnTo>
                      <a:pt x="218" y="158"/>
                    </a:lnTo>
                    <a:lnTo>
                      <a:pt x="218" y="156"/>
                    </a:lnTo>
                    <a:lnTo>
                      <a:pt x="216" y="156"/>
                    </a:lnTo>
                    <a:lnTo>
                      <a:pt x="216" y="154"/>
                    </a:lnTo>
                    <a:lnTo>
                      <a:pt x="214" y="152"/>
                    </a:lnTo>
                    <a:lnTo>
                      <a:pt x="216" y="152"/>
                    </a:lnTo>
                    <a:lnTo>
                      <a:pt x="216" y="150"/>
                    </a:lnTo>
                    <a:lnTo>
                      <a:pt x="214" y="150"/>
                    </a:lnTo>
                    <a:lnTo>
                      <a:pt x="212" y="148"/>
                    </a:lnTo>
                    <a:lnTo>
                      <a:pt x="214" y="146"/>
                    </a:lnTo>
                    <a:lnTo>
                      <a:pt x="214" y="144"/>
                    </a:lnTo>
                    <a:lnTo>
                      <a:pt x="212" y="142"/>
                    </a:lnTo>
                    <a:lnTo>
                      <a:pt x="208" y="140"/>
                    </a:lnTo>
                    <a:lnTo>
                      <a:pt x="206" y="138"/>
                    </a:lnTo>
                    <a:lnTo>
                      <a:pt x="204" y="138"/>
                    </a:lnTo>
                    <a:lnTo>
                      <a:pt x="202" y="138"/>
                    </a:lnTo>
                    <a:lnTo>
                      <a:pt x="198" y="138"/>
                    </a:lnTo>
                    <a:lnTo>
                      <a:pt x="196" y="138"/>
                    </a:lnTo>
                    <a:lnTo>
                      <a:pt x="194" y="138"/>
                    </a:lnTo>
                    <a:lnTo>
                      <a:pt x="194" y="136"/>
                    </a:lnTo>
                    <a:lnTo>
                      <a:pt x="194" y="134"/>
                    </a:lnTo>
                    <a:lnTo>
                      <a:pt x="194" y="132"/>
                    </a:lnTo>
                    <a:lnTo>
                      <a:pt x="194" y="130"/>
                    </a:lnTo>
                    <a:lnTo>
                      <a:pt x="194" y="128"/>
                    </a:lnTo>
                    <a:lnTo>
                      <a:pt x="196" y="126"/>
                    </a:lnTo>
                    <a:lnTo>
                      <a:pt x="198" y="124"/>
                    </a:lnTo>
                    <a:lnTo>
                      <a:pt x="198" y="122"/>
                    </a:lnTo>
                    <a:lnTo>
                      <a:pt x="198" y="120"/>
                    </a:lnTo>
                    <a:lnTo>
                      <a:pt x="200" y="120"/>
                    </a:lnTo>
                    <a:lnTo>
                      <a:pt x="202" y="120"/>
                    </a:lnTo>
                    <a:lnTo>
                      <a:pt x="204" y="118"/>
                    </a:lnTo>
                    <a:lnTo>
                      <a:pt x="204" y="11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30" name="Freeform 123">
                <a:extLst>
                  <a:ext uri="{FF2B5EF4-FFF2-40B4-BE49-F238E27FC236}">
                    <a16:creationId xmlns:a16="http://schemas.microsoft.com/office/drawing/2014/main" id="{562E3648-028A-1393-9B1F-7C4C1D4F05B5}"/>
                  </a:ext>
                </a:extLst>
              </p:cNvPr>
              <p:cNvSpPr>
                <a:spLocks noChangeAspect="1"/>
              </p:cNvSpPr>
              <p:nvPr/>
            </p:nvSpPr>
            <p:spPr bwMode="auto">
              <a:xfrm>
                <a:off x="3956231" y="3557304"/>
                <a:ext cx="18246" cy="24332"/>
              </a:xfrm>
              <a:custGeom>
                <a:avLst/>
                <a:gdLst>
                  <a:gd name="T0" fmla="*/ 0 w 12"/>
                  <a:gd name="T1" fmla="*/ 14 h 16"/>
                  <a:gd name="T2" fmla="*/ 0 w 12"/>
                  <a:gd name="T3" fmla="*/ 14 h 16"/>
                  <a:gd name="T4" fmla="*/ 4 w 12"/>
                  <a:gd name="T5" fmla="*/ 12 h 16"/>
                  <a:gd name="T6" fmla="*/ 4 w 12"/>
                  <a:gd name="T7" fmla="*/ 12 h 16"/>
                  <a:gd name="T8" fmla="*/ 6 w 12"/>
                  <a:gd name="T9" fmla="*/ 10 h 16"/>
                  <a:gd name="T10" fmla="*/ 8 w 12"/>
                  <a:gd name="T11" fmla="*/ 6 h 16"/>
                  <a:gd name="T12" fmla="*/ 8 w 12"/>
                  <a:gd name="T13" fmla="*/ 2 h 16"/>
                  <a:gd name="T14" fmla="*/ 8 w 12"/>
                  <a:gd name="T15" fmla="*/ 2 h 16"/>
                  <a:gd name="T16" fmla="*/ 10 w 12"/>
                  <a:gd name="T17" fmla="*/ 0 h 16"/>
                  <a:gd name="T18" fmla="*/ 10 w 12"/>
                  <a:gd name="T19" fmla="*/ 2 h 16"/>
                  <a:gd name="T20" fmla="*/ 12 w 12"/>
                  <a:gd name="T21" fmla="*/ 6 h 16"/>
                  <a:gd name="T22" fmla="*/ 10 w 12"/>
                  <a:gd name="T23" fmla="*/ 6 h 16"/>
                  <a:gd name="T24" fmla="*/ 10 w 12"/>
                  <a:gd name="T25" fmla="*/ 8 h 16"/>
                  <a:gd name="T26" fmla="*/ 10 w 12"/>
                  <a:gd name="T27" fmla="*/ 10 h 16"/>
                  <a:gd name="T28" fmla="*/ 8 w 12"/>
                  <a:gd name="T29" fmla="*/ 12 h 16"/>
                  <a:gd name="T30" fmla="*/ 4 w 12"/>
                  <a:gd name="T31" fmla="*/ 14 h 16"/>
                  <a:gd name="T32" fmla="*/ 2 w 12"/>
                  <a:gd name="T33" fmla="*/ 16 h 16"/>
                  <a:gd name="T34" fmla="*/ 0 w 12"/>
                  <a:gd name="T35" fmla="*/ 16 h 16"/>
                  <a:gd name="T36" fmla="*/ 0 w 12"/>
                  <a:gd name="T37" fmla="*/ 16 h 16"/>
                  <a:gd name="T38" fmla="*/ 0 w 12"/>
                  <a:gd name="T39" fmla="*/ 14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 h="16">
                    <a:moveTo>
                      <a:pt x="0" y="14"/>
                    </a:moveTo>
                    <a:lnTo>
                      <a:pt x="0" y="14"/>
                    </a:lnTo>
                    <a:lnTo>
                      <a:pt x="4" y="12"/>
                    </a:lnTo>
                    <a:lnTo>
                      <a:pt x="6" y="10"/>
                    </a:lnTo>
                    <a:lnTo>
                      <a:pt x="8" y="6"/>
                    </a:lnTo>
                    <a:lnTo>
                      <a:pt x="8" y="2"/>
                    </a:lnTo>
                    <a:lnTo>
                      <a:pt x="10" y="0"/>
                    </a:lnTo>
                    <a:lnTo>
                      <a:pt x="10" y="2"/>
                    </a:lnTo>
                    <a:lnTo>
                      <a:pt x="12" y="6"/>
                    </a:lnTo>
                    <a:lnTo>
                      <a:pt x="10" y="6"/>
                    </a:lnTo>
                    <a:lnTo>
                      <a:pt x="10" y="8"/>
                    </a:lnTo>
                    <a:lnTo>
                      <a:pt x="10" y="10"/>
                    </a:lnTo>
                    <a:lnTo>
                      <a:pt x="8" y="12"/>
                    </a:lnTo>
                    <a:lnTo>
                      <a:pt x="4" y="14"/>
                    </a:lnTo>
                    <a:lnTo>
                      <a:pt x="2" y="16"/>
                    </a:lnTo>
                    <a:lnTo>
                      <a:pt x="0" y="16"/>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31" name="Freeform 124">
                <a:extLst>
                  <a:ext uri="{FF2B5EF4-FFF2-40B4-BE49-F238E27FC236}">
                    <a16:creationId xmlns:a16="http://schemas.microsoft.com/office/drawing/2014/main" id="{B9F36909-2BFE-B7AE-50F2-0D794C0B5628}"/>
                  </a:ext>
                </a:extLst>
              </p:cNvPr>
              <p:cNvSpPr>
                <a:spLocks noChangeAspect="1"/>
              </p:cNvSpPr>
              <p:nvPr/>
            </p:nvSpPr>
            <p:spPr bwMode="auto">
              <a:xfrm>
                <a:off x="3916696" y="3581637"/>
                <a:ext cx="12166" cy="12166"/>
              </a:xfrm>
              <a:custGeom>
                <a:avLst/>
                <a:gdLst>
                  <a:gd name="T0" fmla="*/ 0 w 8"/>
                  <a:gd name="T1" fmla="*/ 4 h 8"/>
                  <a:gd name="T2" fmla="*/ 0 w 8"/>
                  <a:gd name="T3" fmla="*/ 2 h 8"/>
                  <a:gd name="T4" fmla="*/ 0 w 8"/>
                  <a:gd name="T5" fmla="*/ 2 h 8"/>
                  <a:gd name="T6" fmla="*/ 0 w 8"/>
                  <a:gd name="T7" fmla="*/ 0 h 8"/>
                  <a:gd name="T8" fmla="*/ 2 w 8"/>
                  <a:gd name="T9" fmla="*/ 0 h 8"/>
                  <a:gd name="T10" fmla="*/ 4 w 8"/>
                  <a:gd name="T11" fmla="*/ 0 h 8"/>
                  <a:gd name="T12" fmla="*/ 4 w 8"/>
                  <a:gd name="T13" fmla="*/ 0 h 8"/>
                  <a:gd name="T14" fmla="*/ 6 w 8"/>
                  <a:gd name="T15" fmla="*/ 0 h 8"/>
                  <a:gd name="T16" fmla="*/ 6 w 8"/>
                  <a:gd name="T17" fmla="*/ 0 h 8"/>
                  <a:gd name="T18" fmla="*/ 6 w 8"/>
                  <a:gd name="T19" fmla="*/ 0 h 8"/>
                  <a:gd name="T20" fmla="*/ 6 w 8"/>
                  <a:gd name="T21" fmla="*/ 2 h 8"/>
                  <a:gd name="T22" fmla="*/ 8 w 8"/>
                  <a:gd name="T23" fmla="*/ 4 h 8"/>
                  <a:gd name="T24" fmla="*/ 6 w 8"/>
                  <a:gd name="T25" fmla="*/ 6 h 8"/>
                  <a:gd name="T26" fmla="*/ 6 w 8"/>
                  <a:gd name="T27" fmla="*/ 6 h 8"/>
                  <a:gd name="T28" fmla="*/ 4 w 8"/>
                  <a:gd name="T29" fmla="*/ 8 h 8"/>
                  <a:gd name="T30" fmla="*/ 4 w 8"/>
                  <a:gd name="T31" fmla="*/ 8 h 8"/>
                  <a:gd name="T32" fmla="*/ 0 w 8"/>
                  <a:gd name="T33" fmla="*/ 8 h 8"/>
                  <a:gd name="T34" fmla="*/ 0 w 8"/>
                  <a:gd name="T35" fmla="*/ 4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 h="8">
                    <a:moveTo>
                      <a:pt x="0" y="4"/>
                    </a:moveTo>
                    <a:lnTo>
                      <a:pt x="0" y="2"/>
                    </a:lnTo>
                    <a:lnTo>
                      <a:pt x="0" y="0"/>
                    </a:lnTo>
                    <a:lnTo>
                      <a:pt x="2" y="0"/>
                    </a:lnTo>
                    <a:lnTo>
                      <a:pt x="4" y="0"/>
                    </a:lnTo>
                    <a:lnTo>
                      <a:pt x="6" y="0"/>
                    </a:lnTo>
                    <a:lnTo>
                      <a:pt x="6" y="2"/>
                    </a:lnTo>
                    <a:lnTo>
                      <a:pt x="8" y="4"/>
                    </a:lnTo>
                    <a:lnTo>
                      <a:pt x="6" y="6"/>
                    </a:lnTo>
                    <a:lnTo>
                      <a:pt x="4" y="8"/>
                    </a:lnTo>
                    <a:lnTo>
                      <a:pt x="0" y="8"/>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32" name="Freeform 125">
                <a:extLst>
                  <a:ext uri="{FF2B5EF4-FFF2-40B4-BE49-F238E27FC236}">
                    <a16:creationId xmlns:a16="http://schemas.microsoft.com/office/drawing/2014/main" id="{43678B6B-05D1-F4D8-6288-C0C9AE1A40BA}"/>
                  </a:ext>
                </a:extLst>
              </p:cNvPr>
              <p:cNvSpPr>
                <a:spLocks noChangeAspect="1"/>
              </p:cNvSpPr>
              <p:nvPr/>
            </p:nvSpPr>
            <p:spPr bwMode="auto">
              <a:xfrm>
                <a:off x="3971437" y="3545138"/>
                <a:ext cx="12166" cy="12166"/>
              </a:xfrm>
              <a:custGeom>
                <a:avLst/>
                <a:gdLst>
                  <a:gd name="T0" fmla="*/ 0 w 8"/>
                  <a:gd name="T1" fmla="*/ 6 h 8"/>
                  <a:gd name="T2" fmla="*/ 2 w 8"/>
                  <a:gd name="T3" fmla="*/ 4 h 8"/>
                  <a:gd name="T4" fmla="*/ 2 w 8"/>
                  <a:gd name="T5" fmla="*/ 4 h 8"/>
                  <a:gd name="T6" fmla="*/ 2 w 8"/>
                  <a:gd name="T7" fmla="*/ 2 h 8"/>
                  <a:gd name="T8" fmla="*/ 2 w 8"/>
                  <a:gd name="T9" fmla="*/ 2 h 8"/>
                  <a:gd name="T10" fmla="*/ 6 w 8"/>
                  <a:gd name="T11" fmla="*/ 0 h 8"/>
                  <a:gd name="T12" fmla="*/ 6 w 8"/>
                  <a:gd name="T13" fmla="*/ 2 h 8"/>
                  <a:gd name="T14" fmla="*/ 6 w 8"/>
                  <a:gd name="T15" fmla="*/ 0 h 8"/>
                  <a:gd name="T16" fmla="*/ 6 w 8"/>
                  <a:gd name="T17" fmla="*/ 0 h 8"/>
                  <a:gd name="T18" fmla="*/ 8 w 8"/>
                  <a:gd name="T19" fmla="*/ 0 h 8"/>
                  <a:gd name="T20" fmla="*/ 8 w 8"/>
                  <a:gd name="T21" fmla="*/ 0 h 8"/>
                  <a:gd name="T22" fmla="*/ 8 w 8"/>
                  <a:gd name="T23" fmla="*/ 0 h 8"/>
                  <a:gd name="T24" fmla="*/ 8 w 8"/>
                  <a:gd name="T25" fmla="*/ 2 h 8"/>
                  <a:gd name="T26" fmla="*/ 8 w 8"/>
                  <a:gd name="T27" fmla="*/ 2 h 8"/>
                  <a:gd name="T28" fmla="*/ 8 w 8"/>
                  <a:gd name="T29" fmla="*/ 4 h 8"/>
                  <a:gd name="T30" fmla="*/ 6 w 8"/>
                  <a:gd name="T31" fmla="*/ 4 h 8"/>
                  <a:gd name="T32" fmla="*/ 6 w 8"/>
                  <a:gd name="T33" fmla="*/ 6 h 8"/>
                  <a:gd name="T34" fmla="*/ 4 w 8"/>
                  <a:gd name="T35" fmla="*/ 8 h 8"/>
                  <a:gd name="T36" fmla="*/ 2 w 8"/>
                  <a:gd name="T37" fmla="*/ 8 h 8"/>
                  <a:gd name="T38" fmla="*/ 0 w 8"/>
                  <a:gd name="T39" fmla="*/ 6 h 8"/>
                  <a:gd name="T40" fmla="*/ 0 w 8"/>
                  <a:gd name="T41" fmla="*/ 6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8">
                    <a:moveTo>
                      <a:pt x="0" y="6"/>
                    </a:moveTo>
                    <a:lnTo>
                      <a:pt x="2" y="4"/>
                    </a:lnTo>
                    <a:lnTo>
                      <a:pt x="2" y="2"/>
                    </a:lnTo>
                    <a:lnTo>
                      <a:pt x="6" y="0"/>
                    </a:lnTo>
                    <a:lnTo>
                      <a:pt x="6" y="2"/>
                    </a:lnTo>
                    <a:lnTo>
                      <a:pt x="6" y="0"/>
                    </a:lnTo>
                    <a:lnTo>
                      <a:pt x="8" y="0"/>
                    </a:lnTo>
                    <a:lnTo>
                      <a:pt x="8" y="2"/>
                    </a:lnTo>
                    <a:lnTo>
                      <a:pt x="8" y="4"/>
                    </a:lnTo>
                    <a:lnTo>
                      <a:pt x="6" y="4"/>
                    </a:lnTo>
                    <a:lnTo>
                      <a:pt x="6" y="6"/>
                    </a:lnTo>
                    <a:lnTo>
                      <a:pt x="4" y="8"/>
                    </a:lnTo>
                    <a:lnTo>
                      <a:pt x="2" y="8"/>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33" name="Freeform 126">
                <a:extLst>
                  <a:ext uri="{FF2B5EF4-FFF2-40B4-BE49-F238E27FC236}">
                    <a16:creationId xmlns:a16="http://schemas.microsoft.com/office/drawing/2014/main" id="{3A649E71-05A3-C7C0-228F-365289CFBC2E}"/>
                  </a:ext>
                </a:extLst>
              </p:cNvPr>
              <p:cNvSpPr>
                <a:spLocks noChangeAspect="1"/>
              </p:cNvSpPr>
              <p:nvPr/>
            </p:nvSpPr>
            <p:spPr bwMode="auto">
              <a:xfrm>
                <a:off x="4448902" y="3195371"/>
                <a:ext cx="15206" cy="9123"/>
              </a:xfrm>
              <a:custGeom>
                <a:avLst/>
                <a:gdLst>
                  <a:gd name="T0" fmla="*/ 0 w 10"/>
                  <a:gd name="T1" fmla="*/ 2 h 6"/>
                  <a:gd name="T2" fmla="*/ 0 w 10"/>
                  <a:gd name="T3" fmla="*/ 2 h 6"/>
                  <a:gd name="T4" fmla="*/ 2 w 10"/>
                  <a:gd name="T5" fmla="*/ 2 h 6"/>
                  <a:gd name="T6" fmla="*/ 4 w 10"/>
                  <a:gd name="T7" fmla="*/ 2 h 6"/>
                  <a:gd name="T8" fmla="*/ 4 w 10"/>
                  <a:gd name="T9" fmla="*/ 2 h 6"/>
                  <a:gd name="T10" fmla="*/ 6 w 10"/>
                  <a:gd name="T11" fmla="*/ 2 h 6"/>
                  <a:gd name="T12" fmla="*/ 6 w 10"/>
                  <a:gd name="T13" fmla="*/ 0 h 6"/>
                  <a:gd name="T14" fmla="*/ 6 w 10"/>
                  <a:gd name="T15" fmla="*/ 2 h 6"/>
                  <a:gd name="T16" fmla="*/ 6 w 10"/>
                  <a:gd name="T17" fmla="*/ 2 h 6"/>
                  <a:gd name="T18" fmla="*/ 8 w 10"/>
                  <a:gd name="T19" fmla="*/ 2 h 6"/>
                  <a:gd name="T20" fmla="*/ 8 w 10"/>
                  <a:gd name="T21" fmla="*/ 2 h 6"/>
                  <a:gd name="T22" fmla="*/ 8 w 10"/>
                  <a:gd name="T23" fmla="*/ 2 h 6"/>
                  <a:gd name="T24" fmla="*/ 8 w 10"/>
                  <a:gd name="T25" fmla="*/ 2 h 6"/>
                  <a:gd name="T26" fmla="*/ 8 w 10"/>
                  <a:gd name="T27" fmla="*/ 4 h 6"/>
                  <a:gd name="T28" fmla="*/ 8 w 10"/>
                  <a:gd name="T29" fmla="*/ 4 h 6"/>
                  <a:gd name="T30" fmla="*/ 10 w 10"/>
                  <a:gd name="T31" fmla="*/ 6 h 6"/>
                  <a:gd name="T32" fmla="*/ 10 w 10"/>
                  <a:gd name="T33" fmla="*/ 6 h 6"/>
                  <a:gd name="T34" fmla="*/ 8 w 10"/>
                  <a:gd name="T35" fmla="*/ 6 h 6"/>
                  <a:gd name="T36" fmla="*/ 8 w 10"/>
                  <a:gd name="T37" fmla="*/ 6 h 6"/>
                  <a:gd name="T38" fmla="*/ 6 w 10"/>
                  <a:gd name="T39" fmla="*/ 6 h 6"/>
                  <a:gd name="T40" fmla="*/ 4 w 10"/>
                  <a:gd name="T41" fmla="*/ 4 h 6"/>
                  <a:gd name="T42" fmla="*/ 4 w 10"/>
                  <a:gd name="T43" fmla="*/ 4 h 6"/>
                  <a:gd name="T44" fmla="*/ 2 w 10"/>
                  <a:gd name="T45" fmla="*/ 4 h 6"/>
                  <a:gd name="T46" fmla="*/ 2 w 10"/>
                  <a:gd name="T47" fmla="*/ 4 h 6"/>
                  <a:gd name="T48" fmla="*/ 0 w 10"/>
                  <a:gd name="T49" fmla="*/ 4 h 6"/>
                  <a:gd name="T50" fmla="*/ 0 w 10"/>
                  <a:gd name="T51" fmla="*/ 4 h 6"/>
                  <a:gd name="T52" fmla="*/ 0 w 10"/>
                  <a:gd name="T53" fmla="*/ 2 h 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 h="6">
                    <a:moveTo>
                      <a:pt x="0" y="2"/>
                    </a:moveTo>
                    <a:lnTo>
                      <a:pt x="0" y="2"/>
                    </a:lnTo>
                    <a:lnTo>
                      <a:pt x="2" y="2"/>
                    </a:lnTo>
                    <a:lnTo>
                      <a:pt x="4" y="2"/>
                    </a:lnTo>
                    <a:lnTo>
                      <a:pt x="6" y="2"/>
                    </a:lnTo>
                    <a:lnTo>
                      <a:pt x="6" y="0"/>
                    </a:lnTo>
                    <a:lnTo>
                      <a:pt x="6" y="2"/>
                    </a:lnTo>
                    <a:lnTo>
                      <a:pt x="8" y="2"/>
                    </a:lnTo>
                    <a:lnTo>
                      <a:pt x="8" y="4"/>
                    </a:lnTo>
                    <a:lnTo>
                      <a:pt x="10" y="6"/>
                    </a:lnTo>
                    <a:lnTo>
                      <a:pt x="8" y="6"/>
                    </a:lnTo>
                    <a:lnTo>
                      <a:pt x="6" y="6"/>
                    </a:lnTo>
                    <a:lnTo>
                      <a:pt x="4" y="4"/>
                    </a:lnTo>
                    <a:lnTo>
                      <a:pt x="2" y="4"/>
                    </a:lnTo>
                    <a:lnTo>
                      <a:pt x="0"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34" name="Freeform 127">
                <a:extLst>
                  <a:ext uri="{FF2B5EF4-FFF2-40B4-BE49-F238E27FC236}">
                    <a16:creationId xmlns:a16="http://schemas.microsoft.com/office/drawing/2014/main" id="{2BBEF17D-84A5-F10D-0653-CFB92F3414D7}"/>
                  </a:ext>
                </a:extLst>
              </p:cNvPr>
              <p:cNvSpPr>
                <a:spLocks noChangeAspect="1"/>
              </p:cNvSpPr>
              <p:nvPr/>
            </p:nvSpPr>
            <p:spPr bwMode="auto">
              <a:xfrm>
                <a:off x="4381995" y="3228827"/>
                <a:ext cx="12166" cy="9123"/>
              </a:xfrm>
              <a:custGeom>
                <a:avLst/>
                <a:gdLst>
                  <a:gd name="T0" fmla="*/ 0 w 8"/>
                  <a:gd name="T1" fmla="*/ 4 h 6"/>
                  <a:gd name="T2" fmla="*/ 0 w 8"/>
                  <a:gd name="T3" fmla="*/ 2 h 6"/>
                  <a:gd name="T4" fmla="*/ 0 w 8"/>
                  <a:gd name="T5" fmla="*/ 2 h 6"/>
                  <a:gd name="T6" fmla="*/ 0 w 8"/>
                  <a:gd name="T7" fmla="*/ 2 h 6"/>
                  <a:gd name="T8" fmla="*/ 2 w 8"/>
                  <a:gd name="T9" fmla="*/ 2 h 6"/>
                  <a:gd name="T10" fmla="*/ 2 w 8"/>
                  <a:gd name="T11" fmla="*/ 2 h 6"/>
                  <a:gd name="T12" fmla="*/ 2 w 8"/>
                  <a:gd name="T13" fmla="*/ 0 h 6"/>
                  <a:gd name="T14" fmla="*/ 2 w 8"/>
                  <a:gd name="T15" fmla="*/ 0 h 6"/>
                  <a:gd name="T16" fmla="*/ 2 w 8"/>
                  <a:gd name="T17" fmla="*/ 0 h 6"/>
                  <a:gd name="T18" fmla="*/ 4 w 8"/>
                  <a:gd name="T19" fmla="*/ 0 h 6"/>
                  <a:gd name="T20" fmla="*/ 4 w 8"/>
                  <a:gd name="T21" fmla="*/ 0 h 6"/>
                  <a:gd name="T22" fmla="*/ 6 w 8"/>
                  <a:gd name="T23" fmla="*/ 0 h 6"/>
                  <a:gd name="T24" fmla="*/ 6 w 8"/>
                  <a:gd name="T25" fmla="*/ 0 h 6"/>
                  <a:gd name="T26" fmla="*/ 8 w 8"/>
                  <a:gd name="T27" fmla="*/ 0 h 6"/>
                  <a:gd name="T28" fmla="*/ 6 w 8"/>
                  <a:gd name="T29" fmla="*/ 0 h 6"/>
                  <a:gd name="T30" fmla="*/ 6 w 8"/>
                  <a:gd name="T31" fmla="*/ 0 h 6"/>
                  <a:gd name="T32" fmla="*/ 8 w 8"/>
                  <a:gd name="T33" fmla="*/ 0 h 6"/>
                  <a:gd name="T34" fmla="*/ 8 w 8"/>
                  <a:gd name="T35" fmla="*/ 2 h 6"/>
                  <a:gd name="T36" fmla="*/ 6 w 8"/>
                  <a:gd name="T37" fmla="*/ 2 h 6"/>
                  <a:gd name="T38" fmla="*/ 6 w 8"/>
                  <a:gd name="T39" fmla="*/ 2 h 6"/>
                  <a:gd name="T40" fmla="*/ 4 w 8"/>
                  <a:gd name="T41" fmla="*/ 4 h 6"/>
                  <a:gd name="T42" fmla="*/ 4 w 8"/>
                  <a:gd name="T43" fmla="*/ 4 h 6"/>
                  <a:gd name="T44" fmla="*/ 4 w 8"/>
                  <a:gd name="T45" fmla="*/ 6 h 6"/>
                  <a:gd name="T46" fmla="*/ 2 w 8"/>
                  <a:gd name="T47" fmla="*/ 6 h 6"/>
                  <a:gd name="T48" fmla="*/ 2 w 8"/>
                  <a:gd name="T49" fmla="*/ 4 h 6"/>
                  <a:gd name="T50" fmla="*/ 0 w 8"/>
                  <a:gd name="T51" fmla="*/ 4 h 6"/>
                  <a:gd name="T52" fmla="*/ 0 w 8"/>
                  <a:gd name="T53" fmla="*/ 4 h 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 h="6">
                    <a:moveTo>
                      <a:pt x="0" y="4"/>
                    </a:moveTo>
                    <a:lnTo>
                      <a:pt x="0" y="2"/>
                    </a:lnTo>
                    <a:lnTo>
                      <a:pt x="2" y="2"/>
                    </a:lnTo>
                    <a:lnTo>
                      <a:pt x="2" y="0"/>
                    </a:lnTo>
                    <a:lnTo>
                      <a:pt x="4" y="0"/>
                    </a:lnTo>
                    <a:lnTo>
                      <a:pt x="6" y="0"/>
                    </a:lnTo>
                    <a:lnTo>
                      <a:pt x="8" y="0"/>
                    </a:lnTo>
                    <a:lnTo>
                      <a:pt x="6" y="0"/>
                    </a:lnTo>
                    <a:lnTo>
                      <a:pt x="8" y="0"/>
                    </a:lnTo>
                    <a:lnTo>
                      <a:pt x="8" y="2"/>
                    </a:lnTo>
                    <a:lnTo>
                      <a:pt x="6" y="2"/>
                    </a:lnTo>
                    <a:lnTo>
                      <a:pt x="4" y="4"/>
                    </a:lnTo>
                    <a:lnTo>
                      <a:pt x="4" y="6"/>
                    </a:lnTo>
                    <a:lnTo>
                      <a:pt x="2" y="6"/>
                    </a:lnTo>
                    <a:lnTo>
                      <a:pt x="2"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35" name="Freeform 128">
                <a:extLst>
                  <a:ext uri="{FF2B5EF4-FFF2-40B4-BE49-F238E27FC236}">
                    <a16:creationId xmlns:a16="http://schemas.microsoft.com/office/drawing/2014/main" id="{ED8DB96C-21BD-C1A2-A4FC-2F397F5E899D}"/>
                  </a:ext>
                </a:extLst>
              </p:cNvPr>
              <p:cNvSpPr>
                <a:spLocks noChangeAspect="1"/>
              </p:cNvSpPr>
              <p:nvPr/>
            </p:nvSpPr>
            <p:spPr bwMode="auto">
              <a:xfrm>
                <a:off x="3874118" y="3578594"/>
                <a:ext cx="6083" cy="6083"/>
              </a:xfrm>
              <a:custGeom>
                <a:avLst/>
                <a:gdLst>
                  <a:gd name="T0" fmla="*/ 0 w 4"/>
                  <a:gd name="T1" fmla="*/ 2 h 4"/>
                  <a:gd name="T2" fmla="*/ 0 w 4"/>
                  <a:gd name="T3" fmla="*/ 2 h 4"/>
                  <a:gd name="T4" fmla="*/ 2 w 4"/>
                  <a:gd name="T5" fmla="*/ 0 h 4"/>
                  <a:gd name="T6" fmla="*/ 4 w 4"/>
                  <a:gd name="T7" fmla="*/ 2 h 4"/>
                  <a:gd name="T8" fmla="*/ 4 w 4"/>
                  <a:gd name="T9" fmla="*/ 2 h 4"/>
                  <a:gd name="T10" fmla="*/ 2 w 4"/>
                  <a:gd name="T11" fmla="*/ 4 h 4"/>
                  <a:gd name="T12" fmla="*/ 2 w 4"/>
                  <a:gd name="T13" fmla="*/ 4 h 4"/>
                  <a:gd name="T14" fmla="*/ 0 w 4"/>
                  <a:gd name="T15" fmla="*/ 2 h 4"/>
                  <a:gd name="T16" fmla="*/ 0 w 4"/>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4">
                    <a:moveTo>
                      <a:pt x="0" y="2"/>
                    </a:moveTo>
                    <a:lnTo>
                      <a:pt x="0" y="2"/>
                    </a:lnTo>
                    <a:lnTo>
                      <a:pt x="2" y="0"/>
                    </a:lnTo>
                    <a:lnTo>
                      <a:pt x="4" y="2"/>
                    </a:lnTo>
                    <a:lnTo>
                      <a:pt x="2"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36" name="Freeform 129">
                <a:extLst>
                  <a:ext uri="{FF2B5EF4-FFF2-40B4-BE49-F238E27FC236}">
                    <a16:creationId xmlns:a16="http://schemas.microsoft.com/office/drawing/2014/main" id="{B8CCBD52-5F09-1278-6D66-8E880E91A51D}"/>
                  </a:ext>
                </a:extLst>
              </p:cNvPr>
              <p:cNvSpPr>
                <a:spLocks noChangeAspect="1"/>
              </p:cNvSpPr>
              <p:nvPr/>
            </p:nvSpPr>
            <p:spPr bwMode="auto">
              <a:xfrm>
                <a:off x="4385038" y="3237950"/>
                <a:ext cx="6083" cy="6083"/>
              </a:xfrm>
              <a:custGeom>
                <a:avLst/>
                <a:gdLst>
                  <a:gd name="T0" fmla="*/ 0 w 4"/>
                  <a:gd name="T1" fmla="*/ 2 h 4"/>
                  <a:gd name="T2" fmla="*/ 2 w 4"/>
                  <a:gd name="T3" fmla="*/ 2 h 4"/>
                  <a:gd name="T4" fmla="*/ 2 w 4"/>
                  <a:gd name="T5" fmla="*/ 0 h 4"/>
                  <a:gd name="T6" fmla="*/ 2 w 4"/>
                  <a:gd name="T7" fmla="*/ 2 h 4"/>
                  <a:gd name="T8" fmla="*/ 4 w 4"/>
                  <a:gd name="T9" fmla="*/ 2 h 4"/>
                  <a:gd name="T10" fmla="*/ 4 w 4"/>
                  <a:gd name="T11" fmla="*/ 2 h 4"/>
                  <a:gd name="T12" fmla="*/ 4 w 4"/>
                  <a:gd name="T13" fmla="*/ 4 h 4"/>
                  <a:gd name="T14" fmla="*/ 4 w 4"/>
                  <a:gd name="T15" fmla="*/ 4 h 4"/>
                  <a:gd name="T16" fmla="*/ 2 w 4"/>
                  <a:gd name="T17" fmla="*/ 2 h 4"/>
                  <a:gd name="T18" fmla="*/ 2 w 4"/>
                  <a:gd name="T19" fmla="*/ 2 h 4"/>
                  <a:gd name="T20" fmla="*/ 2 w 4"/>
                  <a:gd name="T21" fmla="*/ 4 h 4"/>
                  <a:gd name="T22" fmla="*/ 0 w 4"/>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 h="4">
                    <a:moveTo>
                      <a:pt x="0" y="2"/>
                    </a:moveTo>
                    <a:lnTo>
                      <a:pt x="2" y="2"/>
                    </a:lnTo>
                    <a:lnTo>
                      <a:pt x="2" y="0"/>
                    </a:lnTo>
                    <a:lnTo>
                      <a:pt x="2" y="2"/>
                    </a:lnTo>
                    <a:lnTo>
                      <a:pt x="4" y="2"/>
                    </a:lnTo>
                    <a:lnTo>
                      <a:pt x="4" y="4"/>
                    </a:lnTo>
                    <a:lnTo>
                      <a:pt x="2" y="2"/>
                    </a:lnTo>
                    <a:lnTo>
                      <a:pt x="2"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37" name="Freeform 130">
                <a:extLst>
                  <a:ext uri="{FF2B5EF4-FFF2-40B4-BE49-F238E27FC236}">
                    <a16:creationId xmlns:a16="http://schemas.microsoft.com/office/drawing/2014/main" id="{B0424007-E4BB-FEDA-4E6B-5060C64961E0}"/>
                  </a:ext>
                </a:extLst>
              </p:cNvPr>
              <p:cNvSpPr>
                <a:spLocks noChangeAspect="1"/>
              </p:cNvSpPr>
              <p:nvPr/>
            </p:nvSpPr>
            <p:spPr bwMode="auto">
              <a:xfrm>
                <a:off x="4731732" y="3732190"/>
                <a:ext cx="291952" cy="514008"/>
              </a:xfrm>
              <a:custGeom>
                <a:avLst/>
                <a:gdLst>
                  <a:gd name="T0" fmla="*/ 192 w 192"/>
                  <a:gd name="T1" fmla="*/ 84 h 338"/>
                  <a:gd name="T2" fmla="*/ 192 w 192"/>
                  <a:gd name="T3" fmla="*/ 104 h 338"/>
                  <a:gd name="T4" fmla="*/ 192 w 192"/>
                  <a:gd name="T5" fmla="*/ 124 h 338"/>
                  <a:gd name="T6" fmla="*/ 192 w 192"/>
                  <a:gd name="T7" fmla="*/ 144 h 338"/>
                  <a:gd name="T8" fmla="*/ 192 w 192"/>
                  <a:gd name="T9" fmla="*/ 164 h 338"/>
                  <a:gd name="T10" fmla="*/ 182 w 192"/>
                  <a:gd name="T11" fmla="*/ 166 h 338"/>
                  <a:gd name="T12" fmla="*/ 174 w 192"/>
                  <a:gd name="T13" fmla="*/ 172 h 338"/>
                  <a:gd name="T14" fmla="*/ 166 w 192"/>
                  <a:gd name="T15" fmla="*/ 188 h 338"/>
                  <a:gd name="T16" fmla="*/ 166 w 192"/>
                  <a:gd name="T17" fmla="*/ 196 h 338"/>
                  <a:gd name="T18" fmla="*/ 164 w 192"/>
                  <a:gd name="T19" fmla="*/ 202 h 338"/>
                  <a:gd name="T20" fmla="*/ 162 w 192"/>
                  <a:gd name="T21" fmla="*/ 210 h 338"/>
                  <a:gd name="T22" fmla="*/ 154 w 192"/>
                  <a:gd name="T23" fmla="*/ 226 h 338"/>
                  <a:gd name="T24" fmla="*/ 162 w 192"/>
                  <a:gd name="T25" fmla="*/ 228 h 338"/>
                  <a:gd name="T26" fmla="*/ 170 w 192"/>
                  <a:gd name="T27" fmla="*/ 244 h 338"/>
                  <a:gd name="T28" fmla="*/ 172 w 192"/>
                  <a:gd name="T29" fmla="*/ 256 h 338"/>
                  <a:gd name="T30" fmla="*/ 174 w 192"/>
                  <a:gd name="T31" fmla="*/ 266 h 338"/>
                  <a:gd name="T32" fmla="*/ 156 w 192"/>
                  <a:gd name="T33" fmla="*/ 270 h 338"/>
                  <a:gd name="T34" fmla="*/ 142 w 192"/>
                  <a:gd name="T35" fmla="*/ 288 h 338"/>
                  <a:gd name="T36" fmla="*/ 128 w 192"/>
                  <a:gd name="T37" fmla="*/ 306 h 338"/>
                  <a:gd name="T38" fmla="*/ 102 w 192"/>
                  <a:gd name="T39" fmla="*/ 310 h 338"/>
                  <a:gd name="T40" fmla="*/ 104 w 192"/>
                  <a:gd name="T41" fmla="*/ 318 h 338"/>
                  <a:gd name="T42" fmla="*/ 96 w 192"/>
                  <a:gd name="T43" fmla="*/ 328 h 338"/>
                  <a:gd name="T44" fmla="*/ 70 w 192"/>
                  <a:gd name="T45" fmla="*/ 334 h 338"/>
                  <a:gd name="T46" fmla="*/ 60 w 192"/>
                  <a:gd name="T47" fmla="*/ 334 h 338"/>
                  <a:gd name="T48" fmla="*/ 56 w 192"/>
                  <a:gd name="T49" fmla="*/ 332 h 338"/>
                  <a:gd name="T50" fmla="*/ 38 w 192"/>
                  <a:gd name="T51" fmla="*/ 338 h 338"/>
                  <a:gd name="T52" fmla="*/ 26 w 192"/>
                  <a:gd name="T53" fmla="*/ 310 h 338"/>
                  <a:gd name="T54" fmla="*/ 10 w 192"/>
                  <a:gd name="T55" fmla="*/ 292 h 338"/>
                  <a:gd name="T56" fmla="*/ 20 w 192"/>
                  <a:gd name="T57" fmla="*/ 286 h 338"/>
                  <a:gd name="T58" fmla="*/ 42 w 192"/>
                  <a:gd name="T59" fmla="*/ 286 h 338"/>
                  <a:gd name="T60" fmla="*/ 28 w 192"/>
                  <a:gd name="T61" fmla="*/ 266 h 338"/>
                  <a:gd name="T62" fmla="*/ 26 w 192"/>
                  <a:gd name="T63" fmla="*/ 242 h 338"/>
                  <a:gd name="T64" fmla="*/ 18 w 192"/>
                  <a:gd name="T65" fmla="*/ 220 h 338"/>
                  <a:gd name="T66" fmla="*/ 10 w 192"/>
                  <a:gd name="T67" fmla="*/ 220 h 338"/>
                  <a:gd name="T68" fmla="*/ 2 w 192"/>
                  <a:gd name="T69" fmla="*/ 208 h 338"/>
                  <a:gd name="T70" fmla="*/ 0 w 192"/>
                  <a:gd name="T71" fmla="*/ 190 h 338"/>
                  <a:gd name="T72" fmla="*/ 10 w 192"/>
                  <a:gd name="T73" fmla="*/ 178 h 338"/>
                  <a:gd name="T74" fmla="*/ 18 w 192"/>
                  <a:gd name="T75" fmla="*/ 164 h 338"/>
                  <a:gd name="T76" fmla="*/ 26 w 192"/>
                  <a:gd name="T77" fmla="*/ 152 h 338"/>
                  <a:gd name="T78" fmla="*/ 36 w 192"/>
                  <a:gd name="T79" fmla="*/ 140 h 338"/>
                  <a:gd name="T80" fmla="*/ 36 w 192"/>
                  <a:gd name="T81" fmla="*/ 124 h 338"/>
                  <a:gd name="T82" fmla="*/ 36 w 192"/>
                  <a:gd name="T83" fmla="*/ 108 h 338"/>
                  <a:gd name="T84" fmla="*/ 38 w 192"/>
                  <a:gd name="T85" fmla="*/ 92 h 338"/>
                  <a:gd name="T86" fmla="*/ 38 w 192"/>
                  <a:gd name="T87" fmla="*/ 76 h 338"/>
                  <a:gd name="T88" fmla="*/ 44 w 192"/>
                  <a:gd name="T89" fmla="*/ 68 h 338"/>
                  <a:gd name="T90" fmla="*/ 28 w 192"/>
                  <a:gd name="T91" fmla="*/ 42 h 338"/>
                  <a:gd name="T92" fmla="*/ 26 w 192"/>
                  <a:gd name="T93" fmla="*/ 26 h 338"/>
                  <a:gd name="T94" fmla="*/ 24 w 192"/>
                  <a:gd name="T95" fmla="*/ 10 h 338"/>
                  <a:gd name="T96" fmla="*/ 42 w 192"/>
                  <a:gd name="T97" fmla="*/ 0 h 338"/>
                  <a:gd name="T98" fmla="*/ 60 w 192"/>
                  <a:gd name="T99" fmla="*/ 10 h 338"/>
                  <a:gd name="T100" fmla="*/ 78 w 192"/>
                  <a:gd name="T101" fmla="*/ 22 h 338"/>
                  <a:gd name="T102" fmla="*/ 96 w 192"/>
                  <a:gd name="T103" fmla="*/ 32 h 338"/>
                  <a:gd name="T104" fmla="*/ 116 w 192"/>
                  <a:gd name="T105" fmla="*/ 42 h 338"/>
                  <a:gd name="T106" fmla="*/ 134 w 192"/>
                  <a:gd name="T107" fmla="*/ 52 h 338"/>
                  <a:gd name="T108" fmla="*/ 152 w 192"/>
                  <a:gd name="T109" fmla="*/ 64 h 338"/>
                  <a:gd name="T110" fmla="*/ 172 w 192"/>
                  <a:gd name="T111" fmla="*/ 74 h 338"/>
                  <a:gd name="T112" fmla="*/ 192 w 192"/>
                  <a:gd name="T113" fmla="*/ 84 h 3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2" h="338">
                    <a:moveTo>
                      <a:pt x="192" y="84"/>
                    </a:moveTo>
                    <a:lnTo>
                      <a:pt x="192" y="104"/>
                    </a:lnTo>
                    <a:lnTo>
                      <a:pt x="192" y="124"/>
                    </a:lnTo>
                    <a:lnTo>
                      <a:pt x="192" y="144"/>
                    </a:lnTo>
                    <a:lnTo>
                      <a:pt x="192" y="164"/>
                    </a:lnTo>
                    <a:lnTo>
                      <a:pt x="182" y="166"/>
                    </a:lnTo>
                    <a:lnTo>
                      <a:pt x="174" y="172"/>
                    </a:lnTo>
                    <a:lnTo>
                      <a:pt x="166" y="188"/>
                    </a:lnTo>
                    <a:lnTo>
                      <a:pt x="166" y="196"/>
                    </a:lnTo>
                    <a:lnTo>
                      <a:pt x="164" y="202"/>
                    </a:lnTo>
                    <a:lnTo>
                      <a:pt x="162" y="210"/>
                    </a:lnTo>
                    <a:lnTo>
                      <a:pt x="154" y="226"/>
                    </a:lnTo>
                    <a:lnTo>
                      <a:pt x="162" y="228"/>
                    </a:lnTo>
                    <a:lnTo>
                      <a:pt x="170" y="244"/>
                    </a:lnTo>
                    <a:lnTo>
                      <a:pt x="172" y="256"/>
                    </a:lnTo>
                    <a:lnTo>
                      <a:pt x="174" y="266"/>
                    </a:lnTo>
                    <a:lnTo>
                      <a:pt x="156" y="270"/>
                    </a:lnTo>
                    <a:lnTo>
                      <a:pt x="142" y="288"/>
                    </a:lnTo>
                    <a:lnTo>
                      <a:pt x="128" y="306"/>
                    </a:lnTo>
                    <a:lnTo>
                      <a:pt x="102" y="310"/>
                    </a:lnTo>
                    <a:lnTo>
                      <a:pt x="104" y="318"/>
                    </a:lnTo>
                    <a:lnTo>
                      <a:pt x="96" y="328"/>
                    </a:lnTo>
                    <a:lnTo>
                      <a:pt x="70" y="334"/>
                    </a:lnTo>
                    <a:lnTo>
                      <a:pt x="60" y="334"/>
                    </a:lnTo>
                    <a:lnTo>
                      <a:pt x="56" y="332"/>
                    </a:lnTo>
                    <a:lnTo>
                      <a:pt x="38" y="338"/>
                    </a:lnTo>
                    <a:lnTo>
                      <a:pt x="26" y="310"/>
                    </a:lnTo>
                    <a:lnTo>
                      <a:pt x="10" y="292"/>
                    </a:lnTo>
                    <a:lnTo>
                      <a:pt x="20" y="286"/>
                    </a:lnTo>
                    <a:lnTo>
                      <a:pt x="42" y="286"/>
                    </a:lnTo>
                    <a:lnTo>
                      <a:pt x="28" y="266"/>
                    </a:lnTo>
                    <a:lnTo>
                      <a:pt x="26" y="242"/>
                    </a:lnTo>
                    <a:lnTo>
                      <a:pt x="18" y="220"/>
                    </a:lnTo>
                    <a:lnTo>
                      <a:pt x="10" y="220"/>
                    </a:lnTo>
                    <a:lnTo>
                      <a:pt x="2" y="208"/>
                    </a:lnTo>
                    <a:lnTo>
                      <a:pt x="0" y="190"/>
                    </a:lnTo>
                    <a:lnTo>
                      <a:pt x="10" y="178"/>
                    </a:lnTo>
                    <a:lnTo>
                      <a:pt x="18" y="164"/>
                    </a:lnTo>
                    <a:lnTo>
                      <a:pt x="26" y="152"/>
                    </a:lnTo>
                    <a:lnTo>
                      <a:pt x="36" y="140"/>
                    </a:lnTo>
                    <a:lnTo>
                      <a:pt x="36" y="124"/>
                    </a:lnTo>
                    <a:lnTo>
                      <a:pt x="36" y="108"/>
                    </a:lnTo>
                    <a:lnTo>
                      <a:pt x="38" y="92"/>
                    </a:lnTo>
                    <a:lnTo>
                      <a:pt x="38" y="76"/>
                    </a:lnTo>
                    <a:lnTo>
                      <a:pt x="44" y="68"/>
                    </a:lnTo>
                    <a:lnTo>
                      <a:pt x="28" y="42"/>
                    </a:lnTo>
                    <a:lnTo>
                      <a:pt x="26" y="26"/>
                    </a:lnTo>
                    <a:lnTo>
                      <a:pt x="24" y="10"/>
                    </a:lnTo>
                    <a:lnTo>
                      <a:pt x="42" y="0"/>
                    </a:lnTo>
                    <a:lnTo>
                      <a:pt x="60" y="10"/>
                    </a:lnTo>
                    <a:lnTo>
                      <a:pt x="78" y="22"/>
                    </a:lnTo>
                    <a:lnTo>
                      <a:pt x="96" y="32"/>
                    </a:lnTo>
                    <a:lnTo>
                      <a:pt x="116" y="42"/>
                    </a:lnTo>
                    <a:lnTo>
                      <a:pt x="134" y="52"/>
                    </a:lnTo>
                    <a:lnTo>
                      <a:pt x="152" y="64"/>
                    </a:lnTo>
                    <a:lnTo>
                      <a:pt x="172" y="74"/>
                    </a:lnTo>
                    <a:lnTo>
                      <a:pt x="192" y="8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38" name="Freeform 136">
                <a:extLst>
                  <a:ext uri="{FF2B5EF4-FFF2-40B4-BE49-F238E27FC236}">
                    <a16:creationId xmlns:a16="http://schemas.microsoft.com/office/drawing/2014/main" id="{F79770C9-2F78-B478-E80E-8770B7144A77}"/>
                  </a:ext>
                </a:extLst>
              </p:cNvPr>
              <p:cNvSpPr>
                <a:spLocks noChangeAspect="1"/>
              </p:cNvSpPr>
              <p:nvPr/>
            </p:nvSpPr>
            <p:spPr bwMode="auto">
              <a:xfrm>
                <a:off x="4193442" y="4002880"/>
                <a:ext cx="225048" cy="182487"/>
              </a:xfrm>
              <a:custGeom>
                <a:avLst/>
                <a:gdLst>
                  <a:gd name="T0" fmla="*/ 120 w 148"/>
                  <a:gd name="T1" fmla="*/ 86 h 120"/>
                  <a:gd name="T2" fmla="*/ 116 w 148"/>
                  <a:gd name="T3" fmla="*/ 86 h 120"/>
                  <a:gd name="T4" fmla="*/ 100 w 148"/>
                  <a:gd name="T5" fmla="*/ 84 h 120"/>
                  <a:gd name="T6" fmla="*/ 94 w 148"/>
                  <a:gd name="T7" fmla="*/ 86 h 120"/>
                  <a:gd name="T8" fmla="*/ 72 w 148"/>
                  <a:gd name="T9" fmla="*/ 86 h 120"/>
                  <a:gd name="T10" fmla="*/ 50 w 148"/>
                  <a:gd name="T11" fmla="*/ 86 h 120"/>
                  <a:gd name="T12" fmla="*/ 52 w 148"/>
                  <a:gd name="T13" fmla="*/ 104 h 120"/>
                  <a:gd name="T14" fmla="*/ 52 w 148"/>
                  <a:gd name="T15" fmla="*/ 120 h 120"/>
                  <a:gd name="T16" fmla="*/ 36 w 148"/>
                  <a:gd name="T17" fmla="*/ 110 h 120"/>
                  <a:gd name="T18" fmla="*/ 20 w 148"/>
                  <a:gd name="T19" fmla="*/ 114 h 120"/>
                  <a:gd name="T20" fmla="*/ 8 w 148"/>
                  <a:gd name="T21" fmla="*/ 102 h 120"/>
                  <a:gd name="T22" fmla="*/ 0 w 148"/>
                  <a:gd name="T23" fmla="*/ 100 h 120"/>
                  <a:gd name="T24" fmla="*/ 4 w 148"/>
                  <a:gd name="T25" fmla="*/ 72 h 120"/>
                  <a:gd name="T26" fmla="*/ 10 w 148"/>
                  <a:gd name="T27" fmla="*/ 66 h 120"/>
                  <a:gd name="T28" fmla="*/ 20 w 148"/>
                  <a:gd name="T29" fmla="*/ 58 h 120"/>
                  <a:gd name="T30" fmla="*/ 24 w 148"/>
                  <a:gd name="T31" fmla="*/ 48 h 120"/>
                  <a:gd name="T32" fmla="*/ 26 w 148"/>
                  <a:gd name="T33" fmla="*/ 36 h 120"/>
                  <a:gd name="T34" fmla="*/ 40 w 148"/>
                  <a:gd name="T35" fmla="*/ 40 h 120"/>
                  <a:gd name="T36" fmla="*/ 42 w 148"/>
                  <a:gd name="T37" fmla="*/ 34 h 120"/>
                  <a:gd name="T38" fmla="*/ 46 w 148"/>
                  <a:gd name="T39" fmla="*/ 32 h 120"/>
                  <a:gd name="T40" fmla="*/ 54 w 148"/>
                  <a:gd name="T41" fmla="*/ 20 h 120"/>
                  <a:gd name="T42" fmla="*/ 64 w 148"/>
                  <a:gd name="T43" fmla="*/ 20 h 120"/>
                  <a:gd name="T44" fmla="*/ 66 w 148"/>
                  <a:gd name="T45" fmla="*/ 12 h 120"/>
                  <a:gd name="T46" fmla="*/ 90 w 148"/>
                  <a:gd name="T47" fmla="*/ 0 h 120"/>
                  <a:gd name="T48" fmla="*/ 108 w 148"/>
                  <a:gd name="T49" fmla="*/ 2 h 120"/>
                  <a:gd name="T50" fmla="*/ 110 w 148"/>
                  <a:gd name="T51" fmla="*/ 20 h 120"/>
                  <a:gd name="T52" fmla="*/ 124 w 148"/>
                  <a:gd name="T53" fmla="*/ 36 h 120"/>
                  <a:gd name="T54" fmla="*/ 122 w 148"/>
                  <a:gd name="T55" fmla="*/ 36 h 120"/>
                  <a:gd name="T56" fmla="*/ 120 w 148"/>
                  <a:gd name="T57" fmla="*/ 44 h 120"/>
                  <a:gd name="T58" fmla="*/ 132 w 148"/>
                  <a:gd name="T59" fmla="*/ 52 h 120"/>
                  <a:gd name="T60" fmla="*/ 138 w 148"/>
                  <a:gd name="T61" fmla="*/ 52 h 120"/>
                  <a:gd name="T62" fmla="*/ 142 w 148"/>
                  <a:gd name="T63" fmla="*/ 58 h 120"/>
                  <a:gd name="T64" fmla="*/ 148 w 148"/>
                  <a:gd name="T65" fmla="*/ 68 h 120"/>
                  <a:gd name="T66" fmla="*/ 148 w 148"/>
                  <a:gd name="T67" fmla="*/ 68 h 120"/>
                  <a:gd name="T68" fmla="*/ 146 w 148"/>
                  <a:gd name="T69" fmla="*/ 70 h 120"/>
                  <a:gd name="T70" fmla="*/ 134 w 148"/>
                  <a:gd name="T71" fmla="*/ 80 h 120"/>
                  <a:gd name="T72" fmla="*/ 120 w 148"/>
                  <a:gd name="T73" fmla="*/ 86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8" h="120">
                    <a:moveTo>
                      <a:pt x="120" y="86"/>
                    </a:moveTo>
                    <a:lnTo>
                      <a:pt x="116" y="86"/>
                    </a:lnTo>
                    <a:lnTo>
                      <a:pt x="100" y="84"/>
                    </a:lnTo>
                    <a:lnTo>
                      <a:pt x="94" y="86"/>
                    </a:lnTo>
                    <a:lnTo>
                      <a:pt x="72" y="86"/>
                    </a:lnTo>
                    <a:lnTo>
                      <a:pt x="50" y="86"/>
                    </a:lnTo>
                    <a:lnTo>
                      <a:pt x="52" y="104"/>
                    </a:lnTo>
                    <a:lnTo>
                      <a:pt x="52" y="120"/>
                    </a:lnTo>
                    <a:lnTo>
                      <a:pt x="36" y="110"/>
                    </a:lnTo>
                    <a:lnTo>
                      <a:pt x="20" y="114"/>
                    </a:lnTo>
                    <a:lnTo>
                      <a:pt x="8" y="102"/>
                    </a:lnTo>
                    <a:lnTo>
                      <a:pt x="0" y="100"/>
                    </a:lnTo>
                    <a:lnTo>
                      <a:pt x="4" y="72"/>
                    </a:lnTo>
                    <a:lnTo>
                      <a:pt x="10" y="66"/>
                    </a:lnTo>
                    <a:lnTo>
                      <a:pt x="20" y="58"/>
                    </a:lnTo>
                    <a:lnTo>
                      <a:pt x="24" y="48"/>
                    </a:lnTo>
                    <a:lnTo>
                      <a:pt x="26" y="36"/>
                    </a:lnTo>
                    <a:lnTo>
                      <a:pt x="40" y="40"/>
                    </a:lnTo>
                    <a:lnTo>
                      <a:pt x="42" y="34"/>
                    </a:lnTo>
                    <a:lnTo>
                      <a:pt x="46" y="32"/>
                    </a:lnTo>
                    <a:lnTo>
                      <a:pt x="54" y="20"/>
                    </a:lnTo>
                    <a:lnTo>
                      <a:pt x="64" y="20"/>
                    </a:lnTo>
                    <a:lnTo>
                      <a:pt x="66" y="12"/>
                    </a:lnTo>
                    <a:lnTo>
                      <a:pt x="90" y="0"/>
                    </a:lnTo>
                    <a:lnTo>
                      <a:pt x="108" y="2"/>
                    </a:lnTo>
                    <a:lnTo>
                      <a:pt x="110" y="20"/>
                    </a:lnTo>
                    <a:lnTo>
                      <a:pt x="124" y="36"/>
                    </a:lnTo>
                    <a:lnTo>
                      <a:pt x="122" y="36"/>
                    </a:lnTo>
                    <a:lnTo>
                      <a:pt x="120" y="44"/>
                    </a:lnTo>
                    <a:lnTo>
                      <a:pt x="132" y="52"/>
                    </a:lnTo>
                    <a:lnTo>
                      <a:pt x="138" y="52"/>
                    </a:lnTo>
                    <a:lnTo>
                      <a:pt x="142" y="58"/>
                    </a:lnTo>
                    <a:lnTo>
                      <a:pt x="148" y="68"/>
                    </a:lnTo>
                    <a:lnTo>
                      <a:pt x="146" y="70"/>
                    </a:lnTo>
                    <a:lnTo>
                      <a:pt x="134" y="80"/>
                    </a:lnTo>
                    <a:lnTo>
                      <a:pt x="120" y="8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39" name="Freeform 137">
                <a:extLst>
                  <a:ext uri="{FF2B5EF4-FFF2-40B4-BE49-F238E27FC236}">
                    <a16:creationId xmlns:a16="http://schemas.microsoft.com/office/drawing/2014/main" id="{6E98476D-7497-4ABA-E6A1-9F0EE2B17425}"/>
                  </a:ext>
                </a:extLst>
              </p:cNvPr>
              <p:cNvSpPr>
                <a:spLocks noChangeAspect="1" noEditPoints="1"/>
              </p:cNvSpPr>
              <p:nvPr/>
            </p:nvSpPr>
            <p:spPr bwMode="auto">
              <a:xfrm>
                <a:off x="8797797" y="4706979"/>
                <a:ext cx="149018" cy="133825"/>
              </a:xfrm>
              <a:custGeom>
                <a:avLst/>
                <a:gdLst>
                  <a:gd name="T0" fmla="*/ 74 w 98"/>
                  <a:gd name="T1" fmla="*/ 34 h 88"/>
                  <a:gd name="T2" fmla="*/ 82 w 98"/>
                  <a:gd name="T3" fmla="*/ 62 h 88"/>
                  <a:gd name="T4" fmla="*/ 74 w 98"/>
                  <a:gd name="T5" fmla="*/ 40 h 88"/>
                  <a:gd name="T6" fmla="*/ 74 w 98"/>
                  <a:gd name="T7" fmla="*/ 34 h 88"/>
                  <a:gd name="T8" fmla="*/ 20 w 98"/>
                  <a:gd name="T9" fmla="*/ 38 h 88"/>
                  <a:gd name="T10" fmla="*/ 14 w 98"/>
                  <a:gd name="T11" fmla="*/ 32 h 88"/>
                  <a:gd name="T12" fmla="*/ 10 w 98"/>
                  <a:gd name="T13" fmla="*/ 32 h 88"/>
                  <a:gd name="T14" fmla="*/ 16 w 98"/>
                  <a:gd name="T15" fmla="*/ 28 h 88"/>
                  <a:gd name="T16" fmla="*/ 20 w 98"/>
                  <a:gd name="T17" fmla="*/ 38 h 88"/>
                  <a:gd name="T18" fmla="*/ 98 w 98"/>
                  <a:gd name="T19" fmla="*/ 88 h 88"/>
                  <a:gd name="T20" fmla="*/ 82 w 98"/>
                  <a:gd name="T21" fmla="*/ 78 h 88"/>
                  <a:gd name="T22" fmla="*/ 82 w 98"/>
                  <a:gd name="T23" fmla="*/ 74 h 88"/>
                  <a:gd name="T24" fmla="*/ 98 w 98"/>
                  <a:gd name="T25" fmla="*/ 84 h 88"/>
                  <a:gd name="T26" fmla="*/ 98 w 98"/>
                  <a:gd name="T27" fmla="*/ 88 h 88"/>
                  <a:gd name="T28" fmla="*/ 0 w 98"/>
                  <a:gd name="T29" fmla="*/ 0 h 88"/>
                  <a:gd name="T30" fmla="*/ 16 w 98"/>
                  <a:gd name="T31" fmla="*/ 14 h 88"/>
                  <a:gd name="T32" fmla="*/ 4 w 98"/>
                  <a:gd name="T33" fmla="*/ 10 h 88"/>
                  <a:gd name="T34" fmla="*/ 0 w 98"/>
                  <a:gd name="T35" fmla="*/ 0 h 88"/>
                  <a:gd name="T36" fmla="*/ 72 w 98"/>
                  <a:gd name="T37" fmla="*/ 68 h 88"/>
                  <a:gd name="T38" fmla="*/ 52 w 98"/>
                  <a:gd name="T39" fmla="*/ 60 h 88"/>
                  <a:gd name="T40" fmla="*/ 54 w 98"/>
                  <a:gd name="T41" fmla="*/ 54 h 88"/>
                  <a:gd name="T42" fmla="*/ 72 w 98"/>
                  <a:gd name="T43" fmla="*/ 68 h 88"/>
                  <a:gd name="T44" fmla="*/ 72 w 98"/>
                  <a:gd name="T45" fmla="*/ 68 h 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8" h="88">
                    <a:moveTo>
                      <a:pt x="74" y="34"/>
                    </a:moveTo>
                    <a:lnTo>
                      <a:pt x="82" y="62"/>
                    </a:lnTo>
                    <a:lnTo>
                      <a:pt x="74" y="40"/>
                    </a:lnTo>
                    <a:lnTo>
                      <a:pt x="74" y="34"/>
                    </a:lnTo>
                    <a:close/>
                    <a:moveTo>
                      <a:pt x="20" y="38"/>
                    </a:moveTo>
                    <a:lnTo>
                      <a:pt x="14" y="32"/>
                    </a:lnTo>
                    <a:lnTo>
                      <a:pt x="10" y="32"/>
                    </a:lnTo>
                    <a:lnTo>
                      <a:pt x="16" y="28"/>
                    </a:lnTo>
                    <a:lnTo>
                      <a:pt x="20" y="38"/>
                    </a:lnTo>
                    <a:close/>
                    <a:moveTo>
                      <a:pt x="98" y="88"/>
                    </a:moveTo>
                    <a:lnTo>
                      <a:pt x="82" y="78"/>
                    </a:lnTo>
                    <a:lnTo>
                      <a:pt x="82" y="74"/>
                    </a:lnTo>
                    <a:lnTo>
                      <a:pt x="98" y="84"/>
                    </a:lnTo>
                    <a:lnTo>
                      <a:pt x="98" y="88"/>
                    </a:lnTo>
                    <a:close/>
                    <a:moveTo>
                      <a:pt x="0" y="0"/>
                    </a:moveTo>
                    <a:lnTo>
                      <a:pt x="16" y="14"/>
                    </a:lnTo>
                    <a:lnTo>
                      <a:pt x="4" y="10"/>
                    </a:lnTo>
                    <a:lnTo>
                      <a:pt x="0" y="0"/>
                    </a:lnTo>
                    <a:close/>
                    <a:moveTo>
                      <a:pt x="72" y="68"/>
                    </a:moveTo>
                    <a:lnTo>
                      <a:pt x="52" y="60"/>
                    </a:lnTo>
                    <a:lnTo>
                      <a:pt x="54" y="54"/>
                    </a:lnTo>
                    <a:lnTo>
                      <a:pt x="72" y="6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40" name="Freeform 138">
                <a:extLst>
                  <a:ext uri="{FF2B5EF4-FFF2-40B4-BE49-F238E27FC236}">
                    <a16:creationId xmlns:a16="http://schemas.microsoft.com/office/drawing/2014/main" id="{E9552111-2553-1482-0DC6-31C62612C929}"/>
                  </a:ext>
                </a:extLst>
              </p:cNvPr>
              <p:cNvSpPr>
                <a:spLocks noChangeAspect="1" noEditPoints="1"/>
              </p:cNvSpPr>
              <p:nvPr/>
            </p:nvSpPr>
            <p:spPr bwMode="auto">
              <a:xfrm>
                <a:off x="8797797" y="4706979"/>
                <a:ext cx="149018" cy="133825"/>
              </a:xfrm>
              <a:custGeom>
                <a:avLst/>
                <a:gdLst>
                  <a:gd name="T0" fmla="*/ 74 w 98"/>
                  <a:gd name="T1" fmla="*/ 34 h 88"/>
                  <a:gd name="T2" fmla="*/ 82 w 98"/>
                  <a:gd name="T3" fmla="*/ 62 h 88"/>
                  <a:gd name="T4" fmla="*/ 74 w 98"/>
                  <a:gd name="T5" fmla="*/ 40 h 88"/>
                  <a:gd name="T6" fmla="*/ 74 w 98"/>
                  <a:gd name="T7" fmla="*/ 34 h 88"/>
                  <a:gd name="T8" fmla="*/ 20 w 98"/>
                  <a:gd name="T9" fmla="*/ 38 h 88"/>
                  <a:gd name="T10" fmla="*/ 14 w 98"/>
                  <a:gd name="T11" fmla="*/ 32 h 88"/>
                  <a:gd name="T12" fmla="*/ 10 w 98"/>
                  <a:gd name="T13" fmla="*/ 32 h 88"/>
                  <a:gd name="T14" fmla="*/ 16 w 98"/>
                  <a:gd name="T15" fmla="*/ 28 h 88"/>
                  <a:gd name="T16" fmla="*/ 20 w 98"/>
                  <a:gd name="T17" fmla="*/ 38 h 88"/>
                  <a:gd name="T18" fmla="*/ 98 w 98"/>
                  <a:gd name="T19" fmla="*/ 88 h 88"/>
                  <a:gd name="T20" fmla="*/ 82 w 98"/>
                  <a:gd name="T21" fmla="*/ 78 h 88"/>
                  <a:gd name="T22" fmla="*/ 82 w 98"/>
                  <a:gd name="T23" fmla="*/ 74 h 88"/>
                  <a:gd name="T24" fmla="*/ 98 w 98"/>
                  <a:gd name="T25" fmla="*/ 84 h 88"/>
                  <a:gd name="T26" fmla="*/ 98 w 98"/>
                  <a:gd name="T27" fmla="*/ 88 h 88"/>
                  <a:gd name="T28" fmla="*/ 0 w 98"/>
                  <a:gd name="T29" fmla="*/ 0 h 88"/>
                  <a:gd name="T30" fmla="*/ 16 w 98"/>
                  <a:gd name="T31" fmla="*/ 14 h 88"/>
                  <a:gd name="T32" fmla="*/ 4 w 98"/>
                  <a:gd name="T33" fmla="*/ 10 h 88"/>
                  <a:gd name="T34" fmla="*/ 0 w 98"/>
                  <a:gd name="T35" fmla="*/ 0 h 88"/>
                  <a:gd name="T36" fmla="*/ 72 w 98"/>
                  <a:gd name="T37" fmla="*/ 68 h 88"/>
                  <a:gd name="T38" fmla="*/ 52 w 98"/>
                  <a:gd name="T39" fmla="*/ 60 h 88"/>
                  <a:gd name="T40" fmla="*/ 54 w 98"/>
                  <a:gd name="T41" fmla="*/ 54 h 88"/>
                  <a:gd name="T42" fmla="*/ 72 w 98"/>
                  <a:gd name="T43" fmla="*/ 68 h 88"/>
                  <a:gd name="T44" fmla="*/ 72 w 98"/>
                  <a:gd name="T45" fmla="*/ 68 h 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8" h="88">
                    <a:moveTo>
                      <a:pt x="74" y="34"/>
                    </a:moveTo>
                    <a:lnTo>
                      <a:pt x="82" y="62"/>
                    </a:lnTo>
                    <a:lnTo>
                      <a:pt x="74" y="40"/>
                    </a:lnTo>
                    <a:lnTo>
                      <a:pt x="74" y="34"/>
                    </a:lnTo>
                    <a:close/>
                    <a:moveTo>
                      <a:pt x="20" y="38"/>
                    </a:moveTo>
                    <a:lnTo>
                      <a:pt x="14" y="32"/>
                    </a:lnTo>
                    <a:lnTo>
                      <a:pt x="10" y="32"/>
                    </a:lnTo>
                    <a:lnTo>
                      <a:pt x="16" y="28"/>
                    </a:lnTo>
                    <a:lnTo>
                      <a:pt x="20" y="38"/>
                    </a:lnTo>
                    <a:close/>
                    <a:moveTo>
                      <a:pt x="98" y="88"/>
                    </a:moveTo>
                    <a:lnTo>
                      <a:pt x="82" y="78"/>
                    </a:lnTo>
                    <a:lnTo>
                      <a:pt x="82" y="74"/>
                    </a:lnTo>
                    <a:lnTo>
                      <a:pt x="98" y="84"/>
                    </a:lnTo>
                    <a:lnTo>
                      <a:pt x="98" y="88"/>
                    </a:lnTo>
                    <a:close/>
                    <a:moveTo>
                      <a:pt x="0" y="0"/>
                    </a:moveTo>
                    <a:lnTo>
                      <a:pt x="16" y="14"/>
                    </a:lnTo>
                    <a:lnTo>
                      <a:pt x="4" y="10"/>
                    </a:lnTo>
                    <a:lnTo>
                      <a:pt x="0" y="0"/>
                    </a:lnTo>
                    <a:close/>
                    <a:moveTo>
                      <a:pt x="72" y="68"/>
                    </a:moveTo>
                    <a:lnTo>
                      <a:pt x="52" y="60"/>
                    </a:lnTo>
                    <a:lnTo>
                      <a:pt x="54" y="54"/>
                    </a:lnTo>
                    <a:lnTo>
                      <a:pt x="72" y="68"/>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741" name="Freeform 139">
                <a:extLst>
                  <a:ext uri="{FF2B5EF4-FFF2-40B4-BE49-F238E27FC236}">
                    <a16:creationId xmlns:a16="http://schemas.microsoft.com/office/drawing/2014/main" id="{6C548043-5EA5-1741-D68F-B7C9C4BF1292}"/>
                  </a:ext>
                </a:extLst>
              </p:cNvPr>
              <p:cNvSpPr>
                <a:spLocks noChangeAspect="1" noEditPoints="1"/>
              </p:cNvSpPr>
              <p:nvPr/>
            </p:nvSpPr>
            <p:spPr bwMode="auto">
              <a:xfrm>
                <a:off x="2171056" y="3618136"/>
                <a:ext cx="88193" cy="114054"/>
              </a:xfrm>
              <a:custGeom>
                <a:avLst/>
                <a:gdLst>
                  <a:gd name="T0" fmla="*/ 46 w 58"/>
                  <a:gd name="T1" fmla="*/ 73 h 75"/>
                  <a:gd name="T2" fmla="*/ 44 w 58"/>
                  <a:gd name="T3" fmla="*/ 71 h 75"/>
                  <a:gd name="T4" fmla="*/ 48 w 58"/>
                  <a:gd name="T5" fmla="*/ 75 h 75"/>
                  <a:gd name="T6" fmla="*/ 56 w 58"/>
                  <a:gd name="T7" fmla="*/ 63 h 75"/>
                  <a:gd name="T8" fmla="*/ 58 w 58"/>
                  <a:gd name="T9" fmla="*/ 59 h 75"/>
                  <a:gd name="T10" fmla="*/ 24 w 58"/>
                  <a:gd name="T11" fmla="*/ 42 h 75"/>
                  <a:gd name="T12" fmla="*/ 22 w 58"/>
                  <a:gd name="T13" fmla="*/ 42 h 75"/>
                  <a:gd name="T14" fmla="*/ 22 w 58"/>
                  <a:gd name="T15" fmla="*/ 40 h 75"/>
                  <a:gd name="T16" fmla="*/ 26 w 58"/>
                  <a:gd name="T17" fmla="*/ 42 h 75"/>
                  <a:gd name="T18" fmla="*/ 46 w 58"/>
                  <a:gd name="T19" fmla="*/ 42 h 75"/>
                  <a:gd name="T20" fmla="*/ 44 w 58"/>
                  <a:gd name="T21" fmla="*/ 48 h 75"/>
                  <a:gd name="T22" fmla="*/ 44 w 58"/>
                  <a:gd name="T23" fmla="*/ 48 h 75"/>
                  <a:gd name="T24" fmla="*/ 44 w 58"/>
                  <a:gd name="T25" fmla="*/ 46 h 75"/>
                  <a:gd name="T26" fmla="*/ 46 w 58"/>
                  <a:gd name="T27" fmla="*/ 42 h 75"/>
                  <a:gd name="T28" fmla="*/ 42 w 58"/>
                  <a:gd name="T29" fmla="*/ 36 h 75"/>
                  <a:gd name="T30" fmla="*/ 36 w 58"/>
                  <a:gd name="T31" fmla="*/ 32 h 75"/>
                  <a:gd name="T32" fmla="*/ 40 w 58"/>
                  <a:gd name="T33" fmla="*/ 34 h 75"/>
                  <a:gd name="T34" fmla="*/ 48 w 58"/>
                  <a:gd name="T35" fmla="*/ 40 h 75"/>
                  <a:gd name="T36" fmla="*/ 22 w 58"/>
                  <a:gd name="T37" fmla="*/ 10 h 75"/>
                  <a:gd name="T38" fmla="*/ 14 w 58"/>
                  <a:gd name="T39" fmla="*/ 8 h 75"/>
                  <a:gd name="T40" fmla="*/ 4 w 58"/>
                  <a:gd name="T41" fmla="*/ 10 h 75"/>
                  <a:gd name="T42" fmla="*/ 6 w 58"/>
                  <a:gd name="T43" fmla="*/ 8 h 75"/>
                  <a:gd name="T44" fmla="*/ 12 w 58"/>
                  <a:gd name="T45" fmla="*/ 6 h 75"/>
                  <a:gd name="T46" fmla="*/ 32 w 58"/>
                  <a:gd name="T47" fmla="*/ 12 h 75"/>
                  <a:gd name="T48" fmla="*/ 32 w 58"/>
                  <a:gd name="T49" fmla="*/ 10 h 75"/>
                  <a:gd name="T50" fmla="*/ 30 w 58"/>
                  <a:gd name="T51" fmla="*/ 6 h 75"/>
                  <a:gd name="T52" fmla="*/ 26 w 58"/>
                  <a:gd name="T53" fmla="*/ 2 h 75"/>
                  <a:gd name="T54" fmla="*/ 22 w 58"/>
                  <a:gd name="T55" fmla="*/ 0 h 75"/>
                  <a:gd name="T56" fmla="*/ 28 w 58"/>
                  <a:gd name="T57" fmla="*/ 2 h 75"/>
                  <a:gd name="T58" fmla="*/ 32 w 58"/>
                  <a:gd name="T59" fmla="*/ 8 h 75"/>
                  <a:gd name="T60" fmla="*/ 34 w 58"/>
                  <a:gd name="T61" fmla="*/ 12 h 75"/>
                  <a:gd name="T62" fmla="*/ 32 w 58"/>
                  <a:gd name="T63" fmla="*/ 16 h 75"/>
                  <a:gd name="T64" fmla="*/ 30 w 58"/>
                  <a:gd name="T65" fmla="*/ 24 h 75"/>
                  <a:gd name="T66" fmla="*/ 30 w 58"/>
                  <a:gd name="T67" fmla="*/ 18 h 75"/>
                  <a:gd name="T68" fmla="*/ 18 w 58"/>
                  <a:gd name="T69" fmla="*/ 67 h 75"/>
                  <a:gd name="T70" fmla="*/ 14 w 58"/>
                  <a:gd name="T71" fmla="*/ 71 h 75"/>
                  <a:gd name="T72" fmla="*/ 12 w 58"/>
                  <a:gd name="T73" fmla="*/ 67 h 75"/>
                  <a:gd name="T74" fmla="*/ 10 w 58"/>
                  <a:gd name="T75" fmla="*/ 61 h 75"/>
                  <a:gd name="T76" fmla="*/ 18 w 58"/>
                  <a:gd name="T77" fmla="*/ 61 h 75"/>
                  <a:gd name="T78" fmla="*/ 12 w 58"/>
                  <a:gd name="T79" fmla="*/ 40 h 75"/>
                  <a:gd name="T80" fmla="*/ 14 w 58"/>
                  <a:gd name="T81" fmla="*/ 46 h 75"/>
                  <a:gd name="T82" fmla="*/ 16 w 58"/>
                  <a:gd name="T83" fmla="*/ 50 h 75"/>
                  <a:gd name="T84" fmla="*/ 14 w 58"/>
                  <a:gd name="T85" fmla="*/ 54 h 75"/>
                  <a:gd name="T86" fmla="*/ 8 w 58"/>
                  <a:gd name="T87" fmla="*/ 56 h 75"/>
                  <a:gd name="T88" fmla="*/ 8 w 58"/>
                  <a:gd name="T89" fmla="*/ 52 h 75"/>
                  <a:gd name="T90" fmla="*/ 4 w 58"/>
                  <a:gd name="T91" fmla="*/ 50 h 75"/>
                  <a:gd name="T92" fmla="*/ 8 w 58"/>
                  <a:gd name="T93" fmla="*/ 42 h 75"/>
                  <a:gd name="T94" fmla="*/ 12 w 58"/>
                  <a:gd name="T95" fmla="*/ 38 h 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8" h="75">
                    <a:moveTo>
                      <a:pt x="48" y="75"/>
                    </a:moveTo>
                    <a:lnTo>
                      <a:pt x="46" y="75"/>
                    </a:lnTo>
                    <a:lnTo>
                      <a:pt x="46" y="73"/>
                    </a:lnTo>
                    <a:lnTo>
                      <a:pt x="44" y="73"/>
                    </a:lnTo>
                    <a:lnTo>
                      <a:pt x="44" y="71"/>
                    </a:lnTo>
                    <a:lnTo>
                      <a:pt x="46" y="73"/>
                    </a:lnTo>
                    <a:lnTo>
                      <a:pt x="48" y="75"/>
                    </a:lnTo>
                    <a:close/>
                    <a:moveTo>
                      <a:pt x="58" y="61"/>
                    </a:moveTo>
                    <a:lnTo>
                      <a:pt x="58" y="61"/>
                    </a:lnTo>
                    <a:lnTo>
                      <a:pt x="56" y="63"/>
                    </a:lnTo>
                    <a:lnTo>
                      <a:pt x="56" y="61"/>
                    </a:lnTo>
                    <a:lnTo>
                      <a:pt x="58" y="59"/>
                    </a:lnTo>
                    <a:lnTo>
                      <a:pt x="58" y="61"/>
                    </a:lnTo>
                    <a:close/>
                    <a:moveTo>
                      <a:pt x="24" y="42"/>
                    </a:moveTo>
                    <a:lnTo>
                      <a:pt x="24" y="42"/>
                    </a:lnTo>
                    <a:lnTo>
                      <a:pt x="22" y="42"/>
                    </a:lnTo>
                    <a:lnTo>
                      <a:pt x="20" y="42"/>
                    </a:lnTo>
                    <a:lnTo>
                      <a:pt x="22" y="40"/>
                    </a:lnTo>
                    <a:lnTo>
                      <a:pt x="24" y="40"/>
                    </a:lnTo>
                    <a:lnTo>
                      <a:pt x="26" y="42"/>
                    </a:lnTo>
                    <a:lnTo>
                      <a:pt x="24" y="42"/>
                    </a:lnTo>
                    <a:close/>
                    <a:moveTo>
                      <a:pt x="48" y="40"/>
                    </a:moveTo>
                    <a:lnTo>
                      <a:pt x="46" y="42"/>
                    </a:lnTo>
                    <a:lnTo>
                      <a:pt x="46" y="44"/>
                    </a:lnTo>
                    <a:lnTo>
                      <a:pt x="46" y="46"/>
                    </a:lnTo>
                    <a:lnTo>
                      <a:pt x="44" y="48"/>
                    </a:lnTo>
                    <a:lnTo>
                      <a:pt x="44" y="50"/>
                    </a:lnTo>
                    <a:lnTo>
                      <a:pt x="44" y="48"/>
                    </a:lnTo>
                    <a:lnTo>
                      <a:pt x="42" y="48"/>
                    </a:lnTo>
                    <a:lnTo>
                      <a:pt x="42" y="46"/>
                    </a:lnTo>
                    <a:lnTo>
                      <a:pt x="44" y="46"/>
                    </a:lnTo>
                    <a:lnTo>
                      <a:pt x="44" y="44"/>
                    </a:lnTo>
                    <a:lnTo>
                      <a:pt x="46" y="42"/>
                    </a:lnTo>
                    <a:lnTo>
                      <a:pt x="46" y="40"/>
                    </a:lnTo>
                    <a:lnTo>
                      <a:pt x="44" y="38"/>
                    </a:lnTo>
                    <a:lnTo>
                      <a:pt x="42" y="36"/>
                    </a:lnTo>
                    <a:lnTo>
                      <a:pt x="40" y="34"/>
                    </a:lnTo>
                    <a:lnTo>
                      <a:pt x="38" y="32"/>
                    </a:lnTo>
                    <a:lnTo>
                      <a:pt x="36" y="32"/>
                    </a:lnTo>
                    <a:lnTo>
                      <a:pt x="38" y="30"/>
                    </a:lnTo>
                    <a:lnTo>
                      <a:pt x="38" y="32"/>
                    </a:lnTo>
                    <a:lnTo>
                      <a:pt x="40" y="34"/>
                    </a:lnTo>
                    <a:lnTo>
                      <a:pt x="44" y="36"/>
                    </a:lnTo>
                    <a:lnTo>
                      <a:pt x="46" y="38"/>
                    </a:lnTo>
                    <a:lnTo>
                      <a:pt x="48" y="40"/>
                    </a:lnTo>
                    <a:close/>
                    <a:moveTo>
                      <a:pt x="20" y="6"/>
                    </a:moveTo>
                    <a:lnTo>
                      <a:pt x="20" y="6"/>
                    </a:lnTo>
                    <a:lnTo>
                      <a:pt x="22" y="10"/>
                    </a:lnTo>
                    <a:lnTo>
                      <a:pt x="18" y="8"/>
                    </a:lnTo>
                    <a:lnTo>
                      <a:pt x="18" y="6"/>
                    </a:lnTo>
                    <a:lnTo>
                      <a:pt x="14" y="8"/>
                    </a:lnTo>
                    <a:lnTo>
                      <a:pt x="8" y="8"/>
                    </a:lnTo>
                    <a:lnTo>
                      <a:pt x="4" y="10"/>
                    </a:lnTo>
                    <a:lnTo>
                      <a:pt x="0" y="6"/>
                    </a:lnTo>
                    <a:lnTo>
                      <a:pt x="4" y="8"/>
                    </a:lnTo>
                    <a:lnTo>
                      <a:pt x="6" y="8"/>
                    </a:lnTo>
                    <a:lnTo>
                      <a:pt x="8" y="4"/>
                    </a:lnTo>
                    <a:lnTo>
                      <a:pt x="10" y="6"/>
                    </a:lnTo>
                    <a:lnTo>
                      <a:pt x="12" y="6"/>
                    </a:lnTo>
                    <a:lnTo>
                      <a:pt x="16" y="6"/>
                    </a:lnTo>
                    <a:lnTo>
                      <a:pt x="20" y="6"/>
                    </a:lnTo>
                    <a:close/>
                    <a:moveTo>
                      <a:pt x="32" y="12"/>
                    </a:moveTo>
                    <a:lnTo>
                      <a:pt x="32" y="10"/>
                    </a:lnTo>
                    <a:lnTo>
                      <a:pt x="32" y="8"/>
                    </a:lnTo>
                    <a:lnTo>
                      <a:pt x="30" y="8"/>
                    </a:lnTo>
                    <a:lnTo>
                      <a:pt x="30" y="6"/>
                    </a:lnTo>
                    <a:lnTo>
                      <a:pt x="28" y="6"/>
                    </a:lnTo>
                    <a:lnTo>
                      <a:pt x="30" y="6"/>
                    </a:lnTo>
                    <a:lnTo>
                      <a:pt x="26" y="2"/>
                    </a:lnTo>
                    <a:lnTo>
                      <a:pt x="24" y="2"/>
                    </a:lnTo>
                    <a:lnTo>
                      <a:pt x="22" y="0"/>
                    </a:lnTo>
                    <a:lnTo>
                      <a:pt x="26" y="2"/>
                    </a:lnTo>
                    <a:lnTo>
                      <a:pt x="28" y="2"/>
                    </a:lnTo>
                    <a:lnTo>
                      <a:pt x="30" y="6"/>
                    </a:lnTo>
                    <a:lnTo>
                      <a:pt x="32" y="8"/>
                    </a:lnTo>
                    <a:lnTo>
                      <a:pt x="34" y="10"/>
                    </a:lnTo>
                    <a:lnTo>
                      <a:pt x="34" y="12"/>
                    </a:lnTo>
                    <a:lnTo>
                      <a:pt x="34" y="14"/>
                    </a:lnTo>
                    <a:lnTo>
                      <a:pt x="32" y="16"/>
                    </a:lnTo>
                    <a:lnTo>
                      <a:pt x="30" y="20"/>
                    </a:lnTo>
                    <a:lnTo>
                      <a:pt x="30" y="24"/>
                    </a:lnTo>
                    <a:lnTo>
                      <a:pt x="28" y="22"/>
                    </a:lnTo>
                    <a:lnTo>
                      <a:pt x="26" y="22"/>
                    </a:lnTo>
                    <a:lnTo>
                      <a:pt x="30" y="18"/>
                    </a:lnTo>
                    <a:lnTo>
                      <a:pt x="32" y="12"/>
                    </a:lnTo>
                    <a:close/>
                    <a:moveTo>
                      <a:pt x="18" y="63"/>
                    </a:moveTo>
                    <a:lnTo>
                      <a:pt x="18" y="67"/>
                    </a:lnTo>
                    <a:lnTo>
                      <a:pt x="18" y="69"/>
                    </a:lnTo>
                    <a:lnTo>
                      <a:pt x="16" y="71"/>
                    </a:lnTo>
                    <a:lnTo>
                      <a:pt x="14" y="71"/>
                    </a:lnTo>
                    <a:lnTo>
                      <a:pt x="14" y="69"/>
                    </a:lnTo>
                    <a:lnTo>
                      <a:pt x="12" y="69"/>
                    </a:lnTo>
                    <a:lnTo>
                      <a:pt x="12" y="67"/>
                    </a:lnTo>
                    <a:lnTo>
                      <a:pt x="12" y="65"/>
                    </a:lnTo>
                    <a:lnTo>
                      <a:pt x="10" y="63"/>
                    </a:lnTo>
                    <a:lnTo>
                      <a:pt x="10" y="61"/>
                    </a:lnTo>
                    <a:lnTo>
                      <a:pt x="16" y="56"/>
                    </a:lnTo>
                    <a:lnTo>
                      <a:pt x="18" y="59"/>
                    </a:lnTo>
                    <a:lnTo>
                      <a:pt x="18" y="61"/>
                    </a:lnTo>
                    <a:lnTo>
                      <a:pt x="18" y="63"/>
                    </a:lnTo>
                    <a:close/>
                    <a:moveTo>
                      <a:pt x="12" y="38"/>
                    </a:moveTo>
                    <a:lnTo>
                      <a:pt x="12" y="40"/>
                    </a:lnTo>
                    <a:lnTo>
                      <a:pt x="12" y="42"/>
                    </a:lnTo>
                    <a:lnTo>
                      <a:pt x="14" y="44"/>
                    </a:lnTo>
                    <a:lnTo>
                      <a:pt x="14" y="46"/>
                    </a:lnTo>
                    <a:lnTo>
                      <a:pt x="14" y="48"/>
                    </a:lnTo>
                    <a:lnTo>
                      <a:pt x="16" y="48"/>
                    </a:lnTo>
                    <a:lnTo>
                      <a:pt x="16" y="50"/>
                    </a:lnTo>
                    <a:lnTo>
                      <a:pt x="16" y="52"/>
                    </a:lnTo>
                    <a:lnTo>
                      <a:pt x="16" y="54"/>
                    </a:lnTo>
                    <a:lnTo>
                      <a:pt x="14" y="54"/>
                    </a:lnTo>
                    <a:lnTo>
                      <a:pt x="12" y="56"/>
                    </a:lnTo>
                    <a:lnTo>
                      <a:pt x="8" y="56"/>
                    </a:lnTo>
                    <a:lnTo>
                      <a:pt x="8" y="54"/>
                    </a:lnTo>
                    <a:lnTo>
                      <a:pt x="8" y="52"/>
                    </a:lnTo>
                    <a:lnTo>
                      <a:pt x="8" y="54"/>
                    </a:lnTo>
                    <a:lnTo>
                      <a:pt x="6" y="52"/>
                    </a:lnTo>
                    <a:lnTo>
                      <a:pt x="4" y="50"/>
                    </a:lnTo>
                    <a:lnTo>
                      <a:pt x="6" y="48"/>
                    </a:lnTo>
                    <a:lnTo>
                      <a:pt x="8" y="46"/>
                    </a:lnTo>
                    <a:lnTo>
                      <a:pt x="8" y="42"/>
                    </a:lnTo>
                    <a:lnTo>
                      <a:pt x="8" y="38"/>
                    </a:lnTo>
                    <a:lnTo>
                      <a:pt x="10" y="38"/>
                    </a:lnTo>
                    <a:lnTo>
                      <a:pt x="12" y="3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42" name="Freeform 140">
                <a:extLst>
                  <a:ext uri="{FF2B5EF4-FFF2-40B4-BE49-F238E27FC236}">
                    <a16:creationId xmlns:a16="http://schemas.microsoft.com/office/drawing/2014/main" id="{A288A46F-058B-0865-10E1-2E29B0220224}"/>
                  </a:ext>
                </a:extLst>
              </p:cNvPr>
              <p:cNvSpPr>
                <a:spLocks noChangeAspect="1" noEditPoints="1"/>
              </p:cNvSpPr>
              <p:nvPr/>
            </p:nvSpPr>
            <p:spPr bwMode="auto">
              <a:xfrm>
                <a:off x="2171056" y="3618136"/>
                <a:ext cx="88193" cy="114054"/>
              </a:xfrm>
              <a:custGeom>
                <a:avLst/>
                <a:gdLst>
                  <a:gd name="T0" fmla="*/ 46 w 58"/>
                  <a:gd name="T1" fmla="*/ 73 h 75"/>
                  <a:gd name="T2" fmla="*/ 44 w 58"/>
                  <a:gd name="T3" fmla="*/ 71 h 75"/>
                  <a:gd name="T4" fmla="*/ 48 w 58"/>
                  <a:gd name="T5" fmla="*/ 75 h 75"/>
                  <a:gd name="T6" fmla="*/ 56 w 58"/>
                  <a:gd name="T7" fmla="*/ 63 h 75"/>
                  <a:gd name="T8" fmla="*/ 58 w 58"/>
                  <a:gd name="T9" fmla="*/ 59 h 75"/>
                  <a:gd name="T10" fmla="*/ 24 w 58"/>
                  <a:gd name="T11" fmla="*/ 42 h 75"/>
                  <a:gd name="T12" fmla="*/ 22 w 58"/>
                  <a:gd name="T13" fmla="*/ 42 h 75"/>
                  <a:gd name="T14" fmla="*/ 22 w 58"/>
                  <a:gd name="T15" fmla="*/ 40 h 75"/>
                  <a:gd name="T16" fmla="*/ 26 w 58"/>
                  <a:gd name="T17" fmla="*/ 42 h 75"/>
                  <a:gd name="T18" fmla="*/ 46 w 58"/>
                  <a:gd name="T19" fmla="*/ 42 h 75"/>
                  <a:gd name="T20" fmla="*/ 44 w 58"/>
                  <a:gd name="T21" fmla="*/ 48 h 75"/>
                  <a:gd name="T22" fmla="*/ 44 w 58"/>
                  <a:gd name="T23" fmla="*/ 48 h 75"/>
                  <a:gd name="T24" fmla="*/ 44 w 58"/>
                  <a:gd name="T25" fmla="*/ 46 h 75"/>
                  <a:gd name="T26" fmla="*/ 46 w 58"/>
                  <a:gd name="T27" fmla="*/ 42 h 75"/>
                  <a:gd name="T28" fmla="*/ 42 w 58"/>
                  <a:gd name="T29" fmla="*/ 36 h 75"/>
                  <a:gd name="T30" fmla="*/ 36 w 58"/>
                  <a:gd name="T31" fmla="*/ 32 h 75"/>
                  <a:gd name="T32" fmla="*/ 40 w 58"/>
                  <a:gd name="T33" fmla="*/ 34 h 75"/>
                  <a:gd name="T34" fmla="*/ 48 w 58"/>
                  <a:gd name="T35" fmla="*/ 40 h 75"/>
                  <a:gd name="T36" fmla="*/ 22 w 58"/>
                  <a:gd name="T37" fmla="*/ 10 h 75"/>
                  <a:gd name="T38" fmla="*/ 14 w 58"/>
                  <a:gd name="T39" fmla="*/ 8 h 75"/>
                  <a:gd name="T40" fmla="*/ 4 w 58"/>
                  <a:gd name="T41" fmla="*/ 10 h 75"/>
                  <a:gd name="T42" fmla="*/ 6 w 58"/>
                  <a:gd name="T43" fmla="*/ 8 h 75"/>
                  <a:gd name="T44" fmla="*/ 12 w 58"/>
                  <a:gd name="T45" fmla="*/ 6 h 75"/>
                  <a:gd name="T46" fmla="*/ 32 w 58"/>
                  <a:gd name="T47" fmla="*/ 12 h 75"/>
                  <a:gd name="T48" fmla="*/ 32 w 58"/>
                  <a:gd name="T49" fmla="*/ 10 h 75"/>
                  <a:gd name="T50" fmla="*/ 30 w 58"/>
                  <a:gd name="T51" fmla="*/ 6 h 75"/>
                  <a:gd name="T52" fmla="*/ 26 w 58"/>
                  <a:gd name="T53" fmla="*/ 2 h 75"/>
                  <a:gd name="T54" fmla="*/ 22 w 58"/>
                  <a:gd name="T55" fmla="*/ 0 h 75"/>
                  <a:gd name="T56" fmla="*/ 28 w 58"/>
                  <a:gd name="T57" fmla="*/ 2 h 75"/>
                  <a:gd name="T58" fmla="*/ 32 w 58"/>
                  <a:gd name="T59" fmla="*/ 8 h 75"/>
                  <a:gd name="T60" fmla="*/ 34 w 58"/>
                  <a:gd name="T61" fmla="*/ 12 h 75"/>
                  <a:gd name="T62" fmla="*/ 32 w 58"/>
                  <a:gd name="T63" fmla="*/ 16 h 75"/>
                  <a:gd name="T64" fmla="*/ 30 w 58"/>
                  <a:gd name="T65" fmla="*/ 24 h 75"/>
                  <a:gd name="T66" fmla="*/ 30 w 58"/>
                  <a:gd name="T67" fmla="*/ 18 h 75"/>
                  <a:gd name="T68" fmla="*/ 18 w 58"/>
                  <a:gd name="T69" fmla="*/ 67 h 75"/>
                  <a:gd name="T70" fmla="*/ 14 w 58"/>
                  <a:gd name="T71" fmla="*/ 71 h 75"/>
                  <a:gd name="T72" fmla="*/ 12 w 58"/>
                  <a:gd name="T73" fmla="*/ 67 h 75"/>
                  <a:gd name="T74" fmla="*/ 10 w 58"/>
                  <a:gd name="T75" fmla="*/ 61 h 75"/>
                  <a:gd name="T76" fmla="*/ 18 w 58"/>
                  <a:gd name="T77" fmla="*/ 61 h 75"/>
                  <a:gd name="T78" fmla="*/ 12 w 58"/>
                  <a:gd name="T79" fmla="*/ 40 h 75"/>
                  <a:gd name="T80" fmla="*/ 14 w 58"/>
                  <a:gd name="T81" fmla="*/ 46 h 75"/>
                  <a:gd name="T82" fmla="*/ 16 w 58"/>
                  <a:gd name="T83" fmla="*/ 50 h 75"/>
                  <a:gd name="T84" fmla="*/ 14 w 58"/>
                  <a:gd name="T85" fmla="*/ 54 h 75"/>
                  <a:gd name="T86" fmla="*/ 8 w 58"/>
                  <a:gd name="T87" fmla="*/ 56 h 75"/>
                  <a:gd name="T88" fmla="*/ 8 w 58"/>
                  <a:gd name="T89" fmla="*/ 52 h 75"/>
                  <a:gd name="T90" fmla="*/ 4 w 58"/>
                  <a:gd name="T91" fmla="*/ 50 h 75"/>
                  <a:gd name="T92" fmla="*/ 8 w 58"/>
                  <a:gd name="T93" fmla="*/ 42 h 75"/>
                  <a:gd name="T94" fmla="*/ 12 w 58"/>
                  <a:gd name="T95" fmla="*/ 38 h 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8" h="75">
                    <a:moveTo>
                      <a:pt x="48" y="75"/>
                    </a:moveTo>
                    <a:lnTo>
                      <a:pt x="46" y="75"/>
                    </a:lnTo>
                    <a:lnTo>
                      <a:pt x="46" y="73"/>
                    </a:lnTo>
                    <a:lnTo>
                      <a:pt x="44" y="73"/>
                    </a:lnTo>
                    <a:lnTo>
                      <a:pt x="44" y="71"/>
                    </a:lnTo>
                    <a:lnTo>
                      <a:pt x="46" y="73"/>
                    </a:lnTo>
                    <a:lnTo>
                      <a:pt x="48" y="75"/>
                    </a:lnTo>
                    <a:close/>
                    <a:moveTo>
                      <a:pt x="58" y="61"/>
                    </a:moveTo>
                    <a:lnTo>
                      <a:pt x="58" y="61"/>
                    </a:lnTo>
                    <a:lnTo>
                      <a:pt x="56" y="63"/>
                    </a:lnTo>
                    <a:lnTo>
                      <a:pt x="56" y="61"/>
                    </a:lnTo>
                    <a:lnTo>
                      <a:pt x="58" y="59"/>
                    </a:lnTo>
                    <a:lnTo>
                      <a:pt x="58" y="61"/>
                    </a:lnTo>
                    <a:close/>
                    <a:moveTo>
                      <a:pt x="24" y="42"/>
                    </a:moveTo>
                    <a:lnTo>
                      <a:pt x="24" y="42"/>
                    </a:lnTo>
                    <a:lnTo>
                      <a:pt x="22" y="42"/>
                    </a:lnTo>
                    <a:lnTo>
                      <a:pt x="20" y="42"/>
                    </a:lnTo>
                    <a:lnTo>
                      <a:pt x="22" y="40"/>
                    </a:lnTo>
                    <a:lnTo>
                      <a:pt x="24" y="40"/>
                    </a:lnTo>
                    <a:lnTo>
                      <a:pt x="26" y="42"/>
                    </a:lnTo>
                    <a:lnTo>
                      <a:pt x="24" y="42"/>
                    </a:lnTo>
                    <a:close/>
                    <a:moveTo>
                      <a:pt x="48" y="40"/>
                    </a:moveTo>
                    <a:lnTo>
                      <a:pt x="46" y="42"/>
                    </a:lnTo>
                    <a:lnTo>
                      <a:pt x="46" y="44"/>
                    </a:lnTo>
                    <a:lnTo>
                      <a:pt x="46" y="46"/>
                    </a:lnTo>
                    <a:lnTo>
                      <a:pt x="44" y="48"/>
                    </a:lnTo>
                    <a:lnTo>
                      <a:pt x="44" y="50"/>
                    </a:lnTo>
                    <a:lnTo>
                      <a:pt x="44" y="48"/>
                    </a:lnTo>
                    <a:lnTo>
                      <a:pt x="42" y="48"/>
                    </a:lnTo>
                    <a:lnTo>
                      <a:pt x="42" y="46"/>
                    </a:lnTo>
                    <a:lnTo>
                      <a:pt x="44" y="46"/>
                    </a:lnTo>
                    <a:lnTo>
                      <a:pt x="44" y="44"/>
                    </a:lnTo>
                    <a:lnTo>
                      <a:pt x="46" y="42"/>
                    </a:lnTo>
                    <a:lnTo>
                      <a:pt x="46" y="40"/>
                    </a:lnTo>
                    <a:lnTo>
                      <a:pt x="44" y="38"/>
                    </a:lnTo>
                    <a:lnTo>
                      <a:pt x="42" y="36"/>
                    </a:lnTo>
                    <a:lnTo>
                      <a:pt x="40" y="34"/>
                    </a:lnTo>
                    <a:lnTo>
                      <a:pt x="38" y="32"/>
                    </a:lnTo>
                    <a:lnTo>
                      <a:pt x="36" y="32"/>
                    </a:lnTo>
                    <a:lnTo>
                      <a:pt x="38" y="30"/>
                    </a:lnTo>
                    <a:lnTo>
                      <a:pt x="38" y="32"/>
                    </a:lnTo>
                    <a:lnTo>
                      <a:pt x="40" y="34"/>
                    </a:lnTo>
                    <a:lnTo>
                      <a:pt x="44" y="36"/>
                    </a:lnTo>
                    <a:lnTo>
                      <a:pt x="46" y="38"/>
                    </a:lnTo>
                    <a:lnTo>
                      <a:pt x="48" y="40"/>
                    </a:lnTo>
                    <a:close/>
                    <a:moveTo>
                      <a:pt x="20" y="6"/>
                    </a:moveTo>
                    <a:lnTo>
                      <a:pt x="20" y="6"/>
                    </a:lnTo>
                    <a:lnTo>
                      <a:pt x="22" y="10"/>
                    </a:lnTo>
                    <a:lnTo>
                      <a:pt x="18" y="8"/>
                    </a:lnTo>
                    <a:lnTo>
                      <a:pt x="18" y="6"/>
                    </a:lnTo>
                    <a:lnTo>
                      <a:pt x="14" y="8"/>
                    </a:lnTo>
                    <a:lnTo>
                      <a:pt x="8" y="8"/>
                    </a:lnTo>
                    <a:lnTo>
                      <a:pt x="4" y="10"/>
                    </a:lnTo>
                    <a:lnTo>
                      <a:pt x="0" y="6"/>
                    </a:lnTo>
                    <a:lnTo>
                      <a:pt x="4" y="8"/>
                    </a:lnTo>
                    <a:lnTo>
                      <a:pt x="6" y="8"/>
                    </a:lnTo>
                    <a:lnTo>
                      <a:pt x="8" y="4"/>
                    </a:lnTo>
                    <a:lnTo>
                      <a:pt x="10" y="6"/>
                    </a:lnTo>
                    <a:lnTo>
                      <a:pt x="12" y="6"/>
                    </a:lnTo>
                    <a:lnTo>
                      <a:pt x="16" y="6"/>
                    </a:lnTo>
                    <a:lnTo>
                      <a:pt x="20" y="6"/>
                    </a:lnTo>
                    <a:close/>
                    <a:moveTo>
                      <a:pt x="32" y="12"/>
                    </a:moveTo>
                    <a:lnTo>
                      <a:pt x="32" y="10"/>
                    </a:lnTo>
                    <a:lnTo>
                      <a:pt x="32" y="8"/>
                    </a:lnTo>
                    <a:lnTo>
                      <a:pt x="30" y="8"/>
                    </a:lnTo>
                    <a:lnTo>
                      <a:pt x="30" y="6"/>
                    </a:lnTo>
                    <a:lnTo>
                      <a:pt x="28" y="6"/>
                    </a:lnTo>
                    <a:lnTo>
                      <a:pt x="30" y="6"/>
                    </a:lnTo>
                    <a:lnTo>
                      <a:pt x="26" y="2"/>
                    </a:lnTo>
                    <a:lnTo>
                      <a:pt x="24" y="2"/>
                    </a:lnTo>
                    <a:lnTo>
                      <a:pt x="22" y="0"/>
                    </a:lnTo>
                    <a:lnTo>
                      <a:pt x="26" y="2"/>
                    </a:lnTo>
                    <a:lnTo>
                      <a:pt x="28" y="2"/>
                    </a:lnTo>
                    <a:lnTo>
                      <a:pt x="30" y="6"/>
                    </a:lnTo>
                    <a:lnTo>
                      <a:pt x="32" y="8"/>
                    </a:lnTo>
                    <a:lnTo>
                      <a:pt x="34" y="10"/>
                    </a:lnTo>
                    <a:lnTo>
                      <a:pt x="34" y="12"/>
                    </a:lnTo>
                    <a:lnTo>
                      <a:pt x="34" y="14"/>
                    </a:lnTo>
                    <a:lnTo>
                      <a:pt x="32" y="16"/>
                    </a:lnTo>
                    <a:lnTo>
                      <a:pt x="30" y="20"/>
                    </a:lnTo>
                    <a:lnTo>
                      <a:pt x="30" y="24"/>
                    </a:lnTo>
                    <a:lnTo>
                      <a:pt x="28" y="22"/>
                    </a:lnTo>
                    <a:lnTo>
                      <a:pt x="26" y="22"/>
                    </a:lnTo>
                    <a:lnTo>
                      <a:pt x="30" y="18"/>
                    </a:lnTo>
                    <a:lnTo>
                      <a:pt x="32" y="12"/>
                    </a:lnTo>
                    <a:close/>
                    <a:moveTo>
                      <a:pt x="18" y="63"/>
                    </a:moveTo>
                    <a:lnTo>
                      <a:pt x="18" y="67"/>
                    </a:lnTo>
                    <a:lnTo>
                      <a:pt x="18" y="69"/>
                    </a:lnTo>
                    <a:lnTo>
                      <a:pt x="16" y="71"/>
                    </a:lnTo>
                    <a:lnTo>
                      <a:pt x="14" y="71"/>
                    </a:lnTo>
                    <a:lnTo>
                      <a:pt x="14" y="69"/>
                    </a:lnTo>
                    <a:lnTo>
                      <a:pt x="12" y="69"/>
                    </a:lnTo>
                    <a:lnTo>
                      <a:pt x="12" y="67"/>
                    </a:lnTo>
                    <a:lnTo>
                      <a:pt x="12" y="65"/>
                    </a:lnTo>
                    <a:lnTo>
                      <a:pt x="10" y="63"/>
                    </a:lnTo>
                    <a:lnTo>
                      <a:pt x="10" y="61"/>
                    </a:lnTo>
                    <a:lnTo>
                      <a:pt x="16" y="56"/>
                    </a:lnTo>
                    <a:lnTo>
                      <a:pt x="18" y="59"/>
                    </a:lnTo>
                    <a:lnTo>
                      <a:pt x="18" y="61"/>
                    </a:lnTo>
                    <a:lnTo>
                      <a:pt x="18" y="63"/>
                    </a:lnTo>
                    <a:close/>
                    <a:moveTo>
                      <a:pt x="12" y="38"/>
                    </a:moveTo>
                    <a:lnTo>
                      <a:pt x="12" y="40"/>
                    </a:lnTo>
                    <a:lnTo>
                      <a:pt x="12" y="42"/>
                    </a:lnTo>
                    <a:lnTo>
                      <a:pt x="14" y="44"/>
                    </a:lnTo>
                    <a:lnTo>
                      <a:pt x="14" y="46"/>
                    </a:lnTo>
                    <a:lnTo>
                      <a:pt x="14" y="48"/>
                    </a:lnTo>
                    <a:lnTo>
                      <a:pt x="16" y="48"/>
                    </a:lnTo>
                    <a:lnTo>
                      <a:pt x="16" y="50"/>
                    </a:lnTo>
                    <a:lnTo>
                      <a:pt x="16" y="52"/>
                    </a:lnTo>
                    <a:lnTo>
                      <a:pt x="16" y="54"/>
                    </a:lnTo>
                    <a:lnTo>
                      <a:pt x="14" y="54"/>
                    </a:lnTo>
                    <a:lnTo>
                      <a:pt x="12" y="56"/>
                    </a:lnTo>
                    <a:lnTo>
                      <a:pt x="8" y="56"/>
                    </a:lnTo>
                    <a:lnTo>
                      <a:pt x="8" y="54"/>
                    </a:lnTo>
                    <a:lnTo>
                      <a:pt x="8" y="52"/>
                    </a:lnTo>
                    <a:lnTo>
                      <a:pt x="8" y="54"/>
                    </a:lnTo>
                    <a:lnTo>
                      <a:pt x="6" y="52"/>
                    </a:lnTo>
                    <a:lnTo>
                      <a:pt x="4" y="50"/>
                    </a:lnTo>
                    <a:lnTo>
                      <a:pt x="6" y="48"/>
                    </a:lnTo>
                    <a:lnTo>
                      <a:pt x="8" y="46"/>
                    </a:lnTo>
                    <a:lnTo>
                      <a:pt x="8" y="42"/>
                    </a:lnTo>
                    <a:lnTo>
                      <a:pt x="8" y="38"/>
                    </a:lnTo>
                    <a:lnTo>
                      <a:pt x="10" y="38"/>
                    </a:lnTo>
                    <a:lnTo>
                      <a:pt x="12" y="38"/>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743" name="Freeform 141">
                <a:extLst>
                  <a:ext uri="{FF2B5EF4-FFF2-40B4-BE49-F238E27FC236}">
                    <a16:creationId xmlns:a16="http://schemas.microsoft.com/office/drawing/2014/main" id="{10A5905C-DBE7-982E-B3A0-0664FF6CF327}"/>
                  </a:ext>
                </a:extLst>
              </p:cNvPr>
              <p:cNvSpPr>
                <a:spLocks noChangeAspect="1"/>
              </p:cNvSpPr>
              <p:nvPr/>
            </p:nvSpPr>
            <p:spPr bwMode="auto">
              <a:xfrm>
                <a:off x="5571100" y="4859053"/>
                <a:ext cx="9123" cy="15206"/>
              </a:xfrm>
              <a:custGeom>
                <a:avLst/>
                <a:gdLst>
                  <a:gd name="T0" fmla="*/ 6 w 6"/>
                  <a:gd name="T1" fmla="*/ 10 h 10"/>
                  <a:gd name="T2" fmla="*/ 0 w 6"/>
                  <a:gd name="T3" fmla="*/ 8 h 10"/>
                  <a:gd name="T4" fmla="*/ 2 w 6"/>
                  <a:gd name="T5" fmla="*/ 0 h 10"/>
                  <a:gd name="T6" fmla="*/ 6 w 6"/>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0">
                    <a:moveTo>
                      <a:pt x="6" y="10"/>
                    </a:moveTo>
                    <a:lnTo>
                      <a:pt x="0" y="8"/>
                    </a:lnTo>
                    <a:lnTo>
                      <a:pt x="2" y="0"/>
                    </a:lnTo>
                    <a:lnTo>
                      <a:pt x="6" y="1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44" name="Freeform 142">
                <a:extLst>
                  <a:ext uri="{FF2B5EF4-FFF2-40B4-BE49-F238E27FC236}">
                    <a16:creationId xmlns:a16="http://schemas.microsoft.com/office/drawing/2014/main" id="{4F688E6F-5E8D-801F-A170-A9E72BA07902}"/>
                  </a:ext>
                </a:extLst>
              </p:cNvPr>
              <p:cNvSpPr>
                <a:spLocks noChangeAspect="1"/>
              </p:cNvSpPr>
              <p:nvPr/>
            </p:nvSpPr>
            <p:spPr bwMode="auto">
              <a:xfrm>
                <a:off x="5571100" y="4859053"/>
                <a:ext cx="9123" cy="15206"/>
              </a:xfrm>
              <a:custGeom>
                <a:avLst/>
                <a:gdLst>
                  <a:gd name="T0" fmla="*/ 6 w 6"/>
                  <a:gd name="T1" fmla="*/ 10 h 10"/>
                  <a:gd name="T2" fmla="*/ 0 w 6"/>
                  <a:gd name="T3" fmla="*/ 8 h 10"/>
                  <a:gd name="T4" fmla="*/ 2 w 6"/>
                  <a:gd name="T5" fmla="*/ 0 h 10"/>
                  <a:gd name="T6" fmla="*/ 6 w 6"/>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0">
                    <a:moveTo>
                      <a:pt x="6" y="10"/>
                    </a:moveTo>
                    <a:lnTo>
                      <a:pt x="0" y="8"/>
                    </a:lnTo>
                    <a:lnTo>
                      <a:pt x="2" y="0"/>
                    </a:lnTo>
                    <a:lnTo>
                      <a:pt x="6" y="10"/>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745" name="Freeform 143">
                <a:extLst>
                  <a:ext uri="{FF2B5EF4-FFF2-40B4-BE49-F238E27FC236}">
                    <a16:creationId xmlns:a16="http://schemas.microsoft.com/office/drawing/2014/main" id="{9FD5D6BE-C90C-2B44-7236-DBF076B32EB3}"/>
                  </a:ext>
                </a:extLst>
              </p:cNvPr>
              <p:cNvSpPr>
                <a:spLocks noChangeAspect="1" noEditPoints="1"/>
              </p:cNvSpPr>
              <p:nvPr/>
            </p:nvSpPr>
            <p:spPr bwMode="auto">
              <a:xfrm>
                <a:off x="4774310" y="2290536"/>
                <a:ext cx="273706" cy="291979"/>
              </a:xfrm>
              <a:custGeom>
                <a:avLst/>
                <a:gdLst>
                  <a:gd name="T0" fmla="*/ 24 w 180"/>
                  <a:gd name="T1" fmla="*/ 188 h 192"/>
                  <a:gd name="T2" fmla="*/ 44 w 180"/>
                  <a:gd name="T3" fmla="*/ 186 h 192"/>
                  <a:gd name="T4" fmla="*/ 48 w 180"/>
                  <a:gd name="T5" fmla="*/ 184 h 192"/>
                  <a:gd name="T6" fmla="*/ 28 w 180"/>
                  <a:gd name="T7" fmla="*/ 126 h 192"/>
                  <a:gd name="T8" fmla="*/ 28 w 180"/>
                  <a:gd name="T9" fmla="*/ 128 h 192"/>
                  <a:gd name="T10" fmla="*/ 16 w 180"/>
                  <a:gd name="T11" fmla="*/ 182 h 192"/>
                  <a:gd name="T12" fmla="*/ 20 w 180"/>
                  <a:gd name="T13" fmla="*/ 182 h 192"/>
                  <a:gd name="T14" fmla="*/ 24 w 180"/>
                  <a:gd name="T15" fmla="*/ 188 h 192"/>
                  <a:gd name="T16" fmla="*/ 14 w 180"/>
                  <a:gd name="T17" fmla="*/ 184 h 192"/>
                  <a:gd name="T18" fmla="*/ 34 w 180"/>
                  <a:gd name="T19" fmla="*/ 144 h 192"/>
                  <a:gd name="T20" fmla="*/ 30 w 180"/>
                  <a:gd name="T21" fmla="*/ 144 h 192"/>
                  <a:gd name="T22" fmla="*/ 28 w 180"/>
                  <a:gd name="T23" fmla="*/ 134 h 192"/>
                  <a:gd name="T24" fmla="*/ 32 w 180"/>
                  <a:gd name="T25" fmla="*/ 132 h 192"/>
                  <a:gd name="T26" fmla="*/ 32 w 180"/>
                  <a:gd name="T27" fmla="*/ 128 h 192"/>
                  <a:gd name="T28" fmla="*/ 42 w 180"/>
                  <a:gd name="T29" fmla="*/ 124 h 192"/>
                  <a:gd name="T30" fmla="*/ 44 w 180"/>
                  <a:gd name="T31" fmla="*/ 120 h 192"/>
                  <a:gd name="T32" fmla="*/ 52 w 180"/>
                  <a:gd name="T33" fmla="*/ 114 h 192"/>
                  <a:gd name="T34" fmla="*/ 60 w 180"/>
                  <a:gd name="T35" fmla="*/ 108 h 192"/>
                  <a:gd name="T36" fmla="*/ 68 w 180"/>
                  <a:gd name="T37" fmla="*/ 102 h 192"/>
                  <a:gd name="T38" fmla="*/ 78 w 180"/>
                  <a:gd name="T39" fmla="*/ 94 h 192"/>
                  <a:gd name="T40" fmla="*/ 84 w 180"/>
                  <a:gd name="T41" fmla="*/ 94 h 192"/>
                  <a:gd name="T42" fmla="*/ 78 w 180"/>
                  <a:gd name="T43" fmla="*/ 88 h 192"/>
                  <a:gd name="T44" fmla="*/ 72 w 180"/>
                  <a:gd name="T45" fmla="*/ 82 h 192"/>
                  <a:gd name="T46" fmla="*/ 68 w 180"/>
                  <a:gd name="T47" fmla="*/ 74 h 192"/>
                  <a:gd name="T48" fmla="*/ 60 w 180"/>
                  <a:gd name="T49" fmla="*/ 78 h 192"/>
                  <a:gd name="T50" fmla="*/ 54 w 180"/>
                  <a:gd name="T51" fmla="*/ 64 h 192"/>
                  <a:gd name="T52" fmla="*/ 48 w 180"/>
                  <a:gd name="T53" fmla="*/ 52 h 192"/>
                  <a:gd name="T54" fmla="*/ 44 w 180"/>
                  <a:gd name="T55" fmla="*/ 40 h 192"/>
                  <a:gd name="T56" fmla="*/ 32 w 180"/>
                  <a:gd name="T57" fmla="*/ 32 h 192"/>
                  <a:gd name="T58" fmla="*/ 12 w 180"/>
                  <a:gd name="T59" fmla="*/ 24 h 192"/>
                  <a:gd name="T60" fmla="*/ 26 w 180"/>
                  <a:gd name="T61" fmla="*/ 24 h 192"/>
                  <a:gd name="T62" fmla="*/ 50 w 180"/>
                  <a:gd name="T63" fmla="*/ 24 h 192"/>
                  <a:gd name="T64" fmla="*/ 66 w 180"/>
                  <a:gd name="T65" fmla="*/ 24 h 192"/>
                  <a:gd name="T66" fmla="*/ 68 w 180"/>
                  <a:gd name="T67" fmla="*/ 16 h 192"/>
                  <a:gd name="T68" fmla="*/ 74 w 180"/>
                  <a:gd name="T69" fmla="*/ 6 h 192"/>
                  <a:gd name="T70" fmla="*/ 94 w 180"/>
                  <a:gd name="T71" fmla="*/ 2 h 192"/>
                  <a:gd name="T72" fmla="*/ 112 w 180"/>
                  <a:gd name="T73" fmla="*/ 18 h 192"/>
                  <a:gd name="T74" fmla="*/ 132 w 180"/>
                  <a:gd name="T75" fmla="*/ 50 h 192"/>
                  <a:gd name="T76" fmla="*/ 144 w 180"/>
                  <a:gd name="T77" fmla="*/ 78 h 192"/>
                  <a:gd name="T78" fmla="*/ 140 w 180"/>
                  <a:gd name="T79" fmla="*/ 88 h 192"/>
                  <a:gd name="T80" fmla="*/ 148 w 180"/>
                  <a:gd name="T81" fmla="*/ 98 h 192"/>
                  <a:gd name="T82" fmla="*/ 158 w 180"/>
                  <a:gd name="T83" fmla="*/ 110 h 192"/>
                  <a:gd name="T84" fmla="*/ 178 w 180"/>
                  <a:gd name="T85" fmla="*/ 130 h 192"/>
                  <a:gd name="T86" fmla="*/ 162 w 180"/>
                  <a:gd name="T87" fmla="*/ 156 h 192"/>
                  <a:gd name="T88" fmla="*/ 138 w 180"/>
                  <a:gd name="T89" fmla="*/ 174 h 192"/>
                  <a:gd name="T90" fmla="*/ 124 w 180"/>
                  <a:gd name="T91" fmla="*/ 178 h 192"/>
                  <a:gd name="T92" fmla="*/ 112 w 180"/>
                  <a:gd name="T93" fmla="*/ 182 h 192"/>
                  <a:gd name="T94" fmla="*/ 100 w 180"/>
                  <a:gd name="T95" fmla="*/ 184 h 192"/>
                  <a:gd name="T96" fmla="*/ 86 w 180"/>
                  <a:gd name="T97" fmla="*/ 188 h 192"/>
                  <a:gd name="T98" fmla="*/ 74 w 180"/>
                  <a:gd name="T99" fmla="*/ 190 h 192"/>
                  <a:gd name="T100" fmla="*/ 68 w 180"/>
                  <a:gd name="T101" fmla="*/ 190 h 192"/>
                  <a:gd name="T102" fmla="*/ 62 w 180"/>
                  <a:gd name="T103" fmla="*/ 188 h 192"/>
                  <a:gd name="T104" fmla="*/ 58 w 180"/>
                  <a:gd name="T105" fmla="*/ 186 h 192"/>
                  <a:gd name="T106" fmla="*/ 56 w 180"/>
                  <a:gd name="T107" fmla="*/ 182 h 192"/>
                  <a:gd name="T108" fmla="*/ 54 w 180"/>
                  <a:gd name="T109" fmla="*/ 180 h 192"/>
                  <a:gd name="T110" fmla="*/ 44 w 180"/>
                  <a:gd name="T111" fmla="*/ 178 h 192"/>
                  <a:gd name="T112" fmla="*/ 38 w 180"/>
                  <a:gd name="T113" fmla="*/ 178 h 192"/>
                  <a:gd name="T114" fmla="*/ 40 w 180"/>
                  <a:gd name="T115" fmla="*/ 178 h 192"/>
                  <a:gd name="T116" fmla="*/ 38 w 180"/>
                  <a:gd name="T117" fmla="*/ 172 h 192"/>
                  <a:gd name="T118" fmla="*/ 38 w 180"/>
                  <a:gd name="T119" fmla="*/ 168 h 192"/>
                  <a:gd name="T120" fmla="*/ 38 w 180"/>
                  <a:gd name="T121" fmla="*/ 160 h 192"/>
                  <a:gd name="T122" fmla="*/ 40 w 180"/>
                  <a:gd name="T123" fmla="*/ 158 h 192"/>
                  <a:gd name="T124" fmla="*/ 38 w 180"/>
                  <a:gd name="T125" fmla="*/ 154 h 1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80" h="192">
                    <a:moveTo>
                      <a:pt x="26" y="188"/>
                    </a:moveTo>
                    <a:lnTo>
                      <a:pt x="26" y="188"/>
                    </a:lnTo>
                    <a:close/>
                    <a:moveTo>
                      <a:pt x="26" y="188"/>
                    </a:moveTo>
                    <a:lnTo>
                      <a:pt x="28" y="188"/>
                    </a:lnTo>
                    <a:lnTo>
                      <a:pt x="26" y="188"/>
                    </a:lnTo>
                    <a:close/>
                    <a:moveTo>
                      <a:pt x="24" y="190"/>
                    </a:moveTo>
                    <a:lnTo>
                      <a:pt x="24" y="188"/>
                    </a:lnTo>
                    <a:lnTo>
                      <a:pt x="26" y="188"/>
                    </a:lnTo>
                    <a:lnTo>
                      <a:pt x="24" y="188"/>
                    </a:lnTo>
                    <a:lnTo>
                      <a:pt x="24" y="190"/>
                    </a:lnTo>
                    <a:close/>
                    <a:moveTo>
                      <a:pt x="22" y="184"/>
                    </a:moveTo>
                    <a:lnTo>
                      <a:pt x="24" y="184"/>
                    </a:lnTo>
                    <a:lnTo>
                      <a:pt x="24" y="182"/>
                    </a:lnTo>
                    <a:lnTo>
                      <a:pt x="24" y="184"/>
                    </a:lnTo>
                    <a:lnTo>
                      <a:pt x="26" y="184"/>
                    </a:lnTo>
                    <a:lnTo>
                      <a:pt x="24" y="184"/>
                    </a:lnTo>
                    <a:lnTo>
                      <a:pt x="22" y="184"/>
                    </a:lnTo>
                    <a:close/>
                    <a:moveTo>
                      <a:pt x="42" y="186"/>
                    </a:moveTo>
                    <a:lnTo>
                      <a:pt x="44" y="186"/>
                    </a:lnTo>
                    <a:lnTo>
                      <a:pt x="42" y="186"/>
                    </a:lnTo>
                    <a:lnTo>
                      <a:pt x="44" y="186"/>
                    </a:lnTo>
                    <a:lnTo>
                      <a:pt x="42" y="186"/>
                    </a:lnTo>
                    <a:close/>
                    <a:moveTo>
                      <a:pt x="44" y="186"/>
                    </a:moveTo>
                    <a:lnTo>
                      <a:pt x="44" y="184"/>
                    </a:lnTo>
                    <a:lnTo>
                      <a:pt x="46" y="184"/>
                    </a:lnTo>
                    <a:lnTo>
                      <a:pt x="48" y="184"/>
                    </a:lnTo>
                    <a:lnTo>
                      <a:pt x="50" y="184"/>
                    </a:lnTo>
                    <a:lnTo>
                      <a:pt x="50" y="186"/>
                    </a:lnTo>
                    <a:lnTo>
                      <a:pt x="48" y="186"/>
                    </a:lnTo>
                    <a:lnTo>
                      <a:pt x="46" y="186"/>
                    </a:lnTo>
                    <a:lnTo>
                      <a:pt x="44" y="186"/>
                    </a:lnTo>
                    <a:close/>
                    <a:moveTo>
                      <a:pt x="26" y="126"/>
                    </a:moveTo>
                    <a:lnTo>
                      <a:pt x="26" y="126"/>
                    </a:lnTo>
                    <a:lnTo>
                      <a:pt x="28" y="126"/>
                    </a:lnTo>
                    <a:lnTo>
                      <a:pt x="30" y="128"/>
                    </a:lnTo>
                    <a:lnTo>
                      <a:pt x="30" y="126"/>
                    </a:lnTo>
                    <a:lnTo>
                      <a:pt x="32" y="126"/>
                    </a:lnTo>
                    <a:lnTo>
                      <a:pt x="32" y="128"/>
                    </a:lnTo>
                    <a:lnTo>
                      <a:pt x="30" y="128"/>
                    </a:lnTo>
                    <a:lnTo>
                      <a:pt x="28" y="128"/>
                    </a:lnTo>
                    <a:lnTo>
                      <a:pt x="30" y="128"/>
                    </a:lnTo>
                    <a:lnTo>
                      <a:pt x="28" y="128"/>
                    </a:lnTo>
                    <a:lnTo>
                      <a:pt x="26" y="128"/>
                    </a:lnTo>
                    <a:lnTo>
                      <a:pt x="26" y="126"/>
                    </a:lnTo>
                    <a:close/>
                    <a:moveTo>
                      <a:pt x="12" y="184"/>
                    </a:moveTo>
                    <a:lnTo>
                      <a:pt x="12" y="184"/>
                    </a:lnTo>
                    <a:lnTo>
                      <a:pt x="14" y="184"/>
                    </a:lnTo>
                    <a:lnTo>
                      <a:pt x="14" y="182"/>
                    </a:lnTo>
                    <a:lnTo>
                      <a:pt x="16" y="182"/>
                    </a:lnTo>
                    <a:lnTo>
                      <a:pt x="16" y="184"/>
                    </a:lnTo>
                    <a:lnTo>
                      <a:pt x="18" y="184"/>
                    </a:lnTo>
                    <a:lnTo>
                      <a:pt x="18" y="182"/>
                    </a:lnTo>
                    <a:lnTo>
                      <a:pt x="16" y="182"/>
                    </a:lnTo>
                    <a:lnTo>
                      <a:pt x="16" y="180"/>
                    </a:lnTo>
                    <a:lnTo>
                      <a:pt x="18" y="180"/>
                    </a:lnTo>
                    <a:lnTo>
                      <a:pt x="20" y="182"/>
                    </a:lnTo>
                    <a:lnTo>
                      <a:pt x="22" y="182"/>
                    </a:lnTo>
                    <a:lnTo>
                      <a:pt x="22" y="184"/>
                    </a:lnTo>
                    <a:lnTo>
                      <a:pt x="20" y="184"/>
                    </a:lnTo>
                    <a:lnTo>
                      <a:pt x="20" y="182"/>
                    </a:lnTo>
                    <a:lnTo>
                      <a:pt x="20" y="184"/>
                    </a:lnTo>
                    <a:lnTo>
                      <a:pt x="20" y="186"/>
                    </a:lnTo>
                    <a:lnTo>
                      <a:pt x="22" y="186"/>
                    </a:lnTo>
                    <a:lnTo>
                      <a:pt x="24" y="186"/>
                    </a:lnTo>
                    <a:lnTo>
                      <a:pt x="22" y="188"/>
                    </a:lnTo>
                    <a:lnTo>
                      <a:pt x="24" y="188"/>
                    </a:lnTo>
                    <a:lnTo>
                      <a:pt x="22" y="188"/>
                    </a:lnTo>
                    <a:lnTo>
                      <a:pt x="22" y="190"/>
                    </a:lnTo>
                    <a:lnTo>
                      <a:pt x="22" y="188"/>
                    </a:lnTo>
                    <a:lnTo>
                      <a:pt x="20" y="188"/>
                    </a:lnTo>
                    <a:lnTo>
                      <a:pt x="20" y="186"/>
                    </a:lnTo>
                    <a:lnTo>
                      <a:pt x="18" y="186"/>
                    </a:lnTo>
                    <a:lnTo>
                      <a:pt x="16" y="186"/>
                    </a:lnTo>
                    <a:lnTo>
                      <a:pt x="16" y="184"/>
                    </a:lnTo>
                    <a:lnTo>
                      <a:pt x="14" y="184"/>
                    </a:lnTo>
                    <a:lnTo>
                      <a:pt x="14" y="186"/>
                    </a:lnTo>
                    <a:lnTo>
                      <a:pt x="12" y="186"/>
                    </a:lnTo>
                    <a:lnTo>
                      <a:pt x="12" y="184"/>
                    </a:lnTo>
                    <a:close/>
                    <a:moveTo>
                      <a:pt x="34" y="152"/>
                    </a:moveTo>
                    <a:lnTo>
                      <a:pt x="34" y="150"/>
                    </a:lnTo>
                    <a:lnTo>
                      <a:pt x="34" y="148"/>
                    </a:lnTo>
                    <a:lnTo>
                      <a:pt x="32" y="148"/>
                    </a:lnTo>
                    <a:lnTo>
                      <a:pt x="34" y="146"/>
                    </a:lnTo>
                    <a:lnTo>
                      <a:pt x="34" y="144"/>
                    </a:lnTo>
                    <a:lnTo>
                      <a:pt x="32" y="146"/>
                    </a:lnTo>
                    <a:lnTo>
                      <a:pt x="32" y="144"/>
                    </a:lnTo>
                    <a:lnTo>
                      <a:pt x="34" y="144"/>
                    </a:lnTo>
                    <a:lnTo>
                      <a:pt x="32" y="144"/>
                    </a:lnTo>
                    <a:lnTo>
                      <a:pt x="34" y="142"/>
                    </a:lnTo>
                    <a:lnTo>
                      <a:pt x="32" y="142"/>
                    </a:lnTo>
                    <a:lnTo>
                      <a:pt x="32" y="144"/>
                    </a:lnTo>
                    <a:lnTo>
                      <a:pt x="32" y="142"/>
                    </a:lnTo>
                    <a:lnTo>
                      <a:pt x="32" y="140"/>
                    </a:lnTo>
                    <a:lnTo>
                      <a:pt x="32" y="142"/>
                    </a:lnTo>
                    <a:lnTo>
                      <a:pt x="32" y="144"/>
                    </a:lnTo>
                    <a:lnTo>
                      <a:pt x="30" y="144"/>
                    </a:lnTo>
                    <a:lnTo>
                      <a:pt x="30" y="142"/>
                    </a:lnTo>
                    <a:lnTo>
                      <a:pt x="30" y="140"/>
                    </a:lnTo>
                    <a:lnTo>
                      <a:pt x="28" y="140"/>
                    </a:lnTo>
                    <a:lnTo>
                      <a:pt x="30" y="138"/>
                    </a:lnTo>
                    <a:lnTo>
                      <a:pt x="28" y="138"/>
                    </a:lnTo>
                    <a:lnTo>
                      <a:pt x="28" y="136"/>
                    </a:lnTo>
                    <a:lnTo>
                      <a:pt x="30" y="136"/>
                    </a:lnTo>
                    <a:lnTo>
                      <a:pt x="28" y="136"/>
                    </a:lnTo>
                    <a:lnTo>
                      <a:pt x="28" y="134"/>
                    </a:lnTo>
                    <a:lnTo>
                      <a:pt x="30" y="134"/>
                    </a:lnTo>
                    <a:lnTo>
                      <a:pt x="30" y="132"/>
                    </a:lnTo>
                    <a:lnTo>
                      <a:pt x="28" y="132"/>
                    </a:lnTo>
                    <a:lnTo>
                      <a:pt x="28" y="130"/>
                    </a:lnTo>
                    <a:lnTo>
                      <a:pt x="28" y="132"/>
                    </a:lnTo>
                    <a:lnTo>
                      <a:pt x="30" y="132"/>
                    </a:lnTo>
                    <a:lnTo>
                      <a:pt x="32" y="134"/>
                    </a:lnTo>
                    <a:lnTo>
                      <a:pt x="32" y="132"/>
                    </a:lnTo>
                    <a:lnTo>
                      <a:pt x="34" y="130"/>
                    </a:lnTo>
                    <a:lnTo>
                      <a:pt x="32" y="130"/>
                    </a:lnTo>
                    <a:lnTo>
                      <a:pt x="30" y="130"/>
                    </a:lnTo>
                    <a:lnTo>
                      <a:pt x="32" y="130"/>
                    </a:lnTo>
                    <a:lnTo>
                      <a:pt x="34" y="130"/>
                    </a:lnTo>
                    <a:lnTo>
                      <a:pt x="34" y="128"/>
                    </a:lnTo>
                    <a:lnTo>
                      <a:pt x="32" y="128"/>
                    </a:lnTo>
                    <a:lnTo>
                      <a:pt x="34" y="128"/>
                    </a:lnTo>
                    <a:lnTo>
                      <a:pt x="32" y="128"/>
                    </a:lnTo>
                    <a:lnTo>
                      <a:pt x="32" y="126"/>
                    </a:lnTo>
                    <a:lnTo>
                      <a:pt x="34" y="126"/>
                    </a:lnTo>
                    <a:lnTo>
                      <a:pt x="34" y="128"/>
                    </a:lnTo>
                    <a:lnTo>
                      <a:pt x="36" y="128"/>
                    </a:lnTo>
                    <a:lnTo>
                      <a:pt x="36" y="126"/>
                    </a:lnTo>
                    <a:lnTo>
                      <a:pt x="38" y="126"/>
                    </a:lnTo>
                    <a:lnTo>
                      <a:pt x="40" y="126"/>
                    </a:lnTo>
                    <a:lnTo>
                      <a:pt x="42" y="126"/>
                    </a:lnTo>
                    <a:lnTo>
                      <a:pt x="42" y="128"/>
                    </a:lnTo>
                    <a:lnTo>
                      <a:pt x="42" y="126"/>
                    </a:lnTo>
                    <a:lnTo>
                      <a:pt x="40" y="126"/>
                    </a:lnTo>
                    <a:lnTo>
                      <a:pt x="42" y="124"/>
                    </a:lnTo>
                    <a:lnTo>
                      <a:pt x="44" y="124"/>
                    </a:lnTo>
                    <a:lnTo>
                      <a:pt x="44" y="126"/>
                    </a:lnTo>
                    <a:lnTo>
                      <a:pt x="44" y="124"/>
                    </a:lnTo>
                    <a:lnTo>
                      <a:pt x="42" y="124"/>
                    </a:lnTo>
                    <a:lnTo>
                      <a:pt x="42" y="122"/>
                    </a:lnTo>
                    <a:lnTo>
                      <a:pt x="44" y="122"/>
                    </a:lnTo>
                    <a:lnTo>
                      <a:pt x="44" y="120"/>
                    </a:lnTo>
                    <a:lnTo>
                      <a:pt x="44" y="122"/>
                    </a:lnTo>
                    <a:lnTo>
                      <a:pt x="46" y="122"/>
                    </a:lnTo>
                    <a:lnTo>
                      <a:pt x="46" y="120"/>
                    </a:lnTo>
                    <a:lnTo>
                      <a:pt x="44" y="120"/>
                    </a:lnTo>
                    <a:lnTo>
                      <a:pt x="46" y="120"/>
                    </a:lnTo>
                    <a:lnTo>
                      <a:pt x="46" y="118"/>
                    </a:lnTo>
                    <a:lnTo>
                      <a:pt x="48" y="118"/>
                    </a:lnTo>
                    <a:lnTo>
                      <a:pt x="48" y="116"/>
                    </a:lnTo>
                    <a:lnTo>
                      <a:pt x="50" y="116"/>
                    </a:lnTo>
                    <a:lnTo>
                      <a:pt x="50" y="114"/>
                    </a:lnTo>
                    <a:lnTo>
                      <a:pt x="52" y="114"/>
                    </a:lnTo>
                    <a:lnTo>
                      <a:pt x="54" y="116"/>
                    </a:lnTo>
                    <a:lnTo>
                      <a:pt x="54" y="114"/>
                    </a:lnTo>
                    <a:lnTo>
                      <a:pt x="56" y="114"/>
                    </a:lnTo>
                    <a:lnTo>
                      <a:pt x="58" y="112"/>
                    </a:lnTo>
                    <a:lnTo>
                      <a:pt x="60" y="112"/>
                    </a:lnTo>
                    <a:lnTo>
                      <a:pt x="60" y="110"/>
                    </a:lnTo>
                    <a:lnTo>
                      <a:pt x="62" y="110"/>
                    </a:lnTo>
                    <a:lnTo>
                      <a:pt x="60" y="110"/>
                    </a:lnTo>
                    <a:lnTo>
                      <a:pt x="60" y="108"/>
                    </a:lnTo>
                    <a:lnTo>
                      <a:pt x="62" y="108"/>
                    </a:lnTo>
                    <a:lnTo>
                      <a:pt x="64" y="108"/>
                    </a:lnTo>
                    <a:lnTo>
                      <a:pt x="64" y="106"/>
                    </a:lnTo>
                    <a:lnTo>
                      <a:pt x="66" y="106"/>
                    </a:lnTo>
                    <a:lnTo>
                      <a:pt x="66" y="104"/>
                    </a:lnTo>
                    <a:lnTo>
                      <a:pt x="68" y="104"/>
                    </a:lnTo>
                    <a:lnTo>
                      <a:pt x="68" y="102"/>
                    </a:lnTo>
                    <a:lnTo>
                      <a:pt x="68" y="100"/>
                    </a:lnTo>
                    <a:lnTo>
                      <a:pt x="70" y="100"/>
                    </a:lnTo>
                    <a:lnTo>
                      <a:pt x="70" y="98"/>
                    </a:lnTo>
                    <a:lnTo>
                      <a:pt x="72" y="98"/>
                    </a:lnTo>
                    <a:lnTo>
                      <a:pt x="70" y="98"/>
                    </a:lnTo>
                    <a:lnTo>
                      <a:pt x="72" y="96"/>
                    </a:lnTo>
                    <a:lnTo>
                      <a:pt x="72" y="98"/>
                    </a:lnTo>
                    <a:lnTo>
                      <a:pt x="72" y="96"/>
                    </a:lnTo>
                    <a:lnTo>
                      <a:pt x="74" y="96"/>
                    </a:lnTo>
                    <a:lnTo>
                      <a:pt x="76" y="96"/>
                    </a:lnTo>
                    <a:lnTo>
                      <a:pt x="78" y="96"/>
                    </a:lnTo>
                    <a:lnTo>
                      <a:pt x="78" y="94"/>
                    </a:lnTo>
                    <a:lnTo>
                      <a:pt x="78" y="96"/>
                    </a:lnTo>
                    <a:lnTo>
                      <a:pt x="80" y="96"/>
                    </a:lnTo>
                    <a:lnTo>
                      <a:pt x="82" y="98"/>
                    </a:lnTo>
                    <a:lnTo>
                      <a:pt x="82" y="96"/>
                    </a:lnTo>
                    <a:lnTo>
                      <a:pt x="80" y="94"/>
                    </a:lnTo>
                    <a:lnTo>
                      <a:pt x="82" y="94"/>
                    </a:lnTo>
                    <a:lnTo>
                      <a:pt x="84" y="94"/>
                    </a:lnTo>
                    <a:lnTo>
                      <a:pt x="82" y="94"/>
                    </a:lnTo>
                    <a:lnTo>
                      <a:pt x="82" y="92"/>
                    </a:lnTo>
                    <a:lnTo>
                      <a:pt x="80" y="90"/>
                    </a:lnTo>
                    <a:lnTo>
                      <a:pt x="80" y="88"/>
                    </a:lnTo>
                    <a:lnTo>
                      <a:pt x="78" y="88"/>
                    </a:lnTo>
                    <a:lnTo>
                      <a:pt x="80" y="88"/>
                    </a:lnTo>
                    <a:lnTo>
                      <a:pt x="80" y="86"/>
                    </a:lnTo>
                    <a:lnTo>
                      <a:pt x="78" y="86"/>
                    </a:lnTo>
                    <a:lnTo>
                      <a:pt x="80" y="86"/>
                    </a:lnTo>
                    <a:lnTo>
                      <a:pt x="80" y="84"/>
                    </a:lnTo>
                    <a:lnTo>
                      <a:pt x="78" y="84"/>
                    </a:lnTo>
                    <a:lnTo>
                      <a:pt x="78" y="82"/>
                    </a:lnTo>
                    <a:lnTo>
                      <a:pt x="76" y="82"/>
                    </a:lnTo>
                    <a:lnTo>
                      <a:pt x="74" y="82"/>
                    </a:lnTo>
                    <a:lnTo>
                      <a:pt x="72" y="82"/>
                    </a:lnTo>
                    <a:lnTo>
                      <a:pt x="70" y="82"/>
                    </a:lnTo>
                    <a:lnTo>
                      <a:pt x="68" y="82"/>
                    </a:lnTo>
                    <a:lnTo>
                      <a:pt x="68" y="80"/>
                    </a:lnTo>
                    <a:lnTo>
                      <a:pt x="68" y="82"/>
                    </a:lnTo>
                    <a:lnTo>
                      <a:pt x="68" y="80"/>
                    </a:lnTo>
                    <a:lnTo>
                      <a:pt x="68" y="78"/>
                    </a:lnTo>
                    <a:lnTo>
                      <a:pt x="68" y="76"/>
                    </a:lnTo>
                    <a:lnTo>
                      <a:pt x="68" y="74"/>
                    </a:lnTo>
                    <a:lnTo>
                      <a:pt x="68" y="76"/>
                    </a:lnTo>
                    <a:lnTo>
                      <a:pt x="68" y="78"/>
                    </a:lnTo>
                    <a:lnTo>
                      <a:pt x="66" y="80"/>
                    </a:lnTo>
                    <a:lnTo>
                      <a:pt x="64" y="80"/>
                    </a:lnTo>
                    <a:lnTo>
                      <a:pt x="64" y="78"/>
                    </a:lnTo>
                    <a:lnTo>
                      <a:pt x="62" y="78"/>
                    </a:lnTo>
                    <a:lnTo>
                      <a:pt x="64" y="78"/>
                    </a:lnTo>
                    <a:lnTo>
                      <a:pt x="64" y="80"/>
                    </a:lnTo>
                    <a:lnTo>
                      <a:pt x="62" y="80"/>
                    </a:lnTo>
                    <a:lnTo>
                      <a:pt x="60" y="78"/>
                    </a:lnTo>
                    <a:lnTo>
                      <a:pt x="62" y="78"/>
                    </a:lnTo>
                    <a:lnTo>
                      <a:pt x="62" y="76"/>
                    </a:lnTo>
                    <a:lnTo>
                      <a:pt x="60" y="76"/>
                    </a:lnTo>
                    <a:lnTo>
                      <a:pt x="60" y="74"/>
                    </a:lnTo>
                    <a:lnTo>
                      <a:pt x="58" y="74"/>
                    </a:lnTo>
                    <a:lnTo>
                      <a:pt x="58" y="72"/>
                    </a:lnTo>
                    <a:lnTo>
                      <a:pt x="54" y="70"/>
                    </a:lnTo>
                    <a:lnTo>
                      <a:pt x="52" y="68"/>
                    </a:lnTo>
                    <a:lnTo>
                      <a:pt x="54" y="68"/>
                    </a:lnTo>
                    <a:lnTo>
                      <a:pt x="52" y="66"/>
                    </a:lnTo>
                    <a:lnTo>
                      <a:pt x="54" y="66"/>
                    </a:lnTo>
                    <a:lnTo>
                      <a:pt x="54" y="64"/>
                    </a:lnTo>
                    <a:lnTo>
                      <a:pt x="54" y="62"/>
                    </a:lnTo>
                    <a:lnTo>
                      <a:pt x="54" y="60"/>
                    </a:lnTo>
                    <a:lnTo>
                      <a:pt x="56" y="60"/>
                    </a:lnTo>
                    <a:lnTo>
                      <a:pt x="56" y="58"/>
                    </a:lnTo>
                    <a:lnTo>
                      <a:pt x="54" y="58"/>
                    </a:lnTo>
                    <a:lnTo>
                      <a:pt x="52" y="56"/>
                    </a:lnTo>
                    <a:lnTo>
                      <a:pt x="50" y="56"/>
                    </a:lnTo>
                    <a:lnTo>
                      <a:pt x="50" y="54"/>
                    </a:lnTo>
                    <a:lnTo>
                      <a:pt x="48" y="54"/>
                    </a:lnTo>
                    <a:lnTo>
                      <a:pt x="48" y="52"/>
                    </a:lnTo>
                    <a:lnTo>
                      <a:pt x="50" y="52"/>
                    </a:lnTo>
                    <a:lnTo>
                      <a:pt x="50" y="50"/>
                    </a:lnTo>
                    <a:lnTo>
                      <a:pt x="50" y="48"/>
                    </a:lnTo>
                    <a:lnTo>
                      <a:pt x="48" y="48"/>
                    </a:lnTo>
                    <a:lnTo>
                      <a:pt x="46" y="48"/>
                    </a:lnTo>
                    <a:lnTo>
                      <a:pt x="44" y="48"/>
                    </a:lnTo>
                    <a:lnTo>
                      <a:pt x="46" y="46"/>
                    </a:lnTo>
                    <a:lnTo>
                      <a:pt x="46" y="44"/>
                    </a:lnTo>
                    <a:lnTo>
                      <a:pt x="44" y="44"/>
                    </a:lnTo>
                    <a:lnTo>
                      <a:pt x="44" y="42"/>
                    </a:lnTo>
                    <a:lnTo>
                      <a:pt x="44" y="40"/>
                    </a:lnTo>
                    <a:lnTo>
                      <a:pt x="46" y="40"/>
                    </a:lnTo>
                    <a:lnTo>
                      <a:pt x="46" y="38"/>
                    </a:lnTo>
                    <a:lnTo>
                      <a:pt x="44" y="38"/>
                    </a:lnTo>
                    <a:lnTo>
                      <a:pt x="42" y="36"/>
                    </a:lnTo>
                    <a:lnTo>
                      <a:pt x="40" y="36"/>
                    </a:lnTo>
                    <a:lnTo>
                      <a:pt x="40" y="34"/>
                    </a:lnTo>
                    <a:lnTo>
                      <a:pt x="38" y="34"/>
                    </a:lnTo>
                    <a:lnTo>
                      <a:pt x="36" y="32"/>
                    </a:lnTo>
                    <a:lnTo>
                      <a:pt x="34" y="32"/>
                    </a:lnTo>
                    <a:lnTo>
                      <a:pt x="32" y="32"/>
                    </a:lnTo>
                    <a:lnTo>
                      <a:pt x="30" y="30"/>
                    </a:lnTo>
                    <a:lnTo>
                      <a:pt x="28" y="30"/>
                    </a:lnTo>
                    <a:lnTo>
                      <a:pt x="26" y="30"/>
                    </a:lnTo>
                    <a:lnTo>
                      <a:pt x="24" y="30"/>
                    </a:lnTo>
                    <a:lnTo>
                      <a:pt x="22" y="30"/>
                    </a:lnTo>
                    <a:lnTo>
                      <a:pt x="20" y="28"/>
                    </a:lnTo>
                    <a:lnTo>
                      <a:pt x="18" y="28"/>
                    </a:lnTo>
                    <a:lnTo>
                      <a:pt x="16" y="26"/>
                    </a:lnTo>
                    <a:lnTo>
                      <a:pt x="14" y="26"/>
                    </a:lnTo>
                    <a:lnTo>
                      <a:pt x="12" y="26"/>
                    </a:lnTo>
                    <a:lnTo>
                      <a:pt x="12" y="24"/>
                    </a:lnTo>
                    <a:lnTo>
                      <a:pt x="10" y="24"/>
                    </a:lnTo>
                    <a:lnTo>
                      <a:pt x="8" y="22"/>
                    </a:lnTo>
                    <a:lnTo>
                      <a:pt x="6" y="22"/>
                    </a:lnTo>
                    <a:lnTo>
                      <a:pt x="6" y="20"/>
                    </a:lnTo>
                    <a:lnTo>
                      <a:pt x="2" y="20"/>
                    </a:lnTo>
                    <a:lnTo>
                      <a:pt x="0" y="20"/>
                    </a:lnTo>
                    <a:lnTo>
                      <a:pt x="6" y="18"/>
                    </a:lnTo>
                    <a:lnTo>
                      <a:pt x="8" y="16"/>
                    </a:lnTo>
                    <a:lnTo>
                      <a:pt x="10" y="16"/>
                    </a:lnTo>
                    <a:lnTo>
                      <a:pt x="14" y="16"/>
                    </a:lnTo>
                    <a:lnTo>
                      <a:pt x="20" y="20"/>
                    </a:lnTo>
                    <a:lnTo>
                      <a:pt x="24" y="20"/>
                    </a:lnTo>
                    <a:lnTo>
                      <a:pt x="24" y="22"/>
                    </a:lnTo>
                    <a:lnTo>
                      <a:pt x="26" y="24"/>
                    </a:lnTo>
                    <a:lnTo>
                      <a:pt x="26" y="26"/>
                    </a:lnTo>
                    <a:lnTo>
                      <a:pt x="28" y="24"/>
                    </a:lnTo>
                    <a:lnTo>
                      <a:pt x="34" y="26"/>
                    </a:lnTo>
                    <a:lnTo>
                      <a:pt x="36" y="26"/>
                    </a:lnTo>
                    <a:lnTo>
                      <a:pt x="38" y="28"/>
                    </a:lnTo>
                    <a:lnTo>
                      <a:pt x="42" y="26"/>
                    </a:lnTo>
                    <a:lnTo>
                      <a:pt x="44" y="26"/>
                    </a:lnTo>
                    <a:lnTo>
                      <a:pt x="44" y="24"/>
                    </a:lnTo>
                    <a:lnTo>
                      <a:pt x="46" y="24"/>
                    </a:lnTo>
                    <a:lnTo>
                      <a:pt x="48" y="24"/>
                    </a:lnTo>
                    <a:lnTo>
                      <a:pt x="50" y="24"/>
                    </a:lnTo>
                    <a:lnTo>
                      <a:pt x="52" y="24"/>
                    </a:lnTo>
                    <a:lnTo>
                      <a:pt x="54" y="26"/>
                    </a:lnTo>
                    <a:lnTo>
                      <a:pt x="56" y="26"/>
                    </a:lnTo>
                    <a:lnTo>
                      <a:pt x="58" y="26"/>
                    </a:lnTo>
                    <a:lnTo>
                      <a:pt x="60" y="26"/>
                    </a:lnTo>
                    <a:lnTo>
                      <a:pt x="60" y="28"/>
                    </a:lnTo>
                    <a:lnTo>
                      <a:pt x="62" y="28"/>
                    </a:lnTo>
                    <a:lnTo>
                      <a:pt x="64" y="28"/>
                    </a:lnTo>
                    <a:lnTo>
                      <a:pt x="64" y="26"/>
                    </a:lnTo>
                    <a:lnTo>
                      <a:pt x="64" y="24"/>
                    </a:lnTo>
                    <a:lnTo>
                      <a:pt x="66" y="24"/>
                    </a:lnTo>
                    <a:lnTo>
                      <a:pt x="66" y="22"/>
                    </a:lnTo>
                    <a:lnTo>
                      <a:pt x="68" y="22"/>
                    </a:lnTo>
                    <a:lnTo>
                      <a:pt x="70" y="22"/>
                    </a:lnTo>
                    <a:lnTo>
                      <a:pt x="70" y="20"/>
                    </a:lnTo>
                    <a:lnTo>
                      <a:pt x="72" y="20"/>
                    </a:lnTo>
                    <a:lnTo>
                      <a:pt x="70" y="20"/>
                    </a:lnTo>
                    <a:lnTo>
                      <a:pt x="68" y="18"/>
                    </a:lnTo>
                    <a:lnTo>
                      <a:pt x="68" y="16"/>
                    </a:lnTo>
                    <a:lnTo>
                      <a:pt x="70" y="16"/>
                    </a:lnTo>
                    <a:lnTo>
                      <a:pt x="70" y="14"/>
                    </a:lnTo>
                    <a:lnTo>
                      <a:pt x="70" y="12"/>
                    </a:lnTo>
                    <a:lnTo>
                      <a:pt x="72" y="12"/>
                    </a:lnTo>
                    <a:lnTo>
                      <a:pt x="72" y="10"/>
                    </a:lnTo>
                    <a:lnTo>
                      <a:pt x="70" y="10"/>
                    </a:lnTo>
                    <a:lnTo>
                      <a:pt x="70" y="8"/>
                    </a:lnTo>
                    <a:lnTo>
                      <a:pt x="72" y="8"/>
                    </a:lnTo>
                    <a:lnTo>
                      <a:pt x="74" y="8"/>
                    </a:lnTo>
                    <a:lnTo>
                      <a:pt x="74" y="6"/>
                    </a:lnTo>
                    <a:lnTo>
                      <a:pt x="76" y="6"/>
                    </a:lnTo>
                    <a:lnTo>
                      <a:pt x="78" y="4"/>
                    </a:lnTo>
                    <a:lnTo>
                      <a:pt x="80" y="4"/>
                    </a:lnTo>
                    <a:lnTo>
                      <a:pt x="82" y="4"/>
                    </a:lnTo>
                    <a:lnTo>
                      <a:pt x="84" y="4"/>
                    </a:lnTo>
                    <a:lnTo>
                      <a:pt x="86" y="4"/>
                    </a:lnTo>
                    <a:lnTo>
                      <a:pt x="88" y="4"/>
                    </a:lnTo>
                    <a:lnTo>
                      <a:pt x="90" y="2"/>
                    </a:lnTo>
                    <a:lnTo>
                      <a:pt x="92" y="2"/>
                    </a:lnTo>
                    <a:lnTo>
                      <a:pt x="94" y="2"/>
                    </a:lnTo>
                    <a:lnTo>
                      <a:pt x="96" y="0"/>
                    </a:lnTo>
                    <a:lnTo>
                      <a:pt x="98" y="2"/>
                    </a:lnTo>
                    <a:lnTo>
                      <a:pt x="98" y="4"/>
                    </a:lnTo>
                    <a:lnTo>
                      <a:pt x="100" y="4"/>
                    </a:lnTo>
                    <a:lnTo>
                      <a:pt x="102" y="4"/>
                    </a:lnTo>
                    <a:lnTo>
                      <a:pt x="102" y="6"/>
                    </a:lnTo>
                    <a:lnTo>
                      <a:pt x="104" y="6"/>
                    </a:lnTo>
                    <a:lnTo>
                      <a:pt x="114" y="8"/>
                    </a:lnTo>
                    <a:lnTo>
                      <a:pt x="118" y="12"/>
                    </a:lnTo>
                    <a:lnTo>
                      <a:pt x="112" y="18"/>
                    </a:lnTo>
                    <a:lnTo>
                      <a:pt x="112" y="20"/>
                    </a:lnTo>
                    <a:lnTo>
                      <a:pt x="114" y="20"/>
                    </a:lnTo>
                    <a:lnTo>
                      <a:pt x="108" y="22"/>
                    </a:lnTo>
                    <a:lnTo>
                      <a:pt x="110" y="22"/>
                    </a:lnTo>
                    <a:lnTo>
                      <a:pt x="112" y="22"/>
                    </a:lnTo>
                    <a:lnTo>
                      <a:pt x="114" y="22"/>
                    </a:lnTo>
                    <a:lnTo>
                      <a:pt x="114" y="24"/>
                    </a:lnTo>
                    <a:lnTo>
                      <a:pt x="110" y="28"/>
                    </a:lnTo>
                    <a:lnTo>
                      <a:pt x="114" y="36"/>
                    </a:lnTo>
                    <a:lnTo>
                      <a:pt x="124" y="36"/>
                    </a:lnTo>
                    <a:lnTo>
                      <a:pt x="130" y="42"/>
                    </a:lnTo>
                    <a:lnTo>
                      <a:pt x="136" y="44"/>
                    </a:lnTo>
                    <a:lnTo>
                      <a:pt x="136" y="46"/>
                    </a:lnTo>
                    <a:lnTo>
                      <a:pt x="132" y="50"/>
                    </a:lnTo>
                    <a:lnTo>
                      <a:pt x="130" y="52"/>
                    </a:lnTo>
                    <a:lnTo>
                      <a:pt x="124" y="58"/>
                    </a:lnTo>
                    <a:lnTo>
                      <a:pt x="126" y="58"/>
                    </a:lnTo>
                    <a:lnTo>
                      <a:pt x="126" y="60"/>
                    </a:lnTo>
                    <a:lnTo>
                      <a:pt x="128" y="62"/>
                    </a:lnTo>
                    <a:lnTo>
                      <a:pt x="132" y="64"/>
                    </a:lnTo>
                    <a:lnTo>
                      <a:pt x="136" y="66"/>
                    </a:lnTo>
                    <a:lnTo>
                      <a:pt x="136" y="68"/>
                    </a:lnTo>
                    <a:lnTo>
                      <a:pt x="138" y="68"/>
                    </a:lnTo>
                    <a:lnTo>
                      <a:pt x="138" y="70"/>
                    </a:lnTo>
                    <a:lnTo>
                      <a:pt x="140" y="70"/>
                    </a:lnTo>
                    <a:lnTo>
                      <a:pt x="140" y="72"/>
                    </a:lnTo>
                    <a:lnTo>
                      <a:pt x="144" y="78"/>
                    </a:lnTo>
                    <a:lnTo>
                      <a:pt x="146" y="82"/>
                    </a:lnTo>
                    <a:lnTo>
                      <a:pt x="144" y="80"/>
                    </a:lnTo>
                    <a:lnTo>
                      <a:pt x="144" y="82"/>
                    </a:lnTo>
                    <a:lnTo>
                      <a:pt x="142" y="82"/>
                    </a:lnTo>
                    <a:lnTo>
                      <a:pt x="140" y="82"/>
                    </a:lnTo>
                    <a:lnTo>
                      <a:pt x="142" y="82"/>
                    </a:lnTo>
                    <a:lnTo>
                      <a:pt x="142" y="84"/>
                    </a:lnTo>
                    <a:lnTo>
                      <a:pt x="140" y="84"/>
                    </a:lnTo>
                    <a:lnTo>
                      <a:pt x="142" y="86"/>
                    </a:lnTo>
                    <a:lnTo>
                      <a:pt x="140" y="88"/>
                    </a:lnTo>
                    <a:lnTo>
                      <a:pt x="142" y="90"/>
                    </a:lnTo>
                    <a:lnTo>
                      <a:pt x="144" y="90"/>
                    </a:lnTo>
                    <a:lnTo>
                      <a:pt x="144" y="92"/>
                    </a:lnTo>
                    <a:lnTo>
                      <a:pt x="142" y="92"/>
                    </a:lnTo>
                    <a:lnTo>
                      <a:pt x="140" y="92"/>
                    </a:lnTo>
                    <a:lnTo>
                      <a:pt x="140" y="94"/>
                    </a:lnTo>
                    <a:lnTo>
                      <a:pt x="142" y="96"/>
                    </a:lnTo>
                    <a:lnTo>
                      <a:pt x="144" y="98"/>
                    </a:lnTo>
                    <a:lnTo>
                      <a:pt x="148" y="98"/>
                    </a:lnTo>
                    <a:lnTo>
                      <a:pt x="150" y="100"/>
                    </a:lnTo>
                    <a:lnTo>
                      <a:pt x="150" y="102"/>
                    </a:lnTo>
                    <a:lnTo>
                      <a:pt x="148" y="102"/>
                    </a:lnTo>
                    <a:lnTo>
                      <a:pt x="150" y="104"/>
                    </a:lnTo>
                    <a:lnTo>
                      <a:pt x="150" y="106"/>
                    </a:lnTo>
                    <a:lnTo>
                      <a:pt x="154" y="106"/>
                    </a:lnTo>
                    <a:lnTo>
                      <a:pt x="154" y="108"/>
                    </a:lnTo>
                    <a:lnTo>
                      <a:pt x="156" y="108"/>
                    </a:lnTo>
                    <a:lnTo>
                      <a:pt x="156" y="110"/>
                    </a:lnTo>
                    <a:lnTo>
                      <a:pt x="158" y="110"/>
                    </a:lnTo>
                    <a:lnTo>
                      <a:pt x="158" y="114"/>
                    </a:lnTo>
                    <a:lnTo>
                      <a:pt x="156" y="114"/>
                    </a:lnTo>
                    <a:lnTo>
                      <a:pt x="154" y="116"/>
                    </a:lnTo>
                    <a:lnTo>
                      <a:pt x="152" y="116"/>
                    </a:lnTo>
                    <a:lnTo>
                      <a:pt x="158" y="120"/>
                    </a:lnTo>
                    <a:lnTo>
                      <a:pt x="160" y="122"/>
                    </a:lnTo>
                    <a:lnTo>
                      <a:pt x="162" y="122"/>
                    </a:lnTo>
                    <a:lnTo>
                      <a:pt x="166" y="124"/>
                    </a:lnTo>
                    <a:lnTo>
                      <a:pt x="168" y="124"/>
                    </a:lnTo>
                    <a:lnTo>
                      <a:pt x="168" y="126"/>
                    </a:lnTo>
                    <a:lnTo>
                      <a:pt x="172" y="128"/>
                    </a:lnTo>
                    <a:lnTo>
                      <a:pt x="174" y="130"/>
                    </a:lnTo>
                    <a:lnTo>
                      <a:pt x="178" y="130"/>
                    </a:lnTo>
                    <a:lnTo>
                      <a:pt x="180" y="132"/>
                    </a:lnTo>
                    <a:lnTo>
                      <a:pt x="176" y="140"/>
                    </a:lnTo>
                    <a:lnTo>
                      <a:pt x="176" y="142"/>
                    </a:lnTo>
                    <a:lnTo>
                      <a:pt x="172" y="144"/>
                    </a:lnTo>
                    <a:lnTo>
                      <a:pt x="170" y="146"/>
                    </a:lnTo>
                    <a:lnTo>
                      <a:pt x="166" y="150"/>
                    </a:lnTo>
                    <a:lnTo>
                      <a:pt x="164" y="152"/>
                    </a:lnTo>
                    <a:lnTo>
                      <a:pt x="164" y="154"/>
                    </a:lnTo>
                    <a:lnTo>
                      <a:pt x="162" y="154"/>
                    </a:lnTo>
                    <a:lnTo>
                      <a:pt x="162" y="156"/>
                    </a:lnTo>
                    <a:lnTo>
                      <a:pt x="160" y="156"/>
                    </a:lnTo>
                    <a:lnTo>
                      <a:pt x="158" y="158"/>
                    </a:lnTo>
                    <a:lnTo>
                      <a:pt x="158" y="160"/>
                    </a:lnTo>
                    <a:lnTo>
                      <a:pt x="156" y="160"/>
                    </a:lnTo>
                    <a:lnTo>
                      <a:pt x="154" y="162"/>
                    </a:lnTo>
                    <a:lnTo>
                      <a:pt x="152" y="162"/>
                    </a:lnTo>
                    <a:lnTo>
                      <a:pt x="150" y="166"/>
                    </a:lnTo>
                    <a:lnTo>
                      <a:pt x="148" y="166"/>
                    </a:lnTo>
                    <a:lnTo>
                      <a:pt x="146" y="168"/>
                    </a:lnTo>
                    <a:lnTo>
                      <a:pt x="144" y="170"/>
                    </a:lnTo>
                    <a:lnTo>
                      <a:pt x="142" y="170"/>
                    </a:lnTo>
                    <a:lnTo>
                      <a:pt x="140" y="172"/>
                    </a:lnTo>
                    <a:lnTo>
                      <a:pt x="138" y="174"/>
                    </a:lnTo>
                    <a:lnTo>
                      <a:pt x="134" y="178"/>
                    </a:lnTo>
                    <a:lnTo>
                      <a:pt x="132" y="178"/>
                    </a:lnTo>
                    <a:lnTo>
                      <a:pt x="132" y="180"/>
                    </a:lnTo>
                    <a:lnTo>
                      <a:pt x="130" y="178"/>
                    </a:lnTo>
                    <a:lnTo>
                      <a:pt x="130" y="180"/>
                    </a:lnTo>
                    <a:lnTo>
                      <a:pt x="128" y="178"/>
                    </a:lnTo>
                    <a:lnTo>
                      <a:pt x="126" y="178"/>
                    </a:lnTo>
                    <a:lnTo>
                      <a:pt x="124" y="178"/>
                    </a:lnTo>
                    <a:lnTo>
                      <a:pt x="122" y="178"/>
                    </a:lnTo>
                    <a:lnTo>
                      <a:pt x="124" y="180"/>
                    </a:lnTo>
                    <a:lnTo>
                      <a:pt x="124" y="182"/>
                    </a:lnTo>
                    <a:lnTo>
                      <a:pt x="122" y="180"/>
                    </a:lnTo>
                    <a:lnTo>
                      <a:pt x="120" y="180"/>
                    </a:lnTo>
                    <a:lnTo>
                      <a:pt x="118" y="180"/>
                    </a:lnTo>
                    <a:lnTo>
                      <a:pt x="116" y="180"/>
                    </a:lnTo>
                    <a:lnTo>
                      <a:pt x="112" y="182"/>
                    </a:lnTo>
                    <a:lnTo>
                      <a:pt x="110" y="182"/>
                    </a:lnTo>
                    <a:lnTo>
                      <a:pt x="110" y="184"/>
                    </a:lnTo>
                    <a:lnTo>
                      <a:pt x="108" y="184"/>
                    </a:lnTo>
                    <a:lnTo>
                      <a:pt x="106" y="184"/>
                    </a:lnTo>
                    <a:lnTo>
                      <a:pt x="104" y="184"/>
                    </a:lnTo>
                    <a:lnTo>
                      <a:pt x="104" y="182"/>
                    </a:lnTo>
                    <a:lnTo>
                      <a:pt x="102" y="182"/>
                    </a:lnTo>
                    <a:lnTo>
                      <a:pt x="102" y="184"/>
                    </a:lnTo>
                    <a:lnTo>
                      <a:pt x="100" y="184"/>
                    </a:lnTo>
                    <a:lnTo>
                      <a:pt x="98" y="184"/>
                    </a:lnTo>
                    <a:lnTo>
                      <a:pt x="96" y="184"/>
                    </a:lnTo>
                    <a:lnTo>
                      <a:pt x="94" y="186"/>
                    </a:lnTo>
                    <a:lnTo>
                      <a:pt x="92" y="186"/>
                    </a:lnTo>
                    <a:lnTo>
                      <a:pt x="90" y="186"/>
                    </a:lnTo>
                    <a:lnTo>
                      <a:pt x="88" y="188"/>
                    </a:lnTo>
                    <a:lnTo>
                      <a:pt x="86" y="190"/>
                    </a:lnTo>
                    <a:lnTo>
                      <a:pt x="86" y="188"/>
                    </a:lnTo>
                    <a:lnTo>
                      <a:pt x="84" y="188"/>
                    </a:lnTo>
                    <a:lnTo>
                      <a:pt x="86" y="188"/>
                    </a:lnTo>
                    <a:lnTo>
                      <a:pt x="84" y="188"/>
                    </a:lnTo>
                    <a:lnTo>
                      <a:pt x="82" y="188"/>
                    </a:lnTo>
                    <a:lnTo>
                      <a:pt x="80" y="188"/>
                    </a:lnTo>
                    <a:lnTo>
                      <a:pt x="78" y="188"/>
                    </a:lnTo>
                    <a:lnTo>
                      <a:pt x="76" y="188"/>
                    </a:lnTo>
                    <a:lnTo>
                      <a:pt x="76" y="190"/>
                    </a:lnTo>
                    <a:lnTo>
                      <a:pt x="74" y="190"/>
                    </a:lnTo>
                    <a:lnTo>
                      <a:pt x="72" y="190"/>
                    </a:lnTo>
                    <a:lnTo>
                      <a:pt x="70" y="190"/>
                    </a:lnTo>
                    <a:lnTo>
                      <a:pt x="70" y="192"/>
                    </a:lnTo>
                    <a:lnTo>
                      <a:pt x="68" y="192"/>
                    </a:lnTo>
                    <a:lnTo>
                      <a:pt x="66" y="192"/>
                    </a:lnTo>
                    <a:lnTo>
                      <a:pt x="64" y="192"/>
                    </a:lnTo>
                    <a:lnTo>
                      <a:pt x="66" y="192"/>
                    </a:lnTo>
                    <a:lnTo>
                      <a:pt x="68" y="192"/>
                    </a:lnTo>
                    <a:lnTo>
                      <a:pt x="68" y="190"/>
                    </a:lnTo>
                    <a:lnTo>
                      <a:pt x="66" y="190"/>
                    </a:lnTo>
                    <a:lnTo>
                      <a:pt x="64" y="190"/>
                    </a:lnTo>
                    <a:lnTo>
                      <a:pt x="64" y="188"/>
                    </a:lnTo>
                    <a:lnTo>
                      <a:pt x="64" y="186"/>
                    </a:lnTo>
                    <a:lnTo>
                      <a:pt x="62" y="186"/>
                    </a:lnTo>
                    <a:lnTo>
                      <a:pt x="64" y="186"/>
                    </a:lnTo>
                    <a:lnTo>
                      <a:pt x="62" y="186"/>
                    </a:lnTo>
                    <a:lnTo>
                      <a:pt x="62" y="188"/>
                    </a:lnTo>
                    <a:lnTo>
                      <a:pt x="62" y="190"/>
                    </a:lnTo>
                    <a:lnTo>
                      <a:pt x="60" y="190"/>
                    </a:lnTo>
                    <a:lnTo>
                      <a:pt x="58" y="190"/>
                    </a:lnTo>
                    <a:lnTo>
                      <a:pt x="56" y="190"/>
                    </a:lnTo>
                    <a:lnTo>
                      <a:pt x="56" y="188"/>
                    </a:lnTo>
                    <a:lnTo>
                      <a:pt x="54" y="188"/>
                    </a:lnTo>
                    <a:lnTo>
                      <a:pt x="56" y="186"/>
                    </a:lnTo>
                    <a:lnTo>
                      <a:pt x="58" y="186"/>
                    </a:lnTo>
                    <a:lnTo>
                      <a:pt x="56" y="186"/>
                    </a:lnTo>
                    <a:lnTo>
                      <a:pt x="56" y="184"/>
                    </a:lnTo>
                    <a:lnTo>
                      <a:pt x="58" y="184"/>
                    </a:lnTo>
                    <a:lnTo>
                      <a:pt x="56" y="184"/>
                    </a:lnTo>
                    <a:lnTo>
                      <a:pt x="56" y="182"/>
                    </a:lnTo>
                    <a:lnTo>
                      <a:pt x="58" y="182"/>
                    </a:lnTo>
                    <a:lnTo>
                      <a:pt x="58" y="180"/>
                    </a:lnTo>
                    <a:lnTo>
                      <a:pt x="56" y="182"/>
                    </a:lnTo>
                    <a:lnTo>
                      <a:pt x="56" y="184"/>
                    </a:lnTo>
                    <a:lnTo>
                      <a:pt x="54" y="184"/>
                    </a:lnTo>
                    <a:lnTo>
                      <a:pt x="52" y="186"/>
                    </a:lnTo>
                    <a:lnTo>
                      <a:pt x="52" y="184"/>
                    </a:lnTo>
                    <a:lnTo>
                      <a:pt x="50" y="184"/>
                    </a:lnTo>
                    <a:lnTo>
                      <a:pt x="50" y="182"/>
                    </a:lnTo>
                    <a:lnTo>
                      <a:pt x="52" y="182"/>
                    </a:lnTo>
                    <a:lnTo>
                      <a:pt x="54" y="182"/>
                    </a:lnTo>
                    <a:lnTo>
                      <a:pt x="54" y="180"/>
                    </a:lnTo>
                    <a:lnTo>
                      <a:pt x="52" y="180"/>
                    </a:lnTo>
                    <a:lnTo>
                      <a:pt x="50" y="180"/>
                    </a:lnTo>
                    <a:lnTo>
                      <a:pt x="48" y="180"/>
                    </a:lnTo>
                    <a:lnTo>
                      <a:pt x="48" y="182"/>
                    </a:lnTo>
                    <a:lnTo>
                      <a:pt x="46" y="182"/>
                    </a:lnTo>
                    <a:lnTo>
                      <a:pt x="44" y="182"/>
                    </a:lnTo>
                    <a:lnTo>
                      <a:pt x="44" y="180"/>
                    </a:lnTo>
                    <a:lnTo>
                      <a:pt x="46" y="180"/>
                    </a:lnTo>
                    <a:lnTo>
                      <a:pt x="46" y="178"/>
                    </a:lnTo>
                    <a:lnTo>
                      <a:pt x="44" y="178"/>
                    </a:lnTo>
                    <a:lnTo>
                      <a:pt x="44" y="180"/>
                    </a:lnTo>
                    <a:lnTo>
                      <a:pt x="44" y="178"/>
                    </a:lnTo>
                    <a:lnTo>
                      <a:pt x="42" y="178"/>
                    </a:lnTo>
                    <a:lnTo>
                      <a:pt x="40" y="178"/>
                    </a:lnTo>
                    <a:lnTo>
                      <a:pt x="38" y="178"/>
                    </a:lnTo>
                    <a:lnTo>
                      <a:pt x="40" y="178"/>
                    </a:lnTo>
                    <a:lnTo>
                      <a:pt x="38" y="178"/>
                    </a:lnTo>
                    <a:lnTo>
                      <a:pt x="36" y="178"/>
                    </a:lnTo>
                    <a:lnTo>
                      <a:pt x="36" y="176"/>
                    </a:lnTo>
                    <a:lnTo>
                      <a:pt x="38" y="176"/>
                    </a:lnTo>
                    <a:lnTo>
                      <a:pt x="38" y="178"/>
                    </a:lnTo>
                    <a:lnTo>
                      <a:pt x="40" y="178"/>
                    </a:lnTo>
                    <a:lnTo>
                      <a:pt x="40" y="176"/>
                    </a:lnTo>
                    <a:lnTo>
                      <a:pt x="40" y="178"/>
                    </a:lnTo>
                    <a:lnTo>
                      <a:pt x="40" y="176"/>
                    </a:lnTo>
                    <a:lnTo>
                      <a:pt x="38" y="176"/>
                    </a:lnTo>
                    <a:lnTo>
                      <a:pt x="40" y="176"/>
                    </a:lnTo>
                    <a:lnTo>
                      <a:pt x="40" y="174"/>
                    </a:lnTo>
                    <a:lnTo>
                      <a:pt x="38" y="174"/>
                    </a:lnTo>
                    <a:lnTo>
                      <a:pt x="38" y="172"/>
                    </a:lnTo>
                    <a:lnTo>
                      <a:pt x="38" y="170"/>
                    </a:lnTo>
                    <a:lnTo>
                      <a:pt x="38" y="172"/>
                    </a:lnTo>
                    <a:lnTo>
                      <a:pt x="36" y="172"/>
                    </a:lnTo>
                    <a:lnTo>
                      <a:pt x="36" y="170"/>
                    </a:lnTo>
                    <a:lnTo>
                      <a:pt x="38" y="170"/>
                    </a:lnTo>
                    <a:lnTo>
                      <a:pt x="40" y="172"/>
                    </a:lnTo>
                    <a:lnTo>
                      <a:pt x="40" y="170"/>
                    </a:lnTo>
                    <a:lnTo>
                      <a:pt x="38" y="170"/>
                    </a:lnTo>
                    <a:lnTo>
                      <a:pt x="38" y="168"/>
                    </a:lnTo>
                    <a:lnTo>
                      <a:pt x="36" y="168"/>
                    </a:lnTo>
                    <a:lnTo>
                      <a:pt x="38" y="168"/>
                    </a:lnTo>
                    <a:lnTo>
                      <a:pt x="40" y="168"/>
                    </a:lnTo>
                    <a:lnTo>
                      <a:pt x="38" y="168"/>
                    </a:lnTo>
                    <a:lnTo>
                      <a:pt x="38" y="166"/>
                    </a:lnTo>
                    <a:lnTo>
                      <a:pt x="40" y="166"/>
                    </a:lnTo>
                    <a:lnTo>
                      <a:pt x="38" y="166"/>
                    </a:lnTo>
                    <a:lnTo>
                      <a:pt x="40" y="164"/>
                    </a:lnTo>
                    <a:lnTo>
                      <a:pt x="38" y="164"/>
                    </a:lnTo>
                    <a:lnTo>
                      <a:pt x="40" y="164"/>
                    </a:lnTo>
                    <a:lnTo>
                      <a:pt x="40" y="162"/>
                    </a:lnTo>
                    <a:lnTo>
                      <a:pt x="38" y="162"/>
                    </a:lnTo>
                    <a:lnTo>
                      <a:pt x="38" y="160"/>
                    </a:lnTo>
                    <a:lnTo>
                      <a:pt x="40" y="160"/>
                    </a:lnTo>
                    <a:lnTo>
                      <a:pt x="38" y="160"/>
                    </a:lnTo>
                    <a:lnTo>
                      <a:pt x="40" y="158"/>
                    </a:lnTo>
                    <a:lnTo>
                      <a:pt x="38" y="158"/>
                    </a:lnTo>
                    <a:lnTo>
                      <a:pt x="40" y="158"/>
                    </a:lnTo>
                    <a:lnTo>
                      <a:pt x="42" y="158"/>
                    </a:lnTo>
                    <a:lnTo>
                      <a:pt x="40" y="158"/>
                    </a:lnTo>
                    <a:lnTo>
                      <a:pt x="40" y="156"/>
                    </a:lnTo>
                    <a:lnTo>
                      <a:pt x="38" y="156"/>
                    </a:lnTo>
                    <a:lnTo>
                      <a:pt x="38" y="154"/>
                    </a:lnTo>
                    <a:lnTo>
                      <a:pt x="38" y="156"/>
                    </a:lnTo>
                    <a:lnTo>
                      <a:pt x="38" y="154"/>
                    </a:lnTo>
                    <a:lnTo>
                      <a:pt x="36" y="154"/>
                    </a:lnTo>
                    <a:lnTo>
                      <a:pt x="38" y="154"/>
                    </a:lnTo>
                    <a:lnTo>
                      <a:pt x="36" y="154"/>
                    </a:lnTo>
                    <a:lnTo>
                      <a:pt x="36" y="152"/>
                    </a:lnTo>
                    <a:lnTo>
                      <a:pt x="34" y="15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46" name="Freeform 144">
                <a:extLst>
                  <a:ext uri="{FF2B5EF4-FFF2-40B4-BE49-F238E27FC236}">
                    <a16:creationId xmlns:a16="http://schemas.microsoft.com/office/drawing/2014/main" id="{3984B587-E4D3-E9C3-251F-16E23F5F561E}"/>
                  </a:ext>
                </a:extLst>
              </p:cNvPr>
              <p:cNvSpPr>
                <a:spLocks noChangeAspect="1"/>
              </p:cNvSpPr>
              <p:nvPr/>
            </p:nvSpPr>
            <p:spPr bwMode="auto">
              <a:xfrm>
                <a:off x="5376464" y="3908593"/>
                <a:ext cx="188553" cy="185530"/>
              </a:xfrm>
              <a:custGeom>
                <a:avLst/>
                <a:gdLst>
                  <a:gd name="T0" fmla="*/ 0 w 124"/>
                  <a:gd name="T1" fmla="*/ 94 h 122"/>
                  <a:gd name="T2" fmla="*/ 2 w 124"/>
                  <a:gd name="T3" fmla="*/ 78 h 122"/>
                  <a:gd name="T4" fmla="*/ 4 w 124"/>
                  <a:gd name="T5" fmla="*/ 48 h 122"/>
                  <a:gd name="T6" fmla="*/ 12 w 124"/>
                  <a:gd name="T7" fmla="*/ 22 h 122"/>
                  <a:gd name="T8" fmla="*/ 24 w 124"/>
                  <a:gd name="T9" fmla="*/ 12 h 122"/>
                  <a:gd name="T10" fmla="*/ 34 w 124"/>
                  <a:gd name="T11" fmla="*/ 4 h 122"/>
                  <a:gd name="T12" fmla="*/ 36 w 124"/>
                  <a:gd name="T13" fmla="*/ 0 h 122"/>
                  <a:gd name="T14" fmla="*/ 44 w 124"/>
                  <a:gd name="T15" fmla="*/ 16 h 122"/>
                  <a:gd name="T16" fmla="*/ 50 w 124"/>
                  <a:gd name="T17" fmla="*/ 30 h 122"/>
                  <a:gd name="T18" fmla="*/ 56 w 124"/>
                  <a:gd name="T19" fmla="*/ 46 h 122"/>
                  <a:gd name="T20" fmla="*/ 60 w 124"/>
                  <a:gd name="T21" fmla="*/ 62 h 122"/>
                  <a:gd name="T22" fmla="*/ 62 w 124"/>
                  <a:gd name="T23" fmla="*/ 56 h 122"/>
                  <a:gd name="T24" fmla="*/ 66 w 124"/>
                  <a:gd name="T25" fmla="*/ 60 h 122"/>
                  <a:gd name="T26" fmla="*/ 82 w 124"/>
                  <a:gd name="T27" fmla="*/ 70 h 122"/>
                  <a:gd name="T28" fmla="*/ 102 w 124"/>
                  <a:gd name="T29" fmla="*/ 90 h 122"/>
                  <a:gd name="T30" fmla="*/ 122 w 124"/>
                  <a:gd name="T31" fmla="*/ 108 h 122"/>
                  <a:gd name="T32" fmla="*/ 124 w 124"/>
                  <a:gd name="T33" fmla="*/ 114 h 122"/>
                  <a:gd name="T34" fmla="*/ 122 w 124"/>
                  <a:gd name="T35" fmla="*/ 116 h 122"/>
                  <a:gd name="T36" fmla="*/ 116 w 124"/>
                  <a:gd name="T37" fmla="*/ 118 h 122"/>
                  <a:gd name="T38" fmla="*/ 106 w 124"/>
                  <a:gd name="T39" fmla="*/ 122 h 122"/>
                  <a:gd name="T40" fmla="*/ 104 w 124"/>
                  <a:gd name="T41" fmla="*/ 118 h 122"/>
                  <a:gd name="T42" fmla="*/ 88 w 124"/>
                  <a:gd name="T43" fmla="*/ 112 h 122"/>
                  <a:gd name="T44" fmla="*/ 78 w 124"/>
                  <a:gd name="T45" fmla="*/ 98 h 122"/>
                  <a:gd name="T46" fmla="*/ 72 w 124"/>
                  <a:gd name="T47" fmla="*/ 92 h 122"/>
                  <a:gd name="T48" fmla="*/ 60 w 124"/>
                  <a:gd name="T49" fmla="*/ 86 h 122"/>
                  <a:gd name="T50" fmla="*/ 50 w 124"/>
                  <a:gd name="T51" fmla="*/ 84 h 122"/>
                  <a:gd name="T52" fmla="*/ 38 w 124"/>
                  <a:gd name="T53" fmla="*/ 84 h 122"/>
                  <a:gd name="T54" fmla="*/ 28 w 124"/>
                  <a:gd name="T55" fmla="*/ 74 h 122"/>
                  <a:gd name="T56" fmla="*/ 26 w 124"/>
                  <a:gd name="T57" fmla="*/ 92 h 122"/>
                  <a:gd name="T58" fmla="*/ 18 w 124"/>
                  <a:gd name="T59" fmla="*/ 84 h 122"/>
                  <a:gd name="T60" fmla="*/ 8 w 124"/>
                  <a:gd name="T61" fmla="*/ 96 h 122"/>
                  <a:gd name="T62" fmla="*/ 0 w 124"/>
                  <a:gd name="T63" fmla="*/ 94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4" h="122">
                    <a:moveTo>
                      <a:pt x="0" y="94"/>
                    </a:moveTo>
                    <a:lnTo>
                      <a:pt x="2" y="78"/>
                    </a:lnTo>
                    <a:lnTo>
                      <a:pt x="4" y="48"/>
                    </a:lnTo>
                    <a:lnTo>
                      <a:pt x="12" y="22"/>
                    </a:lnTo>
                    <a:lnTo>
                      <a:pt x="24" y="12"/>
                    </a:lnTo>
                    <a:lnTo>
                      <a:pt x="34" y="4"/>
                    </a:lnTo>
                    <a:lnTo>
                      <a:pt x="36" y="0"/>
                    </a:lnTo>
                    <a:lnTo>
                      <a:pt x="44" y="16"/>
                    </a:lnTo>
                    <a:lnTo>
                      <a:pt x="50" y="30"/>
                    </a:lnTo>
                    <a:lnTo>
                      <a:pt x="56" y="46"/>
                    </a:lnTo>
                    <a:lnTo>
                      <a:pt x="60" y="62"/>
                    </a:lnTo>
                    <a:lnTo>
                      <a:pt x="62" y="56"/>
                    </a:lnTo>
                    <a:lnTo>
                      <a:pt x="66" y="60"/>
                    </a:lnTo>
                    <a:lnTo>
                      <a:pt x="82" y="70"/>
                    </a:lnTo>
                    <a:lnTo>
                      <a:pt x="102" y="90"/>
                    </a:lnTo>
                    <a:lnTo>
                      <a:pt x="122" y="108"/>
                    </a:lnTo>
                    <a:lnTo>
                      <a:pt x="124" y="114"/>
                    </a:lnTo>
                    <a:lnTo>
                      <a:pt x="122" y="116"/>
                    </a:lnTo>
                    <a:lnTo>
                      <a:pt x="116" y="118"/>
                    </a:lnTo>
                    <a:lnTo>
                      <a:pt x="106" y="122"/>
                    </a:lnTo>
                    <a:lnTo>
                      <a:pt x="104" y="118"/>
                    </a:lnTo>
                    <a:lnTo>
                      <a:pt x="88" y="112"/>
                    </a:lnTo>
                    <a:lnTo>
                      <a:pt x="78" y="98"/>
                    </a:lnTo>
                    <a:lnTo>
                      <a:pt x="72" y="92"/>
                    </a:lnTo>
                    <a:lnTo>
                      <a:pt x="60" y="86"/>
                    </a:lnTo>
                    <a:lnTo>
                      <a:pt x="50" y="84"/>
                    </a:lnTo>
                    <a:lnTo>
                      <a:pt x="38" y="84"/>
                    </a:lnTo>
                    <a:lnTo>
                      <a:pt x="28" y="74"/>
                    </a:lnTo>
                    <a:lnTo>
                      <a:pt x="26" y="92"/>
                    </a:lnTo>
                    <a:lnTo>
                      <a:pt x="18" y="84"/>
                    </a:lnTo>
                    <a:lnTo>
                      <a:pt x="8" y="96"/>
                    </a:lnTo>
                    <a:lnTo>
                      <a:pt x="0" y="9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47" name="Freeform 145">
                <a:extLst>
                  <a:ext uri="{FF2B5EF4-FFF2-40B4-BE49-F238E27FC236}">
                    <a16:creationId xmlns:a16="http://schemas.microsoft.com/office/drawing/2014/main" id="{8935B40D-9BB5-A212-5C18-E7C904AE1A07}"/>
                  </a:ext>
                </a:extLst>
              </p:cNvPr>
              <p:cNvSpPr>
                <a:spLocks noChangeAspect="1" noEditPoints="1"/>
              </p:cNvSpPr>
              <p:nvPr/>
            </p:nvSpPr>
            <p:spPr bwMode="auto">
              <a:xfrm>
                <a:off x="4412407" y="2834956"/>
                <a:ext cx="97316" cy="63871"/>
              </a:xfrm>
              <a:custGeom>
                <a:avLst/>
                <a:gdLst>
                  <a:gd name="T0" fmla="*/ 6 w 64"/>
                  <a:gd name="T1" fmla="*/ 14 h 42"/>
                  <a:gd name="T2" fmla="*/ 4 w 64"/>
                  <a:gd name="T3" fmla="*/ 16 h 42"/>
                  <a:gd name="T4" fmla="*/ 0 w 64"/>
                  <a:gd name="T5" fmla="*/ 12 h 42"/>
                  <a:gd name="T6" fmla="*/ 4 w 64"/>
                  <a:gd name="T7" fmla="*/ 8 h 42"/>
                  <a:gd name="T8" fmla="*/ 14 w 64"/>
                  <a:gd name="T9" fmla="*/ 4 h 42"/>
                  <a:gd name="T10" fmla="*/ 16 w 64"/>
                  <a:gd name="T11" fmla="*/ 4 h 42"/>
                  <a:gd name="T12" fmla="*/ 18 w 64"/>
                  <a:gd name="T13" fmla="*/ 4 h 42"/>
                  <a:gd name="T14" fmla="*/ 20 w 64"/>
                  <a:gd name="T15" fmla="*/ 6 h 42"/>
                  <a:gd name="T16" fmla="*/ 26 w 64"/>
                  <a:gd name="T17" fmla="*/ 4 h 42"/>
                  <a:gd name="T18" fmla="*/ 28 w 64"/>
                  <a:gd name="T19" fmla="*/ 4 h 42"/>
                  <a:gd name="T20" fmla="*/ 28 w 64"/>
                  <a:gd name="T21" fmla="*/ 2 h 42"/>
                  <a:gd name="T22" fmla="*/ 30 w 64"/>
                  <a:gd name="T23" fmla="*/ 0 h 42"/>
                  <a:gd name="T24" fmla="*/ 34 w 64"/>
                  <a:gd name="T25" fmla="*/ 2 h 42"/>
                  <a:gd name="T26" fmla="*/ 36 w 64"/>
                  <a:gd name="T27" fmla="*/ 2 h 42"/>
                  <a:gd name="T28" fmla="*/ 40 w 64"/>
                  <a:gd name="T29" fmla="*/ 2 h 42"/>
                  <a:gd name="T30" fmla="*/ 42 w 64"/>
                  <a:gd name="T31" fmla="*/ 4 h 42"/>
                  <a:gd name="T32" fmla="*/ 42 w 64"/>
                  <a:gd name="T33" fmla="*/ 6 h 42"/>
                  <a:gd name="T34" fmla="*/ 48 w 64"/>
                  <a:gd name="T35" fmla="*/ 4 h 42"/>
                  <a:gd name="T36" fmla="*/ 52 w 64"/>
                  <a:gd name="T37" fmla="*/ 8 h 42"/>
                  <a:gd name="T38" fmla="*/ 52 w 64"/>
                  <a:gd name="T39" fmla="*/ 10 h 42"/>
                  <a:gd name="T40" fmla="*/ 50 w 64"/>
                  <a:gd name="T41" fmla="*/ 12 h 42"/>
                  <a:gd name="T42" fmla="*/ 50 w 64"/>
                  <a:gd name="T43" fmla="*/ 14 h 42"/>
                  <a:gd name="T44" fmla="*/ 56 w 64"/>
                  <a:gd name="T45" fmla="*/ 14 h 42"/>
                  <a:gd name="T46" fmla="*/ 60 w 64"/>
                  <a:gd name="T47" fmla="*/ 18 h 42"/>
                  <a:gd name="T48" fmla="*/ 60 w 64"/>
                  <a:gd name="T49" fmla="*/ 18 h 42"/>
                  <a:gd name="T50" fmla="*/ 62 w 64"/>
                  <a:gd name="T51" fmla="*/ 20 h 42"/>
                  <a:gd name="T52" fmla="*/ 62 w 64"/>
                  <a:gd name="T53" fmla="*/ 22 h 42"/>
                  <a:gd name="T54" fmla="*/ 62 w 64"/>
                  <a:gd name="T55" fmla="*/ 24 h 42"/>
                  <a:gd name="T56" fmla="*/ 60 w 64"/>
                  <a:gd name="T57" fmla="*/ 28 h 42"/>
                  <a:gd name="T58" fmla="*/ 58 w 64"/>
                  <a:gd name="T59" fmla="*/ 28 h 42"/>
                  <a:gd name="T60" fmla="*/ 54 w 64"/>
                  <a:gd name="T61" fmla="*/ 30 h 42"/>
                  <a:gd name="T62" fmla="*/ 52 w 64"/>
                  <a:gd name="T63" fmla="*/ 32 h 42"/>
                  <a:gd name="T64" fmla="*/ 54 w 64"/>
                  <a:gd name="T65" fmla="*/ 36 h 42"/>
                  <a:gd name="T66" fmla="*/ 54 w 64"/>
                  <a:gd name="T67" fmla="*/ 38 h 42"/>
                  <a:gd name="T68" fmla="*/ 52 w 64"/>
                  <a:gd name="T69" fmla="*/ 40 h 42"/>
                  <a:gd name="T70" fmla="*/ 48 w 64"/>
                  <a:gd name="T71" fmla="*/ 42 h 42"/>
                  <a:gd name="T72" fmla="*/ 46 w 64"/>
                  <a:gd name="T73" fmla="*/ 38 h 42"/>
                  <a:gd name="T74" fmla="*/ 42 w 64"/>
                  <a:gd name="T75" fmla="*/ 36 h 42"/>
                  <a:gd name="T76" fmla="*/ 40 w 64"/>
                  <a:gd name="T77" fmla="*/ 36 h 42"/>
                  <a:gd name="T78" fmla="*/ 38 w 64"/>
                  <a:gd name="T79" fmla="*/ 32 h 42"/>
                  <a:gd name="T80" fmla="*/ 38 w 64"/>
                  <a:gd name="T81" fmla="*/ 28 h 42"/>
                  <a:gd name="T82" fmla="*/ 36 w 64"/>
                  <a:gd name="T83" fmla="*/ 30 h 42"/>
                  <a:gd name="T84" fmla="*/ 32 w 64"/>
                  <a:gd name="T85" fmla="*/ 32 h 42"/>
                  <a:gd name="T86" fmla="*/ 26 w 64"/>
                  <a:gd name="T87" fmla="*/ 30 h 42"/>
                  <a:gd name="T88" fmla="*/ 26 w 64"/>
                  <a:gd name="T89" fmla="*/ 28 h 42"/>
                  <a:gd name="T90" fmla="*/ 26 w 64"/>
                  <a:gd name="T91" fmla="*/ 24 h 42"/>
                  <a:gd name="T92" fmla="*/ 24 w 64"/>
                  <a:gd name="T93" fmla="*/ 24 h 42"/>
                  <a:gd name="T94" fmla="*/ 20 w 64"/>
                  <a:gd name="T95" fmla="*/ 24 h 42"/>
                  <a:gd name="T96" fmla="*/ 18 w 64"/>
                  <a:gd name="T97" fmla="*/ 20 h 42"/>
                  <a:gd name="T98" fmla="*/ 16 w 64"/>
                  <a:gd name="T99" fmla="*/ 20 h 42"/>
                  <a:gd name="T100" fmla="*/ 12 w 64"/>
                  <a:gd name="T101" fmla="*/ 20 h 42"/>
                  <a:gd name="T102" fmla="*/ 10 w 64"/>
                  <a:gd name="T103" fmla="*/ 14 h 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4" h="42">
                    <a:moveTo>
                      <a:pt x="38" y="2"/>
                    </a:moveTo>
                    <a:lnTo>
                      <a:pt x="38" y="2"/>
                    </a:lnTo>
                    <a:close/>
                    <a:moveTo>
                      <a:pt x="8" y="14"/>
                    </a:moveTo>
                    <a:lnTo>
                      <a:pt x="6" y="14"/>
                    </a:lnTo>
                    <a:lnTo>
                      <a:pt x="6" y="16"/>
                    </a:lnTo>
                    <a:lnTo>
                      <a:pt x="4" y="16"/>
                    </a:lnTo>
                    <a:lnTo>
                      <a:pt x="4" y="14"/>
                    </a:lnTo>
                    <a:lnTo>
                      <a:pt x="2" y="14"/>
                    </a:lnTo>
                    <a:lnTo>
                      <a:pt x="0" y="12"/>
                    </a:lnTo>
                    <a:lnTo>
                      <a:pt x="2" y="12"/>
                    </a:lnTo>
                    <a:lnTo>
                      <a:pt x="0" y="10"/>
                    </a:lnTo>
                    <a:lnTo>
                      <a:pt x="0" y="8"/>
                    </a:lnTo>
                    <a:lnTo>
                      <a:pt x="4" y="8"/>
                    </a:lnTo>
                    <a:lnTo>
                      <a:pt x="6" y="6"/>
                    </a:lnTo>
                    <a:lnTo>
                      <a:pt x="8" y="4"/>
                    </a:lnTo>
                    <a:lnTo>
                      <a:pt x="12" y="4"/>
                    </a:lnTo>
                    <a:lnTo>
                      <a:pt x="12" y="2"/>
                    </a:lnTo>
                    <a:lnTo>
                      <a:pt x="14" y="4"/>
                    </a:lnTo>
                    <a:lnTo>
                      <a:pt x="12" y="4"/>
                    </a:lnTo>
                    <a:lnTo>
                      <a:pt x="14" y="4"/>
                    </a:lnTo>
                    <a:lnTo>
                      <a:pt x="14" y="6"/>
                    </a:lnTo>
                    <a:lnTo>
                      <a:pt x="16" y="6"/>
                    </a:lnTo>
                    <a:lnTo>
                      <a:pt x="16" y="4"/>
                    </a:lnTo>
                    <a:lnTo>
                      <a:pt x="18" y="4"/>
                    </a:lnTo>
                    <a:lnTo>
                      <a:pt x="20" y="6"/>
                    </a:lnTo>
                    <a:lnTo>
                      <a:pt x="18" y="6"/>
                    </a:lnTo>
                    <a:lnTo>
                      <a:pt x="20" y="6"/>
                    </a:lnTo>
                    <a:lnTo>
                      <a:pt x="22" y="6"/>
                    </a:lnTo>
                    <a:lnTo>
                      <a:pt x="24" y="6"/>
                    </a:lnTo>
                    <a:lnTo>
                      <a:pt x="26" y="4"/>
                    </a:lnTo>
                    <a:lnTo>
                      <a:pt x="28" y="4"/>
                    </a:lnTo>
                    <a:lnTo>
                      <a:pt x="28" y="6"/>
                    </a:lnTo>
                    <a:lnTo>
                      <a:pt x="28" y="4"/>
                    </a:lnTo>
                    <a:lnTo>
                      <a:pt x="26" y="4"/>
                    </a:lnTo>
                    <a:lnTo>
                      <a:pt x="26" y="2"/>
                    </a:lnTo>
                    <a:lnTo>
                      <a:pt x="28" y="2"/>
                    </a:lnTo>
                    <a:lnTo>
                      <a:pt x="28" y="4"/>
                    </a:lnTo>
                    <a:lnTo>
                      <a:pt x="30" y="4"/>
                    </a:lnTo>
                    <a:lnTo>
                      <a:pt x="30" y="2"/>
                    </a:lnTo>
                    <a:lnTo>
                      <a:pt x="30" y="0"/>
                    </a:lnTo>
                    <a:lnTo>
                      <a:pt x="32" y="0"/>
                    </a:lnTo>
                    <a:lnTo>
                      <a:pt x="32" y="2"/>
                    </a:lnTo>
                    <a:lnTo>
                      <a:pt x="34" y="2"/>
                    </a:lnTo>
                    <a:lnTo>
                      <a:pt x="34" y="0"/>
                    </a:lnTo>
                    <a:lnTo>
                      <a:pt x="36" y="0"/>
                    </a:lnTo>
                    <a:lnTo>
                      <a:pt x="36" y="2"/>
                    </a:lnTo>
                    <a:lnTo>
                      <a:pt x="38" y="2"/>
                    </a:lnTo>
                    <a:lnTo>
                      <a:pt x="40" y="2"/>
                    </a:lnTo>
                    <a:lnTo>
                      <a:pt x="40" y="0"/>
                    </a:lnTo>
                    <a:lnTo>
                      <a:pt x="42" y="2"/>
                    </a:lnTo>
                    <a:lnTo>
                      <a:pt x="40" y="2"/>
                    </a:lnTo>
                    <a:lnTo>
                      <a:pt x="42" y="4"/>
                    </a:lnTo>
                    <a:lnTo>
                      <a:pt x="42" y="6"/>
                    </a:lnTo>
                    <a:lnTo>
                      <a:pt x="44" y="6"/>
                    </a:lnTo>
                    <a:lnTo>
                      <a:pt x="46" y="6"/>
                    </a:lnTo>
                    <a:lnTo>
                      <a:pt x="48" y="4"/>
                    </a:lnTo>
                    <a:lnTo>
                      <a:pt x="48" y="6"/>
                    </a:lnTo>
                    <a:lnTo>
                      <a:pt x="50" y="6"/>
                    </a:lnTo>
                    <a:lnTo>
                      <a:pt x="52" y="6"/>
                    </a:lnTo>
                    <a:lnTo>
                      <a:pt x="52" y="8"/>
                    </a:lnTo>
                    <a:lnTo>
                      <a:pt x="54" y="8"/>
                    </a:lnTo>
                    <a:lnTo>
                      <a:pt x="52" y="8"/>
                    </a:lnTo>
                    <a:lnTo>
                      <a:pt x="52" y="10"/>
                    </a:lnTo>
                    <a:lnTo>
                      <a:pt x="52" y="12"/>
                    </a:lnTo>
                    <a:lnTo>
                      <a:pt x="50" y="12"/>
                    </a:lnTo>
                    <a:lnTo>
                      <a:pt x="50" y="14"/>
                    </a:lnTo>
                    <a:lnTo>
                      <a:pt x="52" y="14"/>
                    </a:lnTo>
                    <a:lnTo>
                      <a:pt x="50" y="14"/>
                    </a:lnTo>
                    <a:lnTo>
                      <a:pt x="52" y="14"/>
                    </a:lnTo>
                    <a:lnTo>
                      <a:pt x="54" y="14"/>
                    </a:lnTo>
                    <a:lnTo>
                      <a:pt x="56" y="14"/>
                    </a:lnTo>
                    <a:lnTo>
                      <a:pt x="56" y="16"/>
                    </a:lnTo>
                    <a:lnTo>
                      <a:pt x="58" y="16"/>
                    </a:lnTo>
                    <a:lnTo>
                      <a:pt x="60" y="18"/>
                    </a:lnTo>
                    <a:lnTo>
                      <a:pt x="58" y="18"/>
                    </a:lnTo>
                    <a:lnTo>
                      <a:pt x="60" y="18"/>
                    </a:lnTo>
                    <a:lnTo>
                      <a:pt x="60" y="20"/>
                    </a:lnTo>
                    <a:lnTo>
                      <a:pt x="62" y="20"/>
                    </a:lnTo>
                    <a:lnTo>
                      <a:pt x="62" y="22"/>
                    </a:lnTo>
                    <a:lnTo>
                      <a:pt x="62" y="24"/>
                    </a:lnTo>
                    <a:lnTo>
                      <a:pt x="64" y="24"/>
                    </a:lnTo>
                    <a:lnTo>
                      <a:pt x="62" y="24"/>
                    </a:lnTo>
                    <a:lnTo>
                      <a:pt x="62" y="26"/>
                    </a:lnTo>
                    <a:lnTo>
                      <a:pt x="60" y="26"/>
                    </a:lnTo>
                    <a:lnTo>
                      <a:pt x="60" y="28"/>
                    </a:lnTo>
                    <a:lnTo>
                      <a:pt x="58" y="28"/>
                    </a:lnTo>
                    <a:lnTo>
                      <a:pt x="60" y="28"/>
                    </a:lnTo>
                    <a:lnTo>
                      <a:pt x="58" y="28"/>
                    </a:lnTo>
                    <a:lnTo>
                      <a:pt x="56" y="28"/>
                    </a:lnTo>
                    <a:lnTo>
                      <a:pt x="54" y="28"/>
                    </a:lnTo>
                    <a:lnTo>
                      <a:pt x="54" y="30"/>
                    </a:lnTo>
                    <a:lnTo>
                      <a:pt x="54" y="32"/>
                    </a:lnTo>
                    <a:lnTo>
                      <a:pt x="52" y="32"/>
                    </a:lnTo>
                    <a:lnTo>
                      <a:pt x="52" y="34"/>
                    </a:lnTo>
                    <a:lnTo>
                      <a:pt x="52" y="36"/>
                    </a:lnTo>
                    <a:lnTo>
                      <a:pt x="54" y="36"/>
                    </a:lnTo>
                    <a:lnTo>
                      <a:pt x="54" y="38"/>
                    </a:lnTo>
                    <a:lnTo>
                      <a:pt x="56" y="38"/>
                    </a:lnTo>
                    <a:lnTo>
                      <a:pt x="54" y="38"/>
                    </a:lnTo>
                    <a:lnTo>
                      <a:pt x="54" y="40"/>
                    </a:lnTo>
                    <a:lnTo>
                      <a:pt x="52" y="40"/>
                    </a:lnTo>
                    <a:lnTo>
                      <a:pt x="50" y="40"/>
                    </a:lnTo>
                    <a:lnTo>
                      <a:pt x="50" y="42"/>
                    </a:lnTo>
                    <a:lnTo>
                      <a:pt x="50" y="40"/>
                    </a:lnTo>
                    <a:lnTo>
                      <a:pt x="48" y="42"/>
                    </a:lnTo>
                    <a:lnTo>
                      <a:pt x="48" y="40"/>
                    </a:lnTo>
                    <a:lnTo>
                      <a:pt x="46" y="40"/>
                    </a:lnTo>
                    <a:lnTo>
                      <a:pt x="46" y="38"/>
                    </a:lnTo>
                    <a:lnTo>
                      <a:pt x="44" y="38"/>
                    </a:lnTo>
                    <a:lnTo>
                      <a:pt x="46" y="38"/>
                    </a:lnTo>
                    <a:lnTo>
                      <a:pt x="44" y="38"/>
                    </a:lnTo>
                    <a:lnTo>
                      <a:pt x="42" y="36"/>
                    </a:lnTo>
                    <a:lnTo>
                      <a:pt x="40" y="36"/>
                    </a:lnTo>
                    <a:lnTo>
                      <a:pt x="38" y="36"/>
                    </a:lnTo>
                    <a:lnTo>
                      <a:pt x="38" y="34"/>
                    </a:lnTo>
                    <a:lnTo>
                      <a:pt x="38" y="32"/>
                    </a:lnTo>
                    <a:lnTo>
                      <a:pt x="38" y="30"/>
                    </a:lnTo>
                    <a:lnTo>
                      <a:pt x="38" y="28"/>
                    </a:lnTo>
                    <a:lnTo>
                      <a:pt x="36" y="28"/>
                    </a:lnTo>
                    <a:lnTo>
                      <a:pt x="36" y="30"/>
                    </a:lnTo>
                    <a:lnTo>
                      <a:pt x="34" y="30"/>
                    </a:lnTo>
                    <a:lnTo>
                      <a:pt x="34" y="32"/>
                    </a:lnTo>
                    <a:lnTo>
                      <a:pt x="32" y="32"/>
                    </a:lnTo>
                    <a:lnTo>
                      <a:pt x="30" y="32"/>
                    </a:lnTo>
                    <a:lnTo>
                      <a:pt x="28" y="32"/>
                    </a:lnTo>
                    <a:lnTo>
                      <a:pt x="26" y="32"/>
                    </a:lnTo>
                    <a:lnTo>
                      <a:pt x="26" y="30"/>
                    </a:lnTo>
                    <a:lnTo>
                      <a:pt x="28" y="30"/>
                    </a:lnTo>
                    <a:lnTo>
                      <a:pt x="28" y="28"/>
                    </a:lnTo>
                    <a:lnTo>
                      <a:pt x="26" y="28"/>
                    </a:lnTo>
                    <a:lnTo>
                      <a:pt x="26" y="26"/>
                    </a:lnTo>
                    <a:lnTo>
                      <a:pt x="28" y="26"/>
                    </a:lnTo>
                    <a:lnTo>
                      <a:pt x="26" y="26"/>
                    </a:lnTo>
                    <a:lnTo>
                      <a:pt x="26" y="24"/>
                    </a:lnTo>
                    <a:lnTo>
                      <a:pt x="26" y="26"/>
                    </a:lnTo>
                    <a:lnTo>
                      <a:pt x="26" y="24"/>
                    </a:lnTo>
                    <a:lnTo>
                      <a:pt x="24" y="24"/>
                    </a:lnTo>
                    <a:lnTo>
                      <a:pt x="22" y="24"/>
                    </a:lnTo>
                    <a:lnTo>
                      <a:pt x="20" y="24"/>
                    </a:lnTo>
                    <a:lnTo>
                      <a:pt x="18" y="24"/>
                    </a:lnTo>
                    <a:lnTo>
                      <a:pt x="18" y="22"/>
                    </a:lnTo>
                    <a:lnTo>
                      <a:pt x="18" y="20"/>
                    </a:lnTo>
                    <a:lnTo>
                      <a:pt x="16" y="20"/>
                    </a:lnTo>
                    <a:lnTo>
                      <a:pt x="14" y="20"/>
                    </a:lnTo>
                    <a:lnTo>
                      <a:pt x="12" y="20"/>
                    </a:lnTo>
                    <a:lnTo>
                      <a:pt x="12" y="18"/>
                    </a:lnTo>
                    <a:lnTo>
                      <a:pt x="12" y="16"/>
                    </a:lnTo>
                    <a:lnTo>
                      <a:pt x="10" y="16"/>
                    </a:lnTo>
                    <a:lnTo>
                      <a:pt x="10" y="14"/>
                    </a:lnTo>
                    <a:lnTo>
                      <a:pt x="8" y="1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48" name="Freeform 146">
                <a:extLst>
                  <a:ext uri="{FF2B5EF4-FFF2-40B4-BE49-F238E27FC236}">
                    <a16:creationId xmlns:a16="http://schemas.microsoft.com/office/drawing/2014/main" id="{920EA952-3D7C-C365-EA5C-FD5486A68BA7}"/>
                  </a:ext>
                </a:extLst>
              </p:cNvPr>
              <p:cNvSpPr>
                <a:spLocks noChangeAspect="1" noEditPoints="1"/>
              </p:cNvSpPr>
              <p:nvPr/>
            </p:nvSpPr>
            <p:spPr bwMode="auto">
              <a:xfrm>
                <a:off x="3022587" y="1975746"/>
                <a:ext cx="1119154" cy="600690"/>
              </a:xfrm>
              <a:custGeom>
                <a:avLst/>
                <a:gdLst>
                  <a:gd name="T0" fmla="*/ 136 w 736"/>
                  <a:gd name="T1" fmla="*/ 209 h 395"/>
                  <a:gd name="T2" fmla="*/ 124 w 736"/>
                  <a:gd name="T3" fmla="*/ 287 h 395"/>
                  <a:gd name="T4" fmla="*/ 148 w 736"/>
                  <a:gd name="T5" fmla="*/ 271 h 395"/>
                  <a:gd name="T6" fmla="*/ 142 w 736"/>
                  <a:gd name="T7" fmla="*/ 265 h 395"/>
                  <a:gd name="T8" fmla="*/ 150 w 736"/>
                  <a:gd name="T9" fmla="*/ 251 h 395"/>
                  <a:gd name="T10" fmla="*/ 164 w 736"/>
                  <a:gd name="T11" fmla="*/ 249 h 395"/>
                  <a:gd name="T12" fmla="*/ 148 w 736"/>
                  <a:gd name="T13" fmla="*/ 243 h 395"/>
                  <a:gd name="T14" fmla="*/ 182 w 736"/>
                  <a:gd name="T15" fmla="*/ 231 h 395"/>
                  <a:gd name="T16" fmla="*/ 190 w 736"/>
                  <a:gd name="T17" fmla="*/ 219 h 395"/>
                  <a:gd name="T18" fmla="*/ 192 w 736"/>
                  <a:gd name="T19" fmla="*/ 194 h 395"/>
                  <a:gd name="T20" fmla="*/ 190 w 736"/>
                  <a:gd name="T21" fmla="*/ 182 h 395"/>
                  <a:gd name="T22" fmla="*/ 162 w 736"/>
                  <a:gd name="T23" fmla="*/ 180 h 395"/>
                  <a:gd name="T24" fmla="*/ 160 w 736"/>
                  <a:gd name="T25" fmla="*/ 156 h 395"/>
                  <a:gd name="T26" fmla="*/ 158 w 736"/>
                  <a:gd name="T27" fmla="*/ 130 h 395"/>
                  <a:gd name="T28" fmla="*/ 50 w 736"/>
                  <a:gd name="T29" fmla="*/ 104 h 395"/>
                  <a:gd name="T30" fmla="*/ 46 w 736"/>
                  <a:gd name="T31" fmla="*/ 88 h 395"/>
                  <a:gd name="T32" fmla="*/ 28 w 736"/>
                  <a:gd name="T33" fmla="*/ 78 h 395"/>
                  <a:gd name="T34" fmla="*/ 116 w 736"/>
                  <a:gd name="T35" fmla="*/ 44 h 395"/>
                  <a:gd name="T36" fmla="*/ 180 w 736"/>
                  <a:gd name="T37" fmla="*/ 24 h 395"/>
                  <a:gd name="T38" fmla="*/ 266 w 736"/>
                  <a:gd name="T39" fmla="*/ 24 h 395"/>
                  <a:gd name="T40" fmla="*/ 376 w 736"/>
                  <a:gd name="T41" fmla="*/ 14 h 395"/>
                  <a:gd name="T42" fmla="*/ 384 w 736"/>
                  <a:gd name="T43" fmla="*/ 6 h 395"/>
                  <a:gd name="T44" fmla="*/ 552 w 736"/>
                  <a:gd name="T45" fmla="*/ 0 h 395"/>
                  <a:gd name="T46" fmla="*/ 578 w 736"/>
                  <a:gd name="T47" fmla="*/ 16 h 395"/>
                  <a:gd name="T48" fmla="*/ 608 w 736"/>
                  <a:gd name="T49" fmla="*/ 18 h 395"/>
                  <a:gd name="T50" fmla="*/ 694 w 736"/>
                  <a:gd name="T51" fmla="*/ 18 h 395"/>
                  <a:gd name="T52" fmla="*/ 634 w 736"/>
                  <a:gd name="T53" fmla="*/ 44 h 395"/>
                  <a:gd name="T54" fmla="*/ 638 w 736"/>
                  <a:gd name="T55" fmla="*/ 60 h 395"/>
                  <a:gd name="T56" fmla="*/ 628 w 736"/>
                  <a:gd name="T57" fmla="*/ 84 h 395"/>
                  <a:gd name="T58" fmla="*/ 614 w 736"/>
                  <a:gd name="T59" fmla="*/ 102 h 395"/>
                  <a:gd name="T60" fmla="*/ 612 w 736"/>
                  <a:gd name="T61" fmla="*/ 120 h 395"/>
                  <a:gd name="T62" fmla="*/ 588 w 736"/>
                  <a:gd name="T63" fmla="*/ 136 h 395"/>
                  <a:gd name="T64" fmla="*/ 580 w 736"/>
                  <a:gd name="T65" fmla="*/ 146 h 395"/>
                  <a:gd name="T66" fmla="*/ 526 w 736"/>
                  <a:gd name="T67" fmla="*/ 152 h 395"/>
                  <a:gd name="T68" fmla="*/ 532 w 736"/>
                  <a:gd name="T69" fmla="*/ 162 h 395"/>
                  <a:gd name="T70" fmla="*/ 574 w 736"/>
                  <a:gd name="T71" fmla="*/ 180 h 395"/>
                  <a:gd name="T72" fmla="*/ 574 w 736"/>
                  <a:gd name="T73" fmla="*/ 194 h 395"/>
                  <a:gd name="T74" fmla="*/ 504 w 736"/>
                  <a:gd name="T75" fmla="*/ 180 h 395"/>
                  <a:gd name="T76" fmla="*/ 484 w 736"/>
                  <a:gd name="T77" fmla="*/ 201 h 395"/>
                  <a:gd name="T78" fmla="*/ 554 w 736"/>
                  <a:gd name="T79" fmla="*/ 215 h 395"/>
                  <a:gd name="T80" fmla="*/ 454 w 736"/>
                  <a:gd name="T81" fmla="*/ 243 h 395"/>
                  <a:gd name="T82" fmla="*/ 392 w 736"/>
                  <a:gd name="T83" fmla="*/ 271 h 395"/>
                  <a:gd name="T84" fmla="*/ 342 w 736"/>
                  <a:gd name="T85" fmla="*/ 277 h 395"/>
                  <a:gd name="T86" fmla="*/ 292 w 736"/>
                  <a:gd name="T87" fmla="*/ 299 h 395"/>
                  <a:gd name="T88" fmla="*/ 278 w 736"/>
                  <a:gd name="T89" fmla="*/ 329 h 395"/>
                  <a:gd name="T90" fmla="*/ 268 w 736"/>
                  <a:gd name="T91" fmla="*/ 337 h 395"/>
                  <a:gd name="T92" fmla="*/ 246 w 736"/>
                  <a:gd name="T93" fmla="*/ 361 h 395"/>
                  <a:gd name="T94" fmla="*/ 232 w 736"/>
                  <a:gd name="T95" fmla="*/ 375 h 395"/>
                  <a:gd name="T96" fmla="*/ 216 w 736"/>
                  <a:gd name="T97" fmla="*/ 385 h 395"/>
                  <a:gd name="T98" fmla="*/ 210 w 736"/>
                  <a:gd name="T99" fmla="*/ 387 h 395"/>
                  <a:gd name="T100" fmla="*/ 190 w 736"/>
                  <a:gd name="T101" fmla="*/ 379 h 395"/>
                  <a:gd name="T102" fmla="*/ 162 w 736"/>
                  <a:gd name="T103" fmla="*/ 377 h 395"/>
                  <a:gd name="T104" fmla="*/ 158 w 736"/>
                  <a:gd name="T105" fmla="*/ 365 h 395"/>
                  <a:gd name="T106" fmla="*/ 146 w 736"/>
                  <a:gd name="T107" fmla="*/ 355 h 395"/>
                  <a:gd name="T108" fmla="*/ 134 w 736"/>
                  <a:gd name="T109" fmla="*/ 333 h 395"/>
                  <a:gd name="T110" fmla="*/ 132 w 736"/>
                  <a:gd name="T111" fmla="*/ 321 h 395"/>
                  <a:gd name="T112" fmla="*/ 158 w 736"/>
                  <a:gd name="T113" fmla="*/ 303 h 395"/>
                  <a:gd name="T114" fmla="*/ 142 w 736"/>
                  <a:gd name="T115" fmla="*/ 301 h 39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36" h="395">
                    <a:moveTo>
                      <a:pt x="174" y="217"/>
                    </a:moveTo>
                    <a:lnTo>
                      <a:pt x="142" y="223"/>
                    </a:lnTo>
                    <a:lnTo>
                      <a:pt x="148" y="221"/>
                    </a:lnTo>
                    <a:lnTo>
                      <a:pt x="140" y="219"/>
                    </a:lnTo>
                    <a:lnTo>
                      <a:pt x="136" y="215"/>
                    </a:lnTo>
                    <a:lnTo>
                      <a:pt x="138" y="211"/>
                    </a:lnTo>
                    <a:lnTo>
                      <a:pt x="136" y="209"/>
                    </a:lnTo>
                    <a:lnTo>
                      <a:pt x="144" y="203"/>
                    </a:lnTo>
                    <a:lnTo>
                      <a:pt x="174" y="217"/>
                    </a:lnTo>
                    <a:close/>
                    <a:moveTo>
                      <a:pt x="156" y="289"/>
                    </a:moveTo>
                    <a:lnTo>
                      <a:pt x="138" y="289"/>
                    </a:lnTo>
                    <a:lnTo>
                      <a:pt x="128" y="291"/>
                    </a:lnTo>
                    <a:lnTo>
                      <a:pt x="126" y="289"/>
                    </a:lnTo>
                    <a:lnTo>
                      <a:pt x="124" y="287"/>
                    </a:lnTo>
                    <a:lnTo>
                      <a:pt x="144" y="281"/>
                    </a:lnTo>
                    <a:lnTo>
                      <a:pt x="122" y="283"/>
                    </a:lnTo>
                    <a:lnTo>
                      <a:pt x="128" y="281"/>
                    </a:lnTo>
                    <a:lnTo>
                      <a:pt x="122" y="281"/>
                    </a:lnTo>
                    <a:lnTo>
                      <a:pt x="166" y="265"/>
                    </a:lnTo>
                    <a:lnTo>
                      <a:pt x="172" y="263"/>
                    </a:lnTo>
                    <a:lnTo>
                      <a:pt x="148" y="271"/>
                    </a:lnTo>
                    <a:lnTo>
                      <a:pt x="122" y="277"/>
                    </a:lnTo>
                    <a:lnTo>
                      <a:pt x="124" y="273"/>
                    </a:lnTo>
                    <a:lnTo>
                      <a:pt x="138" y="271"/>
                    </a:lnTo>
                    <a:lnTo>
                      <a:pt x="128" y="269"/>
                    </a:lnTo>
                    <a:lnTo>
                      <a:pt x="134" y="269"/>
                    </a:lnTo>
                    <a:lnTo>
                      <a:pt x="136" y="267"/>
                    </a:lnTo>
                    <a:lnTo>
                      <a:pt x="142" y="265"/>
                    </a:lnTo>
                    <a:lnTo>
                      <a:pt x="130" y="263"/>
                    </a:lnTo>
                    <a:lnTo>
                      <a:pt x="126" y="261"/>
                    </a:lnTo>
                    <a:lnTo>
                      <a:pt x="160" y="259"/>
                    </a:lnTo>
                    <a:lnTo>
                      <a:pt x="166" y="261"/>
                    </a:lnTo>
                    <a:lnTo>
                      <a:pt x="160" y="257"/>
                    </a:lnTo>
                    <a:lnTo>
                      <a:pt x="126" y="257"/>
                    </a:lnTo>
                    <a:lnTo>
                      <a:pt x="150" y="251"/>
                    </a:lnTo>
                    <a:lnTo>
                      <a:pt x="176" y="255"/>
                    </a:lnTo>
                    <a:lnTo>
                      <a:pt x="174" y="251"/>
                    </a:lnTo>
                    <a:lnTo>
                      <a:pt x="178" y="249"/>
                    </a:lnTo>
                    <a:lnTo>
                      <a:pt x="168" y="251"/>
                    </a:lnTo>
                    <a:lnTo>
                      <a:pt x="176" y="247"/>
                    </a:lnTo>
                    <a:lnTo>
                      <a:pt x="170" y="247"/>
                    </a:lnTo>
                    <a:lnTo>
                      <a:pt x="164" y="249"/>
                    </a:lnTo>
                    <a:lnTo>
                      <a:pt x="154" y="247"/>
                    </a:lnTo>
                    <a:lnTo>
                      <a:pt x="158" y="247"/>
                    </a:lnTo>
                    <a:lnTo>
                      <a:pt x="130" y="251"/>
                    </a:lnTo>
                    <a:lnTo>
                      <a:pt x="140" y="245"/>
                    </a:lnTo>
                    <a:lnTo>
                      <a:pt x="154" y="245"/>
                    </a:lnTo>
                    <a:lnTo>
                      <a:pt x="142" y="243"/>
                    </a:lnTo>
                    <a:lnTo>
                      <a:pt x="148" y="243"/>
                    </a:lnTo>
                    <a:lnTo>
                      <a:pt x="176" y="245"/>
                    </a:lnTo>
                    <a:lnTo>
                      <a:pt x="170" y="243"/>
                    </a:lnTo>
                    <a:lnTo>
                      <a:pt x="178" y="237"/>
                    </a:lnTo>
                    <a:lnTo>
                      <a:pt x="170" y="239"/>
                    </a:lnTo>
                    <a:lnTo>
                      <a:pt x="148" y="241"/>
                    </a:lnTo>
                    <a:lnTo>
                      <a:pt x="146" y="239"/>
                    </a:lnTo>
                    <a:lnTo>
                      <a:pt x="182" y="231"/>
                    </a:lnTo>
                    <a:lnTo>
                      <a:pt x="176" y="229"/>
                    </a:lnTo>
                    <a:lnTo>
                      <a:pt x="184" y="227"/>
                    </a:lnTo>
                    <a:lnTo>
                      <a:pt x="190" y="227"/>
                    </a:lnTo>
                    <a:lnTo>
                      <a:pt x="188" y="225"/>
                    </a:lnTo>
                    <a:lnTo>
                      <a:pt x="186" y="223"/>
                    </a:lnTo>
                    <a:lnTo>
                      <a:pt x="190" y="219"/>
                    </a:lnTo>
                    <a:lnTo>
                      <a:pt x="188" y="217"/>
                    </a:lnTo>
                    <a:lnTo>
                      <a:pt x="194" y="211"/>
                    </a:lnTo>
                    <a:lnTo>
                      <a:pt x="148" y="201"/>
                    </a:lnTo>
                    <a:lnTo>
                      <a:pt x="152" y="194"/>
                    </a:lnTo>
                    <a:lnTo>
                      <a:pt x="194" y="203"/>
                    </a:lnTo>
                    <a:lnTo>
                      <a:pt x="192" y="198"/>
                    </a:lnTo>
                    <a:lnTo>
                      <a:pt x="192" y="194"/>
                    </a:lnTo>
                    <a:lnTo>
                      <a:pt x="194" y="194"/>
                    </a:lnTo>
                    <a:lnTo>
                      <a:pt x="184" y="190"/>
                    </a:lnTo>
                    <a:lnTo>
                      <a:pt x="192" y="192"/>
                    </a:lnTo>
                    <a:lnTo>
                      <a:pt x="184" y="188"/>
                    </a:lnTo>
                    <a:lnTo>
                      <a:pt x="188" y="186"/>
                    </a:lnTo>
                    <a:lnTo>
                      <a:pt x="180" y="186"/>
                    </a:lnTo>
                    <a:lnTo>
                      <a:pt x="190" y="182"/>
                    </a:lnTo>
                    <a:lnTo>
                      <a:pt x="178" y="182"/>
                    </a:lnTo>
                    <a:lnTo>
                      <a:pt x="190" y="180"/>
                    </a:lnTo>
                    <a:lnTo>
                      <a:pt x="176" y="176"/>
                    </a:lnTo>
                    <a:lnTo>
                      <a:pt x="180" y="174"/>
                    </a:lnTo>
                    <a:lnTo>
                      <a:pt x="172" y="176"/>
                    </a:lnTo>
                    <a:lnTo>
                      <a:pt x="168" y="168"/>
                    </a:lnTo>
                    <a:lnTo>
                      <a:pt x="162" y="180"/>
                    </a:lnTo>
                    <a:lnTo>
                      <a:pt x="146" y="184"/>
                    </a:lnTo>
                    <a:lnTo>
                      <a:pt x="138" y="178"/>
                    </a:lnTo>
                    <a:lnTo>
                      <a:pt x="156" y="172"/>
                    </a:lnTo>
                    <a:lnTo>
                      <a:pt x="146" y="172"/>
                    </a:lnTo>
                    <a:lnTo>
                      <a:pt x="152" y="168"/>
                    </a:lnTo>
                    <a:lnTo>
                      <a:pt x="160" y="164"/>
                    </a:lnTo>
                    <a:lnTo>
                      <a:pt x="160" y="156"/>
                    </a:lnTo>
                    <a:lnTo>
                      <a:pt x="156" y="154"/>
                    </a:lnTo>
                    <a:lnTo>
                      <a:pt x="158" y="148"/>
                    </a:lnTo>
                    <a:lnTo>
                      <a:pt x="158" y="144"/>
                    </a:lnTo>
                    <a:lnTo>
                      <a:pt x="158" y="136"/>
                    </a:lnTo>
                    <a:lnTo>
                      <a:pt x="148" y="136"/>
                    </a:lnTo>
                    <a:lnTo>
                      <a:pt x="154" y="132"/>
                    </a:lnTo>
                    <a:lnTo>
                      <a:pt x="158" y="130"/>
                    </a:lnTo>
                    <a:lnTo>
                      <a:pt x="154" y="126"/>
                    </a:lnTo>
                    <a:lnTo>
                      <a:pt x="142" y="118"/>
                    </a:lnTo>
                    <a:lnTo>
                      <a:pt x="144" y="112"/>
                    </a:lnTo>
                    <a:lnTo>
                      <a:pt x="88" y="102"/>
                    </a:lnTo>
                    <a:lnTo>
                      <a:pt x="78" y="102"/>
                    </a:lnTo>
                    <a:lnTo>
                      <a:pt x="58" y="104"/>
                    </a:lnTo>
                    <a:lnTo>
                      <a:pt x="50" y="104"/>
                    </a:lnTo>
                    <a:lnTo>
                      <a:pt x="42" y="104"/>
                    </a:lnTo>
                    <a:lnTo>
                      <a:pt x="46" y="108"/>
                    </a:lnTo>
                    <a:lnTo>
                      <a:pt x="14" y="100"/>
                    </a:lnTo>
                    <a:lnTo>
                      <a:pt x="30" y="96"/>
                    </a:lnTo>
                    <a:lnTo>
                      <a:pt x="18" y="92"/>
                    </a:lnTo>
                    <a:lnTo>
                      <a:pt x="0" y="90"/>
                    </a:lnTo>
                    <a:lnTo>
                      <a:pt x="46" y="88"/>
                    </a:lnTo>
                    <a:lnTo>
                      <a:pt x="32" y="86"/>
                    </a:lnTo>
                    <a:lnTo>
                      <a:pt x="64" y="86"/>
                    </a:lnTo>
                    <a:lnTo>
                      <a:pt x="68" y="80"/>
                    </a:lnTo>
                    <a:lnTo>
                      <a:pt x="40" y="82"/>
                    </a:lnTo>
                    <a:lnTo>
                      <a:pt x="22" y="82"/>
                    </a:lnTo>
                    <a:lnTo>
                      <a:pt x="24" y="80"/>
                    </a:lnTo>
                    <a:lnTo>
                      <a:pt x="28" y="78"/>
                    </a:lnTo>
                    <a:lnTo>
                      <a:pt x="2" y="74"/>
                    </a:lnTo>
                    <a:lnTo>
                      <a:pt x="2" y="72"/>
                    </a:lnTo>
                    <a:lnTo>
                      <a:pt x="6" y="68"/>
                    </a:lnTo>
                    <a:lnTo>
                      <a:pt x="54" y="60"/>
                    </a:lnTo>
                    <a:lnTo>
                      <a:pt x="100" y="56"/>
                    </a:lnTo>
                    <a:lnTo>
                      <a:pt x="114" y="50"/>
                    </a:lnTo>
                    <a:lnTo>
                      <a:pt x="116" y="44"/>
                    </a:lnTo>
                    <a:lnTo>
                      <a:pt x="126" y="42"/>
                    </a:lnTo>
                    <a:lnTo>
                      <a:pt x="90" y="42"/>
                    </a:lnTo>
                    <a:lnTo>
                      <a:pt x="148" y="28"/>
                    </a:lnTo>
                    <a:lnTo>
                      <a:pt x="150" y="32"/>
                    </a:lnTo>
                    <a:lnTo>
                      <a:pt x="154" y="28"/>
                    </a:lnTo>
                    <a:lnTo>
                      <a:pt x="176" y="28"/>
                    </a:lnTo>
                    <a:lnTo>
                      <a:pt x="180" y="24"/>
                    </a:lnTo>
                    <a:lnTo>
                      <a:pt x="182" y="20"/>
                    </a:lnTo>
                    <a:lnTo>
                      <a:pt x="208" y="22"/>
                    </a:lnTo>
                    <a:lnTo>
                      <a:pt x="224" y="26"/>
                    </a:lnTo>
                    <a:lnTo>
                      <a:pt x="206" y="18"/>
                    </a:lnTo>
                    <a:lnTo>
                      <a:pt x="266" y="14"/>
                    </a:lnTo>
                    <a:lnTo>
                      <a:pt x="262" y="24"/>
                    </a:lnTo>
                    <a:lnTo>
                      <a:pt x="266" y="24"/>
                    </a:lnTo>
                    <a:lnTo>
                      <a:pt x="280" y="18"/>
                    </a:lnTo>
                    <a:lnTo>
                      <a:pt x="308" y="22"/>
                    </a:lnTo>
                    <a:lnTo>
                      <a:pt x="308" y="20"/>
                    </a:lnTo>
                    <a:lnTo>
                      <a:pt x="310" y="10"/>
                    </a:lnTo>
                    <a:lnTo>
                      <a:pt x="372" y="20"/>
                    </a:lnTo>
                    <a:lnTo>
                      <a:pt x="374" y="16"/>
                    </a:lnTo>
                    <a:lnTo>
                      <a:pt x="376" y="14"/>
                    </a:lnTo>
                    <a:lnTo>
                      <a:pt x="388" y="14"/>
                    </a:lnTo>
                    <a:lnTo>
                      <a:pt x="374" y="8"/>
                    </a:lnTo>
                    <a:lnTo>
                      <a:pt x="406" y="10"/>
                    </a:lnTo>
                    <a:lnTo>
                      <a:pt x="406" y="8"/>
                    </a:lnTo>
                    <a:lnTo>
                      <a:pt x="430" y="12"/>
                    </a:lnTo>
                    <a:lnTo>
                      <a:pt x="406" y="6"/>
                    </a:lnTo>
                    <a:lnTo>
                      <a:pt x="384" y="6"/>
                    </a:lnTo>
                    <a:lnTo>
                      <a:pt x="380" y="2"/>
                    </a:lnTo>
                    <a:lnTo>
                      <a:pt x="416" y="4"/>
                    </a:lnTo>
                    <a:lnTo>
                      <a:pt x="442" y="6"/>
                    </a:lnTo>
                    <a:lnTo>
                      <a:pt x="446" y="4"/>
                    </a:lnTo>
                    <a:lnTo>
                      <a:pt x="454" y="2"/>
                    </a:lnTo>
                    <a:lnTo>
                      <a:pt x="446" y="0"/>
                    </a:lnTo>
                    <a:lnTo>
                      <a:pt x="552" y="0"/>
                    </a:lnTo>
                    <a:lnTo>
                      <a:pt x="586" y="2"/>
                    </a:lnTo>
                    <a:lnTo>
                      <a:pt x="502" y="4"/>
                    </a:lnTo>
                    <a:lnTo>
                      <a:pt x="486" y="6"/>
                    </a:lnTo>
                    <a:lnTo>
                      <a:pt x="596" y="4"/>
                    </a:lnTo>
                    <a:lnTo>
                      <a:pt x="596" y="6"/>
                    </a:lnTo>
                    <a:lnTo>
                      <a:pt x="634" y="10"/>
                    </a:lnTo>
                    <a:lnTo>
                      <a:pt x="578" y="16"/>
                    </a:lnTo>
                    <a:lnTo>
                      <a:pt x="530" y="16"/>
                    </a:lnTo>
                    <a:lnTo>
                      <a:pt x="506" y="22"/>
                    </a:lnTo>
                    <a:lnTo>
                      <a:pt x="588" y="18"/>
                    </a:lnTo>
                    <a:lnTo>
                      <a:pt x="584" y="22"/>
                    </a:lnTo>
                    <a:lnTo>
                      <a:pt x="568" y="26"/>
                    </a:lnTo>
                    <a:lnTo>
                      <a:pt x="600" y="20"/>
                    </a:lnTo>
                    <a:lnTo>
                      <a:pt x="608" y="18"/>
                    </a:lnTo>
                    <a:lnTo>
                      <a:pt x="624" y="18"/>
                    </a:lnTo>
                    <a:lnTo>
                      <a:pt x="614" y="26"/>
                    </a:lnTo>
                    <a:lnTo>
                      <a:pt x="598" y="36"/>
                    </a:lnTo>
                    <a:lnTo>
                      <a:pt x="644" y="22"/>
                    </a:lnTo>
                    <a:lnTo>
                      <a:pt x="646" y="26"/>
                    </a:lnTo>
                    <a:lnTo>
                      <a:pt x="670" y="22"/>
                    </a:lnTo>
                    <a:lnTo>
                      <a:pt x="694" y="18"/>
                    </a:lnTo>
                    <a:lnTo>
                      <a:pt x="736" y="24"/>
                    </a:lnTo>
                    <a:lnTo>
                      <a:pt x="702" y="28"/>
                    </a:lnTo>
                    <a:lnTo>
                      <a:pt x="706" y="32"/>
                    </a:lnTo>
                    <a:lnTo>
                      <a:pt x="636" y="36"/>
                    </a:lnTo>
                    <a:lnTo>
                      <a:pt x="686" y="38"/>
                    </a:lnTo>
                    <a:lnTo>
                      <a:pt x="660" y="42"/>
                    </a:lnTo>
                    <a:lnTo>
                      <a:pt x="634" y="44"/>
                    </a:lnTo>
                    <a:lnTo>
                      <a:pt x="638" y="48"/>
                    </a:lnTo>
                    <a:lnTo>
                      <a:pt x="666" y="42"/>
                    </a:lnTo>
                    <a:lnTo>
                      <a:pt x="664" y="48"/>
                    </a:lnTo>
                    <a:lnTo>
                      <a:pt x="648" y="48"/>
                    </a:lnTo>
                    <a:lnTo>
                      <a:pt x="638" y="56"/>
                    </a:lnTo>
                    <a:lnTo>
                      <a:pt x="646" y="56"/>
                    </a:lnTo>
                    <a:lnTo>
                      <a:pt x="638" y="60"/>
                    </a:lnTo>
                    <a:lnTo>
                      <a:pt x="620" y="66"/>
                    </a:lnTo>
                    <a:lnTo>
                      <a:pt x="608" y="78"/>
                    </a:lnTo>
                    <a:lnTo>
                      <a:pt x="614" y="80"/>
                    </a:lnTo>
                    <a:lnTo>
                      <a:pt x="620" y="76"/>
                    </a:lnTo>
                    <a:lnTo>
                      <a:pt x="644" y="80"/>
                    </a:lnTo>
                    <a:lnTo>
                      <a:pt x="620" y="80"/>
                    </a:lnTo>
                    <a:lnTo>
                      <a:pt x="628" y="84"/>
                    </a:lnTo>
                    <a:lnTo>
                      <a:pt x="648" y="86"/>
                    </a:lnTo>
                    <a:lnTo>
                      <a:pt x="650" y="92"/>
                    </a:lnTo>
                    <a:lnTo>
                      <a:pt x="616" y="94"/>
                    </a:lnTo>
                    <a:lnTo>
                      <a:pt x="596" y="96"/>
                    </a:lnTo>
                    <a:lnTo>
                      <a:pt x="602" y="100"/>
                    </a:lnTo>
                    <a:lnTo>
                      <a:pt x="606" y="100"/>
                    </a:lnTo>
                    <a:lnTo>
                      <a:pt x="614" y="102"/>
                    </a:lnTo>
                    <a:lnTo>
                      <a:pt x="628" y="104"/>
                    </a:lnTo>
                    <a:lnTo>
                      <a:pt x="604" y="108"/>
                    </a:lnTo>
                    <a:lnTo>
                      <a:pt x="626" y="108"/>
                    </a:lnTo>
                    <a:lnTo>
                      <a:pt x="628" y="120"/>
                    </a:lnTo>
                    <a:lnTo>
                      <a:pt x="598" y="112"/>
                    </a:lnTo>
                    <a:lnTo>
                      <a:pt x="596" y="116"/>
                    </a:lnTo>
                    <a:lnTo>
                      <a:pt x="612" y="120"/>
                    </a:lnTo>
                    <a:lnTo>
                      <a:pt x="598" y="122"/>
                    </a:lnTo>
                    <a:lnTo>
                      <a:pt x="610" y="122"/>
                    </a:lnTo>
                    <a:lnTo>
                      <a:pt x="612" y="128"/>
                    </a:lnTo>
                    <a:lnTo>
                      <a:pt x="626" y="128"/>
                    </a:lnTo>
                    <a:lnTo>
                      <a:pt x="628" y="134"/>
                    </a:lnTo>
                    <a:lnTo>
                      <a:pt x="596" y="132"/>
                    </a:lnTo>
                    <a:lnTo>
                      <a:pt x="588" y="136"/>
                    </a:lnTo>
                    <a:lnTo>
                      <a:pt x="594" y="144"/>
                    </a:lnTo>
                    <a:lnTo>
                      <a:pt x="594" y="142"/>
                    </a:lnTo>
                    <a:lnTo>
                      <a:pt x="612" y="142"/>
                    </a:lnTo>
                    <a:lnTo>
                      <a:pt x="610" y="146"/>
                    </a:lnTo>
                    <a:lnTo>
                      <a:pt x="590" y="150"/>
                    </a:lnTo>
                    <a:lnTo>
                      <a:pt x="564" y="146"/>
                    </a:lnTo>
                    <a:lnTo>
                      <a:pt x="580" y="146"/>
                    </a:lnTo>
                    <a:lnTo>
                      <a:pt x="572" y="144"/>
                    </a:lnTo>
                    <a:lnTo>
                      <a:pt x="558" y="146"/>
                    </a:lnTo>
                    <a:lnTo>
                      <a:pt x="548" y="144"/>
                    </a:lnTo>
                    <a:lnTo>
                      <a:pt x="550" y="146"/>
                    </a:lnTo>
                    <a:lnTo>
                      <a:pt x="544" y="150"/>
                    </a:lnTo>
                    <a:lnTo>
                      <a:pt x="524" y="148"/>
                    </a:lnTo>
                    <a:lnTo>
                      <a:pt x="526" y="152"/>
                    </a:lnTo>
                    <a:lnTo>
                      <a:pt x="518" y="154"/>
                    </a:lnTo>
                    <a:lnTo>
                      <a:pt x="518" y="156"/>
                    </a:lnTo>
                    <a:lnTo>
                      <a:pt x="520" y="154"/>
                    </a:lnTo>
                    <a:lnTo>
                      <a:pt x="550" y="154"/>
                    </a:lnTo>
                    <a:lnTo>
                      <a:pt x="522" y="160"/>
                    </a:lnTo>
                    <a:lnTo>
                      <a:pt x="526" y="162"/>
                    </a:lnTo>
                    <a:lnTo>
                      <a:pt x="532" y="162"/>
                    </a:lnTo>
                    <a:lnTo>
                      <a:pt x="552" y="162"/>
                    </a:lnTo>
                    <a:lnTo>
                      <a:pt x="540" y="166"/>
                    </a:lnTo>
                    <a:lnTo>
                      <a:pt x="540" y="170"/>
                    </a:lnTo>
                    <a:lnTo>
                      <a:pt x="544" y="168"/>
                    </a:lnTo>
                    <a:lnTo>
                      <a:pt x="574" y="174"/>
                    </a:lnTo>
                    <a:lnTo>
                      <a:pt x="570" y="178"/>
                    </a:lnTo>
                    <a:lnTo>
                      <a:pt x="574" y="180"/>
                    </a:lnTo>
                    <a:lnTo>
                      <a:pt x="578" y="178"/>
                    </a:lnTo>
                    <a:lnTo>
                      <a:pt x="574" y="184"/>
                    </a:lnTo>
                    <a:lnTo>
                      <a:pt x="584" y="182"/>
                    </a:lnTo>
                    <a:lnTo>
                      <a:pt x="582" y="192"/>
                    </a:lnTo>
                    <a:lnTo>
                      <a:pt x="582" y="198"/>
                    </a:lnTo>
                    <a:lnTo>
                      <a:pt x="576" y="201"/>
                    </a:lnTo>
                    <a:lnTo>
                      <a:pt x="574" y="194"/>
                    </a:lnTo>
                    <a:lnTo>
                      <a:pt x="572" y="198"/>
                    </a:lnTo>
                    <a:lnTo>
                      <a:pt x="560" y="201"/>
                    </a:lnTo>
                    <a:lnTo>
                      <a:pt x="550" y="190"/>
                    </a:lnTo>
                    <a:lnTo>
                      <a:pt x="528" y="182"/>
                    </a:lnTo>
                    <a:lnTo>
                      <a:pt x="502" y="172"/>
                    </a:lnTo>
                    <a:lnTo>
                      <a:pt x="514" y="178"/>
                    </a:lnTo>
                    <a:lnTo>
                      <a:pt x="504" y="180"/>
                    </a:lnTo>
                    <a:lnTo>
                      <a:pt x="530" y="182"/>
                    </a:lnTo>
                    <a:lnTo>
                      <a:pt x="532" y="184"/>
                    </a:lnTo>
                    <a:lnTo>
                      <a:pt x="534" y="188"/>
                    </a:lnTo>
                    <a:lnTo>
                      <a:pt x="504" y="190"/>
                    </a:lnTo>
                    <a:lnTo>
                      <a:pt x="502" y="192"/>
                    </a:lnTo>
                    <a:lnTo>
                      <a:pt x="502" y="194"/>
                    </a:lnTo>
                    <a:lnTo>
                      <a:pt x="484" y="201"/>
                    </a:lnTo>
                    <a:lnTo>
                      <a:pt x="518" y="201"/>
                    </a:lnTo>
                    <a:lnTo>
                      <a:pt x="494" y="207"/>
                    </a:lnTo>
                    <a:lnTo>
                      <a:pt x="496" y="209"/>
                    </a:lnTo>
                    <a:lnTo>
                      <a:pt x="530" y="203"/>
                    </a:lnTo>
                    <a:lnTo>
                      <a:pt x="570" y="207"/>
                    </a:lnTo>
                    <a:lnTo>
                      <a:pt x="562" y="211"/>
                    </a:lnTo>
                    <a:lnTo>
                      <a:pt x="554" y="215"/>
                    </a:lnTo>
                    <a:lnTo>
                      <a:pt x="548" y="219"/>
                    </a:lnTo>
                    <a:lnTo>
                      <a:pt x="536" y="225"/>
                    </a:lnTo>
                    <a:lnTo>
                      <a:pt x="526" y="227"/>
                    </a:lnTo>
                    <a:lnTo>
                      <a:pt x="496" y="235"/>
                    </a:lnTo>
                    <a:lnTo>
                      <a:pt x="466" y="241"/>
                    </a:lnTo>
                    <a:lnTo>
                      <a:pt x="462" y="241"/>
                    </a:lnTo>
                    <a:lnTo>
                      <a:pt x="454" y="243"/>
                    </a:lnTo>
                    <a:lnTo>
                      <a:pt x="446" y="245"/>
                    </a:lnTo>
                    <a:lnTo>
                      <a:pt x="430" y="237"/>
                    </a:lnTo>
                    <a:lnTo>
                      <a:pt x="430" y="243"/>
                    </a:lnTo>
                    <a:lnTo>
                      <a:pt x="428" y="247"/>
                    </a:lnTo>
                    <a:lnTo>
                      <a:pt x="406" y="257"/>
                    </a:lnTo>
                    <a:lnTo>
                      <a:pt x="394" y="269"/>
                    </a:lnTo>
                    <a:lnTo>
                      <a:pt x="392" y="271"/>
                    </a:lnTo>
                    <a:lnTo>
                      <a:pt x="380" y="275"/>
                    </a:lnTo>
                    <a:lnTo>
                      <a:pt x="372" y="275"/>
                    </a:lnTo>
                    <a:lnTo>
                      <a:pt x="372" y="279"/>
                    </a:lnTo>
                    <a:lnTo>
                      <a:pt x="350" y="283"/>
                    </a:lnTo>
                    <a:lnTo>
                      <a:pt x="342" y="283"/>
                    </a:lnTo>
                    <a:lnTo>
                      <a:pt x="350" y="277"/>
                    </a:lnTo>
                    <a:lnTo>
                      <a:pt x="342" y="277"/>
                    </a:lnTo>
                    <a:lnTo>
                      <a:pt x="334" y="283"/>
                    </a:lnTo>
                    <a:lnTo>
                      <a:pt x="336" y="285"/>
                    </a:lnTo>
                    <a:lnTo>
                      <a:pt x="320" y="289"/>
                    </a:lnTo>
                    <a:lnTo>
                      <a:pt x="314" y="289"/>
                    </a:lnTo>
                    <a:lnTo>
                      <a:pt x="306" y="291"/>
                    </a:lnTo>
                    <a:lnTo>
                      <a:pt x="306" y="297"/>
                    </a:lnTo>
                    <a:lnTo>
                      <a:pt x="292" y="299"/>
                    </a:lnTo>
                    <a:lnTo>
                      <a:pt x="292" y="311"/>
                    </a:lnTo>
                    <a:lnTo>
                      <a:pt x="278" y="313"/>
                    </a:lnTo>
                    <a:lnTo>
                      <a:pt x="286" y="317"/>
                    </a:lnTo>
                    <a:lnTo>
                      <a:pt x="288" y="323"/>
                    </a:lnTo>
                    <a:lnTo>
                      <a:pt x="278" y="323"/>
                    </a:lnTo>
                    <a:lnTo>
                      <a:pt x="284" y="325"/>
                    </a:lnTo>
                    <a:lnTo>
                      <a:pt x="278" y="329"/>
                    </a:lnTo>
                    <a:lnTo>
                      <a:pt x="274" y="329"/>
                    </a:lnTo>
                    <a:lnTo>
                      <a:pt x="276" y="331"/>
                    </a:lnTo>
                    <a:lnTo>
                      <a:pt x="272" y="331"/>
                    </a:lnTo>
                    <a:lnTo>
                      <a:pt x="270" y="333"/>
                    </a:lnTo>
                    <a:lnTo>
                      <a:pt x="264" y="333"/>
                    </a:lnTo>
                    <a:lnTo>
                      <a:pt x="264" y="337"/>
                    </a:lnTo>
                    <a:lnTo>
                      <a:pt x="268" y="337"/>
                    </a:lnTo>
                    <a:lnTo>
                      <a:pt x="258" y="339"/>
                    </a:lnTo>
                    <a:lnTo>
                      <a:pt x="246" y="343"/>
                    </a:lnTo>
                    <a:lnTo>
                      <a:pt x="252" y="349"/>
                    </a:lnTo>
                    <a:lnTo>
                      <a:pt x="248" y="349"/>
                    </a:lnTo>
                    <a:lnTo>
                      <a:pt x="254" y="355"/>
                    </a:lnTo>
                    <a:lnTo>
                      <a:pt x="252" y="357"/>
                    </a:lnTo>
                    <a:lnTo>
                      <a:pt x="246" y="361"/>
                    </a:lnTo>
                    <a:lnTo>
                      <a:pt x="248" y="365"/>
                    </a:lnTo>
                    <a:lnTo>
                      <a:pt x="242" y="365"/>
                    </a:lnTo>
                    <a:lnTo>
                      <a:pt x="244" y="369"/>
                    </a:lnTo>
                    <a:lnTo>
                      <a:pt x="240" y="371"/>
                    </a:lnTo>
                    <a:lnTo>
                      <a:pt x="240" y="373"/>
                    </a:lnTo>
                    <a:lnTo>
                      <a:pt x="240" y="375"/>
                    </a:lnTo>
                    <a:lnTo>
                      <a:pt x="232" y="375"/>
                    </a:lnTo>
                    <a:lnTo>
                      <a:pt x="240" y="377"/>
                    </a:lnTo>
                    <a:lnTo>
                      <a:pt x="232" y="379"/>
                    </a:lnTo>
                    <a:lnTo>
                      <a:pt x="234" y="381"/>
                    </a:lnTo>
                    <a:lnTo>
                      <a:pt x="232" y="381"/>
                    </a:lnTo>
                    <a:lnTo>
                      <a:pt x="236" y="383"/>
                    </a:lnTo>
                    <a:lnTo>
                      <a:pt x="232" y="385"/>
                    </a:lnTo>
                    <a:lnTo>
                      <a:pt x="216" y="385"/>
                    </a:lnTo>
                    <a:lnTo>
                      <a:pt x="226" y="389"/>
                    </a:lnTo>
                    <a:lnTo>
                      <a:pt x="228" y="391"/>
                    </a:lnTo>
                    <a:lnTo>
                      <a:pt x="226" y="393"/>
                    </a:lnTo>
                    <a:lnTo>
                      <a:pt x="216" y="389"/>
                    </a:lnTo>
                    <a:lnTo>
                      <a:pt x="204" y="395"/>
                    </a:lnTo>
                    <a:lnTo>
                      <a:pt x="200" y="393"/>
                    </a:lnTo>
                    <a:lnTo>
                      <a:pt x="210" y="387"/>
                    </a:lnTo>
                    <a:lnTo>
                      <a:pt x="200" y="391"/>
                    </a:lnTo>
                    <a:lnTo>
                      <a:pt x="206" y="385"/>
                    </a:lnTo>
                    <a:lnTo>
                      <a:pt x="200" y="385"/>
                    </a:lnTo>
                    <a:lnTo>
                      <a:pt x="202" y="383"/>
                    </a:lnTo>
                    <a:lnTo>
                      <a:pt x="192" y="385"/>
                    </a:lnTo>
                    <a:lnTo>
                      <a:pt x="198" y="379"/>
                    </a:lnTo>
                    <a:lnTo>
                      <a:pt x="190" y="379"/>
                    </a:lnTo>
                    <a:lnTo>
                      <a:pt x="202" y="373"/>
                    </a:lnTo>
                    <a:lnTo>
                      <a:pt x="194" y="375"/>
                    </a:lnTo>
                    <a:lnTo>
                      <a:pt x="194" y="371"/>
                    </a:lnTo>
                    <a:lnTo>
                      <a:pt x="178" y="377"/>
                    </a:lnTo>
                    <a:lnTo>
                      <a:pt x="168" y="379"/>
                    </a:lnTo>
                    <a:lnTo>
                      <a:pt x="162" y="379"/>
                    </a:lnTo>
                    <a:lnTo>
                      <a:pt x="162" y="377"/>
                    </a:lnTo>
                    <a:lnTo>
                      <a:pt x="160" y="377"/>
                    </a:lnTo>
                    <a:lnTo>
                      <a:pt x="162" y="375"/>
                    </a:lnTo>
                    <a:lnTo>
                      <a:pt x="162" y="371"/>
                    </a:lnTo>
                    <a:lnTo>
                      <a:pt x="154" y="371"/>
                    </a:lnTo>
                    <a:lnTo>
                      <a:pt x="156" y="367"/>
                    </a:lnTo>
                    <a:lnTo>
                      <a:pt x="154" y="367"/>
                    </a:lnTo>
                    <a:lnTo>
                      <a:pt x="158" y="365"/>
                    </a:lnTo>
                    <a:lnTo>
                      <a:pt x="150" y="365"/>
                    </a:lnTo>
                    <a:lnTo>
                      <a:pt x="156" y="363"/>
                    </a:lnTo>
                    <a:lnTo>
                      <a:pt x="154" y="361"/>
                    </a:lnTo>
                    <a:lnTo>
                      <a:pt x="154" y="359"/>
                    </a:lnTo>
                    <a:lnTo>
                      <a:pt x="150" y="359"/>
                    </a:lnTo>
                    <a:lnTo>
                      <a:pt x="152" y="355"/>
                    </a:lnTo>
                    <a:lnTo>
                      <a:pt x="146" y="355"/>
                    </a:lnTo>
                    <a:lnTo>
                      <a:pt x="146" y="353"/>
                    </a:lnTo>
                    <a:lnTo>
                      <a:pt x="142" y="345"/>
                    </a:lnTo>
                    <a:lnTo>
                      <a:pt x="142" y="341"/>
                    </a:lnTo>
                    <a:lnTo>
                      <a:pt x="148" y="337"/>
                    </a:lnTo>
                    <a:lnTo>
                      <a:pt x="142" y="339"/>
                    </a:lnTo>
                    <a:lnTo>
                      <a:pt x="142" y="335"/>
                    </a:lnTo>
                    <a:lnTo>
                      <a:pt x="134" y="333"/>
                    </a:lnTo>
                    <a:lnTo>
                      <a:pt x="142" y="331"/>
                    </a:lnTo>
                    <a:lnTo>
                      <a:pt x="134" y="329"/>
                    </a:lnTo>
                    <a:lnTo>
                      <a:pt x="136" y="329"/>
                    </a:lnTo>
                    <a:lnTo>
                      <a:pt x="140" y="327"/>
                    </a:lnTo>
                    <a:lnTo>
                      <a:pt x="132" y="327"/>
                    </a:lnTo>
                    <a:lnTo>
                      <a:pt x="138" y="321"/>
                    </a:lnTo>
                    <a:lnTo>
                      <a:pt x="132" y="321"/>
                    </a:lnTo>
                    <a:lnTo>
                      <a:pt x="154" y="315"/>
                    </a:lnTo>
                    <a:lnTo>
                      <a:pt x="150" y="315"/>
                    </a:lnTo>
                    <a:lnTo>
                      <a:pt x="136" y="317"/>
                    </a:lnTo>
                    <a:lnTo>
                      <a:pt x="152" y="313"/>
                    </a:lnTo>
                    <a:lnTo>
                      <a:pt x="152" y="309"/>
                    </a:lnTo>
                    <a:lnTo>
                      <a:pt x="160" y="313"/>
                    </a:lnTo>
                    <a:lnTo>
                      <a:pt x="158" y="303"/>
                    </a:lnTo>
                    <a:lnTo>
                      <a:pt x="152" y="301"/>
                    </a:lnTo>
                    <a:lnTo>
                      <a:pt x="150" y="297"/>
                    </a:lnTo>
                    <a:lnTo>
                      <a:pt x="146" y="307"/>
                    </a:lnTo>
                    <a:lnTo>
                      <a:pt x="138" y="311"/>
                    </a:lnTo>
                    <a:lnTo>
                      <a:pt x="128" y="313"/>
                    </a:lnTo>
                    <a:lnTo>
                      <a:pt x="136" y="303"/>
                    </a:lnTo>
                    <a:lnTo>
                      <a:pt x="142" y="301"/>
                    </a:lnTo>
                    <a:lnTo>
                      <a:pt x="130" y="303"/>
                    </a:lnTo>
                    <a:lnTo>
                      <a:pt x="130" y="297"/>
                    </a:lnTo>
                    <a:lnTo>
                      <a:pt x="138" y="291"/>
                    </a:lnTo>
                    <a:lnTo>
                      <a:pt x="156" y="289"/>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49" name="Line 147">
                <a:extLst>
                  <a:ext uri="{FF2B5EF4-FFF2-40B4-BE49-F238E27FC236}">
                    <a16:creationId xmlns:a16="http://schemas.microsoft.com/office/drawing/2014/main" id="{36F800FD-D4CC-0A88-9146-9640FC13EA25}"/>
                  </a:ext>
                </a:extLst>
              </p:cNvPr>
              <p:cNvSpPr>
                <a:spLocks noChangeAspect="1" noChangeShapeType="1"/>
              </p:cNvSpPr>
              <p:nvPr/>
            </p:nvSpPr>
            <p:spPr bwMode="auto">
              <a:xfrm>
                <a:off x="4032262" y="264943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50" name="Line 148">
                <a:extLst>
                  <a:ext uri="{FF2B5EF4-FFF2-40B4-BE49-F238E27FC236}">
                    <a16:creationId xmlns:a16="http://schemas.microsoft.com/office/drawing/2014/main" id="{DA03CC6B-C697-EFD6-5841-3CB039F60944}"/>
                  </a:ext>
                </a:extLst>
              </p:cNvPr>
              <p:cNvSpPr>
                <a:spLocks noChangeAspect="1" noChangeShapeType="1"/>
              </p:cNvSpPr>
              <p:nvPr/>
            </p:nvSpPr>
            <p:spPr bwMode="auto">
              <a:xfrm>
                <a:off x="4032262" y="2649430"/>
                <a:ext cx="0" cy="0"/>
              </a:xfrm>
              <a:prstGeom prst="line">
                <a:avLst/>
              </a:prstGeom>
              <a:grpFill/>
              <a:ln w="3175">
                <a:solidFill>
                  <a:srgbClr val="FFFFFF"/>
                </a:solidFill>
                <a:miter lim="800000"/>
                <a:headEnd/>
                <a:tailEnd/>
              </a:ln>
            </p:spPr>
            <p:txBody>
              <a:bodyPr/>
              <a:lstStyle/>
              <a:p>
                <a:endParaRPr lang="en-GB" sz="1000" b="0" baseline="0">
                  <a:solidFill>
                    <a:prstClr val="black"/>
                  </a:solidFill>
                  <a:ea typeface="+mn-ea"/>
                  <a:cs typeface="+mn-cs"/>
                </a:endParaRPr>
              </a:p>
            </p:txBody>
          </p:sp>
          <p:sp>
            <p:nvSpPr>
              <p:cNvPr id="751" name="Line 149">
                <a:extLst>
                  <a:ext uri="{FF2B5EF4-FFF2-40B4-BE49-F238E27FC236}">
                    <a16:creationId xmlns:a16="http://schemas.microsoft.com/office/drawing/2014/main" id="{C6EAF9C5-460D-87EA-F567-8600BE65C83C}"/>
                  </a:ext>
                </a:extLst>
              </p:cNvPr>
              <p:cNvSpPr>
                <a:spLocks noChangeAspect="1" noChangeShapeType="1"/>
              </p:cNvSpPr>
              <p:nvPr/>
            </p:nvSpPr>
            <p:spPr bwMode="auto">
              <a:xfrm>
                <a:off x="4032262" y="264943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52" name="Line 150">
                <a:extLst>
                  <a:ext uri="{FF2B5EF4-FFF2-40B4-BE49-F238E27FC236}">
                    <a16:creationId xmlns:a16="http://schemas.microsoft.com/office/drawing/2014/main" id="{84AC82D4-3722-7475-CCDF-D2D2892EFAEB}"/>
                  </a:ext>
                </a:extLst>
              </p:cNvPr>
              <p:cNvSpPr>
                <a:spLocks noChangeAspect="1" noChangeShapeType="1"/>
              </p:cNvSpPr>
              <p:nvPr/>
            </p:nvSpPr>
            <p:spPr bwMode="auto">
              <a:xfrm>
                <a:off x="4032262" y="2649430"/>
                <a:ext cx="0" cy="0"/>
              </a:xfrm>
              <a:prstGeom prst="line">
                <a:avLst/>
              </a:prstGeom>
              <a:grpFill/>
              <a:ln w="3175" cap="rnd">
                <a:solidFill>
                  <a:srgbClr val="FFFFFF"/>
                </a:solidFill>
                <a:round/>
                <a:headEnd/>
                <a:tailEnd/>
              </a:ln>
            </p:spPr>
            <p:txBody>
              <a:bodyPr/>
              <a:lstStyle/>
              <a:p>
                <a:endParaRPr lang="en-GB" sz="1000" b="0" baseline="0">
                  <a:solidFill>
                    <a:prstClr val="black"/>
                  </a:solidFill>
                  <a:ea typeface="+mn-ea"/>
                  <a:cs typeface="+mn-cs"/>
                </a:endParaRPr>
              </a:p>
            </p:txBody>
          </p:sp>
          <p:sp>
            <p:nvSpPr>
              <p:cNvPr id="753" name="Freeform 151">
                <a:extLst>
                  <a:ext uri="{FF2B5EF4-FFF2-40B4-BE49-F238E27FC236}">
                    <a16:creationId xmlns:a16="http://schemas.microsoft.com/office/drawing/2014/main" id="{F71C5AC8-E2A7-C352-79EA-FDD60238AEFB}"/>
                  </a:ext>
                </a:extLst>
              </p:cNvPr>
              <p:cNvSpPr>
                <a:spLocks noChangeAspect="1"/>
              </p:cNvSpPr>
              <p:nvPr/>
            </p:nvSpPr>
            <p:spPr bwMode="auto">
              <a:xfrm>
                <a:off x="2380898" y="4807348"/>
                <a:ext cx="355820" cy="421243"/>
              </a:xfrm>
              <a:custGeom>
                <a:avLst/>
                <a:gdLst>
                  <a:gd name="T0" fmla="*/ 66 w 234"/>
                  <a:gd name="T1" fmla="*/ 277 h 277"/>
                  <a:gd name="T2" fmla="*/ 52 w 234"/>
                  <a:gd name="T3" fmla="*/ 275 h 277"/>
                  <a:gd name="T4" fmla="*/ 44 w 234"/>
                  <a:gd name="T5" fmla="*/ 255 h 277"/>
                  <a:gd name="T6" fmla="*/ 38 w 234"/>
                  <a:gd name="T7" fmla="*/ 237 h 277"/>
                  <a:gd name="T8" fmla="*/ 32 w 234"/>
                  <a:gd name="T9" fmla="*/ 219 h 277"/>
                  <a:gd name="T10" fmla="*/ 34 w 234"/>
                  <a:gd name="T11" fmla="*/ 202 h 277"/>
                  <a:gd name="T12" fmla="*/ 22 w 234"/>
                  <a:gd name="T13" fmla="*/ 188 h 277"/>
                  <a:gd name="T14" fmla="*/ 16 w 234"/>
                  <a:gd name="T15" fmla="*/ 174 h 277"/>
                  <a:gd name="T16" fmla="*/ 12 w 234"/>
                  <a:gd name="T17" fmla="*/ 162 h 277"/>
                  <a:gd name="T18" fmla="*/ 12 w 234"/>
                  <a:gd name="T19" fmla="*/ 154 h 277"/>
                  <a:gd name="T20" fmla="*/ 20 w 234"/>
                  <a:gd name="T21" fmla="*/ 136 h 277"/>
                  <a:gd name="T22" fmla="*/ 14 w 234"/>
                  <a:gd name="T23" fmla="*/ 134 h 277"/>
                  <a:gd name="T24" fmla="*/ 12 w 234"/>
                  <a:gd name="T25" fmla="*/ 118 h 277"/>
                  <a:gd name="T26" fmla="*/ 12 w 234"/>
                  <a:gd name="T27" fmla="*/ 100 h 277"/>
                  <a:gd name="T28" fmla="*/ 14 w 234"/>
                  <a:gd name="T29" fmla="*/ 88 h 277"/>
                  <a:gd name="T30" fmla="*/ 14 w 234"/>
                  <a:gd name="T31" fmla="*/ 62 h 277"/>
                  <a:gd name="T32" fmla="*/ 18 w 234"/>
                  <a:gd name="T33" fmla="*/ 56 h 277"/>
                  <a:gd name="T34" fmla="*/ 10 w 234"/>
                  <a:gd name="T35" fmla="*/ 40 h 277"/>
                  <a:gd name="T36" fmla="*/ 0 w 234"/>
                  <a:gd name="T37" fmla="*/ 24 h 277"/>
                  <a:gd name="T38" fmla="*/ 24 w 234"/>
                  <a:gd name="T39" fmla="*/ 26 h 277"/>
                  <a:gd name="T40" fmla="*/ 32 w 234"/>
                  <a:gd name="T41" fmla="*/ 18 h 277"/>
                  <a:gd name="T42" fmla="*/ 48 w 234"/>
                  <a:gd name="T43" fmla="*/ 8 h 277"/>
                  <a:gd name="T44" fmla="*/ 62 w 234"/>
                  <a:gd name="T45" fmla="*/ 0 h 277"/>
                  <a:gd name="T46" fmla="*/ 78 w 234"/>
                  <a:gd name="T47" fmla="*/ 2 h 277"/>
                  <a:gd name="T48" fmla="*/ 80 w 234"/>
                  <a:gd name="T49" fmla="*/ 18 h 277"/>
                  <a:gd name="T50" fmla="*/ 82 w 234"/>
                  <a:gd name="T51" fmla="*/ 36 h 277"/>
                  <a:gd name="T52" fmla="*/ 96 w 234"/>
                  <a:gd name="T53" fmla="*/ 52 h 277"/>
                  <a:gd name="T54" fmla="*/ 110 w 234"/>
                  <a:gd name="T55" fmla="*/ 56 h 277"/>
                  <a:gd name="T56" fmla="*/ 126 w 234"/>
                  <a:gd name="T57" fmla="*/ 64 h 277"/>
                  <a:gd name="T58" fmla="*/ 146 w 234"/>
                  <a:gd name="T59" fmla="*/ 78 h 277"/>
                  <a:gd name="T60" fmla="*/ 168 w 234"/>
                  <a:gd name="T61" fmla="*/ 82 h 277"/>
                  <a:gd name="T62" fmla="*/ 174 w 234"/>
                  <a:gd name="T63" fmla="*/ 90 h 277"/>
                  <a:gd name="T64" fmla="*/ 176 w 234"/>
                  <a:gd name="T65" fmla="*/ 112 h 277"/>
                  <a:gd name="T66" fmla="*/ 172 w 234"/>
                  <a:gd name="T67" fmla="*/ 112 h 277"/>
                  <a:gd name="T68" fmla="*/ 180 w 234"/>
                  <a:gd name="T69" fmla="*/ 120 h 277"/>
                  <a:gd name="T70" fmla="*/ 182 w 234"/>
                  <a:gd name="T71" fmla="*/ 136 h 277"/>
                  <a:gd name="T72" fmla="*/ 198 w 234"/>
                  <a:gd name="T73" fmla="*/ 138 h 277"/>
                  <a:gd name="T74" fmla="*/ 216 w 234"/>
                  <a:gd name="T75" fmla="*/ 140 h 277"/>
                  <a:gd name="T76" fmla="*/ 218 w 234"/>
                  <a:gd name="T77" fmla="*/ 158 h 277"/>
                  <a:gd name="T78" fmla="*/ 230 w 234"/>
                  <a:gd name="T79" fmla="*/ 170 h 277"/>
                  <a:gd name="T80" fmla="*/ 234 w 234"/>
                  <a:gd name="T81" fmla="*/ 178 h 277"/>
                  <a:gd name="T82" fmla="*/ 230 w 234"/>
                  <a:gd name="T83" fmla="*/ 194 h 277"/>
                  <a:gd name="T84" fmla="*/ 226 w 234"/>
                  <a:gd name="T85" fmla="*/ 210 h 277"/>
                  <a:gd name="T86" fmla="*/ 228 w 234"/>
                  <a:gd name="T87" fmla="*/ 219 h 277"/>
                  <a:gd name="T88" fmla="*/ 226 w 234"/>
                  <a:gd name="T89" fmla="*/ 221 h 277"/>
                  <a:gd name="T90" fmla="*/ 226 w 234"/>
                  <a:gd name="T91" fmla="*/ 217 h 277"/>
                  <a:gd name="T92" fmla="*/ 206 w 234"/>
                  <a:gd name="T93" fmla="*/ 202 h 277"/>
                  <a:gd name="T94" fmla="*/ 182 w 234"/>
                  <a:gd name="T95" fmla="*/ 206 h 277"/>
                  <a:gd name="T96" fmla="*/ 158 w 234"/>
                  <a:gd name="T97" fmla="*/ 208 h 277"/>
                  <a:gd name="T98" fmla="*/ 156 w 234"/>
                  <a:gd name="T99" fmla="*/ 219 h 277"/>
                  <a:gd name="T100" fmla="*/ 152 w 234"/>
                  <a:gd name="T101" fmla="*/ 241 h 277"/>
                  <a:gd name="T102" fmla="*/ 148 w 234"/>
                  <a:gd name="T103" fmla="*/ 265 h 277"/>
                  <a:gd name="T104" fmla="*/ 144 w 234"/>
                  <a:gd name="T105" fmla="*/ 259 h 277"/>
                  <a:gd name="T106" fmla="*/ 122 w 234"/>
                  <a:gd name="T107" fmla="*/ 263 h 277"/>
                  <a:gd name="T108" fmla="*/ 116 w 234"/>
                  <a:gd name="T109" fmla="*/ 275 h 277"/>
                  <a:gd name="T110" fmla="*/ 108 w 234"/>
                  <a:gd name="T111" fmla="*/ 263 h 277"/>
                  <a:gd name="T112" fmla="*/ 86 w 234"/>
                  <a:gd name="T113" fmla="*/ 257 h 277"/>
                  <a:gd name="T114" fmla="*/ 82 w 234"/>
                  <a:gd name="T115" fmla="*/ 255 h 277"/>
                  <a:gd name="T116" fmla="*/ 66 w 234"/>
                  <a:gd name="T117" fmla="*/ 277 h 27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4" h="277">
                    <a:moveTo>
                      <a:pt x="66" y="277"/>
                    </a:moveTo>
                    <a:lnTo>
                      <a:pt x="52" y="275"/>
                    </a:lnTo>
                    <a:lnTo>
                      <a:pt x="44" y="255"/>
                    </a:lnTo>
                    <a:lnTo>
                      <a:pt x="38" y="237"/>
                    </a:lnTo>
                    <a:lnTo>
                      <a:pt x="32" y="219"/>
                    </a:lnTo>
                    <a:lnTo>
                      <a:pt x="34" y="202"/>
                    </a:lnTo>
                    <a:lnTo>
                      <a:pt x="22" y="188"/>
                    </a:lnTo>
                    <a:lnTo>
                      <a:pt x="16" y="174"/>
                    </a:lnTo>
                    <a:lnTo>
                      <a:pt x="12" y="162"/>
                    </a:lnTo>
                    <a:lnTo>
                      <a:pt x="12" y="154"/>
                    </a:lnTo>
                    <a:lnTo>
                      <a:pt x="20" y="136"/>
                    </a:lnTo>
                    <a:lnTo>
                      <a:pt x="14" y="134"/>
                    </a:lnTo>
                    <a:lnTo>
                      <a:pt x="12" y="118"/>
                    </a:lnTo>
                    <a:lnTo>
                      <a:pt x="12" y="100"/>
                    </a:lnTo>
                    <a:lnTo>
                      <a:pt x="14" y="88"/>
                    </a:lnTo>
                    <a:lnTo>
                      <a:pt x="14" y="62"/>
                    </a:lnTo>
                    <a:lnTo>
                      <a:pt x="18" y="56"/>
                    </a:lnTo>
                    <a:lnTo>
                      <a:pt x="10" y="40"/>
                    </a:lnTo>
                    <a:lnTo>
                      <a:pt x="0" y="24"/>
                    </a:lnTo>
                    <a:lnTo>
                      <a:pt x="24" y="26"/>
                    </a:lnTo>
                    <a:lnTo>
                      <a:pt x="32" y="18"/>
                    </a:lnTo>
                    <a:lnTo>
                      <a:pt x="48" y="8"/>
                    </a:lnTo>
                    <a:lnTo>
                      <a:pt x="62" y="0"/>
                    </a:lnTo>
                    <a:lnTo>
                      <a:pt x="78" y="2"/>
                    </a:lnTo>
                    <a:lnTo>
                      <a:pt x="80" y="18"/>
                    </a:lnTo>
                    <a:lnTo>
                      <a:pt x="82" y="36"/>
                    </a:lnTo>
                    <a:lnTo>
                      <a:pt x="96" y="52"/>
                    </a:lnTo>
                    <a:lnTo>
                      <a:pt x="110" y="56"/>
                    </a:lnTo>
                    <a:lnTo>
                      <a:pt x="126" y="64"/>
                    </a:lnTo>
                    <a:lnTo>
                      <a:pt x="146" y="78"/>
                    </a:lnTo>
                    <a:lnTo>
                      <a:pt x="168" y="82"/>
                    </a:lnTo>
                    <a:lnTo>
                      <a:pt x="174" y="90"/>
                    </a:lnTo>
                    <a:lnTo>
                      <a:pt x="176" y="112"/>
                    </a:lnTo>
                    <a:lnTo>
                      <a:pt x="172" y="112"/>
                    </a:lnTo>
                    <a:lnTo>
                      <a:pt x="180" y="120"/>
                    </a:lnTo>
                    <a:lnTo>
                      <a:pt x="182" y="136"/>
                    </a:lnTo>
                    <a:lnTo>
                      <a:pt x="198" y="138"/>
                    </a:lnTo>
                    <a:lnTo>
                      <a:pt x="216" y="140"/>
                    </a:lnTo>
                    <a:lnTo>
                      <a:pt x="218" y="158"/>
                    </a:lnTo>
                    <a:lnTo>
                      <a:pt x="230" y="170"/>
                    </a:lnTo>
                    <a:lnTo>
                      <a:pt x="234" y="178"/>
                    </a:lnTo>
                    <a:lnTo>
                      <a:pt x="230" y="194"/>
                    </a:lnTo>
                    <a:lnTo>
                      <a:pt x="226" y="210"/>
                    </a:lnTo>
                    <a:lnTo>
                      <a:pt x="228" y="219"/>
                    </a:lnTo>
                    <a:lnTo>
                      <a:pt x="226" y="221"/>
                    </a:lnTo>
                    <a:lnTo>
                      <a:pt x="226" y="217"/>
                    </a:lnTo>
                    <a:lnTo>
                      <a:pt x="206" y="202"/>
                    </a:lnTo>
                    <a:lnTo>
                      <a:pt x="182" y="206"/>
                    </a:lnTo>
                    <a:lnTo>
                      <a:pt x="158" y="208"/>
                    </a:lnTo>
                    <a:lnTo>
                      <a:pt x="156" y="219"/>
                    </a:lnTo>
                    <a:lnTo>
                      <a:pt x="152" y="241"/>
                    </a:lnTo>
                    <a:lnTo>
                      <a:pt x="148" y="265"/>
                    </a:lnTo>
                    <a:lnTo>
                      <a:pt x="144" y="259"/>
                    </a:lnTo>
                    <a:lnTo>
                      <a:pt x="122" y="263"/>
                    </a:lnTo>
                    <a:lnTo>
                      <a:pt x="116" y="275"/>
                    </a:lnTo>
                    <a:lnTo>
                      <a:pt x="108" y="263"/>
                    </a:lnTo>
                    <a:lnTo>
                      <a:pt x="86" y="257"/>
                    </a:lnTo>
                    <a:lnTo>
                      <a:pt x="82" y="255"/>
                    </a:lnTo>
                    <a:lnTo>
                      <a:pt x="66" y="277"/>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54" name="Freeform 152">
                <a:extLst>
                  <a:ext uri="{FF2B5EF4-FFF2-40B4-BE49-F238E27FC236}">
                    <a16:creationId xmlns:a16="http://schemas.microsoft.com/office/drawing/2014/main" id="{E305A4BD-D8E9-A7BE-B020-FAA5C6DC6D18}"/>
                  </a:ext>
                </a:extLst>
              </p:cNvPr>
              <p:cNvSpPr>
                <a:spLocks noChangeAspect="1"/>
              </p:cNvSpPr>
              <p:nvPr/>
            </p:nvSpPr>
            <p:spPr bwMode="auto">
              <a:xfrm>
                <a:off x="5951248" y="5140388"/>
                <a:ext cx="15206" cy="12166"/>
              </a:xfrm>
              <a:custGeom>
                <a:avLst/>
                <a:gdLst>
                  <a:gd name="T0" fmla="*/ 8 w 10"/>
                  <a:gd name="T1" fmla="*/ 0 h 8"/>
                  <a:gd name="T2" fmla="*/ 10 w 10"/>
                  <a:gd name="T3" fmla="*/ 4 h 8"/>
                  <a:gd name="T4" fmla="*/ 8 w 10"/>
                  <a:gd name="T5" fmla="*/ 6 h 8"/>
                  <a:gd name="T6" fmla="*/ 6 w 10"/>
                  <a:gd name="T7" fmla="*/ 8 h 8"/>
                  <a:gd name="T8" fmla="*/ 4 w 10"/>
                  <a:gd name="T9" fmla="*/ 8 h 8"/>
                  <a:gd name="T10" fmla="*/ 2 w 10"/>
                  <a:gd name="T11" fmla="*/ 8 h 8"/>
                  <a:gd name="T12" fmla="*/ 2 w 10"/>
                  <a:gd name="T13" fmla="*/ 8 h 8"/>
                  <a:gd name="T14" fmla="*/ 0 w 10"/>
                  <a:gd name="T15" fmla="*/ 6 h 8"/>
                  <a:gd name="T16" fmla="*/ 2 w 10"/>
                  <a:gd name="T17" fmla="*/ 6 h 8"/>
                  <a:gd name="T18" fmla="*/ 4 w 10"/>
                  <a:gd name="T19" fmla="*/ 4 h 8"/>
                  <a:gd name="T20" fmla="*/ 4 w 10"/>
                  <a:gd name="T21" fmla="*/ 2 h 8"/>
                  <a:gd name="T22" fmla="*/ 4 w 10"/>
                  <a:gd name="T23" fmla="*/ 2 h 8"/>
                  <a:gd name="T24" fmla="*/ 4 w 10"/>
                  <a:gd name="T25" fmla="*/ 0 h 8"/>
                  <a:gd name="T26" fmla="*/ 6 w 10"/>
                  <a:gd name="T27" fmla="*/ 0 h 8"/>
                  <a:gd name="T28" fmla="*/ 8 w 10"/>
                  <a:gd name="T29" fmla="*/ 0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 h="8">
                    <a:moveTo>
                      <a:pt x="8" y="0"/>
                    </a:moveTo>
                    <a:lnTo>
                      <a:pt x="10" y="4"/>
                    </a:lnTo>
                    <a:lnTo>
                      <a:pt x="8" y="6"/>
                    </a:lnTo>
                    <a:lnTo>
                      <a:pt x="6" y="8"/>
                    </a:lnTo>
                    <a:lnTo>
                      <a:pt x="4" y="8"/>
                    </a:lnTo>
                    <a:lnTo>
                      <a:pt x="2" y="8"/>
                    </a:lnTo>
                    <a:lnTo>
                      <a:pt x="0" y="6"/>
                    </a:lnTo>
                    <a:lnTo>
                      <a:pt x="2" y="6"/>
                    </a:lnTo>
                    <a:lnTo>
                      <a:pt x="4" y="4"/>
                    </a:lnTo>
                    <a:lnTo>
                      <a:pt x="4" y="2"/>
                    </a:lnTo>
                    <a:lnTo>
                      <a:pt x="4" y="0"/>
                    </a:lnTo>
                    <a:lnTo>
                      <a:pt x="6" y="0"/>
                    </a:lnTo>
                    <a:lnTo>
                      <a:pt x="8" y="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55" name="Freeform 153">
                <a:extLst>
                  <a:ext uri="{FF2B5EF4-FFF2-40B4-BE49-F238E27FC236}">
                    <a16:creationId xmlns:a16="http://schemas.microsoft.com/office/drawing/2014/main" id="{FDFBEEAC-FDD6-E5A9-9601-4105AB407B89}"/>
                  </a:ext>
                </a:extLst>
              </p:cNvPr>
              <p:cNvSpPr>
                <a:spLocks noChangeAspect="1"/>
              </p:cNvSpPr>
              <p:nvPr/>
            </p:nvSpPr>
            <p:spPr bwMode="auto">
              <a:xfrm>
                <a:off x="5951248" y="5140388"/>
                <a:ext cx="15206" cy="12166"/>
              </a:xfrm>
              <a:custGeom>
                <a:avLst/>
                <a:gdLst>
                  <a:gd name="T0" fmla="*/ 8 w 10"/>
                  <a:gd name="T1" fmla="*/ 0 h 8"/>
                  <a:gd name="T2" fmla="*/ 10 w 10"/>
                  <a:gd name="T3" fmla="*/ 4 h 8"/>
                  <a:gd name="T4" fmla="*/ 8 w 10"/>
                  <a:gd name="T5" fmla="*/ 6 h 8"/>
                  <a:gd name="T6" fmla="*/ 6 w 10"/>
                  <a:gd name="T7" fmla="*/ 8 h 8"/>
                  <a:gd name="T8" fmla="*/ 4 w 10"/>
                  <a:gd name="T9" fmla="*/ 8 h 8"/>
                  <a:gd name="T10" fmla="*/ 2 w 10"/>
                  <a:gd name="T11" fmla="*/ 8 h 8"/>
                  <a:gd name="T12" fmla="*/ 2 w 10"/>
                  <a:gd name="T13" fmla="*/ 8 h 8"/>
                  <a:gd name="T14" fmla="*/ 0 w 10"/>
                  <a:gd name="T15" fmla="*/ 6 h 8"/>
                  <a:gd name="T16" fmla="*/ 2 w 10"/>
                  <a:gd name="T17" fmla="*/ 6 h 8"/>
                  <a:gd name="T18" fmla="*/ 4 w 10"/>
                  <a:gd name="T19" fmla="*/ 4 h 8"/>
                  <a:gd name="T20" fmla="*/ 4 w 10"/>
                  <a:gd name="T21" fmla="*/ 2 h 8"/>
                  <a:gd name="T22" fmla="*/ 4 w 10"/>
                  <a:gd name="T23" fmla="*/ 2 h 8"/>
                  <a:gd name="T24" fmla="*/ 4 w 10"/>
                  <a:gd name="T25" fmla="*/ 0 h 8"/>
                  <a:gd name="T26" fmla="*/ 6 w 10"/>
                  <a:gd name="T27" fmla="*/ 0 h 8"/>
                  <a:gd name="T28" fmla="*/ 8 w 10"/>
                  <a:gd name="T29" fmla="*/ 0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 h="8">
                    <a:moveTo>
                      <a:pt x="8" y="0"/>
                    </a:moveTo>
                    <a:lnTo>
                      <a:pt x="10" y="4"/>
                    </a:lnTo>
                    <a:lnTo>
                      <a:pt x="8" y="6"/>
                    </a:lnTo>
                    <a:lnTo>
                      <a:pt x="6" y="8"/>
                    </a:lnTo>
                    <a:lnTo>
                      <a:pt x="4" y="8"/>
                    </a:lnTo>
                    <a:lnTo>
                      <a:pt x="2" y="8"/>
                    </a:lnTo>
                    <a:lnTo>
                      <a:pt x="0" y="6"/>
                    </a:lnTo>
                    <a:lnTo>
                      <a:pt x="2" y="6"/>
                    </a:lnTo>
                    <a:lnTo>
                      <a:pt x="4" y="4"/>
                    </a:lnTo>
                    <a:lnTo>
                      <a:pt x="4" y="2"/>
                    </a:lnTo>
                    <a:lnTo>
                      <a:pt x="4" y="0"/>
                    </a:lnTo>
                    <a:lnTo>
                      <a:pt x="6" y="0"/>
                    </a:lnTo>
                    <a:lnTo>
                      <a:pt x="8" y="0"/>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756" name="Freeform 154">
                <a:extLst>
                  <a:ext uri="{FF2B5EF4-FFF2-40B4-BE49-F238E27FC236}">
                    <a16:creationId xmlns:a16="http://schemas.microsoft.com/office/drawing/2014/main" id="{A17ED15E-C373-0E33-9188-44959FB339C4}"/>
                  </a:ext>
                </a:extLst>
              </p:cNvPr>
              <p:cNvSpPr>
                <a:spLocks noChangeAspect="1"/>
              </p:cNvSpPr>
              <p:nvPr/>
            </p:nvSpPr>
            <p:spPr bwMode="auto">
              <a:xfrm>
                <a:off x="4841214" y="2631180"/>
                <a:ext cx="173347" cy="69954"/>
              </a:xfrm>
              <a:custGeom>
                <a:avLst/>
                <a:gdLst>
                  <a:gd name="T0" fmla="*/ 58 w 114"/>
                  <a:gd name="T1" fmla="*/ 30 h 46"/>
                  <a:gd name="T2" fmla="*/ 32 w 114"/>
                  <a:gd name="T3" fmla="*/ 34 h 46"/>
                  <a:gd name="T4" fmla="*/ 6 w 114"/>
                  <a:gd name="T5" fmla="*/ 38 h 46"/>
                  <a:gd name="T6" fmla="*/ 2 w 114"/>
                  <a:gd name="T7" fmla="*/ 38 h 46"/>
                  <a:gd name="T8" fmla="*/ 0 w 114"/>
                  <a:gd name="T9" fmla="*/ 34 h 46"/>
                  <a:gd name="T10" fmla="*/ 6 w 114"/>
                  <a:gd name="T11" fmla="*/ 14 h 46"/>
                  <a:gd name="T12" fmla="*/ 8 w 114"/>
                  <a:gd name="T13" fmla="*/ 12 h 46"/>
                  <a:gd name="T14" fmla="*/ 18 w 114"/>
                  <a:gd name="T15" fmla="*/ 10 h 46"/>
                  <a:gd name="T16" fmla="*/ 20 w 114"/>
                  <a:gd name="T17" fmla="*/ 10 h 46"/>
                  <a:gd name="T18" fmla="*/ 24 w 114"/>
                  <a:gd name="T19" fmla="*/ 12 h 46"/>
                  <a:gd name="T20" fmla="*/ 26 w 114"/>
                  <a:gd name="T21" fmla="*/ 14 h 46"/>
                  <a:gd name="T22" fmla="*/ 34 w 114"/>
                  <a:gd name="T23" fmla="*/ 18 h 46"/>
                  <a:gd name="T24" fmla="*/ 42 w 114"/>
                  <a:gd name="T25" fmla="*/ 24 h 46"/>
                  <a:gd name="T26" fmla="*/ 50 w 114"/>
                  <a:gd name="T27" fmla="*/ 16 h 46"/>
                  <a:gd name="T28" fmla="*/ 50 w 114"/>
                  <a:gd name="T29" fmla="*/ 14 h 46"/>
                  <a:gd name="T30" fmla="*/ 48 w 114"/>
                  <a:gd name="T31" fmla="*/ 8 h 46"/>
                  <a:gd name="T32" fmla="*/ 48 w 114"/>
                  <a:gd name="T33" fmla="*/ 4 h 46"/>
                  <a:gd name="T34" fmla="*/ 48 w 114"/>
                  <a:gd name="T35" fmla="*/ 0 h 46"/>
                  <a:gd name="T36" fmla="*/ 72 w 114"/>
                  <a:gd name="T37" fmla="*/ 2 h 46"/>
                  <a:gd name="T38" fmla="*/ 94 w 114"/>
                  <a:gd name="T39" fmla="*/ 6 h 46"/>
                  <a:gd name="T40" fmla="*/ 104 w 114"/>
                  <a:gd name="T41" fmla="*/ 20 h 46"/>
                  <a:gd name="T42" fmla="*/ 114 w 114"/>
                  <a:gd name="T43" fmla="*/ 44 h 46"/>
                  <a:gd name="T44" fmla="*/ 92 w 114"/>
                  <a:gd name="T45" fmla="*/ 46 h 46"/>
                  <a:gd name="T46" fmla="*/ 58 w 114"/>
                  <a:gd name="T47" fmla="*/ 30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4" h="46">
                    <a:moveTo>
                      <a:pt x="58" y="30"/>
                    </a:moveTo>
                    <a:lnTo>
                      <a:pt x="32" y="34"/>
                    </a:lnTo>
                    <a:lnTo>
                      <a:pt x="6" y="38"/>
                    </a:lnTo>
                    <a:lnTo>
                      <a:pt x="2" y="38"/>
                    </a:lnTo>
                    <a:lnTo>
                      <a:pt x="0" y="34"/>
                    </a:lnTo>
                    <a:lnTo>
                      <a:pt x="6" y="14"/>
                    </a:lnTo>
                    <a:lnTo>
                      <a:pt x="8" y="12"/>
                    </a:lnTo>
                    <a:lnTo>
                      <a:pt x="18" y="10"/>
                    </a:lnTo>
                    <a:lnTo>
                      <a:pt x="20" y="10"/>
                    </a:lnTo>
                    <a:lnTo>
                      <a:pt x="24" y="12"/>
                    </a:lnTo>
                    <a:lnTo>
                      <a:pt x="26" y="14"/>
                    </a:lnTo>
                    <a:lnTo>
                      <a:pt x="34" y="18"/>
                    </a:lnTo>
                    <a:lnTo>
                      <a:pt x="42" y="24"/>
                    </a:lnTo>
                    <a:lnTo>
                      <a:pt x="50" y="16"/>
                    </a:lnTo>
                    <a:lnTo>
                      <a:pt x="50" y="14"/>
                    </a:lnTo>
                    <a:lnTo>
                      <a:pt x="48" y="8"/>
                    </a:lnTo>
                    <a:lnTo>
                      <a:pt x="48" y="4"/>
                    </a:lnTo>
                    <a:lnTo>
                      <a:pt x="48" y="0"/>
                    </a:lnTo>
                    <a:lnTo>
                      <a:pt x="72" y="2"/>
                    </a:lnTo>
                    <a:lnTo>
                      <a:pt x="94" y="6"/>
                    </a:lnTo>
                    <a:lnTo>
                      <a:pt x="104" y="20"/>
                    </a:lnTo>
                    <a:lnTo>
                      <a:pt x="114" y="44"/>
                    </a:lnTo>
                    <a:lnTo>
                      <a:pt x="92" y="46"/>
                    </a:lnTo>
                    <a:lnTo>
                      <a:pt x="58" y="3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57" name="Freeform 155">
                <a:extLst>
                  <a:ext uri="{FF2B5EF4-FFF2-40B4-BE49-F238E27FC236}">
                    <a16:creationId xmlns:a16="http://schemas.microsoft.com/office/drawing/2014/main" id="{BAEE06D1-7917-7485-13B8-1DE088E8E334}"/>
                  </a:ext>
                </a:extLst>
              </p:cNvPr>
              <p:cNvSpPr>
                <a:spLocks noChangeAspect="1"/>
              </p:cNvSpPr>
              <p:nvPr/>
            </p:nvSpPr>
            <p:spPr bwMode="auto">
              <a:xfrm>
                <a:off x="2700222" y="4297902"/>
                <a:ext cx="112522" cy="135347"/>
              </a:xfrm>
              <a:custGeom>
                <a:avLst/>
                <a:gdLst>
                  <a:gd name="T0" fmla="*/ 10 w 74"/>
                  <a:gd name="T1" fmla="*/ 56 h 89"/>
                  <a:gd name="T2" fmla="*/ 0 w 74"/>
                  <a:gd name="T3" fmla="*/ 44 h 89"/>
                  <a:gd name="T4" fmla="*/ 2 w 74"/>
                  <a:gd name="T5" fmla="*/ 26 h 89"/>
                  <a:gd name="T6" fmla="*/ 12 w 74"/>
                  <a:gd name="T7" fmla="*/ 20 h 89"/>
                  <a:gd name="T8" fmla="*/ 16 w 74"/>
                  <a:gd name="T9" fmla="*/ 10 h 89"/>
                  <a:gd name="T10" fmla="*/ 18 w 74"/>
                  <a:gd name="T11" fmla="*/ 0 h 89"/>
                  <a:gd name="T12" fmla="*/ 40 w 74"/>
                  <a:gd name="T13" fmla="*/ 4 h 89"/>
                  <a:gd name="T14" fmla="*/ 56 w 74"/>
                  <a:gd name="T15" fmla="*/ 2 h 89"/>
                  <a:gd name="T16" fmla="*/ 56 w 74"/>
                  <a:gd name="T17" fmla="*/ 2 h 89"/>
                  <a:gd name="T18" fmla="*/ 74 w 74"/>
                  <a:gd name="T19" fmla="*/ 2 h 89"/>
                  <a:gd name="T20" fmla="*/ 72 w 74"/>
                  <a:gd name="T21" fmla="*/ 12 h 89"/>
                  <a:gd name="T22" fmla="*/ 66 w 74"/>
                  <a:gd name="T23" fmla="*/ 30 h 89"/>
                  <a:gd name="T24" fmla="*/ 74 w 74"/>
                  <a:gd name="T25" fmla="*/ 56 h 89"/>
                  <a:gd name="T26" fmla="*/ 64 w 74"/>
                  <a:gd name="T27" fmla="*/ 78 h 89"/>
                  <a:gd name="T28" fmla="*/ 52 w 74"/>
                  <a:gd name="T29" fmla="*/ 72 h 89"/>
                  <a:gd name="T30" fmla="*/ 36 w 74"/>
                  <a:gd name="T31" fmla="*/ 76 h 89"/>
                  <a:gd name="T32" fmla="*/ 36 w 74"/>
                  <a:gd name="T33" fmla="*/ 89 h 89"/>
                  <a:gd name="T34" fmla="*/ 28 w 74"/>
                  <a:gd name="T35" fmla="*/ 85 h 89"/>
                  <a:gd name="T36" fmla="*/ 18 w 74"/>
                  <a:gd name="T37" fmla="*/ 70 h 89"/>
                  <a:gd name="T38" fmla="*/ 10 w 74"/>
                  <a:gd name="T39" fmla="*/ 56 h 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4" h="89">
                    <a:moveTo>
                      <a:pt x="10" y="56"/>
                    </a:moveTo>
                    <a:lnTo>
                      <a:pt x="0" y="44"/>
                    </a:lnTo>
                    <a:lnTo>
                      <a:pt x="2" y="26"/>
                    </a:lnTo>
                    <a:lnTo>
                      <a:pt x="12" y="20"/>
                    </a:lnTo>
                    <a:lnTo>
                      <a:pt x="16" y="10"/>
                    </a:lnTo>
                    <a:lnTo>
                      <a:pt x="18" y="0"/>
                    </a:lnTo>
                    <a:lnTo>
                      <a:pt x="40" y="4"/>
                    </a:lnTo>
                    <a:lnTo>
                      <a:pt x="56" y="2"/>
                    </a:lnTo>
                    <a:lnTo>
                      <a:pt x="74" y="2"/>
                    </a:lnTo>
                    <a:lnTo>
                      <a:pt x="72" y="12"/>
                    </a:lnTo>
                    <a:lnTo>
                      <a:pt x="66" y="30"/>
                    </a:lnTo>
                    <a:lnTo>
                      <a:pt x="74" y="56"/>
                    </a:lnTo>
                    <a:lnTo>
                      <a:pt x="64" y="78"/>
                    </a:lnTo>
                    <a:lnTo>
                      <a:pt x="52" y="72"/>
                    </a:lnTo>
                    <a:lnTo>
                      <a:pt x="36" y="76"/>
                    </a:lnTo>
                    <a:lnTo>
                      <a:pt x="36" y="89"/>
                    </a:lnTo>
                    <a:lnTo>
                      <a:pt x="28" y="85"/>
                    </a:lnTo>
                    <a:lnTo>
                      <a:pt x="18" y="70"/>
                    </a:lnTo>
                    <a:lnTo>
                      <a:pt x="10" y="5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58" name="Freeform 156">
                <a:extLst>
                  <a:ext uri="{FF2B5EF4-FFF2-40B4-BE49-F238E27FC236}">
                    <a16:creationId xmlns:a16="http://schemas.microsoft.com/office/drawing/2014/main" id="{C5F0F691-18C3-0881-3FE3-65C286B9C108}"/>
                  </a:ext>
                </a:extLst>
              </p:cNvPr>
              <p:cNvSpPr>
                <a:spLocks noChangeAspect="1" noEditPoints="1"/>
              </p:cNvSpPr>
              <p:nvPr/>
            </p:nvSpPr>
            <p:spPr bwMode="auto">
              <a:xfrm>
                <a:off x="4540139" y="2643346"/>
                <a:ext cx="170307" cy="100370"/>
              </a:xfrm>
              <a:custGeom>
                <a:avLst/>
                <a:gdLst>
                  <a:gd name="T0" fmla="*/ 2 w 112"/>
                  <a:gd name="T1" fmla="*/ 38 h 66"/>
                  <a:gd name="T2" fmla="*/ 6 w 112"/>
                  <a:gd name="T3" fmla="*/ 48 h 66"/>
                  <a:gd name="T4" fmla="*/ 40 w 112"/>
                  <a:gd name="T5" fmla="*/ 54 h 66"/>
                  <a:gd name="T6" fmla="*/ 72 w 112"/>
                  <a:gd name="T7" fmla="*/ 44 h 66"/>
                  <a:gd name="T8" fmla="*/ 36 w 112"/>
                  <a:gd name="T9" fmla="*/ 58 h 66"/>
                  <a:gd name="T10" fmla="*/ 72 w 112"/>
                  <a:gd name="T11" fmla="*/ 56 h 66"/>
                  <a:gd name="T12" fmla="*/ 44 w 112"/>
                  <a:gd name="T13" fmla="*/ 56 h 66"/>
                  <a:gd name="T14" fmla="*/ 28 w 112"/>
                  <a:gd name="T15" fmla="*/ 54 h 66"/>
                  <a:gd name="T16" fmla="*/ 30 w 112"/>
                  <a:gd name="T17" fmla="*/ 56 h 66"/>
                  <a:gd name="T18" fmla="*/ 12 w 112"/>
                  <a:gd name="T19" fmla="*/ 18 h 66"/>
                  <a:gd name="T20" fmla="*/ 60 w 112"/>
                  <a:gd name="T21" fmla="*/ 58 h 66"/>
                  <a:gd name="T22" fmla="*/ 60 w 112"/>
                  <a:gd name="T23" fmla="*/ 62 h 66"/>
                  <a:gd name="T24" fmla="*/ 106 w 112"/>
                  <a:gd name="T25" fmla="*/ 50 h 66"/>
                  <a:gd name="T26" fmla="*/ 46 w 112"/>
                  <a:gd name="T27" fmla="*/ 60 h 66"/>
                  <a:gd name="T28" fmla="*/ 52 w 112"/>
                  <a:gd name="T29" fmla="*/ 58 h 66"/>
                  <a:gd name="T30" fmla="*/ 60 w 112"/>
                  <a:gd name="T31" fmla="*/ 62 h 66"/>
                  <a:gd name="T32" fmla="*/ 46 w 112"/>
                  <a:gd name="T33" fmla="*/ 60 h 66"/>
                  <a:gd name="T34" fmla="*/ 34 w 112"/>
                  <a:gd name="T35" fmla="*/ 42 h 66"/>
                  <a:gd name="T36" fmla="*/ 40 w 112"/>
                  <a:gd name="T37" fmla="*/ 44 h 66"/>
                  <a:gd name="T38" fmla="*/ 42 w 112"/>
                  <a:gd name="T39" fmla="*/ 50 h 66"/>
                  <a:gd name="T40" fmla="*/ 36 w 112"/>
                  <a:gd name="T41" fmla="*/ 54 h 66"/>
                  <a:gd name="T42" fmla="*/ 30 w 112"/>
                  <a:gd name="T43" fmla="*/ 52 h 66"/>
                  <a:gd name="T44" fmla="*/ 28 w 112"/>
                  <a:gd name="T45" fmla="*/ 46 h 66"/>
                  <a:gd name="T46" fmla="*/ 60 w 112"/>
                  <a:gd name="T47" fmla="*/ 36 h 66"/>
                  <a:gd name="T48" fmla="*/ 62 w 112"/>
                  <a:gd name="T49" fmla="*/ 42 h 66"/>
                  <a:gd name="T50" fmla="*/ 64 w 112"/>
                  <a:gd name="T51" fmla="*/ 34 h 66"/>
                  <a:gd name="T52" fmla="*/ 72 w 112"/>
                  <a:gd name="T53" fmla="*/ 42 h 66"/>
                  <a:gd name="T54" fmla="*/ 70 w 112"/>
                  <a:gd name="T55" fmla="*/ 50 h 66"/>
                  <a:gd name="T56" fmla="*/ 64 w 112"/>
                  <a:gd name="T57" fmla="*/ 56 h 66"/>
                  <a:gd name="T58" fmla="*/ 58 w 112"/>
                  <a:gd name="T59" fmla="*/ 50 h 66"/>
                  <a:gd name="T60" fmla="*/ 48 w 112"/>
                  <a:gd name="T61" fmla="*/ 48 h 66"/>
                  <a:gd name="T62" fmla="*/ 48 w 112"/>
                  <a:gd name="T63" fmla="*/ 42 h 66"/>
                  <a:gd name="T64" fmla="*/ 52 w 112"/>
                  <a:gd name="T65" fmla="*/ 40 h 66"/>
                  <a:gd name="T66" fmla="*/ 58 w 112"/>
                  <a:gd name="T67" fmla="*/ 36 h 66"/>
                  <a:gd name="T68" fmla="*/ 56 w 112"/>
                  <a:gd name="T69" fmla="*/ 40 h 66"/>
                  <a:gd name="T70" fmla="*/ 6 w 112"/>
                  <a:gd name="T71" fmla="*/ 38 h 66"/>
                  <a:gd name="T72" fmla="*/ 2 w 112"/>
                  <a:gd name="T73" fmla="*/ 22 h 66"/>
                  <a:gd name="T74" fmla="*/ 4 w 112"/>
                  <a:gd name="T75" fmla="*/ 22 h 66"/>
                  <a:gd name="T76" fmla="*/ 6 w 112"/>
                  <a:gd name="T77" fmla="*/ 14 h 66"/>
                  <a:gd name="T78" fmla="*/ 30 w 112"/>
                  <a:gd name="T79" fmla="*/ 4 h 66"/>
                  <a:gd name="T80" fmla="*/ 36 w 112"/>
                  <a:gd name="T81" fmla="*/ 8 h 66"/>
                  <a:gd name="T82" fmla="*/ 26 w 112"/>
                  <a:gd name="T83" fmla="*/ 14 h 66"/>
                  <a:gd name="T84" fmla="*/ 8 w 112"/>
                  <a:gd name="T85" fmla="*/ 18 h 66"/>
                  <a:gd name="T86" fmla="*/ 8 w 112"/>
                  <a:gd name="T87" fmla="*/ 22 h 66"/>
                  <a:gd name="T88" fmla="*/ 14 w 112"/>
                  <a:gd name="T89" fmla="*/ 20 h 66"/>
                  <a:gd name="T90" fmla="*/ 18 w 112"/>
                  <a:gd name="T91" fmla="*/ 24 h 66"/>
                  <a:gd name="T92" fmla="*/ 20 w 112"/>
                  <a:gd name="T93" fmla="*/ 16 h 66"/>
                  <a:gd name="T94" fmla="*/ 32 w 112"/>
                  <a:gd name="T95" fmla="*/ 20 h 66"/>
                  <a:gd name="T96" fmla="*/ 42 w 112"/>
                  <a:gd name="T97" fmla="*/ 24 h 66"/>
                  <a:gd name="T98" fmla="*/ 40 w 112"/>
                  <a:gd name="T99" fmla="*/ 32 h 66"/>
                  <a:gd name="T100" fmla="*/ 36 w 112"/>
                  <a:gd name="T101" fmla="*/ 32 h 66"/>
                  <a:gd name="T102" fmla="*/ 34 w 112"/>
                  <a:gd name="T103" fmla="*/ 36 h 66"/>
                  <a:gd name="T104" fmla="*/ 30 w 112"/>
                  <a:gd name="T105" fmla="*/ 40 h 66"/>
                  <a:gd name="T106" fmla="*/ 26 w 112"/>
                  <a:gd name="T107" fmla="*/ 42 h 66"/>
                  <a:gd name="T108" fmla="*/ 24 w 112"/>
                  <a:gd name="T109" fmla="*/ 46 h 66"/>
                  <a:gd name="T110" fmla="*/ 22 w 112"/>
                  <a:gd name="T111" fmla="*/ 54 h 66"/>
                  <a:gd name="T112" fmla="*/ 26 w 112"/>
                  <a:gd name="T113" fmla="*/ 58 h 66"/>
                  <a:gd name="T114" fmla="*/ 12 w 112"/>
                  <a:gd name="T115" fmla="*/ 58 h 66"/>
                  <a:gd name="T116" fmla="*/ 4 w 112"/>
                  <a:gd name="T117" fmla="*/ 44 h 6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2" h="66">
                    <a:moveTo>
                      <a:pt x="34" y="54"/>
                    </a:moveTo>
                    <a:lnTo>
                      <a:pt x="36" y="54"/>
                    </a:lnTo>
                    <a:lnTo>
                      <a:pt x="34" y="54"/>
                    </a:lnTo>
                    <a:close/>
                    <a:moveTo>
                      <a:pt x="32" y="54"/>
                    </a:moveTo>
                    <a:lnTo>
                      <a:pt x="34" y="54"/>
                    </a:lnTo>
                    <a:lnTo>
                      <a:pt x="32" y="54"/>
                    </a:lnTo>
                    <a:close/>
                    <a:moveTo>
                      <a:pt x="2" y="38"/>
                    </a:moveTo>
                    <a:lnTo>
                      <a:pt x="2" y="38"/>
                    </a:lnTo>
                    <a:lnTo>
                      <a:pt x="4" y="38"/>
                    </a:lnTo>
                    <a:lnTo>
                      <a:pt x="2" y="38"/>
                    </a:lnTo>
                    <a:lnTo>
                      <a:pt x="4" y="38"/>
                    </a:lnTo>
                    <a:lnTo>
                      <a:pt x="2" y="38"/>
                    </a:lnTo>
                    <a:close/>
                    <a:moveTo>
                      <a:pt x="62" y="56"/>
                    </a:moveTo>
                    <a:lnTo>
                      <a:pt x="64" y="56"/>
                    </a:lnTo>
                    <a:lnTo>
                      <a:pt x="64" y="58"/>
                    </a:lnTo>
                    <a:lnTo>
                      <a:pt x="62" y="56"/>
                    </a:lnTo>
                    <a:close/>
                    <a:moveTo>
                      <a:pt x="12" y="18"/>
                    </a:moveTo>
                    <a:lnTo>
                      <a:pt x="14" y="18"/>
                    </a:lnTo>
                    <a:lnTo>
                      <a:pt x="14" y="20"/>
                    </a:lnTo>
                    <a:lnTo>
                      <a:pt x="12" y="18"/>
                    </a:lnTo>
                    <a:close/>
                    <a:moveTo>
                      <a:pt x="6" y="46"/>
                    </a:moveTo>
                    <a:lnTo>
                      <a:pt x="6" y="46"/>
                    </a:lnTo>
                    <a:lnTo>
                      <a:pt x="6" y="48"/>
                    </a:lnTo>
                    <a:lnTo>
                      <a:pt x="6" y="46"/>
                    </a:lnTo>
                    <a:close/>
                    <a:moveTo>
                      <a:pt x="40" y="54"/>
                    </a:moveTo>
                    <a:lnTo>
                      <a:pt x="40" y="54"/>
                    </a:lnTo>
                    <a:lnTo>
                      <a:pt x="42" y="54"/>
                    </a:lnTo>
                    <a:lnTo>
                      <a:pt x="42" y="56"/>
                    </a:lnTo>
                    <a:lnTo>
                      <a:pt x="40" y="56"/>
                    </a:lnTo>
                    <a:lnTo>
                      <a:pt x="42" y="56"/>
                    </a:lnTo>
                    <a:lnTo>
                      <a:pt x="40" y="56"/>
                    </a:lnTo>
                    <a:lnTo>
                      <a:pt x="40" y="54"/>
                    </a:lnTo>
                    <a:close/>
                    <a:moveTo>
                      <a:pt x="8" y="52"/>
                    </a:moveTo>
                    <a:lnTo>
                      <a:pt x="8" y="50"/>
                    </a:lnTo>
                    <a:lnTo>
                      <a:pt x="8" y="52"/>
                    </a:lnTo>
                    <a:lnTo>
                      <a:pt x="8" y="54"/>
                    </a:lnTo>
                    <a:lnTo>
                      <a:pt x="8" y="52"/>
                    </a:lnTo>
                    <a:close/>
                    <a:moveTo>
                      <a:pt x="70" y="42"/>
                    </a:moveTo>
                    <a:lnTo>
                      <a:pt x="70" y="42"/>
                    </a:lnTo>
                    <a:lnTo>
                      <a:pt x="72" y="42"/>
                    </a:lnTo>
                    <a:lnTo>
                      <a:pt x="72" y="44"/>
                    </a:lnTo>
                    <a:lnTo>
                      <a:pt x="70" y="44"/>
                    </a:lnTo>
                    <a:lnTo>
                      <a:pt x="70" y="42"/>
                    </a:lnTo>
                    <a:close/>
                    <a:moveTo>
                      <a:pt x="34" y="56"/>
                    </a:moveTo>
                    <a:lnTo>
                      <a:pt x="34" y="56"/>
                    </a:lnTo>
                    <a:lnTo>
                      <a:pt x="36" y="56"/>
                    </a:lnTo>
                    <a:lnTo>
                      <a:pt x="36" y="58"/>
                    </a:lnTo>
                    <a:lnTo>
                      <a:pt x="38" y="58"/>
                    </a:lnTo>
                    <a:lnTo>
                      <a:pt x="40" y="58"/>
                    </a:lnTo>
                    <a:lnTo>
                      <a:pt x="38" y="58"/>
                    </a:lnTo>
                    <a:lnTo>
                      <a:pt x="38" y="60"/>
                    </a:lnTo>
                    <a:lnTo>
                      <a:pt x="36" y="58"/>
                    </a:lnTo>
                    <a:lnTo>
                      <a:pt x="34" y="58"/>
                    </a:lnTo>
                    <a:lnTo>
                      <a:pt x="34" y="56"/>
                    </a:lnTo>
                    <a:close/>
                    <a:moveTo>
                      <a:pt x="64" y="58"/>
                    </a:moveTo>
                    <a:lnTo>
                      <a:pt x="64" y="56"/>
                    </a:lnTo>
                    <a:lnTo>
                      <a:pt x="66" y="56"/>
                    </a:lnTo>
                    <a:lnTo>
                      <a:pt x="68" y="56"/>
                    </a:lnTo>
                    <a:lnTo>
                      <a:pt x="66" y="56"/>
                    </a:lnTo>
                    <a:lnTo>
                      <a:pt x="68" y="54"/>
                    </a:lnTo>
                    <a:lnTo>
                      <a:pt x="66" y="54"/>
                    </a:lnTo>
                    <a:lnTo>
                      <a:pt x="68" y="54"/>
                    </a:lnTo>
                    <a:lnTo>
                      <a:pt x="70" y="54"/>
                    </a:lnTo>
                    <a:lnTo>
                      <a:pt x="70" y="56"/>
                    </a:lnTo>
                    <a:lnTo>
                      <a:pt x="72" y="56"/>
                    </a:lnTo>
                    <a:lnTo>
                      <a:pt x="70" y="56"/>
                    </a:lnTo>
                    <a:lnTo>
                      <a:pt x="68" y="56"/>
                    </a:lnTo>
                    <a:lnTo>
                      <a:pt x="66" y="58"/>
                    </a:lnTo>
                    <a:lnTo>
                      <a:pt x="64" y="58"/>
                    </a:lnTo>
                    <a:close/>
                    <a:moveTo>
                      <a:pt x="40" y="58"/>
                    </a:moveTo>
                    <a:lnTo>
                      <a:pt x="42" y="58"/>
                    </a:lnTo>
                    <a:lnTo>
                      <a:pt x="42" y="56"/>
                    </a:lnTo>
                    <a:lnTo>
                      <a:pt x="44" y="56"/>
                    </a:lnTo>
                    <a:lnTo>
                      <a:pt x="44" y="54"/>
                    </a:lnTo>
                    <a:lnTo>
                      <a:pt x="46" y="52"/>
                    </a:lnTo>
                    <a:lnTo>
                      <a:pt x="46" y="54"/>
                    </a:lnTo>
                    <a:lnTo>
                      <a:pt x="46" y="56"/>
                    </a:lnTo>
                    <a:lnTo>
                      <a:pt x="44" y="56"/>
                    </a:lnTo>
                    <a:lnTo>
                      <a:pt x="44" y="62"/>
                    </a:lnTo>
                    <a:lnTo>
                      <a:pt x="42" y="62"/>
                    </a:lnTo>
                    <a:lnTo>
                      <a:pt x="42" y="60"/>
                    </a:lnTo>
                    <a:lnTo>
                      <a:pt x="40" y="58"/>
                    </a:lnTo>
                    <a:close/>
                    <a:moveTo>
                      <a:pt x="26" y="54"/>
                    </a:moveTo>
                    <a:lnTo>
                      <a:pt x="26" y="54"/>
                    </a:lnTo>
                    <a:lnTo>
                      <a:pt x="28" y="54"/>
                    </a:lnTo>
                    <a:lnTo>
                      <a:pt x="30" y="54"/>
                    </a:lnTo>
                    <a:lnTo>
                      <a:pt x="30" y="56"/>
                    </a:lnTo>
                    <a:lnTo>
                      <a:pt x="32" y="56"/>
                    </a:lnTo>
                    <a:lnTo>
                      <a:pt x="32" y="58"/>
                    </a:lnTo>
                    <a:lnTo>
                      <a:pt x="30" y="58"/>
                    </a:lnTo>
                    <a:lnTo>
                      <a:pt x="28" y="58"/>
                    </a:lnTo>
                    <a:lnTo>
                      <a:pt x="28" y="56"/>
                    </a:lnTo>
                    <a:lnTo>
                      <a:pt x="30" y="56"/>
                    </a:lnTo>
                    <a:lnTo>
                      <a:pt x="28" y="56"/>
                    </a:lnTo>
                    <a:lnTo>
                      <a:pt x="28" y="54"/>
                    </a:lnTo>
                    <a:lnTo>
                      <a:pt x="26" y="56"/>
                    </a:lnTo>
                    <a:lnTo>
                      <a:pt x="26" y="54"/>
                    </a:lnTo>
                    <a:close/>
                    <a:moveTo>
                      <a:pt x="6" y="20"/>
                    </a:moveTo>
                    <a:lnTo>
                      <a:pt x="6" y="20"/>
                    </a:lnTo>
                    <a:lnTo>
                      <a:pt x="8" y="20"/>
                    </a:lnTo>
                    <a:lnTo>
                      <a:pt x="8" y="18"/>
                    </a:lnTo>
                    <a:lnTo>
                      <a:pt x="10" y="18"/>
                    </a:lnTo>
                    <a:lnTo>
                      <a:pt x="12" y="18"/>
                    </a:lnTo>
                    <a:lnTo>
                      <a:pt x="10" y="18"/>
                    </a:lnTo>
                    <a:lnTo>
                      <a:pt x="12" y="20"/>
                    </a:lnTo>
                    <a:lnTo>
                      <a:pt x="10" y="20"/>
                    </a:lnTo>
                    <a:lnTo>
                      <a:pt x="10" y="22"/>
                    </a:lnTo>
                    <a:lnTo>
                      <a:pt x="8" y="22"/>
                    </a:lnTo>
                    <a:lnTo>
                      <a:pt x="8" y="20"/>
                    </a:lnTo>
                    <a:lnTo>
                      <a:pt x="6" y="20"/>
                    </a:lnTo>
                    <a:close/>
                    <a:moveTo>
                      <a:pt x="58" y="56"/>
                    </a:moveTo>
                    <a:lnTo>
                      <a:pt x="58" y="56"/>
                    </a:lnTo>
                    <a:lnTo>
                      <a:pt x="60" y="56"/>
                    </a:lnTo>
                    <a:lnTo>
                      <a:pt x="60" y="58"/>
                    </a:lnTo>
                    <a:lnTo>
                      <a:pt x="62" y="56"/>
                    </a:lnTo>
                    <a:lnTo>
                      <a:pt x="62" y="58"/>
                    </a:lnTo>
                    <a:lnTo>
                      <a:pt x="64" y="58"/>
                    </a:lnTo>
                    <a:lnTo>
                      <a:pt x="66" y="58"/>
                    </a:lnTo>
                    <a:lnTo>
                      <a:pt x="66" y="60"/>
                    </a:lnTo>
                    <a:lnTo>
                      <a:pt x="64" y="60"/>
                    </a:lnTo>
                    <a:lnTo>
                      <a:pt x="64" y="62"/>
                    </a:lnTo>
                    <a:lnTo>
                      <a:pt x="62" y="62"/>
                    </a:lnTo>
                    <a:lnTo>
                      <a:pt x="62" y="64"/>
                    </a:lnTo>
                    <a:lnTo>
                      <a:pt x="62" y="66"/>
                    </a:lnTo>
                    <a:lnTo>
                      <a:pt x="62" y="64"/>
                    </a:lnTo>
                    <a:lnTo>
                      <a:pt x="60" y="62"/>
                    </a:lnTo>
                    <a:lnTo>
                      <a:pt x="62" y="62"/>
                    </a:lnTo>
                    <a:lnTo>
                      <a:pt x="60" y="62"/>
                    </a:lnTo>
                    <a:lnTo>
                      <a:pt x="60" y="60"/>
                    </a:lnTo>
                    <a:lnTo>
                      <a:pt x="58" y="60"/>
                    </a:lnTo>
                    <a:lnTo>
                      <a:pt x="60" y="60"/>
                    </a:lnTo>
                    <a:lnTo>
                      <a:pt x="60" y="58"/>
                    </a:lnTo>
                    <a:lnTo>
                      <a:pt x="58" y="58"/>
                    </a:lnTo>
                    <a:lnTo>
                      <a:pt x="58" y="56"/>
                    </a:lnTo>
                    <a:close/>
                    <a:moveTo>
                      <a:pt x="104" y="54"/>
                    </a:moveTo>
                    <a:lnTo>
                      <a:pt x="104" y="52"/>
                    </a:lnTo>
                    <a:lnTo>
                      <a:pt x="104" y="50"/>
                    </a:lnTo>
                    <a:lnTo>
                      <a:pt x="106" y="50"/>
                    </a:lnTo>
                    <a:lnTo>
                      <a:pt x="108" y="52"/>
                    </a:lnTo>
                    <a:lnTo>
                      <a:pt x="110" y="52"/>
                    </a:lnTo>
                    <a:lnTo>
                      <a:pt x="112" y="56"/>
                    </a:lnTo>
                    <a:lnTo>
                      <a:pt x="110" y="56"/>
                    </a:lnTo>
                    <a:lnTo>
                      <a:pt x="108" y="56"/>
                    </a:lnTo>
                    <a:lnTo>
                      <a:pt x="106" y="54"/>
                    </a:lnTo>
                    <a:lnTo>
                      <a:pt x="104" y="54"/>
                    </a:lnTo>
                    <a:close/>
                    <a:moveTo>
                      <a:pt x="46" y="60"/>
                    </a:moveTo>
                    <a:lnTo>
                      <a:pt x="48" y="60"/>
                    </a:lnTo>
                    <a:lnTo>
                      <a:pt x="50" y="60"/>
                    </a:lnTo>
                    <a:lnTo>
                      <a:pt x="48" y="60"/>
                    </a:lnTo>
                    <a:lnTo>
                      <a:pt x="48" y="58"/>
                    </a:lnTo>
                    <a:lnTo>
                      <a:pt x="48" y="56"/>
                    </a:lnTo>
                    <a:lnTo>
                      <a:pt x="50" y="56"/>
                    </a:lnTo>
                    <a:lnTo>
                      <a:pt x="52" y="56"/>
                    </a:lnTo>
                    <a:lnTo>
                      <a:pt x="52" y="58"/>
                    </a:lnTo>
                    <a:lnTo>
                      <a:pt x="54" y="58"/>
                    </a:lnTo>
                    <a:lnTo>
                      <a:pt x="54" y="60"/>
                    </a:lnTo>
                    <a:lnTo>
                      <a:pt x="56" y="60"/>
                    </a:lnTo>
                    <a:lnTo>
                      <a:pt x="56" y="58"/>
                    </a:lnTo>
                    <a:lnTo>
                      <a:pt x="58" y="58"/>
                    </a:lnTo>
                    <a:lnTo>
                      <a:pt x="58" y="60"/>
                    </a:lnTo>
                    <a:lnTo>
                      <a:pt x="60" y="60"/>
                    </a:lnTo>
                    <a:lnTo>
                      <a:pt x="60" y="62"/>
                    </a:lnTo>
                    <a:lnTo>
                      <a:pt x="60" y="64"/>
                    </a:lnTo>
                    <a:lnTo>
                      <a:pt x="58" y="62"/>
                    </a:lnTo>
                    <a:lnTo>
                      <a:pt x="56" y="62"/>
                    </a:lnTo>
                    <a:lnTo>
                      <a:pt x="54" y="64"/>
                    </a:lnTo>
                    <a:lnTo>
                      <a:pt x="52" y="64"/>
                    </a:lnTo>
                    <a:lnTo>
                      <a:pt x="50" y="62"/>
                    </a:lnTo>
                    <a:lnTo>
                      <a:pt x="48" y="62"/>
                    </a:lnTo>
                    <a:lnTo>
                      <a:pt x="48" y="60"/>
                    </a:lnTo>
                    <a:lnTo>
                      <a:pt x="46" y="60"/>
                    </a:lnTo>
                    <a:close/>
                    <a:moveTo>
                      <a:pt x="26" y="44"/>
                    </a:moveTo>
                    <a:lnTo>
                      <a:pt x="26" y="44"/>
                    </a:lnTo>
                    <a:lnTo>
                      <a:pt x="28" y="44"/>
                    </a:lnTo>
                    <a:lnTo>
                      <a:pt x="30" y="44"/>
                    </a:lnTo>
                    <a:lnTo>
                      <a:pt x="32" y="44"/>
                    </a:lnTo>
                    <a:lnTo>
                      <a:pt x="34" y="42"/>
                    </a:lnTo>
                    <a:lnTo>
                      <a:pt x="34" y="44"/>
                    </a:lnTo>
                    <a:lnTo>
                      <a:pt x="36" y="42"/>
                    </a:lnTo>
                    <a:lnTo>
                      <a:pt x="34" y="42"/>
                    </a:lnTo>
                    <a:lnTo>
                      <a:pt x="36" y="42"/>
                    </a:lnTo>
                    <a:lnTo>
                      <a:pt x="38" y="44"/>
                    </a:lnTo>
                    <a:lnTo>
                      <a:pt x="38" y="46"/>
                    </a:lnTo>
                    <a:lnTo>
                      <a:pt x="40" y="46"/>
                    </a:lnTo>
                    <a:lnTo>
                      <a:pt x="40" y="44"/>
                    </a:lnTo>
                    <a:lnTo>
                      <a:pt x="40" y="42"/>
                    </a:lnTo>
                    <a:lnTo>
                      <a:pt x="42" y="44"/>
                    </a:lnTo>
                    <a:lnTo>
                      <a:pt x="42" y="46"/>
                    </a:lnTo>
                    <a:lnTo>
                      <a:pt x="44" y="48"/>
                    </a:lnTo>
                    <a:lnTo>
                      <a:pt x="44" y="50"/>
                    </a:lnTo>
                    <a:lnTo>
                      <a:pt x="44" y="48"/>
                    </a:lnTo>
                    <a:lnTo>
                      <a:pt x="44" y="50"/>
                    </a:lnTo>
                    <a:lnTo>
                      <a:pt x="42" y="50"/>
                    </a:lnTo>
                    <a:lnTo>
                      <a:pt x="44" y="50"/>
                    </a:lnTo>
                    <a:lnTo>
                      <a:pt x="44" y="52"/>
                    </a:lnTo>
                    <a:lnTo>
                      <a:pt x="42" y="54"/>
                    </a:lnTo>
                    <a:lnTo>
                      <a:pt x="40" y="54"/>
                    </a:lnTo>
                    <a:lnTo>
                      <a:pt x="38" y="54"/>
                    </a:lnTo>
                    <a:lnTo>
                      <a:pt x="36" y="54"/>
                    </a:lnTo>
                    <a:lnTo>
                      <a:pt x="34" y="54"/>
                    </a:lnTo>
                    <a:lnTo>
                      <a:pt x="32" y="54"/>
                    </a:lnTo>
                    <a:lnTo>
                      <a:pt x="32" y="52"/>
                    </a:lnTo>
                    <a:lnTo>
                      <a:pt x="34" y="52"/>
                    </a:lnTo>
                    <a:lnTo>
                      <a:pt x="32" y="52"/>
                    </a:lnTo>
                    <a:lnTo>
                      <a:pt x="30" y="52"/>
                    </a:lnTo>
                    <a:lnTo>
                      <a:pt x="32" y="52"/>
                    </a:lnTo>
                    <a:lnTo>
                      <a:pt x="30" y="52"/>
                    </a:lnTo>
                    <a:lnTo>
                      <a:pt x="30" y="50"/>
                    </a:lnTo>
                    <a:lnTo>
                      <a:pt x="30" y="48"/>
                    </a:lnTo>
                    <a:lnTo>
                      <a:pt x="28" y="48"/>
                    </a:lnTo>
                    <a:lnTo>
                      <a:pt x="28" y="46"/>
                    </a:lnTo>
                    <a:lnTo>
                      <a:pt x="26" y="46"/>
                    </a:lnTo>
                    <a:lnTo>
                      <a:pt x="28" y="46"/>
                    </a:lnTo>
                    <a:lnTo>
                      <a:pt x="26" y="46"/>
                    </a:lnTo>
                    <a:lnTo>
                      <a:pt x="26" y="44"/>
                    </a:lnTo>
                    <a:close/>
                    <a:moveTo>
                      <a:pt x="58" y="42"/>
                    </a:moveTo>
                    <a:lnTo>
                      <a:pt x="60" y="40"/>
                    </a:lnTo>
                    <a:lnTo>
                      <a:pt x="58" y="40"/>
                    </a:lnTo>
                    <a:lnTo>
                      <a:pt x="60" y="40"/>
                    </a:lnTo>
                    <a:lnTo>
                      <a:pt x="60" y="38"/>
                    </a:lnTo>
                    <a:lnTo>
                      <a:pt x="60" y="36"/>
                    </a:lnTo>
                    <a:lnTo>
                      <a:pt x="60" y="38"/>
                    </a:lnTo>
                    <a:lnTo>
                      <a:pt x="62" y="38"/>
                    </a:lnTo>
                    <a:lnTo>
                      <a:pt x="60" y="38"/>
                    </a:lnTo>
                    <a:lnTo>
                      <a:pt x="62" y="38"/>
                    </a:lnTo>
                    <a:lnTo>
                      <a:pt x="62" y="40"/>
                    </a:lnTo>
                    <a:lnTo>
                      <a:pt x="62" y="42"/>
                    </a:lnTo>
                    <a:lnTo>
                      <a:pt x="64" y="42"/>
                    </a:lnTo>
                    <a:lnTo>
                      <a:pt x="62" y="42"/>
                    </a:lnTo>
                    <a:lnTo>
                      <a:pt x="62" y="40"/>
                    </a:lnTo>
                    <a:lnTo>
                      <a:pt x="62" y="38"/>
                    </a:lnTo>
                    <a:lnTo>
                      <a:pt x="62" y="36"/>
                    </a:lnTo>
                    <a:lnTo>
                      <a:pt x="60" y="36"/>
                    </a:lnTo>
                    <a:lnTo>
                      <a:pt x="58" y="36"/>
                    </a:lnTo>
                    <a:lnTo>
                      <a:pt x="60" y="36"/>
                    </a:lnTo>
                    <a:lnTo>
                      <a:pt x="62" y="34"/>
                    </a:lnTo>
                    <a:lnTo>
                      <a:pt x="64" y="34"/>
                    </a:lnTo>
                    <a:lnTo>
                      <a:pt x="66" y="34"/>
                    </a:lnTo>
                    <a:lnTo>
                      <a:pt x="68" y="34"/>
                    </a:lnTo>
                    <a:lnTo>
                      <a:pt x="70" y="34"/>
                    </a:lnTo>
                    <a:lnTo>
                      <a:pt x="70" y="36"/>
                    </a:lnTo>
                    <a:lnTo>
                      <a:pt x="70" y="38"/>
                    </a:lnTo>
                    <a:lnTo>
                      <a:pt x="70" y="40"/>
                    </a:lnTo>
                    <a:lnTo>
                      <a:pt x="70" y="42"/>
                    </a:lnTo>
                    <a:lnTo>
                      <a:pt x="72" y="42"/>
                    </a:lnTo>
                    <a:lnTo>
                      <a:pt x="70" y="42"/>
                    </a:lnTo>
                    <a:lnTo>
                      <a:pt x="72" y="42"/>
                    </a:lnTo>
                    <a:lnTo>
                      <a:pt x="70" y="42"/>
                    </a:lnTo>
                    <a:lnTo>
                      <a:pt x="68" y="42"/>
                    </a:lnTo>
                    <a:lnTo>
                      <a:pt x="66" y="44"/>
                    </a:lnTo>
                    <a:lnTo>
                      <a:pt x="64" y="44"/>
                    </a:lnTo>
                    <a:lnTo>
                      <a:pt x="64" y="46"/>
                    </a:lnTo>
                    <a:lnTo>
                      <a:pt x="66" y="46"/>
                    </a:lnTo>
                    <a:lnTo>
                      <a:pt x="66" y="48"/>
                    </a:lnTo>
                    <a:lnTo>
                      <a:pt x="68" y="48"/>
                    </a:lnTo>
                    <a:lnTo>
                      <a:pt x="70" y="48"/>
                    </a:lnTo>
                    <a:lnTo>
                      <a:pt x="70" y="50"/>
                    </a:lnTo>
                    <a:lnTo>
                      <a:pt x="68" y="50"/>
                    </a:lnTo>
                    <a:lnTo>
                      <a:pt x="66" y="50"/>
                    </a:lnTo>
                    <a:lnTo>
                      <a:pt x="64" y="50"/>
                    </a:lnTo>
                    <a:lnTo>
                      <a:pt x="64" y="52"/>
                    </a:lnTo>
                    <a:lnTo>
                      <a:pt x="62" y="52"/>
                    </a:lnTo>
                    <a:lnTo>
                      <a:pt x="64" y="52"/>
                    </a:lnTo>
                    <a:lnTo>
                      <a:pt x="64" y="54"/>
                    </a:lnTo>
                    <a:lnTo>
                      <a:pt x="66" y="56"/>
                    </a:lnTo>
                    <a:lnTo>
                      <a:pt x="64" y="56"/>
                    </a:lnTo>
                    <a:lnTo>
                      <a:pt x="62" y="56"/>
                    </a:lnTo>
                    <a:lnTo>
                      <a:pt x="60" y="56"/>
                    </a:lnTo>
                    <a:lnTo>
                      <a:pt x="60" y="54"/>
                    </a:lnTo>
                    <a:lnTo>
                      <a:pt x="58" y="54"/>
                    </a:lnTo>
                    <a:lnTo>
                      <a:pt x="58" y="52"/>
                    </a:lnTo>
                    <a:lnTo>
                      <a:pt x="60" y="52"/>
                    </a:lnTo>
                    <a:lnTo>
                      <a:pt x="58" y="52"/>
                    </a:lnTo>
                    <a:lnTo>
                      <a:pt x="58" y="50"/>
                    </a:lnTo>
                    <a:lnTo>
                      <a:pt x="56" y="52"/>
                    </a:lnTo>
                    <a:lnTo>
                      <a:pt x="54" y="52"/>
                    </a:lnTo>
                    <a:lnTo>
                      <a:pt x="54" y="50"/>
                    </a:lnTo>
                    <a:lnTo>
                      <a:pt x="52" y="52"/>
                    </a:lnTo>
                    <a:lnTo>
                      <a:pt x="52" y="50"/>
                    </a:lnTo>
                    <a:lnTo>
                      <a:pt x="52" y="52"/>
                    </a:lnTo>
                    <a:lnTo>
                      <a:pt x="52" y="50"/>
                    </a:lnTo>
                    <a:lnTo>
                      <a:pt x="52" y="52"/>
                    </a:lnTo>
                    <a:lnTo>
                      <a:pt x="50" y="52"/>
                    </a:lnTo>
                    <a:lnTo>
                      <a:pt x="50" y="50"/>
                    </a:lnTo>
                    <a:lnTo>
                      <a:pt x="48" y="48"/>
                    </a:lnTo>
                    <a:lnTo>
                      <a:pt x="50" y="48"/>
                    </a:lnTo>
                    <a:lnTo>
                      <a:pt x="50" y="46"/>
                    </a:lnTo>
                    <a:lnTo>
                      <a:pt x="48" y="44"/>
                    </a:lnTo>
                    <a:lnTo>
                      <a:pt x="48" y="42"/>
                    </a:lnTo>
                    <a:lnTo>
                      <a:pt x="46" y="42"/>
                    </a:lnTo>
                    <a:lnTo>
                      <a:pt x="44" y="42"/>
                    </a:lnTo>
                    <a:lnTo>
                      <a:pt x="46" y="42"/>
                    </a:lnTo>
                    <a:lnTo>
                      <a:pt x="48" y="42"/>
                    </a:lnTo>
                    <a:lnTo>
                      <a:pt x="46" y="42"/>
                    </a:lnTo>
                    <a:lnTo>
                      <a:pt x="44" y="42"/>
                    </a:lnTo>
                    <a:lnTo>
                      <a:pt x="44" y="40"/>
                    </a:lnTo>
                    <a:lnTo>
                      <a:pt x="46" y="42"/>
                    </a:lnTo>
                    <a:lnTo>
                      <a:pt x="48" y="40"/>
                    </a:lnTo>
                    <a:lnTo>
                      <a:pt x="50" y="40"/>
                    </a:lnTo>
                    <a:lnTo>
                      <a:pt x="50" y="42"/>
                    </a:lnTo>
                    <a:lnTo>
                      <a:pt x="50" y="40"/>
                    </a:lnTo>
                    <a:lnTo>
                      <a:pt x="52" y="40"/>
                    </a:lnTo>
                    <a:lnTo>
                      <a:pt x="52" y="38"/>
                    </a:lnTo>
                    <a:lnTo>
                      <a:pt x="54" y="38"/>
                    </a:lnTo>
                    <a:lnTo>
                      <a:pt x="54" y="36"/>
                    </a:lnTo>
                    <a:lnTo>
                      <a:pt x="52" y="36"/>
                    </a:lnTo>
                    <a:lnTo>
                      <a:pt x="50" y="36"/>
                    </a:lnTo>
                    <a:lnTo>
                      <a:pt x="52" y="36"/>
                    </a:lnTo>
                    <a:lnTo>
                      <a:pt x="54" y="36"/>
                    </a:lnTo>
                    <a:lnTo>
                      <a:pt x="56" y="36"/>
                    </a:lnTo>
                    <a:lnTo>
                      <a:pt x="58" y="36"/>
                    </a:lnTo>
                    <a:lnTo>
                      <a:pt x="56" y="36"/>
                    </a:lnTo>
                    <a:lnTo>
                      <a:pt x="56" y="38"/>
                    </a:lnTo>
                    <a:lnTo>
                      <a:pt x="56" y="40"/>
                    </a:lnTo>
                    <a:lnTo>
                      <a:pt x="54" y="40"/>
                    </a:lnTo>
                    <a:lnTo>
                      <a:pt x="56" y="40"/>
                    </a:lnTo>
                    <a:lnTo>
                      <a:pt x="58" y="40"/>
                    </a:lnTo>
                    <a:lnTo>
                      <a:pt x="56" y="40"/>
                    </a:lnTo>
                    <a:lnTo>
                      <a:pt x="58" y="40"/>
                    </a:lnTo>
                    <a:lnTo>
                      <a:pt x="56" y="40"/>
                    </a:lnTo>
                    <a:lnTo>
                      <a:pt x="56" y="42"/>
                    </a:lnTo>
                    <a:lnTo>
                      <a:pt x="58" y="42"/>
                    </a:lnTo>
                    <a:close/>
                    <a:moveTo>
                      <a:pt x="2" y="40"/>
                    </a:moveTo>
                    <a:lnTo>
                      <a:pt x="2" y="36"/>
                    </a:lnTo>
                    <a:lnTo>
                      <a:pt x="2" y="38"/>
                    </a:lnTo>
                    <a:lnTo>
                      <a:pt x="4" y="38"/>
                    </a:lnTo>
                    <a:lnTo>
                      <a:pt x="2" y="38"/>
                    </a:lnTo>
                    <a:lnTo>
                      <a:pt x="4" y="38"/>
                    </a:lnTo>
                    <a:lnTo>
                      <a:pt x="6" y="38"/>
                    </a:lnTo>
                    <a:lnTo>
                      <a:pt x="6" y="36"/>
                    </a:lnTo>
                    <a:lnTo>
                      <a:pt x="4" y="36"/>
                    </a:lnTo>
                    <a:lnTo>
                      <a:pt x="4" y="34"/>
                    </a:lnTo>
                    <a:lnTo>
                      <a:pt x="2" y="34"/>
                    </a:lnTo>
                    <a:lnTo>
                      <a:pt x="2" y="36"/>
                    </a:lnTo>
                    <a:lnTo>
                      <a:pt x="0" y="36"/>
                    </a:lnTo>
                    <a:lnTo>
                      <a:pt x="0" y="34"/>
                    </a:lnTo>
                    <a:lnTo>
                      <a:pt x="2" y="32"/>
                    </a:lnTo>
                    <a:lnTo>
                      <a:pt x="0" y="26"/>
                    </a:lnTo>
                    <a:lnTo>
                      <a:pt x="0" y="24"/>
                    </a:lnTo>
                    <a:lnTo>
                      <a:pt x="2" y="22"/>
                    </a:lnTo>
                    <a:lnTo>
                      <a:pt x="2" y="24"/>
                    </a:lnTo>
                    <a:lnTo>
                      <a:pt x="4" y="24"/>
                    </a:lnTo>
                    <a:lnTo>
                      <a:pt x="6" y="24"/>
                    </a:lnTo>
                    <a:lnTo>
                      <a:pt x="6" y="22"/>
                    </a:lnTo>
                    <a:lnTo>
                      <a:pt x="4" y="22"/>
                    </a:lnTo>
                    <a:lnTo>
                      <a:pt x="4" y="20"/>
                    </a:lnTo>
                    <a:lnTo>
                      <a:pt x="2" y="20"/>
                    </a:lnTo>
                    <a:lnTo>
                      <a:pt x="2" y="22"/>
                    </a:lnTo>
                    <a:lnTo>
                      <a:pt x="2" y="20"/>
                    </a:lnTo>
                    <a:lnTo>
                      <a:pt x="2" y="18"/>
                    </a:lnTo>
                    <a:lnTo>
                      <a:pt x="4" y="18"/>
                    </a:lnTo>
                    <a:lnTo>
                      <a:pt x="4" y="16"/>
                    </a:lnTo>
                    <a:lnTo>
                      <a:pt x="6" y="16"/>
                    </a:lnTo>
                    <a:lnTo>
                      <a:pt x="6" y="14"/>
                    </a:lnTo>
                    <a:lnTo>
                      <a:pt x="8" y="14"/>
                    </a:lnTo>
                    <a:lnTo>
                      <a:pt x="10" y="14"/>
                    </a:lnTo>
                    <a:lnTo>
                      <a:pt x="12" y="12"/>
                    </a:lnTo>
                    <a:lnTo>
                      <a:pt x="14" y="12"/>
                    </a:lnTo>
                    <a:lnTo>
                      <a:pt x="14" y="14"/>
                    </a:lnTo>
                    <a:lnTo>
                      <a:pt x="16" y="14"/>
                    </a:lnTo>
                    <a:lnTo>
                      <a:pt x="18" y="12"/>
                    </a:lnTo>
                    <a:lnTo>
                      <a:pt x="20" y="12"/>
                    </a:lnTo>
                    <a:lnTo>
                      <a:pt x="22" y="10"/>
                    </a:lnTo>
                    <a:lnTo>
                      <a:pt x="24" y="8"/>
                    </a:lnTo>
                    <a:lnTo>
                      <a:pt x="24" y="6"/>
                    </a:lnTo>
                    <a:lnTo>
                      <a:pt x="26" y="6"/>
                    </a:lnTo>
                    <a:lnTo>
                      <a:pt x="28" y="4"/>
                    </a:lnTo>
                    <a:lnTo>
                      <a:pt x="30" y="4"/>
                    </a:lnTo>
                    <a:lnTo>
                      <a:pt x="32" y="4"/>
                    </a:lnTo>
                    <a:lnTo>
                      <a:pt x="36" y="0"/>
                    </a:lnTo>
                    <a:lnTo>
                      <a:pt x="38" y="0"/>
                    </a:lnTo>
                    <a:lnTo>
                      <a:pt x="36" y="2"/>
                    </a:lnTo>
                    <a:lnTo>
                      <a:pt x="34" y="4"/>
                    </a:lnTo>
                    <a:lnTo>
                      <a:pt x="34" y="6"/>
                    </a:lnTo>
                    <a:lnTo>
                      <a:pt x="36" y="6"/>
                    </a:lnTo>
                    <a:lnTo>
                      <a:pt x="36" y="8"/>
                    </a:lnTo>
                    <a:lnTo>
                      <a:pt x="36" y="10"/>
                    </a:lnTo>
                    <a:lnTo>
                      <a:pt x="36" y="12"/>
                    </a:lnTo>
                    <a:lnTo>
                      <a:pt x="34" y="12"/>
                    </a:lnTo>
                    <a:lnTo>
                      <a:pt x="34" y="14"/>
                    </a:lnTo>
                    <a:lnTo>
                      <a:pt x="34" y="16"/>
                    </a:lnTo>
                    <a:lnTo>
                      <a:pt x="32" y="16"/>
                    </a:lnTo>
                    <a:lnTo>
                      <a:pt x="30" y="14"/>
                    </a:lnTo>
                    <a:lnTo>
                      <a:pt x="28" y="14"/>
                    </a:lnTo>
                    <a:lnTo>
                      <a:pt x="26" y="14"/>
                    </a:lnTo>
                    <a:lnTo>
                      <a:pt x="24" y="14"/>
                    </a:lnTo>
                    <a:lnTo>
                      <a:pt x="22" y="14"/>
                    </a:lnTo>
                    <a:lnTo>
                      <a:pt x="22" y="16"/>
                    </a:lnTo>
                    <a:lnTo>
                      <a:pt x="20" y="16"/>
                    </a:lnTo>
                    <a:lnTo>
                      <a:pt x="16" y="16"/>
                    </a:lnTo>
                    <a:lnTo>
                      <a:pt x="14" y="16"/>
                    </a:lnTo>
                    <a:lnTo>
                      <a:pt x="12" y="16"/>
                    </a:lnTo>
                    <a:lnTo>
                      <a:pt x="10" y="16"/>
                    </a:lnTo>
                    <a:lnTo>
                      <a:pt x="10" y="18"/>
                    </a:lnTo>
                    <a:lnTo>
                      <a:pt x="8" y="18"/>
                    </a:lnTo>
                    <a:lnTo>
                      <a:pt x="6" y="18"/>
                    </a:lnTo>
                    <a:lnTo>
                      <a:pt x="6" y="20"/>
                    </a:lnTo>
                    <a:lnTo>
                      <a:pt x="6" y="22"/>
                    </a:lnTo>
                    <a:lnTo>
                      <a:pt x="6" y="20"/>
                    </a:lnTo>
                    <a:lnTo>
                      <a:pt x="6" y="22"/>
                    </a:lnTo>
                    <a:lnTo>
                      <a:pt x="4" y="22"/>
                    </a:lnTo>
                    <a:lnTo>
                      <a:pt x="6" y="22"/>
                    </a:lnTo>
                    <a:lnTo>
                      <a:pt x="8" y="22"/>
                    </a:lnTo>
                    <a:lnTo>
                      <a:pt x="6" y="24"/>
                    </a:lnTo>
                    <a:lnTo>
                      <a:pt x="8" y="24"/>
                    </a:lnTo>
                    <a:lnTo>
                      <a:pt x="6" y="26"/>
                    </a:lnTo>
                    <a:lnTo>
                      <a:pt x="8" y="26"/>
                    </a:lnTo>
                    <a:lnTo>
                      <a:pt x="10" y="26"/>
                    </a:lnTo>
                    <a:lnTo>
                      <a:pt x="10" y="24"/>
                    </a:lnTo>
                    <a:lnTo>
                      <a:pt x="8" y="24"/>
                    </a:lnTo>
                    <a:lnTo>
                      <a:pt x="8" y="22"/>
                    </a:lnTo>
                    <a:lnTo>
                      <a:pt x="10" y="22"/>
                    </a:lnTo>
                    <a:lnTo>
                      <a:pt x="12" y="22"/>
                    </a:lnTo>
                    <a:lnTo>
                      <a:pt x="10" y="22"/>
                    </a:lnTo>
                    <a:lnTo>
                      <a:pt x="12" y="20"/>
                    </a:lnTo>
                    <a:lnTo>
                      <a:pt x="14" y="20"/>
                    </a:lnTo>
                    <a:lnTo>
                      <a:pt x="16" y="20"/>
                    </a:lnTo>
                    <a:lnTo>
                      <a:pt x="16" y="22"/>
                    </a:lnTo>
                    <a:lnTo>
                      <a:pt x="14" y="22"/>
                    </a:lnTo>
                    <a:lnTo>
                      <a:pt x="14" y="24"/>
                    </a:lnTo>
                    <a:lnTo>
                      <a:pt x="16" y="24"/>
                    </a:lnTo>
                    <a:lnTo>
                      <a:pt x="16" y="22"/>
                    </a:lnTo>
                    <a:lnTo>
                      <a:pt x="18" y="22"/>
                    </a:lnTo>
                    <a:lnTo>
                      <a:pt x="18" y="24"/>
                    </a:lnTo>
                    <a:lnTo>
                      <a:pt x="20" y="24"/>
                    </a:lnTo>
                    <a:lnTo>
                      <a:pt x="18" y="24"/>
                    </a:lnTo>
                    <a:lnTo>
                      <a:pt x="18" y="22"/>
                    </a:lnTo>
                    <a:lnTo>
                      <a:pt x="16" y="22"/>
                    </a:lnTo>
                    <a:lnTo>
                      <a:pt x="18" y="20"/>
                    </a:lnTo>
                    <a:lnTo>
                      <a:pt x="16" y="20"/>
                    </a:lnTo>
                    <a:lnTo>
                      <a:pt x="16" y="18"/>
                    </a:lnTo>
                    <a:lnTo>
                      <a:pt x="16" y="16"/>
                    </a:lnTo>
                    <a:lnTo>
                      <a:pt x="18" y="16"/>
                    </a:lnTo>
                    <a:lnTo>
                      <a:pt x="20" y="16"/>
                    </a:lnTo>
                    <a:lnTo>
                      <a:pt x="22" y="16"/>
                    </a:lnTo>
                    <a:lnTo>
                      <a:pt x="24" y="16"/>
                    </a:lnTo>
                    <a:lnTo>
                      <a:pt x="26" y="16"/>
                    </a:lnTo>
                    <a:lnTo>
                      <a:pt x="28" y="16"/>
                    </a:lnTo>
                    <a:lnTo>
                      <a:pt x="30" y="14"/>
                    </a:lnTo>
                    <a:lnTo>
                      <a:pt x="30" y="16"/>
                    </a:lnTo>
                    <a:lnTo>
                      <a:pt x="32" y="16"/>
                    </a:lnTo>
                    <a:lnTo>
                      <a:pt x="32" y="18"/>
                    </a:lnTo>
                    <a:lnTo>
                      <a:pt x="34" y="20"/>
                    </a:lnTo>
                    <a:lnTo>
                      <a:pt x="34" y="22"/>
                    </a:lnTo>
                    <a:lnTo>
                      <a:pt x="32" y="20"/>
                    </a:lnTo>
                    <a:lnTo>
                      <a:pt x="32" y="22"/>
                    </a:lnTo>
                    <a:lnTo>
                      <a:pt x="34" y="22"/>
                    </a:lnTo>
                    <a:lnTo>
                      <a:pt x="34" y="24"/>
                    </a:lnTo>
                    <a:lnTo>
                      <a:pt x="36" y="24"/>
                    </a:lnTo>
                    <a:lnTo>
                      <a:pt x="38" y="26"/>
                    </a:lnTo>
                    <a:lnTo>
                      <a:pt x="38" y="24"/>
                    </a:lnTo>
                    <a:lnTo>
                      <a:pt x="40" y="24"/>
                    </a:lnTo>
                    <a:lnTo>
                      <a:pt x="42" y="24"/>
                    </a:lnTo>
                    <a:lnTo>
                      <a:pt x="42" y="26"/>
                    </a:lnTo>
                    <a:lnTo>
                      <a:pt x="44" y="26"/>
                    </a:lnTo>
                    <a:lnTo>
                      <a:pt x="44" y="28"/>
                    </a:lnTo>
                    <a:lnTo>
                      <a:pt x="42" y="30"/>
                    </a:lnTo>
                    <a:lnTo>
                      <a:pt x="42" y="32"/>
                    </a:lnTo>
                    <a:lnTo>
                      <a:pt x="40" y="32"/>
                    </a:lnTo>
                    <a:lnTo>
                      <a:pt x="42" y="32"/>
                    </a:lnTo>
                    <a:lnTo>
                      <a:pt x="40" y="32"/>
                    </a:lnTo>
                    <a:lnTo>
                      <a:pt x="38" y="30"/>
                    </a:lnTo>
                    <a:lnTo>
                      <a:pt x="38" y="32"/>
                    </a:lnTo>
                    <a:lnTo>
                      <a:pt x="38" y="34"/>
                    </a:lnTo>
                    <a:lnTo>
                      <a:pt x="38" y="32"/>
                    </a:lnTo>
                    <a:lnTo>
                      <a:pt x="36" y="32"/>
                    </a:lnTo>
                    <a:lnTo>
                      <a:pt x="34" y="32"/>
                    </a:lnTo>
                    <a:lnTo>
                      <a:pt x="36" y="32"/>
                    </a:lnTo>
                    <a:lnTo>
                      <a:pt x="36" y="30"/>
                    </a:lnTo>
                    <a:lnTo>
                      <a:pt x="38" y="30"/>
                    </a:lnTo>
                    <a:lnTo>
                      <a:pt x="36" y="30"/>
                    </a:lnTo>
                    <a:lnTo>
                      <a:pt x="34" y="30"/>
                    </a:lnTo>
                    <a:lnTo>
                      <a:pt x="34" y="32"/>
                    </a:lnTo>
                    <a:lnTo>
                      <a:pt x="32" y="32"/>
                    </a:lnTo>
                    <a:lnTo>
                      <a:pt x="34" y="34"/>
                    </a:lnTo>
                    <a:lnTo>
                      <a:pt x="34" y="36"/>
                    </a:lnTo>
                    <a:lnTo>
                      <a:pt x="34" y="38"/>
                    </a:lnTo>
                    <a:lnTo>
                      <a:pt x="32" y="38"/>
                    </a:lnTo>
                    <a:lnTo>
                      <a:pt x="30" y="38"/>
                    </a:lnTo>
                    <a:lnTo>
                      <a:pt x="28" y="38"/>
                    </a:lnTo>
                    <a:lnTo>
                      <a:pt x="30" y="40"/>
                    </a:lnTo>
                    <a:lnTo>
                      <a:pt x="30" y="38"/>
                    </a:lnTo>
                    <a:lnTo>
                      <a:pt x="30" y="40"/>
                    </a:lnTo>
                    <a:lnTo>
                      <a:pt x="30" y="42"/>
                    </a:lnTo>
                    <a:lnTo>
                      <a:pt x="28" y="42"/>
                    </a:lnTo>
                    <a:lnTo>
                      <a:pt x="26" y="42"/>
                    </a:lnTo>
                    <a:lnTo>
                      <a:pt x="24" y="42"/>
                    </a:lnTo>
                    <a:lnTo>
                      <a:pt x="26" y="42"/>
                    </a:lnTo>
                    <a:lnTo>
                      <a:pt x="28" y="42"/>
                    </a:lnTo>
                    <a:lnTo>
                      <a:pt x="28" y="44"/>
                    </a:lnTo>
                    <a:lnTo>
                      <a:pt x="26" y="44"/>
                    </a:lnTo>
                    <a:lnTo>
                      <a:pt x="24" y="44"/>
                    </a:lnTo>
                    <a:lnTo>
                      <a:pt x="22" y="44"/>
                    </a:lnTo>
                    <a:lnTo>
                      <a:pt x="22" y="46"/>
                    </a:lnTo>
                    <a:lnTo>
                      <a:pt x="24" y="46"/>
                    </a:lnTo>
                    <a:lnTo>
                      <a:pt x="24" y="44"/>
                    </a:lnTo>
                    <a:lnTo>
                      <a:pt x="26" y="46"/>
                    </a:lnTo>
                    <a:lnTo>
                      <a:pt x="24" y="46"/>
                    </a:lnTo>
                    <a:lnTo>
                      <a:pt x="26" y="48"/>
                    </a:lnTo>
                    <a:lnTo>
                      <a:pt x="24" y="48"/>
                    </a:lnTo>
                    <a:lnTo>
                      <a:pt x="26" y="48"/>
                    </a:lnTo>
                    <a:lnTo>
                      <a:pt x="26" y="50"/>
                    </a:lnTo>
                    <a:lnTo>
                      <a:pt x="26" y="52"/>
                    </a:lnTo>
                    <a:lnTo>
                      <a:pt x="24" y="52"/>
                    </a:lnTo>
                    <a:lnTo>
                      <a:pt x="22" y="52"/>
                    </a:lnTo>
                    <a:lnTo>
                      <a:pt x="24" y="52"/>
                    </a:lnTo>
                    <a:lnTo>
                      <a:pt x="24" y="54"/>
                    </a:lnTo>
                    <a:lnTo>
                      <a:pt x="22" y="54"/>
                    </a:lnTo>
                    <a:lnTo>
                      <a:pt x="22" y="56"/>
                    </a:lnTo>
                    <a:lnTo>
                      <a:pt x="24" y="56"/>
                    </a:lnTo>
                    <a:lnTo>
                      <a:pt x="24" y="54"/>
                    </a:lnTo>
                    <a:lnTo>
                      <a:pt x="26" y="54"/>
                    </a:lnTo>
                    <a:lnTo>
                      <a:pt x="26" y="56"/>
                    </a:lnTo>
                    <a:lnTo>
                      <a:pt x="28" y="56"/>
                    </a:lnTo>
                    <a:lnTo>
                      <a:pt x="28" y="58"/>
                    </a:lnTo>
                    <a:lnTo>
                      <a:pt x="26" y="58"/>
                    </a:lnTo>
                    <a:lnTo>
                      <a:pt x="28" y="58"/>
                    </a:lnTo>
                    <a:lnTo>
                      <a:pt x="26" y="58"/>
                    </a:lnTo>
                    <a:lnTo>
                      <a:pt x="24" y="60"/>
                    </a:lnTo>
                    <a:lnTo>
                      <a:pt x="22" y="60"/>
                    </a:lnTo>
                    <a:lnTo>
                      <a:pt x="22" y="58"/>
                    </a:lnTo>
                    <a:lnTo>
                      <a:pt x="20" y="60"/>
                    </a:lnTo>
                    <a:lnTo>
                      <a:pt x="20" y="58"/>
                    </a:lnTo>
                    <a:lnTo>
                      <a:pt x="18" y="58"/>
                    </a:lnTo>
                    <a:lnTo>
                      <a:pt x="16" y="58"/>
                    </a:lnTo>
                    <a:lnTo>
                      <a:pt x="14" y="58"/>
                    </a:lnTo>
                    <a:lnTo>
                      <a:pt x="12" y="58"/>
                    </a:lnTo>
                    <a:lnTo>
                      <a:pt x="10" y="58"/>
                    </a:lnTo>
                    <a:lnTo>
                      <a:pt x="10" y="54"/>
                    </a:lnTo>
                    <a:lnTo>
                      <a:pt x="10" y="52"/>
                    </a:lnTo>
                    <a:lnTo>
                      <a:pt x="10" y="50"/>
                    </a:lnTo>
                    <a:lnTo>
                      <a:pt x="10" y="48"/>
                    </a:lnTo>
                    <a:lnTo>
                      <a:pt x="8" y="46"/>
                    </a:lnTo>
                    <a:lnTo>
                      <a:pt x="6" y="46"/>
                    </a:lnTo>
                    <a:lnTo>
                      <a:pt x="4" y="44"/>
                    </a:lnTo>
                    <a:lnTo>
                      <a:pt x="4" y="42"/>
                    </a:lnTo>
                    <a:lnTo>
                      <a:pt x="4" y="44"/>
                    </a:lnTo>
                    <a:lnTo>
                      <a:pt x="4" y="46"/>
                    </a:lnTo>
                    <a:lnTo>
                      <a:pt x="6" y="46"/>
                    </a:lnTo>
                    <a:lnTo>
                      <a:pt x="4" y="46"/>
                    </a:lnTo>
                    <a:lnTo>
                      <a:pt x="2" y="44"/>
                    </a:lnTo>
                    <a:lnTo>
                      <a:pt x="0" y="44"/>
                    </a:lnTo>
                    <a:lnTo>
                      <a:pt x="2" y="42"/>
                    </a:lnTo>
                    <a:lnTo>
                      <a:pt x="2" y="4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59" name="Freeform 157">
                <a:extLst>
                  <a:ext uri="{FF2B5EF4-FFF2-40B4-BE49-F238E27FC236}">
                    <a16:creationId xmlns:a16="http://schemas.microsoft.com/office/drawing/2014/main" id="{265CE200-745C-A0BB-A5BA-C392D1505B3D}"/>
                  </a:ext>
                </a:extLst>
              </p:cNvPr>
              <p:cNvSpPr>
                <a:spLocks noChangeAspect="1"/>
              </p:cNvSpPr>
              <p:nvPr/>
            </p:nvSpPr>
            <p:spPr bwMode="auto">
              <a:xfrm>
                <a:off x="1748332" y="3914676"/>
                <a:ext cx="118605" cy="130782"/>
              </a:xfrm>
              <a:custGeom>
                <a:avLst/>
                <a:gdLst>
                  <a:gd name="T0" fmla="*/ 8 w 78"/>
                  <a:gd name="T1" fmla="*/ 76 h 86"/>
                  <a:gd name="T2" fmla="*/ 0 w 78"/>
                  <a:gd name="T3" fmla="*/ 70 h 86"/>
                  <a:gd name="T4" fmla="*/ 2 w 78"/>
                  <a:gd name="T5" fmla="*/ 54 h 86"/>
                  <a:gd name="T6" fmla="*/ 14 w 78"/>
                  <a:gd name="T7" fmla="*/ 38 h 86"/>
                  <a:gd name="T8" fmla="*/ 38 w 78"/>
                  <a:gd name="T9" fmla="*/ 34 h 86"/>
                  <a:gd name="T10" fmla="*/ 24 w 78"/>
                  <a:gd name="T11" fmla="*/ 14 h 86"/>
                  <a:gd name="T12" fmla="*/ 30 w 78"/>
                  <a:gd name="T13" fmla="*/ 12 h 86"/>
                  <a:gd name="T14" fmla="*/ 32 w 78"/>
                  <a:gd name="T15" fmla="*/ 0 h 86"/>
                  <a:gd name="T16" fmla="*/ 48 w 78"/>
                  <a:gd name="T17" fmla="*/ 0 h 86"/>
                  <a:gd name="T18" fmla="*/ 66 w 78"/>
                  <a:gd name="T19" fmla="*/ 0 h 86"/>
                  <a:gd name="T20" fmla="*/ 62 w 78"/>
                  <a:gd name="T21" fmla="*/ 20 h 86"/>
                  <a:gd name="T22" fmla="*/ 60 w 78"/>
                  <a:gd name="T23" fmla="*/ 42 h 86"/>
                  <a:gd name="T24" fmla="*/ 66 w 78"/>
                  <a:gd name="T25" fmla="*/ 42 h 86"/>
                  <a:gd name="T26" fmla="*/ 72 w 78"/>
                  <a:gd name="T27" fmla="*/ 42 h 86"/>
                  <a:gd name="T28" fmla="*/ 78 w 78"/>
                  <a:gd name="T29" fmla="*/ 44 h 86"/>
                  <a:gd name="T30" fmla="*/ 66 w 78"/>
                  <a:gd name="T31" fmla="*/ 54 h 86"/>
                  <a:gd name="T32" fmla="*/ 54 w 78"/>
                  <a:gd name="T33" fmla="*/ 72 h 86"/>
                  <a:gd name="T34" fmla="*/ 38 w 78"/>
                  <a:gd name="T35" fmla="*/ 86 h 86"/>
                  <a:gd name="T36" fmla="*/ 22 w 78"/>
                  <a:gd name="T37" fmla="*/ 84 h 86"/>
                  <a:gd name="T38" fmla="*/ 8 w 78"/>
                  <a:gd name="T39" fmla="*/ 76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8" h="86">
                    <a:moveTo>
                      <a:pt x="8" y="76"/>
                    </a:moveTo>
                    <a:lnTo>
                      <a:pt x="0" y="70"/>
                    </a:lnTo>
                    <a:lnTo>
                      <a:pt x="2" y="54"/>
                    </a:lnTo>
                    <a:lnTo>
                      <a:pt x="14" y="38"/>
                    </a:lnTo>
                    <a:lnTo>
                      <a:pt x="38" y="34"/>
                    </a:lnTo>
                    <a:lnTo>
                      <a:pt x="24" y="14"/>
                    </a:lnTo>
                    <a:lnTo>
                      <a:pt x="30" y="12"/>
                    </a:lnTo>
                    <a:lnTo>
                      <a:pt x="32" y="0"/>
                    </a:lnTo>
                    <a:lnTo>
                      <a:pt x="48" y="0"/>
                    </a:lnTo>
                    <a:lnTo>
                      <a:pt x="66" y="0"/>
                    </a:lnTo>
                    <a:lnTo>
                      <a:pt x="62" y="20"/>
                    </a:lnTo>
                    <a:lnTo>
                      <a:pt x="60" y="42"/>
                    </a:lnTo>
                    <a:lnTo>
                      <a:pt x="66" y="42"/>
                    </a:lnTo>
                    <a:lnTo>
                      <a:pt x="72" y="42"/>
                    </a:lnTo>
                    <a:lnTo>
                      <a:pt x="78" y="44"/>
                    </a:lnTo>
                    <a:lnTo>
                      <a:pt x="66" y="54"/>
                    </a:lnTo>
                    <a:lnTo>
                      <a:pt x="54" y="72"/>
                    </a:lnTo>
                    <a:lnTo>
                      <a:pt x="38" y="86"/>
                    </a:lnTo>
                    <a:lnTo>
                      <a:pt x="22" y="84"/>
                    </a:lnTo>
                    <a:lnTo>
                      <a:pt x="8" y="7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60" name="Freeform 158">
                <a:extLst>
                  <a:ext uri="{FF2B5EF4-FFF2-40B4-BE49-F238E27FC236}">
                    <a16:creationId xmlns:a16="http://schemas.microsoft.com/office/drawing/2014/main" id="{1AEEF900-E72E-F097-55FA-B8D484813FD6}"/>
                  </a:ext>
                </a:extLst>
              </p:cNvPr>
              <p:cNvSpPr>
                <a:spLocks noChangeAspect="1"/>
              </p:cNvSpPr>
              <p:nvPr/>
            </p:nvSpPr>
            <p:spPr bwMode="auto">
              <a:xfrm>
                <a:off x="6012073" y="3292698"/>
                <a:ext cx="422724" cy="430366"/>
              </a:xfrm>
              <a:custGeom>
                <a:avLst/>
                <a:gdLst>
                  <a:gd name="T0" fmla="*/ 96 w 278"/>
                  <a:gd name="T1" fmla="*/ 248 h 283"/>
                  <a:gd name="T2" fmla="*/ 62 w 278"/>
                  <a:gd name="T3" fmla="*/ 252 h 283"/>
                  <a:gd name="T4" fmla="*/ 28 w 278"/>
                  <a:gd name="T5" fmla="*/ 252 h 283"/>
                  <a:gd name="T6" fmla="*/ 38 w 278"/>
                  <a:gd name="T7" fmla="*/ 228 h 283"/>
                  <a:gd name="T8" fmla="*/ 54 w 278"/>
                  <a:gd name="T9" fmla="*/ 212 h 283"/>
                  <a:gd name="T10" fmla="*/ 42 w 278"/>
                  <a:gd name="T11" fmla="*/ 188 h 283"/>
                  <a:gd name="T12" fmla="*/ 14 w 278"/>
                  <a:gd name="T13" fmla="*/ 166 h 283"/>
                  <a:gd name="T14" fmla="*/ 16 w 278"/>
                  <a:gd name="T15" fmla="*/ 158 h 283"/>
                  <a:gd name="T16" fmla="*/ 60 w 278"/>
                  <a:gd name="T17" fmla="*/ 162 h 283"/>
                  <a:gd name="T18" fmla="*/ 98 w 278"/>
                  <a:gd name="T19" fmla="*/ 154 h 283"/>
                  <a:gd name="T20" fmla="*/ 102 w 278"/>
                  <a:gd name="T21" fmla="*/ 128 h 283"/>
                  <a:gd name="T22" fmla="*/ 124 w 278"/>
                  <a:gd name="T23" fmla="*/ 114 h 283"/>
                  <a:gd name="T24" fmla="*/ 142 w 278"/>
                  <a:gd name="T25" fmla="*/ 92 h 283"/>
                  <a:gd name="T26" fmla="*/ 146 w 278"/>
                  <a:gd name="T27" fmla="*/ 68 h 283"/>
                  <a:gd name="T28" fmla="*/ 164 w 278"/>
                  <a:gd name="T29" fmla="*/ 58 h 283"/>
                  <a:gd name="T30" fmla="*/ 160 w 278"/>
                  <a:gd name="T31" fmla="*/ 24 h 283"/>
                  <a:gd name="T32" fmla="*/ 190 w 278"/>
                  <a:gd name="T33" fmla="*/ 6 h 283"/>
                  <a:gd name="T34" fmla="*/ 232 w 278"/>
                  <a:gd name="T35" fmla="*/ 6 h 283"/>
                  <a:gd name="T36" fmla="*/ 254 w 278"/>
                  <a:gd name="T37" fmla="*/ 26 h 283"/>
                  <a:gd name="T38" fmla="*/ 260 w 278"/>
                  <a:gd name="T39" fmla="*/ 48 h 283"/>
                  <a:gd name="T40" fmla="*/ 214 w 278"/>
                  <a:gd name="T41" fmla="*/ 52 h 283"/>
                  <a:gd name="T42" fmla="*/ 222 w 278"/>
                  <a:gd name="T43" fmla="*/ 68 h 283"/>
                  <a:gd name="T44" fmla="*/ 228 w 278"/>
                  <a:gd name="T45" fmla="*/ 86 h 283"/>
                  <a:gd name="T46" fmla="*/ 242 w 278"/>
                  <a:gd name="T47" fmla="*/ 98 h 283"/>
                  <a:gd name="T48" fmla="*/ 238 w 278"/>
                  <a:gd name="T49" fmla="*/ 114 h 283"/>
                  <a:gd name="T50" fmla="*/ 234 w 278"/>
                  <a:gd name="T51" fmla="*/ 144 h 283"/>
                  <a:gd name="T52" fmla="*/ 214 w 278"/>
                  <a:gd name="T53" fmla="*/ 178 h 283"/>
                  <a:gd name="T54" fmla="*/ 186 w 278"/>
                  <a:gd name="T55" fmla="*/ 196 h 283"/>
                  <a:gd name="T56" fmla="*/ 168 w 278"/>
                  <a:gd name="T57" fmla="*/ 218 h 283"/>
                  <a:gd name="T58" fmla="*/ 186 w 278"/>
                  <a:gd name="T59" fmla="*/ 242 h 283"/>
                  <a:gd name="T60" fmla="*/ 202 w 278"/>
                  <a:gd name="T61" fmla="*/ 270 h 283"/>
                  <a:gd name="T62" fmla="*/ 176 w 278"/>
                  <a:gd name="T63" fmla="*/ 273 h 283"/>
                  <a:gd name="T64" fmla="*/ 162 w 278"/>
                  <a:gd name="T65" fmla="*/ 279 h 283"/>
                  <a:gd name="T66" fmla="*/ 140 w 278"/>
                  <a:gd name="T67" fmla="*/ 277 h 283"/>
                  <a:gd name="T68" fmla="*/ 122 w 278"/>
                  <a:gd name="T69" fmla="*/ 258 h 2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78" h="283">
                    <a:moveTo>
                      <a:pt x="116" y="246"/>
                    </a:moveTo>
                    <a:lnTo>
                      <a:pt x="96" y="248"/>
                    </a:lnTo>
                    <a:lnTo>
                      <a:pt x="76" y="250"/>
                    </a:lnTo>
                    <a:lnTo>
                      <a:pt x="62" y="252"/>
                    </a:lnTo>
                    <a:lnTo>
                      <a:pt x="46" y="252"/>
                    </a:lnTo>
                    <a:lnTo>
                      <a:pt x="28" y="252"/>
                    </a:lnTo>
                    <a:lnTo>
                      <a:pt x="30" y="236"/>
                    </a:lnTo>
                    <a:lnTo>
                      <a:pt x="38" y="228"/>
                    </a:lnTo>
                    <a:lnTo>
                      <a:pt x="54" y="222"/>
                    </a:lnTo>
                    <a:lnTo>
                      <a:pt x="54" y="212"/>
                    </a:lnTo>
                    <a:lnTo>
                      <a:pt x="46" y="210"/>
                    </a:lnTo>
                    <a:lnTo>
                      <a:pt x="42" y="188"/>
                    </a:lnTo>
                    <a:lnTo>
                      <a:pt x="28" y="182"/>
                    </a:lnTo>
                    <a:lnTo>
                      <a:pt x="14" y="166"/>
                    </a:lnTo>
                    <a:lnTo>
                      <a:pt x="0" y="154"/>
                    </a:lnTo>
                    <a:lnTo>
                      <a:pt x="16" y="158"/>
                    </a:lnTo>
                    <a:lnTo>
                      <a:pt x="32" y="164"/>
                    </a:lnTo>
                    <a:lnTo>
                      <a:pt x="60" y="162"/>
                    </a:lnTo>
                    <a:lnTo>
                      <a:pt x="78" y="158"/>
                    </a:lnTo>
                    <a:lnTo>
                      <a:pt x="98" y="154"/>
                    </a:lnTo>
                    <a:lnTo>
                      <a:pt x="98" y="144"/>
                    </a:lnTo>
                    <a:lnTo>
                      <a:pt x="102" y="128"/>
                    </a:lnTo>
                    <a:lnTo>
                      <a:pt x="118" y="120"/>
                    </a:lnTo>
                    <a:lnTo>
                      <a:pt x="124" y="114"/>
                    </a:lnTo>
                    <a:lnTo>
                      <a:pt x="142" y="116"/>
                    </a:lnTo>
                    <a:lnTo>
                      <a:pt x="142" y="92"/>
                    </a:lnTo>
                    <a:lnTo>
                      <a:pt x="156" y="80"/>
                    </a:lnTo>
                    <a:lnTo>
                      <a:pt x="146" y="68"/>
                    </a:lnTo>
                    <a:lnTo>
                      <a:pt x="162" y="66"/>
                    </a:lnTo>
                    <a:lnTo>
                      <a:pt x="164" y="58"/>
                    </a:lnTo>
                    <a:lnTo>
                      <a:pt x="170" y="42"/>
                    </a:lnTo>
                    <a:lnTo>
                      <a:pt x="160" y="24"/>
                    </a:lnTo>
                    <a:lnTo>
                      <a:pt x="170" y="10"/>
                    </a:lnTo>
                    <a:lnTo>
                      <a:pt x="190" y="6"/>
                    </a:lnTo>
                    <a:lnTo>
                      <a:pt x="212" y="0"/>
                    </a:lnTo>
                    <a:lnTo>
                      <a:pt x="232" y="6"/>
                    </a:lnTo>
                    <a:lnTo>
                      <a:pt x="240" y="22"/>
                    </a:lnTo>
                    <a:lnTo>
                      <a:pt x="254" y="26"/>
                    </a:lnTo>
                    <a:lnTo>
                      <a:pt x="278" y="34"/>
                    </a:lnTo>
                    <a:lnTo>
                      <a:pt x="260" y="48"/>
                    </a:lnTo>
                    <a:lnTo>
                      <a:pt x="240" y="54"/>
                    </a:lnTo>
                    <a:lnTo>
                      <a:pt x="214" y="52"/>
                    </a:lnTo>
                    <a:lnTo>
                      <a:pt x="214" y="58"/>
                    </a:lnTo>
                    <a:lnTo>
                      <a:pt x="222" y="68"/>
                    </a:lnTo>
                    <a:lnTo>
                      <a:pt x="222" y="74"/>
                    </a:lnTo>
                    <a:lnTo>
                      <a:pt x="228" y="86"/>
                    </a:lnTo>
                    <a:lnTo>
                      <a:pt x="236" y="90"/>
                    </a:lnTo>
                    <a:lnTo>
                      <a:pt x="242" y="98"/>
                    </a:lnTo>
                    <a:lnTo>
                      <a:pt x="250" y="104"/>
                    </a:lnTo>
                    <a:lnTo>
                      <a:pt x="238" y="114"/>
                    </a:lnTo>
                    <a:lnTo>
                      <a:pt x="242" y="130"/>
                    </a:lnTo>
                    <a:lnTo>
                      <a:pt x="234" y="144"/>
                    </a:lnTo>
                    <a:lnTo>
                      <a:pt x="226" y="160"/>
                    </a:lnTo>
                    <a:lnTo>
                      <a:pt x="214" y="178"/>
                    </a:lnTo>
                    <a:lnTo>
                      <a:pt x="202" y="194"/>
                    </a:lnTo>
                    <a:lnTo>
                      <a:pt x="186" y="196"/>
                    </a:lnTo>
                    <a:lnTo>
                      <a:pt x="178" y="194"/>
                    </a:lnTo>
                    <a:lnTo>
                      <a:pt x="168" y="218"/>
                    </a:lnTo>
                    <a:lnTo>
                      <a:pt x="182" y="226"/>
                    </a:lnTo>
                    <a:lnTo>
                      <a:pt x="186" y="242"/>
                    </a:lnTo>
                    <a:lnTo>
                      <a:pt x="192" y="242"/>
                    </a:lnTo>
                    <a:lnTo>
                      <a:pt x="202" y="270"/>
                    </a:lnTo>
                    <a:lnTo>
                      <a:pt x="194" y="268"/>
                    </a:lnTo>
                    <a:lnTo>
                      <a:pt x="176" y="273"/>
                    </a:lnTo>
                    <a:lnTo>
                      <a:pt x="162" y="270"/>
                    </a:lnTo>
                    <a:lnTo>
                      <a:pt x="162" y="279"/>
                    </a:lnTo>
                    <a:lnTo>
                      <a:pt x="152" y="283"/>
                    </a:lnTo>
                    <a:lnTo>
                      <a:pt x="140" y="277"/>
                    </a:lnTo>
                    <a:lnTo>
                      <a:pt x="128" y="260"/>
                    </a:lnTo>
                    <a:lnTo>
                      <a:pt x="122" y="258"/>
                    </a:lnTo>
                    <a:lnTo>
                      <a:pt x="116" y="24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61" name="Freeform 159">
                <a:extLst>
                  <a:ext uri="{FF2B5EF4-FFF2-40B4-BE49-F238E27FC236}">
                    <a16:creationId xmlns:a16="http://schemas.microsoft.com/office/drawing/2014/main" id="{07545067-1683-1AA4-0E8B-3C6F7F8905BF}"/>
                  </a:ext>
                </a:extLst>
              </p:cNvPr>
              <p:cNvSpPr>
                <a:spLocks noChangeAspect="1"/>
              </p:cNvSpPr>
              <p:nvPr/>
            </p:nvSpPr>
            <p:spPr bwMode="auto">
              <a:xfrm>
                <a:off x="7192051" y="3741313"/>
                <a:ext cx="249377" cy="468386"/>
              </a:xfrm>
              <a:custGeom>
                <a:avLst/>
                <a:gdLst>
                  <a:gd name="T0" fmla="*/ 52 w 164"/>
                  <a:gd name="T1" fmla="*/ 58 h 308"/>
                  <a:gd name="T2" fmla="*/ 32 w 164"/>
                  <a:gd name="T3" fmla="*/ 52 h 308"/>
                  <a:gd name="T4" fmla="*/ 16 w 164"/>
                  <a:gd name="T5" fmla="*/ 32 h 308"/>
                  <a:gd name="T6" fmla="*/ 6 w 164"/>
                  <a:gd name="T7" fmla="*/ 12 h 308"/>
                  <a:gd name="T8" fmla="*/ 20 w 164"/>
                  <a:gd name="T9" fmla="*/ 12 h 308"/>
                  <a:gd name="T10" fmla="*/ 32 w 164"/>
                  <a:gd name="T11" fmla="*/ 14 h 308"/>
                  <a:gd name="T12" fmla="*/ 40 w 164"/>
                  <a:gd name="T13" fmla="*/ 12 h 308"/>
                  <a:gd name="T14" fmla="*/ 60 w 164"/>
                  <a:gd name="T15" fmla="*/ 0 h 308"/>
                  <a:gd name="T16" fmla="*/ 84 w 164"/>
                  <a:gd name="T17" fmla="*/ 22 h 308"/>
                  <a:gd name="T18" fmla="*/ 110 w 164"/>
                  <a:gd name="T19" fmla="*/ 36 h 308"/>
                  <a:gd name="T20" fmla="*/ 102 w 164"/>
                  <a:gd name="T21" fmla="*/ 44 h 308"/>
                  <a:gd name="T22" fmla="*/ 98 w 164"/>
                  <a:gd name="T23" fmla="*/ 48 h 308"/>
                  <a:gd name="T24" fmla="*/ 90 w 164"/>
                  <a:gd name="T25" fmla="*/ 50 h 308"/>
                  <a:gd name="T26" fmla="*/ 78 w 164"/>
                  <a:gd name="T27" fmla="*/ 88 h 308"/>
                  <a:gd name="T28" fmla="*/ 96 w 164"/>
                  <a:gd name="T29" fmla="*/ 116 h 308"/>
                  <a:gd name="T30" fmla="*/ 118 w 164"/>
                  <a:gd name="T31" fmla="*/ 140 h 308"/>
                  <a:gd name="T32" fmla="*/ 146 w 164"/>
                  <a:gd name="T33" fmla="*/ 166 h 308"/>
                  <a:gd name="T34" fmla="*/ 164 w 164"/>
                  <a:gd name="T35" fmla="*/ 224 h 308"/>
                  <a:gd name="T36" fmla="*/ 162 w 164"/>
                  <a:gd name="T37" fmla="*/ 238 h 308"/>
                  <a:gd name="T38" fmla="*/ 146 w 164"/>
                  <a:gd name="T39" fmla="*/ 260 h 308"/>
                  <a:gd name="T40" fmla="*/ 120 w 164"/>
                  <a:gd name="T41" fmla="*/ 266 h 308"/>
                  <a:gd name="T42" fmla="*/ 130 w 164"/>
                  <a:gd name="T43" fmla="*/ 272 h 308"/>
                  <a:gd name="T44" fmla="*/ 130 w 164"/>
                  <a:gd name="T45" fmla="*/ 274 h 308"/>
                  <a:gd name="T46" fmla="*/ 118 w 164"/>
                  <a:gd name="T47" fmla="*/ 270 h 308"/>
                  <a:gd name="T48" fmla="*/ 120 w 164"/>
                  <a:gd name="T49" fmla="*/ 278 h 308"/>
                  <a:gd name="T50" fmla="*/ 118 w 164"/>
                  <a:gd name="T51" fmla="*/ 288 h 308"/>
                  <a:gd name="T52" fmla="*/ 96 w 164"/>
                  <a:gd name="T53" fmla="*/ 304 h 308"/>
                  <a:gd name="T54" fmla="*/ 82 w 164"/>
                  <a:gd name="T55" fmla="*/ 278 h 308"/>
                  <a:gd name="T56" fmla="*/ 88 w 164"/>
                  <a:gd name="T57" fmla="*/ 264 h 308"/>
                  <a:gd name="T58" fmla="*/ 106 w 164"/>
                  <a:gd name="T59" fmla="*/ 264 h 308"/>
                  <a:gd name="T60" fmla="*/ 110 w 164"/>
                  <a:gd name="T61" fmla="*/ 242 h 308"/>
                  <a:gd name="T62" fmla="*/ 128 w 164"/>
                  <a:gd name="T63" fmla="*/ 216 h 308"/>
                  <a:gd name="T64" fmla="*/ 126 w 164"/>
                  <a:gd name="T65" fmla="*/ 180 h 308"/>
                  <a:gd name="T66" fmla="*/ 116 w 164"/>
                  <a:gd name="T67" fmla="*/ 156 h 308"/>
                  <a:gd name="T68" fmla="*/ 102 w 164"/>
                  <a:gd name="T69" fmla="*/ 138 h 308"/>
                  <a:gd name="T70" fmla="*/ 82 w 164"/>
                  <a:gd name="T71" fmla="*/ 112 h 308"/>
                  <a:gd name="T72" fmla="*/ 46 w 164"/>
                  <a:gd name="T73" fmla="*/ 80 h 308"/>
                  <a:gd name="T74" fmla="*/ 60 w 164"/>
                  <a:gd name="T75" fmla="*/ 72 h 3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4" h="308">
                    <a:moveTo>
                      <a:pt x="58" y="64"/>
                    </a:moveTo>
                    <a:lnTo>
                      <a:pt x="52" y="58"/>
                    </a:lnTo>
                    <a:lnTo>
                      <a:pt x="42" y="48"/>
                    </a:lnTo>
                    <a:lnTo>
                      <a:pt x="32" y="52"/>
                    </a:lnTo>
                    <a:lnTo>
                      <a:pt x="18" y="40"/>
                    </a:lnTo>
                    <a:lnTo>
                      <a:pt x="16" y="32"/>
                    </a:lnTo>
                    <a:lnTo>
                      <a:pt x="0" y="16"/>
                    </a:lnTo>
                    <a:lnTo>
                      <a:pt x="6" y="12"/>
                    </a:lnTo>
                    <a:lnTo>
                      <a:pt x="14" y="16"/>
                    </a:lnTo>
                    <a:lnTo>
                      <a:pt x="20" y="12"/>
                    </a:lnTo>
                    <a:lnTo>
                      <a:pt x="26" y="12"/>
                    </a:lnTo>
                    <a:lnTo>
                      <a:pt x="32" y="14"/>
                    </a:lnTo>
                    <a:lnTo>
                      <a:pt x="36" y="12"/>
                    </a:lnTo>
                    <a:lnTo>
                      <a:pt x="40" y="12"/>
                    </a:lnTo>
                    <a:lnTo>
                      <a:pt x="52" y="0"/>
                    </a:lnTo>
                    <a:lnTo>
                      <a:pt x="60" y="0"/>
                    </a:lnTo>
                    <a:lnTo>
                      <a:pt x="82" y="8"/>
                    </a:lnTo>
                    <a:lnTo>
                      <a:pt x="84" y="22"/>
                    </a:lnTo>
                    <a:lnTo>
                      <a:pt x="92" y="28"/>
                    </a:lnTo>
                    <a:lnTo>
                      <a:pt x="110" y="36"/>
                    </a:lnTo>
                    <a:lnTo>
                      <a:pt x="102" y="42"/>
                    </a:lnTo>
                    <a:lnTo>
                      <a:pt x="102" y="44"/>
                    </a:lnTo>
                    <a:lnTo>
                      <a:pt x="102" y="48"/>
                    </a:lnTo>
                    <a:lnTo>
                      <a:pt x="98" y="48"/>
                    </a:lnTo>
                    <a:lnTo>
                      <a:pt x="90" y="48"/>
                    </a:lnTo>
                    <a:lnTo>
                      <a:pt x="90" y="50"/>
                    </a:lnTo>
                    <a:lnTo>
                      <a:pt x="84" y="68"/>
                    </a:lnTo>
                    <a:lnTo>
                      <a:pt x="78" y="88"/>
                    </a:lnTo>
                    <a:lnTo>
                      <a:pt x="90" y="106"/>
                    </a:lnTo>
                    <a:lnTo>
                      <a:pt x="96" y="116"/>
                    </a:lnTo>
                    <a:lnTo>
                      <a:pt x="108" y="128"/>
                    </a:lnTo>
                    <a:lnTo>
                      <a:pt x="118" y="140"/>
                    </a:lnTo>
                    <a:lnTo>
                      <a:pt x="134" y="152"/>
                    </a:lnTo>
                    <a:lnTo>
                      <a:pt x="146" y="166"/>
                    </a:lnTo>
                    <a:lnTo>
                      <a:pt x="156" y="194"/>
                    </a:lnTo>
                    <a:lnTo>
                      <a:pt x="164" y="224"/>
                    </a:lnTo>
                    <a:lnTo>
                      <a:pt x="162" y="230"/>
                    </a:lnTo>
                    <a:lnTo>
                      <a:pt x="162" y="238"/>
                    </a:lnTo>
                    <a:lnTo>
                      <a:pt x="160" y="248"/>
                    </a:lnTo>
                    <a:lnTo>
                      <a:pt x="146" y="260"/>
                    </a:lnTo>
                    <a:lnTo>
                      <a:pt x="134" y="270"/>
                    </a:lnTo>
                    <a:lnTo>
                      <a:pt x="120" y="266"/>
                    </a:lnTo>
                    <a:lnTo>
                      <a:pt x="132" y="270"/>
                    </a:lnTo>
                    <a:lnTo>
                      <a:pt x="130" y="272"/>
                    </a:lnTo>
                    <a:lnTo>
                      <a:pt x="120" y="268"/>
                    </a:lnTo>
                    <a:lnTo>
                      <a:pt x="130" y="274"/>
                    </a:lnTo>
                    <a:lnTo>
                      <a:pt x="126" y="276"/>
                    </a:lnTo>
                    <a:lnTo>
                      <a:pt x="118" y="270"/>
                    </a:lnTo>
                    <a:lnTo>
                      <a:pt x="124" y="276"/>
                    </a:lnTo>
                    <a:lnTo>
                      <a:pt x="120" y="278"/>
                    </a:lnTo>
                    <a:lnTo>
                      <a:pt x="116" y="280"/>
                    </a:lnTo>
                    <a:lnTo>
                      <a:pt x="118" y="288"/>
                    </a:lnTo>
                    <a:lnTo>
                      <a:pt x="110" y="290"/>
                    </a:lnTo>
                    <a:lnTo>
                      <a:pt x="96" y="304"/>
                    </a:lnTo>
                    <a:lnTo>
                      <a:pt x="86" y="308"/>
                    </a:lnTo>
                    <a:lnTo>
                      <a:pt x="82" y="278"/>
                    </a:lnTo>
                    <a:lnTo>
                      <a:pt x="76" y="272"/>
                    </a:lnTo>
                    <a:lnTo>
                      <a:pt x="88" y="264"/>
                    </a:lnTo>
                    <a:lnTo>
                      <a:pt x="92" y="260"/>
                    </a:lnTo>
                    <a:lnTo>
                      <a:pt x="106" y="264"/>
                    </a:lnTo>
                    <a:lnTo>
                      <a:pt x="102" y="248"/>
                    </a:lnTo>
                    <a:lnTo>
                      <a:pt x="110" y="242"/>
                    </a:lnTo>
                    <a:lnTo>
                      <a:pt x="130" y="232"/>
                    </a:lnTo>
                    <a:lnTo>
                      <a:pt x="128" y="216"/>
                    </a:lnTo>
                    <a:lnTo>
                      <a:pt x="126" y="200"/>
                    </a:lnTo>
                    <a:lnTo>
                      <a:pt x="126" y="180"/>
                    </a:lnTo>
                    <a:lnTo>
                      <a:pt x="122" y="164"/>
                    </a:lnTo>
                    <a:lnTo>
                      <a:pt x="116" y="156"/>
                    </a:lnTo>
                    <a:lnTo>
                      <a:pt x="118" y="152"/>
                    </a:lnTo>
                    <a:lnTo>
                      <a:pt x="102" y="138"/>
                    </a:lnTo>
                    <a:lnTo>
                      <a:pt x="94" y="126"/>
                    </a:lnTo>
                    <a:lnTo>
                      <a:pt x="82" y="112"/>
                    </a:lnTo>
                    <a:lnTo>
                      <a:pt x="70" y="98"/>
                    </a:lnTo>
                    <a:lnTo>
                      <a:pt x="46" y="80"/>
                    </a:lnTo>
                    <a:lnTo>
                      <a:pt x="50" y="74"/>
                    </a:lnTo>
                    <a:lnTo>
                      <a:pt x="60" y="72"/>
                    </a:lnTo>
                    <a:lnTo>
                      <a:pt x="58" y="6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62" name="Freeform 160">
                <a:extLst>
                  <a:ext uri="{FF2B5EF4-FFF2-40B4-BE49-F238E27FC236}">
                    <a16:creationId xmlns:a16="http://schemas.microsoft.com/office/drawing/2014/main" id="{156A76EF-32CD-F21F-E8D5-90A7CC1835E7}"/>
                  </a:ext>
                </a:extLst>
              </p:cNvPr>
              <p:cNvSpPr>
                <a:spLocks noChangeAspect="1" noEditPoints="1"/>
              </p:cNvSpPr>
              <p:nvPr/>
            </p:nvSpPr>
            <p:spPr bwMode="auto">
              <a:xfrm>
                <a:off x="9044134" y="4965503"/>
                <a:ext cx="48658" cy="136865"/>
              </a:xfrm>
              <a:custGeom>
                <a:avLst/>
                <a:gdLst>
                  <a:gd name="T0" fmla="*/ 32 w 32"/>
                  <a:gd name="T1" fmla="*/ 86 h 90"/>
                  <a:gd name="T2" fmla="*/ 28 w 32"/>
                  <a:gd name="T3" fmla="*/ 90 h 90"/>
                  <a:gd name="T4" fmla="*/ 32 w 32"/>
                  <a:gd name="T5" fmla="*/ 84 h 90"/>
                  <a:gd name="T6" fmla="*/ 32 w 32"/>
                  <a:gd name="T7" fmla="*/ 86 h 90"/>
                  <a:gd name="T8" fmla="*/ 24 w 32"/>
                  <a:gd name="T9" fmla="*/ 28 h 90"/>
                  <a:gd name="T10" fmla="*/ 24 w 32"/>
                  <a:gd name="T11" fmla="*/ 34 h 90"/>
                  <a:gd name="T12" fmla="*/ 22 w 32"/>
                  <a:gd name="T13" fmla="*/ 34 h 90"/>
                  <a:gd name="T14" fmla="*/ 24 w 32"/>
                  <a:gd name="T15" fmla="*/ 28 h 90"/>
                  <a:gd name="T16" fmla="*/ 22 w 32"/>
                  <a:gd name="T17" fmla="*/ 66 h 90"/>
                  <a:gd name="T18" fmla="*/ 20 w 32"/>
                  <a:gd name="T19" fmla="*/ 66 h 90"/>
                  <a:gd name="T20" fmla="*/ 20 w 32"/>
                  <a:gd name="T21" fmla="*/ 64 h 90"/>
                  <a:gd name="T22" fmla="*/ 20 w 32"/>
                  <a:gd name="T23" fmla="*/ 64 h 90"/>
                  <a:gd name="T24" fmla="*/ 20 w 32"/>
                  <a:gd name="T25" fmla="*/ 62 h 90"/>
                  <a:gd name="T26" fmla="*/ 20 w 32"/>
                  <a:gd name="T27" fmla="*/ 64 h 90"/>
                  <a:gd name="T28" fmla="*/ 22 w 32"/>
                  <a:gd name="T29" fmla="*/ 66 h 90"/>
                  <a:gd name="T30" fmla="*/ 16 w 32"/>
                  <a:gd name="T31" fmla="*/ 38 h 90"/>
                  <a:gd name="T32" fmla="*/ 10 w 32"/>
                  <a:gd name="T33" fmla="*/ 36 h 90"/>
                  <a:gd name="T34" fmla="*/ 8 w 32"/>
                  <a:gd name="T35" fmla="*/ 24 h 90"/>
                  <a:gd name="T36" fmla="*/ 16 w 32"/>
                  <a:gd name="T37" fmla="*/ 38 h 90"/>
                  <a:gd name="T38" fmla="*/ 10 w 32"/>
                  <a:gd name="T39" fmla="*/ 18 h 90"/>
                  <a:gd name="T40" fmla="*/ 0 w 32"/>
                  <a:gd name="T41" fmla="*/ 18 h 90"/>
                  <a:gd name="T42" fmla="*/ 4 w 32"/>
                  <a:gd name="T43" fmla="*/ 0 h 90"/>
                  <a:gd name="T44" fmla="*/ 8 w 32"/>
                  <a:gd name="T45" fmla="*/ 8 h 90"/>
                  <a:gd name="T46" fmla="*/ 10 w 32"/>
                  <a:gd name="T47" fmla="*/ 6 h 90"/>
                  <a:gd name="T48" fmla="*/ 10 w 32"/>
                  <a:gd name="T49" fmla="*/ 18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 h="90">
                    <a:moveTo>
                      <a:pt x="32" y="86"/>
                    </a:moveTo>
                    <a:lnTo>
                      <a:pt x="28" y="90"/>
                    </a:lnTo>
                    <a:lnTo>
                      <a:pt x="32" y="84"/>
                    </a:lnTo>
                    <a:lnTo>
                      <a:pt x="32" y="86"/>
                    </a:lnTo>
                    <a:close/>
                    <a:moveTo>
                      <a:pt x="24" y="28"/>
                    </a:moveTo>
                    <a:lnTo>
                      <a:pt x="24" y="34"/>
                    </a:lnTo>
                    <a:lnTo>
                      <a:pt x="22" y="34"/>
                    </a:lnTo>
                    <a:lnTo>
                      <a:pt x="24" y="28"/>
                    </a:lnTo>
                    <a:close/>
                    <a:moveTo>
                      <a:pt x="22" y="66"/>
                    </a:moveTo>
                    <a:lnTo>
                      <a:pt x="20" y="66"/>
                    </a:lnTo>
                    <a:lnTo>
                      <a:pt x="20" y="64"/>
                    </a:lnTo>
                    <a:lnTo>
                      <a:pt x="20" y="62"/>
                    </a:lnTo>
                    <a:lnTo>
                      <a:pt x="20" y="64"/>
                    </a:lnTo>
                    <a:lnTo>
                      <a:pt x="22" y="66"/>
                    </a:lnTo>
                    <a:close/>
                    <a:moveTo>
                      <a:pt x="16" y="38"/>
                    </a:moveTo>
                    <a:lnTo>
                      <a:pt x="10" y="36"/>
                    </a:lnTo>
                    <a:lnTo>
                      <a:pt x="8" y="24"/>
                    </a:lnTo>
                    <a:lnTo>
                      <a:pt x="16" y="38"/>
                    </a:lnTo>
                    <a:close/>
                    <a:moveTo>
                      <a:pt x="10" y="18"/>
                    </a:moveTo>
                    <a:lnTo>
                      <a:pt x="0" y="18"/>
                    </a:lnTo>
                    <a:lnTo>
                      <a:pt x="4" y="0"/>
                    </a:lnTo>
                    <a:lnTo>
                      <a:pt x="8" y="8"/>
                    </a:lnTo>
                    <a:lnTo>
                      <a:pt x="10" y="6"/>
                    </a:lnTo>
                    <a:lnTo>
                      <a:pt x="10" y="1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63" name="Freeform 161">
                <a:extLst>
                  <a:ext uri="{FF2B5EF4-FFF2-40B4-BE49-F238E27FC236}">
                    <a16:creationId xmlns:a16="http://schemas.microsoft.com/office/drawing/2014/main" id="{13F35CC4-09F5-D886-A271-8456BAAC9B6F}"/>
                  </a:ext>
                </a:extLst>
              </p:cNvPr>
              <p:cNvSpPr>
                <a:spLocks noChangeAspect="1" noEditPoints="1"/>
              </p:cNvSpPr>
              <p:nvPr/>
            </p:nvSpPr>
            <p:spPr bwMode="auto">
              <a:xfrm>
                <a:off x="4534056" y="4436289"/>
                <a:ext cx="27372" cy="54748"/>
              </a:xfrm>
              <a:custGeom>
                <a:avLst/>
                <a:gdLst>
                  <a:gd name="T0" fmla="*/ 16 w 18"/>
                  <a:gd name="T1" fmla="*/ 4 h 36"/>
                  <a:gd name="T2" fmla="*/ 16 w 18"/>
                  <a:gd name="T3" fmla="*/ 2 h 36"/>
                  <a:gd name="T4" fmla="*/ 18 w 18"/>
                  <a:gd name="T5" fmla="*/ 0 h 36"/>
                  <a:gd name="T6" fmla="*/ 16 w 18"/>
                  <a:gd name="T7" fmla="*/ 4 h 36"/>
                  <a:gd name="T8" fmla="*/ 6 w 18"/>
                  <a:gd name="T9" fmla="*/ 30 h 36"/>
                  <a:gd name="T10" fmla="*/ 2 w 18"/>
                  <a:gd name="T11" fmla="*/ 36 h 36"/>
                  <a:gd name="T12" fmla="*/ 0 w 18"/>
                  <a:gd name="T13" fmla="*/ 32 h 36"/>
                  <a:gd name="T14" fmla="*/ 2 w 18"/>
                  <a:gd name="T15" fmla="*/ 28 h 36"/>
                  <a:gd name="T16" fmla="*/ 4 w 18"/>
                  <a:gd name="T17" fmla="*/ 28 h 36"/>
                  <a:gd name="T18" fmla="*/ 6 w 18"/>
                  <a:gd name="T19" fmla="*/ 30 h 36"/>
                  <a:gd name="T20" fmla="*/ 6 w 18"/>
                  <a:gd name="T21" fmla="*/ 3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36">
                    <a:moveTo>
                      <a:pt x="16" y="4"/>
                    </a:moveTo>
                    <a:lnTo>
                      <a:pt x="16" y="2"/>
                    </a:lnTo>
                    <a:lnTo>
                      <a:pt x="18" y="0"/>
                    </a:lnTo>
                    <a:lnTo>
                      <a:pt x="16" y="4"/>
                    </a:lnTo>
                    <a:close/>
                    <a:moveTo>
                      <a:pt x="6" y="30"/>
                    </a:moveTo>
                    <a:lnTo>
                      <a:pt x="2" y="36"/>
                    </a:lnTo>
                    <a:lnTo>
                      <a:pt x="0" y="32"/>
                    </a:lnTo>
                    <a:lnTo>
                      <a:pt x="2" y="28"/>
                    </a:lnTo>
                    <a:lnTo>
                      <a:pt x="4" y="28"/>
                    </a:lnTo>
                    <a:lnTo>
                      <a:pt x="6" y="3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64" name="Freeform 162">
                <a:extLst>
                  <a:ext uri="{FF2B5EF4-FFF2-40B4-BE49-F238E27FC236}">
                    <a16:creationId xmlns:a16="http://schemas.microsoft.com/office/drawing/2014/main" id="{5962BD53-3D7D-4335-FAAF-9E163625D148}"/>
                  </a:ext>
                </a:extLst>
              </p:cNvPr>
              <p:cNvSpPr>
                <a:spLocks noChangeAspect="1" noEditPoints="1"/>
              </p:cNvSpPr>
              <p:nvPr/>
            </p:nvSpPr>
            <p:spPr bwMode="auto">
              <a:xfrm>
                <a:off x="4534056" y="4436289"/>
                <a:ext cx="27372" cy="54748"/>
              </a:xfrm>
              <a:custGeom>
                <a:avLst/>
                <a:gdLst>
                  <a:gd name="T0" fmla="*/ 16 w 18"/>
                  <a:gd name="T1" fmla="*/ 4 h 36"/>
                  <a:gd name="T2" fmla="*/ 16 w 18"/>
                  <a:gd name="T3" fmla="*/ 2 h 36"/>
                  <a:gd name="T4" fmla="*/ 18 w 18"/>
                  <a:gd name="T5" fmla="*/ 0 h 36"/>
                  <a:gd name="T6" fmla="*/ 16 w 18"/>
                  <a:gd name="T7" fmla="*/ 4 h 36"/>
                  <a:gd name="T8" fmla="*/ 6 w 18"/>
                  <a:gd name="T9" fmla="*/ 30 h 36"/>
                  <a:gd name="T10" fmla="*/ 2 w 18"/>
                  <a:gd name="T11" fmla="*/ 36 h 36"/>
                  <a:gd name="T12" fmla="*/ 0 w 18"/>
                  <a:gd name="T13" fmla="*/ 32 h 36"/>
                  <a:gd name="T14" fmla="*/ 2 w 18"/>
                  <a:gd name="T15" fmla="*/ 28 h 36"/>
                  <a:gd name="T16" fmla="*/ 4 w 18"/>
                  <a:gd name="T17" fmla="*/ 28 h 36"/>
                  <a:gd name="T18" fmla="*/ 6 w 18"/>
                  <a:gd name="T19" fmla="*/ 30 h 36"/>
                  <a:gd name="T20" fmla="*/ 6 w 18"/>
                  <a:gd name="T21" fmla="*/ 3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36">
                    <a:moveTo>
                      <a:pt x="16" y="4"/>
                    </a:moveTo>
                    <a:lnTo>
                      <a:pt x="16" y="2"/>
                    </a:lnTo>
                    <a:lnTo>
                      <a:pt x="18" y="0"/>
                    </a:lnTo>
                    <a:lnTo>
                      <a:pt x="16" y="4"/>
                    </a:lnTo>
                    <a:close/>
                    <a:moveTo>
                      <a:pt x="6" y="30"/>
                    </a:moveTo>
                    <a:lnTo>
                      <a:pt x="2" y="36"/>
                    </a:lnTo>
                    <a:lnTo>
                      <a:pt x="0" y="32"/>
                    </a:lnTo>
                    <a:lnTo>
                      <a:pt x="2" y="28"/>
                    </a:lnTo>
                    <a:lnTo>
                      <a:pt x="4" y="28"/>
                    </a:lnTo>
                    <a:lnTo>
                      <a:pt x="6" y="30"/>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765" name="Freeform 163">
                <a:extLst>
                  <a:ext uri="{FF2B5EF4-FFF2-40B4-BE49-F238E27FC236}">
                    <a16:creationId xmlns:a16="http://schemas.microsoft.com/office/drawing/2014/main" id="{67C7E0D4-FBC7-537E-3170-0405EDF54252}"/>
                  </a:ext>
                </a:extLst>
              </p:cNvPr>
              <p:cNvSpPr>
                <a:spLocks noChangeAspect="1"/>
              </p:cNvSpPr>
              <p:nvPr/>
            </p:nvSpPr>
            <p:spPr bwMode="auto">
              <a:xfrm>
                <a:off x="5565016" y="3137583"/>
                <a:ext cx="103399" cy="112536"/>
              </a:xfrm>
              <a:custGeom>
                <a:avLst/>
                <a:gdLst>
                  <a:gd name="T0" fmla="*/ 14 w 68"/>
                  <a:gd name="T1" fmla="*/ 58 h 74"/>
                  <a:gd name="T2" fmla="*/ 0 w 68"/>
                  <a:gd name="T3" fmla="*/ 40 h 74"/>
                  <a:gd name="T4" fmla="*/ 6 w 68"/>
                  <a:gd name="T5" fmla="*/ 32 h 74"/>
                  <a:gd name="T6" fmla="*/ 0 w 68"/>
                  <a:gd name="T7" fmla="*/ 30 h 74"/>
                  <a:gd name="T8" fmla="*/ 2 w 68"/>
                  <a:gd name="T9" fmla="*/ 10 h 74"/>
                  <a:gd name="T10" fmla="*/ 6 w 68"/>
                  <a:gd name="T11" fmla="*/ 0 h 74"/>
                  <a:gd name="T12" fmla="*/ 36 w 68"/>
                  <a:gd name="T13" fmla="*/ 4 h 74"/>
                  <a:gd name="T14" fmla="*/ 46 w 68"/>
                  <a:gd name="T15" fmla="*/ 20 h 74"/>
                  <a:gd name="T16" fmla="*/ 68 w 68"/>
                  <a:gd name="T17" fmla="*/ 32 h 74"/>
                  <a:gd name="T18" fmla="*/ 58 w 68"/>
                  <a:gd name="T19" fmla="*/ 34 h 74"/>
                  <a:gd name="T20" fmla="*/ 52 w 68"/>
                  <a:gd name="T21" fmla="*/ 60 h 74"/>
                  <a:gd name="T22" fmla="*/ 52 w 68"/>
                  <a:gd name="T23" fmla="*/ 74 h 74"/>
                  <a:gd name="T24" fmla="*/ 34 w 68"/>
                  <a:gd name="T25" fmla="*/ 62 h 74"/>
                  <a:gd name="T26" fmla="*/ 36 w 68"/>
                  <a:gd name="T27" fmla="*/ 58 h 74"/>
                  <a:gd name="T28" fmla="*/ 30 w 68"/>
                  <a:gd name="T29" fmla="*/ 48 h 74"/>
                  <a:gd name="T30" fmla="*/ 14 w 68"/>
                  <a:gd name="T31" fmla="*/ 58 h 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8" h="74">
                    <a:moveTo>
                      <a:pt x="14" y="58"/>
                    </a:moveTo>
                    <a:lnTo>
                      <a:pt x="0" y="40"/>
                    </a:lnTo>
                    <a:lnTo>
                      <a:pt x="6" y="32"/>
                    </a:lnTo>
                    <a:lnTo>
                      <a:pt x="0" y="30"/>
                    </a:lnTo>
                    <a:lnTo>
                      <a:pt x="2" y="10"/>
                    </a:lnTo>
                    <a:lnTo>
                      <a:pt x="6" y="0"/>
                    </a:lnTo>
                    <a:lnTo>
                      <a:pt x="36" y="4"/>
                    </a:lnTo>
                    <a:lnTo>
                      <a:pt x="46" y="20"/>
                    </a:lnTo>
                    <a:lnTo>
                      <a:pt x="68" y="32"/>
                    </a:lnTo>
                    <a:lnTo>
                      <a:pt x="58" y="34"/>
                    </a:lnTo>
                    <a:lnTo>
                      <a:pt x="52" y="60"/>
                    </a:lnTo>
                    <a:lnTo>
                      <a:pt x="52" y="74"/>
                    </a:lnTo>
                    <a:lnTo>
                      <a:pt x="34" y="62"/>
                    </a:lnTo>
                    <a:lnTo>
                      <a:pt x="36" y="58"/>
                    </a:lnTo>
                    <a:lnTo>
                      <a:pt x="30" y="48"/>
                    </a:lnTo>
                    <a:lnTo>
                      <a:pt x="14" y="5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66" name="Freeform 164">
                <a:extLst>
                  <a:ext uri="{FF2B5EF4-FFF2-40B4-BE49-F238E27FC236}">
                    <a16:creationId xmlns:a16="http://schemas.microsoft.com/office/drawing/2014/main" id="{871A7C8B-2659-548B-5FF4-208DB51198EB}"/>
                  </a:ext>
                </a:extLst>
              </p:cNvPr>
              <p:cNvSpPr>
                <a:spLocks noChangeAspect="1"/>
              </p:cNvSpPr>
              <p:nvPr/>
            </p:nvSpPr>
            <p:spPr bwMode="auto">
              <a:xfrm>
                <a:off x="5276107" y="4795182"/>
                <a:ext cx="85153" cy="246358"/>
              </a:xfrm>
              <a:custGeom>
                <a:avLst/>
                <a:gdLst>
                  <a:gd name="T0" fmla="*/ 32 w 56"/>
                  <a:gd name="T1" fmla="*/ 114 h 162"/>
                  <a:gd name="T2" fmla="*/ 26 w 56"/>
                  <a:gd name="T3" fmla="*/ 106 h 162"/>
                  <a:gd name="T4" fmla="*/ 14 w 56"/>
                  <a:gd name="T5" fmla="*/ 106 h 162"/>
                  <a:gd name="T6" fmla="*/ 8 w 56"/>
                  <a:gd name="T7" fmla="*/ 98 h 162"/>
                  <a:gd name="T8" fmla="*/ 0 w 56"/>
                  <a:gd name="T9" fmla="*/ 88 h 162"/>
                  <a:gd name="T10" fmla="*/ 8 w 56"/>
                  <a:gd name="T11" fmla="*/ 66 h 162"/>
                  <a:gd name="T12" fmla="*/ 12 w 56"/>
                  <a:gd name="T13" fmla="*/ 62 h 162"/>
                  <a:gd name="T14" fmla="*/ 12 w 56"/>
                  <a:gd name="T15" fmla="*/ 46 h 162"/>
                  <a:gd name="T16" fmla="*/ 14 w 56"/>
                  <a:gd name="T17" fmla="*/ 30 h 162"/>
                  <a:gd name="T18" fmla="*/ 18 w 56"/>
                  <a:gd name="T19" fmla="*/ 22 h 162"/>
                  <a:gd name="T20" fmla="*/ 6 w 56"/>
                  <a:gd name="T21" fmla="*/ 4 h 162"/>
                  <a:gd name="T22" fmla="*/ 4 w 56"/>
                  <a:gd name="T23" fmla="*/ 0 h 162"/>
                  <a:gd name="T24" fmla="*/ 24 w 56"/>
                  <a:gd name="T25" fmla="*/ 2 h 162"/>
                  <a:gd name="T26" fmla="*/ 30 w 56"/>
                  <a:gd name="T27" fmla="*/ 6 h 162"/>
                  <a:gd name="T28" fmla="*/ 36 w 56"/>
                  <a:gd name="T29" fmla="*/ 28 h 162"/>
                  <a:gd name="T30" fmla="*/ 42 w 56"/>
                  <a:gd name="T31" fmla="*/ 44 h 162"/>
                  <a:gd name="T32" fmla="*/ 34 w 56"/>
                  <a:gd name="T33" fmla="*/ 50 h 162"/>
                  <a:gd name="T34" fmla="*/ 32 w 56"/>
                  <a:gd name="T35" fmla="*/ 64 h 162"/>
                  <a:gd name="T36" fmla="*/ 34 w 56"/>
                  <a:gd name="T37" fmla="*/ 86 h 162"/>
                  <a:gd name="T38" fmla="*/ 46 w 56"/>
                  <a:gd name="T39" fmla="*/ 98 h 162"/>
                  <a:gd name="T40" fmla="*/ 56 w 56"/>
                  <a:gd name="T41" fmla="*/ 112 h 162"/>
                  <a:gd name="T42" fmla="*/ 54 w 56"/>
                  <a:gd name="T43" fmla="*/ 126 h 162"/>
                  <a:gd name="T44" fmla="*/ 50 w 56"/>
                  <a:gd name="T45" fmla="*/ 142 h 162"/>
                  <a:gd name="T46" fmla="*/ 40 w 56"/>
                  <a:gd name="T47" fmla="*/ 150 h 162"/>
                  <a:gd name="T48" fmla="*/ 44 w 56"/>
                  <a:gd name="T49" fmla="*/ 162 h 162"/>
                  <a:gd name="T50" fmla="*/ 34 w 56"/>
                  <a:gd name="T51" fmla="*/ 150 h 162"/>
                  <a:gd name="T52" fmla="*/ 26 w 56"/>
                  <a:gd name="T53" fmla="*/ 136 h 162"/>
                  <a:gd name="T54" fmla="*/ 32 w 56"/>
                  <a:gd name="T55" fmla="*/ 114 h 1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6" h="162">
                    <a:moveTo>
                      <a:pt x="32" y="114"/>
                    </a:moveTo>
                    <a:lnTo>
                      <a:pt x="26" y="106"/>
                    </a:lnTo>
                    <a:lnTo>
                      <a:pt x="14" y="106"/>
                    </a:lnTo>
                    <a:lnTo>
                      <a:pt x="8" y="98"/>
                    </a:lnTo>
                    <a:lnTo>
                      <a:pt x="0" y="88"/>
                    </a:lnTo>
                    <a:lnTo>
                      <a:pt x="8" y="66"/>
                    </a:lnTo>
                    <a:lnTo>
                      <a:pt x="12" y="62"/>
                    </a:lnTo>
                    <a:lnTo>
                      <a:pt x="12" y="46"/>
                    </a:lnTo>
                    <a:lnTo>
                      <a:pt x="14" y="30"/>
                    </a:lnTo>
                    <a:lnTo>
                      <a:pt x="18" y="22"/>
                    </a:lnTo>
                    <a:lnTo>
                      <a:pt x="6" y="4"/>
                    </a:lnTo>
                    <a:lnTo>
                      <a:pt x="4" y="0"/>
                    </a:lnTo>
                    <a:lnTo>
                      <a:pt x="24" y="2"/>
                    </a:lnTo>
                    <a:lnTo>
                      <a:pt x="30" y="6"/>
                    </a:lnTo>
                    <a:lnTo>
                      <a:pt x="36" y="28"/>
                    </a:lnTo>
                    <a:lnTo>
                      <a:pt x="42" y="44"/>
                    </a:lnTo>
                    <a:lnTo>
                      <a:pt x="34" y="50"/>
                    </a:lnTo>
                    <a:lnTo>
                      <a:pt x="32" y="64"/>
                    </a:lnTo>
                    <a:lnTo>
                      <a:pt x="34" y="86"/>
                    </a:lnTo>
                    <a:lnTo>
                      <a:pt x="46" y="98"/>
                    </a:lnTo>
                    <a:lnTo>
                      <a:pt x="56" y="112"/>
                    </a:lnTo>
                    <a:lnTo>
                      <a:pt x="54" y="126"/>
                    </a:lnTo>
                    <a:lnTo>
                      <a:pt x="50" y="142"/>
                    </a:lnTo>
                    <a:lnTo>
                      <a:pt x="40" y="150"/>
                    </a:lnTo>
                    <a:lnTo>
                      <a:pt x="44" y="162"/>
                    </a:lnTo>
                    <a:lnTo>
                      <a:pt x="34" y="150"/>
                    </a:lnTo>
                    <a:lnTo>
                      <a:pt x="26" y="136"/>
                    </a:lnTo>
                    <a:lnTo>
                      <a:pt x="32" y="11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67" name="Freeform 165">
                <a:extLst>
                  <a:ext uri="{FF2B5EF4-FFF2-40B4-BE49-F238E27FC236}">
                    <a16:creationId xmlns:a16="http://schemas.microsoft.com/office/drawing/2014/main" id="{679EB80A-47C9-66D5-0F78-AE090136E4F6}"/>
                  </a:ext>
                </a:extLst>
              </p:cNvPr>
              <p:cNvSpPr>
                <a:spLocks noChangeAspect="1" noEditPoints="1"/>
              </p:cNvSpPr>
              <p:nvPr/>
            </p:nvSpPr>
            <p:spPr bwMode="auto">
              <a:xfrm>
                <a:off x="2584657" y="3929886"/>
                <a:ext cx="9123" cy="9123"/>
              </a:xfrm>
              <a:custGeom>
                <a:avLst/>
                <a:gdLst>
                  <a:gd name="T0" fmla="*/ 4 w 6"/>
                  <a:gd name="T1" fmla="*/ 6 h 6"/>
                  <a:gd name="T2" fmla="*/ 4 w 6"/>
                  <a:gd name="T3" fmla="*/ 4 h 6"/>
                  <a:gd name="T4" fmla="*/ 6 w 6"/>
                  <a:gd name="T5" fmla="*/ 6 h 6"/>
                  <a:gd name="T6" fmla="*/ 4 w 6"/>
                  <a:gd name="T7" fmla="*/ 6 h 6"/>
                  <a:gd name="T8" fmla="*/ 4 w 6"/>
                  <a:gd name="T9" fmla="*/ 4 h 6"/>
                  <a:gd name="T10" fmla="*/ 2 w 6"/>
                  <a:gd name="T11" fmla="*/ 2 h 6"/>
                  <a:gd name="T12" fmla="*/ 0 w 6"/>
                  <a:gd name="T13" fmla="*/ 0 h 6"/>
                  <a:gd name="T14" fmla="*/ 4 w 6"/>
                  <a:gd name="T15" fmla="*/ 2 h 6"/>
                  <a:gd name="T16" fmla="*/ 4 w 6"/>
                  <a:gd name="T17" fmla="*/ 4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6">
                    <a:moveTo>
                      <a:pt x="4" y="6"/>
                    </a:moveTo>
                    <a:lnTo>
                      <a:pt x="4" y="4"/>
                    </a:lnTo>
                    <a:lnTo>
                      <a:pt x="6" y="6"/>
                    </a:lnTo>
                    <a:lnTo>
                      <a:pt x="4" y="6"/>
                    </a:lnTo>
                    <a:close/>
                    <a:moveTo>
                      <a:pt x="4" y="4"/>
                    </a:moveTo>
                    <a:lnTo>
                      <a:pt x="2" y="2"/>
                    </a:lnTo>
                    <a:lnTo>
                      <a:pt x="0" y="0"/>
                    </a:lnTo>
                    <a:lnTo>
                      <a:pt x="4" y="2"/>
                    </a:lnTo>
                    <a:lnTo>
                      <a:pt x="4" y="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68" name="Freeform 166">
                <a:extLst>
                  <a:ext uri="{FF2B5EF4-FFF2-40B4-BE49-F238E27FC236}">
                    <a16:creationId xmlns:a16="http://schemas.microsoft.com/office/drawing/2014/main" id="{8F6B8CDD-6260-0497-6FE6-AA5F1CA2594D}"/>
                  </a:ext>
                </a:extLst>
              </p:cNvPr>
              <p:cNvSpPr>
                <a:spLocks noChangeAspect="1" noEditPoints="1"/>
              </p:cNvSpPr>
              <p:nvPr/>
            </p:nvSpPr>
            <p:spPr bwMode="auto">
              <a:xfrm>
                <a:off x="2584657" y="3929886"/>
                <a:ext cx="9123" cy="9123"/>
              </a:xfrm>
              <a:custGeom>
                <a:avLst/>
                <a:gdLst>
                  <a:gd name="T0" fmla="*/ 4 w 6"/>
                  <a:gd name="T1" fmla="*/ 6 h 6"/>
                  <a:gd name="T2" fmla="*/ 4 w 6"/>
                  <a:gd name="T3" fmla="*/ 4 h 6"/>
                  <a:gd name="T4" fmla="*/ 6 w 6"/>
                  <a:gd name="T5" fmla="*/ 6 h 6"/>
                  <a:gd name="T6" fmla="*/ 4 w 6"/>
                  <a:gd name="T7" fmla="*/ 6 h 6"/>
                  <a:gd name="T8" fmla="*/ 4 w 6"/>
                  <a:gd name="T9" fmla="*/ 4 h 6"/>
                  <a:gd name="T10" fmla="*/ 2 w 6"/>
                  <a:gd name="T11" fmla="*/ 2 h 6"/>
                  <a:gd name="T12" fmla="*/ 0 w 6"/>
                  <a:gd name="T13" fmla="*/ 0 h 6"/>
                  <a:gd name="T14" fmla="*/ 4 w 6"/>
                  <a:gd name="T15" fmla="*/ 2 h 6"/>
                  <a:gd name="T16" fmla="*/ 4 w 6"/>
                  <a:gd name="T17" fmla="*/ 4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6">
                    <a:moveTo>
                      <a:pt x="4" y="6"/>
                    </a:moveTo>
                    <a:lnTo>
                      <a:pt x="4" y="4"/>
                    </a:lnTo>
                    <a:lnTo>
                      <a:pt x="6" y="6"/>
                    </a:lnTo>
                    <a:lnTo>
                      <a:pt x="4" y="6"/>
                    </a:lnTo>
                    <a:close/>
                    <a:moveTo>
                      <a:pt x="4" y="4"/>
                    </a:moveTo>
                    <a:lnTo>
                      <a:pt x="2" y="2"/>
                    </a:lnTo>
                    <a:lnTo>
                      <a:pt x="0" y="0"/>
                    </a:lnTo>
                    <a:lnTo>
                      <a:pt x="4" y="2"/>
                    </a:lnTo>
                    <a:lnTo>
                      <a:pt x="4" y="4"/>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769" name="Freeform 167">
                <a:extLst>
                  <a:ext uri="{FF2B5EF4-FFF2-40B4-BE49-F238E27FC236}">
                    <a16:creationId xmlns:a16="http://schemas.microsoft.com/office/drawing/2014/main" id="{13D8DB80-A810-EBAB-4589-5A535E7CD10D}"/>
                  </a:ext>
                </a:extLst>
              </p:cNvPr>
              <p:cNvSpPr>
                <a:spLocks noChangeAspect="1"/>
              </p:cNvSpPr>
              <p:nvPr/>
            </p:nvSpPr>
            <p:spPr bwMode="auto">
              <a:xfrm>
                <a:off x="5306516" y="3411313"/>
                <a:ext cx="109482" cy="136865"/>
              </a:xfrm>
              <a:custGeom>
                <a:avLst/>
                <a:gdLst>
                  <a:gd name="T0" fmla="*/ 4 w 72"/>
                  <a:gd name="T1" fmla="*/ 32 h 90"/>
                  <a:gd name="T2" fmla="*/ 4 w 72"/>
                  <a:gd name="T3" fmla="*/ 30 h 90"/>
                  <a:gd name="T4" fmla="*/ 6 w 72"/>
                  <a:gd name="T5" fmla="*/ 22 h 90"/>
                  <a:gd name="T6" fmla="*/ 6 w 72"/>
                  <a:gd name="T7" fmla="*/ 14 h 90"/>
                  <a:gd name="T8" fmla="*/ 28 w 72"/>
                  <a:gd name="T9" fmla="*/ 22 h 90"/>
                  <a:gd name="T10" fmla="*/ 44 w 72"/>
                  <a:gd name="T11" fmla="*/ 12 h 90"/>
                  <a:gd name="T12" fmla="*/ 60 w 72"/>
                  <a:gd name="T13" fmla="*/ 0 h 90"/>
                  <a:gd name="T14" fmla="*/ 72 w 72"/>
                  <a:gd name="T15" fmla="*/ 24 h 90"/>
                  <a:gd name="T16" fmla="*/ 52 w 72"/>
                  <a:gd name="T17" fmla="*/ 32 h 90"/>
                  <a:gd name="T18" fmla="*/ 32 w 72"/>
                  <a:gd name="T19" fmla="*/ 40 h 90"/>
                  <a:gd name="T20" fmla="*/ 54 w 72"/>
                  <a:gd name="T21" fmla="*/ 62 h 90"/>
                  <a:gd name="T22" fmla="*/ 46 w 72"/>
                  <a:gd name="T23" fmla="*/ 72 h 90"/>
                  <a:gd name="T24" fmla="*/ 32 w 72"/>
                  <a:gd name="T25" fmla="*/ 76 h 90"/>
                  <a:gd name="T26" fmla="*/ 20 w 72"/>
                  <a:gd name="T27" fmla="*/ 90 h 90"/>
                  <a:gd name="T28" fmla="*/ 0 w 72"/>
                  <a:gd name="T29" fmla="*/ 86 h 90"/>
                  <a:gd name="T30" fmla="*/ 0 w 72"/>
                  <a:gd name="T31" fmla="*/ 82 h 90"/>
                  <a:gd name="T32" fmla="*/ 2 w 72"/>
                  <a:gd name="T33" fmla="*/ 64 h 90"/>
                  <a:gd name="T34" fmla="*/ 4 w 72"/>
                  <a:gd name="T35" fmla="*/ 48 h 90"/>
                  <a:gd name="T36" fmla="*/ 4 w 72"/>
                  <a:gd name="T37" fmla="*/ 32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2" h="90">
                    <a:moveTo>
                      <a:pt x="4" y="32"/>
                    </a:moveTo>
                    <a:lnTo>
                      <a:pt x="4" y="30"/>
                    </a:lnTo>
                    <a:lnTo>
                      <a:pt x="6" y="22"/>
                    </a:lnTo>
                    <a:lnTo>
                      <a:pt x="6" y="14"/>
                    </a:lnTo>
                    <a:lnTo>
                      <a:pt x="28" y="22"/>
                    </a:lnTo>
                    <a:lnTo>
                      <a:pt x="44" y="12"/>
                    </a:lnTo>
                    <a:lnTo>
                      <a:pt x="60" y="0"/>
                    </a:lnTo>
                    <a:lnTo>
                      <a:pt x="72" y="24"/>
                    </a:lnTo>
                    <a:lnTo>
                      <a:pt x="52" y="32"/>
                    </a:lnTo>
                    <a:lnTo>
                      <a:pt x="32" y="40"/>
                    </a:lnTo>
                    <a:lnTo>
                      <a:pt x="54" y="62"/>
                    </a:lnTo>
                    <a:lnTo>
                      <a:pt x="46" y="72"/>
                    </a:lnTo>
                    <a:lnTo>
                      <a:pt x="32" y="76"/>
                    </a:lnTo>
                    <a:lnTo>
                      <a:pt x="20" y="90"/>
                    </a:lnTo>
                    <a:lnTo>
                      <a:pt x="0" y="86"/>
                    </a:lnTo>
                    <a:lnTo>
                      <a:pt x="0" y="82"/>
                    </a:lnTo>
                    <a:lnTo>
                      <a:pt x="2" y="64"/>
                    </a:lnTo>
                    <a:lnTo>
                      <a:pt x="4" y="48"/>
                    </a:lnTo>
                    <a:lnTo>
                      <a:pt x="4" y="3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70" name="Freeform 168">
                <a:extLst>
                  <a:ext uri="{FF2B5EF4-FFF2-40B4-BE49-F238E27FC236}">
                    <a16:creationId xmlns:a16="http://schemas.microsoft.com/office/drawing/2014/main" id="{6E1C29F6-CC1A-F9CF-B8B8-57EDA822F934}"/>
                  </a:ext>
                </a:extLst>
              </p:cNvPr>
              <p:cNvSpPr>
                <a:spLocks noChangeAspect="1"/>
              </p:cNvSpPr>
              <p:nvPr/>
            </p:nvSpPr>
            <p:spPr bwMode="auto">
              <a:xfrm>
                <a:off x="4905078" y="5065872"/>
                <a:ext cx="261543" cy="290461"/>
              </a:xfrm>
              <a:custGeom>
                <a:avLst/>
                <a:gdLst>
                  <a:gd name="T0" fmla="*/ 0 w 172"/>
                  <a:gd name="T1" fmla="*/ 149 h 191"/>
                  <a:gd name="T2" fmla="*/ 0 w 172"/>
                  <a:gd name="T3" fmla="*/ 119 h 191"/>
                  <a:gd name="T4" fmla="*/ 2 w 172"/>
                  <a:gd name="T5" fmla="*/ 89 h 191"/>
                  <a:gd name="T6" fmla="*/ 20 w 172"/>
                  <a:gd name="T7" fmla="*/ 89 h 191"/>
                  <a:gd name="T8" fmla="*/ 20 w 172"/>
                  <a:gd name="T9" fmla="*/ 69 h 191"/>
                  <a:gd name="T10" fmla="*/ 22 w 172"/>
                  <a:gd name="T11" fmla="*/ 51 h 191"/>
                  <a:gd name="T12" fmla="*/ 22 w 172"/>
                  <a:gd name="T13" fmla="*/ 30 h 191"/>
                  <a:gd name="T14" fmla="*/ 22 w 172"/>
                  <a:gd name="T15" fmla="*/ 10 h 191"/>
                  <a:gd name="T16" fmla="*/ 44 w 172"/>
                  <a:gd name="T17" fmla="*/ 8 h 191"/>
                  <a:gd name="T18" fmla="*/ 66 w 172"/>
                  <a:gd name="T19" fmla="*/ 6 h 191"/>
                  <a:gd name="T20" fmla="*/ 72 w 172"/>
                  <a:gd name="T21" fmla="*/ 12 h 191"/>
                  <a:gd name="T22" fmla="*/ 86 w 172"/>
                  <a:gd name="T23" fmla="*/ 6 h 191"/>
                  <a:gd name="T24" fmla="*/ 102 w 172"/>
                  <a:gd name="T25" fmla="*/ 0 h 191"/>
                  <a:gd name="T26" fmla="*/ 112 w 172"/>
                  <a:gd name="T27" fmla="*/ 20 h 191"/>
                  <a:gd name="T28" fmla="*/ 124 w 172"/>
                  <a:gd name="T29" fmla="*/ 40 h 191"/>
                  <a:gd name="T30" fmla="*/ 136 w 172"/>
                  <a:gd name="T31" fmla="*/ 53 h 191"/>
                  <a:gd name="T32" fmla="*/ 140 w 172"/>
                  <a:gd name="T33" fmla="*/ 57 h 191"/>
                  <a:gd name="T34" fmla="*/ 144 w 172"/>
                  <a:gd name="T35" fmla="*/ 63 h 191"/>
                  <a:gd name="T36" fmla="*/ 150 w 172"/>
                  <a:gd name="T37" fmla="*/ 81 h 191"/>
                  <a:gd name="T38" fmla="*/ 168 w 172"/>
                  <a:gd name="T39" fmla="*/ 87 h 191"/>
                  <a:gd name="T40" fmla="*/ 172 w 172"/>
                  <a:gd name="T41" fmla="*/ 91 h 191"/>
                  <a:gd name="T42" fmla="*/ 170 w 172"/>
                  <a:gd name="T43" fmla="*/ 93 h 191"/>
                  <a:gd name="T44" fmla="*/ 146 w 172"/>
                  <a:gd name="T45" fmla="*/ 109 h 191"/>
                  <a:gd name="T46" fmla="*/ 126 w 172"/>
                  <a:gd name="T47" fmla="*/ 125 h 191"/>
                  <a:gd name="T48" fmla="*/ 118 w 172"/>
                  <a:gd name="T49" fmla="*/ 145 h 191"/>
                  <a:gd name="T50" fmla="*/ 106 w 172"/>
                  <a:gd name="T51" fmla="*/ 151 h 191"/>
                  <a:gd name="T52" fmla="*/ 96 w 172"/>
                  <a:gd name="T53" fmla="*/ 169 h 191"/>
                  <a:gd name="T54" fmla="*/ 68 w 172"/>
                  <a:gd name="T55" fmla="*/ 165 h 191"/>
                  <a:gd name="T56" fmla="*/ 54 w 172"/>
                  <a:gd name="T57" fmla="*/ 159 h 191"/>
                  <a:gd name="T58" fmla="*/ 44 w 172"/>
                  <a:gd name="T59" fmla="*/ 175 h 191"/>
                  <a:gd name="T60" fmla="*/ 34 w 172"/>
                  <a:gd name="T61" fmla="*/ 187 h 191"/>
                  <a:gd name="T62" fmla="*/ 16 w 172"/>
                  <a:gd name="T63" fmla="*/ 191 h 191"/>
                  <a:gd name="T64" fmla="*/ 8 w 172"/>
                  <a:gd name="T65" fmla="*/ 189 h 191"/>
                  <a:gd name="T66" fmla="*/ 12 w 172"/>
                  <a:gd name="T67" fmla="*/ 169 h 191"/>
                  <a:gd name="T68" fmla="*/ 0 w 172"/>
                  <a:gd name="T69" fmla="*/ 149 h 1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2" h="191">
                    <a:moveTo>
                      <a:pt x="0" y="149"/>
                    </a:moveTo>
                    <a:lnTo>
                      <a:pt x="0" y="119"/>
                    </a:lnTo>
                    <a:lnTo>
                      <a:pt x="2" y="89"/>
                    </a:lnTo>
                    <a:lnTo>
                      <a:pt x="20" y="89"/>
                    </a:lnTo>
                    <a:lnTo>
                      <a:pt x="20" y="69"/>
                    </a:lnTo>
                    <a:lnTo>
                      <a:pt x="22" y="51"/>
                    </a:lnTo>
                    <a:lnTo>
                      <a:pt x="22" y="30"/>
                    </a:lnTo>
                    <a:lnTo>
                      <a:pt x="22" y="10"/>
                    </a:lnTo>
                    <a:lnTo>
                      <a:pt x="44" y="8"/>
                    </a:lnTo>
                    <a:lnTo>
                      <a:pt x="66" y="6"/>
                    </a:lnTo>
                    <a:lnTo>
                      <a:pt x="72" y="12"/>
                    </a:lnTo>
                    <a:lnTo>
                      <a:pt x="86" y="6"/>
                    </a:lnTo>
                    <a:lnTo>
                      <a:pt x="102" y="0"/>
                    </a:lnTo>
                    <a:lnTo>
                      <a:pt x="112" y="20"/>
                    </a:lnTo>
                    <a:lnTo>
                      <a:pt x="124" y="40"/>
                    </a:lnTo>
                    <a:lnTo>
                      <a:pt x="136" y="53"/>
                    </a:lnTo>
                    <a:lnTo>
                      <a:pt x="140" y="57"/>
                    </a:lnTo>
                    <a:lnTo>
                      <a:pt x="144" y="63"/>
                    </a:lnTo>
                    <a:lnTo>
                      <a:pt x="150" y="81"/>
                    </a:lnTo>
                    <a:lnTo>
                      <a:pt x="168" y="87"/>
                    </a:lnTo>
                    <a:lnTo>
                      <a:pt x="172" y="91"/>
                    </a:lnTo>
                    <a:lnTo>
                      <a:pt x="170" y="93"/>
                    </a:lnTo>
                    <a:lnTo>
                      <a:pt x="146" y="109"/>
                    </a:lnTo>
                    <a:lnTo>
                      <a:pt x="126" y="125"/>
                    </a:lnTo>
                    <a:lnTo>
                      <a:pt x="118" y="145"/>
                    </a:lnTo>
                    <a:lnTo>
                      <a:pt x="106" y="151"/>
                    </a:lnTo>
                    <a:lnTo>
                      <a:pt x="96" y="169"/>
                    </a:lnTo>
                    <a:lnTo>
                      <a:pt x="68" y="165"/>
                    </a:lnTo>
                    <a:lnTo>
                      <a:pt x="54" y="159"/>
                    </a:lnTo>
                    <a:lnTo>
                      <a:pt x="44" y="175"/>
                    </a:lnTo>
                    <a:lnTo>
                      <a:pt x="34" y="187"/>
                    </a:lnTo>
                    <a:lnTo>
                      <a:pt x="16" y="191"/>
                    </a:lnTo>
                    <a:lnTo>
                      <a:pt x="8" y="189"/>
                    </a:lnTo>
                    <a:lnTo>
                      <a:pt x="12" y="169"/>
                    </a:lnTo>
                    <a:lnTo>
                      <a:pt x="0" y="149"/>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71" name="Freeform 169">
                <a:extLst>
                  <a:ext uri="{FF2B5EF4-FFF2-40B4-BE49-F238E27FC236}">
                    <a16:creationId xmlns:a16="http://schemas.microsoft.com/office/drawing/2014/main" id="{F9DB07C8-3EBF-8B55-7B9D-7EA225D08022}"/>
                  </a:ext>
                </a:extLst>
              </p:cNvPr>
              <p:cNvSpPr>
                <a:spLocks noChangeAspect="1" noEditPoints="1"/>
              </p:cNvSpPr>
              <p:nvPr/>
            </p:nvSpPr>
            <p:spPr bwMode="auto">
              <a:xfrm>
                <a:off x="1985543" y="3741313"/>
                <a:ext cx="291952" cy="109493"/>
              </a:xfrm>
              <a:custGeom>
                <a:avLst/>
                <a:gdLst>
                  <a:gd name="T0" fmla="*/ 40 w 192"/>
                  <a:gd name="T1" fmla="*/ 36 h 72"/>
                  <a:gd name="T2" fmla="*/ 32 w 192"/>
                  <a:gd name="T3" fmla="*/ 38 h 72"/>
                  <a:gd name="T4" fmla="*/ 32 w 192"/>
                  <a:gd name="T5" fmla="*/ 36 h 72"/>
                  <a:gd name="T6" fmla="*/ 32 w 192"/>
                  <a:gd name="T7" fmla="*/ 30 h 72"/>
                  <a:gd name="T8" fmla="*/ 40 w 192"/>
                  <a:gd name="T9" fmla="*/ 28 h 72"/>
                  <a:gd name="T10" fmla="*/ 130 w 192"/>
                  <a:gd name="T11" fmla="*/ 30 h 72"/>
                  <a:gd name="T12" fmla="*/ 138 w 192"/>
                  <a:gd name="T13" fmla="*/ 34 h 72"/>
                  <a:gd name="T14" fmla="*/ 140 w 192"/>
                  <a:gd name="T15" fmla="*/ 38 h 72"/>
                  <a:gd name="T16" fmla="*/ 146 w 192"/>
                  <a:gd name="T17" fmla="*/ 40 h 72"/>
                  <a:gd name="T18" fmla="*/ 156 w 192"/>
                  <a:gd name="T19" fmla="*/ 42 h 72"/>
                  <a:gd name="T20" fmla="*/ 164 w 192"/>
                  <a:gd name="T21" fmla="*/ 44 h 72"/>
                  <a:gd name="T22" fmla="*/ 166 w 192"/>
                  <a:gd name="T23" fmla="*/ 48 h 72"/>
                  <a:gd name="T24" fmla="*/ 164 w 192"/>
                  <a:gd name="T25" fmla="*/ 54 h 72"/>
                  <a:gd name="T26" fmla="*/ 182 w 192"/>
                  <a:gd name="T27" fmla="*/ 56 h 72"/>
                  <a:gd name="T28" fmla="*/ 192 w 192"/>
                  <a:gd name="T29" fmla="*/ 64 h 72"/>
                  <a:gd name="T30" fmla="*/ 180 w 192"/>
                  <a:gd name="T31" fmla="*/ 68 h 72"/>
                  <a:gd name="T32" fmla="*/ 168 w 192"/>
                  <a:gd name="T33" fmla="*/ 70 h 72"/>
                  <a:gd name="T34" fmla="*/ 144 w 192"/>
                  <a:gd name="T35" fmla="*/ 70 h 72"/>
                  <a:gd name="T36" fmla="*/ 126 w 192"/>
                  <a:gd name="T37" fmla="*/ 70 h 72"/>
                  <a:gd name="T38" fmla="*/ 138 w 192"/>
                  <a:gd name="T39" fmla="*/ 62 h 72"/>
                  <a:gd name="T40" fmla="*/ 136 w 192"/>
                  <a:gd name="T41" fmla="*/ 58 h 72"/>
                  <a:gd name="T42" fmla="*/ 120 w 192"/>
                  <a:gd name="T43" fmla="*/ 54 h 72"/>
                  <a:gd name="T44" fmla="*/ 114 w 192"/>
                  <a:gd name="T45" fmla="*/ 40 h 72"/>
                  <a:gd name="T46" fmla="*/ 106 w 192"/>
                  <a:gd name="T47" fmla="*/ 36 h 72"/>
                  <a:gd name="T48" fmla="*/ 88 w 192"/>
                  <a:gd name="T49" fmla="*/ 32 h 72"/>
                  <a:gd name="T50" fmla="*/ 82 w 192"/>
                  <a:gd name="T51" fmla="*/ 24 h 72"/>
                  <a:gd name="T52" fmla="*/ 72 w 192"/>
                  <a:gd name="T53" fmla="*/ 24 h 72"/>
                  <a:gd name="T54" fmla="*/ 64 w 192"/>
                  <a:gd name="T55" fmla="*/ 24 h 72"/>
                  <a:gd name="T56" fmla="*/ 58 w 192"/>
                  <a:gd name="T57" fmla="*/ 22 h 72"/>
                  <a:gd name="T58" fmla="*/ 52 w 192"/>
                  <a:gd name="T59" fmla="*/ 16 h 72"/>
                  <a:gd name="T60" fmla="*/ 60 w 192"/>
                  <a:gd name="T61" fmla="*/ 14 h 72"/>
                  <a:gd name="T62" fmla="*/ 40 w 192"/>
                  <a:gd name="T63" fmla="*/ 12 h 72"/>
                  <a:gd name="T64" fmla="*/ 26 w 192"/>
                  <a:gd name="T65" fmla="*/ 22 h 72"/>
                  <a:gd name="T66" fmla="*/ 16 w 192"/>
                  <a:gd name="T67" fmla="*/ 22 h 72"/>
                  <a:gd name="T68" fmla="*/ 10 w 192"/>
                  <a:gd name="T69" fmla="*/ 28 h 72"/>
                  <a:gd name="T70" fmla="*/ 8 w 192"/>
                  <a:gd name="T71" fmla="*/ 28 h 72"/>
                  <a:gd name="T72" fmla="*/ 0 w 192"/>
                  <a:gd name="T73" fmla="*/ 30 h 72"/>
                  <a:gd name="T74" fmla="*/ 6 w 192"/>
                  <a:gd name="T75" fmla="*/ 24 h 72"/>
                  <a:gd name="T76" fmla="*/ 10 w 192"/>
                  <a:gd name="T77" fmla="*/ 24 h 72"/>
                  <a:gd name="T78" fmla="*/ 10 w 192"/>
                  <a:gd name="T79" fmla="*/ 16 h 72"/>
                  <a:gd name="T80" fmla="*/ 30 w 192"/>
                  <a:gd name="T81" fmla="*/ 6 h 72"/>
                  <a:gd name="T82" fmla="*/ 38 w 192"/>
                  <a:gd name="T83" fmla="*/ 4 h 72"/>
                  <a:gd name="T84" fmla="*/ 48 w 192"/>
                  <a:gd name="T85" fmla="*/ 0 h 72"/>
                  <a:gd name="T86" fmla="*/ 70 w 192"/>
                  <a:gd name="T87" fmla="*/ 2 h 72"/>
                  <a:gd name="T88" fmla="*/ 82 w 192"/>
                  <a:gd name="T89" fmla="*/ 2 h 72"/>
                  <a:gd name="T90" fmla="*/ 86 w 192"/>
                  <a:gd name="T91" fmla="*/ 8 h 72"/>
                  <a:gd name="T92" fmla="*/ 98 w 192"/>
                  <a:gd name="T93" fmla="*/ 12 h 72"/>
                  <a:gd name="T94" fmla="*/ 104 w 192"/>
                  <a:gd name="T95" fmla="*/ 18 h 72"/>
                  <a:gd name="T96" fmla="*/ 118 w 192"/>
                  <a:gd name="T97" fmla="*/ 20 h 72"/>
                  <a:gd name="T98" fmla="*/ 130 w 192"/>
                  <a:gd name="T99" fmla="*/ 30 h 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92" h="72">
                    <a:moveTo>
                      <a:pt x="40" y="32"/>
                    </a:moveTo>
                    <a:lnTo>
                      <a:pt x="40" y="36"/>
                    </a:lnTo>
                    <a:lnTo>
                      <a:pt x="34" y="38"/>
                    </a:lnTo>
                    <a:lnTo>
                      <a:pt x="32" y="38"/>
                    </a:lnTo>
                    <a:lnTo>
                      <a:pt x="30" y="34"/>
                    </a:lnTo>
                    <a:lnTo>
                      <a:pt x="32" y="36"/>
                    </a:lnTo>
                    <a:lnTo>
                      <a:pt x="34" y="34"/>
                    </a:lnTo>
                    <a:lnTo>
                      <a:pt x="32" y="30"/>
                    </a:lnTo>
                    <a:lnTo>
                      <a:pt x="34" y="28"/>
                    </a:lnTo>
                    <a:lnTo>
                      <a:pt x="40" y="28"/>
                    </a:lnTo>
                    <a:lnTo>
                      <a:pt x="40" y="32"/>
                    </a:lnTo>
                    <a:close/>
                    <a:moveTo>
                      <a:pt x="130" y="30"/>
                    </a:moveTo>
                    <a:lnTo>
                      <a:pt x="134" y="30"/>
                    </a:lnTo>
                    <a:lnTo>
                      <a:pt x="138" y="34"/>
                    </a:lnTo>
                    <a:lnTo>
                      <a:pt x="138" y="36"/>
                    </a:lnTo>
                    <a:lnTo>
                      <a:pt x="140" y="38"/>
                    </a:lnTo>
                    <a:lnTo>
                      <a:pt x="142" y="36"/>
                    </a:lnTo>
                    <a:lnTo>
                      <a:pt x="146" y="40"/>
                    </a:lnTo>
                    <a:lnTo>
                      <a:pt x="152" y="40"/>
                    </a:lnTo>
                    <a:lnTo>
                      <a:pt x="156" y="42"/>
                    </a:lnTo>
                    <a:lnTo>
                      <a:pt x="160" y="44"/>
                    </a:lnTo>
                    <a:lnTo>
                      <a:pt x="164" y="44"/>
                    </a:lnTo>
                    <a:lnTo>
                      <a:pt x="168" y="46"/>
                    </a:lnTo>
                    <a:lnTo>
                      <a:pt x="166" y="48"/>
                    </a:lnTo>
                    <a:lnTo>
                      <a:pt x="164" y="52"/>
                    </a:lnTo>
                    <a:lnTo>
                      <a:pt x="164" y="54"/>
                    </a:lnTo>
                    <a:lnTo>
                      <a:pt x="166" y="52"/>
                    </a:lnTo>
                    <a:lnTo>
                      <a:pt x="182" y="56"/>
                    </a:lnTo>
                    <a:lnTo>
                      <a:pt x="188" y="62"/>
                    </a:lnTo>
                    <a:lnTo>
                      <a:pt x="192" y="64"/>
                    </a:lnTo>
                    <a:lnTo>
                      <a:pt x="190" y="66"/>
                    </a:lnTo>
                    <a:lnTo>
                      <a:pt x="180" y="68"/>
                    </a:lnTo>
                    <a:lnTo>
                      <a:pt x="176" y="70"/>
                    </a:lnTo>
                    <a:lnTo>
                      <a:pt x="168" y="70"/>
                    </a:lnTo>
                    <a:lnTo>
                      <a:pt x="162" y="70"/>
                    </a:lnTo>
                    <a:lnTo>
                      <a:pt x="144" y="70"/>
                    </a:lnTo>
                    <a:lnTo>
                      <a:pt x="126" y="72"/>
                    </a:lnTo>
                    <a:lnTo>
                      <a:pt x="126" y="70"/>
                    </a:lnTo>
                    <a:lnTo>
                      <a:pt x="132" y="64"/>
                    </a:lnTo>
                    <a:lnTo>
                      <a:pt x="138" y="62"/>
                    </a:lnTo>
                    <a:lnTo>
                      <a:pt x="138" y="58"/>
                    </a:lnTo>
                    <a:lnTo>
                      <a:pt x="136" y="58"/>
                    </a:lnTo>
                    <a:lnTo>
                      <a:pt x="134" y="54"/>
                    </a:lnTo>
                    <a:lnTo>
                      <a:pt x="120" y="54"/>
                    </a:lnTo>
                    <a:lnTo>
                      <a:pt x="114" y="46"/>
                    </a:lnTo>
                    <a:lnTo>
                      <a:pt x="114" y="40"/>
                    </a:lnTo>
                    <a:lnTo>
                      <a:pt x="112" y="34"/>
                    </a:lnTo>
                    <a:lnTo>
                      <a:pt x="106" y="36"/>
                    </a:lnTo>
                    <a:lnTo>
                      <a:pt x="102" y="36"/>
                    </a:lnTo>
                    <a:lnTo>
                      <a:pt x="88" y="32"/>
                    </a:lnTo>
                    <a:lnTo>
                      <a:pt x="82" y="28"/>
                    </a:lnTo>
                    <a:lnTo>
                      <a:pt x="82" y="24"/>
                    </a:lnTo>
                    <a:lnTo>
                      <a:pt x="78" y="24"/>
                    </a:lnTo>
                    <a:lnTo>
                      <a:pt x="72" y="24"/>
                    </a:lnTo>
                    <a:lnTo>
                      <a:pt x="68" y="22"/>
                    </a:lnTo>
                    <a:lnTo>
                      <a:pt x="64" y="24"/>
                    </a:lnTo>
                    <a:lnTo>
                      <a:pt x="62" y="22"/>
                    </a:lnTo>
                    <a:lnTo>
                      <a:pt x="58" y="22"/>
                    </a:lnTo>
                    <a:lnTo>
                      <a:pt x="52" y="18"/>
                    </a:lnTo>
                    <a:lnTo>
                      <a:pt x="52" y="16"/>
                    </a:lnTo>
                    <a:lnTo>
                      <a:pt x="60" y="16"/>
                    </a:lnTo>
                    <a:lnTo>
                      <a:pt x="60" y="14"/>
                    </a:lnTo>
                    <a:lnTo>
                      <a:pt x="56" y="12"/>
                    </a:lnTo>
                    <a:lnTo>
                      <a:pt x="40" y="12"/>
                    </a:lnTo>
                    <a:lnTo>
                      <a:pt x="36" y="14"/>
                    </a:lnTo>
                    <a:lnTo>
                      <a:pt x="26" y="22"/>
                    </a:lnTo>
                    <a:lnTo>
                      <a:pt x="22" y="20"/>
                    </a:lnTo>
                    <a:lnTo>
                      <a:pt x="16" y="22"/>
                    </a:lnTo>
                    <a:lnTo>
                      <a:pt x="14" y="28"/>
                    </a:lnTo>
                    <a:lnTo>
                      <a:pt x="10" y="28"/>
                    </a:lnTo>
                    <a:lnTo>
                      <a:pt x="6" y="32"/>
                    </a:lnTo>
                    <a:lnTo>
                      <a:pt x="8" y="28"/>
                    </a:lnTo>
                    <a:lnTo>
                      <a:pt x="4" y="28"/>
                    </a:lnTo>
                    <a:lnTo>
                      <a:pt x="0" y="30"/>
                    </a:lnTo>
                    <a:lnTo>
                      <a:pt x="0" y="28"/>
                    </a:lnTo>
                    <a:lnTo>
                      <a:pt x="6" y="24"/>
                    </a:lnTo>
                    <a:lnTo>
                      <a:pt x="10" y="24"/>
                    </a:lnTo>
                    <a:lnTo>
                      <a:pt x="10" y="20"/>
                    </a:lnTo>
                    <a:lnTo>
                      <a:pt x="10" y="16"/>
                    </a:lnTo>
                    <a:lnTo>
                      <a:pt x="20" y="10"/>
                    </a:lnTo>
                    <a:lnTo>
                      <a:pt x="30" y="6"/>
                    </a:lnTo>
                    <a:lnTo>
                      <a:pt x="32" y="4"/>
                    </a:lnTo>
                    <a:lnTo>
                      <a:pt x="38" y="4"/>
                    </a:lnTo>
                    <a:lnTo>
                      <a:pt x="44" y="4"/>
                    </a:lnTo>
                    <a:lnTo>
                      <a:pt x="48" y="0"/>
                    </a:lnTo>
                    <a:lnTo>
                      <a:pt x="64" y="2"/>
                    </a:lnTo>
                    <a:lnTo>
                      <a:pt x="70" y="2"/>
                    </a:lnTo>
                    <a:lnTo>
                      <a:pt x="74" y="4"/>
                    </a:lnTo>
                    <a:lnTo>
                      <a:pt x="82" y="2"/>
                    </a:lnTo>
                    <a:lnTo>
                      <a:pt x="84" y="6"/>
                    </a:lnTo>
                    <a:lnTo>
                      <a:pt x="86" y="8"/>
                    </a:lnTo>
                    <a:lnTo>
                      <a:pt x="90" y="6"/>
                    </a:lnTo>
                    <a:lnTo>
                      <a:pt x="98" y="12"/>
                    </a:lnTo>
                    <a:lnTo>
                      <a:pt x="100" y="16"/>
                    </a:lnTo>
                    <a:lnTo>
                      <a:pt x="104" y="18"/>
                    </a:lnTo>
                    <a:lnTo>
                      <a:pt x="112" y="18"/>
                    </a:lnTo>
                    <a:lnTo>
                      <a:pt x="118" y="20"/>
                    </a:lnTo>
                    <a:lnTo>
                      <a:pt x="128" y="26"/>
                    </a:lnTo>
                    <a:lnTo>
                      <a:pt x="130" y="3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72" name="Freeform 170">
                <a:extLst>
                  <a:ext uri="{FF2B5EF4-FFF2-40B4-BE49-F238E27FC236}">
                    <a16:creationId xmlns:a16="http://schemas.microsoft.com/office/drawing/2014/main" id="{211470CB-E3B0-276D-4ADB-479AB0EF438F}"/>
                  </a:ext>
                </a:extLst>
              </p:cNvPr>
              <p:cNvSpPr>
                <a:spLocks noChangeAspect="1"/>
              </p:cNvSpPr>
              <p:nvPr/>
            </p:nvSpPr>
            <p:spPr bwMode="auto">
              <a:xfrm>
                <a:off x="5744446" y="3642465"/>
                <a:ext cx="6083" cy="15206"/>
              </a:xfrm>
              <a:custGeom>
                <a:avLst/>
                <a:gdLst>
                  <a:gd name="T0" fmla="*/ 0 w 4"/>
                  <a:gd name="T1" fmla="*/ 0 h 10"/>
                  <a:gd name="T2" fmla="*/ 0 w 4"/>
                  <a:gd name="T3" fmla="*/ 0 h 10"/>
                  <a:gd name="T4" fmla="*/ 4 w 4"/>
                  <a:gd name="T5" fmla="*/ 2 h 10"/>
                  <a:gd name="T6" fmla="*/ 4 w 4"/>
                  <a:gd name="T7" fmla="*/ 8 h 10"/>
                  <a:gd name="T8" fmla="*/ 2 w 4"/>
                  <a:gd name="T9" fmla="*/ 10 h 10"/>
                  <a:gd name="T10" fmla="*/ 2 w 4"/>
                  <a:gd name="T11" fmla="*/ 8 h 10"/>
                  <a:gd name="T12" fmla="*/ 0 w 4"/>
                  <a:gd name="T13" fmla="*/ 8 h 10"/>
                  <a:gd name="T14" fmla="*/ 0 w 4"/>
                  <a:gd name="T15" fmla="*/ 6 h 10"/>
                  <a:gd name="T16" fmla="*/ 0 w 4"/>
                  <a:gd name="T17" fmla="*/ 4 h 10"/>
                  <a:gd name="T18" fmla="*/ 0 w 4"/>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10">
                    <a:moveTo>
                      <a:pt x="0" y="0"/>
                    </a:moveTo>
                    <a:lnTo>
                      <a:pt x="0" y="0"/>
                    </a:lnTo>
                    <a:lnTo>
                      <a:pt x="4" y="2"/>
                    </a:lnTo>
                    <a:lnTo>
                      <a:pt x="4" y="8"/>
                    </a:lnTo>
                    <a:lnTo>
                      <a:pt x="2" y="10"/>
                    </a:lnTo>
                    <a:lnTo>
                      <a:pt x="2" y="8"/>
                    </a:lnTo>
                    <a:lnTo>
                      <a:pt x="0" y="8"/>
                    </a:lnTo>
                    <a:lnTo>
                      <a:pt x="0" y="6"/>
                    </a:lnTo>
                    <a:lnTo>
                      <a:pt x="0" y="4"/>
                    </a:lnTo>
                    <a:lnTo>
                      <a:pt x="0" y="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73" name="Freeform 171">
                <a:extLst>
                  <a:ext uri="{FF2B5EF4-FFF2-40B4-BE49-F238E27FC236}">
                    <a16:creationId xmlns:a16="http://schemas.microsoft.com/office/drawing/2014/main" id="{6DFCB3F8-187F-F6BE-501E-0D53EE13849F}"/>
                  </a:ext>
                </a:extLst>
              </p:cNvPr>
              <p:cNvSpPr>
                <a:spLocks noChangeAspect="1"/>
              </p:cNvSpPr>
              <p:nvPr/>
            </p:nvSpPr>
            <p:spPr bwMode="auto">
              <a:xfrm>
                <a:off x="5744446" y="3642465"/>
                <a:ext cx="6083" cy="15206"/>
              </a:xfrm>
              <a:custGeom>
                <a:avLst/>
                <a:gdLst>
                  <a:gd name="T0" fmla="*/ 0 w 4"/>
                  <a:gd name="T1" fmla="*/ 0 h 10"/>
                  <a:gd name="T2" fmla="*/ 0 w 4"/>
                  <a:gd name="T3" fmla="*/ 0 h 10"/>
                  <a:gd name="T4" fmla="*/ 4 w 4"/>
                  <a:gd name="T5" fmla="*/ 2 h 10"/>
                  <a:gd name="T6" fmla="*/ 4 w 4"/>
                  <a:gd name="T7" fmla="*/ 8 h 10"/>
                  <a:gd name="T8" fmla="*/ 2 w 4"/>
                  <a:gd name="T9" fmla="*/ 10 h 10"/>
                  <a:gd name="T10" fmla="*/ 2 w 4"/>
                  <a:gd name="T11" fmla="*/ 8 h 10"/>
                  <a:gd name="T12" fmla="*/ 0 w 4"/>
                  <a:gd name="T13" fmla="*/ 8 h 10"/>
                  <a:gd name="T14" fmla="*/ 0 w 4"/>
                  <a:gd name="T15" fmla="*/ 6 h 10"/>
                  <a:gd name="T16" fmla="*/ 0 w 4"/>
                  <a:gd name="T17" fmla="*/ 4 h 10"/>
                  <a:gd name="T18" fmla="*/ 0 w 4"/>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10">
                    <a:moveTo>
                      <a:pt x="0" y="0"/>
                    </a:moveTo>
                    <a:lnTo>
                      <a:pt x="0" y="0"/>
                    </a:lnTo>
                    <a:lnTo>
                      <a:pt x="4" y="2"/>
                    </a:lnTo>
                    <a:lnTo>
                      <a:pt x="4" y="8"/>
                    </a:lnTo>
                    <a:lnTo>
                      <a:pt x="2" y="10"/>
                    </a:lnTo>
                    <a:lnTo>
                      <a:pt x="2" y="8"/>
                    </a:lnTo>
                    <a:lnTo>
                      <a:pt x="0" y="8"/>
                    </a:lnTo>
                    <a:lnTo>
                      <a:pt x="0" y="6"/>
                    </a:lnTo>
                    <a:lnTo>
                      <a:pt x="0" y="4"/>
                    </a:lnTo>
                    <a:lnTo>
                      <a:pt x="0" y="0"/>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774" name="Freeform 172">
                <a:extLst>
                  <a:ext uri="{FF2B5EF4-FFF2-40B4-BE49-F238E27FC236}">
                    <a16:creationId xmlns:a16="http://schemas.microsoft.com/office/drawing/2014/main" id="{7113F9E5-FDC2-2C58-4509-E03F10CED235}"/>
                  </a:ext>
                </a:extLst>
              </p:cNvPr>
              <p:cNvSpPr>
                <a:spLocks noChangeAspect="1"/>
              </p:cNvSpPr>
              <p:nvPr/>
            </p:nvSpPr>
            <p:spPr bwMode="auto">
              <a:xfrm>
                <a:off x="5555893" y="4880342"/>
                <a:ext cx="215925" cy="436449"/>
              </a:xfrm>
              <a:custGeom>
                <a:avLst/>
                <a:gdLst>
                  <a:gd name="T0" fmla="*/ 52 w 142"/>
                  <a:gd name="T1" fmla="*/ 80 h 287"/>
                  <a:gd name="T2" fmla="*/ 66 w 142"/>
                  <a:gd name="T3" fmla="*/ 80 h 287"/>
                  <a:gd name="T4" fmla="*/ 74 w 142"/>
                  <a:gd name="T5" fmla="*/ 68 h 287"/>
                  <a:gd name="T6" fmla="*/ 78 w 142"/>
                  <a:gd name="T7" fmla="*/ 70 h 287"/>
                  <a:gd name="T8" fmla="*/ 82 w 142"/>
                  <a:gd name="T9" fmla="*/ 70 h 287"/>
                  <a:gd name="T10" fmla="*/ 86 w 142"/>
                  <a:gd name="T11" fmla="*/ 56 h 287"/>
                  <a:gd name="T12" fmla="*/ 86 w 142"/>
                  <a:gd name="T13" fmla="*/ 62 h 287"/>
                  <a:gd name="T14" fmla="*/ 96 w 142"/>
                  <a:gd name="T15" fmla="*/ 56 h 287"/>
                  <a:gd name="T16" fmla="*/ 94 w 142"/>
                  <a:gd name="T17" fmla="*/ 52 h 287"/>
                  <a:gd name="T18" fmla="*/ 98 w 142"/>
                  <a:gd name="T19" fmla="*/ 44 h 287"/>
                  <a:gd name="T20" fmla="*/ 96 w 142"/>
                  <a:gd name="T21" fmla="*/ 32 h 287"/>
                  <a:gd name="T22" fmla="*/ 102 w 142"/>
                  <a:gd name="T23" fmla="*/ 34 h 287"/>
                  <a:gd name="T24" fmla="*/ 106 w 142"/>
                  <a:gd name="T25" fmla="*/ 32 h 287"/>
                  <a:gd name="T26" fmla="*/ 112 w 142"/>
                  <a:gd name="T27" fmla="*/ 28 h 287"/>
                  <a:gd name="T28" fmla="*/ 116 w 142"/>
                  <a:gd name="T29" fmla="*/ 8 h 287"/>
                  <a:gd name="T30" fmla="*/ 120 w 142"/>
                  <a:gd name="T31" fmla="*/ 0 h 287"/>
                  <a:gd name="T32" fmla="*/ 126 w 142"/>
                  <a:gd name="T33" fmla="*/ 0 h 287"/>
                  <a:gd name="T34" fmla="*/ 134 w 142"/>
                  <a:gd name="T35" fmla="*/ 18 h 287"/>
                  <a:gd name="T36" fmla="*/ 140 w 142"/>
                  <a:gd name="T37" fmla="*/ 36 h 287"/>
                  <a:gd name="T38" fmla="*/ 142 w 142"/>
                  <a:gd name="T39" fmla="*/ 68 h 287"/>
                  <a:gd name="T40" fmla="*/ 138 w 142"/>
                  <a:gd name="T41" fmla="*/ 80 h 287"/>
                  <a:gd name="T42" fmla="*/ 128 w 142"/>
                  <a:gd name="T43" fmla="*/ 76 h 287"/>
                  <a:gd name="T44" fmla="*/ 132 w 142"/>
                  <a:gd name="T45" fmla="*/ 92 h 287"/>
                  <a:gd name="T46" fmla="*/ 124 w 142"/>
                  <a:gd name="T47" fmla="*/ 114 h 287"/>
                  <a:gd name="T48" fmla="*/ 120 w 142"/>
                  <a:gd name="T49" fmla="*/ 132 h 287"/>
                  <a:gd name="T50" fmla="*/ 110 w 142"/>
                  <a:gd name="T51" fmla="*/ 154 h 287"/>
                  <a:gd name="T52" fmla="*/ 106 w 142"/>
                  <a:gd name="T53" fmla="*/ 173 h 287"/>
                  <a:gd name="T54" fmla="*/ 96 w 142"/>
                  <a:gd name="T55" fmla="*/ 197 h 287"/>
                  <a:gd name="T56" fmla="*/ 90 w 142"/>
                  <a:gd name="T57" fmla="*/ 213 h 287"/>
                  <a:gd name="T58" fmla="*/ 84 w 142"/>
                  <a:gd name="T59" fmla="*/ 233 h 287"/>
                  <a:gd name="T60" fmla="*/ 78 w 142"/>
                  <a:gd name="T61" fmla="*/ 253 h 287"/>
                  <a:gd name="T62" fmla="*/ 70 w 142"/>
                  <a:gd name="T63" fmla="*/ 277 h 287"/>
                  <a:gd name="T64" fmla="*/ 54 w 142"/>
                  <a:gd name="T65" fmla="*/ 279 h 287"/>
                  <a:gd name="T66" fmla="*/ 34 w 142"/>
                  <a:gd name="T67" fmla="*/ 287 h 287"/>
                  <a:gd name="T68" fmla="*/ 10 w 142"/>
                  <a:gd name="T69" fmla="*/ 275 h 287"/>
                  <a:gd name="T70" fmla="*/ 4 w 142"/>
                  <a:gd name="T71" fmla="*/ 249 h 287"/>
                  <a:gd name="T72" fmla="*/ 0 w 142"/>
                  <a:gd name="T73" fmla="*/ 225 h 287"/>
                  <a:gd name="T74" fmla="*/ 0 w 142"/>
                  <a:gd name="T75" fmla="*/ 197 h 287"/>
                  <a:gd name="T76" fmla="*/ 10 w 142"/>
                  <a:gd name="T77" fmla="*/ 179 h 287"/>
                  <a:gd name="T78" fmla="*/ 18 w 142"/>
                  <a:gd name="T79" fmla="*/ 167 h 287"/>
                  <a:gd name="T80" fmla="*/ 18 w 142"/>
                  <a:gd name="T81" fmla="*/ 144 h 287"/>
                  <a:gd name="T82" fmla="*/ 16 w 142"/>
                  <a:gd name="T83" fmla="*/ 126 h 287"/>
                  <a:gd name="T84" fmla="*/ 24 w 142"/>
                  <a:gd name="T85" fmla="*/ 108 h 287"/>
                  <a:gd name="T86" fmla="*/ 28 w 142"/>
                  <a:gd name="T87" fmla="*/ 90 h 287"/>
                  <a:gd name="T88" fmla="*/ 46 w 142"/>
                  <a:gd name="T89" fmla="*/ 82 h 287"/>
                  <a:gd name="T90" fmla="*/ 52 w 142"/>
                  <a:gd name="T91" fmla="*/ 80 h 28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2" h="287">
                    <a:moveTo>
                      <a:pt x="52" y="80"/>
                    </a:moveTo>
                    <a:lnTo>
                      <a:pt x="66" y="80"/>
                    </a:lnTo>
                    <a:lnTo>
                      <a:pt x="74" y="68"/>
                    </a:lnTo>
                    <a:lnTo>
                      <a:pt x="78" y="70"/>
                    </a:lnTo>
                    <a:lnTo>
                      <a:pt x="82" y="70"/>
                    </a:lnTo>
                    <a:lnTo>
                      <a:pt x="86" y="56"/>
                    </a:lnTo>
                    <a:lnTo>
                      <a:pt x="86" y="62"/>
                    </a:lnTo>
                    <a:lnTo>
                      <a:pt x="96" y="56"/>
                    </a:lnTo>
                    <a:lnTo>
                      <a:pt x="94" y="52"/>
                    </a:lnTo>
                    <a:lnTo>
                      <a:pt x="98" y="44"/>
                    </a:lnTo>
                    <a:lnTo>
                      <a:pt x="96" y="32"/>
                    </a:lnTo>
                    <a:lnTo>
                      <a:pt x="102" y="34"/>
                    </a:lnTo>
                    <a:lnTo>
                      <a:pt x="106" y="32"/>
                    </a:lnTo>
                    <a:lnTo>
                      <a:pt x="112" y="28"/>
                    </a:lnTo>
                    <a:lnTo>
                      <a:pt x="116" y="8"/>
                    </a:lnTo>
                    <a:lnTo>
                      <a:pt x="120" y="0"/>
                    </a:lnTo>
                    <a:lnTo>
                      <a:pt x="126" y="0"/>
                    </a:lnTo>
                    <a:lnTo>
                      <a:pt x="134" y="18"/>
                    </a:lnTo>
                    <a:lnTo>
                      <a:pt x="140" y="36"/>
                    </a:lnTo>
                    <a:lnTo>
                      <a:pt x="142" y="68"/>
                    </a:lnTo>
                    <a:lnTo>
                      <a:pt x="138" y="80"/>
                    </a:lnTo>
                    <a:lnTo>
                      <a:pt x="128" y="76"/>
                    </a:lnTo>
                    <a:lnTo>
                      <a:pt x="132" y="92"/>
                    </a:lnTo>
                    <a:lnTo>
                      <a:pt x="124" y="114"/>
                    </a:lnTo>
                    <a:lnTo>
                      <a:pt x="120" y="132"/>
                    </a:lnTo>
                    <a:lnTo>
                      <a:pt x="110" y="154"/>
                    </a:lnTo>
                    <a:lnTo>
                      <a:pt x="106" y="173"/>
                    </a:lnTo>
                    <a:lnTo>
                      <a:pt x="96" y="197"/>
                    </a:lnTo>
                    <a:lnTo>
                      <a:pt x="90" y="213"/>
                    </a:lnTo>
                    <a:lnTo>
                      <a:pt x="84" y="233"/>
                    </a:lnTo>
                    <a:lnTo>
                      <a:pt x="78" y="253"/>
                    </a:lnTo>
                    <a:lnTo>
                      <a:pt x="70" y="277"/>
                    </a:lnTo>
                    <a:lnTo>
                      <a:pt x="54" y="279"/>
                    </a:lnTo>
                    <a:lnTo>
                      <a:pt x="34" y="287"/>
                    </a:lnTo>
                    <a:lnTo>
                      <a:pt x="10" y="275"/>
                    </a:lnTo>
                    <a:lnTo>
                      <a:pt x="4" y="249"/>
                    </a:lnTo>
                    <a:lnTo>
                      <a:pt x="0" y="225"/>
                    </a:lnTo>
                    <a:lnTo>
                      <a:pt x="0" y="197"/>
                    </a:lnTo>
                    <a:lnTo>
                      <a:pt x="10" y="179"/>
                    </a:lnTo>
                    <a:lnTo>
                      <a:pt x="18" y="167"/>
                    </a:lnTo>
                    <a:lnTo>
                      <a:pt x="18" y="144"/>
                    </a:lnTo>
                    <a:lnTo>
                      <a:pt x="16" y="126"/>
                    </a:lnTo>
                    <a:lnTo>
                      <a:pt x="24" y="108"/>
                    </a:lnTo>
                    <a:lnTo>
                      <a:pt x="28" y="90"/>
                    </a:lnTo>
                    <a:lnTo>
                      <a:pt x="46" y="82"/>
                    </a:lnTo>
                    <a:lnTo>
                      <a:pt x="52" y="8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75" name="Freeform 173">
                <a:extLst>
                  <a:ext uri="{FF2B5EF4-FFF2-40B4-BE49-F238E27FC236}">
                    <a16:creationId xmlns:a16="http://schemas.microsoft.com/office/drawing/2014/main" id="{DED4DA28-A811-7EF9-665C-4AE40500E012}"/>
                  </a:ext>
                </a:extLst>
              </p:cNvPr>
              <p:cNvSpPr>
                <a:spLocks noChangeAspect="1"/>
              </p:cNvSpPr>
              <p:nvPr/>
            </p:nvSpPr>
            <p:spPr bwMode="auto">
              <a:xfrm>
                <a:off x="3925819" y="4081957"/>
                <a:ext cx="203759" cy="173364"/>
              </a:xfrm>
              <a:custGeom>
                <a:avLst/>
                <a:gdLst>
                  <a:gd name="T0" fmla="*/ 122 w 134"/>
                  <a:gd name="T1" fmla="*/ 26 h 114"/>
                  <a:gd name="T2" fmla="*/ 120 w 134"/>
                  <a:gd name="T3" fmla="*/ 32 h 114"/>
                  <a:gd name="T4" fmla="*/ 122 w 134"/>
                  <a:gd name="T5" fmla="*/ 34 h 114"/>
                  <a:gd name="T6" fmla="*/ 130 w 134"/>
                  <a:gd name="T7" fmla="*/ 54 h 114"/>
                  <a:gd name="T8" fmla="*/ 128 w 134"/>
                  <a:gd name="T9" fmla="*/ 68 h 114"/>
                  <a:gd name="T10" fmla="*/ 132 w 134"/>
                  <a:gd name="T11" fmla="*/ 72 h 114"/>
                  <a:gd name="T12" fmla="*/ 132 w 134"/>
                  <a:gd name="T13" fmla="*/ 78 h 114"/>
                  <a:gd name="T14" fmla="*/ 134 w 134"/>
                  <a:gd name="T15" fmla="*/ 84 h 114"/>
                  <a:gd name="T16" fmla="*/ 134 w 134"/>
                  <a:gd name="T17" fmla="*/ 88 h 114"/>
                  <a:gd name="T18" fmla="*/ 126 w 134"/>
                  <a:gd name="T19" fmla="*/ 90 h 114"/>
                  <a:gd name="T20" fmla="*/ 128 w 134"/>
                  <a:gd name="T21" fmla="*/ 100 h 114"/>
                  <a:gd name="T22" fmla="*/ 122 w 134"/>
                  <a:gd name="T23" fmla="*/ 106 h 114"/>
                  <a:gd name="T24" fmla="*/ 122 w 134"/>
                  <a:gd name="T25" fmla="*/ 108 h 114"/>
                  <a:gd name="T26" fmla="*/ 116 w 134"/>
                  <a:gd name="T27" fmla="*/ 108 h 114"/>
                  <a:gd name="T28" fmla="*/ 108 w 134"/>
                  <a:gd name="T29" fmla="*/ 114 h 114"/>
                  <a:gd name="T30" fmla="*/ 102 w 134"/>
                  <a:gd name="T31" fmla="*/ 110 h 114"/>
                  <a:gd name="T32" fmla="*/ 98 w 134"/>
                  <a:gd name="T33" fmla="*/ 88 h 114"/>
                  <a:gd name="T34" fmla="*/ 88 w 134"/>
                  <a:gd name="T35" fmla="*/ 88 h 114"/>
                  <a:gd name="T36" fmla="*/ 80 w 134"/>
                  <a:gd name="T37" fmla="*/ 90 h 114"/>
                  <a:gd name="T38" fmla="*/ 82 w 134"/>
                  <a:gd name="T39" fmla="*/ 76 h 114"/>
                  <a:gd name="T40" fmla="*/ 70 w 134"/>
                  <a:gd name="T41" fmla="*/ 56 h 114"/>
                  <a:gd name="T42" fmla="*/ 44 w 134"/>
                  <a:gd name="T43" fmla="*/ 62 h 114"/>
                  <a:gd name="T44" fmla="*/ 30 w 134"/>
                  <a:gd name="T45" fmla="*/ 78 h 114"/>
                  <a:gd name="T46" fmla="*/ 28 w 134"/>
                  <a:gd name="T47" fmla="*/ 70 h 114"/>
                  <a:gd name="T48" fmla="*/ 24 w 134"/>
                  <a:gd name="T49" fmla="*/ 64 h 114"/>
                  <a:gd name="T50" fmla="*/ 20 w 134"/>
                  <a:gd name="T51" fmla="*/ 58 h 114"/>
                  <a:gd name="T52" fmla="*/ 16 w 134"/>
                  <a:gd name="T53" fmla="*/ 54 h 114"/>
                  <a:gd name="T54" fmla="*/ 6 w 134"/>
                  <a:gd name="T55" fmla="*/ 44 h 114"/>
                  <a:gd name="T56" fmla="*/ 8 w 134"/>
                  <a:gd name="T57" fmla="*/ 40 h 114"/>
                  <a:gd name="T58" fmla="*/ 4 w 134"/>
                  <a:gd name="T59" fmla="*/ 40 h 114"/>
                  <a:gd name="T60" fmla="*/ 4 w 134"/>
                  <a:gd name="T61" fmla="*/ 34 h 114"/>
                  <a:gd name="T62" fmla="*/ 0 w 134"/>
                  <a:gd name="T63" fmla="*/ 36 h 114"/>
                  <a:gd name="T64" fmla="*/ 0 w 134"/>
                  <a:gd name="T65" fmla="*/ 36 h 114"/>
                  <a:gd name="T66" fmla="*/ 4 w 134"/>
                  <a:gd name="T67" fmla="*/ 28 h 114"/>
                  <a:gd name="T68" fmla="*/ 20 w 134"/>
                  <a:gd name="T69" fmla="*/ 20 h 114"/>
                  <a:gd name="T70" fmla="*/ 22 w 134"/>
                  <a:gd name="T71" fmla="*/ 8 h 114"/>
                  <a:gd name="T72" fmla="*/ 24 w 134"/>
                  <a:gd name="T73" fmla="*/ 0 h 114"/>
                  <a:gd name="T74" fmla="*/ 40 w 134"/>
                  <a:gd name="T75" fmla="*/ 4 h 114"/>
                  <a:gd name="T76" fmla="*/ 68 w 134"/>
                  <a:gd name="T77" fmla="*/ 6 h 114"/>
                  <a:gd name="T78" fmla="*/ 66 w 134"/>
                  <a:gd name="T79" fmla="*/ 10 h 114"/>
                  <a:gd name="T80" fmla="*/ 76 w 134"/>
                  <a:gd name="T81" fmla="*/ 10 h 114"/>
                  <a:gd name="T82" fmla="*/ 82 w 134"/>
                  <a:gd name="T83" fmla="*/ 12 h 114"/>
                  <a:gd name="T84" fmla="*/ 94 w 134"/>
                  <a:gd name="T85" fmla="*/ 12 h 114"/>
                  <a:gd name="T86" fmla="*/ 106 w 134"/>
                  <a:gd name="T87" fmla="*/ 6 h 114"/>
                  <a:gd name="T88" fmla="*/ 108 w 134"/>
                  <a:gd name="T89" fmla="*/ 4 h 114"/>
                  <a:gd name="T90" fmla="*/ 114 w 134"/>
                  <a:gd name="T91" fmla="*/ 20 h 114"/>
                  <a:gd name="T92" fmla="*/ 122 w 134"/>
                  <a:gd name="T93" fmla="*/ 26 h 11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34" h="114">
                    <a:moveTo>
                      <a:pt x="122" y="26"/>
                    </a:moveTo>
                    <a:lnTo>
                      <a:pt x="120" y="32"/>
                    </a:lnTo>
                    <a:lnTo>
                      <a:pt x="122" y="34"/>
                    </a:lnTo>
                    <a:lnTo>
                      <a:pt x="130" y="54"/>
                    </a:lnTo>
                    <a:lnTo>
                      <a:pt x="128" y="68"/>
                    </a:lnTo>
                    <a:lnTo>
                      <a:pt x="132" y="72"/>
                    </a:lnTo>
                    <a:lnTo>
                      <a:pt x="132" y="78"/>
                    </a:lnTo>
                    <a:lnTo>
                      <a:pt x="134" y="84"/>
                    </a:lnTo>
                    <a:lnTo>
                      <a:pt x="134" y="88"/>
                    </a:lnTo>
                    <a:lnTo>
                      <a:pt x="126" y="90"/>
                    </a:lnTo>
                    <a:lnTo>
                      <a:pt x="128" y="100"/>
                    </a:lnTo>
                    <a:lnTo>
                      <a:pt x="122" y="106"/>
                    </a:lnTo>
                    <a:lnTo>
                      <a:pt x="122" y="108"/>
                    </a:lnTo>
                    <a:lnTo>
                      <a:pt x="116" y="108"/>
                    </a:lnTo>
                    <a:lnTo>
                      <a:pt x="108" y="114"/>
                    </a:lnTo>
                    <a:lnTo>
                      <a:pt x="102" y="110"/>
                    </a:lnTo>
                    <a:lnTo>
                      <a:pt x="98" y="88"/>
                    </a:lnTo>
                    <a:lnTo>
                      <a:pt x="88" y="88"/>
                    </a:lnTo>
                    <a:lnTo>
                      <a:pt x="80" y="90"/>
                    </a:lnTo>
                    <a:lnTo>
                      <a:pt x="82" y="76"/>
                    </a:lnTo>
                    <a:lnTo>
                      <a:pt x="70" y="56"/>
                    </a:lnTo>
                    <a:lnTo>
                      <a:pt x="44" y="62"/>
                    </a:lnTo>
                    <a:lnTo>
                      <a:pt x="30" y="78"/>
                    </a:lnTo>
                    <a:lnTo>
                      <a:pt x="28" y="70"/>
                    </a:lnTo>
                    <a:lnTo>
                      <a:pt x="24" y="64"/>
                    </a:lnTo>
                    <a:lnTo>
                      <a:pt x="20" y="58"/>
                    </a:lnTo>
                    <a:lnTo>
                      <a:pt x="16" y="54"/>
                    </a:lnTo>
                    <a:lnTo>
                      <a:pt x="6" y="44"/>
                    </a:lnTo>
                    <a:lnTo>
                      <a:pt x="8" y="40"/>
                    </a:lnTo>
                    <a:lnTo>
                      <a:pt x="4" y="40"/>
                    </a:lnTo>
                    <a:lnTo>
                      <a:pt x="4" y="34"/>
                    </a:lnTo>
                    <a:lnTo>
                      <a:pt x="0" y="36"/>
                    </a:lnTo>
                    <a:lnTo>
                      <a:pt x="4" y="28"/>
                    </a:lnTo>
                    <a:lnTo>
                      <a:pt x="20" y="20"/>
                    </a:lnTo>
                    <a:lnTo>
                      <a:pt x="22" y="8"/>
                    </a:lnTo>
                    <a:lnTo>
                      <a:pt x="24" y="0"/>
                    </a:lnTo>
                    <a:lnTo>
                      <a:pt x="40" y="4"/>
                    </a:lnTo>
                    <a:lnTo>
                      <a:pt x="68" y="6"/>
                    </a:lnTo>
                    <a:lnTo>
                      <a:pt x="66" y="10"/>
                    </a:lnTo>
                    <a:lnTo>
                      <a:pt x="76" y="10"/>
                    </a:lnTo>
                    <a:lnTo>
                      <a:pt x="82" y="12"/>
                    </a:lnTo>
                    <a:lnTo>
                      <a:pt x="94" y="12"/>
                    </a:lnTo>
                    <a:lnTo>
                      <a:pt x="106" y="6"/>
                    </a:lnTo>
                    <a:lnTo>
                      <a:pt x="108" y="4"/>
                    </a:lnTo>
                    <a:lnTo>
                      <a:pt x="114" y="20"/>
                    </a:lnTo>
                    <a:lnTo>
                      <a:pt x="122" y="2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76" name="Freeform 174">
                <a:extLst>
                  <a:ext uri="{FF2B5EF4-FFF2-40B4-BE49-F238E27FC236}">
                    <a16:creationId xmlns:a16="http://schemas.microsoft.com/office/drawing/2014/main" id="{B765710F-BE6B-6ECD-3370-E2F96BDBDAB0}"/>
                  </a:ext>
                </a:extLst>
              </p:cNvPr>
              <p:cNvSpPr>
                <a:spLocks noChangeAspect="1" noEditPoints="1"/>
              </p:cNvSpPr>
              <p:nvPr/>
            </p:nvSpPr>
            <p:spPr bwMode="auto">
              <a:xfrm>
                <a:off x="5279147" y="3438689"/>
                <a:ext cx="36495" cy="42582"/>
              </a:xfrm>
              <a:custGeom>
                <a:avLst/>
                <a:gdLst>
                  <a:gd name="T0" fmla="*/ 2 w 24"/>
                  <a:gd name="T1" fmla="*/ 20 h 28"/>
                  <a:gd name="T2" fmla="*/ 6 w 24"/>
                  <a:gd name="T3" fmla="*/ 22 h 28"/>
                  <a:gd name="T4" fmla="*/ 6 w 24"/>
                  <a:gd name="T5" fmla="*/ 22 h 28"/>
                  <a:gd name="T6" fmla="*/ 4 w 24"/>
                  <a:gd name="T7" fmla="*/ 24 h 28"/>
                  <a:gd name="T8" fmla="*/ 4 w 24"/>
                  <a:gd name="T9" fmla="*/ 24 h 28"/>
                  <a:gd name="T10" fmla="*/ 4 w 24"/>
                  <a:gd name="T11" fmla="*/ 26 h 28"/>
                  <a:gd name="T12" fmla="*/ 2 w 24"/>
                  <a:gd name="T13" fmla="*/ 28 h 28"/>
                  <a:gd name="T14" fmla="*/ 0 w 24"/>
                  <a:gd name="T15" fmla="*/ 26 h 28"/>
                  <a:gd name="T16" fmla="*/ 2 w 24"/>
                  <a:gd name="T17" fmla="*/ 20 h 28"/>
                  <a:gd name="T18" fmla="*/ 24 w 24"/>
                  <a:gd name="T19" fmla="*/ 4 h 28"/>
                  <a:gd name="T20" fmla="*/ 22 w 24"/>
                  <a:gd name="T21" fmla="*/ 22 h 28"/>
                  <a:gd name="T22" fmla="*/ 22 w 24"/>
                  <a:gd name="T23" fmla="*/ 24 h 28"/>
                  <a:gd name="T24" fmla="*/ 20 w 24"/>
                  <a:gd name="T25" fmla="*/ 24 h 28"/>
                  <a:gd name="T26" fmla="*/ 18 w 24"/>
                  <a:gd name="T27" fmla="*/ 26 h 28"/>
                  <a:gd name="T28" fmla="*/ 16 w 24"/>
                  <a:gd name="T29" fmla="*/ 26 h 28"/>
                  <a:gd name="T30" fmla="*/ 14 w 24"/>
                  <a:gd name="T31" fmla="*/ 24 h 28"/>
                  <a:gd name="T32" fmla="*/ 14 w 24"/>
                  <a:gd name="T33" fmla="*/ 24 h 28"/>
                  <a:gd name="T34" fmla="*/ 14 w 24"/>
                  <a:gd name="T35" fmla="*/ 22 h 28"/>
                  <a:gd name="T36" fmla="*/ 14 w 24"/>
                  <a:gd name="T37" fmla="*/ 20 h 28"/>
                  <a:gd name="T38" fmla="*/ 16 w 24"/>
                  <a:gd name="T39" fmla="*/ 20 h 28"/>
                  <a:gd name="T40" fmla="*/ 18 w 24"/>
                  <a:gd name="T41" fmla="*/ 18 h 28"/>
                  <a:gd name="T42" fmla="*/ 18 w 24"/>
                  <a:gd name="T43" fmla="*/ 16 h 28"/>
                  <a:gd name="T44" fmla="*/ 16 w 24"/>
                  <a:gd name="T45" fmla="*/ 16 h 28"/>
                  <a:gd name="T46" fmla="*/ 14 w 24"/>
                  <a:gd name="T47" fmla="*/ 16 h 28"/>
                  <a:gd name="T48" fmla="*/ 14 w 24"/>
                  <a:gd name="T49" fmla="*/ 14 h 28"/>
                  <a:gd name="T50" fmla="*/ 14 w 24"/>
                  <a:gd name="T51" fmla="*/ 14 h 28"/>
                  <a:gd name="T52" fmla="*/ 14 w 24"/>
                  <a:gd name="T53" fmla="*/ 12 h 28"/>
                  <a:gd name="T54" fmla="*/ 14 w 24"/>
                  <a:gd name="T55" fmla="*/ 10 h 28"/>
                  <a:gd name="T56" fmla="*/ 14 w 24"/>
                  <a:gd name="T57" fmla="*/ 10 h 28"/>
                  <a:gd name="T58" fmla="*/ 12 w 24"/>
                  <a:gd name="T59" fmla="*/ 8 h 28"/>
                  <a:gd name="T60" fmla="*/ 14 w 24"/>
                  <a:gd name="T61" fmla="*/ 6 h 28"/>
                  <a:gd name="T62" fmla="*/ 14 w 24"/>
                  <a:gd name="T63" fmla="*/ 4 h 28"/>
                  <a:gd name="T64" fmla="*/ 14 w 24"/>
                  <a:gd name="T65" fmla="*/ 4 h 28"/>
                  <a:gd name="T66" fmla="*/ 14 w 24"/>
                  <a:gd name="T67" fmla="*/ 2 h 28"/>
                  <a:gd name="T68" fmla="*/ 16 w 24"/>
                  <a:gd name="T69" fmla="*/ 0 h 28"/>
                  <a:gd name="T70" fmla="*/ 18 w 24"/>
                  <a:gd name="T71" fmla="*/ 0 h 28"/>
                  <a:gd name="T72" fmla="*/ 20 w 24"/>
                  <a:gd name="T73" fmla="*/ 0 h 28"/>
                  <a:gd name="T74" fmla="*/ 20 w 24"/>
                  <a:gd name="T75" fmla="*/ 2 h 28"/>
                  <a:gd name="T76" fmla="*/ 22 w 24"/>
                  <a:gd name="T77" fmla="*/ 2 h 28"/>
                  <a:gd name="T78" fmla="*/ 24 w 24"/>
                  <a:gd name="T79" fmla="*/ 4 h 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4" h="28">
                    <a:moveTo>
                      <a:pt x="2" y="20"/>
                    </a:moveTo>
                    <a:lnTo>
                      <a:pt x="6" y="22"/>
                    </a:lnTo>
                    <a:lnTo>
                      <a:pt x="4" y="24"/>
                    </a:lnTo>
                    <a:lnTo>
                      <a:pt x="4" y="26"/>
                    </a:lnTo>
                    <a:lnTo>
                      <a:pt x="2" y="28"/>
                    </a:lnTo>
                    <a:lnTo>
                      <a:pt x="0" y="26"/>
                    </a:lnTo>
                    <a:lnTo>
                      <a:pt x="2" y="20"/>
                    </a:lnTo>
                    <a:close/>
                    <a:moveTo>
                      <a:pt x="24" y="4"/>
                    </a:moveTo>
                    <a:lnTo>
                      <a:pt x="22" y="22"/>
                    </a:lnTo>
                    <a:lnTo>
                      <a:pt x="22" y="24"/>
                    </a:lnTo>
                    <a:lnTo>
                      <a:pt x="20" y="24"/>
                    </a:lnTo>
                    <a:lnTo>
                      <a:pt x="18" y="26"/>
                    </a:lnTo>
                    <a:lnTo>
                      <a:pt x="16" y="26"/>
                    </a:lnTo>
                    <a:lnTo>
                      <a:pt x="14" y="24"/>
                    </a:lnTo>
                    <a:lnTo>
                      <a:pt x="14" y="22"/>
                    </a:lnTo>
                    <a:lnTo>
                      <a:pt x="14" y="20"/>
                    </a:lnTo>
                    <a:lnTo>
                      <a:pt x="16" y="20"/>
                    </a:lnTo>
                    <a:lnTo>
                      <a:pt x="18" y="18"/>
                    </a:lnTo>
                    <a:lnTo>
                      <a:pt x="18" y="16"/>
                    </a:lnTo>
                    <a:lnTo>
                      <a:pt x="16" y="16"/>
                    </a:lnTo>
                    <a:lnTo>
                      <a:pt x="14" y="16"/>
                    </a:lnTo>
                    <a:lnTo>
                      <a:pt x="14" y="14"/>
                    </a:lnTo>
                    <a:lnTo>
                      <a:pt x="14" y="12"/>
                    </a:lnTo>
                    <a:lnTo>
                      <a:pt x="14" y="10"/>
                    </a:lnTo>
                    <a:lnTo>
                      <a:pt x="12" y="8"/>
                    </a:lnTo>
                    <a:lnTo>
                      <a:pt x="14" y="6"/>
                    </a:lnTo>
                    <a:lnTo>
                      <a:pt x="14" y="4"/>
                    </a:lnTo>
                    <a:lnTo>
                      <a:pt x="14" y="2"/>
                    </a:lnTo>
                    <a:lnTo>
                      <a:pt x="16" y="0"/>
                    </a:lnTo>
                    <a:lnTo>
                      <a:pt x="18" y="0"/>
                    </a:lnTo>
                    <a:lnTo>
                      <a:pt x="20" y="0"/>
                    </a:lnTo>
                    <a:lnTo>
                      <a:pt x="20" y="2"/>
                    </a:lnTo>
                    <a:lnTo>
                      <a:pt x="22" y="2"/>
                    </a:lnTo>
                    <a:lnTo>
                      <a:pt x="24" y="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77" name="Freeform 175">
                <a:extLst>
                  <a:ext uri="{FF2B5EF4-FFF2-40B4-BE49-F238E27FC236}">
                    <a16:creationId xmlns:a16="http://schemas.microsoft.com/office/drawing/2014/main" id="{76514E76-AD08-5915-0C42-D72BD16D02C5}"/>
                  </a:ext>
                </a:extLst>
              </p:cNvPr>
              <p:cNvSpPr>
                <a:spLocks noChangeAspect="1"/>
              </p:cNvSpPr>
              <p:nvPr/>
            </p:nvSpPr>
            <p:spPr bwMode="auto">
              <a:xfrm>
                <a:off x="4607043" y="3420439"/>
                <a:ext cx="440973" cy="439492"/>
              </a:xfrm>
              <a:custGeom>
                <a:avLst/>
                <a:gdLst>
                  <a:gd name="T0" fmla="*/ 254 w 290"/>
                  <a:gd name="T1" fmla="*/ 279 h 289"/>
                  <a:gd name="T2" fmla="*/ 216 w 290"/>
                  <a:gd name="T3" fmla="*/ 257 h 289"/>
                  <a:gd name="T4" fmla="*/ 178 w 290"/>
                  <a:gd name="T5" fmla="*/ 237 h 289"/>
                  <a:gd name="T6" fmla="*/ 142 w 290"/>
                  <a:gd name="T7" fmla="*/ 215 h 289"/>
                  <a:gd name="T8" fmla="*/ 106 w 290"/>
                  <a:gd name="T9" fmla="*/ 217 h 289"/>
                  <a:gd name="T10" fmla="*/ 76 w 290"/>
                  <a:gd name="T11" fmla="*/ 211 h 289"/>
                  <a:gd name="T12" fmla="*/ 42 w 290"/>
                  <a:gd name="T13" fmla="*/ 189 h 289"/>
                  <a:gd name="T14" fmla="*/ 14 w 290"/>
                  <a:gd name="T15" fmla="*/ 166 h 289"/>
                  <a:gd name="T16" fmla="*/ 10 w 290"/>
                  <a:gd name="T17" fmla="*/ 140 h 289"/>
                  <a:gd name="T18" fmla="*/ 10 w 290"/>
                  <a:gd name="T19" fmla="*/ 92 h 289"/>
                  <a:gd name="T20" fmla="*/ 2 w 290"/>
                  <a:gd name="T21" fmla="*/ 60 h 289"/>
                  <a:gd name="T22" fmla="*/ 12 w 290"/>
                  <a:gd name="T23" fmla="*/ 36 h 289"/>
                  <a:gd name="T24" fmla="*/ 34 w 290"/>
                  <a:gd name="T25" fmla="*/ 16 h 289"/>
                  <a:gd name="T26" fmla="*/ 50 w 290"/>
                  <a:gd name="T27" fmla="*/ 4 h 289"/>
                  <a:gd name="T28" fmla="*/ 62 w 290"/>
                  <a:gd name="T29" fmla="*/ 6 h 289"/>
                  <a:gd name="T30" fmla="*/ 70 w 290"/>
                  <a:gd name="T31" fmla="*/ 6 h 289"/>
                  <a:gd name="T32" fmla="*/ 78 w 290"/>
                  <a:gd name="T33" fmla="*/ 10 h 289"/>
                  <a:gd name="T34" fmla="*/ 84 w 290"/>
                  <a:gd name="T35" fmla="*/ 10 h 289"/>
                  <a:gd name="T36" fmla="*/ 94 w 290"/>
                  <a:gd name="T37" fmla="*/ 14 h 289"/>
                  <a:gd name="T38" fmla="*/ 110 w 290"/>
                  <a:gd name="T39" fmla="*/ 34 h 289"/>
                  <a:gd name="T40" fmla="*/ 152 w 290"/>
                  <a:gd name="T41" fmla="*/ 50 h 289"/>
                  <a:gd name="T42" fmla="*/ 180 w 290"/>
                  <a:gd name="T43" fmla="*/ 58 h 289"/>
                  <a:gd name="T44" fmla="*/ 190 w 290"/>
                  <a:gd name="T45" fmla="*/ 50 h 289"/>
                  <a:gd name="T46" fmla="*/ 188 w 290"/>
                  <a:gd name="T47" fmla="*/ 34 h 289"/>
                  <a:gd name="T48" fmla="*/ 188 w 290"/>
                  <a:gd name="T49" fmla="*/ 22 h 289"/>
                  <a:gd name="T50" fmla="*/ 202 w 290"/>
                  <a:gd name="T51" fmla="*/ 12 h 289"/>
                  <a:gd name="T52" fmla="*/ 234 w 290"/>
                  <a:gd name="T53" fmla="*/ 8 h 289"/>
                  <a:gd name="T54" fmla="*/ 242 w 290"/>
                  <a:gd name="T55" fmla="*/ 16 h 289"/>
                  <a:gd name="T56" fmla="*/ 280 w 290"/>
                  <a:gd name="T57" fmla="*/ 28 h 289"/>
                  <a:gd name="T58" fmla="*/ 276 w 290"/>
                  <a:gd name="T59" fmla="*/ 44 h 289"/>
                  <a:gd name="T60" fmla="*/ 278 w 290"/>
                  <a:gd name="T61" fmla="*/ 78 h 289"/>
                  <a:gd name="T62" fmla="*/ 282 w 290"/>
                  <a:gd name="T63" fmla="*/ 116 h 289"/>
                  <a:gd name="T64" fmla="*/ 284 w 290"/>
                  <a:gd name="T65" fmla="*/ 156 h 289"/>
                  <a:gd name="T66" fmla="*/ 286 w 290"/>
                  <a:gd name="T67" fmla="*/ 197 h 289"/>
                  <a:gd name="T68" fmla="*/ 290 w 290"/>
                  <a:gd name="T69" fmla="*/ 237 h 289"/>
                  <a:gd name="T70" fmla="*/ 290 w 290"/>
                  <a:gd name="T71" fmla="*/ 279 h 289"/>
                  <a:gd name="T72" fmla="*/ 274 w 290"/>
                  <a:gd name="T73" fmla="*/ 289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90" h="289">
                    <a:moveTo>
                      <a:pt x="274" y="289"/>
                    </a:moveTo>
                    <a:lnTo>
                      <a:pt x="254" y="279"/>
                    </a:lnTo>
                    <a:lnTo>
                      <a:pt x="234" y="269"/>
                    </a:lnTo>
                    <a:lnTo>
                      <a:pt x="216" y="257"/>
                    </a:lnTo>
                    <a:lnTo>
                      <a:pt x="198" y="247"/>
                    </a:lnTo>
                    <a:lnTo>
                      <a:pt x="178" y="237"/>
                    </a:lnTo>
                    <a:lnTo>
                      <a:pt x="160" y="227"/>
                    </a:lnTo>
                    <a:lnTo>
                      <a:pt x="142" y="215"/>
                    </a:lnTo>
                    <a:lnTo>
                      <a:pt x="124" y="205"/>
                    </a:lnTo>
                    <a:lnTo>
                      <a:pt x="106" y="217"/>
                    </a:lnTo>
                    <a:lnTo>
                      <a:pt x="92" y="225"/>
                    </a:lnTo>
                    <a:lnTo>
                      <a:pt x="76" y="211"/>
                    </a:lnTo>
                    <a:lnTo>
                      <a:pt x="50" y="205"/>
                    </a:lnTo>
                    <a:lnTo>
                      <a:pt x="42" y="189"/>
                    </a:lnTo>
                    <a:lnTo>
                      <a:pt x="20" y="182"/>
                    </a:lnTo>
                    <a:lnTo>
                      <a:pt x="14" y="166"/>
                    </a:lnTo>
                    <a:lnTo>
                      <a:pt x="2" y="148"/>
                    </a:lnTo>
                    <a:lnTo>
                      <a:pt x="10" y="140"/>
                    </a:lnTo>
                    <a:lnTo>
                      <a:pt x="10" y="116"/>
                    </a:lnTo>
                    <a:lnTo>
                      <a:pt x="10" y="92"/>
                    </a:lnTo>
                    <a:lnTo>
                      <a:pt x="0" y="66"/>
                    </a:lnTo>
                    <a:lnTo>
                      <a:pt x="2" y="60"/>
                    </a:lnTo>
                    <a:lnTo>
                      <a:pt x="12" y="54"/>
                    </a:lnTo>
                    <a:lnTo>
                      <a:pt x="12" y="36"/>
                    </a:lnTo>
                    <a:lnTo>
                      <a:pt x="24" y="26"/>
                    </a:lnTo>
                    <a:lnTo>
                      <a:pt x="34" y="16"/>
                    </a:lnTo>
                    <a:lnTo>
                      <a:pt x="36" y="0"/>
                    </a:lnTo>
                    <a:lnTo>
                      <a:pt x="50" y="4"/>
                    </a:lnTo>
                    <a:lnTo>
                      <a:pt x="58" y="6"/>
                    </a:lnTo>
                    <a:lnTo>
                      <a:pt x="62" y="6"/>
                    </a:lnTo>
                    <a:lnTo>
                      <a:pt x="66" y="4"/>
                    </a:lnTo>
                    <a:lnTo>
                      <a:pt x="70" y="6"/>
                    </a:lnTo>
                    <a:lnTo>
                      <a:pt x="74" y="10"/>
                    </a:lnTo>
                    <a:lnTo>
                      <a:pt x="78" y="10"/>
                    </a:lnTo>
                    <a:lnTo>
                      <a:pt x="82" y="10"/>
                    </a:lnTo>
                    <a:lnTo>
                      <a:pt x="84" y="10"/>
                    </a:lnTo>
                    <a:lnTo>
                      <a:pt x="88" y="12"/>
                    </a:lnTo>
                    <a:lnTo>
                      <a:pt x="94" y="14"/>
                    </a:lnTo>
                    <a:lnTo>
                      <a:pt x="102" y="16"/>
                    </a:lnTo>
                    <a:lnTo>
                      <a:pt x="110" y="34"/>
                    </a:lnTo>
                    <a:lnTo>
                      <a:pt x="130" y="40"/>
                    </a:lnTo>
                    <a:lnTo>
                      <a:pt x="152" y="50"/>
                    </a:lnTo>
                    <a:lnTo>
                      <a:pt x="172" y="60"/>
                    </a:lnTo>
                    <a:lnTo>
                      <a:pt x="180" y="58"/>
                    </a:lnTo>
                    <a:lnTo>
                      <a:pt x="188" y="54"/>
                    </a:lnTo>
                    <a:lnTo>
                      <a:pt x="190" y="50"/>
                    </a:lnTo>
                    <a:lnTo>
                      <a:pt x="192" y="38"/>
                    </a:lnTo>
                    <a:lnTo>
                      <a:pt x="188" y="34"/>
                    </a:lnTo>
                    <a:lnTo>
                      <a:pt x="188" y="32"/>
                    </a:lnTo>
                    <a:lnTo>
                      <a:pt x="188" y="22"/>
                    </a:lnTo>
                    <a:lnTo>
                      <a:pt x="188" y="20"/>
                    </a:lnTo>
                    <a:lnTo>
                      <a:pt x="202" y="12"/>
                    </a:lnTo>
                    <a:lnTo>
                      <a:pt x="216" y="4"/>
                    </a:lnTo>
                    <a:lnTo>
                      <a:pt x="234" y="8"/>
                    </a:lnTo>
                    <a:lnTo>
                      <a:pt x="240" y="10"/>
                    </a:lnTo>
                    <a:lnTo>
                      <a:pt x="242" y="16"/>
                    </a:lnTo>
                    <a:lnTo>
                      <a:pt x="270" y="24"/>
                    </a:lnTo>
                    <a:lnTo>
                      <a:pt x="280" y="28"/>
                    </a:lnTo>
                    <a:lnTo>
                      <a:pt x="280" y="32"/>
                    </a:lnTo>
                    <a:lnTo>
                      <a:pt x="276" y="44"/>
                    </a:lnTo>
                    <a:lnTo>
                      <a:pt x="278" y="60"/>
                    </a:lnTo>
                    <a:lnTo>
                      <a:pt x="278" y="78"/>
                    </a:lnTo>
                    <a:lnTo>
                      <a:pt x="280" y="96"/>
                    </a:lnTo>
                    <a:lnTo>
                      <a:pt x="282" y="116"/>
                    </a:lnTo>
                    <a:lnTo>
                      <a:pt x="284" y="136"/>
                    </a:lnTo>
                    <a:lnTo>
                      <a:pt x="284" y="156"/>
                    </a:lnTo>
                    <a:lnTo>
                      <a:pt x="286" y="176"/>
                    </a:lnTo>
                    <a:lnTo>
                      <a:pt x="286" y="197"/>
                    </a:lnTo>
                    <a:lnTo>
                      <a:pt x="288" y="217"/>
                    </a:lnTo>
                    <a:lnTo>
                      <a:pt x="290" y="237"/>
                    </a:lnTo>
                    <a:lnTo>
                      <a:pt x="290" y="257"/>
                    </a:lnTo>
                    <a:lnTo>
                      <a:pt x="290" y="279"/>
                    </a:lnTo>
                    <a:lnTo>
                      <a:pt x="272" y="279"/>
                    </a:lnTo>
                    <a:lnTo>
                      <a:pt x="274" y="289"/>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78" name="Freeform 176">
                <a:extLst>
                  <a:ext uri="{FF2B5EF4-FFF2-40B4-BE49-F238E27FC236}">
                    <a16:creationId xmlns:a16="http://schemas.microsoft.com/office/drawing/2014/main" id="{9FBE931A-398C-A6AC-BE08-765237962900}"/>
                  </a:ext>
                </a:extLst>
              </p:cNvPr>
              <p:cNvSpPr>
                <a:spLocks noChangeAspect="1"/>
              </p:cNvSpPr>
              <p:nvPr/>
            </p:nvSpPr>
            <p:spPr bwMode="auto">
              <a:xfrm>
                <a:off x="4491477" y="2877538"/>
                <a:ext cx="21289" cy="21289"/>
              </a:xfrm>
              <a:custGeom>
                <a:avLst/>
                <a:gdLst>
                  <a:gd name="T0" fmla="*/ 0 w 14"/>
                  <a:gd name="T1" fmla="*/ 6 h 14"/>
                  <a:gd name="T2" fmla="*/ 0 w 14"/>
                  <a:gd name="T3" fmla="*/ 4 h 14"/>
                  <a:gd name="T4" fmla="*/ 2 w 14"/>
                  <a:gd name="T5" fmla="*/ 4 h 14"/>
                  <a:gd name="T6" fmla="*/ 2 w 14"/>
                  <a:gd name="T7" fmla="*/ 4 h 14"/>
                  <a:gd name="T8" fmla="*/ 2 w 14"/>
                  <a:gd name="T9" fmla="*/ 2 h 14"/>
                  <a:gd name="T10" fmla="*/ 2 w 14"/>
                  <a:gd name="T11" fmla="*/ 2 h 14"/>
                  <a:gd name="T12" fmla="*/ 2 w 14"/>
                  <a:gd name="T13" fmla="*/ 2 h 14"/>
                  <a:gd name="T14" fmla="*/ 2 w 14"/>
                  <a:gd name="T15" fmla="*/ 0 h 14"/>
                  <a:gd name="T16" fmla="*/ 4 w 14"/>
                  <a:gd name="T17" fmla="*/ 0 h 14"/>
                  <a:gd name="T18" fmla="*/ 4 w 14"/>
                  <a:gd name="T19" fmla="*/ 0 h 14"/>
                  <a:gd name="T20" fmla="*/ 4 w 14"/>
                  <a:gd name="T21" fmla="*/ 0 h 14"/>
                  <a:gd name="T22" fmla="*/ 6 w 14"/>
                  <a:gd name="T23" fmla="*/ 0 h 14"/>
                  <a:gd name="T24" fmla="*/ 6 w 14"/>
                  <a:gd name="T25" fmla="*/ 0 h 14"/>
                  <a:gd name="T26" fmla="*/ 6 w 14"/>
                  <a:gd name="T27" fmla="*/ 0 h 14"/>
                  <a:gd name="T28" fmla="*/ 6 w 14"/>
                  <a:gd name="T29" fmla="*/ 2 h 14"/>
                  <a:gd name="T30" fmla="*/ 6 w 14"/>
                  <a:gd name="T31" fmla="*/ 2 h 14"/>
                  <a:gd name="T32" fmla="*/ 8 w 14"/>
                  <a:gd name="T33" fmla="*/ 4 h 14"/>
                  <a:gd name="T34" fmla="*/ 8 w 14"/>
                  <a:gd name="T35" fmla="*/ 4 h 14"/>
                  <a:gd name="T36" fmla="*/ 10 w 14"/>
                  <a:gd name="T37" fmla="*/ 6 h 14"/>
                  <a:gd name="T38" fmla="*/ 10 w 14"/>
                  <a:gd name="T39" fmla="*/ 6 h 14"/>
                  <a:gd name="T40" fmla="*/ 12 w 14"/>
                  <a:gd name="T41" fmla="*/ 6 h 14"/>
                  <a:gd name="T42" fmla="*/ 12 w 14"/>
                  <a:gd name="T43" fmla="*/ 8 h 14"/>
                  <a:gd name="T44" fmla="*/ 12 w 14"/>
                  <a:gd name="T45" fmla="*/ 8 h 14"/>
                  <a:gd name="T46" fmla="*/ 14 w 14"/>
                  <a:gd name="T47" fmla="*/ 8 h 14"/>
                  <a:gd name="T48" fmla="*/ 14 w 14"/>
                  <a:gd name="T49" fmla="*/ 8 h 14"/>
                  <a:gd name="T50" fmla="*/ 12 w 14"/>
                  <a:gd name="T51" fmla="*/ 10 h 14"/>
                  <a:gd name="T52" fmla="*/ 12 w 14"/>
                  <a:gd name="T53" fmla="*/ 10 h 14"/>
                  <a:gd name="T54" fmla="*/ 10 w 14"/>
                  <a:gd name="T55" fmla="*/ 12 h 14"/>
                  <a:gd name="T56" fmla="*/ 10 w 14"/>
                  <a:gd name="T57" fmla="*/ 12 h 14"/>
                  <a:gd name="T58" fmla="*/ 10 w 14"/>
                  <a:gd name="T59" fmla="*/ 14 h 14"/>
                  <a:gd name="T60" fmla="*/ 8 w 14"/>
                  <a:gd name="T61" fmla="*/ 14 h 14"/>
                  <a:gd name="T62" fmla="*/ 8 w 14"/>
                  <a:gd name="T63" fmla="*/ 14 h 14"/>
                  <a:gd name="T64" fmla="*/ 6 w 14"/>
                  <a:gd name="T65" fmla="*/ 14 h 14"/>
                  <a:gd name="T66" fmla="*/ 4 w 14"/>
                  <a:gd name="T67" fmla="*/ 14 h 14"/>
                  <a:gd name="T68" fmla="*/ 4 w 14"/>
                  <a:gd name="T69" fmla="*/ 14 h 14"/>
                  <a:gd name="T70" fmla="*/ 2 w 14"/>
                  <a:gd name="T71" fmla="*/ 14 h 14"/>
                  <a:gd name="T72" fmla="*/ 2 w 14"/>
                  <a:gd name="T73" fmla="*/ 12 h 14"/>
                  <a:gd name="T74" fmla="*/ 2 w 14"/>
                  <a:gd name="T75" fmla="*/ 12 h 14"/>
                  <a:gd name="T76" fmla="*/ 2 w 14"/>
                  <a:gd name="T77" fmla="*/ 12 h 14"/>
                  <a:gd name="T78" fmla="*/ 2 w 14"/>
                  <a:gd name="T79" fmla="*/ 10 h 14"/>
                  <a:gd name="T80" fmla="*/ 4 w 14"/>
                  <a:gd name="T81" fmla="*/ 10 h 14"/>
                  <a:gd name="T82" fmla="*/ 2 w 14"/>
                  <a:gd name="T83" fmla="*/ 10 h 14"/>
                  <a:gd name="T84" fmla="*/ 2 w 14"/>
                  <a:gd name="T85" fmla="*/ 8 h 14"/>
                  <a:gd name="T86" fmla="*/ 2 w 14"/>
                  <a:gd name="T87" fmla="*/ 8 h 14"/>
                  <a:gd name="T88" fmla="*/ 2 w 14"/>
                  <a:gd name="T89" fmla="*/ 8 h 14"/>
                  <a:gd name="T90" fmla="*/ 0 w 14"/>
                  <a:gd name="T91" fmla="*/ 8 h 14"/>
                  <a:gd name="T92" fmla="*/ 0 w 14"/>
                  <a:gd name="T93" fmla="*/ 8 h 14"/>
                  <a:gd name="T94" fmla="*/ 0 w 14"/>
                  <a:gd name="T95" fmla="*/ 6 h 14"/>
                  <a:gd name="T96" fmla="*/ 0 w 14"/>
                  <a:gd name="T97" fmla="*/ 6 h 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 h="14">
                    <a:moveTo>
                      <a:pt x="0" y="6"/>
                    </a:moveTo>
                    <a:lnTo>
                      <a:pt x="0" y="4"/>
                    </a:lnTo>
                    <a:lnTo>
                      <a:pt x="2" y="4"/>
                    </a:lnTo>
                    <a:lnTo>
                      <a:pt x="2" y="2"/>
                    </a:lnTo>
                    <a:lnTo>
                      <a:pt x="2" y="0"/>
                    </a:lnTo>
                    <a:lnTo>
                      <a:pt x="4" y="0"/>
                    </a:lnTo>
                    <a:lnTo>
                      <a:pt x="6" y="0"/>
                    </a:lnTo>
                    <a:lnTo>
                      <a:pt x="6" y="2"/>
                    </a:lnTo>
                    <a:lnTo>
                      <a:pt x="8" y="4"/>
                    </a:lnTo>
                    <a:lnTo>
                      <a:pt x="10" y="6"/>
                    </a:lnTo>
                    <a:lnTo>
                      <a:pt x="12" y="6"/>
                    </a:lnTo>
                    <a:lnTo>
                      <a:pt x="12" y="8"/>
                    </a:lnTo>
                    <a:lnTo>
                      <a:pt x="14" y="8"/>
                    </a:lnTo>
                    <a:lnTo>
                      <a:pt x="12" y="10"/>
                    </a:lnTo>
                    <a:lnTo>
                      <a:pt x="10" y="12"/>
                    </a:lnTo>
                    <a:lnTo>
                      <a:pt x="10" y="14"/>
                    </a:lnTo>
                    <a:lnTo>
                      <a:pt x="8" y="14"/>
                    </a:lnTo>
                    <a:lnTo>
                      <a:pt x="6" y="14"/>
                    </a:lnTo>
                    <a:lnTo>
                      <a:pt x="4" y="14"/>
                    </a:lnTo>
                    <a:lnTo>
                      <a:pt x="2" y="14"/>
                    </a:lnTo>
                    <a:lnTo>
                      <a:pt x="2" y="12"/>
                    </a:lnTo>
                    <a:lnTo>
                      <a:pt x="2" y="10"/>
                    </a:lnTo>
                    <a:lnTo>
                      <a:pt x="4" y="10"/>
                    </a:lnTo>
                    <a:lnTo>
                      <a:pt x="2" y="10"/>
                    </a:lnTo>
                    <a:lnTo>
                      <a:pt x="2" y="8"/>
                    </a:lnTo>
                    <a:lnTo>
                      <a:pt x="0" y="8"/>
                    </a:lnTo>
                    <a:lnTo>
                      <a:pt x="0" y="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79" name="Freeform 177">
                <a:extLst>
                  <a:ext uri="{FF2B5EF4-FFF2-40B4-BE49-F238E27FC236}">
                    <a16:creationId xmlns:a16="http://schemas.microsoft.com/office/drawing/2014/main" id="{8C1AF799-BDF3-3F3E-FCF2-2D4E6D36157E}"/>
                  </a:ext>
                </a:extLst>
              </p:cNvPr>
              <p:cNvSpPr>
                <a:spLocks noChangeAspect="1"/>
              </p:cNvSpPr>
              <p:nvPr/>
            </p:nvSpPr>
            <p:spPr bwMode="auto">
              <a:xfrm>
                <a:off x="4491477" y="2877538"/>
                <a:ext cx="21289" cy="21289"/>
              </a:xfrm>
              <a:custGeom>
                <a:avLst/>
                <a:gdLst>
                  <a:gd name="T0" fmla="*/ 0 w 14"/>
                  <a:gd name="T1" fmla="*/ 6 h 14"/>
                  <a:gd name="T2" fmla="*/ 0 w 14"/>
                  <a:gd name="T3" fmla="*/ 4 h 14"/>
                  <a:gd name="T4" fmla="*/ 2 w 14"/>
                  <a:gd name="T5" fmla="*/ 4 h 14"/>
                  <a:gd name="T6" fmla="*/ 2 w 14"/>
                  <a:gd name="T7" fmla="*/ 4 h 14"/>
                  <a:gd name="T8" fmla="*/ 2 w 14"/>
                  <a:gd name="T9" fmla="*/ 2 h 14"/>
                  <a:gd name="T10" fmla="*/ 2 w 14"/>
                  <a:gd name="T11" fmla="*/ 2 h 14"/>
                  <a:gd name="T12" fmla="*/ 2 w 14"/>
                  <a:gd name="T13" fmla="*/ 2 h 14"/>
                  <a:gd name="T14" fmla="*/ 2 w 14"/>
                  <a:gd name="T15" fmla="*/ 0 h 14"/>
                  <a:gd name="T16" fmla="*/ 4 w 14"/>
                  <a:gd name="T17" fmla="*/ 0 h 14"/>
                  <a:gd name="T18" fmla="*/ 4 w 14"/>
                  <a:gd name="T19" fmla="*/ 0 h 14"/>
                  <a:gd name="T20" fmla="*/ 4 w 14"/>
                  <a:gd name="T21" fmla="*/ 0 h 14"/>
                  <a:gd name="T22" fmla="*/ 6 w 14"/>
                  <a:gd name="T23" fmla="*/ 0 h 14"/>
                  <a:gd name="T24" fmla="*/ 6 w 14"/>
                  <a:gd name="T25" fmla="*/ 0 h 14"/>
                  <a:gd name="T26" fmla="*/ 6 w 14"/>
                  <a:gd name="T27" fmla="*/ 0 h 14"/>
                  <a:gd name="T28" fmla="*/ 6 w 14"/>
                  <a:gd name="T29" fmla="*/ 2 h 14"/>
                  <a:gd name="T30" fmla="*/ 6 w 14"/>
                  <a:gd name="T31" fmla="*/ 2 h 14"/>
                  <a:gd name="T32" fmla="*/ 8 w 14"/>
                  <a:gd name="T33" fmla="*/ 4 h 14"/>
                  <a:gd name="T34" fmla="*/ 8 w 14"/>
                  <a:gd name="T35" fmla="*/ 4 h 14"/>
                  <a:gd name="T36" fmla="*/ 10 w 14"/>
                  <a:gd name="T37" fmla="*/ 6 h 14"/>
                  <a:gd name="T38" fmla="*/ 10 w 14"/>
                  <a:gd name="T39" fmla="*/ 6 h 14"/>
                  <a:gd name="T40" fmla="*/ 12 w 14"/>
                  <a:gd name="T41" fmla="*/ 6 h 14"/>
                  <a:gd name="T42" fmla="*/ 12 w 14"/>
                  <a:gd name="T43" fmla="*/ 8 h 14"/>
                  <a:gd name="T44" fmla="*/ 12 w 14"/>
                  <a:gd name="T45" fmla="*/ 8 h 14"/>
                  <a:gd name="T46" fmla="*/ 14 w 14"/>
                  <a:gd name="T47" fmla="*/ 8 h 14"/>
                  <a:gd name="T48" fmla="*/ 14 w 14"/>
                  <a:gd name="T49" fmla="*/ 8 h 14"/>
                  <a:gd name="T50" fmla="*/ 12 w 14"/>
                  <a:gd name="T51" fmla="*/ 10 h 14"/>
                  <a:gd name="T52" fmla="*/ 12 w 14"/>
                  <a:gd name="T53" fmla="*/ 10 h 14"/>
                  <a:gd name="T54" fmla="*/ 10 w 14"/>
                  <a:gd name="T55" fmla="*/ 12 h 14"/>
                  <a:gd name="T56" fmla="*/ 10 w 14"/>
                  <a:gd name="T57" fmla="*/ 12 h 14"/>
                  <a:gd name="T58" fmla="*/ 10 w 14"/>
                  <a:gd name="T59" fmla="*/ 14 h 14"/>
                  <a:gd name="T60" fmla="*/ 8 w 14"/>
                  <a:gd name="T61" fmla="*/ 14 h 14"/>
                  <a:gd name="T62" fmla="*/ 8 w 14"/>
                  <a:gd name="T63" fmla="*/ 14 h 14"/>
                  <a:gd name="T64" fmla="*/ 6 w 14"/>
                  <a:gd name="T65" fmla="*/ 14 h 14"/>
                  <a:gd name="T66" fmla="*/ 4 w 14"/>
                  <a:gd name="T67" fmla="*/ 14 h 14"/>
                  <a:gd name="T68" fmla="*/ 4 w 14"/>
                  <a:gd name="T69" fmla="*/ 14 h 14"/>
                  <a:gd name="T70" fmla="*/ 2 w 14"/>
                  <a:gd name="T71" fmla="*/ 14 h 14"/>
                  <a:gd name="T72" fmla="*/ 2 w 14"/>
                  <a:gd name="T73" fmla="*/ 12 h 14"/>
                  <a:gd name="T74" fmla="*/ 2 w 14"/>
                  <a:gd name="T75" fmla="*/ 12 h 14"/>
                  <a:gd name="T76" fmla="*/ 2 w 14"/>
                  <a:gd name="T77" fmla="*/ 12 h 14"/>
                  <a:gd name="T78" fmla="*/ 2 w 14"/>
                  <a:gd name="T79" fmla="*/ 10 h 14"/>
                  <a:gd name="T80" fmla="*/ 4 w 14"/>
                  <a:gd name="T81" fmla="*/ 10 h 14"/>
                  <a:gd name="T82" fmla="*/ 2 w 14"/>
                  <a:gd name="T83" fmla="*/ 10 h 14"/>
                  <a:gd name="T84" fmla="*/ 2 w 14"/>
                  <a:gd name="T85" fmla="*/ 8 h 14"/>
                  <a:gd name="T86" fmla="*/ 2 w 14"/>
                  <a:gd name="T87" fmla="*/ 8 h 14"/>
                  <a:gd name="T88" fmla="*/ 2 w 14"/>
                  <a:gd name="T89" fmla="*/ 8 h 14"/>
                  <a:gd name="T90" fmla="*/ 0 w 14"/>
                  <a:gd name="T91" fmla="*/ 8 h 14"/>
                  <a:gd name="T92" fmla="*/ 0 w 14"/>
                  <a:gd name="T93" fmla="*/ 8 h 14"/>
                  <a:gd name="T94" fmla="*/ 0 w 14"/>
                  <a:gd name="T95" fmla="*/ 6 h 14"/>
                  <a:gd name="T96" fmla="*/ 0 w 14"/>
                  <a:gd name="T97" fmla="*/ 6 h 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 h="14">
                    <a:moveTo>
                      <a:pt x="0" y="6"/>
                    </a:moveTo>
                    <a:lnTo>
                      <a:pt x="0" y="4"/>
                    </a:lnTo>
                    <a:lnTo>
                      <a:pt x="2" y="4"/>
                    </a:lnTo>
                    <a:lnTo>
                      <a:pt x="2" y="2"/>
                    </a:lnTo>
                    <a:lnTo>
                      <a:pt x="2" y="0"/>
                    </a:lnTo>
                    <a:lnTo>
                      <a:pt x="4" y="0"/>
                    </a:lnTo>
                    <a:lnTo>
                      <a:pt x="6" y="0"/>
                    </a:lnTo>
                    <a:lnTo>
                      <a:pt x="6" y="2"/>
                    </a:lnTo>
                    <a:lnTo>
                      <a:pt x="8" y="4"/>
                    </a:lnTo>
                    <a:lnTo>
                      <a:pt x="10" y="6"/>
                    </a:lnTo>
                    <a:lnTo>
                      <a:pt x="12" y="6"/>
                    </a:lnTo>
                    <a:lnTo>
                      <a:pt x="12" y="8"/>
                    </a:lnTo>
                    <a:lnTo>
                      <a:pt x="14" y="8"/>
                    </a:lnTo>
                    <a:lnTo>
                      <a:pt x="12" y="10"/>
                    </a:lnTo>
                    <a:lnTo>
                      <a:pt x="10" y="12"/>
                    </a:lnTo>
                    <a:lnTo>
                      <a:pt x="10" y="14"/>
                    </a:lnTo>
                    <a:lnTo>
                      <a:pt x="8" y="14"/>
                    </a:lnTo>
                    <a:lnTo>
                      <a:pt x="6" y="14"/>
                    </a:lnTo>
                    <a:lnTo>
                      <a:pt x="4" y="14"/>
                    </a:lnTo>
                    <a:lnTo>
                      <a:pt x="2" y="14"/>
                    </a:lnTo>
                    <a:lnTo>
                      <a:pt x="2" y="12"/>
                    </a:lnTo>
                    <a:lnTo>
                      <a:pt x="2" y="10"/>
                    </a:lnTo>
                    <a:lnTo>
                      <a:pt x="4" y="10"/>
                    </a:lnTo>
                    <a:lnTo>
                      <a:pt x="2" y="10"/>
                    </a:lnTo>
                    <a:lnTo>
                      <a:pt x="2" y="8"/>
                    </a:lnTo>
                    <a:lnTo>
                      <a:pt x="0" y="8"/>
                    </a:lnTo>
                    <a:lnTo>
                      <a:pt x="0" y="6"/>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780" name="Freeform 178">
                <a:extLst>
                  <a:ext uri="{FF2B5EF4-FFF2-40B4-BE49-F238E27FC236}">
                    <a16:creationId xmlns:a16="http://schemas.microsoft.com/office/drawing/2014/main" id="{B5BA333D-D13B-7366-078B-C67EB3CF306C}"/>
                  </a:ext>
                </a:extLst>
              </p:cNvPr>
              <p:cNvSpPr>
                <a:spLocks noChangeAspect="1"/>
              </p:cNvSpPr>
              <p:nvPr/>
            </p:nvSpPr>
            <p:spPr bwMode="auto">
              <a:xfrm>
                <a:off x="6611187" y="4170160"/>
                <a:ext cx="63864" cy="130782"/>
              </a:xfrm>
              <a:custGeom>
                <a:avLst/>
                <a:gdLst>
                  <a:gd name="T0" fmla="*/ 10 w 42"/>
                  <a:gd name="T1" fmla="*/ 2 h 86"/>
                  <a:gd name="T2" fmla="*/ 18 w 42"/>
                  <a:gd name="T3" fmla="*/ 12 h 86"/>
                  <a:gd name="T4" fmla="*/ 30 w 42"/>
                  <a:gd name="T5" fmla="*/ 28 h 86"/>
                  <a:gd name="T6" fmla="*/ 38 w 42"/>
                  <a:gd name="T7" fmla="*/ 46 h 86"/>
                  <a:gd name="T8" fmla="*/ 42 w 42"/>
                  <a:gd name="T9" fmla="*/ 62 h 86"/>
                  <a:gd name="T10" fmla="*/ 32 w 42"/>
                  <a:gd name="T11" fmla="*/ 80 h 86"/>
                  <a:gd name="T12" fmla="*/ 16 w 42"/>
                  <a:gd name="T13" fmla="*/ 86 h 86"/>
                  <a:gd name="T14" fmla="*/ 10 w 42"/>
                  <a:gd name="T15" fmla="*/ 84 h 86"/>
                  <a:gd name="T16" fmla="*/ 8 w 42"/>
                  <a:gd name="T17" fmla="*/ 78 h 86"/>
                  <a:gd name="T18" fmla="*/ 4 w 42"/>
                  <a:gd name="T19" fmla="*/ 68 h 86"/>
                  <a:gd name="T20" fmla="*/ 4 w 42"/>
                  <a:gd name="T21" fmla="*/ 66 h 86"/>
                  <a:gd name="T22" fmla="*/ 4 w 42"/>
                  <a:gd name="T23" fmla="*/ 60 h 86"/>
                  <a:gd name="T24" fmla="*/ 4 w 42"/>
                  <a:gd name="T25" fmla="*/ 56 h 86"/>
                  <a:gd name="T26" fmla="*/ 0 w 42"/>
                  <a:gd name="T27" fmla="*/ 36 h 86"/>
                  <a:gd name="T28" fmla="*/ 2 w 42"/>
                  <a:gd name="T29" fmla="*/ 38 h 86"/>
                  <a:gd name="T30" fmla="*/ 6 w 42"/>
                  <a:gd name="T31" fmla="*/ 22 h 86"/>
                  <a:gd name="T32" fmla="*/ 6 w 42"/>
                  <a:gd name="T33" fmla="*/ 8 h 86"/>
                  <a:gd name="T34" fmla="*/ 2 w 42"/>
                  <a:gd name="T35" fmla="*/ 4 h 86"/>
                  <a:gd name="T36" fmla="*/ 4 w 42"/>
                  <a:gd name="T37" fmla="*/ 2 h 86"/>
                  <a:gd name="T38" fmla="*/ 8 w 42"/>
                  <a:gd name="T39" fmla="*/ 0 h 86"/>
                  <a:gd name="T40" fmla="*/ 10 w 42"/>
                  <a:gd name="T41" fmla="*/ 2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2" h="86">
                    <a:moveTo>
                      <a:pt x="10" y="2"/>
                    </a:moveTo>
                    <a:lnTo>
                      <a:pt x="18" y="12"/>
                    </a:lnTo>
                    <a:lnTo>
                      <a:pt x="30" y="28"/>
                    </a:lnTo>
                    <a:lnTo>
                      <a:pt x="38" y="46"/>
                    </a:lnTo>
                    <a:lnTo>
                      <a:pt x="42" y="62"/>
                    </a:lnTo>
                    <a:lnTo>
                      <a:pt x="32" y="80"/>
                    </a:lnTo>
                    <a:lnTo>
                      <a:pt x="16" y="86"/>
                    </a:lnTo>
                    <a:lnTo>
                      <a:pt x="10" y="84"/>
                    </a:lnTo>
                    <a:lnTo>
                      <a:pt x="8" y="78"/>
                    </a:lnTo>
                    <a:lnTo>
                      <a:pt x="4" y="68"/>
                    </a:lnTo>
                    <a:lnTo>
                      <a:pt x="4" y="66"/>
                    </a:lnTo>
                    <a:lnTo>
                      <a:pt x="4" y="60"/>
                    </a:lnTo>
                    <a:lnTo>
                      <a:pt x="4" y="56"/>
                    </a:lnTo>
                    <a:lnTo>
                      <a:pt x="0" y="36"/>
                    </a:lnTo>
                    <a:lnTo>
                      <a:pt x="2" y="38"/>
                    </a:lnTo>
                    <a:lnTo>
                      <a:pt x="6" y="22"/>
                    </a:lnTo>
                    <a:lnTo>
                      <a:pt x="6" y="8"/>
                    </a:lnTo>
                    <a:lnTo>
                      <a:pt x="2" y="4"/>
                    </a:lnTo>
                    <a:lnTo>
                      <a:pt x="4" y="2"/>
                    </a:lnTo>
                    <a:lnTo>
                      <a:pt x="8" y="0"/>
                    </a:lnTo>
                    <a:lnTo>
                      <a:pt x="10" y="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81" name="Freeform 179">
                <a:extLst>
                  <a:ext uri="{FF2B5EF4-FFF2-40B4-BE49-F238E27FC236}">
                    <a16:creationId xmlns:a16="http://schemas.microsoft.com/office/drawing/2014/main" id="{B7C8CB78-3840-1D13-BD02-2AF953478C11}"/>
                  </a:ext>
                </a:extLst>
              </p:cNvPr>
              <p:cNvSpPr>
                <a:spLocks noChangeAspect="1"/>
              </p:cNvSpPr>
              <p:nvPr/>
            </p:nvSpPr>
            <p:spPr bwMode="auto">
              <a:xfrm>
                <a:off x="4023135" y="4215782"/>
                <a:ext cx="118605" cy="133825"/>
              </a:xfrm>
              <a:custGeom>
                <a:avLst/>
                <a:gdLst>
                  <a:gd name="T0" fmla="*/ 74 w 78"/>
                  <a:gd name="T1" fmla="*/ 88 h 88"/>
                  <a:gd name="T2" fmla="*/ 52 w 78"/>
                  <a:gd name="T3" fmla="*/ 78 h 88"/>
                  <a:gd name="T4" fmla="*/ 34 w 78"/>
                  <a:gd name="T5" fmla="*/ 66 h 88"/>
                  <a:gd name="T6" fmla="*/ 16 w 78"/>
                  <a:gd name="T7" fmla="*/ 50 h 88"/>
                  <a:gd name="T8" fmla="*/ 0 w 78"/>
                  <a:gd name="T9" fmla="*/ 34 h 88"/>
                  <a:gd name="T10" fmla="*/ 6 w 78"/>
                  <a:gd name="T11" fmla="*/ 26 h 88"/>
                  <a:gd name="T12" fmla="*/ 14 w 78"/>
                  <a:gd name="T13" fmla="*/ 14 h 88"/>
                  <a:gd name="T14" fmla="*/ 24 w 78"/>
                  <a:gd name="T15" fmla="*/ 0 h 88"/>
                  <a:gd name="T16" fmla="*/ 34 w 78"/>
                  <a:gd name="T17" fmla="*/ 0 h 88"/>
                  <a:gd name="T18" fmla="*/ 38 w 78"/>
                  <a:gd name="T19" fmla="*/ 22 h 88"/>
                  <a:gd name="T20" fmla="*/ 44 w 78"/>
                  <a:gd name="T21" fmla="*/ 26 h 88"/>
                  <a:gd name="T22" fmla="*/ 52 w 78"/>
                  <a:gd name="T23" fmla="*/ 20 h 88"/>
                  <a:gd name="T24" fmla="*/ 58 w 78"/>
                  <a:gd name="T25" fmla="*/ 20 h 88"/>
                  <a:gd name="T26" fmla="*/ 58 w 78"/>
                  <a:gd name="T27" fmla="*/ 38 h 88"/>
                  <a:gd name="T28" fmla="*/ 58 w 78"/>
                  <a:gd name="T29" fmla="*/ 42 h 88"/>
                  <a:gd name="T30" fmla="*/ 70 w 78"/>
                  <a:gd name="T31" fmla="*/ 54 h 88"/>
                  <a:gd name="T32" fmla="*/ 78 w 78"/>
                  <a:gd name="T33" fmla="*/ 62 h 88"/>
                  <a:gd name="T34" fmla="*/ 74 w 78"/>
                  <a:gd name="T35" fmla="*/ 88 h 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8" h="88">
                    <a:moveTo>
                      <a:pt x="74" y="88"/>
                    </a:moveTo>
                    <a:lnTo>
                      <a:pt x="52" y="78"/>
                    </a:lnTo>
                    <a:lnTo>
                      <a:pt x="34" y="66"/>
                    </a:lnTo>
                    <a:lnTo>
                      <a:pt x="16" y="50"/>
                    </a:lnTo>
                    <a:lnTo>
                      <a:pt x="0" y="34"/>
                    </a:lnTo>
                    <a:lnTo>
                      <a:pt x="6" y="26"/>
                    </a:lnTo>
                    <a:lnTo>
                      <a:pt x="14" y="14"/>
                    </a:lnTo>
                    <a:lnTo>
                      <a:pt x="24" y="0"/>
                    </a:lnTo>
                    <a:lnTo>
                      <a:pt x="34" y="0"/>
                    </a:lnTo>
                    <a:lnTo>
                      <a:pt x="38" y="22"/>
                    </a:lnTo>
                    <a:lnTo>
                      <a:pt x="44" y="26"/>
                    </a:lnTo>
                    <a:lnTo>
                      <a:pt x="52" y="20"/>
                    </a:lnTo>
                    <a:lnTo>
                      <a:pt x="58" y="20"/>
                    </a:lnTo>
                    <a:lnTo>
                      <a:pt x="58" y="38"/>
                    </a:lnTo>
                    <a:lnTo>
                      <a:pt x="58" y="42"/>
                    </a:lnTo>
                    <a:lnTo>
                      <a:pt x="70" y="54"/>
                    </a:lnTo>
                    <a:lnTo>
                      <a:pt x="78" y="62"/>
                    </a:lnTo>
                    <a:lnTo>
                      <a:pt x="74" y="8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82" name="Freeform 180">
                <a:extLst>
                  <a:ext uri="{FF2B5EF4-FFF2-40B4-BE49-F238E27FC236}">
                    <a16:creationId xmlns:a16="http://schemas.microsoft.com/office/drawing/2014/main" id="{E27A234E-48C3-B82D-DCB8-94C20EEE62D9}"/>
                  </a:ext>
                </a:extLst>
              </p:cNvPr>
              <p:cNvSpPr>
                <a:spLocks noChangeAspect="1" noEditPoints="1"/>
              </p:cNvSpPr>
              <p:nvPr/>
            </p:nvSpPr>
            <p:spPr bwMode="auto">
              <a:xfrm>
                <a:off x="4680034" y="4637025"/>
                <a:ext cx="349737" cy="431887"/>
              </a:xfrm>
              <a:custGeom>
                <a:avLst/>
                <a:gdLst>
                  <a:gd name="T0" fmla="*/ 10 w 230"/>
                  <a:gd name="T1" fmla="*/ 26 h 284"/>
                  <a:gd name="T2" fmla="*/ 8 w 230"/>
                  <a:gd name="T3" fmla="*/ 10 h 284"/>
                  <a:gd name="T4" fmla="*/ 20 w 230"/>
                  <a:gd name="T5" fmla="*/ 0 h 284"/>
                  <a:gd name="T6" fmla="*/ 28 w 230"/>
                  <a:gd name="T7" fmla="*/ 2 h 284"/>
                  <a:gd name="T8" fmla="*/ 18 w 230"/>
                  <a:gd name="T9" fmla="*/ 8 h 284"/>
                  <a:gd name="T10" fmla="*/ 16 w 230"/>
                  <a:gd name="T11" fmla="*/ 24 h 284"/>
                  <a:gd name="T12" fmla="*/ 10 w 230"/>
                  <a:gd name="T13" fmla="*/ 26 h 284"/>
                  <a:gd name="T14" fmla="*/ 228 w 230"/>
                  <a:gd name="T15" fmla="*/ 178 h 284"/>
                  <a:gd name="T16" fmla="*/ 210 w 230"/>
                  <a:gd name="T17" fmla="*/ 178 h 284"/>
                  <a:gd name="T18" fmla="*/ 192 w 230"/>
                  <a:gd name="T19" fmla="*/ 180 h 284"/>
                  <a:gd name="T20" fmla="*/ 192 w 230"/>
                  <a:gd name="T21" fmla="*/ 196 h 284"/>
                  <a:gd name="T22" fmla="*/ 190 w 230"/>
                  <a:gd name="T23" fmla="*/ 214 h 284"/>
                  <a:gd name="T24" fmla="*/ 190 w 230"/>
                  <a:gd name="T25" fmla="*/ 230 h 284"/>
                  <a:gd name="T26" fmla="*/ 190 w 230"/>
                  <a:gd name="T27" fmla="*/ 246 h 284"/>
                  <a:gd name="T28" fmla="*/ 202 w 230"/>
                  <a:gd name="T29" fmla="*/ 262 h 284"/>
                  <a:gd name="T30" fmla="*/ 216 w 230"/>
                  <a:gd name="T31" fmla="*/ 278 h 284"/>
                  <a:gd name="T32" fmla="*/ 188 w 230"/>
                  <a:gd name="T33" fmla="*/ 282 h 284"/>
                  <a:gd name="T34" fmla="*/ 160 w 230"/>
                  <a:gd name="T35" fmla="*/ 284 h 284"/>
                  <a:gd name="T36" fmla="*/ 144 w 230"/>
                  <a:gd name="T37" fmla="*/ 280 h 284"/>
                  <a:gd name="T38" fmla="*/ 126 w 230"/>
                  <a:gd name="T39" fmla="*/ 276 h 284"/>
                  <a:gd name="T40" fmla="*/ 122 w 230"/>
                  <a:gd name="T41" fmla="*/ 272 h 284"/>
                  <a:gd name="T42" fmla="*/ 102 w 230"/>
                  <a:gd name="T43" fmla="*/ 272 h 284"/>
                  <a:gd name="T44" fmla="*/ 80 w 230"/>
                  <a:gd name="T45" fmla="*/ 272 h 284"/>
                  <a:gd name="T46" fmla="*/ 58 w 230"/>
                  <a:gd name="T47" fmla="*/ 270 h 284"/>
                  <a:gd name="T48" fmla="*/ 36 w 230"/>
                  <a:gd name="T49" fmla="*/ 270 h 284"/>
                  <a:gd name="T50" fmla="*/ 22 w 230"/>
                  <a:gd name="T51" fmla="*/ 264 h 284"/>
                  <a:gd name="T52" fmla="*/ 0 w 230"/>
                  <a:gd name="T53" fmla="*/ 270 h 284"/>
                  <a:gd name="T54" fmla="*/ 0 w 230"/>
                  <a:gd name="T55" fmla="*/ 252 h 284"/>
                  <a:gd name="T56" fmla="*/ 2 w 230"/>
                  <a:gd name="T57" fmla="*/ 238 h 284"/>
                  <a:gd name="T58" fmla="*/ 12 w 230"/>
                  <a:gd name="T59" fmla="*/ 210 h 284"/>
                  <a:gd name="T60" fmla="*/ 20 w 230"/>
                  <a:gd name="T61" fmla="*/ 182 h 284"/>
                  <a:gd name="T62" fmla="*/ 30 w 230"/>
                  <a:gd name="T63" fmla="*/ 168 h 284"/>
                  <a:gd name="T64" fmla="*/ 40 w 230"/>
                  <a:gd name="T65" fmla="*/ 154 h 284"/>
                  <a:gd name="T66" fmla="*/ 36 w 230"/>
                  <a:gd name="T67" fmla="*/ 126 h 284"/>
                  <a:gd name="T68" fmla="*/ 32 w 230"/>
                  <a:gd name="T69" fmla="*/ 110 h 284"/>
                  <a:gd name="T70" fmla="*/ 26 w 230"/>
                  <a:gd name="T71" fmla="*/ 94 h 284"/>
                  <a:gd name="T72" fmla="*/ 34 w 230"/>
                  <a:gd name="T73" fmla="*/ 84 h 284"/>
                  <a:gd name="T74" fmla="*/ 24 w 230"/>
                  <a:gd name="T75" fmla="*/ 58 h 284"/>
                  <a:gd name="T76" fmla="*/ 14 w 230"/>
                  <a:gd name="T77" fmla="*/ 32 h 284"/>
                  <a:gd name="T78" fmla="*/ 30 w 230"/>
                  <a:gd name="T79" fmla="*/ 28 h 284"/>
                  <a:gd name="T80" fmla="*/ 46 w 230"/>
                  <a:gd name="T81" fmla="*/ 28 h 284"/>
                  <a:gd name="T82" fmla="*/ 60 w 230"/>
                  <a:gd name="T83" fmla="*/ 30 h 284"/>
                  <a:gd name="T84" fmla="*/ 78 w 230"/>
                  <a:gd name="T85" fmla="*/ 30 h 284"/>
                  <a:gd name="T86" fmla="*/ 94 w 230"/>
                  <a:gd name="T87" fmla="*/ 30 h 284"/>
                  <a:gd name="T88" fmla="*/ 100 w 230"/>
                  <a:gd name="T89" fmla="*/ 50 h 284"/>
                  <a:gd name="T90" fmla="*/ 108 w 230"/>
                  <a:gd name="T91" fmla="*/ 72 h 284"/>
                  <a:gd name="T92" fmla="*/ 122 w 230"/>
                  <a:gd name="T93" fmla="*/ 76 h 284"/>
                  <a:gd name="T94" fmla="*/ 144 w 230"/>
                  <a:gd name="T95" fmla="*/ 72 h 284"/>
                  <a:gd name="T96" fmla="*/ 148 w 230"/>
                  <a:gd name="T97" fmla="*/ 52 h 284"/>
                  <a:gd name="T98" fmla="*/ 168 w 230"/>
                  <a:gd name="T99" fmla="*/ 54 h 284"/>
                  <a:gd name="T100" fmla="*/ 166 w 230"/>
                  <a:gd name="T101" fmla="*/ 58 h 284"/>
                  <a:gd name="T102" fmla="*/ 190 w 230"/>
                  <a:gd name="T103" fmla="*/ 62 h 284"/>
                  <a:gd name="T104" fmla="*/ 192 w 230"/>
                  <a:gd name="T105" fmla="*/ 86 h 284"/>
                  <a:gd name="T106" fmla="*/ 192 w 230"/>
                  <a:gd name="T107" fmla="*/ 110 h 284"/>
                  <a:gd name="T108" fmla="*/ 198 w 230"/>
                  <a:gd name="T109" fmla="*/ 132 h 284"/>
                  <a:gd name="T110" fmla="*/ 200 w 230"/>
                  <a:gd name="T111" fmla="*/ 142 h 284"/>
                  <a:gd name="T112" fmla="*/ 214 w 230"/>
                  <a:gd name="T113" fmla="*/ 138 h 284"/>
                  <a:gd name="T114" fmla="*/ 230 w 230"/>
                  <a:gd name="T115" fmla="*/ 134 h 284"/>
                  <a:gd name="T116" fmla="*/ 228 w 230"/>
                  <a:gd name="T117" fmla="*/ 156 h 284"/>
                  <a:gd name="T118" fmla="*/ 228 w 230"/>
                  <a:gd name="T119" fmla="*/ 178 h 2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30" h="284">
                    <a:moveTo>
                      <a:pt x="10" y="26"/>
                    </a:moveTo>
                    <a:lnTo>
                      <a:pt x="8" y="10"/>
                    </a:lnTo>
                    <a:lnTo>
                      <a:pt x="20" y="0"/>
                    </a:lnTo>
                    <a:lnTo>
                      <a:pt x="28" y="2"/>
                    </a:lnTo>
                    <a:lnTo>
                      <a:pt x="18" y="8"/>
                    </a:lnTo>
                    <a:lnTo>
                      <a:pt x="16" y="24"/>
                    </a:lnTo>
                    <a:lnTo>
                      <a:pt x="10" y="26"/>
                    </a:lnTo>
                    <a:close/>
                    <a:moveTo>
                      <a:pt x="228" y="178"/>
                    </a:moveTo>
                    <a:lnTo>
                      <a:pt x="210" y="178"/>
                    </a:lnTo>
                    <a:lnTo>
                      <a:pt x="192" y="180"/>
                    </a:lnTo>
                    <a:lnTo>
                      <a:pt x="192" y="196"/>
                    </a:lnTo>
                    <a:lnTo>
                      <a:pt x="190" y="214"/>
                    </a:lnTo>
                    <a:lnTo>
                      <a:pt x="190" y="230"/>
                    </a:lnTo>
                    <a:lnTo>
                      <a:pt x="190" y="246"/>
                    </a:lnTo>
                    <a:lnTo>
                      <a:pt x="202" y="262"/>
                    </a:lnTo>
                    <a:lnTo>
                      <a:pt x="216" y="278"/>
                    </a:lnTo>
                    <a:lnTo>
                      <a:pt x="188" y="282"/>
                    </a:lnTo>
                    <a:lnTo>
                      <a:pt x="160" y="284"/>
                    </a:lnTo>
                    <a:lnTo>
                      <a:pt x="144" y="280"/>
                    </a:lnTo>
                    <a:lnTo>
                      <a:pt x="126" y="276"/>
                    </a:lnTo>
                    <a:lnTo>
                      <a:pt x="122" y="272"/>
                    </a:lnTo>
                    <a:lnTo>
                      <a:pt x="102" y="272"/>
                    </a:lnTo>
                    <a:lnTo>
                      <a:pt x="80" y="272"/>
                    </a:lnTo>
                    <a:lnTo>
                      <a:pt x="58" y="270"/>
                    </a:lnTo>
                    <a:lnTo>
                      <a:pt x="36" y="270"/>
                    </a:lnTo>
                    <a:lnTo>
                      <a:pt x="22" y="264"/>
                    </a:lnTo>
                    <a:lnTo>
                      <a:pt x="0" y="270"/>
                    </a:lnTo>
                    <a:lnTo>
                      <a:pt x="0" y="252"/>
                    </a:lnTo>
                    <a:lnTo>
                      <a:pt x="2" y="238"/>
                    </a:lnTo>
                    <a:lnTo>
                      <a:pt x="12" y="210"/>
                    </a:lnTo>
                    <a:lnTo>
                      <a:pt x="20" y="182"/>
                    </a:lnTo>
                    <a:lnTo>
                      <a:pt x="30" y="168"/>
                    </a:lnTo>
                    <a:lnTo>
                      <a:pt x="40" y="154"/>
                    </a:lnTo>
                    <a:lnTo>
                      <a:pt x="36" y="126"/>
                    </a:lnTo>
                    <a:lnTo>
                      <a:pt x="32" y="110"/>
                    </a:lnTo>
                    <a:lnTo>
                      <a:pt x="26" y="94"/>
                    </a:lnTo>
                    <a:lnTo>
                      <a:pt x="34" y="84"/>
                    </a:lnTo>
                    <a:lnTo>
                      <a:pt x="24" y="58"/>
                    </a:lnTo>
                    <a:lnTo>
                      <a:pt x="14" y="32"/>
                    </a:lnTo>
                    <a:lnTo>
                      <a:pt x="30" y="28"/>
                    </a:lnTo>
                    <a:lnTo>
                      <a:pt x="46" y="28"/>
                    </a:lnTo>
                    <a:lnTo>
                      <a:pt x="60" y="30"/>
                    </a:lnTo>
                    <a:lnTo>
                      <a:pt x="78" y="30"/>
                    </a:lnTo>
                    <a:lnTo>
                      <a:pt x="94" y="30"/>
                    </a:lnTo>
                    <a:lnTo>
                      <a:pt x="100" y="50"/>
                    </a:lnTo>
                    <a:lnTo>
                      <a:pt x="108" y="72"/>
                    </a:lnTo>
                    <a:lnTo>
                      <a:pt x="122" y="76"/>
                    </a:lnTo>
                    <a:lnTo>
                      <a:pt x="144" y="72"/>
                    </a:lnTo>
                    <a:lnTo>
                      <a:pt x="148" y="52"/>
                    </a:lnTo>
                    <a:lnTo>
                      <a:pt x="168" y="54"/>
                    </a:lnTo>
                    <a:lnTo>
                      <a:pt x="166" y="58"/>
                    </a:lnTo>
                    <a:lnTo>
                      <a:pt x="190" y="62"/>
                    </a:lnTo>
                    <a:lnTo>
                      <a:pt x="192" y="86"/>
                    </a:lnTo>
                    <a:lnTo>
                      <a:pt x="192" y="110"/>
                    </a:lnTo>
                    <a:lnTo>
                      <a:pt x="198" y="132"/>
                    </a:lnTo>
                    <a:lnTo>
                      <a:pt x="200" y="142"/>
                    </a:lnTo>
                    <a:lnTo>
                      <a:pt x="214" y="138"/>
                    </a:lnTo>
                    <a:lnTo>
                      <a:pt x="230" y="134"/>
                    </a:lnTo>
                    <a:lnTo>
                      <a:pt x="228" y="156"/>
                    </a:lnTo>
                    <a:lnTo>
                      <a:pt x="228" y="17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83" name="Freeform 181">
                <a:extLst>
                  <a:ext uri="{FF2B5EF4-FFF2-40B4-BE49-F238E27FC236}">
                    <a16:creationId xmlns:a16="http://schemas.microsoft.com/office/drawing/2014/main" id="{73B35E0C-6EA6-DBAA-38D8-1D0EF58F6640}"/>
                  </a:ext>
                </a:extLst>
              </p:cNvPr>
              <p:cNvSpPr>
                <a:spLocks noChangeAspect="1"/>
              </p:cNvSpPr>
              <p:nvPr/>
            </p:nvSpPr>
            <p:spPr bwMode="auto">
              <a:xfrm>
                <a:off x="1176590" y="3435646"/>
                <a:ext cx="751171" cy="585483"/>
              </a:xfrm>
              <a:custGeom>
                <a:avLst/>
                <a:gdLst>
                  <a:gd name="T0" fmla="*/ 300 w 494"/>
                  <a:gd name="T1" fmla="*/ 231 h 385"/>
                  <a:gd name="T2" fmla="*/ 320 w 494"/>
                  <a:gd name="T3" fmla="*/ 293 h 385"/>
                  <a:gd name="T4" fmla="*/ 366 w 494"/>
                  <a:gd name="T5" fmla="*/ 303 h 385"/>
                  <a:gd name="T6" fmla="*/ 398 w 494"/>
                  <a:gd name="T7" fmla="*/ 303 h 385"/>
                  <a:gd name="T8" fmla="*/ 422 w 494"/>
                  <a:gd name="T9" fmla="*/ 271 h 385"/>
                  <a:gd name="T10" fmla="*/ 468 w 494"/>
                  <a:gd name="T11" fmla="*/ 237 h 385"/>
                  <a:gd name="T12" fmla="*/ 494 w 494"/>
                  <a:gd name="T13" fmla="*/ 241 h 385"/>
                  <a:gd name="T14" fmla="*/ 478 w 494"/>
                  <a:gd name="T15" fmla="*/ 279 h 385"/>
                  <a:gd name="T16" fmla="*/ 460 w 494"/>
                  <a:gd name="T17" fmla="*/ 301 h 385"/>
                  <a:gd name="T18" fmla="*/ 414 w 494"/>
                  <a:gd name="T19" fmla="*/ 349 h 385"/>
                  <a:gd name="T20" fmla="*/ 338 w 494"/>
                  <a:gd name="T21" fmla="*/ 349 h 385"/>
                  <a:gd name="T22" fmla="*/ 244 w 494"/>
                  <a:gd name="T23" fmla="*/ 337 h 385"/>
                  <a:gd name="T24" fmla="*/ 202 w 494"/>
                  <a:gd name="T25" fmla="*/ 313 h 385"/>
                  <a:gd name="T26" fmla="*/ 144 w 494"/>
                  <a:gd name="T27" fmla="*/ 261 h 385"/>
                  <a:gd name="T28" fmla="*/ 152 w 494"/>
                  <a:gd name="T29" fmla="*/ 225 h 385"/>
                  <a:gd name="T30" fmla="*/ 134 w 494"/>
                  <a:gd name="T31" fmla="*/ 189 h 385"/>
                  <a:gd name="T32" fmla="*/ 116 w 494"/>
                  <a:gd name="T33" fmla="*/ 160 h 385"/>
                  <a:gd name="T34" fmla="*/ 96 w 494"/>
                  <a:gd name="T35" fmla="*/ 148 h 385"/>
                  <a:gd name="T36" fmla="*/ 94 w 494"/>
                  <a:gd name="T37" fmla="*/ 122 h 385"/>
                  <a:gd name="T38" fmla="*/ 80 w 494"/>
                  <a:gd name="T39" fmla="*/ 100 h 385"/>
                  <a:gd name="T40" fmla="*/ 64 w 494"/>
                  <a:gd name="T41" fmla="*/ 72 h 385"/>
                  <a:gd name="T42" fmla="*/ 62 w 494"/>
                  <a:gd name="T43" fmla="*/ 50 h 385"/>
                  <a:gd name="T44" fmla="*/ 56 w 494"/>
                  <a:gd name="T45" fmla="*/ 30 h 385"/>
                  <a:gd name="T46" fmla="*/ 40 w 494"/>
                  <a:gd name="T47" fmla="*/ 22 h 385"/>
                  <a:gd name="T48" fmla="*/ 30 w 494"/>
                  <a:gd name="T49" fmla="*/ 42 h 385"/>
                  <a:gd name="T50" fmla="*/ 40 w 494"/>
                  <a:gd name="T51" fmla="*/ 72 h 385"/>
                  <a:gd name="T52" fmla="*/ 48 w 494"/>
                  <a:gd name="T53" fmla="*/ 98 h 385"/>
                  <a:gd name="T54" fmla="*/ 58 w 494"/>
                  <a:gd name="T55" fmla="*/ 126 h 385"/>
                  <a:gd name="T56" fmla="*/ 66 w 494"/>
                  <a:gd name="T57" fmla="*/ 158 h 385"/>
                  <a:gd name="T58" fmla="*/ 76 w 494"/>
                  <a:gd name="T59" fmla="*/ 179 h 385"/>
                  <a:gd name="T60" fmla="*/ 82 w 494"/>
                  <a:gd name="T61" fmla="*/ 205 h 385"/>
                  <a:gd name="T62" fmla="*/ 62 w 494"/>
                  <a:gd name="T63" fmla="*/ 183 h 385"/>
                  <a:gd name="T64" fmla="*/ 48 w 494"/>
                  <a:gd name="T65" fmla="*/ 148 h 385"/>
                  <a:gd name="T66" fmla="*/ 26 w 494"/>
                  <a:gd name="T67" fmla="*/ 126 h 385"/>
                  <a:gd name="T68" fmla="*/ 6 w 494"/>
                  <a:gd name="T69" fmla="*/ 104 h 385"/>
                  <a:gd name="T70" fmla="*/ 26 w 494"/>
                  <a:gd name="T71" fmla="*/ 86 h 385"/>
                  <a:gd name="T72" fmla="*/ 6 w 494"/>
                  <a:gd name="T73" fmla="*/ 40 h 385"/>
                  <a:gd name="T74" fmla="*/ 0 w 494"/>
                  <a:gd name="T75" fmla="*/ 10 h 385"/>
                  <a:gd name="T76" fmla="*/ 42 w 494"/>
                  <a:gd name="T77" fmla="*/ 2 h 385"/>
                  <a:gd name="T78" fmla="*/ 96 w 494"/>
                  <a:gd name="T79" fmla="*/ 26 h 385"/>
                  <a:gd name="T80" fmla="*/ 154 w 494"/>
                  <a:gd name="T81" fmla="*/ 18 h 385"/>
                  <a:gd name="T82" fmla="*/ 188 w 494"/>
                  <a:gd name="T83" fmla="*/ 26 h 385"/>
                  <a:gd name="T84" fmla="*/ 204 w 494"/>
                  <a:gd name="T85" fmla="*/ 44 h 385"/>
                  <a:gd name="T86" fmla="*/ 212 w 494"/>
                  <a:gd name="T87" fmla="*/ 70 h 385"/>
                  <a:gd name="T88" fmla="*/ 228 w 494"/>
                  <a:gd name="T89" fmla="*/ 78 h 385"/>
                  <a:gd name="T90" fmla="*/ 248 w 494"/>
                  <a:gd name="T91" fmla="*/ 58 h 385"/>
                  <a:gd name="T92" fmla="*/ 264 w 494"/>
                  <a:gd name="T93" fmla="*/ 64 h 385"/>
                  <a:gd name="T94" fmla="*/ 272 w 494"/>
                  <a:gd name="T95" fmla="*/ 72 h 385"/>
                  <a:gd name="T96" fmla="*/ 276 w 494"/>
                  <a:gd name="T97" fmla="*/ 94 h 385"/>
                  <a:gd name="T98" fmla="*/ 286 w 494"/>
                  <a:gd name="T99" fmla="*/ 110 h 385"/>
                  <a:gd name="T100" fmla="*/ 294 w 494"/>
                  <a:gd name="T101" fmla="*/ 134 h 385"/>
                  <a:gd name="T102" fmla="*/ 312 w 494"/>
                  <a:gd name="T103" fmla="*/ 142 h 385"/>
                  <a:gd name="T104" fmla="*/ 314 w 494"/>
                  <a:gd name="T105" fmla="*/ 156 h 385"/>
                  <a:gd name="T106" fmla="*/ 306 w 494"/>
                  <a:gd name="T107" fmla="*/ 168 h 3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94" h="385">
                    <a:moveTo>
                      <a:pt x="304" y="176"/>
                    </a:moveTo>
                    <a:lnTo>
                      <a:pt x="300" y="205"/>
                    </a:lnTo>
                    <a:lnTo>
                      <a:pt x="298" y="211"/>
                    </a:lnTo>
                    <a:lnTo>
                      <a:pt x="296" y="217"/>
                    </a:lnTo>
                    <a:lnTo>
                      <a:pt x="296" y="227"/>
                    </a:lnTo>
                    <a:lnTo>
                      <a:pt x="300" y="231"/>
                    </a:lnTo>
                    <a:lnTo>
                      <a:pt x="302" y="237"/>
                    </a:lnTo>
                    <a:lnTo>
                      <a:pt x="300" y="241"/>
                    </a:lnTo>
                    <a:lnTo>
                      <a:pt x="302" y="257"/>
                    </a:lnTo>
                    <a:lnTo>
                      <a:pt x="314" y="271"/>
                    </a:lnTo>
                    <a:lnTo>
                      <a:pt x="314" y="283"/>
                    </a:lnTo>
                    <a:lnTo>
                      <a:pt x="320" y="293"/>
                    </a:lnTo>
                    <a:lnTo>
                      <a:pt x="326" y="297"/>
                    </a:lnTo>
                    <a:lnTo>
                      <a:pt x="332" y="297"/>
                    </a:lnTo>
                    <a:lnTo>
                      <a:pt x="340" y="301"/>
                    </a:lnTo>
                    <a:lnTo>
                      <a:pt x="344" y="309"/>
                    </a:lnTo>
                    <a:lnTo>
                      <a:pt x="364" y="303"/>
                    </a:lnTo>
                    <a:lnTo>
                      <a:pt x="366" y="303"/>
                    </a:lnTo>
                    <a:lnTo>
                      <a:pt x="368" y="303"/>
                    </a:lnTo>
                    <a:lnTo>
                      <a:pt x="374" y="303"/>
                    </a:lnTo>
                    <a:lnTo>
                      <a:pt x="378" y="299"/>
                    </a:lnTo>
                    <a:lnTo>
                      <a:pt x="392" y="297"/>
                    </a:lnTo>
                    <a:lnTo>
                      <a:pt x="394" y="301"/>
                    </a:lnTo>
                    <a:lnTo>
                      <a:pt x="398" y="303"/>
                    </a:lnTo>
                    <a:lnTo>
                      <a:pt x="402" y="301"/>
                    </a:lnTo>
                    <a:lnTo>
                      <a:pt x="404" y="297"/>
                    </a:lnTo>
                    <a:lnTo>
                      <a:pt x="400" y="293"/>
                    </a:lnTo>
                    <a:lnTo>
                      <a:pt x="414" y="285"/>
                    </a:lnTo>
                    <a:lnTo>
                      <a:pt x="418" y="275"/>
                    </a:lnTo>
                    <a:lnTo>
                      <a:pt x="422" y="271"/>
                    </a:lnTo>
                    <a:lnTo>
                      <a:pt x="424" y="259"/>
                    </a:lnTo>
                    <a:lnTo>
                      <a:pt x="430" y="247"/>
                    </a:lnTo>
                    <a:lnTo>
                      <a:pt x="440" y="243"/>
                    </a:lnTo>
                    <a:lnTo>
                      <a:pt x="458" y="241"/>
                    </a:lnTo>
                    <a:lnTo>
                      <a:pt x="464" y="237"/>
                    </a:lnTo>
                    <a:lnTo>
                      <a:pt x="468" y="237"/>
                    </a:lnTo>
                    <a:lnTo>
                      <a:pt x="470" y="237"/>
                    </a:lnTo>
                    <a:lnTo>
                      <a:pt x="478" y="237"/>
                    </a:lnTo>
                    <a:lnTo>
                      <a:pt x="482" y="239"/>
                    </a:lnTo>
                    <a:lnTo>
                      <a:pt x="482" y="237"/>
                    </a:lnTo>
                    <a:lnTo>
                      <a:pt x="492" y="235"/>
                    </a:lnTo>
                    <a:lnTo>
                      <a:pt x="494" y="241"/>
                    </a:lnTo>
                    <a:lnTo>
                      <a:pt x="494" y="245"/>
                    </a:lnTo>
                    <a:lnTo>
                      <a:pt x="488" y="255"/>
                    </a:lnTo>
                    <a:lnTo>
                      <a:pt x="480" y="265"/>
                    </a:lnTo>
                    <a:lnTo>
                      <a:pt x="478" y="271"/>
                    </a:lnTo>
                    <a:lnTo>
                      <a:pt x="474" y="279"/>
                    </a:lnTo>
                    <a:lnTo>
                      <a:pt x="478" y="279"/>
                    </a:lnTo>
                    <a:lnTo>
                      <a:pt x="466" y="309"/>
                    </a:lnTo>
                    <a:lnTo>
                      <a:pt x="466" y="305"/>
                    </a:lnTo>
                    <a:lnTo>
                      <a:pt x="464" y="301"/>
                    </a:lnTo>
                    <a:lnTo>
                      <a:pt x="466" y="293"/>
                    </a:lnTo>
                    <a:lnTo>
                      <a:pt x="462" y="295"/>
                    </a:lnTo>
                    <a:lnTo>
                      <a:pt x="460" y="301"/>
                    </a:lnTo>
                    <a:lnTo>
                      <a:pt x="442" y="315"/>
                    </a:lnTo>
                    <a:lnTo>
                      <a:pt x="424" y="315"/>
                    </a:lnTo>
                    <a:lnTo>
                      <a:pt x="408" y="315"/>
                    </a:lnTo>
                    <a:lnTo>
                      <a:pt x="406" y="327"/>
                    </a:lnTo>
                    <a:lnTo>
                      <a:pt x="400" y="329"/>
                    </a:lnTo>
                    <a:lnTo>
                      <a:pt x="414" y="349"/>
                    </a:lnTo>
                    <a:lnTo>
                      <a:pt x="390" y="353"/>
                    </a:lnTo>
                    <a:lnTo>
                      <a:pt x="378" y="369"/>
                    </a:lnTo>
                    <a:lnTo>
                      <a:pt x="376" y="385"/>
                    </a:lnTo>
                    <a:lnTo>
                      <a:pt x="364" y="369"/>
                    </a:lnTo>
                    <a:lnTo>
                      <a:pt x="344" y="351"/>
                    </a:lnTo>
                    <a:lnTo>
                      <a:pt x="338" y="349"/>
                    </a:lnTo>
                    <a:lnTo>
                      <a:pt x="328" y="349"/>
                    </a:lnTo>
                    <a:lnTo>
                      <a:pt x="332" y="349"/>
                    </a:lnTo>
                    <a:lnTo>
                      <a:pt x="304" y="359"/>
                    </a:lnTo>
                    <a:lnTo>
                      <a:pt x="296" y="359"/>
                    </a:lnTo>
                    <a:lnTo>
                      <a:pt x="276" y="351"/>
                    </a:lnTo>
                    <a:lnTo>
                      <a:pt x="244" y="337"/>
                    </a:lnTo>
                    <a:lnTo>
                      <a:pt x="232" y="333"/>
                    </a:lnTo>
                    <a:lnTo>
                      <a:pt x="220" y="327"/>
                    </a:lnTo>
                    <a:lnTo>
                      <a:pt x="218" y="325"/>
                    </a:lnTo>
                    <a:lnTo>
                      <a:pt x="214" y="321"/>
                    </a:lnTo>
                    <a:lnTo>
                      <a:pt x="204" y="311"/>
                    </a:lnTo>
                    <a:lnTo>
                      <a:pt x="202" y="313"/>
                    </a:lnTo>
                    <a:lnTo>
                      <a:pt x="180" y="305"/>
                    </a:lnTo>
                    <a:lnTo>
                      <a:pt x="170" y="293"/>
                    </a:lnTo>
                    <a:lnTo>
                      <a:pt x="156" y="285"/>
                    </a:lnTo>
                    <a:lnTo>
                      <a:pt x="146" y="269"/>
                    </a:lnTo>
                    <a:lnTo>
                      <a:pt x="146" y="265"/>
                    </a:lnTo>
                    <a:lnTo>
                      <a:pt x="144" y="261"/>
                    </a:lnTo>
                    <a:lnTo>
                      <a:pt x="150" y="259"/>
                    </a:lnTo>
                    <a:lnTo>
                      <a:pt x="154" y="255"/>
                    </a:lnTo>
                    <a:lnTo>
                      <a:pt x="150" y="251"/>
                    </a:lnTo>
                    <a:lnTo>
                      <a:pt x="156" y="245"/>
                    </a:lnTo>
                    <a:lnTo>
                      <a:pt x="156" y="237"/>
                    </a:lnTo>
                    <a:lnTo>
                      <a:pt x="152" y="225"/>
                    </a:lnTo>
                    <a:lnTo>
                      <a:pt x="152" y="221"/>
                    </a:lnTo>
                    <a:lnTo>
                      <a:pt x="150" y="213"/>
                    </a:lnTo>
                    <a:lnTo>
                      <a:pt x="144" y="207"/>
                    </a:lnTo>
                    <a:lnTo>
                      <a:pt x="144" y="203"/>
                    </a:lnTo>
                    <a:lnTo>
                      <a:pt x="136" y="193"/>
                    </a:lnTo>
                    <a:lnTo>
                      <a:pt x="134" y="189"/>
                    </a:lnTo>
                    <a:lnTo>
                      <a:pt x="134" y="187"/>
                    </a:lnTo>
                    <a:lnTo>
                      <a:pt x="130" y="181"/>
                    </a:lnTo>
                    <a:lnTo>
                      <a:pt x="118" y="168"/>
                    </a:lnTo>
                    <a:lnTo>
                      <a:pt x="120" y="164"/>
                    </a:lnTo>
                    <a:lnTo>
                      <a:pt x="116" y="160"/>
                    </a:lnTo>
                    <a:lnTo>
                      <a:pt x="112" y="156"/>
                    </a:lnTo>
                    <a:lnTo>
                      <a:pt x="108" y="154"/>
                    </a:lnTo>
                    <a:lnTo>
                      <a:pt x="106" y="152"/>
                    </a:lnTo>
                    <a:lnTo>
                      <a:pt x="104" y="152"/>
                    </a:lnTo>
                    <a:lnTo>
                      <a:pt x="102" y="150"/>
                    </a:lnTo>
                    <a:lnTo>
                      <a:pt x="96" y="148"/>
                    </a:lnTo>
                    <a:lnTo>
                      <a:pt x="98" y="144"/>
                    </a:lnTo>
                    <a:lnTo>
                      <a:pt x="104" y="132"/>
                    </a:lnTo>
                    <a:lnTo>
                      <a:pt x="102" y="128"/>
                    </a:lnTo>
                    <a:lnTo>
                      <a:pt x="100" y="126"/>
                    </a:lnTo>
                    <a:lnTo>
                      <a:pt x="96" y="126"/>
                    </a:lnTo>
                    <a:lnTo>
                      <a:pt x="94" y="122"/>
                    </a:lnTo>
                    <a:lnTo>
                      <a:pt x="94" y="118"/>
                    </a:lnTo>
                    <a:lnTo>
                      <a:pt x="88" y="118"/>
                    </a:lnTo>
                    <a:lnTo>
                      <a:pt x="86" y="114"/>
                    </a:lnTo>
                    <a:lnTo>
                      <a:pt x="86" y="108"/>
                    </a:lnTo>
                    <a:lnTo>
                      <a:pt x="86" y="102"/>
                    </a:lnTo>
                    <a:lnTo>
                      <a:pt x="80" y="100"/>
                    </a:lnTo>
                    <a:lnTo>
                      <a:pt x="76" y="96"/>
                    </a:lnTo>
                    <a:lnTo>
                      <a:pt x="74" y="90"/>
                    </a:lnTo>
                    <a:lnTo>
                      <a:pt x="68" y="86"/>
                    </a:lnTo>
                    <a:lnTo>
                      <a:pt x="68" y="82"/>
                    </a:lnTo>
                    <a:lnTo>
                      <a:pt x="64" y="78"/>
                    </a:lnTo>
                    <a:lnTo>
                      <a:pt x="64" y="72"/>
                    </a:lnTo>
                    <a:lnTo>
                      <a:pt x="62" y="70"/>
                    </a:lnTo>
                    <a:lnTo>
                      <a:pt x="64" y="68"/>
                    </a:lnTo>
                    <a:lnTo>
                      <a:pt x="62" y="60"/>
                    </a:lnTo>
                    <a:lnTo>
                      <a:pt x="62" y="58"/>
                    </a:lnTo>
                    <a:lnTo>
                      <a:pt x="62" y="52"/>
                    </a:lnTo>
                    <a:lnTo>
                      <a:pt x="62" y="50"/>
                    </a:lnTo>
                    <a:lnTo>
                      <a:pt x="62" y="48"/>
                    </a:lnTo>
                    <a:lnTo>
                      <a:pt x="60" y="42"/>
                    </a:lnTo>
                    <a:lnTo>
                      <a:pt x="60" y="38"/>
                    </a:lnTo>
                    <a:lnTo>
                      <a:pt x="62" y="34"/>
                    </a:lnTo>
                    <a:lnTo>
                      <a:pt x="62" y="30"/>
                    </a:lnTo>
                    <a:lnTo>
                      <a:pt x="56" y="30"/>
                    </a:lnTo>
                    <a:lnTo>
                      <a:pt x="54" y="28"/>
                    </a:lnTo>
                    <a:lnTo>
                      <a:pt x="54" y="24"/>
                    </a:lnTo>
                    <a:lnTo>
                      <a:pt x="50" y="22"/>
                    </a:lnTo>
                    <a:lnTo>
                      <a:pt x="48" y="24"/>
                    </a:lnTo>
                    <a:lnTo>
                      <a:pt x="46" y="24"/>
                    </a:lnTo>
                    <a:lnTo>
                      <a:pt x="40" y="22"/>
                    </a:lnTo>
                    <a:lnTo>
                      <a:pt x="36" y="18"/>
                    </a:lnTo>
                    <a:lnTo>
                      <a:pt x="36" y="22"/>
                    </a:lnTo>
                    <a:lnTo>
                      <a:pt x="32" y="26"/>
                    </a:lnTo>
                    <a:lnTo>
                      <a:pt x="30" y="34"/>
                    </a:lnTo>
                    <a:lnTo>
                      <a:pt x="32" y="36"/>
                    </a:lnTo>
                    <a:lnTo>
                      <a:pt x="30" y="42"/>
                    </a:lnTo>
                    <a:lnTo>
                      <a:pt x="30" y="46"/>
                    </a:lnTo>
                    <a:lnTo>
                      <a:pt x="28" y="52"/>
                    </a:lnTo>
                    <a:lnTo>
                      <a:pt x="30" y="58"/>
                    </a:lnTo>
                    <a:lnTo>
                      <a:pt x="30" y="62"/>
                    </a:lnTo>
                    <a:lnTo>
                      <a:pt x="32" y="62"/>
                    </a:lnTo>
                    <a:lnTo>
                      <a:pt x="40" y="72"/>
                    </a:lnTo>
                    <a:lnTo>
                      <a:pt x="40" y="78"/>
                    </a:lnTo>
                    <a:lnTo>
                      <a:pt x="42" y="80"/>
                    </a:lnTo>
                    <a:lnTo>
                      <a:pt x="44" y="82"/>
                    </a:lnTo>
                    <a:lnTo>
                      <a:pt x="46" y="88"/>
                    </a:lnTo>
                    <a:lnTo>
                      <a:pt x="50" y="90"/>
                    </a:lnTo>
                    <a:lnTo>
                      <a:pt x="48" y="98"/>
                    </a:lnTo>
                    <a:lnTo>
                      <a:pt x="48" y="106"/>
                    </a:lnTo>
                    <a:lnTo>
                      <a:pt x="54" y="108"/>
                    </a:lnTo>
                    <a:lnTo>
                      <a:pt x="54" y="118"/>
                    </a:lnTo>
                    <a:lnTo>
                      <a:pt x="58" y="120"/>
                    </a:lnTo>
                    <a:lnTo>
                      <a:pt x="56" y="120"/>
                    </a:lnTo>
                    <a:lnTo>
                      <a:pt x="58" y="126"/>
                    </a:lnTo>
                    <a:lnTo>
                      <a:pt x="60" y="122"/>
                    </a:lnTo>
                    <a:lnTo>
                      <a:pt x="64" y="130"/>
                    </a:lnTo>
                    <a:lnTo>
                      <a:pt x="64" y="140"/>
                    </a:lnTo>
                    <a:lnTo>
                      <a:pt x="64" y="146"/>
                    </a:lnTo>
                    <a:lnTo>
                      <a:pt x="66" y="152"/>
                    </a:lnTo>
                    <a:lnTo>
                      <a:pt x="66" y="158"/>
                    </a:lnTo>
                    <a:lnTo>
                      <a:pt x="70" y="164"/>
                    </a:lnTo>
                    <a:lnTo>
                      <a:pt x="70" y="168"/>
                    </a:lnTo>
                    <a:lnTo>
                      <a:pt x="68" y="170"/>
                    </a:lnTo>
                    <a:lnTo>
                      <a:pt x="70" y="179"/>
                    </a:lnTo>
                    <a:lnTo>
                      <a:pt x="72" y="181"/>
                    </a:lnTo>
                    <a:lnTo>
                      <a:pt x="76" y="179"/>
                    </a:lnTo>
                    <a:lnTo>
                      <a:pt x="78" y="179"/>
                    </a:lnTo>
                    <a:lnTo>
                      <a:pt x="82" y="185"/>
                    </a:lnTo>
                    <a:lnTo>
                      <a:pt x="84" y="191"/>
                    </a:lnTo>
                    <a:lnTo>
                      <a:pt x="88" y="195"/>
                    </a:lnTo>
                    <a:lnTo>
                      <a:pt x="86" y="203"/>
                    </a:lnTo>
                    <a:lnTo>
                      <a:pt x="82" y="205"/>
                    </a:lnTo>
                    <a:lnTo>
                      <a:pt x="76" y="209"/>
                    </a:lnTo>
                    <a:lnTo>
                      <a:pt x="74" y="205"/>
                    </a:lnTo>
                    <a:lnTo>
                      <a:pt x="74" y="199"/>
                    </a:lnTo>
                    <a:lnTo>
                      <a:pt x="70" y="193"/>
                    </a:lnTo>
                    <a:lnTo>
                      <a:pt x="68" y="191"/>
                    </a:lnTo>
                    <a:lnTo>
                      <a:pt x="62" y="183"/>
                    </a:lnTo>
                    <a:lnTo>
                      <a:pt x="52" y="174"/>
                    </a:lnTo>
                    <a:lnTo>
                      <a:pt x="48" y="172"/>
                    </a:lnTo>
                    <a:lnTo>
                      <a:pt x="42" y="170"/>
                    </a:lnTo>
                    <a:lnTo>
                      <a:pt x="44" y="166"/>
                    </a:lnTo>
                    <a:lnTo>
                      <a:pt x="46" y="158"/>
                    </a:lnTo>
                    <a:lnTo>
                      <a:pt x="48" y="148"/>
                    </a:lnTo>
                    <a:lnTo>
                      <a:pt x="46" y="140"/>
                    </a:lnTo>
                    <a:lnTo>
                      <a:pt x="44" y="136"/>
                    </a:lnTo>
                    <a:lnTo>
                      <a:pt x="38" y="130"/>
                    </a:lnTo>
                    <a:lnTo>
                      <a:pt x="34" y="126"/>
                    </a:lnTo>
                    <a:lnTo>
                      <a:pt x="30" y="124"/>
                    </a:lnTo>
                    <a:lnTo>
                      <a:pt x="26" y="126"/>
                    </a:lnTo>
                    <a:lnTo>
                      <a:pt x="24" y="122"/>
                    </a:lnTo>
                    <a:lnTo>
                      <a:pt x="22" y="120"/>
                    </a:lnTo>
                    <a:lnTo>
                      <a:pt x="18" y="118"/>
                    </a:lnTo>
                    <a:lnTo>
                      <a:pt x="14" y="116"/>
                    </a:lnTo>
                    <a:lnTo>
                      <a:pt x="14" y="110"/>
                    </a:lnTo>
                    <a:lnTo>
                      <a:pt x="6" y="104"/>
                    </a:lnTo>
                    <a:lnTo>
                      <a:pt x="6" y="102"/>
                    </a:lnTo>
                    <a:lnTo>
                      <a:pt x="14" y="102"/>
                    </a:lnTo>
                    <a:lnTo>
                      <a:pt x="18" y="102"/>
                    </a:lnTo>
                    <a:lnTo>
                      <a:pt x="24" y="96"/>
                    </a:lnTo>
                    <a:lnTo>
                      <a:pt x="28" y="90"/>
                    </a:lnTo>
                    <a:lnTo>
                      <a:pt x="26" y="86"/>
                    </a:lnTo>
                    <a:lnTo>
                      <a:pt x="18" y="72"/>
                    </a:lnTo>
                    <a:lnTo>
                      <a:pt x="14" y="68"/>
                    </a:lnTo>
                    <a:lnTo>
                      <a:pt x="6" y="60"/>
                    </a:lnTo>
                    <a:lnTo>
                      <a:pt x="8" y="48"/>
                    </a:lnTo>
                    <a:lnTo>
                      <a:pt x="4" y="48"/>
                    </a:lnTo>
                    <a:lnTo>
                      <a:pt x="6" y="40"/>
                    </a:lnTo>
                    <a:lnTo>
                      <a:pt x="4" y="36"/>
                    </a:lnTo>
                    <a:lnTo>
                      <a:pt x="4" y="30"/>
                    </a:lnTo>
                    <a:lnTo>
                      <a:pt x="0" y="24"/>
                    </a:lnTo>
                    <a:lnTo>
                      <a:pt x="4" y="18"/>
                    </a:lnTo>
                    <a:lnTo>
                      <a:pt x="0" y="14"/>
                    </a:lnTo>
                    <a:lnTo>
                      <a:pt x="0" y="10"/>
                    </a:lnTo>
                    <a:lnTo>
                      <a:pt x="0" y="8"/>
                    </a:lnTo>
                    <a:lnTo>
                      <a:pt x="0" y="2"/>
                    </a:lnTo>
                    <a:lnTo>
                      <a:pt x="2" y="2"/>
                    </a:lnTo>
                    <a:lnTo>
                      <a:pt x="18" y="0"/>
                    </a:lnTo>
                    <a:lnTo>
                      <a:pt x="44" y="0"/>
                    </a:lnTo>
                    <a:lnTo>
                      <a:pt x="42" y="2"/>
                    </a:lnTo>
                    <a:lnTo>
                      <a:pt x="40" y="4"/>
                    </a:lnTo>
                    <a:lnTo>
                      <a:pt x="42" y="4"/>
                    </a:lnTo>
                    <a:lnTo>
                      <a:pt x="64" y="14"/>
                    </a:lnTo>
                    <a:lnTo>
                      <a:pt x="92" y="24"/>
                    </a:lnTo>
                    <a:lnTo>
                      <a:pt x="94" y="26"/>
                    </a:lnTo>
                    <a:lnTo>
                      <a:pt x="96" y="26"/>
                    </a:lnTo>
                    <a:lnTo>
                      <a:pt x="100" y="28"/>
                    </a:lnTo>
                    <a:lnTo>
                      <a:pt x="110" y="28"/>
                    </a:lnTo>
                    <a:lnTo>
                      <a:pt x="136" y="28"/>
                    </a:lnTo>
                    <a:lnTo>
                      <a:pt x="138" y="28"/>
                    </a:lnTo>
                    <a:lnTo>
                      <a:pt x="150" y="28"/>
                    </a:lnTo>
                    <a:lnTo>
                      <a:pt x="154" y="18"/>
                    </a:lnTo>
                    <a:lnTo>
                      <a:pt x="170" y="18"/>
                    </a:lnTo>
                    <a:lnTo>
                      <a:pt x="184" y="18"/>
                    </a:lnTo>
                    <a:lnTo>
                      <a:pt x="184" y="20"/>
                    </a:lnTo>
                    <a:lnTo>
                      <a:pt x="186" y="20"/>
                    </a:lnTo>
                    <a:lnTo>
                      <a:pt x="186" y="24"/>
                    </a:lnTo>
                    <a:lnTo>
                      <a:pt x="188" y="26"/>
                    </a:lnTo>
                    <a:lnTo>
                      <a:pt x="190" y="26"/>
                    </a:lnTo>
                    <a:lnTo>
                      <a:pt x="194" y="32"/>
                    </a:lnTo>
                    <a:lnTo>
                      <a:pt x="196" y="32"/>
                    </a:lnTo>
                    <a:lnTo>
                      <a:pt x="198" y="38"/>
                    </a:lnTo>
                    <a:lnTo>
                      <a:pt x="204" y="42"/>
                    </a:lnTo>
                    <a:lnTo>
                      <a:pt x="204" y="44"/>
                    </a:lnTo>
                    <a:lnTo>
                      <a:pt x="206" y="46"/>
                    </a:lnTo>
                    <a:lnTo>
                      <a:pt x="206" y="50"/>
                    </a:lnTo>
                    <a:lnTo>
                      <a:pt x="206" y="56"/>
                    </a:lnTo>
                    <a:lnTo>
                      <a:pt x="206" y="64"/>
                    </a:lnTo>
                    <a:lnTo>
                      <a:pt x="210" y="68"/>
                    </a:lnTo>
                    <a:lnTo>
                      <a:pt x="212" y="70"/>
                    </a:lnTo>
                    <a:lnTo>
                      <a:pt x="214" y="72"/>
                    </a:lnTo>
                    <a:lnTo>
                      <a:pt x="218" y="72"/>
                    </a:lnTo>
                    <a:lnTo>
                      <a:pt x="222" y="74"/>
                    </a:lnTo>
                    <a:lnTo>
                      <a:pt x="224" y="76"/>
                    </a:lnTo>
                    <a:lnTo>
                      <a:pt x="228" y="78"/>
                    </a:lnTo>
                    <a:lnTo>
                      <a:pt x="230" y="76"/>
                    </a:lnTo>
                    <a:lnTo>
                      <a:pt x="234" y="72"/>
                    </a:lnTo>
                    <a:lnTo>
                      <a:pt x="238" y="66"/>
                    </a:lnTo>
                    <a:lnTo>
                      <a:pt x="242" y="62"/>
                    </a:lnTo>
                    <a:lnTo>
                      <a:pt x="248" y="58"/>
                    </a:lnTo>
                    <a:lnTo>
                      <a:pt x="252" y="60"/>
                    </a:lnTo>
                    <a:lnTo>
                      <a:pt x="254" y="60"/>
                    </a:lnTo>
                    <a:lnTo>
                      <a:pt x="256" y="62"/>
                    </a:lnTo>
                    <a:lnTo>
                      <a:pt x="260" y="62"/>
                    </a:lnTo>
                    <a:lnTo>
                      <a:pt x="262" y="62"/>
                    </a:lnTo>
                    <a:lnTo>
                      <a:pt x="264" y="64"/>
                    </a:lnTo>
                    <a:lnTo>
                      <a:pt x="264" y="66"/>
                    </a:lnTo>
                    <a:lnTo>
                      <a:pt x="266" y="66"/>
                    </a:lnTo>
                    <a:lnTo>
                      <a:pt x="266" y="68"/>
                    </a:lnTo>
                    <a:lnTo>
                      <a:pt x="268" y="68"/>
                    </a:lnTo>
                    <a:lnTo>
                      <a:pt x="268" y="70"/>
                    </a:lnTo>
                    <a:lnTo>
                      <a:pt x="272" y="72"/>
                    </a:lnTo>
                    <a:lnTo>
                      <a:pt x="272" y="74"/>
                    </a:lnTo>
                    <a:lnTo>
                      <a:pt x="272" y="76"/>
                    </a:lnTo>
                    <a:lnTo>
                      <a:pt x="274" y="80"/>
                    </a:lnTo>
                    <a:lnTo>
                      <a:pt x="276" y="88"/>
                    </a:lnTo>
                    <a:lnTo>
                      <a:pt x="276" y="94"/>
                    </a:lnTo>
                    <a:lnTo>
                      <a:pt x="278" y="98"/>
                    </a:lnTo>
                    <a:lnTo>
                      <a:pt x="280" y="102"/>
                    </a:lnTo>
                    <a:lnTo>
                      <a:pt x="282" y="104"/>
                    </a:lnTo>
                    <a:lnTo>
                      <a:pt x="284" y="106"/>
                    </a:lnTo>
                    <a:lnTo>
                      <a:pt x="286" y="110"/>
                    </a:lnTo>
                    <a:lnTo>
                      <a:pt x="286" y="114"/>
                    </a:lnTo>
                    <a:lnTo>
                      <a:pt x="284" y="120"/>
                    </a:lnTo>
                    <a:lnTo>
                      <a:pt x="286" y="122"/>
                    </a:lnTo>
                    <a:lnTo>
                      <a:pt x="288" y="128"/>
                    </a:lnTo>
                    <a:lnTo>
                      <a:pt x="290" y="132"/>
                    </a:lnTo>
                    <a:lnTo>
                      <a:pt x="294" y="134"/>
                    </a:lnTo>
                    <a:lnTo>
                      <a:pt x="294" y="136"/>
                    </a:lnTo>
                    <a:lnTo>
                      <a:pt x="296" y="136"/>
                    </a:lnTo>
                    <a:lnTo>
                      <a:pt x="302" y="138"/>
                    </a:lnTo>
                    <a:lnTo>
                      <a:pt x="302" y="140"/>
                    </a:lnTo>
                    <a:lnTo>
                      <a:pt x="308" y="140"/>
                    </a:lnTo>
                    <a:lnTo>
                      <a:pt x="312" y="142"/>
                    </a:lnTo>
                    <a:lnTo>
                      <a:pt x="314" y="144"/>
                    </a:lnTo>
                    <a:lnTo>
                      <a:pt x="318" y="144"/>
                    </a:lnTo>
                    <a:lnTo>
                      <a:pt x="322" y="142"/>
                    </a:lnTo>
                    <a:lnTo>
                      <a:pt x="318" y="152"/>
                    </a:lnTo>
                    <a:lnTo>
                      <a:pt x="314" y="156"/>
                    </a:lnTo>
                    <a:lnTo>
                      <a:pt x="314" y="154"/>
                    </a:lnTo>
                    <a:lnTo>
                      <a:pt x="310" y="156"/>
                    </a:lnTo>
                    <a:lnTo>
                      <a:pt x="310" y="154"/>
                    </a:lnTo>
                    <a:lnTo>
                      <a:pt x="308" y="160"/>
                    </a:lnTo>
                    <a:lnTo>
                      <a:pt x="308" y="164"/>
                    </a:lnTo>
                    <a:lnTo>
                      <a:pt x="306" y="168"/>
                    </a:lnTo>
                    <a:lnTo>
                      <a:pt x="304" y="170"/>
                    </a:lnTo>
                    <a:lnTo>
                      <a:pt x="304" y="174"/>
                    </a:lnTo>
                    <a:lnTo>
                      <a:pt x="304" y="176"/>
                    </a:lnTo>
                    <a:close/>
                  </a:path>
                </a:pathLst>
              </a:custGeom>
              <a:solidFill>
                <a:schemeClr val="bg2"/>
              </a:solid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84" name="Freeform 182">
                <a:extLst>
                  <a:ext uri="{FF2B5EF4-FFF2-40B4-BE49-F238E27FC236}">
                    <a16:creationId xmlns:a16="http://schemas.microsoft.com/office/drawing/2014/main" id="{CCD56DD4-2688-F63B-0CE2-B098FC6F6047}"/>
                  </a:ext>
                </a:extLst>
              </p:cNvPr>
              <p:cNvSpPr>
                <a:spLocks noChangeAspect="1"/>
              </p:cNvSpPr>
              <p:nvPr/>
            </p:nvSpPr>
            <p:spPr bwMode="auto">
              <a:xfrm>
                <a:off x="4689157" y="2977904"/>
                <a:ext cx="79070" cy="50183"/>
              </a:xfrm>
              <a:custGeom>
                <a:avLst/>
                <a:gdLst>
                  <a:gd name="T0" fmla="*/ 6 w 52"/>
                  <a:gd name="T1" fmla="*/ 8 h 33"/>
                  <a:gd name="T2" fmla="*/ 8 w 52"/>
                  <a:gd name="T3" fmla="*/ 11 h 33"/>
                  <a:gd name="T4" fmla="*/ 12 w 52"/>
                  <a:gd name="T5" fmla="*/ 11 h 33"/>
                  <a:gd name="T6" fmla="*/ 14 w 52"/>
                  <a:gd name="T7" fmla="*/ 11 h 33"/>
                  <a:gd name="T8" fmla="*/ 18 w 52"/>
                  <a:gd name="T9" fmla="*/ 11 h 33"/>
                  <a:gd name="T10" fmla="*/ 18 w 52"/>
                  <a:gd name="T11" fmla="*/ 11 h 33"/>
                  <a:gd name="T12" fmla="*/ 20 w 52"/>
                  <a:gd name="T13" fmla="*/ 11 h 33"/>
                  <a:gd name="T14" fmla="*/ 22 w 52"/>
                  <a:gd name="T15" fmla="*/ 11 h 33"/>
                  <a:gd name="T16" fmla="*/ 22 w 52"/>
                  <a:gd name="T17" fmla="*/ 11 h 33"/>
                  <a:gd name="T18" fmla="*/ 24 w 52"/>
                  <a:gd name="T19" fmla="*/ 8 h 33"/>
                  <a:gd name="T20" fmla="*/ 26 w 52"/>
                  <a:gd name="T21" fmla="*/ 6 h 33"/>
                  <a:gd name="T22" fmla="*/ 28 w 52"/>
                  <a:gd name="T23" fmla="*/ 6 h 33"/>
                  <a:gd name="T24" fmla="*/ 30 w 52"/>
                  <a:gd name="T25" fmla="*/ 6 h 33"/>
                  <a:gd name="T26" fmla="*/ 32 w 52"/>
                  <a:gd name="T27" fmla="*/ 6 h 33"/>
                  <a:gd name="T28" fmla="*/ 34 w 52"/>
                  <a:gd name="T29" fmla="*/ 6 h 33"/>
                  <a:gd name="T30" fmla="*/ 36 w 52"/>
                  <a:gd name="T31" fmla="*/ 6 h 33"/>
                  <a:gd name="T32" fmla="*/ 36 w 52"/>
                  <a:gd name="T33" fmla="*/ 4 h 33"/>
                  <a:gd name="T34" fmla="*/ 36 w 52"/>
                  <a:gd name="T35" fmla="*/ 4 h 33"/>
                  <a:gd name="T36" fmla="*/ 40 w 52"/>
                  <a:gd name="T37" fmla="*/ 4 h 33"/>
                  <a:gd name="T38" fmla="*/ 42 w 52"/>
                  <a:gd name="T39" fmla="*/ 6 h 33"/>
                  <a:gd name="T40" fmla="*/ 44 w 52"/>
                  <a:gd name="T41" fmla="*/ 4 h 33"/>
                  <a:gd name="T42" fmla="*/ 42 w 52"/>
                  <a:gd name="T43" fmla="*/ 2 h 33"/>
                  <a:gd name="T44" fmla="*/ 44 w 52"/>
                  <a:gd name="T45" fmla="*/ 2 h 33"/>
                  <a:gd name="T46" fmla="*/ 48 w 52"/>
                  <a:gd name="T47" fmla="*/ 2 h 33"/>
                  <a:gd name="T48" fmla="*/ 48 w 52"/>
                  <a:gd name="T49" fmla="*/ 2 h 33"/>
                  <a:gd name="T50" fmla="*/ 48 w 52"/>
                  <a:gd name="T51" fmla="*/ 4 h 33"/>
                  <a:gd name="T52" fmla="*/ 50 w 52"/>
                  <a:gd name="T53" fmla="*/ 6 h 33"/>
                  <a:gd name="T54" fmla="*/ 52 w 52"/>
                  <a:gd name="T55" fmla="*/ 8 h 33"/>
                  <a:gd name="T56" fmla="*/ 48 w 52"/>
                  <a:gd name="T57" fmla="*/ 11 h 33"/>
                  <a:gd name="T58" fmla="*/ 44 w 52"/>
                  <a:gd name="T59" fmla="*/ 13 h 33"/>
                  <a:gd name="T60" fmla="*/ 36 w 52"/>
                  <a:gd name="T61" fmla="*/ 17 h 33"/>
                  <a:gd name="T62" fmla="*/ 38 w 52"/>
                  <a:gd name="T63" fmla="*/ 23 h 33"/>
                  <a:gd name="T64" fmla="*/ 34 w 52"/>
                  <a:gd name="T65" fmla="*/ 27 h 33"/>
                  <a:gd name="T66" fmla="*/ 34 w 52"/>
                  <a:gd name="T67" fmla="*/ 31 h 33"/>
                  <a:gd name="T68" fmla="*/ 28 w 52"/>
                  <a:gd name="T69" fmla="*/ 31 h 33"/>
                  <a:gd name="T70" fmla="*/ 24 w 52"/>
                  <a:gd name="T71" fmla="*/ 31 h 33"/>
                  <a:gd name="T72" fmla="*/ 20 w 52"/>
                  <a:gd name="T73" fmla="*/ 27 h 33"/>
                  <a:gd name="T74" fmla="*/ 14 w 52"/>
                  <a:gd name="T75" fmla="*/ 31 h 33"/>
                  <a:gd name="T76" fmla="*/ 8 w 52"/>
                  <a:gd name="T77" fmla="*/ 33 h 33"/>
                  <a:gd name="T78" fmla="*/ 4 w 52"/>
                  <a:gd name="T79" fmla="*/ 31 h 33"/>
                  <a:gd name="T80" fmla="*/ 8 w 52"/>
                  <a:gd name="T81" fmla="*/ 29 h 33"/>
                  <a:gd name="T82" fmla="*/ 8 w 52"/>
                  <a:gd name="T83" fmla="*/ 27 h 33"/>
                  <a:gd name="T84" fmla="*/ 4 w 52"/>
                  <a:gd name="T85" fmla="*/ 23 h 33"/>
                  <a:gd name="T86" fmla="*/ 4 w 52"/>
                  <a:gd name="T87" fmla="*/ 21 h 33"/>
                  <a:gd name="T88" fmla="*/ 2 w 52"/>
                  <a:gd name="T89" fmla="*/ 19 h 33"/>
                  <a:gd name="T90" fmla="*/ 4 w 52"/>
                  <a:gd name="T91" fmla="*/ 17 h 33"/>
                  <a:gd name="T92" fmla="*/ 2 w 52"/>
                  <a:gd name="T93" fmla="*/ 15 h 33"/>
                  <a:gd name="T94" fmla="*/ 0 w 52"/>
                  <a:gd name="T95" fmla="*/ 15 h 33"/>
                  <a:gd name="T96" fmla="*/ 4 w 52"/>
                  <a:gd name="T97" fmla="*/ 13 h 33"/>
                  <a:gd name="T98" fmla="*/ 4 w 52"/>
                  <a:gd name="T99" fmla="*/ 11 h 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2" h="33">
                    <a:moveTo>
                      <a:pt x="4" y="8"/>
                    </a:moveTo>
                    <a:lnTo>
                      <a:pt x="4" y="8"/>
                    </a:lnTo>
                    <a:lnTo>
                      <a:pt x="6" y="8"/>
                    </a:lnTo>
                    <a:lnTo>
                      <a:pt x="8" y="8"/>
                    </a:lnTo>
                    <a:lnTo>
                      <a:pt x="8" y="11"/>
                    </a:lnTo>
                    <a:lnTo>
                      <a:pt x="10" y="11"/>
                    </a:lnTo>
                    <a:lnTo>
                      <a:pt x="12" y="11"/>
                    </a:lnTo>
                    <a:lnTo>
                      <a:pt x="14" y="11"/>
                    </a:lnTo>
                    <a:lnTo>
                      <a:pt x="16" y="11"/>
                    </a:lnTo>
                    <a:lnTo>
                      <a:pt x="18" y="11"/>
                    </a:lnTo>
                    <a:lnTo>
                      <a:pt x="16" y="11"/>
                    </a:lnTo>
                    <a:lnTo>
                      <a:pt x="18" y="11"/>
                    </a:lnTo>
                    <a:lnTo>
                      <a:pt x="18" y="13"/>
                    </a:lnTo>
                    <a:lnTo>
                      <a:pt x="20" y="13"/>
                    </a:lnTo>
                    <a:lnTo>
                      <a:pt x="20" y="11"/>
                    </a:lnTo>
                    <a:lnTo>
                      <a:pt x="22" y="11"/>
                    </a:lnTo>
                    <a:lnTo>
                      <a:pt x="22" y="8"/>
                    </a:lnTo>
                    <a:lnTo>
                      <a:pt x="22" y="11"/>
                    </a:lnTo>
                    <a:lnTo>
                      <a:pt x="24" y="8"/>
                    </a:lnTo>
                    <a:lnTo>
                      <a:pt x="24" y="6"/>
                    </a:lnTo>
                    <a:lnTo>
                      <a:pt x="26" y="6"/>
                    </a:lnTo>
                    <a:lnTo>
                      <a:pt x="28" y="6"/>
                    </a:lnTo>
                    <a:lnTo>
                      <a:pt x="30" y="6"/>
                    </a:lnTo>
                    <a:lnTo>
                      <a:pt x="32" y="6"/>
                    </a:lnTo>
                    <a:lnTo>
                      <a:pt x="34" y="6"/>
                    </a:lnTo>
                    <a:lnTo>
                      <a:pt x="36" y="6"/>
                    </a:lnTo>
                    <a:lnTo>
                      <a:pt x="34" y="6"/>
                    </a:lnTo>
                    <a:lnTo>
                      <a:pt x="36" y="6"/>
                    </a:lnTo>
                    <a:lnTo>
                      <a:pt x="34" y="6"/>
                    </a:lnTo>
                    <a:lnTo>
                      <a:pt x="36" y="6"/>
                    </a:lnTo>
                    <a:lnTo>
                      <a:pt x="36" y="4"/>
                    </a:lnTo>
                    <a:lnTo>
                      <a:pt x="36" y="6"/>
                    </a:lnTo>
                    <a:lnTo>
                      <a:pt x="36" y="4"/>
                    </a:lnTo>
                    <a:lnTo>
                      <a:pt x="38" y="4"/>
                    </a:lnTo>
                    <a:lnTo>
                      <a:pt x="40" y="4"/>
                    </a:lnTo>
                    <a:lnTo>
                      <a:pt x="42" y="4"/>
                    </a:lnTo>
                    <a:lnTo>
                      <a:pt x="42" y="6"/>
                    </a:lnTo>
                    <a:lnTo>
                      <a:pt x="44" y="6"/>
                    </a:lnTo>
                    <a:lnTo>
                      <a:pt x="44" y="4"/>
                    </a:lnTo>
                    <a:lnTo>
                      <a:pt x="42" y="4"/>
                    </a:lnTo>
                    <a:lnTo>
                      <a:pt x="42" y="2"/>
                    </a:lnTo>
                    <a:lnTo>
                      <a:pt x="44" y="2"/>
                    </a:lnTo>
                    <a:lnTo>
                      <a:pt x="46" y="2"/>
                    </a:lnTo>
                    <a:lnTo>
                      <a:pt x="46" y="0"/>
                    </a:lnTo>
                    <a:lnTo>
                      <a:pt x="48" y="2"/>
                    </a:lnTo>
                    <a:lnTo>
                      <a:pt x="48" y="4"/>
                    </a:lnTo>
                    <a:lnTo>
                      <a:pt x="50" y="4"/>
                    </a:lnTo>
                    <a:lnTo>
                      <a:pt x="50" y="6"/>
                    </a:lnTo>
                    <a:lnTo>
                      <a:pt x="52" y="8"/>
                    </a:lnTo>
                    <a:lnTo>
                      <a:pt x="52" y="11"/>
                    </a:lnTo>
                    <a:lnTo>
                      <a:pt x="50" y="8"/>
                    </a:lnTo>
                    <a:lnTo>
                      <a:pt x="48" y="11"/>
                    </a:lnTo>
                    <a:lnTo>
                      <a:pt x="48" y="13"/>
                    </a:lnTo>
                    <a:lnTo>
                      <a:pt x="44" y="13"/>
                    </a:lnTo>
                    <a:lnTo>
                      <a:pt x="40" y="15"/>
                    </a:lnTo>
                    <a:lnTo>
                      <a:pt x="38" y="15"/>
                    </a:lnTo>
                    <a:lnTo>
                      <a:pt x="36" y="17"/>
                    </a:lnTo>
                    <a:lnTo>
                      <a:pt x="38" y="19"/>
                    </a:lnTo>
                    <a:lnTo>
                      <a:pt x="38" y="23"/>
                    </a:lnTo>
                    <a:lnTo>
                      <a:pt x="34" y="25"/>
                    </a:lnTo>
                    <a:lnTo>
                      <a:pt x="34" y="27"/>
                    </a:lnTo>
                    <a:lnTo>
                      <a:pt x="34" y="31"/>
                    </a:lnTo>
                    <a:lnTo>
                      <a:pt x="32" y="31"/>
                    </a:lnTo>
                    <a:lnTo>
                      <a:pt x="30" y="33"/>
                    </a:lnTo>
                    <a:lnTo>
                      <a:pt x="28" y="31"/>
                    </a:lnTo>
                    <a:lnTo>
                      <a:pt x="26" y="31"/>
                    </a:lnTo>
                    <a:lnTo>
                      <a:pt x="24" y="31"/>
                    </a:lnTo>
                    <a:lnTo>
                      <a:pt x="22" y="31"/>
                    </a:lnTo>
                    <a:lnTo>
                      <a:pt x="22" y="29"/>
                    </a:lnTo>
                    <a:lnTo>
                      <a:pt x="20" y="27"/>
                    </a:lnTo>
                    <a:lnTo>
                      <a:pt x="18" y="31"/>
                    </a:lnTo>
                    <a:lnTo>
                      <a:pt x="14" y="31"/>
                    </a:lnTo>
                    <a:lnTo>
                      <a:pt x="10" y="31"/>
                    </a:lnTo>
                    <a:lnTo>
                      <a:pt x="8" y="33"/>
                    </a:lnTo>
                    <a:lnTo>
                      <a:pt x="6" y="31"/>
                    </a:lnTo>
                    <a:lnTo>
                      <a:pt x="6" y="33"/>
                    </a:lnTo>
                    <a:lnTo>
                      <a:pt x="4" y="31"/>
                    </a:lnTo>
                    <a:lnTo>
                      <a:pt x="6" y="29"/>
                    </a:lnTo>
                    <a:lnTo>
                      <a:pt x="8" y="29"/>
                    </a:lnTo>
                    <a:lnTo>
                      <a:pt x="8" y="27"/>
                    </a:lnTo>
                    <a:lnTo>
                      <a:pt x="6" y="25"/>
                    </a:lnTo>
                    <a:lnTo>
                      <a:pt x="4" y="25"/>
                    </a:lnTo>
                    <a:lnTo>
                      <a:pt x="4" y="23"/>
                    </a:lnTo>
                    <a:lnTo>
                      <a:pt x="4" y="21"/>
                    </a:lnTo>
                    <a:lnTo>
                      <a:pt x="2" y="21"/>
                    </a:lnTo>
                    <a:lnTo>
                      <a:pt x="2" y="19"/>
                    </a:lnTo>
                    <a:lnTo>
                      <a:pt x="4" y="19"/>
                    </a:lnTo>
                    <a:lnTo>
                      <a:pt x="4" y="17"/>
                    </a:lnTo>
                    <a:lnTo>
                      <a:pt x="2" y="17"/>
                    </a:lnTo>
                    <a:lnTo>
                      <a:pt x="2" y="15"/>
                    </a:lnTo>
                    <a:lnTo>
                      <a:pt x="0" y="15"/>
                    </a:lnTo>
                    <a:lnTo>
                      <a:pt x="2" y="15"/>
                    </a:lnTo>
                    <a:lnTo>
                      <a:pt x="2" y="13"/>
                    </a:lnTo>
                    <a:lnTo>
                      <a:pt x="4" y="13"/>
                    </a:lnTo>
                    <a:lnTo>
                      <a:pt x="4" y="11"/>
                    </a:lnTo>
                    <a:lnTo>
                      <a:pt x="4" y="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85" name="Freeform 183">
                <a:extLst>
                  <a:ext uri="{FF2B5EF4-FFF2-40B4-BE49-F238E27FC236}">
                    <a16:creationId xmlns:a16="http://schemas.microsoft.com/office/drawing/2014/main" id="{AE425469-50C4-9FF1-23A4-C9A93BE34905}"/>
                  </a:ext>
                </a:extLst>
              </p:cNvPr>
              <p:cNvSpPr>
                <a:spLocks noChangeAspect="1"/>
              </p:cNvSpPr>
              <p:nvPr/>
            </p:nvSpPr>
            <p:spPr bwMode="auto">
              <a:xfrm>
                <a:off x="5060179" y="4995918"/>
                <a:ext cx="215925" cy="220507"/>
              </a:xfrm>
              <a:custGeom>
                <a:avLst/>
                <a:gdLst>
                  <a:gd name="T0" fmla="*/ 70 w 142"/>
                  <a:gd name="T1" fmla="*/ 137 h 145"/>
                  <a:gd name="T2" fmla="*/ 66 w 142"/>
                  <a:gd name="T3" fmla="*/ 133 h 145"/>
                  <a:gd name="T4" fmla="*/ 48 w 142"/>
                  <a:gd name="T5" fmla="*/ 127 h 145"/>
                  <a:gd name="T6" fmla="*/ 42 w 142"/>
                  <a:gd name="T7" fmla="*/ 109 h 145"/>
                  <a:gd name="T8" fmla="*/ 38 w 142"/>
                  <a:gd name="T9" fmla="*/ 103 h 145"/>
                  <a:gd name="T10" fmla="*/ 34 w 142"/>
                  <a:gd name="T11" fmla="*/ 99 h 145"/>
                  <a:gd name="T12" fmla="*/ 22 w 142"/>
                  <a:gd name="T13" fmla="*/ 86 h 145"/>
                  <a:gd name="T14" fmla="*/ 10 w 142"/>
                  <a:gd name="T15" fmla="*/ 66 h 145"/>
                  <a:gd name="T16" fmla="*/ 0 w 142"/>
                  <a:gd name="T17" fmla="*/ 46 h 145"/>
                  <a:gd name="T18" fmla="*/ 26 w 142"/>
                  <a:gd name="T19" fmla="*/ 52 h 145"/>
                  <a:gd name="T20" fmla="*/ 44 w 142"/>
                  <a:gd name="T21" fmla="*/ 36 h 145"/>
                  <a:gd name="T22" fmla="*/ 62 w 142"/>
                  <a:gd name="T23" fmla="*/ 20 h 145"/>
                  <a:gd name="T24" fmla="*/ 68 w 142"/>
                  <a:gd name="T25" fmla="*/ 6 h 145"/>
                  <a:gd name="T26" fmla="*/ 82 w 142"/>
                  <a:gd name="T27" fmla="*/ 4 h 145"/>
                  <a:gd name="T28" fmla="*/ 96 w 142"/>
                  <a:gd name="T29" fmla="*/ 0 h 145"/>
                  <a:gd name="T30" fmla="*/ 96 w 142"/>
                  <a:gd name="T31" fmla="*/ 8 h 145"/>
                  <a:gd name="T32" fmla="*/ 106 w 142"/>
                  <a:gd name="T33" fmla="*/ 6 h 145"/>
                  <a:gd name="T34" fmla="*/ 122 w 142"/>
                  <a:gd name="T35" fmla="*/ 14 h 145"/>
                  <a:gd name="T36" fmla="*/ 142 w 142"/>
                  <a:gd name="T37" fmla="*/ 22 h 145"/>
                  <a:gd name="T38" fmla="*/ 142 w 142"/>
                  <a:gd name="T39" fmla="*/ 48 h 145"/>
                  <a:gd name="T40" fmla="*/ 138 w 142"/>
                  <a:gd name="T41" fmla="*/ 66 h 145"/>
                  <a:gd name="T42" fmla="*/ 140 w 142"/>
                  <a:gd name="T43" fmla="*/ 86 h 145"/>
                  <a:gd name="T44" fmla="*/ 134 w 142"/>
                  <a:gd name="T45" fmla="*/ 105 h 145"/>
                  <a:gd name="T46" fmla="*/ 128 w 142"/>
                  <a:gd name="T47" fmla="*/ 121 h 145"/>
                  <a:gd name="T48" fmla="*/ 118 w 142"/>
                  <a:gd name="T49" fmla="*/ 133 h 145"/>
                  <a:gd name="T50" fmla="*/ 106 w 142"/>
                  <a:gd name="T51" fmla="*/ 145 h 145"/>
                  <a:gd name="T52" fmla="*/ 88 w 142"/>
                  <a:gd name="T53" fmla="*/ 141 h 145"/>
                  <a:gd name="T54" fmla="*/ 72 w 142"/>
                  <a:gd name="T55" fmla="*/ 139 h 145"/>
                  <a:gd name="T56" fmla="*/ 70 w 142"/>
                  <a:gd name="T57" fmla="*/ 137 h 1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2" h="145">
                    <a:moveTo>
                      <a:pt x="70" y="137"/>
                    </a:moveTo>
                    <a:lnTo>
                      <a:pt x="66" y="133"/>
                    </a:lnTo>
                    <a:lnTo>
                      <a:pt x="48" y="127"/>
                    </a:lnTo>
                    <a:lnTo>
                      <a:pt x="42" y="109"/>
                    </a:lnTo>
                    <a:lnTo>
                      <a:pt x="38" y="103"/>
                    </a:lnTo>
                    <a:lnTo>
                      <a:pt x="34" y="99"/>
                    </a:lnTo>
                    <a:lnTo>
                      <a:pt x="22" y="86"/>
                    </a:lnTo>
                    <a:lnTo>
                      <a:pt x="10" y="66"/>
                    </a:lnTo>
                    <a:lnTo>
                      <a:pt x="0" y="46"/>
                    </a:lnTo>
                    <a:lnTo>
                      <a:pt x="26" y="52"/>
                    </a:lnTo>
                    <a:lnTo>
                      <a:pt x="44" y="36"/>
                    </a:lnTo>
                    <a:lnTo>
                      <a:pt x="62" y="20"/>
                    </a:lnTo>
                    <a:lnTo>
                      <a:pt x="68" y="6"/>
                    </a:lnTo>
                    <a:lnTo>
                      <a:pt x="82" y="4"/>
                    </a:lnTo>
                    <a:lnTo>
                      <a:pt x="96" y="0"/>
                    </a:lnTo>
                    <a:lnTo>
                      <a:pt x="96" y="8"/>
                    </a:lnTo>
                    <a:lnTo>
                      <a:pt x="106" y="6"/>
                    </a:lnTo>
                    <a:lnTo>
                      <a:pt x="122" y="14"/>
                    </a:lnTo>
                    <a:lnTo>
                      <a:pt x="142" y="22"/>
                    </a:lnTo>
                    <a:lnTo>
                      <a:pt x="142" y="48"/>
                    </a:lnTo>
                    <a:lnTo>
                      <a:pt x="138" y="66"/>
                    </a:lnTo>
                    <a:lnTo>
                      <a:pt x="140" y="86"/>
                    </a:lnTo>
                    <a:lnTo>
                      <a:pt x="134" y="105"/>
                    </a:lnTo>
                    <a:lnTo>
                      <a:pt x="128" y="121"/>
                    </a:lnTo>
                    <a:lnTo>
                      <a:pt x="118" y="133"/>
                    </a:lnTo>
                    <a:lnTo>
                      <a:pt x="106" y="145"/>
                    </a:lnTo>
                    <a:lnTo>
                      <a:pt x="88" y="141"/>
                    </a:lnTo>
                    <a:lnTo>
                      <a:pt x="72" y="139"/>
                    </a:lnTo>
                    <a:lnTo>
                      <a:pt x="70" y="137"/>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86" name="Freeform 184">
                <a:extLst>
                  <a:ext uri="{FF2B5EF4-FFF2-40B4-BE49-F238E27FC236}">
                    <a16:creationId xmlns:a16="http://schemas.microsoft.com/office/drawing/2014/main" id="{9B0540D9-2F3A-559C-79D9-6DC28256B18B}"/>
                  </a:ext>
                </a:extLst>
              </p:cNvPr>
              <p:cNvSpPr>
                <a:spLocks noChangeAspect="1"/>
              </p:cNvSpPr>
              <p:nvPr/>
            </p:nvSpPr>
            <p:spPr bwMode="auto">
              <a:xfrm>
                <a:off x="4357666" y="3732190"/>
                <a:ext cx="440973" cy="380183"/>
              </a:xfrm>
              <a:custGeom>
                <a:avLst/>
                <a:gdLst>
                  <a:gd name="T0" fmla="*/ 30 w 290"/>
                  <a:gd name="T1" fmla="*/ 230 h 250"/>
                  <a:gd name="T2" fmla="*/ 24 w 290"/>
                  <a:gd name="T3" fmla="*/ 230 h 250"/>
                  <a:gd name="T4" fmla="*/ 12 w 290"/>
                  <a:gd name="T5" fmla="*/ 222 h 250"/>
                  <a:gd name="T6" fmla="*/ 14 w 290"/>
                  <a:gd name="T7" fmla="*/ 214 h 250"/>
                  <a:gd name="T8" fmla="*/ 16 w 290"/>
                  <a:gd name="T9" fmla="*/ 214 h 250"/>
                  <a:gd name="T10" fmla="*/ 2 w 290"/>
                  <a:gd name="T11" fmla="*/ 198 h 250"/>
                  <a:gd name="T12" fmla="*/ 0 w 290"/>
                  <a:gd name="T13" fmla="*/ 180 h 250"/>
                  <a:gd name="T14" fmla="*/ 2 w 290"/>
                  <a:gd name="T15" fmla="*/ 182 h 250"/>
                  <a:gd name="T16" fmla="*/ 20 w 290"/>
                  <a:gd name="T17" fmla="*/ 174 h 250"/>
                  <a:gd name="T18" fmla="*/ 40 w 290"/>
                  <a:gd name="T19" fmla="*/ 174 h 250"/>
                  <a:gd name="T20" fmla="*/ 60 w 290"/>
                  <a:gd name="T21" fmla="*/ 172 h 250"/>
                  <a:gd name="T22" fmla="*/ 70 w 290"/>
                  <a:gd name="T23" fmla="*/ 154 h 250"/>
                  <a:gd name="T24" fmla="*/ 70 w 290"/>
                  <a:gd name="T25" fmla="*/ 140 h 250"/>
                  <a:gd name="T26" fmla="*/ 72 w 290"/>
                  <a:gd name="T27" fmla="*/ 122 h 250"/>
                  <a:gd name="T28" fmla="*/ 72 w 290"/>
                  <a:gd name="T29" fmla="*/ 108 h 250"/>
                  <a:gd name="T30" fmla="*/ 74 w 290"/>
                  <a:gd name="T31" fmla="*/ 92 h 250"/>
                  <a:gd name="T32" fmla="*/ 88 w 290"/>
                  <a:gd name="T33" fmla="*/ 90 h 250"/>
                  <a:gd name="T34" fmla="*/ 102 w 290"/>
                  <a:gd name="T35" fmla="*/ 86 h 250"/>
                  <a:gd name="T36" fmla="*/ 116 w 290"/>
                  <a:gd name="T37" fmla="*/ 70 h 250"/>
                  <a:gd name="T38" fmla="*/ 132 w 290"/>
                  <a:gd name="T39" fmla="*/ 56 h 250"/>
                  <a:gd name="T40" fmla="*/ 152 w 290"/>
                  <a:gd name="T41" fmla="*/ 42 h 250"/>
                  <a:gd name="T42" fmla="*/ 174 w 290"/>
                  <a:gd name="T43" fmla="*/ 28 h 250"/>
                  <a:gd name="T44" fmla="*/ 194 w 290"/>
                  <a:gd name="T45" fmla="*/ 14 h 250"/>
                  <a:gd name="T46" fmla="*/ 214 w 290"/>
                  <a:gd name="T47" fmla="*/ 0 h 250"/>
                  <a:gd name="T48" fmla="*/ 240 w 290"/>
                  <a:gd name="T49" fmla="*/ 6 h 250"/>
                  <a:gd name="T50" fmla="*/ 256 w 290"/>
                  <a:gd name="T51" fmla="*/ 20 h 250"/>
                  <a:gd name="T52" fmla="*/ 270 w 290"/>
                  <a:gd name="T53" fmla="*/ 12 h 250"/>
                  <a:gd name="T54" fmla="*/ 270 w 290"/>
                  <a:gd name="T55" fmla="*/ 10 h 250"/>
                  <a:gd name="T56" fmla="*/ 272 w 290"/>
                  <a:gd name="T57" fmla="*/ 26 h 250"/>
                  <a:gd name="T58" fmla="*/ 274 w 290"/>
                  <a:gd name="T59" fmla="*/ 42 h 250"/>
                  <a:gd name="T60" fmla="*/ 290 w 290"/>
                  <a:gd name="T61" fmla="*/ 68 h 250"/>
                  <a:gd name="T62" fmla="*/ 284 w 290"/>
                  <a:gd name="T63" fmla="*/ 76 h 250"/>
                  <a:gd name="T64" fmla="*/ 284 w 290"/>
                  <a:gd name="T65" fmla="*/ 92 h 250"/>
                  <a:gd name="T66" fmla="*/ 282 w 290"/>
                  <a:gd name="T67" fmla="*/ 108 h 250"/>
                  <a:gd name="T68" fmla="*/ 282 w 290"/>
                  <a:gd name="T69" fmla="*/ 124 h 250"/>
                  <a:gd name="T70" fmla="*/ 282 w 290"/>
                  <a:gd name="T71" fmla="*/ 140 h 250"/>
                  <a:gd name="T72" fmla="*/ 272 w 290"/>
                  <a:gd name="T73" fmla="*/ 152 h 250"/>
                  <a:gd name="T74" fmla="*/ 264 w 290"/>
                  <a:gd name="T75" fmla="*/ 164 h 250"/>
                  <a:gd name="T76" fmla="*/ 256 w 290"/>
                  <a:gd name="T77" fmla="*/ 178 h 250"/>
                  <a:gd name="T78" fmla="*/ 246 w 290"/>
                  <a:gd name="T79" fmla="*/ 190 h 250"/>
                  <a:gd name="T80" fmla="*/ 248 w 290"/>
                  <a:gd name="T81" fmla="*/ 208 h 250"/>
                  <a:gd name="T82" fmla="*/ 226 w 290"/>
                  <a:gd name="T83" fmla="*/ 220 h 250"/>
                  <a:gd name="T84" fmla="*/ 208 w 290"/>
                  <a:gd name="T85" fmla="*/ 218 h 250"/>
                  <a:gd name="T86" fmla="*/ 190 w 290"/>
                  <a:gd name="T87" fmla="*/ 216 h 250"/>
                  <a:gd name="T88" fmla="*/ 168 w 290"/>
                  <a:gd name="T89" fmla="*/ 226 h 250"/>
                  <a:gd name="T90" fmla="*/ 154 w 290"/>
                  <a:gd name="T91" fmla="*/ 220 h 250"/>
                  <a:gd name="T92" fmla="*/ 140 w 290"/>
                  <a:gd name="T93" fmla="*/ 214 h 250"/>
                  <a:gd name="T94" fmla="*/ 122 w 290"/>
                  <a:gd name="T95" fmla="*/ 220 h 250"/>
                  <a:gd name="T96" fmla="*/ 108 w 290"/>
                  <a:gd name="T97" fmla="*/ 208 h 250"/>
                  <a:gd name="T98" fmla="*/ 90 w 290"/>
                  <a:gd name="T99" fmla="*/ 206 h 250"/>
                  <a:gd name="T100" fmla="*/ 72 w 290"/>
                  <a:gd name="T101" fmla="*/ 212 h 250"/>
                  <a:gd name="T102" fmla="*/ 68 w 290"/>
                  <a:gd name="T103" fmla="*/ 228 h 250"/>
                  <a:gd name="T104" fmla="*/ 62 w 290"/>
                  <a:gd name="T105" fmla="*/ 242 h 250"/>
                  <a:gd name="T106" fmla="*/ 62 w 290"/>
                  <a:gd name="T107" fmla="*/ 250 h 250"/>
                  <a:gd name="T108" fmla="*/ 46 w 290"/>
                  <a:gd name="T109" fmla="*/ 236 h 250"/>
                  <a:gd name="T110" fmla="*/ 40 w 290"/>
                  <a:gd name="T111" fmla="*/ 242 h 250"/>
                  <a:gd name="T112" fmla="*/ 40 w 290"/>
                  <a:gd name="T113" fmla="*/ 246 h 250"/>
                  <a:gd name="T114" fmla="*/ 40 w 290"/>
                  <a:gd name="T115" fmla="*/ 246 h 250"/>
                  <a:gd name="T116" fmla="*/ 34 w 290"/>
                  <a:gd name="T117" fmla="*/ 236 h 250"/>
                  <a:gd name="T118" fmla="*/ 30 w 290"/>
                  <a:gd name="T119" fmla="*/ 230 h 2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0" h="250">
                    <a:moveTo>
                      <a:pt x="30" y="230"/>
                    </a:moveTo>
                    <a:lnTo>
                      <a:pt x="24" y="230"/>
                    </a:lnTo>
                    <a:lnTo>
                      <a:pt x="12" y="222"/>
                    </a:lnTo>
                    <a:lnTo>
                      <a:pt x="14" y="214"/>
                    </a:lnTo>
                    <a:lnTo>
                      <a:pt x="16" y="214"/>
                    </a:lnTo>
                    <a:lnTo>
                      <a:pt x="2" y="198"/>
                    </a:lnTo>
                    <a:lnTo>
                      <a:pt x="0" y="180"/>
                    </a:lnTo>
                    <a:lnTo>
                      <a:pt x="2" y="182"/>
                    </a:lnTo>
                    <a:lnTo>
                      <a:pt x="20" y="174"/>
                    </a:lnTo>
                    <a:lnTo>
                      <a:pt x="40" y="174"/>
                    </a:lnTo>
                    <a:lnTo>
                      <a:pt x="60" y="172"/>
                    </a:lnTo>
                    <a:lnTo>
                      <a:pt x="70" y="154"/>
                    </a:lnTo>
                    <a:lnTo>
                      <a:pt x="70" y="140"/>
                    </a:lnTo>
                    <a:lnTo>
                      <a:pt x="72" y="122"/>
                    </a:lnTo>
                    <a:lnTo>
                      <a:pt x="72" y="108"/>
                    </a:lnTo>
                    <a:lnTo>
                      <a:pt x="74" y="92"/>
                    </a:lnTo>
                    <a:lnTo>
                      <a:pt x="88" y="90"/>
                    </a:lnTo>
                    <a:lnTo>
                      <a:pt x="102" y="86"/>
                    </a:lnTo>
                    <a:lnTo>
                      <a:pt x="116" y="70"/>
                    </a:lnTo>
                    <a:lnTo>
                      <a:pt x="132" y="56"/>
                    </a:lnTo>
                    <a:lnTo>
                      <a:pt x="152" y="42"/>
                    </a:lnTo>
                    <a:lnTo>
                      <a:pt x="174" y="28"/>
                    </a:lnTo>
                    <a:lnTo>
                      <a:pt x="194" y="14"/>
                    </a:lnTo>
                    <a:lnTo>
                      <a:pt x="214" y="0"/>
                    </a:lnTo>
                    <a:lnTo>
                      <a:pt x="240" y="6"/>
                    </a:lnTo>
                    <a:lnTo>
                      <a:pt x="256" y="20"/>
                    </a:lnTo>
                    <a:lnTo>
                      <a:pt x="270" y="12"/>
                    </a:lnTo>
                    <a:lnTo>
                      <a:pt x="270" y="10"/>
                    </a:lnTo>
                    <a:lnTo>
                      <a:pt x="272" y="26"/>
                    </a:lnTo>
                    <a:lnTo>
                      <a:pt x="274" y="42"/>
                    </a:lnTo>
                    <a:lnTo>
                      <a:pt x="290" y="68"/>
                    </a:lnTo>
                    <a:lnTo>
                      <a:pt x="284" y="76"/>
                    </a:lnTo>
                    <a:lnTo>
                      <a:pt x="284" y="92"/>
                    </a:lnTo>
                    <a:lnTo>
                      <a:pt x="282" y="108"/>
                    </a:lnTo>
                    <a:lnTo>
                      <a:pt x="282" y="124"/>
                    </a:lnTo>
                    <a:lnTo>
                      <a:pt x="282" y="140"/>
                    </a:lnTo>
                    <a:lnTo>
                      <a:pt x="272" y="152"/>
                    </a:lnTo>
                    <a:lnTo>
                      <a:pt x="264" y="164"/>
                    </a:lnTo>
                    <a:lnTo>
                      <a:pt x="256" y="178"/>
                    </a:lnTo>
                    <a:lnTo>
                      <a:pt x="246" y="190"/>
                    </a:lnTo>
                    <a:lnTo>
                      <a:pt x="248" y="208"/>
                    </a:lnTo>
                    <a:lnTo>
                      <a:pt x="226" y="220"/>
                    </a:lnTo>
                    <a:lnTo>
                      <a:pt x="208" y="218"/>
                    </a:lnTo>
                    <a:lnTo>
                      <a:pt x="190" y="216"/>
                    </a:lnTo>
                    <a:lnTo>
                      <a:pt x="168" y="226"/>
                    </a:lnTo>
                    <a:lnTo>
                      <a:pt x="154" y="220"/>
                    </a:lnTo>
                    <a:lnTo>
                      <a:pt x="140" y="214"/>
                    </a:lnTo>
                    <a:lnTo>
                      <a:pt x="122" y="220"/>
                    </a:lnTo>
                    <a:lnTo>
                      <a:pt x="108" y="208"/>
                    </a:lnTo>
                    <a:lnTo>
                      <a:pt x="90" y="206"/>
                    </a:lnTo>
                    <a:lnTo>
                      <a:pt x="72" y="212"/>
                    </a:lnTo>
                    <a:lnTo>
                      <a:pt x="68" y="228"/>
                    </a:lnTo>
                    <a:lnTo>
                      <a:pt x="62" y="242"/>
                    </a:lnTo>
                    <a:lnTo>
                      <a:pt x="62" y="250"/>
                    </a:lnTo>
                    <a:lnTo>
                      <a:pt x="46" y="236"/>
                    </a:lnTo>
                    <a:lnTo>
                      <a:pt x="40" y="242"/>
                    </a:lnTo>
                    <a:lnTo>
                      <a:pt x="40" y="246"/>
                    </a:lnTo>
                    <a:lnTo>
                      <a:pt x="34" y="236"/>
                    </a:lnTo>
                    <a:lnTo>
                      <a:pt x="30" y="23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87" name="Freeform 185">
                <a:extLst>
                  <a:ext uri="{FF2B5EF4-FFF2-40B4-BE49-F238E27FC236}">
                    <a16:creationId xmlns:a16="http://schemas.microsoft.com/office/drawing/2014/main" id="{BDF59792-49F2-3451-B889-C4350FED7296}"/>
                  </a:ext>
                </a:extLst>
              </p:cNvPr>
              <p:cNvSpPr>
                <a:spLocks noChangeAspect="1" noEditPoints="1"/>
              </p:cNvSpPr>
              <p:nvPr/>
            </p:nvSpPr>
            <p:spPr bwMode="auto">
              <a:xfrm>
                <a:off x="4494521" y="2725467"/>
                <a:ext cx="225048" cy="240274"/>
              </a:xfrm>
              <a:custGeom>
                <a:avLst/>
                <a:gdLst>
                  <a:gd name="T0" fmla="*/ 14 w 148"/>
                  <a:gd name="T1" fmla="*/ 28 h 158"/>
                  <a:gd name="T2" fmla="*/ 22 w 148"/>
                  <a:gd name="T3" fmla="*/ 26 h 158"/>
                  <a:gd name="T4" fmla="*/ 12 w 148"/>
                  <a:gd name="T5" fmla="*/ 30 h 158"/>
                  <a:gd name="T6" fmla="*/ 36 w 148"/>
                  <a:gd name="T7" fmla="*/ 8 h 158"/>
                  <a:gd name="T8" fmla="*/ 44 w 148"/>
                  <a:gd name="T9" fmla="*/ 12 h 158"/>
                  <a:gd name="T10" fmla="*/ 36 w 148"/>
                  <a:gd name="T11" fmla="*/ 4 h 158"/>
                  <a:gd name="T12" fmla="*/ 130 w 148"/>
                  <a:gd name="T13" fmla="*/ 22 h 158"/>
                  <a:gd name="T14" fmla="*/ 126 w 148"/>
                  <a:gd name="T15" fmla="*/ 22 h 158"/>
                  <a:gd name="T16" fmla="*/ 112 w 148"/>
                  <a:gd name="T17" fmla="*/ 14 h 158"/>
                  <a:gd name="T18" fmla="*/ 116 w 148"/>
                  <a:gd name="T19" fmla="*/ 10 h 158"/>
                  <a:gd name="T20" fmla="*/ 118 w 148"/>
                  <a:gd name="T21" fmla="*/ 10 h 158"/>
                  <a:gd name="T22" fmla="*/ 116 w 148"/>
                  <a:gd name="T23" fmla="*/ 18 h 158"/>
                  <a:gd name="T24" fmla="*/ 144 w 148"/>
                  <a:gd name="T25" fmla="*/ 84 h 158"/>
                  <a:gd name="T26" fmla="*/ 136 w 148"/>
                  <a:gd name="T27" fmla="*/ 82 h 158"/>
                  <a:gd name="T28" fmla="*/ 124 w 148"/>
                  <a:gd name="T29" fmla="*/ 88 h 158"/>
                  <a:gd name="T30" fmla="*/ 112 w 148"/>
                  <a:gd name="T31" fmla="*/ 94 h 158"/>
                  <a:gd name="T32" fmla="*/ 102 w 148"/>
                  <a:gd name="T33" fmla="*/ 96 h 158"/>
                  <a:gd name="T34" fmla="*/ 108 w 148"/>
                  <a:gd name="T35" fmla="*/ 108 h 158"/>
                  <a:gd name="T36" fmla="*/ 120 w 148"/>
                  <a:gd name="T37" fmla="*/ 120 h 158"/>
                  <a:gd name="T38" fmla="*/ 128 w 148"/>
                  <a:gd name="T39" fmla="*/ 132 h 158"/>
                  <a:gd name="T40" fmla="*/ 114 w 148"/>
                  <a:gd name="T41" fmla="*/ 142 h 158"/>
                  <a:gd name="T42" fmla="*/ 116 w 148"/>
                  <a:gd name="T43" fmla="*/ 154 h 158"/>
                  <a:gd name="T44" fmla="*/ 102 w 148"/>
                  <a:gd name="T45" fmla="*/ 152 h 158"/>
                  <a:gd name="T46" fmla="*/ 86 w 148"/>
                  <a:gd name="T47" fmla="*/ 156 h 158"/>
                  <a:gd name="T48" fmla="*/ 74 w 148"/>
                  <a:gd name="T49" fmla="*/ 156 h 158"/>
                  <a:gd name="T50" fmla="*/ 52 w 148"/>
                  <a:gd name="T51" fmla="*/ 150 h 158"/>
                  <a:gd name="T52" fmla="*/ 44 w 148"/>
                  <a:gd name="T53" fmla="*/ 152 h 158"/>
                  <a:gd name="T54" fmla="*/ 30 w 148"/>
                  <a:gd name="T55" fmla="*/ 148 h 158"/>
                  <a:gd name="T56" fmla="*/ 36 w 148"/>
                  <a:gd name="T57" fmla="*/ 128 h 158"/>
                  <a:gd name="T58" fmla="*/ 26 w 148"/>
                  <a:gd name="T59" fmla="*/ 120 h 158"/>
                  <a:gd name="T60" fmla="*/ 10 w 148"/>
                  <a:gd name="T61" fmla="*/ 114 h 158"/>
                  <a:gd name="T62" fmla="*/ 4 w 148"/>
                  <a:gd name="T63" fmla="*/ 100 h 158"/>
                  <a:gd name="T64" fmla="*/ 8 w 148"/>
                  <a:gd name="T65" fmla="*/ 92 h 158"/>
                  <a:gd name="T66" fmla="*/ 4 w 148"/>
                  <a:gd name="T67" fmla="*/ 84 h 158"/>
                  <a:gd name="T68" fmla="*/ 4 w 148"/>
                  <a:gd name="T69" fmla="*/ 78 h 158"/>
                  <a:gd name="T70" fmla="*/ 4 w 148"/>
                  <a:gd name="T71" fmla="*/ 64 h 158"/>
                  <a:gd name="T72" fmla="*/ 12 w 148"/>
                  <a:gd name="T73" fmla="*/ 60 h 158"/>
                  <a:gd name="T74" fmla="*/ 12 w 148"/>
                  <a:gd name="T75" fmla="*/ 50 h 158"/>
                  <a:gd name="T76" fmla="*/ 20 w 148"/>
                  <a:gd name="T77" fmla="*/ 36 h 158"/>
                  <a:gd name="T78" fmla="*/ 30 w 148"/>
                  <a:gd name="T79" fmla="*/ 28 h 158"/>
                  <a:gd name="T80" fmla="*/ 36 w 148"/>
                  <a:gd name="T81" fmla="*/ 30 h 158"/>
                  <a:gd name="T82" fmla="*/ 46 w 148"/>
                  <a:gd name="T83" fmla="*/ 24 h 158"/>
                  <a:gd name="T84" fmla="*/ 56 w 148"/>
                  <a:gd name="T85" fmla="*/ 30 h 158"/>
                  <a:gd name="T86" fmla="*/ 46 w 148"/>
                  <a:gd name="T87" fmla="*/ 20 h 158"/>
                  <a:gd name="T88" fmla="*/ 44 w 148"/>
                  <a:gd name="T89" fmla="*/ 14 h 158"/>
                  <a:gd name="T90" fmla="*/ 40 w 148"/>
                  <a:gd name="T91" fmla="*/ 4 h 158"/>
                  <a:gd name="T92" fmla="*/ 58 w 148"/>
                  <a:gd name="T93" fmla="*/ 6 h 158"/>
                  <a:gd name="T94" fmla="*/ 60 w 148"/>
                  <a:gd name="T95" fmla="*/ 12 h 158"/>
                  <a:gd name="T96" fmla="*/ 74 w 148"/>
                  <a:gd name="T97" fmla="*/ 16 h 158"/>
                  <a:gd name="T98" fmla="*/ 80 w 148"/>
                  <a:gd name="T99" fmla="*/ 14 h 158"/>
                  <a:gd name="T100" fmla="*/ 78 w 148"/>
                  <a:gd name="T101" fmla="*/ 22 h 158"/>
                  <a:gd name="T102" fmla="*/ 88 w 148"/>
                  <a:gd name="T103" fmla="*/ 20 h 158"/>
                  <a:gd name="T104" fmla="*/ 96 w 148"/>
                  <a:gd name="T105" fmla="*/ 16 h 158"/>
                  <a:gd name="T106" fmla="*/ 104 w 148"/>
                  <a:gd name="T107" fmla="*/ 14 h 158"/>
                  <a:gd name="T108" fmla="*/ 104 w 148"/>
                  <a:gd name="T109" fmla="*/ 14 h 158"/>
                  <a:gd name="T110" fmla="*/ 108 w 148"/>
                  <a:gd name="T111" fmla="*/ 16 h 158"/>
                  <a:gd name="T112" fmla="*/ 120 w 148"/>
                  <a:gd name="T113" fmla="*/ 18 h 158"/>
                  <a:gd name="T114" fmla="*/ 128 w 148"/>
                  <a:gd name="T115" fmla="*/ 28 h 158"/>
                  <a:gd name="T116" fmla="*/ 134 w 148"/>
                  <a:gd name="T117" fmla="*/ 36 h 158"/>
                  <a:gd name="T118" fmla="*/ 138 w 148"/>
                  <a:gd name="T119" fmla="*/ 50 h 158"/>
                  <a:gd name="T120" fmla="*/ 138 w 148"/>
                  <a:gd name="T121" fmla="*/ 64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8" h="158">
                    <a:moveTo>
                      <a:pt x="12" y="28"/>
                    </a:moveTo>
                    <a:lnTo>
                      <a:pt x="14" y="28"/>
                    </a:lnTo>
                    <a:lnTo>
                      <a:pt x="14" y="30"/>
                    </a:lnTo>
                    <a:lnTo>
                      <a:pt x="12" y="30"/>
                    </a:lnTo>
                    <a:lnTo>
                      <a:pt x="12" y="28"/>
                    </a:lnTo>
                    <a:close/>
                    <a:moveTo>
                      <a:pt x="38" y="12"/>
                    </a:moveTo>
                    <a:lnTo>
                      <a:pt x="38" y="12"/>
                    </a:lnTo>
                    <a:close/>
                    <a:moveTo>
                      <a:pt x="28" y="26"/>
                    </a:moveTo>
                    <a:lnTo>
                      <a:pt x="30" y="26"/>
                    </a:lnTo>
                    <a:lnTo>
                      <a:pt x="28" y="26"/>
                    </a:lnTo>
                    <a:close/>
                    <a:moveTo>
                      <a:pt x="14" y="28"/>
                    </a:moveTo>
                    <a:lnTo>
                      <a:pt x="14" y="28"/>
                    </a:lnTo>
                    <a:lnTo>
                      <a:pt x="16" y="28"/>
                    </a:lnTo>
                    <a:lnTo>
                      <a:pt x="14" y="28"/>
                    </a:lnTo>
                    <a:close/>
                    <a:moveTo>
                      <a:pt x="26" y="26"/>
                    </a:moveTo>
                    <a:lnTo>
                      <a:pt x="26" y="26"/>
                    </a:lnTo>
                    <a:lnTo>
                      <a:pt x="28" y="26"/>
                    </a:lnTo>
                    <a:lnTo>
                      <a:pt x="26" y="26"/>
                    </a:lnTo>
                    <a:close/>
                    <a:moveTo>
                      <a:pt x="22" y="26"/>
                    </a:moveTo>
                    <a:lnTo>
                      <a:pt x="24" y="26"/>
                    </a:lnTo>
                    <a:lnTo>
                      <a:pt x="26" y="26"/>
                    </a:lnTo>
                    <a:lnTo>
                      <a:pt x="24" y="26"/>
                    </a:lnTo>
                    <a:lnTo>
                      <a:pt x="24" y="28"/>
                    </a:lnTo>
                    <a:lnTo>
                      <a:pt x="22" y="28"/>
                    </a:lnTo>
                    <a:lnTo>
                      <a:pt x="22" y="26"/>
                    </a:lnTo>
                    <a:close/>
                    <a:moveTo>
                      <a:pt x="110" y="12"/>
                    </a:moveTo>
                    <a:lnTo>
                      <a:pt x="110" y="12"/>
                    </a:lnTo>
                    <a:lnTo>
                      <a:pt x="112" y="12"/>
                    </a:lnTo>
                    <a:lnTo>
                      <a:pt x="110" y="12"/>
                    </a:lnTo>
                    <a:close/>
                    <a:moveTo>
                      <a:pt x="110" y="12"/>
                    </a:moveTo>
                    <a:lnTo>
                      <a:pt x="110" y="10"/>
                    </a:lnTo>
                    <a:lnTo>
                      <a:pt x="110" y="12"/>
                    </a:lnTo>
                    <a:close/>
                    <a:moveTo>
                      <a:pt x="10" y="30"/>
                    </a:moveTo>
                    <a:lnTo>
                      <a:pt x="12" y="30"/>
                    </a:lnTo>
                    <a:lnTo>
                      <a:pt x="10" y="30"/>
                    </a:lnTo>
                    <a:close/>
                    <a:moveTo>
                      <a:pt x="18" y="28"/>
                    </a:moveTo>
                    <a:lnTo>
                      <a:pt x="18" y="28"/>
                    </a:lnTo>
                    <a:lnTo>
                      <a:pt x="20" y="28"/>
                    </a:lnTo>
                    <a:lnTo>
                      <a:pt x="18" y="28"/>
                    </a:lnTo>
                    <a:close/>
                    <a:moveTo>
                      <a:pt x="40" y="12"/>
                    </a:moveTo>
                    <a:lnTo>
                      <a:pt x="40" y="12"/>
                    </a:lnTo>
                    <a:lnTo>
                      <a:pt x="42" y="12"/>
                    </a:lnTo>
                    <a:lnTo>
                      <a:pt x="40" y="12"/>
                    </a:lnTo>
                    <a:close/>
                    <a:moveTo>
                      <a:pt x="36" y="8"/>
                    </a:moveTo>
                    <a:lnTo>
                      <a:pt x="36" y="8"/>
                    </a:lnTo>
                    <a:lnTo>
                      <a:pt x="36" y="10"/>
                    </a:lnTo>
                    <a:lnTo>
                      <a:pt x="36" y="8"/>
                    </a:lnTo>
                    <a:close/>
                    <a:moveTo>
                      <a:pt x="84" y="22"/>
                    </a:moveTo>
                    <a:lnTo>
                      <a:pt x="84" y="22"/>
                    </a:lnTo>
                    <a:lnTo>
                      <a:pt x="86" y="20"/>
                    </a:lnTo>
                    <a:lnTo>
                      <a:pt x="86" y="22"/>
                    </a:lnTo>
                    <a:lnTo>
                      <a:pt x="84" y="22"/>
                    </a:lnTo>
                    <a:close/>
                    <a:moveTo>
                      <a:pt x="42" y="12"/>
                    </a:moveTo>
                    <a:lnTo>
                      <a:pt x="44" y="12"/>
                    </a:lnTo>
                    <a:lnTo>
                      <a:pt x="42" y="12"/>
                    </a:lnTo>
                    <a:close/>
                    <a:moveTo>
                      <a:pt x="36" y="8"/>
                    </a:moveTo>
                    <a:lnTo>
                      <a:pt x="36" y="6"/>
                    </a:lnTo>
                    <a:lnTo>
                      <a:pt x="38" y="6"/>
                    </a:lnTo>
                    <a:lnTo>
                      <a:pt x="40" y="8"/>
                    </a:lnTo>
                    <a:lnTo>
                      <a:pt x="38" y="8"/>
                    </a:lnTo>
                    <a:lnTo>
                      <a:pt x="36" y="8"/>
                    </a:lnTo>
                    <a:close/>
                    <a:moveTo>
                      <a:pt x="34" y="8"/>
                    </a:moveTo>
                    <a:lnTo>
                      <a:pt x="36" y="4"/>
                    </a:lnTo>
                    <a:lnTo>
                      <a:pt x="36" y="0"/>
                    </a:lnTo>
                    <a:lnTo>
                      <a:pt x="36" y="2"/>
                    </a:lnTo>
                    <a:lnTo>
                      <a:pt x="36" y="4"/>
                    </a:lnTo>
                    <a:lnTo>
                      <a:pt x="38" y="4"/>
                    </a:lnTo>
                    <a:lnTo>
                      <a:pt x="36" y="4"/>
                    </a:lnTo>
                    <a:lnTo>
                      <a:pt x="36" y="6"/>
                    </a:lnTo>
                    <a:lnTo>
                      <a:pt x="34" y="8"/>
                    </a:lnTo>
                    <a:close/>
                    <a:moveTo>
                      <a:pt x="122" y="18"/>
                    </a:moveTo>
                    <a:lnTo>
                      <a:pt x="124" y="18"/>
                    </a:lnTo>
                    <a:lnTo>
                      <a:pt x="124" y="20"/>
                    </a:lnTo>
                    <a:lnTo>
                      <a:pt x="126" y="20"/>
                    </a:lnTo>
                    <a:lnTo>
                      <a:pt x="128" y="22"/>
                    </a:lnTo>
                    <a:lnTo>
                      <a:pt x="130" y="22"/>
                    </a:lnTo>
                    <a:lnTo>
                      <a:pt x="128" y="24"/>
                    </a:lnTo>
                    <a:lnTo>
                      <a:pt x="130" y="24"/>
                    </a:lnTo>
                    <a:lnTo>
                      <a:pt x="128" y="24"/>
                    </a:lnTo>
                    <a:lnTo>
                      <a:pt x="126" y="24"/>
                    </a:lnTo>
                    <a:lnTo>
                      <a:pt x="124" y="24"/>
                    </a:lnTo>
                    <a:lnTo>
                      <a:pt x="124" y="22"/>
                    </a:lnTo>
                    <a:lnTo>
                      <a:pt x="126" y="22"/>
                    </a:lnTo>
                    <a:lnTo>
                      <a:pt x="126" y="20"/>
                    </a:lnTo>
                    <a:lnTo>
                      <a:pt x="124" y="20"/>
                    </a:lnTo>
                    <a:lnTo>
                      <a:pt x="124" y="22"/>
                    </a:lnTo>
                    <a:lnTo>
                      <a:pt x="124" y="20"/>
                    </a:lnTo>
                    <a:lnTo>
                      <a:pt x="122" y="20"/>
                    </a:lnTo>
                    <a:lnTo>
                      <a:pt x="122" y="18"/>
                    </a:lnTo>
                    <a:close/>
                    <a:moveTo>
                      <a:pt x="110" y="14"/>
                    </a:moveTo>
                    <a:lnTo>
                      <a:pt x="112" y="14"/>
                    </a:lnTo>
                    <a:lnTo>
                      <a:pt x="112" y="12"/>
                    </a:lnTo>
                    <a:lnTo>
                      <a:pt x="110" y="12"/>
                    </a:lnTo>
                    <a:lnTo>
                      <a:pt x="112" y="12"/>
                    </a:lnTo>
                    <a:lnTo>
                      <a:pt x="114" y="12"/>
                    </a:lnTo>
                    <a:lnTo>
                      <a:pt x="114" y="10"/>
                    </a:lnTo>
                    <a:lnTo>
                      <a:pt x="114" y="12"/>
                    </a:lnTo>
                    <a:lnTo>
                      <a:pt x="116" y="12"/>
                    </a:lnTo>
                    <a:lnTo>
                      <a:pt x="116" y="10"/>
                    </a:lnTo>
                    <a:lnTo>
                      <a:pt x="114" y="10"/>
                    </a:lnTo>
                    <a:lnTo>
                      <a:pt x="112" y="10"/>
                    </a:lnTo>
                    <a:lnTo>
                      <a:pt x="110" y="10"/>
                    </a:lnTo>
                    <a:lnTo>
                      <a:pt x="112" y="10"/>
                    </a:lnTo>
                    <a:lnTo>
                      <a:pt x="112" y="8"/>
                    </a:lnTo>
                    <a:lnTo>
                      <a:pt x="114" y="8"/>
                    </a:lnTo>
                    <a:lnTo>
                      <a:pt x="116" y="8"/>
                    </a:lnTo>
                    <a:lnTo>
                      <a:pt x="114" y="8"/>
                    </a:lnTo>
                    <a:lnTo>
                      <a:pt x="114" y="10"/>
                    </a:lnTo>
                    <a:lnTo>
                      <a:pt x="116" y="10"/>
                    </a:lnTo>
                    <a:lnTo>
                      <a:pt x="118" y="10"/>
                    </a:lnTo>
                    <a:lnTo>
                      <a:pt x="120" y="12"/>
                    </a:lnTo>
                    <a:lnTo>
                      <a:pt x="118" y="12"/>
                    </a:lnTo>
                    <a:lnTo>
                      <a:pt x="118" y="14"/>
                    </a:lnTo>
                    <a:lnTo>
                      <a:pt x="120" y="14"/>
                    </a:lnTo>
                    <a:lnTo>
                      <a:pt x="122" y="14"/>
                    </a:lnTo>
                    <a:lnTo>
                      <a:pt x="120" y="14"/>
                    </a:lnTo>
                    <a:lnTo>
                      <a:pt x="120" y="16"/>
                    </a:lnTo>
                    <a:lnTo>
                      <a:pt x="120" y="14"/>
                    </a:lnTo>
                    <a:lnTo>
                      <a:pt x="120" y="16"/>
                    </a:lnTo>
                    <a:lnTo>
                      <a:pt x="118" y="14"/>
                    </a:lnTo>
                    <a:lnTo>
                      <a:pt x="116" y="14"/>
                    </a:lnTo>
                    <a:lnTo>
                      <a:pt x="116" y="16"/>
                    </a:lnTo>
                    <a:lnTo>
                      <a:pt x="116" y="18"/>
                    </a:lnTo>
                    <a:lnTo>
                      <a:pt x="114" y="16"/>
                    </a:lnTo>
                    <a:lnTo>
                      <a:pt x="112" y="16"/>
                    </a:lnTo>
                    <a:lnTo>
                      <a:pt x="110" y="16"/>
                    </a:lnTo>
                    <a:lnTo>
                      <a:pt x="112" y="16"/>
                    </a:lnTo>
                    <a:lnTo>
                      <a:pt x="110" y="14"/>
                    </a:lnTo>
                    <a:close/>
                    <a:moveTo>
                      <a:pt x="142" y="70"/>
                    </a:moveTo>
                    <a:lnTo>
                      <a:pt x="142" y="72"/>
                    </a:lnTo>
                    <a:lnTo>
                      <a:pt x="146" y="72"/>
                    </a:lnTo>
                    <a:lnTo>
                      <a:pt x="146" y="74"/>
                    </a:lnTo>
                    <a:lnTo>
                      <a:pt x="146" y="76"/>
                    </a:lnTo>
                    <a:lnTo>
                      <a:pt x="148" y="76"/>
                    </a:lnTo>
                    <a:lnTo>
                      <a:pt x="148" y="78"/>
                    </a:lnTo>
                    <a:lnTo>
                      <a:pt x="146" y="80"/>
                    </a:lnTo>
                    <a:lnTo>
                      <a:pt x="146" y="84"/>
                    </a:lnTo>
                    <a:lnTo>
                      <a:pt x="144" y="84"/>
                    </a:lnTo>
                    <a:lnTo>
                      <a:pt x="144" y="86"/>
                    </a:lnTo>
                    <a:lnTo>
                      <a:pt x="142" y="86"/>
                    </a:lnTo>
                    <a:lnTo>
                      <a:pt x="140" y="84"/>
                    </a:lnTo>
                    <a:lnTo>
                      <a:pt x="142" y="84"/>
                    </a:lnTo>
                    <a:lnTo>
                      <a:pt x="140" y="84"/>
                    </a:lnTo>
                    <a:lnTo>
                      <a:pt x="140" y="82"/>
                    </a:lnTo>
                    <a:lnTo>
                      <a:pt x="138" y="82"/>
                    </a:lnTo>
                    <a:lnTo>
                      <a:pt x="136" y="82"/>
                    </a:lnTo>
                    <a:lnTo>
                      <a:pt x="134" y="82"/>
                    </a:lnTo>
                    <a:lnTo>
                      <a:pt x="136" y="82"/>
                    </a:lnTo>
                    <a:lnTo>
                      <a:pt x="136" y="84"/>
                    </a:lnTo>
                    <a:lnTo>
                      <a:pt x="138" y="84"/>
                    </a:lnTo>
                    <a:lnTo>
                      <a:pt x="136" y="84"/>
                    </a:lnTo>
                    <a:lnTo>
                      <a:pt x="134" y="84"/>
                    </a:lnTo>
                    <a:lnTo>
                      <a:pt x="132" y="86"/>
                    </a:lnTo>
                    <a:lnTo>
                      <a:pt x="130" y="86"/>
                    </a:lnTo>
                    <a:lnTo>
                      <a:pt x="130" y="88"/>
                    </a:lnTo>
                    <a:lnTo>
                      <a:pt x="128" y="88"/>
                    </a:lnTo>
                    <a:lnTo>
                      <a:pt x="126" y="88"/>
                    </a:lnTo>
                    <a:lnTo>
                      <a:pt x="124" y="88"/>
                    </a:lnTo>
                    <a:lnTo>
                      <a:pt x="124" y="90"/>
                    </a:lnTo>
                    <a:lnTo>
                      <a:pt x="122" y="90"/>
                    </a:lnTo>
                    <a:lnTo>
                      <a:pt x="120" y="90"/>
                    </a:lnTo>
                    <a:lnTo>
                      <a:pt x="118" y="92"/>
                    </a:lnTo>
                    <a:lnTo>
                      <a:pt x="116" y="92"/>
                    </a:lnTo>
                    <a:lnTo>
                      <a:pt x="116" y="94"/>
                    </a:lnTo>
                    <a:lnTo>
                      <a:pt x="114" y="94"/>
                    </a:lnTo>
                    <a:lnTo>
                      <a:pt x="112" y="94"/>
                    </a:lnTo>
                    <a:lnTo>
                      <a:pt x="110" y="94"/>
                    </a:lnTo>
                    <a:lnTo>
                      <a:pt x="108" y="94"/>
                    </a:lnTo>
                    <a:lnTo>
                      <a:pt x="108" y="96"/>
                    </a:lnTo>
                    <a:lnTo>
                      <a:pt x="106" y="96"/>
                    </a:lnTo>
                    <a:lnTo>
                      <a:pt x="106" y="98"/>
                    </a:lnTo>
                    <a:lnTo>
                      <a:pt x="106" y="100"/>
                    </a:lnTo>
                    <a:lnTo>
                      <a:pt x="104" y="98"/>
                    </a:lnTo>
                    <a:lnTo>
                      <a:pt x="102" y="96"/>
                    </a:lnTo>
                    <a:lnTo>
                      <a:pt x="102" y="98"/>
                    </a:lnTo>
                    <a:lnTo>
                      <a:pt x="104" y="100"/>
                    </a:lnTo>
                    <a:lnTo>
                      <a:pt x="104" y="102"/>
                    </a:lnTo>
                    <a:lnTo>
                      <a:pt x="106" y="102"/>
                    </a:lnTo>
                    <a:lnTo>
                      <a:pt x="108" y="104"/>
                    </a:lnTo>
                    <a:lnTo>
                      <a:pt x="108" y="106"/>
                    </a:lnTo>
                    <a:lnTo>
                      <a:pt x="108" y="108"/>
                    </a:lnTo>
                    <a:lnTo>
                      <a:pt x="108" y="110"/>
                    </a:lnTo>
                    <a:lnTo>
                      <a:pt x="110" y="110"/>
                    </a:lnTo>
                    <a:lnTo>
                      <a:pt x="110" y="112"/>
                    </a:lnTo>
                    <a:lnTo>
                      <a:pt x="110" y="114"/>
                    </a:lnTo>
                    <a:lnTo>
                      <a:pt x="112" y="114"/>
                    </a:lnTo>
                    <a:lnTo>
                      <a:pt x="112" y="116"/>
                    </a:lnTo>
                    <a:lnTo>
                      <a:pt x="114" y="116"/>
                    </a:lnTo>
                    <a:lnTo>
                      <a:pt x="116" y="116"/>
                    </a:lnTo>
                    <a:lnTo>
                      <a:pt x="114" y="116"/>
                    </a:lnTo>
                    <a:lnTo>
                      <a:pt x="116" y="116"/>
                    </a:lnTo>
                    <a:lnTo>
                      <a:pt x="118" y="116"/>
                    </a:lnTo>
                    <a:lnTo>
                      <a:pt x="118" y="118"/>
                    </a:lnTo>
                    <a:lnTo>
                      <a:pt x="120" y="118"/>
                    </a:lnTo>
                    <a:lnTo>
                      <a:pt x="120" y="120"/>
                    </a:lnTo>
                    <a:lnTo>
                      <a:pt x="122" y="120"/>
                    </a:lnTo>
                    <a:lnTo>
                      <a:pt x="122" y="122"/>
                    </a:lnTo>
                    <a:lnTo>
                      <a:pt x="124" y="122"/>
                    </a:lnTo>
                    <a:lnTo>
                      <a:pt x="124" y="124"/>
                    </a:lnTo>
                    <a:lnTo>
                      <a:pt x="126" y="124"/>
                    </a:lnTo>
                    <a:lnTo>
                      <a:pt x="128" y="124"/>
                    </a:lnTo>
                    <a:lnTo>
                      <a:pt x="130" y="126"/>
                    </a:lnTo>
                    <a:lnTo>
                      <a:pt x="132" y="128"/>
                    </a:lnTo>
                    <a:lnTo>
                      <a:pt x="132" y="130"/>
                    </a:lnTo>
                    <a:lnTo>
                      <a:pt x="132" y="132"/>
                    </a:lnTo>
                    <a:lnTo>
                      <a:pt x="130" y="132"/>
                    </a:lnTo>
                    <a:lnTo>
                      <a:pt x="128" y="132"/>
                    </a:lnTo>
                    <a:lnTo>
                      <a:pt x="126" y="132"/>
                    </a:lnTo>
                    <a:lnTo>
                      <a:pt x="126" y="134"/>
                    </a:lnTo>
                    <a:lnTo>
                      <a:pt x="124" y="136"/>
                    </a:lnTo>
                    <a:lnTo>
                      <a:pt x="124" y="138"/>
                    </a:lnTo>
                    <a:lnTo>
                      <a:pt x="122" y="138"/>
                    </a:lnTo>
                    <a:lnTo>
                      <a:pt x="120" y="138"/>
                    </a:lnTo>
                    <a:lnTo>
                      <a:pt x="118" y="140"/>
                    </a:lnTo>
                    <a:lnTo>
                      <a:pt x="116" y="140"/>
                    </a:lnTo>
                    <a:lnTo>
                      <a:pt x="116" y="142"/>
                    </a:lnTo>
                    <a:lnTo>
                      <a:pt x="114" y="142"/>
                    </a:lnTo>
                    <a:lnTo>
                      <a:pt x="116" y="142"/>
                    </a:lnTo>
                    <a:lnTo>
                      <a:pt x="116" y="144"/>
                    </a:lnTo>
                    <a:lnTo>
                      <a:pt x="118" y="144"/>
                    </a:lnTo>
                    <a:lnTo>
                      <a:pt x="118" y="148"/>
                    </a:lnTo>
                    <a:lnTo>
                      <a:pt x="118" y="150"/>
                    </a:lnTo>
                    <a:lnTo>
                      <a:pt x="120" y="150"/>
                    </a:lnTo>
                    <a:lnTo>
                      <a:pt x="120" y="152"/>
                    </a:lnTo>
                    <a:lnTo>
                      <a:pt x="120" y="154"/>
                    </a:lnTo>
                    <a:lnTo>
                      <a:pt x="120" y="156"/>
                    </a:lnTo>
                    <a:lnTo>
                      <a:pt x="116" y="154"/>
                    </a:lnTo>
                    <a:lnTo>
                      <a:pt x="116" y="152"/>
                    </a:lnTo>
                    <a:lnTo>
                      <a:pt x="114" y="152"/>
                    </a:lnTo>
                    <a:lnTo>
                      <a:pt x="112" y="152"/>
                    </a:lnTo>
                    <a:lnTo>
                      <a:pt x="110" y="152"/>
                    </a:lnTo>
                    <a:lnTo>
                      <a:pt x="110" y="150"/>
                    </a:lnTo>
                    <a:lnTo>
                      <a:pt x="108" y="150"/>
                    </a:lnTo>
                    <a:lnTo>
                      <a:pt x="106" y="150"/>
                    </a:lnTo>
                    <a:lnTo>
                      <a:pt x="106" y="152"/>
                    </a:lnTo>
                    <a:lnTo>
                      <a:pt x="104" y="152"/>
                    </a:lnTo>
                    <a:lnTo>
                      <a:pt x="102" y="152"/>
                    </a:lnTo>
                    <a:lnTo>
                      <a:pt x="100" y="152"/>
                    </a:lnTo>
                    <a:lnTo>
                      <a:pt x="98" y="152"/>
                    </a:lnTo>
                    <a:lnTo>
                      <a:pt x="96" y="152"/>
                    </a:lnTo>
                    <a:lnTo>
                      <a:pt x="96" y="154"/>
                    </a:lnTo>
                    <a:lnTo>
                      <a:pt x="94" y="154"/>
                    </a:lnTo>
                    <a:lnTo>
                      <a:pt x="92" y="154"/>
                    </a:lnTo>
                    <a:lnTo>
                      <a:pt x="94" y="156"/>
                    </a:lnTo>
                    <a:lnTo>
                      <a:pt x="92" y="156"/>
                    </a:lnTo>
                    <a:lnTo>
                      <a:pt x="90" y="156"/>
                    </a:lnTo>
                    <a:lnTo>
                      <a:pt x="88" y="156"/>
                    </a:lnTo>
                    <a:lnTo>
                      <a:pt x="86" y="156"/>
                    </a:lnTo>
                    <a:lnTo>
                      <a:pt x="86" y="154"/>
                    </a:lnTo>
                    <a:lnTo>
                      <a:pt x="84" y="156"/>
                    </a:lnTo>
                    <a:lnTo>
                      <a:pt x="84" y="154"/>
                    </a:lnTo>
                    <a:lnTo>
                      <a:pt x="82" y="154"/>
                    </a:lnTo>
                    <a:lnTo>
                      <a:pt x="80" y="154"/>
                    </a:lnTo>
                    <a:lnTo>
                      <a:pt x="78" y="154"/>
                    </a:lnTo>
                    <a:lnTo>
                      <a:pt x="78" y="152"/>
                    </a:lnTo>
                    <a:lnTo>
                      <a:pt x="78" y="154"/>
                    </a:lnTo>
                    <a:lnTo>
                      <a:pt x="78" y="156"/>
                    </a:lnTo>
                    <a:lnTo>
                      <a:pt x="76" y="158"/>
                    </a:lnTo>
                    <a:lnTo>
                      <a:pt x="74" y="158"/>
                    </a:lnTo>
                    <a:lnTo>
                      <a:pt x="74" y="156"/>
                    </a:lnTo>
                    <a:lnTo>
                      <a:pt x="72" y="156"/>
                    </a:lnTo>
                    <a:lnTo>
                      <a:pt x="72" y="154"/>
                    </a:lnTo>
                    <a:lnTo>
                      <a:pt x="70" y="156"/>
                    </a:lnTo>
                    <a:lnTo>
                      <a:pt x="70" y="154"/>
                    </a:lnTo>
                    <a:lnTo>
                      <a:pt x="68" y="154"/>
                    </a:lnTo>
                    <a:lnTo>
                      <a:pt x="66" y="154"/>
                    </a:lnTo>
                    <a:lnTo>
                      <a:pt x="66" y="152"/>
                    </a:lnTo>
                    <a:lnTo>
                      <a:pt x="66" y="154"/>
                    </a:lnTo>
                    <a:lnTo>
                      <a:pt x="64" y="154"/>
                    </a:lnTo>
                    <a:lnTo>
                      <a:pt x="58" y="150"/>
                    </a:lnTo>
                    <a:lnTo>
                      <a:pt x="56" y="152"/>
                    </a:lnTo>
                    <a:lnTo>
                      <a:pt x="56" y="150"/>
                    </a:lnTo>
                    <a:lnTo>
                      <a:pt x="54" y="150"/>
                    </a:lnTo>
                    <a:lnTo>
                      <a:pt x="52" y="150"/>
                    </a:lnTo>
                    <a:lnTo>
                      <a:pt x="52" y="152"/>
                    </a:lnTo>
                    <a:lnTo>
                      <a:pt x="50" y="150"/>
                    </a:lnTo>
                    <a:lnTo>
                      <a:pt x="48" y="150"/>
                    </a:lnTo>
                    <a:lnTo>
                      <a:pt x="50" y="150"/>
                    </a:lnTo>
                    <a:lnTo>
                      <a:pt x="48" y="148"/>
                    </a:lnTo>
                    <a:lnTo>
                      <a:pt x="46" y="148"/>
                    </a:lnTo>
                    <a:lnTo>
                      <a:pt x="44" y="150"/>
                    </a:lnTo>
                    <a:lnTo>
                      <a:pt x="44" y="152"/>
                    </a:lnTo>
                    <a:lnTo>
                      <a:pt x="46" y="152"/>
                    </a:lnTo>
                    <a:lnTo>
                      <a:pt x="48" y="152"/>
                    </a:lnTo>
                    <a:lnTo>
                      <a:pt x="46" y="152"/>
                    </a:lnTo>
                    <a:lnTo>
                      <a:pt x="44" y="152"/>
                    </a:lnTo>
                    <a:lnTo>
                      <a:pt x="46" y="152"/>
                    </a:lnTo>
                    <a:lnTo>
                      <a:pt x="44" y="154"/>
                    </a:lnTo>
                    <a:lnTo>
                      <a:pt x="42" y="154"/>
                    </a:lnTo>
                    <a:lnTo>
                      <a:pt x="42" y="152"/>
                    </a:lnTo>
                    <a:lnTo>
                      <a:pt x="40" y="152"/>
                    </a:lnTo>
                    <a:lnTo>
                      <a:pt x="38" y="154"/>
                    </a:lnTo>
                    <a:lnTo>
                      <a:pt x="36" y="154"/>
                    </a:lnTo>
                    <a:lnTo>
                      <a:pt x="36" y="152"/>
                    </a:lnTo>
                    <a:lnTo>
                      <a:pt x="34" y="152"/>
                    </a:lnTo>
                    <a:lnTo>
                      <a:pt x="34" y="154"/>
                    </a:lnTo>
                    <a:lnTo>
                      <a:pt x="32" y="154"/>
                    </a:lnTo>
                    <a:lnTo>
                      <a:pt x="30" y="152"/>
                    </a:lnTo>
                    <a:lnTo>
                      <a:pt x="30" y="150"/>
                    </a:lnTo>
                    <a:lnTo>
                      <a:pt x="30" y="148"/>
                    </a:lnTo>
                    <a:lnTo>
                      <a:pt x="30" y="146"/>
                    </a:lnTo>
                    <a:lnTo>
                      <a:pt x="30" y="144"/>
                    </a:lnTo>
                    <a:lnTo>
                      <a:pt x="30" y="142"/>
                    </a:lnTo>
                    <a:lnTo>
                      <a:pt x="32" y="138"/>
                    </a:lnTo>
                    <a:lnTo>
                      <a:pt x="32" y="136"/>
                    </a:lnTo>
                    <a:lnTo>
                      <a:pt x="32" y="134"/>
                    </a:lnTo>
                    <a:lnTo>
                      <a:pt x="34" y="132"/>
                    </a:lnTo>
                    <a:lnTo>
                      <a:pt x="34" y="130"/>
                    </a:lnTo>
                    <a:lnTo>
                      <a:pt x="36" y="130"/>
                    </a:lnTo>
                    <a:lnTo>
                      <a:pt x="36" y="128"/>
                    </a:lnTo>
                    <a:lnTo>
                      <a:pt x="38" y="126"/>
                    </a:lnTo>
                    <a:lnTo>
                      <a:pt x="40" y="124"/>
                    </a:lnTo>
                    <a:lnTo>
                      <a:pt x="38" y="124"/>
                    </a:lnTo>
                    <a:lnTo>
                      <a:pt x="40" y="124"/>
                    </a:lnTo>
                    <a:lnTo>
                      <a:pt x="38" y="124"/>
                    </a:lnTo>
                    <a:lnTo>
                      <a:pt x="36" y="122"/>
                    </a:lnTo>
                    <a:lnTo>
                      <a:pt x="34" y="122"/>
                    </a:lnTo>
                    <a:lnTo>
                      <a:pt x="32" y="122"/>
                    </a:lnTo>
                    <a:lnTo>
                      <a:pt x="30" y="122"/>
                    </a:lnTo>
                    <a:lnTo>
                      <a:pt x="28" y="122"/>
                    </a:lnTo>
                    <a:lnTo>
                      <a:pt x="28" y="120"/>
                    </a:lnTo>
                    <a:lnTo>
                      <a:pt x="26" y="120"/>
                    </a:lnTo>
                    <a:lnTo>
                      <a:pt x="24" y="120"/>
                    </a:lnTo>
                    <a:lnTo>
                      <a:pt x="22" y="120"/>
                    </a:lnTo>
                    <a:lnTo>
                      <a:pt x="20" y="120"/>
                    </a:lnTo>
                    <a:lnTo>
                      <a:pt x="18" y="120"/>
                    </a:lnTo>
                    <a:lnTo>
                      <a:pt x="16" y="120"/>
                    </a:lnTo>
                    <a:lnTo>
                      <a:pt x="14" y="120"/>
                    </a:lnTo>
                    <a:lnTo>
                      <a:pt x="14" y="118"/>
                    </a:lnTo>
                    <a:lnTo>
                      <a:pt x="12" y="118"/>
                    </a:lnTo>
                    <a:lnTo>
                      <a:pt x="12" y="116"/>
                    </a:lnTo>
                    <a:lnTo>
                      <a:pt x="12" y="114"/>
                    </a:lnTo>
                    <a:lnTo>
                      <a:pt x="10" y="114"/>
                    </a:lnTo>
                    <a:lnTo>
                      <a:pt x="8" y="114"/>
                    </a:lnTo>
                    <a:lnTo>
                      <a:pt x="8" y="112"/>
                    </a:lnTo>
                    <a:lnTo>
                      <a:pt x="10" y="110"/>
                    </a:lnTo>
                    <a:lnTo>
                      <a:pt x="12" y="108"/>
                    </a:lnTo>
                    <a:lnTo>
                      <a:pt x="10" y="108"/>
                    </a:lnTo>
                    <a:lnTo>
                      <a:pt x="10" y="106"/>
                    </a:lnTo>
                    <a:lnTo>
                      <a:pt x="8" y="106"/>
                    </a:lnTo>
                    <a:lnTo>
                      <a:pt x="6" y="104"/>
                    </a:lnTo>
                    <a:lnTo>
                      <a:pt x="4" y="102"/>
                    </a:lnTo>
                    <a:lnTo>
                      <a:pt x="4" y="100"/>
                    </a:lnTo>
                    <a:lnTo>
                      <a:pt x="6" y="100"/>
                    </a:lnTo>
                    <a:lnTo>
                      <a:pt x="4" y="100"/>
                    </a:lnTo>
                    <a:lnTo>
                      <a:pt x="6" y="100"/>
                    </a:lnTo>
                    <a:lnTo>
                      <a:pt x="6" y="98"/>
                    </a:lnTo>
                    <a:lnTo>
                      <a:pt x="8" y="98"/>
                    </a:lnTo>
                    <a:lnTo>
                      <a:pt x="8" y="96"/>
                    </a:lnTo>
                    <a:lnTo>
                      <a:pt x="10" y="96"/>
                    </a:lnTo>
                    <a:lnTo>
                      <a:pt x="8" y="96"/>
                    </a:lnTo>
                    <a:lnTo>
                      <a:pt x="8" y="94"/>
                    </a:lnTo>
                    <a:lnTo>
                      <a:pt x="8" y="92"/>
                    </a:lnTo>
                    <a:lnTo>
                      <a:pt x="6" y="92"/>
                    </a:lnTo>
                    <a:lnTo>
                      <a:pt x="6" y="90"/>
                    </a:lnTo>
                    <a:lnTo>
                      <a:pt x="4" y="90"/>
                    </a:lnTo>
                    <a:lnTo>
                      <a:pt x="6" y="90"/>
                    </a:lnTo>
                    <a:lnTo>
                      <a:pt x="4" y="88"/>
                    </a:lnTo>
                    <a:lnTo>
                      <a:pt x="2" y="88"/>
                    </a:lnTo>
                    <a:lnTo>
                      <a:pt x="2" y="86"/>
                    </a:lnTo>
                    <a:lnTo>
                      <a:pt x="2" y="84"/>
                    </a:lnTo>
                    <a:lnTo>
                      <a:pt x="4" y="84"/>
                    </a:lnTo>
                    <a:lnTo>
                      <a:pt x="2" y="84"/>
                    </a:lnTo>
                    <a:lnTo>
                      <a:pt x="2" y="82"/>
                    </a:lnTo>
                    <a:lnTo>
                      <a:pt x="0" y="82"/>
                    </a:lnTo>
                    <a:lnTo>
                      <a:pt x="0" y="84"/>
                    </a:lnTo>
                    <a:lnTo>
                      <a:pt x="0" y="82"/>
                    </a:lnTo>
                    <a:lnTo>
                      <a:pt x="2" y="82"/>
                    </a:lnTo>
                    <a:lnTo>
                      <a:pt x="2" y="80"/>
                    </a:lnTo>
                    <a:lnTo>
                      <a:pt x="4" y="80"/>
                    </a:lnTo>
                    <a:lnTo>
                      <a:pt x="4" y="78"/>
                    </a:lnTo>
                    <a:lnTo>
                      <a:pt x="2" y="78"/>
                    </a:lnTo>
                    <a:lnTo>
                      <a:pt x="4" y="78"/>
                    </a:lnTo>
                    <a:lnTo>
                      <a:pt x="2" y="78"/>
                    </a:lnTo>
                    <a:lnTo>
                      <a:pt x="4" y="76"/>
                    </a:lnTo>
                    <a:lnTo>
                      <a:pt x="6" y="74"/>
                    </a:lnTo>
                    <a:lnTo>
                      <a:pt x="6" y="72"/>
                    </a:lnTo>
                    <a:lnTo>
                      <a:pt x="4" y="72"/>
                    </a:lnTo>
                    <a:lnTo>
                      <a:pt x="4" y="70"/>
                    </a:lnTo>
                    <a:lnTo>
                      <a:pt x="2" y="70"/>
                    </a:lnTo>
                    <a:lnTo>
                      <a:pt x="4" y="68"/>
                    </a:lnTo>
                    <a:lnTo>
                      <a:pt x="2" y="68"/>
                    </a:lnTo>
                    <a:lnTo>
                      <a:pt x="2" y="66"/>
                    </a:lnTo>
                    <a:lnTo>
                      <a:pt x="0" y="66"/>
                    </a:lnTo>
                    <a:lnTo>
                      <a:pt x="2" y="64"/>
                    </a:lnTo>
                    <a:lnTo>
                      <a:pt x="4" y="64"/>
                    </a:lnTo>
                    <a:lnTo>
                      <a:pt x="6" y="64"/>
                    </a:lnTo>
                    <a:lnTo>
                      <a:pt x="8" y="64"/>
                    </a:lnTo>
                    <a:lnTo>
                      <a:pt x="8" y="66"/>
                    </a:lnTo>
                    <a:lnTo>
                      <a:pt x="8" y="64"/>
                    </a:lnTo>
                    <a:lnTo>
                      <a:pt x="10" y="64"/>
                    </a:lnTo>
                    <a:lnTo>
                      <a:pt x="12" y="64"/>
                    </a:lnTo>
                    <a:lnTo>
                      <a:pt x="14" y="62"/>
                    </a:lnTo>
                    <a:lnTo>
                      <a:pt x="12" y="60"/>
                    </a:lnTo>
                    <a:lnTo>
                      <a:pt x="14" y="60"/>
                    </a:lnTo>
                    <a:lnTo>
                      <a:pt x="16" y="58"/>
                    </a:lnTo>
                    <a:lnTo>
                      <a:pt x="18" y="58"/>
                    </a:lnTo>
                    <a:lnTo>
                      <a:pt x="16" y="56"/>
                    </a:lnTo>
                    <a:lnTo>
                      <a:pt x="18" y="54"/>
                    </a:lnTo>
                    <a:lnTo>
                      <a:pt x="16" y="54"/>
                    </a:lnTo>
                    <a:lnTo>
                      <a:pt x="16" y="52"/>
                    </a:lnTo>
                    <a:lnTo>
                      <a:pt x="14" y="52"/>
                    </a:lnTo>
                    <a:lnTo>
                      <a:pt x="12" y="52"/>
                    </a:lnTo>
                    <a:lnTo>
                      <a:pt x="12" y="50"/>
                    </a:lnTo>
                    <a:lnTo>
                      <a:pt x="12" y="48"/>
                    </a:lnTo>
                    <a:lnTo>
                      <a:pt x="14" y="48"/>
                    </a:lnTo>
                    <a:lnTo>
                      <a:pt x="16" y="48"/>
                    </a:lnTo>
                    <a:lnTo>
                      <a:pt x="16" y="46"/>
                    </a:lnTo>
                    <a:lnTo>
                      <a:pt x="18" y="44"/>
                    </a:lnTo>
                    <a:lnTo>
                      <a:pt x="16" y="44"/>
                    </a:lnTo>
                    <a:lnTo>
                      <a:pt x="18" y="42"/>
                    </a:lnTo>
                    <a:lnTo>
                      <a:pt x="18" y="40"/>
                    </a:lnTo>
                    <a:lnTo>
                      <a:pt x="18" y="38"/>
                    </a:lnTo>
                    <a:lnTo>
                      <a:pt x="20" y="38"/>
                    </a:lnTo>
                    <a:lnTo>
                      <a:pt x="18" y="38"/>
                    </a:lnTo>
                    <a:lnTo>
                      <a:pt x="18" y="36"/>
                    </a:lnTo>
                    <a:lnTo>
                      <a:pt x="20" y="36"/>
                    </a:lnTo>
                    <a:lnTo>
                      <a:pt x="18" y="36"/>
                    </a:lnTo>
                    <a:lnTo>
                      <a:pt x="16" y="36"/>
                    </a:lnTo>
                    <a:lnTo>
                      <a:pt x="16" y="34"/>
                    </a:lnTo>
                    <a:lnTo>
                      <a:pt x="16" y="32"/>
                    </a:lnTo>
                    <a:lnTo>
                      <a:pt x="18" y="32"/>
                    </a:lnTo>
                    <a:lnTo>
                      <a:pt x="16" y="30"/>
                    </a:lnTo>
                    <a:lnTo>
                      <a:pt x="18" y="30"/>
                    </a:lnTo>
                    <a:lnTo>
                      <a:pt x="20" y="28"/>
                    </a:lnTo>
                    <a:lnTo>
                      <a:pt x="22" y="28"/>
                    </a:lnTo>
                    <a:lnTo>
                      <a:pt x="24" y="28"/>
                    </a:lnTo>
                    <a:lnTo>
                      <a:pt x="26" y="28"/>
                    </a:lnTo>
                    <a:lnTo>
                      <a:pt x="28" y="28"/>
                    </a:lnTo>
                    <a:lnTo>
                      <a:pt x="30" y="28"/>
                    </a:lnTo>
                    <a:lnTo>
                      <a:pt x="32" y="28"/>
                    </a:lnTo>
                    <a:lnTo>
                      <a:pt x="34" y="30"/>
                    </a:lnTo>
                    <a:lnTo>
                      <a:pt x="34" y="32"/>
                    </a:lnTo>
                    <a:lnTo>
                      <a:pt x="32" y="32"/>
                    </a:lnTo>
                    <a:lnTo>
                      <a:pt x="34" y="34"/>
                    </a:lnTo>
                    <a:lnTo>
                      <a:pt x="34" y="32"/>
                    </a:lnTo>
                    <a:lnTo>
                      <a:pt x="36" y="34"/>
                    </a:lnTo>
                    <a:lnTo>
                      <a:pt x="36" y="32"/>
                    </a:lnTo>
                    <a:lnTo>
                      <a:pt x="36" y="30"/>
                    </a:lnTo>
                    <a:lnTo>
                      <a:pt x="40" y="32"/>
                    </a:lnTo>
                    <a:lnTo>
                      <a:pt x="40" y="30"/>
                    </a:lnTo>
                    <a:lnTo>
                      <a:pt x="38" y="30"/>
                    </a:lnTo>
                    <a:lnTo>
                      <a:pt x="38" y="28"/>
                    </a:lnTo>
                    <a:lnTo>
                      <a:pt x="38" y="26"/>
                    </a:lnTo>
                    <a:lnTo>
                      <a:pt x="40" y="24"/>
                    </a:lnTo>
                    <a:lnTo>
                      <a:pt x="42" y="24"/>
                    </a:lnTo>
                    <a:lnTo>
                      <a:pt x="44" y="26"/>
                    </a:lnTo>
                    <a:lnTo>
                      <a:pt x="46" y="24"/>
                    </a:lnTo>
                    <a:lnTo>
                      <a:pt x="48" y="24"/>
                    </a:lnTo>
                    <a:lnTo>
                      <a:pt x="50" y="24"/>
                    </a:lnTo>
                    <a:lnTo>
                      <a:pt x="52" y="24"/>
                    </a:lnTo>
                    <a:lnTo>
                      <a:pt x="52" y="26"/>
                    </a:lnTo>
                    <a:lnTo>
                      <a:pt x="54" y="28"/>
                    </a:lnTo>
                    <a:lnTo>
                      <a:pt x="56" y="28"/>
                    </a:lnTo>
                    <a:lnTo>
                      <a:pt x="56" y="30"/>
                    </a:lnTo>
                    <a:lnTo>
                      <a:pt x="58" y="30"/>
                    </a:lnTo>
                    <a:lnTo>
                      <a:pt x="60" y="32"/>
                    </a:lnTo>
                    <a:lnTo>
                      <a:pt x="60" y="30"/>
                    </a:lnTo>
                    <a:lnTo>
                      <a:pt x="58" y="30"/>
                    </a:lnTo>
                    <a:lnTo>
                      <a:pt x="56" y="30"/>
                    </a:lnTo>
                    <a:lnTo>
                      <a:pt x="56" y="28"/>
                    </a:lnTo>
                    <a:lnTo>
                      <a:pt x="54" y="28"/>
                    </a:lnTo>
                    <a:lnTo>
                      <a:pt x="54" y="26"/>
                    </a:lnTo>
                    <a:lnTo>
                      <a:pt x="52" y="24"/>
                    </a:lnTo>
                    <a:lnTo>
                      <a:pt x="50" y="24"/>
                    </a:lnTo>
                    <a:lnTo>
                      <a:pt x="48" y="24"/>
                    </a:lnTo>
                    <a:lnTo>
                      <a:pt x="46" y="24"/>
                    </a:lnTo>
                    <a:lnTo>
                      <a:pt x="44" y="22"/>
                    </a:lnTo>
                    <a:lnTo>
                      <a:pt x="44" y="20"/>
                    </a:lnTo>
                    <a:lnTo>
                      <a:pt x="46" y="20"/>
                    </a:lnTo>
                    <a:lnTo>
                      <a:pt x="46" y="18"/>
                    </a:lnTo>
                    <a:lnTo>
                      <a:pt x="44" y="18"/>
                    </a:lnTo>
                    <a:lnTo>
                      <a:pt x="42" y="18"/>
                    </a:lnTo>
                    <a:lnTo>
                      <a:pt x="44" y="18"/>
                    </a:lnTo>
                    <a:lnTo>
                      <a:pt x="44" y="16"/>
                    </a:lnTo>
                    <a:lnTo>
                      <a:pt x="42" y="16"/>
                    </a:lnTo>
                    <a:lnTo>
                      <a:pt x="40" y="16"/>
                    </a:lnTo>
                    <a:lnTo>
                      <a:pt x="40" y="14"/>
                    </a:lnTo>
                    <a:lnTo>
                      <a:pt x="40" y="16"/>
                    </a:lnTo>
                    <a:lnTo>
                      <a:pt x="40" y="14"/>
                    </a:lnTo>
                    <a:lnTo>
                      <a:pt x="44" y="14"/>
                    </a:lnTo>
                    <a:lnTo>
                      <a:pt x="46" y="12"/>
                    </a:lnTo>
                    <a:lnTo>
                      <a:pt x="44" y="12"/>
                    </a:lnTo>
                    <a:lnTo>
                      <a:pt x="44" y="10"/>
                    </a:lnTo>
                    <a:lnTo>
                      <a:pt x="42" y="10"/>
                    </a:lnTo>
                    <a:lnTo>
                      <a:pt x="44" y="10"/>
                    </a:lnTo>
                    <a:lnTo>
                      <a:pt x="42" y="8"/>
                    </a:lnTo>
                    <a:lnTo>
                      <a:pt x="40" y="8"/>
                    </a:lnTo>
                    <a:lnTo>
                      <a:pt x="42" y="8"/>
                    </a:lnTo>
                    <a:lnTo>
                      <a:pt x="40" y="6"/>
                    </a:lnTo>
                    <a:lnTo>
                      <a:pt x="40" y="4"/>
                    </a:lnTo>
                    <a:lnTo>
                      <a:pt x="42" y="4"/>
                    </a:lnTo>
                    <a:lnTo>
                      <a:pt x="44" y="4"/>
                    </a:lnTo>
                    <a:lnTo>
                      <a:pt x="46" y="4"/>
                    </a:lnTo>
                    <a:lnTo>
                      <a:pt x="48" y="4"/>
                    </a:lnTo>
                    <a:lnTo>
                      <a:pt x="50" y="4"/>
                    </a:lnTo>
                    <a:lnTo>
                      <a:pt x="50" y="6"/>
                    </a:lnTo>
                    <a:lnTo>
                      <a:pt x="52" y="4"/>
                    </a:lnTo>
                    <a:lnTo>
                      <a:pt x="52" y="6"/>
                    </a:lnTo>
                    <a:lnTo>
                      <a:pt x="54" y="6"/>
                    </a:lnTo>
                    <a:lnTo>
                      <a:pt x="56" y="4"/>
                    </a:lnTo>
                    <a:lnTo>
                      <a:pt x="58" y="6"/>
                    </a:lnTo>
                    <a:lnTo>
                      <a:pt x="60" y="6"/>
                    </a:lnTo>
                    <a:lnTo>
                      <a:pt x="60" y="8"/>
                    </a:lnTo>
                    <a:lnTo>
                      <a:pt x="62" y="8"/>
                    </a:lnTo>
                    <a:lnTo>
                      <a:pt x="60" y="8"/>
                    </a:lnTo>
                    <a:lnTo>
                      <a:pt x="62" y="8"/>
                    </a:lnTo>
                    <a:lnTo>
                      <a:pt x="62" y="10"/>
                    </a:lnTo>
                    <a:lnTo>
                      <a:pt x="62" y="12"/>
                    </a:lnTo>
                    <a:lnTo>
                      <a:pt x="60" y="12"/>
                    </a:lnTo>
                    <a:lnTo>
                      <a:pt x="62" y="12"/>
                    </a:lnTo>
                    <a:lnTo>
                      <a:pt x="64" y="12"/>
                    </a:lnTo>
                    <a:lnTo>
                      <a:pt x="64" y="14"/>
                    </a:lnTo>
                    <a:lnTo>
                      <a:pt x="64" y="16"/>
                    </a:lnTo>
                    <a:lnTo>
                      <a:pt x="64" y="14"/>
                    </a:lnTo>
                    <a:lnTo>
                      <a:pt x="66" y="14"/>
                    </a:lnTo>
                    <a:lnTo>
                      <a:pt x="66" y="12"/>
                    </a:lnTo>
                    <a:lnTo>
                      <a:pt x="68" y="12"/>
                    </a:lnTo>
                    <a:lnTo>
                      <a:pt x="68" y="14"/>
                    </a:lnTo>
                    <a:lnTo>
                      <a:pt x="72" y="14"/>
                    </a:lnTo>
                    <a:lnTo>
                      <a:pt x="72" y="16"/>
                    </a:lnTo>
                    <a:lnTo>
                      <a:pt x="74" y="16"/>
                    </a:lnTo>
                    <a:lnTo>
                      <a:pt x="76" y="14"/>
                    </a:lnTo>
                    <a:lnTo>
                      <a:pt x="78" y="14"/>
                    </a:lnTo>
                    <a:lnTo>
                      <a:pt x="80" y="14"/>
                    </a:lnTo>
                    <a:lnTo>
                      <a:pt x="80" y="12"/>
                    </a:lnTo>
                    <a:lnTo>
                      <a:pt x="78" y="12"/>
                    </a:lnTo>
                    <a:lnTo>
                      <a:pt x="80" y="12"/>
                    </a:lnTo>
                    <a:lnTo>
                      <a:pt x="82" y="12"/>
                    </a:lnTo>
                    <a:lnTo>
                      <a:pt x="82" y="14"/>
                    </a:lnTo>
                    <a:lnTo>
                      <a:pt x="82" y="12"/>
                    </a:lnTo>
                    <a:lnTo>
                      <a:pt x="80" y="12"/>
                    </a:lnTo>
                    <a:lnTo>
                      <a:pt x="80" y="14"/>
                    </a:lnTo>
                    <a:lnTo>
                      <a:pt x="78" y="14"/>
                    </a:lnTo>
                    <a:lnTo>
                      <a:pt x="80" y="16"/>
                    </a:lnTo>
                    <a:lnTo>
                      <a:pt x="80" y="18"/>
                    </a:lnTo>
                    <a:lnTo>
                      <a:pt x="78" y="18"/>
                    </a:lnTo>
                    <a:lnTo>
                      <a:pt x="76" y="20"/>
                    </a:lnTo>
                    <a:lnTo>
                      <a:pt x="74" y="20"/>
                    </a:lnTo>
                    <a:lnTo>
                      <a:pt x="76" y="22"/>
                    </a:lnTo>
                    <a:lnTo>
                      <a:pt x="76" y="24"/>
                    </a:lnTo>
                    <a:lnTo>
                      <a:pt x="76" y="22"/>
                    </a:lnTo>
                    <a:lnTo>
                      <a:pt x="78" y="24"/>
                    </a:lnTo>
                    <a:lnTo>
                      <a:pt x="76" y="22"/>
                    </a:lnTo>
                    <a:lnTo>
                      <a:pt x="78" y="22"/>
                    </a:lnTo>
                    <a:lnTo>
                      <a:pt x="80" y="22"/>
                    </a:lnTo>
                    <a:lnTo>
                      <a:pt x="82" y="22"/>
                    </a:lnTo>
                    <a:lnTo>
                      <a:pt x="82" y="20"/>
                    </a:lnTo>
                    <a:lnTo>
                      <a:pt x="82" y="22"/>
                    </a:lnTo>
                    <a:lnTo>
                      <a:pt x="84" y="22"/>
                    </a:lnTo>
                    <a:lnTo>
                      <a:pt x="84" y="24"/>
                    </a:lnTo>
                    <a:lnTo>
                      <a:pt x="86" y="24"/>
                    </a:lnTo>
                    <a:lnTo>
                      <a:pt x="86" y="22"/>
                    </a:lnTo>
                    <a:lnTo>
                      <a:pt x="86" y="20"/>
                    </a:lnTo>
                    <a:lnTo>
                      <a:pt x="88" y="20"/>
                    </a:lnTo>
                    <a:lnTo>
                      <a:pt x="88" y="18"/>
                    </a:lnTo>
                    <a:lnTo>
                      <a:pt x="86" y="20"/>
                    </a:lnTo>
                    <a:lnTo>
                      <a:pt x="88" y="18"/>
                    </a:lnTo>
                    <a:lnTo>
                      <a:pt x="90" y="18"/>
                    </a:lnTo>
                    <a:lnTo>
                      <a:pt x="92" y="18"/>
                    </a:lnTo>
                    <a:lnTo>
                      <a:pt x="94" y="18"/>
                    </a:lnTo>
                    <a:lnTo>
                      <a:pt x="96" y="18"/>
                    </a:lnTo>
                    <a:lnTo>
                      <a:pt x="96" y="20"/>
                    </a:lnTo>
                    <a:lnTo>
                      <a:pt x="96" y="18"/>
                    </a:lnTo>
                    <a:lnTo>
                      <a:pt x="96" y="16"/>
                    </a:lnTo>
                    <a:lnTo>
                      <a:pt x="98" y="16"/>
                    </a:lnTo>
                    <a:lnTo>
                      <a:pt x="100" y="16"/>
                    </a:lnTo>
                    <a:lnTo>
                      <a:pt x="100" y="14"/>
                    </a:lnTo>
                    <a:lnTo>
                      <a:pt x="102" y="12"/>
                    </a:lnTo>
                    <a:lnTo>
                      <a:pt x="104" y="12"/>
                    </a:lnTo>
                    <a:lnTo>
                      <a:pt x="106" y="12"/>
                    </a:lnTo>
                    <a:lnTo>
                      <a:pt x="108" y="12"/>
                    </a:lnTo>
                    <a:lnTo>
                      <a:pt x="108" y="14"/>
                    </a:lnTo>
                    <a:lnTo>
                      <a:pt x="106" y="12"/>
                    </a:lnTo>
                    <a:lnTo>
                      <a:pt x="106" y="14"/>
                    </a:lnTo>
                    <a:lnTo>
                      <a:pt x="104" y="12"/>
                    </a:lnTo>
                    <a:lnTo>
                      <a:pt x="104" y="14"/>
                    </a:lnTo>
                    <a:lnTo>
                      <a:pt x="102" y="14"/>
                    </a:lnTo>
                    <a:lnTo>
                      <a:pt x="104" y="14"/>
                    </a:lnTo>
                    <a:lnTo>
                      <a:pt x="102" y="14"/>
                    </a:lnTo>
                    <a:lnTo>
                      <a:pt x="100" y="14"/>
                    </a:lnTo>
                    <a:lnTo>
                      <a:pt x="100" y="16"/>
                    </a:lnTo>
                    <a:lnTo>
                      <a:pt x="102" y="16"/>
                    </a:lnTo>
                    <a:lnTo>
                      <a:pt x="102" y="14"/>
                    </a:lnTo>
                    <a:lnTo>
                      <a:pt x="104" y="14"/>
                    </a:lnTo>
                    <a:lnTo>
                      <a:pt x="106" y="14"/>
                    </a:lnTo>
                    <a:lnTo>
                      <a:pt x="106" y="16"/>
                    </a:lnTo>
                    <a:lnTo>
                      <a:pt x="108" y="14"/>
                    </a:lnTo>
                    <a:lnTo>
                      <a:pt x="108" y="12"/>
                    </a:lnTo>
                    <a:lnTo>
                      <a:pt x="108" y="14"/>
                    </a:lnTo>
                    <a:lnTo>
                      <a:pt x="110" y="14"/>
                    </a:lnTo>
                    <a:lnTo>
                      <a:pt x="110" y="16"/>
                    </a:lnTo>
                    <a:lnTo>
                      <a:pt x="108" y="16"/>
                    </a:lnTo>
                    <a:lnTo>
                      <a:pt x="110" y="16"/>
                    </a:lnTo>
                    <a:lnTo>
                      <a:pt x="110" y="18"/>
                    </a:lnTo>
                    <a:lnTo>
                      <a:pt x="112" y="16"/>
                    </a:lnTo>
                    <a:lnTo>
                      <a:pt x="114" y="16"/>
                    </a:lnTo>
                    <a:lnTo>
                      <a:pt x="114" y="18"/>
                    </a:lnTo>
                    <a:lnTo>
                      <a:pt x="116" y="18"/>
                    </a:lnTo>
                    <a:lnTo>
                      <a:pt x="116" y="20"/>
                    </a:lnTo>
                    <a:lnTo>
                      <a:pt x="118" y="20"/>
                    </a:lnTo>
                    <a:lnTo>
                      <a:pt x="118" y="18"/>
                    </a:lnTo>
                    <a:lnTo>
                      <a:pt x="120" y="18"/>
                    </a:lnTo>
                    <a:lnTo>
                      <a:pt x="122" y="18"/>
                    </a:lnTo>
                    <a:lnTo>
                      <a:pt x="122" y="20"/>
                    </a:lnTo>
                    <a:lnTo>
                      <a:pt x="122" y="22"/>
                    </a:lnTo>
                    <a:lnTo>
                      <a:pt x="124" y="22"/>
                    </a:lnTo>
                    <a:lnTo>
                      <a:pt x="124" y="24"/>
                    </a:lnTo>
                    <a:lnTo>
                      <a:pt x="122" y="24"/>
                    </a:lnTo>
                    <a:lnTo>
                      <a:pt x="124" y="24"/>
                    </a:lnTo>
                    <a:lnTo>
                      <a:pt x="124" y="26"/>
                    </a:lnTo>
                    <a:lnTo>
                      <a:pt x="126" y="26"/>
                    </a:lnTo>
                    <a:lnTo>
                      <a:pt x="128" y="28"/>
                    </a:lnTo>
                    <a:lnTo>
                      <a:pt x="128" y="26"/>
                    </a:lnTo>
                    <a:lnTo>
                      <a:pt x="128" y="28"/>
                    </a:lnTo>
                    <a:lnTo>
                      <a:pt x="128" y="26"/>
                    </a:lnTo>
                    <a:lnTo>
                      <a:pt x="130" y="26"/>
                    </a:lnTo>
                    <a:lnTo>
                      <a:pt x="132" y="28"/>
                    </a:lnTo>
                    <a:lnTo>
                      <a:pt x="130" y="28"/>
                    </a:lnTo>
                    <a:lnTo>
                      <a:pt x="132" y="28"/>
                    </a:lnTo>
                    <a:lnTo>
                      <a:pt x="132" y="30"/>
                    </a:lnTo>
                    <a:lnTo>
                      <a:pt x="132" y="32"/>
                    </a:lnTo>
                    <a:lnTo>
                      <a:pt x="132" y="34"/>
                    </a:lnTo>
                    <a:lnTo>
                      <a:pt x="132" y="36"/>
                    </a:lnTo>
                    <a:lnTo>
                      <a:pt x="134" y="36"/>
                    </a:lnTo>
                    <a:lnTo>
                      <a:pt x="132" y="36"/>
                    </a:lnTo>
                    <a:lnTo>
                      <a:pt x="132" y="38"/>
                    </a:lnTo>
                    <a:lnTo>
                      <a:pt x="132" y="40"/>
                    </a:lnTo>
                    <a:lnTo>
                      <a:pt x="132" y="42"/>
                    </a:lnTo>
                    <a:lnTo>
                      <a:pt x="130" y="42"/>
                    </a:lnTo>
                    <a:lnTo>
                      <a:pt x="130" y="44"/>
                    </a:lnTo>
                    <a:lnTo>
                      <a:pt x="132" y="44"/>
                    </a:lnTo>
                    <a:lnTo>
                      <a:pt x="132" y="46"/>
                    </a:lnTo>
                    <a:lnTo>
                      <a:pt x="134" y="48"/>
                    </a:lnTo>
                    <a:lnTo>
                      <a:pt x="136" y="48"/>
                    </a:lnTo>
                    <a:lnTo>
                      <a:pt x="138" y="50"/>
                    </a:lnTo>
                    <a:lnTo>
                      <a:pt x="136" y="52"/>
                    </a:lnTo>
                    <a:lnTo>
                      <a:pt x="138" y="52"/>
                    </a:lnTo>
                    <a:lnTo>
                      <a:pt x="136" y="54"/>
                    </a:lnTo>
                    <a:lnTo>
                      <a:pt x="138" y="56"/>
                    </a:lnTo>
                    <a:lnTo>
                      <a:pt x="140" y="56"/>
                    </a:lnTo>
                    <a:lnTo>
                      <a:pt x="140" y="58"/>
                    </a:lnTo>
                    <a:lnTo>
                      <a:pt x="140" y="60"/>
                    </a:lnTo>
                    <a:lnTo>
                      <a:pt x="140" y="62"/>
                    </a:lnTo>
                    <a:lnTo>
                      <a:pt x="138" y="64"/>
                    </a:lnTo>
                    <a:lnTo>
                      <a:pt x="138" y="66"/>
                    </a:lnTo>
                    <a:lnTo>
                      <a:pt x="140" y="66"/>
                    </a:lnTo>
                    <a:lnTo>
                      <a:pt x="140" y="68"/>
                    </a:lnTo>
                    <a:lnTo>
                      <a:pt x="142" y="68"/>
                    </a:lnTo>
                    <a:lnTo>
                      <a:pt x="142" y="7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788" name="Freeform 186">
                <a:extLst>
                  <a:ext uri="{FF2B5EF4-FFF2-40B4-BE49-F238E27FC236}">
                    <a16:creationId xmlns:a16="http://schemas.microsoft.com/office/drawing/2014/main" id="{24BEE729-26C1-15DD-8E8E-31188EB040AE}"/>
                  </a:ext>
                </a:extLst>
              </p:cNvPr>
              <p:cNvSpPr>
                <a:spLocks noChangeAspect="1"/>
              </p:cNvSpPr>
              <p:nvPr/>
            </p:nvSpPr>
            <p:spPr bwMode="auto">
              <a:xfrm>
                <a:off x="4661784" y="2737630"/>
                <a:ext cx="18246" cy="15206"/>
              </a:xfrm>
              <a:custGeom>
                <a:avLst/>
                <a:gdLst>
                  <a:gd name="T0" fmla="*/ 2 w 12"/>
                  <a:gd name="T1" fmla="*/ 6 h 10"/>
                  <a:gd name="T2" fmla="*/ 2 w 12"/>
                  <a:gd name="T3" fmla="*/ 4 h 10"/>
                  <a:gd name="T4" fmla="*/ 2 w 12"/>
                  <a:gd name="T5" fmla="*/ 4 h 10"/>
                  <a:gd name="T6" fmla="*/ 2 w 12"/>
                  <a:gd name="T7" fmla="*/ 4 h 10"/>
                  <a:gd name="T8" fmla="*/ 2 w 12"/>
                  <a:gd name="T9" fmla="*/ 4 h 10"/>
                  <a:gd name="T10" fmla="*/ 4 w 12"/>
                  <a:gd name="T11" fmla="*/ 2 h 10"/>
                  <a:gd name="T12" fmla="*/ 4 w 12"/>
                  <a:gd name="T13" fmla="*/ 4 h 10"/>
                  <a:gd name="T14" fmla="*/ 4 w 12"/>
                  <a:gd name="T15" fmla="*/ 4 h 10"/>
                  <a:gd name="T16" fmla="*/ 6 w 12"/>
                  <a:gd name="T17" fmla="*/ 4 h 10"/>
                  <a:gd name="T18" fmla="*/ 6 w 12"/>
                  <a:gd name="T19" fmla="*/ 2 h 10"/>
                  <a:gd name="T20" fmla="*/ 4 w 12"/>
                  <a:gd name="T21" fmla="*/ 2 h 10"/>
                  <a:gd name="T22" fmla="*/ 4 w 12"/>
                  <a:gd name="T23" fmla="*/ 2 h 10"/>
                  <a:gd name="T24" fmla="*/ 2 w 12"/>
                  <a:gd name="T25" fmla="*/ 2 h 10"/>
                  <a:gd name="T26" fmla="*/ 2 w 12"/>
                  <a:gd name="T27" fmla="*/ 2 h 10"/>
                  <a:gd name="T28" fmla="*/ 2 w 12"/>
                  <a:gd name="T29" fmla="*/ 2 h 10"/>
                  <a:gd name="T30" fmla="*/ 2 w 12"/>
                  <a:gd name="T31" fmla="*/ 0 h 10"/>
                  <a:gd name="T32" fmla="*/ 4 w 12"/>
                  <a:gd name="T33" fmla="*/ 0 h 10"/>
                  <a:gd name="T34" fmla="*/ 4 w 12"/>
                  <a:gd name="T35" fmla="*/ 0 h 10"/>
                  <a:gd name="T36" fmla="*/ 6 w 12"/>
                  <a:gd name="T37" fmla="*/ 2 h 10"/>
                  <a:gd name="T38" fmla="*/ 10 w 12"/>
                  <a:gd name="T39" fmla="*/ 4 h 10"/>
                  <a:gd name="T40" fmla="*/ 8 w 12"/>
                  <a:gd name="T41" fmla="*/ 4 h 10"/>
                  <a:gd name="T42" fmla="*/ 8 w 12"/>
                  <a:gd name="T43" fmla="*/ 6 h 10"/>
                  <a:gd name="T44" fmla="*/ 10 w 12"/>
                  <a:gd name="T45" fmla="*/ 6 h 10"/>
                  <a:gd name="T46" fmla="*/ 12 w 12"/>
                  <a:gd name="T47" fmla="*/ 6 h 10"/>
                  <a:gd name="T48" fmla="*/ 10 w 12"/>
                  <a:gd name="T49" fmla="*/ 8 h 10"/>
                  <a:gd name="T50" fmla="*/ 10 w 12"/>
                  <a:gd name="T51" fmla="*/ 8 h 10"/>
                  <a:gd name="T52" fmla="*/ 6 w 12"/>
                  <a:gd name="T53" fmla="*/ 6 h 10"/>
                  <a:gd name="T54" fmla="*/ 6 w 12"/>
                  <a:gd name="T55" fmla="*/ 8 h 10"/>
                  <a:gd name="T56" fmla="*/ 4 w 12"/>
                  <a:gd name="T57" fmla="*/ 8 h 10"/>
                  <a:gd name="T58" fmla="*/ 2 w 12"/>
                  <a:gd name="T59" fmla="*/ 8 h 10"/>
                  <a:gd name="T60" fmla="*/ 0 w 12"/>
                  <a:gd name="T61" fmla="*/ 8 h 10"/>
                  <a:gd name="T62" fmla="*/ 0 w 12"/>
                  <a:gd name="T63" fmla="*/ 6 h 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 h="10">
                    <a:moveTo>
                      <a:pt x="0" y="6"/>
                    </a:moveTo>
                    <a:lnTo>
                      <a:pt x="2" y="6"/>
                    </a:lnTo>
                    <a:lnTo>
                      <a:pt x="2" y="4"/>
                    </a:lnTo>
                    <a:lnTo>
                      <a:pt x="0" y="4"/>
                    </a:lnTo>
                    <a:lnTo>
                      <a:pt x="2" y="4"/>
                    </a:lnTo>
                    <a:lnTo>
                      <a:pt x="4" y="4"/>
                    </a:lnTo>
                    <a:lnTo>
                      <a:pt x="4" y="2"/>
                    </a:lnTo>
                    <a:lnTo>
                      <a:pt x="4" y="4"/>
                    </a:lnTo>
                    <a:lnTo>
                      <a:pt x="6" y="4"/>
                    </a:lnTo>
                    <a:lnTo>
                      <a:pt x="6" y="2"/>
                    </a:lnTo>
                    <a:lnTo>
                      <a:pt x="4" y="2"/>
                    </a:lnTo>
                    <a:lnTo>
                      <a:pt x="2" y="2"/>
                    </a:lnTo>
                    <a:lnTo>
                      <a:pt x="0" y="2"/>
                    </a:lnTo>
                    <a:lnTo>
                      <a:pt x="2" y="2"/>
                    </a:lnTo>
                    <a:lnTo>
                      <a:pt x="2" y="0"/>
                    </a:lnTo>
                    <a:lnTo>
                      <a:pt x="4" y="0"/>
                    </a:lnTo>
                    <a:lnTo>
                      <a:pt x="6" y="0"/>
                    </a:lnTo>
                    <a:lnTo>
                      <a:pt x="4" y="0"/>
                    </a:lnTo>
                    <a:lnTo>
                      <a:pt x="4" y="2"/>
                    </a:lnTo>
                    <a:lnTo>
                      <a:pt x="6" y="2"/>
                    </a:lnTo>
                    <a:lnTo>
                      <a:pt x="8" y="2"/>
                    </a:lnTo>
                    <a:lnTo>
                      <a:pt x="10" y="4"/>
                    </a:lnTo>
                    <a:lnTo>
                      <a:pt x="8" y="4"/>
                    </a:lnTo>
                    <a:lnTo>
                      <a:pt x="8" y="6"/>
                    </a:lnTo>
                    <a:lnTo>
                      <a:pt x="10" y="6"/>
                    </a:lnTo>
                    <a:lnTo>
                      <a:pt x="12" y="6"/>
                    </a:lnTo>
                    <a:lnTo>
                      <a:pt x="10" y="6"/>
                    </a:lnTo>
                    <a:lnTo>
                      <a:pt x="10" y="8"/>
                    </a:lnTo>
                    <a:lnTo>
                      <a:pt x="10" y="6"/>
                    </a:lnTo>
                    <a:lnTo>
                      <a:pt x="10" y="8"/>
                    </a:lnTo>
                    <a:lnTo>
                      <a:pt x="8" y="6"/>
                    </a:lnTo>
                    <a:lnTo>
                      <a:pt x="6" y="6"/>
                    </a:lnTo>
                    <a:lnTo>
                      <a:pt x="6" y="8"/>
                    </a:lnTo>
                    <a:lnTo>
                      <a:pt x="6" y="10"/>
                    </a:lnTo>
                    <a:lnTo>
                      <a:pt x="4" y="8"/>
                    </a:lnTo>
                    <a:lnTo>
                      <a:pt x="2" y="8"/>
                    </a:lnTo>
                    <a:lnTo>
                      <a:pt x="0" y="8"/>
                    </a:lnTo>
                    <a:lnTo>
                      <a:pt x="2" y="8"/>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89" name="Freeform 187">
                <a:extLst>
                  <a:ext uri="{FF2B5EF4-FFF2-40B4-BE49-F238E27FC236}">
                    <a16:creationId xmlns:a16="http://schemas.microsoft.com/office/drawing/2014/main" id="{79E29DC6-CA4D-A430-B394-A53D827ACD6E}"/>
                  </a:ext>
                </a:extLst>
              </p:cNvPr>
              <p:cNvSpPr>
                <a:spLocks noChangeAspect="1"/>
              </p:cNvSpPr>
              <p:nvPr/>
            </p:nvSpPr>
            <p:spPr bwMode="auto">
              <a:xfrm>
                <a:off x="4661784" y="2737630"/>
                <a:ext cx="18246" cy="15206"/>
              </a:xfrm>
              <a:custGeom>
                <a:avLst/>
                <a:gdLst>
                  <a:gd name="T0" fmla="*/ 2 w 12"/>
                  <a:gd name="T1" fmla="*/ 6 h 10"/>
                  <a:gd name="T2" fmla="*/ 2 w 12"/>
                  <a:gd name="T3" fmla="*/ 4 h 10"/>
                  <a:gd name="T4" fmla="*/ 2 w 12"/>
                  <a:gd name="T5" fmla="*/ 4 h 10"/>
                  <a:gd name="T6" fmla="*/ 2 w 12"/>
                  <a:gd name="T7" fmla="*/ 4 h 10"/>
                  <a:gd name="T8" fmla="*/ 2 w 12"/>
                  <a:gd name="T9" fmla="*/ 4 h 10"/>
                  <a:gd name="T10" fmla="*/ 4 w 12"/>
                  <a:gd name="T11" fmla="*/ 2 h 10"/>
                  <a:gd name="T12" fmla="*/ 4 w 12"/>
                  <a:gd name="T13" fmla="*/ 4 h 10"/>
                  <a:gd name="T14" fmla="*/ 4 w 12"/>
                  <a:gd name="T15" fmla="*/ 4 h 10"/>
                  <a:gd name="T16" fmla="*/ 6 w 12"/>
                  <a:gd name="T17" fmla="*/ 4 h 10"/>
                  <a:gd name="T18" fmla="*/ 6 w 12"/>
                  <a:gd name="T19" fmla="*/ 2 h 10"/>
                  <a:gd name="T20" fmla="*/ 4 w 12"/>
                  <a:gd name="T21" fmla="*/ 2 h 10"/>
                  <a:gd name="T22" fmla="*/ 4 w 12"/>
                  <a:gd name="T23" fmla="*/ 2 h 10"/>
                  <a:gd name="T24" fmla="*/ 2 w 12"/>
                  <a:gd name="T25" fmla="*/ 2 h 10"/>
                  <a:gd name="T26" fmla="*/ 2 w 12"/>
                  <a:gd name="T27" fmla="*/ 2 h 10"/>
                  <a:gd name="T28" fmla="*/ 2 w 12"/>
                  <a:gd name="T29" fmla="*/ 2 h 10"/>
                  <a:gd name="T30" fmla="*/ 2 w 12"/>
                  <a:gd name="T31" fmla="*/ 0 h 10"/>
                  <a:gd name="T32" fmla="*/ 4 w 12"/>
                  <a:gd name="T33" fmla="*/ 0 h 10"/>
                  <a:gd name="T34" fmla="*/ 4 w 12"/>
                  <a:gd name="T35" fmla="*/ 0 h 10"/>
                  <a:gd name="T36" fmla="*/ 6 w 12"/>
                  <a:gd name="T37" fmla="*/ 2 h 10"/>
                  <a:gd name="T38" fmla="*/ 10 w 12"/>
                  <a:gd name="T39" fmla="*/ 4 h 10"/>
                  <a:gd name="T40" fmla="*/ 8 w 12"/>
                  <a:gd name="T41" fmla="*/ 4 h 10"/>
                  <a:gd name="T42" fmla="*/ 8 w 12"/>
                  <a:gd name="T43" fmla="*/ 6 h 10"/>
                  <a:gd name="T44" fmla="*/ 10 w 12"/>
                  <a:gd name="T45" fmla="*/ 6 h 10"/>
                  <a:gd name="T46" fmla="*/ 12 w 12"/>
                  <a:gd name="T47" fmla="*/ 6 h 10"/>
                  <a:gd name="T48" fmla="*/ 10 w 12"/>
                  <a:gd name="T49" fmla="*/ 8 h 10"/>
                  <a:gd name="T50" fmla="*/ 10 w 12"/>
                  <a:gd name="T51" fmla="*/ 8 h 10"/>
                  <a:gd name="T52" fmla="*/ 6 w 12"/>
                  <a:gd name="T53" fmla="*/ 6 h 10"/>
                  <a:gd name="T54" fmla="*/ 6 w 12"/>
                  <a:gd name="T55" fmla="*/ 8 h 10"/>
                  <a:gd name="T56" fmla="*/ 4 w 12"/>
                  <a:gd name="T57" fmla="*/ 8 h 10"/>
                  <a:gd name="T58" fmla="*/ 2 w 12"/>
                  <a:gd name="T59" fmla="*/ 8 h 10"/>
                  <a:gd name="T60" fmla="*/ 0 w 12"/>
                  <a:gd name="T61" fmla="*/ 8 h 10"/>
                  <a:gd name="T62" fmla="*/ 0 w 12"/>
                  <a:gd name="T63" fmla="*/ 6 h 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 h="10">
                    <a:moveTo>
                      <a:pt x="0" y="6"/>
                    </a:moveTo>
                    <a:lnTo>
                      <a:pt x="2" y="6"/>
                    </a:lnTo>
                    <a:lnTo>
                      <a:pt x="2" y="4"/>
                    </a:lnTo>
                    <a:lnTo>
                      <a:pt x="0" y="4"/>
                    </a:lnTo>
                    <a:lnTo>
                      <a:pt x="2" y="4"/>
                    </a:lnTo>
                    <a:lnTo>
                      <a:pt x="4" y="4"/>
                    </a:lnTo>
                    <a:lnTo>
                      <a:pt x="4" y="2"/>
                    </a:lnTo>
                    <a:lnTo>
                      <a:pt x="4" y="4"/>
                    </a:lnTo>
                    <a:lnTo>
                      <a:pt x="6" y="4"/>
                    </a:lnTo>
                    <a:lnTo>
                      <a:pt x="6" y="2"/>
                    </a:lnTo>
                    <a:lnTo>
                      <a:pt x="4" y="2"/>
                    </a:lnTo>
                    <a:lnTo>
                      <a:pt x="2" y="2"/>
                    </a:lnTo>
                    <a:lnTo>
                      <a:pt x="0" y="2"/>
                    </a:lnTo>
                    <a:lnTo>
                      <a:pt x="2" y="2"/>
                    </a:lnTo>
                    <a:lnTo>
                      <a:pt x="2" y="0"/>
                    </a:lnTo>
                    <a:lnTo>
                      <a:pt x="4" y="0"/>
                    </a:lnTo>
                    <a:lnTo>
                      <a:pt x="6" y="0"/>
                    </a:lnTo>
                    <a:lnTo>
                      <a:pt x="4" y="0"/>
                    </a:lnTo>
                    <a:lnTo>
                      <a:pt x="4" y="2"/>
                    </a:lnTo>
                    <a:lnTo>
                      <a:pt x="6" y="2"/>
                    </a:lnTo>
                    <a:lnTo>
                      <a:pt x="8" y="2"/>
                    </a:lnTo>
                    <a:lnTo>
                      <a:pt x="10" y="4"/>
                    </a:lnTo>
                    <a:lnTo>
                      <a:pt x="8" y="4"/>
                    </a:lnTo>
                    <a:lnTo>
                      <a:pt x="8" y="6"/>
                    </a:lnTo>
                    <a:lnTo>
                      <a:pt x="10" y="6"/>
                    </a:lnTo>
                    <a:lnTo>
                      <a:pt x="12" y="6"/>
                    </a:lnTo>
                    <a:lnTo>
                      <a:pt x="10" y="6"/>
                    </a:lnTo>
                    <a:lnTo>
                      <a:pt x="10" y="8"/>
                    </a:lnTo>
                    <a:lnTo>
                      <a:pt x="10" y="6"/>
                    </a:lnTo>
                    <a:lnTo>
                      <a:pt x="10" y="8"/>
                    </a:lnTo>
                    <a:lnTo>
                      <a:pt x="8" y="6"/>
                    </a:lnTo>
                    <a:lnTo>
                      <a:pt x="6" y="6"/>
                    </a:lnTo>
                    <a:lnTo>
                      <a:pt x="6" y="8"/>
                    </a:lnTo>
                    <a:lnTo>
                      <a:pt x="6" y="10"/>
                    </a:lnTo>
                    <a:lnTo>
                      <a:pt x="4" y="8"/>
                    </a:lnTo>
                    <a:lnTo>
                      <a:pt x="2" y="8"/>
                    </a:lnTo>
                    <a:lnTo>
                      <a:pt x="0" y="8"/>
                    </a:lnTo>
                    <a:lnTo>
                      <a:pt x="2" y="8"/>
                    </a:lnTo>
                    <a:lnTo>
                      <a:pt x="0" y="6"/>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790" name="Freeform 188">
                <a:extLst>
                  <a:ext uri="{FF2B5EF4-FFF2-40B4-BE49-F238E27FC236}">
                    <a16:creationId xmlns:a16="http://schemas.microsoft.com/office/drawing/2014/main" id="{A5356AB9-07C2-D565-EEAE-9C6E60927723}"/>
                  </a:ext>
                </a:extLst>
              </p:cNvPr>
              <p:cNvSpPr>
                <a:spLocks noChangeAspect="1"/>
              </p:cNvSpPr>
              <p:nvPr/>
            </p:nvSpPr>
            <p:spPr bwMode="auto">
              <a:xfrm>
                <a:off x="4680034" y="2752836"/>
                <a:ext cx="12166" cy="9123"/>
              </a:xfrm>
              <a:custGeom>
                <a:avLst/>
                <a:gdLst>
                  <a:gd name="T0" fmla="*/ 0 w 8"/>
                  <a:gd name="T1" fmla="*/ 0 h 6"/>
                  <a:gd name="T2" fmla="*/ 2 w 8"/>
                  <a:gd name="T3" fmla="*/ 0 h 6"/>
                  <a:gd name="T4" fmla="*/ 2 w 8"/>
                  <a:gd name="T5" fmla="*/ 2 h 6"/>
                  <a:gd name="T6" fmla="*/ 4 w 8"/>
                  <a:gd name="T7" fmla="*/ 2 h 6"/>
                  <a:gd name="T8" fmla="*/ 4 w 8"/>
                  <a:gd name="T9" fmla="*/ 2 h 6"/>
                  <a:gd name="T10" fmla="*/ 6 w 8"/>
                  <a:gd name="T11" fmla="*/ 4 h 6"/>
                  <a:gd name="T12" fmla="*/ 6 w 8"/>
                  <a:gd name="T13" fmla="*/ 4 h 6"/>
                  <a:gd name="T14" fmla="*/ 8 w 8"/>
                  <a:gd name="T15" fmla="*/ 4 h 6"/>
                  <a:gd name="T16" fmla="*/ 6 w 8"/>
                  <a:gd name="T17" fmla="*/ 6 h 6"/>
                  <a:gd name="T18" fmla="*/ 8 w 8"/>
                  <a:gd name="T19" fmla="*/ 6 h 6"/>
                  <a:gd name="T20" fmla="*/ 8 w 8"/>
                  <a:gd name="T21" fmla="*/ 6 h 6"/>
                  <a:gd name="T22" fmla="*/ 6 w 8"/>
                  <a:gd name="T23" fmla="*/ 6 h 6"/>
                  <a:gd name="T24" fmla="*/ 6 w 8"/>
                  <a:gd name="T25" fmla="*/ 6 h 6"/>
                  <a:gd name="T26" fmla="*/ 4 w 8"/>
                  <a:gd name="T27" fmla="*/ 6 h 6"/>
                  <a:gd name="T28" fmla="*/ 4 w 8"/>
                  <a:gd name="T29" fmla="*/ 6 h 6"/>
                  <a:gd name="T30" fmla="*/ 2 w 8"/>
                  <a:gd name="T31" fmla="*/ 6 h 6"/>
                  <a:gd name="T32" fmla="*/ 2 w 8"/>
                  <a:gd name="T33" fmla="*/ 6 h 6"/>
                  <a:gd name="T34" fmla="*/ 2 w 8"/>
                  <a:gd name="T35" fmla="*/ 6 h 6"/>
                  <a:gd name="T36" fmla="*/ 2 w 8"/>
                  <a:gd name="T37" fmla="*/ 6 h 6"/>
                  <a:gd name="T38" fmla="*/ 2 w 8"/>
                  <a:gd name="T39" fmla="*/ 6 h 6"/>
                  <a:gd name="T40" fmla="*/ 2 w 8"/>
                  <a:gd name="T41" fmla="*/ 6 h 6"/>
                  <a:gd name="T42" fmla="*/ 2 w 8"/>
                  <a:gd name="T43" fmla="*/ 4 h 6"/>
                  <a:gd name="T44" fmla="*/ 2 w 8"/>
                  <a:gd name="T45" fmla="*/ 4 h 6"/>
                  <a:gd name="T46" fmla="*/ 4 w 8"/>
                  <a:gd name="T47" fmla="*/ 4 h 6"/>
                  <a:gd name="T48" fmla="*/ 4 w 8"/>
                  <a:gd name="T49" fmla="*/ 4 h 6"/>
                  <a:gd name="T50" fmla="*/ 4 w 8"/>
                  <a:gd name="T51" fmla="*/ 4 h 6"/>
                  <a:gd name="T52" fmla="*/ 4 w 8"/>
                  <a:gd name="T53" fmla="*/ 4 h 6"/>
                  <a:gd name="T54" fmla="*/ 4 w 8"/>
                  <a:gd name="T55" fmla="*/ 4 h 6"/>
                  <a:gd name="T56" fmla="*/ 4 w 8"/>
                  <a:gd name="T57" fmla="*/ 2 h 6"/>
                  <a:gd name="T58" fmla="*/ 4 w 8"/>
                  <a:gd name="T59" fmla="*/ 2 h 6"/>
                  <a:gd name="T60" fmla="*/ 2 w 8"/>
                  <a:gd name="T61" fmla="*/ 2 h 6"/>
                  <a:gd name="T62" fmla="*/ 2 w 8"/>
                  <a:gd name="T63" fmla="*/ 2 h 6"/>
                  <a:gd name="T64" fmla="*/ 2 w 8"/>
                  <a:gd name="T65" fmla="*/ 2 h 6"/>
                  <a:gd name="T66" fmla="*/ 2 w 8"/>
                  <a:gd name="T67" fmla="*/ 4 h 6"/>
                  <a:gd name="T68" fmla="*/ 2 w 8"/>
                  <a:gd name="T69" fmla="*/ 4 h 6"/>
                  <a:gd name="T70" fmla="*/ 2 w 8"/>
                  <a:gd name="T71" fmla="*/ 2 h 6"/>
                  <a:gd name="T72" fmla="*/ 2 w 8"/>
                  <a:gd name="T73" fmla="*/ 2 h 6"/>
                  <a:gd name="T74" fmla="*/ 0 w 8"/>
                  <a:gd name="T75" fmla="*/ 2 h 6"/>
                  <a:gd name="T76" fmla="*/ 0 w 8"/>
                  <a:gd name="T77" fmla="*/ 2 h 6"/>
                  <a:gd name="T78" fmla="*/ 0 w 8"/>
                  <a:gd name="T79" fmla="*/ 2 h 6"/>
                  <a:gd name="T80" fmla="*/ 0 w 8"/>
                  <a:gd name="T81" fmla="*/ 0 h 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 h="6">
                    <a:moveTo>
                      <a:pt x="0" y="0"/>
                    </a:moveTo>
                    <a:lnTo>
                      <a:pt x="2" y="0"/>
                    </a:lnTo>
                    <a:lnTo>
                      <a:pt x="2" y="2"/>
                    </a:lnTo>
                    <a:lnTo>
                      <a:pt x="4" y="2"/>
                    </a:lnTo>
                    <a:lnTo>
                      <a:pt x="6" y="4"/>
                    </a:lnTo>
                    <a:lnTo>
                      <a:pt x="8" y="4"/>
                    </a:lnTo>
                    <a:lnTo>
                      <a:pt x="6" y="6"/>
                    </a:lnTo>
                    <a:lnTo>
                      <a:pt x="8" y="6"/>
                    </a:lnTo>
                    <a:lnTo>
                      <a:pt x="6" y="6"/>
                    </a:lnTo>
                    <a:lnTo>
                      <a:pt x="4" y="6"/>
                    </a:lnTo>
                    <a:lnTo>
                      <a:pt x="2" y="6"/>
                    </a:lnTo>
                    <a:lnTo>
                      <a:pt x="2" y="4"/>
                    </a:lnTo>
                    <a:lnTo>
                      <a:pt x="4" y="4"/>
                    </a:lnTo>
                    <a:lnTo>
                      <a:pt x="4" y="2"/>
                    </a:lnTo>
                    <a:lnTo>
                      <a:pt x="2" y="2"/>
                    </a:lnTo>
                    <a:lnTo>
                      <a:pt x="2" y="4"/>
                    </a:lnTo>
                    <a:lnTo>
                      <a:pt x="2"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91" name="Freeform 189">
                <a:extLst>
                  <a:ext uri="{FF2B5EF4-FFF2-40B4-BE49-F238E27FC236}">
                    <a16:creationId xmlns:a16="http://schemas.microsoft.com/office/drawing/2014/main" id="{CD8A6F67-7A22-8DEF-9A13-0EE18C3562C9}"/>
                  </a:ext>
                </a:extLst>
              </p:cNvPr>
              <p:cNvSpPr>
                <a:spLocks noChangeAspect="1"/>
              </p:cNvSpPr>
              <p:nvPr/>
            </p:nvSpPr>
            <p:spPr bwMode="auto">
              <a:xfrm>
                <a:off x="4546219" y="2725467"/>
                <a:ext cx="6083" cy="12166"/>
              </a:xfrm>
              <a:custGeom>
                <a:avLst/>
                <a:gdLst>
                  <a:gd name="T0" fmla="*/ 0 w 4"/>
                  <a:gd name="T1" fmla="*/ 8 h 8"/>
                  <a:gd name="T2" fmla="*/ 2 w 4"/>
                  <a:gd name="T3" fmla="*/ 4 h 8"/>
                  <a:gd name="T4" fmla="*/ 2 w 4"/>
                  <a:gd name="T5" fmla="*/ 0 h 8"/>
                  <a:gd name="T6" fmla="*/ 2 w 4"/>
                  <a:gd name="T7" fmla="*/ 0 h 8"/>
                  <a:gd name="T8" fmla="*/ 2 w 4"/>
                  <a:gd name="T9" fmla="*/ 2 h 8"/>
                  <a:gd name="T10" fmla="*/ 2 w 4"/>
                  <a:gd name="T11" fmla="*/ 4 h 8"/>
                  <a:gd name="T12" fmla="*/ 2 w 4"/>
                  <a:gd name="T13" fmla="*/ 4 h 8"/>
                  <a:gd name="T14" fmla="*/ 4 w 4"/>
                  <a:gd name="T15" fmla="*/ 4 h 8"/>
                  <a:gd name="T16" fmla="*/ 4 w 4"/>
                  <a:gd name="T17" fmla="*/ 4 h 8"/>
                  <a:gd name="T18" fmla="*/ 2 w 4"/>
                  <a:gd name="T19" fmla="*/ 4 h 8"/>
                  <a:gd name="T20" fmla="*/ 2 w 4"/>
                  <a:gd name="T21" fmla="*/ 4 h 8"/>
                  <a:gd name="T22" fmla="*/ 2 w 4"/>
                  <a:gd name="T23" fmla="*/ 4 h 8"/>
                  <a:gd name="T24" fmla="*/ 2 w 4"/>
                  <a:gd name="T25" fmla="*/ 4 h 8"/>
                  <a:gd name="T26" fmla="*/ 2 w 4"/>
                  <a:gd name="T27" fmla="*/ 4 h 8"/>
                  <a:gd name="T28" fmla="*/ 2 w 4"/>
                  <a:gd name="T29" fmla="*/ 6 h 8"/>
                  <a:gd name="T30" fmla="*/ 0 w 4"/>
                  <a:gd name="T31" fmla="*/ 8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 h="8">
                    <a:moveTo>
                      <a:pt x="0" y="8"/>
                    </a:moveTo>
                    <a:lnTo>
                      <a:pt x="2" y="4"/>
                    </a:lnTo>
                    <a:lnTo>
                      <a:pt x="2" y="0"/>
                    </a:lnTo>
                    <a:lnTo>
                      <a:pt x="2" y="2"/>
                    </a:lnTo>
                    <a:lnTo>
                      <a:pt x="2" y="4"/>
                    </a:lnTo>
                    <a:lnTo>
                      <a:pt x="4" y="4"/>
                    </a:lnTo>
                    <a:lnTo>
                      <a:pt x="2" y="4"/>
                    </a:lnTo>
                    <a:lnTo>
                      <a:pt x="2" y="6"/>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92" name="Freeform 190">
                <a:extLst>
                  <a:ext uri="{FF2B5EF4-FFF2-40B4-BE49-F238E27FC236}">
                    <a16:creationId xmlns:a16="http://schemas.microsoft.com/office/drawing/2014/main" id="{E3A8A7BA-E6A6-FCB5-0F0C-E469305B6B2A}"/>
                  </a:ext>
                </a:extLst>
              </p:cNvPr>
              <p:cNvSpPr>
                <a:spLocks noChangeAspect="1"/>
              </p:cNvSpPr>
              <p:nvPr/>
            </p:nvSpPr>
            <p:spPr bwMode="auto">
              <a:xfrm>
                <a:off x="4546219" y="2725467"/>
                <a:ext cx="6083" cy="12166"/>
              </a:xfrm>
              <a:custGeom>
                <a:avLst/>
                <a:gdLst>
                  <a:gd name="T0" fmla="*/ 0 w 4"/>
                  <a:gd name="T1" fmla="*/ 8 h 8"/>
                  <a:gd name="T2" fmla="*/ 2 w 4"/>
                  <a:gd name="T3" fmla="*/ 4 h 8"/>
                  <a:gd name="T4" fmla="*/ 2 w 4"/>
                  <a:gd name="T5" fmla="*/ 0 h 8"/>
                  <a:gd name="T6" fmla="*/ 2 w 4"/>
                  <a:gd name="T7" fmla="*/ 0 h 8"/>
                  <a:gd name="T8" fmla="*/ 2 w 4"/>
                  <a:gd name="T9" fmla="*/ 2 h 8"/>
                  <a:gd name="T10" fmla="*/ 2 w 4"/>
                  <a:gd name="T11" fmla="*/ 4 h 8"/>
                  <a:gd name="T12" fmla="*/ 2 w 4"/>
                  <a:gd name="T13" fmla="*/ 4 h 8"/>
                  <a:gd name="T14" fmla="*/ 4 w 4"/>
                  <a:gd name="T15" fmla="*/ 4 h 8"/>
                  <a:gd name="T16" fmla="*/ 4 w 4"/>
                  <a:gd name="T17" fmla="*/ 4 h 8"/>
                  <a:gd name="T18" fmla="*/ 2 w 4"/>
                  <a:gd name="T19" fmla="*/ 4 h 8"/>
                  <a:gd name="T20" fmla="*/ 2 w 4"/>
                  <a:gd name="T21" fmla="*/ 4 h 8"/>
                  <a:gd name="T22" fmla="*/ 2 w 4"/>
                  <a:gd name="T23" fmla="*/ 4 h 8"/>
                  <a:gd name="T24" fmla="*/ 2 w 4"/>
                  <a:gd name="T25" fmla="*/ 4 h 8"/>
                  <a:gd name="T26" fmla="*/ 2 w 4"/>
                  <a:gd name="T27" fmla="*/ 4 h 8"/>
                  <a:gd name="T28" fmla="*/ 2 w 4"/>
                  <a:gd name="T29" fmla="*/ 6 h 8"/>
                  <a:gd name="T30" fmla="*/ 0 w 4"/>
                  <a:gd name="T31" fmla="*/ 8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 h="8">
                    <a:moveTo>
                      <a:pt x="0" y="8"/>
                    </a:moveTo>
                    <a:lnTo>
                      <a:pt x="2" y="4"/>
                    </a:lnTo>
                    <a:lnTo>
                      <a:pt x="2" y="0"/>
                    </a:lnTo>
                    <a:lnTo>
                      <a:pt x="2" y="2"/>
                    </a:lnTo>
                    <a:lnTo>
                      <a:pt x="2" y="4"/>
                    </a:lnTo>
                    <a:lnTo>
                      <a:pt x="4" y="4"/>
                    </a:lnTo>
                    <a:lnTo>
                      <a:pt x="2" y="4"/>
                    </a:lnTo>
                    <a:lnTo>
                      <a:pt x="2" y="6"/>
                    </a:lnTo>
                    <a:lnTo>
                      <a:pt x="0" y="8"/>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793" name="Freeform 191">
                <a:extLst>
                  <a:ext uri="{FF2B5EF4-FFF2-40B4-BE49-F238E27FC236}">
                    <a16:creationId xmlns:a16="http://schemas.microsoft.com/office/drawing/2014/main" id="{FC1B4A6A-DA94-3B6C-D48B-FC906419E928}"/>
                  </a:ext>
                </a:extLst>
              </p:cNvPr>
              <p:cNvSpPr>
                <a:spLocks noChangeAspect="1"/>
              </p:cNvSpPr>
              <p:nvPr/>
            </p:nvSpPr>
            <p:spPr bwMode="auto">
              <a:xfrm>
                <a:off x="4549262" y="2734590"/>
                <a:ext cx="6083" cy="3040"/>
              </a:xfrm>
              <a:custGeom>
                <a:avLst/>
                <a:gdLst>
                  <a:gd name="T0" fmla="*/ 0 w 4"/>
                  <a:gd name="T1" fmla="*/ 2 h 2"/>
                  <a:gd name="T2" fmla="*/ 0 w 4"/>
                  <a:gd name="T3" fmla="*/ 0 h 2"/>
                  <a:gd name="T4" fmla="*/ 2 w 4"/>
                  <a:gd name="T5" fmla="*/ 0 h 2"/>
                  <a:gd name="T6" fmla="*/ 2 w 4"/>
                  <a:gd name="T7" fmla="*/ 0 h 2"/>
                  <a:gd name="T8" fmla="*/ 4 w 4"/>
                  <a:gd name="T9" fmla="*/ 2 h 2"/>
                  <a:gd name="T10" fmla="*/ 2 w 4"/>
                  <a:gd name="T11" fmla="*/ 2 h 2"/>
                  <a:gd name="T12" fmla="*/ 2 w 4"/>
                  <a:gd name="T13" fmla="*/ 2 h 2"/>
                  <a:gd name="T14" fmla="*/ 0 w 4"/>
                  <a:gd name="T15" fmla="*/ 2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2">
                    <a:moveTo>
                      <a:pt x="0" y="2"/>
                    </a:moveTo>
                    <a:lnTo>
                      <a:pt x="0" y="0"/>
                    </a:lnTo>
                    <a:lnTo>
                      <a:pt x="2" y="0"/>
                    </a:lnTo>
                    <a:lnTo>
                      <a:pt x="4" y="2"/>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94" name="Freeform 192">
                <a:extLst>
                  <a:ext uri="{FF2B5EF4-FFF2-40B4-BE49-F238E27FC236}">
                    <a16:creationId xmlns:a16="http://schemas.microsoft.com/office/drawing/2014/main" id="{36D66C2A-0F53-56F5-A213-4754553C4170}"/>
                  </a:ext>
                </a:extLst>
              </p:cNvPr>
              <p:cNvSpPr>
                <a:spLocks noChangeAspect="1"/>
              </p:cNvSpPr>
              <p:nvPr/>
            </p:nvSpPr>
            <p:spPr bwMode="auto">
              <a:xfrm>
                <a:off x="4549262" y="2734590"/>
                <a:ext cx="6083" cy="3040"/>
              </a:xfrm>
              <a:custGeom>
                <a:avLst/>
                <a:gdLst>
                  <a:gd name="T0" fmla="*/ 0 w 4"/>
                  <a:gd name="T1" fmla="*/ 2 h 2"/>
                  <a:gd name="T2" fmla="*/ 0 w 4"/>
                  <a:gd name="T3" fmla="*/ 0 h 2"/>
                  <a:gd name="T4" fmla="*/ 2 w 4"/>
                  <a:gd name="T5" fmla="*/ 0 h 2"/>
                  <a:gd name="T6" fmla="*/ 2 w 4"/>
                  <a:gd name="T7" fmla="*/ 0 h 2"/>
                  <a:gd name="T8" fmla="*/ 4 w 4"/>
                  <a:gd name="T9" fmla="*/ 2 h 2"/>
                  <a:gd name="T10" fmla="*/ 2 w 4"/>
                  <a:gd name="T11" fmla="*/ 2 h 2"/>
                  <a:gd name="T12" fmla="*/ 2 w 4"/>
                  <a:gd name="T13" fmla="*/ 2 h 2"/>
                  <a:gd name="T14" fmla="*/ 0 w 4"/>
                  <a:gd name="T15" fmla="*/ 2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2">
                    <a:moveTo>
                      <a:pt x="0" y="2"/>
                    </a:moveTo>
                    <a:lnTo>
                      <a:pt x="0" y="0"/>
                    </a:lnTo>
                    <a:lnTo>
                      <a:pt x="2" y="0"/>
                    </a:lnTo>
                    <a:lnTo>
                      <a:pt x="4" y="2"/>
                    </a:lnTo>
                    <a:lnTo>
                      <a:pt x="2" y="2"/>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795" name="Freeform 193">
                <a:extLst>
                  <a:ext uri="{FF2B5EF4-FFF2-40B4-BE49-F238E27FC236}">
                    <a16:creationId xmlns:a16="http://schemas.microsoft.com/office/drawing/2014/main" id="{2E573A88-5502-BBB4-57EA-4B5490423C1A}"/>
                  </a:ext>
                </a:extLst>
              </p:cNvPr>
              <p:cNvSpPr>
                <a:spLocks noChangeAspect="1"/>
              </p:cNvSpPr>
              <p:nvPr/>
            </p:nvSpPr>
            <p:spPr bwMode="auto">
              <a:xfrm>
                <a:off x="4558385" y="2743713"/>
                <a:ext cx="3040" cy="0"/>
              </a:xfrm>
              <a:custGeom>
                <a:avLst/>
                <a:gdLst>
                  <a:gd name="T0" fmla="*/ 0 w 2"/>
                  <a:gd name="T1" fmla="*/ 2 w 2"/>
                  <a:gd name="T2" fmla="*/ 2 w 2"/>
                  <a:gd name="T3" fmla="*/ 2 w 2"/>
                  <a:gd name="T4" fmla="*/ 2 w 2"/>
                  <a:gd name="T5" fmla="*/ 2 w 2"/>
                  <a:gd name="T6" fmla="*/ 0 w 2"/>
                  <a:gd name="T7" fmla="*/ 0 60000 65536"/>
                  <a:gd name="T8" fmla="*/ 0 60000 65536"/>
                  <a:gd name="T9" fmla="*/ 0 60000 65536"/>
                  <a:gd name="T10" fmla="*/ 0 60000 65536"/>
                  <a:gd name="T11" fmla="*/ 0 60000 65536"/>
                  <a:gd name="T12" fmla="*/ 0 60000 65536"/>
                  <a:gd name="T13" fmla="*/ 0 60000 65536"/>
                </a:gdLst>
                <a:ahLst/>
                <a:cxnLst>
                  <a:cxn ang="T7">
                    <a:pos x="T0" y="0"/>
                  </a:cxn>
                  <a:cxn ang="T8">
                    <a:pos x="T1" y="0"/>
                  </a:cxn>
                  <a:cxn ang="T9">
                    <a:pos x="T2" y="0"/>
                  </a:cxn>
                  <a:cxn ang="T10">
                    <a:pos x="T3" y="0"/>
                  </a:cxn>
                  <a:cxn ang="T11">
                    <a:pos x="T4" y="0"/>
                  </a:cxn>
                  <a:cxn ang="T12">
                    <a:pos x="T5" y="0"/>
                  </a:cxn>
                  <a:cxn ang="T13">
                    <a:pos x="T6" y="0"/>
                  </a:cxn>
                </a:cxnLst>
                <a:rect l="0" t="0" r="r" b="b"/>
                <a:pathLst>
                  <a:path w="2">
                    <a:moveTo>
                      <a:pt x="0" y="0"/>
                    </a:move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96" name="Freeform 194">
                <a:extLst>
                  <a:ext uri="{FF2B5EF4-FFF2-40B4-BE49-F238E27FC236}">
                    <a16:creationId xmlns:a16="http://schemas.microsoft.com/office/drawing/2014/main" id="{65364A12-208E-168E-9CDE-C76B643F94B4}"/>
                  </a:ext>
                </a:extLst>
              </p:cNvPr>
              <p:cNvSpPr>
                <a:spLocks noChangeAspect="1"/>
              </p:cNvSpPr>
              <p:nvPr/>
            </p:nvSpPr>
            <p:spPr bwMode="auto">
              <a:xfrm>
                <a:off x="4558385" y="2743713"/>
                <a:ext cx="3040" cy="0"/>
              </a:xfrm>
              <a:custGeom>
                <a:avLst/>
                <a:gdLst>
                  <a:gd name="T0" fmla="*/ 0 w 2"/>
                  <a:gd name="T1" fmla="*/ 2 w 2"/>
                  <a:gd name="T2" fmla="*/ 2 w 2"/>
                  <a:gd name="T3" fmla="*/ 2 w 2"/>
                  <a:gd name="T4" fmla="*/ 2 w 2"/>
                  <a:gd name="T5" fmla="*/ 2 w 2"/>
                  <a:gd name="T6" fmla="*/ 0 w 2"/>
                  <a:gd name="T7" fmla="*/ 0 60000 65536"/>
                  <a:gd name="T8" fmla="*/ 0 60000 65536"/>
                  <a:gd name="T9" fmla="*/ 0 60000 65536"/>
                  <a:gd name="T10" fmla="*/ 0 60000 65536"/>
                  <a:gd name="T11" fmla="*/ 0 60000 65536"/>
                  <a:gd name="T12" fmla="*/ 0 60000 65536"/>
                  <a:gd name="T13" fmla="*/ 0 60000 65536"/>
                </a:gdLst>
                <a:ahLst/>
                <a:cxnLst>
                  <a:cxn ang="T7">
                    <a:pos x="T0" y="0"/>
                  </a:cxn>
                  <a:cxn ang="T8">
                    <a:pos x="T1" y="0"/>
                  </a:cxn>
                  <a:cxn ang="T9">
                    <a:pos x="T2" y="0"/>
                  </a:cxn>
                  <a:cxn ang="T10">
                    <a:pos x="T3" y="0"/>
                  </a:cxn>
                  <a:cxn ang="T11">
                    <a:pos x="T4" y="0"/>
                  </a:cxn>
                  <a:cxn ang="T12">
                    <a:pos x="T5" y="0"/>
                  </a:cxn>
                  <a:cxn ang="T13">
                    <a:pos x="T6" y="0"/>
                  </a:cxn>
                </a:cxnLst>
                <a:rect l="0" t="0" r="r" b="b"/>
                <a:pathLst>
                  <a:path w="2">
                    <a:moveTo>
                      <a:pt x="0" y="0"/>
                    </a:moveTo>
                    <a:lnTo>
                      <a:pt x="2" y="0"/>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797" name="Freeform 195">
                <a:extLst>
                  <a:ext uri="{FF2B5EF4-FFF2-40B4-BE49-F238E27FC236}">
                    <a16:creationId xmlns:a16="http://schemas.microsoft.com/office/drawing/2014/main" id="{23195A8F-B929-01D0-F65D-0230C92E9AAE}"/>
                  </a:ext>
                </a:extLst>
              </p:cNvPr>
              <p:cNvSpPr>
                <a:spLocks noChangeAspect="1"/>
              </p:cNvSpPr>
              <p:nvPr/>
            </p:nvSpPr>
            <p:spPr bwMode="auto">
              <a:xfrm>
                <a:off x="4622249" y="2755879"/>
                <a:ext cx="3040" cy="3040"/>
              </a:xfrm>
              <a:custGeom>
                <a:avLst/>
                <a:gdLst>
                  <a:gd name="T0" fmla="*/ 0 w 2"/>
                  <a:gd name="T1" fmla="*/ 2 h 2"/>
                  <a:gd name="T2" fmla="*/ 0 w 2"/>
                  <a:gd name="T3" fmla="*/ 2 h 2"/>
                  <a:gd name="T4" fmla="*/ 2 w 2"/>
                  <a:gd name="T5" fmla="*/ 0 h 2"/>
                  <a:gd name="T6" fmla="*/ 2 w 2"/>
                  <a:gd name="T7" fmla="*/ 2 h 2"/>
                  <a:gd name="T8" fmla="*/ 2 w 2"/>
                  <a:gd name="T9" fmla="*/ 2 h 2"/>
                  <a:gd name="T10" fmla="*/ 2 w 2"/>
                  <a:gd name="T11" fmla="*/ 2 h 2"/>
                  <a:gd name="T12" fmla="*/ 0 w 2"/>
                  <a:gd name="T13" fmla="*/ 2 h 2"/>
                  <a:gd name="T14" fmla="*/ 0 w 2"/>
                  <a:gd name="T15" fmla="*/ 2 h 2"/>
                  <a:gd name="T16" fmla="*/ 0 w 2"/>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0" y="2"/>
                    </a:moveTo>
                    <a:lnTo>
                      <a:pt x="0" y="2"/>
                    </a:lnTo>
                    <a:lnTo>
                      <a:pt x="2" y="0"/>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798" name="Freeform 196">
                <a:extLst>
                  <a:ext uri="{FF2B5EF4-FFF2-40B4-BE49-F238E27FC236}">
                    <a16:creationId xmlns:a16="http://schemas.microsoft.com/office/drawing/2014/main" id="{948698CC-648B-F42D-077E-4F047ACD0ADA}"/>
                  </a:ext>
                </a:extLst>
              </p:cNvPr>
              <p:cNvSpPr>
                <a:spLocks noChangeAspect="1"/>
              </p:cNvSpPr>
              <p:nvPr/>
            </p:nvSpPr>
            <p:spPr bwMode="auto">
              <a:xfrm>
                <a:off x="4622249" y="2755879"/>
                <a:ext cx="3040" cy="3040"/>
              </a:xfrm>
              <a:custGeom>
                <a:avLst/>
                <a:gdLst>
                  <a:gd name="T0" fmla="*/ 0 w 2"/>
                  <a:gd name="T1" fmla="*/ 2 h 2"/>
                  <a:gd name="T2" fmla="*/ 0 w 2"/>
                  <a:gd name="T3" fmla="*/ 2 h 2"/>
                  <a:gd name="T4" fmla="*/ 2 w 2"/>
                  <a:gd name="T5" fmla="*/ 0 h 2"/>
                  <a:gd name="T6" fmla="*/ 2 w 2"/>
                  <a:gd name="T7" fmla="*/ 2 h 2"/>
                  <a:gd name="T8" fmla="*/ 2 w 2"/>
                  <a:gd name="T9" fmla="*/ 2 h 2"/>
                  <a:gd name="T10" fmla="*/ 2 w 2"/>
                  <a:gd name="T11" fmla="*/ 2 h 2"/>
                  <a:gd name="T12" fmla="*/ 0 w 2"/>
                  <a:gd name="T13" fmla="*/ 2 h 2"/>
                  <a:gd name="T14" fmla="*/ 0 w 2"/>
                  <a:gd name="T15" fmla="*/ 2 h 2"/>
                  <a:gd name="T16" fmla="*/ 0 w 2"/>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0" y="2"/>
                    </a:moveTo>
                    <a:lnTo>
                      <a:pt x="0" y="2"/>
                    </a:lnTo>
                    <a:lnTo>
                      <a:pt x="2" y="0"/>
                    </a:lnTo>
                    <a:lnTo>
                      <a:pt x="2" y="2"/>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799" name="Freeform 197">
                <a:extLst>
                  <a:ext uri="{FF2B5EF4-FFF2-40B4-BE49-F238E27FC236}">
                    <a16:creationId xmlns:a16="http://schemas.microsoft.com/office/drawing/2014/main" id="{A839E40B-1C14-0DCB-298A-E45512C14BCC}"/>
                  </a:ext>
                </a:extLst>
              </p:cNvPr>
              <p:cNvSpPr>
                <a:spLocks noChangeAspect="1"/>
              </p:cNvSpPr>
              <p:nvPr/>
            </p:nvSpPr>
            <p:spPr bwMode="auto">
              <a:xfrm>
                <a:off x="4549262" y="2737630"/>
                <a:ext cx="0" cy="3040"/>
              </a:xfrm>
              <a:custGeom>
                <a:avLst/>
                <a:gdLst>
                  <a:gd name="T0" fmla="*/ 0 h 2"/>
                  <a:gd name="T1" fmla="*/ 0 h 2"/>
                  <a:gd name="T2" fmla="*/ 0 h 2"/>
                  <a:gd name="T3" fmla="*/ 0 h 2"/>
                  <a:gd name="T4" fmla="*/ 2 h 2"/>
                  <a:gd name="T5" fmla="*/ 2 h 2"/>
                  <a:gd name="T6" fmla="*/ 2 h 2"/>
                  <a:gd name="T7" fmla="*/ 2 h 2"/>
                  <a:gd name="T8" fmla="*/ 2 h 2"/>
                  <a:gd name="T9" fmla="*/ 0 h 2"/>
                  <a:gd name="T10" fmla="*/ 0 60000 65536"/>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Lst>
                <a:ahLst/>
                <a:cxnLst>
                  <a:cxn ang="T10">
                    <a:pos x="0" y="T0"/>
                  </a:cxn>
                  <a:cxn ang="T11">
                    <a:pos x="0" y="T1"/>
                  </a:cxn>
                  <a:cxn ang="T12">
                    <a:pos x="0" y="T2"/>
                  </a:cxn>
                  <a:cxn ang="T13">
                    <a:pos x="0" y="T3"/>
                  </a:cxn>
                  <a:cxn ang="T14">
                    <a:pos x="0" y="T4"/>
                  </a:cxn>
                  <a:cxn ang="T15">
                    <a:pos x="0" y="T5"/>
                  </a:cxn>
                  <a:cxn ang="T16">
                    <a:pos x="0" y="T6"/>
                  </a:cxn>
                  <a:cxn ang="T17">
                    <a:pos x="0" y="T7"/>
                  </a:cxn>
                  <a:cxn ang="T18">
                    <a:pos x="0" y="T8"/>
                  </a:cxn>
                  <a:cxn ang="T19">
                    <a:pos x="0" y="T9"/>
                  </a:cxn>
                </a:cxnLst>
                <a:rect l="0" t="0" r="r" b="b"/>
                <a:pathLst>
                  <a:path h="2">
                    <a:moveTo>
                      <a:pt x="0" y="0"/>
                    </a:moveTo>
                    <a:lnTo>
                      <a:pt x="0" y="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00" name="Freeform 198">
                <a:extLst>
                  <a:ext uri="{FF2B5EF4-FFF2-40B4-BE49-F238E27FC236}">
                    <a16:creationId xmlns:a16="http://schemas.microsoft.com/office/drawing/2014/main" id="{4D402F3F-38B9-D7AA-1BA3-F440131E4C75}"/>
                  </a:ext>
                </a:extLst>
              </p:cNvPr>
              <p:cNvSpPr>
                <a:spLocks noChangeAspect="1"/>
              </p:cNvSpPr>
              <p:nvPr/>
            </p:nvSpPr>
            <p:spPr bwMode="auto">
              <a:xfrm>
                <a:off x="4549262" y="2737630"/>
                <a:ext cx="0" cy="3040"/>
              </a:xfrm>
              <a:custGeom>
                <a:avLst/>
                <a:gdLst>
                  <a:gd name="T0" fmla="*/ 0 h 2"/>
                  <a:gd name="T1" fmla="*/ 0 h 2"/>
                  <a:gd name="T2" fmla="*/ 0 h 2"/>
                  <a:gd name="T3" fmla="*/ 0 h 2"/>
                  <a:gd name="T4" fmla="*/ 2 h 2"/>
                  <a:gd name="T5" fmla="*/ 2 h 2"/>
                  <a:gd name="T6" fmla="*/ 2 h 2"/>
                  <a:gd name="T7" fmla="*/ 2 h 2"/>
                  <a:gd name="T8" fmla="*/ 2 h 2"/>
                  <a:gd name="T9" fmla="*/ 0 h 2"/>
                  <a:gd name="T10" fmla="*/ 0 60000 65536"/>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Lst>
                <a:ahLst/>
                <a:cxnLst>
                  <a:cxn ang="T10">
                    <a:pos x="0" y="T0"/>
                  </a:cxn>
                  <a:cxn ang="T11">
                    <a:pos x="0" y="T1"/>
                  </a:cxn>
                  <a:cxn ang="T12">
                    <a:pos x="0" y="T2"/>
                  </a:cxn>
                  <a:cxn ang="T13">
                    <a:pos x="0" y="T3"/>
                  </a:cxn>
                  <a:cxn ang="T14">
                    <a:pos x="0" y="T4"/>
                  </a:cxn>
                  <a:cxn ang="T15">
                    <a:pos x="0" y="T5"/>
                  </a:cxn>
                  <a:cxn ang="T16">
                    <a:pos x="0" y="T6"/>
                  </a:cxn>
                  <a:cxn ang="T17">
                    <a:pos x="0" y="T7"/>
                  </a:cxn>
                  <a:cxn ang="T18">
                    <a:pos x="0" y="T8"/>
                  </a:cxn>
                  <a:cxn ang="T19">
                    <a:pos x="0" y="T9"/>
                  </a:cxn>
                </a:cxnLst>
                <a:rect l="0" t="0" r="r" b="b"/>
                <a:pathLst>
                  <a:path h="2">
                    <a:moveTo>
                      <a:pt x="0" y="0"/>
                    </a:moveTo>
                    <a:lnTo>
                      <a:pt x="0" y="0"/>
                    </a:lnTo>
                    <a:lnTo>
                      <a:pt x="0" y="2"/>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01" name="Freeform 199">
                <a:extLst>
                  <a:ext uri="{FF2B5EF4-FFF2-40B4-BE49-F238E27FC236}">
                    <a16:creationId xmlns:a16="http://schemas.microsoft.com/office/drawing/2014/main" id="{7FA29BC9-9F06-F69A-0A80-B4D27A861929}"/>
                  </a:ext>
                </a:extLst>
              </p:cNvPr>
              <p:cNvSpPr>
                <a:spLocks noChangeAspect="1"/>
              </p:cNvSpPr>
              <p:nvPr/>
            </p:nvSpPr>
            <p:spPr bwMode="auto">
              <a:xfrm>
                <a:off x="4555345" y="2743713"/>
                <a:ext cx="3040" cy="0"/>
              </a:xfrm>
              <a:custGeom>
                <a:avLst/>
                <a:gdLst>
                  <a:gd name="T0" fmla="*/ 0 w 2"/>
                  <a:gd name="T1" fmla="*/ 0 w 2"/>
                  <a:gd name="T2" fmla="*/ 2 w 2"/>
                  <a:gd name="T3" fmla="*/ 0 w 2"/>
                  <a:gd name="T4" fmla="*/ 0 w 2"/>
                  <a:gd name="T5" fmla="*/ 0 w 2"/>
                  <a:gd name="T6" fmla="*/ 0 w 2"/>
                  <a:gd name="T7" fmla="*/ 0 60000 65536"/>
                  <a:gd name="T8" fmla="*/ 0 60000 65536"/>
                  <a:gd name="T9" fmla="*/ 0 60000 65536"/>
                  <a:gd name="T10" fmla="*/ 0 60000 65536"/>
                  <a:gd name="T11" fmla="*/ 0 60000 65536"/>
                  <a:gd name="T12" fmla="*/ 0 60000 65536"/>
                  <a:gd name="T13" fmla="*/ 0 60000 65536"/>
                </a:gdLst>
                <a:ahLst/>
                <a:cxnLst>
                  <a:cxn ang="T7">
                    <a:pos x="T0" y="0"/>
                  </a:cxn>
                  <a:cxn ang="T8">
                    <a:pos x="T1" y="0"/>
                  </a:cxn>
                  <a:cxn ang="T9">
                    <a:pos x="T2" y="0"/>
                  </a:cxn>
                  <a:cxn ang="T10">
                    <a:pos x="T3" y="0"/>
                  </a:cxn>
                  <a:cxn ang="T11">
                    <a:pos x="T4" y="0"/>
                  </a:cxn>
                  <a:cxn ang="T12">
                    <a:pos x="T5" y="0"/>
                  </a:cxn>
                  <a:cxn ang="T13">
                    <a:pos x="T6" y="0"/>
                  </a:cxn>
                </a:cxnLst>
                <a:rect l="0" t="0" r="r" b="b"/>
                <a:pathLst>
                  <a:path w="2">
                    <a:moveTo>
                      <a:pt x="0" y="0"/>
                    </a:moveTo>
                    <a:lnTo>
                      <a:pt x="0" y="0"/>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02" name="Freeform 200">
                <a:extLst>
                  <a:ext uri="{FF2B5EF4-FFF2-40B4-BE49-F238E27FC236}">
                    <a16:creationId xmlns:a16="http://schemas.microsoft.com/office/drawing/2014/main" id="{658A47F2-D741-0520-D6A8-DB647123517E}"/>
                  </a:ext>
                </a:extLst>
              </p:cNvPr>
              <p:cNvSpPr>
                <a:spLocks noChangeAspect="1"/>
              </p:cNvSpPr>
              <p:nvPr/>
            </p:nvSpPr>
            <p:spPr bwMode="auto">
              <a:xfrm>
                <a:off x="4555345" y="2743713"/>
                <a:ext cx="3040" cy="0"/>
              </a:xfrm>
              <a:custGeom>
                <a:avLst/>
                <a:gdLst>
                  <a:gd name="T0" fmla="*/ 0 w 2"/>
                  <a:gd name="T1" fmla="*/ 0 w 2"/>
                  <a:gd name="T2" fmla="*/ 2 w 2"/>
                  <a:gd name="T3" fmla="*/ 0 w 2"/>
                  <a:gd name="T4" fmla="*/ 0 w 2"/>
                  <a:gd name="T5" fmla="*/ 0 w 2"/>
                  <a:gd name="T6" fmla="*/ 0 w 2"/>
                  <a:gd name="T7" fmla="*/ 0 60000 65536"/>
                  <a:gd name="T8" fmla="*/ 0 60000 65536"/>
                  <a:gd name="T9" fmla="*/ 0 60000 65536"/>
                  <a:gd name="T10" fmla="*/ 0 60000 65536"/>
                  <a:gd name="T11" fmla="*/ 0 60000 65536"/>
                  <a:gd name="T12" fmla="*/ 0 60000 65536"/>
                  <a:gd name="T13" fmla="*/ 0 60000 65536"/>
                </a:gdLst>
                <a:ahLst/>
                <a:cxnLst>
                  <a:cxn ang="T7">
                    <a:pos x="T0" y="0"/>
                  </a:cxn>
                  <a:cxn ang="T8">
                    <a:pos x="T1" y="0"/>
                  </a:cxn>
                  <a:cxn ang="T9">
                    <a:pos x="T2" y="0"/>
                  </a:cxn>
                  <a:cxn ang="T10">
                    <a:pos x="T3" y="0"/>
                  </a:cxn>
                  <a:cxn ang="T11">
                    <a:pos x="T4" y="0"/>
                  </a:cxn>
                  <a:cxn ang="T12">
                    <a:pos x="T5" y="0"/>
                  </a:cxn>
                  <a:cxn ang="T13">
                    <a:pos x="T6" y="0"/>
                  </a:cxn>
                </a:cxnLst>
                <a:rect l="0" t="0" r="r" b="b"/>
                <a:pathLst>
                  <a:path w="2">
                    <a:moveTo>
                      <a:pt x="0" y="0"/>
                    </a:moveTo>
                    <a:lnTo>
                      <a:pt x="0" y="0"/>
                    </a:lnTo>
                    <a:lnTo>
                      <a:pt x="2" y="0"/>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03" name="Rectangle 201">
                <a:extLst>
                  <a:ext uri="{FF2B5EF4-FFF2-40B4-BE49-F238E27FC236}">
                    <a16:creationId xmlns:a16="http://schemas.microsoft.com/office/drawing/2014/main" id="{666A6BD9-EF03-4E8A-C2A9-B2B6CF42A7E8}"/>
                  </a:ext>
                </a:extLst>
              </p:cNvPr>
              <p:cNvSpPr>
                <a:spLocks noChangeAspect="1" noChangeArrowheads="1"/>
              </p:cNvSpPr>
              <p:nvPr/>
            </p:nvSpPr>
            <p:spPr bwMode="auto">
              <a:xfrm>
                <a:off x="4521890" y="2768048"/>
                <a:ext cx="3040" cy="15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b="0" baseline="0">
                  <a:solidFill>
                    <a:prstClr val="black"/>
                  </a:solidFill>
                  <a:ea typeface="+mn-ea"/>
                  <a:cs typeface="+mn-cs"/>
                </a:endParaRPr>
              </a:p>
            </p:txBody>
          </p:sp>
          <p:sp>
            <p:nvSpPr>
              <p:cNvPr id="804" name="Rectangle 202">
                <a:extLst>
                  <a:ext uri="{FF2B5EF4-FFF2-40B4-BE49-F238E27FC236}">
                    <a16:creationId xmlns:a16="http://schemas.microsoft.com/office/drawing/2014/main" id="{B5F3CD8F-C509-2567-59CC-FC75F3D79638}"/>
                  </a:ext>
                </a:extLst>
              </p:cNvPr>
              <p:cNvSpPr>
                <a:spLocks noChangeAspect="1" noChangeArrowheads="1"/>
              </p:cNvSpPr>
              <p:nvPr/>
            </p:nvSpPr>
            <p:spPr bwMode="auto">
              <a:xfrm>
                <a:off x="4521890" y="2768048"/>
                <a:ext cx="3040" cy="1522"/>
              </a:xfrm>
              <a:prstGeom prst="rect">
                <a:avLst/>
              </a:prstGeom>
              <a:grpFill/>
              <a:ln w="3175" cap="rnd">
                <a:solidFill>
                  <a:srgbClr val="FFFFFF"/>
                </a:solidFill>
                <a:round/>
                <a:headEnd/>
                <a:tailEnd/>
              </a:ln>
            </p:spPr>
            <p:txBody>
              <a:bodyPr/>
              <a:lstStyle/>
              <a:p>
                <a:endParaRPr lang="en-US" sz="1000" b="0" baseline="0">
                  <a:solidFill>
                    <a:prstClr val="black"/>
                  </a:solidFill>
                  <a:ea typeface="+mn-ea"/>
                  <a:cs typeface="+mn-cs"/>
                </a:endParaRPr>
              </a:p>
            </p:txBody>
          </p:sp>
          <p:sp>
            <p:nvSpPr>
              <p:cNvPr id="805" name="Freeform 203">
                <a:extLst>
                  <a:ext uri="{FF2B5EF4-FFF2-40B4-BE49-F238E27FC236}">
                    <a16:creationId xmlns:a16="http://schemas.microsoft.com/office/drawing/2014/main" id="{F1BA9C81-642A-819E-6F01-1683EFC29681}"/>
                  </a:ext>
                </a:extLst>
              </p:cNvPr>
              <p:cNvSpPr>
                <a:spLocks noChangeAspect="1"/>
              </p:cNvSpPr>
              <p:nvPr/>
            </p:nvSpPr>
            <p:spPr bwMode="auto">
              <a:xfrm>
                <a:off x="4509727" y="2771088"/>
                <a:ext cx="3040" cy="0"/>
              </a:xfrm>
              <a:custGeom>
                <a:avLst/>
                <a:gdLst>
                  <a:gd name="T0" fmla="*/ 0 w 2"/>
                  <a:gd name="T1" fmla="*/ 2 w 2"/>
                  <a:gd name="T2" fmla="*/ 2 w 2"/>
                  <a:gd name="T3" fmla="*/ 2 w 2"/>
                  <a:gd name="T4" fmla="*/ 2 w 2"/>
                  <a:gd name="T5" fmla="*/ 2 w 2"/>
                  <a:gd name="T6" fmla="*/ 2 w 2"/>
                  <a:gd name="T7" fmla="*/ 2 w 2"/>
                  <a:gd name="T8" fmla="*/ 0 w 2"/>
                  <a:gd name="T9" fmla="*/ 0 w 2"/>
                  <a:gd name="T10" fmla="*/ 0 60000 65536"/>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Lst>
                <a:ahLst/>
                <a:cxnLst>
                  <a:cxn ang="T10">
                    <a:pos x="T0" y="0"/>
                  </a:cxn>
                  <a:cxn ang="T11">
                    <a:pos x="T1" y="0"/>
                  </a:cxn>
                  <a:cxn ang="T12">
                    <a:pos x="T2" y="0"/>
                  </a:cxn>
                  <a:cxn ang="T13">
                    <a:pos x="T3" y="0"/>
                  </a:cxn>
                  <a:cxn ang="T14">
                    <a:pos x="T4" y="0"/>
                  </a:cxn>
                  <a:cxn ang="T15">
                    <a:pos x="T5" y="0"/>
                  </a:cxn>
                  <a:cxn ang="T16">
                    <a:pos x="T6" y="0"/>
                  </a:cxn>
                  <a:cxn ang="T17">
                    <a:pos x="T7" y="0"/>
                  </a:cxn>
                  <a:cxn ang="T18">
                    <a:pos x="T8" y="0"/>
                  </a:cxn>
                  <a:cxn ang="T19">
                    <a:pos x="T9" y="0"/>
                  </a:cxn>
                </a:cxnLst>
                <a:rect l="0" t="0" r="r" b="b"/>
                <a:pathLst>
                  <a:path w="2">
                    <a:moveTo>
                      <a:pt x="0" y="0"/>
                    </a:move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06" name="Freeform 204">
                <a:extLst>
                  <a:ext uri="{FF2B5EF4-FFF2-40B4-BE49-F238E27FC236}">
                    <a16:creationId xmlns:a16="http://schemas.microsoft.com/office/drawing/2014/main" id="{23B80818-BE27-9A14-919A-43F3F315DBEB}"/>
                  </a:ext>
                </a:extLst>
              </p:cNvPr>
              <p:cNvSpPr>
                <a:spLocks noChangeAspect="1"/>
              </p:cNvSpPr>
              <p:nvPr/>
            </p:nvSpPr>
            <p:spPr bwMode="auto">
              <a:xfrm>
                <a:off x="4509727" y="2771088"/>
                <a:ext cx="3040" cy="0"/>
              </a:xfrm>
              <a:custGeom>
                <a:avLst/>
                <a:gdLst>
                  <a:gd name="T0" fmla="*/ 0 w 2"/>
                  <a:gd name="T1" fmla="*/ 2 w 2"/>
                  <a:gd name="T2" fmla="*/ 2 w 2"/>
                  <a:gd name="T3" fmla="*/ 2 w 2"/>
                  <a:gd name="T4" fmla="*/ 2 w 2"/>
                  <a:gd name="T5" fmla="*/ 2 w 2"/>
                  <a:gd name="T6" fmla="*/ 2 w 2"/>
                  <a:gd name="T7" fmla="*/ 2 w 2"/>
                  <a:gd name="T8" fmla="*/ 0 w 2"/>
                  <a:gd name="T9" fmla="*/ 0 w 2"/>
                  <a:gd name="T10" fmla="*/ 0 60000 65536"/>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Lst>
                <a:ahLst/>
                <a:cxnLst>
                  <a:cxn ang="T10">
                    <a:pos x="T0" y="0"/>
                  </a:cxn>
                  <a:cxn ang="T11">
                    <a:pos x="T1" y="0"/>
                  </a:cxn>
                  <a:cxn ang="T12">
                    <a:pos x="T2" y="0"/>
                  </a:cxn>
                  <a:cxn ang="T13">
                    <a:pos x="T3" y="0"/>
                  </a:cxn>
                  <a:cxn ang="T14">
                    <a:pos x="T4" y="0"/>
                  </a:cxn>
                  <a:cxn ang="T15">
                    <a:pos x="T5" y="0"/>
                  </a:cxn>
                  <a:cxn ang="T16">
                    <a:pos x="T6" y="0"/>
                  </a:cxn>
                  <a:cxn ang="T17">
                    <a:pos x="T7" y="0"/>
                  </a:cxn>
                  <a:cxn ang="T18">
                    <a:pos x="T8" y="0"/>
                  </a:cxn>
                  <a:cxn ang="T19">
                    <a:pos x="T9" y="0"/>
                  </a:cxn>
                </a:cxnLst>
                <a:rect l="0" t="0" r="r" b="b"/>
                <a:pathLst>
                  <a:path w="2">
                    <a:moveTo>
                      <a:pt x="0" y="0"/>
                    </a:moveTo>
                    <a:lnTo>
                      <a:pt x="2" y="0"/>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07" name="Freeform 205">
                <a:extLst>
                  <a:ext uri="{FF2B5EF4-FFF2-40B4-BE49-F238E27FC236}">
                    <a16:creationId xmlns:a16="http://schemas.microsoft.com/office/drawing/2014/main" id="{14936BA6-21E7-C9D6-2B28-BAD2FF284C81}"/>
                  </a:ext>
                </a:extLst>
              </p:cNvPr>
              <p:cNvSpPr>
                <a:spLocks noChangeAspect="1"/>
              </p:cNvSpPr>
              <p:nvPr/>
            </p:nvSpPr>
            <p:spPr bwMode="auto">
              <a:xfrm>
                <a:off x="4661784" y="2740673"/>
                <a:ext cx="0" cy="3040"/>
              </a:xfrm>
              <a:custGeom>
                <a:avLst/>
                <a:gdLst>
                  <a:gd name="T0" fmla="*/ 2 h 2"/>
                  <a:gd name="T1" fmla="*/ 0 h 2"/>
                  <a:gd name="T2" fmla="*/ 0 h 2"/>
                  <a:gd name="T3" fmla="*/ 2 h 2"/>
                  <a:gd name="T4" fmla="*/ 2 h 2"/>
                  <a:gd name="T5" fmla="*/ 2 h 2"/>
                  <a:gd name="T6" fmla="*/ 0 60000 65536"/>
                  <a:gd name="T7" fmla="*/ 0 60000 65536"/>
                  <a:gd name="T8" fmla="*/ 0 60000 65536"/>
                  <a:gd name="T9" fmla="*/ 0 60000 65536"/>
                  <a:gd name="T10" fmla="*/ 0 60000 65536"/>
                  <a:gd name="T11" fmla="*/ 0 60000 65536"/>
                </a:gdLst>
                <a:ahLst/>
                <a:cxnLst>
                  <a:cxn ang="T6">
                    <a:pos x="0" y="T0"/>
                  </a:cxn>
                  <a:cxn ang="T7">
                    <a:pos x="0" y="T1"/>
                  </a:cxn>
                  <a:cxn ang="T8">
                    <a:pos x="0" y="T2"/>
                  </a:cxn>
                  <a:cxn ang="T9">
                    <a:pos x="0" y="T3"/>
                  </a:cxn>
                  <a:cxn ang="T10">
                    <a:pos x="0" y="T4"/>
                  </a:cxn>
                  <a:cxn ang="T11">
                    <a:pos x="0" y="T5"/>
                  </a:cxn>
                </a:cxnLst>
                <a:rect l="0" t="0" r="r" b="b"/>
                <a:pathLst>
                  <a:path h="2">
                    <a:moveTo>
                      <a:pt x="0" y="2"/>
                    </a:moveTo>
                    <a:lnTo>
                      <a:pt x="0"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08" name="Freeform 206">
                <a:extLst>
                  <a:ext uri="{FF2B5EF4-FFF2-40B4-BE49-F238E27FC236}">
                    <a16:creationId xmlns:a16="http://schemas.microsoft.com/office/drawing/2014/main" id="{7462E2D2-BD3E-8515-B1D7-AFDBEE6029C1}"/>
                  </a:ext>
                </a:extLst>
              </p:cNvPr>
              <p:cNvSpPr>
                <a:spLocks noChangeAspect="1"/>
              </p:cNvSpPr>
              <p:nvPr/>
            </p:nvSpPr>
            <p:spPr bwMode="auto">
              <a:xfrm>
                <a:off x="4661784" y="2740673"/>
                <a:ext cx="0" cy="3040"/>
              </a:xfrm>
              <a:custGeom>
                <a:avLst/>
                <a:gdLst>
                  <a:gd name="T0" fmla="*/ 2 h 2"/>
                  <a:gd name="T1" fmla="*/ 0 h 2"/>
                  <a:gd name="T2" fmla="*/ 0 h 2"/>
                  <a:gd name="T3" fmla="*/ 2 h 2"/>
                  <a:gd name="T4" fmla="*/ 2 h 2"/>
                  <a:gd name="T5" fmla="*/ 2 h 2"/>
                  <a:gd name="T6" fmla="*/ 0 60000 65536"/>
                  <a:gd name="T7" fmla="*/ 0 60000 65536"/>
                  <a:gd name="T8" fmla="*/ 0 60000 65536"/>
                  <a:gd name="T9" fmla="*/ 0 60000 65536"/>
                  <a:gd name="T10" fmla="*/ 0 60000 65536"/>
                  <a:gd name="T11" fmla="*/ 0 60000 65536"/>
                </a:gdLst>
                <a:ahLst/>
                <a:cxnLst>
                  <a:cxn ang="T6">
                    <a:pos x="0" y="T0"/>
                  </a:cxn>
                  <a:cxn ang="T7">
                    <a:pos x="0" y="T1"/>
                  </a:cxn>
                  <a:cxn ang="T8">
                    <a:pos x="0" y="T2"/>
                  </a:cxn>
                  <a:cxn ang="T9">
                    <a:pos x="0" y="T3"/>
                  </a:cxn>
                  <a:cxn ang="T10">
                    <a:pos x="0" y="T4"/>
                  </a:cxn>
                  <a:cxn ang="T11">
                    <a:pos x="0" y="T5"/>
                  </a:cxn>
                </a:cxnLst>
                <a:rect l="0" t="0" r="r" b="b"/>
                <a:pathLst>
                  <a:path h="2">
                    <a:moveTo>
                      <a:pt x="0" y="2"/>
                    </a:moveTo>
                    <a:lnTo>
                      <a:pt x="0" y="0"/>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09" name="Freeform 207">
                <a:extLst>
                  <a:ext uri="{FF2B5EF4-FFF2-40B4-BE49-F238E27FC236}">
                    <a16:creationId xmlns:a16="http://schemas.microsoft.com/office/drawing/2014/main" id="{FE7DFDA5-288D-6D2E-F97B-958DA97C1CA8}"/>
                  </a:ext>
                </a:extLst>
              </p:cNvPr>
              <p:cNvSpPr>
                <a:spLocks noChangeAspect="1"/>
              </p:cNvSpPr>
              <p:nvPr/>
            </p:nvSpPr>
            <p:spPr bwMode="auto">
              <a:xfrm>
                <a:off x="4661784" y="2743713"/>
                <a:ext cx="3040" cy="0"/>
              </a:xfrm>
              <a:custGeom>
                <a:avLst/>
                <a:gdLst>
                  <a:gd name="T0" fmla="*/ 0 w 2"/>
                  <a:gd name="T1" fmla="*/ 0 w 2"/>
                  <a:gd name="T2" fmla="*/ 2 w 2"/>
                  <a:gd name="T3" fmla="*/ 0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0" y="0"/>
                    </a:moveTo>
                    <a:lnTo>
                      <a:pt x="0" y="0"/>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10" name="Freeform 208">
                <a:extLst>
                  <a:ext uri="{FF2B5EF4-FFF2-40B4-BE49-F238E27FC236}">
                    <a16:creationId xmlns:a16="http://schemas.microsoft.com/office/drawing/2014/main" id="{10E7DD64-B052-2249-EADB-1E3BDD293C91}"/>
                  </a:ext>
                </a:extLst>
              </p:cNvPr>
              <p:cNvSpPr>
                <a:spLocks noChangeAspect="1"/>
              </p:cNvSpPr>
              <p:nvPr/>
            </p:nvSpPr>
            <p:spPr bwMode="auto">
              <a:xfrm>
                <a:off x="4527973" y="2765002"/>
                <a:ext cx="6083" cy="3040"/>
              </a:xfrm>
              <a:custGeom>
                <a:avLst/>
                <a:gdLst>
                  <a:gd name="T0" fmla="*/ 0 w 4"/>
                  <a:gd name="T1" fmla="*/ 0 h 2"/>
                  <a:gd name="T2" fmla="*/ 2 w 4"/>
                  <a:gd name="T3" fmla="*/ 0 h 2"/>
                  <a:gd name="T4" fmla="*/ 4 w 4"/>
                  <a:gd name="T5" fmla="*/ 0 h 2"/>
                  <a:gd name="T6" fmla="*/ 2 w 4"/>
                  <a:gd name="T7" fmla="*/ 0 h 2"/>
                  <a:gd name="T8" fmla="*/ 2 w 4"/>
                  <a:gd name="T9" fmla="*/ 0 h 2"/>
                  <a:gd name="T10" fmla="*/ 2 w 4"/>
                  <a:gd name="T11" fmla="*/ 2 h 2"/>
                  <a:gd name="T12" fmla="*/ 0 w 4"/>
                  <a:gd name="T13" fmla="*/ 2 h 2"/>
                  <a:gd name="T14" fmla="*/ 0 w 4"/>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2">
                    <a:moveTo>
                      <a:pt x="0" y="0"/>
                    </a:moveTo>
                    <a:lnTo>
                      <a:pt x="2" y="0"/>
                    </a:lnTo>
                    <a:lnTo>
                      <a:pt x="4" y="0"/>
                    </a:lnTo>
                    <a:lnTo>
                      <a:pt x="2" y="0"/>
                    </a:lnTo>
                    <a:lnTo>
                      <a:pt x="2"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11" name="Freeform 209">
                <a:extLst>
                  <a:ext uri="{FF2B5EF4-FFF2-40B4-BE49-F238E27FC236}">
                    <a16:creationId xmlns:a16="http://schemas.microsoft.com/office/drawing/2014/main" id="{861ADD98-B181-6D4B-90B6-7B86A85E3619}"/>
                  </a:ext>
                </a:extLst>
              </p:cNvPr>
              <p:cNvSpPr>
                <a:spLocks noChangeAspect="1"/>
              </p:cNvSpPr>
              <p:nvPr/>
            </p:nvSpPr>
            <p:spPr bwMode="auto">
              <a:xfrm>
                <a:off x="4527973" y="2765002"/>
                <a:ext cx="6083" cy="3040"/>
              </a:xfrm>
              <a:custGeom>
                <a:avLst/>
                <a:gdLst>
                  <a:gd name="T0" fmla="*/ 0 w 4"/>
                  <a:gd name="T1" fmla="*/ 0 h 2"/>
                  <a:gd name="T2" fmla="*/ 2 w 4"/>
                  <a:gd name="T3" fmla="*/ 0 h 2"/>
                  <a:gd name="T4" fmla="*/ 4 w 4"/>
                  <a:gd name="T5" fmla="*/ 0 h 2"/>
                  <a:gd name="T6" fmla="*/ 2 w 4"/>
                  <a:gd name="T7" fmla="*/ 0 h 2"/>
                  <a:gd name="T8" fmla="*/ 2 w 4"/>
                  <a:gd name="T9" fmla="*/ 0 h 2"/>
                  <a:gd name="T10" fmla="*/ 2 w 4"/>
                  <a:gd name="T11" fmla="*/ 2 h 2"/>
                  <a:gd name="T12" fmla="*/ 0 w 4"/>
                  <a:gd name="T13" fmla="*/ 2 h 2"/>
                  <a:gd name="T14" fmla="*/ 0 w 4"/>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2">
                    <a:moveTo>
                      <a:pt x="0" y="0"/>
                    </a:moveTo>
                    <a:lnTo>
                      <a:pt x="2" y="0"/>
                    </a:lnTo>
                    <a:lnTo>
                      <a:pt x="4" y="0"/>
                    </a:lnTo>
                    <a:lnTo>
                      <a:pt x="2" y="0"/>
                    </a:lnTo>
                    <a:lnTo>
                      <a:pt x="2" y="2"/>
                    </a:lnTo>
                    <a:lnTo>
                      <a:pt x="0" y="2"/>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12" name="Freeform 210">
                <a:extLst>
                  <a:ext uri="{FF2B5EF4-FFF2-40B4-BE49-F238E27FC236}">
                    <a16:creationId xmlns:a16="http://schemas.microsoft.com/office/drawing/2014/main" id="{7AA7A19E-14C7-853C-E1B2-8AAAF0B2AB6F}"/>
                  </a:ext>
                </a:extLst>
              </p:cNvPr>
              <p:cNvSpPr>
                <a:spLocks noChangeAspect="1"/>
              </p:cNvSpPr>
              <p:nvPr/>
            </p:nvSpPr>
            <p:spPr bwMode="auto">
              <a:xfrm>
                <a:off x="4534056" y="2765002"/>
                <a:ext cx="3040" cy="0"/>
              </a:xfrm>
              <a:custGeom>
                <a:avLst/>
                <a:gdLst>
                  <a:gd name="T0" fmla="*/ 0 w 2"/>
                  <a:gd name="T1" fmla="*/ 0 w 2"/>
                  <a:gd name="T2" fmla="*/ 2 w 2"/>
                  <a:gd name="T3" fmla="*/ 2 w 2"/>
                  <a:gd name="T4" fmla="*/ 2 w 2"/>
                  <a:gd name="T5" fmla="*/ 0 w 2"/>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2">
                    <a:moveTo>
                      <a:pt x="0" y="0"/>
                    </a:moveTo>
                    <a:lnTo>
                      <a:pt x="0" y="0"/>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13" name="Freeform 211">
                <a:extLst>
                  <a:ext uri="{FF2B5EF4-FFF2-40B4-BE49-F238E27FC236}">
                    <a16:creationId xmlns:a16="http://schemas.microsoft.com/office/drawing/2014/main" id="{246FEACF-0858-8DD4-7057-5B405BFA4F0D}"/>
                  </a:ext>
                </a:extLst>
              </p:cNvPr>
              <p:cNvSpPr>
                <a:spLocks noChangeAspect="1"/>
              </p:cNvSpPr>
              <p:nvPr/>
            </p:nvSpPr>
            <p:spPr bwMode="auto">
              <a:xfrm>
                <a:off x="4534056" y="2765002"/>
                <a:ext cx="3040" cy="0"/>
              </a:xfrm>
              <a:custGeom>
                <a:avLst/>
                <a:gdLst>
                  <a:gd name="T0" fmla="*/ 0 w 2"/>
                  <a:gd name="T1" fmla="*/ 0 w 2"/>
                  <a:gd name="T2" fmla="*/ 2 w 2"/>
                  <a:gd name="T3" fmla="*/ 2 w 2"/>
                  <a:gd name="T4" fmla="*/ 2 w 2"/>
                  <a:gd name="T5" fmla="*/ 0 w 2"/>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2">
                    <a:moveTo>
                      <a:pt x="0" y="0"/>
                    </a:moveTo>
                    <a:lnTo>
                      <a:pt x="0" y="0"/>
                    </a:lnTo>
                    <a:lnTo>
                      <a:pt x="2" y="0"/>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14" name="Freeform 212">
                <a:extLst>
                  <a:ext uri="{FF2B5EF4-FFF2-40B4-BE49-F238E27FC236}">
                    <a16:creationId xmlns:a16="http://schemas.microsoft.com/office/drawing/2014/main" id="{6155F0A6-D576-B002-CD86-5101EB9FB54A}"/>
                  </a:ext>
                </a:extLst>
              </p:cNvPr>
              <p:cNvSpPr>
                <a:spLocks noChangeAspect="1"/>
              </p:cNvSpPr>
              <p:nvPr/>
            </p:nvSpPr>
            <p:spPr bwMode="auto">
              <a:xfrm>
                <a:off x="4515810" y="2768048"/>
                <a:ext cx="3040" cy="0"/>
              </a:xfrm>
              <a:custGeom>
                <a:avLst/>
                <a:gdLst>
                  <a:gd name="T0" fmla="*/ 0 w 2"/>
                  <a:gd name="T1" fmla="*/ 0 w 2"/>
                  <a:gd name="T2" fmla="*/ 2 w 2"/>
                  <a:gd name="T3" fmla="*/ 2 w 2"/>
                  <a:gd name="T4" fmla="*/ 0 w 2"/>
                  <a:gd name="T5" fmla="*/ 0 w 2"/>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2">
                    <a:moveTo>
                      <a:pt x="0" y="0"/>
                    </a:moveTo>
                    <a:lnTo>
                      <a:pt x="0" y="0"/>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15" name="Freeform 213">
                <a:extLst>
                  <a:ext uri="{FF2B5EF4-FFF2-40B4-BE49-F238E27FC236}">
                    <a16:creationId xmlns:a16="http://schemas.microsoft.com/office/drawing/2014/main" id="{52EDE985-9928-C7D8-F16F-BBEA1379C785}"/>
                  </a:ext>
                </a:extLst>
              </p:cNvPr>
              <p:cNvSpPr>
                <a:spLocks noChangeAspect="1"/>
              </p:cNvSpPr>
              <p:nvPr/>
            </p:nvSpPr>
            <p:spPr bwMode="auto">
              <a:xfrm>
                <a:off x="4515810" y="2768048"/>
                <a:ext cx="3040" cy="0"/>
              </a:xfrm>
              <a:custGeom>
                <a:avLst/>
                <a:gdLst>
                  <a:gd name="T0" fmla="*/ 0 w 2"/>
                  <a:gd name="T1" fmla="*/ 0 w 2"/>
                  <a:gd name="T2" fmla="*/ 2 w 2"/>
                  <a:gd name="T3" fmla="*/ 2 w 2"/>
                  <a:gd name="T4" fmla="*/ 0 w 2"/>
                  <a:gd name="T5" fmla="*/ 0 w 2"/>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2">
                    <a:moveTo>
                      <a:pt x="0" y="0"/>
                    </a:moveTo>
                    <a:lnTo>
                      <a:pt x="0" y="0"/>
                    </a:lnTo>
                    <a:lnTo>
                      <a:pt x="2" y="0"/>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16" name="Freeform 214">
                <a:extLst>
                  <a:ext uri="{FF2B5EF4-FFF2-40B4-BE49-F238E27FC236}">
                    <a16:creationId xmlns:a16="http://schemas.microsoft.com/office/drawing/2014/main" id="{8AB593E8-30C4-0DAD-E3A8-8A4C958094F7}"/>
                  </a:ext>
                </a:extLst>
              </p:cNvPr>
              <p:cNvSpPr>
                <a:spLocks noChangeAspect="1"/>
              </p:cNvSpPr>
              <p:nvPr/>
            </p:nvSpPr>
            <p:spPr bwMode="auto">
              <a:xfrm>
                <a:off x="4537096" y="2765002"/>
                <a:ext cx="3040" cy="0"/>
              </a:xfrm>
              <a:custGeom>
                <a:avLst/>
                <a:gdLst>
                  <a:gd name="T0" fmla="*/ 0 w 2"/>
                  <a:gd name="T1" fmla="*/ 2 w 2"/>
                  <a:gd name="T2" fmla="*/ 2 w 2"/>
                  <a:gd name="T3" fmla="*/ 2 w 2"/>
                  <a:gd name="T4" fmla="*/ 2 w 2"/>
                  <a:gd name="T5" fmla="*/ 0 w 2"/>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2">
                    <a:moveTo>
                      <a:pt x="0" y="0"/>
                    </a:move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17" name="Freeform 215">
                <a:extLst>
                  <a:ext uri="{FF2B5EF4-FFF2-40B4-BE49-F238E27FC236}">
                    <a16:creationId xmlns:a16="http://schemas.microsoft.com/office/drawing/2014/main" id="{869AD53C-F246-BBC5-0F8F-672A2089A40F}"/>
                  </a:ext>
                </a:extLst>
              </p:cNvPr>
              <p:cNvSpPr>
                <a:spLocks noChangeAspect="1"/>
              </p:cNvSpPr>
              <p:nvPr/>
            </p:nvSpPr>
            <p:spPr bwMode="auto">
              <a:xfrm>
                <a:off x="4537096" y="2765002"/>
                <a:ext cx="3040" cy="0"/>
              </a:xfrm>
              <a:custGeom>
                <a:avLst/>
                <a:gdLst>
                  <a:gd name="T0" fmla="*/ 0 w 2"/>
                  <a:gd name="T1" fmla="*/ 2 w 2"/>
                  <a:gd name="T2" fmla="*/ 2 w 2"/>
                  <a:gd name="T3" fmla="*/ 2 w 2"/>
                  <a:gd name="T4" fmla="*/ 2 w 2"/>
                  <a:gd name="T5" fmla="*/ 0 w 2"/>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2">
                    <a:moveTo>
                      <a:pt x="0" y="0"/>
                    </a:moveTo>
                    <a:lnTo>
                      <a:pt x="2" y="0"/>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18" name="Rectangle 216">
                <a:extLst>
                  <a:ext uri="{FF2B5EF4-FFF2-40B4-BE49-F238E27FC236}">
                    <a16:creationId xmlns:a16="http://schemas.microsoft.com/office/drawing/2014/main" id="{F34A1770-E860-80B4-101D-53733685FE6B}"/>
                  </a:ext>
                </a:extLst>
              </p:cNvPr>
              <p:cNvSpPr>
                <a:spLocks noChangeAspect="1" noChangeArrowheads="1"/>
              </p:cNvSpPr>
              <p:nvPr/>
            </p:nvSpPr>
            <p:spPr bwMode="auto">
              <a:xfrm>
                <a:off x="4552302" y="2743713"/>
                <a:ext cx="1522" cy="15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b="0" baseline="0">
                  <a:solidFill>
                    <a:prstClr val="black"/>
                  </a:solidFill>
                  <a:ea typeface="+mn-ea"/>
                  <a:cs typeface="+mn-cs"/>
                </a:endParaRPr>
              </a:p>
            </p:txBody>
          </p:sp>
          <p:sp>
            <p:nvSpPr>
              <p:cNvPr id="819" name="Rectangle 217">
                <a:extLst>
                  <a:ext uri="{FF2B5EF4-FFF2-40B4-BE49-F238E27FC236}">
                    <a16:creationId xmlns:a16="http://schemas.microsoft.com/office/drawing/2014/main" id="{0034BFCA-83A5-57E6-84E4-0BA54A1202C3}"/>
                  </a:ext>
                </a:extLst>
              </p:cNvPr>
              <p:cNvSpPr>
                <a:spLocks noChangeAspect="1" noChangeArrowheads="1"/>
              </p:cNvSpPr>
              <p:nvPr/>
            </p:nvSpPr>
            <p:spPr bwMode="auto">
              <a:xfrm>
                <a:off x="4552302" y="2743713"/>
                <a:ext cx="1522" cy="1522"/>
              </a:xfrm>
              <a:prstGeom prst="rect">
                <a:avLst/>
              </a:prstGeom>
              <a:grpFill/>
              <a:ln w="3175" cap="rnd">
                <a:solidFill>
                  <a:srgbClr val="FFFFFF"/>
                </a:solidFill>
                <a:round/>
                <a:headEnd/>
                <a:tailEnd/>
              </a:ln>
            </p:spPr>
            <p:txBody>
              <a:bodyPr/>
              <a:lstStyle/>
              <a:p>
                <a:endParaRPr lang="en-US" sz="1000" b="0" baseline="0">
                  <a:solidFill>
                    <a:prstClr val="black"/>
                  </a:solidFill>
                  <a:ea typeface="+mn-ea"/>
                  <a:cs typeface="+mn-cs"/>
                </a:endParaRPr>
              </a:p>
            </p:txBody>
          </p:sp>
          <p:sp>
            <p:nvSpPr>
              <p:cNvPr id="820" name="Rectangle 218">
                <a:extLst>
                  <a:ext uri="{FF2B5EF4-FFF2-40B4-BE49-F238E27FC236}">
                    <a16:creationId xmlns:a16="http://schemas.microsoft.com/office/drawing/2014/main" id="{0B9D22E6-2F43-90D0-F01E-06E6EAF98052}"/>
                  </a:ext>
                </a:extLst>
              </p:cNvPr>
              <p:cNvSpPr>
                <a:spLocks noChangeAspect="1" noChangeArrowheads="1"/>
              </p:cNvSpPr>
              <p:nvPr/>
            </p:nvSpPr>
            <p:spPr bwMode="auto">
              <a:xfrm>
                <a:off x="4512767" y="2768048"/>
                <a:ext cx="3040" cy="3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b="0" baseline="0">
                  <a:solidFill>
                    <a:prstClr val="black"/>
                  </a:solidFill>
                  <a:ea typeface="+mn-ea"/>
                  <a:cs typeface="+mn-cs"/>
                </a:endParaRPr>
              </a:p>
            </p:txBody>
          </p:sp>
          <p:sp>
            <p:nvSpPr>
              <p:cNvPr id="821" name="Rectangle 219">
                <a:extLst>
                  <a:ext uri="{FF2B5EF4-FFF2-40B4-BE49-F238E27FC236}">
                    <a16:creationId xmlns:a16="http://schemas.microsoft.com/office/drawing/2014/main" id="{1E15A0C6-B973-15B9-0686-83E6E80D6041}"/>
                  </a:ext>
                </a:extLst>
              </p:cNvPr>
              <p:cNvSpPr>
                <a:spLocks noChangeAspect="1" noChangeArrowheads="1"/>
              </p:cNvSpPr>
              <p:nvPr/>
            </p:nvSpPr>
            <p:spPr bwMode="auto">
              <a:xfrm>
                <a:off x="4512767" y="2768048"/>
                <a:ext cx="3040" cy="3040"/>
              </a:xfrm>
              <a:prstGeom prst="rect">
                <a:avLst/>
              </a:prstGeom>
              <a:grpFill/>
              <a:ln w="3175" cap="rnd">
                <a:solidFill>
                  <a:srgbClr val="FFFFFF"/>
                </a:solidFill>
                <a:round/>
                <a:headEnd/>
                <a:tailEnd/>
              </a:ln>
            </p:spPr>
            <p:txBody>
              <a:bodyPr/>
              <a:lstStyle/>
              <a:p>
                <a:endParaRPr lang="en-US" sz="1000" b="0" baseline="0">
                  <a:solidFill>
                    <a:prstClr val="black"/>
                  </a:solidFill>
                  <a:ea typeface="+mn-ea"/>
                  <a:cs typeface="+mn-cs"/>
                </a:endParaRPr>
              </a:p>
            </p:txBody>
          </p:sp>
          <p:sp>
            <p:nvSpPr>
              <p:cNvPr id="822" name="Freeform 220">
                <a:extLst>
                  <a:ext uri="{FF2B5EF4-FFF2-40B4-BE49-F238E27FC236}">
                    <a16:creationId xmlns:a16="http://schemas.microsoft.com/office/drawing/2014/main" id="{3B652480-5D3D-4380-D2C4-DC5C26F2666F}"/>
                  </a:ext>
                </a:extLst>
              </p:cNvPr>
              <p:cNvSpPr>
                <a:spLocks noChangeAspect="1"/>
              </p:cNvSpPr>
              <p:nvPr/>
            </p:nvSpPr>
            <p:spPr bwMode="auto">
              <a:xfrm>
                <a:off x="5513318" y="3210577"/>
                <a:ext cx="580865" cy="465343"/>
              </a:xfrm>
              <a:custGeom>
                <a:avLst/>
                <a:gdLst>
                  <a:gd name="T0" fmla="*/ 44 w 382"/>
                  <a:gd name="T1" fmla="*/ 124 h 306"/>
                  <a:gd name="T2" fmla="*/ 48 w 382"/>
                  <a:gd name="T3" fmla="*/ 94 h 306"/>
                  <a:gd name="T4" fmla="*/ 36 w 382"/>
                  <a:gd name="T5" fmla="*/ 76 h 306"/>
                  <a:gd name="T6" fmla="*/ 8 w 382"/>
                  <a:gd name="T7" fmla="*/ 38 h 306"/>
                  <a:gd name="T8" fmla="*/ 0 w 382"/>
                  <a:gd name="T9" fmla="*/ 4 h 306"/>
                  <a:gd name="T10" fmla="*/ 10 w 382"/>
                  <a:gd name="T11" fmla="*/ 2 h 306"/>
                  <a:gd name="T12" fmla="*/ 34 w 382"/>
                  <a:gd name="T13" fmla="*/ 16 h 306"/>
                  <a:gd name="T14" fmla="*/ 64 w 382"/>
                  <a:gd name="T15" fmla="*/ 0 h 306"/>
                  <a:gd name="T16" fmla="*/ 68 w 382"/>
                  <a:gd name="T17" fmla="*/ 14 h 306"/>
                  <a:gd name="T18" fmla="*/ 94 w 382"/>
                  <a:gd name="T19" fmla="*/ 44 h 306"/>
                  <a:gd name="T20" fmla="*/ 132 w 382"/>
                  <a:gd name="T21" fmla="*/ 58 h 306"/>
                  <a:gd name="T22" fmla="*/ 164 w 382"/>
                  <a:gd name="T23" fmla="*/ 62 h 306"/>
                  <a:gd name="T24" fmla="*/ 180 w 382"/>
                  <a:gd name="T25" fmla="*/ 56 h 306"/>
                  <a:gd name="T26" fmla="*/ 182 w 382"/>
                  <a:gd name="T27" fmla="*/ 50 h 306"/>
                  <a:gd name="T28" fmla="*/ 216 w 382"/>
                  <a:gd name="T29" fmla="*/ 32 h 306"/>
                  <a:gd name="T30" fmla="*/ 260 w 382"/>
                  <a:gd name="T31" fmla="*/ 42 h 306"/>
                  <a:gd name="T32" fmla="*/ 292 w 382"/>
                  <a:gd name="T33" fmla="*/ 62 h 306"/>
                  <a:gd name="T34" fmla="*/ 314 w 382"/>
                  <a:gd name="T35" fmla="*/ 86 h 306"/>
                  <a:gd name="T36" fmla="*/ 308 w 382"/>
                  <a:gd name="T37" fmla="*/ 112 h 306"/>
                  <a:gd name="T38" fmla="*/ 316 w 382"/>
                  <a:gd name="T39" fmla="*/ 128 h 306"/>
                  <a:gd name="T40" fmla="*/ 318 w 382"/>
                  <a:gd name="T41" fmla="*/ 150 h 306"/>
                  <a:gd name="T42" fmla="*/ 340 w 382"/>
                  <a:gd name="T43" fmla="*/ 174 h 306"/>
                  <a:gd name="T44" fmla="*/ 328 w 382"/>
                  <a:gd name="T45" fmla="*/ 208 h 306"/>
                  <a:gd name="T46" fmla="*/ 356 w 382"/>
                  <a:gd name="T47" fmla="*/ 236 h 306"/>
                  <a:gd name="T48" fmla="*/ 374 w 382"/>
                  <a:gd name="T49" fmla="*/ 264 h 306"/>
                  <a:gd name="T50" fmla="*/ 382 w 382"/>
                  <a:gd name="T51" fmla="*/ 276 h 306"/>
                  <a:gd name="T52" fmla="*/ 358 w 382"/>
                  <a:gd name="T53" fmla="*/ 290 h 306"/>
                  <a:gd name="T54" fmla="*/ 338 w 382"/>
                  <a:gd name="T55" fmla="*/ 304 h 306"/>
                  <a:gd name="T56" fmla="*/ 298 w 382"/>
                  <a:gd name="T57" fmla="*/ 296 h 306"/>
                  <a:gd name="T58" fmla="*/ 270 w 382"/>
                  <a:gd name="T59" fmla="*/ 280 h 306"/>
                  <a:gd name="T60" fmla="*/ 248 w 382"/>
                  <a:gd name="T61" fmla="*/ 272 h 306"/>
                  <a:gd name="T62" fmla="*/ 204 w 382"/>
                  <a:gd name="T63" fmla="*/ 270 h 306"/>
                  <a:gd name="T64" fmla="*/ 172 w 382"/>
                  <a:gd name="T65" fmla="*/ 250 h 306"/>
                  <a:gd name="T66" fmla="*/ 148 w 382"/>
                  <a:gd name="T67" fmla="*/ 222 h 306"/>
                  <a:gd name="T68" fmla="*/ 124 w 382"/>
                  <a:gd name="T69" fmla="*/ 200 h 306"/>
                  <a:gd name="T70" fmla="*/ 116 w 382"/>
                  <a:gd name="T71" fmla="*/ 194 h 306"/>
                  <a:gd name="T72" fmla="*/ 108 w 382"/>
                  <a:gd name="T73" fmla="*/ 204 h 306"/>
                  <a:gd name="T74" fmla="*/ 96 w 382"/>
                  <a:gd name="T75" fmla="*/ 184 h 306"/>
                  <a:gd name="T76" fmla="*/ 90 w 382"/>
                  <a:gd name="T77" fmla="*/ 166 h 306"/>
                  <a:gd name="T78" fmla="*/ 68 w 382"/>
                  <a:gd name="T79" fmla="*/ 148 h 3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2" h="306">
                    <a:moveTo>
                      <a:pt x="54" y="138"/>
                    </a:moveTo>
                    <a:lnTo>
                      <a:pt x="44" y="124"/>
                    </a:lnTo>
                    <a:lnTo>
                      <a:pt x="42" y="112"/>
                    </a:lnTo>
                    <a:lnTo>
                      <a:pt x="48" y="94"/>
                    </a:lnTo>
                    <a:lnTo>
                      <a:pt x="48" y="82"/>
                    </a:lnTo>
                    <a:lnTo>
                      <a:pt x="36" y="76"/>
                    </a:lnTo>
                    <a:lnTo>
                      <a:pt x="18" y="52"/>
                    </a:lnTo>
                    <a:lnTo>
                      <a:pt x="8" y="38"/>
                    </a:lnTo>
                    <a:lnTo>
                      <a:pt x="2" y="16"/>
                    </a:lnTo>
                    <a:lnTo>
                      <a:pt x="0" y="4"/>
                    </a:lnTo>
                    <a:lnTo>
                      <a:pt x="8" y="0"/>
                    </a:lnTo>
                    <a:lnTo>
                      <a:pt x="10" y="2"/>
                    </a:lnTo>
                    <a:lnTo>
                      <a:pt x="14" y="4"/>
                    </a:lnTo>
                    <a:lnTo>
                      <a:pt x="34" y="16"/>
                    </a:lnTo>
                    <a:lnTo>
                      <a:pt x="48" y="10"/>
                    </a:lnTo>
                    <a:lnTo>
                      <a:pt x="64" y="0"/>
                    </a:lnTo>
                    <a:lnTo>
                      <a:pt x="70" y="10"/>
                    </a:lnTo>
                    <a:lnTo>
                      <a:pt x="68" y="14"/>
                    </a:lnTo>
                    <a:lnTo>
                      <a:pt x="86" y="26"/>
                    </a:lnTo>
                    <a:lnTo>
                      <a:pt x="94" y="44"/>
                    </a:lnTo>
                    <a:lnTo>
                      <a:pt x="114" y="52"/>
                    </a:lnTo>
                    <a:lnTo>
                      <a:pt x="132" y="58"/>
                    </a:lnTo>
                    <a:lnTo>
                      <a:pt x="148" y="64"/>
                    </a:lnTo>
                    <a:lnTo>
                      <a:pt x="164" y="62"/>
                    </a:lnTo>
                    <a:lnTo>
                      <a:pt x="176" y="58"/>
                    </a:lnTo>
                    <a:lnTo>
                      <a:pt x="180" y="56"/>
                    </a:lnTo>
                    <a:lnTo>
                      <a:pt x="176" y="48"/>
                    </a:lnTo>
                    <a:lnTo>
                      <a:pt x="182" y="50"/>
                    </a:lnTo>
                    <a:lnTo>
                      <a:pt x="196" y="36"/>
                    </a:lnTo>
                    <a:lnTo>
                      <a:pt x="216" y="32"/>
                    </a:lnTo>
                    <a:lnTo>
                      <a:pt x="232" y="32"/>
                    </a:lnTo>
                    <a:lnTo>
                      <a:pt x="260" y="42"/>
                    </a:lnTo>
                    <a:lnTo>
                      <a:pt x="276" y="52"/>
                    </a:lnTo>
                    <a:lnTo>
                      <a:pt x="292" y="62"/>
                    </a:lnTo>
                    <a:lnTo>
                      <a:pt x="306" y="64"/>
                    </a:lnTo>
                    <a:lnTo>
                      <a:pt x="314" y="86"/>
                    </a:lnTo>
                    <a:lnTo>
                      <a:pt x="310" y="110"/>
                    </a:lnTo>
                    <a:lnTo>
                      <a:pt x="308" y="112"/>
                    </a:lnTo>
                    <a:lnTo>
                      <a:pt x="308" y="124"/>
                    </a:lnTo>
                    <a:lnTo>
                      <a:pt x="316" y="128"/>
                    </a:lnTo>
                    <a:lnTo>
                      <a:pt x="314" y="132"/>
                    </a:lnTo>
                    <a:lnTo>
                      <a:pt x="318" y="150"/>
                    </a:lnTo>
                    <a:lnTo>
                      <a:pt x="322" y="170"/>
                    </a:lnTo>
                    <a:lnTo>
                      <a:pt x="340" y="174"/>
                    </a:lnTo>
                    <a:lnTo>
                      <a:pt x="344" y="182"/>
                    </a:lnTo>
                    <a:lnTo>
                      <a:pt x="328" y="208"/>
                    </a:lnTo>
                    <a:lnTo>
                      <a:pt x="342" y="220"/>
                    </a:lnTo>
                    <a:lnTo>
                      <a:pt x="356" y="236"/>
                    </a:lnTo>
                    <a:lnTo>
                      <a:pt x="370" y="242"/>
                    </a:lnTo>
                    <a:lnTo>
                      <a:pt x="374" y="264"/>
                    </a:lnTo>
                    <a:lnTo>
                      <a:pt x="382" y="266"/>
                    </a:lnTo>
                    <a:lnTo>
                      <a:pt x="382" y="276"/>
                    </a:lnTo>
                    <a:lnTo>
                      <a:pt x="366" y="282"/>
                    </a:lnTo>
                    <a:lnTo>
                      <a:pt x="358" y="290"/>
                    </a:lnTo>
                    <a:lnTo>
                      <a:pt x="356" y="306"/>
                    </a:lnTo>
                    <a:lnTo>
                      <a:pt x="338" y="304"/>
                    </a:lnTo>
                    <a:lnTo>
                      <a:pt x="318" y="300"/>
                    </a:lnTo>
                    <a:lnTo>
                      <a:pt x="298" y="296"/>
                    </a:lnTo>
                    <a:lnTo>
                      <a:pt x="278" y="294"/>
                    </a:lnTo>
                    <a:lnTo>
                      <a:pt x="270" y="280"/>
                    </a:lnTo>
                    <a:lnTo>
                      <a:pt x="262" y="266"/>
                    </a:lnTo>
                    <a:lnTo>
                      <a:pt x="248" y="272"/>
                    </a:lnTo>
                    <a:lnTo>
                      <a:pt x="230" y="278"/>
                    </a:lnTo>
                    <a:lnTo>
                      <a:pt x="204" y="270"/>
                    </a:lnTo>
                    <a:lnTo>
                      <a:pt x="188" y="260"/>
                    </a:lnTo>
                    <a:lnTo>
                      <a:pt x="172" y="250"/>
                    </a:lnTo>
                    <a:lnTo>
                      <a:pt x="158" y="236"/>
                    </a:lnTo>
                    <a:lnTo>
                      <a:pt x="148" y="222"/>
                    </a:lnTo>
                    <a:lnTo>
                      <a:pt x="132" y="200"/>
                    </a:lnTo>
                    <a:lnTo>
                      <a:pt x="124" y="200"/>
                    </a:lnTo>
                    <a:lnTo>
                      <a:pt x="116" y="196"/>
                    </a:lnTo>
                    <a:lnTo>
                      <a:pt x="116" y="194"/>
                    </a:lnTo>
                    <a:lnTo>
                      <a:pt x="110" y="204"/>
                    </a:lnTo>
                    <a:lnTo>
                      <a:pt x="108" y="204"/>
                    </a:lnTo>
                    <a:lnTo>
                      <a:pt x="102" y="196"/>
                    </a:lnTo>
                    <a:lnTo>
                      <a:pt x="96" y="184"/>
                    </a:lnTo>
                    <a:lnTo>
                      <a:pt x="90" y="184"/>
                    </a:lnTo>
                    <a:lnTo>
                      <a:pt x="90" y="166"/>
                    </a:lnTo>
                    <a:lnTo>
                      <a:pt x="84" y="156"/>
                    </a:lnTo>
                    <a:lnTo>
                      <a:pt x="68" y="148"/>
                    </a:lnTo>
                    <a:lnTo>
                      <a:pt x="54" y="13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23" name="Freeform 221">
                <a:extLst>
                  <a:ext uri="{FF2B5EF4-FFF2-40B4-BE49-F238E27FC236}">
                    <a16:creationId xmlns:a16="http://schemas.microsoft.com/office/drawing/2014/main" id="{91857D35-96AB-A367-8694-C9A0777B31DC}"/>
                  </a:ext>
                </a:extLst>
              </p:cNvPr>
              <p:cNvSpPr>
                <a:spLocks noChangeAspect="1" noEditPoints="1"/>
              </p:cNvSpPr>
              <p:nvPr/>
            </p:nvSpPr>
            <p:spPr bwMode="auto">
              <a:xfrm>
                <a:off x="2432599" y="5195132"/>
                <a:ext cx="437930" cy="1053870"/>
              </a:xfrm>
              <a:custGeom>
                <a:avLst/>
                <a:gdLst>
                  <a:gd name="T0" fmla="*/ 238 w 288"/>
                  <a:gd name="T1" fmla="*/ 687 h 693"/>
                  <a:gd name="T2" fmla="*/ 188 w 288"/>
                  <a:gd name="T3" fmla="*/ 693 h 693"/>
                  <a:gd name="T4" fmla="*/ 174 w 288"/>
                  <a:gd name="T5" fmla="*/ 657 h 693"/>
                  <a:gd name="T6" fmla="*/ 142 w 288"/>
                  <a:gd name="T7" fmla="*/ 402 h 693"/>
                  <a:gd name="T8" fmla="*/ 168 w 288"/>
                  <a:gd name="T9" fmla="*/ 433 h 693"/>
                  <a:gd name="T10" fmla="*/ 170 w 288"/>
                  <a:gd name="T11" fmla="*/ 443 h 693"/>
                  <a:gd name="T12" fmla="*/ 156 w 288"/>
                  <a:gd name="T13" fmla="*/ 465 h 693"/>
                  <a:gd name="T14" fmla="*/ 138 w 288"/>
                  <a:gd name="T15" fmla="*/ 501 h 693"/>
                  <a:gd name="T16" fmla="*/ 174 w 288"/>
                  <a:gd name="T17" fmla="*/ 541 h 693"/>
                  <a:gd name="T18" fmla="*/ 172 w 288"/>
                  <a:gd name="T19" fmla="*/ 549 h 693"/>
                  <a:gd name="T20" fmla="*/ 166 w 288"/>
                  <a:gd name="T21" fmla="*/ 567 h 693"/>
                  <a:gd name="T22" fmla="*/ 146 w 288"/>
                  <a:gd name="T23" fmla="*/ 593 h 693"/>
                  <a:gd name="T24" fmla="*/ 144 w 288"/>
                  <a:gd name="T25" fmla="*/ 611 h 693"/>
                  <a:gd name="T26" fmla="*/ 148 w 288"/>
                  <a:gd name="T27" fmla="*/ 629 h 693"/>
                  <a:gd name="T28" fmla="*/ 140 w 288"/>
                  <a:gd name="T29" fmla="*/ 635 h 693"/>
                  <a:gd name="T30" fmla="*/ 88 w 288"/>
                  <a:gd name="T31" fmla="*/ 607 h 693"/>
                  <a:gd name="T32" fmla="*/ 72 w 288"/>
                  <a:gd name="T33" fmla="*/ 569 h 693"/>
                  <a:gd name="T34" fmla="*/ 64 w 288"/>
                  <a:gd name="T35" fmla="*/ 499 h 693"/>
                  <a:gd name="T36" fmla="*/ 64 w 288"/>
                  <a:gd name="T37" fmla="*/ 483 h 693"/>
                  <a:gd name="T38" fmla="*/ 34 w 288"/>
                  <a:gd name="T39" fmla="*/ 441 h 693"/>
                  <a:gd name="T40" fmla="*/ 24 w 288"/>
                  <a:gd name="T41" fmla="*/ 372 h 693"/>
                  <a:gd name="T42" fmla="*/ 20 w 288"/>
                  <a:gd name="T43" fmla="*/ 328 h 693"/>
                  <a:gd name="T44" fmla="*/ 20 w 288"/>
                  <a:gd name="T45" fmla="*/ 282 h 693"/>
                  <a:gd name="T46" fmla="*/ 8 w 288"/>
                  <a:gd name="T47" fmla="*/ 226 h 693"/>
                  <a:gd name="T48" fmla="*/ 4 w 288"/>
                  <a:gd name="T49" fmla="*/ 182 h 693"/>
                  <a:gd name="T50" fmla="*/ 10 w 288"/>
                  <a:gd name="T51" fmla="*/ 132 h 693"/>
                  <a:gd name="T52" fmla="*/ 16 w 288"/>
                  <a:gd name="T53" fmla="*/ 96 h 693"/>
                  <a:gd name="T54" fmla="*/ 32 w 288"/>
                  <a:gd name="T55" fmla="*/ 46 h 693"/>
                  <a:gd name="T56" fmla="*/ 48 w 288"/>
                  <a:gd name="T57" fmla="*/ 0 h 693"/>
                  <a:gd name="T58" fmla="*/ 82 w 288"/>
                  <a:gd name="T59" fmla="*/ 20 h 693"/>
                  <a:gd name="T60" fmla="*/ 114 w 288"/>
                  <a:gd name="T61" fmla="*/ 10 h 693"/>
                  <a:gd name="T62" fmla="*/ 166 w 288"/>
                  <a:gd name="T63" fmla="*/ 50 h 693"/>
                  <a:gd name="T64" fmla="*/ 214 w 288"/>
                  <a:gd name="T65" fmla="*/ 78 h 693"/>
                  <a:gd name="T66" fmla="*/ 220 w 288"/>
                  <a:gd name="T67" fmla="*/ 118 h 693"/>
                  <a:gd name="T68" fmla="*/ 268 w 288"/>
                  <a:gd name="T69" fmla="*/ 94 h 693"/>
                  <a:gd name="T70" fmla="*/ 288 w 288"/>
                  <a:gd name="T71" fmla="*/ 108 h 693"/>
                  <a:gd name="T72" fmla="*/ 254 w 288"/>
                  <a:gd name="T73" fmla="*/ 140 h 693"/>
                  <a:gd name="T74" fmla="*/ 226 w 288"/>
                  <a:gd name="T75" fmla="*/ 178 h 693"/>
                  <a:gd name="T76" fmla="*/ 224 w 288"/>
                  <a:gd name="T77" fmla="*/ 226 h 693"/>
                  <a:gd name="T78" fmla="*/ 230 w 288"/>
                  <a:gd name="T79" fmla="*/ 272 h 693"/>
                  <a:gd name="T80" fmla="*/ 268 w 288"/>
                  <a:gd name="T81" fmla="*/ 314 h 693"/>
                  <a:gd name="T82" fmla="*/ 242 w 288"/>
                  <a:gd name="T83" fmla="*/ 356 h 693"/>
                  <a:gd name="T84" fmla="*/ 194 w 288"/>
                  <a:gd name="T85" fmla="*/ 364 h 693"/>
                  <a:gd name="T86" fmla="*/ 190 w 288"/>
                  <a:gd name="T87" fmla="*/ 398 h 69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88" h="693">
                    <a:moveTo>
                      <a:pt x="174" y="657"/>
                    </a:moveTo>
                    <a:lnTo>
                      <a:pt x="200" y="677"/>
                    </a:lnTo>
                    <a:lnTo>
                      <a:pt x="238" y="687"/>
                    </a:lnTo>
                    <a:lnTo>
                      <a:pt x="240" y="693"/>
                    </a:lnTo>
                    <a:lnTo>
                      <a:pt x="214" y="693"/>
                    </a:lnTo>
                    <a:lnTo>
                      <a:pt x="188" y="693"/>
                    </a:lnTo>
                    <a:lnTo>
                      <a:pt x="176" y="671"/>
                    </a:lnTo>
                    <a:lnTo>
                      <a:pt x="168" y="649"/>
                    </a:lnTo>
                    <a:lnTo>
                      <a:pt x="174" y="657"/>
                    </a:lnTo>
                    <a:close/>
                    <a:moveTo>
                      <a:pt x="184" y="408"/>
                    </a:moveTo>
                    <a:lnTo>
                      <a:pt x="160" y="406"/>
                    </a:lnTo>
                    <a:lnTo>
                      <a:pt x="142" y="402"/>
                    </a:lnTo>
                    <a:lnTo>
                      <a:pt x="156" y="433"/>
                    </a:lnTo>
                    <a:lnTo>
                      <a:pt x="162" y="435"/>
                    </a:lnTo>
                    <a:lnTo>
                      <a:pt x="168" y="433"/>
                    </a:lnTo>
                    <a:lnTo>
                      <a:pt x="172" y="429"/>
                    </a:lnTo>
                    <a:lnTo>
                      <a:pt x="178" y="445"/>
                    </a:lnTo>
                    <a:lnTo>
                      <a:pt x="170" y="443"/>
                    </a:lnTo>
                    <a:lnTo>
                      <a:pt x="156" y="443"/>
                    </a:lnTo>
                    <a:lnTo>
                      <a:pt x="170" y="449"/>
                    </a:lnTo>
                    <a:lnTo>
                      <a:pt x="156" y="465"/>
                    </a:lnTo>
                    <a:lnTo>
                      <a:pt x="158" y="483"/>
                    </a:lnTo>
                    <a:lnTo>
                      <a:pt x="156" y="491"/>
                    </a:lnTo>
                    <a:lnTo>
                      <a:pt x="138" y="501"/>
                    </a:lnTo>
                    <a:lnTo>
                      <a:pt x="138" y="521"/>
                    </a:lnTo>
                    <a:lnTo>
                      <a:pt x="164" y="535"/>
                    </a:lnTo>
                    <a:lnTo>
                      <a:pt x="174" y="541"/>
                    </a:lnTo>
                    <a:lnTo>
                      <a:pt x="176" y="545"/>
                    </a:lnTo>
                    <a:lnTo>
                      <a:pt x="174" y="549"/>
                    </a:lnTo>
                    <a:lnTo>
                      <a:pt x="172" y="549"/>
                    </a:lnTo>
                    <a:lnTo>
                      <a:pt x="172" y="551"/>
                    </a:lnTo>
                    <a:lnTo>
                      <a:pt x="174" y="553"/>
                    </a:lnTo>
                    <a:lnTo>
                      <a:pt x="166" y="567"/>
                    </a:lnTo>
                    <a:lnTo>
                      <a:pt x="156" y="579"/>
                    </a:lnTo>
                    <a:lnTo>
                      <a:pt x="156" y="595"/>
                    </a:lnTo>
                    <a:lnTo>
                      <a:pt x="146" y="593"/>
                    </a:lnTo>
                    <a:lnTo>
                      <a:pt x="152" y="597"/>
                    </a:lnTo>
                    <a:lnTo>
                      <a:pt x="144" y="611"/>
                    </a:lnTo>
                    <a:lnTo>
                      <a:pt x="144" y="615"/>
                    </a:lnTo>
                    <a:lnTo>
                      <a:pt x="150" y="629"/>
                    </a:lnTo>
                    <a:lnTo>
                      <a:pt x="148" y="629"/>
                    </a:lnTo>
                    <a:lnTo>
                      <a:pt x="158" y="633"/>
                    </a:lnTo>
                    <a:lnTo>
                      <a:pt x="168" y="643"/>
                    </a:lnTo>
                    <a:lnTo>
                      <a:pt x="140" y="635"/>
                    </a:lnTo>
                    <a:lnTo>
                      <a:pt x="108" y="633"/>
                    </a:lnTo>
                    <a:lnTo>
                      <a:pt x="98" y="623"/>
                    </a:lnTo>
                    <a:lnTo>
                      <a:pt x="88" y="607"/>
                    </a:lnTo>
                    <a:lnTo>
                      <a:pt x="78" y="609"/>
                    </a:lnTo>
                    <a:lnTo>
                      <a:pt x="62" y="581"/>
                    </a:lnTo>
                    <a:lnTo>
                      <a:pt x="72" y="569"/>
                    </a:lnTo>
                    <a:lnTo>
                      <a:pt x="70" y="541"/>
                    </a:lnTo>
                    <a:lnTo>
                      <a:pt x="66" y="517"/>
                    </a:lnTo>
                    <a:lnTo>
                      <a:pt x="64" y="499"/>
                    </a:lnTo>
                    <a:lnTo>
                      <a:pt x="60" y="491"/>
                    </a:lnTo>
                    <a:lnTo>
                      <a:pt x="52" y="487"/>
                    </a:lnTo>
                    <a:lnTo>
                      <a:pt x="64" y="483"/>
                    </a:lnTo>
                    <a:lnTo>
                      <a:pt x="50" y="475"/>
                    </a:lnTo>
                    <a:lnTo>
                      <a:pt x="42" y="451"/>
                    </a:lnTo>
                    <a:lnTo>
                      <a:pt x="34" y="441"/>
                    </a:lnTo>
                    <a:lnTo>
                      <a:pt x="32" y="424"/>
                    </a:lnTo>
                    <a:lnTo>
                      <a:pt x="26" y="394"/>
                    </a:lnTo>
                    <a:lnTo>
                      <a:pt x="24" y="372"/>
                    </a:lnTo>
                    <a:lnTo>
                      <a:pt x="28" y="358"/>
                    </a:lnTo>
                    <a:lnTo>
                      <a:pt x="26" y="348"/>
                    </a:lnTo>
                    <a:lnTo>
                      <a:pt x="20" y="328"/>
                    </a:lnTo>
                    <a:lnTo>
                      <a:pt x="16" y="312"/>
                    </a:lnTo>
                    <a:lnTo>
                      <a:pt x="24" y="298"/>
                    </a:lnTo>
                    <a:lnTo>
                      <a:pt x="20" y="282"/>
                    </a:lnTo>
                    <a:lnTo>
                      <a:pt x="22" y="256"/>
                    </a:lnTo>
                    <a:lnTo>
                      <a:pt x="18" y="244"/>
                    </a:lnTo>
                    <a:lnTo>
                      <a:pt x="8" y="226"/>
                    </a:lnTo>
                    <a:lnTo>
                      <a:pt x="0" y="208"/>
                    </a:lnTo>
                    <a:lnTo>
                      <a:pt x="2" y="196"/>
                    </a:lnTo>
                    <a:lnTo>
                      <a:pt x="4" y="182"/>
                    </a:lnTo>
                    <a:lnTo>
                      <a:pt x="4" y="166"/>
                    </a:lnTo>
                    <a:lnTo>
                      <a:pt x="2" y="152"/>
                    </a:lnTo>
                    <a:lnTo>
                      <a:pt x="10" y="132"/>
                    </a:lnTo>
                    <a:lnTo>
                      <a:pt x="18" y="114"/>
                    </a:lnTo>
                    <a:lnTo>
                      <a:pt x="22" y="108"/>
                    </a:lnTo>
                    <a:lnTo>
                      <a:pt x="16" y="96"/>
                    </a:lnTo>
                    <a:lnTo>
                      <a:pt x="12" y="66"/>
                    </a:lnTo>
                    <a:lnTo>
                      <a:pt x="16" y="56"/>
                    </a:lnTo>
                    <a:lnTo>
                      <a:pt x="32" y="46"/>
                    </a:lnTo>
                    <a:lnTo>
                      <a:pt x="36" y="26"/>
                    </a:lnTo>
                    <a:lnTo>
                      <a:pt x="32" y="22"/>
                    </a:lnTo>
                    <a:lnTo>
                      <a:pt x="48" y="0"/>
                    </a:lnTo>
                    <a:lnTo>
                      <a:pt x="52" y="2"/>
                    </a:lnTo>
                    <a:lnTo>
                      <a:pt x="74" y="8"/>
                    </a:lnTo>
                    <a:lnTo>
                      <a:pt x="82" y="20"/>
                    </a:lnTo>
                    <a:lnTo>
                      <a:pt x="88" y="8"/>
                    </a:lnTo>
                    <a:lnTo>
                      <a:pt x="110" y="4"/>
                    </a:lnTo>
                    <a:lnTo>
                      <a:pt x="114" y="10"/>
                    </a:lnTo>
                    <a:lnTo>
                      <a:pt x="132" y="26"/>
                    </a:lnTo>
                    <a:lnTo>
                      <a:pt x="150" y="44"/>
                    </a:lnTo>
                    <a:lnTo>
                      <a:pt x="166" y="50"/>
                    </a:lnTo>
                    <a:lnTo>
                      <a:pt x="180" y="58"/>
                    </a:lnTo>
                    <a:lnTo>
                      <a:pt x="196" y="66"/>
                    </a:lnTo>
                    <a:lnTo>
                      <a:pt x="214" y="78"/>
                    </a:lnTo>
                    <a:lnTo>
                      <a:pt x="206" y="96"/>
                    </a:lnTo>
                    <a:lnTo>
                      <a:pt x="200" y="116"/>
                    </a:lnTo>
                    <a:lnTo>
                      <a:pt x="220" y="118"/>
                    </a:lnTo>
                    <a:lnTo>
                      <a:pt x="242" y="120"/>
                    </a:lnTo>
                    <a:lnTo>
                      <a:pt x="254" y="116"/>
                    </a:lnTo>
                    <a:lnTo>
                      <a:pt x="268" y="94"/>
                    </a:lnTo>
                    <a:lnTo>
                      <a:pt x="268" y="80"/>
                    </a:lnTo>
                    <a:lnTo>
                      <a:pt x="280" y="80"/>
                    </a:lnTo>
                    <a:lnTo>
                      <a:pt x="288" y="108"/>
                    </a:lnTo>
                    <a:lnTo>
                      <a:pt x="276" y="118"/>
                    </a:lnTo>
                    <a:lnTo>
                      <a:pt x="264" y="128"/>
                    </a:lnTo>
                    <a:lnTo>
                      <a:pt x="254" y="140"/>
                    </a:lnTo>
                    <a:lnTo>
                      <a:pt x="244" y="154"/>
                    </a:lnTo>
                    <a:lnTo>
                      <a:pt x="236" y="166"/>
                    </a:lnTo>
                    <a:lnTo>
                      <a:pt x="226" y="178"/>
                    </a:lnTo>
                    <a:lnTo>
                      <a:pt x="226" y="180"/>
                    </a:lnTo>
                    <a:lnTo>
                      <a:pt x="224" y="204"/>
                    </a:lnTo>
                    <a:lnTo>
                      <a:pt x="224" y="226"/>
                    </a:lnTo>
                    <a:lnTo>
                      <a:pt x="226" y="240"/>
                    </a:lnTo>
                    <a:lnTo>
                      <a:pt x="222" y="248"/>
                    </a:lnTo>
                    <a:lnTo>
                      <a:pt x="230" y="272"/>
                    </a:lnTo>
                    <a:lnTo>
                      <a:pt x="254" y="290"/>
                    </a:lnTo>
                    <a:lnTo>
                      <a:pt x="256" y="304"/>
                    </a:lnTo>
                    <a:lnTo>
                      <a:pt x="268" y="314"/>
                    </a:lnTo>
                    <a:lnTo>
                      <a:pt x="262" y="332"/>
                    </a:lnTo>
                    <a:lnTo>
                      <a:pt x="258" y="350"/>
                    </a:lnTo>
                    <a:lnTo>
                      <a:pt x="242" y="356"/>
                    </a:lnTo>
                    <a:lnTo>
                      <a:pt x="224" y="358"/>
                    </a:lnTo>
                    <a:lnTo>
                      <a:pt x="210" y="362"/>
                    </a:lnTo>
                    <a:lnTo>
                      <a:pt x="194" y="364"/>
                    </a:lnTo>
                    <a:lnTo>
                      <a:pt x="180" y="364"/>
                    </a:lnTo>
                    <a:lnTo>
                      <a:pt x="184" y="372"/>
                    </a:lnTo>
                    <a:lnTo>
                      <a:pt x="190" y="398"/>
                    </a:lnTo>
                    <a:lnTo>
                      <a:pt x="184" y="40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24" name="Freeform 222">
                <a:extLst>
                  <a:ext uri="{FF2B5EF4-FFF2-40B4-BE49-F238E27FC236}">
                    <a16:creationId xmlns:a16="http://schemas.microsoft.com/office/drawing/2014/main" id="{9E2F05B6-5167-C697-4611-F27A1939CA9B}"/>
                  </a:ext>
                </a:extLst>
              </p:cNvPr>
              <p:cNvSpPr>
                <a:spLocks noChangeAspect="1"/>
              </p:cNvSpPr>
              <p:nvPr/>
            </p:nvSpPr>
            <p:spPr bwMode="auto">
              <a:xfrm>
                <a:off x="2262292" y="3847765"/>
                <a:ext cx="82114" cy="60828"/>
              </a:xfrm>
              <a:custGeom>
                <a:avLst/>
                <a:gdLst>
                  <a:gd name="T0" fmla="*/ 54 w 54"/>
                  <a:gd name="T1" fmla="*/ 2 h 40"/>
                  <a:gd name="T2" fmla="*/ 50 w 54"/>
                  <a:gd name="T3" fmla="*/ 20 h 40"/>
                  <a:gd name="T4" fmla="*/ 46 w 54"/>
                  <a:gd name="T5" fmla="*/ 28 h 40"/>
                  <a:gd name="T6" fmla="*/ 48 w 54"/>
                  <a:gd name="T7" fmla="*/ 40 h 40"/>
                  <a:gd name="T8" fmla="*/ 44 w 54"/>
                  <a:gd name="T9" fmla="*/ 36 h 40"/>
                  <a:gd name="T10" fmla="*/ 30 w 54"/>
                  <a:gd name="T11" fmla="*/ 38 h 40"/>
                  <a:gd name="T12" fmla="*/ 20 w 54"/>
                  <a:gd name="T13" fmla="*/ 36 h 40"/>
                  <a:gd name="T14" fmla="*/ 14 w 54"/>
                  <a:gd name="T15" fmla="*/ 36 h 40"/>
                  <a:gd name="T16" fmla="*/ 12 w 54"/>
                  <a:gd name="T17" fmla="*/ 38 h 40"/>
                  <a:gd name="T18" fmla="*/ 12 w 54"/>
                  <a:gd name="T19" fmla="*/ 40 h 40"/>
                  <a:gd name="T20" fmla="*/ 10 w 54"/>
                  <a:gd name="T21" fmla="*/ 40 h 40"/>
                  <a:gd name="T22" fmla="*/ 6 w 54"/>
                  <a:gd name="T23" fmla="*/ 36 h 40"/>
                  <a:gd name="T24" fmla="*/ 4 w 54"/>
                  <a:gd name="T25" fmla="*/ 34 h 40"/>
                  <a:gd name="T26" fmla="*/ 2 w 54"/>
                  <a:gd name="T27" fmla="*/ 34 h 40"/>
                  <a:gd name="T28" fmla="*/ 0 w 54"/>
                  <a:gd name="T29" fmla="*/ 32 h 40"/>
                  <a:gd name="T30" fmla="*/ 2 w 54"/>
                  <a:gd name="T31" fmla="*/ 28 h 40"/>
                  <a:gd name="T32" fmla="*/ 6 w 54"/>
                  <a:gd name="T33" fmla="*/ 26 h 40"/>
                  <a:gd name="T34" fmla="*/ 10 w 54"/>
                  <a:gd name="T35" fmla="*/ 28 h 40"/>
                  <a:gd name="T36" fmla="*/ 26 w 54"/>
                  <a:gd name="T37" fmla="*/ 32 h 40"/>
                  <a:gd name="T38" fmla="*/ 32 w 54"/>
                  <a:gd name="T39" fmla="*/ 32 h 40"/>
                  <a:gd name="T40" fmla="*/ 34 w 54"/>
                  <a:gd name="T41" fmla="*/ 28 h 40"/>
                  <a:gd name="T42" fmla="*/ 40 w 54"/>
                  <a:gd name="T43" fmla="*/ 30 h 40"/>
                  <a:gd name="T44" fmla="*/ 40 w 54"/>
                  <a:gd name="T45" fmla="*/ 26 h 40"/>
                  <a:gd name="T46" fmla="*/ 36 w 54"/>
                  <a:gd name="T47" fmla="*/ 24 h 40"/>
                  <a:gd name="T48" fmla="*/ 32 w 54"/>
                  <a:gd name="T49" fmla="*/ 18 h 40"/>
                  <a:gd name="T50" fmla="*/ 34 w 54"/>
                  <a:gd name="T51" fmla="*/ 18 h 40"/>
                  <a:gd name="T52" fmla="*/ 32 w 54"/>
                  <a:gd name="T53" fmla="*/ 16 h 40"/>
                  <a:gd name="T54" fmla="*/ 34 w 54"/>
                  <a:gd name="T55" fmla="*/ 14 h 40"/>
                  <a:gd name="T56" fmla="*/ 34 w 54"/>
                  <a:gd name="T57" fmla="*/ 10 h 40"/>
                  <a:gd name="T58" fmla="*/ 28 w 54"/>
                  <a:gd name="T59" fmla="*/ 6 h 40"/>
                  <a:gd name="T60" fmla="*/ 26 w 54"/>
                  <a:gd name="T61" fmla="*/ 6 h 40"/>
                  <a:gd name="T62" fmla="*/ 22 w 54"/>
                  <a:gd name="T63" fmla="*/ 6 h 40"/>
                  <a:gd name="T64" fmla="*/ 22 w 54"/>
                  <a:gd name="T65" fmla="*/ 4 h 40"/>
                  <a:gd name="T66" fmla="*/ 24 w 54"/>
                  <a:gd name="T67" fmla="*/ 2 h 40"/>
                  <a:gd name="T68" fmla="*/ 28 w 54"/>
                  <a:gd name="T69" fmla="*/ 0 h 40"/>
                  <a:gd name="T70" fmla="*/ 38 w 54"/>
                  <a:gd name="T71" fmla="*/ 0 h 40"/>
                  <a:gd name="T72" fmla="*/ 42 w 54"/>
                  <a:gd name="T73" fmla="*/ 2 h 40"/>
                  <a:gd name="T74" fmla="*/ 50 w 54"/>
                  <a:gd name="T75" fmla="*/ 4 h 40"/>
                  <a:gd name="T76" fmla="*/ 54 w 54"/>
                  <a:gd name="T77" fmla="*/ 2 h 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4" h="40">
                    <a:moveTo>
                      <a:pt x="54" y="2"/>
                    </a:moveTo>
                    <a:lnTo>
                      <a:pt x="50" y="20"/>
                    </a:lnTo>
                    <a:lnTo>
                      <a:pt x="46" y="28"/>
                    </a:lnTo>
                    <a:lnTo>
                      <a:pt x="48" y="40"/>
                    </a:lnTo>
                    <a:lnTo>
                      <a:pt x="44" y="36"/>
                    </a:lnTo>
                    <a:lnTo>
                      <a:pt x="30" y="38"/>
                    </a:lnTo>
                    <a:lnTo>
                      <a:pt x="20" y="36"/>
                    </a:lnTo>
                    <a:lnTo>
                      <a:pt x="14" y="36"/>
                    </a:lnTo>
                    <a:lnTo>
                      <a:pt x="12" y="38"/>
                    </a:lnTo>
                    <a:lnTo>
                      <a:pt x="12" y="40"/>
                    </a:lnTo>
                    <a:lnTo>
                      <a:pt x="10" y="40"/>
                    </a:lnTo>
                    <a:lnTo>
                      <a:pt x="6" y="36"/>
                    </a:lnTo>
                    <a:lnTo>
                      <a:pt x="4" y="34"/>
                    </a:lnTo>
                    <a:lnTo>
                      <a:pt x="2" y="34"/>
                    </a:lnTo>
                    <a:lnTo>
                      <a:pt x="0" y="32"/>
                    </a:lnTo>
                    <a:lnTo>
                      <a:pt x="2" y="28"/>
                    </a:lnTo>
                    <a:lnTo>
                      <a:pt x="6" y="26"/>
                    </a:lnTo>
                    <a:lnTo>
                      <a:pt x="10" y="28"/>
                    </a:lnTo>
                    <a:lnTo>
                      <a:pt x="26" y="32"/>
                    </a:lnTo>
                    <a:lnTo>
                      <a:pt x="32" y="32"/>
                    </a:lnTo>
                    <a:lnTo>
                      <a:pt x="34" y="28"/>
                    </a:lnTo>
                    <a:lnTo>
                      <a:pt x="40" y="30"/>
                    </a:lnTo>
                    <a:lnTo>
                      <a:pt x="40" y="26"/>
                    </a:lnTo>
                    <a:lnTo>
                      <a:pt x="36" y="24"/>
                    </a:lnTo>
                    <a:lnTo>
                      <a:pt x="32" y="18"/>
                    </a:lnTo>
                    <a:lnTo>
                      <a:pt x="34" y="18"/>
                    </a:lnTo>
                    <a:lnTo>
                      <a:pt x="32" y="16"/>
                    </a:lnTo>
                    <a:lnTo>
                      <a:pt x="34" y="14"/>
                    </a:lnTo>
                    <a:lnTo>
                      <a:pt x="34" y="10"/>
                    </a:lnTo>
                    <a:lnTo>
                      <a:pt x="28" y="6"/>
                    </a:lnTo>
                    <a:lnTo>
                      <a:pt x="26" y="6"/>
                    </a:lnTo>
                    <a:lnTo>
                      <a:pt x="22" y="6"/>
                    </a:lnTo>
                    <a:lnTo>
                      <a:pt x="22" y="4"/>
                    </a:lnTo>
                    <a:lnTo>
                      <a:pt x="24" y="2"/>
                    </a:lnTo>
                    <a:lnTo>
                      <a:pt x="28" y="0"/>
                    </a:lnTo>
                    <a:lnTo>
                      <a:pt x="38" y="0"/>
                    </a:lnTo>
                    <a:lnTo>
                      <a:pt x="42" y="2"/>
                    </a:lnTo>
                    <a:lnTo>
                      <a:pt x="50" y="4"/>
                    </a:lnTo>
                    <a:lnTo>
                      <a:pt x="54" y="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25" name="Freeform 223">
                <a:extLst>
                  <a:ext uri="{FF2B5EF4-FFF2-40B4-BE49-F238E27FC236}">
                    <a16:creationId xmlns:a16="http://schemas.microsoft.com/office/drawing/2014/main" id="{87B9E73F-F48C-B064-DA7C-06FCE39A01B0}"/>
                  </a:ext>
                </a:extLst>
              </p:cNvPr>
              <p:cNvSpPr>
                <a:spLocks noChangeAspect="1"/>
              </p:cNvSpPr>
              <p:nvPr/>
            </p:nvSpPr>
            <p:spPr bwMode="auto">
              <a:xfrm>
                <a:off x="2663727" y="4060668"/>
                <a:ext cx="6083" cy="9123"/>
              </a:xfrm>
              <a:custGeom>
                <a:avLst/>
                <a:gdLst>
                  <a:gd name="T0" fmla="*/ 4 w 4"/>
                  <a:gd name="T1" fmla="*/ 4 h 6"/>
                  <a:gd name="T2" fmla="*/ 2 w 4"/>
                  <a:gd name="T3" fmla="*/ 6 h 6"/>
                  <a:gd name="T4" fmla="*/ 0 w 4"/>
                  <a:gd name="T5" fmla="*/ 4 h 6"/>
                  <a:gd name="T6" fmla="*/ 0 w 4"/>
                  <a:gd name="T7" fmla="*/ 0 h 6"/>
                  <a:gd name="T8" fmla="*/ 2 w 4"/>
                  <a:gd name="T9" fmla="*/ 2 h 6"/>
                  <a:gd name="T10" fmla="*/ 4 w 4"/>
                  <a:gd name="T11" fmla="*/ 4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6">
                    <a:moveTo>
                      <a:pt x="4" y="4"/>
                    </a:moveTo>
                    <a:lnTo>
                      <a:pt x="2" y="6"/>
                    </a:lnTo>
                    <a:lnTo>
                      <a:pt x="0" y="4"/>
                    </a:lnTo>
                    <a:lnTo>
                      <a:pt x="0" y="0"/>
                    </a:lnTo>
                    <a:lnTo>
                      <a:pt x="2" y="2"/>
                    </a:lnTo>
                    <a:lnTo>
                      <a:pt x="4" y="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26" name="Freeform 224">
                <a:extLst>
                  <a:ext uri="{FF2B5EF4-FFF2-40B4-BE49-F238E27FC236}">
                    <a16:creationId xmlns:a16="http://schemas.microsoft.com/office/drawing/2014/main" id="{EC178819-9F62-A4B6-7F07-DB0CF520B770}"/>
                  </a:ext>
                </a:extLst>
              </p:cNvPr>
              <p:cNvSpPr>
                <a:spLocks noChangeAspect="1" noEditPoints="1"/>
              </p:cNvSpPr>
              <p:nvPr/>
            </p:nvSpPr>
            <p:spPr bwMode="auto">
              <a:xfrm>
                <a:off x="7851989" y="3025051"/>
                <a:ext cx="267623" cy="620460"/>
              </a:xfrm>
              <a:custGeom>
                <a:avLst/>
                <a:gdLst>
                  <a:gd name="T0" fmla="*/ 14 w 176"/>
                  <a:gd name="T1" fmla="*/ 274 h 408"/>
                  <a:gd name="T2" fmla="*/ 16 w 176"/>
                  <a:gd name="T3" fmla="*/ 408 h 408"/>
                  <a:gd name="T4" fmla="*/ 78 w 176"/>
                  <a:gd name="T5" fmla="*/ 256 h 408"/>
                  <a:gd name="T6" fmla="*/ 46 w 176"/>
                  <a:gd name="T7" fmla="*/ 252 h 408"/>
                  <a:gd name="T8" fmla="*/ 54 w 176"/>
                  <a:gd name="T9" fmla="*/ 242 h 408"/>
                  <a:gd name="T10" fmla="*/ 64 w 176"/>
                  <a:gd name="T11" fmla="*/ 236 h 408"/>
                  <a:gd name="T12" fmla="*/ 78 w 176"/>
                  <a:gd name="T13" fmla="*/ 236 h 408"/>
                  <a:gd name="T14" fmla="*/ 80 w 176"/>
                  <a:gd name="T15" fmla="*/ 248 h 408"/>
                  <a:gd name="T16" fmla="*/ 46 w 176"/>
                  <a:gd name="T17" fmla="*/ 264 h 408"/>
                  <a:gd name="T18" fmla="*/ 46 w 176"/>
                  <a:gd name="T19" fmla="*/ 296 h 408"/>
                  <a:gd name="T20" fmla="*/ 40 w 176"/>
                  <a:gd name="T21" fmla="*/ 300 h 408"/>
                  <a:gd name="T22" fmla="*/ 34 w 176"/>
                  <a:gd name="T23" fmla="*/ 294 h 408"/>
                  <a:gd name="T24" fmla="*/ 30 w 176"/>
                  <a:gd name="T25" fmla="*/ 296 h 408"/>
                  <a:gd name="T26" fmla="*/ 22 w 176"/>
                  <a:gd name="T27" fmla="*/ 282 h 408"/>
                  <a:gd name="T28" fmla="*/ 18 w 176"/>
                  <a:gd name="T29" fmla="*/ 270 h 408"/>
                  <a:gd name="T30" fmla="*/ 0 w 176"/>
                  <a:gd name="T31" fmla="*/ 256 h 408"/>
                  <a:gd name="T32" fmla="*/ 12 w 176"/>
                  <a:gd name="T33" fmla="*/ 246 h 408"/>
                  <a:gd name="T34" fmla="*/ 22 w 176"/>
                  <a:gd name="T35" fmla="*/ 246 h 408"/>
                  <a:gd name="T36" fmla="*/ 36 w 176"/>
                  <a:gd name="T37" fmla="*/ 252 h 408"/>
                  <a:gd name="T38" fmla="*/ 42 w 176"/>
                  <a:gd name="T39" fmla="*/ 260 h 408"/>
                  <a:gd name="T40" fmla="*/ 154 w 176"/>
                  <a:gd name="T41" fmla="*/ 40 h 408"/>
                  <a:gd name="T42" fmla="*/ 152 w 176"/>
                  <a:gd name="T43" fmla="*/ 52 h 408"/>
                  <a:gd name="T44" fmla="*/ 104 w 176"/>
                  <a:gd name="T45" fmla="*/ 60 h 408"/>
                  <a:gd name="T46" fmla="*/ 108 w 176"/>
                  <a:gd name="T47" fmla="*/ 78 h 408"/>
                  <a:gd name="T48" fmla="*/ 96 w 176"/>
                  <a:gd name="T49" fmla="*/ 86 h 408"/>
                  <a:gd name="T50" fmla="*/ 82 w 176"/>
                  <a:gd name="T51" fmla="*/ 68 h 408"/>
                  <a:gd name="T52" fmla="*/ 82 w 176"/>
                  <a:gd name="T53" fmla="*/ 46 h 408"/>
                  <a:gd name="T54" fmla="*/ 66 w 176"/>
                  <a:gd name="T55" fmla="*/ 2 h 408"/>
                  <a:gd name="T56" fmla="*/ 164 w 176"/>
                  <a:gd name="T57" fmla="*/ 210 h 408"/>
                  <a:gd name="T58" fmla="*/ 156 w 176"/>
                  <a:gd name="T59" fmla="*/ 208 h 408"/>
                  <a:gd name="T60" fmla="*/ 154 w 176"/>
                  <a:gd name="T61" fmla="*/ 214 h 408"/>
                  <a:gd name="T62" fmla="*/ 154 w 176"/>
                  <a:gd name="T63" fmla="*/ 222 h 408"/>
                  <a:gd name="T64" fmla="*/ 150 w 176"/>
                  <a:gd name="T65" fmla="*/ 228 h 408"/>
                  <a:gd name="T66" fmla="*/ 144 w 176"/>
                  <a:gd name="T67" fmla="*/ 218 h 408"/>
                  <a:gd name="T68" fmla="*/ 140 w 176"/>
                  <a:gd name="T69" fmla="*/ 228 h 408"/>
                  <a:gd name="T70" fmla="*/ 118 w 176"/>
                  <a:gd name="T71" fmla="*/ 232 h 408"/>
                  <a:gd name="T72" fmla="*/ 110 w 176"/>
                  <a:gd name="T73" fmla="*/ 252 h 408"/>
                  <a:gd name="T74" fmla="*/ 90 w 176"/>
                  <a:gd name="T75" fmla="*/ 238 h 408"/>
                  <a:gd name="T76" fmla="*/ 92 w 176"/>
                  <a:gd name="T77" fmla="*/ 228 h 408"/>
                  <a:gd name="T78" fmla="*/ 82 w 176"/>
                  <a:gd name="T79" fmla="*/ 228 h 408"/>
                  <a:gd name="T80" fmla="*/ 66 w 176"/>
                  <a:gd name="T81" fmla="*/ 228 h 408"/>
                  <a:gd name="T82" fmla="*/ 40 w 176"/>
                  <a:gd name="T83" fmla="*/ 236 h 408"/>
                  <a:gd name="T84" fmla="*/ 38 w 176"/>
                  <a:gd name="T85" fmla="*/ 244 h 408"/>
                  <a:gd name="T86" fmla="*/ 24 w 176"/>
                  <a:gd name="T87" fmla="*/ 244 h 408"/>
                  <a:gd name="T88" fmla="*/ 14 w 176"/>
                  <a:gd name="T89" fmla="*/ 234 h 408"/>
                  <a:gd name="T90" fmla="*/ 42 w 176"/>
                  <a:gd name="T91" fmla="*/ 208 h 408"/>
                  <a:gd name="T92" fmla="*/ 84 w 176"/>
                  <a:gd name="T93" fmla="*/ 210 h 408"/>
                  <a:gd name="T94" fmla="*/ 86 w 176"/>
                  <a:gd name="T95" fmla="*/ 198 h 408"/>
                  <a:gd name="T96" fmla="*/ 88 w 176"/>
                  <a:gd name="T97" fmla="*/ 178 h 408"/>
                  <a:gd name="T98" fmla="*/ 94 w 176"/>
                  <a:gd name="T99" fmla="*/ 176 h 408"/>
                  <a:gd name="T100" fmla="*/ 120 w 176"/>
                  <a:gd name="T101" fmla="*/ 150 h 408"/>
                  <a:gd name="T102" fmla="*/ 106 w 176"/>
                  <a:gd name="T103" fmla="*/ 90 h 408"/>
                  <a:gd name="T104" fmla="*/ 112 w 176"/>
                  <a:gd name="T105" fmla="*/ 92 h 408"/>
                  <a:gd name="T106" fmla="*/ 136 w 176"/>
                  <a:gd name="T107" fmla="*/ 106 h 408"/>
                  <a:gd name="T108" fmla="*/ 166 w 176"/>
                  <a:gd name="T109" fmla="*/ 176 h 408"/>
                  <a:gd name="T110" fmla="*/ 176 w 176"/>
                  <a:gd name="T111" fmla="*/ 204 h 408"/>
                  <a:gd name="T112" fmla="*/ 166 w 176"/>
                  <a:gd name="T113" fmla="*/ 222 h 40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6" h="408">
                    <a:moveTo>
                      <a:pt x="18" y="274"/>
                    </a:moveTo>
                    <a:lnTo>
                      <a:pt x="18" y="276"/>
                    </a:lnTo>
                    <a:lnTo>
                      <a:pt x="16" y="280"/>
                    </a:lnTo>
                    <a:lnTo>
                      <a:pt x="16" y="278"/>
                    </a:lnTo>
                    <a:lnTo>
                      <a:pt x="14" y="274"/>
                    </a:lnTo>
                    <a:lnTo>
                      <a:pt x="18" y="274"/>
                    </a:lnTo>
                    <a:close/>
                    <a:moveTo>
                      <a:pt x="16" y="408"/>
                    </a:moveTo>
                    <a:lnTo>
                      <a:pt x="24" y="392"/>
                    </a:lnTo>
                    <a:lnTo>
                      <a:pt x="24" y="394"/>
                    </a:lnTo>
                    <a:lnTo>
                      <a:pt x="16" y="408"/>
                    </a:lnTo>
                    <a:close/>
                    <a:moveTo>
                      <a:pt x="110" y="162"/>
                    </a:moveTo>
                    <a:lnTo>
                      <a:pt x="106" y="160"/>
                    </a:lnTo>
                    <a:lnTo>
                      <a:pt x="106" y="150"/>
                    </a:lnTo>
                    <a:lnTo>
                      <a:pt x="110" y="162"/>
                    </a:lnTo>
                    <a:close/>
                    <a:moveTo>
                      <a:pt x="78" y="256"/>
                    </a:moveTo>
                    <a:lnTo>
                      <a:pt x="72" y="252"/>
                    </a:lnTo>
                    <a:lnTo>
                      <a:pt x="64" y="254"/>
                    </a:lnTo>
                    <a:lnTo>
                      <a:pt x="62" y="268"/>
                    </a:lnTo>
                    <a:lnTo>
                      <a:pt x="52" y="260"/>
                    </a:lnTo>
                    <a:lnTo>
                      <a:pt x="46" y="252"/>
                    </a:lnTo>
                    <a:lnTo>
                      <a:pt x="44" y="254"/>
                    </a:lnTo>
                    <a:lnTo>
                      <a:pt x="48" y="248"/>
                    </a:lnTo>
                    <a:lnTo>
                      <a:pt x="52" y="248"/>
                    </a:lnTo>
                    <a:lnTo>
                      <a:pt x="50" y="246"/>
                    </a:lnTo>
                    <a:lnTo>
                      <a:pt x="54" y="242"/>
                    </a:lnTo>
                    <a:lnTo>
                      <a:pt x="54" y="240"/>
                    </a:lnTo>
                    <a:lnTo>
                      <a:pt x="56" y="240"/>
                    </a:lnTo>
                    <a:lnTo>
                      <a:pt x="64" y="240"/>
                    </a:lnTo>
                    <a:lnTo>
                      <a:pt x="64" y="236"/>
                    </a:lnTo>
                    <a:lnTo>
                      <a:pt x="66" y="234"/>
                    </a:lnTo>
                    <a:lnTo>
                      <a:pt x="70" y="234"/>
                    </a:lnTo>
                    <a:lnTo>
                      <a:pt x="74" y="234"/>
                    </a:lnTo>
                    <a:lnTo>
                      <a:pt x="78" y="236"/>
                    </a:lnTo>
                    <a:lnTo>
                      <a:pt x="82" y="240"/>
                    </a:lnTo>
                    <a:lnTo>
                      <a:pt x="86" y="246"/>
                    </a:lnTo>
                    <a:lnTo>
                      <a:pt x="84" y="246"/>
                    </a:lnTo>
                    <a:lnTo>
                      <a:pt x="82" y="248"/>
                    </a:lnTo>
                    <a:lnTo>
                      <a:pt x="80" y="248"/>
                    </a:lnTo>
                    <a:lnTo>
                      <a:pt x="82" y="252"/>
                    </a:lnTo>
                    <a:lnTo>
                      <a:pt x="82" y="254"/>
                    </a:lnTo>
                    <a:lnTo>
                      <a:pt x="78" y="256"/>
                    </a:lnTo>
                    <a:close/>
                    <a:moveTo>
                      <a:pt x="46" y="264"/>
                    </a:moveTo>
                    <a:lnTo>
                      <a:pt x="46" y="280"/>
                    </a:lnTo>
                    <a:lnTo>
                      <a:pt x="44" y="290"/>
                    </a:lnTo>
                    <a:lnTo>
                      <a:pt x="46" y="292"/>
                    </a:lnTo>
                    <a:lnTo>
                      <a:pt x="48" y="294"/>
                    </a:lnTo>
                    <a:lnTo>
                      <a:pt x="46" y="296"/>
                    </a:lnTo>
                    <a:lnTo>
                      <a:pt x="42" y="296"/>
                    </a:lnTo>
                    <a:lnTo>
                      <a:pt x="40" y="294"/>
                    </a:lnTo>
                    <a:lnTo>
                      <a:pt x="40" y="296"/>
                    </a:lnTo>
                    <a:lnTo>
                      <a:pt x="42" y="298"/>
                    </a:lnTo>
                    <a:lnTo>
                      <a:pt x="40" y="300"/>
                    </a:lnTo>
                    <a:lnTo>
                      <a:pt x="38" y="300"/>
                    </a:lnTo>
                    <a:lnTo>
                      <a:pt x="38" y="298"/>
                    </a:lnTo>
                    <a:lnTo>
                      <a:pt x="36" y="296"/>
                    </a:lnTo>
                    <a:lnTo>
                      <a:pt x="34" y="296"/>
                    </a:lnTo>
                    <a:lnTo>
                      <a:pt x="34" y="294"/>
                    </a:lnTo>
                    <a:lnTo>
                      <a:pt x="34" y="292"/>
                    </a:lnTo>
                    <a:lnTo>
                      <a:pt x="32" y="290"/>
                    </a:lnTo>
                    <a:lnTo>
                      <a:pt x="36" y="302"/>
                    </a:lnTo>
                    <a:lnTo>
                      <a:pt x="28" y="300"/>
                    </a:lnTo>
                    <a:lnTo>
                      <a:pt x="30" y="296"/>
                    </a:lnTo>
                    <a:lnTo>
                      <a:pt x="28" y="296"/>
                    </a:lnTo>
                    <a:lnTo>
                      <a:pt x="28" y="292"/>
                    </a:lnTo>
                    <a:lnTo>
                      <a:pt x="24" y="290"/>
                    </a:lnTo>
                    <a:lnTo>
                      <a:pt x="24" y="288"/>
                    </a:lnTo>
                    <a:lnTo>
                      <a:pt x="22" y="282"/>
                    </a:lnTo>
                    <a:lnTo>
                      <a:pt x="22" y="280"/>
                    </a:lnTo>
                    <a:lnTo>
                      <a:pt x="24" y="270"/>
                    </a:lnTo>
                    <a:lnTo>
                      <a:pt x="10" y="260"/>
                    </a:lnTo>
                    <a:lnTo>
                      <a:pt x="14" y="266"/>
                    </a:lnTo>
                    <a:lnTo>
                      <a:pt x="18" y="270"/>
                    </a:lnTo>
                    <a:lnTo>
                      <a:pt x="16" y="270"/>
                    </a:lnTo>
                    <a:lnTo>
                      <a:pt x="10" y="270"/>
                    </a:lnTo>
                    <a:lnTo>
                      <a:pt x="6" y="264"/>
                    </a:lnTo>
                    <a:lnTo>
                      <a:pt x="10" y="264"/>
                    </a:lnTo>
                    <a:lnTo>
                      <a:pt x="0" y="256"/>
                    </a:lnTo>
                    <a:lnTo>
                      <a:pt x="8" y="252"/>
                    </a:lnTo>
                    <a:lnTo>
                      <a:pt x="8" y="250"/>
                    </a:lnTo>
                    <a:lnTo>
                      <a:pt x="10" y="250"/>
                    </a:lnTo>
                    <a:lnTo>
                      <a:pt x="10" y="248"/>
                    </a:lnTo>
                    <a:lnTo>
                      <a:pt x="12" y="246"/>
                    </a:lnTo>
                    <a:lnTo>
                      <a:pt x="14" y="244"/>
                    </a:lnTo>
                    <a:lnTo>
                      <a:pt x="16" y="242"/>
                    </a:lnTo>
                    <a:lnTo>
                      <a:pt x="18" y="242"/>
                    </a:lnTo>
                    <a:lnTo>
                      <a:pt x="20" y="244"/>
                    </a:lnTo>
                    <a:lnTo>
                      <a:pt x="22" y="246"/>
                    </a:lnTo>
                    <a:lnTo>
                      <a:pt x="26" y="250"/>
                    </a:lnTo>
                    <a:lnTo>
                      <a:pt x="30" y="250"/>
                    </a:lnTo>
                    <a:lnTo>
                      <a:pt x="32" y="248"/>
                    </a:lnTo>
                    <a:lnTo>
                      <a:pt x="34" y="248"/>
                    </a:lnTo>
                    <a:lnTo>
                      <a:pt x="36" y="252"/>
                    </a:lnTo>
                    <a:lnTo>
                      <a:pt x="36" y="254"/>
                    </a:lnTo>
                    <a:lnTo>
                      <a:pt x="34" y="256"/>
                    </a:lnTo>
                    <a:lnTo>
                      <a:pt x="38" y="258"/>
                    </a:lnTo>
                    <a:lnTo>
                      <a:pt x="40" y="258"/>
                    </a:lnTo>
                    <a:lnTo>
                      <a:pt x="42" y="260"/>
                    </a:lnTo>
                    <a:lnTo>
                      <a:pt x="44" y="262"/>
                    </a:lnTo>
                    <a:lnTo>
                      <a:pt x="46" y="264"/>
                    </a:lnTo>
                    <a:close/>
                    <a:moveTo>
                      <a:pt x="142" y="32"/>
                    </a:moveTo>
                    <a:lnTo>
                      <a:pt x="148" y="26"/>
                    </a:lnTo>
                    <a:lnTo>
                      <a:pt x="154" y="40"/>
                    </a:lnTo>
                    <a:lnTo>
                      <a:pt x="166" y="46"/>
                    </a:lnTo>
                    <a:lnTo>
                      <a:pt x="162" y="48"/>
                    </a:lnTo>
                    <a:lnTo>
                      <a:pt x="156" y="50"/>
                    </a:lnTo>
                    <a:lnTo>
                      <a:pt x="156" y="52"/>
                    </a:lnTo>
                    <a:lnTo>
                      <a:pt x="152" y="52"/>
                    </a:lnTo>
                    <a:lnTo>
                      <a:pt x="144" y="54"/>
                    </a:lnTo>
                    <a:lnTo>
                      <a:pt x="140" y="60"/>
                    </a:lnTo>
                    <a:lnTo>
                      <a:pt x="142" y="74"/>
                    </a:lnTo>
                    <a:lnTo>
                      <a:pt x="114" y="62"/>
                    </a:lnTo>
                    <a:lnTo>
                      <a:pt x="104" y="60"/>
                    </a:lnTo>
                    <a:lnTo>
                      <a:pt x="102" y="64"/>
                    </a:lnTo>
                    <a:lnTo>
                      <a:pt x="102" y="66"/>
                    </a:lnTo>
                    <a:lnTo>
                      <a:pt x="94" y="64"/>
                    </a:lnTo>
                    <a:lnTo>
                      <a:pt x="88" y="64"/>
                    </a:lnTo>
                    <a:lnTo>
                      <a:pt x="108" y="78"/>
                    </a:lnTo>
                    <a:lnTo>
                      <a:pt x="102" y="78"/>
                    </a:lnTo>
                    <a:lnTo>
                      <a:pt x="100" y="80"/>
                    </a:lnTo>
                    <a:lnTo>
                      <a:pt x="102" y="82"/>
                    </a:lnTo>
                    <a:lnTo>
                      <a:pt x="100" y="84"/>
                    </a:lnTo>
                    <a:lnTo>
                      <a:pt x="96" y="86"/>
                    </a:lnTo>
                    <a:lnTo>
                      <a:pt x="94" y="84"/>
                    </a:lnTo>
                    <a:lnTo>
                      <a:pt x="94" y="78"/>
                    </a:lnTo>
                    <a:lnTo>
                      <a:pt x="88" y="74"/>
                    </a:lnTo>
                    <a:lnTo>
                      <a:pt x="86" y="72"/>
                    </a:lnTo>
                    <a:lnTo>
                      <a:pt x="82" y="68"/>
                    </a:lnTo>
                    <a:lnTo>
                      <a:pt x="78" y="64"/>
                    </a:lnTo>
                    <a:lnTo>
                      <a:pt x="80" y="56"/>
                    </a:lnTo>
                    <a:lnTo>
                      <a:pt x="82" y="54"/>
                    </a:lnTo>
                    <a:lnTo>
                      <a:pt x="80" y="48"/>
                    </a:lnTo>
                    <a:lnTo>
                      <a:pt x="82" y="46"/>
                    </a:lnTo>
                    <a:lnTo>
                      <a:pt x="94" y="46"/>
                    </a:lnTo>
                    <a:lnTo>
                      <a:pt x="86" y="34"/>
                    </a:lnTo>
                    <a:lnTo>
                      <a:pt x="84" y="28"/>
                    </a:lnTo>
                    <a:lnTo>
                      <a:pt x="76" y="10"/>
                    </a:lnTo>
                    <a:lnTo>
                      <a:pt x="66" y="2"/>
                    </a:lnTo>
                    <a:lnTo>
                      <a:pt x="70" y="0"/>
                    </a:lnTo>
                    <a:lnTo>
                      <a:pt x="102" y="18"/>
                    </a:lnTo>
                    <a:lnTo>
                      <a:pt x="126" y="28"/>
                    </a:lnTo>
                    <a:lnTo>
                      <a:pt x="142" y="32"/>
                    </a:lnTo>
                    <a:close/>
                    <a:moveTo>
                      <a:pt x="164" y="210"/>
                    </a:moveTo>
                    <a:lnTo>
                      <a:pt x="164" y="208"/>
                    </a:lnTo>
                    <a:lnTo>
                      <a:pt x="162" y="208"/>
                    </a:lnTo>
                    <a:lnTo>
                      <a:pt x="158" y="206"/>
                    </a:lnTo>
                    <a:lnTo>
                      <a:pt x="156" y="206"/>
                    </a:lnTo>
                    <a:lnTo>
                      <a:pt x="156" y="208"/>
                    </a:lnTo>
                    <a:lnTo>
                      <a:pt x="156" y="210"/>
                    </a:lnTo>
                    <a:lnTo>
                      <a:pt x="158" y="212"/>
                    </a:lnTo>
                    <a:lnTo>
                      <a:pt x="158" y="214"/>
                    </a:lnTo>
                    <a:lnTo>
                      <a:pt x="160" y="216"/>
                    </a:lnTo>
                    <a:lnTo>
                      <a:pt x="154" y="214"/>
                    </a:lnTo>
                    <a:lnTo>
                      <a:pt x="152" y="214"/>
                    </a:lnTo>
                    <a:lnTo>
                      <a:pt x="152" y="218"/>
                    </a:lnTo>
                    <a:lnTo>
                      <a:pt x="154" y="220"/>
                    </a:lnTo>
                    <a:lnTo>
                      <a:pt x="154" y="222"/>
                    </a:lnTo>
                    <a:lnTo>
                      <a:pt x="152" y="222"/>
                    </a:lnTo>
                    <a:lnTo>
                      <a:pt x="150" y="224"/>
                    </a:lnTo>
                    <a:lnTo>
                      <a:pt x="150" y="226"/>
                    </a:lnTo>
                    <a:lnTo>
                      <a:pt x="150" y="228"/>
                    </a:lnTo>
                    <a:lnTo>
                      <a:pt x="148" y="226"/>
                    </a:lnTo>
                    <a:lnTo>
                      <a:pt x="148" y="224"/>
                    </a:lnTo>
                    <a:lnTo>
                      <a:pt x="150" y="222"/>
                    </a:lnTo>
                    <a:lnTo>
                      <a:pt x="146" y="220"/>
                    </a:lnTo>
                    <a:lnTo>
                      <a:pt x="144" y="218"/>
                    </a:lnTo>
                    <a:lnTo>
                      <a:pt x="142" y="220"/>
                    </a:lnTo>
                    <a:lnTo>
                      <a:pt x="140" y="222"/>
                    </a:lnTo>
                    <a:lnTo>
                      <a:pt x="140" y="224"/>
                    </a:lnTo>
                    <a:lnTo>
                      <a:pt x="142" y="228"/>
                    </a:lnTo>
                    <a:lnTo>
                      <a:pt x="140" y="228"/>
                    </a:lnTo>
                    <a:lnTo>
                      <a:pt x="122" y="228"/>
                    </a:lnTo>
                    <a:lnTo>
                      <a:pt x="116" y="226"/>
                    </a:lnTo>
                    <a:lnTo>
                      <a:pt x="110" y="220"/>
                    </a:lnTo>
                    <a:lnTo>
                      <a:pt x="114" y="230"/>
                    </a:lnTo>
                    <a:lnTo>
                      <a:pt x="118" y="232"/>
                    </a:lnTo>
                    <a:lnTo>
                      <a:pt x="120" y="234"/>
                    </a:lnTo>
                    <a:lnTo>
                      <a:pt x="118" y="236"/>
                    </a:lnTo>
                    <a:lnTo>
                      <a:pt x="112" y="238"/>
                    </a:lnTo>
                    <a:lnTo>
                      <a:pt x="110" y="244"/>
                    </a:lnTo>
                    <a:lnTo>
                      <a:pt x="110" y="252"/>
                    </a:lnTo>
                    <a:lnTo>
                      <a:pt x="106" y="252"/>
                    </a:lnTo>
                    <a:lnTo>
                      <a:pt x="94" y="246"/>
                    </a:lnTo>
                    <a:lnTo>
                      <a:pt x="92" y="242"/>
                    </a:lnTo>
                    <a:lnTo>
                      <a:pt x="90" y="240"/>
                    </a:lnTo>
                    <a:lnTo>
                      <a:pt x="90" y="238"/>
                    </a:lnTo>
                    <a:lnTo>
                      <a:pt x="88" y="236"/>
                    </a:lnTo>
                    <a:lnTo>
                      <a:pt x="88" y="234"/>
                    </a:lnTo>
                    <a:lnTo>
                      <a:pt x="90" y="232"/>
                    </a:lnTo>
                    <a:lnTo>
                      <a:pt x="92" y="230"/>
                    </a:lnTo>
                    <a:lnTo>
                      <a:pt x="92" y="228"/>
                    </a:lnTo>
                    <a:lnTo>
                      <a:pt x="90" y="226"/>
                    </a:lnTo>
                    <a:lnTo>
                      <a:pt x="88" y="228"/>
                    </a:lnTo>
                    <a:lnTo>
                      <a:pt x="86" y="228"/>
                    </a:lnTo>
                    <a:lnTo>
                      <a:pt x="82" y="228"/>
                    </a:lnTo>
                    <a:lnTo>
                      <a:pt x="80" y="226"/>
                    </a:lnTo>
                    <a:lnTo>
                      <a:pt x="76" y="226"/>
                    </a:lnTo>
                    <a:lnTo>
                      <a:pt x="72" y="226"/>
                    </a:lnTo>
                    <a:lnTo>
                      <a:pt x="68" y="226"/>
                    </a:lnTo>
                    <a:lnTo>
                      <a:pt x="66" y="228"/>
                    </a:lnTo>
                    <a:lnTo>
                      <a:pt x="50" y="232"/>
                    </a:lnTo>
                    <a:lnTo>
                      <a:pt x="44" y="234"/>
                    </a:lnTo>
                    <a:lnTo>
                      <a:pt x="42" y="234"/>
                    </a:lnTo>
                    <a:lnTo>
                      <a:pt x="40" y="234"/>
                    </a:lnTo>
                    <a:lnTo>
                      <a:pt x="40" y="236"/>
                    </a:lnTo>
                    <a:lnTo>
                      <a:pt x="40" y="238"/>
                    </a:lnTo>
                    <a:lnTo>
                      <a:pt x="40" y="240"/>
                    </a:lnTo>
                    <a:lnTo>
                      <a:pt x="42" y="244"/>
                    </a:lnTo>
                    <a:lnTo>
                      <a:pt x="38" y="244"/>
                    </a:lnTo>
                    <a:lnTo>
                      <a:pt x="36" y="244"/>
                    </a:lnTo>
                    <a:lnTo>
                      <a:pt x="32" y="242"/>
                    </a:lnTo>
                    <a:lnTo>
                      <a:pt x="28" y="242"/>
                    </a:lnTo>
                    <a:lnTo>
                      <a:pt x="26" y="244"/>
                    </a:lnTo>
                    <a:lnTo>
                      <a:pt x="24" y="244"/>
                    </a:lnTo>
                    <a:lnTo>
                      <a:pt x="22" y="244"/>
                    </a:lnTo>
                    <a:lnTo>
                      <a:pt x="16" y="240"/>
                    </a:lnTo>
                    <a:lnTo>
                      <a:pt x="14" y="240"/>
                    </a:lnTo>
                    <a:lnTo>
                      <a:pt x="10" y="234"/>
                    </a:lnTo>
                    <a:lnTo>
                      <a:pt x="14" y="234"/>
                    </a:lnTo>
                    <a:lnTo>
                      <a:pt x="18" y="232"/>
                    </a:lnTo>
                    <a:lnTo>
                      <a:pt x="30" y="220"/>
                    </a:lnTo>
                    <a:lnTo>
                      <a:pt x="36" y="210"/>
                    </a:lnTo>
                    <a:lnTo>
                      <a:pt x="38" y="208"/>
                    </a:lnTo>
                    <a:lnTo>
                      <a:pt x="42" y="208"/>
                    </a:lnTo>
                    <a:lnTo>
                      <a:pt x="58" y="206"/>
                    </a:lnTo>
                    <a:lnTo>
                      <a:pt x="76" y="204"/>
                    </a:lnTo>
                    <a:lnTo>
                      <a:pt x="78" y="206"/>
                    </a:lnTo>
                    <a:lnTo>
                      <a:pt x="82" y="208"/>
                    </a:lnTo>
                    <a:lnTo>
                      <a:pt x="84" y="210"/>
                    </a:lnTo>
                    <a:lnTo>
                      <a:pt x="88" y="210"/>
                    </a:lnTo>
                    <a:lnTo>
                      <a:pt x="90" y="206"/>
                    </a:lnTo>
                    <a:lnTo>
                      <a:pt x="92" y="204"/>
                    </a:lnTo>
                    <a:lnTo>
                      <a:pt x="88" y="202"/>
                    </a:lnTo>
                    <a:lnTo>
                      <a:pt x="86" y="198"/>
                    </a:lnTo>
                    <a:lnTo>
                      <a:pt x="84" y="194"/>
                    </a:lnTo>
                    <a:lnTo>
                      <a:pt x="88" y="192"/>
                    </a:lnTo>
                    <a:lnTo>
                      <a:pt x="92" y="188"/>
                    </a:lnTo>
                    <a:lnTo>
                      <a:pt x="90" y="182"/>
                    </a:lnTo>
                    <a:lnTo>
                      <a:pt x="88" y="178"/>
                    </a:lnTo>
                    <a:lnTo>
                      <a:pt x="88" y="174"/>
                    </a:lnTo>
                    <a:lnTo>
                      <a:pt x="88" y="172"/>
                    </a:lnTo>
                    <a:lnTo>
                      <a:pt x="96" y="170"/>
                    </a:lnTo>
                    <a:lnTo>
                      <a:pt x="92" y="174"/>
                    </a:lnTo>
                    <a:lnTo>
                      <a:pt x="94" y="176"/>
                    </a:lnTo>
                    <a:lnTo>
                      <a:pt x="96" y="180"/>
                    </a:lnTo>
                    <a:lnTo>
                      <a:pt x="100" y="184"/>
                    </a:lnTo>
                    <a:lnTo>
                      <a:pt x="110" y="174"/>
                    </a:lnTo>
                    <a:lnTo>
                      <a:pt x="118" y="166"/>
                    </a:lnTo>
                    <a:lnTo>
                      <a:pt x="120" y="150"/>
                    </a:lnTo>
                    <a:lnTo>
                      <a:pt x="122" y="134"/>
                    </a:lnTo>
                    <a:lnTo>
                      <a:pt x="108" y="118"/>
                    </a:lnTo>
                    <a:lnTo>
                      <a:pt x="106" y="100"/>
                    </a:lnTo>
                    <a:lnTo>
                      <a:pt x="102" y="92"/>
                    </a:lnTo>
                    <a:lnTo>
                      <a:pt x="106" y="90"/>
                    </a:lnTo>
                    <a:lnTo>
                      <a:pt x="116" y="96"/>
                    </a:lnTo>
                    <a:lnTo>
                      <a:pt x="120" y="92"/>
                    </a:lnTo>
                    <a:lnTo>
                      <a:pt x="118" y="88"/>
                    </a:lnTo>
                    <a:lnTo>
                      <a:pt x="112" y="92"/>
                    </a:lnTo>
                    <a:lnTo>
                      <a:pt x="110" y="88"/>
                    </a:lnTo>
                    <a:lnTo>
                      <a:pt x="108" y="80"/>
                    </a:lnTo>
                    <a:lnTo>
                      <a:pt x="112" y="84"/>
                    </a:lnTo>
                    <a:lnTo>
                      <a:pt x="122" y="86"/>
                    </a:lnTo>
                    <a:lnTo>
                      <a:pt x="136" y="106"/>
                    </a:lnTo>
                    <a:lnTo>
                      <a:pt x="152" y="122"/>
                    </a:lnTo>
                    <a:lnTo>
                      <a:pt x="154" y="124"/>
                    </a:lnTo>
                    <a:lnTo>
                      <a:pt x="156" y="150"/>
                    </a:lnTo>
                    <a:lnTo>
                      <a:pt x="152" y="156"/>
                    </a:lnTo>
                    <a:lnTo>
                      <a:pt x="166" y="176"/>
                    </a:lnTo>
                    <a:lnTo>
                      <a:pt x="164" y="184"/>
                    </a:lnTo>
                    <a:lnTo>
                      <a:pt x="166" y="196"/>
                    </a:lnTo>
                    <a:lnTo>
                      <a:pt x="170" y="200"/>
                    </a:lnTo>
                    <a:lnTo>
                      <a:pt x="174" y="204"/>
                    </a:lnTo>
                    <a:lnTo>
                      <a:pt x="176" y="204"/>
                    </a:lnTo>
                    <a:lnTo>
                      <a:pt x="172" y="206"/>
                    </a:lnTo>
                    <a:lnTo>
                      <a:pt x="170" y="214"/>
                    </a:lnTo>
                    <a:lnTo>
                      <a:pt x="168" y="220"/>
                    </a:lnTo>
                    <a:lnTo>
                      <a:pt x="168" y="222"/>
                    </a:lnTo>
                    <a:lnTo>
                      <a:pt x="166" y="222"/>
                    </a:lnTo>
                    <a:lnTo>
                      <a:pt x="164" y="220"/>
                    </a:lnTo>
                    <a:lnTo>
                      <a:pt x="164" y="218"/>
                    </a:lnTo>
                    <a:lnTo>
                      <a:pt x="164" y="214"/>
                    </a:lnTo>
                    <a:lnTo>
                      <a:pt x="164" y="21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27" name="Freeform 225">
                <a:extLst>
                  <a:ext uri="{FF2B5EF4-FFF2-40B4-BE49-F238E27FC236}">
                    <a16:creationId xmlns:a16="http://schemas.microsoft.com/office/drawing/2014/main" id="{AEA09145-5A04-87E9-CAF7-6BC588A3EB6B}"/>
                  </a:ext>
                </a:extLst>
              </p:cNvPr>
              <p:cNvSpPr>
                <a:spLocks noChangeAspect="1"/>
              </p:cNvSpPr>
              <p:nvPr/>
            </p:nvSpPr>
            <p:spPr bwMode="auto">
              <a:xfrm>
                <a:off x="2618109" y="4057624"/>
                <a:ext cx="6083" cy="9123"/>
              </a:xfrm>
              <a:custGeom>
                <a:avLst/>
                <a:gdLst>
                  <a:gd name="T0" fmla="*/ 2 w 4"/>
                  <a:gd name="T1" fmla="*/ 6 h 6"/>
                  <a:gd name="T2" fmla="*/ 0 w 4"/>
                  <a:gd name="T3" fmla="*/ 2 h 6"/>
                  <a:gd name="T4" fmla="*/ 4 w 4"/>
                  <a:gd name="T5" fmla="*/ 0 h 6"/>
                  <a:gd name="T6" fmla="*/ 2 w 4"/>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6">
                    <a:moveTo>
                      <a:pt x="2" y="6"/>
                    </a:moveTo>
                    <a:lnTo>
                      <a:pt x="0" y="2"/>
                    </a:lnTo>
                    <a:lnTo>
                      <a:pt x="4" y="0"/>
                    </a:lnTo>
                    <a:lnTo>
                      <a:pt x="2" y="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28" name="Freeform 226">
                <a:extLst>
                  <a:ext uri="{FF2B5EF4-FFF2-40B4-BE49-F238E27FC236}">
                    <a16:creationId xmlns:a16="http://schemas.microsoft.com/office/drawing/2014/main" id="{5B465DE9-354F-340B-84AB-A30473B04402}"/>
                  </a:ext>
                </a:extLst>
              </p:cNvPr>
              <p:cNvSpPr>
                <a:spLocks noChangeAspect="1"/>
              </p:cNvSpPr>
              <p:nvPr/>
            </p:nvSpPr>
            <p:spPr bwMode="auto">
              <a:xfrm>
                <a:off x="2618109" y="4057624"/>
                <a:ext cx="6083" cy="9123"/>
              </a:xfrm>
              <a:custGeom>
                <a:avLst/>
                <a:gdLst>
                  <a:gd name="T0" fmla="*/ 2 w 4"/>
                  <a:gd name="T1" fmla="*/ 6 h 6"/>
                  <a:gd name="T2" fmla="*/ 0 w 4"/>
                  <a:gd name="T3" fmla="*/ 2 h 6"/>
                  <a:gd name="T4" fmla="*/ 4 w 4"/>
                  <a:gd name="T5" fmla="*/ 0 h 6"/>
                  <a:gd name="T6" fmla="*/ 2 w 4"/>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6">
                    <a:moveTo>
                      <a:pt x="2" y="6"/>
                    </a:moveTo>
                    <a:lnTo>
                      <a:pt x="0" y="2"/>
                    </a:lnTo>
                    <a:lnTo>
                      <a:pt x="4" y="0"/>
                    </a:lnTo>
                    <a:lnTo>
                      <a:pt x="2" y="6"/>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29" name="Freeform 227">
                <a:extLst>
                  <a:ext uri="{FF2B5EF4-FFF2-40B4-BE49-F238E27FC236}">
                    <a16:creationId xmlns:a16="http://schemas.microsoft.com/office/drawing/2014/main" id="{0BFFC9D1-6D40-4F66-8648-8A6861B9CA9F}"/>
                  </a:ext>
                </a:extLst>
              </p:cNvPr>
              <p:cNvSpPr>
                <a:spLocks noChangeAspect="1" noEditPoints="1"/>
              </p:cNvSpPr>
              <p:nvPr/>
            </p:nvSpPr>
            <p:spPr bwMode="auto">
              <a:xfrm>
                <a:off x="2532955" y="3884264"/>
                <a:ext cx="15206" cy="15206"/>
              </a:xfrm>
              <a:custGeom>
                <a:avLst/>
                <a:gdLst>
                  <a:gd name="T0" fmla="*/ 4 w 10"/>
                  <a:gd name="T1" fmla="*/ 10 h 10"/>
                  <a:gd name="T2" fmla="*/ 4 w 10"/>
                  <a:gd name="T3" fmla="*/ 10 h 10"/>
                  <a:gd name="T4" fmla="*/ 4 w 10"/>
                  <a:gd name="T5" fmla="*/ 10 h 10"/>
                  <a:gd name="T6" fmla="*/ 4 w 10"/>
                  <a:gd name="T7" fmla="*/ 10 h 10"/>
                  <a:gd name="T8" fmla="*/ 4 w 10"/>
                  <a:gd name="T9" fmla="*/ 10 h 10"/>
                  <a:gd name="T10" fmla="*/ 4 w 10"/>
                  <a:gd name="T11" fmla="*/ 10 h 10"/>
                  <a:gd name="T12" fmla="*/ 4 w 10"/>
                  <a:gd name="T13" fmla="*/ 10 h 10"/>
                  <a:gd name="T14" fmla="*/ 4 w 10"/>
                  <a:gd name="T15" fmla="*/ 10 h 10"/>
                  <a:gd name="T16" fmla="*/ 2 w 10"/>
                  <a:gd name="T17" fmla="*/ 8 h 10"/>
                  <a:gd name="T18" fmla="*/ 0 w 10"/>
                  <a:gd name="T19" fmla="*/ 8 h 10"/>
                  <a:gd name="T20" fmla="*/ 2 w 10"/>
                  <a:gd name="T21" fmla="*/ 8 h 10"/>
                  <a:gd name="T22" fmla="*/ 2 w 10"/>
                  <a:gd name="T23" fmla="*/ 6 h 10"/>
                  <a:gd name="T24" fmla="*/ 2 w 10"/>
                  <a:gd name="T25" fmla="*/ 8 h 10"/>
                  <a:gd name="T26" fmla="*/ 10 w 10"/>
                  <a:gd name="T27" fmla="*/ 6 h 10"/>
                  <a:gd name="T28" fmla="*/ 10 w 10"/>
                  <a:gd name="T29" fmla="*/ 6 h 10"/>
                  <a:gd name="T30" fmla="*/ 8 w 10"/>
                  <a:gd name="T31" fmla="*/ 6 h 10"/>
                  <a:gd name="T32" fmla="*/ 8 w 10"/>
                  <a:gd name="T33" fmla="*/ 6 h 10"/>
                  <a:gd name="T34" fmla="*/ 8 w 10"/>
                  <a:gd name="T35" fmla="*/ 8 h 10"/>
                  <a:gd name="T36" fmla="*/ 8 w 10"/>
                  <a:gd name="T37" fmla="*/ 6 h 10"/>
                  <a:gd name="T38" fmla="*/ 8 w 10"/>
                  <a:gd name="T39" fmla="*/ 6 h 10"/>
                  <a:gd name="T40" fmla="*/ 8 w 10"/>
                  <a:gd name="T41" fmla="*/ 6 h 10"/>
                  <a:gd name="T42" fmla="*/ 8 w 10"/>
                  <a:gd name="T43" fmla="*/ 6 h 10"/>
                  <a:gd name="T44" fmla="*/ 10 w 10"/>
                  <a:gd name="T45" fmla="*/ 6 h 10"/>
                  <a:gd name="T46" fmla="*/ 10 w 10"/>
                  <a:gd name="T47" fmla="*/ 2 h 10"/>
                  <a:gd name="T48" fmla="*/ 10 w 10"/>
                  <a:gd name="T49" fmla="*/ 2 h 10"/>
                  <a:gd name="T50" fmla="*/ 8 w 10"/>
                  <a:gd name="T51" fmla="*/ 2 h 10"/>
                  <a:gd name="T52" fmla="*/ 8 w 10"/>
                  <a:gd name="T53" fmla="*/ 0 h 10"/>
                  <a:gd name="T54" fmla="*/ 10 w 10"/>
                  <a:gd name="T55" fmla="*/ 0 h 10"/>
                  <a:gd name="T56" fmla="*/ 10 w 10"/>
                  <a:gd name="T57" fmla="*/ 0 h 10"/>
                  <a:gd name="T58" fmla="*/ 10 w 10"/>
                  <a:gd name="T59" fmla="*/ 2 h 10"/>
                  <a:gd name="T60" fmla="*/ 4 w 10"/>
                  <a:gd name="T61" fmla="*/ 8 h 10"/>
                  <a:gd name="T62" fmla="*/ 4 w 10"/>
                  <a:gd name="T63" fmla="*/ 8 h 10"/>
                  <a:gd name="T64" fmla="*/ 4 w 10"/>
                  <a:gd name="T65" fmla="*/ 8 h 10"/>
                  <a:gd name="T66" fmla="*/ 2 w 10"/>
                  <a:gd name="T67" fmla="*/ 8 h 10"/>
                  <a:gd name="T68" fmla="*/ 2 w 10"/>
                  <a:gd name="T69" fmla="*/ 8 h 10"/>
                  <a:gd name="T70" fmla="*/ 4 w 10"/>
                  <a:gd name="T71" fmla="*/ 8 h 10"/>
                  <a:gd name="T72" fmla="*/ 4 w 10"/>
                  <a:gd name="T73" fmla="*/ 8 h 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 h="10">
                    <a:moveTo>
                      <a:pt x="4" y="10"/>
                    </a:moveTo>
                    <a:lnTo>
                      <a:pt x="4" y="10"/>
                    </a:lnTo>
                    <a:close/>
                    <a:moveTo>
                      <a:pt x="4" y="10"/>
                    </a:moveTo>
                    <a:lnTo>
                      <a:pt x="4" y="10"/>
                    </a:lnTo>
                    <a:close/>
                    <a:moveTo>
                      <a:pt x="2" y="8"/>
                    </a:moveTo>
                    <a:lnTo>
                      <a:pt x="0" y="8"/>
                    </a:lnTo>
                    <a:lnTo>
                      <a:pt x="2" y="8"/>
                    </a:lnTo>
                    <a:lnTo>
                      <a:pt x="2" y="6"/>
                    </a:lnTo>
                    <a:lnTo>
                      <a:pt x="2" y="8"/>
                    </a:lnTo>
                    <a:close/>
                    <a:moveTo>
                      <a:pt x="10" y="6"/>
                    </a:moveTo>
                    <a:lnTo>
                      <a:pt x="10" y="6"/>
                    </a:lnTo>
                    <a:lnTo>
                      <a:pt x="8" y="6"/>
                    </a:lnTo>
                    <a:lnTo>
                      <a:pt x="8" y="8"/>
                    </a:lnTo>
                    <a:lnTo>
                      <a:pt x="8" y="6"/>
                    </a:lnTo>
                    <a:lnTo>
                      <a:pt x="10" y="6"/>
                    </a:lnTo>
                    <a:close/>
                    <a:moveTo>
                      <a:pt x="10" y="2"/>
                    </a:moveTo>
                    <a:lnTo>
                      <a:pt x="10" y="2"/>
                    </a:lnTo>
                    <a:lnTo>
                      <a:pt x="8" y="2"/>
                    </a:lnTo>
                    <a:lnTo>
                      <a:pt x="8" y="0"/>
                    </a:lnTo>
                    <a:lnTo>
                      <a:pt x="10" y="0"/>
                    </a:lnTo>
                    <a:lnTo>
                      <a:pt x="10" y="2"/>
                    </a:lnTo>
                    <a:close/>
                    <a:moveTo>
                      <a:pt x="4" y="8"/>
                    </a:moveTo>
                    <a:lnTo>
                      <a:pt x="4" y="8"/>
                    </a:lnTo>
                    <a:lnTo>
                      <a:pt x="2" y="8"/>
                    </a:lnTo>
                    <a:lnTo>
                      <a:pt x="4" y="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30" name="Freeform 228">
                <a:extLst>
                  <a:ext uri="{FF2B5EF4-FFF2-40B4-BE49-F238E27FC236}">
                    <a16:creationId xmlns:a16="http://schemas.microsoft.com/office/drawing/2014/main" id="{98E87F9B-B57C-2AC8-AE05-3B0A13C52AEB}"/>
                  </a:ext>
                </a:extLst>
              </p:cNvPr>
              <p:cNvSpPr>
                <a:spLocks noChangeAspect="1" noEditPoints="1"/>
              </p:cNvSpPr>
              <p:nvPr/>
            </p:nvSpPr>
            <p:spPr bwMode="auto">
              <a:xfrm>
                <a:off x="2532955" y="3884264"/>
                <a:ext cx="15206" cy="15206"/>
              </a:xfrm>
              <a:custGeom>
                <a:avLst/>
                <a:gdLst>
                  <a:gd name="T0" fmla="*/ 4 w 10"/>
                  <a:gd name="T1" fmla="*/ 10 h 10"/>
                  <a:gd name="T2" fmla="*/ 4 w 10"/>
                  <a:gd name="T3" fmla="*/ 10 h 10"/>
                  <a:gd name="T4" fmla="*/ 4 w 10"/>
                  <a:gd name="T5" fmla="*/ 10 h 10"/>
                  <a:gd name="T6" fmla="*/ 4 w 10"/>
                  <a:gd name="T7" fmla="*/ 10 h 10"/>
                  <a:gd name="T8" fmla="*/ 4 w 10"/>
                  <a:gd name="T9" fmla="*/ 10 h 10"/>
                  <a:gd name="T10" fmla="*/ 4 w 10"/>
                  <a:gd name="T11" fmla="*/ 10 h 10"/>
                  <a:gd name="T12" fmla="*/ 4 w 10"/>
                  <a:gd name="T13" fmla="*/ 10 h 10"/>
                  <a:gd name="T14" fmla="*/ 4 w 10"/>
                  <a:gd name="T15" fmla="*/ 10 h 10"/>
                  <a:gd name="T16" fmla="*/ 2 w 10"/>
                  <a:gd name="T17" fmla="*/ 8 h 10"/>
                  <a:gd name="T18" fmla="*/ 0 w 10"/>
                  <a:gd name="T19" fmla="*/ 8 h 10"/>
                  <a:gd name="T20" fmla="*/ 2 w 10"/>
                  <a:gd name="T21" fmla="*/ 8 h 10"/>
                  <a:gd name="T22" fmla="*/ 2 w 10"/>
                  <a:gd name="T23" fmla="*/ 6 h 10"/>
                  <a:gd name="T24" fmla="*/ 2 w 10"/>
                  <a:gd name="T25" fmla="*/ 8 h 10"/>
                  <a:gd name="T26" fmla="*/ 10 w 10"/>
                  <a:gd name="T27" fmla="*/ 6 h 10"/>
                  <a:gd name="T28" fmla="*/ 10 w 10"/>
                  <a:gd name="T29" fmla="*/ 6 h 10"/>
                  <a:gd name="T30" fmla="*/ 8 w 10"/>
                  <a:gd name="T31" fmla="*/ 6 h 10"/>
                  <a:gd name="T32" fmla="*/ 8 w 10"/>
                  <a:gd name="T33" fmla="*/ 6 h 10"/>
                  <a:gd name="T34" fmla="*/ 8 w 10"/>
                  <a:gd name="T35" fmla="*/ 8 h 10"/>
                  <a:gd name="T36" fmla="*/ 8 w 10"/>
                  <a:gd name="T37" fmla="*/ 6 h 10"/>
                  <a:gd name="T38" fmla="*/ 8 w 10"/>
                  <a:gd name="T39" fmla="*/ 6 h 10"/>
                  <a:gd name="T40" fmla="*/ 8 w 10"/>
                  <a:gd name="T41" fmla="*/ 6 h 10"/>
                  <a:gd name="T42" fmla="*/ 8 w 10"/>
                  <a:gd name="T43" fmla="*/ 6 h 10"/>
                  <a:gd name="T44" fmla="*/ 10 w 10"/>
                  <a:gd name="T45" fmla="*/ 6 h 10"/>
                  <a:gd name="T46" fmla="*/ 10 w 10"/>
                  <a:gd name="T47" fmla="*/ 2 h 10"/>
                  <a:gd name="T48" fmla="*/ 10 w 10"/>
                  <a:gd name="T49" fmla="*/ 2 h 10"/>
                  <a:gd name="T50" fmla="*/ 8 w 10"/>
                  <a:gd name="T51" fmla="*/ 2 h 10"/>
                  <a:gd name="T52" fmla="*/ 8 w 10"/>
                  <a:gd name="T53" fmla="*/ 0 h 10"/>
                  <a:gd name="T54" fmla="*/ 10 w 10"/>
                  <a:gd name="T55" fmla="*/ 0 h 10"/>
                  <a:gd name="T56" fmla="*/ 10 w 10"/>
                  <a:gd name="T57" fmla="*/ 0 h 10"/>
                  <a:gd name="T58" fmla="*/ 10 w 10"/>
                  <a:gd name="T59" fmla="*/ 2 h 10"/>
                  <a:gd name="T60" fmla="*/ 4 w 10"/>
                  <a:gd name="T61" fmla="*/ 8 h 10"/>
                  <a:gd name="T62" fmla="*/ 4 w 10"/>
                  <a:gd name="T63" fmla="*/ 8 h 10"/>
                  <a:gd name="T64" fmla="*/ 4 w 10"/>
                  <a:gd name="T65" fmla="*/ 8 h 10"/>
                  <a:gd name="T66" fmla="*/ 2 w 10"/>
                  <a:gd name="T67" fmla="*/ 8 h 10"/>
                  <a:gd name="T68" fmla="*/ 2 w 10"/>
                  <a:gd name="T69" fmla="*/ 8 h 10"/>
                  <a:gd name="T70" fmla="*/ 4 w 10"/>
                  <a:gd name="T71" fmla="*/ 8 h 10"/>
                  <a:gd name="T72" fmla="*/ 4 w 10"/>
                  <a:gd name="T73" fmla="*/ 8 h 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 h="10">
                    <a:moveTo>
                      <a:pt x="4" y="10"/>
                    </a:moveTo>
                    <a:lnTo>
                      <a:pt x="4" y="10"/>
                    </a:lnTo>
                    <a:close/>
                    <a:moveTo>
                      <a:pt x="4" y="10"/>
                    </a:moveTo>
                    <a:lnTo>
                      <a:pt x="4" y="10"/>
                    </a:lnTo>
                    <a:close/>
                    <a:moveTo>
                      <a:pt x="2" y="8"/>
                    </a:moveTo>
                    <a:lnTo>
                      <a:pt x="0" y="8"/>
                    </a:lnTo>
                    <a:lnTo>
                      <a:pt x="2" y="8"/>
                    </a:lnTo>
                    <a:lnTo>
                      <a:pt x="2" y="6"/>
                    </a:lnTo>
                    <a:lnTo>
                      <a:pt x="2" y="8"/>
                    </a:lnTo>
                    <a:close/>
                    <a:moveTo>
                      <a:pt x="10" y="6"/>
                    </a:moveTo>
                    <a:lnTo>
                      <a:pt x="10" y="6"/>
                    </a:lnTo>
                    <a:lnTo>
                      <a:pt x="8" y="6"/>
                    </a:lnTo>
                    <a:lnTo>
                      <a:pt x="8" y="8"/>
                    </a:lnTo>
                    <a:lnTo>
                      <a:pt x="8" y="6"/>
                    </a:lnTo>
                    <a:lnTo>
                      <a:pt x="10" y="6"/>
                    </a:lnTo>
                    <a:close/>
                    <a:moveTo>
                      <a:pt x="10" y="2"/>
                    </a:moveTo>
                    <a:lnTo>
                      <a:pt x="10" y="2"/>
                    </a:lnTo>
                    <a:lnTo>
                      <a:pt x="8" y="2"/>
                    </a:lnTo>
                    <a:lnTo>
                      <a:pt x="8" y="0"/>
                    </a:lnTo>
                    <a:lnTo>
                      <a:pt x="10" y="0"/>
                    </a:lnTo>
                    <a:lnTo>
                      <a:pt x="10" y="2"/>
                    </a:lnTo>
                    <a:close/>
                    <a:moveTo>
                      <a:pt x="4" y="8"/>
                    </a:moveTo>
                    <a:lnTo>
                      <a:pt x="4" y="8"/>
                    </a:lnTo>
                    <a:lnTo>
                      <a:pt x="2" y="8"/>
                    </a:lnTo>
                    <a:lnTo>
                      <a:pt x="4" y="8"/>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31" name="Freeform 229">
                <a:extLst>
                  <a:ext uri="{FF2B5EF4-FFF2-40B4-BE49-F238E27FC236}">
                    <a16:creationId xmlns:a16="http://schemas.microsoft.com/office/drawing/2014/main" id="{AC1D0383-2437-E57B-CF5B-068359E66092}"/>
                  </a:ext>
                </a:extLst>
              </p:cNvPr>
              <p:cNvSpPr>
                <a:spLocks noChangeAspect="1"/>
              </p:cNvSpPr>
              <p:nvPr/>
            </p:nvSpPr>
            <p:spPr bwMode="auto">
              <a:xfrm>
                <a:off x="4004889" y="3682007"/>
                <a:ext cx="465302" cy="482074"/>
              </a:xfrm>
              <a:custGeom>
                <a:avLst/>
                <a:gdLst>
                  <a:gd name="T0" fmla="*/ 62 w 306"/>
                  <a:gd name="T1" fmla="*/ 283 h 317"/>
                  <a:gd name="T2" fmla="*/ 54 w 306"/>
                  <a:gd name="T3" fmla="*/ 269 h 317"/>
                  <a:gd name="T4" fmla="*/ 30 w 306"/>
                  <a:gd name="T5" fmla="*/ 275 h 317"/>
                  <a:gd name="T6" fmla="*/ 14 w 306"/>
                  <a:gd name="T7" fmla="*/ 273 h 317"/>
                  <a:gd name="T8" fmla="*/ 10 w 306"/>
                  <a:gd name="T9" fmla="*/ 247 h 317"/>
                  <a:gd name="T10" fmla="*/ 0 w 306"/>
                  <a:gd name="T11" fmla="*/ 219 h 317"/>
                  <a:gd name="T12" fmla="*/ 12 w 306"/>
                  <a:gd name="T13" fmla="*/ 201 h 317"/>
                  <a:gd name="T14" fmla="*/ 26 w 306"/>
                  <a:gd name="T15" fmla="*/ 207 h 317"/>
                  <a:gd name="T16" fmla="*/ 54 w 306"/>
                  <a:gd name="T17" fmla="*/ 203 h 317"/>
                  <a:gd name="T18" fmla="*/ 90 w 306"/>
                  <a:gd name="T19" fmla="*/ 203 h 317"/>
                  <a:gd name="T20" fmla="*/ 124 w 306"/>
                  <a:gd name="T21" fmla="*/ 203 h 317"/>
                  <a:gd name="T22" fmla="*/ 124 w 306"/>
                  <a:gd name="T23" fmla="*/ 181 h 317"/>
                  <a:gd name="T24" fmla="*/ 120 w 306"/>
                  <a:gd name="T25" fmla="*/ 137 h 317"/>
                  <a:gd name="T26" fmla="*/ 116 w 306"/>
                  <a:gd name="T27" fmla="*/ 91 h 317"/>
                  <a:gd name="T28" fmla="*/ 112 w 306"/>
                  <a:gd name="T29" fmla="*/ 47 h 317"/>
                  <a:gd name="T30" fmla="*/ 106 w 306"/>
                  <a:gd name="T31" fmla="*/ 0 h 317"/>
                  <a:gd name="T32" fmla="*/ 140 w 306"/>
                  <a:gd name="T33" fmla="*/ 0 h 317"/>
                  <a:gd name="T34" fmla="*/ 168 w 306"/>
                  <a:gd name="T35" fmla="*/ 23 h 317"/>
                  <a:gd name="T36" fmla="*/ 194 w 306"/>
                  <a:gd name="T37" fmla="*/ 43 h 317"/>
                  <a:gd name="T38" fmla="*/ 220 w 306"/>
                  <a:gd name="T39" fmla="*/ 63 h 317"/>
                  <a:gd name="T40" fmla="*/ 248 w 306"/>
                  <a:gd name="T41" fmla="*/ 83 h 317"/>
                  <a:gd name="T42" fmla="*/ 258 w 306"/>
                  <a:gd name="T43" fmla="*/ 99 h 317"/>
                  <a:gd name="T44" fmla="*/ 284 w 306"/>
                  <a:gd name="T45" fmla="*/ 125 h 317"/>
                  <a:gd name="T46" fmla="*/ 304 w 306"/>
                  <a:gd name="T47" fmla="*/ 141 h 317"/>
                  <a:gd name="T48" fmla="*/ 302 w 306"/>
                  <a:gd name="T49" fmla="*/ 173 h 317"/>
                  <a:gd name="T50" fmla="*/ 292 w 306"/>
                  <a:gd name="T51" fmla="*/ 205 h 317"/>
                  <a:gd name="T52" fmla="*/ 252 w 306"/>
                  <a:gd name="T53" fmla="*/ 207 h 317"/>
                  <a:gd name="T54" fmla="*/ 232 w 306"/>
                  <a:gd name="T55" fmla="*/ 213 h 317"/>
                  <a:gd name="T56" fmla="*/ 190 w 306"/>
                  <a:gd name="T57" fmla="*/ 223 h 317"/>
                  <a:gd name="T58" fmla="*/ 178 w 306"/>
                  <a:gd name="T59" fmla="*/ 231 h 317"/>
                  <a:gd name="T60" fmla="*/ 166 w 306"/>
                  <a:gd name="T61" fmla="*/ 245 h 317"/>
                  <a:gd name="T62" fmla="*/ 150 w 306"/>
                  <a:gd name="T63" fmla="*/ 247 h 317"/>
                  <a:gd name="T64" fmla="*/ 144 w 306"/>
                  <a:gd name="T65" fmla="*/ 269 h 317"/>
                  <a:gd name="T66" fmla="*/ 128 w 306"/>
                  <a:gd name="T67" fmla="*/ 283 h 317"/>
                  <a:gd name="T68" fmla="*/ 112 w 306"/>
                  <a:gd name="T69" fmla="*/ 313 h 317"/>
                  <a:gd name="T70" fmla="*/ 102 w 306"/>
                  <a:gd name="T71" fmla="*/ 309 h 317"/>
                  <a:gd name="T72" fmla="*/ 82 w 306"/>
                  <a:gd name="T73" fmla="*/ 313 h 317"/>
                  <a:gd name="T74" fmla="*/ 70 w 306"/>
                  <a:gd name="T75" fmla="*/ 297 h 317"/>
                  <a:gd name="T76" fmla="*/ 70 w 306"/>
                  <a:gd name="T77" fmla="*/ 289 h 3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06" h="317">
                    <a:moveTo>
                      <a:pt x="70" y="289"/>
                    </a:moveTo>
                    <a:lnTo>
                      <a:pt x="62" y="283"/>
                    </a:lnTo>
                    <a:lnTo>
                      <a:pt x="56" y="267"/>
                    </a:lnTo>
                    <a:lnTo>
                      <a:pt x="54" y="269"/>
                    </a:lnTo>
                    <a:lnTo>
                      <a:pt x="42" y="275"/>
                    </a:lnTo>
                    <a:lnTo>
                      <a:pt x="30" y="275"/>
                    </a:lnTo>
                    <a:lnTo>
                      <a:pt x="24" y="273"/>
                    </a:lnTo>
                    <a:lnTo>
                      <a:pt x="14" y="273"/>
                    </a:lnTo>
                    <a:lnTo>
                      <a:pt x="16" y="269"/>
                    </a:lnTo>
                    <a:lnTo>
                      <a:pt x="10" y="247"/>
                    </a:lnTo>
                    <a:lnTo>
                      <a:pt x="4" y="239"/>
                    </a:lnTo>
                    <a:lnTo>
                      <a:pt x="0" y="219"/>
                    </a:lnTo>
                    <a:lnTo>
                      <a:pt x="4" y="219"/>
                    </a:lnTo>
                    <a:lnTo>
                      <a:pt x="12" y="201"/>
                    </a:lnTo>
                    <a:lnTo>
                      <a:pt x="24" y="207"/>
                    </a:lnTo>
                    <a:lnTo>
                      <a:pt x="26" y="207"/>
                    </a:lnTo>
                    <a:lnTo>
                      <a:pt x="52" y="201"/>
                    </a:lnTo>
                    <a:lnTo>
                      <a:pt x="54" y="203"/>
                    </a:lnTo>
                    <a:lnTo>
                      <a:pt x="72" y="203"/>
                    </a:lnTo>
                    <a:lnTo>
                      <a:pt x="90" y="203"/>
                    </a:lnTo>
                    <a:lnTo>
                      <a:pt x="108" y="203"/>
                    </a:lnTo>
                    <a:lnTo>
                      <a:pt x="124" y="203"/>
                    </a:lnTo>
                    <a:lnTo>
                      <a:pt x="128" y="185"/>
                    </a:lnTo>
                    <a:lnTo>
                      <a:pt x="124" y="181"/>
                    </a:lnTo>
                    <a:lnTo>
                      <a:pt x="120" y="159"/>
                    </a:lnTo>
                    <a:lnTo>
                      <a:pt x="120" y="137"/>
                    </a:lnTo>
                    <a:lnTo>
                      <a:pt x="118" y="113"/>
                    </a:lnTo>
                    <a:lnTo>
                      <a:pt x="116" y="91"/>
                    </a:lnTo>
                    <a:lnTo>
                      <a:pt x="114" y="69"/>
                    </a:lnTo>
                    <a:lnTo>
                      <a:pt x="112" y="47"/>
                    </a:lnTo>
                    <a:lnTo>
                      <a:pt x="110" y="25"/>
                    </a:lnTo>
                    <a:lnTo>
                      <a:pt x="106" y="0"/>
                    </a:lnTo>
                    <a:lnTo>
                      <a:pt x="122" y="0"/>
                    </a:lnTo>
                    <a:lnTo>
                      <a:pt x="140" y="0"/>
                    </a:lnTo>
                    <a:lnTo>
                      <a:pt x="152" y="10"/>
                    </a:lnTo>
                    <a:lnTo>
                      <a:pt x="168" y="23"/>
                    </a:lnTo>
                    <a:lnTo>
                      <a:pt x="180" y="31"/>
                    </a:lnTo>
                    <a:lnTo>
                      <a:pt x="194" y="43"/>
                    </a:lnTo>
                    <a:lnTo>
                      <a:pt x="208" y="53"/>
                    </a:lnTo>
                    <a:lnTo>
                      <a:pt x="220" y="63"/>
                    </a:lnTo>
                    <a:lnTo>
                      <a:pt x="234" y="73"/>
                    </a:lnTo>
                    <a:lnTo>
                      <a:pt x="248" y="83"/>
                    </a:lnTo>
                    <a:lnTo>
                      <a:pt x="248" y="91"/>
                    </a:lnTo>
                    <a:lnTo>
                      <a:pt x="258" y="99"/>
                    </a:lnTo>
                    <a:lnTo>
                      <a:pt x="284" y="109"/>
                    </a:lnTo>
                    <a:lnTo>
                      <a:pt x="284" y="125"/>
                    </a:lnTo>
                    <a:lnTo>
                      <a:pt x="306" y="125"/>
                    </a:lnTo>
                    <a:lnTo>
                      <a:pt x="304" y="141"/>
                    </a:lnTo>
                    <a:lnTo>
                      <a:pt x="304" y="155"/>
                    </a:lnTo>
                    <a:lnTo>
                      <a:pt x="302" y="173"/>
                    </a:lnTo>
                    <a:lnTo>
                      <a:pt x="302" y="187"/>
                    </a:lnTo>
                    <a:lnTo>
                      <a:pt x="292" y="205"/>
                    </a:lnTo>
                    <a:lnTo>
                      <a:pt x="272" y="207"/>
                    </a:lnTo>
                    <a:lnTo>
                      <a:pt x="252" y="207"/>
                    </a:lnTo>
                    <a:lnTo>
                      <a:pt x="234" y="215"/>
                    </a:lnTo>
                    <a:lnTo>
                      <a:pt x="232" y="213"/>
                    </a:lnTo>
                    <a:lnTo>
                      <a:pt x="214" y="211"/>
                    </a:lnTo>
                    <a:lnTo>
                      <a:pt x="190" y="223"/>
                    </a:lnTo>
                    <a:lnTo>
                      <a:pt x="188" y="231"/>
                    </a:lnTo>
                    <a:lnTo>
                      <a:pt x="178" y="231"/>
                    </a:lnTo>
                    <a:lnTo>
                      <a:pt x="170" y="243"/>
                    </a:lnTo>
                    <a:lnTo>
                      <a:pt x="166" y="245"/>
                    </a:lnTo>
                    <a:lnTo>
                      <a:pt x="164" y="251"/>
                    </a:lnTo>
                    <a:lnTo>
                      <a:pt x="150" y="247"/>
                    </a:lnTo>
                    <a:lnTo>
                      <a:pt x="148" y="259"/>
                    </a:lnTo>
                    <a:lnTo>
                      <a:pt x="144" y="269"/>
                    </a:lnTo>
                    <a:lnTo>
                      <a:pt x="134" y="277"/>
                    </a:lnTo>
                    <a:lnTo>
                      <a:pt x="128" y="283"/>
                    </a:lnTo>
                    <a:lnTo>
                      <a:pt x="124" y="311"/>
                    </a:lnTo>
                    <a:lnTo>
                      <a:pt x="112" y="313"/>
                    </a:lnTo>
                    <a:lnTo>
                      <a:pt x="110" y="305"/>
                    </a:lnTo>
                    <a:lnTo>
                      <a:pt x="102" y="309"/>
                    </a:lnTo>
                    <a:lnTo>
                      <a:pt x="94" y="315"/>
                    </a:lnTo>
                    <a:lnTo>
                      <a:pt x="82" y="313"/>
                    </a:lnTo>
                    <a:lnTo>
                      <a:pt x="78" y="317"/>
                    </a:lnTo>
                    <a:lnTo>
                      <a:pt x="70" y="297"/>
                    </a:lnTo>
                    <a:lnTo>
                      <a:pt x="68" y="295"/>
                    </a:lnTo>
                    <a:lnTo>
                      <a:pt x="70" y="289"/>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32" name="Freeform 230">
                <a:extLst>
                  <a:ext uri="{FF2B5EF4-FFF2-40B4-BE49-F238E27FC236}">
                    <a16:creationId xmlns:a16="http://schemas.microsoft.com/office/drawing/2014/main" id="{C32A70E8-4B83-2BE2-510A-0C79052E0C73}"/>
                  </a:ext>
                </a:extLst>
              </p:cNvPr>
              <p:cNvSpPr>
                <a:spLocks noChangeAspect="1"/>
              </p:cNvSpPr>
              <p:nvPr/>
            </p:nvSpPr>
            <p:spPr bwMode="auto">
              <a:xfrm>
                <a:off x="8937691" y="5143428"/>
                <a:ext cx="63864" cy="66911"/>
              </a:xfrm>
              <a:custGeom>
                <a:avLst/>
                <a:gdLst>
                  <a:gd name="T0" fmla="*/ 42 w 42"/>
                  <a:gd name="T1" fmla="*/ 44 h 44"/>
                  <a:gd name="T2" fmla="*/ 32 w 42"/>
                  <a:gd name="T3" fmla="*/ 44 h 44"/>
                  <a:gd name="T4" fmla="*/ 16 w 42"/>
                  <a:gd name="T5" fmla="*/ 28 h 44"/>
                  <a:gd name="T6" fmla="*/ 12 w 42"/>
                  <a:gd name="T7" fmla="*/ 26 h 44"/>
                  <a:gd name="T8" fmla="*/ 6 w 42"/>
                  <a:gd name="T9" fmla="*/ 18 h 44"/>
                  <a:gd name="T10" fmla="*/ 0 w 42"/>
                  <a:gd name="T11" fmla="*/ 10 h 44"/>
                  <a:gd name="T12" fmla="*/ 0 w 42"/>
                  <a:gd name="T13" fmla="*/ 0 h 44"/>
                  <a:gd name="T14" fmla="*/ 10 w 42"/>
                  <a:gd name="T15" fmla="*/ 4 h 44"/>
                  <a:gd name="T16" fmla="*/ 8 w 42"/>
                  <a:gd name="T17" fmla="*/ 8 h 44"/>
                  <a:gd name="T18" fmla="*/ 14 w 42"/>
                  <a:gd name="T19" fmla="*/ 10 h 44"/>
                  <a:gd name="T20" fmla="*/ 18 w 42"/>
                  <a:gd name="T21" fmla="*/ 12 h 44"/>
                  <a:gd name="T22" fmla="*/ 18 w 42"/>
                  <a:gd name="T23" fmla="*/ 14 h 44"/>
                  <a:gd name="T24" fmla="*/ 20 w 42"/>
                  <a:gd name="T25" fmla="*/ 18 h 44"/>
                  <a:gd name="T26" fmla="*/ 24 w 42"/>
                  <a:gd name="T27" fmla="*/ 22 h 44"/>
                  <a:gd name="T28" fmla="*/ 32 w 42"/>
                  <a:gd name="T29" fmla="*/ 30 h 44"/>
                  <a:gd name="T30" fmla="*/ 42 w 42"/>
                  <a:gd name="T31" fmla="*/ 42 h 44"/>
                  <a:gd name="T32" fmla="*/ 42 w 42"/>
                  <a:gd name="T33" fmla="*/ 44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44">
                    <a:moveTo>
                      <a:pt x="42" y="44"/>
                    </a:moveTo>
                    <a:lnTo>
                      <a:pt x="32" y="44"/>
                    </a:lnTo>
                    <a:lnTo>
                      <a:pt x="16" y="28"/>
                    </a:lnTo>
                    <a:lnTo>
                      <a:pt x="12" y="26"/>
                    </a:lnTo>
                    <a:lnTo>
                      <a:pt x="6" y="18"/>
                    </a:lnTo>
                    <a:lnTo>
                      <a:pt x="0" y="10"/>
                    </a:lnTo>
                    <a:lnTo>
                      <a:pt x="0" y="0"/>
                    </a:lnTo>
                    <a:lnTo>
                      <a:pt x="10" y="4"/>
                    </a:lnTo>
                    <a:lnTo>
                      <a:pt x="8" y="8"/>
                    </a:lnTo>
                    <a:lnTo>
                      <a:pt x="14" y="10"/>
                    </a:lnTo>
                    <a:lnTo>
                      <a:pt x="18" y="12"/>
                    </a:lnTo>
                    <a:lnTo>
                      <a:pt x="18" y="14"/>
                    </a:lnTo>
                    <a:lnTo>
                      <a:pt x="20" y="18"/>
                    </a:lnTo>
                    <a:lnTo>
                      <a:pt x="24" y="22"/>
                    </a:lnTo>
                    <a:lnTo>
                      <a:pt x="32" y="30"/>
                    </a:lnTo>
                    <a:lnTo>
                      <a:pt x="42" y="42"/>
                    </a:lnTo>
                    <a:lnTo>
                      <a:pt x="42" y="44"/>
                    </a:lnTo>
                    <a:close/>
                  </a:path>
                </a:pathLst>
              </a:custGeom>
              <a:solidFill>
                <a:schemeClr val="accent5"/>
              </a:solid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33" name="Freeform 231">
                <a:extLst>
                  <a:ext uri="{FF2B5EF4-FFF2-40B4-BE49-F238E27FC236}">
                    <a16:creationId xmlns:a16="http://schemas.microsoft.com/office/drawing/2014/main" id="{15CB0BA1-F947-2198-FE5E-D6720800C764}"/>
                  </a:ext>
                </a:extLst>
              </p:cNvPr>
              <p:cNvSpPr>
                <a:spLocks noChangeAspect="1" noEditPoints="1"/>
              </p:cNvSpPr>
              <p:nvPr/>
            </p:nvSpPr>
            <p:spPr bwMode="auto">
              <a:xfrm>
                <a:off x="1745289" y="4445412"/>
                <a:ext cx="465302" cy="206819"/>
              </a:xfrm>
              <a:custGeom>
                <a:avLst/>
                <a:gdLst>
                  <a:gd name="T0" fmla="*/ 24 w 306"/>
                  <a:gd name="T1" fmla="*/ 44 h 136"/>
                  <a:gd name="T2" fmla="*/ 18 w 306"/>
                  <a:gd name="T3" fmla="*/ 44 h 136"/>
                  <a:gd name="T4" fmla="*/ 24 w 306"/>
                  <a:gd name="T5" fmla="*/ 44 h 136"/>
                  <a:gd name="T6" fmla="*/ 0 w 306"/>
                  <a:gd name="T7" fmla="*/ 30 h 136"/>
                  <a:gd name="T8" fmla="*/ 6 w 306"/>
                  <a:gd name="T9" fmla="*/ 30 h 136"/>
                  <a:gd name="T10" fmla="*/ 12 w 306"/>
                  <a:gd name="T11" fmla="*/ 50 h 136"/>
                  <a:gd name="T12" fmla="*/ 0 w 306"/>
                  <a:gd name="T13" fmla="*/ 48 h 136"/>
                  <a:gd name="T14" fmla="*/ 6 w 306"/>
                  <a:gd name="T15" fmla="*/ 42 h 136"/>
                  <a:gd name="T16" fmla="*/ 0 w 306"/>
                  <a:gd name="T17" fmla="*/ 30 h 136"/>
                  <a:gd name="T18" fmla="*/ 198 w 306"/>
                  <a:gd name="T19" fmla="*/ 54 h 136"/>
                  <a:gd name="T20" fmla="*/ 206 w 306"/>
                  <a:gd name="T21" fmla="*/ 42 h 136"/>
                  <a:gd name="T22" fmla="*/ 210 w 306"/>
                  <a:gd name="T23" fmla="*/ 34 h 136"/>
                  <a:gd name="T24" fmla="*/ 216 w 306"/>
                  <a:gd name="T25" fmla="*/ 12 h 136"/>
                  <a:gd name="T26" fmla="*/ 232 w 306"/>
                  <a:gd name="T27" fmla="*/ 4 h 136"/>
                  <a:gd name="T28" fmla="*/ 238 w 306"/>
                  <a:gd name="T29" fmla="*/ 0 h 136"/>
                  <a:gd name="T30" fmla="*/ 252 w 306"/>
                  <a:gd name="T31" fmla="*/ 10 h 136"/>
                  <a:gd name="T32" fmla="*/ 264 w 306"/>
                  <a:gd name="T33" fmla="*/ 22 h 136"/>
                  <a:gd name="T34" fmla="*/ 282 w 306"/>
                  <a:gd name="T35" fmla="*/ 22 h 136"/>
                  <a:gd name="T36" fmla="*/ 304 w 306"/>
                  <a:gd name="T37" fmla="*/ 32 h 136"/>
                  <a:gd name="T38" fmla="*/ 298 w 306"/>
                  <a:gd name="T39" fmla="*/ 34 h 136"/>
                  <a:gd name="T40" fmla="*/ 306 w 306"/>
                  <a:gd name="T41" fmla="*/ 52 h 136"/>
                  <a:gd name="T42" fmla="*/ 302 w 306"/>
                  <a:gd name="T43" fmla="*/ 50 h 136"/>
                  <a:gd name="T44" fmla="*/ 288 w 306"/>
                  <a:gd name="T45" fmla="*/ 76 h 136"/>
                  <a:gd name="T46" fmla="*/ 270 w 306"/>
                  <a:gd name="T47" fmla="*/ 88 h 136"/>
                  <a:gd name="T48" fmla="*/ 250 w 306"/>
                  <a:gd name="T49" fmla="*/ 102 h 136"/>
                  <a:gd name="T50" fmla="*/ 242 w 306"/>
                  <a:gd name="T51" fmla="*/ 120 h 136"/>
                  <a:gd name="T52" fmla="*/ 236 w 306"/>
                  <a:gd name="T53" fmla="*/ 136 h 136"/>
                  <a:gd name="T54" fmla="*/ 214 w 306"/>
                  <a:gd name="T55" fmla="*/ 122 h 136"/>
                  <a:gd name="T56" fmla="*/ 208 w 306"/>
                  <a:gd name="T57" fmla="*/ 124 h 136"/>
                  <a:gd name="T58" fmla="*/ 212 w 306"/>
                  <a:gd name="T59" fmla="*/ 114 h 136"/>
                  <a:gd name="T60" fmla="*/ 210 w 306"/>
                  <a:gd name="T61" fmla="*/ 102 h 136"/>
                  <a:gd name="T62" fmla="*/ 216 w 306"/>
                  <a:gd name="T63" fmla="*/ 98 h 136"/>
                  <a:gd name="T64" fmla="*/ 218 w 306"/>
                  <a:gd name="T65" fmla="*/ 84 h 136"/>
                  <a:gd name="T66" fmla="*/ 216 w 306"/>
                  <a:gd name="T67" fmla="*/ 80 h 136"/>
                  <a:gd name="T68" fmla="*/ 212 w 306"/>
                  <a:gd name="T69" fmla="*/ 84 h 136"/>
                  <a:gd name="T70" fmla="*/ 198 w 306"/>
                  <a:gd name="T71" fmla="*/ 80 h 136"/>
                  <a:gd name="T72" fmla="*/ 200 w 306"/>
                  <a:gd name="T73" fmla="*/ 76 h 136"/>
                  <a:gd name="T74" fmla="*/ 198 w 306"/>
                  <a:gd name="T75" fmla="*/ 54 h 1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06" h="136">
                    <a:moveTo>
                      <a:pt x="24" y="44"/>
                    </a:moveTo>
                    <a:lnTo>
                      <a:pt x="18" y="44"/>
                    </a:lnTo>
                    <a:lnTo>
                      <a:pt x="24" y="44"/>
                    </a:lnTo>
                    <a:close/>
                    <a:moveTo>
                      <a:pt x="0" y="30"/>
                    </a:moveTo>
                    <a:lnTo>
                      <a:pt x="6" y="30"/>
                    </a:lnTo>
                    <a:lnTo>
                      <a:pt x="12" y="50"/>
                    </a:lnTo>
                    <a:lnTo>
                      <a:pt x="0" y="48"/>
                    </a:lnTo>
                    <a:lnTo>
                      <a:pt x="6" y="42"/>
                    </a:lnTo>
                    <a:lnTo>
                      <a:pt x="0" y="30"/>
                    </a:lnTo>
                    <a:close/>
                    <a:moveTo>
                      <a:pt x="198" y="54"/>
                    </a:moveTo>
                    <a:lnTo>
                      <a:pt x="206" y="42"/>
                    </a:lnTo>
                    <a:lnTo>
                      <a:pt x="210" y="34"/>
                    </a:lnTo>
                    <a:lnTo>
                      <a:pt x="216" y="12"/>
                    </a:lnTo>
                    <a:lnTo>
                      <a:pt x="232" y="4"/>
                    </a:lnTo>
                    <a:lnTo>
                      <a:pt x="238" y="0"/>
                    </a:lnTo>
                    <a:lnTo>
                      <a:pt x="252" y="10"/>
                    </a:lnTo>
                    <a:lnTo>
                      <a:pt x="264" y="22"/>
                    </a:lnTo>
                    <a:lnTo>
                      <a:pt x="282" y="22"/>
                    </a:lnTo>
                    <a:lnTo>
                      <a:pt x="304" y="32"/>
                    </a:lnTo>
                    <a:lnTo>
                      <a:pt x="298" y="34"/>
                    </a:lnTo>
                    <a:lnTo>
                      <a:pt x="306" y="52"/>
                    </a:lnTo>
                    <a:lnTo>
                      <a:pt x="302" y="50"/>
                    </a:lnTo>
                    <a:lnTo>
                      <a:pt x="288" y="76"/>
                    </a:lnTo>
                    <a:lnTo>
                      <a:pt x="270" y="88"/>
                    </a:lnTo>
                    <a:lnTo>
                      <a:pt x="250" y="102"/>
                    </a:lnTo>
                    <a:lnTo>
                      <a:pt x="242" y="120"/>
                    </a:lnTo>
                    <a:lnTo>
                      <a:pt x="236" y="136"/>
                    </a:lnTo>
                    <a:lnTo>
                      <a:pt x="214" y="122"/>
                    </a:lnTo>
                    <a:lnTo>
                      <a:pt x="208" y="124"/>
                    </a:lnTo>
                    <a:lnTo>
                      <a:pt x="212" y="114"/>
                    </a:lnTo>
                    <a:lnTo>
                      <a:pt x="210" y="102"/>
                    </a:lnTo>
                    <a:lnTo>
                      <a:pt x="216" y="98"/>
                    </a:lnTo>
                    <a:lnTo>
                      <a:pt x="218" y="84"/>
                    </a:lnTo>
                    <a:lnTo>
                      <a:pt x="216" y="80"/>
                    </a:lnTo>
                    <a:lnTo>
                      <a:pt x="212" y="84"/>
                    </a:lnTo>
                    <a:lnTo>
                      <a:pt x="198" y="80"/>
                    </a:lnTo>
                    <a:lnTo>
                      <a:pt x="200" y="76"/>
                    </a:lnTo>
                    <a:lnTo>
                      <a:pt x="198" y="5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34" name="Freeform 232">
                <a:extLst>
                  <a:ext uri="{FF2B5EF4-FFF2-40B4-BE49-F238E27FC236}">
                    <a16:creationId xmlns:a16="http://schemas.microsoft.com/office/drawing/2014/main" id="{FDEF05DA-18CA-65DB-2E2B-3484C75E3C92}"/>
                  </a:ext>
                </a:extLst>
              </p:cNvPr>
              <p:cNvSpPr>
                <a:spLocks noChangeAspect="1"/>
              </p:cNvSpPr>
              <p:nvPr/>
            </p:nvSpPr>
            <p:spPr bwMode="auto">
              <a:xfrm>
                <a:off x="6532116" y="2816707"/>
                <a:ext cx="839368" cy="333039"/>
              </a:xfrm>
              <a:custGeom>
                <a:avLst/>
                <a:gdLst>
                  <a:gd name="T0" fmla="*/ 326 w 552"/>
                  <a:gd name="T1" fmla="*/ 209 h 219"/>
                  <a:gd name="T2" fmla="*/ 300 w 552"/>
                  <a:gd name="T3" fmla="*/ 199 h 219"/>
                  <a:gd name="T4" fmla="*/ 252 w 552"/>
                  <a:gd name="T5" fmla="*/ 197 h 219"/>
                  <a:gd name="T6" fmla="*/ 204 w 552"/>
                  <a:gd name="T7" fmla="*/ 193 h 219"/>
                  <a:gd name="T8" fmla="*/ 172 w 552"/>
                  <a:gd name="T9" fmla="*/ 163 h 219"/>
                  <a:gd name="T10" fmla="*/ 124 w 552"/>
                  <a:gd name="T11" fmla="*/ 147 h 219"/>
                  <a:gd name="T12" fmla="*/ 84 w 552"/>
                  <a:gd name="T13" fmla="*/ 141 h 219"/>
                  <a:gd name="T14" fmla="*/ 72 w 552"/>
                  <a:gd name="T15" fmla="*/ 106 h 219"/>
                  <a:gd name="T16" fmla="*/ 34 w 552"/>
                  <a:gd name="T17" fmla="*/ 86 h 219"/>
                  <a:gd name="T18" fmla="*/ 2 w 552"/>
                  <a:gd name="T19" fmla="*/ 62 h 219"/>
                  <a:gd name="T20" fmla="*/ 8 w 552"/>
                  <a:gd name="T21" fmla="*/ 54 h 219"/>
                  <a:gd name="T22" fmla="*/ 40 w 552"/>
                  <a:gd name="T23" fmla="*/ 36 h 219"/>
                  <a:gd name="T24" fmla="*/ 90 w 552"/>
                  <a:gd name="T25" fmla="*/ 30 h 219"/>
                  <a:gd name="T26" fmla="*/ 120 w 552"/>
                  <a:gd name="T27" fmla="*/ 42 h 219"/>
                  <a:gd name="T28" fmla="*/ 158 w 552"/>
                  <a:gd name="T29" fmla="*/ 36 h 219"/>
                  <a:gd name="T30" fmla="*/ 148 w 552"/>
                  <a:gd name="T31" fmla="*/ 0 h 219"/>
                  <a:gd name="T32" fmla="*/ 204 w 552"/>
                  <a:gd name="T33" fmla="*/ 14 h 219"/>
                  <a:gd name="T34" fmla="*/ 242 w 552"/>
                  <a:gd name="T35" fmla="*/ 38 h 219"/>
                  <a:gd name="T36" fmla="*/ 294 w 552"/>
                  <a:gd name="T37" fmla="*/ 38 h 219"/>
                  <a:gd name="T38" fmla="*/ 324 w 552"/>
                  <a:gd name="T39" fmla="*/ 50 h 219"/>
                  <a:gd name="T40" fmla="*/ 378 w 552"/>
                  <a:gd name="T41" fmla="*/ 56 h 219"/>
                  <a:gd name="T42" fmla="*/ 418 w 552"/>
                  <a:gd name="T43" fmla="*/ 38 h 219"/>
                  <a:gd name="T44" fmla="*/ 464 w 552"/>
                  <a:gd name="T45" fmla="*/ 46 h 219"/>
                  <a:gd name="T46" fmla="*/ 470 w 552"/>
                  <a:gd name="T47" fmla="*/ 78 h 219"/>
                  <a:gd name="T48" fmla="*/ 478 w 552"/>
                  <a:gd name="T49" fmla="*/ 88 h 219"/>
                  <a:gd name="T50" fmla="*/ 502 w 552"/>
                  <a:gd name="T51" fmla="*/ 92 h 219"/>
                  <a:gd name="T52" fmla="*/ 548 w 552"/>
                  <a:gd name="T53" fmla="*/ 102 h 219"/>
                  <a:gd name="T54" fmla="*/ 524 w 552"/>
                  <a:gd name="T55" fmla="*/ 112 h 219"/>
                  <a:gd name="T56" fmla="*/ 500 w 552"/>
                  <a:gd name="T57" fmla="*/ 137 h 219"/>
                  <a:gd name="T58" fmla="*/ 468 w 552"/>
                  <a:gd name="T59" fmla="*/ 151 h 219"/>
                  <a:gd name="T60" fmla="*/ 446 w 552"/>
                  <a:gd name="T61" fmla="*/ 165 h 219"/>
                  <a:gd name="T62" fmla="*/ 442 w 552"/>
                  <a:gd name="T63" fmla="*/ 189 h 219"/>
                  <a:gd name="T64" fmla="*/ 406 w 552"/>
                  <a:gd name="T65" fmla="*/ 203 h 219"/>
                  <a:gd name="T66" fmla="*/ 374 w 552"/>
                  <a:gd name="T67" fmla="*/ 211 h 219"/>
                  <a:gd name="T68" fmla="*/ 348 w 552"/>
                  <a:gd name="T69" fmla="*/ 213 h 2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2" h="219">
                    <a:moveTo>
                      <a:pt x="348" y="213"/>
                    </a:moveTo>
                    <a:lnTo>
                      <a:pt x="326" y="209"/>
                    </a:lnTo>
                    <a:lnTo>
                      <a:pt x="306" y="205"/>
                    </a:lnTo>
                    <a:lnTo>
                      <a:pt x="300" y="199"/>
                    </a:lnTo>
                    <a:lnTo>
                      <a:pt x="276" y="199"/>
                    </a:lnTo>
                    <a:lnTo>
                      <a:pt x="252" y="197"/>
                    </a:lnTo>
                    <a:lnTo>
                      <a:pt x="228" y="195"/>
                    </a:lnTo>
                    <a:lnTo>
                      <a:pt x="204" y="193"/>
                    </a:lnTo>
                    <a:lnTo>
                      <a:pt x="188" y="179"/>
                    </a:lnTo>
                    <a:lnTo>
                      <a:pt x="172" y="163"/>
                    </a:lnTo>
                    <a:lnTo>
                      <a:pt x="148" y="155"/>
                    </a:lnTo>
                    <a:lnTo>
                      <a:pt x="124" y="147"/>
                    </a:lnTo>
                    <a:lnTo>
                      <a:pt x="104" y="145"/>
                    </a:lnTo>
                    <a:lnTo>
                      <a:pt x="84" y="141"/>
                    </a:lnTo>
                    <a:lnTo>
                      <a:pt x="78" y="123"/>
                    </a:lnTo>
                    <a:lnTo>
                      <a:pt x="72" y="106"/>
                    </a:lnTo>
                    <a:lnTo>
                      <a:pt x="46" y="88"/>
                    </a:lnTo>
                    <a:lnTo>
                      <a:pt x="34" y="86"/>
                    </a:lnTo>
                    <a:lnTo>
                      <a:pt x="10" y="70"/>
                    </a:lnTo>
                    <a:lnTo>
                      <a:pt x="2" y="62"/>
                    </a:lnTo>
                    <a:lnTo>
                      <a:pt x="0" y="60"/>
                    </a:lnTo>
                    <a:lnTo>
                      <a:pt x="8" y="54"/>
                    </a:lnTo>
                    <a:lnTo>
                      <a:pt x="22" y="48"/>
                    </a:lnTo>
                    <a:lnTo>
                      <a:pt x="40" y="36"/>
                    </a:lnTo>
                    <a:lnTo>
                      <a:pt x="56" y="26"/>
                    </a:lnTo>
                    <a:lnTo>
                      <a:pt x="90" y="30"/>
                    </a:lnTo>
                    <a:lnTo>
                      <a:pt x="96" y="38"/>
                    </a:lnTo>
                    <a:lnTo>
                      <a:pt x="120" y="42"/>
                    </a:lnTo>
                    <a:lnTo>
                      <a:pt x="144" y="48"/>
                    </a:lnTo>
                    <a:lnTo>
                      <a:pt x="158" y="36"/>
                    </a:lnTo>
                    <a:lnTo>
                      <a:pt x="144" y="22"/>
                    </a:lnTo>
                    <a:lnTo>
                      <a:pt x="148" y="0"/>
                    </a:lnTo>
                    <a:lnTo>
                      <a:pt x="176" y="8"/>
                    </a:lnTo>
                    <a:lnTo>
                      <a:pt x="204" y="14"/>
                    </a:lnTo>
                    <a:lnTo>
                      <a:pt x="216" y="26"/>
                    </a:lnTo>
                    <a:lnTo>
                      <a:pt x="242" y="38"/>
                    </a:lnTo>
                    <a:lnTo>
                      <a:pt x="270" y="32"/>
                    </a:lnTo>
                    <a:lnTo>
                      <a:pt x="294" y="38"/>
                    </a:lnTo>
                    <a:lnTo>
                      <a:pt x="316" y="44"/>
                    </a:lnTo>
                    <a:lnTo>
                      <a:pt x="324" y="50"/>
                    </a:lnTo>
                    <a:lnTo>
                      <a:pt x="360" y="60"/>
                    </a:lnTo>
                    <a:lnTo>
                      <a:pt x="378" y="56"/>
                    </a:lnTo>
                    <a:lnTo>
                      <a:pt x="398" y="52"/>
                    </a:lnTo>
                    <a:lnTo>
                      <a:pt x="418" y="38"/>
                    </a:lnTo>
                    <a:lnTo>
                      <a:pt x="446" y="46"/>
                    </a:lnTo>
                    <a:lnTo>
                      <a:pt x="464" y="46"/>
                    </a:lnTo>
                    <a:lnTo>
                      <a:pt x="466" y="62"/>
                    </a:lnTo>
                    <a:lnTo>
                      <a:pt x="470" y="78"/>
                    </a:lnTo>
                    <a:lnTo>
                      <a:pt x="464" y="80"/>
                    </a:lnTo>
                    <a:lnTo>
                      <a:pt x="478" y="88"/>
                    </a:lnTo>
                    <a:lnTo>
                      <a:pt x="496" y="88"/>
                    </a:lnTo>
                    <a:lnTo>
                      <a:pt x="502" y="92"/>
                    </a:lnTo>
                    <a:lnTo>
                      <a:pt x="512" y="84"/>
                    </a:lnTo>
                    <a:lnTo>
                      <a:pt x="548" y="102"/>
                    </a:lnTo>
                    <a:lnTo>
                      <a:pt x="552" y="114"/>
                    </a:lnTo>
                    <a:lnTo>
                      <a:pt x="524" y="112"/>
                    </a:lnTo>
                    <a:lnTo>
                      <a:pt x="504" y="123"/>
                    </a:lnTo>
                    <a:lnTo>
                      <a:pt x="500" y="137"/>
                    </a:lnTo>
                    <a:lnTo>
                      <a:pt x="484" y="143"/>
                    </a:lnTo>
                    <a:lnTo>
                      <a:pt x="468" y="151"/>
                    </a:lnTo>
                    <a:lnTo>
                      <a:pt x="444" y="145"/>
                    </a:lnTo>
                    <a:lnTo>
                      <a:pt x="446" y="165"/>
                    </a:lnTo>
                    <a:lnTo>
                      <a:pt x="458" y="175"/>
                    </a:lnTo>
                    <a:lnTo>
                      <a:pt x="442" y="189"/>
                    </a:lnTo>
                    <a:lnTo>
                      <a:pt x="426" y="201"/>
                    </a:lnTo>
                    <a:lnTo>
                      <a:pt x="406" y="203"/>
                    </a:lnTo>
                    <a:lnTo>
                      <a:pt x="386" y="203"/>
                    </a:lnTo>
                    <a:lnTo>
                      <a:pt x="374" y="211"/>
                    </a:lnTo>
                    <a:lnTo>
                      <a:pt x="360" y="219"/>
                    </a:lnTo>
                    <a:lnTo>
                      <a:pt x="348" y="213"/>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35" name="Freeform 233">
                <a:extLst>
                  <a:ext uri="{FF2B5EF4-FFF2-40B4-BE49-F238E27FC236}">
                    <a16:creationId xmlns:a16="http://schemas.microsoft.com/office/drawing/2014/main" id="{3F58A09C-2CB1-8ACE-3810-ECBDFDDBC9EF}"/>
                  </a:ext>
                </a:extLst>
              </p:cNvPr>
              <p:cNvSpPr>
                <a:spLocks noChangeAspect="1"/>
              </p:cNvSpPr>
              <p:nvPr/>
            </p:nvSpPr>
            <p:spPr bwMode="auto">
              <a:xfrm>
                <a:off x="2590740" y="3444772"/>
                <a:ext cx="6083" cy="3040"/>
              </a:xfrm>
              <a:custGeom>
                <a:avLst/>
                <a:gdLst>
                  <a:gd name="T0" fmla="*/ 4 w 4"/>
                  <a:gd name="T1" fmla="*/ 0 h 2"/>
                  <a:gd name="T2" fmla="*/ 4 w 4"/>
                  <a:gd name="T3" fmla="*/ 0 h 2"/>
                  <a:gd name="T4" fmla="*/ 2 w 4"/>
                  <a:gd name="T5" fmla="*/ 2 h 2"/>
                  <a:gd name="T6" fmla="*/ 0 w 4"/>
                  <a:gd name="T7" fmla="*/ 2 h 2"/>
                  <a:gd name="T8" fmla="*/ 2 w 4"/>
                  <a:gd name="T9" fmla="*/ 2 h 2"/>
                  <a:gd name="T10" fmla="*/ 2 w 4"/>
                  <a:gd name="T11" fmla="*/ 2 h 2"/>
                  <a:gd name="T12" fmla="*/ 4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0"/>
                    </a:lnTo>
                    <a:lnTo>
                      <a:pt x="2" y="2"/>
                    </a:lnTo>
                    <a:lnTo>
                      <a:pt x="0" y="2"/>
                    </a:lnTo>
                    <a:lnTo>
                      <a:pt x="2" y="2"/>
                    </a:lnTo>
                    <a:lnTo>
                      <a:pt x="4" y="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36" name="Freeform 234">
                <a:extLst>
                  <a:ext uri="{FF2B5EF4-FFF2-40B4-BE49-F238E27FC236}">
                    <a16:creationId xmlns:a16="http://schemas.microsoft.com/office/drawing/2014/main" id="{AF612089-7201-7266-02AB-E0F6D6CE1625}"/>
                  </a:ext>
                </a:extLst>
              </p:cNvPr>
              <p:cNvSpPr>
                <a:spLocks noChangeAspect="1"/>
              </p:cNvSpPr>
              <p:nvPr/>
            </p:nvSpPr>
            <p:spPr bwMode="auto">
              <a:xfrm>
                <a:off x="2590740" y="3444772"/>
                <a:ext cx="6083" cy="3040"/>
              </a:xfrm>
              <a:custGeom>
                <a:avLst/>
                <a:gdLst>
                  <a:gd name="T0" fmla="*/ 4 w 4"/>
                  <a:gd name="T1" fmla="*/ 0 h 2"/>
                  <a:gd name="T2" fmla="*/ 4 w 4"/>
                  <a:gd name="T3" fmla="*/ 0 h 2"/>
                  <a:gd name="T4" fmla="*/ 2 w 4"/>
                  <a:gd name="T5" fmla="*/ 2 h 2"/>
                  <a:gd name="T6" fmla="*/ 0 w 4"/>
                  <a:gd name="T7" fmla="*/ 2 h 2"/>
                  <a:gd name="T8" fmla="*/ 2 w 4"/>
                  <a:gd name="T9" fmla="*/ 2 h 2"/>
                  <a:gd name="T10" fmla="*/ 2 w 4"/>
                  <a:gd name="T11" fmla="*/ 2 h 2"/>
                  <a:gd name="T12" fmla="*/ 4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0"/>
                    </a:lnTo>
                    <a:lnTo>
                      <a:pt x="2" y="2"/>
                    </a:lnTo>
                    <a:lnTo>
                      <a:pt x="0" y="2"/>
                    </a:lnTo>
                    <a:lnTo>
                      <a:pt x="2" y="2"/>
                    </a:lnTo>
                    <a:lnTo>
                      <a:pt x="4" y="0"/>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37" name="Freeform 235">
                <a:extLst>
                  <a:ext uri="{FF2B5EF4-FFF2-40B4-BE49-F238E27FC236}">
                    <a16:creationId xmlns:a16="http://schemas.microsoft.com/office/drawing/2014/main" id="{652A3E34-0D9A-62DE-8AC7-090893E09045}"/>
                  </a:ext>
                </a:extLst>
              </p:cNvPr>
              <p:cNvSpPr>
                <a:spLocks noChangeAspect="1"/>
              </p:cNvSpPr>
              <p:nvPr/>
            </p:nvSpPr>
            <p:spPr bwMode="auto">
              <a:xfrm>
                <a:off x="5513318" y="2713301"/>
                <a:ext cx="1000549" cy="442532"/>
              </a:xfrm>
              <a:custGeom>
                <a:avLst/>
                <a:gdLst>
                  <a:gd name="T0" fmla="*/ 212 w 658"/>
                  <a:gd name="T1" fmla="*/ 90 h 291"/>
                  <a:gd name="T2" fmla="*/ 196 w 658"/>
                  <a:gd name="T3" fmla="*/ 64 h 291"/>
                  <a:gd name="T4" fmla="*/ 206 w 658"/>
                  <a:gd name="T5" fmla="*/ 30 h 291"/>
                  <a:gd name="T6" fmla="*/ 240 w 658"/>
                  <a:gd name="T7" fmla="*/ 26 h 291"/>
                  <a:gd name="T8" fmla="*/ 280 w 658"/>
                  <a:gd name="T9" fmla="*/ 14 h 291"/>
                  <a:gd name="T10" fmla="*/ 320 w 658"/>
                  <a:gd name="T11" fmla="*/ 2 h 291"/>
                  <a:gd name="T12" fmla="*/ 346 w 658"/>
                  <a:gd name="T13" fmla="*/ 14 h 291"/>
                  <a:gd name="T14" fmla="*/ 390 w 658"/>
                  <a:gd name="T15" fmla="*/ 30 h 291"/>
                  <a:gd name="T16" fmla="*/ 422 w 658"/>
                  <a:gd name="T17" fmla="*/ 26 h 291"/>
                  <a:gd name="T18" fmla="*/ 448 w 658"/>
                  <a:gd name="T19" fmla="*/ 22 h 291"/>
                  <a:gd name="T20" fmla="*/ 468 w 658"/>
                  <a:gd name="T21" fmla="*/ 44 h 291"/>
                  <a:gd name="T22" fmla="*/ 514 w 658"/>
                  <a:gd name="T23" fmla="*/ 76 h 291"/>
                  <a:gd name="T24" fmla="*/ 540 w 658"/>
                  <a:gd name="T25" fmla="*/ 86 h 291"/>
                  <a:gd name="T26" fmla="*/ 572 w 658"/>
                  <a:gd name="T27" fmla="*/ 88 h 291"/>
                  <a:gd name="T28" fmla="*/ 616 w 658"/>
                  <a:gd name="T29" fmla="*/ 114 h 291"/>
                  <a:gd name="T30" fmla="*/ 658 w 658"/>
                  <a:gd name="T31" fmla="*/ 130 h 291"/>
                  <a:gd name="T32" fmla="*/ 644 w 658"/>
                  <a:gd name="T33" fmla="*/ 148 h 291"/>
                  <a:gd name="T34" fmla="*/ 636 w 658"/>
                  <a:gd name="T35" fmla="*/ 172 h 291"/>
                  <a:gd name="T36" fmla="*/ 612 w 658"/>
                  <a:gd name="T37" fmla="*/ 187 h 291"/>
                  <a:gd name="T38" fmla="*/ 618 w 658"/>
                  <a:gd name="T39" fmla="*/ 213 h 291"/>
                  <a:gd name="T40" fmla="*/ 576 w 658"/>
                  <a:gd name="T41" fmla="*/ 217 h 291"/>
                  <a:gd name="T42" fmla="*/ 596 w 658"/>
                  <a:gd name="T43" fmla="*/ 239 h 291"/>
                  <a:gd name="T44" fmla="*/ 604 w 658"/>
                  <a:gd name="T45" fmla="*/ 259 h 291"/>
                  <a:gd name="T46" fmla="*/ 578 w 658"/>
                  <a:gd name="T47" fmla="*/ 249 h 291"/>
                  <a:gd name="T48" fmla="*/ 532 w 658"/>
                  <a:gd name="T49" fmla="*/ 253 h 291"/>
                  <a:gd name="T50" fmla="*/ 492 w 658"/>
                  <a:gd name="T51" fmla="*/ 253 h 291"/>
                  <a:gd name="T52" fmla="*/ 466 w 658"/>
                  <a:gd name="T53" fmla="*/ 261 h 291"/>
                  <a:gd name="T54" fmla="*/ 436 w 658"/>
                  <a:gd name="T55" fmla="*/ 269 h 291"/>
                  <a:gd name="T56" fmla="*/ 404 w 658"/>
                  <a:gd name="T57" fmla="*/ 291 h 291"/>
                  <a:gd name="T58" fmla="*/ 372 w 658"/>
                  <a:gd name="T59" fmla="*/ 275 h 291"/>
                  <a:gd name="T60" fmla="*/ 350 w 658"/>
                  <a:gd name="T61" fmla="*/ 245 h 291"/>
                  <a:gd name="T62" fmla="*/ 314 w 658"/>
                  <a:gd name="T63" fmla="*/ 243 h 291"/>
                  <a:gd name="T64" fmla="*/ 278 w 658"/>
                  <a:gd name="T65" fmla="*/ 239 h 291"/>
                  <a:gd name="T66" fmla="*/ 238 w 658"/>
                  <a:gd name="T67" fmla="*/ 209 h 291"/>
                  <a:gd name="T68" fmla="*/ 196 w 658"/>
                  <a:gd name="T69" fmla="*/ 205 h 291"/>
                  <a:gd name="T70" fmla="*/ 180 w 658"/>
                  <a:gd name="T71" fmla="*/ 231 h 291"/>
                  <a:gd name="T72" fmla="*/ 190 w 658"/>
                  <a:gd name="T73" fmla="*/ 269 h 291"/>
                  <a:gd name="T74" fmla="*/ 174 w 658"/>
                  <a:gd name="T75" fmla="*/ 281 h 291"/>
                  <a:gd name="T76" fmla="*/ 130 w 658"/>
                  <a:gd name="T77" fmla="*/ 273 h 291"/>
                  <a:gd name="T78" fmla="*/ 112 w 658"/>
                  <a:gd name="T79" fmla="*/ 255 h 291"/>
                  <a:gd name="T80" fmla="*/ 88 w 658"/>
                  <a:gd name="T81" fmla="*/ 231 h 291"/>
                  <a:gd name="T82" fmla="*/ 100 w 658"/>
                  <a:gd name="T83" fmla="*/ 223 h 291"/>
                  <a:gd name="T84" fmla="*/ 102 w 658"/>
                  <a:gd name="T85" fmla="*/ 207 h 291"/>
                  <a:gd name="T86" fmla="*/ 118 w 658"/>
                  <a:gd name="T87" fmla="*/ 199 h 291"/>
                  <a:gd name="T88" fmla="*/ 92 w 658"/>
                  <a:gd name="T89" fmla="*/ 174 h 291"/>
                  <a:gd name="T90" fmla="*/ 56 w 658"/>
                  <a:gd name="T91" fmla="*/ 182 h 291"/>
                  <a:gd name="T92" fmla="*/ 54 w 658"/>
                  <a:gd name="T93" fmla="*/ 185 h 291"/>
                  <a:gd name="T94" fmla="*/ 20 w 658"/>
                  <a:gd name="T95" fmla="*/ 148 h 291"/>
                  <a:gd name="T96" fmla="*/ 4 w 658"/>
                  <a:gd name="T97" fmla="*/ 110 h 291"/>
                  <a:gd name="T98" fmla="*/ 26 w 658"/>
                  <a:gd name="T99" fmla="*/ 94 h 291"/>
                  <a:gd name="T100" fmla="*/ 42 w 658"/>
                  <a:gd name="T101" fmla="*/ 76 h 291"/>
                  <a:gd name="T102" fmla="*/ 78 w 658"/>
                  <a:gd name="T103" fmla="*/ 68 h 291"/>
                  <a:gd name="T104" fmla="*/ 122 w 658"/>
                  <a:gd name="T105" fmla="*/ 88 h 291"/>
                  <a:gd name="T106" fmla="*/ 180 w 658"/>
                  <a:gd name="T107" fmla="*/ 92 h 2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58" h="291">
                    <a:moveTo>
                      <a:pt x="210" y="90"/>
                    </a:moveTo>
                    <a:lnTo>
                      <a:pt x="212" y="90"/>
                    </a:lnTo>
                    <a:lnTo>
                      <a:pt x="214" y="84"/>
                    </a:lnTo>
                    <a:lnTo>
                      <a:pt x="196" y="64"/>
                    </a:lnTo>
                    <a:lnTo>
                      <a:pt x="204" y="40"/>
                    </a:lnTo>
                    <a:lnTo>
                      <a:pt x="206" y="30"/>
                    </a:lnTo>
                    <a:lnTo>
                      <a:pt x="220" y="28"/>
                    </a:lnTo>
                    <a:lnTo>
                      <a:pt x="240" y="26"/>
                    </a:lnTo>
                    <a:lnTo>
                      <a:pt x="260" y="20"/>
                    </a:lnTo>
                    <a:lnTo>
                      <a:pt x="280" y="14"/>
                    </a:lnTo>
                    <a:lnTo>
                      <a:pt x="300" y="8"/>
                    </a:lnTo>
                    <a:lnTo>
                      <a:pt x="320" y="2"/>
                    </a:lnTo>
                    <a:lnTo>
                      <a:pt x="334" y="0"/>
                    </a:lnTo>
                    <a:lnTo>
                      <a:pt x="346" y="14"/>
                    </a:lnTo>
                    <a:lnTo>
                      <a:pt x="376" y="24"/>
                    </a:lnTo>
                    <a:lnTo>
                      <a:pt x="390" y="30"/>
                    </a:lnTo>
                    <a:lnTo>
                      <a:pt x="402" y="32"/>
                    </a:lnTo>
                    <a:lnTo>
                      <a:pt x="422" y="26"/>
                    </a:lnTo>
                    <a:lnTo>
                      <a:pt x="444" y="18"/>
                    </a:lnTo>
                    <a:lnTo>
                      <a:pt x="448" y="22"/>
                    </a:lnTo>
                    <a:lnTo>
                      <a:pt x="446" y="30"/>
                    </a:lnTo>
                    <a:lnTo>
                      <a:pt x="468" y="44"/>
                    </a:lnTo>
                    <a:lnTo>
                      <a:pt x="490" y="60"/>
                    </a:lnTo>
                    <a:lnTo>
                      <a:pt x="514" y="76"/>
                    </a:lnTo>
                    <a:lnTo>
                      <a:pt x="536" y="92"/>
                    </a:lnTo>
                    <a:lnTo>
                      <a:pt x="540" y="86"/>
                    </a:lnTo>
                    <a:lnTo>
                      <a:pt x="552" y="90"/>
                    </a:lnTo>
                    <a:lnTo>
                      <a:pt x="572" y="88"/>
                    </a:lnTo>
                    <a:lnTo>
                      <a:pt x="594" y="100"/>
                    </a:lnTo>
                    <a:lnTo>
                      <a:pt x="616" y="114"/>
                    </a:lnTo>
                    <a:lnTo>
                      <a:pt x="638" y="110"/>
                    </a:lnTo>
                    <a:lnTo>
                      <a:pt x="658" y="130"/>
                    </a:lnTo>
                    <a:lnTo>
                      <a:pt x="652" y="142"/>
                    </a:lnTo>
                    <a:lnTo>
                      <a:pt x="644" y="148"/>
                    </a:lnTo>
                    <a:lnTo>
                      <a:pt x="652" y="170"/>
                    </a:lnTo>
                    <a:lnTo>
                      <a:pt x="636" y="172"/>
                    </a:lnTo>
                    <a:lnTo>
                      <a:pt x="610" y="168"/>
                    </a:lnTo>
                    <a:lnTo>
                      <a:pt x="612" y="187"/>
                    </a:lnTo>
                    <a:lnTo>
                      <a:pt x="612" y="205"/>
                    </a:lnTo>
                    <a:lnTo>
                      <a:pt x="618" y="213"/>
                    </a:lnTo>
                    <a:lnTo>
                      <a:pt x="596" y="211"/>
                    </a:lnTo>
                    <a:lnTo>
                      <a:pt x="576" y="217"/>
                    </a:lnTo>
                    <a:lnTo>
                      <a:pt x="588" y="223"/>
                    </a:lnTo>
                    <a:lnTo>
                      <a:pt x="596" y="239"/>
                    </a:lnTo>
                    <a:lnTo>
                      <a:pt x="604" y="255"/>
                    </a:lnTo>
                    <a:lnTo>
                      <a:pt x="604" y="259"/>
                    </a:lnTo>
                    <a:lnTo>
                      <a:pt x="600" y="261"/>
                    </a:lnTo>
                    <a:lnTo>
                      <a:pt x="578" y="249"/>
                    </a:lnTo>
                    <a:lnTo>
                      <a:pt x="554" y="251"/>
                    </a:lnTo>
                    <a:lnTo>
                      <a:pt x="532" y="253"/>
                    </a:lnTo>
                    <a:lnTo>
                      <a:pt x="508" y="255"/>
                    </a:lnTo>
                    <a:lnTo>
                      <a:pt x="492" y="253"/>
                    </a:lnTo>
                    <a:lnTo>
                      <a:pt x="484" y="263"/>
                    </a:lnTo>
                    <a:lnTo>
                      <a:pt x="466" y="261"/>
                    </a:lnTo>
                    <a:lnTo>
                      <a:pt x="446" y="259"/>
                    </a:lnTo>
                    <a:lnTo>
                      <a:pt x="436" y="269"/>
                    </a:lnTo>
                    <a:lnTo>
                      <a:pt x="420" y="281"/>
                    </a:lnTo>
                    <a:lnTo>
                      <a:pt x="404" y="291"/>
                    </a:lnTo>
                    <a:lnTo>
                      <a:pt x="388" y="283"/>
                    </a:lnTo>
                    <a:lnTo>
                      <a:pt x="372" y="275"/>
                    </a:lnTo>
                    <a:lnTo>
                      <a:pt x="370" y="259"/>
                    </a:lnTo>
                    <a:lnTo>
                      <a:pt x="350" y="245"/>
                    </a:lnTo>
                    <a:lnTo>
                      <a:pt x="332" y="243"/>
                    </a:lnTo>
                    <a:lnTo>
                      <a:pt x="314" y="243"/>
                    </a:lnTo>
                    <a:lnTo>
                      <a:pt x="298" y="241"/>
                    </a:lnTo>
                    <a:lnTo>
                      <a:pt x="278" y="239"/>
                    </a:lnTo>
                    <a:lnTo>
                      <a:pt x="260" y="219"/>
                    </a:lnTo>
                    <a:lnTo>
                      <a:pt x="238" y="209"/>
                    </a:lnTo>
                    <a:lnTo>
                      <a:pt x="216" y="197"/>
                    </a:lnTo>
                    <a:lnTo>
                      <a:pt x="196" y="205"/>
                    </a:lnTo>
                    <a:lnTo>
                      <a:pt x="174" y="213"/>
                    </a:lnTo>
                    <a:lnTo>
                      <a:pt x="180" y="231"/>
                    </a:lnTo>
                    <a:lnTo>
                      <a:pt x="184" y="249"/>
                    </a:lnTo>
                    <a:lnTo>
                      <a:pt x="190" y="269"/>
                    </a:lnTo>
                    <a:lnTo>
                      <a:pt x="194" y="287"/>
                    </a:lnTo>
                    <a:lnTo>
                      <a:pt x="174" y="281"/>
                    </a:lnTo>
                    <a:lnTo>
                      <a:pt x="154" y="275"/>
                    </a:lnTo>
                    <a:lnTo>
                      <a:pt x="130" y="273"/>
                    </a:lnTo>
                    <a:lnTo>
                      <a:pt x="126" y="261"/>
                    </a:lnTo>
                    <a:lnTo>
                      <a:pt x="112" y="255"/>
                    </a:lnTo>
                    <a:lnTo>
                      <a:pt x="104" y="251"/>
                    </a:lnTo>
                    <a:lnTo>
                      <a:pt x="88" y="231"/>
                    </a:lnTo>
                    <a:lnTo>
                      <a:pt x="80" y="223"/>
                    </a:lnTo>
                    <a:lnTo>
                      <a:pt x="100" y="223"/>
                    </a:lnTo>
                    <a:lnTo>
                      <a:pt x="92" y="215"/>
                    </a:lnTo>
                    <a:lnTo>
                      <a:pt x="102" y="207"/>
                    </a:lnTo>
                    <a:lnTo>
                      <a:pt x="124" y="207"/>
                    </a:lnTo>
                    <a:lnTo>
                      <a:pt x="118" y="199"/>
                    </a:lnTo>
                    <a:lnTo>
                      <a:pt x="114" y="174"/>
                    </a:lnTo>
                    <a:lnTo>
                      <a:pt x="92" y="174"/>
                    </a:lnTo>
                    <a:lnTo>
                      <a:pt x="78" y="172"/>
                    </a:lnTo>
                    <a:lnTo>
                      <a:pt x="56" y="182"/>
                    </a:lnTo>
                    <a:lnTo>
                      <a:pt x="54" y="185"/>
                    </a:lnTo>
                    <a:lnTo>
                      <a:pt x="40" y="164"/>
                    </a:lnTo>
                    <a:lnTo>
                      <a:pt x="20" y="148"/>
                    </a:lnTo>
                    <a:lnTo>
                      <a:pt x="0" y="132"/>
                    </a:lnTo>
                    <a:lnTo>
                      <a:pt x="4" y="110"/>
                    </a:lnTo>
                    <a:lnTo>
                      <a:pt x="6" y="86"/>
                    </a:lnTo>
                    <a:lnTo>
                      <a:pt x="26" y="94"/>
                    </a:lnTo>
                    <a:lnTo>
                      <a:pt x="30" y="86"/>
                    </a:lnTo>
                    <a:lnTo>
                      <a:pt x="42" y="76"/>
                    </a:lnTo>
                    <a:lnTo>
                      <a:pt x="54" y="68"/>
                    </a:lnTo>
                    <a:lnTo>
                      <a:pt x="78" y="68"/>
                    </a:lnTo>
                    <a:lnTo>
                      <a:pt x="100" y="78"/>
                    </a:lnTo>
                    <a:lnTo>
                      <a:pt x="122" y="88"/>
                    </a:lnTo>
                    <a:lnTo>
                      <a:pt x="146" y="86"/>
                    </a:lnTo>
                    <a:lnTo>
                      <a:pt x="180" y="92"/>
                    </a:lnTo>
                    <a:lnTo>
                      <a:pt x="210" y="9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38" name="Freeform 236">
                <a:extLst>
                  <a:ext uri="{FF2B5EF4-FFF2-40B4-BE49-F238E27FC236}">
                    <a16:creationId xmlns:a16="http://schemas.microsoft.com/office/drawing/2014/main" id="{393C0C69-C340-9A8F-AFC6-5F905A9550EB}"/>
                  </a:ext>
                </a:extLst>
              </p:cNvPr>
              <p:cNvSpPr>
                <a:spLocks noChangeAspect="1"/>
              </p:cNvSpPr>
              <p:nvPr/>
            </p:nvSpPr>
            <p:spPr bwMode="auto">
              <a:xfrm>
                <a:off x="4588797" y="2910997"/>
                <a:ext cx="191596" cy="86682"/>
              </a:xfrm>
              <a:custGeom>
                <a:avLst/>
                <a:gdLst>
                  <a:gd name="T0" fmla="*/ 32 w 126"/>
                  <a:gd name="T1" fmla="*/ 42 h 57"/>
                  <a:gd name="T2" fmla="*/ 22 w 126"/>
                  <a:gd name="T3" fmla="*/ 46 h 57"/>
                  <a:gd name="T4" fmla="*/ 16 w 126"/>
                  <a:gd name="T5" fmla="*/ 44 h 57"/>
                  <a:gd name="T6" fmla="*/ 12 w 126"/>
                  <a:gd name="T7" fmla="*/ 44 h 57"/>
                  <a:gd name="T8" fmla="*/ 6 w 126"/>
                  <a:gd name="T9" fmla="*/ 44 h 57"/>
                  <a:gd name="T10" fmla="*/ 4 w 126"/>
                  <a:gd name="T11" fmla="*/ 42 h 57"/>
                  <a:gd name="T12" fmla="*/ 2 w 126"/>
                  <a:gd name="T13" fmla="*/ 40 h 57"/>
                  <a:gd name="T14" fmla="*/ 2 w 126"/>
                  <a:gd name="T15" fmla="*/ 34 h 57"/>
                  <a:gd name="T16" fmla="*/ 0 w 126"/>
                  <a:gd name="T17" fmla="*/ 32 h 57"/>
                  <a:gd name="T18" fmla="*/ 8 w 126"/>
                  <a:gd name="T19" fmla="*/ 34 h 57"/>
                  <a:gd name="T20" fmla="*/ 12 w 126"/>
                  <a:gd name="T21" fmla="*/ 36 h 57"/>
                  <a:gd name="T22" fmla="*/ 18 w 126"/>
                  <a:gd name="T23" fmla="*/ 32 h 57"/>
                  <a:gd name="T24" fmla="*/ 24 w 126"/>
                  <a:gd name="T25" fmla="*/ 34 h 57"/>
                  <a:gd name="T26" fmla="*/ 30 w 126"/>
                  <a:gd name="T27" fmla="*/ 34 h 57"/>
                  <a:gd name="T28" fmla="*/ 38 w 126"/>
                  <a:gd name="T29" fmla="*/ 30 h 57"/>
                  <a:gd name="T30" fmla="*/ 46 w 126"/>
                  <a:gd name="T31" fmla="*/ 28 h 57"/>
                  <a:gd name="T32" fmla="*/ 50 w 126"/>
                  <a:gd name="T33" fmla="*/ 30 h 57"/>
                  <a:gd name="T34" fmla="*/ 58 w 126"/>
                  <a:gd name="T35" fmla="*/ 32 h 57"/>
                  <a:gd name="T36" fmla="*/ 56 w 126"/>
                  <a:gd name="T37" fmla="*/ 26 h 57"/>
                  <a:gd name="T38" fmla="*/ 54 w 126"/>
                  <a:gd name="T39" fmla="*/ 20 h 57"/>
                  <a:gd name="T40" fmla="*/ 62 w 126"/>
                  <a:gd name="T41" fmla="*/ 16 h 57"/>
                  <a:gd name="T42" fmla="*/ 66 w 126"/>
                  <a:gd name="T43" fmla="*/ 10 h 57"/>
                  <a:gd name="T44" fmla="*/ 70 w 126"/>
                  <a:gd name="T45" fmla="*/ 8 h 57"/>
                  <a:gd name="T46" fmla="*/ 74 w 126"/>
                  <a:gd name="T47" fmla="*/ 10 h 57"/>
                  <a:gd name="T48" fmla="*/ 78 w 126"/>
                  <a:gd name="T49" fmla="*/ 10 h 57"/>
                  <a:gd name="T50" fmla="*/ 84 w 126"/>
                  <a:gd name="T51" fmla="*/ 10 h 57"/>
                  <a:gd name="T52" fmla="*/ 86 w 126"/>
                  <a:gd name="T53" fmla="*/ 6 h 57"/>
                  <a:gd name="T54" fmla="*/ 88 w 126"/>
                  <a:gd name="T55" fmla="*/ 4 h 57"/>
                  <a:gd name="T56" fmla="*/ 90 w 126"/>
                  <a:gd name="T57" fmla="*/ 2 h 57"/>
                  <a:gd name="T58" fmla="*/ 94 w 126"/>
                  <a:gd name="T59" fmla="*/ 2 h 57"/>
                  <a:gd name="T60" fmla="*/ 100 w 126"/>
                  <a:gd name="T61" fmla="*/ 4 h 57"/>
                  <a:gd name="T62" fmla="*/ 104 w 126"/>
                  <a:gd name="T63" fmla="*/ 6 h 57"/>
                  <a:gd name="T64" fmla="*/ 110 w 126"/>
                  <a:gd name="T65" fmla="*/ 6 h 57"/>
                  <a:gd name="T66" fmla="*/ 116 w 126"/>
                  <a:gd name="T67" fmla="*/ 6 h 57"/>
                  <a:gd name="T68" fmla="*/ 120 w 126"/>
                  <a:gd name="T69" fmla="*/ 8 h 57"/>
                  <a:gd name="T70" fmla="*/ 120 w 126"/>
                  <a:gd name="T71" fmla="*/ 12 h 57"/>
                  <a:gd name="T72" fmla="*/ 122 w 126"/>
                  <a:gd name="T73" fmla="*/ 16 h 57"/>
                  <a:gd name="T74" fmla="*/ 124 w 126"/>
                  <a:gd name="T75" fmla="*/ 22 h 57"/>
                  <a:gd name="T76" fmla="*/ 124 w 126"/>
                  <a:gd name="T77" fmla="*/ 26 h 57"/>
                  <a:gd name="T78" fmla="*/ 120 w 126"/>
                  <a:gd name="T79" fmla="*/ 28 h 57"/>
                  <a:gd name="T80" fmla="*/ 116 w 126"/>
                  <a:gd name="T81" fmla="*/ 26 h 57"/>
                  <a:gd name="T82" fmla="*/ 118 w 126"/>
                  <a:gd name="T83" fmla="*/ 30 h 57"/>
                  <a:gd name="T84" fmla="*/ 118 w 126"/>
                  <a:gd name="T85" fmla="*/ 34 h 57"/>
                  <a:gd name="T86" fmla="*/ 116 w 126"/>
                  <a:gd name="T87" fmla="*/ 36 h 57"/>
                  <a:gd name="T88" fmla="*/ 116 w 126"/>
                  <a:gd name="T89" fmla="*/ 40 h 57"/>
                  <a:gd name="T90" fmla="*/ 116 w 126"/>
                  <a:gd name="T91" fmla="*/ 42 h 57"/>
                  <a:gd name="T92" fmla="*/ 110 w 126"/>
                  <a:gd name="T93" fmla="*/ 44 h 57"/>
                  <a:gd name="T94" fmla="*/ 110 w 126"/>
                  <a:gd name="T95" fmla="*/ 50 h 57"/>
                  <a:gd name="T96" fmla="*/ 102 w 126"/>
                  <a:gd name="T97" fmla="*/ 48 h 57"/>
                  <a:gd name="T98" fmla="*/ 102 w 126"/>
                  <a:gd name="T99" fmla="*/ 50 h 57"/>
                  <a:gd name="T100" fmla="*/ 96 w 126"/>
                  <a:gd name="T101" fmla="*/ 50 h 57"/>
                  <a:gd name="T102" fmla="*/ 90 w 126"/>
                  <a:gd name="T103" fmla="*/ 52 h 57"/>
                  <a:gd name="T104" fmla="*/ 86 w 126"/>
                  <a:gd name="T105" fmla="*/ 55 h 57"/>
                  <a:gd name="T106" fmla="*/ 82 w 126"/>
                  <a:gd name="T107" fmla="*/ 55 h 57"/>
                  <a:gd name="T108" fmla="*/ 74 w 126"/>
                  <a:gd name="T109" fmla="*/ 55 h 57"/>
                  <a:gd name="T110" fmla="*/ 68 w 126"/>
                  <a:gd name="T111" fmla="*/ 52 h 57"/>
                  <a:gd name="T112" fmla="*/ 52 w 126"/>
                  <a:gd name="T113" fmla="*/ 50 h 57"/>
                  <a:gd name="T114" fmla="*/ 44 w 126"/>
                  <a:gd name="T115" fmla="*/ 42 h 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6" h="57">
                    <a:moveTo>
                      <a:pt x="46" y="40"/>
                    </a:moveTo>
                    <a:lnTo>
                      <a:pt x="46" y="40"/>
                    </a:lnTo>
                    <a:lnTo>
                      <a:pt x="44" y="40"/>
                    </a:lnTo>
                    <a:lnTo>
                      <a:pt x="42" y="40"/>
                    </a:lnTo>
                    <a:lnTo>
                      <a:pt x="40" y="40"/>
                    </a:lnTo>
                    <a:lnTo>
                      <a:pt x="38" y="44"/>
                    </a:lnTo>
                    <a:lnTo>
                      <a:pt x="36" y="42"/>
                    </a:lnTo>
                    <a:lnTo>
                      <a:pt x="32" y="42"/>
                    </a:lnTo>
                    <a:lnTo>
                      <a:pt x="32" y="44"/>
                    </a:lnTo>
                    <a:lnTo>
                      <a:pt x="28" y="44"/>
                    </a:lnTo>
                    <a:lnTo>
                      <a:pt x="26" y="44"/>
                    </a:lnTo>
                    <a:lnTo>
                      <a:pt x="26" y="46"/>
                    </a:lnTo>
                    <a:lnTo>
                      <a:pt x="24" y="46"/>
                    </a:lnTo>
                    <a:lnTo>
                      <a:pt x="22" y="46"/>
                    </a:lnTo>
                    <a:lnTo>
                      <a:pt x="20" y="46"/>
                    </a:lnTo>
                    <a:lnTo>
                      <a:pt x="18" y="46"/>
                    </a:lnTo>
                    <a:lnTo>
                      <a:pt x="16" y="46"/>
                    </a:lnTo>
                    <a:lnTo>
                      <a:pt x="16" y="44"/>
                    </a:lnTo>
                    <a:lnTo>
                      <a:pt x="16" y="42"/>
                    </a:lnTo>
                    <a:lnTo>
                      <a:pt x="14" y="42"/>
                    </a:lnTo>
                    <a:lnTo>
                      <a:pt x="14" y="44"/>
                    </a:lnTo>
                    <a:lnTo>
                      <a:pt x="12" y="44"/>
                    </a:lnTo>
                    <a:lnTo>
                      <a:pt x="12" y="46"/>
                    </a:lnTo>
                    <a:lnTo>
                      <a:pt x="10" y="46"/>
                    </a:lnTo>
                    <a:lnTo>
                      <a:pt x="10" y="44"/>
                    </a:lnTo>
                    <a:lnTo>
                      <a:pt x="8" y="44"/>
                    </a:lnTo>
                    <a:lnTo>
                      <a:pt x="6" y="44"/>
                    </a:lnTo>
                    <a:lnTo>
                      <a:pt x="6" y="42"/>
                    </a:lnTo>
                    <a:lnTo>
                      <a:pt x="4" y="42"/>
                    </a:lnTo>
                    <a:lnTo>
                      <a:pt x="2" y="42"/>
                    </a:lnTo>
                    <a:lnTo>
                      <a:pt x="2" y="40"/>
                    </a:lnTo>
                    <a:lnTo>
                      <a:pt x="2" y="38"/>
                    </a:lnTo>
                    <a:lnTo>
                      <a:pt x="0" y="38"/>
                    </a:lnTo>
                    <a:lnTo>
                      <a:pt x="2" y="38"/>
                    </a:lnTo>
                    <a:lnTo>
                      <a:pt x="0" y="38"/>
                    </a:lnTo>
                    <a:lnTo>
                      <a:pt x="0" y="36"/>
                    </a:lnTo>
                    <a:lnTo>
                      <a:pt x="2" y="36"/>
                    </a:lnTo>
                    <a:lnTo>
                      <a:pt x="2" y="34"/>
                    </a:lnTo>
                    <a:lnTo>
                      <a:pt x="0" y="34"/>
                    </a:lnTo>
                    <a:lnTo>
                      <a:pt x="0" y="32"/>
                    </a:lnTo>
                    <a:lnTo>
                      <a:pt x="2" y="32"/>
                    </a:lnTo>
                    <a:lnTo>
                      <a:pt x="4" y="32"/>
                    </a:lnTo>
                    <a:lnTo>
                      <a:pt x="4" y="30"/>
                    </a:lnTo>
                    <a:lnTo>
                      <a:pt x="4" y="32"/>
                    </a:lnTo>
                    <a:lnTo>
                      <a:pt x="6" y="32"/>
                    </a:lnTo>
                    <a:lnTo>
                      <a:pt x="8" y="32"/>
                    </a:lnTo>
                    <a:lnTo>
                      <a:pt x="8" y="34"/>
                    </a:lnTo>
                    <a:lnTo>
                      <a:pt x="10" y="32"/>
                    </a:lnTo>
                    <a:lnTo>
                      <a:pt x="10" y="34"/>
                    </a:lnTo>
                    <a:lnTo>
                      <a:pt x="12" y="34"/>
                    </a:lnTo>
                    <a:lnTo>
                      <a:pt x="12" y="36"/>
                    </a:lnTo>
                    <a:lnTo>
                      <a:pt x="14" y="36"/>
                    </a:lnTo>
                    <a:lnTo>
                      <a:pt x="16" y="34"/>
                    </a:lnTo>
                    <a:lnTo>
                      <a:pt x="16" y="32"/>
                    </a:lnTo>
                    <a:lnTo>
                      <a:pt x="16" y="30"/>
                    </a:lnTo>
                    <a:lnTo>
                      <a:pt x="16" y="32"/>
                    </a:lnTo>
                    <a:lnTo>
                      <a:pt x="18" y="32"/>
                    </a:lnTo>
                    <a:lnTo>
                      <a:pt x="20" y="32"/>
                    </a:lnTo>
                    <a:lnTo>
                      <a:pt x="22" y="32"/>
                    </a:lnTo>
                    <a:lnTo>
                      <a:pt x="22" y="34"/>
                    </a:lnTo>
                    <a:lnTo>
                      <a:pt x="24" y="32"/>
                    </a:lnTo>
                    <a:lnTo>
                      <a:pt x="24" y="34"/>
                    </a:lnTo>
                    <a:lnTo>
                      <a:pt x="26" y="34"/>
                    </a:lnTo>
                    <a:lnTo>
                      <a:pt x="28" y="34"/>
                    </a:lnTo>
                    <a:lnTo>
                      <a:pt x="30" y="34"/>
                    </a:lnTo>
                    <a:lnTo>
                      <a:pt x="32" y="34"/>
                    </a:lnTo>
                    <a:lnTo>
                      <a:pt x="30" y="32"/>
                    </a:lnTo>
                    <a:lnTo>
                      <a:pt x="32" y="32"/>
                    </a:lnTo>
                    <a:lnTo>
                      <a:pt x="34" y="32"/>
                    </a:lnTo>
                    <a:lnTo>
                      <a:pt x="34" y="30"/>
                    </a:lnTo>
                    <a:lnTo>
                      <a:pt x="36" y="30"/>
                    </a:lnTo>
                    <a:lnTo>
                      <a:pt x="38" y="30"/>
                    </a:lnTo>
                    <a:lnTo>
                      <a:pt x="40" y="30"/>
                    </a:lnTo>
                    <a:lnTo>
                      <a:pt x="42" y="30"/>
                    </a:lnTo>
                    <a:lnTo>
                      <a:pt x="44" y="30"/>
                    </a:lnTo>
                    <a:lnTo>
                      <a:pt x="44" y="28"/>
                    </a:lnTo>
                    <a:lnTo>
                      <a:pt x="46" y="28"/>
                    </a:lnTo>
                    <a:lnTo>
                      <a:pt x="48" y="28"/>
                    </a:lnTo>
                    <a:lnTo>
                      <a:pt x="48" y="30"/>
                    </a:lnTo>
                    <a:lnTo>
                      <a:pt x="50" y="30"/>
                    </a:lnTo>
                    <a:lnTo>
                      <a:pt x="52" y="30"/>
                    </a:lnTo>
                    <a:lnTo>
                      <a:pt x="54" y="30"/>
                    </a:lnTo>
                    <a:lnTo>
                      <a:pt x="54" y="32"/>
                    </a:lnTo>
                    <a:lnTo>
                      <a:pt x="58" y="34"/>
                    </a:lnTo>
                    <a:lnTo>
                      <a:pt x="58" y="32"/>
                    </a:lnTo>
                    <a:lnTo>
                      <a:pt x="58" y="30"/>
                    </a:lnTo>
                    <a:lnTo>
                      <a:pt x="58" y="28"/>
                    </a:lnTo>
                    <a:lnTo>
                      <a:pt x="56" y="28"/>
                    </a:lnTo>
                    <a:lnTo>
                      <a:pt x="56" y="26"/>
                    </a:lnTo>
                    <a:lnTo>
                      <a:pt x="56" y="22"/>
                    </a:lnTo>
                    <a:lnTo>
                      <a:pt x="54" y="22"/>
                    </a:lnTo>
                    <a:lnTo>
                      <a:pt x="54" y="20"/>
                    </a:lnTo>
                    <a:lnTo>
                      <a:pt x="52" y="20"/>
                    </a:lnTo>
                    <a:lnTo>
                      <a:pt x="54" y="20"/>
                    </a:lnTo>
                    <a:lnTo>
                      <a:pt x="54" y="18"/>
                    </a:lnTo>
                    <a:lnTo>
                      <a:pt x="56" y="18"/>
                    </a:lnTo>
                    <a:lnTo>
                      <a:pt x="58" y="16"/>
                    </a:lnTo>
                    <a:lnTo>
                      <a:pt x="60" y="16"/>
                    </a:lnTo>
                    <a:lnTo>
                      <a:pt x="62" y="16"/>
                    </a:lnTo>
                    <a:lnTo>
                      <a:pt x="62" y="14"/>
                    </a:lnTo>
                    <a:lnTo>
                      <a:pt x="64" y="12"/>
                    </a:lnTo>
                    <a:lnTo>
                      <a:pt x="64" y="10"/>
                    </a:lnTo>
                    <a:lnTo>
                      <a:pt x="66" y="10"/>
                    </a:lnTo>
                    <a:lnTo>
                      <a:pt x="68" y="10"/>
                    </a:lnTo>
                    <a:lnTo>
                      <a:pt x="70" y="10"/>
                    </a:lnTo>
                    <a:lnTo>
                      <a:pt x="70" y="8"/>
                    </a:lnTo>
                    <a:lnTo>
                      <a:pt x="70" y="6"/>
                    </a:lnTo>
                    <a:lnTo>
                      <a:pt x="70" y="8"/>
                    </a:lnTo>
                    <a:lnTo>
                      <a:pt x="72" y="8"/>
                    </a:lnTo>
                    <a:lnTo>
                      <a:pt x="74" y="8"/>
                    </a:lnTo>
                    <a:lnTo>
                      <a:pt x="72" y="8"/>
                    </a:lnTo>
                    <a:lnTo>
                      <a:pt x="72" y="10"/>
                    </a:lnTo>
                    <a:lnTo>
                      <a:pt x="74" y="10"/>
                    </a:lnTo>
                    <a:lnTo>
                      <a:pt x="76" y="10"/>
                    </a:lnTo>
                    <a:lnTo>
                      <a:pt x="78" y="10"/>
                    </a:lnTo>
                    <a:lnTo>
                      <a:pt x="80" y="10"/>
                    </a:lnTo>
                    <a:lnTo>
                      <a:pt x="80" y="8"/>
                    </a:lnTo>
                    <a:lnTo>
                      <a:pt x="80" y="10"/>
                    </a:lnTo>
                    <a:lnTo>
                      <a:pt x="82" y="10"/>
                    </a:lnTo>
                    <a:lnTo>
                      <a:pt x="84" y="10"/>
                    </a:lnTo>
                    <a:lnTo>
                      <a:pt x="84" y="8"/>
                    </a:lnTo>
                    <a:lnTo>
                      <a:pt x="86" y="8"/>
                    </a:lnTo>
                    <a:lnTo>
                      <a:pt x="86" y="6"/>
                    </a:lnTo>
                    <a:lnTo>
                      <a:pt x="88" y="6"/>
                    </a:lnTo>
                    <a:lnTo>
                      <a:pt x="88" y="4"/>
                    </a:lnTo>
                    <a:lnTo>
                      <a:pt x="88" y="2"/>
                    </a:lnTo>
                    <a:lnTo>
                      <a:pt x="88" y="0"/>
                    </a:lnTo>
                    <a:lnTo>
                      <a:pt x="88" y="2"/>
                    </a:lnTo>
                    <a:lnTo>
                      <a:pt x="88" y="0"/>
                    </a:lnTo>
                    <a:lnTo>
                      <a:pt x="90" y="2"/>
                    </a:lnTo>
                    <a:lnTo>
                      <a:pt x="90" y="0"/>
                    </a:lnTo>
                    <a:lnTo>
                      <a:pt x="90" y="2"/>
                    </a:lnTo>
                    <a:lnTo>
                      <a:pt x="92" y="2"/>
                    </a:lnTo>
                    <a:lnTo>
                      <a:pt x="94" y="2"/>
                    </a:lnTo>
                    <a:lnTo>
                      <a:pt x="96" y="2"/>
                    </a:lnTo>
                    <a:lnTo>
                      <a:pt x="96" y="4"/>
                    </a:lnTo>
                    <a:lnTo>
                      <a:pt x="98" y="4"/>
                    </a:lnTo>
                    <a:lnTo>
                      <a:pt x="100" y="4"/>
                    </a:lnTo>
                    <a:lnTo>
                      <a:pt x="102" y="4"/>
                    </a:lnTo>
                    <a:lnTo>
                      <a:pt x="104" y="4"/>
                    </a:lnTo>
                    <a:lnTo>
                      <a:pt x="104" y="6"/>
                    </a:lnTo>
                    <a:lnTo>
                      <a:pt x="104" y="4"/>
                    </a:lnTo>
                    <a:lnTo>
                      <a:pt x="104" y="6"/>
                    </a:lnTo>
                    <a:lnTo>
                      <a:pt x="106" y="6"/>
                    </a:lnTo>
                    <a:lnTo>
                      <a:pt x="108" y="6"/>
                    </a:lnTo>
                    <a:lnTo>
                      <a:pt x="110" y="6"/>
                    </a:lnTo>
                    <a:lnTo>
                      <a:pt x="110" y="8"/>
                    </a:lnTo>
                    <a:lnTo>
                      <a:pt x="110" y="6"/>
                    </a:lnTo>
                    <a:lnTo>
                      <a:pt x="112" y="6"/>
                    </a:lnTo>
                    <a:lnTo>
                      <a:pt x="112" y="8"/>
                    </a:lnTo>
                    <a:lnTo>
                      <a:pt x="112" y="6"/>
                    </a:lnTo>
                    <a:lnTo>
                      <a:pt x="114" y="6"/>
                    </a:lnTo>
                    <a:lnTo>
                      <a:pt x="116" y="6"/>
                    </a:lnTo>
                    <a:lnTo>
                      <a:pt x="116" y="8"/>
                    </a:lnTo>
                    <a:lnTo>
                      <a:pt x="118" y="6"/>
                    </a:lnTo>
                    <a:lnTo>
                      <a:pt x="118" y="8"/>
                    </a:lnTo>
                    <a:lnTo>
                      <a:pt x="120" y="8"/>
                    </a:lnTo>
                    <a:lnTo>
                      <a:pt x="120" y="10"/>
                    </a:lnTo>
                    <a:lnTo>
                      <a:pt x="120" y="12"/>
                    </a:lnTo>
                    <a:lnTo>
                      <a:pt x="120" y="14"/>
                    </a:lnTo>
                    <a:lnTo>
                      <a:pt x="118" y="14"/>
                    </a:lnTo>
                    <a:lnTo>
                      <a:pt x="120" y="14"/>
                    </a:lnTo>
                    <a:lnTo>
                      <a:pt x="120" y="16"/>
                    </a:lnTo>
                    <a:lnTo>
                      <a:pt x="122" y="16"/>
                    </a:lnTo>
                    <a:lnTo>
                      <a:pt x="122" y="18"/>
                    </a:lnTo>
                    <a:lnTo>
                      <a:pt x="124" y="18"/>
                    </a:lnTo>
                    <a:lnTo>
                      <a:pt x="124" y="20"/>
                    </a:lnTo>
                    <a:lnTo>
                      <a:pt x="124" y="22"/>
                    </a:lnTo>
                    <a:lnTo>
                      <a:pt x="126" y="22"/>
                    </a:lnTo>
                    <a:lnTo>
                      <a:pt x="124" y="22"/>
                    </a:lnTo>
                    <a:lnTo>
                      <a:pt x="124" y="24"/>
                    </a:lnTo>
                    <a:lnTo>
                      <a:pt x="122" y="24"/>
                    </a:lnTo>
                    <a:lnTo>
                      <a:pt x="124" y="26"/>
                    </a:lnTo>
                    <a:lnTo>
                      <a:pt x="124" y="28"/>
                    </a:lnTo>
                    <a:lnTo>
                      <a:pt x="122" y="28"/>
                    </a:lnTo>
                    <a:lnTo>
                      <a:pt x="120" y="28"/>
                    </a:lnTo>
                    <a:lnTo>
                      <a:pt x="118" y="28"/>
                    </a:lnTo>
                    <a:lnTo>
                      <a:pt x="118" y="26"/>
                    </a:lnTo>
                    <a:lnTo>
                      <a:pt x="116" y="26"/>
                    </a:lnTo>
                    <a:lnTo>
                      <a:pt x="116" y="28"/>
                    </a:lnTo>
                    <a:lnTo>
                      <a:pt x="114" y="28"/>
                    </a:lnTo>
                    <a:lnTo>
                      <a:pt x="114" y="30"/>
                    </a:lnTo>
                    <a:lnTo>
                      <a:pt x="116" y="30"/>
                    </a:lnTo>
                    <a:lnTo>
                      <a:pt x="118" y="30"/>
                    </a:lnTo>
                    <a:lnTo>
                      <a:pt x="118" y="32"/>
                    </a:lnTo>
                    <a:lnTo>
                      <a:pt x="118" y="34"/>
                    </a:lnTo>
                    <a:lnTo>
                      <a:pt x="116" y="34"/>
                    </a:lnTo>
                    <a:lnTo>
                      <a:pt x="116" y="36"/>
                    </a:lnTo>
                    <a:lnTo>
                      <a:pt x="116" y="38"/>
                    </a:lnTo>
                    <a:lnTo>
                      <a:pt x="114" y="38"/>
                    </a:lnTo>
                    <a:lnTo>
                      <a:pt x="116" y="38"/>
                    </a:lnTo>
                    <a:lnTo>
                      <a:pt x="116" y="40"/>
                    </a:lnTo>
                    <a:lnTo>
                      <a:pt x="118" y="40"/>
                    </a:lnTo>
                    <a:lnTo>
                      <a:pt x="116" y="40"/>
                    </a:lnTo>
                    <a:lnTo>
                      <a:pt x="118" y="40"/>
                    </a:lnTo>
                    <a:lnTo>
                      <a:pt x="118" y="42"/>
                    </a:lnTo>
                    <a:lnTo>
                      <a:pt x="116" y="42"/>
                    </a:lnTo>
                    <a:lnTo>
                      <a:pt x="114" y="42"/>
                    </a:lnTo>
                    <a:lnTo>
                      <a:pt x="112" y="42"/>
                    </a:lnTo>
                    <a:lnTo>
                      <a:pt x="112" y="44"/>
                    </a:lnTo>
                    <a:lnTo>
                      <a:pt x="110" y="44"/>
                    </a:lnTo>
                    <a:lnTo>
                      <a:pt x="110" y="46"/>
                    </a:lnTo>
                    <a:lnTo>
                      <a:pt x="108" y="46"/>
                    </a:lnTo>
                    <a:lnTo>
                      <a:pt x="108" y="48"/>
                    </a:lnTo>
                    <a:lnTo>
                      <a:pt x="110" y="48"/>
                    </a:lnTo>
                    <a:lnTo>
                      <a:pt x="110" y="50"/>
                    </a:lnTo>
                    <a:lnTo>
                      <a:pt x="108" y="50"/>
                    </a:lnTo>
                    <a:lnTo>
                      <a:pt x="108" y="48"/>
                    </a:lnTo>
                    <a:lnTo>
                      <a:pt x="106" y="48"/>
                    </a:lnTo>
                    <a:lnTo>
                      <a:pt x="104" y="48"/>
                    </a:lnTo>
                    <a:lnTo>
                      <a:pt x="102" y="48"/>
                    </a:lnTo>
                    <a:lnTo>
                      <a:pt x="102" y="50"/>
                    </a:lnTo>
                    <a:lnTo>
                      <a:pt x="102" y="48"/>
                    </a:lnTo>
                    <a:lnTo>
                      <a:pt x="102" y="50"/>
                    </a:lnTo>
                    <a:lnTo>
                      <a:pt x="100" y="50"/>
                    </a:lnTo>
                    <a:lnTo>
                      <a:pt x="102" y="50"/>
                    </a:lnTo>
                    <a:lnTo>
                      <a:pt x="100" y="50"/>
                    </a:lnTo>
                    <a:lnTo>
                      <a:pt x="102" y="50"/>
                    </a:lnTo>
                    <a:lnTo>
                      <a:pt x="100" y="50"/>
                    </a:lnTo>
                    <a:lnTo>
                      <a:pt x="98" y="50"/>
                    </a:lnTo>
                    <a:lnTo>
                      <a:pt x="96" y="50"/>
                    </a:lnTo>
                    <a:lnTo>
                      <a:pt x="94" y="50"/>
                    </a:lnTo>
                    <a:lnTo>
                      <a:pt x="92" y="50"/>
                    </a:lnTo>
                    <a:lnTo>
                      <a:pt x="90" y="50"/>
                    </a:lnTo>
                    <a:lnTo>
                      <a:pt x="90" y="52"/>
                    </a:lnTo>
                    <a:lnTo>
                      <a:pt x="88" y="55"/>
                    </a:lnTo>
                    <a:lnTo>
                      <a:pt x="88" y="52"/>
                    </a:lnTo>
                    <a:lnTo>
                      <a:pt x="88" y="55"/>
                    </a:lnTo>
                    <a:lnTo>
                      <a:pt x="86" y="55"/>
                    </a:lnTo>
                    <a:lnTo>
                      <a:pt x="86" y="57"/>
                    </a:lnTo>
                    <a:lnTo>
                      <a:pt x="84" y="57"/>
                    </a:lnTo>
                    <a:lnTo>
                      <a:pt x="84" y="55"/>
                    </a:lnTo>
                    <a:lnTo>
                      <a:pt x="82" y="55"/>
                    </a:lnTo>
                    <a:lnTo>
                      <a:pt x="84" y="55"/>
                    </a:lnTo>
                    <a:lnTo>
                      <a:pt x="82" y="55"/>
                    </a:lnTo>
                    <a:lnTo>
                      <a:pt x="80" y="55"/>
                    </a:lnTo>
                    <a:lnTo>
                      <a:pt x="78" y="55"/>
                    </a:lnTo>
                    <a:lnTo>
                      <a:pt x="76" y="55"/>
                    </a:lnTo>
                    <a:lnTo>
                      <a:pt x="74" y="55"/>
                    </a:lnTo>
                    <a:lnTo>
                      <a:pt x="74" y="52"/>
                    </a:lnTo>
                    <a:lnTo>
                      <a:pt x="72" y="52"/>
                    </a:lnTo>
                    <a:lnTo>
                      <a:pt x="70" y="52"/>
                    </a:lnTo>
                    <a:lnTo>
                      <a:pt x="68" y="52"/>
                    </a:lnTo>
                    <a:lnTo>
                      <a:pt x="66" y="52"/>
                    </a:lnTo>
                    <a:lnTo>
                      <a:pt x="62" y="52"/>
                    </a:lnTo>
                    <a:lnTo>
                      <a:pt x="58" y="50"/>
                    </a:lnTo>
                    <a:lnTo>
                      <a:pt x="56" y="50"/>
                    </a:lnTo>
                    <a:lnTo>
                      <a:pt x="54" y="50"/>
                    </a:lnTo>
                    <a:lnTo>
                      <a:pt x="52" y="50"/>
                    </a:lnTo>
                    <a:lnTo>
                      <a:pt x="48" y="50"/>
                    </a:lnTo>
                    <a:lnTo>
                      <a:pt x="46" y="48"/>
                    </a:lnTo>
                    <a:lnTo>
                      <a:pt x="46" y="46"/>
                    </a:lnTo>
                    <a:lnTo>
                      <a:pt x="46" y="44"/>
                    </a:lnTo>
                    <a:lnTo>
                      <a:pt x="46" y="42"/>
                    </a:lnTo>
                    <a:lnTo>
                      <a:pt x="44" y="42"/>
                    </a:lnTo>
                    <a:lnTo>
                      <a:pt x="46" y="4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39" name="Freeform 237">
                <a:extLst>
                  <a:ext uri="{FF2B5EF4-FFF2-40B4-BE49-F238E27FC236}">
                    <a16:creationId xmlns:a16="http://schemas.microsoft.com/office/drawing/2014/main" id="{6E5C1B79-B527-13CF-F074-DD39D44EDB92}"/>
                  </a:ext>
                </a:extLst>
              </p:cNvPr>
              <p:cNvSpPr>
                <a:spLocks noChangeAspect="1"/>
              </p:cNvSpPr>
              <p:nvPr/>
            </p:nvSpPr>
            <p:spPr bwMode="auto">
              <a:xfrm>
                <a:off x="6176296" y="3091962"/>
                <a:ext cx="255460" cy="127742"/>
              </a:xfrm>
              <a:custGeom>
                <a:avLst/>
                <a:gdLst>
                  <a:gd name="T0" fmla="*/ 52 w 168"/>
                  <a:gd name="T1" fmla="*/ 48 h 84"/>
                  <a:gd name="T2" fmla="*/ 36 w 168"/>
                  <a:gd name="T3" fmla="*/ 36 h 84"/>
                  <a:gd name="T4" fmla="*/ 12 w 168"/>
                  <a:gd name="T5" fmla="*/ 34 h 84"/>
                  <a:gd name="T6" fmla="*/ 0 w 168"/>
                  <a:gd name="T7" fmla="*/ 20 h 84"/>
                  <a:gd name="T8" fmla="*/ 10 w 168"/>
                  <a:gd name="T9" fmla="*/ 10 h 84"/>
                  <a:gd name="T10" fmla="*/ 30 w 168"/>
                  <a:gd name="T11" fmla="*/ 12 h 84"/>
                  <a:gd name="T12" fmla="*/ 48 w 168"/>
                  <a:gd name="T13" fmla="*/ 14 h 84"/>
                  <a:gd name="T14" fmla="*/ 56 w 168"/>
                  <a:gd name="T15" fmla="*/ 4 h 84"/>
                  <a:gd name="T16" fmla="*/ 72 w 168"/>
                  <a:gd name="T17" fmla="*/ 6 h 84"/>
                  <a:gd name="T18" fmla="*/ 96 w 168"/>
                  <a:gd name="T19" fmla="*/ 4 h 84"/>
                  <a:gd name="T20" fmla="*/ 118 w 168"/>
                  <a:gd name="T21" fmla="*/ 2 h 84"/>
                  <a:gd name="T22" fmla="*/ 142 w 168"/>
                  <a:gd name="T23" fmla="*/ 0 h 84"/>
                  <a:gd name="T24" fmla="*/ 164 w 168"/>
                  <a:gd name="T25" fmla="*/ 12 h 84"/>
                  <a:gd name="T26" fmla="*/ 168 w 168"/>
                  <a:gd name="T27" fmla="*/ 24 h 84"/>
                  <a:gd name="T28" fmla="*/ 154 w 168"/>
                  <a:gd name="T29" fmla="*/ 34 h 84"/>
                  <a:gd name="T30" fmla="*/ 142 w 168"/>
                  <a:gd name="T31" fmla="*/ 44 h 84"/>
                  <a:gd name="T32" fmla="*/ 124 w 168"/>
                  <a:gd name="T33" fmla="*/ 50 h 84"/>
                  <a:gd name="T34" fmla="*/ 110 w 168"/>
                  <a:gd name="T35" fmla="*/ 62 h 84"/>
                  <a:gd name="T36" fmla="*/ 102 w 168"/>
                  <a:gd name="T37" fmla="*/ 60 h 84"/>
                  <a:gd name="T38" fmla="*/ 92 w 168"/>
                  <a:gd name="T39" fmla="*/ 60 h 84"/>
                  <a:gd name="T40" fmla="*/ 80 w 168"/>
                  <a:gd name="T41" fmla="*/ 68 h 84"/>
                  <a:gd name="T42" fmla="*/ 74 w 168"/>
                  <a:gd name="T43" fmla="*/ 84 h 84"/>
                  <a:gd name="T44" fmla="*/ 44 w 168"/>
                  <a:gd name="T45" fmla="*/ 82 h 84"/>
                  <a:gd name="T46" fmla="*/ 14 w 168"/>
                  <a:gd name="T47" fmla="*/ 78 h 84"/>
                  <a:gd name="T48" fmla="*/ 12 w 168"/>
                  <a:gd name="T49" fmla="*/ 62 h 84"/>
                  <a:gd name="T50" fmla="*/ 24 w 168"/>
                  <a:gd name="T51" fmla="*/ 66 h 84"/>
                  <a:gd name="T52" fmla="*/ 42 w 168"/>
                  <a:gd name="T53" fmla="*/ 66 h 84"/>
                  <a:gd name="T54" fmla="*/ 48 w 168"/>
                  <a:gd name="T55" fmla="*/ 60 h 84"/>
                  <a:gd name="T56" fmla="*/ 52 w 168"/>
                  <a:gd name="T57" fmla="*/ 48 h 8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8" h="84">
                    <a:moveTo>
                      <a:pt x="52" y="48"/>
                    </a:moveTo>
                    <a:lnTo>
                      <a:pt x="36" y="36"/>
                    </a:lnTo>
                    <a:lnTo>
                      <a:pt x="12" y="34"/>
                    </a:lnTo>
                    <a:lnTo>
                      <a:pt x="0" y="20"/>
                    </a:lnTo>
                    <a:lnTo>
                      <a:pt x="10" y="10"/>
                    </a:lnTo>
                    <a:lnTo>
                      <a:pt x="30" y="12"/>
                    </a:lnTo>
                    <a:lnTo>
                      <a:pt x="48" y="14"/>
                    </a:lnTo>
                    <a:lnTo>
                      <a:pt x="56" y="4"/>
                    </a:lnTo>
                    <a:lnTo>
                      <a:pt x="72" y="6"/>
                    </a:lnTo>
                    <a:lnTo>
                      <a:pt x="96" y="4"/>
                    </a:lnTo>
                    <a:lnTo>
                      <a:pt x="118" y="2"/>
                    </a:lnTo>
                    <a:lnTo>
                      <a:pt x="142" y="0"/>
                    </a:lnTo>
                    <a:lnTo>
                      <a:pt x="164" y="12"/>
                    </a:lnTo>
                    <a:lnTo>
                      <a:pt x="168" y="24"/>
                    </a:lnTo>
                    <a:lnTo>
                      <a:pt x="154" y="34"/>
                    </a:lnTo>
                    <a:lnTo>
                      <a:pt x="142" y="44"/>
                    </a:lnTo>
                    <a:lnTo>
                      <a:pt x="124" y="50"/>
                    </a:lnTo>
                    <a:lnTo>
                      <a:pt x="110" y="62"/>
                    </a:lnTo>
                    <a:lnTo>
                      <a:pt x="102" y="60"/>
                    </a:lnTo>
                    <a:lnTo>
                      <a:pt x="92" y="60"/>
                    </a:lnTo>
                    <a:lnTo>
                      <a:pt x="80" y="68"/>
                    </a:lnTo>
                    <a:lnTo>
                      <a:pt x="74" y="84"/>
                    </a:lnTo>
                    <a:lnTo>
                      <a:pt x="44" y="82"/>
                    </a:lnTo>
                    <a:lnTo>
                      <a:pt x="14" y="78"/>
                    </a:lnTo>
                    <a:lnTo>
                      <a:pt x="12" y="62"/>
                    </a:lnTo>
                    <a:lnTo>
                      <a:pt x="24" y="66"/>
                    </a:lnTo>
                    <a:lnTo>
                      <a:pt x="42" y="66"/>
                    </a:lnTo>
                    <a:lnTo>
                      <a:pt x="48" y="60"/>
                    </a:lnTo>
                    <a:lnTo>
                      <a:pt x="52" y="4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40" name="Freeform 238">
                <a:extLst>
                  <a:ext uri="{FF2B5EF4-FFF2-40B4-BE49-F238E27FC236}">
                    <a16:creationId xmlns:a16="http://schemas.microsoft.com/office/drawing/2014/main" id="{04C1CE1B-EC95-DCB7-5F4E-146CED8BA03A}"/>
                  </a:ext>
                </a:extLst>
              </p:cNvPr>
              <p:cNvSpPr>
                <a:spLocks noChangeAspect="1"/>
              </p:cNvSpPr>
              <p:nvPr/>
            </p:nvSpPr>
            <p:spPr bwMode="auto">
              <a:xfrm>
                <a:off x="5552854" y="3878181"/>
                <a:ext cx="288912" cy="203779"/>
              </a:xfrm>
              <a:custGeom>
                <a:avLst/>
                <a:gdLst>
                  <a:gd name="T0" fmla="*/ 8 w 190"/>
                  <a:gd name="T1" fmla="*/ 48 h 134"/>
                  <a:gd name="T2" fmla="*/ 10 w 190"/>
                  <a:gd name="T3" fmla="*/ 32 h 134"/>
                  <a:gd name="T4" fmla="*/ 32 w 190"/>
                  <a:gd name="T5" fmla="*/ 34 h 134"/>
                  <a:gd name="T6" fmla="*/ 42 w 190"/>
                  <a:gd name="T7" fmla="*/ 32 h 134"/>
                  <a:gd name="T8" fmla="*/ 66 w 190"/>
                  <a:gd name="T9" fmla="*/ 38 h 134"/>
                  <a:gd name="T10" fmla="*/ 72 w 190"/>
                  <a:gd name="T11" fmla="*/ 34 h 134"/>
                  <a:gd name="T12" fmla="*/ 78 w 190"/>
                  <a:gd name="T13" fmla="*/ 42 h 134"/>
                  <a:gd name="T14" fmla="*/ 82 w 190"/>
                  <a:gd name="T15" fmla="*/ 42 h 134"/>
                  <a:gd name="T16" fmla="*/ 86 w 190"/>
                  <a:gd name="T17" fmla="*/ 38 h 134"/>
                  <a:gd name="T18" fmla="*/ 88 w 190"/>
                  <a:gd name="T19" fmla="*/ 32 h 134"/>
                  <a:gd name="T20" fmla="*/ 98 w 190"/>
                  <a:gd name="T21" fmla="*/ 16 h 134"/>
                  <a:gd name="T22" fmla="*/ 116 w 190"/>
                  <a:gd name="T23" fmla="*/ 6 h 134"/>
                  <a:gd name="T24" fmla="*/ 128 w 190"/>
                  <a:gd name="T25" fmla="*/ 6 h 134"/>
                  <a:gd name="T26" fmla="*/ 166 w 190"/>
                  <a:gd name="T27" fmla="*/ 0 h 134"/>
                  <a:gd name="T28" fmla="*/ 190 w 190"/>
                  <a:gd name="T29" fmla="*/ 50 h 134"/>
                  <a:gd name="T30" fmla="*/ 174 w 190"/>
                  <a:gd name="T31" fmla="*/ 64 h 134"/>
                  <a:gd name="T32" fmla="*/ 174 w 190"/>
                  <a:gd name="T33" fmla="*/ 72 h 134"/>
                  <a:gd name="T34" fmla="*/ 160 w 190"/>
                  <a:gd name="T35" fmla="*/ 78 h 134"/>
                  <a:gd name="T36" fmla="*/ 146 w 190"/>
                  <a:gd name="T37" fmla="*/ 86 h 134"/>
                  <a:gd name="T38" fmla="*/ 132 w 190"/>
                  <a:gd name="T39" fmla="*/ 92 h 134"/>
                  <a:gd name="T40" fmla="*/ 116 w 190"/>
                  <a:gd name="T41" fmla="*/ 98 h 134"/>
                  <a:gd name="T42" fmla="*/ 102 w 190"/>
                  <a:gd name="T43" fmla="*/ 106 h 134"/>
                  <a:gd name="T44" fmla="*/ 84 w 190"/>
                  <a:gd name="T45" fmla="*/ 112 h 134"/>
                  <a:gd name="T46" fmla="*/ 56 w 190"/>
                  <a:gd name="T47" fmla="*/ 122 h 134"/>
                  <a:gd name="T48" fmla="*/ 46 w 190"/>
                  <a:gd name="T49" fmla="*/ 132 h 134"/>
                  <a:gd name="T50" fmla="*/ 16 w 190"/>
                  <a:gd name="T51" fmla="*/ 134 h 134"/>
                  <a:gd name="T52" fmla="*/ 8 w 190"/>
                  <a:gd name="T53" fmla="*/ 106 h 134"/>
                  <a:gd name="T54" fmla="*/ 0 w 190"/>
                  <a:gd name="T55" fmla="*/ 80 h 134"/>
                  <a:gd name="T56" fmla="*/ 0 w 190"/>
                  <a:gd name="T57" fmla="*/ 54 h 134"/>
                  <a:gd name="T58" fmla="*/ 8 w 190"/>
                  <a:gd name="T59" fmla="*/ 48 h 1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0" h="134">
                    <a:moveTo>
                      <a:pt x="8" y="48"/>
                    </a:moveTo>
                    <a:lnTo>
                      <a:pt x="10" y="32"/>
                    </a:lnTo>
                    <a:lnTo>
                      <a:pt x="32" y="34"/>
                    </a:lnTo>
                    <a:lnTo>
                      <a:pt x="42" y="32"/>
                    </a:lnTo>
                    <a:lnTo>
                      <a:pt x="66" y="38"/>
                    </a:lnTo>
                    <a:lnTo>
                      <a:pt x="72" y="34"/>
                    </a:lnTo>
                    <a:lnTo>
                      <a:pt x="78" y="42"/>
                    </a:lnTo>
                    <a:lnTo>
                      <a:pt x="82" y="42"/>
                    </a:lnTo>
                    <a:lnTo>
                      <a:pt x="86" y="38"/>
                    </a:lnTo>
                    <a:lnTo>
                      <a:pt x="88" y="32"/>
                    </a:lnTo>
                    <a:lnTo>
                      <a:pt x="98" y="16"/>
                    </a:lnTo>
                    <a:lnTo>
                      <a:pt x="116" y="6"/>
                    </a:lnTo>
                    <a:lnTo>
                      <a:pt x="128" y="6"/>
                    </a:lnTo>
                    <a:lnTo>
                      <a:pt x="166" y="0"/>
                    </a:lnTo>
                    <a:lnTo>
                      <a:pt x="190" y="50"/>
                    </a:lnTo>
                    <a:lnTo>
                      <a:pt x="174" y="64"/>
                    </a:lnTo>
                    <a:lnTo>
                      <a:pt x="174" y="72"/>
                    </a:lnTo>
                    <a:lnTo>
                      <a:pt x="160" y="78"/>
                    </a:lnTo>
                    <a:lnTo>
                      <a:pt x="146" y="86"/>
                    </a:lnTo>
                    <a:lnTo>
                      <a:pt x="132" y="92"/>
                    </a:lnTo>
                    <a:lnTo>
                      <a:pt x="116" y="98"/>
                    </a:lnTo>
                    <a:lnTo>
                      <a:pt x="102" y="106"/>
                    </a:lnTo>
                    <a:lnTo>
                      <a:pt x="84" y="112"/>
                    </a:lnTo>
                    <a:lnTo>
                      <a:pt x="56" y="122"/>
                    </a:lnTo>
                    <a:lnTo>
                      <a:pt x="46" y="132"/>
                    </a:lnTo>
                    <a:lnTo>
                      <a:pt x="16" y="134"/>
                    </a:lnTo>
                    <a:lnTo>
                      <a:pt x="8" y="106"/>
                    </a:lnTo>
                    <a:lnTo>
                      <a:pt x="0" y="80"/>
                    </a:lnTo>
                    <a:lnTo>
                      <a:pt x="0" y="54"/>
                    </a:lnTo>
                    <a:lnTo>
                      <a:pt x="8" y="4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41" name="Freeform 239">
                <a:extLst>
                  <a:ext uri="{FF2B5EF4-FFF2-40B4-BE49-F238E27FC236}">
                    <a16:creationId xmlns:a16="http://schemas.microsoft.com/office/drawing/2014/main" id="{CC1406BD-D311-F1BC-B0CA-D9AB36256F3C}"/>
                  </a:ext>
                </a:extLst>
              </p:cNvPr>
              <p:cNvSpPr>
                <a:spLocks noChangeAspect="1" noEditPoints="1"/>
              </p:cNvSpPr>
              <p:nvPr/>
            </p:nvSpPr>
            <p:spPr bwMode="auto">
              <a:xfrm>
                <a:off x="2870529" y="6139506"/>
                <a:ext cx="69947" cy="30416"/>
              </a:xfrm>
              <a:custGeom>
                <a:avLst/>
                <a:gdLst>
                  <a:gd name="T0" fmla="*/ 4 w 46"/>
                  <a:gd name="T1" fmla="*/ 8 h 20"/>
                  <a:gd name="T2" fmla="*/ 2 w 46"/>
                  <a:gd name="T3" fmla="*/ 4 h 20"/>
                  <a:gd name="T4" fmla="*/ 20 w 46"/>
                  <a:gd name="T5" fmla="*/ 2 h 20"/>
                  <a:gd name="T6" fmla="*/ 10 w 46"/>
                  <a:gd name="T7" fmla="*/ 14 h 20"/>
                  <a:gd name="T8" fmla="*/ 0 w 46"/>
                  <a:gd name="T9" fmla="*/ 18 h 20"/>
                  <a:gd name="T10" fmla="*/ 6 w 46"/>
                  <a:gd name="T11" fmla="*/ 12 h 20"/>
                  <a:gd name="T12" fmla="*/ 2 w 46"/>
                  <a:gd name="T13" fmla="*/ 10 h 20"/>
                  <a:gd name="T14" fmla="*/ 4 w 46"/>
                  <a:gd name="T15" fmla="*/ 8 h 20"/>
                  <a:gd name="T16" fmla="*/ 46 w 46"/>
                  <a:gd name="T17" fmla="*/ 8 h 20"/>
                  <a:gd name="T18" fmla="*/ 30 w 46"/>
                  <a:gd name="T19" fmla="*/ 14 h 20"/>
                  <a:gd name="T20" fmla="*/ 30 w 46"/>
                  <a:gd name="T21" fmla="*/ 16 h 20"/>
                  <a:gd name="T22" fmla="*/ 28 w 46"/>
                  <a:gd name="T23" fmla="*/ 16 h 20"/>
                  <a:gd name="T24" fmla="*/ 24 w 46"/>
                  <a:gd name="T25" fmla="*/ 20 h 20"/>
                  <a:gd name="T26" fmla="*/ 18 w 46"/>
                  <a:gd name="T27" fmla="*/ 14 h 20"/>
                  <a:gd name="T28" fmla="*/ 24 w 46"/>
                  <a:gd name="T29" fmla="*/ 6 h 20"/>
                  <a:gd name="T30" fmla="*/ 26 w 46"/>
                  <a:gd name="T31" fmla="*/ 0 h 20"/>
                  <a:gd name="T32" fmla="*/ 32 w 46"/>
                  <a:gd name="T33" fmla="*/ 4 h 20"/>
                  <a:gd name="T34" fmla="*/ 34 w 46"/>
                  <a:gd name="T35" fmla="*/ 4 h 20"/>
                  <a:gd name="T36" fmla="*/ 40 w 46"/>
                  <a:gd name="T37" fmla="*/ 4 h 20"/>
                  <a:gd name="T38" fmla="*/ 46 w 46"/>
                  <a:gd name="T39" fmla="*/ 8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6" h="20">
                    <a:moveTo>
                      <a:pt x="4" y="8"/>
                    </a:moveTo>
                    <a:lnTo>
                      <a:pt x="2" y="4"/>
                    </a:lnTo>
                    <a:lnTo>
                      <a:pt x="20" y="2"/>
                    </a:lnTo>
                    <a:lnTo>
                      <a:pt x="10" y="14"/>
                    </a:lnTo>
                    <a:lnTo>
                      <a:pt x="0" y="18"/>
                    </a:lnTo>
                    <a:lnTo>
                      <a:pt x="6" y="12"/>
                    </a:lnTo>
                    <a:lnTo>
                      <a:pt x="2" y="10"/>
                    </a:lnTo>
                    <a:lnTo>
                      <a:pt x="4" y="8"/>
                    </a:lnTo>
                    <a:close/>
                    <a:moveTo>
                      <a:pt x="46" y="8"/>
                    </a:moveTo>
                    <a:lnTo>
                      <a:pt x="30" y="14"/>
                    </a:lnTo>
                    <a:lnTo>
                      <a:pt x="30" y="16"/>
                    </a:lnTo>
                    <a:lnTo>
                      <a:pt x="28" y="16"/>
                    </a:lnTo>
                    <a:lnTo>
                      <a:pt x="24" y="20"/>
                    </a:lnTo>
                    <a:lnTo>
                      <a:pt x="18" y="14"/>
                    </a:lnTo>
                    <a:lnTo>
                      <a:pt x="24" y="6"/>
                    </a:lnTo>
                    <a:lnTo>
                      <a:pt x="26" y="0"/>
                    </a:lnTo>
                    <a:lnTo>
                      <a:pt x="32" y="4"/>
                    </a:lnTo>
                    <a:lnTo>
                      <a:pt x="34" y="4"/>
                    </a:lnTo>
                    <a:lnTo>
                      <a:pt x="40" y="4"/>
                    </a:lnTo>
                    <a:lnTo>
                      <a:pt x="46" y="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42" name="Freeform 240">
                <a:extLst>
                  <a:ext uri="{FF2B5EF4-FFF2-40B4-BE49-F238E27FC236}">
                    <a16:creationId xmlns:a16="http://schemas.microsoft.com/office/drawing/2014/main" id="{A2BB3C73-3CF3-58C9-83E2-AB45B91CC984}"/>
                  </a:ext>
                </a:extLst>
              </p:cNvPr>
              <p:cNvSpPr>
                <a:spLocks noChangeAspect="1"/>
              </p:cNvSpPr>
              <p:nvPr/>
            </p:nvSpPr>
            <p:spPr bwMode="auto">
              <a:xfrm>
                <a:off x="4850337" y="3113251"/>
                <a:ext cx="51701" cy="97326"/>
              </a:xfrm>
              <a:custGeom>
                <a:avLst/>
                <a:gdLst>
                  <a:gd name="T0" fmla="*/ 34 w 34"/>
                  <a:gd name="T1" fmla="*/ 42 h 64"/>
                  <a:gd name="T2" fmla="*/ 32 w 34"/>
                  <a:gd name="T3" fmla="*/ 44 h 64"/>
                  <a:gd name="T4" fmla="*/ 30 w 34"/>
                  <a:gd name="T5" fmla="*/ 46 h 64"/>
                  <a:gd name="T6" fmla="*/ 28 w 34"/>
                  <a:gd name="T7" fmla="*/ 50 h 64"/>
                  <a:gd name="T8" fmla="*/ 28 w 34"/>
                  <a:gd name="T9" fmla="*/ 52 h 64"/>
                  <a:gd name="T10" fmla="*/ 26 w 34"/>
                  <a:gd name="T11" fmla="*/ 54 h 64"/>
                  <a:gd name="T12" fmla="*/ 22 w 34"/>
                  <a:gd name="T13" fmla="*/ 56 h 64"/>
                  <a:gd name="T14" fmla="*/ 24 w 34"/>
                  <a:gd name="T15" fmla="*/ 60 h 64"/>
                  <a:gd name="T16" fmla="*/ 22 w 34"/>
                  <a:gd name="T17" fmla="*/ 60 h 64"/>
                  <a:gd name="T18" fmla="*/ 20 w 34"/>
                  <a:gd name="T19" fmla="*/ 64 h 64"/>
                  <a:gd name="T20" fmla="*/ 18 w 34"/>
                  <a:gd name="T21" fmla="*/ 64 h 64"/>
                  <a:gd name="T22" fmla="*/ 16 w 34"/>
                  <a:gd name="T23" fmla="*/ 62 h 64"/>
                  <a:gd name="T24" fmla="*/ 14 w 34"/>
                  <a:gd name="T25" fmla="*/ 58 h 64"/>
                  <a:gd name="T26" fmla="*/ 14 w 34"/>
                  <a:gd name="T27" fmla="*/ 56 h 64"/>
                  <a:gd name="T28" fmla="*/ 12 w 34"/>
                  <a:gd name="T29" fmla="*/ 54 h 64"/>
                  <a:gd name="T30" fmla="*/ 10 w 34"/>
                  <a:gd name="T31" fmla="*/ 54 h 64"/>
                  <a:gd name="T32" fmla="*/ 4 w 34"/>
                  <a:gd name="T33" fmla="*/ 50 h 64"/>
                  <a:gd name="T34" fmla="*/ 4 w 34"/>
                  <a:gd name="T35" fmla="*/ 48 h 64"/>
                  <a:gd name="T36" fmla="*/ 6 w 34"/>
                  <a:gd name="T37" fmla="*/ 48 h 64"/>
                  <a:gd name="T38" fmla="*/ 6 w 34"/>
                  <a:gd name="T39" fmla="*/ 48 h 64"/>
                  <a:gd name="T40" fmla="*/ 6 w 34"/>
                  <a:gd name="T41" fmla="*/ 46 h 64"/>
                  <a:gd name="T42" fmla="*/ 4 w 34"/>
                  <a:gd name="T43" fmla="*/ 46 h 64"/>
                  <a:gd name="T44" fmla="*/ 4 w 34"/>
                  <a:gd name="T45" fmla="*/ 44 h 64"/>
                  <a:gd name="T46" fmla="*/ 4 w 34"/>
                  <a:gd name="T47" fmla="*/ 42 h 64"/>
                  <a:gd name="T48" fmla="*/ 4 w 34"/>
                  <a:gd name="T49" fmla="*/ 40 h 64"/>
                  <a:gd name="T50" fmla="*/ 4 w 34"/>
                  <a:gd name="T51" fmla="*/ 38 h 64"/>
                  <a:gd name="T52" fmla="*/ 4 w 34"/>
                  <a:gd name="T53" fmla="*/ 38 h 64"/>
                  <a:gd name="T54" fmla="*/ 6 w 34"/>
                  <a:gd name="T55" fmla="*/ 38 h 64"/>
                  <a:gd name="T56" fmla="*/ 6 w 34"/>
                  <a:gd name="T57" fmla="*/ 38 h 64"/>
                  <a:gd name="T58" fmla="*/ 4 w 34"/>
                  <a:gd name="T59" fmla="*/ 36 h 64"/>
                  <a:gd name="T60" fmla="*/ 4 w 34"/>
                  <a:gd name="T61" fmla="*/ 32 h 64"/>
                  <a:gd name="T62" fmla="*/ 6 w 34"/>
                  <a:gd name="T63" fmla="*/ 30 h 64"/>
                  <a:gd name="T64" fmla="*/ 4 w 34"/>
                  <a:gd name="T65" fmla="*/ 28 h 64"/>
                  <a:gd name="T66" fmla="*/ 4 w 34"/>
                  <a:gd name="T67" fmla="*/ 28 h 64"/>
                  <a:gd name="T68" fmla="*/ 4 w 34"/>
                  <a:gd name="T69" fmla="*/ 26 h 64"/>
                  <a:gd name="T70" fmla="*/ 4 w 34"/>
                  <a:gd name="T71" fmla="*/ 22 h 64"/>
                  <a:gd name="T72" fmla="*/ 6 w 34"/>
                  <a:gd name="T73" fmla="*/ 22 h 64"/>
                  <a:gd name="T74" fmla="*/ 6 w 34"/>
                  <a:gd name="T75" fmla="*/ 22 h 64"/>
                  <a:gd name="T76" fmla="*/ 6 w 34"/>
                  <a:gd name="T77" fmla="*/ 20 h 64"/>
                  <a:gd name="T78" fmla="*/ 4 w 34"/>
                  <a:gd name="T79" fmla="*/ 18 h 64"/>
                  <a:gd name="T80" fmla="*/ 2 w 34"/>
                  <a:gd name="T81" fmla="*/ 18 h 64"/>
                  <a:gd name="T82" fmla="*/ 2 w 34"/>
                  <a:gd name="T83" fmla="*/ 16 h 64"/>
                  <a:gd name="T84" fmla="*/ 2 w 34"/>
                  <a:gd name="T85" fmla="*/ 8 h 64"/>
                  <a:gd name="T86" fmla="*/ 6 w 34"/>
                  <a:gd name="T87" fmla="*/ 2 h 64"/>
                  <a:gd name="T88" fmla="*/ 10 w 34"/>
                  <a:gd name="T89" fmla="*/ 4 h 64"/>
                  <a:gd name="T90" fmla="*/ 12 w 34"/>
                  <a:gd name="T91" fmla="*/ 2 h 64"/>
                  <a:gd name="T92" fmla="*/ 18 w 34"/>
                  <a:gd name="T93" fmla="*/ 8 h 64"/>
                  <a:gd name="T94" fmla="*/ 22 w 34"/>
                  <a:gd name="T95" fmla="*/ 16 h 64"/>
                  <a:gd name="T96" fmla="*/ 22 w 34"/>
                  <a:gd name="T97" fmla="*/ 20 h 64"/>
                  <a:gd name="T98" fmla="*/ 20 w 34"/>
                  <a:gd name="T99" fmla="*/ 24 h 64"/>
                  <a:gd name="T100" fmla="*/ 24 w 34"/>
                  <a:gd name="T101" fmla="*/ 34 h 64"/>
                  <a:gd name="T102" fmla="*/ 30 w 34"/>
                  <a:gd name="T103" fmla="*/ 38 h 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 h="64">
                    <a:moveTo>
                      <a:pt x="32" y="38"/>
                    </a:moveTo>
                    <a:lnTo>
                      <a:pt x="32" y="40"/>
                    </a:lnTo>
                    <a:lnTo>
                      <a:pt x="34" y="42"/>
                    </a:lnTo>
                    <a:lnTo>
                      <a:pt x="32" y="44"/>
                    </a:lnTo>
                    <a:lnTo>
                      <a:pt x="34" y="44"/>
                    </a:lnTo>
                    <a:lnTo>
                      <a:pt x="32" y="44"/>
                    </a:lnTo>
                    <a:lnTo>
                      <a:pt x="34" y="46"/>
                    </a:lnTo>
                    <a:lnTo>
                      <a:pt x="32" y="46"/>
                    </a:lnTo>
                    <a:lnTo>
                      <a:pt x="30" y="46"/>
                    </a:lnTo>
                    <a:lnTo>
                      <a:pt x="28" y="48"/>
                    </a:lnTo>
                    <a:lnTo>
                      <a:pt x="28" y="50"/>
                    </a:lnTo>
                    <a:lnTo>
                      <a:pt x="28" y="52"/>
                    </a:lnTo>
                    <a:lnTo>
                      <a:pt x="28" y="54"/>
                    </a:lnTo>
                    <a:lnTo>
                      <a:pt x="26" y="54"/>
                    </a:lnTo>
                    <a:lnTo>
                      <a:pt x="24" y="56"/>
                    </a:lnTo>
                    <a:lnTo>
                      <a:pt x="22" y="56"/>
                    </a:lnTo>
                    <a:lnTo>
                      <a:pt x="22" y="58"/>
                    </a:lnTo>
                    <a:lnTo>
                      <a:pt x="22" y="60"/>
                    </a:lnTo>
                    <a:lnTo>
                      <a:pt x="24" y="60"/>
                    </a:lnTo>
                    <a:lnTo>
                      <a:pt x="22" y="60"/>
                    </a:lnTo>
                    <a:lnTo>
                      <a:pt x="22" y="62"/>
                    </a:lnTo>
                    <a:lnTo>
                      <a:pt x="22" y="60"/>
                    </a:lnTo>
                    <a:lnTo>
                      <a:pt x="22" y="62"/>
                    </a:lnTo>
                    <a:lnTo>
                      <a:pt x="20" y="64"/>
                    </a:lnTo>
                    <a:lnTo>
                      <a:pt x="18" y="64"/>
                    </a:lnTo>
                    <a:lnTo>
                      <a:pt x="16" y="64"/>
                    </a:lnTo>
                    <a:lnTo>
                      <a:pt x="16" y="62"/>
                    </a:lnTo>
                    <a:lnTo>
                      <a:pt x="16" y="60"/>
                    </a:lnTo>
                    <a:lnTo>
                      <a:pt x="14" y="58"/>
                    </a:lnTo>
                    <a:lnTo>
                      <a:pt x="16" y="58"/>
                    </a:lnTo>
                    <a:lnTo>
                      <a:pt x="14" y="56"/>
                    </a:lnTo>
                    <a:lnTo>
                      <a:pt x="12" y="56"/>
                    </a:lnTo>
                    <a:lnTo>
                      <a:pt x="12" y="54"/>
                    </a:lnTo>
                    <a:lnTo>
                      <a:pt x="10" y="54"/>
                    </a:lnTo>
                    <a:lnTo>
                      <a:pt x="6" y="52"/>
                    </a:lnTo>
                    <a:lnTo>
                      <a:pt x="6" y="50"/>
                    </a:lnTo>
                    <a:lnTo>
                      <a:pt x="4" y="50"/>
                    </a:lnTo>
                    <a:lnTo>
                      <a:pt x="4" y="48"/>
                    </a:lnTo>
                    <a:lnTo>
                      <a:pt x="4" y="46"/>
                    </a:lnTo>
                    <a:lnTo>
                      <a:pt x="4" y="48"/>
                    </a:lnTo>
                    <a:lnTo>
                      <a:pt x="6" y="48"/>
                    </a:lnTo>
                    <a:lnTo>
                      <a:pt x="6" y="50"/>
                    </a:lnTo>
                    <a:lnTo>
                      <a:pt x="6" y="48"/>
                    </a:lnTo>
                    <a:lnTo>
                      <a:pt x="6" y="46"/>
                    </a:lnTo>
                    <a:lnTo>
                      <a:pt x="4" y="44"/>
                    </a:lnTo>
                    <a:lnTo>
                      <a:pt x="4" y="46"/>
                    </a:lnTo>
                    <a:lnTo>
                      <a:pt x="6" y="46"/>
                    </a:lnTo>
                    <a:lnTo>
                      <a:pt x="6" y="44"/>
                    </a:lnTo>
                    <a:lnTo>
                      <a:pt x="4" y="44"/>
                    </a:lnTo>
                    <a:lnTo>
                      <a:pt x="4" y="42"/>
                    </a:lnTo>
                    <a:lnTo>
                      <a:pt x="4" y="40"/>
                    </a:lnTo>
                    <a:lnTo>
                      <a:pt x="4" y="38"/>
                    </a:lnTo>
                    <a:lnTo>
                      <a:pt x="6" y="38"/>
                    </a:lnTo>
                    <a:lnTo>
                      <a:pt x="4" y="38"/>
                    </a:lnTo>
                    <a:lnTo>
                      <a:pt x="6" y="38"/>
                    </a:lnTo>
                    <a:lnTo>
                      <a:pt x="6" y="36"/>
                    </a:lnTo>
                    <a:lnTo>
                      <a:pt x="6" y="38"/>
                    </a:lnTo>
                    <a:lnTo>
                      <a:pt x="6" y="36"/>
                    </a:lnTo>
                    <a:lnTo>
                      <a:pt x="4" y="36"/>
                    </a:lnTo>
                    <a:lnTo>
                      <a:pt x="4" y="34"/>
                    </a:lnTo>
                    <a:lnTo>
                      <a:pt x="4" y="32"/>
                    </a:lnTo>
                    <a:lnTo>
                      <a:pt x="6" y="32"/>
                    </a:lnTo>
                    <a:lnTo>
                      <a:pt x="6" y="30"/>
                    </a:lnTo>
                    <a:lnTo>
                      <a:pt x="4" y="28"/>
                    </a:lnTo>
                    <a:lnTo>
                      <a:pt x="4" y="30"/>
                    </a:lnTo>
                    <a:lnTo>
                      <a:pt x="4" y="28"/>
                    </a:lnTo>
                    <a:lnTo>
                      <a:pt x="4" y="26"/>
                    </a:lnTo>
                    <a:lnTo>
                      <a:pt x="4" y="28"/>
                    </a:lnTo>
                    <a:lnTo>
                      <a:pt x="4" y="26"/>
                    </a:lnTo>
                    <a:lnTo>
                      <a:pt x="6" y="24"/>
                    </a:lnTo>
                    <a:lnTo>
                      <a:pt x="4" y="24"/>
                    </a:lnTo>
                    <a:lnTo>
                      <a:pt x="4" y="22"/>
                    </a:lnTo>
                    <a:lnTo>
                      <a:pt x="4" y="24"/>
                    </a:lnTo>
                    <a:lnTo>
                      <a:pt x="6" y="24"/>
                    </a:lnTo>
                    <a:lnTo>
                      <a:pt x="6" y="22"/>
                    </a:lnTo>
                    <a:lnTo>
                      <a:pt x="6" y="20"/>
                    </a:lnTo>
                    <a:lnTo>
                      <a:pt x="4" y="18"/>
                    </a:lnTo>
                    <a:lnTo>
                      <a:pt x="2" y="18"/>
                    </a:lnTo>
                    <a:lnTo>
                      <a:pt x="2" y="16"/>
                    </a:lnTo>
                    <a:lnTo>
                      <a:pt x="2" y="12"/>
                    </a:lnTo>
                    <a:lnTo>
                      <a:pt x="0" y="10"/>
                    </a:lnTo>
                    <a:lnTo>
                      <a:pt x="2" y="8"/>
                    </a:lnTo>
                    <a:lnTo>
                      <a:pt x="2" y="6"/>
                    </a:lnTo>
                    <a:lnTo>
                      <a:pt x="4" y="2"/>
                    </a:lnTo>
                    <a:lnTo>
                      <a:pt x="6" y="2"/>
                    </a:lnTo>
                    <a:lnTo>
                      <a:pt x="6" y="0"/>
                    </a:lnTo>
                    <a:lnTo>
                      <a:pt x="8" y="4"/>
                    </a:lnTo>
                    <a:lnTo>
                      <a:pt x="10" y="4"/>
                    </a:lnTo>
                    <a:lnTo>
                      <a:pt x="12" y="4"/>
                    </a:lnTo>
                    <a:lnTo>
                      <a:pt x="12" y="2"/>
                    </a:lnTo>
                    <a:lnTo>
                      <a:pt x="14" y="4"/>
                    </a:lnTo>
                    <a:lnTo>
                      <a:pt x="16" y="8"/>
                    </a:lnTo>
                    <a:lnTo>
                      <a:pt x="18" y="8"/>
                    </a:lnTo>
                    <a:lnTo>
                      <a:pt x="20" y="10"/>
                    </a:lnTo>
                    <a:lnTo>
                      <a:pt x="22" y="16"/>
                    </a:lnTo>
                    <a:lnTo>
                      <a:pt x="22" y="18"/>
                    </a:lnTo>
                    <a:lnTo>
                      <a:pt x="22" y="20"/>
                    </a:lnTo>
                    <a:lnTo>
                      <a:pt x="22" y="22"/>
                    </a:lnTo>
                    <a:lnTo>
                      <a:pt x="20" y="24"/>
                    </a:lnTo>
                    <a:lnTo>
                      <a:pt x="22" y="26"/>
                    </a:lnTo>
                    <a:lnTo>
                      <a:pt x="22" y="28"/>
                    </a:lnTo>
                    <a:lnTo>
                      <a:pt x="24" y="34"/>
                    </a:lnTo>
                    <a:lnTo>
                      <a:pt x="26" y="34"/>
                    </a:lnTo>
                    <a:lnTo>
                      <a:pt x="28" y="38"/>
                    </a:lnTo>
                    <a:lnTo>
                      <a:pt x="30" y="38"/>
                    </a:lnTo>
                    <a:lnTo>
                      <a:pt x="32" y="3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43" name="Freeform 241">
                <a:extLst>
                  <a:ext uri="{FF2B5EF4-FFF2-40B4-BE49-F238E27FC236}">
                    <a16:creationId xmlns:a16="http://schemas.microsoft.com/office/drawing/2014/main" id="{5D5D342A-F101-C1F1-A1E7-2FE8C977EF91}"/>
                  </a:ext>
                </a:extLst>
              </p:cNvPr>
              <p:cNvSpPr>
                <a:spLocks noChangeAspect="1"/>
              </p:cNvSpPr>
              <p:nvPr/>
            </p:nvSpPr>
            <p:spPr bwMode="auto">
              <a:xfrm>
                <a:off x="3855872" y="3954215"/>
                <a:ext cx="173347" cy="136865"/>
              </a:xfrm>
              <a:custGeom>
                <a:avLst/>
                <a:gdLst>
                  <a:gd name="T0" fmla="*/ 24 w 114"/>
                  <a:gd name="T1" fmla="*/ 4 h 90"/>
                  <a:gd name="T2" fmla="*/ 38 w 114"/>
                  <a:gd name="T3" fmla="*/ 2 h 90"/>
                  <a:gd name="T4" fmla="*/ 52 w 114"/>
                  <a:gd name="T5" fmla="*/ 0 h 90"/>
                  <a:gd name="T6" fmla="*/ 70 w 114"/>
                  <a:gd name="T7" fmla="*/ 10 h 90"/>
                  <a:gd name="T8" fmla="*/ 84 w 114"/>
                  <a:gd name="T9" fmla="*/ 24 h 90"/>
                  <a:gd name="T10" fmla="*/ 98 w 114"/>
                  <a:gd name="T11" fmla="*/ 40 h 90"/>
                  <a:gd name="T12" fmla="*/ 102 w 114"/>
                  <a:gd name="T13" fmla="*/ 60 h 90"/>
                  <a:gd name="T14" fmla="*/ 108 w 114"/>
                  <a:gd name="T15" fmla="*/ 68 h 90"/>
                  <a:gd name="T16" fmla="*/ 114 w 114"/>
                  <a:gd name="T17" fmla="*/ 90 h 90"/>
                  <a:gd name="T18" fmla="*/ 86 w 114"/>
                  <a:gd name="T19" fmla="*/ 88 h 90"/>
                  <a:gd name="T20" fmla="*/ 70 w 114"/>
                  <a:gd name="T21" fmla="*/ 84 h 90"/>
                  <a:gd name="T22" fmla="*/ 54 w 114"/>
                  <a:gd name="T23" fmla="*/ 84 h 90"/>
                  <a:gd name="T24" fmla="*/ 38 w 114"/>
                  <a:gd name="T25" fmla="*/ 86 h 90"/>
                  <a:gd name="T26" fmla="*/ 14 w 114"/>
                  <a:gd name="T27" fmla="*/ 90 h 90"/>
                  <a:gd name="T28" fmla="*/ 18 w 114"/>
                  <a:gd name="T29" fmla="*/ 86 h 90"/>
                  <a:gd name="T30" fmla="*/ 36 w 114"/>
                  <a:gd name="T31" fmla="*/ 82 h 90"/>
                  <a:gd name="T32" fmla="*/ 36 w 114"/>
                  <a:gd name="T33" fmla="*/ 80 h 90"/>
                  <a:gd name="T34" fmla="*/ 28 w 114"/>
                  <a:gd name="T35" fmla="*/ 82 h 90"/>
                  <a:gd name="T36" fmla="*/ 16 w 114"/>
                  <a:gd name="T37" fmla="*/ 84 h 90"/>
                  <a:gd name="T38" fmla="*/ 14 w 114"/>
                  <a:gd name="T39" fmla="*/ 76 h 90"/>
                  <a:gd name="T40" fmla="*/ 28 w 114"/>
                  <a:gd name="T41" fmla="*/ 70 h 90"/>
                  <a:gd name="T42" fmla="*/ 42 w 114"/>
                  <a:gd name="T43" fmla="*/ 66 h 90"/>
                  <a:gd name="T44" fmla="*/ 68 w 114"/>
                  <a:gd name="T45" fmla="*/ 70 h 90"/>
                  <a:gd name="T46" fmla="*/ 62 w 114"/>
                  <a:gd name="T47" fmla="*/ 66 h 90"/>
                  <a:gd name="T48" fmla="*/ 40 w 114"/>
                  <a:gd name="T49" fmla="*/ 60 h 90"/>
                  <a:gd name="T50" fmla="*/ 38 w 114"/>
                  <a:gd name="T51" fmla="*/ 64 h 90"/>
                  <a:gd name="T52" fmla="*/ 18 w 114"/>
                  <a:gd name="T53" fmla="*/ 64 h 90"/>
                  <a:gd name="T54" fmla="*/ 16 w 114"/>
                  <a:gd name="T55" fmla="*/ 60 h 90"/>
                  <a:gd name="T56" fmla="*/ 14 w 114"/>
                  <a:gd name="T57" fmla="*/ 58 h 90"/>
                  <a:gd name="T58" fmla="*/ 18 w 114"/>
                  <a:gd name="T59" fmla="*/ 52 h 90"/>
                  <a:gd name="T60" fmla="*/ 12 w 114"/>
                  <a:gd name="T61" fmla="*/ 56 h 90"/>
                  <a:gd name="T62" fmla="*/ 0 w 114"/>
                  <a:gd name="T63" fmla="*/ 42 h 90"/>
                  <a:gd name="T64" fmla="*/ 10 w 114"/>
                  <a:gd name="T65" fmla="*/ 26 h 90"/>
                  <a:gd name="T66" fmla="*/ 20 w 114"/>
                  <a:gd name="T67" fmla="*/ 12 h 90"/>
                  <a:gd name="T68" fmla="*/ 24 w 114"/>
                  <a:gd name="T69" fmla="*/ 4 h 9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4" h="90">
                    <a:moveTo>
                      <a:pt x="24" y="4"/>
                    </a:moveTo>
                    <a:lnTo>
                      <a:pt x="38" y="2"/>
                    </a:lnTo>
                    <a:lnTo>
                      <a:pt x="52" y="0"/>
                    </a:lnTo>
                    <a:lnTo>
                      <a:pt x="70" y="10"/>
                    </a:lnTo>
                    <a:lnTo>
                      <a:pt x="84" y="24"/>
                    </a:lnTo>
                    <a:lnTo>
                      <a:pt x="98" y="40"/>
                    </a:lnTo>
                    <a:lnTo>
                      <a:pt x="102" y="60"/>
                    </a:lnTo>
                    <a:lnTo>
                      <a:pt x="108" y="68"/>
                    </a:lnTo>
                    <a:lnTo>
                      <a:pt x="114" y="90"/>
                    </a:lnTo>
                    <a:lnTo>
                      <a:pt x="86" y="88"/>
                    </a:lnTo>
                    <a:lnTo>
                      <a:pt x="70" y="84"/>
                    </a:lnTo>
                    <a:lnTo>
                      <a:pt x="54" y="84"/>
                    </a:lnTo>
                    <a:lnTo>
                      <a:pt x="38" y="86"/>
                    </a:lnTo>
                    <a:lnTo>
                      <a:pt x="14" y="90"/>
                    </a:lnTo>
                    <a:lnTo>
                      <a:pt x="18" y="86"/>
                    </a:lnTo>
                    <a:lnTo>
                      <a:pt x="36" y="82"/>
                    </a:lnTo>
                    <a:lnTo>
                      <a:pt x="36" y="80"/>
                    </a:lnTo>
                    <a:lnTo>
                      <a:pt x="28" y="82"/>
                    </a:lnTo>
                    <a:lnTo>
                      <a:pt x="16" y="84"/>
                    </a:lnTo>
                    <a:lnTo>
                      <a:pt x="14" y="76"/>
                    </a:lnTo>
                    <a:lnTo>
                      <a:pt x="28" y="70"/>
                    </a:lnTo>
                    <a:lnTo>
                      <a:pt x="42" y="66"/>
                    </a:lnTo>
                    <a:lnTo>
                      <a:pt x="68" y="70"/>
                    </a:lnTo>
                    <a:lnTo>
                      <a:pt x="62" y="66"/>
                    </a:lnTo>
                    <a:lnTo>
                      <a:pt x="40" y="60"/>
                    </a:lnTo>
                    <a:lnTo>
                      <a:pt x="38" y="64"/>
                    </a:lnTo>
                    <a:lnTo>
                      <a:pt x="18" y="64"/>
                    </a:lnTo>
                    <a:lnTo>
                      <a:pt x="16" y="60"/>
                    </a:lnTo>
                    <a:lnTo>
                      <a:pt x="14" y="58"/>
                    </a:lnTo>
                    <a:lnTo>
                      <a:pt x="18" y="52"/>
                    </a:lnTo>
                    <a:lnTo>
                      <a:pt x="12" y="56"/>
                    </a:lnTo>
                    <a:lnTo>
                      <a:pt x="0" y="42"/>
                    </a:lnTo>
                    <a:lnTo>
                      <a:pt x="10" y="26"/>
                    </a:lnTo>
                    <a:lnTo>
                      <a:pt x="20" y="12"/>
                    </a:lnTo>
                    <a:lnTo>
                      <a:pt x="24" y="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44" name="Freeform 242">
                <a:extLst>
                  <a:ext uri="{FF2B5EF4-FFF2-40B4-BE49-F238E27FC236}">
                    <a16:creationId xmlns:a16="http://schemas.microsoft.com/office/drawing/2014/main" id="{B013E583-FC3A-2B25-FB9E-3C3B2A792CA6}"/>
                  </a:ext>
                </a:extLst>
              </p:cNvPr>
              <p:cNvSpPr>
                <a:spLocks noChangeAspect="1"/>
              </p:cNvSpPr>
              <p:nvPr/>
            </p:nvSpPr>
            <p:spPr bwMode="auto">
              <a:xfrm>
                <a:off x="5464660" y="3149749"/>
                <a:ext cx="121649" cy="85160"/>
              </a:xfrm>
              <a:custGeom>
                <a:avLst/>
                <a:gdLst>
                  <a:gd name="T0" fmla="*/ 10 w 80"/>
                  <a:gd name="T1" fmla="*/ 8 h 56"/>
                  <a:gd name="T2" fmla="*/ 0 w 80"/>
                  <a:gd name="T3" fmla="*/ 0 h 56"/>
                  <a:gd name="T4" fmla="*/ 24 w 80"/>
                  <a:gd name="T5" fmla="*/ 0 h 56"/>
                  <a:gd name="T6" fmla="*/ 50 w 80"/>
                  <a:gd name="T7" fmla="*/ 0 h 56"/>
                  <a:gd name="T8" fmla="*/ 68 w 80"/>
                  <a:gd name="T9" fmla="*/ 2 h 56"/>
                  <a:gd name="T10" fmla="*/ 66 w 80"/>
                  <a:gd name="T11" fmla="*/ 22 h 56"/>
                  <a:gd name="T12" fmla="*/ 72 w 80"/>
                  <a:gd name="T13" fmla="*/ 24 h 56"/>
                  <a:gd name="T14" fmla="*/ 66 w 80"/>
                  <a:gd name="T15" fmla="*/ 32 h 56"/>
                  <a:gd name="T16" fmla="*/ 80 w 80"/>
                  <a:gd name="T17" fmla="*/ 50 h 56"/>
                  <a:gd name="T18" fmla="*/ 66 w 80"/>
                  <a:gd name="T19" fmla="*/ 56 h 56"/>
                  <a:gd name="T20" fmla="*/ 46 w 80"/>
                  <a:gd name="T21" fmla="*/ 44 h 56"/>
                  <a:gd name="T22" fmla="*/ 42 w 80"/>
                  <a:gd name="T23" fmla="*/ 42 h 56"/>
                  <a:gd name="T24" fmla="*/ 40 w 80"/>
                  <a:gd name="T25" fmla="*/ 40 h 56"/>
                  <a:gd name="T26" fmla="*/ 24 w 80"/>
                  <a:gd name="T27" fmla="*/ 32 h 56"/>
                  <a:gd name="T28" fmla="*/ 18 w 80"/>
                  <a:gd name="T29" fmla="*/ 20 h 56"/>
                  <a:gd name="T30" fmla="*/ 10 w 80"/>
                  <a:gd name="T31" fmla="*/ 8 h 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56">
                    <a:moveTo>
                      <a:pt x="10" y="8"/>
                    </a:moveTo>
                    <a:lnTo>
                      <a:pt x="0" y="0"/>
                    </a:lnTo>
                    <a:lnTo>
                      <a:pt x="24" y="0"/>
                    </a:lnTo>
                    <a:lnTo>
                      <a:pt x="50" y="0"/>
                    </a:lnTo>
                    <a:lnTo>
                      <a:pt x="68" y="2"/>
                    </a:lnTo>
                    <a:lnTo>
                      <a:pt x="66" y="22"/>
                    </a:lnTo>
                    <a:lnTo>
                      <a:pt x="72" y="24"/>
                    </a:lnTo>
                    <a:lnTo>
                      <a:pt x="66" y="32"/>
                    </a:lnTo>
                    <a:lnTo>
                      <a:pt x="80" y="50"/>
                    </a:lnTo>
                    <a:lnTo>
                      <a:pt x="66" y="56"/>
                    </a:lnTo>
                    <a:lnTo>
                      <a:pt x="46" y="44"/>
                    </a:lnTo>
                    <a:lnTo>
                      <a:pt x="42" y="42"/>
                    </a:lnTo>
                    <a:lnTo>
                      <a:pt x="40" y="40"/>
                    </a:lnTo>
                    <a:lnTo>
                      <a:pt x="24" y="32"/>
                    </a:lnTo>
                    <a:lnTo>
                      <a:pt x="18" y="20"/>
                    </a:lnTo>
                    <a:lnTo>
                      <a:pt x="10" y="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45" name="Freeform 243">
                <a:extLst>
                  <a:ext uri="{FF2B5EF4-FFF2-40B4-BE49-F238E27FC236}">
                    <a16:creationId xmlns:a16="http://schemas.microsoft.com/office/drawing/2014/main" id="{0BED8645-E72A-1CA4-EE30-34BA302BFF4C}"/>
                  </a:ext>
                </a:extLst>
              </p:cNvPr>
              <p:cNvSpPr>
                <a:spLocks noChangeAspect="1"/>
              </p:cNvSpPr>
              <p:nvPr/>
            </p:nvSpPr>
            <p:spPr bwMode="auto">
              <a:xfrm>
                <a:off x="5309560" y="3289654"/>
                <a:ext cx="167264" cy="155114"/>
              </a:xfrm>
              <a:custGeom>
                <a:avLst/>
                <a:gdLst>
                  <a:gd name="T0" fmla="*/ 70 w 110"/>
                  <a:gd name="T1" fmla="*/ 8 h 102"/>
                  <a:gd name="T2" fmla="*/ 86 w 110"/>
                  <a:gd name="T3" fmla="*/ 4 h 102"/>
                  <a:gd name="T4" fmla="*/ 104 w 110"/>
                  <a:gd name="T5" fmla="*/ 0 h 102"/>
                  <a:gd name="T6" fmla="*/ 110 w 110"/>
                  <a:gd name="T7" fmla="*/ 2 h 102"/>
                  <a:gd name="T8" fmla="*/ 94 w 110"/>
                  <a:gd name="T9" fmla="*/ 18 h 102"/>
                  <a:gd name="T10" fmla="*/ 94 w 110"/>
                  <a:gd name="T11" fmla="*/ 38 h 102"/>
                  <a:gd name="T12" fmla="*/ 94 w 110"/>
                  <a:gd name="T13" fmla="*/ 58 h 102"/>
                  <a:gd name="T14" fmla="*/ 76 w 110"/>
                  <a:gd name="T15" fmla="*/ 70 h 102"/>
                  <a:gd name="T16" fmla="*/ 58 w 110"/>
                  <a:gd name="T17" fmla="*/ 80 h 102"/>
                  <a:gd name="T18" fmla="*/ 42 w 110"/>
                  <a:gd name="T19" fmla="*/ 92 h 102"/>
                  <a:gd name="T20" fmla="*/ 26 w 110"/>
                  <a:gd name="T21" fmla="*/ 102 h 102"/>
                  <a:gd name="T22" fmla="*/ 4 w 110"/>
                  <a:gd name="T23" fmla="*/ 94 h 102"/>
                  <a:gd name="T24" fmla="*/ 2 w 110"/>
                  <a:gd name="T25" fmla="*/ 84 h 102"/>
                  <a:gd name="T26" fmla="*/ 14 w 110"/>
                  <a:gd name="T27" fmla="*/ 72 h 102"/>
                  <a:gd name="T28" fmla="*/ 16 w 110"/>
                  <a:gd name="T29" fmla="*/ 58 h 102"/>
                  <a:gd name="T30" fmla="*/ 4 w 110"/>
                  <a:gd name="T31" fmla="*/ 54 h 102"/>
                  <a:gd name="T32" fmla="*/ 2 w 110"/>
                  <a:gd name="T33" fmla="*/ 48 h 102"/>
                  <a:gd name="T34" fmla="*/ 2 w 110"/>
                  <a:gd name="T35" fmla="*/ 36 h 102"/>
                  <a:gd name="T36" fmla="*/ 0 w 110"/>
                  <a:gd name="T37" fmla="*/ 36 h 102"/>
                  <a:gd name="T38" fmla="*/ 0 w 110"/>
                  <a:gd name="T39" fmla="*/ 26 h 102"/>
                  <a:gd name="T40" fmla="*/ 2 w 110"/>
                  <a:gd name="T41" fmla="*/ 28 h 102"/>
                  <a:gd name="T42" fmla="*/ 10 w 110"/>
                  <a:gd name="T43" fmla="*/ 22 h 102"/>
                  <a:gd name="T44" fmla="*/ 10 w 110"/>
                  <a:gd name="T45" fmla="*/ 12 h 102"/>
                  <a:gd name="T46" fmla="*/ 16 w 110"/>
                  <a:gd name="T47" fmla="*/ 10 h 102"/>
                  <a:gd name="T48" fmla="*/ 44 w 110"/>
                  <a:gd name="T49" fmla="*/ 6 h 102"/>
                  <a:gd name="T50" fmla="*/ 70 w 110"/>
                  <a:gd name="T51" fmla="*/ 8 h 1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0" h="102">
                    <a:moveTo>
                      <a:pt x="70" y="8"/>
                    </a:moveTo>
                    <a:lnTo>
                      <a:pt x="86" y="4"/>
                    </a:lnTo>
                    <a:lnTo>
                      <a:pt x="104" y="0"/>
                    </a:lnTo>
                    <a:lnTo>
                      <a:pt x="110" y="2"/>
                    </a:lnTo>
                    <a:lnTo>
                      <a:pt x="94" y="18"/>
                    </a:lnTo>
                    <a:lnTo>
                      <a:pt x="94" y="38"/>
                    </a:lnTo>
                    <a:lnTo>
                      <a:pt x="94" y="58"/>
                    </a:lnTo>
                    <a:lnTo>
                      <a:pt x="76" y="70"/>
                    </a:lnTo>
                    <a:lnTo>
                      <a:pt x="58" y="80"/>
                    </a:lnTo>
                    <a:lnTo>
                      <a:pt x="42" y="92"/>
                    </a:lnTo>
                    <a:lnTo>
                      <a:pt x="26" y="102"/>
                    </a:lnTo>
                    <a:lnTo>
                      <a:pt x="4" y="94"/>
                    </a:lnTo>
                    <a:lnTo>
                      <a:pt x="2" y="84"/>
                    </a:lnTo>
                    <a:lnTo>
                      <a:pt x="14" y="72"/>
                    </a:lnTo>
                    <a:lnTo>
                      <a:pt x="16" y="58"/>
                    </a:lnTo>
                    <a:lnTo>
                      <a:pt x="4" y="54"/>
                    </a:lnTo>
                    <a:lnTo>
                      <a:pt x="2" y="48"/>
                    </a:lnTo>
                    <a:lnTo>
                      <a:pt x="2" y="36"/>
                    </a:lnTo>
                    <a:lnTo>
                      <a:pt x="0" y="36"/>
                    </a:lnTo>
                    <a:lnTo>
                      <a:pt x="0" y="26"/>
                    </a:lnTo>
                    <a:lnTo>
                      <a:pt x="2" y="28"/>
                    </a:lnTo>
                    <a:lnTo>
                      <a:pt x="10" y="22"/>
                    </a:lnTo>
                    <a:lnTo>
                      <a:pt x="10" y="12"/>
                    </a:lnTo>
                    <a:lnTo>
                      <a:pt x="16" y="10"/>
                    </a:lnTo>
                    <a:lnTo>
                      <a:pt x="44" y="6"/>
                    </a:lnTo>
                    <a:lnTo>
                      <a:pt x="70" y="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46" name="Freeform 244">
                <a:extLst>
                  <a:ext uri="{FF2B5EF4-FFF2-40B4-BE49-F238E27FC236}">
                    <a16:creationId xmlns:a16="http://schemas.microsoft.com/office/drawing/2014/main" id="{14722F85-E21A-0902-2107-CD4F46186112}"/>
                  </a:ext>
                </a:extLst>
              </p:cNvPr>
              <p:cNvSpPr>
                <a:spLocks noChangeAspect="1"/>
              </p:cNvSpPr>
              <p:nvPr/>
            </p:nvSpPr>
            <p:spPr bwMode="auto">
              <a:xfrm>
                <a:off x="2599863" y="4142788"/>
                <a:ext cx="24329" cy="21289"/>
              </a:xfrm>
              <a:custGeom>
                <a:avLst/>
                <a:gdLst>
                  <a:gd name="T0" fmla="*/ 4 w 16"/>
                  <a:gd name="T1" fmla="*/ 0 h 14"/>
                  <a:gd name="T2" fmla="*/ 16 w 16"/>
                  <a:gd name="T3" fmla="*/ 0 h 14"/>
                  <a:gd name="T4" fmla="*/ 10 w 16"/>
                  <a:gd name="T5" fmla="*/ 14 h 14"/>
                  <a:gd name="T6" fmla="*/ 0 w 16"/>
                  <a:gd name="T7" fmla="*/ 14 h 14"/>
                  <a:gd name="T8" fmla="*/ 6 w 16"/>
                  <a:gd name="T9" fmla="*/ 4 h 14"/>
                  <a:gd name="T10" fmla="*/ 4 w 16"/>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4">
                    <a:moveTo>
                      <a:pt x="4" y="0"/>
                    </a:moveTo>
                    <a:lnTo>
                      <a:pt x="16" y="0"/>
                    </a:lnTo>
                    <a:lnTo>
                      <a:pt x="10" y="14"/>
                    </a:lnTo>
                    <a:lnTo>
                      <a:pt x="0" y="14"/>
                    </a:lnTo>
                    <a:lnTo>
                      <a:pt x="6" y="4"/>
                    </a:lnTo>
                    <a:lnTo>
                      <a:pt x="4" y="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47" name="Freeform 245">
                <a:extLst>
                  <a:ext uri="{FF2B5EF4-FFF2-40B4-BE49-F238E27FC236}">
                    <a16:creationId xmlns:a16="http://schemas.microsoft.com/office/drawing/2014/main" id="{B81F92D3-29C5-2228-A759-C16E8B794D98}"/>
                  </a:ext>
                </a:extLst>
              </p:cNvPr>
              <p:cNvSpPr>
                <a:spLocks noChangeAspect="1" noEditPoints="1"/>
              </p:cNvSpPr>
              <p:nvPr/>
            </p:nvSpPr>
            <p:spPr bwMode="auto">
              <a:xfrm>
                <a:off x="6288822" y="2777171"/>
                <a:ext cx="1447602" cy="1128385"/>
              </a:xfrm>
              <a:custGeom>
                <a:avLst/>
                <a:gdLst>
                  <a:gd name="T0" fmla="*/ 892 w 952"/>
                  <a:gd name="T1" fmla="*/ 455 h 742"/>
                  <a:gd name="T2" fmla="*/ 900 w 952"/>
                  <a:gd name="T3" fmla="*/ 457 h 742"/>
                  <a:gd name="T4" fmla="*/ 894 w 952"/>
                  <a:gd name="T5" fmla="*/ 455 h 742"/>
                  <a:gd name="T6" fmla="*/ 760 w 952"/>
                  <a:gd name="T7" fmla="*/ 728 h 742"/>
                  <a:gd name="T8" fmla="*/ 426 w 952"/>
                  <a:gd name="T9" fmla="*/ 505 h 742"/>
                  <a:gd name="T10" fmla="*/ 336 w 952"/>
                  <a:gd name="T11" fmla="*/ 547 h 742"/>
                  <a:gd name="T12" fmla="*/ 258 w 952"/>
                  <a:gd name="T13" fmla="*/ 519 h 742"/>
                  <a:gd name="T14" fmla="*/ 182 w 952"/>
                  <a:gd name="T15" fmla="*/ 487 h 742"/>
                  <a:gd name="T16" fmla="*/ 136 w 952"/>
                  <a:gd name="T17" fmla="*/ 435 h 742"/>
                  <a:gd name="T18" fmla="*/ 140 w 952"/>
                  <a:gd name="T19" fmla="*/ 373 h 742"/>
                  <a:gd name="T20" fmla="*/ 50 w 952"/>
                  <a:gd name="T21" fmla="*/ 345 h 742"/>
                  <a:gd name="T22" fmla="*/ 26 w 952"/>
                  <a:gd name="T23" fmla="*/ 311 h 742"/>
                  <a:gd name="T24" fmla="*/ 36 w 952"/>
                  <a:gd name="T25" fmla="*/ 269 h 742"/>
                  <a:gd name="T26" fmla="*/ 94 w 952"/>
                  <a:gd name="T27" fmla="*/ 217 h 742"/>
                  <a:gd name="T28" fmla="*/ 108 w 952"/>
                  <a:gd name="T29" fmla="*/ 171 h 742"/>
                  <a:gd name="T30" fmla="*/ 134 w 952"/>
                  <a:gd name="T31" fmla="*/ 106 h 742"/>
                  <a:gd name="T32" fmla="*/ 194 w 952"/>
                  <a:gd name="T33" fmla="*/ 112 h 742"/>
                  <a:gd name="T34" fmla="*/ 284 w 952"/>
                  <a:gd name="T35" fmla="*/ 173 h 742"/>
                  <a:gd name="T36" fmla="*/ 412 w 952"/>
                  <a:gd name="T37" fmla="*/ 223 h 742"/>
                  <a:gd name="T38" fmla="*/ 520 w 952"/>
                  <a:gd name="T39" fmla="*/ 245 h 742"/>
                  <a:gd name="T40" fmla="*/ 618 w 952"/>
                  <a:gd name="T41" fmla="*/ 201 h 742"/>
                  <a:gd name="T42" fmla="*/ 664 w 952"/>
                  <a:gd name="T43" fmla="*/ 149 h 742"/>
                  <a:gd name="T44" fmla="*/ 656 w 952"/>
                  <a:gd name="T45" fmla="*/ 114 h 742"/>
                  <a:gd name="T46" fmla="*/ 646 w 952"/>
                  <a:gd name="T47" fmla="*/ 76 h 742"/>
                  <a:gd name="T48" fmla="*/ 648 w 952"/>
                  <a:gd name="T49" fmla="*/ 2 h 742"/>
                  <a:gd name="T50" fmla="*/ 782 w 952"/>
                  <a:gd name="T51" fmla="*/ 56 h 742"/>
                  <a:gd name="T52" fmla="*/ 912 w 952"/>
                  <a:gd name="T53" fmla="*/ 112 h 742"/>
                  <a:gd name="T54" fmla="*/ 928 w 952"/>
                  <a:gd name="T55" fmla="*/ 179 h 742"/>
                  <a:gd name="T56" fmla="*/ 930 w 952"/>
                  <a:gd name="T57" fmla="*/ 227 h 742"/>
                  <a:gd name="T58" fmla="*/ 880 w 952"/>
                  <a:gd name="T59" fmla="*/ 265 h 742"/>
                  <a:gd name="T60" fmla="*/ 828 w 952"/>
                  <a:gd name="T61" fmla="*/ 303 h 742"/>
                  <a:gd name="T62" fmla="*/ 816 w 952"/>
                  <a:gd name="T63" fmla="*/ 261 h 742"/>
                  <a:gd name="T64" fmla="*/ 772 w 952"/>
                  <a:gd name="T65" fmla="*/ 313 h 742"/>
                  <a:gd name="T66" fmla="*/ 830 w 952"/>
                  <a:gd name="T67" fmla="*/ 323 h 742"/>
                  <a:gd name="T68" fmla="*/ 868 w 952"/>
                  <a:gd name="T69" fmla="*/ 345 h 742"/>
                  <a:gd name="T70" fmla="*/ 858 w 952"/>
                  <a:gd name="T71" fmla="*/ 405 h 742"/>
                  <a:gd name="T72" fmla="*/ 894 w 952"/>
                  <a:gd name="T73" fmla="*/ 457 h 742"/>
                  <a:gd name="T74" fmla="*/ 894 w 952"/>
                  <a:gd name="T75" fmla="*/ 479 h 742"/>
                  <a:gd name="T76" fmla="*/ 886 w 952"/>
                  <a:gd name="T77" fmla="*/ 485 h 742"/>
                  <a:gd name="T78" fmla="*/ 904 w 952"/>
                  <a:gd name="T79" fmla="*/ 483 h 742"/>
                  <a:gd name="T80" fmla="*/ 920 w 952"/>
                  <a:gd name="T81" fmla="*/ 501 h 742"/>
                  <a:gd name="T82" fmla="*/ 922 w 952"/>
                  <a:gd name="T83" fmla="*/ 525 h 742"/>
                  <a:gd name="T84" fmla="*/ 916 w 952"/>
                  <a:gd name="T85" fmla="*/ 523 h 742"/>
                  <a:gd name="T86" fmla="*/ 906 w 952"/>
                  <a:gd name="T87" fmla="*/ 549 h 742"/>
                  <a:gd name="T88" fmla="*/ 894 w 952"/>
                  <a:gd name="T89" fmla="*/ 573 h 742"/>
                  <a:gd name="T90" fmla="*/ 898 w 952"/>
                  <a:gd name="T91" fmla="*/ 575 h 742"/>
                  <a:gd name="T92" fmla="*/ 892 w 952"/>
                  <a:gd name="T93" fmla="*/ 597 h 742"/>
                  <a:gd name="T94" fmla="*/ 882 w 952"/>
                  <a:gd name="T95" fmla="*/ 607 h 742"/>
                  <a:gd name="T96" fmla="*/ 866 w 952"/>
                  <a:gd name="T97" fmla="*/ 628 h 742"/>
                  <a:gd name="T98" fmla="*/ 836 w 952"/>
                  <a:gd name="T99" fmla="*/ 644 h 742"/>
                  <a:gd name="T100" fmla="*/ 816 w 952"/>
                  <a:gd name="T101" fmla="*/ 652 h 742"/>
                  <a:gd name="T102" fmla="*/ 798 w 952"/>
                  <a:gd name="T103" fmla="*/ 650 h 742"/>
                  <a:gd name="T104" fmla="*/ 776 w 952"/>
                  <a:gd name="T105" fmla="*/ 664 h 742"/>
                  <a:gd name="T106" fmla="*/ 744 w 952"/>
                  <a:gd name="T107" fmla="*/ 694 h 742"/>
                  <a:gd name="T108" fmla="*/ 712 w 952"/>
                  <a:gd name="T109" fmla="*/ 666 h 742"/>
                  <a:gd name="T110" fmla="*/ 646 w 952"/>
                  <a:gd name="T111" fmla="*/ 634 h 742"/>
                  <a:gd name="T112" fmla="*/ 608 w 952"/>
                  <a:gd name="T113" fmla="*/ 650 h 742"/>
                  <a:gd name="T114" fmla="*/ 580 w 952"/>
                  <a:gd name="T115" fmla="*/ 670 h 742"/>
                  <a:gd name="T116" fmla="*/ 532 w 952"/>
                  <a:gd name="T117" fmla="*/ 632 h 742"/>
                  <a:gd name="T118" fmla="*/ 514 w 952"/>
                  <a:gd name="T119" fmla="*/ 583 h 742"/>
                  <a:gd name="T120" fmla="*/ 484 w 952"/>
                  <a:gd name="T121" fmla="*/ 527 h 742"/>
                  <a:gd name="T122" fmla="*/ 440 w 952"/>
                  <a:gd name="T123" fmla="*/ 509 h 7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52" h="742">
                    <a:moveTo>
                      <a:pt x="804" y="654"/>
                    </a:moveTo>
                    <a:lnTo>
                      <a:pt x="804" y="654"/>
                    </a:lnTo>
                    <a:close/>
                    <a:moveTo>
                      <a:pt x="892" y="455"/>
                    </a:moveTo>
                    <a:lnTo>
                      <a:pt x="894" y="453"/>
                    </a:lnTo>
                    <a:lnTo>
                      <a:pt x="894" y="455"/>
                    </a:lnTo>
                    <a:lnTo>
                      <a:pt x="898" y="455"/>
                    </a:lnTo>
                    <a:lnTo>
                      <a:pt x="900" y="457"/>
                    </a:lnTo>
                    <a:lnTo>
                      <a:pt x="902" y="457"/>
                    </a:lnTo>
                    <a:lnTo>
                      <a:pt x="900" y="457"/>
                    </a:lnTo>
                    <a:lnTo>
                      <a:pt x="898" y="457"/>
                    </a:lnTo>
                    <a:lnTo>
                      <a:pt x="894" y="457"/>
                    </a:lnTo>
                    <a:lnTo>
                      <a:pt x="894" y="455"/>
                    </a:lnTo>
                    <a:lnTo>
                      <a:pt x="892" y="455"/>
                    </a:lnTo>
                    <a:close/>
                    <a:moveTo>
                      <a:pt x="754" y="700"/>
                    </a:moveTo>
                    <a:lnTo>
                      <a:pt x="766" y="702"/>
                    </a:lnTo>
                    <a:lnTo>
                      <a:pt x="768" y="710"/>
                    </a:lnTo>
                    <a:lnTo>
                      <a:pt x="764" y="720"/>
                    </a:lnTo>
                    <a:lnTo>
                      <a:pt x="760" y="728"/>
                    </a:lnTo>
                    <a:lnTo>
                      <a:pt x="746" y="742"/>
                    </a:lnTo>
                    <a:lnTo>
                      <a:pt x="726" y="732"/>
                    </a:lnTo>
                    <a:lnTo>
                      <a:pt x="726" y="716"/>
                    </a:lnTo>
                    <a:lnTo>
                      <a:pt x="740" y="704"/>
                    </a:lnTo>
                    <a:lnTo>
                      <a:pt x="754" y="700"/>
                    </a:lnTo>
                    <a:close/>
                    <a:moveTo>
                      <a:pt x="426" y="505"/>
                    </a:moveTo>
                    <a:lnTo>
                      <a:pt x="414" y="519"/>
                    </a:lnTo>
                    <a:lnTo>
                      <a:pt x="400" y="529"/>
                    </a:lnTo>
                    <a:lnTo>
                      <a:pt x="384" y="537"/>
                    </a:lnTo>
                    <a:lnTo>
                      <a:pt x="374" y="529"/>
                    </a:lnTo>
                    <a:lnTo>
                      <a:pt x="348" y="527"/>
                    </a:lnTo>
                    <a:lnTo>
                      <a:pt x="336" y="547"/>
                    </a:lnTo>
                    <a:lnTo>
                      <a:pt x="326" y="529"/>
                    </a:lnTo>
                    <a:lnTo>
                      <a:pt x="318" y="535"/>
                    </a:lnTo>
                    <a:lnTo>
                      <a:pt x="296" y="533"/>
                    </a:lnTo>
                    <a:lnTo>
                      <a:pt x="280" y="529"/>
                    </a:lnTo>
                    <a:lnTo>
                      <a:pt x="262" y="523"/>
                    </a:lnTo>
                    <a:lnTo>
                      <a:pt x="258" y="519"/>
                    </a:lnTo>
                    <a:lnTo>
                      <a:pt x="242" y="511"/>
                    </a:lnTo>
                    <a:lnTo>
                      <a:pt x="236" y="505"/>
                    </a:lnTo>
                    <a:lnTo>
                      <a:pt x="228" y="507"/>
                    </a:lnTo>
                    <a:lnTo>
                      <a:pt x="204" y="489"/>
                    </a:lnTo>
                    <a:lnTo>
                      <a:pt x="190" y="481"/>
                    </a:lnTo>
                    <a:lnTo>
                      <a:pt x="182" y="487"/>
                    </a:lnTo>
                    <a:lnTo>
                      <a:pt x="180" y="485"/>
                    </a:lnTo>
                    <a:lnTo>
                      <a:pt x="164" y="473"/>
                    </a:lnTo>
                    <a:lnTo>
                      <a:pt x="142" y="461"/>
                    </a:lnTo>
                    <a:lnTo>
                      <a:pt x="132" y="457"/>
                    </a:lnTo>
                    <a:lnTo>
                      <a:pt x="126" y="435"/>
                    </a:lnTo>
                    <a:lnTo>
                      <a:pt x="136" y="435"/>
                    </a:lnTo>
                    <a:lnTo>
                      <a:pt x="138" y="429"/>
                    </a:lnTo>
                    <a:lnTo>
                      <a:pt x="126" y="413"/>
                    </a:lnTo>
                    <a:lnTo>
                      <a:pt x="126" y="405"/>
                    </a:lnTo>
                    <a:lnTo>
                      <a:pt x="134" y="401"/>
                    </a:lnTo>
                    <a:lnTo>
                      <a:pt x="136" y="391"/>
                    </a:lnTo>
                    <a:lnTo>
                      <a:pt x="140" y="373"/>
                    </a:lnTo>
                    <a:lnTo>
                      <a:pt x="126" y="367"/>
                    </a:lnTo>
                    <a:lnTo>
                      <a:pt x="110" y="363"/>
                    </a:lnTo>
                    <a:lnTo>
                      <a:pt x="96" y="373"/>
                    </a:lnTo>
                    <a:lnTo>
                      <a:pt x="72" y="365"/>
                    </a:lnTo>
                    <a:lnTo>
                      <a:pt x="58" y="361"/>
                    </a:lnTo>
                    <a:lnTo>
                      <a:pt x="50" y="345"/>
                    </a:lnTo>
                    <a:lnTo>
                      <a:pt x="30" y="339"/>
                    </a:lnTo>
                    <a:lnTo>
                      <a:pt x="30" y="337"/>
                    </a:lnTo>
                    <a:lnTo>
                      <a:pt x="34" y="337"/>
                    </a:lnTo>
                    <a:lnTo>
                      <a:pt x="38" y="335"/>
                    </a:lnTo>
                    <a:lnTo>
                      <a:pt x="26" y="311"/>
                    </a:lnTo>
                    <a:lnTo>
                      <a:pt x="10" y="309"/>
                    </a:lnTo>
                    <a:lnTo>
                      <a:pt x="0" y="291"/>
                    </a:lnTo>
                    <a:lnTo>
                      <a:pt x="6" y="275"/>
                    </a:lnTo>
                    <a:lnTo>
                      <a:pt x="18" y="267"/>
                    </a:lnTo>
                    <a:lnTo>
                      <a:pt x="28" y="267"/>
                    </a:lnTo>
                    <a:lnTo>
                      <a:pt x="36" y="269"/>
                    </a:lnTo>
                    <a:lnTo>
                      <a:pt x="50" y="257"/>
                    </a:lnTo>
                    <a:lnTo>
                      <a:pt x="68" y="251"/>
                    </a:lnTo>
                    <a:lnTo>
                      <a:pt x="80" y="241"/>
                    </a:lnTo>
                    <a:lnTo>
                      <a:pt x="94" y="231"/>
                    </a:lnTo>
                    <a:lnTo>
                      <a:pt x="90" y="219"/>
                    </a:lnTo>
                    <a:lnTo>
                      <a:pt x="94" y="217"/>
                    </a:lnTo>
                    <a:lnTo>
                      <a:pt x="94" y="213"/>
                    </a:lnTo>
                    <a:lnTo>
                      <a:pt x="86" y="197"/>
                    </a:lnTo>
                    <a:lnTo>
                      <a:pt x="78" y="181"/>
                    </a:lnTo>
                    <a:lnTo>
                      <a:pt x="66" y="175"/>
                    </a:lnTo>
                    <a:lnTo>
                      <a:pt x="86" y="169"/>
                    </a:lnTo>
                    <a:lnTo>
                      <a:pt x="108" y="171"/>
                    </a:lnTo>
                    <a:lnTo>
                      <a:pt x="102" y="163"/>
                    </a:lnTo>
                    <a:lnTo>
                      <a:pt x="102" y="145"/>
                    </a:lnTo>
                    <a:lnTo>
                      <a:pt x="100" y="126"/>
                    </a:lnTo>
                    <a:lnTo>
                      <a:pt x="126" y="130"/>
                    </a:lnTo>
                    <a:lnTo>
                      <a:pt x="142" y="128"/>
                    </a:lnTo>
                    <a:lnTo>
                      <a:pt x="134" y="106"/>
                    </a:lnTo>
                    <a:lnTo>
                      <a:pt x="142" y="100"/>
                    </a:lnTo>
                    <a:lnTo>
                      <a:pt x="148" y="88"/>
                    </a:lnTo>
                    <a:lnTo>
                      <a:pt x="160" y="86"/>
                    </a:lnTo>
                    <a:lnTo>
                      <a:pt x="162" y="88"/>
                    </a:lnTo>
                    <a:lnTo>
                      <a:pt x="170" y="96"/>
                    </a:lnTo>
                    <a:lnTo>
                      <a:pt x="194" y="112"/>
                    </a:lnTo>
                    <a:lnTo>
                      <a:pt x="206" y="114"/>
                    </a:lnTo>
                    <a:lnTo>
                      <a:pt x="232" y="132"/>
                    </a:lnTo>
                    <a:lnTo>
                      <a:pt x="238" y="149"/>
                    </a:lnTo>
                    <a:lnTo>
                      <a:pt x="244" y="167"/>
                    </a:lnTo>
                    <a:lnTo>
                      <a:pt x="264" y="171"/>
                    </a:lnTo>
                    <a:lnTo>
                      <a:pt x="284" y="173"/>
                    </a:lnTo>
                    <a:lnTo>
                      <a:pt x="308" y="181"/>
                    </a:lnTo>
                    <a:lnTo>
                      <a:pt x="332" y="189"/>
                    </a:lnTo>
                    <a:lnTo>
                      <a:pt x="348" y="205"/>
                    </a:lnTo>
                    <a:lnTo>
                      <a:pt x="364" y="219"/>
                    </a:lnTo>
                    <a:lnTo>
                      <a:pt x="388" y="221"/>
                    </a:lnTo>
                    <a:lnTo>
                      <a:pt x="412" y="223"/>
                    </a:lnTo>
                    <a:lnTo>
                      <a:pt x="436" y="225"/>
                    </a:lnTo>
                    <a:lnTo>
                      <a:pt x="460" y="225"/>
                    </a:lnTo>
                    <a:lnTo>
                      <a:pt x="466" y="231"/>
                    </a:lnTo>
                    <a:lnTo>
                      <a:pt x="486" y="235"/>
                    </a:lnTo>
                    <a:lnTo>
                      <a:pt x="508" y="239"/>
                    </a:lnTo>
                    <a:lnTo>
                      <a:pt x="520" y="245"/>
                    </a:lnTo>
                    <a:lnTo>
                      <a:pt x="534" y="237"/>
                    </a:lnTo>
                    <a:lnTo>
                      <a:pt x="546" y="229"/>
                    </a:lnTo>
                    <a:lnTo>
                      <a:pt x="566" y="229"/>
                    </a:lnTo>
                    <a:lnTo>
                      <a:pt x="586" y="227"/>
                    </a:lnTo>
                    <a:lnTo>
                      <a:pt x="602" y="215"/>
                    </a:lnTo>
                    <a:lnTo>
                      <a:pt x="618" y="201"/>
                    </a:lnTo>
                    <a:lnTo>
                      <a:pt x="606" y="191"/>
                    </a:lnTo>
                    <a:lnTo>
                      <a:pt x="604" y="171"/>
                    </a:lnTo>
                    <a:lnTo>
                      <a:pt x="628" y="177"/>
                    </a:lnTo>
                    <a:lnTo>
                      <a:pt x="644" y="169"/>
                    </a:lnTo>
                    <a:lnTo>
                      <a:pt x="660" y="163"/>
                    </a:lnTo>
                    <a:lnTo>
                      <a:pt x="664" y="149"/>
                    </a:lnTo>
                    <a:lnTo>
                      <a:pt x="684" y="138"/>
                    </a:lnTo>
                    <a:lnTo>
                      <a:pt x="712" y="140"/>
                    </a:lnTo>
                    <a:lnTo>
                      <a:pt x="708" y="128"/>
                    </a:lnTo>
                    <a:lnTo>
                      <a:pt x="672" y="110"/>
                    </a:lnTo>
                    <a:lnTo>
                      <a:pt x="662" y="118"/>
                    </a:lnTo>
                    <a:lnTo>
                      <a:pt x="656" y="114"/>
                    </a:lnTo>
                    <a:lnTo>
                      <a:pt x="638" y="114"/>
                    </a:lnTo>
                    <a:lnTo>
                      <a:pt x="624" y="106"/>
                    </a:lnTo>
                    <a:lnTo>
                      <a:pt x="630" y="104"/>
                    </a:lnTo>
                    <a:lnTo>
                      <a:pt x="626" y="88"/>
                    </a:lnTo>
                    <a:lnTo>
                      <a:pt x="624" y="72"/>
                    </a:lnTo>
                    <a:lnTo>
                      <a:pt x="646" y="76"/>
                    </a:lnTo>
                    <a:lnTo>
                      <a:pt x="660" y="64"/>
                    </a:lnTo>
                    <a:lnTo>
                      <a:pt x="654" y="48"/>
                    </a:lnTo>
                    <a:lnTo>
                      <a:pt x="654" y="24"/>
                    </a:lnTo>
                    <a:lnTo>
                      <a:pt x="644" y="16"/>
                    </a:lnTo>
                    <a:lnTo>
                      <a:pt x="636" y="12"/>
                    </a:lnTo>
                    <a:lnTo>
                      <a:pt x="648" y="2"/>
                    </a:lnTo>
                    <a:lnTo>
                      <a:pt x="668" y="0"/>
                    </a:lnTo>
                    <a:lnTo>
                      <a:pt x="690" y="0"/>
                    </a:lnTo>
                    <a:lnTo>
                      <a:pt x="732" y="12"/>
                    </a:lnTo>
                    <a:lnTo>
                      <a:pt x="750" y="26"/>
                    </a:lnTo>
                    <a:lnTo>
                      <a:pt x="766" y="42"/>
                    </a:lnTo>
                    <a:lnTo>
                      <a:pt x="782" y="56"/>
                    </a:lnTo>
                    <a:lnTo>
                      <a:pt x="798" y="70"/>
                    </a:lnTo>
                    <a:lnTo>
                      <a:pt x="814" y="78"/>
                    </a:lnTo>
                    <a:lnTo>
                      <a:pt x="846" y="86"/>
                    </a:lnTo>
                    <a:lnTo>
                      <a:pt x="866" y="94"/>
                    </a:lnTo>
                    <a:lnTo>
                      <a:pt x="886" y="116"/>
                    </a:lnTo>
                    <a:lnTo>
                      <a:pt x="912" y="112"/>
                    </a:lnTo>
                    <a:lnTo>
                      <a:pt x="938" y="104"/>
                    </a:lnTo>
                    <a:lnTo>
                      <a:pt x="948" y="122"/>
                    </a:lnTo>
                    <a:lnTo>
                      <a:pt x="950" y="147"/>
                    </a:lnTo>
                    <a:lnTo>
                      <a:pt x="952" y="171"/>
                    </a:lnTo>
                    <a:lnTo>
                      <a:pt x="932" y="169"/>
                    </a:lnTo>
                    <a:lnTo>
                      <a:pt x="928" y="179"/>
                    </a:lnTo>
                    <a:lnTo>
                      <a:pt x="940" y="197"/>
                    </a:lnTo>
                    <a:lnTo>
                      <a:pt x="952" y="217"/>
                    </a:lnTo>
                    <a:lnTo>
                      <a:pt x="944" y="221"/>
                    </a:lnTo>
                    <a:lnTo>
                      <a:pt x="950" y="227"/>
                    </a:lnTo>
                    <a:lnTo>
                      <a:pt x="930" y="215"/>
                    </a:lnTo>
                    <a:lnTo>
                      <a:pt x="930" y="227"/>
                    </a:lnTo>
                    <a:lnTo>
                      <a:pt x="918" y="235"/>
                    </a:lnTo>
                    <a:lnTo>
                      <a:pt x="912" y="237"/>
                    </a:lnTo>
                    <a:lnTo>
                      <a:pt x="918" y="249"/>
                    </a:lnTo>
                    <a:lnTo>
                      <a:pt x="898" y="241"/>
                    </a:lnTo>
                    <a:lnTo>
                      <a:pt x="892" y="245"/>
                    </a:lnTo>
                    <a:lnTo>
                      <a:pt x="880" y="265"/>
                    </a:lnTo>
                    <a:lnTo>
                      <a:pt x="870" y="275"/>
                    </a:lnTo>
                    <a:lnTo>
                      <a:pt x="862" y="281"/>
                    </a:lnTo>
                    <a:lnTo>
                      <a:pt x="850" y="289"/>
                    </a:lnTo>
                    <a:lnTo>
                      <a:pt x="840" y="297"/>
                    </a:lnTo>
                    <a:lnTo>
                      <a:pt x="836" y="301"/>
                    </a:lnTo>
                    <a:lnTo>
                      <a:pt x="828" y="303"/>
                    </a:lnTo>
                    <a:lnTo>
                      <a:pt x="826" y="303"/>
                    </a:lnTo>
                    <a:lnTo>
                      <a:pt x="826" y="301"/>
                    </a:lnTo>
                    <a:lnTo>
                      <a:pt x="834" y="291"/>
                    </a:lnTo>
                    <a:lnTo>
                      <a:pt x="822" y="287"/>
                    </a:lnTo>
                    <a:lnTo>
                      <a:pt x="826" y="265"/>
                    </a:lnTo>
                    <a:lnTo>
                      <a:pt x="816" y="261"/>
                    </a:lnTo>
                    <a:lnTo>
                      <a:pt x="804" y="263"/>
                    </a:lnTo>
                    <a:lnTo>
                      <a:pt x="796" y="275"/>
                    </a:lnTo>
                    <a:lnTo>
                      <a:pt x="788" y="289"/>
                    </a:lnTo>
                    <a:lnTo>
                      <a:pt x="776" y="297"/>
                    </a:lnTo>
                    <a:lnTo>
                      <a:pt x="766" y="299"/>
                    </a:lnTo>
                    <a:lnTo>
                      <a:pt x="772" y="313"/>
                    </a:lnTo>
                    <a:lnTo>
                      <a:pt x="798" y="319"/>
                    </a:lnTo>
                    <a:lnTo>
                      <a:pt x="806" y="337"/>
                    </a:lnTo>
                    <a:lnTo>
                      <a:pt x="820" y="335"/>
                    </a:lnTo>
                    <a:lnTo>
                      <a:pt x="824" y="329"/>
                    </a:lnTo>
                    <a:lnTo>
                      <a:pt x="826" y="325"/>
                    </a:lnTo>
                    <a:lnTo>
                      <a:pt x="830" y="323"/>
                    </a:lnTo>
                    <a:lnTo>
                      <a:pt x="834" y="323"/>
                    </a:lnTo>
                    <a:lnTo>
                      <a:pt x="856" y="331"/>
                    </a:lnTo>
                    <a:lnTo>
                      <a:pt x="866" y="333"/>
                    </a:lnTo>
                    <a:lnTo>
                      <a:pt x="866" y="335"/>
                    </a:lnTo>
                    <a:lnTo>
                      <a:pt x="870" y="343"/>
                    </a:lnTo>
                    <a:lnTo>
                      <a:pt x="868" y="345"/>
                    </a:lnTo>
                    <a:lnTo>
                      <a:pt x="858" y="343"/>
                    </a:lnTo>
                    <a:lnTo>
                      <a:pt x="846" y="351"/>
                    </a:lnTo>
                    <a:lnTo>
                      <a:pt x="840" y="361"/>
                    </a:lnTo>
                    <a:lnTo>
                      <a:pt x="836" y="367"/>
                    </a:lnTo>
                    <a:lnTo>
                      <a:pt x="834" y="387"/>
                    </a:lnTo>
                    <a:lnTo>
                      <a:pt x="858" y="405"/>
                    </a:lnTo>
                    <a:lnTo>
                      <a:pt x="870" y="421"/>
                    </a:lnTo>
                    <a:lnTo>
                      <a:pt x="884" y="435"/>
                    </a:lnTo>
                    <a:lnTo>
                      <a:pt x="902" y="453"/>
                    </a:lnTo>
                    <a:lnTo>
                      <a:pt x="874" y="445"/>
                    </a:lnTo>
                    <a:lnTo>
                      <a:pt x="876" y="447"/>
                    </a:lnTo>
                    <a:lnTo>
                      <a:pt x="894" y="457"/>
                    </a:lnTo>
                    <a:lnTo>
                      <a:pt x="904" y="463"/>
                    </a:lnTo>
                    <a:lnTo>
                      <a:pt x="908" y="469"/>
                    </a:lnTo>
                    <a:lnTo>
                      <a:pt x="910" y="471"/>
                    </a:lnTo>
                    <a:lnTo>
                      <a:pt x="908" y="471"/>
                    </a:lnTo>
                    <a:lnTo>
                      <a:pt x="906" y="471"/>
                    </a:lnTo>
                    <a:lnTo>
                      <a:pt x="894" y="479"/>
                    </a:lnTo>
                    <a:lnTo>
                      <a:pt x="894" y="481"/>
                    </a:lnTo>
                    <a:lnTo>
                      <a:pt x="892" y="481"/>
                    </a:lnTo>
                    <a:lnTo>
                      <a:pt x="890" y="483"/>
                    </a:lnTo>
                    <a:lnTo>
                      <a:pt x="886" y="485"/>
                    </a:lnTo>
                    <a:lnTo>
                      <a:pt x="888" y="485"/>
                    </a:lnTo>
                    <a:lnTo>
                      <a:pt x="890" y="485"/>
                    </a:lnTo>
                    <a:lnTo>
                      <a:pt x="892" y="483"/>
                    </a:lnTo>
                    <a:lnTo>
                      <a:pt x="896" y="487"/>
                    </a:lnTo>
                    <a:lnTo>
                      <a:pt x="900" y="485"/>
                    </a:lnTo>
                    <a:lnTo>
                      <a:pt x="904" y="483"/>
                    </a:lnTo>
                    <a:lnTo>
                      <a:pt x="908" y="485"/>
                    </a:lnTo>
                    <a:lnTo>
                      <a:pt x="912" y="489"/>
                    </a:lnTo>
                    <a:lnTo>
                      <a:pt x="920" y="493"/>
                    </a:lnTo>
                    <a:lnTo>
                      <a:pt x="918" y="499"/>
                    </a:lnTo>
                    <a:lnTo>
                      <a:pt x="914" y="501"/>
                    </a:lnTo>
                    <a:lnTo>
                      <a:pt x="920" y="501"/>
                    </a:lnTo>
                    <a:lnTo>
                      <a:pt x="918" y="505"/>
                    </a:lnTo>
                    <a:lnTo>
                      <a:pt x="914" y="509"/>
                    </a:lnTo>
                    <a:lnTo>
                      <a:pt x="918" y="511"/>
                    </a:lnTo>
                    <a:lnTo>
                      <a:pt x="918" y="517"/>
                    </a:lnTo>
                    <a:lnTo>
                      <a:pt x="916" y="517"/>
                    </a:lnTo>
                    <a:lnTo>
                      <a:pt x="922" y="525"/>
                    </a:lnTo>
                    <a:lnTo>
                      <a:pt x="918" y="525"/>
                    </a:lnTo>
                    <a:lnTo>
                      <a:pt x="918" y="527"/>
                    </a:lnTo>
                    <a:lnTo>
                      <a:pt x="916" y="527"/>
                    </a:lnTo>
                    <a:lnTo>
                      <a:pt x="916" y="525"/>
                    </a:lnTo>
                    <a:lnTo>
                      <a:pt x="916" y="523"/>
                    </a:lnTo>
                    <a:lnTo>
                      <a:pt x="914" y="525"/>
                    </a:lnTo>
                    <a:lnTo>
                      <a:pt x="914" y="527"/>
                    </a:lnTo>
                    <a:lnTo>
                      <a:pt x="914" y="529"/>
                    </a:lnTo>
                    <a:lnTo>
                      <a:pt x="906" y="531"/>
                    </a:lnTo>
                    <a:lnTo>
                      <a:pt x="910" y="537"/>
                    </a:lnTo>
                    <a:lnTo>
                      <a:pt x="906" y="549"/>
                    </a:lnTo>
                    <a:lnTo>
                      <a:pt x="900" y="563"/>
                    </a:lnTo>
                    <a:lnTo>
                      <a:pt x="896" y="565"/>
                    </a:lnTo>
                    <a:lnTo>
                      <a:pt x="900" y="569"/>
                    </a:lnTo>
                    <a:lnTo>
                      <a:pt x="898" y="573"/>
                    </a:lnTo>
                    <a:lnTo>
                      <a:pt x="896" y="573"/>
                    </a:lnTo>
                    <a:lnTo>
                      <a:pt x="894" y="573"/>
                    </a:lnTo>
                    <a:lnTo>
                      <a:pt x="892" y="573"/>
                    </a:lnTo>
                    <a:lnTo>
                      <a:pt x="894" y="575"/>
                    </a:lnTo>
                    <a:lnTo>
                      <a:pt x="896" y="575"/>
                    </a:lnTo>
                    <a:lnTo>
                      <a:pt x="898" y="575"/>
                    </a:lnTo>
                    <a:lnTo>
                      <a:pt x="900" y="575"/>
                    </a:lnTo>
                    <a:lnTo>
                      <a:pt x="900" y="587"/>
                    </a:lnTo>
                    <a:lnTo>
                      <a:pt x="894" y="585"/>
                    </a:lnTo>
                    <a:lnTo>
                      <a:pt x="896" y="589"/>
                    </a:lnTo>
                    <a:lnTo>
                      <a:pt x="894" y="593"/>
                    </a:lnTo>
                    <a:lnTo>
                      <a:pt x="892" y="597"/>
                    </a:lnTo>
                    <a:lnTo>
                      <a:pt x="892" y="599"/>
                    </a:lnTo>
                    <a:lnTo>
                      <a:pt x="890" y="599"/>
                    </a:lnTo>
                    <a:lnTo>
                      <a:pt x="888" y="605"/>
                    </a:lnTo>
                    <a:lnTo>
                      <a:pt x="886" y="605"/>
                    </a:lnTo>
                    <a:lnTo>
                      <a:pt x="882" y="607"/>
                    </a:lnTo>
                    <a:lnTo>
                      <a:pt x="878" y="609"/>
                    </a:lnTo>
                    <a:lnTo>
                      <a:pt x="876" y="609"/>
                    </a:lnTo>
                    <a:lnTo>
                      <a:pt x="876" y="614"/>
                    </a:lnTo>
                    <a:lnTo>
                      <a:pt x="876" y="616"/>
                    </a:lnTo>
                    <a:lnTo>
                      <a:pt x="870" y="624"/>
                    </a:lnTo>
                    <a:lnTo>
                      <a:pt x="866" y="628"/>
                    </a:lnTo>
                    <a:lnTo>
                      <a:pt x="862" y="630"/>
                    </a:lnTo>
                    <a:lnTo>
                      <a:pt x="858" y="634"/>
                    </a:lnTo>
                    <a:lnTo>
                      <a:pt x="854" y="638"/>
                    </a:lnTo>
                    <a:lnTo>
                      <a:pt x="846" y="642"/>
                    </a:lnTo>
                    <a:lnTo>
                      <a:pt x="842" y="644"/>
                    </a:lnTo>
                    <a:lnTo>
                      <a:pt x="836" y="644"/>
                    </a:lnTo>
                    <a:lnTo>
                      <a:pt x="830" y="648"/>
                    </a:lnTo>
                    <a:lnTo>
                      <a:pt x="826" y="648"/>
                    </a:lnTo>
                    <a:lnTo>
                      <a:pt x="822" y="650"/>
                    </a:lnTo>
                    <a:lnTo>
                      <a:pt x="818" y="650"/>
                    </a:lnTo>
                    <a:lnTo>
                      <a:pt x="816" y="652"/>
                    </a:lnTo>
                    <a:lnTo>
                      <a:pt x="814" y="652"/>
                    </a:lnTo>
                    <a:lnTo>
                      <a:pt x="812" y="650"/>
                    </a:lnTo>
                    <a:lnTo>
                      <a:pt x="802" y="636"/>
                    </a:lnTo>
                    <a:lnTo>
                      <a:pt x="798" y="642"/>
                    </a:lnTo>
                    <a:lnTo>
                      <a:pt x="802" y="656"/>
                    </a:lnTo>
                    <a:lnTo>
                      <a:pt x="798" y="650"/>
                    </a:lnTo>
                    <a:lnTo>
                      <a:pt x="798" y="658"/>
                    </a:lnTo>
                    <a:lnTo>
                      <a:pt x="796" y="658"/>
                    </a:lnTo>
                    <a:lnTo>
                      <a:pt x="788" y="664"/>
                    </a:lnTo>
                    <a:lnTo>
                      <a:pt x="784" y="660"/>
                    </a:lnTo>
                    <a:lnTo>
                      <a:pt x="782" y="664"/>
                    </a:lnTo>
                    <a:lnTo>
                      <a:pt x="776" y="664"/>
                    </a:lnTo>
                    <a:lnTo>
                      <a:pt x="764" y="670"/>
                    </a:lnTo>
                    <a:lnTo>
                      <a:pt x="754" y="674"/>
                    </a:lnTo>
                    <a:lnTo>
                      <a:pt x="750" y="674"/>
                    </a:lnTo>
                    <a:lnTo>
                      <a:pt x="750" y="684"/>
                    </a:lnTo>
                    <a:lnTo>
                      <a:pt x="752" y="698"/>
                    </a:lnTo>
                    <a:lnTo>
                      <a:pt x="744" y="694"/>
                    </a:lnTo>
                    <a:lnTo>
                      <a:pt x="740" y="674"/>
                    </a:lnTo>
                    <a:lnTo>
                      <a:pt x="734" y="668"/>
                    </a:lnTo>
                    <a:lnTo>
                      <a:pt x="726" y="672"/>
                    </a:lnTo>
                    <a:lnTo>
                      <a:pt x="720" y="668"/>
                    </a:lnTo>
                    <a:lnTo>
                      <a:pt x="714" y="664"/>
                    </a:lnTo>
                    <a:lnTo>
                      <a:pt x="712" y="666"/>
                    </a:lnTo>
                    <a:lnTo>
                      <a:pt x="704" y="670"/>
                    </a:lnTo>
                    <a:lnTo>
                      <a:pt x="686" y="662"/>
                    </a:lnTo>
                    <a:lnTo>
                      <a:pt x="678" y="656"/>
                    </a:lnTo>
                    <a:lnTo>
                      <a:pt x="676" y="642"/>
                    </a:lnTo>
                    <a:lnTo>
                      <a:pt x="654" y="634"/>
                    </a:lnTo>
                    <a:lnTo>
                      <a:pt x="646" y="634"/>
                    </a:lnTo>
                    <a:lnTo>
                      <a:pt x="634" y="646"/>
                    </a:lnTo>
                    <a:lnTo>
                      <a:pt x="630" y="646"/>
                    </a:lnTo>
                    <a:lnTo>
                      <a:pt x="626" y="648"/>
                    </a:lnTo>
                    <a:lnTo>
                      <a:pt x="620" y="646"/>
                    </a:lnTo>
                    <a:lnTo>
                      <a:pt x="614" y="646"/>
                    </a:lnTo>
                    <a:lnTo>
                      <a:pt x="608" y="650"/>
                    </a:lnTo>
                    <a:lnTo>
                      <a:pt x="600" y="646"/>
                    </a:lnTo>
                    <a:lnTo>
                      <a:pt x="594" y="650"/>
                    </a:lnTo>
                    <a:lnTo>
                      <a:pt x="586" y="652"/>
                    </a:lnTo>
                    <a:lnTo>
                      <a:pt x="590" y="676"/>
                    </a:lnTo>
                    <a:lnTo>
                      <a:pt x="582" y="674"/>
                    </a:lnTo>
                    <a:lnTo>
                      <a:pt x="580" y="670"/>
                    </a:lnTo>
                    <a:lnTo>
                      <a:pt x="574" y="666"/>
                    </a:lnTo>
                    <a:lnTo>
                      <a:pt x="560" y="670"/>
                    </a:lnTo>
                    <a:lnTo>
                      <a:pt x="552" y="658"/>
                    </a:lnTo>
                    <a:lnTo>
                      <a:pt x="542" y="654"/>
                    </a:lnTo>
                    <a:lnTo>
                      <a:pt x="544" y="636"/>
                    </a:lnTo>
                    <a:lnTo>
                      <a:pt x="532" y="632"/>
                    </a:lnTo>
                    <a:lnTo>
                      <a:pt x="528" y="618"/>
                    </a:lnTo>
                    <a:lnTo>
                      <a:pt x="526" y="616"/>
                    </a:lnTo>
                    <a:lnTo>
                      <a:pt x="508" y="618"/>
                    </a:lnTo>
                    <a:lnTo>
                      <a:pt x="506" y="607"/>
                    </a:lnTo>
                    <a:lnTo>
                      <a:pt x="506" y="599"/>
                    </a:lnTo>
                    <a:lnTo>
                      <a:pt x="514" y="583"/>
                    </a:lnTo>
                    <a:lnTo>
                      <a:pt x="516" y="575"/>
                    </a:lnTo>
                    <a:lnTo>
                      <a:pt x="512" y="557"/>
                    </a:lnTo>
                    <a:lnTo>
                      <a:pt x="510" y="541"/>
                    </a:lnTo>
                    <a:lnTo>
                      <a:pt x="502" y="535"/>
                    </a:lnTo>
                    <a:lnTo>
                      <a:pt x="486" y="521"/>
                    </a:lnTo>
                    <a:lnTo>
                      <a:pt x="484" y="527"/>
                    </a:lnTo>
                    <a:lnTo>
                      <a:pt x="464" y="521"/>
                    </a:lnTo>
                    <a:lnTo>
                      <a:pt x="464" y="511"/>
                    </a:lnTo>
                    <a:lnTo>
                      <a:pt x="458" y="509"/>
                    </a:lnTo>
                    <a:lnTo>
                      <a:pt x="458" y="505"/>
                    </a:lnTo>
                    <a:lnTo>
                      <a:pt x="450" y="503"/>
                    </a:lnTo>
                    <a:lnTo>
                      <a:pt x="440" y="509"/>
                    </a:lnTo>
                    <a:lnTo>
                      <a:pt x="426" y="505"/>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48" name="Freeform 246">
                <a:extLst>
                  <a:ext uri="{FF2B5EF4-FFF2-40B4-BE49-F238E27FC236}">
                    <a16:creationId xmlns:a16="http://schemas.microsoft.com/office/drawing/2014/main" id="{91EFDA62-BCEA-11C3-6202-8F6ADB880D37}"/>
                  </a:ext>
                </a:extLst>
              </p:cNvPr>
              <p:cNvSpPr>
                <a:spLocks noChangeAspect="1"/>
              </p:cNvSpPr>
              <p:nvPr/>
            </p:nvSpPr>
            <p:spPr bwMode="auto">
              <a:xfrm>
                <a:off x="2268375" y="4097166"/>
                <a:ext cx="386229" cy="369538"/>
              </a:xfrm>
              <a:custGeom>
                <a:avLst/>
                <a:gdLst>
                  <a:gd name="T0" fmla="*/ 210 w 254"/>
                  <a:gd name="T1" fmla="*/ 48 h 243"/>
                  <a:gd name="T2" fmla="*/ 224 w 254"/>
                  <a:gd name="T3" fmla="*/ 50 h 243"/>
                  <a:gd name="T4" fmla="*/ 230 w 254"/>
                  <a:gd name="T5" fmla="*/ 66 h 243"/>
                  <a:gd name="T6" fmla="*/ 220 w 254"/>
                  <a:gd name="T7" fmla="*/ 76 h 243"/>
                  <a:gd name="T8" fmla="*/ 250 w 254"/>
                  <a:gd name="T9" fmla="*/ 78 h 243"/>
                  <a:gd name="T10" fmla="*/ 236 w 254"/>
                  <a:gd name="T11" fmla="*/ 98 h 243"/>
                  <a:gd name="T12" fmla="*/ 230 w 254"/>
                  <a:gd name="T13" fmla="*/ 116 h 243"/>
                  <a:gd name="T14" fmla="*/ 234 w 254"/>
                  <a:gd name="T15" fmla="*/ 148 h 243"/>
                  <a:gd name="T16" fmla="*/ 230 w 254"/>
                  <a:gd name="T17" fmla="*/ 160 h 243"/>
                  <a:gd name="T18" fmla="*/ 198 w 254"/>
                  <a:gd name="T19" fmla="*/ 172 h 243"/>
                  <a:gd name="T20" fmla="*/ 178 w 254"/>
                  <a:gd name="T21" fmla="*/ 174 h 243"/>
                  <a:gd name="T22" fmla="*/ 166 w 254"/>
                  <a:gd name="T23" fmla="*/ 180 h 243"/>
                  <a:gd name="T24" fmla="*/ 184 w 254"/>
                  <a:gd name="T25" fmla="*/ 208 h 243"/>
                  <a:gd name="T26" fmla="*/ 164 w 254"/>
                  <a:gd name="T27" fmla="*/ 229 h 243"/>
                  <a:gd name="T28" fmla="*/ 142 w 254"/>
                  <a:gd name="T29" fmla="*/ 241 h 243"/>
                  <a:gd name="T30" fmla="*/ 116 w 254"/>
                  <a:gd name="T31" fmla="*/ 233 h 243"/>
                  <a:gd name="T32" fmla="*/ 102 w 254"/>
                  <a:gd name="T33" fmla="*/ 198 h 243"/>
                  <a:gd name="T34" fmla="*/ 100 w 254"/>
                  <a:gd name="T35" fmla="*/ 162 h 243"/>
                  <a:gd name="T36" fmla="*/ 110 w 254"/>
                  <a:gd name="T37" fmla="*/ 126 h 243"/>
                  <a:gd name="T38" fmla="*/ 76 w 254"/>
                  <a:gd name="T39" fmla="*/ 128 h 243"/>
                  <a:gd name="T40" fmla="*/ 44 w 254"/>
                  <a:gd name="T41" fmla="*/ 110 h 243"/>
                  <a:gd name="T42" fmla="*/ 16 w 254"/>
                  <a:gd name="T43" fmla="*/ 102 h 243"/>
                  <a:gd name="T44" fmla="*/ 8 w 254"/>
                  <a:gd name="T45" fmla="*/ 64 h 243"/>
                  <a:gd name="T46" fmla="*/ 10 w 254"/>
                  <a:gd name="T47" fmla="*/ 46 h 243"/>
                  <a:gd name="T48" fmla="*/ 30 w 254"/>
                  <a:gd name="T49" fmla="*/ 10 h 243"/>
                  <a:gd name="T50" fmla="*/ 34 w 254"/>
                  <a:gd name="T51" fmla="*/ 14 h 243"/>
                  <a:gd name="T52" fmla="*/ 34 w 254"/>
                  <a:gd name="T53" fmla="*/ 26 h 243"/>
                  <a:gd name="T54" fmla="*/ 26 w 254"/>
                  <a:gd name="T55" fmla="*/ 52 h 243"/>
                  <a:gd name="T56" fmla="*/ 36 w 254"/>
                  <a:gd name="T57" fmla="*/ 66 h 243"/>
                  <a:gd name="T58" fmla="*/ 44 w 254"/>
                  <a:gd name="T59" fmla="*/ 52 h 243"/>
                  <a:gd name="T60" fmla="*/ 40 w 254"/>
                  <a:gd name="T61" fmla="*/ 42 h 243"/>
                  <a:gd name="T62" fmla="*/ 38 w 254"/>
                  <a:gd name="T63" fmla="*/ 32 h 243"/>
                  <a:gd name="T64" fmla="*/ 42 w 254"/>
                  <a:gd name="T65" fmla="*/ 24 h 243"/>
                  <a:gd name="T66" fmla="*/ 72 w 254"/>
                  <a:gd name="T67" fmla="*/ 14 h 243"/>
                  <a:gd name="T68" fmla="*/ 64 w 254"/>
                  <a:gd name="T69" fmla="*/ 2 h 243"/>
                  <a:gd name="T70" fmla="*/ 72 w 254"/>
                  <a:gd name="T71" fmla="*/ 12 h 243"/>
                  <a:gd name="T72" fmla="*/ 88 w 254"/>
                  <a:gd name="T73" fmla="*/ 16 h 243"/>
                  <a:gd name="T74" fmla="*/ 98 w 254"/>
                  <a:gd name="T75" fmla="*/ 30 h 243"/>
                  <a:gd name="T76" fmla="*/ 120 w 254"/>
                  <a:gd name="T77" fmla="*/ 32 h 243"/>
                  <a:gd name="T78" fmla="*/ 144 w 254"/>
                  <a:gd name="T79" fmla="*/ 42 h 243"/>
                  <a:gd name="T80" fmla="*/ 164 w 254"/>
                  <a:gd name="T81" fmla="*/ 42 h 243"/>
                  <a:gd name="T82" fmla="*/ 182 w 254"/>
                  <a:gd name="T83" fmla="*/ 36 h 243"/>
                  <a:gd name="T84" fmla="*/ 194 w 254"/>
                  <a:gd name="T85" fmla="*/ 30 h 243"/>
                  <a:gd name="T86" fmla="*/ 196 w 254"/>
                  <a:gd name="T87" fmla="*/ 40 h 243"/>
                  <a:gd name="T88" fmla="*/ 198 w 254"/>
                  <a:gd name="T89" fmla="*/ 44 h 243"/>
                  <a:gd name="T90" fmla="*/ 208 w 254"/>
                  <a:gd name="T91" fmla="*/ 50 h 2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54" h="243">
                    <a:moveTo>
                      <a:pt x="210" y="52"/>
                    </a:moveTo>
                    <a:lnTo>
                      <a:pt x="210" y="48"/>
                    </a:lnTo>
                    <a:lnTo>
                      <a:pt x="216" y="52"/>
                    </a:lnTo>
                    <a:lnTo>
                      <a:pt x="224" y="50"/>
                    </a:lnTo>
                    <a:lnTo>
                      <a:pt x="234" y="62"/>
                    </a:lnTo>
                    <a:lnTo>
                      <a:pt x="230" y="66"/>
                    </a:lnTo>
                    <a:lnTo>
                      <a:pt x="224" y="76"/>
                    </a:lnTo>
                    <a:lnTo>
                      <a:pt x="220" y="76"/>
                    </a:lnTo>
                    <a:lnTo>
                      <a:pt x="230" y="76"/>
                    </a:lnTo>
                    <a:lnTo>
                      <a:pt x="250" y="78"/>
                    </a:lnTo>
                    <a:lnTo>
                      <a:pt x="254" y="82"/>
                    </a:lnTo>
                    <a:lnTo>
                      <a:pt x="236" y="98"/>
                    </a:lnTo>
                    <a:lnTo>
                      <a:pt x="244" y="108"/>
                    </a:lnTo>
                    <a:lnTo>
                      <a:pt x="230" y="116"/>
                    </a:lnTo>
                    <a:lnTo>
                      <a:pt x="224" y="132"/>
                    </a:lnTo>
                    <a:lnTo>
                      <a:pt x="234" y="148"/>
                    </a:lnTo>
                    <a:lnTo>
                      <a:pt x="230" y="160"/>
                    </a:lnTo>
                    <a:lnTo>
                      <a:pt x="214" y="166"/>
                    </a:lnTo>
                    <a:lnTo>
                      <a:pt x="198" y="172"/>
                    </a:lnTo>
                    <a:lnTo>
                      <a:pt x="196" y="180"/>
                    </a:lnTo>
                    <a:lnTo>
                      <a:pt x="178" y="174"/>
                    </a:lnTo>
                    <a:lnTo>
                      <a:pt x="160" y="168"/>
                    </a:lnTo>
                    <a:lnTo>
                      <a:pt x="166" y="180"/>
                    </a:lnTo>
                    <a:lnTo>
                      <a:pt x="172" y="202"/>
                    </a:lnTo>
                    <a:lnTo>
                      <a:pt x="184" y="208"/>
                    </a:lnTo>
                    <a:lnTo>
                      <a:pt x="180" y="213"/>
                    </a:lnTo>
                    <a:lnTo>
                      <a:pt x="164" y="229"/>
                    </a:lnTo>
                    <a:lnTo>
                      <a:pt x="144" y="243"/>
                    </a:lnTo>
                    <a:lnTo>
                      <a:pt x="142" y="241"/>
                    </a:lnTo>
                    <a:lnTo>
                      <a:pt x="132" y="243"/>
                    </a:lnTo>
                    <a:lnTo>
                      <a:pt x="116" y="233"/>
                    </a:lnTo>
                    <a:lnTo>
                      <a:pt x="112" y="215"/>
                    </a:lnTo>
                    <a:lnTo>
                      <a:pt x="102" y="198"/>
                    </a:lnTo>
                    <a:lnTo>
                      <a:pt x="108" y="188"/>
                    </a:lnTo>
                    <a:lnTo>
                      <a:pt x="100" y="162"/>
                    </a:lnTo>
                    <a:lnTo>
                      <a:pt x="104" y="144"/>
                    </a:lnTo>
                    <a:lnTo>
                      <a:pt x="110" y="126"/>
                    </a:lnTo>
                    <a:lnTo>
                      <a:pt x="92" y="128"/>
                    </a:lnTo>
                    <a:lnTo>
                      <a:pt x="76" y="128"/>
                    </a:lnTo>
                    <a:lnTo>
                      <a:pt x="60" y="110"/>
                    </a:lnTo>
                    <a:lnTo>
                      <a:pt x="44" y="110"/>
                    </a:lnTo>
                    <a:lnTo>
                      <a:pt x="30" y="108"/>
                    </a:lnTo>
                    <a:lnTo>
                      <a:pt x="16" y="102"/>
                    </a:lnTo>
                    <a:lnTo>
                      <a:pt x="18" y="88"/>
                    </a:lnTo>
                    <a:lnTo>
                      <a:pt x="8" y="64"/>
                    </a:lnTo>
                    <a:lnTo>
                      <a:pt x="0" y="64"/>
                    </a:lnTo>
                    <a:lnTo>
                      <a:pt x="10" y="46"/>
                    </a:lnTo>
                    <a:lnTo>
                      <a:pt x="18" y="28"/>
                    </a:lnTo>
                    <a:lnTo>
                      <a:pt x="30" y="10"/>
                    </a:lnTo>
                    <a:lnTo>
                      <a:pt x="42" y="6"/>
                    </a:lnTo>
                    <a:lnTo>
                      <a:pt x="34" y="14"/>
                    </a:lnTo>
                    <a:lnTo>
                      <a:pt x="30" y="16"/>
                    </a:lnTo>
                    <a:lnTo>
                      <a:pt x="34" y="26"/>
                    </a:lnTo>
                    <a:lnTo>
                      <a:pt x="36" y="34"/>
                    </a:lnTo>
                    <a:lnTo>
                      <a:pt x="26" y="52"/>
                    </a:lnTo>
                    <a:lnTo>
                      <a:pt x="30" y="62"/>
                    </a:lnTo>
                    <a:lnTo>
                      <a:pt x="36" y="66"/>
                    </a:lnTo>
                    <a:lnTo>
                      <a:pt x="42" y="62"/>
                    </a:lnTo>
                    <a:lnTo>
                      <a:pt x="44" y="52"/>
                    </a:lnTo>
                    <a:lnTo>
                      <a:pt x="42" y="44"/>
                    </a:lnTo>
                    <a:lnTo>
                      <a:pt x="40" y="42"/>
                    </a:lnTo>
                    <a:lnTo>
                      <a:pt x="38" y="36"/>
                    </a:lnTo>
                    <a:lnTo>
                      <a:pt x="38" y="32"/>
                    </a:lnTo>
                    <a:lnTo>
                      <a:pt x="40" y="30"/>
                    </a:lnTo>
                    <a:lnTo>
                      <a:pt x="42" y="24"/>
                    </a:lnTo>
                    <a:lnTo>
                      <a:pt x="66" y="16"/>
                    </a:lnTo>
                    <a:lnTo>
                      <a:pt x="72" y="14"/>
                    </a:lnTo>
                    <a:lnTo>
                      <a:pt x="62" y="12"/>
                    </a:lnTo>
                    <a:lnTo>
                      <a:pt x="64" y="2"/>
                    </a:lnTo>
                    <a:lnTo>
                      <a:pt x="68" y="0"/>
                    </a:lnTo>
                    <a:lnTo>
                      <a:pt x="72" y="12"/>
                    </a:lnTo>
                    <a:lnTo>
                      <a:pt x="76" y="12"/>
                    </a:lnTo>
                    <a:lnTo>
                      <a:pt x="88" y="16"/>
                    </a:lnTo>
                    <a:lnTo>
                      <a:pt x="96" y="22"/>
                    </a:lnTo>
                    <a:lnTo>
                      <a:pt x="98" y="30"/>
                    </a:lnTo>
                    <a:lnTo>
                      <a:pt x="102" y="36"/>
                    </a:lnTo>
                    <a:lnTo>
                      <a:pt x="120" y="32"/>
                    </a:lnTo>
                    <a:lnTo>
                      <a:pt x="136" y="34"/>
                    </a:lnTo>
                    <a:lnTo>
                      <a:pt x="144" y="42"/>
                    </a:lnTo>
                    <a:lnTo>
                      <a:pt x="160" y="44"/>
                    </a:lnTo>
                    <a:lnTo>
                      <a:pt x="164" y="42"/>
                    </a:lnTo>
                    <a:lnTo>
                      <a:pt x="172" y="36"/>
                    </a:lnTo>
                    <a:lnTo>
                      <a:pt x="182" y="36"/>
                    </a:lnTo>
                    <a:lnTo>
                      <a:pt x="174" y="34"/>
                    </a:lnTo>
                    <a:lnTo>
                      <a:pt x="194" y="30"/>
                    </a:lnTo>
                    <a:lnTo>
                      <a:pt x="214" y="32"/>
                    </a:lnTo>
                    <a:lnTo>
                      <a:pt x="196" y="40"/>
                    </a:lnTo>
                    <a:lnTo>
                      <a:pt x="202" y="44"/>
                    </a:lnTo>
                    <a:lnTo>
                      <a:pt x="198" y="44"/>
                    </a:lnTo>
                    <a:lnTo>
                      <a:pt x="206" y="44"/>
                    </a:lnTo>
                    <a:lnTo>
                      <a:pt x="208" y="50"/>
                    </a:lnTo>
                    <a:lnTo>
                      <a:pt x="210" y="5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49" name="Freeform 247">
                <a:extLst>
                  <a:ext uri="{FF2B5EF4-FFF2-40B4-BE49-F238E27FC236}">
                    <a16:creationId xmlns:a16="http://schemas.microsoft.com/office/drawing/2014/main" id="{A34BC30C-1EED-9D09-2885-1639496710AA}"/>
                  </a:ext>
                </a:extLst>
              </p:cNvPr>
              <p:cNvSpPr>
                <a:spLocks noChangeAspect="1" noEditPoints="1"/>
              </p:cNvSpPr>
              <p:nvPr/>
            </p:nvSpPr>
            <p:spPr bwMode="auto">
              <a:xfrm>
                <a:off x="4604003" y="2320952"/>
                <a:ext cx="264583" cy="395392"/>
              </a:xfrm>
              <a:custGeom>
                <a:avLst/>
                <a:gdLst>
                  <a:gd name="T0" fmla="*/ 94 w 174"/>
                  <a:gd name="T1" fmla="*/ 220 h 260"/>
                  <a:gd name="T2" fmla="*/ 90 w 174"/>
                  <a:gd name="T3" fmla="*/ 236 h 260"/>
                  <a:gd name="T4" fmla="*/ 110 w 174"/>
                  <a:gd name="T5" fmla="*/ 216 h 260"/>
                  <a:gd name="T6" fmla="*/ 120 w 174"/>
                  <a:gd name="T7" fmla="*/ 208 h 260"/>
                  <a:gd name="T8" fmla="*/ 126 w 174"/>
                  <a:gd name="T9" fmla="*/ 208 h 260"/>
                  <a:gd name="T10" fmla="*/ 122 w 174"/>
                  <a:gd name="T11" fmla="*/ 214 h 260"/>
                  <a:gd name="T12" fmla="*/ 118 w 174"/>
                  <a:gd name="T13" fmla="*/ 222 h 260"/>
                  <a:gd name="T14" fmla="*/ 114 w 174"/>
                  <a:gd name="T15" fmla="*/ 226 h 260"/>
                  <a:gd name="T16" fmla="*/ 88 w 174"/>
                  <a:gd name="T17" fmla="*/ 132 h 260"/>
                  <a:gd name="T18" fmla="*/ 86 w 174"/>
                  <a:gd name="T19" fmla="*/ 140 h 260"/>
                  <a:gd name="T20" fmla="*/ 86 w 174"/>
                  <a:gd name="T21" fmla="*/ 150 h 260"/>
                  <a:gd name="T22" fmla="*/ 94 w 174"/>
                  <a:gd name="T23" fmla="*/ 158 h 260"/>
                  <a:gd name="T24" fmla="*/ 106 w 174"/>
                  <a:gd name="T25" fmla="*/ 162 h 260"/>
                  <a:gd name="T26" fmla="*/ 114 w 174"/>
                  <a:gd name="T27" fmla="*/ 166 h 260"/>
                  <a:gd name="T28" fmla="*/ 116 w 174"/>
                  <a:gd name="T29" fmla="*/ 176 h 260"/>
                  <a:gd name="T30" fmla="*/ 112 w 174"/>
                  <a:gd name="T31" fmla="*/ 182 h 260"/>
                  <a:gd name="T32" fmla="*/ 108 w 174"/>
                  <a:gd name="T33" fmla="*/ 184 h 260"/>
                  <a:gd name="T34" fmla="*/ 104 w 174"/>
                  <a:gd name="T35" fmla="*/ 190 h 260"/>
                  <a:gd name="T36" fmla="*/ 98 w 174"/>
                  <a:gd name="T37" fmla="*/ 188 h 260"/>
                  <a:gd name="T38" fmla="*/ 88 w 174"/>
                  <a:gd name="T39" fmla="*/ 196 h 260"/>
                  <a:gd name="T40" fmla="*/ 88 w 174"/>
                  <a:gd name="T41" fmla="*/ 204 h 260"/>
                  <a:gd name="T42" fmla="*/ 84 w 174"/>
                  <a:gd name="T43" fmla="*/ 210 h 260"/>
                  <a:gd name="T44" fmla="*/ 86 w 174"/>
                  <a:gd name="T45" fmla="*/ 226 h 260"/>
                  <a:gd name="T46" fmla="*/ 82 w 174"/>
                  <a:gd name="T47" fmla="*/ 238 h 260"/>
                  <a:gd name="T48" fmla="*/ 70 w 174"/>
                  <a:gd name="T49" fmla="*/ 244 h 260"/>
                  <a:gd name="T50" fmla="*/ 60 w 174"/>
                  <a:gd name="T51" fmla="*/ 246 h 260"/>
                  <a:gd name="T52" fmla="*/ 50 w 174"/>
                  <a:gd name="T53" fmla="*/ 258 h 260"/>
                  <a:gd name="T54" fmla="*/ 34 w 174"/>
                  <a:gd name="T55" fmla="*/ 258 h 260"/>
                  <a:gd name="T56" fmla="*/ 28 w 174"/>
                  <a:gd name="T57" fmla="*/ 244 h 260"/>
                  <a:gd name="T58" fmla="*/ 32 w 174"/>
                  <a:gd name="T59" fmla="*/ 238 h 260"/>
                  <a:gd name="T60" fmla="*/ 22 w 174"/>
                  <a:gd name="T61" fmla="*/ 228 h 260"/>
                  <a:gd name="T62" fmla="*/ 14 w 174"/>
                  <a:gd name="T63" fmla="*/ 218 h 260"/>
                  <a:gd name="T64" fmla="*/ 12 w 174"/>
                  <a:gd name="T65" fmla="*/ 206 h 260"/>
                  <a:gd name="T66" fmla="*/ 8 w 174"/>
                  <a:gd name="T67" fmla="*/ 204 h 260"/>
                  <a:gd name="T68" fmla="*/ 2 w 174"/>
                  <a:gd name="T69" fmla="*/ 190 h 260"/>
                  <a:gd name="T70" fmla="*/ 12 w 174"/>
                  <a:gd name="T71" fmla="*/ 172 h 260"/>
                  <a:gd name="T72" fmla="*/ 16 w 174"/>
                  <a:gd name="T73" fmla="*/ 152 h 260"/>
                  <a:gd name="T74" fmla="*/ 12 w 174"/>
                  <a:gd name="T75" fmla="*/ 124 h 260"/>
                  <a:gd name="T76" fmla="*/ 36 w 174"/>
                  <a:gd name="T77" fmla="*/ 90 h 260"/>
                  <a:gd name="T78" fmla="*/ 58 w 174"/>
                  <a:gd name="T79" fmla="*/ 30 h 260"/>
                  <a:gd name="T80" fmla="*/ 92 w 174"/>
                  <a:gd name="T81" fmla="*/ 10 h 260"/>
                  <a:gd name="T82" fmla="*/ 126 w 174"/>
                  <a:gd name="T83" fmla="*/ 6 h 260"/>
                  <a:gd name="T84" fmla="*/ 152 w 174"/>
                  <a:gd name="T85" fmla="*/ 16 h 260"/>
                  <a:gd name="T86" fmla="*/ 160 w 174"/>
                  <a:gd name="T87" fmla="*/ 28 h 260"/>
                  <a:gd name="T88" fmla="*/ 166 w 174"/>
                  <a:gd name="T89" fmla="*/ 40 h 260"/>
                  <a:gd name="T90" fmla="*/ 172 w 174"/>
                  <a:gd name="T91" fmla="*/ 58 h 260"/>
                  <a:gd name="T92" fmla="*/ 158 w 174"/>
                  <a:gd name="T93" fmla="*/ 60 h 260"/>
                  <a:gd name="T94" fmla="*/ 148 w 174"/>
                  <a:gd name="T95" fmla="*/ 58 h 260"/>
                  <a:gd name="T96" fmla="*/ 148 w 174"/>
                  <a:gd name="T97" fmla="*/ 64 h 260"/>
                  <a:gd name="T98" fmla="*/ 140 w 174"/>
                  <a:gd name="T99" fmla="*/ 66 h 260"/>
                  <a:gd name="T100" fmla="*/ 138 w 174"/>
                  <a:gd name="T101" fmla="*/ 70 h 260"/>
                  <a:gd name="T102" fmla="*/ 134 w 174"/>
                  <a:gd name="T103" fmla="*/ 78 h 260"/>
                  <a:gd name="T104" fmla="*/ 138 w 174"/>
                  <a:gd name="T105" fmla="*/ 84 h 260"/>
                  <a:gd name="T106" fmla="*/ 134 w 174"/>
                  <a:gd name="T107" fmla="*/ 90 h 260"/>
                  <a:gd name="T108" fmla="*/ 130 w 174"/>
                  <a:gd name="T109" fmla="*/ 98 h 260"/>
                  <a:gd name="T110" fmla="*/ 114 w 174"/>
                  <a:gd name="T111" fmla="*/ 104 h 260"/>
                  <a:gd name="T112" fmla="*/ 108 w 174"/>
                  <a:gd name="T113" fmla="*/ 106 h 260"/>
                  <a:gd name="T114" fmla="*/ 102 w 174"/>
                  <a:gd name="T115" fmla="*/ 110 h 260"/>
                  <a:gd name="T116" fmla="*/ 100 w 174"/>
                  <a:gd name="T117" fmla="*/ 114 h 260"/>
                  <a:gd name="T118" fmla="*/ 90 w 174"/>
                  <a:gd name="T119" fmla="*/ 122 h 260"/>
                  <a:gd name="T120" fmla="*/ 92 w 174"/>
                  <a:gd name="T121" fmla="*/ 126 h 2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4" h="260">
                    <a:moveTo>
                      <a:pt x="84" y="238"/>
                    </a:moveTo>
                    <a:lnTo>
                      <a:pt x="86" y="236"/>
                    </a:lnTo>
                    <a:lnTo>
                      <a:pt x="86" y="234"/>
                    </a:lnTo>
                    <a:lnTo>
                      <a:pt x="86" y="232"/>
                    </a:lnTo>
                    <a:lnTo>
                      <a:pt x="88" y="230"/>
                    </a:lnTo>
                    <a:lnTo>
                      <a:pt x="90" y="230"/>
                    </a:lnTo>
                    <a:lnTo>
                      <a:pt x="90" y="228"/>
                    </a:lnTo>
                    <a:lnTo>
                      <a:pt x="92" y="226"/>
                    </a:lnTo>
                    <a:lnTo>
                      <a:pt x="92" y="224"/>
                    </a:lnTo>
                    <a:lnTo>
                      <a:pt x="92" y="222"/>
                    </a:lnTo>
                    <a:lnTo>
                      <a:pt x="94" y="220"/>
                    </a:lnTo>
                    <a:lnTo>
                      <a:pt x="96" y="220"/>
                    </a:lnTo>
                    <a:lnTo>
                      <a:pt x="96" y="222"/>
                    </a:lnTo>
                    <a:lnTo>
                      <a:pt x="94" y="222"/>
                    </a:lnTo>
                    <a:lnTo>
                      <a:pt x="94" y="224"/>
                    </a:lnTo>
                    <a:lnTo>
                      <a:pt x="94" y="226"/>
                    </a:lnTo>
                    <a:lnTo>
                      <a:pt x="92" y="228"/>
                    </a:lnTo>
                    <a:lnTo>
                      <a:pt x="92" y="230"/>
                    </a:lnTo>
                    <a:lnTo>
                      <a:pt x="90" y="230"/>
                    </a:lnTo>
                    <a:lnTo>
                      <a:pt x="90" y="232"/>
                    </a:lnTo>
                    <a:lnTo>
                      <a:pt x="90" y="234"/>
                    </a:lnTo>
                    <a:lnTo>
                      <a:pt x="90" y="236"/>
                    </a:lnTo>
                    <a:lnTo>
                      <a:pt x="90" y="238"/>
                    </a:lnTo>
                    <a:lnTo>
                      <a:pt x="88" y="240"/>
                    </a:lnTo>
                    <a:lnTo>
                      <a:pt x="88" y="242"/>
                    </a:lnTo>
                    <a:lnTo>
                      <a:pt x="86" y="244"/>
                    </a:lnTo>
                    <a:lnTo>
                      <a:pt x="86" y="242"/>
                    </a:lnTo>
                    <a:lnTo>
                      <a:pt x="86" y="240"/>
                    </a:lnTo>
                    <a:lnTo>
                      <a:pt x="86" y="238"/>
                    </a:lnTo>
                    <a:lnTo>
                      <a:pt x="84" y="238"/>
                    </a:lnTo>
                    <a:close/>
                    <a:moveTo>
                      <a:pt x="110" y="220"/>
                    </a:moveTo>
                    <a:lnTo>
                      <a:pt x="112" y="220"/>
                    </a:lnTo>
                    <a:lnTo>
                      <a:pt x="112" y="218"/>
                    </a:lnTo>
                    <a:lnTo>
                      <a:pt x="110" y="218"/>
                    </a:lnTo>
                    <a:lnTo>
                      <a:pt x="110" y="216"/>
                    </a:lnTo>
                    <a:lnTo>
                      <a:pt x="110" y="214"/>
                    </a:lnTo>
                    <a:lnTo>
                      <a:pt x="112" y="214"/>
                    </a:lnTo>
                    <a:lnTo>
                      <a:pt x="114" y="212"/>
                    </a:lnTo>
                    <a:lnTo>
                      <a:pt x="114" y="210"/>
                    </a:lnTo>
                    <a:lnTo>
                      <a:pt x="116" y="210"/>
                    </a:lnTo>
                    <a:lnTo>
                      <a:pt x="116" y="208"/>
                    </a:lnTo>
                    <a:lnTo>
                      <a:pt x="118" y="208"/>
                    </a:lnTo>
                    <a:lnTo>
                      <a:pt x="120" y="208"/>
                    </a:lnTo>
                    <a:lnTo>
                      <a:pt x="120" y="210"/>
                    </a:lnTo>
                    <a:lnTo>
                      <a:pt x="120" y="208"/>
                    </a:lnTo>
                    <a:lnTo>
                      <a:pt x="122" y="208"/>
                    </a:lnTo>
                    <a:lnTo>
                      <a:pt x="124" y="208"/>
                    </a:lnTo>
                    <a:lnTo>
                      <a:pt x="124" y="206"/>
                    </a:lnTo>
                    <a:lnTo>
                      <a:pt x="126" y="206"/>
                    </a:lnTo>
                    <a:lnTo>
                      <a:pt x="128" y="206"/>
                    </a:lnTo>
                    <a:lnTo>
                      <a:pt x="128" y="208"/>
                    </a:lnTo>
                    <a:lnTo>
                      <a:pt x="126" y="208"/>
                    </a:lnTo>
                    <a:lnTo>
                      <a:pt x="124" y="208"/>
                    </a:lnTo>
                    <a:lnTo>
                      <a:pt x="124" y="210"/>
                    </a:lnTo>
                    <a:lnTo>
                      <a:pt x="124" y="212"/>
                    </a:lnTo>
                    <a:lnTo>
                      <a:pt x="124" y="210"/>
                    </a:lnTo>
                    <a:lnTo>
                      <a:pt x="122" y="210"/>
                    </a:lnTo>
                    <a:lnTo>
                      <a:pt x="122" y="212"/>
                    </a:lnTo>
                    <a:lnTo>
                      <a:pt x="120" y="212"/>
                    </a:lnTo>
                    <a:lnTo>
                      <a:pt x="120" y="214"/>
                    </a:lnTo>
                    <a:lnTo>
                      <a:pt x="122" y="214"/>
                    </a:lnTo>
                    <a:lnTo>
                      <a:pt x="120" y="216"/>
                    </a:lnTo>
                    <a:lnTo>
                      <a:pt x="122" y="216"/>
                    </a:lnTo>
                    <a:lnTo>
                      <a:pt x="120" y="218"/>
                    </a:lnTo>
                    <a:lnTo>
                      <a:pt x="122" y="218"/>
                    </a:lnTo>
                    <a:lnTo>
                      <a:pt x="124" y="218"/>
                    </a:lnTo>
                    <a:lnTo>
                      <a:pt x="122" y="218"/>
                    </a:lnTo>
                    <a:lnTo>
                      <a:pt x="120" y="218"/>
                    </a:lnTo>
                    <a:lnTo>
                      <a:pt x="120" y="220"/>
                    </a:lnTo>
                    <a:lnTo>
                      <a:pt x="120" y="222"/>
                    </a:lnTo>
                    <a:lnTo>
                      <a:pt x="118" y="222"/>
                    </a:lnTo>
                    <a:lnTo>
                      <a:pt x="116" y="224"/>
                    </a:lnTo>
                    <a:lnTo>
                      <a:pt x="114" y="224"/>
                    </a:lnTo>
                    <a:lnTo>
                      <a:pt x="114" y="226"/>
                    </a:lnTo>
                    <a:lnTo>
                      <a:pt x="116" y="226"/>
                    </a:lnTo>
                    <a:lnTo>
                      <a:pt x="114" y="228"/>
                    </a:lnTo>
                    <a:lnTo>
                      <a:pt x="112" y="228"/>
                    </a:lnTo>
                    <a:lnTo>
                      <a:pt x="112" y="226"/>
                    </a:lnTo>
                    <a:lnTo>
                      <a:pt x="114" y="226"/>
                    </a:lnTo>
                    <a:lnTo>
                      <a:pt x="114" y="224"/>
                    </a:lnTo>
                    <a:lnTo>
                      <a:pt x="112" y="226"/>
                    </a:lnTo>
                    <a:lnTo>
                      <a:pt x="112" y="224"/>
                    </a:lnTo>
                    <a:lnTo>
                      <a:pt x="112" y="222"/>
                    </a:lnTo>
                    <a:lnTo>
                      <a:pt x="110" y="222"/>
                    </a:lnTo>
                    <a:lnTo>
                      <a:pt x="110" y="220"/>
                    </a:lnTo>
                    <a:close/>
                    <a:moveTo>
                      <a:pt x="88" y="128"/>
                    </a:moveTo>
                    <a:lnTo>
                      <a:pt x="88" y="130"/>
                    </a:lnTo>
                    <a:lnTo>
                      <a:pt x="88" y="132"/>
                    </a:lnTo>
                    <a:lnTo>
                      <a:pt x="88" y="134"/>
                    </a:lnTo>
                    <a:lnTo>
                      <a:pt x="88" y="136"/>
                    </a:lnTo>
                    <a:lnTo>
                      <a:pt x="90" y="136"/>
                    </a:lnTo>
                    <a:lnTo>
                      <a:pt x="90" y="138"/>
                    </a:lnTo>
                    <a:lnTo>
                      <a:pt x="88" y="136"/>
                    </a:lnTo>
                    <a:lnTo>
                      <a:pt x="86" y="136"/>
                    </a:lnTo>
                    <a:lnTo>
                      <a:pt x="86" y="138"/>
                    </a:lnTo>
                    <a:lnTo>
                      <a:pt x="86" y="140"/>
                    </a:lnTo>
                    <a:lnTo>
                      <a:pt x="86" y="142"/>
                    </a:lnTo>
                    <a:lnTo>
                      <a:pt x="86" y="140"/>
                    </a:lnTo>
                    <a:lnTo>
                      <a:pt x="86" y="142"/>
                    </a:lnTo>
                    <a:lnTo>
                      <a:pt x="84" y="142"/>
                    </a:lnTo>
                    <a:lnTo>
                      <a:pt x="86" y="142"/>
                    </a:lnTo>
                    <a:lnTo>
                      <a:pt x="86" y="144"/>
                    </a:lnTo>
                    <a:lnTo>
                      <a:pt x="88" y="144"/>
                    </a:lnTo>
                    <a:lnTo>
                      <a:pt x="86" y="144"/>
                    </a:lnTo>
                    <a:lnTo>
                      <a:pt x="86" y="146"/>
                    </a:lnTo>
                    <a:lnTo>
                      <a:pt x="86" y="148"/>
                    </a:lnTo>
                    <a:lnTo>
                      <a:pt x="86" y="150"/>
                    </a:lnTo>
                    <a:lnTo>
                      <a:pt x="88" y="150"/>
                    </a:lnTo>
                    <a:lnTo>
                      <a:pt x="86" y="150"/>
                    </a:lnTo>
                    <a:lnTo>
                      <a:pt x="88" y="150"/>
                    </a:lnTo>
                    <a:lnTo>
                      <a:pt x="88" y="152"/>
                    </a:lnTo>
                    <a:lnTo>
                      <a:pt x="90" y="152"/>
                    </a:lnTo>
                    <a:lnTo>
                      <a:pt x="88" y="154"/>
                    </a:lnTo>
                    <a:lnTo>
                      <a:pt x="90" y="154"/>
                    </a:lnTo>
                    <a:lnTo>
                      <a:pt x="90" y="156"/>
                    </a:lnTo>
                    <a:lnTo>
                      <a:pt x="88" y="156"/>
                    </a:lnTo>
                    <a:lnTo>
                      <a:pt x="90" y="156"/>
                    </a:lnTo>
                    <a:lnTo>
                      <a:pt x="92" y="156"/>
                    </a:lnTo>
                    <a:lnTo>
                      <a:pt x="94" y="156"/>
                    </a:lnTo>
                    <a:lnTo>
                      <a:pt x="94" y="158"/>
                    </a:lnTo>
                    <a:lnTo>
                      <a:pt x="96" y="158"/>
                    </a:lnTo>
                    <a:lnTo>
                      <a:pt x="94" y="158"/>
                    </a:lnTo>
                    <a:lnTo>
                      <a:pt x="96" y="158"/>
                    </a:lnTo>
                    <a:lnTo>
                      <a:pt x="98" y="158"/>
                    </a:lnTo>
                    <a:lnTo>
                      <a:pt x="100" y="158"/>
                    </a:lnTo>
                    <a:lnTo>
                      <a:pt x="102" y="158"/>
                    </a:lnTo>
                    <a:lnTo>
                      <a:pt x="100" y="158"/>
                    </a:lnTo>
                    <a:lnTo>
                      <a:pt x="102" y="158"/>
                    </a:lnTo>
                    <a:lnTo>
                      <a:pt x="102" y="160"/>
                    </a:lnTo>
                    <a:lnTo>
                      <a:pt x="104" y="160"/>
                    </a:lnTo>
                    <a:lnTo>
                      <a:pt x="106" y="162"/>
                    </a:lnTo>
                    <a:lnTo>
                      <a:pt x="108" y="162"/>
                    </a:lnTo>
                    <a:lnTo>
                      <a:pt x="108" y="164"/>
                    </a:lnTo>
                    <a:lnTo>
                      <a:pt x="110" y="164"/>
                    </a:lnTo>
                    <a:lnTo>
                      <a:pt x="108" y="164"/>
                    </a:lnTo>
                    <a:lnTo>
                      <a:pt x="108" y="166"/>
                    </a:lnTo>
                    <a:lnTo>
                      <a:pt x="110" y="166"/>
                    </a:lnTo>
                    <a:lnTo>
                      <a:pt x="112" y="166"/>
                    </a:lnTo>
                    <a:lnTo>
                      <a:pt x="114" y="166"/>
                    </a:lnTo>
                    <a:lnTo>
                      <a:pt x="114" y="168"/>
                    </a:lnTo>
                    <a:lnTo>
                      <a:pt x="116" y="170"/>
                    </a:lnTo>
                    <a:lnTo>
                      <a:pt x="118" y="170"/>
                    </a:lnTo>
                    <a:lnTo>
                      <a:pt x="118" y="172"/>
                    </a:lnTo>
                    <a:lnTo>
                      <a:pt x="120" y="172"/>
                    </a:lnTo>
                    <a:lnTo>
                      <a:pt x="118" y="172"/>
                    </a:lnTo>
                    <a:lnTo>
                      <a:pt x="118" y="174"/>
                    </a:lnTo>
                    <a:lnTo>
                      <a:pt x="116" y="174"/>
                    </a:lnTo>
                    <a:lnTo>
                      <a:pt x="116" y="176"/>
                    </a:lnTo>
                    <a:lnTo>
                      <a:pt x="114" y="176"/>
                    </a:lnTo>
                    <a:lnTo>
                      <a:pt x="114" y="178"/>
                    </a:lnTo>
                    <a:lnTo>
                      <a:pt x="112" y="178"/>
                    </a:lnTo>
                    <a:lnTo>
                      <a:pt x="110" y="178"/>
                    </a:lnTo>
                    <a:lnTo>
                      <a:pt x="110" y="180"/>
                    </a:lnTo>
                    <a:lnTo>
                      <a:pt x="108" y="180"/>
                    </a:lnTo>
                    <a:lnTo>
                      <a:pt x="108" y="182"/>
                    </a:lnTo>
                    <a:lnTo>
                      <a:pt x="110" y="182"/>
                    </a:lnTo>
                    <a:lnTo>
                      <a:pt x="110" y="180"/>
                    </a:lnTo>
                    <a:lnTo>
                      <a:pt x="110" y="182"/>
                    </a:lnTo>
                    <a:lnTo>
                      <a:pt x="112" y="182"/>
                    </a:lnTo>
                    <a:lnTo>
                      <a:pt x="114" y="182"/>
                    </a:lnTo>
                    <a:lnTo>
                      <a:pt x="112" y="182"/>
                    </a:lnTo>
                    <a:lnTo>
                      <a:pt x="114" y="182"/>
                    </a:lnTo>
                    <a:lnTo>
                      <a:pt x="114" y="184"/>
                    </a:lnTo>
                    <a:lnTo>
                      <a:pt x="114" y="182"/>
                    </a:lnTo>
                    <a:lnTo>
                      <a:pt x="116" y="182"/>
                    </a:lnTo>
                    <a:lnTo>
                      <a:pt x="116" y="184"/>
                    </a:lnTo>
                    <a:lnTo>
                      <a:pt x="114" y="184"/>
                    </a:lnTo>
                    <a:lnTo>
                      <a:pt x="112" y="184"/>
                    </a:lnTo>
                    <a:lnTo>
                      <a:pt x="110" y="184"/>
                    </a:lnTo>
                    <a:lnTo>
                      <a:pt x="108" y="184"/>
                    </a:lnTo>
                    <a:lnTo>
                      <a:pt x="110" y="184"/>
                    </a:lnTo>
                    <a:lnTo>
                      <a:pt x="110" y="186"/>
                    </a:lnTo>
                    <a:lnTo>
                      <a:pt x="108" y="186"/>
                    </a:lnTo>
                    <a:lnTo>
                      <a:pt x="110" y="186"/>
                    </a:lnTo>
                    <a:lnTo>
                      <a:pt x="108" y="186"/>
                    </a:lnTo>
                    <a:lnTo>
                      <a:pt x="108" y="188"/>
                    </a:lnTo>
                    <a:lnTo>
                      <a:pt x="108" y="186"/>
                    </a:lnTo>
                    <a:lnTo>
                      <a:pt x="106" y="188"/>
                    </a:lnTo>
                    <a:lnTo>
                      <a:pt x="104" y="188"/>
                    </a:lnTo>
                    <a:lnTo>
                      <a:pt x="104" y="190"/>
                    </a:lnTo>
                    <a:lnTo>
                      <a:pt x="104" y="192"/>
                    </a:lnTo>
                    <a:lnTo>
                      <a:pt x="102" y="192"/>
                    </a:lnTo>
                    <a:lnTo>
                      <a:pt x="102" y="190"/>
                    </a:lnTo>
                    <a:lnTo>
                      <a:pt x="100" y="190"/>
                    </a:lnTo>
                    <a:lnTo>
                      <a:pt x="100" y="188"/>
                    </a:lnTo>
                    <a:lnTo>
                      <a:pt x="100" y="186"/>
                    </a:lnTo>
                    <a:lnTo>
                      <a:pt x="100" y="188"/>
                    </a:lnTo>
                    <a:lnTo>
                      <a:pt x="100" y="186"/>
                    </a:lnTo>
                    <a:lnTo>
                      <a:pt x="98" y="186"/>
                    </a:lnTo>
                    <a:lnTo>
                      <a:pt x="98" y="188"/>
                    </a:lnTo>
                    <a:lnTo>
                      <a:pt x="98" y="190"/>
                    </a:lnTo>
                    <a:lnTo>
                      <a:pt x="98" y="192"/>
                    </a:lnTo>
                    <a:lnTo>
                      <a:pt x="96" y="192"/>
                    </a:lnTo>
                    <a:lnTo>
                      <a:pt x="96" y="194"/>
                    </a:lnTo>
                    <a:lnTo>
                      <a:pt x="96" y="192"/>
                    </a:lnTo>
                    <a:lnTo>
                      <a:pt x="94" y="194"/>
                    </a:lnTo>
                    <a:lnTo>
                      <a:pt x="92" y="194"/>
                    </a:lnTo>
                    <a:lnTo>
                      <a:pt x="90" y="194"/>
                    </a:lnTo>
                    <a:lnTo>
                      <a:pt x="92" y="194"/>
                    </a:lnTo>
                    <a:lnTo>
                      <a:pt x="90" y="196"/>
                    </a:lnTo>
                    <a:lnTo>
                      <a:pt x="88" y="196"/>
                    </a:lnTo>
                    <a:lnTo>
                      <a:pt x="86" y="196"/>
                    </a:lnTo>
                    <a:lnTo>
                      <a:pt x="88" y="198"/>
                    </a:lnTo>
                    <a:lnTo>
                      <a:pt x="86" y="200"/>
                    </a:lnTo>
                    <a:lnTo>
                      <a:pt x="82" y="198"/>
                    </a:lnTo>
                    <a:lnTo>
                      <a:pt x="84" y="200"/>
                    </a:lnTo>
                    <a:lnTo>
                      <a:pt x="88" y="202"/>
                    </a:lnTo>
                    <a:lnTo>
                      <a:pt x="84" y="202"/>
                    </a:lnTo>
                    <a:lnTo>
                      <a:pt x="88" y="202"/>
                    </a:lnTo>
                    <a:lnTo>
                      <a:pt x="86" y="202"/>
                    </a:lnTo>
                    <a:lnTo>
                      <a:pt x="88" y="204"/>
                    </a:lnTo>
                    <a:lnTo>
                      <a:pt x="88" y="206"/>
                    </a:lnTo>
                    <a:lnTo>
                      <a:pt x="84" y="204"/>
                    </a:lnTo>
                    <a:lnTo>
                      <a:pt x="88" y="206"/>
                    </a:lnTo>
                    <a:lnTo>
                      <a:pt x="86" y="208"/>
                    </a:lnTo>
                    <a:lnTo>
                      <a:pt x="86" y="206"/>
                    </a:lnTo>
                    <a:lnTo>
                      <a:pt x="86" y="208"/>
                    </a:lnTo>
                    <a:lnTo>
                      <a:pt x="88" y="208"/>
                    </a:lnTo>
                    <a:lnTo>
                      <a:pt x="88" y="210"/>
                    </a:lnTo>
                    <a:lnTo>
                      <a:pt x="84" y="208"/>
                    </a:lnTo>
                    <a:lnTo>
                      <a:pt x="86" y="210"/>
                    </a:lnTo>
                    <a:lnTo>
                      <a:pt x="84" y="210"/>
                    </a:lnTo>
                    <a:lnTo>
                      <a:pt x="88" y="212"/>
                    </a:lnTo>
                    <a:lnTo>
                      <a:pt x="84" y="210"/>
                    </a:lnTo>
                    <a:lnTo>
                      <a:pt x="86" y="212"/>
                    </a:lnTo>
                    <a:lnTo>
                      <a:pt x="88" y="214"/>
                    </a:lnTo>
                    <a:lnTo>
                      <a:pt x="86" y="214"/>
                    </a:lnTo>
                    <a:lnTo>
                      <a:pt x="86" y="216"/>
                    </a:lnTo>
                    <a:lnTo>
                      <a:pt x="88" y="216"/>
                    </a:lnTo>
                    <a:lnTo>
                      <a:pt x="88" y="218"/>
                    </a:lnTo>
                    <a:lnTo>
                      <a:pt x="88" y="220"/>
                    </a:lnTo>
                    <a:lnTo>
                      <a:pt x="86" y="220"/>
                    </a:lnTo>
                    <a:lnTo>
                      <a:pt x="86" y="222"/>
                    </a:lnTo>
                    <a:lnTo>
                      <a:pt x="84" y="222"/>
                    </a:lnTo>
                    <a:lnTo>
                      <a:pt x="86" y="222"/>
                    </a:lnTo>
                    <a:lnTo>
                      <a:pt x="86" y="224"/>
                    </a:lnTo>
                    <a:lnTo>
                      <a:pt x="84" y="224"/>
                    </a:lnTo>
                    <a:lnTo>
                      <a:pt x="86" y="224"/>
                    </a:lnTo>
                    <a:lnTo>
                      <a:pt x="86" y="226"/>
                    </a:lnTo>
                    <a:lnTo>
                      <a:pt x="86" y="228"/>
                    </a:lnTo>
                    <a:lnTo>
                      <a:pt x="84" y="228"/>
                    </a:lnTo>
                    <a:lnTo>
                      <a:pt x="86" y="228"/>
                    </a:lnTo>
                    <a:lnTo>
                      <a:pt x="86" y="230"/>
                    </a:lnTo>
                    <a:lnTo>
                      <a:pt x="84" y="230"/>
                    </a:lnTo>
                    <a:lnTo>
                      <a:pt x="86" y="232"/>
                    </a:lnTo>
                    <a:lnTo>
                      <a:pt x="86" y="230"/>
                    </a:lnTo>
                    <a:lnTo>
                      <a:pt x="86" y="232"/>
                    </a:lnTo>
                    <a:lnTo>
                      <a:pt x="84" y="232"/>
                    </a:lnTo>
                    <a:lnTo>
                      <a:pt x="84" y="234"/>
                    </a:lnTo>
                    <a:lnTo>
                      <a:pt x="84" y="236"/>
                    </a:lnTo>
                    <a:lnTo>
                      <a:pt x="82" y="238"/>
                    </a:lnTo>
                    <a:lnTo>
                      <a:pt x="82" y="240"/>
                    </a:lnTo>
                    <a:lnTo>
                      <a:pt x="82" y="242"/>
                    </a:lnTo>
                    <a:lnTo>
                      <a:pt x="80" y="244"/>
                    </a:lnTo>
                    <a:lnTo>
                      <a:pt x="78" y="246"/>
                    </a:lnTo>
                    <a:lnTo>
                      <a:pt x="78" y="244"/>
                    </a:lnTo>
                    <a:lnTo>
                      <a:pt x="76" y="244"/>
                    </a:lnTo>
                    <a:lnTo>
                      <a:pt x="74" y="244"/>
                    </a:lnTo>
                    <a:lnTo>
                      <a:pt x="72" y="244"/>
                    </a:lnTo>
                    <a:lnTo>
                      <a:pt x="70" y="244"/>
                    </a:lnTo>
                    <a:lnTo>
                      <a:pt x="68" y="244"/>
                    </a:lnTo>
                    <a:lnTo>
                      <a:pt x="66" y="244"/>
                    </a:lnTo>
                    <a:lnTo>
                      <a:pt x="64" y="244"/>
                    </a:lnTo>
                    <a:lnTo>
                      <a:pt x="62" y="244"/>
                    </a:lnTo>
                    <a:lnTo>
                      <a:pt x="60" y="244"/>
                    </a:lnTo>
                    <a:lnTo>
                      <a:pt x="60" y="246"/>
                    </a:lnTo>
                    <a:lnTo>
                      <a:pt x="62" y="246"/>
                    </a:lnTo>
                    <a:lnTo>
                      <a:pt x="60" y="248"/>
                    </a:lnTo>
                    <a:lnTo>
                      <a:pt x="60" y="246"/>
                    </a:lnTo>
                    <a:lnTo>
                      <a:pt x="58" y="246"/>
                    </a:lnTo>
                    <a:lnTo>
                      <a:pt x="58" y="248"/>
                    </a:lnTo>
                    <a:lnTo>
                      <a:pt x="56" y="248"/>
                    </a:lnTo>
                    <a:lnTo>
                      <a:pt x="54" y="250"/>
                    </a:lnTo>
                    <a:lnTo>
                      <a:pt x="54" y="252"/>
                    </a:lnTo>
                    <a:lnTo>
                      <a:pt x="54" y="254"/>
                    </a:lnTo>
                    <a:lnTo>
                      <a:pt x="56" y="256"/>
                    </a:lnTo>
                    <a:lnTo>
                      <a:pt x="56" y="258"/>
                    </a:lnTo>
                    <a:lnTo>
                      <a:pt x="54" y="258"/>
                    </a:lnTo>
                    <a:lnTo>
                      <a:pt x="54" y="260"/>
                    </a:lnTo>
                    <a:lnTo>
                      <a:pt x="52" y="260"/>
                    </a:lnTo>
                    <a:lnTo>
                      <a:pt x="50" y="258"/>
                    </a:lnTo>
                    <a:lnTo>
                      <a:pt x="48" y="258"/>
                    </a:lnTo>
                    <a:lnTo>
                      <a:pt x="46" y="258"/>
                    </a:lnTo>
                    <a:lnTo>
                      <a:pt x="44" y="260"/>
                    </a:lnTo>
                    <a:lnTo>
                      <a:pt x="42" y="260"/>
                    </a:lnTo>
                    <a:lnTo>
                      <a:pt x="40" y="260"/>
                    </a:lnTo>
                    <a:lnTo>
                      <a:pt x="38" y="260"/>
                    </a:lnTo>
                    <a:lnTo>
                      <a:pt x="36" y="260"/>
                    </a:lnTo>
                    <a:lnTo>
                      <a:pt x="36" y="258"/>
                    </a:lnTo>
                    <a:lnTo>
                      <a:pt x="34" y="260"/>
                    </a:lnTo>
                    <a:lnTo>
                      <a:pt x="34" y="258"/>
                    </a:lnTo>
                    <a:lnTo>
                      <a:pt x="32" y="260"/>
                    </a:lnTo>
                    <a:lnTo>
                      <a:pt x="32" y="258"/>
                    </a:lnTo>
                    <a:lnTo>
                      <a:pt x="34" y="258"/>
                    </a:lnTo>
                    <a:lnTo>
                      <a:pt x="36" y="258"/>
                    </a:lnTo>
                    <a:lnTo>
                      <a:pt x="34" y="256"/>
                    </a:lnTo>
                    <a:lnTo>
                      <a:pt x="34" y="254"/>
                    </a:lnTo>
                    <a:lnTo>
                      <a:pt x="36" y="254"/>
                    </a:lnTo>
                    <a:lnTo>
                      <a:pt x="34" y="254"/>
                    </a:lnTo>
                    <a:lnTo>
                      <a:pt x="34" y="252"/>
                    </a:lnTo>
                    <a:lnTo>
                      <a:pt x="34" y="250"/>
                    </a:lnTo>
                    <a:lnTo>
                      <a:pt x="32" y="250"/>
                    </a:lnTo>
                    <a:lnTo>
                      <a:pt x="30" y="248"/>
                    </a:lnTo>
                    <a:lnTo>
                      <a:pt x="30" y="246"/>
                    </a:lnTo>
                    <a:lnTo>
                      <a:pt x="28" y="244"/>
                    </a:lnTo>
                    <a:lnTo>
                      <a:pt x="26" y="242"/>
                    </a:lnTo>
                    <a:lnTo>
                      <a:pt x="28" y="242"/>
                    </a:lnTo>
                    <a:lnTo>
                      <a:pt x="30" y="242"/>
                    </a:lnTo>
                    <a:lnTo>
                      <a:pt x="32" y="242"/>
                    </a:lnTo>
                    <a:lnTo>
                      <a:pt x="30" y="240"/>
                    </a:lnTo>
                    <a:lnTo>
                      <a:pt x="28" y="240"/>
                    </a:lnTo>
                    <a:lnTo>
                      <a:pt x="28" y="238"/>
                    </a:lnTo>
                    <a:lnTo>
                      <a:pt x="30" y="238"/>
                    </a:lnTo>
                    <a:lnTo>
                      <a:pt x="32" y="238"/>
                    </a:lnTo>
                    <a:lnTo>
                      <a:pt x="32" y="236"/>
                    </a:lnTo>
                    <a:lnTo>
                      <a:pt x="32" y="234"/>
                    </a:lnTo>
                    <a:lnTo>
                      <a:pt x="30" y="234"/>
                    </a:lnTo>
                    <a:lnTo>
                      <a:pt x="28" y="234"/>
                    </a:lnTo>
                    <a:lnTo>
                      <a:pt x="28" y="232"/>
                    </a:lnTo>
                    <a:lnTo>
                      <a:pt x="26" y="230"/>
                    </a:lnTo>
                    <a:lnTo>
                      <a:pt x="24" y="230"/>
                    </a:lnTo>
                    <a:lnTo>
                      <a:pt x="22" y="230"/>
                    </a:lnTo>
                    <a:lnTo>
                      <a:pt x="22" y="228"/>
                    </a:lnTo>
                    <a:lnTo>
                      <a:pt x="20" y="226"/>
                    </a:lnTo>
                    <a:lnTo>
                      <a:pt x="20" y="224"/>
                    </a:lnTo>
                    <a:lnTo>
                      <a:pt x="18" y="222"/>
                    </a:lnTo>
                    <a:lnTo>
                      <a:pt x="18" y="220"/>
                    </a:lnTo>
                    <a:lnTo>
                      <a:pt x="18" y="218"/>
                    </a:lnTo>
                    <a:lnTo>
                      <a:pt x="16" y="220"/>
                    </a:lnTo>
                    <a:lnTo>
                      <a:pt x="14" y="220"/>
                    </a:lnTo>
                    <a:lnTo>
                      <a:pt x="14" y="218"/>
                    </a:lnTo>
                    <a:lnTo>
                      <a:pt x="14" y="216"/>
                    </a:lnTo>
                    <a:lnTo>
                      <a:pt x="14" y="214"/>
                    </a:lnTo>
                    <a:lnTo>
                      <a:pt x="14" y="216"/>
                    </a:lnTo>
                    <a:lnTo>
                      <a:pt x="14" y="214"/>
                    </a:lnTo>
                    <a:lnTo>
                      <a:pt x="16" y="212"/>
                    </a:lnTo>
                    <a:lnTo>
                      <a:pt x="14" y="214"/>
                    </a:lnTo>
                    <a:lnTo>
                      <a:pt x="12" y="214"/>
                    </a:lnTo>
                    <a:lnTo>
                      <a:pt x="12" y="212"/>
                    </a:lnTo>
                    <a:lnTo>
                      <a:pt x="12" y="210"/>
                    </a:lnTo>
                    <a:lnTo>
                      <a:pt x="12" y="208"/>
                    </a:lnTo>
                    <a:lnTo>
                      <a:pt x="12" y="206"/>
                    </a:lnTo>
                    <a:lnTo>
                      <a:pt x="12" y="204"/>
                    </a:lnTo>
                    <a:lnTo>
                      <a:pt x="12" y="202"/>
                    </a:lnTo>
                    <a:lnTo>
                      <a:pt x="14" y="202"/>
                    </a:lnTo>
                    <a:lnTo>
                      <a:pt x="12" y="202"/>
                    </a:lnTo>
                    <a:lnTo>
                      <a:pt x="10" y="202"/>
                    </a:lnTo>
                    <a:lnTo>
                      <a:pt x="8" y="204"/>
                    </a:lnTo>
                    <a:lnTo>
                      <a:pt x="8" y="202"/>
                    </a:lnTo>
                    <a:lnTo>
                      <a:pt x="10" y="200"/>
                    </a:lnTo>
                    <a:lnTo>
                      <a:pt x="8" y="198"/>
                    </a:lnTo>
                    <a:lnTo>
                      <a:pt x="8" y="202"/>
                    </a:lnTo>
                    <a:lnTo>
                      <a:pt x="8" y="204"/>
                    </a:lnTo>
                    <a:lnTo>
                      <a:pt x="6" y="202"/>
                    </a:lnTo>
                    <a:lnTo>
                      <a:pt x="6" y="200"/>
                    </a:lnTo>
                    <a:lnTo>
                      <a:pt x="6" y="202"/>
                    </a:lnTo>
                    <a:lnTo>
                      <a:pt x="6" y="200"/>
                    </a:lnTo>
                    <a:lnTo>
                      <a:pt x="4" y="202"/>
                    </a:lnTo>
                    <a:lnTo>
                      <a:pt x="4" y="200"/>
                    </a:lnTo>
                    <a:lnTo>
                      <a:pt x="6" y="198"/>
                    </a:lnTo>
                    <a:lnTo>
                      <a:pt x="4" y="198"/>
                    </a:lnTo>
                    <a:lnTo>
                      <a:pt x="4" y="196"/>
                    </a:lnTo>
                    <a:lnTo>
                      <a:pt x="4" y="194"/>
                    </a:lnTo>
                    <a:lnTo>
                      <a:pt x="2" y="194"/>
                    </a:lnTo>
                    <a:lnTo>
                      <a:pt x="2" y="192"/>
                    </a:lnTo>
                    <a:lnTo>
                      <a:pt x="2" y="190"/>
                    </a:lnTo>
                    <a:lnTo>
                      <a:pt x="0" y="190"/>
                    </a:lnTo>
                    <a:lnTo>
                      <a:pt x="0" y="188"/>
                    </a:lnTo>
                    <a:lnTo>
                      <a:pt x="4" y="188"/>
                    </a:lnTo>
                    <a:lnTo>
                      <a:pt x="6" y="190"/>
                    </a:lnTo>
                    <a:lnTo>
                      <a:pt x="8" y="190"/>
                    </a:lnTo>
                    <a:lnTo>
                      <a:pt x="10" y="188"/>
                    </a:lnTo>
                    <a:lnTo>
                      <a:pt x="10" y="186"/>
                    </a:lnTo>
                    <a:lnTo>
                      <a:pt x="12" y="182"/>
                    </a:lnTo>
                    <a:lnTo>
                      <a:pt x="10" y="180"/>
                    </a:lnTo>
                    <a:lnTo>
                      <a:pt x="8" y="178"/>
                    </a:lnTo>
                    <a:lnTo>
                      <a:pt x="10" y="176"/>
                    </a:lnTo>
                    <a:lnTo>
                      <a:pt x="12" y="176"/>
                    </a:lnTo>
                    <a:lnTo>
                      <a:pt x="12" y="174"/>
                    </a:lnTo>
                    <a:lnTo>
                      <a:pt x="12" y="172"/>
                    </a:lnTo>
                    <a:lnTo>
                      <a:pt x="14" y="172"/>
                    </a:lnTo>
                    <a:lnTo>
                      <a:pt x="16" y="170"/>
                    </a:lnTo>
                    <a:lnTo>
                      <a:pt x="18" y="170"/>
                    </a:lnTo>
                    <a:lnTo>
                      <a:pt x="18" y="168"/>
                    </a:lnTo>
                    <a:lnTo>
                      <a:pt x="20" y="166"/>
                    </a:lnTo>
                    <a:lnTo>
                      <a:pt x="20" y="164"/>
                    </a:lnTo>
                    <a:lnTo>
                      <a:pt x="20" y="162"/>
                    </a:lnTo>
                    <a:lnTo>
                      <a:pt x="20" y="160"/>
                    </a:lnTo>
                    <a:lnTo>
                      <a:pt x="20" y="158"/>
                    </a:lnTo>
                    <a:lnTo>
                      <a:pt x="18" y="158"/>
                    </a:lnTo>
                    <a:lnTo>
                      <a:pt x="18" y="156"/>
                    </a:lnTo>
                    <a:lnTo>
                      <a:pt x="16" y="154"/>
                    </a:lnTo>
                    <a:lnTo>
                      <a:pt x="16" y="152"/>
                    </a:lnTo>
                    <a:lnTo>
                      <a:pt x="14" y="150"/>
                    </a:lnTo>
                    <a:lnTo>
                      <a:pt x="16" y="148"/>
                    </a:lnTo>
                    <a:lnTo>
                      <a:pt x="18" y="148"/>
                    </a:lnTo>
                    <a:lnTo>
                      <a:pt x="20" y="148"/>
                    </a:lnTo>
                    <a:lnTo>
                      <a:pt x="20" y="146"/>
                    </a:lnTo>
                    <a:lnTo>
                      <a:pt x="22" y="144"/>
                    </a:lnTo>
                    <a:lnTo>
                      <a:pt x="22" y="142"/>
                    </a:lnTo>
                    <a:lnTo>
                      <a:pt x="18" y="138"/>
                    </a:lnTo>
                    <a:lnTo>
                      <a:pt x="16" y="138"/>
                    </a:lnTo>
                    <a:lnTo>
                      <a:pt x="12" y="136"/>
                    </a:lnTo>
                    <a:lnTo>
                      <a:pt x="12" y="128"/>
                    </a:lnTo>
                    <a:lnTo>
                      <a:pt x="12" y="124"/>
                    </a:lnTo>
                    <a:lnTo>
                      <a:pt x="8" y="118"/>
                    </a:lnTo>
                    <a:lnTo>
                      <a:pt x="10" y="116"/>
                    </a:lnTo>
                    <a:lnTo>
                      <a:pt x="8" y="112"/>
                    </a:lnTo>
                    <a:lnTo>
                      <a:pt x="10" y="110"/>
                    </a:lnTo>
                    <a:lnTo>
                      <a:pt x="8" y="108"/>
                    </a:lnTo>
                    <a:lnTo>
                      <a:pt x="6" y="106"/>
                    </a:lnTo>
                    <a:lnTo>
                      <a:pt x="8" y="104"/>
                    </a:lnTo>
                    <a:lnTo>
                      <a:pt x="10" y="102"/>
                    </a:lnTo>
                    <a:lnTo>
                      <a:pt x="8" y="100"/>
                    </a:lnTo>
                    <a:lnTo>
                      <a:pt x="10" y="98"/>
                    </a:lnTo>
                    <a:lnTo>
                      <a:pt x="12" y="98"/>
                    </a:lnTo>
                    <a:lnTo>
                      <a:pt x="12" y="96"/>
                    </a:lnTo>
                    <a:lnTo>
                      <a:pt x="14" y="94"/>
                    </a:lnTo>
                    <a:lnTo>
                      <a:pt x="18" y="92"/>
                    </a:lnTo>
                    <a:lnTo>
                      <a:pt x="22" y="92"/>
                    </a:lnTo>
                    <a:lnTo>
                      <a:pt x="34" y="94"/>
                    </a:lnTo>
                    <a:lnTo>
                      <a:pt x="36" y="90"/>
                    </a:lnTo>
                    <a:lnTo>
                      <a:pt x="34" y="84"/>
                    </a:lnTo>
                    <a:lnTo>
                      <a:pt x="28" y="82"/>
                    </a:lnTo>
                    <a:lnTo>
                      <a:pt x="36" y="70"/>
                    </a:lnTo>
                    <a:lnTo>
                      <a:pt x="36" y="68"/>
                    </a:lnTo>
                    <a:lnTo>
                      <a:pt x="38" y="66"/>
                    </a:lnTo>
                    <a:lnTo>
                      <a:pt x="38" y="60"/>
                    </a:lnTo>
                    <a:lnTo>
                      <a:pt x="38" y="58"/>
                    </a:lnTo>
                    <a:lnTo>
                      <a:pt x="36" y="52"/>
                    </a:lnTo>
                    <a:lnTo>
                      <a:pt x="44" y="52"/>
                    </a:lnTo>
                    <a:lnTo>
                      <a:pt x="50" y="50"/>
                    </a:lnTo>
                    <a:lnTo>
                      <a:pt x="50" y="48"/>
                    </a:lnTo>
                    <a:lnTo>
                      <a:pt x="48" y="46"/>
                    </a:lnTo>
                    <a:lnTo>
                      <a:pt x="52" y="44"/>
                    </a:lnTo>
                    <a:lnTo>
                      <a:pt x="56" y="38"/>
                    </a:lnTo>
                    <a:lnTo>
                      <a:pt x="60" y="36"/>
                    </a:lnTo>
                    <a:lnTo>
                      <a:pt x="60" y="32"/>
                    </a:lnTo>
                    <a:lnTo>
                      <a:pt x="58" y="30"/>
                    </a:lnTo>
                    <a:lnTo>
                      <a:pt x="56" y="28"/>
                    </a:lnTo>
                    <a:lnTo>
                      <a:pt x="56" y="26"/>
                    </a:lnTo>
                    <a:lnTo>
                      <a:pt x="60" y="26"/>
                    </a:lnTo>
                    <a:lnTo>
                      <a:pt x="62" y="24"/>
                    </a:lnTo>
                    <a:lnTo>
                      <a:pt x="62" y="20"/>
                    </a:lnTo>
                    <a:lnTo>
                      <a:pt x="64" y="20"/>
                    </a:lnTo>
                    <a:lnTo>
                      <a:pt x="70" y="16"/>
                    </a:lnTo>
                    <a:lnTo>
                      <a:pt x="76" y="18"/>
                    </a:lnTo>
                    <a:lnTo>
                      <a:pt x="80" y="18"/>
                    </a:lnTo>
                    <a:lnTo>
                      <a:pt x="82" y="16"/>
                    </a:lnTo>
                    <a:lnTo>
                      <a:pt x="82" y="12"/>
                    </a:lnTo>
                    <a:lnTo>
                      <a:pt x="82" y="10"/>
                    </a:lnTo>
                    <a:lnTo>
                      <a:pt x="82" y="8"/>
                    </a:lnTo>
                    <a:lnTo>
                      <a:pt x="84" y="8"/>
                    </a:lnTo>
                    <a:lnTo>
                      <a:pt x="86" y="8"/>
                    </a:lnTo>
                    <a:lnTo>
                      <a:pt x="88" y="10"/>
                    </a:lnTo>
                    <a:lnTo>
                      <a:pt x="92" y="10"/>
                    </a:lnTo>
                    <a:lnTo>
                      <a:pt x="106" y="12"/>
                    </a:lnTo>
                    <a:lnTo>
                      <a:pt x="108" y="10"/>
                    </a:lnTo>
                    <a:lnTo>
                      <a:pt x="106" y="8"/>
                    </a:lnTo>
                    <a:lnTo>
                      <a:pt x="108" y="6"/>
                    </a:lnTo>
                    <a:lnTo>
                      <a:pt x="110" y="4"/>
                    </a:lnTo>
                    <a:lnTo>
                      <a:pt x="110" y="2"/>
                    </a:lnTo>
                    <a:lnTo>
                      <a:pt x="112" y="0"/>
                    </a:lnTo>
                    <a:lnTo>
                      <a:pt x="114" y="0"/>
                    </a:lnTo>
                    <a:lnTo>
                      <a:pt x="118" y="0"/>
                    </a:lnTo>
                    <a:lnTo>
                      <a:pt x="118" y="2"/>
                    </a:lnTo>
                    <a:lnTo>
                      <a:pt x="120" y="2"/>
                    </a:lnTo>
                    <a:lnTo>
                      <a:pt x="122" y="4"/>
                    </a:lnTo>
                    <a:lnTo>
                      <a:pt x="124" y="4"/>
                    </a:lnTo>
                    <a:lnTo>
                      <a:pt x="124" y="6"/>
                    </a:lnTo>
                    <a:lnTo>
                      <a:pt x="126" y="6"/>
                    </a:lnTo>
                    <a:lnTo>
                      <a:pt x="128" y="6"/>
                    </a:lnTo>
                    <a:lnTo>
                      <a:pt x="130" y="8"/>
                    </a:lnTo>
                    <a:lnTo>
                      <a:pt x="132" y="8"/>
                    </a:lnTo>
                    <a:lnTo>
                      <a:pt x="134" y="10"/>
                    </a:lnTo>
                    <a:lnTo>
                      <a:pt x="136" y="10"/>
                    </a:lnTo>
                    <a:lnTo>
                      <a:pt x="138" y="10"/>
                    </a:lnTo>
                    <a:lnTo>
                      <a:pt x="140" y="10"/>
                    </a:lnTo>
                    <a:lnTo>
                      <a:pt x="142" y="10"/>
                    </a:lnTo>
                    <a:lnTo>
                      <a:pt x="144" y="12"/>
                    </a:lnTo>
                    <a:lnTo>
                      <a:pt x="146" y="12"/>
                    </a:lnTo>
                    <a:lnTo>
                      <a:pt x="148" y="12"/>
                    </a:lnTo>
                    <a:lnTo>
                      <a:pt x="150" y="14"/>
                    </a:lnTo>
                    <a:lnTo>
                      <a:pt x="152" y="14"/>
                    </a:lnTo>
                    <a:lnTo>
                      <a:pt x="152" y="16"/>
                    </a:lnTo>
                    <a:lnTo>
                      <a:pt x="154" y="16"/>
                    </a:lnTo>
                    <a:lnTo>
                      <a:pt x="156" y="18"/>
                    </a:lnTo>
                    <a:lnTo>
                      <a:pt x="158" y="18"/>
                    </a:lnTo>
                    <a:lnTo>
                      <a:pt x="158" y="20"/>
                    </a:lnTo>
                    <a:lnTo>
                      <a:pt x="156" y="20"/>
                    </a:lnTo>
                    <a:lnTo>
                      <a:pt x="156" y="22"/>
                    </a:lnTo>
                    <a:lnTo>
                      <a:pt x="156" y="24"/>
                    </a:lnTo>
                    <a:lnTo>
                      <a:pt x="158" y="24"/>
                    </a:lnTo>
                    <a:lnTo>
                      <a:pt x="158" y="26"/>
                    </a:lnTo>
                    <a:lnTo>
                      <a:pt x="156" y="28"/>
                    </a:lnTo>
                    <a:lnTo>
                      <a:pt x="158" y="28"/>
                    </a:lnTo>
                    <a:lnTo>
                      <a:pt x="160" y="28"/>
                    </a:lnTo>
                    <a:lnTo>
                      <a:pt x="162" y="28"/>
                    </a:lnTo>
                    <a:lnTo>
                      <a:pt x="162" y="30"/>
                    </a:lnTo>
                    <a:lnTo>
                      <a:pt x="162" y="32"/>
                    </a:lnTo>
                    <a:lnTo>
                      <a:pt x="160" y="32"/>
                    </a:lnTo>
                    <a:lnTo>
                      <a:pt x="160" y="34"/>
                    </a:lnTo>
                    <a:lnTo>
                      <a:pt x="162" y="34"/>
                    </a:lnTo>
                    <a:lnTo>
                      <a:pt x="162" y="36"/>
                    </a:lnTo>
                    <a:lnTo>
                      <a:pt x="164" y="36"/>
                    </a:lnTo>
                    <a:lnTo>
                      <a:pt x="166" y="38"/>
                    </a:lnTo>
                    <a:lnTo>
                      <a:pt x="168" y="38"/>
                    </a:lnTo>
                    <a:lnTo>
                      <a:pt x="168" y="40"/>
                    </a:lnTo>
                    <a:lnTo>
                      <a:pt x="166" y="40"/>
                    </a:lnTo>
                    <a:lnTo>
                      <a:pt x="166" y="42"/>
                    </a:lnTo>
                    <a:lnTo>
                      <a:pt x="166" y="44"/>
                    </a:lnTo>
                    <a:lnTo>
                      <a:pt x="166" y="46"/>
                    </a:lnTo>
                    <a:lnTo>
                      <a:pt x="164" y="46"/>
                    </a:lnTo>
                    <a:lnTo>
                      <a:pt x="166" y="48"/>
                    </a:lnTo>
                    <a:lnTo>
                      <a:pt x="164" y="48"/>
                    </a:lnTo>
                    <a:lnTo>
                      <a:pt x="166" y="50"/>
                    </a:lnTo>
                    <a:lnTo>
                      <a:pt x="170" y="52"/>
                    </a:lnTo>
                    <a:lnTo>
                      <a:pt x="170" y="54"/>
                    </a:lnTo>
                    <a:lnTo>
                      <a:pt x="172" y="54"/>
                    </a:lnTo>
                    <a:lnTo>
                      <a:pt x="172" y="56"/>
                    </a:lnTo>
                    <a:lnTo>
                      <a:pt x="174" y="56"/>
                    </a:lnTo>
                    <a:lnTo>
                      <a:pt x="174" y="58"/>
                    </a:lnTo>
                    <a:lnTo>
                      <a:pt x="172" y="58"/>
                    </a:lnTo>
                    <a:lnTo>
                      <a:pt x="172" y="60"/>
                    </a:lnTo>
                    <a:lnTo>
                      <a:pt x="170" y="60"/>
                    </a:lnTo>
                    <a:lnTo>
                      <a:pt x="170" y="58"/>
                    </a:lnTo>
                    <a:lnTo>
                      <a:pt x="170" y="60"/>
                    </a:lnTo>
                    <a:lnTo>
                      <a:pt x="168" y="60"/>
                    </a:lnTo>
                    <a:lnTo>
                      <a:pt x="168" y="58"/>
                    </a:lnTo>
                    <a:lnTo>
                      <a:pt x="166" y="58"/>
                    </a:lnTo>
                    <a:lnTo>
                      <a:pt x="166" y="60"/>
                    </a:lnTo>
                    <a:lnTo>
                      <a:pt x="164" y="58"/>
                    </a:lnTo>
                    <a:lnTo>
                      <a:pt x="162" y="60"/>
                    </a:lnTo>
                    <a:lnTo>
                      <a:pt x="162" y="58"/>
                    </a:lnTo>
                    <a:lnTo>
                      <a:pt x="160" y="58"/>
                    </a:lnTo>
                    <a:lnTo>
                      <a:pt x="160" y="60"/>
                    </a:lnTo>
                    <a:lnTo>
                      <a:pt x="158" y="60"/>
                    </a:lnTo>
                    <a:lnTo>
                      <a:pt x="156" y="60"/>
                    </a:lnTo>
                    <a:lnTo>
                      <a:pt x="156" y="58"/>
                    </a:lnTo>
                    <a:lnTo>
                      <a:pt x="154" y="58"/>
                    </a:lnTo>
                    <a:lnTo>
                      <a:pt x="152" y="58"/>
                    </a:lnTo>
                    <a:lnTo>
                      <a:pt x="154" y="58"/>
                    </a:lnTo>
                    <a:lnTo>
                      <a:pt x="154" y="60"/>
                    </a:lnTo>
                    <a:lnTo>
                      <a:pt x="152" y="60"/>
                    </a:lnTo>
                    <a:lnTo>
                      <a:pt x="152" y="58"/>
                    </a:lnTo>
                    <a:lnTo>
                      <a:pt x="150" y="60"/>
                    </a:lnTo>
                    <a:lnTo>
                      <a:pt x="150" y="58"/>
                    </a:lnTo>
                    <a:lnTo>
                      <a:pt x="148" y="58"/>
                    </a:lnTo>
                    <a:lnTo>
                      <a:pt x="148" y="60"/>
                    </a:lnTo>
                    <a:lnTo>
                      <a:pt x="148" y="62"/>
                    </a:lnTo>
                    <a:lnTo>
                      <a:pt x="148" y="60"/>
                    </a:lnTo>
                    <a:lnTo>
                      <a:pt x="146" y="62"/>
                    </a:lnTo>
                    <a:lnTo>
                      <a:pt x="148" y="62"/>
                    </a:lnTo>
                    <a:lnTo>
                      <a:pt x="150" y="62"/>
                    </a:lnTo>
                    <a:lnTo>
                      <a:pt x="150" y="64"/>
                    </a:lnTo>
                    <a:lnTo>
                      <a:pt x="148" y="64"/>
                    </a:lnTo>
                    <a:lnTo>
                      <a:pt x="150" y="64"/>
                    </a:lnTo>
                    <a:lnTo>
                      <a:pt x="148" y="64"/>
                    </a:lnTo>
                    <a:lnTo>
                      <a:pt x="146" y="64"/>
                    </a:lnTo>
                    <a:lnTo>
                      <a:pt x="144" y="64"/>
                    </a:lnTo>
                    <a:lnTo>
                      <a:pt x="146" y="64"/>
                    </a:lnTo>
                    <a:lnTo>
                      <a:pt x="144" y="64"/>
                    </a:lnTo>
                    <a:lnTo>
                      <a:pt x="142" y="64"/>
                    </a:lnTo>
                    <a:lnTo>
                      <a:pt x="144" y="64"/>
                    </a:lnTo>
                    <a:lnTo>
                      <a:pt x="144" y="66"/>
                    </a:lnTo>
                    <a:lnTo>
                      <a:pt x="144" y="64"/>
                    </a:lnTo>
                    <a:lnTo>
                      <a:pt x="142" y="64"/>
                    </a:lnTo>
                    <a:lnTo>
                      <a:pt x="144" y="66"/>
                    </a:lnTo>
                    <a:lnTo>
                      <a:pt x="142" y="66"/>
                    </a:lnTo>
                    <a:lnTo>
                      <a:pt x="140" y="66"/>
                    </a:lnTo>
                    <a:lnTo>
                      <a:pt x="138" y="66"/>
                    </a:lnTo>
                    <a:lnTo>
                      <a:pt x="140" y="66"/>
                    </a:lnTo>
                    <a:lnTo>
                      <a:pt x="138" y="66"/>
                    </a:lnTo>
                    <a:lnTo>
                      <a:pt x="140" y="66"/>
                    </a:lnTo>
                    <a:lnTo>
                      <a:pt x="140" y="68"/>
                    </a:lnTo>
                    <a:lnTo>
                      <a:pt x="142" y="68"/>
                    </a:lnTo>
                    <a:lnTo>
                      <a:pt x="142" y="70"/>
                    </a:lnTo>
                    <a:lnTo>
                      <a:pt x="138" y="68"/>
                    </a:lnTo>
                    <a:lnTo>
                      <a:pt x="138" y="70"/>
                    </a:lnTo>
                    <a:lnTo>
                      <a:pt x="140" y="70"/>
                    </a:lnTo>
                    <a:lnTo>
                      <a:pt x="138" y="70"/>
                    </a:lnTo>
                    <a:lnTo>
                      <a:pt x="138" y="72"/>
                    </a:lnTo>
                    <a:lnTo>
                      <a:pt x="138" y="74"/>
                    </a:lnTo>
                    <a:lnTo>
                      <a:pt x="136" y="74"/>
                    </a:lnTo>
                    <a:lnTo>
                      <a:pt x="134" y="76"/>
                    </a:lnTo>
                    <a:lnTo>
                      <a:pt x="136" y="76"/>
                    </a:lnTo>
                    <a:lnTo>
                      <a:pt x="134" y="76"/>
                    </a:lnTo>
                    <a:lnTo>
                      <a:pt x="134" y="78"/>
                    </a:lnTo>
                    <a:lnTo>
                      <a:pt x="132" y="78"/>
                    </a:lnTo>
                    <a:lnTo>
                      <a:pt x="132" y="76"/>
                    </a:lnTo>
                    <a:lnTo>
                      <a:pt x="132" y="78"/>
                    </a:lnTo>
                    <a:lnTo>
                      <a:pt x="134" y="78"/>
                    </a:lnTo>
                    <a:lnTo>
                      <a:pt x="136" y="78"/>
                    </a:lnTo>
                    <a:lnTo>
                      <a:pt x="136" y="80"/>
                    </a:lnTo>
                    <a:lnTo>
                      <a:pt x="134" y="82"/>
                    </a:lnTo>
                    <a:lnTo>
                      <a:pt x="136" y="82"/>
                    </a:lnTo>
                    <a:lnTo>
                      <a:pt x="138" y="82"/>
                    </a:lnTo>
                    <a:lnTo>
                      <a:pt x="138" y="84"/>
                    </a:lnTo>
                    <a:lnTo>
                      <a:pt x="138" y="82"/>
                    </a:lnTo>
                    <a:lnTo>
                      <a:pt x="140" y="82"/>
                    </a:lnTo>
                    <a:lnTo>
                      <a:pt x="140" y="84"/>
                    </a:lnTo>
                    <a:lnTo>
                      <a:pt x="138" y="84"/>
                    </a:lnTo>
                    <a:lnTo>
                      <a:pt x="140" y="84"/>
                    </a:lnTo>
                    <a:lnTo>
                      <a:pt x="140" y="86"/>
                    </a:lnTo>
                    <a:lnTo>
                      <a:pt x="140" y="84"/>
                    </a:lnTo>
                    <a:lnTo>
                      <a:pt x="142" y="86"/>
                    </a:lnTo>
                    <a:lnTo>
                      <a:pt x="140" y="86"/>
                    </a:lnTo>
                    <a:lnTo>
                      <a:pt x="138" y="88"/>
                    </a:lnTo>
                    <a:lnTo>
                      <a:pt x="136" y="88"/>
                    </a:lnTo>
                    <a:lnTo>
                      <a:pt x="136" y="90"/>
                    </a:lnTo>
                    <a:lnTo>
                      <a:pt x="134" y="90"/>
                    </a:lnTo>
                    <a:lnTo>
                      <a:pt x="134" y="92"/>
                    </a:lnTo>
                    <a:lnTo>
                      <a:pt x="132" y="92"/>
                    </a:lnTo>
                    <a:lnTo>
                      <a:pt x="132" y="94"/>
                    </a:lnTo>
                    <a:lnTo>
                      <a:pt x="132" y="96"/>
                    </a:lnTo>
                    <a:lnTo>
                      <a:pt x="132" y="94"/>
                    </a:lnTo>
                    <a:lnTo>
                      <a:pt x="132" y="96"/>
                    </a:lnTo>
                    <a:lnTo>
                      <a:pt x="132" y="94"/>
                    </a:lnTo>
                    <a:lnTo>
                      <a:pt x="132" y="96"/>
                    </a:lnTo>
                    <a:lnTo>
                      <a:pt x="130" y="96"/>
                    </a:lnTo>
                    <a:lnTo>
                      <a:pt x="132" y="96"/>
                    </a:lnTo>
                    <a:lnTo>
                      <a:pt x="130" y="96"/>
                    </a:lnTo>
                    <a:lnTo>
                      <a:pt x="130" y="98"/>
                    </a:lnTo>
                    <a:lnTo>
                      <a:pt x="128" y="98"/>
                    </a:lnTo>
                    <a:lnTo>
                      <a:pt x="126" y="98"/>
                    </a:lnTo>
                    <a:lnTo>
                      <a:pt x="124" y="100"/>
                    </a:lnTo>
                    <a:lnTo>
                      <a:pt x="122" y="98"/>
                    </a:lnTo>
                    <a:lnTo>
                      <a:pt x="122" y="100"/>
                    </a:lnTo>
                    <a:lnTo>
                      <a:pt x="120" y="100"/>
                    </a:lnTo>
                    <a:lnTo>
                      <a:pt x="118" y="100"/>
                    </a:lnTo>
                    <a:lnTo>
                      <a:pt x="118" y="102"/>
                    </a:lnTo>
                    <a:lnTo>
                      <a:pt x="118" y="104"/>
                    </a:lnTo>
                    <a:lnTo>
                      <a:pt x="116" y="102"/>
                    </a:lnTo>
                    <a:lnTo>
                      <a:pt x="114" y="100"/>
                    </a:lnTo>
                    <a:lnTo>
                      <a:pt x="114" y="102"/>
                    </a:lnTo>
                    <a:lnTo>
                      <a:pt x="116" y="104"/>
                    </a:lnTo>
                    <a:lnTo>
                      <a:pt x="114" y="104"/>
                    </a:lnTo>
                    <a:lnTo>
                      <a:pt x="116" y="104"/>
                    </a:lnTo>
                    <a:lnTo>
                      <a:pt x="114" y="104"/>
                    </a:lnTo>
                    <a:lnTo>
                      <a:pt x="114" y="102"/>
                    </a:lnTo>
                    <a:lnTo>
                      <a:pt x="112" y="102"/>
                    </a:lnTo>
                    <a:lnTo>
                      <a:pt x="110" y="104"/>
                    </a:lnTo>
                    <a:lnTo>
                      <a:pt x="112" y="104"/>
                    </a:lnTo>
                    <a:lnTo>
                      <a:pt x="112" y="106"/>
                    </a:lnTo>
                    <a:lnTo>
                      <a:pt x="110" y="106"/>
                    </a:lnTo>
                    <a:lnTo>
                      <a:pt x="108" y="106"/>
                    </a:lnTo>
                    <a:lnTo>
                      <a:pt x="108" y="108"/>
                    </a:lnTo>
                    <a:lnTo>
                      <a:pt x="106" y="108"/>
                    </a:lnTo>
                    <a:lnTo>
                      <a:pt x="104" y="108"/>
                    </a:lnTo>
                    <a:lnTo>
                      <a:pt x="106" y="108"/>
                    </a:lnTo>
                    <a:lnTo>
                      <a:pt x="104" y="106"/>
                    </a:lnTo>
                    <a:lnTo>
                      <a:pt x="104" y="108"/>
                    </a:lnTo>
                    <a:lnTo>
                      <a:pt x="102" y="108"/>
                    </a:lnTo>
                    <a:lnTo>
                      <a:pt x="102" y="110"/>
                    </a:lnTo>
                    <a:lnTo>
                      <a:pt x="102" y="108"/>
                    </a:lnTo>
                    <a:lnTo>
                      <a:pt x="102" y="110"/>
                    </a:lnTo>
                    <a:lnTo>
                      <a:pt x="100" y="110"/>
                    </a:lnTo>
                    <a:lnTo>
                      <a:pt x="98" y="110"/>
                    </a:lnTo>
                    <a:lnTo>
                      <a:pt x="100" y="110"/>
                    </a:lnTo>
                    <a:lnTo>
                      <a:pt x="98" y="110"/>
                    </a:lnTo>
                    <a:lnTo>
                      <a:pt x="100" y="110"/>
                    </a:lnTo>
                    <a:lnTo>
                      <a:pt x="102" y="110"/>
                    </a:lnTo>
                    <a:lnTo>
                      <a:pt x="102" y="112"/>
                    </a:lnTo>
                    <a:lnTo>
                      <a:pt x="102" y="114"/>
                    </a:lnTo>
                    <a:lnTo>
                      <a:pt x="100" y="114"/>
                    </a:lnTo>
                    <a:lnTo>
                      <a:pt x="98" y="114"/>
                    </a:lnTo>
                    <a:lnTo>
                      <a:pt x="98" y="116"/>
                    </a:lnTo>
                    <a:lnTo>
                      <a:pt x="98" y="118"/>
                    </a:lnTo>
                    <a:lnTo>
                      <a:pt x="96" y="118"/>
                    </a:lnTo>
                    <a:lnTo>
                      <a:pt x="96" y="120"/>
                    </a:lnTo>
                    <a:lnTo>
                      <a:pt x="94" y="120"/>
                    </a:lnTo>
                    <a:lnTo>
                      <a:pt x="92" y="120"/>
                    </a:lnTo>
                    <a:lnTo>
                      <a:pt x="92" y="122"/>
                    </a:lnTo>
                    <a:lnTo>
                      <a:pt x="90" y="122"/>
                    </a:lnTo>
                    <a:lnTo>
                      <a:pt x="92" y="122"/>
                    </a:lnTo>
                    <a:lnTo>
                      <a:pt x="90" y="122"/>
                    </a:lnTo>
                    <a:lnTo>
                      <a:pt x="88" y="122"/>
                    </a:lnTo>
                    <a:lnTo>
                      <a:pt x="88" y="120"/>
                    </a:lnTo>
                    <a:lnTo>
                      <a:pt x="86" y="120"/>
                    </a:lnTo>
                    <a:lnTo>
                      <a:pt x="86" y="122"/>
                    </a:lnTo>
                    <a:lnTo>
                      <a:pt x="88" y="122"/>
                    </a:lnTo>
                    <a:lnTo>
                      <a:pt x="88" y="124"/>
                    </a:lnTo>
                    <a:lnTo>
                      <a:pt x="86" y="124"/>
                    </a:lnTo>
                    <a:lnTo>
                      <a:pt x="88" y="124"/>
                    </a:lnTo>
                    <a:lnTo>
                      <a:pt x="88" y="126"/>
                    </a:lnTo>
                    <a:lnTo>
                      <a:pt x="90" y="126"/>
                    </a:lnTo>
                    <a:lnTo>
                      <a:pt x="92" y="126"/>
                    </a:lnTo>
                    <a:lnTo>
                      <a:pt x="90" y="126"/>
                    </a:lnTo>
                    <a:lnTo>
                      <a:pt x="88" y="126"/>
                    </a:lnTo>
                    <a:lnTo>
                      <a:pt x="90" y="128"/>
                    </a:lnTo>
                    <a:lnTo>
                      <a:pt x="88" y="12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50" name="Freeform 248">
                <a:extLst>
                  <a:ext uri="{FF2B5EF4-FFF2-40B4-BE49-F238E27FC236}">
                    <a16:creationId xmlns:a16="http://schemas.microsoft.com/office/drawing/2014/main" id="{88C9D89E-21C7-C4FA-3A31-6AA4BE59287B}"/>
                  </a:ext>
                </a:extLst>
              </p:cNvPr>
              <p:cNvSpPr>
                <a:spLocks noChangeAspect="1"/>
              </p:cNvSpPr>
              <p:nvPr/>
            </p:nvSpPr>
            <p:spPr bwMode="auto">
              <a:xfrm>
                <a:off x="4731732" y="2655513"/>
                <a:ext cx="18246" cy="36499"/>
              </a:xfrm>
              <a:custGeom>
                <a:avLst/>
                <a:gdLst>
                  <a:gd name="T0" fmla="*/ 0 w 12"/>
                  <a:gd name="T1" fmla="*/ 18 h 24"/>
                  <a:gd name="T2" fmla="*/ 2 w 12"/>
                  <a:gd name="T3" fmla="*/ 16 h 24"/>
                  <a:gd name="T4" fmla="*/ 2 w 12"/>
                  <a:gd name="T5" fmla="*/ 14 h 24"/>
                  <a:gd name="T6" fmla="*/ 2 w 12"/>
                  <a:gd name="T7" fmla="*/ 12 h 24"/>
                  <a:gd name="T8" fmla="*/ 4 w 12"/>
                  <a:gd name="T9" fmla="*/ 10 h 24"/>
                  <a:gd name="T10" fmla="*/ 4 w 12"/>
                  <a:gd name="T11" fmla="*/ 10 h 24"/>
                  <a:gd name="T12" fmla="*/ 6 w 12"/>
                  <a:gd name="T13" fmla="*/ 10 h 24"/>
                  <a:gd name="T14" fmla="*/ 6 w 12"/>
                  <a:gd name="T15" fmla="*/ 10 h 24"/>
                  <a:gd name="T16" fmla="*/ 6 w 12"/>
                  <a:gd name="T17" fmla="*/ 8 h 24"/>
                  <a:gd name="T18" fmla="*/ 8 w 12"/>
                  <a:gd name="T19" fmla="*/ 6 h 24"/>
                  <a:gd name="T20" fmla="*/ 8 w 12"/>
                  <a:gd name="T21" fmla="*/ 6 h 24"/>
                  <a:gd name="T22" fmla="*/ 8 w 12"/>
                  <a:gd name="T23" fmla="*/ 4 h 24"/>
                  <a:gd name="T24" fmla="*/ 8 w 12"/>
                  <a:gd name="T25" fmla="*/ 4 h 24"/>
                  <a:gd name="T26" fmla="*/ 8 w 12"/>
                  <a:gd name="T27" fmla="*/ 4 h 24"/>
                  <a:gd name="T28" fmla="*/ 8 w 12"/>
                  <a:gd name="T29" fmla="*/ 2 h 24"/>
                  <a:gd name="T30" fmla="*/ 8 w 12"/>
                  <a:gd name="T31" fmla="*/ 2 h 24"/>
                  <a:gd name="T32" fmla="*/ 10 w 12"/>
                  <a:gd name="T33" fmla="*/ 0 h 24"/>
                  <a:gd name="T34" fmla="*/ 10 w 12"/>
                  <a:gd name="T35" fmla="*/ 0 h 24"/>
                  <a:gd name="T36" fmla="*/ 12 w 12"/>
                  <a:gd name="T37" fmla="*/ 0 h 24"/>
                  <a:gd name="T38" fmla="*/ 12 w 12"/>
                  <a:gd name="T39" fmla="*/ 2 h 24"/>
                  <a:gd name="T40" fmla="*/ 10 w 12"/>
                  <a:gd name="T41" fmla="*/ 2 h 24"/>
                  <a:gd name="T42" fmla="*/ 10 w 12"/>
                  <a:gd name="T43" fmla="*/ 2 h 24"/>
                  <a:gd name="T44" fmla="*/ 10 w 12"/>
                  <a:gd name="T45" fmla="*/ 4 h 24"/>
                  <a:gd name="T46" fmla="*/ 10 w 12"/>
                  <a:gd name="T47" fmla="*/ 6 h 24"/>
                  <a:gd name="T48" fmla="*/ 10 w 12"/>
                  <a:gd name="T49" fmla="*/ 6 h 24"/>
                  <a:gd name="T50" fmla="*/ 8 w 12"/>
                  <a:gd name="T51" fmla="*/ 8 h 24"/>
                  <a:gd name="T52" fmla="*/ 8 w 12"/>
                  <a:gd name="T53" fmla="*/ 8 h 24"/>
                  <a:gd name="T54" fmla="*/ 8 w 12"/>
                  <a:gd name="T55" fmla="*/ 10 h 24"/>
                  <a:gd name="T56" fmla="*/ 8 w 12"/>
                  <a:gd name="T57" fmla="*/ 10 h 24"/>
                  <a:gd name="T58" fmla="*/ 8 w 12"/>
                  <a:gd name="T59" fmla="*/ 10 h 24"/>
                  <a:gd name="T60" fmla="*/ 6 w 12"/>
                  <a:gd name="T61" fmla="*/ 10 h 24"/>
                  <a:gd name="T62" fmla="*/ 6 w 12"/>
                  <a:gd name="T63" fmla="*/ 12 h 24"/>
                  <a:gd name="T64" fmla="*/ 6 w 12"/>
                  <a:gd name="T65" fmla="*/ 14 h 24"/>
                  <a:gd name="T66" fmla="*/ 6 w 12"/>
                  <a:gd name="T67" fmla="*/ 14 h 24"/>
                  <a:gd name="T68" fmla="*/ 6 w 12"/>
                  <a:gd name="T69" fmla="*/ 16 h 24"/>
                  <a:gd name="T70" fmla="*/ 6 w 12"/>
                  <a:gd name="T71" fmla="*/ 16 h 24"/>
                  <a:gd name="T72" fmla="*/ 6 w 12"/>
                  <a:gd name="T73" fmla="*/ 16 h 24"/>
                  <a:gd name="T74" fmla="*/ 6 w 12"/>
                  <a:gd name="T75" fmla="*/ 18 h 24"/>
                  <a:gd name="T76" fmla="*/ 4 w 12"/>
                  <a:gd name="T77" fmla="*/ 20 h 24"/>
                  <a:gd name="T78" fmla="*/ 4 w 12"/>
                  <a:gd name="T79" fmla="*/ 22 h 24"/>
                  <a:gd name="T80" fmla="*/ 2 w 12"/>
                  <a:gd name="T81" fmla="*/ 24 h 24"/>
                  <a:gd name="T82" fmla="*/ 2 w 12"/>
                  <a:gd name="T83" fmla="*/ 22 h 24"/>
                  <a:gd name="T84" fmla="*/ 2 w 12"/>
                  <a:gd name="T85" fmla="*/ 22 h 24"/>
                  <a:gd name="T86" fmla="*/ 2 w 12"/>
                  <a:gd name="T87" fmla="*/ 20 h 24"/>
                  <a:gd name="T88" fmla="*/ 2 w 12"/>
                  <a:gd name="T89" fmla="*/ 20 h 24"/>
                  <a:gd name="T90" fmla="*/ 2 w 12"/>
                  <a:gd name="T91" fmla="*/ 18 h 24"/>
                  <a:gd name="T92" fmla="*/ 0 w 12"/>
                  <a:gd name="T93" fmla="*/ 18 h 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 h="24">
                    <a:moveTo>
                      <a:pt x="0" y="18"/>
                    </a:moveTo>
                    <a:lnTo>
                      <a:pt x="2" y="16"/>
                    </a:lnTo>
                    <a:lnTo>
                      <a:pt x="2" y="14"/>
                    </a:lnTo>
                    <a:lnTo>
                      <a:pt x="2" y="12"/>
                    </a:lnTo>
                    <a:lnTo>
                      <a:pt x="4" y="10"/>
                    </a:lnTo>
                    <a:lnTo>
                      <a:pt x="6" y="10"/>
                    </a:lnTo>
                    <a:lnTo>
                      <a:pt x="6" y="8"/>
                    </a:lnTo>
                    <a:lnTo>
                      <a:pt x="8" y="6"/>
                    </a:lnTo>
                    <a:lnTo>
                      <a:pt x="8" y="4"/>
                    </a:lnTo>
                    <a:lnTo>
                      <a:pt x="8" y="2"/>
                    </a:lnTo>
                    <a:lnTo>
                      <a:pt x="10" y="0"/>
                    </a:lnTo>
                    <a:lnTo>
                      <a:pt x="12" y="0"/>
                    </a:lnTo>
                    <a:lnTo>
                      <a:pt x="12" y="2"/>
                    </a:lnTo>
                    <a:lnTo>
                      <a:pt x="10" y="2"/>
                    </a:lnTo>
                    <a:lnTo>
                      <a:pt x="10" y="4"/>
                    </a:lnTo>
                    <a:lnTo>
                      <a:pt x="10" y="6"/>
                    </a:lnTo>
                    <a:lnTo>
                      <a:pt x="8" y="8"/>
                    </a:lnTo>
                    <a:lnTo>
                      <a:pt x="8" y="10"/>
                    </a:lnTo>
                    <a:lnTo>
                      <a:pt x="6" y="10"/>
                    </a:lnTo>
                    <a:lnTo>
                      <a:pt x="6" y="12"/>
                    </a:lnTo>
                    <a:lnTo>
                      <a:pt x="6" y="14"/>
                    </a:lnTo>
                    <a:lnTo>
                      <a:pt x="6" y="16"/>
                    </a:lnTo>
                    <a:lnTo>
                      <a:pt x="6" y="18"/>
                    </a:lnTo>
                    <a:lnTo>
                      <a:pt x="4" y="20"/>
                    </a:lnTo>
                    <a:lnTo>
                      <a:pt x="4" y="22"/>
                    </a:lnTo>
                    <a:lnTo>
                      <a:pt x="2" y="24"/>
                    </a:lnTo>
                    <a:lnTo>
                      <a:pt x="2" y="22"/>
                    </a:lnTo>
                    <a:lnTo>
                      <a:pt x="2" y="20"/>
                    </a:lnTo>
                    <a:lnTo>
                      <a:pt x="2" y="18"/>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51" name="Freeform 249">
                <a:extLst>
                  <a:ext uri="{FF2B5EF4-FFF2-40B4-BE49-F238E27FC236}">
                    <a16:creationId xmlns:a16="http://schemas.microsoft.com/office/drawing/2014/main" id="{8642199C-15ED-A648-2C5C-E22181874769}"/>
                  </a:ext>
                </a:extLst>
              </p:cNvPr>
              <p:cNvSpPr>
                <a:spLocks noChangeAspect="1"/>
              </p:cNvSpPr>
              <p:nvPr/>
            </p:nvSpPr>
            <p:spPr bwMode="auto">
              <a:xfrm>
                <a:off x="1149218" y="2752836"/>
                <a:ext cx="48658" cy="63871"/>
              </a:xfrm>
              <a:custGeom>
                <a:avLst/>
                <a:gdLst>
                  <a:gd name="T0" fmla="*/ 2 w 32"/>
                  <a:gd name="T1" fmla="*/ 20 h 42"/>
                  <a:gd name="T2" fmla="*/ 2 w 32"/>
                  <a:gd name="T3" fmla="*/ 18 h 42"/>
                  <a:gd name="T4" fmla="*/ 2 w 32"/>
                  <a:gd name="T5" fmla="*/ 14 h 42"/>
                  <a:gd name="T6" fmla="*/ 6 w 32"/>
                  <a:gd name="T7" fmla="*/ 4 h 42"/>
                  <a:gd name="T8" fmla="*/ 14 w 32"/>
                  <a:gd name="T9" fmla="*/ 0 h 42"/>
                  <a:gd name="T10" fmla="*/ 18 w 32"/>
                  <a:gd name="T11" fmla="*/ 0 h 42"/>
                  <a:gd name="T12" fmla="*/ 22 w 32"/>
                  <a:gd name="T13" fmla="*/ 2 h 42"/>
                  <a:gd name="T14" fmla="*/ 28 w 32"/>
                  <a:gd name="T15" fmla="*/ 2 h 42"/>
                  <a:gd name="T16" fmla="*/ 32 w 32"/>
                  <a:gd name="T17" fmla="*/ 2 h 42"/>
                  <a:gd name="T18" fmla="*/ 16 w 32"/>
                  <a:gd name="T19" fmla="*/ 14 h 42"/>
                  <a:gd name="T20" fmla="*/ 14 w 32"/>
                  <a:gd name="T21" fmla="*/ 18 h 42"/>
                  <a:gd name="T22" fmla="*/ 14 w 32"/>
                  <a:gd name="T23" fmla="*/ 22 h 42"/>
                  <a:gd name="T24" fmla="*/ 10 w 32"/>
                  <a:gd name="T25" fmla="*/ 22 h 42"/>
                  <a:gd name="T26" fmla="*/ 8 w 32"/>
                  <a:gd name="T27" fmla="*/ 28 h 42"/>
                  <a:gd name="T28" fmla="*/ 6 w 32"/>
                  <a:gd name="T29" fmla="*/ 32 h 42"/>
                  <a:gd name="T30" fmla="*/ 8 w 32"/>
                  <a:gd name="T31" fmla="*/ 38 h 42"/>
                  <a:gd name="T32" fmla="*/ 10 w 32"/>
                  <a:gd name="T33" fmla="*/ 38 h 42"/>
                  <a:gd name="T34" fmla="*/ 10 w 32"/>
                  <a:gd name="T35" fmla="*/ 40 h 42"/>
                  <a:gd name="T36" fmla="*/ 6 w 32"/>
                  <a:gd name="T37" fmla="*/ 42 h 42"/>
                  <a:gd name="T38" fmla="*/ 2 w 32"/>
                  <a:gd name="T39" fmla="*/ 24 h 42"/>
                  <a:gd name="T40" fmla="*/ 0 w 32"/>
                  <a:gd name="T41" fmla="*/ 22 h 42"/>
                  <a:gd name="T42" fmla="*/ 2 w 32"/>
                  <a:gd name="T43" fmla="*/ 2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42">
                    <a:moveTo>
                      <a:pt x="2" y="20"/>
                    </a:moveTo>
                    <a:lnTo>
                      <a:pt x="2" y="18"/>
                    </a:lnTo>
                    <a:lnTo>
                      <a:pt x="2" y="14"/>
                    </a:lnTo>
                    <a:lnTo>
                      <a:pt x="6" y="4"/>
                    </a:lnTo>
                    <a:lnTo>
                      <a:pt x="14" y="0"/>
                    </a:lnTo>
                    <a:lnTo>
                      <a:pt x="18" y="0"/>
                    </a:lnTo>
                    <a:lnTo>
                      <a:pt x="22" y="2"/>
                    </a:lnTo>
                    <a:lnTo>
                      <a:pt x="28" y="2"/>
                    </a:lnTo>
                    <a:lnTo>
                      <a:pt x="32" y="2"/>
                    </a:lnTo>
                    <a:lnTo>
                      <a:pt x="16" y="14"/>
                    </a:lnTo>
                    <a:lnTo>
                      <a:pt x="14" y="18"/>
                    </a:lnTo>
                    <a:lnTo>
                      <a:pt x="14" y="22"/>
                    </a:lnTo>
                    <a:lnTo>
                      <a:pt x="10" y="22"/>
                    </a:lnTo>
                    <a:lnTo>
                      <a:pt x="8" y="28"/>
                    </a:lnTo>
                    <a:lnTo>
                      <a:pt x="6" y="32"/>
                    </a:lnTo>
                    <a:lnTo>
                      <a:pt x="8" y="38"/>
                    </a:lnTo>
                    <a:lnTo>
                      <a:pt x="10" y="38"/>
                    </a:lnTo>
                    <a:lnTo>
                      <a:pt x="10" y="40"/>
                    </a:lnTo>
                    <a:lnTo>
                      <a:pt x="6" y="42"/>
                    </a:lnTo>
                    <a:lnTo>
                      <a:pt x="2" y="24"/>
                    </a:lnTo>
                    <a:lnTo>
                      <a:pt x="0" y="22"/>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52" name="Freeform 250">
                <a:extLst>
                  <a:ext uri="{FF2B5EF4-FFF2-40B4-BE49-F238E27FC236}">
                    <a16:creationId xmlns:a16="http://schemas.microsoft.com/office/drawing/2014/main" id="{1396056C-0451-2321-79BA-F010A623EC8A}"/>
                  </a:ext>
                </a:extLst>
              </p:cNvPr>
              <p:cNvSpPr>
                <a:spLocks noChangeAspect="1"/>
              </p:cNvSpPr>
              <p:nvPr/>
            </p:nvSpPr>
            <p:spPr bwMode="auto">
              <a:xfrm>
                <a:off x="1149218" y="2752836"/>
                <a:ext cx="48658" cy="63871"/>
              </a:xfrm>
              <a:custGeom>
                <a:avLst/>
                <a:gdLst>
                  <a:gd name="T0" fmla="*/ 2 w 32"/>
                  <a:gd name="T1" fmla="*/ 20 h 42"/>
                  <a:gd name="T2" fmla="*/ 2 w 32"/>
                  <a:gd name="T3" fmla="*/ 18 h 42"/>
                  <a:gd name="T4" fmla="*/ 2 w 32"/>
                  <a:gd name="T5" fmla="*/ 14 h 42"/>
                  <a:gd name="T6" fmla="*/ 6 w 32"/>
                  <a:gd name="T7" fmla="*/ 4 h 42"/>
                  <a:gd name="T8" fmla="*/ 14 w 32"/>
                  <a:gd name="T9" fmla="*/ 0 h 42"/>
                  <a:gd name="T10" fmla="*/ 18 w 32"/>
                  <a:gd name="T11" fmla="*/ 0 h 42"/>
                  <a:gd name="T12" fmla="*/ 22 w 32"/>
                  <a:gd name="T13" fmla="*/ 2 h 42"/>
                  <a:gd name="T14" fmla="*/ 28 w 32"/>
                  <a:gd name="T15" fmla="*/ 2 h 42"/>
                  <a:gd name="T16" fmla="*/ 32 w 32"/>
                  <a:gd name="T17" fmla="*/ 2 h 42"/>
                  <a:gd name="T18" fmla="*/ 16 w 32"/>
                  <a:gd name="T19" fmla="*/ 14 h 42"/>
                  <a:gd name="T20" fmla="*/ 14 w 32"/>
                  <a:gd name="T21" fmla="*/ 18 h 42"/>
                  <a:gd name="T22" fmla="*/ 14 w 32"/>
                  <a:gd name="T23" fmla="*/ 22 h 42"/>
                  <a:gd name="T24" fmla="*/ 10 w 32"/>
                  <a:gd name="T25" fmla="*/ 22 h 42"/>
                  <a:gd name="T26" fmla="*/ 8 w 32"/>
                  <a:gd name="T27" fmla="*/ 28 h 42"/>
                  <a:gd name="T28" fmla="*/ 6 w 32"/>
                  <a:gd name="T29" fmla="*/ 32 h 42"/>
                  <a:gd name="T30" fmla="*/ 8 w 32"/>
                  <a:gd name="T31" fmla="*/ 38 h 42"/>
                  <a:gd name="T32" fmla="*/ 10 w 32"/>
                  <a:gd name="T33" fmla="*/ 38 h 42"/>
                  <a:gd name="T34" fmla="*/ 10 w 32"/>
                  <a:gd name="T35" fmla="*/ 40 h 42"/>
                  <a:gd name="T36" fmla="*/ 6 w 32"/>
                  <a:gd name="T37" fmla="*/ 42 h 42"/>
                  <a:gd name="T38" fmla="*/ 2 w 32"/>
                  <a:gd name="T39" fmla="*/ 24 h 42"/>
                  <a:gd name="T40" fmla="*/ 0 w 32"/>
                  <a:gd name="T41" fmla="*/ 22 h 42"/>
                  <a:gd name="T42" fmla="*/ 2 w 32"/>
                  <a:gd name="T43" fmla="*/ 2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42">
                    <a:moveTo>
                      <a:pt x="2" y="20"/>
                    </a:moveTo>
                    <a:lnTo>
                      <a:pt x="2" y="18"/>
                    </a:lnTo>
                    <a:lnTo>
                      <a:pt x="2" y="14"/>
                    </a:lnTo>
                    <a:lnTo>
                      <a:pt x="6" y="4"/>
                    </a:lnTo>
                    <a:lnTo>
                      <a:pt x="14" y="0"/>
                    </a:lnTo>
                    <a:lnTo>
                      <a:pt x="18" y="0"/>
                    </a:lnTo>
                    <a:lnTo>
                      <a:pt x="22" y="2"/>
                    </a:lnTo>
                    <a:lnTo>
                      <a:pt x="28" y="2"/>
                    </a:lnTo>
                    <a:lnTo>
                      <a:pt x="32" y="2"/>
                    </a:lnTo>
                    <a:lnTo>
                      <a:pt x="16" y="14"/>
                    </a:lnTo>
                    <a:lnTo>
                      <a:pt x="14" y="18"/>
                    </a:lnTo>
                    <a:lnTo>
                      <a:pt x="14" y="22"/>
                    </a:lnTo>
                    <a:lnTo>
                      <a:pt x="10" y="22"/>
                    </a:lnTo>
                    <a:lnTo>
                      <a:pt x="8" y="28"/>
                    </a:lnTo>
                    <a:lnTo>
                      <a:pt x="6" y="32"/>
                    </a:lnTo>
                    <a:lnTo>
                      <a:pt x="8" y="38"/>
                    </a:lnTo>
                    <a:lnTo>
                      <a:pt x="10" y="38"/>
                    </a:lnTo>
                    <a:lnTo>
                      <a:pt x="10" y="40"/>
                    </a:lnTo>
                    <a:lnTo>
                      <a:pt x="6" y="42"/>
                    </a:lnTo>
                    <a:lnTo>
                      <a:pt x="2" y="24"/>
                    </a:lnTo>
                    <a:lnTo>
                      <a:pt x="0" y="22"/>
                    </a:lnTo>
                    <a:lnTo>
                      <a:pt x="2" y="2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53" name="Freeform 251">
                <a:extLst>
                  <a:ext uri="{FF2B5EF4-FFF2-40B4-BE49-F238E27FC236}">
                    <a16:creationId xmlns:a16="http://schemas.microsoft.com/office/drawing/2014/main" id="{92AF05B9-6264-50D5-D6EB-04D67B0381E7}"/>
                  </a:ext>
                </a:extLst>
              </p:cNvPr>
              <p:cNvSpPr>
                <a:spLocks noChangeAspect="1"/>
              </p:cNvSpPr>
              <p:nvPr/>
            </p:nvSpPr>
            <p:spPr bwMode="auto">
              <a:xfrm>
                <a:off x="1210042" y="2755879"/>
                <a:ext cx="21289" cy="27372"/>
              </a:xfrm>
              <a:custGeom>
                <a:avLst/>
                <a:gdLst>
                  <a:gd name="T0" fmla="*/ 2 w 14"/>
                  <a:gd name="T1" fmla="*/ 4 h 18"/>
                  <a:gd name="T2" fmla="*/ 4 w 14"/>
                  <a:gd name="T3" fmla="*/ 2 h 18"/>
                  <a:gd name="T4" fmla="*/ 12 w 14"/>
                  <a:gd name="T5" fmla="*/ 0 h 18"/>
                  <a:gd name="T6" fmla="*/ 12 w 14"/>
                  <a:gd name="T7" fmla="*/ 2 h 18"/>
                  <a:gd name="T8" fmla="*/ 12 w 14"/>
                  <a:gd name="T9" fmla="*/ 4 h 18"/>
                  <a:gd name="T10" fmla="*/ 14 w 14"/>
                  <a:gd name="T11" fmla="*/ 14 h 18"/>
                  <a:gd name="T12" fmla="*/ 10 w 14"/>
                  <a:gd name="T13" fmla="*/ 16 h 18"/>
                  <a:gd name="T14" fmla="*/ 6 w 14"/>
                  <a:gd name="T15" fmla="*/ 18 h 18"/>
                  <a:gd name="T16" fmla="*/ 2 w 14"/>
                  <a:gd name="T17" fmla="*/ 18 h 18"/>
                  <a:gd name="T18" fmla="*/ 0 w 14"/>
                  <a:gd name="T19" fmla="*/ 10 h 18"/>
                  <a:gd name="T20" fmla="*/ 2 w 14"/>
                  <a:gd name="T21" fmla="*/ 4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 h="18">
                    <a:moveTo>
                      <a:pt x="2" y="4"/>
                    </a:moveTo>
                    <a:lnTo>
                      <a:pt x="4" y="2"/>
                    </a:lnTo>
                    <a:lnTo>
                      <a:pt x="12" y="0"/>
                    </a:lnTo>
                    <a:lnTo>
                      <a:pt x="12" y="2"/>
                    </a:lnTo>
                    <a:lnTo>
                      <a:pt x="12" y="4"/>
                    </a:lnTo>
                    <a:lnTo>
                      <a:pt x="14" y="14"/>
                    </a:lnTo>
                    <a:lnTo>
                      <a:pt x="10" y="16"/>
                    </a:lnTo>
                    <a:lnTo>
                      <a:pt x="6" y="18"/>
                    </a:lnTo>
                    <a:lnTo>
                      <a:pt x="2" y="18"/>
                    </a:lnTo>
                    <a:lnTo>
                      <a:pt x="0" y="10"/>
                    </a:lnTo>
                    <a:lnTo>
                      <a:pt x="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54" name="Freeform 252">
                <a:extLst>
                  <a:ext uri="{FF2B5EF4-FFF2-40B4-BE49-F238E27FC236}">
                    <a16:creationId xmlns:a16="http://schemas.microsoft.com/office/drawing/2014/main" id="{932CADAF-B860-1237-726C-B2DF3C155651}"/>
                  </a:ext>
                </a:extLst>
              </p:cNvPr>
              <p:cNvSpPr>
                <a:spLocks noChangeAspect="1"/>
              </p:cNvSpPr>
              <p:nvPr/>
            </p:nvSpPr>
            <p:spPr bwMode="auto">
              <a:xfrm>
                <a:off x="1210042" y="2755879"/>
                <a:ext cx="21289" cy="27372"/>
              </a:xfrm>
              <a:custGeom>
                <a:avLst/>
                <a:gdLst>
                  <a:gd name="T0" fmla="*/ 2 w 14"/>
                  <a:gd name="T1" fmla="*/ 4 h 18"/>
                  <a:gd name="T2" fmla="*/ 4 w 14"/>
                  <a:gd name="T3" fmla="*/ 2 h 18"/>
                  <a:gd name="T4" fmla="*/ 12 w 14"/>
                  <a:gd name="T5" fmla="*/ 0 h 18"/>
                  <a:gd name="T6" fmla="*/ 12 w 14"/>
                  <a:gd name="T7" fmla="*/ 2 h 18"/>
                  <a:gd name="T8" fmla="*/ 12 w 14"/>
                  <a:gd name="T9" fmla="*/ 4 h 18"/>
                  <a:gd name="T10" fmla="*/ 14 w 14"/>
                  <a:gd name="T11" fmla="*/ 14 h 18"/>
                  <a:gd name="T12" fmla="*/ 10 w 14"/>
                  <a:gd name="T13" fmla="*/ 16 h 18"/>
                  <a:gd name="T14" fmla="*/ 6 w 14"/>
                  <a:gd name="T15" fmla="*/ 18 h 18"/>
                  <a:gd name="T16" fmla="*/ 2 w 14"/>
                  <a:gd name="T17" fmla="*/ 18 h 18"/>
                  <a:gd name="T18" fmla="*/ 0 w 14"/>
                  <a:gd name="T19" fmla="*/ 10 h 18"/>
                  <a:gd name="T20" fmla="*/ 2 w 14"/>
                  <a:gd name="T21" fmla="*/ 4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 h="18">
                    <a:moveTo>
                      <a:pt x="2" y="4"/>
                    </a:moveTo>
                    <a:lnTo>
                      <a:pt x="4" y="2"/>
                    </a:lnTo>
                    <a:lnTo>
                      <a:pt x="12" y="0"/>
                    </a:lnTo>
                    <a:lnTo>
                      <a:pt x="12" y="2"/>
                    </a:lnTo>
                    <a:lnTo>
                      <a:pt x="12" y="4"/>
                    </a:lnTo>
                    <a:lnTo>
                      <a:pt x="14" y="14"/>
                    </a:lnTo>
                    <a:lnTo>
                      <a:pt x="10" y="16"/>
                    </a:lnTo>
                    <a:lnTo>
                      <a:pt x="6" y="18"/>
                    </a:lnTo>
                    <a:lnTo>
                      <a:pt x="2" y="18"/>
                    </a:lnTo>
                    <a:lnTo>
                      <a:pt x="0" y="10"/>
                    </a:lnTo>
                    <a:lnTo>
                      <a:pt x="2" y="4"/>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55" name="Freeform 253">
                <a:extLst>
                  <a:ext uri="{FF2B5EF4-FFF2-40B4-BE49-F238E27FC236}">
                    <a16:creationId xmlns:a16="http://schemas.microsoft.com/office/drawing/2014/main" id="{94401629-5DC6-72EF-B849-640B00F40C65}"/>
                  </a:ext>
                </a:extLst>
              </p:cNvPr>
              <p:cNvSpPr>
                <a:spLocks noChangeAspect="1"/>
              </p:cNvSpPr>
              <p:nvPr/>
            </p:nvSpPr>
            <p:spPr bwMode="auto">
              <a:xfrm>
                <a:off x="2237963" y="3009845"/>
                <a:ext cx="39535" cy="15206"/>
              </a:xfrm>
              <a:custGeom>
                <a:avLst/>
                <a:gdLst>
                  <a:gd name="T0" fmla="*/ 16 w 26"/>
                  <a:gd name="T1" fmla="*/ 0 h 10"/>
                  <a:gd name="T2" fmla="*/ 22 w 26"/>
                  <a:gd name="T3" fmla="*/ 0 h 10"/>
                  <a:gd name="T4" fmla="*/ 26 w 26"/>
                  <a:gd name="T5" fmla="*/ 2 h 10"/>
                  <a:gd name="T6" fmla="*/ 26 w 26"/>
                  <a:gd name="T7" fmla="*/ 4 h 10"/>
                  <a:gd name="T8" fmla="*/ 20 w 26"/>
                  <a:gd name="T9" fmla="*/ 10 h 10"/>
                  <a:gd name="T10" fmla="*/ 12 w 26"/>
                  <a:gd name="T11" fmla="*/ 4 h 10"/>
                  <a:gd name="T12" fmla="*/ 0 w 26"/>
                  <a:gd name="T13" fmla="*/ 0 h 10"/>
                  <a:gd name="T14" fmla="*/ 8 w 26"/>
                  <a:gd name="T15" fmla="*/ 0 h 10"/>
                  <a:gd name="T16" fmla="*/ 12 w 26"/>
                  <a:gd name="T17" fmla="*/ 0 h 10"/>
                  <a:gd name="T18" fmla="*/ 16 w 26"/>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0">
                    <a:moveTo>
                      <a:pt x="16" y="0"/>
                    </a:moveTo>
                    <a:lnTo>
                      <a:pt x="22" y="0"/>
                    </a:lnTo>
                    <a:lnTo>
                      <a:pt x="26" y="2"/>
                    </a:lnTo>
                    <a:lnTo>
                      <a:pt x="26" y="4"/>
                    </a:lnTo>
                    <a:lnTo>
                      <a:pt x="20" y="10"/>
                    </a:lnTo>
                    <a:lnTo>
                      <a:pt x="12" y="4"/>
                    </a:lnTo>
                    <a:lnTo>
                      <a:pt x="0" y="0"/>
                    </a:lnTo>
                    <a:lnTo>
                      <a:pt x="8" y="0"/>
                    </a:lnTo>
                    <a:lnTo>
                      <a:pt x="12" y="0"/>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56" name="Freeform 254">
                <a:extLst>
                  <a:ext uri="{FF2B5EF4-FFF2-40B4-BE49-F238E27FC236}">
                    <a16:creationId xmlns:a16="http://schemas.microsoft.com/office/drawing/2014/main" id="{CF51FA32-4549-3C01-2EC1-B51CB5A9C305}"/>
                  </a:ext>
                </a:extLst>
              </p:cNvPr>
              <p:cNvSpPr>
                <a:spLocks noChangeAspect="1"/>
              </p:cNvSpPr>
              <p:nvPr/>
            </p:nvSpPr>
            <p:spPr bwMode="auto">
              <a:xfrm>
                <a:off x="2237963" y="3009845"/>
                <a:ext cx="39535" cy="15206"/>
              </a:xfrm>
              <a:custGeom>
                <a:avLst/>
                <a:gdLst>
                  <a:gd name="T0" fmla="*/ 16 w 26"/>
                  <a:gd name="T1" fmla="*/ 0 h 10"/>
                  <a:gd name="T2" fmla="*/ 22 w 26"/>
                  <a:gd name="T3" fmla="*/ 0 h 10"/>
                  <a:gd name="T4" fmla="*/ 26 w 26"/>
                  <a:gd name="T5" fmla="*/ 2 h 10"/>
                  <a:gd name="T6" fmla="*/ 26 w 26"/>
                  <a:gd name="T7" fmla="*/ 4 h 10"/>
                  <a:gd name="T8" fmla="*/ 20 w 26"/>
                  <a:gd name="T9" fmla="*/ 10 h 10"/>
                  <a:gd name="T10" fmla="*/ 12 w 26"/>
                  <a:gd name="T11" fmla="*/ 4 h 10"/>
                  <a:gd name="T12" fmla="*/ 0 w 26"/>
                  <a:gd name="T13" fmla="*/ 0 h 10"/>
                  <a:gd name="T14" fmla="*/ 8 w 26"/>
                  <a:gd name="T15" fmla="*/ 0 h 10"/>
                  <a:gd name="T16" fmla="*/ 12 w 26"/>
                  <a:gd name="T17" fmla="*/ 0 h 10"/>
                  <a:gd name="T18" fmla="*/ 16 w 26"/>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0">
                    <a:moveTo>
                      <a:pt x="16" y="0"/>
                    </a:moveTo>
                    <a:lnTo>
                      <a:pt x="22" y="0"/>
                    </a:lnTo>
                    <a:lnTo>
                      <a:pt x="26" y="2"/>
                    </a:lnTo>
                    <a:lnTo>
                      <a:pt x="26" y="4"/>
                    </a:lnTo>
                    <a:lnTo>
                      <a:pt x="20" y="10"/>
                    </a:lnTo>
                    <a:lnTo>
                      <a:pt x="12" y="4"/>
                    </a:lnTo>
                    <a:lnTo>
                      <a:pt x="0" y="0"/>
                    </a:lnTo>
                    <a:lnTo>
                      <a:pt x="8" y="0"/>
                    </a:lnTo>
                    <a:lnTo>
                      <a:pt x="12" y="0"/>
                    </a:lnTo>
                    <a:lnTo>
                      <a:pt x="16"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57" name="Freeform 255">
                <a:extLst>
                  <a:ext uri="{FF2B5EF4-FFF2-40B4-BE49-F238E27FC236}">
                    <a16:creationId xmlns:a16="http://schemas.microsoft.com/office/drawing/2014/main" id="{3A8C60C3-3257-1770-1DEB-3C9244B3DD49}"/>
                  </a:ext>
                </a:extLst>
              </p:cNvPr>
              <p:cNvSpPr>
                <a:spLocks noChangeAspect="1"/>
              </p:cNvSpPr>
              <p:nvPr/>
            </p:nvSpPr>
            <p:spPr bwMode="auto">
              <a:xfrm>
                <a:off x="1228288" y="2780215"/>
                <a:ext cx="18246" cy="21289"/>
              </a:xfrm>
              <a:custGeom>
                <a:avLst/>
                <a:gdLst>
                  <a:gd name="T0" fmla="*/ 4 w 12"/>
                  <a:gd name="T1" fmla="*/ 14 h 14"/>
                  <a:gd name="T2" fmla="*/ 0 w 12"/>
                  <a:gd name="T3" fmla="*/ 12 h 14"/>
                  <a:gd name="T4" fmla="*/ 0 w 12"/>
                  <a:gd name="T5" fmla="*/ 6 h 14"/>
                  <a:gd name="T6" fmla="*/ 4 w 12"/>
                  <a:gd name="T7" fmla="*/ 2 h 14"/>
                  <a:gd name="T8" fmla="*/ 6 w 12"/>
                  <a:gd name="T9" fmla="*/ 0 h 14"/>
                  <a:gd name="T10" fmla="*/ 12 w 12"/>
                  <a:gd name="T11" fmla="*/ 4 h 14"/>
                  <a:gd name="T12" fmla="*/ 4 w 12"/>
                  <a:gd name="T13" fmla="*/ 14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4">
                    <a:moveTo>
                      <a:pt x="4" y="14"/>
                    </a:moveTo>
                    <a:lnTo>
                      <a:pt x="0" y="12"/>
                    </a:lnTo>
                    <a:lnTo>
                      <a:pt x="0" y="6"/>
                    </a:lnTo>
                    <a:lnTo>
                      <a:pt x="4" y="2"/>
                    </a:lnTo>
                    <a:lnTo>
                      <a:pt x="6" y="0"/>
                    </a:lnTo>
                    <a:lnTo>
                      <a:pt x="12" y="4"/>
                    </a:lnTo>
                    <a:lnTo>
                      <a:pt x="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58" name="Freeform 256">
                <a:extLst>
                  <a:ext uri="{FF2B5EF4-FFF2-40B4-BE49-F238E27FC236}">
                    <a16:creationId xmlns:a16="http://schemas.microsoft.com/office/drawing/2014/main" id="{89AB91F1-78D9-A15C-D30F-C8DAC347B646}"/>
                  </a:ext>
                </a:extLst>
              </p:cNvPr>
              <p:cNvSpPr>
                <a:spLocks noChangeAspect="1"/>
              </p:cNvSpPr>
              <p:nvPr/>
            </p:nvSpPr>
            <p:spPr bwMode="auto">
              <a:xfrm>
                <a:off x="1228288" y="2780215"/>
                <a:ext cx="18246" cy="21289"/>
              </a:xfrm>
              <a:custGeom>
                <a:avLst/>
                <a:gdLst>
                  <a:gd name="T0" fmla="*/ 4 w 12"/>
                  <a:gd name="T1" fmla="*/ 14 h 14"/>
                  <a:gd name="T2" fmla="*/ 0 w 12"/>
                  <a:gd name="T3" fmla="*/ 12 h 14"/>
                  <a:gd name="T4" fmla="*/ 0 w 12"/>
                  <a:gd name="T5" fmla="*/ 6 h 14"/>
                  <a:gd name="T6" fmla="*/ 4 w 12"/>
                  <a:gd name="T7" fmla="*/ 2 h 14"/>
                  <a:gd name="T8" fmla="*/ 6 w 12"/>
                  <a:gd name="T9" fmla="*/ 0 h 14"/>
                  <a:gd name="T10" fmla="*/ 12 w 12"/>
                  <a:gd name="T11" fmla="*/ 4 h 14"/>
                  <a:gd name="T12" fmla="*/ 4 w 12"/>
                  <a:gd name="T13" fmla="*/ 14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4">
                    <a:moveTo>
                      <a:pt x="4" y="14"/>
                    </a:moveTo>
                    <a:lnTo>
                      <a:pt x="0" y="12"/>
                    </a:lnTo>
                    <a:lnTo>
                      <a:pt x="0" y="6"/>
                    </a:lnTo>
                    <a:lnTo>
                      <a:pt x="4" y="2"/>
                    </a:lnTo>
                    <a:lnTo>
                      <a:pt x="6" y="0"/>
                    </a:lnTo>
                    <a:lnTo>
                      <a:pt x="12" y="4"/>
                    </a:lnTo>
                    <a:lnTo>
                      <a:pt x="4" y="14"/>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59" name="Freeform 257">
                <a:extLst>
                  <a:ext uri="{FF2B5EF4-FFF2-40B4-BE49-F238E27FC236}">
                    <a16:creationId xmlns:a16="http://schemas.microsoft.com/office/drawing/2014/main" id="{0E9B0C09-26EF-6459-5DC2-0077EE2848CE}"/>
                  </a:ext>
                </a:extLst>
              </p:cNvPr>
              <p:cNvSpPr>
                <a:spLocks noChangeAspect="1"/>
              </p:cNvSpPr>
              <p:nvPr/>
            </p:nvSpPr>
            <p:spPr bwMode="auto">
              <a:xfrm>
                <a:off x="2469091" y="3018968"/>
                <a:ext cx="12166" cy="9123"/>
              </a:xfrm>
              <a:custGeom>
                <a:avLst/>
                <a:gdLst>
                  <a:gd name="T0" fmla="*/ 6 w 8"/>
                  <a:gd name="T1" fmla="*/ 6 h 6"/>
                  <a:gd name="T2" fmla="*/ 2 w 8"/>
                  <a:gd name="T3" fmla="*/ 6 h 6"/>
                  <a:gd name="T4" fmla="*/ 0 w 8"/>
                  <a:gd name="T5" fmla="*/ 6 h 6"/>
                  <a:gd name="T6" fmla="*/ 8 w 8"/>
                  <a:gd name="T7" fmla="*/ 0 h 6"/>
                  <a:gd name="T8" fmla="*/ 6 w 8"/>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6">
                    <a:moveTo>
                      <a:pt x="6" y="6"/>
                    </a:moveTo>
                    <a:lnTo>
                      <a:pt x="2" y="6"/>
                    </a:lnTo>
                    <a:lnTo>
                      <a:pt x="0" y="6"/>
                    </a:lnTo>
                    <a:lnTo>
                      <a:pt x="8" y="0"/>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60" name="Freeform 258">
                <a:extLst>
                  <a:ext uri="{FF2B5EF4-FFF2-40B4-BE49-F238E27FC236}">
                    <a16:creationId xmlns:a16="http://schemas.microsoft.com/office/drawing/2014/main" id="{83141957-DBDA-023A-4865-2E65F09E7EDE}"/>
                  </a:ext>
                </a:extLst>
              </p:cNvPr>
              <p:cNvSpPr>
                <a:spLocks noChangeAspect="1"/>
              </p:cNvSpPr>
              <p:nvPr/>
            </p:nvSpPr>
            <p:spPr bwMode="auto">
              <a:xfrm>
                <a:off x="2469091" y="3018968"/>
                <a:ext cx="12166" cy="9123"/>
              </a:xfrm>
              <a:custGeom>
                <a:avLst/>
                <a:gdLst>
                  <a:gd name="T0" fmla="*/ 6 w 8"/>
                  <a:gd name="T1" fmla="*/ 6 h 6"/>
                  <a:gd name="T2" fmla="*/ 2 w 8"/>
                  <a:gd name="T3" fmla="*/ 6 h 6"/>
                  <a:gd name="T4" fmla="*/ 0 w 8"/>
                  <a:gd name="T5" fmla="*/ 6 h 6"/>
                  <a:gd name="T6" fmla="*/ 8 w 8"/>
                  <a:gd name="T7" fmla="*/ 0 h 6"/>
                  <a:gd name="T8" fmla="*/ 6 w 8"/>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6">
                    <a:moveTo>
                      <a:pt x="6" y="6"/>
                    </a:moveTo>
                    <a:lnTo>
                      <a:pt x="2" y="6"/>
                    </a:lnTo>
                    <a:lnTo>
                      <a:pt x="0" y="6"/>
                    </a:lnTo>
                    <a:lnTo>
                      <a:pt x="8" y="0"/>
                    </a:lnTo>
                    <a:lnTo>
                      <a:pt x="6" y="6"/>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61" name="Freeform 259">
                <a:extLst>
                  <a:ext uri="{FF2B5EF4-FFF2-40B4-BE49-F238E27FC236}">
                    <a16:creationId xmlns:a16="http://schemas.microsoft.com/office/drawing/2014/main" id="{079608DB-038D-10AE-98F6-00EBE7D66AAC}"/>
                  </a:ext>
                </a:extLst>
              </p:cNvPr>
              <p:cNvSpPr>
                <a:spLocks noChangeAspect="1"/>
              </p:cNvSpPr>
              <p:nvPr/>
            </p:nvSpPr>
            <p:spPr bwMode="auto">
              <a:xfrm>
                <a:off x="1219165" y="2828873"/>
                <a:ext cx="9123" cy="9123"/>
              </a:xfrm>
              <a:custGeom>
                <a:avLst/>
                <a:gdLst>
                  <a:gd name="T0" fmla="*/ 4 w 6"/>
                  <a:gd name="T1" fmla="*/ 6 h 6"/>
                  <a:gd name="T2" fmla="*/ 0 w 6"/>
                  <a:gd name="T3" fmla="*/ 4 h 6"/>
                  <a:gd name="T4" fmla="*/ 2 w 6"/>
                  <a:gd name="T5" fmla="*/ 0 h 6"/>
                  <a:gd name="T6" fmla="*/ 6 w 6"/>
                  <a:gd name="T7" fmla="*/ 0 h 6"/>
                  <a:gd name="T8" fmla="*/ 4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4" y="6"/>
                    </a:moveTo>
                    <a:lnTo>
                      <a:pt x="0" y="4"/>
                    </a:lnTo>
                    <a:lnTo>
                      <a:pt x="2" y="0"/>
                    </a:lnTo>
                    <a:lnTo>
                      <a:pt x="6" y="0"/>
                    </a:lnTo>
                    <a:lnTo>
                      <a:pt x="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62" name="Freeform 260">
                <a:extLst>
                  <a:ext uri="{FF2B5EF4-FFF2-40B4-BE49-F238E27FC236}">
                    <a16:creationId xmlns:a16="http://schemas.microsoft.com/office/drawing/2014/main" id="{0AEADF74-DF95-9573-8700-D21E19CACC6D}"/>
                  </a:ext>
                </a:extLst>
              </p:cNvPr>
              <p:cNvSpPr>
                <a:spLocks noChangeAspect="1"/>
              </p:cNvSpPr>
              <p:nvPr/>
            </p:nvSpPr>
            <p:spPr bwMode="auto">
              <a:xfrm>
                <a:off x="1219165" y="2828873"/>
                <a:ext cx="9123" cy="9123"/>
              </a:xfrm>
              <a:custGeom>
                <a:avLst/>
                <a:gdLst>
                  <a:gd name="T0" fmla="*/ 4 w 6"/>
                  <a:gd name="T1" fmla="*/ 6 h 6"/>
                  <a:gd name="T2" fmla="*/ 0 w 6"/>
                  <a:gd name="T3" fmla="*/ 4 h 6"/>
                  <a:gd name="T4" fmla="*/ 2 w 6"/>
                  <a:gd name="T5" fmla="*/ 0 h 6"/>
                  <a:gd name="T6" fmla="*/ 6 w 6"/>
                  <a:gd name="T7" fmla="*/ 0 h 6"/>
                  <a:gd name="T8" fmla="*/ 4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4" y="6"/>
                    </a:moveTo>
                    <a:lnTo>
                      <a:pt x="0" y="4"/>
                    </a:lnTo>
                    <a:lnTo>
                      <a:pt x="2" y="0"/>
                    </a:lnTo>
                    <a:lnTo>
                      <a:pt x="6" y="0"/>
                    </a:lnTo>
                    <a:lnTo>
                      <a:pt x="4" y="6"/>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63" name="Freeform 261">
                <a:extLst>
                  <a:ext uri="{FF2B5EF4-FFF2-40B4-BE49-F238E27FC236}">
                    <a16:creationId xmlns:a16="http://schemas.microsoft.com/office/drawing/2014/main" id="{80E43B8B-3C47-16A3-F98D-FCA3D69BAF66}"/>
                  </a:ext>
                </a:extLst>
              </p:cNvPr>
              <p:cNvSpPr>
                <a:spLocks noChangeAspect="1"/>
              </p:cNvSpPr>
              <p:nvPr/>
            </p:nvSpPr>
            <p:spPr bwMode="auto">
              <a:xfrm>
                <a:off x="1225249" y="2816707"/>
                <a:ext cx="9123" cy="9123"/>
              </a:xfrm>
              <a:custGeom>
                <a:avLst/>
                <a:gdLst>
                  <a:gd name="T0" fmla="*/ 6 w 6"/>
                  <a:gd name="T1" fmla="*/ 0 h 6"/>
                  <a:gd name="T2" fmla="*/ 2 w 6"/>
                  <a:gd name="T3" fmla="*/ 6 h 6"/>
                  <a:gd name="T4" fmla="*/ 0 w 6"/>
                  <a:gd name="T5" fmla="*/ 4 h 6"/>
                  <a:gd name="T6" fmla="*/ 4 w 6"/>
                  <a:gd name="T7" fmla="*/ 0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2" y="6"/>
                    </a:lnTo>
                    <a:lnTo>
                      <a:pt x="0" y="4"/>
                    </a:lnTo>
                    <a:lnTo>
                      <a:pt x="4"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64" name="Freeform 262">
                <a:extLst>
                  <a:ext uri="{FF2B5EF4-FFF2-40B4-BE49-F238E27FC236}">
                    <a16:creationId xmlns:a16="http://schemas.microsoft.com/office/drawing/2014/main" id="{423A59CB-FAF5-2B06-302C-85B7C795BA27}"/>
                  </a:ext>
                </a:extLst>
              </p:cNvPr>
              <p:cNvSpPr>
                <a:spLocks noChangeAspect="1"/>
              </p:cNvSpPr>
              <p:nvPr/>
            </p:nvSpPr>
            <p:spPr bwMode="auto">
              <a:xfrm>
                <a:off x="1225249" y="2816707"/>
                <a:ext cx="9123" cy="9123"/>
              </a:xfrm>
              <a:custGeom>
                <a:avLst/>
                <a:gdLst>
                  <a:gd name="T0" fmla="*/ 6 w 6"/>
                  <a:gd name="T1" fmla="*/ 0 h 6"/>
                  <a:gd name="T2" fmla="*/ 2 w 6"/>
                  <a:gd name="T3" fmla="*/ 6 h 6"/>
                  <a:gd name="T4" fmla="*/ 0 w 6"/>
                  <a:gd name="T5" fmla="*/ 4 h 6"/>
                  <a:gd name="T6" fmla="*/ 4 w 6"/>
                  <a:gd name="T7" fmla="*/ 0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2" y="6"/>
                    </a:lnTo>
                    <a:lnTo>
                      <a:pt x="0" y="4"/>
                    </a:lnTo>
                    <a:lnTo>
                      <a:pt x="4" y="0"/>
                    </a:lnTo>
                    <a:lnTo>
                      <a:pt x="6"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65" name="Freeform 263">
                <a:extLst>
                  <a:ext uri="{FF2B5EF4-FFF2-40B4-BE49-F238E27FC236}">
                    <a16:creationId xmlns:a16="http://schemas.microsoft.com/office/drawing/2014/main" id="{37737D24-2FF6-D034-1C9D-0488371D8ECE}"/>
                  </a:ext>
                </a:extLst>
              </p:cNvPr>
              <p:cNvSpPr>
                <a:spLocks noChangeAspect="1"/>
              </p:cNvSpPr>
              <p:nvPr/>
            </p:nvSpPr>
            <p:spPr bwMode="auto">
              <a:xfrm>
                <a:off x="2788416" y="2956615"/>
                <a:ext cx="18246" cy="12166"/>
              </a:xfrm>
              <a:custGeom>
                <a:avLst/>
                <a:gdLst>
                  <a:gd name="T0" fmla="*/ 12 w 12"/>
                  <a:gd name="T1" fmla="*/ 0 h 8"/>
                  <a:gd name="T2" fmla="*/ 10 w 12"/>
                  <a:gd name="T3" fmla="*/ 2 h 8"/>
                  <a:gd name="T4" fmla="*/ 2 w 12"/>
                  <a:gd name="T5" fmla="*/ 6 h 8"/>
                  <a:gd name="T6" fmla="*/ 4 w 12"/>
                  <a:gd name="T7" fmla="*/ 8 h 8"/>
                  <a:gd name="T8" fmla="*/ 0 w 12"/>
                  <a:gd name="T9" fmla="*/ 8 h 8"/>
                  <a:gd name="T10" fmla="*/ 6 w 12"/>
                  <a:gd name="T11" fmla="*/ 4 h 8"/>
                  <a:gd name="T12" fmla="*/ 12 w 12"/>
                  <a:gd name="T13" fmla="*/ 0 h 8"/>
                  <a:gd name="T14" fmla="*/ 12 w 12"/>
                  <a:gd name="T15" fmla="*/ 0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8">
                    <a:moveTo>
                      <a:pt x="12" y="0"/>
                    </a:moveTo>
                    <a:lnTo>
                      <a:pt x="10" y="2"/>
                    </a:lnTo>
                    <a:lnTo>
                      <a:pt x="2" y="6"/>
                    </a:lnTo>
                    <a:lnTo>
                      <a:pt x="4" y="8"/>
                    </a:lnTo>
                    <a:lnTo>
                      <a:pt x="0" y="8"/>
                    </a:lnTo>
                    <a:lnTo>
                      <a:pt x="6" y="4"/>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66" name="Freeform 264">
                <a:extLst>
                  <a:ext uri="{FF2B5EF4-FFF2-40B4-BE49-F238E27FC236}">
                    <a16:creationId xmlns:a16="http://schemas.microsoft.com/office/drawing/2014/main" id="{8979A6C4-D0F4-FA69-210E-319CF373BA9C}"/>
                  </a:ext>
                </a:extLst>
              </p:cNvPr>
              <p:cNvSpPr>
                <a:spLocks noChangeAspect="1"/>
              </p:cNvSpPr>
              <p:nvPr/>
            </p:nvSpPr>
            <p:spPr bwMode="auto">
              <a:xfrm>
                <a:off x="2788416" y="2956615"/>
                <a:ext cx="18246" cy="12166"/>
              </a:xfrm>
              <a:custGeom>
                <a:avLst/>
                <a:gdLst>
                  <a:gd name="T0" fmla="*/ 12 w 12"/>
                  <a:gd name="T1" fmla="*/ 0 h 8"/>
                  <a:gd name="T2" fmla="*/ 10 w 12"/>
                  <a:gd name="T3" fmla="*/ 2 h 8"/>
                  <a:gd name="T4" fmla="*/ 2 w 12"/>
                  <a:gd name="T5" fmla="*/ 6 h 8"/>
                  <a:gd name="T6" fmla="*/ 4 w 12"/>
                  <a:gd name="T7" fmla="*/ 8 h 8"/>
                  <a:gd name="T8" fmla="*/ 0 w 12"/>
                  <a:gd name="T9" fmla="*/ 8 h 8"/>
                  <a:gd name="T10" fmla="*/ 6 w 12"/>
                  <a:gd name="T11" fmla="*/ 4 h 8"/>
                  <a:gd name="T12" fmla="*/ 12 w 12"/>
                  <a:gd name="T13" fmla="*/ 0 h 8"/>
                  <a:gd name="T14" fmla="*/ 12 w 12"/>
                  <a:gd name="T15" fmla="*/ 0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8">
                    <a:moveTo>
                      <a:pt x="12" y="0"/>
                    </a:moveTo>
                    <a:lnTo>
                      <a:pt x="10" y="2"/>
                    </a:lnTo>
                    <a:lnTo>
                      <a:pt x="2" y="6"/>
                    </a:lnTo>
                    <a:lnTo>
                      <a:pt x="4" y="8"/>
                    </a:lnTo>
                    <a:lnTo>
                      <a:pt x="0" y="8"/>
                    </a:lnTo>
                    <a:lnTo>
                      <a:pt x="6" y="4"/>
                    </a:lnTo>
                    <a:lnTo>
                      <a:pt x="12"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67" name="Freeform 265">
                <a:extLst>
                  <a:ext uri="{FF2B5EF4-FFF2-40B4-BE49-F238E27FC236}">
                    <a16:creationId xmlns:a16="http://schemas.microsoft.com/office/drawing/2014/main" id="{648C65C4-AA04-B3A8-D9CD-40CE413E430D}"/>
                  </a:ext>
                </a:extLst>
              </p:cNvPr>
              <p:cNvSpPr>
                <a:spLocks noChangeAspect="1"/>
              </p:cNvSpPr>
              <p:nvPr/>
            </p:nvSpPr>
            <p:spPr bwMode="auto">
              <a:xfrm>
                <a:off x="1267824" y="2889704"/>
                <a:ext cx="9123" cy="6083"/>
              </a:xfrm>
              <a:custGeom>
                <a:avLst/>
                <a:gdLst>
                  <a:gd name="T0" fmla="*/ 0 w 6"/>
                  <a:gd name="T1" fmla="*/ 0 h 4"/>
                  <a:gd name="T2" fmla="*/ 0 w 6"/>
                  <a:gd name="T3" fmla="*/ 0 h 4"/>
                  <a:gd name="T4" fmla="*/ 4 w 6"/>
                  <a:gd name="T5" fmla="*/ 2 h 4"/>
                  <a:gd name="T6" fmla="*/ 6 w 6"/>
                  <a:gd name="T7" fmla="*/ 4 h 4"/>
                  <a:gd name="T8" fmla="*/ 0 w 6"/>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
                    <a:moveTo>
                      <a:pt x="0" y="0"/>
                    </a:moveTo>
                    <a:lnTo>
                      <a:pt x="0" y="0"/>
                    </a:lnTo>
                    <a:lnTo>
                      <a:pt x="4" y="2"/>
                    </a:lnTo>
                    <a:lnTo>
                      <a:pt x="6"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68" name="Freeform 266">
                <a:extLst>
                  <a:ext uri="{FF2B5EF4-FFF2-40B4-BE49-F238E27FC236}">
                    <a16:creationId xmlns:a16="http://schemas.microsoft.com/office/drawing/2014/main" id="{A2534A17-7D10-1620-F10E-B4EE764D15FC}"/>
                  </a:ext>
                </a:extLst>
              </p:cNvPr>
              <p:cNvSpPr>
                <a:spLocks noChangeAspect="1"/>
              </p:cNvSpPr>
              <p:nvPr/>
            </p:nvSpPr>
            <p:spPr bwMode="auto">
              <a:xfrm>
                <a:off x="1267824" y="2889704"/>
                <a:ext cx="9123" cy="6083"/>
              </a:xfrm>
              <a:custGeom>
                <a:avLst/>
                <a:gdLst>
                  <a:gd name="T0" fmla="*/ 0 w 6"/>
                  <a:gd name="T1" fmla="*/ 0 h 4"/>
                  <a:gd name="T2" fmla="*/ 0 w 6"/>
                  <a:gd name="T3" fmla="*/ 0 h 4"/>
                  <a:gd name="T4" fmla="*/ 4 w 6"/>
                  <a:gd name="T5" fmla="*/ 2 h 4"/>
                  <a:gd name="T6" fmla="*/ 6 w 6"/>
                  <a:gd name="T7" fmla="*/ 4 h 4"/>
                  <a:gd name="T8" fmla="*/ 0 w 6"/>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
                    <a:moveTo>
                      <a:pt x="0" y="0"/>
                    </a:moveTo>
                    <a:lnTo>
                      <a:pt x="0" y="0"/>
                    </a:lnTo>
                    <a:lnTo>
                      <a:pt x="4" y="2"/>
                    </a:lnTo>
                    <a:lnTo>
                      <a:pt x="6" y="4"/>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69" name="Freeform 267">
                <a:extLst>
                  <a:ext uri="{FF2B5EF4-FFF2-40B4-BE49-F238E27FC236}">
                    <a16:creationId xmlns:a16="http://schemas.microsoft.com/office/drawing/2014/main" id="{A3D3CC56-1645-3A25-A5A2-07064882D80B}"/>
                  </a:ext>
                </a:extLst>
              </p:cNvPr>
              <p:cNvSpPr>
                <a:spLocks noChangeAspect="1"/>
              </p:cNvSpPr>
              <p:nvPr/>
            </p:nvSpPr>
            <p:spPr bwMode="auto">
              <a:xfrm>
                <a:off x="1264780" y="2871455"/>
                <a:ext cx="6083" cy="9123"/>
              </a:xfrm>
              <a:custGeom>
                <a:avLst/>
                <a:gdLst>
                  <a:gd name="T0" fmla="*/ 4 w 4"/>
                  <a:gd name="T1" fmla="*/ 4 h 6"/>
                  <a:gd name="T2" fmla="*/ 2 w 4"/>
                  <a:gd name="T3" fmla="*/ 4 h 6"/>
                  <a:gd name="T4" fmla="*/ 0 w 4"/>
                  <a:gd name="T5" fmla="*/ 6 h 6"/>
                  <a:gd name="T6" fmla="*/ 0 w 4"/>
                  <a:gd name="T7" fmla="*/ 4 h 6"/>
                  <a:gd name="T8" fmla="*/ 4 w 4"/>
                  <a:gd name="T9" fmla="*/ 0 h 6"/>
                  <a:gd name="T10" fmla="*/ 4 w 4"/>
                  <a:gd name="T11" fmla="*/ 4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6">
                    <a:moveTo>
                      <a:pt x="4" y="4"/>
                    </a:moveTo>
                    <a:lnTo>
                      <a:pt x="2" y="4"/>
                    </a:lnTo>
                    <a:lnTo>
                      <a:pt x="0" y="6"/>
                    </a:lnTo>
                    <a:lnTo>
                      <a:pt x="0" y="4"/>
                    </a:lnTo>
                    <a:lnTo>
                      <a:pt x="4" y="0"/>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70" name="Freeform 268">
                <a:extLst>
                  <a:ext uri="{FF2B5EF4-FFF2-40B4-BE49-F238E27FC236}">
                    <a16:creationId xmlns:a16="http://schemas.microsoft.com/office/drawing/2014/main" id="{8914739C-30A4-89A9-83C4-708FF9A0CA28}"/>
                  </a:ext>
                </a:extLst>
              </p:cNvPr>
              <p:cNvSpPr>
                <a:spLocks noChangeAspect="1"/>
              </p:cNvSpPr>
              <p:nvPr/>
            </p:nvSpPr>
            <p:spPr bwMode="auto">
              <a:xfrm>
                <a:off x="1264780" y="2871455"/>
                <a:ext cx="6083" cy="9123"/>
              </a:xfrm>
              <a:custGeom>
                <a:avLst/>
                <a:gdLst>
                  <a:gd name="T0" fmla="*/ 4 w 4"/>
                  <a:gd name="T1" fmla="*/ 4 h 6"/>
                  <a:gd name="T2" fmla="*/ 2 w 4"/>
                  <a:gd name="T3" fmla="*/ 4 h 6"/>
                  <a:gd name="T4" fmla="*/ 0 w 4"/>
                  <a:gd name="T5" fmla="*/ 6 h 6"/>
                  <a:gd name="T6" fmla="*/ 0 w 4"/>
                  <a:gd name="T7" fmla="*/ 4 h 6"/>
                  <a:gd name="T8" fmla="*/ 4 w 4"/>
                  <a:gd name="T9" fmla="*/ 0 h 6"/>
                  <a:gd name="T10" fmla="*/ 4 w 4"/>
                  <a:gd name="T11" fmla="*/ 4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6">
                    <a:moveTo>
                      <a:pt x="4" y="4"/>
                    </a:moveTo>
                    <a:lnTo>
                      <a:pt x="2" y="4"/>
                    </a:lnTo>
                    <a:lnTo>
                      <a:pt x="0" y="6"/>
                    </a:lnTo>
                    <a:lnTo>
                      <a:pt x="0" y="4"/>
                    </a:lnTo>
                    <a:lnTo>
                      <a:pt x="4" y="0"/>
                    </a:lnTo>
                    <a:lnTo>
                      <a:pt x="4" y="4"/>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71" name="Freeform 269">
                <a:extLst>
                  <a:ext uri="{FF2B5EF4-FFF2-40B4-BE49-F238E27FC236}">
                    <a16:creationId xmlns:a16="http://schemas.microsoft.com/office/drawing/2014/main" id="{24D1F928-08E7-DA92-32D9-2964CD31BA63}"/>
                  </a:ext>
                </a:extLst>
              </p:cNvPr>
              <p:cNvSpPr>
                <a:spLocks noChangeAspect="1"/>
              </p:cNvSpPr>
              <p:nvPr/>
            </p:nvSpPr>
            <p:spPr bwMode="auto">
              <a:xfrm>
                <a:off x="1258701" y="2871455"/>
                <a:ext cx="6083" cy="9123"/>
              </a:xfrm>
              <a:custGeom>
                <a:avLst/>
                <a:gdLst>
                  <a:gd name="T0" fmla="*/ 0 w 4"/>
                  <a:gd name="T1" fmla="*/ 4 h 6"/>
                  <a:gd name="T2" fmla="*/ 2 w 4"/>
                  <a:gd name="T3" fmla="*/ 0 h 6"/>
                  <a:gd name="T4" fmla="*/ 4 w 4"/>
                  <a:gd name="T5" fmla="*/ 2 h 6"/>
                  <a:gd name="T6" fmla="*/ 0 w 4"/>
                  <a:gd name="T7" fmla="*/ 6 h 6"/>
                  <a:gd name="T8" fmla="*/ 0 w 4"/>
                  <a:gd name="T9" fmla="*/ 4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0" y="4"/>
                    </a:moveTo>
                    <a:lnTo>
                      <a:pt x="2" y="0"/>
                    </a:lnTo>
                    <a:lnTo>
                      <a:pt x="4" y="2"/>
                    </a:lnTo>
                    <a:lnTo>
                      <a:pt x="0" y="6"/>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72" name="Freeform 270">
                <a:extLst>
                  <a:ext uri="{FF2B5EF4-FFF2-40B4-BE49-F238E27FC236}">
                    <a16:creationId xmlns:a16="http://schemas.microsoft.com/office/drawing/2014/main" id="{E2F35DC3-151B-DC2B-404B-23053EC566A0}"/>
                  </a:ext>
                </a:extLst>
              </p:cNvPr>
              <p:cNvSpPr>
                <a:spLocks noChangeAspect="1"/>
              </p:cNvSpPr>
              <p:nvPr/>
            </p:nvSpPr>
            <p:spPr bwMode="auto">
              <a:xfrm>
                <a:off x="1258701" y="2871455"/>
                <a:ext cx="6083" cy="9123"/>
              </a:xfrm>
              <a:custGeom>
                <a:avLst/>
                <a:gdLst>
                  <a:gd name="T0" fmla="*/ 0 w 4"/>
                  <a:gd name="T1" fmla="*/ 4 h 6"/>
                  <a:gd name="T2" fmla="*/ 2 w 4"/>
                  <a:gd name="T3" fmla="*/ 0 h 6"/>
                  <a:gd name="T4" fmla="*/ 4 w 4"/>
                  <a:gd name="T5" fmla="*/ 2 h 6"/>
                  <a:gd name="T6" fmla="*/ 0 w 4"/>
                  <a:gd name="T7" fmla="*/ 6 h 6"/>
                  <a:gd name="T8" fmla="*/ 0 w 4"/>
                  <a:gd name="T9" fmla="*/ 4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0" y="4"/>
                    </a:moveTo>
                    <a:lnTo>
                      <a:pt x="2" y="0"/>
                    </a:lnTo>
                    <a:lnTo>
                      <a:pt x="4" y="2"/>
                    </a:lnTo>
                    <a:lnTo>
                      <a:pt x="0" y="6"/>
                    </a:lnTo>
                    <a:lnTo>
                      <a:pt x="0" y="4"/>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73" name="Rectangle 271">
                <a:extLst>
                  <a:ext uri="{FF2B5EF4-FFF2-40B4-BE49-F238E27FC236}">
                    <a16:creationId xmlns:a16="http://schemas.microsoft.com/office/drawing/2014/main" id="{27B6FF06-D795-0697-79B5-A793B1BF7837}"/>
                  </a:ext>
                </a:extLst>
              </p:cNvPr>
              <p:cNvSpPr>
                <a:spLocks noChangeAspect="1" noChangeArrowheads="1"/>
              </p:cNvSpPr>
              <p:nvPr/>
            </p:nvSpPr>
            <p:spPr bwMode="auto">
              <a:xfrm>
                <a:off x="2222757" y="3000722"/>
                <a:ext cx="3040" cy="3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b="0" baseline="0">
                  <a:solidFill>
                    <a:prstClr val="black"/>
                  </a:solidFill>
                  <a:ea typeface="+mn-ea"/>
                  <a:cs typeface="+mn-cs"/>
                </a:endParaRPr>
              </a:p>
            </p:txBody>
          </p:sp>
          <p:sp>
            <p:nvSpPr>
              <p:cNvPr id="874" name="Rectangle 272">
                <a:extLst>
                  <a:ext uri="{FF2B5EF4-FFF2-40B4-BE49-F238E27FC236}">
                    <a16:creationId xmlns:a16="http://schemas.microsoft.com/office/drawing/2014/main" id="{67C33839-2CBF-5463-E3F4-9E6B6ED6C261}"/>
                  </a:ext>
                </a:extLst>
              </p:cNvPr>
              <p:cNvSpPr>
                <a:spLocks noChangeAspect="1" noChangeArrowheads="1"/>
              </p:cNvSpPr>
              <p:nvPr/>
            </p:nvSpPr>
            <p:spPr bwMode="auto">
              <a:xfrm>
                <a:off x="2222757" y="3000722"/>
                <a:ext cx="3040" cy="3040"/>
              </a:xfrm>
              <a:prstGeom prst="rect">
                <a:avLst/>
              </a:prstGeom>
              <a:grpFill/>
              <a:ln w="3175" cap="rnd">
                <a:solidFill>
                  <a:srgbClr val="FFFFFF"/>
                </a:solidFill>
                <a:round/>
                <a:headEnd/>
                <a:tailEnd/>
              </a:ln>
            </p:spPr>
            <p:txBody>
              <a:bodyPr/>
              <a:lstStyle/>
              <a:p>
                <a:endParaRPr lang="en-US" sz="1000" b="0" baseline="0">
                  <a:solidFill>
                    <a:prstClr val="black"/>
                  </a:solidFill>
                  <a:ea typeface="+mn-ea"/>
                  <a:cs typeface="+mn-cs"/>
                </a:endParaRPr>
              </a:p>
            </p:txBody>
          </p:sp>
          <p:sp>
            <p:nvSpPr>
              <p:cNvPr id="875" name="Freeform 273">
                <a:extLst>
                  <a:ext uri="{FF2B5EF4-FFF2-40B4-BE49-F238E27FC236}">
                    <a16:creationId xmlns:a16="http://schemas.microsoft.com/office/drawing/2014/main" id="{EF7630A1-F5A5-5429-D900-6E9967F90AA9}"/>
                  </a:ext>
                </a:extLst>
              </p:cNvPr>
              <p:cNvSpPr>
                <a:spLocks noChangeAspect="1"/>
              </p:cNvSpPr>
              <p:nvPr/>
            </p:nvSpPr>
            <p:spPr bwMode="auto">
              <a:xfrm>
                <a:off x="2806662" y="3073712"/>
                <a:ext cx="9123" cy="0"/>
              </a:xfrm>
              <a:custGeom>
                <a:avLst/>
                <a:gdLst>
                  <a:gd name="T0" fmla="*/ 6 w 6"/>
                  <a:gd name="T1" fmla="*/ 6 w 6"/>
                  <a:gd name="T2" fmla="*/ 0 w 6"/>
                  <a:gd name="T3" fmla="*/ 0 w 6"/>
                  <a:gd name="T4" fmla="*/ 6 w 6"/>
                  <a:gd name="T5" fmla="*/ 6 w 6"/>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6">
                    <a:moveTo>
                      <a:pt x="6" y="0"/>
                    </a:moveTo>
                    <a:lnTo>
                      <a:pt x="6" y="0"/>
                    </a:lnTo>
                    <a:lnTo>
                      <a:pt x="0"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76" name="Freeform 274">
                <a:extLst>
                  <a:ext uri="{FF2B5EF4-FFF2-40B4-BE49-F238E27FC236}">
                    <a16:creationId xmlns:a16="http://schemas.microsoft.com/office/drawing/2014/main" id="{692073EA-24AE-93C2-73EC-9AE106D36341}"/>
                  </a:ext>
                </a:extLst>
              </p:cNvPr>
              <p:cNvSpPr>
                <a:spLocks noChangeAspect="1"/>
              </p:cNvSpPr>
              <p:nvPr/>
            </p:nvSpPr>
            <p:spPr bwMode="auto">
              <a:xfrm>
                <a:off x="2806662" y="3073712"/>
                <a:ext cx="9123" cy="0"/>
              </a:xfrm>
              <a:custGeom>
                <a:avLst/>
                <a:gdLst>
                  <a:gd name="T0" fmla="*/ 6 w 6"/>
                  <a:gd name="T1" fmla="*/ 6 w 6"/>
                  <a:gd name="T2" fmla="*/ 0 w 6"/>
                  <a:gd name="T3" fmla="*/ 0 w 6"/>
                  <a:gd name="T4" fmla="*/ 6 w 6"/>
                  <a:gd name="T5" fmla="*/ 6 w 6"/>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6">
                    <a:moveTo>
                      <a:pt x="6" y="0"/>
                    </a:moveTo>
                    <a:lnTo>
                      <a:pt x="6" y="0"/>
                    </a:lnTo>
                    <a:lnTo>
                      <a:pt x="0" y="0"/>
                    </a:lnTo>
                    <a:lnTo>
                      <a:pt x="6"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77" name="Freeform 275">
                <a:extLst>
                  <a:ext uri="{FF2B5EF4-FFF2-40B4-BE49-F238E27FC236}">
                    <a16:creationId xmlns:a16="http://schemas.microsoft.com/office/drawing/2014/main" id="{01846CAC-3D14-8EC1-2B69-C3A932F72904}"/>
                  </a:ext>
                </a:extLst>
              </p:cNvPr>
              <p:cNvSpPr>
                <a:spLocks noChangeAspect="1"/>
              </p:cNvSpPr>
              <p:nvPr/>
            </p:nvSpPr>
            <p:spPr bwMode="auto">
              <a:xfrm>
                <a:off x="2192345" y="2950532"/>
                <a:ext cx="12166" cy="3040"/>
              </a:xfrm>
              <a:custGeom>
                <a:avLst/>
                <a:gdLst>
                  <a:gd name="T0" fmla="*/ 8 w 8"/>
                  <a:gd name="T1" fmla="*/ 2 h 2"/>
                  <a:gd name="T2" fmla="*/ 0 w 8"/>
                  <a:gd name="T3" fmla="*/ 2 h 2"/>
                  <a:gd name="T4" fmla="*/ 6 w 8"/>
                  <a:gd name="T5" fmla="*/ 0 h 2"/>
                  <a:gd name="T6" fmla="*/ 8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0" y="2"/>
                    </a:lnTo>
                    <a:lnTo>
                      <a:pt x="6" y="0"/>
                    </a:lnTo>
                    <a:lnTo>
                      <a:pt x="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78" name="Freeform 276">
                <a:extLst>
                  <a:ext uri="{FF2B5EF4-FFF2-40B4-BE49-F238E27FC236}">
                    <a16:creationId xmlns:a16="http://schemas.microsoft.com/office/drawing/2014/main" id="{26AF202F-3A52-F53A-3EC3-CCB52F61CA62}"/>
                  </a:ext>
                </a:extLst>
              </p:cNvPr>
              <p:cNvSpPr>
                <a:spLocks noChangeAspect="1"/>
              </p:cNvSpPr>
              <p:nvPr/>
            </p:nvSpPr>
            <p:spPr bwMode="auto">
              <a:xfrm>
                <a:off x="2192345" y="2950532"/>
                <a:ext cx="12166" cy="3040"/>
              </a:xfrm>
              <a:custGeom>
                <a:avLst/>
                <a:gdLst>
                  <a:gd name="T0" fmla="*/ 8 w 8"/>
                  <a:gd name="T1" fmla="*/ 2 h 2"/>
                  <a:gd name="T2" fmla="*/ 0 w 8"/>
                  <a:gd name="T3" fmla="*/ 2 h 2"/>
                  <a:gd name="T4" fmla="*/ 6 w 8"/>
                  <a:gd name="T5" fmla="*/ 0 h 2"/>
                  <a:gd name="T6" fmla="*/ 8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0" y="2"/>
                    </a:lnTo>
                    <a:lnTo>
                      <a:pt x="6" y="0"/>
                    </a:lnTo>
                    <a:lnTo>
                      <a:pt x="8"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79" name="Freeform 277">
                <a:extLst>
                  <a:ext uri="{FF2B5EF4-FFF2-40B4-BE49-F238E27FC236}">
                    <a16:creationId xmlns:a16="http://schemas.microsoft.com/office/drawing/2014/main" id="{9C08448D-EFC8-9E0C-F58C-081FD9DFE895}"/>
                  </a:ext>
                </a:extLst>
              </p:cNvPr>
              <p:cNvSpPr>
                <a:spLocks noChangeAspect="1"/>
              </p:cNvSpPr>
              <p:nvPr/>
            </p:nvSpPr>
            <p:spPr bwMode="auto">
              <a:xfrm>
                <a:off x="2231880" y="3009845"/>
                <a:ext cx="3040" cy="3040"/>
              </a:xfrm>
              <a:custGeom>
                <a:avLst/>
                <a:gdLst>
                  <a:gd name="T0" fmla="*/ 2 w 2"/>
                  <a:gd name="T1" fmla="*/ 2 h 2"/>
                  <a:gd name="T2" fmla="*/ 0 w 2"/>
                  <a:gd name="T3" fmla="*/ 0 h 2"/>
                  <a:gd name="T4" fmla="*/ 2 w 2"/>
                  <a:gd name="T5" fmla="*/ 0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0" y="0"/>
                    </a:lnTo>
                    <a:lnTo>
                      <a:pt x="2" y="0"/>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80" name="Freeform 278">
                <a:extLst>
                  <a:ext uri="{FF2B5EF4-FFF2-40B4-BE49-F238E27FC236}">
                    <a16:creationId xmlns:a16="http://schemas.microsoft.com/office/drawing/2014/main" id="{FC766EFA-7C21-A8AD-7E41-CCD1287ECDA9}"/>
                  </a:ext>
                </a:extLst>
              </p:cNvPr>
              <p:cNvSpPr>
                <a:spLocks noChangeAspect="1"/>
              </p:cNvSpPr>
              <p:nvPr/>
            </p:nvSpPr>
            <p:spPr bwMode="auto">
              <a:xfrm>
                <a:off x="2231880" y="3009845"/>
                <a:ext cx="3040" cy="3040"/>
              </a:xfrm>
              <a:custGeom>
                <a:avLst/>
                <a:gdLst>
                  <a:gd name="T0" fmla="*/ 2 w 2"/>
                  <a:gd name="T1" fmla="*/ 2 h 2"/>
                  <a:gd name="T2" fmla="*/ 0 w 2"/>
                  <a:gd name="T3" fmla="*/ 0 h 2"/>
                  <a:gd name="T4" fmla="*/ 2 w 2"/>
                  <a:gd name="T5" fmla="*/ 0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0" y="0"/>
                    </a:lnTo>
                    <a:lnTo>
                      <a:pt x="2" y="0"/>
                    </a:lnTo>
                    <a:lnTo>
                      <a:pt x="2"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81" name="Freeform 279">
                <a:extLst>
                  <a:ext uri="{FF2B5EF4-FFF2-40B4-BE49-F238E27FC236}">
                    <a16:creationId xmlns:a16="http://schemas.microsoft.com/office/drawing/2014/main" id="{428186E5-CE1F-521F-E99B-D61E198F0B42}"/>
                  </a:ext>
                </a:extLst>
              </p:cNvPr>
              <p:cNvSpPr>
                <a:spLocks noChangeAspect="1"/>
              </p:cNvSpPr>
              <p:nvPr/>
            </p:nvSpPr>
            <p:spPr bwMode="auto">
              <a:xfrm>
                <a:off x="1270863" y="2914036"/>
                <a:ext cx="6083" cy="6083"/>
              </a:xfrm>
              <a:custGeom>
                <a:avLst/>
                <a:gdLst>
                  <a:gd name="T0" fmla="*/ 4 w 4"/>
                  <a:gd name="T1" fmla="*/ 4 h 4"/>
                  <a:gd name="T2" fmla="*/ 0 w 4"/>
                  <a:gd name="T3" fmla="*/ 4 h 4"/>
                  <a:gd name="T4" fmla="*/ 2 w 4"/>
                  <a:gd name="T5" fmla="*/ 0 h 4"/>
                  <a:gd name="T6" fmla="*/ 4 w 4"/>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4" y="4"/>
                    </a:moveTo>
                    <a:lnTo>
                      <a:pt x="0" y="4"/>
                    </a:lnTo>
                    <a:lnTo>
                      <a:pt x="2" y="0"/>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82" name="Freeform 280">
                <a:extLst>
                  <a:ext uri="{FF2B5EF4-FFF2-40B4-BE49-F238E27FC236}">
                    <a16:creationId xmlns:a16="http://schemas.microsoft.com/office/drawing/2014/main" id="{CEE947BC-DAE2-3FDE-3937-1B217EDA8BC4}"/>
                  </a:ext>
                </a:extLst>
              </p:cNvPr>
              <p:cNvSpPr>
                <a:spLocks noChangeAspect="1"/>
              </p:cNvSpPr>
              <p:nvPr/>
            </p:nvSpPr>
            <p:spPr bwMode="auto">
              <a:xfrm>
                <a:off x="1270863" y="2914036"/>
                <a:ext cx="6083" cy="6083"/>
              </a:xfrm>
              <a:custGeom>
                <a:avLst/>
                <a:gdLst>
                  <a:gd name="T0" fmla="*/ 4 w 4"/>
                  <a:gd name="T1" fmla="*/ 4 h 4"/>
                  <a:gd name="T2" fmla="*/ 0 w 4"/>
                  <a:gd name="T3" fmla="*/ 4 h 4"/>
                  <a:gd name="T4" fmla="*/ 2 w 4"/>
                  <a:gd name="T5" fmla="*/ 0 h 4"/>
                  <a:gd name="T6" fmla="*/ 4 w 4"/>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4" y="4"/>
                    </a:moveTo>
                    <a:lnTo>
                      <a:pt x="0" y="4"/>
                    </a:lnTo>
                    <a:lnTo>
                      <a:pt x="2" y="0"/>
                    </a:lnTo>
                    <a:lnTo>
                      <a:pt x="4" y="4"/>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83" name="Freeform 281">
                <a:extLst>
                  <a:ext uri="{FF2B5EF4-FFF2-40B4-BE49-F238E27FC236}">
                    <a16:creationId xmlns:a16="http://schemas.microsoft.com/office/drawing/2014/main" id="{DE40D19A-2A60-E9D6-D18C-12DDE8C484AE}"/>
                  </a:ext>
                </a:extLst>
              </p:cNvPr>
              <p:cNvSpPr>
                <a:spLocks noChangeAspect="1"/>
              </p:cNvSpPr>
              <p:nvPr/>
            </p:nvSpPr>
            <p:spPr bwMode="auto">
              <a:xfrm>
                <a:off x="2639398" y="3046340"/>
                <a:ext cx="6083" cy="6083"/>
              </a:xfrm>
              <a:custGeom>
                <a:avLst/>
                <a:gdLst>
                  <a:gd name="T0" fmla="*/ 0 w 4"/>
                  <a:gd name="T1" fmla="*/ 4 h 4"/>
                  <a:gd name="T2" fmla="*/ 4 w 4"/>
                  <a:gd name="T3" fmla="*/ 0 h 4"/>
                  <a:gd name="T4" fmla="*/ 4 w 4"/>
                  <a:gd name="T5" fmla="*/ 2 h 4"/>
                  <a:gd name="T6" fmla="*/ 0 w 4"/>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4"/>
                    </a:moveTo>
                    <a:lnTo>
                      <a:pt x="4" y="0"/>
                    </a:lnTo>
                    <a:lnTo>
                      <a:pt x="4" y="2"/>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84" name="Freeform 282">
                <a:extLst>
                  <a:ext uri="{FF2B5EF4-FFF2-40B4-BE49-F238E27FC236}">
                    <a16:creationId xmlns:a16="http://schemas.microsoft.com/office/drawing/2014/main" id="{69FA6683-742E-FD44-7F45-A0BBB36DDF56}"/>
                  </a:ext>
                </a:extLst>
              </p:cNvPr>
              <p:cNvSpPr>
                <a:spLocks noChangeAspect="1"/>
              </p:cNvSpPr>
              <p:nvPr/>
            </p:nvSpPr>
            <p:spPr bwMode="auto">
              <a:xfrm>
                <a:off x="2639398" y="3046340"/>
                <a:ext cx="6083" cy="6083"/>
              </a:xfrm>
              <a:custGeom>
                <a:avLst/>
                <a:gdLst>
                  <a:gd name="T0" fmla="*/ 0 w 4"/>
                  <a:gd name="T1" fmla="*/ 4 h 4"/>
                  <a:gd name="T2" fmla="*/ 4 w 4"/>
                  <a:gd name="T3" fmla="*/ 0 h 4"/>
                  <a:gd name="T4" fmla="*/ 4 w 4"/>
                  <a:gd name="T5" fmla="*/ 2 h 4"/>
                  <a:gd name="T6" fmla="*/ 0 w 4"/>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4"/>
                    </a:moveTo>
                    <a:lnTo>
                      <a:pt x="4" y="0"/>
                    </a:lnTo>
                    <a:lnTo>
                      <a:pt x="4" y="2"/>
                    </a:lnTo>
                    <a:lnTo>
                      <a:pt x="0" y="4"/>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85" name="Rectangle 283">
                <a:extLst>
                  <a:ext uri="{FF2B5EF4-FFF2-40B4-BE49-F238E27FC236}">
                    <a16:creationId xmlns:a16="http://schemas.microsoft.com/office/drawing/2014/main" id="{6B5D611C-3812-5450-9106-42D075B8461A}"/>
                  </a:ext>
                </a:extLst>
              </p:cNvPr>
              <p:cNvSpPr>
                <a:spLocks noChangeAspect="1" noChangeArrowheads="1"/>
              </p:cNvSpPr>
              <p:nvPr/>
            </p:nvSpPr>
            <p:spPr bwMode="auto">
              <a:xfrm>
                <a:off x="2797539" y="3022007"/>
                <a:ext cx="3040" cy="3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b="0" baseline="0">
                  <a:solidFill>
                    <a:prstClr val="black"/>
                  </a:solidFill>
                  <a:ea typeface="+mn-ea"/>
                  <a:cs typeface="+mn-cs"/>
                </a:endParaRPr>
              </a:p>
            </p:txBody>
          </p:sp>
          <p:sp>
            <p:nvSpPr>
              <p:cNvPr id="886" name="Rectangle 284">
                <a:extLst>
                  <a:ext uri="{FF2B5EF4-FFF2-40B4-BE49-F238E27FC236}">
                    <a16:creationId xmlns:a16="http://schemas.microsoft.com/office/drawing/2014/main" id="{0457118E-BA07-BB51-400A-1D4686656BBC}"/>
                  </a:ext>
                </a:extLst>
              </p:cNvPr>
              <p:cNvSpPr>
                <a:spLocks noChangeAspect="1" noChangeArrowheads="1"/>
              </p:cNvSpPr>
              <p:nvPr/>
            </p:nvSpPr>
            <p:spPr bwMode="auto">
              <a:xfrm>
                <a:off x="2797539" y="3022007"/>
                <a:ext cx="3040" cy="3040"/>
              </a:xfrm>
              <a:prstGeom prst="rect">
                <a:avLst/>
              </a:prstGeom>
              <a:grpFill/>
              <a:ln w="3175" cap="rnd">
                <a:solidFill>
                  <a:srgbClr val="FFFFFF"/>
                </a:solidFill>
                <a:round/>
                <a:headEnd/>
                <a:tailEnd/>
              </a:ln>
            </p:spPr>
            <p:txBody>
              <a:bodyPr/>
              <a:lstStyle/>
              <a:p>
                <a:endParaRPr lang="en-US" sz="1000" b="0" baseline="0">
                  <a:solidFill>
                    <a:prstClr val="black"/>
                  </a:solidFill>
                  <a:ea typeface="+mn-ea"/>
                  <a:cs typeface="+mn-cs"/>
                </a:endParaRPr>
              </a:p>
            </p:txBody>
          </p:sp>
          <p:sp>
            <p:nvSpPr>
              <p:cNvPr id="887" name="Freeform 285">
                <a:extLst>
                  <a:ext uri="{FF2B5EF4-FFF2-40B4-BE49-F238E27FC236}">
                    <a16:creationId xmlns:a16="http://schemas.microsoft.com/office/drawing/2014/main" id="{B1BF7652-77D4-F46F-ECEE-C706D81EF29D}"/>
                  </a:ext>
                </a:extLst>
              </p:cNvPr>
              <p:cNvSpPr>
                <a:spLocks noChangeAspect="1"/>
              </p:cNvSpPr>
              <p:nvPr/>
            </p:nvSpPr>
            <p:spPr bwMode="auto">
              <a:xfrm>
                <a:off x="2727591" y="2947492"/>
                <a:ext cx="3040" cy="6083"/>
              </a:xfrm>
              <a:custGeom>
                <a:avLst/>
                <a:gdLst>
                  <a:gd name="T0" fmla="*/ 0 w 2"/>
                  <a:gd name="T1" fmla="*/ 4 h 4"/>
                  <a:gd name="T2" fmla="*/ 0 w 2"/>
                  <a:gd name="T3" fmla="*/ 2 h 4"/>
                  <a:gd name="T4" fmla="*/ 2 w 2"/>
                  <a:gd name="T5" fmla="*/ 0 h 4"/>
                  <a:gd name="T6" fmla="*/ 0 w 2"/>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0" y="4"/>
                    </a:moveTo>
                    <a:lnTo>
                      <a:pt x="0" y="2"/>
                    </a:lnTo>
                    <a:lnTo>
                      <a:pt x="2"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888" name="Freeform 286">
                <a:extLst>
                  <a:ext uri="{FF2B5EF4-FFF2-40B4-BE49-F238E27FC236}">
                    <a16:creationId xmlns:a16="http://schemas.microsoft.com/office/drawing/2014/main" id="{ED4B5254-0902-CB87-7C74-E448BA6DBA6D}"/>
                  </a:ext>
                </a:extLst>
              </p:cNvPr>
              <p:cNvSpPr>
                <a:spLocks noChangeAspect="1"/>
              </p:cNvSpPr>
              <p:nvPr/>
            </p:nvSpPr>
            <p:spPr bwMode="auto">
              <a:xfrm>
                <a:off x="2727591" y="2947492"/>
                <a:ext cx="3040" cy="6083"/>
              </a:xfrm>
              <a:custGeom>
                <a:avLst/>
                <a:gdLst>
                  <a:gd name="T0" fmla="*/ 0 w 2"/>
                  <a:gd name="T1" fmla="*/ 4 h 4"/>
                  <a:gd name="T2" fmla="*/ 0 w 2"/>
                  <a:gd name="T3" fmla="*/ 2 h 4"/>
                  <a:gd name="T4" fmla="*/ 2 w 2"/>
                  <a:gd name="T5" fmla="*/ 0 h 4"/>
                  <a:gd name="T6" fmla="*/ 0 w 2"/>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0" y="4"/>
                    </a:moveTo>
                    <a:lnTo>
                      <a:pt x="0" y="2"/>
                    </a:lnTo>
                    <a:lnTo>
                      <a:pt x="2" y="0"/>
                    </a:lnTo>
                    <a:lnTo>
                      <a:pt x="0" y="4"/>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89" name="Rectangle 287">
                <a:extLst>
                  <a:ext uri="{FF2B5EF4-FFF2-40B4-BE49-F238E27FC236}">
                    <a16:creationId xmlns:a16="http://schemas.microsoft.com/office/drawing/2014/main" id="{B88E2AAA-9257-D63F-BC04-83D07B680FCF}"/>
                  </a:ext>
                </a:extLst>
              </p:cNvPr>
              <p:cNvSpPr>
                <a:spLocks noChangeAspect="1" noChangeArrowheads="1"/>
              </p:cNvSpPr>
              <p:nvPr/>
            </p:nvSpPr>
            <p:spPr bwMode="auto">
              <a:xfrm>
                <a:off x="2201468" y="3140623"/>
                <a:ext cx="1522" cy="3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b="0" baseline="0">
                  <a:solidFill>
                    <a:prstClr val="black"/>
                  </a:solidFill>
                  <a:ea typeface="+mn-ea"/>
                  <a:cs typeface="+mn-cs"/>
                </a:endParaRPr>
              </a:p>
            </p:txBody>
          </p:sp>
          <p:sp>
            <p:nvSpPr>
              <p:cNvPr id="890" name="Freeform 288">
                <a:extLst>
                  <a:ext uri="{FF2B5EF4-FFF2-40B4-BE49-F238E27FC236}">
                    <a16:creationId xmlns:a16="http://schemas.microsoft.com/office/drawing/2014/main" id="{37C9B38E-FB30-0BB7-1F30-46B0BC6B743D}"/>
                  </a:ext>
                </a:extLst>
              </p:cNvPr>
              <p:cNvSpPr>
                <a:spLocks noChangeAspect="1"/>
              </p:cNvSpPr>
              <p:nvPr/>
            </p:nvSpPr>
            <p:spPr bwMode="auto">
              <a:xfrm>
                <a:off x="2201468" y="3140623"/>
                <a:ext cx="0" cy="3040"/>
              </a:xfrm>
              <a:custGeom>
                <a:avLst/>
                <a:gdLst>
                  <a:gd name="T0" fmla="*/ 0 h 2"/>
                  <a:gd name="T1" fmla="*/ 2 h 2"/>
                  <a:gd name="T2" fmla="*/ 2 h 2"/>
                  <a:gd name="T3" fmla="*/ 0 h 2"/>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2">
                    <a:moveTo>
                      <a:pt x="0" y="0"/>
                    </a:moveTo>
                    <a:lnTo>
                      <a:pt x="0" y="2"/>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891" name="Freeform 289">
                <a:extLst>
                  <a:ext uri="{FF2B5EF4-FFF2-40B4-BE49-F238E27FC236}">
                    <a16:creationId xmlns:a16="http://schemas.microsoft.com/office/drawing/2014/main" id="{A6404A3F-C793-D3D6-3B5A-DEA5D1074BDF}"/>
                  </a:ext>
                </a:extLst>
              </p:cNvPr>
              <p:cNvSpPr>
                <a:spLocks noChangeAspect="1"/>
              </p:cNvSpPr>
              <p:nvPr/>
            </p:nvSpPr>
            <p:spPr bwMode="auto">
              <a:xfrm>
                <a:off x="4667867" y="4373939"/>
                <a:ext cx="212882" cy="278295"/>
              </a:xfrm>
              <a:custGeom>
                <a:avLst/>
                <a:gdLst>
                  <a:gd name="T0" fmla="*/ 24 w 140"/>
                  <a:gd name="T1" fmla="*/ 129 h 183"/>
                  <a:gd name="T2" fmla="*/ 26 w 140"/>
                  <a:gd name="T3" fmla="*/ 115 h 183"/>
                  <a:gd name="T4" fmla="*/ 38 w 140"/>
                  <a:gd name="T5" fmla="*/ 127 h 183"/>
                  <a:gd name="T6" fmla="*/ 48 w 140"/>
                  <a:gd name="T7" fmla="*/ 123 h 183"/>
                  <a:gd name="T8" fmla="*/ 50 w 140"/>
                  <a:gd name="T9" fmla="*/ 129 h 183"/>
                  <a:gd name="T10" fmla="*/ 58 w 140"/>
                  <a:gd name="T11" fmla="*/ 125 h 183"/>
                  <a:gd name="T12" fmla="*/ 62 w 140"/>
                  <a:gd name="T13" fmla="*/ 95 h 183"/>
                  <a:gd name="T14" fmla="*/ 52 w 140"/>
                  <a:gd name="T15" fmla="*/ 77 h 183"/>
                  <a:gd name="T16" fmla="*/ 60 w 140"/>
                  <a:gd name="T17" fmla="*/ 63 h 183"/>
                  <a:gd name="T18" fmla="*/ 58 w 140"/>
                  <a:gd name="T19" fmla="*/ 49 h 183"/>
                  <a:gd name="T20" fmla="*/ 38 w 140"/>
                  <a:gd name="T21" fmla="*/ 51 h 183"/>
                  <a:gd name="T22" fmla="*/ 40 w 140"/>
                  <a:gd name="T23" fmla="*/ 31 h 183"/>
                  <a:gd name="T24" fmla="*/ 58 w 140"/>
                  <a:gd name="T25" fmla="*/ 31 h 183"/>
                  <a:gd name="T26" fmla="*/ 74 w 140"/>
                  <a:gd name="T27" fmla="*/ 35 h 183"/>
                  <a:gd name="T28" fmla="*/ 90 w 140"/>
                  <a:gd name="T29" fmla="*/ 39 h 183"/>
                  <a:gd name="T30" fmla="*/ 94 w 140"/>
                  <a:gd name="T31" fmla="*/ 31 h 183"/>
                  <a:gd name="T32" fmla="*/ 100 w 140"/>
                  <a:gd name="T33" fmla="*/ 6 h 183"/>
                  <a:gd name="T34" fmla="*/ 110 w 140"/>
                  <a:gd name="T35" fmla="*/ 0 h 183"/>
                  <a:gd name="T36" fmla="*/ 124 w 140"/>
                  <a:gd name="T37" fmla="*/ 2 h 183"/>
                  <a:gd name="T38" fmla="*/ 140 w 140"/>
                  <a:gd name="T39" fmla="*/ 2 h 183"/>
                  <a:gd name="T40" fmla="*/ 134 w 140"/>
                  <a:gd name="T41" fmla="*/ 20 h 183"/>
                  <a:gd name="T42" fmla="*/ 132 w 140"/>
                  <a:gd name="T43" fmla="*/ 37 h 183"/>
                  <a:gd name="T44" fmla="*/ 128 w 140"/>
                  <a:gd name="T45" fmla="*/ 53 h 183"/>
                  <a:gd name="T46" fmla="*/ 126 w 140"/>
                  <a:gd name="T47" fmla="*/ 69 h 183"/>
                  <a:gd name="T48" fmla="*/ 124 w 140"/>
                  <a:gd name="T49" fmla="*/ 85 h 183"/>
                  <a:gd name="T50" fmla="*/ 110 w 140"/>
                  <a:gd name="T51" fmla="*/ 103 h 183"/>
                  <a:gd name="T52" fmla="*/ 98 w 140"/>
                  <a:gd name="T53" fmla="*/ 121 h 183"/>
                  <a:gd name="T54" fmla="*/ 94 w 140"/>
                  <a:gd name="T55" fmla="*/ 137 h 183"/>
                  <a:gd name="T56" fmla="*/ 92 w 140"/>
                  <a:gd name="T57" fmla="*/ 153 h 183"/>
                  <a:gd name="T58" fmla="*/ 78 w 140"/>
                  <a:gd name="T59" fmla="*/ 167 h 183"/>
                  <a:gd name="T60" fmla="*/ 64 w 140"/>
                  <a:gd name="T61" fmla="*/ 181 h 183"/>
                  <a:gd name="T62" fmla="*/ 62 w 140"/>
                  <a:gd name="T63" fmla="*/ 171 h 183"/>
                  <a:gd name="T64" fmla="*/ 50 w 140"/>
                  <a:gd name="T65" fmla="*/ 173 h 183"/>
                  <a:gd name="T66" fmla="*/ 44 w 140"/>
                  <a:gd name="T67" fmla="*/ 179 h 183"/>
                  <a:gd name="T68" fmla="*/ 36 w 140"/>
                  <a:gd name="T69" fmla="*/ 175 h 183"/>
                  <a:gd name="T70" fmla="*/ 28 w 140"/>
                  <a:gd name="T71" fmla="*/ 173 h 183"/>
                  <a:gd name="T72" fmla="*/ 16 w 140"/>
                  <a:gd name="T73" fmla="*/ 183 h 183"/>
                  <a:gd name="T74" fmla="*/ 0 w 140"/>
                  <a:gd name="T75" fmla="*/ 161 h 183"/>
                  <a:gd name="T76" fmla="*/ 6 w 140"/>
                  <a:gd name="T77" fmla="*/ 151 h 183"/>
                  <a:gd name="T78" fmla="*/ 10 w 140"/>
                  <a:gd name="T79" fmla="*/ 155 h 183"/>
                  <a:gd name="T80" fmla="*/ 14 w 140"/>
                  <a:gd name="T81" fmla="*/ 151 h 183"/>
                  <a:gd name="T82" fmla="*/ 10 w 140"/>
                  <a:gd name="T83" fmla="*/ 141 h 183"/>
                  <a:gd name="T84" fmla="*/ 8 w 140"/>
                  <a:gd name="T85" fmla="*/ 137 h 183"/>
                  <a:gd name="T86" fmla="*/ 8 w 140"/>
                  <a:gd name="T87" fmla="*/ 129 h 183"/>
                  <a:gd name="T88" fmla="*/ 24 w 140"/>
                  <a:gd name="T89" fmla="*/ 129 h 18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0" h="183">
                    <a:moveTo>
                      <a:pt x="24" y="129"/>
                    </a:moveTo>
                    <a:lnTo>
                      <a:pt x="26" y="115"/>
                    </a:lnTo>
                    <a:lnTo>
                      <a:pt x="38" y="127"/>
                    </a:lnTo>
                    <a:lnTo>
                      <a:pt x="48" y="123"/>
                    </a:lnTo>
                    <a:lnTo>
                      <a:pt x="50" y="129"/>
                    </a:lnTo>
                    <a:lnTo>
                      <a:pt x="58" y="125"/>
                    </a:lnTo>
                    <a:lnTo>
                      <a:pt x="62" y="95"/>
                    </a:lnTo>
                    <a:lnTo>
                      <a:pt x="52" y="77"/>
                    </a:lnTo>
                    <a:lnTo>
                      <a:pt x="60" y="63"/>
                    </a:lnTo>
                    <a:lnTo>
                      <a:pt x="58" y="49"/>
                    </a:lnTo>
                    <a:lnTo>
                      <a:pt x="38" y="51"/>
                    </a:lnTo>
                    <a:lnTo>
                      <a:pt x="40" y="31"/>
                    </a:lnTo>
                    <a:lnTo>
                      <a:pt x="58" y="31"/>
                    </a:lnTo>
                    <a:lnTo>
                      <a:pt x="74" y="35"/>
                    </a:lnTo>
                    <a:lnTo>
                      <a:pt x="90" y="39"/>
                    </a:lnTo>
                    <a:lnTo>
                      <a:pt x="94" y="31"/>
                    </a:lnTo>
                    <a:lnTo>
                      <a:pt x="100" y="6"/>
                    </a:lnTo>
                    <a:lnTo>
                      <a:pt x="110" y="0"/>
                    </a:lnTo>
                    <a:lnTo>
                      <a:pt x="124" y="2"/>
                    </a:lnTo>
                    <a:lnTo>
                      <a:pt x="140" y="2"/>
                    </a:lnTo>
                    <a:lnTo>
                      <a:pt x="134" y="20"/>
                    </a:lnTo>
                    <a:lnTo>
                      <a:pt x="132" y="37"/>
                    </a:lnTo>
                    <a:lnTo>
                      <a:pt x="128" y="53"/>
                    </a:lnTo>
                    <a:lnTo>
                      <a:pt x="126" y="69"/>
                    </a:lnTo>
                    <a:lnTo>
                      <a:pt x="124" y="85"/>
                    </a:lnTo>
                    <a:lnTo>
                      <a:pt x="110" y="103"/>
                    </a:lnTo>
                    <a:lnTo>
                      <a:pt x="98" y="121"/>
                    </a:lnTo>
                    <a:lnTo>
                      <a:pt x="94" y="137"/>
                    </a:lnTo>
                    <a:lnTo>
                      <a:pt x="92" y="153"/>
                    </a:lnTo>
                    <a:lnTo>
                      <a:pt x="78" y="167"/>
                    </a:lnTo>
                    <a:lnTo>
                      <a:pt x="64" y="181"/>
                    </a:lnTo>
                    <a:lnTo>
                      <a:pt x="62" y="171"/>
                    </a:lnTo>
                    <a:lnTo>
                      <a:pt x="50" y="173"/>
                    </a:lnTo>
                    <a:lnTo>
                      <a:pt x="44" y="179"/>
                    </a:lnTo>
                    <a:lnTo>
                      <a:pt x="36" y="175"/>
                    </a:lnTo>
                    <a:lnTo>
                      <a:pt x="28" y="173"/>
                    </a:lnTo>
                    <a:lnTo>
                      <a:pt x="16" y="183"/>
                    </a:lnTo>
                    <a:lnTo>
                      <a:pt x="0" y="161"/>
                    </a:lnTo>
                    <a:lnTo>
                      <a:pt x="6" y="151"/>
                    </a:lnTo>
                    <a:lnTo>
                      <a:pt x="10" y="155"/>
                    </a:lnTo>
                    <a:lnTo>
                      <a:pt x="14" y="151"/>
                    </a:lnTo>
                    <a:lnTo>
                      <a:pt x="10" y="141"/>
                    </a:lnTo>
                    <a:lnTo>
                      <a:pt x="8" y="137"/>
                    </a:lnTo>
                    <a:lnTo>
                      <a:pt x="8" y="129"/>
                    </a:lnTo>
                    <a:lnTo>
                      <a:pt x="24" y="129"/>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92" name="Freeform 290">
                <a:extLst>
                  <a:ext uri="{FF2B5EF4-FFF2-40B4-BE49-F238E27FC236}">
                    <a16:creationId xmlns:a16="http://schemas.microsoft.com/office/drawing/2014/main" id="{7FDCE152-FC6E-8D29-F6B5-1F0E6BB83A67}"/>
                  </a:ext>
                </a:extLst>
              </p:cNvPr>
              <p:cNvSpPr>
                <a:spLocks noChangeAspect="1"/>
              </p:cNvSpPr>
              <p:nvPr/>
            </p:nvSpPr>
            <p:spPr bwMode="auto">
              <a:xfrm>
                <a:off x="2797539" y="4307025"/>
                <a:ext cx="82114" cy="114054"/>
              </a:xfrm>
              <a:custGeom>
                <a:avLst/>
                <a:gdLst>
                  <a:gd name="T0" fmla="*/ 44 w 54"/>
                  <a:gd name="T1" fmla="*/ 16 h 75"/>
                  <a:gd name="T2" fmla="*/ 50 w 54"/>
                  <a:gd name="T3" fmla="*/ 26 h 75"/>
                  <a:gd name="T4" fmla="*/ 50 w 54"/>
                  <a:gd name="T5" fmla="*/ 22 h 75"/>
                  <a:gd name="T6" fmla="*/ 54 w 54"/>
                  <a:gd name="T7" fmla="*/ 34 h 75"/>
                  <a:gd name="T8" fmla="*/ 42 w 54"/>
                  <a:gd name="T9" fmla="*/ 54 h 75"/>
                  <a:gd name="T10" fmla="*/ 30 w 54"/>
                  <a:gd name="T11" fmla="*/ 75 h 75"/>
                  <a:gd name="T12" fmla="*/ 12 w 54"/>
                  <a:gd name="T13" fmla="*/ 75 h 75"/>
                  <a:gd name="T14" fmla="*/ 0 w 54"/>
                  <a:gd name="T15" fmla="*/ 72 h 75"/>
                  <a:gd name="T16" fmla="*/ 10 w 54"/>
                  <a:gd name="T17" fmla="*/ 50 h 75"/>
                  <a:gd name="T18" fmla="*/ 2 w 54"/>
                  <a:gd name="T19" fmla="*/ 24 h 75"/>
                  <a:gd name="T20" fmla="*/ 8 w 54"/>
                  <a:gd name="T21" fmla="*/ 6 h 75"/>
                  <a:gd name="T22" fmla="*/ 12 w 54"/>
                  <a:gd name="T23" fmla="*/ 0 h 75"/>
                  <a:gd name="T24" fmla="*/ 28 w 54"/>
                  <a:gd name="T25" fmla="*/ 4 h 75"/>
                  <a:gd name="T26" fmla="*/ 44 w 54"/>
                  <a:gd name="T27" fmla="*/ 16 h 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5">
                    <a:moveTo>
                      <a:pt x="44" y="16"/>
                    </a:moveTo>
                    <a:lnTo>
                      <a:pt x="50" y="26"/>
                    </a:lnTo>
                    <a:lnTo>
                      <a:pt x="50" y="22"/>
                    </a:lnTo>
                    <a:lnTo>
                      <a:pt x="54" y="34"/>
                    </a:lnTo>
                    <a:lnTo>
                      <a:pt x="42" y="54"/>
                    </a:lnTo>
                    <a:lnTo>
                      <a:pt x="30" y="75"/>
                    </a:lnTo>
                    <a:lnTo>
                      <a:pt x="12" y="75"/>
                    </a:lnTo>
                    <a:lnTo>
                      <a:pt x="0" y="72"/>
                    </a:lnTo>
                    <a:lnTo>
                      <a:pt x="10" y="50"/>
                    </a:lnTo>
                    <a:lnTo>
                      <a:pt x="2" y="24"/>
                    </a:lnTo>
                    <a:lnTo>
                      <a:pt x="8" y="6"/>
                    </a:lnTo>
                    <a:lnTo>
                      <a:pt x="12" y="0"/>
                    </a:lnTo>
                    <a:lnTo>
                      <a:pt x="28" y="4"/>
                    </a:lnTo>
                    <a:lnTo>
                      <a:pt x="44" y="1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93" name="Freeform 291">
                <a:extLst>
                  <a:ext uri="{FF2B5EF4-FFF2-40B4-BE49-F238E27FC236}">
                    <a16:creationId xmlns:a16="http://schemas.microsoft.com/office/drawing/2014/main" id="{70F87D17-DC07-0611-1946-35715F410BA8}"/>
                  </a:ext>
                </a:extLst>
              </p:cNvPr>
              <p:cNvSpPr>
                <a:spLocks noChangeAspect="1"/>
              </p:cNvSpPr>
              <p:nvPr/>
            </p:nvSpPr>
            <p:spPr bwMode="auto">
              <a:xfrm>
                <a:off x="4372872" y="4091083"/>
                <a:ext cx="82114" cy="197696"/>
              </a:xfrm>
              <a:custGeom>
                <a:avLst/>
                <a:gdLst>
                  <a:gd name="T0" fmla="*/ 2 w 54"/>
                  <a:gd name="T1" fmla="*/ 28 h 130"/>
                  <a:gd name="T2" fmla="*/ 16 w 54"/>
                  <a:gd name="T3" fmla="*/ 22 h 130"/>
                  <a:gd name="T4" fmla="*/ 28 w 54"/>
                  <a:gd name="T5" fmla="*/ 12 h 130"/>
                  <a:gd name="T6" fmla="*/ 30 w 54"/>
                  <a:gd name="T7" fmla="*/ 10 h 130"/>
                  <a:gd name="T8" fmla="*/ 30 w 54"/>
                  <a:gd name="T9" fmla="*/ 6 h 130"/>
                  <a:gd name="T10" fmla="*/ 36 w 54"/>
                  <a:gd name="T11" fmla="*/ 0 h 130"/>
                  <a:gd name="T12" fmla="*/ 52 w 54"/>
                  <a:gd name="T13" fmla="*/ 14 h 130"/>
                  <a:gd name="T14" fmla="*/ 52 w 54"/>
                  <a:gd name="T15" fmla="*/ 16 h 130"/>
                  <a:gd name="T16" fmla="*/ 54 w 54"/>
                  <a:gd name="T17" fmla="*/ 26 h 130"/>
                  <a:gd name="T18" fmla="*/ 52 w 54"/>
                  <a:gd name="T19" fmla="*/ 46 h 130"/>
                  <a:gd name="T20" fmla="*/ 40 w 54"/>
                  <a:gd name="T21" fmla="*/ 70 h 130"/>
                  <a:gd name="T22" fmla="*/ 38 w 54"/>
                  <a:gd name="T23" fmla="*/ 98 h 130"/>
                  <a:gd name="T24" fmla="*/ 36 w 54"/>
                  <a:gd name="T25" fmla="*/ 126 h 130"/>
                  <a:gd name="T26" fmla="*/ 32 w 54"/>
                  <a:gd name="T27" fmla="*/ 128 h 130"/>
                  <a:gd name="T28" fmla="*/ 16 w 54"/>
                  <a:gd name="T29" fmla="*/ 130 h 130"/>
                  <a:gd name="T30" fmla="*/ 16 w 54"/>
                  <a:gd name="T31" fmla="*/ 114 h 130"/>
                  <a:gd name="T32" fmla="*/ 14 w 54"/>
                  <a:gd name="T33" fmla="*/ 98 h 130"/>
                  <a:gd name="T34" fmla="*/ 14 w 54"/>
                  <a:gd name="T35" fmla="*/ 82 h 130"/>
                  <a:gd name="T36" fmla="*/ 14 w 54"/>
                  <a:gd name="T37" fmla="*/ 68 h 130"/>
                  <a:gd name="T38" fmla="*/ 10 w 54"/>
                  <a:gd name="T39" fmla="*/ 50 h 130"/>
                  <a:gd name="T40" fmla="*/ 0 w 54"/>
                  <a:gd name="T41" fmla="*/ 38 h 130"/>
                  <a:gd name="T42" fmla="*/ 2 w 54"/>
                  <a:gd name="T43" fmla="*/ 28 h 130"/>
                  <a:gd name="T44" fmla="*/ 2 w 54"/>
                  <a:gd name="T45" fmla="*/ 28 h 1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130">
                    <a:moveTo>
                      <a:pt x="2" y="28"/>
                    </a:moveTo>
                    <a:lnTo>
                      <a:pt x="16" y="22"/>
                    </a:lnTo>
                    <a:lnTo>
                      <a:pt x="28" y="12"/>
                    </a:lnTo>
                    <a:lnTo>
                      <a:pt x="30" y="10"/>
                    </a:lnTo>
                    <a:lnTo>
                      <a:pt x="30" y="6"/>
                    </a:lnTo>
                    <a:lnTo>
                      <a:pt x="36" y="0"/>
                    </a:lnTo>
                    <a:lnTo>
                      <a:pt x="52" y="14"/>
                    </a:lnTo>
                    <a:lnTo>
                      <a:pt x="52" y="16"/>
                    </a:lnTo>
                    <a:lnTo>
                      <a:pt x="54" y="26"/>
                    </a:lnTo>
                    <a:lnTo>
                      <a:pt x="52" y="46"/>
                    </a:lnTo>
                    <a:lnTo>
                      <a:pt x="40" y="70"/>
                    </a:lnTo>
                    <a:lnTo>
                      <a:pt x="38" y="98"/>
                    </a:lnTo>
                    <a:lnTo>
                      <a:pt x="36" y="126"/>
                    </a:lnTo>
                    <a:lnTo>
                      <a:pt x="32" y="128"/>
                    </a:lnTo>
                    <a:lnTo>
                      <a:pt x="16" y="130"/>
                    </a:lnTo>
                    <a:lnTo>
                      <a:pt x="16" y="114"/>
                    </a:lnTo>
                    <a:lnTo>
                      <a:pt x="14" y="98"/>
                    </a:lnTo>
                    <a:lnTo>
                      <a:pt x="14" y="82"/>
                    </a:lnTo>
                    <a:lnTo>
                      <a:pt x="14" y="68"/>
                    </a:lnTo>
                    <a:lnTo>
                      <a:pt x="10" y="50"/>
                    </a:lnTo>
                    <a:lnTo>
                      <a:pt x="0" y="38"/>
                    </a:lnTo>
                    <a:lnTo>
                      <a:pt x="2" y="2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94" name="Freeform 292">
                <a:extLst>
                  <a:ext uri="{FF2B5EF4-FFF2-40B4-BE49-F238E27FC236}">
                    <a16:creationId xmlns:a16="http://schemas.microsoft.com/office/drawing/2014/main" id="{0224473B-E469-7579-A187-7502EAD07857}"/>
                  </a:ext>
                </a:extLst>
              </p:cNvPr>
              <p:cNvSpPr>
                <a:spLocks noChangeAspect="1" noEditPoints="1"/>
              </p:cNvSpPr>
              <p:nvPr/>
            </p:nvSpPr>
            <p:spPr bwMode="auto">
              <a:xfrm>
                <a:off x="4856420" y="2588598"/>
                <a:ext cx="136855" cy="51705"/>
              </a:xfrm>
              <a:custGeom>
                <a:avLst/>
                <a:gdLst>
                  <a:gd name="T0" fmla="*/ 8 w 90"/>
                  <a:gd name="T1" fmla="*/ 18 h 34"/>
                  <a:gd name="T2" fmla="*/ 6 w 90"/>
                  <a:gd name="T3" fmla="*/ 18 h 34"/>
                  <a:gd name="T4" fmla="*/ 4 w 90"/>
                  <a:gd name="T5" fmla="*/ 16 h 34"/>
                  <a:gd name="T6" fmla="*/ 4 w 90"/>
                  <a:gd name="T7" fmla="*/ 14 h 34"/>
                  <a:gd name="T8" fmla="*/ 0 w 90"/>
                  <a:gd name="T9" fmla="*/ 14 h 34"/>
                  <a:gd name="T10" fmla="*/ 2 w 90"/>
                  <a:gd name="T11" fmla="*/ 14 h 34"/>
                  <a:gd name="T12" fmla="*/ 4 w 90"/>
                  <a:gd name="T13" fmla="*/ 14 h 34"/>
                  <a:gd name="T14" fmla="*/ 6 w 90"/>
                  <a:gd name="T15" fmla="*/ 14 h 34"/>
                  <a:gd name="T16" fmla="*/ 8 w 90"/>
                  <a:gd name="T17" fmla="*/ 14 h 34"/>
                  <a:gd name="T18" fmla="*/ 8 w 90"/>
                  <a:gd name="T19" fmla="*/ 12 h 34"/>
                  <a:gd name="T20" fmla="*/ 10 w 90"/>
                  <a:gd name="T21" fmla="*/ 12 h 34"/>
                  <a:gd name="T22" fmla="*/ 10 w 90"/>
                  <a:gd name="T23" fmla="*/ 14 h 34"/>
                  <a:gd name="T24" fmla="*/ 12 w 90"/>
                  <a:gd name="T25" fmla="*/ 14 h 34"/>
                  <a:gd name="T26" fmla="*/ 14 w 90"/>
                  <a:gd name="T27" fmla="*/ 14 h 34"/>
                  <a:gd name="T28" fmla="*/ 14 w 90"/>
                  <a:gd name="T29" fmla="*/ 14 h 34"/>
                  <a:gd name="T30" fmla="*/ 14 w 90"/>
                  <a:gd name="T31" fmla="*/ 14 h 34"/>
                  <a:gd name="T32" fmla="*/ 14 w 90"/>
                  <a:gd name="T33" fmla="*/ 14 h 34"/>
                  <a:gd name="T34" fmla="*/ 12 w 90"/>
                  <a:gd name="T35" fmla="*/ 14 h 34"/>
                  <a:gd name="T36" fmla="*/ 10 w 90"/>
                  <a:gd name="T37" fmla="*/ 16 h 34"/>
                  <a:gd name="T38" fmla="*/ 8 w 90"/>
                  <a:gd name="T39" fmla="*/ 18 h 34"/>
                  <a:gd name="T40" fmla="*/ 14 w 90"/>
                  <a:gd name="T41" fmla="*/ 28 h 34"/>
                  <a:gd name="T42" fmla="*/ 10 w 90"/>
                  <a:gd name="T43" fmla="*/ 28 h 34"/>
                  <a:gd name="T44" fmla="*/ 6 w 90"/>
                  <a:gd name="T45" fmla="*/ 32 h 34"/>
                  <a:gd name="T46" fmla="*/ 2 w 90"/>
                  <a:gd name="T47" fmla="*/ 34 h 34"/>
                  <a:gd name="T48" fmla="*/ 4 w 90"/>
                  <a:gd name="T49" fmla="*/ 30 h 34"/>
                  <a:gd name="T50" fmla="*/ 2 w 90"/>
                  <a:gd name="T51" fmla="*/ 24 h 34"/>
                  <a:gd name="T52" fmla="*/ 4 w 90"/>
                  <a:gd name="T53" fmla="*/ 22 h 34"/>
                  <a:gd name="T54" fmla="*/ 8 w 90"/>
                  <a:gd name="T55" fmla="*/ 20 h 34"/>
                  <a:gd name="T56" fmla="*/ 14 w 90"/>
                  <a:gd name="T57" fmla="*/ 20 h 34"/>
                  <a:gd name="T58" fmla="*/ 18 w 90"/>
                  <a:gd name="T59" fmla="*/ 22 h 34"/>
                  <a:gd name="T60" fmla="*/ 14 w 90"/>
                  <a:gd name="T61" fmla="*/ 28 h 34"/>
                  <a:gd name="T62" fmla="*/ 90 w 90"/>
                  <a:gd name="T63" fmla="*/ 22 h 34"/>
                  <a:gd name="T64" fmla="*/ 84 w 90"/>
                  <a:gd name="T65" fmla="*/ 34 h 34"/>
                  <a:gd name="T66" fmla="*/ 62 w 90"/>
                  <a:gd name="T67" fmla="*/ 30 h 34"/>
                  <a:gd name="T68" fmla="*/ 38 w 90"/>
                  <a:gd name="T69" fmla="*/ 28 h 34"/>
                  <a:gd name="T70" fmla="*/ 34 w 90"/>
                  <a:gd name="T71" fmla="*/ 28 h 34"/>
                  <a:gd name="T72" fmla="*/ 22 w 90"/>
                  <a:gd name="T73" fmla="*/ 22 h 34"/>
                  <a:gd name="T74" fmla="*/ 24 w 90"/>
                  <a:gd name="T75" fmla="*/ 16 h 34"/>
                  <a:gd name="T76" fmla="*/ 20 w 90"/>
                  <a:gd name="T77" fmla="*/ 10 h 34"/>
                  <a:gd name="T78" fmla="*/ 28 w 90"/>
                  <a:gd name="T79" fmla="*/ 8 h 34"/>
                  <a:gd name="T80" fmla="*/ 34 w 90"/>
                  <a:gd name="T81" fmla="*/ 6 h 34"/>
                  <a:gd name="T82" fmla="*/ 38 w 90"/>
                  <a:gd name="T83" fmla="*/ 6 h 34"/>
                  <a:gd name="T84" fmla="*/ 38 w 90"/>
                  <a:gd name="T85" fmla="*/ 4 h 34"/>
                  <a:gd name="T86" fmla="*/ 40 w 90"/>
                  <a:gd name="T87" fmla="*/ 4 h 34"/>
                  <a:gd name="T88" fmla="*/ 48 w 90"/>
                  <a:gd name="T89" fmla="*/ 2 h 34"/>
                  <a:gd name="T90" fmla="*/ 54 w 90"/>
                  <a:gd name="T91" fmla="*/ 0 h 34"/>
                  <a:gd name="T92" fmla="*/ 60 w 90"/>
                  <a:gd name="T93" fmla="*/ 2 h 34"/>
                  <a:gd name="T94" fmla="*/ 64 w 90"/>
                  <a:gd name="T95" fmla="*/ 2 h 34"/>
                  <a:gd name="T96" fmla="*/ 72 w 90"/>
                  <a:gd name="T97" fmla="*/ 4 h 34"/>
                  <a:gd name="T98" fmla="*/ 86 w 90"/>
                  <a:gd name="T99" fmla="*/ 6 h 34"/>
                  <a:gd name="T100" fmla="*/ 90 w 90"/>
                  <a:gd name="T101" fmla="*/ 22 h 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0" h="34">
                    <a:moveTo>
                      <a:pt x="8" y="18"/>
                    </a:moveTo>
                    <a:lnTo>
                      <a:pt x="6" y="18"/>
                    </a:lnTo>
                    <a:lnTo>
                      <a:pt x="4" y="16"/>
                    </a:lnTo>
                    <a:lnTo>
                      <a:pt x="4" y="14"/>
                    </a:lnTo>
                    <a:lnTo>
                      <a:pt x="0" y="14"/>
                    </a:lnTo>
                    <a:lnTo>
                      <a:pt x="2" y="14"/>
                    </a:lnTo>
                    <a:lnTo>
                      <a:pt x="4" y="14"/>
                    </a:lnTo>
                    <a:lnTo>
                      <a:pt x="6" y="14"/>
                    </a:lnTo>
                    <a:lnTo>
                      <a:pt x="8" y="14"/>
                    </a:lnTo>
                    <a:lnTo>
                      <a:pt x="8" y="12"/>
                    </a:lnTo>
                    <a:lnTo>
                      <a:pt x="10" y="12"/>
                    </a:lnTo>
                    <a:lnTo>
                      <a:pt x="10" y="14"/>
                    </a:lnTo>
                    <a:lnTo>
                      <a:pt x="12" y="14"/>
                    </a:lnTo>
                    <a:lnTo>
                      <a:pt x="14" y="14"/>
                    </a:lnTo>
                    <a:lnTo>
                      <a:pt x="12" y="14"/>
                    </a:lnTo>
                    <a:lnTo>
                      <a:pt x="10" y="16"/>
                    </a:lnTo>
                    <a:lnTo>
                      <a:pt x="8" y="18"/>
                    </a:lnTo>
                    <a:close/>
                    <a:moveTo>
                      <a:pt x="14" y="28"/>
                    </a:moveTo>
                    <a:lnTo>
                      <a:pt x="10" y="28"/>
                    </a:lnTo>
                    <a:lnTo>
                      <a:pt x="6" y="32"/>
                    </a:lnTo>
                    <a:lnTo>
                      <a:pt x="2" y="34"/>
                    </a:lnTo>
                    <a:lnTo>
                      <a:pt x="4" y="30"/>
                    </a:lnTo>
                    <a:lnTo>
                      <a:pt x="2" y="24"/>
                    </a:lnTo>
                    <a:lnTo>
                      <a:pt x="4" y="22"/>
                    </a:lnTo>
                    <a:lnTo>
                      <a:pt x="8" y="20"/>
                    </a:lnTo>
                    <a:lnTo>
                      <a:pt x="14" y="20"/>
                    </a:lnTo>
                    <a:lnTo>
                      <a:pt x="18" y="22"/>
                    </a:lnTo>
                    <a:lnTo>
                      <a:pt x="14" y="28"/>
                    </a:lnTo>
                    <a:close/>
                    <a:moveTo>
                      <a:pt x="90" y="22"/>
                    </a:moveTo>
                    <a:lnTo>
                      <a:pt x="84" y="34"/>
                    </a:lnTo>
                    <a:lnTo>
                      <a:pt x="62" y="30"/>
                    </a:lnTo>
                    <a:lnTo>
                      <a:pt x="38" y="28"/>
                    </a:lnTo>
                    <a:lnTo>
                      <a:pt x="34" y="28"/>
                    </a:lnTo>
                    <a:lnTo>
                      <a:pt x="22" y="22"/>
                    </a:lnTo>
                    <a:lnTo>
                      <a:pt x="24" y="16"/>
                    </a:lnTo>
                    <a:lnTo>
                      <a:pt x="20" y="10"/>
                    </a:lnTo>
                    <a:lnTo>
                      <a:pt x="28" y="8"/>
                    </a:lnTo>
                    <a:lnTo>
                      <a:pt x="34" y="6"/>
                    </a:lnTo>
                    <a:lnTo>
                      <a:pt x="38" y="6"/>
                    </a:lnTo>
                    <a:lnTo>
                      <a:pt x="38" y="4"/>
                    </a:lnTo>
                    <a:lnTo>
                      <a:pt x="40" y="4"/>
                    </a:lnTo>
                    <a:lnTo>
                      <a:pt x="48" y="2"/>
                    </a:lnTo>
                    <a:lnTo>
                      <a:pt x="54" y="0"/>
                    </a:lnTo>
                    <a:lnTo>
                      <a:pt x="60" y="2"/>
                    </a:lnTo>
                    <a:lnTo>
                      <a:pt x="64" y="2"/>
                    </a:lnTo>
                    <a:lnTo>
                      <a:pt x="72" y="4"/>
                    </a:lnTo>
                    <a:lnTo>
                      <a:pt x="86" y="6"/>
                    </a:lnTo>
                    <a:lnTo>
                      <a:pt x="90" y="2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95" name="Freeform 293">
                <a:extLst>
                  <a:ext uri="{FF2B5EF4-FFF2-40B4-BE49-F238E27FC236}">
                    <a16:creationId xmlns:a16="http://schemas.microsoft.com/office/drawing/2014/main" id="{31834E2A-7CD3-A6A5-8610-EFD4B29FC058}"/>
                  </a:ext>
                </a:extLst>
              </p:cNvPr>
              <p:cNvSpPr>
                <a:spLocks noChangeAspect="1"/>
              </p:cNvSpPr>
              <p:nvPr/>
            </p:nvSpPr>
            <p:spPr bwMode="auto">
              <a:xfrm>
                <a:off x="2037244" y="4494077"/>
                <a:ext cx="374066" cy="587002"/>
              </a:xfrm>
              <a:custGeom>
                <a:avLst/>
                <a:gdLst>
                  <a:gd name="T0" fmla="*/ 238 w 246"/>
                  <a:gd name="T1" fmla="*/ 306 h 386"/>
                  <a:gd name="T2" fmla="*/ 240 w 246"/>
                  <a:gd name="T3" fmla="*/ 340 h 386"/>
                  <a:gd name="T4" fmla="*/ 238 w 246"/>
                  <a:gd name="T5" fmla="*/ 360 h 386"/>
                  <a:gd name="T6" fmla="*/ 234 w 246"/>
                  <a:gd name="T7" fmla="*/ 378 h 386"/>
                  <a:gd name="T8" fmla="*/ 222 w 246"/>
                  <a:gd name="T9" fmla="*/ 386 h 386"/>
                  <a:gd name="T10" fmla="*/ 198 w 246"/>
                  <a:gd name="T11" fmla="*/ 364 h 386"/>
                  <a:gd name="T12" fmla="*/ 170 w 246"/>
                  <a:gd name="T13" fmla="*/ 348 h 386"/>
                  <a:gd name="T14" fmla="*/ 138 w 246"/>
                  <a:gd name="T15" fmla="*/ 330 h 386"/>
                  <a:gd name="T16" fmla="*/ 106 w 246"/>
                  <a:gd name="T17" fmla="*/ 298 h 386"/>
                  <a:gd name="T18" fmla="*/ 92 w 246"/>
                  <a:gd name="T19" fmla="*/ 264 h 386"/>
                  <a:gd name="T20" fmla="*/ 72 w 246"/>
                  <a:gd name="T21" fmla="*/ 226 h 386"/>
                  <a:gd name="T22" fmla="*/ 56 w 246"/>
                  <a:gd name="T23" fmla="*/ 196 h 386"/>
                  <a:gd name="T24" fmla="*/ 40 w 246"/>
                  <a:gd name="T25" fmla="*/ 164 h 386"/>
                  <a:gd name="T26" fmla="*/ 20 w 246"/>
                  <a:gd name="T27" fmla="*/ 138 h 386"/>
                  <a:gd name="T28" fmla="*/ 8 w 246"/>
                  <a:gd name="T29" fmla="*/ 122 h 386"/>
                  <a:gd name="T30" fmla="*/ 4 w 246"/>
                  <a:gd name="T31" fmla="*/ 84 h 386"/>
                  <a:gd name="T32" fmla="*/ 20 w 246"/>
                  <a:gd name="T33" fmla="*/ 82 h 386"/>
                  <a:gd name="T34" fmla="*/ 22 w 246"/>
                  <a:gd name="T35" fmla="*/ 90 h 386"/>
                  <a:gd name="T36" fmla="*/ 50 w 246"/>
                  <a:gd name="T37" fmla="*/ 88 h 386"/>
                  <a:gd name="T38" fmla="*/ 78 w 246"/>
                  <a:gd name="T39" fmla="*/ 56 h 386"/>
                  <a:gd name="T40" fmla="*/ 110 w 246"/>
                  <a:gd name="T41" fmla="*/ 18 h 386"/>
                  <a:gd name="T42" fmla="*/ 106 w 246"/>
                  <a:gd name="T43" fmla="*/ 2 h 386"/>
                  <a:gd name="T44" fmla="*/ 114 w 246"/>
                  <a:gd name="T45" fmla="*/ 0 h 386"/>
                  <a:gd name="T46" fmla="*/ 134 w 246"/>
                  <a:gd name="T47" fmla="*/ 20 h 386"/>
                  <a:gd name="T48" fmla="*/ 152 w 246"/>
                  <a:gd name="T49" fmla="*/ 46 h 386"/>
                  <a:gd name="T50" fmla="*/ 190 w 246"/>
                  <a:gd name="T51" fmla="*/ 48 h 386"/>
                  <a:gd name="T52" fmla="*/ 200 w 246"/>
                  <a:gd name="T53" fmla="*/ 80 h 386"/>
                  <a:gd name="T54" fmla="*/ 206 w 246"/>
                  <a:gd name="T55" fmla="*/ 86 h 386"/>
                  <a:gd name="T56" fmla="*/ 176 w 246"/>
                  <a:gd name="T57" fmla="*/ 98 h 386"/>
                  <a:gd name="T58" fmla="*/ 156 w 246"/>
                  <a:gd name="T59" fmla="*/ 120 h 386"/>
                  <a:gd name="T60" fmla="*/ 142 w 246"/>
                  <a:gd name="T61" fmla="*/ 154 h 386"/>
                  <a:gd name="T62" fmla="*/ 158 w 246"/>
                  <a:gd name="T63" fmla="*/ 188 h 386"/>
                  <a:gd name="T64" fmla="*/ 166 w 246"/>
                  <a:gd name="T65" fmla="*/ 198 h 386"/>
                  <a:gd name="T66" fmla="*/ 192 w 246"/>
                  <a:gd name="T67" fmla="*/ 210 h 386"/>
                  <a:gd name="T68" fmla="*/ 204 w 246"/>
                  <a:gd name="T69" fmla="*/ 216 h 386"/>
                  <a:gd name="T70" fmla="*/ 226 w 246"/>
                  <a:gd name="T71" fmla="*/ 230 h 386"/>
                  <a:gd name="T72" fmla="*/ 244 w 246"/>
                  <a:gd name="T73" fmla="*/ 262 h 386"/>
                  <a:gd name="T74" fmla="*/ 240 w 246"/>
                  <a:gd name="T75" fmla="*/ 294 h 3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46" h="386">
                    <a:moveTo>
                      <a:pt x="240" y="294"/>
                    </a:moveTo>
                    <a:lnTo>
                      <a:pt x="238" y="306"/>
                    </a:lnTo>
                    <a:lnTo>
                      <a:pt x="238" y="324"/>
                    </a:lnTo>
                    <a:lnTo>
                      <a:pt x="240" y="340"/>
                    </a:lnTo>
                    <a:lnTo>
                      <a:pt x="246" y="342"/>
                    </a:lnTo>
                    <a:lnTo>
                      <a:pt x="238" y="360"/>
                    </a:lnTo>
                    <a:lnTo>
                      <a:pt x="238" y="368"/>
                    </a:lnTo>
                    <a:lnTo>
                      <a:pt x="234" y="378"/>
                    </a:lnTo>
                    <a:lnTo>
                      <a:pt x="226" y="386"/>
                    </a:lnTo>
                    <a:lnTo>
                      <a:pt x="222" y="386"/>
                    </a:lnTo>
                    <a:lnTo>
                      <a:pt x="206" y="376"/>
                    </a:lnTo>
                    <a:lnTo>
                      <a:pt x="198" y="364"/>
                    </a:lnTo>
                    <a:lnTo>
                      <a:pt x="186" y="358"/>
                    </a:lnTo>
                    <a:lnTo>
                      <a:pt x="170" y="348"/>
                    </a:lnTo>
                    <a:lnTo>
                      <a:pt x="154" y="338"/>
                    </a:lnTo>
                    <a:lnTo>
                      <a:pt x="138" y="330"/>
                    </a:lnTo>
                    <a:lnTo>
                      <a:pt x="122" y="314"/>
                    </a:lnTo>
                    <a:lnTo>
                      <a:pt x="106" y="298"/>
                    </a:lnTo>
                    <a:lnTo>
                      <a:pt x="106" y="286"/>
                    </a:lnTo>
                    <a:lnTo>
                      <a:pt x="92" y="264"/>
                    </a:lnTo>
                    <a:lnTo>
                      <a:pt x="78" y="242"/>
                    </a:lnTo>
                    <a:lnTo>
                      <a:pt x="72" y="226"/>
                    </a:lnTo>
                    <a:lnTo>
                      <a:pt x="64" y="212"/>
                    </a:lnTo>
                    <a:lnTo>
                      <a:pt x="56" y="196"/>
                    </a:lnTo>
                    <a:lnTo>
                      <a:pt x="48" y="180"/>
                    </a:lnTo>
                    <a:lnTo>
                      <a:pt x="40" y="164"/>
                    </a:lnTo>
                    <a:lnTo>
                      <a:pt x="32" y="148"/>
                    </a:lnTo>
                    <a:lnTo>
                      <a:pt x="20" y="138"/>
                    </a:lnTo>
                    <a:lnTo>
                      <a:pt x="6" y="128"/>
                    </a:lnTo>
                    <a:lnTo>
                      <a:pt x="8" y="122"/>
                    </a:lnTo>
                    <a:lnTo>
                      <a:pt x="0" y="96"/>
                    </a:lnTo>
                    <a:lnTo>
                      <a:pt x="4" y="84"/>
                    </a:lnTo>
                    <a:lnTo>
                      <a:pt x="18" y="70"/>
                    </a:lnTo>
                    <a:lnTo>
                      <a:pt x="20" y="82"/>
                    </a:lnTo>
                    <a:lnTo>
                      <a:pt x="16" y="92"/>
                    </a:lnTo>
                    <a:lnTo>
                      <a:pt x="22" y="90"/>
                    </a:lnTo>
                    <a:lnTo>
                      <a:pt x="44" y="104"/>
                    </a:lnTo>
                    <a:lnTo>
                      <a:pt x="50" y="88"/>
                    </a:lnTo>
                    <a:lnTo>
                      <a:pt x="58" y="70"/>
                    </a:lnTo>
                    <a:lnTo>
                      <a:pt x="78" y="56"/>
                    </a:lnTo>
                    <a:lnTo>
                      <a:pt x="96" y="44"/>
                    </a:lnTo>
                    <a:lnTo>
                      <a:pt x="110" y="18"/>
                    </a:lnTo>
                    <a:lnTo>
                      <a:pt x="114" y="20"/>
                    </a:lnTo>
                    <a:lnTo>
                      <a:pt x="106" y="2"/>
                    </a:lnTo>
                    <a:lnTo>
                      <a:pt x="112" y="0"/>
                    </a:lnTo>
                    <a:lnTo>
                      <a:pt x="114" y="0"/>
                    </a:lnTo>
                    <a:lnTo>
                      <a:pt x="122" y="10"/>
                    </a:lnTo>
                    <a:lnTo>
                      <a:pt x="134" y="20"/>
                    </a:lnTo>
                    <a:lnTo>
                      <a:pt x="148" y="36"/>
                    </a:lnTo>
                    <a:lnTo>
                      <a:pt x="152" y="46"/>
                    </a:lnTo>
                    <a:lnTo>
                      <a:pt x="174" y="46"/>
                    </a:lnTo>
                    <a:lnTo>
                      <a:pt x="190" y="48"/>
                    </a:lnTo>
                    <a:lnTo>
                      <a:pt x="208" y="54"/>
                    </a:lnTo>
                    <a:lnTo>
                      <a:pt x="200" y="80"/>
                    </a:lnTo>
                    <a:lnTo>
                      <a:pt x="214" y="88"/>
                    </a:lnTo>
                    <a:lnTo>
                      <a:pt x="206" y="86"/>
                    </a:lnTo>
                    <a:lnTo>
                      <a:pt x="190" y="92"/>
                    </a:lnTo>
                    <a:lnTo>
                      <a:pt x="176" y="98"/>
                    </a:lnTo>
                    <a:lnTo>
                      <a:pt x="162" y="106"/>
                    </a:lnTo>
                    <a:lnTo>
                      <a:pt x="156" y="120"/>
                    </a:lnTo>
                    <a:lnTo>
                      <a:pt x="150" y="138"/>
                    </a:lnTo>
                    <a:lnTo>
                      <a:pt x="142" y="154"/>
                    </a:lnTo>
                    <a:lnTo>
                      <a:pt x="150" y="170"/>
                    </a:lnTo>
                    <a:lnTo>
                      <a:pt x="158" y="188"/>
                    </a:lnTo>
                    <a:lnTo>
                      <a:pt x="158" y="196"/>
                    </a:lnTo>
                    <a:lnTo>
                      <a:pt x="166" y="198"/>
                    </a:lnTo>
                    <a:lnTo>
                      <a:pt x="176" y="206"/>
                    </a:lnTo>
                    <a:lnTo>
                      <a:pt x="192" y="210"/>
                    </a:lnTo>
                    <a:lnTo>
                      <a:pt x="204" y="200"/>
                    </a:lnTo>
                    <a:lnTo>
                      <a:pt x="204" y="216"/>
                    </a:lnTo>
                    <a:lnTo>
                      <a:pt x="206" y="232"/>
                    </a:lnTo>
                    <a:lnTo>
                      <a:pt x="226" y="230"/>
                    </a:lnTo>
                    <a:lnTo>
                      <a:pt x="236" y="246"/>
                    </a:lnTo>
                    <a:lnTo>
                      <a:pt x="244" y="262"/>
                    </a:lnTo>
                    <a:lnTo>
                      <a:pt x="240" y="268"/>
                    </a:lnTo>
                    <a:lnTo>
                      <a:pt x="240" y="294"/>
                    </a:lnTo>
                    <a:close/>
                  </a:path>
                </a:pathLst>
              </a:custGeom>
              <a:solidFill>
                <a:schemeClr val="accent2"/>
              </a:solid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96" name="Freeform 294">
                <a:extLst>
                  <a:ext uri="{FF2B5EF4-FFF2-40B4-BE49-F238E27FC236}">
                    <a16:creationId xmlns:a16="http://schemas.microsoft.com/office/drawing/2014/main" id="{38307F5F-F10B-9415-C668-A845D1D2EA91}"/>
                  </a:ext>
                </a:extLst>
              </p:cNvPr>
              <p:cNvSpPr>
                <a:spLocks noChangeAspect="1"/>
              </p:cNvSpPr>
              <p:nvPr/>
            </p:nvSpPr>
            <p:spPr bwMode="auto">
              <a:xfrm>
                <a:off x="5203117" y="5322874"/>
                <a:ext cx="33452" cy="48665"/>
              </a:xfrm>
              <a:custGeom>
                <a:avLst/>
                <a:gdLst>
                  <a:gd name="T0" fmla="*/ 10 w 22"/>
                  <a:gd name="T1" fmla="*/ 0 h 32"/>
                  <a:gd name="T2" fmla="*/ 20 w 22"/>
                  <a:gd name="T3" fmla="*/ 4 h 32"/>
                  <a:gd name="T4" fmla="*/ 22 w 22"/>
                  <a:gd name="T5" fmla="*/ 24 h 32"/>
                  <a:gd name="T6" fmla="*/ 18 w 22"/>
                  <a:gd name="T7" fmla="*/ 32 h 32"/>
                  <a:gd name="T8" fmla="*/ 0 w 22"/>
                  <a:gd name="T9" fmla="*/ 26 h 32"/>
                  <a:gd name="T10" fmla="*/ 2 w 22"/>
                  <a:gd name="T11" fmla="*/ 10 h 32"/>
                  <a:gd name="T12" fmla="*/ 10 w 2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32">
                    <a:moveTo>
                      <a:pt x="10" y="0"/>
                    </a:moveTo>
                    <a:lnTo>
                      <a:pt x="20" y="4"/>
                    </a:lnTo>
                    <a:lnTo>
                      <a:pt x="22" y="24"/>
                    </a:lnTo>
                    <a:lnTo>
                      <a:pt x="18" y="32"/>
                    </a:lnTo>
                    <a:lnTo>
                      <a:pt x="0" y="26"/>
                    </a:lnTo>
                    <a:lnTo>
                      <a:pt x="2" y="10"/>
                    </a:lnTo>
                    <a:lnTo>
                      <a:pt x="10" y="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97" name="Freeform 295">
                <a:extLst>
                  <a:ext uri="{FF2B5EF4-FFF2-40B4-BE49-F238E27FC236}">
                    <a16:creationId xmlns:a16="http://schemas.microsoft.com/office/drawing/2014/main" id="{6BCB9927-A336-7F00-3CC1-0B4928436F00}"/>
                  </a:ext>
                </a:extLst>
              </p:cNvPr>
              <p:cNvSpPr>
                <a:spLocks noChangeAspect="1"/>
              </p:cNvSpPr>
              <p:nvPr/>
            </p:nvSpPr>
            <p:spPr bwMode="auto">
              <a:xfrm>
                <a:off x="7079529" y="3835599"/>
                <a:ext cx="246337" cy="468386"/>
              </a:xfrm>
              <a:custGeom>
                <a:avLst/>
                <a:gdLst>
                  <a:gd name="T0" fmla="*/ 68 w 162"/>
                  <a:gd name="T1" fmla="*/ 234 h 308"/>
                  <a:gd name="T2" fmla="*/ 80 w 162"/>
                  <a:gd name="T3" fmla="*/ 270 h 308"/>
                  <a:gd name="T4" fmla="*/ 102 w 162"/>
                  <a:gd name="T5" fmla="*/ 286 h 308"/>
                  <a:gd name="T6" fmla="*/ 106 w 162"/>
                  <a:gd name="T7" fmla="*/ 308 h 308"/>
                  <a:gd name="T8" fmla="*/ 90 w 162"/>
                  <a:gd name="T9" fmla="*/ 298 h 308"/>
                  <a:gd name="T10" fmla="*/ 76 w 162"/>
                  <a:gd name="T11" fmla="*/ 294 h 308"/>
                  <a:gd name="T12" fmla="*/ 62 w 162"/>
                  <a:gd name="T13" fmla="*/ 276 h 308"/>
                  <a:gd name="T14" fmla="*/ 42 w 162"/>
                  <a:gd name="T15" fmla="*/ 254 h 308"/>
                  <a:gd name="T16" fmla="*/ 42 w 162"/>
                  <a:gd name="T17" fmla="*/ 264 h 308"/>
                  <a:gd name="T18" fmla="*/ 38 w 162"/>
                  <a:gd name="T19" fmla="*/ 256 h 308"/>
                  <a:gd name="T20" fmla="*/ 42 w 162"/>
                  <a:gd name="T21" fmla="*/ 218 h 308"/>
                  <a:gd name="T22" fmla="*/ 52 w 162"/>
                  <a:gd name="T23" fmla="*/ 196 h 308"/>
                  <a:gd name="T24" fmla="*/ 52 w 162"/>
                  <a:gd name="T25" fmla="*/ 164 h 308"/>
                  <a:gd name="T26" fmla="*/ 38 w 162"/>
                  <a:gd name="T27" fmla="*/ 132 h 308"/>
                  <a:gd name="T28" fmla="*/ 28 w 162"/>
                  <a:gd name="T29" fmla="*/ 106 h 308"/>
                  <a:gd name="T30" fmla="*/ 36 w 162"/>
                  <a:gd name="T31" fmla="*/ 84 h 308"/>
                  <a:gd name="T32" fmla="*/ 14 w 162"/>
                  <a:gd name="T33" fmla="*/ 60 h 308"/>
                  <a:gd name="T34" fmla="*/ 4 w 162"/>
                  <a:gd name="T35" fmla="*/ 38 h 308"/>
                  <a:gd name="T36" fmla="*/ 26 w 162"/>
                  <a:gd name="T37" fmla="*/ 10 h 308"/>
                  <a:gd name="T38" fmla="*/ 44 w 162"/>
                  <a:gd name="T39" fmla="*/ 0 h 308"/>
                  <a:gd name="T40" fmla="*/ 54 w 162"/>
                  <a:gd name="T41" fmla="*/ 14 h 308"/>
                  <a:gd name="T42" fmla="*/ 68 w 162"/>
                  <a:gd name="T43" fmla="*/ 36 h 308"/>
                  <a:gd name="T44" fmla="*/ 86 w 162"/>
                  <a:gd name="T45" fmla="*/ 46 h 308"/>
                  <a:gd name="T46" fmla="*/ 106 w 162"/>
                  <a:gd name="T47" fmla="*/ 46 h 308"/>
                  <a:gd name="T48" fmla="*/ 138 w 162"/>
                  <a:gd name="T49" fmla="*/ 58 h 308"/>
                  <a:gd name="T50" fmla="*/ 158 w 162"/>
                  <a:gd name="T51" fmla="*/ 96 h 308"/>
                  <a:gd name="T52" fmla="*/ 158 w 162"/>
                  <a:gd name="T53" fmla="*/ 126 h 308"/>
                  <a:gd name="T54" fmla="*/ 118 w 162"/>
                  <a:gd name="T55" fmla="*/ 126 h 308"/>
                  <a:gd name="T56" fmla="*/ 112 w 162"/>
                  <a:gd name="T57" fmla="*/ 166 h 308"/>
                  <a:gd name="T58" fmla="*/ 112 w 162"/>
                  <a:gd name="T59" fmla="*/ 174 h 308"/>
                  <a:gd name="T60" fmla="*/ 80 w 162"/>
                  <a:gd name="T61" fmla="*/ 162 h 308"/>
                  <a:gd name="T62" fmla="*/ 62 w 162"/>
                  <a:gd name="T63" fmla="*/ 146 h 308"/>
                  <a:gd name="T64" fmla="*/ 64 w 162"/>
                  <a:gd name="T65" fmla="*/ 182 h 308"/>
                  <a:gd name="T66" fmla="*/ 52 w 162"/>
                  <a:gd name="T67" fmla="*/ 218 h 3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308">
                    <a:moveTo>
                      <a:pt x="58" y="236"/>
                    </a:moveTo>
                    <a:lnTo>
                      <a:pt x="68" y="234"/>
                    </a:lnTo>
                    <a:lnTo>
                      <a:pt x="76" y="254"/>
                    </a:lnTo>
                    <a:lnTo>
                      <a:pt x="80" y="270"/>
                    </a:lnTo>
                    <a:lnTo>
                      <a:pt x="88" y="284"/>
                    </a:lnTo>
                    <a:lnTo>
                      <a:pt x="102" y="286"/>
                    </a:lnTo>
                    <a:lnTo>
                      <a:pt x="112" y="298"/>
                    </a:lnTo>
                    <a:lnTo>
                      <a:pt x="106" y="308"/>
                    </a:lnTo>
                    <a:lnTo>
                      <a:pt x="92" y="308"/>
                    </a:lnTo>
                    <a:lnTo>
                      <a:pt x="90" y="298"/>
                    </a:lnTo>
                    <a:lnTo>
                      <a:pt x="76" y="290"/>
                    </a:lnTo>
                    <a:lnTo>
                      <a:pt x="76" y="294"/>
                    </a:lnTo>
                    <a:lnTo>
                      <a:pt x="66" y="282"/>
                    </a:lnTo>
                    <a:lnTo>
                      <a:pt x="62" y="276"/>
                    </a:lnTo>
                    <a:lnTo>
                      <a:pt x="52" y="264"/>
                    </a:lnTo>
                    <a:lnTo>
                      <a:pt x="42" y="254"/>
                    </a:lnTo>
                    <a:lnTo>
                      <a:pt x="40" y="256"/>
                    </a:lnTo>
                    <a:lnTo>
                      <a:pt x="42" y="264"/>
                    </a:lnTo>
                    <a:lnTo>
                      <a:pt x="40" y="264"/>
                    </a:lnTo>
                    <a:lnTo>
                      <a:pt x="38" y="256"/>
                    </a:lnTo>
                    <a:lnTo>
                      <a:pt x="38" y="240"/>
                    </a:lnTo>
                    <a:lnTo>
                      <a:pt x="42" y="218"/>
                    </a:lnTo>
                    <a:lnTo>
                      <a:pt x="44" y="212"/>
                    </a:lnTo>
                    <a:lnTo>
                      <a:pt x="52" y="196"/>
                    </a:lnTo>
                    <a:lnTo>
                      <a:pt x="58" y="184"/>
                    </a:lnTo>
                    <a:lnTo>
                      <a:pt x="52" y="164"/>
                    </a:lnTo>
                    <a:lnTo>
                      <a:pt x="48" y="144"/>
                    </a:lnTo>
                    <a:lnTo>
                      <a:pt x="38" y="132"/>
                    </a:lnTo>
                    <a:lnTo>
                      <a:pt x="28" y="118"/>
                    </a:lnTo>
                    <a:lnTo>
                      <a:pt x="28" y="106"/>
                    </a:lnTo>
                    <a:lnTo>
                      <a:pt x="30" y="96"/>
                    </a:lnTo>
                    <a:lnTo>
                      <a:pt x="36" y="84"/>
                    </a:lnTo>
                    <a:lnTo>
                      <a:pt x="30" y="82"/>
                    </a:lnTo>
                    <a:lnTo>
                      <a:pt x="14" y="60"/>
                    </a:lnTo>
                    <a:lnTo>
                      <a:pt x="0" y="36"/>
                    </a:lnTo>
                    <a:lnTo>
                      <a:pt x="4" y="38"/>
                    </a:lnTo>
                    <a:lnTo>
                      <a:pt x="8" y="14"/>
                    </a:lnTo>
                    <a:lnTo>
                      <a:pt x="26" y="10"/>
                    </a:lnTo>
                    <a:lnTo>
                      <a:pt x="34" y="2"/>
                    </a:lnTo>
                    <a:lnTo>
                      <a:pt x="44" y="0"/>
                    </a:lnTo>
                    <a:lnTo>
                      <a:pt x="50" y="2"/>
                    </a:lnTo>
                    <a:lnTo>
                      <a:pt x="54" y="14"/>
                    </a:lnTo>
                    <a:lnTo>
                      <a:pt x="68" y="14"/>
                    </a:lnTo>
                    <a:lnTo>
                      <a:pt x="68" y="36"/>
                    </a:lnTo>
                    <a:lnTo>
                      <a:pt x="70" y="58"/>
                    </a:lnTo>
                    <a:lnTo>
                      <a:pt x="86" y="46"/>
                    </a:lnTo>
                    <a:lnTo>
                      <a:pt x="98" y="50"/>
                    </a:lnTo>
                    <a:lnTo>
                      <a:pt x="106" y="46"/>
                    </a:lnTo>
                    <a:lnTo>
                      <a:pt x="116" y="40"/>
                    </a:lnTo>
                    <a:lnTo>
                      <a:pt x="138" y="58"/>
                    </a:lnTo>
                    <a:lnTo>
                      <a:pt x="142" y="74"/>
                    </a:lnTo>
                    <a:lnTo>
                      <a:pt x="158" y="96"/>
                    </a:lnTo>
                    <a:lnTo>
                      <a:pt x="162" y="114"/>
                    </a:lnTo>
                    <a:lnTo>
                      <a:pt x="158" y="126"/>
                    </a:lnTo>
                    <a:lnTo>
                      <a:pt x="136" y="126"/>
                    </a:lnTo>
                    <a:lnTo>
                      <a:pt x="118" y="126"/>
                    </a:lnTo>
                    <a:lnTo>
                      <a:pt x="106" y="148"/>
                    </a:lnTo>
                    <a:lnTo>
                      <a:pt x="112" y="166"/>
                    </a:lnTo>
                    <a:lnTo>
                      <a:pt x="120" y="184"/>
                    </a:lnTo>
                    <a:lnTo>
                      <a:pt x="112" y="174"/>
                    </a:lnTo>
                    <a:lnTo>
                      <a:pt x="94" y="162"/>
                    </a:lnTo>
                    <a:lnTo>
                      <a:pt x="80" y="162"/>
                    </a:lnTo>
                    <a:lnTo>
                      <a:pt x="80" y="144"/>
                    </a:lnTo>
                    <a:lnTo>
                      <a:pt x="62" y="146"/>
                    </a:lnTo>
                    <a:lnTo>
                      <a:pt x="64" y="164"/>
                    </a:lnTo>
                    <a:lnTo>
                      <a:pt x="64" y="182"/>
                    </a:lnTo>
                    <a:lnTo>
                      <a:pt x="60" y="200"/>
                    </a:lnTo>
                    <a:lnTo>
                      <a:pt x="52" y="218"/>
                    </a:lnTo>
                    <a:lnTo>
                      <a:pt x="58" y="23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98" name="Freeform 296">
                <a:extLst>
                  <a:ext uri="{FF2B5EF4-FFF2-40B4-BE49-F238E27FC236}">
                    <a16:creationId xmlns:a16="http://schemas.microsoft.com/office/drawing/2014/main" id="{58B5003B-A4EB-B1D9-70AB-965A65253188}"/>
                  </a:ext>
                </a:extLst>
              </p:cNvPr>
              <p:cNvSpPr>
                <a:spLocks noChangeAspect="1" noEditPoints="1"/>
              </p:cNvSpPr>
              <p:nvPr/>
            </p:nvSpPr>
            <p:spPr bwMode="auto">
              <a:xfrm>
                <a:off x="2612029" y="3960298"/>
                <a:ext cx="18246" cy="18249"/>
              </a:xfrm>
              <a:custGeom>
                <a:avLst/>
                <a:gdLst>
                  <a:gd name="T0" fmla="*/ 8 w 12"/>
                  <a:gd name="T1" fmla="*/ 10 h 12"/>
                  <a:gd name="T2" fmla="*/ 8 w 12"/>
                  <a:gd name="T3" fmla="*/ 10 h 12"/>
                  <a:gd name="T4" fmla="*/ 10 w 12"/>
                  <a:gd name="T5" fmla="*/ 10 h 12"/>
                  <a:gd name="T6" fmla="*/ 10 w 12"/>
                  <a:gd name="T7" fmla="*/ 12 h 12"/>
                  <a:gd name="T8" fmla="*/ 10 w 12"/>
                  <a:gd name="T9" fmla="*/ 12 h 12"/>
                  <a:gd name="T10" fmla="*/ 8 w 12"/>
                  <a:gd name="T11" fmla="*/ 12 h 12"/>
                  <a:gd name="T12" fmla="*/ 8 w 12"/>
                  <a:gd name="T13" fmla="*/ 12 h 12"/>
                  <a:gd name="T14" fmla="*/ 8 w 12"/>
                  <a:gd name="T15" fmla="*/ 12 h 12"/>
                  <a:gd name="T16" fmla="*/ 8 w 12"/>
                  <a:gd name="T17" fmla="*/ 10 h 12"/>
                  <a:gd name="T18" fmla="*/ 8 w 12"/>
                  <a:gd name="T19" fmla="*/ 10 h 12"/>
                  <a:gd name="T20" fmla="*/ 4 w 12"/>
                  <a:gd name="T21" fmla="*/ 0 h 12"/>
                  <a:gd name="T22" fmla="*/ 4 w 12"/>
                  <a:gd name="T23" fmla="*/ 0 h 12"/>
                  <a:gd name="T24" fmla="*/ 6 w 12"/>
                  <a:gd name="T25" fmla="*/ 0 h 12"/>
                  <a:gd name="T26" fmla="*/ 6 w 12"/>
                  <a:gd name="T27" fmla="*/ 0 h 12"/>
                  <a:gd name="T28" fmla="*/ 6 w 12"/>
                  <a:gd name="T29" fmla="*/ 2 h 12"/>
                  <a:gd name="T30" fmla="*/ 8 w 12"/>
                  <a:gd name="T31" fmla="*/ 2 h 12"/>
                  <a:gd name="T32" fmla="*/ 8 w 12"/>
                  <a:gd name="T33" fmla="*/ 2 h 12"/>
                  <a:gd name="T34" fmla="*/ 10 w 12"/>
                  <a:gd name="T35" fmla="*/ 2 h 12"/>
                  <a:gd name="T36" fmla="*/ 12 w 12"/>
                  <a:gd name="T37" fmla="*/ 4 h 12"/>
                  <a:gd name="T38" fmla="*/ 8 w 12"/>
                  <a:gd name="T39" fmla="*/ 4 h 12"/>
                  <a:gd name="T40" fmla="*/ 4 w 12"/>
                  <a:gd name="T41" fmla="*/ 4 h 12"/>
                  <a:gd name="T42" fmla="*/ 2 w 12"/>
                  <a:gd name="T43" fmla="*/ 4 h 12"/>
                  <a:gd name="T44" fmla="*/ 4 w 12"/>
                  <a:gd name="T45" fmla="*/ 6 h 12"/>
                  <a:gd name="T46" fmla="*/ 4 w 12"/>
                  <a:gd name="T47" fmla="*/ 10 h 12"/>
                  <a:gd name="T48" fmla="*/ 4 w 12"/>
                  <a:gd name="T49" fmla="*/ 10 h 12"/>
                  <a:gd name="T50" fmla="*/ 2 w 12"/>
                  <a:gd name="T51" fmla="*/ 10 h 12"/>
                  <a:gd name="T52" fmla="*/ 0 w 12"/>
                  <a:gd name="T53" fmla="*/ 10 h 12"/>
                  <a:gd name="T54" fmla="*/ 0 w 12"/>
                  <a:gd name="T55" fmla="*/ 8 h 12"/>
                  <a:gd name="T56" fmla="*/ 0 w 12"/>
                  <a:gd name="T57" fmla="*/ 6 h 12"/>
                  <a:gd name="T58" fmla="*/ 0 w 12"/>
                  <a:gd name="T59" fmla="*/ 4 h 12"/>
                  <a:gd name="T60" fmla="*/ 0 w 12"/>
                  <a:gd name="T61" fmla="*/ 2 h 12"/>
                  <a:gd name="T62" fmla="*/ 0 w 12"/>
                  <a:gd name="T63" fmla="*/ 2 h 12"/>
                  <a:gd name="T64" fmla="*/ 2 w 12"/>
                  <a:gd name="T65" fmla="*/ 2 h 12"/>
                  <a:gd name="T66" fmla="*/ 2 w 12"/>
                  <a:gd name="T67" fmla="*/ 4 h 12"/>
                  <a:gd name="T68" fmla="*/ 4 w 12"/>
                  <a:gd name="T69" fmla="*/ 4 h 12"/>
                  <a:gd name="T70" fmla="*/ 4 w 12"/>
                  <a:gd name="T71" fmla="*/ 2 h 12"/>
                  <a:gd name="T72" fmla="*/ 4 w 12"/>
                  <a:gd name="T73" fmla="*/ 2 h 12"/>
                  <a:gd name="T74" fmla="*/ 4 w 12"/>
                  <a:gd name="T75" fmla="*/ 0 h 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 h="12">
                    <a:moveTo>
                      <a:pt x="8" y="10"/>
                    </a:moveTo>
                    <a:lnTo>
                      <a:pt x="8" y="10"/>
                    </a:lnTo>
                    <a:lnTo>
                      <a:pt x="10" y="10"/>
                    </a:lnTo>
                    <a:lnTo>
                      <a:pt x="10" y="12"/>
                    </a:lnTo>
                    <a:lnTo>
                      <a:pt x="8" y="12"/>
                    </a:lnTo>
                    <a:lnTo>
                      <a:pt x="8" y="10"/>
                    </a:lnTo>
                    <a:close/>
                    <a:moveTo>
                      <a:pt x="4" y="0"/>
                    </a:moveTo>
                    <a:lnTo>
                      <a:pt x="4" y="0"/>
                    </a:lnTo>
                    <a:lnTo>
                      <a:pt x="6" y="0"/>
                    </a:lnTo>
                    <a:lnTo>
                      <a:pt x="6" y="2"/>
                    </a:lnTo>
                    <a:lnTo>
                      <a:pt x="8" y="2"/>
                    </a:lnTo>
                    <a:lnTo>
                      <a:pt x="10" y="2"/>
                    </a:lnTo>
                    <a:lnTo>
                      <a:pt x="12" y="4"/>
                    </a:lnTo>
                    <a:lnTo>
                      <a:pt x="8" y="4"/>
                    </a:lnTo>
                    <a:lnTo>
                      <a:pt x="4" y="4"/>
                    </a:lnTo>
                    <a:lnTo>
                      <a:pt x="2" y="4"/>
                    </a:lnTo>
                    <a:lnTo>
                      <a:pt x="4" y="6"/>
                    </a:lnTo>
                    <a:lnTo>
                      <a:pt x="4" y="10"/>
                    </a:lnTo>
                    <a:lnTo>
                      <a:pt x="2" y="10"/>
                    </a:lnTo>
                    <a:lnTo>
                      <a:pt x="0" y="10"/>
                    </a:lnTo>
                    <a:lnTo>
                      <a:pt x="0" y="8"/>
                    </a:lnTo>
                    <a:lnTo>
                      <a:pt x="0" y="6"/>
                    </a:lnTo>
                    <a:lnTo>
                      <a:pt x="0" y="4"/>
                    </a:lnTo>
                    <a:lnTo>
                      <a:pt x="0" y="2"/>
                    </a:lnTo>
                    <a:lnTo>
                      <a:pt x="2" y="2"/>
                    </a:lnTo>
                    <a:lnTo>
                      <a:pt x="2" y="4"/>
                    </a:lnTo>
                    <a:lnTo>
                      <a:pt x="4" y="4"/>
                    </a:lnTo>
                    <a:lnTo>
                      <a:pt x="4" y="2"/>
                    </a:lnTo>
                    <a:lnTo>
                      <a:pt x="4" y="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899" name="Freeform 297">
                <a:extLst>
                  <a:ext uri="{FF2B5EF4-FFF2-40B4-BE49-F238E27FC236}">
                    <a16:creationId xmlns:a16="http://schemas.microsoft.com/office/drawing/2014/main" id="{8AB1FCE0-FDE8-662E-4158-EE17F6398620}"/>
                  </a:ext>
                </a:extLst>
              </p:cNvPr>
              <p:cNvSpPr>
                <a:spLocks noChangeAspect="1"/>
              </p:cNvSpPr>
              <p:nvPr/>
            </p:nvSpPr>
            <p:spPr bwMode="auto">
              <a:xfrm>
                <a:off x="5893467" y="5164720"/>
                <a:ext cx="15206" cy="18249"/>
              </a:xfrm>
              <a:custGeom>
                <a:avLst/>
                <a:gdLst>
                  <a:gd name="T0" fmla="*/ 4 w 10"/>
                  <a:gd name="T1" fmla="*/ 0 h 12"/>
                  <a:gd name="T2" fmla="*/ 6 w 10"/>
                  <a:gd name="T3" fmla="*/ 0 h 12"/>
                  <a:gd name="T4" fmla="*/ 8 w 10"/>
                  <a:gd name="T5" fmla="*/ 2 h 12"/>
                  <a:gd name="T6" fmla="*/ 8 w 10"/>
                  <a:gd name="T7" fmla="*/ 4 h 12"/>
                  <a:gd name="T8" fmla="*/ 8 w 10"/>
                  <a:gd name="T9" fmla="*/ 6 h 12"/>
                  <a:gd name="T10" fmla="*/ 10 w 10"/>
                  <a:gd name="T11" fmla="*/ 6 h 12"/>
                  <a:gd name="T12" fmla="*/ 8 w 10"/>
                  <a:gd name="T13" fmla="*/ 12 h 12"/>
                  <a:gd name="T14" fmla="*/ 6 w 10"/>
                  <a:gd name="T15" fmla="*/ 12 h 12"/>
                  <a:gd name="T16" fmla="*/ 4 w 10"/>
                  <a:gd name="T17" fmla="*/ 12 h 12"/>
                  <a:gd name="T18" fmla="*/ 4 w 10"/>
                  <a:gd name="T19" fmla="*/ 10 h 12"/>
                  <a:gd name="T20" fmla="*/ 2 w 10"/>
                  <a:gd name="T21" fmla="*/ 10 h 12"/>
                  <a:gd name="T22" fmla="*/ 2 w 10"/>
                  <a:gd name="T23" fmla="*/ 10 h 12"/>
                  <a:gd name="T24" fmla="*/ 0 w 10"/>
                  <a:gd name="T25" fmla="*/ 8 h 12"/>
                  <a:gd name="T26" fmla="*/ 0 w 10"/>
                  <a:gd name="T27" fmla="*/ 8 h 12"/>
                  <a:gd name="T28" fmla="*/ 0 w 10"/>
                  <a:gd name="T29" fmla="*/ 6 h 12"/>
                  <a:gd name="T30" fmla="*/ 0 w 10"/>
                  <a:gd name="T31" fmla="*/ 4 h 12"/>
                  <a:gd name="T32" fmla="*/ 0 w 10"/>
                  <a:gd name="T33" fmla="*/ 2 h 12"/>
                  <a:gd name="T34" fmla="*/ 2 w 10"/>
                  <a:gd name="T35" fmla="*/ 0 h 12"/>
                  <a:gd name="T36" fmla="*/ 4 w 10"/>
                  <a:gd name="T37" fmla="*/ 0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 h="12">
                    <a:moveTo>
                      <a:pt x="4" y="0"/>
                    </a:moveTo>
                    <a:lnTo>
                      <a:pt x="6" y="0"/>
                    </a:lnTo>
                    <a:lnTo>
                      <a:pt x="8" y="2"/>
                    </a:lnTo>
                    <a:lnTo>
                      <a:pt x="8" y="4"/>
                    </a:lnTo>
                    <a:lnTo>
                      <a:pt x="8" y="6"/>
                    </a:lnTo>
                    <a:lnTo>
                      <a:pt x="10" y="6"/>
                    </a:lnTo>
                    <a:lnTo>
                      <a:pt x="8" y="12"/>
                    </a:lnTo>
                    <a:lnTo>
                      <a:pt x="6" y="12"/>
                    </a:lnTo>
                    <a:lnTo>
                      <a:pt x="4" y="12"/>
                    </a:lnTo>
                    <a:lnTo>
                      <a:pt x="4" y="10"/>
                    </a:lnTo>
                    <a:lnTo>
                      <a:pt x="2" y="10"/>
                    </a:lnTo>
                    <a:lnTo>
                      <a:pt x="0" y="8"/>
                    </a:lnTo>
                    <a:lnTo>
                      <a:pt x="0" y="6"/>
                    </a:lnTo>
                    <a:lnTo>
                      <a:pt x="0" y="4"/>
                    </a:lnTo>
                    <a:lnTo>
                      <a:pt x="0" y="2"/>
                    </a:lnTo>
                    <a:lnTo>
                      <a:pt x="2" y="0"/>
                    </a:lnTo>
                    <a:lnTo>
                      <a:pt x="4" y="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900" name="Freeform 298">
                <a:extLst>
                  <a:ext uri="{FF2B5EF4-FFF2-40B4-BE49-F238E27FC236}">
                    <a16:creationId xmlns:a16="http://schemas.microsoft.com/office/drawing/2014/main" id="{E2A83244-C3D6-D984-CC24-BFFE46F34083}"/>
                  </a:ext>
                </a:extLst>
              </p:cNvPr>
              <p:cNvSpPr>
                <a:spLocks noChangeAspect="1"/>
              </p:cNvSpPr>
              <p:nvPr/>
            </p:nvSpPr>
            <p:spPr bwMode="auto">
              <a:xfrm>
                <a:off x="5893467" y="5164720"/>
                <a:ext cx="15206" cy="18249"/>
              </a:xfrm>
              <a:custGeom>
                <a:avLst/>
                <a:gdLst>
                  <a:gd name="T0" fmla="*/ 4 w 10"/>
                  <a:gd name="T1" fmla="*/ 0 h 12"/>
                  <a:gd name="T2" fmla="*/ 6 w 10"/>
                  <a:gd name="T3" fmla="*/ 0 h 12"/>
                  <a:gd name="T4" fmla="*/ 8 w 10"/>
                  <a:gd name="T5" fmla="*/ 2 h 12"/>
                  <a:gd name="T6" fmla="*/ 8 w 10"/>
                  <a:gd name="T7" fmla="*/ 4 h 12"/>
                  <a:gd name="T8" fmla="*/ 8 w 10"/>
                  <a:gd name="T9" fmla="*/ 6 h 12"/>
                  <a:gd name="T10" fmla="*/ 10 w 10"/>
                  <a:gd name="T11" fmla="*/ 6 h 12"/>
                  <a:gd name="T12" fmla="*/ 8 w 10"/>
                  <a:gd name="T13" fmla="*/ 12 h 12"/>
                  <a:gd name="T14" fmla="*/ 6 w 10"/>
                  <a:gd name="T15" fmla="*/ 12 h 12"/>
                  <a:gd name="T16" fmla="*/ 4 w 10"/>
                  <a:gd name="T17" fmla="*/ 12 h 12"/>
                  <a:gd name="T18" fmla="*/ 4 w 10"/>
                  <a:gd name="T19" fmla="*/ 10 h 12"/>
                  <a:gd name="T20" fmla="*/ 2 w 10"/>
                  <a:gd name="T21" fmla="*/ 10 h 12"/>
                  <a:gd name="T22" fmla="*/ 2 w 10"/>
                  <a:gd name="T23" fmla="*/ 10 h 12"/>
                  <a:gd name="T24" fmla="*/ 0 w 10"/>
                  <a:gd name="T25" fmla="*/ 8 h 12"/>
                  <a:gd name="T26" fmla="*/ 0 w 10"/>
                  <a:gd name="T27" fmla="*/ 8 h 12"/>
                  <a:gd name="T28" fmla="*/ 0 w 10"/>
                  <a:gd name="T29" fmla="*/ 6 h 12"/>
                  <a:gd name="T30" fmla="*/ 0 w 10"/>
                  <a:gd name="T31" fmla="*/ 4 h 12"/>
                  <a:gd name="T32" fmla="*/ 0 w 10"/>
                  <a:gd name="T33" fmla="*/ 2 h 12"/>
                  <a:gd name="T34" fmla="*/ 2 w 10"/>
                  <a:gd name="T35" fmla="*/ 0 h 12"/>
                  <a:gd name="T36" fmla="*/ 4 w 10"/>
                  <a:gd name="T37" fmla="*/ 0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 h="12">
                    <a:moveTo>
                      <a:pt x="4" y="0"/>
                    </a:moveTo>
                    <a:lnTo>
                      <a:pt x="6" y="0"/>
                    </a:lnTo>
                    <a:lnTo>
                      <a:pt x="8" y="2"/>
                    </a:lnTo>
                    <a:lnTo>
                      <a:pt x="8" y="4"/>
                    </a:lnTo>
                    <a:lnTo>
                      <a:pt x="8" y="6"/>
                    </a:lnTo>
                    <a:lnTo>
                      <a:pt x="10" y="6"/>
                    </a:lnTo>
                    <a:lnTo>
                      <a:pt x="8" y="12"/>
                    </a:lnTo>
                    <a:lnTo>
                      <a:pt x="6" y="12"/>
                    </a:lnTo>
                    <a:lnTo>
                      <a:pt x="4" y="12"/>
                    </a:lnTo>
                    <a:lnTo>
                      <a:pt x="4" y="10"/>
                    </a:lnTo>
                    <a:lnTo>
                      <a:pt x="2" y="10"/>
                    </a:lnTo>
                    <a:lnTo>
                      <a:pt x="0" y="8"/>
                    </a:lnTo>
                    <a:lnTo>
                      <a:pt x="0" y="6"/>
                    </a:lnTo>
                    <a:lnTo>
                      <a:pt x="0" y="4"/>
                    </a:lnTo>
                    <a:lnTo>
                      <a:pt x="0" y="2"/>
                    </a:lnTo>
                    <a:lnTo>
                      <a:pt x="2" y="0"/>
                    </a:lnTo>
                    <a:lnTo>
                      <a:pt x="4" y="0"/>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01" name="Freeform 299">
                <a:extLst>
                  <a:ext uri="{FF2B5EF4-FFF2-40B4-BE49-F238E27FC236}">
                    <a16:creationId xmlns:a16="http://schemas.microsoft.com/office/drawing/2014/main" id="{58DC0DB4-2BCB-7D1D-EF39-281F58FBC66B}"/>
                  </a:ext>
                </a:extLst>
              </p:cNvPr>
              <p:cNvSpPr>
                <a:spLocks noChangeAspect="1"/>
              </p:cNvSpPr>
              <p:nvPr/>
            </p:nvSpPr>
            <p:spPr bwMode="auto">
              <a:xfrm>
                <a:off x="3971437" y="4167120"/>
                <a:ext cx="88193" cy="100370"/>
              </a:xfrm>
              <a:custGeom>
                <a:avLst/>
                <a:gdLst>
                  <a:gd name="T0" fmla="*/ 58 w 58"/>
                  <a:gd name="T1" fmla="*/ 32 h 66"/>
                  <a:gd name="T2" fmla="*/ 48 w 58"/>
                  <a:gd name="T3" fmla="*/ 46 h 66"/>
                  <a:gd name="T4" fmla="*/ 40 w 58"/>
                  <a:gd name="T5" fmla="*/ 58 h 66"/>
                  <a:gd name="T6" fmla="*/ 34 w 58"/>
                  <a:gd name="T7" fmla="*/ 66 h 66"/>
                  <a:gd name="T8" fmla="*/ 16 w 58"/>
                  <a:gd name="T9" fmla="*/ 56 h 66"/>
                  <a:gd name="T10" fmla="*/ 20 w 58"/>
                  <a:gd name="T11" fmla="*/ 52 h 66"/>
                  <a:gd name="T12" fmla="*/ 14 w 58"/>
                  <a:gd name="T13" fmla="*/ 48 h 66"/>
                  <a:gd name="T14" fmla="*/ 2 w 58"/>
                  <a:gd name="T15" fmla="*/ 36 h 66"/>
                  <a:gd name="T16" fmla="*/ 0 w 58"/>
                  <a:gd name="T17" fmla="*/ 32 h 66"/>
                  <a:gd name="T18" fmla="*/ 8 w 58"/>
                  <a:gd name="T19" fmla="*/ 30 h 66"/>
                  <a:gd name="T20" fmla="*/ 0 w 58"/>
                  <a:gd name="T21" fmla="*/ 28 h 66"/>
                  <a:gd name="T22" fmla="*/ 6 w 58"/>
                  <a:gd name="T23" fmla="*/ 24 h 66"/>
                  <a:gd name="T24" fmla="*/ 0 w 58"/>
                  <a:gd name="T25" fmla="*/ 22 h 66"/>
                  <a:gd name="T26" fmla="*/ 14 w 58"/>
                  <a:gd name="T27" fmla="*/ 6 h 66"/>
                  <a:gd name="T28" fmla="*/ 40 w 58"/>
                  <a:gd name="T29" fmla="*/ 0 h 66"/>
                  <a:gd name="T30" fmla="*/ 52 w 58"/>
                  <a:gd name="T31" fmla="*/ 20 h 66"/>
                  <a:gd name="T32" fmla="*/ 50 w 58"/>
                  <a:gd name="T33" fmla="*/ 34 h 66"/>
                  <a:gd name="T34" fmla="*/ 58 w 58"/>
                  <a:gd name="T35" fmla="*/ 32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8" h="66">
                    <a:moveTo>
                      <a:pt x="58" y="32"/>
                    </a:moveTo>
                    <a:lnTo>
                      <a:pt x="48" y="46"/>
                    </a:lnTo>
                    <a:lnTo>
                      <a:pt x="40" y="58"/>
                    </a:lnTo>
                    <a:lnTo>
                      <a:pt x="34" y="66"/>
                    </a:lnTo>
                    <a:lnTo>
                      <a:pt x="16" y="56"/>
                    </a:lnTo>
                    <a:lnTo>
                      <a:pt x="20" y="52"/>
                    </a:lnTo>
                    <a:lnTo>
                      <a:pt x="14" y="48"/>
                    </a:lnTo>
                    <a:lnTo>
                      <a:pt x="2" y="36"/>
                    </a:lnTo>
                    <a:lnTo>
                      <a:pt x="0" y="32"/>
                    </a:lnTo>
                    <a:lnTo>
                      <a:pt x="8" y="30"/>
                    </a:lnTo>
                    <a:lnTo>
                      <a:pt x="0" y="28"/>
                    </a:lnTo>
                    <a:lnTo>
                      <a:pt x="6" y="24"/>
                    </a:lnTo>
                    <a:lnTo>
                      <a:pt x="0" y="22"/>
                    </a:lnTo>
                    <a:lnTo>
                      <a:pt x="14" y="6"/>
                    </a:lnTo>
                    <a:lnTo>
                      <a:pt x="40" y="0"/>
                    </a:lnTo>
                    <a:lnTo>
                      <a:pt x="52" y="20"/>
                    </a:lnTo>
                    <a:lnTo>
                      <a:pt x="50" y="34"/>
                    </a:lnTo>
                    <a:lnTo>
                      <a:pt x="58" y="3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902" name="Freeform 300">
                <a:extLst>
                  <a:ext uri="{FF2B5EF4-FFF2-40B4-BE49-F238E27FC236}">
                    <a16:creationId xmlns:a16="http://schemas.microsoft.com/office/drawing/2014/main" id="{27A35ED1-82C7-55EE-F323-9235840D9070}"/>
                  </a:ext>
                </a:extLst>
              </p:cNvPr>
              <p:cNvSpPr>
                <a:spLocks noChangeAspect="1"/>
              </p:cNvSpPr>
              <p:nvPr/>
            </p:nvSpPr>
            <p:spPr bwMode="auto">
              <a:xfrm>
                <a:off x="5303476" y="3447812"/>
                <a:ext cx="596071" cy="512486"/>
              </a:xfrm>
              <a:custGeom>
                <a:avLst/>
                <a:gdLst>
                  <a:gd name="T0" fmla="*/ 88 w 392"/>
                  <a:gd name="T1" fmla="*/ 219 h 337"/>
                  <a:gd name="T2" fmla="*/ 76 w 392"/>
                  <a:gd name="T3" fmla="*/ 181 h 337"/>
                  <a:gd name="T4" fmla="*/ 50 w 392"/>
                  <a:gd name="T5" fmla="*/ 160 h 337"/>
                  <a:gd name="T6" fmla="*/ 24 w 392"/>
                  <a:gd name="T7" fmla="*/ 112 h 337"/>
                  <a:gd name="T8" fmla="*/ 0 w 392"/>
                  <a:gd name="T9" fmla="*/ 88 h 337"/>
                  <a:gd name="T10" fmla="*/ 22 w 392"/>
                  <a:gd name="T11" fmla="*/ 66 h 337"/>
                  <a:gd name="T12" fmla="*/ 48 w 392"/>
                  <a:gd name="T13" fmla="*/ 48 h 337"/>
                  <a:gd name="T14" fmla="*/ 34 w 392"/>
                  <a:gd name="T15" fmla="*/ 16 h 337"/>
                  <a:gd name="T16" fmla="*/ 74 w 392"/>
                  <a:gd name="T17" fmla="*/ 0 h 337"/>
                  <a:gd name="T18" fmla="*/ 108 w 392"/>
                  <a:gd name="T19" fmla="*/ 16 h 337"/>
                  <a:gd name="T20" fmla="*/ 144 w 392"/>
                  <a:gd name="T21" fmla="*/ 32 h 337"/>
                  <a:gd name="T22" fmla="*/ 156 w 392"/>
                  <a:gd name="T23" fmla="*/ 40 h 337"/>
                  <a:gd name="T24" fmla="*/ 178 w 392"/>
                  <a:gd name="T25" fmla="*/ 64 h 337"/>
                  <a:gd name="T26" fmla="*/ 212 w 392"/>
                  <a:gd name="T27" fmla="*/ 68 h 337"/>
                  <a:gd name="T28" fmla="*/ 234 w 392"/>
                  <a:gd name="T29" fmla="*/ 80 h 337"/>
                  <a:gd name="T30" fmla="*/ 258 w 392"/>
                  <a:gd name="T31" fmla="*/ 94 h 337"/>
                  <a:gd name="T32" fmla="*/ 282 w 392"/>
                  <a:gd name="T33" fmla="*/ 118 h 337"/>
                  <a:gd name="T34" fmla="*/ 282 w 392"/>
                  <a:gd name="T35" fmla="*/ 120 h 337"/>
                  <a:gd name="T36" fmla="*/ 282 w 392"/>
                  <a:gd name="T37" fmla="*/ 124 h 337"/>
                  <a:gd name="T38" fmla="*/ 286 w 392"/>
                  <a:gd name="T39" fmla="*/ 128 h 337"/>
                  <a:gd name="T40" fmla="*/ 282 w 392"/>
                  <a:gd name="T41" fmla="*/ 128 h 337"/>
                  <a:gd name="T42" fmla="*/ 284 w 392"/>
                  <a:gd name="T43" fmla="*/ 132 h 337"/>
                  <a:gd name="T44" fmla="*/ 300 w 392"/>
                  <a:gd name="T45" fmla="*/ 160 h 337"/>
                  <a:gd name="T46" fmla="*/ 310 w 392"/>
                  <a:gd name="T47" fmla="*/ 162 h 337"/>
                  <a:gd name="T48" fmla="*/ 318 w 392"/>
                  <a:gd name="T49" fmla="*/ 179 h 337"/>
                  <a:gd name="T50" fmla="*/ 352 w 392"/>
                  <a:gd name="T51" fmla="*/ 203 h 337"/>
                  <a:gd name="T52" fmla="*/ 384 w 392"/>
                  <a:gd name="T53" fmla="*/ 205 h 337"/>
                  <a:gd name="T54" fmla="*/ 390 w 392"/>
                  <a:gd name="T55" fmla="*/ 239 h 337"/>
                  <a:gd name="T56" fmla="*/ 370 w 392"/>
                  <a:gd name="T57" fmla="*/ 267 h 337"/>
                  <a:gd name="T58" fmla="*/ 344 w 392"/>
                  <a:gd name="T59" fmla="*/ 277 h 337"/>
                  <a:gd name="T60" fmla="*/ 292 w 392"/>
                  <a:gd name="T61" fmla="*/ 289 h 337"/>
                  <a:gd name="T62" fmla="*/ 262 w 392"/>
                  <a:gd name="T63" fmla="*/ 299 h 337"/>
                  <a:gd name="T64" fmla="*/ 250 w 392"/>
                  <a:gd name="T65" fmla="*/ 321 h 337"/>
                  <a:gd name="T66" fmla="*/ 242 w 392"/>
                  <a:gd name="T67" fmla="*/ 325 h 337"/>
                  <a:gd name="T68" fmla="*/ 230 w 392"/>
                  <a:gd name="T69" fmla="*/ 321 h 337"/>
                  <a:gd name="T70" fmla="*/ 196 w 392"/>
                  <a:gd name="T71" fmla="*/ 317 h 337"/>
                  <a:gd name="T72" fmla="*/ 172 w 392"/>
                  <a:gd name="T73" fmla="*/ 331 h 337"/>
                  <a:gd name="T74" fmla="*/ 154 w 392"/>
                  <a:gd name="T75" fmla="*/ 323 h 337"/>
                  <a:gd name="T76" fmla="*/ 130 w 392"/>
                  <a:gd name="T77" fmla="*/ 283 h 337"/>
                  <a:gd name="T78" fmla="*/ 92 w 392"/>
                  <a:gd name="T79" fmla="*/ 237 h 3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92" h="337">
                    <a:moveTo>
                      <a:pt x="92" y="237"/>
                    </a:moveTo>
                    <a:lnTo>
                      <a:pt x="88" y="219"/>
                    </a:lnTo>
                    <a:lnTo>
                      <a:pt x="82" y="197"/>
                    </a:lnTo>
                    <a:lnTo>
                      <a:pt x="76" y="181"/>
                    </a:lnTo>
                    <a:lnTo>
                      <a:pt x="62" y="171"/>
                    </a:lnTo>
                    <a:lnTo>
                      <a:pt x="50" y="160"/>
                    </a:lnTo>
                    <a:lnTo>
                      <a:pt x="42" y="138"/>
                    </a:lnTo>
                    <a:lnTo>
                      <a:pt x="24" y="112"/>
                    </a:lnTo>
                    <a:lnTo>
                      <a:pt x="4" y="88"/>
                    </a:lnTo>
                    <a:lnTo>
                      <a:pt x="0" y="88"/>
                    </a:lnTo>
                    <a:lnTo>
                      <a:pt x="2" y="62"/>
                    </a:lnTo>
                    <a:lnTo>
                      <a:pt x="22" y="66"/>
                    </a:lnTo>
                    <a:lnTo>
                      <a:pt x="34" y="52"/>
                    </a:lnTo>
                    <a:lnTo>
                      <a:pt x="48" y="48"/>
                    </a:lnTo>
                    <a:lnTo>
                      <a:pt x="56" y="38"/>
                    </a:lnTo>
                    <a:lnTo>
                      <a:pt x="34" y="16"/>
                    </a:lnTo>
                    <a:lnTo>
                      <a:pt x="54" y="8"/>
                    </a:lnTo>
                    <a:lnTo>
                      <a:pt x="74" y="0"/>
                    </a:lnTo>
                    <a:lnTo>
                      <a:pt x="92" y="10"/>
                    </a:lnTo>
                    <a:lnTo>
                      <a:pt x="108" y="16"/>
                    </a:lnTo>
                    <a:lnTo>
                      <a:pt x="126" y="24"/>
                    </a:lnTo>
                    <a:lnTo>
                      <a:pt x="144" y="32"/>
                    </a:lnTo>
                    <a:lnTo>
                      <a:pt x="146" y="40"/>
                    </a:lnTo>
                    <a:lnTo>
                      <a:pt x="156" y="40"/>
                    </a:lnTo>
                    <a:lnTo>
                      <a:pt x="156" y="56"/>
                    </a:lnTo>
                    <a:lnTo>
                      <a:pt x="178" y="64"/>
                    </a:lnTo>
                    <a:lnTo>
                      <a:pt x="194" y="74"/>
                    </a:lnTo>
                    <a:lnTo>
                      <a:pt x="212" y="68"/>
                    </a:lnTo>
                    <a:lnTo>
                      <a:pt x="228" y="70"/>
                    </a:lnTo>
                    <a:lnTo>
                      <a:pt x="234" y="80"/>
                    </a:lnTo>
                    <a:lnTo>
                      <a:pt x="248" y="80"/>
                    </a:lnTo>
                    <a:lnTo>
                      <a:pt x="258" y="94"/>
                    </a:lnTo>
                    <a:lnTo>
                      <a:pt x="266" y="102"/>
                    </a:lnTo>
                    <a:lnTo>
                      <a:pt x="282" y="118"/>
                    </a:lnTo>
                    <a:lnTo>
                      <a:pt x="282" y="120"/>
                    </a:lnTo>
                    <a:lnTo>
                      <a:pt x="282" y="122"/>
                    </a:lnTo>
                    <a:lnTo>
                      <a:pt x="282" y="124"/>
                    </a:lnTo>
                    <a:lnTo>
                      <a:pt x="284" y="126"/>
                    </a:lnTo>
                    <a:lnTo>
                      <a:pt x="286" y="128"/>
                    </a:lnTo>
                    <a:lnTo>
                      <a:pt x="284" y="128"/>
                    </a:lnTo>
                    <a:lnTo>
                      <a:pt x="282" y="128"/>
                    </a:lnTo>
                    <a:lnTo>
                      <a:pt x="282" y="130"/>
                    </a:lnTo>
                    <a:lnTo>
                      <a:pt x="284" y="132"/>
                    </a:lnTo>
                    <a:lnTo>
                      <a:pt x="292" y="146"/>
                    </a:lnTo>
                    <a:lnTo>
                      <a:pt x="300" y="160"/>
                    </a:lnTo>
                    <a:lnTo>
                      <a:pt x="304" y="164"/>
                    </a:lnTo>
                    <a:lnTo>
                      <a:pt x="310" y="162"/>
                    </a:lnTo>
                    <a:lnTo>
                      <a:pt x="310" y="168"/>
                    </a:lnTo>
                    <a:lnTo>
                      <a:pt x="318" y="179"/>
                    </a:lnTo>
                    <a:lnTo>
                      <a:pt x="336" y="199"/>
                    </a:lnTo>
                    <a:lnTo>
                      <a:pt x="352" y="203"/>
                    </a:lnTo>
                    <a:lnTo>
                      <a:pt x="378" y="207"/>
                    </a:lnTo>
                    <a:lnTo>
                      <a:pt x="384" y="205"/>
                    </a:lnTo>
                    <a:lnTo>
                      <a:pt x="392" y="219"/>
                    </a:lnTo>
                    <a:lnTo>
                      <a:pt x="390" y="239"/>
                    </a:lnTo>
                    <a:lnTo>
                      <a:pt x="384" y="261"/>
                    </a:lnTo>
                    <a:lnTo>
                      <a:pt x="370" y="267"/>
                    </a:lnTo>
                    <a:lnTo>
                      <a:pt x="358" y="271"/>
                    </a:lnTo>
                    <a:lnTo>
                      <a:pt x="344" y="277"/>
                    </a:lnTo>
                    <a:lnTo>
                      <a:pt x="330" y="283"/>
                    </a:lnTo>
                    <a:lnTo>
                      <a:pt x="292" y="289"/>
                    </a:lnTo>
                    <a:lnTo>
                      <a:pt x="280" y="289"/>
                    </a:lnTo>
                    <a:lnTo>
                      <a:pt x="262" y="299"/>
                    </a:lnTo>
                    <a:lnTo>
                      <a:pt x="252" y="315"/>
                    </a:lnTo>
                    <a:lnTo>
                      <a:pt x="250" y="321"/>
                    </a:lnTo>
                    <a:lnTo>
                      <a:pt x="246" y="325"/>
                    </a:lnTo>
                    <a:lnTo>
                      <a:pt x="242" y="325"/>
                    </a:lnTo>
                    <a:lnTo>
                      <a:pt x="236" y="317"/>
                    </a:lnTo>
                    <a:lnTo>
                      <a:pt x="230" y="321"/>
                    </a:lnTo>
                    <a:lnTo>
                      <a:pt x="206" y="315"/>
                    </a:lnTo>
                    <a:lnTo>
                      <a:pt x="196" y="317"/>
                    </a:lnTo>
                    <a:lnTo>
                      <a:pt x="174" y="315"/>
                    </a:lnTo>
                    <a:lnTo>
                      <a:pt x="172" y="331"/>
                    </a:lnTo>
                    <a:lnTo>
                      <a:pt x="164" y="337"/>
                    </a:lnTo>
                    <a:lnTo>
                      <a:pt x="154" y="323"/>
                    </a:lnTo>
                    <a:lnTo>
                      <a:pt x="146" y="307"/>
                    </a:lnTo>
                    <a:lnTo>
                      <a:pt x="130" y="283"/>
                    </a:lnTo>
                    <a:lnTo>
                      <a:pt x="116" y="259"/>
                    </a:lnTo>
                    <a:lnTo>
                      <a:pt x="92" y="237"/>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903" name="Freeform 301">
                <a:extLst>
                  <a:ext uri="{FF2B5EF4-FFF2-40B4-BE49-F238E27FC236}">
                    <a16:creationId xmlns:a16="http://schemas.microsoft.com/office/drawing/2014/main" id="{88F7E0CA-F968-2461-5565-26BCA4DAC11E}"/>
                  </a:ext>
                </a:extLst>
              </p:cNvPr>
              <p:cNvSpPr>
                <a:spLocks noChangeAspect="1" noEditPoints="1"/>
              </p:cNvSpPr>
              <p:nvPr/>
            </p:nvSpPr>
            <p:spPr bwMode="auto">
              <a:xfrm>
                <a:off x="7675599" y="3887304"/>
                <a:ext cx="267623" cy="422764"/>
              </a:xfrm>
              <a:custGeom>
                <a:avLst/>
                <a:gdLst>
                  <a:gd name="T0" fmla="*/ 124 w 176"/>
                  <a:gd name="T1" fmla="*/ 186 h 278"/>
                  <a:gd name="T2" fmla="*/ 108 w 176"/>
                  <a:gd name="T3" fmla="*/ 140 h 278"/>
                  <a:gd name="T4" fmla="*/ 112 w 176"/>
                  <a:gd name="T5" fmla="*/ 134 h 278"/>
                  <a:gd name="T6" fmla="*/ 124 w 176"/>
                  <a:gd name="T7" fmla="*/ 158 h 278"/>
                  <a:gd name="T8" fmla="*/ 112 w 176"/>
                  <a:gd name="T9" fmla="*/ 184 h 278"/>
                  <a:gd name="T10" fmla="*/ 148 w 176"/>
                  <a:gd name="T11" fmla="*/ 178 h 278"/>
                  <a:gd name="T12" fmla="*/ 136 w 176"/>
                  <a:gd name="T13" fmla="*/ 170 h 278"/>
                  <a:gd name="T14" fmla="*/ 132 w 176"/>
                  <a:gd name="T15" fmla="*/ 150 h 278"/>
                  <a:gd name="T16" fmla="*/ 72 w 176"/>
                  <a:gd name="T17" fmla="*/ 128 h 278"/>
                  <a:gd name="T18" fmla="*/ 52 w 176"/>
                  <a:gd name="T19" fmla="*/ 116 h 278"/>
                  <a:gd name="T20" fmla="*/ 72 w 176"/>
                  <a:gd name="T21" fmla="*/ 128 h 278"/>
                  <a:gd name="T22" fmla="*/ 98 w 176"/>
                  <a:gd name="T23" fmla="*/ 166 h 278"/>
                  <a:gd name="T24" fmla="*/ 86 w 176"/>
                  <a:gd name="T25" fmla="*/ 174 h 278"/>
                  <a:gd name="T26" fmla="*/ 84 w 176"/>
                  <a:gd name="T27" fmla="*/ 146 h 278"/>
                  <a:gd name="T28" fmla="*/ 128 w 176"/>
                  <a:gd name="T29" fmla="*/ 140 h 278"/>
                  <a:gd name="T30" fmla="*/ 136 w 176"/>
                  <a:gd name="T31" fmla="*/ 128 h 278"/>
                  <a:gd name="T32" fmla="*/ 146 w 176"/>
                  <a:gd name="T33" fmla="*/ 144 h 278"/>
                  <a:gd name="T34" fmla="*/ 138 w 176"/>
                  <a:gd name="T35" fmla="*/ 152 h 278"/>
                  <a:gd name="T36" fmla="*/ 16 w 176"/>
                  <a:gd name="T37" fmla="*/ 202 h 278"/>
                  <a:gd name="T38" fmla="*/ 0 w 176"/>
                  <a:gd name="T39" fmla="*/ 218 h 278"/>
                  <a:gd name="T40" fmla="*/ 34 w 176"/>
                  <a:gd name="T41" fmla="*/ 166 h 278"/>
                  <a:gd name="T42" fmla="*/ 114 w 176"/>
                  <a:gd name="T43" fmla="*/ 166 h 278"/>
                  <a:gd name="T44" fmla="*/ 108 w 176"/>
                  <a:gd name="T45" fmla="*/ 206 h 278"/>
                  <a:gd name="T46" fmla="*/ 100 w 176"/>
                  <a:gd name="T47" fmla="*/ 196 h 278"/>
                  <a:gd name="T48" fmla="*/ 100 w 176"/>
                  <a:gd name="T49" fmla="*/ 170 h 278"/>
                  <a:gd name="T50" fmla="*/ 114 w 176"/>
                  <a:gd name="T51" fmla="*/ 166 h 278"/>
                  <a:gd name="T52" fmla="*/ 132 w 176"/>
                  <a:gd name="T53" fmla="*/ 242 h 278"/>
                  <a:gd name="T54" fmla="*/ 106 w 176"/>
                  <a:gd name="T55" fmla="*/ 238 h 278"/>
                  <a:gd name="T56" fmla="*/ 90 w 176"/>
                  <a:gd name="T57" fmla="*/ 248 h 278"/>
                  <a:gd name="T58" fmla="*/ 110 w 176"/>
                  <a:gd name="T59" fmla="*/ 214 h 278"/>
                  <a:gd name="T60" fmla="*/ 124 w 176"/>
                  <a:gd name="T61" fmla="*/ 216 h 278"/>
                  <a:gd name="T62" fmla="*/ 138 w 176"/>
                  <a:gd name="T63" fmla="*/ 216 h 278"/>
                  <a:gd name="T64" fmla="*/ 152 w 176"/>
                  <a:gd name="T65" fmla="*/ 206 h 278"/>
                  <a:gd name="T66" fmla="*/ 164 w 176"/>
                  <a:gd name="T67" fmla="*/ 200 h 278"/>
                  <a:gd name="T68" fmla="*/ 164 w 176"/>
                  <a:gd name="T69" fmla="*/ 244 h 278"/>
                  <a:gd name="T70" fmla="*/ 48 w 176"/>
                  <a:gd name="T71" fmla="*/ 84 h 278"/>
                  <a:gd name="T72" fmla="*/ 38 w 176"/>
                  <a:gd name="T73" fmla="*/ 80 h 278"/>
                  <a:gd name="T74" fmla="*/ 38 w 176"/>
                  <a:gd name="T75" fmla="*/ 56 h 278"/>
                  <a:gd name="T76" fmla="*/ 36 w 176"/>
                  <a:gd name="T77" fmla="*/ 38 h 278"/>
                  <a:gd name="T78" fmla="*/ 36 w 176"/>
                  <a:gd name="T79" fmla="*/ 16 h 278"/>
                  <a:gd name="T80" fmla="*/ 64 w 176"/>
                  <a:gd name="T81" fmla="*/ 6 h 278"/>
                  <a:gd name="T82" fmla="*/ 70 w 176"/>
                  <a:gd name="T83" fmla="*/ 24 h 278"/>
                  <a:gd name="T84" fmla="*/ 66 w 176"/>
                  <a:gd name="T85" fmla="*/ 56 h 278"/>
                  <a:gd name="T86" fmla="*/ 72 w 176"/>
                  <a:gd name="T87" fmla="*/ 96 h 278"/>
                  <a:gd name="T88" fmla="*/ 92 w 176"/>
                  <a:gd name="T89" fmla="*/ 92 h 278"/>
                  <a:gd name="T90" fmla="*/ 108 w 176"/>
                  <a:gd name="T91" fmla="*/ 108 h 278"/>
                  <a:gd name="T92" fmla="*/ 120 w 176"/>
                  <a:gd name="T93" fmla="*/ 126 h 278"/>
                  <a:gd name="T94" fmla="*/ 116 w 176"/>
                  <a:gd name="T95" fmla="*/ 128 h 278"/>
                  <a:gd name="T96" fmla="*/ 110 w 176"/>
                  <a:gd name="T97" fmla="*/ 124 h 278"/>
                  <a:gd name="T98" fmla="*/ 88 w 176"/>
                  <a:gd name="T99" fmla="*/ 110 h 278"/>
                  <a:gd name="T100" fmla="*/ 70 w 176"/>
                  <a:gd name="T101" fmla="*/ 106 h 278"/>
                  <a:gd name="T102" fmla="*/ 50 w 176"/>
                  <a:gd name="T103" fmla="*/ 94 h 2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76" h="278">
                    <a:moveTo>
                      <a:pt x="136" y="188"/>
                    </a:moveTo>
                    <a:lnTo>
                      <a:pt x="126" y="192"/>
                    </a:lnTo>
                    <a:lnTo>
                      <a:pt x="122" y="194"/>
                    </a:lnTo>
                    <a:lnTo>
                      <a:pt x="120" y="190"/>
                    </a:lnTo>
                    <a:lnTo>
                      <a:pt x="124" y="186"/>
                    </a:lnTo>
                    <a:lnTo>
                      <a:pt x="126" y="182"/>
                    </a:lnTo>
                    <a:lnTo>
                      <a:pt x="132" y="182"/>
                    </a:lnTo>
                    <a:lnTo>
                      <a:pt x="136" y="188"/>
                    </a:lnTo>
                    <a:close/>
                    <a:moveTo>
                      <a:pt x="122" y="148"/>
                    </a:moveTo>
                    <a:lnTo>
                      <a:pt x="108" y="140"/>
                    </a:lnTo>
                    <a:lnTo>
                      <a:pt x="104" y="142"/>
                    </a:lnTo>
                    <a:lnTo>
                      <a:pt x="106" y="134"/>
                    </a:lnTo>
                    <a:lnTo>
                      <a:pt x="108" y="130"/>
                    </a:lnTo>
                    <a:lnTo>
                      <a:pt x="110" y="132"/>
                    </a:lnTo>
                    <a:lnTo>
                      <a:pt x="112" y="134"/>
                    </a:lnTo>
                    <a:lnTo>
                      <a:pt x="116" y="136"/>
                    </a:lnTo>
                    <a:lnTo>
                      <a:pt x="120" y="140"/>
                    </a:lnTo>
                    <a:lnTo>
                      <a:pt x="122" y="148"/>
                    </a:lnTo>
                    <a:close/>
                    <a:moveTo>
                      <a:pt x="124" y="158"/>
                    </a:moveTo>
                    <a:lnTo>
                      <a:pt x="126" y="172"/>
                    </a:lnTo>
                    <a:lnTo>
                      <a:pt x="118" y="182"/>
                    </a:lnTo>
                    <a:lnTo>
                      <a:pt x="114" y="196"/>
                    </a:lnTo>
                    <a:lnTo>
                      <a:pt x="112" y="196"/>
                    </a:lnTo>
                    <a:lnTo>
                      <a:pt x="112" y="184"/>
                    </a:lnTo>
                    <a:lnTo>
                      <a:pt x="118" y="170"/>
                    </a:lnTo>
                    <a:lnTo>
                      <a:pt x="124" y="158"/>
                    </a:lnTo>
                    <a:close/>
                    <a:moveTo>
                      <a:pt x="138" y="156"/>
                    </a:moveTo>
                    <a:lnTo>
                      <a:pt x="140" y="168"/>
                    </a:lnTo>
                    <a:lnTo>
                      <a:pt x="148" y="178"/>
                    </a:lnTo>
                    <a:lnTo>
                      <a:pt x="142" y="180"/>
                    </a:lnTo>
                    <a:lnTo>
                      <a:pt x="140" y="182"/>
                    </a:lnTo>
                    <a:lnTo>
                      <a:pt x="138" y="178"/>
                    </a:lnTo>
                    <a:lnTo>
                      <a:pt x="136" y="176"/>
                    </a:lnTo>
                    <a:lnTo>
                      <a:pt x="136" y="170"/>
                    </a:lnTo>
                    <a:lnTo>
                      <a:pt x="132" y="162"/>
                    </a:lnTo>
                    <a:lnTo>
                      <a:pt x="130" y="166"/>
                    </a:lnTo>
                    <a:lnTo>
                      <a:pt x="128" y="162"/>
                    </a:lnTo>
                    <a:lnTo>
                      <a:pt x="126" y="150"/>
                    </a:lnTo>
                    <a:lnTo>
                      <a:pt x="132" y="150"/>
                    </a:lnTo>
                    <a:lnTo>
                      <a:pt x="132" y="154"/>
                    </a:lnTo>
                    <a:lnTo>
                      <a:pt x="134" y="156"/>
                    </a:lnTo>
                    <a:lnTo>
                      <a:pt x="136" y="154"/>
                    </a:lnTo>
                    <a:lnTo>
                      <a:pt x="138" y="156"/>
                    </a:lnTo>
                    <a:close/>
                    <a:moveTo>
                      <a:pt x="72" y="128"/>
                    </a:moveTo>
                    <a:lnTo>
                      <a:pt x="68" y="136"/>
                    </a:lnTo>
                    <a:lnTo>
                      <a:pt x="62" y="132"/>
                    </a:lnTo>
                    <a:lnTo>
                      <a:pt x="58" y="126"/>
                    </a:lnTo>
                    <a:lnTo>
                      <a:pt x="54" y="118"/>
                    </a:lnTo>
                    <a:lnTo>
                      <a:pt x="52" y="116"/>
                    </a:lnTo>
                    <a:lnTo>
                      <a:pt x="50" y="110"/>
                    </a:lnTo>
                    <a:lnTo>
                      <a:pt x="58" y="110"/>
                    </a:lnTo>
                    <a:lnTo>
                      <a:pt x="66" y="114"/>
                    </a:lnTo>
                    <a:lnTo>
                      <a:pt x="70" y="118"/>
                    </a:lnTo>
                    <a:lnTo>
                      <a:pt x="72" y="128"/>
                    </a:lnTo>
                    <a:close/>
                    <a:moveTo>
                      <a:pt x="104" y="152"/>
                    </a:moveTo>
                    <a:lnTo>
                      <a:pt x="104" y="156"/>
                    </a:lnTo>
                    <a:lnTo>
                      <a:pt x="100" y="162"/>
                    </a:lnTo>
                    <a:lnTo>
                      <a:pt x="98" y="166"/>
                    </a:lnTo>
                    <a:lnTo>
                      <a:pt x="100" y="170"/>
                    </a:lnTo>
                    <a:lnTo>
                      <a:pt x="96" y="170"/>
                    </a:lnTo>
                    <a:lnTo>
                      <a:pt x="94" y="170"/>
                    </a:lnTo>
                    <a:lnTo>
                      <a:pt x="90" y="172"/>
                    </a:lnTo>
                    <a:lnTo>
                      <a:pt x="86" y="174"/>
                    </a:lnTo>
                    <a:lnTo>
                      <a:pt x="84" y="176"/>
                    </a:lnTo>
                    <a:lnTo>
                      <a:pt x="82" y="168"/>
                    </a:lnTo>
                    <a:lnTo>
                      <a:pt x="86" y="154"/>
                    </a:lnTo>
                    <a:lnTo>
                      <a:pt x="82" y="146"/>
                    </a:lnTo>
                    <a:lnTo>
                      <a:pt x="84" y="146"/>
                    </a:lnTo>
                    <a:lnTo>
                      <a:pt x="94" y="152"/>
                    </a:lnTo>
                    <a:lnTo>
                      <a:pt x="98" y="150"/>
                    </a:lnTo>
                    <a:lnTo>
                      <a:pt x="104" y="152"/>
                    </a:lnTo>
                    <a:close/>
                    <a:moveTo>
                      <a:pt x="138" y="146"/>
                    </a:moveTo>
                    <a:lnTo>
                      <a:pt x="128" y="140"/>
                    </a:lnTo>
                    <a:lnTo>
                      <a:pt x="122" y="132"/>
                    </a:lnTo>
                    <a:lnTo>
                      <a:pt x="124" y="130"/>
                    </a:lnTo>
                    <a:lnTo>
                      <a:pt x="128" y="130"/>
                    </a:lnTo>
                    <a:lnTo>
                      <a:pt x="132" y="130"/>
                    </a:lnTo>
                    <a:lnTo>
                      <a:pt x="136" y="128"/>
                    </a:lnTo>
                    <a:lnTo>
                      <a:pt x="140" y="130"/>
                    </a:lnTo>
                    <a:lnTo>
                      <a:pt x="144" y="134"/>
                    </a:lnTo>
                    <a:lnTo>
                      <a:pt x="146" y="138"/>
                    </a:lnTo>
                    <a:lnTo>
                      <a:pt x="146" y="140"/>
                    </a:lnTo>
                    <a:lnTo>
                      <a:pt x="146" y="144"/>
                    </a:lnTo>
                    <a:lnTo>
                      <a:pt x="150" y="156"/>
                    </a:lnTo>
                    <a:lnTo>
                      <a:pt x="152" y="160"/>
                    </a:lnTo>
                    <a:lnTo>
                      <a:pt x="148" y="158"/>
                    </a:lnTo>
                    <a:lnTo>
                      <a:pt x="142" y="158"/>
                    </a:lnTo>
                    <a:lnTo>
                      <a:pt x="138" y="152"/>
                    </a:lnTo>
                    <a:lnTo>
                      <a:pt x="138" y="146"/>
                    </a:lnTo>
                    <a:close/>
                    <a:moveTo>
                      <a:pt x="44" y="174"/>
                    </a:moveTo>
                    <a:lnTo>
                      <a:pt x="26" y="190"/>
                    </a:lnTo>
                    <a:lnTo>
                      <a:pt x="22" y="200"/>
                    </a:lnTo>
                    <a:lnTo>
                      <a:pt x="16" y="202"/>
                    </a:lnTo>
                    <a:lnTo>
                      <a:pt x="12" y="206"/>
                    </a:lnTo>
                    <a:lnTo>
                      <a:pt x="10" y="212"/>
                    </a:lnTo>
                    <a:lnTo>
                      <a:pt x="6" y="212"/>
                    </a:lnTo>
                    <a:lnTo>
                      <a:pt x="6" y="216"/>
                    </a:lnTo>
                    <a:lnTo>
                      <a:pt x="0" y="218"/>
                    </a:lnTo>
                    <a:lnTo>
                      <a:pt x="2" y="212"/>
                    </a:lnTo>
                    <a:lnTo>
                      <a:pt x="14" y="196"/>
                    </a:lnTo>
                    <a:lnTo>
                      <a:pt x="28" y="180"/>
                    </a:lnTo>
                    <a:lnTo>
                      <a:pt x="34" y="166"/>
                    </a:lnTo>
                    <a:lnTo>
                      <a:pt x="36" y="158"/>
                    </a:lnTo>
                    <a:lnTo>
                      <a:pt x="38" y="156"/>
                    </a:lnTo>
                    <a:lnTo>
                      <a:pt x="40" y="164"/>
                    </a:lnTo>
                    <a:lnTo>
                      <a:pt x="44" y="174"/>
                    </a:lnTo>
                    <a:close/>
                    <a:moveTo>
                      <a:pt x="114" y="166"/>
                    </a:moveTo>
                    <a:lnTo>
                      <a:pt x="110" y="194"/>
                    </a:lnTo>
                    <a:lnTo>
                      <a:pt x="110" y="198"/>
                    </a:lnTo>
                    <a:lnTo>
                      <a:pt x="114" y="200"/>
                    </a:lnTo>
                    <a:lnTo>
                      <a:pt x="112" y="202"/>
                    </a:lnTo>
                    <a:lnTo>
                      <a:pt x="108" y="206"/>
                    </a:lnTo>
                    <a:lnTo>
                      <a:pt x="104" y="202"/>
                    </a:lnTo>
                    <a:lnTo>
                      <a:pt x="102" y="200"/>
                    </a:lnTo>
                    <a:lnTo>
                      <a:pt x="102" y="198"/>
                    </a:lnTo>
                    <a:lnTo>
                      <a:pt x="100" y="196"/>
                    </a:lnTo>
                    <a:lnTo>
                      <a:pt x="98" y="194"/>
                    </a:lnTo>
                    <a:lnTo>
                      <a:pt x="96" y="192"/>
                    </a:lnTo>
                    <a:lnTo>
                      <a:pt x="96" y="184"/>
                    </a:lnTo>
                    <a:lnTo>
                      <a:pt x="100" y="184"/>
                    </a:lnTo>
                    <a:lnTo>
                      <a:pt x="100" y="170"/>
                    </a:lnTo>
                    <a:lnTo>
                      <a:pt x="102" y="164"/>
                    </a:lnTo>
                    <a:lnTo>
                      <a:pt x="104" y="164"/>
                    </a:lnTo>
                    <a:lnTo>
                      <a:pt x="108" y="162"/>
                    </a:lnTo>
                    <a:lnTo>
                      <a:pt x="114" y="162"/>
                    </a:lnTo>
                    <a:lnTo>
                      <a:pt x="114" y="166"/>
                    </a:lnTo>
                    <a:close/>
                    <a:moveTo>
                      <a:pt x="156" y="278"/>
                    </a:moveTo>
                    <a:lnTo>
                      <a:pt x="154" y="270"/>
                    </a:lnTo>
                    <a:lnTo>
                      <a:pt x="150" y="272"/>
                    </a:lnTo>
                    <a:lnTo>
                      <a:pt x="130" y="260"/>
                    </a:lnTo>
                    <a:lnTo>
                      <a:pt x="132" y="242"/>
                    </a:lnTo>
                    <a:lnTo>
                      <a:pt x="122" y="230"/>
                    </a:lnTo>
                    <a:lnTo>
                      <a:pt x="116" y="236"/>
                    </a:lnTo>
                    <a:lnTo>
                      <a:pt x="112" y="236"/>
                    </a:lnTo>
                    <a:lnTo>
                      <a:pt x="110" y="238"/>
                    </a:lnTo>
                    <a:lnTo>
                      <a:pt x="106" y="238"/>
                    </a:lnTo>
                    <a:lnTo>
                      <a:pt x="104" y="232"/>
                    </a:lnTo>
                    <a:lnTo>
                      <a:pt x="96" y="244"/>
                    </a:lnTo>
                    <a:lnTo>
                      <a:pt x="94" y="252"/>
                    </a:lnTo>
                    <a:lnTo>
                      <a:pt x="92" y="252"/>
                    </a:lnTo>
                    <a:lnTo>
                      <a:pt x="90" y="248"/>
                    </a:lnTo>
                    <a:lnTo>
                      <a:pt x="92" y="232"/>
                    </a:lnTo>
                    <a:lnTo>
                      <a:pt x="100" y="226"/>
                    </a:lnTo>
                    <a:lnTo>
                      <a:pt x="102" y="224"/>
                    </a:lnTo>
                    <a:lnTo>
                      <a:pt x="108" y="222"/>
                    </a:lnTo>
                    <a:lnTo>
                      <a:pt x="110" y="214"/>
                    </a:lnTo>
                    <a:lnTo>
                      <a:pt x="114" y="212"/>
                    </a:lnTo>
                    <a:lnTo>
                      <a:pt x="116" y="212"/>
                    </a:lnTo>
                    <a:lnTo>
                      <a:pt x="120" y="212"/>
                    </a:lnTo>
                    <a:lnTo>
                      <a:pt x="124" y="214"/>
                    </a:lnTo>
                    <a:lnTo>
                      <a:pt x="124" y="216"/>
                    </a:lnTo>
                    <a:lnTo>
                      <a:pt x="124" y="220"/>
                    </a:lnTo>
                    <a:lnTo>
                      <a:pt x="124" y="224"/>
                    </a:lnTo>
                    <a:lnTo>
                      <a:pt x="126" y="222"/>
                    </a:lnTo>
                    <a:lnTo>
                      <a:pt x="132" y="220"/>
                    </a:lnTo>
                    <a:lnTo>
                      <a:pt x="138" y="216"/>
                    </a:lnTo>
                    <a:lnTo>
                      <a:pt x="140" y="206"/>
                    </a:lnTo>
                    <a:lnTo>
                      <a:pt x="142" y="206"/>
                    </a:lnTo>
                    <a:lnTo>
                      <a:pt x="148" y="204"/>
                    </a:lnTo>
                    <a:lnTo>
                      <a:pt x="150" y="206"/>
                    </a:lnTo>
                    <a:lnTo>
                      <a:pt x="152" y="206"/>
                    </a:lnTo>
                    <a:lnTo>
                      <a:pt x="150" y="190"/>
                    </a:lnTo>
                    <a:lnTo>
                      <a:pt x="150" y="186"/>
                    </a:lnTo>
                    <a:lnTo>
                      <a:pt x="156" y="190"/>
                    </a:lnTo>
                    <a:lnTo>
                      <a:pt x="162" y="196"/>
                    </a:lnTo>
                    <a:lnTo>
                      <a:pt x="164" y="200"/>
                    </a:lnTo>
                    <a:lnTo>
                      <a:pt x="172" y="218"/>
                    </a:lnTo>
                    <a:lnTo>
                      <a:pt x="176" y="242"/>
                    </a:lnTo>
                    <a:lnTo>
                      <a:pt x="172" y="252"/>
                    </a:lnTo>
                    <a:lnTo>
                      <a:pt x="172" y="260"/>
                    </a:lnTo>
                    <a:lnTo>
                      <a:pt x="164" y="244"/>
                    </a:lnTo>
                    <a:lnTo>
                      <a:pt x="156" y="248"/>
                    </a:lnTo>
                    <a:lnTo>
                      <a:pt x="162" y="262"/>
                    </a:lnTo>
                    <a:lnTo>
                      <a:pt x="156" y="278"/>
                    </a:lnTo>
                    <a:close/>
                    <a:moveTo>
                      <a:pt x="48" y="82"/>
                    </a:moveTo>
                    <a:lnTo>
                      <a:pt x="48" y="84"/>
                    </a:lnTo>
                    <a:lnTo>
                      <a:pt x="50" y="86"/>
                    </a:lnTo>
                    <a:lnTo>
                      <a:pt x="50" y="88"/>
                    </a:lnTo>
                    <a:lnTo>
                      <a:pt x="48" y="90"/>
                    </a:lnTo>
                    <a:lnTo>
                      <a:pt x="38" y="80"/>
                    </a:lnTo>
                    <a:lnTo>
                      <a:pt x="34" y="68"/>
                    </a:lnTo>
                    <a:lnTo>
                      <a:pt x="30" y="52"/>
                    </a:lnTo>
                    <a:lnTo>
                      <a:pt x="32" y="52"/>
                    </a:lnTo>
                    <a:lnTo>
                      <a:pt x="36" y="54"/>
                    </a:lnTo>
                    <a:lnTo>
                      <a:pt x="38" y="56"/>
                    </a:lnTo>
                    <a:lnTo>
                      <a:pt x="40" y="54"/>
                    </a:lnTo>
                    <a:lnTo>
                      <a:pt x="42" y="48"/>
                    </a:lnTo>
                    <a:lnTo>
                      <a:pt x="38" y="48"/>
                    </a:lnTo>
                    <a:lnTo>
                      <a:pt x="36" y="44"/>
                    </a:lnTo>
                    <a:lnTo>
                      <a:pt x="36" y="38"/>
                    </a:lnTo>
                    <a:lnTo>
                      <a:pt x="38" y="36"/>
                    </a:lnTo>
                    <a:lnTo>
                      <a:pt x="36" y="32"/>
                    </a:lnTo>
                    <a:lnTo>
                      <a:pt x="36" y="30"/>
                    </a:lnTo>
                    <a:lnTo>
                      <a:pt x="34" y="22"/>
                    </a:lnTo>
                    <a:lnTo>
                      <a:pt x="36" y="16"/>
                    </a:lnTo>
                    <a:lnTo>
                      <a:pt x="36" y="10"/>
                    </a:lnTo>
                    <a:lnTo>
                      <a:pt x="36" y="4"/>
                    </a:lnTo>
                    <a:lnTo>
                      <a:pt x="40" y="0"/>
                    </a:lnTo>
                    <a:lnTo>
                      <a:pt x="62" y="10"/>
                    </a:lnTo>
                    <a:lnTo>
                      <a:pt x="64" y="6"/>
                    </a:lnTo>
                    <a:lnTo>
                      <a:pt x="66" y="4"/>
                    </a:lnTo>
                    <a:lnTo>
                      <a:pt x="68" y="6"/>
                    </a:lnTo>
                    <a:lnTo>
                      <a:pt x="68" y="12"/>
                    </a:lnTo>
                    <a:lnTo>
                      <a:pt x="68" y="18"/>
                    </a:lnTo>
                    <a:lnTo>
                      <a:pt x="70" y="24"/>
                    </a:lnTo>
                    <a:lnTo>
                      <a:pt x="74" y="28"/>
                    </a:lnTo>
                    <a:lnTo>
                      <a:pt x="76" y="34"/>
                    </a:lnTo>
                    <a:lnTo>
                      <a:pt x="76" y="40"/>
                    </a:lnTo>
                    <a:lnTo>
                      <a:pt x="72" y="54"/>
                    </a:lnTo>
                    <a:lnTo>
                      <a:pt x="66" y="56"/>
                    </a:lnTo>
                    <a:lnTo>
                      <a:pt x="64" y="62"/>
                    </a:lnTo>
                    <a:lnTo>
                      <a:pt x="62" y="72"/>
                    </a:lnTo>
                    <a:lnTo>
                      <a:pt x="64" y="76"/>
                    </a:lnTo>
                    <a:lnTo>
                      <a:pt x="68" y="84"/>
                    </a:lnTo>
                    <a:lnTo>
                      <a:pt x="72" y="96"/>
                    </a:lnTo>
                    <a:lnTo>
                      <a:pt x="76" y="100"/>
                    </a:lnTo>
                    <a:lnTo>
                      <a:pt x="82" y="98"/>
                    </a:lnTo>
                    <a:lnTo>
                      <a:pt x="82" y="96"/>
                    </a:lnTo>
                    <a:lnTo>
                      <a:pt x="84" y="92"/>
                    </a:lnTo>
                    <a:lnTo>
                      <a:pt x="92" y="92"/>
                    </a:lnTo>
                    <a:lnTo>
                      <a:pt x="102" y="104"/>
                    </a:lnTo>
                    <a:lnTo>
                      <a:pt x="102" y="100"/>
                    </a:lnTo>
                    <a:lnTo>
                      <a:pt x="112" y="104"/>
                    </a:lnTo>
                    <a:lnTo>
                      <a:pt x="112" y="106"/>
                    </a:lnTo>
                    <a:lnTo>
                      <a:pt x="108" y="108"/>
                    </a:lnTo>
                    <a:lnTo>
                      <a:pt x="116" y="118"/>
                    </a:lnTo>
                    <a:lnTo>
                      <a:pt x="120" y="120"/>
                    </a:lnTo>
                    <a:lnTo>
                      <a:pt x="120" y="122"/>
                    </a:lnTo>
                    <a:lnTo>
                      <a:pt x="120" y="126"/>
                    </a:lnTo>
                    <a:lnTo>
                      <a:pt x="118" y="128"/>
                    </a:lnTo>
                    <a:lnTo>
                      <a:pt x="116" y="128"/>
                    </a:lnTo>
                    <a:lnTo>
                      <a:pt x="118" y="126"/>
                    </a:lnTo>
                    <a:lnTo>
                      <a:pt x="118" y="124"/>
                    </a:lnTo>
                    <a:lnTo>
                      <a:pt x="116" y="124"/>
                    </a:lnTo>
                    <a:lnTo>
                      <a:pt x="110" y="124"/>
                    </a:lnTo>
                    <a:lnTo>
                      <a:pt x="106" y="122"/>
                    </a:lnTo>
                    <a:lnTo>
                      <a:pt x="104" y="116"/>
                    </a:lnTo>
                    <a:lnTo>
                      <a:pt x="94" y="106"/>
                    </a:lnTo>
                    <a:lnTo>
                      <a:pt x="86" y="104"/>
                    </a:lnTo>
                    <a:lnTo>
                      <a:pt x="88" y="110"/>
                    </a:lnTo>
                    <a:lnTo>
                      <a:pt x="90" y="110"/>
                    </a:lnTo>
                    <a:lnTo>
                      <a:pt x="90" y="116"/>
                    </a:lnTo>
                    <a:lnTo>
                      <a:pt x="84" y="110"/>
                    </a:lnTo>
                    <a:lnTo>
                      <a:pt x="72" y="102"/>
                    </a:lnTo>
                    <a:lnTo>
                      <a:pt x="70" y="106"/>
                    </a:lnTo>
                    <a:lnTo>
                      <a:pt x="66" y="108"/>
                    </a:lnTo>
                    <a:lnTo>
                      <a:pt x="60" y="108"/>
                    </a:lnTo>
                    <a:lnTo>
                      <a:pt x="52" y="102"/>
                    </a:lnTo>
                    <a:lnTo>
                      <a:pt x="50" y="100"/>
                    </a:lnTo>
                    <a:lnTo>
                      <a:pt x="50" y="94"/>
                    </a:lnTo>
                    <a:lnTo>
                      <a:pt x="56" y="88"/>
                    </a:lnTo>
                    <a:lnTo>
                      <a:pt x="54" y="84"/>
                    </a:lnTo>
                    <a:lnTo>
                      <a:pt x="48" y="82"/>
                    </a:lnTo>
                    <a:close/>
                  </a:path>
                </a:pathLst>
              </a:custGeom>
              <a:solidFill>
                <a:srgbClr val="D9D9D9"/>
              </a:solid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904" name="Freeform 302">
                <a:extLst>
                  <a:ext uri="{FF2B5EF4-FFF2-40B4-BE49-F238E27FC236}">
                    <a16:creationId xmlns:a16="http://schemas.microsoft.com/office/drawing/2014/main" id="{B6B44036-15F3-2663-D9BD-F801DA2D7F0C}"/>
                  </a:ext>
                </a:extLst>
              </p:cNvPr>
              <p:cNvSpPr>
                <a:spLocks noChangeAspect="1"/>
              </p:cNvSpPr>
              <p:nvPr/>
            </p:nvSpPr>
            <p:spPr bwMode="auto">
              <a:xfrm>
                <a:off x="4205608" y="2615971"/>
                <a:ext cx="185513" cy="267650"/>
              </a:xfrm>
              <a:custGeom>
                <a:avLst/>
                <a:gdLst>
                  <a:gd name="T0" fmla="*/ 94 w 122"/>
                  <a:gd name="T1" fmla="*/ 116 h 176"/>
                  <a:gd name="T2" fmla="*/ 108 w 122"/>
                  <a:gd name="T3" fmla="*/ 114 h 176"/>
                  <a:gd name="T4" fmla="*/ 122 w 122"/>
                  <a:gd name="T5" fmla="*/ 128 h 176"/>
                  <a:gd name="T6" fmla="*/ 114 w 122"/>
                  <a:gd name="T7" fmla="*/ 136 h 176"/>
                  <a:gd name="T8" fmla="*/ 110 w 122"/>
                  <a:gd name="T9" fmla="*/ 142 h 176"/>
                  <a:gd name="T10" fmla="*/ 98 w 122"/>
                  <a:gd name="T11" fmla="*/ 144 h 176"/>
                  <a:gd name="T12" fmla="*/ 108 w 122"/>
                  <a:gd name="T13" fmla="*/ 148 h 176"/>
                  <a:gd name="T14" fmla="*/ 116 w 122"/>
                  <a:gd name="T15" fmla="*/ 152 h 176"/>
                  <a:gd name="T16" fmla="*/ 100 w 122"/>
                  <a:gd name="T17" fmla="*/ 158 h 176"/>
                  <a:gd name="T18" fmla="*/ 82 w 122"/>
                  <a:gd name="T19" fmla="*/ 158 h 176"/>
                  <a:gd name="T20" fmla="*/ 72 w 122"/>
                  <a:gd name="T21" fmla="*/ 156 h 176"/>
                  <a:gd name="T22" fmla="*/ 62 w 122"/>
                  <a:gd name="T23" fmla="*/ 160 h 176"/>
                  <a:gd name="T24" fmla="*/ 50 w 122"/>
                  <a:gd name="T25" fmla="*/ 160 h 176"/>
                  <a:gd name="T26" fmla="*/ 38 w 122"/>
                  <a:gd name="T27" fmla="*/ 164 h 176"/>
                  <a:gd name="T28" fmla="*/ 32 w 122"/>
                  <a:gd name="T29" fmla="*/ 170 h 176"/>
                  <a:gd name="T30" fmla="*/ 26 w 122"/>
                  <a:gd name="T31" fmla="*/ 168 h 176"/>
                  <a:gd name="T32" fmla="*/ 12 w 122"/>
                  <a:gd name="T33" fmla="*/ 170 h 176"/>
                  <a:gd name="T34" fmla="*/ 6 w 122"/>
                  <a:gd name="T35" fmla="*/ 174 h 176"/>
                  <a:gd name="T36" fmla="*/ 12 w 122"/>
                  <a:gd name="T37" fmla="*/ 168 h 176"/>
                  <a:gd name="T38" fmla="*/ 22 w 122"/>
                  <a:gd name="T39" fmla="*/ 158 h 176"/>
                  <a:gd name="T40" fmla="*/ 30 w 122"/>
                  <a:gd name="T41" fmla="*/ 150 h 176"/>
                  <a:gd name="T42" fmla="*/ 46 w 122"/>
                  <a:gd name="T43" fmla="*/ 150 h 176"/>
                  <a:gd name="T44" fmla="*/ 58 w 122"/>
                  <a:gd name="T45" fmla="*/ 138 h 176"/>
                  <a:gd name="T46" fmla="*/ 44 w 122"/>
                  <a:gd name="T47" fmla="*/ 146 h 176"/>
                  <a:gd name="T48" fmla="*/ 32 w 122"/>
                  <a:gd name="T49" fmla="*/ 142 h 176"/>
                  <a:gd name="T50" fmla="*/ 26 w 122"/>
                  <a:gd name="T51" fmla="*/ 140 h 176"/>
                  <a:gd name="T52" fmla="*/ 18 w 122"/>
                  <a:gd name="T53" fmla="*/ 140 h 176"/>
                  <a:gd name="T54" fmla="*/ 12 w 122"/>
                  <a:gd name="T55" fmla="*/ 138 h 176"/>
                  <a:gd name="T56" fmla="*/ 16 w 122"/>
                  <a:gd name="T57" fmla="*/ 132 h 176"/>
                  <a:gd name="T58" fmla="*/ 30 w 122"/>
                  <a:gd name="T59" fmla="*/ 124 h 176"/>
                  <a:gd name="T60" fmla="*/ 28 w 122"/>
                  <a:gd name="T61" fmla="*/ 116 h 176"/>
                  <a:gd name="T62" fmla="*/ 22 w 122"/>
                  <a:gd name="T63" fmla="*/ 114 h 176"/>
                  <a:gd name="T64" fmla="*/ 36 w 122"/>
                  <a:gd name="T65" fmla="*/ 108 h 176"/>
                  <a:gd name="T66" fmla="*/ 46 w 122"/>
                  <a:gd name="T67" fmla="*/ 108 h 176"/>
                  <a:gd name="T68" fmla="*/ 48 w 122"/>
                  <a:gd name="T69" fmla="*/ 106 h 176"/>
                  <a:gd name="T70" fmla="*/ 46 w 122"/>
                  <a:gd name="T71" fmla="*/ 96 h 176"/>
                  <a:gd name="T72" fmla="*/ 50 w 122"/>
                  <a:gd name="T73" fmla="*/ 90 h 176"/>
                  <a:gd name="T74" fmla="*/ 42 w 122"/>
                  <a:gd name="T75" fmla="*/ 88 h 176"/>
                  <a:gd name="T76" fmla="*/ 42 w 122"/>
                  <a:gd name="T77" fmla="*/ 78 h 176"/>
                  <a:gd name="T78" fmla="*/ 36 w 122"/>
                  <a:gd name="T79" fmla="*/ 76 h 176"/>
                  <a:gd name="T80" fmla="*/ 22 w 122"/>
                  <a:gd name="T81" fmla="*/ 78 h 176"/>
                  <a:gd name="T82" fmla="*/ 16 w 122"/>
                  <a:gd name="T83" fmla="*/ 74 h 176"/>
                  <a:gd name="T84" fmla="*/ 20 w 122"/>
                  <a:gd name="T85" fmla="*/ 58 h 176"/>
                  <a:gd name="T86" fmla="*/ 18 w 122"/>
                  <a:gd name="T87" fmla="*/ 56 h 176"/>
                  <a:gd name="T88" fmla="*/ 12 w 122"/>
                  <a:gd name="T89" fmla="*/ 58 h 176"/>
                  <a:gd name="T90" fmla="*/ 8 w 122"/>
                  <a:gd name="T91" fmla="*/ 58 h 176"/>
                  <a:gd name="T92" fmla="*/ 10 w 122"/>
                  <a:gd name="T93" fmla="*/ 46 h 176"/>
                  <a:gd name="T94" fmla="*/ 6 w 122"/>
                  <a:gd name="T95" fmla="*/ 40 h 176"/>
                  <a:gd name="T96" fmla="*/ 8 w 122"/>
                  <a:gd name="T97" fmla="*/ 30 h 176"/>
                  <a:gd name="T98" fmla="*/ 6 w 122"/>
                  <a:gd name="T99" fmla="*/ 20 h 176"/>
                  <a:gd name="T100" fmla="*/ 12 w 122"/>
                  <a:gd name="T101" fmla="*/ 12 h 176"/>
                  <a:gd name="T102" fmla="*/ 22 w 122"/>
                  <a:gd name="T103" fmla="*/ 4 h 176"/>
                  <a:gd name="T104" fmla="*/ 48 w 122"/>
                  <a:gd name="T105" fmla="*/ 6 h 176"/>
                  <a:gd name="T106" fmla="*/ 42 w 122"/>
                  <a:gd name="T107" fmla="*/ 20 h 176"/>
                  <a:gd name="T108" fmla="*/ 66 w 122"/>
                  <a:gd name="T109" fmla="*/ 20 h 176"/>
                  <a:gd name="T110" fmla="*/ 58 w 122"/>
                  <a:gd name="T111" fmla="*/ 38 h 176"/>
                  <a:gd name="T112" fmla="*/ 48 w 122"/>
                  <a:gd name="T113" fmla="*/ 46 h 176"/>
                  <a:gd name="T114" fmla="*/ 48 w 122"/>
                  <a:gd name="T115" fmla="*/ 50 h 176"/>
                  <a:gd name="T116" fmla="*/ 40 w 122"/>
                  <a:gd name="T117" fmla="*/ 54 h 176"/>
                  <a:gd name="T118" fmla="*/ 60 w 122"/>
                  <a:gd name="T119" fmla="*/ 54 h 17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2" h="176">
                    <a:moveTo>
                      <a:pt x="94" y="104"/>
                    </a:moveTo>
                    <a:lnTo>
                      <a:pt x="96" y="104"/>
                    </a:lnTo>
                    <a:lnTo>
                      <a:pt x="98" y="104"/>
                    </a:lnTo>
                    <a:lnTo>
                      <a:pt x="98" y="106"/>
                    </a:lnTo>
                    <a:lnTo>
                      <a:pt x="100" y="108"/>
                    </a:lnTo>
                    <a:lnTo>
                      <a:pt x="100" y="110"/>
                    </a:lnTo>
                    <a:lnTo>
                      <a:pt x="100" y="112"/>
                    </a:lnTo>
                    <a:lnTo>
                      <a:pt x="98" y="112"/>
                    </a:lnTo>
                    <a:lnTo>
                      <a:pt x="98" y="114"/>
                    </a:lnTo>
                    <a:lnTo>
                      <a:pt x="96" y="114"/>
                    </a:lnTo>
                    <a:lnTo>
                      <a:pt x="96" y="116"/>
                    </a:lnTo>
                    <a:lnTo>
                      <a:pt x="94" y="116"/>
                    </a:lnTo>
                    <a:lnTo>
                      <a:pt x="96" y="116"/>
                    </a:lnTo>
                    <a:lnTo>
                      <a:pt x="98" y="116"/>
                    </a:lnTo>
                    <a:lnTo>
                      <a:pt x="98" y="118"/>
                    </a:lnTo>
                    <a:lnTo>
                      <a:pt x="100" y="118"/>
                    </a:lnTo>
                    <a:lnTo>
                      <a:pt x="102" y="118"/>
                    </a:lnTo>
                    <a:lnTo>
                      <a:pt x="102" y="116"/>
                    </a:lnTo>
                    <a:lnTo>
                      <a:pt x="102" y="114"/>
                    </a:lnTo>
                    <a:lnTo>
                      <a:pt x="104" y="114"/>
                    </a:lnTo>
                    <a:lnTo>
                      <a:pt x="106" y="114"/>
                    </a:lnTo>
                    <a:lnTo>
                      <a:pt x="108" y="114"/>
                    </a:lnTo>
                    <a:lnTo>
                      <a:pt x="110" y="114"/>
                    </a:lnTo>
                    <a:lnTo>
                      <a:pt x="112" y="114"/>
                    </a:lnTo>
                    <a:lnTo>
                      <a:pt x="114" y="114"/>
                    </a:lnTo>
                    <a:lnTo>
                      <a:pt x="116" y="114"/>
                    </a:lnTo>
                    <a:lnTo>
                      <a:pt x="116" y="116"/>
                    </a:lnTo>
                    <a:lnTo>
                      <a:pt x="118" y="116"/>
                    </a:lnTo>
                    <a:lnTo>
                      <a:pt x="120" y="118"/>
                    </a:lnTo>
                    <a:lnTo>
                      <a:pt x="122" y="120"/>
                    </a:lnTo>
                    <a:lnTo>
                      <a:pt x="122" y="122"/>
                    </a:lnTo>
                    <a:lnTo>
                      <a:pt x="122" y="124"/>
                    </a:lnTo>
                    <a:lnTo>
                      <a:pt x="122" y="126"/>
                    </a:lnTo>
                    <a:lnTo>
                      <a:pt x="122" y="128"/>
                    </a:lnTo>
                    <a:lnTo>
                      <a:pt x="120" y="130"/>
                    </a:lnTo>
                    <a:lnTo>
                      <a:pt x="120" y="132"/>
                    </a:lnTo>
                    <a:lnTo>
                      <a:pt x="118" y="132"/>
                    </a:lnTo>
                    <a:lnTo>
                      <a:pt x="118" y="134"/>
                    </a:lnTo>
                    <a:lnTo>
                      <a:pt x="116" y="134"/>
                    </a:lnTo>
                    <a:lnTo>
                      <a:pt x="114" y="134"/>
                    </a:lnTo>
                    <a:lnTo>
                      <a:pt x="112" y="134"/>
                    </a:lnTo>
                    <a:lnTo>
                      <a:pt x="114" y="134"/>
                    </a:lnTo>
                    <a:lnTo>
                      <a:pt x="116" y="134"/>
                    </a:lnTo>
                    <a:lnTo>
                      <a:pt x="116" y="136"/>
                    </a:lnTo>
                    <a:lnTo>
                      <a:pt x="114" y="136"/>
                    </a:lnTo>
                    <a:lnTo>
                      <a:pt x="116" y="136"/>
                    </a:lnTo>
                    <a:lnTo>
                      <a:pt x="114" y="138"/>
                    </a:lnTo>
                    <a:lnTo>
                      <a:pt x="112" y="138"/>
                    </a:lnTo>
                    <a:lnTo>
                      <a:pt x="110" y="138"/>
                    </a:lnTo>
                    <a:lnTo>
                      <a:pt x="108" y="138"/>
                    </a:lnTo>
                    <a:lnTo>
                      <a:pt x="108" y="140"/>
                    </a:lnTo>
                    <a:lnTo>
                      <a:pt x="106" y="140"/>
                    </a:lnTo>
                    <a:lnTo>
                      <a:pt x="108" y="140"/>
                    </a:lnTo>
                    <a:lnTo>
                      <a:pt x="108" y="138"/>
                    </a:lnTo>
                    <a:lnTo>
                      <a:pt x="110" y="138"/>
                    </a:lnTo>
                    <a:lnTo>
                      <a:pt x="110" y="140"/>
                    </a:lnTo>
                    <a:lnTo>
                      <a:pt x="110" y="142"/>
                    </a:lnTo>
                    <a:lnTo>
                      <a:pt x="108" y="142"/>
                    </a:lnTo>
                    <a:lnTo>
                      <a:pt x="110" y="142"/>
                    </a:lnTo>
                    <a:lnTo>
                      <a:pt x="108" y="142"/>
                    </a:lnTo>
                    <a:lnTo>
                      <a:pt x="108" y="144"/>
                    </a:lnTo>
                    <a:lnTo>
                      <a:pt x="104" y="144"/>
                    </a:lnTo>
                    <a:lnTo>
                      <a:pt x="106" y="144"/>
                    </a:lnTo>
                    <a:lnTo>
                      <a:pt x="104" y="144"/>
                    </a:lnTo>
                    <a:lnTo>
                      <a:pt x="102" y="144"/>
                    </a:lnTo>
                    <a:lnTo>
                      <a:pt x="102" y="146"/>
                    </a:lnTo>
                    <a:lnTo>
                      <a:pt x="100" y="144"/>
                    </a:lnTo>
                    <a:lnTo>
                      <a:pt x="98" y="144"/>
                    </a:lnTo>
                    <a:lnTo>
                      <a:pt x="100" y="146"/>
                    </a:lnTo>
                    <a:lnTo>
                      <a:pt x="102" y="146"/>
                    </a:lnTo>
                    <a:lnTo>
                      <a:pt x="102" y="144"/>
                    </a:lnTo>
                    <a:lnTo>
                      <a:pt x="104" y="144"/>
                    </a:lnTo>
                    <a:lnTo>
                      <a:pt x="106" y="144"/>
                    </a:lnTo>
                    <a:lnTo>
                      <a:pt x="106" y="146"/>
                    </a:lnTo>
                    <a:lnTo>
                      <a:pt x="104" y="146"/>
                    </a:lnTo>
                    <a:lnTo>
                      <a:pt x="106" y="146"/>
                    </a:lnTo>
                    <a:lnTo>
                      <a:pt x="108" y="146"/>
                    </a:lnTo>
                    <a:lnTo>
                      <a:pt x="108" y="148"/>
                    </a:lnTo>
                    <a:lnTo>
                      <a:pt x="110" y="148"/>
                    </a:lnTo>
                    <a:lnTo>
                      <a:pt x="112" y="146"/>
                    </a:lnTo>
                    <a:lnTo>
                      <a:pt x="114" y="146"/>
                    </a:lnTo>
                    <a:lnTo>
                      <a:pt x="116" y="146"/>
                    </a:lnTo>
                    <a:lnTo>
                      <a:pt x="118" y="146"/>
                    </a:lnTo>
                    <a:lnTo>
                      <a:pt x="118" y="148"/>
                    </a:lnTo>
                    <a:lnTo>
                      <a:pt x="116" y="148"/>
                    </a:lnTo>
                    <a:lnTo>
                      <a:pt x="116" y="150"/>
                    </a:lnTo>
                    <a:lnTo>
                      <a:pt x="118" y="150"/>
                    </a:lnTo>
                    <a:lnTo>
                      <a:pt x="118" y="152"/>
                    </a:lnTo>
                    <a:lnTo>
                      <a:pt x="116" y="152"/>
                    </a:lnTo>
                    <a:lnTo>
                      <a:pt x="114" y="152"/>
                    </a:lnTo>
                    <a:lnTo>
                      <a:pt x="114" y="154"/>
                    </a:lnTo>
                    <a:lnTo>
                      <a:pt x="112" y="154"/>
                    </a:lnTo>
                    <a:lnTo>
                      <a:pt x="110" y="154"/>
                    </a:lnTo>
                    <a:lnTo>
                      <a:pt x="110" y="156"/>
                    </a:lnTo>
                    <a:lnTo>
                      <a:pt x="108" y="156"/>
                    </a:lnTo>
                    <a:lnTo>
                      <a:pt x="106" y="156"/>
                    </a:lnTo>
                    <a:lnTo>
                      <a:pt x="104" y="158"/>
                    </a:lnTo>
                    <a:lnTo>
                      <a:pt x="102" y="158"/>
                    </a:lnTo>
                    <a:lnTo>
                      <a:pt x="100" y="158"/>
                    </a:lnTo>
                    <a:lnTo>
                      <a:pt x="100" y="160"/>
                    </a:lnTo>
                    <a:lnTo>
                      <a:pt x="98" y="160"/>
                    </a:lnTo>
                    <a:lnTo>
                      <a:pt x="96" y="158"/>
                    </a:lnTo>
                    <a:lnTo>
                      <a:pt x="94" y="158"/>
                    </a:lnTo>
                    <a:lnTo>
                      <a:pt x="92" y="158"/>
                    </a:lnTo>
                    <a:lnTo>
                      <a:pt x="90" y="158"/>
                    </a:lnTo>
                    <a:lnTo>
                      <a:pt x="88" y="158"/>
                    </a:lnTo>
                    <a:lnTo>
                      <a:pt x="86" y="158"/>
                    </a:lnTo>
                    <a:lnTo>
                      <a:pt x="84" y="158"/>
                    </a:lnTo>
                    <a:lnTo>
                      <a:pt x="82" y="158"/>
                    </a:lnTo>
                    <a:lnTo>
                      <a:pt x="82" y="160"/>
                    </a:lnTo>
                    <a:lnTo>
                      <a:pt x="80" y="158"/>
                    </a:lnTo>
                    <a:lnTo>
                      <a:pt x="78" y="158"/>
                    </a:lnTo>
                    <a:lnTo>
                      <a:pt x="76" y="158"/>
                    </a:lnTo>
                    <a:lnTo>
                      <a:pt x="78" y="158"/>
                    </a:lnTo>
                    <a:lnTo>
                      <a:pt x="76" y="158"/>
                    </a:lnTo>
                    <a:lnTo>
                      <a:pt x="74" y="158"/>
                    </a:lnTo>
                    <a:lnTo>
                      <a:pt x="72" y="156"/>
                    </a:lnTo>
                    <a:lnTo>
                      <a:pt x="74" y="158"/>
                    </a:lnTo>
                    <a:lnTo>
                      <a:pt x="72" y="158"/>
                    </a:lnTo>
                    <a:lnTo>
                      <a:pt x="70" y="160"/>
                    </a:lnTo>
                    <a:lnTo>
                      <a:pt x="68" y="160"/>
                    </a:lnTo>
                    <a:lnTo>
                      <a:pt x="66" y="160"/>
                    </a:lnTo>
                    <a:lnTo>
                      <a:pt x="64" y="160"/>
                    </a:lnTo>
                    <a:lnTo>
                      <a:pt x="62" y="160"/>
                    </a:lnTo>
                    <a:lnTo>
                      <a:pt x="60" y="160"/>
                    </a:lnTo>
                    <a:lnTo>
                      <a:pt x="62" y="160"/>
                    </a:lnTo>
                    <a:lnTo>
                      <a:pt x="62" y="162"/>
                    </a:lnTo>
                    <a:lnTo>
                      <a:pt x="64" y="162"/>
                    </a:lnTo>
                    <a:lnTo>
                      <a:pt x="62" y="162"/>
                    </a:lnTo>
                    <a:lnTo>
                      <a:pt x="60" y="162"/>
                    </a:lnTo>
                    <a:lnTo>
                      <a:pt x="58" y="162"/>
                    </a:lnTo>
                    <a:lnTo>
                      <a:pt x="56" y="162"/>
                    </a:lnTo>
                    <a:lnTo>
                      <a:pt x="56" y="164"/>
                    </a:lnTo>
                    <a:lnTo>
                      <a:pt x="54" y="162"/>
                    </a:lnTo>
                    <a:lnTo>
                      <a:pt x="52" y="160"/>
                    </a:lnTo>
                    <a:lnTo>
                      <a:pt x="50" y="160"/>
                    </a:lnTo>
                    <a:lnTo>
                      <a:pt x="48" y="160"/>
                    </a:lnTo>
                    <a:lnTo>
                      <a:pt x="46" y="160"/>
                    </a:lnTo>
                    <a:lnTo>
                      <a:pt x="44" y="160"/>
                    </a:lnTo>
                    <a:lnTo>
                      <a:pt x="42" y="160"/>
                    </a:lnTo>
                    <a:lnTo>
                      <a:pt x="42" y="162"/>
                    </a:lnTo>
                    <a:lnTo>
                      <a:pt x="40" y="162"/>
                    </a:lnTo>
                    <a:lnTo>
                      <a:pt x="40" y="160"/>
                    </a:lnTo>
                    <a:lnTo>
                      <a:pt x="38" y="160"/>
                    </a:lnTo>
                    <a:lnTo>
                      <a:pt x="38" y="162"/>
                    </a:lnTo>
                    <a:lnTo>
                      <a:pt x="40" y="162"/>
                    </a:lnTo>
                    <a:lnTo>
                      <a:pt x="38" y="162"/>
                    </a:lnTo>
                    <a:lnTo>
                      <a:pt x="38" y="164"/>
                    </a:lnTo>
                    <a:lnTo>
                      <a:pt x="38" y="166"/>
                    </a:lnTo>
                    <a:lnTo>
                      <a:pt x="36" y="166"/>
                    </a:lnTo>
                    <a:lnTo>
                      <a:pt x="38" y="166"/>
                    </a:lnTo>
                    <a:lnTo>
                      <a:pt x="38" y="168"/>
                    </a:lnTo>
                    <a:lnTo>
                      <a:pt x="36" y="168"/>
                    </a:lnTo>
                    <a:lnTo>
                      <a:pt x="36" y="170"/>
                    </a:lnTo>
                    <a:lnTo>
                      <a:pt x="34" y="170"/>
                    </a:lnTo>
                    <a:lnTo>
                      <a:pt x="32" y="170"/>
                    </a:lnTo>
                    <a:lnTo>
                      <a:pt x="32" y="168"/>
                    </a:lnTo>
                    <a:lnTo>
                      <a:pt x="30" y="168"/>
                    </a:lnTo>
                    <a:lnTo>
                      <a:pt x="28" y="168"/>
                    </a:lnTo>
                    <a:lnTo>
                      <a:pt x="28" y="166"/>
                    </a:lnTo>
                    <a:lnTo>
                      <a:pt x="26" y="166"/>
                    </a:lnTo>
                    <a:lnTo>
                      <a:pt x="28" y="166"/>
                    </a:lnTo>
                    <a:lnTo>
                      <a:pt x="28" y="168"/>
                    </a:lnTo>
                    <a:lnTo>
                      <a:pt x="26" y="168"/>
                    </a:lnTo>
                    <a:lnTo>
                      <a:pt x="24" y="168"/>
                    </a:lnTo>
                    <a:lnTo>
                      <a:pt x="22" y="168"/>
                    </a:lnTo>
                    <a:lnTo>
                      <a:pt x="20" y="168"/>
                    </a:lnTo>
                    <a:lnTo>
                      <a:pt x="18" y="168"/>
                    </a:lnTo>
                    <a:lnTo>
                      <a:pt x="18" y="170"/>
                    </a:lnTo>
                    <a:lnTo>
                      <a:pt x="16" y="170"/>
                    </a:lnTo>
                    <a:lnTo>
                      <a:pt x="14" y="170"/>
                    </a:lnTo>
                    <a:lnTo>
                      <a:pt x="14" y="172"/>
                    </a:lnTo>
                    <a:lnTo>
                      <a:pt x="14" y="170"/>
                    </a:lnTo>
                    <a:lnTo>
                      <a:pt x="12" y="170"/>
                    </a:lnTo>
                    <a:lnTo>
                      <a:pt x="12" y="172"/>
                    </a:lnTo>
                    <a:lnTo>
                      <a:pt x="12" y="174"/>
                    </a:lnTo>
                    <a:lnTo>
                      <a:pt x="12" y="176"/>
                    </a:lnTo>
                    <a:lnTo>
                      <a:pt x="10" y="176"/>
                    </a:lnTo>
                    <a:lnTo>
                      <a:pt x="10" y="174"/>
                    </a:lnTo>
                    <a:lnTo>
                      <a:pt x="10" y="172"/>
                    </a:lnTo>
                    <a:lnTo>
                      <a:pt x="8" y="172"/>
                    </a:lnTo>
                    <a:lnTo>
                      <a:pt x="6" y="172"/>
                    </a:lnTo>
                    <a:lnTo>
                      <a:pt x="6" y="174"/>
                    </a:lnTo>
                    <a:lnTo>
                      <a:pt x="4" y="174"/>
                    </a:lnTo>
                    <a:lnTo>
                      <a:pt x="2" y="174"/>
                    </a:lnTo>
                    <a:lnTo>
                      <a:pt x="2" y="172"/>
                    </a:lnTo>
                    <a:lnTo>
                      <a:pt x="4" y="172"/>
                    </a:lnTo>
                    <a:lnTo>
                      <a:pt x="4" y="170"/>
                    </a:lnTo>
                    <a:lnTo>
                      <a:pt x="6" y="170"/>
                    </a:lnTo>
                    <a:lnTo>
                      <a:pt x="8" y="170"/>
                    </a:lnTo>
                    <a:lnTo>
                      <a:pt x="10" y="170"/>
                    </a:lnTo>
                    <a:lnTo>
                      <a:pt x="10" y="168"/>
                    </a:lnTo>
                    <a:lnTo>
                      <a:pt x="12" y="168"/>
                    </a:lnTo>
                    <a:lnTo>
                      <a:pt x="12" y="166"/>
                    </a:lnTo>
                    <a:lnTo>
                      <a:pt x="14" y="164"/>
                    </a:lnTo>
                    <a:lnTo>
                      <a:pt x="14" y="162"/>
                    </a:lnTo>
                    <a:lnTo>
                      <a:pt x="14" y="164"/>
                    </a:lnTo>
                    <a:lnTo>
                      <a:pt x="16" y="164"/>
                    </a:lnTo>
                    <a:lnTo>
                      <a:pt x="16" y="162"/>
                    </a:lnTo>
                    <a:lnTo>
                      <a:pt x="18" y="162"/>
                    </a:lnTo>
                    <a:lnTo>
                      <a:pt x="18" y="160"/>
                    </a:lnTo>
                    <a:lnTo>
                      <a:pt x="20" y="160"/>
                    </a:lnTo>
                    <a:lnTo>
                      <a:pt x="20" y="158"/>
                    </a:lnTo>
                    <a:lnTo>
                      <a:pt x="22" y="158"/>
                    </a:lnTo>
                    <a:lnTo>
                      <a:pt x="22" y="156"/>
                    </a:lnTo>
                    <a:lnTo>
                      <a:pt x="22" y="154"/>
                    </a:lnTo>
                    <a:lnTo>
                      <a:pt x="24" y="154"/>
                    </a:lnTo>
                    <a:lnTo>
                      <a:pt x="26" y="154"/>
                    </a:lnTo>
                    <a:lnTo>
                      <a:pt x="28" y="154"/>
                    </a:lnTo>
                    <a:lnTo>
                      <a:pt x="28" y="152"/>
                    </a:lnTo>
                    <a:lnTo>
                      <a:pt x="26" y="152"/>
                    </a:lnTo>
                    <a:lnTo>
                      <a:pt x="28" y="152"/>
                    </a:lnTo>
                    <a:lnTo>
                      <a:pt x="28" y="150"/>
                    </a:lnTo>
                    <a:lnTo>
                      <a:pt x="30" y="150"/>
                    </a:lnTo>
                    <a:lnTo>
                      <a:pt x="32" y="150"/>
                    </a:lnTo>
                    <a:lnTo>
                      <a:pt x="34" y="150"/>
                    </a:lnTo>
                    <a:lnTo>
                      <a:pt x="36" y="150"/>
                    </a:lnTo>
                    <a:lnTo>
                      <a:pt x="38" y="150"/>
                    </a:lnTo>
                    <a:lnTo>
                      <a:pt x="40" y="150"/>
                    </a:lnTo>
                    <a:lnTo>
                      <a:pt x="42" y="150"/>
                    </a:lnTo>
                    <a:lnTo>
                      <a:pt x="44" y="150"/>
                    </a:lnTo>
                    <a:lnTo>
                      <a:pt x="46" y="150"/>
                    </a:lnTo>
                    <a:lnTo>
                      <a:pt x="46" y="148"/>
                    </a:lnTo>
                    <a:lnTo>
                      <a:pt x="48" y="148"/>
                    </a:lnTo>
                    <a:lnTo>
                      <a:pt x="48" y="146"/>
                    </a:lnTo>
                    <a:lnTo>
                      <a:pt x="46" y="146"/>
                    </a:lnTo>
                    <a:lnTo>
                      <a:pt x="48" y="146"/>
                    </a:lnTo>
                    <a:lnTo>
                      <a:pt x="50" y="144"/>
                    </a:lnTo>
                    <a:lnTo>
                      <a:pt x="52" y="144"/>
                    </a:lnTo>
                    <a:lnTo>
                      <a:pt x="52" y="142"/>
                    </a:lnTo>
                    <a:lnTo>
                      <a:pt x="54" y="142"/>
                    </a:lnTo>
                    <a:lnTo>
                      <a:pt x="54" y="140"/>
                    </a:lnTo>
                    <a:lnTo>
                      <a:pt x="56" y="140"/>
                    </a:lnTo>
                    <a:lnTo>
                      <a:pt x="58" y="138"/>
                    </a:lnTo>
                    <a:lnTo>
                      <a:pt x="56" y="138"/>
                    </a:lnTo>
                    <a:lnTo>
                      <a:pt x="56" y="140"/>
                    </a:lnTo>
                    <a:lnTo>
                      <a:pt x="54" y="140"/>
                    </a:lnTo>
                    <a:lnTo>
                      <a:pt x="52" y="142"/>
                    </a:lnTo>
                    <a:lnTo>
                      <a:pt x="50" y="142"/>
                    </a:lnTo>
                    <a:lnTo>
                      <a:pt x="48" y="144"/>
                    </a:lnTo>
                    <a:lnTo>
                      <a:pt x="48" y="142"/>
                    </a:lnTo>
                    <a:lnTo>
                      <a:pt x="46" y="142"/>
                    </a:lnTo>
                    <a:lnTo>
                      <a:pt x="46" y="144"/>
                    </a:lnTo>
                    <a:lnTo>
                      <a:pt x="44" y="144"/>
                    </a:lnTo>
                    <a:lnTo>
                      <a:pt x="44" y="146"/>
                    </a:lnTo>
                    <a:lnTo>
                      <a:pt x="42" y="146"/>
                    </a:lnTo>
                    <a:lnTo>
                      <a:pt x="40" y="146"/>
                    </a:lnTo>
                    <a:lnTo>
                      <a:pt x="38" y="146"/>
                    </a:lnTo>
                    <a:lnTo>
                      <a:pt x="36" y="146"/>
                    </a:lnTo>
                    <a:lnTo>
                      <a:pt x="36" y="144"/>
                    </a:lnTo>
                    <a:lnTo>
                      <a:pt x="34" y="142"/>
                    </a:lnTo>
                    <a:lnTo>
                      <a:pt x="32" y="142"/>
                    </a:lnTo>
                    <a:lnTo>
                      <a:pt x="30" y="142"/>
                    </a:lnTo>
                    <a:lnTo>
                      <a:pt x="28" y="142"/>
                    </a:lnTo>
                    <a:lnTo>
                      <a:pt x="28" y="144"/>
                    </a:lnTo>
                    <a:lnTo>
                      <a:pt x="26" y="142"/>
                    </a:lnTo>
                    <a:lnTo>
                      <a:pt x="28" y="140"/>
                    </a:lnTo>
                    <a:lnTo>
                      <a:pt x="28" y="142"/>
                    </a:lnTo>
                    <a:lnTo>
                      <a:pt x="30" y="140"/>
                    </a:lnTo>
                    <a:lnTo>
                      <a:pt x="28" y="140"/>
                    </a:lnTo>
                    <a:lnTo>
                      <a:pt x="26" y="140"/>
                    </a:lnTo>
                    <a:lnTo>
                      <a:pt x="24" y="138"/>
                    </a:lnTo>
                    <a:lnTo>
                      <a:pt x="26" y="138"/>
                    </a:lnTo>
                    <a:lnTo>
                      <a:pt x="24" y="138"/>
                    </a:lnTo>
                    <a:lnTo>
                      <a:pt x="24" y="140"/>
                    </a:lnTo>
                    <a:lnTo>
                      <a:pt x="22" y="140"/>
                    </a:lnTo>
                    <a:lnTo>
                      <a:pt x="22" y="138"/>
                    </a:lnTo>
                    <a:lnTo>
                      <a:pt x="22" y="140"/>
                    </a:lnTo>
                    <a:lnTo>
                      <a:pt x="20" y="140"/>
                    </a:lnTo>
                    <a:lnTo>
                      <a:pt x="18" y="140"/>
                    </a:lnTo>
                    <a:lnTo>
                      <a:pt x="18" y="142"/>
                    </a:lnTo>
                    <a:lnTo>
                      <a:pt x="18" y="140"/>
                    </a:lnTo>
                    <a:lnTo>
                      <a:pt x="18" y="142"/>
                    </a:lnTo>
                    <a:lnTo>
                      <a:pt x="18" y="140"/>
                    </a:lnTo>
                    <a:lnTo>
                      <a:pt x="16" y="142"/>
                    </a:lnTo>
                    <a:lnTo>
                      <a:pt x="14" y="142"/>
                    </a:lnTo>
                    <a:lnTo>
                      <a:pt x="14" y="140"/>
                    </a:lnTo>
                    <a:lnTo>
                      <a:pt x="12" y="140"/>
                    </a:lnTo>
                    <a:lnTo>
                      <a:pt x="14" y="140"/>
                    </a:lnTo>
                    <a:lnTo>
                      <a:pt x="16" y="140"/>
                    </a:lnTo>
                    <a:lnTo>
                      <a:pt x="14" y="140"/>
                    </a:lnTo>
                    <a:lnTo>
                      <a:pt x="12" y="140"/>
                    </a:lnTo>
                    <a:lnTo>
                      <a:pt x="12" y="138"/>
                    </a:lnTo>
                    <a:lnTo>
                      <a:pt x="12" y="136"/>
                    </a:lnTo>
                    <a:lnTo>
                      <a:pt x="10" y="136"/>
                    </a:lnTo>
                    <a:lnTo>
                      <a:pt x="12" y="136"/>
                    </a:lnTo>
                    <a:lnTo>
                      <a:pt x="12" y="134"/>
                    </a:lnTo>
                    <a:lnTo>
                      <a:pt x="14" y="134"/>
                    </a:lnTo>
                    <a:lnTo>
                      <a:pt x="14" y="132"/>
                    </a:lnTo>
                    <a:lnTo>
                      <a:pt x="16" y="134"/>
                    </a:lnTo>
                    <a:lnTo>
                      <a:pt x="16" y="132"/>
                    </a:lnTo>
                    <a:lnTo>
                      <a:pt x="16" y="134"/>
                    </a:lnTo>
                    <a:lnTo>
                      <a:pt x="18" y="132"/>
                    </a:lnTo>
                    <a:lnTo>
                      <a:pt x="20" y="132"/>
                    </a:lnTo>
                    <a:lnTo>
                      <a:pt x="22" y="132"/>
                    </a:lnTo>
                    <a:lnTo>
                      <a:pt x="24" y="130"/>
                    </a:lnTo>
                    <a:lnTo>
                      <a:pt x="26" y="130"/>
                    </a:lnTo>
                    <a:lnTo>
                      <a:pt x="28" y="130"/>
                    </a:lnTo>
                    <a:lnTo>
                      <a:pt x="28" y="128"/>
                    </a:lnTo>
                    <a:lnTo>
                      <a:pt x="30" y="128"/>
                    </a:lnTo>
                    <a:lnTo>
                      <a:pt x="30" y="126"/>
                    </a:lnTo>
                    <a:lnTo>
                      <a:pt x="30" y="124"/>
                    </a:lnTo>
                    <a:lnTo>
                      <a:pt x="32" y="124"/>
                    </a:lnTo>
                    <a:lnTo>
                      <a:pt x="32" y="122"/>
                    </a:lnTo>
                    <a:lnTo>
                      <a:pt x="30" y="124"/>
                    </a:lnTo>
                    <a:lnTo>
                      <a:pt x="30" y="122"/>
                    </a:lnTo>
                    <a:lnTo>
                      <a:pt x="30" y="120"/>
                    </a:lnTo>
                    <a:lnTo>
                      <a:pt x="30" y="118"/>
                    </a:lnTo>
                    <a:lnTo>
                      <a:pt x="30" y="116"/>
                    </a:lnTo>
                    <a:lnTo>
                      <a:pt x="30" y="114"/>
                    </a:lnTo>
                    <a:lnTo>
                      <a:pt x="30" y="116"/>
                    </a:lnTo>
                    <a:lnTo>
                      <a:pt x="28" y="116"/>
                    </a:lnTo>
                    <a:lnTo>
                      <a:pt x="26" y="116"/>
                    </a:lnTo>
                    <a:lnTo>
                      <a:pt x="24" y="116"/>
                    </a:lnTo>
                    <a:lnTo>
                      <a:pt x="24" y="118"/>
                    </a:lnTo>
                    <a:lnTo>
                      <a:pt x="22" y="118"/>
                    </a:lnTo>
                    <a:lnTo>
                      <a:pt x="22" y="116"/>
                    </a:lnTo>
                    <a:lnTo>
                      <a:pt x="20" y="118"/>
                    </a:lnTo>
                    <a:lnTo>
                      <a:pt x="18" y="118"/>
                    </a:lnTo>
                    <a:lnTo>
                      <a:pt x="20" y="116"/>
                    </a:lnTo>
                    <a:lnTo>
                      <a:pt x="22" y="116"/>
                    </a:lnTo>
                    <a:lnTo>
                      <a:pt x="22" y="114"/>
                    </a:lnTo>
                    <a:lnTo>
                      <a:pt x="24" y="114"/>
                    </a:lnTo>
                    <a:lnTo>
                      <a:pt x="26" y="112"/>
                    </a:lnTo>
                    <a:lnTo>
                      <a:pt x="26" y="110"/>
                    </a:lnTo>
                    <a:lnTo>
                      <a:pt x="28" y="110"/>
                    </a:lnTo>
                    <a:lnTo>
                      <a:pt x="28" y="108"/>
                    </a:lnTo>
                    <a:lnTo>
                      <a:pt x="30" y="108"/>
                    </a:lnTo>
                    <a:lnTo>
                      <a:pt x="32" y="108"/>
                    </a:lnTo>
                    <a:lnTo>
                      <a:pt x="34" y="108"/>
                    </a:lnTo>
                    <a:lnTo>
                      <a:pt x="36" y="108"/>
                    </a:lnTo>
                    <a:lnTo>
                      <a:pt x="34" y="108"/>
                    </a:lnTo>
                    <a:lnTo>
                      <a:pt x="36" y="108"/>
                    </a:lnTo>
                    <a:lnTo>
                      <a:pt x="38" y="108"/>
                    </a:lnTo>
                    <a:lnTo>
                      <a:pt x="40" y="108"/>
                    </a:lnTo>
                    <a:lnTo>
                      <a:pt x="42" y="106"/>
                    </a:lnTo>
                    <a:lnTo>
                      <a:pt x="42" y="108"/>
                    </a:lnTo>
                    <a:lnTo>
                      <a:pt x="42" y="106"/>
                    </a:lnTo>
                    <a:lnTo>
                      <a:pt x="42" y="108"/>
                    </a:lnTo>
                    <a:lnTo>
                      <a:pt x="44" y="108"/>
                    </a:lnTo>
                    <a:lnTo>
                      <a:pt x="46" y="108"/>
                    </a:lnTo>
                    <a:lnTo>
                      <a:pt x="44" y="106"/>
                    </a:lnTo>
                    <a:lnTo>
                      <a:pt x="46" y="106"/>
                    </a:lnTo>
                    <a:lnTo>
                      <a:pt x="48" y="106"/>
                    </a:lnTo>
                    <a:lnTo>
                      <a:pt x="48" y="108"/>
                    </a:lnTo>
                    <a:lnTo>
                      <a:pt x="50" y="108"/>
                    </a:lnTo>
                    <a:lnTo>
                      <a:pt x="52" y="108"/>
                    </a:lnTo>
                    <a:lnTo>
                      <a:pt x="52" y="106"/>
                    </a:lnTo>
                    <a:lnTo>
                      <a:pt x="52" y="108"/>
                    </a:lnTo>
                    <a:lnTo>
                      <a:pt x="50" y="108"/>
                    </a:lnTo>
                    <a:lnTo>
                      <a:pt x="48" y="106"/>
                    </a:lnTo>
                    <a:lnTo>
                      <a:pt x="48" y="104"/>
                    </a:lnTo>
                    <a:lnTo>
                      <a:pt x="46" y="104"/>
                    </a:lnTo>
                    <a:lnTo>
                      <a:pt x="46" y="102"/>
                    </a:lnTo>
                    <a:lnTo>
                      <a:pt x="48" y="100"/>
                    </a:lnTo>
                    <a:lnTo>
                      <a:pt x="50" y="100"/>
                    </a:lnTo>
                    <a:lnTo>
                      <a:pt x="50" y="98"/>
                    </a:lnTo>
                    <a:lnTo>
                      <a:pt x="48" y="98"/>
                    </a:lnTo>
                    <a:lnTo>
                      <a:pt x="46" y="98"/>
                    </a:lnTo>
                    <a:lnTo>
                      <a:pt x="46" y="96"/>
                    </a:lnTo>
                    <a:lnTo>
                      <a:pt x="46" y="94"/>
                    </a:lnTo>
                    <a:lnTo>
                      <a:pt x="48" y="94"/>
                    </a:lnTo>
                    <a:lnTo>
                      <a:pt x="48" y="96"/>
                    </a:lnTo>
                    <a:lnTo>
                      <a:pt x="48" y="94"/>
                    </a:lnTo>
                    <a:lnTo>
                      <a:pt x="50" y="94"/>
                    </a:lnTo>
                    <a:lnTo>
                      <a:pt x="48" y="92"/>
                    </a:lnTo>
                    <a:lnTo>
                      <a:pt x="50" y="92"/>
                    </a:lnTo>
                    <a:lnTo>
                      <a:pt x="50" y="90"/>
                    </a:lnTo>
                    <a:lnTo>
                      <a:pt x="48" y="90"/>
                    </a:lnTo>
                    <a:lnTo>
                      <a:pt x="46" y="90"/>
                    </a:lnTo>
                    <a:lnTo>
                      <a:pt x="46" y="92"/>
                    </a:lnTo>
                    <a:lnTo>
                      <a:pt x="44" y="92"/>
                    </a:lnTo>
                    <a:lnTo>
                      <a:pt x="44" y="90"/>
                    </a:lnTo>
                    <a:lnTo>
                      <a:pt x="44" y="88"/>
                    </a:lnTo>
                    <a:lnTo>
                      <a:pt x="44" y="90"/>
                    </a:lnTo>
                    <a:lnTo>
                      <a:pt x="42" y="90"/>
                    </a:lnTo>
                    <a:lnTo>
                      <a:pt x="42" y="88"/>
                    </a:lnTo>
                    <a:lnTo>
                      <a:pt x="42" y="86"/>
                    </a:lnTo>
                    <a:lnTo>
                      <a:pt x="40" y="86"/>
                    </a:lnTo>
                    <a:lnTo>
                      <a:pt x="38" y="84"/>
                    </a:lnTo>
                    <a:lnTo>
                      <a:pt x="38" y="82"/>
                    </a:lnTo>
                    <a:lnTo>
                      <a:pt x="40" y="80"/>
                    </a:lnTo>
                    <a:lnTo>
                      <a:pt x="40" y="78"/>
                    </a:lnTo>
                    <a:lnTo>
                      <a:pt x="42" y="78"/>
                    </a:lnTo>
                    <a:lnTo>
                      <a:pt x="42" y="76"/>
                    </a:lnTo>
                    <a:lnTo>
                      <a:pt x="44" y="76"/>
                    </a:lnTo>
                    <a:lnTo>
                      <a:pt x="44" y="74"/>
                    </a:lnTo>
                    <a:lnTo>
                      <a:pt x="42" y="74"/>
                    </a:lnTo>
                    <a:lnTo>
                      <a:pt x="40" y="74"/>
                    </a:lnTo>
                    <a:lnTo>
                      <a:pt x="38" y="74"/>
                    </a:lnTo>
                    <a:lnTo>
                      <a:pt x="38" y="76"/>
                    </a:lnTo>
                    <a:lnTo>
                      <a:pt x="36" y="76"/>
                    </a:lnTo>
                    <a:lnTo>
                      <a:pt x="36" y="78"/>
                    </a:lnTo>
                    <a:lnTo>
                      <a:pt x="34" y="78"/>
                    </a:lnTo>
                    <a:lnTo>
                      <a:pt x="32" y="78"/>
                    </a:lnTo>
                    <a:lnTo>
                      <a:pt x="30" y="78"/>
                    </a:lnTo>
                    <a:lnTo>
                      <a:pt x="30" y="76"/>
                    </a:lnTo>
                    <a:lnTo>
                      <a:pt x="28" y="78"/>
                    </a:lnTo>
                    <a:lnTo>
                      <a:pt x="28" y="76"/>
                    </a:lnTo>
                    <a:lnTo>
                      <a:pt x="26" y="76"/>
                    </a:lnTo>
                    <a:lnTo>
                      <a:pt x="26" y="78"/>
                    </a:lnTo>
                    <a:lnTo>
                      <a:pt x="28" y="78"/>
                    </a:lnTo>
                    <a:lnTo>
                      <a:pt x="28" y="80"/>
                    </a:lnTo>
                    <a:lnTo>
                      <a:pt x="26" y="80"/>
                    </a:lnTo>
                    <a:lnTo>
                      <a:pt x="24" y="80"/>
                    </a:lnTo>
                    <a:lnTo>
                      <a:pt x="22" y="78"/>
                    </a:lnTo>
                    <a:lnTo>
                      <a:pt x="20" y="78"/>
                    </a:lnTo>
                    <a:lnTo>
                      <a:pt x="20" y="76"/>
                    </a:lnTo>
                    <a:lnTo>
                      <a:pt x="18" y="78"/>
                    </a:lnTo>
                    <a:lnTo>
                      <a:pt x="18" y="80"/>
                    </a:lnTo>
                    <a:lnTo>
                      <a:pt x="18" y="82"/>
                    </a:lnTo>
                    <a:lnTo>
                      <a:pt x="18" y="80"/>
                    </a:lnTo>
                    <a:lnTo>
                      <a:pt x="16" y="78"/>
                    </a:lnTo>
                    <a:lnTo>
                      <a:pt x="14" y="76"/>
                    </a:lnTo>
                    <a:lnTo>
                      <a:pt x="14" y="74"/>
                    </a:lnTo>
                    <a:lnTo>
                      <a:pt x="16" y="74"/>
                    </a:lnTo>
                    <a:lnTo>
                      <a:pt x="16" y="76"/>
                    </a:lnTo>
                    <a:lnTo>
                      <a:pt x="16" y="74"/>
                    </a:lnTo>
                    <a:lnTo>
                      <a:pt x="16" y="70"/>
                    </a:lnTo>
                    <a:lnTo>
                      <a:pt x="18" y="70"/>
                    </a:lnTo>
                    <a:lnTo>
                      <a:pt x="18" y="68"/>
                    </a:lnTo>
                    <a:lnTo>
                      <a:pt x="20" y="66"/>
                    </a:lnTo>
                    <a:lnTo>
                      <a:pt x="18" y="66"/>
                    </a:lnTo>
                    <a:lnTo>
                      <a:pt x="20" y="66"/>
                    </a:lnTo>
                    <a:lnTo>
                      <a:pt x="20" y="64"/>
                    </a:lnTo>
                    <a:lnTo>
                      <a:pt x="22" y="64"/>
                    </a:lnTo>
                    <a:lnTo>
                      <a:pt x="22" y="62"/>
                    </a:lnTo>
                    <a:lnTo>
                      <a:pt x="22" y="60"/>
                    </a:lnTo>
                    <a:lnTo>
                      <a:pt x="20" y="60"/>
                    </a:lnTo>
                    <a:lnTo>
                      <a:pt x="18" y="60"/>
                    </a:lnTo>
                    <a:lnTo>
                      <a:pt x="20" y="58"/>
                    </a:lnTo>
                    <a:lnTo>
                      <a:pt x="18" y="58"/>
                    </a:lnTo>
                    <a:lnTo>
                      <a:pt x="18" y="56"/>
                    </a:lnTo>
                    <a:lnTo>
                      <a:pt x="20" y="54"/>
                    </a:lnTo>
                    <a:lnTo>
                      <a:pt x="22" y="54"/>
                    </a:lnTo>
                    <a:lnTo>
                      <a:pt x="24" y="54"/>
                    </a:lnTo>
                    <a:lnTo>
                      <a:pt x="20" y="54"/>
                    </a:lnTo>
                    <a:lnTo>
                      <a:pt x="20" y="52"/>
                    </a:lnTo>
                    <a:lnTo>
                      <a:pt x="20" y="54"/>
                    </a:lnTo>
                    <a:lnTo>
                      <a:pt x="18" y="52"/>
                    </a:lnTo>
                    <a:lnTo>
                      <a:pt x="20" y="50"/>
                    </a:lnTo>
                    <a:lnTo>
                      <a:pt x="18" y="52"/>
                    </a:lnTo>
                    <a:lnTo>
                      <a:pt x="18" y="54"/>
                    </a:lnTo>
                    <a:lnTo>
                      <a:pt x="18" y="56"/>
                    </a:lnTo>
                    <a:lnTo>
                      <a:pt x="16" y="56"/>
                    </a:lnTo>
                    <a:lnTo>
                      <a:pt x="16" y="54"/>
                    </a:lnTo>
                    <a:lnTo>
                      <a:pt x="16" y="56"/>
                    </a:lnTo>
                    <a:lnTo>
                      <a:pt x="14" y="54"/>
                    </a:lnTo>
                    <a:lnTo>
                      <a:pt x="14" y="56"/>
                    </a:lnTo>
                    <a:lnTo>
                      <a:pt x="12" y="56"/>
                    </a:lnTo>
                    <a:lnTo>
                      <a:pt x="12" y="54"/>
                    </a:lnTo>
                    <a:lnTo>
                      <a:pt x="14" y="52"/>
                    </a:lnTo>
                    <a:lnTo>
                      <a:pt x="12" y="52"/>
                    </a:lnTo>
                    <a:lnTo>
                      <a:pt x="12" y="54"/>
                    </a:lnTo>
                    <a:lnTo>
                      <a:pt x="12" y="52"/>
                    </a:lnTo>
                    <a:lnTo>
                      <a:pt x="12" y="54"/>
                    </a:lnTo>
                    <a:lnTo>
                      <a:pt x="12" y="56"/>
                    </a:lnTo>
                    <a:lnTo>
                      <a:pt x="12" y="58"/>
                    </a:lnTo>
                    <a:lnTo>
                      <a:pt x="10" y="60"/>
                    </a:lnTo>
                    <a:lnTo>
                      <a:pt x="10" y="62"/>
                    </a:lnTo>
                    <a:lnTo>
                      <a:pt x="8" y="64"/>
                    </a:lnTo>
                    <a:lnTo>
                      <a:pt x="10" y="66"/>
                    </a:lnTo>
                    <a:lnTo>
                      <a:pt x="8" y="66"/>
                    </a:lnTo>
                    <a:lnTo>
                      <a:pt x="6" y="68"/>
                    </a:lnTo>
                    <a:lnTo>
                      <a:pt x="4" y="66"/>
                    </a:lnTo>
                    <a:lnTo>
                      <a:pt x="6" y="64"/>
                    </a:lnTo>
                    <a:lnTo>
                      <a:pt x="6" y="62"/>
                    </a:lnTo>
                    <a:lnTo>
                      <a:pt x="6" y="60"/>
                    </a:lnTo>
                    <a:lnTo>
                      <a:pt x="8" y="60"/>
                    </a:lnTo>
                    <a:lnTo>
                      <a:pt x="8" y="58"/>
                    </a:lnTo>
                    <a:lnTo>
                      <a:pt x="8" y="56"/>
                    </a:lnTo>
                    <a:lnTo>
                      <a:pt x="8" y="54"/>
                    </a:lnTo>
                    <a:lnTo>
                      <a:pt x="6" y="56"/>
                    </a:lnTo>
                    <a:lnTo>
                      <a:pt x="6" y="54"/>
                    </a:lnTo>
                    <a:lnTo>
                      <a:pt x="8" y="52"/>
                    </a:lnTo>
                    <a:lnTo>
                      <a:pt x="10" y="52"/>
                    </a:lnTo>
                    <a:lnTo>
                      <a:pt x="10" y="50"/>
                    </a:lnTo>
                    <a:lnTo>
                      <a:pt x="8" y="50"/>
                    </a:lnTo>
                    <a:lnTo>
                      <a:pt x="10" y="50"/>
                    </a:lnTo>
                    <a:lnTo>
                      <a:pt x="10" y="48"/>
                    </a:lnTo>
                    <a:lnTo>
                      <a:pt x="8" y="48"/>
                    </a:lnTo>
                    <a:lnTo>
                      <a:pt x="8" y="46"/>
                    </a:lnTo>
                    <a:lnTo>
                      <a:pt x="10" y="46"/>
                    </a:lnTo>
                    <a:lnTo>
                      <a:pt x="10" y="44"/>
                    </a:lnTo>
                    <a:lnTo>
                      <a:pt x="12" y="44"/>
                    </a:lnTo>
                    <a:lnTo>
                      <a:pt x="12" y="42"/>
                    </a:lnTo>
                    <a:lnTo>
                      <a:pt x="12" y="40"/>
                    </a:lnTo>
                    <a:lnTo>
                      <a:pt x="16" y="38"/>
                    </a:lnTo>
                    <a:lnTo>
                      <a:pt x="14" y="38"/>
                    </a:lnTo>
                    <a:lnTo>
                      <a:pt x="16" y="38"/>
                    </a:lnTo>
                    <a:lnTo>
                      <a:pt x="12" y="40"/>
                    </a:lnTo>
                    <a:lnTo>
                      <a:pt x="10" y="42"/>
                    </a:lnTo>
                    <a:lnTo>
                      <a:pt x="8" y="44"/>
                    </a:lnTo>
                    <a:lnTo>
                      <a:pt x="4" y="42"/>
                    </a:lnTo>
                    <a:lnTo>
                      <a:pt x="2" y="40"/>
                    </a:lnTo>
                    <a:lnTo>
                      <a:pt x="4" y="40"/>
                    </a:lnTo>
                    <a:lnTo>
                      <a:pt x="6" y="40"/>
                    </a:lnTo>
                    <a:lnTo>
                      <a:pt x="4" y="40"/>
                    </a:lnTo>
                    <a:lnTo>
                      <a:pt x="6" y="40"/>
                    </a:lnTo>
                    <a:lnTo>
                      <a:pt x="0" y="40"/>
                    </a:lnTo>
                    <a:lnTo>
                      <a:pt x="0" y="38"/>
                    </a:lnTo>
                    <a:lnTo>
                      <a:pt x="4" y="38"/>
                    </a:lnTo>
                    <a:lnTo>
                      <a:pt x="6" y="38"/>
                    </a:lnTo>
                    <a:lnTo>
                      <a:pt x="4" y="36"/>
                    </a:lnTo>
                    <a:lnTo>
                      <a:pt x="6" y="36"/>
                    </a:lnTo>
                    <a:lnTo>
                      <a:pt x="4" y="36"/>
                    </a:lnTo>
                    <a:lnTo>
                      <a:pt x="6" y="34"/>
                    </a:lnTo>
                    <a:lnTo>
                      <a:pt x="8" y="34"/>
                    </a:lnTo>
                    <a:lnTo>
                      <a:pt x="6" y="32"/>
                    </a:lnTo>
                    <a:lnTo>
                      <a:pt x="8" y="32"/>
                    </a:lnTo>
                    <a:lnTo>
                      <a:pt x="12" y="32"/>
                    </a:lnTo>
                    <a:lnTo>
                      <a:pt x="8" y="30"/>
                    </a:lnTo>
                    <a:lnTo>
                      <a:pt x="10" y="30"/>
                    </a:lnTo>
                    <a:lnTo>
                      <a:pt x="8" y="28"/>
                    </a:lnTo>
                    <a:lnTo>
                      <a:pt x="10" y="28"/>
                    </a:lnTo>
                    <a:lnTo>
                      <a:pt x="6" y="28"/>
                    </a:lnTo>
                    <a:lnTo>
                      <a:pt x="10" y="26"/>
                    </a:lnTo>
                    <a:lnTo>
                      <a:pt x="6" y="26"/>
                    </a:lnTo>
                    <a:lnTo>
                      <a:pt x="6" y="24"/>
                    </a:lnTo>
                    <a:lnTo>
                      <a:pt x="6" y="22"/>
                    </a:lnTo>
                    <a:lnTo>
                      <a:pt x="8" y="22"/>
                    </a:lnTo>
                    <a:lnTo>
                      <a:pt x="8" y="24"/>
                    </a:lnTo>
                    <a:lnTo>
                      <a:pt x="10" y="22"/>
                    </a:lnTo>
                    <a:lnTo>
                      <a:pt x="12" y="22"/>
                    </a:lnTo>
                    <a:lnTo>
                      <a:pt x="8" y="22"/>
                    </a:lnTo>
                    <a:lnTo>
                      <a:pt x="6" y="20"/>
                    </a:lnTo>
                    <a:lnTo>
                      <a:pt x="8" y="20"/>
                    </a:lnTo>
                    <a:lnTo>
                      <a:pt x="6" y="18"/>
                    </a:lnTo>
                    <a:lnTo>
                      <a:pt x="6" y="16"/>
                    </a:lnTo>
                    <a:lnTo>
                      <a:pt x="8" y="16"/>
                    </a:lnTo>
                    <a:lnTo>
                      <a:pt x="10" y="18"/>
                    </a:lnTo>
                    <a:lnTo>
                      <a:pt x="10" y="16"/>
                    </a:lnTo>
                    <a:lnTo>
                      <a:pt x="10" y="14"/>
                    </a:lnTo>
                    <a:lnTo>
                      <a:pt x="12" y="16"/>
                    </a:lnTo>
                    <a:lnTo>
                      <a:pt x="16" y="16"/>
                    </a:lnTo>
                    <a:lnTo>
                      <a:pt x="12" y="14"/>
                    </a:lnTo>
                    <a:lnTo>
                      <a:pt x="16" y="16"/>
                    </a:lnTo>
                    <a:lnTo>
                      <a:pt x="14" y="14"/>
                    </a:lnTo>
                    <a:lnTo>
                      <a:pt x="16" y="14"/>
                    </a:lnTo>
                    <a:lnTo>
                      <a:pt x="14" y="14"/>
                    </a:lnTo>
                    <a:lnTo>
                      <a:pt x="12" y="12"/>
                    </a:lnTo>
                    <a:lnTo>
                      <a:pt x="14" y="12"/>
                    </a:lnTo>
                    <a:lnTo>
                      <a:pt x="12" y="10"/>
                    </a:lnTo>
                    <a:lnTo>
                      <a:pt x="12" y="8"/>
                    </a:lnTo>
                    <a:lnTo>
                      <a:pt x="14" y="10"/>
                    </a:lnTo>
                    <a:lnTo>
                      <a:pt x="16" y="8"/>
                    </a:lnTo>
                    <a:lnTo>
                      <a:pt x="20" y="10"/>
                    </a:lnTo>
                    <a:lnTo>
                      <a:pt x="16" y="8"/>
                    </a:lnTo>
                    <a:lnTo>
                      <a:pt x="16" y="6"/>
                    </a:lnTo>
                    <a:lnTo>
                      <a:pt x="18" y="6"/>
                    </a:lnTo>
                    <a:lnTo>
                      <a:pt x="16" y="6"/>
                    </a:lnTo>
                    <a:lnTo>
                      <a:pt x="16" y="4"/>
                    </a:lnTo>
                    <a:lnTo>
                      <a:pt x="18" y="4"/>
                    </a:lnTo>
                    <a:lnTo>
                      <a:pt x="18" y="2"/>
                    </a:lnTo>
                    <a:lnTo>
                      <a:pt x="22" y="2"/>
                    </a:lnTo>
                    <a:lnTo>
                      <a:pt x="22" y="4"/>
                    </a:lnTo>
                    <a:lnTo>
                      <a:pt x="22" y="2"/>
                    </a:lnTo>
                    <a:lnTo>
                      <a:pt x="24" y="4"/>
                    </a:lnTo>
                    <a:lnTo>
                      <a:pt x="22" y="6"/>
                    </a:lnTo>
                    <a:lnTo>
                      <a:pt x="26" y="2"/>
                    </a:lnTo>
                    <a:lnTo>
                      <a:pt x="28" y="2"/>
                    </a:lnTo>
                    <a:lnTo>
                      <a:pt x="28" y="4"/>
                    </a:lnTo>
                    <a:lnTo>
                      <a:pt x="30" y="4"/>
                    </a:lnTo>
                    <a:lnTo>
                      <a:pt x="34" y="2"/>
                    </a:lnTo>
                    <a:lnTo>
                      <a:pt x="38" y="2"/>
                    </a:lnTo>
                    <a:lnTo>
                      <a:pt x="44" y="2"/>
                    </a:lnTo>
                    <a:lnTo>
                      <a:pt x="44" y="0"/>
                    </a:lnTo>
                    <a:lnTo>
                      <a:pt x="50" y="2"/>
                    </a:lnTo>
                    <a:lnTo>
                      <a:pt x="48" y="4"/>
                    </a:lnTo>
                    <a:lnTo>
                      <a:pt x="48" y="6"/>
                    </a:lnTo>
                    <a:lnTo>
                      <a:pt x="34" y="14"/>
                    </a:lnTo>
                    <a:lnTo>
                      <a:pt x="34" y="16"/>
                    </a:lnTo>
                    <a:lnTo>
                      <a:pt x="32" y="16"/>
                    </a:lnTo>
                    <a:lnTo>
                      <a:pt x="36" y="16"/>
                    </a:lnTo>
                    <a:lnTo>
                      <a:pt x="34" y="20"/>
                    </a:lnTo>
                    <a:lnTo>
                      <a:pt x="34" y="18"/>
                    </a:lnTo>
                    <a:lnTo>
                      <a:pt x="28" y="20"/>
                    </a:lnTo>
                    <a:lnTo>
                      <a:pt x="34" y="20"/>
                    </a:lnTo>
                    <a:lnTo>
                      <a:pt x="30" y="24"/>
                    </a:lnTo>
                    <a:lnTo>
                      <a:pt x="28" y="24"/>
                    </a:lnTo>
                    <a:lnTo>
                      <a:pt x="32" y="24"/>
                    </a:lnTo>
                    <a:lnTo>
                      <a:pt x="34" y="22"/>
                    </a:lnTo>
                    <a:lnTo>
                      <a:pt x="38" y="20"/>
                    </a:lnTo>
                    <a:lnTo>
                      <a:pt x="40" y="20"/>
                    </a:lnTo>
                    <a:lnTo>
                      <a:pt x="42" y="20"/>
                    </a:lnTo>
                    <a:lnTo>
                      <a:pt x="44" y="20"/>
                    </a:lnTo>
                    <a:lnTo>
                      <a:pt x="46" y="20"/>
                    </a:lnTo>
                    <a:lnTo>
                      <a:pt x="48" y="20"/>
                    </a:lnTo>
                    <a:lnTo>
                      <a:pt x="50" y="20"/>
                    </a:lnTo>
                    <a:lnTo>
                      <a:pt x="52" y="20"/>
                    </a:lnTo>
                    <a:lnTo>
                      <a:pt x="54" y="20"/>
                    </a:lnTo>
                    <a:lnTo>
                      <a:pt x="56" y="20"/>
                    </a:lnTo>
                    <a:lnTo>
                      <a:pt x="58" y="20"/>
                    </a:lnTo>
                    <a:lnTo>
                      <a:pt x="60" y="20"/>
                    </a:lnTo>
                    <a:lnTo>
                      <a:pt x="62" y="20"/>
                    </a:lnTo>
                    <a:lnTo>
                      <a:pt x="64" y="20"/>
                    </a:lnTo>
                    <a:lnTo>
                      <a:pt x="66" y="20"/>
                    </a:lnTo>
                    <a:lnTo>
                      <a:pt x="66" y="22"/>
                    </a:lnTo>
                    <a:lnTo>
                      <a:pt x="68" y="22"/>
                    </a:lnTo>
                    <a:lnTo>
                      <a:pt x="68" y="24"/>
                    </a:lnTo>
                    <a:lnTo>
                      <a:pt x="66" y="26"/>
                    </a:lnTo>
                    <a:lnTo>
                      <a:pt x="64" y="26"/>
                    </a:lnTo>
                    <a:lnTo>
                      <a:pt x="64" y="28"/>
                    </a:lnTo>
                    <a:lnTo>
                      <a:pt x="62" y="30"/>
                    </a:lnTo>
                    <a:lnTo>
                      <a:pt x="62" y="32"/>
                    </a:lnTo>
                    <a:lnTo>
                      <a:pt x="62" y="34"/>
                    </a:lnTo>
                    <a:lnTo>
                      <a:pt x="60" y="36"/>
                    </a:lnTo>
                    <a:lnTo>
                      <a:pt x="58" y="38"/>
                    </a:lnTo>
                    <a:lnTo>
                      <a:pt x="58" y="40"/>
                    </a:lnTo>
                    <a:lnTo>
                      <a:pt x="56" y="40"/>
                    </a:lnTo>
                    <a:lnTo>
                      <a:pt x="56" y="42"/>
                    </a:lnTo>
                    <a:lnTo>
                      <a:pt x="54" y="42"/>
                    </a:lnTo>
                    <a:lnTo>
                      <a:pt x="54" y="44"/>
                    </a:lnTo>
                    <a:lnTo>
                      <a:pt x="52" y="44"/>
                    </a:lnTo>
                    <a:lnTo>
                      <a:pt x="50" y="44"/>
                    </a:lnTo>
                    <a:lnTo>
                      <a:pt x="48" y="44"/>
                    </a:lnTo>
                    <a:lnTo>
                      <a:pt x="46" y="46"/>
                    </a:lnTo>
                    <a:lnTo>
                      <a:pt x="44" y="46"/>
                    </a:lnTo>
                    <a:lnTo>
                      <a:pt x="46" y="46"/>
                    </a:lnTo>
                    <a:lnTo>
                      <a:pt x="48" y="46"/>
                    </a:lnTo>
                    <a:lnTo>
                      <a:pt x="48" y="44"/>
                    </a:lnTo>
                    <a:lnTo>
                      <a:pt x="50" y="44"/>
                    </a:lnTo>
                    <a:lnTo>
                      <a:pt x="52" y="44"/>
                    </a:lnTo>
                    <a:lnTo>
                      <a:pt x="52" y="46"/>
                    </a:lnTo>
                    <a:lnTo>
                      <a:pt x="50" y="46"/>
                    </a:lnTo>
                    <a:lnTo>
                      <a:pt x="52" y="46"/>
                    </a:lnTo>
                    <a:lnTo>
                      <a:pt x="54" y="46"/>
                    </a:lnTo>
                    <a:lnTo>
                      <a:pt x="54" y="48"/>
                    </a:lnTo>
                    <a:lnTo>
                      <a:pt x="54" y="50"/>
                    </a:lnTo>
                    <a:lnTo>
                      <a:pt x="52" y="50"/>
                    </a:lnTo>
                    <a:lnTo>
                      <a:pt x="50" y="50"/>
                    </a:lnTo>
                    <a:lnTo>
                      <a:pt x="48" y="50"/>
                    </a:lnTo>
                    <a:lnTo>
                      <a:pt x="46" y="50"/>
                    </a:lnTo>
                    <a:lnTo>
                      <a:pt x="46" y="52"/>
                    </a:lnTo>
                    <a:lnTo>
                      <a:pt x="44" y="52"/>
                    </a:lnTo>
                    <a:lnTo>
                      <a:pt x="42" y="54"/>
                    </a:lnTo>
                    <a:lnTo>
                      <a:pt x="40" y="54"/>
                    </a:lnTo>
                    <a:lnTo>
                      <a:pt x="40" y="52"/>
                    </a:lnTo>
                    <a:lnTo>
                      <a:pt x="38" y="52"/>
                    </a:lnTo>
                    <a:lnTo>
                      <a:pt x="36" y="52"/>
                    </a:lnTo>
                    <a:lnTo>
                      <a:pt x="38" y="52"/>
                    </a:lnTo>
                    <a:lnTo>
                      <a:pt x="38" y="54"/>
                    </a:lnTo>
                    <a:lnTo>
                      <a:pt x="40" y="54"/>
                    </a:lnTo>
                    <a:lnTo>
                      <a:pt x="42" y="54"/>
                    </a:lnTo>
                    <a:lnTo>
                      <a:pt x="44" y="54"/>
                    </a:lnTo>
                    <a:lnTo>
                      <a:pt x="46" y="54"/>
                    </a:lnTo>
                    <a:lnTo>
                      <a:pt x="48" y="54"/>
                    </a:lnTo>
                    <a:lnTo>
                      <a:pt x="50" y="54"/>
                    </a:lnTo>
                    <a:lnTo>
                      <a:pt x="50" y="52"/>
                    </a:lnTo>
                    <a:lnTo>
                      <a:pt x="52" y="52"/>
                    </a:lnTo>
                    <a:lnTo>
                      <a:pt x="54" y="52"/>
                    </a:lnTo>
                    <a:lnTo>
                      <a:pt x="54" y="54"/>
                    </a:lnTo>
                    <a:lnTo>
                      <a:pt x="56" y="54"/>
                    </a:lnTo>
                    <a:lnTo>
                      <a:pt x="58" y="54"/>
                    </a:lnTo>
                    <a:lnTo>
                      <a:pt x="60" y="54"/>
                    </a:lnTo>
                    <a:lnTo>
                      <a:pt x="60" y="56"/>
                    </a:lnTo>
                    <a:lnTo>
                      <a:pt x="62" y="56"/>
                    </a:lnTo>
                    <a:lnTo>
                      <a:pt x="94"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05" name="Freeform 303">
                <a:extLst>
                  <a:ext uri="{FF2B5EF4-FFF2-40B4-BE49-F238E27FC236}">
                    <a16:creationId xmlns:a16="http://schemas.microsoft.com/office/drawing/2014/main" id="{6C3094DF-7B66-BCE3-541C-21CE1E92FBB8}"/>
                  </a:ext>
                </a:extLst>
              </p:cNvPr>
              <p:cNvSpPr>
                <a:spLocks noChangeAspect="1"/>
              </p:cNvSpPr>
              <p:nvPr/>
            </p:nvSpPr>
            <p:spPr bwMode="auto">
              <a:xfrm>
                <a:off x="4299885" y="2701134"/>
                <a:ext cx="54741" cy="72994"/>
              </a:xfrm>
              <a:custGeom>
                <a:avLst/>
                <a:gdLst>
                  <a:gd name="T0" fmla="*/ 0 w 36"/>
                  <a:gd name="T1" fmla="*/ 2 h 48"/>
                  <a:gd name="T2" fmla="*/ 2 w 36"/>
                  <a:gd name="T3" fmla="*/ 4 h 48"/>
                  <a:gd name="T4" fmla="*/ 4 w 36"/>
                  <a:gd name="T5" fmla="*/ 4 h 48"/>
                  <a:gd name="T6" fmla="*/ 4 w 36"/>
                  <a:gd name="T7" fmla="*/ 4 h 48"/>
                  <a:gd name="T8" fmla="*/ 6 w 36"/>
                  <a:gd name="T9" fmla="*/ 6 h 48"/>
                  <a:gd name="T10" fmla="*/ 8 w 36"/>
                  <a:gd name="T11" fmla="*/ 6 h 48"/>
                  <a:gd name="T12" fmla="*/ 8 w 36"/>
                  <a:gd name="T13" fmla="*/ 8 h 48"/>
                  <a:gd name="T14" fmla="*/ 8 w 36"/>
                  <a:gd name="T15" fmla="*/ 10 h 48"/>
                  <a:gd name="T16" fmla="*/ 8 w 36"/>
                  <a:gd name="T17" fmla="*/ 12 h 48"/>
                  <a:gd name="T18" fmla="*/ 8 w 36"/>
                  <a:gd name="T19" fmla="*/ 14 h 48"/>
                  <a:gd name="T20" fmla="*/ 10 w 36"/>
                  <a:gd name="T21" fmla="*/ 16 h 48"/>
                  <a:gd name="T22" fmla="*/ 12 w 36"/>
                  <a:gd name="T23" fmla="*/ 18 h 48"/>
                  <a:gd name="T24" fmla="*/ 12 w 36"/>
                  <a:gd name="T25" fmla="*/ 20 h 48"/>
                  <a:gd name="T26" fmla="*/ 14 w 36"/>
                  <a:gd name="T27" fmla="*/ 24 h 48"/>
                  <a:gd name="T28" fmla="*/ 14 w 36"/>
                  <a:gd name="T29" fmla="*/ 26 h 48"/>
                  <a:gd name="T30" fmla="*/ 14 w 36"/>
                  <a:gd name="T31" fmla="*/ 26 h 48"/>
                  <a:gd name="T32" fmla="*/ 16 w 36"/>
                  <a:gd name="T33" fmla="*/ 26 h 48"/>
                  <a:gd name="T34" fmla="*/ 18 w 36"/>
                  <a:gd name="T35" fmla="*/ 26 h 48"/>
                  <a:gd name="T36" fmla="*/ 20 w 36"/>
                  <a:gd name="T37" fmla="*/ 26 h 48"/>
                  <a:gd name="T38" fmla="*/ 22 w 36"/>
                  <a:gd name="T39" fmla="*/ 28 h 48"/>
                  <a:gd name="T40" fmla="*/ 24 w 36"/>
                  <a:gd name="T41" fmla="*/ 28 h 48"/>
                  <a:gd name="T42" fmla="*/ 24 w 36"/>
                  <a:gd name="T43" fmla="*/ 30 h 48"/>
                  <a:gd name="T44" fmla="*/ 26 w 36"/>
                  <a:gd name="T45" fmla="*/ 32 h 48"/>
                  <a:gd name="T46" fmla="*/ 28 w 36"/>
                  <a:gd name="T47" fmla="*/ 32 h 48"/>
                  <a:gd name="T48" fmla="*/ 28 w 36"/>
                  <a:gd name="T49" fmla="*/ 34 h 48"/>
                  <a:gd name="T50" fmla="*/ 30 w 36"/>
                  <a:gd name="T51" fmla="*/ 34 h 48"/>
                  <a:gd name="T52" fmla="*/ 32 w 36"/>
                  <a:gd name="T53" fmla="*/ 34 h 48"/>
                  <a:gd name="T54" fmla="*/ 30 w 36"/>
                  <a:gd name="T55" fmla="*/ 36 h 48"/>
                  <a:gd name="T56" fmla="*/ 30 w 36"/>
                  <a:gd name="T57" fmla="*/ 38 h 48"/>
                  <a:gd name="T58" fmla="*/ 32 w 36"/>
                  <a:gd name="T59" fmla="*/ 40 h 48"/>
                  <a:gd name="T60" fmla="*/ 32 w 36"/>
                  <a:gd name="T61" fmla="*/ 42 h 48"/>
                  <a:gd name="T62" fmla="*/ 34 w 36"/>
                  <a:gd name="T63" fmla="*/ 44 h 48"/>
                  <a:gd name="T64" fmla="*/ 34 w 36"/>
                  <a:gd name="T65" fmla="*/ 46 h 48"/>
                  <a:gd name="T66" fmla="*/ 34 w 36"/>
                  <a:gd name="T67" fmla="*/ 44 h 48"/>
                  <a:gd name="T68" fmla="*/ 32 w 36"/>
                  <a:gd name="T69" fmla="*/ 46 h 48"/>
                  <a:gd name="T70" fmla="*/ 30 w 36"/>
                  <a:gd name="T71" fmla="*/ 44 h 48"/>
                  <a:gd name="T72" fmla="*/ 28 w 36"/>
                  <a:gd name="T73" fmla="*/ 42 h 48"/>
                  <a:gd name="T74" fmla="*/ 26 w 36"/>
                  <a:gd name="T75" fmla="*/ 44 h 48"/>
                  <a:gd name="T76" fmla="*/ 24 w 36"/>
                  <a:gd name="T77" fmla="*/ 44 h 48"/>
                  <a:gd name="T78" fmla="*/ 22 w 36"/>
                  <a:gd name="T79" fmla="*/ 44 h 48"/>
                  <a:gd name="T80" fmla="*/ 22 w 36"/>
                  <a:gd name="T81" fmla="*/ 44 h 48"/>
                  <a:gd name="T82" fmla="*/ 22 w 36"/>
                  <a:gd name="T83" fmla="*/ 44 h 48"/>
                  <a:gd name="T84" fmla="*/ 24 w 36"/>
                  <a:gd name="T85" fmla="*/ 44 h 48"/>
                  <a:gd name="T86" fmla="*/ 28 w 36"/>
                  <a:gd name="T87" fmla="*/ 44 h 48"/>
                  <a:gd name="T88" fmla="*/ 30 w 36"/>
                  <a:gd name="T89" fmla="*/ 44 h 48"/>
                  <a:gd name="T90" fmla="*/ 30 w 36"/>
                  <a:gd name="T91" fmla="*/ 46 h 48"/>
                  <a:gd name="T92" fmla="*/ 32 w 36"/>
                  <a:gd name="T93" fmla="*/ 48 h 4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6" h="48">
                    <a:moveTo>
                      <a:pt x="0" y="0"/>
                    </a:moveTo>
                    <a:lnTo>
                      <a:pt x="0" y="2"/>
                    </a:lnTo>
                    <a:lnTo>
                      <a:pt x="2" y="2"/>
                    </a:lnTo>
                    <a:lnTo>
                      <a:pt x="2" y="4"/>
                    </a:lnTo>
                    <a:lnTo>
                      <a:pt x="4" y="4"/>
                    </a:lnTo>
                    <a:lnTo>
                      <a:pt x="6" y="4"/>
                    </a:lnTo>
                    <a:lnTo>
                      <a:pt x="6" y="6"/>
                    </a:lnTo>
                    <a:lnTo>
                      <a:pt x="8" y="6"/>
                    </a:lnTo>
                    <a:lnTo>
                      <a:pt x="8" y="8"/>
                    </a:lnTo>
                    <a:lnTo>
                      <a:pt x="8" y="10"/>
                    </a:lnTo>
                    <a:lnTo>
                      <a:pt x="8" y="12"/>
                    </a:lnTo>
                    <a:lnTo>
                      <a:pt x="10" y="14"/>
                    </a:lnTo>
                    <a:lnTo>
                      <a:pt x="8" y="14"/>
                    </a:lnTo>
                    <a:lnTo>
                      <a:pt x="10" y="16"/>
                    </a:lnTo>
                    <a:lnTo>
                      <a:pt x="10" y="18"/>
                    </a:lnTo>
                    <a:lnTo>
                      <a:pt x="12" y="18"/>
                    </a:lnTo>
                    <a:lnTo>
                      <a:pt x="12" y="20"/>
                    </a:lnTo>
                    <a:lnTo>
                      <a:pt x="12" y="22"/>
                    </a:lnTo>
                    <a:lnTo>
                      <a:pt x="14" y="24"/>
                    </a:lnTo>
                    <a:lnTo>
                      <a:pt x="14" y="26"/>
                    </a:lnTo>
                    <a:lnTo>
                      <a:pt x="16" y="26"/>
                    </a:lnTo>
                    <a:lnTo>
                      <a:pt x="18" y="26"/>
                    </a:lnTo>
                    <a:lnTo>
                      <a:pt x="20" y="26"/>
                    </a:lnTo>
                    <a:lnTo>
                      <a:pt x="22" y="28"/>
                    </a:lnTo>
                    <a:lnTo>
                      <a:pt x="24" y="28"/>
                    </a:lnTo>
                    <a:lnTo>
                      <a:pt x="24" y="30"/>
                    </a:lnTo>
                    <a:lnTo>
                      <a:pt x="26" y="30"/>
                    </a:lnTo>
                    <a:lnTo>
                      <a:pt x="26" y="32"/>
                    </a:lnTo>
                    <a:lnTo>
                      <a:pt x="28" y="32"/>
                    </a:lnTo>
                    <a:lnTo>
                      <a:pt x="28" y="34"/>
                    </a:lnTo>
                    <a:lnTo>
                      <a:pt x="30" y="34"/>
                    </a:lnTo>
                    <a:lnTo>
                      <a:pt x="32" y="34"/>
                    </a:lnTo>
                    <a:lnTo>
                      <a:pt x="30" y="36"/>
                    </a:lnTo>
                    <a:lnTo>
                      <a:pt x="30" y="38"/>
                    </a:lnTo>
                    <a:lnTo>
                      <a:pt x="30" y="40"/>
                    </a:lnTo>
                    <a:lnTo>
                      <a:pt x="32" y="40"/>
                    </a:lnTo>
                    <a:lnTo>
                      <a:pt x="32" y="42"/>
                    </a:lnTo>
                    <a:lnTo>
                      <a:pt x="34" y="44"/>
                    </a:lnTo>
                    <a:lnTo>
                      <a:pt x="36" y="46"/>
                    </a:lnTo>
                    <a:lnTo>
                      <a:pt x="34" y="46"/>
                    </a:lnTo>
                    <a:lnTo>
                      <a:pt x="34" y="44"/>
                    </a:lnTo>
                    <a:lnTo>
                      <a:pt x="32" y="46"/>
                    </a:lnTo>
                    <a:lnTo>
                      <a:pt x="32" y="44"/>
                    </a:lnTo>
                    <a:lnTo>
                      <a:pt x="30" y="44"/>
                    </a:lnTo>
                    <a:lnTo>
                      <a:pt x="28" y="42"/>
                    </a:lnTo>
                    <a:lnTo>
                      <a:pt x="26" y="44"/>
                    </a:lnTo>
                    <a:lnTo>
                      <a:pt x="24" y="44"/>
                    </a:lnTo>
                    <a:lnTo>
                      <a:pt x="22" y="44"/>
                    </a:lnTo>
                    <a:lnTo>
                      <a:pt x="24" y="44"/>
                    </a:lnTo>
                    <a:lnTo>
                      <a:pt x="26" y="44"/>
                    </a:lnTo>
                    <a:lnTo>
                      <a:pt x="28" y="44"/>
                    </a:lnTo>
                    <a:lnTo>
                      <a:pt x="30" y="44"/>
                    </a:lnTo>
                    <a:lnTo>
                      <a:pt x="30" y="46"/>
                    </a:lnTo>
                    <a:lnTo>
                      <a:pt x="32" y="46"/>
                    </a:lnTo>
                    <a:lnTo>
                      <a:pt x="32" y="4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06" name="Freeform 304">
                <a:extLst>
                  <a:ext uri="{FF2B5EF4-FFF2-40B4-BE49-F238E27FC236}">
                    <a16:creationId xmlns:a16="http://schemas.microsoft.com/office/drawing/2014/main" id="{DC40D13B-F05D-9D5B-5146-4223FA5E4029}"/>
                  </a:ext>
                </a:extLst>
              </p:cNvPr>
              <p:cNvSpPr>
                <a:spLocks noChangeAspect="1"/>
              </p:cNvSpPr>
              <p:nvPr/>
            </p:nvSpPr>
            <p:spPr bwMode="auto">
              <a:xfrm>
                <a:off x="4299885" y="2701134"/>
                <a:ext cx="54741" cy="72994"/>
              </a:xfrm>
              <a:custGeom>
                <a:avLst/>
                <a:gdLst>
                  <a:gd name="T0" fmla="*/ 0 w 36"/>
                  <a:gd name="T1" fmla="*/ 2 h 48"/>
                  <a:gd name="T2" fmla="*/ 2 w 36"/>
                  <a:gd name="T3" fmla="*/ 4 h 48"/>
                  <a:gd name="T4" fmla="*/ 4 w 36"/>
                  <a:gd name="T5" fmla="*/ 4 h 48"/>
                  <a:gd name="T6" fmla="*/ 4 w 36"/>
                  <a:gd name="T7" fmla="*/ 4 h 48"/>
                  <a:gd name="T8" fmla="*/ 6 w 36"/>
                  <a:gd name="T9" fmla="*/ 6 h 48"/>
                  <a:gd name="T10" fmla="*/ 8 w 36"/>
                  <a:gd name="T11" fmla="*/ 6 h 48"/>
                  <a:gd name="T12" fmla="*/ 8 w 36"/>
                  <a:gd name="T13" fmla="*/ 8 h 48"/>
                  <a:gd name="T14" fmla="*/ 8 w 36"/>
                  <a:gd name="T15" fmla="*/ 10 h 48"/>
                  <a:gd name="T16" fmla="*/ 8 w 36"/>
                  <a:gd name="T17" fmla="*/ 12 h 48"/>
                  <a:gd name="T18" fmla="*/ 8 w 36"/>
                  <a:gd name="T19" fmla="*/ 14 h 48"/>
                  <a:gd name="T20" fmla="*/ 10 w 36"/>
                  <a:gd name="T21" fmla="*/ 16 h 48"/>
                  <a:gd name="T22" fmla="*/ 12 w 36"/>
                  <a:gd name="T23" fmla="*/ 18 h 48"/>
                  <a:gd name="T24" fmla="*/ 12 w 36"/>
                  <a:gd name="T25" fmla="*/ 20 h 48"/>
                  <a:gd name="T26" fmla="*/ 14 w 36"/>
                  <a:gd name="T27" fmla="*/ 24 h 48"/>
                  <a:gd name="T28" fmla="*/ 14 w 36"/>
                  <a:gd name="T29" fmla="*/ 26 h 48"/>
                  <a:gd name="T30" fmla="*/ 14 w 36"/>
                  <a:gd name="T31" fmla="*/ 26 h 48"/>
                  <a:gd name="T32" fmla="*/ 16 w 36"/>
                  <a:gd name="T33" fmla="*/ 26 h 48"/>
                  <a:gd name="T34" fmla="*/ 18 w 36"/>
                  <a:gd name="T35" fmla="*/ 26 h 48"/>
                  <a:gd name="T36" fmla="*/ 20 w 36"/>
                  <a:gd name="T37" fmla="*/ 26 h 48"/>
                  <a:gd name="T38" fmla="*/ 22 w 36"/>
                  <a:gd name="T39" fmla="*/ 28 h 48"/>
                  <a:gd name="T40" fmla="*/ 24 w 36"/>
                  <a:gd name="T41" fmla="*/ 28 h 48"/>
                  <a:gd name="T42" fmla="*/ 24 w 36"/>
                  <a:gd name="T43" fmla="*/ 30 h 48"/>
                  <a:gd name="T44" fmla="*/ 26 w 36"/>
                  <a:gd name="T45" fmla="*/ 32 h 48"/>
                  <a:gd name="T46" fmla="*/ 28 w 36"/>
                  <a:gd name="T47" fmla="*/ 32 h 48"/>
                  <a:gd name="T48" fmla="*/ 28 w 36"/>
                  <a:gd name="T49" fmla="*/ 34 h 48"/>
                  <a:gd name="T50" fmla="*/ 30 w 36"/>
                  <a:gd name="T51" fmla="*/ 34 h 48"/>
                  <a:gd name="T52" fmla="*/ 32 w 36"/>
                  <a:gd name="T53" fmla="*/ 34 h 48"/>
                  <a:gd name="T54" fmla="*/ 30 w 36"/>
                  <a:gd name="T55" fmla="*/ 36 h 48"/>
                  <a:gd name="T56" fmla="*/ 30 w 36"/>
                  <a:gd name="T57" fmla="*/ 38 h 48"/>
                  <a:gd name="T58" fmla="*/ 32 w 36"/>
                  <a:gd name="T59" fmla="*/ 40 h 48"/>
                  <a:gd name="T60" fmla="*/ 32 w 36"/>
                  <a:gd name="T61" fmla="*/ 42 h 48"/>
                  <a:gd name="T62" fmla="*/ 34 w 36"/>
                  <a:gd name="T63" fmla="*/ 44 h 48"/>
                  <a:gd name="T64" fmla="*/ 34 w 36"/>
                  <a:gd name="T65" fmla="*/ 46 h 48"/>
                  <a:gd name="T66" fmla="*/ 34 w 36"/>
                  <a:gd name="T67" fmla="*/ 44 h 48"/>
                  <a:gd name="T68" fmla="*/ 32 w 36"/>
                  <a:gd name="T69" fmla="*/ 46 h 48"/>
                  <a:gd name="T70" fmla="*/ 30 w 36"/>
                  <a:gd name="T71" fmla="*/ 44 h 48"/>
                  <a:gd name="T72" fmla="*/ 28 w 36"/>
                  <a:gd name="T73" fmla="*/ 42 h 48"/>
                  <a:gd name="T74" fmla="*/ 26 w 36"/>
                  <a:gd name="T75" fmla="*/ 44 h 48"/>
                  <a:gd name="T76" fmla="*/ 24 w 36"/>
                  <a:gd name="T77" fmla="*/ 44 h 48"/>
                  <a:gd name="T78" fmla="*/ 22 w 36"/>
                  <a:gd name="T79" fmla="*/ 44 h 48"/>
                  <a:gd name="T80" fmla="*/ 22 w 36"/>
                  <a:gd name="T81" fmla="*/ 44 h 48"/>
                  <a:gd name="T82" fmla="*/ 22 w 36"/>
                  <a:gd name="T83" fmla="*/ 44 h 48"/>
                  <a:gd name="T84" fmla="*/ 24 w 36"/>
                  <a:gd name="T85" fmla="*/ 44 h 48"/>
                  <a:gd name="T86" fmla="*/ 28 w 36"/>
                  <a:gd name="T87" fmla="*/ 44 h 48"/>
                  <a:gd name="T88" fmla="*/ 30 w 36"/>
                  <a:gd name="T89" fmla="*/ 44 h 48"/>
                  <a:gd name="T90" fmla="*/ 30 w 36"/>
                  <a:gd name="T91" fmla="*/ 46 h 48"/>
                  <a:gd name="T92" fmla="*/ 32 w 36"/>
                  <a:gd name="T93" fmla="*/ 48 h 4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6" h="48">
                    <a:moveTo>
                      <a:pt x="0" y="0"/>
                    </a:moveTo>
                    <a:lnTo>
                      <a:pt x="0" y="2"/>
                    </a:lnTo>
                    <a:lnTo>
                      <a:pt x="2" y="2"/>
                    </a:lnTo>
                    <a:lnTo>
                      <a:pt x="2" y="4"/>
                    </a:lnTo>
                    <a:lnTo>
                      <a:pt x="4" y="4"/>
                    </a:lnTo>
                    <a:lnTo>
                      <a:pt x="6" y="4"/>
                    </a:lnTo>
                    <a:lnTo>
                      <a:pt x="6" y="6"/>
                    </a:lnTo>
                    <a:lnTo>
                      <a:pt x="8" y="6"/>
                    </a:lnTo>
                    <a:lnTo>
                      <a:pt x="8" y="8"/>
                    </a:lnTo>
                    <a:lnTo>
                      <a:pt x="8" y="10"/>
                    </a:lnTo>
                    <a:lnTo>
                      <a:pt x="8" y="12"/>
                    </a:lnTo>
                    <a:lnTo>
                      <a:pt x="10" y="14"/>
                    </a:lnTo>
                    <a:lnTo>
                      <a:pt x="8" y="14"/>
                    </a:lnTo>
                    <a:lnTo>
                      <a:pt x="10" y="16"/>
                    </a:lnTo>
                    <a:lnTo>
                      <a:pt x="10" y="18"/>
                    </a:lnTo>
                    <a:lnTo>
                      <a:pt x="12" y="18"/>
                    </a:lnTo>
                    <a:lnTo>
                      <a:pt x="12" y="20"/>
                    </a:lnTo>
                    <a:lnTo>
                      <a:pt x="12" y="22"/>
                    </a:lnTo>
                    <a:lnTo>
                      <a:pt x="14" y="24"/>
                    </a:lnTo>
                    <a:lnTo>
                      <a:pt x="14" y="26"/>
                    </a:lnTo>
                    <a:lnTo>
                      <a:pt x="16" y="26"/>
                    </a:lnTo>
                    <a:lnTo>
                      <a:pt x="18" y="26"/>
                    </a:lnTo>
                    <a:lnTo>
                      <a:pt x="20" y="26"/>
                    </a:lnTo>
                    <a:lnTo>
                      <a:pt x="22" y="28"/>
                    </a:lnTo>
                    <a:lnTo>
                      <a:pt x="24" y="28"/>
                    </a:lnTo>
                    <a:lnTo>
                      <a:pt x="24" y="30"/>
                    </a:lnTo>
                    <a:lnTo>
                      <a:pt x="26" y="30"/>
                    </a:lnTo>
                    <a:lnTo>
                      <a:pt x="26" y="32"/>
                    </a:lnTo>
                    <a:lnTo>
                      <a:pt x="28" y="32"/>
                    </a:lnTo>
                    <a:lnTo>
                      <a:pt x="28" y="34"/>
                    </a:lnTo>
                    <a:lnTo>
                      <a:pt x="30" y="34"/>
                    </a:lnTo>
                    <a:lnTo>
                      <a:pt x="32" y="34"/>
                    </a:lnTo>
                    <a:lnTo>
                      <a:pt x="30" y="36"/>
                    </a:lnTo>
                    <a:lnTo>
                      <a:pt x="30" y="38"/>
                    </a:lnTo>
                    <a:lnTo>
                      <a:pt x="30" y="40"/>
                    </a:lnTo>
                    <a:lnTo>
                      <a:pt x="32" y="40"/>
                    </a:lnTo>
                    <a:lnTo>
                      <a:pt x="32" y="42"/>
                    </a:lnTo>
                    <a:lnTo>
                      <a:pt x="34" y="44"/>
                    </a:lnTo>
                    <a:lnTo>
                      <a:pt x="36" y="46"/>
                    </a:lnTo>
                    <a:lnTo>
                      <a:pt x="34" y="46"/>
                    </a:lnTo>
                    <a:lnTo>
                      <a:pt x="34" y="44"/>
                    </a:lnTo>
                    <a:lnTo>
                      <a:pt x="32" y="46"/>
                    </a:lnTo>
                    <a:lnTo>
                      <a:pt x="32" y="44"/>
                    </a:lnTo>
                    <a:lnTo>
                      <a:pt x="30" y="44"/>
                    </a:lnTo>
                    <a:lnTo>
                      <a:pt x="28" y="42"/>
                    </a:lnTo>
                    <a:lnTo>
                      <a:pt x="26" y="44"/>
                    </a:lnTo>
                    <a:lnTo>
                      <a:pt x="24" y="44"/>
                    </a:lnTo>
                    <a:lnTo>
                      <a:pt x="22" y="44"/>
                    </a:lnTo>
                    <a:lnTo>
                      <a:pt x="24" y="44"/>
                    </a:lnTo>
                    <a:lnTo>
                      <a:pt x="26" y="44"/>
                    </a:lnTo>
                    <a:lnTo>
                      <a:pt x="28" y="44"/>
                    </a:lnTo>
                    <a:lnTo>
                      <a:pt x="30" y="44"/>
                    </a:lnTo>
                    <a:lnTo>
                      <a:pt x="30" y="46"/>
                    </a:lnTo>
                    <a:lnTo>
                      <a:pt x="32" y="46"/>
                    </a:lnTo>
                    <a:lnTo>
                      <a:pt x="32" y="48"/>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07" name="Freeform 305">
                <a:extLst>
                  <a:ext uri="{FF2B5EF4-FFF2-40B4-BE49-F238E27FC236}">
                    <a16:creationId xmlns:a16="http://schemas.microsoft.com/office/drawing/2014/main" id="{61D7587A-962F-148B-F155-73F403C87D80}"/>
                  </a:ext>
                </a:extLst>
              </p:cNvPr>
              <p:cNvSpPr>
                <a:spLocks noChangeAspect="1"/>
              </p:cNvSpPr>
              <p:nvPr/>
            </p:nvSpPr>
            <p:spPr bwMode="auto">
              <a:xfrm>
                <a:off x="4153907" y="2719384"/>
                <a:ext cx="66907" cy="36499"/>
              </a:xfrm>
              <a:custGeom>
                <a:avLst/>
                <a:gdLst>
                  <a:gd name="T0" fmla="*/ 2 w 44"/>
                  <a:gd name="T1" fmla="*/ 16 h 24"/>
                  <a:gd name="T2" fmla="*/ 6 w 44"/>
                  <a:gd name="T3" fmla="*/ 16 h 24"/>
                  <a:gd name="T4" fmla="*/ 6 w 44"/>
                  <a:gd name="T5" fmla="*/ 14 h 24"/>
                  <a:gd name="T6" fmla="*/ 8 w 44"/>
                  <a:gd name="T7" fmla="*/ 12 h 24"/>
                  <a:gd name="T8" fmla="*/ 10 w 44"/>
                  <a:gd name="T9" fmla="*/ 10 h 24"/>
                  <a:gd name="T10" fmla="*/ 12 w 44"/>
                  <a:gd name="T11" fmla="*/ 10 h 24"/>
                  <a:gd name="T12" fmla="*/ 16 w 44"/>
                  <a:gd name="T13" fmla="*/ 4 h 24"/>
                  <a:gd name="T14" fmla="*/ 18 w 44"/>
                  <a:gd name="T15" fmla="*/ 4 h 24"/>
                  <a:gd name="T16" fmla="*/ 20 w 44"/>
                  <a:gd name="T17" fmla="*/ 4 h 24"/>
                  <a:gd name="T18" fmla="*/ 20 w 44"/>
                  <a:gd name="T19" fmla="*/ 2 h 24"/>
                  <a:gd name="T20" fmla="*/ 22 w 44"/>
                  <a:gd name="T21" fmla="*/ 2 h 24"/>
                  <a:gd name="T22" fmla="*/ 24 w 44"/>
                  <a:gd name="T23" fmla="*/ 2 h 24"/>
                  <a:gd name="T24" fmla="*/ 26 w 44"/>
                  <a:gd name="T25" fmla="*/ 0 h 24"/>
                  <a:gd name="T26" fmla="*/ 28 w 44"/>
                  <a:gd name="T27" fmla="*/ 0 h 24"/>
                  <a:gd name="T28" fmla="*/ 30 w 44"/>
                  <a:gd name="T29" fmla="*/ 0 h 24"/>
                  <a:gd name="T30" fmla="*/ 32 w 44"/>
                  <a:gd name="T31" fmla="*/ 0 h 24"/>
                  <a:gd name="T32" fmla="*/ 34 w 44"/>
                  <a:gd name="T33" fmla="*/ 2 h 24"/>
                  <a:gd name="T34" fmla="*/ 34 w 44"/>
                  <a:gd name="T35" fmla="*/ 4 h 24"/>
                  <a:gd name="T36" fmla="*/ 36 w 44"/>
                  <a:gd name="T37" fmla="*/ 4 h 24"/>
                  <a:gd name="T38" fmla="*/ 36 w 44"/>
                  <a:gd name="T39" fmla="*/ 6 h 24"/>
                  <a:gd name="T40" fmla="*/ 38 w 44"/>
                  <a:gd name="T41" fmla="*/ 8 h 24"/>
                  <a:gd name="T42" fmla="*/ 38 w 44"/>
                  <a:gd name="T43" fmla="*/ 10 h 24"/>
                  <a:gd name="T44" fmla="*/ 40 w 44"/>
                  <a:gd name="T45" fmla="*/ 8 h 24"/>
                  <a:gd name="T46" fmla="*/ 40 w 44"/>
                  <a:gd name="T47" fmla="*/ 10 h 24"/>
                  <a:gd name="T48" fmla="*/ 38 w 44"/>
                  <a:gd name="T49" fmla="*/ 12 h 24"/>
                  <a:gd name="T50" fmla="*/ 36 w 44"/>
                  <a:gd name="T51" fmla="*/ 14 h 24"/>
                  <a:gd name="T52" fmla="*/ 38 w 44"/>
                  <a:gd name="T53" fmla="*/ 12 h 24"/>
                  <a:gd name="T54" fmla="*/ 40 w 44"/>
                  <a:gd name="T55" fmla="*/ 12 h 24"/>
                  <a:gd name="T56" fmla="*/ 42 w 44"/>
                  <a:gd name="T57" fmla="*/ 12 h 24"/>
                  <a:gd name="T58" fmla="*/ 42 w 44"/>
                  <a:gd name="T59" fmla="*/ 14 h 24"/>
                  <a:gd name="T60" fmla="*/ 44 w 44"/>
                  <a:gd name="T61" fmla="*/ 16 h 24"/>
                  <a:gd name="T62" fmla="*/ 44 w 44"/>
                  <a:gd name="T63" fmla="*/ 16 h 24"/>
                  <a:gd name="T64" fmla="*/ 42 w 44"/>
                  <a:gd name="T65" fmla="*/ 18 h 24"/>
                  <a:gd name="T66" fmla="*/ 42 w 44"/>
                  <a:gd name="T67" fmla="*/ 18 h 24"/>
                  <a:gd name="T68" fmla="*/ 42 w 44"/>
                  <a:gd name="T69" fmla="*/ 16 h 24"/>
                  <a:gd name="T70" fmla="*/ 42 w 44"/>
                  <a:gd name="T71" fmla="*/ 16 h 24"/>
                  <a:gd name="T72" fmla="*/ 40 w 44"/>
                  <a:gd name="T73" fmla="*/ 16 h 24"/>
                  <a:gd name="T74" fmla="*/ 40 w 44"/>
                  <a:gd name="T75" fmla="*/ 16 h 24"/>
                  <a:gd name="T76" fmla="*/ 40 w 44"/>
                  <a:gd name="T77" fmla="*/ 18 h 24"/>
                  <a:gd name="T78" fmla="*/ 42 w 44"/>
                  <a:gd name="T79" fmla="*/ 18 h 24"/>
                  <a:gd name="T80" fmla="*/ 42 w 44"/>
                  <a:gd name="T81" fmla="*/ 18 h 24"/>
                  <a:gd name="T82" fmla="*/ 40 w 44"/>
                  <a:gd name="T83" fmla="*/ 20 h 24"/>
                  <a:gd name="T84" fmla="*/ 38 w 44"/>
                  <a:gd name="T85" fmla="*/ 20 h 24"/>
                  <a:gd name="T86" fmla="*/ 36 w 44"/>
                  <a:gd name="T87" fmla="*/ 22 h 24"/>
                  <a:gd name="T88" fmla="*/ 36 w 44"/>
                  <a:gd name="T89" fmla="*/ 24 h 24"/>
                  <a:gd name="T90" fmla="*/ 34 w 44"/>
                  <a:gd name="T91" fmla="*/ 24 h 24"/>
                  <a:gd name="T92" fmla="*/ 32 w 44"/>
                  <a:gd name="T93" fmla="*/ 24 h 24"/>
                  <a:gd name="T94" fmla="*/ 32 w 44"/>
                  <a:gd name="T95" fmla="*/ 22 h 24"/>
                  <a:gd name="T96" fmla="*/ 30 w 44"/>
                  <a:gd name="T97" fmla="*/ 22 h 24"/>
                  <a:gd name="T98" fmla="*/ 28 w 44"/>
                  <a:gd name="T99" fmla="*/ 24 h 24"/>
                  <a:gd name="T100" fmla="*/ 24 w 44"/>
                  <a:gd name="T101" fmla="*/ 22 h 24"/>
                  <a:gd name="T102" fmla="*/ 20 w 44"/>
                  <a:gd name="T103" fmla="*/ 18 h 24"/>
                  <a:gd name="T104" fmla="*/ 16 w 44"/>
                  <a:gd name="T105" fmla="*/ 20 h 24"/>
                  <a:gd name="T106" fmla="*/ 16 w 44"/>
                  <a:gd name="T107" fmla="*/ 22 h 24"/>
                  <a:gd name="T108" fmla="*/ 14 w 44"/>
                  <a:gd name="T109" fmla="*/ 22 h 24"/>
                  <a:gd name="T110" fmla="*/ 14 w 44"/>
                  <a:gd name="T111" fmla="*/ 22 h 24"/>
                  <a:gd name="T112" fmla="*/ 12 w 44"/>
                  <a:gd name="T113" fmla="*/ 22 h 24"/>
                  <a:gd name="T114" fmla="*/ 8 w 44"/>
                  <a:gd name="T115" fmla="*/ 22 h 24"/>
                  <a:gd name="T116" fmla="*/ 4 w 44"/>
                  <a:gd name="T117" fmla="*/ 20 h 24"/>
                  <a:gd name="T118" fmla="*/ 0 w 44"/>
                  <a:gd name="T119" fmla="*/ 16 h 2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4" h="24">
                    <a:moveTo>
                      <a:pt x="0" y="16"/>
                    </a:moveTo>
                    <a:lnTo>
                      <a:pt x="2" y="16"/>
                    </a:lnTo>
                    <a:lnTo>
                      <a:pt x="4" y="16"/>
                    </a:lnTo>
                    <a:lnTo>
                      <a:pt x="6" y="16"/>
                    </a:lnTo>
                    <a:lnTo>
                      <a:pt x="8" y="14"/>
                    </a:lnTo>
                    <a:lnTo>
                      <a:pt x="6" y="14"/>
                    </a:lnTo>
                    <a:lnTo>
                      <a:pt x="6" y="10"/>
                    </a:lnTo>
                    <a:lnTo>
                      <a:pt x="8" y="12"/>
                    </a:lnTo>
                    <a:lnTo>
                      <a:pt x="10" y="10"/>
                    </a:lnTo>
                    <a:lnTo>
                      <a:pt x="12" y="10"/>
                    </a:lnTo>
                    <a:lnTo>
                      <a:pt x="12" y="6"/>
                    </a:lnTo>
                    <a:lnTo>
                      <a:pt x="16" y="4"/>
                    </a:lnTo>
                    <a:lnTo>
                      <a:pt x="18" y="4"/>
                    </a:lnTo>
                    <a:lnTo>
                      <a:pt x="20" y="4"/>
                    </a:lnTo>
                    <a:lnTo>
                      <a:pt x="20" y="2"/>
                    </a:lnTo>
                    <a:lnTo>
                      <a:pt x="22" y="2"/>
                    </a:lnTo>
                    <a:lnTo>
                      <a:pt x="24" y="2"/>
                    </a:lnTo>
                    <a:lnTo>
                      <a:pt x="24" y="0"/>
                    </a:lnTo>
                    <a:lnTo>
                      <a:pt x="26" y="0"/>
                    </a:lnTo>
                    <a:lnTo>
                      <a:pt x="28" y="0"/>
                    </a:lnTo>
                    <a:lnTo>
                      <a:pt x="30" y="0"/>
                    </a:lnTo>
                    <a:lnTo>
                      <a:pt x="32" y="0"/>
                    </a:lnTo>
                    <a:lnTo>
                      <a:pt x="34" y="2"/>
                    </a:lnTo>
                    <a:lnTo>
                      <a:pt x="34" y="4"/>
                    </a:lnTo>
                    <a:lnTo>
                      <a:pt x="36" y="4"/>
                    </a:lnTo>
                    <a:lnTo>
                      <a:pt x="36" y="6"/>
                    </a:lnTo>
                    <a:lnTo>
                      <a:pt x="38" y="8"/>
                    </a:lnTo>
                    <a:lnTo>
                      <a:pt x="38" y="10"/>
                    </a:lnTo>
                    <a:lnTo>
                      <a:pt x="38" y="8"/>
                    </a:lnTo>
                    <a:lnTo>
                      <a:pt x="40" y="8"/>
                    </a:lnTo>
                    <a:lnTo>
                      <a:pt x="40" y="10"/>
                    </a:lnTo>
                    <a:lnTo>
                      <a:pt x="38" y="10"/>
                    </a:lnTo>
                    <a:lnTo>
                      <a:pt x="38" y="12"/>
                    </a:lnTo>
                    <a:lnTo>
                      <a:pt x="36" y="12"/>
                    </a:lnTo>
                    <a:lnTo>
                      <a:pt x="36" y="14"/>
                    </a:lnTo>
                    <a:lnTo>
                      <a:pt x="38" y="12"/>
                    </a:lnTo>
                    <a:lnTo>
                      <a:pt x="40" y="12"/>
                    </a:lnTo>
                    <a:lnTo>
                      <a:pt x="42" y="12"/>
                    </a:lnTo>
                    <a:lnTo>
                      <a:pt x="42" y="14"/>
                    </a:lnTo>
                    <a:lnTo>
                      <a:pt x="44" y="14"/>
                    </a:lnTo>
                    <a:lnTo>
                      <a:pt x="44" y="16"/>
                    </a:lnTo>
                    <a:lnTo>
                      <a:pt x="44" y="18"/>
                    </a:lnTo>
                    <a:lnTo>
                      <a:pt x="42" y="18"/>
                    </a:lnTo>
                    <a:lnTo>
                      <a:pt x="42" y="16"/>
                    </a:lnTo>
                    <a:lnTo>
                      <a:pt x="40" y="14"/>
                    </a:lnTo>
                    <a:lnTo>
                      <a:pt x="40" y="16"/>
                    </a:lnTo>
                    <a:lnTo>
                      <a:pt x="40" y="18"/>
                    </a:lnTo>
                    <a:lnTo>
                      <a:pt x="42" y="18"/>
                    </a:lnTo>
                    <a:lnTo>
                      <a:pt x="40" y="20"/>
                    </a:lnTo>
                    <a:lnTo>
                      <a:pt x="38" y="20"/>
                    </a:lnTo>
                    <a:lnTo>
                      <a:pt x="36" y="22"/>
                    </a:lnTo>
                    <a:lnTo>
                      <a:pt x="36" y="24"/>
                    </a:lnTo>
                    <a:lnTo>
                      <a:pt x="34" y="24"/>
                    </a:lnTo>
                    <a:lnTo>
                      <a:pt x="32" y="24"/>
                    </a:lnTo>
                    <a:lnTo>
                      <a:pt x="32" y="22"/>
                    </a:lnTo>
                    <a:lnTo>
                      <a:pt x="30" y="22"/>
                    </a:lnTo>
                    <a:lnTo>
                      <a:pt x="28" y="22"/>
                    </a:lnTo>
                    <a:lnTo>
                      <a:pt x="28" y="24"/>
                    </a:lnTo>
                    <a:lnTo>
                      <a:pt x="24" y="24"/>
                    </a:lnTo>
                    <a:lnTo>
                      <a:pt x="24" y="22"/>
                    </a:lnTo>
                    <a:lnTo>
                      <a:pt x="22" y="22"/>
                    </a:lnTo>
                    <a:lnTo>
                      <a:pt x="20" y="18"/>
                    </a:lnTo>
                    <a:lnTo>
                      <a:pt x="18" y="18"/>
                    </a:lnTo>
                    <a:lnTo>
                      <a:pt x="16" y="20"/>
                    </a:lnTo>
                    <a:lnTo>
                      <a:pt x="16" y="22"/>
                    </a:lnTo>
                    <a:lnTo>
                      <a:pt x="14" y="22"/>
                    </a:lnTo>
                    <a:lnTo>
                      <a:pt x="12" y="22"/>
                    </a:lnTo>
                    <a:lnTo>
                      <a:pt x="8" y="22"/>
                    </a:lnTo>
                    <a:lnTo>
                      <a:pt x="6" y="22"/>
                    </a:lnTo>
                    <a:lnTo>
                      <a:pt x="4" y="20"/>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08" name="Freeform 306">
                <a:extLst>
                  <a:ext uri="{FF2B5EF4-FFF2-40B4-BE49-F238E27FC236}">
                    <a16:creationId xmlns:a16="http://schemas.microsoft.com/office/drawing/2014/main" id="{E3AA228C-5F47-4A46-D71B-B3ABF1DF8A60}"/>
                  </a:ext>
                </a:extLst>
              </p:cNvPr>
              <p:cNvSpPr>
                <a:spLocks noChangeAspect="1"/>
              </p:cNvSpPr>
              <p:nvPr/>
            </p:nvSpPr>
            <p:spPr bwMode="auto">
              <a:xfrm>
                <a:off x="4184319" y="2622057"/>
                <a:ext cx="24329" cy="21289"/>
              </a:xfrm>
              <a:custGeom>
                <a:avLst/>
                <a:gdLst>
                  <a:gd name="T0" fmla="*/ 0 w 16"/>
                  <a:gd name="T1" fmla="*/ 12 h 14"/>
                  <a:gd name="T2" fmla="*/ 2 w 16"/>
                  <a:gd name="T3" fmla="*/ 12 h 14"/>
                  <a:gd name="T4" fmla="*/ 4 w 16"/>
                  <a:gd name="T5" fmla="*/ 12 h 14"/>
                  <a:gd name="T6" fmla="*/ 2 w 16"/>
                  <a:gd name="T7" fmla="*/ 10 h 14"/>
                  <a:gd name="T8" fmla="*/ 2 w 16"/>
                  <a:gd name="T9" fmla="*/ 8 h 14"/>
                  <a:gd name="T10" fmla="*/ 2 w 16"/>
                  <a:gd name="T11" fmla="*/ 8 h 14"/>
                  <a:gd name="T12" fmla="*/ 2 w 16"/>
                  <a:gd name="T13" fmla="*/ 6 h 14"/>
                  <a:gd name="T14" fmla="*/ 4 w 16"/>
                  <a:gd name="T15" fmla="*/ 8 h 14"/>
                  <a:gd name="T16" fmla="*/ 4 w 16"/>
                  <a:gd name="T17" fmla="*/ 6 h 14"/>
                  <a:gd name="T18" fmla="*/ 6 w 16"/>
                  <a:gd name="T19" fmla="*/ 6 h 14"/>
                  <a:gd name="T20" fmla="*/ 6 w 16"/>
                  <a:gd name="T21" fmla="*/ 4 h 14"/>
                  <a:gd name="T22" fmla="*/ 14 w 16"/>
                  <a:gd name="T23" fmla="*/ 0 h 14"/>
                  <a:gd name="T24" fmla="*/ 14 w 16"/>
                  <a:gd name="T25" fmla="*/ 0 h 14"/>
                  <a:gd name="T26" fmla="*/ 16 w 16"/>
                  <a:gd name="T27" fmla="*/ 4 h 14"/>
                  <a:gd name="T28" fmla="*/ 12 w 16"/>
                  <a:gd name="T29" fmla="*/ 6 h 14"/>
                  <a:gd name="T30" fmla="*/ 16 w 16"/>
                  <a:gd name="T31" fmla="*/ 4 h 14"/>
                  <a:gd name="T32" fmla="*/ 14 w 16"/>
                  <a:gd name="T33" fmla="*/ 6 h 14"/>
                  <a:gd name="T34" fmla="*/ 12 w 16"/>
                  <a:gd name="T35" fmla="*/ 6 h 14"/>
                  <a:gd name="T36" fmla="*/ 12 w 16"/>
                  <a:gd name="T37" fmla="*/ 8 h 14"/>
                  <a:gd name="T38" fmla="*/ 10 w 16"/>
                  <a:gd name="T39" fmla="*/ 8 h 14"/>
                  <a:gd name="T40" fmla="*/ 10 w 16"/>
                  <a:gd name="T41" fmla="*/ 10 h 14"/>
                  <a:gd name="T42" fmla="*/ 8 w 16"/>
                  <a:gd name="T43" fmla="*/ 10 h 14"/>
                  <a:gd name="T44" fmla="*/ 8 w 16"/>
                  <a:gd name="T45" fmla="*/ 10 h 14"/>
                  <a:gd name="T46" fmla="*/ 8 w 16"/>
                  <a:gd name="T47" fmla="*/ 10 h 14"/>
                  <a:gd name="T48" fmla="*/ 8 w 16"/>
                  <a:gd name="T49" fmla="*/ 10 h 14"/>
                  <a:gd name="T50" fmla="*/ 6 w 16"/>
                  <a:gd name="T51" fmla="*/ 10 h 14"/>
                  <a:gd name="T52" fmla="*/ 6 w 16"/>
                  <a:gd name="T53" fmla="*/ 12 h 14"/>
                  <a:gd name="T54" fmla="*/ 6 w 16"/>
                  <a:gd name="T55" fmla="*/ 12 h 14"/>
                  <a:gd name="T56" fmla="*/ 4 w 16"/>
                  <a:gd name="T57" fmla="*/ 14 h 14"/>
                  <a:gd name="T58" fmla="*/ 2 w 16"/>
                  <a:gd name="T59" fmla="*/ 14 h 14"/>
                  <a:gd name="T60" fmla="*/ 0 w 16"/>
                  <a:gd name="T61" fmla="*/ 12 h 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6" h="14">
                    <a:moveTo>
                      <a:pt x="0" y="12"/>
                    </a:moveTo>
                    <a:lnTo>
                      <a:pt x="2" y="12"/>
                    </a:lnTo>
                    <a:lnTo>
                      <a:pt x="4" y="12"/>
                    </a:lnTo>
                    <a:lnTo>
                      <a:pt x="2" y="10"/>
                    </a:lnTo>
                    <a:lnTo>
                      <a:pt x="2" y="8"/>
                    </a:lnTo>
                    <a:lnTo>
                      <a:pt x="2" y="6"/>
                    </a:lnTo>
                    <a:lnTo>
                      <a:pt x="4" y="8"/>
                    </a:lnTo>
                    <a:lnTo>
                      <a:pt x="4" y="6"/>
                    </a:lnTo>
                    <a:lnTo>
                      <a:pt x="6" y="6"/>
                    </a:lnTo>
                    <a:lnTo>
                      <a:pt x="6" y="4"/>
                    </a:lnTo>
                    <a:lnTo>
                      <a:pt x="14" y="0"/>
                    </a:lnTo>
                    <a:lnTo>
                      <a:pt x="16" y="4"/>
                    </a:lnTo>
                    <a:lnTo>
                      <a:pt x="12" y="6"/>
                    </a:lnTo>
                    <a:lnTo>
                      <a:pt x="16" y="4"/>
                    </a:lnTo>
                    <a:lnTo>
                      <a:pt x="14" y="6"/>
                    </a:lnTo>
                    <a:lnTo>
                      <a:pt x="12" y="6"/>
                    </a:lnTo>
                    <a:lnTo>
                      <a:pt x="12" y="8"/>
                    </a:lnTo>
                    <a:lnTo>
                      <a:pt x="10" y="8"/>
                    </a:lnTo>
                    <a:lnTo>
                      <a:pt x="10" y="10"/>
                    </a:lnTo>
                    <a:lnTo>
                      <a:pt x="8" y="10"/>
                    </a:lnTo>
                    <a:lnTo>
                      <a:pt x="6" y="10"/>
                    </a:lnTo>
                    <a:lnTo>
                      <a:pt x="6" y="12"/>
                    </a:lnTo>
                    <a:lnTo>
                      <a:pt x="4" y="14"/>
                    </a:lnTo>
                    <a:lnTo>
                      <a:pt x="2" y="14"/>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09" name="Freeform 307">
                <a:extLst>
                  <a:ext uri="{FF2B5EF4-FFF2-40B4-BE49-F238E27FC236}">
                    <a16:creationId xmlns:a16="http://schemas.microsoft.com/office/drawing/2014/main" id="{FEE39951-23AD-DDC2-D59F-B6F2A3939CBF}"/>
                  </a:ext>
                </a:extLst>
              </p:cNvPr>
              <p:cNvSpPr>
                <a:spLocks noChangeAspect="1"/>
              </p:cNvSpPr>
              <p:nvPr/>
            </p:nvSpPr>
            <p:spPr bwMode="auto">
              <a:xfrm>
                <a:off x="4184319" y="2622057"/>
                <a:ext cx="24329" cy="21289"/>
              </a:xfrm>
              <a:custGeom>
                <a:avLst/>
                <a:gdLst>
                  <a:gd name="T0" fmla="*/ 0 w 16"/>
                  <a:gd name="T1" fmla="*/ 12 h 14"/>
                  <a:gd name="T2" fmla="*/ 2 w 16"/>
                  <a:gd name="T3" fmla="*/ 12 h 14"/>
                  <a:gd name="T4" fmla="*/ 4 w 16"/>
                  <a:gd name="T5" fmla="*/ 12 h 14"/>
                  <a:gd name="T6" fmla="*/ 2 w 16"/>
                  <a:gd name="T7" fmla="*/ 10 h 14"/>
                  <a:gd name="T8" fmla="*/ 2 w 16"/>
                  <a:gd name="T9" fmla="*/ 8 h 14"/>
                  <a:gd name="T10" fmla="*/ 2 w 16"/>
                  <a:gd name="T11" fmla="*/ 8 h 14"/>
                  <a:gd name="T12" fmla="*/ 2 w 16"/>
                  <a:gd name="T13" fmla="*/ 6 h 14"/>
                  <a:gd name="T14" fmla="*/ 4 w 16"/>
                  <a:gd name="T15" fmla="*/ 8 h 14"/>
                  <a:gd name="T16" fmla="*/ 4 w 16"/>
                  <a:gd name="T17" fmla="*/ 6 h 14"/>
                  <a:gd name="T18" fmla="*/ 6 w 16"/>
                  <a:gd name="T19" fmla="*/ 6 h 14"/>
                  <a:gd name="T20" fmla="*/ 6 w 16"/>
                  <a:gd name="T21" fmla="*/ 4 h 14"/>
                  <a:gd name="T22" fmla="*/ 14 w 16"/>
                  <a:gd name="T23" fmla="*/ 0 h 14"/>
                  <a:gd name="T24" fmla="*/ 14 w 16"/>
                  <a:gd name="T25" fmla="*/ 0 h 14"/>
                  <a:gd name="T26" fmla="*/ 16 w 16"/>
                  <a:gd name="T27" fmla="*/ 4 h 14"/>
                  <a:gd name="T28" fmla="*/ 12 w 16"/>
                  <a:gd name="T29" fmla="*/ 6 h 14"/>
                  <a:gd name="T30" fmla="*/ 16 w 16"/>
                  <a:gd name="T31" fmla="*/ 4 h 14"/>
                  <a:gd name="T32" fmla="*/ 14 w 16"/>
                  <a:gd name="T33" fmla="*/ 6 h 14"/>
                  <a:gd name="T34" fmla="*/ 12 w 16"/>
                  <a:gd name="T35" fmla="*/ 6 h 14"/>
                  <a:gd name="T36" fmla="*/ 12 w 16"/>
                  <a:gd name="T37" fmla="*/ 8 h 14"/>
                  <a:gd name="T38" fmla="*/ 10 w 16"/>
                  <a:gd name="T39" fmla="*/ 8 h 14"/>
                  <a:gd name="T40" fmla="*/ 10 w 16"/>
                  <a:gd name="T41" fmla="*/ 10 h 14"/>
                  <a:gd name="T42" fmla="*/ 8 w 16"/>
                  <a:gd name="T43" fmla="*/ 10 h 14"/>
                  <a:gd name="T44" fmla="*/ 8 w 16"/>
                  <a:gd name="T45" fmla="*/ 10 h 14"/>
                  <a:gd name="T46" fmla="*/ 8 w 16"/>
                  <a:gd name="T47" fmla="*/ 10 h 14"/>
                  <a:gd name="T48" fmla="*/ 8 w 16"/>
                  <a:gd name="T49" fmla="*/ 10 h 14"/>
                  <a:gd name="T50" fmla="*/ 6 w 16"/>
                  <a:gd name="T51" fmla="*/ 10 h 14"/>
                  <a:gd name="T52" fmla="*/ 6 w 16"/>
                  <a:gd name="T53" fmla="*/ 12 h 14"/>
                  <a:gd name="T54" fmla="*/ 6 w 16"/>
                  <a:gd name="T55" fmla="*/ 12 h 14"/>
                  <a:gd name="T56" fmla="*/ 4 w 16"/>
                  <a:gd name="T57" fmla="*/ 14 h 14"/>
                  <a:gd name="T58" fmla="*/ 2 w 16"/>
                  <a:gd name="T59" fmla="*/ 14 h 14"/>
                  <a:gd name="T60" fmla="*/ 0 w 16"/>
                  <a:gd name="T61" fmla="*/ 12 h 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6" h="14">
                    <a:moveTo>
                      <a:pt x="0" y="12"/>
                    </a:moveTo>
                    <a:lnTo>
                      <a:pt x="2" y="12"/>
                    </a:lnTo>
                    <a:lnTo>
                      <a:pt x="4" y="12"/>
                    </a:lnTo>
                    <a:lnTo>
                      <a:pt x="2" y="10"/>
                    </a:lnTo>
                    <a:lnTo>
                      <a:pt x="2" y="8"/>
                    </a:lnTo>
                    <a:lnTo>
                      <a:pt x="2" y="6"/>
                    </a:lnTo>
                    <a:lnTo>
                      <a:pt x="4" y="8"/>
                    </a:lnTo>
                    <a:lnTo>
                      <a:pt x="4" y="6"/>
                    </a:lnTo>
                    <a:lnTo>
                      <a:pt x="6" y="6"/>
                    </a:lnTo>
                    <a:lnTo>
                      <a:pt x="6" y="4"/>
                    </a:lnTo>
                    <a:lnTo>
                      <a:pt x="14" y="0"/>
                    </a:lnTo>
                    <a:lnTo>
                      <a:pt x="16" y="4"/>
                    </a:lnTo>
                    <a:lnTo>
                      <a:pt x="12" y="6"/>
                    </a:lnTo>
                    <a:lnTo>
                      <a:pt x="16" y="4"/>
                    </a:lnTo>
                    <a:lnTo>
                      <a:pt x="14" y="6"/>
                    </a:lnTo>
                    <a:lnTo>
                      <a:pt x="12" y="6"/>
                    </a:lnTo>
                    <a:lnTo>
                      <a:pt x="12" y="8"/>
                    </a:lnTo>
                    <a:lnTo>
                      <a:pt x="10" y="8"/>
                    </a:lnTo>
                    <a:lnTo>
                      <a:pt x="10" y="10"/>
                    </a:lnTo>
                    <a:lnTo>
                      <a:pt x="8" y="10"/>
                    </a:lnTo>
                    <a:lnTo>
                      <a:pt x="6" y="10"/>
                    </a:lnTo>
                    <a:lnTo>
                      <a:pt x="6" y="12"/>
                    </a:lnTo>
                    <a:lnTo>
                      <a:pt x="4" y="14"/>
                    </a:lnTo>
                    <a:lnTo>
                      <a:pt x="2" y="14"/>
                    </a:lnTo>
                    <a:lnTo>
                      <a:pt x="0" y="1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10" name="Freeform 308">
                <a:extLst>
                  <a:ext uri="{FF2B5EF4-FFF2-40B4-BE49-F238E27FC236}">
                    <a16:creationId xmlns:a16="http://schemas.microsoft.com/office/drawing/2014/main" id="{08B740F5-88E9-2AA2-E69B-3D6A2CB46201}"/>
                  </a:ext>
                </a:extLst>
              </p:cNvPr>
              <p:cNvSpPr>
                <a:spLocks noChangeAspect="1"/>
              </p:cNvSpPr>
              <p:nvPr/>
            </p:nvSpPr>
            <p:spPr bwMode="auto">
              <a:xfrm>
                <a:off x="4190402" y="2646390"/>
                <a:ext cx="27372" cy="21289"/>
              </a:xfrm>
              <a:custGeom>
                <a:avLst/>
                <a:gdLst>
                  <a:gd name="T0" fmla="*/ 0 w 18"/>
                  <a:gd name="T1" fmla="*/ 6 h 14"/>
                  <a:gd name="T2" fmla="*/ 2 w 18"/>
                  <a:gd name="T3" fmla="*/ 4 h 14"/>
                  <a:gd name="T4" fmla="*/ 4 w 18"/>
                  <a:gd name="T5" fmla="*/ 4 h 14"/>
                  <a:gd name="T6" fmla="*/ 2 w 18"/>
                  <a:gd name="T7" fmla="*/ 4 h 14"/>
                  <a:gd name="T8" fmla="*/ 4 w 18"/>
                  <a:gd name="T9" fmla="*/ 4 h 14"/>
                  <a:gd name="T10" fmla="*/ 4 w 18"/>
                  <a:gd name="T11" fmla="*/ 2 h 14"/>
                  <a:gd name="T12" fmla="*/ 8 w 18"/>
                  <a:gd name="T13" fmla="*/ 4 h 14"/>
                  <a:gd name="T14" fmla="*/ 6 w 18"/>
                  <a:gd name="T15" fmla="*/ 0 h 14"/>
                  <a:gd name="T16" fmla="*/ 8 w 18"/>
                  <a:gd name="T17" fmla="*/ 0 h 14"/>
                  <a:gd name="T18" fmla="*/ 10 w 18"/>
                  <a:gd name="T19" fmla="*/ 2 h 14"/>
                  <a:gd name="T20" fmla="*/ 10 w 18"/>
                  <a:gd name="T21" fmla="*/ 6 h 14"/>
                  <a:gd name="T22" fmla="*/ 10 w 18"/>
                  <a:gd name="T23" fmla="*/ 8 h 14"/>
                  <a:gd name="T24" fmla="*/ 18 w 18"/>
                  <a:gd name="T25" fmla="*/ 8 h 14"/>
                  <a:gd name="T26" fmla="*/ 14 w 18"/>
                  <a:gd name="T27" fmla="*/ 12 h 14"/>
                  <a:gd name="T28" fmla="*/ 12 w 18"/>
                  <a:gd name="T29" fmla="*/ 14 h 14"/>
                  <a:gd name="T30" fmla="*/ 12 w 18"/>
                  <a:gd name="T31" fmla="*/ 12 h 14"/>
                  <a:gd name="T32" fmla="*/ 14 w 18"/>
                  <a:gd name="T33" fmla="*/ 10 h 14"/>
                  <a:gd name="T34" fmla="*/ 16 w 18"/>
                  <a:gd name="T35" fmla="*/ 10 h 14"/>
                  <a:gd name="T36" fmla="*/ 12 w 18"/>
                  <a:gd name="T37" fmla="*/ 10 h 14"/>
                  <a:gd name="T38" fmla="*/ 12 w 18"/>
                  <a:gd name="T39" fmla="*/ 10 h 14"/>
                  <a:gd name="T40" fmla="*/ 10 w 18"/>
                  <a:gd name="T41" fmla="*/ 10 h 14"/>
                  <a:gd name="T42" fmla="*/ 8 w 18"/>
                  <a:gd name="T43" fmla="*/ 10 h 14"/>
                  <a:gd name="T44" fmla="*/ 8 w 18"/>
                  <a:gd name="T45" fmla="*/ 10 h 14"/>
                  <a:gd name="T46" fmla="*/ 8 w 18"/>
                  <a:gd name="T47" fmla="*/ 10 h 14"/>
                  <a:gd name="T48" fmla="*/ 8 w 18"/>
                  <a:gd name="T49" fmla="*/ 8 h 14"/>
                  <a:gd name="T50" fmla="*/ 6 w 18"/>
                  <a:gd name="T51" fmla="*/ 8 h 14"/>
                  <a:gd name="T52" fmla="*/ 8 w 18"/>
                  <a:gd name="T53" fmla="*/ 8 h 14"/>
                  <a:gd name="T54" fmla="*/ 4 w 18"/>
                  <a:gd name="T55" fmla="*/ 6 h 14"/>
                  <a:gd name="T56" fmla="*/ 4 w 18"/>
                  <a:gd name="T57" fmla="*/ 6 h 14"/>
                  <a:gd name="T58" fmla="*/ 0 w 18"/>
                  <a:gd name="T59" fmla="*/ 6 h 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 h="14">
                    <a:moveTo>
                      <a:pt x="0" y="6"/>
                    </a:moveTo>
                    <a:lnTo>
                      <a:pt x="2" y="4"/>
                    </a:lnTo>
                    <a:lnTo>
                      <a:pt x="4" y="4"/>
                    </a:lnTo>
                    <a:lnTo>
                      <a:pt x="2" y="4"/>
                    </a:lnTo>
                    <a:lnTo>
                      <a:pt x="4" y="4"/>
                    </a:lnTo>
                    <a:lnTo>
                      <a:pt x="4" y="2"/>
                    </a:lnTo>
                    <a:lnTo>
                      <a:pt x="8" y="4"/>
                    </a:lnTo>
                    <a:lnTo>
                      <a:pt x="6" y="0"/>
                    </a:lnTo>
                    <a:lnTo>
                      <a:pt x="8" y="0"/>
                    </a:lnTo>
                    <a:lnTo>
                      <a:pt x="10" y="2"/>
                    </a:lnTo>
                    <a:lnTo>
                      <a:pt x="10" y="6"/>
                    </a:lnTo>
                    <a:lnTo>
                      <a:pt x="10" y="8"/>
                    </a:lnTo>
                    <a:lnTo>
                      <a:pt x="18" y="8"/>
                    </a:lnTo>
                    <a:lnTo>
                      <a:pt x="14" y="12"/>
                    </a:lnTo>
                    <a:lnTo>
                      <a:pt x="12" y="14"/>
                    </a:lnTo>
                    <a:lnTo>
                      <a:pt x="12" y="12"/>
                    </a:lnTo>
                    <a:lnTo>
                      <a:pt x="14" y="10"/>
                    </a:lnTo>
                    <a:lnTo>
                      <a:pt x="16" y="10"/>
                    </a:lnTo>
                    <a:lnTo>
                      <a:pt x="12" y="10"/>
                    </a:lnTo>
                    <a:lnTo>
                      <a:pt x="10" y="10"/>
                    </a:lnTo>
                    <a:lnTo>
                      <a:pt x="8" y="10"/>
                    </a:lnTo>
                    <a:lnTo>
                      <a:pt x="8" y="8"/>
                    </a:lnTo>
                    <a:lnTo>
                      <a:pt x="6" y="8"/>
                    </a:lnTo>
                    <a:lnTo>
                      <a:pt x="8" y="8"/>
                    </a:lnTo>
                    <a:lnTo>
                      <a:pt x="4" y="6"/>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11" name="Freeform 309">
                <a:extLst>
                  <a:ext uri="{FF2B5EF4-FFF2-40B4-BE49-F238E27FC236}">
                    <a16:creationId xmlns:a16="http://schemas.microsoft.com/office/drawing/2014/main" id="{1121018A-BADD-052F-0B3F-E10BFA3B6F40}"/>
                  </a:ext>
                </a:extLst>
              </p:cNvPr>
              <p:cNvSpPr>
                <a:spLocks noChangeAspect="1"/>
              </p:cNvSpPr>
              <p:nvPr/>
            </p:nvSpPr>
            <p:spPr bwMode="auto">
              <a:xfrm>
                <a:off x="4190402" y="2646390"/>
                <a:ext cx="27372" cy="21289"/>
              </a:xfrm>
              <a:custGeom>
                <a:avLst/>
                <a:gdLst>
                  <a:gd name="T0" fmla="*/ 0 w 18"/>
                  <a:gd name="T1" fmla="*/ 6 h 14"/>
                  <a:gd name="T2" fmla="*/ 2 w 18"/>
                  <a:gd name="T3" fmla="*/ 4 h 14"/>
                  <a:gd name="T4" fmla="*/ 4 w 18"/>
                  <a:gd name="T5" fmla="*/ 4 h 14"/>
                  <a:gd name="T6" fmla="*/ 2 w 18"/>
                  <a:gd name="T7" fmla="*/ 4 h 14"/>
                  <a:gd name="T8" fmla="*/ 4 w 18"/>
                  <a:gd name="T9" fmla="*/ 4 h 14"/>
                  <a:gd name="T10" fmla="*/ 4 w 18"/>
                  <a:gd name="T11" fmla="*/ 2 h 14"/>
                  <a:gd name="T12" fmla="*/ 8 w 18"/>
                  <a:gd name="T13" fmla="*/ 4 h 14"/>
                  <a:gd name="T14" fmla="*/ 6 w 18"/>
                  <a:gd name="T15" fmla="*/ 0 h 14"/>
                  <a:gd name="T16" fmla="*/ 8 w 18"/>
                  <a:gd name="T17" fmla="*/ 0 h 14"/>
                  <a:gd name="T18" fmla="*/ 10 w 18"/>
                  <a:gd name="T19" fmla="*/ 2 h 14"/>
                  <a:gd name="T20" fmla="*/ 10 w 18"/>
                  <a:gd name="T21" fmla="*/ 6 h 14"/>
                  <a:gd name="T22" fmla="*/ 10 w 18"/>
                  <a:gd name="T23" fmla="*/ 8 h 14"/>
                  <a:gd name="T24" fmla="*/ 18 w 18"/>
                  <a:gd name="T25" fmla="*/ 8 h 14"/>
                  <a:gd name="T26" fmla="*/ 14 w 18"/>
                  <a:gd name="T27" fmla="*/ 12 h 14"/>
                  <a:gd name="T28" fmla="*/ 12 w 18"/>
                  <a:gd name="T29" fmla="*/ 14 h 14"/>
                  <a:gd name="T30" fmla="*/ 12 w 18"/>
                  <a:gd name="T31" fmla="*/ 12 h 14"/>
                  <a:gd name="T32" fmla="*/ 14 w 18"/>
                  <a:gd name="T33" fmla="*/ 10 h 14"/>
                  <a:gd name="T34" fmla="*/ 16 w 18"/>
                  <a:gd name="T35" fmla="*/ 10 h 14"/>
                  <a:gd name="T36" fmla="*/ 12 w 18"/>
                  <a:gd name="T37" fmla="*/ 10 h 14"/>
                  <a:gd name="T38" fmla="*/ 12 w 18"/>
                  <a:gd name="T39" fmla="*/ 10 h 14"/>
                  <a:gd name="T40" fmla="*/ 10 w 18"/>
                  <a:gd name="T41" fmla="*/ 10 h 14"/>
                  <a:gd name="T42" fmla="*/ 8 w 18"/>
                  <a:gd name="T43" fmla="*/ 10 h 14"/>
                  <a:gd name="T44" fmla="*/ 8 w 18"/>
                  <a:gd name="T45" fmla="*/ 10 h 14"/>
                  <a:gd name="T46" fmla="*/ 8 w 18"/>
                  <a:gd name="T47" fmla="*/ 10 h 14"/>
                  <a:gd name="T48" fmla="*/ 8 w 18"/>
                  <a:gd name="T49" fmla="*/ 8 h 14"/>
                  <a:gd name="T50" fmla="*/ 6 w 18"/>
                  <a:gd name="T51" fmla="*/ 8 h 14"/>
                  <a:gd name="T52" fmla="*/ 8 w 18"/>
                  <a:gd name="T53" fmla="*/ 8 h 14"/>
                  <a:gd name="T54" fmla="*/ 4 w 18"/>
                  <a:gd name="T55" fmla="*/ 6 h 14"/>
                  <a:gd name="T56" fmla="*/ 4 w 18"/>
                  <a:gd name="T57" fmla="*/ 6 h 14"/>
                  <a:gd name="T58" fmla="*/ 0 w 18"/>
                  <a:gd name="T59" fmla="*/ 6 h 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 h="14">
                    <a:moveTo>
                      <a:pt x="0" y="6"/>
                    </a:moveTo>
                    <a:lnTo>
                      <a:pt x="2" y="4"/>
                    </a:lnTo>
                    <a:lnTo>
                      <a:pt x="4" y="4"/>
                    </a:lnTo>
                    <a:lnTo>
                      <a:pt x="2" y="4"/>
                    </a:lnTo>
                    <a:lnTo>
                      <a:pt x="4" y="4"/>
                    </a:lnTo>
                    <a:lnTo>
                      <a:pt x="4" y="2"/>
                    </a:lnTo>
                    <a:lnTo>
                      <a:pt x="8" y="4"/>
                    </a:lnTo>
                    <a:lnTo>
                      <a:pt x="6" y="0"/>
                    </a:lnTo>
                    <a:lnTo>
                      <a:pt x="8" y="0"/>
                    </a:lnTo>
                    <a:lnTo>
                      <a:pt x="10" y="2"/>
                    </a:lnTo>
                    <a:lnTo>
                      <a:pt x="10" y="6"/>
                    </a:lnTo>
                    <a:lnTo>
                      <a:pt x="10" y="8"/>
                    </a:lnTo>
                    <a:lnTo>
                      <a:pt x="18" y="8"/>
                    </a:lnTo>
                    <a:lnTo>
                      <a:pt x="14" y="12"/>
                    </a:lnTo>
                    <a:lnTo>
                      <a:pt x="12" y="14"/>
                    </a:lnTo>
                    <a:lnTo>
                      <a:pt x="12" y="12"/>
                    </a:lnTo>
                    <a:lnTo>
                      <a:pt x="14" y="10"/>
                    </a:lnTo>
                    <a:lnTo>
                      <a:pt x="16" y="10"/>
                    </a:lnTo>
                    <a:lnTo>
                      <a:pt x="12" y="10"/>
                    </a:lnTo>
                    <a:lnTo>
                      <a:pt x="10" y="10"/>
                    </a:lnTo>
                    <a:lnTo>
                      <a:pt x="8" y="10"/>
                    </a:lnTo>
                    <a:lnTo>
                      <a:pt x="8" y="8"/>
                    </a:lnTo>
                    <a:lnTo>
                      <a:pt x="6" y="8"/>
                    </a:lnTo>
                    <a:lnTo>
                      <a:pt x="8" y="8"/>
                    </a:lnTo>
                    <a:lnTo>
                      <a:pt x="4" y="6"/>
                    </a:lnTo>
                    <a:lnTo>
                      <a:pt x="0" y="6"/>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12" name="Freeform 310">
                <a:extLst>
                  <a:ext uri="{FF2B5EF4-FFF2-40B4-BE49-F238E27FC236}">
                    <a16:creationId xmlns:a16="http://schemas.microsoft.com/office/drawing/2014/main" id="{9403359C-2366-F5E3-771B-CE6D9BB2B471}"/>
                  </a:ext>
                </a:extLst>
              </p:cNvPr>
              <p:cNvSpPr>
                <a:spLocks noChangeAspect="1"/>
              </p:cNvSpPr>
              <p:nvPr/>
            </p:nvSpPr>
            <p:spPr bwMode="auto">
              <a:xfrm>
                <a:off x="4312048" y="2558186"/>
                <a:ext cx="15206" cy="24332"/>
              </a:xfrm>
              <a:custGeom>
                <a:avLst/>
                <a:gdLst>
                  <a:gd name="T0" fmla="*/ 0 w 10"/>
                  <a:gd name="T1" fmla="*/ 6 h 16"/>
                  <a:gd name="T2" fmla="*/ 6 w 10"/>
                  <a:gd name="T3" fmla="*/ 6 h 16"/>
                  <a:gd name="T4" fmla="*/ 4 w 10"/>
                  <a:gd name="T5" fmla="*/ 4 h 16"/>
                  <a:gd name="T6" fmla="*/ 4 w 10"/>
                  <a:gd name="T7" fmla="*/ 2 h 16"/>
                  <a:gd name="T8" fmla="*/ 2 w 10"/>
                  <a:gd name="T9" fmla="*/ 2 h 16"/>
                  <a:gd name="T10" fmla="*/ 0 w 10"/>
                  <a:gd name="T11" fmla="*/ 2 h 16"/>
                  <a:gd name="T12" fmla="*/ 2 w 10"/>
                  <a:gd name="T13" fmla="*/ 2 h 16"/>
                  <a:gd name="T14" fmla="*/ 4 w 10"/>
                  <a:gd name="T15" fmla="*/ 2 h 16"/>
                  <a:gd name="T16" fmla="*/ 4 w 10"/>
                  <a:gd name="T17" fmla="*/ 2 h 16"/>
                  <a:gd name="T18" fmla="*/ 6 w 10"/>
                  <a:gd name="T19" fmla="*/ 0 h 16"/>
                  <a:gd name="T20" fmla="*/ 4 w 10"/>
                  <a:gd name="T21" fmla="*/ 4 h 16"/>
                  <a:gd name="T22" fmla="*/ 6 w 10"/>
                  <a:gd name="T23" fmla="*/ 4 h 16"/>
                  <a:gd name="T24" fmla="*/ 6 w 10"/>
                  <a:gd name="T25" fmla="*/ 4 h 16"/>
                  <a:gd name="T26" fmla="*/ 6 w 10"/>
                  <a:gd name="T27" fmla="*/ 2 h 16"/>
                  <a:gd name="T28" fmla="*/ 8 w 10"/>
                  <a:gd name="T29" fmla="*/ 4 h 16"/>
                  <a:gd name="T30" fmla="*/ 6 w 10"/>
                  <a:gd name="T31" fmla="*/ 4 h 16"/>
                  <a:gd name="T32" fmla="*/ 8 w 10"/>
                  <a:gd name="T33" fmla="*/ 4 h 16"/>
                  <a:gd name="T34" fmla="*/ 10 w 10"/>
                  <a:gd name="T35" fmla="*/ 4 h 16"/>
                  <a:gd name="T36" fmla="*/ 8 w 10"/>
                  <a:gd name="T37" fmla="*/ 4 h 16"/>
                  <a:gd name="T38" fmla="*/ 10 w 10"/>
                  <a:gd name="T39" fmla="*/ 4 h 16"/>
                  <a:gd name="T40" fmla="*/ 8 w 10"/>
                  <a:gd name="T41" fmla="*/ 6 h 16"/>
                  <a:gd name="T42" fmla="*/ 10 w 10"/>
                  <a:gd name="T43" fmla="*/ 6 h 16"/>
                  <a:gd name="T44" fmla="*/ 8 w 10"/>
                  <a:gd name="T45" fmla="*/ 8 h 16"/>
                  <a:gd name="T46" fmla="*/ 6 w 10"/>
                  <a:gd name="T47" fmla="*/ 8 h 16"/>
                  <a:gd name="T48" fmla="*/ 8 w 10"/>
                  <a:gd name="T49" fmla="*/ 8 h 16"/>
                  <a:gd name="T50" fmla="*/ 8 w 10"/>
                  <a:gd name="T51" fmla="*/ 10 h 16"/>
                  <a:gd name="T52" fmla="*/ 8 w 10"/>
                  <a:gd name="T53" fmla="*/ 10 h 16"/>
                  <a:gd name="T54" fmla="*/ 8 w 10"/>
                  <a:gd name="T55" fmla="*/ 12 h 16"/>
                  <a:gd name="T56" fmla="*/ 6 w 10"/>
                  <a:gd name="T57" fmla="*/ 12 h 16"/>
                  <a:gd name="T58" fmla="*/ 6 w 10"/>
                  <a:gd name="T59" fmla="*/ 12 h 16"/>
                  <a:gd name="T60" fmla="*/ 6 w 10"/>
                  <a:gd name="T61" fmla="*/ 14 h 16"/>
                  <a:gd name="T62" fmla="*/ 6 w 10"/>
                  <a:gd name="T63" fmla="*/ 16 h 16"/>
                  <a:gd name="T64" fmla="*/ 6 w 10"/>
                  <a:gd name="T65" fmla="*/ 14 h 16"/>
                  <a:gd name="T66" fmla="*/ 4 w 10"/>
                  <a:gd name="T67" fmla="*/ 14 h 16"/>
                  <a:gd name="T68" fmla="*/ 4 w 10"/>
                  <a:gd name="T69" fmla="*/ 14 h 16"/>
                  <a:gd name="T70" fmla="*/ 6 w 10"/>
                  <a:gd name="T71" fmla="*/ 10 h 16"/>
                  <a:gd name="T72" fmla="*/ 6 w 10"/>
                  <a:gd name="T73" fmla="*/ 10 h 16"/>
                  <a:gd name="T74" fmla="*/ 6 w 10"/>
                  <a:gd name="T75" fmla="*/ 8 h 16"/>
                  <a:gd name="T76" fmla="*/ 6 w 10"/>
                  <a:gd name="T77" fmla="*/ 8 h 16"/>
                  <a:gd name="T78" fmla="*/ 6 w 10"/>
                  <a:gd name="T79" fmla="*/ 8 h 16"/>
                  <a:gd name="T80" fmla="*/ 6 w 10"/>
                  <a:gd name="T81" fmla="*/ 8 h 16"/>
                  <a:gd name="T82" fmla="*/ 4 w 10"/>
                  <a:gd name="T83" fmla="*/ 10 h 16"/>
                  <a:gd name="T84" fmla="*/ 4 w 10"/>
                  <a:gd name="T85" fmla="*/ 10 h 16"/>
                  <a:gd name="T86" fmla="*/ 2 w 10"/>
                  <a:gd name="T87" fmla="*/ 8 h 16"/>
                  <a:gd name="T88" fmla="*/ 2 w 10"/>
                  <a:gd name="T89" fmla="*/ 8 h 16"/>
                  <a:gd name="T90" fmla="*/ 2 w 10"/>
                  <a:gd name="T91" fmla="*/ 8 h 16"/>
                  <a:gd name="T92" fmla="*/ 0 w 10"/>
                  <a:gd name="T93" fmla="*/ 8 h 16"/>
                  <a:gd name="T94" fmla="*/ 0 w 10"/>
                  <a:gd name="T95" fmla="*/ 6 h 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 h="16">
                    <a:moveTo>
                      <a:pt x="0" y="6"/>
                    </a:moveTo>
                    <a:lnTo>
                      <a:pt x="6" y="6"/>
                    </a:lnTo>
                    <a:lnTo>
                      <a:pt x="4" y="4"/>
                    </a:lnTo>
                    <a:lnTo>
                      <a:pt x="4" y="2"/>
                    </a:lnTo>
                    <a:lnTo>
                      <a:pt x="2" y="2"/>
                    </a:lnTo>
                    <a:lnTo>
                      <a:pt x="0" y="2"/>
                    </a:lnTo>
                    <a:lnTo>
                      <a:pt x="2" y="2"/>
                    </a:lnTo>
                    <a:lnTo>
                      <a:pt x="4" y="2"/>
                    </a:lnTo>
                    <a:lnTo>
                      <a:pt x="6" y="0"/>
                    </a:lnTo>
                    <a:lnTo>
                      <a:pt x="4" y="4"/>
                    </a:lnTo>
                    <a:lnTo>
                      <a:pt x="6" y="4"/>
                    </a:lnTo>
                    <a:lnTo>
                      <a:pt x="6" y="2"/>
                    </a:lnTo>
                    <a:lnTo>
                      <a:pt x="8" y="4"/>
                    </a:lnTo>
                    <a:lnTo>
                      <a:pt x="6" y="4"/>
                    </a:lnTo>
                    <a:lnTo>
                      <a:pt x="8" y="4"/>
                    </a:lnTo>
                    <a:lnTo>
                      <a:pt x="10" y="4"/>
                    </a:lnTo>
                    <a:lnTo>
                      <a:pt x="8" y="4"/>
                    </a:lnTo>
                    <a:lnTo>
                      <a:pt x="10" y="4"/>
                    </a:lnTo>
                    <a:lnTo>
                      <a:pt x="8" y="6"/>
                    </a:lnTo>
                    <a:lnTo>
                      <a:pt x="10" y="6"/>
                    </a:lnTo>
                    <a:lnTo>
                      <a:pt x="8" y="8"/>
                    </a:lnTo>
                    <a:lnTo>
                      <a:pt x="6" y="8"/>
                    </a:lnTo>
                    <a:lnTo>
                      <a:pt x="8" y="8"/>
                    </a:lnTo>
                    <a:lnTo>
                      <a:pt x="8" y="10"/>
                    </a:lnTo>
                    <a:lnTo>
                      <a:pt x="8" y="12"/>
                    </a:lnTo>
                    <a:lnTo>
                      <a:pt x="6" y="12"/>
                    </a:lnTo>
                    <a:lnTo>
                      <a:pt x="6" y="14"/>
                    </a:lnTo>
                    <a:lnTo>
                      <a:pt x="6" y="16"/>
                    </a:lnTo>
                    <a:lnTo>
                      <a:pt x="6" y="14"/>
                    </a:lnTo>
                    <a:lnTo>
                      <a:pt x="4" y="14"/>
                    </a:lnTo>
                    <a:lnTo>
                      <a:pt x="6" y="10"/>
                    </a:lnTo>
                    <a:lnTo>
                      <a:pt x="6" y="8"/>
                    </a:lnTo>
                    <a:lnTo>
                      <a:pt x="4" y="10"/>
                    </a:lnTo>
                    <a:lnTo>
                      <a:pt x="2" y="8"/>
                    </a:lnTo>
                    <a:lnTo>
                      <a:pt x="0" y="8"/>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13" name="Freeform 311">
                <a:extLst>
                  <a:ext uri="{FF2B5EF4-FFF2-40B4-BE49-F238E27FC236}">
                    <a16:creationId xmlns:a16="http://schemas.microsoft.com/office/drawing/2014/main" id="{568C31FB-F83D-1760-523C-5FD4D5869DD5}"/>
                  </a:ext>
                </a:extLst>
              </p:cNvPr>
              <p:cNvSpPr>
                <a:spLocks noChangeAspect="1"/>
              </p:cNvSpPr>
              <p:nvPr/>
            </p:nvSpPr>
            <p:spPr bwMode="auto">
              <a:xfrm>
                <a:off x="4312048" y="2558186"/>
                <a:ext cx="15206" cy="24332"/>
              </a:xfrm>
              <a:custGeom>
                <a:avLst/>
                <a:gdLst>
                  <a:gd name="T0" fmla="*/ 0 w 10"/>
                  <a:gd name="T1" fmla="*/ 6 h 16"/>
                  <a:gd name="T2" fmla="*/ 6 w 10"/>
                  <a:gd name="T3" fmla="*/ 6 h 16"/>
                  <a:gd name="T4" fmla="*/ 4 w 10"/>
                  <a:gd name="T5" fmla="*/ 4 h 16"/>
                  <a:gd name="T6" fmla="*/ 4 w 10"/>
                  <a:gd name="T7" fmla="*/ 2 h 16"/>
                  <a:gd name="T8" fmla="*/ 2 w 10"/>
                  <a:gd name="T9" fmla="*/ 2 h 16"/>
                  <a:gd name="T10" fmla="*/ 0 w 10"/>
                  <a:gd name="T11" fmla="*/ 2 h 16"/>
                  <a:gd name="T12" fmla="*/ 2 w 10"/>
                  <a:gd name="T13" fmla="*/ 2 h 16"/>
                  <a:gd name="T14" fmla="*/ 4 w 10"/>
                  <a:gd name="T15" fmla="*/ 2 h 16"/>
                  <a:gd name="T16" fmla="*/ 4 w 10"/>
                  <a:gd name="T17" fmla="*/ 2 h 16"/>
                  <a:gd name="T18" fmla="*/ 6 w 10"/>
                  <a:gd name="T19" fmla="*/ 0 h 16"/>
                  <a:gd name="T20" fmla="*/ 4 w 10"/>
                  <a:gd name="T21" fmla="*/ 4 h 16"/>
                  <a:gd name="T22" fmla="*/ 6 w 10"/>
                  <a:gd name="T23" fmla="*/ 4 h 16"/>
                  <a:gd name="T24" fmla="*/ 6 w 10"/>
                  <a:gd name="T25" fmla="*/ 4 h 16"/>
                  <a:gd name="T26" fmla="*/ 6 w 10"/>
                  <a:gd name="T27" fmla="*/ 2 h 16"/>
                  <a:gd name="T28" fmla="*/ 8 w 10"/>
                  <a:gd name="T29" fmla="*/ 4 h 16"/>
                  <a:gd name="T30" fmla="*/ 6 w 10"/>
                  <a:gd name="T31" fmla="*/ 4 h 16"/>
                  <a:gd name="T32" fmla="*/ 8 w 10"/>
                  <a:gd name="T33" fmla="*/ 4 h 16"/>
                  <a:gd name="T34" fmla="*/ 10 w 10"/>
                  <a:gd name="T35" fmla="*/ 4 h 16"/>
                  <a:gd name="T36" fmla="*/ 8 w 10"/>
                  <a:gd name="T37" fmla="*/ 4 h 16"/>
                  <a:gd name="T38" fmla="*/ 10 w 10"/>
                  <a:gd name="T39" fmla="*/ 4 h 16"/>
                  <a:gd name="T40" fmla="*/ 8 w 10"/>
                  <a:gd name="T41" fmla="*/ 6 h 16"/>
                  <a:gd name="T42" fmla="*/ 10 w 10"/>
                  <a:gd name="T43" fmla="*/ 6 h 16"/>
                  <a:gd name="T44" fmla="*/ 8 w 10"/>
                  <a:gd name="T45" fmla="*/ 8 h 16"/>
                  <a:gd name="T46" fmla="*/ 6 w 10"/>
                  <a:gd name="T47" fmla="*/ 8 h 16"/>
                  <a:gd name="T48" fmla="*/ 8 w 10"/>
                  <a:gd name="T49" fmla="*/ 8 h 16"/>
                  <a:gd name="T50" fmla="*/ 8 w 10"/>
                  <a:gd name="T51" fmla="*/ 10 h 16"/>
                  <a:gd name="T52" fmla="*/ 8 w 10"/>
                  <a:gd name="T53" fmla="*/ 10 h 16"/>
                  <a:gd name="T54" fmla="*/ 8 w 10"/>
                  <a:gd name="T55" fmla="*/ 12 h 16"/>
                  <a:gd name="T56" fmla="*/ 6 w 10"/>
                  <a:gd name="T57" fmla="*/ 12 h 16"/>
                  <a:gd name="T58" fmla="*/ 6 w 10"/>
                  <a:gd name="T59" fmla="*/ 12 h 16"/>
                  <a:gd name="T60" fmla="*/ 6 w 10"/>
                  <a:gd name="T61" fmla="*/ 14 h 16"/>
                  <a:gd name="T62" fmla="*/ 6 w 10"/>
                  <a:gd name="T63" fmla="*/ 16 h 16"/>
                  <a:gd name="T64" fmla="*/ 6 w 10"/>
                  <a:gd name="T65" fmla="*/ 14 h 16"/>
                  <a:gd name="T66" fmla="*/ 4 w 10"/>
                  <a:gd name="T67" fmla="*/ 14 h 16"/>
                  <a:gd name="T68" fmla="*/ 4 w 10"/>
                  <a:gd name="T69" fmla="*/ 14 h 16"/>
                  <a:gd name="T70" fmla="*/ 6 w 10"/>
                  <a:gd name="T71" fmla="*/ 10 h 16"/>
                  <a:gd name="T72" fmla="*/ 6 w 10"/>
                  <a:gd name="T73" fmla="*/ 10 h 16"/>
                  <a:gd name="T74" fmla="*/ 6 w 10"/>
                  <a:gd name="T75" fmla="*/ 8 h 16"/>
                  <a:gd name="T76" fmla="*/ 6 w 10"/>
                  <a:gd name="T77" fmla="*/ 8 h 16"/>
                  <a:gd name="T78" fmla="*/ 6 w 10"/>
                  <a:gd name="T79" fmla="*/ 8 h 16"/>
                  <a:gd name="T80" fmla="*/ 6 w 10"/>
                  <a:gd name="T81" fmla="*/ 8 h 16"/>
                  <a:gd name="T82" fmla="*/ 4 w 10"/>
                  <a:gd name="T83" fmla="*/ 10 h 16"/>
                  <a:gd name="T84" fmla="*/ 4 w 10"/>
                  <a:gd name="T85" fmla="*/ 10 h 16"/>
                  <a:gd name="T86" fmla="*/ 2 w 10"/>
                  <a:gd name="T87" fmla="*/ 8 h 16"/>
                  <a:gd name="T88" fmla="*/ 2 w 10"/>
                  <a:gd name="T89" fmla="*/ 8 h 16"/>
                  <a:gd name="T90" fmla="*/ 2 w 10"/>
                  <a:gd name="T91" fmla="*/ 8 h 16"/>
                  <a:gd name="T92" fmla="*/ 0 w 10"/>
                  <a:gd name="T93" fmla="*/ 8 h 16"/>
                  <a:gd name="T94" fmla="*/ 0 w 10"/>
                  <a:gd name="T95" fmla="*/ 6 h 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 h="16">
                    <a:moveTo>
                      <a:pt x="0" y="6"/>
                    </a:moveTo>
                    <a:lnTo>
                      <a:pt x="6" y="6"/>
                    </a:lnTo>
                    <a:lnTo>
                      <a:pt x="4" y="4"/>
                    </a:lnTo>
                    <a:lnTo>
                      <a:pt x="4" y="2"/>
                    </a:lnTo>
                    <a:lnTo>
                      <a:pt x="2" y="2"/>
                    </a:lnTo>
                    <a:lnTo>
                      <a:pt x="0" y="2"/>
                    </a:lnTo>
                    <a:lnTo>
                      <a:pt x="2" y="2"/>
                    </a:lnTo>
                    <a:lnTo>
                      <a:pt x="4" y="2"/>
                    </a:lnTo>
                    <a:lnTo>
                      <a:pt x="6" y="0"/>
                    </a:lnTo>
                    <a:lnTo>
                      <a:pt x="4" y="4"/>
                    </a:lnTo>
                    <a:lnTo>
                      <a:pt x="6" y="4"/>
                    </a:lnTo>
                    <a:lnTo>
                      <a:pt x="6" y="2"/>
                    </a:lnTo>
                    <a:lnTo>
                      <a:pt x="8" y="4"/>
                    </a:lnTo>
                    <a:lnTo>
                      <a:pt x="6" y="4"/>
                    </a:lnTo>
                    <a:lnTo>
                      <a:pt x="8" y="4"/>
                    </a:lnTo>
                    <a:lnTo>
                      <a:pt x="10" y="4"/>
                    </a:lnTo>
                    <a:lnTo>
                      <a:pt x="8" y="4"/>
                    </a:lnTo>
                    <a:lnTo>
                      <a:pt x="10" y="4"/>
                    </a:lnTo>
                    <a:lnTo>
                      <a:pt x="8" y="6"/>
                    </a:lnTo>
                    <a:lnTo>
                      <a:pt x="10" y="6"/>
                    </a:lnTo>
                    <a:lnTo>
                      <a:pt x="8" y="8"/>
                    </a:lnTo>
                    <a:lnTo>
                      <a:pt x="6" y="8"/>
                    </a:lnTo>
                    <a:lnTo>
                      <a:pt x="8" y="8"/>
                    </a:lnTo>
                    <a:lnTo>
                      <a:pt x="8" y="10"/>
                    </a:lnTo>
                    <a:lnTo>
                      <a:pt x="8" y="12"/>
                    </a:lnTo>
                    <a:lnTo>
                      <a:pt x="6" y="12"/>
                    </a:lnTo>
                    <a:lnTo>
                      <a:pt x="6" y="14"/>
                    </a:lnTo>
                    <a:lnTo>
                      <a:pt x="6" y="16"/>
                    </a:lnTo>
                    <a:lnTo>
                      <a:pt x="6" y="14"/>
                    </a:lnTo>
                    <a:lnTo>
                      <a:pt x="4" y="14"/>
                    </a:lnTo>
                    <a:lnTo>
                      <a:pt x="6" y="10"/>
                    </a:lnTo>
                    <a:lnTo>
                      <a:pt x="6" y="8"/>
                    </a:lnTo>
                    <a:lnTo>
                      <a:pt x="4" y="10"/>
                    </a:lnTo>
                    <a:lnTo>
                      <a:pt x="2" y="8"/>
                    </a:lnTo>
                    <a:lnTo>
                      <a:pt x="0" y="8"/>
                    </a:lnTo>
                    <a:lnTo>
                      <a:pt x="0" y="6"/>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14" name="Freeform 312">
                <a:extLst>
                  <a:ext uri="{FF2B5EF4-FFF2-40B4-BE49-F238E27FC236}">
                    <a16:creationId xmlns:a16="http://schemas.microsoft.com/office/drawing/2014/main" id="{4A6396E8-9C65-E37C-DABE-183F26A71DFF}"/>
                  </a:ext>
                </a:extLst>
              </p:cNvPr>
              <p:cNvSpPr>
                <a:spLocks noChangeAspect="1"/>
              </p:cNvSpPr>
              <p:nvPr/>
            </p:nvSpPr>
            <p:spPr bwMode="auto">
              <a:xfrm>
                <a:off x="4199525" y="2676802"/>
                <a:ext cx="18246" cy="12166"/>
              </a:xfrm>
              <a:custGeom>
                <a:avLst/>
                <a:gdLst>
                  <a:gd name="T0" fmla="*/ 0 w 12"/>
                  <a:gd name="T1" fmla="*/ 8 h 8"/>
                  <a:gd name="T2" fmla="*/ 0 w 12"/>
                  <a:gd name="T3" fmla="*/ 6 h 8"/>
                  <a:gd name="T4" fmla="*/ 2 w 12"/>
                  <a:gd name="T5" fmla="*/ 6 h 8"/>
                  <a:gd name="T6" fmla="*/ 2 w 12"/>
                  <a:gd name="T7" fmla="*/ 6 h 8"/>
                  <a:gd name="T8" fmla="*/ 4 w 12"/>
                  <a:gd name="T9" fmla="*/ 6 h 8"/>
                  <a:gd name="T10" fmla="*/ 6 w 12"/>
                  <a:gd name="T11" fmla="*/ 6 h 8"/>
                  <a:gd name="T12" fmla="*/ 4 w 12"/>
                  <a:gd name="T13" fmla="*/ 6 h 8"/>
                  <a:gd name="T14" fmla="*/ 4 w 12"/>
                  <a:gd name="T15" fmla="*/ 6 h 8"/>
                  <a:gd name="T16" fmla="*/ 2 w 12"/>
                  <a:gd name="T17" fmla="*/ 6 h 8"/>
                  <a:gd name="T18" fmla="*/ 4 w 12"/>
                  <a:gd name="T19" fmla="*/ 4 h 8"/>
                  <a:gd name="T20" fmla="*/ 6 w 12"/>
                  <a:gd name="T21" fmla="*/ 4 h 8"/>
                  <a:gd name="T22" fmla="*/ 6 w 12"/>
                  <a:gd name="T23" fmla="*/ 4 h 8"/>
                  <a:gd name="T24" fmla="*/ 6 w 12"/>
                  <a:gd name="T25" fmla="*/ 4 h 8"/>
                  <a:gd name="T26" fmla="*/ 4 w 12"/>
                  <a:gd name="T27" fmla="*/ 4 h 8"/>
                  <a:gd name="T28" fmla="*/ 4 w 12"/>
                  <a:gd name="T29" fmla="*/ 4 h 8"/>
                  <a:gd name="T30" fmla="*/ 2 w 12"/>
                  <a:gd name="T31" fmla="*/ 2 h 8"/>
                  <a:gd name="T32" fmla="*/ 2 w 12"/>
                  <a:gd name="T33" fmla="*/ 2 h 8"/>
                  <a:gd name="T34" fmla="*/ 0 w 12"/>
                  <a:gd name="T35" fmla="*/ 2 h 8"/>
                  <a:gd name="T36" fmla="*/ 2 w 12"/>
                  <a:gd name="T37" fmla="*/ 2 h 8"/>
                  <a:gd name="T38" fmla="*/ 2 w 12"/>
                  <a:gd name="T39" fmla="*/ 0 h 8"/>
                  <a:gd name="T40" fmla="*/ 2 w 12"/>
                  <a:gd name="T41" fmla="*/ 2 h 8"/>
                  <a:gd name="T42" fmla="*/ 2 w 12"/>
                  <a:gd name="T43" fmla="*/ 0 h 8"/>
                  <a:gd name="T44" fmla="*/ 4 w 12"/>
                  <a:gd name="T45" fmla="*/ 0 h 8"/>
                  <a:gd name="T46" fmla="*/ 6 w 12"/>
                  <a:gd name="T47" fmla="*/ 0 h 8"/>
                  <a:gd name="T48" fmla="*/ 8 w 12"/>
                  <a:gd name="T49" fmla="*/ 2 h 8"/>
                  <a:gd name="T50" fmla="*/ 10 w 12"/>
                  <a:gd name="T51" fmla="*/ 4 h 8"/>
                  <a:gd name="T52" fmla="*/ 10 w 12"/>
                  <a:gd name="T53" fmla="*/ 4 h 8"/>
                  <a:gd name="T54" fmla="*/ 12 w 12"/>
                  <a:gd name="T55" fmla="*/ 4 h 8"/>
                  <a:gd name="T56" fmla="*/ 12 w 12"/>
                  <a:gd name="T57" fmla="*/ 6 h 8"/>
                  <a:gd name="T58" fmla="*/ 10 w 12"/>
                  <a:gd name="T59" fmla="*/ 8 h 8"/>
                  <a:gd name="T60" fmla="*/ 8 w 12"/>
                  <a:gd name="T61" fmla="*/ 6 h 8"/>
                  <a:gd name="T62" fmla="*/ 8 w 12"/>
                  <a:gd name="T63" fmla="*/ 6 h 8"/>
                  <a:gd name="T64" fmla="*/ 6 w 12"/>
                  <a:gd name="T65" fmla="*/ 6 h 8"/>
                  <a:gd name="T66" fmla="*/ 6 w 12"/>
                  <a:gd name="T67" fmla="*/ 8 h 8"/>
                  <a:gd name="T68" fmla="*/ 4 w 12"/>
                  <a:gd name="T69" fmla="*/ 8 h 8"/>
                  <a:gd name="T70" fmla="*/ 2 w 12"/>
                  <a:gd name="T71" fmla="*/ 8 h 8"/>
                  <a:gd name="T72" fmla="*/ 2 w 12"/>
                  <a:gd name="T73" fmla="*/ 8 h 8"/>
                  <a:gd name="T74" fmla="*/ 0 w 12"/>
                  <a:gd name="T75" fmla="*/ 8 h 8"/>
                  <a:gd name="T76" fmla="*/ 0 w 12"/>
                  <a:gd name="T77" fmla="*/ 8 h 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 h="8">
                    <a:moveTo>
                      <a:pt x="0" y="8"/>
                    </a:moveTo>
                    <a:lnTo>
                      <a:pt x="0" y="6"/>
                    </a:lnTo>
                    <a:lnTo>
                      <a:pt x="2" y="6"/>
                    </a:lnTo>
                    <a:lnTo>
                      <a:pt x="4" y="6"/>
                    </a:lnTo>
                    <a:lnTo>
                      <a:pt x="6" y="6"/>
                    </a:lnTo>
                    <a:lnTo>
                      <a:pt x="4" y="6"/>
                    </a:lnTo>
                    <a:lnTo>
                      <a:pt x="2" y="6"/>
                    </a:lnTo>
                    <a:lnTo>
                      <a:pt x="4" y="4"/>
                    </a:lnTo>
                    <a:lnTo>
                      <a:pt x="6" y="4"/>
                    </a:lnTo>
                    <a:lnTo>
                      <a:pt x="4" y="4"/>
                    </a:lnTo>
                    <a:lnTo>
                      <a:pt x="2" y="2"/>
                    </a:lnTo>
                    <a:lnTo>
                      <a:pt x="0" y="2"/>
                    </a:lnTo>
                    <a:lnTo>
                      <a:pt x="2" y="2"/>
                    </a:lnTo>
                    <a:lnTo>
                      <a:pt x="2" y="0"/>
                    </a:lnTo>
                    <a:lnTo>
                      <a:pt x="2" y="2"/>
                    </a:lnTo>
                    <a:lnTo>
                      <a:pt x="2" y="0"/>
                    </a:lnTo>
                    <a:lnTo>
                      <a:pt x="4" y="0"/>
                    </a:lnTo>
                    <a:lnTo>
                      <a:pt x="6" y="0"/>
                    </a:lnTo>
                    <a:lnTo>
                      <a:pt x="8" y="2"/>
                    </a:lnTo>
                    <a:lnTo>
                      <a:pt x="10" y="4"/>
                    </a:lnTo>
                    <a:lnTo>
                      <a:pt x="12" y="4"/>
                    </a:lnTo>
                    <a:lnTo>
                      <a:pt x="12" y="6"/>
                    </a:lnTo>
                    <a:lnTo>
                      <a:pt x="10" y="8"/>
                    </a:lnTo>
                    <a:lnTo>
                      <a:pt x="8" y="6"/>
                    </a:lnTo>
                    <a:lnTo>
                      <a:pt x="6" y="6"/>
                    </a:lnTo>
                    <a:lnTo>
                      <a:pt x="6" y="8"/>
                    </a:lnTo>
                    <a:lnTo>
                      <a:pt x="4" y="8"/>
                    </a:lnTo>
                    <a:lnTo>
                      <a:pt x="2"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15" name="Freeform 313">
                <a:extLst>
                  <a:ext uri="{FF2B5EF4-FFF2-40B4-BE49-F238E27FC236}">
                    <a16:creationId xmlns:a16="http://schemas.microsoft.com/office/drawing/2014/main" id="{DB6B2BF1-08D8-3E6F-9C84-69E52AA78E56}"/>
                  </a:ext>
                </a:extLst>
              </p:cNvPr>
              <p:cNvSpPr>
                <a:spLocks noChangeAspect="1"/>
              </p:cNvSpPr>
              <p:nvPr/>
            </p:nvSpPr>
            <p:spPr bwMode="auto">
              <a:xfrm>
                <a:off x="4199525" y="2676802"/>
                <a:ext cx="18246" cy="12166"/>
              </a:xfrm>
              <a:custGeom>
                <a:avLst/>
                <a:gdLst>
                  <a:gd name="T0" fmla="*/ 0 w 12"/>
                  <a:gd name="T1" fmla="*/ 8 h 8"/>
                  <a:gd name="T2" fmla="*/ 0 w 12"/>
                  <a:gd name="T3" fmla="*/ 6 h 8"/>
                  <a:gd name="T4" fmla="*/ 2 w 12"/>
                  <a:gd name="T5" fmla="*/ 6 h 8"/>
                  <a:gd name="T6" fmla="*/ 2 w 12"/>
                  <a:gd name="T7" fmla="*/ 6 h 8"/>
                  <a:gd name="T8" fmla="*/ 4 w 12"/>
                  <a:gd name="T9" fmla="*/ 6 h 8"/>
                  <a:gd name="T10" fmla="*/ 6 w 12"/>
                  <a:gd name="T11" fmla="*/ 6 h 8"/>
                  <a:gd name="T12" fmla="*/ 4 w 12"/>
                  <a:gd name="T13" fmla="*/ 6 h 8"/>
                  <a:gd name="T14" fmla="*/ 4 w 12"/>
                  <a:gd name="T15" fmla="*/ 6 h 8"/>
                  <a:gd name="T16" fmla="*/ 2 w 12"/>
                  <a:gd name="T17" fmla="*/ 6 h 8"/>
                  <a:gd name="T18" fmla="*/ 4 w 12"/>
                  <a:gd name="T19" fmla="*/ 4 h 8"/>
                  <a:gd name="T20" fmla="*/ 6 w 12"/>
                  <a:gd name="T21" fmla="*/ 4 h 8"/>
                  <a:gd name="T22" fmla="*/ 6 w 12"/>
                  <a:gd name="T23" fmla="*/ 4 h 8"/>
                  <a:gd name="T24" fmla="*/ 6 w 12"/>
                  <a:gd name="T25" fmla="*/ 4 h 8"/>
                  <a:gd name="T26" fmla="*/ 4 w 12"/>
                  <a:gd name="T27" fmla="*/ 4 h 8"/>
                  <a:gd name="T28" fmla="*/ 4 w 12"/>
                  <a:gd name="T29" fmla="*/ 4 h 8"/>
                  <a:gd name="T30" fmla="*/ 2 w 12"/>
                  <a:gd name="T31" fmla="*/ 2 h 8"/>
                  <a:gd name="T32" fmla="*/ 2 w 12"/>
                  <a:gd name="T33" fmla="*/ 2 h 8"/>
                  <a:gd name="T34" fmla="*/ 0 w 12"/>
                  <a:gd name="T35" fmla="*/ 2 h 8"/>
                  <a:gd name="T36" fmla="*/ 2 w 12"/>
                  <a:gd name="T37" fmla="*/ 2 h 8"/>
                  <a:gd name="T38" fmla="*/ 2 w 12"/>
                  <a:gd name="T39" fmla="*/ 0 h 8"/>
                  <a:gd name="T40" fmla="*/ 2 w 12"/>
                  <a:gd name="T41" fmla="*/ 2 h 8"/>
                  <a:gd name="T42" fmla="*/ 2 w 12"/>
                  <a:gd name="T43" fmla="*/ 0 h 8"/>
                  <a:gd name="T44" fmla="*/ 4 w 12"/>
                  <a:gd name="T45" fmla="*/ 0 h 8"/>
                  <a:gd name="T46" fmla="*/ 6 w 12"/>
                  <a:gd name="T47" fmla="*/ 0 h 8"/>
                  <a:gd name="T48" fmla="*/ 8 w 12"/>
                  <a:gd name="T49" fmla="*/ 2 h 8"/>
                  <a:gd name="T50" fmla="*/ 10 w 12"/>
                  <a:gd name="T51" fmla="*/ 4 h 8"/>
                  <a:gd name="T52" fmla="*/ 10 w 12"/>
                  <a:gd name="T53" fmla="*/ 4 h 8"/>
                  <a:gd name="T54" fmla="*/ 12 w 12"/>
                  <a:gd name="T55" fmla="*/ 4 h 8"/>
                  <a:gd name="T56" fmla="*/ 12 w 12"/>
                  <a:gd name="T57" fmla="*/ 6 h 8"/>
                  <a:gd name="T58" fmla="*/ 10 w 12"/>
                  <a:gd name="T59" fmla="*/ 8 h 8"/>
                  <a:gd name="T60" fmla="*/ 8 w 12"/>
                  <a:gd name="T61" fmla="*/ 6 h 8"/>
                  <a:gd name="T62" fmla="*/ 8 w 12"/>
                  <a:gd name="T63" fmla="*/ 6 h 8"/>
                  <a:gd name="T64" fmla="*/ 6 w 12"/>
                  <a:gd name="T65" fmla="*/ 6 h 8"/>
                  <a:gd name="T66" fmla="*/ 6 w 12"/>
                  <a:gd name="T67" fmla="*/ 8 h 8"/>
                  <a:gd name="T68" fmla="*/ 4 w 12"/>
                  <a:gd name="T69" fmla="*/ 8 h 8"/>
                  <a:gd name="T70" fmla="*/ 2 w 12"/>
                  <a:gd name="T71" fmla="*/ 8 h 8"/>
                  <a:gd name="T72" fmla="*/ 2 w 12"/>
                  <a:gd name="T73" fmla="*/ 8 h 8"/>
                  <a:gd name="T74" fmla="*/ 0 w 12"/>
                  <a:gd name="T75" fmla="*/ 8 h 8"/>
                  <a:gd name="T76" fmla="*/ 0 w 12"/>
                  <a:gd name="T77" fmla="*/ 8 h 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 h="8">
                    <a:moveTo>
                      <a:pt x="0" y="8"/>
                    </a:moveTo>
                    <a:lnTo>
                      <a:pt x="0" y="6"/>
                    </a:lnTo>
                    <a:lnTo>
                      <a:pt x="2" y="6"/>
                    </a:lnTo>
                    <a:lnTo>
                      <a:pt x="4" y="6"/>
                    </a:lnTo>
                    <a:lnTo>
                      <a:pt x="6" y="6"/>
                    </a:lnTo>
                    <a:lnTo>
                      <a:pt x="4" y="6"/>
                    </a:lnTo>
                    <a:lnTo>
                      <a:pt x="2" y="6"/>
                    </a:lnTo>
                    <a:lnTo>
                      <a:pt x="4" y="4"/>
                    </a:lnTo>
                    <a:lnTo>
                      <a:pt x="6" y="4"/>
                    </a:lnTo>
                    <a:lnTo>
                      <a:pt x="4" y="4"/>
                    </a:lnTo>
                    <a:lnTo>
                      <a:pt x="2" y="2"/>
                    </a:lnTo>
                    <a:lnTo>
                      <a:pt x="0" y="2"/>
                    </a:lnTo>
                    <a:lnTo>
                      <a:pt x="2" y="2"/>
                    </a:lnTo>
                    <a:lnTo>
                      <a:pt x="2" y="0"/>
                    </a:lnTo>
                    <a:lnTo>
                      <a:pt x="2" y="2"/>
                    </a:lnTo>
                    <a:lnTo>
                      <a:pt x="2" y="0"/>
                    </a:lnTo>
                    <a:lnTo>
                      <a:pt x="4" y="0"/>
                    </a:lnTo>
                    <a:lnTo>
                      <a:pt x="6" y="0"/>
                    </a:lnTo>
                    <a:lnTo>
                      <a:pt x="8" y="2"/>
                    </a:lnTo>
                    <a:lnTo>
                      <a:pt x="10" y="4"/>
                    </a:lnTo>
                    <a:lnTo>
                      <a:pt x="12" y="4"/>
                    </a:lnTo>
                    <a:lnTo>
                      <a:pt x="12" y="6"/>
                    </a:lnTo>
                    <a:lnTo>
                      <a:pt x="10" y="8"/>
                    </a:lnTo>
                    <a:lnTo>
                      <a:pt x="8" y="6"/>
                    </a:lnTo>
                    <a:lnTo>
                      <a:pt x="6" y="6"/>
                    </a:lnTo>
                    <a:lnTo>
                      <a:pt x="6" y="8"/>
                    </a:lnTo>
                    <a:lnTo>
                      <a:pt x="4" y="8"/>
                    </a:lnTo>
                    <a:lnTo>
                      <a:pt x="2" y="8"/>
                    </a:lnTo>
                    <a:lnTo>
                      <a:pt x="0" y="8"/>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16" name="Freeform 314">
                <a:extLst>
                  <a:ext uri="{FF2B5EF4-FFF2-40B4-BE49-F238E27FC236}">
                    <a16:creationId xmlns:a16="http://schemas.microsoft.com/office/drawing/2014/main" id="{87B521B6-3170-1E2D-AAFE-14568507DF7F}"/>
                  </a:ext>
                </a:extLst>
              </p:cNvPr>
              <p:cNvSpPr>
                <a:spLocks noChangeAspect="1"/>
              </p:cNvSpPr>
              <p:nvPr/>
            </p:nvSpPr>
            <p:spPr bwMode="auto">
              <a:xfrm>
                <a:off x="4239060" y="2777171"/>
                <a:ext cx="15206" cy="6083"/>
              </a:xfrm>
              <a:custGeom>
                <a:avLst/>
                <a:gdLst>
                  <a:gd name="T0" fmla="*/ 0 w 10"/>
                  <a:gd name="T1" fmla="*/ 2 h 4"/>
                  <a:gd name="T2" fmla="*/ 0 w 10"/>
                  <a:gd name="T3" fmla="*/ 2 h 4"/>
                  <a:gd name="T4" fmla="*/ 0 w 10"/>
                  <a:gd name="T5" fmla="*/ 0 h 4"/>
                  <a:gd name="T6" fmla="*/ 0 w 10"/>
                  <a:gd name="T7" fmla="*/ 0 h 4"/>
                  <a:gd name="T8" fmla="*/ 2 w 10"/>
                  <a:gd name="T9" fmla="*/ 0 h 4"/>
                  <a:gd name="T10" fmla="*/ 2 w 10"/>
                  <a:gd name="T11" fmla="*/ 0 h 4"/>
                  <a:gd name="T12" fmla="*/ 4 w 10"/>
                  <a:gd name="T13" fmla="*/ 0 h 4"/>
                  <a:gd name="T14" fmla="*/ 4 w 10"/>
                  <a:gd name="T15" fmla="*/ 0 h 4"/>
                  <a:gd name="T16" fmla="*/ 6 w 10"/>
                  <a:gd name="T17" fmla="*/ 0 h 4"/>
                  <a:gd name="T18" fmla="*/ 6 w 10"/>
                  <a:gd name="T19" fmla="*/ 0 h 4"/>
                  <a:gd name="T20" fmla="*/ 6 w 10"/>
                  <a:gd name="T21" fmla="*/ 2 h 4"/>
                  <a:gd name="T22" fmla="*/ 8 w 10"/>
                  <a:gd name="T23" fmla="*/ 2 h 4"/>
                  <a:gd name="T24" fmla="*/ 8 w 10"/>
                  <a:gd name="T25" fmla="*/ 2 h 4"/>
                  <a:gd name="T26" fmla="*/ 10 w 10"/>
                  <a:gd name="T27" fmla="*/ 2 h 4"/>
                  <a:gd name="T28" fmla="*/ 8 w 10"/>
                  <a:gd name="T29" fmla="*/ 2 h 4"/>
                  <a:gd name="T30" fmla="*/ 8 w 10"/>
                  <a:gd name="T31" fmla="*/ 2 h 4"/>
                  <a:gd name="T32" fmla="*/ 6 w 10"/>
                  <a:gd name="T33" fmla="*/ 2 h 4"/>
                  <a:gd name="T34" fmla="*/ 6 w 10"/>
                  <a:gd name="T35" fmla="*/ 4 h 4"/>
                  <a:gd name="T36" fmla="*/ 4 w 10"/>
                  <a:gd name="T37" fmla="*/ 4 h 4"/>
                  <a:gd name="T38" fmla="*/ 4 w 10"/>
                  <a:gd name="T39" fmla="*/ 4 h 4"/>
                  <a:gd name="T40" fmla="*/ 4 w 10"/>
                  <a:gd name="T41" fmla="*/ 4 h 4"/>
                  <a:gd name="T42" fmla="*/ 4 w 10"/>
                  <a:gd name="T43" fmla="*/ 4 h 4"/>
                  <a:gd name="T44" fmla="*/ 4 w 10"/>
                  <a:gd name="T45" fmla="*/ 4 h 4"/>
                  <a:gd name="T46" fmla="*/ 2 w 10"/>
                  <a:gd name="T47" fmla="*/ 4 h 4"/>
                  <a:gd name="T48" fmla="*/ 2 w 10"/>
                  <a:gd name="T49" fmla="*/ 4 h 4"/>
                  <a:gd name="T50" fmla="*/ 2 w 10"/>
                  <a:gd name="T51" fmla="*/ 2 h 4"/>
                  <a:gd name="T52" fmla="*/ 0 w 10"/>
                  <a:gd name="T53" fmla="*/ 2 h 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 h="4">
                    <a:moveTo>
                      <a:pt x="0" y="2"/>
                    </a:moveTo>
                    <a:lnTo>
                      <a:pt x="0" y="2"/>
                    </a:lnTo>
                    <a:lnTo>
                      <a:pt x="0" y="0"/>
                    </a:lnTo>
                    <a:lnTo>
                      <a:pt x="2" y="0"/>
                    </a:lnTo>
                    <a:lnTo>
                      <a:pt x="4" y="0"/>
                    </a:lnTo>
                    <a:lnTo>
                      <a:pt x="6" y="0"/>
                    </a:lnTo>
                    <a:lnTo>
                      <a:pt x="6" y="2"/>
                    </a:lnTo>
                    <a:lnTo>
                      <a:pt x="8" y="2"/>
                    </a:lnTo>
                    <a:lnTo>
                      <a:pt x="10" y="2"/>
                    </a:lnTo>
                    <a:lnTo>
                      <a:pt x="8" y="2"/>
                    </a:lnTo>
                    <a:lnTo>
                      <a:pt x="6" y="2"/>
                    </a:lnTo>
                    <a:lnTo>
                      <a:pt x="6" y="4"/>
                    </a:lnTo>
                    <a:lnTo>
                      <a:pt x="4" y="4"/>
                    </a:lnTo>
                    <a:lnTo>
                      <a:pt x="2" y="4"/>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17" name="Freeform 315">
                <a:extLst>
                  <a:ext uri="{FF2B5EF4-FFF2-40B4-BE49-F238E27FC236}">
                    <a16:creationId xmlns:a16="http://schemas.microsoft.com/office/drawing/2014/main" id="{0DA35CFD-98D3-8D7F-7898-48E24EC52D68}"/>
                  </a:ext>
                </a:extLst>
              </p:cNvPr>
              <p:cNvSpPr>
                <a:spLocks noChangeAspect="1"/>
              </p:cNvSpPr>
              <p:nvPr/>
            </p:nvSpPr>
            <p:spPr bwMode="auto">
              <a:xfrm>
                <a:off x="4239060" y="2777171"/>
                <a:ext cx="15206" cy="6083"/>
              </a:xfrm>
              <a:custGeom>
                <a:avLst/>
                <a:gdLst>
                  <a:gd name="T0" fmla="*/ 0 w 10"/>
                  <a:gd name="T1" fmla="*/ 2 h 4"/>
                  <a:gd name="T2" fmla="*/ 0 w 10"/>
                  <a:gd name="T3" fmla="*/ 2 h 4"/>
                  <a:gd name="T4" fmla="*/ 0 w 10"/>
                  <a:gd name="T5" fmla="*/ 0 h 4"/>
                  <a:gd name="T6" fmla="*/ 0 w 10"/>
                  <a:gd name="T7" fmla="*/ 0 h 4"/>
                  <a:gd name="T8" fmla="*/ 2 w 10"/>
                  <a:gd name="T9" fmla="*/ 0 h 4"/>
                  <a:gd name="T10" fmla="*/ 2 w 10"/>
                  <a:gd name="T11" fmla="*/ 0 h 4"/>
                  <a:gd name="T12" fmla="*/ 4 w 10"/>
                  <a:gd name="T13" fmla="*/ 0 h 4"/>
                  <a:gd name="T14" fmla="*/ 4 w 10"/>
                  <a:gd name="T15" fmla="*/ 0 h 4"/>
                  <a:gd name="T16" fmla="*/ 6 w 10"/>
                  <a:gd name="T17" fmla="*/ 0 h 4"/>
                  <a:gd name="T18" fmla="*/ 6 w 10"/>
                  <a:gd name="T19" fmla="*/ 0 h 4"/>
                  <a:gd name="T20" fmla="*/ 6 w 10"/>
                  <a:gd name="T21" fmla="*/ 2 h 4"/>
                  <a:gd name="T22" fmla="*/ 8 w 10"/>
                  <a:gd name="T23" fmla="*/ 2 h 4"/>
                  <a:gd name="T24" fmla="*/ 8 w 10"/>
                  <a:gd name="T25" fmla="*/ 2 h 4"/>
                  <a:gd name="T26" fmla="*/ 10 w 10"/>
                  <a:gd name="T27" fmla="*/ 2 h 4"/>
                  <a:gd name="T28" fmla="*/ 8 w 10"/>
                  <a:gd name="T29" fmla="*/ 2 h 4"/>
                  <a:gd name="T30" fmla="*/ 8 w 10"/>
                  <a:gd name="T31" fmla="*/ 2 h 4"/>
                  <a:gd name="T32" fmla="*/ 6 w 10"/>
                  <a:gd name="T33" fmla="*/ 2 h 4"/>
                  <a:gd name="T34" fmla="*/ 6 w 10"/>
                  <a:gd name="T35" fmla="*/ 4 h 4"/>
                  <a:gd name="T36" fmla="*/ 4 w 10"/>
                  <a:gd name="T37" fmla="*/ 4 h 4"/>
                  <a:gd name="T38" fmla="*/ 4 w 10"/>
                  <a:gd name="T39" fmla="*/ 4 h 4"/>
                  <a:gd name="T40" fmla="*/ 4 w 10"/>
                  <a:gd name="T41" fmla="*/ 4 h 4"/>
                  <a:gd name="T42" fmla="*/ 4 w 10"/>
                  <a:gd name="T43" fmla="*/ 4 h 4"/>
                  <a:gd name="T44" fmla="*/ 4 w 10"/>
                  <a:gd name="T45" fmla="*/ 4 h 4"/>
                  <a:gd name="T46" fmla="*/ 2 w 10"/>
                  <a:gd name="T47" fmla="*/ 4 h 4"/>
                  <a:gd name="T48" fmla="*/ 2 w 10"/>
                  <a:gd name="T49" fmla="*/ 4 h 4"/>
                  <a:gd name="T50" fmla="*/ 2 w 10"/>
                  <a:gd name="T51" fmla="*/ 2 h 4"/>
                  <a:gd name="T52" fmla="*/ 0 w 10"/>
                  <a:gd name="T53" fmla="*/ 2 h 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 h="4">
                    <a:moveTo>
                      <a:pt x="0" y="2"/>
                    </a:moveTo>
                    <a:lnTo>
                      <a:pt x="0" y="2"/>
                    </a:lnTo>
                    <a:lnTo>
                      <a:pt x="0" y="0"/>
                    </a:lnTo>
                    <a:lnTo>
                      <a:pt x="2" y="0"/>
                    </a:lnTo>
                    <a:lnTo>
                      <a:pt x="4" y="0"/>
                    </a:lnTo>
                    <a:lnTo>
                      <a:pt x="6" y="0"/>
                    </a:lnTo>
                    <a:lnTo>
                      <a:pt x="6" y="2"/>
                    </a:lnTo>
                    <a:lnTo>
                      <a:pt x="8" y="2"/>
                    </a:lnTo>
                    <a:lnTo>
                      <a:pt x="10" y="2"/>
                    </a:lnTo>
                    <a:lnTo>
                      <a:pt x="8" y="2"/>
                    </a:lnTo>
                    <a:lnTo>
                      <a:pt x="6" y="2"/>
                    </a:lnTo>
                    <a:lnTo>
                      <a:pt x="6" y="4"/>
                    </a:lnTo>
                    <a:lnTo>
                      <a:pt x="4" y="4"/>
                    </a:lnTo>
                    <a:lnTo>
                      <a:pt x="2" y="4"/>
                    </a:lnTo>
                    <a:lnTo>
                      <a:pt x="2" y="2"/>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18" name="Freeform 316">
                <a:extLst>
                  <a:ext uri="{FF2B5EF4-FFF2-40B4-BE49-F238E27FC236}">
                    <a16:creationId xmlns:a16="http://schemas.microsoft.com/office/drawing/2014/main" id="{97B5D4E8-B126-8A63-237D-B2BF78FE1623}"/>
                  </a:ext>
                </a:extLst>
              </p:cNvPr>
              <p:cNvSpPr>
                <a:spLocks noChangeAspect="1"/>
              </p:cNvSpPr>
              <p:nvPr/>
            </p:nvSpPr>
            <p:spPr bwMode="auto">
              <a:xfrm>
                <a:off x="4196485" y="2698094"/>
                <a:ext cx="12166" cy="12166"/>
              </a:xfrm>
              <a:custGeom>
                <a:avLst/>
                <a:gdLst>
                  <a:gd name="T0" fmla="*/ 0 w 8"/>
                  <a:gd name="T1" fmla="*/ 6 h 8"/>
                  <a:gd name="T2" fmla="*/ 0 w 8"/>
                  <a:gd name="T3" fmla="*/ 4 h 8"/>
                  <a:gd name="T4" fmla="*/ 0 w 8"/>
                  <a:gd name="T5" fmla="*/ 4 h 8"/>
                  <a:gd name="T6" fmla="*/ 0 w 8"/>
                  <a:gd name="T7" fmla="*/ 4 h 8"/>
                  <a:gd name="T8" fmla="*/ 0 w 8"/>
                  <a:gd name="T9" fmla="*/ 2 h 8"/>
                  <a:gd name="T10" fmla="*/ 2 w 8"/>
                  <a:gd name="T11" fmla="*/ 2 h 8"/>
                  <a:gd name="T12" fmla="*/ 2 w 8"/>
                  <a:gd name="T13" fmla="*/ 2 h 8"/>
                  <a:gd name="T14" fmla="*/ 2 w 8"/>
                  <a:gd name="T15" fmla="*/ 4 h 8"/>
                  <a:gd name="T16" fmla="*/ 4 w 8"/>
                  <a:gd name="T17" fmla="*/ 2 h 8"/>
                  <a:gd name="T18" fmla="*/ 4 w 8"/>
                  <a:gd name="T19" fmla="*/ 0 h 8"/>
                  <a:gd name="T20" fmla="*/ 6 w 8"/>
                  <a:gd name="T21" fmla="*/ 0 h 8"/>
                  <a:gd name="T22" fmla="*/ 6 w 8"/>
                  <a:gd name="T23" fmla="*/ 2 h 8"/>
                  <a:gd name="T24" fmla="*/ 6 w 8"/>
                  <a:gd name="T25" fmla="*/ 4 h 8"/>
                  <a:gd name="T26" fmla="*/ 8 w 8"/>
                  <a:gd name="T27" fmla="*/ 6 h 8"/>
                  <a:gd name="T28" fmla="*/ 8 w 8"/>
                  <a:gd name="T29" fmla="*/ 6 h 8"/>
                  <a:gd name="T30" fmla="*/ 6 w 8"/>
                  <a:gd name="T31" fmla="*/ 6 h 8"/>
                  <a:gd name="T32" fmla="*/ 4 w 8"/>
                  <a:gd name="T33" fmla="*/ 6 h 8"/>
                  <a:gd name="T34" fmla="*/ 4 w 8"/>
                  <a:gd name="T35" fmla="*/ 8 h 8"/>
                  <a:gd name="T36" fmla="*/ 2 w 8"/>
                  <a:gd name="T37" fmla="*/ 8 h 8"/>
                  <a:gd name="T38" fmla="*/ 2 w 8"/>
                  <a:gd name="T39" fmla="*/ 6 h 8"/>
                  <a:gd name="T40" fmla="*/ 2 w 8"/>
                  <a:gd name="T41" fmla="*/ 6 h 8"/>
                  <a:gd name="T42" fmla="*/ 4 w 8"/>
                  <a:gd name="T43" fmla="*/ 6 h 8"/>
                  <a:gd name="T44" fmla="*/ 4 w 8"/>
                  <a:gd name="T45" fmla="*/ 6 h 8"/>
                  <a:gd name="T46" fmla="*/ 2 w 8"/>
                  <a:gd name="T47" fmla="*/ 6 h 8"/>
                  <a:gd name="T48" fmla="*/ 4 w 8"/>
                  <a:gd name="T49" fmla="*/ 4 h 8"/>
                  <a:gd name="T50" fmla="*/ 2 w 8"/>
                  <a:gd name="T51" fmla="*/ 4 h 8"/>
                  <a:gd name="T52" fmla="*/ 2 w 8"/>
                  <a:gd name="T53" fmla="*/ 6 h 8"/>
                  <a:gd name="T54" fmla="*/ 0 w 8"/>
                  <a:gd name="T55" fmla="*/ 6 h 8"/>
                  <a:gd name="T56" fmla="*/ 0 w 8"/>
                  <a:gd name="T57" fmla="*/ 6 h 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 h="8">
                    <a:moveTo>
                      <a:pt x="0" y="6"/>
                    </a:moveTo>
                    <a:lnTo>
                      <a:pt x="0" y="4"/>
                    </a:lnTo>
                    <a:lnTo>
                      <a:pt x="0" y="2"/>
                    </a:lnTo>
                    <a:lnTo>
                      <a:pt x="2" y="2"/>
                    </a:lnTo>
                    <a:lnTo>
                      <a:pt x="2" y="4"/>
                    </a:lnTo>
                    <a:lnTo>
                      <a:pt x="4" y="2"/>
                    </a:lnTo>
                    <a:lnTo>
                      <a:pt x="4" y="0"/>
                    </a:lnTo>
                    <a:lnTo>
                      <a:pt x="6" y="0"/>
                    </a:lnTo>
                    <a:lnTo>
                      <a:pt x="6" y="2"/>
                    </a:lnTo>
                    <a:lnTo>
                      <a:pt x="6" y="4"/>
                    </a:lnTo>
                    <a:lnTo>
                      <a:pt x="8" y="6"/>
                    </a:lnTo>
                    <a:lnTo>
                      <a:pt x="6" y="6"/>
                    </a:lnTo>
                    <a:lnTo>
                      <a:pt x="4" y="6"/>
                    </a:lnTo>
                    <a:lnTo>
                      <a:pt x="4" y="8"/>
                    </a:lnTo>
                    <a:lnTo>
                      <a:pt x="2" y="8"/>
                    </a:lnTo>
                    <a:lnTo>
                      <a:pt x="2" y="6"/>
                    </a:lnTo>
                    <a:lnTo>
                      <a:pt x="4" y="6"/>
                    </a:lnTo>
                    <a:lnTo>
                      <a:pt x="2" y="6"/>
                    </a:lnTo>
                    <a:lnTo>
                      <a:pt x="4" y="4"/>
                    </a:lnTo>
                    <a:lnTo>
                      <a:pt x="2" y="4"/>
                    </a:lnTo>
                    <a:lnTo>
                      <a:pt x="2" y="6"/>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19" name="Freeform 317">
                <a:extLst>
                  <a:ext uri="{FF2B5EF4-FFF2-40B4-BE49-F238E27FC236}">
                    <a16:creationId xmlns:a16="http://schemas.microsoft.com/office/drawing/2014/main" id="{19D17B67-B16A-76EC-A3FB-78E9A8AA1B5F}"/>
                  </a:ext>
                </a:extLst>
              </p:cNvPr>
              <p:cNvSpPr>
                <a:spLocks noChangeAspect="1"/>
              </p:cNvSpPr>
              <p:nvPr/>
            </p:nvSpPr>
            <p:spPr bwMode="auto">
              <a:xfrm>
                <a:off x="4196485" y="2698094"/>
                <a:ext cx="12166" cy="12166"/>
              </a:xfrm>
              <a:custGeom>
                <a:avLst/>
                <a:gdLst>
                  <a:gd name="T0" fmla="*/ 0 w 8"/>
                  <a:gd name="T1" fmla="*/ 6 h 8"/>
                  <a:gd name="T2" fmla="*/ 0 w 8"/>
                  <a:gd name="T3" fmla="*/ 4 h 8"/>
                  <a:gd name="T4" fmla="*/ 0 w 8"/>
                  <a:gd name="T5" fmla="*/ 4 h 8"/>
                  <a:gd name="T6" fmla="*/ 0 w 8"/>
                  <a:gd name="T7" fmla="*/ 4 h 8"/>
                  <a:gd name="T8" fmla="*/ 0 w 8"/>
                  <a:gd name="T9" fmla="*/ 2 h 8"/>
                  <a:gd name="T10" fmla="*/ 2 w 8"/>
                  <a:gd name="T11" fmla="*/ 2 h 8"/>
                  <a:gd name="T12" fmla="*/ 2 w 8"/>
                  <a:gd name="T13" fmla="*/ 2 h 8"/>
                  <a:gd name="T14" fmla="*/ 2 w 8"/>
                  <a:gd name="T15" fmla="*/ 4 h 8"/>
                  <a:gd name="T16" fmla="*/ 4 w 8"/>
                  <a:gd name="T17" fmla="*/ 2 h 8"/>
                  <a:gd name="T18" fmla="*/ 4 w 8"/>
                  <a:gd name="T19" fmla="*/ 0 h 8"/>
                  <a:gd name="T20" fmla="*/ 6 w 8"/>
                  <a:gd name="T21" fmla="*/ 0 h 8"/>
                  <a:gd name="T22" fmla="*/ 6 w 8"/>
                  <a:gd name="T23" fmla="*/ 2 h 8"/>
                  <a:gd name="T24" fmla="*/ 6 w 8"/>
                  <a:gd name="T25" fmla="*/ 4 h 8"/>
                  <a:gd name="T26" fmla="*/ 8 w 8"/>
                  <a:gd name="T27" fmla="*/ 6 h 8"/>
                  <a:gd name="T28" fmla="*/ 8 w 8"/>
                  <a:gd name="T29" fmla="*/ 6 h 8"/>
                  <a:gd name="T30" fmla="*/ 6 w 8"/>
                  <a:gd name="T31" fmla="*/ 6 h 8"/>
                  <a:gd name="T32" fmla="*/ 4 w 8"/>
                  <a:gd name="T33" fmla="*/ 6 h 8"/>
                  <a:gd name="T34" fmla="*/ 4 w 8"/>
                  <a:gd name="T35" fmla="*/ 8 h 8"/>
                  <a:gd name="T36" fmla="*/ 2 w 8"/>
                  <a:gd name="T37" fmla="*/ 8 h 8"/>
                  <a:gd name="T38" fmla="*/ 2 w 8"/>
                  <a:gd name="T39" fmla="*/ 6 h 8"/>
                  <a:gd name="T40" fmla="*/ 2 w 8"/>
                  <a:gd name="T41" fmla="*/ 6 h 8"/>
                  <a:gd name="T42" fmla="*/ 4 w 8"/>
                  <a:gd name="T43" fmla="*/ 6 h 8"/>
                  <a:gd name="T44" fmla="*/ 4 w 8"/>
                  <a:gd name="T45" fmla="*/ 6 h 8"/>
                  <a:gd name="T46" fmla="*/ 2 w 8"/>
                  <a:gd name="T47" fmla="*/ 6 h 8"/>
                  <a:gd name="T48" fmla="*/ 4 w 8"/>
                  <a:gd name="T49" fmla="*/ 4 h 8"/>
                  <a:gd name="T50" fmla="*/ 2 w 8"/>
                  <a:gd name="T51" fmla="*/ 4 h 8"/>
                  <a:gd name="T52" fmla="*/ 2 w 8"/>
                  <a:gd name="T53" fmla="*/ 6 h 8"/>
                  <a:gd name="T54" fmla="*/ 0 w 8"/>
                  <a:gd name="T55" fmla="*/ 6 h 8"/>
                  <a:gd name="T56" fmla="*/ 0 w 8"/>
                  <a:gd name="T57" fmla="*/ 6 h 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 h="8">
                    <a:moveTo>
                      <a:pt x="0" y="6"/>
                    </a:moveTo>
                    <a:lnTo>
                      <a:pt x="0" y="4"/>
                    </a:lnTo>
                    <a:lnTo>
                      <a:pt x="0" y="2"/>
                    </a:lnTo>
                    <a:lnTo>
                      <a:pt x="2" y="2"/>
                    </a:lnTo>
                    <a:lnTo>
                      <a:pt x="2" y="4"/>
                    </a:lnTo>
                    <a:lnTo>
                      <a:pt x="4" y="2"/>
                    </a:lnTo>
                    <a:lnTo>
                      <a:pt x="4" y="0"/>
                    </a:lnTo>
                    <a:lnTo>
                      <a:pt x="6" y="0"/>
                    </a:lnTo>
                    <a:lnTo>
                      <a:pt x="6" y="2"/>
                    </a:lnTo>
                    <a:lnTo>
                      <a:pt x="6" y="4"/>
                    </a:lnTo>
                    <a:lnTo>
                      <a:pt x="8" y="6"/>
                    </a:lnTo>
                    <a:lnTo>
                      <a:pt x="6" y="6"/>
                    </a:lnTo>
                    <a:lnTo>
                      <a:pt x="4" y="6"/>
                    </a:lnTo>
                    <a:lnTo>
                      <a:pt x="4" y="8"/>
                    </a:lnTo>
                    <a:lnTo>
                      <a:pt x="2" y="8"/>
                    </a:lnTo>
                    <a:lnTo>
                      <a:pt x="2" y="6"/>
                    </a:lnTo>
                    <a:lnTo>
                      <a:pt x="4" y="6"/>
                    </a:lnTo>
                    <a:lnTo>
                      <a:pt x="2" y="6"/>
                    </a:lnTo>
                    <a:lnTo>
                      <a:pt x="4" y="4"/>
                    </a:lnTo>
                    <a:lnTo>
                      <a:pt x="2" y="4"/>
                    </a:lnTo>
                    <a:lnTo>
                      <a:pt x="2" y="6"/>
                    </a:lnTo>
                    <a:lnTo>
                      <a:pt x="0" y="6"/>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20" name="Freeform 318">
                <a:extLst>
                  <a:ext uri="{FF2B5EF4-FFF2-40B4-BE49-F238E27FC236}">
                    <a16:creationId xmlns:a16="http://schemas.microsoft.com/office/drawing/2014/main" id="{BB40A541-9EA2-F578-25D0-AD35E54139C1}"/>
                  </a:ext>
                </a:extLst>
              </p:cNvPr>
              <p:cNvSpPr>
                <a:spLocks noChangeAspect="1"/>
              </p:cNvSpPr>
              <p:nvPr/>
            </p:nvSpPr>
            <p:spPr bwMode="auto">
              <a:xfrm>
                <a:off x="4232977" y="2743713"/>
                <a:ext cx="15206" cy="12166"/>
              </a:xfrm>
              <a:custGeom>
                <a:avLst/>
                <a:gdLst>
                  <a:gd name="T0" fmla="*/ 0 w 10"/>
                  <a:gd name="T1" fmla="*/ 8 h 8"/>
                  <a:gd name="T2" fmla="*/ 2 w 10"/>
                  <a:gd name="T3" fmla="*/ 6 h 8"/>
                  <a:gd name="T4" fmla="*/ 2 w 10"/>
                  <a:gd name="T5" fmla="*/ 6 h 8"/>
                  <a:gd name="T6" fmla="*/ 4 w 10"/>
                  <a:gd name="T7" fmla="*/ 4 h 8"/>
                  <a:gd name="T8" fmla="*/ 4 w 10"/>
                  <a:gd name="T9" fmla="*/ 4 h 8"/>
                  <a:gd name="T10" fmla="*/ 6 w 10"/>
                  <a:gd name="T11" fmla="*/ 2 h 8"/>
                  <a:gd name="T12" fmla="*/ 6 w 10"/>
                  <a:gd name="T13" fmla="*/ 2 h 8"/>
                  <a:gd name="T14" fmla="*/ 6 w 10"/>
                  <a:gd name="T15" fmla="*/ 2 h 8"/>
                  <a:gd name="T16" fmla="*/ 8 w 10"/>
                  <a:gd name="T17" fmla="*/ 0 h 8"/>
                  <a:gd name="T18" fmla="*/ 8 w 10"/>
                  <a:gd name="T19" fmla="*/ 2 h 8"/>
                  <a:gd name="T20" fmla="*/ 8 w 10"/>
                  <a:gd name="T21" fmla="*/ 2 h 8"/>
                  <a:gd name="T22" fmla="*/ 8 w 10"/>
                  <a:gd name="T23" fmla="*/ 4 h 8"/>
                  <a:gd name="T24" fmla="*/ 10 w 10"/>
                  <a:gd name="T25" fmla="*/ 4 h 8"/>
                  <a:gd name="T26" fmla="*/ 8 w 10"/>
                  <a:gd name="T27" fmla="*/ 6 h 8"/>
                  <a:gd name="T28" fmla="*/ 8 w 10"/>
                  <a:gd name="T29" fmla="*/ 6 h 8"/>
                  <a:gd name="T30" fmla="*/ 6 w 10"/>
                  <a:gd name="T31" fmla="*/ 6 h 8"/>
                  <a:gd name="T32" fmla="*/ 6 w 10"/>
                  <a:gd name="T33" fmla="*/ 6 h 8"/>
                  <a:gd name="T34" fmla="*/ 4 w 10"/>
                  <a:gd name="T35" fmla="*/ 6 h 8"/>
                  <a:gd name="T36" fmla="*/ 4 w 10"/>
                  <a:gd name="T37" fmla="*/ 8 h 8"/>
                  <a:gd name="T38" fmla="*/ 4 w 10"/>
                  <a:gd name="T39" fmla="*/ 8 h 8"/>
                  <a:gd name="T40" fmla="*/ 2 w 10"/>
                  <a:gd name="T41" fmla="*/ 8 h 8"/>
                  <a:gd name="T42" fmla="*/ 2 w 10"/>
                  <a:gd name="T43" fmla="*/ 8 h 8"/>
                  <a:gd name="T44" fmla="*/ 0 w 10"/>
                  <a:gd name="T45" fmla="*/ 8 h 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8">
                    <a:moveTo>
                      <a:pt x="0" y="8"/>
                    </a:moveTo>
                    <a:lnTo>
                      <a:pt x="2" y="6"/>
                    </a:lnTo>
                    <a:lnTo>
                      <a:pt x="4" y="4"/>
                    </a:lnTo>
                    <a:lnTo>
                      <a:pt x="6" y="2"/>
                    </a:lnTo>
                    <a:lnTo>
                      <a:pt x="8" y="0"/>
                    </a:lnTo>
                    <a:lnTo>
                      <a:pt x="8" y="2"/>
                    </a:lnTo>
                    <a:lnTo>
                      <a:pt x="8" y="4"/>
                    </a:lnTo>
                    <a:lnTo>
                      <a:pt x="10" y="4"/>
                    </a:lnTo>
                    <a:lnTo>
                      <a:pt x="8" y="6"/>
                    </a:lnTo>
                    <a:lnTo>
                      <a:pt x="6" y="6"/>
                    </a:lnTo>
                    <a:lnTo>
                      <a:pt x="4" y="6"/>
                    </a:lnTo>
                    <a:lnTo>
                      <a:pt x="4" y="8"/>
                    </a:lnTo>
                    <a:lnTo>
                      <a:pt x="2"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21" name="Freeform 319">
                <a:extLst>
                  <a:ext uri="{FF2B5EF4-FFF2-40B4-BE49-F238E27FC236}">
                    <a16:creationId xmlns:a16="http://schemas.microsoft.com/office/drawing/2014/main" id="{C0DC7D46-6997-E5AB-67CE-C64A35FB8899}"/>
                  </a:ext>
                </a:extLst>
              </p:cNvPr>
              <p:cNvSpPr>
                <a:spLocks noChangeAspect="1"/>
              </p:cNvSpPr>
              <p:nvPr/>
            </p:nvSpPr>
            <p:spPr bwMode="auto">
              <a:xfrm>
                <a:off x="4232977" y="2743713"/>
                <a:ext cx="15206" cy="12166"/>
              </a:xfrm>
              <a:custGeom>
                <a:avLst/>
                <a:gdLst>
                  <a:gd name="T0" fmla="*/ 0 w 10"/>
                  <a:gd name="T1" fmla="*/ 8 h 8"/>
                  <a:gd name="T2" fmla="*/ 2 w 10"/>
                  <a:gd name="T3" fmla="*/ 6 h 8"/>
                  <a:gd name="T4" fmla="*/ 2 w 10"/>
                  <a:gd name="T5" fmla="*/ 6 h 8"/>
                  <a:gd name="T6" fmla="*/ 4 w 10"/>
                  <a:gd name="T7" fmla="*/ 4 h 8"/>
                  <a:gd name="T8" fmla="*/ 4 w 10"/>
                  <a:gd name="T9" fmla="*/ 4 h 8"/>
                  <a:gd name="T10" fmla="*/ 6 w 10"/>
                  <a:gd name="T11" fmla="*/ 2 h 8"/>
                  <a:gd name="T12" fmla="*/ 6 w 10"/>
                  <a:gd name="T13" fmla="*/ 2 h 8"/>
                  <a:gd name="T14" fmla="*/ 6 w 10"/>
                  <a:gd name="T15" fmla="*/ 2 h 8"/>
                  <a:gd name="T16" fmla="*/ 8 w 10"/>
                  <a:gd name="T17" fmla="*/ 0 h 8"/>
                  <a:gd name="T18" fmla="*/ 8 w 10"/>
                  <a:gd name="T19" fmla="*/ 2 h 8"/>
                  <a:gd name="T20" fmla="*/ 8 w 10"/>
                  <a:gd name="T21" fmla="*/ 2 h 8"/>
                  <a:gd name="T22" fmla="*/ 8 w 10"/>
                  <a:gd name="T23" fmla="*/ 4 h 8"/>
                  <a:gd name="T24" fmla="*/ 10 w 10"/>
                  <a:gd name="T25" fmla="*/ 4 h 8"/>
                  <a:gd name="T26" fmla="*/ 8 w 10"/>
                  <a:gd name="T27" fmla="*/ 6 h 8"/>
                  <a:gd name="T28" fmla="*/ 8 w 10"/>
                  <a:gd name="T29" fmla="*/ 6 h 8"/>
                  <a:gd name="T30" fmla="*/ 6 w 10"/>
                  <a:gd name="T31" fmla="*/ 6 h 8"/>
                  <a:gd name="T32" fmla="*/ 6 w 10"/>
                  <a:gd name="T33" fmla="*/ 6 h 8"/>
                  <a:gd name="T34" fmla="*/ 4 w 10"/>
                  <a:gd name="T35" fmla="*/ 6 h 8"/>
                  <a:gd name="T36" fmla="*/ 4 w 10"/>
                  <a:gd name="T37" fmla="*/ 8 h 8"/>
                  <a:gd name="T38" fmla="*/ 4 w 10"/>
                  <a:gd name="T39" fmla="*/ 8 h 8"/>
                  <a:gd name="T40" fmla="*/ 2 w 10"/>
                  <a:gd name="T41" fmla="*/ 8 h 8"/>
                  <a:gd name="T42" fmla="*/ 2 w 10"/>
                  <a:gd name="T43" fmla="*/ 8 h 8"/>
                  <a:gd name="T44" fmla="*/ 0 w 10"/>
                  <a:gd name="T45" fmla="*/ 8 h 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8">
                    <a:moveTo>
                      <a:pt x="0" y="8"/>
                    </a:moveTo>
                    <a:lnTo>
                      <a:pt x="2" y="6"/>
                    </a:lnTo>
                    <a:lnTo>
                      <a:pt x="4" y="4"/>
                    </a:lnTo>
                    <a:lnTo>
                      <a:pt x="6" y="2"/>
                    </a:lnTo>
                    <a:lnTo>
                      <a:pt x="8" y="0"/>
                    </a:lnTo>
                    <a:lnTo>
                      <a:pt x="8" y="2"/>
                    </a:lnTo>
                    <a:lnTo>
                      <a:pt x="8" y="4"/>
                    </a:lnTo>
                    <a:lnTo>
                      <a:pt x="10" y="4"/>
                    </a:lnTo>
                    <a:lnTo>
                      <a:pt x="8" y="6"/>
                    </a:lnTo>
                    <a:lnTo>
                      <a:pt x="6" y="6"/>
                    </a:lnTo>
                    <a:lnTo>
                      <a:pt x="4" y="6"/>
                    </a:lnTo>
                    <a:lnTo>
                      <a:pt x="4" y="8"/>
                    </a:lnTo>
                    <a:lnTo>
                      <a:pt x="2" y="8"/>
                    </a:lnTo>
                    <a:lnTo>
                      <a:pt x="0" y="8"/>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22" name="Freeform 320">
                <a:extLst>
                  <a:ext uri="{FF2B5EF4-FFF2-40B4-BE49-F238E27FC236}">
                    <a16:creationId xmlns:a16="http://schemas.microsoft.com/office/drawing/2014/main" id="{BB932414-AC96-7766-08E3-A799BBF19180}"/>
                  </a:ext>
                </a:extLst>
              </p:cNvPr>
              <p:cNvSpPr>
                <a:spLocks noChangeAspect="1"/>
              </p:cNvSpPr>
              <p:nvPr/>
            </p:nvSpPr>
            <p:spPr bwMode="auto">
              <a:xfrm>
                <a:off x="4223854" y="2707217"/>
                <a:ext cx="6083" cy="6083"/>
              </a:xfrm>
              <a:custGeom>
                <a:avLst/>
                <a:gdLst>
                  <a:gd name="T0" fmla="*/ 0 w 4"/>
                  <a:gd name="T1" fmla="*/ 0 h 4"/>
                  <a:gd name="T2" fmla="*/ 0 w 4"/>
                  <a:gd name="T3" fmla="*/ 0 h 4"/>
                  <a:gd name="T4" fmla="*/ 0 w 4"/>
                  <a:gd name="T5" fmla="*/ 0 h 4"/>
                  <a:gd name="T6" fmla="*/ 2 w 4"/>
                  <a:gd name="T7" fmla="*/ 0 h 4"/>
                  <a:gd name="T8" fmla="*/ 2 w 4"/>
                  <a:gd name="T9" fmla="*/ 0 h 4"/>
                  <a:gd name="T10" fmla="*/ 2 w 4"/>
                  <a:gd name="T11" fmla="*/ 0 h 4"/>
                  <a:gd name="T12" fmla="*/ 2 w 4"/>
                  <a:gd name="T13" fmla="*/ 2 h 4"/>
                  <a:gd name="T14" fmla="*/ 4 w 4"/>
                  <a:gd name="T15" fmla="*/ 2 h 4"/>
                  <a:gd name="T16" fmla="*/ 4 w 4"/>
                  <a:gd name="T17" fmla="*/ 2 h 4"/>
                  <a:gd name="T18" fmla="*/ 2 w 4"/>
                  <a:gd name="T19" fmla="*/ 4 h 4"/>
                  <a:gd name="T20" fmla="*/ 0 w 4"/>
                  <a:gd name="T21" fmla="*/ 4 h 4"/>
                  <a:gd name="T22" fmla="*/ 0 w 4"/>
                  <a:gd name="T23" fmla="*/ 4 h 4"/>
                  <a:gd name="T24" fmla="*/ 0 w 4"/>
                  <a:gd name="T25" fmla="*/ 2 h 4"/>
                  <a:gd name="T26" fmla="*/ 0 w 4"/>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 h="4">
                    <a:moveTo>
                      <a:pt x="0" y="0"/>
                    </a:moveTo>
                    <a:lnTo>
                      <a:pt x="0" y="0"/>
                    </a:lnTo>
                    <a:lnTo>
                      <a:pt x="2" y="0"/>
                    </a:lnTo>
                    <a:lnTo>
                      <a:pt x="2" y="2"/>
                    </a:lnTo>
                    <a:lnTo>
                      <a:pt x="4" y="2"/>
                    </a:lnTo>
                    <a:lnTo>
                      <a:pt x="2" y="4"/>
                    </a:lnTo>
                    <a:lnTo>
                      <a:pt x="0" y="4"/>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23" name="Freeform 321">
                <a:extLst>
                  <a:ext uri="{FF2B5EF4-FFF2-40B4-BE49-F238E27FC236}">
                    <a16:creationId xmlns:a16="http://schemas.microsoft.com/office/drawing/2014/main" id="{6B904CE1-9D2C-15E8-4950-CA12325A5311}"/>
                  </a:ext>
                </a:extLst>
              </p:cNvPr>
              <p:cNvSpPr>
                <a:spLocks noChangeAspect="1"/>
              </p:cNvSpPr>
              <p:nvPr/>
            </p:nvSpPr>
            <p:spPr bwMode="auto">
              <a:xfrm>
                <a:off x="4223854" y="2707217"/>
                <a:ext cx="6083" cy="6083"/>
              </a:xfrm>
              <a:custGeom>
                <a:avLst/>
                <a:gdLst>
                  <a:gd name="T0" fmla="*/ 0 w 4"/>
                  <a:gd name="T1" fmla="*/ 0 h 4"/>
                  <a:gd name="T2" fmla="*/ 0 w 4"/>
                  <a:gd name="T3" fmla="*/ 0 h 4"/>
                  <a:gd name="T4" fmla="*/ 0 w 4"/>
                  <a:gd name="T5" fmla="*/ 0 h 4"/>
                  <a:gd name="T6" fmla="*/ 2 w 4"/>
                  <a:gd name="T7" fmla="*/ 0 h 4"/>
                  <a:gd name="T8" fmla="*/ 2 w 4"/>
                  <a:gd name="T9" fmla="*/ 0 h 4"/>
                  <a:gd name="T10" fmla="*/ 2 w 4"/>
                  <a:gd name="T11" fmla="*/ 0 h 4"/>
                  <a:gd name="T12" fmla="*/ 2 w 4"/>
                  <a:gd name="T13" fmla="*/ 2 h 4"/>
                  <a:gd name="T14" fmla="*/ 4 w 4"/>
                  <a:gd name="T15" fmla="*/ 2 h 4"/>
                  <a:gd name="T16" fmla="*/ 4 w 4"/>
                  <a:gd name="T17" fmla="*/ 2 h 4"/>
                  <a:gd name="T18" fmla="*/ 2 w 4"/>
                  <a:gd name="T19" fmla="*/ 4 h 4"/>
                  <a:gd name="T20" fmla="*/ 0 w 4"/>
                  <a:gd name="T21" fmla="*/ 4 h 4"/>
                  <a:gd name="T22" fmla="*/ 0 w 4"/>
                  <a:gd name="T23" fmla="*/ 4 h 4"/>
                  <a:gd name="T24" fmla="*/ 0 w 4"/>
                  <a:gd name="T25" fmla="*/ 2 h 4"/>
                  <a:gd name="T26" fmla="*/ 0 w 4"/>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 h="4">
                    <a:moveTo>
                      <a:pt x="0" y="0"/>
                    </a:moveTo>
                    <a:lnTo>
                      <a:pt x="0" y="0"/>
                    </a:lnTo>
                    <a:lnTo>
                      <a:pt x="2" y="0"/>
                    </a:lnTo>
                    <a:lnTo>
                      <a:pt x="2" y="2"/>
                    </a:lnTo>
                    <a:lnTo>
                      <a:pt x="4" y="2"/>
                    </a:lnTo>
                    <a:lnTo>
                      <a:pt x="2" y="4"/>
                    </a:lnTo>
                    <a:lnTo>
                      <a:pt x="0" y="4"/>
                    </a:lnTo>
                    <a:lnTo>
                      <a:pt x="0" y="2"/>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24" name="Freeform 322">
                <a:extLst>
                  <a:ext uri="{FF2B5EF4-FFF2-40B4-BE49-F238E27FC236}">
                    <a16:creationId xmlns:a16="http://schemas.microsoft.com/office/drawing/2014/main" id="{59D76D93-962C-BFA3-5841-D3D620E1863F}"/>
                  </a:ext>
                </a:extLst>
              </p:cNvPr>
              <p:cNvSpPr>
                <a:spLocks noChangeAspect="1"/>
              </p:cNvSpPr>
              <p:nvPr/>
            </p:nvSpPr>
            <p:spPr bwMode="auto">
              <a:xfrm>
                <a:off x="4272512" y="2603805"/>
                <a:ext cx="15206" cy="6083"/>
              </a:xfrm>
              <a:custGeom>
                <a:avLst/>
                <a:gdLst>
                  <a:gd name="T0" fmla="*/ 0 w 10"/>
                  <a:gd name="T1" fmla="*/ 4 h 4"/>
                  <a:gd name="T2" fmla="*/ 0 w 10"/>
                  <a:gd name="T3" fmla="*/ 0 h 4"/>
                  <a:gd name="T4" fmla="*/ 2 w 10"/>
                  <a:gd name="T5" fmla="*/ 0 h 4"/>
                  <a:gd name="T6" fmla="*/ 6 w 10"/>
                  <a:gd name="T7" fmla="*/ 2 h 4"/>
                  <a:gd name="T8" fmla="*/ 6 w 10"/>
                  <a:gd name="T9" fmla="*/ 2 h 4"/>
                  <a:gd name="T10" fmla="*/ 4 w 10"/>
                  <a:gd name="T11" fmla="*/ 2 h 4"/>
                  <a:gd name="T12" fmla="*/ 6 w 10"/>
                  <a:gd name="T13" fmla="*/ 2 h 4"/>
                  <a:gd name="T14" fmla="*/ 8 w 10"/>
                  <a:gd name="T15" fmla="*/ 4 h 4"/>
                  <a:gd name="T16" fmla="*/ 6 w 10"/>
                  <a:gd name="T17" fmla="*/ 4 h 4"/>
                  <a:gd name="T18" fmla="*/ 8 w 10"/>
                  <a:gd name="T19" fmla="*/ 4 h 4"/>
                  <a:gd name="T20" fmla="*/ 10 w 10"/>
                  <a:gd name="T21" fmla="*/ 4 h 4"/>
                  <a:gd name="T22" fmla="*/ 8 w 10"/>
                  <a:gd name="T23" fmla="*/ 4 h 4"/>
                  <a:gd name="T24" fmla="*/ 6 w 10"/>
                  <a:gd name="T25" fmla="*/ 4 h 4"/>
                  <a:gd name="T26" fmla="*/ 6 w 10"/>
                  <a:gd name="T27" fmla="*/ 4 h 4"/>
                  <a:gd name="T28" fmla="*/ 2 w 10"/>
                  <a:gd name="T29" fmla="*/ 4 h 4"/>
                  <a:gd name="T30" fmla="*/ 2 w 10"/>
                  <a:gd name="T31" fmla="*/ 4 h 4"/>
                  <a:gd name="T32" fmla="*/ 0 w 10"/>
                  <a:gd name="T33" fmla="*/ 4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 h="4">
                    <a:moveTo>
                      <a:pt x="0" y="4"/>
                    </a:moveTo>
                    <a:lnTo>
                      <a:pt x="0" y="0"/>
                    </a:lnTo>
                    <a:lnTo>
                      <a:pt x="2" y="0"/>
                    </a:lnTo>
                    <a:lnTo>
                      <a:pt x="6" y="2"/>
                    </a:lnTo>
                    <a:lnTo>
                      <a:pt x="4" y="2"/>
                    </a:lnTo>
                    <a:lnTo>
                      <a:pt x="6" y="2"/>
                    </a:lnTo>
                    <a:lnTo>
                      <a:pt x="8" y="4"/>
                    </a:lnTo>
                    <a:lnTo>
                      <a:pt x="6" y="4"/>
                    </a:lnTo>
                    <a:lnTo>
                      <a:pt x="8" y="4"/>
                    </a:lnTo>
                    <a:lnTo>
                      <a:pt x="10" y="4"/>
                    </a:lnTo>
                    <a:lnTo>
                      <a:pt x="8" y="4"/>
                    </a:lnTo>
                    <a:lnTo>
                      <a:pt x="6" y="4"/>
                    </a:lnTo>
                    <a:lnTo>
                      <a:pt x="2"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25" name="Freeform 323">
                <a:extLst>
                  <a:ext uri="{FF2B5EF4-FFF2-40B4-BE49-F238E27FC236}">
                    <a16:creationId xmlns:a16="http://schemas.microsoft.com/office/drawing/2014/main" id="{23D3F2DB-7C8B-E0A4-F69D-E30ADF3C3874}"/>
                  </a:ext>
                </a:extLst>
              </p:cNvPr>
              <p:cNvSpPr>
                <a:spLocks noChangeAspect="1"/>
              </p:cNvSpPr>
              <p:nvPr/>
            </p:nvSpPr>
            <p:spPr bwMode="auto">
              <a:xfrm>
                <a:off x="4272512" y="2603805"/>
                <a:ext cx="15206" cy="6083"/>
              </a:xfrm>
              <a:custGeom>
                <a:avLst/>
                <a:gdLst>
                  <a:gd name="T0" fmla="*/ 0 w 10"/>
                  <a:gd name="T1" fmla="*/ 4 h 4"/>
                  <a:gd name="T2" fmla="*/ 0 w 10"/>
                  <a:gd name="T3" fmla="*/ 0 h 4"/>
                  <a:gd name="T4" fmla="*/ 2 w 10"/>
                  <a:gd name="T5" fmla="*/ 0 h 4"/>
                  <a:gd name="T6" fmla="*/ 6 w 10"/>
                  <a:gd name="T7" fmla="*/ 2 h 4"/>
                  <a:gd name="T8" fmla="*/ 6 w 10"/>
                  <a:gd name="T9" fmla="*/ 2 h 4"/>
                  <a:gd name="T10" fmla="*/ 4 w 10"/>
                  <a:gd name="T11" fmla="*/ 2 h 4"/>
                  <a:gd name="T12" fmla="*/ 6 w 10"/>
                  <a:gd name="T13" fmla="*/ 2 h 4"/>
                  <a:gd name="T14" fmla="*/ 8 w 10"/>
                  <a:gd name="T15" fmla="*/ 4 h 4"/>
                  <a:gd name="T16" fmla="*/ 6 w 10"/>
                  <a:gd name="T17" fmla="*/ 4 h 4"/>
                  <a:gd name="T18" fmla="*/ 8 w 10"/>
                  <a:gd name="T19" fmla="*/ 4 h 4"/>
                  <a:gd name="T20" fmla="*/ 10 w 10"/>
                  <a:gd name="T21" fmla="*/ 4 h 4"/>
                  <a:gd name="T22" fmla="*/ 8 w 10"/>
                  <a:gd name="T23" fmla="*/ 4 h 4"/>
                  <a:gd name="T24" fmla="*/ 6 w 10"/>
                  <a:gd name="T25" fmla="*/ 4 h 4"/>
                  <a:gd name="T26" fmla="*/ 6 w 10"/>
                  <a:gd name="T27" fmla="*/ 4 h 4"/>
                  <a:gd name="T28" fmla="*/ 2 w 10"/>
                  <a:gd name="T29" fmla="*/ 4 h 4"/>
                  <a:gd name="T30" fmla="*/ 2 w 10"/>
                  <a:gd name="T31" fmla="*/ 4 h 4"/>
                  <a:gd name="T32" fmla="*/ 0 w 10"/>
                  <a:gd name="T33" fmla="*/ 4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 h="4">
                    <a:moveTo>
                      <a:pt x="0" y="4"/>
                    </a:moveTo>
                    <a:lnTo>
                      <a:pt x="0" y="0"/>
                    </a:lnTo>
                    <a:lnTo>
                      <a:pt x="2" y="0"/>
                    </a:lnTo>
                    <a:lnTo>
                      <a:pt x="6" y="2"/>
                    </a:lnTo>
                    <a:lnTo>
                      <a:pt x="4" y="2"/>
                    </a:lnTo>
                    <a:lnTo>
                      <a:pt x="6" y="2"/>
                    </a:lnTo>
                    <a:lnTo>
                      <a:pt x="8" y="4"/>
                    </a:lnTo>
                    <a:lnTo>
                      <a:pt x="6" y="4"/>
                    </a:lnTo>
                    <a:lnTo>
                      <a:pt x="8" y="4"/>
                    </a:lnTo>
                    <a:lnTo>
                      <a:pt x="10" y="4"/>
                    </a:lnTo>
                    <a:lnTo>
                      <a:pt x="8" y="4"/>
                    </a:lnTo>
                    <a:lnTo>
                      <a:pt x="6" y="4"/>
                    </a:lnTo>
                    <a:lnTo>
                      <a:pt x="2" y="4"/>
                    </a:lnTo>
                    <a:lnTo>
                      <a:pt x="0" y="4"/>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26" name="Freeform 324">
                <a:extLst>
                  <a:ext uri="{FF2B5EF4-FFF2-40B4-BE49-F238E27FC236}">
                    <a16:creationId xmlns:a16="http://schemas.microsoft.com/office/drawing/2014/main" id="{C2CE02EB-B9E0-6705-74AD-531912CC2502}"/>
                  </a:ext>
                </a:extLst>
              </p:cNvPr>
              <p:cNvSpPr>
                <a:spLocks noChangeAspect="1"/>
              </p:cNvSpPr>
              <p:nvPr/>
            </p:nvSpPr>
            <p:spPr bwMode="auto">
              <a:xfrm>
                <a:off x="4312048" y="2856249"/>
                <a:ext cx="12166" cy="6083"/>
              </a:xfrm>
              <a:custGeom>
                <a:avLst/>
                <a:gdLst>
                  <a:gd name="T0" fmla="*/ 0 w 8"/>
                  <a:gd name="T1" fmla="*/ 2 h 4"/>
                  <a:gd name="T2" fmla="*/ 0 w 8"/>
                  <a:gd name="T3" fmla="*/ 2 h 4"/>
                  <a:gd name="T4" fmla="*/ 2 w 8"/>
                  <a:gd name="T5" fmla="*/ 2 h 4"/>
                  <a:gd name="T6" fmla="*/ 2 w 8"/>
                  <a:gd name="T7" fmla="*/ 2 h 4"/>
                  <a:gd name="T8" fmla="*/ 4 w 8"/>
                  <a:gd name="T9" fmla="*/ 0 h 4"/>
                  <a:gd name="T10" fmla="*/ 4 w 8"/>
                  <a:gd name="T11" fmla="*/ 0 h 4"/>
                  <a:gd name="T12" fmla="*/ 6 w 8"/>
                  <a:gd name="T13" fmla="*/ 2 h 4"/>
                  <a:gd name="T14" fmla="*/ 6 w 8"/>
                  <a:gd name="T15" fmla="*/ 2 h 4"/>
                  <a:gd name="T16" fmla="*/ 8 w 8"/>
                  <a:gd name="T17" fmla="*/ 2 h 4"/>
                  <a:gd name="T18" fmla="*/ 6 w 8"/>
                  <a:gd name="T19" fmla="*/ 4 h 4"/>
                  <a:gd name="T20" fmla="*/ 6 w 8"/>
                  <a:gd name="T21" fmla="*/ 4 h 4"/>
                  <a:gd name="T22" fmla="*/ 4 w 8"/>
                  <a:gd name="T23" fmla="*/ 4 h 4"/>
                  <a:gd name="T24" fmla="*/ 4 w 8"/>
                  <a:gd name="T25" fmla="*/ 4 h 4"/>
                  <a:gd name="T26" fmla="*/ 2 w 8"/>
                  <a:gd name="T27" fmla="*/ 4 h 4"/>
                  <a:gd name="T28" fmla="*/ 2 w 8"/>
                  <a:gd name="T29" fmla="*/ 4 h 4"/>
                  <a:gd name="T30" fmla="*/ 2 w 8"/>
                  <a:gd name="T31" fmla="*/ 4 h 4"/>
                  <a:gd name="T32" fmla="*/ 0 w 8"/>
                  <a:gd name="T33" fmla="*/ 2 h 4"/>
                  <a:gd name="T34" fmla="*/ 0 w 8"/>
                  <a:gd name="T35" fmla="*/ 2 h 4"/>
                  <a:gd name="T36" fmla="*/ 0 w 8"/>
                  <a:gd name="T37" fmla="*/ 4 h 4"/>
                  <a:gd name="T38" fmla="*/ 0 w 8"/>
                  <a:gd name="T39" fmla="*/ 2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 h="4">
                    <a:moveTo>
                      <a:pt x="0" y="2"/>
                    </a:moveTo>
                    <a:lnTo>
                      <a:pt x="0" y="2"/>
                    </a:lnTo>
                    <a:lnTo>
                      <a:pt x="2" y="2"/>
                    </a:lnTo>
                    <a:lnTo>
                      <a:pt x="4" y="0"/>
                    </a:lnTo>
                    <a:lnTo>
                      <a:pt x="6" y="2"/>
                    </a:lnTo>
                    <a:lnTo>
                      <a:pt x="8" y="2"/>
                    </a:lnTo>
                    <a:lnTo>
                      <a:pt x="6" y="4"/>
                    </a:lnTo>
                    <a:lnTo>
                      <a:pt x="4" y="4"/>
                    </a:lnTo>
                    <a:lnTo>
                      <a:pt x="2" y="4"/>
                    </a:lnTo>
                    <a:lnTo>
                      <a:pt x="0" y="2"/>
                    </a:lnTo>
                    <a:lnTo>
                      <a:pt x="0"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27" name="Freeform 325">
                <a:extLst>
                  <a:ext uri="{FF2B5EF4-FFF2-40B4-BE49-F238E27FC236}">
                    <a16:creationId xmlns:a16="http://schemas.microsoft.com/office/drawing/2014/main" id="{CC894954-A39E-6ED7-D709-D746AABBDE5A}"/>
                  </a:ext>
                </a:extLst>
              </p:cNvPr>
              <p:cNvSpPr>
                <a:spLocks noChangeAspect="1"/>
              </p:cNvSpPr>
              <p:nvPr/>
            </p:nvSpPr>
            <p:spPr bwMode="auto">
              <a:xfrm>
                <a:off x="4312048" y="2856249"/>
                <a:ext cx="12166" cy="6083"/>
              </a:xfrm>
              <a:custGeom>
                <a:avLst/>
                <a:gdLst>
                  <a:gd name="T0" fmla="*/ 0 w 8"/>
                  <a:gd name="T1" fmla="*/ 2 h 4"/>
                  <a:gd name="T2" fmla="*/ 0 w 8"/>
                  <a:gd name="T3" fmla="*/ 2 h 4"/>
                  <a:gd name="T4" fmla="*/ 2 w 8"/>
                  <a:gd name="T5" fmla="*/ 2 h 4"/>
                  <a:gd name="T6" fmla="*/ 2 w 8"/>
                  <a:gd name="T7" fmla="*/ 2 h 4"/>
                  <a:gd name="T8" fmla="*/ 4 w 8"/>
                  <a:gd name="T9" fmla="*/ 0 h 4"/>
                  <a:gd name="T10" fmla="*/ 4 w 8"/>
                  <a:gd name="T11" fmla="*/ 0 h 4"/>
                  <a:gd name="T12" fmla="*/ 6 w 8"/>
                  <a:gd name="T13" fmla="*/ 2 h 4"/>
                  <a:gd name="T14" fmla="*/ 6 w 8"/>
                  <a:gd name="T15" fmla="*/ 2 h 4"/>
                  <a:gd name="T16" fmla="*/ 8 w 8"/>
                  <a:gd name="T17" fmla="*/ 2 h 4"/>
                  <a:gd name="T18" fmla="*/ 6 w 8"/>
                  <a:gd name="T19" fmla="*/ 4 h 4"/>
                  <a:gd name="T20" fmla="*/ 6 w 8"/>
                  <a:gd name="T21" fmla="*/ 4 h 4"/>
                  <a:gd name="T22" fmla="*/ 4 w 8"/>
                  <a:gd name="T23" fmla="*/ 4 h 4"/>
                  <a:gd name="T24" fmla="*/ 4 w 8"/>
                  <a:gd name="T25" fmla="*/ 4 h 4"/>
                  <a:gd name="T26" fmla="*/ 2 w 8"/>
                  <a:gd name="T27" fmla="*/ 4 h 4"/>
                  <a:gd name="T28" fmla="*/ 2 w 8"/>
                  <a:gd name="T29" fmla="*/ 4 h 4"/>
                  <a:gd name="T30" fmla="*/ 2 w 8"/>
                  <a:gd name="T31" fmla="*/ 4 h 4"/>
                  <a:gd name="T32" fmla="*/ 0 w 8"/>
                  <a:gd name="T33" fmla="*/ 2 h 4"/>
                  <a:gd name="T34" fmla="*/ 0 w 8"/>
                  <a:gd name="T35" fmla="*/ 2 h 4"/>
                  <a:gd name="T36" fmla="*/ 0 w 8"/>
                  <a:gd name="T37" fmla="*/ 4 h 4"/>
                  <a:gd name="T38" fmla="*/ 0 w 8"/>
                  <a:gd name="T39" fmla="*/ 2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 h="4">
                    <a:moveTo>
                      <a:pt x="0" y="2"/>
                    </a:moveTo>
                    <a:lnTo>
                      <a:pt x="0" y="2"/>
                    </a:lnTo>
                    <a:lnTo>
                      <a:pt x="2" y="2"/>
                    </a:lnTo>
                    <a:lnTo>
                      <a:pt x="4" y="0"/>
                    </a:lnTo>
                    <a:lnTo>
                      <a:pt x="6" y="2"/>
                    </a:lnTo>
                    <a:lnTo>
                      <a:pt x="8" y="2"/>
                    </a:lnTo>
                    <a:lnTo>
                      <a:pt x="6" y="4"/>
                    </a:lnTo>
                    <a:lnTo>
                      <a:pt x="4" y="4"/>
                    </a:lnTo>
                    <a:lnTo>
                      <a:pt x="2" y="4"/>
                    </a:lnTo>
                    <a:lnTo>
                      <a:pt x="0" y="2"/>
                    </a:lnTo>
                    <a:lnTo>
                      <a:pt x="0" y="4"/>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28" name="Freeform 326">
                <a:extLst>
                  <a:ext uri="{FF2B5EF4-FFF2-40B4-BE49-F238E27FC236}">
                    <a16:creationId xmlns:a16="http://schemas.microsoft.com/office/drawing/2014/main" id="{EF9FB16E-280A-235B-BAB1-CC30C04C9DDC}"/>
                  </a:ext>
                </a:extLst>
              </p:cNvPr>
              <p:cNvSpPr>
                <a:spLocks noChangeAspect="1"/>
              </p:cNvSpPr>
              <p:nvPr/>
            </p:nvSpPr>
            <p:spPr bwMode="auto">
              <a:xfrm>
                <a:off x="4175196" y="2646390"/>
                <a:ext cx="12166" cy="6083"/>
              </a:xfrm>
              <a:custGeom>
                <a:avLst/>
                <a:gdLst>
                  <a:gd name="T0" fmla="*/ 0 w 8"/>
                  <a:gd name="T1" fmla="*/ 2 h 4"/>
                  <a:gd name="T2" fmla="*/ 0 w 8"/>
                  <a:gd name="T3" fmla="*/ 0 h 4"/>
                  <a:gd name="T4" fmla="*/ 4 w 8"/>
                  <a:gd name="T5" fmla="*/ 0 h 4"/>
                  <a:gd name="T6" fmla="*/ 6 w 8"/>
                  <a:gd name="T7" fmla="*/ 0 h 4"/>
                  <a:gd name="T8" fmla="*/ 8 w 8"/>
                  <a:gd name="T9" fmla="*/ 0 h 4"/>
                  <a:gd name="T10" fmla="*/ 6 w 8"/>
                  <a:gd name="T11" fmla="*/ 2 h 4"/>
                  <a:gd name="T12" fmla="*/ 6 w 8"/>
                  <a:gd name="T13" fmla="*/ 0 h 4"/>
                  <a:gd name="T14" fmla="*/ 6 w 8"/>
                  <a:gd name="T15" fmla="*/ 2 h 4"/>
                  <a:gd name="T16" fmla="*/ 4 w 8"/>
                  <a:gd name="T17" fmla="*/ 2 h 4"/>
                  <a:gd name="T18" fmla="*/ 6 w 8"/>
                  <a:gd name="T19" fmla="*/ 2 h 4"/>
                  <a:gd name="T20" fmla="*/ 6 w 8"/>
                  <a:gd name="T21" fmla="*/ 4 h 4"/>
                  <a:gd name="T22" fmla="*/ 2 w 8"/>
                  <a:gd name="T23" fmla="*/ 4 h 4"/>
                  <a:gd name="T24" fmla="*/ 0 w 8"/>
                  <a:gd name="T25" fmla="*/ 2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 h="4">
                    <a:moveTo>
                      <a:pt x="0" y="2"/>
                    </a:moveTo>
                    <a:lnTo>
                      <a:pt x="0" y="0"/>
                    </a:lnTo>
                    <a:lnTo>
                      <a:pt x="4" y="0"/>
                    </a:lnTo>
                    <a:lnTo>
                      <a:pt x="6" y="0"/>
                    </a:lnTo>
                    <a:lnTo>
                      <a:pt x="8" y="0"/>
                    </a:lnTo>
                    <a:lnTo>
                      <a:pt x="6" y="2"/>
                    </a:lnTo>
                    <a:lnTo>
                      <a:pt x="6" y="0"/>
                    </a:lnTo>
                    <a:lnTo>
                      <a:pt x="6" y="2"/>
                    </a:lnTo>
                    <a:lnTo>
                      <a:pt x="4" y="2"/>
                    </a:lnTo>
                    <a:lnTo>
                      <a:pt x="6" y="2"/>
                    </a:lnTo>
                    <a:lnTo>
                      <a:pt x="6" y="4"/>
                    </a:lnTo>
                    <a:lnTo>
                      <a:pt x="2"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29" name="Freeform 327">
                <a:extLst>
                  <a:ext uri="{FF2B5EF4-FFF2-40B4-BE49-F238E27FC236}">
                    <a16:creationId xmlns:a16="http://schemas.microsoft.com/office/drawing/2014/main" id="{10C83976-44F5-C69E-E8D0-A180C8083760}"/>
                  </a:ext>
                </a:extLst>
              </p:cNvPr>
              <p:cNvSpPr>
                <a:spLocks noChangeAspect="1"/>
              </p:cNvSpPr>
              <p:nvPr/>
            </p:nvSpPr>
            <p:spPr bwMode="auto">
              <a:xfrm>
                <a:off x="4175196" y="2646390"/>
                <a:ext cx="12166" cy="6083"/>
              </a:xfrm>
              <a:custGeom>
                <a:avLst/>
                <a:gdLst>
                  <a:gd name="T0" fmla="*/ 0 w 8"/>
                  <a:gd name="T1" fmla="*/ 2 h 4"/>
                  <a:gd name="T2" fmla="*/ 0 w 8"/>
                  <a:gd name="T3" fmla="*/ 0 h 4"/>
                  <a:gd name="T4" fmla="*/ 4 w 8"/>
                  <a:gd name="T5" fmla="*/ 0 h 4"/>
                  <a:gd name="T6" fmla="*/ 6 w 8"/>
                  <a:gd name="T7" fmla="*/ 0 h 4"/>
                  <a:gd name="T8" fmla="*/ 8 w 8"/>
                  <a:gd name="T9" fmla="*/ 0 h 4"/>
                  <a:gd name="T10" fmla="*/ 6 w 8"/>
                  <a:gd name="T11" fmla="*/ 2 h 4"/>
                  <a:gd name="T12" fmla="*/ 6 w 8"/>
                  <a:gd name="T13" fmla="*/ 0 h 4"/>
                  <a:gd name="T14" fmla="*/ 6 w 8"/>
                  <a:gd name="T15" fmla="*/ 2 h 4"/>
                  <a:gd name="T16" fmla="*/ 4 w 8"/>
                  <a:gd name="T17" fmla="*/ 2 h 4"/>
                  <a:gd name="T18" fmla="*/ 6 w 8"/>
                  <a:gd name="T19" fmla="*/ 2 h 4"/>
                  <a:gd name="T20" fmla="*/ 6 w 8"/>
                  <a:gd name="T21" fmla="*/ 4 h 4"/>
                  <a:gd name="T22" fmla="*/ 2 w 8"/>
                  <a:gd name="T23" fmla="*/ 4 h 4"/>
                  <a:gd name="T24" fmla="*/ 0 w 8"/>
                  <a:gd name="T25" fmla="*/ 2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 h="4">
                    <a:moveTo>
                      <a:pt x="0" y="2"/>
                    </a:moveTo>
                    <a:lnTo>
                      <a:pt x="0" y="0"/>
                    </a:lnTo>
                    <a:lnTo>
                      <a:pt x="4" y="0"/>
                    </a:lnTo>
                    <a:lnTo>
                      <a:pt x="6" y="0"/>
                    </a:lnTo>
                    <a:lnTo>
                      <a:pt x="8" y="0"/>
                    </a:lnTo>
                    <a:lnTo>
                      <a:pt x="6" y="2"/>
                    </a:lnTo>
                    <a:lnTo>
                      <a:pt x="6" y="0"/>
                    </a:lnTo>
                    <a:lnTo>
                      <a:pt x="6" y="2"/>
                    </a:lnTo>
                    <a:lnTo>
                      <a:pt x="4" y="2"/>
                    </a:lnTo>
                    <a:lnTo>
                      <a:pt x="6" y="2"/>
                    </a:lnTo>
                    <a:lnTo>
                      <a:pt x="6" y="4"/>
                    </a:lnTo>
                    <a:lnTo>
                      <a:pt x="2" y="4"/>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30" name="Freeform 328">
                <a:extLst>
                  <a:ext uri="{FF2B5EF4-FFF2-40B4-BE49-F238E27FC236}">
                    <a16:creationId xmlns:a16="http://schemas.microsoft.com/office/drawing/2014/main" id="{DE6DD236-BD58-DBE9-A276-F8E34B21ED1E}"/>
                  </a:ext>
                </a:extLst>
              </p:cNvPr>
              <p:cNvSpPr>
                <a:spLocks noChangeAspect="1"/>
              </p:cNvSpPr>
              <p:nvPr/>
            </p:nvSpPr>
            <p:spPr bwMode="auto">
              <a:xfrm>
                <a:off x="4205608" y="2692011"/>
                <a:ext cx="12166" cy="12166"/>
              </a:xfrm>
              <a:custGeom>
                <a:avLst/>
                <a:gdLst>
                  <a:gd name="T0" fmla="*/ 0 w 8"/>
                  <a:gd name="T1" fmla="*/ 6 h 8"/>
                  <a:gd name="T2" fmla="*/ 2 w 8"/>
                  <a:gd name="T3" fmla="*/ 4 h 8"/>
                  <a:gd name="T4" fmla="*/ 2 w 8"/>
                  <a:gd name="T5" fmla="*/ 4 h 8"/>
                  <a:gd name="T6" fmla="*/ 4 w 8"/>
                  <a:gd name="T7" fmla="*/ 4 h 8"/>
                  <a:gd name="T8" fmla="*/ 4 w 8"/>
                  <a:gd name="T9" fmla="*/ 4 h 8"/>
                  <a:gd name="T10" fmla="*/ 4 w 8"/>
                  <a:gd name="T11" fmla="*/ 4 h 8"/>
                  <a:gd name="T12" fmla="*/ 2 w 8"/>
                  <a:gd name="T13" fmla="*/ 4 h 8"/>
                  <a:gd name="T14" fmla="*/ 2 w 8"/>
                  <a:gd name="T15" fmla="*/ 4 h 8"/>
                  <a:gd name="T16" fmla="*/ 4 w 8"/>
                  <a:gd name="T17" fmla="*/ 2 h 8"/>
                  <a:gd name="T18" fmla="*/ 6 w 8"/>
                  <a:gd name="T19" fmla="*/ 2 h 8"/>
                  <a:gd name="T20" fmla="*/ 6 w 8"/>
                  <a:gd name="T21" fmla="*/ 2 h 8"/>
                  <a:gd name="T22" fmla="*/ 6 w 8"/>
                  <a:gd name="T23" fmla="*/ 0 h 8"/>
                  <a:gd name="T24" fmla="*/ 8 w 8"/>
                  <a:gd name="T25" fmla="*/ 0 h 8"/>
                  <a:gd name="T26" fmla="*/ 8 w 8"/>
                  <a:gd name="T27" fmla="*/ 2 h 8"/>
                  <a:gd name="T28" fmla="*/ 6 w 8"/>
                  <a:gd name="T29" fmla="*/ 2 h 8"/>
                  <a:gd name="T30" fmla="*/ 6 w 8"/>
                  <a:gd name="T31" fmla="*/ 4 h 8"/>
                  <a:gd name="T32" fmla="*/ 4 w 8"/>
                  <a:gd name="T33" fmla="*/ 4 h 8"/>
                  <a:gd name="T34" fmla="*/ 2 w 8"/>
                  <a:gd name="T35" fmla="*/ 8 h 8"/>
                  <a:gd name="T36" fmla="*/ 2 w 8"/>
                  <a:gd name="T37" fmla="*/ 8 h 8"/>
                  <a:gd name="T38" fmla="*/ 0 w 8"/>
                  <a:gd name="T39" fmla="*/ 6 h 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 h="8">
                    <a:moveTo>
                      <a:pt x="0" y="6"/>
                    </a:moveTo>
                    <a:lnTo>
                      <a:pt x="2" y="4"/>
                    </a:lnTo>
                    <a:lnTo>
                      <a:pt x="4" y="4"/>
                    </a:lnTo>
                    <a:lnTo>
                      <a:pt x="2" y="4"/>
                    </a:lnTo>
                    <a:lnTo>
                      <a:pt x="4" y="2"/>
                    </a:lnTo>
                    <a:lnTo>
                      <a:pt x="6" y="2"/>
                    </a:lnTo>
                    <a:lnTo>
                      <a:pt x="6" y="0"/>
                    </a:lnTo>
                    <a:lnTo>
                      <a:pt x="8" y="0"/>
                    </a:lnTo>
                    <a:lnTo>
                      <a:pt x="8" y="2"/>
                    </a:lnTo>
                    <a:lnTo>
                      <a:pt x="6" y="2"/>
                    </a:lnTo>
                    <a:lnTo>
                      <a:pt x="6" y="4"/>
                    </a:lnTo>
                    <a:lnTo>
                      <a:pt x="4" y="4"/>
                    </a:lnTo>
                    <a:lnTo>
                      <a:pt x="2" y="8"/>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31" name="Freeform 329">
                <a:extLst>
                  <a:ext uri="{FF2B5EF4-FFF2-40B4-BE49-F238E27FC236}">
                    <a16:creationId xmlns:a16="http://schemas.microsoft.com/office/drawing/2014/main" id="{A8CD567A-7CC9-ACAB-D94F-1E8D2D622A48}"/>
                  </a:ext>
                </a:extLst>
              </p:cNvPr>
              <p:cNvSpPr>
                <a:spLocks noChangeAspect="1"/>
              </p:cNvSpPr>
              <p:nvPr/>
            </p:nvSpPr>
            <p:spPr bwMode="auto">
              <a:xfrm>
                <a:off x="4205608" y="2692011"/>
                <a:ext cx="12166" cy="12166"/>
              </a:xfrm>
              <a:custGeom>
                <a:avLst/>
                <a:gdLst>
                  <a:gd name="T0" fmla="*/ 0 w 8"/>
                  <a:gd name="T1" fmla="*/ 6 h 8"/>
                  <a:gd name="T2" fmla="*/ 2 w 8"/>
                  <a:gd name="T3" fmla="*/ 4 h 8"/>
                  <a:gd name="T4" fmla="*/ 2 w 8"/>
                  <a:gd name="T5" fmla="*/ 4 h 8"/>
                  <a:gd name="T6" fmla="*/ 4 w 8"/>
                  <a:gd name="T7" fmla="*/ 4 h 8"/>
                  <a:gd name="T8" fmla="*/ 4 w 8"/>
                  <a:gd name="T9" fmla="*/ 4 h 8"/>
                  <a:gd name="T10" fmla="*/ 4 w 8"/>
                  <a:gd name="T11" fmla="*/ 4 h 8"/>
                  <a:gd name="T12" fmla="*/ 2 w 8"/>
                  <a:gd name="T13" fmla="*/ 4 h 8"/>
                  <a:gd name="T14" fmla="*/ 2 w 8"/>
                  <a:gd name="T15" fmla="*/ 4 h 8"/>
                  <a:gd name="T16" fmla="*/ 4 w 8"/>
                  <a:gd name="T17" fmla="*/ 2 h 8"/>
                  <a:gd name="T18" fmla="*/ 6 w 8"/>
                  <a:gd name="T19" fmla="*/ 2 h 8"/>
                  <a:gd name="T20" fmla="*/ 6 w 8"/>
                  <a:gd name="T21" fmla="*/ 2 h 8"/>
                  <a:gd name="T22" fmla="*/ 6 w 8"/>
                  <a:gd name="T23" fmla="*/ 0 h 8"/>
                  <a:gd name="T24" fmla="*/ 8 w 8"/>
                  <a:gd name="T25" fmla="*/ 0 h 8"/>
                  <a:gd name="T26" fmla="*/ 8 w 8"/>
                  <a:gd name="T27" fmla="*/ 2 h 8"/>
                  <a:gd name="T28" fmla="*/ 6 w 8"/>
                  <a:gd name="T29" fmla="*/ 2 h 8"/>
                  <a:gd name="T30" fmla="*/ 6 w 8"/>
                  <a:gd name="T31" fmla="*/ 4 h 8"/>
                  <a:gd name="T32" fmla="*/ 4 w 8"/>
                  <a:gd name="T33" fmla="*/ 4 h 8"/>
                  <a:gd name="T34" fmla="*/ 2 w 8"/>
                  <a:gd name="T35" fmla="*/ 8 h 8"/>
                  <a:gd name="T36" fmla="*/ 2 w 8"/>
                  <a:gd name="T37" fmla="*/ 8 h 8"/>
                  <a:gd name="T38" fmla="*/ 0 w 8"/>
                  <a:gd name="T39" fmla="*/ 6 h 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 h="8">
                    <a:moveTo>
                      <a:pt x="0" y="6"/>
                    </a:moveTo>
                    <a:lnTo>
                      <a:pt x="2" y="4"/>
                    </a:lnTo>
                    <a:lnTo>
                      <a:pt x="4" y="4"/>
                    </a:lnTo>
                    <a:lnTo>
                      <a:pt x="2" y="4"/>
                    </a:lnTo>
                    <a:lnTo>
                      <a:pt x="4" y="2"/>
                    </a:lnTo>
                    <a:lnTo>
                      <a:pt x="6" y="2"/>
                    </a:lnTo>
                    <a:lnTo>
                      <a:pt x="6" y="0"/>
                    </a:lnTo>
                    <a:lnTo>
                      <a:pt x="8" y="0"/>
                    </a:lnTo>
                    <a:lnTo>
                      <a:pt x="8" y="2"/>
                    </a:lnTo>
                    <a:lnTo>
                      <a:pt x="6" y="2"/>
                    </a:lnTo>
                    <a:lnTo>
                      <a:pt x="6" y="4"/>
                    </a:lnTo>
                    <a:lnTo>
                      <a:pt x="4" y="4"/>
                    </a:lnTo>
                    <a:lnTo>
                      <a:pt x="2" y="8"/>
                    </a:lnTo>
                    <a:lnTo>
                      <a:pt x="0" y="6"/>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32" name="Freeform 330">
                <a:extLst>
                  <a:ext uri="{FF2B5EF4-FFF2-40B4-BE49-F238E27FC236}">
                    <a16:creationId xmlns:a16="http://schemas.microsoft.com/office/drawing/2014/main" id="{0C107B42-9B34-A7DF-0655-372C9985F73E}"/>
                  </a:ext>
                </a:extLst>
              </p:cNvPr>
              <p:cNvSpPr>
                <a:spLocks noChangeAspect="1"/>
              </p:cNvSpPr>
              <p:nvPr/>
            </p:nvSpPr>
            <p:spPr bwMode="auto">
              <a:xfrm>
                <a:off x="4178236" y="2655513"/>
                <a:ext cx="3040" cy="9123"/>
              </a:xfrm>
              <a:custGeom>
                <a:avLst/>
                <a:gdLst>
                  <a:gd name="T0" fmla="*/ 0 w 2"/>
                  <a:gd name="T1" fmla="*/ 2 h 6"/>
                  <a:gd name="T2" fmla="*/ 0 w 2"/>
                  <a:gd name="T3" fmla="*/ 0 h 6"/>
                  <a:gd name="T4" fmla="*/ 2 w 2"/>
                  <a:gd name="T5" fmla="*/ 2 h 6"/>
                  <a:gd name="T6" fmla="*/ 2 w 2"/>
                  <a:gd name="T7" fmla="*/ 4 h 6"/>
                  <a:gd name="T8" fmla="*/ 0 w 2"/>
                  <a:gd name="T9" fmla="*/ 4 h 6"/>
                  <a:gd name="T10" fmla="*/ 2 w 2"/>
                  <a:gd name="T11" fmla="*/ 4 h 6"/>
                  <a:gd name="T12" fmla="*/ 0 w 2"/>
                  <a:gd name="T13" fmla="*/ 6 h 6"/>
                  <a:gd name="T14" fmla="*/ 2 w 2"/>
                  <a:gd name="T15" fmla="*/ 6 h 6"/>
                  <a:gd name="T16" fmla="*/ 2 w 2"/>
                  <a:gd name="T17" fmla="*/ 6 h 6"/>
                  <a:gd name="T18" fmla="*/ 0 w 2"/>
                  <a:gd name="T19" fmla="*/ 6 h 6"/>
                  <a:gd name="T20" fmla="*/ 0 w 2"/>
                  <a:gd name="T21" fmla="*/ 2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6">
                    <a:moveTo>
                      <a:pt x="0" y="2"/>
                    </a:moveTo>
                    <a:lnTo>
                      <a:pt x="0" y="0"/>
                    </a:lnTo>
                    <a:lnTo>
                      <a:pt x="2" y="2"/>
                    </a:lnTo>
                    <a:lnTo>
                      <a:pt x="2" y="4"/>
                    </a:lnTo>
                    <a:lnTo>
                      <a:pt x="0" y="4"/>
                    </a:lnTo>
                    <a:lnTo>
                      <a:pt x="2" y="4"/>
                    </a:lnTo>
                    <a:lnTo>
                      <a:pt x="0" y="6"/>
                    </a:lnTo>
                    <a:lnTo>
                      <a:pt x="2" y="6"/>
                    </a:lnTo>
                    <a:lnTo>
                      <a:pt x="0" y="6"/>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33" name="Freeform 331">
                <a:extLst>
                  <a:ext uri="{FF2B5EF4-FFF2-40B4-BE49-F238E27FC236}">
                    <a16:creationId xmlns:a16="http://schemas.microsoft.com/office/drawing/2014/main" id="{85952329-B456-9132-80AE-51812F29F714}"/>
                  </a:ext>
                </a:extLst>
              </p:cNvPr>
              <p:cNvSpPr>
                <a:spLocks noChangeAspect="1"/>
              </p:cNvSpPr>
              <p:nvPr/>
            </p:nvSpPr>
            <p:spPr bwMode="auto">
              <a:xfrm>
                <a:off x="4178236" y="2655513"/>
                <a:ext cx="3040" cy="9123"/>
              </a:xfrm>
              <a:custGeom>
                <a:avLst/>
                <a:gdLst>
                  <a:gd name="T0" fmla="*/ 0 w 2"/>
                  <a:gd name="T1" fmla="*/ 2 h 6"/>
                  <a:gd name="T2" fmla="*/ 0 w 2"/>
                  <a:gd name="T3" fmla="*/ 0 h 6"/>
                  <a:gd name="T4" fmla="*/ 2 w 2"/>
                  <a:gd name="T5" fmla="*/ 2 h 6"/>
                  <a:gd name="T6" fmla="*/ 2 w 2"/>
                  <a:gd name="T7" fmla="*/ 4 h 6"/>
                  <a:gd name="T8" fmla="*/ 0 w 2"/>
                  <a:gd name="T9" fmla="*/ 4 h 6"/>
                  <a:gd name="T10" fmla="*/ 2 w 2"/>
                  <a:gd name="T11" fmla="*/ 4 h 6"/>
                  <a:gd name="T12" fmla="*/ 0 w 2"/>
                  <a:gd name="T13" fmla="*/ 6 h 6"/>
                  <a:gd name="T14" fmla="*/ 2 w 2"/>
                  <a:gd name="T15" fmla="*/ 6 h 6"/>
                  <a:gd name="T16" fmla="*/ 2 w 2"/>
                  <a:gd name="T17" fmla="*/ 6 h 6"/>
                  <a:gd name="T18" fmla="*/ 0 w 2"/>
                  <a:gd name="T19" fmla="*/ 6 h 6"/>
                  <a:gd name="T20" fmla="*/ 0 w 2"/>
                  <a:gd name="T21" fmla="*/ 2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6">
                    <a:moveTo>
                      <a:pt x="0" y="2"/>
                    </a:moveTo>
                    <a:lnTo>
                      <a:pt x="0" y="0"/>
                    </a:lnTo>
                    <a:lnTo>
                      <a:pt x="2" y="2"/>
                    </a:lnTo>
                    <a:lnTo>
                      <a:pt x="2" y="4"/>
                    </a:lnTo>
                    <a:lnTo>
                      <a:pt x="0" y="4"/>
                    </a:lnTo>
                    <a:lnTo>
                      <a:pt x="2" y="4"/>
                    </a:lnTo>
                    <a:lnTo>
                      <a:pt x="0" y="6"/>
                    </a:lnTo>
                    <a:lnTo>
                      <a:pt x="2" y="6"/>
                    </a:lnTo>
                    <a:lnTo>
                      <a:pt x="0" y="6"/>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34" name="Freeform 332">
                <a:extLst>
                  <a:ext uri="{FF2B5EF4-FFF2-40B4-BE49-F238E27FC236}">
                    <a16:creationId xmlns:a16="http://schemas.microsoft.com/office/drawing/2014/main" id="{BF9BBF6B-94A6-5794-3101-674B0A9F2274}"/>
                  </a:ext>
                </a:extLst>
              </p:cNvPr>
              <p:cNvSpPr>
                <a:spLocks noChangeAspect="1"/>
              </p:cNvSpPr>
              <p:nvPr/>
            </p:nvSpPr>
            <p:spPr bwMode="auto">
              <a:xfrm>
                <a:off x="4324214" y="2555146"/>
                <a:ext cx="3040" cy="6083"/>
              </a:xfrm>
              <a:custGeom>
                <a:avLst/>
                <a:gdLst>
                  <a:gd name="T0" fmla="*/ 0 w 2"/>
                  <a:gd name="T1" fmla="*/ 4 h 4"/>
                  <a:gd name="T2" fmla="*/ 0 w 2"/>
                  <a:gd name="T3" fmla="*/ 0 h 4"/>
                  <a:gd name="T4" fmla="*/ 2 w 2"/>
                  <a:gd name="T5" fmla="*/ 2 h 4"/>
                  <a:gd name="T6" fmla="*/ 2 w 2"/>
                  <a:gd name="T7" fmla="*/ 2 h 4"/>
                  <a:gd name="T8" fmla="*/ 2 w 2"/>
                  <a:gd name="T9" fmla="*/ 2 h 4"/>
                  <a:gd name="T10" fmla="*/ 2 w 2"/>
                  <a:gd name="T11" fmla="*/ 4 h 4"/>
                  <a:gd name="T12" fmla="*/ 2 w 2"/>
                  <a:gd name="T13" fmla="*/ 4 h 4"/>
                  <a:gd name="T14" fmla="*/ 0 w 2"/>
                  <a:gd name="T15" fmla="*/ 4 h 4"/>
                  <a:gd name="T16" fmla="*/ 0 w 2"/>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4">
                    <a:moveTo>
                      <a:pt x="0" y="4"/>
                    </a:moveTo>
                    <a:lnTo>
                      <a:pt x="0" y="0"/>
                    </a:lnTo>
                    <a:lnTo>
                      <a:pt x="2" y="2"/>
                    </a:lnTo>
                    <a:lnTo>
                      <a:pt x="2"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35" name="Freeform 333">
                <a:extLst>
                  <a:ext uri="{FF2B5EF4-FFF2-40B4-BE49-F238E27FC236}">
                    <a16:creationId xmlns:a16="http://schemas.microsoft.com/office/drawing/2014/main" id="{719F3EB1-97A5-DCA6-E5C0-887CD77EC597}"/>
                  </a:ext>
                </a:extLst>
              </p:cNvPr>
              <p:cNvSpPr>
                <a:spLocks noChangeAspect="1"/>
              </p:cNvSpPr>
              <p:nvPr/>
            </p:nvSpPr>
            <p:spPr bwMode="auto">
              <a:xfrm>
                <a:off x="4324214" y="2555146"/>
                <a:ext cx="3040" cy="6083"/>
              </a:xfrm>
              <a:custGeom>
                <a:avLst/>
                <a:gdLst>
                  <a:gd name="T0" fmla="*/ 0 w 2"/>
                  <a:gd name="T1" fmla="*/ 4 h 4"/>
                  <a:gd name="T2" fmla="*/ 0 w 2"/>
                  <a:gd name="T3" fmla="*/ 0 h 4"/>
                  <a:gd name="T4" fmla="*/ 2 w 2"/>
                  <a:gd name="T5" fmla="*/ 2 h 4"/>
                  <a:gd name="T6" fmla="*/ 2 w 2"/>
                  <a:gd name="T7" fmla="*/ 2 h 4"/>
                  <a:gd name="T8" fmla="*/ 2 w 2"/>
                  <a:gd name="T9" fmla="*/ 2 h 4"/>
                  <a:gd name="T10" fmla="*/ 2 w 2"/>
                  <a:gd name="T11" fmla="*/ 4 h 4"/>
                  <a:gd name="T12" fmla="*/ 2 w 2"/>
                  <a:gd name="T13" fmla="*/ 4 h 4"/>
                  <a:gd name="T14" fmla="*/ 0 w 2"/>
                  <a:gd name="T15" fmla="*/ 4 h 4"/>
                  <a:gd name="T16" fmla="*/ 0 w 2"/>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4">
                    <a:moveTo>
                      <a:pt x="0" y="4"/>
                    </a:moveTo>
                    <a:lnTo>
                      <a:pt x="0" y="0"/>
                    </a:lnTo>
                    <a:lnTo>
                      <a:pt x="2" y="2"/>
                    </a:lnTo>
                    <a:lnTo>
                      <a:pt x="2" y="4"/>
                    </a:lnTo>
                    <a:lnTo>
                      <a:pt x="0" y="4"/>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36" name="Freeform 334">
                <a:extLst>
                  <a:ext uri="{FF2B5EF4-FFF2-40B4-BE49-F238E27FC236}">
                    <a16:creationId xmlns:a16="http://schemas.microsoft.com/office/drawing/2014/main" id="{8CAF3DD8-9C78-059E-670C-9DD90B954916}"/>
                  </a:ext>
                </a:extLst>
              </p:cNvPr>
              <p:cNvSpPr>
                <a:spLocks noChangeAspect="1"/>
              </p:cNvSpPr>
              <p:nvPr/>
            </p:nvSpPr>
            <p:spPr bwMode="auto">
              <a:xfrm>
                <a:off x="4327254" y="2552103"/>
                <a:ext cx="6083" cy="6083"/>
              </a:xfrm>
              <a:custGeom>
                <a:avLst/>
                <a:gdLst>
                  <a:gd name="T0" fmla="*/ 0 w 4"/>
                  <a:gd name="T1" fmla="*/ 4 h 4"/>
                  <a:gd name="T2" fmla="*/ 2 w 4"/>
                  <a:gd name="T3" fmla="*/ 2 h 4"/>
                  <a:gd name="T4" fmla="*/ 2 w 4"/>
                  <a:gd name="T5" fmla="*/ 0 h 4"/>
                  <a:gd name="T6" fmla="*/ 4 w 4"/>
                  <a:gd name="T7" fmla="*/ 2 h 4"/>
                  <a:gd name="T8" fmla="*/ 4 w 4"/>
                  <a:gd name="T9" fmla="*/ 2 h 4"/>
                  <a:gd name="T10" fmla="*/ 4 w 4"/>
                  <a:gd name="T11" fmla="*/ 2 h 4"/>
                  <a:gd name="T12" fmla="*/ 2 w 4"/>
                  <a:gd name="T13" fmla="*/ 4 h 4"/>
                  <a:gd name="T14" fmla="*/ 0 w 4"/>
                  <a:gd name="T15" fmla="*/ 4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4">
                    <a:moveTo>
                      <a:pt x="0" y="4"/>
                    </a:moveTo>
                    <a:lnTo>
                      <a:pt x="2" y="2"/>
                    </a:lnTo>
                    <a:lnTo>
                      <a:pt x="2" y="0"/>
                    </a:lnTo>
                    <a:lnTo>
                      <a:pt x="4" y="2"/>
                    </a:lnTo>
                    <a:lnTo>
                      <a:pt x="2"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37" name="Freeform 335">
                <a:extLst>
                  <a:ext uri="{FF2B5EF4-FFF2-40B4-BE49-F238E27FC236}">
                    <a16:creationId xmlns:a16="http://schemas.microsoft.com/office/drawing/2014/main" id="{C8CE84CB-D260-9A5C-1899-3BF5665A4284}"/>
                  </a:ext>
                </a:extLst>
              </p:cNvPr>
              <p:cNvSpPr>
                <a:spLocks noChangeAspect="1"/>
              </p:cNvSpPr>
              <p:nvPr/>
            </p:nvSpPr>
            <p:spPr bwMode="auto">
              <a:xfrm>
                <a:off x="4327254" y="2552103"/>
                <a:ext cx="6083" cy="6083"/>
              </a:xfrm>
              <a:custGeom>
                <a:avLst/>
                <a:gdLst>
                  <a:gd name="T0" fmla="*/ 0 w 4"/>
                  <a:gd name="T1" fmla="*/ 4 h 4"/>
                  <a:gd name="T2" fmla="*/ 2 w 4"/>
                  <a:gd name="T3" fmla="*/ 2 h 4"/>
                  <a:gd name="T4" fmla="*/ 2 w 4"/>
                  <a:gd name="T5" fmla="*/ 0 h 4"/>
                  <a:gd name="T6" fmla="*/ 4 w 4"/>
                  <a:gd name="T7" fmla="*/ 2 h 4"/>
                  <a:gd name="T8" fmla="*/ 4 w 4"/>
                  <a:gd name="T9" fmla="*/ 2 h 4"/>
                  <a:gd name="T10" fmla="*/ 4 w 4"/>
                  <a:gd name="T11" fmla="*/ 2 h 4"/>
                  <a:gd name="T12" fmla="*/ 2 w 4"/>
                  <a:gd name="T13" fmla="*/ 4 h 4"/>
                  <a:gd name="T14" fmla="*/ 0 w 4"/>
                  <a:gd name="T15" fmla="*/ 4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4">
                    <a:moveTo>
                      <a:pt x="0" y="4"/>
                    </a:moveTo>
                    <a:lnTo>
                      <a:pt x="2" y="2"/>
                    </a:lnTo>
                    <a:lnTo>
                      <a:pt x="2" y="0"/>
                    </a:lnTo>
                    <a:lnTo>
                      <a:pt x="4" y="2"/>
                    </a:lnTo>
                    <a:lnTo>
                      <a:pt x="2" y="4"/>
                    </a:lnTo>
                    <a:lnTo>
                      <a:pt x="0" y="4"/>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38" name="Freeform 336">
                <a:extLst>
                  <a:ext uri="{FF2B5EF4-FFF2-40B4-BE49-F238E27FC236}">
                    <a16:creationId xmlns:a16="http://schemas.microsoft.com/office/drawing/2014/main" id="{9B469318-5391-8DA5-C7F8-1E6ABBFA9F41}"/>
                  </a:ext>
                </a:extLst>
              </p:cNvPr>
              <p:cNvSpPr>
                <a:spLocks noChangeAspect="1"/>
              </p:cNvSpPr>
              <p:nvPr/>
            </p:nvSpPr>
            <p:spPr bwMode="auto">
              <a:xfrm>
                <a:off x="4226894" y="2701134"/>
                <a:ext cx="3040" cy="6083"/>
              </a:xfrm>
              <a:custGeom>
                <a:avLst/>
                <a:gdLst>
                  <a:gd name="T0" fmla="*/ 0 w 2"/>
                  <a:gd name="T1" fmla="*/ 0 h 4"/>
                  <a:gd name="T2" fmla="*/ 2 w 2"/>
                  <a:gd name="T3" fmla="*/ 0 h 4"/>
                  <a:gd name="T4" fmla="*/ 2 w 2"/>
                  <a:gd name="T5" fmla="*/ 0 h 4"/>
                  <a:gd name="T6" fmla="*/ 2 w 2"/>
                  <a:gd name="T7" fmla="*/ 2 h 4"/>
                  <a:gd name="T8" fmla="*/ 2 w 2"/>
                  <a:gd name="T9" fmla="*/ 2 h 4"/>
                  <a:gd name="T10" fmla="*/ 2 w 2"/>
                  <a:gd name="T11" fmla="*/ 4 h 4"/>
                  <a:gd name="T12" fmla="*/ 2 w 2"/>
                  <a:gd name="T13" fmla="*/ 2 h 4"/>
                  <a:gd name="T14" fmla="*/ 0 w 2"/>
                  <a:gd name="T15" fmla="*/ 2 h 4"/>
                  <a:gd name="T16" fmla="*/ 0 w 2"/>
                  <a:gd name="T17" fmla="*/ 0 h 4"/>
                  <a:gd name="T18" fmla="*/ 0 w 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4">
                    <a:moveTo>
                      <a:pt x="0" y="0"/>
                    </a:moveTo>
                    <a:lnTo>
                      <a:pt x="2" y="0"/>
                    </a:lnTo>
                    <a:lnTo>
                      <a:pt x="2" y="2"/>
                    </a:lnTo>
                    <a:lnTo>
                      <a:pt x="2" y="4"/>
                    </a:lnTo>
                    <a:lnTo>
                      <a:pt x="2"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39" name="Freeform 337">
                <a:extLst>
                  <a:ext uri="{FF2B5EF4-FFF2-40B4-BE49-F238E27FC236}">
                    <a16:creationId xmlns:a16="http://schemas.microsoft.com/office/drawing/2014/main" id="{F2DCB5BD-AA93-81F4-3E77-AA0D108609B1}"/>
                  </a:ext>
                </a:extLst>
              </p:cNvPr>
              <p:cNvSpPr>
                <a:spLocks noChangeAspect="1"/>
              </p:cNvSpPr>
              <p:nvPr/>
            </p:nvSpPr>
            <p:spPr bwMode="auto">
              <a:xfrm>
                <a:off x="4226894" y="2701134"/>
                <a:ext cx="3040" cy="6083"/>
              </a:xfrm>
              <a:custGeom>
                <a:avLst/>
                <a:gdLst>
                  <a:gd name="T0" fmla="*/ 0 w 2"/>
                  <a:gd name="T1" fmla="*/ 0 h 4"/>
                  <a:gd name="T2" fmla="*/ 2 w 2"/>
                  <a:gd name="T3" fmla="*/ 0 h 4"/>
                  <a:gd name="T4" fmla="*/ 2 w 2"/>
                  <a:gd name="T5" fmla="*/ 0 h 4"/>
                  <a:gd name="T6" fmla="*/ 2 w 2"/>
                  <a:gd name="T7" fmla="*/ 2 h 4"/>
                  <a:gd name="T8" fmla="*/ 2 w 2"/>
                  <a:gd name="T9" fmla="*/ 2 h 4"/>
                  <a:gd name="T10" fmla="*/ 2 w 2"/>
                  <a:gd name="T11" fmla="*/ 4 h 4"/>
                  <a:gd name="T12" fmla="*/ 2 w 2"/>
                  <a:gd name="T13" fmla="*/ 2 h 4"/>
                  <a:gd name="T14" fmla="*/ 0 w 2"/>
                  <a:gd name="T15" fmla="*/ 2 h 4"/>
                  <a:gd name="T16" fmla="*/ 0 w 2"/>
                  <a:gd name="T17" fmla="*/ 0 h 4"/>
                  <a:gd name="T18" fmla="*/ 0 w 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4">
                    <a:moveTo>
                      <a:pt x="0" y="0"/>
                    </a:moveTo>
                    <a:lnTo>
                      <a:pt x="2" y="0"/>
                    </a:lnTo>
                    <a:lnTo>
                      <a:pt x="2" y="2"/>
                    </a:lnTo>
                    <a:lnTo>
                      <a:pt x="2" y="4"/>
                    </a:lnTo>
                    <a:lnTo>
                      <a:pt x="2" y="2"/>
                    </a:lnTo>
                    <a:lnTo>
                      <a:pt x="0" y="2"/>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40" name="Freeform 338">
                <a:extLst>
                  <a:ext uri="{FF2B5EF4-FFF2-40B4-BE49-F238E27FC236}">
                    <a16:creationId xmlns:a16="http://schemas.microsoft.com/office/drawing/2014/main" id="{47A4881C-D130-3073-3FE3-64B36BC334B8}"/>
                  </a:ext>
                </a:extLst>
              </p:cNvPr>
              <p:cNvSpPr>
                <a:spLocks noChangeAspect="1"/>
              </p:cNvSpPr>
              <p:nvPr/>
            </p:nvSpPr>
            <p:spPr bwMode="auto">
              <a:xfrm>
                <a:off x="4366789" y="2838003"/>
                <a:ext cx="6083" cy="3040"/>
              </a:xfrm>
              <a:custGeom>
                <a:avLst/>
                <a:gdLst>
                  <a:gd name="T0" fmla="*/ 0 w 4"/>
                  <a:gd name="T1" fmla="*/ 0 h 2"/>
                  <a:gd name="T2" fmla="*/ 2 w 4"/>
                  <a:gd name="T3" fmla="*/ 0 h 2"/>
                  <a:gd name="T4" fmla="*/ 2 w 4"/>
                  <a:gd name="T5" fmla="*/ 0 h 2"/>
                  <a:gd name="T6" fmla="*/ 2 w 4"/>
                  <a:gd name="T7" fmla="*/ 0 h 2"/>
                  <a:gd name="T8" fmla="*/ 4 w 4"/>
                  <a:gd name="T9" fmla="*/ 0 h 2"/>
                  <a:gd name="T10" fmla="*/ 2 w 4"/>
                  <a:gd name="T11" fmla="*/ 2 h 2"/>
                  <a:gd name="T12" fmla="*/ 2 w 4"/>
                  <a:gd name="T13" fmla="*/ 2 h 2"/>
                  <a:gd name="T14" fmla="*/ 2 w 4"/>
                  <a:gd name="T15" fmla="*/ 2 h 2"/>
                  <a:gd name="T16" fmla="*/ 0 w 4"/>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2">
                    <a:moveTo>
                      <a:pt x="0" y="0"/>
                    </a:moveTo>
                    <a:lnTo>
                      <a:pt x="2" y="0"/>
                    </a:lnTo>
                    <a:lnTo>
                      <a:pt x="4" y="0"/>
                    </a:lnTo>
                    <a:lnTo>
                      <a:pt x="2"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41" name="Freeform 339">
                <a:extLst>
                  <a:ext uri="{FF2B5EF4-FFF2-40B4-BE49-F238E27FC236}">
                    <a16:creationId xmlns:a16="http://schemas.microsoft.com/office/drawing/2014/main" id="{164F3425-5C13-538E-ADC9-58E1D054533A}"/>
                  </a:ext>
                </a:extLst>
              </p:cNvPr>
              <p:cNvSpPr>
                <a:spLocks noChangeAspect="1"/>
              </p:cNvSpPr>
              <p:nvPr/>
            </p:nvSpPr>
            <p:spPr bwMode="auto">
              <a:xfrm>
                <a:off x="4366789" y="2838003"/>
                <a:ext cx="6083" cy="3040"/>
              </a:xfrm>
              <a:custGeom>
                <a:avLst/>
                <a:gdLst>
                  <a:gd name="T0" fmla="*/ 0 w 4"/>
                  <a:gd name="T1" fmla="*/ 0 h 2"/>
                  <a:gd name="T2" fmla="*/ 2 w 4"/>
                  <a:gd name="T3" fmla="*/ 0 h 2"/>
                  <a:gd name="T4" fmla="*/ 2 w 4"/>
                  <a:gd name="T5" fmla="*/ 0 h 2"/>
                  <a:gd name="T6" fmla="*/ 2 w 4"/>
                  <a:gd name="T7" fmla="*/ 0 h 2"/>
                  <a:gd name="T8" fmla="*/ 4 w 4"/>
                  <a:gd name="T9" fmla="*/ 0 h 2"/>
                  <a:gd name="T10" fmla="*/ 2 w 4"/>
                  <a:gd name="T11" fmla="*/ 2 h 2"/>
                  <a:gd name="T12" fmla="*/ 2 w 4"/>
                  <a:gd name="T13" fmla="*/ 2 h 2"/>
                  <a:gd name="T14" fmla="*/ 2 w 4"/>
                  <a:gd name="T15" fmla="*/ 2 h 2"/>
                  <a:gd name="T16" fmla="*/ 0 w 4"/>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2">
                    <a:moveTo>
                      <a:pt x="0" y="0"/>
                    </a:moveTo>
                    <a:lnTo>
                      <a:pt x="2" y="0"/>
                    </a:lnTo>
                    <a:lnTo>
                      <a:pt x="4" y="0"/>
                    </a:lnTo>
                    <a:lnTo>
                      <a:pt x="2" y="2"/>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42" name="Freeform 340">
                <a:extLst>
                  <a:ext uri="{FF2B5EF4-FFF2-40B4-BE49-F238E27FC236}">
                    <a16:creationId xmlns:a16="http://schemas.microsoft.com/office/drawing/2014/main" id="{525D5496-6C29-1AD4-DBB6-915ABCA105EC}"/>
                  </a:ext>
                </a:extLst>
              </p:cNvPr>
              <p:cNvSpPr>
                <a:spLocks noChangeAspect="1"/>
              </p:cNvSpPr>
              <p:nvPr/>
            </p:nvSpPr>
            <p:spPr bwMode="auto">
              <a:xfrm>
                <a:off x="4269473" y="2609888"/>
                <a:ext cx="9123" cy="3040"/>
              </a:xfrm>
              <a:custGeom>
                <a:avLst/>
                <a:gdLst>
                  <a:gd name="T0" fmla="*/ 0 w 6"/>
                  <a:gd name="T1" fmla="*/ 0 h 2"/>
                  <a:gd name="T2" fmla="*/ 2 w 6"/>
                  <a:gd name="T3" fmla="*/ 0 h 2"/>
                  <a:gd name="T4" fmla="*/ 4 w 6"/>
                  <a:gd name="T5" fmla="*/ 0 h 2"/>
                  <a:gd name="T6" fmla="*/ 4 w 6"/>
                  <a:gd name="T7" fmla="*/ 2 h 2"/>
                  <a:gd name="T8" fmla="*/ 6 w 6"/>
                  <a:gd name="T9" fmla="*/ 2 h 2"/>
                  <a:gd name="T10" fmla="*/ 4 w 6"/>
                  <a:gd name="T11" fmla="*/ 2 h 2"/>
                  <a:gd name="T12" fmla="*/ 0 w 6"/>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2">
                    <a:moveTo>
                      <a:pt x="0" y="0"/>
                    </a:moveTo>
                    <a:lnTo>
                      <a:pt x="2" y="0"/>
                    </a:lnTo>
                    <a:lnTo>
                      <a:pt x="4" y="0"/>
                    </a:lnTo>
                    <a:lnTo>
                      <a:pt x="4" y="2"/>
                    </a:lnTo>
                    <a:lnTo>
                      <a:pt x="6" y="2"/>
                    </a:lnTo>
                    <a:lnTo>
                      <a:pt x="4"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43" name="Freeform 341">
                <a:extLst>
                  <a:ext uri="{FF2B5EF4-FFF2-40B4-BE49-F238E27FC236}">
                    <a16:creationId xmlns:a16="http://schemas.microsoft.com/office/drawing/2014/main" id="{7FF61A60-E959-71B7-65A1-2570D46CE770}"/>
                  </a:ext>
                </a:extLst>
              </p:cNvPr>
              <p:cNvSpPr>
                <a:spLocks noChangeAspect="1"/>
              </p:cNvSpPr>
              <p:nvPr/>
            </p:nvSpPr>
            <p:spPr bwMode="auto">
              <a:xfrm>
                <a:off x="4269473" y="2609888"/>
                <a:ext cx="9123" cy="3040"/>
              </a:xfrm>
              <a:custGeom>
                <a:avLst/>
                <a:gdLst>
                  <a:gd name="T0" fmla="*/ 0 w 6"/>
                  <a:gd name="T1" fmla="*/ 0 h 2"/>
                  <a:gd name="T2" fmla="*/ 2 w 6"/>
                  <a:gd name="T3" fmla="*/ 0 h 2"/>
                  <a:gd name="T4" fmla="*/ 4 w 6"/>
                  <a:gd name="T5" fmla="*/ 0 h 2"/>
                  <a:gd name="T6" fmla="*/ 4 w 6"/>
                  <a:gd name="T7" fmla="*/ 2 h 2"/>
                  <a:gd name="T8" fmla="*/ 6 w 6"/>
                  <a:gd name="T9" fmla="*/ 2 h 2"/>
                  <a:gd name="T10" fmla="*/ 4 w 6"/>
                  <a:gd name="T11" fmla="*/ 2 h 2"/>
                  <a:gd name="T12" fmla="*/ 0 w 6"/>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2">
                    <a:moveTo>
                      <a:pt x="0" y="0"/>
                    </a:moveTo>
                    <a:lnTo>
                      <a:pt x="2" y="0"/>
                    </a:lnTo>
                    <a:lnTo>
                      <a:pt x="4" y="0"/>
                    </a:lnTo>
                    <a:lnTo>
                      <a:pt x="4" y="2"/>
                    </a:lnTo>
                    <a:lnTo>
                      <a:pt x="6" y="2"/>
                    </a:lnTo>
                    <a:lnTo>
                      <a:pt x="4" y="2"/>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44" name="Freeform 342">
                <a:extLst>
                  <a:ext uri="{FF2B5EF4-FFF2-40B4-BE49-F238E27FC236}">
                    <a16:creationId xmlns:a16="http://schemas.microsoft.com/office/drawing/2014/main" id="{A8BD5EC4-A782-7ED3-86F6-664A0EFA031B}"/>
                  </a:ext>
                </a:extLst>
              </p:cNvPr>
              <p:cNvSpPr>
                <a:spLocks noChangeAspect="1"/>
              </p:cNvSpPr>
              <p:nvPr/>
            </p:nvSpPr>
            <p:spPr bwMode="auto">
              <a:xfrm>
                <a:off x="4199525" y="2664636"/>
                <a:ext cx="3040" cy="6083"/>
              </a:xfrm>
              <a:custGeom>
                <a:avLst/>
                <a:gdLst>
                  <a:gd name="T0" fmla="*/ 0 w 2"/>
                  <a:gd name="T1" fmla="*/ 2 h 4"/>
                  <a:gd name="T2" fmla="*/ 2 w 2"/>
                  <a:gd name="T3" fmla="*/ 0 h 4"/>
                  <a:gd name="T4" fmla="*/ 2 w 2"/>
                  <a:gd name="T5" fmla="*/ 2 h 4"/>
                  <a:gd name="T6" fmla="*/ 2 w 2"/>
                  <a:gd name="T7" fmla="*/ 4 h 4"/>
                  <a:gd name="T8" fmla="*/ 0 w 2"/>
                  <a:gd name="T9" fmla="*/ 2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0" y="2"/>
                    </a:moveTo>
                    <a:lnTo>
                      <a:pt x="2" y="0"/>
                    </a:lnTo>
                    <a:lnTo>
                      <a:pt x="2" y="2"/>
                    </a:lnTo>
                    <a:lnTo>
                      <a:pt x="2"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45" name="Freeform 343">
                <a:extLst>
                  <a:ext uri="{FF2B5EF4-FFF2-40B4-BE49-F238E27FC236}">
                    <a16:creationId xmlns:a16="http://schemas.microsoft.com/office/drawing/2014/main" id="{F1CFA949-8773-9553-A976-CA151F494EEA}"/>
                  </a:ext>
                </a:extLst>
              </p:cNvPr>
              <p:cNvSpPr>
                <a:spLocks noChangeAspect="1"/>
              </p:cNvSpPr>
              <p:nvPr/>
            </p:nvSpPr>
            <p:spPr bwMode="auto">
              <a:xfrm>
                <a:off x="4199525" y="2664636"/>
                <a:ext cx="3040" cy="6083"/>
              </a:xfrm>
              <a:custGeom>
                <a:avLst/>
                <a:gdLst>
                  <a:gd name="T0" fmla="*/ 0 w 2"/>
                  <a:gd name="T1" fmla="*/ 2 h 4"/>
                  <a:gd name="T2" fmla="*/ 2 w 2"/>
                  <a:gd name="T3" fmla="*/ 0 h 4"/>
                  <a:gd name="T4" fmla="*/ 2 w 2"/>
                  <a:gd name="T5" fmla="*/ 2 h 4"/>
                  <a:gd name="T6" fmla="*/ 2 w 2"/>
                  <a:gd name="T7" fmla="*/ 4 h 4"/>
                  <a:gd name="T8" fmla="*/ 0 w 2"/>
                  <a:gd name="T9" fmla="*/ 2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0" y="2"/>
                    </a:moveTo>
                    <a:lnTo>
                      <a:pt x="2" y="0"/>
                    </a:lnTo>
                    <a:lnTo>
                      <a:pt x="2" y="2"/>
                    </a:lnTo>
                    <a:lnTo>
                      <a:pt x="2" y="4"/>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46" name="Freeform 344">
                <a:extLst>
                  <a:ext uri="{FF2B5EF4-FFF2-40B4-BE49-F238E27FC236}">
                    <a16:creationId xmlns:a16="http://schemas.microsoft.com/office/drawing/2014/main" id="{55672E2E-28A9-DF34-828A-C51B240339A3}"/>
                  </a:ext>
                </a:extLst>
              </p:cNvPr>
              <p:cNvSpPr>
                <a:spLocks noChangeAspect="1"/>
              </p:cNvSpPr>
              <p:nvPr/>
            </p:nvSpPr>
            <p:spPr bwMode="auto">
              <a:xfrm>
                <a:off x="4287718" y="2597721"/>
                <a:ext cx="9123" cy="6083"/>
              </a:xfrm>
              <a:custGeom>
                <a:avLst/>
                <a:gdLst>
                  <a:gd name="T0" fmla="*/ 0 w 6"/>
                  <a:gd name="T1" fmla="*/ 2 h 4"/>
                  <a:gd name="T2" fmla="*/ 2 w 6"/>
                  <a:gd name="T3" fmla="*/ 2 h 4"/>
                  <a:gd name="T4" fmla="*/ 2 w 6"/>
                  <a:gd name="T5" fmla="*/ 2 h 4"/>
                  <a:gd name="T6" fmla="*/ 4 w 6"/>
                  <a:gd name="T7" fmla="*/ 0 h 4"/>
                  <a:gd name="T8" fmla="*/ 2 w 6"/>
                  <a:gd name="T9" fmla="*/ 2 h 4"/>
                  <a:gd name="T10" fmla="*/ 6 w 6"/>
                  <a:gd name="T11" fmla="*/ 0 h 4"/>
                  <a:gd name="T12" fmla="*/ 6 w 6"/>
                  <a:gd name="T13" fmla="*/ 2 h 4"/>
                  <a:gd name="T14" fmla="*/ 4 w 6"/>
                  <a:gd name="T15" fmla="*/ 2 h 4"/>
                  <a:gd name="T16" fmla="*/ 4 w 6"/>
                  <a:gd name="T17" fmla="*/ 2 h 4"/>
                  <a:gd name="T18" fmla="*/ 2 w 6"/>
                  <a:gd name="T19" fmla="*/ 2 h 4"/>
                  <a:gd name="T20" fmla="*/ 2 w 6"/>
                  <a:gd name="T21" fmla="*/ 4 h 4"/>
                  <a:gd name="T22" fmla="*/ 0 w 6"/>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4">
                    <a:moveTo>
                      <a:pt x="0" y="2"/>
                    </a:moveTo>
                    <a:lnTo>
                      <a:pt x="2" y="2"/>
                    </a:lnTo>
                    <a:lnTo>
                      <a:pt x="4" y="0"/>
                    </a:lnTo>
                    <a:lnTo>
                      <a:pt x="2" y="2"/>
                    </a:lnTo>
                    <a:lnTo>
                      <a:pt x="6" y="0"/>
                    </a:lnTo>
                    <a:lnTo>
                      <a:pt x="6" y="2"/>
                    </a:lnTo>
                    <a:lnTo>
                      <a:pt x="4" y="2"/>
                    </a:lnTo>
                    <a:lnTo>
                      <a:pt x="2" y="2"/>
                    </a:lnTo>
                    <a:lnTo>
                      <a:pt x="2"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47" name="Freeform 345">
                <a:extLst>
                  <a:ext uri="{FF2B5EF4-FFF2-40B4-BE49-F238E27FC236}">
                    <a16:creationId xmlns:a16="http://schemas.microsoft.com/office/drawing/2014/main" id="{B347DA08-74DB-74A7-A5C9-E750795AB4C3}"/>
                  </a:ext>
                </a:extLst>
              </p:cNvPr>
              <p:cNvSpPr>
                <a:spLocks noChangeAspect="1"/>
              </p:cNvSpPr>
              <p:nvPr/>
            </p:nvSpPr>
            <p:spPr bwMode="auto">
              <a:xfrm>
                <a:off x="4287718" y="2597721"/>
                <a:ext cx="9123" cy="6083"/>
              </a:xfrm>
              <a:custGeom>
                <a:avLst/>
                <a:gdLst>
                  <a:gd name="T0" fmla="*/ 0 w 6"/>
                  <a:gd name="T1" fmla="*/ 2 h 4"/>
                  <a:gd name="T2" fmla="*/ 2 w 6"/>
                  <a:gd name="T3" fmla="*/ 2 h 4"/>
                  <a:gd name="T4" fmla="*/ 2 w 6"/>
                  <a:gd name="T5" fmla="*/ 2 h 4"/>
                  <a:gd name="T6" fmla="*/ 4 w 6"/>
                  <a:gd name="T7" fmla="*/ 0 h 4"/>
                  <a:gd name="T8" fmla="*/ 2 w 6"/>
                  <a:gd name="T9" fmla="*/ 2 h 4"/>
                  <a:gd name="T10" fmla="*/ 6 w 6"/>
                  <a:gd name="T11" fmla="*/ 0 h 4"/>
                  <a:gd name="T12" fmla="*/ 6 w 6"/>
                  <a:gd name="T13" fmla="*/ 2 h 4"/>
                  <a:gd name="T14" fmla="*/ 4 w 6"/>
                  <a:gd name="T15" fmla="*/ 2 h 4"/>
                  <a:gd name="T16" fmla="*/ 4 w 6"/>
                  <a:gd name="T17" fmla="*/ 2 h 4"/>
                  <a:gd name="T18" fmla="*/ 2 w 6"/>
                  <a:gd name="T19" fmla="*/ 2 h 4"/>
                  <a:gd name="T20" fmla="*/ 2 w 6"/>
                  <a:gd name="T21" fmla="*/ 4 h 4"/>
                  <a:gd name="T22" fmla="*/ 0 w 6"/>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4">
                    <a:moveTo>
                      <a:pt x="0" y="2"/>
                    </a:moveTo>
                    <a:lnTo>
                      <a:pt x="2" y="2"/>
                    </a:lnTo>
                    <a:lnTo>
                      <a:pt x="4" y="0"/>
                    </a:lnTo>
                    <a:lnTo>
                      <a:pt x="2" y="2"/>
                    </a:lnTo>
                    <a:lnTo>
                      <a:pt x="6" y="0"/>
                    </a:lnTo>
                    <a:lnTo>
                      <a:pt x="6" y="2"/>
                    </a:lnTo>
                    <a:lnTo>
                      <a:pt x="4" y="2"/>
                    </a:lnTo>
                    <a:lnTo>
                      <a:pt x="2" y="2"/>
                    </a:lnTo>
                    <a:lnTo>
                      <a:pt x="2" y="4"/>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48" name="Freeform 346">
                <a:extLst>
                  <a:ext uri="{FF2B5EF4-FFF2-40B4-BE49-F238E27FC236}">
                    <a16:creationId xmlns:a16="http://schemas.microsoft.com/office/drawing/2014/main" id="{1D736C06-2DEC-7EA3-CC86-8DC13EFD574A}"/>
                  </a:ext>
                </a:extLst>
              </p:cNvPr>
              <p:cNvSpPr>
                <a:spLocks noChangeAspect="1"/>
              </p:cNvSpPr>
              <p:nvPr/>
            </p:nvSpPr>
            <p:spPr bwMode="auto">
              <a:xfrm>
                <a:off x="4187359" y="2679842"/>
                <a:ext cx="3040" cy="3040"/>
              </a:xfrm>
              <a:custGeom>
                <a:avLst/>
                <a:gdLst>
                  <a:gd name="T0" fmla="*/ 0 w 2"/>
                  <a:gd name="T1" fmla="*/ 2 h 2"/>
                  <a:gd name="T2" fmla="*/ 0 w 2"/>
                  <a:gd name="T3" fmla="*/ 0 h 2"/>
                  <a:gd name="T4" fmla="*/ 0 w 2"/>
                  <a:gd name="T5" fmla="*/ 0 h 2"/>
                  <a:gd name="T6" fmla="*/ 2 w 2"/>
                  <a:gd name="T7" fmla="*/ 0 h 2"/>
                  <a:gd name="T8" fmla="*/ 2 w 2"/>
                  <a:gd name="T9" fmla="*/ 0 h 2"/>
                  <a:gd name="T10" fmla="*/ 2 w 2"/>
                  <a:gd name="T11" fmla="*/ 2 h 2"/>
                  <a:gd name="T12" fmla="*/ 0 w 2"/>
                  <a:gd name="T13" fmla="*/ 2 h 2"/>
                  <a:gd name="T14" fmla="*/ 0 w 2"/>
                  <a:gd name="T15" fmla="*/ 2 h 2"/>
                  <a:gd name="T16" fmla="*/ 0 w 2"/>
                  <a:gd name="T17" fmla="*/ 2 h 2"/>
                  <a:gd name="T18" fmla="*/ 0 w 2"/>
                  <a:gd name="T19" fmla="*/ 2 h 2"/>
                  <a:gd name="T20" fmla="*/ 0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2">
                    <a:moveTo>
                      <a:pt x="0" y="2"/>
                    </a:moveTo>
                    <a:lnTo>
                      <a:pt x="0" y="0"/>
                    </a:lnTo>
                    <a:lnTo>
                      <a:pt x="2" y="0"/>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49" name="Freeform 347">
                <a:extLst>
                  <a:ext uri="{FF2B5EF4-FFF2-40B4-BE49-F238E27FC236}">
                    <a16:creationId xmlns:a16="http://schemas.microsoft.com/office/drawing/2014/main" id="{B8494E62-6354-5D2F-CDE7-4BAF3A58D4C0}"/>
                  </a:ext>
                </a:extLst>
              </p:cNvPr>
              <p:cNvSpPr>
                <a:spLocks noChangeAspect="1"/>
              </p:cNvSpPr>
              <p:nvPr/>
            </p:nvSpPr>
            <p:spPr bwMode="auto">
              <a:xfrm>
                <a:off x="4187359" y="2679842"/>
                <a:ext cx="3040" cy="3040"/>
              </a:xfrm>
              <a:custGeom>
                <a:avLst/>
                <a:gdLst>
                  <a:gd name="T0" fmla="*/ 0 w 2"/>
                  <a:gd name="T1" fmla="*/ 2 h 2"/>
                  <a:gd name="T2" fmla="*/ 0 w 2"/>
                  <a:gd name="T3" fmla="*/ 0 h 2"/>
                  <a:gd name="T4" fmla="*/ 0 w 2"/>
                  <a:gd name="T5" fmla="*/ 0 h 2"/>
                  <a:gd name="T6" fmla="*/ 2 w 2"/>
                  <a:gd name="T7" fmla="*/ 0 h 2"/>
                  <a:gd name="T8" fmla="*/ 2 w 2"/>
                  <a:gd name="T9" fmla="*/ 0 h 2"/>
                  <a:gd name="T10" fmla="*/ 2 w 2"/>
                  <a:gd name="T11" fmla="*/ 2 h 2"/>
                  <a:gd name="T12" fmla="*/ 0 w 2"/>
                  <a:gd name="T13" fmla="*/ 2 h 2"/>
                  <a:gd name="T14" fmla="*/ 0 w 2"/>
                  <a:gd name="T15" fmla="*/ 2 h 2"/>
                  <a:gd name="T16" fmla="*/ 0 w 2"/>
                  <a:gd name="T17" fmla="*/ 2 h 2"/>
                  <a:gd name="T18" fmla="*/ 0 w 2"/>
                  <a:gd name="T19" fmla="*/ 2 h 2"/>
                  <a:gd name="T20" fmla="*/ 0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2">
                    <a:moveTo>
                      <a:pt x="0" y="2"/>
                    </a:moveTo>
                    <a:lnTo>
                      <a:pt x="0" y="0"/>
                    </a:lnTo>
                    <a:lnTo>
                      <a:pt x="2" y="0"/>
                    </a:lnTo>
                    <a:lnTo>
                      <a:pt x="2" y="2"/>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50" name="Freeform 348">
                <a:extLst>
                  <a:ext uri="{FF2B5EF4-FFF2-40B4-BE49-F238E27FC236}">
                    <a16:creationId xmlns:a16="http://schemas.microsoft.com/office/drawing/2014/main" id="{42B0DAAD-3F23-2163-68A1-BA8E3CEE8959}"/>
                  </a:ext>
                </a:extLst>
              </p:cNvPr>
              <p:cNvSpPr>
                <a:spLocks noChangeAspect="1"/>
              </p:cNvSpPr>
              <p:nvPr/>
            </p:nvSpPr>
            <p:spPr bwMode="auto">
              <a:xfrm>
                <a:off x="4278595" y="2597721"/>
                <a:ext cx="6083" cy="3040"/>
              </a:xfrm>
              <a:custGeom>
                <a:avLst/>
                <a:gdLst>
                  <a:gd name="T0" fmla="*/ 0 w 4"/>
                  <a:gd name="T1" fmla="*/ 0 h 2"/>
                  <a:gd name="T2" fmla="*/ 2 w 4"/>
                  <a:gd name="T3" fmla="*/ 0 h 2"/>
                  <a:gd name="T4" fmla="*/ 2 w 4"/>
                  <a:gd name="T5" fmla="*/ 0 h 2"/>
                  <a:gd name="T6" fmla="*/ 4 w 4"/>
                  <a:gd name="T7" fmla="*/ 2 h 2"/>
                  <a:gd name="T8" fmla="*/ 4 w 4"/>
                  <a:gd name="T9" fmla="*/ 2 h 2"/>
                  <a:gd name="T10" fmla="*/ 2 w 4"/>
                  <a:gd name="T11" fmla="*/ 2 h 2"/>
                  <a:gd name="T12" fmla="*/ 2 w 4"/>
                  <a:gd name="T13" fmla="*/ 2 h 2"/>
                  <a:gd name="T14" fmla="*/ 0 w 4"/>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2">
                    <a:moveTo>
                      <a:pt x="0" y="0"/>
                    </a:moveTo>
                    <a:lnTo>
                      <a:pt x="2" y="0"/>
                    </a:lnTo>
                    <a:lnTo>
                      <a:pt x="4" y="2"/>
                    </a:lnTo>
                    <a:lnTo>
                      <a:pt x="2"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51" name="Freeform 349">
                <a:extLst>
                  <a:ext uri="{FF2B5EF4-FFF2-40B4-BE49-F238E27FC236}">
                    <a16:creationId xmlns:a16="http://schemas.microsoft.com/office/drawing/2014/main" id="{F6C8BA61-D7C5-2E1B-F60B-5CD80D2A8650}"/>
                  </a:ext>
                </a:extLst>
              </p:cNvPr>
              <p:cNvSpPr>
                <a:spLocks noChangeAspect="1"/>
              </p:cNvSpPr>
              <p:nvPr/>
            </p:nvSpPr>
            <p:spPr bwMode="auto">
              <a:xfrm>
                <a:off x="4278595" y="2597721"/>
                <a:ext cx="6083" cy="3040"/>
              </a:xfrm>
              <a:custGeom>
                <a:avLst/>
                <a:gdLst>
                  <a:gd name="T0" fmla="*/ 0 w 4"/>
                  <a:gd name="T1" fmla="*/ 0 h 2"/>
                  <a:gd name="T2" fmla="*/ 2 w 4"/>
                  <a:gd name="T3" fmla="*/ 0 h 2"/>
                  <a:gd name="T4" fmla="*/ 2 w 4"/>
                  <a:gd name="T5" fmla="*/ 0 h 2"/>
                  <a:gd name="T6" fmla="*/ 4 w 4"/>
                  <a:gd name="T7" fmla="*/ 2 h 2"/>
                  <a:gd name="T8" fmla="*/ 4 w 4"/>
                  <a:gd name="T9" fmla="*/ 2 h 2"/>
                  <a:gd name="T10" fmla="*/ 2 w 4"/>
                  <a:gd name="T11" fmla="*/ 2 h 2"/>
                  <a:gd name="T12" fmla="*/ 2 w 4"/>
                  <a:gd name="T13" fmla="*/ 2 h 2"/>
                  <a:gd name="T14" fmla="*/ 0 w 4"/>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2">
                    <a:moveTo>
                      <a:pt x="0" y="0"/>
                    </a:moveTo>
                    <a:lnTo>
                      <a:pt x="2" y="0"/>
                    </a:lnTo>
                    <a:lnTo>
                      <a:pt x="4" y="2"/>
                    </a:lnTo>
                    <a:lnTo>
                      <a:pt x="2" y="2"/>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52" name="Freeform 350">
                <a:extLst>
                  <a:ext uri="{FF2B5EF4-FFF2-40B4-BE49-F238E27FC236}">
                    <a16:creationId xmlns:a16="http://schemas.microsoft.com/office/drawing/2014/main" id="{EAD0DD8A-6752-1181-22B8-C29A20B6E9F3}"/>
                  </a:ext>
                </a:extLst>
              </p:cNvPr>
              <p:cNvSpPr>
                <a:spLocks noChangeAspect="1"/>
              </p:cNvSpPr>
              <p:nvPr/>
            </p:nvSpPr>
            <p:spPr bwMode="auto">
              <a:xfrm>
                <a:off x="4178236" y="2652473"/>
                <a:ext cx="3040" cy="3040"/>
              </a:xfrm>
              <a:custGeom>
                <a:avLst/>
                <a:gdLst>
                  <a:gd name="T0" fmla="*/ 0 w 2"/>
                  <a:gd name="T1" fmla="*/ 0 h 2"/>
                  <a:gd name="T2" fmla="*/ 2 w 2"/>
                  <a:gd name="T3" fmla="*/ 0 h 2"/>
                  <a:gd name="T4" fmla="*/ 2 w 2"/>
                  <a:gd name="T5" fmla="*/ 2 h 2"/>
                  <a:gd name="T6" fmla="*/ 2 w 2"/>
                  <a:gd name="T7" fmla="*/ 2 h 2"/>
                  <a:gd name="T8" fmla="*/ 2 w 2"/>
                  <a:gd name="T9" fmla="*/ 2 h 2"/>
                  <a:gd name="T10" fmla="*/ 0 w 2"/>
                  <a:gd name="T11" fmla="*/ 2 h 2"/>
                  <a:gd name="T12" fmla="*/ 0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0" y="0"/>
                    </a:moveTo>
                    <a:lnTo>
                      <a:pt x="2" y="0"/>
                    </a:lnTo>
                    <a:lnTo>
                      <a:pt x="2"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53" name="Freeform 351">
                <a:extLst>
                  <a:ext uri="{FF2B5EF4-FFF2-40B4-BE49-F238E27FC236}">
                    <a16:creationId xmlns:a16="http://schemas.microsoft.com/office/drawing/2014/main" id="{623B9604-618E-9C0A-AF76-0F7A14B5184B}"/>
                  </a:ext>
                </a:extLst>
              </p:cNvPr>
              <p:cNvSpPr>
                <a:spLocks noChangeAspect="1"/>
              </p:cNvSpPr>
              <p:nvPr/>
            </p:nvSpPr>
            <p:spPr bwMode="auto">
              <a:xfrm>
                <a:off x="4178236" y="2652473"/>
                <a:ext cx="3040" cy="3040"/>
              </a:xfrm>
              <a:custGeom>
                <a:avLst/>
                <a:gdLst>
                  <a:gd name="T0" fmla="*/ 0 w 2"/>
                  <a:gd name="T1" fmla="*/ 0 h 2"/>
                  <a:gd name="T2" fmla="*/ 2 w 2"/>
                  <a:gd name="T3" fmla="*/ 0 h 2"/>
                  <a:gd name="T4" fmla="*/ 2 w 2"/>
                  <a:gd name="T5" fmla="*/ 2 h 2"/>
                  <a:gd name="T6" fmla="*/ 2 w 2"/>
                  <a:gd name="T7" fmla="*/ 2 h 2"/>
                  <a:gd name="T8" fmla="*/ 2 w 2"/>
                  <a:gd name="T9" fmla="*/ 2 h 2"/>
                  <a:gd name="T10" fmla="*/ 0 w 2"/>
                  <a:gd name="T11" fmla="*/ 2 h 2"/>
                  <a:gd name="T12" fmla="*/ 0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0" y="0"/>
                    </a:moveTo>
                    <a:lnTo>
                      <a:pt x="2" y="0"/>
                    </a:lnTo>
                    <a:lnTo>
                      <a:pt x="2" y="2"/>
                    </a:lnTo>
                    <a:lnTo>
                      <a:pt x="0" y="2"/>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54" name="Freeform 352">
                <a:extLst>
                  <a:ext uri="{FF2B5EF4-FFF2-40B4-BE49-F238E27FC236}">
                    <a16:creationId xmlns:a16="http://schemas.microsoft.com/office/drawing/2014/main" id="{2EF7598C-F413-E333-5F38-A0C9A1C5EAD6}"/>
                  </a:ext>
                </a:extLst>
              </p:cNvPr>
              <p:cNvSpPr>
                <a:spLocks noChangeAspect="1"/>
              </p:cNvSpPr>
              <p:nvPr/>
            </p:nvSpPr>
            <p:spPr bwMode="auto">
              <a:xfrm>
                <a:off x="4190402" y="2676802"/>
                <a:ext cx="9123" cy="3040"/>
              </a:xfrm>
              <a:custGeom>
                <a:avLst/>
                <a:gdLst>
                  <a:gd name="T0" fmla="*/ 0 w 6"/>
                  <a:gd name="T1" fmla="*/ 2 h 2"/>
                  <a:gd name="T2" fmla="*/ 4 w 6"/>
                  <a:gd name="T3" fmla="*/ 0 h 2"/>
                  <a:gd name="T4" fmla="*/ 4 w 6"/>
                  <a:gd name="T5" fmla="*/ 0 h 2"/>
                  <a:gd name="T6" fmla="*/ 6 w 6"/>
                  <a:gd name="T7" fmla="*/ 0 h 2"/>
                  <a:gd name="T8" fmla="*/ 4 w 6"/>
                  <a:gd name="T9" fmla="*/ 0 h 2"/>
                  <a:gd name="T10" fmla="*/ 2 w 6"/>
                  <a:gd name="T11" fmla="*/ 2 h 2"/>
                  <a:gd name="T12" fmla="*/ 2 w 6"/>
                  <a:gd name="T13" fmla="*/ 2 h 2"/>
                  <a:gd name="T14" fmla="*/ 0 w 6"/>
                  <a:gd name="T15" fmla="*/ 2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2">
                    <a:moveTo>
                      <a:pt x="0" y="2"/>
                    </a:moveTo>
                    <a:lnTo>
                      <a:pt x="4" y="0"/>
                    </a:lnTo>
                    <a:lnTo>
                      <a:pt x="6" y="0"/>
                    </a:lnTo>
                    <a:lnTo>
                      <a:pt x="4" y="0"/>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55" name="Freeform 353">
                <a:extLst>
                  <a:ext uri="{FF2B5EF4-FFF2-40B4-BE49-F238E27FC236}">
                    <a16:creationId xmlns:a16="http://schemas.microsoft.com/office/drawing/2014/main" id="{5D51F7B4-C7C6-5674-5519-2665A9F28A78}"/>
                  </a:ext>
                </a:extLst>
              </p:cNvPr>
              <p:cNvSpPr>
                <a:spLocks noChangeAspect="1"/>
              </p:cNvSpPr>
              <p:nvPr/>
            </p:nvSpPr>
            <p:spPr bwMode="auto">
              <a:xfrm>
                <a:off x="4190402" y="2676802"/>
                <a:ext cx="9123" cy="3040"/>
              </a:xfrm>
              <a:custGeom>
                <a:avLst/>
                <a:gdLst>
                  <a:gd name="T0" fmla="*/ 0 w 6"/>
                  <a:gd name="T1" fmla="*/ 2 h 2"/>
                  <a:gd name="T2" fmla="*/ 4 w 6"/>
                  <a:gd name="T3" fmla="*/ 0 h 2"/>
                  <a:gd name="T4" fmla="*/ 4 w 6"/>
                  <a:gd name="T5" fmla="*/ 0 h 2"/>
                  <a:gd name="T6" fmla="*/ 6 w 6"/>
                  <a:gd name="T7" fmla="*/ 0 h 2"/>
                  <a:gd name="T8" fmla="*/ 4 w 6"/>
                  <a:gd name="T9" fmla="*/ 0 h 2"/>
                  <a:gd name="T10" fmla="*/ 2 w 6"/>
                  <a:gd name="T11" fmla="*/ 2 h 2"/>
                  <a:gd name="T12" fmla="*/ 2 w 6"/>
                  <a:gd name="T13" fmla="*/ 2 h 2"/>
                  <a:gd name="T14" fmla="*/ 0 w 6"/>
                  <a:gd name="T15" fmla="*/ 2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2">
                    <a:moveTo>
                      <a:pt x="0" y="2"/>
                    </a:moveTo>
                    <a:lnTo>
                      <a:pt x="4" y="0"/>
                    </a:lnTo>
                    <a:lnTo>
                      <a:pt x="6" y="0"/>
                    </a:lnTo>
                    <a:lnTo>
                      <a:pt x="4" y="0"/>
                    </a:lnTo>
                    <a:lnTo>
                      <a:pt x="2" y="2"/>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56" name="Freeform 354">
                <a:extLst>
                  <a:ext uri="{FF2B5EF4-FFF2-40B4-BE49-F238E27FC236}">
                    <a16:creationId xmlns:a16="http://schemas.microsoft.com/office/drawing/2014/main" id="{E644EB3D-2C2B-1EC1-4766-39F266D99C81}"/>
                  </a:ext>
                </a:extLst>
              </p:cNvPr>
              <p:cNvSpPr>
                <a:spLocks noChangeAspect="1"/>
              </p:cNvSpPr>
              <p:nvPr/>
            </p:nvSpPr>
            <p:spPr bwMode="auto">
              <a:xfrm>
                <a:off x="4172153" y="2664636"/>
                <a:ext cx="6083" cy="3040"/>
              </a:xfrm>
              <a:custGeom>
                <a:avLst/>
                <a:gdLst>
                  <a:gd name="T0" fmla="*/ 0 w 4"/>
                  <a:gd name="T1" fmla="*/ 2 h 2"/>
                  <a:gd name="T2" fmla="*/ 2 w 4"/>
                  <a:gd name="T3" fmla="*/ 0 h 2"/>
                  <a:gd name="T4" fmla="*/ 4 w 4"/>
                  <a:gd name="T5" fmla="*/ 2 h 2"/>
                  <a:gd name="T6" fmla="*/ 0 w 4"/>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0" y="2"/>
                    </a:moveTo>
                    <a:lnTo>
                      <a:pt x="2" y="0"/>
                    </a:lnTo>
                    <a:lnTo>
                      <a:pt x="4"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57" name="Freeform 355">
                <a:extLst>
                  <a:ext uri="{FF2B5EF4-FFF2-40B4-BE49-F238E27FC236}">
                    <a16:creationId xmlns:a16="http://schemas.microsoft.com/office/drawing/2014/main" id="{2229CA3A-46D5-1C68-A5F2-AF6303F86C49}"/>
                  </a:ext>
                </a:extLst>
              </p:cNvPr>
              <p:cNvSpPr>
                <a:spLocks noChangeAspect="1"/>
              </p:cNvSpPr>
              <p:nvPr/>
            </p:nvSpPr>
            <p:spPr bwMode="auto">
              <a:xfrm>
                <a:off x="4172153" y="2664636"/>
                <a:ext cx="6083" cy="3040"/>
              </a:xfrm>
              <a:custGeom>
                <a:avLst/>
                <a:gdLst>
                  <a:gd name="T0" fmla="*/ 0 w 4"/>
                  <a:gd name="T1" fmla="*/ 2 h 2"/>
                  <a:gd name="T2" fmla="*/ 2 w 4"/>
                  <a:gd name="T3" fmla="*/ 0 h 2"/>
                  <a:gd name="T4" fmla="*/ 4 w 4"/>
                  <a:gd name="T5" fmla="*/ 2 h 2"/>
                  <a:gd name="T6" fmla="*/ 0 w 4"/>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0" y="2"/>
                    </a:moveTo>
                    <a:lnTo>
                      <a:pt x="2" y="0"/>
                    </a:lnTo>
                    <a:lnTo>
                      <a:pt x="4" y="2"/>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58" name="Freeform 356">
                <a:extLst>
                  <a:ext uri="{FF2B5EF4-FFF2-40B4-BE49-F238E27FC236}">
                    <a16:creationId xmlns:a16="http://schemas.microsoft.com/office/drawing/2014/main" id="{F91FA55A-072E-1F2E-053A-0003D57DC024}"/>
                  </a:ext>
                </a:extLst>
              </p:cNvPr>
              <p:cNvSpPr>
                <a:spLocks noChangeAspect="1"/>
              </p:cNvSpPr>
              <p:nvPr/>
            </p:nvSpPr>
            <p:spPr bwMode="auto">
              <a:xfrm>
                <a:off x="4278595" y="2600765"/>
                <a:ext cx="3040" cy="3040"/>
              </a:xfrm>
              <a:custGeom>
                <a:avLst/>
                <a:gdLst>
                  <a:gd name="T0" fmla="*/ 0 w 2"/>
                  <a:gd name="T1" fmla="*/ 2 h 2"/>
                  <a:gd name="T2" fmla="*/ 0 w 2"/>
                  <a:gd name="T3" fmla="*/ 0 h 2"/>
                  <a:gd name="T4" fmla="*/ 2 w 2"/>
                  <a:gd name="T5" fmla="*/ 2 h 2"/>
                  <a:gd name="T6" fmla="*/ 2 w 2"/>
                  <a:gd name="T7" fmla="*/ 2 h 2"/>
                  <a:gd name="T8" fmla="*/ 0 w 2"/>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0" y="0"/>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59" name="Freeform 357">
                <a:extLst>
                  <a:ext uri="{FF2B5EF4-FFF2-40B4-BE49-F238E27FC236}">
                    <a16:creationId xmlns:a16="http://schemas.microsoft.com/office/drawing/2014/main" id="{35F3BD4A-DB10-E6A1-42EC-40DACCF1D542}"/>
                  </a:ext>
                </a:extLst>
              </p:cNvPr>
              <p:cNvSpPr>
                <a:spLocks noChangeAspect="1"/>
              </p:cNvSpPr>
              <p:nvPr/>
            </p:nvSpPr>
            <p:spPr bwMode="auto">
              <a:xfrm>
                <a:off x="4278595" y="2600765"/>
                <a:ext cx="3040" cy="3040"/>
              </a:xfrm>
              <a:custGeom>
                <a:avLst/>
                <a:gdLst>
                  <a:gd name="T0" fmla="*/ 0 w 2"/>
                  <a:gd name="T1" fmla="*/ 2 h 2"/>
                  <a:gd name="T2" fmla="*/ 0 w 2"/>
                  <a:gd name="T3" fmla="*/ 0 h 2"/>
                  <a:gd name="T4" fmla="*/ 2 w 2"/>
                  <a:gd name="T5" fmla="*/ 2 h 2"/>
                  <a:gd name="T6" fmla="*/ 2 w 2"/>
                  <a:gd name="T7" fmla="*/ 2 h 2"/>
                  <a:gd name="T8" fmla="*/ 0 w 2"/>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0" y="0"/>
                    </a:lnTo>
                    <a:lnTo>
                      <a:pt x="2" y="2"/>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60" name="Freeform 358">
                <a:extLst>
                  <a:ext uri="{FF2B5EF4-FFF2-40B4-BE49-F238E27FC236}">
                    <a16:creationId xmlns:a16="http://schemas.microsoft.com/office/drawing/2014/main" id="{69190155-B36C-2A7D-6F3A-C31875228D8E}"/>
                  </a:ext>
                </a:extLst>
              </p:cNvPr>
              <p:cNvSpPr>
                <a:spLocks noChangeAspect="1"/>
              </p:cNvSpPr>
              <p:nvPr/>
            </p:nvSpPr>
            <p:spPr bwMode="auto">
              <a:xfrm>
                <a:off x="4278595" y="2612934"/>
                <a:ext cx="6083" cy="3040"/>
              </a:xfrm>
              <a:custGeom>
                <a:avLst/>
                <a:gdLst>
                  <a:gd name="T0" fmla="*/ 0 w 4"/>
                  <a:gd name="T1" fmla="*/ 0 h 2"/>
                  <a:gd name="T2" fmla="*/ 4 w 4"/>
                  <a:gd name="T3" fmla="*/ 0 h 2"/>
                  <a:gd name="T4" fmla="*/ 2 w 4"/>
                  <a:gd name="T5" fmla="*/ 0 h 2"/>
                  <a:gd name="T6" fmla="*/ 2 w 4"/>
                  <a:gd name="T7" fmla="*/ 2 h 2"/>
                  <a:gd name="T8" fmla="*/ 2 w 4"/>
                  <a:gd name="T9" fmla="*/ 0 h 2"/>
                  <a:gd name="T10" fmla="*/ 0 w 4"/>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2">
                    <a:moveTo>
                      <a:pt x="0" y="0"/>
                    </a:moveTo>
                    <a:lnTo>
                      <a:pt x="4" y="0"/>
                    </a:lnTo>
                    <a:lnTo>
                      <a:pt x="2" y="0"/>
                    </a:lnTo>
                    <a:lnTo>
                      <a:pt x="2" y="2"/>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61" name="Freeform 359">
                <a:extLst>
                  <a:ext uri="{FF2B5EF4-FFF2-40B4-BE49-F238E27FC236}">
                    <a16:creationId xmlns:a16="http://schemas.microsoft.com/office/drawing/2014/main" id="{8A5280F3-C8BC-1A2A-8570-77DF2970FD36}"/>
                  </a:ext>
                </a:extLst>
              </p:cNvPr>
              <p:cNvSpPr>
                <a:spLocks noChangeAspect="1"/>
              </p:cNvSpPr>
              <p:nvPr/>
            </p:nvSpPr>
            <p:spPr bwMode="auto">
              <a:xfrm>
                <a:off x="4278595" y="2612934"/>
                <a:ext cx="6083" cy="3040"/>
              </a:xfrm>
              <a:custGeom>
                <a:avLst/>
                <a:gdLst>
                  <a:gd name="T0" fmla="*/ 0 w 4"/>
                  <a:gd name="T1" fmla="*/ 0 h 2"/>
                  <a:gd name="T2" fmla="*/ 4 w 4"/>
                  <a:gd name="T3" fmla="*/ 0 h 2"/>
                  <a:gd name="T4" fmla="*/ 2 w 4"/>
                  <a:gd name="T5" fmla="*/ 0 h 2"/>
                  <a:gd name="T6" fmla="*/ 2 w 4"/>
                  <a:gd name="T7" fmla="*/ 2 h 2"/>
                  <a:gd name="T8" fmla="*/ 2 w 4"/>
                  <a:gd name="T9" fmla="*/ 0 h 2"/>
                  <a:gd name="T10" fmla="*/ 0 w 4"/>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2">
                    <a:moveTo>
                      <a:pt x="0" y="0"/>
                    </a:moveTo>
                    <a:lnTo>
                      <a:pt x="4" y="0"/>
                    </a:lnTo>
                    <a:lnTo>
                      <a:pt x="2" y="0"/>
                    </a:lnTo>
                    <a:lnTo>
                      <a:pt x="2" y="2"/>
                    </a:lnTo>
                    <a:lnTo>
                      <a:pt x="2" y="0"/>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62" name="Freeform 360">
                <a:extLst>
                  <a:ext uri="{FF2B5EF4-FFF2-40B4-BE49-F238E27FC236}">
                    <a16:creationId xmlns:a16="http://schemas.microsoft.com/office/drawing/2014/main" id="{792C58EA-A59A-9FD7-B414-7B4F761A1499}"/>
                  </a:ext>
                </a:extLst>
              </p:cNvPr>
              <p:cNvSpPr>
                <a:spLocks noChangeAspect="1"/>
              </p:cNvSpPr>
              <p:nvPr/>
            </p:nvSpPr>
            <p:spPr bwMode="auto">
              <a:xfrm>
                <a:off x="4208648" y="2652473"/>
                <a:ext cx="3040" cy="6083"/>
              </a:xfrm>
              <a:custGeom>
                <a:avLst/>
                <a:gdLst>
                  <a:gd name="T0" fmla="*/ 0 w 2"/>
                  <a:gd name="T1" fmla="*/ 2 h 4"/>
                  <a:gd name="T2" fmla="*/ 2 w 2"/>
                  <a:gd name="T3" fmla="*/ 0 h 4"/>
                  <a:gd name="T4" fmla="*/ 2 w 2"/>
                  <a:gd name="T5" fmla="*/ 4 h 4"/>
                  <a:gd name="T6" fmla="*/ 0 w 2"/>
                  <a:gd name="T7" fmla="*/ 2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0" y="2"/>
                    </a:moveTo>
                    <a:lnTo>
                      <a:pt x="2" y="0"/>
                    </a:lnTo>
                    <a:lnTo>
                      <a:pt x="2"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63" name="Freeform 361">
                <a:extLst>
                  <a:ext uri="{FF2B5EF4-FFF2-40B4-BE49-F238E27FC236}">
                    <a16:creationId xmlns:a16="http://schemas.microsoft.com/office/drawing/2014/main" id="{B105CDE3-3D14-5629-2280-DF0DD82E466F}"/>
                  </a:ext>
                </a:extLst>
              </p:cNvPr>
              <p:cNvSpPr>
                <a:spLocks noChangeAspect="1"/>
              </p:cNvSpPr>
              <p:nvPr/>
            </p:nvSpPr>
            <p:spPr bwMode="auto">
              <a:xfrm>
                <a:off x="4208648" y="2652473"/>
                <a:ext cx="3040" cy="6083"/>
              </a:xfrm>
              <a:custGeom>
                <a:avLst/>
                <a:gdLst>
                  <a:gd name="T0" fmla="*/ 0 w 2"/>
                  <a:gd name="T1" fmla="*/ 2 h 4"/>
                  <a:gd name="T2" fmla="*/ 2 w 2"/>
                  <a:gd name="T3" fmla="*/ 0 h 4"/>
                  <a:gd name="T4" fmla="*/ 2 w 2"/>
                  <a:gd name="T5" fmla="*/ 4 h 4"/>
                  <a:gd name="T6" fmla="*/ 0 w 2"/>
                  <a:gd name="T7" fmla="*/ 2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0" y="2"/>
                    </a:moveTo>
                    <a:lnTo>
                      <a:pt x="2" y="0"/>
                    </a:lnTo>
                    <a:lnTo>
                      <a:pt x="2" y="4"/>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64" name="Freeform 362">
                <a:extLst>
                  <a:ext uri="{FF2B5EF4-FFF2-40B4-BE49-F238E27FC236}">
                    <a16:creationId xmlns:a16="http://schemas.microsoft.com/office/drawing/2014/main" id="{83BA6C4F-78A6-3E59-D458-18D967A9F475}"/>
                  </a:ext>
                </a:extLst>
              </p:cNvPr>
              <p:cNvSpPr>
                <a:spLocks noChangeAspect="1"/>
              </p:cNvSpPr>
              <p:nvPr/>
            </p:nvSpPr>
            <p:spPr bwMode="auto">
              <a:xfrm>
                <a:off x="4287718" y="2603805"/>
                <a:ext cx="6083" cy="3040"/>
              </a:xfrm>
              <a:custGeom>
                <a:avLst/>
                <a:gdLst>
                  <a:gd name="T0" fmla="*/ 0 w 4"/>
                  <a:gd name="T1" fmla="*/ 2 h 2"/>
                  <a:gd name="T2" fmla="*/ 2 w 4"/>
                  <a:gd name="T3" fmla="*/ 0 h 2"/>
                  <a:gd name="T4" fmla="*/ 2 w 4"/>
                  <a:gd name="T5" fmla="*/ 0 h 2"/>
                  <a:gd name="T6" fmla="*/ 2 w 4"/>
                  <a:gd name="T7" fmla="*/ 0 h 2"/>
                  <a:gd name="T8" fmla="*/ 2 w 4"/>
                  <a:gd name="T9" fmla="*/ 2 h 2"/>
                  <a:gd name="T10" fmla="*/ 4 w 4"/>
                  <a:gd name="T11" fmla="*/ 2 h 2"/>
                  <a:gd name="T12" fmla="*/ 2 w 4"/>
                  <a:gd name="T13" fmla="*/ 2 h 2"/>
                  <a:gd name="T14" fmla="*/ 2 w 4"/>
                  <a:gd name="T15" fmla="*/ 2 h 2"/>
                  <a:gd name="T16" fmla="*/ 0 w 4"/>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2">
                    <a:moveTo>
                      <a:pt x="0" y="2"/>
                    </a:moveTo>
                    <a:lnTo>
                      <a:pt x="2" y="0"/>
                    </a:lnTo>
                    <a:lnTo>
                      <a:pt x="2" y="2"/>
                    </a:lnTo>
                    <a:lnTo>
                      <a:pt x="4" y="2"/>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65" name="Freeform 363">
                <a:extLst>
                  <a:ext uri="{FF2B5EF4-FFF2-40B4-BE49-F238E27FC236}">
                    <a16:creationId xmlns:a16="http://schemas.microsoft.com/office/drawing/2014/main" id="{8CCF752F-0436-EE7E-3236-3856E39E1C6B}"/>
                  </a:ext>
                </a:extLst>
              </p:cNvPr>
              <p:cNvSpPr>
                <a:spLocks noChangeAspect="1"/>
              </p:cNvSpPr>
              <p:nvPr/>
            </p:nvSpPr>
            <p:spPr bwMode="auto">
              <a:xfrm>
                <a:off x="4287718" y="2603805"/>
                <a:ext cx="6083" cy="3040"/>
              </a:xfrm>
              <a:custGeom>
                <a:avLst/>
                <a:gdLst>
                  <a:gd name="T0" fmla="*/ 0 w 4"/>
                  <a:gd name="T1" fmla="*/ 2 h 2"/>
                  <a:gd name="T2" fmla="*/ 2 w 4"/>
                  <a:gd name="T3" fmla="*/ 0 h 2"/>
                  <a:gd name="T4" fmla="*/ 2 w 4"/>
                  <a:gd name="T5" fmla="*/ 0 h 2"/>
                  <a:gd name="T6" fmla="*/ 2 w 4"/>
                  <a:gd name="T7" fmla="*/ 0 h 2"/>
                  <a:gd name="T8" fmla="*/ 2 w 4"/>
                  <a:gd name="T9" fmla="*/ 2 h 2"/>
                  <a:gd name="T10" fmla="*/ 4 w 4"/>
                  <a:gd name="T11" fmla="*/ 2 h 2"/>
                  <a:gd name="T12" fmla="*/ 2 w 4"/>
                  <a:gd name="T13" fmla="*/ 2 h 2"/>
                  <a:gd name="T14" fmla="*/ 2 w 4"/>
                  <a:gd name="T15" fmla="*/ 2 h 2"/>
                  <a:gd name="T16" fmla="*/ 0 w 4"/>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2">
                    <a:moveTo>
                      <a:pt x="0" y="2"/>
                    </a:moveTo>
                    <a:lnTo>
                      <a:pt x="2" y="0"/>
                    </a:lnTo>
                    <a:lnTo>
                      <a:pt x="2" y="2"/>
                    </a:lnTo>
                    <a:lnTo>
                      <a:pt x="4" y="2"/>
                    </a:lnTo>
                    <a:lnTo>
                      <a:pt x="2" y="2"/>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66" name="Freeform 364">
                <a:extLst>
                  <a:ext uri="{FF2B5EF4-FFF2-40B4-BE49-F238E27FC236}">
                    <a16:creationId xmlns:a16="http://schemas.microsoft.com/office/drawing/2014/main" id="{8118545C-49A9-DE18-5349-650E3D7452DF}"/>
                  </a:ext>
                </a:extLst>
              </p:cNvPr>
              <p:cNvSpPr>
                <a:spLocks noChangeAspect="1"/>
              </p:cNvSpPr>
              <p:nvPr/>
            </p:nvSpPr>
            <p:spPr bwMode="auto">
              <a:xfrm>
                <a:off x="4330297" y="2558186"/>
                <a:ext cx="3040" cy="3040"/>
              </a:xfrm>
              <a:custGeom>
                <a:avLst/>
                <a:gdLst>
                  <a:gd name="T0" fmla="*/ 0 w 2"/>
                  <a:gd name="T1" fmla="*/ 0 h 2"/>
                  <a:gd name="T2" fmla="*/ 2 w 2"/>
                  <a:gd name="T3" fmla="*/ 2 h 2"/>
                  <a:gd name="T4" fmla="*/ 2 w 2"/>
                  <a:gd name="T5" fmla="*/ 2 h 2"/>
                  <a:gd name="T6" fmla="*/ 0 w 2"/>
                  <a:gd name="T7" fmla="*/ 2 h 2"/>
                  <a:gd name="T8" fmla="*/ 0 w 2"/>
                  <a:gd name="T9" fmla="*/ 2 h 2"/>
                  <a:gd name="T10" fmla="*/ 0 w 2"/>
                  <a:gd name="T11" fmla="*/ 2 h 2"/>
                  <a:gd name="T12" fmla="*/ 0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0" y="0"/>
                    </a:moveTo>
                    <a:lnTo>
                      <a:pt x="2"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67" name="Freeform 365">
                <a:extLst>
                  <a:ext uri="{FF2B5EF4-FFF2-40B4-BE49-F238E27FC236}">
                    <a16:creationId xmlns:a16="http://schemas.microsoft.com/office/drawing/2014/main" id="{9B2E93B1-E72D-4CAB-FFFE-C6328BB1B86A}"/>
                  </a:ext>
                </a:extLst>
              </p:cNvPr>
              <p:cNvSpPr>
                <a:spLocks noChangeAspect="1"/>
              </p:cNvSpPr>
              <p:nvPr/>
            </p:nvSpPr>
            <p:spPr bwMode="auto">
              <a:xfrm>
                <a:off x="4330297" y="2558186"/>
                <a:ext cx="3040" cy="3040"/>
              </a:xfrm>
              <a:custGeom>
                <a:avLst/>
                <a:gdLst>
                  <a:gd name="T0" fmla="*/ 0 w 2"/>
                  <a:gd name="T1" fmla="*/ 0 h 2"/>
                  <a:gd name="T2" fmla="*/ 2 w 2"/>
                  <a:gd name="T3" fmla="*/ 2 h 2"/>
                  <a:gd name="T4" fmla="*/ 2 w 2"/>
                  <a:gd name="T5" fmla="*/ 2 h 2"/>
                  <a:gd name="T6" fmla="*/ 0 w 2"/>
                  <a:gd name="T7" fmla="*/ 2 h 2"/>
                  <a:gd name="T8" fmla="*/ 0 w 2"/>
                  <a:gd name="T9" fmla="*/ 2 h 2"/>
                  <a:gd name="T10" fmla="*/ 0 w 2"/>
                  <a:gd name="T11" fmla="*/ 2 h 2"/>
                  <a:gd name="T12" fmla="*/ 0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0" y="0"/>
                    </a:moveTo>
                    <a:lnTo>
                      <a:pt x="2" y="2"/>
                    </a:lnTo>
                    <a:lnTo>
                      <a:pt x="0" y="2"/>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68" name="Rectangle 366">
                <a:extLst>
                  <a:ext uri="{FF2B5EF4-FFF2-40B4-BE49-F238E27FC236}">
                    <a16:creationId xmlns:a16="http://schemas.microsoft.com/office/drawing/2014/main" id="{A3884ACD-3097-B2BA-DF52-20123ABA02BB}"/>
                  </a:ext>
                </a:extLst>
              </p:cNvPr>
              <p:cNvSpPr>
                <a:spLocks noChangeAspect="1" noChangeArrowheads="1"/>
              </p:cNvSpPr>
              <p:nvPr/>
            </p:nvSpPr>
            <p:spPr bwMode="auto">
              <a:xfrm>
                <a:off x="4281639" y="2606848"/>
                <a:ext cx="3040" cy="15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b="0" baseline="0">
                  <a:solidFill>
                    <a:prstClr val="black"/>
                  </a:solidFill>
                  <a:ea typeface="+mn-ea"/>
                  <a:cs typeface="+mn-cs"/>
                </a:endParaRPr>
              </a:p>
            </p:txBody>
          </p:sp>
          <p:sp>
            <p:nvSpPr>
              <p:cNvPr id="969" name="Rectangle 367">
                <a:extLst>
                  <a:ext uri="{FF2B5EF4-FFF2-40B4-BE49-F238E27FC236}">
                    <a16:creationId xmlns:a16="http://schemas.microsoft.com/office/drawing/2014/main" id="{B125DC9B-5312-B976-656B-65E3ED4D0BF3}"/>
                  </a:ext>
                </a:extLst>
              </p:cNvPr>
              <p:cNvSpPr>
                <a:spLocks noChangeAspect="1" noChangeArrowheads="1"/>
              </p:cNvSpPr>
              <p:nvPr/>
            </p:nvSpPr>
            <p:spPr bwMode="auto">
              <a:xfrm>
                <a:off x="4281639" y="2606848"/>
                <a:ext cx="3040" cy="1522"/>
              </a:xfrm>
              <a:prstGeom prst="rect">
                <a:avLst/>
              </a:prstGeom>
              <a:grpFill/>
              <a:ln w="3175" cap="rnd">
                <a:solidFill>
                  <a:srgbClr val="FFFFFF"/>
                </a:solidFill>
                <a:round/>
                <a:headEnd/>
                <a:tailEnd/>
              </a:ln>
            </p:spPr>
            <p:txBody>
              <a:bodyPr/>
              <a:lstStyle/>
              <a:p>
                <a:endParaRPr lang="en-US" sz="1000" b="0" baseline="0">
                  <a:solidFill>
                    <a:prstClr val="black"/>
                  </a:solidFill>
                  <a:ea typeface="+mn-ea"/>
                  <a:cs typeface="+mn-cs"/>
                </a:endParaRPr>
              </a:p>
            </p:txBody>
          </p:sp>
          <p:sp>
            <p:nvSpPr>
              <p:cNvPr id="970" name="Freeform 368">
                <a:extLst>
                  <a:ext uri="{FF2B5EF4-FFF2-40B4-BE49-F238E27FC236}">
                    <a16:creationId xmlns:a16="http://schemas.microsoft.com/office/drawing/2014/main" id="{60AB15BE-3FD8-678E-D083-A3B707565C2C}"/>
                  </a:ext>
                </a:extLst>
              </p:cNvPr>
              <p:cNvSpPr>
                <a:spLocks noChangeAspect="1"/>
              </p:cNvSpPr>
              <p:nvPr/>
            </p:nvSpPr>
            <p:spPr bwMode="auto">
              <a:xfrm>
                <a:off x="4202565" y="2692011"/>
                <a:ext cx="3040" cy="6083"/>
              </a:xfrm>
              <a:custGeom>
                <a:avLst/>
                <a:gdLst>
                  <a:gd name="T0" fmla="*/ 0 w 2"/>
                  <a:gd name="T1" fmla="*/ 4 h 4"/>
                  <a:gd name="T2" fmla="*/ 0 w 2"/>
                  <a:gd name="T3" fmla="*/ 2 h 4"/>
                  <a:gd name="T4" fmla="*/ 0 w 2"/>
                  <a:gd name="T5" fmla="*/ 2 h 4"/>
                  <a:gd name="T6" fmla="*/ 2 w 2"/>
                  <a:gd name="T7" fmla="*/ 0 h 4"/>
                  <a:gd name="T8" fmla="*/ 2 w 2"/>
                  <a:gd name="T9" fmla="*/ 2 h 4"/>
                  <a:gd name="T10" fmla="*/ 0 w 2"/>
                  <a:gd name="T11" fmla="*/ 4 h 4"/>
                  <a:gd name="T12" fmla="*/ 0 w 2"/>
                  <a:gd name="T13" fmla="*/ 2 h 4"/>
                  <a:gd name="T14" fmla="*/ 0 w 2"/>
                  <a:gd name="T15" fmla="*/ 4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4">
                    <a:moveTo>
                      <a:pt x="0" y="4"/>
                    </a:moveTo>
                    <a:lnTo>
                      <a:pt x="0" y="2"/>
                    </a:lnTo>
                    <a:lnTo>
                      <a:pt x="2" y="0"/>
                    </a:lnTo>
                    <a:lnTo>
                      <a:pt x="2" y="2"/>
                    </a:lnTo>
                    <a:lnTo>
                      <a:pt x="0" y="4"/>
                    </a:lnTo>
                    <a:lnTo>
                      <a:pt x="0" y="2"/>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71" name="Freeform 369">
                <a:extLst>
                  <a:ext uri="{FF2B5EF4-FFF2-40B4-BE49-F238E27FC236}">
                    <a16:creationId xmlns:a16="http://schemas.microsoft.com/office/drawing/2014/main" id="{75FB5E52-A276-D65B-15F3-CF986F64B719}"/>
                  </a:ext>
                </a:extLst>
              </p:cNvPr>
              <p:cNvSpPr>
                <a:spLocks noChangeAspect="1"/>
              </p:cNvSpPr>
              <p:nvPr/>
            </p:nvSpPr>
            <p:spPr bwMode="auto">
              <a:xfrm>
                <a:off x="4202565" y="2692011"/>
                <a:ext cx="3040" cy="6083"/>
              </a:xfrm>
              <a:custGeom>
                <a:avLst/>
                <a:gdLst>
                  <a:gd name="T0" fmla="*/ 0 w 2"/>
                  <a:gd name="T1" fmla="*/ 4 h 4"/>
                  <a:gd name="T2" fmla="*/ 0 w 2"/>
                  <a:gd name="T3" fmla="*/ 2 h 4"/>
                  <a:gd name="T4" fmla="*/ 0 w 2"/>
                  <a:gd name="T5" fmla="*/ 2 h 4"/>
                  <a:gd name="T6" fmla="*/ 2 w 2"/>
                  <a:gd name="T7" fmla="*/ 0 h 4"/>
                  <a:gd name="T8" fmla="*/ 2 w 2"/>
                  <a:gd name="T9" fmla="*/ 2 h 4"/>
                  <a:gd name="T10" fmla="*/ 0 w 2"/>
                  <a:gd name="T11" fmla="*/ 4 h 4"/>
                  <a:gd name="T12" fmla="*/ 0 w 2"/>
                  <a:gd name="T13" fmla="*/ 2 h 4"/>
                  <a:gd name="T14" fmla="*/ 0 w 2"/>
                  <a:gd name="T15" fmla="*/ 4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4">
                    <a:moveTo>
                      <a:pt x="0" y="4"/>
                    </a:moveTo>
                    <a:lnTo>
                      <a:pt x="0" y="2"/>
                    </a:lnTo>
                    <a:lnTo>
                      <a:pt x="2" y="0"/>
                    </a:lnTo>
                    <a:lnTo>
                      <a:pt x="2" y="2"/>
                    </a:lnTo>
                    <a:lnTo>
                      <a:pt x="0" y="4"/>
                    </a:lnTo>
                    <a:lnTo>
                      <a:pt x="0" y="2"/>
                    </a:lnTo>
                    <a:lnTo>
                      <a:pt x="0" y="4"/>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72" name="Freeform 370">
                <a:extLst>
                  <a:ext uri="{FF2B5EF4-FFF2-40B4-BE49-F238E27FC236}">
                    <a16:creationId xmlns:a16="http://schemas.microsoft.com/office/drawing/2014/main" id="{1FC11C71-CD72-D99C-7336-4EDB3393618F}"/>
                  </a:ext>
                </a:extLst>
              </p:cNvPr>
              <p:cNvSpPr>
                <a:spLocks noChangeAspect="1"/>
              </p:cNvSpPr>
              <p:nvPr/>
            </p:nvSpPr>
            <p:spPr bwMode="auto">
              <a:xfrm>
                <a:off x="4236020" y="2780215"/>
                <a:ext cx="3040" cy="0"/>
              </a:xfrm>
              <a:custGeom>
                <a:avLst/>
                <a:gdLst>
                  <a:gd name="T0" fmla="*/ 0 w 2"/>
                  <a:gd name="T1" fmla="*/ 2 w 2"/>
                  <a:gd name="T2" fmla="*/ 2 w 2"/>
                  <a:gd name="T3" fmla="*/ 2 w 2"/>
                  <a:gd name="T4" fmla="*/ 2 w 2"/>
                  <a:gd name="T5" fmla="*/ 2 w 2"/>
                  <a:gd name="T6" fmla="*/ 2 w 2"/>
                  <a:gd name="T7" fmla="*/ 0 w 2"/>
                  <a:gd name="T8" fmla="*/ 0 w 2"/>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Lst>
                <a:ahLst/>
                <a:cxnLst>
                  <a:cxn ang="T9">
                    <a:pos x="T0" y="0"/>
                  </a:cxn>
                  <a:cxn ang="T10">
                    <a:pos x="T1" y="0"/>
                  </a:cxn>
                  <a:cxn ang="T11">
                    <a:pos x="T2" y="0"/>
                  </a:cxn>
                  <a:cxn ang="T12">
                    <a:pos x="T3" y="0"/>
                  </a:cxn>
                  <a:cxn ang="T13">
                    <a:pos x="T4" y="0"/>
                  </a:cxn>
                  <a:cxn ang="T14">
                    <a:pos x="T5" y="0"/>
                  </a:cxn>
                  <a:cxn ang="T15">
                    <a:pos x="T6" y="0"/>
                  </a:cxn>
                  <a:cxn ang="T16">
                    <a:pos x="T7" y="0"/>
                  </a:cxn>
                  <a:cxn ang="T17">
                    <a:pos x="T8" y="0"/>
                  </a:cxn>
                </a:cxnLst>
                <a:rect l="0" t="0" r="r" b="b"/>
                <a:pathLst>
                  <a:path w="2">
                    <a:moveTo>
                      <a:pt x="0" y="0"/>
                    </a:move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73" name="Freeform 371">
                <a:extLst>
                  <a:ext uri="{FF2B5EF4-FFF2-40B4-BE49-F238E27FC236}">
                    <a16:creationId xmlns:a16="http://schemas.microsoft.com/office/drawing/2014/main" id="{2FEBD2FF-7BD6-97EF-A04D-8B551695D58A}"/>
                  </a:ext>
                </a:extLst>
              </p:cNvPr>
              <p:cNvSpPr>
                <a:spLocks noChangeAspect="1"/>
              </p:cNvSpPr>
              <p:nvPr/>
            </p:nvSpPr>
            <p:spPr bwMode="auto">
              <a:xfrm>
                <a:off x="4236020" y="2780215"/>
                <a:ext cx="3040" cy="0"/>
              </a:xfrm>
              <a:custGeom>
                <a:avLst/>
                <a:gdLst>
                  <a:gd name="T0" fmla="*/ 0 w 2"/>
                  <a:gd name="T1" fmla="*/ 2 w 2"/>
                  <a:gd name="T2" fmla="*/ 2 w 2"/>
                  <a:gd name="T3" fmla="*/ 2 w 2"/>
                  <a:gd name="T4" fmla="*/ 2 w 2"/>
                  <a:gd name="T5" fmla="*/ 2 w 2"/>
                  <a:gd name="T6" fmla="*/ 2 w 2"/>
                  <a:gd name="T7" fmla="*/ 0 w 2"/>
                  <a:gd name="T8" fmla="*/ 0 w 2"/>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Lst>
                <a:ahLst/>
                <a:cxnLst>
                  <a:cxn ang="T9">
                    <a:pos x="T0" y="0"/>
                  </a:cxn>
                  <a:cxn ang="T10">
                    <a:pos x="T1" y="0"/>
                  </a:cxn>
                  <a:cxn ang="T11">
                    <a:pos x="T2" y="0"/>
                  </a:cxn>
                  <a:cxn ang="T12">
                    <a:pos x="T3" y="0"/>
                  </a:cxn>
                  <a:cxn ang="T13">
                    <a:pos x="T4" y="0"/>
                  </a:cxn>
                  <a:cxn ang="T14">
                    <a:pos x="T5" y="0"/>
                  </a:cxn>
                  <a:cxn ang="T15">
                    <a:pos x="T6" y="0"/>
                  </a:cxn>
                  <a:cxn ang="T16">
                    <a:pos x="T7" y="0"/>
                  </a:cxn>
                  <a:cxn ang="T17">
                    <a:pos x="T8" y="0"/>
                  </a:cxn>
                </a:cxnLst>
                <a:rect l="0" t="0" r="r" b="b"/>
                <a:pathLst>
                  <a:path w="2">
                    <a:moveTo>
                      <a:pt x="0" y="0"/>
                    </a:moveTo>
                    <a:lnTo>
                      <a:pt x="2" y="0"/>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74" name="Freeform 372">
                <a:extLst>
                  <a:ext uri="{FF2B5EF4-FFF2-40B4-BE49-F238E27FC236}">
                    <a16:creationId xmlns:a16="http://schemas.microsoft.com/office/drawing/2014/main" id="{FA3BE3BB-AB9C-FA6A-A420-0EDAC37E6D9F}"/>
                  </a:ext>
                </a:extLst>
              </p:cNvPr>
              <p:cNvSpPr>
                <a:spLocks noChangeAspect="1"/>
              </p:cNvSpPr>
              <p:nvPr/>
            </p:nvSpPr>
            <p:spPr bwMode="auto">
              <a:xfrm>
                <a:off x="4327254" y="2564269"/>
                <a:ext cx="3040" cy="3040"/>
              </a:xfrm>
              <a:custGeom>
                <a:avLst/>
                <a:gdLst>
                  <a:gd name="T0" fmla="*/ 0 w 2"/>
                  <a:gd name="T1" fmla="*/ 2 h 2"/>
                  <a:gd name="T2" fmla="*/ 2 w 2"/>
                  <a:gd name="T3" fmla="*/ 0 h 2"/>
                  <a:gd name="T4" fmla="*/ 0 w 2"/>
                  <a:gd name="T5" fmla="*/ 2 h 2"/>
                  <a:gd name="T6" fmla="*/ 0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0" y="2"/>
                    </a:moveTo>
                    <a:lnTo>
                      <a:pt x="2"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75" name="Freeform 373">
                <a:extLst>
                  <a:ext uri="{FF2B5EF4-FFF2-40B4-BE49-F238E27FC236}">
                    <a16:creationId xmlns:a16="http://schemas.microsoft.com/office/drawing/2014/main" id="{22586129-3AFB-F354-2066-FC955E037630}"/>
                  </a:ext>
                </a:extLst>
              </p:cNvPr>
              <p:cNvSpPr>
                <a:spLocks noChangeAspect="1"/>
              </p:cNvSpPr>
              <p:nvPr/>
            </p:nvSpPr>
            <p:spPr bwMode="auto">
              <a:xfrm>
                <a:off x="4327254" y="2564269"/>
                <a:ext cx="3040" cy="3040"/>
              </a:xfrm>
              <a:custGeom>
                <a:avLst/>
                <a:gdLst>
                  <a:gd name="T0" fmla="*/ 0 w 2"/>
                  <a:gd name="T1" fmla="*/ 2 h 2"/>
                  <a:gd name="T2" fmla="*/ 2 w 2"/>
                  <a:gd name="T3" fmla="*/ 0 h 2"/>
                  <a:gd name="T4" fmla="*/ 0 w 2"/>
                  <a:gd name="T5" fmla="*/ 2 h 2"/>
                  <a:gd name="T6" fmla="*/ 0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0" y="2"/>
                    </a:moveTo>
                    <a:lnTo>
                      <a:pt x="2" y="0"/>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76" name="Rectangle 374">
                <a:extLst>
                  <a:ext uri="{FF2B5EF4-FFF2-40B4-BE49-F238E27FC236}">
                    <a16:creationId xmlns:a16="http://schemas.microsoft.com/office/drawing/2014/main" id="{2EC978C4-53FF-42D5-73A4-4A8D9AF4FA2A}"/>
                  </a:ext>
                </a:extLst>
              </p:cNvPr>
              <p:cNvSpPr>
                <a:spLocks noChangeAspect="1" noChangeArrowheads="1"/>
              </p:cNvSpPr>
              <p:nvPr/>
            </p:nvSpPr>
            <p:spPr bwMode="auto">
              <a:xfrm>
                <a:off x="4205608" y="2670719"/>
                <a:ext cx="1522" cy="15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b="0" baseline="0">
                  <a:solidFill>
                    <a:prstClr val="black"/>
                  </a:solidFill>
                  <a:ea typeface="+mn-ea"/>
                  <a:cs typeface="+mn-cs"/>
                </a:endParaRPr>
              </a:p>
            </p:txBody>
          </p:sp>
          <p:sp>
            <p:nvSpPr>
              <p:cNvPr id="977" name="Freeform 375">
                <a:extLst>
                  <a:ext uri="{FF2B5EF4-FFF2-40B4-BE49-F238E27FC236}">
                    <a16:creationId xmlns:a16="http://schemas.microsoft.com/office/drawing/2014/main" id="{82D09CFD-AE15-4C68-D61E-AF01EDBD9C8F}"/>
                  </a:ext>
                </a:extLst>
              </p:cNvPr>
              <p:cNvSpPr>
                <a:spLocks noChangeAspect="1"/>
              </p:cNvSpPr>
              <p:nvPr/>
            </p:nvSpPr>
            <p:spPr bwMode="auto">
              <a:xfrm>
                <a:off x="4205608" y="2670719"/>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r" b="b"/>
                <a:pathLst>
                  <a:path>
                    <a:moveTo>
                      <a:pt x="0" y="0"/>
                    </a:move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78" name="Freeform 376">
                <a:extLst>
                  <a:ext uri="{FF2B5EF4-FFF2-40B4-BE49-F238E27FC236}">
                    <a16:creationId xmlns:a16="http://schemas.microsoft.com/office/drawing/2014/main" id="{7FEEE0F2-44D5-FE94-C075-DAD6871CD70C}"/>
                  </a:ext>
                </a:extLst>
              </p:cNvPr>
              <p:cNvSpPr>
                <a:spLocks noChangeAspect="1"/>
              </p:cNvSpPr>
              <p:nvPr/>
            </p:nvSpPr>
            <p:spPr bwMode="auto">
              <a:xfrm>
                <a:off x="4214731" y="2707217"/>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79" name="Freeform 377">
                <a:extLst>
                  <a:ext uri="{FF2B5EF4-FFF2-40B4-BE49-F238E27FC236}">
                    <a16:creationId xmlns:a16="http://schemas.microsoft.com/office/drawing/2014/main" id="{A4E555B9-A088-4C0E-6817-0DBE90D35D17}"/>
                  </a:ext>
                </a:extLst>
              </p:cNvPr>
              <p:cNvSpPr>
                <a:spLocks noChangeAspect="1"/>
              </p:cNvSpPr>
              <p:nvPr/>
            </p:nvSpPr>
            <p:spPr bwMode="auto">
              <a:xfrm>
                <a:off x="4214731" y="2707217"/>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80" name="Freeform 378">
                <a:extLst>
                  <a:ext uri="{FF2B5EF4-FFF2-40B4-BE49-F238E27FC236}">
                    <a16:creationId xmlns:a16="http://schemas.microsoft.com/office/drawing/2014/main" id="{9A06F0E8-3CD6-019F-1BC0-895AF525FA74}"/>
                  </a:ext>
                </a:extLst>
              </p:cNvPr>
              <p:cNvSpPr>
                <a:spLocks noChangeAspect="1"/>
              </p:cNvSpPr>
              <p:nvPr/>
            </p:nvSpPr>
            <p:spPr bwMode="auto">
              <a:xfrm>
                <a:off x="4214731" y="2692011"/>
                <a:ext cx="3040" cy="0"/>
              </a:xfrm>
              <a:custGeom>
                <a:avLst/>
                <a:gdLst>
                  <a:gd name="T0" fmla="*/ 0 w 2"/>
                  <a:gd name="T1" fmla="*/ 2 w 2"/>
                  <a:gd name="T2" fmla="*/ 0 w 2"/>
                  <a:gd name="T3" fmla="*/ 0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0" y="0"/>
                    </a:move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81" name="Freeform 379">
                <a:extLst>
                  <a:ext uri="{FF2B5EF4-FFF2-40B4-BE49-F238E27FC236}">
                    <a16:creationId xmlns:a16="http://schemas.microsoft.com/office/drawing/2014/main" id="{AC54070C-9246-31C4-1851-350D88534ADE}"/>
                  </a:ext>
                </a:extLst>
              </p:cNvPr>
              <p:cNvSpPr>
                <a:spLocks noChangeAspect="1"/>
              </p:cNvSpPr>
              <p:nvPr/>
            </p:nvSpPr>
            <p:spPr bwMode="auto">
              <a:xfrm>
                <a:off x="4214731" y="2692011"/>
                <a:ext cx="3040" cy="0"/>
              </a:xfrm>
              <a:custGeom>
                <a:avLst/>
                <a:gdLst>
                  <a:gd name="T0" fmla="*/ 0 w 2"/>
                  <a:gd name="T1" fmla="*/ 2 w 2"/>
                  <a:gd name="T2" fmla="*/ 0 w 2"/>
                  <a:gd name="T3" fmla="*/ 0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0" y="0"/>
                    </a:moveTo>
                    <a:lnTo>
                      <a:pt x="2" y="0"/>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82" name="Freeform 380">
                <a:extLst>
                  <a:ext uri="{FF2B5EF4-FFF2-40B4-BE49-F238E27FC236}">
                    <a16:creationId xmlns:a16="http://schemas.microsoft.com/office/drawing/2014/main" id="{C7543B77-92CD-26E4-62A1-6CA6DFB0C364}"/>
                  </a:ext>
                </a:extLst>
              </p:cNvPr>
              <p:cNvSpPr>
                <a:spLocks noChangeAspect="1"/>
              </p:cNvSpPr>
              <p:nvPr/>
            </p:nvSpPr>
            <p:spPr bwMode="auto">
              <a:xfrm>
                <a:off x="4217771" y="2688965"/>
                <a:ext cx="0" cy="3040"/>
              </a:xfrm>
              <a:custGeom>
                <a:avLst/>
                <a:gdLst>
                  <a:gd name="T0" fmla="*/ 0 h 2"/>
                  <a:gd name="T1" fmla="*/ 0 h 2"/>
                  <a:gd name="T2" fmla="*/ 2 h 2"/>
                  <a:gd name="T3" fmla="*/ 0 h 2"/>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2">
                    <a:moveTo>
                      <a:pt x="0" y="0"/>
                    </a:moveTo>
                    <a:lnTo>
                      <a:pt x="0" y="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83" name="Freeform 381">
                <a:extLst>
                  <a:ext uri="{FF2B5EF4-FFF2-40B4-BE49-F238E27FC236}">
                    <a16:creationId xmlns:a16="http://schemas.microsoft.com/office/drawing/2014/main" id="{969A37F0-06DF-74B5-9B05-F60D661BC32B}"/>
                  </a:ext>
                </a:extLst>
              </p:cNvPr>
              <p:cNvSpPr>
                <a:spLocks noChangeAspect="1"/>
              </p:cNvSpPr>
              <p:nvPr/>
            </p:nvSpPr>
            <p:spPr bwMode="auto">
              <a:xfrm>
                <a:off x="4217771" y="2688965"/>
                <a:ext cx="0" cy="3040"/>
              </a:xfrm>
              <a:custGeom>
                <a:avLst/>
                <a:gdLst>
                  <a:gd name="T0" fmla="*/ 0 h 2"/>
                  <a:gd name="T1" fmla="*/ 0 h 2"/>
                  <a:gd name="T2" fmla="*/ 2 h 2"/>
                  <a:gd name="T3" fmla="*/ 0 h 2"/>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2">
                    <a:moveTo>
                      <a:pt x="0" y="0"/>
                    </a:moveTo>
                    <a:lnTo>
                      <a:pt x="0" y="0"/>
                    </a:lnTo>
                    <a:lnTo>
                      <a:pt x="0" y="2"/>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84" name="Rectangle 382">
                <a:extLst>
                  <a:ext uri="{FF2B5EF4-FFF2-40B4-BE49-F238E27FC236}">
                    <a16:creationId xmlns:a16="http://schemas.microsoft.com/office/drawing/2014/main" id="{2DC4706D-2E19-359D-C9C3-BB78DC8C8142}"/>
                  </a:ext>
                </a:extLst>
              </p:cNvPr>
              <p:cNvSpPr>
                <a:spLocks noChangeAspect="1" noChangeArrowheads="1"/>
              </p:cNvSpPr>
              <p:nvPr/>
            </p:nvSpPr>
            <p:spPr bwMode="auto">
              <a:xfrm>
                <a:off x="4302925" y="2573396"/>
                <a:ext cx="1522" cy="15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b="0" baseline="0">
                  <a:solidFill>
                    <a:prstClr val="black"/>
                  </a:solidFill>
                  <a:ea typeface="+mn-ea"/>
                  <a:cs typeface="+mn-cs"/>
                </a:endParaRPr>
              </a:p>
            </p:txBody>
          </p:sp>
          <p:sp>
            <p:nvSpPr>
              <p:cNvPr id="985" name="Freeform 383">
                <a:extLst>
                  <a:ext uri="{FF2B5EF4-FFF2-40B4-BE49-F238E27FC236}">
                    <a16:creationId xmlns:a16="http://schemas.microsoft.com/office/drawing/2014/main" id="{CFE22045-06A0-E09D-6D01-E40CABDF6D9F}"/>
                  </a:ext>
                </a:extLst>
              </p:cNvPr>
              <p:cNvSpPr>
                <a:spLocks noChangeAspect="1"/>
              </p:cNvSpPr>
              <p:nvPr/>
            </p:nvSpPr>
            <p:spPr bwMode="auto">
              <a:xfrm>
                <a:off x="4302925" y="2573396"/>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r" b="b"/>
                <a:pathLst>
                  <a:path>
                    <a:moveTo>
                      <a:pt x="0" y="0"/>
                    </a:move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86" name="Freeform 384">
                <a:extLst>
                  <a:ext uri="{FF2B5EF4-FFF2-40B4-BE49-F238E27FC236}">
                    <a16:creationId xmlns:a16="http://schemas.microsoft.com/office/drawing/2014/main" id="{65D40CF9-9963-D995-E4F6-3C40BEE2C8F2}"/>
                  </a:ext>
                </a:extLst>
              </p:cNvPr>
              <p:cNvSpPr>
                <a:spLocks noChangeAspect="1"/>
              </p:cNvSpPr>
              <p:nvPr/>
            </p:nvSpPr>
            <p:spPr bwMode="auto">
              <a:xfrm>
                <a:off x="4184319" y="2643346"/>
                <a:ext cx="0" cy="3040"/>
              </a:xfrm>
              <a:custGeom>
                <a:avLst/>
                <a:gdLst>
                  <a:gd name="T0" fmla="*/ 2 h 2"/>
                  <a:gd name="T1" fmla="*/ 0 h 2"/>
                  <a:gd name="T2" fmla="*/ 2 h 2"/>
                  <a:gd name="T3" fmla="*/ 0 60000 65536"/>
                  <a:gd name="T4" fmla="*/ 0 60000 65536"/>
                  <a:gd name="T5" fmla="*/ 0 60000 65536"/>
                </a:gdLst>
                <a:ahLst/>
                <a:cxnLst>
                  <a:cxn ang="T3">
                    <a:pos x="0" y="T0"/>
                  </a:cxn>
                  <a:cxn ang="T4">
                    <a:pos x="0" y="T1"/>
                  </a:cxn>
                  <a:cxn ang="T5">
                    <a:pos x="0" y="T2"/>
                  </a:cxn>
                </a:cxnLst>
                <a:rect l="0" t="0" r="r" b="b"/>
                <a:pathLst>
                  <a:path h="2">
                    <a:moveTo>
                      <a:pt x="0" y="2"/>
                    </a:moveTo>
                    <a:lnTo>
                      <a:pt x="0"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87" name="Freeform 385">
                <a:extLst>
                  <a:ext uri="{FF2B5EF4-FFF2-40B4-BE49-F238E27FC236}">
                    <a16:creationId xmlns:a16="http://schemas.microsoft.com/office/drawing/2014/main" id="{5DD887EA-C1F2-3A91-8A5D-4A6F835DA1D5}"/>
                  </a:ext>
                </a:extLst>
              </p:cNvPr>
              <p:cNvSpPr>
                <a:spLocks noChangeAspect="1"/>
              </p:cNvSpPr>
              <p:nvPr/>
            </p:nvSpPr>
            <p:spPr bwMode="auto">
              <a:xfrm>
                <a:off x="4184319" y="2643346"/>
                <a:ext cx="0" cy="3040"/>
              </a:xfrm>
              <a:custGeom>
                <a:avLst/>
                <a:gdLst>
                  <a:gd name="T0" fmla="*/ 2 h 2"/>
                  <a:gd name="T1" fmla="*/ 0 h 2"/>
                  <a:gd name="T2" fmla="*/ 2 h 2"/>
                  <a:gd name="T3" fmla="*/ 0 60000 65536"/>
                  <a:gd name="T4" fmla="*/ 0 60000 65536"/>
                  <a:gd name="T5" fmla="*/ 0 60000 65536"/>
                </a:gdLst>
                <a:ahLst/>
                <a:cxnLst>
                  <a:cxn ang="T3">
                    <a:pos x="0" y="T0"/>
                  </a:cxn>
                  <a:cxn ang="T4">
                    <a:pos x="0" y="T1"/>
                  </a:cxn>
                  <a:cxn ang="T5">
                    <a:pos x="0" y="T2"/>
                  </a:cxn>
                </a:cxnLst>
                <a:rect l="0" t="0" r="r" b="b"/>
                <a:pathLst>
                  <a:path h="2">
                    <a:moveTo>
                      <a:pt x="0" y="2"/>
                    </a:moveTo>
                    <a:lnTo>
                      <a:pt x="0" y="0"/>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88" name="Freeform 386">
                <a:extLst>
                  <a:ext uri="{FF2B5EF4-FFF2-40B4-BE49-F238E27FC236}">
                    <a16:creationId xmlns:a16="http://schemas.microsoft.com/office/drawing/2014/main" id="{8653DC19-DD05-3632-3B1A-D07E95902111}"/>
                  </a:ext>
                </a:extLst>
              </p:cNvPr>
              <p:cNvSpPr>
                <a:spLocks noChangeAspect="1"/>
              </p:cNvSpPr>
              <p:nvPr/>
            </p:nvSpPr>
            <p:spPr bwMode="auto">
              <a:xfrm>
                <a:off x="4193442" y="2640307"/>
                <a:ext cx="3040" cy="0"/>
              </a:xfrm>
              <a:custGeom>
                <a:avLst/>
                <a:gdLst>
                  <a:gd name="T0" fmla="*/ 0 w 2"/>
                  <a:gd name="T1" fmla="*/ 2 w 2"/>
                  <a:gd name="T2" fmla="*/ 0 w 2"/>
                  <a:gd name="T3" fmla="*/ 0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0" y="0"/>
                    </a:move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89" name="Freeform 387">
                <a:extLst>
                  <a:ext uri="{FF2B5EF4-FFF2-40B4-BE49-F238E27FC236}">
                    <a16:creationId xmlns:a16="http://schemas.microsoft.com/office/drawing/2014/main" id="{7F6C00E2-4B24-044E-AB96-93EB4D315084}"/>
                  </a:ext>
                </a:extLst>
              </p:cNvPr>
              <p:cNvSpPr>
                <a:spLocks noChangeAspect="1"/>
              </p:cNvSpPr>
              <p:nvPr/>
            </p:nvSpPr>
            <p:spPr bwMode="auto">
              <a:xfrm>
                <a:off x="4193442" y="2640307"/>
                <a:ext cx="3040" cy="0"/>
              </a:xfrm>
              <a:custGeom>
                <a:avLst/>
                <a:gdLst>
                  <a:gd name="T0" fmla="*/ 0 w 2"/>
                  <a:gd name="T1" fmla="*/ 2 w 2"/>
                  <a:gd name="T2" fmla="*/ 0 w 2"/>
                  <a:gd name="T3" fmla="*/ 0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0" y="0"/>
                    </a:moveTo>
                    <a:lnTo>
                      <a:pt x="2" y="0"/>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90" name="Freeform 388">
                <a:extLst>
                  <a:ext uri="{FF2B5EF4-FFF2-40B4-BE49-F238E27FC236}">
                    <a16:creationId xmlns:a16="http://schemas.microsoft.com/office/drawing/2014/main" id="{B38BB1D8-904A-3839-35D5-C56323DF7554}"/>
                  </a:ext>
                </a:extLst>
              </p:cNvPr>
              <p:cNvSpPr>
                <a:spLocks noChangeAspect="1"/>
              </p:cNvSpPr>
              <p:nvPr/>
            </p:nvSpPr>
            <p:spPr bwMode="auto">
              <a:xfrm>
                <a:off x="4181279" y="2643346"/>
                <a:ext cx="3040" cy="0"/>
              </a:xfrm>
              <a:custGeom>
                <a:avLst/>
                <a:gdLst>
                  <a:gd name="T0" fmla="*/ 0 w 2"/>
                  <a:gd name="T1" fmla="*/ 2 w 2"/>
                  <a:gd name="T2" fmla="*/ 0 w 2"/>
                  <a:gd name="T3" fmla="*/ 0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0" y="0"/>
                    </a:move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91" name="Freeform 389">
                <a:extLst>
                  <a:ext uri="{FF2B5EF4-FFF2-40B4-BE49-F238E27FC236}">
                    <a16:creationId xmlns:a16="http://schemas.microsoft.com/office/drawing/2014/main" id="{20892B86-AC90-EB9D-E7F5-241CD6EC23D8}"/>
                  </a:ext>
                </a:extLst>
              </p:cNvPr>
              <p:cNvSpPr>
                <a:spLocks noChangeAspect="1"/>
              </p:cNvSpPr>
              <p:nvPr/>
            </p:nvSpPr>
            <p:spPr bwMode="auto">
              <a:xfrm>
                <a:off x="4181279" y="2643346"/>
                <a:ext cx="3040" cy="0"/>
              </a:xfrm>
              <a:custGeom>
                <a:avLst/>
                <a:gdLst>
                  <a:gd name="T0" fmla="*/ 0 w 2"/>
                  <a:gd name="T1" fmla="*/ 2 w 2"/>
                  <a:gd name="T2" fmla="*/ 0 w 2"/>
                  <a:gd name="T3" fmla="*/ 0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0" y="0"/>
                    </a:moveTo>
                    <a:lnTo>
                      <a:pt x="2" y="0"/>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92" name="Freeform 390">
                <a:extLst>
                  <a:ext uri="{FF2B5EF4-FFF2-40B4-BE49-F238E27FC236}">
                    <a16:creationId xmlns:a16="http://schemas.microsoft.com/office/drawing/2014/main" id="{6763A881-DFDB-6D74-B08E-CA08596ACBBF}"/>
                  </a:ext>
                </a:extLst>
              </p:cNvPr>
              <p:cNvSpPr>
                <a:spLocks noChangeAspect="1"/>
              </p:cNvSpPr>
              <p:nvPr/>
            </p:nvSpPr>
            <p:spPr bwMode="auto">
              <a:xfrm>
                <a:off x="4202565" y="2698094"/>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993" name="Freeform 391">
                <a:extLst>
                  <a:ext uri="{FF2B5EF4-FFF2-40B4-BE49-F238E27FC236}">
                    <a16:creationId xmlns:a16="http://schemas.microsoft.com/office/drawing/2014/main" id="{1430D251-B71C-F286-5F23-1D264D36129E}"/>
                  </a:ext>
                </a:extLst>
              </p:cNvPr>
              <p:cNvSpPr>
                <a:spLocks noChangeAspect="1"/>
              </p:cNvSpPr>
              <p:nvPr/>
            </p:nvSpPr>
            <p:spPr bwMode="auto">
              <a:xfrm>
                <a:off x="4202565" y="2698094"/>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994" name="Freeform 392">
                <a:extLst>
                  <a:ext uri="{FF2B5EF4-FFF2-40B4-BE49-F238E27FC236}">
                    <a16:creationId xmlns:a16="http://schemas.microsoft.com/office/drawing/2014/main" id="{FB4CC150-32AF-C83A-CAA8-4D14519D520D}"/>
                  </a:ext>
                </a:extLst>
              </p:cNvPr>
              <p:cNvSpPr>
                <a:spLocks noChangeAspect="1"/>
              </p:cNvSpPr>
              <p:nvPr/>
            </p:nvSpPr>
            <p:spPr bwMode="auto">
              <a:xfrm>
                <a:off x="6547322" y="3508643"/>
                <a:ext cx="234171" cy="124699"/>
              </a:xfrm>
              <a:custGeom>
                <a:avLst/>
                <a:gdLst>
                  <a:gd name="T0" fmla="*/ 88 w 154"/>
                  <a:gd name="T1" fmla="*/ 66 h 82"/>
                  <a:gd name="T2" fmla="*/ 64 w 154"/>
                  <a:gd name="T3" fmla="*/ 62 h 82"/>
                  <a:gd name="T4" fmla="*/ 48 w 154"/>
                  <a:gd name="T5" fmla="*/ 58 h 82"/>
                  <a:gd name="T6" fmla="*/ 24 w 154"/>
                  <a:gd name="T7" fmla="*/ 46 h 82"/>
                  <a:gd name="T8" fmla="*/ 2 w 154"/>
                  <a:gd name="T9" fmla="*/ 34 h 82"/>
                  <a:gd name="T10" fmla="*/ 0 w 154"/>
                  <a:gd name="T11" fmla="*/ 22 h 82"/>
                  <a:gd name="T12" fmla="*/ 10 w 154"/>
                  <a:gd name="T13" fmla="*/ 4 h 82"/>
                  <a:gd name="T14" fmla="*/ 12 w 154"/>
                  <a:gd name="T15" fmla="*/ 6 h 82"/>
                  <a:gd name="T16" fmla="*/ 20 w 154"/>
                  <a:gd name="T17" fmla="*/ 0 h 82"/>
                  <a:gd name="T18" fmla="*/ 34 w 154"/>
                  <a:gd name="T19" fmla="*/ 8 h 82"/>
                  <a:gd name="T20" fmla="*/ 58 w 154"/>
                  <a:gd name="T21" fmla="*/ 26 h 82"/>
                  <a:gd name="T22" fmla="*/ 66 w 154"/>
                  <a:gd name="T23" fmla="*/ 24 h 82"/>
                  <a:gd name="T24" fmla="*/ 72 w 154"/>
                  <a:gd name="T25" fmla="*/ 30 h 82"/>
                  <a:gd name="T26" fmla="*/ 88 w 154"/>
                  <a:gd name="T27" fmla="*/ 38 h 82"/>
                  <a:gd name="T28" fmla="*/ 92 w 154"/>
                  <a:gd name="T29" fmla="*/ 42 h 82"/>
                  <a:gd name="T30" fmla="*/ 110 w 154"/>
                  <a:gd name="T31" fmla="*/ 48 h 82"/>
                  <a:gd name="T32" fmla="*/ 126 w 154"/>
                  <a:gd name="T33" fmla="*/ 52 h 82"/>
                  <a:gd name="T34" fmla="*/ 148 w 154"/>
                  <a:gd name="T35" fmla="*/ 54 h 82"/>
                  <a:gd name="T36" fmla="*/ 154 w 154"/>
                  <a:gd name="T37" fmla="*/ 82 h 82"/>
                  <a:gd name="T38" fmla="*/ 134 w 154"/>
                  <a:gd name="T39" fmla="*/ 82 h 82"/>
                  <a:gd name="T40" fmla="*/ 110 w 154"/>
                  <a:gd name="T41" fmla="*/ 78 h 82"/>
                  <a:gd name="T42" fmla="*/ 98 w 154"/>
                  <a:gd name="T43" fmla="*/ 74 h 82"/>
                  <a:gd name="T44" fmla="*/ 88 w 154"/>
                  <a:gd name="T45" fmla="*/ 66 h 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 h="82">
                    <a:moveTo>
                      <a:pt x="88" y="66"/>
                    </a:moveTo>
                    <a:lnTo>
                      <a:pt x="64" y="62"/>
                    </a:lnTo>
                    <a:lnTo>
                      <a:pt x="48" y="58"/>
                    </a:lnTo>
                    <a:lnTo>
                      <a:pt x="24" y="46"/>
                    </a:lnTo>
                    <a:lnTo>
                      <a:pt x="2" y="34"/>
                    </a:lnTo>
                    <a:lnTo>
                      <a:pt x="0" y="22"/>
                    </a:lnTo>
                    <a:lnTo>
                      <a:pt x="10" y="4"/>
                    </a:lnTo>
                    <a:lnTo>
                      <a:pt x="12" y="6"/>
                    </a:lnTo>
                    <a:lnTo>
                      <a:pt x="20" y="0"/>
                    </a:lnTo>
                    <a:lnTo>
                      <a:pt x="34" y="8"/>
                    </a:lnTo>
                    <a:lnTo>
                      <a:pt x="58" y="26"/>
                    </a:lnTo>
                    <a:lnTo>
                      <a:pt x="66" y="24"/>
                    </a:lnTo>
                    <a:lnTo>
                      <a:pt x="72" y="30"/>
                    </a:lnTo>
                    <a:lnTo>
                      <a:pt x="88" y="38"/>
                    </a:lnTo>
                    <a:lnTo>
                      <a:pt x="92" y="42"/>
                    </a:lnTo>
                    <a:lnTo>
                      <a:pt x="110" y="48"/>
                    </a:lnTo>
                    <a:lnTo>
                      <a:pt x="126" y="52"/>
                    </a:lnTo>
                    <a:lnTo>
                      <a:pt x="148" y="54"/>
                    </a:lnTo>
                    <a:lnTo>
                      <a:pt x="154" y="82"/>
                    </a:lnTo>
                    <a:lnTo>
                      <a:pt x="134" y="82"/>
                    </a:lnTo>
                    <a:lnTo>
                      <a:pt x="110" y="78"/>
                    </a:lnTo>
                    <a:lnTo>
                      <a:pt x="98" y="74"/>
                    </a:lnTo>
                    <a:lnTo>
                      <a:pt x="88" y="6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995" name="Freeform 393">
                <a:extLst>
                  <a:ext uri="{FF2B5EF4-FFF2-40B4-BE49-F238E27FC236}">
                    <a16:creationId xmlns:a16="http://schemas.microsoft.com/office/drawing/2014/main" id="{6D1ECDFE-43FA-8069-FD9E-5519D68C02A6}"/>
                  </a:ext>
                </a:extLst>
              </p:cNvPr>
              <p:cNvSpPr>
                <a:spLocks noChangeAspect="1"/>
              </p:cNvSpPr>
              <p:nvPr/>
            </p:nvSpPr>
            <p:spPr bwMode="auto">
              <a:xfrm>
                <a:off x="6121555" y="3164956"/>
                <a:ext cx="225048" cy="136865"/>
              </a:xfrm>
              <a:custGeom>
                <a:avLst/>
                <a:gdLst>
                  <a:gd name="T0" fmla="*/ 124 w 148"/>
                  <a:gd name="T1" fmla="*/ 80 h 90"/>
                  <a:gd name="T2" fmla="*/ 112 w 148"/>
                  <a:gd name="T3" fmla="*/ 80 h 90"/>
                  <a:gd name="T4" fmla="*/ 90 w 148"/>
                  <a:gd name="T5" fmla="*/ 90 h 90"/>
                  <a:gd name="T6" fmla="*/ 82 w 148"/>
                  <a:gd name="T7" fmla="*/ 66 h 90"/>
                  <a:gd name="T8" fmla="*/ 76 w 148"/>
                  <a:gd name="T9" fmla="*/ 66 h 90"/>
                  <a:gd name="T10" fmla="*/ 72 w 148"/>
                  <a:gd name="T11" fmla="*/ 56 h 90"/>
                  <a:gd name="T12" fmla="*/ 64 w 148"/>
                  <a:gd name="T13" fmla="*/ 60 h 90"/>
                  <a:gd name="T14" fmla="*/ 62 w 148"/>
                  <a:gd name="T15" fmla="*/ 72 h 90"/>
                  <a:gd name="T16" fmla="*/ 48 w 148"/>
                  <a:gd name="T17" fmla="*/ 80 h 90"/>
                  <a:gd name="T18" fmla="*/ 44 w 148"/>
                  <a:gd name="T19" fmla="*/ 82 h 90"/>
                  <a:gd name="T20" fmla="*/ 32 w 148"/>
                  <a:gd name="T21" fmla="*/ 82 h 90"/>
                  <a:gd name="T22" fmla="*/ 22 w 148"/>
                  <a:gd name="T23" fmla="*/ 84 h 90"/>
                  <a:gd name="T24" fmla="*/ 18 w 148"/>
                  <a:gd name="T25" fmla="*/ 82 h 90"/>
                  <a:gd name="T26" fmla="*/ 22 w 148"/>
                  <a:gd name="T27" fmla="*/ 68 h 90"/>
                  <a:gd name="T28" fmla="*/ 24 w 148"/>
                  <a:gd name="T29" fmla="*/ 54 h 90"/>
                  <a:gd name="T30" fmla="*/ 20 w 148"/>
                  <a:gd name="T31" fmla="*/ 46 h 90"/>
                  <a:gd name="T32" fmla="*/ 8 w 148"/>
                  <a:gd name="T33" fmla="*/ 38 h 90"/>
                  <a:gd name="T34" fmla="*/ 0 w 148"/>
                  <a:gd name="T35" fmla="*/ 30 h 90"/>
                  <a:gd name="T36" fmla="*/ 20 w 148"/>
                  <a:gd name="T37" fmla="*/ 30 h 90"/>
                  <a:gd name="T38" fmla="*/ 26 w 148"/>
                  <a:gd name="T39" fmla="*/ 12 h 90"/>
                  <a:gd name="T40" fmla="*/ 34 w 148"/>
                  <a:gd name="T41" fmla="*/ 10 h 90"/>
                  <a:gd name="T42" fmla="*/ 44 w 148"/>
                  <a:gd name="T43" fmla="*/ 0 h 90"/>
                  <a:gd name="T44" fmla="*/ 50 w 148"/>
                  <a:gd name="T45" fmla="*/ 4 h 90"/>
                  <a:gd name="T46" fmla="*/ 46 w 148"/>
                  <a:gd name="T47" fmla="*/ 8 h 90"/>
                  <a:gd name="T48" fmla="*/ 48 w 148"/>
                  <a:gd name="T49" fmla="*/ 14 h 90"/>
                  <a:gd name="T50" fmla="*/ 50 w 148"/>
                  <a:gd name="T51" fmla="*/ 30 h 90"/>
                  <a:gd name="T52" fmla="*/ 80 w 148"/>
                  <a:gd name="T53" fmla="*/ 34 h 90"/>
                  <a:gd name="T54" fmla="*/ 110 w 148"/>
                  <a:gd name="T55" fmla="*/ 36 h 90"/>
                  <a:gd name="T56" fmla="*/ 120 w 148"/>
                  <a:gd name="T57" fmla="*/ 54 h 90"/>
                  <a:gd name="T58" fmla="*/ 136 w 148"/>
                  <a:gd name="T59" fmla="*/ 56 h 90"/>
                  <a:gd name="T60" fmla="*/ 148 w 148"/>
                  <a:gd name="T61" fmla="*/ 80 h 90"/>
                  <a:gd name="T62" fmla="*/ 144 w 148"/>
                  <a:gd name="T63" fmla="*/ 82 h 90"/>
                  <a:gd name="T64" fmla="*/ 130 w 148"/>
                  <a:gd name="T65" fmla="*/ 80 h 90"/>
                  <a:gd name="T66" fmla="*/ 124 w 148"/>
                  <a:gd name="T67" fmla="*/ 80 h 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8" h="90">
                    <a:moveTo>
                      <a:pt x="124" y="80"/>
                    </a:moveTo>
                    <a:lnTo>
                      <a:pt x="112" y="80"/>
                    </a:lnTo>
                    <a:lnTo>
                      <a:pt x="90" y="90"/>
                    </a:lnTo>
                    <a:lnTo>
                      <a:pt x="82" y="66"/>
                    </a:lnTo>
                    <a:lnTo>
                      <a:pt x="76" y="66"/>
                    </a:lnTo>
                    <a:lnTo>
                      <a:pt x="72" y="56"/>
                    </a:lnTo>
                    <a:lnTo>
                      <a:pt x="64" y="60"/>
                    </a:lnTo>
                    <a:lnTo>
                      <a:pt x="62" y="72"/>
                    </a:lnTo>
                    <a:lnTo>
                      <a:pt x="48" y="80"/>
                    </a:lnTo>
                    <a:lnTo>
                      <a:pt x="44" y="82"/>
                    </a:lnTo>
                    <a:lnTo>
                      <a:pt x="32" y="82"/>
                    </a:lnTo>
                    <a:lnTo>
                      <a:pt x="22" y="84"/>
                    </a:lnTo>
                    <a:lnTo>
                      <a:pt x="18" y="82"/>
                    </a:lnTo>
                    <a:lnTo>
                      <a:pt x="22" y="68"/>
                    </a:lnTo>
                    <a:lnTo>
                      <a:pt x="24" y="54"/>
                    </a:lnTo>
                    <a:lnTo>
                      <a:pt x="20" y="46"/>
                    </a:lnTo>
                    <a:lnTo>
                      <a:pt x="8" y="38"/>
                    </a:lnTo>
                    <a:lnTo>
                      <a:pt x="0" y="30"/>
                    </a:lnTo>
                    <a:lnTo>
                      <a:pt x="20" y="30"/>
                    </a:lnTo>
                    <a:lnTo>
                      <a:pt x="26" y="12"/>
                    </a:lnTo>
                    <a:lnTo>
                      <a:pt x="34" y="10"/>
                    </a:lnTo>
                    <a:lnTo>
                      <a:pt x="44" y="0"/>
                    </a:lnTo>
                    <a:lnTo>
                      <a:pt x="50" y="4"/>
                    </a:lnTo>
                    <a:lnTo>
                      <a:pt x="46" y="8"/>
                    </a:lnTo>
                    <a:lnTo>
                      <a:pt x="48" y="14"/>
                    </a:lnTo>
                    <a:lnTo>
                      <a:pt x="50" y="30"/>
                    </a:lnTo>
                    <a:lnTo>
                      <a:pt x="80" y="34"/>
                    </a:lnTo>
                    <a:lnTo>
                      <a:pt x="110" y="36"/>
                    </a:lnTo>
                    <a:lnTo>
                      <a:pt x="120" y="54"/>
                    </a:lnTo>
                    <a:lnTo>
                      <a:pt x="136" y="56"/>
                    </a:lnTo>
                    <a:lnTo>
                      <a:pt x="148" y="80"/>
                    </a:lnTo>
                    <a:lnTo>
                      <a:pt x="144" y="82"/>
                    </a:lnTo>
                    <a:lnTo>
                      <a:pt x="130" y="80"/>
                    </a:lnTo>
                    <a:lnTo>
                      <a:pt x="124" y="8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996" name="Freeform 394">
                <a:extLst>
                  <a:ext uri="{FF2B5EF4-FFF2-40B4-BE49-F238E27FC236}">
                    <a16:creationId xmlns:a16="http://schemas.microsoft.com/office/drawing/2014/main" id="{E0157E6F-EBDD-3B46-35DD-87BDF7134065}"/>
                  </a:ext>
                </a:extLst>
              </p:cNvPr>
              <p:cNvSpPr>
                <a:spLocks noChangeAspect="1"/>
              </p:cNvSpPr>
              <p:nvPr/>
            </p:nvSpPr>
            <p:spPr bwMode="auto">
              <a:xfrm>
                <a:off x="5221363" y="3338319"/>
                <a:ext cx="54741" cy="33455"/>
              </a:xfrm>
              <a:custGeom>
                <a:avLst/>
                <a:gdLst>
                  <a:gd name="T0" fmla="*/ 36 w 36"/>
                  <a:gd name="T1" fmla="*/ 0 h 22"/>
                  <a:gd name="T2" fmla="*/ 24 w 36"/>
                  <a:gd name="T3" fmla="*/ 12 h 22"/>
                  <a:gd name="T4" fmla="*/ 26 w 36"/>
                  <a:gd name="T5" fmla="*/ 16 h 22"/>
                  <a:gd name="T6" fmla="*/ 6 w 36"/>
                  <a:gd name="T7" fmla="*/ 22 h 22"/>
                  <a:gd name="T8" fmla="*/ 0 w 36"/>
                  <a:gd name="T9" fmla="*/ 14 h 22"/>
                  <a:gd name="T10" fmla="*/ 14 w 36"/>
                  <a:gd name="T11" fmla="*/ 8 h 22"/>
                  <a:gd name="T12" fmla="*/ 36 w 36"/>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22">
                    <a:moveTo>
                      <a:pt x="36" y="0"/>
                    </a:moveTo>
                    <a:lnTo>
                      <a:pt x="24" y="12"/>
                    </a:lnTo>
                    <a:lnTo>
                      <a:pt x="26" y="16"/>
                    </a:lnTo>
                    <a:lnTo>
                      <a:pt x="6" y="22"/>
                    </a:lnTo>
                    <a:lnTo>
                      <a:pt x="0" y="14"/>
                    </a:lnTo>
                    <a:lnTo>
                      <a:pt x="14" y="8"/>
                    </a:lnTo>
                    <a:lnTo>
                      <a:pt x="36" y="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997" name="Freeform 395">
                <a:extLst>
                  <a:ext uri="{FF2B5EF4-FFF2-40B4-BE49-F238E27FC236}">
                    <a16:creationId xmlns:a16="http://schemas.microsoft.com/office/drawing/2014/main" id="{DC0E19E0-24A8-0AD9-9884-C1345078DDB3}"/>
                  </a:ext>
                </a:extLst>
              </p:cNvPr>
              <p:cNvSpPr>
                <a:spLocks noChangeAspect="1"/>
              </p:cNvSpPr>
              <p:nvPr/>
            </p:nvSpPr>
            <p:spPr bwMode="auto">
              <a:xfrm>
                <a:off x="4099166" y="3131500"/>
                <a:ext cx="88193" cy="164241"/>
              </a:xfrm>
              <a:custGeom>
                <a:avLst/>
                <a:gdLst>
                  <a:gd name="T0" fmla="*/ 40 w 58"/>
                  <a:gd name="T1" fmla="*/ 86 h 108"/>
                  <a:gd name="T2" fmla="*/ 36 w 58"/>
                  <a:gd name="T3" fmla="*/ 92 h 108"/>
                  <a:gd name="T4" fmla="*/ 34 w 58"/>
                  <a:gd name="T5" fmla="*/ 100 h 108"/>
                  <a:gd name="T6" fmla="*/ 34 w 58"/>
                  <a:gd name="T7" fmla="*/ 104 h 108"/>
                  <a:gd name="T8" fmla="*/ 30 w 58"/>
                  <a:gd name="T9" fmla="*/ 106 h 108"/>
                  <a:gd name="T10" fmla="*/ 28 w 58"/>
                  <a:gd name="T11" fmla="*/ 108 h 108"/>
                  <a:gd name="T12" fmla="*/ 20 w 58"/>
                  <a:gd name="T13" fmla="*/ 106 h 108"/>
                  <a:gd name="T14" fmla="*/ 14 w 58"/>
                  <a:gd name="T15" fmla="*/ 104 h 108"/>
                  <a:gd name="T16" fmla="*/ 10 w 58"/>
                  <a:gd name="T17" fmla="*/ 108 h 108"/>
                  <a:gd name="T18" fmla="*/ 10 w 58"/>
                  <a:gd name="T19" fmla="*/ 102 h 108"/>
                  <a:gd name="T20" fmla="*/ 12 w 58"/>
                  <a:gd name="T21" fmla="*/ 94 h 108"/>
                  <a:gd name="T22" fmla="*/ 12 w 58"/>
                  <a:gd name="T23" fmla="*/ 88 h 108"/>
                  <a:gd name="T24" fmla="*/ 12 w 58"/>
                  <a:gd name="T25" fmla="*/ 80 h 108"/>
                  <a:gd name="T26" fmla="*/ 12 w 58"/>
                  <a:gd name="T27" fmla="*/ 78 h 108"/>
                  <a:gd name="T28" fmla="*/ 12 w 58"/>
                  <a:gd name="T29" fmla="*/ 76 h 108"/>
                  <a:gd name="T30" fmla="*/ 10 w 58"/>
                  <a:gd name="T31" fmla="*/ 76 h 108"/>
                  <a:gd name="T32" fmla="*/ 4 w 58"/>
                  <a:gd name="T33" fmla="*/ 78 h 108"/>
                  <a:gd name="T34" fmla="*/ 8 w 58"/>
                  <a:gd name="T35" fmla="*/ 74 h 108"/>
                  <a:gd name="T36" fmla="*/ 8 w 58"/>
                  <a:gd name="T37" fmla="*/ 72 h 108"/>
                  <a:gd name="T38" fmla="*/ 10 w 58"/>
                  <a:gd name="T39" fmla="*/ 70 h 108"/>
                  <a:gd name="T40" fmla="*/ 10 w 58"/>
                  <a:gd name="T41" fmla="*/ 66 h 108"/>
                  <a:gd name="T42" fmla="*/ 10 w 58"/>
                  <a:gd name="T43" fmla="*/ 66 h 108"/>
                  <a:gd name="T44" fmla="*/ 6 w 58"/>
                  <a:gd name="T45" fmla="*/ 72 h 108"/>
                  <a:gd name="T46" fmla="*/ 2 w 58"/>
                  <a:gd name="T47" fmla="*/ 66 h 108"/>
                  <a:gd name="T48" fmla="*/ 4 w 58"/>
                  <a:gd name="T49" fmla="*/ 58 h 108"/>
                  <a:gd name="T50" fmla="*/ 8 w 58"/>
                  <a:gd name="T51" fmla="*/ 56 h 108"/>
                  <a:gd name="T52" fmla="*/ 12 w 58"/>
                  <a:gd name="T53" fmla="*/ 42 h 108"/>
                  <a:gd name="T54" fmla="*/ 12 w 58"/>
                  <a:gd name="T55" fmla="*/ 42 h 108"/>
                  <a:gd name="T56" fmla="*/ 14 w 58"/>
                  <a:gd name="T57" fmla="*/ 32 h 108"/>
                  <a:gd name="T58" fmla="*/ 16 w 58"/>
                  <a:gd name="T59" fmla="*/ 30 h 108"/>
                  <a:gd name="T60" fmla="*/ 14 w 58"/>
                  <a:gd name="T61" fmla="*/ 30 h 108"/>
                  <a:gd name="T62" fmla="*/ 16 w 58"/>
                  <a:gd name="T63" fmla="*/ 20 h 108"/>
                  <a:gd name="T64" fmla="*/ 14 w 58"/>
                  <a:gd name="T65" fmla="*/ 12 h 108"/>
                  <a:gd name="T66" fmla="*/ 12 w 58"/>
                  <a:gd name="T67" fmla="*/ 8 h 108"/>
                  <a:gd name="T68" fmla="*/ 16 w 58"/>
                  <a:gd name="T69" fmla="*/ 2 h 108"/>
                  <a:gd name="T70" fmla="*/ 24 w 58"/>
                  <a:gd name="T71" fmla="*/ 0 h 108"/>
                  <a:gd name="T72" fmla="*/ 24 w 58"/>
                  <a:gd name="T73" fmla="*/ 6 h 108"/>
                  <a:gd name="T74" fmla="*/ 30 w 58"/>
                  <a:gd name="T75" fmla="*/ 6 h 108"/>
                  <a:gd name="T76" fmla="*/ 34 w 58"/>
                  <a:gd name="T77" fmla="*/ 4 h 108"/>
                  <a:gd name="T78" fmla="*/ 38 w 58"/>
                  <a:gd name="T79" fmla="*/ 6 h 108"/>
                  <a:gd name="T80" fmla="*/ 44 w 58"/>
                  <a:gd name="T81" fmla="*/ 4 h 108"/>
                  <a:gd name="T82" fmla="*/ 50 w 58"/>
                  <a:gd name="T83" fmla="*/ 4 h 108"/>
                  <a:gd name="T84" fmla="*/ 54 w 58"/>
                  <a:gd name="T85" fmla="*/ 6 h 108"/>
                  <a:gd name="T86" fmla="*/ 58 w 58"/>
                  <a:gd name="T87" fmla="*/ 10 h 108"/>
                  <a:gd name="T88" fmla="*/ 56 w 58"/>
                  <a:gd name="T89" fmla="*/ 14 h 108"/>
                  <a:gd name="T90" fmla="*/ 54 w 58"/>
                  <a:gd name="T91" fmla="*/ 18 h 108"/>
                  <a:gd name="T92" fmla="*/ 50 w 58"/>
                  <a:gd name="T93" fmla="*/ 22 h 108"/>
                  <a:gd name="T94" fmla="*/ 48 w 58"/>
                  <a:gd name="T95" fmla="*/ 26 h 108"/>
                  <a:gd name="T96" fmla="*/ 48 w 58"/>
                  <a:gd name="T97" fmla="*/ 32 h 108"/>
                  <a:gd name="T98" fmla="*/ 46 w 58"/>
                  <a:gd name="T99" fmla="*/ 38 h 108"/>
                  <a:gd name="T100" fmla="*/ 44 w 58"/>
                  <a:gd name="T101" fmla="*/ 42 h 108"/>
                  <a:gd name="T102" fmla="*/ 46 w 58"/>
                  <a:gd name="T103" fmla="*/ 48 h 108"/>
                  <a:gd name="T104" fmla="*/ 42 w 58"/>
                  <a:gd name="T105" fmla="*/ 52 h 108"/>
                  <a:gd name="T106" fmla="*/ 34 w 58"/>
                  <a:gd name="T107" fmla="*/ 54 h 108"/>
                  <a:gd name="T108" fmla="*/ 40 w 58"/>
                  <a:gd name="T109" fmla="*/ 62 h 108"/>
                  <a:gd name="T110" fmla="*/ 44 w 58"/>
                  <a:gd name="T111" fmla="*/ 66 h 108"/>
                  <a:gd name="T112" fmla="*/ 38 w 58"/>
                  <a:gd name="T113" fmla="*/ 74 h 108"/>
                  <a:gd name="T114" fmla="*/ 38 w 58"/>
                  <a:gd name="T115" fmla="*/ 80 h 108"/>
                  <a:gd name="T116" fmla="*/ 44 w 58"/>
                  <a:gd name="T117" fmla="*/ 82 h 1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8" h="108">
                    <a:moveTo>
                      <a:pt x="44" y="82"/>
                    </a:moveTo>
                    <a:lnTo>
                      <a:pt x="44" y="82"/>
                    </a:lnTo>
                    <a:lnTo>
                      <a:pt x="44" y="84"/>
                    </a:lnTo>
                    <a:lnTo>
                      <a:pt x="42" y="86"/>
                    </a:lnTo>
                    <a:lnTo>
                      <a:pt x="40" y="86"/>
                    </a:lnTo>
                    <a:lnTo>
                      <a:pt x="38" y="86"/>
                    </a:lnTo>
                    <a:lnTo>
                      <a:pt x="38" y="88"/>
                    </a:lnTo>
                    <a:lnTo>
                      <a:pt x="38" y="90"/>
                    </a:lnTo>
                    <a:lnTo>
                      <a:pt x="36" y="92"/>
                    </a:lnTo>
                    <a:lnTo>
                      <a:pt x="34" y="94"/>
                    </a:lnTo>
                    <a:lnTo>
                      <a:pt x="34" y="96"/>
                    </a:lnTo>
                    <a:lnTo>
                      <a:pt x="34" y="98"/>
                    </a:lnTo>
                    <a:lnTo>
                      <a:pt x="34" y="100"/>
                    </a:lnTo>
                    <a:lnTo>
                      <a:pt x="34" y="102"/>
                    </a:lnTo>
                    <a:lnTo>
                      <a:pt x="34" y="104"/>
                    </a:lnTo>
                    <a:lnTo>
                      <a:pt x="36" y="104"/>
                    </a:lnTo>
                    <a:lnTo>
                      <a:pt x="34" y="104"/>
                    </a:lnTo>
                    <a:lnTo>
                      <a:pt x="32" y="104"/>
                    </a:lnTo>
                    <a:lnTo>
                      <a:pt x="34" y="104"/>
                    </a:lnTo>
                    <a:lnTo>
                      <a:pt x="32" y="104"/>
                    </a:lnTo>
                    <a:lnTo>
                      <a:pt x="32" y="106"/>
                    </a:lnTo>
                    <a:lnTo>
                      <a:pt x="30" y="106"/>
                    </a:lnTo>
                    <a:lnTo>
                      <a:pt x="30" y="108"/>
                    </a:lnTo>
                    <a:lnTo>
                      <a:pt x="28" y="108"/>
                    </a:lnTo>
                    <a:lnTo>
                      <a:pt x="28" y="106"/>
                    </a:lnTo>
                    <a:lnTo>
                      <a:pt x="28" y="108"/>
                    </a:lnTo>
                    <a:lnTo>
                      <a:pt x="26" y="108"/>
                    </a:lnTo>
                    <a:lnTo>
                      <a:pt x="24" y="106"/>
                    </a:lnTo>
                    <a:lnTo>
                      <a:pt x="22" y="106"/>
                    </a:lnTo>
                    <a:lnTo>
                      <a:pt x="20" y="106"/>
                    </a:lnTo>
                    <a:lnTo>
                      <a:pt x="18" y="106"/>
                    </a:lnTo>
                    <a:lnTo>
                      <a:pt x="16" y="106"/>
                    </a:lnTo>
                    <a:lnTo>
                      <a:pt x="16" y="104"/>
                    </a:lnTo>
                    <a:lnTo>
                      <a:pt x="16" y="106"/>
                    </a:lnTo>
                    <a:lnTo>
                      <a:pt x="14" y="106"/>
                    </a:lnTo>
                    <a:lnTo>
                      <a:pt x="14" y="104"/>
                    </a:lnTo>
                    <a:lnTo>
                      <a:pt x="14" y="106"/>
                    </a:lnTo>
                    <a:lnTo>
                      <a:pt x="12" y="106"/>
                    </a:lnTo>
                    <a:lnTo>
                      <a:pt x="10" y="106"/>
                    </a:lnTo>
                    <a:lnTo>
                      <a:pt x="10" y="108"/>
                    </a:lnTo>
                    <a:lnTo>
                      <a:pt x="8" y="108"/>
                    </a:lnTo>
                    <a:lnTo>
                      <a:pt x="8" y="106"/>
                    </a:lnTo>
                    <a:lnTo>
                      <a:pt x="10" y="104"/>
                    </a:lnTo>
                    <a:lnTo>
                      <a:pt x="10" y="102"/>
                    </a:lnTo>
                    <a:lnTo>
                      <a:pt x="10" y="100"/>
                    </a:lnTo>
                    <a:lnTo>
                      <a:pt x="12" y="98"/>
                    </a:lnTo>
                    <a:lnTo>
                      <a:pt x="12" y="96"/>
                    </a:lnTo>
                    <a:lnTo>
                      <a:pt x="10" y="96"/>
                    </a:lnTo>
                    <a:lnTo>
                      <a:pt x="12" y="94"/>
                    </a:lnTo>
                    <a:lnTo>
                      <a:pt x="12" y="92"/>
                    </a:lnTo>
                    <a:lnTo>
                      <a:pt x="12" y="94"/>
                    </a:lnTo>
                    <a:lnTo>
                      <a:pt x="12" y="92"/>
                    </a:lnTo>
                    <a:lnTo>
                      <a:pt x="10" y="92"/>
                    </a:lnTo>
                    <a:lnTo>
                      <a:pt x="12" y="90"/>
                    </a:lnTo>
                    <a:lnTo>
                      <a:pt x="12" y="88"/>
                    </a:lnTo>
                    <a:lnTo>
                      <a:pt x="10" y="88"/>
                    </a:lnTo>
                    <a:lnTo>
                      <a:pt x="10" y="86"/>
                    </a:lnTo>
                    <a:lnTo>
                      <a:pt x="12" y="84"/>
                    </a:lnTo>
                    <a:lnTo>
                      <a:pt x="12" y="82"/>
                    </a:lnTo>
                    <a:lnTo>
                      <a:pt x="12" y="80"/>
                    </a:lnTo>
                    <a:lnTo>
                      <a:pt x="12" y="78"/>
                    </a:lnTo>
                    <a:lnTo>
                      <a:pt x="10" y="76"/>
                    </a:lnTo>
                    <a:lnTo>
                      <a:pt x="10" y="78"/>
                    </a:lnTo>
                    <a:lnTo>
                      <a:pt x="12" y="78"/>
                    </a:lnTo>
                    <a:lnTo>
                      <a:pt x="14" y="78"/>
                    </a:lnTo>
                    <a:lnTo>
                      <a:pt x="12" y="78"/>
                    </a:lnTo>
                    <a:lnTo>
                      <a:pt x="12" y="76"/>
                    </a:lnTo>
                    <a:lnTo>
                      <a:pt x="12" y="78"/>
                    </a:lnTo>
                    <a:lnTo>
                      <a:pt x="10" y="76"/>
                    </a:lnTo>
                    <a:lnTo>
                      <a:pt x="10" y="78"/>
                    </a:lnTo>
                    <a:lnTo>
                      <a:pt x="8" y="78"/>
                    </a:lnTo>
                    <a:lnTo>
                      <a:pt x="6" y="78"/>
                    </a:lnTo>
                    <a:lnTo>
                      <a:pt x="4" y="78"/>
                    </a:lnTo>
                    <a:lnTo>
                      <a:pt x="6" y="78"/>
                    </a:lnTo>
                    <a:lnTo>
                      <a:pt x="6" y="76"/>
                    </a:lnTo>
                    <a:lnTo>
                      <a:pt x="4" y="74"/>
                    </a:lnTo>
                    <a:lnTo>
                      <a:pt x="6" y="72"/>
                    </a:lnTo>
                    <a:lnTo>
                      <a:pt x="8" y="74"/>
                    </a:lnTo>
                    <a:lnTo>
                      <a:pt x="6" y="74"/>
                    </a:lnTo>
                    <a:lnTo>
                      <a:pt x="8" y="74"/>
                    </a:lnTo>
                    <a:lnTo>
                      <a:pt x="8" y="72"/>
                    </a:lnTo>
                    <a:lnTo>
                      <a:pt x="8" y="74"/>
                    </a:lnTo>
                    <a:lnTo>
                      <a:pt x="10" y="74"/>
                    </a:lnTo>
                    <a:lnTo>
                      <a:pt x="8" y="72"/>
                    </a:lnTo>
                    <a:lnTo>
                      <a:pt x="10" y="72"/>
                    </a:lnTo>
                    <a:lnTo>
                      <a:pt x="8" y="72"/>
                    </a:lnTo>
                    <a:lnTo>
                      <a:pt x="10" y="72"/>
                    </a:lnTo>
                    <a:lnTo>
                      <a:pt x="10" y="70"/>
                    </a:lnTo>
                    <a:lnTo>
                      <a:pt x="10" y="72"/>
                    </a:lnTo>
                    <a:lnTo>
                      <a:pt x="10" y="70"/>
                    </a:lnTo>
                    <a:lnTo>
                      <a:pt x="10" y="68"/>
                    </a:lnTo>
                    <a:lnTo>
                      <a:pt x="10" y="66"/>
                    </a:lnTo>
                    <a:lnTo>
                      <a:pt x="12" y="66"/>
                    </a:lnTo>
                    <a:lnTo>
                      <a:pt x="12" y="64"/>
                    </a:lnTo>
                    <a:lnTo>
                      <a:pt x="14" y="64"/>
                    </a:lnTo>
                    <a:lnTo>
                      <a:pt x="12" y="64"/>
                    </a:lnTo>
                    <a:lnTo>
                      <a:pt x="12" y="66"/>
                    </a:lnTo>
                    <a:lnTo>
                      <a:pt x="10" y="64"/>
                    </a:lnTo>
                    <a:lnTo>
                      <a:pt x="10" y="66"/>
                    </a:lnTo>
                    <a:lnTo>
                      <a:pt x="10" y="68"/>
                    </a:lnTo>
                    <a:lnTo>
                      <a:pt x="8" y="68"/>
                    </a:lnTo>
                    <a:lnTo>
                      <a:pt x="8" y="70"/>
                    </a:lnTo>
                    <a:lnTo>
                      <a:pt x="8" y="72"/>
                    </a:lnTo>
                    <a:lnTo>
                      <a:pt x="6" y="72"/>
                    </a:lnTo>
                    <a:lnTo>
                      <a:pt x="4" y="72"/>
                    </a:lnTo>
                    <a:lnTo>
                      <a:pt x="2" y="72"/>
                    </a:lnTo>
                    <a:lnTo>
                      <a:pt x="0" y="72"/>
                    </a:lnTo>
                    <a:lnTo>
                      <a:pt x="0" y="70"/>
                    </a:lnTo>
                    <a:lnTo>
                      <a:pt x="2" y="66"/>
                    </a:lnTo>
                    <a:lnTo>
                      <a:pt x="2" y="64"/>
                    </a:lnTo>
                    <a:lnTo>
                      <a:pt x="2" y="62"/>
                    </a:lnTo>
                    <a:lnTo>
                      <a:pt x="4" y="60"/>
                    </a:lnTo>
                    <a:lnTo>
                      <a:pt x="4" y="58"/>
                    </a:lnTo>
                    <a:lnTo>
                      <a:pt x="2" y="58"/>
                    </a:lnTo>
                    <a:lnTo>
                      <a:pt x="4" y="58"/>
                    </a:lnTo>
                    <a:lnTo>
                      <a:pt x="6" y="56"/>
                    </a:lnTo>
                    <a:lnTo>
                      <a:pt x="6" y="58"/>
                    </a:lnTo>
                    <a:lnTo>
                      <a:pt x="6" y="56"/>
                    </a:lnTo>
                    <a:lnTo>
                      <a:pt x="8" y="56"/>
                    </a:lnTo>
                    <a:lnTo>
                      <a:pt x="8" y="54"/>
                    </a:lnTo>
                    <a:lnTo>
                      <a:pt x="10" y="50"/>
                    </a:lnTo>
                    <a:lnTo>
                      <a:pt x="10" y="48"/>
                    </a:lnTo>
                    <a:lnTo>
                      <a:pt x="10" y="44"/>
                    </a:lnTo>
                    <a:lnTo>
                      <a:pt x="12" y="42"/>
                    </a:lnTo>
                    <a:lnTo>
                      <a:pt x="14" y="42"/>
                    </a:lnTo>
                    <a:lnTo>
                      <a:pt x="12" y="42"/>
                    </a:lnTo>
                    <a:lnTo>
                      <a:pt x="10" y="40"/>
                    </a:lnTo>
                    <a:lnTo>
                      <a:pt x="12" y="38"/>
                    </a:lnTo>
                    <a:lnTo>
                      <a:pt x="12" y="36"/>
                    </a:lnTo>
                    <a:lnTo>
                      <a:pt x="14" y="32"/>
                    </a:lnTo>
                    <a:lnTo>
                      <a:pt x="16" y="32"/>
                    </a:lnTo>
                    <a:lnTo>
                      <a:pt x="16" y="30"/>
                    </a:lnTo>
                    <a:lnTo>
                      <a:pt x="16" y="28"/>
                    </a:lnTo>
                    <a:lnTo>
                      <a:pt x="16" y="26"/>
                    </a:lnTo>
                    <a:lnTo>
                      <a:pt x="16" y="28"/>
                    </a:lnTo>
                    <a:lnTo>
                      <a:pt x="16" y="30"/>
                    </a:lnTo>
                    <a:lnTo>
                      <a:pt x="14" y="30"/>
                    </a:lnTo>
                    <a:lnTo>
                      <a:pt x="14" y="32"/>
                    </a:lnTo>
                    <a:lnTo>
                      <a:pt x="16" y="28"/>
                    </a:lnTo>
                    <a:lnTo>
                      <a:pt x="16" y="26"/>
                    </a:lnTo>
                    <a:lnTo>
                      <a:pt x="16" y="24"/>
                    </a:lnTo>
                    <a:lnTo>
                      <a:pt x="16" y="20"/>
                    </a:lnTo>
                    <a:lnTo>
                      <a:pt x="16" y="18"/>
                    </a:lnTo>
                    <a:lnTo>
                      <a:pt x="14" y="16"/>
                    </a:lnTo>
                    <a:lnTo>
                      <a:pt x="14" y="14"/>
                    </a:lnTo>
                    <a:lnTo>
                      <a:pt x="14" y="12"/>
                    </a:lnTo>
                    <a:lnTo>
                      <a:pt x="14" y="10"/>
                    </a:lnTo>
                    <a:lnTo>
                      <a:pt x="14" y="8"/>
                    </a:lnTo>
                    <a:lnTo>
                      <a:pt x="16" y="8"/>
                    </a:lnTo>
                    <a:lnTo>
                      <a:pt x="14" y="8"/>
                    </a:lnTo>
                    <a:lnTo>
                      <a:pt x="12" y="8"/>
                    </a:lnTo>
                    <a:lnTo>
                      <a:pt x="14" y="8"/>
                    </a:lnTo>
                    <a:lnTo>
                      <a:pt x="12" y="6"/>
                    </a:lnTo>
                    <a:lnTo>
                      <a:pt x="14" y="6"/>
                    </a:lnTo>
                    <a:lnTo>
                      <a:pt x="14" y="4"/>
                    </a:lnTo>
                    <a:lnTo>
                      <a:pt x="16" y="4"/>
                    </a:lnTo>
                    <a:lnTo>
                      <a:pt x="16" y="2"/>
                    </a:lnTo>
                    <a:lnTo>
                      <a:pt x="18" y="2"/>
                    </a:lnTo>
                    <a:lnTo>
                      <a:pt x="20" y="2"/>
                    </a:lnTo>
                    <a:lnTo>
                      <a:pt x="22" y="2"/>
                    </a:lnTo>
                    <a:lnTo>
                      <a:pt x="24" y="0"/>
                    </a:lnTo>
                    <a:lnTo>
                      <a:pt x="26" y="0"/>
                    </a:lnTo>
                    <a:lnTo>
                      <a:pt x="26" y="2"/>
                    </a:lnTo>
                    <a:lnTo>
                      <a:pt x="26" y="4"/>
                    </a:lnTo>
                    <a:lnTo>
                      <a:pt x="24" y="4"/>
                    </a:lnTo>
                    <a:lnTo>
                      <a:pt x="24" y="6"/>
                    </a:lnTo>
                    <a:lnTo>
                      <a:pt x="26" y="6"/>
                    </a:lnTo>
                    <a:lnTo>
                      <a:pt x="26" y="8"/>
                    </a:lnTo>
                    <a:lnTo>
                      <a:pt x="28" y="6"/>
                    </a:lnTo>
                    <a:lnTo>
                      <a:pt x="30" y="6"/>
                    </a:lnTo>
                    <a:lnTo>
                      <a:pt x="30" y="4"/>
                    </a:lnTo>
                    <a:lnTo>
                      <a:pt x="30" y="6"/>
                    </a:lnTo>
                    <a:lnTo>
                      <a:pt x="32" y="6"/>
                    </a:lnTo>
                    <a:lnTo>
                      <a:pt x="34" y="6"/>
                    </a:lnTo>
                    <a:lnTo>
                      <a:pt x="34" y="4"/>
                    </a:lnTo>
                    <a:lnTo>
                      <a:pt x="34" y="6"/>
                    </a:lnTo>
                    <a:lnTo>
                      <a:pt x="36" y="6"/>
                    </a:lnTo>
                    <a:lnTo>
                      <a:pt x="38" y="6"/>
                    </a:lnTo>
                    <a:lnTo>
                      <a:pt x="40" y="6"/>
                    </a:lnTo>
                    <a:lnTo>
                      <a:pt x="42" y="6"/>
                    </a:lnTo>
                    <a:lnTo>
                      <a:pt x="42" y="4"/>
                    </a:lnTo>
                    <a:lnTo>
                      <a:pt x="44" y="4"/>
                    </a:lnTo>
                    <a:lnTo>
                      <a:pt x="46" y="4"/>
                    </a:lnTo>
                    <a:lnTo>
                      <a:pt x="48" y="4"/>
                    </a:lnTo>
                    <a:lnTo>
                      <a:pt x="50" y="4"/>
                    </a:lnTo>
                    <a:lnTo>
                      <a:pt x="52" y="4"/>
                    </a:lnTo>
                    <a:lnTo>
                      <a:pt x="54" y="4"/>
                    </a:lnTo>
                    <a:lnTo>
                      <a:pt x="54" y="6"/>
                    </a:lnTo>
                    <a:lnTo>
                      <a:pt x="54" y="8"/>
                    </a:lnTo>
                    <a:lnTo>
                      <a:pt x="52" y="8"/>
                    </a:lnTo>
                    <a:lnTo>
                      <a:pt x="54" y="8"/>
                    </a:lnTo>
                    <a:lnTo>
                      <a:pt x="52" y="8"/>
                    </a:lnTo>
                    <a:lnTo>
                      <a:pt x="54" y="10"/>
                    </a:lnTo>
                    <a:lnTo>
                      <a:pt x="56" y="8"/>
                    </a:lnTo>
                    <a:lnTo>
                      <a:pt x="58" y="10"/>
                    </a:lnTo>
                    <a:lnTo>
                      <a:pt x="58" y="12"/>
                    </a:lnTo>
                    <a:lnTo>
                      <a:pt x="58" y="14"/>
                    </a:lnTo>
                    <a:lnTo>
                      <a:pt x="56" y="14"/>
                    </a:lnTo>
                    <a:lnTo>
                      <a:pt x="58" y="16"/>
                    </a:lnTo>
                    <a:lnTo>
                      <a:pt x="56" y="16"/>
                    </a:lnTo>
                    <a:lnTo>
                      <a:pt x="54" y="18"/>
                    </a:lnTo>
                    <a:lnTo>
                      <a:pt x="52" y="18"/>
                    </a:lnTo>
                    <a:lnTo>
                      <a:pt x="50" y="18"/>
                    </a:lnTo>
                    <a:lnTo>
                      <a:pt x="50" y="20"/>
                    </a:lnTo>
                    <a:lnTo>
                      <a:pt x="48" y="22"/>
                    </a:lnTo>
                    <a:lnTo>
                      <a:pt x="50" y="22"/>
                    </a:lnTo>
                    <a:lnTo>
                      <a:pt x="48" y="24"/>
                    </a:lnTo>
                    <a:lnTo>
                      <a:pt x="46" y="24"/>
                    </a:lnTo>
                    <a:lnTo>
                      <a:pt x="48" y="26"/>
                    </a:lnTo>
                    <a:lnTo>
                      <a:pt x="48" y="28"/>
                    </a:lnTo>
                    <a:lnTo>
                      <a:pt x="48" y="30"/>
                    </a:lnTo>
                    <a:lnTo>
                      <a:pt x="48" y="32"/>
                    </a:lnTo>
                    <a:lnTo>
                      <a:pt x="48" y="34"/>
                    </a:lnTo>
                    <a:lnTo>
                      <a:pt x="48" y="36"/>
                    </a:lnTo>
                    <a:lnTo>
                      <a:pt x="46" y="38"/>
                    </a:lnTo>
                    <a:lnTo>
                      <a:pt x="46" y="40"/>
                    </a:lnTo>
                    <a:lnTo>
                      <a:pt x="46" y="38"/>
                    </a:lnTo>
                    <a:lnTo>
                      <a:pt x="44" y="40"/>
                    </a:lnTo>
                    <a:lnTo>
                      <a:pt x="44" y="42"/>
                    </a:lnTo>
                    <a:lnTo>
                      <a:pt x="46" y="42"/>
                    </a:lnTo>
                    <a:lnTo>
                      <a:pt x="46" y="44"/>
                    </a:lnTo>
                    <a:lnTo>
                      <a:pt x="46" y="46"/>
                    </a:lnTo>
                    <a:lnTo>
                      <a:pt x="46" y="48"/>
                    </a:lnTo>
                    <a:lnTo>
                      <a:pt x="44" y="50"/>
                    </a:lnTo>
                    <a:lnTo>
                      <a:pt x="44" y="52"/>
                    </a:lnTo>
                    <a:lnTo>
                      <a:pt x="42" y="52"/>
                    </a:lnTo>
                    <a:lnTo>
                      <a:pt x="40" y="52"/>
                    </a:lnTo>
                    <a:lnTo>
                      <a:pt x="38" y="52"/>
                    </a:lnTo>
                    <a:lnTo>
                      <a:pt x="36" y="52"/>
                    </a:lnTo>
                    <a:lnTo>
                      <a:pt x="34" y="52"/>
                    </a:lnTo>
                    <a:lnTo>
                      <a:pt x="34" y="54"/>
                    </a:lnTo>
                    <a:lnTo>
                      <a:pt x="36" y="54"/>
                    </a:lnTo>
                    <a:lnTo>
                      <a:pt x="36" y="56"/>
                    </a:lnTo>
                    <a:lnTo>
                      <a:pt x="38" y="56"/>
                    </a:lnTo>
                    <a:lnTo>
                      <a:pt x="38" y="58"/>
                    </a:lnTo>
                    <a:lnTo>
                      <a:pt x="40" y="60"/>
                    </a:lnTo>
                    <a:lnTo>
                      <a:pt x="40" y="62"/>
                    </a:lnTo>
                    <a:lnTo>
                      <a:pt x="42" y="62"/>
                    </a:lnTo>
                    <a:lnTo>
                      <a:pt x="42" y="64"/>
                    </a:lnTo>
                    <a:lnTo>
                      <a:pt x="44" y="64"/>
                    </a:lnTo>
                    <a:lnTo>
                      <a:pt x="44" y="66"/>
                    </a:lnTo>
                    <a:lnTo>
                      <a:pt x="42" y="68"/>
                    </a:lnTo>
                    <a:lnTo>
                      <a:pt x="42" y="70"/>
                    </a:lnTo>
                    <a:lnTo>
                      <a:pt x="40" y="70"/>
                    </a:lnTo>
                    <a:lnTo>
                      <a:pt x="38" y="72"/>
                    </a:lnTo>
                    <a:lnTo>
                      <a:pt x="38" y="74"/>
                    </a:lnTo>
                    <a:lnTo>
                      <a:pt x="38" y="76"/>
                    </a:lnTo>
                    <a:lnTo>
                      <a:pt x="38" y="78"/>
                    </a:lnTo>
                    <a:lnTo>
                      <a:pt x="38" y="80"/>
                    </a:lnTo>
                    <a:lnTo>
                      <a:pt x="40" y="80"/>
                    </a:lnTo>
                    <a:lnTo>
                      <a:pt x="40" y="82"/>
                    </a:lnTo>
                    <a:lnTo>
                      <a:pt x="42" y="82"/>
                    </a:lnTo>
                    <a:lnTo>
                      <a:pt x="44" y="8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998" name="Freeform 396">
                <a:extLst>
                  <a:ext uri="{FF2B5EF4-FFF2-40B4-BE49-F238E27FC236}">
                    <a16:creationId xmlns:a16="http://schemas.microsoft.com/office/drawing/2014/main" id="{273D2DF2-1155-5706-032A-955320048152}"/>
                  </a:ext>
                </a:extLst>
              </p:cNvPr>
              <p:cNvSpPr>
                <a:spLocks noChangeAspect="1"/>
              </p:cNvSpPr>
              <p:nvPr/>
            </p:nvSpPr>
            <p:spPr bwMode="auto">
              <a:xfrm>
                <a:off x="7593489" y="4328318"/>
                <a:ext cx="27372" cy="30416"/>
              </a:xfrm>
              <a:custGeom>
                <a:avLst/>
                <a:gdLst>
                  <a:gd name="T0" fmla="*/ 10 w 18"/>
                  <a:gd name="T1" fmla="*/ 20 h 20"/>
                  <a:gd name="T2" fmla="*/ 0 w 18"/>
                  <a:gd name="T3" fmla="*/ 10 h 20"/>
                  <a:gd name="T4" fmla="*/ 4 w 18"/>
                  <a:gd name="T5" fmla="*/ 8 h 20"/>
                  <a:gd name="T6" fmla="*/ 10 w 18"/>
                  <a:gd name="T7" fmla="*/ 4 h 20"/>
                  <a:gd name="T8" fmla="*/ 16 w 18"/>
                  <a:gd name="T9" fmla="*/ 0 h 20"/>
                  <a:gd name="T10" fmla="*/ 18 w 18"/>
                  <a:gd name="T11" fmla="*/ 2 h 20"/>
                  <a:gd name="T12" fmla="*/ 18 w 18"/>
                  <a:gd name="T13" fmla="*/ 2 h 20"/>
                  <a:gd name="T14" fmla="*/ 14 w 18"/>
                  <a:gd name="T15" fmla="*/ 12 h 20"/>
                  <a:gd name="T16" fmla="*/ 10 w 18"/>
                  <a:gd name="T17" fmla="*/ 2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20">
                    <a:moveTo>
                      <a:pt x="10" y="20"/>
                    </a:moveTo>
                    <a:lnTo>
                      <a:pt x="0" y="10"/>
                    </a:lnTo>
                    <a:lnTo>
                      <a:pt x="4" y="8"/>
                    </a:lnTo>
                    <a:lnTo>
                      <a:pt x="10" y="4"/>
                    </a:lnTo>
                    <a:lnTo>
                      <a:pt x="16" y="0"/>
                    </a:lnTo>
                    <a:lnTo>
                      <a:pt x="18" y="2"/>
                    </a:lnTo>
                    <a:lnTo>
                      <a:pt x="14" y="12"/>
                    </a:lnTo>
                    <a:lnTo>
                      <a:pt x="10" y="2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999" name="Freeform 397">
                <a:extLst>
                  <a:ext uri="{FF2B5EF4-FFF2-40B4-BE49-F238E27FC236}">
                    <a16:creationId xmlns:a16="http://schemas.microsoft.com/office/drawing/2014/main" id="{339C6605-CA62-7D7B-30D3-E02BCB7D267A}"/>
                  </a:ext>
                </a:extLst>
              </p:cNvPr>
              <p:cNvSpPr>
                <a:spLocks noChangeAspect="1"/>
              </p:cNvSpPr>
              <p:nvPr/>
            </p:nvSpPr>
            <p:spPr bwMode="auto">
              <a:xfrm>
                <a:off x="4902038" y="2804541"/>
                <a:ext cx="459219" cy="253962"/>
              </a:xfrm>
              <a:custGeom>
                <a:avLst/>
                <a:gdLst>
                  <a:gd name="T0" fmla="*/ 8 w 302"/>
                  <a:gd name="T1" fmla="*/ 70 h 167"/>
                  <a:gd name="T2" fmla="*/ 12 w 302"/>
                  <a:gd name="T3" fmla="*/ 70 h 167"/>
                  <a:gd name="T4" fmla="*/ 10 w 302"/>
                  <a:gd name="T5" fmla="*/ 68 h 167"/>
                  <a:gd name="T6" fmla="*/ 8 w 302"/>
                  <a:gd name="T7" fmla="*/ 66 h 167"/>
                  <a:gd name="T8" fmla="*/ 8 w 302"/>
                  <a:gd name="T9" fmla="*/ 62 h 167"/>
                  <a:gd name="T10" fmla="*/ 8 w 302"/>
                  <a:gd name="T11" fmla="*/ 56 h 167"/>
                  <a:gd name="T12" fmla="*/ 10 w 302"/>
                  <a:gd name="T13" fmla="*/ 54 h 167"/>
                  <a:gd name="T14" fmla="*/ 14 w 302"/>
                  <a:gd name="T15" fmla="*/ 50 h 167"/>
                  <a:gd name="T16" fmla="*/ 20 w 302"/>
                  <a:gd name="T17" fmla="*/ 44 h 167"/>
                  <a:gd name="T18" fmla="*/ 22 w 302"/>
                  <a:gd name="T19" fmla="*/ 42 h 167"/>
                  <a:gd name="T20" fmla="*/ 26 w 302"/>
                  <a:gd name="T21" fmla="*/ 40 h 167"/>
                  <a:gd name="T22" fmla="*/ 26 w 302"/>
                  <a:gd name="T23" fmla="*/ 36 h 167"/>
                  <a:gd name="T24" fmla="*/ 24 w 302"/>
                  <a:gd name="T25" fmla="*/ 34 h 167"/>
                  <a:gd name="T26" fmla="*/ 28 w 302"/>
                  <a:gd name="T27" fmla="*/ 32 h 167"/>
                  <a:gd name="T28" fmla="*/ 24 w 302"/>
                  <a:gd name="T29" fmla="*/ 32 h 167"/>
                  <a:gd name="T30" fmla="*/ 22 w 302"/>
                  <a:gd name="T31" fmla="*/ 30 h 167"/>
                  <a:gd name="T32" fmla="*/ 22 w 302"/>
                  <a:gd name="T33" fmla="*/ 28 h 167"/>
                  <a:gd name="T34" fmla="*/ 20 w 302"/>
                  <a:gd name="T35" fmla="*/ 26 h 167"/>
                  <a:gd name="T36" fmla="*/ 18 w 302"/>
                  <a:gd name="T37" fmla="*/ 24 h 167"/>
                  <a:gd name="T38" fmla="*/ 18 w 302"/>
                  <a:gd name="T39" fmla="*/ 22 h 167"/>
                  <a:gd name="T40" fmla="*/ 16 w 302"/>
                  <a:gd name="T41" fmla="*/ 20 h 167"/>
                  <a:gd name="T42" fmla="*/ 14 w 302"/>
                  <a:gd name="T43" fmla="*/ 16 h 167"/>
                  <a:gd name="T44" fmla="*/ 16 w 302"/>
                  <a:gd name="T45" fmla="*/ 14 h 167"/>
                  <a:gd name="T46" fmla="*/ 16 w 302"/>
                  <a:gd name="T47" fmla="*/ 10 h 167"/>
                  <a:gd name="T48" fmla="*/ 128 w 302"/>
                  <a:gd name="T49" fmla="*/ 22 h 167"/>
                  <a:gd name="T50" fmla="*/ 186 w 302"/>
                  <a:gd name="T51" fmla="*/ 2 h 167"/>
                  <a:gd name="T52" fmla="*/ 242 w 302"/>
                  <a:gd name="T53" fmla="*/ 44 h 167"/>
                  <a:gd name="T54" fmla="*/ 290 w 302"/>
                  <a:gd name="T55" fmla="*/ 94 h 167"/>
                  <a:gd name="T56" fmla="*/ 224 w 302"/>
                  <a:gd name="T57" fmla="*/ 127 h 167"/>
                  <a:gd name="T58" fmla="*/ 248 w 302"/>
                  <a:gd name="T59" fmla="*/ 149 h 167"/>
                  <a:gd name="T60" fmla="*/ 200 w 302"/>
                  <a:gd name="T61" fmla="*/ 159 h 167"/>
                  <a:gd name="T62" fmla="*/ 182 w 302"/>
                  <a:gd name="T63" fmla="*/ 131 h 167"/>
                  <a:gd name="T64" fmla="*/ 168 w 302"/>
                  <a:gd name="T65" fmla="*/ 118 h 167"/>
                  <a:gd name="T66" fmla="*/ 134 w 302"/>
                  <a:gd name="T67" fmla="*/ 114 h 167"/>
                  <a:gd name="T68" fmla="*/ 88 w 302"/>
                  <a:gd name="T69" fmla="*/ 76 h 167"/>
                  <a:gd name="T70" fmla="*/ 76 w 302"/>
                  <a:gd name="T71" fmla="*/ 86 h 167"/>
                  <a:gd name="T72" fmla="*/ 74 w 302"/>
                  <a:gd name="T73" fmla="*/ 88 h 167"/>
                  <a:gd name="T74" fmla="*/ 70 w 302"/>
                  <a:gd name="T75" fmla="*/ 88 h 167"/>
                  <a:gd name="T76" fmla="*/ 70 w 302"/>
                  <a:gd name="T77" fmla="*/ 90 h 167"/>
                  <a:gd name="T78" fmla="*/ 66 w 302"/>
                  <a:gd name="T79" fmla="*/ 92 h 167"/>
                  <a:gd name="T80" fmla="*/ 62 w 302"/>
                  <a:gd name="T81" fmla="*/ 94 h 167"/>
                  <a:gd name="T82" fmla="*/ 54 w 302"/>
                  <a:gd name="T83" fmla="*/ 94 h 167"/>
                  <a:gd name="T84" fmla="*/ 46 w 302"/>
                  <a:gd name="T85" fmla="*/ 96 h 167"/>
                  <a:gd name="T86" fmla="*/ 44 w 302"/>
                  <a:gd name="T87" fmla="*/ 94 h 167"/>
                  <a:gd name="T88" fmla="*/ 40 w 302"/>
                  <a:gd name="T89" fmla="*/ 92 h 167"/>
                  <a:gd name="T90" fmla="*/ 38 w 302"/>
                  <a:gd name="T91" fmla="*/ 94 h 167"/>
                  <a:gd name="T92" fmla="*/ 32 w 302"/>
                  <a:gd name="T93" fmla="*/ 92 h 167"/>
                  <a:gd name="T94" fmla="*/ 26 w 302"/>
                  <a:gd name="T95" fmla="*/ 92 h 167"/>
                  <a:gd name="T96" fmla="*/ 24 w 302"/>
                  <a:gd name="T97" fmla="*/ 92 h 167"/>
                  <a:gd name="T98" fmla="*/ 20 w 302"/>
                  <a:gd name="T99" fmla="*/ 90 h 167"/>
                  <a:gd name="T100" fmla="*/ 18 w 302"/>
                  <a:gd name="T101" fmla="*/ 90 h 167"/>
                  <a:gd name="T102" fmla="*/ 14 w 302"/>
                  <a:gd name="T103" fmla="*/ 92 h 167"/>
                  <a:gd name="T104" fmla="*/ 12 w 302"/>
                  <a:gd name="T105" fmla="*/ 92 h 167"/>
                  <a:gd name="T106" fmla="*/ 12 w 302"/>
                  <a:gd name="T107" fmla="*/ 90 h 167"/>
                  <a:gd name="T108" fmla="*/ 8 w 302"/>
                  <a:gd name="T109" fmla="*/ 90 h 167"/>
                  <a:gd name="T110" fmla="*/ 8 w 302"/>
                  <a:gd name="T111" fmla="*/ 86 h 167"/>
                  <a:gd name="T112" fmla="*/ 4 w 302"/>
                  <a:gd name="T113" fmla="*/ 86 h 167"/>
                  <a:gd name="T114" fmla="*/ 4 w 302"/>
                  <a:gd name="T115" fmla="*/ 82 h 167"/>
                  <a:gd name="T116" fmla="*/ 0 w 302"/>
                  <a:gd name="T117" fmla="*/ 82 h 167"/>
                  <a:gd name="T118" fmla="*/ 0 w 302"/>
                  <a:gd name="T119" fmla="*/ 80 h 167"/>
                  <a:gd name="T120" fmla="*/ 4 w 302"/>
                  <a:gd name="T121" fmla="*/ 76 h 167"/>
                  <a:gd name="T122" fmla="*/ 4 w 302"/>
                  <a:gd name="T123" fmla="*/ 72 h 167"/>
                  <a:gd name="T124" fmla="*/ 6 w 302"/>
                  <a:gd name="T125" fmla="*/ 70 h 1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2" h="167">
                    <a:moveTo>
                      <a:pt x="6" y="70"/>
                    </a:moveTo>
                    <a:lnTo>
                      <a:pt x="8" y="70"/>
                    </a:lnTo>
                    <a:lnTo>
                      <a:pt x="10" y="70"/>
                    </a:lnTo>
                    <a:lnTo>
                      <a:pt x="10" y="72"/>
                    </a:lnTo>
                    <a:lnTo>
                      <a:pt x="12" y="70"/>
                    </a:lnTo>
                    <a:lnTo>
                      <a:pt x="10" y="70"/>
                    </a:lnTo>
                    <a:lnTo>
                      <a:pt x="10" y="68"/>
                    </a:lnTo>
                    <a:lnTo>
                      <a:pt x="8" y="68"/>
                    </a:lnTo>
                    <a:lnTo>
                      <a:pt x="8" y="66"/>
                    </a:lnTo>
                    <a:lnTo>
                      <a:pt x="8" y="64"/>
                    </a:lnTo>
                    <a:lnTo>
                      <a:pt x="8" y="62"/>
                    </a:lnTo>
                    <a:lnTo>
                      <a:pt x="6" y="60"/>
                    </a:lnTo>
                    <a:lnTo>
                      <a:pt x="8" y="58"/>
                    </a:lnTo>
                    <a:lnTo>
                      <a:pt x="8" y="56"/>
                    </a:lnTo>
                    <a:lnTo>
                      <a:pt x="10" y="56"/>
                    </a:lnTo>
                    <a:lnTo>
                      <a:pt x="10" y="54"/>
                    </a:lnTo>
                    <a:lnTo>
                      <a:pt x="14" y="50"/>
                    </a:lnTo>
                    <a:lnTo>
                      <a:pt x="14" y="48"/>
                    </a:lnTo>
                    <a:lnTo>
                      <a:pt x="16" y="48"/>
                    </a:lnTo>
                    <a:lnTo>
                      <a:pt x="18" y="46"/>
                    </a:lnTo>
                    <a:lnTo>
                      <a:pt x="20" y="44"/>
                    </a:lnTo>
                    <a:lnTo>
                      <a:pt x="22" y="42"/>
                    </a:lnTo>
                    <a:lnTo>
                      <a:pt x="24" y="42"/>
                    </a:lnTo>
                    <a:lnTo>
                      <a:pt x="26" y="42"/>
                    </a:lnTo>
                    <a:lnTo>
                      <a:pt x="26" y="40"/>
                    </a:lnTo>
                    <a:lnTo>
                      <a:pt x="28" y="38"/>
                    </a:lnTo>
                    <a:lnTo>
                      <a:pt x="26" y="38"/>
                    </a:lnTo>
                    <a:lnTo>
                      <a:pt x="26" y="36"/>
                    </a:lnTo>
                    <a:lnTo>
                      <a:pt x="26" y="34"/>
                    </a:lnTo>
                    <a:lnTo>
                      <a:pt x="24" y="34"/>
                    </a:lnTo>
                    <a:lnTo>
                      <a:pt x="24" y="32"/>
                    </a:lnTo>
                    <a:lnTo>
                      <a:pt x="26" y="32"/>
                    </a:lnTo>
                    <a:lnTo>
                      <a:pt x="28" y="32"/>
                    </a:lnTo>
                    <a:lnTo>
                      <a:pt x="26" y="32"/>
                    </a:lnTo>
                    <a:lnTo>
                      <a:pt x="24" y="32"/>
                    </a:lnTo>
                    <a:lnTo>
                      <a:pt x="24" y="30"/>
                    </a:lnTo>
                    <a:lnTo>
                      <a:pt x="22" y="30"/>
                    </a:lnTo>
                    <a:lnTo>
                      <a:pt x="24" y="30"/>
                    </a:lnTo>
                    <a:lnTo>
                      <a:pt x="22" y="30"/>
                    </a:lnTo>
                    <a:lnTo>
                      <a:pt x="24" y="30"/>
                    </a:lnTo>
                    <a:lnTo>
                      <a:pt x="22" y="30"/>
                    </a:lnTo>
                    <a:lnTo>
                      <a:pt x="22" y="28"/>
                    </a:lnTo>
                    <a:lnTo>
                      <a:pt x="20" y="26"/>
                    </a:lnTo>
                    <a:lnTo>
                      <a:pt x="18" y="26"/>
                    </a:lnTo>
                    <a:lnTo>
                      <a:pt x="18" y="24"/>
                    </a:lnTo>
                    <a:lnTo>
                      <a:pt x="18" y="22"/>
                    </a:lnTo>
                    <a:lnTo>
                      <a:pt x="18" y="20"/>
                    </a:lnTo>
                    <a:lnTo>
                      <a:pt x="16" y="20"/>
                    </a:lnTo>
                    <a:lnTo>
                      <a:pt x="16" y="18"/>
                    </a:lnTo>
                    <a:lnTo>
                      <a:pt x="14" y="18"/>
                    </a:lnTo>
                    <a:lnTo>
                      <a:pt x="14" y="16"/>
                    </a:lnTo>
                    <a:lnTo>
                      <a:pt x="14" y="14"/>
                    </a:lnTo>
                    <a:lnTo>
                      <a:pt x="16" y="14"/>
                    </a:lnTo>
                    <a:lnTo>
                      <a:pt x="16" y="12"/>
                    </a:lnTo>
                    <a:lnTo>
                      <a:pt x="16" y="10"/>
                    </a:lnTo>
                    <a:lnTo>
                      <a:pt x="44" y="10"/>
                    </a:lnTo>
                    <a:lnTo>
                      <a:pt x="72" y="10"/>
                    </a:lnTo>
                    <a:lnTo>
                      <a:pt x="100" y="16"/>
                    </a:lnTo>
                    <a:lnTo>
                      <a:pt x="128" y="22"/>
                    </a:lnTo>
                    <a:lnTo>
                      <a:pt x="128" y="14"/>
                    </a:lnTo>
                    <a:lnTo>
                      <a:pt x="148" y="4"/>
                    </a:lnTo>
                    <a:lnTo>
                      <a:pt x="160" y="0"/>
                    </a:lnTo>
                    <a:lnTo>
                      <a:pt x="186" y="2"/>
                    </a:lnTo>
                    <a:lnTo>
                      <a:pt x="190" y="8"/>
                    </a:lnTo>
                    <a:lnTo>
                      <a:pt x="210" y="28"/>
                    </a:lnTo>
                    <a:lnTo>
                      <a:pt x="232" y="46"/>
                    </a:lnTo>
                    <a:lnTo>
                      <a:pt x="242" y="44"/>
                    </a:lnTo>
                    <a:lnTo>
                      <a:pt x="268" y="52"/>
                    </a:lnTo>
                    <a:lnTo>
                      <a:pt x="292" y="60"/>
                    </a:lnTo>
                    <a:lnTo>
                      <a:pt x="302" y="88"/>
                    </a:lnTo>
                    <a:lnTo>
                      <a:pt x="290" y="94"/>
                    </a:lnTo>
                    <a:lnTo>
                      <a:pt x="284" y="106"/>
                    </a:lnTo>
                    <a:lnTo>
                      <a:pt x="274" y="108"/>
                    </a:lnTo>
                    <a:lnTo>
                      <a:pt x="248" y="118"/>
                    </a:lnTo>
                    <a:lnTo>
                      <a:pt x="224" y="127"/>
                    </a:lnTo>
                    <a:lnTo>
                      <a:pt x="222" y="131"/>
                    </a:lnTo>
                    <a:lnTo>
                      <a:pt x="218" y="135"/>
                    </a:lnTo>
                    <a:lnTo>
                      <a:pt x="234" y="149"/>
                    </a:lnTo>
                    <a:lnTo>
                      <a:pt x="248" y="149"/>
                    </a:lnTo>
                    <a:lnTo>
                      <a:pt x="238" y="155"/>
                    </a:lnTo>
                    <a:lnTo>
                      <a:pt x="226" y="157"/>
                    </a:lnTo>
                    <a:lnTo>
                      <a:pt x="202" y="167"/>
                    </a:lnTo>
                    <a:lnTo>
                      <a:pt x="200" y="159"/>
                    </a:lnTo>
                    <a:lnTo>
                      <a:pt x="192" y="151"/>
                    </a:lnTo>
                    <a:lnTo>
                      <a:pt x="180" y="145"/>
                    </a:lnTo>
                    <a:lnTo>
                      <a:pt x="198" y="133"/>
                    </a:lnTo>
                    <a:lnTo>
                      <a:pt x="182" y="131"/>
                    </a:lnTo>
                    <a:lnTo>
                      <a:pt x="170" y="127"/>
                    </a:lnTo>
                    <a:lnTo>
                      <a:pt x="162" y="122"/>
                    </a:lnTo>
                    <a:lnTo>
                      <a:pt x="178" y="120"/>
                    </a:lnTo>
                    <a:lnTo>
                      <a:pt x="168" y="118"/>
                    </a:lnTo>
                    <a:lnTo>
                      <a:pt x="166" y="120"/>
                    </a:lnTo>
                    <a:lnTo>
                      <a:pt x="160" y="118"/>
                    </a:lnTo>
                    <a:lnTo>
                      <a:pt x="148" y="127"/>
                    </a:lnTo>
                    <a:lnTo>
                      <a:pt x="134" y="114"/>
                    </a:lnTo>
                    <a:lnTo>
                      <a:pt x="120" y="102"/>
                    </a:lnTo>
                    <a:lnTo>
                      <a:pt x="106" y="90"/>
                    </a:lnTo>
                    <a:lnTo>
                      <a:pt x="94" y="78"/>
                    </a:lnTo>
                    <a:lnTo>
                      <a:pt x="88" y="76"/>
                    </a:lnTo>
                    <a:lnTo>
                      <a:pt x="78" y="86"/>
                    </a:lnTo>
                    <a:lnTo>
                      <a:pt x="76" y="86"/>
                    </a:lnTo>
                    <a:lnTo>
                      <a:pt x="78" y="86"/>
                    </a:lnTo>
                    <a:lnTo>
                      <a:pt x="76" y="86"/>
                    </a:lnTo>
                    <a:lnTo>
                      <a:pt x="74" y="86"/>
                    </a:lnTo>
                    <a:lnTo>
                      <a:pt x="74" y="88"/>
                    </a:lnTo>
                    <a:lnTo>
                      <a:pt x="72" y="86"/>
                    </a:lnTo>
                    <a:lnTo>
                      <a:pt x="72" y="88"/>
                    </a:lnTo>
                    <a:lnTo>
                      <a:pt x="70" y="88"/>
                    </a:lnTo>
                    <a:lnTo>
                      <a:pt x="70" y="90"/>
                    </a:lnTo>
                    <a:lnTo>
                      <a:pt x="68" y="90"/>
                    </a:lnTo>
                    <a:lnTo>
                      <a:pt x="68" y="92"/>
                    </a:lnTo>
                    <a:lnTo>
                      <a:pt x="66" y="92"/>
                    </a:lnTo>
                    <a:lnTo>
                      <a:pt x="64" y="92"/>
                    </a:lnTo>
                    <a:lnTo>
                      <a:pt x="62" y="92"/>
                    </a:lnTo>
                    <a:lnTo>
                      <a:pt x="62" y="94"/>
                    </a:lnTo>
                    <a:lnTo>
                      <a:pt x="60" y="94"/>
                    </a:lnTo>
                    <a:lnTo>
                      <a:pt x="58" y="92"/>
                    </a:lnTo>
                    <a:lnTo>
                      <a:pt x="54" y="94"/>
                    </a:lnTo>
                    <a:lnTo>
                      <a:pt x="52" y="96"/>
                    </a:lnTo>
                    <a:lnTo>
                      <a:pt x="50" y="98"/>
                    </a:lnTo>
                    <a:lnTo>
                      <a:pt x="48" y="98"/>
                    </a:lnTo>
                    <a:lnTo>
                      <a:pt x="46" y="96"/>
                    </a:lnTo>
                    <a:lnTo>
                      <a:pt x="44" y="96"/>
                    </a:lnTo>
                    <a:lnTo>
                      <a:pt x="44" y="94"/>
                    </a:lnTo>
                    <a:lnTo>
                      <a:pt x="42" y="94"/>
                    </a:lnTo>
                    <a:lnTo>
                      <a:pt x="42" y="92"/>
                    </a:lnTo>
                    <a:lnTo>
                      <a:pt x="40" y="92"/>
                    </a:lnTo>
                    <a:lnTo>
                      <a:pt x="38" y="92"/>
                    </a:lnTo>
                    <a:lnTo>
                      <a:pt x="38" y="94"/>
                    </a:lnTo>
                    <a:lnTo>
                      <a:pt x="36" y="94"/>
                    </a:lnTo>
                    <a:lnTo>
                      <a:pt x="34" y="94"/>
                    </a:lnTo>
                    <a:lnTo>
                      <a:pt x="34" y="92"/>
                    </a:lnTo>
                    <a:lnTo>
                      <a:pt x="32" y="92"/>
                    </a:lnTo>
                    <a:lnTo>
                      <a:pt x="30" y="94"/>
                    </a:lnTo>
                    <a:lnTo>
                      <a:pt x="30" y="92"/>
                    </a:lnTo>
                    <a:lnTo>
                      <a:pt x="28" y="92"/>
                    </a:lnTo>
                    <a:lnTo>
                      <a:pt x="26" y="92"/>
                    </a:lnTo>
                    <a:lnTo>
                      <a:pt x="24" y="92"/>
                    </a:lnTo>
                    <a:lnTo>
                      <a:pt x="22" y="92"/>
                    </a:lnTo>
                    <a:lnTo>
                      <a:pt x="22" y="90"/>
                    </a:lnTo>
                    <a:lnTo>
                      <a:pt x="20" y="90"/>
                    </a:lnTo>
                    <a:lnTo>
                      <a:pt x="18" y="90"/>
                    </a:lnTo>
                    <a:lnTo>
                      <a:pt x="18" y="92"/>
                    </a:lnTo>
                    <a:lnTo>
                      <a:pt x="16" y="92"/>
                    </a:lnTo>
                    <a:lnTo>
                      <a:pt x="14" y="92"/>
                    </a:lnTo>
                    <a:lnTo>
                      <a:pt x="12" y="92"/>
                    </a:lnTo>
                    <a:lnTo>
                      <a:pt x="14" y="92"/>
                    </a:lnTo>
                    <a:lnTo>
                      <a:pt x="14" y="90"/>
                    </a:lnTo>
                    <a:lnTo>
                      <a:pt x="12" y="90"/>
                    </a:lnTo>
                    <a:lnTo>
                      <a:pt x="10" y="90"/>
                    </a:lnTo>
                    <a:lnTo>
                      <a:pt x="8" y="90"/>
                    </a:lnTo>
                    <a:lnTo>
                      <a:pt x="8" y="88"/>
                    </a:lnTo>
                    <a:lnTo>
                      <a:pt x="8" y="86"/>
                    </a:lnTo>
                    <a:lnTo>
                      <a:pt x="6" y="86"/>
                    </a:lnTo>
                    <a:lnTo>
                      <a:pt x="4" y="86"/>
                    </a:lnTo>
                    <a:lnTo>
                      <a:pt x="4" y="84"/>
                    </a:lnTo>
                    <a:lnTo>
                      <a:pt x="2" y="84"/>
                    </a:lnTo>
                    <a:lnTo>
                      <a:pt x="4" y="82"/>
                    </a:lnTo>
                    <a:lnTo>
                      <a:pt x="2" y="82"/>
                    </a:lnTo>
                    <a:lnTo>
                      <a:pt x="0" y="84"/>
                    </a:lnTo>
                    <a:lnTo>
                      <a:pt x="0" y="82"/>
                    </a:lnTo>
                    <a:lnTo>
                      <a:pt x="2" y="82"/>
                    </a:lnTo>
                    <a:lnTo>
                      <a:pt x="0" y="82"/>
                    </a:lnTo>
                    <a:lnTo>
                      <a:pt x="0" y="80"/>
                    </a:lnTo>
                    <a:lnTo>
                      <a:pt x="2" y="80"/>
                    </a:lnTo>
                    <a:lnTo>
                      <a:pt x="2" y="78"/>
                    </a:lnTo>
                    <a:lnTo>
                      <a:pt x="4" y="78"/>
                    </a:lnTo>
                    <a:lnTo>
                      <a:pt x="4" y="76"/>
                    </a:lnTo>
                    <a:lnTo>
                      <a:pt x="4" y="74"/>
                    </a:lnTo>
                    <a:lnTo>
                      <a:pt x="4" y="72"/>
                    </a:lnTo>
                    <a:lnTo>
                      <a:pt x="6" y="72"/>
                    </a:lnTo>
                    <a:lnTo>
                      <a:pt x="6" y="7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00" name="Freeform 398">
                <a:extLst>
                  <a:ext uri="{FF2B5EF4-FFF2-40B4-BE49-F238E27FC236}">
                    <a16:creationId xmlns:a16="http://schemas.microsoft.com/office/drawing/2014/main" id="{F881EBB7-56FB-E88E-9490-2816ADCEAF9F}"/>
                  </a:ext>
                </a:extLst>
              </p:cNvPr>
              <p:cNvSpPr>
                <a:spLocks noChangeAspect="1"/>
              </p:cNvSpPr>
              <p:nvPr/>
            </p:nvSpPr>
            <p:spPr bwMode="auto">
              <a:xfrm>
                <a:off x="2578574" y="3902510"/>
                <a:ext cx="6083" cy="3040"/>
              </a:xfrm>
              <a:custGeom>
                <a:avLst/>
                <a:gdLst>
                  <a:gd name="T0" fmla="*/ 4 w 4"/>
                  <a:gd name="T1" fmla="*/ 0 h 2"/>
                  <a:gd name="T2" fmla="*/ 4 w 4"/>
                  <a:gd name="T3" fmla="*/ 0 h 2"/>
                  <a:gd name="T4" fmla="*/ 4 w 4"/>
                  <a:gd name="T5" fmla="*/ 0 h 2"/>
                  <a:gd name="T6" fmla="*/ 2 w 4"/>
                  <a:gd name="T7" fmla="*/ 0 h 2"/>
                  <a:gd name="T8" fmla="*/ 2 w 4"/>
                  <a:gd name="T9" fmla="*/ 0 h 2"/>
                  <a:gd name="T10" fmla="*/ 2 w 4"/>
                  <a:gd name="T11" fmla="*/ 2 h 2"/>
                  <a:gd name="T12" fmla="*/ 0 w 4"/>
                  <a:gd name="T13" fmla="*/ 2 h 2"/>
                  <a:gd name="T14" fmla="*/ 0 w 4"/>
                  <a:gd name="T15" fmla="*/ 0 h 2"/>
                  <a:gd name="T16" fmla="*/ 2 w 4"/>
                  <a:gd name="T17" fmla="*/ 0 h 2"/>
                  <a:gd name="T18" fmla="*/ 2 w 4"/>
                  <a:gd name="T19" fmla="*/ 0 h 2"/>
                  <a:gd name="T20" fmla="*/ 2 w 4"/>
                  <a:gd name="T21" fmla="*/ 0 h 2"/>
                  <a:gd name="T22" fmla="*/ 4 w 4"/>
                  <a:gd name="T23" fmla="*/ 0 h 2"/>
                  <a:gd name="T24" fmla="*/ 4 w 4"/>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 h="2">
                    <a:moveTo>
                      <a:pt x="4" y="0"/>
                    </a:moveTo>
                    <a:lnTo>
                      <a:pt x="4" y="0"/>
                    </a:lnTo>
                    <a:lnTo>
                      <a:pt x="2" y="0"/>
                    </a:lnTo>
                    <a:lnTo>
                      <a:pt x="2" y="2"/>
                    </a:lnTo>
                    <a:lnTo>
                      <a:pt x="0" y="2"/>
                    </a:lnTo>
                    <a:lnTo>
                      <a:pt x="0" y="0"/>
                    </a:lnTo>
                    <a:lnTo>
                      <a:pt x="2" y="0"/>
                    </a:lnTo>
                    <a:lnTo>
                      <a:pt x="4" y="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01" name="Freeform 399">
                <a:extLst>
                  <a:ext uri="{FF2B5EF4-FFF2-40B4-BE49-F238E27FC236}">
                    <a16:creationId xmlns:a16="http://schemas.microsoft.com/office/drawing/2014/main" id="{F3FC88E2-8F6D-D12E-CD37-7F3A85FDFE5A}"/>
                  </a:ext>
                </a:extLst>
              </p:cNvPr>
              <p:cNvSpPr>
                <a:spLocks noChangeAspect="1"/>
              </p:cNvSpPr>
              <p:nvPr/>
            </p:nvSpPr>
            <p:spPr bwMode="auto">
              <a:xfrm>
                <a:off x="2578574" y="3902510"/>
                <a:ext cx="6083" cy="3040"/>
              </a:xfrm>
              <a:custGeom>
                <a:avLst/>
                <a:gdLst>
                  <a:gd name="T0" fmla="*/ 4 w 4"/>
                  <a:gd name="T1" fmla="*/ 0 h 2"/>
                  <a:gd name="T2" fmla="*/ 4 w 4"/>
                  <a:gd name="T3" fmla="*/ 0 h 2"/>
                  <a:gd name="T4" fmla="*/ 4 w 4"/>
                  <a:gd name="T5" fmla="*/ 0 h 2"/>
                  <a:gd name="T6" fmla="*/ 2 w 4"/>
                  <a:gd name="T7" fmla="*/ 0 h 2"/>
                  <a:gd name="T8" fmla="*/ 2 w 4"/>
                  <a:gd name="T9" fmla="*/ 0 h 2"/>
                  <a:gd name="T10" fmla="*/ 2 w 4"/>
                  <a:gd name="T11" fmla="*/ 2 h 2"/>
                  <a:gd name="T12" fmla="*/ 0 w 4"/>
                  <a:gd name="T13" fmla="*/ 2 h 2"/>
                  <a:gd name="T14" fmla="*/ 0 w 4"/>
                  <a:gd name="T15" fmla="*/ 0 h 2"/>
                  <a:gd name="T16" fmla="*/ 2 w 4"/>
                  <a:gd name="T17" fmla="*/ 0 h 2"/>
                  <a:gd name="T18" fmla="*/ 2 w 4"/>
                  <a:gd name="T19" fmla="*/ 0 h 2"/>
                  <a:gd name="T20" fmla="*/ 2 w 4"/>
                  <a:gd name="T21" fmla="*/ 0 h 2"/>
                  <a:gd name="T22" fmla="*/ 4 w 4"/>
                  <a:gd name="T23" fmla="*/ 0 h 2"/>
                  <a:gd name="T24" fmla="*/ 4 w 4"/>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 h="2">
                    <a:moveTo>
                      <a:pt x="4" y="0"/>
                    </a:moveTo>
                    <a:lnTo>
                      <a:pt x="4" y="0"/>
                    </a:lnTo>
                    <a:lnTo>
                      <a:pt x="2" y="0"/>
                    </a:lnTo>
                    <a:lnTo>
                      <a:pt x="2" y="2"/>
                    </a:lnTo>
                    <a:lnTo>
                      <a:pt x="0" y="2"/>
                    </a:lnTo>
                    <a:lnTo>
                      <a:pt x="0" y="0"/>
                    </a:lnTo>
                    <a:lnTo>
                      <a:pt x="2" y="0"/>
                    </a:lnTo>
                    <a:lnTo>
                      <a:pt x="4" y="0"/>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002" name="Freeform 400">
                <a:extLst>
                  <a:ext uri="{FF2B5EF4-FFF2-40B4-BE49-F238E27FC236}">
                    <a16:creationId xmlns:a16="http://schemas.microsoft.com/office/drawing/2014/main" id="{54D421E4-45D4-54B0-70C2-6C8B5ED6E9B0}"/>
                  </a:ext>
                </a:extLst>
              </p:cNvPr>
              <p:cNvSpPr>
                <a:spLocks noChangeAspect="1" noEditPoints="1"/>
              </p:cNvSpPr>
              <p:nvPr/>
            </p:nvSpPr>
            <p:spPr bwMode="auto">
              <a:xfrm>
                <a:off x="4093083" y="2716344"/>
                <a:ext cx="112522" cy="121659"/>
              </a:xfrm>
              <a:custGeom>
                <a:avLst/>
                <a:gdLst>
                  <a:gd name="T0" fmla="*/ 16 w 74"/>
                  <a:gd name="T1" fmla="*/ 46 h 80"/>
                  <a:gd name="T2" fmla="*/ 16 w 74"/>
                  <a:gd name="T3" fmla="*/ 78 h 80"/>
                  <a:gd name="T4" fmla="*/ 14 w 74"/>
                  <a:gd name="T5" fmla="*/ 42 h 80"/>
                  <a:gd name="T6" fmla="*/ 0 w 74"/>
                  <a:gd name="T7" fmla="*/ 66 h 80"/>
                  <a:gd name="T8" fmla="*/ 12 w 74"/>
                  <a:gd name="T9" fmla="*/ 74 h 80"/>
                  <a:gd name="T10" fmla="*/ 14 w 74"/>
                  <a:gd name="T11" fmla="*/ 44 h 80"/>
                  <a:gd name="T12" fmla="*/ 38 w 74"/>
                  <a:gd name="T13" fmla="*/ 70 h 80"/>
                  <a:gd name="T14" fmla="*/ 8 w 74"/>
                  <a:gd name="T15" fmla="*/ 28 h 80"/>
                  <a:gd name="T16" fmla="*/ 4 w 74"/>
                  <a:gd name="T17" fmla="*/ 68 h 80"/>
                  <a:gd name="T18" fmla="*/ 12 w 74"/>
                  <a:gd name="T19" fmla="*/ 64 h 80"/>
                  <a:gd name="T20" fmla="*/ 4 w 74"/>
                  <a:gd name="T21" fmla="*/ 64 h 80"/>
                  <a:gd name="T22" fmla="*/ 14 w 74"/>
                  <a:gd name="T23" fmla="*/ 62 h 80"/>
                  <a:gd name="T24" fmla="*/ 20 w 74"/>
                  <a:gd name="T25" fmla="*/ 56 h 80"/>
                  <a:gd name="T26" fmla="*/ 24 w 74"/>
                  <a:gd name="T27" fmla="*/ 52 h 80"/>
                  <a:gd name="T28" fmla="*/ 16 w 74"/>
                  <a:gd name="T29" fmla="*/ 54 h 80"/>
                  <a:gd name="T30" fmla="*/ 14 w 74"/>
                  <a:gd name="T31" fmla="*/ 54 h 80"/>
                  <a:gd name="T32" fmla="*/ 20 w 74"/>
                  <a:gd name="T33" fmla="*/ 48 h 80"/>
                  <a:gd name="T34" fmla="*/ 28 w 74"/>
                  <a:gd name="T35" fmla="*/ 44 h 80"/>
                  <a:gd name="T36" fmla="*/ 16 w 74"/>
                  <a:gd name="T37" fmla="*/ 42 h 80"/>
                  <a:gd name="T38" fmla="*/ 14 w 74"/>
                  <a:gd name="T39" fmla="*/ 40 h 80"/>
                  <a:gd name="T40" fmla="*/ 10 w 74"/>
                  <a:gd name="T41" fmla="*/ 38 h 80"/>
                  <a:gd name="T42" fmla="*/ 18 w 74"/>
                  <a:gd name="T43" fmla="*/ 32 h 80"/>
                  <a:gd name="T44" fmla="*/ 14 w 74"/>
                  <a:gd name="T45" fmla="*/ 28 h 80"/>
                  <a:gd name="T46" fmla="*/ 12 w 74"/>
                  <a:gd name="T47" fmla="*/ 24 h 80"/>
                  <a:gd name="T48" fmla="*/ 14 w 74"/>
                  <a:gd name="T49" fmla="*/ 22 h 80"/>
                  <a:gd name="T50" fmla="*/ 22 w 74"/>
                  <a:gd name="T51" fmla="*/ 22 h 80"/>
                  <a:gd name="T52" fmla="*/ 26 w 74"/>
                  <a:gd name="T53" fmla="*/ 24 h 80"/>
                  <a:gd name="T54" fmla="*/ 34 w 74"/>
                  <a:gd name="T55" fmla="*/ 22 h 80"/>
                  <a:gd name="T56" fmla="*/ 40 w 74"/>
                  <a:gd name="T57" fmla="*/ 18 h 80"/>
                  <a:gd name="T58" fmla="*/ 38 w 74"/>
                  <a:gd name="T59" fmla="*/ 16 h 80"/>
                  <a:gd name="T60" fmla="*/ 36 w 74"/>
                  <a:gd name="T61" fmla="*/ 12 h 80"/>
                  <a:gd name="T62" fmla="*/ 38 w 74"/>
                  <a:gd name="T63" fmla="*/ 8 h 80"/>
                  <a:gd name="T64" fmla="*/ 44 w 74"/>
                  <a:gd name="T65" fmla="*/ 2 h 80"/>
                  <a:gd name="T66" fmla="*/ 48 w 74"/>
                  <a:gd name="T67" fmla="*/ 2 h 80"/>
                  <a:gd name="T68" fmla="*/ 52 w 74"/>
                  <a:gd name="T69" fmla="*/ 4 h 80"/>
                  <a:gd name="T70" fmla="*/ 58 w 74"/>
                  <a:gd name="T71" fmla="*/ 2 h 80"/>
                  <a:gd name="T72" fmla="*/ 50 w 74"/>
                  <a:gd name="T73" fmla="*/ 12 h 80"/>
                  <a:gd name="T74" fmla="*/ 44 w 74"/>
                  <a:gd name="T75" fmla="*/ 18 h 80"/>
                  <a:gd name="T76" fmla="*/ 48 w 74"/>
                  <a:gd name="T77" fmla="*/ 24 h 80"/>
                  <a:gd name="T78" fmla="*/ 56 w 74"/>
                  <a:gd name="T79" fmla="*/ 24 h 80"/>
                  <a:gd name="T80" fmla="*/ 64 w 74"/>
                  <a:gd name="T81" fmla="*/ 26 h 80"/>
                  <a:gd name="T82" fmla="*/ 70 w 74"/>
                  <a:gd name="T83" fmla="*/ 26 h 80"/>
                  <a:gd name="T84" fmla="*/ 70 w 74"/>
                  <a:gd name="T85" fmla="*/ 34 h 80"/>
                  <a:gd name="T86" fmla="*/ 72 w 74"/>
                  <a:gd name="T87" fmla="*/ 40 h 80"/>
                  <a:gd name="T88" fmla="*/ 72 w 74"/>
                  <a:gd name="T89" fmla="*/ 42 h 80"/>
                  <a:gd name="T90" fmla="*/ 70 w 74"/>
                  <a:gd name="T91" fmla="*/ 54 h 80"/>
                  <a:gd name="T92" fmla="*/ 66 w 74"/>
                  <a:gd name="T93" fmla="*/ 64 h 80"/>
                  <a:gd name="T94" fmla="*/ 60 w 74"/>
                  <a:gd name="T95" fmla="*/ 64 h 80"/>
                  <a:gd name="T96" fmla="*/ 54 w 74"/>
                  <a:gd name="T97" fmla="*/ 66 h 80"/>
                  <a:gd name="T98" fmla="*/ 44 w 74"/>
                  <a:gd name="T99" fmla="*/ 68 h 80"/>
                  <a:gd name="T100" fmla="*/ 38 w 74"/>
                  <a:gd name="T101" fmla="*/ 70 h 80"/>
                  <a:gd name="T102" fmla="*/ 30 w 74"/>
                  <a:gd name="T103" fmla="*/ 74 h 80"/>
                  <a:gd name="T104" fmla="*/ 20 w 74"/>
                  <a:gd name="T105" fmla="*/ 78 h 80"/>
                  <a:gd name="T106" fmla="*/ 16 w 74"/>
                  <a:gd name="T107" fmla="*/ 76 h 80"/>
                  <a:gd name="T108" fmla="*/ 16 w 74"/>
                  <a:gd name="T109" fmla="*/ 76 h 80"/>
                  <a:gd name="T110" fmla="*/ 14 w 74"/>
                  <a:gd name="T111" fmla="*/ 74 h 80"/>
                  <a:gd name="T112" fmla="*/ 14 w 74"/>
                  <a:gd name="T113" fmla="*/ 70 h 80"/>
                  <a:gd name="T114" fmla="*/ 2 w 74"/>
                  <a:gd name="T115" fmla="*/ 70 h 8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4" h="80">
                    <a:moveTo>
                      <a:pt x="36" y="16"/>
                    </a:moveTo>
                    <a:lnTo>
                      <a:pt x="38" y="16"/>
                    </a:lnTo>
                    <a:lnTo>
                      <a:pt x="36" y="16"/>
                    </a:lnTo>
                    <a:close/>
                    <a:moveTo>
                      <a:pt x="40" y="2"/>
                    </a:moveTo>
                    <a:lnTo>
                      <a:pt x="40" y="2"/>
                    </a:lnTo>
                    <a:close/>
                    <a:moveTo>
                      <a:pt x="16" y="46"/>
                    </a:moveTo>
                    <a:lnTo>
                      <a:pt x="18" y="46"/>
                    </a:lnTo>
                    <a:lnTo>
                      <a:pt x="16" y="46"/>
                    </a:lnTo>
                    <a:close/>
                    <a:moveTo>
                      <a:pt x="8" y="36"/>
                    </a:moveTo>
                    <a:lnTo>
                      <a:pt x="8" y="34"/>
                    </a:lnTo>
                    <a:lnTo>
                      <a:pt x="8" y="36"/>
                    </a:lnTo>
                    <a:close/>
                    <a:moveTo>
                      <a:pt x="16" y="80"/>
                    </a:moveTo>
                    <a:lnTo>
                      <a:pt x="16" y="78"/>
                    </a:lnTo>
                    <a:lnTo>
                      <a:pt x="16" y="80"/>
                    </a:lnTo>
                    <a:close/>
                    <a:moveTo>
                      <a:pt x="10" y="34"/>
                    </a:moveTo>
                    <a:lnTo>
                      <a:pt x="10" y="34"/>
                    </a:lnTo>
                    <a:close/>
                    <a:moveTo>
                      <a:pt x="14" y="42"/>
                    </a:moveTo>
                    <a:lnTo>
                      <a:pt x="16" y="42"/>
                    </a:lnTo>
                    <a:lnTo>
                      <a:pt x="14" y="42"/>
                    </a:lnTo>
                    <a:close/>
                    <a:moveTo>
                      <a:pt x="16" y="46"/>
                    </a:moveTo>
                    <a:lnTo>
                      <a:pt x="16" y="44"/>
                    </a:lnTo>
                    <a:lnTo>
                      <a:pt x="16" y="46"/>
                    </a:lnTo>
                    <a:close/>
                    <a:moveTo>
                      <a:pt x="0" y="66"/>
                    </a:moveTo>
                    <a:lnTo>
                      <a:pt x="0" y="66"/>
                    </a:lnTo>
                    <a:close/>
                    <a:moveTo>
                      <a:pt x="36" y="8"/>
                    </a:moveTo>
                    <a:lnTo>
                      <a:pt x="36" y="6"/>
                    </a:lnTo>
                    <a:lnTo>
                      <a:pt x="36" y="8"/>
                    </a:lnTo>
                    <a:close/>
                    <a:moveTo>
                      <a:pt x="10" y="74"/>
                    </a:moveTo>
                    <a:lnTo>
                      <a:pt x="12" y="74"/>
                    </a:lnTo>
                    <a:lnTo>
                      <a:pt x="10" y="76"/>
                    </a:lnTo>
                    <a:lnTo>
                      <a:pt x="10" y="74"/>
                    </a:lnTo>
                    <a:close/>
                    <a:moveTo>
                      <a:pt x="10" y="32"/>
                    </a:moveTo>
                    <a:lnTo>
                      <a:pt x="12" y="30"/>
                    </a:lnTo>
                    <a:lnTo>
                      <a:pt x="12" y="32"/>
                    </a:lnTo>
                    <a:lnTo>
                      <a:pt x="10" y="32"/>
                    </a:lnTo>
                    <a:close/>
                    <a:moveTo>
                      <a:pt x="14" y="44"/>
                    </a:moveTo>
                    <a:lnTo>
                      <a:pt x="16" y="44"/>
                    </a:lnTo>
                    <a:lnTo>
                      <a:pt x="14" y="44"/>
                    </a:lnTo>
                    <a:lnTo>
                      <a:pt x="16" y="44"/>
                    </a:lnTo>
                    <a:lnTo>
                      <a:pt x="14" y="44"/>
                    </a:lnTo>
                    <a:close/>
                    <a:moveTo>
                      <a:pt x="36" y="70"/>
                    </a:moveTo>
                    <a:lnTo>
                      <a:pt x="36" y="70"/>
                    </a:lnTo>
                    <a:lnTo>
                      <a:pt x="38" y="70"/>
                    </a:lnTo>
                    <a:lnTo>
                      <a:pt x="36" y="70"/>
                    </a:lnTo>
                    <a:close/>
                    <a:moveTo>
                      <a:pt x="14" y="42"/>
                    </a:moveTo>
                    <a:lnTo>
                      <a:pt x="16" y="42"/>
                    </a:lnTo>
                    <a:lnTo>
                      <a:pt x="14" y="42"/>
                    </a:lnTo>
                    <a:close/>
                    <a:moveTo>
                      <a:pt x="8" y="28"/>
                    </a:moveTo>
                    <a:lnTo>
                      <a:pt x="12" y="26"/>
                    </a:lnTo>
                    <a:lnTo>
                      <a:pt x="12" y="28"/>
                    </a:lnTo>
                    <a:lnTo>
                      <a:pt x="12" y="30"/>
                    </a:lnTo>
                    <a:lnTo>
                      <a:pt x="10" y="28"/>
                    </a:lnTo>
                    <a:lnTo>
                      <a:pt x="8" y="28"/>
                    </a:lnTo>
                    <a:close/>
                    <a:moveTo>
                      <a:pt x="4" y="68"/>
                    </a:moveTo>
                    <a:lnTo>
                      <a:pt x="4" y="70"/>
                    </a:lnTo>
                    <a:lnTo>
                      <a:pt x="4" y="68"/>
                    </a:lnTo>
                    <a:lnTo>
                      <a:pt x="10" y="66"/>
                    </a:lnTo>
                    <a:lnTo>
                      <a:pt x="12" y="66"/>
                    </a:lnTo>
                    <a:lnTo>
                      <a:pt x="12" y="64"/>
                    </a:lnTo>
                    <a:lnTo>
                      <a:pt x="10" y="66"/>
                    </a:lnTo>
                    <a:lnTo>
                      <a:pt x="6" y="66"/>
                    </a:lnTo>
                    <a:lnTo>
                      <a:pt x="4" y="66"/>
                    </a:lnTo>
                    <a:lnTo>
                      <a:pt x="2" y="66"/>
                    </a:lnTo>
                    <a:lnTo>
                      <a:pt x="2" y="64"/>
                    </a:lnTo>
                    <a:lnTo>
                      <a:pt x="4" y="64"/>
                    </a:lnTo>
                    <a:lnTo>
                      <a:pt x="6" y="62"/>
                    </a:lnTo>
                    <a:lnTo>
                      <a:pt x="6" y="64"/>
                    </a:lnTo>
                    <a:lnTo>
                      <a:pt x="8" y="62"/>
                    </a:lnTo>
                    <a:lnTo>
                      <a:pt x="10" y="64"/>
                    </a:lnTo>
                    <a:lnTo>
                      <a:pt x="14" y="62"/>
                    </a:lnTo>
                    <a:lnTo>
                      <a:pt x="12" y="62"/>
                    </a:lnTo>
                    <a:lnTo>
                      <a:pt x="12" y="60"/>
                    </a:lnTo>
                    <a:lnTo>
                      <a:pt x="10" y="60"/>
                    </a:lnTo>
                    <a:lnTo>
                      <a:pt x="14" y="58"/>
                    </a:lnTo>
                    <a:lnTo>
                      <a:pt x="14" y="56"/>
                    </a:lnTo>
                    <a:lnTo>
                      <a:pt x="16" y="56"/>
                    </a:lnTo>
                    <a:lnTo>
                      <a:pt x="20" y="56"/>
                    </a:lnTo>
                    <a:lnTo>
                      <a:pt x="24" y="56"/>
                    </a:lnTo>
                    <a:lnTo>
                      <a:pt x="26" y="54"/>
                    </a:lnTo>
                    <a:lnTo>
                      <a:pt x="30" y="54"/>
                    </a:lnTo>
                    <a:lnTo>
                      <a:pt x="26" y="54"/>
                    </a:lnTo>
                    <a:lnTo>
                      <a:pt x="26" y="52"/>
                    </a:lnTo>
                    <a:lnTo>
                      <a:pt x="24" y="52"/>
                    </a:lnTo>
                    <a:lnTo>
                      <a:pt x="22" y="54"/>
                    </a:lnTo>
                    <a:lnTo>
                      <a:pt x="20" y="56"/>
                    </a:lnTo>
                    <a:lnTo>
                      <a:pt x="22" y="54"/>
                    </a:lnTo>
                    <a:lnTo>
                      <a:pt x="18" y="56"/>
                    </a:lnTo>
                    <a:lnTo>
                      <a:pt x="16" y="54"/>
                    </a:lnTo>
                    <a:lnTo>
                      <a:pt x="14" y="56"/>
                    </a:lnTo>
                    <a:lnTo>
                      <a:pt x="12" y="56"/>
                    </a:lnTo>
                    <a:lnTo>
                      <a:pt x="14" y="54"/>
                    </a:lnTo>
                    <a:lnTo>
                      <a:pt x="16" y="52"/>
                    </a:lnTo>
                    <a:lnTo>
                      <a:pt x="18" y="52"/>
                    </a:lnTo>
                    <a:lnTo>
                      <a:pt x="18" y="50"/>
                    </a:lnTo>
                    <a:lnTo>
                      <a:pt x="20" y="48"/>
                    </a:lnTo>
                    <a:lnTo>
                      <a:pt x="18" y="48"/>
                    </a:lnTo>
                    <a:lnTo>
                      <a:pt x="22" y="44"/>
                    </a:lnTo>
                    <a:lnTo>
                      <a:pt x="24" y="44"/>
                    </a:lnTo>
                    <a:lnTo>
                      <a:pt x="26" y="44"/>
                    </a:lnTo>
                    <a:lnTo>
                      <a:pt x="28" y="44"/>
                    </a:lnTo>
                    <a:lnTo>
                      <a:pt x="26" y="44"/>
                    </a:lnTo>
                    <a:lnTo>
                      <a:pt x="28" y="42"/>
                    </a:lnTo>
                    <a:lnTo>
                      <a:pt x="26" y="42"/>
                    </a:lnTo>
                    <a:lnTo>
                      <a:pt x="28" y="42"/>
                    </a:lnTo>
                    <a:lnTo>
                      <a:pt x="18" y="42"/>
                    </a:lnTo>
                    <a:lnTo>
                      <a:pt x="16" y="42"/>
                    </a:lnTo>
                    <a:lnTo>
                      <a:pt x="18" y="40"/>
                    </a:lnTo>
                    <a:lnTo>
                      <a:pt x="16" y="40"/>
                    </a:lnTo>
                    <a:lnTo>
                      <a:pt x="14" y="42"/>
                    </a:lnTo>
                    <a:lnTo>
                      <a:pt x="12" y="42"/>
                    </a:lnTo>
                    <a:lnTo>
                      <a:pt x="12" y="40"/>
                    </a:lnTo>
                    <a:lnTo>
                      <a:pt x="14" y="40"/>
                    </a:lnTo>
                    <a:lnTo>
                      <a:pt x="12" y="40"/>
                    </a:lnTo>
                    <a:lnTo>
                      <a:pt x="10" y="40"/>
                    </a:lnTo>
                    <a:lnTo>
                      <a:pt x="8" y="40"/>
                    </a:lnTo>
                    <a:lnTo>
                      <a:pt x="8" y="38"/>
                    </a:lnTo>
                    <a:lnTo>
                      <a:pt x="10" y="38"/>
                    </a:lnTo>
                    <a:lnTo>
                      <a:pt x="8" y="36"/>
                    </a:lnTo>
                    <a:lnTo>
                      <a:pt x="10" y="36"/>
                    </a:lnTo>
                    <a:lnTo>
                      <a:pt x="14" y="36"/>
                    </a:lnTo>
                    <a:lnTo>
                      <a:pt x="12" y="34"/>
                    </a:lnTo>
                    <a:lnTo>
                      <a:pt x="12" y="32"/>
                    </a:lnTo>
                    <a:lnTo>
                      <a:pt x="18" y="32"/>
                    </a:lnTo>
                    <a:lnTo>
                      <a:pt x="16" y="30"/>
                    </a:lnTo>
                    <a:lnTo>
                      <a:pt x="18" y="30"/>
                    </a:lnTo>
                    <a:lnTo>
                      <a:pt x="12" y="30"/>
                    </a:lnTo>
                    <a:lnTo>
                      <a:pt x="14" y="28"/>
                    </a:lnTo>
                    <a:lnTo>
                      <a:pt x="14" y="26"/>
                    </a:lnTo>
                    <a:lnTo>
                      <a:pt x="14" y="24"/>
                    </a:lnTo>
                    <a:lnTo>
                      <a:pt x="12" y="26"/>
                    </a:lnTo>
                    <a:lnTo>
                      <a:pt x="14" y="24"/>
                    </a:lnTo>
                    <a:lnTo>
                      <a:pt x="12" y="24"/>
                    </a:lnTo>
                    <a:lnTo>
                      <a:pt x="14" y="24"/>
                    </a:lnTo>
                    <a:lnTo>
                      <a:pt x="12" y="24"/>
                    </a:lnTo>
                    <a:lnTo>
                      <a:pt x="10" y="24"/>
                    </a:lnTo>
                    <a:lnTo>
                      <a:pt x="10" y="26"/>
                    </a:lnTo>
                    <a:lnTo>
                      <a:pt x="12" y="24"/>
                    </a:lnTo>
                    <a:lnTo>
                      <a:pt x="10" y="22"/>
                    </a:lnTo>
                    <a:lnTo>
                      <a:pt x="12" y="22"/>
                    </a:lnTo>
                    <a:lnTo>
                      <a:pt x="14" y="22"/>
                    </a:lnTo>
                    <a:lnTo>
                      <a:pt x="12" y="24"/>
                    </a:lnTo>
                    <a:lnTo>
                      <a:pt x="14" y="24"/>
                    </a:lnTo>
                    <a:lnTo>
                      <a:pt x="14" y="22"/>
                    </a:lnTo>
                    <a:lnTo>
                      <a:pt x="14" y="20"/>
                    </a:lnTo>
                    <a:lnTo>
                      <a:pt x="22" y="22"/>
                    </a:lnTo>
                    <a:lnTo>
                      <a:pt x="24" y="22"/>
                    </a:lnTo>
                    <a:lnTo>
                      <a:pt x="24" y="24"/>
                    </a:lnTo>
                    <a:lnTo>
                      <a:pt x="26" y="24"/>
                    </a:lnTo>
                    <a:lnTo>
                      <a:pt x="26" y="22"/>
                    </a:lnTo>
                    <a:lnTo>
                      <a:pt x="30" y="22"/>
                    </a:lnTo>
                    <a:lnTo>
                      <a:pt x="34" y="22"/>
                    </a:lnTo>
                    <a:lnTo>
                      <a:pt x="34" y="24"/>
                    </a:lnTo>
                    <a:lnTo>
                      <a:pt x="36" y="24"/>
                    </a:lnTo>
                    <a:lnTo>
                      <a:pt x="34" y="22"/>
                    </a:lnTo>
                    <a:lnTo>
                      <a:pt x="36" y="22"/>
                    </a:lnTo>
                    <a:lnTo>
                      <a:pt x="34" y="20"/>
                    </a:lnTo>
                    <a:lnTo>
                      <a:pt x="36" y="18"/>
                    </a:lnTo>
                    <a:lnTo>
                      <a:pt x="40" y="18"/>
                    </a:lnTo>
                    <a:lnTo>
                      <a:pt x="38" y="18"/>
                    </a:lnTo>
                    <a:lnTo>
                      <a:pt x="40" y="18"/>
                    </a:lnTo>
                    <a:lnTo>
                      <a:pt x="38" y="18"/>
                    </a:lnTo>
                    <a:lnTo>
                      <a:pt x="40" y="16"/>
                    </a:lnTo>
                    <a:lnTo>
                      <a:pt x="38" y="16"/>
                    </a:lnTo>
                    <a:lnTo>
                      <a:pt x="38" y="14"/>
                    </a:lnTo>
                    <a:lnTo>
                      <a:pt x="38" y="16"/>
                    </a:lnTo>
                    <a:lnTo>
                      <a:pt x="36" y="16"/>
                    </a:lnTo>
                    <a:lnTo>
                      <a:pt x="34" y="16"/>
                    </a:lnTo>
                    <a:lnTo>
                      <a:pt x="32" y="14"/>
                    </a:lnTo>
                    <a:lnTo>
                      <a:pt x="32" y="12"/>
                    </a:lnTo>
                    <a:lnTo>
                      <a:pt x="36" y="12"/>
                    </a:lnTo>
                    <a:lnTo>
                      <a:pt x="36" y="10"/>
                    </a:lnTo>
                    <a:lnTo>
                      <a:pt x="38" y="10"/>
                    </a:lnTo>
                    <a:lnTo>
                      <a:pt x="38" y="8"/>
                    </a:lnTo>
                    <a:lnTo>
                      <a:pt x="38" y="6"/>
                    </a:lnTo>
                    <a:lnTo>
                      <a:pt x="40" y="4"/>
                    </a:lnTo>
                    <a:lnTo>
                      <a:pt x="44" y="4"/>
                    </a:lnTo>
                    <a:lnTo>
                      <a:pt x="44" y="2"/>
                    </a:lnTo>
                    <a:lnTo>
                      <a:pt x="46" y="4"/>
                    </a:lnTo>
                    <a:lnTo>
                      <a:pt x="46" y="2"/>
                    </a:lnTo>
                    <a:lnTo>
                      <a:pt x="48" y="2"/>
                    </a:lnTo>
                    <a:lnTo>
                      <a:pt x="48" y="4"/>
                    </a:lnTo>
                    <a:lnTo>
                      <a:pt x="48" y="2"/>
                    </a:lnTo>
                    <a:lnTo>
                      <a:pt x="50" y="2"/>
                    </a:lnTo>
                    <a:lnTo>
                      <a:pt x="50" y="4"/>
                    </a:lnTo>
                    <a:lnTo>
                      <a:pt x="52" y="4"/>
                    </a:lnTo>
                    <a:lnTo>
                      <a:pt x="50" y="6"/>
                    </a:lnTo>
                    <a:lnTo>
                      <a:pt x="50" y="8"/>
                    </a:lnTo>
                    <a:lnTo>
                      <a:pt x="52" y="4"/>
                    </a:lnTo>
                    <a:lnTo>
                      <a:pt x="52" y="2"/>
                    </a:lnTo>
                    <a:lnTo>
                      <a:pt x="54" y="2"/>
                    </a:lnTo>
                    <a:lnTo>
                      <a:pt x="54" y="0"/>
                    </a:lnTo>
                    <a:lnTo>
                      <a:pt x="58" y="0"/>
                    </a:lnTo>
                    <a:lnTo>
                      <a:pt x="58" y="2"/>
                    </a:lnTo>
                    <a:lnTo>
                      <a:pt x="62" y="2"/>
                    </a:lnTo>
                    <a:lnTo>
                      <a:pt x="56" y="4"/>
                    </a:lnTo>
                    <a:lnTo>
                      <a:pt x="56" y="6"/>
                    </a:lnTo>
                    <a:lnTo>
                      <a:pt x="52" y="8"/>
                    </a:lnTo>
                    <a:lnTo>
                      <a:pt x="52" y="12"/>
                    </a:lnTo>
                    <a:lnTo>
                      <a:pt x="50" y="12"/>
                    </a:lnTo>
                    <a:lnTo>
                      <a:pt x="48" y="14"/>
                    </a:lnTo>
                    <a:lnTo>
                      <a:pt x="46" y="12"/>
                    </a:lnTo>
                    <a:lnTo>
                      <a:pt x="46" y="16"/>
                    </a:lnTo>
                    <a:lnTo>
                      <a:pt x="48" y="16"/>
                    </a:lnTo>
                    <a:lnTo>
                      <a:pt x="46" y="18"/>
                    </a:lnTo>
                    <a:lnTo>
                      <a:pt x="44" y="18"/>
                    </a:lnTo>
                    <a:lnTo>
                      <a:pt x="42" y="18"/>
                    </a:lnTo>
                    <a:lnTo>
                      <a:pt x="40" y="18"/>
                    </a:lnTo>
                    <a:lnTo>
                      <a:pt x="44" y="22"/>
                    </a:lnTo>
                    <a:lnTo>
                      <a:pt x="46" y="24"/>
                    </a:lnTo>
                    <a:lnTo>
                      <a:pt x="48" y="24"/>
                    </a:lnTo>
                    <a:lnTo>
                      <a:pt x="52" y="24"/>
                    </a:lnTo>
                    <a:lnTo>
                      <a:pt x="54" y="24"/>
                    </a:lnTo>
                    <a:lnTo>
                      <a:pt x="56" y="24"/>
                    </a:lnTo>
                    <a:lnTo>
                      <a:pt x="56" y="22"/>
                    </a:lnTo>
                    <a:lnTo>
                      <a:pt x="58" y="20"/>
                    </a:lnTo>
                    <a:lnTo>
                      <a:pt x="60" y="20"/>
                    </a:lnTo>
                    <a:lnTo>
                      <a:pt x="62" y="24"/>
                    </a:lnTo>
                    <a:lnTo>
                      <a:pt x="64" y="24"/>
                    </a:lnTo>
                    <a:lnTo>
                      <a:pt x="64" y="26"/>
                    </a:lnTo>
                    <a:lnTo>
                      <a:pt x="68" y="26"/>
                    </a:lnTo>
                    <a:lnTo>
                      <a:pt x="68" y="24"/>
                    </a:lnTo>
                    <a:lnTo>
                      <a:pt x="70" y="24"/>
                    </a:lnTo>
                    <a:lnTo>
                      <a:pt x="72" y="26"/>
                    </a:lnTo>
                    <a:lnTo>
                      <a:pt x="72" y="28"/>
                    </a:lnTo>
                    <a:lnTo>
                      <a:pt x="70" y="26"/>
                    </a:lnTo>
                    <a:lnTo>
                      <a:pt x="68" y="28"/>
                    </a:lnTo>
                    <a:lnTo>
                      <a:pt x="68" y="30"/>
                    </a:lnTo>
                    <a:lnTo>
                      <a:pt x="70" y="30"/>
                    </a:lnTo>
                    <a:lnTo>
                      <a:pt x="70" y="32"/>
                    </a:lnTo>
                    <a:lnTo>
                      <a:pt x="70" y="34"/>
                    </a:lnTo>
                    <a:lnTo>
                      <a:pt x="72" y="36"/>
                    </a:lnTo>
                    <a:lnTo>
                      <a:pt x="72" y="38"/>
                    </a:lnTo>
                    <a:lnTo>
                      <a:pt x="72" y="40"/>
                    </a:lnTo>
                    <a:lnTo>
                      <a:pt x="70" y="40"/>
                    </a:lnTo>
                    <a:lnTo>
                      <a:pt x="70" y="42"/>
                    </a:lnTo>
                    <a:lnTo>
                      <a:pt x="72" y="42"/>
                    </a:lnTo>
                    <a:lnTo>
                      <a:pt x="72" y="44"/>
                    </a:lnTo>
                    <a:lnTo>
                      <a:pt x="72" y="48"/>
                    </a:lnTo>
                    <a:lnTo>
                      <a:pt x="74" y="48"/>
                    </a:lnTo>
                    <a:lnTo>
                      <a:pt x="72" y="50"/>
                    </a:lnTo>
                    <a:lnTo>
                      <a:pt x="70" y="52"/>
                    </a:lnTo>
                    <a:lnTo>
                      <a:pt x="70" y="54"/>
                    </a:lnTo>
                    <a:lnTo>
                      <a:pt x="70" y="56"/>
                    </a:lnTo>
                    <a:lnTo>
                      <a:pt x="66" y="60"/>
                    </a:lnTo>
                    <a:lnTo>
                      <a:pt x="66" y="62"/>
                    </a:lnTo>
                    <a:lnTo>
                      <a:pt x="68" y="62"/>
                    </a:lnTo>
                    <a:lnTo>
                      <a:pt x="66" y="64"/>
                    </a:lnTo>
                    <a:lnTo>
                      <a:pt x="64" y="64"/>
                    </a:lnTo>
                    <a:lnTo>
                      <a:pt x="62" y="64"/>
                    </a:lnTo>
                    <a:lnTo>
                      <a:pt x="60" y="64"/>
                    </a:lnTo>
                    <a:lnTo>
                      <a:pt x="62" y="62"/>
                    </a:lnTo>
                    <a:lnTo>
                      <a:pt x="60" y="64"/>
                    </a:lnTo>
                    <a:lnTo>
                      <a:pt x="58" y="66"/>
                    </a:lnTo>
                    <a:lnTo>
                      <a:pt x="58" y="64"/>
                    </a:lnTo>
                    <a:lnTo>
                      <a:pt x="58" y="66"/>
                    </a:lnTo>
                    <a:lnTo>
                      <a:pt x="56" y="66"/>
                    </a:lnTo>
                    <a:lnTo>
                      <a:pt x="56" y="64"/>
                    </a:lnTo>
                    <a:lnTo>
                      <a:pt x="54" y="64"/>
                    </a:lnTo>
                    <a:lnTo>
                      <a:pt x="54" y="66"/>
                    </a:lnTo>
                    <a:lnTo>
                      <a:pt x="52" y="66"/>
                    </a:lnTo>
                    <a:lnTo>
                      <a:pt x="48" y="66"/>
                    </a:lnTo>
                    <a:lnTo>
                      <a:pt x="48" y="68"/>
                    </a:lnTo>
                    <a:lnTo>
                      <a:pt x="44" y="68"/>
                    </a:lnTo>
                    <a:lnTo>
                      <a:pt x="42" y="68"/>
                    </a:lnTo>
                    <a:lnTo>
                      <a:pt x="42" y="70"/>
                    </a:lnTo>
                    <a:lnTo>
                      <a:pt x="40" y="70"/>
                    </a:lnTo>
                    <a:lnTo>
                      <a:pt x="40" y="72"/>
                    </a:lnTo>
                    <a:lnTo>
                      <a:pt x="38" y="72"/>
                    </a:lnTo>
                    <a:lnTo>
                      <a:pt x="36" y="72"/>
                    </a:lnTo>
                    <a:lnTo>
                      <a:pt x="38" y="70"/>
                    </a:lnTo>
                    <a:lnTo>
                      <a:pt x="36" y="70"/>
                    </a:lnTo>
                    <a:lnTo>
                      <a:pt x="36" y="72"/>
                    </a:lnTo>
                    <a:lnTo>
                      <a:pt x="32" y="74"/>
                    </a:lnTo>
                    <a:lnTo>
                      <a:pt x="32" y="76"/>
                    </a:lnTo>
                    <a:lnTo>
                      <a:pt x="32" y="74"/>
                    </a:lnTo>
                    <a:lnTo>
                      <a:pt x="30" y="74"/>
                    </a:lnTo>
                    <a:lnTo>
                      <a:pt x="28" y="76"/>
                    </a:lnTo>
                    <a:lnTo>
                      <a:pt x="26" y="76"/>
                    </a:lnTo>
                    <a:lnTo>
                      <a:pt x="24" y="78"/>
                    </a:lnTo>
                    <a:lnTo>
                      <a:pt x="24" y="76"/>
                    </a:lnTo>
                    <a:lnTo>
                      <a:pt x="20" y="78"/>
                    </a:lnTo>
                    <a:lnTo>
                      <a:pt x="18" y="78"/>
                    </a:lnTo>
                    <a:lnTo>
                      <a:pt x="18" y="76"/>
                    </a:lnTo>
                    <a:lnTo>
                      <a:pt x="16" y="76"/>
                    </a:lnTo>
                    <a:lnTo>
                      <a:pt x="16" y="78"/>
                    </a:lnTo>
                    <a:lnTo>
                      <a:pt x="14" y="78"/>
                    </a:lnTo>
                    <a:lnTo>
                      <a:pt x="12" y="78"/>
                    </a:lnTo>
                    <a:lnTo>
                      <a:pt x="14" y="76"/>
                    </a:lnTo>
                    <a:lnTo>
                      <a:pt x="16" y="76"/>
                    </a:lnTo>
                    <a:lnTo>
                      <a:pt x="12" y="76"/>
                    </a:lnTo>
                    <a:lnTo>
                      <a:pt x="14" y="74"/>
                    </a:lnTo>
                    <a:lnTo>
                      <a:pt x="16" y="74"/>
                    </a:lnTo>
                    <a:lnTo>
                      <a:pt x="16" y="72"/>
                    </a:lnTo>
                    <a:lnTo>
                      <a:pt x="16" y="74"/>
                    </a:lnTo>
                    <a:lnTo>
                      <a:pt x="16" y="72"/>
                    </a:lnTo>
                    <a:lnTo>
                      <a:pt x="14" y="74"/>
                    </a:lnTo>
                    <a:lnTo>
                      <a:pt x="10" y="74"/>
                    </a:lnTo>
                    <a:lnTo>
                      <a:pt x="10" y="76"/>
                    </a:lnTo>
                    <a:lnTo>
                      <a:pt x="6" y="76"/>
                    </a:lnTo>
                    <a:lnTo>
                      <a:pt x="8" y="76"/>
                    </a:lnTo>
                    <a:lnTo>
                      <a:pt x="14" y="70"/>
                    </a:lnTo>
                    <a:lnTo>
                      <a:pt x="12" y="72"/>
                    </a:lnTo>
                    <a:lnTo>
                      <a:pt x="6" y="72"/>
                    </a:lnTo>
                    <a:lnTo>
                      <a:pt x="6" y="70"/>
                    </a:lnTo>
                    <a:lnTo>
                      <a:pt x="4" y="72"/>
                    </a:lnTo>
                    <a:lnTo>
                      <a:pt x="2" y="70"/>
                    </a:lnTo>
                    <a:lnTo>
                      <a:pt x="4" y="6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03" name="Freeform 401">
                <a:extLst>
                  <a:ext uri="{FF2B5EF4-FFF2-40B4-BE49-F238E27FC236}">
                    <a16:creationId xmlns:a16="http://schemas.microsoft.com/office/drawing/2014/main" id="{3CEC5302-9E6E-1753-E283-BC0310BDDEC5}"/>
                  </a:ext>
                </a:extLst>
              </p:cNvPr>
              <p:cNvSpPr>
                <a:spLocks noChangeAspect="1" noEditPoints="1"/>
              </p:cNvSpPr>
              <p:nvPr/>
            </p:nvSpPr>
            <p:spPr bwMode="auto">
              <a:xfrm>
                <a:off x="7055200" y="4310068"/>
                <a:ext cx="1307710" cy="515529"/>
              </a:xfrm>
              <a:custGeom>
                <a:avLst/>
                <a:gdLst>
                  <a:gd name="T0" fmla="*/ 566 w 860"/>
                  <a:gd name="T1" fmla="*/ 159 h 339"/>
                  <a:gd name="T2" fmla="*/ 68 w 860"/>
                  <a:gd name="T3" fmla="*/ 139 h 339"/>
                  <a:gd name="T4" fmla="*/ 732 w 860"/>
                  <a:gd name="T5" fmla="*/ 251 h 339"/>
                  <a:gd name="T6" fmla="*/ 512 w 860"/>
                  <a:gd name="T7" fmla="*/ 239 h 339"/>
                  <a:gd name="T8" fmla="*/ 236 w 860"/>
                  <a:gd name="T9" fmla="*/ 175 h 339"/>
                  <a:gd name="T10" fmla="*/ 42 w 860"/>
                  <a:gd name="T11" fmla="*/ 87 h 339"/>
                  <a:gd name="T12" fmla="*/ 348 w 860"/>
                  <a:gd name="T13" fmla="*/ 267 h 339"/>
                  <a:gd name="T14" fmla="*/ 358 w 860"/>
                  <a:gd name="T15" fmla="*/ 295 h 339"/>
                  <a:gd name="T16" fmla="*/ 358 w 860"/>
                  <a:gd name="T17" fmla="*/ 295 h 339"/>
                  <a:gd name="T18" fmla="*/ 584 w 860"/>
                  <a:gd name="T19" fmla="*/ 197 h 339"/>
                  <a:gd name="T20" fmla="*/ 440 w 860"/>
                  <a:gd name="T21" fmla="*/ 319 h 339"/>
                  <a:gd name="T22" fmla="*/ 440 w 860"/>
                  <a:gd name="T23" fmla="*/ 297 h 339"/>
                  <a:gd name="T24" fmla="*/ 186 w 860"/>
                  <a:gd name="T25" fmla="*/ 163 h 339"/>
                  <a:gd name="T26" fmla="*/ 218 w 860"/>
                  <a:gd name="T27" fmla="*/ 185 h 339"/>
                  <a:gd name="T28" fmla="*/ 534 w 860"/>
                  <a:gd name="T29" fmla="*/ 317 h 339"/>
                  <a:gd name="T30" fmla="*/ 552 w 860"/>
                  <a:gd name="T31" fmla="*/ 311 h 339"/>
                  <a:gd name="T32" fmla="*/ 456 w 860"/>
                  <a:gd name="T33" fmla="*/ 303 h 339"/>
                  <a:gd name="T34" fmla="*/ 516 w 860"/>
                  <a:gd name="T35" fmla="*/ 295 h 339"/>
                  <a:gd name="T36" fmla="*/ 616 w 860"/>
                  <a:gd name="T37" fmla="*/ 185 h 339"/>
                  <a:gd name="T38" fmla="*/ 626 w 860"/>
                  <a:gd name="T39" fmla="*/ 193 h 339"/>
                  <a:gd name="T40" fmla="*/ 612 w 860"/>
                  <a:gd name="T41" fmla="*/ 97 h 339"/>
                  <a:gd name="T42" fmla="*/ 616 w 860"/>
                  <a:gd name="T43" fmla="*/ 113 h 339"/>
                  <a:gd name="T44" fmla="*/ 202 w 860"/>
                  <a:gd name="T45" fmla="*/ 243 h 339"/>
                  <a:gd name="T46" fmla="*/ 302 w 860"/>
                  <a:gd name="T47" fmla="*/ 261 h 339"/>
                  <a:gd name="T48" fmla="*/ 348 w 860"/>
                  <a:gd name="T49" fmla="*/ 281 h 339"/>
                  <a:gd name="T50" fmla="*/ 330 w 860"/>
                  <a:gd name="T51" fmla="*/ 297 h 339"/>
                  <a:gd name="T52" fmla="*/ 208 w 860"/>
                  <a:gd name="T53" fmla="*/ 267 h 339"/>
                  <a:gd name="T54" fmla="*/ 472 w 860"/>
                  <a:gd name="T55" fmla="*/ 101 h 339"/>
                  <a:gd name="T56" fmla="*/ 566 w 860"/>
                  <a:gd name="T57" fmla="*/ 87 h 339"/>
                  <a:gd name="T58" fmla="*/ 498 w 860"/>
                  <a:gd name="T59" fmla="*/ 139 h 339"/>
                  <a:gd name="T60" fmla="*/ 492 w 860"/>
                  <a:gd name="T61" fmla="*/ 157 h 339"/>
                  <a:gd name="T62" fmla="*/ 496 w 860"/>
                  <a:gd name="T63" fmla="*/ 221 h 339"/>
                  <a:gd name="T64" fmla="*/ 472 w 860"/>
                  <a:gd name="T65" fmla="*/ 235 h 339"/>
                  <a:gd name="T66" fmla="*/ 676 w 860"/>
                  <a:gd name="T67" fmla="*/ 149 h 339"/>
                  <a:gd name="T68" fmla="*/ 736 w 860"/>
                  <a:gd name="T69" fmla="*/ 177 h 339"/>
                  <a:gd name="T70" fmla="*/ 824 w 860"/>
                  <a:gd name="T71" fmla="*/ 161 h 339"/>
                  <a:gd name="T72" fmla="*/ 854 w 860"/>
                  <a:gd name="T73" fmla="*/ 261 h 339"/>
                  <a:gd name="T74" fmla="*/ 814 w 860"/>
                  <a:gd name="T75" fmla="*/ 293 h 339"/>
                  <a:gd name="T76" fmla="*/ 814 w 860"/>
                  <a:gd name="T77" fmla="*/ 279 h 339"/>
                  <a:gd name="T78" fmla="*/ 796 w 860"/>
                  <a:gd name="T79" fmla="*/ 231 h 339"/>
                  <a:gd name="T80" fmla="*/ 724 w 860"/>
                  <a:gd name="T81" fmla="*/ 197 h 339"/>
                  <a:gd name="T82" fmla="*/ 716 w 860"/>
                  <a:gd name="T83" fmla="*/ 173 h 339"/>
                  <a:gd name="T84" fmla="*/ 690 w 860"/>
                  <a:gd name="T85" fmla="*/ 155 h 339"/>
                  <a:gd name="T86" fmla="*/ 60 w 860"/>
                  <a:gd name="T87" fmla="*/ 32 h 339"/>
                  <a:gd name="T88" fmla="*/ 150 w 860"/>
                  <a:gd name="T89" fmla="*/ 109 h 339"/>
                  <a:gd name="T90" fmla="*/ 174 w 860"/>
                  <a:gd name="T91" fmla="*/ 141 h 339"/>
                  <a:gd name="T92" fmla="*/ 200 w 860"/>
                  <a:gd name="T93" fmla="*/ 217 h 339"/>
                  <a:gd name="T94" fmla="*/ 150 w 860"/>
                  <a:gd name="T95" fmla="*/ 215 h 339"/>
                  <a:gd name="T96" fmla="*/ 90 w 860"/>
                  <a:gd name="T97" fmla="*/ 129 h 339"/>
                  <a:gd name="T98" fmla="*/ 14 w 860"/>
                  <a:gd name="T99" fmla="*/ 24 h 339"/>
                  <a:gd name="T100" fmla="*/ 278 w 860"/>
                  <a:gd name="T101" fmla="*/ 89 h 339"/>
                  <a:gd name="T102" fmla="*/ 380 w 860"/>
                  <a:gd name="T103" fmla="*/ 56 h 339"/>
                  <a:gd name="T104" fmla="*/ 424 w 860"/>
                  <a:gd name="T105" fmla="*/ 42 h 339"/>
                  <a:gd name="T106" fmla="*/ 448 w 860"/>
                  <a:gd name="T107" fmla="*/ 99 h 339"/>
                  <a:gd name="T108" fmla="*/ 418 w 860"/>
                  <a:gd name="T109" fmla="*/ 139 h 339"/>
                  <a:gd name="T110" fmla="*/ 390 w 860"/>
                  <a:gd name="T111" fmla="*/ 195 h 339"/>
                  <a:gd name="T112" fmla="*/ 314 w 860"/>
                  <a:gd name="T113" fmla="*/ 191 h 339"/>
                  <a:gd name="T114" fmla="*/ 280 w 860"/>
                  <a:gd name="T115" fmla="*/ 143 h 3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0" h="339">
                    <a:moveTo>
                      <a:pt x="726" y="253"/>
                    </a:moveTo>
                    <a:lnTo>
                      <a:pt x="734" y="259"/>
                    </a:lnTo>
                    <a:lnTo>
                      <a:pt x="728" y="265"/>
                    </a:lnTo>
                    <a:lnTo>
                      <a:pt x="726" y="253"/>
                    </a:lnTo>
                    <a:close/>
                    <a:moveTo>
                      <a:pt x="548" y="159"/>
                    </a:moveTo>
                    <a:lnTo>
                      <a:pt x="556" y="155"/>
                    </a:lnTo>
                    <a:lnTo>
                      <a:pt x="566" y="159"/>
                    </a:lnTo>
                    <a:lnTo>
                      <a:pt x="548" y="159"/>
                    </a:lnTo>
                    <a:close/>
                    <a:moveTo>
                      <a:pt x="510" y="233"/>
                    </a:moveTo>
                    <a:lnTo>
                      <a:pt x="512" y="219"/>
                    </a:lnTo>
                    <a:lnTo>
                      <a:pt x="516" y="217"/>
                    </a:lnTo>
                    <a:lnTo>
                      <a:pt x="516" y="223"/>
                    </a:lnTo>
                    <a:lnTo>
                      <a:pt x="510" y="233"/>
                    </a:lnTo>
                    <a:close/>
                    <a:moveTo>
                      <a:pt x="68" y="139"/>
                    </a:moveTo>
                    <a:lnTo>
                      <a:pt x="80" y="155"/>
                    </a:lnTo>
                    <a:lnTo>
                      <a:pt x="72" y="155"/>
                    </a:lnTo>
                    <a:lnTo>
                      <a:pt x="68" y="139"/>
                    </a:lnTo>
                    <a:close/>
                    <a:moveTo>
                      <a:pt x="732" y="239"/>
                    </a:moveTo>
                    <a:lnTo>
                      <a:pt x="738" y="237"/>
                    </a:lnTo>
                    <a:lnTo>
                      <a:pt x="740" y="249"/>
                    </a:lnTo>
                    <a:lnTo>
                      <a:pt x="732" y="251"/>
                    </a:lnTo>
                    <a:lnTo>
                      <a:pt x="732" y="239"/>
                    </a:lnTo>
                    <a:close/>
                    <a:moveTo>
                      <a:pt x="512" y="239"/>
                    </a:moveTo>
                    <a:lnTo>
                      <a:pt x="522" y="215"/>
                    </a:lnTo>
                    <a:lnTo>
                      <a:pt x="522" y="219"/>
                    </a:lnTo>
                    <a:lnTo>
                      <a:pt x="522" y="229"/>
                    </a:lnTo>
                    <a:lnTo>
                      <a:pt x="524" y="231"/>
                    </a:lnTo>
                    <a:lnTo>
                      <a:pt x="512" y="239"/>
                    </a:lnTo>
                    <a:close/>
                    <a:moveTo>
                      <a:pt x="386" y="303"/>
                    </a:moveTo>
                    <a:lnTo>
                      <a:pt x="394" y="293"/>
                    </a:lnTo>
                    <a:lnTo>
                      <a:pt x="398" y="297"/>
                    </a:lnTo>
                    <a:lnTo>
                      <a:pt x="392" y="309"/>
                    </a:lnTo>
                    <a:lnTo>
                      <a:pt x="386" y="303"/>
                    </a:lnTo>
                    <a:close/>
                    <a:moveTo>
                      <a:pt x="234" y="177"/>
                    </a:moveTo>
                    <a:lnTo>
                      <a:pt x="236" y="175"/>
                    </a:lnTo>
                    <a:lnTo>
                      <a:pt x="248" y="179"/>
                    </a:lnTo>
                    <a:lnTo>
                      <a:pt x="248" y="181"/>
                    </a:lnTo>
                    <a:lnTo>
                      <a:pt x="242" y="187"/>
                    </a:lnTo>
                    <a:lnTo>
                      <a:pt x="236" y="187"/>
                    </a:lnTo>
                    <a:lnTo>
                      <a:pt x="234" y="177"/>
                    </a:lnTo>
                    <a:close/>
                    <a:moveTo>
                      <a:pt x="38" y="89"/>
                    </a:moveTo>
                    <a:lnTo>
                      <a:pt x="42" y="87"/>
                    </a:lnTo>
                    <a:lnTo>
                      <a:pt x="54" y="99"/>
                    </a:lnTo>
                    <a:lnTo>
                      <a:pt x="52" y="107"/>
                    </a:lnTo>
                    <a:lnTo>
                      <a:pt x="38" y="89"/>
                    </a:lnTo>
                    <a:close/>
                    <a:moveTo>
                      <a:pt x="326" y="269"/>
                    </a:moveTo>
                    <a:lnTo>
                      <a:pt x="330" y="263"/>
                    </a:lnTo>
                    <a:lnTo>
                      <a:pt x="346" y="263"/>
                    </a:lnTo>
                    <a:lnTo>
                      <a:pt x="348" y="267"/>
                    </a:lnTo>
                    <a:lnTo>
                      <a:pt x="352" y="267"/>
                    </a:lnTo>
                    <a:lnTo>
                      <a:pt x="350" y="269"/>
                    </a:lnTo>
                    <a:lnTo>
                      <a:pt x="348" y="271"/>
                    </a:lnTo>
                    <a:lnTo>
                      <a:pt x="340" y="271"/>
                    </a:lnTo>
                    <a:lnTo>
                      <a:pt x="334" y="271"/>
                    </a:lnTo>
                    <a:lnTo>
                      <a:pt x="326" y="269"/>
                    </a:lnTo>
                    <a:close/>
                    <a:moveTo>
                      <a:pt x="358" y="295"/>
                    </a:moveTo>
                    <a:lnTo>
                      <a:pt x="364" y="295"/>
                    </a:lnTo>
                    <a:lnTo>
                      <a:pt x="368" y="289"/>
                    </a:lnTo>
                    <a:lnTo>
                      <a:pt x="378" y="293"/>
                    </a:lnTo>
                    <a:lnTo>
                      <a:pt x="380" y="297"/>
                    </a:lnTo>
                    <a:lnTo>
                      <a:pt x="368" y="303"/>
                    </a:lnTo>
                    <a:lnTo>
                      <a:pt x="360" y="297"/>
                    </a:lnTo>
                    <a:lnTo>
                      <a:pt x="358" y="295"/>
                    </a:lnTo>
                    <a:close/>
                    <a:moveTo>
                      <a:pt x="580" y="191"/>
                    </a:moveTo>
                    <a:lnTo>
                      <a:pt x="586" y="185"/>
                    </a:lnTo>
                    <a:lnTo>
                      <a:pt x="594" y="185"/>
                    </a:lnTo>
                    <a:lnTo>
                      <a:pt x="602" y="191"/>
                    </a:lnTo>
                    <a:lnTo>
                      <a:pt x="600" y="195"/>
                    </a:lnTo>
                    <a:lnTo>
                      <a:pt x="592" y="199"/>
                    </a:lnTo>
                    <a:lnTo>
                      <a:pt x="584" y="197"/>
                    </a:lnTo>
                    <a:lnTo>
                      <a:pt x="580" y="191"/>
                    </a:lnTo>
                    <a:close/>
                    <a:moveTo>
                      <a:pt x="440" y="319"/>
                    </a:moveTo>
                    <a:lnTo>
                      <a:pt x="460" y="319"/>
                    </a:lnTo>
                    <a:lnTo>
                      <a:pt x="472" y="333"/>
                    </a:lnTo>
                    <a:lnTo>
                      <a:pt x="460" y="335"/>
                    </a:lnTo>
                    <a:lnTo>
                      <a:pt x="444" y="325"/>
                    </a:lnTo>
                    <a:lnTo>
                      <a:pt x="440" y="319"/>
                    </a:lnTo>
                    <a:close/>
                    <a:moveTo>
                      <a:pt x="398" y="311"/>
                    </a:moveTo>
                    <a:lnTo>
                      <a:pt x="402" y="299"/>
                    </a:lnTo>
                    <a:lnTo>
                      <a:pt x="412" y="299"/>
                    </a:lnTo>
                    <a:lnTo>
                      <a:pt x="428" y="301"/>
                    </a:lnTo>
                    <a:lnTo>
                      <a:pt x="420" y="291"/>
                    </a:lnTo>
                    <a:lnTo>
                      <a:pt x="436" y="299"/>
                    </a:lnTo>
                    <a:lnTo>
                      <a:pt x="440" y="297"/>
                    </a:lnTo>
                    <a:lnTo>
                      <a:pt x="444" y="303"/>
                    </a:lnTo>
                    <a:lnTo>
                      <a:pt x="436" y="305"/>
                    </a:lnTo>
                    <a:lnTo>
                      <a:pt x="438" y="307"/>
                    </a:lnTo>
                    <a:lnTo>
                      <a:pt x="430" y="305"/>
                    </a:lnTo>
                    <a:lnTo>
                      <a:pt x="414" y="307"/>
                    </a:lnTo>
                    <a:lnTo>
                      <a:pt x="398" y="311"/>
                    </a:lnTo>
                    <a:close/>
                    <a:moveTo>
                      <a:pt x="186" y="163"/>
                    </a:moveTo>
                    <a:lnTo>
                      <a:pt x="198" y="153"/>
                    </a:lnTo>
                    <a:lnTo>
                      <a:pt x="202" y="151"/>
                    </a:lnTo>
                    <a:lnTo>
                      <a:pt x="208" y="159"/>
                    </a:lnTo>
                    <a:lnTo>
                      <a:pt x="208" y="165"/>
                    </a:lnTo>
                    <a:lnTo>
                      <a:pt x="210" y="169"/>
                    </a:lnTo>
                    <a:lnTo>
                      <a:pt x="220" y="173"/>
                    </a:lnTo>
                    <a:lnTo>
                      <a:pt x="218" y="185"/>
                    </a:lnTo>
                    <a:lnTo>
                      <a:pt x="212" y="185"/>
                    </a:lnTo>
                    <a:lnTo>
                      <a:pt x="202" y="173"/>
                    </a:lnTo>
                    <a:lnTo>
                      <a:pt x="196" y="165"/>
                    </a:lnTo>
                    <a:lnTo>
                      <a:pt x="186" y="163"/>
                    </a:lnTo>
                    <a:close/>
                    <a:moveTo>
                      <a:pt x="522" y="335"/>
                    </a:moveTo>
                    <a:lnTo>
                      <a:pt x="524" y="331"/>
                    </a:lnTo>
                    <a:lnTo>
                      <a:pt x="534" y="317"/>
                    </a:lnTo>
                    <a:lnTo>
                      <a:pt x="538" y="317"/>
                    </a:lnTo>
                    <a:lnTo>
                      <a:pt x="538" y="319"/>
                    </a:lnTo>
                    <a:lnTo>
                      <a:pt x="542" y="317"/>
                    </a:lnTo>
                    <a:lnTo>
                      <a:pt x="542" y="313"/>
                    </a:lnTo>
                    <a:lnTo>
                      <a:pt x="552" y="309"/>
                    </a:lnTo>
                    <a:lnTo>
                      <a:pt x="552" y="311"/>
                    </a:lnTo>
                    <a:lnTo>
                      <a:pt x="556" y="311"/>
                    </a:lnTo>
                    <a:lnTo>
                      <a:pt x="556" y="313"/>
                    </a:lnTo>
                    <a:lnTo>
                      <a:pt x="552" y="313"/>
                    </a:lnTo>
                    <a:lnTo>
                      <a:pt x="554" y="323"/>
                    </a:lnTo>
                    <a:lnTo>
                      <a:pt x="526" y="339"/>
                    </a:lnTo>
                    <a:lnTo>
                      <a:pt x="522" y="335"/>
                    </a:lnTo>
                    <a:close/>
                    <a:moveTo>
                      <a:pt x="456" y="303"/>
                    </a:moveTo>
                    <a:lnTo>
                      <a:pt x="466" y="295"/>
                    </a:lnTo>
                    <a:lnTo>
                      <a:pt x="480" y="297"/>
                    </a:lnTo>
                    <a:lnTo>
                      <a:pt x="496" y="299"/>
                    </a:lnTo>
                    <a:lnTo>
                      <a:pt x="506" y="299"/>
                    </a:lnTo>
                    <a:lnTo>
                      <a:pt x="512" y="293"/>
                    </a:lnTo>
                    <a:lnTo>
                      <a:pt x="516" y="293"/>
                    </a:lnTo>
                    <a:lnTo>
                      <a:pt x="516" y="295"/>
                    </a:lnTo>
                    <a:lnTo>
                      <a:pt x="502" y="305"/>
                    </a:lnTo>
                    <a:lnTo>
                      <a:pt x="490" y="309"/>
                    </a:lnTo>
                    <a:lnTo>
                      <a:pt x="482" y="307"/>
                    </a:lnTo>
                    <a:lnTo>
                      <a:pt x="464" y="307"/>
                    </a:lnTo>
                    <a:lnTo>
                      <a:pt x="456" y="303"/>
                    </a:lnTo>
                    <a:close/>
                    <a:moveTo>
                      <a:pt x="614" y="191"/>
                    </a:moveTo>
                    <a:lnTo>
                      <a:pt x="616" y="185"/>
                    </a:lnTo>
                    <a:lnTo>
                      <a:pt x="628" y="179"/>
                    </a:lnTo>
                    <a:lnTo>
                      <a:pt x="644" y="181"/>
                    </a:lnTo>
                    <a:lnTo>
                      <a:pt x="660" y="183"/>
                    </a:lnTo>
                    <a:lnTo>
                      <a:pt x="670" y="195"/>
                    </a:lnTo>
                    <a:lnTo>
                      <a:pt x="666" y="201"/>
                    </a:lnTo>
                    <a:lnTo>
                      <a:pt x="644" y="191"/>
                    </a:lnTo>
                    <a:lnTo>
                      <a:pt x="626" y="193"/>
                    </a:lnTo>
                    <a:lnTo>
                      <a:pt x="618" y="201"/>
                    </a:lnTo>
                    <a:lnTo>
                      <a:pt x="614" y="191"/>
                    </a:lnTo>
                    <a:close/>
                    <a:moveTo>
                      <a:pt x="604" y="103"/>
                    </a:moveTo>
                    <a:lnTo>
                      <a:pt x="608" y="89"/>
                    </a:lnTo>
                    <a:lnTo>
                      <a:pt x="618" y="73"/>
                    </a:lnTo>
                    <a:lnTo>
                      <a:pt x="616" y="81"/>
                    </a:lnTo>
                    <a:lnTo>
                      <a:pt x="612" y="97"/>
                    </a:lnTo>
                    <a:lnTo>
                      <a:pt x="614" y="101"/>
                    </a:lnTo>
                    <a:lnTo>
                      <a:pt x="620" y="93"/>
                    </a:lnTo>
                    <a:lnTo>
                      <a:pt x="626" y="87"/>
                    </a:lnTo>
                    <a:lnTo>
                      <a:pt x="630" y="91"/>
                    </a:lnTo>
                    <a:lnTo>
                      <a:pt x="624" y="99"/>
                    </a:lnTo>
                    <a:lnTo>
                      <a:pt x="634" y="115"/>
                    </a:lnTo>
                    <a:lnTo>
                      <a:pt x="616" y="113"/>
                    </a:lnTo>
                    <a:lnTo>
                      <a:pt x="624" y="139"/>
                    </a:lnTo>
                    <a:lnTo>
                      <a:pt x="616" y="135"/>
                    </a:lnTo>
                    <a:lnTo>
                      <a:pt x="612" y="119"/>
                    </a:lnTo>
                    <a:lnTo>
                      <a:pt x="604" y="103"/>
                    </a:lnTo>
                    <a:close/>
                    <a:moveTo>
                      <a:pt x="188" y="261"/>
                    </a:moveTo>
                    <a:lnTo>
                      <a:pt x="194" y="259"/>
                    </a:lnTo>
                    <a:lnTo>
                      <a:pt x="202" y="243"/>
                    </a:lnTo>
                    <a:lnTo>
                      <a:pt x="228" y="247"/>
                    </a:lnTo>
                    <a:lnTo>
                      <a:pt x="246" y="253"/>
                    </a:lnTo>
                    <a:lnTo>
                      <a:pt x="256" y="263"/>
                    </a:lnTo>
                    <a:lnTo>
                      <a:pt x="270" y="263"/>
                    </a:lnTo>
                    <a:lnTo>
                      <a:pt x="286" y="263"/>
                    </a:lnTo>
                    <a:lnTo>
                      <a:pt x="294" y="255"/>
                    </a:lnTo>
                    <a:lnTo>
                      <a:pt x="302" y="261"/>
                    </a:lnTo>
                    <a:lnTo>
                      <a:pt x="324" y="267"/>
                    </a:lnTo>
                    <a:lnTo>
                      <a:pt x="330" y="281"/>
                    </a:lnTo>
                    <a:lnTo>
                      <a:pt x="334" y="283"/>
                    </a:lnTo>
                    <a:lnTo>
                      <a:pt x="336" y="283"/>
                    </a:lnTo>
                    <a:lnTo>
                      <a:pt x="340" y="281"/>
                    </a:lnTo>
                    <a:lnTo>
                      <a:pt x="344" y="281"/>
                    </a:lnTo>
                    <a:lnTo>
                      <a:pt x="348" y="281"/>
                    </a:lnTo>
                    <a:lnTo>
                      <a:pt x="352" y="281"/>
                    </a:lnTo>
                    <a:lnTo>
                      <a:pt x="356" y="283"/>
                    </a:lnTo>
                    <a:lnTo>
                      <a:pt x="358" y="285"/>
                    </a:lnTo>
                    <a:lnTo>
                      <a:pt x="358" y="301"/>
                    </a:lnTo>
                    <a:lnTo>
                      <a:pt x="360" y="305"/>
                    </a:lnTo>
                    <a:lnTo>
                      <a:pt x="344" y="301"/>
                    </a:lnTo>
                    <a:lnTo>
                      <a:pt x="330" y="297"/>
                    </a:lnTo>
                    <a:lnTo>
                      <a:pt x="306" y="295"/>
                    </a:lnTo>
                    <a:lnTo>
                      <a:pt x="284" y="291"/>
                    </a:lnTo>
                    <a:lnTo>
                      <a:pt x="264" y="287"/>
                    </a:lnTo>
                    <a:lnTo>
                      <a:pt x="246" y="285"/>
                    </a:lnTo>
                    <a:lnTo>
                      <a:pt x="222" y="279"/>
                    </a:lnTo>
                    <a:lnTo>
                      <a:pt x="208" y="273"/>
                    </a:lnTo>
                    <a:lnTo>
                      <a:pt x="208" y="267"/>
                    </a:lnTo>
                    <a:lnTo>
                      <a:pt x="188" y="261"/>
                    </a:lnTo>
                    <a:close/>
                    <a:moveTo>
                      <a:pt x="446" y="175"/>
                    </a:moveTo>
                    <a:lnTo>
                      <a:pt x="454" y="155"/>
                    </a:lnTo>
                    <a:lnTo>
                      <a:pt x="462" y="135"/>
                    </a:lnTo>
                    <a:lnTo>
                      <a:pt x="464" y="137"/>
                    </a:lnTo>
                    <a:lnTo>
                      <a:pt x="462" y="119"/>
                    </a:lnTo>
                    <a:lnTo>
                      <a:pt x="472" y="101"/>
                    </a:lnTo>
                    <a:lnTo>
                      <a:pt x="476" y="101"/>
                    </a:lnTo>
                    <a:lnTo>
                      <a:pt x="484" y="93"/>
                    </a:lnTo>
                    <a:lnTo>
                      <a:pt x="494" y="95"/>
                    </a:lnTo>
                    <a:lnTo>
                      <a:pt x="518" y="97"/>
                    </a:lnTo>
                    <a:lnTo>
                      <a:pt x="542" y="101"/>
                    </a:lnTo>
                    <a:lnTo>
                      <a:pt x="560" y="83"/>
                    </a:lnTo>
                    <a:lnTo>
                      <a:pt x="566" y="87"/>
                    </a:lnTo>
                    <a:lnTo>
                      <a:pt x="554" y="107"/>
                    </a:lnTo>
                    <a:lnTo>
                      <a:pt x="528" y="111"/>
                    </a:lnTo>
                    <a:lnTo>
                      <a:pt x="502" y="111"/>
                    </a:lnTo>
                    <a:lnTo>
                      <a:pt x="474" y="109"/>
                    </a:lnTo>
                    <a:lnTo>
                      <a:pt x="468" y="127"/>
                    </a:lnTo>
                    <a:lnTo>
                      <a:pt x="484" y="147"/>
                    </a:lnTo>
                    <a:lnTo>
                      <a:pt x="498" y="139"/>
                    </a:lnTo>
                    <a:lnTo>
                      <a:pt x="522" y="135"/>
                    </a:lnTo>
                    <a:lnTo>
                      <a:pt x="528" y="131"/>
                    </a:lnTo>
                    <a:lnTo>
                      <a:pt x="532" y="139"/>
                    </a:lnTo>
                    <a:lnTo>
                      <a:pt x="526" y="139"/>
                    </a:lnTo>
                    <a:lnTo>
                      <a:pt x="512" y="147"/>
                    </a:lnTo>
                    <a:lnTo>
                      <a:pt x="500" y="159"/>
                    </a:lnTo>
                    <a:lnTo>
                      <a:pt x="492" y="157"/>
                    </a:lnTo>
                    <a:lnTo>
                      <a:pt x="502" y="171"/>
                    </a:lnTo>
                    <a:lnTo>
                      <a:pt x="510" y="185"/>
                    </a:lnTo>
                    <a:lnTo>
                      <a:pt x="508" y="191"/>
                    </a:lnTo>
                    <a:lnTo>
                      <a:pt x="520" y="209"/>
                    </a:lnTo>
                    <a:lnTo>
                      <a:pt x="516" y="211"/>
                    </a:lnTo>
                    <a:lnTo>
                      <a:pt x="504" y="217"/>
                    </a:lnTo>
                    <a:lnTo>
                      <a:pt x="496" y="221"/>
                    </a:lnTo>
                    <a:lnTo>
                      <a:pt x="494" y="209"/>
                    </a:lnTo>
                    <a:lnTo>
                      <a:pt x="486" y="197"/>
                    </a:lnTo>
                    <a:lnTo>
                      <a:pt x="486" y="189"/>
                    </a:lnTo>
                    <a:lnTo>
                      <a:pt x="484" y="175"/>
                    </a:lnTo>
                    <a:lnTo>
                      <a:pt x="472" y="185"/>
                    </a:lnTo>
                    <a:lnTo>
                      <a:pt x="472" y="211"/>
                    </a:lnTo>
                    <a:lnTo>
                      <a:pt x="472" y="235"/>
                    </a:lnTo>
                    <a:lnTo>
                      <a:pt x="456" y="239"/>
                    </a:lnTo>
                    <a:lnTo>
                      <a:pt x="452" y="229"/>
                    </a:lnTo>
                    <a:lnTo>
                      <a:pt x="458" y="213"/>
                    </a:lnTo>
                    <a:lnTo>
                      <a:pt x="456" y="195"/>
                    </a:lnTo>
                    <a:lnTo>
                      <a:pt x="448" y="193"/>
                    </a:lnTo>
                    <a:lnTo>
                      <a:pt x="446" y="175"/>
                    </a:lnTo>
                    <a:close/>
                    <a:moveTo>
                      <a:pt x="676" y="149"/>
                    </a:moveTo>
                    <a:lnTo>
                      <a:pt x="678" y="139"/>
                    </a:lnTo>
                    <a:lnTo>
                      <a:pt x="696" y="129"/>
                    </a:lnTo>
                    <a:lnTo>
                      <a:pt x="712" y="131"/>
                    </a:lnTo>
                    <a:lnTo>
                      <a:pt x="730" y="135"/>
                    </a:lnTo>
                    <a:lnTo>
                      <a:pt x="734" y="137"/>
                    </a:lnTo>
                    <a:lnTo>
                      <a:pt x="734" y="153"/>
                    </a:lnTo>
                    <a:lnTo>
                      <a:pt x="736" y="177"/>
                    </a:lnTo>
                    <a:lnTo>
                      <a:pt x="738" y="173"/>
                    </a:lnTo>
                    <a:lnTo>
                      <a:pt x="744" y="183"/>
                    </a:lnTo>
                    <a:lnTo>
                      <a:pt x="752" y="191"/>
                    </a:lnTo>
                    <a:lnTo>
                      <a:pt x="772" y="171"/>
                    </a:lnTo>
                    <a:lnTo>
                      <a:pt x="790" y="161"/>
                    </a:lnTo>
                    <a:lnTo>
                      <a:pt x="802" y="149"/>
                    </a:lnTo>
                    <a:lnTo>
                      <a:pt x="824" y="161"/>
                    </a:lnTo>
                    <a:lnTo>
                      <a:pt x="850" y="169"/>
                    </a:lnTo>
                    <a:lnTo>
                      <a:pt x="860" y="173"/>
                    </a:lnTo>
                    <a:lnTo>
                      <a:pt x="860" y="191"/>
                    </a:lnTo>
                    <a:lnTo>
                      <a:pt x="858" y="209"/>
                    </a:lnTo>
                    <a:lnTo>
                      <a:pt x="856" y="227"/>
                    </a:lnTo>
                    <a:lnTo>
                      <a:pt x="856" y="243"/>
                    </a:lnTo>
                    <a:lnTo>
                      <a:pt x="854" y="261"/>
                    </a:lnTo>
                    <a:lnTo>
                      <a:pt x="854" y="279"/>
                    </a:lnTo>
                    <a:lnTo>
                      <a:pt x="852" y="295"/>
                    </a:lnTo>
                    <a:lnTo>
                      <a:pt x="850" y="313"/>
                    </a:lnTo>
                    <a:lnTo>
                      <a:pt x="840" y="299"/>
                    </a:lnTo>
                    <a:lnTo>
                      <a:pt x="832" y="289"/>
                    </a:lnTo>
                    <a:lnTo>
                      <a:pt x="820" y="291"/>
                    </a:lnTo>
                    <a:lnTo>
                      <a:pt x="814" y="293"/>
                    </a:lnTo>
                    <a:lnTo>
                      <a:pt x="814" y="289"/>
                    </a:lnTo>
                    <a:lnTo>
                      <a:pt x="816" y="283"/>
                    </a:lnTo>
                    <a:lnTo>
                      <a:pt x="808" y="293"/>
                    </a:lnTo>
                    <a:lnTo>
                      <a:pt x="790" y="297"/>
                    </a:lnTo>
                    <a:lnTo>
                      <a:pt x="796" y="287"/>
                    </a:lnTo>
                    <a:lnTo>
                      <a:pt x="802" y="277"/>
                    </a:lnTo>
                    <a:lnTo>
                      <a:pt x="814" y="279"/>
                    </a:lnTo>
                    <a:lnTo>
                      <a:pt x="812" y="273"/>
                    </a:lnTo>
                    <a:lnTo>
                      <a:pt x="820" y="273"/>
                    </a:lnTo>
                    <a:lnTo>
                      <a:pt x="810" y="267"/>
                    </a:lnTo>
                    <a:lnTo>
                      <a:pt x="820" y="267"/>
                    </a:lnTo>
                    <a:lnTo>
                      <a:pt x="814" y="263"/>
                    </a:lnTo>
                    <a:lnTo>
                      <a:pt x="804" y="239"/>
                    </a:lnTo>
                    <a:lnTo>
                      <a:pt x="796" y="231"/>
                    </a:lnTo>
                    <a:lnTo>
                      <a:pt x="784" y="225"/>
                    </a:lnTo>
                    <a:lnTo>
                      <a:pt x="770" y="219"/>
                    </a:lnTo>
                    <a:lnTo>
                      <a:pt x="756" y="215"/>
                    </a:lnTo>
                    <a:lnTo>
                      <a:pt x="742" y="209"/>
                    </a:lnTo>
                    <a:lnTo>
                      <a:pt x="744" y="203"/>
                    </a:lnTo>
                    <a:lnTo>
                      <a:pt x="740" y="203"/>
                    </a:lnTo>
                    <a:lnTo>
                      <a:pt x="724" y="197"/>
                    </a:lnTo>
                    <a:lnTo>
                      <a:pt x="726" y="185"/>
                    </a:lnTo>
                    <a:lnTo>
                      <a:pt x="714" y="205"/>
                    </a:lnTo>
                    <a:lnTo>
                      <a:pt x="704" y="203"/>
                    </a:lnTo>
                    <a:lnTo>
                      <a:pt x="708" y="193"/>
                    </a:lnTo>
                    <a:lnTo>
                      <a:pt x="692" y="181"/>
                    </a:lnTo>
                    <a:lnTo>
                      <a:pt x="700" y="177"/>
                    </a:lnTo>
                    <a:lnTo>
                      <a:pt x="716" y="173"/>
                    </a:lnTo>
                    <a:lnTo>
                      <a:pt x="722" y="173"/>
                    </a:lnTo>
                    <a:lnTo>
                      <a:pt x="724" y="173"/>
                    </a:lnTo>
                    <a:lnTo>
                      <a:pt x="726" y="169"/>
                    </a:lnTo>
                    <a:lnTo>
                      <a:pt x="726" y="167"/>
                    </a:lnTo>
                    <a:lnTo>
                      <a:pt x="712" y="167"/>
                    </a:lnTo>
                    <a:lnTo>
                      <a:pt x="700" y="167"/>
                    </a:lnTo>
                    <a:lnTo>
                      <a:pt x="690" y="155"/>
                    </a:lnTo>
                    <a:lnTo>
                      <a:pt x="676" y="149"/>
                    </a:lnTo>
                    <a:close/>
                    <a:moveTo>
                      <a:pt x="0" y="0"/>
                    </a:moveTo>
                    <a:lnTo>
                      <a:pt x="14" y="2"/>
                    </a:lnTo>
                    <a:lnTo>
                      <a:pt x="28" y="4"/>
                    </a:lnTo>
                    <a:lnTo>
                      <a:pt x="42" y="8"/>
                    </a:lnTo>
                    <a:lnTo>
                      <a:pt x="58" y="26"/>
                    </a:lnTo>
                    <a:lnTo>
                      <a:pt x="60" y="32"/>
                    </a:lnTo>
                    <a:lnTo>
                      <a:pt x="78" y="48"/>
                    </a:lnTo>
                    <a:lnTo>
                      <a:pt x="94" y="62"/>
                    </a:lnTo>
                    <a:lnTo>
                      <a:pt x="108" y="77"/>
                    </a:lnTo>
                    <a:lnTo>
                      <a:pt x="108" y="70"/>
                    </a:lnTo>
                    <a:lnTo>
                      <a:pt x="124" y="83"/>
                    </a:lnTo>
                    <a:lnTo>
                      <a:pt x="134" y="97"/>
                    </a:lnTo>
                    <a:lnTo>
                      <a:pt x="150" y="109"/>
                    </a:lnTo>
                    <a:lnTo>
                      <a:pt x="152" y="109"/>
                    </a:lnTo>
                    <a:lnTo>
                      <a:pt x="164" y="119"/>
                    </a:lnTo>
                    <a:lnTo>
                      <a:pt x="156" y="123"/>
                    </a:lnTo>
                    <a:lnTo>
                      <a:pt x="158" y="127"/>
                    </a:lnTo>
                    <a:lnTo>
                      <a:pt x="156" y="129"/>
                    </a:lnTo>
                    <a:lnTo>
                      <a:pt x="160" y="137"/>
                    </a:lnTo>
                    <a:lnTo>
                      <a:pt x="174" y="141"/>
                    </a:lnTo>
                    <a:lnTo>
                      <a:pt x="178" y="157"/>
                    </a:lnTo>
                    <a:lnTo>
                      <a:pt x="182" y="161"/>
                    </a:lnTo>
                    <a:lnTo>
                      <a:pt x="182" y="169"/>
                    </a:lnTo>
                    <a:lnTo>
                      <a:pt x="196" y="169"/>
                    </a:lnTo>
                    <a:lnTo>
                      <a:pt x="206" y="187"/>
                    </a:lnTo>
                    <a:lnTo>
                      <a:pt x="204" y="189"/>
                    </a:lnTo>
                    <a:lnTo>
                      <a:pt x="200" y="217"/>
                    </a:lnTo>
                    <a:lnTo>
                      <a:pt x="198" y="243"/>
                    </a:lnTo>
                    <a:lnTo>
                      <a:pt x="188" y="235"/>
                    </a:lnTo>
                    <a:lnTo>
                      <a:pt x="188" y="239"/>
                    </a:lnTo>
                    <a:lnTo>
                      <a:pt x="178" y="237"/>
                    </a:lnTo>
                    <a:lnTo>
                      <a:pt x="178" y="243"/>
                    </a:lnTo>
                    <a:lnTo>
                      <a:pt x="158" y="225"/>
                    </a:lnTo>
                    <a:lnTo>
                      <a:pt x="150" y="215"/>
                    </a:lnTo>
                    <a:lnTo>
                      <a:pt x="140" y="203"/>
                    </a:lnTo>
                    <a:lnTo>
                      <a:pt x="130" y="193"/>
                    </a:lnTo>
                    <a:lnTo>
                      <a:pt x="120" y="183"/>
                    </a:lnTo>
                    <a:lnTo>
                      <a:pt x="112" y="167"/>
                    </a:lnTo>
                    <a:lnTo>
                      <a:pt x="104" y="149"/>
                    </a:lnTo>
                    <a:lnTo>
                      <a:pt x="102" y="145"/>
                    </a:lnTo>
                    <a:lnTo>
                      <a:pt x="90" y="129"/>
                    </a:lnTo>
                    <a:lnTo>
                      <a:pt x="80" y="115"/>
                    </a:lnTo>
                    <a:lnTo>
                      <a:pt x="76" y="99"/>
                    </a:lnTo>
                    <a:lnTo>
                      <a:pt x="70" y="85"/>
                    </a:lnTo>
                    <a:lnTo>
                      <a:pt x="54" y="70"/>
                    </a:lnTo>
                    <a:lnTo>
                      <a:pt x="42" y="52"/>
                    </a:lnTo>
                    <a:lnTo>
                      <a:pt x="28" y="40"/>
                    </a:lnTo>
                    <a:lnTo>
                      <a:pt x="14" y="24"/>
                    </a:lnTo>
                    <a:lnTo>
                      <a:pt x="0" y="0"/>
                    </a:lnTo>
                    <a:close/>
                    <a:moveTo>
                      <a:pt x="258" y="113"/>
                    </a:moveTo>
                    <a:lnTo>
                      <a:pt x="260" y="101"/>
                    </a:lnTo>
                    <a:lnTo>
                      <a:pt x="258" y="95"/>
                    </a:lnTo>
                    <a:lnTo>
                      <a:pt x="268" y="87"/>
                    </a:lnTo>
                    <a:lnTo>
                      <a:pt x="272" y="75"/>
                    </a:lnTo>
                    <a:lnTo>
                      <a:pt x="278" y="89"/>
                    </a:lnTo>
                    <a:lnTo>
                      <a:pt x="294" y="99"/>
                    </a:lnTo>
                    <a:lnTo>
                      <a:pt x="320" y="95"/>
                    </a:lnTo>
                    <a:lnTo>
                      <a:pt x="326" y="85"/>
                    </a:lnTo>
                    <a:lnTo>
                      <a:pt x="352" y="91"/>
                    </a:lnTo>
                    <a:lnTo>
                      <a:pt x="366" y="85"/>
                    </a:lnTo>
                    <a:lnTo>
                      <a:pt x="376" y="66"/>
                    </a:lnTo>
                    <a:lnTo>
                      <a:pt x="380" y="56"/>
                    </a:lnTo>
                    <a:lnTo>
                      <a:pt x="384" y="40"/>
                    </a:lnTo>
                    <a:lnTo>
                      <a:pt x="388" y="26"/>
                    </a:lnTo>
                    <a:lnTo>
                      <a:pt x="404" y="28"/>
                    </a:lnTo>
                    <a:lnTo>
                      <a:pt x="420" y="30"/>
                    </a:lnTo>
                    <a:lnTo>
                      <a:pt x="418" y="32"/>
                    </a:lnTo>
                    <a:lnTo>
                      <a:pt x="420" y="34"/>
                    </a:lnTo>
                    <a:lnTo>
                      <a:pt x="424" y="42"/>
                    </a:lnTo>
                    <a:lnTo>
                      <a:pt x="420" y="40"/>
                    </a:lnTo>
                    <a:lnTo>
                      <a:pt x="426" y="50"/>
                    </a:lnTo>
                    <a:lnTo>
                      <a:pt x="416" y="50"/>
                    </a:lnTo>
                    <a:lnTo>
                      <a:pt x="430" y="73"/>
                    </a:lnTo>
                    <a:lnTo>
                      <a:pt x="426" y="79"/>
                    </a:lnTo>
                    <a:lnTo>
                      <a:pt x="438" y="89"/>
                    </a:lnTo>
                    <a:lnTo>
                      <a:pt x="448" y="99"/>
                    </a:lnTo>
                    <a:lnTo>
                      <a:pt x="440" y="101"/>
                    </a:lnTo>
                    <a:lnTo>
                      <a:pt x="430" y="99"/>
                    </a:lnTo>
                    <a:lnTo>
                      <a:pt x="430" y="97"/>
                    </a:lnTo>
                    <a:lnTo>
                      <a:pt x="422" y="111"/>
                    </a:lnTo>
                    <a:lnTo>
                      <a:pt x="420" y="125"/>
                    </a:lnTo>
                    <a:lnTo>
                      <a:pt x="422" y="129"/>
                    </a:lnTo>
                    <a:lnTo>
                      <a:pt x="418" y="139"/>
                    </a:lnTo>
                    <a:lnTo>
                      <a:pt x="408" y="143"/>
                    </a:lnTo>
                    <a:lnTo>
                      <a:pt x="400" y="157"/>
                    </a:lnTo>
                    <a:lnTo>
                      <a:pt x="400" y="167"/>
                    </a:lnTo>
                    <a:lnTo>
                      <a:pt x="404" y="167"/>
                    </a:lnTo>
                    <a:lnTo>
                      <a:pt x="398" y="173"/>
                    </a:lnTo>
                    <a:lnTo>
                      <a:pt x="394" y="181"/>
                    </a:lnTo>
                    <a:lnTo>
                      <a:pt x="390" y="195"/>
                    </a:lnTo>
                    <a:lnTo>
                      <a:pt x="366" y="205"/>
                    </a:lnTo>
                    <a:lnTo>
                      <a:pt x="364" y="193"/>
                    </a:lnTo>
                    <a:lnTo>
                      <a:pt x="360" y="191"/>
                    </a:lnTo>
                    <a:lnTo>
                      <a:pt x="346" y="191"/>
                    </a:lnTo>
                    <a:lnTo>
                      <a:pt x="336" y="183"/>
                    </a:lnTo>
                    <a:lnTo>
                      <a:pt x="324" y="191"/>
                    </a:lnTo>
                    <a:lnTo>
                      <a:pt x="314" y="191"/>
                    </a:lnTo>
                    <a:lnTo>
                      <a:pt x="310" y="181"/>
                    </a:lnTo>
                    <a:lnTo>
                      <a:pt x="294" y="183"/>
                    </a:lnTo>
                    <a:lnTo>
                      <a:pt x="296" y="181"/>
                    </a:lnTo>
                    <a:lnTo>
                      <a:pt x="292" y="183"/>
                    </a:lnTo>
                    <a:lnTo>
                      <a:pt x="284" y="181"/>
                    </a:lnTo>
                    <a:lnTo>
                      <a:pt x="278" y="159"/>
                    </a:lnTo>
                    <a:lnTo>
                      <a:pt x="280" y="143"/>
                    </a:lnTo>
                    <a:lnTo>
                      <a:pt x="268" y="135"/>
                    </a:lnTo>
                    <a:lnTo>
                      <a:pt x="264" y="131"/>
                    </a:lnTo>
                    <a:lnTo>
                      <a:pt x="266" y="119"/>
                    </a:lnTo>
                    <a:lnTo>
                      <a:pt x="258" y="113"/>
                    </a:lnTo>
                    <a:close/>
                  </a:path>
                </a:pathLst>
              </a:custGeom>
              <a:solidFill>
                <a:srgbClr val="D9D9D9"/>
              </a:solid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04" name="Freeform 402">
                <a:extLst>
                  <a:ext uri="{FF2B5EF4-FFF2-40B4-BE49-F238E27FC236}">
                    <a16:creationId xmlns:a16="http://schemas.microsoft.com/office/drawing/2014/main" id="{30EDD30C-D554-2383-B67F-3132727F015C}"/>
                  </a:ext>
                </a:extLst>
              </p:cNvPr>
              <p:cNvSpPr>
                <a:spLocks noChangeAspect="1"/>
              </p:cNvSpPr>
              <p:nvPr/>
            </p:nvSpPr>
            <p:spPr bwMode="auto">
              <a:xfrm>
                <a:off x="5397753" y="3286614"/>
                <a:ext cx="279789" cy="273733"/>
              </a:xfrm>
              <a:custGeom>
                <a:avLst/>
                <a:gdLst>
                  <a:gd name="T0" fmla="*/ 120 w 184"/>
                  <a:gd name="T1" fmla="*/ 74 h 180"/>
                  <a:gd name="T2" fmla="*/ 130 w 184"/>
                  <a:gd name="T3" fmla="*/ 88 h 180"/>
                  <a:gd name="T4" fmla="*/ 144 w 184"/>
                  <a:gd name="T5" fmla="*/ 98 h 180"/>
                  <a:gd name="T6" fmla="*/ 160 w 184"/>
                  <a:gd name="T7" fmla="*/ 106 h 180"/>
                  <a:gd name="T8" fmla="*/ 166 w 184"/>
                  <a:gd name="T9" fmla="*/ 116 h 180"/>
                  <a:gd name="T10" fmla="*/ 166 w 184"/>
                  <a:gd name="T11" fmla="*/ 134 h 180"/>
                  <a:gd name="T12" fmla="*/ 172 w 184"/>
                  <a:gd name="T13" fmla="*/ 134 h 180"/>
                  <a:gd name="T14" fmla="*/ 178 w 184"/>
                  <a:gd name="T15" fmla="*/ 146 h 180"/>
                  <a:gd name="T16" fmla="*/ 184 w 184"/>
                  <a:gd name="T17" fmla="*/ 154 h 180"/>
                  <a:gd name="T18" fmla="*/ 172 w 184"/>
                  <a:gd name="T19" fmla="*/ 154 h 180"/>
                  <a:gd name="T20" fmla="*/ 158 w 184"/>
                  <a:gd name="T21" fmla="*/ 156 h 180"/>
                  <a:gd name="T22" fmla="*/ 150 w 184"/>
                  <a:gd name="T23" fmla="*/ 174 h 180"/>
                  <a:gd name="T24" fmla="*/ 132 w 184"/>
                  <a:gd name="T25" fmla="*/ 180 h 180"/>
                  <a:gd name="T26" fmla="*/ 116 w 184"/>
                  <a:gd name="T27" fmla="*/ 170 h 180"/>
                  <a:gd name="T28" fmla="*/ 94 w 184"/>
                  <a:gd name="T29" fmla="*/ 162 h 180"/>
                  <a:gd name="T30" fmla="*/ 94 w 184"/>
                  <a:gd name="T31" fmla="*/ 146 h 180"/>
                  <a:gd name="T32" fmla="*/ 84 w 184"/>
                  <a:gd name="T33" fmla="*/ 146 h 180"/>
                  <a:gd name="T34" fmla="*/ 82 w 184"/>
                  <a:gd name="T35" fmla="*/ 138 h 180"/>
                  <a:gd name="T36" fmla="*/ 64 w 184"/>
                  <a:gd name="T37" fmla="*/ 130 h 180"/>
                  <a:gd name="T38" fmla="*/ 46 w 184"/>
                  <a:gd name="T39" fmla="*/ 122 h 180"/>
                  <a:gd name="T40" fmla="*/ 30 w 184"/>
                  <a:gd name="T41" fmla="*/ 116 h 180"/>
                  <a:gd name="T42" fmla="*/ 12 w 184"/>
                  <a:gd name="T43" fmla="*/ 106 h 180"/>
                  <a:gd name="T44" fmla="*/ 0 w 184"/>
                  <a:gd name="T45" fmla="*/ 82 h 180"/>
                  <a:gd name="T46" fmla="*/ 18 w 184"/>
                  <a:gd name="T47" fmla="*/ 72 h 180"/>
                  <a:gd name="T48" fmla="*/ 36 w 184"/>
                  <a:gd name="T49" fmla="*/ 60 h 180"/>
                  <a:gd name="T50" fmla="*/ 36 w 184"/>
                  <a:gd name="T51" fmla="*/ 40 h 180"/>
                  <a:gd name="T52" fmla="*/ 36 w 184"/>
                  <a:gd name="T53" fmla="*/ 20 h 180"/>
                  <a:gd name="T54" fmla="*/ 52 w 184"/>
                  <a:gd name="T55" fmla="*/ 4 h 180"/>
                  <a:gd name="T56" fmla="*/ 56 w 184"/>
                  <a:gd name="T57" fmla="*/ 0 h 180"/>
                  <a:gd name="T58" fmla="*/ 80 w 184"/>
                  <a:gd name="T59" fmla="*/ 0 h 180"/>
                  <a:gd name="T60" fmla="*/ 84 w 184"/>
                  <a:gd name="T61" fmla="*/ 4 h 180"/>
                  <a:gd name="T62" fmla="*/ 94 w 184"/>
                  <a:gd name="T63" fmla="*/ 2 h 180"/>
                  <a:gd name="T64" fmla="*/ 112 w 184"/>
                  <a:gd name="T65" fmla="*/ 26 h 180"/>
                  <a:gd name="T66" fmla="*/ 124 w 184"/>
                  <a:gd name="T67" fmla="*/ 32 h 180"/>
                  <a:gd name="T68" fmla="*/ 124 w 184"/>
                  <a:gd name="T69" fmla="*/ 44 h 180"/>
                  <a:gd name="T70" fmla="*/ 118 w 184"/>
                  <a:gd name="T71" fmla="*/ 62 h 180"/>
                  <a:gd name="T72" fmla="*/ 120 w 184"/>
                  <a:gd name="T73" fmla="*/ 74 h 1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4" h="180">
                    <a:moveTo>
                      <a:pt x="120" y="74"/>
                    </a:moveTo>
                    <a:lnTo>
                      <a:pt x="130" y="88"/>
                    </a:lnTo>
                    <a:lnTo>
                      <a:pt x="144" y="98"/>
                    </a:lnTo>
                    <a:lnTo>
                      <a:pt x="160" y="106"/>
                    </a:lnTo>
                    <a:lnTo>
                      <a:pt x="166" y="116"/>
                    </a:lnTo>
                    <a:lnTo>
                      <a:pt x="166" y="134"/>
                    </a:lnTo>
                    <a:lnTo>
                      <a:pt x="172" y="134"/>
                    </a:lnTo>
                    <a:lnTo>
                      <a:pt x="178" y="146"/>
                    </a:lnTo>
                    <a:lnTo>
                      <a:pt x="184" y="154"/>
                    </a:lnTo>
                    <a:lnTo>
                      <a:pt x="172" y="154"/>
                    </a:lnTo>
                    <a:lnTo>
                      <a:pt x="158" y="156"/>
                    </a:lnTo>
                    <a:lnTo>
                      <a:pt x="150" y="174"/>
                    </a:lnTo>
                    <a:lnTo>
                      <a:pt x="132" y="180"/>
                    </a:lnTo>
                    <a:lnTo>
                      <a:pt x="116" y="170"/>
                    </a:lnTo>
                    <a:lnTo>
                      <a:pt x="94" y="162"/>
                    </a:lnTo>
                    <a:lnTo>
                      <a:pt x="94" y="146"/>
                    </a:lnTo>
                    <a:lnTo>
                      <a:pt x="84" y="146"/>
                    </a:lnTo>
                    <a:lnTo>
                      <a:pt x="82" y="138"/>
                    </a:lnTo>
                    <a:lnTo>
                      <a:pt x="64" y="130"/>
                    </a:lnTo>
                    <a:lnTo>
                      <a:pt x="46" y="122"/>
                    </a:lnTo>
                    <a:lnTo>
                      <a:pt x="30" y="116"/>
                    </a:lnTo>
                    <a:lnTo>
                      <a:pt x="12" y="106"/>
                    </a:lnTo>
                    <a:lnTo>
                      <a:pt x="0" y="82"/>
                    </a:lnTo>
                    <a:lnTo>
                      <a:pt x="18" y="72"/>
                    </a:lnTo>
                    <a:lnTo>
                      <a:pt x="36" y="60"/>
                    </a:lnTo>
                    <a:lnTo>
                      <a:pt x="36" y="40"/>
                    </a:lnTo>
                    <a:lnTo>
                      <a:pt x="36" y="20"/>
                    </a:lnTo>
                    <a:lnTo>
                      <a:pt x="52" y="4"/>
                    </a:lnTo>
                    <a:lnTo>
                      <a:pt x="56" y="0"/>
                    </a:lnTo>
                    <a:lnTo>
                      <a:pt x="80" y="0"/>
                    </a:lnTo>
                    <a:lnTo>
                      <a:pt x="84" y="4"/>
                    </a:lnTo>
                    <a:lnTo>
                      <a:pt x="94" y="2"/>
                    </a:lnTo>
                    <a:lnTo>
                      <a:pt x="112" y="26"/>
                    </a:lnTo>
                    <a:lnTo>
                      <a:pt x="124" y="32"/>
                    </a:lnTo>
                    <a:lnTo>
                      <a:pt x="124" y="44"/>
                    </a:lnTo>
                    <a:lnTo>
                      <a:pt x="118" y="62"/>
                    </a:lnTo>
                    <a:lnTo>
                      <a:pt x="120" y="7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05" name="Freeform 403">
                <a:extLst>
                  <a:ext uri="{FF2B5EF4-FFF2-40B4-BE49-F238E27FC236}">
                    <a16:creationId xmlns:a16="http://schemas.microsoft.com/office/drawing/2014/main" id="{6483BCD5-8227-6DEC-9AFC-D054A1357197}"/>
                  </a:ext>
                </a:extLst>
              </p:cNvPr>
              <p:cNvSpPr>
                <a:spLocks noChangeAspect="1"/>
              </p:cNvSpPr>
              <p:nvPr/>
            </p:nvSpPr>
            <p:spPr bwMode="auto">
              <a:xfrm>
                <a:off x="2529915" y="3914676"/>
                <a:ext cx="9123" cy="3040"/>
              </a:xfrm>
              <a:custGeom>
                <a:avLst/>
                <a:gdLst>
                  <a:gd name="T0" fmla="*/ 6 w 6"/>
                  <a:gd name="T1" fmla="*/ 2 h 2"/>
                  <a:gd name="T2" fmla="*/ 0 w 6"/>
                  <a:gd name="T3" fmla="*/ 2 h 2"/>
                  <a:gd name="T4" fmla="*/ 2 w 6"/>
                  <a:gd name="T5" fmla="*/ 0 h 2"/>
                  <a:gd name="T6" fmla="*/ 6 w 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
                    <a:moveTo>
                      <a:pt x="6" y="2"/>
                    </a:moveTo>
                    <a:lnTo>
                      <a:pt x="0" y="2"/>
                    </a:lnTo>
                    <a:lnTo>
                      <a:pt x="2" y="0"/>
                    </a:lnTo>
                    <a:lnTo>
                      <a:pt x="6" y="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06" name="Freeform 404">
                <a:extLst>
                  <a:ext uri="{FF2B5EF4-FFF2-40B4-BE49-F238E27FC236}">
                    <a16:creationId xmlns:a16="http://schemas.microsoft.com/office/drawing/2014/main" id="{83957C97-6109-8CDC-4405-A18C362CB39A}"/>
                  </a:ext>
                </a:extLst>
              </p:cNvPr>
              <p:cNvSpPr>
                <a:spLocks noChangeAspect="1"/>
              </p:cNvSpPr>
              <p:nvPr/>
            </p:nvSpPr>
            <p:spPr bwMode="auto">
              <a:xfrm>
                <a:off x="2529915" y="3914676"/>
                <a:ext cx="9123" cy="3040"/>
              </a:xfrm>
              <a:custGeom>
                <a:avLst/>
                <a:gdLst>
                  <a:gd name="T0" fmla="*/ 6 w 6"/>
                  <a:gd name="T1" fmla="*/ 2 h 2"/>
                  <a:gd name="T2" fmla="*/ 0 w 6"/>
                  <a:gd name="T3" fmla="*/ 2 h 2"/>
                  <a:gd name="T4" fmla="*/ 2 w 6"/>
                  <a:gd name="T5" fmla="*/ 0 h 2"/>
                  <a:gd name="T6" fmla="*/ 6 w 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
                    <a:moveTo>
                      <a:pt x="6" y="2"/>
                    </a:moveTo>
                    <a:lnTo>
                      <a:pt x="0" y="2"/>
                    </a:lnTo>
                    <a:lnTo>
                      <a:pt x="2" y="0"/>
                    </a:lnTo>
                    <a:lnTo>
                      <a:pt x="6" y="2"/>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007" name="Freeform 405">
                <a:extLst>
                  <a:ext uri="{FF2B5EF4-FFF2-40B4-BE49-F238E27FC236}">
                    <a16:creationId xmlns:a16="http://schemas.microsoft.com/office/drawing/2014/main" id="{88EDA29A-51E9-DC79-2A78-5E068FD9FF78}"/>
                  </a:ext>
                </a:extLst>
              </p:cNvPr>
              <p:cNvSpPr>
                <a:spLocks noChangeAspect="1"/>
              </p:cNvSpPr>
              <p:nvPr/>
            </p:nvSpPr>
            <p:spPr bwMode="auto">
              <a:xfrm>
                <a:off x="4762144" y="4136705"/>
                <a:ext cx="367983" cy="284378"/>
              </a:xfrm>
              <a:custGeom>
                <a:avLst/>
                <a:gdLst>
                  <a:gd name="T0" fmla="*/ 84 w 242"/>
                  <a:gd name="T1" fmla="*/ 52 h 187"/>
                  <a:gd name="T2" fmla="*/ 82 w 242"/>
                  <a:gd name="T3" fmla="*/ 44 h 187"/>
                  <a:gd name="T4" fmla="*/ 108 w 242"/>
                  <a:gd name="T5" fmla="*/ 40 h 187"/>
                  <a:gd name="T6" fmla="*/ 122 w 242"/>
                  <a:gd name="T7" fmla="*/ 22 h 187"/>
                  <a:gd name="T8" fmla="*/ 136 w 242"/>
                  <a:gd name="T9" fmla="*/ 4 h 187"/>
                  <a:gd name="T10" fmla="*/ 154 w 242"/>
                  <a:gd name="T11" fmla="*/ 0 h 187"/>
                  <a:gd name="T12" fmla="*/ 162 w 242"/>
                  <a:gd name="T13" fmla="*/ 14 h 187"/>
                  <a:gd name="T14" fmla="*/ 172 w 242"/>
                  <a:gd name="T15" fmla="*/ 28 h 187"/>
                  <a:gd name="T16" fmla="*/ 168 w 242"/>
                  <a:gd name="T17" fmla="*/ 48 h 187"/>
                  <a:gd name="T18" fmla="*/ 180 w 242"/>
                  <a:gd name="T19" fmla="*/ 50 h 187"/>
                  <a:gd name="T20" fmla="*/ 184 w 242"/>
                  <a:gd name="T21" fmla="*/ 58 h 187"/>
                  <a:gd name="T22" fmla="*/ 200 w 242"/>
                  <a:gd name="T23" fmla="*/ 68 h 187"/>
                  <a:gd name="T24" fmla="*/ 204 w 242"/>
                  <a:gd name="T25" fmla="*/ 78 h 187"/>
                  <a:gd name="T26" fmla="*/ 222 w 242"/>
                  <a:gd name="T27" fmla="*/ 94 h 187"/>
                  <a:gd name="T28" fmla="*/ 228 w 242"/>
                  <a:gd name="T29" fmla="*/ 106 h 187"/>
                  <a:gd name="T30" fmla="*/ 240 w 242"/>
                  <a:gd name="T31" fmla="*/ 118 h 187"/>
                  <a:gd name="T32" fmla="*/ 242 w 242"/>
                  <a:gd name="T33" fmla="*/ 126 h 187"/>
                  <a:gd name="T34" fmla="*/ 232 w 242"/>
                  <a:gd name="T35" fmla="*/ 124 h 187"/>
                  <a:gd name="T36" fmla="*/ 218 w 242"/>
                  <a:gd name="T37" fmla="*/ 122 h 187"/>
                  <a:gd name="T38" fmla="*/ 202 w 242"/>
                  <a:gd name="T39" fmla="*/ 120 h 187"/>
                  <a:gd name="T40" fmla="*/ 196 w 242"/>
                  <a:gd name="T41" fmla="*/ 126 h 187"/>
                  <a:gd name="T42" fmla="*/ 182 w 242"/>
                  <a:gd name="T43" fmla="*/ 126 h 187"/>
                  <a:gd name="T44" fmla="*/ 164 w 242"/>
                  <a:gd name="T45" fmla="*/ 134 h 187"/>
                  <a:gd name="T46" fmla="*/ 154 w 242"/>
                  <a:gd name="T47" fmla="*/ 132 h 187"/>
                  <a:gd name="T48" fmla="*/ 148 w 242"/>
                  <a:gd name="T49" fmla="*/ 144 h 187"/>
                  <a:gd name="T50" fmla="*/ 128 w 242"/>
                  <a:gd name="T51" fmla="*/ 138 h 187"/>
                  <a:gd name="T52" fmla="*/ 112 w 242"/>
                  <a:gd name="T53" fmla="*/ 134 h 187"/>
                  <a:gd name="T54" fmla="*/ 92 w 242"/>
                  <a:gd name="T55" fmla="*/ 124 h 187"/>
                  <a:gd name="T56" fmla="*/ 76 w 242"/>
                  <a:gd name="T57" fmla="*/ 142 h 187"/>
                  <a:gd name="T58" fmla="*/ 78 w 242"/>
                  <a:gd name="T59" fmla="*/ 158 h 187"/>
                  <a:gd name="T60" fmla="*/ 62 w 242"/>
                  <a:gd name="T61" fmla="*/ 158 h 187"/>
                  <a:gd name="T62" fmla="*/ 48 w 242"/>
                  <a:gd name="T63" fmla="*/ 156 h 187"/>
                  <a:gd name="T64" fmla="*/ 38 w 242"/>
                  <a:gd name="T65" fmla="*/ 162 h 187"/>
                  <a:gd name="T66" fmla="*/ 32 w 242"/>
                  <a:gd name="T67" fmla="*/ 187 h 187"/>
                  <a:gd name="T68" fmla="*/ 26 w 242"/>
                  <a:gd name="T69" fmla="*/ 166 h 187"/>
                  <a:gd name="T70" fmla="*/ 16 w 242"/>
                  <a:gd name="T71" fmla="*/ 152 h 187"/>
                  <a:gd name="T72" fmla="*/ 6 w 242"/>
                  <a:gd name="T73" fmla="*/ 136 h 187"/>
                  <a:gd name="T74" fmla="*/ 0 w 242"/>
                  <a:gd name="T75" fmla="*/ 106 h 187"/>
                  <a:gd name="T76" fmla="*/ 8 w 242"/>
                  <a:gd name="T77" fmla="*/ 90 h 187"/>
                  <a:gd name="T78" fmla="*/ 18 w 242"/>
                  <a:gd name="T79" fmla="*/ 72 h 187"/>
                  <a:gd name="T80" fmla="*/ 36 w 242"/>
                  <a:gd name="T81" fmla="*/ 66 h 187"/>
                  <a:gd name="T82" fmla="*/ 40 w 242"/>
                  <a:gd name="T83" fmla="*/ 68 h 187"/>
                  <a:gd name="T84" fmla="*/ 50 w 242"/>
                  <a:gd name="T85" fmla="*/ 68 h 187"/>
                  <a:gd name="T86" fmla="*/ 76 w 242"/>
                  <a:gd name="T87" fmla="*/ 62 h 187"/>
                  <a:gd name="T88" fmla="*/ 84 w 242"/>
                  <a:gd name="T89" fmla="*/ 52 h 18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2" h="187">
                    <a:moveTo>
                      <a:pt x="84" y="52"/>
                    </a:moveTo>
                    <a:lnTo>
                      <a:pt x="82" y="44"/>
                    </a:lnTo>
                    <a:lnTo>
                      <a:pt x="108" y="40"/>
                    </a:lnTo>
                    <a:lnTo>
                      <a:pt x="122" y="22"/>
                    </a:lnTo>
                    <a:lnTo>
                      <a:pt x="136" y="4"/>
                    </a:lnTo>
                    <a:lnTo>
                      <a:pt x="154" y="0"/>
                    </a:lnTo>
                    <a:lnTo>
                      <a:pt x="162" y="14"/>
                    </a:lnTo>
                    <a:lnTo>
                      <a:pt x="172" y="28"/>
                    </a:lnTo>
                    <a:lnTo>
                      <a:pt x="168" y="48"/>
                    </a:lnTo>
                    <a:lnTo>
                      <a:pt x="180" y="50"/>
                    </a:lnTo>
                    <a:lnTo>
                      <a:pt x="184" y="58"/>
                    </a:lnTo>
                    <a:lnTo>
                      <a:pt x="200" y="68"/>
                    </a:lnTo>
                    <a:lnTo>
                      <a:pt x="204" y="78"/>
                    </a:lnTo>
                    <a:lnTo>
                      <a:pt x="222" y="94"/>
                    </a:lnTo>
                    <a:lnTo>
                      <a:pt x="228" y="106"/>
                    </a:lnTo>
                    <a:lnTo>
                      <a:pt x="240" y="118"/>
                    </a:lnTo>
                    <a:lnTo>
                      <a:pt x="242" y="126"/>
                    </a:lnTo>
                    <a:lnTo>
                      <a:pt x="232" y="124"/>
                    </a:lnTo>
                    <a:lnTo>
                      <a:pt x="218" y="122"/>
                    </a:lnTo>
                    <a:lnTo>
                      <a:pt x="202" y="120"/>
                    </a:lnTo>
                    <a:lnTo>
                      <a:pt x="196" y="126"/>
                    </a:lnTo>
                    <a:lnTo>
                      <a:pt x="182" y="126"/>
                    </a:lnTo>
                    <a:lnTo>
                      <a:pt x="164" y="134"/>
                    </a:lnTo>
                    <a:lnTo>
                      <a:pt x="154" y="132"/>
                    </a:lnTo>
                    <a:lnTo>
                      <a:pt x="148" y="144"/>
                    </a:lnTo>
                    <a:lnTo>
                      <a:pt x="128" y="138"/>
                    </a:lnTo>
                    <a:lnTo>
                      <a:pt x="112" y="134"/>
                    </a:lnTo>
                    <a:lnTo>
                      <a:pt x="92" y="124"/>
                    </a:lnTo>
                    <a:lnTo>
                      <a:pt x="76" y="142"/>
                    </a:lnTo>
                    <a:lnTo>
                      <a:pt x="78" y="158"/>
                    </a:lnTo>
                    <a:lnTo>
                      <a:pt x="62" y="158"/>
                    </a:lnTo>
                    <a:lnTo>
                      <a:pt x="48" y="156"/>
                    </a:lnTo>
                    <a:lnTo>
                      <a:pt x="38" y="162"/>
                    </a:lnTo>
                    <a:lnTo>
                      <a:pt x="32" y="187"/>
                    </a:lnTo>
                    <a:lnTo>
                      <a:pt x="26" y="166"/>
                    </a:lnTo>
                    <a:lnTo>
                      <a:pt x="16" y="152"/>
                    </a:lnTo>
                    <a:lnTo>
                      <a:pt x="6" y="136"/>
                    </a:lnTo>
                    <a:lnTo>
                      <a:pt x="0" y="106"/>
                    </a:lnTo>
                    <a:lnTo>
                      <a:pt x="8" y="90"/>
                    </a:lnTo>
                    <a:lnTo>
                      <a:pt x="18" y="72"/>
                    </a:lnTo>
                    <a:lnTo>
                      <a:pt x="36" y="66"/>
                    </a:lnTo>
                    <a:lnTo>
                      <a:pt x="40" y="68"/>
                    </a:lnTo>
                    <a:lnTo>
                      <a:pt x="50" y="68"/>
                    </a:lnTo>
                    <a:lnTo>
                      <a:pt x="76" y="62"/>
                    </a:lnTo>
                    <a:lnTo>
                      <a:pt x="84" y="5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08" name="Freeform 406">
                <a:extLst>
                  <a:ext uri="{FF2B5EF4-FFF2-40B4-BE49-F238E27FC236}">
                    <a16:creationId xmlns:a16="http://schemas.microsoft.com/office/drawing/2014/main" id="{91453B0C-0E61-6C48-7FAA-3B053BB34A4B}"/>
                  </a:ext>
                </a:extLst>
              </p:cNvPr>
              <p:cNvSpPr>
                <a:spLocks noChangeAspect="1"/>
              </p:cNvSpPr>
              <p:nvPr/>
            </p:nvSpPr>
            <p:spPr bwMode="auto">
              <a:xfrm>
                <a:off x="4388078" y="3113251"/>
                <a:ext cx="6083" cy="9123"/>
              </a:xfrm>
              <a:custGeom>
                <a:avLst/>
                <a:gdLst>
                  <a:gd name="T0" fmla="*/ 0 w 4"/>
                  <a:gd name="T1" fmla="*/ 2 h 6"/>
                  <a:gd name="T2" fmla="*/ 0 w 4"/>
                  <a:gd name="T3" fmla="*/ 2 h 6"/>
                  <a:gd name="T4" fmla="*/ 0 w 4"/>
                  <a:gd name="T5" fmla="*/ 0 h 6"/>
                  <a:gd name="T6" fmla="*/ 2 w 4"/>
                  <a:gd name="T7" fmla="*/ 0 h 6"/>
                  <a:gd name="T8" fmla="*/ 2 w 4"/>
                  <a:gd name="T9" fmla="*/ 0 h 6"/>
                  <a:gd name="T10" fmla="*/ 4 w 4"/>
                  <a:gd name="T11" fmla="*/ 2 h 6"/>
                  <a:gd name="T12" fmla="*/ 4 w 4"/>
                  <a:gd name="T13" fmla="*/ 2 h 6"/>
                  <a:gd name="T14" fmla="*/ 4 w 4"/>
                  <a:gd name="T15" fmla="*/ 4 h 6"/>
                  <a:gd name="T16" fmla="*/ 4 w 4"/>
                  <a:gd name="T17" fmla="*/ 4 h 6"/>
                  <a:gd name="T18" fmla="*/ 2 w 4"/>
                  <a:gd name="T19" fmla="*/ 4 h 6"/>
                  <a:gd name="T20" fmla="*/ 2 w 4"/>
                  <a:gd name="T21" fmla="*/ 6 h 6"/>
                  <a:gd name="T22" fmla="*/ 0 w 4"/>
                  <a:gd name="T23" fmla="*/ 6 h 6"/>
                  <a:gd name="T24" fmla="*/ 0 w 4"/>
                  <a:gd name="T25" fmla="*/ 6 h 6"/>
                  <a:gd name="T26" fmla="*/ 0 w 4"/>
                  <a:gd name="T27" fmla="*/ 4 h 6"/>
                  <a:gd name="T28" fmla="*/ 0 w 4"/>
                  <a:gd name="T29" fmla="*/ 4 h 6"/>
                  <a:gd name="T30" fmla="*/ 0 w 4"/>
                  <a:gd name="T31" fmla="*/ 4 h 6"/>
                  <a:gd name="T32" fmla="*/ 0 w 4"/>
                  <a:gd name="T33" fmla="*/ 2 h 6"/>
                  <a:gd name="T34" fmla="*/ 0 w 4"/>
                  <a:gd name="T35" fmla="*/ 2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 h="6">
                    <a:moveTo>
                      <a:pt x="0" y="2"/>
                    </a:moveTo>
                    <a:lnTo>
                      <a:pt x="0" y="2"/>
                    </a:lnTo>
                    <a:lnTo>
                      <a:pt x="0" y="0"/>
                    </a:lnTo>
                    <a:lnTo>
                      <a:pt x="2" y="0"/>
                    </a:lnTo>
                    <a:lnTo>
                      <a:pt x="4" y="2"/>
                    </a:lnTo>
                    <a:lnTo>
                      <a:pt x="4" y="4"/>
                    </a:lnTo>
                    <a:lnTo>
                      <a:pt x="2" y="4"/>
                    </a:lnTo>
                    <a:lnTo>
                      <a:pt x="2" y="6"/>
                    </a:lnTo>
                    <a:lnTo>
                      <a:pt x="0" y="6"/>
                    </a:lnTo>
                    <a:lnTo>
                      <a:pt x="0" y="4"/>
                    </a:lnTo>
                    <a:lnTo>
                      <a:pt x="0" y="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09" name="Freeform 407">
                <a:extLst>
                  <a:ext uri="{FF2B5EF4-FFF2-40B4-BE49-F238E27FC236}">
                    <a16:creationId xmlns:a16="http://schemas.microsoft.com/office/drawing/2014/main" id="{C8A61564-F450-25BD-A81D-72B133BDF090}"/>
                  </a:ext>
                </a:extLst>
              </p:cNvPr>
              <p:cNvSpPr>
                <a:spLocks noChangeAspect="1"/>
              </p:cNvSpPr>
              <p:nvPr/>
            </p:nvSpPr>
            <p:spPr bwMode="auto">
              <a:xfrm>
                <a:off x="4388078" y="3113251"/>
                <a:ext cx="6083" cy="9123"/>
              </a:xfrm>
              <a:custGeom>
                <a:avLst/>
                <a:gdLst>
                  <a:gd name="T0" fmla="*/ 0 w 4"/>
                  <a:gd name="T1" fmla="*/ 2 h 6"/>
                  <a:gd name="T2" fmla="*/ 0 w 4"/>
                  <a:gd name="T3" fmla="*/ 2 h 6"/>
                  <a:gd name="T4" fmla="*/ 0 w 4"/>
                  <a:gd name="T5" fmla="*/ 0 h 6"/>
                  <a:gd name="T6" fmla="*/ 2 w 4"/>
                  <a:gd name="T7" fmla="*/ 0 h 6"/>
                  <a:gd name="T8" fmla="*/ 2 w 4"/>
                  <a:gd name="T9" fmla="*/ 0 h 6"/>
                  <a:gd name="T10" fmla="*/ 4 w 4"/>
                  <a:gd name="T11" fmla="*/ 2 h 6"/>
                  <a:gd name="T12" fmla="*/ 4 w 4"/>
                  <a:gd name="T13" fmla="*/ 2 h 6"/>
                  <a:gd name="T14" fmla="*/ 4 w 4"/>
                  <a:gd name="T15" fmla="*/ 4 h 6"/>
                  <a:gd name="T16" fmla="*/ 4 w 4"/>
                  <a:gd name="T17" fmla="*/ 4 h 6"/>
                  <a:gd name="T18" fmla="*/ 2 w 4"/>
                  <a:gd name="T19" fmla="*/ 4 h 6"/>
                  <a:gd name="T20" fmla="*/ 2 w 4"/>
                  <a:gd name="T21" fmla="*/ 6 h 6"/>
                  <a:gd name="T22" fmla="*/ 0 w 4"/>
                  <a:gd name="T23" fmla="*/ 6 h 6"/>
                  <a:gd name="T24" fmla="*/ 0 w 4"/>
                  <a:gd name="T25" fmla="*/ 6 h 6"/>
                  <a:gd name="T26" fmla="*/ 0 w 4"/>
                  <a:gd name="T27" fmla="*/ 4 h 6"/>
                  <a:gd name="T28" fmla="*/ 0 w 4"/>
                  <a:gd name="T29" fmla="*/ 4 h 6"/>
                  <a:gd name="T30" fmla="*/ 0 w 4"/>
                  <a:gd name="T31" fmla="*/ 4 h 6"/>
                  <a:gd name="T32" fmla="*/ 0 w 4"/>
                  <a:gd name="T33" fmla="*/ 2 h 6"/>
                  <a:gd name="T34" fmla="*/ 0 w 4"/>
                  <a:gd name="T35" fmla="*/ 2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 h="6">
                    <a:moveTo>
                      <a:pt x="0" y="2"/>
                    </a:moveTo>
                    <a:lnTo>
                      <a:pt x="0" y="2"/>
                    </a:lnTo>
                    <a:lnTo>
                      <a:pt x="0" y="0"/>
                    </a:lnTo>
                    <a:lnTo>
                      <a:pt x="2" y="0"/>
                    </a:lnTo>
                    <a:lnTo>
                      <a:pt x="4" y="2"/>
                    </a:lnTo>
                    <a:lnTo>
                      <a:pt x="4" y="4"/>
                    </a:lnTo>
                    <a:lnTo>
                      <a:pt x="2" y="4"/>
                    </a:lnTo>
                    <a:lnTo>
                      <a:pt x="2" y="6"/>
                    </a:lnTo>
                    <a:lnTo>
                      <a:pt x="0" y="6"/>
                    </a:lnTo>
                    <a:lnTo>
                      <a:pt x="0" y="4"/>
                    </a:lnTo>
                    <a:lnTo>
                      <a:pt x="0" y="2"/>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010" name="Freeform 408">
                <a:extLst>
                  <a:ext uri="{FF2B5EF4-FFF2-40B4-BE49-F238E27FC236}">
                    <a16:creationId xmlns:a16="http://schemas.microsoft.com/office/drawing/2014/main" id="{6BD88907-AD19-2A43-0DB5-F96801ACB5EF}"/>
                  </a:ext>
                </a:extLst>
              </p:cNvPr>
              <p:cNvSpPr>
                <a:spLocks noChangeAspect="1"/>
              </p:cNvSpPr>
              <p:nvPr/>
            </p:nvSpPr>
            <p:spPr bwMode="auto">
              <a:xfrm>
                <a:off x="4345503" y="4130622"/>
                <a:ext cx="51701" cy="161197"/>
              </a:xfrm>
              <a:custGeom>
                <a:avLst/>
                <a:gdLst>
                  <a:gd name="T0" fmla="*/ 16 w 34"/>
                  <a:gd name="T1" fmla="*/ 2 h 106"/>
                  <a:gd name="T2" fmla="*/ 20 w 34"/>
                  <a:gd name="T3" fmla="*/ 2 h 106"/>
                  <a:gd name="T4" fmla="*/ 18 w 34"/>
                  <a:gd name="T5" fmla="*/ 12 h 106"/>
                  <a:gd name="T6" fmla="*/ 28 w 34"/>
                  <a:gd name="T7" fmla="*/ 24 h 106"/>
                  <a:gd name="T8" fmla="*/ 32 w 34"/>
                  <a:gd name="T9" fmla="*/ 42 h 106"/>
                  <a:gd name="T10" fmla="*/ 32 w 34"/>
                  <a:gd name="T11" fmla="*/ 56 h 106"/>
                  <a:gd name="T12" fmla="*/ 32 w 34"/>
                  <a:gd name="T13" fmla="*/ 72 h 106"/>
                  <a:gd name="T14" fmla="*/ 34 w 34"/>
                  <a:gd name="T15" fmla="*/ 88 h 106"/>
                  <a:gd name="T16" fmla="*/ 34 w 34"/>
                  <a:gd name="T17" fmla="*/ 104 h 106"/>
                  <a:gd name="T18" fmla="*/ 26 w 34"/>
                  <a:gd name="T19" fmla="*/ 106 h 106"/>
                  <a:gd name="T20" fmla="*/ 16 w 34"/>
                  <a:gd name="T21" fmla="*/ 96 h 106"/>
                  <a:gd name="T22" fmla="*/ 16 w 34"/>
                  <a:gd name="T23" fmla="*/ 80 h 106"/>
                  <a:gd name="T24" fmla="*/ 14 w 34"/>
                  <a:gd name="T25" fmla="*/ 64 h 106"/>
                  <a:gd name="T26" fmla="*/ 12 w 34"/>
                  <a:gd name="T27" fmla="*/ 50 h 106"/>
                  <a:gd name="T28" fmla="*/ 10 w 34"/>
                  <a:gd name="T29" fmla="*/ 36 h 106"/>
                  <a:gd name="T30" fmla="*/ 10 w 34"/>
                  <a:gd name="T31" fmla="*/ 26 h 106"/>
                  <a:gd name="T32" fmla="*/ 2 w 34"/>
                  <a:gd name="T33" fmla="*/ 6 h 106"/>
                  <a:gd name="T34" fmla="*/ 0 w 34"/>
                  <a:gd name="T35" fmla="*/ 0 h 106"/>
                  <a:gd name="T36" fmla="*/ 16 w 34"/>
                  <a:gd name="T37" fmla="*/ 2 h 1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 h="106">
                    <a:moveTo>
                      <a:pt x="16" y="2"/>
                    </a:moveTo>
                    <a:lnTo>
                      <a:pt x="20" y="2"/>
                    </a:lnTo>
                    <a:lnTo>
                      <a:pt x="18" y="12"/>
                    </a:lnTo>
                    <a:lnTo>
                      <a:pt x="28" y="24"/>
                    </a:lnTo>
                    <a:lnTo>
                      <a:pt x="32" y="42"/>
                    </a:lnTo>
                    <a:lnTo>
                      <a:pt x="32" y="56"/>
                    </a:lnTo>
                    <a:lnTo>
                      <a:pt x="32" y="72"/>
                    </a:lnTo>
                    <a:lnTo>
                      <a:pt x="34" y="88"/>
                    </a:lnTo>
                    <a:lnTo>
                      <a:pt x="34" y="104"/>
                    </a:lnTo>
                    <a:lnTo>
                      <a:pt x="26" y="106"/>
                    </a:lnTo>
                    <a:lnTo>
                      <a:pt x="16" y="96"/>
                    </a:lnTo>
                    <a:lnTo>
                      <a:pt x="16" y="80"/>
                    </a:lnTo>
                    <a:lnTo>
                      <a:pt x="14" y="64"/>
                    </a:lnTo>
                    <a:lnTo>
                      <a:pt x="12" y="50"/>
                    </a:lnTo>
                    <a:lnTo>
                      <a:pt x="10" y="36"/>
                    </a:lnTo>
                    <a:lnTo>
                      <a:pt x="10" y="26"/>
                    </a:lnTo>
                    <a:lnTo>
                      <a:pt x="2" y="6"/>
                    </a:lnTo>
                    <a:lnTo>
                      <a:pt x="0" y="0"/>
                    </a:lnTo>
                    <a:lnTo>
                      <a:pt x="16" y="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11" name="Freeform 409">
                <a:extLst>
                  <a:ext uri="{FF2B5EF4-FFF2-40B4-BE49-F238E27FC236}">
                    <a16:creationId xmlns:a16="http://schemas.microsoft.com/office/drawing/2014/main" id="{EC829AB9-1AF5-C74A-4B3F-A5E85C3860CF}"/>
                  </a:ext>
                </a:extLst>
              </p:cNvPr>
              <p:cNvSpPr>
                <a:spLocks noChangeAspect="1"/>
              </p:cNvSpPr>
              <p:nvPr/>
            </p:nvSpPr>
            <p:spPr bwMode="auto">
              <a:xfrm>
                <a:off x="5315639" y="4340481"/>
                <a:ext cx="225048" cy="299584"/>
              </a:xfrm>
              <a:custGeom>
                <a:avLst/>
                <a:gdLst>
                  <a:gd name="T0" fmla="*/ 68 w 148"/>
                  <a:gd name="T1" fmla="*/ 163 h 197"/>
                  <a:gd name="T2" fmla="*/ 52 w 148"/>
                  <a:gd name="T3" fmla="*/ 151 h 197"/>
                  <a:gd name="T4" fmla="*/ 34 w 148"/>
                  <a:gd name="T5" fmla="*/ 141 h 197"/>
                  <a:gd name="T6" fmla="*/ 18 w 148"/>
                  <a:gd name="T7" fmla="*/ 131 h 197"/>
                  <a:gd name="T8" fmla="*/ 0 w 148"/>
                  <a:gd name="T9" fmla="*/ 121 h 197"/>
                  <a:gd name="T10" fmla="*/ 0 w 148"/>
                  <a:gd name="T11" fmla="*/ 97 h 197"/>
                  <a:gd name="T12" fmla="*/ 12 w 148"/>
                  <a:gd name="T13" fmla="*/ 77 h 197"/>
                  <a:gd name="T14" fmla="*/ 20 w 148"/>
                  <a:gd name="T15" fmla="*/ 59 h 197"/>
                  <a:gd name="T16" fmla="*/ 14 w 148"/>
                  <a:gd name="T17" fmla="*/ 42 h 197"/>
                  <a:gd name="T18" fmla="*/ 8 w 148"/>
                  <a:gd name="T19" fmla="*/ 26 h 197"/>
                  <a:gd name="T20" fmla="*/ 0 w 148"/>
                  <a:gd name="T21" fmla="*/ 8 h 197"/>
                  <a:gd name="T22" fmla="*/ 8 w 148"/>
                  <a:gd name="T23" fmla="*/ 0 h 197"/>
                  <a:gd name="T24" fmla="*/ 22 w 148"/>
                  <a:gd name="T25" fmla="*/ 0 h 197"/>
                  <a:gd name="T26" fmla="*/ 36 w 148"/>
                  <a:gd name="T27" fmla="*/ 0 h 197"/>
                  <a:gd name="T28" fmla="*/ 52 w 148"/>
                  <a:gd name="T29" fmla="*/ 4 h 197"/>
                  <a:gd name="T30" fmla="*/ 76 w 148"/>
                  <a:gd name="T31" fmla="*/ 20 h 197"/>
                  <a:gd name="T32" fmla="*/ 102 w 148"/>
                  <a:gd name="T33" fmla="*/ 24 h 197"/>
                  <a:gd name="T34" fmla="*/ 110 w 148"/>
                  <a:gd name="T35" fmla="*/ 16 h 197"/>
                  <a:gd name="T36" fmla="*/ 130 w 148"/>
                  <a:gd name="T37" fmla="*/ 10 h 197"/>
                  <a:gd name="T38" fmla="*/ 148 w 148"/>
                  <a:gd name="T39" fmla="*/ 14 h 197"/>
                  <a:gd name="T40" fmla="*/ 140 w 148"/>
                  <a:gd name="T41" fmla="*/ 26 h 197"/>
                  <a:gd name="T42" fmla="*/ 132 w 148"/>
                  <a:gd name="T43" fmla="*/ 38 h 197"/>
                  <a:gd name="T44" fmla="*/ 132 w 148"/>
                  <a:gd name="T45" fmla="*/ 59 h 197"/>
                  <a:gd name="T46" fmla="*/ 132 w 148"/>
                  <a:gd name="T47" fmla="*/ 77 h 197"/>
                  <a:gd name="T48" fmla="*/ 132 w 148"/>
                  <a:gd name="T49" fmla="*/ 99 h 197"/>
                  <a:gd name="T50" fmla="*/ 132 w 148"/>
                  <a:gd name="T51" fmla="*/ 117 h 197"/>
                  <a:gd name="T52" fmla="*/ 144 w 148"/>
                  <a:gd name="T53" fmla="*/ 135 h 197"/>
                  <a:gd name="T54" fmla="*/ 134 w 148"/>
                  <a:gd name="T55" fmla="*/ 141 h 197"/>
                  <a:gd name="T56" fmla="*/ 126 w 148"/>
                  <a:gd name="T57" fmla="*/ 153 h 197"/>
                  <a:gd name="T58" fmla="*/ 118 w 148"/>
                  <a:gd name="T59" fmla="*/ 161 h 197"/>
                  <a:gd name="T60" fmla="*/ 110 w 148"/>
                  <a:gd name="T61" fmla="*/ 179 h 197"/>
                  <a:gd name="T62" fmla="*/ 102 w 148"/>
                  <a:gd name="T63" fmla="*/ 195 h 197"/>
                  <a:gd name="T64" fmla="*/ 100 w 148"/>
                  <a:gd name="T65" fmla="*/ 197 h 197"/>
                  <a:gd name="T66" fmla="*/ 98 w 148"/>
                  <a:gd name="T67" fmla="*/ 197 h 197"/>
                  <a:gd name="T68" fmla="*/ 84 w 148"/>
                  <a:gd name="T69" fmla="*/ 185 h 197"/>
                  <a:gd name="T70" fmla="*/ 70 w 148"/>
                  <a:gd name="T71" fmla="*/ 171 h 197"/>
                  <a:gd name="T72" fmla="*/ 68 w 148"/>
                  <a:gd name="T73" fmla="*/ 163 h 19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8" h="197">
                    <a:moveTo>
                      <a:pt x="68" y="163"/>
                    </a:moveTo>
                    <a:lnTo>
                      <a:pt x="52" y="151"/>
                    </a:lnTo>
                    <a:lnTo>
                      <a:pt x="34" y="141"/>
                    </a:lnTo>
                    <a:lnTo>
                      <a:pt x="18" y="131"/>
                    </a:lnTo>
                    <a:lnTo>
                      <a:pt x="0" y="121"/>
                    </a:lnTo>
                    <a:lnTo>
                      <a:pt x="0" y="97"/>
                    </a:lnTo>
                    <a:lnTo>
                      <a:pt x="12" y="77"/>
                    </a:lnTo>
                    <a:lnTo>
                      <a:pt x="20" y="59"/>
                    </a:lnTo>
                    <a:lnTo>
                      <a:pt x="14" y="42"/>
                    </a:lnTo>
                    <a:lnTo>
                      <a:pt x="8" y="26"/>
                    </a:lnTo>
                    <a:lnTo>
                      <a:pt x="0" y="8"/>
                    </a:lnTo>
                    <a:lnTo>
                      <a:pt x="8" y="0"/>
                    </a:lnTo>
                    <a:lnTo>
                      <a:pt x="22" y="0"/>
                    </a:lnTo>
                    <a:lnTo>
                      <a:pt x="36" y="0"/>
                    </a:lnTo>
                    <a:lnTo>
                      <a:pt x="52" y="4"/>
                    </a:lnTo>
                    <a:lnTo>
                      <a:pt x="76" y="20"/>
                    </a:lnTo>
                    <a:lnTo>
                      <a:pt x="102" y="24"/>
                    </a:lnTo>
                    <a:lnTo>
                      <a:pt x="110" y="16"/>
                    </a:lnTo>
                    <a:lnTo>
                      <a:pt x="130" y="10"/>
                    </a:lnTo>
                    <a:lnTo>
                      <a:pt x="148" y="14"/>
                    </a:lnTo>
                    <a:lnTo>
                      <a:pt x="140" y="26"/>
                    </a:lnTo>
                    <a:lnTo>
                      <a:pt x="132" y="38"/>
                    </a:lnTo>
                    <a:lnTo>
                      <a:pt x="132" y="59"/>
                    </a:lnTo>
                    <a:lnTo>
                      <a:pt x="132" y="77"/>
                    </a:lnTo>
                    <a:lnTo>
                      <a:pt x="132" y="99"/>
                    </a:lnTo>
                    <a:lnTo>
                      <a:pt x="132" y="117"/>
                    </a:lnTo>
                    <a:lnTo>
                      <a:pt x="144" y="135"/>
                    </a:lnTo>
                    <a:lnTo>
                      <a:pt x="134" y="141"/>
                    </a:lnTo>
                    <a:lnTo>
                      <a:pt x="126" y="153"/>
                    </a:lnTo>
                    <a:lnTo>
                      <a:pt x="118" y="161"/>
                    </a:lnTo>
                    <a:lnTo>
                      <a:pt x="110" y="179"/>
                    </a:lnTo>
                    <a:lnTo>
                      <a:pt x="102" y="195"/>
                    </a:lnTo>
                    <a:lnTo>
                      <a:pt x="100" y="197"/>
                    </a:lnTo>
                    <a:lnTo>
                      <a:pt x="98" y="197"/>
                    </a:lnTo>
                    <a:lnTo>
                      <a:pt x="84" y="185"/>
                    </a:lnTo>
                    <a:lnTo>
                      <a:pt x="70" y="171"/>
                    </a:lnTo>
                    <a:lnTo>
                      <a:pt x="68" y="163"/>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12" name="Freeform 410">
                <a:extLst>
                  <a:ext uri="{FF2B5EF4-FFF2-40B4-BE49-F238E27FC236}">
                    <a16:creationId xmlns:a16="http://schemas.microsoft.com/office/drawing/2014/main" id="{3210FAEC-B47C-CADA-48AA-D70BBA00E4A9}"/>
                  </a:ext>
                </a:extLst>
              </p:cNvPr>
              <p:cNvSpPr>
                <a:spLocks noChangeAspect="1"/>
              </p:cNvSpPr>
              <p:nvPr/>
            </p:nvSpPr>
            <p:spPr bwMode="auto">
              <a:xfrm>
                <a:off x="5172705" y="4527532"/>
                <a:ext cx="54741" cy="51705"/>
              </a:xfrm>
              <a:custGeom>
                <a:avLst/>
                <a:gdLst>
                  <a:gd name="T0" fmla="*/ 14 w 36"/>
                  <a:gd name="T1" fmla="*/ 6 h 34"/>
                  <a:gd name="T2" fmla="*/ 18 w 36"/>
                  <a:gd name="T3" fmla="*/ 6 h 34"/>
                  <a:gd name="T4" fmla="*/ 30 w 36"/>
                  <a:gd name="T5" fmla="*/ 0 h 34"/>
                  <a:gd name="T6" fmla="*/ 36 w 36"/>
                  <a:gd name="T7" fmla="*/ 26 h 34"/>
                  <a:gd name="T8" fmla="*/ 30 w 36"/>
                  <a:gd name="T9" fmla="*/ 26 h 34"/>
                  <a:gd name="T10" fmla="*/ 22 w 36"/>
                  <a:gd name="T11" fmla="*/ 26 h 34"/>
                  <a:gd name="T12" fmla="*/ 20 w 36"/>
                  <a:gd name="T13" fmla="*/ 32 h 34"/>
                  <a:gd name="T14" fmla="*/ 2 w 36"/>
                  <a:gd name="T15" fmla="*/ 34 h 34"/>
                  <a:gd name="T16" fmla="*/ 0 w 36"/>
                  <a:gd name="T17" fmla="*/ 34 h 34"/>
                  <a:gd name="T18" fmla="*/ 0 w 36"/>
                  <a:gd name="T19" fmla="*/ 32 h 34"/>
                  <a:gd name="T20" fmla="*/ 4 w 36"/>
                  <a:gd name="T21" fmla="*/ 20 h 34"/>
                  <a:gd name="T22" fmla="*/ 14 w 36"/>
                  <a:gd name="T23" fmla="*/ 6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6" h="34">
                    <a:moveTo>
                      <a:pt x="14" y="6"/>
                    </a:moveTo>
                    <a:lnTo>
                      <a:pt x="18" y="6"/>
                    </a:lnTo>
                    <a:lnTo>
                      <a:pt x="30" y="0"/>
                    </a:lnTo>
                    <a:lnTo>
                      <a:pt x="36" y="26"/>
                    </a:lnTo>
                    <a:lnTo>
                      <a:pt x="30" y="26"/>
                    </a:lnTo>
                    <a:lnTo>
                      <a:pt x="22" y="26"/>
                    </a:lnTo>
                    <a:lnTo>
                      <a:pt x="20" y="32"/>
                    </a:lnTo>
                    <a:lnTo>
                      <a:pt x="2" y="34"/>
                    </a:lnTo>
                    <a:lnTo>
                      <a:pt x="0" y="34"/>
                    </a:lnTo>
                    <a:lnTo>
                      <a:pt x="0" y="32"/>
                    </a:lnTo>
                    <a:lnTo>
                      <a:pt x="4" y="20"/>
                    </a:lnTo>
                    <a:lnTo>
                      <a:pt x="14" y="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13" name="Freeform 411">
                <a:extLst>
                  <a:ext uri="{FF2B5EF4-FFF2-40B4-BE49-F238E27FC236}">
                    <a16:creationId xmlns:a16="http://schemas.microsoft.com/office/drawing/2014/main" id="{3E76306D-DA70-7F78-D2EA-421AE75885DE}"/>
                  </a:ext>
                </a:extLst>
              </p:cNvPr>
              <p:cNvSpPr>
                <a:spLocks noChangeAspect="1"/>
              </p:cNvSpPr>
              <p:nvPr/>
            </p:nvSpPr>
            <p:spPr bwMode="auto">
              <a:xfrm>
                <a:off x="5534604" y="4085000"/>
                <a:ext cx="39535" cy="48665"/>
              </a:xfrm>
              <a:custGeom>
                <a:avLst/>
                <a:gdLst>
                  <a:gd name="T0" fmla="*/ 0 w 26"/>
                  <a:gd name="T1" fmla="*/ 32 h 32"/>
                  <a:gd name="T2" fmla="*/ 12 w 26"/>
                  <a:gd name="T3" fmla="*/ 2 h 32"/>
                  <a:gd name="T4" fmla="*/ 18 w 26"/>
                  <a:gd name="T5" fmla="*/ 0 h 32"/>
                  <a:gd name="T6" fmla="*/ 26 w 26"/>
                  <a:gd name="T7" fmla="*/ 22 h 32"/>
                  <a:gd name="T8" fmla="*/ 20 w 26"/>
                  <a:gd name="T9" fmla="*/ 32 h 32"/>
                  <a:gd name="T10" fmla="*/ 0 w 26"/>
                  <a:gd name="T11" fmla="*/ 32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32">
                    <a:moveTo>
                      <a:pt x="0" y="32"/>
                    </a:moveTo>
                    <a:lnTo>
                      <a:pt x="12" y="2"/>
                    </a:lnTo>
                    <a:lnTo>
                      <a:pt x="18" y="0"/>
                    </a:lnTo>
                    <a:lnTo>
                      <a:pt x="26" y="22"/>
                    </a:lnTo>
                    <a:lnTo>
                      <a:pt x="20" y="32"/>
                    </a:lnTo>
                    <a:lnTo>
                      <a:pt x="0" y="3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14" name="Freeform 412">
                <a:extLst>
                  <a:ext uri="{FF2B5EF4-FFF2-40B4-BE49-F238E27FC236}">
                    <a16:creationId xmlns:a16="http://schemas.microsoft.com/office/drawing/2014/main" id="{4B51E09B-72C1-5298-A02D-774C2EC591B5}"/>
                  </a:ext>
                </a:extLst>
              </p:cNvPr>
              <p:cNvSpPr>
                <a:spLocks noChangeAspect="1" noEditPoints="1"/>
              </p:cNvSpPr>
              <p:nvPr/>
            </p:nvSpPr>
            <p:spPr bwMode="auto">
              <a:xfrm>
                <a:off x="2335280" y="3783894"/>
                <a:ext cx="18246" cy="3040"/>
              </a:xfrm>
              <a:custGeom>
                <a:avLst/>
                <a:gdLst>
                  <a:gd name="T0" fmla="*/ 12 w 12"/>
                  <a:gd name="T1" fmla="*/ 2 h 2"/>
                  <a:gd name="T2" fmla="*/ 12 w 12"/>
                  <a:gd name="T3" fmla="*/ 2 h 2"/>
                  <a:gd name="T4" fmla="*/ 8 w 12"/>
                  <a:gd name="T5" fmla="*/ 2 h 2"/>
                  <a:gd name="T6" fmla="*/ 12 w 12"/>
                  <a:gd name="T7" fmla="*/ 2 h 2"/>
                  <a:gd name="T8" fmla="*/ 12 w 12"/>
                  <a:gd name="T9" fmla="*/ 2 h 2"/>
                  <a:gd name="T10" fmla="*/ 2 w 12"/>
                  <a:gd name="T11" fmla="*/ 2 h 2"/>
                  <a:gd name="T12" fmla="*/ 0 w 12"/>
                  <a:gd name="T13" fmla="*/ 2 h 2"/>
                  <a:gd name="T14" fmla="*/ 0 w 12"/>
                  <a:gd name="T15" fmla="*/ 0 h 2"/>
                  <a:gd name="T16" fmla="*/ 2 w 12"/>
                  <a:gd name="T17" fmla="*/ 2 h 2"/>
                  <a:gd name="T18" fmla="*/ 2 w 12"/>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2">
                    <a:moveTo>
                      <a:pt x="12" y="2"/>
                    </a:moveTo>
                    <a:lnTo>
                      <a:pt x="12" y="2"/>
                    </a:lnTo>
                    <a:lnTo>
                      <a:pt x="8" y="2"/>
                    </a:lnTo>
                    <a:lnTo>
                      <a:pt x="12" y="2"/>
                    </a:lnTo>
                    <a:close/>
                    <a:moveTo>
                      <a:pt x="2" y="2"/>
                    </a:moveTo>
                    <a:lnTo>
                      <a:pt x="0" y="2"/>
                    </a:lnTo>
                    <a:lnTo>
                      <a:pt x="0" y="0"/>
                    </a:lnTo>
                    <a:lnTo>
                      <a:pt x="2" y="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15" name="Freeform 413">
                <a:extLst>
                  <a:ext uri="{FF2B5EF4-FFF2-40B4-BE49-F238E27FC236}">
                    <a16:creationId xmlns:a16="http://schemas.microsoft.com/office/drawing/2014/main" id="{EC7EF4DC-E689-56E9-ECB5-153362EE377B}"/>
                  </a:ext>
                </a:extLst>
              </p:cNvPr>
              <p:cNvSpPr>
                <a:spLocks noChangeAspect="1" noEditPoints="1"/>
              </p:cNvSpPr>
              <p:nvPr/>
            </p:nvSpPr>
            <p:spPr bwMode="auto">
              <a:xfrm>
                <a:off x="2335280" y="3783894"/>
                <a:ext cx="18246" cy="3040"/>
              </a:xfrm>
              <a:custGeom>
                <a:avLst/>
                <a:gdLst>
                  <a:gd name="T0" fmla="*/ 12 w 12"/>
                  <a:gd name="T1" fmla="*/ 2 h 2"/>
                  <a:gd name="T2" fmla="*/ 12 w 12"/>
                  <a:gd name="T3" fmla="*/ 2 h 2"/>
                  <a:gd name="T4" fmla="*/ 8 w 12"/>
                  <a:gd name="T5" fmla="*/ 2 h 2"/>
                  <a:gd name="T6" fmla="*/ 12 w 12"/>
                  <a:gd name="T7" fmla="*/ 2 h 2"/>
                  <a:gd name="T8" fmla="*/ 12 w 12"/>
                  <a:gd name="T9" fmla="*/ 2 h 2"/>
                  <a:gd name="T10" fmla="*/ 2 w 12"/>
                  <a:gd name="T11" fmla="*/ 2 h 2"/>
                  <a:gd name="T12" fmla="*/ 0 w 12"/>
                  <a:gd name="T13" fmla="*/ 2 h 2"/>
                  <a:gd name="T14" fmla="*/ 0 w 12"/>
                  <a:gd name="T15" fmla="*/ 0 h 2"/>
                  <a:gd name="T16" fmla="*/ 2 w 12"/>
                  <a:gd name="T17" fmla="*/ 2 h 2"/>
                  <a:gd name="T18" fmla="*/ 2 w 12"/>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2">
                    <a:moveTo>
                      <a:pt x="12" y="2"/>
                    </a:moveTo>
                    <a:lnTo>
                      <a:pt x="12" y="2"/>
                    </a:lnTo>
                    <a:lnTo>
                      <a:pt x="8" y="2"/>
                    </a:lnTo>
                    <a:lnTo>
                      <a:pt x="12" y="2"/>
                    </a:lnTo>
                    <a:close/>
                    <a:moveTo>
                      <a:pt x="2" y="2"/>
                    </a:moveTo>
                    <a:lnTo>
                      <a:pt x="0" y="2"/>
                    </a:lnTo>
                    <a:lnTo>
                      <a:pt x="0" y="0"/>
                    </a:lnTo>
                    <a:lnTo>
                      <a:pt x="2" y="2"/>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016" name="Freeform 414">
                <a:extLst>
                  <a:ext uri="{FF2B5EF4-FFF2-40B4-BE49-F238E27FC236}">
                    <a16:creationId xmlns:a16="http://schemas.microsoft.com/office/drawing/2014/main" id="{BA904664-4D15-6FA4-57B1-6AA7394FF3B2}"/>
                  </a:ext>
                </a:extLst>
              </p:cNvPr>
              <p:cNvSpPr>
                <a:spLocks noChangeAspect="1"/>
              </p:cNvSpPr>
              <p:nvPr/>
            </p:nvSpPr>
            <p:spPr bwMode="auto">
              <a:xfrm>
                <a:off x="2152810" y="3893387"/>
                <a:ext cx="60824" cy="24332"/>
              </a:xfrm>
              <a:custGeom>
                <a:avLst/>
                <a:gdLst>
                  <a:gd name="T0" fmla="*/ 16 w 40"/>
                  <a:gd name="T1" fmla="*/ 0 h 16"/>
                  <a:gd name="T2" fmla="*/ 26 w 40"/>
                  <a:gd name="T3" fmla="*/ 2 h 16"/>
                  <a:gd name="T4" fmla="*/ 28 w 40"/>
                  <a:gd name="T5" fmla="*/ 4 h 16"/>
                  <a:gd name="T6" fmla="*/ 36 w 40"/>
                  <a:gd name="T7" fmla="*/ 8 h 16"/>
                  <a:gd name="T8" fmla="*/ 40 w 40"/>
                  <a:gd name="T9" fmla="*/ 12 h 16"/>
                  <a:gd name="T10" fmla="*/ 36 w 40"/>
                  <a:gd name="T11" fmla="*/ 14 h 16"/>
                  <a:gd name="T12" fmla="*/ 32 w 40"/>
                  <a:gd name="T13" fmla="*/ 12 h 16"/>
                  <a:gd name="T14" fmla="*/ 28 w 40"/>
                  <a:gd name="T15" fmla="*/ 12 h 16"/>
                  <a:gd name="T16" fmla="*/ 24 w 40"/>
                  <a:gd name="T17" fmla="*/ 14 h 16"/>
                  <a:gd name="T18" fmla="*/ 22 w 40"/>
                  <a:gd name="T19" fmla="*/ 14 h 16"/>
                  <a:gd name="T20" fmla="*/ 20 w 40"/>
                  <a:gd name="T21" fmla="*/ 16 h 16"/>
                  <a:gd name="T22" fmla="*/ 16 w 40"/>
                  <a:gd name="T23" fmla="*/ 14 h 16"/>
                  <a:gd name="T24" fmla="*/ 10 w 40"/>
                  <a:gd name="T25" fmla="*/ 12 h 16"/>
                  <a:gd name="T26" fmla="*/ 4 w 40"/>
                  <a:gd name="T27" fmla="*/ 8 h 16"/>
                  <a:gd name="T28" fmla="*/ 0 w 40"/>
                  <a:gd name="T29" fmla="*/ 6 h 16"/>
                  <a:gd name="T30" fmla="*/ 2 w 40"/>
                  <a:gd name="T31" fmla="*/ 0 h 16"/>
                  <a:gd name="T32" fmla="*/ 16 w 40"/>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16">
                    <a:moveTo>
                      <a:pt x="16" y="0"/>
                    </a:moveTo>
                    <a:lnTo>
                      <a:pt x="26" y="2"/>
                    </a:lnTo>
                    <a:lnTo>
                      <a:pt x="28" y="4"/>
                    </a:lnTo>
                    <a:lnTo>
                      <a:pt x="36" y="8"/>
                    </a:lnTo>
                    <a:lnTo>
                      <a:pt x="40" y="12"/>
                    </a:lnTo>
                    <a:lnTo>
                      <a:pt x="36" y="14"/>
                    </a:lnTo>
                    <a:lnTo>
                      <a:pt x="32" y="12"/>
                    </a:lnTo>
                    <a:lnTo>
                      <a:pt x="28" y="12"/>
                    </a:lnTo>
                    <a:lnTo>
                      <a:pt x="24" y="14"/>
                    </a:lnTo>
                    <a:lnTo>
                      <a:pt x="22" y="14"/>
                    </a:lnTo>
                    <a:lnTo>
                      <a:pt x="20" y="16"/>
                    </a:lnTo>
                    <a:lnTo>
                      <a:pt x="16" y="14"/>
                    </a:lnTo>
                    <a:lnTo>
                      <a:pt x="10" y="12"/>
                    </a:lnTo>
                    <a:lnTo>
                      <a:pt x="4" y="8"/>
                    </a:lnTo>
                    <a:lnTo>
                      <a:pt x="0" y="6"/>
                    </a:lnTo>
                    <a:lnTo>
                      <a:pt x="2" y="0"/>
                    </a:lnTo>
                    <a:lnTo>
                      <a:pt x="16" y="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17" name="Freeform 415">
                <a:extLst>
                  <a:ext uri="{FF2B5EF4-FFF2-40B4-BE49-F238E27FC236}">
                    <a16:creationId xmlns:a16="http://schemas.microsoft.com/office/drawing/2014/main" id="{BE7B443F-BC83-7BCC-B377-65D3AEED9712}"/>
                  </a:ext>
                </a:extLst>
              </p:cNvPr>
              <p:cNvSpPr>
                <a:spLocks noChangeAspect="1" noEditPoints="1"/>
              </p:cNvSpPr>
              <p:nvPr/>
            </p:nvSpPr>
            <p:spPr bwMode="auto">
              <a:xfrm>
                <a:off x="4229937" y="2847126"/>
                <a:ext cx="367983" cy="308710"/>
              </a:xfrm>
              <a:custGeom>
                <a:avLst/>
                <a:gdLst>
                  <a:gd name="T0" fmla="*/ 56 w 242"/>
                  <a:gd name="T1" fmla="*/ 101 h 203"/>
                  <a:gd name="T2" fmla="*/ 60 w 242"/>
                  <a:gd name="T3" fmla="*/ 109 h 203"/>
                  <a:gd name="T4" fmla="*/ 230 w 242"/>
                  <a:gd name="T5" fmla="*/ 177 h 203"/>
                  <a:gd name="T6" fmla="*/ 238 w 242"/>
                  <a:gd name="T7" fmla="*/ 169 h 203"/>
                  <a:gd name="T8" fmla="*/ 238 w 242"/>
                  <a:gd name="T9" fmla="*/ 197 h 203"/>
                  <a:gd name="T10" fmla="*/ 228 w 242"/>
                  <a:gd name="T11" fmla="*/ 199 h 203"/>
                  <a:gd name="T12" fmla="*/ 226 w 242"/>
                  <a:gd name="T13" fmla="*/ 193 h 203"/>
                  <a:gd name="T14" fmla="*/ 224 w 242"/>
                  <a:gd name="T15" fmla="*/ 181 h 203"/>
                  <a:gd name="T16" fmla="*/ 196 w 242"/>
                  <a:gd name="T17" fmla="*/ 133 h 203"/>
                  <a:gd name="T18" fmla="*/ 202 w 242"/>
                  <a:gd name="T19" fmla="*/ 145 h 203"/>
                  <a:gd name="T20" fmla="*/ 206 w 242"/>
                  <a:gd name="T21" fmla="*/ 153 h 203"/>
                  <a:gd name="T22" fmla="*/ 196 w 242"/>
                  <a:gd name="T23" fmla="*/ 161 h 203"/>
                  <a:gd name="T24" fmla="*/ 182 w 242"/>
                  <a:gd name="T25" fmla="*/ 169 h 203"/>
                  <a:gd name="T26" fmla="*/ 170 w 242"/>
                  <a:gd name="T27" fmla="*/ 165 h 203"/>
                  <a:gd name="T28" fmla="*/ 160 w 242"/>
                  <a:gd name="T29" fmla="*/ 161 h 203"/>
                  <a:gd name="T30" fmla="*/ 142 w 242"/>
                  <a:gd name="T31" fmla="*/ 161 h 203"/>
                  <a:gd name="T32" fmla="*/ 132 w 242"/>
                  <a:gd name="T33" fmla="*/ 179 h 203"/>
                  <a:gd name="T34" fmla="*/ 116 w 242"/>
                  <a:gd name="T35" fmla="*/ 181 h 203"/>
                  <a:gd name="T36" fmla="*/ 104 w 242"/>
                  <a:gd name="T37" fmla="*/ 177 h 203"/>
                  <a:gd name="T38" fmla="*/ 90 w 242"/>
                  <a:gd name="T39" fmla="*/ 173 h 203"/>
                  <a:gd name="T40" fmla="*/ 72 w 242"/>
                  <a:gd name="T41" fmla="*/ 173 h 203"/>
                  <a:gd name="T42" fmla="*/ 58 w 242"/>
                  <a:gd name="T43" fmla="*/ 169 h 203"/>
                  <a:gd name="T44" fmla="*/ 48 w 242"/>
                  <a:gd name="T45" fmla="*/ 161 h 203"/>
                  <a:gd name="T46" fmla="*/ 62 w 242"/>
                  <a:gd name="T47" fmla="*/ 135 h 203"/>
                  <a:gd name="T48" fmla="*/ 68 w 242"/>
                  <a:gd name="T49" fmla="*/ 125 h 203"/>
                  <a:gd name="T50" fmla="*/ 58 w 242"/>
                  <a:gd name="T51" fmla="*/ 111 h 203"/>
                  <a:gd name="T52" fmla="*/ 60 w 242"/>
                  <a:gd name="T53" fmla="*/ 101 h 203"/>
                  <a:gd name="T54" fmla="*/ 46 w 242"/>
                  <a:gd name="T55" fmla="*/ 92 h 203"/>
                  <a:gd name="T56" fmla="*/ 44 w 242"/>
                  <a:gd name="T57" fmla="*/ 78 h 203"/>
                  <a:gd name="T58" fmla="*/ 38 w 242"/>
                  <a:gd name="T59" fmla="*/ 76 h 203"/>
                  <a:gd name="T60" fmla="*/ 32 w 242"/>
                  <a:gd name="T61" fmla="*/ 72 h 203"/>
                  <a:gd name="T62" fmla="*/ 26 w 242"/>
                  <a:gd name="T63" fmla="*/ 70 h 203"/>
                  <a:gd name="T64" fmla="*/ 18 w 242"/>
                  <a:gd name="T65" fmla="*/ 68 h 203"/>
                  <a:gd name="T66" fmla="*/ 6 w 242"/>
                  <a:gd name="T67" fmla="*/ 66 h 203"/>
                  <a:gd name="T68" fmla="*/ 6 w 242"/>
                  <a:gd name="T69" fmla="*/ 58 h 203"/>
                  <a:gd name="T70" fmla="*/ 0 w 242"/>
                  <a:gd name="T71" fmla="*/ 58 h 203"/>
                  <a:gd name="T72" fmla="*/ 10 w 242"/>
                  <a:gd name="T73" fmla="*/ 50 h 203"/>
                  <a:gd name="T74" fmla="*/ 26 w 242"/>
                  <a:gd name="T75" fmla="*/ 48 h 203"/>
                  <a:gd name="T76" fmla="*/ 38 w 242"/>
                  <a:gd name="T77" fmla="*/ 52 h 203"/>
                  <a:gd name="T78" fmla="*/ 48 w 242"/>
                  <a:gd name="T79" fmla="*/ 50 h 203"/>
                  <a:gd name="T80" fmla="*/ 52 w 242"/>
                  <a:gd name="T81" fmla="*/ 42 h 203"/>
                  <a:gd name="T82" fmla="*/ 52 w 242"/>
                  <a:gd name="T83" fmla="*/ 30 h 203"/>
                  <a:gd name="T84" fmla="*/ 64 w 242"/>
                  <a:gd name="T85" fmla="*/ 34 h 203"/>
                  <a:gd name="T86" fmla="*/ 80 w 242"/>
                  <a:gd name="T87" fmla="*/ 32 h 203"/>
                  <a:gd name="T88" fmla="*/ 104 w 242"/>
                  <a:gd name="T89" fmla="*/ 18 h 203"/>
                  <a:gd name="T90" fmla="*/ 104 w 242"/>
                  <a:gd name="T91" fmla="*/ 4 h 203"/>
                  <a:gd name="T92" fmla="*/ 122 w 242"/>
                  <a:gd name="T93" fmla="*/ 6 h 203"/>
                  <a:gd name="T94" fmla="*/ 132 w 242"/>
                  <a:gd name="T95" fmla="*/ 10 h 203"/>
                  <a:gd name="T96" fmla="*/ 140 w 242"/>
                  <a:gd name="T97" fmla="*/ 16 h 203"/>
                  <a:gd name="T98" fmla="*/ 146 w 242"/>
                  <a:gd name="T99" fmla="*/ 20 h 203"/>
                  <a:gd name="T100" fmla="*/ 156 w 242"/>
                  <a:gd name="T101" fmla="*/ 20 h 203"/>
                  <a:gd name="T102" fmla="*/ 162 w 242"/>
                  <a:gd name="T103" fmla="*/ 28 h 203"/>
                  <a:gd name="T104" fmla="*/ 170 w 242"/>
                  <a:gd name="T105" fmla="*/ 32 h 203"/>
                  <a:gd name="T106" fmla="*/ 186 w 242"/>
                  <a:gd name="T107" fmla="*/ 38 h 203"/>
                  <a:gd name="T108" fmla="*/ 202 w 242"/>
                  <a:gd name="T109" fmla="*/ 40 h 203"/>
                  <a:gd name="T110" fmla="*/ 210 w 242"/>
                  <a:gd name="T111" fmla="*/ 50 h 203"/>
                  <a:gd name="T112" fmla="*/ 204 w 242"/>
                  <a:gd name="T113" fmla="*/ 68 h 203"/>
                  <a:gd name="T114" fmla="*/ 194 w 242"/>
                  <a:gd name="T115" fmla="*/ 74 h 203"/>
                  <a:gd name="T116" fmla="*/ 186 w 242"/>
                  <a:gd name="T117" fmla="*/ 86 h 203"/>
                  <a:gd name="T118" fmla="*/ 182 w 242"/>
                  <a:gd name="T119" fmla="*/ 103 h 203"/>
                  <a:gd name="T120" fmla="*/ 192 w 242"/>
                  <a:gd name="T121" fmla="*/ 99 h 203"/>
                  <a:gd name="T122" fmla="*/ 192 w 242"/>
                  <a:gd name="T123" fmla="*/ 111 h 203"/>
                  <a:gd name="T124" fmla="*/ 194 w 242"/>
                  <a:gd name="T125" fmla="*/ 125 h 2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42" h="203">
                    <a:moveTo>
                      <a:pt x="26" y="76"/>
                    </a:moveTo>
                    <a:lnTo>
                      <a:pt x="26" y="76"/>
                    </a:lnTo>
                    <a:lnTo>
                      <a:pt x="26" y="78"/>
                    </a:lnTo>
                    <a:lnTo>
                      <a:pt x="28" y="78"/>
                    </a:lnTo>
                    <a:lnTo>
                      <a:pt x="26" y="78"/>
                    </a:lnTo>
                    <a:lnTo>
                      <a:pt x="26" y="76"/>
                    </a:lnTo>
                    <a:close/>
                    <a:moveTo>
                      <a:pt x="52" y="101"/>
                    </a:moveTo>
                    <a:lnTo>
                      <a:pt x="54" y="101"/>
                    </a:lnTo>
                    <a:lnTo>
                      <a:pt x="56" y="101"/>
                    </a:lnTo>
                    <a:lnTo>
                      <a:pt x="58" y="101"/>
                    </a:lnTo>
                    <a:lnTo>
                      <a:pt x="58" y="103"/>
                    </a:lnTo>
                    <a:lnTo>
                      <a:pt x="56" y="103"/>
                    </a:lnTo>
                    <a:lnTo>
                      <a:pt x="54" y="101"/>
                    </a:lnTo>
                    <a:lnTo>
                      <a:pt x="52" y="101"/>
                    </a:lnTo>
                    <a:close/>
                    <a:moveTo>
                      <a:pt x="56" y="105"/>
                    </a:moveTo>
                    <a:lnTo>
                      <a:pt x="56" y="105"/>
                    </a:lnTo>
                    <a:lnTo>
                      <a:pt x="58" y="105"/>
                    </a:lnTo>
                    <a:lnTo>
                      <a:pt x="58" y="107"/>
                    </a:lnTo>
                    <a:lnTo>
                      <a:pt x="60" y="109"/>
                    </a:lnTo>
                    <a:lnTo>
                      <a:pt x="58" y="109"/>
                    </a:lnTo>
                    <a:lnTo>
                      <a:pt x="58" y="111"/>
                    </a:lnTo>
                    <a:lnTo>
                      <a:pt x="58" y="109"/>
                    </a:lnTo>
                    <a:lnTo>
                      <a:pt x="56" y="107"/>
                    </a:lnTo>
                    <a:lnTo>
                      <a:pt x="56" y="105"/>
                    </a:lnTo>
                    <a:close/>
                    <a:moveTo>
                      <a:pt x="226" y="181"/>
                    </a:moveTo>
                    <a:lnTo>
                      <a:pt x="226" y="181"/>
                    </a:lnTo>
                    <a:lnTo>
                      <a:pt x="226" y="179"/>
                    </a:lnTo>
                    <a:lnTo>
                      <a:pt x="228" y="179"/>
                    </a:lnTo>
                    <a:lnTo>
                      <a:pt x="228" y="177"/>
                    </a:lnTo>
                    <a:lnTo>
                      <a:pt x="230" y="177"/>
                    </a:lnTo>
                    <a:lnTo>
                      <a:pt x="232" y="175"/>
                    </a:lnTo>
                    <a:lnTo>
                      <a:pt x="232" y="177"/>
                    </a:lnTo>
                    <a:lnTo>
                      <a:pt x="234" y="175"/>
                    </a:lnTo>
                    <a:lnTo>
                      <a:pt x="236" y="175"/>
                    </a:lnTo>
                    <a:lnTo>
                      <a:pt x="238" y="175"/>
                    </a:lnTo>
                    <a:lnTo>
                      <a:pt x="238" y="173"/>
                    </a:lnTo>
                    <a:lnTo>
                      <a:pt x="238" y="171"/>
                    </a:lnTo>
                    <a:lnTo>
                      <a:pt x="238" y="169"/>
                    </a:lnTo>
                    <a:lnTo>
                      <a:pt x="240" y="169"/>
                    </a:lnTo>
                    <a:lnTo>
                      <a:pt x="240" y="171"/>
                    </a:lnTo>
                    <a:lnTo>
                      <a:pt x="240" y="173"/>
                    </a:lnTo>
                    <a:lnTo>
                      <a:pt x="240" y="175"/>
                    </a:lnTo>
                    <a:lnTo>
                      <a:pt x="240" y="177"/>
                    </a:lnTo>
                    <a:lnTo>
                      <a:pt x="242" y="179"/>
                    </a:lnTo>
                    <a:lnTo>
                      <a:pt x="242" y="185"/>
                    </a:lnTo>
                    <a:lnTo>
                      <a:pt x="242" y="187"/>
                    </a:lnTo>
                    <a:lnTo>
                      <a:pt x="242" y="189"/>
                    </a:lnTo>
                    <a:lnTo>
                      <a:pt x="240" y="191"/>
                    </a:lnTo>
                    <a:lnTo>
                      <a:pt x="240" y="193"/>
                    </a:lnTo>
                    <a:lnTo>
                      <a:pt x="240" y="197"/>
                    </a:lnTo>
                    <a:lnTo>
                      <a:pt x="238" y="197"/>
                    </a:lnTo>
                    <a:lnTo>
                      <a:pt x="238" y="199"/>
                    </a:lnTo>
                    <a:lnTo>
                      <a:pt x="236" y="199"/>
                    </a:lnTo>
                    <a:lnTo>
                      <a:pt x="236" y="201"/>
                    </a:lnTo>
                    <a:lnTo>
                      <a:pt x="236" y="203"/>
                    </a:lnTo>
                    <a:lnTo>
                      <a:pt x="234" y="203"/>
                    </a:lnTo>
                    <a:lnTo>
                      <a:pt x="234" y="201"/>
                    </a:lnTo>
                    <a:lnTo>
                      <a:pt x="232" y="201"/>
                    </a:lnTo>
                    <a:lnTo>
                      <a:pt x="230" y="201"/>
                    </a:lnTo>
                    <a:lnTo>
                      <a:pt x="230" y="199"/>
                    </a:lnTo>
                    <a:lnTo>
                      <a:pt x="228" y="199"/>
                    </a:lnTo>
                    <a:lnTo>
                      <a:pt x="228" y="197"/>
                    </a:lnTo>
                    <a:lnTo>
                      <a:pt x="230" y="197"/>
                    </a:lnTo>
                    <a:lnTo>
                      <a:pt x="230" y="195"/>
                    </a:lnTo>
                    <a:lnTo>
                      <a:pt x="228" y="195"/>
                    </a:lnTo>
                    <a:lnTo>
                      <a:pt x="226" y="195"/>
                    </a:lnTo>
                    <a:lnTo>
                      <a:pt x="228" y="195"/>
                    </a:lnTo>
                    <a:lnTo>
                      <a:pt x="228" y="193"/>
                    </a:lnTo>
                    <a:lnTo>
                      <a:pt x="230" y="193"/>
                    </a:lnTo>
                    <a:lnTo>
                      <a:pt x="228" y="191"/>
                    </a:lnTo>
                    <a:lnTo>
                      <a:pt x="228" y="193"/>
                    </a:lnTo>
                    <a:lnTo>
                      <a:pt x="226" y="193"/>
                    </a:lnTo>
                    <a:lnTo>
                      <a:pt x="226" y="191"/>
                    </a:lnTo>
                    <a:lnTo>
                      <a:pt x="226" y="189"/>
                    </a:lnTo>
                    <a:lnTo>
                      <a:pt x="228" y="189"/>
                    </a:lnTo>
                    <a:lnTo>
                      <a:pt x="226" y="187"/>
                    </a:lnTo>
                    <a:lnTo>
                      <a:pt x="226" y="185"/>
                    </a:lnTo>
                    <a:lnTo>
                      <a:pt x="224" y="185"/>
                    </a:lnTo>
                    <a:lnTo>
                      <a:pt x="226" y="185"/>
                    </a:lnTo>
                    <a:lnTo>
                      <a:pt x="226" y="183"/>
                    </a:lnTo>
                    <a:lnTo>
                      <a:pt x="224" y="183"/>
                    </a:lnTo>
                    <a:lnTo>
                      <a:pt x="224" y="181"/>
                    </a:lnTo>
                    <a:lnTo>
                      <a:pt x="226" y="181"/>
                    </a:lnTo>
                    <a:close/>
                    <a:moveTo>
                      <a:pt x="190" y="125"/>
                    </a:moveTo>
                    <a:lnTo>
                      <a:pt x="190" y="125"/>
                    </a:lnTo>
                    <a:lnTo>
                      <a:pt x="190" y="127"/>
                    </a:lnTo>
                    <a:lnTo>
                      <a:pt x="192" y="127"/>
                    </a:lnTo>
                    <a:lnTo>
                      <a:pt x="192" y="129"/>
                    </a:lnTo>
                    <a:lnTo>
                      <a:pt x="194" y="129"/>
                    </a:lnTo>
                    <a:lnTo>
                      <a:pt x="196" y="129"/>
                    </a:lnTo>
                    <a:lnTo>
                      <a:pt x="196" y="131"/>
                    </a:lnTo>
                    <a:lnTo>
                      <a:pt x="196" y="133"/>
                    </a:lnTo>
                    <a:lnTo>
                      <a:pt x="198" y="133"/>
                    </a:lnTo>
                    <a:lnTo>
                      <a:pt x="196" y="133"/>
                    </a:lnTo>
                    <a:lnTo>
                      <a:pt x="196" y="135"/>
                    </a:lnTo>
                    <a:lnTo>
                      <a:pt x="196" y="137"/>
                    </a:lnTo>
                    <a:lnTo>
                      <a:pt x="194" y="137"/>
                    </a:lnTo>
                    <a:lnTo>
                      <a:pt x="194" y="139"/>
                    </a:lnTo>
                    <a:lnTo>
                      <a:pt x="196" y="139"/>
                    </a:lnTo>
                    <a:lnTo>
                      <a:pt x="194" y="139"/>
                    </a:lnTo>
                    <a:lnTo>
                      <a:pt x="196" y="139"/>
                    </a:lnTo>
                    <a:lnTo>
                      <a:pt x="194" y="141"/>
                    </a:lnTo>
                    <a:lnTo>
                      <a:pt x="196" y="143"/>
                    </a:lnTo>
                    <a:lnTo>
                      <a:pt x="198" y="143"/>
                    </a:lnTo>
                    <a:lnTo>
                      <a:pt x="200" y="145"/>
                    </a:lnTo>
                    <a:lnTo>
                      <a:pt x="202" y="145"/>
                    </a:lnTo>
                    <a:lnTo>
                      <a:pt x="204" y="145"/>
                    </a:lnTo>
                    <a:lnTo>
                      <a:pt x="206" y="145"/>
                    </a:lnTo>
                    <a:lnTo>
                      <a:pt x="208" y="145"/>
                    </a:lnTo>
                    <a:lnTo>
                      <a:pt x="210" y="147"/>
                    </a:lnTo>
                    <a:lnTo>
                      <a:pt x="208" y="147"/>
                    </a:lnTo>
                    <a:lnTo>
                      <a:pt x="208" y="149"/>
                    </a:lnTo>
                    <a:lnTo>
                      <a:pt x="206" y="149"/>
                    </a:lnTo>
                    <a:lnTo>
                      <a:pt x="206" y="151"/>
                    </a:lnTo>
                    <a:lnTo>
                      <a:pt x="206" y="153"/>
                    </a:lnTo>
                    <a:lnTo>
                      <a:pt x="204" y="153"/>
                    </a:lnTo>
                    <a:lnTo>
                      <a:pt x="204" y="155"/>
                    </a:lnTo>
                    <a:lnTo>
                      <a:pt x="202" y="155"/>
                    </a:lnTo>
                    <a:lnTo>
                      <a:pt x="200" y="157"/>
                    </a:lnTo>
                    <a:lnTo>
                      <a:pt x="198" y="157"/>
                    </a:lnTo>
                    <a:lnTo>
                      <a:pt x="196" y="157"/>
                    </a:lnTo>
                    <a:lnTo>
                      <a:pt x="196" y="159"/>
                    </a:lnTo>
                    <a:lnTo>
                      <a:pt x="196" y="161"/>
                    </a:lnTo>
                    <a:lnTo>
                      <a:pt x="194" y="161"/>
                    </a:lnTo>
                    <a:lnTo>
                      <a:pt x="192" y="161"/>
                    </a:lnTo>
                    <a:lnTo>
                      <a:pt x="190" y="163"/>
                    </a:lnTo>
                    <a:lnTo>
                      <a:pt x="192" y="163"/>
                    </a:lnTo>
                    <a:lnTo>
                      <a:pt x="192" y="165"/>
                    </a:lnTo>
                    <a:lnTo>
                      <a:pt x="190" y="165"/>
                    </a:lnTo>
                    <a:lnTo>
                      <a:pt x="186" y="167"/>
                    </a:lnTo>
                    <a:lnTo>
                      <a:pt x="184" y="167"/>
                    </a:lnTo>
                    <a:lnTo>
                      <a:pt x="184" y="169"/>
                    </a:lnTo>
                    <a:lnTo>
                      <a:pt x="182" y="169"/>
                    </a:lnTo>
                    <a:lnTo>
                      <a:pt x="184" y="167"/>
                    </a:lnTo>
                    <a:lnTo>
                      <a:pt x="182" y="167"/>
                    </a:lnTo>
                    <a:lnTo>
                      <a:pt x="180" y="167"/>
                    </a:lnTo>
                    <a:lnTo>
                      <a:pt x="178" y="167"/>
                    </a:lnTo>
                    <a:lnTo>
                      <a:pt x="176" y="165"/>
                    </a:lnTo>
                    <a:lnTo>
                      <a:pt x="174" y="165"/>
                    </a:lnTo>
                    <a:lnTo>
                      <a:pt x="172" y="165"/>
                    </a:lnTo>
                    <a:lnTo>
                      <a:pt x="170" y="165"/>
                    </a:lnTo>
                    <a:lnTo>
                      <a:pt x="170" y="163"/>
                    </a:lnTo>
                    <a:lnTo>
                      <a:pt x="168" y="161"/>
                    </a:lnTo>
                    <a:lnTo>
                      <a:pt x="168" y="163"/>
                    </a:lnTo>
                    <a:lnTo>
                      <a:pt x="166" y="161"/>
                    </a:lnTo>
                    <a:lnTo>
                      <a:pt x="164" y="163"/>
                    </a:lnTo>
                    <a:lnTo>
                      <a:pt x="164" y="161"/>
                    </a:lnTo>
                    <a:lnTo>
                      <a:pt x="162" y="159"/>
                    </a:lnTo>
                    <a:lnTo>
                      <a:pt x="162" y="161"/>
                    </a:lnTo>
                    <a:lnTo>
                      <a:pt x="162" y="159"/>
                    </a:lnTo>
                    <a:lnTo>
                      <a:pt x="162" y="161"/>
                    </a:lnTo>
                    <a:lnTo>
                      <a:pt x="160" y="161"/>
                    </a:lnTo>
                    <a:lnTo>
                      <a:pt x="162" y="161"/>
                    </a:lnTo>
                    <a:lnTo>
                      <a:pt x="162" y="163"/>
                    </a:lnTo>
                    <a:lnTo>
                      <a:pt x="160" y="161"/>
                    </a:lnTo>
                    <a:lnTo>
                      <a:pt x="158" y="161"/>
                    </a:lnTo>
                    <a:lnTo>
                      <a:pt x="156" y="161"/>
                    </a:lnTo>
                    <a:lnTo>
                      <a:pt x="158" y="161"/>
                    </a:lnTo>
                    <a:lnTo>
                      <a:pt x="156" y="159"/>
                    </a:lnTo>
                    <a:lnTo>
                      <a:pt x="154" y="159"/>
                    </a:lnTo>
                    <a:lnTo>
                      <a:pt x="152" y="159"/>
                    </a:lnTo>
                    <a:lnTo>
                      <a:pt x="150" y="159"/>
                    </a:lnTo>
                    <a:lnTo>
                      <a:pt x="148" y="159"/>
                    </a:lnTo>
                    <a:lnTo>
                      <a:pt x="148" y="157"/>
                    </a:lnTo>
                    <a:lnTo>
                      <a:pt x="146" y="157"/>
                    </a:lnTo>
                    <a:lnTo>
                      <a:pt x="142" y="159"/>
                    </a:lnTo>
                    <a:lnTo>
                      <a:pt x="142" y="161"/>
                    </a:lnTo>
                    <a:lnTo>
                      <a:pt x="140" y="161"/>
                    </a:lnTo>
                    <a:lnTo>
                      <a:pt x="138" y="163"/>
                    </a:lnTo>
                    <a:lnTo>
                      <a:pt x="136" y="163"/>
                    </a:lnTo>
                    <a:lnTo>
                      <a:pt x="134" y="165"/>
                    </a:lnTo>
                    <a:lnTo>
                      <a:pt x="132" y="167"/>
                    </a:lnTo>
                    <a:lnTo>
                      <a:pt x="130" y="167"/>
                    </a:lnTo>
                    <a:lnTo>
                      <a:pt x="132" y="167"/>
                    </a:lnTo>
                    <a:lnTo>
                      <a:pt x="130" y="169"/>
                    </a:lnTo>
                    <a:lnTo>
                      <a:pt x="130" y="171"/>
                    </a:lnTo>
                    <a:lnTo>
                      <a:pt x="130" y="173"/>
                    </a:lnTo>
                    <a:lnTo>
                      <a:pt x="130" y="175"/>
                    </a:lnTo>
                    <a:lnTo>
                      <a:pt x="132" y="179"/>
                    </a:lnTo>
                    <a:lnTo>
                      <a:pt x="134" y="179"/>
                    </a:lnTo>
                    <a:lnTo>
                      <a:pt x="132" y="181"/>
                    </a:lnTo>
                    <a:lnTo>
                      <a:pt x="130" y="179"/>
                    </a:lnTo>
                    <a:lnTo>
                      <a:pt x="128" y="179"/>
                    </a:lnTo>
                    <a:lnTo>
                      <a:pt x="126" y="181"/>
                    </a:lnTo>
                    <a:lnTo>
                      <a:pt x="124" y="181"/>
                    </a:lnTo>
                    <a:lnTo>
                      <a:pt x="124" y="183"/>
                    </a:lnTo>
                    <a:lnTo>
                      <a:pt x="122" y="181"/>
                    </a:lnTo>
                    <a:lnTo>
                      <a:pt x="120" y="181"/>
                    </a:lnTo>
                    <a:lnTo>
                      <a:pt x="118" y="181"/>
                    </a:lnTo>
                    <a:lnTo>
                      <a:pt x="116" y="181"/>
                    </a:lnTo>
                    <a:lnTo>
                      <a:pt x="114" y="181"/>
                    </a:lnTo>
                    <a:lnTo>
                      <a:pt x="112" y="181"/>
                    </a:lnTo>
                    <a:lnTo>
                      <a:pt x="110" y="179"/>
                    </a:lnTo>
                    <a:lnTo>
                      <a:pt x="108" y="179"/>
                    </a:lnTo>
                    <a:lnTo>
                      <a:pt x="108" y="177"/>
                    </a:lnTo>
                    <a:lnTo>
                      <a:pt x="106" y="175"/>
                    </a:lnTo>
                    <a:lnTo>
                      <a:pt x="104" y="175"/>
                    </a:lnTo>
                    <a:lnTo>
                      <a:pt x="104" y="177"/>
                    </a:lnTo>
                    <a:lnTo>
                      <a:pt x="102" y="175"/>
                    </a:lnTo>
                    <a:lnTo>
                      <a:pt x="100" y="175"/>
                    </a:lnTo>
                    <a:lnTo>
                      <a:pt x="98" y="175"/>
                    </a:lnTo>
                    <a:lnTo>
                      <a:pt x="98" y="173"/>
                    </a:lnTo>
                    <a:lnTo>
                      <a:pt x="96" y="173"/>
                    </a:lnTo>
                    <a:lnTo>
                      <a:pt x="94" y="173"/>
                    </a:lnTo>
                    <a:lnTo>
                      <a:pt x="92" y="173"/>
                    </a:lnTo>
                    <a:lnTo>
                      <a:pt x="90" y="173"/>
                    </a:lnTo>
                    <a:lnTo>
                      <a:pt x="92" y="175"/>
                    </a:lnTo>
                    <a:lnTo>
                      <a:pt x="90" y="175"/>
                    </a:lnTo>
                    <a:lnTo>
                      <a:pt x="88" y="175"/>
                    </a:lnTo>
                    <a:lnTo>
                      <a:pt x="86" y="175"/>
                    </a:lnTo>
                    <a:lnTo>
                      <a:pt x="84" y="175"/>
                    </a:lnTo>
                    <a:lnTo>
                      <a:pt x="82" y="175"/>
                    </a:lnTo>
                    <a:lnTo>
                      <a:pt x="82" y="173"/>
                    </a:lnTo>
                    <a:lnTo>
                      <a:pt x="78" y="175"/>
                    </a:lnTo>
                    <a:lnTo>
                      <a:pt x="78" y="173"/>
                    </a:lnTo>
                    <a:lnTo>
                      <a:pt x="76" y="173"/>
                    </a:lnTo>
                    <a:lnTo>
                      <a:pt x="74" y="173"/>
                    </a:lnTo>
                    <a:lnTo>
                      <a:pt x="72" y="173"/>
                    </a:lnTo>
                    <a:lnTo>
                      <a:pt x="70" y="173"/>
                    </a:lnTo>
                    <a:lnTo>
                      <a:pt x="68" y="173"/>
                    </a:lnTo>
                    <a:lnTo>
                      <a:pt x="68" y="171"/>
                    </a:lnTo>
                    <a:lnTo>
                      <a:pt x="66" y="171"/>
                    </a:lnTo>
                    <a:lnTo>
                      <a:pt x="66" y="169"/>
                    </a:lnTo>
                    <a:lnTo>
                      <a:pt x="64" y="171"/>
                    </a:lnTo>
                    <a:lnTo>
                      <a:pt x="62" y="169"/>
                    </a:lnTo>
                    <a:lnTo>
                      <a:pt x="60" y="169"/>
                    </a:lnTo>
                    <a:lnTo>
                      <a:pt x="58" y="169"/>
                    </a:lnTo>
                    <a:lnTo>
                      <a:pt x="58" y="167"/>
                    </a:lnTo>
                    <a:lnTo>
                      <a:pt x="56" y="167"/>
                    </a:lnTo>
                    <a:lnTo>
                      <a:pt x="56" y="169"/>
                    </a:lnTo>
                    <a:lnTo>
                      <a:pt x="54" y="169"/>
                    </a:lnTo>
                    <a:lnTo>
                      <a:pt x="54" y="167"/>
                    </a:lnTo>
                    <a:lnTo>
                      <a:pt x="56" y="163"/>
                    </a:lnTo>
                    <a:lnTo>
                      <a:pt x="52" y="163"/>
                    </a:lnTo>
                    <a:lnTo>
                      <a:pt x="50" y="163"/>
                    </a:lnTo>
                    <a:lnTo>
                      <a:pt x="50" y="161"/>
                    </a:lnTo>
                    <a:lnTo>
                      <a:pt x="48" y="161"/>
                    </a:lnTo>
                    <a:lnTo>
                      <a:pt x="50" y="161"/>
                    </a:lnTo>
                    <a:lnTo>
                      <a:pt x="52" y="159"/>
                    </a:lnTo>
                    <a:lnTo>
                      <a:pt x="54" y="157"/>
                    </a:lnTo>
                    <a:lnTo>
                      <a:pt x="54" y="155"/>
                    </a:lnTo>
                    <a:lnTo>
                      <a:pt x="54" y="153"/>
                    </a:lnTo>
                    <a:lnTo>
                      <a:pt x="56" y="149"/>
                    </a:lnTo>
                    <a:lnTo>
                      <a:pt x="58" y="143"/>
                    </a:lnTo>
                    <a:lnTo>
                      <a:pt x="58" y="139"/>
                    </a:lnTo>
                    <a:lnTo>
                      <a:pt x="58" y="137"/>
                    </a:lnTo>
                    <a:lnTo>
                      <a:pt x="58" y="135"/>
                    </a:lnTo>
                    <a:lnTo>
                      <a:pt x="60" y="135"/>
                    </a:lnTo>
                    <a:lnTo>
                      <a:pt x="62" y="135"/>
                    </a:lnTo>
                    <a:lnTo>
                      <a:pt x="62" y="133"/>
                    </a:lnTo>
                    <a:lnTo>
                      <a:pt x="60" y="131"/>
                    </a:lnTo>
                    <a:lnTo>
                      <a:pt x="60" y="133"/>
                    </a:lnTo>
                    <a:lnTo>
                      <a:pt x="58" y="133"/>
                    </a:lnTo>
                    <a:lnTo>
                      <a:pt x="58" y="135"/>
                    </a:lnTo>
                    <a:lnTo>
                      <a:pt x="60" y="125"/>
                    </a:lnTo>
                    <a:lnTo>
                      <a:pt x="60" y="117"/>
                    </a:lnTo>
                    <a:lnTo>
                      <a:pt x="62" y="115"/>
                    </a:lnTo>
                    <a:lnTo>
                      <a:pt x="62" y="117"/>
                    </a:lnTo>
                    <a:lnTo>
                      <a:pt x="64" y="119"/>
                    </a:lnTo>
                    <a:lnTo>
                      <a:pt x="66" y="119"/>
                    </a:lnTo>
                    <a:lnTo>
                      <a:pt x="66" y="121"/>
                    </a:lnTo>
                    <a:lnTo>
                      <a:pt x="68" y="125"/>
                    </a:lnTo>
                    <a:lnTo>
                      <a:pt x="68" y="127"/>
                    </a:lnTo>
                    <a:lnTo>
                      <a:pt x="70" y="127"/>
                    </a:lnTo>
                    <a:lnTo>
                      <a:pt x="70" y="125"/>
                    </a:lnTo>
                    <a:lnTo>
                      <a:pt x="68" y="125"/>
                    </a:lnTo>
                    <a:lnTo>
                      <a:pt x="68" y="121"/>
                    </a:lnTo>
                    <a:lnTo>
                      <a:pt x="68" y="119"/>
                    </a:lnTo>
                    <a:lnTo>
                      <a:pt x="66" y="117"/>
                    </a:lnTo>
                    <a:lnTo>
                      <a:pt x="64" y="115"/>
                    </a:lnTo>
                    <a:lnTo>
                      <a:pt x="62" y="115"/>
                    </a:lnTo>
                    <a:lnTo>
                      <a:pt x="60" y="113"/>
                    </a:lnTo>
                    <a:lnTo>
                      <a:pt x="58" y="111"/>
                    </a:lnTo>
                    <a:lnTo>
                      <a:pt x="60" y="111"/>
                    </a:lnTo>
                    <a:lnTo>
                      <a:pt x="62" y="111"/>
                    </a:lnTo>
                    <a:lnTo>
                      <a:pt x="60" y="111"/>
                    </a:lnTo>
                    <a:lnTo>
                      <a:pt x="60" y="109"/>
                    </a:lnTo>
                    <a:lnTo>
                      <a:pt x="62" y="109"/>
                    </a:lnTo>
                    <a:lnTo>
                      <a:pt x="62" y="107"/>
                    </a:lnTo>
                    <a:lnTo>
                      <a:pt x="60" y="107"/>
                    </a:lnTo>
                    <a:lnTo>
                      <a:pt x="62" y="107"/>
                    </a:lnTo>
                    <a:lnTo>
                      <a:pt x="62" y="105"/>
                    </a:lnTo>
                    <a:lnTo>
                      <a:pt x="60" y="103"/>
                    </a:lnTo>
                    <a:lnTo>
                      <a:pt x="60" y="101"/>
                    </a:lnTo>
                    <a:lnTo>
                      <a:pt x="58" y="101"/>
                    </a:lnTo>
                    <a:lnTo>
                      <a:pt x="56" y="99"/>
                    </a:lnTo>
                    <a:lnTo>
                      <a:pt x="54" y="99"/>
                    </a:lnTo>
                    <a:lnTo>
                      <a:pt x="52" y="99"/>
                    </a:lnTo>
                    <a:lnTo>
                      <a:pt x="52" y="97"/>
                    </a:lnTo>
                    <a:lnTo>
                      <a:pt x="50" y="97"/>
                    </a:lnTo>
                    <a:lnTo>
                      <a:pt x="48" y="97"/>
                    </a:lnTo>
                    <a:lnTo>
                      <a:pt x="48" y="94"/>
                    </a:lnTo>
                    <a:lnTo>
                      <a:pt x="48" y="92"/>
                    </a:lnTo>
                    <a:lnTo>
                      <a:pt x="46" y="92"/>
                    </a:lnTo>
                    <a:lnTo>
                      <a:pt x="46" y="90"/>
                    </a:lnTo>
                    <a:lnTo>
                      <a:pt x="44" y="90"/>
                    </a:lnTo>
                    <a:lnTo>
                      <a:pt x="44" y="88"/>
                    </a:lnTo>
                    <a:lnTo>
                      <a:pt x="44" y="86"/>
                    </a:lnTo>
                    <a:lnTo>
                      <a:pt x="46" y="84"/>
                    </a:lnTo>
                    <a:lnTo>
                      <a:pt x="44" y="82"/>
                    </a:lnTo>
                    <a:lnTo>
                      <a:pt x="42" y="82"/>
                    </a:lnTo>
                    <a:lnTo>
                      <a:pt x="44" y="82"/>
                    </a:lnTo>
                    <a:lnTo>
                      <a:pt x="44" y="80"/>
                    </a:lnTo>
                    <a:lnTo>
                      <a:pt x="44" y="78"/>
                    </a:lnTo>
                    <a:lnTo>
                      <a:pt x="46" y="78"/>
                    </a:lnTo>
                    <a:lnTo>
                      <a:pt x="48" y="78"/>
                    </a:lnTo>
                    <a:lnTo>
                      <a:pt x="46" y="78"/>
                    </a:lnTo>
                    <a:lnTo>
                      <a:pt x="44" y="78"/>
                    </a:lnTo>
                    <a:lnTo>
                      <a:pt x="42" y="78"/>
                    </a:lnTo>
                    <a:lnTo>
                      <a:pt x="42" y="80"/>
                    </a:lnTo>
                    <a:lnTo>
                      <a:pt x="40" y="80"/>
                    </a:lnTo>
                    <a:lnTo>
                      <a:pt x="40" y="78"/>
                    </a:lnTo>
                    <a:lnTo>
                      <a:pt x="38" y="78"/>
                    </a:lnTo>
                    <a:lnTo>
                      <a:pt x="38" y="76"/>
                    </a:lnTo>
                    <a:lnTo>
                      <a:pt x="40" y="76"/>
                    </a:lnTo>
                    <a:lnTo>
                      <a:pt x="38" y="76"/>
                    </a:lnTo>
                    <a:lnTo>
                      <a:pt x="40" y="76"/>
                    </a:lnTo>
                    <a:lnTo>
                      <a:pt x="40" y="74"/>
                    </a:lnTo>
                    <a:lnTo>
                      <a:pt x="38" y="74"/>
                    </a:lnTo>
                    <a:lnTo>
                      <a:pt x="36" y="74"/>
                    </a:lnTo>
                    <a:lnTo>
                      <a:pt x="34" y="74"/>
                    </a:lnTo>
                    <a:lnTo>
                      <a:pt x="32" y="76"/>
                    </a:lnTo>
                    <a:lnTo>
                      <a:pt x="32" y="74"/>
                    </a:lnTo>
                    <a:lnTo>
                      <a:pt x="34" y="74"/>
                    </a:lnTo>
                    <a:lnTo>
                      <a:pt x="34" y="72"/>
                    </a:lnTo>
                    <a:lnTo>
                      <a:pt x="32" y="72"/>
                    </a:lnTo>
                    <a:lnTo>
                      <a:pt x="30" y="72"/>
                    </a:lnTo>
                    <a:lnTo>
                      <a:pt x="30" y="74"/>
                    </a:lnTo>
                    <a:lnTo>
                      <a:pt x="28" y="74"/>
                    </a:lnTo>
                    <a:lnTo>
                      <a:pt x="28" y="76"/>
                    </a:lnTo>
                    <a:lnTo>
                      <a:pt x="28" y="74"/>
                    </a:lnTo>
                    <a:lnTo>
                      <a:pt x="28" y="72"/>
                    </a:lnTo>
                    <a:lnTo>
                      <a:pt x="26" y="72"/>
                    </a:lnTo>
                    <a:lnTo>
                      <a:pt x="26" y="70"/>
                    </a:lnTo>
                    <a:lnTo>
                      <a:pt x="28" y="70"/>
                    </a:lnTo>
                    <a:lnTo>
                      <a:pt x="26" y="70"/>
                    </a:lnTo>
                    <a:lnTo>
                      <a:pt x="26" y="72"/>
                    </a:lnTo>
                    <a:lnTo>
                      <a:pt x="24" y="70"/>
                    </a:lnTo>
                    <a:lnTo>
                      <a:pt x="24" y="68"/>
                    </a:lnTo>
                    <a:lnTo>
                      <a:pt x="24" y="70"/>
                    </a:lnTo>
                    <a:lnTo>
                      <a:pt x="22" y="70"/>
                    </a:lnTo>
                    <a:lnTo>
                      <a:pt x="20" y="68"/>
                    </a:lnTo>
                    <a:lnTo>
                      <a:pt x="18" y="68"/>
                    </a:lnTo>
                    <a:lnTo>
                      <a:pt x="16" y="68"/>
                    </a:lnTo>
                    <a:lnTo>
                      <a:pt x="14" y="66"/>
                    </a:lnTo>
                    <a:lnTo>
                      <a:pt x="14" y="68"/>
                    </a:lnTo>
                    <a:lnTo>
                      <a:pt x="12" y="68"/>
                    </a:lnTo>
                    <a:lnTo>
                      <a:pt x="12" y="66"/>
                    </a:lnTo>
                    <a:lnTo>
                      <a:pt x="12" y="64"/>
                    </a:lnTo>
                    <a:lnTo>
                      <a:pt x="12" y="66"/>
                    </a:lnTo>
                    <a:lnTo>
                      <a:pt x="12" y="68"/>
                    </a:lnTo>
                    <a:lnTo>
                      <a:pt x="10" y="66"/>
                    </a:lnTo>
                    <a:lnTo>
                      <a:pt x="10" y="68"/>
                    </a:lnTo>
                    <a:lnTo>
                      <a:pt x="8" y="68"/>
                    </a:lnTo>
                    <a:lnTo>
                      <a:pt x="8" y="66"/>
                    </a:lnTo>
                    <a:lnTo>
                      <a:pt x="6" y="66"/>
                    </a:lnTo>
                    <a:lnTo>
                      <a:pt x="4" y="64"/>
                    </a:lnTo>
                    <a:lnTo>
                      <a:pt x="2" y="64"/>
                    </a:lnTo>
                    <a:lnTo>
                      <a:pt x="2" y="62"/>
                    </a:lnTo>
                    <a:lnTo>
                      <a:pt x="8" y="62"/>
                    </a:lnTo>
                    <a:lnTo>
                      <a:pt x="8" y="60"/>
                    </a:lnTo>
                    <a:lnTo>
                      <a:pt x="6" y="60"/>
                    </a:lnTo>
                    <a:lnTo>
                      <a:pt x="4" y="60"/>
                    </a:lnTo>
                    <a:lnTo>
                      <a:pt x="4" y="58"/>
                    </a:lnTo>
                    <a:lnTo>
                      <a:pt x="6" y="58"/>
                    </a:lnTo>
                    <a:lnTo>
                      <a:pt x="8" y="58"/>
                    </a:lnTo>
                    <a:lnTo>
                      <a:pt x="10" y="58"/>
                    </a:lnTo>
                    <a:lnTo>
                      <a:pt x="8" y="58"/>
                    </a:lnTo>
                    <a:lnTo>
                      <a:pt x="8" y="56"/>
                    </a:lnTo>
                    <a:lnTo>
                      <a:pt x="8" y="58"/>
                    </a:lnTo>
                    <a:lnTo>
                      <a:pt x="6" y="56"/>
                    </a:lnTo>
                    <a:lnTo>
                      <a:pt x="8" y="56"/>
                    </a:lnTo>
                    <a:lnTo>
                      <a:pt x="6" y="56"/>
                    </a:lnTo>
                    <a:lnTo>
                      <a:pt x="4" y="56"/>
                    </a:lnTo>
                    <a:lnTo>
                      <a:pt x="2" y="56"/>
                    </a:lnTo>
                    <a:lnTo>
                      <a:pt x="2" y="58"/>
                    </a:lnTo>
                    <a:lnTo>
                      <a:pt x="0" y="58"/>
                    </a:lnTo>
                    <a:lnTo>
                      <a:pt x="0" y="56"/>
                    </a:lnTo>
                    <a:lnTo>
                      <a:pt x="0" y="54"/>
                    </a:lnTo>
                    <a:lnTo>
                      <a:pt x="2" y="54"/>
                    </a:lnTo>
                    <a:lnTo>
                      <a:pt x="0" y="54"/>
                    </a:lnTo>
                    <a:lnTo>
                      <a:pt x="0" y="52"/>
                    </a:lnTo>
                    <a:lnTo>
                      <a:pt x="2" y="52"/>
                    </a:lnTo>
                    <a:lnTo>
                      <a:pt x="4" y="52"/>
                    </a:lnTo>
                    <a:lnTo>
                      <a:pt x="6" y="52"/>
                    </a:lnTo>
                    <a:lnTo>
                      <a:pt x="8" y="50"/>
                    </a:lnTo>
                    <a:lnTo>
                      <a:pt x="8" y="52"/>
                    </a:lnTo>
                    <a:lnTo>
                      <a:pt x="10" y="50"/>
                    </a:lnTo>
                    <a:lnTo>
                      <a:pt x="12" y="50"/>
                    </a:lnTo>
                    <a:lnTo>
                      <a:pt x="14" y="50"/>
                    </a:lnTo>
                    <a:lnTo>
                      <a:pt x="14" y="52"/>
                    </a:lnTo>
                    <a:lnTo>
                      <a:pt x="16" y="50"/>
                    </a:lnTo>
                    <a:lnTo>
                      <a:pt x="16" y="52"/>
                    </a:lnTo>
                    <a:lnTo>
                      <a:pt x="16" y="50"/>
                    </a:lnTo>
                    <a:lnTo>
                      <a:pt x="18" y="50"/>
                    </a:lnTo>
                    <a:lnTo>
                      <a:pt x="20" y="50"/>
                    </a:lnTo>
                    <a:lnTo>
                      <a:pt x="20" y="48"/>
                    </a:lnTo>
                    <a:lnTo>
                      <a:pt x="22" y="48"/>
                    </a:lnTo>
                    <a:lnTo>
                      <a:pt x="24" y="48"/>
                    </a:lnTo>
                    <a:lnTo>
                      <a:pt x="26" y="48"/>
                    </a:lnTo>
                    <a:lnTo>
                      <a:pt x="26" y="46"/>
                    </a:lnTo>
                    <a:lnTo>
                      <a:pt x="26" y="48"/>
                    </a:lnTo>
                    <a:lnTo>
                      <a:pt x="26" y="46"/>
                    </a:lnTo>
                    <a:lnTo>
                      <a:pt x="28" y="46"/>
                    </a:lnTo>
                    <a:lnTo>
                      <a:pt x="28" y="48"/>
                    </a:lnTo>
                    <a:lnTo>
                      <a:pt x="30" y="48"/>
                    </a:lnTo>
                    <a:lnTo>
                      <a:pt x="32" y="50"/>
                    </a:lnTo>
                    <a:lnTo>
                      <a:pt x="34" y="52"/>
                    </a:lnTo>
                    <a:lnTo>
                      <a:pt x="36" y="52"/>
                    </a:lnTo>
                    <a:lnTo>
                      <a:pt x="38" y="52"/>
                    </a:lnTo>
                    <a:lnTo>
                      <a:pt x="40" y="52"/>
                    </a:lnTo>
                    <a:lnTo>
                      <a:pt x="42" y="50"/>
                    </a:lnTo>
                    <a:lnTo>
                      <a:pt x="42" y="52"/>
                    </a:lnTo>
                    <a:lnTo>
                      <a:pt x="44" y="52"/>
                    </a:lnTo>
                    <a:lnTo>
                      <a:pt x="46" y="52"/>
                    </a:lnTo>
                    <a:lnTo>
                      <a:pt x="46" y="50"/>
                    </a:lnTo>
                    <a:lnTo>
                      <a:pt x="48" y="50"/>
                    </a:lnTo>
                    <a:lnTo>
                      <a:pt x="50" y="50"/>
                    </a:lnTo>
                    <a:lnTo>
                      <a:pt x="48" y="50"/>
                    </a:lnTo>
                    <a:lnTo>
                      <a:pt x="48" y="52"/>
                    </a:lnTo>
                    <a:lnTo>
                      <a:pt x="50" y="52"/>
                    </a:lnTo>
                    <a:lnTo>
                      <a:pt x="54" y="52"/>
                    </a:lnTo>
                    <a:lnTo>
                      <a:pt x="56" y="52"/>
                    </a:lnTo>
                    <a:lnTo>
                      <a:pt x="56" y="50"/>
                    </a:lnTo>
                    <a:lnTo>
                      <a:pt x="54" y="50"/>
                    </a:lnTo>
                    <a:lnTo>
                      <a:pt x="54" y="48"/>
                    </a:lnTo>
                    <a:lnTo>
                      <a:pt x="52" y="46"/>
                    </a:lnTo>
                    <a:lnTo>
                      <a:pt x="54" y="46"/>
                    </a:lnTo>
                    <a:lnTo>
                      <a:pt x="54" y="42"/>
                    </a:lnTo>
                    <a:lnTo>
                      <a:pt x="52" y="44"/>
                    </a:lnTo>
                    <a:lnTo>
                      <a:pt x="52" y="42"/>
                    </a:lnTo>
                    <a:lnTo>
                      <a:pt x="52" y="38"/>
                    </a:lnTo>
                    <a:lnTo>
                      <a:pt x="54" y="38"/>
                    </a:lnTo>
                    <a:lnTo>
                      <a:pt x="52" y="38"/>
                    </a:lnTo>
                    <a:lnTo>
                      <a:pt x="50" y="36"/>
                    </a:lnTo>
                    <a:lnTo>
                      <a:pt x="48" y="34"/>
                    </a:lnTo>
                    <a:lnTo>
                      <a:pt x="48" y="32"/>
                    </a:lnTo>
                    <a:lnTo>
                      <a:pt x="48" y="30"/>
                    </a:lnTo>
                    <a:lnTo>
                      <a:pt x="46" y="30"/>
                    </a:lnTo>
                    <a:lnTo>
                      <a:pt x="48" y="28"/>
                    </a:lnTo>
                    <a:lnTo>
                      <a:pt x="50" y="28"/>
                    </a:lnTo>
                    <a:lnTo>
                      <a:pt x="52" y="30"/>
                    </a:lnTo>
                    <a:lnTo>
                      <a:pt x="54" y="30"/>
                    </a:lnTo>
                    <a:lnTo>
                      <a:pt x="56" y="28"/>
                    </a:lnTo>
                    <a:lnTo>
                      <a:pt x="58" y="28"/>
                    </a:lnTo>
                    <a:lnTo>
                      <a:pt x="58" y="30"/>
                    </a:lnTo>
                    <a:lnTo>
                      <a:pt x="58" y="32"/>
                    </a:lnTo>
                    <a:lnTo>
                      <a:pt x="60" y="34"/>
                    </a:lnTo>
                    <a:lnTo>
                      <a:pt x="60" y="36"/>
                    </a:lnTo>
                    <a:lnTo>
                      <a:pt x="62" y="36"/>
                    </a:lnTo>
                    <a:lnTo>
                      <a:pt x="64" y="34"/>
                    </a:lnTo>
                    <a:lnTo>
                      <a:pt x="66" y="36"/>
                    </a:lnTo>
                    <a:lnTo>
                      <a:pt x="68" y="36"/>
                    </a:lnTo>
                    <a:lnTo>
                      <a:pt x="72" y="36"/>
                    </a:lnTo>
                    <a:lnTo>
                      <a:pt x="74" y="36"/>
                    </a:lnTo>
                    <a:lnTo>
                      <a:pt x="74" y="38"/>
                    </a:lnTo>
                    <a:lnTo>
                      <a:pt x="78" y="36"/>
                    </a:lnTo>
                    <a:lnTo>
                      <a:pt x="82" y="34"/>
                    </a:lnTo>
                    <a:lnTo>
                      <a:pt x="84" y="34"/>
                    </a:lnTo>
                    <a:lnTo>
                      <a:pt x="86" y="34"/>
                    </a:lnTo>
                    <a:lnTo>
                      <a:pt x="84" y="34"/>
                    </a:lnTo>
                    <a:lnTo>
                      <a:pt x="82" y="34"/>
                    </a:lnTo>
                    <a:lnTo>
                      <a:pt x="80" y="34"/>
                    </a:lnTo>
                    <a:lnTo>
                      <a:pt x="80" y="32"/>
                    </a:lnTo>
                    <a:lnTo>
                      <a:pt x="82" y="30"/>
                    </a:lnTo>
                    <a:lnTo>
                      <a:pt x="82" y="28"/>
                    </a:lnTo>
                    <a:lnTo>
                      <a:pt x="88" y="26"/>
                    </a:lnTo>
                    <a:lnTo>
                      <a:pt x="92" y="26"/>
                    </a:lnTo>
                    <a:lnTo>
                      <a:pt x="94" y="24"/>
                    </a:lnTo>
                    <a:lnTo>
                      <a:pt x="96" y="24"/>
                    </a:lnTo>
                    <a:lnTo>
                      <a:pt x="98" y="24"/>
                    </a:lnTo>
                    <a:lnTo>
                      <a:pt x="100" y="22"/>
                    </a:lnTo>
                    <a:lnTo>
                      <a:pt x="102" y="22"/>
                    </a:lnTo>
                    <a:lnTo>
                      <a:pt x="102" y="20"/>
                    </a:lnTo>
                    <a:lnTo>
                      <a:pt x="104" y="20"/>
                    </a:lnTo>
                    <a:lnTo>
                      <a:pt x="104" y="18"/>
                    </a:lnTo>
                    <a:lnTo>
                      <a:pt x="106" y="18"/>
                    </a:lnTo>
                    <a:lnTo>
                      <a:pt x="104" y="18"/>
                    </a:lnTo>
                    <a:lnTo>
                      <a:pt x="104" y="16"/>
                    </a:lnTo>
                    <a:lnTo>
                      <a:pt x="104" y="14"/>
                    </a:lnTo>
                    <a:lnTo>
                      <a:pt x="104" y="12"/>
                    </a:lnTo>
                    <a:lnTo>
                      <a:pt x="106" y="10"/>
                    </a:lnTo>
                    <a:lnTo>
                      <a:pt x="104" y="10"/>
                    </a:lnTo>
                    <a:lnTo>
                      <a:pt x="104" y="8"/>
                    </a:lnTo>
                    <a:lnTo>
                      <a:pt x="104" y="6"/>
                    </a:lnTo>
                    <a:lnTo>
                      <a:pt x="106" y="6"/>
                    </a:lnTo>
                    <a:lnTo>
                      <a:pt x="104" y="4"/>
                    </a:lnTo>
                    <a:lnTo>
                      <a:pt x="106" y="4"/>
                    </a:lnTo>
                    <a:lnTo>
                      <a:pt x="108" y="4"/>
                    </a:lnTo>
                    <a:lnTo>
                      <a:pt x="108" y="2"/>
                    </a:lnTo>
                    <a:lnTo>
                      <a:pt x="110" y="2"/>
                    </a:lnTo>
                    <a:lnTo>
                      <a:pt x="114" y="2"/>
                    </a:lnTo>
                    <a:lnTo>
                      <a:pt x="118" y="2"/>
                    </a:lnTo>
                    <a:lnTo>
                      <a:pt x="120" y="0"/>
                    </a:lnTo>
                    <a:lnTo>
                      <a:pt x="120" y="2"/>
                    </a:lnTo>
                    <a:lnTo>
                      <a:pt x="122" y="4"/>
                    </a:lnTo>
                    <a:lnTo>
                      <a:pt x="120" y="4"/>
                    </a:lnTo>
                    <a:lnTo>
                      <a:pt x="122" y="6"/>
                    </a:lnTo>
                    <a:lnTo>
                      <a:pt x="124" y="6"/>
                    </a:lnTo>
                    <a:lnTo>
                      <a:pt x="124" y="8"/>
                    </a:lnTo>
                    <a:lnTo>
                      <a:pt x="126" y="8"/>
                    </a:lnTo>
                    <a:lnTo>
                      <a:pt x="126" y="6"/>
                    </a:lnTo>
                    <a:lnTo>
                      <a:pt x="128" y="6"/>
                    </a:lnTo>
                    <a:lnTo>
                      <a:pt x="130" y="6"/>
                    </a:lnTo>
                    <a:lnTo>
                      <a:pt x="130" y="8"/>
                    </a:lnTo>
                    <a:lnTo>
                      <a:pt x="132" y="8"/>
                    </a:lnTo>
                    <a:lnTo>
                      <a:pt x="132" y="10"/>
                    </a:lnTo>
                    <a:lnTo>
                      <a:pt x="132" y="12"/>
                    </a:lnTo>
                    <a:lnTo>
                      <a:pt x="134" y="12"/>
                    </a:lnTo>
                    <a:lnTo>
                      <a:pt x="136" y="12"/>
                    </a:lnTo>
                    <a:lnTo>
                      <a:pt x="138" y="12"/>
                    </a:lnTo>
                    <a:lnTo>
                      <a:pt x="138" y="14"/>
                    </a:lnTo>
                    <a:lnTo>
                      <a:pt x="138" y="16"/>
                    </a:lnTo>
                    <a:lnTo>
                      <a:pt x="140" y="16"/>
                    </a:lnTo>
                    <a:lnTo>
                      <a:pt x="142" y="16"/>
                    </a:lnTo>
                    <a:lnTo>
                      <a:pt x="144" y="16"/>
                    </a:lnTo>
                    <a:lnTo>
                      <a:pt x="146" y="16"/>
                    </a:lnTo>
                    <a:lnTo>
                      <a:pt x="146" y="18"/>
                    </a:lnTo>
                    <a:lnTo>
                      <a:pt x="146" y="16"/>
                    </a:lnTo>
                    <a:lnTo>
                      <a:pt x="146" y="18"/>
                    </a:lnTo>
                    <a:lnTo>
                      <a:pt x="148" y="18"/>
                    </a:lnTo>
                    <a:lnTo>
                      <a:pt x="146" y="18"/>
                    </a:lnTo>
                    <a:lnTo>
                      <a:pt x="146" y="20"/>
                    </a:lnTo>
                    <a:lnTo>
                      <a:pt x="148" y="20"/>
                    </a:lnTo>
                    <a:lnTo>
                      <a:pt x="148" y="22"/>
                    </a:lnTo>
                    <a:lnTo>
                      <a:pt x="146" y="22"/>
                    </a:lnTo>
                    <a:lnTo>
                      <a:pt x="146" y="24"/>
                    </a:lnTo>
                    <a:lnTo>
                      <a:pt x="148" y="24"/>
                    </a:lnTo>
                    <a:lnTo>
                      <a:pt x="150" y="24"/>
                    </a:lnTo>
                    <a:lnTo>
                      <a:pt x="152" y="24"/>
                    </a:lnTo>
                    <a:lnTo>
                      <a:pt x="154" y="24"/>
                    </a:lnTo>
                    <a:lnTo>
                      <a:pt x="154" y="22"/>
                    </a:lnTo>
                    <a:lnTo>
                      <a:pt x="156" y="22"/>
                    </a:lnTo>
                    <a:lnTo>
                      <a:pt x="156" y="20"/>
                    </a:lnTo>
                    <a:lnTo>
                      <a:pt x="158" y="20"/>
                    </a:lnTo>
                    <a:lnTo>
                      <a:pt x="158" y="22"/>
                    </a:lnTo>
                    <a:lnTo>
                      <a:pt x="158" y="24"/>
                    </a:lnTo>
                    <a:lnTo>
                      <a:pt x="158" y="26"/>
                    </a:lnTo>
                    <a:lnTo>
                      <a:pt x="158" y="28"/>
                    </a:lnTo>
                    <a:lnTo>
                      <a:pt x="160" y="28"/>
                    </a:lnTo>
                    <a:lnTo>
                      <a:pt x="162" y="28"/>
                    </a:lnTo>
                    <a:lnTo>
                      <a:pt x="164" y="30"/>
                    </a:lnTo>
                    <a:lnTo>
                      <a:pt x="166" y="30"/>
                    </a:lnTo>
                    <a:lnTo>
                      <a:pt x="164" y="30"/>
                    </a:lnTo>
                    <a:lnTo>
                      <a:pt x="166" y="30"/>
                    </a:lnTo>
                    <a:lnTo>
                      <a:pt x="166" y="32"/>
                    </a:lnTo>
                    <a:lnTo>
                      <a:pt x="168" y="32"/>
                    </a:lnTo>
                    <a:lnTo>
                      <a:pt x="168" y="34"/>
                    </a:lnTo>
                    <a:lnTo>
                      <a:pt x="170" y="32"/>
                    </a:lnTo>
                    <a:lnTo>
                      <a:pt x="170" y="34"/>
                    </a:lnTo>
                    <a:lnTo>
                      <a:pt x="170" y="32"/>
                    </a:lnTo>
                    <a:lnTo>
                      <a:pt x="172" y="32"/>
                    </a:lnTo>
                    <a:lnTo>
                      <a:pt x="174" y="32"/>
                    </a:lnTo>
                    <a:lnTo>
                      <a:pt x="174" y="34"/>
                    </a:lnTo>
                    <a:lnTo>
                      <a:pt x="176" y="34"/>
                    </a:lnTo>
                    <a:lnTo>
                      <a:pt x="178" y="34"/>
                    </a:lnTo>
                    <a:lnTo>
                      <a:pt x="180" y="34"/>
                    </a:lnTo>
                    <a:lnTo>
                      <a:pt x="182" y="34"/>
                    </a:lnTo>
                    <a:lnTo>
                      <a:pt x="184" y="34"/>
                    </a:lnTo>
                    <a:lnTo>
                      <a:pt x="186" y="34"/>
                    </a:lnTo>
                    <a:lnTo>
                      <a:pt x="186" y="36"/>
                    </a:lnTo>
                    <a:lnTo>
                      <a:pt x="186" y="38"/>
                    </a:lnTo>
                    <a:lnTo>
                      <a:pt x="188" y="38"/>
                    </a:lnTo>
                    <a:lnTo>
                      <a:pt x="188" y="40"/>
                    </a:lnTo>
                    <a:lnTo>
                      <a:pt x="190" y="40"/>
                    </a:lnTo>
                    <a:lnTo>
                      <a:pt x="192" y="40"/>
                    </a:lnTo>
                    <a:lnTo>
                      <a:pt x="194" y="40"/>
                    </a:lnTo>
                    <a:lnTo>
                      <a:pt x="196" y="40"/>
                    </a:lnTo>
                    <a:lnTo>
                      <a:pt x="198" y="40"/>
                    </a:lnTo>
                    <a:lnTo>
                      <a:pt x="200" y="40"/>
                    </a:lnTo>
                    <a:lnTo>
                      <a:pt x="202" y="40"/>
                    </a:lnTo>
                    <a:lnTo>
                      <a:pt x="202" y="42"/>
                    </a:lnTo>
                    <a:lnTo>
                      <a:pt x="204" y="42"/>
                    </a:lnTo>
                    <a:lnTo>
                      <a:pt x="206" y="42"/>
                    </a:lnTo>
                    <a:lnTo>
                      <a:pt x="208" y="42"/>
                    </a:lnTo>
                    <a:lnTo>
                      <a:pt x="210" y="42"/>
                    </a:lnTo>
                    <a:lnTo>
                      <a:pt x="212" y="44"/>
                    </a:lnTo>
                    <a:lnTo>
                      <a:pt x="214" y="44"/>
                    </a:lnTo>
                    <a:lnTo>
                      <a:pt x="212" y="44"/>
                    </a:lnTo>
                    <a:lnTo>
                      <a:pt x="214" y="44"/>
                    </a:lnTo>
                    <a:lnTo>
                      <a:pt x="212" y="46"/>
                    </a:lnTo>
                    <a:lnTo>
                      <a:pt x="210" y="48"/>
                    </a:lnTo>
                    <a:lnTo>
                      <a:pt x="210" y="50"/>
                    </a:lnTo>
                    <a:lnTo>
                      <a:pt x="208" y="50"/>
                    </a:lnTo>
                    <a:lnTo>
                      <a:pt x="208" y="52"/>
                    </a:lnTo>
                    <a:lnTo>
                      <a:pt x="206" y="54"/>
                    </a:lnTo>
                    <a:lnTo>
                      <a:pt x="206" y="56"/>
                    </a:lnTo>
                    <a:lnTo>
                      <a:pt x="206" y="58"/>
                    </a:lnTo>
                    <a:lnTo>
                      <a:pt x="204" y="62"/>
                    </a:lnTo>
                    <a:lnTo>
                      <a:pt x="204" y="64"/>
                    </a:lnTo>
                    <a:lnTo>
                      <a:pt x="204" y="66"/>
                    </a:lnTo>
                    <a:lnTo>
                      <a:pt x="204" y="68"/>
                    </a:lnTo>
                    <a:lnTo>
                      <a:pt x="204" y="70"/>
                    </a:lnTo>
                    <a:lnTo>
                      <a:pt x="204" y="72"/>
                    </a:lnTo>
                    <a:lnTo>
                      <a:pt x="204" y="74"/>
                    </a:lnTo>
                    <a:lnTo>
                      <a:pt x="202" y="74"/>
                    </a:lnTo>
                    <a:lnTo>
                      <a:pt x="202" y="76"/>
                    </a:lnTo>
                    <a:lnTo>
                      <a:pt x="200" y="76"/>
                    </a:lnTo>
                    <a:lnTo>
                      <a:pt x="198" y="76"/>
                    </a:lnTo>
                    <a:lnTo>
                      <a:pt x="198" y="74"/>
                    </a:lnTo>
                    <a:lnTo>
                      <a:pt x="196" y="74"/>
                    </a:lnTo>
                    <a:lnTo>
                      <a:pt x="194" y="74"/>
                    </a:lnTo>
                    <a:lnTo>
                      <a:pt x="194" y="76"/>
                    </a:lnTo>
                    <a:lnTo>
                      <a:pt x="192" y="76"/>
                    </a:lnTo>
                    <a:lnTo>
                      <a:pt x="194" y="76"/>
                    </a:lnTo>
                    <a:lnTo>
                      <a:pt x="196" y="76"/>
                    </a:lnTo>
                    <a:lnTo>
                      <a:pt x="194" y="76"/>
                    </a:lnTo>
                    <a:lnTo>
                      <a:pt x="194" y="78"/>
                    </a:lnTo>
                    <a:lnTo>
                      <a:pt x="192" y="80"/>
                    </a:lnTo>
                    <a:lnTo>
                      <a:pt x="190" y="82"/>
                    </a:lnTo>
                    <a:lnTo>
                      <a:pt x="188" y="82"/>
                    </a:lnTo>
                    <a:lnTo>
                      <a:pt x="188" y="84"/>
                    </a:lnTo>
                    <a:lnTo>
                      <a:pt x="186" y="86"/>
                    </a:lnTo>
                    <a:lnTo>
                      <a:pt x="186" y="88"/>
                    </a:lnTo>
                    <a:lnTo>
                      <a:pt x="184" y="90"/>
                    </a:lnTo>
                    <a:lnTo>
                      <a:pt x="180" y="94"/>
                    </a:lnTo>
                    <a:lnTo>
                      <a:pt x="182" y="94"/>
                    </a:lnTo>
                    <a:lnTo>
                      <a:pt x="180" y="97"/>
                    </a:lnTo>
                    <a:lnTo>
                      <a:pt x="182" y="99"/>
                    </a:lnTo>
                    <a:lnTo>
                      <a:pt x="180" y="101"/>
                    </a:lnTo>
                    <a:lnTo>
                      <a:pt x="178" y="101"/>
                    </a:lnTo>
                    <a:lnTo>
                      <a:pt x="178" y="103"/>
                    </a:lnTo>
                    <a:lnTo>
                      <a:pt x="180" y="103"/>
                    </a:lnTo>
                    <a:lnTo>
                      <a:pt x="182" y="103"/>
                    </a:lnTo>
                    <a:lnTo>
                      <a:pt x="184" y="101"/>
                    </a:lnTo>
                    <a:lnTo>
                      <a:pt x="182" y="101"/>
                    </a:lnTo>
                    <a:lnTo>
                      <a:pt x="184" y="101"/>
                    </a:lnTo>
                    <a:lnTo>
                      <a:pt x="182" y="101"/>
                    </a:lnTo>
                    <a:lnTo>
                      <a:pt x="184" y="99"/>
                    </a:lnTo>
                    <a:lnTo>
                      <a:pt x="184" y="97"/>
                    </a:lnTo>
                    <a:lnTo>
                      <a:pt x="186" y="99"/>
                    </a:lnTo>
                    <a:lnTo>
                      <a:pt x="186" y="97"/>
                    </a:lnTo>
                    <a:lnTo>
                      <a:pt x="188" y="97"/>
                    </a:lnTo>
                    <a:lnTo>
                      <a:pt x="190" y="97"/>
                    </a:lnTo>
                    <a:lnTo>
                      <a:pt x="192" y="97"/>
                    </a:lnTo>
                    <a:lnTo>
                      <a:pt x="192" y="99"/>
                    </a:lnTo>
                    <a:lnTo>
                      <a:pt x="192" y="101"/>
                    </a:lnTo>
                    <a:lnTo>
                      <a:pt x="192" y="103"/>
                    </a:lnTo>
                    <a:lnTo>
                      <a:pt x="194" y="103"/>
                    </a:lnTo>
                    <a:lnTo>
                      <a:pt x="194" y="105"/>
                    </a:lnTo>
                    <a:lnTo>
                      <a:pt x="196" y="105"/>
                    </a:lnTo>
                    <a:lnTo>
                      <a:pt x="196" y="107"/>
                    </a:lnTo>
                    <a:lnTo>
                      <a:pt x="196" y="109"/>
                    </a:lnTo>
                    <a:lnTo>
                      <a:pt x="194" y="109"/>
                    </a:lnTo>
                    <a:lnTo>
                      <a:pt x="192" y="109"/>
                    </a:lnTo>
                    <a:lnTo>
                      <a:pt x="192" y="111"/>
                    </a:lnTo>
                    <a:lnTo>
                      <a:pt x="192" y="113"/>
                    </a:lnTo>
                    <a:lnTo>
                      <a:pt x="194" y="113"/>
                    </a:lnTo>
                    <a:lnTo>
                      <a:pt x="196" y="113"/>
                    </a:lnTo>
                    <a:lnTo>
                      <a:pt x="196" y="117"/>
                    </a:lnTo>
                    <a:lnTo>
                      <a:pt x="198" y="117"/>
                    </a:lnTo>
                    <a:lnTo>
                      <a:pt x="198" y="119"/>
                    </a:lnTo>
                    <a:lnTo>
                      <a:pt x="200" y="119"/>
                    </a:lnTo>
                    <a:lnTo>
                      <a:pt x="198" y="121"/>
                    </a:lnTo>
                    <a:lnTo>
                      <a:pt x="198" y="123"/>
                    </a:lnTo>
                    <a:lnTo>
                      <a:pt x="196" y="123"/>
                    </a:lnTo>
                    <a:lnTo>
                      <a:pt x="194" y="125"/>
                    </a:lnTo>
                    <a:lnTo>
                      <a:pt x="192" y="125"/>
                    </a:lnTo>
                    <a:lnTo>
                      <a:pt x="190" y="125"/>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18" name="Freeform 416">
                <a:extLst>
                  <a:ext uri="{FF2B5EF4-FFF2-40B4-BE49-F238E27FC236}">
                    <a16:creationId xmlns:a16="http://schemas.microsoft.com/office/drawing/2014/main" id="{E5AF7FBA-AA2F-ACAB-2672-94D165FAAA76}"/>
                  </a:ext>
                </a:extLst>
              </p:cNvPr>
              <p:cNvSpPr>
                <a:spLocks noChangeAspect="1"/>
              </p:cNvSpPr>
              <p:nvPr/>
            </p:nvSpPr>
            <p:spPr bwMode="auto">
              <a:xfrm>
                <a:off x="4968946" y="4755644"/>
                <a:ext cx="334531" cy="319355"/>
              </a:xfrm>
              <a:custGeom>
                <a:avLst/>
                <a:gdLst>
                  <a:gd name="T0" fmla="*/ 38 w 220"/>
                  <a:gd name="T1" fmla="*/ 100 h 210"/>
                  <a:gd name="T2" fmla="*/ 38 w 220"/>
                  <a:gd name="T3" fmla="*/ 78 h 210"/>
                  <a:gd name="T4" fmla="*/ 40 w 220"/>
                  <a:gd name="T5" fmla="*/ 56 h 210"/>
                  <a:gd name="T6" fmla="*/ 46 w 220"/>
                  <a:gd name="T7" fmla="*/ 66 h 210"/>
                  <a:gd name="T8" fmla="*/ 62 w 220"/>
                  <a:gd name="T9" fmla="*/ 64 h 210"/>
                  <a:gd name="T10" fmla="*/ 64 w 220"/>
                  <a:gd name="T11" fmla="*/ 70 h 210"/>
                  <a:gd name="T12" fmla="*/ 88 w 220"/>
                  <a:gd name="T13" fmla="*/ 80 h 210"/>
                  <a:gd name="T14" fmla="*/ 96 w 220"/>
                  <a:gd name="T15" fmla="*/ 72 h 210"/>
                  <a:gd name="T16" fmla="*/ 104 w 220"/>
                  <a:gd name="T17" fmla="*/ 80 h 210"/>
                  <a:gd name="T18" fmla="*/ 116 w 220"/>
                  <a:gd name="T19" fmla="*/ 88 h 210"/>
                  <a:gd name="T20" fmla="*/ 132 w 220"/>
                  <a:gd name="T21" fmla="*/ 110 h 210"/>
                  <a:gd name="T22" fmla="*/ 138 w 220"/>
                  <a:gd name="T23" fmla="*/ 108 h 210"/>
                  <a:gd name="T24" fmla="*/ 144 w 220"/>
                  <a:gd name="T25" fmla="*/ 110 h 210"/>
                  <a:gd name="T26" fmla="*/ 148 w 220"/>
                  <a:gd name="T27" fmla="*/ 84 h 210"/>
                  <a:gd name="T28" fmla="*/ 140 w 220"/>
                  <a:gd name="T29" fmla="*/ 90 h 210"/>
                  <a:gd name="T30" fmla="*/ 124 w 220"/>
                  <a:gd name="T31" fmla="*/ 78 h 210"/>
                  <a:gd name="T32" fmla="*/ 124 w 220"/>
                  <a:gd name="T33" fmla="*/ 60 h 210"/>
                  <a:gd name="T34" fmla="*/ 126 w 220"/>
                  <a:gd name="T35" fmla="*/ 42 h 210"/>
                  <a:gd name="T36" fmla="*/ 122 w 220"/>
                  <a:gd name="T37" fmla="*/ 22 h 210"/>
                  <a:gd name="T38" fmla="*/ 132 w 220"/>
                  <a:gd name="T39" fmla="*/ 8 h 210"/>
                  <a:gd name="T40" fmla="*/ 150 w 220"/>
                  <a:gd name="T41" fmla="*/ 4 h 210"/>
                  <a:gd name="T42" fmla="*/ 168 w 220"/>
                  <a:gd name="T43" fmla="*/ 0 h 210"/>
                  <a:gd name="T44" fmla="*/ 168 w 220"/>
                  <a:gd name="T45" fmla="*/ 2 h 210"/>
                  <a:gd name="T46" fmla="*/ 188 w 220"/>
                  <a:gd name="T47" fmla="*/ 14 h 210"/>
                  <a:gd name="T48" fmla="*/ 206 w 220"/>
                  <a:gd name="T49" fmla="*/ 26 h 210"/>
                  <a:gd name="T50" fmla="*/ 208 w 220"/>
                  <a:gd name="T51" fmla="*/ 30 h 210"/>
                  <a:gd name="T52" fmla="*/ 220 w 220"/>
                  <a:gd name="T53" fmla="*/ 48 h 210"/>
                  <a:gd name="T54" fmla="*/ 216 w 220"/>
                  <a:gd name="T55" fmla="*/ 56 h 210"/>
                  <a:gd name="T56" fmla="*/ 214 w 220"/>
                  <a:gd name="T57" fmla="*/ 72 h 210"/>
                  <a:gd name="T58" fmla="*/ 214 w 220"/>
                  <a:gd name="T59" fmla="*/ 88 h 210"/>
                  <a:gd name="T60" fmla="*/ 210 w 220"/>
                  <a:gd name="T61" fmla="*/ 92 h 210"/>
                  <a:gd name="T62" fmla="*/ 202 w 220"/>
                  <a:gd name="T63" fmla="*/ 114 h 210"/>
                  <a:gd name="T64" fmla="*/ 210 w 220"/>
                  <a:gd name="T65" fmla="*/ 124 h 210"/>
                  <a:gd name="T66" fmla="*/ 196 w 220"/>
                  <a:gd name="T67" fmla="*/ 130 h 210"/>
                  <a:gd name="T68" fmla="*/ 180 w 220"/>
                  <a:gd name="T69" fmla="*/ 136 h 210"/>
                  <a:gd name="T70" fmla="*/ 166 w 220"/>
                  <a:gd name="T71" fmla="*/ 140 h 210"/>
                  <a:gd name="T72" fmla="*/ 154 w 220"/>
                  <a:gd name="T73" fmla="*/ 146 h 210"/>
                  <a:gd name="T74" fmla="*/ 156 w 220"/>
                  <a:gd name="T75" fmla="*/ 158 h 210"/>
                  <a:gd name="T76" fmla="*/ 142 w 220"/>
                  <a:gd name="T77" fmla="*/ 162 h 210"/>
                  <a:gd name="T78" fmla="*/ 128 w 220"/>
                  <a:gd name="T79" fmla="*/ 164 h 210"/>
                  <a:gd name="T80" fmla="*/ 122 w 220"/>
                  <a:gd name="T81" fmla="*/ 178 h 210"/>
                  <a:gd name="T82" fmla="*/ 104 w 220"/>
                  <a:gd name="T83" fmla="*/ 194 h 210"/>
                  <a:gd name="T84" fmla="*/ 86 w 220"/>
                  <a:gd name="T85" fmla="*/ 210 h 210"/>
                  <a:gd name="T86" fmla="*/ 60 w 220"/>
                  <a:gd name="T87" fmla="*/ 204 h 210"/>
                  <a:gd name="T88" fmla="*/ 38 w 220"/>
                  <a:gd name="T89" fmla="*/ 196 h 210"/>
                  <a:gd name="T90" fmla="*/ 26 w 220"/>
                  <a:gd name="T91" fmla="*/ 200 h 210"/>
                  <a:gd name="T92" fmla="*/ 12 w 220"/>
                  <a:gd name="T93" fmla="*/ 184 h 210"/>
                  <a:gd name="T94" fmla="*/ 0 w 220"/>
                  <a:gd name="T95" fmla="*/ 168 h 210"/>
                  <a:gd name="T96" fmla="*/ 0 w 220"/>
                  <a:gd name="T97" fmla="*/ 152 h 210"/>
                  <a:gd name="T98" fmla="*/ 0 w 220"/>
                  <a:gd name="T99" fmla="*/ 136 h 210"/>
                  <a:gd name="T100" fmla="*/ 2 w 220"/>
                  <a:gd name="T101" fmla="*/ 118 h 210"/>
                  <a:gd name="T102" fmla="*/ 2 w 220"/>
                  <a:gd name="T103" fmla="*/ 102 h 210"/>
                  <a:gd name="T104" fmla="*/ 20 w 220"/>
                  <a:gd name="T105" fmla="*/ 100 h 210"/>
                  <a:gd name="T106" fmla="*/ 38 w 220"/>
                  <a:gd name="T107" fmla="*/ 100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20" h="210">
                    <a:moveTo>
                      <a:pt x="38" y="100"/>
                    </a:moveTo>
                    <a:lnTo>
                      <a:pt x="38" y="78"/>
                    </a:lnTo>
                    <a:lnTo>
                      <a:pt x="40" y="56"/>
                    </a:lnTo>
                    <a:lnTo>
                      <a:pt x="46" y="66"/>
                    </a:lnTo>
                    <a:lnTo>
                      <a:pt x="62" y="64"/>
                    </a:lnTo>
                    <a:lnTo>
                      <a:pt x="64" y="70"/>
                    </a:lnTo>
                    <a:lnTo>
                      <a:pt x="88" y="80"/>
                    </a:lnTo>
                    <a:lnTo>
                      <a:pt x="96" y="72"/>
                    </a:lnTo>
                    <a:lnTo>
                      <a:pt x="104" y="80"/>
                    </a:lnTo>
                    <a:lnTo>
                      <a:pt x="116" y="88"/>
                    </a:lnTo>
                    <a:lnTo>
                      <a:pt x="132" y="110"/>
                    </a:lnTo>
                    <a:lnTo>
                      <a:pt x="138" y="108"/>
                    </a:lnTo>
                    <a:lnTo>
                      <a:pt x="144" y="110"/>
                    </a:lnTo>
                    <a:lnTo>
                      <a:pt x="148" y="84"/>
                    </a:lnTo>
                    <a:lnTo>
                      <a:pt x="140" y="90"/>
                    </a:lnTo>
                    <a:lnTo>
                      <a:pt x="124" y="78"/>
                    </a:lnTo>
                    <a:lnTo>
                      <a:pt x="124" y="60"/>
                    </a:lnTo>
                    <a:lnTo>
                      <a:pt x="126" y="42"/>
                    </a:lnTo>
                    <a:lnTo>
                      <a:pt x="122" y="22"/>
                    </a:lnTo>
                    <a:lnTo>
                      <a:pt x="132" y="8"/>
                    </a:lnTo>
                    <a:lnTo>
                      <a:pt x="150" y="4"/>
                    </a:lnTo>
                    <a:lnTo>
                      <a:pt x="168" y="0"/>
                    </a:lnTo>
                    <a:lnTo>
                      <a:pt x="168" y="2"/>
                    </a:lnTo>
                    <a:lnTo>
                      <a:pt x="188" y="14"/>
                    </a:lnTo>
                    <a:lnTo>
                      <a:pt x="206" y="26"/>
                    </a:lnTo>
                    <a:lnTo>
                      <a:pt x="208" y="30"/>
                    </a:lnTo>
                    <a:lnTo>
                      <a:pt x="220" y="48"/>
                    </a:lnTo>
                    <a:lnTo>
                      <a:pt x="216" y="56"/>
                    </a:lnTo>
                    <a:lnTo>
                      <a:pt x="214" y="72"/>
                    </a:lnTo>
                    <a:lnTo>
                      <a:pt x="214" y="88"/>
                    </a:lnTo>
                    <a:lnTo>
                      <a:pt x="210" y="92"/>
                    </a:lnTo>
                    <a:lnTo>
                      <a:pt x="202" y="114"/>
                    </a:lnTo>
                    <a:lnTo>
                      <a:pt x="210" y="124"/>
                    </a:lnTo>
                    <a:lnTo>
                      <a:pt x="196" y="130"/>
                    </a:lnTo>
                    <a:lnTo>
                      <a:pt x="180" y="136"/>
                    </a:lnTo>
                    <a:lnTo>
                      <a:pt x="166" y="140"/>
                    </a:lnTo>
                    <a:lnTo>
                      <a:pt x="154" y="146"/>
                    </a:lnTo>
                    <a:lnTo>
                      <a:pt x="156" y="158"/>
                    </a:lnTo>
                    <a:lnTo>
                      <a:pt x="142" y="162"/>
                    </a:lnTo>
                    <a:lnTo>
                      <a:pt x="128" y="164"/>
                    </a:lnTo>
                    <a:lnTo>
                      <a:pt x="122" y="178"/>
                    </a:lnTo>
                    <a:lnTo>
                      <a:pt x="104" y="194"/>
                    </a:lnTo>
                    <a:lnTo>
                      <a:pt x="86" y="210"/>
                    </a:lnTo>
                    <a:lnTo>
                      <a:pt x="60" y="204"/>
                    </a:lnTo>
                    <a:lnTo>
                      <a:pt x="38" y="196"/>
                    </a:lnTo>
                    <a:lnTo>
                      <a:pt x="26" y="200"/>
                    </a:lnTo>
                    <a:lnTo>
                      <a:pt x="12" y="184"/>
                    </a:lnTo>
                    <a:lnTo>
                      <a:pt x="0" y="168"/>
                    </a:lnTo>
                    <a:lnTo>
                      <a:pt x="0" y="152"/>
                    </a:lnTo>
                    <a:lnTo>
                      <a:pt x="0" y="136"/>
                    </a:lnTo>
                    <a:lnTo>
                      <a:pt x="2" y="118"/>
                    </a:lnTo>
                    <a:lnTo>
                      <a:pt x="2" y="102"/>
                    </a:lnTo>
                    <a:lnTo>
                      <a:pt x="20" y="100"/>
                    </a:lnTo>
                    <a:lnTo>
                      <a:pt x="38" y="10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19" name="Freeform 417">
                <a:extLst>
                  <a:ext uri="{FF2B5EF4-FFF2-40B4-BE49-F238E27FC236}">
                    <a16:creationId xmlns:a16="http://schemas.microsoft.com/office/drawing/2014/main" id="{AFC5FDE5-1BB4-FD55-5788-88270466B589}"/>
                  </a:ext>
                </a:extLst>
              </p:cNvPr>
              <p:cNvSpPr>
                <a:spLocks noChangeAspect="1"/>
              </p:cNvSpPr>
              <p:nvPr/>
            </p:nvSpPr>
            <p:spPr bwMode="auto">
              <a:xfrm>
                <a:off x="4111332" y="4145828"/>
                <a:ext cx="167264" cy="203779"/>
              </a:xfrm>
              <a:custGeom>
                <a:avLst/>
                <a:gdLst>
                  <a:gd name="T0" fmla="*/ 62 w 110"/>
                  <a:gd name="T1" fmla="*/ 8 h 134"/>
                  <a:gd name="T2" fmla="*/ 74 w 110"/>
                  <a:gd name="T3" fmla="*/ 20 h 134"/>
                  <a:gd name="T4" fmla="*/ 90 w 110"/>
                  <a:gd name="T5" fmla="*/ 16 h 134"/>
                  <a:gd name="T6" fmla="*/ 106 w 110"/>
                  <a:gd name="T7" fmla="*/ 26 h 134"/>
                  <a:gd name="T8" fmla="*/ 110 w 110"/>
                  <a:gd name="T9" fmla="*/ 52 h 134"/>
                  <a:gd name="T10" fmla="*/ 104 w 110"/>
                  <a:gd name="T11" fmla="*/ 66 h 134"/>
                  <a:gd name="T12" fmla="*/ 98 w 110"/>
                  <a:gd name="T13" fmla="*/ 82 h 134"/>
                  <a:gd name="T14" fmla="*/ 100 w 110"/>
                  <a:gd name="T15" fmla="*/ 98 h 134"/>
                  <a:gd name="T16" fmla="*/ 104 w 110"/>
                  <a:gd name="T17" fmla="*/ 114 h 134"/>
                  <a:gd name="T18" fmla="*/ 98 w 110"/>
                  <a:gd name="T19" fmla="*/ 118 h 134"/>
                  <a:gd name="T20" fmla="*/ 96 w 110"/>
                  <a:gd name="T21" fmla="*/ 114 h 134"/>
                  <a:gd name="T22" fmla="*/ 88 w 110"/>
                  <a:gd name="T23" fmla="*/ 116 h 134"/>
                  <a:gd name="T24" fmla="*/ 84 w 110"/>
                  <a:gd name="T25" fmla="*/ 114 h 134"/>
                  <a:gd name="T26" fmla="*/ 70 w 110"/>
                  <a:gd name="T27" fmla="*/ 116 h 134"/>
                  <a:gd name="T28" fmla="*/ 64 w 110"/>
                  <a:gd name="T29" fmla="*/ 118 h 134"/>
                  <a:gd name="T30" fmla="*/ 40 w 110"/>
                  <a:gd name="T31" fmla="*/ 126 h 134"/>
                  <a:gd name="T32" fmla="*/ 16 w 110"/>
                  <a:gd name="T33" fmla="*/ 134 h 134"/>
                  <a:gd name="T34" fmla="*/ 20 w 110"/>
                  <a:gd name="T35" fmla="*/ 108 h 134"/>
                  <a:gd name="T36" fmla="*/ 12 w 110"/>
                  <a:gd name="T37" fmla="*/ 100 h 134"/>
                  <a:gd name="T38" fmla="*/ 0 w 110"/>
                  <a:gd name="T39" fmla="*/ 88 h 134"/>
                  <a:gd name="T40" fmla="*/ 0 w 110"/>
                  <a:gd name="T41" fmla="*/ 84 h 134"/>
                  <a:gd name="T42" fmla="*/ 0 w 110"/>
                  <a:gd name="T43" fmla="*/ 66 h 134"/>
                  <a:gd name="T44" fmla="*/ 0 w 110"/>
                  <a:gd name="T45" fmla="*/ 64 h 134"/>
                  <a:gd name="T46" fmla="*/ 6 w 110"/>
                  <a:gd name="T47" fmla="*/ 58 h 134"/>
                  <a:gd name="T48" fmla="*/ 4 w 110"/>
                  <a:gd name="T49" fmla="*/ 48 h 134"/>
                  <a:gd name="T50" fmla="*/ 12 w 110"/>
                  <a:gd name="T51" fmla="*/ 46 h 134"/>
                  <a:gd name="T52" fmla="*/ 12 w 110"/>
                  <a:gd name="T53" fmla="*/ 42 h 134"/>
                  <a:gd name="T54" fmla="*/ 10 w 110"/>
                  <a:gd name="T55" fmla="*/ 36 h 134"/>
                  <a:gd name="T56" fmla="*/ 10 w 110"/>
                  <a:gd name="T57" fmla="*/ 30 h 134"/>
                  <a:gd name="T58" fmla="*/ 6 w 110"/>
                  <a:gd name="T59" fmla="*/ 26 h 134"/>
                  <a:gd name="T60" fmla="*/ 8 w 110"/>
                  <a:gd name="T61" fmla="*/ 12 h 134"/>
                  <a:gd name="T62" fmla="*/ 12 w 110"/>
                  <a:gd name="T63" fmla="*/ 8 h 134"/>
                  <a:gd name="T64" fmla="*/ 24 w 110"/>
                  <a:gd name="T65" fmla="*/ 10 h 134"/>
                  <a:gd name="T66" fmla="*/ 32 w 110"/>
                  <a:gd name="T67" fmla="*/ 4 h 134"/>
                  <a:gd name="T68" fmla="*/ 40 w 110"/>
                  <a:gd name="T69" fmla="*/ 0 h 134"/>
                  <a:gd name="T70" fmla="*/ 42 w 110"/>
                  <a:gd name="T71" fmla="*/ 8 h 134"/>
                  <a:gd name="T72" fmla="*/ 54 w 110"/>
                  <a:gd name="T73" fmla="*/ 6 h 134"/>
                  <a:gd name="T74" fmla="*/ 62 w 110"/>
                  <a:gd name="T75" fmla="*/ 8 h 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0" h="134">
                    <a:moveTo>
                      <a:pt x="62" y="8"/>
                    </a:moveTo>
                    <a:lnTo>
                      <a:pt x="74" y="20"/>
                    </a:lnTo>
                    <a:lnTo>
                      <a:pt x="90" y="16"/>
                    </a:lnTo>
                    <a:lnTo>
                      <a:pt x="106" y="26"/>
                    </a:lnTo>
                    <a:lnTo>
                      <a:pt x="110" y="52"/>
                    </a:lnTo>
                    <a:lnTo>
                      <a:pt x="104" y="66"/>
                    </a:lnTo>
                    <a:lnTo>
                      <a:pt x="98" y="82"/>
                    </a:lnTo>
                    <a:lnTo>
                      <a:pt x="100" y="98"/>
                    </a:lnTo>
                    <a:lnTo>
                      <a:pt x="104" y="114"/>
                    </a:lnTo>
                    <a:lnTo>
                      <a:pt x="98" y="118"/>
                    </a:lnTo>
                    <a:lnTo>
                      <a:pt x="96" y="114"/>
                    </a:lnTo>
                    <a:lnTo>
                      <a:pt x="88" y="116"/>
                    </a:lnTo>
                    <a:lnTo>
                      <a:pt x="84" y="114"/>
                    </a:lnTo>
                    <a:lnTo>
                      <a:pt x="70" y="116"/>
                    </a:lnTo>
                    <a:lnTo>
                      <a:pt x="64" y="118"/>
                    </a:lnTo>
                    <a:lnTo>
                      <a:pt x="40" y="126"/>
                    </a:lnTo>
                    <a:lnTo>
                      <a:pt x="16" y="134"/>
                    </a:lnTo>
                    <a:lnTo>
                      <a:pt x="20" y="108"/>
                    </a:lnTo>
                    <a:lnTo>
                      <a:pt x="12" y="100"/>
                    </a:lnTo>
                    <a:lnTo>
                      <a:pt x="0" y="88"/>
                    </a:lnTo>
                    <a:lnTo>
                      <a:pt x="0" y="84"/>
                    </a:lnTo>
                    <a:lnTo>
                      <a:pt x="0" y="66"/>
                    </a:lnTo>
                    <a:lnTo>
                      <a:pt x="0" y="64"/>
                    </a:lnTo>
                    <a:lnTo>
                      <a:pt x="6" y="58"/>
                    </a:lnTo>
                    <a:lnTo>
                      <a:pt x="4" y="48"/>
                    </a:lnTo>
                    <a:lnTo>
                      <a:pt x="12" y="46"/>
                    </a:lnTo>
                    <a:lnTo>
                      <a:pt x="12" y="42"/>
                    </a:lnTo>
                    <a:lnTo>
                      <a:pt x="10" y="36"/>
                    </a:lnTo>
                    <a:lnTo>
                      <a:pt x="10" y="30"/>
                    </a:lnTo>
                    <a:lnTo>
                      <a:pt x="6" y="26"/>
                    </a:lnTo>
                    <a:lnTo>
                      <a:pt x="8" y="12"/>
                    </a:lnTo>
                    <a:lnTo>
                      <a:pt x="12" y="8"/>
                    </a:lnTo>
                    <a:lnTo>
                      <a:pt x="24" y="10"/>
                    </a:lnTo>
                    <a:lnTo>
                      <a:pt x="32" y="4"/>
                    </a:lnTo>
                    <a:lnTo>
                      <a:pt x="40" y="0"/>
                    </a:lnTo>
                    <a:lnTo>
                      <a:pt x="42" y="8"/>
                    </a:lnTo>
                    <a:lnTo>
                      <a:pt x="54" y="6"/>
                    </a:lnTo>
                    <a:lnTo>
                      <a:pt x="62" y="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20" name="Freeform 418">
                <a:extLst>
                  <a:ext uri="{FF2B5EF4-FFF2-40B4-BE49-F238E27FC236}">
                    <a16:creationId xmlns:a16="http://schemas.microsoft.com/office/drawing/2014/main" id="{6CB25A05-562A-3A14-95B0-F1B6EC381F69}"/>
                  </a:ext>
                </a:extLst>
              </p:cNvPr>
              <p:cNvSpPr>
                <a:spLocks noChangeAspect="1"/>
              </p:cNvSpPr>
              <p:nvPr/>
            </p:nvSpPr>
            <p:spPr bwMode="auto">
              <a:xfrm>
                <a:off x="2605946" y="5114534"/>
                <a:ext cx="234171" cy="263085"/>
              </a:xfrm>
              <a:custGeom>
                <a:avLst/>
                <a:gdLst>
                  <a:gd name="T0" fmla="*/ 0 w 154"/>
                  <a:gd name="T1" fmla="*/ 63 h 173"/>
                  <a:gd name="T2" fmla="*/ 4 w 154"/>
                  <a:gd name="T3" fmla="*/ 39 h 173"/>
                  <a:gd name="T4" fmla="*/ 8 w 154"/>
                  <a:gd name="T5" fmla="*/ 17 h 173"/>
                  <a:gd name="T6" fmla="*/ 10 w 154"/>
                  <a:gd name="T7" fmla="*/ 6 h 173"/>
                  <a:gd name="T8" fmla="*/ 34 w 154"/>
                  <a:gd name="T9" fmla="*/ 4 h 173"/>
                  <a:gd name="T10" fmla="*/ 58 w 154"/>
                  <a:gd name="T11" fmla="*/ 0 h 173"/>
                  <a:gd name="T12" fmla="*/ 78 w 154"/>
                  <a:gd name="T13" fmla="*/ 15 h 173"/>
                  <a:gd name="T14" fmla="*/ 78 w 154"/>
                  <a:gd name="T15" fmla="*/ 19 h 173"/>
                  <a:gd name="T16" fmla="*/ 82 w 154"/>
                  <a:gd name="T17" fmla="*/ 27 h 173"/>
                  <a:gd name="T18" fmla="*/ 84 w 154"/>
                  <a:gd name="T19" fmla="*/ 57 h 173"/>
                  <a:gd name="T20" fmla="*/ 110 w 154"/>
                  <a:gd name="T21" fmla="*/ 61 h 173"/>
                  <a:gd name="T22" fmla="*/ 124 w 154"/>
                  <a:gd name="T23" fmla="*/ 63 h 173"/>
                  <a:gd name="T24" fmla="*/ 130 w 154"/>
                  <a:gd name="T25" fmla="*/ 81 h 173"/>
                  <a:gd name="T26" fmla="*/ 136 w 154"/>
                  <a:gd name="T27" fmla="*/ 97 h 173"/>
                  <a:gd name="T28" fmla="*/ 146 w 154"/>
                  <a:gd name="T29" fmla="*/ 97 h 173"/>
                  <a:gd name="T30" fmla="*/ 154 w 154"/>
                  <a:gd name="T31" fmla="*/ 99 h 173"/>
                  <a:gd name="T32" fmla="*/ 154 w 154"/>
                  <a:gd name="T33" fmla="*/ 117 h 173"/>
                  <a:gd name="T34" fmla="*/ 154 w 154"/>
                  <a:gd name="T35" fmla="*/ 133 h 173"/>
                  <a:gd name="T36" fmla="*/ 154 w 154"/>
                  <a:gd name="T37" fmla="*/ 147 h 173"/>
                  <a:gd name="T38" fmla="*/ 140 w 154"/>
                  <a:gd name="T39" fmla="*/ 169 h 173"/>
                  <a:gd name="T40" fmla="*/ 128 w 154"/>
                  <a:gd name="T41" fmla="*/ 173 h 173"/>
                  <a:gd name="T42" fmla="*/ 106 w 154"/>
                  <a:gd name="T43" fmla="*/ 171 h 173"/>
                  <a:gd name="T44" fmla="*/ 86 w 154"/>
                  <a:gd name="T45" fmla="*/ 169 h 173"/>
                  <a:gd name="T46" fmla="*/ 92 w 154"/>
                  <a:gd name="T47" fmla="*/ 149 h 173"/>
                  <a:gd name="T48" fmla="*/ 100 w 154"/>
                  <a:gd name="T49" fmla="*/ 131 h 173"/>
                  <a:gd name="T50" fmla="*/ 82 w 154"/>
                  <a:gd name="T51" fmla="*/ 119 h 173"/>
                  <a:gd name="T52" fmla="*/ 66 w 154"/>
                  <a:gd name="T53" fmla="*/ 111 h 173"/>
                  <a:gd name="T54" fmla="*/ 52 w 154"/>
                  <a:gd name="T55" fmla="*/ 103 h 173"/>
                  <a:gd name="T56" fmla="*/ 36 w 154"/>
                  <a:gd name="T57" fmla="*/ 97 h 173"/>
                  <a:gd name="T58" fmla="*/ 18 w 154"/>
                  <a:gd name="T59" fmla="*/ 79 h 173"/>
                  <a:gd name="T60" fmla="*/ 0 w 154"/>
                  <a:gd name="T61" fmla="*/ 63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4" h="173">
                    <a:moveTo>
                      <a:pt x="0" y="63"/>
                    </a:moveTo>
                    <a:lnTo>
                      <a:pt x="4" y="39"/>
                    </a:lnTo>
                    <a:lnTo>
                      <a:pt x="8" y="17"/>
                    </a:lnTo>
                    <a:lnTo>
                      <a:pt x="10" y="6"/>
                    </a:lnTo>
                    <a:lnTo>
                      <a:pt x="34" y="4"/>
                    </a:lnTo>
                    <a:lnTo>
                      <a:pt x="58" y="0"/>
                    </a:lnTo>
                    <a:lnTo>
                      <a:pt x="78" y="15"/>
                    </a:lnTo>
                    <a:lnTo>
                      <a:pt x="78" y="19"/>
                    </a:lnTo>
                    <a:lnTo>
                      <a:pt x="82" y="27"/>
                    </a:lnTo>
                    <a:lnTo>
                      <a:pt x="84" y="57"/>
                    </a:lnTo>
                    <a:lnTo>
                      <a:pt x="110" y="61"/>
                    </a:lnTo>
                    <a:lnTo>
                      <a:pt x="124" y="63"/>
                    </a:lnTo>
                    <a:lnTo>
                      <a:pt x="130" y="81"/>
                    </a:lnTo>
                    <a:lnTo>
                      <a:pt x="136" y="97"/>
                    </a:lnTo>
                    <a:lnTo>
                      <a:pt x="146" y="97"/>
                    </a:lnTo>
                    <a:lnTo>
                      <a:pt x="154" y="99"/>
                    </a:lnTo>
                    <a:lnTo>
                      <a:pt x="154" y="117"/>
                    </a:lnTo>
                    <a:lnTo>
                      <a:pt x="154" y="133"/>
                    </a:lnTo>
                    <a:lnTo>
                      <a:pt x="154" y="147"/>
                    </a:lnTo>
                    <a:lnTo>
                      <a:pt x="140" y="169"/>
                    </a:lnTo>
                    <a:lnTo>
                      <a:pt x="128" y="173"/>
                    </a:lnTo>
                    <a:lnTo>
                      <a:pt x="106" y="171"/>
                    </a:lnTo>
                    <a:lnTo>
                      <a:pt x="86" y="169"/>
                    </a:lnTo>
                    <a:lnTo>
                      <a:pt x="92" y="149"/>
                    </a:lnTo>
                    <a:lnTo>
                      <a:pt x="100" y="131"/>
                    </a:lnTo>
                    <a:lnTo>
                      <a:pt x="82" y="119"/>
                    </a:lnTo>
                    <a:lnTo>
                      <a:pt x="66" y="111"/>
                    </a:lnTo>
                    <a:lnTo>
                      <a:pt x="52" y="103"/>
                    </a:lnTo>
                    <a:lnTo>
                      <a:pt x="36" y="97"/>
                    </a:lnTo>
                    <a:lnTo>
                      <a:pt x="18" y="79"/>
                    </a:lnTo>
                    <a:lnTo>
                      <a:pt x="0" y="63"/>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21" name="Freeform 419">
                <a:extLst>
                  <a:ext uri="{FF2B5EF4-FFF2-40B4-BE49-F238E27FC236}">
                    <a16:creationId xmlns:a16="http://schemas.microsoft.com/office/drawing/2014/main" id="{74761156-E063-3C07-C695-F19AFED21EF0}"/>
                  </a:ext>
                </a:extLst>
              </p:cNvPr>
              <p:cNvSpPr>
                <a:spLocks noChangeAspect="1"/>
              </p:cNvSpPr>
              <p:nvPr/>
            </p:nvSpPr>
            <p:spPr bwMode="auto">
              <a:xfrm>
                <a:off x="5753569" y="3645508"/>
                <a:ext cx="27372" cy="51705"/>
              </a:xfrm>
              <a:custGeom>
                <a:avLst/>
                <a:gdLst>
                  <a:gd name="T0" fmla="*/ 10 w 18"/>
                  <a:gd name="T1" fmla="*/ 32 h 34"/>
                  <a:gd name="T2" fmla="*/ 8 w 18"/>
                  <a:gd name="T3" fmla="*/ 34 h 34"/>
                  <a:gd name="T4" fmla="*/ 4 w 18"/>
                  <a:gd name="T5" fmla="*/ 30 h 34"/>
                  <a:gd name="T6" fmla="*/ 0 w 18"/>
                  <a:gd name="T7" fmla="*/ 14 h 34"/>
                  <a:gd name="T8" fmla="*/ 4 w 18"/>
                  <a:gd name="T9" fmla="*/ 2 h 34"/>
                  <a:gd name="T10" fmla="*/ 8 w 18"/>
                  <a:gd name="T11" fmla="*/ 0 h 34"/>
                  <a:gd name="T12" fmla="*/ 14 w 18"/>
                  <a:gd name="T13" fmla="*/ 6 h 34"/>
                  <a:gd name="T14" fmla="*/ 16 w 18"/>
                  <a:gd name="T15" fmla="*/ 18 h 34"/>
                  <a:gd name="T16" fmla="*/ 18 w 18"/>
                  <a:gd name="T17" fmla="*/ 22 h 34"/>
                  <a:gd name="T18" fmla="*/ 16 w 18"/>
                  <a:gd name="T19" fmla="*/ 28 h 34"/>
                  <a:gd name="T20" fmla="*/ 10 w 18"/>
                  <a:gd name="T21" fmla="*/ 32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34">
                    <a:moveTo>
                      <a:pt x="10" y="32"/>
                    </a:moveTo>
                    <a:lnTo>
                      <a:pt x="8" y="34"/>
                    </a:lnTo>
                    <a:lnTo>
                      <a:pt x="4" y="30"/>
                    </a:lnTo>
                    <a:lnTo>
                      <a:pt x="0" y="14"/>
                    </a:lnTo>
                    <a:lnTo>
                      <a:pt x="4" y="2"/>
                    </a:lnTo>
                    <a:lnTo>
                      <a:pt x="8" y="0"/>
                    </a:lnTo>
                    <a:lnTo>
                      <a:pt x="14" y="6"/>
                    </a:lnTo>
                    <a:lnTo>
                      <a:pt x="16" y="18"/>
                    </a:lnTo>
                    <a:lnTo>
                      <a:pt x="18" y="22"/>
                    </a:lnTo>
                    <a:lnTo>
                      <a:pt x="16" y="28"/>
                    </a:lnTo>
                    <a:lnTo>
                      <a:pt x="10" y="3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22" name="Freeform 420">
                <a:extLst>
                  <a:ext uri="{FF2B5EF4-FFF2-40B4-BE49-F238E27FC236}">
                    <a16:creationId xmlns:a16="http://schemas.microsoft.com/office/drawing/2014/main" id="{AC24BA58-4FDF-5922-77AE-00225044E76C}"/>
                  </a:ext>
                </a:extLst>
              </p:cNvPr>
              <p:cNvSpPr>
                <a:spLocks noChangeAspect="1"/>
              </p:cNvSpPr>
              <p:nvPr/>
            </p:nvSpPr>
            <p:spPr bwMode="auto">
              <a:xfrm>
                <a:off x="5035850" y="4080439"/>
                <a:ext cx="334531" cy="296544"/>
              </a:xfrm>
              <a:custGeom>
                <a:avLst/>
                <a:gdLst>
                  <a:gd name="T0" fmla="*/ 178 w 220"/>
                  <a:gd name="T1" fmla="*/ 77 h 195"/>
                  <a:gd name="T2" fmla="*/ 184 w 220"/>
                  <a:gd name="T3" fmla="*/ 87 h 195"/>
                  <a:gd name="T4" fmla="*/ 172 w 220"/>
                  <a:gd name="T5" fmla="*/ 89 h 195"/>
                  <a:gd name="T6" fmla="*/ 166 w 220"/>
                  <a:gd name="T7" fmla="*/ 99 h 195"/>
                  <a:gd name="T8" fmla="*/ 172 w 220"/>
                  <a:gd name="T9" fmla="*/ 105 h 195"/>
                  <a:gd name="T10" fmla="*/ 190 w 220"/>
                  <a:gd name="T11" fmla="*/ 121 h 195"/>
                  <a:gd name="T12" fmla="*/ 198 w 220"/>
                  <a:gd name="T13" fmla="*/ 135 h 195"/>
                  <a:gd name="T14" fmla="*/ 206 w 220"/>
                  <a:gd name="T15" fmla="*/ 151 h 195"/>
                  <a:gd name="T16" fmla="*/ 216 w 220"/>
                  <a:gd name="T17" fmla="*/ 155 h 195"/>
                  <a:gd name="T18" fmla="*/ 220 w 220"/>
                  <a:gd name="T19" fmla="*/ 171 h 195"/>
                  <a:gd name="T20" fmla="*/ 206 w 220"/>
                  <a:gd name="T21" fmla="*/ 171 h 195"/>
                  <a:gd name="T22" fmla="*/ 192 w 220"/>
                  <a:gd name="T23" fmla="*/ 171 h 195"/>
                  <a:gd name="T24" fmla="*/ 184 w 220"/>
                  <a:gd name="T25" fmla="*/ 179 h 195"/>
                  <a:gd name="T26" fmla="*/ 176 w 220"/>
                  <a:gd name="T27" fmla="*/ 189 h 195"/>
                  <a:gd name="T28" fmla="*/ 156 w 220"/>
                  <a:gd name="T29" fmla="*/ 189 h 195"/>
                  <a:gd name="T30" fmla="*/ 146 w 220"/>
                  <a:gd name="T31" fmla="*/ 193 h 195"/>
                  <a:gd name="T32" fmla="*/ 142 w 220"/>
                  <a:gd name="T33" fmla="*/ 191 h 195"/>
                  <a:gd name="T34" fmla="*/ 128 w 220"/>
                  <a:gd name="T35" fmla="*/ 191 h 195"/>
                  <a:gd name="T36" fmla="*/ 126 w 220"/>
                  <a:gd name="T37" fmla="*/ 195 h 195"/>
                  <a:gd name="T38" fmla="*/ 112 w 220"/>
                  <a:gd name="T39" fmla="*/ 183 h 195"/>
                  <a:gd name="T40" fmla="*/ 100 w 220"/>
                  <a:gd name="T41" fmla="*/ 171 h 195"/>
                  <a:gd name="T42" fmla="*/ 92 w 220"/>
                  <a:gd name="T43" fmla="*/ 175 h 195"/>
                  <a:gd name="T44" fmla="*/ 82 w 220"/>
                  <a:gd name="T45" fmla="*/ 177 h 195"/>
                  <a:gd name="T46" fmla="*/ 66 w 220"/>
                  <a:gd name="T47" fmla="*/ 167 h 195"/>
                  <a:gd name="T48" fmla="*/ 62 w 220"/>
                  <a:gd name="T49" fmla="*/ 163 h 195"/>
                  <a:gd name="T50" fmla="*/ 60 w 220"/>
                  <a:gd name="T51" fmla="*/ 155 h 195"/>
                  <a:gd name="T52" fmla="*/ 48 w 220"/>
                  <a:gd name="T53" fmla="*/ 143 h 195"/>
                  <a:gd name="T54" fmla="*/ 42 w 220"/>
                  <a:gd name="T55" fmla="*/ 131 h 195"/>
                  <a:gd name="T56" fmla="*/ 24 w 220"/>
                  <a:gd name="T57" fmla="*/ 115 h 195"/>
                  <a:gd name="T58" fmla="*/ 20 w 220"/>
                  <a:gd name="T59" fmla="*/ 105 h 195"/>
                  <a:gd name="T60" fmla="*/ 4 w 220"/>
                  <a:gd name="T61" fmla="*/ 95 h 195"/>
                  <a:gd name="T62" fmla="*/ 0 w 220"/>
                  <a:gd name="T63" fmla="*/ 87 h 195"/>
                  <a:gd name="T64" fmla="*/ 7 w 220"/>
                  <a:gd name="T65" fmla="*/ 80 h 195"/>
                  <a:gd name="T66" fmla="*/ 18 w 220"/>
                  <a:gd name="T67" fmla="*/ 71 h 195"/>
                  <a:gd name="T68" fmla="*/ 27 w 220"/>
                  <a:gd name="T69" fmla="*/ 60 h 195"/>
                  <a:gd name="T70" fmla="*/ 40 w 220"/>
                  <a:gd name="T71" fmla="*/ 54 h 195"/>
                  <a:gd name="T72" fmla="*/ 48 w 220"/>
                  <a:gd name="T73" fmla="*/ 54 h 195"/>
                  <a:gd name="T74" fmla="*/ 67 w 220"/>
                  <a:gd name="T75" fmla="*/ 69 h 195"/>
                  <a:gd name="T76" fmla="*/ 76 w 220"/>
                  <a:gd name="T77" fmla="*/ 71 h 195"/>
                  <a:gd name="T78" fmla="*/ 93 w 220"/>
                  <a:gd name="T79" fmla="*/ 65 h 195"/>
                  <a:gd name="T80" fmla="*/ 112 w 220"/>
                  <a:gd name="T81" fmla="*/ 57 h 195"/>
                  <a:gd name="T82" fmla="*/ 124 w 220"/>
                  <a:gd name="T83" fmla="*/ 44 h 195"/>
                  <a:gd name="T84" fmla="*/ 136 w 220"/>
                  <a:gd name="T85" fmla="*/ 30 h 195"/>
                  <a:gd name="T86" fmla="*/ 133 w 220"/>
                  <a:gd name="T87" fmla="*/ 21 h 195"/>
                  <a:gd name="T88" fmla="*/ 123 w 220"/>
                  <a:gd name="T89" fmla="*/ 12 h 195"/>
                  <a:gd name="T90" fmla="*/ 141 w 220"/>
                  <a:gd name="T91" fmla="*/ 0 h 195"/>
                  <a:gd name="T92" fmla="*/ 156 w 220"/>
                  <a:gd name="T93" fmla="*/ 12 h 195"/>
                  <a:gd name="T94" fmla="*/ 165 w 220"/>
                  <a:gd name="T95" fmla="*/ 21 h 195"/>
                  <a:gd name="T96" fmla="*/ 172 w 220"/>
                  <a:gd name="T97" fmla="*/ 38 h 195"/>
                  <a:gd name="T98" fmla="*/ 175 w 220"/>
                  <a:gd name="T99" fmla="*/ 47 h 195"/>
                  <a:gd name="T100" fmla="*/ 174 w 220"/>
                  <a:gd name="T101" fmla="*/ 66 h 1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0" h="195">
                    <a:moveTo>
                      <a:pt x="178" y="77"/>
                    </a:moveTo>
                    <a:lnTo>
                      <a:pt x="184" y="87"/>
                    </a:lnTo>
                    <a:lnTo>
                      <a:pt x="172" y="89"/>
                    </a:lnTo>
                    <a:lnTo>
                      <a:pt x="166" y="99"/>
                    </a:lnTo>
                    <a:lnTo>
                      <a:pt x="172" y="105"/>
                    </a:lnTo>
                    <a:lnTo>
                      <a:pt x="190" y="121"/>
                    </a:lnTo>
                    <a:lnTo>
                      <a:pt x="198" y="135"/>
                    </a:lnTo>
                    <a:lnTo>
                      <a:pt x="206" y="151"/>
                    </a:lnTo>
                    <a:lnTo>
                      <a:pt x="216" y="155"/>
                    </a:lnTo>
                    <a:lnTo>
                      <a:pt x="220" y="171"/>
                    </a:lnTo>
                    <a:lnTo>
                      <a:pt x="206" y="171"/>
                    </a:lnTo>
                    <a:lnTo>
                      <a:pt x="192" y="171"/>
                    </a:lnTo>
                    <a:lnTo>
                      <a:pt x="184" y="179"/>
                    </a:lnTo>
                    <a:lnTo>
                      <a:pt x="176" y="189"/>
                    </a:lnTo>
                    <a:lnTo>
                      <a:pt x="156" y="189"/>
                    </a:lnTo>
                    <a:lnTo>
                      <a:pt x="146" y="193"/>
                    </a:lnTo>
                    <a:lnTo>
                      <a:pt x="142" y="191"/>
                    </a:lnTo>
                    <a:lnTo>
                      <a:pt x="128" y="191"/>
                    </a:lnTo>
                    <a:lnTo>
                      <a:pt x="126" y="195"/>
                    </a:lnTo>
                    <a:lnTo>
                      <a:pt x="112" y="183"/>
                    </a:lnTo>
                    <a:lnTo>
                      <a:pt x="100" y="171"/>
                    </a:lnTo>
                    <a:lnTo>
                      <a:pt x="92" y="175"/>
                    </a:lnTo>
                    <a:lnTo>
                      <a:pt x="82" y="177"/>
                    </a:lnTo>
                    <a:lnTo>
                      <a:pt x="66" y="167"/>
                    </a:lnTo>
                    <a:lnTo>
                      <a:pt x="62" y="163"/>
                    </a:lnTo>
                    <a:lnTo>
                      <a:pt x="60" y="155"/>
                    </a:lnTo>
                    <a:lnTo>
                      <a:pt x="48" y="143"/>
                    </a:lnTo>
                    <a:lnTo>
                      <a:pt x="42" y="131"/>
                    </a:lnTo>
                    <a:lnTo>
                      <a:pt x="24" y="115"/>
                    </a:lnTo>
                    <a:lnTo>
                      <a:pt x="20" y="105"/>
                    </a:lnTo>
                    <a:lnTo>
                      <a:pt x="4" y="95"/>
                    </a:lnTo>
                    <a:lnTo>
                      <a:pt x="0" y="87"/>
                    </a:lnTo>
                    <a:lnTo>
                      <a:pt x="7" y="80"/>
                    </a:lnTo>
                    <a:lnTo>
                      <a:pt x="18" y="71"/>
                    </a:lnTo>
                    <a:lnTo>
                      <a:pt x="27" y="60"/>
                    </a:lnTo>
                    <a:lnTo>
                      <a:pt x="40" y="54"/>
                    </a:lnTo>
                    <a:lnTo>
                      <a:pt x="48" y="54"/>
                    </a:lnTo>
                    <a:lnTo>
                      <a:pt x="67" y="69"/>
                    </a:lnTo>
                    <a:lnTo>
                      <a:pt x="76" y="71"/>
                    </a:lnTo>
                    <a:lnTo>
                      <a:pt x="93" y="65"/>
                    </a:lnTo>
                    <a:lnTo>
                      <a:pt x="112" y="57"/>
                    </a:lnTo>
                    <a:lnTo>
                      <a:pt x="124" y="44"/>
                    </a:lnTo>
                    <a:lnTo>
                      <a:pt x="136" y="30"/>
                    </a:lnTo>
                    <a:lnTo>
                      <a:pt x="133" y="21"/>
                    </a:lnTo>
                    <a:lnTo>
                      <a:pt x="123" y="12"/>
                    </a:lnTo>
                    <a:lnTo>
                      <a:pt x="141" y="0"/>
                    </a:lnTo>
                    <a:lnTo>
                      <a:pt x="156" y="12"/>
                    </a:lnTo>
                    <a:lnTo>
                      <a:pt x="165" y="21"/>
                    </a:lnTo>
                    <a:lnTo>
                      <a:pt x="172" y="38"/>
                    </a:lnTo>
                    <a:lnTo>
                      <a:pt x="175" y="47"/>
                    </a:lnTo>
                    <a:lnTo>
                      <a:pt x="174" y="66"/>
                    </a:lnTo>
                  </a:path>
                </a:pathLst>
              </a:custGeom>
              <a:grpFill/>
              <a:ln w="3175" cap="flat">
                <a:solidFill>
                  <a:schemeClr val="bg1"/>
                </a:solidFill>
                <a:prstDash val="solid"/>
                <a:miter lim="800000"/>
                <a:headEnd/>
                <a:tailEnd/>
              </a:ln>
            </p:spPr>
            <p:txBody>
              <a:bodyPr/>
              <a:lstStyle/>
              <a:p>
                <a:endParaRPr lang="en-GB" sz="1000" b="0" baseline="0">
                  <a:solidFill>
                    <a:prstClr val="black"/>
                  </a:solidFill>
                  <a:ea typeface="+mn-ea"/>
                  <a:cs typeface="+mn-cs"/>
                </a:endParaRPr>
              </a:p>
            </p:txBody>
          </p:sp>
          <p:sp>
            <p:nvSpPr>
              <p:cNvPr id="1023" name="Freeform 421">
                <a:extLst>
                  <a:ext uri="{FF2B5EF4-FFF2-40B4-BE49-F238E27FC236}">
                    <a16:creationId xmlns:a16="http://schemas.microsoft.com/office/drawing/2014/main" id="{4E392E92-1D10-51C5-8A50-ED19A5FE1041}"/>
                  </a:ext>
                </a:extLst>
              </p:cNvPr>
              <p:cNvSpPr>
                <a:spLocks noChangeAspect="1"/>
              </p:cNvSpPr>
              <p:nvPr/>
            </p:nvSpPr>
            <p:spPr bwMode="auto">
              <a:xfrm>
                <a:off x="5090595" y="5414121"/>
                <a:ext cx="63864" cy="63871"/>
              </a:xfrm>
              <a:custGeom>
                <a:avLst/>
                <a:gdLst>
                  <a:gd name="T0" fmla="*/ 18 w 42"/>
                  <a:gd name="T1" fmla="*/ 6 h 42"/>
                  <a:gd name="T2" fmla="*/ 26 w 42"/>
                  <a:gd name="T3" fmla="*/ 0 h 42"/>
                  <a:gd name="T4" fmla="*/ 42 w 42"/>
                  <a:gd name="T5" fmla="*/ 10 h 42"/>
                  <a:gd name="T6" fmla="*/ 38 w 42"/>
                  <a:gd name="T7" fmla="*/ 24 h 42"/>
                  <a:gd name="T8" fmla="*/ 20 w 42"/>
                  <a:gd name="T9" fmla="*/ 38 h 42"/>
                  <a:gd name="T10" fmla="*/ 12 w 42"/>
                  <a:gd name="T11" fmla="*/ 42 h 42"/>
                  <a:gd name="T12" fmla="*/ 0 w 42"/>
                  <a:gd name="T13" fmla="*/ 24 h 42"/>
                  <a:gd name="T14" fmla="*/ 18 w 42"/>
                  <a:gd name="T15" fmla="*/ 6 h 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42">
                    <a:moveTo>
                      <a:pt x="18" y="6"/>
                    </a:moveTo>
                    <a:lnTo>
                      <a:pt x="26" y="0"/>
                    </a:lnTo>
                    <a:lnTo>
                      <a:pt x="42" y="10"/>
                    </a:lnTo>
                    <a:lnTo>
                      <a:pt x="38" y="24"/>
                    </a:lnTo>
                    <a:lnTo>
                      <a:pt x="20" y="38"/>
                    </a:lnTo>
                    <a:lnTo>
                      <a:pt x="12" y="42"/>
                    </a:lnTo>
                    <a:lnTo>
                      <a:pt x="0" y="24"/>
                    </a:lnTo>
                    <a:lnTo>
                      <a:pt x="18" y="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24" name="Freeform 422">
                <a:extLst>
                  <a:ext uri="{FF2B5EF4-FFF2-40B4-BE49-F238E27FC236}">
                    <a16:creationId xmlns:a16="http://schemas.microsoft.com/office/drawing/2014/main" id="{22727D77-7242-E018-8C7B-FB84E2BF4403}"/>
                  </a:ext>
                </a:extLst>
              </p:cNvPr>
              <p:cNvSpPr>
                <a:spLocks noChangeAspect="1" noEditPoints="1"/>
              </p:cNvSpPr>
              <p:nvPr/>
            </p:nvSpPr>
            <p:spPr bwMode="auto">
              <a:xfrm>
                <a:off x="5187911" y="4524492"/>
                <a:ext cx="307158" cy="343684"/>
              </a:xfrm>
              <a:custGeom>
                <a:avLst/>
                <a:gdLst>
                  <a:gd name="T0" fmla="*/ 188 w 202"/>
                  <a:gd name="T1" fmla="*/ 114 h 226"/>
                  <a:gd name="T2" fmla="*/ 180 w 202"/>
                  <a:gd name="T3" fmla="*/ 108 h 226"/>
                  <a:gd name="T4" fmla="*/ 184 w 202"/>
                  <a:gd name="T5" fmla="*/ 100 h 226"/>
                  <a:gd name="T6" fmla="*/ 188 w 202"/>
                  <a:gd name="T7" fmla="*/ 114 h 226"/>
                  <a:gd name="T8" fmla="*/ 154 w 202"/>
                  <a:gd name="T9" fmla="*/ 50 h 226"/>
                  <a:gd name="T10" fmla="*/ 168 w 202"/>
                  <a:gd name="T11" fmla="*/ 64 h 226"/>
                  <a:gd name="T12" fmla="*/ 182 w 202"/>
                  <a:gd name="T13" fmla="*/ 76 h 226"/>
                  <a:gd name="T14" fmla="*/ 176 w 202"/>
                  <a:gd name="T15" fmla="*/ 106 h 226"/>
                  <a:gd name="T16" fmla="*/ 186 w 202"/>
                  <a:gd name="T17" fmla="*/ 124 h 226"/>
                  <a:gd name="T18" fmla="*/ 182 w 202"/>
                  <a:gd name="T19" fmla="*/ 144 h 226"/>
                  <a:gd name="T20" fmla="*/ 184 w 202"/>
                  <a:gd name="T21" fmla="*/ 150 h 226"/>
                  <a:gd name="T22" fmla="*/ 186 w 202"/>
                  <a:gd name="T23" fmla="*/ 168 h 226"/>
                  <a:gd name="T24" fmla="*/ 190 w 202"/>
                  <a:gd name="T25" fmla="*/ 188 h 226"/>
                  <a:gd name="T26" fmla="*/ 202 w 202"/>
                  <a:gd name="T27" fmla="*/ 200 h 226"/>
                  <a:gd name="T28" fmla="*/ 182 w 202"/>
                  <a:gd name="T29" fmla="*/ 210 h 226"/>
                  <a:gd name="T30" fmla="*/ 164 w 202"/>
                  <a:gd name="T31" fmla="*/ 218 h 226"/>
                  <a:gd name="T32" fmla="*/ 154 w 202"/>
                  <a:gd name="T33" fmla="*/ 220 h 226"/>
                  <a:gd name="T34" fmla="*/ 140 w 202"/>
                  <a:gd name="T35" fmla="*/ 226 h 226"/>
                  <a:gd name="T36" fmla="*/ 118 w 202"/>
                  <a:gd name="T37" fmla="*/ 222 h 226"/>
                  <a:gd name="T38" fmla="*/ 108 w 202"/>
                  <a:gd name="T39" fmla="*/ 222 h 226"/>
                  <a:gd name="T40" fmla="*/ 100 w 202"/>
                  <a:gd name="T41" fmla="*/ 222 h 226"/>
                  <a:gd name="T42" fmla="*/ 94 w 202"/>
                  <a:gd name="T43" fmla="*/ 206 h 226"/>
                  <a:gd name="T44" fmla="*/ 88 w 202"/>
                  <a:gd name="T45" fmla="*/ 184 h 226"/>
                  <a:gd name="T46" fmla="*/ 82 w 202"/>
                  <a:gd name="T47" fmla="*/ 180 h 226"/>
                  <a:gd name="T48" fmla="*/ 62 w 202"/>
                  <a:gd name="T49" fmla="*/ 178 h 226"/>
                  <a:gd name="T50" fmla="*/ 44 w 202"/>
                  <a:gd name="T51" fmla="*/ 166 h 226"/>
                  <a:gd name="T52" fmla="*/ 24 w 202"/>
                  <a:gd name="T53" fmla="*/ 154 h 226"/>
                  <a:gd name="T54" fmla="*/ 24 w 202"/>
                  <a:gd name="T55" fmla="*/ 152 h 226"/>
                  <a:gd name="T56" fmla="*/ 14 w 202"/>
                  <a:gd name="T57" fmla="*/ 136 h 226"/>
                  <a:gd name="T58" fmla="*/ 8 w 202"/>
                  <a:gd name="T59" fmla="*/ 122 h 226"/>
                  <a:gd name="T60" fmla="*/ 0 w 202"/>
                  <a:gd name="T61" fmla="*/ 104 h 226"/>
                  <a:gd name="T62" fmla="*/ 0 w 202"/>
                  <a:gd name="T63" fmla="*/ 88 h 226"/>
                  <a:gd name="T64" fmla="*/ 0 w 202"/>
                  <a:gd name="T65" fmla="*/ 72 h 226"/>
                  <a:gd name="T66" fmla="*/ 4 w 202"/>
                  <a:gd name="T67" fmla="*/ 72 h 226"/>
                  <a:gd name="T68" fmla="*/ 14 w 202"/>
                  <a:gd name="T69" fmla="*/ 60 h 226"/>
                  <a:gd name="T70" fmla="*/ 26 w 202"/>
                  <a:gd name="T71" fmla="*/ 46 h 226"/>
                  <a:gd name="T72" fmla="*/ 20 w 202"/>
                  <a:gd name="T73" fmla="*/ 40 h 226"/>
                  <a:gd name="T74" fmla="*/ 20 w 202"/>
                  <a:gd name="T75" fmla="*/ 28 h 226"/>
                  <a:gd name="T76" fmla="*/ 26 w 202"/>
                  <a:gd name="T77" fmla="*/ 28 h 226"/>
                  <a:gd name="T78" fmla="*/ 20 w 202"/>
                  <a:gd name="T79" fmla="*/ 2 h 226"/>
                  <a:gd name="T80" fmla="*/ 36 w 202"/>
                  <a:gd name="T81" fmla="*/ 0 h 226"/>
                  <a:gd name="T82" fmla="*/ 52 w 202"/>
                  <a:gd name="T83" fmla="*/ 0 h 226"/>
                  <a:gd name="T84" fmla="*/ 68 w 202"/>
                  <a:gd name="T85" fmla="*/ 0 h 226"/>
                  <a:gd name="T86" fmla="*/ 84 w 202"/>
                  <a:gd name="T87" fmla="*/ 0 h 226"/>
                  <a:gd name="T88" fmla="*/ 102 w 202"/>
                  <a:gd name="T89" fmla="*/ 10 h 226"/>
                  <a:gd name="T90" fmla="*/ 118 w 202"/>
                  <a:gd name="T91" fmla="*/ 20 h 226"/>
                  <a:gd name="T92" fmla="*/ 136 w 202"/>
                  <a:gd name="T93" fmla="*/ 30 h 226"/>
                  <a:gd name="T94" fmla="*/ 152 w 202"/>
                  <a:gd name="T95" fmla="*/ 42 h 226"/>
                  <a:gd name="T96" fmla="*/ 154 w 202"/>
                  <a:gd name="T97" fmla="*/ 50 h 2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2" h="226">
                    <a:moveTo>
                      <a:pt x="188" y="114"/>
                    </a:moveTo>
                    <a:lnTo>
                      <a:pt x="180" y="108"/>
                    </a:lnTo>
                    <a:lnTo>
                      <a:pt x="184" y="100"/>
                    </a:lnTo>
                    <a:lnTo>
                      <a:pt x="188" y="114"/>
                    </a:lnTo>
                    <a:close/>
                    <a:moveTo>
                      <a:pt x="154" y="50"/>
                    </a:moveTo>
                    <a:lnTo>
                      <a:pt x="168" y="64"/>
                    </a:lnTo>
                    <a:lnTo>
                      <a:pt x="182" y="76"/>
                    </a:lnTo>
                    <a:lnTo>
                      <a:pt x="176" y="106"/>
                    </a:lnTo>
                    <a:lnTo>
                      <a:pt x="186" y="124"/>
                    </a:lnTo>
                    <a:lnTo>
                      <a:pt x="182" y="144"/>
                    </a:lnTo>
                    <a:lnTo>
                      <a:pt x="184" y="150"/>
                    </a:lnTo>
                    <a:lnTo>
                      <a:pt x="186" y="168"/>
                    </a:lnTo>
                    <a:lnTo>
                      <a:pt x="190" y="188"/>
                    </a:lnTo>
                    <a:lnTo>
                      <a:pt x="202" y="200"/>
                    </a:lnTo>
                    <a:lnTo>
                      <a:pt x="182" y="210"/>
                    </a:lnTo>
                    <a:lnTo>
                      <a:pt x="164" y="218"/>
                    </a:lnTo>
                    <a:lnTo>
                      <a:pt x="154" y="220"/>
                    </a:lnTo>
                    <a:lnTo>
                      <a:pt x="140" y="226"/>
                    </a:lnTo>
                    <a:lnTo>
                      <a:pt x="118" y="222"/>
                    </a:lnTo>
                    <a:lnTo>
                      <a:pt x="108" y="222"/>
                    </a:lnTo>
                    <a:lnTo>
                      <a:pt x="100" y="222"/>
                    </a:lnTo>
                    <a:lnTo>
                      <a:pt x="94" y="206"/>
                    </a:lnTo>
                    <a:lnTo>
                      <a:pt x="88" y="184"/>
                    </a:lnTo>
                    <a:lnTo>
                      <a:pt x="82" y="180"/>
                    </a:lnTo>
                    <a:lnTo>
                      <a:pt x="62" y="178"/>
                    </a:lnTo>
                    <a:lnTo>
                      <a:pt x="44" y="166"/>
                    </a:lnTo>
                    <a:lnTo>
                      <a:pt x="24" y="154"/>
                    </a:lnTo>
                    <a:lnTo>
                      <a:pt x="24" y="152"/>
                    </a:lnTo>
                    <a:lnTo>
                      <a:pt x="14" y="136"/>
                    </a:lnTo>
                    <a:lnTo>
                      <a:pt x="8" y="122"/>
                    </a:lnTo>
                    <a:lnTo>
                      <a:pt x="0" y="104"/>
                    </a:lnTo>
                    <a:lnTo>
                      <a:pt x="0" y="88"/>
                    </a:lnTo>
                    <a:lnTo>
                      <a:pt x="0" y="72"/>
                    </a:lnTo>
                    <a:lnTo>
                      <a:pt x="4" y="72"/>
                    </a:lnTo>
                    <a:lnTo>
                      <a:pt x="14" y="60"/>
                    </a:lnTo>
                    <a:lnTo>
                      <a:pt x="26" y="46"/>
                    </a:lnTo>
                    <a:lnTo>
                      <a:pt x="20" y="40"/>
                    </a:lnTo>
                    <a:lnTo>
                      <a:pt x="20" y="28"/>
                    </a:lnTo>
                    <a:lnTo>
                      <a:pt x="26" y="28"/>
                    </a:lnTo>
                    <a:lnTo>
                      <a:pt x="20" y="2"/>
                    </a:lnTo>
                    <a:lnTo>
                      <a:pt x="36" y="0"/>
                    </a:lnTo>
                    <a:lnTo>
                      <a:pt x="52" y="0"/>
                    </a:lnTo>
                    <a:lnTo>
                      <a:pt x="68" y="0"/>
                    </a:lnTo>
                    <a:lnTo>
                      <a:pt x="84" y="0"/>
                    </a:lnTo>
                    <a:lnTo>
                      <a:pt x="102" y="10"/>
                    </a:lnTo>
                    <a:lnTo>
                      <a:pt x="118" y="20"/>
                    </a:lnTo>
                    <a:lnTo>
                      <a:pt x="136" y="30"/>
                    </a:lnTo>
                    <a:lnTo>
                      <a:pt x="152" y="42"/>
                    </a:lnTo>
                    <a:lnTo>
                      <a:pt x="154" y="5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25" name="Freeform 423">
                <a:extLst>
                  <a:ext uri="{FF2B5EF4-FFF2-40B4-BE49-F238E27FC236}">
                    <a16:creationId xmlns:a16="http://schemas.microsoft.com/office/drawing/2014/main" id="{3CA5A12D-AA4C-D2D4-F97F-F5D34916908F}"/>
                  </a:ext>
                </a:extLst>
              </p:cNvPr>
              <p:cNvSpPr>
                <a:spLocks noChangeAspect="1" noEditPoints="1"/>
              </p:cNvSpPr>
              <p:nvPr/>
            </p:nvSpPr>
            <p:spPr bwMode="auto">
              <a:xfrm>
                <a:off x="7867195" y="4758684"/>
                <a:ext cx="94276" cy="42582"/>
              </a:xfrm>
              <a:custGeom>
                <a:avLst/>
                <a:gdLst>
                  <a:gd name="T0" fmla="*/ 0 w 62"/>
                  <a:gd name="T1" fmla="*/ 22 h 28"/>
                  <a:gd name="T2" fmla="*/ 8 w 62"/>
                  <a:gd name="T3" fmla="*/ 18 h 28"/>
                  <a:gd name="T4" fmla="*/ 8 w 62"/>
                  <a:gd name="T5" fmla="*/ 22 h 28"/>
                  <a:gd name="T6" fmla="*/ 4 w 62"/>
                  <a:gd name="T7" fmla="*/ 24 h 28"/>
                  <a:gd name="T8" fmla="*/ 4 w 62"/>
                  <a:gd name="T9" fmla="*/ 22 h 28"/>
                  <a:gd name="T10" fmla="*/ 0 w 62"/>
                  <a:gd name="T11" fmla="*/ 22 h 28"/>
                  <a:gd name="T12" fmla="*/ 0 w 62"/>
                  <a:gd name="T13" fmla="*/ 22 h 28"/>
                  <a:gd name="T14" fmla="*/ 18 w 62"/>
                  <a:gd name="T15" fmla="*/ 14 h 28"/>
                  <a:gd name="T16" fmla="*/ 24 w 62"/>
                  <a:gd name="T17" fmla="*/ 6 h 28"/>
                  <a:gd name="T18" fmla="*/ 48 w 62"/>
                  <a:gd name="T19" fmla="*/ 4 h 28"/>
                  <a:gd name="T20" fmla="*/ 58 w 62"/>
                  <a:gd name="T21" fmla="*/ 0 h 28"/>
                  <a:gd name="T22" fmla="*/ 62 w 62"/>
                  <a:gd name="T23" fmla="*/ 2 h 28"/>
                  <a:gd name="T24" fmla="*/ 58 w 62"/>
                  <a:gd name="T25" fmla="*/ 8 h 28"/>
                  <a:gd name="T26" fmla="*/ 52 w 62"/>
                  <a:gd name="T27" fmla="*/ 10 h 28"/>
                  <a:gd name="T28" fmla="*/ 48 w 62"/>
                  <a:gd name="T29" fmla="*/ 12 h 28"/>
                  <a:gd name="T30" fmla="*/ 20 w 62"/>
                  <a:gd name="T31" fmla="*/ 28 h 28"/>
                  <a:gd name="T32" fmla="*/ 18 w 62"/>
                  <a:gd name="T33" fmla="*/ 18 h 28"/>
                  <a:gd name="T34" fmla="*/ 22 w 62"/>
                  <a:gd name="T35" fmla="*/ 18 h 28"/>
                  <a:gd name="T36" fmla="*/ 22 w 62"/>
                  <a:gd name="T37" fmla="*/ 16 h 28"/>
                  <a:gd name="T38" fmla="*/ 18 w 62"/>
                  <a:gd name="T39" fmla="*/ 16 h 28"/>
                  <a:gd name="T40" fmla="*/ 18 w 62"/>
                  <a:gd name="T41" fmla="*/ 14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28">
                    <a:moveTo>
                      <a:pt x="0" y="22"/>
                    </a:moveTo>
                    <a:lnTo>
                      <a:pt x="8" y="18"/>
                    </a:lnTo>
                    <a:lnTo>
                      <a:pt x="8" y="22"/>
                    </a:lnTo>
                    <a:lnTo>
                      <a:pt x="4" y="24"/>
                    </a:lnTo>
                    <a:lnTo>
                      <a:pt x="4" y="22"/>
                    </a:lnTo>
                    <a:lnTo>
                      <a:pt x="0" y="22"/>
                    </a:lnTo>
                    <a:close/>
                    <a:moveTo>
                      <a:pt x="18" y="14"/>
                    </a:moveTo>
                    <a:lnTo>
                      <a:pt x="24" y="6"/>
                    </a:lnTo>
                    <a:lnTo>
                      <a:pt x="48" y="4"/>
                    </a:lnTo>
                    <a:lnTo>
                      <a:pt x="58" y="0"/>
                    </a:lnTo>
                    <a:lnTo>
                      <a:pt x="62" y="2"/>
                    </a:lnTo>
                    <a:lnTo>
                      <a:pt x="58" y="8"/>
                    </a:lnTo>
                    <a:lnTo>
                      <a:pt x="52" y="10"/>
                    </a:lnTo>
                    <a:lnTo>
                      <a:pt x="48" y="12"/>
                    </a:lnTo>
                    <a:lnTo>
                      <a:pt x="20" y="28"/>
                    </a:lnTo>
                    <a:lnTo>
                      <a:pt x="18" y="18"/>
                    </a:lnTo>
                    <a:lnTo>
                      <a:pt x="22" y="18"/>
                    </a:lnTo>
                    <a:lnTo>
                      <a:pt x="22" y="16"/>
                    </a:lnTo>
                    <a:lnTo>
                      <a:pt x="18" y="16"/>
                    </a:lnTo>
                    <a:lnTo>
                      <a:pt x="18" y="1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26" name="Freeform 424">
                <a:extLst>
                  <a:ext uri="{FF2B5EF4-FFF2-40B4-BE49-F238E27FC236}">
                    <a16:creationId xmlns:a16="http://schemas.microsoft.com/office/drawing/2014/main" id="{C46285C3-B56F-BCF7-5009-21494704A5A2}"/>
                  </a:ext>
                </a:extLst>
              </p:cNvPr>
              <p:cNvSpPr>
                <a:spLocks noChangeAspect="1" noEditPoints="1"/>
              </p:cNvSpPr>
              <p:nvPr/>
            </p:nvSpPr>
            <p:spPr bwMode="auto">
              <a:xfrm>
                <a:off x="5659296" y="4640068"/>
                <a:ext cx="270666" cy="155114"/>
              </a:xfrm>
              <a:custGeom>
                <a:avLst/>
                <a:gdLst>
                  <a:gd name="T0" fmla="*/ 6 w 178"/>
                  <a:gd name="T1" fmla="*/ 100 h 102"/>
                  <a:gd name="T2" fmla="*/ 0 w 178"/>
                  <a:gd name="T3" fmla="*/ 102 h 102"/>
                  <a:gd name="T4" fmla="*/ 6 w 178"/>
                  <a:gd name="T5" fmla="*/ 100 h 102"/>
                  <a:gd name="T6" fmla="*/ 6 w 178"/>
                  <a:gd name="T7" fmla="*/ 100 h 102"/>
                  <a:gd name="T8" fmla="*/ 178 w 178"/>
                  <a:gd name="T9" fmla="*/ 4 h 102"/>
                  <a:gd name="T10" fmla="*/ 176 w 178"/>
                  <a:gd name="T11" fmla="*/ 0 h 102"/>
                  <a:gd name="T12" fmla="*/ 176 w 178"/>
                  <a:gd name="T13" fmla="*/ 0 h 102"/>
                  <a:gd name="T14" fmla="*/ 178 w 178"/>
                  <a:gd name="T15" fmla="*/ 4 h 1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8" h="102">
                    <a:moveTo>
                      <a:pt x="6" y="100"/>
                    </a:moveTo>
                    <a:lnTo>
                      <a:pt x="0" y="102"/>
                    </a:lnTo>
                    <a:lnTo>
                      <a:pt x="6" y="100"/>
                    </a:lnTo>
                    <a:close/>
                    <a:moveTo>
                      <a:pt x="178" y="4"/>
                    </a:moveTo>
                    <a:lnTo>
                      <a:pt x="176" y="0"/>
                    </a:lnTo>
                    <a:lnTo>
                      <a:pt x="178" y="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27" name="Freeform 425">
                <a:extLst>
                  <a:ext uri="{FF2B5EF4-FFF2-40B4-BE49-F238E27FC236}">
                    <a16:creationId xmlns:a16="http://schemas.microsoft.com/office/drawing/2014/main" id="{F315B334-CA45-0433-B0D5-90D385EB9C5B}"/>
                  </a:ext>
                </a:extLst>
              </p:cNvPr>
              <p:cNvSpPr>
                <a:spLocks noChangeAspect="1" noEditPoints="1"/>
              </p:cNvSpPr>
              <p:nvPr/>
            </p:nvSpPr>
            <p:spPr bwMode="auto">
              <a:xfrm>
                <a:off x="5659296" y="4640068"/>
                <a:ext cx="270666" cy="155114"/>
              </a:xfrm>
              <a:custGeom>
                <a:avLst/>
                <a:gdLst>
                  <a:gd name="T0" fmla="*/ 6 w 178"/>
                  <a:gd name="T1" fmla="*/ 100 h 102"/>
                  <a:gd name="T2" fmla="*/ 0 w 178"/>
                  <a:gd name="T3" fmla="*/ 102 h 102"/>
                  <a:gd name="T4" fmla="*/ 6 w 178"/>
                  <a:gd name="T5" fmla="*/ 100 h 102"/>
                  <a:gd name="T6" fmla="*/ 6 w 178"/>
                  <a:gd name="T7" fmla="*/ 100 h 102"/>
                  <a:gd name="T8" fmla="*/ 178 w 178"/>
                  <a:gd name="T9" fmla="*/ 4 h 102"/>
                  <a:gd name="T10" fmla="*/ 176 w 178"/>
                  <a:gd name="T11" fmla="*/ 0 h 102"/>
                  <a:gd name="T12" fmla="*/ 176 w 178"/>
                  <a:gd name="T13" fmla="*/ 0 h 102"/>
                  <a:gd name="T14" fmla="*/ 178 w 178"/>
                  <a:gd name="T15" fmla="*/ 4 h 1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8" h="102">
                    <a:moveTo>
                      <a:pt x="6" y="100"/>
                    </a:moveTo>
                    <a:lnTo>
                      <a:pt x="0" y="102"/>
                    </a:lnTo>
                    <a:lnTo>
                      <a:pt x="6" y="100"/>
                    </a:lnTo>
                    <a:close/>
                    <a:moveTo>
                      <a:pt x="178" y="4"/>
                    </a:moveTo>
                    <a:lnTo>
                      <a:pt x="176" y="0"/>
                    </a:lnTo>
                    <a:lnTo>
                      <a:pt x="178" y="4"/>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028" name="Freeform 426">
                <a:extLst>
                  <a:ext uri="{FF2B5EF4-FFF2-40B4-BE49-F238E27FC236}">
                    <a16:creationId xmlns:a16="http://schemas.microsoft.com/office/drawing/2014/main" id="{FE5C4EFB-B4CE-57BA-417F-314C24D95F7D}"/>
                  </a:ext>
                </a:extLst>
              </p:cNvPr>
              <p:cNvSpPr>
                <a:spLocks noChangeAspect="1"/>
              </p:cNvSpPr>
              <p:nvPr/>
            </p:nvSpPr>
            <p:spPr bwMode="auto">
              <a:xfrm>
                <a:off x="2466051" y="3893387"/>
                <a:ext cx="45618" cy="18249"/>
              </a:xfrm>
              <a:custGeom>
                <a:avLst/>
                <a:gdLst>
                  <a:gd name="T0" fmla="*/ 30 w 30"/>
                  <a:gd name="T1" fmla="*/ 6 h 12"/>
                  <a:gd name="T2" fmla="*/ 28 w 30"/>
                  <a:gd name="T3" fmla="*/ 8 h 12"/>
                  <a:gd name="T4" fmla="*/ 26 w 30"/>
                  <a:gd name="T5" fmla="*/ 8 h 12"/>
                  <a:gd name="T6" fmla="*/ 24 w 30"/>
                  <a:gd name="T7" fmla="*/ 10 h 12"/>
                  <a:gd name="T8" fmla="*/ 20 w 30"/>
                  <a:gd name="T9" fmla="*/ 10 h 12"/>
                  <a:gd name="T10" fmla="*/ 14 w 30"/>
                  <a:gd name="T11" fmla="*/ 12 h 12"/>
                  <a:gd name="T12" fmla="*/ 6 w 30"/>
                  <a:gd name="T13" fmla="*/ 10 h 12"/>
                  <a:gd name="T14" fmla="*/ 4 w 30"/>
                  <a:gd name="T15" fmla="*/ 10 h 12"/>
                  <a:gd name="T16" fmla="*/ 0 w 30"/>
                  <a:gd name="T17" fmla="*/ 10 h 12"/>
                  <a:gd name="T18" fmla="*/ 0 w 30"/>
                  <a:gd name="T19" fmla="*/ 8 h 12"/>
                  <a:gd name="T20" fmla="*/ 0 w 30"/>
                  <a:gd name="T21" fmla="*/ 2 h 12"/>
                  <a:gd name="T22" fmla="*/ 2 w 30"/>
                  <a:gd name="T23" fmla="*/ 0 h 12"/>
                  <a:gd name="T24" fmla="*/ 2 w 30"/>
                  <a:gd name="T25" fmla="*/ 0 h 12"/>
                  <a:gd name="T26" fmla="*/ 20 w 30"/>
                  <a:gd name="T27" fmla="*/ 2 h 12"/>
                  <a:gd name="T28" fmla="*/ 24 w 30"/>
                  <a:gd name="T29" fmla="*/ 2 h 12"/>
                  <a:gd name="T30" fmla="*/ 28 w 30"/>
                  <a:gd name="T31" fmla="*/ 4 h 12"/>
                  <a:gd name="T32" fmla="*/ 30 w 30"/>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12">
                    <a:moveTo>
                      <a:pt x="30" y="6"/>
                    </a:moveTo>
                    <a:lnTo>
                      <a:pt x="28" y="8"/>
                    </a:lnTo>
                    <a:lnTo>
                      <a:pt x="26" y="8"/>
                    </a:lnTo>
                    <a:lnTo>
                      <a:pt x="24" y="10"/>
                    </a:lnTo>
                    <a:lnTo>
                      <a:pt x="20" y="10"/>
                    </a:lnTo>
                    <a:lnTo>
                      <a:pt x="14" y="12"/>
                    </a:lnTo>
                    <a:lnTo>
                      <a:pt x="6" y="10"/>
                    </a:lnTo>
                    <a:lnTo>
                      <a:pt x="4" y="10"/>
                    </a:lnTo>
                    <a:lnTo>
                      <a:pt x="0" y="10"/>
                    </a:lnTo>
                    <a:lnTo>
                      <a:pt x="0" y="8"/>
                    </a:lnTo>
                    <a:lnTo>
                      <a:pt x="0" y="2"/>
                    </a:lnTo>
                    <a:lnTo>
                      <a:pt x="2" y="0"/>
                    </a:lnTo>
                    <a:lnTo>
                      <a:pt x="20" y="2"/>
                    </a:lnTo>
                    <a:lnTo>
                      <a:pt x="24" y="2"/>
                    </a:lnTo>
                    <a:lnTo>
                      <a:pt x="28" y="4"/>
                    </a:lnTo>
                    <a:lnTo>
                      <a:pt x="30" y="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29" name="Freeform 427">
                <a:extLst>
                  <a:ext uri="{FF2B5EF4-FFF2-40B4-BE49-F238E27FC236}">
                    <a16:creationId xmlns:a16="http://schemas.microsoft.com/office/drawing/2014/main" id="{3DEE32A6-A0A6-24CC-79AF-CF80E53B9C11}"/>
                  </a:ext>
                </a:extLst>
              </p:cNvPr>
              <p:cNvSpPr>
                <a:spLocks noChangeAspect="1" noEditPoints="1"/>
              </p:cNvSpPr>
              <p:nvPr/>
            </p:nvSpPr>
            <p:spPr bwMode="auto">
              <a:xfrm>
                <a:off x="5029767" y="3131500"/>
                <a:ext cx="510917" cy="200736"/>
              </a:xfrm>
              <a:custGeom>
                <a:avLst/>
                <a:gdLst>
                  <a:gd name="T0" fmla="*/ 32 w 336"/>
                  <a:gd name="T1" fmla="*/ 4 h 132"/>
                  <a:gd name="T2" fmla="*/ 24 w 336"/>
                  <a:gd name="T3" fmla="*/ 28 h 132"/>
                  <a:gd name="T4" fmla="*/ 0 w 336"/>
                  <a:gd name="T5" fmla="*/ 30 h 132"/>
                  <a:gd name="T6" fmla="*/ 4 w 336"/>
                  <a:gd name="T7" fmla="*/ 28 h 132"/>
                  <a:gd name="T8" fmla="*/ 4 w 336"/>
                  <a:gd name="T9" fmla="*/ 26 h 132"/>
                  <a:gd name="T10" fmla="*/ 6 w 336"/>
                  <a:gd name="T11" fmla="*/ 24 h 132"/>
                  <a:gd name="T12" fmla="*/ 6 w 336"/>
                  <a:gd name="T13" fmla="*/ 18 h 132"/>
                  <a:gd name="T14" fmla="*/ 8 w 336"/>
                  <a:gd name="T15" fmla="*/ 16 h 132"/>
                  <a:gd name="T16" fmla="*/ 8 w 336"/>
                  <a:gd name="T17" fmla="*/ 14 h 132"/>
                  <a:gd name="T18" fmla="*/ 6 w 336"/>
                  <a:gd name="T19" fmla="*/ 10 h 132"/>
                  <a:gd name="T20" fmla="*/ 4 w 336"/>
                  <a:gd name="T21" fmla="*/ 8 h 132"/>
                  <a:gd name="T22" fmla="*/ 6 w 336"/>
                  <a:gd name="T23" fmla="*/ 6 h 132"/>
                  <a:gd name="T24" fmla="*/ 8 w 336"/>
                  <a:gd name="T25" fmla="*/ 4 h 132"/>
                  <a:gd name="T26" fmla="*/ 12 w 336"/>
                  <a:gd name="T27" fmla="*/ 4 h 132"/>
                  <a:gd name="T28" fmla="*/ 16 w 336"/>
                  <a:gd name="T29" fmla="*/ 0 h 132"/>
                  <a:gd name="T30" fmla="*/ 18 w 336"/>
                  <a:gd name="T31" fmla="*/ 0 h 132"/>
                  <a:gd name="T32" fmla="*/ 20 w 336"/>
                  <a:gd name="T33" fmla="*/ 2 h 132"/>
                  <a:gd name="T34" fmla="*/ 22 w 336"/>
                  <a:gd name="T35" fmla="*/ 4 h 132"/>
                  <a:gd name="T36" fmla="*/ 24 w 336"/>
                  <a:gd name="T37" fmla="*/ 4 h 132"/>
                  <a:gd name="T38" fmla="*/ 26 w 336"/>
                  <a:gd name="T39" fmla="*/ 4 h 132"/>
                  <a:gd name="T40" fmla="*/ 28 w 336"/>
                  <a:gd name="T41" fmla="*/ 4 h 132"/>
                  <a:gd name="T42" fmla="*/ 28 w 336"/>
                  <a:gd name="T43" fmla="*/ 4 h 132"/>
                  <a:gd name="T44" fmla="*/ 28 w 336"/>
                  <a:gd name="T45" fmla="*/ 2 h 132"/>
                  <a:gd name="T46" fmla="*/ 30 w 336"/>
                  <a:gd name="T47" fmla="*/ 4 h 132"/>
                  <a:gd name="T48" fmla="*/ 254 w 336"/>
                  <a:gd name="T49" fmla="*/ 112 h 132"/>
                  <a:gd name="T50" fmla="*/ 194 w 336"/>
                  <a:gd name="T51" fmla="*/ 116 h 132"/>
                  <a:gd name="T52" fmla="*/ 184 w 336"/>
                  <a:gd name="T53" fmla="*/ 130 h 132"/>
                  <a:gd name="T54" fmla="*/ 174 w 336"/>
                  <a:gd name="T55" fmla="*/ 118 h 132"/>
                  <a:gd name="T56" fmla="*/ 146 w 336"/>
                  <a:gd name="T57" fmla="*/ 124 h 132"/>
                  <a:gd name="T58" fmla="*/ 92 w 336"/>
                  <a:gd name="T59" fmla="*/ 110 h 132"/>
                  <a:gd name="T60" fmla="*/ 64 w 336"/>
                  <a:gd name="T61" fmla="*/ 120 h 132"/>
                  <a:gd name="T62" fmla="*/ 36 w 336"/>
                  <a:gd name="T63" fmla="*/ 114 h 132"/>
                  <a:gd name="T64" fmla="*/ 34 w 336"/>
                  <a:gd name="T65" fmla="*/ 102 h 132"/>
                  <a:gd name="T66" fmla="*/ 14 w 336"/>
                  <a:gd name="T67" fmla="*/ 84 h 132"/>
                  <a:gd name="T68" fmla="*/ 22 w 336"/>
                  <a:gd name="T69" fmla="*/ 80 h 132"/>
                  <a:gd name="T70" fmla="*/ 16 w 336"/>
                  <a:gd name="T71" fmla="*/ 56 h 132"/>
                  <a:gd name="T72" fmla="*/ 26 w 336"/>
                  <a:gd name="T73" fmla="*/ 38 h 132"/>
                  <a:gd name="T74" fmla="*/ 66 w 336"/>
                  <a:gd name="T75" fmla="*/ 30 h 132"/>
                  <a:gd name="T76" fmla="*/ 84 w 336"/>
                  <a:gd name="T77" fmla="*/ 22 h 132"/>
                  <a:gd name="T78" fmla="*/ 142 w 336"/>
                  <a:gd name="T79" fmla="*/ 4 h 132"/>
                  <a:gd name="T80" fmla="*/ 154 w 336"/>
                  <a:gd name="T81" fmla="*/ 6 h 132"/>
                  <a:gd name="T82" fmla="*/ 194 w 336"/>
                  <a:gd name="T83" fmla="*/ 20 h 132"/>
                  <a:gd name="T84" fmla="*/ 232 w 336"/>
                  <a:gd name="T85" fmla="*/ 22 h 132"/>
                  <a:gd name="T86" fmla="*/ 286 w 336"/>
                  <a:gd name="T87" fmla="*/ 12 h 132"/>
                  <a:gd name="T88" fmla="*/ 310 w 336"/>
                  <a:gd name="T89" fmla="*/ 44 h 132"/>
                  <a:gd name="T90" fmla="*/ 320 w 336"/>
                  <a:gd name="T91" fmla="*/ 68 h 132"/>
                  <a:gd name="T92" fmla="*/ 326 w 336"/>
                  <a:gd name="T93" fmla="*/ 106 h 132"/>
                  <a:gd name="T94" fmla="*/ 294 w 336"/>
                  <a:gd name="T95" fmla="*/ 106 h 132"/>
                  <a:gd name="T96" fmla="*/ 254 w 336"/>
                  <a:gd name="T97" fmla="*/ 112 h 1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36" h="132">
                    <a:moveTo>
                      <a:pt x="0" y="30"/>
                    </a:moveTo>
                    <a:lnTo>
                      <a:pt x="0" y="30"/>
                    </a:lnTo>
                    <a:close/>
                    <a:moveTo>
                      <a:pt x="32" y="4"/>
                    </a:moveTo>
                    <a:lnTo>
                      <a:pt x="44" y="16"/>
                    </a:lnTo>
                    <a:lnTo>
                      <a:pt x="50" y="22"/>
                    </a:lnTo>
                    <a:lnTo>
                      <a:pt x="24" y="28"/>
                    </a:lnTo>
                    <a:lnTo>
                      <a:pt x="6" y="40"/>
                    </a:lnTo>
                    <a:lnTo>
                      <a:pt x="12" y="32"/>
                    </a:lnTo>
                    <a:lnTo>
                      <a:pt x="0" y="30"/>
                    </a:lnTo>
                    <a:lnTo>
                      <a:pt x="2" y="30"/>
                    </a:lnTo>
                    <a:lnTo>
                      <a:pt x="2" y="28"/>
                    </a:lnTo>
                    <a:lnTo>
                      <a:pt x="4" y="28"/>
                    </a:lnTo>
                    <a:lnTo>
                      <a:pt x="4" y="26"/>
                    </a:lnTo>
                    <a:lnTo>
                      <a:pt x="6" y="24"/>
                    </a:lnTo>
                    <a:lnTo>
                      <a:pt x="4" y="24"/>
                    </a:lnTo>
                    <a:lnTo>
                      <a:pt x="6" y="24"/>
                    </a:lnTo>
                    <a:lnTo>
                      <a:pt x="4" y="22"/>
                    </a:lnTo>
                    <a:lnTo>
                      <a:pt x="4" y="18"/>
                    </a:lnTo>
                    <a:lnTo>
                      <a:pt x="6" y="18"/>
                    </a:lnTo>
                    <a:lnTo>
                      <a:pt x="8" y="16"/>
                    </a:lnTo>
                    <a:lnTo>
                      <a:pt x="10" y="16"/>
                    </a:lnTo>
                    <a:lnTo>
                      <a:pt x="8" y="14"/>
                    </a:lnTo>
                    <a:lnTo>
                      <a:pt x="8" y="12"/>
                    </a:lnTo>
                    <a:lnTo>
                      <a:pt x="8" y="10"/>
                    </a:lnTo>
                    <a:lnTo>
                      <a:pt x="6" y="10"/>
                    </a:lnTo>
                    <a:lnTo>
                      <a:pt x="2" y="8"/>
                    </a:lnTo>
                    <a:lnTo>
                      <a:pt x="4" y="8"/>
                    </a:lnTo>
                    <a:lnTo>
                      <a:pt x="4" y="6"/>
                    </a:lnTo>
                    <a:lnTo>
                      <a:pt x="6" y="6"/>
                    </a:lnTo>
                    <a:lnTo>
                      <a:pt x="8" y="4"/>
                    </a:lnTo>
                    <a:lnTo>
                      <a:pt x="6" y="4"/>
                    </a:lnTo>
                    <a:lnTo>
                      <a:pt x="8" y="4"/>
                    </a:lnTo>
                    <a:lnTo>
                      <a:pt x="10" y="4"/>
                    </a:lnTo>
                    <a:lnTo>
                      <a:pt x="12" y="4"/>
                    </a:lnTo>
                    <a:lnTo>
                      <a:pt x="14" y="2"/>
                    </a:lnTo>
                    <a:lnTo>
                      <a:pt x="16" y="0"/>
                    </a:lnTo>
                    <a:lnTo>
                      <a:pt x="16" y="2"/>
                    </a:lnTo>
                    <a:lnTo>
                      <a:pt x="18" y="2"/>
                    </a:lnTo>
                    <a:lnTo>
                      <a:pt x="18" y="0"/>
                    </a:lnTo>
                    <a:lnTo>
                      <a:pt x="20" y="2"/>
                    </a:lnTo>
                    <a:lnTo>
                      <a:pt x="20" y="4"/>
                    </a:lnTo>
                    <a:lnTo>
                      <a:pt x="22" y="4"/>
                    </a:lnTo>
                    <a:lnTo>
                      <a:pt x="24" y="4"/>
                    </a:lnTo>
                    <a:lnTo>
                      <a:pt x="26" y="4"/>
                    </a:lnTo>
                    <a:lnTo>
                      <a:pt x="28" y="4"/>
                    </a:lnTo>
                    <a:lnTo>
                      <a:pt x="28" y="2"/>
                    </a:lnTo>
                    <a:lnTo>
                      <a:pt x="28" y="4"/>
                    </a:lnTo>
                    <a:lnTo>
                      <a:pt x="28" y="2"/>
                    </a:lnTo>
                    <a:lnTo>
                      <a:pt x="28" y="4"/>
                    </a:lnTo>
                    <a:lnTo>
                      <a:pt x="28" y="2"/>
                    </a:lnTo>
                    <a:lnTo>
                      <a:pt x="30" y="4"/>
                    </a:lnTo>
                    <a:lnTo>
                      <a:pt x="32" y="4"/>
                    </a:lnTo>
                    <a:close/>
                    <a:moveTo>
                      <a:pt x="254" y="112"/>
                    </a:moveTo>
                    <a:lnTo>
                      <a:pt x="228" y="110"/>
                    </a:lnTo>
                    <a:lnTo>
                      <a:pt x="200" y="114"/>
                    </a:lnTo>
                    <a:lnTo>
                      <a:pt x="194" y="116"/>
                    </a:lnTo>
                    <a:lnTo>
                      <a:pt x="194" y="126"/>
                    </a:lnTo>
                    <a:lnTo>
                      <a:pt x="186" y="132"/>
                    </a:lnTo>
                    <a:lnTo>
                      <a:pt x="184" y="130"/>
                    </a:lnTo>
                    <a:lnTo>
                      <a:pt x="184" y="128"/>
                    </a:lnTo>
                    <a:lnTo>
                      <a:pt x="186" y="110"/>
                    </a:lnTo>
                    <a:lnTo>
                      <a:pt x="174" y="118"/>
                    </a:lnTo>
                    <a:lnTo>
                      <a:pt x="166" y="114"/>
                    </a:lnTo>
                    <a:lnTo>
                      <a:pt x="152" y="120"/>
                    </a:lnTo>
                    <a:lnTo>
                      <a:pt x="146" y="124"/>
                    </a:lnTo>
                    <a:lnTo>
                      <a:pt x="132" y="128"/>
                    </a:lnTo>
                    <a:lnTo>
                      <a:pt x="120" y="124"/>
                    </a:lnTo>
                    <a:lnTo>
                      <a:pt x="92" y="110"/>
                    </a:lnTo>
                    <a:lnTo>
                      <a:pt x="88" y="120"/>
                    </a:lnTo>
                    <a:lnTo>
                      <a:pt x="80" y="126"/>
                    </a:lnTo>
                    <a:lnTo>
                      <a:pt x="64" y="120"/>
                    </a:lnTo>
                    <a:lnTo>
                      <a:pt x="54" y="114"/>
                    </a:lnTo>
                    <a:lnTo>
                      <a:pt x="44" y="116"/>
                    </a:lnTo>
                    <a:lnTo>
                      <a:pt x="36" y="114"/>
                    </a:lnTo>
                    <a:lnTo>
                      <a:pt x="46" y="108"/>
                    </a:lnTo>
                    <a:lnTo>
                      <a:pt x="32" y="106"/>
                    </a:lnTo>
                    <a:lnTo>
                      <a:pt x="34" y="102"/>
                    </a:lnTo>
                    <a:lnTo>
                      <a:pt x="26" y="94"/>
                    </a:lnTo>
                    <a:lnTo>
                      <a:pt x="28" y="90"/>
                    </a:lnTo>
                    <a:lnTo>
                      <a:pt x="14" y="84"/>
                    </a:lnTo>
                    <a:lnTo>
                      <a:pt x="12" y="76"/>
                    </a:lnTo>
                    <a:lnTo>
                      <a:pt x="16" y="78"/>
                    </a:lnTo>
                    <a:lnTo>
                      <a:pt x="22" y="80"/>
                    </a:lnTo>
                    <a:lnTo>
                      <a:pt x="20" y="72"/>
                    </a:lnTo>
                    <a:lnTo>
                      <a:pt x="20" y="68"/>
                    </a:lnTo>
                    <a:lnTo>
                      <a:pt x="16" y="56"/>
                    </a:lnTo>
                    <a:lnTo>
                      <a:pt x="8" y="56"/>
                    </a:lnTo>
                    <a:lnTo>
                      <a:pt x="8" y="40"/>
                    </a:lnTo>
                    <a:lnTo>
                      <a:pt x="26" y="38"/>
                    </a:lnTo>
                    <a:lnTo>
                      <a:pt x="32" y="34"/>
                    </a:lnTo>
                    <a:lnTo>
                      <a:pt x="52" y="34"/>
                    </a:lnTo>
                    <a:lnTo>
                      <a:pt x="66" y="30"/>
                    </a:lnTo>
                    <a:lnTo>
                      <a:pt x="60" y="28"/>
                    </a:lnTo>
                    <a:lnTo>
                      <a:pt x="52" y="22"/>
                    </a:lnTo>
                    <a:lnTo>
                      <a:pt x="84" y="22"/>
                    </a:lnTo>
                    <a:lnTo>
                      <a:pt x="108" y="8"/>
                    </a:lnTo>
                    <a:lnTo>
                      <a:pt x="126" y="2"/>
                    </a:lnTo>
                    <a:lnTo>
                      <a:pt x="142" y="4"/>
                    </a:lnTo>
                    <a:lnTo>
                      <a:pt x="150" y="4"/>
                    </a:lnTo>
                    <a:lnTo>
                      <a:pt x="154" y="2"/>
                    </a:lnTo>
                    <a:lnTo>
                      <a:pt x="154" y="6"/>
                    </a:lnTo>
                    <a:lnTo>
                      <a:pt x="164" y="10"/>
                    </a:lnTo>
                    <a:lnTo>
                      <a:pt x="172" y="14"/>
                    </a:lnTo>
                    <a:lnTo>
                      <a:pt x="194" y="20"/>
                    </a:lnTo>
                    <a:lnTo>
                      <a:pt x="216" y="24"/>
                    </a:lnTo>
                    <a:lnTo>
                      <a:pt x="222" y="22"/>
                    </a:lnTo>
                    <a:lnTo>
                      <a:pt x="232" y="22"/>
                    </a:lnTo>
                    <a:lnTo>
                      <a:pt x="238" y="24"/>
                    </a:lnTo>
                    <a:lnTo>
                      <a:pt x="264" y="12"/>
                    </a:lnTo>
                    <a:lnTo>
                      <a:pt x="286" y="12"/>
                    </a:lnTo>
                    <a:lnTo>
                      <a:pt x="296" y="20"/>
                    </a:lnTo>
                    <a:lnTo>
                      <a:pt x="304" y="32"/>
                    </a:lnTo>
                    <a:lnTo>
                      <a:pt x="310" y="44"/>
                    </a:lnTo>
                    <a:lnTo>
                      <a:pt x="326" y="52"/>
                    </a:lnTo>
                    <a:lnTo>
                      <a:pt x="318" y="56"/>
                    </a:lnTo>
                    <a:lnTo>
                      <a:pt x="320" y="68"/>
                    </a:lnTo>
                    <a:lnTo>
                      <a:pt x="326" y="90"/>
                    </a:lnTo>
                    <a:lnTo>
                      <a:pt x="336" y="104"/>
                    </a:lnTo>
                    <a:lnTo>
                      <a:pt x="326" y="106"/>
                    </a:lnTo>
                    <a:lnTo>
                      <a:pt x="322" y="102"/>
                    </a:lnTo>
                    <a:lnTo>
                      <a:pt x="298" y="102"/>
                    </a:lnTo>
                    <a:lnTo>
                      <a:pt x="294" y="106"/>
                    </a:lnTo>
                    <a:lnTo>
                      <a:pt x="288" y="104"/>
                    </a:lnTo>
                    <a:lnTo>
                      <a:pt x="270" y="108"/>
                    </a:lnTo>
                    <a:lnTo>
                      <a:pt x="254"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030" name="Freeform 428">
                <a:extLst>
                  <a:ext uri="{FF2B5EF4-FFF2-40B4-BE49-F238E27FC236}">
                    <a16:creationId xmlns:a16="http://schemas.microsoft.com/office/drawing/2014/main" id="{0ABEC0FC-4EF6-933E-6D67-DA85FAEAEE01}"/>
                  </a:ext>
                </a:extLst>
              </p:cNvPr>
              <p:cNvSpPr>
                <a:spLocks noChangeAspect="1"/>
              </p:cNvSpPr>
              <p:nvPr/>
            </p:nvSpPr>
            <p:spPr bwMode="auto">
              <a:xfrm>
                <a:off x="4880753" y="3125417"/>
                <a:ext cx="69947" cy="45622"/>
              </a:xfrm>
              <a:custGeom>
                <a:avLst/>
                <a:gdLst>
                  <a:gd name="T0" fmla="*/ 44 w 46"/>
                  <a:gd name="T1" fmla="*/ 20 h 30"/>
                  <a:gd name="T2" fmla="*/ 42 w 46"/>
                  <a:gd name="T3" fmla="*/ 22 h 30"/>
                  <a:gd name="T4" fmla="*/ 42 w 46"/>
                  <a:gd name="T5" fmla="*/ 22 h 30"/>
                  <a:gd name="T6" fmla="*/ 42 w 46"/>
                  <a:gd name="T7" fmla="*/ 24 h 30"/>
                  <a:gd name="T8" fmla="*/ 38 w 46"/>
                  <a:gd name="T9" fmla="*/ 24 h 30"/>
                  <a:gd name="T10" fmla="*/ 34 w 46"/>
                  <a:gd name="T11" fmla="*/ 24 h 30"/>
                  <a:gd name="T12" fmla="*/ 32 w 46"/>
                  <a:gd name="T13" fmla="*/ 24 h 30"/>
                  <a:gd name="T14" fmla="*/ 30 w 46"/>
                  <a:gd name="T15" fmla="*/ 24 h 30"/>
                  <a:gd name="T16" fmla="*/ 28 w 46"/>
                  <a:gd name="T17" fmla="*/ 26 h 30"/>
                  <a:gd name="T18" fmla="*/ 24 w 46"/>
                  <a:gd name="T19" fmla="*/ 28 h 30"/>
                  <a:gd name="T20" fmla="*/ 24 w 46"/>
                  <a:gd name="T21" fmla="*/ 28 h 30"/>
                  <a:gd name="T22" fmla="*/ 22 w 46"/>
                  <a:gd name="T23" fmla="*/ 30 h 30"/>
                  <a:gd name="T24" fmla="*/ 20 w 46"/>
                  <a:gd name="T25" fmla="*/ 30 h 30"/>
                  <a:gd name="T26" fmla="*/ 18 w 46"/>
                  <a:gd name="T27" fmla="*/ 30 h 30"/>
                  <a:gd name="T28" fmla="*/ 14 w 46"/>
                  <a:gd name="T29" fmla="*/ 30 h 30"/>
                  <a:gd name="T30" fmla="*/ 12 w 46"/>
                  <a:gd name="T31" fmla="*/ 30 h 30"/>
                  <a:gd name="T32" fmla="*/ 8 w 46"/>
                  <a:gd name="T33" fmla="*/ 30 h 30"/>
                  <a:gd name="T34" fmla="*/ 4 w 46"/>
                  <a:gd name="T35" fmla="*/ 26 h 30"/>
                  <a:gd name="T36" fmla="*/ 2 w 46"/>
                  <a:gd name="T37" fmla="*/ 18 h 30"/>
                  <a:gd name="T38" fmla="*/ 2 w 46"/>
                  <a:gd name="T39" fmla="*/ 14 h 30"/>
                  <a:gd name="T40" fmla="*/ 2 w 46"/>
                  <a:gd name="T41" fmla="*/ 12 h 30"/>
                  <a:gd name="T42" fmla="*/ 6 w 46"/>
                  <a:gd name="T43" fmla="*/ 8 h 30"/>
                  <a:gd name="T44" fmla="*/ 12 w 46"/>
                  <a:gd name="T45" fmla="*/ 2 h 30"/>
                  <a:gd name="T46" fmla="*/ 14 w 46"/>
                  <a:gd name="T47" fmla="*/ 4 h 30"/>
                  <a:gd name="T48" fmla="*/ 22 w 46"/>
                  <a:gd name="T49" fmla="*/ 2 h 30"/>
                  <a:gd name="T50" fmla="*/ 24 w 46"/>
                  <a:gd name="T51" fmla="*/ 0 h 30"/>
                  <a:gd name="T52" fmla="*/ 36 w 46"/>
                  <a:gd name="T53" fmla="*/ 4 h 30"/>
                  <a:gd name="T54" fmla="*/ 42 w 46"/>
                  <a:gd name="T55" fmla="*/ 6 h 30"/>
                  <a:gd name="T56" fmla="*/ 44 w 46"/>
                  <a:gd name="T57" fmla="*/ 12 h 30"/>
                  <a:gd name="T58" fmla="*/ 44 w 46"/>
                  <a:gd name="T59" fmla="*/ 14 h 30"/>
                  <a:gd name="T60" fmla="*/ 44 w 46"/>
                  <a:gd name="T61" fmla="*/ 18 h 30"/>
                  <a:gd name="T62" fmla="*/ 44 w 46"/>
                  <a:gd name="T63" fmla="*/ 2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6" h="30">
                    <a:moveTo>
                      <a:pt x="44" y="20"/>
                    </a:moveTo>
                    <a:lnTo>
                      <a:pt x="44" y="20"/>
                    </a:lnTo>
                    <a:lnTo>
                      <a:pt x="42" y="20"/>
                    </a:lnTo>
                    <a:lnTo>
                      <a:pt x="42" y="22"/>
                    </a:lnTo>
                    <a:lnTo>
                      <a:pt x="42" y="24"/>
                    </a:lnTo>
                    <a:lnTo>
                      <a:pt x="40" y="24"/>
                    </a:lnTo>
                    <a:lnTo>
                      <a:pt x="38" y="24"/>
                    </a:lnTo>
                    <a:lnTo>
                      <a:pt x="36" y="24"/>
                    </a:lnTo>
                    <a:lnTo>
                      <a:pt x="34" y="24"/>
                    </a:lnTo>
                    <a:lnTo>
                      <a:pt x="32" y="24"/>
                    </a:lnTo>
                    <a:lnTo>
                      <a:pt x="30" y="24"/>
                    </a:lnTo>
                    <a:lnTo>
                      <a:pt x="28" y="26"/>
                    </a:lnTo>
                    <a:lnTo>
                      <a:pt x="26" y="26"/>
                    </a:lnTo>
                    <a:lnTo>
                      <a:pt x="24" y="28"/>
                    </a:lnTo>
                    <a:lnTo>
                      <a:pt x="24" y="30"/>
                    </a:lnTo>
                    <a:lnTo>
                      <a:pt x="24" y="28"/>
                    </a:lnTo>
                    <a:lnTo>
                      <a:pt x="22" y="30"/>
                    </a:lnTo>
                    <a:lnTo>
                      <a:pt x="20" y="30"/>
                    </a:lnTo>
                    <a:lnTo>
                      <a:pt x="18" y="30"/>
                    </a:lnTo>
                    <a:lnTo>
                      <a:pt x="16" y="30"/>
                    </a:lnTo>
                    <a:lnTo>
                      <a:pt x="14" y="30"/>
                    </a:lnTo>
                    <a:lnTo>
                      <a:pt x="12" y="30"/>
                    </a:lnTo>
                    <a:lnTo>
                      <a:pt x="10" y="30"/>
                    </a:lnTo>
                    <a:lnTo>
                      <a:pt x="8" y="30"/>
                    </a:lnTo>
                    <a:lnTo>
                      <a:pt x="6" y="26"/>
                    </a:lnTo>
                    <a:lnTo>
                      <a:pt x="4" y="26"/>
                    </a:lnTo>
                    <a:lnTo>
                      <a:pt x="2" y="20"/>
                    </a:lnTo>
                    <a:lnTo>
                      <a:pt x="2" y="18"/>
                    </a:lnTo>
                    <a:lnTo>
                      <a:pt x="0" y="16"/>
                    </a:lnTo>
                    <a:lnTo>
                      <a:pt x="2" y="14"/>
                    </a:lnTo>
                    <a:lnTo>
                      <a:pt x="2" y="12"/>
                    </a:lnTo>
                    <a:lnTo>
                      <a:pt x="6" y="8"/>
                    </a:lnTo>
                    <a:lnTo>
                      <a:pt x="4" y="6"/>
                    </a:lnTo>
                    <a:lnTo>
                      <a:pt x="12" y="2"/>
                    </a:lnTo>
                    <a:lnTo>
                      <a:pt x="12" y="4"/>
                    </a:lnTo>
                    <a:lnTo>
                      <a:pt x="14" y="4"/>
                    </a:lnTo>
                    <a:lnTo>
                      <a:pt x="16" y="0"/>
                    </a:lnTo>
                    <a:lnTo>
                      <a:pt x="22" y="2"/>
                    </a:lnTo>
                    <a:lnTo>
                      <a:pt x="22" y="0"/>
                    </a:lnTo>
                    <a:lnTo>
                      <a:pt x="24" y="0"/>
                    </a:lnTo>
                    <a:lnTo>
                      <a:pt x="32" y="0"/>
                    </a:lnTo>
                    <a:lnTo>
                      <a:pt x="36" y="4"/>
                    </a:lnTo>
                    <a:lnTo>
                      <a:pt x="40" y="6"/>
                    </a:lnTo>
                    <a:lnTo>
                      <a:pt x="42" y="6"/>
                    </a:lnTo>
                    <a:lnTo>
                      <a:pt x="42" y="8"/>
                    </a:lnTo>
                    <a:lnTo>
                      <a:pt x="44" y="12"/>
                    </a:lnTo>
                    <a:lnTo>
                      <a:pt x="46" y="12"/>
                    </a:lnTo>
                    <a:lnTo>
                      <a:pt x="44" y="14"/>
                    </a:lnTo>
                    <a:lnTo>
                      <a:pt x="44" y="18"/>
                    </a:lnTo>
                    <a:lnTo>
                      <a:pt x="44" y="2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31" name="Freeform 429">
                <a:extLst>
                  <a:ext uri="{FF2B5EF4-FFF2-40B4-BE49-F238E27FC236}">
                    <a16:creationId xmlns:a16="http://schemas.microsoft.com/office/drawing/2014/main" id="{955DED00-22DD-E1B2-8CD5-886B2277E191}"/>
                  </a:ext>
                </a:extLst>
              </p:cNvPr>
              <p:cNvSpPr>
                <a:spLocks noChangeAspect="1" noEditPoints="1"/>
              </p:cNvSpPr>
              <p:nvPr/>
            </p:nvSpPr>
            <p:spPr bwMode="auto">
              <a:xfrm>
                <a:off x="4178236" y="2506481"/>
                <a:ext cx="33452" cy="30416"/>
              </a:xfrm>
              <a:custGeom>
                <a:avLst/>
                <a:gdLst>
                  <a:gd name="T0" fmla="*/ 12 w 22"/>
                  <a:gd name="T1" fmla="*/ 10 h 20"/>
                  <a:gd name="T2" fmla="*/ 12 w 22"/>
                  <a:gd name="T3" fmla="*/ 10 h 20"/>
                  <a:gd name="T4" fmla="*/ 16 w 22"/>
                  <a:gd name="T5" fmla="*/ 10 h 20"/>
                  <a:gd name="T6" fmla="*/ 16 w 22"/>
                  <a:gd name="T7" fmla="*/ 10 h 20"/>
                  <a:gd name="T8" fmla="*/ 20 w 22"/>
                  <a:gd name="T9" fmla="*/ 2 h 20"/>
                  <a:gd name="T10" fmla="*/ 2 w 22"/>
                  <a:gd name="T11" fmla="*/ 6 h 20"/>
                  <a:gd name="T12" fmla="*/ 4 w 22"/>
                  <a:gd name="T13" fmla="*/ 6 h 20"/>
                  <a:gd name="T14" fmla="*/ 20 w 22"/>
                  <a:gd name="T15" fmla="*/ 2 h 20"/>
                  <a:gd name="T16" fmla="*/ 14 w 22"/>
                  <a:gd name="T17" fmla="*/ 0 h 20"/>
                  <a:gd name="T18" fmla="*/ 14 w 22"/>
                  <a:gd name="T19" fmla="*/ 4 h 20"/>
                  <a:gd name="T20" fmla="*/ 14 w 22"/>
                  <a:gd name="T21" fmla="*/ 2 h 20"/>
                  <a:gd name="T22" fmla="*/ 16 w 22"/>
                  <a:gd name="T23" fmla="*/ 4 h 20"/>
                  <a:gd name="T24" fmla="*/ 16 w 22"/>
                  <a:gd name="T25" fmla="*/ 2 h 20"/>
                  <a:gd name="T26" fmla="*/ 18 w 22"/>
                  <a:gd name="T27" fmla="*/ 2 h 20"/>
                  <a:gd name="T28" fmla="*/ 18 w 22"/>
                  <a:gd name="T29" fmla="*/ 2 h 20"/>
                  <a:gd name="T30" fmla="*/ 18 w 22"/>
                  <a:gd name="T31" fmla="*/ 2 h 20"/>
                  <a:gd name="T32" fmla="*/ 18 w 22"/>
                  <a:gd name="T33" fmla="*/ 4 h 20"/>
                  <a:gd name="T34" fmla="*/ 18 w 22"/>
                  <a:gd name="T35" fmla="*/ 4 h 20"/>
                  <a:gd name="T36" fmla="*/ 18 w 22"/>
                  <a:gd name="T37" fmla="*/ 6 h 20"/>
                  <a:gd name="T38" fmla="*/ 16 w 22"/>
                  <a:gd name="T39" fmla="*/ 4 h 20"/>
                  <a:gd name="T40" fmla="*/ 18 w 22"/>
                  <a:gd name="T41" fmla="*/ 2 h 20"/>
                  <a:gd name="T42" fmla="*/ 12 w 22"/>
                  <a:gd name="T43" fmla="*/ 10 h 20"/>
                  <a:gd name="T44" fmla="*/ 16 w 22"/>
                  <a:gd name="T45" fmla="*/ 12 h 20"/>
                  <a:gd name="T46" fmla="*/ 14 w 22"/>
                  <a:gd name="T47" fmla="*/ 12 h 20"/>
                  <a:gd name="T48" fmla="*/ 14 w 22"/>
                  <a:gd name="T49" fmla="*/ 12 h 20"/>
                  <a:gd name="T50" fmla="*/ 12 w 22"/>
                  <a:gd name="T51" fmla="*/ 12 h 20"/>
                  <a:gd name="T52" fmla="*/ 6 w 22"/>
                  <a:gd name="T53" fmla="*/ 8 h 20"/>
                  <a:gd name="T54" fmla="*/ 6 w 22"/>
                  <a:gd name="T55" fmla="*/ 6 h 20"/>
                  <a:gd name="T56" fmla="*/ 6 w 22"/>
                  <a:gd name="T57" fmla="*/ 6 h 20"/>
                  <a:gd name="T58" fmla="*/ 6 w 22"/>
                  <a:gd name="T59" fmla="*/ 6 h 20"/>
                  <a:gd name="T60" fmla="*/ 10 w 22"/>
                  <a:gd name="T61" fmla="*/ 6 h 20"/>
                  <a:gd name="T62" fmla="*/ 14 w 22"/>
                  <a:gd name="T63" fmla="*/ 18 h 20"/>
                  <a:gd name="T64" fmla="*/ 12 w 22"/>
                  <a:gd name="T65" fmla="*/ 18 h 20"/>
                  <a:gd name="T66" fmla="*/ 14 w 22"/>
                  <a:gd name="T67" fmla="*/ 20 h 20"/>
                  <a:gd name="T68" fmla="*/ 12 w 22"/>
                  <a:gd name="T69" fmla="*/ 18 h 20"/>
                  <a:gd name="T70" fmla="*/ 10 w 22"/>
                  <a:gd name="T71" fmla="*/ 16 h 20"/>
                  <a:gd name="T72" fmla="*/ 10 w 22"/>
                  <a:gd name="T73" fmla="*/ 16 h 20"/>
                  <a:gd name="T74" fmla="*/ 10 w 22"/>
                  <a:gd name="T75" fmla="*/ 14 h 20"/>
                  <a:gd name="T76" fmla="*/ 10 w 22"/>
                  <a:gd name="T77" fmla="*/ 16 h 20"/>
                  <a:gd name="T78" fmla="*/ 14 w 22"/>
                  <a:gd name="T79" fmla="*/ 16 h 20"/>
                  <a:gd name="T80" fmla="*/ 12 w 22"/>
                  <a:gd name="T81" fmla="*/ 4 h 20"/>
                  <a:gd name="T82" fmla="*/ 12 w 22"/>
                  <a:gd name="T83" fmla="*/ 2 h 20"/>
                  <a:gd name="T84" fmla="*/ 14 w 22"/>
                  <a:gd name="T85" fmla="*/ 4 h 20"/>
                  <a:gd name="T86" fmla="*/ 14 w 22"/>
                  <a:gd name="T87" fmla="*/ 6 h 20"/>
                  <a:gd name="T88" fmla="*/ 14 w 22"/>
                  <a:gd name="T89" fmla="*/ 6 h 20"/>
                  <a:gd name="T90" fmla="*/ 16 w 22"/>
                  <a:gd name="T91" fmla="*/ 8 h 20"/>
                  <a:gd name="T92" fmla="*/ 14 w 22"/>
                  <a:gd name="T93" fmla="*/ 4 h 20"/>
                  <a:gd name="T94" fmla="*/ 12 w 22"/>
                  <a:gd name="T95" fmla="*/ 6 h 20"/>
                  <a:gd name="T96" fmla="*/ 10 w 22"/>
                  <a:gd name="T97" fmla="*/ 4 h 20"/>
                  <a:gd name="T98" fmla="*/ 10 w 22"/>
                  <a:gd name="T99" fmla="*/ 2 h 20"/>
                  <a:gd name="T100" fmla="*/ 10 w 22"/>
                  <a:gd name="T101" fmla="*/ 2 h 20"/>
                  <a:gd name="T102" fmla="*/ 6 w 22"/>
                  <a:gd name="T103" fmla="*/ 6 h 20"/>
                  <a:gd name="T104" fmla="*/ 6 w 22"/>
                  <a:gd name="T105" fmla="*/ 4 h 20"/>
                  <a:gd name="T106" fmla="*/ 10 w 22"/>
                  <a:gd name="T107" fmla="*/ 2 h 20"/>
                  <a:gd name="T108" fmla="*/ 10 w 22"/>
                  <a:gd name="T109" fmla="*/ 4 h 20"/>
                  <a:gd name="T110" fmla="*/ 12 w 22"/>
                  <a:gd name="T111" fmla="*/ 6 h 20"/>
                  <a:gd name="T112" fmla="*/ 12 w 22"/>
                  <a:gd name="T113" fmla="*/ 8 h 20"/>
                  <a:gd name="T114" fmla="*/ 14 w 22"/>
                  <a:gd name="T115" fmla="*/ 8 h 20"/>
                  <a:gd name="T116" fmla="*/ 12 w 22"/>
                  <a:gd name="T117" fmla="*/ 8 h 20"/>
                  <a:gd name="T118" fmla="*/ 10 w 22"/>
                  <a:gd name="T119" fmla="*/ 6 h 20"/>
                  <a:gd name="T120" fmla="*/ 8 w 22"/>
                  <a:gd name="T121" fmla="*/ 6 h 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2" h="20">
                    <a:moveTo>
                      <a:pt x="10" y="8"/>
                    </a:moveTo>
                    <a:lnTo>
                      <a:pt x="10" y="8"/>
                    </a:lnTo>
                    <a:close/>
                    <a:moveTo>
                      <a:pt x="12" y="10"/>
                    </a:moveTo>
                    <a:lnTo>
                      <a:pt x="12" y="10"/>
                    </a:lnTo>
                    <a:lnTo>
                      <a:pt x="12" y="8"/>
                    </a:lnTo>
                    <a:lnTo>
                      <a:pt x="12" y="10"/>
                    </a:lnTo>
                    <a:close/>
                    <a:moveTo>
                      <a:pt x="12" y="12"/>
                    </a:moveTo>
                    <a:lnTo>
                      <a:pt x="12" y="12"/>
                    </a:lnTo>
                    <a:close/>
                    <a:moveTo>
                      <a:pt x="16" y="10"/>
                    </a:moveTo>
                    <a:lnTo>
                      <a:pt x="16" y="8"/>
                    </a:lnTo>
                    <a:lnTo>
                      <a:pt x="14" y="8"/>
                    </a:lnTo>
                    <a:lnTo>
                      <a:pt x="16" y="8"/>
                    </a:lnTo>
                    <a:lnTo>
                      <a:pt x="16" y="10"/>
                    </a:lnTo>
                    <a:close/>
                    <a:moveTo>
                      <a:pt x="22" y="2"/>
                    </a:moveTo>
                    <a:lnTo>
                      <a:pt x="22" y="2"/>
                    </a:lnTo>
                    <a:lnTo>
                      <a:pt x="20" y="2"/>
                    </a:lnTo>
                    <a:lnTo>
                      <a:pt x="22" y="2"/>
                    </a:lnTo>
                    <a:close/>
                    <a:moveTo>
                      <a:pt x="4" y="6"/>
                    </a:moveTo>
                    <a:lnTo>
                      <a:pt x="2" y="6"/>
                    </a:lnTo>
                    <a:lnTo>
                      <a:pt x="0" y="6"/>
                    </a:lnTo>
                    <a:lnTo>
                      <a:pt x="2" y="6"/>
                    </a:lnTo>
                    <a:lnTo>
                      <a:pt x="4" y="6"/>
                    </a:lnTo>
                    <a:close/>
                    <a:moveTo>
                      <a:pt x="20" y="4"/>
                    </a:moveTo>
                    <a:lnTo>
                      <a:pt x="20" y="4"/>
                    </a:lnTo>
                    <a:lnTo>
                      <a:pt x="20" y="2"/>
                    </a:lnTo>
                    <a:lnTo>
                      <a:pt x="22" y="2"/>
                    </a:lnTo>
                    <a:lnTo>
                      <a:pt x="20" y="2"/>
                    </a:lnTo>
                    <a:lnTo>
                      <a:pt x="20" y="4"/>
                    </a:lnTo>
                    <a:close/>
                    <a:moveTo>
                      <a:pt x="14" y="0"/>
                    </a:moveTo>
                    <a:lnTo>
                      <a:pt x="14" y="2"/>
                    </a:lnTo>
                    <a:lnTo>
                      <a:pt x="14" y="4"/>
                    </a:lnTo>
                    <a:lnTo>
                      <a:pt x="16" y="4"/>
                    </a:lnTo>
                    <a:lnTo>
                      <a:pt x="14" y="4"/>
                    </a:lnTo>
                    <a:lnTo>
                      <a:pt x="14" y="2"/>
                    </a:lnTo>
                    <a:lnTo>
                      <a:pt x="14" y="0"/>
                    </a:lnTo>
                    <a:close/>
                    <a:moveTo>
                      <a:pt x="16" y="4"/>
                    </a:moveTo>
                    <a:lnTo>
                      <a:pt x="16" y="4"/>
                    </a:lnTo>
                    <a:lnTo>
                      <a:pt x="16" y="2"/>
                    </a:lnTo>
                    <a:lnTo>
                      <a:pt x="14" y="2"/>
                    </a:lnTo>
                    <a:lnTo>
                      <a:pt x="16" y="2"/>
                    </a:lnTo>
                    <a:lnTo>
                      <a:pt x="16" y="4"/>
                    </a:lnTo>
                    <a:close/>
                    <a:moveTo>
                      <a:pt x="18" y="2"/>
                    </a:moveTo>
                    <a:lnTo>
                      <a:pt x="18" y="2"/>
                    </a:lnTo>
                    <a:lnTo>
                      <a:pt x="20" y="2"/>
                    </a:lnTo>
                    <a:lnTo>
                      <a:pt x="18" y="2"/>
                    </a:lnTo>
                    <a:lnTo>
                      <a:pt x="16" y="0"/>
                    </a:lnTo>
                    <a:lnTo>
                      <a:pt x="18" y="0"/>
                    </a:lnTo>
                    <a:lnTo>
                      <a:pt x="18" y="2"/>
                    </a:lnTo>
                    <a:close/>
                    <a:moveTo>
                      <a:pt x="18" y="2"/>
                    </a:moveTo>
                    <a:lnTo>
                      <a:pt x="18" y="2"/>
                    </a:lnTo>
                    <a:lnTo>
                      <a:pt x="18" y="4"/>
                    </a:lnTo>
                    <a:lnTo>
                      <a:pt x="20" y="4"/>
                    </a:lnTo>
                    <a:lnTo>
                      <a:pt x="18" y="4"/>
                    </a:lnTo>
                    <a:lnTo>
                      <a:pt x="16" y="4"/>
                    </a:lnTo>
                    <a:lnTo>
                      <a:pt x="18" y="4"/>
                    </a:lnTo>
                    <a:lnTo>
                      <a:pt x="18" y="6"/>
                    </a:lnTo>
                    <a:lnTo>
                      <a:pt x="16" y="4"/>
                    </a:lnTo>
                    <a:lnTo>
                      <a:pt x="16" y="2"/>
                    </a:lnTo>
                    <a:lnTo>
                      <a:pt x="18" y="2"/>
                    </a:lnTo>
                    <a:close/>
                    <a:moveTo>
                      <a:pt x="12" y="12"/>
                    </a:moveTo>
                    <a:lnTo>
                      <a:pt x="12" y="10"/>
                    </a:lnTo>
                    <a:lnTo>
                      <a:pt x="10" y="10"/>
                    </a:lnTo>
                    <a:lnTo>
                      <a:pt x="12" y="10"/>
                    </a:lnTo>
                    <a:lnTo>
                      <a:pt x="14" y="10"/>
                    </a:lnTo>
                    <a:lnTo>
                      <a:pt x="14" y="12"/>
                    </a:lnTo>
                    <a:lnTo>
                      <a:pt x="16" y="12"/>
                    </a:lnTo>
                    <a:lnTo>
                      <a:pt x="14" y="12"/>
                    </a:lnTo>
                    <a:lnTo>
                      <a:pt x="16" y="12"/>
                    </a:lnTo>
                    <a:lnTo>
                      <a:pt x="14" y="12"/>
                    </a:lnTo>
                    <a:lnTo>
                      <a:pt x="16" y="12"/>
                    </a:lnTo>
                    <a:lnTo>
                      <a:pt x="14" y="12"/>
                    </a:lnTo>
                    <a:lnTo>
                      <a:pt x="16" y="12"/>
                    </a:lnTo>
                    <a:lnTo>
                      <a:pt x="14" y="12"/>
                    </a:lnTo>
                    <a:lnTo>
                      <a:pt x="12" y="12"/>
                    </a:lnTo>
                    <a:close/>
                    <a:moveTo>
                      <a:pt x="6" y="8"/>
                    </a:moveTo>
                    <a:lnTo>
                      <a:pt x="6" y="8"/>
                    </a:lnTo>
                    <a:lnTo>
                      <a:pt x="4" y="8"/>
                    </a:lnTo>
                    <a:lnTo>
                      <a:pt x="6" y="6"/>
                    </a:lnTo>
                    <a:lnTo>
                      <a:pt x="4" y="6"/>
                    </a:lnTo>
                    <a:lnTo>
                      <a:pt x="6" y="6"/>
                    </a:lnTo>
                    <a:lnTo>
                      <a:pt x="4" y="6"/>
                    </a:lnTo>
                    <a:lnTo>
                      <a:pt x="6" y="6"/>
                    </a:lnTo>
                    <a:lnTo>
                      <a:pt x="4" y="6"/>
                    </a:lnTo>
                    <a:lnTo>
                      <a:pt x="6" y="6"/>
                    </a:lnTo>
                    <a:lnTo>
                      <a:pt x="8" y="6"/>
                    </a:lnTo>
                    <a:lnTo>
                      <a:pt x="10" y="6"/>
                    </a:lnTo>
                    <a:lnTo>
                      <a:pt x="8" y="8"/>
                    </a:lnTo>
                    <a:lnTo>
                      <a:pt x="6" y="8"/>
                    </a:lnTo>
                    <a:close/>
                    <a:moveTo>
                      <a:pt x="14" y="18"/>
                    </a:moveTo>
                    <a:lnTo>
                      <a:pt x="14" y="18"/>
                    </a:lnTo>
                    <a:lnTo>
                      <a:pt x="12" y="18"/>
                    </a:lnTo>
                    <a:lnTo>
                      <a:pt x="14" y="18"/>
                    </a:lnTo>
                    <a:lnTo>
                      <a:pt x="14" y="20"/>
                    </a:lnTo>
                    <a:lnTo>
                      <a:pt x="14" y="18"/>
                    </a:lnTo>
                    <a:lnTo>
                      <a:pt x="12" y="18"/>
                    </a:lnTo>
                    <a:lnTo>
                      <a:pt x="12" y="16"/>
                    </a:lnTo>
                    <a:lnTo>
                      <a:pt x="10" y="16"/>
                    </a:lnTo>
                    <a:lnTo>
                      <a:pt x="10" y="14"/>
                    </a:lnTo>
                    <a:lnTo>
                      <a:pt x="12" y="14"/>
                    </a:lnTo>
                    <a:lnTo>
                      <a:pt x="10" y="14"/>
                    </a:lnTo>
                    <a:lnTo>
                      <a:pt x="12" y="14"/>
                    </a:lnTo>
                    <a:lnTo>
                      <a:pt x="10" y="16"/>
                    </a:lnTo>
                    <a:lnTo>
                      <a:pt x="12" y="16"/>
                    </a:lnTo>
                    <a:lnTo>
                      <a:pt x="14" y="16"/>
                    </a:lnTo>
                    <a:lnTo>
                      <a:pt x="12" y="16"/>
                    </a:lnTo>
                    <a:lnTo>
                      <a:pt x="14" y="16"/>
                    </a:lnTo>
                    <a:lnTo>
                      <a:pt x="14" y="18"/>
                    </a:lnTo>
                    <a:close/>
                    <a:moveTo>
                      <a:pt x="12" y="4"/>
                    </a:moveTo>
                    <a:lnTo>
                      <a:pt x="12" y="2"/>
                    </a:lnTo>
                    <a:lnTo>
                      <a:pt x="14" y="2"/>
                    </a:lnTo>
                    <a:lnTo>
                      <a:pt x="12" y="2"/>
                    </a:lnTo>
                    <a:lnTo>
                      <a:pt x="12" y="4"/>
                    </a:lnTo>
                    <a:lnTo>
                      <a:pt x="14" y="2"/>
                    </a:lnTo>
                    <a:lnTo>
                      <a:pt x="14" y="4"/>
                    </a:lnTo>
                    <a:lnTo>
                      <a:pt x="16" y="4"/>
                    </a:lnTo>
                    <a:lnTo>
                      <a:pt x="14" y="4"/>
                    </a:lnTo>
                    <a:lnTo>
                      <a:pt x="14" y="6"/>
                    </a:lnTo>
                    <a:lnTo>
                      <a:pt x="16" y="6"/>
                    </a:lnTo>
                    <a:lnTo>
                      <a:pt x="14" y="6"/>
                    </a:lnTo>
                    <a:lnTo>
                      <a:pt x="16" y="6"/>
                    </a:lnTo>
                    <a:lnTo>
                      <a:pt x="14" y="6"/>
                    </a:lnTo>
                    <a:lnTo>
                      <a:pt x="16" y="8"/>
                    </a:lnTo>
                    <a:lnTo>
                      <a:pt x="14" y="8"/>
                    </a:lnTo>
                    <a:lnTo>
                      <a:pt x="14" y="6"/>
                    </a:lnTo>
                    <a:lnTo>
                      <a:pt x="14" y="4"/>
                    </a:lnTo>
                    <a:lnTo>
                      <a:pt x="12" y="4"/>
                    </a:lnTo>
                    <a:lnTo>
                      <a:pt x="14" y="6"/>
                    </a:lnTo>
                    <a:lnTo>
                      <a:pt x="12" y="6"/>
                    </a:lnTo>
                    <a:lnTo>
                      <a:pt x="10" y="4"/>
                    </a:lnTo>
                    <a:lnTo>
                      <a:pt x="10" y="2"/>
                    </a:lnTo>
                    <a:lnTo>
                      <a:pt x="8" y="2"/>
                    </a:lnTo>
                    <a:lnTo>
                      <a:pt x="10" y="2"/>
                    </a:lnTo>
                    <a:lnTo>
                      <a:pt x="12" y="2"/>
                    </a:lnTo>
                    <a:lnTo>
                      <a:pt x="10" y="2"/>
                    </a:lnTo>
                    <a:lnTo>
                      <a:pt x="12" y="2"/>
                    </a:lnTo>
                    <a:lnTo>
                      <a:pt x="12" y="4"/>
                    </a:lnTo>
                    <a:close/>
                    <a:moveTo>
                      <a:pt x="8" y="6"/>
                    </a:moveTo>
                    <a:lnTo>
                      <a:pt x="6" y="6"/>
                    </a:lnTo>
                    <a:lnTo>
                      <a:pt x="6" y="4"/>
                    </a:lnTo>
                    <a:lnTo>
                      <a:pt x="8" y="4"/>
                    </a:lnTo>
                    <a:lnTo>
                      <a:pt x="6" y="4"/>
                    </a:lnTo>
                    <a:lnTo>
                      <a:pt x="6" y="2"/>
                    </a:lnTo>
                    <a:lnTo>
                      <a:pt x="8" y="2"/>
                    </a:lnTo>
                    <a:lnTo>
                      <a:pt x="10" y="2"/>
                    </a:lnTo>
                    <a:lnTo>
                      <a:pt x="10" y="4"/>
                    </a:lnTo>
                    <a:lnTo>
                      <a:pt x="12" y="6"/>
                    </a:lnTo>
                    <a:lnTo>
                      <a:pt x="14" y="6"/>
                    </a:lnTo>
                    <a:lnTo>
                      <a:pt x="12" y="8"/>
                    </a:lnTo>
                    <a:lnTo>
                      <a:pt x="14" y="8"/>
                    </a:lnTo>
                    <a:lnTo>
                      <a:pt x="14" y="10"/>
                    </a:lnTo>
                    <a:lnTo>
                      <a:pt x="12" y="10"/>
                    </a:lnTo>
                    <a:lnTo>
                      <a:pt x="12" y="8"/>
                    </a:lnTo>
                    <a:lnTo>
                      <a:pt x="10" y="8"/>
                    </a:lnTo>
                    <a:lnTo>
                      <a:pt x="10" y="6"/>
                    </a:lnTo>
                    <a:lnTo>
                      <a:pt x="8" y="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32" name="Freeform 430">
                <a:extLst>
                  <a:ext uri="{FF2B5EF4-FFF2-40B4-BE49-F238E27FC236}">
                    <a16:creationId xmlns:a16="http://schemas.microsoft.com/office/drawing/2014/main" id="{CDBB80B3-0D82-B94F-2077-9A545D4D3D6D}"/>
                  </a:ext>
                </a:extLst>
              </p:cNvPr>
              <p:cNvSpPr>
                <a:spLocks noChangeAspect="1" noEditPoints="1"/>
              </p:cNvSpPr>
              <p:nvPr/>
            </p:nvSpPr>
            <p:spPr bwMode="auto">
              <a:xfrm>
                <a:off x="4178236" y="2506481"/>
                <a:ext cx="33452" cy="30416"/>
              </a:xfrm>
              <a:custGeom>
                <a:avLst/>
                <a:gdLst>
                  <a:gd name="T0" fmla="*/ 12 w 22"/>
                  <a:gd name="T1" fmla="*/ 10 h 20"/>
                  <a:gd name="T2" fmla="*/ 12 w 22"/>
                  <a:gd name="T3" fmla="*/ 10 h 20"/>
                  <a:gd name="T4" fmla="*/ 16 w 22"/>
                  <a:gd name="T5" fmla="*/ 10 h 20"/>
                  <a:gd name="T6" fmla="*/ 16 w 22"/>
                  <a:gd name="T7" fmla="*/ 10 h 20"/>
                  <a:gd name="T8" fmla="*/ 20 w 22"/>
                  <a:gd name="T9" fmla="*/ 2 h 20"/>
                  <a:gd name="T10" fmla="*/ 2 w 22"/>
                  <a:gd name="T11" fmla="*/ 6 h 20"/>
                  <a:gd name="T12" fmla="*/ 4 w 22"/>
                  <a:gd name="T13" fmla="*/ 6 h 20"/>
                  <a:gd name="T14" fmla="*/ 20 w 22"/>
                  <a:gd name="T15" fmla="*/ 2 h 20"/>
                  <a:gd name="T16" fmla="*/ 14 w 22"/>
                  <a:gd name="T17" fmla="*/ 0 h 20"/>
                  <a:gd name="T18" fmla="*/ 14 w 22"/>
                  <a:gd name="T19" fmla="*/ 4 h 20"/>
                  <a:gd name="T20" fmla="*/ 14 w 22"/>
                  <a:gd name="T21" fmla="*/ 2 h 20"/>
                  <a:gd name="T22" fmla="*/ 16 w 22"/>
                  <a:gd name="T23" fmla="*/ 4 h 20"/>
                  <a:gd name="T24" fmla="*/ 16 w 22"/>
                  <a:gd name="T25" fmla="*/ 2 h 20"/>
                  <a:gd name="T26" fmla="*/ 18 w 22"/>
                  <a:gd name="T27" fmla="*/ 2 h 20"/>
                  <a:gd name="T28" fmla="*/ 18 w 22"/>
                  <a:gd name="T29" fmla="*/ 2 h 20"/>
                  <a:gd name="T30" fmla="*/ 18 w 22"/>
                  <a:gd name="T31" fmla="*/ 2 h 20"/>
                  <a:gd name="T32" fmla="*/ 18 w 22"/>
                  <a:gd name="T33" fmla="*/ 4 h 20"/>
                  <a:gd name="T34" fmla="*/ 18 w 22"/>
                  <a:gd name="T35" fmla="*/ 4 h 20"/>
                  <a:gd name="T36" fmla="*/ 18 w 22"/>
                  <a:gd name="T37" fmla="*/ 6 h 20"/>
                  <a:gd name="T38" fmla="*/ 16 w 22"/>
                  <a:gd name="T39" fmla="*/ 4 h 20"/>
                  <a:gd name="T40" fmla="*/ 18 w 22"/>
                  <a:gd name="T41" fmla="*/ 2 h 20"/>
                  <a:gd name="T42" fmla="*/ 12 w 22"/>
                  <a:gd name="T43" fmla="*/ 10 h 20"/>
                  <a:gd name="T44" fmla="*/ 16 w 22"/>
                  <a:gd name="T45" fmla="*/ 12 h 20"/>
                  <a:gd name="T46" fmla="*/ 14 w 22"/>
                  <a:gd name="T47" fmla="*/ 12 h 20"/>
                  <a:gd name="T48" fmla="*/ 14 w 22"/>
                  <a:gd name="T49" fmla="*/ 12 h 20"/>
                  <a:gd name="T50" fmla="*/ 12 w 22"/>
                  <a:gd name="T51" fmla="*/ 12 h 20"/>
                  <a:gd name="T52" fmla="*/ 6 w 22"/>
                  <a:gd name="T53" fmla="*/ 8 h 20"/>
                  <a:gd name="T54" fmla="*/ 6 w 22"/>
                  <a:gd name="T55" fmla="*/ 6 h 20"/>
                  <a:gd name="T56" fmla="*/ 6 w 22"/>
                  <a:gd name="T57" fmla="*/ 6 h 20"/>
                  <a:gd name="T58" fmla="*/ 6 w 22"/>
                  <a:gd name="T59" fmla="*/ 6 h 20"/>
                  <a:gd name="T60" fmla="*/ 10 w 22"/>
                  <a:gd name="T61" fmla="*/ 6 h 20"/>
                  <a:gd name="T62" fmla="*/ 14 w 22"/>
                  <a:gd name="T63" fmla="*/ 18 h 20"/>
                  <a:gd name="T64" fmla="*/ 12 w 22"/>
                  <a:gd name="T65" fmla="*/ 18 h 20"/>
                  <a:gd name="T66" fmla="*/ 14 w 22"/>
                  <a:gd name="T67" fmla="*/ 20 h 20"/>
                  <a:gd name="T68" fmla="*/ 12 w 22"/>
                  <a:gd name="T69" fmla="*/ 18 h 20"/>
                  <a:gd name="T70" fmla="*/ 10 w 22"/>
                  <a:gd name="T71" fmla="*/ 16 h 20"/>
                  <a:gd name="T72" fmla="*/ 10 w 22"/>
                  <a:gd name="T73" fmla="*/ 16 h 20"/>
                  <a:gd name="T74" fmla="*/ 10 w 22"/>
                  <a:gd name="T75" fmla="*/ 14 h 20"/>
                  <a:gd name="T76" fmla="*/ 10 w 22"/>
                  <a:gd name="T77" fmla="*/ 16 h 20"/>
                  <a:gd name="T78" fmla="*/ 14 w 22"/>
                  <a:gd name="T79" fmla="*/ 16 h 20"/>
                  <a:gd name="T80" fmla="*/ 12 w 22"/>
                  <a:gd name="T81" fmla="*/ 4 h 20"/>
                  <a:gd name="T82" fmla="*/ 12 w 22"/>
                  <a:gd name="T83" fmla="*/ 2 h 20"/>
                  <a:gd name="T84" fmla="*/ 14 w 22"/>
                  <a:gd name="T85" fmla="*/ 4 h 20"/>
                  <a:gd name="T86" fmla="*/ 14 w 22"/>
                  <a:gd name="T87" fmla="*/ 6 h 20"/>
                  <a:gd name="T88" fmla="*/ 14 w 22"/>
                  <a:gd name="T89" fmla="*/ 6 h 20"/>
                  <a:gd name="T90" fmla="*/ 16 w 22"/>
                  <a:gd name="T91" fmla="*/ 8 h 20"/>
                  <a:gd name="T92" fmla="*/ 14 w 22"/>
                  <a:gd name="T93" fmla="*/ 4 h 20"/>
                  <a:gd name="T94" fmla="*/ 12 w 22"/>
                  <a:gd name="T95" fmla="*/ 6 h 20"/>
                  <a:gd name="T96" fmla="*/ 10 w 22"/>
                  <a:gd name="T97" fmla="*/ 4 h 20"/>
                  <a:gd name="T98" fmla="*/ 10 w 22"/>
                  <a:gd name="T99" fmla="*/ 2 h 20"/>
                  <a:gd name="T100" fmla="*/ 10 w 22"/>
                  <a:gd name="T101" fmla="*/ 2 h 20"/>
                  <a:gd name="T102" fmla="*/ 6 w 22"/>
                  <a:gd name="T103" fmla="*/ 6 h 20"/>
                  <a:gd name="T104" fmla="*/ 6 w 22"/>
                  <a:gd name="T105" fmla="*/ 4 h 20"/>
                  <a:gd name="T106" fmla="*/ 10 w 22"/>
                  <a:gd name="T107" fmla="*/ 2 h 20"/>
                  <a:gd name="T108" fmla="*/ 10 w 22"/>
                  <a:gd name="T109" fmla="*/ 4 h 20"/>
                  <a:gd name="T110" fmla="*/ 12 w 22"/>
                  <a:gd name="T111" fmla="*/ 6 h 20"/>
                  <a:gd name="T112" fmla="*/ 12 w 22"/>
                  <a:gd name="T113" fmla="*/ 8 h 20"/>
                  <a:gd name="T114" fmla="*/ 14 w 22"/>
                  <a:gd name="T115" fmla="*/ 8 h 20"/>
                  <a:gd name="T116" fmla="*/ 12 w 22"/>
                  <a:gd name="T117" fmla="*/ 8 h 20"/>
                  <a:gd name="T118" fmla="*/ 10 w 22"/>
                  <a:gd name="T119" fmla="*/ 6 h 20"/>
                  <a:gd name="T120" fmla="*/ 8 w 22"/>
                  <a:gd name="T121" fmla="*/ 6 h 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2" h="20">
                    <a:moveTo>
                      <a:pt x="10" y="8"/>
                    </a:moveTo>
                    <a:lnTo>
                      <a:pt x="10" y="8"/>
                    </a:lnTo>
                    <a:close/>
                    <a:moveTo>
                      <a:pt x="12" y="10"/>
                    </a:moveTo>
                    <a:lnTo>
                      <a:pt x="12" y="10"/>
                    </a:lnTo>
                    <a:lnTo>
                      <a:pt x="12" y="8"/>
                    </a:lnTo>
                    <a:lnTo>
                      <a:pt x="12" y="10"/>
                    </a:lnTo>
                    <a:close/>
                    <a:moveTo>
                      <a:pt x="12" y="12"/>
                    </a:moveTo>
                    <a:lnTo>
                      <a:pt x="12" y="12"/>
                    </a:lnTo>
                    <a:close/>
                    <a:moveTo>
                      <a:pt x="16" y="10"/>
                    </a:moveTo>
                    <a:lnTo>
                      <a:pt x="16" y="8"/>
                    </a:lnTo>
                    <a:lnTo>
                      <a:pt x="14" y="8"/>
                    </a:lnTo>
                    <a:lnTo>
                      <a:pt x="16" y="8"/>
                    </a:lnTo>
                    <a:lnTo>
                      <a:pt x="16" y="10"/>
                    </a:lnTo>
                    <a:close/>
                    <a:moveTo>
                      <a:pt x="22" y="2"/>
                    </a:moveTo>
                    <a:lnTo>
                      <a:pt x="22" y="2"/>
                    </a:lnTo>
                    <a:lnTo>
                      <a:pt x="20" y="2"/>
                    </a:lnTo>
                    <a:lnTo>
                      <a:pt x="22" y="2"/>
                    </a:lnTo>
                    <a:close/>
                    <a:moveTo>
                      <a:pt x="4" y="6"/>
                    </a:moveTo>
                    <a:lnTo>
                      <a:pt x="2" y="6"/>
                    </a:lnTo>
                    <a:lnTo>
                      <a:pt x="0" y="6"/>
                    </a:lnTo>
                    <a:lnTo>
                      <a:pt x="2" y="6"/>
                    </a:lnTo>
                    <a:lnTo>
                      <a:pt x="4" y="6"/>
                    </a:lnTo>
                    <a:close/>
                    <a:moveTo>
                      <a:pt x="20" y="4"/>
                    </a:moveTo>
                    <a:lnTo>
                      <a:pt x="20" y="4"/>
                    </a:lnTo>
                    <a:lnTo>
                      <a:pt x="20" y="2"/>
                    </a:lnTo>
                    <a:lnTo>
                      <a:pt x="22" y="2"/>
                    </a:lnTo>
                    <a:lnTo>
                      <a:pt x="20" y="2"/>
                    </a:lnTo>
                    <a:lnTo>
                      <a:pt x="20" y="4"/>
                    </a:lnTo>
                    <a:close/>
                    <a:moveTo>
                      <a:pt x="14" y="0"/>
                    </a:moveTo>
                    <a:lnTo>
                      <a:pt x="14" y="2"/>
                    </a:lnTo>
                    <a:lnTo>
                      <a:pt x="14" y="4"/>
                    </a:lnTo>
                    <a:lnTo>
                      <a:pt x="16" y="4"/>
                    </a:lnTo>
                    <a:lnTo>
                      <a:pt x="14" y="4"/>
                    </a:lnTo>
                    <a:lnTo>
                      <a:pt x="14" y="2"/>
                    </a:lnTo>
                    <a:lnTo>
                      <a:pt x="14" y="0"/>
                    </a:lnTo>
                    <a:close/>
                    <a:moveTo>
                      <a:pt x="16" y="4"/>
                    </a:moveTo>
                    <a:lnTo>
                      <a:pt x="16" y="4"/>
                    </a:lnTo>
                    <a:lnTo>
                      <a:pt x="16" y="2"/>
                    </a:lnTo>
                    <a:lnTo>
                      <a:pt x="14" y="2"/>
                    </a:lnTo>
                    <a:lnTo>
                      <a:pt x="16" y="2"/>
                    </a:lnTo>
                    <a:lnTo>
                      <a:pt x="16" y="4"/>
                    </a:lnTo>
                    <a:close/>
                    <a:moveTo>
                      <a:pt x="18" y="2"/>
                    </a:moveTo>
                    <a:lnTo>
                      <a:pt x="18" y="2"/>
                    </a:lnTo>
                    <a:lnTo>
                      <a:pt x="20" y="2"/>
                    </a:lnTo>
                    <a:lnTo>
                      <a:pt x="18" y="2"/>
                    </a:lnTo>
                    <a:lnTo>
                      <a:pt x="16" y="0"/>
                    </a:lnTo>
                    <a:lnTo>
                      <a:pt x="18" y="0"/>
                    </a:lnTo>
                    <a:lnTo>
                      <a:pt x="18" y="2"/>
                    </a:lnTo>
                    <a:close/>
                    <a:moveTo>
                      <a:pt x="18" y="2"/>
                    </a:moveTo>
                    <a:lnTo>
                      <a:pt x="18" y="2"/>
                    </a:lnTo>
                    <a:lnTo>
                      <a:pt x="18" y="4"/>
                    </a:lnTo>
                    <a:lnTo>
                      <a:pt x="20" y="4"/>
                    </a:lnTo>
                    <a:lnTo>
                      <a:pt x="18" y="4"/>
                    </a:lnTo>
                    <a:lnTo>
                      <a:pt x="16" y="4"/>
                    </a:lnTo>
                    <a:lnTo>
                      <a:pt x="18" y="4"/>
                    </a:lnTo>
                    <a:lnTo>
                      <a:pt x="18" y="6"/>
                    </a:lnTo>
                    <a:lnTo>
                      <a:pt x="16" y="4"/>
                    </a:lnTo>
                    <a:lnTo>
                      <a:pt x="16" y="2"/>
                    </a:lnTo>
                    <a:lnTo>
                      <a:pt x="18" y="2"/>
                    </a:lnTo>
                    <a:close/>
                    <a:moveTo>
                      <a:pt x="12" y="12"/>
                    </a:moveTo>
                    <a:lnTo>
                      <a:pt x="12" y="10"/>
                    </a:lnTo>
                    <a:lnTo>
                      <a:pt x="10" y="10"/>
                    </a:lnTo>
                    <a:lnTo>
                      <a:pt x="12" y="10"/>
                    </a:lnTo>
                    <a:lnTo>
                      <a:pt x="14" y="10"/>
                    </a:lnTo>
                    <a:lnTo>
                      <a:pt x="14" y="12"/>
                    </a:lnTo>
                    <a:lnTo>
                      <a:pt x="16" y="12"/>
                    </a:lnTo>
                    <a:lnTo>
                      <a:pt x="14" y="12"/>
                    </a:lnTo>
                    <a:lnTo>
                      <a:pt x="16" y="12"/>
                    </a:lnTo>
                    <a:lnTo>
                      <a:pt x="14" y="12"/>
                    </a:lnTo>
                    <a:lnTo>
                      <a:pt x="16" y="12"/>
                    </a:lnTo>
                    <a:lnTo>
                      <a:pt x="14" y="12"/>
                    </a:lnTo>
                    <a:lnTo>
                      <a:pt x="16" y="12"/>
                    </a:lnTo>
                    <a:lnTo>
                      <a:pt x="14" y="12"/>
                    </a:lnTo>
                    <a:lnTo>
                      <a:pt x="12" y="12"/>
                    </a:lnTo>
                    <a:close/>
                    <a:moveTo>
                      <a:pt x="6" y="8"/>
                    </a:moveTo>
                    <a:lnTo>
                      <a:pt x="6" y="8"/>
                    </a:lnTo>
                    <a:lnTo>
                      <a:pt x="4" y="8"/>
                    </a:lnTo>
                    <a:lnTo>
                      <a:pt x="6" y="6"/>
                    </a:lnTo>
                    <a:lnTo>
                      <a:pt x="4" y="6"/>
                    </a:lnTo>
                    <a:lnTo>
                      <a:pt x="6" y="6"/>
                    </a:lnTo>
                    <a:lnTo>
                      <a:pt x="4" y="6"/>
                    </a:lnTo>
                    <a:lnTo>
                      <a:pt x="6" y="6"/>
                    </a:lnTo>
                    <a:lnTo>
                      <a:pt x="4" y="6"/>
                    </a:lnTo>
                    <a:lnTo>
                      <a:pt x="6" y="6"/>
                    </a:lnTo>
                    <a:lnTo>
                      <a:pt x="8" y="6"/>
                    </a:lnTo>
                    <a:lnTo>
                      <a:pt x="10" y="6"/>
                    </a:lnTo>
                    <a:lnTo>
                      <a:pt x="8" y="8"/>
                    </a:lnTo>
                    <a:lnTo>
                      <a:pt x="6" y="8"/>
                    </a:lnTo>
                    <a:close/>
                    <a:moveTo>
                      <a:pt x="14" y="18"/>
                    </a:moveTo>
                    <a:lnTo>
                      <a:pt x="14" y="18"/>
                    </a:lnTo>
                    <a:lnTo>
                      <a:pt x="12" y="18"/>
                    </a:lnTo>
                    <a:lnTo>
                      <a:pt x="14" y="18"/>
                    </a:lnTo>
                    <a:lnTo>
                      <a:pt x="14" y="20"/>
                    </a:lnTo>
                    <a:lnTo>
                      <a:pt x="14" y="18"/>
                    </a:lnTo>
                    <a:lnTo>
                      <a:pt x="12" y="18"/>
                    </a:lnTo>
                    <a:lnTo>
                      <a:pt x="12" y="16"/>
                    </a:lnTo>
                    <a:lnTo>
                      <a:pt x="10" y="16"/>
                    </a:lnTo>
                    <a:lnTo>
                      <a:pt x="10" y="14"/>
                    </a:lnTo>
                    <a:lnTo>
                      <a:pt x="12" y="14"/>
                    </a:lnTo>
                    <a:lnTo>
                      <a:pt x="10" y="14"/>
                    </a:lnTo>
                    <a:lnTo>
                      <a:pt x="12" y="14"/>
                    </a:lnTo>
                    <a:lnTo>
                      <a:pt x="10" y="16"/>
                    </a:lnTo>
                    <a:lnTo>
                      <a:pt x="12" y="16"/>
                    </a:lnTo>
                    <a:lnTo>
                      <a:pt x="14" y="16"/>
                    </a:lnTo>
                    <a:lnTo>
                      <a:pt x="12" y="16"/>
                    </a:lnTo>
                    <a:lnTo>
                      <a:pt x="14" y="16"/>
                    </a:lnTo>
                    <a:lnTo>
                      <a:pt x="14" y="18"/>
                    </a:lnTo>
                    <a:close/>
                    <a:moveTo>
                      <a:pt x="12" y="4"/>
                    </a:moveTo>
                    <a:lnTo>
                      <a:pt x="12" y="2"/>
                    </a:lnTo>
                    <a:lnTo>
                      <a:pt x="14" y="2"/>
                    </a:lnTo>
                    <a:lnTo>
                      <a:pt x="12" y="2"/>
                    </a:lnTo>
                    <a:lnTo>
                      <a:pt x="12" y="4"/>
                    </a:lnTo>
                    <a:lnTo>
                      <a:pt x="14" y="2"/>
                    </a:lnTo>
                    <a:lnTo>
                      <a:pt x="14" y="4"/>
                    </a:lnTo>
                    <a:lnTo>
                      <a:pt x="16" y="4"/>
                    </a:lnTo>
                    <a:lnTo>
                      <a:pt x="14" y="4"/>
                    </a:lnTo>
                    <a:lnTo>
                      <a:pt x="14" y="6"/>
                    </a:lnTo>
                    <a:lnTo>
                      <a:pt x="16" y="6"/>
                    </a:lnTo>
                    <a:lnTo>
                      <a:pt x="14" y="6"/>
                    </a:lnTo>
                    <a:lnTo>
                      <a:pt x="16" y="6"/>
                    </a:lnTo>
                    <a:lnTo>
                      <a:pt x="14" y="6"/>
                    </a:lnTo>
                    <a:lnTo>
                      <a:pt x="16" y="8"/>
                    </a:lnTo>
                    <a:lnTo>
                      <a:pt x="14" y="8"/>
                    </a:lnTo>
                    <a:lnTo>
                      <a:pt x="14" y="6"/>
                    </a:lnTo>
                    <a:lnTo>
                      <a:pt x="14" y="4"/>
                    </a:lnTo>
                    <a:lnTo>
                      <a:pt x="12" y="4"/>
                    </a:lnTo>
                    <a:lnTo>
                      <a:pt x="14" y="6"/>
                    </a:lnTo>
                    <a:lnTo>
                      <a:pt x="12" y="6"/>
                    </a:lnTo>
                    <a:lnTo>
                      <a:pt x="10" y="4"/>
                    </a:lnTo>
                    <a:lnTo>
                      <a:pt x="10" y="2"/>
                    </a:lnTo>
                    <a:lnTo>
                      <a:pt x="8" y="2"/>
                    </a:lnTo>
                    <a:lnTo>
                      <a:pt x="10" y="2"/>
                    </a:lnTo>
                    <a:lnTo>
                      <a:pt x="12" y="2"/>
                    </a:lnTo>
                    <a:lnTo>
                      <a:pt x="10" y="2"/>
                    </a:lnTo>
                    <a:lnTo>
                      <a:pt x="12" y="2"/>
                    </a:lnTo>
                    <a:lnTo>
                      <a:pt x="12" y="4"/>
                    </a:lnTo>
                    <a:close/>
                    <a:moveTo>
                      <a:pt x="8" y="6"/>
                    </a:moveTo>
                    <a:lnTo>
                      <a:pt x="6" y="6"/>
                    </a:lnTo>
                    <a:lnTo>
                      <a:pt x="6" y="4"/>
                    </a:lnTo>
                    <a:lnTo>
                      <a:pt x="8" y="4"/>
                    </a:lnTo>
                    <a:lnTo>
                      <a:pt x="6" y="4"/>
                    </a:lnTo>
                    <a:lnTo>
                      <a:pt x="6" y="2"/>
                    </a:lnTo>
                    <a:lnTo>
                      <a:pt x="8" y="2"/>
                    </a:lnTo>
                    <a:lnTo>
                      <a:pt x="10" y="2"/>
                    </a:lnTo>
                    <a:lnTo>
                      <a:pt x="10" y="4"/>
                    </a:lnTo>
                    <a:lnTo>
                      <a:pt x="12" y="6"/>
                    </a:lnTo>
                    <a:lnTo>
                      <a:pt x="14" y="6"/>
                    </a:lnTo>
                    <a:lnTo>
                      <a:pt x="12" y="8"/>
                    </a:lnTo>
                    <a:lnTo>
                      <a:pt x="14" y="8"/>
                    </a:lnTo>
                    <a:lnTo>
                      <a:pt x="14" y="10"/>
                    </a:lnTo>
                    <a:lnTo>
                      <a:pt x="12" y="10"/>
                    </a:lnTo>
                    <a:lnTo>
                      <a:pt x="12" y="8"/>
                    </a:lnTo>
                    <a:lnTo>
                      <a:pt x="10" y="8"/>
                    </a:lnTo>
                    <a:lnTo>
                      <a:pt x="10" y="6"/>
                    </a:lnTo>
                    <a:lnTo>
                      <a:pt x="8" y="6"/>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033" name="Freeform 431">
                <a:extLst>
                  <a:ext uri="{FF2B5EF4-FFF2-40B4-BE49-F238E27FC236}">
                    <a16:creationId xmlns:a16="http://schemas.microsoft.com/office/drawing/2014/main" id="{22FE3521-FCD6-8400-1FED-F2DF876C4C4A}"/>
                  </a:ext>
                </a:extLst>
              </p:cNvPr>
              <p:cNvSpPr>
                <a:spLocks noChangeAspect="1"/>
              </p:cNvSpPr>
              <p:nvPr/>
            </p:nvSpPr>
            <p:spPr bwMode="auto">
              <a:xfrm>
                <a:off x="5193991" y="4352647"/>
                <a:ext cx="152058" cy="184008"/>
              </a:xfrm>
              <a:custGeom>
                <a:avLst/>
                <a:gdLst>
                  <a:gd name="T0" fmla="*/ 88 w 100"/>
                  <a:gd name="T1" fmla="*/ 18 h 121"/>
                  <a:gd name="T2" fmla="*/ 94 w 100"/>
                  <a:gd name="T3" fmla="*/ 34 h 121"/>
                  <a:gd name="T4" fmla="*/ 100 w 100"/>
                  <a:gd name="T5" fmla="*/ 51 h 121"/>
                  <a:gd name="T6" fmla="*/ 92 w 100"/>
                  <a:gd name="T7" fmla="*/ 69 h 121"/>
                  <a:gd name="T8" fmla="*/ 80 w 100"/>
                  <a:gd name="T9" fmla="*/ 89 h 121"/>
                  <a:gd name="T10" fmla="*/ 80 w 100"/>
                  <a:gd name="T11" fmla="*/ 113 h 121"/>
                  <a:gd name="T12" fmla="*/ 64 w 100"/>
                  <a:gd name="T13" fmla="*/ 113 h 121"/>
                  <a:gd name="T14" fmla="*/ 48 w 100"/>
                  <a:gd name="T15" fmla="*/ 113 h 121"/>
                  <a:gd name="T16" fmla="*/ 32 w 100"/>
                  <a:gd name="T17" fmla="*/ 113 h 121"/>
                  <a:gd name="T18" fmla="*/ 16 w 100"/>
                  <a:gd name="T19" fmla="*/ 115 h 121"/>
                  <a:gd name="T20" fmla="*/ 4 w 100"/>
                  <a:gd name="T21" fmla="*/ 121 h 121"/>
                  <a:gd name="T22" fmla="*/ 0 w 100"/>
                  <a:gd name="T23" fmla="*/ 121 h 121"/>
                  <a:gd name="T24" fmla="*/ 4 w 100"/>
                  <a:gd name="T25" fmla="*/ 97 h 121"/>
                  <a:gd name="T26" fmla="*/ 8 w 100"/>
                  <a:gd name="T27" fmla="*/ 73 h 121"/>
                  <a:gd name="T28" fmla="*/ 18 w 100"/>
                  <a:gd name="T29" fmla="*/ 59 h 121"/>
                  <a:gd name="T30" fmla="*/ 32 w 100"/>
                  <a:gd name="T31" fmla="*/ 45 h 121"/>
                  <a:gd name="T32" fmla="*/ 22 w 100"/>
                  <a:gd name="T33" fmla="*/ 34 h 121"/>
                  <a:gd name="T34" fmla="*/ 22 w 100"/>
                  <a:gd name="T35" fmla="*/ 16 h 121"/>
                  <a:gd name="T36" fmla="*/ 24 w 100"/>
                  <a:gd name="T37" fmla="*/ 12 h 121"/>
                  <a:gd name="T38" fmla="*/ 38 w 100"/>
                  <a:gd name="T39" fmla="*/ 12 h 121"/>
                  <a:gd name="T40" fmla="*/ 42 w 100"/>
                  <a:gd name="T41" fmla="*/ 14 h 121"/>
                  <a:gd name="T42" fmla="*/ 52 w 100"/>
                  <a:gd name="T43" fmla="*/ 10 h 121"/>
                  <a:gd name="T44" fmla="*/ 72 w 100"/>
                  <a:gd name="T45" fmla="*/ 10 h 121"/>
                  <a:gd name="T46" fmla="*/ 80 w 100"/>
                  <a:gd name="T47" fmla="*/ 0 h 121"/>
                  <a:gd name="T48" fmla="*/ 88 w 100"/>
                  <a:gd name="T49" fmla="*/ 18 h 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0" h="121">
                    <a:moveTo>
                      <a:pt x="88" y="18"/>
                    </a:moveTo>
                    <a:lnTo>
                      <a:pt x="94" y="34"/>
                    </a:lnTo>
                    <a:lnTo>
                      <a:pt x="100" y="51"/>
                    </a:lnTo>
                    <a:lnTo>
                      <a:pt x="92" y="69"/>
                    </a:lnTo>
                    <a:lnTo>
                      <a:pt x="80" y="89"/>
                    </a:lnTo>
                    <a:lnTo>
                      <a:pt x="80" y="113"/>
                    </a:lnTo>
                    <a:lnTo>
                      <a:pt x="64" y="113"/>
                    </a:lnTo>
                    <a:lnTo>
                      <a:pt x="48" y="113"/>
                    </a:lnTo>
                    <a:lnTo>
                      <a:pt x="32" y="113"/>
                    </a:lnTo>
                    <a:lnTo>
                      <a:pt x="16" y="115"/>
                    </a:lnTo>
                    <a:lnTo>
                      <a:pt x="4" y="121"/>
                    </a:lnTo>
                    <a:lnTo>
                      <a:pt x="0" y="121"/>
                    </a:lnTo>
                    <a:lnTo>
                      <a:pt x="4" y="97"/>
                    </a:lnTo>
                    <a:lnTo>
                      <a:pt x="8" y="73"/>
                    </a:lnTo>
                    <a:lnTo>
                      <a:pt x="18" y="59"/>
                    </a:lnTo>
                    <a:lnTo>
                      <a:pt x="32" y="45"/>
                    </a:lnTo>
                    <a:lnTo>
                      <a:pt x="22" y="34"/>
                    </a:lnTo>
                    <a:lnTo>
                      <a:pt x="22" y="16"/>
                    </a:lnTo>
                    <a:lnTo>
                      <a:pt x="24" y="12"/>
                    </a:lnTo>
                    <a:lnTo>
                      <a:pt x="38" y="12"/>
                    </a:lnTo>
                    <a:lnTo>
                      <a:pt x="42" y="14"/>
                    </a:lnTo>
                    <a:lnTo>
                      <a:pt x="52" y="10"/>
                    </a:lnTo>
                    <a:lnTo>
                      <a:pt x="72" y="10"/>
                    </a:lnTo>
                    <a:lnTo>
                      <a:pt x="80" y="0"/>
                    </a:lnTo>
                    <a:lnTo>
                      <a:pt x="88" y="1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34" name="Freeform 432">
                <a:extLst>
                  <a:ext uri="{FF2B5EF4-FFF2-40B4-BE49-F238E27FC236}">
                    <a16:creationId xmlns:a16="http://schemas.microsoft.com/office/drawing/2014/main" id="{7684C2A2-6C46-B2C4-0838-D054F5276533}"/>
                  </a:ext>
                </a:extLst>
              </p:cNvPr>
              <p:cNvSpPr>
                <a:spLocks noChangeAspect="1"/>
              </p:cNvSpPr>
              <p:nvPr/>
            </p:nvSpPr>
            <p:spPr bwMode="auto">
              <a:xfrm>
                <a:off x="5300437" y="3371775"/>
                <a:ext cx="33452" cy="48665"/>
              </a:xfrm>
              <a:custGeom>
                <a:avLst/>
                <a:gdLst>
                  <a:gd name="T0" fmla="*/ 20 w 22"/>
                  <a:gd name="T1" fmla="*/ 18 h 32"/>
                  <a:gd name="T2" fmla="*/ 8 w 22"/>
                  <a:gd name="T3" fmla="*/ 30 h 32"/>
                  <a:gd name="T4" fmla="*/ 0 w 22"/>
                  <a:gd name="T5" fmla="*/ 32 h 32"/>
                  <a:gd name="T6" fmla="*/ 6 w 22"/>
                  <a:gd name="T7" fmla="*/ 16 h 32"/>
                  <a:gd name="T8" fmla="*/ 6 w 22"/>
                  <a:gd name="T9" fmla="*/ 10 h 32"/>
                  <a:gd name="T10" fmla="*/ 10 w 22"/>
                  <a:gd name="T11" fmla="*/ 0 h 32"/>
                  <a:gd name="T12" fmla="*/ 22 w 22"/>
                  <a:gd name="T13" fmla="*/ 4 h 32"/>
                  <a:gd name="T14" fmla="*/ 20 w 22"/>
                  <a:gd name="T15" fmla="*/ 18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32">
                    <a:moveTo>
                      <a:pt x="20" y="18"/>
                    </a:moveTo>
                    <a:lnTo>
                      <a:pt x="8" y="30"/>
                    </a:lnTo>
                    <a:lnTo>
                      <a:pt x="0" y="32"/>
                    </a:lnTo>
                    <a:lnTo>
                      <a:pt x="6" y="16"/>
                    </a:lnTo>
                    <a:lnTo>
                      <a:pt x="6" y="10"/>
                    </a:lnTo>
                    <a:lnTo>
                      <a:pt x="10" y="0"/>
                    </a:lnTo>
                    <a:lnTo>
                      <a:pt x="22" y="4"/>
                    </a:lnTo>
                    <a:lnTo>
                      <a:pt x="20" y="1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35" name="Freeform 433">
                <a:extLst>
                  <a:ext uri="{FF2B5EF4-FFF2-40B4-BE49-F238E27FC236}">
                    <a16:creationId xmlns:a16="http://schemas.microsoft.com/office/drawing/2014/main" id="{90FD0427-20E4-E7AF-5B63-D1FD31328B06}"/>
                  </a:ext>
                </a:extLst>
              </p:cNvPr>
              <p:cNvSpPr>
                <a:spLocks noChangeAspect="1" noEditPoints="1"/>
              </p:cNvSpPr>
              <p:nvPr/>
            </p:nvSpPr>
            <p:spPr bwMode="auto">
              <a:xfrm>
                <a:off x="2374815" y="5053706"/>
                <a:ext cx="343654" cy="1195296"/>
              </a:xfrm>
              <a:custGeom>
                <a:avLst/>
                <a:gdLst>
                  <a:gd name="T0" fmla="*/ 84 w 226"/>
                  <a:gd name="T1" fmla="*/ 688 h 786"/>
                  <a:gd name="T2" fmla="*/ 76 w 226"/>
                  <a:gd name="T3" fmla="*/ 662 h 786"/>
                  <a:gd name="T4" fmla="*/ 44 w 226"/>
                  <a:gd name="T5" fmla="*/ 528 h 786"/>
                  <a:gd name="T6" fmla="*/ 42 w 226"/>
                  <a:gd name="T7" fmla="*/ 548 h 786"/>
                  <a:gd name="T8" fmla="*/ 214 w 226"/>
                  <a:gd name="T9" fmla="*/ 764 h 786"/>
                  <a:gd name="T10" fmla="*/ 212 w 226"/>
                  <a:gd name="T11" fmla="*/ 786 h 786"/>
                  <a:gd name="T12" fmla="*/ 170 w 226"/>
                  <a:gd name="T13" fmla="*/ 780 h 786"/>
                  <a:gd name="T14" fmla="*/ 190 w 226"/>
                  <a:gd name="T15" fmla="*/ 780 h 786"/>
                  <a:gd name="T16" fmla="*/ 198 w 226"/>
                  <a:gd name="T17" fmla="*/ 776 h 786"/>
                  <a:gd name="T18" fmla="*/ 214 w 226"/>
                  <a:gd name="T19" fmla="*/ 780 h 786"/>
                  <a:gd name="T20" fmla="*/ 188 w 226"/>
                  <a:gd name="T21" fmla="*/ 758 h 786"/>
                  <a:gd name="T22" fmla="*/ 188 w 226"/>
                  <a:gd name="T23" fmla="*/ 738 h 786"/>
                  <a:gd name="T24" fmla="*/ 100 w 226"/>
                  <a:gd name="T25" fmla="*/ 674 h 786"/>
                  <a:gd name="T26" fmla="*/ 136 w 226"/>
                  <a:gd name="T27" fmla="*/ 716 h 786"/>
                  <a:gd name="T28" fmla="*/ 206 w 226"/>
                  <a:gd name="T29" fmla="*/ 736 h 786"/>
                  <a:gd name="T30" fmla="*/ 174 w 226"/>
                  <a:gd name="T31" fmla="*/ 766 h 786"/>
                  <a:gd name="T32" fmla="*/ 142 w 226"/>
                  <a:gd name="T33" fmla="*/ 754 h 786"/>
                  <a:gd name="T34" fmla="*/ 128 w 226"/>
                  <a:gd name="T35" fmla="*/ 742 h 786"/>
                  <a:gd name="T36" fmla="*/ 112 w 226"/>
                  <a:gd name="T37" fmla="*/ 718 h 786"/>
                  <a:gd name="T38" fmla="*/ 104 w 226"/>
                  <a:gd name="T39" fmla="*/ 710 h 786"/>
                  <a:gd name="T40" fmla="*/ 90 w 226"/>
                  <a:gd name="T41" fmla="*/ 692 h 786"/>
                  <a:gd name="T42" fmla="*/ 90 w 226"/>
                  <a:gd name="T43" fmla="*/ 676 h 786"/>
                  <a:gd name="T44" fmla="*/ 78 w 226"/>
                  <a:gd name="T45" fmla="*/ 648 h 786"/>
                  <a:gd name="T46" fmla="*/ 84 w 226"/>
                  <a:gd name="T47" fmla="*/ 638 h 786"/>
                  <a:gd name="T48" fmla="*/ 74 w 226"/>
                  <a:gd name="T49" fmla="*/ 638 h 786"/>
                  <a:gd name="T50" fmla="*/ 64 w 226"/>
                  <a:gd name="T51" fmla="*/ 622 h 786"/>
                  <a:gd name="T52" fmla="*/ 44 w 226"/>
                  <a:gd name="T53" fmla="*/ 622 h 786"/>
                  <a:gd name="T54" fmla="*/ 62 w 226"/>
                  <a:gd name="T55" fmla="*/ 602 h 786"/>
                  <a:gd name="T56" fmla="*/ 68 w 226"/>
                  <a:gd name="T57" fmla="*/ 616 h 786"/>
                  <a:gd name="T58" fmla="*/ 72 w 226"/>
                  <a:gd name="T59" fmla="*/ 598 h 786"/>
                  <a:gd name="T60" fmla="*/ 76 w 226"/>
                  <a:gd name="T61" fmla="*/ 592 h 786"/>
                  <a:gd name="T62" fmla="*/ 66 w 226"/>
                  <a:gd name="T63" fmla="*/ 566 h 786"/>
                  <a:gd name="T64" fmla="*/ 62 w 226"/>
                  <a:gd name="T65" fmla="*/ 532 h 786"/>
                  <a:gd name="T66" fmla="*/ 58 w 226"/>
                  <a:gd name="T67" fmla="*/ 522 h 786"/>
                  <a:gd name="T68" fmla="*/ 48 w 226"/>
                  <a:gd name="T69" fmla="*/ 517 h 786"/>
                  <a:gd name="T70" fmla="*/ 28 w 226"/>
                  <a:gd name="T71" fmla="*/ 493 h 786"/>
                  <a:gd name="T72" fmla="*/ 20 w 226"/>
                  <a:gd name="T73" fmla="*/ 437 h 786"/>
                  <a:gd name="T74" fmla="*/ 20 w 226"/>
                  <a:gd name="T75" fmla="*/ 393 h 786"/>
                  <a:gd name="T76" fmla="*/ 26 w 226"/>
                  <a:gd name="T77" fmla="*/ 337 h 786"/>
                  <a:gd name="T78" fmla="*/ 18 w 226"/>
                  <a:gd name="T79" fmla="*/ 289 h 786"/>
                  <a:gd name="T80" fmla="*/ 12 w 226"/>
                  <a:gd name="T81" fmla="*/ 239 h 786"/>
                  <a:gd name="T82" fmla="*/ 14 w 226"/>
                  <a:gd name="T83" fmla="*/ 157 h 786"/>
                  <a:gd name="T84" fmla="*/ 12 w 226"/>
                  <a:gd name="T85" fmla="*/ 97 h 786"/>
                  <a:gd name="T86" fmla="*/ 0 w 226"/>
                  <a:gd name="T87" fmla="*/ 18 h 786"/>
                  <a:gd name="T88" fmla="*/ 16 w 226"/>
                  <a:gd name="T89" fmla="*/ 0 h 786"/>
                  <a:gd name="T90" fmla="*/ 38 w 226"/>
                  <a:gd name="T91" fmla="*/ 40 h 786"/>
                  <a:gd name="T92" fmla="*/ 48 w 226"/>
                  <a:gd name="T93" fmla="*/ 93 h 786"/>
                  <a:gd name="T94" fmla="*/ 74 w 226"/>
                  <a:gd name="T95" fmla="*/ 119 h 786"/>
                  <a:gd name="T96" fmla="*/ 50 w 226"/>
                  <a:gd name="T97" fmla="*/ 159 h 786"/>
                  <a:gd name="T98" fmla="*/ 56 w 226"/>
                  <a:gd name="T99" fmla="*/ 207 h 786"/>
                  <a:gd name="T100" fmla="*/ 42 w 226"/>
                  <a:gd name="T101" fmla="*/ 259 h 786"/>
                  <a:gd name="T102" fmla="*/ 38 w 226"/>
                  <a:gd name="T103" fmla="*/ 301 h 786"/>
                  <a:gd name="T104" fmla="*/ 60 w 226"/>
                  <a:gd name="T105" fmla="*/ 349 h 786"/>
                  <a:gd name="T106" fmla="*/ 54 w 226"/>
                  <a:gd name="T107" fmla="*/ 405 h 786"/>
                  <a:gd name="T108" fmla="*/ 66 w 226"/>
                  <a:gd name="T109" fmla="*/ 451 h 786"/>
                  <a:gd name="T110" fmla="*/ 70 w 226"/>
                  <a:gd name="T111" fmla="*/ 517 h 786"/>
                  <a:gd name="T112" fmla="*/ 88 w 226"/>
                  <a:gd name="T113" fmla="*/ 568 h 786"/>
                  <a:gd name="T114" fmla="*/ 98 w 226"/>
                  <a:gd name="T115" fmla="*/ 584 h 786"/>
                  <a:gd name="T116" fmla="*/ 108 w 226"/>
                  <a:gd name="T117" fmla="*/ 634 h 7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6" h="786">
                    <a:moveTo>
                      <a:pt x="76" y="662"/>
                    </a:moveTo>
                    <a:lnTo>
                      <a:pt x="86" y="680"/>
                    </a:lnTo>
                    <a:lnTo>
                      <a:pt x="84" y="688"/>
                    </a:lnTo>
                    <a:lnTo>
                      <a:pt x="78" y="686"/>
                    </a:lnTo>
                    <a:lnTo>
                      <a:pt x="68" y="672"/>
                    </a:lnTo>
                    <a:lnTo>
                      <a:pt x="76" y="662"/>
                    </a:lnTo>
                    <a:close/>
                    <a:moveTo>
                      <a:pt x="38" y="517"/>
                    </a:moveTo>
                    <a:lnTo>
                      <a:pt x="48" y="526"/>
                    </a:lnTo>
                    <a:lnTo>
                      <a:pt x="44" y="528"/>
                    </a:lnTo>
                    <a:lnTo>
                      <a:pt x="48" y="542"/>
                    </a:lnTo>
                    <a:lnTo>
                      <a:pt x="48" y="546"/>
                    </a:lnTo>
                    <a:lnTo>
                      <a:pt x="42" y="548"/>
                    </a:lnTo>
                    <a:lnTo>
                      <a:pt x="34" y="519"/>
                    </a:lnTo>
                    <a:lnTo>
                      <a:pt x="38" y="517"/>
                    </a:lnTo>
                    <a:close/>
                    <a:moveTo>
                      <a:pt x="214" y="764"/>
                    </a:moveTo>
                    <a:lnTo>
                      <a:pt x="226" y="786"/>
                    </a:lnTo>
                    <a:lnTo>
                      <a:pt x="220" y="784"/>
                    </a:lnTo>
                    <a:lnTo>
                      <a:pt x="212" y="786"/>
                    </a:lnTo>
                    <a:lnTo>
                      <a:pt x="192" y="784"/>
                    </a:lnTo>
                    <a:lnTo>
                      <a:pt x="186" y="782"/>
                    </a:lnTo>
                    <a:lnTo>
                      <a:pt x="170" y="780"/>
                    </a:lnTo>
                    <a:lnTo>
                      <a:pt x="176" y="780"/>
                    </a:lnTo>
                    <a:lnTo>
                      <a:pt x="184" y="776"/>
                    </a:lnTo>
                    <a:lnTo>
                      <a:pt x="190" y="780"/>
                    </a:lnTo>
                    <a:lnTo>
                      <a:pt x="196" y="780"/>
                    </a:lnTo>
                    <a:lnTo>
                      <a:pt x="186" y="774"/>
                    </a:lnTo>
                    <a:lnTo>
                      <a:pt x="198" y="776"/>
                    </a:lnTo>
                    <a:lnTo>
                      <a:pt x="204" y="776"/>
                    </a:lnTo>
                    <a:lnTo>
                      <a:pt x="212" y="780"/>
                    </a:lnTo>
                    <a:lnTo>
                      <a:pt x="214" y="780"/>
                    </a:lnTo>
                    <a:lnTo>
                      <a:pt x="192" y="768"/>
                    </a:lnTo>
                    <a:lnTo>
                      <a:pt x="202" y="758"/>
                    </a:lnTo>
                    <a:lnTo>
                      <a:pt x="188" y="758"/>
                    </a:lnTo>
                    <a:lnTo>
                      <a:pt x="182" y="756"/>
                    </a:lnTo>
                    <a:lnTo>
                      <a:pt x="182" y="742"/>
                    </a:lnTo>
                    <a:lnTo>
                      <a:pt x="188" y="738"/>
                    </a:lnTo>
                    <a:lnTo>
                      <a:pt x="206" y="742"/>
                    </a:lnTo>
                    <a:lnTo>
                      <a:pt x="214" y="764"/>
                    </a:lnTo>
                    <a:close/>
                    <a:moveTo>
                      <a:pt x="100" y="674"/>
                    </a:moveTo>
                    <a:lnTo>
                      <a:pt x="116" y="702"/>
                    </a:lnTo>
                    <a:lnTo>
                      <a:pt x="126" y="700"/>
                    </a:lnTo>
                    <a:lnTo>
                      <a:pt x="136" y="716"/>
                    </a:lnTo>
                    <a:lnTo>
                      <a:pt x="146" y="726"/>
                    </a:lnTo>
                    <a:lnTo>
                      <a:pt x="178" y="728"/>
                    </a:lnTo>
                    <a:lnTo>
                      <a:pt x="206" y="736"/>
                    </a:lnTo>
                    <a:lnTo>
                      <a:pt x="188" y="734"/>
                    </a:lnTo>
                    <a:lnTo>
                      <a:pt x="176" y="742"/>
                    </a:lnTo>
                    <a:lnTo>
                      <a:pt x="174" y="766"/>
                    </a:lnTo>
                    <a:lnTo>
                      <a:pt x="150" y="756"/>
                    </a:lnTo>
                    <a:lnTo>
                      <a:pt x="138" y="754"/>
                    </a:lnTo>
                    <a:lnTo>
                      <a:pt x="142" y="754"/>
                    </a:lnTo>
                    <a:lnTo>
                      <a:pt x="140" y="750"/>
                    </a:lnTo>
                    <a:lnTo>
                      <a:pt x="132" y="744"/>
                    </a:lnTo>
                    <a:lnTo>
                      <a:pt x="128" y="742"/>
                    </a:lnTo>
                    <a:lnTo>
                      <a:pt x="122" y="732"/>
                    </a:lnTo>
                    <a:lnTo>
                      <a:pt x="120" y="726"/>
                    </a:lnTo>
                    <a:lnTo>
                      <a:pt x="112" y="718"/>
                    </a:lnTo>
                    <a:lnTo>
                      <a:pt x="116" y="720"/>
                    </a:lnTo>
                    <a:lnTo>
                      <a:pt x="112" y="714"/>
                    </a:lnTo>
                    <a:lnTo>
                      <a:pt x="104" y="710"/>
                    </a:lnTo>
                    <a:lnTo>
                      <a:pt x="106" y="706"/>
                    </a:lnTo>
                    <a:lnTo>
                      <a:pt x="98" y="698"/>
                    </a:lnTo>
                    <a:lnTo>
                      <a:pt x="90" y="692"/>
                    </a:lnTo>
                    <a:lnTo>
                      <a:pt x="92" y="688"/>
                    </a:lnTo>
                    <a:lnTo>
                      <a:pt x="90" y="682"/>
                    </a:lnTo>
                    <a:lnTo>
                      <a:pt x="90" y="676"/>
                    </a:lnTo>
                    <a:lnTo>
                      <a:pt x="80" y="662"/>
                    </a:lnTo>
                    <a:lnTo>
                      <a:pt x="72" y="648"/>
                    </a:lnTo>
                    <a:lnTo>
                      <a:pt x="78" y="648"/>
                    </a:lnTo>
                    <a:lnTo>
                      <a:pt x="90" y="652"/>
                    </a:lnTo>
                    <a:lnTo>
                      <a:pt x="90" y="646"/>
                    </a:lnTo>
                    <a:lnTo>
                      <a:pt x="84" y="638"/>
                    </a:lnTo>
                    <a:lnTo>
                      <a:pt x="82" y="640"/>
                    </a:lnTo>
                    <a:lnTo>
                      <a:pt x="66" y="640"/>
                    </a:lnTo>
                    <a:lnTo>
                      <a:pt x="74" y="638"/>
                    </a:lnTo>
                    <a:lnTo>
                      <a:pt x="70" y="636"/>
                    </a:lnTo>
                    <a:lnTo>
                      <a:pt x="74" y="632"/>
                    </a:lnTo>
                    <a:lnTo>
                      <a:pt x="64" y="622"/>
                    </a:lnTo>
                    <a:lnTo>
                      <a:pt x="52" y="616"/>
                    </a:lnTo>
                    <a:lnTo>
                      <a:pt x="46" y="620"/>
                    </a:lnTo>
                    <a:lnTo>
                      <a:pt x="44" y="622"/>
                    </a:lnTo>
                    <a:lnTo>
                      <a:pt x="52" y="606"/>
                    </a:lnTo>
                    <a:lnTo>
                      <a:pt x="58" y="604"/>
                    </a:lnTo>
                    <a:lnTo>
                      <a:pt x="62" y="602"/>
                    </a:lnTo>
                    <a:lnTo>
                      <a:pt x="62" y="610"/>
                    </a:lnTo>
                    <a:lnTo>
                      <a:pt x="68" y="610"/>
                    </a:lnTo>
                    <a:lnTo>
                      <a:pt x="68" y="616"/>
                    </a:lnTo>
                    <a:lnTo>
                      <a:pt x="74" y="608"/>
                    </a:lnTo>
                    <a:lnTo>
                      <a:pt x="72" y="610"/>
                    </a:lnTo>
                    <a:lnTo>
                      <a:pt x="72" y="598"/>
                    </a:lnTo>
                    <a:lnTo>
                      <a:pt x="72" y="592"/>
                    </a:lnTo>
                    <a:lnTo>
                      <a:pt x="76" y="592"/>
                    </a:lnTo>
                    <a:lnTo>
                      <a:pt x="70" y="588"/>
                    </a:lnTo>
                    <a:lnTo>
                      <a:pt x="76" y="574"/>
                    </a:lnTo>
                    <a:lnTo>
                      <a:pt x="66" y="566"/>
                    </a:lnTo>
                    <a:lnTo>
                      <a:pt x="66" y="558"/>
                    </a:lnTo>
                    <a:lnTo>
                      <a:pt x="64" y="544"/>
                    </a:lnTo>
                    <a:lnTo>
                      <a:pt x="62" y="532"/>
                    </a:lnTo>
                    <a:lnTo>
                      <a:pt x="62" y="526"/>
                    </a:lnTo>
                    <a:lnTo>
                      <a:pt x="64" y="528"/>
                    </a:lnTo>
                    <a:lnTo>
                      <a:pt x="58" y="522"/>
                    </a:lnTo>
                    <a:lnTo>
                      <a:pt x="60" y="509"/>
                    </a:lnTo>
                    <a:lnTo>
                      <a:pt x="54" y="513"/>
                    </a:lnTo>
                    <a:lnTo>
                      <a:pt x="48" y="517"/>
                    </a:lnTo>
                    <a:lnTo>
                      <a:pt x="42" y="517"/>
                    </a:lnTo>
                    <a:lnTo>
                      <a:pt x="40" y="513"/>
                    </a:lnTo>
                    <a:lnTo>
                      <a:pt x="28" y="493"/>
                    </a:lnTo>
                    <a:lnTo>
                      <a:pt x="32" y="475"/>
                    </a:lnTo>
                    <a:lnTo>
                      <a:pt x="26" y="455"/>
                    </a:lnTo>
                    <a:lnTo>
                      <a:pt x="20" y="437"/>
                    </a:lnTo>
                    <a:lnTo>
                      <a:pt x="14" y="419"/>
                    </a:lnTo>
                    <a:lnTo>
                      <a:pt x="18" y="413"/>
                    </a:lnTo>
                    <a:lnTo>
                      <a:pt x="20" y="393"/>
                    </a:lnTo>
                    <a:lnTo>
                      <a:pt x="22" y="375"/>
                    </a:lnTo>
                    <a:lnTo>
                      <a:pt x="24" y="355"/>
                    </a:lnTo>
                    <a:lnTo>
                      <a:pt x="26" y="337"/>
                    </a:lnTo>
                    <a:lnTo>
                      <a:pt x="24" y="321"/>
                    </a:lnTo>
                    <a:lnTo>
                      <a:pt x="20" y="305"/>
                    </a:lnTo>
                    <a:lnTo>
                      <a:pt x="18" y="289"/>
                    </a:lnTo>
                    <a:lnTo>
                      <a:pt x="14" y="273"/>
                    </a:lnTo>
                    <a:lnTo>
                      <a:pt x="14" y="253"/>
                    </a:lnTo>
                    <a:lnTo>
                      <a:pt x="12" y="239"/>
                    </a:lnTo>
                    <a:lnTo>
                      <a:pt x="14" y="209"/>
                    </a:lnTo>
                    <a:lnTo>
                      <a:pt x="14" y="179"/>
                    </a:lnTo>
                    <a:lnTo>
                      <a:pt x="14" y="157"/>
                    </a:lnTo>
                    <a:lnTo>
                      <a:pt x="10" y="129"/>
                    </a:lnTo>
                    <a:lnTo>
                      <a:pt x="10" y="121"/>
                    </a:lnTo>
                    <a:lnTo>
                      <a:pt x="12" y="97"/>
                    </a:lnTo>
                    <a:lnTo>
                      <a:pt x="12" y="73"/>
                    </a:lnTo>
                    <a:lnTo>
                      <a:pt x="6" y="46"/>
                    </a:lnTo>
                    <a:lnTo>
                      <a:pt x="0" y="18"/>
                    </a:lnTo>
                    <a:lnTo>
                      <a:pt x="4" y="18"/>
                    </a:lnTo>
                    <a:lnTo>
                      <a:pt x="12" y="10"/>
                    </a:lnTo>
                    <a:lnTo>
                      <a:pt x="16" y="0"/>
                    </a:lnTo>
                    <a:lnTo>
                      <a:pt x="20" y="12"/>
                    </a:lnTo>
                    <a:lnTo>
                      <a:pt x="26" y="26"/>
                    </a:lnTo>
                    <a:lnTo>
                      <a:pt x="38" y="40"/>
                    </a:lnTo>
                    <a:lnTo>
                      <a:pt x="36" y="57"/>
                    </a:lnTo>
                    <a:lnTo>
                      <a:pt x="42" y="75"/>
                    </a:lnTo>
                    <a:lnTo>
                      <a:pt x="48" y="93"/>
                    </a:lnTo>
                    <a:lnTo>
                      <a:pt x="56" y="113"/>
                    </a:lnTo>
                    <a:lnTo>
                      <a:pt x="70" y="115"/>
                    </a:lnTo>
                    <a:lnTo>
                      <a:pt x="74" y="119"/>
                    </a:lnTo>
                    <a:lnTo>
                      <a:pt x="70" y="139"/>
                    </a:lnTo>
                    <a:lnTo>
                      <a:pt x="54" y="149"/>
                    </a:lnTo>
                    <a:lnTo>
                      <a:pt x="50" y="159"/>
                    </a:lnTo>
                    <a:lnTo>
                      <a:pt x="54" y="189"/>
                    </a:lnTo>
                    <a:lnTo>
                      <a:pt x="60" y="201"/>
                    </a:lnTo>
                    <a:lnTo>
                      <a:pt x="56" y="207"/>
                    </a:lnTo>
                    <a:lnTo>
                      <a:pt x="48" y="225"/>
                    </a:lnTo>
                    <a:lnTo>
                      <a:pt x="40" y="245"/>
                    </a:lnTo>
                    <a:lnTo>
                      <a:pt x="42" y="259"/>
                    </a:lnTo>
                    <a:lnTo>
                      <a:pt x="42" y="275"/>
                    </a:lnTo>
                    <a:lnTo>
                      <a:pt x="40" y="289"/>
                    </a:lnTo>
                    <a:lnTo>
                      <a:pt x="38" y="301"/>
                    </a:lnTo>
                    <a:lnTo>
                      <a:pt x="46" y="319"/>
                    </a:lnTo>
                    <a:lnTo>
                      <a:pt x="56" y="337"/>
                    </a:lnTo>
                    <a:lnTo>
                      <a:pt x="60" y="349"/>
                    </a:lnTo>
                    <a:lnTo>
                      <a:pt x="58" y="375"/>
                    </a:lnTo>
                    <a:lnTo>
                      <a:pt x="62" y="391"/>
                    </a:lnTo>
                    <a:lnTo>
                      <a:pt x="54" y="405"/>
                    </a:lnTo>
                    <a:lnTo>
                      <a:pt x="58" y="421"/>
                    </a:lnTo>
                    <a:lnTo>
                      <a:pt x="64" y="441"/>
                    </a:lnTo>
                    <a:lnTo>
                      <a:pt x="66" y="451"/>
                    </a:lnTo>
                    <a:lnTo>
                      <a:pt x="62" y="465"/>
                    </a:lnTo>
                    <a:lnTo>
                      <a:pt x="64" y="487"/>
                    </a:lnTo>
                    <a:lnTo>
                      <a:pt x="70" y="517"/>
                    </a:lnTo>
                    <a:lnTo>
                      <a:pt x="72" y="534"/>
                    </a:lnTo>
                    <a:lnTo>
                      <a:pt x="80" y="544"/>
                    </a:lnTo>
                    <a:lnTo>
                      <a:pt x="88" y="568"/>
                    </a:lnTo>
                    <a:lnTo>
                      <a:pt x="102" y="576"/>
                    </a:lnTo>
                    <a:lnTo>
                      <a:pt x="90" y="580"/>
                    </a:lnTo>
                    <a:lnTo>
                      <a:pt x="98" y="584"/>
                    </a:lnTo>
                    <a:lnTo>
                      <a:pt x="102" y="592"/>
                    </a:lnTo>
                    <a:lnTo>
                      <a:pt x="104" y="610"/>
                    </a:lnTo>
                    <a:lnTo>
                      <a:pt x="108" y="634"/>
                    </a:lnTo>
                    <a:lnTo>
                      <a:pt x="110" y="662"/>
                    </a:lnTo>
                    <a:lnTo>
                      <a:pt x="100" y="674"/>
                    </a:lnTo>
                    <a:close/>
                  </a:path>
                </a:pathLst>
              </a:custGeom>
              <a:solidFill>
                <a:schemeClr val="tx2"/>
              </a:solid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36" name="Freeform 434">
                <a:extLst>
                  <a:ext uri="{FF2B5EF4-FFF2-40B4-BE49-F238E27FC236}">
                    <a16:creationId xmlns:a16="http://schemas.microsoft.com/office/drawing/2014/main" id="{3891A94A-70A3-80CC-4155-11C8E972B2EA}"/>
                  </a:ext>
                </a:extLst>
              </p:cNvPr>
              <p:cNvSpPr>
                <a:spLocks noChangeAspect="1" noEditPoints="1"/>
              </p:cNvSpPr>
              <p:nvPr/>
            </p:nvSpPr>
            <p:spPr bwMode="auto">
              <a:xfrm>
                <a:off x="8347704" y="4570114"/>
                <a:ext cx="431847" cy="261567"/>
              </a:xfrm>
              <a:custGeom>
                <a:avLst/>
                <a:gdLst>
                  <a:gd name="T0" fmla="*/ 186 w 284"/>
                  <a:gd name="T1" fmla="*/ 162 h 172"/>
                  <a:gd name="T2" fmla="*/ 190 w 284"/>
                  <a:gd name="T3" fmla="*/ 160 h 172"/>
                  <a:gd name="T4" fmla="*/ 280 w 284"/>
                  <a:gd name="T5" fmla="*/ 94 h 172"/>
                  <a:gd name="T6" fmla="*/ 262 w 284"/>
                  <a:gd name="T7" fmla="*/ 64 h 172"/>
                  <a:gd name="T8" fmla="*/ 284 w 284"/>
                  <a:gd name="T9" fmla="*/ 90 h 172"/>
                  <a:gd name="T10" fmla="*/ 228 w 284"/>
                  <a:gd name="T11" fmla="*/ 48 h 172"/>
                  <a:gd name="T12" fmla="*/ 204 w 284"/>
                  <a:gd name="T13" fmla="*/ 16 h 172"/>
                  <a:gd name="T14" fmla="*/ 198 w 284"/>
                  <a:gd name="T15" fmla="*/ 4 h 172"/>
                  <a:gd name="T16" fmla="*/ 224 w 284"/>
                  <a:gd name="T17" fmla="*/ 24 h 172"/>
                  <a:gd name="T18" fmla="*/ 222 w 284"/>
                  <a:gd name="T19" fmla="*/ 40 h 172"/>
                  <a:gd name="T20" fmla="*/ 212 w 284"/>
                  <a:gd name="T21" fmla="*/ 58 h 172"/>
                  <a:gd name="T22" fmla="*/ 200 w 284"/>
                  <a:gd name="T23" fmla="*/ 70 h 172"/>
                  <a:gd name="T24" fmla="*/ 164 w 284"/>
                  <a:gd name="T25" fmla="*/ 82 h 172"/>
                  <a:gd name="T26" fmla="*/ 158 w 284"/>
                  <a:gd name="T27" fmla="*/ 80 h 172"/>
                  <a:gd name="T28" fmla="*/ 144 w 284"/>
                  <a:gd name="T29" fmla="*/ 64 h 172"/>
                  <a:gd name="T30" fmla="*/ 176 w 284"/>
                  <a:gd name="T31" fmla="*/ 54 h 172"/>
                  <a:gd name="T32" fmla="*/ 186 w 284"/>
                  <a:gd name="T33" fmla="*/ 66 h 172"/>
                  <a:gd name="T34" fmla="*/ 204 w 284"/>
                  <a:gd name="T35" fmla="*/ 40 h 172"/>
                  <a:gd name="T36" fmla="*/ 222 w 284"/>
                  <a:gd name="T37" fmla="*/ 40 h 172"/>
                  <a:gd name="T38" fmla="*/ 174 w 284"/>
                  <a:gd name="T39" fmla="*/ 168 h 172"/>
                  <a:gd name="T40" fmla="*/ 164 w 284"/>
                  <a:gd name="T41" fmla="*/ 170 h 172"/>
                  <a:gd name="T42" fmla="*/ 130 w 284"/>
                  <a:gd name="T43" fmla="*/ 164 h 172"/>
                  <a:gd name="T44" fmla="*/ 110 w 284"/>
                  <a:gd name="T45" fmla="*/ 144 h 172"/>
                  <a:gd name="T46" fmla="*/ 90 w 284"/>
                  <a:gd name="T47" fmla="*/ 116 h 172"/>
                  <a:gd name="T48" fmla="*/ 66 w 284"/>
                  <a:gd name="T49" fmla="*/ 112 h 172"/>
                  <a:gd name="T50" fmla="*/ 56 w 284"/>
                  <a:gd name="T51" fmla="*/ 118 h 172"/>
                  <a:gd name="T52" fmla="*/ 50 w 284"/>
                  <a:gd name="T53" fmla="*/ 122 h 172"/>
                  <a:gd name="T54" fmla="*/ 42 w 284"/>
                  <a:gd name="T55" fmla="*/ 128 h 172"/>
                  <a:gd name="T56" fmla="*/ 32 w 284"/>
                  <a:gd name="T57" fmla="*/ 142 h 172"/>
                  <a:gd name="T58" fmla="*/ 0 w 284"/>
                  <a:gd name="T59" fmla="*/ 142 h 172"/>
                  <a:gd name="T60" fmla="*/ 4 w 284"/>
                  <a:gd name="T61" fmla="*/ 108 h 172"/>
                  <a:gd name="T62" fmla="*/ 6 w 284"/>
                  <a:gd name="T63" fmla="*/ 72 h 172"/>
                  <a:gd name="T64" fmla="*/ 8 w 284"/>
                  <a:gd name="T65" fmla="*/ 38 h 172"/>
                  <a:gd name="T66" fmla="*/ 10 w 284"/>
                  <a:gd name="T67" fmla="*/ 2 h 172"/>
                  <a:gd name="T68" fmla="*/ 46 w 284"/>
                  <a:gd name="T69" fmla="*/ 18 h 172"/>
                  <a:gd name="T70" fmla="*/ 80 w 284"/>
                  <a:gd name="T71" fmla="*/ 36 h 172"/>
                  <a:gd name="T72" fmla="*/ 98 w 284"/>
                  <a:gd name="T73" fmla="*/ 66 h 172"/>
                  <a:gd name="T74" fmla="*/ 130 w 284"/>
                  <a:gd name="T75" fmla="*/ 80 h 172"/>
                  <a:gd name="T76" fmla="*/ 116 w 284"/>
                  <a:gd name="T77" fmla="*/ 92 h 172"/>
                  <a:gd name="T78" fmla="*/ 136 w 284"/>
                  <a:gd name="T79" fmla="*/ 122 h 172"/>
                  <a:gd name="T80" fmla="*/ 156 w 284"/>
                  <a:gd name="T81" fmla="*/ 142 h 172"/>
                  <a:gd name="T82" fmla="*/ 164 w 284"/>
                  <a:gd name="T83" fmla="*/ 156 h 172"/>
                  <a:gd name="T84" fmla="*/ 182 w 284"/>
                  <a:gd name="T85" fmla="*/ 164 h 1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4" h="172">
                    <a:moveTo>
                      <a:pt x="190" y="160"/>
                    </a:moveTo>
                    <a:lnTo>
                      <a:pt x="186" y="162"/>
                    </a:lnTo>
                    <a:lnTo>
                      <a:pt x="184" y="156"/>
                    </a:lnTo>
                    <a:lnTo>
                      <a:pt x="190" y="160"/>
                    </a:lnTo>
                    <a:close/>
                    <a:moveTo>
                      <a:pt x="284" y="90"/>
                    </a:moveTo>
                    <a:lnTo>
                      <a:pt x="280" y="94"/>
                    </a:lnTo>
                    <a:lnTo>
                      <a:pt x="266" y="80"/>
                    </a:lnTo>
                    <a:lnTo>
                      <a:pt x="262" y="64"/>
                    </a:lnTo>
                    <a:lnTo>
                      <a:pt x="280" y="78"/>
                    </a:lnTo>
                    <a:lnTo>
                      <a:pt x="284" y="90"/>
                    </a:lnTo>
                    <a:close/>
                    <a:moveTo>
                      <a:pt x="234" y="42"/>
                    </a:moveTo>
                    <a:lnTo>
                      <a:pt x="228" y="48"/>
                    </a:lnTo>
                    <a:lnTo>
                      <a:pt x="214" y="24"/>
                    </a:lnTo>
                    <a:lnTo>
                      <a:pt x="204" y="16"/>
                    </a:lnTo>
                    <a:lnTo>
                      <a:pt x="190" y="0"/>
                    </a:lnTo>
                    <a:lnTo>
                      <a:pt x="198" y="4"/>
                    </a:lnTo>
                    <a:lnTo>
                      <a:pt x="212" y="14"/>
                    </a:lnTo>
                    <a:lnTo>
                      <a:pt x="224" y="24"/>
                    </a:lnTo>
                    <a:lnTo>
                      <a:pt x="234" y="42"/>
                    </a:lnTo>
                    <a:close/>
                    <a:moveTo>
                      <a:pt x="222" y="40"/>
                    </a:moveTo>
                    <a:lnTo>
                      <a:pt x="216" y="54"/>
                    </a:lnTo>
                    <a:lnTo>
                      <a:pt x="212" y="58"/>
                    </a:lnTo>
                    <a:lnTo>
                      <a:pt x="212" y="64"/>
                    </a:lnTo>
                    <a:lnTo>
                      <a:pt x="200" y="70"/>
                    </a:lnTo>
                    <a:lnTo>
                      <a:pt x="172" y="82"/>
                    </a:lnTo>
                    <a:lnTo>
                      <a:pt x="164" y="82"/>
                    </a:lnTo>
                    <a:lnTo>
                      <a:pt x="162" y="78"/>
                    </a:lnTo>
                    <a:lnTo>
                      <a:pt x="158" y="80"/>
                    </a:lnTo>
                    <a:lnTo>
                      <a:pt x="148" y="70"/>
                    </a:lnTo>
                    <a:lnTo>
                      <a:pt x="144" y="64"/>
                    </a:lnTo>
                    <a:lnTo>
                      <a:pt x="170" y="66"/>
                    </a:lnTo>
                    <a:lnTo>
                      <a:pt x="176" y="54"/>
                    </a:lnTo>
                    <a:lnTo>
                      <a:pt x="176" y="60"/>
                    </a:lnTo>
                    <a:lnTo>
                      <a:pt x="186" y="66"/>
                    </a:lnTo>
                    <a:lnTo>
                      <a:pt x="204" y="52"/>
                    </a:lnTo>
                    <a:lnTo>
                      <a:pt x="204" y="40"/>
                    </a:lnTo>
                    <a:lnTo>
                      <a:pt x="216" y="34"/>
                    </a:lnTo>
                    <a:lnTo>
                      <a:pt x="222" y="40"/>
                    </a:lnTo>
                    <a:close/>
                    <a:moveTo>
                      <a:pt x="182" y="164"/>
                    </a:moveTo>
                    <a:lnTo>
                      <a:pt x="174" y="168"/>
                    </a:lnTo>
                    <a:lnTo>
                      <a:pt x="176" y="172"/>
                    </a:lnTo>
                    <a:lnTo>
                      <a:pt x="164" y="170"/>
                    </a:lnTo>
                    <a:lnTo>
                      <a:pt x="146" y="166"/>
                    </a:lnTo>
                    <a:lnTo>
                      <a:pt x="130" y="164"/>
                    </a:lnTo>
                    <a:lnTo>
                      <a:pt x="116" y="154"/>
                    </a:lnTo>
                    <a:lnTo>
                      <a:pt x="110" y="144"/>
                    </a:lnTo>
                    <a:lnTo>
                      <a:pt x="100" y="130"/>
                    </a:lnTo>
                    <a:lnTo>
                      <a:pt x="90" y="116"/>
                    </a:lnTo>
                    <a:lnTo>
                      <a:pt x="66" y="108"/>
                    </a:lnTo>
                    <a:lnTo>
                      <a:pt x="66" y="112"/>
                    </a:lnTo>
                    <a:lnTo>
                      <a:pt x="54" y="108"/>
                    </a:lnTo>
                    <a:lnTo>
                      <a:pt x="56" y="118"/>
                    </a:lnTo>
                    <a:lnTo>
                      <a:pt x="48" y="118"/>
                    </a:lnTo>
                    <a:lnTo>
                      <a:pt x="50" y="122"/>
                    </a:lnTo>
                    <a:lnTo>
                      <a:pt x="32" y="124"/>
                    </a:lnTo>
                    <a:lnTo>
                      <a:pt x="42" y="128"/>
                    </a:lnTo>
                    <a:lnTo>
                      <a:pt x="46" y="136"/>
                    </a:lnTo>
                    <a:lnTo>
                      <a:pt x="32" y="142"/>
                    </a:lnTo>
                    <a:lnTo>
                      <a:pt x="18" y="142"/>
                    </a:lnTo>
                    <a:lnTo>
                      <a:pt x="0" y="142"/>
                    </a:lnTo>
                    <a:lnTo>
                      <a:pt x="2" y="124"/>
                    </a:lnTo>
                    <a:lnTo>
                      <a:pt x="4" y="108"/>
                    </a:lnTo>
                    <a:lnTo>
                      <a:pt x="4" y="90"/>
                    </a:lnTo>
                    <a:lnTo>
                      <a:pt x="6" y="72"/>
                    </a:lnTo>
                    <a:lnTo>
                      <a:pt x="6" y="56"/>
                    </a:lnTo>
                    <a:lnTo>
                      <a:pt x="8" y="38"/>
                    </a:lnTo>
                    <a:lnTo>
                      <a:pt x="10" y="20"/>
                    </a:lnTo>
                    <a:lnTo>
                      <a:pt x="10" y="2"/>
                    </a:lnTo>
                    <a:lnTo>
                      <a:pt x="28" y="12"/>
                    </a:lnTo>
                    <a:lnTo>
                      <a:pt x="46" y="18"/>
                    </a:lnTo>
                    <a:lnTo>
                      <a:pt x="66" y="24"/>
                    </a:lnTo>
                    <a:lnTo>
                      <a:pt x="80" y="36"/>
                    </a:lnTo>
                    <a:lnTo>
                      <a:pt x="98" y="56"/>
                    </a:lnTo>
                    <a:lnTo>
                      <a:pt x="98" y="66"/>
                    </a:lnTo>
                    <a:lnTo>
                      <a:pt x="114" y="72"/>
                    </a:lnTo>
                    <a:lnTo>
                      <a:pt x="130" y="80"/>
                    </a:lnTo>
                    <a:lnTo>
                      <a:pt x="132" y="90"/>
                    </a:lnTo>
                    <a:lnTo>
                      <a:pt x="116" y="92"/>
                    </a:lnTo>
                    <a:lnTo>
                      <a:pt x="124" y="112"/>
                    </a:lnTo>
                    <a:lnTo>
                      <a:pt x="136" y="122"/>
                    </a:lnTo>
                    <a:lnTo>
                      <a:pt x="144" y="140"/>
                    </a:lnTo>
                    <a:lnTo>
                      <a:pt x="156" y="142"/>
                    </a:lnTo>
                    <a:lnTo>
                      <a:pt x="156" y="150"/>
                    </a:lnTo>
                    <a:lnTo>
                      <a:pt x="164" y="156"/>
                    </a:lnTo>
                    <a:lnTo>
                      <a:pt x="162" y="160"/>
                    </a:lnTo>
                    <a:lnTo>
                      <a:pt x="182" y="16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37" name="Freeform 435">
                <a:extLst>
                  <a:ext uri="{FF2B5EF4-FFF2-40B4-BE49-F238E27FC236}">
                    <a16:creationId xmlns:a16="http://schemas.microsoft.com/office/drawing/2014/main" id="{818136CF-EA5A-84E3-555A-5D6D6D1E3232}"/>
                  </a:ext>
                </a:extLst>
              </p:cNvPr>
              <p:cNvSpPr>
                <a:spLocks noChangeAspect="1"/>
              </p:cNvSpPr>
              <p:nvPr/>
            </p:nvSpPr>
            <p:spPr bwMode="auto">
              <a:xfrm>
                <a:off x="1806113" y="4024169"/>
                <a:ext cx="63864" cy="39539"/>
              </a:xfrm>
              <a:custGeom>
                <a:avLst/>
                <a:gdLst>
                  <a:gd name="T0" fmla="*/ 42 w 42"/>
                  <a:gd name="T1" fmla="*/ 20 h 26"/>
                  <a:gd name="T2" fmla="*/ 38 w 42"/>
                  <a:gd name="T3" fmla="*/ 26 h 26"/>
                  <a:gd name="T4" fmla="*/ 20 w 42"/>
                  <a:gd name="T5" fmla="*/ 22 h 26"/>
                  <a:gd name="T6" fmla="*/ 4 w 42"/>
                  <a:gd name="T7" fmla="*/ 20 h 26"/>
                  <a:gd name="T8" fmla="*/ 0 w 42"/>
                  <a:gd name="T9" fmla="*/ 14 h 26"/>
                  <a:gd name="T10" fmla="*/ 16 w 42"/>
                  <a:gd name="T11" fmla="*/ 0 h 26"/>
                  <a:gd name="T12" fmla="*/ 28 w 42"/>
                  <a:gd name="T13" fmla="*/ 8 h 26"/>
                  <a:gd name="T14" fmla="*/ 42 w 42"/>
                  <a:gd name="T15" fmla="*/ 12 h 26"/>
                  <a:gd name="T16" fmla="*/ 42 w 42"/>
                  <a:gd name="T17" fmla="*/ 2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26">
                    <a:moveTo>
                      <a:pt x="42" y="20"/>
                    </a:moveTo>
                    <a:lnTo>
                      <a:pt x="38" y="26"/>
                    </a:lnTo>
                    <a:lnTo>
                      <a:pt x="20" y="22"/>
                    </a:lnTo>
                    <a:lnTo>
                      <a:pt x="4" y="20"/>
                    </a:lnTo>
                    <a:lnTo>
                      <a:pt x="0" y="14"/>
                    </a:lnTo>
                    <a:lnTo>
                      <a:pt x="16" y="0"/>
                    </a:lnTo>
                    <a:lnTo>
                      <a:pt x="28" y="8"/>
                    </a:lnTo>
                    <a:lnTo>
                      <a:pt x="42" y="12"/>
                    </a:lnTo>
                    <a:lnTo>
                      <a:pt x="42" y="2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38" name="Freeform 436">
                <a:extLst>
                  <a:ext uri="{FF2B5EF4-FFF2-40B4-BE49-F238E27FC236}">
                    <a16:creationId xmlns:a16="http://schemas.microsoft.com/office/drawing/2014/main" id="{6574FE65-2715-73E7-95AC-E5DDECDA6DC4}"/>
                  </a:ext>
                </a:extLst>
              </p:cNvPr>
              <p:cNvSpPr>
                <a:spLocks noChangeAspect="1" noEditPoints="1"/>
              </p:cNvSpPr>
              <p:nvPr/>
            </p:nvSpPr>
            <p:spPr bwMode="auto">
              <a:xfrm>
                <a:off x="8572748" y="5602691"/>
                <a:ext cx="513960" cy="409077"/>
              </a:xfrm>
              <a:custGeom>
                <a:avLst/>
                <a:gdLst>
                  <a:gd name="T0" fmla="*/ 0 w 338"/>
                  <a:gd name="T1" fmla="*/ 269 h 269"/>
                  <a:gd name="T2" fmla="*/ 12 w 338"/>
                  <a:gd name="T3" fmla="*/ 263 h 269"/>
                  <a:gd name="T4" fmla="*/ 232 w 338"/>
                  <a:gd name="T5" fmla="*/ 102 h 269"/>
                  <a:gd name="T6" fmla="*/ 274 w 338"/>
                  <a:gd name="T7" fmla="*/ 66 h 269"/>
                  <a:gd name="T8" fmla="*/ 282 w 338"/>
                  <a:gd name="T9" fmla="*/ 54 h 269"/>
                  <a:gd name="T10" fmla="*/ 280 w 338"/>
                  <a:gd name="T11" fmla="*/ 44 h 269"/>
                  <a:gd name="T12" fmla="*/ 282 w 338"/>
                  <a:gd name="T13" fmla="*/ 36 h 269"/>
                  <a:gd name="T14" fmla="*/ 278 w 338"/>
                  <a:gd name="T15" fmla="*/ 40 h 269"/>
                  <a:gd name="T16" fmla="*/ 278 w 338"/>
                  <a:gd name="T17" fmla="*/ 14 h 269"/>
                  <a:gd name="T18" fmla="*/ 280 w 338"/>
                  <a:gd name="T19" fmla="*/ 2 h 269"/>
                  <a:gd name="T20" fmla="*/ 292 w 338"/>
                  <a:gd name="T21" fmla="*/ 18 h 269"/>
                  <a:gd name="T22" fmla="*/ 292 w 338"/>
                  <a:gd name="T23" fmla="*/ 28 h 269"/>
                  <a:gd name="T24" fmla="*/ 284 w 338"/>
                  <a:gd name="T25" fmla="*/ 52 h 269"/>
                  <a:gd name="T26" fmla="*/ 302 w 338"/>
                  <a:gd name="T27" fmla="*/ 44 h 269"/>
                  <a:gd name="T28" fmla="*/ 314 w 338"/>
                  <a:gd name="T29" fmla="*/ 74 h 269"/>
                  <a:gd name="T30" fmla="*/ 338 w 338"/>
                  <a:gd name="T31" fmla="*/ 70 h 269"/>
                  <a:gd name="T32" fmla="*/ 304 w 338"/>
                  <a:gd name="T33" fmla="*/ 98 h 269"/>
                  <a:gd name="T34" fmla="*/ 272 w 338"/>
                  <a:gd name="T35" fmla="*/ 120 h 269"/>
                  <a:gd name="T36" fmla="*/ 222 w 338"/>
                  <a:gd name="T37" fmla="*/ 152 h 269"/>
                  <a:gd name="T38" fmla="*/ 222 w 338"/>
                  <a:gd name="T39" fmla="*/ 140 h 269"/>
                  <a:gd name="T40" fmla="*/ 238 w 338"/>
                  <a:gd name="T41" fmla="*/ 112 h 269"/>
                  <a:gd name="T42" fmla="*/ 138 w 338"/>
                  <a:gd name="T43" fmla="*/ 199 h 269"/>
                  <a:gd name="T44" fmla="*/ 130 w 338"/>
                  <a:gd name="T45" fmla="*/ 185 h 269"/>
                  <a:gd name="T46" fmla="*/ 132 w 338"/>
                  <a:gd name="T47" fmla="*/ 201 h 269"/>
                  <a:gd name="T48" fmla="*/ 108 w 338"/>
                  <a:gd name="T49" fmla="*/ 205 h 269"/>
                  <a:gd name="T50" fmla="*/ 96 w 338"/>
                  <a:gd name="T51" fmla="*/ 223 h 269"/>
                  <a:gd name="T52" fmla="*/ 32 w 338"/>
                  <a:gd name="T53" fmla="*/ 257 h 269"/>
                  <a:gd name="T54" fmla="*/ 8 w 338"/>
                  <a:gd name="T55" fmla="*/ 249 h 269"/>
                  <a:gd name="T56" fmla="*/ 4 w 338"/>
                  <a:gd name="T57" fmla="*/ 245 h 269"/>
                  <a:gd name="T58" fmla="*/ 10 w 338"/>
                  <a:gd name="T59" fmla="*/ 237 h 269"/>
                  <a:gd name="T60" fmla="*/ 18 w 338"/>
                  <a:gd name="T61" fmla="*/ 229 h 269"/>
                  <a:gd name="T62" fmla="*/ 28 w 338"/>
                  <a:gd name="T63" fmla="*/ 223 h 269"/>
                  <a:gd name="T64" fmla="*/ 46 w 338"/>
                  <a:gd name="T65" fmla="*/ 215 h 269"/>
                  <a:gd name="T66" fmla="*/ 80 w 338"/>
                  <a:gd name="T67" fmla="*/ 201 h 269"/>
                  <a:gd name="T68" fmla="*/ 126 w 338"/>
                  <a:gd name="T69" fmla="*/ 177 h 269"/>
                  <a:gd name="T70" fmla="*/ 136 w 338"/>
                  <a:gd name="T71" fmla="*/ 163 h 269"/>
                  <a:gd name="T72" fmla="*/ 190 w 338"/>
                  <a:gd name="T73" fmla="*/ 130 h 269"/>
                  <a:gd name="T74" fmla="*/ 192 w 338"/>
                  <a:gd name="T75" fmla="*/ 132 h 269"/>
                  <a:gd name="T76" fmla="*/ 208 w 338"/>
                  <a:gd name="T77" fmla="*/ 136 h 269"/>
                  <a:gd name="T78" fmla="*/ 206 w 338"/>
                  <a:gd name="T79" fmla="*/ 142 h 269"/>
                  <a:gd name="T80" fmla="*/ 212 w 338"/>
                  <a:gd name="T81" fmla="*/ 144 h 269"/>
                  <a:gd name="T82" fmla="*/ 180 w 338"/>
                  <a:gd name="T83" fmla="*/ 169 h 269"/>
                  <a:gd name="T84" fmla="*/ 146 w 338"/>
                  <a:gd name="T85" fmla="*/ 187 h 269"/>
                  <a:gd name="T86" fmla="*/ 138 w 338"/>
                  <a:gd name="T87" fmla="*/ 191 h 269"/>
                  <a:gd name="T88" fmla="*/ 146 w 338"/>
                  <a:gd name="T89" fmla="*/ 199 h 2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38" h="269">
                    <a:moveTo>
                      <a:pt x="12" y="265"/>
                    </a:moveTo>
                    <a:lnTo>
                      <a:pt x="0" y="269"/>
                    </a:lnTo>
                    <a:lnTo>
                      <a:pt x="6" y="261"/>
                    </a:lnTo>
                    <a:lnTo>
                      <a:pt x="12" y="263"/>
                    </a:lnTo>
                    <a:lnTo>
                      <a:pt x="12" y="265"/>
                    </a:lnTo>
                    <a:close/>
                    <a:moveTo>
                      <a:pt x="232" y="102"/>
                    </a:moveTo>
                    <a:lnTo>
                      <a:pt x="254" y="90"/>
                    </a:lnTo>
                    <a:lnTo>
                      <a:pt x="274" y="66"/>
                    </a:lnTo>
                    <a:lnTo>
                      <a:pt x="278" y="58"/>
                    </a:lnTo>
                    <a:lnTo>
                      <a:pt x="282" y="54"/>
                    </a:lnTo>
                    <a:lnTo>
                      <a:pt x="276" y="56"/>
                    </a:lnTo>
                    <a:lnTo>
                      <a:pt x="280" y="44"/>
                    </a:lnTo>
                    <a:lnTo>
                      <a:pt x="282" y="38"/>
                    </a:lnTo>
                    <a:lnTo>
                      <a:pt x="282" y="36"/>
                    </a:lnTo>
                    <a:lnTo>
                      <a:pt x="278" y="32"/>
                    </a:lnTo>
                    <a:lnTo>
                      <a:pt x="278" y="40"/>
                    </a:lnTo>
                    <a:lnTo>
                      <a:pt x="280" y="20"/>
                    </a:lnTo>
                    <a:lnTo>
                      <a:pt x="278" y="14"/>
                    </a:lnTo>
                    <a:lnTo>
                      <a:pt x="280" y="0"/>
                    </a:lnTo>
                    <a:lnTo>
                      <a:pt x="280" y="2"/>
                    </a:lnTo>
                    <a:lnTo>
                      <a:pt x="284" y="10"/>
                    </a:lnTo>
                    <a:lnTo>
                      <a:pt x="292" y="18"/>
                    </a:lnTo>
                    <a:lnTo>
                      <a:pt x="296" y="18"/>
                    </a:lnTo>
                    <a:lnTo>
                      <a:pt x="292" y="28"/>
                    </a:lnTo>
                    <a:lnTo>
                      <a:pt x="288" y="44"/>
                    </a:lnTo>
                    <a:lnTo>
                      <a:pt x="284" y="52"/>
                    </a:lnTo>
                    <a:lnTo>
                      <a:pt x="294" y="56"/>
                    </a:lnTo>
                    <a:lnTo>
                      <a:pt x="302" y="44"/>
                    </a:lnTo>
                    <a:lnTo>
                      <a:pt x="296" y="64"/>
                    </a:lnTo>
                    <a:lnTo>
                      <a:pt x="314" y="74"/>
                    </a:lnTo>
                    <a:lnTo>
                      <a:pt x="334" y="66"/>
                    </a:lnTo>
                    <a:lnTo>
                      <a:pt x="338" y="70"/>
                    </a:lnTo>
                    <a:lnTo>
                      <a:pt x="314" y="90"/>
                    </a:lnTo>
                    <a:lnTo>
                      <a:pt x="304" y="98"/>
                    </a:lnTo>
                    <a:lnTo>
                      <a:pt x="286" y="104"/>
                    </a:lnTo>
                    <a:lnTo>
                      <a:pt x="272" y="120"/>
                    </a:lnTo>
                    <a:lnTo>
                      <a:pt x="248" y="136"/>
                    </a:lnTo>
                    <a:lnTo>
                      <a:pt x="222" y="152"/>
                    </a:lnTo>
                    <a:lnTo>
                      <a:pt x="216" y="146"/>
                    </a:lnTo>
                    <a:lnTo>
                      <a:pt x="222" y="140"/>
                    </a:lnTo>
                    <a:lnTo>
                      <a:pt x="242" y="122"/>
                    </a:lnTo>
                    <a:lnTo>
                      <a:pt x="238" y="112"/>
                    </a:lnTo>
                    <a:lnTo>
                      <a:pt x="232" y="102"/>
                    </a:lnTo>
                    <a:close/>
                    <a:moveTo>
                      <a:pt x="138" y="199"/>
                    </a:moveTo>
                    <a:lnTo>
                      <a:pt x="132" y="187"/>
                    </a:lnTo>
                    <a:lnTo>
                      <a:pt x="130" y="185"/>
                    </a:lnTo>
                    <a:lnTo>
                      <a:pt x="124" y="187"/>
                    </a:lnTo>
                    <a:lnTo>
                      <a:pt x="132" y="201"/>
                    </a:lnTo>
                    <a:lnTo>
                      <a:pt x="116" y="205"/>
                    </a:lnTo>
                    <a:lnTo>
                      <a:pt x="108" y="205"/>
                    </a:lnTo>
                    <a:lnTo>
                      <a:pt x="104" y="213"/>
                    </a:lnTo>
                    <a:lnTo>
                      <a:pt x="96" y="223"/>
                    </a:lnTo>
                    <a:lnTo>
                      <a:pt x="72" y="241"/>
                    </a:lnTo>
                    <a:lnTo>
                      <a:pt x="32" y="257"/>
                    </a:lnTo>
                    <a:lnTo>
                      <a:pt x="22" y="253"/>
                    </a:lnTo>
                    <a:lnTo>
                      <a:pt x="8" y="249"/>
                    </a:lnTo>
                    <a:lnTo>
                      <a:pt x="2" y="247"/>
                    </a:lnTo>
                    <a:lnTo>
                      <a:pt x="4" y="245"/>
                    </a:lnTo>
                    <a:lnTo>
                      <a:pt x="0" y="243"/>
                    </a:lnTo>
                    <a:lnTo>
                      <a:pt x="10" y="237"/>
                    </a:lnTo>
                    <a:lnTo>
                      <a:pt x="14" y="235"/>
                    </a:lnTo>
                    <a:lnTo>
                      <a:pt x="18" y="229"/>
                    </a:lnTo>
                    <a:lnTo>
                      <a:pt x="20" y="231"/>
                    </a:lnTo>
                    <a:lnTo>
                      <a:pt x="28" y="223"/>
                    </a:lnTo>
                    <a:lnTo>
                      <a:pt x="36" y="221"/>
                    </a:lnTo>
                    <a:lnTo>
                      <a:pt x="46" y="215"/>
                    </a:lnTo>
                    <a:lnTo>
                      <a:pt x="70" y="203"/>
                    </a:lnTo>
                    <a:lnTo>
                      <a:pt x="80" y="201"/>
                    </a:lnTo>
                    <a:lnTo>
                      <a:pt x="112" y="185"/>
                    </a:lnTo>
                    <a:lnTo>
                      <a:pt x="126" y="177"/>
                    </a:lnTo>
                    <a:lnTo>
                      <a:pt x="140" y="165"/>
                    </a:lnTo>
                    <a:lnTo>
                      <a:pt x="136" y="163"/>
                    </a:lnTo>
                    <a:lnTo>
                      <a:pt x="146" y="154"/>
                    </a:lnTo>
                    <a:lnTo>
                      <a:pt x="190" y="130"/>
                    </a:lnTo>
                    <a:lnTo>
                      <a:pt x="200" y="130"/>
                    </a:lnTo>
                    <a:lnTo>
                      <a:pt x="192" y="132"/>
                    </a:lnTo>
                    <a:lnTo>
                      <a:pt x="190" y="142"/>
                    </a:lnTo>
                    <a:lnTo>
                      <a:pt x="208" y="136"/>
                    </a:lnTo>
                    <a:lnTo>
                      <a:pt x="206" y="142"/>
                    </a:lnTo>
                    <a:lnTo>
                      <a:pt x="206" y="144"/>
                    </a:lnTo>
                    <a:lnTo>
                      <a:pt x="212" y="144"/>
                    </a:lnTo>
                    <a:lnTo>
                      <a:pt x="202" y="154"/>
                    </a:lnTo>
                    <a:lnTo>
                      <a:pt x="180" y="169"/>
                    </a:lnTo>
                    <a:lnTo>
                      <a:pt x="158" y="183"/>
                    </a:lnTo>
                    <a:lnTo>
                      <a:pt x="146" y="187"/>
                    </a:lnTo>
                    <a:lnTo>
                      <a:pt x="146" y="191"/>
                    </a:lnTo>
                    <a:lnTo>
                      <a:pt x="138" y="191"/>
                    </a:lnTo>
                    <a:lnTo>
                      <a:pt x="146" y="195"/>
                    </a:lnTo>
                    <a:lnTo>
                      <a:pt x="146" y="199"/>
                    </a:lnTo>
                    <a:lnTo>
                      <a:pt x="138" y="199"/>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39" name="Freeform 437">
                <a:extLst>
                  <a:ext uri="{FF2B5EF4-FFF2-40B4-BE49-F238E27FC236}">
                    <a16:creationId xmlns:a16="http://schemas.microsoft.com/office/drawing/2014/main" id="{EECDB57F-6036-1CAB-6EE2-D6A7C73224BA}"/>
                  </a:ext>
                </a:extLst>
              </p:cNvPr>
              <p:cNvSpPr>
                <a:spLocks noChangeAspect="1"/>
              </p:cNvSpPr>
              <p:nvPr/>
            </p:nvSpPr>
            <p:spPr bwMode="auto">
              <a:xfrm>
                <a:off x="4260350" y="4130625"/>
                <a:ext cx="124689" cy="203779"/>
              </a:xfrm>
              <a:custGeom>
                <a:avLst/>
                <a:gdLst>
                  <a:gd name="T0" fmla="*/ 72 w 82"/>
                  <a:gd name="T1" fmla="*/ 114 h 134"/>
                  <a:gd name="T2" fmla="*/ 58 w 82"/>
                  <a:gd name="T3" fmla="*/ 118 h 134"/>
                  <a:gd name="T4" fmla="*/ 46 w 82"/>
                  <a:gd name="T5" fmla="*/ 124 h 134"/>
                  <a:gd name="T6" fmla="*/ 32 w 82"/>
                  <a:gd name="T7" fmla="*/ 130 h 134"/>
                  <a:gd name="T8" fmla="*/ 26 w 82"/>
                  <a:gd name="T9" fmla="*/ 134 h 134"/>
                  <a:gd name="T10" fmla="*/ 18 w 82"/>
                  <a:gd name="T11" fmla="*/ 134 h 134"/>
                  <a:gd name="T12" fmla="*/ 0 w 82"/>
                  <a:gd name="T13" fmla="*/ 128 h 134"/>
                  <a:gd name="T14" fmla="*/ 6 w 82"/>
                  <a:gd name="T15" fmla="*/ 124 h 134"/>
                  <a:gd name="T16" fmla="*/ 2 w 82"/>
                  <a:gd name="T17" fmla="*/ 108 h 134"/>
                  <a:gd name="T18" fmla="*/ 0 w 82"/>
                  <a:gd name="T19" fmla="*/ 92 h 134"/>
                  <a:gd name="T20" fmla="*/ 6 w 82"/>
                  <a:gd name="T21" fmla="*/ 76 h 134"/>
                  <a:gd name="T22" fmla="*/ 12 w 82"/>
                  <a:gd name="T23" fmla="*/ 62 h 134"/>
                  <a:gd name="T24" fmla="*/ 8 w 82"/>
                  <a:gd name="T25" fmla="*/ 36 h 134"/>
                  <a:gd name="T26" fmla="*/ 8 w 82"/>
                  <a:gd name="T27" fmla="*/ 20 h 134"/>
                  <a:gd name="T28" fmla="*/ 6 w 82"/>
                  <a:gd name="T29" fmla="*/ 2 h 134"/>
                  <a:gd name="T30" fmla="*/ 28 w 82"/>
                  <a:gd name="T31" fmla="*/ 2 h 134"/>
                  <a:gd name="T32" fmla="*/ 50 w 82"/>
                  <a:gd name="T33" fmla="*/ 2 h 134"/>
                  <a:gd name="T34" fmla="*/ 56 w 82"/>
                  <a:gd name="T35" fmla="*/ 0 h 134"/>
                  <a:gd name="T36" fmla="*/ 58 w 82"/>
                  <a:gd name="T37" fmla="*/ 6 h 134"/>
                  <a:gd name="T38" fmla="*/ 66 w 82"/>
                  <a:gd name="T39" fmla="*/ 26 h 134"/>
                  <a:gd name="T40" fmla="*/ 66 w 82"/>
                  <a:gd name="T41" fmla="*/ 36 h 134"/>
                  <a:gd name="T42" fmla="*/ 68 w 82"/>
                  <a:gd name="T43" fmla="*/ 50 h 134"/>
                  <a:gd name="T44" fmla="*/ 70 w 82"/>
                  <a:gd name="T45" fmla="*/ 64 h 134"/>
                  <a:gd name="T46" fmla="*/ 72 w 82"/>
                  <a:gd name="T47" fmla="*/ 80 h 134"/>
                  <a:gd name="T48" fmla="*/ 72 w 82"/>
                  <a:gd name="T49" fmla="*/ 96 h 134"/>
                  <a:gd name="T50" fmla="*/ 82 w 82"/>
                  <a:gd name="T51" fmla="*/ 106 h 134"/>
                  <a:gd name="T52" fmla="*/ 72 w 82"/>
                  <a:gd name="T53" fmla="*/ 114 h 134"/>
                  <a:gd name="T54" fmla="*/ 66 w 82"/>
                  <a:gd name="T55" fmla="*/ 108 h 134"/>
                  <a:gd name="T56" fmla="*/ 72 w 82"/>
                  <a:gd name="T57" fmla="*/ 114 h 1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2" h="134">
                    <a:moveTo>
                      <a:pt x="72" y="114"/>
                    </a:moveTo>
                    <a:lnTo>
                      <a:pt x="58" y="118"/>
                    </a:lnTo>
                    <a:lnTo>
                      <a:pt x="46" y="124"/>
                    </a:lnTo>
                    <a:lnTo>
                      <a:pt x="32" y="130"/>
                    </a:lnTo>
                    <a:lnTo>
                      <a:pt x="26" y="134"/>
                    </a:lnTo>
                    <a:lnTo>
                      <a:pt x="18" y="134"/>
                    </a:lnTo>
                    <a:lnTo>
                      <a:pt x="0" y="128"/>
                    </a:lnTo>
                    <a:lnTo>
                      <a:pt x="6" y="124"/>
                    </a:lnTo>
                    <a:lnTo>
                      <a:pt x="2" y="108"/>
                    </a:lnTo>
                    <a:lnTo>
                      <a:pt x="0" y="92"/>
                    </a:lnTo>
                    <a:lnTo>
                      <a:pt x="6" y="76"/>
                    </a:lnTo>
                    <a:lnTo>
                      <a:pt x="12" y="62"/>
                    </a:lnTo>
                    <a:lnTo>
                      <a:pt x="8" y="36"/>
                    </a:lnTo>
                    <a:lnTo>
                      <a:pt x="8" y="20"/>
                    </a:lnTo>
                    <a:lnTo>
                      <a:pt x="6" y="2"/>
                    </a:lnTo>
                    <a:lnTo>
                      <a:pt x="28" y="2"/>
                    </a:lnTo>
                    <a:lnTo>
                      <a:pt x="50" y="2"/>
                    </a:lnTo>
                    <a:lnTo>
                      <a:pt x="56" y="0"/>
                    </a:lnTo>
                    <a:lnTo>
                      <a:pt x="58" y="6"/>
                    </a:lnTo>
                    <a:lnTo>
                      <a:pt x="66" y="26"/>
                    </a:lnTo>
                    <a:lnTo>
                      <a:pt x="66" y="36"/>
                    </a:lnTo>
                    <a:lnTo>
                      <a:pt x="68" y="50"/>
                    </a:lnTo>
                    <a:lnTo>
                      <a:pt x="70" y="64"/>
                    </a:lnTo>
                    <a:lnTo>
                      <a:pt x="72" y="80"/>
                    </a:lnTo>
                    <a:lnTo>
                      <a:pt x="72" y="96"/>
                    </a:lnTo>
                    <a:lnTo>
                      <a:pt x="82" y="106"/>
                    </a:lnTo>
                    <a:lnTo>
                      <a:pt x="72" y="114"/>
                    </a:lnTo>
                    <a:lnTo>
                      <a:pt x="66" y="108"/>
                    </a:lnTo>
                    <a:lnTo>
                      <a:pt x="72" y="11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40" name="Freeform 438">
                <a:extLst>
                  <a:ext uri="{FF2B5EF4-FFF2-40B4-BE49-F238E27FC236}">
                    <a16:creationId xmlns:a16="http://schemas.microsoft.com/office/drawing/2014/main" id="{DBA881E1-E657-3C5F-0B57-B2F82F947F3E}"/>
                  </a:ext>
                </a:extLst>
              </p:cNvPr>
              <p:cNvSpPr>
                <a:spLocks noChangeAspect="1"/>
              </p:cNvSpPr>
              <p:nvPr/>
            </p:nvSpPr>
            <p:spPr bwMode="auto">
              <a:xfrm>
                <a:off x="1830442" y="3975511"/>
                <a:ext cx="176390" cy="94287"/>
              </a:xfrm>
              <a:custGeom>
                <a:avLst/>
                <a:gdLst>
                  <a:gd name="T0" fmla="*/ 62 w 116"/>
                  <a:gd name="T1" fmla="*/ 44 h 62"/>
                  <a:gd name="T2" fmla="*/ 56 w 116"/>
                  <a:gd name="T3" fmla="*/ 46 h 62"/>
                  <a:gd name="T4" fmla="*/ 46 w 116"/>
                  <a:gd name="T5" fmla="*/ 50 h 62"/>
                  <a:gd name="T6" fmla="*/ 40 w 116"/>
                  <a:gd name="T7" fmla="*/ 62 h 62"/>
                  <a:gd name="T8" fmla="*/ 36 w 116"/>
                  <a:gd name="T9" fmla="*/ 62 h 62"/>
                  <a:gd name="T10" fmla="*/ 34 w 116"/>
                  <a:gd name="T11" fmla="*/ 54 h 62"/>
                  <a:gd name="T12" fmla="*/ 26 w 116"/>
                  <a:gd name="T13" fmla="*/ 52 h 62"/>
                  <a:gd name="T14" fmla="*/ 26 w 116"/>
                  <a:gd name="T15" fmla="*/ 44 h 62"/>
                  <a:gd name="T16" fmla="*/ 12 w 116"/>
                  <a:gd name="T17" fmla="*/ 40 h 62"/>
                  <a:gd name="T18" fmla="*/ 0 w 116"/>
                  <a:gd name="T19" fmla="*/ 32 h 62"/>
                  <a:gd name="T20" fmla="*/ 12 w 116"/>
                  <a:gd name="T21" fmla="*/ 14 h 62"/>
                  <a:gd name="T22" fmla="*/ 24 w 116"/>
                  <a:gd name="T23" fmla="*/ 4 h 62"/>
                  <a:gd name="T24" fmla="*/ 26 w 116"/>
                  <a:gd name="T25" fmla="*/ 4 h 62"/>
                  <a:gd name="T26" fmla="*/ 44 w 116"/>
                  <a:gd name="T27" fmla="*/ 4 h 62"/>
                  <a:gd name="T28" fmla="*/ 62 w 116"/>
                  <a:gd name="T29" fmla="*/ 0 h 62"/>
                  <a:gd name="T30" fmla="*/ 76 w 116"/>
                  <a:gd name="T31" fmla="*/ 0 h 62"/>
                  <a:gd name="T32" fmla="*/ 92 w 116"/>
                  <a:gd name="T33" fmla="*/ 2 h 62"/>
                  <a:gd name="T34" fmla="*/ 104 w 116"/>
                  <a:gd name="T35" fmla="*/ 10 h 62"/>
                  <a:gd name="T36" fmla="*/ 100 w 116"/>
                  <a:gd name="T37" fmla="*/ 8 h 62"/>
                  <a:gd name="T38" fmla="*/ 102 w 116"/>
                  <a:gd name="T39" fmla="*/ 14 h 62"/>
                  <a:gd name="T40" fmla="*/ 108 w 116"/>
                  <a:gd name="T41" fmla="*/ 14 h 62"/>
                  <a:gd name="T42" fmla="*/ 116 w 116"/>
                  <a:gd name="T43" fmla="*/ 20 h 62"/>
                  <a:gd name="T44" fmla="*/ 100 w 116"/>
                  <a:gd name="T45" fmla="*/ 24 h 62"/>
                  <a:gd name="T46" fmla="*/ 86 w 116"/>
                  <a:gd name="T47" fmla="*/ 26 h 62"/>
                  <a:gd name="T48" fmla="*/ 62 w 116"/>
                  <a:gd name="T49" fmla="*/ 44 h 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6" h="62">
                    <a:moveTo>
                      <a:pt x="62" y="44"/>
                    </a:moveTo>
                    <a:lnTo>
                      <a:pt x="56" y="46"/>
                    </a:lnTo>
                    <a:lnTo>
                      <a:pt x="46" y="50"/>
                    </a:lnTo>
                    <a:lnTo>
                      <a:pt x="40" y="62"/>
                    </a:lnTo>
                    <a:lnTo>
                      <a:pt x="36" y="62"/>
                    </a:lnTo>
                    <a:lnTo>
                      <a:pt x="34" y="54"/>
                    </a:lnTo>
                    <a:lnTo>
                      <a:pt x="26" y="52"/>
                    </a:lnTo>
                    <a:lnTo>
                      <a:pt x="26" y="44"/>
                    </a:lnTo>
                    <a:lnTo>
                      <a:pt x="12" y="40"/>
                    </a:lnTo>
                    <a:lnTo>
                      <a:pt x="0" y="32"/>
                    </a:lnTo>
                    <a:lnTo>
                      <a:pt x="12" y="14"/>
                    </a:lnTo>
                    <a:lnTo>
                      <a:pt x="24" y="4"/>
                    </a:lnTo>
                    <a:lnTo>
                      <a:pt x="26" y="4"/>
                    </a:lnTo>
                    <a:lnTo>
                      <a:pt x="44" y="4"/>
                    </a:lnTo>
                    <a:lnTo>
                      <a:pt x="62" y="0"/>
                    </a:lnTo>
                    <a:lnTo>
                      <a:pt x="76" y="0"/>
                    </a:lnTo>
                    <a:lnTo>
                      <a:pt x="92" y="2"/>
                    </a:lnTo>
                    <a:lnTo>
                      <a:pt x="104" y="10"/>
                    </a:lnTo>
                    <a:lnTo>
                      <a:pt x="100" y="8"/>
                    </a:lnTo>
                    <a:lnTo>
                      <a:pt x="102" y="14"/>
                    </a:lnTo>
                    <a:lnTo>
                      <a:pt x="108" y="14"/>
                    </a:lnTo>
                    <a:lnTo>
                      <a:pt x="116" y="20"/>
                    </a:lnTo>
                    <a:lnTo>
                      <a:pt x="100" y="24"/>
                    </a:lnTo>
                    <a:lnTo>
                      <a:pt x="86" y="26"/>
                    </a:lnTo>
                    <a:lnTo>
                      <a:pt x="62" y="4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41" name="Freeform 439">
                <a:extLst>
                  <a:ext uri="{FF2B5EF4-FFF2-40B4-BE49-F238E27FC236}">
                    <a16:creationId xmlns:a16="http://schemas.microsoft.com/office/drawing/2014/main" id="{13B58479-1120-AD37-6F00-D95C0F615BF2}"/>
                  </a:ext>
                </a:extLst>
              </p:cNvPr>
              <p:cNvSpPr>
                <a:spLocks noChangeAspect="1"/>
              </p:cNvSpPr>
              <p:nvPr/>
            </p:nvSpPr>
            <p:spPr bwMode="auto">
              <a:xfrm>
                <a:off x="5516358" y="4106293"/>
                <a:ext cx="285872" cy="439492"/>
              </a:xfrm>
              <a:custGeom>
                <a:avLst/>
                <a:gdLst>
                  <a:gd name="T0" fmla="*/ 180 w 188"/>
                  <a:gd name="T1" fmla="*/ 38 h 289"/>
                  <a:gd name="T2" fmla="*/ 176 w 188"/>
                  <a:gd name="T3" fmla="*/ 62 h 289"/>
                  <a:gd name="T4" fmla="*/ 164 w 188"/>
                  <a:gd name="T5" fmla="*/ 86 h 289"/>
                  <a:gd name="T6" fmla="*/ 150 w 188"/>
                  <a:gd name="T7" fmla="*/ 112 h 289"/>
                  <a:gd name="T8" fmla="*/ 140 w 188"/>
                  <a:gd name="T9" fmla="*/ 138 h 289"/>
                  <a:gd name="T10" fmla="*/ 126 w 188"/>
                  <a:gd name="T11" fmla="*/ 164 h 289"/>
                  <a:gd name="T12" fmla="*/ 114 w 188"/>
                  <a:gd name="T13" fmla="*/ 176 h 289"/>
                  <a:gd name="T14" fmla="*/ 106 w 188"/>
                  <a:gd name="T15" fmla="*/ 186 h 289"/>
                  <a:gd name="T16" fmla="*/ 100 w 188"/>
                  <a:gd name="T17" fmla="*/ 194 h 289"/>
                  <a:gd name="T18" fmla="*/ 94 w 188"/>
                  <a:gd name="T19" fmla="*/ 200 h 289"/>
                  <a:gd name="T20" fmla="*/ 80 w 188"/>
                  <a:gd name="T21" fmla="*/ 211 h 289"/>
                  <a:gd name="T22" fmla="*/ 68 w 188"/>
                  <a:gd name="T23" fmla="*/ 225 h 289"/>
                  <a:gd name="T24" fmla="*/ 54 w 188"/>
                  <a:gd name="T25" fmla="*/ 237 h 289"/>
                  <a:gd name="T26" fmla="*/ 40 w 188"/>
                  <a:gd name="T27" fmla="*/ 249 h 289"/>
                  <a:gd name="T28" fmla="*/ 28 w 188"/>
                  <a:gd name="T29" fmla="*/ 263 h 289"/>
                  <a:gd name="T30" fmla="*/ 20 w 188"/>
                  <a:gd name="T31" fmla="*/ 275 h 289"/>
                  <a:gd name="T32" fmla="*/ 12 w 188"/>
                  <a:gd name="T33" fmla="*/ 289 h 289"/>
                  <a:gd name="T34" fmla="*/ 0 w 188"/>
                  <a:gd name="T35" fmla="*/ 271 h 289"/>
                  <a:gd name="T36" fmla="*/ 0 w 188"/>
                  <a:gd name="T37" fmla="*/ 253 h 289"/>
                  <a:gd name="T38" fmla="*/ 0 w 188"/>
                  <a:gd name="T39" fmla="*/ 231 h 289"/>
                  <a:gd name="T40" fmla="*/ 0 w 188"/>
                  <a:gd name="T41" fmla="*/ 213 h 289"/>
                  <a:gd name="T42" fmla="*/ 0 w 188"/>
                  <a:gd name="T43" fmla="*/ 192 h 289"/>
                  <a:gd name="T44" fmla="*/ 8 w 188"/>
                  <a:gd name="T45" fmla="*/ 180 h 289"/>
                  <a:gd name="T46" fmla="*/ 16 w 188"/>
                  <a:gd name="T47" fmla="*/ 168 h 289"/>
                  <a:gd name="T48" fmla="*/ 26 w 188"/>
                  <a:gd name="T49" fmla="*/ 162 h 289"/>
                  <a:gd name="T50" fmla="*/ 44 w 188"/>
                  <a:gd name="T51" fmla="*/ 152 h 289"/>
                  <a:gd name="T52" fmla="*/ 58 w 188"/>
                  <a:gd name="T53" fmla="*/ 150 h 289"/>
                  <a:gd name="T54" fmla="*/ 74 w 188"/>
                  <a:gd name="T55" fmla="*/ 148 h 289"/>
                  <a:gd name="T56" fmla="*/ 86 w 188"/>
                  <a:gd name="T57" fmla="*/ 132 h 289"/>
                  <a:gd name="T58" fmla="*/ 102 w 188"/>
                  <a:gd name="T59" fmla="*/ 116 h 289"/>
                  <a:gd name="T60" fmla="*/ 114 w 188"/>
                  <a:gd name="T61" fmla="*/ 100 h 289"/>
                  <a:gd name="T62" fmla="*/ 128 w 188"/>
                  <a:gd name="T63" fmla="*/ 82 h 289"/>
                  <a:gd name="T64" fmla="*/ 110 w 188"/>
                  <a:gd name="T65" fmla="*/ 82 h 289"/>
                  <a:gd name="T66" fmla="*/ 96 w 188"/>
                  <a:gd name="T67" fmla="*/ 78 h 289"/>
                  <a:gd name="T68" fmla="*/ 82 w 188"/>
                  <a:gd name="T69" fmla="*/ 72 h 289"/>
                  <a:gd name="T70" fmla="*/ 68 w 188"/>
                  <a:gd name="T71" fmla="*/ 66 h 289"/>
                  <a:gd name="T72" fmla="*/ 54 w 188"/>
                  <a:gd name="T73" fmla="*/ 62 h 289"/>
                  <a:gd name="T74" fmla="*/ 42 w 188"/>
                  <a:gd name="T75" fmla="*/ 46 h 289"/>
                  <a:gd name="T76" fmla="*/ 30 w 188"/>
                  <a:gd name="T77" fmla="*/ 30 h 289"/>
                  <a:gd name="T78" fmla="*/ 32 w 188"/>
                  <a:gd name="T79" fmla="*/ 18 h 289"/>
                  <a:gd name="T80" fmla="*/ 38 w 188"/>
                  <a:gd name="T81" fmla="*/ 8 h 289"/>
                  <a:gd name="T82" fmla="*/ 50 w 188"/>
                  <a:gd name="T83" fmla="*/ 20 h 289"/>
                  <a:gd name="T84" fmla="*/ 60 w 188"/>
                  <a:gd name="T85" fmla="*/ 32 h 289"/>
                  <a:gd name="T86" fmla="*/ 84 w 188"/>
                  <a:gd name="T87" fmla="*/ 22 h 289"/>
                  <a:gd name="T88" fmla="*/ 102 w 188"/>
                  <a:gd name="T89" fmla="*/ 24 h 289"/>
                  <a:gd name="T90" fmla="*/ 120 w 188"/>
                  <a:gd name="T91" fmla="*/ 16 h 289"/>
                  <a:gd name="T92" fmla="*/ 146 w 188"/>
                  <a:gd name="T93" fmla="*/ 10 h 289"/>
                  <a:gd name="T94" fmla="*/ 172 w 188"/>
                  <a:gd name="T95" fmla="*/ 4 h 289"/>
                  <a:gd name="T96" fmla="*/ 180 w 188"/>
                  <a:gd name="T97" fmla="*/ 0 h 289"/>
                  <a:gd name="T98" fmla="*/ 186 w 188"/>
                  <a:gd name="T99" fmla="*/ 4 h 289"/>
                  <a:gd name="T100" fmla="*/ 184 w 188"/>
                  <a:gd name="T101" fmla="*/ 32 h 289"/>
                  <a:gd name="T102" fmla="*/ 188 w 188"/>
                  <a:gd name="T103" fmla="*/ 32 h 289"/>
                  <a:gd name="T104" fmla="*/ 180 w 188"/>
                  <a:gd name="T105" fmla="*/ 38 h 28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8" h="289">
                    <a:moveTo>
                      <a:pt x="180" y="38"/>
                    </a:moveTo>
                    <a:lnTo>
                      <a:pt x="176" y="62"/>
                    </a:lnTo>
                    <a:lnTo>
                      <a:pt x="164" y="86"/>
                    </a:lnTo>
                    <a:lnTo>
                      <a:pt x="150" y="112"/>
                    </a:lnTo>
                    <a:lnTo>
                      <a:pt x="140" y="138"/>
                    </a:lnTo>
                    <a:lnTo>
                      <a:pt x="126" y="164"/>
                    </a:lnTo>
                    <a:lnTo>
                      <a:pt x="114" y="176"/>
                    </a:lnTo>
                    <a:lnTo>
                      <a:pt x="106" y="186"/>
                    </a:lnTo>
                    <a:lnTo>
                      <a:pt x="100" y="194"/>
                    </a:lnTo>
                    <a:lnTo>
                      <a:pt x="94" y="200"/>
                    </a:lnTo>
                    <a:lnTo>
                      <a:pt x="80" y="211"/>
                    </a:lnTo>
                    <a:lnTo>
                      <a:pt x="68" y="225"/>
                    </a:lnTo>
                    <a:lnTo>
                      <a:pt x="54" y="237"/>
                    </a:lnTo>
                    <a:lnTo>
                      <a:pt x="40" y="249"/>
                    </a:lnTo>
                    <a:lnTo>
                      <a:pt x="28" y="263"/>
                    </a:lnTo>
                    <a:lnTo>
                      <a:pt x="20" y="275"/>
                    </a:lnTo>
                    <a:lnTo>
                      <a:pt x="12" y="289"/>
                    </a:lnTo>
                    <a:lnTo>
                      <a:pt x="0" y="271"/>
                    </a:lnTo>
                    <a:lnTo>
                      <a:pt x="0" y="253"/>
                    </a:lnTo>
                    <a:lnTo>
                      <a:pt x="0" y="231"/>
                    </a:lnTo>
                    <a:lnTo>
                      <a:pt x="0" y="213"/>
                    </a:lnTo>
                    <a:lnTo>
                      <a:pt x="0" y="192"/>
                    </a:lnTo>
                    <a:lnTo>
                      <a:pt x="8" y="180"/>
                    </a:lnTo>
                    <a:lnTo>
                      <a:pt x="16" y="168"/>
                    </a:lnTo>
                    <a:lnTo>
                      <a:pt x="26" y="162"/>
                    </a:lnTo>
                    <a:lnTo>
                      <a:pt x="44" y="152"/>
                    </a:lnTo>
                    <a:lnTo>
                      <a:pt x="58" y="150"/>
                    </a:lnTo>
                    <a:lnTo>
                      <a:pt x="74" y="148"/>
                    </a:lnTo>
                    <a:lnTo>
                      <a:pt x="86" y="132"/>
                    </a:lnTo>
                    <a:lnTo>
                      <a:pt x="102" y="116"/>
                    </a:lnTo>
                    <a:lnTo>
                      <a:pt x="114" y="100"/>
                    </a:lnTo>
                    <a:lnTo>
                      <a:pt x="128" y="82"/>
                    </a:lnTo>
                    <a:lnTo>
                      <a:pt x="110" y="82"/>
                    </a:lnTo>
                    <a:lnTo>
                      <a:pt x="96" y="78"/>
                    </a:lnTo>
                    <a:lnTo>
                      <a:pt x="82" y="72"/>
                    </a:lnTo>
                    <a:lnTo>
                      <a:pt x="68" y="66"/>
                    </a:lnTo>
                    <a:lnTo>
                      <a:pt x="54" y="62"/>
                    </a:lnTo>
                    <a:lnTo>
                      <a:pt x="42" y="46"/>
                    </a:lnTo>
                    <a:lnTo>
                      <a:pt x="30" y="30"/>
                    </a:lnTo>
                    <a:lnTo>
                      <a:pt x="32" y="18"/>
                    </a:lnTo>
                    <a:lnTo>
                      <a:pt x="38" y="8"/>
                    </a:lnTo>
                    <a:lnTo>
                      <a:pt x="50" y="20"/>
                    </a:lnTo>
                    <a:lnTo>
                      <a:pt x="60" y="32"/>
                    </a:lnTo>
                    <a:lnTo>
                      <a:pt x="84" y="22"/>
                    </a:lnTo>
                    <a:lnTo>
                      <a:pt x="102" y="24"/>
                    </a:lnTo>
                    <a:lnTo>
                      <a:pt x="120" y="16"/>
                    </a:lnTo>
                    <a:lnTo>
                      <a:pt x="146" y="10"/>
                    </a:lnTo>
                    <a:lnTo>
                      <a:pt x="172" y="4"/>
                    </a:lnTo>
                    <a:lnTo>
                      <a:pt x="180" y="0"/>
                    </a:lnTo>
                    <a:lnTo>
                      <a:pt x="186" y="4"/>
                    </a:lnTo>
                    <a:lnTo>
                      <a:pt x="184" y="32"/>
                    </a:lnTo>
                    <a:lnTo>
                      <a:pt x="188" y="32"/>
                    </a:lnTo>
                    <a:lnTo>
                      <a:pt x="180" y="3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42" name="Freeform 440">
                <a:extLst>
                  <a:ext uri="{FF2B5EF4-FFF2-40B4-BE49-F238E27FC236}">
                    <a16:creationId xmlns:a16="http://schemas.microsoft.com/office/drawing/2014/main" id="{A94E0178-86C2-AB06-2B95-A7E378C2873E}"/>
                  </a:ext>
                </a:extLst>
              </p:cNvPr>
              <p:cNvSpPr>
                <a:spLocks noChangeAspect="1"/>
              </p:cNvSpPr>
              <p:nvPr/>
            </p:nvSpPr>
            <p:spPr bwMode="auto">
              <a:xfrm>
                <a:off x="4649621" y="2850169"/>
                <a:ext cx="167264" cy="76037"/>
              </a:xfrm>
              <a:custGeom>
                <a:avLst/>
                <a:gdLst>
                  <a:gd name="T0" fmla="*/ 28 w 110"/>
                  <a:gd name="T1" fmla="*/ 44 h 50"/>
                  <a:gd name="T2" fmla="*/ 22 w 110"/>
                  <a:gd name="T3" fmla="*/ 40 h 50"/>
                  <a:gd name="T4" fmla="*/ 18 w 110"/>
                  <a:gd name="T5" fmla="*/ 38 h 50"/>
                  <a:gd name="T6" fmla="*/ 12 w 110"/>
                  <a:gd name="T7" fmla="*/ 34 h 50"/>
                  <a:gd name="T8" fmla="*/ 8 w 110"/>
                  <a:gd name="T9" fmla="*/ 32 h 50"/>
                  <a:gd name="T10" fmla="*/ 6 w 110"/>
                  <a:gd name="T11" fmla="*/ 28 h 50"/>
                  <a:gd name="T12" fmla="*/ 6 w 110"/>
                  <a:gd name="T13" fmla="*/ 24 h 50"/>
                  <a:gd name="T14" fmla="*/ 4 w 110"/>
                  <a:gd name="T15" fmla="*/ 20 h 50"/>
                  <a:gd name="T16" fmla="*/ 2 w 110"/>
                  <a:gd name="T17" fmla="*/ 18 h 50"/>
                  <a:gd name="T18" fmla="*/ 0 w 110"/>
                  <a:gd name="T19" fmla="*/ 14 h 50"/>
                  <a:gd name="T20" fmla="*/ 4 w 110"/>
                  <a:gd name="T21" fmla="*/ 18 h 50"/>
                  <a:gd name="T22" fmla="*/ 6 w 110"/>
                  <a:gd name="T23" fmla="*/ 12 h 50"/>
                  <a:gd name="T24" fmla="*/ 8 w 110"/>
                  <a:gd name="T25" fmla="*/ 12 h 50"/>
                  <a:gd name="T26" fmla="*/ 14 w 110"/>
                  <a:gd name="T27" fmla="*/ 12 h 50"/>
                  <a:gd name="T28" fmla="*/ 16 w 110"/>
                  <a:gd name="T29" fmla="*/ 10 h 50"/>
                  <a:gd name="T30" fmla="*/ 20 w 110"/>
                  <a:gd name="T31" fmla="*/ 8 h 50"/>
                  <a:gd name="T32" fmla="*/ 22 w 110"/>
                  <a:gd name="T33" fmla="*/ 6 h 50"/>
                  <a:gd name="T34" fmla="*/ 28 w 110"/>
                  <a:gd name="T35" fmla="*/ 6 h 50"/>
                  <a:gd name="T36" fmla="*/ 32 w 110"/>
                  <a:gd name="T37" fmla="*/ 2 h 50"/>
                  <a:gd name="T38" fmla="*/ 36 w 110"/>
                  <a:gd name="T39" fmla="*/ 2 h 50"/>
                  <a:gd name="T40" fmla="*/ 32 w 110"/>
                  <a:gd name="T41" fmla="*/ 0 h 50"/>
                  <a:gd name="T42" fmla="*/ 38 w 110"/>
                  <a:gd name="T43" fmla="*/ 0 h 50"/>
                  <a:gd name="T44" fmla="*/ 40 w 110"/>
                  <a:gd name="T45" fmla="*/ 4 h 50"/>
                  <a:gd name="T46" fmla="*/ 42 w 110"/>
                  <a:gd name="T47" fmla="*/ 2 h 50"/>
                  <a:gd name="T48" fmla="*/ 44 w 110"/>
                  <a:gd name="T49" fmla="*/ 0 h 50"/>
                  <a:gd name="T50" fmla="*/ 50 w 110"/>
                  <a:gd name="T51" fmla="*/ 2 h 50"/>
                  <a:gd name="T52" fmla="*/ 58 w 110"/>
                  <a:gd name="T53" fmla="*/ 4 h 50"/>
                  <a:gd name="T54" fmla="*/ 64 w 110"/>
                  <a:gd name="T55" fmla="*/ 6 h 50"/>
                  <a:gd name="T56" fmla="*/ 68 w 110"/>
                  <a:gd name="T57" fmla="*/ 8 h 50"/>
                  <a:gd name="T58" fmla="*/ 68 w 110"/>
                  <a:gd name="T59" fmla="*/ 14 h 50"/>
                  <a:gd name="T60" fmla="*/ 74 w 110"/>
                  <a:gd name="T61" fmla="*/ 18 h 50"/>
                  <a:gd name="T62" fmla="*/ 78 w 110"/>
                  <a:gd name="T63" fmla="*/ 12 h 50"/>
                  <a:gd name="T64" fmla="*/ 84 w 110"/>
                  <a:gd name="T65" fmla="*/ 14 h 50"/>
                  <a:gd name="T66" fmla="*/ 88 w 110"/>
                  <a:gd name="T67" fmla="*/ 16 h 50"/>
                  <a:gd name="T68" fmla="*/ 92 w 110"/>
                  <a:gd name="T69" fmla="*/ 16 h 50"/>
                  <a:gd name="T70" fmla="*/ 94 w 110"/>
                  <a:gd name="T71" fmla="*/ 22 h 50"/>
                  <a:gd name="T72" fmla="*/ 98 w 110"/>
                  <a:gd name="T73" fmla="*/ 22 h 50"/>
                  <a:gd name="T74" fmla="*/ 104 w 110"/>
                  <a:gd name="T75" fmla="*/ 22 h 50"/>
                  <a:gd name="T76" fmla="*/ 110 w 110"/>
                  <a:gd name="T77" fmla="*/ 30 h 50"/>
                  <a:gd name="T78" fmla="*/ 102 w 110"/>
                  <a:gd name="T79" fmla="*/ 34 h 50"/>
                  <a:gd name="T80" fmla="*/ 96 w 110"/>
                  <a:gd name="T81" fmla="*/ 42 h 50"/>
                  <a:gd name="T82" fmla="*/ 80 w 110"/>
                  <a:gd name="T83" fmla="*/ 48 h 50"/>
                  <a:gd name="T84" fmla="*/ 78 w 110"/>
                  <a:gd name="T85" fmla="*/ 48 h 50"/>
                  <a:gd name="T86" fmla="*/ 76 w 110"/>
                  <a:gd name="T87" fmla="*/ 46 h 50"/>
                  <a:gd name="T88" fmla="*/ 72 w 110"/>
                  <a:gd name="T89" fmla="*/ 46 h 50"/>
                  <a:gd name="T90" fmla="*/ 70 w 110"/>
                  <a:gd name="T91" fmla="*/ 46 h 50"/>
                  <a:gd name="T92" fmla="*/ 64 w 110"/>
                  <a:gd name="T93" fmla="*/ 46 h 50"/>
                  <a:gd name="T94" fmla="*/ 62 w 110"/>
                  <a:gd name="T95" fmla="*/ 44 h 50"/>
                  <a:gd name="T96" fmla="*/ 60 w 110"/>
                  <a:gd name="T97" fmla="*/ 44 h 50"/>
                  <a:gd name="T98" fmla="*/ 56 w 110"/>
                  <a:gd name="T99" fmla="*/ 42 h 50"/>
                  <a:gd name="T100" fmla="*/ 54 w 110"/>
                  <a:gd name="T101" fmla="*/ 42 h 50"/>
                  <a:gd name="T102" fmla="*/ 50 w 110"/>
                  <a:gd name="T103" fmla="*/ 42 h 50"/>
                  <a:gd name="T104" fmla="*/ 48 w 110"/>
                  <a:gd name="T105" fmla="*/ 40 h 50"/>
                  <a:gd name="T106" fmla="*/ 48 w 110"/>
                  <a:gd name="T107" fmla="*/ 46 h 50"/>
                  <a:gd name="T108" fmla="*/ 46 w 110"/>
                  <a:gd name="T109" fmla="*/ 46 h 50"/>
                  <a:gd name="T110" fmla="*/ 44 w 110"/>
                  <a:gd name="T111" fmla="*/ 48 h 50"/>
                  <a:gd name="T112" fmla="*/ 42 w 110"/>
                  <a:gd name="T113" fmla="*/ 50 h 50"/>
                  <a:gd name="T114" fmla="*/ 40 w 110"/>
                  <a:gd name="T115" fmla="*/ 50 h 50"/>
                  <a:gd name="T116" fmla="*/ 36 w 110"/>
                  <a:gd name="T117" fmla="*/ 50 h 50"/>
                  <a:gd name="T118" fmla="*/ 34 w 110"/>
                  <a:gd name="T119" fmla="*/ 50 h 50"/>
                  <a:gd name="T120" fmla="*/ 32 w 110"/>
                  <a:gd name="T121" fmla="*/ 48 h 50"/>
                  <a:gd name="T122" fmla="*/ 30 w 110"/>
                  <a:gd name="T123" fmla="*/ 46 h 5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0" h="50">
                    <a:moveTo>
                      <a:pt x="30" y="46"/>
                    </a:moveTo>
                    <a:lnTo>
                      <a:pt x="30" y="46"/>
                    </a:lnTo>
                    <a:lnTo>
                      <a:pt x="28" y="44"/>
                    </a:lnTo>
                    <a:lnTo>
                      <a:pt x="26" y="42"/>
                    </a:lnTo>
                    <a:lnTo>
                      <a:pt x="24" y="42"/>
                    </a:lnTo>
                    <a:lnTo>
                      <a:pt x="22" y="42"/>
                    </a:lnTo>
                    <a:lnTo>
                      <a:pt x="22" y="40"/>
                    </a:lnTo>
                    <a:lnTo>
                      <a:pt x="20" y="40"/>
                    </a:lnTo>
                    <a:lnTo>
                      <a:pt x="20" y="38"/>
                    </a:lnTo>
                    <a:lnTo>
                      <a:pt x="18" y="38"/>
                    </a:lnTo>
                    <a:lnTo>
                      <a:pt x="18" y="36"/>
                    </a:lnTo>
                    <a:lnTo>
                      <a:pt x="16" y="36"/>
                    </a:lnTo>
                    <a:lnTo>
                      <a:pt x="16" y="34"/>
                    </a:lnTo>
                    <a:lnTo>
                      <a:pt x="14" y="34"/>
                    </a:lnTo>
                    <a:lnTo>
                      <a:pt x="12" y="34"/>
                    </a:lnTo>
                    <a:lnTo>
                      <a:pt x="14" y="34"/>
                    </a:lnTo>
                    <a:lnTo>
                      <a:pt x="12" y="34"/>
                    </a:lnTo>
                    <a:lnTo>
                      <a:pt x="10" y="34"/>
                    </a:lnTo>
                    <a:lnTo>
                      <a:pt x="10" y="32"/>
                    </a:lnTo>
                    <a:lnTo>
                      <a:pt x="8" y="32"/>
                    </a:lnTo>
                    <a:lnTo>
                      <a:pt x="8" y="30"/>
                    </a:lnTo>
                    <a:lnTo>
                      <a:pt x="8" y="28"/>
                    </a:lnTo>
                    <a:lnTo>
                      <a:pt x="6" y="28"/>
                    </a:lnTo>
                    <a:lnTo>
                      <a:pt x="6" y="26"/>
                    </a:lnTo>
                    <a:lnTo>
                      <a:pt x="6" y="24"/>
                    </a:lnTo>
                    <a:lnTo>
                      <a:pt x="6" y="22"/>
                    </a:lnTo>
                    <a:lnTo>
                      <a:pt x="4" y="20"/>
                    </a:lnTo>
                    <a:lnTo>
                      <a:pt x="2" y="20"/>
                    </a:lnTo>
                    <a:lnTo>
                      <a:pt x="2" y="18"/>
                    </a:lnTo>
                    <a:lnTo>
                      <a:pt x="0" y="16"/>
                    </a:lnTo>
                    <a:lnTo>
                      <a:pt x="0" y="14"/>
                    </a:lnTo>
                    <a:lnTo>
                      <a:pt x="2" y="16"/>
                    </a:lnTo>
                    <a:lnTo>
                      <a:pt x="4" y="18"/>
                    </a:lnTo>
                    <a:lnTo>
                      <a:pt x="4" y="16"/>
                    </a:lnTo>
                    <a:lnTo>
                      <a:pt x="4" y="14"/>
                    </a:lnTo>
                    <a:lnTo>
                      <a:pt x="6" y="14"/>
                    </a:lnTo>
                    <a:lnTo>
                      <a:pt x="6" y="12"/>
                    </a:lnTo>
                    <a:lnTo>
                      <a:pt x="8" y="12"/>
                    </a:lnTo>
                    <a:lnTo>
                      <a:pt x="10" y="12"/>
                    </a:lnTo>
                    <a:lnTo>
                      <a:pt x="12" y="12"/>
                    </a:lnTo>
                    <a:lnTo>
                      <a:pt x="14" y="12"/>
                    </a:lnTo>
                    <a:lnTo>
                      <a:pt x="14" y="10"/>
                    </a:lnTo>
                    <a:lnTo>
                      <a:pt x="16" y="10"/>
                    </a:lnTo>
                    <a:lnTo>
                      <a:pt x="18" y="8"/>
                    </a:lnTo>
                    <a:lnTo>
                      <a:pt x="20" y="8"/>
                    </a:lnTo>
                    <a:lnTo>
                      <a:pt x="22" y="8"/>
                    </a:lnTo>
                    <a:lnTo>
                      <a:pt x="22" y="6"/>
                    </a:lnTo>
                    <a:lnTo>
                      <a:pt x="24" y="6"/>
                    </a:lnTo>
                    <a:lnTo>
                      <a:pt x="26" y="6"/>
                    </a:lnTo>
                    <a:lnTo>
                      <a:pt x="28" y="6"/>
                    </a:lnTo>
                    <a:lnTo>
                      <a:pt x="28" y="4"/>
                    </a:lnTo>
                    <a:lnTo>
                      <a:pt x="30" y="4"/>
                    </a:lnTo>
                    <a:lnTo>
                      <a:pt x="32" y="2"/>
                    </a:lnTo>
                    <a:lnTo>
                      <a:pt x="34" y="2"/>
                    </a:lnTo>
                    <a:lnTo>
                      <a:pt x="36" y="2"/>
                    </a:lnTo>
                    <a:lnTo>
                      <a:pt x="34" y="2"/>
                    </a:lnTo>
                    <a:lnTo>
                      <a:pt x="34" y="0"/>
                    </a:lnTo>
                    <a:lnTo>
                      <a:pt x="32" y="0"/>
                    </a:lnTo>
                    <a:lnTo>
                      <a:pt x="34" y="0"/>
                    </a:lnTo>
                    <a:lnTo>
                      <a:pt x="36" y="0"/>
                    </a:lnTo>
                    <a:lnTo>
                      <a:pt x="38" y="0"/>
                    </a:lnTo>
                    <a:lnTo>
                      <a:pt x="38" y="2"/>
                    </a:lnTo>
                    <a:lnTo>
                      <a:pt x="40" y="2"/>
                    </a:lnTo>
                    <a:lnTo>
                      <a:pt x="38" y="2"/>
                    </a:lnTo>
                    <a:lnTo>
                      <a:pt x="40" y="4"/>
                    </a:lnTo>
                    <a:lnTo>
                      <a:pt x="42" y="4"/>
                    </a:lnTo>
                    <a:lnTo>
                      <a:pt x="42" y="2"/>
                    </a:lnTo>
                    <a:lnTo>
                      <a:pt x="46" y="2"/>
                    </a:lnTo>
                    <a:lnTo>
                      <a:pt x="44" y="2"/>
                    </a:lnTo>
                    <a:lnTo>
                      <a:pt x="46" y="2"/>
                    </a:lnTo>
                    <a:lnTo>
                      <a:pt x="46" y="0"/>
                    </a:lnTo>
                    <a:lnTo>
                      <a:pt x="44" y="0"/>
                    </a:lnTo>
                    <a:lnTo>
                      <a:pt x="46" y="0"/>
                    </a:lnTo>
                    <a:lnTo>
                      <a:pt x="48" y="0"/>
                    </a:lnTo>
                    <a:lnTo>
                      <a:pt x="50" y="2"/>
                    </a:lnTo>
                    <a:lnTo>
                      <a:pt x="52" y="2"/>
                    </a:lnTo>
                    <a:lnTo>
                      <a:pt x="52" y="4"/>
                    </a:lnTo>
                    <a:lnTo>
                      <a:pt x="56" y="6"/>
                    </a:lnTo>
                    <a:lnTo>
                      <a:pt x="58" y="4"/>
                    </a:lnTo>
                    <a:lnTo>
                      <a:pt x="60" y="6"/>
                    </a:lnTo>
                    <a:lnTo>
                      <a:pt x="62" y="6"/>
                    </a:lnTo>
                    <a:lnTo>
                      <a:pt x="62" y="8"/>
                    </a:lnTo>
                    <a:lnTo>
                      <a:pt x="64" y="6"/>
                    </a:lnTo>
                    <a:lnTo>
                      <a:pt x="64" y="8"/>
                    </a:lnTo>
                    <a:lnTo>
                      <a:pt x="66" y="6"/>
                    </a:lnTo>
                    <a:lnTo>
                      <a:pt x="68" y="6"/>
                    </a:lnTo>
                    <a:lnTo>
                      <a:pt x="70" y="8"/>
                    </a:lnTo>
                    <a:lnTo>
                      <a:pt x="68" y="8"/>
                    </a:lnTo>
                    <a:lnTo>
                      <a:pt x="68" y="10"/>
                    </a:lnTo>
                    <a:lnTo>
                      <a:pt x="66" y="12"/>
                    </a:lnTo>
                    <a:lnTo>
                      <a:pt x="68" y="12"/>
                    </a:lnTo>
                    <a:lnTo>
                      <a:pt x="68" y="14"/>
                    </a:lnTo>
                    <a:lnTo>
                      <a:pt x="70" y="14"/>
                    </a:lnTo>
                    <a:lnTo>
                      <a:pt x="72" y="16"/>
                    </a:lnTo>
                    <a:lnTo>
                      <a:pt x="72" y="18"/>
                    </a:lnTo>
                    <a:lnTo>
                      <a:pt x="74" y="18"/>
                    </a:lnTo>
                    <a:lnTo>
                      <a:pt x="76" y="16"/>
                    </a:lnTo>
                    <a:lnTo>
                      <a:pt x="78" y="16"/>
                    </a:lnTo>
                    <a:lnTo>
                      <a:pt x="78" y="14"/>
                    </a:lnTo>
                    <a:lnTo>
                      <a:pt x="78" y="12"/>
                    </a:lnTo>
                    <a:lnTo>
                      <a:pt x="76" y="12"/>
                    </a:lnTo>
                    <a:lnTo>
                      <a:pt x="78" y="12"/>
                    </a:lnTo>
                    <a:lnTo>
                      <a:pt x="82" y="12"/>
                    </a:lnTo>
                    <a:lnTo>
                      <a:pt x="82" y="14"/>
                    </a:lnTo>
                    <a:lnTo>
                      <a:pt x="84" y="14"/>
                    </a:lnTo>
                    <a:lnTo>
                      <a:pt x="84" y="16"/>
                    </a:lnTo>
                    <a:lnTo>
                      <a:pt x="86" y="14"/>
                    </a:lnTo>
                    <a:lnTo>
                      <a:pt x="86" y="16"/>
                    </a:lnTo>
                    <a:lnTo>
                      <a:pt x="88" y="16"/>
                    </a:lnTo>
                    <a:lnTo>
                      <a:pt x="90" y="14"/>
                    </a:lnTo>
                    <a:lnTo>
                      <a:pt x="90" y="16"/>
                    </a:lnTo>
                    <a:lnTo>
                      <a:pt x="92" y="16"/>
                    </a:lnTo>
                    <a:lnTo>
                      <a:pt x="88" y="18"/>
                    </a:lnTo>
                    <a:lnTo>
                      <a:pt x="90" y="18"/>
                    </a:lnTo>
                    <a:lnTo>
                      <a:pt x="92" y="20"/>
                    </a:lnTo>
                    <a:lnTo>
                      <a:pt x="94" y="22"/>
                    </a:lnTo>
                    <a:lnTo>
                      <a:pt x="96" y="20"/>
                    </a:lnTo>
                    <a:lnTo>
                      <a:pt x="98" y="22"/>
                    </a:lnTo>
                    <a:lnTo>
                      <a:pt x="100" y="20"/>
                    </a:lnTo>
                    <a:lnTo>
                      <a:pt x="100" y="22"/>
                    </a:lnTo>
                    <a:lnTo>
                      <a:pt x="104" y="22"/>
                    </a:lnTo>
                    <a:lnTo>
                      <a:pt x="104" y="24"/>
                    </a:lnTo>
                    <a:lnTo>
                      <a:pt x="106" y="26"/>
                    </a:lnTo>
                    <a:lnTo>
                      <a:pt x="108" y="28"/>
                    </a:lnTo>
                    <a:lnTo>
                      <a:pt x="110" y="30"/>
                    </a:lnTo>
                    <a:lnTo>
                      <a:pt x="108" y="32"/>
                    </a:lnTo>
                    <a:lnTo>
                      <a:pt x="106" y="32"/>
                    </a:lnTo>
                    <a:lnTo>
                      <a:pt x="102" y="32"/>
                    </a:lnTo>
                    <a:lnTo>
                      <a:pt x="102" y="34"/>
                    </a:lnTo>
                    <a:lnTo>
                      <a:pt x="100" y="36"/>
                    </a:lnTo>
                    <a:lnTo>
                      <a:pt x="100" y="38"/>
                    </a:lnTo>
                    <a:lnTo>
                      <a:pt x="98" y="40"/>
                    </a:lnTo>
                    <a:lnTo>
                      <a:pt x="96" y="40"/>
                    </a:lnTo>
                    <a:lnTo>
                      <a:pt x="96" y="42"/>
                    </a:lnTo>
                    <a:lnTo>
                      <a:pt x="90" y="44"/>
                    </a:lnTo>
                    <a:lnTo>
                      <a:pt x="88" y="44"/>
                    </a:lnTo>
                    <a:lnTo>
                      <a:pt x="84" y="44"/>
                    </a:lnTo>
                    <a:lnTo>
                      <a:pt x="82" y="44"/>
                    </a:lnTo>
                    <a:lnTo>
                      <a:pt x="80" y="48"/>
                    </a:lnTo>
                    <a:lnTo>
                      <a:pt x="78" y="48"/>
                    </a:lnTo>
                    <a:lnTo>
                      <a:pt x="78" y="46"/>
                    </a:lnTo>
                    <a:lnTo>
                      <a:pt x="76" y="48"/>
                    </a:lnTo>
                    <a:lnTo>
                      <a:pt x="76" y="46"/>
                    </a:lnTo>
                    <a:lnTo>
                      <a:pt x="74" y="46"/>
                    </a:lnTo>
                    <a:lnTo>
                      <a:pt x="72" y="46"/>
                    </a:lnTo>
                    <a:lnTo>
                      <a:pt x="72" y="48"/>
                    </a:lnTo>
                    <a:lnTo>
                      <a:pt x="72" y="46"/>
                    </a:lnTo>
                    <a:lnTo>
                      <a:pt x="70" y="46"/>
                    </a:lnTo>
                    <a:lnTo>
                      <a:pt x="70" y="48"/>
                    </a:lnTo>
                    <a:lnTo>
                      <a:pt x="70" y="46"/>
                    </a:lnTo>
                    <a:lnTo>
                      <a:pt x="68" y="46"/>
                    </a:lnTo>
                    <a:lnTo>
                      <a:pt x="66" y="46"/>
                    </a:lnTo>
                    <a:lnTo>
                      <a:pt x="64" y="46"/>
                    </a:lnTo>
                    <a:lnTo>
                      <a:pt x="64" y="44"/>
                    </a:lnTo>
                    <a:lnTo>
                      <a:pt x="64" y="46"/>
                    </a:lnTo>
                    <a:lnTo>
                      <a:pt x="64" y="44"/>
                    </a:lnTo>
                    <a:lnTo>
                      <a:pt x="62" y="44"/>
                    </a:lnTo>
                    <a:lnTo>
                      <a:pt x="60" y="44"/>
                    </a:lnTo>
                    <a:lnTo>
                      <a:pt x="58" y="44"/>
                    </a:lnTo>
                    <a:lnTo>
                      <a:pt x="56" y="44"/>
                    </a:lnTo>
                    <a:lnTo>
                      <a:pt x="56" y="42"/>
                    </a:lnTo>
                    <a:lnTo>
                      <a:pt x="54" y="42"/>
                    </a:lnTo>
                    <a:lnTo>
                      <a:pt x="52" y="42"/>
                    </a:lnTo>
                    <a:lnTo>
                      <a:pt x="50" y="42"/>
                    </a:lnTo>
                    <a:lnTo>
                      <a:pt x="50" y="40"/>
                    </a:lnTo>
                    <a:lnTo>
                      <a:pt x="50" y="42"/>
                    </a:lnTo>
                    <a:lnTo>
                      <a:pt x="48" y="40"/>
                    </a:lnTo>
                    <a:lnTo>
                      <a:pt x="48" y="42"/>
                    </a:lnTo>
                    <a:lnTo>
                      <a:pt x="48" y="40"/>
                    </a:lnTo>
                    <a:lnTo>
                      <a:pt x="48" y="42"/>
                    </a:lnTo>
                    <a:lnTo>
                      <a:pt x="48" y="44"/>
                    </a:lnTo>
                    <a:lnTo>
                      <a:pt x="48" y="46"/>
                    </a:lnTo>
                    <a:lnTo>
                      <a:pt x="46" y="46"/>
                    </a:lnTo>
                    <a:lnTo>
                      <a:pt x="46" y="48"/>
                    </a:lnTo>
                    <a:lnTo>
                      <a:pt x="44" y="48"/>
                    </a:lnTo>
                    <a:lnTo>
                      <a:pt x="44" y="50"/>
                    </a:lnTo>
                    <a:lnTo>
                      <a:pt x="42" y="50"/>
                    </a:lnTo>
                    <a:lnTo>
                      <a:pt x="40" y="50"/>
                    </a:lnTo>
                    <a:lnTo>
                      <a:pt x="40" y="48"/>
                    </a:lnTo>
                    <a:lnTo>
                      <a:pt x="40" y="50"/>
                    </a:lnTo>
                    <a:lnTo>
                      <a:pt x="38" y="50"/>
                    </a:lnTo>
                    <a:lnTo>
                      <a:pt x="36" y="50"/>
                    </a:lnTo>
                    <a:lnTo>
                      <a:pt x="34" y="50"/>
                    </a:lnTo>
                    <a:lnTo>
                      <a:pt x="32" y="50"/>
                    </a:lnTo>
                    <a:lnTo>
                      <a:pt x="32" y="48"/>
                    </a:lnTo>
                    <a:lnTo>
                      <a:pt x="34" y="48"/>
                    </a:lnTo>
                    <a:lnTo>
                      <a:pt x="32" y="48"/>
                    </a:lnTo>
                    <a:lnTo>
                      <a:pt x="30" y="48"/>
                    </a:lnTo>
                    <a:lnTo>
                      <a:pt x="30" y="4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43" name="Freeform 441">
                <a:extLst>
                  <a:ext uri="{FF2B5EF4-FFF2-40B4-BE49-F238E27FC236}">
                    <a16:creationId xmlns:a16="http://schemas.microsoft.com/office/drawing/2014/main" id="{F3B0D505-A2FB-1B7F-4AB1-FB94F3EE9A77}"/>
                  </a:ext>
                </a:extLst>
              </p:cNvPr>
              <p:cNvSpPr>
                <a:spLocks noChangeAspect="1" noEditPoints="1"/>
              </p:cNvSpPr>
              <p:nvPr/>
            </p:nvSpPr>
            <p:spPr bwMode="auto">
              <a:xfrm>
                <a:off x="5805274" y="3642468"/>
                <a:ext cx="209842" cy="311750"/>
              </a:xfrm>
              <a:custGeom>
                <a:avLst/>
                <a:gdLst>
                  <a:gd name="T0" fmla="*/ 62 w 138"/>
                  <a:gd name="T1" fmla="*/ 8 h 205"/>
                  <a:gd name="T2" fmla="*/ 68 w 138"/>
                  <a:gd name="T3" fmla="*/ 0 h 205"/>
                  <a:gd name="T4" fmla="*/ 66 w 138"/>
                  <a:gd name="T5" fmla="*/ 10 h 205"/>
                  <a:gd name="T6" fmla="*/ 62 w 138"/>
                  <a:gd name="T7" fmla="*/ 8 h 205"/>
                  <a:gd name="T8" fmla="*/ 0 w 138"/>
                  <a:gd name="T9" fmla="*/ 155 h 205"/>
                  <a:gd name="T10" fmla="*/ 14 w 138"/>
                  <a:gd name="T11" fmla="*/ 149 h 205"/>
                  <a:gd name="T12" fmla="*/ 28 w 138"/>
                  <a:gd name="T13" fmla="*/ 143 h 205"/>
                  <a:gd name="T14" fmla="*/ 40 w 138"/>
                  <a:gd name="T15" fmla="*/ 139 h 205"/>
                  <a:gd name="T16" fmla="*/ 54 w 138"/>
                  <a:gd name="T17" fmla="*/ 133 h 205"/>
                  <a:gd name="T18" fmla="*/ 60 w 138"/>
                  <a:gd name="T19" fmla="*/ 111 h 205"/>
                  <a:gd name="T20" fmla="*/ 62 w 138"/>
                  <a:gd name="T21" fmla="*/ 91 h 205"/>
                  <a:gd name="T22" fmla="*/ 54 w 138"/>
                  <a:gd name="T23" fmla="*/ 77 h 205"/>
                  <a:gd name="T24" fmla="*/ 56 w 138"/>
                  <a:gd name="T25" fmla="*/ 51 h 205"/>
                  <a:gd name="T26" fmla="*/ 66 w 138"/>
                  <a:gd name="T27" fmla="*/ 47 h 205"/>
                  <a:gd name="T28" fmla="*/ 62 w 138"/>
                  <a:gd name="T29" fmla="*/ 26 h 205"/>
                  <a:gd name="T30" fmla="*/ 64 w 138"/>
                  <a:gd name="T31" fmla="*/ 32 h 205"/>
                  <a:gd name="T32" fmla="*/ 70 w 138"/>
                  <a:gd name="T33" fmla="*/ 28 h 205"/>
                  <a:gd name="T34" fmla="*/ 80 w 138"/>
                  <a:gd name="T35" fmla="*/ 43 h 205"/>
                  <a:gd name="T36" fmla="*/ 96 w 138"/>
                  <a:gd name="T37" fmla="*/ 51 h 205"/>
                  <a:gd name="T38" fmla="*/ 112 w 138"/>
                  <a:gd name="T39" fmla="*/ 55 h 205"/>
                  <a:gd name="T40" fmla="*/ 124 w 138"/>
                  <a:gd name="T41" fmla="*/ 69 h 205"/>
                  <a:gd name="T42" fmla="*/ 138 w 138"/>
                  <a:gd name="T43" fmla="*/ 81 h 205"/>
                  <a:gd name="T44" fmla="*/ 128 w 138"/>
                  <a:gd name="T45" fmla="*/ 103 h 205"/>
                  <a:gd name="T46" fmla="*/ 118 w 138"/>
                  <a:gd name="T47" fmla="*/ 123 h 205"/>
                  <a:gd name="T48" fmla="*/ 112 w 138"/>
                  <a:gd name="T49" fmla="*/ 123 h 205"/>
                  <a:gd name="T50" fmla="*/ 106 w 138"/>
                  <a:gd name="T51" fmla="*/ 129 h 205"/>
                  <a:gd name="T52" fmla="*/ 108 w 138"/>
                  <a:gd name="T53" fmla="*/ 151 h 205"/>
                  <a:gd name="T54" fmla="*/ 94 w 138"/>
                  <a:gd name="T55" fmla="*/ 157 h 205"/>
                  <a:gd name="T56" fmla="*/ 86 w 138"/>
                  <a:gd name="T57" fmla="*/ 173 h 205"/>
                  <a:gd name="T58" fmla="*/ 70 w 138"/>
                  <a:gd name="T59" fmla="*/ 177 h 205"/>
                  <a:gd name="T60" fmla="*/ 64 w 138"/>
                  <a:gd name="T61" fmla="*/ 189 h 205"/>
                  <a:gd name="T62" fmla="*/ 54 w 138"/>
                  <a:gd name="T63" fmla="*/ 197 h 205"/>
                  <a:gd name="T64" fmla="*/ 40 w 138"/>
                  <a:gd name="T65" fmla="*/ 201 h 205"/>
                  <a:gd name="T66" fmla="*/ 24 w 138"/>
                  <a:gd name="T67" fmla="*/ 205 h 205"/>
                  <a:gd name="T68" fmla="*/ 0 w 138"/>
                  <a:gd name="T69" fmla="*/ 155 h 2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 h="205">
                    <a:moveTo>
                      <a:pt x="62" y="8"/>
                    </a:moveTo>
                    <a:lnTo>
                      <a:pt x="68" y="0"/>
                    </a:lnTo>
                    <a:lnTo>
                      <a:pt x="66" y="10"/>
                    </a:lnTo>
                    <a:lnTo>
                      <a:pt x="62" y="8"/>
                    </a:lnTo>
                    <a:close/>
                    <a:moveTo>
                      <a:pt x="0" y="155"/>
                    </a:moveTo>
                    <a:lnTo>
                      <a:pt x="14" y="149"/>
                    </a:lnTo>
                    <a:lnTo>
                      <a:pt x="28" y="143"/>
                    </a:lnTo>
                    <a:lnTo>
                      <a:pt x="40" y="139"/>
                    </a:lnTo>
                    <a:lnTo>
                      <a:pt x="54" y="133"/>
                    </a:lnTo>
                    <a:lnTo>
                      <a:pt x="60" y="111"/>
                    </a:lnTo>
                    <a:lnTo>
                      <a:pt x="62" y="91"/>
                    </a:lnTo>
                    <a:lnTo>
                      <a:pt x="54" y="77"/>
                    </a:lnTo>
                    <a:lnTo>
                      <a:pt x="56" y="51"/>
                    </a:lnTo>
                    <a:lnTo>
                      <a:pt x="66" y="47"/>
                    </a:lnTo>
                    <a:lnTo>
                      <a:pt x="62" y="26"/>
                    </a:lnTo>
                    <a:lnTo>
                      <a:pt x="64" y="32"/>
                    </a:lnTo>
                    <a:lnTo>
                      <a:pt x="70" y="28"/>
                    </a:lnTo>
                    <a:lnTo>
                      <a:pt x="80" y="43"/>
                    </a:lnTo>
                    <a:lnTo>
                      <a:pt x="96" y="51"/>
                    </a:lnTo>
                    <a:lnTo>
                      <a:pt x="112" y="55"/>
                    </a:lnTo>
                    <a:lnTo>
                      <a:pt x="124" y="69"/>
                    </a:lnTo>
                    <a:lnTo>
                      <a:pt x="138" y="81"/>
                    </a:lnTo>
                    <a:lnTo>
                      <a:pt x="128" y="103"/>
                    </a:lnTo>
                    <a:lnTo>
                      <a:pt x="118" y="123"/>
                    </a:lnTo>
                    <a:lnTo>
                      <a:pt x="112" y="123"/>
                    </a:lnTo>
                    <a:lnTo>
                      <a:pt x="106" y="129"/>
                    </a:lnTo>
                    <a:lnTo>
                      <a:pt x="108" y="151"/>
                    </a:lnTo>
                    <a:lnTo>
                      <a:pt x="94" y="157"/>
                    </a:lnTo>
                    <a:lnTo>
                      <a:pt x="86" y="173"/>
                    </a:lnTo>
                    <a:lnTo>
                      <a:pt x="70" y="177"/>
                    </a:lnTo>
                    <a:lnTo>
                      <a:pt x="64" y="189"/>
                    </a:lnTo>
                    <a:lnTo>
                      <a:pt x="54" y="197"/>
                    </a:lnTo>
                    <a:lnTo>
                      <a:pt x="40" y="201"/>
                    </a:lnTo>
                    <a:lnTo>
                      <a:pt x="24" y="205"/>
                    </a:lnTo>
                    <a:lnTo>
                      <a:pt x="0" y="155"/>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44" name="Freeform 442">
                <a:extLst>
                  <a:ext uri="{FF2B5EF4-FFF2-40B4-BE49-F238E27FC236}">
                    <a16:creationId xmlns:a16="http://schemas.microsoft.com/office/drawing/2014/main" id="{9FF3248C-468E-709D-9C6D-32888B319694}"/>
                  </a:ext>
                </a:extLst>
              </p:cNvPr>
              <p:cNvSpPr>
                <a:spLocks noChangeAspect="1"/>
              </p:cNvSpPr>
              <p:nvPr/>
            </p:nvSpPr>
            <p:spPr bwMode="auto">
              <a:xfrm>
                <a:off x="5020644" y="2920120"/>
                <a:ext cx="106443" cy="114054"/>
              </a:xfrm>
              <a:custGeom>
                <a:avLst/>
                <a:gdLst>
                  <a:gd name="T0" fmla="*/ 54 w 70"/>
                  <a:gd name="T1" fmla="*/ 71 h 75"/>
                  <a:gd name="T2" fmla="*/ 50 w 70"/>
                  <a:gd name="T3" fmla="*/ 71 h 75"/>
                  <a:gd name="T4" fmla="*/ 46 w 70"/>
                  <a:gd name="T5" fmla="*/ 71 h 75"/>
                  <a:gd name="T6" fmla="*/ 44 w 70"/>
                  <a:gd name="T7" fmla="*/ 73 h 75"/>
                  <a:gd name="T8" fmla="*/ 42 w 70"/>
                  <a:gd name="T9" fmla="*/ 73 h 75"/>
                  <a:gd name="T10" fmla="*/ 40 w 70"/>
                  <a:gd name="T11" fmla="*/ 73 h 75"/>
                  <a:gd name="T12" fmla="*/ 38 w 70"/>
                  <a:gd name="T13" fmla="*/ 75 h 75"/>
                  <a:gd name="T14" fmla="*/ 32 w 70"/>
                  <a:gd name="T15" fmla="*/ 71 h 75"/>
                  <a:gd name="T16" fmla="*/ 30 w 70"/>
                  <a:gd name="T17" fmla="*/ 69 h 75"/>
                  <a:gd name="T18" fmla="*/ 28 w 70"/>
                  <a:gd name="T19" fmla="*/ 67 h 75"/>
                  <a:gd name="T20" fmla="*/ 30 w 70"/>
                  <a:gd name="T21" fmla="*/ 65 h 75"/>
                  <a:gd name="T22" fmla="*/ 28 w 70"/>
                  <a:gd name="T23" fmla="*/ 63 h 75"/>
                  <a:gd name="T24" fmla="*/ 28 w 70"/>
                  <a:gd name="T25" fmla="*/ 61 h 75"/>
                  <a:gd name="T26" fmla="*/ 26 w 70"/>
                  <a:gd name="T27" fmla="*/ 57 h 75"/>
                  <a:gd name="T28" fmla="*/ 28 w 70"/>
                  <a:gd name="T29" fmla="*/ 55 h 75"/>
                  <a:gd name="T30" fmla="*/ 28 w 70"/>
                  <a:gd name="T31" fmla="*/ 55 h 75"/>
                  <a:gd name="T32" fmla="*/ 26 w 70"/>
                  <a:gd name="T33" fmla="*/ 53 h 75"/>
                  <a:gd name="T34" fmla="*/ 26 w 70"/>
                  <a:gd name="T35" fmla="*/ 53 h 75"/>
                  <a:gd name="T36" fmla="*/ 28 w 70"/>
                  <a:gd name="T37" fmla="*/ 51 h 75"/>
                  <a:gd name="T38" fmla="*/ 28 w 70"/>
                  <a:gd name="T39" fmla="*/ 51 h 75"/>
                  <a:gd name="T40" fmla="*/ 28 w 70"/>
                  <a:gd name="T41" fmla="*/ 49 h 75"/>
                  <a:gd name="T42" fmla="*/ 28 w 70"/>
                  <a:gd name="T43" fmla="*/ 46 h 75"/>
                  <a:gd name="T44" fmla="*/ 28 w 70"/>
                  <a:gd name="T45" fmla="*/ 42 h 75"/>
                  <a:gd name="T46" fmla="*/ 26 w 70"/>
                  <a:gd name="T47" fmla="*/ 40 h 75"/>
                  <a:gd name="T48" fmla="*/ 26 w 70"/>
                  <a:gd name="T49" fmla="*/ 38 h 75"/>
                  <a:gd name="T50" fmla="*/ 24 w 70"/>
                  <a:gd name="T51" fmla="*/ 36 h 75"/>
                  <a:gd name="T52" fmla="*/ 22 w 70"/>
                  <a:gd name="T53" fmla="*/ 36 h 75"/>
                  <a:gd name="T54" fmla="*/ 20 w 70"/>
                  <a:gd name="T55" fmla="*/ 34 h 75"/>
                  <a:gd name="T56" fmla="*/ 20 w 70"/>
                  <a:gd name="T57" fmla="*/ 34 h 75"/>
                  <a:gd name="T58" fmla="*/ 18 w 70"/>
                  <a:gd name="T59" fmla="*/ 32 h 75"/>
                  <a:gd name="T60" fmla="*/ 18 w 70"/>
                  <a:gd name="T61" fmla="*/ 30 h 75"/>
                  <a:gd name="T62" fmla="*/ 16 w 70"/>
                  <a:gd name="T63" fmla="*/ 30 h 75"/>
                  <a:gd name="T64" fmla="*/ 16 w 70"/>
                  <a:gd name="T65" fmla="*/ 28 h 75"/>
                  <a:gd name="T66" fmla="*/ 16 w 70"/>
                  <a:gd name="T67" fmla="*/ 28 h 75"/>
                  <a:gd name="T68" fmla="*/ 14 w 70"/>
                  <a:gd name="T69" fmla="*/ 26 h 75"/>
                  <a:gd name="T70" fmla="*/ 12 w 70"/>
                  <a:gd name="T71" fmla="*/ 26 h 75"/>
                  <a:gd name="T72" fmla="*/ 10 w 70"/>
                  <a:gd name="T73" fmla="*/ 24 h 75"/>
                  <a:gd name="T74" fmla="*/ 8 w 70"/>
                  <a:gd name="T75" fmla="*/ 22 h 75"/>
                  <a:gd name="T76" fmla="*/ 8 w 70"/>
                  <a:gd name="T77" fmla="*/ 20 h 75"/>
                  <a:gd name="T78" fmla="*/ 8 w 70"/>
                  <a:gd name="T79" fmla="*/ 18 h 75"/>
                  <a:gd name="T80" fmla="*/ 6 w 70"/>
                  <a:gd name="T81" fmla="*/ 16 h 75"/>
                  <a:gd name="T82" fmla="*/ 4 w 70"/>
                  <a:gd name="T83" fmla="*/ 14 h 75"/>
                  <a:gd name="T84" fmla="*/ 2 w 70"/>
                  <a:gd name="T85" fmla="*/ 12 h 75"/>
                  <a:gd name="T86" fmla="*/ 2 w 70"/>
                  <a:gd name="T87" fmla="*/ 12 h 75"/>
                  <a:gd name="T88" fmla="*/ 2 w 70"/>
                  <a:gd name="T89" fmla="*/ 12 h 75"/>
                  <a:gd name="T90" fmla="*/ 10 w 70"/>
                  <a:gd name="T91" fmla="*/ 0 h 75"/>
                  <a:gd name="T92" fmla="*/ 42 w 70"/>
                  <a:gd name="T93" fmla="*/ 26 h 75"/>
                  <a:gd name="T94" fmla="*/ 54 w 70"/>
                  <a:gd name="T95" fmla="*/ 65 h 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0" h="75">
                    <a:moveTo>
                      <a:pt x="56" y="73"/>
                    </a:moveTo>
                    <a:lnTo>
                      <a:pt x="54" y="71"/>
                    </a:lnTo>
                    <a:lnTo>
                      <a:pt x="50" y="69"/>
                    </a:lnTo>
                    <a:lnTo>
                      <a:pt x="50" y="71"/>
                    </a:lnTo>
                    <a:lnTo>
                      <a:pt x="48" y="71"/>
                    </a:lnTo>
                    <a:lnTo>
                      <a:pt x="46" y="71"/>
                    </a:lnTo>
                    <a:lnTo>
                      <a:pt x="44" y="71"/>
                    </a:lnTo>
                    <a:lnTo>
                      <a:pt x="44" y="73"/>
                    </a:lnTo>
                    <a:lnTo>
                      <a:pt x="42" y="73"/>
                    </a:lnTo>
                    <a:lnTo>
                      <a:pt x="40" y="73"/>
                    </a:lnTo>
                    <a:lnTo>
                      <a:pt x="42" y="75"/>
                    </a:lnTo>
                    <a:lnTo>
                      <a:pt x="40" y="75"/>
                    </a:lnTo>
                    <a:lnTo>
                      <a:pt x="38" y="75"/>
                    </a:lnTo>
                    <a:lnTo>
                      <a:pt x="34" y="73"/>
                    </a:lnTo>
                    <a:lnTo>
                      <a:pt x="32" y="71"/>
                    </a:lnTo>
                    <a:lnTo>
                      <a:pt x="32" y="69"/>
                    </a:lnTo>
                    <a:lnTo>
                      <a:pt x="30" y="69"/>
                    </a:lnTo>
                    <a:lnTo>
                      <a:pt x="30" y="67"/>
                    </a:lnTo>
                    <a:lnTo>
                      <a:pt x="28" y="67"/>
                    </a:lnTo>
                    <a:lnTo>
                      <a:pt x="28" y="65"/>
                    </a:lnTo>
                    <a:lnTo>
                      <a:pt x="30" y="65"/>
                    </a:lnTo>
                    <a:lnTo>
                      <a:pt x="30" y="63"/>
                    </a:lnTo>
                    <a:lnTo>
                      <a:pt x="28" y="63"/>
                    </a:lnTo>
                    <a:lnTo>
                      <a:pt x="28" y="61"/>
                    </a:lnTo>
                    <a:lnTo>
                      <a:pt x="28" y="59"/>
                    </a:lnTo>
                    <a:lnTo>
                      <a:pt x="26" y="57"/>
                    </a:lnTo>
                    <a:lnTo>
                      <a:pt x="28" y="57"/>
                    </a:lnTo>
                    <a:lnTo>
                      <a:pt x="26" y="57"/>
                    </a:lnTo>
                    <a:lnTo>
                      <a:pt x="28" y="55"/>
                    </a:lnTo>
                    <a:lnTo>
                      <a:pt x="26" y="55"/>
                    </a:lnTo>
                    <a:lnTo>
                      <a:pt x="28" y="55"/>
                    </a:lnTo>
                    <a:lnTo>
                      <a:pt x="28" y="53"/>
                    </a:lnTo>
                    <a:lnTo>
                      <a:pt x="26" y="53"/>
                    </a:lnTo>
                    <a:lnTo>
                      <a:pt x="28" y="53"/>
                    </a:lnTo>
                    <a:lnTo>
                      <a:pt x="26" y="53"/>
                    </a:lnTo>
                    <a:lnTo>
                      <a:pt x="28" y="53"/>
                    </a:lnTo>
                    <a:lnTo>
                      <a:pt x="28" y="51"/>
                    </a:lnTo>
                    <a:lnTo>
                      <a:pt x="28" y="49"/>
                    </a:lnTo>
                    <a:lnTo>
                      <a:pt x="28" y="46"/>
                    </a:lnTo>
                    <a:lnTo>
                      <a:pt x="28" y="44"/>
                    </a:lnTo>
                    <a:lnTo>
                      <a:pt x="28" y="42"/>
                    </a:lnTo>
                    <a:lnTo>
                      <a:pt x="26" y="42"/>
                    </a:lnTo>
                    <a:lnTo>
                      <a:pt x="26" y="40"/>
                    </a:lnTo>
                    <a:lnTo>
                      <a:pt x="26" y="38"/>
                    </a:lnTo>
                    <a:lnTo>
                      <a:pt x="24" y="36"/>
                    </a:lnTo>
                    <a:lnTo>
                      <a:pt x="26" y="36"/>
                    </a:lnTo>
                    <a:lnTo>
                      <a:pt x="24" y="36"/>
                    </a:lnTo>
                    <a:lnTo>
                      <a:pt x="22" y="36"/>
                    </a:lnTo>
                    <a:lnTo>
                      <a:pt x="22" y="34"/>
                    </a:lnTo>
                    <a:lnTo>
                      <a:pt x="20" y="34"/>
                    </a:lnTo>
                    <a:lnTo>
                      <a:pt x="20" y="32"/>
                    </a:lnTo>
                    <a:lnTo>
                      <a:pt x="18" y="32"/>
                    </a:lnTo>
                    <a:lnTo>
                      <a:pt x="20" y="32"/>
                    </a:lnTo>
                    <a:lnTo>
                      <a:pt x="18" y="32"/>
                    </a:lnTo>
                    <a:lnTo>
                      <a:pt x="18" y="30"/>
                    </a:lnTo>
                    <a:lnTo>
                      <a:pt x="16" y="30"/>
                    </a:lnTo>
                    <a:lnTo>
                      <a:pt x="16" y="28"/>
                    </a:lnTo>
                    <a:lnTo>
                      <a:pt x="14" y="28"/>
                    </a:lnTo>
                    <a:lnTo>
                      <a:pt x="16" y="28"/>
                    </a:lnTo>
                    <a:lnTo>
                      <a:pt x="14" y="28"/>
                    </a:lnTo>
                    <a:lnTo>
                      <a:pt x="16" y="28"/>
                    </a:lnTo>
                    <a:lnTo>
                      <a:pt x="14" y="28"/>
                    </a:lnTo>
                    <a:lnTo>
                      <a:pt x="14" y="26"/>
                    </a:lnTo>
                    <a:lnTo>
                      <a:pt x="12" y="26"/>
                    </a:lnTo>
                    <a:lnTo>
                      <a:pt x="12" y="24"/>
                    </a:lnTo>
                    <a:lnTo>
                      <a:pt x="10" y="24"/>
                    </a:lnTo>
                    <a:lnTo>
                      <a:pt x="10" y="22"/>
                    </a:lnTo>
                    <a:lnTo>
                      <a:pt x="8" y="22"/>
                    </a:lnTo>
                    <a:lnTo>
                      <a:pt x="8" y="20"/>
                    </a:lnTo>
                    <a:lnTo>
                      <a:pt x="8" y="18"/>
                    </a:lnTo>
                    <a:lnTo>
                      <a:pt x="6" y="18"/>
                    </a:lnTo>
                    <a:lnTo>
                      <a:pt x="6" y="16"/>
                    </a:lnTo>
                    <a:lnTo>
                      <a:pt x="4" y="16"/>
                    </a:lnTo>
                    <a:lnTo>
                      <a:pt x="4" y="14"/>
                    </a:lnTo>
                    <a:lnTo>
                      <a:pt x="4" y="12"/>
                    </a:lnTo>
                    <a:lnTo>
                      <a:pt x="2" y="12"/>
                    </a:lnTo>
                    <a:lnTo>
                      <a:pt x="0" y="10"/>
                    </a:lnTo>
                    <a:lnTo>
                      <a:pt x="10" y="0"/>
                    </a:lnTo>
                    <a:lnTo>
                      <a:pt x="16" y="2"/>
                    </a:lnTo>
                    <a:lnTo>
                      <a:pt x="28" y="14"/>
                    </a:lnTo>
                    <a:lnTo>
                      <a:pt x="42" y="26"/>
                    </a:lnTo>
                    <a:lnTo>
                      <a:pt x="56" y="38"/>
                    </a:lnTo>
                    <a:lnTo>
                      <a:pt x="70" y="51"/>
                    </a:lnTo>
                    <a:lnTo>
                      <a:pt x="54" y="65"/>
                    </a:lnTo>
                    <a:lnTo>
                      <a:pt x="56" y="73"/>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45" name="Freeform 443">
                <a:extLst>
                  <a:ext uri="{FF2B5EF4-FFF2-40B4-BE49-F238E27FC236}">
                    <a16:creationId xmlns:a16="http://schemas.microsoft.com/office/drawing/2014/main" id="{0345181C-7F61-2B95-7900-22DDF3A7B8F0}"/>
                  </a:ext>
                </a:extLst>
              </p:cNvPr>
              <p:cNvSpPr>
                <a:spLocks noChangeAspect="1"/>
              </p:cNvSpPr>
              <p:nvPr/>
            </p:nvSpPr>
            <p:spPr bwMode="auto">
              <a:xfrm>
                <a:off x="4768227" y="2892747"/>
                <a:ext cx="142935" cy="60828"/>
              </a:xfrm>
              <a:custGeom>
                <a:avLst/>
                <a:gdLst>
                  <a:gd name="T0" fmla="*/ 6 w 94"/>
                  <a:gd name="T1" fmla="*/ 34 h 40"/>
                  <a:gd name="T2" fmla="*/ 6 w 94"/>
                  <a:gd name="T3" fmla="*/ 30 h 40"/>
                  <a:gd name="T4" fmla="*/ 4 w 94"/>
                  <a:gd name="T5" fmla="*/ 30 h 40"/>
                  <a:gd name="T6" fmla="*/ 2 w 94"/>
                  <a:gd name="T7" fmla="*/ 28 h 40"/>
                  <a:gd name="T8" fmla="*/ 0 w 94"/>
                  <a:gd name="T9" fmla="*/ 26 h 40"/>
                  <a:gd name="T10" fmla="*/ 2 w 94"/>
                  <a:gd name="T11" fmla="*/ 24 h 40"/>
                  <a:gd name="T12" fmla="*/ 2 w 94"/>
                  <a:gd name="T13" fmla="*/ 22 h 40"/>
                  <a:gd name="T14" fmla="*/ 2 w 94"/>
                  <a:gd name="T15" fmla="*/ 22 h 40"/>
                  <a:gd name="T16" fmla="*/ 6 w 94"/>
                  <a:gd name="T17" fmla="*/ 16 h 40"/>
                  <a:gd name="T18" fmla="*/ 18 w 94"/>
                  <a:gd name="T19" fmla="*/ 14 h 40"/>
                  <a:gd name="T20" fmla="*/ 22 w 94"/>
                  <a:gd name="T21" fmla="*/ 10 h 40"/>
                  <a:gd name="T22" fmla="*/ 24 w 94"/>
                  <a:gd name="T23" fmla="*/ 4 h 40"/>
                  <a:gd name="T24" fmla="*/ 30 w 94"/>
                  <a:gd name="T25" fmla="*/ 4 h 40"/>
                  <a:gd name="T26" fmla="*/ 34 w 94"/>
                  <a:gd name="T27" fmla="*/ 4 h 40"/>
                  <a:gd name="T28" fmla="*/ 40 w 94"/>
                  <a:gd name="T29" fmla="*/ 2 h 40"/>
                  <a:gd name="T30" fmla="*/ 44 w 94"/>
                  <a:gd name="T31" fmla="*/ 2 h 40"/>
                  <a:gd name="T32" fmla="*/ 48 w 94"/>
                  <a:gd name="T33" fmla="*/ 6 h 40"/>
                  <a:gd name="T34" fmla="*/ 48 w 94"/>
                  <a:gd name="T35" fmla="*/ 8 h 40"/>
                  <a:gd name="T36" fmla="*/ 52 w 94"/>
                  <a:gd name="T37" fmla="*/ 10 h 40"/>
                  <a:gd name="T38" fmla="*/ 56 w 94"/>
                  <a:gd name="T39" fmla="*/ 6 h 40"/>
                  <a:gd name="T40" fmla="*/ 62 w 94"/>
                  <a:gd name="T41" fmla="*/ 6 h 40"/>
                  <a:gd name="T42" fmla="*/ 66 w 94"/>
                  <a:gd name="T43" fmla="*/ 6 h 40"/>
                  <a:gd name="T44" fmla="*/ 68 w 94"/>
                  <a:gd name="T45" fmla="*/ 6 h 40"/>
                  <a:gd name="T46" fmla="*/ 70 w 94"/>
                  <a:gd name="T47" fmla="*/ 4 h 40"/>
                  <a:gd name="T48" fmla="*/ 74 w 94"/>
                  <a:gd name="T49" fmla="*/ 4 h 40"/>
                  <a:gd name="T50" fmla="*/ 80 w 94"/>
                  <a:gd name="T51" fmla="*/ 4 h 40"/>
                  <a:gd name="T52" fmla="*/ 84 w 94"/>
                  <a:gd name="T53" fmla="*/ 6 h 40"/>
                  <a:gd name="T54" fmla="*/ 88 w 94"/>
                  <a:gd name="T55" fmla="*/ 10 h 40"/>
                  <a:gd name="T56" fmla="*/ 92 w 94"/>
                  <a:gd name="T57" fmla="*/ 12 h 40"/>
                  <a:gd name="T58" fmla="*/ 94 w 94"/>
                  <a:gd name="T59" fmla="*/ 14 h 40"/>
                  <a:gd name="T60" fmla="*/ 92 w 94"/>
                  <a:gd name="T61" fmla="*/ 16 h 40"/>
                  <a:gd name="T62" fmla="*/ 92 w 94"/>
                  <a:gd name="T63" fmla="*/ 18 h 40"/>
                  <a:gd name="T64" fmla="*/ 90 w 94"/>
                  <a:gd name="T65" fmla="*/ 22 h 40"/>
                  <a:gd name="T66" fmla="*/ 88 w 94"/>
                  <a:gd name="T67" fmla="*/ 24 h 40"/>
                  <a:gd name="T68" fmla="*/ 88 w 94"/>
                  <a:gd name="T69" fmla="*/ 26 h 40"/>
                  <a:gd name="T70" fmla="*/ 82 w 94"/>
                  <a:gd name="T71" fmla="*/ 26 h 40"/>
                  <a:gd name="T72" fmla="*/ 76 w 94"/>
                  <a:gd name="T73" fmla="*/ 22 h 40"/>
                  <a:gd name="T74" fmla="*/ 72 w 94"/>
                  <a:gd name="T75" fmla="*/ 22 h 40"/>
                  <a:gd name="T76" fmla="*/ 70 w 94"/>
                  <a:gd name="T77" fmla="*/ 22 h 40"/>
                  <a:gd name="T78" fmla="*/ 62 w 94"/>
                  <a:gd name="T79" fmla="*/ 22 h 40"/>
                  <a:gd name="T80" fmla="*/ 56 w 94"/>
                  <a:gd name="T81" fmla="*/ 28 h 40"/>
                  <a:gd name="T82" fmla="*/ 52 w 94"/>
                  <a:gd name="T83" fmla="*/ 30 h 40"/>
                  <a:gd name="T84" fmla="*/ 50 w 94"/>
                  <a:gd name="T85" fmla="*/ 30 h 40"/>
                  <a:gd name="T86" fmla="*/ 46 w 94"/>
                  <a:gd name="T87" fmla="*/ 30 h 40"/>
                  <a:gd name="T88" fmla="*/ 36 w 94"/>
                  <a:gd name="T89" fmla="*/ 32 h 40"/>
                  <a:gd name="T90" fmla="*/ 34 w 94"/>
                  <a:gd name="T91" fmla="*/ 34 h 40"/>
                  <a:gd name="T92" fmla="*/ 34 w 94"/>
                  <a:gd name="T93" fmla="*/ 38 h 40"/>
                  <a:gd name="T94" fmla="*/ 26 w 94"/>
                  <a:gd name="T95" fmla="*/ 40 h 40"/>
                  <a:gd name="T96" fmla="*/ 14 w 94"/>
                  <a:gd name="T97" fmla="*/ 38 h 40"/>
                  <a:gd name="T98" fmla="*/ 8 w 94"/>
                  <a:gd name="T99" fmla="*/ 34 h 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4" h="40">
                    <a:moveTo>
                      <a:pt x="8" y="34"/>
                    </a:moveTo>
                    <a:lnTo>
                      <a:pt x="6" y="34"/>
                    </a:lnTo>
                    <a:lnTo>
                      <a:pt x="6" y="32"/>
                    </a:lnTo>
                    <a:lnTo>
                      <a:pt x="6" y="30"/>
                    </a:lnTo>
                    <a:lnTo>
                      <a:pt x="4" y="30"/>
                    </a:lnTo>
                    <a:lnTo>
                      <a:pt x="4" y="28"/>
                    </a:lnTo>
                    <a:lnTo>
                      <a:pt x="2" y="28"/>
                    </a:lnTo>
                    <a:lnTo>
                      <a:pt x="2" y="26"/>
                    </a:lnTo>
                    <a:lnTo>
                      <a:pt x="0" y="26"/>
                    </a:lnTo>
                    <a:lnTo>
                      <a:pt x="2" y="26"/>
                    </a:lnTo>
                    <a:lnTo>
                      <a:pt x="2" y="24"/>
                    </a:lnTo>
                    <a:lnTo>
                      <a:pt x="2" y="22"/>
                    </a:lnTo>
                    <a:lnTo>
                      <a:pt x="2" y="20"/>
                    </a:lnTo>
                    <a:lnTo>
                      <a:pt x="4" y="16"/>
                    </a:lnTo>
                    <a:lnTo>
                      <a:pt x="6" y="16"/>
                    </a:lnTo>
                    <a:lnTo>
                      <a:pt x="10" y="16"/>
                    </a:lnTo>
                    <a:lnTo>
                      <a:pt x="12" y="16"/>
                    </a:lnTo>
                    <a:lnTo>
                      <a:pt x="18" y="14"/>
                    </a:lnTo>
                    <a:lnTo>
                      <a:pt x="18" y="12"/>
                    </a:lnTo>
                    <a:lnTo>
                      <a:pt x="20" y="12"/>
                    </a:lnTo>
                    <a:lnTo>
                      <a:pt x="22" y="10"/>
                    </a:lnTo>
                    <a:lnTo>
                      <a:pt x="22" y="8"/>
                    </a:lnTo>
                    <a:lnTo>
                      <a:pt x="24" y="6"/>
                    </a:lnTo>
                    <a:lnTo>
                      <a:pt x="24" y="4"/>
                    </a:lnTo>
                    <a:lnTo>
                      <a:pt x="28" y="4"/>
                    </a:lnTo>
                    <a:lnTo>
                      <a:pt x="30" y="4"/>
                    </a:lnTo>
                    <a:lnTo>
                      <a:pt x="32" y="2"/>
                    </a:lnTo>
                    <a:lnTo>
                      <a:pt x="34" y="2"/>
                    </a:lnTo>
                    <a:lnTo>
                      <a:pt x="34" y="4"/>
                    </a:lnTo>
                    <a:lnTo>
                      <a:pt x="38" y="4"/>
                    </a:lnTo>
                    <a:lnTo>
                      <a:pt x="38" y="2"/>
                    </a:lnTo>
                    <a:lnTo>
                      <a:pt x="40" y="2"/>
                    </a:lnTo>
                    <a:lnTo>
                      <a:pt x="42" y="0"/>
                    </a:lnTo>
                    <a:lnTo>
                      <a:pt x="44" y="2"/>
                    </a:lnTo>
                    <a:lnTo>
                      <a:pt x="46" y="4"/>
                    </a:lnTo>
                    <a:lnTo>
                      <a:pt x="48" y="6"/>
                    </a:lnTo>
                    <a:lnTo>
                      <a:pt x="48" y="4"/>
                    </a:lnTo>
                    <a:lnTo>
                      <a:pt x="48" y="8"/>
                    </a:lnTo>
                    <a:lnTo>
                      <a:pt x="48" y="10"/>
                    </a:lnTo>
                    <a:lnTo>
                      <a:pt x="50" y="8"/>
                    </a:lnTo>
                    <a:lnTo>
                      <a:pt x="52" y="10"/>
                    </a:lnTo>
                    <a:lnTo>
                      <a:pt x="54" y="6"/>
                    </a:lnTo>
                    <a:lnTo>
                      <a:pt x="56" y="6"/>
                    </a:lnTo>
                    <a:lnTo>
                      <a:pt x="56" y="4"/>
                    </a:lnTo>
                    <a:lnTo>
                      <a:pt x="58" y="4"/>
                    </a:lnTo>
                    <a:lnTo>
                      <a:pt x="62" y="6"/>
                    </a:lnTo>
                    <a:lnTo>
                      <a:pt x="62" y="4"/>
                    </a:lnTo>
                    <a:lnTo>
                      <a:pt x="64" y="4"/>
                    </a:lnTo>
                    <a:lnTo>
                      <a:pt x="66" y="6"/>
                    </a:lnTo>
                    <a:lnTo>
                      <a:pt x="68" y="6"/>
                    </a:lnTo>
                    <a:lnTo>
                      <a:pt x="70" y="6"/>
                    </a:lnTo>
                    <a:lnTo>
                      <a:pt x="68" y="4"/>
                    </a:lnTo>
                    <a:lnTo>
                      <a:pt x="70" y="4"/>
                    </a:lnTo>
                    <a:lnTo>
                      <a:pt x="72" y="4"/>
                    </a:lnTo>
                    <a:lnTo>
                      <a:pt x="74" y="4"/>
                    </a:lnTo>
                    <a:lnTo>
                      <a:pt x="78" y="4"/>
                    </a:lnTo>
                    <a:lnTo>
                      <a:pt x="80" y="4"/>
                    </a:lnTo>
                    <a:lnTo>
                      <a:pt x="80" y="6"/>
                    </a:lnTo>
                    <a:lnTo>
                      <a:pt x="82" y="4"/>
                    </a:lnTo>
                    <a:lnTo>
                      <a:pt x="84" y="6"/>
                    </a:lnTo>
                    <a:lnTo>
                      <a:pt x="84" y="8"/>
                    </a:lnTo>
                    <a:lnTo>
                      <a:pt x="86" y="8"/>
                    </a:lnTo>
                    <a:lnTo>
                      <a:pt x="88" y="10"/>
                    </a:lnTo>
                    <a:lnTo>
                      <a:pt x="90" y="10"/>
                    </a:lnTo>
                    <a:lnTo>
                      <a:pt x="92" y="12"/>
                    </a:lnTo>
                    <a:lnTo>
                      <a:pt x="94" y="12"/>
                    </a:lnTo>
                    <a:lnTo>
                      <a:pt x="94" y="14"/>
                    </a:lnTo>
                    <a:lnTo>
                      <a:pt x="92" y="14"/>
                    </a:lnTo>
                    <a:lnTo>
                      <a:pt x="92" y="16"/>
                    </a:lnTo>
                    <a:lnTo>
                      <a:pt x="92" y="18"/>
                    </a:lnTo>
                    <a:lnTo>
                      <a:pt x="92" y="20"/>
                    </a:lnTo>
                    <a:lnTo>
                      <a:pt x="90" y="20"/>
                    </a:lnTo>
                    <a:lnTo>
                      <a:pt x="90" y="22"/>
                    </a:lnTo>
                    <a:lnTo>
                      <a:pt x="88" y="22"/>
                    </a:lnTo>
                    <a:lnTo>
                      <a:pt x="88" y="24"/>
                    </a:lnTo>
                    <a:lnTo>
                      <a:pt x="90" y="24"/>
                    </a:lnTo>
                    <a:lnTo>
                      <a:pt x="88" y="24"/>
                    </a:lnTo>
                    <a:lnTo>
                      <a:pt x="88" y="26"/>
                    </a:lnTo>
                    <a:lnTo>
                      <a:pt x="84" y="26"/>
                    </a:lnTo>
                    <a:lnTo>
                      <a:pt x="82" y="26"/>
                    </a:lnTo>
                    <a:lnTo>
                      <a:pt x="80" y="22"/>
                    </a:lnTo>
                    <a:lnTo>
                      <a:pt x="78" y="22"/>
                    </a:lnTo>
                    <a:lnTo>
                      <a:pt x="76" y="22"/>
                    </a:lnTo>
                    <a:lnTo>
                      <a:pt x="74" y="22"/>
                    </a:lnTo>
                    <a:lnTo>
                      <a:pt x="72" y="22"/>
                    </a:lnTo>
                    <a:lnTo>
                      <a:pt x="72" y="24"/>
                    </a:lnTo>
                    <a:lnTo>
                      <a:pt x="72" y="22"/>
                    </a:lnTo>
                    <a:lnTo>
                      <a:pt x="70" y="22"/>
                    </a:lnTo>
                    <a:lnTo>
                      <a:pt x="68" y="22"/>
                    </a:lnTo>
                    <a:lnTo>
                      <a:pt x="62" y="22"/>
                    </a:lnTo>
                    <a:lnTo>
                      <a:pt x="58" y="28"/>
                    </a:lnTo>
                    <a:lnTo>
                      <a:pt x="56" y="28"/>
                    </a:lnTo>
                    <a:lnTo>
                      <a:pt x="56" y="30"/>
                    </a:lnTo>
                    <a:lnTo>
                      <a:pt x="52" y="30"/>
                    </a:lnTo>
                    <a:lnTo>
                      <a:pt x="50" y="30"/>
                    </a:lnTo>
                    <a:lnTo>
                      <a:pt x="48" y="30"/>
                    </a:lnTo>
                    <a:lnTo>
                      <a:pt x="48" y="28"/>
                    </a:lnTo>
                    <a:lnTo>
                      <a:pt x="46" y="30"/>
                    </a:lnTo>
                    <a:lnTo>
                      <a:pt x="46" y="32"/>
                    </a:lnTo>
                    <a:lnTo>
                      <a:pt x="42" y="32"/>
                    </a:lnTo>
                    <a:lnTo>
                      <a:pt x="36" y="32"/>
                    </a:lnTo>
                    <a:lnTo>
                      <a:pt x="34" y="32"/>
                    </a:lnTo>
                    <a:lnTo>
                      <a:pt x="34" y="34"/>
                    </a:lnTo>
                    <a:lnTo>
                      <a:pt x="34" y="36"/>
                    </a:lnTo>
                    <a:lnTo>
                      <a:pt x="36" y="38"/>
                    </a:lnTo>
                    <a:lnTo>
                      <a:pt x="34" y="38"/>
                    </a:lnTo>
                    <a:lnTo>
                      <a:pt x="32" y="40"/>
                    </a:lnTo>
                    <a:lnTo>
                      <a:pt x="30" y="38"/>
                    </a:lnTo>
                    <a:lnTo>
                      <a:pt x="26" y="40"/>
                    </a:lnTo>
                    <a:lnTo>
                      <a:pt x="22" y="40"/>
                    </a:lnTo>
                    <a:lnTo>
                      <a:pt x="18" y="40"/>
                    </a:lnTo>
                    <a:lnTo>
                      <a:pt x="14" y="38"/>
                    </a:lnTo>
                    <a:lnTo>
                      <a:pt x="10" y="34"/>
                    </a:lnTo>
                    <a:lnTo>
                      <a:pt x="8" y="3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46" name="Freeform 444">
                <a:extLst>
                  <a:ext uri="{FF2B5EF4-FFF2-40B4-BE49-F238E27FC236}">
                    <a16:creationId xmlns:a16="http://schemas.microsoft.com/office/drawing/2014/main" id="{48846627-37B8-4E11-00A1-DDEC5990AB03}"/>
                  </a:ext>
                </a:extLst>
              </p:cNvPr>
              <p:cNvSpPr>
                <a:spLocks noChangeAspect="1" noEditPoints="1"/>
              </p:cNvSpPr>
              <p:nvPr/>
            </p:nvSpPr>
            <p:spPr bwMode="auto">
              <a:xfrm>
                <a:off x="2612029" y="3917723"/>
                <a:ext cx="6083" cy="24332"/>
              </a:xfrm>
              <a:custGeom>
                <a:avLst/>
                <a:gdLst>
                  <a:gd name="T0" fmla="*/ 4 w 4"/>
                  <a:gd name="T1" fmla="*/ 4 h 16"/>
                  <a:gd name="T2" fmla="*/ 2 w 4"/>
                  <a:gd name="T3" fmla="*/ 4 h 16"/>
                  <a:gd name="T4" fmla="*/ 2 w 4"/>
                  <a:gd name="T5" fmla="*/ 2 h 16"/>
                  <a:gd name="T6" fmla="*/ 2 w 4"/>
                  <a:gd name="T7" fmla="*/ 0 h 16"/>
                  <a:gd name="T8" fmla="*/ 4 w 4"/>
                  <a:gd name="T9" fmla="*/ 2 h 16"/>
                  <a:gd name="T10" fmla="*/ 4 w 4"/>
                  <a:gd name="T11" fmla="*/ 4 h 16"/>
                  <a:gd name="T12" fmla="*/ 2 w 4"/>
                  <a:gd name="T13" fmla="*/ 14 h 16"/>
                  <a:gd name="T14" fmla="*/ 4 w 4"/>
                  <a:gd name="T15" fmla="*/ 16 h 16"/>
                  <a:gd name="T16" fmla="*/ 0 w 4"/>
                  <a:gd name="T17" fmla="*/ 16 h 16"/>
                  <a:gd name="T18" fmla="*/ 0 w 4"/>
                  <a:gd name="T19" fmla="*/ 14 h 16"/>
                  <a:gd name="T20" fmla="*/ 2 w 4"/>
                  <a:gd name="T21" fmla="*/ 14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16">
                    <a:moveTo>
                      <a:pt x="4" y="4"/>
                    </a:moveTo>
                    <a:lnTo>
                      <a:pt x="2" y="4"/>
                    </a:lnTo>
                    <a:lnTo>
                      <a:pt x="2" y="2"/>
                    </a:lnTo>
                    <a:lnTo>
                      <a:pt x="2" y="0"/>
                    </a:lnTo>
                    <a:lnTo>
                      <a:pt x="4" y="2"/>
                    </a:lnTo>
                    <a:lnTo>
                      <a:pt x="4" y="4"/>
                    </a:lnTo>
                    <a:close/>
                    <a:moveTo>
                      <a:pt x="2" y="14"/>
                    </a:moveTo>
                    <a:lnTo>
                      <a:pt x="4" y="16"/>
                    </a:lnTo>
                    <a:lnTo>
                      <a:pt x="0" y="16"/>
                    </a:lnTo>
                    <a:lnTo>
                      <a:pt x="0" y="14"/>
                    </a:lnTo>
                    <a:lnTo>
                      <a:pt x="2" y="1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47" name="Freeform 445">
                <a:extLst>
                  <a:ext uri="{FF2B5EF4-FFF2-40B4-BE49-F238E27FC236}">
                    <a16:creationId xmlns:a16="http://schemas.microsoft.com/office/drawing/2014/main" id="{DFB83476-1686-C1A4-AEE4-798036F1FBF7}"/>
                  </a:ext>
                </a:extLst>
              </p:cNvPr>
              <p:cNvSpPr>
                <a:spLocks noChangeAspect="1" noEditPoints="1"/>
              </p:cNvSpPr>
              <p:nvPr/>
            </p:nvSpPr>
            <p:spPr bwMode="auto">
              <a:xfrm>
                <a:off x="2612029" y="3917723"/>
                <a:ext cx="6083" cy="24332"/>
              </a:xfrm>
              <a:custGeom>
                <a:avLst/>
                <a:gdLst>
                  <a:gd name="T0" fmla="*/ 4 w 4"/>
                  <a:gd name="T1" fmla="*/ 4 h 16"/>
                  <a:gd name="T2" fmla="*/ 2 w 4"/>
                  <a:gd name="T3" fmla="*/ 4 h 16"/>
                  <a:gd name="T4" fmla="*/ 2 w 4"/>
                  <a:gd name="T5" fmla="*/ 2 h 16"/>
                  <a:gd name="T6" fmla="*/ 2 w 4"/>
                  <a:gd name="T7" fmla="*/ 0 h 16"/>
                  <a:gd name="T8" fmla="*/ 4 w 4"/>
                  <a:gd name="T9" fmla="*/ 2 h 16"/>
                  <a:gd name="T10" fmla="*/ 4 w 4"/>
                  <a:gd name="T11" fmla="*/ 4 h 16"/>
                  <a:gd name="T12" fmla="*/ 2 w 4"/>
                  <a:gd name="T13" fmla="*/ 14 h 16"/>
                  <a:gd name="T14" fmla="*/ 4 w 4"/>
                  <a:gd name="T15" fmla="*/ 16 h 16"/>
                  <a:gd name="T16" fmla="*/ 0 w 4"/>
                  <a:gd name="T17" fmla="*/ 16 h 16"/>
                  <a:gd name="T18" fmla="*/ 0 w 4"/>
                  <a:gd name="T19" fmla="*/ 14 h 16"/>
                  <a:gd name="T20" fmla="*/ 2 w 4"/>
                  <a:gd name="T21" fmla="*/ 14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16">
                    <a:moveTo>
                      <a:pt x="4" y="4"/>
                    </a:moveTo>
                    <a:lnTo>
                      <a:pt x="2" y="4"/>
                    </a:lnTo>
                    <a:lnTo>
                      <a:pt x="2" y="2"/>
                    </a:lnTo>
                    <a:lnTo>
                      <a:pt x="2" y="0"/>
                    </a:lnTo>
                    <a:lnTo>
                      <a:pt x="4" y="2"/>
                    </a:lnTo>
                    <a:lnTo>
                      <a:pt x="4" y="4"/>
                    </a:lnTo>
                    <a:close/>
                    <a:moveTo>
                      <a:pt x="2" y="14"/>
                    </a:moveTo>
                    <a:lnTo>
                      <a:pt x="4" y="16"/>
                    </a:lnTo>
                    <a:lnTo>
                      <a:pt x="0" y="16"/>
                    </a:lnTo>
                    <a:lnTo>
                      <a:pt x="0" y="14"/>
                    </a:lnTo>
                    <a:lnTo>
                      <a:pt x="2" y="14"/>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048" name="Freeform 446">
                <a:extLst>
                  <a:ext uri="{FF2B5EF4-FFF2-40B4-BE49-F238E27FC236}">
                    <a16:creationId xmlns:a16="http://schemas.microsoft.com/office/drawing/2014/main" id="{303A2AB8-C80D-CA23-B3D0-98B0B89EAD70}"/>
                  </a:ext>
                </a:extLst>
              </p:cNvPr>
              <p:cNvSpPr>
                <a:spLocks noChangeAspect="1"/>
              </p:cNvSpPr>
              <p:nvPr/>
            </p:nvSpPr>
            <p:spPr bwMode="auto">
              <a:xfrm>
                <a:off x="4862503" y="2935329"/>
                <a:ext cx="243294" cy="147510"/>
              </a:xfrm>
              <a:custGeom>
                <a:avLst/>
                <a:gdLst>
                  <a:gd name="T0" fmla="*/ 8 w 160"/>
                  <a:gd name="T1" fmla="*/ 45 h 97"/>
                  <a:gd name="T2" fmla="*/ 10 w 160"/>
                  <a:gd name="T3" fmla="*/ 43 h 97"/>
                  <a:gd name="T4" fmla="*/ 14 w 160"/>
                  <a:gd name="T5" fmla="*/ 43 h 97"/>
                  <a:gd name="T6" fmla="*/ 18 w 160"/>
                  <a:gd name="T7" fmla="*/ 39 h 97"/>
                  <a:gd name="T8" fmla="*/ 18 w 160"/>
                  <a:gd name="T9" fmla="*/ 34 h 97"/>
                  <a:gd name="T10" fmla="*/ 20 w 160"/>
                  <a:gd name="T11" fmla="*/ 30 h 97"/>
                  <a:gd name="T12" fmla="*/ 22 w 160"/>
                  <a:gd name="T13" fmla="*/ 26 h 97"/>
                  <a:gd name="T14" fmla="*/ 26 w 160"/>
                  <a:gd name="T15" fmla="*/ 20 h 97"/>
                  <a:gd name="T16" fmla="*/ 28 w 160"/>
                  <a:gd name="T17" fmla="*/ 16 h 97"/>
                  <a:gd name="T18" fmla="*/ 32 w 160"/>
                  <a:gd name="T19" fmla="*/ 10 h 97"/>
                  <a:gd name="T20" fmla="*/ 38 w 160"/>
                  <a:gd name="T21" fmla="*/ 10 h 97"/>
                  <a:gd name="T22" fmla="*/ 42 w 160"/>
                  <a:gd name="T23" fmla="*/ 6 h 97"/>
                  <a:gd name="T24" fmla="*/ 48 w 160"/>
                  <a:gd name="T25" fmla="*/ 4 h 97"/>
                  <a:gd name="T26" fmla="*/ 52 w 160"/>
                  <a:gd name="T27" fmla="*/ 6 h 97"/>
                  <a:gd name="T28" fmla="*/ 62 w 160"/>
                  <a:gd name="T29" fmla="*/ 8 h 97"/>
                  <a:gd name="T30" fmla="*/ 68 w 160"/>
                  <a:gd name="T31" fmla="*/ 6 h 97"/>
                  <a:gd name="T32" fmla="*/ 74 w 160"/>
                  <a:gd name="T33" fmla="*/ 12 h 97"/>
                  <a:gd name="T34" fmla="*/ 88 w 160"/>
                  <a:gd name="T35" fmla="*/ 8 h 97"/>
                  <a:gd name="T36" fmla="*/ 94 w 160"/>
                  <a:gd name="T37" fmla="*/ 4 h 97"/>
                  <a:gd name="T38" fmla="*/ 98 w 160"/>
                  <a:gd name="T39" fmla="*/ 2 h 97"/>
                  <a:gd name="T40" fmla="*/ 104 w 160"/>
                  <a:gd name="T41" fmla="*/ 0 h 97"/>
                  <a:gd name="T42" fmla="*/ 106 w 160"/>
                  <a:gd name="T43" fmla="*/ 2 h 97"/>
                  <a:gd name="T44" fmla="*/ 108 w 160"/>
                  <a:gd name="T45" fmla="*/ 6 h 97"/>
                  <a:gd name="T46" fmla="*/ 112 w 160"/>
                  <a:gd name="T47" fmla="*/ 10 h 97"/>
                  <a:gd name="T48" fmla="*/ 114 w 160"/>
                  <a:gd name="T49" fmla="*/ 14 h 97"/>
                  <a:gd name="T50" fmla="*/ 118 w 160"/>
                  <a:gd name="T51" fmla="*/ 18 h 97"/>
                  <a:gd name="T52" fmla="*/ 120 w 160"/>
                  <a:gd name="T53" fmla="*/ 18 h 97"/>
                  <a:gd name="T54" fmla="*/ 122 w 160"/>
                  <a:gd name="T55" fmla="*/ 22 h 97"/>
                  <a:gd name="T56" fmla="*/ 126 w 160"/>
                  <a:gd name="T57" fmla="*/ 24 h 97"/>
                  <a:gd name="T58" fmla="*/ 128 w 160"/>
                  <a:gd name="T59" fmla="*/ 26 h 97"/>
                  <a:gd name="T60" fmla="*/ 132 w 160"/>
                  <a:gd name="T61" fmla="*/ 32 h 97"/>
                  <a:gd name="T62" fmla="*/ 132 w 160"/>
                  <a:gd name="T63" fmla="*/ 39 h 97"/>
                  <a:gd name="T64" fmla="*/ 132 w 160"/>
                  <a:gd name="T65" fmla="*/ 43 h 97"/>
                  <a:gd name="T66" fmla="*/ 132 w 160"/>
                  <a:gd name="T67" fmla="*/ 45 h 97"/>
                  <a:gd name="T68" fmla="*/ 132 w 160"/>
                  <a:gd name="T69" fmla="*/ 49 h 97"/>
                  <a:gd name="T70" fmla="*/ 134 w 160"/>
                  <a:gd name="T71" fmla="*/ 55 h 97"/>
                  <a:gd name="T72" fmla="*/ 134 w 160"/>
                  <a:gd name="T73" fmla="*/ 59 h 97"/>
                  <a:gd name="T74" fmla="*/ 144 w 160"/>
                  <a:gd name="T75" fmla="*/ 65 h 97"/>
                  <a:gd name="T76" fmla="*/ 148 w 160"/>
                  <a:gd name="T77" fmla="*/ 63 h 97"/>
                  <a:gd name="T78" fmla="*/ 154 w 160"/>
                  <a:gd name="T79" fmla="*/ 61 h 97"/>
                  <a:gd name="T80" fmla="*/ 160 w 160"/>
                  <a:gd name="T81" fmla="*/ 65 h 97"/>
                  <a:gd name="T82" fmla="*/ 160 w 160"/>
                  <a:gd name="T83" fmla="*/ 71 h 97"/>
                  <a:gd name="T84" fmla="*/ 150 w 160"/>
                  <a:gd name="T85" fmla="*/ 75 h 97"/>
                  <a:gd name="T86" fmla="*/ 146 w 160"/>
                  <a:gd name="T87" fmla="*/ 83 h 97"/>
                  <a:gd name="T88" fmla="*/ 148 w 160"/>
                  <a:gd name="T89" fmla="*/ 91 h 97"/>
                  <a:gd name="T90" fmla="*/ 136 w 160"/>
                  <a:gd name="T91" fmla="*/ 93 h 97"/>
                  <a:gd name="T92" fmla="*/ 124 w 160"/>
                  <a:gd name="T93" fmla="*/ 87 h 97"/>
                  <a:gd name="T94" fmla="*/ 86 w 160"/>
                  <a:gd name="T95" fmla="*/ 95 h 97"/>
                  <a:gd name="T96" fmla="*/ 62 w 160"/>
                  <a:gd name="T97" fmla="*/ 93 h 97"/>
                  <a:gd name="T98" fmla="*/ 52 w 160"/>
                  <a:gd name="T99" fmla="*/ 89 h 97"/>
                  <a:gd name="T100" fmla="*/ 42 w 160"/>
                  <a:gd name="T101" fmla="*/ 79 h 97"/>
                  <a:gd name="T102" fmla="*/ 36 w 160"/>
                  <a:gd name="T103" fmla="*/ 79 h 97"/>
                  <a:gd name="T104" fmla="*/ 22 w 160"/>
                  <a:gd name="T105" fmla="*/ 71 h 97"/>
                  <a:gd name="T106" fmla="*/ 16 w 160"/>
                  <a:gd name="T107" fmla="*/ 63 h 97"/>
                  <a:gd name="T108" fmla="*/ 6 w 160"/>
                  <a:gd name="T109" fmla="*/ 49 h 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0" h="97">
                    <a:moveTo>
                      <a:pt x="0" y="45"/>
                    </a:moveTo>
                    <a:lnTo>
                      <a:pt x="0" y="45"/>
                    </a:lnTo>
                    <a:lnTo>
                      <a:pt x="2" y="45"/>
                    </a:lnTo>
                    <a:lnTo>
                      <a:pt x="4" y="45"/>
                    </a:lnTo>
                    <a:lnTo>
                      <a:pt x="4" y="43"/>
                    </a:lnTo>
                    <a:lnTo>
                      <a:pt x="8" y="45"/>
                    </a:lnTo>
                    <a:lnTo>
                      <a:pt x="8" y="43"/>
                    </a:lnTo>
                    <a:lnTo>
                      <a:pt x="10" y="43"/>
                    </a:lnTo>
                    <a:lnTo>
                      <a:pt x="8" y="43"/>
                    </a:lnTo>
                    <a:lnTo>
                      <a:pt x="10" y="43"/>
                    </a:lnTo>
                    <a:lnTo>
                      <a:pt x="12" y="43"/>
                    </a:lnTo>
                    <a:lnTo>
                      <a:pt x="14" y="43"/>
                    </a:lnTo>
                    <a:lnTo>
                      <a:pt x="16" y="43"/>
                    </a:lnTo>
                    <a:lnTo>
                      <a:pt x="16" y="41"/>
                    </a:lnTo>
                    <a:lnTo>
                      <a:pt x="16" y="39"/>
                    </a:lnTo>
                    <a:lnTo>
                      <a:pt x="18" y="39"/>
                    </a:lnTo>
                    <a:lnTo>
                      <a:pt x="16" y="39"/>
                    </a:lnTo>
                    <a:lnTo>
                      <a:pt x="16" y="36"/>
                    </a:lnTo>
                    <a:lnTo>
                      <a:pt x="18" y="36"/>
                    </a:lnTo>
                    <a:lnTo>
                      <a:pt x="16" y="36"/>
                    </a:lnTo>
                    <a:lnTo>
                      <a:pt x="18" y="34"/>
                    </a:lnTo>
                    <a:lnTo>
                      <a:pt x="20" y="34"/>
                    </a:lnTo>
                    <a:lnTo>
                      <a:pt x="18" y="34"/>
                    </a:lnTo>
                    <a:lnTo>
                      <a:pt x="20" y="32"/>
                    </a:lnTo>
                    <a:lnTo>
                      <a:pt x="20" y="34"/>
                    </a:lnTo>
                    <a:lnTo>
                      <a:pt x="20" y="32"/>
                    </a:lnTo>
                    <a:lnTo>
                      <a:pt x="20" y="30"/>
                    </a:lnTo>
                    <a:lnTo>
                      <a:pt x="22" y="30"/>
                    </a:lnTo>
                    <a:lnTo>
                      <a:pt x="22" y="28"/>
                    </a:lnTo>
                    <a:lnTo>
                      <a:pt x="22" y="26"/>
                    </a:lnTo>
                    <a:lnTo>
                      <a:pt x="22" y="24"/>
                    </a:lnTo>
                    <a:lnTo>
                      <a:pt x="24" y="24"/>
                    </a:lnTo>
                    <a:lnTo>
                      <a:pt x="24" y="22"/>
                    </a:lnTo>
                    <a:lnTo>
                      <a:pt x="26" y="22"/>
                    </a:lnTo>
                    <a:lnTo>
                      <a:pt x="24" y="22"/>
                    </a:lnTo>
                    <a:lnTo>
                      <a:pt x="26" y="20"/>
                    </a:lnTo>
                    <a:lnTo>
                      <a:pt x="26" y="18"/>
                    </a:lnTo>
                    <a:lnTo>
                      <a:pt x="28" y="18"/>
                    </a:lnTo>
                    <a:lnTo>
                      <a:pt x="26" y="18"/>
                    </a:lnTo>
                    <a:lnTo>
                      <a:pt x="28" y="16"/>
                    </a:lnTo>
                    <a:lnTo>
                      <a:pt x="28" y="14"/>
                    </a:lnTo>
                    <a:lnTo>
                      <a:pt x="30" y="14"/>
                    </a:lnTo>
                    <a:lnTo>
                      <a:pt x="30" y="12"/>
                    </a:lnTo>
                    <a:lnTo>
                      <a:pt x="32" y="10"/>
                    </a:lnTo>
                    <a:lnTo>
                      <a:pt x="34" y="12"/>
                    </a:lnTo>
                    <a:lnTo>
                      <a:pt x="34" y="10"/>
                    </a:lnTo>
                    <a:lnTo>
                      <a:pt x="36" y="10"/>
                    </a:lnTo>
                    <a:lnTo>
                      <a:pt x="38" y="10"/>
                    </a:lnTo>
                    <a:lnTo>
                      <a:pt x="38" y="8"/>
                    </a:lnTo>
                    <a:lnTo>
                      <a:pt x="40" y="8"/>
                    </a:lnTo>
                    <a:lnTo>
                      <a:pt x="40" y="6"/>
                    </a:lnTo>
                    <a:lnTo>
                      <a:pt x="42" y="6"/>
                    </a:lnTo>
                    <a:lnTo>
                      <a:pt x="44" y="6"/>
                    </a:lnTo>
                    <a:lnTo>
                      <a:pt x="44" y="4"/>
                    </a:lnTo>
                    <a:lnTo>
                      <a:pt x="46" y="4"/>
                    </a:lnTo>
                    <a:lnTo>
                      <a:pt x="48" y="4"/>
                    </a:lnTo>
                    <a:lnTo>
                      <a:pt x="48" y="6"/>
                    </a:lnTo>
                    <a:lnTo>
                      <a:pt x="50" y="6"/>
                    </a:lnTo>
                    <a:lnTo>
                      <a:pt x="52" y="6"/>
                    </a:lnTo>
                    <a:lnTo>
                      <a:pt x="54" y="6"/>
                    </a:lnTo>
                    <a:lnTo>
                      <a:pt x="56" y="6"/>
                    </a:lnTo>
                    <a:lnTo>
                      <a:pt x="56" y="8"/>
                    </a:lnTo>
                    <a:lnTo>
                      <a:pt x="58" y="6"/>
                    </a:lnTo>
                    <a:lnTo>
                      <a:pt x="60" y="6"/>
                    </a:lnTo>
                    <a:lnTo>
                      <a:pt x="60" y="8"/>
                    </a:lnTo>
                    <a:lnTo>
                      <a:pt x="62" y="8"/>
                    </a:lnTo>
                    <a:lnTo>
                      <a:pt x="64" y="8"/>
                    </a:lnTo>
                    <a:lnTo>
                      <a:pt x="64" y="6"/>
                    </a:lnTo>
                    <a:lnTo>
                      <a:pt x="66" y="6"/>
                    </a:lnTo>
                    <a:lnTo>
                      <a:pt x="68" y="6"/>
                    </a:lnTo>
                    <a:lnTo>
                      <a:pt x="68" y="8"/>
                    </a:lnTo>
                    <a:lnTo>
                      <a:pt x="70" y="8"/>
                    </a:lnTo>
                    <a:lnTo>
                      <a:pt x="70" y="10"/>
                    </a:lnTo>
                    <a:lnTo>
                      <a:pt x="72" y="10"/>
                    </a:lnTo>
                    <a:lnTo>
                      <a:pt x="74" y="12"/>
                    </a:lnTo>
                    <a:lnTo>
                      <a:pt x="76" y="12"/>
                    </a:lnTo>
                    <a:lnTo>
                      <a:pt x="78" y="10"/>
                    </a:lnTo>
                    <a:lnTo>
                      <a:pt x="80" y="8"/>
                    </a:lnTo>
                    <a:lnTo>
                      <a:pt x="84" y="6"/>
                    </a:lnTo>
                    <a:lnTo>
                      <a:pt x="86" y="8"/>
                    </a:lnTo>
                    <a:lnTo>
                      <a:pt x="88" y="8"/>
                    </a:lnTo>
                    <a:lnTo>
                      <a:pt x="88" y="6"/>
                    </a:lnTo>
                    <a:lnTo>
                      <a:pt x="90" y="6"/>
                    </a:lnTo>
                    <a:lnTo>
                      <a:pt x="92" y="6"/>
                    </a:lnTo>
                    <a:lnTo>
                      <a:pt x="94" y="6"/>
                    </a:lnTo>
                    <a:lnTo>
                      <a:pt x="94" y="4"/>
                    </a:lnTo>
                    <a:lnTo>
                      <a:pt x="96" y="4"/>
                    </a:lnTo>
                    <a:lnTo>
                      <a:pt x="96" y="2"/>
                    </a:lnTo>
                    <a:lnTo>
                      <a:pt x="98" y="2"/>
                    </a:lnTo>
                    <a:lnTo>
                      <a:pt x="98" y="0"/>
                    </a:lnTo>
                    <a:lnTo>
                      <a:pt x="100" y="2"/>
                    </a:lnTo>
                    <a:lnTo>
                      <a:pt x="100" y="0"/>
                    </a:lnTo>
                    <a:lnTo>
                      <a:pt x="102" y="0"/>
                    </a:lnTo>
                    <a:lnTo>
                      <a:pt x="104" y="0"/>
                    </a:lnTo>
                    <a:lnTo>
                      <a:pt x="102" y="0"/>
                    </a:lnTo>
                    <a:lnTo>
                      <a:pt x="104" y="0"/>
                    </a:lnTo>
                    <a:lnTo>
                      <a:pt x="106" y="2"/>
                    </a:lnTo>
                    <a:lnTo>
                      <a:pt x="108" y="2"/>
                    </a:lnTo>
                    <a:lnTo>
                      <a:pt x="108" y="4"/>
                    </a:lnTo>
                    <a:lnTo>
                      <a:pt x="108" y="6"/>
                    </a:lnTo>
                    <a:lnTo>
                      <a:pt x="110" y="6"/>
                    </a:lnTo>
                    <a:lnTo>
                      <a:pt x="110" y="8"/>
                    </a:lnTo>
                    <a:lnTo>
                      <a:pt x="112" y="8"/>
                    </a:lnTo>
                    <a:lnTo>
                      <a:pt x="112" y="10"/>
                    </a:lnTo>
                    <a:lnTo>
                      <a:pt x="112" y="12"/>
                    </a:lnTo>
                    <a:lnTo>
                      <a:pt x="114" y="12"/>
                    </a:lnTo>
                    <a:lnTo>
                      <a:pt x="114" y="14"/>
                    </a:lnTo>
                    <a:lnTo>
                      <a:pt x="116" y="14"/>
                    </a:lnTo>
                    <a:lnTo>
                      <a:pt x="116" y="16"/>
                    </a:lnTo>
                    <a:lnTo>
                      <a:pt x="118" y="16"/>
                    </a:lnTo>
                    <a:lnTo>
                      <a:pt x="118" y="18"/>
                    </a:lnTo>
                    <a:lnTo>
                      <a:pt x="120" y="18"/>
                    </a:lnTo>
                    <a:lnTo>
                      <a:pt x="118" y="18"/>
                    </a:lnTo>
                    <a:lnTo>
                      <a:pt x="120" y="18"/>
                    </a:lnTo>
                    <a:lnTo>
                      <a:pt x="118" y="18"/>
                    </a:lnTo>
                    <a:lnTo>
                      <a:pt x="120" y="18"/>
                    </a:lnTo>
                    <a:lnTo>
                      <a:pt x="120" y="20"/>
                    </a:lnTo>
                    <a:lnTo>
                      <a:pt x="122" y="20"/>
                    </a:lnTo>
                    <a:lnTo>
                      <a:pt x="122" y="22"/>
                    </a:lnTo>
                    <a:lnTo>
                      <a:pt x="124" y="22"/>
                    </a:lnTo>
                    <a:lnTo>
                      <a:pt x="122" y="22"/>
                    </a:lnTo>
                    <a:lnTo>
                      <a:pt x="124" y="22"/>
                    </a:lnTo>
                    <a:lnTo>
                      <a:pt x="124" y="24"/>
                    </a:lnTo>
                    <a:lnTo>
                      <a:pt x="126" y="24"/>
                    </a:lnTo>
                    <a:lnTo>
                      <a:pt x="126" y="26"/>
                    </a:lnTo>
                    <a:lnTo>
                      <a:pt x="128" y="26"/>
                    </a:lnTo>
                    <a:lnTo>
                      <a:pt x="130" y="26"/>
                    </a:lnTo>
                    <a:lnTo>
                      <a:pt x="128" y="26"/>
                    </a:lnTo>
                    <a:lnTo>
                      <a:pt x="130" y="28"/>
                    </a:lnTo>
                    <a:lnTo>
                      <a:pt x="130" y="30"/>
                    </a:lnTo>
                    <a:lnTo>
                      <a:pt x="130" y="32"/>
                    </a:lnTo>
                    <a:lnTo>
                      <a:pt x="132" y="32"/>
                    </a:lnTo>
                    <a:lnTo>
                      <a:pt x="132" y="34"/>
                    </a:lnTo>
                    <a:lnTo>
                      <a:pt x="132" y="36"/>
                    </a:lnTo>
                    <a:lnTo>
                      <a:pt x="132" y="39"/>
                    </a:lnTo>
                    <a:lnTo>
                      <a:pt x="132" y="41"/>
                    </a:lnTo>
                    <a:lnTo>
                      <a:pt x="132" y="43"/>
                    </a:lnTo>
                    <a:lnTo>
                      <a:pt x="130" y="43"/>
                    </a:lnTo>
                    <a:lnTo>
                      <a:pt x="132" y="43"/>
                    </a:lnTo>
                    <a:lnTo>
                      <a:pt x="130" y="43"/>
                    </a:lnTo>
                    <a:lnTo>
                      <a:pt x="132" y="43"/>
                    </a:lnTo>
                    <a:lnTo>
                      <a:pt x="132" y="45"/>
                    </a:lnTo>
                    <a:lnTo>
                      <a:pt x="130" y="45"/>
                    </a:lnTo>
                    <a:lnTo>
                      <a:pt x="132" y="45"/>
                    </a:lnTo>
                    <a:lnTo>
                      <a:pt x="130" y="47"/>
                    </a:lnTo>
                    <a:lnTo>
                      <a:pt x="132" y="47"/>
                    </a:lnTo>
                    <a:lnTo>
                      <a:pt x="130" y="47"/>
                    </a:lnTo>
                    <a:lnTo>
                      <a:pt x="132" y="49"/>
                    </a:lnTo>
                    <a:lnTo>
                      <a:pt x="132" y="51"/>
                    </a:lnTo>
                    <a:lnTo>
                      <a:pt x="132" y="53"/>
                    </a:lnTo>
                    <a:lnTo>
                      <a:pt x="134" y="53"/>
                    </a:lnTo>
                    <a:lnTo>
                      <a:pt x="134" y="55"/>
                    </a:lnTo>
                    <a:lnTo>
                      <a:pt x="132" y="55"/>
                    </a:lnTo>
                    <a:lnTo>
                      <a:pt x="132" y="57"/>
                    </a:lnTo>
                    <a:lnTo>
                      <a:pt x="134" y="57"/>
                    </a:lnTo>
                    <a:lnTo>
                      <a:pt x="134" y="59"/>
                    </a:lnTo>
                    <a:lnTo>
                      <a:pt x="136" y="59"/>
                    </a:lnTo>
                    <a:lnTo>
                      <a:pt x="136" y="61"/>
                    </a:lnTo>
                    <a:lnTo>
                      <a:pt x="138" y="63"/>
                    </a:lnTo>
                    <a:lnTo>
                      <a:pt x="142" y="65"/>
                    </a:lnTo>
                    <a:lnTo>
                      <a:pt x="144" y="65"/>
                    </a:lnTo>
                    <a:lnTo>
                      <a:pt x="146" y="65"/>
                    </a:lnTo>
                    <a:lnTo>
                      <a:pt x="144" y="63"/>
                    </a:lnTo>
                    <a:lnTo>
                      <a:pt x="146" y="63"/>
                    </a:lnTo>
                    <a:lnTo>
                      <a:pt x="148" y="63"/>
                    </a:lnTo>
                    <a:lnTo>
                      <a:pt x="148" y="61"/>
                    </a:lnTo>
                    <a:lnTo>
                      <a:pt x="150" y="61"/>
                    </a:lnTo>
                    <a:lnTo>
                      <a:pt x="152" y="61"/>
                    </a:lnTo>
                    <a:lnTo>
                      <a:pt x="154" y="61"/>
                    </a:lnTo>
                    <a:lnTo>
                      <a:pt x="154" y="59"/>
                    </a:lnTo>
                    <a:lnTo>
                      <a:pt x="158" y="61"/>
                    </a:lnTo>
                    <a:lnTo>
                      <a:pt x="160" y="63"/>
                    </a:lnTo>
                    <a:lnTo>
                      <a:pt x="160" y="65"/>
                    </a:lnTo>
                    <a:lnTo>
                      <a:pt x="160" y="67"/>
                    </a:lnTo>
                    <a:lnTo>
                      <a:pt x="160" y="69"/>
                    </a:lnTo>
                    <a:lnTo>
                      <a:pt x="160" y="71"/>
                    </a:lnTo>
                    <a:lnTo>
                      <a:pt x="160" y="73"/>
                    </a:lnTo>
                    <a:lnTo>
                      <a:pt x="156" y="73"/>
                    </a:lnTo>
                    <a:lnTo>
                      <a:pt x="154" y="73"/>
                    </a:lnTo>
                    <a:lnTo>
                      <a:pt x="152" y="73"/>
                    </a:lnTo>
                    <a:lnTo>
                      <a:pt x="152" y="75"/>
                    </a:lnTo>
                    <a:lnTo>
                      <a:pt x="150" y="75"/>
                    </a:lnTo>
                    <a:lnTo>
                      <a:pt x="150" y="77"/>
                    </a:lnTo>
                    <a:lnTo>
                      <a:pt x="148" y="79"/>
                    </a:lnTo>
                    <a:lnTo>
                      <a:pt x="148" y="81"/>
                    </a:lnTo>
                    <a:lnTo>
                      <a:pt x="146" y="83"/>
                    </a:lnTo>
                    <a:lnTo>
                      <a:pt x="146" y="85"/>
                    </a:lnTo>
                    <a:lnTo>
                      <a:pt x="146" y="87"/>
                    </a:lnTo>
                    <a:lnTo>
                      <a:pt x="146" y="89"/>
                    </a:lnTo>
                    <a:lnTo>
                      <a:pt x="148" y="91"/>
                    </a:lnTo>
                    <a:lnTo>
                      <a:pt x="146" y="91"/>
                    </a:lnTo>
                    <a:lnTo>
                      <a:pt x="146" y="93"/>
                    </a:lnTo>
                    <a:lnTo>
                      <a:pt x="146" y="95"/>
                    </a:lnTo>
                    <a:lnTo>
                      <a:pt x="140" y="95"/>
                    </a:lnTo>
                    <a:lnTo>
                      <a:pt x="136" y="93"/>
                    </a:lnTo>
                    <a:lnTo>
                      <a:pt x="134" y="91"/>
                    </a:lnTo>
                    <a:lnTo>
                      <a:pt x="130" y="91"/>
                    </a:lnTo>
                    <a:lnTo>
                      <a:pt x="130" y="89"/>
                    </a:lnTo>
                    <a:lnTo>
                      <a:pt x="126" y="89"/>
                    </a:lnTo>
                    <a:lnTo>
                      <a:pt x="124" y="89"/>
                    </a:lnTo>
                    <a:lnTo>
                      <a:pt x="124" y="87"/>
                    </a:lnTo>
                    <a:lnTo>
                      <a:pt x="116" y="87"/>
                    </a:lnTo>
                    <a:lnTo>
                      <a:pt x="114" y="89"/>
                    </a:lnTo>
                    <a:lnTo>
                      <a:pt x="104" y="91"/>
                    </a:lnTo>
                    <a:lnTo>
                      <a:pt x="100" y="95"/>
                    </a:lnTo>
                    <a:lnTo>
                      <a:pt x="92" y="97"/>
                    </a:lnTo>
                    <a:lnTo>
                      <a:pt x="90" y="97"/>
                    </a:lnTo>
                    <a:lnTo>
                      <a:pt x="86" y="95"/>
                    </a:lnTo>
                    <a:lnTo>
                      <a:pt x="80" y="95"/>
                    </a:lnTo>
                    <a:lnTo>
                      <a:pt x="78" y="95"/>
                    </a:lnTo>
                    <a:lnTo>
                      <a:pt x="74" y="95"/>
                    </a:lnTo>
                    <a:lnTo>
                      <a:pt x="72" y="97"/>
                    </a:lnTo>
                    <a:lnTo>
                      <a:pt x="64" y="93"/>
                    </a:lnTo>
                    <a:lnTo>
                      <a:pt x="62" y="93"/>
                    </a:lnTo>
                    <a:lnTo>
                      <a:pt x="58" y="93"/>
                    </a:lnTo>
                    <a:lnTo>
                      <a:pt x="52" y="93"/>
                    </a:lnTo>
                    <a:lnTo>
                      <a:pt x="50" y="93"/>
                    </a:lnTo>
                    <a:lnTo>
                      <a:pt x="48" y="91"/>
                    </a:lnTo>
                    <a:lnTo>
                      <a:pt x="50" y="91"/>
                    </a:lnTo>
                    <a:lnTo>
                      <a:pt x="52" y="89"/>
                    </a:lnTo>
                    <a:lnTo>
                      <a:pt x="46" y="85"/>
                    </a:lnTo>
                    <a:lnTo>
                      <a:pt x="44" y="83"/>
                    </a:lnTo>
                    <a:lnTo>
                      <a:pt x="42" y="83"/>
                    </a:lnTo>
                    <a:lnTo>
                      <a:pt x="40" y="81"/>
                    </a:lnTo>
                    <a:lnTo>
                      <a:pt x="42" y="79"/>
                    </a:lnTo>
                    <a:lnTo>
                      <a:pt x="44" y="79"/>
                    </a:lnTo>
                    <a:lnTo>
                      <a:pt x="46" y="79"/>
                    </a:lnTo>
                    <a:lnTo>
                      <a:pt x="44" y="77"/>
                    </a:lnTo>
                    <a:lnTo>
                      <a:pt x="40" y="75"/>
                    </a:lnTo>
                    <a:lnTo>
                      <a:pt x="38" y="77"/>
                    </a:lnTo>
                    <a:lnTo>
                      <a:pt x="36" y="79"/>
                    </a:lnTo>
                    <a:lnTo>
                      <a:pt x="34" y="79"/>
                    </a:lnTo>
                    <a:lnTo>
                      <a:pt x="34" y="77"/>
                    </a:lnTo>
                    <a:lnTo>
                      <a:pt x="26" y="75"/>
                    </a:lnTo>
                    <a:lnTo>
                      <a:pt x="26" y="73"/>
                    </a:lnTo>
                    <a:lnTo>
                      <a:pt x="22" y="73"/>
                    </a:lnTo>
                    <a:lnTo>
                      <a:pt x="22" y="71"/>
                    </a:lnTo>
                    <a:lnTo>
                      <a:pt x="24" y="71"/>
                    </a:lnTo>
                    <a:lnTo>
                      <a:pt x="22" y="69"/>
                    </a:lnTo>
                    <a:lnTo>
                      <a:pt x="24" y="67"/>
                    </a:lnTo>
                    <a:lnTo>
                      <a:pt x="22" y="65"/>
                    </a:lnTo>
                    <a:lnTo>
                      <a:pt x="18" y="65"/>
                    </a:lnTo>
                    <a:lnTo>
                      <a:pt x="18" y="63"/>
                    </a:lnTo>
                    <a:lnTo>
                      <a:pt x="16" y="63"/>
                    </a:lnTo>
                    <a:lnTo>
                      <a:pt x="14" y="63"/>
                    </a:lnTo>
                    <a:lnTo>
                      <a:pt x="12" y="59"/>
                    </a:lnTo>
                    <a:lnTo>
                      <a:pt x="10" y="53"/>
                    </a:lnTo>
                    <a:lnTo>
                      <a:pt x="6" y="49"/>
                    </a:lnTo>
                    <a:lnTo>
                      <a:pt x="4" y="49"/>
                    </a:lnTo>
                    <a:lnTo>
                      <a:pt x="2" y="47"/>
                    </a:lnTo>
                    <a:lnTo>
                      <a:pt x="0" y="45"/>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49" name="Freeform 447">
                <a:extLst>
                  <a:ext uri="{FF2B5EF4-FFF2-40B4-BE49-F238E27FC236}">
                    <a16:creationId xmlns:a16="http://schemas.microsoft.com/office/drawing/2014/main" id="{01FB5154-7F81-3317-4F47-74614EDBF375}"/>
                  </a:ext>
                </a:extLst>
              </p:cNvPr>
              <p:cNvSpPr>
                <a:spLocks noChangeAspect="1"/>
              </p:cNvSpPr>
              <p:nvPr/>
            </p:nvSpPr>
            <p:spPr bwMode="auto">
              <a:xfrm>
                <a:off x="1839568" y="3893390"/>
                <a:ext cx="39535" cy="85160"/>
              </a:xfrm>
              <a:custGeom>
                <a:avLst/>
                <a:gdLst>
                  <a:gd name="T0" fmla="*/ 14 w 26"/>
                  <a:gd name="T1" fmla="*/ 44 h 56"/>
                  <a:gd name="T2" fmla="*/ 6 w 26"/>
                  <a:gd name="T3" fmla="*/ 56 h 56"/>
                  <a:gd name="T4" fmla="*/ 0 w 26"/>
                  <a:gd name="T5" fmla="*/ 56 h 56"/>
                  <a:gd name="T6" fmla="*/ 2 w 26"/>
                  <a:gd name="T7" fmla="*/ 34 h 56"/>
                  <a:gd name="T8" fmla="*/ 6 w 26"/>
                  <a:gd name="T9" fmla="*/ 14 h 56"/>
                  <a:gd name="T10" fmla="*/ 22 w 26"/>
                  <a:gd name="T11" fmla="*/ 0 h 56"/>
                  <a:gd name="T12" fmla="*/ 22 w 26"/>
                  <a:gd name="T13" fmla="*/ 4 h 56"/>
                  <a:gd name="T14" fmla="*/ 26 w 26"/>
                  <a:gd name="T15" fmla="*/ 4 h 56"/>
                  <a:gd name="T16" fmla="*/ 26 w 26"/>
                  <a:gd name="T17" fmla="*/ 8 h 56"/>
                  <a:gd name="T18" fmla="*/ 22 w 26"/>
                  <a:gd name="T19" fmla="*/ 18 h 56"/>
                  <a:gd name="T20" fmla="*/ 24 w 26"/>
                  <a:gd name="T21" fmla="*/ 20 h 56"/>
                  <a:gd name="T22" fmla="*/ 20 w 26"/>
                  <a:gd name="T23" fmla="*/ 24 h 56"/>
                  <a:gd name="T24" fmla="*/ 20 w 26"/>
                  <a:gd name="T25" fmla="*/ 34 h 56"/>
                  <a:gd name="T26" fmla="*/ 14 w 26"/>
                  <a:gd name="T27" fmla="*/ 44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 h="56">
                    <a:moveTo>
                      <a:pt x="14" y="44"/>
                    </a:moveTo>
                    <a:lnTo>
                      <a:pt x="6" y="56"/>
                    </a:lnTo>
                    <a:lnTo>
                      <a:pt x="0" y="56"/>
                    </a:lnTo>
                    <a:lnTo>
                      <a:pt x="2" y="34"/>
                    </a:lnTo>
                    <a:lnTo>
                      <a:pt x="6" y="14"/>
                    </a:lnTo>
                    <a:lnTo>
                      <a:pt x="22" y="0"/>
                    </a:lnTo>
                    <a:lnTo>
                      <a:pt x="22" y="4"/>
                    </a:lnTo>
                    <a:lnTo>
                      <a:pt x="26" y="4"/>
                    </a:lnTo>
                    <a:lnTo>
                      <a:pt x="26" y="8"/>
                    </a:lnTo>
                    <a:lnTo>
                      <a:pt x="22" y="18"/>
                    </a:lnTo>
                    <a:lnTo>
                      <a:pt x="24" y="20"/>
                    </a:lnTo>
                    <a:lnTo>
                      <a:pt x="20" y="24"/>
                    </a:lnTo>
                    <a:lnTo>
                      <a:pt x="20" y="34"/>
                    </a:lnTo>
                    <a:lnTo>
                      <a:pt x="14" y="4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50" name="Freeform 448">
                <a:extLst>
                  <a:ext uri="{FF2B5EF4-FFF2-40B4-BE49-F238E27FC236}">
                    <a16:creationId xmlns:a16="http://schemas.microsoft.com/office/drawing/2014/main" id="{062B2AD8-1FAB-419E-E45C-C2BD6A567F8F}"/>
                  </a:ext>
                </a:extLst>
              </p:cNvPr>
              <p:cNvSpPr>
                <a:spLocks noChangeAspect="1"/>
              </p:cNvSpPr>
              <p:nvPr/>
            </p:nvSpPr>
            <p:spPr bwMode="auto">
              <a:xfrm>
                <a:off x="7240713" y="4015049"/>
                <a:ext cx="149018" cy="139908"/>
              </a:xfrm>
              <a:custGeom>
                <a:avLst/>
                <a:gdLst>
                  <a:gd name="T0" fmla="*/ 70 w 98"/>
                  <a:gd name="T1" fmla="*/ 68 h 92"/>
                  <a:gd name="T2" fmla="*/ 74 w 98"/>
                  <a:gd name="T3" fmla="*/ 84 h 92"/>
                  <a:gd name="T4" fmla="*/ 60 w 98"/>
                  <a:gd name="T5" fmla="*/ 80 h 92"/>
                  <a:gd name="T6" fmla="*/ 56 w 98"/>
                  <a:gd name="T7" fmla="*/ 84 h 92"/>
                  <a:gd name="T8" fmla="*/ 44 w 98"/>
                  <a:gd name="T9" fmla="*/ 92 h 92"/>
                  <a:gd name="T10" fmla="*/ 32 w 98"/>
                  <a:gd name="T11" fmla="*/ 92 h 92"/>
                  <a:gd name="T12" fmla="*/ 26 w 98"/>
                  <a:gd name="T13" fmla="*/ 88 h 92"/>
                  <a:gd name="T14" fmla="*/ 26 w 98"/>
                  <a:gd name="T15" fmla="*/ 76 h 92"/>
                  <a:gd name="T16" fmla="*/ 20 w 98"/>
                  <a:gd name="T17" fmla="*/ 80 h 92"/>
                  <a:gd name="T18" fmla="*/ 14 w 98"/>
                  <a:gd name="T19" fmla="*/ 68 h 92"/>
                  <a:gd name="T20" fmla="*/ 14 w 98"/>
                  <a:gd name="T21" fmla="*/ 66 h 92"/>
                  <a:gd name="T22" fmla="*/ 6 w 98"/>
                  <a:gd name="T23" fmla="*/ 48 h 92"/>
                  <a:gd name="T24" fmla="*/ 0 w 98"/>
                  <a:gd name="T25" fmla="*/ 30 h 92"/>
                  <a:gd name="T26" fmla="*/ 12 w 98"/>
                  <a:gd name="T27" fmla="*/ 8 h 92"/>
                  <a:gd name="T28" fmla="*/ 30 w 98"/>
                  <a:gd name="T29" fmla="*/ 8 h 92"/>
                  <a:gd name="T30" fmla="*/ 52 w 98"/>
                  <a:gd name="T31" fmla="*/ 8 h 92"/>
                  <a:gd name="T32" fmla="*/ 66 w 98"/>
                  <a:gd name="T33" fmla="*/ 16 h 92"/>
                  <a:gd name="T34" fmla="*/ 66 w 98"/>
                  <a:gd name="T35" fmla="*/ 10 h 92"/>
                  <a:gd name="T36" fmla="*/ 74 w 98"/>
                  <a:gd name="T37" fmla="*/ 4 h 92"/>
                  <a:gd name="T38" fmla="*/ 80 w 98"/>
                  <a:gd name="T39" fmla="*/ 8 h 92"/>
                  <a:gd name="T40" fmla="*/ 94 w 98"/>
                  <a:gd name="T41" fmla="*/ 0 h 92"/>
                  <a:gd name="T42" fmla="*/ 94 w 98"/>
                  <a:gd name="T43" fmla="*/ 20 h 92"/>
                  <a:gd name="T44" fmla="*/ 96 w 98"/>
                  <a:gd name="T45" fmla="*/ 36 h 92"/>
                  <a:gd name="T46" fmla="*/ 98 w 98"/>
                  <a:gd name="T47" fmla="*/ 52 h 92"/>
                  <a:gd name="T48" fmla="*/ 78 w 98"/>
                  <a:gd name="T49" fmla="*/ 62 h 92"/>
                  <a:gd name="T50" fmla="*/ 70 w 98"/>
                  <a:gd name="T51" fmla="*/ 68 h 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 h="92">
                    <a:moveTo>
                      <a:pt x="70" y="68"/>
                    </a:moveTo>
                    <a:lnTo>
                      <a:pt x="74" y="84"/>
                    </a:lnTo>
                    <a:lnTo>
                      <a:pt x="60" y="80"/>
                    </a:lnTo>
                    <a:lnTo>
                      <a:pt x="56" y="84"/>
                    </a:lnTo>
                    <a:lnTo>
                      <a:pt x="44" y="92"/>
                    </a:lnTo>
                    <a:lnTo>
                      <a:pt x="32" y="92"/>
                    </a:lnTo>
                    <a:lnTo>
                      <a:pt x="26" y="88"/>
                    </a:lnTo>
                    <a:lnTo>
                      <a:pt x="26" y="76"/>
                    </a:lnTo>
                    <a:lnTo>
                      <a:pt x="20" y="80"/>
                    </a:lnTo>
                    <a:lnTo>
                      <a:pt x="14" y="68"/>
                    </a:lnTo>
                    <a:lnTo>
                      <a:pt x="14" y="66"/>
                    </a:lnTo>
                    <a:lnTo>
                      <a:pt x="6" y="48"/>
                    </a:lnTo>
                    <a:lnTo>
                      <a:pt x="0" y="30"/>
                    </a:lnTo>
                    <a:lnTo>
                      <a:pt x="12" y="8"/>
                    </a:lnTo>
                    <a:lnTo>
                      <a:pt x="30" y="8"/>
                    </a:lnTo>
                    <a:lnTo>
                      <a:pt x="52" y="8"/>
                    </a:lnTo>
                    <a:lnTo>
                      <a:pt x="66" y="16"/>
                    </a:lnTo>
                    <a:lnTo>
                      <a:pt x="66" y="10"/>
                    </a:lnTo>
                    <a:lnTo>
                      <a:pt x="74" y="4"/>
                    </a:lnTo>
                    <a:lnTo>
                      <a:pt x="80" y="8"/>
                    </a:lnTo>
                    <a:lnTo>
                      <a:pt x="94" y="0"/>
                    </a:lnTo>
                    <a:lnTo>
                      <a:pt x="94" y="20"/>
                    </a:lnTo>
                    <a:lnTo>
                      <a:pt x="96" y="36"/>
                    </a:lnTo>
                    <a:lnTo>
                      <a:pt x="98" y="52"/>
                    </a:lnTo>
                    <a:lnTo>
                      <a:pt x="78" y="62"/>
                    </a:lnTo>
                    <a:lnTo>
                      <a:pt x="70" y="6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51" name="Freeform 449">
                <a:extLst>
                  <a:ext uri="{FF2B5EF4-FFF2-40B4-BE49-F238E27FC236}">
                    <a16:creationId xmlns:a16="http://schemas.microsoft.com/office/drawing/2014/main" id="{DC3EE57C-38FC-0CCB-81A6-FAE6848B3643}"/>
                  </a:ext>
                </a:extLst>
              </p:cNvPr>
              <p:cNvSpPr>
                <a:spLocks noChangeAspect="1"/>
              </p:cNvSpPr>
              <p:nvPr/>
            </p:nvSpPr>
            <p:spPr bwMode="auto">
              <a:xfrm>
                <a:off x="5625844" y="3517769"/>
                <a:ext cx="54741" cy="51705"/>
              </a:xfrm>
              <a:custGeom>
                <a:avLst/>
                <a:gdLst>
                  <a:gd name="T0" fmla="*/ 28 w 36"/>
                  <a:gd name="T1" fmla="*/ 12 h 34"/>
                  <a:gd name="T2" fmla="*/ 22 w 36"/>
                  <a:gd name="T3" fmla="*/ 12 h 34"/>
                  <a:gd name="T4" fmla="*/ 24 w 36"/>
                  <a:gd name="T5" fmla="*/ 16 h 34"/>
                  <a:gd name="T6" fmla="*/ 28 w 36"/>
                  <a:gd name="T7" fmla="*/ 18 h 34"/>
                  <a:gd name="T8" fmla="*/ 28 w 36"/>
                  <a:gd name="T9" fmla="*/ 18 h 34"/>
                  <a:gd name="T10" fmla="*/ 32 w 36"/>
                  <a:gd name="T11" fmla="*/ 26 h 34"/>
                  <a:gd name="T12" fmla="*/ 36 w 36"/>
                  <a:gd name="T13" fmla="*/ 34 h 34"/>
                  <a:gd name="T14" fmla="*/ 22 w 36"/>
                  <a:gd name="T15" fmla="*/ 34 h 34"/>
                  <a:gd name="T16" fmla="*/ 16 w 36"/>
                  <a:gd name="T17" fmla="*/ 24 h 34"/>
                  <a:gd name="T18" fmla="*/ 0 w 36"/>
                  <a:gd name="T19" fmla="*/ 22 h 34"/>
                  <a:gd name="T20" fmla="*/ 8 w 36"/>
                  <a:gd name="T21" fmla="*/ 4 h 34"/>
                  <a:gd name="T22" fmla="*/ 14 w 36"/>
                  <a:gd name="T23" fmla="*/ 0 h 34"/>
                  <a:gd name="T24" fmla="*/ 22 w 36"/>
                  <a:gd name="T25" fmla="*/ 2 h 34"/>
                  <a:gd name="T26" fmla="*/ 28 w 36"/>
                  <a:gd name="T27" fmla="*/ 12 h 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 h="34">
                    <a:moveTo>
                      <a:pt x="28" y="12"/>
                    </a:moveTo>
                    <a:lnTo>
                      <a:pt x="22" y="12"/>
                    </a:lnTo>
                    <a:lnTo>
                      <a:pt x="24" y="16"/>
                    </a:lnTo>
                    <a:lnTo>
                      <a:pt x="28" y="18"/>
                    </a:lnTo>
                    <a:lnTo>
                      <a:pt x="32" y="26"/>
                    </a:lnTo>
                    <a:lnTo>
                      <a:pt x="36" y="34"/>
                    </a:lnTo>
                    <a:lnTo>
                      <a:pt x="22" y="34"/>
                    </a:lnTo>
                    <a:lnTo>
                      <a:pt x="16" y="24"/>
                    </a:lnTo>
                    <a:lnTo>
                      <a:pt x="0" y="22"/>
                    </a:lnTo>
                    <a:lnTo>
                      <a:pt x="8" y="4"/>
                    </a:lnTo>
                    <a:lnTo>
                      <a:pt x="14" y="0"/>
                    </a:lnTo>
                    <a:lnTo>
                      <a:pt x="22" y="2"/>
                    </a:lnTo>
                    <a:lnTo>
                      <a:pt x="28" y="1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52" name="Freeform 450">
                <a:extLst>
                  <a:ext uri="{FF2B5EF4-FFF2-40B4-BE49-F238E27FC236}">
                    <a16:creationId xmlns:a16="http://schemas.microsoft.com/office/drawing/2014/main" id="{EB1EC9CB-D1C2-848A-B8E4-CC709329EBE1}"/>
                  </a:ext>
                </a:extLst>
              </p:cNvPr>
              <p:cNvSpPr>
                <a:spLocks noChangeAspect="1"/>
              </p:cNvSpPr>
              <p:nvPr/>
            </p:nvSpPr>
            <p:spPr bwMode="auto">
              <a:xfrm>
                <a:off x="3986643" y="3329199"/>
                <a:ext cx="337570" cy="267650"/>
              </a:xfrm>
              <a:custGeom>
                <a:avLst/>
                <a:gdLst>
                  <a:gd name="T0" fmla="*/ 114 w 222"/>
                  <a:gd name="T1" fmla="*/ 44 h 176"/>
                  <a:gd name="T2" fmla="*/ 124 w 222"/>
                  <a:gd name="T3" fmla="*/ 26 h 176"/>
                  <a:gd name="T4" fmla="*/ 134 w 222"/>
                  <a:gd name="T5" fmla="*/ 4 h 176"/>
                  <a:gd name="T6" fmla="*/ 136 w 222"/>
                  <a:gd name="T7" fmla="*/ 2 h 176"/>
                  <a:gd name="T8" fmla="*/ 142 w 222"/>
                  <a:gd name="T9" fmla="*/ 0 h 176"/>
                  <a:gd name="T10" fmla="*/ 144 w 222"/>
                  <a:gd name="T11" fmla="*/ 0 h 176"/>
                  <a:gd name="T12" fmla="*/ 146 w 222"/>
                  <a:gd name="T13" fmla="*/ 0 h 176"/>
                  <a:gd name="T14" fmla="*/ 146 w 222"/>
                  <a:gd name="T15" fmla="*/ 2 h 176"/>
                  <a:gd name="T16" fmla="*/ 148 w 222"/>
                  <a:gd name="T17" fmla="*/ 4 h 176"/>
                  <a:gd name="T18" fmla="*/ 148 w 222"/>
                  <a:gd name="T19" fmla="*/ 8 h 176"/>
                  <a:gd name="T20" fmla="*/ 148 w 222"/>
                  <a:gd name="T21" fmla="*/ 10 h 176"/>
                  <a:gd name="T22" fmla="*/ 152 w 222"/>
                  <a:gd name="T23" fmla="*/ 14 h 176"/>
                  <a:gd name="T24" fmla="*/ 182 w 222"/>
                  <a:gd name="T25" fmla="*/ 16 h 176"/>
                  <a:gd name="T26" fmla="*/ 186 w 222"/>
                  <a:gd name="T27" fmla="*/ 16 h 176"/>
                  <a:gd name="T28" fmla="*/ 186 w 222"/>
                  <a:gd name="T29" fmla="*/ 14 h 176"/>
                  <a:gd name="T30" fmla="*/ 188 w 222"/>
                  <a:gd name="T31" fmla="*/ 14 h 176"/>
                  <a:gd name="T32" fmla="*/ 200 w 222"/>
                  <a:gd name="T33" fmla="*/ 18 h 176"/>
                  <a:gd name="T34" fmla="*/ 204 w 222"/>
                  <a:gd name="T35" fmla="*/ 22 h 176"/>
                  <a:gd name="T36" fmla="*/ 206 w 222"/>
                  <a:gd name="T37" fmla="*/ 40 h 176"/>
                  <a:gd name="T38" fmla="*/ 210 w 222"/>
                  <a:gd name="T39" fmla="*/ 54 h 176"/>
                  <a:gd name="T40" fmla="*/ 222 w 222"/>
                  <a:gd name="T41" fmla="*/ 72 h 176"/>
                  <a:gd name="T42" fmla="*/ 216 w 222"/>
                  <a:gd name="T43" fmla="*/ 80 h 176"/>
                  <a:gd name="T44" fmla="*/ 198 w 222"/>
                  <a:gd name="T45" fmla="*/ 80 h 176"/>
                  <a:gd name="T46" fmla="*/ 174 w 222"/>
                  <a:gd name="T47" fmla="*/ 90 h 176"/>
                  <a:gd name="T48" fmla="*/ 174 w 222"/>
                  <a:gd name="T49" fmla="*/ 102 h 176"/>
                  <a:gd name="T50" fmla="*/ 160 w 222"/>
                  <a:gd name="T51" fmla="*/ 112 h 176"/>
                  <a:gd name="T52" fmla="*/ 148 w 222"/>
                  <a:gd name="T53" fmla="*/ 120 h 176"/>
                  <a:gd name="T54" fmla="*/ 132 w 222"/>
                  <a:gd name="T55" fmla="*/ 128 h 176"/>
                  <a:gd name="T56" fmla="*/ 116 w 222"/>
                  <a:gd name="T57" fmla="*/ 134 h 176"/>
                  <a:gd name="T58" fmla="*/ 102 w 222"/>
                  <a:gd name="T59" fmla="*/ 142 h 176"/>
                  <a:gd name="T60" fmla="*/ 86 w 222"/>
                  <a:gd name="T61" fmla="*/ 150 h 176"/>
                  <a:gd name="T62" fmla="*/ 82 w 222"/>
                  <a:gd name="T63" fmla="*/ 176 h 176"/>
                  <a:gd name="T64" fmla="*/ 62 w 222"/>
                  <a:gd name="T65" fmla="*/ 176 h 176"/>
                  <a:gd name="T66" fmla="*/ 40 w 222"/>
                  <a:gd name="T67" fmla="*/ 176 h 176"/>
                  <a:gd name="T68" fmla="*/ 20 w 222"/>
                  <a:gd name="T69" fmla="*/ 176 h 176"/>
                  <a:gd name="T70" fmla="*/ 0 w 222"/>
                  <a:gd name="T71" fmla="*/ 176 h 176"/>
                  <a:gd name="T72" fmla="*/ 20 w 222"/>
                  <a:gd name="T73" fmla="*/ 166 h 176"/>
                  <a:gd name="T74" fmla="*/ 36 w 222"/>
                  <a:gd name="T75" fmla="*/ 158 h 176"/>
                  <a:gd name="T76" fmla="*/ 48 w 222"/>
                  <a:gd name="T77" fmla="*/ 148 h 176"/>
                  <a:gd name="T78" fmla="*/ 58 w 222"/>
                  <a:gd name="T79" fmla="*/ 132 h 176"/>
                  <a:gd name="T80" fmla="*/ 66 w 222"/>
                  <a:gd name="T81" fmla="*/ 118 h 176"/>
                  <a:gd name="T82" fmla="*/ 62 w 222"/>
                  <a:gd name="T83" fmla="*/ 96 h 176"/>
                  <a:gd name="T84" fmla="*/ 72 w 222"/>
                  <a:gd name="T85" fmla="*/ 80 h 176"/>
                  <a:gd name="T86" fmla="*/ 82 w 222"/>
                  <a:gd name="T87" fmla="*/ 62 h 176"/>
                  <a:gd name="T88" fmla="*/ 92 w 222"/>
                  <a:gd name="T89" fmla="*/ 54 h 176"/>
                  <a:gd name="T90" fmla="*/ 114 w 222"/>
                  <a:gd name="T91" fmla="*/ 44 h 1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22" h="176">
                    <a:moveTo>
                      <a:pt x="114" y="44"/>
                    </a:moveTo>
                    <a:lnTo>
                      <a:pt x="124" y="26"/>
                    </a:lnTo>
                    <a:lnTo>
                      <a:pt x="134" y="4"/>
                    </a:lnTo>
                    <a:lnTo>
                      <a:pt x="136" y="2"/>
                    </a:lnTo>
                    <a:lnTo>
                      <a:pt x="142" y="0"/>
                    </a:lnTo>
                    <a:lnTo>
                      <a:pt x="144" y="0"/>
                    </a:lnTo>
                    <a:lnTo>
                      <a:pt x="146" y="0"/>
                    </a:lnTo>
                    <a:lnTo>
                      <a:pt x="146" y="2"/>
                    </a:lnTo>
                    <a:lnTo>
                      <a:pt x="148" y="4"/>
                    </a:lnTo>
                    <a:lnTo>
                      <a:pt x="148" y="8"/>
                    </a:lnTo>
                    <a:lnTo>
                      <a:pt x="148" y="10"/>
                    </a:lnTo>
                    <a:lnTo>
                      <a:pt x="152" y="14"/>
                    </a:lnTo>
                    <a:lnTo>
                      <a:pt x="182" y="16"/>
                    </a:lnTo>
                    <a:lnTo>
                      <a:pt x="186" y="16"/>
                    </a:lnTo>
                    <a:lnTo>
                      <a:pt x="186" y="14"/>
                    </a:lnTo>
                    <a:lnTo>
                      <a:pt x="188" y="14"/>
                    </a:lnTo>
                    <a:lnTo>
                      <a:pt x="200" y="18"/>
                    </a:lnTo>
                    <a:lnTo>
                      <a:pt x="204" y="22"/>
                    </a:lnTo>
                    <a:lnTo>
                      <a:pt x="206" y="40"/>
                    </a:lnTo>
                    <a:lnTo>
                      <a:pt x="210" y="54"/>
                    </a:lnTo>
                    <a:lnTo>
                      <a:pt x="222" y="72"/>
                    </a:lnTo>
                    <a:lnTo>
                      <a:pt x="216" y="80"/>
                    </a:lnTo>
                    <a:lnTo>
                      <a:pt x="198" y="80"/>
                    </a:lnTo>
                    <a:lnTo>
                      <a:pt x="174" y="90"/>
                    </a:lnTo>
                    <a:lnTo>
                      <a:pt x="174" y="102"/>
                    </a:lnTo>
                    <a:lnTo>
                      <a:pt x="160" y="112"/>
                    </a:lnTo>
                    <a:lnTo>
                      <a:pt x="148" y="120"/>
                    </a:lnTo>
                    <a:lnTo>
                      <a:pt x="132" y="128"/>
                    </a:lnTo>
                    <a:lnTo>
                      <a:pt x="116" y="134"/>
                    </a:lnTo>
                    <a:lnTo>
                      <a:pt x="102" y="142"/>
                    </a:lnTo>
                    <a:lnTo>
                      <a:pt x="86" y="150"/>
                    </a:lnTo>
                    <a:lnTo>
                      <a:pt x="82" y="176"/>
                    </a:lnTo>
                    <a:lnTo>
                      <a:pt x="62" y="176"/>
                    </a:lnTo>
                    <a:lnTo>
                      <a:pt x="40" y="176"/>
                    </a:lnTo>
                    <a:lnTo>
                      <a:pt x="20" y="176"/>
                    </a:lnTo>
                    <a:lnTo>
                      <a:pt x="0" y="176"/>
                    </a:lnTo>
                    <a:lnTo>
                      <a:pt x="20" y="166"/>
                    </a:lnTo>
                    <a:lnTo>
                      <a:pt x="36" y="158"/>
                    </a:lnTo>
                    <a:lnTo>
                      <a:pt x="48" y="148"/>
                    </a:lnTo>
                    <a:lnTo>
                      <a:pt x="58" y="132"/>
                    </a:lnTo>
                    <a:lnTo>
                      <a:pt x="66" y="118"/>
                    </a:lnTo>
                    <a:lnTo>
                      <a:pt x="62" y="96"/>
                    </a:lnTo>
                    <a:lnTo>
                      <a:pt x="72" y="80"/>
                    </a:lnTo>
                    <a:lnTo>
                      <a:pt x="82" y="62"/>
                    </a:lnTo>
                    <a:lnTo>
                      <a:pt x="92" y="54"/>
                    </a:lnTo>
                    <a:lnTo>
                      <a:pt x="114" y="4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53" name="Freeform 451">
                <a:extLst>
                  <a:ext uri="{FF2B5EF4-FFF2-40B4-BE49-F238E27FC236}">
                    <a16:creationId xmlns:a16="http://schemas.microsoft.com/office/drawing/2014/main" id="{BBC716A1-867A-B0D9-E4ED-A539F4885319}"/>
                  </a:ext>
                </a:extLst>
              </p:cNvPr>
              <p:cNvSpPr>
                <a:spLocks noChangeAspect="1"/>
              </p:cNvSpPr>
              <p:nvPr/>
            </p:nvSpPr>
            <p:spPr bwMode="auto">
              <a:xfrm>
                <a:off x="3877161" y="4081960"/>
                <a:ext cx="85153" cy="54748"/>
              </a:xfrm>
              <a:custGeom>
                <a:avLst/>
                <a:gdLst>
                  <a:gd name="T0" fmla="*/ 28 w 56"/>
                  <a:gd name="T1" fmla="*/ 22 h 36"/>
                  <a:gd name="T2" fmla="*/ 20 w 56"/>
                  <a:gd name="T3" fmla="*/ 24 h 36"/>
                  <a:gd name="T4" fmla="*/ 22 w 56"/>
                  <a:gd name="T5" fmla="*/ 20 h 36"/>
                  <a:gd name="T6" fmla="*/ 32 w 56"/>
                  <a:gd name="T7" fmla="*/ 18 h 36"/>
                  <a:gd name="T8" fmla="*/ 28 w 56"/>
                  <a:gd name="T9" fmla="*/ 16 h 36"/>
                  <a:gd name="T10" fmla="*/ 20 w 56"/>
                  <a:gd name="T11" fmla="*/ 18 h 36"/>
                  <a:gd name="T12" fmla="*/ 14 w 56"/>
                  <a:gd name="T13" fmla="*/ 16 h 36"/>
                  <a:gd name="T14" fmla="*/ 16 w 56"/>
                  <a:gd name="T15" fmla="*/ 14 h 36"/>
                  <a:gd name="T16" fmla="*/ 6 w 56"/>
                  <a:gd name="T17" fmla="*/ 12 h 36"/>
                  <a:gd name="T18" fmla="*/ 10 w 56"/>
                  <a:gd name="T19" fmla="*/ 8 h 36"/>
                  <a:gd name="T20" fmla="*/ 0 w 56"/>
                  <a:gd name="T21" fmla="*/ 6 h 36"/>
                  <a:gd name="T22" fmla="*/ 24 w 56"/>
                  <a:gd name="T23" fmla="*/ 2 h 36"/>
                  <a:gd name="T24" fmla="*/ 40 w 56"/>
                  <a:gd name="T25" fmla="*/ 0 h 36"/>
                  <a:gd name="T26" fmla="*/ 56 w 56"/>
                  <a:gd name="T27" fmla="*/ 0 h 36"/>
                  <a:gd name="T28" fmla="*/ 54 w 56"/>
                  <a:gd name="T29" fmla="*/ 8 h 36"/>
                  <a:gd name="T30" fmla="*/ 52 w 56"/>
                  <a:gd name="T31" fmla="*/ 20 h 36"/>
                  <a:gd name="T32" fmla="*/ 36 w 56"/>
                  <a:gd name="T33" fmla="*/ 28 h 36"/>
                  <a:gd name="T34" fmla="*/ 32 w 56"/>
                  <a:gd name="T35" fmla="*/ 36 h 36"/>
                  <a:gd name="T36" fmla="*/ 30 w 56"/>
                  <a:gd name="T37" fmla="*/ 32 h 36"/>
                  <a:gd name="T38" fmla="*/ 26 w 56"/>
                  <a:gd name="T39" fmla="*/ 28 h 36"/>
                  <a:gd name="T40" fmla="*/ 28 w 56"/>
                  <a:gd name="T41" fmla="*/ 22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6" h="36">
                    <a:moveTo>
                      <a:pt x="28" y="22"/>
                    </a:moveTo>
                    <a:lnTo>
                      <a:pt x="20" y="24"/>
                    </a:lnTo>
                    <a:lnTo>
                      <a:pt x="22" y="20"/>
                    </a:lnTo>
                    <a:lnTo>
                      <a:pt x="32" y="18"/>
                    </a:lnTo>
                    <a:lnTo>
                      <a:pt x="28" y="16"/>
                    </a:lnTo>
                    <a:lnTo>
                      <a:pt x="20" y="18"/>
                    </a:lnTo>
                    <a:lnTo>
                      <a:pt x="14" y="16"/>
                    </a:lnTo>
                    <a:lnTo>
                      <a:pt x="16" y="14"/>
                    </a:lnTo>
                    <a:lnTo>
                      <a:pt x="6" y="12"/>
                    </a:lnTo>
                    <a:lnTo>
                      <a:pt x="10" y="8"/>
                    </a:lnTo>
                    <a:lnTo>
                      <a:pt x="0" y="6"/>
                    </a:lnTo>
                    <a:lnTo>
                      <a:pt x="24" y="2"/>
                    </a:lnTo>
                    <a:lnTo>
                      <a:pt x="40" y="0"/>
                    </a:lnTo>
                    <a:lnTo>
                      <a:pt x="56" y="0"/>
                    </a:lnTo>
                    <a:lnTo>
                      <a:pt x="54" y="8"/>
                    </a:lnTo>
                    <a:lnTo>
                      <a:pt x="52" y="20"/>
                    </a:lnTo>
                    <a:lnTo>
                      <a:pt x="36" y="28"/>
                    </a:lnTo>
                    <a:lnTo>
                      <a:pt x="32" y="36"/>
                    </a:lnTo>
                    <a:lnTo>
                      <a:pt x="30" y="32"/>
                    </a:lnTo>
                    <a:lnTo>
                      <a:pt x="26" y="28"/>
                    </a:lnTo>
                    <a:lnTo>
                      <a:pt x="28" y="2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54" name="Freeform 452">
                <a:extLst>
                  <a:ext uri="{FF2B5EF4-FFF2-40B4-BE49-F238E27FC236}">
                    <a16:creationId xmlns:a16="http://schemas.microsoft.com/office/drawing/2014/main" id="{53353367-6949-F2F2-6106-CFACB1ABED8E}"/>
                  </a:ext>
                </a:extLst>
              </p:cNvPr>
              <p:cNvSpPr>
                <a:spLocks noChangeAspect="1"/>
              </p:cNvSpPr>
              <p:nvPr/>
            </p:nvSpPr>
            <p:spPr bwMode="auto">
              <a:xfrm>
                <a:off x="3822420" y="2387866"/>
                <a:ext cx="234171" cy="91243"/>
              </a:xfrm>
              <a:custGeom>
                <a:avLst/>
                <a:gdLst>
                  <a:gd name="T0" fmla="*/ 40 w 154"/>
                  <a:gd name="T1" fmla="*/ 42 h 60"/>
                  <a:gd name="T2" fmla="*/ 34 w 154"/>
                  <a:gd name="T3" fmla="*/ 40 h 60"/>
                  <a:gd name="T4" fmla="*/ 28 w 154"/>
                  <a:gd name="T5" fmla="*/ 38 h 60"/>
                  <a:gd name="T6" fmla="*/ 24 w 154"/>
                  <a:gd name="T7" fmla="*/ 34 h 60"/>
                  <a:gd name="T8" fmla="*/ 10 w 154"/>
                  <a:gd name="T9" fmla="*/ 34 h 60"/>
                  <a:gd name="T10" fmla="*/ 10 w 154"/>
                  <a:gd name="T11" fmla="*/ 30 h 60"/>
                  <a:gd name="T12" fmla="*/ 18 w 154"/>
                  <a:gd name="T13" fmla="*/ 30 h 60"/>
                  <a:gd name="T14" fmla="*/ 24 w 154"/>
                  <a:gd name="T15" fmla="*/ 30 h 60"/>
                  <a:gd name="T16" fmla="*/ 36 w 154"/>
                  <a:gd name="T17" fmla="*/ 28 h 60"/>
                  <a:gd name="T18" fmla="*/ 28 w 154"/>
                  <a:gd name="T19" fmla="*/ 24 h 60"/>
                  <a:gd name="T20" fmla="*/ 34 w 154"/>
                  <a:gd name="T21" fmla="*/ 20 h 60"/>
                  <a:gd name="T22" fmla="*/ 30 w 154"/>
                  <a:gd name="T23" fmla="*/ 18 h 60"/>
                  <a:gd name="T24" fmla="*/ 26 w 154"/>
                  <a:gd name="T25" fmla="*/ 20 h 60"/>
                  <a:gd name="T26" fmla="*/ 18 w 154"/>
                  <a:gd name="T27" fmla="*/ 18 h 60"/>
                  <a:gd name="T28" fmla="*/ 0 w 154"/>
                  <a:gd name="T29" fmla="*/ 18 h 60"/>
                  <a:gd name="T30" fmla="*/ 10 w 154"/>
                  <a:gd name="T31" fmla="*/ 18 h 60"/>
                  <a:gd name="T32" fmla="*/ 12 w 154"/>
                  <a:gd name="T33" fmla="*/ 16 h 60"/>
                  <a:gd name="T34" fmla="*/ 16 w 154"/>
                  <a:gd name="T35" fmla="*/ 16 h 60"/>
                  <a:gd name="T36" fmla="*/ 10 w 154"/>
                  <a:gd name="T37" fmla="*/ 12 h 60"/>
                  <a:gd name="T38" fmla="*/ 14 w 154"/>
                  <a:gd name="T39" fmla="*/ 8 h 60"/>
                  <a:gd name="T40" fmla="*/ 18 w 154"/>
                  <a:gd name="T41" fmla="*/ 6 h 60"/>
                  <a:gd name="T42" fmla="*/ 24 w 154"/>
                  <a:gd name="T43" fmla="*/ 10 h 60"/>
                  <a:gd name="T44" fmla="*/ 28 w 154"/>
                  <a:gd name="T45" fmla="*/ 10 h 60"/>
                  <a:gd name="T46" fmla="*/ 32 w 154"/>
                  <a:gd name="T47" fmla="*/ 14 h 60"/>
                  <a:gd name="T48" fmla="*/ 26 w 154"/>
                  <a:gd name="T49" fmla="*/ 8 h 60"/>
                  <a:gd name="T50" fmla="*/ 32 w 154"/>
                  <a:gd name="T51" fmla="*/ 4 h 60"/>
                  <a:gd name="T52" fmla="*/ 24 w 154"/>
                  <a:gd name="T53" fmla="*/ 4 h 60"/>
                  <a:gd name="T54" fmla="*/ 34 w 154"/>
                  <a:gd name="T55" fmla="*/ 2 h 60"/>
                  <a:gd name="T56" fmla="*/ 40 w 154"/>
                  <a:gd name="T57" fmla="*/ 6 h 60"/>
                  <a:gd name="T58" fmla="*/ 44 w 154"/>
                  <a:gd name="T59" fmla="*/ 10 h 60"/>
                  <a:gd name="T60" fmla="*/ 48 w 154"/>
                  <a:gd name="T61" fmla="*/ 12 h 60"/>
                  <a:gd name="T62" fmla="*/ 40 w 154"/>
                  <a:gd name="T63" fmla="*/ 14 h 60"/>
                  <a:gd name="T64" fmla="*/ 44 w 154"/>
                  <a:gd name="T65" fmla="*/ 20 h 60"/>
                  <a:gd name="T66" fmla="*/ 48 w 154"/>
                  <a:gd name="T67" fmla="*/ 22 h 60"/>
                  <a:gd name="T68" fmla="*/ 52 w 154"/>
                  <a:gd name="T69" fmla="*/ 18 h 60"/>
                  <a:gd name="T70" fmla="*/ 60 w 154"/>
                  <a:gd name="T71" fmla="*/ 14 h 60"/>
                  <a:gd name="T72" fmla="*/ 68 w 154"/>
                  <a:gd name="T73" fmla="*/ 12 h 60"/>
                  <a:gd name="T74" fmla="*/ 72 w 154"/>
                  <a:gd name="T75" fmla="*/ 10 h 60"/>
                  <a:gd name="T76" fmla="*/ 86 w 154"/>
                  <a:gd name="T77" fmla="*/ 8 h 60"/>
                  <a:gd name="T78" fmla="*/ 94 w 154"/>
                  <a:gd name="T79" fmla="*/ 18 h 60"/>
                  <a:gd name="T80" fmla="*/ 94 w 154"/>
                  <a:gd name="T81" fmla="*/ 8 h 60"/>
                  <a:gd name="T82" fmla="*/ 106 w 154"/>
                  <a:gd name="T83" fmla="*/ 8 h 60"/>
                  <a:gd name="T84" fmla="*/ 116 w 154"/>
                  <a:gd name="T85" fmla="*/ 4 h 60"/>
                  <a:gd name="T86" fmla="*/ 124 w 154"/>
                  <a:gd name="T87" fmla="*/ 2 h 60"/>
                  <a:gd name="T88" fmla="*/ 132 w 154"/>
                  <a:gd name="T89" fmla="*/ 8 h 60"/>
                  <a:gd name="T90" fmla="*/ 144 w 154"/>
                  <a:gd name="T91" fmla="*/ 4 h 60"/>
                  <a:gd name="T92" fmla="*/ 136 w 154"/>
                  <a:gd name="T93" fmla="*/ 10 h 60"/>
                  <a:gd name="T94" fmla="*/ 138 w 154"/>
                  <a:gd name="T95" fmla="*/ 16 h 60"/>
                  <a:gd name="T96" fmla="*/ 148 w 154"/>
                  <a:gd name="T97" fmla="*/ 18 h 60"/>
                  <a:gd name="T98" fmla="*/ 150 w 154"/>
                  <a:gd name="T99" fmla="*/ 22 h 60"/>
                  <a:gd name="T100" fmla="*/ 152 w 154"/>
                  <a:gd name="T101" fmla="*/ 26 h 60"/>
                  <a:gd name="T102" fmla="*/ 154 w 154"/>
                  <a:gd name="T103" fmla="*/ 26 h 60"/>
                  <a:gd name="T104" fmla="*/ 150 w 154"/>
                  <a:gd name="T105" fmla="*/ 30 h 60"/>
                  <a:gd name="T106" fmla="*/ 146 w 154"/>
                  <a:gd name="T107" fmla="*/ 36 h 60"/>
                  <a:gd name="T108" fmla="*/ 142 w 154"/>
                  <a:gd name="T109" fmla="*/ 36 h 60"/>
                  <a:gd name="T110" fmla="*/ 136 w 154"/>
                  <a:gd name="T111" fmla="*/ 42 h 60"/>
                  <a:gd name="T112" fmla="*/ 130 w 154"/>
                  <a:gd name="T113" fmla="*/ 42 h 60"/>
                  <a:gd name="T114" fmla="*/ 120 w 154"/>
                  <a:gd name="T115" fmla="*/ 44 h 60"/>
                  <a:gd name="T116" fmla="*/ 96 w 154"/>
                  <a:gd name="T117" fmla="*/ 52 h 60"/>
                  <a:gd name="T118" fmla="*/ 56 w 154"/>
                  <a:gd name="T119" fmla="*/ 56 h 60"/>
                  <a:gd name="T120" fmla="*/ 36 w 154"/>
                  <a:gd name="T121" fmla="*/ 52 h 60"/>
                  <a:gd name="T122" fmla="*/ 22 w 154"/>
                  <a:gd name="T123" fmla="*/ 52 h 60"/>
                  <a:gd name="T124" fmla="*/ 22 w 154"/>
                  <a:gd name="T125" fmla="*/ 48 h 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4" h="60">
                    <a:moveTo>
                      <a:pt x="32" y="44"/>
                    </a:moveTo>
                    <a:lnTo>
                      <a:pt x="32" y="46"/>
                    </a:lnTo>
                    <a:lnTo>
                      <a:pt x="34" y="44"/>
                    </a:lnTo>
                    <a:lnTo>
                      <a:pt x="32" y="44"/>
                    </a:lnTo>
                    <a:lnTo>
                      <a:pt x="34" y="42"/>
                    </a:lnTo>
                    <a:lnTo>
                      <a:pt x="36" y="42"/>
                    </a:lnTo>
                    <a:lnTo>
                      <a:pt x="38" y="42"/>
                    </a:lnTo>
                    <a:lnTo>
                      <a:pt x="40" y="42"/>
                    </a:lnTo>
                    <a:lnTo>
                      <a:pt x="38" y="40"/>
                    </a:lnTo>
                    <a:lnTo>
                      <a:pt x="34" y="42"/>
                    </a:lnTo>
                    <a:lnTo>
                      <a:pt x="32" y="42"/>
                    </a:lnTo>
                    <a:lnTo>
                      <a:pt x="30" y="42"/>
                    </a:lnTo>
                    <a:lnTo>
                      <a:pt x="32" y="42"/>
                    </a:lnTo>
                    <a:lnTo>
                      <a:pt x="34" y="42"/>
                    </a:lnTo>
                    <a:lnTo>
                      <a:pt x="32" y="40"/>
                    </a:lnTo>
                    <a:lnTo>
                      <a:pt x="34" y="40"/>
                    </a:lnTo>
                    <a:lnTo>
                      <a:pt x="36" y="38"/>
                    </a:lnTo>
                    <a:lnTo>
                      <a:pt x="32" y="40"/>
                    </a:lnTo>
                    <a:lnTo>
                      <a:pt x="30" y="40"/>
                    </a:lnTo>
                    <a:lnTo>
                      <a:pt x="30" y="38"/>
                    </a:lnTo>
                    <a:lnTo>
                      <a:pt x="28" y="38"/>
                    </a:lnTo>
                    <a:lnTo>
                      <a:pt x="26" y="36"/>
                    </a:lnTo>
                    <a:lnTo>
                      <a:pt x="28" y="34"/>
                    </a:lnTo>
                    <a:lnTo>
                      <a:pt x="26" y="34"/>
                    </a:lnTo>
                    <a:lnTo>
                      <a:pt x="28" y="32"/>
                    </a:lnTo>
                    <a:lnTo>
                      <a:pt x="26" y="32"/>
                    </a:lnTo>
                    <a:lnTo>
                      <a:pt x="24" y="34"/>
                    </a:lnTo>
                    <a:lnTo>
                      <a:pt x="24" y="32"/>
                    </a:lnTo>
                    <a:lnTo>
                      <a:pt x="22" y="34"/>
                    </a:lnTo>
                    <a:lnTo>
                      <a:pt x="20" y="32"/>
                    </a:lnTo>
                    <a:lnTo>
                      <a:pt x="18" y="32"/>
                    </a:lnTo>
                    <a:lnTo>
                      <a:pt x="14" y="32"/>
                    </a:lnTo>
                    <a:lnTo>
                      <a:pt x="12" y="32"/>
                    </a:lnTo>
                    <a:lnTo>
                      <a:pt x="10" y="32"/>
                    </a:lnTo>
                    <a:lnTo>
                      <a:pt x="10" y="34"/>
                    </a:lnTo>
                    <a:lnTo>
                      <a:pt x="6" y="34"/>
                    </a:lnTo>
                    <a:lnTo>
                      <a:pt x="4" y="34"/>
                    </a:lnTo>
                    <a:lnTo>
                      <a:pt x="4" y="32"/>
                    </a:lnTo>
                    <a:lnTo>
                      <a:pt x="4" y="30"/>
                    </a:lnTo>
                    <a:lnTo>
                      <a:pt x="6" y="30"/>
                    </a:lnTo>
                    <a:lnTo>
                      <a:pt x="10" y="32"/>
                    </a:lnTo>
                    <a:lnTo>
                      <a:pt x="10" y="30"/>
                    </a:lnTo>
                    <a:lnTo>
                      <a:pt x="12" y="30"/>
                    </a:lnTo>
                    <a:lnTo>
                      <a:pt x="14" y="30"/>
                    </a:lnTo>
                    <a:lnTo>
                      <a:pt x="16" y="30"/>
                    </a:lnTo>
                    <a:lnTo>
                      <a:pt x="18" y="28"/>
                    </a:lnTo>
                    <a:lnTo>
                      <a:pt x="18" y="30"/>
                    </a:lnTo>
                    <a:lnTo>
                      <a:pt x="20" y="30"/>
                    </a:lnTo>
                    <a:lnTo>
                      <a:pt x="22" y="30"/>
                    </a:lnTo>
                    <a:lnTo>
                      <a:pt x="22" y="28"/>
                    </a:lnTo>
                    <a:lnTo>
                      <a:pt x="24" y="28"/>
                    </a:lnTo>
                    <a:lnTo>
                      <a:pt x="24" y="30"/>
                    </a:lnTo>
                    <a:lnTo>
                      <a:pt x="26" y="28"/>
                    </a:lnTo>
                    <a:lnTo>
                      <a:pt x="28" y="28"/>
                    </a:lnTo>
                    <a:lnTo>
                      <a:pt x="30" y="28"/>
                    </a:lnTo>
                    <a:lnTo>
                      <a:pt x="32" y="28"/>
                    </a:lnTo>
                    <a:lnTo>
                      <a:pt x="36" y="28"/>
                    </a:lnTo>
                    <a:lnTo>
                      <a:pt x="38" y="28"/>
                    </a:lnTo>
                    <a:lnTo>
                      <a:pt x="36" y="28"/>
                    </a:lnTo>
                    <a:lnTo>
                      <a:pt x="38" y="26"/>
                    </a:lnTo>
                    <a:lnTo>
                      <a:pt x="34" y="26"/>
                    </a:lnTo>
                    <a:lnTo>
                      <a:pt x="32" y="26"/>
                    </a:lnTo>
                    <a:lnTo>
                      <a:pt x="30" y="26"/>
                    </a:lnTo>
                    <a:lnTo>
                      <a:pt x="28" y="26"/>
                    </a:lnTo>
                    <a:lnTo>
                      <a:pt x="26" y="24"/>
                    </a:lnTo>
                    <a:lnTo>
                      <a:pt x="28" y="24"/>
                    </a:lnTo>
                    <a:lnTo>
                      <a:pt x="30" y="24"/>
                    </a:lnTo>
                    <a:lnTo>
                      <a:pt x="32" y="22"/>
                    </a:lnTo>
                    <a:lnTo>
                      <a:pt x="34" y="22"/>
                    </a:lnTo>
                    <a:lnTo>
                      <a:pt x="36" y="20"/>
                    </a:lnTo>
                    <a:lnTo>
                      <a:pt x="40" y="20"/>
                    </a:lnTo>
                    <a:lnTo>
                      <a:pt x="38" y="20"/>
                    </a:lnTo>
                    <a:lnTo>
                      <a:pt x="36" y="20"/>
                    </a:lnTo>
                    <a:lnTo>
                      <a:pt x="34" y="20"/>
                    </a:lnTo>
                    <a:lnTo>
                      <a:pt x="32" y="20"/>
                    </a:lnTo>
                    <a:lnTo>
                      <a:pt x="30" y="20"/>
                    </a:lnTo>
                    <a:lnTo>
                      <a:pt x="34" y="18"/>
                    </a:lnTo>
                    <a:lnTo>
                      <a:pt x="32" y="18"/>
                    </a:lnTo>
                    <a:lnTo>
                      <a:pt x="30" y="18"/>
                    </a:lnTo>
                    <a:lnTo>
                      <a:pt x="28" y="18"/>
                    </a:lnTo>
                    <a:lnTo>
                      <a:pt x="26" y="18"/>
                    </a:lnTo>
                    <a:lnTo>
                      <a:pt x="26" y="20"/>
                    </a:lnTo>
                    <a:lnTo>
                      <a:pt x="24" y="18"/>
                    </a:lnTo>
                    <a:lnTo>
                      <a:pt x="22" y="18"/>
                    </a:lnTo>
                    <a:lnTo>
                      <a:pt x="20" y="18"/>
                    </a:lnTo>
                    <a:lnTo>
                      <a:pt x="20" y="20"/>
                    </a:lnTo>
                    <a:lnTo>
                      <a:pt x="18" y="18"/>
                    </a:lnTo>
                    <a:lnTo>
                      <a:pt x="12" y="20"/>
                    </a:lnTo>
                    <a:lnTo>
                      <a:pt x="8" y="20"/>
                    </a:lnTo>
                    <a:lnTo>
                      <a:pt x="6" y="20"/>
                    </a:lnTo>
                    <a:lnTo>
                      <a:pt x="4" y="20"/>
                    </a:lnTo>
                    <a:lnTo>
                      <a:pt x="0" y="20"/>
                    </a:lnTo>
                    <a:lnTo>
                      <a:pt x="0" y="18"/>
                    </a:lnTo>
                    <a:lnTo>
                      <a:pt x="2" y="18"/>
                    </a:lnTo>
                    <a:lnTo>
                      <a:pt x="4" y="18"/>
                    </a:lnTo>
                    <a:lnTo>
                      <a:pt x="6" y="18"/>
                    </a:lnTo>
                    <a:lnTo>
                      <a:pt x="8" y="18"/>
                    </a:lnTo>
                    <a:lnTo>
                      <a:pt x="10" y="18"/>
                    </a:lnTo>
                    <a:lnTo>
                      <a:pt x="8" y="18"/>
                    </a:lnTo>
                    <a:lnTo>
                      <a:pt x="10" y="18"/>
                    </a:lnTo>
                    <a:lnTo>
                      <a:pt x="8" y="16"/>
                    </a:lnTo>
                    <a:lnTo>
                      <a:pt x="6" y="16"/>
                    </a:lnTo>
                    <a:lnTo>
                      <a:pt x="6" y="14"/>
                    </a:lnTo>
                    <a:lnTo>
                      <a:pt x="8" y="14"/>
                    </a:lnTo>
                    <a:lnTo>
                      <a:pt x="12" y="16"/>
                    </a:lnTo>
                    <a:lnTo>
                      <a:pt x="14" y="16"/>
                    </a:lnTo>
                    <a:lnTo>
                      <a:pt x="14" y="18"/>
                    </a:lnTo>
                    <a:lnTo>
                      <a:pt x="16" y="18"/>
                    </a:lnTo>
                    <a:lnTo>
                      <a:pt x="18" y="16"/>
                    </a:lnTo>
                    <a:lnTo>
                      <a:pt x="16" y="16"/>
                    </a:lnTo>
                    <a:lnTo>
                      <a:pt x="20" y="16"/>
                    </a:lnTo>
                    <a:lnTo>
                      <a:pt x="20" y="14"/>
                    </a:lnTo>
                    <a:lnTo>
                      <a:pt x="18" y="14"/>
                    </a:lnTo>
                    <a:lnTo>
                      <a:pt x="16" y="14"/>
                    </a:lnTo>
                    <a:lnTo>
                      <a:pt x="12" y="14"/>
                    </a:lnTo>
                    <a:lnTo>
                      <a:pt x="10" y="12"/>
                    </a:lnTo>
                    <a:lnTo>
                      <a:pt x="12" y="12"/>
                    </a:lnTo>
                    <a:lnTo>
                      <a:pt x="14" y="12"/>
                    </a:lnTo>
                    <a:lnTo>
                      <a:pt x="16" y="12"/>
                    </a:lnTo>
                    <a:lnTo>
                      <a:pt x="14" y="12"/>
                    </a:lnTo>
                    <a:lnTo>
                      <a:pt x="12" y="10"/>
                    </a:lnTo>
                    <a:lnTo>
                      <a:pt x="12" y="8"/>
                    </a:lnTo>
                    <a:lnTo>
                      <a:pt x="14" y="8"/>
                    </a:lnTo>
                    <a:lnTo>
                      <a:pt x="16" y="10"/>
                    </a:lnTo>
                    <a:lnTo>
                      <a:pt x="18" y="10"/>
                    </a:lnTo>
                    <a:lnTo>
                      <a:pt x="16" y="8"/>
                    </a:lnTo>
                    <a:lnTo>
                      <a:pt x="18" y="8"/>
                    </a:lnTo>
                    <a:lnTo>
                      <a:pt x="16" y="8"/>
                    </a:lnTo>
                    <a:lnTo>
                      <a:pt x="16" y="6"/>
                    </a:lnTo>
                    <a:lnTo>
                      <a:pt x="18" y="6"/>
                    </a:lnTo>
                    <a:lnTo>
                      <a:pt x="20" y="8"/>
                    </a:lnTo>
                    <a:lnTo>
                      <a:pt x="22" y="8"/>
                    </a:lnTo>
                    <a:lnTo>
                      <a:pt x="24" y="8"/>
                    </a:lnTo>
                    <a:lnTo>
                      <a:pt x="22" y="8"/>
                    </a:lnTo>
                    <a:lnTo>
                      <a:pt x="24" y="8"/>
                    </a:lnTo>
                    <a:lnTo>
                      <a:pt x="24" y="10"/>
                    </a:lnTo>
                    <a:lnTo>
                      <a:pt x="26" y="10"/>
                    </a:lnTo>
                    <a:lnTo>
                      <a:pt x="24" y="12"/>
                    </a:lnTo>
                    <a:lnTo>
                      <a:pt x="26" y="10"/>
                    </a:lnTo>
                    <a:lnTo>
                      <a:pt x="26" y="12"/>
                    </a:lnTo>
                    <a:lnTo>
                      <a:pt x="26" y="10"/>
                    </a:lnTo>
                    <a:lnTo>
                      <a:pt x="28" y="10"/>
                    </a:lnTo>
                    <a:lnTo>
                      <a:pt x="30" y="10"/>
                    </a:lnTo>
                    <a:lnTo>
                      <a:pt x="28" y="14"/>
                    </a:lnTo>
                    <a:lnTo>
                      <a:pt x="30" y="12"/>
                    </a:lnTo>
                    <a:lnTo>
                      <a:pt x="30" y="10"/>
                    </a:lnTo>
                    <a:lnTo>
                      <a:pt x="32" y="12"/>
                    </a:lnTo>
                    <a:lnTo>
                      <a:pt x="30" y="14"/>
                    </a:lnTo>
                    <a:lnTo>
                      <a:pt x="32" y="14"/>
                    </a:lnTo>
                    <a:lnTo>
                      <a:pt x="32" y="12"/>
                    </a:lnTo>
                    <a:lnTo>
                      <a:pt x="32" y="10"/>
                    </a:lnTo>
                    <a:lnTo>
                      <a:pt x="32" y="8"/>
                    </a:lnTo>
                    <a:lnTo>
                      <a:pt x="30" y="8"/>
                    </a:lnTo>
                    <a:lnTo>
                      <a:pt x="28" y="8"/>
                    </a:lnTo>
                    <a:lnTo>
                      <a:pt x="26" y="8"/>
                    </a:lnTo>
                    <a:lnTo>
                      <a:pt x="24" y="6"/>
                    </a:lnTo>
                    <a:lnTo>
                      <a:pt x="26" y="6"/>
                    </a:lnTo>
                    <a:lnTo>
                      <a:pt x="28" y="6"/>
                    </a:lnTo>
                    <a:lnTo>
                      <a:pt x="32" y="6"/>
                    </a:lnTo>
                    <a:lnTo>
                      <a:pt x="34" y="6"/>
                    </a:lnTo>
                    <a:lnTo>
                      <a:pt x="34" y="4"/>
                    </a:lnTo>
                    <a:lnTo>
                      <a:pt x="32" y="4"/>
                    </a:lnTo>
                    <a:lnTo>
                      <a:pt x="30" y="4"/>
                    </a:lnTo>
                    <a:lnTo>
                      <a:pt x="28" y="4"/>
                    </a:lnTo>
                    <a:lnTo>
                      <a:pt x="26" y="4"/>
                    </a:lnTo>
                    <a:lnTo>
                      <a:pt x="24" y="4"/>
                    </a:lnTo>
                    <a:lnTo>
                      <a:pt x="24" y="2"/>
                    </a:lnTo>
                    <a:lnTo>
                      <a:pt x="26" y="0"/>
                    </a:lnTo>
                    <a:lnTo>
                      <a:pt x="30" y="2"/>
                    </a:lnTo>
                    <a:lnTo>
                      <a:pt x="32" y="2"/>
                    </a:lnTo>
                    <a:lnTo>
                      <a:pt x="34" y="2"/>
                    </a:lnTo>
                    <a:lnTo>
                      <a:pt x="36" y="2"/>
                    </a:lnTo>
                    <a:lnTo>
                      <a:pt x="36" y="6"/>
                    </a:lnTo>
                    <a:lnTo>
                      <a:pt x="36" y="4"/>
                    </a:lnTo>
                    <a:lnTo>
                      <a:pt x="36" y="6"/>
                    </a:lnTo>
                    <a:lnTo>
                      <a:pt x="38" y="4"/>
                    </a:lnTo>
                    <a:lnTo>
                      <a:pt x="38" y="6"/>
                    </a:lnTo>
                    <a:lnTo>
                      <a:pt x="40" y="6"/>
                    </a:lnTo>
                    <a:lnTo>
                      <a:pt x="42" y="6"/>
                    </a:lnTo>
                    <a:lnTo>
                      <a:pt x="42" y="10"/>
                    </a:lnTo>
                    <a:lnTo>
                      <a:pt x="44" y="10"/>
                    </a:lnTo>
                    <a:lnTo>
                      <a:pt x="44" y="8"/>
                    </a:lnTo>
                    <a:lnTo>
                      <a:pt x="46" y="10"/>
                    </a:lnTo>
                    <a:lnTo>
                      <a:pt x="44" y="10"/>
                    </a:lnTo>
                    <a:lnTo>
                      <a:pt x="48" y="10"/>
                    </a:lnTo>
                    <a:lnTo>
                      <a:pt x="46" y="10"/>
                    </a:lnTo>
                    <a:lnTo>
                      <a:pt x="44" y="12"/>
                    </a:lnTo>
                    <a:lnTo>
                      <a:pt x="48" y="12"/>
                    </a:lnTo>
                    <a:lnTo>
                      <a:pt x="48" y="14"/>
                    </a:lnTo>
                    <a:lnTo>
                      <a:pt x="46" y="14"/>
                    </a:lnTo>
                    <a:lnTo>
                      <a:pt x="48" y="16"/>
                    </a:lnTo>
                    <a:lnTo>
                      <a:pt x="46" y="16"/>
                    </a:lnTo>
                    <a:lnTo>
                      <a:pt x="44" y="16"/>
                    </a:lnTo>
                    <a:lnTo>
                      <a:pt x="42" y="16"/>
                    </a:lnTo>
                    <a:lnTo>
                      <a:pt x="40" y="14"/>
                    </a:lnTo>
                    <a:lnTo>
                      <a:pt x="42" y="16"/>
                    </a:lnTo>
                    <a:lnTo>
                      <a:pt x="46" y="18"/>
                    </a:lnTo>
                    <a:lnTo>
                      <a:pt x="44" y="18"/>
                    </a:lnTo>
                    <a:lnTo>
                      <a:pt x="46" y="18"/>
                    </a:lnTo>
                    <a:lnTo>
                      <a:pt x="48" y="18"/>
                    </a:lnTo>
                    <a:lnTo>
                      <a:pt x="46" y="20"/>
                    </a:lnTo>
                    <a:lnTo>
                      <a:pt x="44" y="20"/>
                    </a:lnTo>
                    <a:lnTo>
                      <a:pt x="46" y="20"/>
                    </a:lnTo>
                    <a:lnTo>
                      <a:pt x="48" y="20"/>
                    </a:lnTo>
                    <a:lnTo>
                      <a:pt x="48" y="22"/>
                    </a:lnTo>
                    <a:lnTo>
                      <a:pt x="48" y="26"/>
                    </a:lnTo>
                    <a:lnTo>
                      <a:pt x="48" y="24"/>
                    </a:lnTo>
                    <a:lnTo>
                      <a:pt x="48" y="22"/>
                    </a:lnTo>
                    <a:lnTo>
                      <a:pt x="48" y="20"/>
                    </a:lnTo>
                    <a:lnTo>
                      <a:pt x="50" y="22"/>
                    </a:lnTo>
                    <a:lnTo>
                      <a:pt x="50" y="20"/>
                    </a:lnTo>
                    <a:lnTo>
                      <a:pt x="50" y="18"/>
                    </a:lnTo>
                    <a:lnTo>
                      <a:pt x="52" y="18"/>
                    </a:lnTo>
                    <a:lnTo>
                      <a:pt x="54" y="16"/>
                    </a:lnTo>
                    <a:lnTo>
                      <a:pt x="56" y="18"/>
                    </a:lnTo>
                    <a:lnTo>
                      <a:pt x="54" y="18"/>
                    </a:lnTo>
                    <a:lnTo>
                      <a:pt x="56" y="18"/>
                    </a:lnTo>
                    <a:lnTo>
                      <a:pt x="58" y="18"/>
                    </a:lnTo>
                    <a:lnTo>
                      <a:pt x="60" y="16"/>
                    </a:lnTo>
                    <a:lnTo>
                      <a:pt x="60" y="14"/>
                    </a:lnTo>
                    <a:lnTo>
                      <a:pt x="60" y="10"/>
                    </a:lnTo>
                    <a:lnTo>
                      <a:pt x="60" y="8"/>
                    </a:lnTo>
                    <a:lnTo>
                      <a:pt x="64" y="8"/>
                    </a:lnTo>
                    <a:lnTo>
                      <a:pt x="66" y="10"/>
                    </a:lnTo>
                    <a:lnTo>
                      <a:pt x="66" y="12"/>
                    </a:lnTo>
                    <a:lnTo>
                      <a:pt x="68" y="12"/>
                    </a:lnTo>
                    <a:lnTo>
                      <a:pt x="70" y="14"/>
                    </a:lnTo>
                    <a:lnTo>
                      <a:pt x="70" y="16"/>
                    </a:lnTo>
                    <a:lnTo>
                      <a:pt x="72" y="16"/>
                    </a:lnTo>
                    <a:lnTo>
                      <a:pt x="74" y="14"/>
                    </a:lnTo>
                    <a:lnTo>
                      <a:pt x="72" y="12"/>
                    </a:lnTo>
                    <a:lnTo>
                      <a:pt x="72" y="10"/>
                    </a:lnTo>
                    <a:lnTo>
                      <a:pt x="74" y="10"/>
                    </a:lnTo>
                    <a:lnTo>
                      <a:pt x="76" y="10"/>
                    </a:lnTo>
                    <a:lnTo>
                      <a:pt x="78" y="8"/>
                    </a:lnTo>
                    <a:lnTo>
                      <a:pt x="80" y="8"/>
                    </a:lnTo>
                    <a:lnTo>
                      <a:pt x="82" y="8"/>
                    </a:lnTo>
                    <a:lnTo>
                      <a:pt x="84" y="6"/>
                    </a:lnTo>
                    <a:lnTo>
                      <a:pt x="86" y="8"/>
                    </a:lnTo>
                    <a:lnTo>
                      <a:pt x="88" y="10"/>
                    </a:lnTo>
                    <a:lnTo>
                      <a:pt x="90" y="12"/>
                    </a:lnTo>
                    <a:lnTo>
                      <a:pt x="92" y="14"/>
                    </a:lnTo>
                    <a:lnTo>
                      <a:pt x="92" y="16"/>
                    </a:lnTo>
                    <a:lnTo>
                      <a:pt x="94" y="18"/>
                    </a:lnTo>
                    <a:lnTo>
                      <a:pt x="94" y="16"/>
                    </a:lnTo>
                    <a:lnTo>
                      <a:pt x="94" y="14"/>
                    </a:lnTo>
                    <a:lnTo>
                      <a:pt x="92" y="12"/>
                    </a:lnTo>
                    <a:lnTo>
                      <a:pt x="92" y="10"/>
                    </a:lnTo>
                    <a:lnTo>
                      <a:pt x="90" y="8"/>
                    </a:lnTo>
                    <a:lnTo>
                      <a:pt x="92" y="8"/>
                    </a:lnTo>
                    <a:lnTo>
                      <a:pt x="94" y="8"/>
                    </a:lnTo>
                    <a:lnTo>
                      <a:pt x="96" y="8"/>
                    </a:lnTo>
                    <a:lnTo>
                      <a:pt x="98" y="10"/>
                    </a:lnTo>
                    <a:lnTo>
                      <a:pt x="100" y="12"/>
                    </a:lnTo>
                    <a:lnTo>
                      <a:pt x="102" y="12"/>
                    </a:lnTo>
                    <a:lnTo>
                      <a:pt x="104" y="10"/>
                    </a:lnTo>
                    <a:lnTo>
                      <a:pt x="106" y="8"/>
                    </a:lnTo>
                    <a:lnTo>
                      <a:pt x="108" y="6"/>
                    </a:lnTo>
                    <a:lnTo>
                      <a:pt x="110" y="8"/>
                    </a:lnTo>
                    <a:lnTo>
                      <a:pt x="112" y="8"/>
                    </a:lnTo>
                    <a:lnTo>
                      <a:pt x="116" y="8"/>
                    </a:lnTo>
                    <a:lnTo>
                      <a:pt x="118" y="6"/>
                    </a:lnTo>
                    <a:lnTo>
                      <a:pt x="116" y="4"/>
                    </a:lnTo>
                    <a:lnTo>
                      <a:pt x="116" y="2"/>
                    </a:lnTo>
                    <a:lnTo>
                      <a:pt x="120" y="2"/>
                    </a:lnTo>
                    <a:lnTo>
                      <a:pt x="120" y="0"/>
                    </a:lnTo>
                    <a:lnTo>
                      <a:pt x="122" y="0"/>
                    </a:lnTo>
                    <a:lnTo>
                      <a:pt x="124" y="0"/>
                    </a:lnTo>
                    <a:lnTo>
                      <a:pt x="124" y="2"/>
                    </a:lnTo>
                    <a:lnTo>
                      <a:pt x="126" y="4"/>
                    </a:lnTo>
                    <a:lnTo>
                      <a:pt x="128" y="4"/>
                    </a:lnTo>
                    <a:lnTo>
                      <a:pt x="126" y="6"/>
                    </a:lnTo>
                    <a:lnTo>
                      <a:pt x="128" y="6"/>
                    </a:lnTo>
                    <a:lnTo>
                      <a:pt x="130" y="6"/>
                    </a:lnTo>
                    <a:lnTo>
                      <a:pt x="130" y="8"/>
                    </a:lnTo>
                    <a:lnTo>
                      <a:pt x="132" y="8"/>
                    </a:lnTo>
                    <a:lnTo>
                      <a:pt x="132" y="6"/>
                    </a:lnTo>
                    <a:lnTo>
                      <a:pt x="134" y="6"/>
                    </a:lnTo>
                    <a:lnTo>
                      <a:pt x="136" y="6"/>
                    </a:lnTo>
                    <a:lnTo>
                      <a:pt x="136" y="4"/>
                    </a:lnTo>
                    <a:lnTo>
                      <a:pt x="140" y="4"/>
                    </a:lnTo>
                    <a:lnTo>
                      <a:pt x="142" y="4"/>
                    </a:lnTo>
                    <a:lnTo>
                      <a:pt x="144" y="4"/>
                    </a:lnTo>
                    <a:lnTo>
                      <a:pt x="142" y="4"/>
                    </a:lnTo>
                    <a:lnTo>
                      <a:pt x="140" y="4"/>
                    </a:lnTo>
                    <a:lnTo>
                      <a:pt x="138" y="6"/>
                    </a:lnTo>
                    <a:lnTo>
                      <a:pt x="138" y="8"/>
                    </a:lnTo>
                    <a:lnTo>
                      <a:pt x="136" y="8"/>
                    </a:lnTo>
                    <a:lnTo>
                      <a:pt x="134" y="8"/>
                    </a:lnTo>
                    <a:lnTo>
                      <a:pt x="136" y="10"/>
                    </a:lnTo>
                    <a:lnTo>
                      <a:pt x="138" y="10"/>
                    </a:lnTo>
                    <a:lnTo>
                      <a:pt x="142" y="10"/>
                    </a:lnTo>
                    <a:lnTo>
                      <a:pt x="142" y="12"/>
                    </a:lnTo>
                    <a:lnTo>
                      <a:pt x="140" y="14"/>
                    </a:lnTo>
                    <a:lnTo>
                      <a:pt x="138" y="16"/>
                    </a:lnTo>
                    <a:lnTo>
                      <a:pt x="140" y="16"/>
                    </a:lnTo>
                    <a:lnTo>
                      <a:pt x="142" y="16"/>
                    </a:lnTo>
                    <a:lnTo>
                      <a:pt x="144" y="16"/>
                    </a:lnTo>
                    <a:lnTo>
                      <a:pt x="146" y="18"/>
                    </a:lnTo>
                    <a:lnTo>
                      <a:pt x="148" y="18"/>
                    </a:lnTo>
                    <a:lnTo>
                      <a:pt x="150" y="18"/>
                    </a:lnTo>
                    <a:lnTo>
                      <a:pt x="152" y="20"/>
                    </a:lnTo>
                    <a:lnTo>
                      <a:pt x="152" y="18"/>
                    </a:lnTo>
                    <a:lnTo>
                      <a:pt x="154" y="20"/>
                    </a:lnTo>
                    <a:lnTo>
                      <a:pt x="152" y="22"/>
                    </a:lnTo>
                    <a:lnTo>
                      <a:pt x="150" y="22"/>
                    </a:lnTo>
                    <a:lnTo>
                      <a:pt x="152" y="22"/>
                    </a:lnTo>
                    <a:lnTo>
                      <a:pt x="150" y="24"/>
                    </a:lnTo>
                    <a:lnTo>
                      <a:pt x="148" y="24"/>
                    </a:lnTo>
                    <a:lnTo>
                      <a:pt x="150" y="24"/>
                    </a:lnTo>
                    <a:lnTo>
                      <a:pt x="152" y="24"/>
                    </a:lnTo>
                    <a:lnTo>
                      <a:pt x="154" y="24"/>
                    </a:lnTo>
                    <a:lnTo>
                      <a:pt x="152" y="26"/>
                    </a:lnTo>
                    <a:lnTo>
                      <a:pt x="148" y="26"/>
                    </a:lnTo>
                    <a:lnTo>
                      <a:pt x="152" y="26"/>
                    </a:lnTo>
                    <a:lnTo>
                      <a:pt x="152" y="28"/>
                    </a:lnTo>
                    <a:lnTo>
                      <a:pt x="154" y="26"/>
                    </a:lnTo>
                    <a:lnTo>
                      <a:pt x="154" y="28"/>
                    </a:lnTo>
                    <a:lnTo>
                      <a:pt x="152" y="30"/>
                    </a:lnTo>
                    <a:lnTo>
                      <a:pt x="150" y="30"/>
                    </a:lnTo>
                    <a:lnTo>
                      <a:pt x="150" y="28"/>
                    </a:lnTo>
                    <a:lnTo>
                      <a:pt x="148" y="28"/>
                    </a:lnTo>
                    <a:lnTo>
                      <a:pt x="146" y="28"/>
                    </a:lnTo>
                    <a:lnTo>
                      <a:pt x="144" y="28"/>
                    </a:lnTo>
                    <a:lnTo>
                      <a:pt x="150" y="30"/>
                    </a:lnTo>
                    <a:lnTo>
                      <a:pt x="152" y="30"/>
                    </a:lnTo>
                    <a:lnTo>
                      <a:pt x="148" y="30"/>
                    </a:lnTo>
                    <a:lnTo>
                      <a:pt x="150" y="32"/>
                    </a:lnTo>
                    <a:lnTo>
                      <a:pt x="148" y="32"/>
                    </a:lnTo>
                    <a:lnTo>
                      <a:pt x="146" y="34"/>
                    </a:lnTo>
                    <a:lnTo>
                      <a:pt x="146" y="36"/>
                    </a:lnTo>
                    <a:lnTo>
                      <a:pt x="144" y="36"/>
                    </a:lnTo>
                    <a:lnTo>
                      <a:pt x="144" y="34"/>
                    </a:lnTo>
                    <a:lnTo>
                      <a:pt x="142" y="34"/>
                    </a:lnTo>
                    <a:lnTo>
                      <a:pt x="140" y="34"/>
                    </a:lnTo>
                    <a:lnTo>
                      <a:pt x="142" y="36"/>
                    </a:lnTo>
                    <a:lnTo>
                      <a:pt x="144" y="36"/>
                    </a:lnTo>
                    <a:lnTo>
                      <a:pt x="142" y="36"/>
                    </a:lnTo>
                    <a:lnTo>
                      <a:pt x="140" y="38"/>
                    </a:lnTo>
                    <a:lnTo>
                      <a:pt x="138" y="38"/>
                    </a:lnTo>
                    <a:lnTo>
                      <a:pt x="140" y="38"/>
                    </a:lnTo>
                    <a:lnTo>
                      <a:pt x="142" y="38"/>
                    </a:lnTo>
                    <a:lnTo>
                      <a:pt x="140" y="38"/>
                    </a:lnTo>
                    <a:lnTo>
                      <a:pt x="140" y="40"/>
                    </a:lnTo>
                    <a:lnTo>
                      <a:pt x="138" y="40"/>
                    </a:lnTo>
                    <a:lnTo>
                      <a:pt x="136" y="42"/>
                    </a:lnTo>
                    <a:lnTo>
                      <a:pt x="134" y="42"/>
                    </a:lnTo>
                    <a:lnTo>
                      <a:pt x="132" y="42"/>
                    </a:lnTo>
                    <a:lnTo>
                      <a:pt x="134" y="42"/>
                    </a:lnTo>
                    <a:lnTo>
                      <a:pt x="132" y="44"/>
                    </a:lnTo>
                    <a:lnTo>
                      <a:pt x="130" y="44"/>
                    </a:lnTo>
                    <a:lnTo>
                      <a:pt x="130" y="42"/>
                    </a:lnTo>
                    <a:lnTo>
                      <a:pt x="132" y="42"/>
                    </a:lnTo>
                    <a:lnTo>
                      <a:pt x="130" y="42"/>
                    </a:lnTo>
                    <a:lnTo>
                      <a:pt x="128" y="42"/>
                    </a:lnTo>
                    <a:lnTo>
                      <a:pt x="126" y="42"/>
                    </a:lnTo>
                    <a:lnTo>
                      <a:pt x="128" y="42"/>
                    </a:lnTo>
                    <a:lnTo>
                      <a:pt x="128" y="44"/>
                    </a:lnTo>
                    <a:lnTo>
                      <a:pt x="126" y="44"/>
                    </a:lnTo>
                    <a:lnTo>
                      <a:pt x="122" y="44"/>
                    </a:lnTo>
                    <a:lnTo>
                      <a:pt x="120" y="44"/>
                    </a:lnTo>
                    <a:lnTo>
                      <a:pt x="116" y="46"/>
                    </a:lnTo>
                    <a:lnTo>
                      <a:pt x="112" y="48"/>
                    </a:lnTo>
                    <a:lnTo>
                      <a:pt x="108" y="50"/>
                    </a:lnTo>
                    <a:lnTo>
                      <a:pt x="106" y="50"/>
                    </a:lnTo>
                    <a:lnTo>
                      <a:pt x="104" y="52"/>
                    </a:lnTo>
                    <a:lnTo>
                      <a:pt x="104" y="50"/>
                    </a:lnTo>
                    <a:lnTo>
                      <a:pt x="102" y="52"/>
                    </a:lnTo>
                    <a:lnTo>
                      <a:pt x="96" y="52"/>
                    </a:lnTo>
                    <a:lnTo>
                      <a:pt x="92" y="54"/>
                    </a:lnTo>
                    <a:lnTo>
                      <a:pt x="88" y="56"/>
                    </a:lnTo>
                    <a:lnTo>
                      <a:pt x="84" y="58"/>
                    </a:lnTo>
                    <a:lnTo>
                      <a:pt x="82" y="58"/>
                    </a:lnTo>
                    <a:lnTo>
                      <a:pt x="76" y="60"/>
                    </a:lnTo>
                    <a:lnTo>
                      <a:pt x="64" y="58"/>
                    </a:lnTo>
                    <a:lnTo>
                      <a:pt x="58" y="56"/>
                    </a:lnTo>
                    <a:lnTo>
                      <a:pt x="56" y="56"/>
                    </a:lnTo>
                    <a:lnTo>
                      <a:pt x="46" y="52"/>
                    </a:lnTo>
                    <a:lnTo>
                      <a:pt x="44" y="50"/>
                    </a:lnTo>
                    <a:lnTo>
                      <a:pt x="42" y="50"/>
                    </a:lnTo>
                    <a:lnTo>
                      <a:pt x="40" y="50"/>
                    </a:lnTo>
                    <a:lnTo>
                      <a:pt x="38" y="50"/>
                    </a:lnTo>
                    <a:lnTo>
                      <a:pt x="36" y="52"/>
                    </a:lnTo>
                    <a:lnTo>
                      <a:pt x="34" y="52"/>
                    </a:lnTo>
                    <a:lnTo>
                      <a:pt x="34" y="50"/>
                    </a:lnTo>
                    <a:lnTo>
                      <a:pt x="30" y="50"/>
                    </a:lnTo>
                    <a:lnTo>
                      <a:pt x="30" y="52"/>
                    </a:lnTo>
                    <a:lnTo>
                      <a:pt x="28" y="52"/>
                    </a:lnTo>
                    <a:lnTo>
                      <a:pt x="26" y="50"/>
                    </a:lnTo>
                    <a:lnTo>
                      <a:pt x="24" y="52"/>
                    </a:lnTo>
                    <a:lnTo>
                      <a:pt x="22" y="52"/>
                    </a:lnTo>
                    <a:lnTo>
                      <a:pt x="20" y="52"/>
                    </a:lnTo>
                    <a:lnTo>
                      <a:pt x="20" y="50"/>
                    </a:lnTo>
                    <a:lnTo>
                      <a:pt x="22" y="48"/>
                    </a:lnTo>
                    <a:lnTo>
                      <a:pt x="20" y="48"/>
                    </a:lnTo>
                    <a:lnTo>
                      <a:pt x="22" y="48"/>
                    </a:lnTo>
                    <a:lnTo>
                      <a:pt x="22" y="46"/>
                    </a:lnTo>
                    <a:lnTo>
                      <a:pt x="22" y="48"/>
                    </a:lnTo>
                    <a:lnTo>
                      <a:pt x="24" y="48"/>
                    </a:lnTo>
                    <a:lnTo>
                      <a:pt x="26" y="48"/>
                    </a:lnTo>
                    <a:lnTo>
                      <a:pt x="28" y="48"/>
                    </a:lnTo>
                    <a:lnTo>
                      <a:pt x="30" y="46"/>
                    </a:lnTo>
                    <a:lnTo>
                      <a:pt x="32" y="46"/>
                    </a:lnTo>
                    <a:lnTo>
                      <a:pt x="30" y="46"/>
                    </a:lnTo>
                    <a:lnTo>
                      <a:pt x="32" y="4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55" name="Freeform 453">
                <a:extLst>
                  <a:ext uri="{FF2B5EF4-FFF2-40B4-BE49-F238E27FC236}">
                    <a16:creationId xmlns:a16="http://schemas.microsoft.com/office/drawing/2014/main" id="{44DED69F-6BBE-1F09-751D-3BECF283BC26}"/>
                  </a:ext>
                </a:extLst>
              </p:cNvPr>
              <p:cNvSpPr>
                <a:spLocks noChangeAspect="1"/>
              </p:cNvSpPr>
              <p:nvPr/>
            </p:nvSpPr>
            <p:spPr bwMode="auto">
              <a:xfrm>
                <a:off x="7611735" y="3104131"/>
                <a:ext cx="127728" cy="164241"/>
              </a:xfrm>
              <a:custGeom>
                <a:avLst/>
                <a:gdLst>
                  <a:gd name="T0" fmla="*/ 22 w 84"/>
                  <a:gd name="T1" fmla="*/ 74 h 108"/>
                  <a:gd name="T2" fmla="*/ 10 w 84"/>
                  <a:gd name="T3" fmla="*/ 70 h 108"/>
                  <a:gd name="T4" fmla="*/ 0 w 84"/>
                  <a:gd name="T5" fmla="*/ 60 h 108"/>
                  <a:gd name="T6" fmla="*/ 10 w 84"/>
                  <a:gd name="T7" fmla="*/ 50 h 108"/>
                  <a:gd name="T8" fmla="*/ 22 w 84"/>
                  <a:gd name="T9" fmla="*/ 30 h 108"/>
                  <a:gd name="T10" fmla="*/ 28 w 84"/>
                  <a:gd name="T11" fmla="*/ 26 h 108"/>
                  <a:gd name="T12" fmla="*/ 48 w 84"/>
                  <a:gd name="T13" fmla="*/ 34 h 108"/>
                  <a:gd name="T14" fmla="*/ 42 w 84"/>
                  <a:gd name="T15" fmla="*/ 22 h 108"/>
                  <a:gd name="T16" fmla="*/ 48 w 84"/>
                  <a:gd name="T17" fmla="*/ 20 h 108"/>
                  <a:gd name="T18" fmla="*/ 60 w 84"/>
                  <a:gd name="T19" fmla="*/ 12 h 108"/>
                  <a:gd name="T20" fmla="*/ 60 w 84"/>
                  <a:gd name="T21" fmla="*/ 0 h 108"/>
                  <a:gd name="T22" fmla="*/ 80 w 84"/>
                  <a:gd name="T23" fmla="*/ 12 h 108"/>
                  <a:gd name="T24" fmla="*/ 82 w 84"/>
                  <a:gd name="T25" fmla="*/ 14 h 108"/>
                  <a:gd name="T26" fmla="*/ 74 w 84"/>
                  <a:gd name="T27" fmla="*/ 26 h 108"/>
                  <a:gd name="T28" fmla="*/ 80 w 84"/>
                  <a:gd name="T29" fmla="*/ 46 h 108"/>
                  <a:gd name="T30" fmla="*/ 70 w 84"/>
                  <a:gd name="T31" fmla="*/ 58 h 108"/>
                  <a:gd name="T32" fmla="*/ 60 w 84"/>
                  <a:gd name="T33" fmla="*/ 72 h 108"/>
                  <a:gd name="T34" fmla="*/ 64 w 84"/>
                  <a:gd name="T35" fmla="*/ 80 h 108"/>
                  <a:gd name="T36" fmla="*/ 84 w 84"/>
                  <a:gd name="T37" fmla="*/ 92 h 108"/>
                  <a:gd name="T38" fmla="*/ 78 w 84"/>
                  <a:gd name="T39" fmla="*/ 98 h 108"/>
                  <a:gd name="T40" fmla="*/ 64 w 84"/>
                  <a:gd name="T41" fmla="*/ 104 h 108"/>
                  <a:gd name="T42" fmla="*/ 64 w 84"/>
                  <a:gd name="T43" fmla="*/ 108 h 108"/>
                  <a:gd name="T44" fmla="*/ 48 w 84"/>
                  <a:gd name="T45" fmla="*/ 106 h 108"/>
                  <a:gd name="T46" fmla="*/ 42 w 84"/>
                  <a:gd name="T47" fmla="*/ 108 h 108"/>
                  <a:gd name="T48" fmla="*/ 34 w 84"/>
                  <a:gd name="T49" fmla="*/ 104 h 108"/>
                  <a:gd name="T50" fmla="*/ 28 w 84"/>
                  <a:gd name="T51" fmla="*/ 100 h 108"/>
                  <a:gd name="T52" fmla="*/ 32 w 84"/>
                  <a:gd name="T53" fmla="*/ 92 h 108"/>
                  <a:gd name="T54" fmla="*/ 32 w 84"/>
                  <a:gd name="T55" fmla="*/ 90 h 108"/>
                  <a:gd name="T56" fmla="*/ 26 w 84"/>
                  <a:gd name="T57" fmla="*/ 86 h 108"/>
                  <a:gd name="T58" fmla="*/ 22 w 84"/>
                  <a:gd name="T59" fmla="*/ 74 h 1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08">
                    <a:moveTo>
                      <a:pt x="22" y="74"/>
                    </a:moveTo>
                    <a:lnTo>
                      <a:pt x="10" y="70"/>
                    </a:lnTo>
                    <a:lnTo>
                      <a:pt x="0" y="60"/>
                    </a:lnTo>
                    <a:lnTo>
                      <a:pt x="10" y="50"/>
                    </a:lnTo>
                    <a:lnTo>
                      <a:pt x="22" y="30"/>
                    </a:lnTo>
                    <a:lnTo>
                      <a:pt x="28" y="26"/>
                    </a:lnTo>
                    <a:lnTo>
                      <a:pt x="48" y="34"/>
                    </a:lnTo>
                    <a:lnTo>
                      <a:pt x="42" y="22"/>
                    </a:lnTo>
                    <a:lnTo>
                      <a:pt x="48" y="20"/>
                    </a:lnTo>
                    <a:lnTo>
                      <a:pt x="60" y="12"/>
                    </a:lnTo>
                    <a:lnTo>
                      <a:pt x="60" y="0"/>
                    </a:lnTo>
                    <a:lnTo>
                      <a:pt x="80" y="12"/>
                    </a:lnTo>
                    <a:lnTo>
                      <a:pt x="82" y="14"/>
                    </a:lnTo>
                    <a:lnTo>
                      <a:pt x="74" y="26"/>
                    </a:lnTo>
                    <a:lnTo>
                      <a:pt x="80" y="46"/>
                    </a:lnTo>
                    <a:lnTo>
                      <a:pt x="70" y="58"/>
                    </a:lnTo>
                    <a:lnTo>
                      <a:pt x="60" y="72"/>
                    </a:lnTo>
                    <a:lnTo>
                      <a:pt x="64" y="80"/>
                    </a:lnTo>
                    <a:lnTo>
                      <a:pt x="84" y="92"/>
                    </a:lnTo>
                    <a:lnTo>
                      <a:pt x="78" y="98"/>
                    </a:lnTo>
                    <a:lnTo>
                      <a:pt x="64" y="104"/>
                    </a:lnTo>
                    <a:lnTo>
                      <a:pt x="64" y="108"/>
                    </a:lnTo>
                    <a:lnTo>
                      <a:pt x="48" y="106"/>
                    </a:lnTo>
                    <a:lnTo>
                      <a:pt x="42" y="108"/>
                    </a:lnTo>
                    <a:lnTo>
                      <a:pt x="34" y="104"/>
                    </a:lnTo>
                    <a:lnTo>
                      <a:pt x="28" y="100"/>
                    </a:lnTo>
                    <a:lnTo>
                      <a:pt x="32" y="92"/>
                    </a:lnTo>
                    <a:lnTo>
                      <a:pt x="32" y="90"/>
                    </a:lnTo>
                    <a:lnTo>
                      <a:pt x="26" y="86"/>
                    </a:lnTo>
                    <a:lnTo>
                      <a:pt x="22" y="7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56" name="Freeform 454">
                <a:extLst>
                  <a:ext uri="{FF2B5EF4-FFF2-40B4-BE49-F238E27FC236}">
                    <a16:creationId xmlns:a16="http://schemas.microsoft.com/office/drawing/2014/main" id="{18A87E9F-329F-1404-43DF-0D09921ABA0A}"/>
                  </a:ext>
                </a:extLst>
              </p:cNvPr>
              <p:cNvSpPr>
                <a:spLocks noChangeAspect="1"/>
              </p:cNvSpPr>
              <p:nvPr/>
            </p:nvSpPr>
            <p:spPr bwMode="auto">
              <a:xfrm>
                <a:off x="4597920" y="4421086"/>
                <a:ext cx="164224" cy="197696"/>
              </a:xfrm>
              <a:custGeom>
                <a:avLst/>
                <a:gdLst>
                  <a:gd name="T0" fmla="*/ 20 w 108"/>
                  <a:gd name="T1" fmla="*/ 24 h 130"/>
                  <a:gd name="T2" fmla="*/ 20 w 108"/>
                  <a:gd name="T3" fmla="*/ 24 h 130"/>
                  <a:gd name="T4" fmla="*/ 36 w 108"/>
                  <a:gd name="T5" fmla="*/ 24 h 130"/>
                  <a:gd name="T6" fmla="*/ 50 w 108"/>
                  <a:gd name="T7" fmla="*/ 24 h 130"/>
                  <a:gd name="T8" fmla="*/ 48 w 108"/>
                  <a:gd name="T9" fmla="*/ 0 h 130"/>
                  <a:gd name="T10" fmla="*/ 68 w 108"/>
                  <a:gd name="T11" fmla="*/ 0 h 130"/>
                  <a:gd name="T12" fmla="*/ 86 w 108"/>
                  <a:gd name="T13" fmla="*/ 0 h 130"/>
                  <a:gd name="T14" fmla="*/ 84 w 108"/>
                  <a:gd name="T15" fmla="*/ 20 h 130"/>
                  <a:gd name="T16" fmla="*/ 104 w 108"/>
                  <a:gd name="T17" fmla="*/ 18 h 130"/>
                  <a:gd name="T18" fmla="*/ 106 w 108"/>
                  <a:gd name="T19" fmla="*/ 32 h 130"/>
                  <a:gd name="T20" fmla="*/ 98 w 108"/>
                  <a:gd name="T21" fmla="*/ 46 h 130"/>
                  <a:gd name="T22" fmla="*/ 108 w 108"/>
                  <a:gd name="T23" fmla="*/ 64 h 130"/>
                  <a:gd name="T24" fmla="*/ 104 w 108"/>
                  <a:gd name="T25" fmla="*/ 94 h 130"/>
                  <a:gd name="T26" fmla="*/ 96 w 108"/>
                  <a:gd name="T27" fmla="*/ 98 h 130"/>
                  <a:gd name="T28" fmla="*/ 94 w 108"/>
                  <a:gd name="T29" fmla="*/ 92 h 130"/>
                  <a:gd name="T30" fmla="*/ 84 w 108"/>
                  <a:gd name="T31" fmla="*/ 96 h 130"/>
                  <a:gd name="T32" fmla="*/ 72 w 108"/>
                  <a:gd name="T33" fmla="*/ 84 h 130"/>
                  <a:gd name="T34" fmla="*/ 70 w 108"/>
                  <a:gd name="T35" fmla="*/ 98 h 130"/>
                  <a:gd name="T36" fmla="*/ 54 w 108"/>
                  <a:gd name="T37" fmla="*/ 98 h 130"/>
                  <a:gd name="T38" fmla="*/ 54 w 108"/>
                  <a:gd name="T39" fmla="*/ 106 h 130"/>
                  <a:gd name="T40" fmla="*/ 56 w 108"/>
                  <a:gd name="T41" fmla="*/ 110 h 130"/>
                  <a:gd name="T42" fmla="*/ 60 w 108"/>
                  <a:gd name="T43" fmla="*/ 120 h 130"/>
                  <a:gd name="T44" fmla="*/ 56 w 108"/>
                  <a:gd name="T45" fmla="*/ 124 h 130"/>
                  <a:gd name="T46" fmla="*/ 52 w 108"/>
                  <a:gd name="T47" fmla="*/ 120 h 130"/>
                  <a:gd name="T48" fmla="*/ 46 w 108"/>
                  <a:gd name="T49" fmla="*/ 130 h 130"/>
                  <a:gd name="T50" fmla="*/ 34 w 108"/>
                  <a:gd name="T51" fmla="*/ 114 h 130"/>
                  <a:gd name="T52" fmla="*/ 20 w 108"/>
                  <a:gd name="T53" fmla="*/ 98 h 130"/>
                  <a:gd name="T54" fmla="*/ 24 w 108"/>
                  <a:gd name="T55" fmla="*/ 100 h 130"/>
                  <a:gd name="T56" fmla="*/ 12 w 108"/>
                  <a:gd name="T57" fmla="*/ 86 h 130"/>
                  <a:gd name="T58" fmla="*/ 16 w 108"/>
                  <a:gd name="T59" fmla="*/ 88 h 130"/>
                  <a:gd name="T60" fmla="*/ 8 w 108"/>
                  <a:gd name="T61" fmla="*/ 74 h 130"/>
                  <a:gd name="T62" fmla="*/ 14 w 108"/>
                  <a:gd name="T63" fmla="*/ 80 h 130"/>
                  <a:gd name="T64" fmla="*/ 10 w 108"/>
                  <a:gd name="T65" fmla="*/ 76 h 130"/>
                  <a:gd name="T66" fmla="*/ 0 w 108"/>
                  <a:gd name="T67" fmla="*/ 60 h 130"/>
                  <a:gd name="T68" fmla="*/ 6 w 108"/>
                  <a:gd name="T69" fmla="*/ 62 h 130"/>
                  <a:gd name="T70" fmla="*/ 12 w 108"/>
                  <a:gd name="T71" fmla="*/ 42 h 130"/>
                  <a:gd name="T72" fmla="*/ 24 w 108"/>
                  <a:gd name="T73" fmla="*/ 42 h 130"/>
                  <a:gd name="T74" fmla="*/ 14 w 108"/>
                  <a:gd name="T75" fmla="*/ 38 h 130"/>
                  <a:gd name="T76" fmla="*/ 12 w 108"/>
                  <a:gd name="T77" fmla="*/ 32 h 130"/>
                  <a:gd name="T78" fmla="*/ 16 w 108"/>
                  <a:gd name="T79" fmla="*/ 32 h 130"/>
                  <a:gd name="T80" fmla="*/ 20 w 108"/>
                  <a:gd name="T81" fmla="*/ 24 h 1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8" h="130">
                    <a:moveTo>
                      <a:pt x="20" y="24"/>
                    </a:moveTo>
                    <a:lnTo>
                      <a:pt x="20" y="24"/>
                    </a:lnTo>
                    <a:lnTo>
                      <a:pt x="36" y="24"/>
                    </a:lnTo>
                    <a:lnTo>
                      <a:pt x="50" y="24"/>
                    </a:lnTo>
                    <a:lnTo>
                      <a:pt x="48" y="0"/>
                    </a:lnTo>
                    <a:lnTo>
                      <a:pt x="68" y="0"/>
                    </a:lnTo>
                    <a:lnTo>
                      <a:pt x="86" y="0"/>
                    </a:lnTo>
                    <a:lnTo>
                      <a:pt x="84" y="20"/>
                    </a:lnTo>
                    <a:lnTo>
                      <a:pt x="104" y="18"/>
                    </a:lnTo>
                    <a:lnTo>
                      <a:pt x="106" y="32"/>
                    </a:lnTo>
                    <a:lnTo>
                      <a:pt x="98" y="46"/>
                    </a:lnTo>
                    <a:lnTo>
                      <a:pt x="108" y="64"/>
                    </a:lnTo>
                    <a:lnTo>
                      <a:pt x="104" y="94"/>
                    </a:lnTo>
                    <a:lnTo>
                      <a:pt x="96" y="98"/>
                    </a:lnTo>
                    <a:lnTo>
                      <a:pt x="94" y="92"/>
                    </a:lnTo>
                    <a:lnTo>
                      <a:pt x="84" y="96"/>
                    </a:lnTo>
                    <a:lnTo>
                      <a:pt x="72" y="84"/>
                    </a:lnTo>
                    <a:lnTo>
                      <a:pt x="70" y="98"/>
                    </a:lnTo>
                    <a:lnTo>
                      <a:pt x="54" y="98"/>
                    </a:lnTo>
                    <a:lnTo>
                      <a:pt x="54" y="106"/>
                    </a:lnTo>
                    <a:lnTo>
                      <a:pt x="56" y="110"/>
                    </a:lnTo>
                    <a:lnTo>
                      <a:pt x="60" y="120"/>
                    </a:lnTo>
                    <a:lnTo>
                      <a:pt x="56" y="124"/>
                    </a:lnTo>
                    <a:lnTo>
                      <a:pt x="52" y="120"/>
                    </a:lnTo>
                    <a:lnTo>
                      <a:pt x="46" y="130"/>
                    </a:lnTo>
                    <a:lnTo>
                      <a:pt x="34" y="114"/>
                    </a:lnTo>
                    <a:lnTo>
                      <a:pt x="20" y="98"/>
                    </a:lnTo>
                    <a:lnTo>
                      <a:pt x="24" y="100"/>
                    </a:lnTo>
                    <a:lnTo>
                      <a:pt x="12" y="86"/>
                    </a:lnTo>
                    <a:lnTo>
                      <a:pt x="16" y="88"/>
                    </a:lnTo>
                    <a:lnTo>
                      <a:pt x="8" y="74"/>
                    </a:lnTo>
                    <a:lnTo>
                      <a:pt x="14" y="80"/>
                    </a:lnTo>
                    <a:lnTo>
                      <a:pt x="10" y="76"/>
                    </a:lnTo>
                    <a:lnTo>
                      <a:pt x="0" y="60"/>
                    </a:lnTo>
                    <a:lnTo>
                      <a:pt x="6" y="62"/>
                    </a:lnTo>
                    <a:lnTo>
                      <a:pt x="12" y="42"/>
                    </a:lnTo>
                    <a:lnTo>
                      <a:pt x="24" y="42"/>
                    </a:lnTo>
                    <a:lnTo>
                      <a:pt x="14" y="38"/>
                    </a:lnTo>
                    <a:lnTo>
                      <a:pt x="12" y="32"/>
                    </a:lnTo>
                    <a:lnTo>
                      <a:pt x="16" y="32"/>
                    </a:lnTo>
                    <a:lnTo>
                      <a:pt x="20" y="2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57" name="Freeform 455">
                <a:extLst>
                  <a:ext uri="{FF2B5EF4-FFF2-40B4-BE49-F238E27FC236}">
                    <a16:creationId xmlns:a16="http://schemas.microsoft.com/office/drawing/2014/main" id="{7904A934-FA0C-D7DE-E497-C3B9106CED21}"/>
                  </a:ext>
                </a:extLst>
              </p:cNvPr>
              <p:cNvSpPr>
                <a:spLocks noChangeAspect="1"/>
              </p:cNvSpPr>
              <p:nvPr/>
            </p:nvSpPr>
            <p:spPr bwMode="auto">
              <a:xfrm>
                <a:off x="5288270" y="4021132"/>
                <a:ext cx="422724" cy="355850"/>
              </a:xfrm>
              <a:custGeom>
                <a:avLst/>
                <a:gdLst>
                  <a:gd name="T0" fmla="*/ 94 w 278"/>
                  <a:gd name="T1" fmla="*/ 230 h 234"/>
                  <a:gd name="T2" fmla="*/ 70 w 278"/>
                  <a:gd name="T3" fmla="*/ 214 h 234"/>
                  <a:gd name="T4" fmla="*/ 54 w 278"/>
                  <a:gd name="T5" fmla="*/ 210 h 234"/>
                  <a:gd name="T6" fmla="*/ 50 w 278"/>
                  <a:gd name="T7" fmla="*/ 194 h 234"/>
                  <a:gd name="T8" fmla="*/ 40 w 278"/>
                  <a:gd name="T9" fmla="*/ 190 h 234"/>
                  <a:gd name="T10" fmla="*/ 32 w 278"/>
                  <a:gd name="T11" fmla="*/ 174 h 234"/>
                  <a:gd name="T12" fmla="*/ 24 w 278"/>
                  <a:gd name="T13" fmla="*/ 160 h 234"/>
                  <a:gd name="T14" fmla="*/ 6 w 278"/>
                  <a:gd name="T15" fmla="*/ 144 h 234"/>
                  <a:gd name="T16" fmla="*/ 0 w 278"/>
                  <a:gd name="T17" fmla="*/ 138 h 234"/>
                  <a:gd name="T18" fmla="*/ 6 w 278"/>
                  <a:gd name="T19" fmla="*/ 128 h 234"/>
                  <a:gd name="T20" fmla="*/ 18 w 278"/>
                  <a:gd name="T21" fmla="*/ 126 h 234"/>
                  <a:gd name="T22" fmla="*/ 22 w 278"/>
                  <a:gd name="T23" fmla="*/ 102 h 234"/>
                  <a:gd name="T24" fmla="*/ 24 w 278"/>
                  <a:gd name="T25" fmla="*/ 80 h 234"/>
                  <a:gd name="T26" fmla="*/ 34 w 278"/>
                  <a:gd name="T27" fmla="*/ 78 h 234"/>
                  <a:gd name="T28" fmla="*/ 40 w 278"/>
                  <a:gd name="T29" fmla="*/ 54 h 234"/>
                  <a:gd name="T30" fmla="*/ 58 w 278"/>
                  <a:gd name="T31" fmla="*/ 20 h 234"/>
                  <a:gd name="T32" fmla="*/ 66 w 278"/>
                  <a:gd name="T33" fmla="*/ 22 h 234"/>
                  <a:gd name="T34" fmla="*/ 76 w 278"/>
                  <a:gd name="T35" fmla="*/ 10 h 234"/>
                  <a:gd name="T36" fmla="*/ 84 w 278"/>
                  <a:gd name="T37" fmla="*/ 18 h 234"/>
                  <a:gd name="T38" fmla="*/ 86 w 278"/>
                  <a:gd name="T39" fmla="*/ 0 h 234"/>
                  <a:gd name="T40" fmla="*/ 96 w 278"/>
                  <a:gd name="T41" fmla="*/ 10 h 234"/>
                  <a:gd name="T42" fmla="*/ 108 w 278"/>
                  <a:gd name="T43" fmla="*/ 10 h 234"/>
                  <a:gd name="T44" fmla="*/ 118 w 278"/>
                  <a:gd name="T45" fmla="*/ 12 h 234"/>
                  <a:gd name="T46" fmla="*/ 130 w 278"/>
                  <a:gd name="T47" fmla="*/ 18 h 234"/>
                  <a:gd name="T48" fmla="*/ 136 w 278"/>
                  <a:gd name="T49" fmla="*/ 24 h 234"/>
                  <a:gd name="T50" fmla="*/ 146 w 278"/>
                  <a:gd name="T51" fmla="*/ 38 h 234"/>
                  <a:gd name="T52" fmla="*/ 162 w 278"/>
                  <a:gd name="T53" fmla="*/ 44 h 234"/>
                  <a:gd name="T54" fmla="*/ 164 w 278"/>
                  <a:gd name="T55" fmla="*/ 48 h 234"/>
                  <a:gd name="T56" fmla="*/ 174 w 278"/>
                  <a:gd name="T57" fmla="*/ 44 h 234"/>
                  <a:gd name="T58" fmla="*/ 162 w 278"/>
                  <a:gd name="T59" fmla="*/ 74 h 234"/>
                  <a:gd name="T60" fmla="*/ 182 w 278"/>
                  <a:gd name="T61" fmla="*/ 74 h 234"/>
                  <a:gd name="T62" fmla="*/ 180 w 278"/>
                  <a:gd name="T63" fmla="*/ 86 h 234"/>
                  <a:gd name="T64" fmla="*/ 192 w 278"/>
                  <a:gd name="T65" fmla="*/ 102 h 234"/>
                  <a:gd name="T66" fmla="*/ 204 w 278"/>
                  <a:gd name="T67" fmla="*/ 118 h 234"/>
                  <a:gd name="T68" fmla="*/ 218 w 278"/>
                  <a:gd name="T69" fmla="*/ 122 h 234"/>
                  <a:gd name="T70" fmla="*/ 232 w 278"/>
                  <a:gd name="T71" fmla="*/ 128 h 234"/>
                  <a:gd name="T72" fmla="*/ 246 w 278"/>
                  <a:gd name="T73" fmla="*/ 134 h 234"/>
                  <a:gd name="T74" fmla="*/ 260 w 278"/>
                  <a:gd name="T75" fmla="*/ 138 h 234"/>
                  <a:gd name="T76" fmla="*/ 278 w 278"/>
                  <a:gd name="T77" fmla="*/ 138 h 234"/>
                  <a:gd name="T78" fmla="*/ 264 w 278"/>
                  <a:gd name="T79" fmla="*/ 156 h 234"/>
                  <a:gd name="T80" fmla="*/ 252 w 278"/>
                  <a:gd name="T81" fmla="*/ 172 h 234"/>
                  <a:gd name="T82" fmla="*/ 236 w 278"/>
                  <a:gd name="T83" fmla="*/ 188 h 234"/>
                  <a:gd name="T84" fmla="*/ 224 w 278"/>
                  <a:gd name="T85" fmla="*/ 204 h 234"/>
                  <a:gd name="T86" fmla="*/ 208 w 278"/>
                  <a:gd name="T87" fmla="*/ 206 h 234"/>
                  <a:gd name="T88" fmla="*/ 194 w 278"/>
                  <a:gd name="T89" fmla="*/ 208 h 234"/>
                  <a:gd name="T90" fmla="*/ 176 w 278"/>
                  <a:gd name="T91" fmla="*/ 218 h 234"/>
                  <a:gd name="T92" fmla="*/ 166 w 278"/>
                  <a:gd name="T93" fmla="*/ 224 h 234"/>
                  <a:gd name="T94" fmla="*/ 148 w 278"/>
                  <a:gd name="T95" fmla="*/ 220 h 234"/>
                  <a:gd name="T96" fmla="*/ 128 w 278"/>
                  <a:gd name="T97" fmla="*/ 226 h 234"/>
                  <a:gd name="T98" fmla="*/ 120 w 278"/>
                  <a:gd name="T99" fmla="*/ 234 h 234"/>
                  <a:gd name="T100" fmla="*/ 94 w 278"/>
                  <a:gd name="T101" fmla="*/ 230 h 2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8" h="234">
                    <a:moveTo>
                      <a:pt x="94" y="230"/>
                    </a:moveTo>
                    <a:lnTo>
                      <a:pt x="70" y="214"/>
                    </a:lnTo>
                    <a:lnTo>
                      <a:pt x="54" y="210"/>
                    </a:lnTo>
                    <a:lnTo>
                      <a:pt x="50" y="194"/>
                    </a:lnTo>
                    <a:lnTo>
                      <a:pt x="40" y="190"/>
                    </a:lnTo>
                    <a:lnTo>
                      <a:pt x="32" y="174"/>
                    </a:lnTo>
                    <a:lnTo>
                      <a:pt x="24" y="160"/>
                    </a:lnTo>
                    <a:lnTo>
                      <a:pt x="6" y="144"/>
                    </a:lnTo>
                    <a:lnTo>
                      <a:pt x="0" y="138"/>
                    </a:lnTo>
                    <a:lnTo>
                      <a:pt x="6" y="128"/>
                    </a:lnTo>
                    <a:lnTo>
                      <a:pt x="18" y="126"/>
                    </a:lnTo>
                    <a:lnTo>
                      <a:pt x="22" y="102"/>
                    </a:lnTo>
                    <a:lnTo>
                      <a:pt x="24" y="80"/>
                    </a:lnTo>
                    <a:lnTo>
                      <a:pt x="34" y="78"/>
                    </a:lnTo>
                    <a:lnTo>
                      <a:pt x="40" y="54"/>
                    </a:lnTo>
                    <a:lnTo>
                      <a:pt x="58" y="20"/>
                    </a:lnTo>
                    <a:lnTo>
                      <a:pt x="66" y="22"/>
                    </a:lnTo>
                    <a:lnTo>
                      <a:pt x="76" y="10"/>
                    </a:lnTo>
                    <a:lnTo>
                      <a:pt x="84" y="18"/>
                    </a:lnTo>
                    <a:lnTo>
                      <a:pt x="86" y="0"/>
                    </a:lnTo>
                    <a:lnTo>
                      <a:pt x="96" y="10"/>
                    </a:lnTo>
                    <a:lnTo>
                      <a:pt x="108" y="10"/>
                    </a:lnTo>
                    <a:lnTo>
                      <a:pt x="118" y="12"/>
                    </a:lnTo>
                    <a:lnTo>
                      <a:pt x="130" y="18"/>
                    </a:lnTo>
                    <a:lnTo>
                      <a:pt x="136" y="24"/>
                    </a:lnTo>
                    <a:lnTo>
                      <a:pt x="146" y="38"/>
                    </a:lnTo>
                    <a:lnTo>
                      <a:pt x="162" y="44"/>
                    </a:lnTo>
                    <a:lnTo>
                      <a:pt x="164" y="48"/>
                    </a:lnTo>
                    <a:lnTo>
                      <a:pt x="174" y="44"/>
                    </a:lnTo>
                    <a:lnTo>
                      <a:pt x="162" y="74"/>
                    </a:lnTo>
                    <a:lnTo>
                      <a:pt x="182" y="74"/>
                    </a:lnTo>
                    <a:lnTo>
                      <a:pt x="180" y="86"/>
                    </a:lnTo>
                    <a:lnTo>
                      <a:pt x="192" y="102"/>
                    </a:lnTo>
                    <a:lnTo>
                      <a:pt x="204" y="118"/>
                    </a:lnTo>
                    <a:lnTo>
                      <a:pt x="218" y="122"/>
                    </a:lnTo>
                    <a:lnTo>
                      <a:pt x="232" y="128"/>
                    </a:lnTo>
                    <a:lnTo>
                      <a:pt x="246" y="134"/>
                    </a:lnTo>
                    <a:lnTo>
                      <a:pt x="260" y="138"/>
                    </a:lnTo>
                    <a:lnTo>
                      <a:pt x="278" y="138"/>
                    </a:lnTo>
                    <a:lnTo>
                      <a:pt x="264" y="156"/>
                    </a:lnTo>
                    <a:lnTo>
                      <a:pt x="252" y="172"/>
                    </a:lnTo>
                    <a:lnTo>
                      <a:pt x="236" y="188"/>
                    </a:lnTo>
                    <a:lnTo>
                      <a:pt x="224" y="204"/>
                    </a:lnTo>
                    <a:lnTo>
                      <a:pt x="208" y="206"/>
                    </a:lnTo>
                    <a:lnTo>
                      <a:pt x="194" y="208"/>
                    </a:lnTo>
                    <a:lnTo>
                      <a:pt x="176" y="218"/>
                    </a:lnTo>
                    <a:lnTo>
                      <a:pt x="166" y="224"/>
                    </a:lnTo>
                    <a:lnTo>
                      <a:pt x="148" y="220"/>
                    </a:lnTo>
                    <a:lnTo>
                      <a:pt x="128" y="226"/>
                    </a:lnTo>
                    <a:lnTo>
                      <a:pt x="120" y="234"/>
                    </a:lnTo>
                    <a:lnTo>
                      <a:pt x="94" y="23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58" name="Freeform 456">
                <a:extLst>
                  <a:ext uri="{FF2B5EF4-FFF2-40B4-BE49-F238E27FC236}">
                    <a16:creationId xmlns:a16="http://schemas.microsoft.com/office/drawing/2014/main" id="{D031AEB5-0FDB-9A66-689B-DD0AA808F4A2}"/>
                  </a:ext>
                </a:extLst>
              </p:cNvPr>
              <p:cNvSpPr>
                <a:spLocks noChangeAspect="1"/>
              </p:cNvSpPr>
              <p:nvPr/>
            </p:nvSpPr>
            <p:spPr bwMode="auto">
              <a:xfrm>
                <a:off x="4731732" y="3329199"/>
                <a:ext cx="6083" cy="3040"/>
              </a:xfrm>
              <a:custGeom>
                <a:avLst/>
                <a:gdLst>
                  <a:gd name="T0" fmla="*/ 4 w 4"/>
                  <a:gd name="T1" fmla="*/ 2 h 2"/>
                  <a:gd name="T2" fmla="*/ 2 w 4"/>
                  <a:gd name="T3" fmla="*/ 2 h 2"/>
                  <a:gd name="T4" fmla="*/ 0 w 4"/>
                  <a:gd name="T5" fmla="*/ 0 h 2"/>
                  <a:gd name="T6" fmla="*/ 4 w 4"/>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2"/>
                    </a:moveTo>
                    <a:lnTo>
                      <a:pt x="2" y="2"/>
                    </a:lnTo>
                    <a:lnTo>
                      <a:pt x="0" y="0"/>
                    </a:lnTo>
                    <a:lnTo>
                      <a:pt x="4" y="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59" name="Freeform 457">
                <a:extLst>
                  <a:ext uri="{FF2B5EF4-FFF2-40B4-BE49-F238E27FC236}">
                    <a16:creationId xmlns:a16="http://schemas.microsoft.com/office/drawing/2014/main" id="{B02DC883-4C43-6EBC-F4E4-14758C5D3E61}"/>
                  </a:ext>
                </a:extLst>
              </p:cNvPr>
              <p:cNvSpPr>
                <a:spLocks noChangeAspect="1"/>
              </p:cNvSpPr>
              <p:nvPr/>
            </p:nvSpPr>
            <p:spPr bwMode="auto">
              <a:xfrm>
                <a:off x="4731732" y="3329199"/>
                <a:ext cx="6083" cy="3040"/>
              </a:xfrm>
              <a:custGeom>
                <a:avLst/>
                <a:gdLst>
                  <a:gd name="T0" fmla="*/ 4 w 4"/>
                  <a:gd name="T1" fmla="*/ 2 h 2"/>
                  <a:gd name="T2" fmla="*/ 2 w 4"/>
                  <a:gd name="T3" fmla="*/ 2 h 2"/>
                  <a:gd name="T4" fmla="*/ 0 w 4"/>
                  <a:gd name="T5" fmla="*/ 0 h 2"/>
                  <a:gd name="T6" fmla="*/ 4 w 4"/>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2"/>
                    </a:moveTo>
                    <a:lnTo>
                      <a:pt x="2" y="2"/>
                    </a:lnTo>
                    <a:lnTo>
                      <a:pt x="0" y="0"/>
                    </a:lnTo>
                    <a:lnTo>
                      <a:pt x="4" y="2"/>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060" name="Freeform 458">
                <a:extLst>
                  <a:ext uri="{FF2B5EF4-FFF2-40B4-BE49-F238E27FC236}">
                    <a16:creationId xmlns:a16="http://schemas.microsoft.com/office/drawing/2014/main" id="{02B0D989-2DB1-2F52-7712-2435CCAD525F}"/>
                  </a:ext>
                </a:extLst>
              </p:cNvPr>
              <p:cNvSpPr>
                <a:spLocks noChangeAspect="1"/>
              </p:cNvSpPr>
              <p:nvPr/>
            </p:nvSpPr>
            <p:spPr bwMode="auto">
              <a:xfrm>
                <a:off x="4588797" y="2965745"/>
                <a:ext cx="3040" cy="9123"/>
              </a:xfrm>
              <a:custGeom>
                <a:avLst/>
                <a:gdLst>
                  <a:gd name="T0" fmla="*/ 0 w 2"/>
                  <a:gd name="T1" fmla="*/ 0 h 6"/>
                  <a:gd name="T2" fmla="*/ 0 w 2"/>
                  <a:gd name="T3" fmla="*/ 2 h 6"/>
                  <a:gd name="T4" fmla="*/ 2 w 2"/>
                  <a:gd name="T5" fmla="*/ 2 h 6"/>
                  <a:gd name="T6" fmla="*/ 0 w 2"/>
                  <a:gd name="T7" fmla="*/ 2 h 6"/>
                  <a:gd name="T8" fmla="*/ 2 w 2"/>
                  <a:gd name="T9" fmla="*/ 2 h 6"/>
                  <a:gd name="T10" fmla="*/ 2 w 2"/>
                  <a:gd name="T11" fmla="*/ 4 h 6"/>
                  <a:gd name="T12" fmla="*/ 2 w 2"/>
                  <a:gd name="T13" fmla="*/ 4 h 6"/>
                  <a:gd name="T14" fmla="*/ 2 w 2"/>
                  <a:gd name="T15" fmla="*/ 4 h 6"/>
                  <a:gd name="T16" fmla="*/ 2 w 2"/>
                  <a:gd name="T17" fmla="*/ 4 h 6"/>
                  <a:gd name="T18" fmla="*/ 2 w 2"/>
                  <a:gd name="T19" fmla="*/ 4 h 6"/>
                  <a:gd name="T20" fmla="*/ 2 w 2"/>
                  <a:gd name="T21" fmla="*/ 6 h 6"/>
                  <a:gd name="T22" fmla="*/ 2 w 2"/>
                  <a:gd name="T23" fmla="*/ 4 h 6"/>
                  <a:gd name="T24" fmla="*/ 2 w 2"/>
                  <a:gd name="T25" fmla="*/ 6 h 6"/>
                  <a:gd name="T26" fmla="*/ 0 w 2"/>
                  <a:gd name="T27" fmla="*/ 6 h 6"/>
                  <a:gd name="T28" fmla="*/ 0 w 2"/>
                  <a:gd name="T29" fmla="*/ 4 h 6"/>
                  <a:gd name="T30" fmla="*/ 0 w 2"/>
                  <a:gd name="T31" fmla="*/ 6 h 6"/>
                  <a:gd name="T32" fmla="*/ 0 w 2"/>
                  <a:gd name="T33" fmla="*/ 6 h 6"/>
                  <a:gd name="T34" fmla="*/ 0 w 2"/>
                  <a:gd name="T35" fmla="*/ 4 h 6"/>
                  <a:gd name="T36" fmla="*/ 0 w 2"/>
                  <a:gd name="T37" fmla="*/ 4 h 6"/>
                  <a:gd name="T38" fmla="*/ 0 w 2"/>
                  <a:gd name="T39" fmla="*/ 4 h 6"/>
                  <a:gd name="T40" fmla="*/ 0 w 2"/>
                  <a:gd name="T41" fmla="*/ 2 h 6"/>
                  <a:gd name="T42" fmla="*/ 0 w 2"/>
                  <a:gd name="T43" fmla="*/ 2 h 6"/>
                  <a:gd name="T44" fmla="*/ 0 w 2"/>
                  <a:gd name="T45" fmla="*/ 0 h 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6">
                    <a:moveTo>
                      <a:pt x="0" y="0"/>
                    </a:moveTo>
                    <a:lnTo>
                      <a:pt x="0" y="2"/>
                    </a:lnTo>
                    <a:lnTo>
                      <a:pt x="2" y="2"/>
                    </a:lnTo>
                    <a:lnTo>
                      <a:pt x="0" y="2"/>
                    </a:lnTo>
                    <a:lnTo>
                      <a:pt x="2" y="2"/>
                    </a:lnTo>
                    <a:lnTo>
                      <a:pt x="2" y="4"/>
                    </a:lnTo>
                    <a:lnTo>
                      <a:pt x="2" y="6"/>
                    </a:lnTo>
                    <a:lnTo>
                      <a:pt x="2" y="4"/>
                    </a:lnTo>
                    <a:lnTo>
                      <a:pt x="2" y="6"/>
                    </a:lnTo>
                    <a:lnTo>
                      <a:pt x="0" y="6"/>
                    </a:lnTo>
                    <a:lnTo>
                      <a:pt x="0" y="4"/>
                    </a:lnTo>
                    <a:lnTo>
                      <a:pt x="0" y="6"/>
                    </a:lnTo>
                    <a:lnTo>
                      <a:pt x="0" y="4"/>
                    </a:lnTo>
                    <a:lnTo>
                      <a:pt x="0" y="2"/>
                    </a:lnTo>
                    <a:lnTo>
                      <a:pt x="0" y="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61" name="Freeform 459">
                <a:extLst>
                  <a:ext uri="{FF2B5EF4-FFF2-40B4-BE49-F238E27FC236}">
                    <a16:creationId xmlns:a16="http://schemas.microsoft.com/office/drawing/2014/main" id="{F4CF389C-ABCC-93C8-FE77-86D1B4F35D9B}"/>
                  </a:ext>
                </a:extLst>
              </p:cNvPr>
              <p:cNvSpPr>
                <a:spLocks noChangeAspect="1"/>
              </p:cNvSpPr>
              <p:nvPr/>
            </p:nvSpPr>
            <p:spPr bwMode="auto">
              <a:xfrm>
                <a:off x="4588797" y="2965745"/>
                <a:ext cx="3040" cy="9123"/>
              </a:xfrm>
              <a:custGeom>
                <a:avLst/>
                <a:gdLst>
                  <a:gd name="T0" fmla="*/ 0 w 2"/>
                  <a:gd name="T1" fmla="*/ 0 h 6"/>
                  <a:gd name="T2" fmla="*/ 0 w 2"/>
                  <a:gd name="T3" fmla="*/ 2 h 6"/>
                  <a:gd name="T4" fmla="*/ 2 w 2"/>
                  <a:gd name="T5" fmla="*/ 2 h 6"/>
                  <a:gd name="T6" fmla="*/ 0 w 2"/>
                  <a:gd name="T7" fmla="*/ 2 h 6"/>
                  <a:gd name="T8" fmla="*/ 2 w 2"/>
                  <a:gd name="T9" fmla="*/ 2 h 6"/>
                  <a:gd name="T10" fmla="*/ 2 w 2"/>
                  <a:gd name="T11" fmla="*/ 4 h 6"/>
                  <a:gd name="T12" fmla="*/ 2 w 2"/>
                  <a:gd name="T13" fmla="*/ 4 h 6"/>
                  <a:gd name="T14" fmla="*/ 2 w 2"/>
                  <a:gd name="T15" fmla="*/ 4 h 6"/>
                  <a:gd name="T16" fmla="*/ 2 w 2"/>
                  <a:gd name="T17" fmla="*/ 4 h 6"/>
                  <a:gd name="T18" fmla="*/ 2 w 2"/>
                  <a:gd name="T19" fmla="*/ 4 h 6"/>
                  <a:gd name="T20" fmla="*/ 2 w 2"/>
                  <a:gd name="T21" fmla="*/ 6 h 6"/>
                  <a:gd name="T22" fmla="*/ 2 w 2"/>
                  <a:gd name="T23" fmla="*/ 4 h 6"/>
                  <a:gd name="T24" fmla="*/ 2 w 2"/>
                  <a:gd name="T25" fmla="*/ 6 h 6"/>
                  <a:gd name="T26" fmla="*/ 0 w 2"/>
                  <a:gd name="T27" fmla="*/ 6 h 6"/>
                  <a:gd name="T28" fmla="*/ 0 w 2"/>
                  <a:gd name="T29" fmla="*/ 4 h 6"/>
                  <a:gd name="T30" fmla="*/ 0 w 2"/>
                  <a:gd name="T31" fmla="*/ 6 h 6"/>
                  <a:gd name="T32" fmla="*/ 0 w 2"/>
                  <a:gd name="T33" fmla="*/ 6 h 6"/>
                  <a:gd name="T34" fmla="*/ 0 w 2"/>
                  <a:gd name="T35" fmla="*/ 4 h 6"/>
                  <a:gd name="T36" fmla="*/ 0 w 2"/>
                  <a:gd name="T37" fmla="*/ 4 h 6"/>
                  <a:gd name="T38" fmla="*/ 0 w 2"/>
                  <a:gd name="T39" fmla="*/ 4 h 6"/>
                  <a:gd name="T40" fmla="*/ 0 w 2"/>
                  <a:gd name="T41" fmla="*/ 2 h 6"/>
                  <a:gd name="T42" fmla="*/ 0 w 2"/>
                  <a:gd name="T43" fmla="*/ 2 h 6"/>
                  <a:gd name="T44" fmla="*/ 0 w 2"/>
                  <a:gd name="T45" fmla="*/ 0 h 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6">
                    <a:moveTo>
                      <a:pt x="0" y="0"/>
                    </a:moveTo>
                    <a:lnTo>
                      <a:pt x="0" y="2"/>
                    </a:lnTo>
                    <a:lnTo>
                      <a:pt x="2" y="2"/>
                    </a:lnTo>
                    <a:lnTo>
                      <a:pt x="0" y="2"/>
                    </a:lnTo>
                    <a:lnTo>
                      <a:pt x="2" y="2"/>
                    </a:lnTo>
                    <a:lnTo>
                      <a:pt x="2" y="4"/>
                    </a:lnTo>
                    <a:lnTo>
                      <a:pt x="2" y="6"/>
                    </a:lnTo>
                    <a:lnTo>
                      <a:pt x="2" y="4"/>
                    </a:lnTo>
                    <a:lnTo>
                      <a:pt x="2" y="6"/>
                    </a:lnTo>
                    <a:lnTo>
                      <a:pt x="0" y="6"/>
                    </a:lnTo>
                    <a:lnTo>
                      <a:pt x="0" y="4"/>
                    </a:lnTo>
                    <a:lnTo>
                      <a:pt x="0" y="6"/>
                    </a:lnTo>
                    <a:lnTo>
                      <a:pt x="0" y="4"/>
                    </a:lnTo>
                    <a:lnTo>
                      <a:pt x="0" y="2"/>
                    </a:lnTo>
                    <a:lnTo>
                      <a:pt x="0" y="0"/>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062" name="Freeform 460">
                <a:extLst>
                  <a:ext uri="{FF2B5EF4-FFF2-40B4-BE49-F238E27FC236}">
                    <a16:creationId xmlns:a16="http://schemas.microsoft.com/office/drawing/2014/main" id="{C18AC299-7647-FAB7-667B-7194F9F8B178}"/>
                  </a:ext>
                </a:extLst>
              </p:cNvPr>
              <p:cNvSpPr>
                <a:spLocks noChangeAspect="1" noEditPoints="1"/>
              </p:cNvSpPr>
              <p:nvPr/>
            </p:nvSpPr>
            <p:spPr bwMode="auto">
              <a:xfrm>
                <a:off x="7195094" y="4261407"/>
                <a:ext cx="544373" cy="202258"/>
              </a:xfrm>
              <a:custGeom>
                <a:avLst/>
                <a:gdLst>
                  <a:gd name="T0" fmla="*/ 4 w 358"/>
                  <a:gd name="T1" fmla="*/ 38 h 133"/>
                  <a:gd name="T2" fmla="*/ 4 w 358"/>
                  <a:gd name="T3" fmla="*/ 36 h 133"/>
                  <a:gd name="T4" fmla="*/ 4 w 358"/>
                  <a:gd name="T5" fmla="*/ 36 h 133"/>
                  <a:gd name="T6" fmla="*/ 84 w 358"/>
                  <a:gd name="T7" fmla="*/ 131 h 133"/>
                  <a:gd name="T8" fmla="*/ 84 w 358"/>
                  <a:gd name="T9" fmla="*/ 129 h 133"/>
                  <a:gd name="T10" fmla="*/ 82 w 358"/>
                  <a:gd name="T11" fmla="*/ 131 h 133"/>
                  <a:gd name="T12" fmla="*/ 82 w 358"/>
                  <a:gd name="T13" fmla="*/ 129 h 133"/>
                  <a:gd name="T14" fmla="*/ 84 w 358"/>
                  <a:gd name="T15" fmla="*/ 129 h 133"/>
                  <a:gd name="T16" fmla="*/ 86 w 358"/>
                  <a:gd name="T17" fmla="*/ 129 h 133"/>
                  <a:gd name="T18" fmla="*/ 86 w 358"/>
                  <a:gd name="T19" fmla="*/ 131 h 133"/>
                  <a:gd name="T20" fmla="*/ 84 w 358"/>
                  <a:gd name="T21" fmla="*/ 133 h 133"/>
                  <a:gd name="T22" fmla="*/ 84 w 358"/>
                  <a:gd name="T23" fmla="*/ 131 h 133"/>
                  <a:gd name="T24" fmla="*/ 84 w 358"/>
                  <a:gd name="T25" fmla="*/ 131 h 133"/>
                  <a:gd name="T26" fmla="*/ 42 w 358"/>
                  <a:gd name="T27" fmla="*/ 105 h 133"/>
                  <a:gd name="T28" fmla="*/ 14 w 358"/>
                  <a:gd name="T29" fmla="*/ 64 h 133"/>
                  <a:gd name="T30" fmla="*/ 0 w 358"/>
                  <a:gd name="T31" fmla="*/ 14 h 133"/>
                  <a:gd name="T32" fmla="*/ 14 w 358"/>
                  <a:gd name="T33" fmla="*/ 18 h 133"/>
                  <a:gd name="T34" fmla="*/ 30 w 358"/>
                  <a:gd name="T35" fmla="*/ 28 h 133"/>
                  <a:gd name="T36" fmla="*/ 38 w 358"/>
                  <a:gd name="T37" fmla="*/ 18 h 133"/>
                  <a:gd name="T38" fmla="*/ 56 w 358"/>
                  <a:gd name="T39" fmla="*/ 32 h 133"/>
                  <a:gd name="T40" fmla="*/ 64 w 358"/>
                  <a:gd name="T41" fmla="*/ 60 h 133"/>
                  <a:gd name="T42" fmla="*/ 74 w 358"/>
                  <a:gd name="T43" fmla="*/ 100 h 133"/>
                  <a:gd name="T44" fmla="*/ 82 w 358"/>
                  <a:gd name="T45" fmla="*/ 121 h 133"/>
                  <a:gd name="T46" fmla="*/ 72 w 358"/>
                  <a:gd name="T47" fmla="*/ 121 h 133"/>
                  <a:gd name="T48" fmla="*/ 318 w 358"/>
                  <a:gd name="T49" fmla="*/ 6 h 133"/>
                  <a:gd name="T50" fmla="*/ 324 w 358"/>
                  <a:gd name="T51" fmla="*/ 26 h 133"/>
                  <a:gd name="T52" fmla="*/ 338 w 358"/>
                  <a:gd name="T53" fmla="*/ 24 h 133"/>
                  <a:gd name="T54" fmla="*/ 358 w 358"/>
                  <a:gd name="T55" fmla="*/ 38 h 133"/>
                  <a:gd name="T56" fmla="*/ 350 w 358"/>
                  <a:gd name="T57" fmla="*/ 56 h 133"/>
                  <a:gd name="T58" fmla="*/ 328 w 358"/>
                  <a:gd name="T59" fmla="*/ 62 h 133"/>
                  <a:gd name="T60" fmla="*/ 296 w 358"/>
                  <a:gd name="T61" fmla="*/ 58 h 133"/>
                  <a:gd name="T62" fmla="*/ 288 w 358"/>
                  <a:gd name="T63" fmla="*/ 88 h 133"/>
                  <a:gd name="T64" fmla="*/ 274 w 358"/>
                  <a:gd name="T65" fmla="*/ 117 h 133"/>
                  <a:gd name="T66" fmla="*/ 234 w 358"/>
                  <a:gd name="T67" fmla="*/ 117 h 133"/>
                  <a:gd name="T68" fmla="*/ 202 w 358"/>
                  <a:gd name="T69" fmla="*/ 131 h 133"/>
                  <a:gd name="T70" fmla="*/ 180 w 358"/>
                  <a:gd name="T71" fmla="*/ 107 h 133"/>
                  <a:gd name="T72" fmla="*/ 198 w 358"/>
                  <a:gd name="T73" fmla="*/ 117 h 133"/>
                  <a:gd name="T74" fmla="*/ 208 w 358"/>
                  <a:gd name="T75" fmla="*/ 121 h 133"/>
                  <a:gd name="T76" fmla="*/ 212 w 358"/>
                  <a:gd name="T77" fmla="*/ 105 h 133"/>
                  <a:gd name="T78" fmla="*/ 214 w 358"/>
                  <a:gd name="T79" fmla="*/ 94 h 133"/>
                  <a:gd name="T80" fmla="*/ 240 w 358"/>
                  <a:gd name="T81" fmla="*/ 84 h 133"/>
                  <a:gd name="T82" fmla="*/ 262 w 358"/>
                  <a:gd name="T83" fmla="*/ 54 h 133"/>
                  <a:gd name="T84" fmla="*/ 276 w 358"/>
                  <a:gd name="T85" fmla="*/ 56 h 133"/>
                  <a:gd name="T86" fmla="*/ 284 w 358"/>
                  <a:gd name="T87" fmla="*/ 58 h 133"/>
                  <a:gd name="T88" fmla="*/ 286 w 358"/>
                  <a:gd name="T89" fmla="*/ 44 h 133"/>
                  <a:gd name="T90" fmla="*/ 290 w 358"/>
                  <a:gd name="T91" fmla="*/ 32 h 133"/>
                  <a:gd name="T92" fmla="*/ 316 w 358"/>
                  <a:gd name="T93" fmla="*/ 0 h 133"/>
                  <a:gd name="T94" fmla="*/ 318 w 358"/>
                  <a:gd name="T95" fmla="*/ 6 h 13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58" h="133">
                    <a:moveTo>
                      <a:pt x="4" y="36"/>
                    </a:moveTo>
                    <a:lnTo>
                      <a:pt x="4" y="38"/>
                    </a:lnTo>
                    <a:lnTo>
                      <a:pt x="4" y="36"/>
                    </a:lnTo>
                    <a:close/>
                    <a:moveTo>
                      <a:pt x="84" y="131"/>
                    </a:moveTo>
                    <a:lnTo>
                      <a:pt x="86" y="131"/>
                    </a:lnTo>
                    <a:lnTo>
                      <a:pt x="84" y="129"/>
                    </a:lnTo>
                    <a:lnTo>
                      <a:pt x="82" y="131"/>
                    </a:lnTo>
                    <a:lnTo>
                      <a:pt x="82" y="129"/>
                    </a:lnTo>
                    <a:lnTo>
                      <a:pt x="84" y="129"/>
                    </a:lnTo>
                    <a:lnTo>
                      <a:pt x="86" y="129"/>
                    </a:lnTo>
                    <a:lnTo>
                      <a:pt x="88" y="131"/>
                    </a:lnTo>
                    <a:lnTo>
                      <a:pt x="86" y="131"/>
                    </a:lnTo>
                    <a:lnTo>
                      <a:pt x="86" y="133"/>
                    </a:lnTo>
                    <a:lnTo>
                      <a:pt x="84" y="133"/>
                    </a:lnTo>
                    <a:lnTo>
                      <a:pt x="84" y="131"/>
                    </a:lnTo>
                    <a:close/>
                    <a:moveTo>
                      <a:pt x="66" y="121"/>
                    </a:moveTo>
                    <a:lnTo>
                      <a:pt x="42" y="105"/>
                    </a:lnTo>
                    <a:lnTo>
                      <a:pt x="24" y="88"/>
                    </a:lnTo>
                    <a:lnTo>
                      <a:pt x="14" y="64"/>
                    </a:lnTo>
                    <a:lnTo>
                      <a:pt x="8" y="40"/>
                    </a:lnTo>
                    <a:lnTo>
                      <a:pt x="0" y="14"/>
                    </a:lnTo>
                    <a:lnTo>
                      <a:pt x="0" y="10"/>
                    </a:lnTo>
                    <a:lnTo>
                      <a:pt x="14" y="18"/>
                    </a:lnTo>
                    <a:lnTo>
                      <a:pt x="16" y="28"/>
                    </a:lnTo>
                    <a:lnTo>
                      <a:pt x="30" y="28"/>
                    </a:lnTo>
                    <a:lnTo>
                      <a:pt x="36" y="18"/>
                    </a:lnTo>
                    <a:lnTo>
                      <a:pt x="38" y="18"/>
                    </a:lnTo>
                    <a:lnTo>
                      <a:pt x="44" y="22"/>
                    </a:lnTo>
                    <a:lnTo>
                      <a:pt x="56" y="32"/>
                    </a:lnTo>
                    <a:lnTo>
                      <a:pt x="62" y="46"/>
                    </a:lnTo>
                    <a:lnTo>
                      <a:pt x="64" y="60"/>
                    </a:lnTo>
                    <a:lnTo>
                      <a:pt x="64" y="80"/>
                    </a:lnTo>
                    <a:lnTo>
                      <a:pt x="74" y="100"/>
                    </a:lnTo>
                    <a:lnTo>
                      <a:pt x="82" y="119"/>
                    </a:lnTo>
                    <a:lnTo>
                      <a:pt x="82" y="121"/>
                    </a:lnTo>
                    <a:lnTo>
                      <a:pt x="76" y="117"/>
                    </a:lnTo>
                    <a:lnTo>
                      <a:pt x="72" y="121"/>
                    </a:lnTo>
                    <a:lnTo>
                      <a:pt x="66" y="121"/>
                    </a:lnTo>
                    <a:close/>
                    <a:moveTo>
                      <a:pt x="318" y="6"/>
                    </a:moveTo>
                    <a:lnTo>
                      <a:pt x="326" y="12"/>
                    </a:lnTo>
                    <a:lnTo>
                      <a:pt x="324" y="26"/>
                    </a:lnTo>
                    <a:lnTo>
                      <a:pt x="334" y="22"/>
                    </a:lnTo>
                    <a:lnTo>
                      <a:pt x="338" y="24"/>
                    </a:lnTo>
                    <a:lnTo>
                      <a:pt x="338" y="28"/>
                    </a:lnTo>
                    <a:lnTo>
                      <a:pt x="358" y="38"/>
                    </a:lnTo>
                    <a:lnTo>
                      <a:pt x="342" y="46"/>
                    </a:lnTo>
                    <a:lnTo>
                      <a:pt x="350" y="56"/>
                    </a:lnTo>
                    <a:lnTo>
                      <a:pt x="336" y="62"/>
                    </a:lnTo>
                    <a:lnTo>
                      <a:pt x="328" y="62"/>
                    </a:lnTo>
                    <a:lnTo>
                      <a:pt x="312" y="60"/>
                    </a:lnTo>
                    <a:lnTo>
                      <a:pt x="296" y="58"/>
                    </a:lnTo>
                    <a:lnTo>
                      <a:pt x="292" y="72"/>
                    </a:lnTo>
                    <a:lnTo>
                      <a:pt x="288" y="88"/>
                    </a:lnTo>
                    <a:lnTo>
                      <a:pt x="284" y="98"/>
                    </a:lnTo>
                    <a:lnTo>
                      <a:pt x="274" y="117"/>
                    </a:lnTo>
                    <a:lnTo>
                      <a:pt x="260" y="123"/>
                    </a:lnTo>
                    <a:lnTo>
                      <a:pt x="234" y="117"/>
                    </a:lnTo>
                    <a:lnTo>
                      <a:pt x="228" y="127"/>
                    </a:lnTo>
                    <a:lnTo>
                      <a:pt x="202" y="131"/>
                    </a:lnTo>
                    <a:lnTo>
                      <a:pt x="186" y="121"/>
                    </a:lnTo>
                    <a:lnTo>
                      <a:pt x="180" y="107"/>
                    </a:lnTo>
                    <a:lnTo>
                      <a:pt x="182" y="109"/>
                    </a:lnTo>
                    <a:lnTo>
                      <a:pt x="198" y="117"/>
                    </a:lnTo>
                    <a:lnTo>
                      <a:pt x="212" y="123"/>
                    </a:lnTo>
                    <a:lnTo>
                      <a:pt x="208" y="121"/>
                    </a:lnTo>
                    <a:lnTo>
                      <a:pt x="210" y="117"/>
                    </a:lnTo>
                    <a:lnTo>
                      <a:pt x="212" y="105"/>
                    </a:lnTo>
                    <a:lnTo>
                      <a:pt x="212" y="100"/>
                    </a:lnTo>
                    <a:lnTo>
                      <a:pt x="214" y="94"/>
                    </a:lnTo>
                    <a:lnTo>
                      <a:pt x="226" y="86"/>
                    </a:lnTo>
                    <a:lnTo>
                      <a:pt x="240" y="84"/>
                    </a:lnTo>
                    <a:lnTo>
                      <a:pt x="252" y="68"/>
                    </a:lnTo>
                    <a:lnTo>
                      <a:pt x="262" y="54"/>
                    </a:lnTo>
                    <a:lnTo>
                      <a:pt x="272" y="64"/>
                    </a:lnTo>
                    <a:lnTo>
                      <a:pt x="276" y="56"/>
                    </a:lnTo>
                    <a:lnTo>
                      <a:pt x="280" y="46"/>
                    </a:lnTo>
                    <a:lnTo>
                      <a:pt x="284" y="58"/>
                    </a:lnTo>
                    <a:lnTo>
                      <a:pt x="284" y="50"/>
                    </a:lnTo>
                    <a:lnTo>
                      <a:pt x="286" y="44"/>
                    </a:lnTo>
                    <a:lnTo>
                      <a:pt x="282" y="36"/>
                    </a:lnTo>
                    <a:lnTo>
                      <a:pt x="290" y="32"/>
                    </a:lnTo>
                    <a:lnTo>
                      <a:pt x="298" y="10"/>
                    </a:lnTo>
                    <a:lnTo>
                      <a:pt x="316" y="0"/>
                    </a:lnTo>
                    <a:lnTo>
                      <a:pt x="310" y="8"/>
                    </a:lnTo>
                    <a:lnTo>
                      <a:pt x="318" y="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63" name="Freeform 461">
                <a:extLst>
                  <a:ext uri="{FF2B5EF4-FFF2-40B4-BE49-F238E27FC236}">
                    <a16:creationId xmlns:a16="http://schemas.microsoft.com/office/drawing/2014/main" id="{1739E4F0-5524-EB42-9B05-A80FE3C30459}"/>
                  </a:ext>
                </a:extLst>
              </p:cNvPr>
              <p:cNvSpPr>
                <a:spLocks noChangeAspect="1"/>
              </p:cNvSpPr>
              <p:nvPr/>
            </p:nvSpPr>
            <p:spPr bwMode="auto">
              <a:xfrm>
                <a:off x="6790616" y="3633345"/>
                <a:ext cx="139895" cy="171842"/>
              </a:xfrm>
              <a:custGeom>
                <a:avLst/>
                <a:gdLst>
                  <a:gd name="T0" fmla="*/ 34 w 92"/>
                  <a:gd name="T1" fmla="*/ 101 h 113"/>
                  <a:gd name="T2" fmla="*/ 32 w 92"/>
                  <a:gd name="T3" fmla="*/ 103 h 113"/>
                  <a:gd name="T4" fmla="*/ 28 w 92"/>
                  <a:gd name="T5" fmla="*/ 97 h 113"/>
                  <a:gd name="T6" fmla="*/ 28 w 92"/>
                  <a:gd name="T7" fmla="*/ 99 h 113"/>
                  <a:gd name="T8" fmla="*/ 22 w 92"/>
                  <a:gd name="T9" fmla="*/ 83 h 113"/>
                  <a:gd name="T10" fmla="*/ 16 w 92"/>
                  <a:gd name="T11" fmla="*/ 65 h 113"/>
                  <a:gd name="T12" fmla="*/ 14 w 92"/>
                  <a:gd name="T13" fmla="*/ 53 h 113"/>
                  <a:gd name="T14" fmla="*/ 2 w 92"/>
                  <a:gd name="T15" fmla="*/ 40 h 113"/>
                  <a:gd name="T16" fmla="*/ 6 w 92"/>
                  <a:gd name="T17" fmla="*/ 32 h 113"/>
                  <a:gd name="T18" fmla="*/ 12 w 92"/>
                  <a:gd name="T19" fmla="*/ 28 h 113"/>
                  <a:gd name="T20" fmla="*/ 0 w 92"/>
                  <a:gd name="T21" fmla="*/ 14 h 113"/>
                  <a:gd name="T22" fmla="*/ 0 w 92"/>
                  <a:gd name="T23" fmla="*/ 0 h 113"/>
                  <a:gd name="T24" fmla="*/ 12 w 92"/>
                  <a:gd name="T25" fmla="*/ 4 h 113"/>
                  <a:gd name="T26" fmla="*/ 18 w 92"/>
                  <a:gd name="T27" fmla="*/ 12 h 113"/>
                  <a:gd name="T28" fmla="*/ 22 w 92"/>
                  <a:gd name="T29" fmla="*/ 8 h 113"/>
                  <a:gd name="T30" fmla="*/ 30 w 92"/>
                  <a:gd name="T31" fmla="*/ 24 h 113"/>
                  <a:gd name="T32" fmla="*/ 50 w 92"/>
                  <a:gd name="T33" fmla="*/ 26 h 113"/>
                  <a:gd name="T34" fmla="*/ 68 w 92"/>
                  <a:gd name="T35" fmla="*/ 28 h 113"/>
                  <a:gd name="T36" fmla="*/ 78 w 92"/>
                  <a:gd name="T37" fmla="*/ 36 h 113"/>
                  <a:gd name="T38" fmla="*/ 76 w 92"/>
                  <a:gd name="T39" fmla="*/ 44 h 113"/>
                  <a:gd name="T40" fmla="*/ 62 w 92"/>
                  <a:gd name="T41" fmla="*/ 55 h 113"/>
                  <a:gd name="T42" fmla="*/ 66 w 92"/>
                  <a:gd name="T43" fmla="*/ 71 h 113"/>
                  <a:gd name="T44" fmla="*/ 70 w 92"/>
                  <a:gd name="T45" fmla="*/ 75 h 113"/>
                  <a:gd name="T46" fmla="*/ 78 w 92"/>
                  <a:gd name="T47" fmla="*/ 61 h 113"/>
                  <a:gd name="T48" fmla="*/ 84 w 92"/>
                  <a:gd name="T49" fmla="*/ 79 h 113"/>
                  <a:gd name="T50" fmla="*/ 92 w 92"/>
                  <a:gd name="T51" fmla="*/ 97 h 113"/>
                  <a:gd name="T52" fmla="*/ 92 w 92"/>
                  <a:gd name="T53" fmla="*/ 111 h 113"/>
                  <a:gd name="T54" fmla="*/ 86 w 92"/>
                  <a:gd name="T55" fmla="*/ 113 h 113"/>
                  <a:gd name="T56" fmla="*/ 80 w 92"/>
                  <a:gd name="T57" fmla="*/ 101 h 113"/>
                  <a:gd name="T58" fmla="*/ 70 w 92"/>
                  <a:gd name="T59" fmla="*/ 81 h 113"/>
                  <a:gd name="T60" fmla="*/ 68 w 92"/>
                  <a:gd name="T61" fmla="*/ 81 h 113"/>
                  <a:gd name="T62" fmla="*/ 68 w 92"/>
                  <a:gd name="T63" fmla="*/ 81 h 113"/>
                  <a:gd name="T64" fmla="*/ 56 w 92"/>
                  <a:gd name="T65" fmla="*/ 79 h 113"/>
                  <a:gd name="T66" fmla="*/ 52 w 92"/>
                  <a:gd name="T67" fmla="*/ 73 h 113"/>
                  <a:gd name="T68" fmla="*/ 52 w 92"/>
                  <a:gd name="T69" fmla="*/ 69 h 113"/>
                  <a:gd name="T70" fmla="*/ 50 w 92"/>
                  <a:gd name="T71" fmla="*/ 65 h 113"/>
                  <a:gd name="T72" fmla="*/ 44 w 92"/>
                  <a:gd name="T73" fmla="*/ 65 h 113"/>
                  <a:gd name="T74" fmla="*/ 32 w 92"/>
                  <a:gd name="T75" fmla="*/ 55 h 113"/>
                  <a:gd name="T76" fmla="*/ 26 w 92"/>
                  <a:gd name="T77" fmla="*/ 55 h 113"/>
                  <a:gd name="T78" fmla="*/ 46 w 92"/>
                  <a:gd name="T79" fmla="*/ 67 h 113"/>
                  <a:gd name="T80" fmla="*/ 52 w 92"/>
                  <a:gd name="T81" fmla="*/ 79 h 113"/>
                  <a:gd name="T82" fmla="*/ 54 w 92"/>
                  <a:gd name="T83" fmla="*/ 83 h 113"/>
                  <a:gd name="T84" fmla="*/ 48 w 92"/>
                  <a:gd name="T85" fmla="*/ 101 h 113"/>
                  <a:gd name="T86" fmla="*/ 46 w 92"/>
                  <a:gd name="T87" fmla="*/ 95 h 113"/>
                  <a:gd name="T88" fmla="*/ 40 w 92"/>
                  <a:gd name="T89" fmla="*/ 97 h 113"/>
                  <a:gd name="T90" fmla="*/ 36 w 92"/>
                  <a:gd name="T91" fmla="*/ 101 h 113"/>
                  <a:gd name="T92" fmla="*/ 34 w 92"/>
                  <a:gd name="T93" fmla="*/ 101 h 1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2" h="113">
                    <a:moveTo>
                      <a:pt x="34" y="101"/>
                    </a:moveTo>
                    <a:lnTo>
                      <a:pt x="32" y="103"/>
                    </a:lnTo>
                    <a:lnTo>
                      <a:pt x="28" y="97"/>
                    </a:lnTo>
                    <a:lnTo>
                      <a:pt x="28" y="99"/>
                    </a:lnTo>
                    <a:lnTo>
                      <a:pt x="22" y="83"/>
                    </a:lnTo>
                    <a:lnTo>
                      <a:pt x="16" y="65"/>
                    </a:lnTo>
                    <a:lnTo>
                      <a:pt x="14" y="53"/>
                    </a:lnTo>
                    <a:lnTo>
                      <a:pt x="2" y="40"/>
                    </a:lnTo>
                    <a:lnTo>
                      <a:pt x="6" y="32"/>
                    </a:lnTo>
                    <a:lnTo>
                      <a:pt x="12" y="28"/>
                    </a:lnTo>
                    <a:lnTo>
                      <a:pt x="0" y="14"/>
                    </a:lnTo>
                    <a:lnTo>
                      <a:pt x="0" y="0"/>
                    </a:lnTo>
                    <a:lnTo>
                      <a:pt x="12" y="4"/>
                    </a:lnTo>
                    <a:lnTo>
                      <a:pt x="18" y="12"/>
                    </a:lnTo>
                    <a:lnTo>
                      <a:pt x="22" y="8"/>
                    </a:lnTo>
                    <a:lnTo>
                      <a:pt x="30" y="24"/>
                    </a:lnTo>
                    <a:lnTo>
                      <a:pt x="50" y="26"/>
                    </a:lnTo>
                    <a:lnTo>
                      <a:pt x="68" y="28"/>
                    </a:lnTo>
                    <a:lnTo>
                      <a:pt x="78" y="36"/>
                    </a:lnTo>
                    <a:lnTo>
                      <a:pt x="76" y="44"/>
                    </a:lnTo>
                    <a:lnTo>
                      <a:pt x="62" y="55"/>
                    </a:lnTo>
                    <a:lnTo>
                      <a:pt x="66" y="71"/>
                    </a:lnTo>
                    <a:lnTo>
                      <a:pt x="70" y="75"/>
                    </a:lnTo>
                    <a:lnTo>
                      <a:pt x="78" y="61"/>
                    </a:lnTo>
                    <a:lnTo>
                      <a:pt x="84" y="79"/>
                    </a:lnTo>
                    <a:lnTo>
                      <a:pt x="92" y="97"/>
                    </a:lnTo>
                    <a:lnTo>
                      <a:pt x="92" y="111"/>
                    </a:lnTo>
                    <a:lnTo>
                      <a:pt x="86" y="113"/>
                    </a:lnTo>
                    <a:lnTo>
                      <a:pt x="80" y="101"/>
                    </a:lnTo>
                    <a:lnTo>
                      <a:pt x="70" y="81"/>
                    </a:lnTo>
                    <a:lnTo>
                      <a:pt x="68" y="81"/>
                    </a:lnTo>
                    <a:lnTo>
                      <a:pt x="56" y="79"/>
                    </a:lnTo>
                    <a:lnTo>
                      <a:pt x="52" y="73"/>
                    </a:lnTo>
                    <a:lnTo>
                      <a:pt x="52" y="69"/>
                    </a:lnTo>
                    <a:lnTo>
                      <a:pt x="50" y="65"/>
                    </a:lnTo>
                    <a:lnTo>
                      <a:pt x="44" y="65"/>
                    </a:lnTo>
                    <a:lnTo>
                      <a:pt x="32" y="55"/>
                    </a:lnTo>
                    <a:lnTo>
                      <a:pt x="26" y="55"/>
                    </a:lnTo>
                    <a:lnTo>
                      <a:pt x="46" y="67"/>
                    </a:lnTo>
                    <a:lnTo>
                      <a:pt x="52" y="79"/>
                    </a:lnTo>
                    <a:lnTo>
                      <a:pt x="54" y="83"/>
                    </a:lnTo>
                    <a:lnTo>
                      <a:pt x="48" y="101"/>
                    </a:lnTo>
                    <a:lnTo>
                      <a:pt x="46" y="95"/>
                    </a:lnTo>
                    <a:lnTo>
                      <a:pt x="40" y="97"/>
                    </a:lnTo>
                    <a:lnTo>
                      <a:pt x="36" y="101"/>
                    </a:lnTo>
                    <a:lnTo>
                      <a:pt x="34" y="101"/>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64" name="Freeform 462">
                <a:extLst>
                  <a:ext uri="{FF2B5EF4-FFF2-40B4-BE49-F238E27FC236}">
                    <a16:creationId xmlns:a16="http://schemas.microsoft.com/office/drawing/2014/main" id="{095CFA35-A9CC-7189-ED84-D48E2AB12635}"/>
                  </a:ext>
                </a:extLst>
              </p:cNvPr>
              <p:cNvSpPr>
                <a:spLocks noChangeAspect="1"/>
              </p:cNvSpPr>
              <p:nvPr/>
            </p:nvSpPr>
            <p:spPr bwMode="auto">
              <a:xfrm>
                <a:off x="3874118" y="3609013"/>
                <a:ext cx="343654" cy="406037"/>
              </a:xfrm>
              <a:custGeom>
                <a:avLst/>
                <a:gdLst>
                  <a:gd name="T0" fmla="*/ 12 w 226"/>
                  <a:gd name="T1" fmla="*/ 231 h 267"/>
                  <a:gd name="T2" fmla="*/ 8 w 226"/>
                  <a:gd name="T3" fmla="*/ 239 h 267"/>
                  <a:gd name="T4" fmla="*/ 12 w 226"/>
                  <a:gd name="T5" fmla="*/ 215 h 267"/>
                  <a:gd name="T6" fmla="*/ 16 w 226"/>
                  <a:gd name="T7" fmla="*/ 189 h 267"/>
                  <a:gd name="T8" fmla="*/ 12 w 226"/>
                  <a:gd name="T9" fmla="*/ 169 h 267"/>
                  <a:gd name="T10" fmla="*/ 14 w 226"/>
                  <a:gd name="T11" fmla="*/ 147 h 267"/>
                  <a:gd name="T12" fmla="*/ 0 w 226"/>
                  <a:gd name="T13" fmla="*/ 133 h 267"/>
                  <a:gd name="T14" fmla="*/ 0 w 226"/>
                  <a:gd name="T15" fmla="*/ 139 h 267"/>
                  <a:gd name="T16" fmla="*/ 2 w 226"/>
                  <a:gd name="T17" fmla="*/ 127 h 267"/>
                  <a:gd name="T18" fmla="*/ 20 w 226"/>
                  <a:gd name="T19" fmla="*/ 127 h 267"/>
                  <a:gd name="T20" fmla="*/ 38 w 226"/>
                  <a:gd name="T21" fmla="*/ 127 h 267"/>
                  <a:gd name="T22" fmla="*/ 56 w 226"/>
                  <a:gd name="T23" fmla="*/ 127 h 267"/>
                  <a:gd name="T24" fmla="*/ 74 w 226"/>
                  <a:gd name="T25" fmla="*/ 127 h 267"/>
                  <a:gd name="T26" fmla="*/ 74 w 226"/>
                  <a:gd name="T27" fmla="*/ 109 h 267"/>
                  <a:gd name="T28" fmla="*/ 76 w 226"/>
                  <a:gd name="T29" fmla="*/ 91 h 267"/>
                  <a:gd name="T30" fmla="*/ 94 w 226"/>
                  <a:gd name="T31" fmla="*/ 81 h 267"/>
                  <a:gd name="T32" fmla="*/ 94 w 226"/>
                  <a:gd name="T33" fmla="*/ 54 h 267"/>
                  <a:gd name="T34" fmla="*/ 94 w 226"/>
                  <a:gd name="T35" fmla="*/ 28 h 267"/>
                  <a:gd name="T36" fmla="*/ 110 w 226"/>
                  <a:gd name="T37" fmla="*/ 28 h 267"/>
                  <a:gd name="T38" fmla="*/ 126 w 226"/>
                  <a:gd name="T39" fmla="*/ 28 h 267"/>
                  <a:gd name="T40" fmla="*/ 140 w 226"/>
                  <a:gd name="T41" fmla="*/ 28 h 267"/>
                  <a:gd name="T42" fmla="*/ 156 w 226"/>
                  <a:gd name="T43" fmla="*/ 28 h 267"/>
                  <a:gd name="T44" fmla="*/ 156 w 226"/>
                  <a:gd name="T45" fmla="*/ 0 h 267"/>
                  <a:gd name="T46" fmla="*/ 174 w 226"/>
                  <a:gd name="T47" fmla="*/ 12 h 267"/>
                  <a:gd name="T48" fmla="*/ 190 w 226"/>
                  <a:gd name="T49" fmla="*/ 24 h 267"/>
                  <a:gd name="T50" fmla="*/ 208 w 226"/>
                  <a:gd name="T51" fmla="*/ 36 h 267"/>
                  <a:gd name="T52" fmla="*/ 226 w 226"/>
                  <a:gd name="T53" fmla="*/ 48 h 267"/>
                  <a:gd name="T54" fmla="*/ 208 w 226"/>
                  <a:gd name="T55" fmla="*/ 48 h 267"/>
                  <a:gd name="T56" fmla="*/ 192 w 226"/>
                  <a:gd name="T57" fmla="*/ 48 h 267"/>
                  <a:gd name="T58" fmla="*/ 196 w 226"/>
                  <a:gd name="T59" fmla="*/ 73 h 267"/>
                  <a:gd name="T60" fmla="*/ 198 w 226"/>
                  <a:gd name="T61" fmla="*/ 95 h 267"/>
                  <a:gd name="T62" fmla="*/ 200 w 226"/>
                  <a:gd name="T63" fmla="*/ 117 h 267"/>
                  <a:gd name="T64" fmla="*/ 202 w 226"/>
                  <a:gd name="T65" fmla="*/ 139 h 267"/>
                  <a:gd name="T66" fmla="*/ 204 w 226"/>
                  <a:gd name="T67" fmla="*/ 161 h 267"/>
                  <a:gd name="T68" fmla="*/ 206 w 226"/>
                  <a:gd name="T69" fmla="*/ 185 h 267"/>
                  <a:gd name="T70" fmla="*/ 206 w 226"/>
                  <a:gd name="T71" fmla="*/ 207 h 267"/>
                  <a:gd name="T72" fmla="*/ 210 w 226"/>
                  <a:gd name="T73" fmla="*/ 229 h 267"/>
                  <a:gd name="T74" fmla="*/ 214 w 226"/>
                  <a:gd name="T75" fmla="*/ 233 h 267"/>
                  <a:gd name="T76" fmla="*/ 210 w 226"/>
                  <a:gd name="T77" fmla="*/ 251 h 267"/>
                  <a:gd name="T78" fmla="*/ 194 w 226"/>
                  <a:gd name="T79" fmla="*/ 251 h 267"/>
                  <a:gd name="T80" fmla="*/ 176 w 226"/>
                  <a:gd name="T81" fmla="*/ 251 h 267"/>
                  <a:gd name="T82" fmla="*/ 158 w 226"/>
                  <a:gd name="T83" fmla="*/ 251 h 267"/>
                  <a:gd name="T84" fmla="*/ 140 w 226"/>
                  <a:gd name="T85" fmla="*/ 251 h 267"/>
                  <a:gd name="T86" fmla="*/ 138 w 226"/>
                  <a:gd name="T87" fmla="*/ 249 h 267"/>
                  <a:gd name="T88" fmla="*/ 112 w 226"/>
                  <a:gd name="T89" fmla="*/ 255 h 267"/>
                  <a:gd name="T90" fmla="*/ 110 w 226"/>
                  <a:gd name="T91" fmla="*/ 255 h 267"/>
                  <a:gd name="T92" fmla="*/ 98 w 226"/>
                  <a:gd name="T93" fmla="*/ 249 h 267"/>
                  <a:gd name="T94" fmla="*/ 90 w 226"/>
                  <a:gd name="T95" fmla="*/ 267 h 267"/>
                  <a:gd name="T96" fmla="*/ 86 w 226"/>
                  <a:gd name="T97" fmla="*/ 267 h 267"/>
                  <a:gd name="T98" fmla="*/ 72 w 226"/>
                  <a:gd name="T99" fmla="*/ 251 h 267"/>
                  <a:gd name="T100" fmla="*/ 58 w 226"/>
                  <a:gd name="T101" fmla="*/ 237 h 267"/>
                  <a:gd name="T102" fmla="*/ 40 w 226"/>
                  <a:gd name="T103" fmla="*/ 227 h 267"/>
                  <a:gd name="T104" fmla="*/ 26 w 226"/>
                  <a:gd name="T105" fmla="*/ 229 h 267"/>
                  <a:gd name="T106" fmla="*/ 12 w 226"/>
                  <a:gd name="T107" fmla="*/ 231 h 2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26" h="267">
                    <a:moveTo>
                      <a:pt x="12" y="231"/>
                    </a:moveTo>
                    <a:lnTo>
                      <a:pt x="8" y="239"/>
                    </a:lnTo>
                    <a:lnTo>
                      <a:pt x="12" y="215"/>
                    </a:lnTo>
                    <a:lnTo>
                      <a:pt x="16" y="189"/>
                    </a:lnTo>
                    <a:lnTo>
                      <a:pt x="12" y="169"/>
                    </a:lnTo>
                    <a:lnTo>
                      <a:pt x="14" y="147"/>
                    </a:lnTo>
                    <a:lnTo>
                      <a:pt x="0" y="133"/>
                    </a:lnTo>
                    <a:lnTo>
                      <a:pt x="0" y="139"/>
                    </a:lnTo>
                    <a:lnTo>
                      <a:pt x="2" y="127"/>
                    </a:lnTo>
                    <a:lnTo>
                      <a:pt x="20" y="127"/>
                    </a:lnTo>
                    <a:lnTo>
                      <a:pt x="38" y="127"/>
                    </a:lnTo>
                    <a:lnTo>
                      <a:pt x="56" y="127"/>
                    </a:lnTo>
                    <a:lnTo>
                      <a:pt x="74" y="127"/>
                    </a:lnTo>
                    <a:lnTo>
                      <a:pt x="74" y="109"/>
                    </a:lnTo>
                    <a:lnTo>
                      <a:pt x="76" y="91"/>
                    </a:lnTo>
                    <a:lnTo>
                      <a:pt x="94" y="81"/>
                    </a:lnTo>
                    <a:lnTo>
                      <a:pt x="94" y="54"/>
                    </a:lnTo>
                    <a:lnTo>
                      <a:pt x="94" y="28"/>
                    </a:lnTo>
                    <a:lnTo>
                      <a:pt x="110" y="28"/>
                    </a:lnTo>
                    <a:lnTo>
                      <a:pt x="126" y="28"/>
                    </a:lnTo>
                    <a:lnTo>
                      <a:pt x="140" y="28"/>
                    </a:lnTo>
                    <a:lnTo>
                      <a:pt x="156" y="28"/>
                    </a:lnTo>
                    <a:lnTo>
                      <a:pt x="156" y="0"/>
                    </a:lnTo>
                    <a:lnTo>
                      <a:pt x="174" y="12"/>
                    </a:lnTo>
                    <a:lnTo>
                      <a:pt x="190" y="24"/>
                    </a:lnTo>
                    <a:lnTo>
                      <a:pt x="208" y="36"/>
                    </a:lnTo>
                    <a:lnTo>
                      <a:pt x="226" y="48"/>
                    </a:lnTo>
                    <a:lnTo>
                      <a:pt x="208" y="48"/>
                    </a:lnTo>
                    <a:lnTo>
                      <a:pt x="192" y="48"/>
                    </a:lnTo>
                    <a:lnTo>
                      <a:pt x="196" y="73"/>
                    </a:lnTo>
                    <a:lnTo>
                      <a:pt x="198" y="95"/>
                    </a:lnTo>
                    <a:lnTo>
                      <a:pt x="200" y="117"/>
                    </a:lnTo>
                    <a:lnTo>
                      <a:pt x="202" y="139"/>
                    </a:lnTo>
                    <a:lnTo>
                      <a:pt x="204" y="161"/>
                    </a:lnTo>
                    <a:lnTo>
                      <a:pt x="206" y="185"/>
                    </a:lnTo>
                    <a:lnTo>
                      <a:pt x="206" y="207"/>
                    </a:lnTo>
                    <a:lnTo>
                      <a:pt x="210" y="229"/>
                    </a:lnTo>
                    <a:lnTo>
                      <a:pt x="214" y="233"/>
                    </a:lnTo>
                    <a:lnTo>
                      <a:pt x="210" y="251"/>
                    </a:lnTo>
                    <a:lnTo>
                      <a:pt x="194" y="251"/>
                    </a:lnTo>
                    <a:lnTo>
                      <a:pt x="176" y="251"/>
                    </a:lnTo>
                    <a:lnTo>
                      <a:pt x="158" y="251"/>
                    </a:lnTo>
                    <a:lnTo>
                      <a:pt x="140" y="251"/>
                    </a:lnTo>
                    <a:lnTo>
                      <a:pt x="138" y="249"/>
                    </a:lnTo>
                    <a:lnTo>
                      <a:pt x="112" y="255"/>
                    </a:lnTo>
                    <a:lnTo>
                      <a:pt x="110" y="255"/>
                    </a:lnTo>
                    <a:lnTo>
                      <a:pt x="98" y="249"/>
                    </a:lnTo>
                    <a:lnTo>
                      <a:pt x="90" y="267"/>
                    </a:lnTo>
                    <a:lnTo>
                      <a:pt x="86" y="267"/>
                    </a:lnTo>
                    <a:lnTo>
                      <a:pt x="72" y="251"/>
                    </a:lnTo>
                    <a:lnTo>
                      <a:pt x="58" y="237"/>
                    </a:lnTo>
                    <a:lnTo>
                      <a:pt x="40" y="227"/>
                    </a:lnTo>
                    <a:lnTo>
                      <a:pt x="26" y="229"/>
                    </a:lnTo>
                    <a:lnTo>
                      <a:pt x="12" y="231"/>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65" name="Freeform 463">
                <a:extLst>
                  <a:ext uri="{FF2B5EF4-FFF2-40B4-BE49-F238E27FC236}">
                    <a16:creationId xmlns:a16="http://schemas.microsoft.com/office/drawing/2014/main" id="{29EF78DE-3991-5C17-241A-D74BB2BAF446}"/>
                  </a:ext>
                </a:extLst>
              </p:cNvPr>
              <p:cNvSpPr>
                <a:spLocks noChangeAspect="1" noEditPoints="1"/>
              </p:cNvSpPr>
              <p:nvPr/>
            </p:nvSpPr>
            <p:spPr bwMode="auto">
              <a:xfrm>
                <a:off x="2253169" y="4322238"/>
                <a:ext cx="1110031" cy="1259167"/>
              </a:xfrm>
              <a:custGeom>
                <a:avLst/>
                <a:gdLst>
                  <a:gd name="T0" fmla="*/ 434 w 730"/>
                  <a:gd name="T1" fmla="*/ 151 h 828"/>
                  <a:gd name="T2" fmla="*/ 436 w 730"/>
                  <a:gd name="T3" fmla="*/ 113 h 828"/>
                  <a:gd name="T4" fmla="*/ 462 w 730"/>
                  <a:gd name="T5" fmla="*/ 139 h 828"/>
                  <a:gd name="T6" fmla="*/ 344 w 730"/>
                  <a:gd name="T7" fmla="*/ 752 h 828"/>
                  <a:gd name="T8" fmla="*/ 382 w 730"/>
                  <a:gd name="T9" fmla="*/ 702 h 828"/>
                  <a:gd name="T10" fmla="*/ 386 w 730"/>
                  <a:gd name="T11" fmla="*/ 654 h 828"/>
                  <a:gd name="T12" fmla="*/ 368 w 730"/>
                  <a:gd name="T13" fmla="*/ 618 h 828"/>
                  <a:gd name="T14" fmla="*/ 316 w 730"/>
                  <a:gd name="T15" fmla="*/ 578 h 828"/>
                  <a:gd name="T16" fmla="*/ 310 w 730"/>
                  <a:gd name="T17" fmla="*/ 529 h 828"/>
                  <a:gd name="T18" fmla="*/ 302 w 730"/>
                  <a:gd name="T19" fmla="*/ 477 h 828"/>
                  <a:gd name="T20" fmla="*/ 264 w 730"/>
                  <a:gd name="T21" fmla="*/ 439 h 828"/>
                  <a:gd name="T22" fmla="*/ 252 w 730"/>
                  <a:gd name="T23" fmla="*/ 401 h 828"/>
                  <a:gd name="T24" fmla="*/ 180 w 730"/>
                  <a:gd name="T25" fmla="*/ 371 h 828"/>
                  <a:gd name="T26" fmla="*/ 146 w 730"/>
                  <a:gd name="T27" fmla="*/ 319 h 828"/>
                  <a:gd name="T28" fmla="*/ 84 w 730"/>
                  <a:gd name="T29" fmla="*/ 343 h 828"/>
                  <a:gd name="T30" fmla="*/ 50 w 730"/>
                  <a:gd name="T31" fmla="*/ 323 h 828"/>
                  <a:gd name="T32" fmla="*/ 16 w 730"/>
                  <a:gd name="T33" fmla="*/ 301 h 828"/>
                  <a:gd name="T34" fmla="*/ 14 w 730"/>
                  <a:gd name="T35" fmla="*/ 233 h 828"/>
                  <a:gd name="T36" fmla="*/ 64 w 730"/>
                  <a:gd name="T37" fmla="*/ 199 h 828"/>
                  <a:gd name="T38" fmla="*/ 72 w 730"/>
                  <a:gd name="T39" fmla="*/ 119 h 828"/>
                  <a:gd name="T40" fmla="*/ 74 w 730"/>
                  <a:gd name="T41" fmla="*/ 89 h 828"/>
                  <a:gd name="T42" fmla="*/ 102 w 730"/>
                  <a:gd name="T43" fmla="*/ 71 h 828"/>
                  <a:gd name="T44" fmla="*/ 126 w 730"/>
                  <a:gd name="T45" fmla="*/ 85 h 828"/>
                  <a:gd name="T46" fmla="*/ 174 w 730"/>
                  <a:gd name="T47" fmla="*/ 81 h 828"/>
                  <a:gd name="T48" fmla="*/ 176 w 730"/>
                  <a:gd name="T49" fmla="*/ 32 h 828"/>
                  <a:gd name="T50" fmla="*/ 208 w 730"/>
                  <a:gd name="T51" fmla="*/ 24 h 828"/>
                  <a:gd name="T52" fmla="*/ 244 w 730"/>
                  <a:gd name="T53" fmla="*/ 0 h 828"/>
                  <a:gd name="T54" fmla="*/ 258 w 730"/>
                  <a:gd name="T55" fmla="*/ 40 h 828"/>
                  <a:gd name="T56" fmla="*/ 304 w 730"/>
                  <a:gd name="T57" fmla="*/ 73 h 828"/>
                  <a:gd name="T58" fmla="*/ 346 w 730"/>
                  <a:gd name="T59" fmla="*/ 56 h 828"/>
                  <a:gd name="T60" fmla="*/ 400 w 730"/>
                  <a:gd name="T61" fmla="*/ 44 h 828"/>
                  <a:gd name="T62" fmla="*/ 414 w 730"/>
                  <a:gd name="T63" fmla="*/ 18 h 828"/>
                  <a:gd name="T64" fmla="*/ 430 w 730"/>
                  <a:gd name="T65" fmla="*/ 65 h 828"/>
                  <a:gd name="T66" fmla="*/ 416 w 730"/>
                  <a:gd name="T67" fmla="*/ 121 h 828"/>
                  <a:gd name="T68" fmla="*/ 414 w 730"/>
                  <a:gd name="T69" fmla="*/ 139 h 828"/>
                  <a:gd name="T70" fmla="*/ 446 w 730"/>
                  <a:gd name="T71" fmla="*/ 155 h 828"/>
                  <a:gd name="T72" fmla="*/ 464 w 730"/>
                  <a:gd name="T73" fmla="*/ 149 h 828"/>
                  <a:gd name="T74" fmla="*/ 490 w 730"/>
                  <a:gd name="T75" fmla="*/ 127 h 828"/>
                  <a:gd name="T76" fmla="*/ 514 w 730"/>
                  <a:gd name="T77" fmla="*/ 135 h 828"/>
                  <a:gd name="T78" fmla="*/ 538 w 730"/>
                  <a:gd name="T79" fmla="*/ 143 h 828"/>
                  <a:gd name="T80" fmla="*/ 548 w 730"/>
                  <a:gd name="T81" fmla="*/ 161 h 828"/>
                  <a:gd name="T82" fmla="*/ 556 w 730"/>
                  <a:gd name="T83" fmla="*/ 165 h 828"/>
                  <a:gd name="T84" fmla="*/ 600 w 730"/>
                  <a:gd name="T85" fmla="*/ 171 h 828"/>
                  <a:gd name="T86" fmla="*/ 680 w 730"/>
                  <a:gd name="T87" fmla="*/ 211 h 828"/>
                  <a:gd name="T88" fmla="*/ 730 w 730"/>
                  <a:gd name="T89" fmla="*/ 263 h 828"/>
                  <a:gd name="T90" fmla="*/ 714 w 730"/>
                  <a:gd name="T91" fmla="*/ 315 h 828"/>
                  <a:gd name="T92" fmla="*/ 684 w 730"/>
                  <a:gd name="T93" fmla="*/ 351 h 828"/>
                  <a:gd name="T94" fmla="*/ 662 w 730"/>
                  <a:gd name="T95" fmla="*/ 381 h 828"/>
                  <a:gd name="T96" fmla="*/ 658 w 730"/>
                  <a:gd name="T97" fmla="*/ 435 h 828"/>
                  <a:gd name="T98" fmla="*/ 650 w 730"/>
                  <a:gd name="T99" fmla="*/ 491 h 828"/>
                  <a:gd name="T100" fmla="*/ 628 w 730"/>
                  <a:gd name="T101" fmla="*/ 578 h 828"/>
                  <a:gd name="T102" fmla="*/ 588 w 730"/>
                  <a:gd name="T103" fmla="*/ 596 h 828"/>
                  <a:gd name="T104" fmla="*/ 562 w 730"/>
                  <a:gd name="T105" fmla="*/ 604 h 828"/>
                  <a:gd name="T106" fmla="*/ 502 w 730"/>
                  <a:gd name="T107" fmla="*/ 650 h 828"/>
                  <a:gd name="T108" fmla="*/ 498 w 730"/>
                  <a:gd name="T109" fmla="*/ 666 h 828"/>
                  <a:gd name="T110" fmla="*/ 500 w 730"/>
                  <a:gd name="T111" fmla="*/ 716 h 828"/>
                  <a:gd name="T112" fmla="*/ 464 w 730"/>
                  <a:gd name="T113" fmla="*/ 776 h 828"/>
                  <a:gd name="T114" fmla="*/ 464 w 730"/>
                  <a:gd name="T115" fmla="*/ 770 h 828"/>
                  <a:gd name="T116" fmla="*/ 458 w 730"/>
                  <a:gd name="T117" fmla="*/ 754 h 828"/>
                  <a:gd name="T118" fmla="*/ 446 w 730"/>
                  <a:gd name="T119" fmla="*/ 802 h 828"/>
                  <a:gd name="T120" fmla="*/ 430 w 730"/>
                  <a:gd name="T121" fmla="*/ 804 h 828"/>
                  <a:gd name="T122" fmla="*/ 376 w 730"/>
                  <a:gd name="T123" fmla="*/ 768 h 8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30" h="828">
                    <a:moveTo>
                      <a:pt x="452" y="147"/>
                    </a:moveTo>
                    <a:lnTo>
                      <a:pt x="448" y="149"/>
                    </a:lnTo>
                    <a:lnTo>
                      <a:pt x="438" y="145"/>
                    </a:lnTo>
                    <a:lnTo>
                      <a:pt x="434" y="151"/>
                    </a:lnTo>
                    <a:lnTo>
                      <a:pt x="430" y="135"/>
                    </a:lnTo>
                    <a:lnTo>
                      <a:pt x="432" y="135"/>
                    </a:lnTo>
                    <a:lnTo>
                      <a:pt x="430" y="125"/>
                    </a:lnTo>
                    <a:lnTo>
                      <a:pt x="436" y="113"/>
                    </a:lnTo>
                    <a:lnTo>
                      <a:pt x="456" y="115"/>
                    </a:lnTo>
                    <a:lnTo>
                      <a:pt x="474" y="119"/>
                    </a:lnTo>
                    <a:lnTo>
                      <a:pt x="464" y="137"/>
                    </a:lnTo>
                    <a:lnTo>
                      <a:pt x="462" y="139"/>
                    </a:lnTo>
                    <a:lnTo>
                      <a:pt x="460" y="143"/>
                    </a:lnTo>
                    <a:lnTo>
                      <a:pt x="458" y="143"/>
                    </a:lnTo>
                    <a:lnTo>
                      <a:pt x="452" y="147"/>
                    </a:lnTo>
                    <a:close/>
                    <a:moveTo>
                      <a:pt x="344" y="752"/>
                    </a:moveTo>
                    <a:lnTo>
                      <a:pt x="354" y="740"/>
                    </a:lnTo>
                    <a:lnTo>
                      <a:pt x="362" y="728"/>
                    </a:lnTo>
                    <a:lnTo>
                      <a:pt x="372" y="714"/>
                    </a:lnTo>
                    <a:lnTo>
                      <a:pt x="382" y="702"/>
                    </a:lnTo>
                    <a:lnTo>
                      <a:pt x="394" y="692"/>
                    </a:lnTo>
                    <a:lnTo>
                      <a:pt x="406" y="682"/>
                    </a:lnTo>
                    <a:lnTo>
                      <a:pt x="398" y="654"/>
                    </a:lnTo>
                    <a:lnTo>
                      <a:pt x="386" y="654"/>
                    </a:lnTo>
                    <a:lnTo>
                      <a:pt x="386" y="638"/>
                    </a:lnTo>
                    <a:lnTo>
                      <a:pt x="386" y="620"/>
                    </a:lnTo>
                    <a:lnTo>
                      <a:pt x="378" y="618"/>
                    </a:lnTo>
                    <a:lnTo>
                      <a:pt x="368" y="618"/>
                    </a:lnTo>
                    <a:lnTo>
                      <a:pt x="362" y="602"/>
                    </a:lnTo>
                    <a:lnTo>
                      <a:pt x="356" y="584"/>
                    </a:lnTo>
                    <a:lnTo>
                      <a:pt x="342" y="582"/>
                    </a:lnTo>
                    <a:lnTo>
                      <a:pt x="316" y="578"/>
                    </a:lnTo>
                    <a:lnTo>
                      <a:pt x="314" y="548"/>
                    </a:lnTo>
                    <a:lnTo>
                      <a:pt x="310" y="540"/>
                    </a:lnTo>
                    <a:lnTo>
                      <a:pt x="312" y="538"/>
                    </a:lnTo>
                    <a:lnTo>
                      <a:pt x="310" y="529"/>
                    </a:lnTo>
                    <a:lnTo>
                      <a:pt x="314" y="513"/>
                    </a:lnTo>
                    <a:lnTo>
                      <a:pt x="318" y="497"/>
                    </a:lnTo>
                    <a:lnTo>
                      <a:pt x="314" y="489"/>
                    </a:lnTo>
                    <a:lnTo>
                      <a:pt x="302" y="477"/>
                    </a:lnTo>
                    <a:lnTo>
                      <a:pt x="300" y="459"/>
                    </a:lnTo>
                    <a:lnTo>
                      <a:pt x="282" y="457"/>
                    </a:lnTo>
                    <a:lnTo>
                      <a:pt x="266" y="455"/>
                    </a:lnTo>
                    <a:lnTo>
                      <a:pt x="264" y="439"/>
                    </a:lnTo>
                    <a:lnTo>
                      <a:pt x="256" y="431"/>
                    </a:lnTo>
                    <a:lnTo>
                      <a:pt x="260" y="431"/>
                    </a:lnTo>
                    <a:lnTo>
                      <a:pt x="258" y="409"/>
                    </a:lnTo>
                    <a:lnTo>
                      <a:pt x="252" y="401"/>
                    </a:lnTo>
                    <a:lnTo>
                      <a:pt x="230" y="397"/>
                    </a:lnTo>
                    <a:lnTo>
                      <a:pt x="210" y="383"/>
                    </a:lnTo>
                    <a:lnTo>
                      <a:pt x="194" y="375"/>
                    </a:lnTo>
                    <a:lnTo>
                      <a:pt x="180" y="371"/>
                    </a:lnTo>
                    <a:lnTo>
                      <a:pt x="166" y="355"/>
                    </a:lnTo>
                    <a:lnTo>
                      <a:pt x="164" y="337"/>
                    </a:lnTo>
                    <a:lnTo>
                      <a:pt x="162" y="321"/>
                    </a:lnTo>
                    <a:lnTo>
                      <a:pt x="146" y="319"/>
                    </a:lnTo>
                    <a:lnTo>
                      <a:pt x="132" y="327"/>
                    </a:lnTo>
                    <a:lnTo>
                      <a:pt x="116" y="337"/>
                    </a:lnTo>
                    <a:lnTo>
                      <a:pt x="108" y="345"/>
                    </a:lnTo>
                    <a:lnTo>
                      <a:pt x="84" y="343"/>
                    </a:lnTo>
                    <a:lnTo>
                      <a:pt x="64" y="345"/>
                    </a:lnTo>
                    <a:lnTo>
                      <a:pt x="62" y="329"/>
                    </a:lnTo>
                    <a:lnTo>
                      <a:pt x="62" y="313"/>
                    </a:lnTo>
                    <a:lnTo>
                      <a:pt x="50" y="323"/>
                    </a:lnTo>
                    <a:lnTo>
                      <a:pt x="34" y="319"/>
                    </a:lnTo>
                    <a:lnTo>
                      <a:pt x="24" y="311"/>
                    </a:lnTo>
                    <a:lnTo>
                      <a:pt x="16" y="309"/>
                    </a:lnTo>
                    <a:lnTo>
                      <a:pt x="16" y="301"/>
                    </a:lnTo>
                    <a:lnTo>
                      <a:pt x="8" y="283"/>
                    </a:lnTo>
                    <a:lnTo>
                      <a:pt x="0" y="267"/>
                    </a:lnTo>
                    <a:lnTo>
                      <a:pt x="8" y="251"/>
                    </a:lnTo>
                    <a:lnTo>
                      <a:pt x="14" y="233"/>
                    </a:lnTo>
                    <a:lnTo>
                      <a:pt x="20" y="219"/>
                    </a:lnTo>
                    <a:lnTo>
                      <a:pt x="34" y="211"/>
                    </a:lnTo>
                    <a:lnTo>
                      <a:pt x="48" y="205"/>
                    </a:lnTo>
                    <a:lnTo>
                      <a:pt x="64" y="199"/>
                    </a:lnTo>
                    <a:lnTo>
                      <a:pt x="72" y="201"/>
                    </a:lnTo>
                    <a:lnTo>
                      <a:pt x="74" y="171"/>
                    </a:lnTo>
                    <a:lnTo>
                      <a:pt x="78" y="141"/>
                    </a:lnTo>
                    <a:lnTo>
                      <a:pt x="72" y="119"/>
                    </a:lnTo>
                    <a:lnTo>
                      <a:pt x="68" y="99"/>
                    </a:lnTo>
                    <a:lnTo>
                      <a:pt x="80" y="97"/>
                    </a:lnTo>
                    <a:lnTo>
                      <a:pt x="84" y="93"/>
                    </a:lnTo>
                    <a:lnTo>
                      <a:pt x="74" y="89"/>
                    </a:lnTo>
                    <a:lnTo>
                      <a:pt x="72" y="75"/>
                    </a:lnTo>
                    <a:lnTo>
                      <a:pt x="88" y="75"/>
                    </a:lnTo>
                    <a:lnTo>
                      <a:pt x="104" y="75"/>
                    </a:lnTo>
                    <a:lnTo>
                      <a:pt x="102" y="71"/>
                    </a:lnTo>
                    <a:lnTo>
                      <a:pt x="106" y="73"/>
                    </a:lnTo>
                    <a:lnTo>
                      <a:pt x="116" y="65"/>
                    </a:lnTo>
                    <a:lnTo>
                      <a:pt x="122" y="85"/>
                    </a:lnTo>
                    <a:lnTo>
                      <a:pt x="126" y="85"/>
                    </a:lnTo>
                    <a:lnTo>
                      <a:pt x="142" y="95"/>
                    </a:lnTo>
                    <a:lnTo>
                      <a:pt x="152" y="93"/>
                    </a:lnTo>
                    <a:lnTo>
                      <a:pt x="154" y="95"/>
                    </a:lnTo>
                    <a:lnTo>
                      <a:pt x="174" y="81"/>
                    </a:lnTo>
                    <a:lnTo>
                      <a:pt x="190" y="65"/>
                    </a:lnTo>
                    <a:lnTo>
                      <a:pt x="194" y="60"/>
                    </a:lnTo>
                    <a:lnTo>
                      <a:pt x="182" y="54"/>
                    </a:lnTo>
                    <a:lnTo>
                      <a:pt x="176" y="32"/>
                    </a:lnTo>
                    <a:lnTo>
                      <a:pt x="170" y="20"/>
                    </a:lnTo>
                    <a:lnTo>
                      <a:pt x="188" y="26"/>
                    </a:lnTo>
                    <a:lnTo>
                      <a:pt x="206" y="32"/>
                    </a:lnTo>
                    <a:lnTo>
                      <a:pt x="208" y="24"/>
                    </a:lnTo>
                    <a:lnTo>
                      <a:pt x="224" y="18"/>
                    </a:lnTo>
                    <a:lnTo>
                      <a:pt x="240" y="12"/>
                    </a:lnTo>
                    <a:lnTo>
                      <a:pt x="244" y="0"/>
                    </a:lnTo>
                    <a:lnTo>
                      <a:pt x="254" y="0"/>
                    </a:lnTo>
                    <a:lnTo>
                      <a:pt x="256" y="12"/>
                    </a:lnTo>
                    <a:lnTo>
                      <a:pt x="264" y="22"/>
                    </a:lnTo>
                    <a:lnTo>
                      <a:pt x="258" y="40"/>
                    </a:lnTo>
                    <a:lnTo>
                      <a:pt x="260" y="67"/>
                    </a:lnTo>
                    <a:lnTo>
                      <a:pt x="272" y="83"/>
                    </a:lnTo>
                    <a:lnTo>
                      <a:pt x="284" y="83"/>
                    </a:lnTo>
                    <a:lnTo>
                      <a:pt x="304" y="73"/>
                    </a:lnTo>
                    <a:lnTo>
                      <a:pt x="322" y="69"/>
                    </a:lnTo>
                    <a:lnTo>
                      <a:pt x="330" y="73"/>
                    </a:lnTo>
                    <a:lnTo>
                      <a:pt x="330" y="60"/>
                    </a:lnTo>
                    <a:lnTo>
                      <a:pt x="346" y="56"/>
                    </a:lnTo>
                    <a:lnTo>
                      <a:pt x="358" y="62"/>
                    </a:lnTo>
                    <a:lnTo>
                      <a:pt x="370" y="65"/>
                    </a:lnTo>
                    <a:lnTo>
                      <a:pt x="388" y="65"/>
                    </a:lnTo>
                    <a:lnTo>
                      <a:pt x="400" y="44"/>
                    </a:lnTo>
                    <a:lnTo>
                      <a:pt x="412" y="24"/>
                    </a:lnTo>
                    <a:lnTo>
                      <a:pt x="416" y="24"/>
                    </a:lnTo>
                    <a:lnTo>
                      <a:pt x="414" y="18"/>
                    </a:lnTo>
                    <a:lnTo>
                      <a:pt x="422" y="30"/>
                    </a:lnTo>
                    <a:lnTo>
                      <a:pt x="422" y="28"/>
                    </a:lnTo>
                    <a:lnTo>
                      <a:pt x="426" y="46"/>
                    </a:lnTo>
                    <a:lnTo>
                      <a:pt x="430" y="65"/>
                    </a:lnTo>
                    <a:lnTo>
                      <a:pt x="440" y="73"/>
                    </a:lnTo>
                    <a:lnTo>
                      <a:pt x="444" y="85"/>
                    </a:lnTo>
                    <a:lnTo>
                      <a:pt x="432" y="99"/>
                    </a:lnTo>
                    <a:lnTo>
                      <a:pt x="416" y="121"/>
                    </a:lnTo>
                    <a:lnTo>
                      <a:pt x="408" y="135"/>
                    </a:lnTo>
                    <a:lnTo>
                      <a:pt x="394" y="143"/>
                    </a:lnTo>
                    <a:lnTo>
                      <a:pt x="402" y="145"/>
                    </a:lnTo>
                    <a:lnTo>
                      <a:pt x="414" y="139"/>
                    </a:lnTo>
                    <a:lnTo>
                      <a:pt x="428" y="131"/>
                    </a:lnTo>
                    <a:lnTo>
                      <a:pt x="432" y="153"/>
                    </a:lnTo>
                    <a:lnTo>
                      <a:pt x="440" y="151"/>
                    </a:lnTo>
                    <a:lnTo>
                      <a:pt x="446" y="155"/>
                    </a:lnTo>
                    <a:lnTo>
                      <a:pt x="452" y="151"/>
                    </a:lnTo>
                    <a:lnTo>
                      <a:pt x="454" y="159"/>
                    </a:lnTo>
                    <a:lnTo>
                      <a:pt x="450" y="167"/>
                    </a:lnTo>
                    <a:lnTo>
                      <a:pt x="464" y="149"/>
                    </a:lnTo>
                    <a:lnTo>
                      <a:pt x="470" y="145"/>
                    </a:lnTo>
                    <a:lnTo>
                      <a:pt x="472" y="141"/>
                    </a:lnTo>
                    <a:lnTo>
                      <a:pt x="478" y="129"/>
                    </a:lnTo>
                    <a:lnTo>
                      <a:pt x="490" y="127"/>
                    </a:lnTo>
                    <a:lnTo>
                      <a:pt x="490" y="125"/>
                    </a:lnTo>
                    <a:lnTo>
                      <a:pt x="500" y="129"/>
                    </a:lnTo>
                    <a:lnTo>
                      <a:pt x="506" y="131"/>
                    </a:lnTo>
                    <a:lnTo>
                      <a:pt x="514" y="135"/>
                    </a:lnTo>
                    <a:lnTo>
                      <a:pt x="522" y="137"/>
                    </a:lnTo>
                    <a:lnTo>
                      <a:pt x="528" y="141"/>
                    </a:lnTo>
                    <a:lnTo>
                      <a:pt x="530" y="145"/>
                    </a:lnTo>
                    <a:lnTo>
                      <a:pt x="538" y="143"/>
                    </a:lnTo>
                    <a:lnTo>
                      <a:pt x="544" y="151"/>
                    </a:lnTo>
                    <a:lnTo>
                      <a:pt x="542" y="161"/>
                    </a:lnTo>
                    <a:lnTo>
                      <a:pt x="546" y="159"/>
                    </a:lnTo>
                    <a:lnTo>
                      <a:pt x="548" y="161"/>
                    </a:lnTo>
                    <a:lnTo>
                      <a:pt x="542" y="179"/>
                    </a:lnTo>
                    <a:lnTo>
                      <a:pt x="550" y="165"/>
                    </a:lnTo>
                    <a:lnTo>
                      <a:pt x="552" y="161"/>
                    </a:lnTo>
                    <a:lnTo>
                      <a:pt x="556" y="165"/>
                    </a:lnTo>
                    <a:lnTo>
                      <a:pt x="552" y="169"/>
                    </a:lnTo>
                    <a:lnTo>
                      <a:pt x="566" y="163"/>
                    </a:lnTo>
                    <a:lnTo>
                      <a:pt x="582" y="167"/>
                    </a:lnTo>
                    <a:lnTo>
                      <a:pt x="600" y="171"/>
                    </a:lnTo>
                    <a:lnTo>
                      <a:pt x="616" y="171"/>
                    </a:lnTo>
                    <a:lnTo>
                      <a:pt x="642" y="179"/>
                    </a:lnTo>
                    <a:lnTo>
                      <a:pt x="660" y="189"/>
                    </a:lnTo>
                    <a:lnTo>
                      <a:pt x="680" y="211"/>
                    </a:lnTo>
                    <a:lnTo>
                      <a:pt x="698" y="217"/>
                    </a:lnTo>
                    <a:lnTo>
                      <a:pt x="716" y="221"/>
                    </a:lnTo>
                    <a:lnTo>
                      <a:pt x="722" y="233"/>
                    </a:lnTo>
                    <a:lnTo>
                      <a:pt x="730" y="263"/>
                    </a:lnTo>
                    <a:lnTo>
                      <a:pt x="730" y="281"/>
                    </a:lnTo>
                    <a:lnTo>
                      <a:pt x="726" y="285"/>
                    </a:lnTo>
                    <a:lnTo>
                      <a:pt x="726" y="293"/>
                    </a:lnTo>
                    <a:lnTo>
                      <a:pt x="714" y="315"/>
                    </a:lnTo>
                    <a:lnTo>
                      <a:pt x="708" y="319"/>
                    </a:lnTo>
                    <a:lnTo>
                      <a:pt x="698" y="331"/>
                    </a:lnTo>
                    <a:lnTo>
                      <a:pt x="688" y="347"/>
                    </a:lnTo>
                    <a:lnTo>
                      <a:pt x="684" y="351"/>
                    </a:lnTo>
                    <a:lnTo>
                      <a:pt x="684" y="353"/>
                    </a:lnTo>
                    <a:lnTo>
                      <a:pt x="676" y="369"/>
                    </a:lnTo>
                    <a:lnTo>
                      <a:pt x="664" y="387"/>
                    </a:lnTo>
                    <a:lnTo>
                      <a:pt x="662" y="381"/>
                    </a:lnTo>
                    <a:lnTo>
                      <a:pt x="656" y="383"/>
                    </a:lnTo>
                    <a:lnTo>
                      <a:pt x="654" y="403"/>
                    </a:lnTo>
                    <a:lnTo>
                      <a:pt x="656" y="409"/>
                    </a:lnTo>
                    <a:lnTo>
                      <a:pt x="658" y="435"/>
                    </a:lnTo>
                    <a:lnTo>
                      <a:pt x="660" y="447"/>
                    </a:lnTo>
                    <a:lnTo>
                      <a:pt x="658" y="459"/>
                    </a:lnTo>
                    <a:lnTo>
                      <a:pt x="656" y="481"/>
                    </a:lnTo>
                    <a:lnTo>
                      <a:pt x="650" y="491"/>
                    </a:lnTo>
                    <a:lnTo>
                      <a:pt x="648" y="519"/>
                    </a:lnTo>
                    <a:lnTo>
                      <a:pt x="640" y="538"/>
                    </a:lnTo>
                    <a:lnTo>
                      <a:pt x="630" y="554"/>
                    </a:lnTo>
                    <a:lnTo>
                      <a:pt x="628" y="578"/>
                    </a:lnTo>
                    <a:lnTo>
                      <a:pt x="618" y="584"/>
                    </a:lnTo>
                    <a:lnTo>
                      <a:pt x="612" y="596"/>
                    </a:lnTo>
                    <a:lnTo>
                      <a:pt x="592" y="596"/>
                    </a:lnTo>
                    <a:lnTo>
                      <a:pt x="588" y="596"/>
                    </a:lnTo>
                    <a:lnTo>
                      <a:pt x="580" y="598"/>
                    </a:lnTo>
                    <a:lnTo>
                      <a:pt x="576" y="600"/>
                    </a:lnTo>
                    <a:lnTo>
                      <a:pt x="570" y="600"/>
                    </a:lnTo>
                    <a:lnTo>
                      <a:pt x="562" y="604"/>
                    </a:lnTo>
                    <a:lnTo>
                      <a:pt x="550" y="614"/>
                    </a:lnTo>
                    <a:lnTo>
                      <a:pt x="534" y="620"/>
                    </a:lnTo>
                    <a:lnTo>
                      <a:pt x="518" y="634"/>
                    </a:lnTo>
                    <a:lnTo>
                      <a:pt x="502" y="650"/>
                    </a:lnTo>
                    <a:lnTo>
                      <a:pt x="494" y="652"/>
                    </a:lnTo>
                    <a:lnTo>
                      <a:pt x="500" y="654"/>
                    </a:lnTo>
                    <a:lnTo>
                      <a:pt x="496" y="662"/>
                    </a:lnTo>
                    <a:lnTo>
                      <a:pt x="498" y="666"/>
                    </a:lnTo>
                    <a:lnTo>
                      <a:pt x="498" y="680"/>
                    </a:lnTo>
                    <a:lnTo>
                      <a:pt x="500" y="696"/>
                    </a:lnTo>
                    <a:lnTo>
                      <a:pt x="500" y="712"/>
                    </a:lnTo>
                    <a:lnTo>
                      <a:pt x="500" y="716"/>
                    </a:lnTo>
                    <a:lnTo>
                      <a:pt x="494" y="722"/>
                    </a:lnTo>
                    <a:lnTo>
                      <a:pt x="484" y="740"/>
                    </a:lnTo>
                    <a:lnTo>
                      <a:pt x="476" y="758"/>
                    </a:lnTo>
                    <a:lnTo>
                      <a:pt x="464" y="776"/>
                    </a:lnTo>
                    <a:lnTo>
                      <a:pt x="452" y="792"/>
                    </a:lnTo>
                    <a:lnTo>
                      <a:pt x="450" y="790"/>
                    </a:lnTo>
                    <a:lnTo>
                      <a:pt x="456" y="786"/>
                    </a:lnTo>
                    <a:lnTo>
                      <a:pt x="464" y="770"/>
                    </a:lnTo>
                    <a:lnTo>
                      <a:pt x="472" y="756"/>
                    </a:lnTo>
                    <a:lnTo>
                      <a:pt x="468" y="754"/>
                    </a:lnTo>
                    <a:lnTo>
                      <a:pt x="458" y="752"/>
                    </a:lnTo>
                    <a:lnTo>
                      <a:pt x="458" y="754"/>
                    </a:lnTo>
                    <a:lnTo>
                      <a:pt x="460" y="764"/>
                    </a:lnTo>
                    <a:lnTo>
                      <a:pt x="452" y="774"/>
                    </a:lnTo>
                    <a:lnTo>
                      <a:pt x="446" y="788"/>
                    </a:lnTo>
                    <a:lnTo>
                      <a:pt x="446" y="802"/>
                    </a:lnTo>
                    <a:lnTo>
                      <a:pt x="438" y="814"/>
                    </a:lnTo>
                    <a:lnTo>
                      <a:pt x="432" y="828"/>
                    </a:lnTo>
                    <a:lnTo>
                      <a:pt x="428" y="812"/>
                    </a:lnTo>
                    <a:lnTo>
                      <a:pt x="430" y="804"/>
                    </a:lnTo>
                    <a:lnTo>
                      <a:pt x="410" y="788"/>
                    </a:lnTo>
                    <a:lnTo>
                      <a:pt x="392" y="774"/>
                    </a:lnTo>
                    <a:lnTo>
                      <a:pt x="380" y="768"/>
                    </a:lnTo>
                    <a:lnTo>
                      <a:pt x="376" y="768"/>
                    </a:lnTo>
                    <a:lnTo>
                      <a:pt x="354" y="750"/>
                    </a:lnTo>
                    <a:lnTo>
                      <a:pt x="344" y="754"/>
                    </a:lnTo>
                    <a:lnTo>
                      <a:pt x="344" y="752"/>
                    </a:lnTo>
                    <a:close/>
                  </a:path>
                </a:pathLst>
              </a:custGeom>
              <a:solidFill>
                <a:srgbClr val="D9D9D9"/>
              </a:solid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66" name="Freeform 464">
                <a:extLst>
                  <a:ext uri="{FF2B5EF4-FFF2-40B4-BE49-F238E27FC236}">
                    <a16:creationId xmlns:a16="http://schemas.microsoft.com/office/drawing/2014/main" id="{98145B0F-4251-77D0-DDE0-3A1842282BF3}"/>
                  </a:ext>
                </a:extLst>
              </p:cNvPr>
              <p:cNvSpPr>
                <a:spLocks noChangeAspect="1"/>
              </p:cNvSpPr>
              <p:nvPr/>
            </p:nvSpPr>
            <p:spPr bwMode="auto">
              <a:xfrm>
                <a:off x="1918639" y="4133665"/>
                <a:ext cx="91237" cy="97326"/>
              </a:xfrm>
              <a:custGeom>
                <a:avLst/>
                <a:gdLst>
                  <a:gd name="T0" fmla="*/ 12 w 60"/>
                  <a:gd name="T1" fmla="*/ 32 h 64"/>
                  <a:gd name="T2" fmla="*/ 0 w 60"/>
                  <a:gd name="T3" fmla="*/ 16 h 64"/>
                  <a:gd name="T4" fmla="*/ 2 w 60"/>
                  <a:gd name="T5" fmla="*/ 6 h 64"/>
                  <a:gd name="T6" fmla="*/ 2 w 60"/>
                  <a:gd name="T7" fmla="*/ 2 h 64"/>
                  <a:gd name="T8" fmla="*/ 4 w 60"/>
                  <a:gd name="T9" fmla="*/ 0 h 64"/>
                  <a:gd name="T10" fmla="*/ 30 w 60"/>
                  <a:gd name="T11" fmla="*/ 4 h 64"/>
                  <a:gd name="T12" fmla="*/ 42 w 60"/>
                  <a:gd name="T13" fmla="*/ 2 h 64"/>
                  <a:gd name="T14" fmla="*/ 50 w 60"/>
                  <a:gd name="T15" fmla="*/ 18 h 64"/>
                  <a:gd name="T16" fmla="*/ 60 w 60"/>
                  <a:gd name="T17" fmla="*/ 32 h 64"/>
                  <a:gd name="T18" fmla="*/ 54 w 60"/>
                  <a:gd name="T19" fmla="*/ 34 h 64"/>
                  <a:gd name="T20" fmla="*/ 54 w 60"/>
                  <a:gd name="T21" fmla="*/ 48 h 64"/>
                  <a:gd name="T22" fmla="*/ 52 w 60"/>
                  <a:gd name="T23" fmla="*/ 64 h 64"/>
                  <a:gd name="T24" fmla="*/ 42 w 60"/>
                  <a:gd name="T25" fmla="*/ 50 h 64"/>
                  <a:gd name="T26" fmla="*/ 42 w 60"/>
                  <a:gd name="T27" fmla="*/ 56 h 64"/>
                  <a:gd name="T28" fmla="*/ 38 w 60"/>
                  <a:gd name="T29" fmla="*/ 48 h 64"/>
                  <a:gd name="T30" fmla="*/ 32 w 60"/>
                  <a:gd name="T31" fmla="*/ 38 h 64"/>
                  <a:gd name="T32" fmla="*/ 22 w 60"/>
                  <a:gd name="T33" fmla="*/ 26 h 64"/>
                  <a:gd name="T34" fmla="*/ 10 w 60"/>
                  <a:gd name="T35" fmla="*/ 18 h 64"/>
                  <a:gd name="T36" fmla="*/ 14 w 60"/>
                  <a:gd name="T37" fmla="*/ 28 h 64"/>
                  <a:gd name="T38" fmla="*/ 12 w 60"/>
                  <a:gd name="T39" fmla="*/ 32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4">
                    <a:moveTo>
                      <a:pt x="12" y="32"/>
                    </a:moveTo>
                    <a:lnTo>
                      <a:pt x="0" y="16"/>
                    </a:lnTo>
                    <a:lnTo>
                      <a:pt x="2" y="6"/>
                    </a:lnTo>
                    <a:lnTo>
                      <a:pt x="2" y="2"/>
                    </a:lnTo>
                    <a:lnTo>
                      <a:pt x="4" y="0"/>
                    </a:lnTo>
                    <a:lnTo>
                      <a:pt x="30" y="4"/>
                    </a:lnTo>
                    <a:lnTo>
                      <a:pt x="42" y="2"/>
                    </a:lnTo>
                    <a:lnTo>
                      <a:pt x="50" y="18"/>
                    </a:lnTo>
                    <a:lnTo>
                      <a:pt x="60" y="32"/>
                    </a:lnTo>
                    <a:lnTo>
                      <a:pt x="54" y="34"/>
                    </a:lnTo>
                    <a:lnTo>
                      <a:pt x="54" y="48"/>
                    </a:lnTo>
                    <a:lnTo>
                      <a:pt x="52" y="64"/>
                    </a:lnTo>
                    <a:lnTo>
                      <a:pt x="42" y="50"/>
                    </a:lnTo>
                    <a:lnTo>
                      <a:pt x="42" y="56"/>
                    </a:lnTo>
                    <a:lnTo>
                      <a:pt x="38" y="48"/>
                    </a:lnTo>
                    <a:lnTo>
                      <a:pt x="32" y="38"/>
                    </a:lnTo>
                    <a:lnTo>
                      <a:pt x="22" y="26"/>
                    </a:lnTo>
                    <a:lnTo>
                      <a:pt x="10" y="18"/>
                    </a:lnTo>
                    <a:lnTo>
                      <a:pt x="14" y="28"/>
                    </a:lnTo>
                    <a:lnTo>
                      <a:pt x="12" y="3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67" name="Freeform 465">
                <a:extLst>
                  <a:ext uri="{FF2B5EF4-FFF2-40B4-BE49-F238E27FC236}">
                    <a16:creationId xmlns:a16="http://schemas.microsoft.com/office/drawing/2014/main" id="{C570C8A4-93FA-B264-63DC-2AB100CB2438}"/>
                  </a:ext>
                </a:extLst>
              </p:cNvPr>
              <p:cNvSpPr>
                <a:spLocks noChangeAspect="1"/>
              </p:cNvSpPr>
              <p:nvPr/>
            </p:nvSpPr>
            <p:spPr bwMode="auto">
              <a:xfrm>
                <a:off x="4552302" y="3286618"/>
                <a:ext cx="109482" cy="225068"/>
              </a:xfrm>
              <a:custGeom>
                <a:avLst/>
                <a:gdLst>
                  <a:gd name="T0" fmla="*/ 48 w 72"/>
                  <a:gd name="T1" fmla="*/ 142 h 148"/>
                  <a:gd name="T2" fmla="*/ 38 w 72"/>
                  <a:gd name="T3" fmla="*/ 148 h 148"/>
                  <a:gd name="T4" fmla="*/ 34 w 72"/>
                  <a:gd name="T5" fmla="*/ 130 h 148"/>
                  <a:gd name="T6" fmla="*/ 28 w 72"/>
                  <a:gd name="T7" fmla="*/ 110 h 148"/>
                  <a:gd name="T8" fmla="*/ 14 w 72"/>
                  <a:gd name="T9" fmla="*/ 94 h 148"/>
                  <a:gd name="T10" fmla="*/ 0 w 72"/>
                  <a:gd name="T11" fmla="*/ 74 h 148"/>
                  <a:gd name="T12" fmla="*/ 8 w 72"/>
                  <a:gd name="T13" fmla="*/ 58 h 148"/>
                  <a:gd name="T14" fmla="*/ 16 w 72"/>
                  <a:gd name="T15" fmla="*/ 42 h 148"/>
                  <a:gd name="T16" fmla="*/ 14 w 72"/>
                  <a:gd name="T17" fmla="*/ 14 h 148"/>
                  <a:gd name="T18" fmla="*/ 18 w 72"/>
                  <a:gd name="T19" fmla="*/ 8 h 148"/>
                  <a:gd name="T20" fmla="*/ 34 w 72"/>
                  <a:gd name="T21" fmla="*/ 2 h 148"/>
                  <a:gd name="T22" fmla="*/ 40 w 72"/>
                  <a:gd name="T23" fmla="*/ 0 h 148"/>
                  <a:gd name="T24" fmla="*/ 46 w 72"/>
                  <a:gd name="T25" fmla="*/ 4 h 148"/>
                  <a:gd name="T26" fmla="*/ 50 w 72"/>
                  <a:gd name="T27" fmla="*/ 12 h 148"/>
                  <a:gd name="T28" fmla="*/ 60 w 72"/>
                  <a:gd name="T29" fmla="*/ 6 h 148"/>
                  <a:gd name="T30" fmla="*/ 60 w 72"/>
                  <a:gd name="T31" fmla="*/ 10 h 148"/>
                  <a:gd name="T32" fmla="*/ 54 w 72"/>
                  <a:gd name="T33" fmla="*/ 22 h 148"/>
                  <a:gd name="T34" fmla="*/ 52 w 72"/>
                  <a:gd name="T35" fmla="*/ 28 h 148"/>
                  <a:gd name="T36" fmla="*/ 56 w 72"/>
                  <a:gd name="T37" fmla="*/ 30 h 148"/>
                  <a:gd name="T38" fmla="*/ 58 w 72"/>
                  <a:gd name="T39" fmla="*/ 34 h 148"/>
                  <a:gd name="T40" fmla="*/ 62 w 72"/>
                  <a:gd name="T41" fmla="*/ 36 h 148"/>
                  <a:gd name="T42" fmla="*/ 64 w 72"/>
                  <a:gd name="T43" fmla="*/ 40 h 148"/>
                  <a:gd name="T44" fmla="*/ 66 w 72"/>
                  <a:gd name="T45" fmla="*/ 42 h 148"/>
                  <a:gd name="T46" fmla="*/ 64 w 72"/>
                  <a:gd name="T47" fmla="*/ 44 h 148"/>
                  <a:gd name="T48" fmla="*/ 60 w 72"/>
                  <a:gd name="T49" fmla="*/ 50 h 148"/>
                  <a:gd name="T50" fmla="*/ 58 w 72"/>
                  <a:gd name="T51" fmla="*/ 54 h 148"/>
                  <a:gd name="T52" fmla="*/ 54 w 72"/>
                  <a:gd name="T53" fmla="*/ 56 h 148"/>
                  <a:gd name="T54" fmla="*/ 48 w 72"/>
                  <a:gd name="T55" fmla="*/ 58 h 148"/>
                  <a:gd name="T56" fmla="*/ 44 w 72"/>
                  <a:gd name="T57" fmla="*/ 64 h 148"/>
                  <a:gd name="T58" fmla="*/ 46 w 72"/>
                  <a:gd name="T59" fmla="*/ 70 h 148"/>
                  <a:gd name="T60" fmla="*/ 60 w 72"/>
                  <a:gd name="T61" fmla="*/ 78 h 148"/>
                  <a:gd name="T62" fmla="*/ 72 w 72"/>
                  <a:gd name="T63" fmla="*/ 88 h 148"/>
                  <a:gd name="T64" fmla="*/ 70 w 72"/>
                  <a:gd name="T65" fmla="*/ 104 h 148"/>
                  <a:gd name="T66" fmla="*/ 60 w 72"/>
                  <a:gd name="T67" fmla="*/ 114 h 148"/>
                  <a:gd name="T68" fmla="*/ 48 w 72"/>
                  <a:gd name="T69" fmla="*/ 124 h 148"/>
                  <a:gd name="T70" fmla="*/ 48 w 72"/>
                  <a:gd name="T71" fmla="*/ 142 h 14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2" h="148">
                    <a:moveTo>
                      <a:pt x="48" y="142"/>
                    </a:moveTo>
                    <a:lnTo>
                      <a:pt x="38" y="148"/>
                    </a:lnTo>
                    <a:lnTo>
                      <a:pt x="34" y="130"/>
                    </a:lnTo>
                    <a:lnTo>
                      <a:pt x="28" y="110"/>
                    </a:lnTo>
                    <a:lnTo>
                      <a:pt x="14" y="94"/>
                    </a:lnTo>
                    <a:lnTo>
                      <a:pt x="0" y="74"/>
                    </a:lnTo>
                    <a:lnTo>
                      <a:pt x="8" y="58"/>
                    </a:lnTo>
                    <a:lnTo>
                      <a:pt x="16" y="42"/>
                    </a:lnTo>
                    <a:lnTo>
                      <a:pt x="14" y="14"/>
                    </a:lnTo>
                    <a:lnTo>
                      <a:pt x="18" y="8"/>
                    </a:lnTo>
                    <a:lnTo>
                      <a:pt x="34" y="2"/>
                    </a:lnTo>
                    <a:lnTo>
                      <a:pt x="40" y="0"/>
                    </a:lnTo>
                    <a:lnTo>
                      <a:pt x="46" y="4"/>
                    </a:lnTo>
                    <a:lnTo>
                      <a:pt x="50" y="12"/>
                    </a:lnTo>
                    <a:lnTo>
                      <a:pt x="60" y="6"/>
                    </a:lnTo>
                    <a:lnTo>
                      <a:pt x="60" y="10"/>
                    </a:lnTo>
                    <a:lnTo>
                      <a:pt x="54" y="22"/>
                    </a:lnTo>
                    <a:lnTo>
                      <a:pt x="52" y="28"/>
                    </a:lnTo>
                    <a:lnTo>
                      <a:pt x="56" y="30"/>
                    </a:lnTo>
                    <a:lnTo>
                      <a:pt x="58" y="34"/>
                    </a:lnTo>
                    <a:lnTo>
                      <a:pt x="62" y="36"/>
                    </a:lnTo>
                    <a:lnTo>
                      <a:pt x="64" y="40"/>
                    </a:lnTo>
                    <a:lnTo>
                      <a:pt x="66" y="42"/>
                    </a:lnTo>
                    <a:lnTo>
                      <a:pt x="64" y="44"/>
                    </a:lnTo>
                    <a:lnTo>
                      <a:pt x="60" y="50"/>
                    </a:lnTo>
                    <a:lnTo>
                      <a:pt x="58" y="54"/>
                    </a:lnTo>
                    <a:lnTo>
                      <a:pt x="54" y="56"/>
                    </a:lnTo>
                    <a:lnTo>
                      <a:pt x="48" y="58"/>
                    </a:lnTo>
                    <a:lnTo>
                      <a:pt x="44" y="64"/>
                    </a:lnTo>
                    <a:lnTo>
                      <a:pt x="46" y="70"/>
                    </a:lnTo>
                    <a:lnTo>
                      <a:pt x="60" y="78"/>
                    </a:lnTo>
                    <a:lnTo>
                      <a:pt x="72" y="88"/>
                    </a:lnTo>
                    <a:lnTo>
                      <a:pt x="70" y="104"/>
                    </a:lnTo>
                    <a:lnTo>
                      <a:pt x="60" y="114"/>
                    </a:lnTo>
                    <a:lnTo>
                      <a:pt x="48" y="124"/>
                    </a:lnTo>
                    <a:lnTo>
                      <a:pt x="48" y="14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68" name="Freeform 466">
                <a:extLst>
                  <a:ext uri="{FF2B5EF4-FFF2-40B4-BE49-F238E27FC236}">
                    <a16:creationId xmlns:a16="http://schemas.microsoft.com/office/drawing/2014/main" id="{F6058159-BEAB-DE46-52AC-691AD360CFEF}"/>
                  </a:ext>
                </a:extLst>
              </p:cNvPr>
              <p:cNvSpPr>
                <a:spLocks noChangeAspect="1" noEditPoints="1"/>
              </p:cNvSpPr>
              <p:nvPr/>
            </p:nvSpPr>
            <p:spPr bwMode="auto">
              <a:xfrm>
                <a:off x="7450555" y="4837764"/>
                <a:ext cx="1134360" cy="1061471"/>
              </a:xfrm>
              <a:custGeom>
                <a:avLst/>
                <a:gdLst>
                  <a:gd name="T0" fmla="*/ 436 w 746"/>
                  <a:gd name="T1" fmla="*/ 672 h 698"/>
                  <a:gd name="T2" fmla="*/ 444 w 746"/>
                  <a:gd name="T3" fmla="*/ 639 h 698"/>
                  <a:gd name="T4" fmla="*/ 508 w 746"/>
                  <a:gd name="T5" fmla="*/ 639 h 698"/>
                  <a:gd name="T6" fmla="*/ 466 w 746"/>
                  <a:gd name="T7" fmla="*/ 684 h 698"/>
                  <a:gd name="T8" fmla="*/ 468 w 746"/>
                  <a:gd name="T9" fmla="*/ 30 h 698"/>
                  <a:gd name="T10" fmla="*/ 498 w 746"/>
                  <a:gd name="T11" fmla="*/ 26 h 698"/>
                  <a:gd name="T12" fmla="*/ 484 w 746"/>
                  <a:gd name="T13" fmla="*/ 64 h 698"/>
                  <a:gd name="T14" fmla="*/ 532 w 746"/>
                  <a:gd name="T15" fmla="*/ 134 h 698"/>
                  <a:gd name="T16" fmla="*/ 586 w 746"/>
                  <a:gd name="T17" fmla="*/ 78 h 698"/>
                  <a:gd name="T18" fmla="*/ 598 w 746"/>
                  <a:gd name="T19" fmla="*/ 40 h 698"/>
                  <a:gd name="T20" fmla="*/ 616 w 746"/>
                  <a:gd name="T21" fmla="*/ 6 h 698"/>
                  <a:gd name="T22" fmla="*/ 628 w 746"/>
                  <a:gd name="T23" fmla="*/ 78 h 698"/>
                  <a:gd name="T24" fmla="*/ 658 w 746"/>
                  <a:gd name="T25" fmla="*/ 132 h 698"/>
                  <a:gd name="T26" fmla="*/ 694 w 746"/>
                  <a:gd name="T27" fmla="*/ 205 h 698"/>
                  <a:gd name="T28" fmla="*/ 708 w 746"/>
                  <a:gd name="T29" fmla="*/ 243 h 698"/>
                  <a:gd name="T30" fmla="*/ 724 w 746"/>
                  <a:gd name="T31" fmla="*/ 277 h 698"/>
                  <a:gd name="T32" fmla="*/ 734 w 746"/>
                  <a:gd name="T33" fmla="*/ 353 h 698"/>
                  <a:gd name="T34" fmla="*/ 692 w 746"/>
                  <a:gd name="T35" fmla="*/ 443 h 698"/>
                  <a:gd name="T36" fmla="*/ 624 w 746"/>
                  <a:gd name="T37" fmla="*/ 515 h 698"/>
                  <a:gd name="T38" fmla="*/ 536 w 746"/>
                  <a:gd name="T39" fmla="*/ 577 h 698"/>
                  <a:gd name="T40" fmla="*/ 490 w 746"/>
                  <a:gd name="T41" fmla="*/ 593 h 698"/>
                  <a:gd name="T42" fmla="*/ 488 w 746"/>
                  <a:gd name="T43" fmla="*/ 585 h 698"/>
                  <a:gd name="T44" fmla="*/ 486 w 746"/>
                  <a:gd name="T45" fmla="*/ 587 h 698"/>
                  <a:gd name="T46" fmla="*/ 486 w 746"/>
                  <a:gd name="T47" fmla="*/ 583 h 698"/>
                  <a:gd name="T48" fmla="*/ 484 w 746"/>
                  <a:gd name="T49" fmla="*/ 577 h 698"/>
                  <a:gd name="T50" fmla="*/ 422 w 746"/>
                  <a:gd name="T51" fmla="*/ 587 h 698"/>
                  <a:gd name="T52" fmla="*/ 404 w 746"/>
                  <a:gd name="T53" fmla="*/ 527 h 698"/>
                  <a:gd name="T54" fmla="*/ 374 w 746"/>
                  <a:gd name="T55" fmla="*/ 519 h 698"/>
                  <a:gd name="T56" fmla="*/ 406 w 746"/>
                  <a:gd name="T57" fmla="*/ 475 h 698"/>
                  <a:gd name="T58" fmla="*/ 354 w 746"/>
                  <a:gd name="T59" fmla="*/ 505 h 698"/>
                  <a:gd name="T60" fmla="*/ 342 w 746"/>
                  <a:gd name="T61" fmla="*/ 455 h 698"/>
                  <a:gd name="T62" fmla="*/ 236 w 746"/>
                  <a:gd name="T63" fmla="*/ 453 h 698"/>
                  <a:gd name="T64" fmla="*/ 124 w 746"/>
                  <a:gd name="T65" fmla="*/ 493 h 698"/>
                  <a:gd name="T66" fmla="*/ 48 w 746"/>
                  <a:gd name="T67" fmla="*/ 515 h 698"/>
                  <a:gd name="T68" fmla="*/ 8 w 746"/>
                  <a:gd name="T69" fmla="*/ 487 h 698"/>
                  <a:gd name="T70" fmla="*/ 28 w 746"/>
                  <a:gd name="T71" fmla="*/ 403 h 698"/>
                  <a:gd name="T72" fmla="*/ 20 w 746"/>
                  <a:gd name="T73" fmla="*/ 327 h 698"/>
                  <a:gd name="T74" fmla="*/ 34 w 746"/>
                  <a:gd name="T75" fmla="*/ 327 h 698"/>
                  <a:gd name="T76" fmla="*/ 52 w 746"/>
                  <a:gd name="T77" fmla="*/ 235 h 698"/>
                  <a:gd name="T78" fmla="*/ 58 w 746"/>
                  <a:gd name="T79" fmla="*/ 243 h 698"/>
                  <a:gd name="T80" fmla="*/ 148 w 746"/>
                  <a:gd name="T81" fmla="*/ 201 h 698"/>
                  <a:gd name="T82" fmla="*/ 216 w 746"/>
                  <a:gd name="T83" fmla="*/ 144 h 698"/>
                  <a:gd name="T84" fmla="*/ 244 w 746"/>
                  <a:gd name="T85" fmla="*/ 136 h 698"/>
                  <a:gd name="T86" fmla="*/ 258 w 746"/>
                  <a:gd name="T87" fmla="*/ 118 h 698"/>
                  <a:gd name="T88" fmla="*/ 266 w 746"/>
                  <a:gd name="T89" fmla="*/ 108 h 698"/>
                  <a:gd name="T90" fmla="*/ 282 w 746"/>
                  <a:gd name="T91" fmla="*/ 94 h 698"/>
                  <a:gd name="T92" fmla="*/ 302 w 746"/>
                  <a:gd name="T93" fmla="*/ 70 h 698"/>
                  <a:gd name="T94" fmla="*/ 336 w 746"/>
                  <a:gd name="T95" fmla="*/ 82 h 698"/>
                  <a:gd name="T96" fmla="*/ 342 w 746"/>
                  <a:gd name="T97" fmla="*/ 86 h 698"/>
                  <a:gd name="T98" fmla="*/ 370 w 746"/>
                  <a:gd name="T99" fmla="*/ 84 h 698"/>
                  <a:gd name="T100" fmla="*/ 380 w 746"/>
                  <a:gd name="T101" fmla="*/ 52 h 698"/>
                  <a:gd name="T102" fmla="*/ 404 w 746"/>
                  <a:gd name="T103" fmla="*/ 30 h 698"/>
                  <a:gd name="T104" fmla="*/ 414 w 746"/>
                  <a:gd name="T105" fmla="*/ 12 h 6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6" h="698">
                    <a:moveTo>
                      <a:pt x="464" y="684"/>
                    </a:moveTo>
                    <a:lnTo>
                      <a:pt x="442" y="698"/>
                    </a:lnTo>
                    <a:lnTo>
                      <a:pt x="436" y="690"/>
                    </a:lnTo>
                    <a:lnTo>
                      <a:pt x="436" y="672"/>
                    </a:lnTo>
                    <a:lnTo>
                      <a:pt x="438" y="670"/>
                    </a:lnTo>
                    <a:lnTo>
                      <a:pt x="440" y="672"/>
                    </a:lnTo>
                    <a:lnTo>
                      <a:pt x="440" y="666"/>
                    </a:lnTo>
                    <a:lnTo>
                      <a:pt x="442" y="655"/>
                    </a:lnTo>
                    <a:lnTo>
                      <a:pt x="444" y="639"/>
                    </a:lnTo>
                    <a:lnTo>
                      <a:pt x="452" y="637"/>
                    </a:lnTo>
                    <a:lnTo>
                      <a:pt x="464" y="641"/>
                    </a:lnTo>
                    <a:lnTo>
                      <a:pt x="478" y="643"/>
                    </a:lnTo>
                    <a:lnTo>
                      <a:pt x="484" y="641"/>
                    </a:lnTo>
                    <a:lnTo>
                      <a:pt x="508" y="639"/>
                    </a:lnTo>
                    <a:lnTo>
                      <a:pt x="492" y="668"/>
                    </a:lnTo>
                    <a:lnTo>
                      <a:pt x="488" y="666"/>
                    </a:lnTo>
                    <a:lnTo>
                      <a:pt x="466" y="688"/>
                    </a:lnTo>
                    <a:lnTo>
                      <a:pt x="468" y="684"/>
                    </a:lnTo>
                    <a:lnTo>
                      <a:pt x="466" y="684"/>
                    </a:lnTo>
                    <a:lnTo>
                      <a:pt x="464" y="684"/>
                    </a:lnTo>
                    <a:close/>
                    <a:moveTo>
                      <a:pt x="436" y="14"/>
                    </a:moveTo>
                    <a:lnTo>
                      <a:pt x="448" y="24"/>
                    </a:lnTo>
                    <a:lnTo>
                      <a:pt x="456" y="28"/>
                    </a:lnTo>
                    <a:lnTo>
                      <a:pt x="468" y="30"/>
                    </a:lnTo>
                    <a:lnTo>
                      <a:pt x="486" y="28"/>
                    </a:lnTo>
                    <a:lnTo>
                      <a:pt x="484" y="30"/>
                    </a:lnTo>
                    <a:lnTo>
                      <a:pt x="488" y="30"/>
                    </a:lnTo>
                    <a:lnTo>
                      <a:pt x="490" y="36"/>
                    </a:lnTo>
                    <a:lnTo>
                      <a:pt x="498" y="26"/>
                    </a:lnTo>
                    <a:lnTo>
                      <a:pt x="506" y="34"/>
                    </a:lnTo>
                    <a:lnTo>
                      <a:pt x="498" y="46"/>
                    </a:lnTo>
                    <a:lnTo>
                      <a:pt x="492" y="54"/>
                    </a:lnTo>
                    <a:lnTo>
                      <a:pt x="490" y="52"/>
                    </a:lnTo>
                    <a:lnTo>
                      <a:pt x="484" y="64"/>
                    </a:lnTo>
                    <a:lnTo>
                      <a:pt x="472" y="84"/>
                    </a:lnTo>
                    <a:lnTo>
                      <a:pt x="482" y="96"/>
                    </a:lnTo>
                    <a:lnTo>
                      <a:pt x="492" y="108"/>
                    </a:lnTo>
                    <a:lnTo>
                      <a:pt x="512" y="122"/>
                    </a:lnTo>
                    <a:lnTo>
                      <a:pt x="532" y="134"/>
                    </a:lnTo>
                    <a:lnTo>
                      <a:pt x="546" y="148"/>
                    </a:lnTo>
                    <a:lnTo>
                      <a:pt x="560" y="142"/>
                    </a:lnTo>
                    <a:lnTo>
                      <a:pt x="572" y="124"/>
                    </a:lnTo>
                    <a:lnTo>
                      <a:pt x="584" y="94"/>
                    </a:lnTo>
                    <a:lnTo>
                      <a:pt x="586" y="78"/>
                    </a:lnTo>
                    <a:lnTo>
                      <a:pt x="588" y="60"/>
                    </a:lnTo>
                    <a:lnTo>
                      <a:pt x="592" y="60"/>
                    </a:lnTo>
                    <a:lnTo>
                      <a:pt x="592" y="52"/>
                    </a:lnTo>
                    <a:lnTo>
                      <a:pt x="598" y="42"/>
                    </a:lnTo>
                    <a:lnTo>
                      <a:pt x="598" y="40"/>
                    </a:lnTo>
                    <a:lnTo>
                      <a:pt x="596" y="38"/>
                    </a:lnTo>
                    <a:lnTo>
                      <a:pt x="600" y="26"/>
                    </a:lnTo>
                    <a:lnTo>
                      <a:pt x="604" y="18"/>
                    </a:lnTo>
                    <a:lnTo>
                      <a:pt x="614" y="0"/>
                    </a:lnTo>
                    <a:lnTo>
                      <a:pt x="616" y="6"/>
                    </a:lnTo>
                    <a:lnTo>
                      <a:pt x="618" y="16"/>
                    </a:lnTo>
                    <a:lnTo>
                      <a:pt x="624" y="28"/>
                    </a:lnTo>
                    <a:lnTo>
                      <a:pt x="626" y="46"/>
                    </a:lnTo>
                    <a:lnTo>
                      <a:pt x="628" y="62"/>
                    </a:lnTo>
                    <a:lnTo>
                      <a:pt x="628" y="78"/>
                    </a:lnTo>
                    <a:lnTo>
                      <a:pt x="640" y="74"/>
                    </a:lnTo>
                    <a:lnTo>
                      <a:pt x="650" y="86"/>
                    </a:lnTo>
                    <a:lnTo>
                      <a:pt x="654" y="96"/>
                    </a:lnTo>
                    <a:lnTo>
                      <a:pt x="652" y="114"/>
                    </a:lnTo>
                    <a:lnTo>
                      <a:pt x="658" y="132"/>
                    </a:lnTo>
                    <a:lnTo>
                      <a:pt x="658" y="144"/>
                    </a:lnTo>
                    <a:lnTo>
                      <a:pt x="656" y="170"/>
                    </a:lnTo>
                    <a:lnTo>
                      <a:pt x="676" y="186"/>
                    </a:lnTo>
                    <a:lnTo>
                      <a:pt x="690" y="201"/>
                    </a:lnTo>
                    <a:lnTo>
                      <a:pt x="694" y="205"/>
                    </a:lnTo>
                    <a:lnTo>
                      <a:pt x="694" y="213"/>
                    </a:lnTo>
                    <a:lnTo>
                      <a:pt x="700" y="221"/>
                    </a:lnTo>
                    <a:lnTo>
                      <a:pt x="700" y="247"/>
                    </a:lnTo>
                    <a:lnTo>
                      <a:pt x="706" y="253"/>
                    </a:lnTo>
                    <a:lnTo>
                      <a:pt x="708" y="243"/>
                    </a:lnTo>
                    <a:lnTo>
                      <a:pt x="716" y="251"/>
                    </a:lnTo>
                    <a:lnTo>
                      <a:pt x="720" y="247"/>
                    </a:lnTo>
                    <a:lnTo>
                      <a:pt x="722" y="253"/>
                    </a:lnTo>
                    <a:lnTo>
                      <a:pt x="714" y="271"/>
                    </a:lnTo>
                    <a:lnTo>
                      <a:pt x="724" y="277"/>
                    </a:lnTo>
                    <a:lnTo>
                      <a:pt x="734" y="293"/>
                    </a:lnTo>
                    <a:lnTo>
                      <a:pt x="746" y="307"/>
                    </a:lnTo>
                    <a:lnTo>
                      <a:pt x="742" y="321"/>
                    </a:lnTo>
                    <a:lnTo>
                      <a:pt x="738" y="337"/>
                    </a:lnTo>
                    <a:lnTo>
                      <a:pt x="734" y="353"/>
                    </a:lnTo>
                    <a:lnTo>
                      <a:pt x="732" y="369"/>
                    </a:lnTo>
                    <a:lnTo>
                      <a:pt x="732" y="383"/>
                    </a:lnTo>
                    <a:lnTo>
                      <a:pt x="720" y="403"/>
                    </a:lnTo>
                    <a:lnTo>
                      <a:pt x="706" y="423"/>
                    </a:lnTo>
                    <a:lnTo>
                      <a:pt x="692" y="443"/>
                    </a:lnTo>
                    <a:lnTo>
                      <a:pt x="678" y="463"/>
                    </a:lnTo>
                    <a:lnTo>
                      <a:pt x="670" y="467"/>
                    </a:lnTo>
                    <a:lnTo>
                      <a:pt x="648" y="485"/>
                    </a:lnTo>
                    <a:lnTo>
                      <a:pt x="640" y="491"/>
                    </a:lnTo>
                    <a:lnTo>
                      <a:pt x="624" y="515"/>
                    </a:lnTo>
                    <a:lnTo>
                      <a:pt x="604" y="535"/>
                    </a:lnTo>
                    <a:lnTo>
                      <a:pt x="586" y="557"/>
                    </a:lnTo>
                    <a:lnTo>
                      <a:pt x="576" y="569"/>
                    </a:lnTo>
                    <a:lnTo>
                      <a:pt x="554" y="575"/>
                    </a:lnTo>
                    <a:lnTo>
                      <a:pt x="536" y="577"/>
                    </a:lnTo>
                    <a:lnTo>
                      <a:pt x="504" y="593"/>
                    </a:lnTo>
                    <a:lnTo>
                      <a:pt x="496" y="601"/>
                    </a:lnTo>
                    <a:lnTo>
                      <a:pt x="494" y="597"/>
                    </a:lnTo>
                    <a:lnTo>
                      <a:pt x="494" y="595"/>
                    </a:lnTo>
                    <a:lnTo>
                      <a:pt x="490" y="593"/>
                    </a:lnTo>
                    <a:lnTo>
                      <a:pt x="488" y="593"/>
                    </a:lnTo>
                    <a:lnTo>
                      <a:pt x="488" y="591"/>
                    </a:lnTo>
                    <a:lnTo>
                      <a:pt x="488" y="587"/>
                    </a:lnTo>
                    <a:lnTo>
                      <a:pt x="488" y="585"/>
                    </a:lnTo>
                    <a:lnTo>
                      <a:pt x="488" y="587"/>
                    </a:lnTo>
                    <a:lnTo>
                      <a:pt x="488" y="589"/>
                    </a:lnTo>
                    <a:lnTo>
                      <a:pt x="486" y="587"/>
                    </a:lnTo>
                    <a:lnTo>
                      <a:pt x="482" y="587"/>
                    </a:lnTo>
                    <a:lnTo>
                      <a:pt x="480" y="587"/>
                    </a:lnTo>
                    <a:lnTo>
                      <a:pt x="482" y="587"/>
                    </a:lnTo>
                    <a:lnTo>
                      <a:pt x="484" y="585"/>
                    </a:lnTo>
                    <a:lnTo>
                      <a:pt x="486" y="583"/>
                    </a:lnTo>
                    <a:lnTo>
                      <a:pt x="488" y="579"/>
                    </a:lnTo>
                    <a:lnTo>
                      <a:pt x="490" y="577"/>
                    </a:lnTo>
                    <a:lnTo>
                      <a:pt x="488" y="575"/>
                    </a:lnTo>
                    <a:lnTo>
                      <a:pt x="484" y="577"/>
                    </a:lnTo>
                    <a:lnTo>
                      <a:pt x="476" y="583"/>
                    </a:lnTo>
                    <a:lnTo>
                      <a:pt x="474" y="587"/>
                    </a:lnTo>
                    <a:lnTo>
                      <a:pt x="450" y="595"/>
                    </a:lnTo>
                    <a:lnTo>
                      <a:pt x="438" y="589"/>
                    </a:lnTo>
                    <a:lnTo>
                      <a:pt x="422" y="587"/>
                    </a:lnTo>
                    <a:lnTo>
                      <a:pt x="406" y="577"/>
                    </a:lnTo>
                    <a:lnTo>
                      <a:pt x="406" y="557"/>
                    </a:lnTo>
                    <a:lnTo>
                      <a:pt x="412" y="537"/>
                    </a:lnTo>
                    <a:lnTo>
                      <a:pt x="408" y="527"/>
                    </a:lnTo>
                    <a:lnTo>
                      <a:pt x="404" y="527"/>
                    </a:lnTo>
                    <a:lnTo>
                      <a:pt x="392" y="527"/>
                    </a:lnTo>
                    <a:lnTo>
                      <a:pt x="408" y="509"/>
                    </a:lnTo>
                    <a:lnTo>
                      <a:pt x="404" y="499"/>
                    </a:lnTo>
                    <a:lnTo>
                      <a:pt x="388" y="519"/>
                    </a:lnTo>
                    <a:lnTo>
                      <a:pt x="374" y="519"/>
                    </a:lnTo>
                    <a:lnTo>
                      <a:pt x="384" y="513"/>
                    </a:lnTo>
                    <a:lnTo>
                      <a:pt x="396" y="497"/>
                    </a:lnTo>
                    <a:lnTo>
                      <a:pt x="410" y="479"/>
                    </a:lnTo>
                    <a:lnTo>
                      <a:pt x="416" y="463"/>
                    </a:lnTo>
                    <a:lnTo>
                      <a:pt x="406" y="475"/>
                    </a:lnTo>
                    <a:lnTo>
                      <a:pt x="384" y="491"/>
                    </a:lnTo>
                    <a:lnTo>
                      <a:pt x="364" y="509"/>
                    </a:lnTo>
                    <a:lnTo>
                      <a:pt x="360" y="513"/>
                    </a:lnTo>
                    <a:lnTo>
                      <a:pt x="350" y="505"/>
                    </a:lnTo>
                    <a:lnTo>
                      <a:pt x="354" y="505"/>
                    </a:lnTo>
                    <a:lnTo>
                      <a:pt x="354" y="491"/>
                    </a:lnTo>
                    <a:lnTo>
                      <a:pt x="352" y="475"/>
                    </a:lnTo>
                    <a:lnTo>
                      <a:pt x="348" y="467"/>
                    </a:lnTo>
                    <a:lnTo>
                      <a:pt x="346" y="461"/>
                    </a:lnTo>
                    <a:lnTo>
                      <a:pt x="342" y="455"/>
                    </a:lnTo>
                    <a:lnTo>
                      <a:pt x="316" y="445"/>
                    </a:lnTo>
                    <a:lnTo>
                      <a:pt x="304" y="443"/>
                    </a:lnTo>
                    <a:lnTo>
                      <a:pt x="282" y="445"/>
                    </a:lnTo>
                    <a:lnTo>
                      <a:pt x="258" y="449"/>
                    </a:lnTo>
                    <a:lnTo>
                      <a:pt x="236" y="453"/>
                    </a:lnTo>
                    <a:lnTo>
                      <a:pt x="214" y="457"/>
                    </a:lnTo>
                    <a:lnTo>
                      <a:pt x="190" y="467"/>
                    </a:lnTo>
                    <a:lnTo>
                      <a:pt x="168" y="475"/>
                    </a:lnTo>
                    <a:lnTo>
                      <a:pt x="150" y="491"/>
                    </a:lnTo>
                    <a:lnTo>
                      <a:pt x="124" y="493"/>
                    </a:lnTo>
                    <a:lnTo>
                      <a:pt x="104" y="493"/>
                    </a:lnTo>
                    <a:lnTo>
                      <a:pt x="84" y="493"/>
                    </a:lnTo>
                    <a:lnTo>
                      <a:pt x="74" y="503"/>
                    </a:lnTo>
                    <a:lnTo>
                      <a:pt x="70" y="505"/>
                    </a:lnTo>
                    <a:lnTo>
                      <a:pt x="48" y="515"/>
                    </a:lnTo>
                    <a:lnTo>
                      <a:pt x="24" y="515"/>
                    </a:lnTo>
                    <a:lnTo>
                      <a:pt x="10" y="509"/>
                    </a:lnTo>
                    <a:lnTo>
                      <a:pt x="0" y="501"/>
                    </a:lnTo>
                    <a:lnTo>
                      <a:pt x="0" y="489"/>
                    </a:lnTo>
                    <a:lnTo>
                      <a:pt x="8" y="487"/>
                    </a:lnTo>
                    <a:lnTo>
                      <a:pt x="20" y="465"/>
                    </a:lnTo>
                    <a:lnTo>
                      <a:pt x="24" y="449"/>
                    </a:lnTo>
                    <a:lnTo>
                      <a:pt x="26" y="433"/>
                    </a:lnTo>
                    <a:lnTo>
                      <a:pt x="28" y="419"/>
                    </a:lnTo>
                    <a:lnTo>
                      <a:pt x="28" y="403"/>
                    </a:lnTo>
                    <a:lnTo>
                      <a:pt x="26" y="385"/>
                    </a:lnTo>
                    <a:lnTo>
                      <a:pt x="24" y="367"/>
                    </a:lnTo>
                    <a:lnTo>
                      <a:pt x="22" y="347"/>
                    </a:lnTo>
                    <a:lnTo>
                      <a:pt x="18" y="327"/>
                    </a:lnTo>
                    <a:lnTo>
                      <a:pt x="20" y="327"/>
                    </a:lnTo>
                    <a:lnTo>
                      <a:pt x="26" y="337"/>
                    </a:lnTo>
                    <a:lnTo>
                      <a:pt x="24" y="315"/>
                    </a:lnTo>
                    <a:lnTo>
                      <a:pt x="30" y="325"/>
                    </a:lnTo>
                    <a:lnTo>
                      <a:pt x="30" y="331"/>
                    </a:lnTo>
                    <a:lnTo>
                      <a:pt x="34" y="327"/>
                    </a:lnTo>
                    <a:lnTo>
                      <a:pt x="34" y="313"/>
                    </a:lnTo>
                    <a:lnTo>
                      <a:pt x="32" y="297"/>
                    </a:lnTo>
                    <a:lnTo>
                      <a:pt x="34" y="279"/>
                    </a:lnTo>
                    <a:lnTo>
                      <a:pt x="42" y="255"/>
                    </a:lnTo>
                    <a:lnTo>
                      <a:pt x="52" y="235"/>
                    </a:lnTo>
                    <a:lnTo>
                      <a:pt x="54" y="235"/>
                    </a:lnTo>
                    <a:lnTo>
                      <a:pt x="54" y="239"/>
                    </a:lnTo>
                    <a:lnTo>
                      <a:pt x="52" y="243"/>
                    </a:lnTo>
                    <a:lnTo>
                      <a:pt x="50" y="249"/>
                    </a:lnTo>
                    <a:lnTo>
                      <a:pt x="58" y="243"/>
                    </a:lnTo>
                    <a:lnTo>
                      <a:pt x="82" y="225"/>
                    </a:lnTo>
                    <a:lnTo>
                      <a:pt x="108" y="207"/>
                    </a:lnTo>
                    <a:lnTo>
                      <a:pt x="114" y="211"/>
                    </a:lnTo>
                    <a:lnTo>
                      <a:pt x="130" y="205"/>
                    </a:lnTo>
                    <a:lnTo>
                      <a:pt x="148" y="201"/>
                    </a:lnTo>
                    <a:lnTo>
                      <a:pt x="168" y="195"/>
                    </a:lnTo>
                    <a:lnTo>
                      <a:pt x="182" y="186"/>
                    </a:lnTo>
                    <a:lnTo>
                      <a:pt x="198" y="178"/>
                    </a:lnTo>
                    <a:lnTo>
                      <a:pt x="216" y="156"/>
                    </a:lnTo>
                    <a:lnTo>
                      <a:pt x="216" y="144"/>
                    </a:lnTo>
                    <a:lnTo>
                      <a:pt x="228" y="128"/>
                    </a:lnTo>
                    <a:lnTo>
                      <a:pt x="234" y="120"/>
                    </a:lnTo>
                    <a:lnTo>
                      <a:pt x="240" y="136"/>
                    </a:lnTo>
                    <a:lnTo>
                      <a:pt x="246" y="152"/>
                    </a:lnTo>
                    <a:lnTo>
                      <a:pt x="244" y="136"/>
                    </a:lnTo>
                    <a:lnTo>
                      <a:pt x="250" y="132"/>
                    </a:lnTo>
                    <a:lnTo>
                      <a:pt x="248" y="122"/>
                    </a:lnTo>
                    <a:lnTo>
                      <a:pt x="250" y="118"/>
                    </a:lnTo>
                    <a:lnTo>
                      <a:pt x="254" y="118"/>
                    </a:lnTo>
                    <a:lnTo>
                      <a:pt x="258" y="118"/>
                    </a:lnTo>
                    <a:lnTo>
                      <a:pt x="268" y="118"/>
                    </a:lnTo>
                    <a:lnTo>
                      <a:pt x="264" y="118"/>
                    </a:lnTo>
                    <a:lnTo>
                      <a:pt x="264" y="112"/>
                    </a:lnTo>
                    <a:lnTo>
                      <a:pt x="270" y="108"/>
                    </a:lnTo>
                    <a:lnTo>
                      <a:pt x="266" y="108"/>
                    </a:lnTo>
                    <a:lnTo>
                      <a:pt x="264" y="108"/>
                    </a:lnTo>
                    <a:lnTo>
                      <a:pt x="270" y="98"/>
                    </a:lnTo>
                    <a:lnTo>
                      <a:pt x="278" y="102"/>
                    </a:lnTo>
                    <a:lnTo>
                      <a:pt x="274" y="92"/>
                    </a:lnTo>
                    <a:lnTo>
                      <a:pt x="282" y="94"/>
                    </a:lnTo>
                    <a:lnTo>
                      <a:pt x="282" y="86"/>
                    </a:lnTo>
                    <a:lnTo>
                      <a:pt x="292" y="76"/>
                    </a:lnTo>
                    <a:lnTo>
                      <a:pt x="296" y="82"/>
                    </a:lnTo>
                    <a:lnTo>
                      <a:pt x="298" y="70"/>
                    </a:lnTo>
                    <a:lnTo>
                      <a:pt x="302" y="70"/>
                    </a:lnTo>
                    <a:lnTo>
                      <a:pt x="306" y="68"/>
                    </a:lnTo>
                    <a:lnTo>
                      <a:pt x="308" y="72"/>
                    </a:lnTo>
                    <a:lnTo>
                      <a:pt x="316" y="68"/>
                    </a:lnTo>
                    <a:lnTo>
                      <a:pt x="318" y="62"/>
                    </a:lnTo>
                    <a:lnTo>
                      <a:pt x="336" y="82"/>
                    </a:lnTo>
                    <a:lnTo>
                      <a:pt x="332" y="96"/>
                    </a:lnTo>
                    <a:lnTo>
                      <a:pt x="330" y="100"/>
                    </a:lnTo>
                    <a:lnTo>
                      <a:pt x="334" y="98"/>
                    </a:lnTo>
                    <a:lnTo>
                      <a:pt x="338" y="98"/>
                    </a:lnTo>
                    <a:lnTo>
                      <a:pt x="342" y="86"/>
                    </a:lnTo>
                    <a:lnTo>
                      <a:pt x="354" y="92"/>
                    </a:lnTo>
                    <a:lnTo>
                      <a:pt x="356" y="88"/>
                    </a:lnTo>
                    <a:lnTo>
                      <a:pt x="370" y="100"/>
                    </a:lnTo>
                    <a:lnTo>
                      <a:pt x="364" y="92"/>
                    </a:lnTo>
                    <a:lnTo>
                      <a:pt x="370" y="84"/>
                    </a:lnTo>
                    <a:lnTo>
                      <a:pt x="368" y="82"/>
                    </a:lnTo>
                    <a:lnTo>
                      <a:pt x="362" y="80"/>
                    </a:lnTo>
                    <a:lnTo>
                      <a:pt x="370" y="62"/>
                    </a:lnTo>
                    <a:lnTo>
                      <a:pt x="378" y="58"/>
                    </a:lnTo>
                    <a:lnTo>
                      <a:pt x="380" y="52"/>
                    </a:lnTo>
                    <a:lnTo>
                      <a:pt x="386" y="40"/>
                    </a:lnTo>
                    <a:lnTo>
                      <a:pt x="388" y="36"/>
                    </a:lnTo>
                    <a:lnTo>
                      <a:pt x="392" y="38"/>
                    </a:lnTo>
                    <a:lnTo>
                      <a:pt x="392" y="34"/>
                    </a:lnTo>
                    <a:lnTo>
                      <a:pt x="404" y="30"/>
                    </a:lnTo>
                    <a:lnTo>
                      <a:pt x="420" y="32"/>
                    </a:lnTo>
                    <a:lnTo>
                      <a:pt x="426" y="30"/>
                    </a:lnTo>
                    <a:lnTo>
                      <a:pt x="428" y="20"/>
                    </a:lnTo>
                    <a:lnTo>
                      <a:pt x="422" y="16"/>
                    </a:lnTo>
                    <a:lnTo>
                      <a:pt x="414" y="12"/>
                    </a:lnTo>
                    <a:lnTo>
                      <a:pt x="418" y="14"/>
                    </a:lnTo>
                    <a:lnTo>
                      <a:pt x="422" y="12"/>
                    </a:lnTo>
                    <a:lnTo>
                      <a:pt x="426" y="12"/>
                    </a:lnTo>
                    <a:lnTo>
                      <a:pt x="436" y="14"/>
                    </a:lnTo>
                    <a:close/>
                  </a:path>
                </a:pathLst>
              </a:custGeom>
              <a:solidFill>
                <a:schemeClr val="tx2"/>
              </a:solid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69" name="Freeform 467">
                <a:extLst>
                  <a:ext uri="{FF2B5EF4-FFF2-40B4-BE49-F238E27FC236}">
                    <a16:creationId xmlns:a16="http://schemas.microsoft.com/office/drawing/2014/main" id="{6821E7ED-4FCC-3222-E172-CB16491A96FC}"/>
                  </a:ext>
                </a:extLst>
              </p:cNvPr>
              <p:cNvSpPr>
                <a:spLocks noChangeAspect="1"/>
              </p:cNvSpPr>
              <p:nvPr/>
            </p:nvSpPr>
            <p:spPr bwMode="auto">
              <a:xfrm>
                <a:off x="5710994" y="3110214"/>
                <a:ext cx="383189" cy="243318"/>
              </a:xfrm>
              <a:custGeom>
                <a:avLst/>
                <a:gdLst>
                  <a:gd name="T0" fmla="*/ 240 w 252"/>
                  <a:gd name="T1" fmla="*/ 124 h 160"/>
                  <a:gd name="T2" fmla="*/ 232 w 252"/>
                  <a:gd name="T3" fmla="*/ 140 h 160"/>
                  <a:gd name="T4" fmla="*/ 216 w 252"/>
                  <a:gd name="T5" fmla="*/ 148 h 160"/>
                  <a:gd name="T6" fmla="*/ 210 w 252"/>
                  <a:gd name="T7" fmla="*/ 160 h 160"/>
                  <a:gd name="T8" fmla="*/ 200 w 252"/>
                  <a:gd name="T9" fmla="*/ 158 h 160"/>
                  <a:gd name="T10" fmla="*/ 184 w 252"/>
                  <a:gd name="T11" fmla="*/ 152 h 160"/>
                  <a:gd name="T12" fmla="*/ 176 w 252"/>
                  <a:gd name="T13" fmla="*/ 130 h 160"/>
                  <a:gd name="T14" fmla="*/ 162 w 252"/>
                  <a:gd name="T15" fmla="*/ 128 h 160"/>
                  <a:gd name="T16" fmla="*/ 146 w 252"/>
                  <a:gd name="T17" fmla="*/ 118 h 160"/>
                  <a:gd name="T18" fmla="*/ 130 w 252"/>
                  <a:gd name="T19" fmla="*/ 108 h 160"/>
                  <a:gd name="T20" fmla="*/ 102 w 252"/>
                  <a:gd name="T21" fmla="*/ 98 h 160"/>
                  <a:gd name="T22" fmla="*/ 86 w 252"/>
                  <a:gd name="T23" fmla="*/ 98 h 160"/>
                  <a:gd name="T24" fmla="*/ 66 w 252"/>
                  <a:gd name="T25" fmla="*/ 102 h 160"/>
                  <a:gd name="T26" fmla="*/ 52 w 252"/>
                  <a:gd name="T27" fmla="*/ 116 h 160"/>
                  <a:gd name="T28" fmla="*/ 46 w 252"/>
                  <a:gd name="T29" fmla="*/ 114 h 160"/>
                  <a:gd name="T30" fmla="*/ 42 w 252"/>
                  <a:gd name="T31" fmla="*/ 96 h 160"/>
                  <a:gd name="T32" fmla="*/ 36 w 252"/>
                  <a:gd name="T33" fmla="*/ 78 h 160"/>
                  <a:gd name="T34" fmla="*/ 26 w 252"/>
                  <a:gd name="T35" fmla="*/ 72 h 160"/>
                  <a:gd name="T36" fmla="*/ 26 w 252"/>
                  <a:gd name="T37" fmla="*/ 72 h 160"/>
                  <a:gd name="T38" fmla="*/ 28 w 252"/>
                  <a:gd name="T39" fmla="*/ 68 h 160"/>
                  <a:gd name="T40" fmla="*/ 30 w 252"/>
                  <a:gd name="T41" fmla="*/ 68 h 160"/>
                  <a:gd name="T42" fmla="*/ 26 w 252"/>
                  <a:gd name="T43" fmla="*/ 58 h 160"/>
                  <a:gd name="T44" fmla="*/ 18 w 252"/>
                  <a:gd name="T45" fmla="*/ 60 h 160"/>
                  <a:gd name="T46" fmla="*/ 18 w 252"/>
                  <a:gd name="T47" fmla="*/ 62 h 160"/>
                  <a:gd name="T48" fmla="*/ 14 w 252"/>
                  <a:gd name="T49" fmla="*/ 40 h 160"/>
                  <a:gd name="T50" fmla="*/ 16 w 252"/>
                  <a:gd name="T51" fmla="*/ 40 h 160"/>
                  <a:gd name="T52" fmla="*/ 26 w 252"/>
                  <a:gd name="T53" fmla="*/ 40 h 160"/>
                  <a:gd name="T54" fmla="*/ 34 w 252"/>
                  <a:gd name="T55" fmla="*/ 46 h 160"/>
                  <a:gd name="T56" fmla="*/ 38 w 252"/>
                  <a:gd name="T57" fmla="*/ 44 h 160"/>
                  <a:gd name="T58" fmla="*/ 40 w 252"/>
                  <a:gd name="T59" fmla="*/ 42 h 160"/>
                  <a:gd name="T60" fmla="*/ 42 w 252"/>
                  <a:gd name="T61" fmla="*/ 34 h 160"/>
                  <a:gd name="T62" fmla="*/ 26 w 252"/>
                  <a:gd name="T63" fmla="*/ 18 h 160"/>
                  <a:gd name="T64" fmla="*/ 10 w 252"/>
                  <a:gd name="T65" fmla="*/ 16 h 160"/>
                  <a:gd name="T66" fmla="*/ 10 w 252"/>
                  <a:gd name="T67" fmla="*/ 32 h 160"/>
                  <a:gd name="T68" fmla="*/ 12 w 252"/>
                  <a:gd name="T69" fmla="*/ 34 h 160"/>
                  <a:gd name="T70" fmla="*/ 0 w 252"/>
                  <a:gd name="T71" fmla="*/ 12 h 160"/>
                  <a:gd name="T72" fmla="*/ 24 w 252"/>
                  <a:gd name="T73" fmla="*/ 14 h 160"/>
                  <a:gd name="T74" fmla="*/ 44 w 252"/>
                  <a:gd name="T75" fmla="*/ 20 h 160"/>
                  <a:gd name="T76" fmla="*/ 64 w 252"/>
                  <a:gd name="T77" fmla="*/ 26 h 160"/>
                  <a:gd name="T78" fmla="*/ 88 w 252"/>
                  <a:gd name="T79" fmla="*/ 32 h 160"/>
                  <a:gd name="T80" fmla="*/ 84 w 252"/>
                  <a:gd name="T81" fmla="*/ 20 h 160"/>
                  <a:gd name="T82" fmla="*/ 94 w 252"/>
                  <a:gd name="T83" fmla="*/ 14 h 160"/>
                  <a:gd name="T84" fmla="*/ 106 w 252"/>
                  <a:gd name="T85" fmla="*/ 0 h 160"/>
                  <a:gd name="T86" fmla="*/ 130 w 252"/>
                  <a:gd name="T87" fmla="*/ 16 h 160"/>
                  <a:gd name="T88" fmla="*/ 144 w 252"/>
                  <a:gd name="T89" fmla="*/ 36 h 160"/>
                  <a:gd name="T90" fmla="*/ 166 w 252"/>
                  <a:gd name="T91" fmla="*/ 46 h 160"/>
                  <a:gd name="T92" fmla="*/ 180 w 252"/>
                  <a:gd name="T93" fmla="*/ 52 h 160"/>
                  <a:gd name="T94" fmla="*/ 210 w 252"/>
                  <a:gd name="T95" fmla="*/ 72 h 160"/>
                  <a:gd name="T96" fmla="*/ 240 w 252"/>
                  <a:gd name="T97" fmla="*/ 90 h 160"/>
                  <a:gd name="T98" fmla="*/ 252 w 252"/>
                  <a:gd name="T99" fmla="*/ 112 h 160"/>
                  <a:gd name="T100" fmla="*/ 244 w 252"/>
                  <a:gd name="T101" fmla="*/ 118 h 160"/>
                  <a:gd name="T102" fmla="*/ 240 w 252"/>
                  <a:gd name="T103" fmla="*/ 124 h 16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2" h="160">
                    <a:moveTo>
                      <a:pt x="240" y="124"/>
                    </a:moveTo>
                    <a:lnTo>
                      <a:pt x="232" y="140"/>
                    </a:lnTo>
                    <a:lnTo>
                      <a:pt x="216" y="148"/>
                    </a:lnTo>
                    <a:lnTo>
                      <a:pt x="210" y="160"/>
                    </a:lnTo>
                    <a:lnTo>
                      <a:pt x="200" y="158"/>
                    </a:lnTo>
                    <a:lnTo>
                      <a:pt x="184" y="152"/>
                    </a:lnTo>
                    <a:lnTo>
                      <a:pt x="176" y="130"/>
                    </a:lnTo>
                    <a:lnTo>
                      <a:pt x="162" y="128"/>
                    </a:lnTo>
                    <a:lnTo>
                      <a:pt x="146" y="118"/>
                    </a:lnTo>
                    <a:lnTo>
                      <a:pt x="130" y="108"/>
                    </a:lnTo>
                    <a:lnTo>
                      <a:pt x="102" y="98"/>
                    </a:lnTo>
                    <a:lnTo>
                      <a:pt x="86" y="98"/>
                    </a:lnTo>
                    <a:lnTo>
                      <a:pt x="66" y="102"/>
                    </a:lnTo>
                    <a:lnTo>
                      <a:pt x="52" y="116"/>
                    </a:lnTo>
                    <a:lnTo>
                      <a:pt x="46" y="114"/>
                    </a:lnTo>
                    <a:lnTo>
                      <a:pt x="42" y="96"/>
                    </a:lnTo>
                    <a:lnTo>
                      <a:pt x="36" y="78"/>
                    </a:lnTo>
                    <a:lnTo>
                      <a:pt x="26" y="72"/>
                    </a:lnTo>
                    <a:lnTo>
                      <a:pt x="28" y="68"/>
                    </a:lnTo>
                    <a:lnTo>
                      <a:pt x="30" y="68"/>
                    </a:lnTo>
                    <a:lnTo>
                      <a:pt x="26" y="58"/>
                    </a:lnTo>
                    <a:lnTo>
                      <a:pt x="18" y="60"/>
                    </a:lnTo>
                    <a:lnTo>
                      <a:pt x="18" y="62"/>
                    </a:lnTo>
                    <a:lnTo>
                      <a:pt x="14" y="40"/>
                    </a:lnTo>
                    <a:lnTo>
                      <a:pt x="16" y="40"/>
                    </a:lnTo>
                    <a:lnTo>
                      <a:pt x="26" y="40"/>
                    </a:lnTo>
                    <a:lnTo>
                      <a:pt x="34" y="46"/>
                    </a:lnTo>
                    <a:lnTo>
                      <a:pt x="38" y="44"/>
                    </a:lnTo>
                    <a:lnTo>
                      <a:pt x="40" y="42"/>
                    </a:lnTo>
                    <a:lnTo>
                      <a:pt x="42" y="34"/>
                    </a:lnTo>
                    <a:lnTo>
                      <a:pt x="26" y="18"/>
                    </a:lnTo>
                    <a:lnTo>
                      <a:pt x="10" y="16"/>
                    </a:lnTo>
                    <a:lnTo>
                      <a:pt x="10" y="32"/>
                    </a:lnTo>
                    <a:lnTo>
                      <a:pt x="12" y="34"/>
                    </a:lnTo>
                    <a:lnTo>
                      <a:pt x="0" y="12"/>
                    </a:lnTo>
                    <a:lnTo>
                      <a:pt x="24" y="14"/>
                    </a:lnTo>
                    <a:lnTo>
                      <a:pt x="44" y="20"/>
                    </a:lnTo>
                    <a:lnTo>
                      <a:pt x="64" y="26"/>
                    </a:lnTo>
                    <a:lnTo>
                      <a:pt x="88" y="32"/>
                    </a:lnTo>
                    <a:lnTo>
                      <a:pt x="84" y="20"/>
                    </a:lnTo>
                    <a:lnTo>
                      <a:pt x="94" y="14"/>
                    </a:lnTo>
                    <a:lnTo>
                      <a:pt x="106" y="0"/>
                    </a:lnTo>
                    <a:lnTo>
                      <a:pt x="130" y="16"/>
                    </a:lnTo>
                    <a:lnTo>
                      <a:pt x="144" y="36"/>
                    </a:lnTo>
                    <a:lnTo>
                      <a:pt x="166" y="46"/>
                    </a:lnTo>
                    <a:lnTo>
                      <a:pt x="180" y="52"/>
                    </a:lnTo>
                    <a:lnTo>
                      <a:pt x="210" y="72"/>
                    </a:lnTo>
                    <a:lnTo>
                      <a:pt x="240" y="90"/>
                    </a:lnTo>
                    <a:lnTo>
                      <a:pt x="252" y="112"/>
                    </a:lnTo>
                    <a:lnTo>
                      <a:pt x="244" y="118"/>
                    </a:lnTo>
                    <a:lnTo>
                      <a:pt x="240" y="12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70" name="Freeform 468">
                <a:extLst>
                  <a:ext uri="{FF2B5EF4-FFF2-40B4-BE49-F238E27FC236}">
                    <a16:creationId xmlns:a16="http://schemas.microsoft.com/office/drawing/2014/main" id="{92D21660-40C5-E066-901D-F3AFD1598602}"/>
                  </a:ext>
                </a:extLst>
              </p:cNvPr>
              <p:cNvSpPr>
                <a:spLocks noChangeAspect="1"/>
              </p:cNvSpPr>
              <p:nvPr/>
            </p:nvSpPr>
            <p:spPr bwMode="auto">
              <a:xfrm>
                <a:off x="6799739" y="3578597"/>
                <a:ext cx="88193" cy="45622"/>
              </a:xfrm>
              <a:custGeom>
                <a:avLst/>
                <a:gdLst>
                  <a:gd name="T0" fmla="*/ 38 w 58"/>
                  <a:gd name="T1" fmla="*/ 2 h 30"/>
                  <a:gd name="T2" fmla="*/ 48 w 58"/>
                  <a:gd name="T3" fmla="*/ 10 h 30"/>
                  <a:gd name="T4" fmla="*/ 52 w 58"/>
                  <a:gd name="T5" fmla="*/ 16 h 30"/>
                  <a:gd name="T6" fmla="*/ 58 w 58"/>
                  <a:gd name="T7" fmla="*/ 26 h 30"/>
                  <a:gd name="T8" fmla="*/ 42 w 58"/>
                  <a:gd name="T9" fmla="*/ 28 h 30"/>
                  <a:gd name="T10" fmla="*/ 24 w 58"/>
                  <a:gd name="T11" fmla="*/ 30 h 30"/>
                  <a:gd name="T12" fmla="*/ 2 w 58"/>
                  <a:gd name="T13" fmla="*/ 28 h 30"/>
                  <a:gd name="T14" fmla="*/ 0 w 58"/>
                  <a:gd name="T15" fmla="*/ 20 h 30"/>
                  <a:gd name="T16" fmla="*/ 12 w 58"/>
                  <a:gd name="T17" fmla="*/ 0 h 30"/>
                  <a:gd name="T18" fmla="*/ 38 w 58"/>
                  <a:gd name="T19" fmla="*/ 2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 h="30">
                    <a:moveTo>
                      <a:pt x="38" y="2"/>
                    </a:moveTo>
                    <a:lnTo>
                      <a:pt x="48" y="10"/>
                    </a:lnTo>
                    <a:lnTo>
                      <a:pt x="52" y="16"/>
                    </a:lnTo>
                    <a:lnTo>
                      <a:pt x="58" y="26"/>
                    </a:lnTo>
                    <a:lnTo>
                      <a:pt x="42" y="28"/>
                    </a:lnTo>
                    <a:lnTo>
                      <a:pt x="24" y="30"/>
                    </a:lnTo>
                    <a:lnTo>
                      <a:pt x="2" y="28"/>
                    </a:lnTo>
                    <a:lnTo>
                      <a:pt x="0" y="20"/>
                    </a:lnTo>
                    <a:lnTo>
                      <a:pt x="12" y="0"/>
                    </a:lnTo>
                    <a:lnTo>
                      <a:pt x="38" y="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71" name="Freeform 469">
                <a:extLst>
                  <a:ext uri="{FF2B5EF4-FFF2-40B4-BE49-F238E27FC236}">
                    <a16:creationId xmlns:a16="http://schemas.microsoft.com/office/drawing/2014/main" id="{4DB0359E-F15D-17DD-0728-334F5A489ED5}"/>
                  </a:ext>
                </a:extLst>
              </p:cNvPr>
              <p:cNvSpPr>
                <a:spLocks noChangeAspect="1"/>
              </p:cNvSpPr>
              <p:nvPr/>
            </p:nvSpPr>
            <p:spPr bwMode="auto">
              <a:xfrm>
                <a:off x="4111332" y="3298784"/>
                <a:ext cx="571742" cy="573317"/>
              </a:xfrm>
              <a:custGeom>
                <a:avLst/>
                <a:gdLst>
                  <a:gd name="T0" fmla="*/ 20 w 376"/>
                  <a:gd name="T1" fmla="*/ 162 h 377"/>
                  <a:gd name="T2" fmla="*/ 50 w 376"/>
                  <a:gd name="T3" fmla="*/ 148 h 377"/>
                  <a:gd name="T4" fmla="*/ 78 w 376"/>
                  <a:gd name="T5" fmla="*/ 132 h 377"/>
                  <a:gd name="T6" fmla="*/ 92 w 376"/>
                  <a:gd name="T7" fmla="*/ 110 h 377"/>
                  <a:gd name="T8" fmla="*/ 134 w 376"/>
                  <a:gd name="T9" fmla="*/ 100 h 377"/>
                  <a:gd name="T10" fmla="*/ 128 w 376"/>
                  <a:gd name="T11" fmla="*/ 74 h 377"/>
                  <a:gd name="T12" fmla="*/ 122 w 376"/>
                  <a:gd name="T13" fmla="*/ 42 h 377"/>
                  <a:gd name="T14" fmla="*/ 134 w 376"/>
                  <a:gd name="T15" fmla="*/ 30 h 377"/>
                  <a:gd name="T16" fmla="*/ 160 w 376"/>
                  <a:gd name="T17" fmla="*/ 18 h 377"/>
                  <a:gd name="T18" fmla="*/ 206 w 376"/>
                  <a:gd name="T19" fmla="*/ 4 h 377"/>
                  <a:gd name="T20" fmla="*/ 226 w 376"/>
                  <a:gd name="T21" fmla="*/ 4 h 377"/>
                  <a:gd name="T22" fmla="*/ 266 w 376"/>
                  <a:gd name="T23" fmla="*/ 0 h 377"/>
                  <a:gd name="T24" fmla="*/ 308 w 376"/>
                  <a:gd name="T25" fmla="*/ 0 h 377"/>
                  <a:gd name="T26" fmla="*/ 306 w 376"/>
                  <a:gd name="T27" fmla="*/ 34 h 377"/>
                  <a:gd name="T28" fmla="*/ 290 w 376"/>
                  <a:gd name="T29" fmla="*/ 66 h 377"/>
                  <a:gd name="T30" fmla="*/ 318 w 376"/>
                  <a:gd name="T31" fmla="*/ 102 h 377"/>
                  <a:gd name="T32" fmla="*/ 328 w 376"/>
                  <a:gd name="T33" fmla="*/ 140 h 377"/>
                  <a:gd name="T34" fmla="*/ 336 w 376"/>
                  <a:gd name="T35" fmla="*/ 172 h 377"/>
                  <a:gd name="T36" fmla="*/ 336 w 376"/>
                  <a:gd name="T37" fmla="*/ 220 h 377"/>
                  <a:gd name="T38" fmla="*/ 340 w 376"/>
                  <a:gd name="T39" fmla="*/ 246 h 377"/>
                  <a:gd name="T40" fmla="*/ 368 w 376"/>
                  <a:gd name="T41" fmla="*/ 269 h 377"/>
                  <a:gd name="T42" fmla="*/ 356 w 376"/>
                  <a:gd name="T43" fmla="*/ 299 h 377"/>
                  <a:gd name="T44" fmla="*/ 314 w 376"/>
                  <a:gd name="T45" fmla="*/ 327 h 377"/>
                  <a:gd name="T46" fmla="*/ 278 w 376"/>
                  <a:gd name="T47" fmla="*/ 355 h 377"/>
                  <a:gd name="T48" fmla="*/ 250 w 376"/>
                  <a:gd name="T49" fmla="*/ 375 h 377"/>
                  <a:gd name="T50" fmla="*/ 214 w 376"/>
                  <a:gd name="T51" fmla="*/ 377 h 377"/>
                  <a:gd name="T52" fmla="*/ 188 w 376"/>
                  <a:gd name="T53" fmla="*/ 351 h 377"/>
                  <a:gd name="T54" fmla="*/ 178 w 376"/>
                  <a:gd name="T55" fmla="*/ 335 h 377"/>
                  <a:gd name="T56" fmla="*/ 150 w 376"/>
                  <a:gd name="T57" fmla="*/ 315 h 377"/>
                  <a:gd name="T58" fmla="*/ 124 w 376"/>
                  <a:gd name="T59" fmla="*/ 295 h 377"/>
                  <a:gd name="T60" fmla="*/ 98 w 376"/>
                  <a:gd name="T61" fmla="*/ 275 h 377"/>
                  <a:gd name="T62" fmla="*/ 70 w 376"/>
                  <a:gd name="T63" fmla="*/ 252 h 377"/>
                  <a:gd name="T64" fmla="*/ 34 w 376"/>
                  <a:gd name="T65" fmla="*/ 228 h 377"/>
                  <a:gd name="T66" fmla="*/ 0 w 376"/>
                  <a:gd name="T67" fmla="*/ 204 h 377"/>
                  <a:gd name="T68" fmla="*/ 4 w 376"/>
                  <a:gd name="T69" fmla="*/ 170 h 3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76" h="377">
                    <a:moveTo>
                      <a:pt x="4" y="170"/>
                    </a:moveTo>
                    <a:lnTo>
                      <a:pt x="20" y="162"/>
                    </a:lnTo>
                    <a:lnTo>
                      <a:pt x="34" y="154"/>
                    </a:lnTo>
                    <a:lnTo>
                      <a:pt x="50" y="148"/>
                    </a:lnTo>
                    <a:lnTo>
                      <a:pt x="66" y="140"/>
                    </a:lnTo>
                    <a:lnTo>
                      <a:pt x="78" y="132"/>
                    </a:lnTo>
                    <a:lnTo>
                      <a:pt x="92" y="122"/>
                    </a:lnTo>
                    <a:lnTo>
                      <a:pt x="92" y="110"/>
                    </a:lnTo>
                    <a:lnTo>
                      <a:pt x="116" y="100"/>
                    </a:lnTo>
                    <a:lnTo>
                      <a:pt x="134" y="100"/>
                    </a:lnTo>
                    <a:lnTo>
                      <a:pt x="140" y="92"/>
                    </a:lnTo>
                    <a:lnTo>
                      <a:pt x="128" y="74"/>
                    </a:lnTo>
                    <a:lnTo>
                      <a:pt x="124" y="60"/>
                    </a:lnTo>
                    <a:lnTo>
                      <a:pt x="122" y="42"/>
                    </a:lnTo>
                    <a:lnTo>
                      <a:pt x="118" y="38"/>
                    </a:lnTo>
                    <a:lnTo>
                      <a:pt x="134" y="30"/>
                    </a:lnTo>
                    <a:lnTo>
                      <a:pt x="152" y="22"/>
                    </a:lnTo>
                    <a:lnTo>
                      <a:pt x="160" y="18"/>
                    </a:lnTo>
                    <a:lnTo>
                      <a:pt x="184" y="10"/>
                    </a:lnTo>
                    <a:lnTo>
                      <a:pt x="206" y="4"/>
                    </a:lnTo>
                    <a:lnTo>
                      <a:pt x="210" y="2"/>
                    </a:lnTo>
                    <a:lnTo>
                      <a:pt x="226" y="4"/>
                    </a:lnTo>
                    <a:lnTo>
                      <a:pt x="246" y="2"/>
                    </a:lnTo>
                    <a:lnTo>
                      <a:pt x="266" y="0"/>
                    </a:lnTo>
                    <a:lnTo>
                      <a:pt x="280" y="0"/>
                    </a:lnTo>
                    <a:lnTo>
                      <a:pt x="308" y="0"/>
                    </a:lnTo>
                    <a:lnTo>
                      <a:pt x="304" y="6"/>
                    </a:lnTo>
                    <a:lnTo>
                      <a:pt x="306" y="34"/>
                    </a:lnTo>
                    <a:lnTo>
                      <a:pt x="298" y="50"/>
                    </a:lnTo>
                    <a:lnTo>
                      <a:pt x="290" y="66"/>
                    </a:lnTo>
                    <a:lnTo>
                      <a:pt x="304" y="86"/>
                    </a:lnTo>
                    <a:lnTo>
                      <a:pt x="318" y="102"/>
                    </a:lnTo>
                    <a:lnTo>
                      <a:pt x="324" y="122"/>
                    </a:lnTo>
                    <a:lnTo>
                      <a:pt x="328" y="140"/>
                    </a:lnTo>
                    <a:lnTo>
                      <a:pt x="326" y="146"/>
                    </a:lnTo>
                    <a:lnTo>
                      <a:pt x="336" y="172"/>
                    </a:lnTo>
                    <a:lnTo>
                      <a:pt x="336" y="196"/>
                    </a:lnTo>
                    <a:lnTo>
                      <a:pt x="336" y="220"/>
                    </a:lnTo>
                    <a:lnTo>
                      <a:pt x="328" y="228"/>
                    </a:lnTo>
                    <a:lnTo>
                      <a:pt x="340" y="246"/>
                    </a:lnTo>
                    <a:lnTo>
                      <a:pt x="346" y="262"/>
                    </a:lnTo>
                    <a:lnTo>
                      <a:pt x="368" y="269"/>
                    </a:lnTo>
                    <a:lnTo>
                      <a:pt x="376" y="285"/>
                    </a:lnTo>
                    <a:lnTo>
                      <a:pt x="356" y="299"/>
                    </a:lnTo>
                    <a:lnTo>
                      <a:pt x="336" y="313"/>
                    </a:lnTo>
                    <a:lnTo>
                      <a:pt x="314" y="327"/>
                    </a:lnTo>
                    <a:lnTo>
                      <a:pt x="294" y="341"/>
                    </a:lnTo>
                    <a:lnTo>
                      <a:pt x="278" y="355"/>
                    </a:lnTo>
                    <a:lnTo>
                      <a:pt x="264" y="371"/>
                    </a:lnTo>
                    <a:lnTo>
                      <a:pt x="250" y="375"/>
                    </a:lnTo>
                    <a:lnTo>
                      <a:pt x="236" y="377"/>
                    </a:lnTo>
                    <a:lnTo>
                      <a:pt x="214" y="377"/>
                    </a:lnTo>
                    <a:lnTo>
                      <a:pt x="214" y="361"/>
                    </a:lnTo>
                    <a:lnTo>
                      <a:pt x="188" y="351"/>
                    </a:lnTo>
                    <a:lnTo>
                      <a:pt x="178" y="343"/>
                    </a:lnTo>
                    <a:lnTo>
                      <a:pt x="178" y="335"/>
                    </a:lnTo>
                    <a:lnTo>
                      <a:pt x="164" y="325"/>
                    </a:lnTo>
                    <a:lnTo>
                      <a:pt x="150" y="315"/>
                    </a:lnTo>
                    <a:lnTo>
                      <a:pt x="138" y="305"/>
                    </a:lnTo>
                    <a:lnTo>
                      <a:pt x="124" y="295"/>
                    </a:lnTo>
                    <a:lnTo>
                      <a:pt x="110" y="283"/>
                    </a:lnTo>
                    <a:lnTo>
                      <a:pt x="98" y="275"/>
                    </a:lnTo>
                    <a:lnTo>
                      <a:pt x="82" y="262"/>
                    </a:lnTo>
                    <a:lnTo>
                      <a:pt x="70" y="252"/>
                    </a:lnTo>
                    <a:lnTo>
                      <a:pt x="52" y="240"/>
                    </a:lnTo>
                    <a:lnTo>
                      <a:pt x="34" y="228"/>
                    </a:lnTo>
                    <a:lnTo>
                      <a:pt x="18" y="216"/>
                    </a:lnTo>
                    <a:lnTo>
                      <a:pt x="0" y="204"/>
                    </a:lnTo>
                    <a:lnTo>
                      <a:pt x="0" y="196"/>
                    </a:lnTo>
                    <a:lnTo>
                      <a:pt x="4" y="17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72" name="Freeform 470">
                <a:extLst>
                  <a:ext uri="{FF2B5EF4-FFF2-40B4-BE49-F238E27FC236}">
                    <a16:creationId xmlns:a16="http://schemas.microsoft.com/office/drawing/2014/main" id="{ED893772-D50F-A259-AFE8-144A0F59A48A}"/>
                  </a:ext>
                </a:extLst>
              </p:cNvPr>
              <p:cNvSpPr>
                <a:spLocks noChangeAspect="1" noEditPoints="1"/>
              </p:cNvSpPr>
              <p:nvPr/>
            </p:nvSpPr>
            <p:spPr bwMode="auto">
              <a:xfrm>
                <a:off x="4518850" y="2971828"/>
                <a:ext cx="316285" cy="336083"/>
              </a:xfrm>
              <a:custGeom>
                <a:avLst/>
                <a:gdLst>
                  <a:gd name="T0" fmla="*/ 104 w 208"/>
                  <a:gd name="T1" fmla="*/ 193 h 221"/>
                  <a:gd name="T2" fmla="*/ 148 w 208"/>
                  <a:gd name="T3" fmla="*/ 181 h 221"/>
                  <a:gd name="T4" fmla="*/ 36 w 208"/>
                  <a:gd name="T5" fmla="*/ 169 h 221"/>
                  <a:gd name="T6" fmla="*/ 64 w 208"/>
                  <a:gd name="T7" fmla="*/ 91 h 221"/>
                  <a:gd name="T8" fmla="*/ 28 w 208"/>
                  <a:gd name="T9" fmla="*/ 129 h 221"/>
                  <a:gd name="T10" fmla="*/ 46 w 208"/>
                  <a:gd name="T11" fmla="*/ 125 h 221"/>
                  <a:gd name="T12" fmla="*/ 54 w 208"/>
                  <a:gd name="T13" fmla="*/ 129 h 221"/>
                  <a:gd name="T14" fmla="*/ 58 w 208"/>
                  <a:gd name="T15" fmla="*/ 137 h 221"/>
                  <a:gd name="T16" fmla="*/ 56 w 208"/>
                  <a:gd name="T17" fmla="*/ 155 h 221"/>
                  <a:gd name="T18" fmla="*/ 44 w 208"/>
                  <a:gd name="T19" fmla="*/ 167 h 221"/>
                  <a:gd name="T20" fmla="*/ 34 w 208"/>
                  <a:gd name="T21" fmla="*/ 165 h 221"/>
                  <a:gd name="T22" fmla="*/ 32 w 208"/>
                  <a:gd name="T23" fmla="*/ 149 h 221"/>
                  <a:gd name="T24" fmla="*/ 118 w 208"/>
                  <a:gd name="T25" fmla="*/ 187 h 221"/>
                  <a:gd name="T26" fmla="*/ 136 w 208"/>
                  <a:gd name="T27" fmla="*/ 191 h 221"/>
                  <a:gd name="T28" fmla="*/ 154 w 208"/>
                  <a:gd name="T29" fmla="*/ 185 h 221"/>
                  <a:gd name="T30" fmla="*/ 154 w 208"/>
                  <a:gd name="T31" fmla="*/ 201 h 221"/>
                  <a:gd name="T32" fmla="*/ 156 w 208"/>
                  <a:gd name="T33" fmla="*/ 213 h 221"/>
                  <a:gd name="T34" fmla="*/ 144 w 208"/>
                  <a:gd name="T35" fmla="*/ 217 h 221"/>
                  <a:gd name="T36" fmla="*/ 126 w 208"/>
                  <a:gd name="T37" fmla="*/ 207 h 221"/>
                  <a:gd name="T38" fmla="*/ 108 w 208"/>
                  <a:gd name="T39" fmla="*/ 199 h 221"/>
                  <a:gd name="T40" fmla="*/ 114 w 208"/>
                  <a:gd name="T41" fmla="*/ 191 h 221"/>
                  <a:gd name="T42" fmla="*/ 102 w 208"/>
                  <a:gd name="T43" fmla="*/ 67 h 221"/>
                  <a:gd name="T44" fmla="*/ 124 w 208"/>
                  <a:gd name="T45" fmla="*/ 87 h 221"/>
                  <a:gd name="T46" fmla="*/ 148 w 208"/>
                  <a:gd name="T47" fmla="*/ 109 h 221"/>
                  <a:gd name="T48" fmla="*/ 162 w 208"/>
                  <a:gd name="T49" fmla="*/ 117 h 221"/>
                  <a:gd name="T50" fmla="*/ 186 w 208"/>
                  <a:gd name="T51" fmla="*/ 129 h 221"/>
                  <a:gd name="T52" fmla="*/ 202 w 208"/>
                  <a:gd name="T53" fmla="*/ 139 h 221"/>
                  <a:gd name="T54" fmla="*/ 204 w 208"/>
                  <a:gd name="T55" fmla="*/ 153 h 221"/>
                  <a:gd name="T56" fmla="*/ 186 w 208"/>
                  <a:gd name="T57" fmla="*/ 141 h 221"/>
                  <a:gd name="T58" fmla="*/ 176 w 208"/>
                  <a:gd name="T59" fmla="*/ 147 h 221"/>
                  <a:gd name="T60" fmla="*/ 186 w 208"/>
                  <a:gd name="T61" fmla="*/ 161 h 221"/>
                  <a:gd name="T62" fmla="*/ 176 w 208"/>
                  <a:gd name="T63" fmla="*/ 179 h 221"/>
                  <a:gd name="T64" fmla="*/ 164 w 208"/>
                  <a:gd name="T65" fmla="*/ 193 h 221"/>
                  <a:gd name="T66" fmla="*/ 164 w 208"/>
                  <a:gd name="T67" fmla="*/ 181 h 221"/>
                  <a:gd name="T68" fmla="*/ 164 w 208"/>
                  <a:gd name="T69" fmla="*/ 159 h 221"/>
                  <a:gd name="T70" fmla="*/ 146 w 208"/>
                  <a:gd name="T71" fmla="*/ 145 h 221"/>
                  <a:gd name="T72" fmla="*/ 136 w 208"/>
                  <a:gd name="T73" fmla="*/ 137 h 221"/>
                  <a:gd name="T74" fmla="*/ 124 w 208"/>
                  <a:gd name="T75" fmla="*/ 123 h 221"/>
                  <a:gd name="T76" fmla="*/ 106 w 208"/>
                  <a:gd name="T77" fmla="*/ 119 h 221"/>
                  <a:gd name="T78" fmla="*/ 86 w 208"/>
                  <a:gd name="T79" fmla="*/ 101 h 221"/>
                  <a:gd name="T80" fmla="*/ 72 w 208"/>
                  <a:gd name="T81" fmla="*/ 91 h 221"/>
                  <a:gd name="T82" fmla="*/ 62 w 208"/>
                  <a:gd name="T83" fmla="*/ 73 h 221"/>
                  <a:gd name="T84" fmla="*/ 46 w 208"/>
                  <a:gd name="T85" fmla="*/ 59 h 221"/>
                  <a:gd name="T86" fmla="*/ 26 w 208"/>
                  <a:gd name="T87" fmla="*/ 65 h 221"/>
                  <a:gd name="T88" fmla="*/ 18 w 208"/>
                  <a:gd name="T89" fmla="*/ 65 h 221"/>
                  <a:gd name="T90" fmla="*/ 6 w 208"/>
                  <a:gd name="T91" fmla="*/ 57 h 221"/>
                  <a:gd name="T92" fmla="*/ 2 w 208"/>
                  <a:gd name="T93" fmla="*/ 47 h 221"/>
                  <a:gd name="T94" fmla="*/ 6 w 208"/>
                  <a:gd name="T95" fmla="*/ 35 h 221"/>
                  <a:gd name="T96" fmla="*/ 12 w 208"/>
                  <a:gd name="T97" fmla="*/ 25 h 221"/>
                  <a:gd name="T98" fmla="*/ 30 w 208"/>
                  <a:gd name="T99" fmla="*/ 19 h 221"/>
                  <a:gd name="T100" fmla="*/ 42 w 208"/>
                  <a:gd name="T101" fmla="*/ 19 h 221"/>
                  <a:gd name="T102" fmla="*/ 54 w 208"/>
                  <a:gd name="T103" fmla="*/ 15 h 221"/>
                  <a:gd name="T104" fmla="*/ 60 w 208"/>
                  <a:gd name="T105" fmla="*/ 12 h 221"/>
                  <a:gd name="T106" fmla="*/ 78 w 208"/>
                  <a:gd name="T107" fmla="*/ 2 h 221"/>
                  <a:gd name="T108" fmla="*/ 98 w 208"/>
                  <a:gd name="T109" fmla="*/ 10 h 221"/>
                  <a:gd name="T110" fmla="*/ 112 w 208"/>
                  <a:gd name="T111" fmla="*/ 19 h 221"/>
                  <a:gd name="T112" fmla="*/ 118 w 208"/>
                  <a:gd name="T113" fmla="*/ 29 h 221"/>
                  <a:gd name="T114" fmla="*/ 114 w 208"/>
                  <a:gd name="T115" fmla="*/ 29 h 221"/>
                  <a:gd name="T116" fmla="*/ 98 w 208"/>
                  <a:gd name="T117" fmla="*/ 35 h 221"/>
                  <a:gd name="T118" fmla="*/ 98 w 208"/>
                  <a:gd name="T119" fmla="*/ 45 h 2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8" h="221">
                    <a:moveTo>
                      <a:pt x="152" y="175"/>
                    </a:moveTo>
                    <a:lnTo>
                      <a:pt x="152" y="175"/>
                    </a:lnTo>
                    <a:lnTo>
                      <a:pt x="154" y="175"/>
                    </a:lnTo>
                    <a:lnTo>
                      <a:pt x="152" y="175"/>
                    </a:lnTo>
                    <a:close/>
                    <a:moveTo>
                      <a:pt x="148" y="185"/>
                    </a:moveTo>
                    <a:lnTo>
                      <a:pt x="148" y="183"/>
                    </a:lnTo>
                    <a:lnTo>
                      <a:pt x="150" y="183"/>
                    </a:lnTo>
                    <a:lnTo>
                      <a:pt x="150" y="185"/>
                    </a:lnTo>
                    <a:lnTo>
                      <a:pt x="148" y="185"/>
                    </a:lnTo>
                    <a:close/>
                    <a:moveTo>
                      <a:pt x="134" y="137"/>
                    </a:moveTo>
                    <a:lnTo>
                      <a:pt x="134" y="137"/>
                    </a:lnTo>
                    <a:lnTo>
                      <a:pt x="134" y="139"/>
                    </a:lnTo>
                    <a:lnTo>
                      <a:pt x="134" y="137"/>
                    </a:lnTo>
                    <a:close/>
                    <a:moveTo>
                      <a:pt x="102" y="193"/>
                    </a:moveTo>
                    <a:lnTo>
                      <a:pt x="104" y="193"/>
                    </a:lnTo>
                    <a:lnTo>
                      <a:pt x="104" y="195"/>
                    </a:lnTo>
                    <a:lnTo>
                      <a:pt x="102" y="195"/>
                    </a:lnTo>
                    <a:lnTo>
                      <a:pt x="102" y="193"/>
                    </a:lnTo>
                    <a:close/>
                    <a:moveTo>
                      <a:pt x="146" y="181"/>
                    </a:moveTo>
                    <a:lnTo>
                      <a:pt x="146" y="181"/>
                    </a:lnTo>
                    <a:lnTo>
                      <a:pt x="148" y="179"/>
                    </a:lnTo>
                    <a:lnTo>
                      <a:pt x="148" y="181"/>
                    </a:lnTo>
                    <a:lnTo>
                      <a:pt x="146" y="181"/>
                    </a:lnTo>
                    <a:close/>
                    <a:moveTo>
                      <a:pt x="148" y="181"/>
                    </a:moveTo>
                    <a:lnTo>
                      <a:pt x="150" y="181"/>
                    </a:lnTo>
                    <a:lnTo>
                      <a:pt x="150" y="183"/>
                    </a:lnTo>
                    <a:lnTo>
                      <a:pt x="148" y="183"/>
                    </a:lnTo>
                    <a:lnTo>
                      <a:pt x="148" y="181"/>
                    </a:lnTo>
                    <a:close/>
                    <a:moveTo>
                      <a:pt x="32" y="167"/>
                    </a:moveTo>
                    <a:lnTo>
                      <a:pt x="32" y="165"/>
                    </a:lnTo>
                    <a:lnTo>
                      <a:pt x="32" y="167"/>
                    </a:lnTo>
                    <a:close/>
                    <a:moveTo>
                      <a:pt x="126" y="135"/>
                    </a:moveTo>
                    <a:lnTo>
                      <a:pt x="128" y="135"/>
                    </a:lnTo>
                    <a:lnTo>
                      <a:pt x="128" y="137"/>
                    </a:lnTo>
                    <a:lnTo>
                      <a:pt x="126" y="137"/>
                    </a:lnTo>
                    <a:lnTo>
                      <a:pt x="126" y="135"/>
                    </a:lnTo>
                    <a:close/>
                    <a:moveTo>
                      <a:pt x="34" y="169"/>
                    </a:moveTo>
                    <a:lnTo>
                      <a:pt x="34" y="167"/>
                    </a:lnTo>
                    <a:lnTo>
                      <a:pt x="36" y="169"/>
                    </a:lnTo>
                    <a:lnTo>
                      <a:pt x="36" y="171"/>
                    </a:lnTo>
                    <a:lnTo>
                      <a:pt x="34" y="171"/>
                    </a:lnTo>
                    <a:lnTo>
                      <a:pt x="34" y="169"/>
                    </a:lnTo>
                    <a:close/>
                    <a:moveTo>
                      <a:pt x="60" y="91"/>
                    </a:moveTo>
                    <a:lnTo>
                      <a:pt x="62" y="91"/>
                    </a:lnTo>
                    <a:lnTo>
                      <a:pt x="64" y="91"/>
                    </a:lnTo>
                    <a:lnTo>
                      <a:pt x="66" y="91"/>
                    </a:lnTo>
                    <a:lnTo>
                      <a:pt x="66" y="89"/>
                    </a:lnTo>
                    <a:lnTo>
                      <a:pt x="66" y="91"/>
                    </a:lnTo>
                    <a:lnTo>
                      <a:pt x="66" y="93"/>
                    </a:lnTo>
                    <a:lnTo>
                      <a:pt x="66" y="91"/>
                    </a:lnTo>
                    <a:lnTo>
                      <a:pt x="64" y="91"/>
                    </a:lnTo>
                    <a:lnTo>
                      <a:pt x="62" y="91"/>
                    </a:lnTo>
                    <a:lnTo>
                      <a:pt x="60" y="91"/>
                    </a:lnTo>
                    <a:close/>
                    <a:moveTo>
                      <a:pt x="32" y="139"/>
                    </a:moveTo>
                    <a:lnTo>
                      <a:pt x="32" y="137"/>
                    </a:lnTo>
                    <a:lnTo>
                      <a:pt x="30" y="137"/>
                    </a:lnTo>
                    <a:lnTo>
                      <a:pt x="28" y="137"/>
                    </a:lnTo>
                    <a:lnTo>
                      <a:pt x="30" y="135"/>
                    </a:lnTo>
                    <a:lnTo>
                      <a:pt x="28" y="135"/>
                    </a:lnTo>
                    <a:lnTo>
                      <a:pt x="28" y="133"/>
                    </a:lnTo>
                    <a:lnTo>
                      <a:pt x="28" y="131"/>
                    </a:lnTo>
                    <a:lnTo>
                      <a:pt x="30" y="131"/>
                    </a:lnTo>
                    <a:lnTo>
                      <a:pt x="28" y="129"/>
                    </a:lnTo>
                    <a:lnTo>
                      <a:pt x="30" y="129"/>
                    </a:lnTo>
                    <a:lnTo>
                      <a:pt x="32" y="131"/>
                    </a:lnTo>
                    <a:lnTo>
                      <a:pt x="34" y="133"/>
                    </a:lnTo>
                    <a:lnTo>
                      <a:pt x="36" y="131"/>
                    </a:lnTo>
                    <a:lnTo>
                      <a:pt x="38" y="131"/>
                    </a:lnTo>
                    <a:lnTo>
                      <a:pt x="40" y="129"/>
                    </a:lnTo>
                    <a:lnTo>
                      <a:pt x="42" y="127"/>
                    </a:lnTo>
                    <a:lnTo>
                      <a:pt x="44" y="125"/>
                    </a:lnTo>
                    <a:lnTo>
                      <a:pt x="46" y="125"/>
                    </a:lnTo>
                    <a:lnTo>
                      <a:pt x="46" y="123"/>
                    </a:lnTo>
                    <a:lnTo>
                      <a:pt x="48" y="123"/>
                    </a:lnTo>
                    <a:lnTo>
                      <a:pt x="50" y="123"/>
                    </a:lnTo>
                    <a:lnTo>
                      <a:pt x="50" y="125"/>
                    </a:lnTo>
                    <a:lnTo>
                      <a:pt x="52" y="125"/>
                    </a:lnTo>
                    <a:lnTo>
                      <a:pt x="52" y="127"/>
                    </a:lnTo>
                    <a:lnTo>
                      <a:pt x="54" y="127"/>
                    </a:lnTo>
                    <a:lnTo>
                      <a:pt x="54" y="129"/>
                    </a:lnTo>
                    <a:lnTo>
                      <a:pt x="52" y="129"/>
                    </a:lnTo>
                    <a:lnTo>
                      <a:pt x="52" y="131"/>
                    </a:lnTo>
                    <a:lnTo>
                      <a:pt x="54" y="129"/>
                    </a:lnTo>
                    <a:lnTo>
                      <a:pt x="54" y="131"/>
                    </a:lnTo>
                    <a:lnTo>
                      <a:pt x="56" y="131"/>
                    </a:lnTo>
                    <a:lnTo>
                      <a:pt x="56" y="133"/>
                    </a:lnTo>
                    <a:lnTo>
                      <a:pt x="56" y="135"/>
                    </a:lnTo>
                    <a:lnTo>
                      <a:pt x="56" y="137"/>
                    </a:lnTo>
                    <a:lnTo>
                      <a:pt x="58" y="137"/>
                    </a:lnTo>
                    <a:lnTo>
                      <a:pt x="58" y="139"/>
                    </a:lnTo>
                    <a:lnTo>
                      <a:pt x="58" y="141"/>
                    </a:lnTo>
                    <a:lnTo>
                      <a:pt x="56" y="141"/>
                    </a:lnTo>
                    <a:lnTo>
                      <a:pt x="56" y="143"/>
                    </a:lnTo>
                    <a:lnTo>
                      <a:pt x="54" y="143"/>
                    </a:lnTo>
                    <a:lnTo>
                      <a:pt x="56" y="145"/>
                    </a:lnTo>
                    <a:lnTo>
                      <a:pt x="56" y="147"/>
                    </a:lnTo>
                    <a:lnTo>
                      <a:pt x="56" y="149"/>
                    </a:lnTo>
                    <a:lnTo>
                      <a:pt x="56" y="151"/>
                    </a:lnTo>
                    <a:lnTo>
                      <a:pt x="56" y="153"/>
                    </a:lnTo>
                    <a:lnTo>
                      <a:pt x="56" y="155"/>
                    </a:lnTo>
                    <a:lnTo>
                      <a:pt x="56" y="157"/>
                    </a:lnTo>
                    <a:lnTo>
                      <a:pt x="56" y="159"/>
                    </a:lnTo>
                    <a:lnTo>
                      <a:pt x="56" y="163"/>
                    </a:lnTo>
                    <a:lnTo>
                      <a:pt x="54" y="165"/>
                    </a:lnTo>
                    <a:lnTo>
                      <a:pt x="54" y="167"/>
                    </a:lnTo>
                    <a:lnTo>
                      <a:pt x="52" y="167"/>
                    </a:lnTo>
                    <a:lnTo>
                      <a:pt x="50" y="167"/>
                    </a:lnTo>
                    <a:lnTo>
                      <a:pt x="50" y="165"/>
                    </a:lnTo>
                    <a:lnTo>
                      <a:pt x="48" y="165"/>
                    </a:lnTo>
                    <a:lnTo>
                      <a:pt x="48" y="167"/>
                    </a:lnTo>
                    <a:lnTo>
                      <a:pt x="46" y="165"/>
                    </a:lnTo>
                    <a:lnTo>
                      <a:pt x="46" y="167"/>
                    </a:lnTo>
                    <a:lnTo>
                      <a:pt x="44" y="167"/>
                    </a:lnTo>
                    <a:lnTo>
                      <a:pt x="46" y="169"/>
                    </a:lnTo>
                    <a:lnTo>
                      <a:pt x="44" y="171"/>
                    </a:lnTo>
                    <a:lnTo>
                      <a:pt x="42" y="173"/>
                    </a:lnTo>
                    <a:lnTo>
                      <a:pt x="40" y="171"/>
                    </a:lnTo>
                    <a:lnTo>
                      <a:pt x="40" y="173"/>
                    </a:lnTo>
                    <a:lnTo>
                      <a:pt x="38" y="173"/>
                    </a:lnTo>
                    <a:lnTo>
                      <a:pt x="38" y="171"/>
                    </a:lnTo>
                    <a:lnTo>
                      <a:pt x="38" y="169"/>
                    </a:lnTo>
                    <a:lnTo>
                      <a:pt x="36" y="169"/>
                    </a:lnTo>
                    <a:lnTo>
                      <a:pt x="36" y="167"/>
                    </a:lnTo>
                    <a:lnTo>
                      <a:pt x="34" y="167"/>
                    </a:lnTo>
                    <a:lnTo>
                      <a:pt x="34" y="165"/>
                    </a:lnTo>
                    <a:lnTo>
                      <a:pt x="34" y="161"/>
                    </a:lnTo>
                    <a:lnTo>
                      <a:pt x="34" y="159"/>
                    </a:lnTo>
                    <a:lnTo>
                      <a:pt x="34" y="155"/>
                    </a:lnTo>
                    <a:lnTo>
                      <a:pt x="36" y="155"/>
                    </a:lnTo>
                    <a:lnTo>
                      <a:pt x="38" y="155"/>
                    </a:lnTo>
                    <a:lnTo>
                      <a:pt x="36" y="155"/>
                    </a:lnTo>
                    <a:lnTo>
                      <a:pt x="36" y="153"/>
                    </a:lnTo>
                    <a:lnTo>
                      <a:pt x="36" y="151"/>
                    </a:lnTo>
                    <a:lnTo>
                      <a:pt x="34" y="153"/>
                    </a:lnTo>
                    <a:lnTo>
                      <a:pt x="34" y="151"/>
                    </a:lnTo>
                    <a:lnTo>
                      <a:pt x="34" y="149"/>
                    </a:lnTo>
                    <a:lnTo>
                      <a:pt x="32" y="149"/>
                    </a:lnTo>
                    <a:lnTo>
                      <a:pt x="34" y="147"/>
                    </a:lnTo>
                    <a:lnTo>
                      <a:pt x="34" y="145"/>
                    </a:lnTo>
                    <a:lnTo>
                      <a:pt x="34" y="143"/>
                    </a:lnTo>
                    <a:lnTo>
                      <a:pt x="32" y="141"/>
                    </a:lnTo>
                    <a:lnTo>
                      <a:pt x="34" y="141"/>
                    </a:lnTo>
                    <a:lnTo>
                      <a:pt x="32" y="139"/>
                    </a:lnTo>
                    <a:close/>
                    <a:moveTo>
                      <a:pt x="116" y="191"/>
                    </a:moveTo>
                    <a:lnTo>
                      <a:pt x="116" y="191"/>
                    </a:lnTo>
                    <a:lnTo>
                      <a:pt x="116" y="189"/>
                    </a:lnTo>
                    <a:lnTo>
                      <a:pt x="116" y="187"/>
                    </a:lnTo>
                    <a:lnTo>
                      <a:pt x="118" y="187"/>
                    </a:lnTo>
                    <a:lnTo>
                      <a:pt x="120" y="187"/>
                    </a:lnTo>
                    <a:lnTo>
                      <a:pt x="122" y="187"/>
                    </a:lnTo>
                    <a:lnTo>
                      <a:pt x="122" y="189"/>
                    </a:lnTo>
                    <a:lnTo>
                      <a:pt x="124" y="189"/>
                    </a:lnTo>
                    <a:lnTo>
                      <a:pt x="124" y="191"/>
                    </a:lnTo>
                    <a:lnTo>
                      <a:pt x="126" y="191"/>
                    </a:lnTo>
                    <a:lnTo>
                      <a:pt x="128" y="193"/>
                    </a:lnTo>
                    <a:lnTo>
                      <a:pt x="130" y="193"/>
                    </a:lnTo>
                    <a:lnTo>
                      <a:pt x="130" y="191"/>
                    </a:lnTo>
                    <a:lnTo>
                      <a:pt x="132" y="191"/>
                    </a:lnTo>
                    <a:lnTo>
                      <a:pt x="134" y="191"/>
                    </a:lnTo>
                    <a:lnTo>
                      <a:pt x="136" y="191"/>
                    </a:lnTo>
                    <a:lnTo>
                      <a:pt x="138" y="191"/>
                    </a:lnTo>
                    <a:lnTo>
                      <a:pt x="140" y="191"/>
                    </a:lnTo>
                    <a:lnTo>
                      <a:pt x="142" y="191"/>
                    </a:lnTo>
                    <a:lnTo>
                      <a:pt x="144" y="189"/>
                    </a:lnTo>
                    <a:lnTo>
                      <a:pt x="146" y="189"/>
                    </a:lnTo>
                    <a:lnTo>
                      <a:pt x="148" y="187"/>
                    </a:lnTo>
                    <a:lnTo>
                      <a:pt x="150" y="187"/>
                    </a:lnTo>
                    <a:lnTo>
                      <a:pt x="150" y="189"/>
                    </a:lnTo>
                    <a:lnTo>
                      <a:pt x="152" y="189"/>
                    </a:lnTo>
                    <a:lnTo>
                      <a:pt x="154" y="187"/>
                    </a:lnTo>
                    <a:lnTo>
                      <a:pt x="154" y="185"/>
                    </a:lnTo>
                    <a:lnTo>
                      <a:pt x="154" y="187"/>
                    </a:lnTo>
                    <a:lnTo>
                      <a:pt x="156" y="187"/>
                    </a:lnTo>
                    <a:lnTo>
                      <a:pt x="158" y="185"/>
                    </a:lnTo>
                    <a:lnTo>
                      <a:pt x="160" y="185"/>
                    </a:lnTo>
                    <a:lnTo>
                      <a:pt x="162" y="185"/>
                    </a:lnTo>
                    <a:lnTo>
                      <a:pt x="162" y="187"/>
                    </a:lnTo>
                    <a:lnTo>
                      <a:pt x="160" y="187"/>
                    </a:lnTo>
                    <a:lnTo>
                      <a:pt x="156" y="193"/>
                    </a:lnTo>
                    <a:lnTo>
                      <a:pt x="156" y="195"/>
                    </a:lnTo>
                    <a:lnTo>
                      <a:pt x="156" y="197"/>
                    </a:lnTo>
                    <a:lnTo>
                      <a:pt x="154" y="197"/>
                    </a:lnTo>
                    <a:lnTo>
                      <a:pt x="154" y="199"/>
                    </a:lnTo>
                    <a:lnTo>
                      <a:pt x="154" y="201"/>
                    </a:lnTo>
                    <a:lnTo>
                      <a:pt x="152" y="203"/>
                    </a:lnTo>
                    <a:lnTo>
                      <a:pt x="152" y="205"/>
                    </a:lnTo>
                    <a:lnTo>
                      <a:pt x="154" y="207"/>
                    </a:lnTo>
                    <a:lnTo>
                      <a:pt x="156" y="207"/>
                    </a:lnTo>
                    <a:lnTo>
                      <a:pt x="156" y="209"/>
                    </a:lnTo>
                    <a:lnTo>
                      <a:pt x="154" y="209"/>
                    </a:lnTo>
                    <a:lnTo>
                      <a:pt x="156" y="209"/>
                    </a:lnTo>
                    <a:lnTo>
                      <a:pt x="156" y="211"/>
                    </a:lnTo>
                    <a:lnTo>
                      <a:pt x="158" y="211"/>
                    </a:lnTo>
                    <a:lnTo>
                      <a:pt x="158" y="213"/>
                    </a:lnTo>
                    <a:lnTo>
                      <a:pt x="156" y="213"/>
                    </a:lnTo>
                    <a:lnTo>
                      <a:pt x="154" y="215"/>
                    </a:lnTo>
                    <a:lnTo>
                      <a:pt x="154" y="217"/>
                    </a:lnTo>
                    <a:lnTo>
                      <a:pt x="154" y="219"/>
                    </a:lnTo>
                    <a:lnTo>
                      <a:pt x="154" y="221"/>
                    </a:lnTo>
                    <a:lnTo>
                      <a:pt x="152" y="221"/>
                    </a:lnTo>
                    <a:lnTo>
                      <a:pt x="152" y="219"/>
                    </a:lnTo>
                    <a:lnTo>
                      <a:pt x="150" y="219"/>
                    </a:lnTo>
                    <a:lnTo>
                      <a:pt x="148" y="219"/>
                    </a:lnTo>
                    <a:lnTo>
                      <a:pt x="146" y="219"/>
                    </a:lnTo>
                    <a:lnTo>
                      <a:pt x="144" y="217"/>
                    </a:lnTo>
                    <a:lnTo>
                      <a:pt x="142" y="217"/>
                    </a:lnTo>
                    <a:lnTo>
                      <a:pt x="142" y="215"/>
                    </a:lnTo>
                    <a:lnTo>
                      <a:pt x="140" y="213"/>
                    </a:lnTo>
                    <a:lnTo>
                      <a:pt x="138" y="211"/>
                    </a:lnTo>
                    <a:lnTo>
                      <a:pt x="136" y="211"/>
                    </a:lnTo>
                    <a:lnTo>
                      <a:pt x="134" y="211"/>
                    </a:lnTo>
                    <a:lnTo>
                      <a:pt x="132" y="211"/>
                    </a:lnTo>
                    <a:lnTo>
                      <a:pt x="132" y="209"/>
                    </a:lnTo>
                    <a:lnTo>
                      <a:pt x="130" y="209"/>
                    </a:lnTo>
                    <a:lnTo>
                      <a:pt x="128" y="209"/>
                    </a:lnTo>
                    <a:lnTo>
                      <a:pt x="126" y="207"/>
                    </a:lnTo>
                    <a:lnTo>
                      <a:pt x="124" y="207"/>
                    </a:lnTo>
                    <a:lnTo>
                      <a:pt x="122" y="207"/>
                    </a:lnTo>
                    <a:lnTo>
                      <a:pt x="122" y="205"/>
                    </a:lnTo>
                    <a:lnTo>
                      <a:pt x="120" y="205"/>
                    </a:lnTo>
                    <a:lnTo>
                      <a:pt x="118" y="203"/>
                    </a:lnTo>
                    <a:lnTo>
                      <a:pt x="116" y="203"/>
                    </a:lnTo>
                    <a:lnTo>
                      <a:pt x="116" y="201"/>
                    </a:lnTo>
                    <a:lnTo>
                      <a:pt x="114" y="201"/>
                    </a:lnTo>
                    <a:lnTo>
                      <a:pt x="110" y="201"/>
                    </a:lnTo>
                    <a:lnTo>
                      <a:pt x="110" y="199"/>
                    </a:lnTo>
                    <a:lnTo>
                      <a:pt x="108" y="199"/>
                    </a:lnTo>
                    <a:lnTo>
                      <a:pt x="106" y="197"/>
                    </a:lnTo>
                    <a:lnTo>
                      <a:pt x="106" y="195"/>
                    </a:lnTo>
                    <a:lnTo>
                      <a:pt x="106" y="193"/>
                    </a:lnTo>
                    <a:lnTo>
                      <a:pt x="106" y="191"/>
                    </a:lnTo>
                    <a:lnTo>
                      <a:pt x="108" y="191"/>
                    </a:lnTo>
                    <a:lnTo>
                      <a:pt x="108" y="189"/>
                    </a:lnTo>
                    <a:lnTo>
                      <a:pt x="110" y="189"/>
                    </a:lnTo>
                    <a:lnTo>
                      <a:pt x="110" y="187"/>
                    </a:lnTo>
                    <a:lnTo>
                      <a:pt x="112" y="187"/>
                    </a:lnTo>
                    <a:lnTo>
                      <a:pt x="112" y="189"/>
                    </a:lnTo>
                    <a:lnTo>
                      <a:pt x="114" y="191"/>
                    </a:lnTo>
                    <a:lnTo>
                      <a:pt x="116" y="191"/>
                    </a:lnTo>
                    <a:close/>
                    <a:moveTo>
                      <a:pt x="96" y="49"/>
                    </a:moveTo>
                    <a:lnTo>
                      <a:pt x="94" y="49"/>
                    </a:lnTo>
                    <a:lnTo>
                      <a:pt x="94" y="51"/>
                    </a:lnTo>
                    <a:lnTo>
                      <a:pt x="94" y="53"/>
                    </a:lnTo>
                    <a:lnTo>
                      <a:pt x="94" y="55"/>
                    </a:lnTo>
                    <a:lnTo>
                      <a:pt x="94" y="57"/>
                    </a:lnTo>
                    <a:lnTo>
                      <a:pt x="96" y="57"/>
                    </a:lnTo>
                    <a:lnTo>
                      <a:pt x="96" y="59"/>
                    </a:lnTo>
                    <a:lnTo>
                      <a:pt x="98" y="63"/>
                    </a:lnTo>
                    <a:lnTo>
                      <a:pt x="102" y="67"/>
                    </a:lnTo>
                    <a:lnTo>
                      <a:pt x="104" y="67"/>
                    </a:lnTo>
                    <a:lnTo>
                      <a:pt x="106" y="67"/>
                    </a:lnTo>
                    <a:lnTo>
                      <a:pt x="108" y="69"/>
                    </a:lnTo>
                    <a:lnTo>
                      <a:pt x="110" y="69"/>
                    </a:lnTo>
                    <a:lnTo>
                      <a:pt x="112" y="71"/>
                    </a:lnTo>
                    <a:lnTo>
                      <a:pt x="114" y="73"/>
                    </a:lnTo>
                    <a:lnTo>
                      <a:pt x="116" y="73"/>
                    </a:lnTo>
                    <a:lnTo>
                      <a:pt x="118" y="75"/>
                    </a:lnTo>
                    <a:lnTo>
                      <a:pt x="120" y="75"/>
                    </a:lnTo>
                    <a:lnTo>
                      <a:pt x="120" y="77"/>
                    </a:lnTo>
                    <a:lnTo>
                      <a:pt x="120" y="79"/>
                    </a:lnTo>
                    <a:lnTo>
                      <a:pt x="122" y="81"/>
                    </a:lnTo>
                    <a:lnTo>
                      <a:pt x="122" y="83"/>
                    </a:lnTo>
                    <a:lnTo>
                      <a:pt x="122" y="85"/>
                    </a:lnTo>
                    <a:lnTo>
                      <a:pt x="124" y="87"/>
                    </a:lnTo>
                    <a:lnTo>
                      <a:pt x="126" y="89"/>
                    </a:lnTo>
                    <a:lnTo>
                      <a:pt x="126" y="91"/>
                    </a:lnTo>
                    <a:lnTo>
                      <a:pt x="128" y="93"/>
                    </a:lnTo>
                    <a:lnTo>
                      <a:pt x="130" y="97"/>
                    </a:lnTo>
                    <a:lnTo>
                      <a:pt x="132" y="99"/>
                    </a:lnTo>
                    <a:lnTo>
                      <a:pt x="134" y="99"/>
                    </a:lnTo>
                    <a:lnTo>
                      <a:pt x="136" y="101"/>
                    </a:lnTo>
                    <a:lnTo>
                      <a:pt x="138" y="103"/>
                    </a:lnTo>
                    <a:lnTo>
                      <a:pt x="140" y="103"/>
                    </a:lnTo>
                    <a:lnTo>
                      <a:pt x="140" y="105"/>
                    </a:lnTo>
                    <a:lnTo>
                      <a:pt x="142" y="107"/>
                    </a:lnTo>
                    <a:lnTo>
                      <a:pt x="144" y="107"/>
                    </a:lnTo>
                    <a:lnTo>
                      <a:pt x="148" y="109"/>
                    </a:lnTo>
                    <a:lnTo>
                      <a:pt x="152" y="109"/>
                    </a:lnTo>
                    <a:lnTo>
                      <a:pt x="154" y="109"/>
                    </a:lnTo>
                    <a:lnTo>
                      <a:pt x="156" y="109"/>
                    </a:lnTo>
                    <a:lnTo>
                      <a:pt x="158" y="109"/>
                    </a:lnTo>
                    <a:lnTo>
                      <a:pt x="164" y="109"/>
                    </a:lnTo>
                    <a:lnTo>
                      <a:pt x="164" y="111"/>
                    </a:lnTo>
                    <a:lnTo>
                      <a:pt x="166" y="111"/>
                    </a:lnTo>
                    <a:lnTo>
                      <a:pt x="166" y="113"/>
                    </a:lnTo>
                    <a:lnTo>
                      <a:pt x="164" y="113"/>
                    </a:lnTo>
                    <a:lnTo>
                      <a:pt x="162" y="115"/>
                    </a:lnTo>
                    <a:lnTo>
                      <a:pt x="162" y="117"/>
                    </a:lnTo>
                    <a:lnTo>
                      <a:pt x="164" y="119"/>
                    </a:lnTo>
                    <a:lnTo>
                      <a:pt x="166" y="121"/>
                    </a:lnTo>
                    <a:lnTo>
                      <a:pt x="168" y="121"/>
                    </a:lnTo>
                    <a:lnTo>
                      <a:pt x="170" y="121"/>
                    </a:lnTo>
                    <a:lnTo>
                      <a:pt x="170" y="123"/>
                    </a:lnTo>
                    <a:lnTo>
                      <a:pt x="172" y="123"/>
                    </a:lnTo>
                    <a:lnTo>
                      <a:pt x="174" y="123"/>
                    </a:lnTo>
                    <a:lnTo>
                      <a:pt x="176" y="125"/>
                    </a:lnTo>
                    <a:lnTo>
                      <a:pt x="182" y="127"/>
                    </a:lnTo>
                    <a:lnTo>
                      <a:pt x="184" y="127"/>
                    </a:lnTo>
                    <a:lnTo>
                      <a:pt x="184" y="129"/>
                    </a:lnTo>
                    <a:lnTo>
                      <a:pt x="186" y="129"/>
                    </a:lnTo>
                    <a:lnTo>
                      <a:pt x="188" y="131"/>
                    </a:lnTo>
                    <a:lnTo>
                      <a:pt x="190" y="133"/>
                    </a:lnTo>
                    <a:lnTo>
                      <a:pt x="192" y="133"/>
                    </a:lnTo>
                    <a:lnTo>
                      <a:pt x="194" y="133"/>
                    </a:lnTo>
                    <a:lnTo>
                      <a:pt x="194" y="135"/>
                    </a:lnTo>
                    <a:lnTo>
                      <a:pt x="196" y="135"/>
                    </a:lnTo>
                    <a:lnTo>
                      <a:pt x="198" y="135"/>
                    </a:lnTo>
                    <a:lnTo>
                      <a:pt x="198" y="137"/>
                    </a:lnTo>
                    <a:lnTo>
                      <a:pt x="200" y="137"/>
                    </a:lnTo>
                    <a:lnTo>
                      <a:pt x="202" y="139"/>
                    </a:lnTo>
                    <a:lnTo>
                      <a:pt x="204" y="141"/>
                    </a:lnTo>
                    <a:lnTo>
                      <a:pt x="206" y="141"/>
                    </a:lnTo>
                    <a:lnTo>
                      <a:pt x="206" y="143"/>
                    </a:lnTo>
                    <a:lnTo>
                      <a:pt x="208" y="143"/>
                    </a:lnTo>
                    <a:lnTo>
                      <a:pt x="208" y="145"/>
                    </a:lnTo>
                    <a:lnTo>
                      <a:pt x="208" y="147"/>
                    </a:lnTo>
                    <a:lnTo>
                      <a:pt x="206" y="149"/>
                    </a:lnTo>
                    <a:lnTo>
                      <a:pt x="206" y="151"/>
                    </a:lnTo>
                    <a:lnTo>
                      <a:pt x="208" y="153"/>
                    </a:lnTo>
                    <a:lnTo>
                      <a:pt x="206" y="153"/>
                    </a:lnTo>
                    <a:lnTo>
                      <a:pt x="206" y="155"/>
                    </a:lnTo>
                    <a:lnTo>
                      <a:pt x="206" y="153"/>
                    </a:lnTo>
                    <a:lnTo>
                      <a:pt x="204" y="153"/>
                    </a:lnTo>
                    <a:lnTo>
                      <a:pt x="202" y="151"/>
                    </a:lnTo>
                    <a:lnTo>
                      <a:pt x="200" y="151"/>
                    </a:lnTo>
                    <a:lnTo>
                      <a:pt x="200" y="149"/>
                    </a:lnTo>
                    <a:lnTo>
                      <a:pt x="200" y="147"/>
                    </a:lnTo>
                    <a:lnTo>
                      <a:pt x="198" y="147"/>
                    </a:lnTo>
                    <a:lnTo>
                      <a:pt x="198" y="145"/>
                    </a:lnTo>
                    <a:lnTo>
                      <a:pt x="198" y="143"/>
                    </a:lnTo>
                    <a:lnTo>
                      <a:pt x="196" y="143"/>
                    </a:lnTo>
                    <a:lnTo>
                      <a:pt x="194" y="143"/>
                    </a:lnTo>
                    <a:lnTo>
                      <a:pt x="190" y="143"/>
                    </a:lnTo>
                    <a:lnTo>
                      <a:pt x="188" y="141"/>
                    </a:lnTo>
                    <a:lnTo>
                      <a:pt x="186" y="141"/>
                    </a:lnTo>
                    <a:lnTo>
                      <a:pt x="186" y="139"/>
                    </a:lnTo>
                    <a:lnTo>
                      <a:pt x="188" y="139"/>
                    </a:lnTo>
                    <a:lnTo>
                      <a:pt x="186" y="139"/>
                    </a:lnTo>
                    <a:lnTo>
                      <a:pt x="184" y="139"/>
                    </a:lnTo>
                    <a:lnTo>
                      <a:pt x="184" y="137"/>
                    </a:lnTo>
                    <a:lnTo>
                      <a:pt x="182" y="139"/>
                    </a:lnTo>
                    <a:lnTo>
                      <a:pt x="180" y="139"/>
                    </a:lnTo>
                    <a:lnTo>
                      <a:pt x="180" y="141"/>
                    </a:lnTo>
                    <a:lnTo>
                      <a:pt x="178" y="143"/>
                    </a:lnTo>
                    <a:lnTo>
                      <a:pt x="178" y="145"/>
                    </a:lnTo>
                    <a:lnTo>
                      <a:pt x="178" y="147"/>
                    </a:lnTo>
                    <a:lnTo>
                      <a:pt x="176" y="147"/>
                    </a:lnTo>
                    <a:lnTo>
                      <a:pt x="176" y="149"/>
                    </a:lnTo>
                    <a:lnTo>
                      <a:pt x="176" y="151"/>
                    </a:lnTo>
                    <a:lnTo>
                      <a:pt x="174" y="153"/>
                    </a:lnTo>
                    <a:lnTo>
                      <a:pt x="174" y="155"/>
                    </a:lnTo>
                    <a:lnTo>
                      <a:pt x="174" y="157"/>
                    </a:lnTo>
                    <a:lnTo>
                      <a:pt x="176" y="157"/>
                    </a:lnTo>
                    <a:lnTo>
                      <a:pt x="176" y="159"/>
                    </a:lnTo>
                    <a:lnTo>
                      <a:pt x="178" y="159"/>
                    </a:lnTo>
                    <a:lnTo>
                      <a:pt x="180" y="159"/>
                    </a:lnTo>
                    <a:lnTo>
                      <a:pt x="184" y="161"/>
                    </a:lnTo>
                    <a:lnTo>
                      <a:pt x="186" y="161"/>
                    </a:lnTo>
                    <a:lnTo>
                      <a:pt x="186" y="163"/>
                    </a:lnTo>
                    <a:lnTo>
                      <a:pt x="186" y="169"/>
                    </a:lnTo>
                    <a:lnTo>
                      <a:pt x="188" y="169"/>
                    </a:lnTo>
                    <a:lnTo>
                      <a:pt x="188" y="171"/>
                    </a:lnTo>
                    <a:lnTo>
                      <a:pt x="186" y="173"/>
                    </a:lnTo>
                    <a:lnTo>
                      <a:pt x="184" y="173"/>
                    </a:lnTo>
                    <a:lnTo>
                      <a:pt x="182" y="173"/>
                    </a:lnTo>
                    <a:lnTo>
                      <a:pt x="180" y="173"/>
                    </a:lnTo>
                    <a:lnTo>
                      <a:pt x="178" y="175"/>
                    </a:lnTo>
                    <a:lnTo>
                      <a:pt x="176" y="177"/>
                    </a:lnTo>
                    <a:lnTo>
                      <a:pt x="176" y="179"/>
                    </a:lnTo>
                    <a:lnTo>
                      <a:pt x="176" y="181"/>
                    </a:lnTo>
                    <a:lnTo>
                      <a:pt x="178" y="181"/>
                    </a:lnTo>
                    <a:lnTo>
                      <a:pt x="178" y="183"/>
                    </a:lnTo>
                    <a:lnTo>
                      <a:pt x="176" y="185"/>
                    </a:lnTo>
                    <a:lnTo>
                      <a:pt x="174" y="185"/>
                    </a:lnTo>
                    <a:lnTo>
                      <a:pt x="172" y="185"/>
                    </a:lnTo>
                    <a:lnTo>
                      <a:pt x="172" y="187"/>
                    </a:lnTo>
                    <a:lnTo>
                      <a:pt x="170" y="187"/>
                    </a:lnTo>
                    <a:lnTo>
                      <a:pt x="170" y="189"/>
                    </a:lnTo>
                    <a:lnTo>
                      <a:pt x="170" y="191"/>
                    </a:lnTo>
                    <a:lnTo>
                      <a:pt x="170" y="193"/>
                    </a:lnTo>
                    <a:lnTo>
                      <a:pt x="168" y="193"/>
                    </a:lnTo>
                    <a:lnTo>
                      <a:pt x="166" y="193"/>
                    </a:lnTo>
                    <a:lnTo>
                      <a:pt x="164" y="193"/>
                    </a:lnTo>
                    <a:lnTo>
                      <a:pt x="162" y="193"/>
                    </a:lnTo>
                    <a:lnTo>
                      <a:pt x="162" y="191"/>
                    </a:lnTo>
                    <a:lnTo>
                      <a:pt x="162" y="189"/>
                    </a:lnTo>
                    <a:lnTo>
                      <a:pt x="162" y="187"/>
                    </a:lnTo>
                    <a:lnTo>
                      <a:pt x="164" y="187"/>
                    </a:lnTo>
                    <a:lnTo>
                      <a:pt x="164" y="185"/>
                    </a:lnTo>
                    <a:lnTo>
                      <a:pt x="166" y="183"/>
                    </a:lnTo>
                    <a:lnTo>
                      <a:pt x="166" y="181"/>
                    </a:lnTo>
                    <a:lnTo>
                      <a:pt x="164" y="181"/>
                    </a:lnTo>
                    <a:lnTo>
                      <a:pt x="164" y="179"/>
                    </a:lnTo>
                    <a:lnTo>
                      <a:pt x="164" y="177"/>
                    </a:lnTo>
                    <a:lnTo>
                      <a:pt x="166" y="177"/>
                    </a:lnTo>
                    <a:lnTo>
                      <a:pt x="170" y="177"/>
                    </a:lnTo>
                    <a:lnTo>
                      <a:pt x="170" y="175"/>
                    </a:lnTo>
                    <a:lnTo>
                      <a:pt x="170" y="173"/>
                    </a:lnTo>
                    <a:lnTo>
                      <a:pt x="170" y="171"/>
                    </a:lnTo>
                    <a:lnTo>
                      <a:pt x="168" y="171"/>
                    </a:lnTo>
                    <a:lnTo>
                      <a:pt x="168" y="169"/>
                    </a:lnTo>
                    <a:lnTo>
                      <a:pt x="166" y="169"/>
                    </a:lnTo>
                    <a:lnTo>
                      <a:pt x="166" y="163"/>
                    </a:lnTo>
                    <a:lnTo>
                      <a:pt x="164" y="161"/>
                    </a:lnTo>
                    <a:lnTo>
                      <a:pt x="164" y="159"/>
                    </a:lnTo>
                    <a:lnTo>
                      <a:pt x="162" y="157"/>
                    </a:lnTo>
                    <a:lnTo>
                      <a:pt x="162" y="155"/>
                    </a:lnTo>
                    <a:lnTo>
                      <a:pt x="162" y="153"/>
                    </a:lnTo>
                    <a:lnTo>
                      <a:pt x="160" y="151"/>
                    </a:lnTo>
                    <a:lnTo>
                      <a:pt x="160" y="149"/>
                    </a:lnTo>
                    <a:lnTo>
                      <a:pt x="158" y="149"/>
                    </a:lnTo>
                    <a:lnTo>
                      <a:pt x="156" y="149"/>
                    </a:lnTo>
                    <a:lnTo>
                      <a:pt x="152" y="149"/>
                    </a:lnTo>
                    <a:lnTo>
                      <a:pt x="150" y="147"/>
                    </a:lnTo>
                    <a:lnTo>
                      <a:pt x="148" y="147"/>
                    </a:lnTo>
                    <a:lnTo>
                      <a:pt x="146" y="145"/>
                    </a:lnTo>
                    <a:lnTo>
                      <a:pt x="146" y="143"/>
                    </a:lnTo>
                    <a:lnTo>
                      <a:pt x="146" y="141"/>
                    </a:lnTo>
                    <a:lnTo>
                      <a:pt x="146" y="139"/>
                    </a:lnTo>
                    <a:lnTo>
                      <a:pt x="142" y="137"/>
                    </a:lnTo>
                    <a:lnTo>
                      <a:pt x="142" y="135"/>
                    </a:lnTo>
                    <a:lnTo>
                      <a:pt x="142" y="137"/>
                    </a:lnTo>
                    <a:lnTo>
                      <a:pt x="140" y="137"/>
                    </a:lnTo>
                    <a:lnTo>
                      <a:pt x="138" y="137"/>
                    </a:lnTo>
                    <a:lnTo>
                      <a:pt x="136" y="137"/>
                    </a:lnTo>
                    <a:lnTo>
                      <a:pt x="138" y="137"/>
                    </a:lnTo>
                    <a:lnTo>
                      <a:pt x="138" y="135"/>
                    </a:lnTo>
                    <a:lnTo>
                      <a:pt x="136" y="135"/>
                    </a:lnTo>
                    <a:lnTo>
                      <a:pt x="136" y="133"/>
                    </a:lnTo>
                    <a:lnTo>
                      <a:pt x="134" y="133"/>
                    </a:lnTo>
                    <a:lnTo>
                      <a:pt x="132" y="133"/>
                    </a:lnTo>
                    <a:lnTo>
                      <a:pt x="130" y="135"/>
                    </a:lnTo>
                    <a:lnTo>
                      <a:pt x="130" y="133"/>
                    </a:lnTo>
                    <a:lnTo>
                      <a:pt x="130" y="131"/>
                    </a:lnTo>
                    <a:lnTo>
                      <a:pt x="128" y="129"/>
                    </a:lnTo>
                    <a:lnTo>
                      <a:pt x="126" y="127"/>
                    </a:lnTo>
                    <a:lnTo>
                      <a:pt x="124" y="123"/>
                    </a:lnTo>
                    <a:lnTo>
                      <a:pt x="122" y="123"/>
                    </a:lnTo>
                    <a:lnTo>
                      <a:pt x="122" y="125"/>
                    </a:lnTo>
                    <a:lnTo>
                      <a:pt x="120" y="125"/>
                    </a:lnTo>
                    <a:lnTo>
                      <a:pt x="118" y="123"/>
                    </a:lnTo>
                    <a:lnTo>
                      <a:pt x="116" y="123"/>
                    </a:lnTo>
                    <a:lnTo>
                      <a:pt x="114" y="123"/>
                    </a:lnTo>
                    <a:lnTo>
                      <a:pt x="114" y="125"/>
                    </a:lnTo>
                    <a:lnTo>
                      <a:pt x="112" y="123"/>
                    </a:lnTo>
                    <a:lnTo>
                      <a:pt x="110" y="121"/>
                    </a:lnTo>
                    <a:lnTo>
                      <a:pt x="108" y="119"/>
                    </a:lnTo>
                    <a:lnTo>
                      <a:pt x="106" y="119"/>
                    </a:lnTo>
                    <a:lnTo>
                      <a:pt x="104" y="119"/>
                    </a:lnTo>
                    <a:lnTo>
                      <a:pt x="104" y="117"/>
                    </a:lnTo>
                    <a:lnTo>
                      <a:pt x="102" y="115"/>
                    </a:lnTo>
                    <a:lnTo>
                      <a:pt x="100" y="113"/>
                    </a:lnTo>
                    <a:lnTo>
                      <a:pt x="98" y="113"/>
                    </a:lnTo>
                    <a:lnTo>
                      <a:pt x="96" y="111"/>
                    </a:lnTo>
                    <a:lnTo>
                      <a:pt x="96" y="109"/>
                    </a:lnTo>
                    <a:lnTo>
                      <a:pt x="92" y="107"/>
                    </a:lnTo>
                    <a:lnTo>
                      <a:pt x="90" y="107"/>
                    </a:lnTo>
                    <a:lnTo>
                      <a:pt x="90" y="105"/>
                    </a:lnTo>
                    <a:lnTo>
                      <a:pt x="88" y="103"/>
                    </a:lnTo>
                    <a:lnTo>
                      <a:pt x="88" y="101"/>
                    </a:lnTo>
                    <a:lnTo>
                      <a:pt x="86" y="101"/>
                    </a:lnTo>
                    <a:lnTo>
                      <a:pt x="84" y="99"/>
                    </a:lnTo>
                    <a:lnTo>
                      <a:pt x="82" y="99"/>
                    </a:lnTo>
                    <a:lnTo>
                      <a:pt x="80" y="99"/>
                    </a:lnTo>
                    <a:lnTo>
                      <a:pt x="80" y="101"/>
                    </a:lnTo>
                    <a:lnTo>
                      <a:pt x="78" y="101"/>
                    </a:lnTo>
                    <a:lnTo>
                      <a:pt x="78" y="99"/>
                    </a:lnTo>
                    <a:lnTo>
                      <a:pt x="78" y="97"/>
                    </a:lnTo>
                    <a:lnTo>
                      <a:pt x="78" y="95"/>
                    </a:lnTo>
                    <a:lnTo>
                      <a:pt x="76" y="93"/>
                    </a:lnTo>
                    <a:lnTo>
                      <a:pt x="74" y="91"/>
                    </a:lnTo>
                    <a:lnTo>
                      <a:pt x="72" y="91"/>
                    </a:lnTo>
                    <a:lnTo>
                      <a:pt x="70" y="91"/>
                    </a:lnTo>
                    <a:lnTo>
                      <a:pt x="72" y="91"/>
                    </a:lnTo>
                    <a:lnTo>
                      <a:pt x="72" y="89"/>
                    </a:lnTo>
                    <a:lnTo>
                      <a:pt x="70" y="89"/>
                    </a:lnTo>
                    <a:lnTo>
                      <a:pt x="68" y="87"/>
                    </a:lnTo>
                    <a:lnTo>
                      <a:pt x="68" y="89"/>
                    </a:lnTo>
                    <a:lnTo>
                      <a:pt x="68" y="87"/>
                    </a:lnTo>
                    <a:lnTo>
                      <a:pt x="68" y="83"/>
                    </a:lnTo>
                    <a:lnTo>
                      <a:pt x="66" y="79"/>
                    </a:lnTo>
                    <a:lnTo>
                      <a:pt x="64" y="77"/>
                    </a:lnTo>
                    <a:lnTo>
                      <a:pt x="64" y="75"/>
                    </a:lnTo>
                    <a:lnTo>
                      <a:pt x="62" y="73"/>
                    </a:lnTo>
                    <a:lnTo>
                      <a:pt x="62" y="69"/>
                    </a:lnTo>
                    <a:lnTo>
                      <a:pt x="62" y="67"/>
                    </a:lnTo>
                    <a:lnTo>
                      <a:pt x="60" y="67"/>
                    </a:lnTo>
                    <a:lnTo>
                      <a:pt x="58" y="65"/>
                    </a:lnTo>
                    <a:lnTo>
                      <a:pt x="56" y="65"/>
                    </a:lnTo>
                    <a:lnTo>
                      <a:pt x="54" y="65"/>
                    </a:lnTo>
                    <a:lnTo>
                      <a:pt x="52" y="63"/>
                    </a:lnTo>
                    <a:lnTo>
                      <a:pt x="50" y="63"/>
                    </a:lnTo>
                    <a:lnTo>
                      <a:pt x="50" y="61"/>
                    </a:lnTo>
                    <a:lnTo>
                      <a:pt x="48" y="61"/>
                    </a:lnTo>
                    <a:lnTo>
                      <a:pt x="46" y="61"/>
                    </a:lnTo>
                    <a:lnTo>
                      <a:pt x="46" y="59"/>
                    </a:lnTo>
                    <a:lnTo>
                      <a:pt x="44" y="59"/>
                    </a:lnTo>
                    <a:lnTo>
                      <a:pt x="38" y="57"/>
                    </a:lnTo>
                    <a:lnTo>
                      <a:pt x="36" y="57"/>
                    </a:lnTo>
                    <a:lnTo>
                      <a:pt x="34" y="59"/>
                    </a:lnTo>
                    <a:lnTo>
                      <a:pt x="32" y="59"/>
                    </a:lnTo>
                    <a:lnTo>
                      <a:pt x="30" y="61"/>
                    </a:lnTo>
                    <a:lnTo>
                      <a:pt x="30" y="63"/>
                    </a:lnTo>
                    <a:lnTo>
                      <a:pt x="28" y="63"/>
                    </a:lnTo>
                    <a:lnTo>
                      <a:pt x="28" y="65"/>
                    </a:lnTo>
                    <a:lnTo>
                      <a:pt x="26" y="65"/>
                    </a:lnTo>
                    <a:lnTo>
                      <a:pt x="26" y="67"/>
                    </a:lnTo>
                    <a:lnTo>
                      <a:pt x="24" y="69"/>
                    </a:lnTo>
                    <a:lnTo>
                      <a:pt x="22" y="69"/>
                    </a:lnTo>
                    <a:lnTo>
                      <a:pt x="20" y="69"/>
                    </a:lnTo>
                    <a:lnTo>
                      <a:pt x="18" y="71"/>
                    </a:lnTo>
                    <a:lnTo>
                      <a:pt x="18" y="69"/>
                    </a:lnTo>
                    <a:lnTo>
                      <a:pt x="16" y="71"/>
                    </a:lnTo>
                    <a:lnTo>
                      <a:pt x="16" y="69"/>
                    </a:lnTo>
                    <a:lnTo>
                      <a:pt x="16" y="67"/>
                    </a:lnTo>
                    <a:lnTo>
                      <a:pt x="18" y="67"/>
                    </a:lnTo>
                    <a:lnTo>
                      <a:pt x="18" y="65"/>
                    </a:lnTo>
                    <a:lnTo>
                      <a:pt x="20" y="65"/>
                    </a:lnTo>
                    <a:lnTo>
                      <a:pt x="18" y="63"/>
                    </a:lnTo>
                    <a:lnTo>
                      <a:pt x="16" y="63"/>
                    </a:lnTo>
                    <a:lnTo>
                      <a:pt x="14" y="63"/>
                    </a:lnTo>
                    <a:lnTo>
                      <a:pt x="12" y="63"/>
                    </a:lnTo>
                    <a:lnTo>
                      <a:pt x="10" y="63"/>
                    </a:lnTo>
                    <a:lnTo>
                      <a:pt x="8" y="61"/>
                    </a:lnTo>
                    <a:lnTo>
                      <a:pt x="6" y="61"/>
                    </a:lnTo>
                    <a:lnTo>
                      <a:pt x="4" y="59"/>
                    </a:lnTo>
                    <a:lnTo>
                      <a:pt x="6" y="57"/>
                    </a:lnTo>
                    <a:lnTo>
                      <a:pt x="4" y="57"/>
                    </a:lnTo>
                    <a:lnTo>
                      <a:pt x="6" y="57"/>
                    </a:lnTo>
                    <a:lnTo>
                      <a:pt x="4" y="57"/>
                    </a:lnTo>
                    <a:lnTo>
                      <a:pt x="4" y="55"/>
                    </a:lnTo>
                    <a:lnTo>
                      <a:pt x="6" y="55"/>
                    </a:lnTo>
                    <a:lnTo>
                      <a:pt x="6" y="53"/>
                    </a:lnTo>
                    <a:lnTo>
                      <a:pt x="6" y="51"/>
                    </a:lnTo>
                    <a:lnTo>
                      <a:pt x="8" y="51"/>
                    </a:lnTo>
                    <a:lnTo>
                      <a:pt x="6" y="51"/>
                    </a:lnTo>
                    <a:lnTo>
                      <a:pt x="6" y="49"/>
                    </a:lnTo>
                    <a:lnTo>
                      <a:pt x="6" y="47"/>
                    </a:lnTo>
                    <a:lnTo>
                      <a:pt x="4" y="47"/>
                    </a:lnTo>
                    <a:lnTo>
                      <a:pt x="2" y="47"/>
                    </a:lnTo>
                    <a:lnTo>
                      <a:pt x="2" y="45"/>
                    </a:lnTo>
                    <a:lnTo>
                      <a:pt x="0" y="45"/>
                    </a:lnTo>
                    <a:lnTo>
                      <a:pt x="0" y="43"/>
                    </a:lnTo>
                    <a:lnTo>
                      <a:pt x="2" y="43"/>
                    </a:lnTo>
                    <a:lnTo>
                      <a:pt x="4" y="43"/>
                    </a:lnTo>
                    <a:lnTo>
                      <a:pt x="6" y="41"/>
                    </a:lnTo>
                    <a:lnTo>
                      <a:pt x="8" y="41"/>
                    </a:lnTo>
                    <a:lnTo>
                      <a:pt x="8" y="39"/>
                    </a:lnTo>
                    <a:lnTo>
                      <a:pt x="10" y="37"/>
                    </a:lnTo>
                    <a:lnTo>
                      <a:pt x="8" y="37"/>
                    </a:lnTo>
                    <a:lnTo>
                      <a:pt x="8" y="35"/>
                    </a:lnTo>
                    <a:lnTo>
                      <a:pt x="6" y="35"/>
                    </a:lnTo>
                    <a:lnTo>
                      <a:pt x="6" y="31"/>
                    </a:lnTo>
                    <a:lnTo>
                      <a:pt x="4" y="31"/>
                    </a:lnTo>
                    <a:lnTo>
                      <a:pt x="2" y="31"/>
                    </a:lnTo>
                    <a:lnTo>
                      <a:pt x="2" y="29"/>
                    </a:lnTo>
                    <a:lnTo>
                      <a:pt x="2" y="27"/>
                    </a:lnTo>
                    <a:lnTo>
                      <a:pt x="4" y="27"/>
                    </a:lnTo>
                    <a:lnTo>
                      <a:pt x="6" y="27"/>
                    </a:lnTo>
                    <a:lnTo>
                      <a:pt x="6" y="25"/>
                    </a:lnTo>
                    <a:lnTo>
                      <a:pt x="8" y="27"/>
                    </a:lnTo>
                    <a:lnTo>
                      <a:pt x="10" y="27"/>
                    </a:lnTo>
                    <a:lnTo>
                      <a:pt x="12" y="25"/>
                    </a:lnTo>
                    <a:lnTo>
                      <a:pt x="14" y="25"/>
                    </a:lnTo>
                    <a:lnTo>
                      <a:pt x="16" y="25"/>
                    </a:lnTo>
                    <a:lnTo>
                      <a:pt x="18" y="25"/>
                    </a:lnTo>
                    <a:lnTo>
                      <a:pt x="20" y="25"/>
                    </a:lnTo>
                    <a:lnTo>
                      <a:pt x="22" y="23"/>
                    </a:lnTo>
                    <a:lnTo>
                      <a:pt x="24" y="21"/>
                    </a:lnTo>
                    <a:lnTo>
                      <a:pt x="24" y="19"/>
                    </a:lnTo>
                    <a:lnTo>
                      <a:pt x="26" y="17"/>
                    </a:lnTo>
                    <a:lnTo>
                      <a:pt x="28" y="15"/>
                    </a:lnTo>
                    <a:lnTo>
                      <a:pt x="30" y="15"/>
                    </a:lnTo>
                    <a:lnTo>
                      <a:pt x="30" y="19"/>
                    </a:lnTo>
                    <a:lnTo>
                      <a:pt x="32" y="21"/>
                    </a:lnTo>
                    <a:lnTo>
                      <a:pt x="34" y="21"/>
                    </a:lnTo>
                    <a:lnTo>
                      <a:pt x="36" y="21"/>
                    </a:lnTo>
                    <a:lnTo>
                      <a:pt x="36" y="23"/>
                    </a:lnTo>
                    <a:lnTo>
                      <a:pt x="38" y="25"/>
                    </a:lnTo>
                    <a:lnTo>
                      <a:pt x="38" y="27"/>
                    </a:lnTo>
                    <a:lnTo>
                      <a:pt x="40" y="29"/>
                    </a:lnTo>
                    <a:lnTo>
                      <a:pt x="40" y="27"/>
                    </a:lnTo>
                    <a:lnTo>
                      <a:pt x="40" y="25"/>
                    </a:lnTo>
                    <a:lnTo>
                      <a:pt x="40" y="23"/>
                    </a:lnTo>
                    <a:lnTo>
                      <a:pt x="42" y="19"/>
                    </a:lnTo>
                    <a:lnTo>
                      <a:pt x="44" y="19"/>
                    </a:lnTo>
                    <a:lnTo>
                      <a:pt x="44" y="17"/>
                    </a:lnTo>
                    <a:lnTo>
                      <a:pt x="44" y="15"/>
                    </a:lnTo>
                    <a:lnTo>
                      <a:pt x="44" y="12"/>
                    </a:lnTo>
                    <a:lnTo>
                      <a:pt x="46" y="12"/>
                    </a:lnTo>
                    <a:lnTo>
                      <a:pt x="46" y="15"/>
                    </a:lnTo>
                    <a:lnTo>
                      <a:pt x="46" y="17"/>
                    </a:lnTo>
                    <a:lnTo>
                      <a:pt x="48" y="19"/>
                    </a:lnTo>
                    <a:lnTo>
                      <a:pt x="50" y="17"/>
                    </a:lnTo>
                    <a:lnTo>
                      <a:pt x="52" y="17"/>
                    </a:lnTo>
                    <a:lnTo>
                      <a:pt x="54" y="17"/>
                    </a:lnTo>
                    <a:lnTo>
                      <a:pt x="54" y="15"/>
                    </a:lnTo>
                    <a:lnTo>
                      <a:pt x="56" y="17"/>
                    </a:lnTo>
                    <a:lnTo>
                      <a:pt x="56" y="19"/>
                    </a:lnTo>
                    <a:lnTo>
                      <a:pt x="58" y="19"/>
                    </a:lnTo>
                    <a:lnTo>
                      <a:pt x="58" y="17"/>
                    </a:lnTo>
                    <a:lnTo>
                      <a:pt x="58" y="15"/>
                    </a:lnTo>
                    <a:lnTo>
                      <a:pt x="56" y="15"/>
                    </a:lnTo>
                    <a:lnTo>
                      <a:pt x="56" y="12"/>
                    </a:lnTo>
                    <a:lnTo>
                      <a:pt x="58" y="10"/>
                    </a:lnTo>
                    <a:lnTo>
                      <a:pt x="60" y="10"/>
                    </a:lnTo>
                    <a:lnTo>
                      <a:pt x="60" y="12"/>
                    </a:lnTo>
                    <a:lnTo>
                      <a:pt x="62" y="12"/>
                    </a:lnTo>
                    <a:lnTo>
                      <a:pt x="64" y="12"/>
                    </a:lnTo>
                    <a:lnTo>
                      <a:pt x="64" y="10"/>
                    </a:lnTo>
                    <a:lnTo>
                      <a:pt x="62" y="10"/>
                    </a:lnTo>
                    <a:lnTo>
                      <a:pt x="64" y="8"/>
                    </a:lnTo>
                    <a:lnTo>
                      <a:pt x="62" y="6"/>
                    </a:lnTo>
                    <a:lnTo>
                      <a:pt x="64" y="6"/>
                    </a:lnTo>
                    <a:lnTo>
                      <a:pt x="66" y="6"/>
                    </a:lnTo>
                    <a:lnTo>
                      <a:pt x="68" y="6"/>
                    </a:lnTo>
                    <a:lnTo>
                      <a:pt x="70" y="6"/>
                    </a:lnTo>
                    <a:lnTo>
                      <a:pt x="72" y="6"/>
                    </a:lnTo>
                    <a:lnTo>
                      <a:pt x="72" y="4"/>
                    </a:lnTo>
                    <a:lnTo>
                      <a:pt x="74" y="4"/>
                    </a:lnTo>
                    <a:lnTo>
                      <a:pt x="78" y="4"/>
                    </a:lnTo>
                    <a:lnTo>
                      <a:pt x="78" y="2"/>
                    </a:lnTo>
                    <a:lnTo>
                      <a:pt x="82" y="2"/>
                    </a:lnTo>
                    <a:lnTo>
                      <a:pt x="84" y="4"/>
                    </a:lnTo>
                    <a:lnTo>
                      <a:pt x="86" y="0"/>
                    </a:lnTo>
                    <a:lnTo>
                      <a:pt x="88" y="0"/>
                    </a:lnTo>
                    <a:lnTo>
                      <a:pt x="90" y="0"/>
                    </a:lnTo>
                    <a:lnTo>
                      <a:pt x="92" y="0"/>
                    </a:lnTo>
                    <a:lnTo>
                      <a:pt x="90" y="2"/>
                    </a:lnTo>
                    <a:lnTo>
                      <a:pt x="92" y="2"/>
                    </a:lnTo>
                    <a:lnTo>
                      <a:pt x="92" y="4"/>
                    </a:lnTo>
                    <a:lnTo>
                      <a:pt x="92" y="6"/>
                    </a:lnTo>
                    <a:lnTo>
                      <a:pt x="92" y="8"/>
                    </a:lnTo>
                    <a:lnTo>
                      <a:pt x="94" y="10"/>
                    </a:lnTo>
                    <a:lnTo>
                      <a:pt x="98" y="10"/>
                    </a:lnTo>
                    <a:lnTo>
                      <a:pt x="100" y="10"/>
                    </a:lnTo>
                    <a:lnTo>
                      <a:pt x="102" y="10"/>
                    </a:lnTo>
                    <a:lnTo>
                      <a:pt x="104" y="10"/>
                    </a:lnTo>
                    <a:lnTo>
                      <a:pt x="108" y="12"/>
                    </a:lnTo>
                    <a:lnTo>
                      <a:pt x="112" y="12"/>
                    </a:lnTo>
                    <a:lnTo>
                      <a:pt x="114" y="12"/>
                    </a:lnTo>
                    <a:lnTo>
                      <a:pt x="116" y="12"/>
                    </a:lnTo>
                    <a:lnTo>
                      <a:pt x="116" y="15"/>
                    </a:lnTo>
                    <a:lnTo>
                      <a:pt x="116" y="17"/>
                    </a:lnTo>
                    <a:lnTo>
                      <a:pt x="114" y="17"/>
                    </a:lnTo>
                    <a:lnTo>
                      <a:pt x="114" y="19"/>
                    </a:lnTo>
                    <a:lnTo>
                      <a:pt x="112" y="19"/>
                    </a:lnTo>
                    <a:lnTo>
                      <a:pt x="114" y="19"/>
                    </a:lnTo>
                    <a:lnTo>
                      <a:pt x="114" y="21"/>
                    </a:lnTo>
                    <a:lnTo>
                      <a:pt x="116" y="21"/>
                    </a:lnTo>
                    <a:lnTo>
                      <a:pt x="116" y="23"/>
                    </a:lnTo>
                    <a:lnTo>
                      <a:pt x="114" y="23"/>
                    </a:lnTo>
                    <a:lnTo>
                      <a:pt x="114" y="25"/>
                    </a:lnTo>
                    <a:lnTo>
                      <a:pt x="116" y="25"/>
                    </a:lnTo>
                    <a:lnTo>
                      <a:pt x="116" y="27"/>
                    </a:lnTo>
                    <a:lnTo>
                      <a:pt x="116" y="29"/>
                    </a:lnTo>
                    <a:lnTo>
                      <a:pt x="118" y="29"/>
                    </a:lnTo>
                    <a:lnTo>
                      <a:pt x="120" y="31"/>
                    </a:lnTo>
                    <a:lnTo>
                      <a:pt x="120" y="33"/>
                    </a:lnTo>
                    <a:lnTo>
                      <a:pt x="118" y="33"/>
                    </a:lnTo>
                    <a:lnTo>
                      <a:pt x="118" y="31"/>
                    </a:lnTo>
                    <a:lnTo>
                      <a:pt x="116" y="29"/>
                    </a:lnTo>
                    <a:lnTo>
                      <a:pt x="114" y="29"/>
                    </a:lnTo>
                    <a:lnTo>
                      <a:pt x="114" y="31"/>
                    </a:lnTo>
                    <a:lnTo>
                      <a:pt x="114" y="29"/>
                    </a:lnTo>
                    <a:lnTo>
                      <a:pt x="114" y="31"/>
                    </a:lnTo>
                    <a:lnTo>
                      <a:pt x="112" y="29"/>
                    </a:lnTo>
                    <a:lnTo>
                      <a:pt x="110" y="29"/>
                    </a:lnTo>
                    <a:lnTo>
                      <a:pt x="108" y="29"/>
                    </a:lnTo>
                    <a:lnTo>
                      <a:pt x="108" y="31"/>
                    </a:lnTo>
                    <a:lnTo>
                      <a:pt x="106" y="33"/>
                    </a:lnTo>
                    <a:lnTo>
                      <a:pt x="102" y="33"/>
                    </a:lnTo>
                    <a:lnTo>
                      <a:pt x="100" y="35"/>
                    </a:lnTo>
                    <a:lnTo>
                      <a:pt x="96" y="37"/>
                    </a:lnTo>
                    <a:lnTo>
                      <a:pt x="96" y="35"/>
                    </a:lnTo>
                    <a:lnTo>
                      <a:pt x="98" y="35"/>
                    </a:lnTo>
                    <a:lnTo>
                      <a:pt x="98" y="33"/>
                    </a:lnTo>
                    <a:lnTo>
                      <a:pt x="98" y="35"/>
                    </a:lnTo>
                    <a:lnTo>
                      <a:pt x="96" y="35"/>
                    </a:lnTo>
                    <a:lnTo>
                      <a:pt x="94" y="35"/>
                    </a:lnTo>
                    <a:lnTo>
                      <a:pt x="92" y="39"/>
                    </a:lnTo>
                    <a:lnTo>
                      <a:pt x="92" y="41"/>
                    </a:lnTo>
                    <a:lnTo>
                      <a:pt x="94" y="41"/>
                    </a:lnTo>
                    <a:lnTo>
                      <a:pt x="94" y="43"/>
                    </a:lnTo>
                    <a:lnTo>
                      <a:pt x="96" y="43"/>
                    </a:lnTo>
                    <a:lnTo>
                      <a:pt x="98" y="45"/>
                    </a:lnTo>
                    <a:lnTo>
                      <a:pt x="98" y="47"/>
                    </a:lnTo>
                    <a:lnTo>
                      <a:pt x="98" y="49"/>
                    </a:lnTo>
                    <a:lnTo>
                      <a:pt x="98" y="47"/>
                    </a:lnTo>
                    <a:lnTo>
                      <a:pt x="96" y="47"/>
                    </a:lnTo>
                    <a:lnTo>
                      <a:pt x="96" y="49"/>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73" name="Freeform 471">
                <a:extLst>
                  <a:ext uri="{FF2B5EF4-FFF2-40B4-BE49-F238E27FC236}">
                    <a16:creationId xmlns:a16="http://schemas.microsoft.com/office/drawing/2014/main" id="{9961F10E-C34F-F71F-A956-F416BEAEFE59}"/>
                  </a:ext>
                </a:extLst>
              </p:cNvPr>
              <p:cNvSpPr>
                <a:spLocks noChangeAspect="1"/>
              </p:cNvSpPr>
              <p:nvPr/>
            </p:nvSpPr>
            <p:spPr bwMode="auto">
              <a:xfrm>
                <a:off x="4680034" y="3253162"/>
                <a:ext cx="85153" cy="54748"/>
              </a:xfrm>
              <a:custGeom>
                <a:avLst/>
                <a:gdLst>
                  <a:gd name="T0" fmla="*/ 10 w 56"/>
                  <a:gd name="T1" fmla="*/ 4 h 36"/>
                  <a:gd name="T2" fmla="*/ 10 w 56"/>
                  <a:gd name="T3" fmla="*/ 2 h 36"/>
                  <a:gd name="T4" fmla="*/ 14 w 56"/>
                  <a:gd name="T5" fmla="*/ 2 h 36"/>
                  <a:gd name="T6" fmla="*/ 16 w 56"/>
                  <a:gd name="T7" fmla="*/ 2 h 36"/>
                  <a:gd name="T8" fmla="*/ 16 w 56"/>
                  <a:gd name="T9" fmla="*/ 4 h 36"/>
                  <a:gd name="T10" fmla="*/ 20 w 56"/>
                  <a:gd name="T11" fmla="*/ 6 h 36"/>
                  <a:gd name="T12" fmla="*/ 24 w 56"/>
                  <a:gd name="T13" fmla="*/ 8 h 36"/>
                  <a:gd name="T14" fmla="*/ 28 w 56"/>
                  <a:gd name="T15" fmla="*/ 6 h 36"/>
                  <a:gd name="T16" fmla="*/ 34 w 56"/>
                  <a:gd name="T17" fmla="*/ 6 h 36"/>
                  <a:gd name="T18" fmla="*/ 36 w 56"/>
                  <a:gd name="T19" fmla="*/ 6 h 36"/>
                  <a:gd name="T20" fmla="*/ 40 w 56"/>
                  <a:gd name="T21" fmla="*/ 4 h 36"/>
                  <a:gd name="T22" fmla="*/ 44 w 56"/>
                  <a:gd name="T23" fmla="*/ 2 h 36"/>
                  <a:gd name="T24" fmla="*/ 48 w 56"/>
                  <a:gd name="T25" fmla="*/ 2 h 36"/>
                  <a:gd name="T26" fmla="*/ 48 w 56"/>
                  <a:gd name="T27" fmla="*/ 0 h 36"/>
                  <a:gd name="T28" fmla="*/ 50 w 56"/>
                  <a:gd name="T29" fmla="*/ 2 h 36"/>
                  <a:gd name="T30" fmla="*/ 56 w 56"/>
                  <a:gd name="T31" fmla="*/ 0 h 36"/>
                  <a:gd name="T32" fmla="*/ 54 w 56"/>
                  <a:gd name="T33" fmla="*/ 2 h 36"/>
                  <a:gd name="T34" fmla="*/ 50 w 56"/>
                  <a:gd name="T35" fmla="*/ 12 h 36"/>
                  <a:gd name="T36" fmla="*/ 48 w 56"/>
                  <a:gd name="T37" fmla="*/ 14 h 36"/>
                  <a:gd name="T38" fmla="*/ 46 w 56"/>
                  <a:gd name="T39" fmla="*/ 18 h 36"/>
                  <a:gd name="T40" fmla="*/ 48 w 56"/>
                  <a:gd name="T41" fmla="*/ 22 h 36"/>
                  <a:gd name="T42" fmla="*/ 50 w 56"/>
                  <a:gd name="T43" fmla="*/ 22 h 36"/>
                  <a:gd name="T44" fmla="*/ 48 w 56"/>
                  <a:gd name="T45" fmla="*/ 24 h 36"/>
                  <a:gd name="T46" fmla="*/ 50 w 56"/>
                  <a:gd name="T47" fmla="*/ 26 h 36"/>
                  <a:gd name="T48" fmla="*/ 52 w 56"/>
                  <a:gd name="T49" fmla="*/ 28 h 36"/>
                  <a:gd name="T50" fmla="*/ 50 w 56"/>
                  <a:gd name="T51" fmla="*/ 28 h 36"/>
                  <a:gd name="T52" fmla="*/ 48 w 56"/>
                  <a:gd name="T53" fmla="*/ 32 h 36"/>
                  <a:gd name="T54" fmla="*/ 48 w 56"/>
                  <a:gd name="T55" fmla="*/ 36 h 36"/>
                  <a:gd name="T56" fmla="*/ 44 w 56"/>
                  <a:gd name="T57" fmla="*/ 34 h 36"/>
                  <a:gd name="T58" fmla="*/ 42 w 56"/>
                  <a:gd name="T59" fmla="*/ 34 h 36"/>
                  <a:gd name="T60" fmla="*/ 38 w 56"/>
                  <a:gd name="T61" fmla="*/ 32 h 36"/>
                  <a:gd name="T62" fmla="*/ 36 w 56"/>
                  <a:gd name="T63" fmla="*/ 32 h 36"/>
                  <a:gd name="T64" fmla="*/ 34 w 56"/>
                  <a:gd name="T65" fmla="*/ 28 h 36"/>
                  <a:gd name="T66" fmla="*/ 28 w 56"/>
                  <a:gd name="T67" fmla="*/ 26 h 36"/>
                  <a:gd name="T68" fmla="*/ 26 w 56"/>
                  <a:gd name="T69" fmla="*/ 24 h 36"/>
                  <a:gd name="T70" fmla="*/ 22 w 56"/>
                  <a:gd name="T71" fmla="*/ 24 h 36"/>
                  <a:gd name="T72" fmla="*/ 18 w 56"/>
                  <a:gd name="T73" fmla="*/ 22 h 36"/>
                  <a:gd name="T74" fmla="*/ 16 w 56"/>
                  <a:gd name="T75" fmla="*/ 20 h 36"/>
                  <a:gd name="T76" fmla="*/ 12 w 56"/>
                  <a:gd name="T77" fmla="*/ 18 h 36"/>
                  <a:gd name="T78" fmla="*/ 10 w 56"/>
                  <a:gd name="T79" fmla="*/ 18 h 36"/>
                  <a:gd name="T80" fmla="*/ 8 w 56"/>
                  <a:gd name="T81" fmla="*/ 16 h 36"/>
                  <a:gd name="T82" fmla="*/ 4 w 56"/>
                  <a:gd name="T83" fmla="*/ 14 h 36"/>
                  <a:gd name="T84" fmla="*/ 0 w 56"/>
                  <a:gd name="T85" fmla="*/ 12 h 36"/>
                  <a:gd name="T86" fmla="*/ 0 w 56"/>
                  <a:gd name="T87" fmla="*/ 10 h 36"/>
                  <a:gd name="T88" fmla="*/ 0 w 56"/>
                  <a:gd name="T89" fmla="*/ 6 h 36"/>
                  <a:gd name="T90" fmla="*/ 4 w 56"/>
                  <a:gd name="T91" fmla="*/ 4 h 36"/>
                  <a:gd name="T92" fmla="*/ 6 w 56"/>
                  <a:gd name="T93" fmla="*/ 4 h 36"/>
                  <a:gd name="T94" fmla="*/ 8 w 56"/>
                  <a:gd name="T95" fmla="*/ 6 h 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6" h="36">
                    <a:moveTo>
                      <a:pt x="10" y="6"/>
                    </a:moveTo>
                    <a:lnTo>
                      <a:pt x="10" y="6"/>
                    </a:lnTo>
                    <a:lnTo>
                      <a:pt x="10" y="4"/>
                    </a:lnTo>
                    <a:lnTo>
                      <a:pt x="10" y="2"/>
                    </a:lnTo>
                    <a:lnTo>
                      <a:pt x="12" y="2"/>
                    </a:lnTo>
                    <a:lnTo>
                      <a:pt x="14" y="2"/>
                    </a:lnTo>
                    <a:lnTo>
                      <a:pt x="16" y="2"/>
                    </a:lnTo>
                    <a:lnTo>
                      <a:pt x="16" y="4"/>
                    </a:lnTo>
                    <a:lnTo>
                      <a:pt x="18" y="4"/>
                    </a:lnTo>
                    <a:lnTo>
                      <a:pt x="18" y="6"/>
                    </a:lnTo>
                    <a:lnTo>
                      <a:pt x="20" y="6"/>
                    </a:lnTo>
                    <a:lnTo>
                      <a:pt x="22" y="8"/>
                    </a:lnTo>
                    <a:lnTo>
                      <a:pt x="24" y="8"/>
                    </a:lnTo>
                    <a:lnTo>
                      <a:pt x="24" y="6"/>
                    </a:lnTo>
                    <a:lnTo>
                      <a:pt x="26" y="6"/>
                    </a:lnTo>
                    <a:lnTo>
                      <a:pt x="28" y="6"/>
                    </a:lnTo>
                    <a:lnTo>
                      <a:pt x="30" y="6"/>
                    </a:lnTo>
                    <a:lnTo>
                      <a:pt x="32" y="6"/>
                    </a:lnTo>
                    <a:lnTo>
                      <a:pt x="34" y="6"/>
                    </a:lnTo>
                    <a:lnTo>
                      <a:pt x="36" y="6"/>
                    </a:lnTo>
                    <a:lnTo>
                      <a:pt x="38" y="4"/>
                    </a:lnTo>
                    <a:lnTo>
                      <a:pt x="40" y="4"/>
                    </a:lnTo>
                    <a:lnTo>
                      <a:pt x="42" y="2"/>
                    </a:lnTo>
                    <a:lnTo>
                      <a:pt x="44" y="2"/>
                    </a:lnTo>
                    <a:lnTo>
                      <a:pt x="44" y="4"/>
                    </a:lnTo>
                    <a:lnTo>
                      <a:pt x="46" y="4"/>
                    </a:lnTo>
                    <a:lnTo>
                      <a:pt x="48" y="2"/>
                    </a:lnTo>
                    <a:lnTo>
                      <a:pt x="48" y="0"/>
                    </a:lnTo>
                    <a:lnTo>
                      <a:pt x="48" y="2"/>
                    </a:lnTo>
                    <a:lnTo>
                      <a:pt x="50" y="2"/>
                    </a:lnTo>
                    <a:lnTo>
                      <a:pt x="52" y="0"/>
                    </a:lnTo>
                    <a:lnTo>
                      <a:pt x="54" y="0"/>
                    </a:lnTo>
                    <a:lnTo>
                      <a:pt x="56" y="0"/>
                    </a:lnTo>
                    <a:lnTo>
                      <a:pt x="56" y="2"/>
                    </a:lnTo>
                    <a:lnTo>
                      <a:pt x="54" y="2"/>
                    </a:lnTo>
                    <a:lnTo>
                      <a:pt x="50" y="8"/>
                    </a:lnTo>
                    <a:lnTo>
                      <a:pt x="50" y="10"/>
                    </a:lnTo>
                    <a:lnTo>
                      <a:pt x="50" y="12"/>
                    </a:lnTo>
                    <a:lnTo>
                      <a:pt x="48" y="12"/>
                    </a:lnTo>
                    <a:lnTo>
                      <a:pt x="48" y="14"/>
                    </a:lnTo>
                    <a:lnTo>
                      <a:pt x="48" y="16"/>
                    </a:lnTo>
                    <a:lnTo>
                      <a:pt x="46" y="18"/>
                    </a:lnTo>
                    <a:lnTo>
                      <a:pt x="46" y="20"/>
                    </a:lnTo>
                    <a:lnTo>
                      <a:pt x="48" y="22"/>
                    </a:lnTo>
                    <a:lnTo>
                      <a:pt x="50" y="22"/>
                    </a:lnTo>
                    <a:lnTo>
                      <a:pt x="50" y="24"/>
                    </a:lnTo>
                    <a:lnTo>
                      <a:pt x="48" y="24"/>
                    </a:lnTo>
                    <a:lnTo>
                      <a:pt x="50" y="24"/>
                    </a:lnTo>
                    <a:lnTo>
                      <a:pt x="50" y="26"/>
                    </a:lnTo>
                    <a:lnTo>
                      <a:pt x="52" y="26"/>
                    </a:lnTo>
                    <a:lnTo>
                      <a:pt x="52" y="28"/>
                    </a:lnTo>
                    <a:lnTo>
                      <a:pt x="50" y="28"/>
                    </a:lnTo>
                    <a:lnTo>
                      <a:pt x="48" y="30"/>
                    </a:lnTo>
                    <a:lnTo>
                      <a:pt x="48" y="32"/>
                    </a:lnTo>
                    <a:lnTo>
                      <a:pt x="48" y="34"/>
                    </a:lnTo>
                    <a:lnTo>
                      <a:pt x="48" y="36"/>
                    </a:lnTo>
                    <a:lnTo>
                      <a:pt x="46" y="36"/>
                    </a:lnTo>
                    <a:lnTo>
                      <a:pt x="46" y="34"/>
                    </a:lnTo>
                    <a:lnTo>
                      <a:pt x="44" y="34"/>
                    </a:lnTo>
                    <a:lnTo>
                      <a:pt x="42" y="34"/>
                    </a:lnTo>
                    <a:lnTo>
                      <a:pt x="40" y="34"/>
                    </a:lnTo>
                    <a:lnTo>
                      <a:pt x="38" y="32"/>
                    </a:lnTo>
                    <a:lnTo>
                      <a:pt x="36" y="32"/>
                    </a:lnTo>
                    <a:lnTo>
                      <a:pt x="36" y="30"/>
                    </a:lnTo>
                    <a:lnTo>
                      <a:pt x="34" y="28"/>
                    </a:lnTo>
                    <a:lnTo>
                      <a:pt x="32" y="26"/>
                    </a:lnTo>
                    <a:lnTo>
                      <a:pt x="30" y="26"/>
                    </a:lnTo>
                    <a:lnTo>
                      <a:pt x="28" y="26"/>
                    </a:lnTo>
                    <a:lnTo>
                      <a:pt x="26" y="26"/>
                    </a:lnTo>
                    <a:lnTo>
                      <a:pt x="26" y="24"/>
                    </a:lnTo>
                    <a:lnTo>
                      <a:pt x="24" y="24"/>
                    </a:lnTo>
                    <a:lnTo>
                      <a:pt x="22" y="24"/>
                    </a:lnTo>
                    <a:lnTo>
                      <a:pt x="20" y="22"/>
                    </a:lnTo>
                    <a:lnTo>
                      <a:pt x="18" y="22"/>
                    </a:lnTo>
                    <a:lnTo>
                      <a:pt x="16" y="22"/>
                    </a:lnTo>
                    <a:lnTo>
                      <a:pt x="16" y="20"/>
                    </a:lnTo>
                    <a:lnTo>
                      <a:pt x="14" y="20"/>
                    </a:lnTo>
                    <a:lnTo>
                      <a:pt x="12" y="18"/>
                    </a:lnTo>
                    <a:lnTo>
                      <a:pt x="10" y="18"/>
                    </a:lnTo>
                    <a:lnTo>
                      <a:pt x="10" y="16"/>
                    </a:lnTo>
                    <a:lnTo>
                      <a:pt x="8" y="16"/>
                    </a:lnTo>
                    <a:lnTo>
                      <a:pt x="4" y="16"/>
                    </a:lnTo>
                    <a:lnTo>
                      <a:pt x="4" y="14"/>
                    </a:lnTo>
                    <a:lnTo>
                      <a:pt x="2" y="14"/>
                    </a:lnTo>
                    <a:lnTo>
                      <a:pt x="0" y="12"/>
                    </a:lnTo>
                    <a:lnTo>
                      <a:pt x="0" y="10"/>
                    </a:lnTo>
                    <a:lnTo>
                      <a:pt x="0" y="8"/>
                    </a:lnTo>
                    <a:lnTo>
                      <a:pt x="0" y="6"/>
                    </a:lnTo>
                    <a:lnTo>
                      <a:pt x="2" y="6"/>
                    </a:lnTo>
                    <a:lnTo>
                      <a:pt x="2" y="4"/>
                    </a:lnTo>
                    <a:lnTo>
                      <a:pt x="4" y="4"/>
                    </a:lnTo>
                    <a:lnTo>
                      <a:pt x="4" y="2"/>
                    </a:lnTo>
                    <a:lnTo>
                      <a:pt x="6" y="2"/>
                    </a:lnTo>
                    <a:lnTo>
                      <a:pt x="6" y="4"/>
                    </a:lnTo>
                    <a:lnTo>
                      <a:pt x="8" y="6"/>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074" name="Freeform 472">
                <a:extLst>
                  <a:ext uri="{FF2B5EF4-FFF2-40B4-BE49-F238E27FC236}">
                    <a16:creationId xmlns:a16="http://schemas.microsoft.com/office/drawing/2014/main" id="{D42F5097-E61E-5AB0-4541-A2A8C3394B50}"/>
                  </a:ext>
                </a:extLst>
              </p:cNvPr>
              <p:cNvSpPr>
                <a:spLocks noChangeAspect="1"/>
              </p:cNvSpPr>
              <p:nvPr/>
            </p:nvSpPr>
            <p:spPr bwMode="auto">
              <a:xfrm>
                <a:off x="4610086" y="3107171"/>
                <a:ext cx="9123" cy="6083"/>
              </a:xfrm>
              <a:custGeom>
                <a:avLst/>
                <a:gdLst>
                  <a:gd name="T0" fmla="*/ 0 w 6"/>
                  <a:gd name="T1" fmla="*/ 2 h 4"/>
                  <a:gd name="T2" fmla="*/ 2 w 6"/>
                  <a:gd name="T3" fmla="*/ 2 h 4"/>
                  <a:gd name="T4" fmla="*/ 2 w 6"/>
                  <a:gd name="T5" fmla="*/ 2 h 4"/>
                  <a:gd name="T6" fmla="*/ 4 w 6"/>
                  <a:gd name="T7" fmla="*/ 2 h 4"/>
                  <a:gd name="T8" fmla="*/ 4 w 6"/>
                  <a:gd name="T9" fmla="*/ 2 h 4"/>
                  <a:gd name="T10" fmla="*/ 4 w 6"/>
                  <a:gd name="T11" fmla="*/ 2 h 4"/>
                  <a:gd name="T12" fmla="*/ 6 w 6"/>
                  <a:gd name="T13" fmla="*/ 2 h 4"/>
                  <a:gd name="T14" fmla="*/ 6 w 6"/>
                  <a:gd name="T15" fmla="*/ 0 h 4"/>
                  <a:gd name="T16" fmla="*/ 6 w 6"/>
                  <a:gd name="T17" fmla="*/ 2 h 4"/>
                  <a:gd name="T18" fmla="*/ 6 w 6"/>
                  <a:gd name="T19" fmla="*/ 2 h 4"/>
                  <a:gd name="T20" fmla="*/ 6 w 6"/>
                  <a:gd name="T21" fmla="*/ 4 h 4"/>
                  <a:gd name="T22" fmla="*/ 6 w 6"/>
                  <a:gd name="T23" fmla="*/ 2 h 4"/>
                  <a:gd name="T24" fmla="*/ 4 w 6"/>
                  <a:gd name="T25" fmla="*/ 2 h 4"/>
                  <a:gd name="T26" fmla="*/ 2 w 6"/>
                  <a:gd name="T27" fmla="*/ 2 h 4"/>
                  <a:gd name="T28" fmla="*/ 0 w 6"/>
                  <a:gd name="T29" fmla="*/ 2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4">
                    <a:moveTo>
                      <a:pt x="0" y="2"/>
                    </a:moveTo>
                    <a:lnTo>
                      <a:pt x="2" y="2"/>
                    </a:lnTo>
                    <a:lnTo>
                      <a:pt x="4" y="2"/>
                    </a:lnTo>
                    <a:lnTo>
                      <a:pt x="6" y="2"/>
                    </a:lnTo>
                    <a:lnTo>
                      <a:pt x="6" y="0"/>
                    </a:lnTo>
                    <a:lnTo>
                      <a:pt x="6" y="2"/>
                    </a:lnTo>
                    <a:lnTo>
                      <a:pt x="6" y="4"/>
                    </a:lnTo>
                    <a:lnTo>
                      <a:pt x="6" y="2"/>
                    </a:lnTo>
                    <a:lnTo>
                      <a:pt x="4" y="2"/>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075" name="Freeform 473">
                <a:extLst>
                  <a:ext uri="{FF2B5EF4-FFF2-40B4-BE49-F238E27FC236}">
                    <a16:creationId xmlns:a16="http://schemas.microsoft.com/office/drawing/2014/main" id="{489DEFC5-64A4-72D9-D25E-A637927358F0}"/>
                  </a:ext>
                </a:extLst>
              </p:cNvPr>
              <p:cNvSpPr>
                <a:spLocks noChangeAspect="1"/>
              </p:cNvSpPr>
              <p:nvPr/>
            </p:nvSpPr>
            <p:spPr bwMode="auto">
              <a:xfrm>
                <a:off x="4610086" y="3107171"/>
                <a:ext cx="9123" cy="6083"/>
              </a:xfrm>
              <a:custGeom>
                <a:avLst/>
                <a:gdLst>
                  <a:gd name="T0" fmla="*/ 0 w 6"/>
                  <a:gd name="T1" fmla="*/ 2 h 4"/>
                  <a:gd name="T2" fmla="*/ 2 w 6"/>
                  <a:gd name="T3" fmla="*/ 2 h 4"/>
                  <a:gd name="T4" fmla="*/ 2 w 6"/>
                  <a:gd name="T5" fmla="*/ 2 h 4"/>
                  <a:gd name="T6" fmla="*/ 4 w 6"/>
                  <a:gd name="T7" fmla="*/ 2 h 4"/>
                  <a:gd name="T8" fmla="*/ 4 w 6"/>
                  <a:gd name="T9" fmla="*/ 2 h 4"/>
                  <a:gd name="T10" fmla="*/ 4 w 6"/>
                  <a:gd name="T11" fmla="*/ 2 h 4"/>
                  <a:gd name="T12" fmla="*/ 6 w 6"/>
                  <a:gd name="T13" fmla="*/ 2 h 4"/>
                  <a:gd name="T14" fmla="*/ 6 w 6"/>
                  <a:gd name="T15" fmla="*/ 0 h 4"/>
                  <a:gd name="T16" fmla="*/ 6 w 6"/>
                  <a:gd name="T17" fmla="*/ 2 h 4"/>
                  <a:gd name="T18" fmla="*/ 6 w 6"/>
                  <a:gd name="T19" fmla="*/ 2 h 4"/>
                  <a:gd name="T20" fmla="*/ 6 w 6"/>
                  <a:gd name="T21" fmla="*/ 4 h 4"/>
                  <a:gd name="T22" fmla="*/ 6 w 6"/>
                  <a:gd name="T23" fmla="*/ 2 h 4"/>
                  <a:gd name="T24" fmla="*/ 4 w 6"/>
                  <a:gd name="T25" fmla="*/ 2 h 4"/>
                  <a:gd name="T26" fmla="*/ 2 w 6"/>
                  <a:gd name="T27" fmla="*/ 2 h 4"/>
                  <a:gd name="T28" fmla="*/ 0 w 6"/>
                  <a:gd name="T29" fmla="*/ 2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4">
                    <a:moveTo>
                      <a:pt x="0" y="2"/>
                    </a:moveTo>
                    <a:lnTo>
                      <a:pt x="2" y="2"/>
                    </a:lnTo>
                    <a:lnTo>
                      <a:pt x="4" y="2"/>
                    </a:lnTo>
                    <a:lnTo>
                      <a:pt x="6" y="2"/>
                    </a:lnTo>
                    <a:lnTo>
                      <a:pt x="6" y="0"/>
                    </a:lnTo>
                    <a:lnTo>
                      <a:pt x="6" y="2"/>
                    </a:lnTo>
                    <a:lnTo>
                      <a:pt x="6" y="4"/>
                    </a:lnTo>
                    <a:lnTo>
                      <a:pt x="6" y="2"/>
                    </a:lnTo>
                    <a:lnTo>
                      <a:pt x="4" y="2"/>
                    </a:lnTo>
                    <a:lnTo>
                      <a:pt x="2" y="2"/>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076" name="Freeform 474">
                <a:extLst>
                  <a:ext uri="{FF2B5EF4-FFF2-40B4-BE49-F238E27FC236}">
                    <a16:creationId xmlns:a16="http://schemas.microsoft.com/office/drawing/2014/main" id="{CF06A949-BB9A-87A9-F5EE-AF521A2405B5}"/>
                  </a:ext>
                </a:extLst>
              </p:cNvPr>
              <p:cNvSpPr>
                <a:spLocks noChangeAspect="1"/>
              </p:cNvSpPr>
              <p:nvPr/>
            </p:nvSpPr>
            <p:spPr bwMode="auto">
              <a:xfrm>
                <a:off x="4570551" y="3225790"/>
                <a:ext cx="3040" cy="6083"/>
              </a:xfrm>
              <a:custGeom>
                <a:avLst/>
                <a:gdLst>
                  <a:gd name="T0" fmla="*/ 0 w 2"/>
                  <a:gd name="T1" fmla="*/ 2 h 4"/>
                  <a:gd name="T2" fmla="*/ 0 w 2"/>
                  <a:gd name="T3" fmla="*/ 0 h 4"/>
                  <a:gd name="T4" fmla="*/ 0 w 2"/>
                  <a:gd name="T5" fmla="*/ 0 h 4"/>
                  <a:gd name="T6" fmla="*/ 2 w 2"/>
                  <a:gd name="T7" fmla="*/ 2 h 4"/>
                  <a:gd name="T8" fmla="*/ 2 w 2"/>
                  <a:gd name="T9" fmla="*/ 4 h 4"/>
                  <a:gd name="T10" fmla="*/ 0 w 2"/>
                  <a:gd name="T11" fmla="*/ 4 h 4"/>
                  <a:gd name="T12" fmla="*/ 0 w 2"/>
                  <a:gd name="T13" fmla="*/ 2 h 4"/>
                  <a:gd name="T14" fmla="*/ 0 w 2"/>
                  <a:gd name="T15" fmla="*/ 2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4">
                    <a:moveTo>
                      <a:pt x="0" y="2"/>
                    </a:moveTo>
                    <a:lnTo>
                      <a:pt x="0" y="0"/>
                    </a:lnTo>
                    <a:lnTo>
                      <a:pt x="2" y="2"/>
                    </a:lnTo>
                    <a:lnTo>
                      <a:pt x="2" y="4"/>
                    </a:lnTo>
                    <a:lnTo>
                      <a:pt x="0"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077" name="Freeform 475">
                <a:extLst>
                  <a:ext uri="{FF2B5EF4-FFF2-40B4-BE49-F238E27FC236}">
                    <a16:creationId xmlns:a16="http://schemas.microsoft.com/office/drawing/2014/main" id="{55F97914-552C-5A03-9609-4A565D94D1B7}"/>
                  </a:ext>
                </a:extLst>
              </p:cNvPr>
              <p:cNvSpPr>
                <a:spLocks noChangeAspect="1"/>
              </p:cNvSpPr>
              <p:nvPr/>
            </p:nvSpPr>
            <p:spPr bwMode="auto">
              <a:xfrm>
                <a:off x="4570551" y="3225790"/>
                <a:ext cx="3040" cy="6083"/>
              </a:xfrm>
              <a:custGeom>
                <a:avLst/>
                <a:gdLst>
                  <a:gd name="T0" fmla="*/ 0 w 2"/>
                  <a:gd name="T1" fmla="*/ 2 h 4"/>
                  <a:gd name="T2" fmla="*/ 0 w 2"/>
                  <a:gd name="T3" fmla="*/ 0 h 4"/>
                  <a:gd name="T4" fmla="*/ 0 w 2"/>
                  <a:gd name="T5" fmla="*/ 0 h 4"/>
                  <a:gd name="T6" fmla="*/ 2 w 2"/>
                  <a:gd name="T7" fmla="*/ 2 h 4"/>
                  <a:gd name="T8" fmla="*/ 2 w 2"/>
                  <a:gd name="T9" fmla="*/ 4 h 4"/>
                  <a:gd name="T10" fmla="*/ 0 w 2"/>
                  <a:gd name="T11" fmla="*/ 4 h 4"/>
                  <a:gd name="T12" fmla="*/ 0 w 2"/>
                  <a:gd name="T13" fmla="*/ 2 h 4"/>
                  <a:gd name="T14" fmla="*/ 0 w 2"/>
                  <a:gd name="T15" fmla="*/ 2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4">
                    <a:moveTo>
                      <a:pt x="0" y="2"/>
                    </a:moveTo>
                    <a:lnTo>
                      <a:pt x="0" y="0"/>
                    </a:lnTo>
                    <a:lnTo>
                      <a:pt x="2" y="2"/>
                    </a:lnTo>
                    <a:lnTo>
                      <a:pt x="2" y="4"/>
                    </a:lnTo>
                    <a:lnTo>
                      <a:pt x="0" y="4"/>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078" name="Freeform 476">
                <a:extLst>
                  <a:ext uri="{FF2B5EF4-FFF2-40B4-BE49-F238E27FC236}">
                    <a16:creationId xmlns:a16="http://schemas.microsoft.com/office/drawing/2014/main" id="{2481F676-BB06-A452-4F71-679D0F044501}"/>
                  </a:ext>
                </a:extLst>
              </p:cNvPr>
              <p:cNvSpPr>
                <a:spLocks noChangeAspect="1"/>
              </p:cNvSpPr>
              <p:nvPr/>
            </p:nvSpPr>
            <p:spPr bwMode="auto">
              <a:xfrm>
                <a:off x="4710442" y="3177125"/>
                <a:ext cx="3040" cy="3040"/>
              </a:xfrm>
              <a:custGeom>
                <a:avLst/>
                <a:gdLst>
                  <a:gd name="T0" fmla="*/ 0 w 2"/>
                  <a:gd name="T1" fmla="*/ 0 h 2"/>
                  <a:gd name="T2" fmla="*/ 2 w 2"/>
                  <a:gd name="T3" fmla="*/ 0 h 2"/>
                  <a:gd name="T4" fmla="*/ 2 w 2"/>
                  <a:gd name="T5" fmla="*/ 0 h 2"/>
                  <a:gd name="T6" fmla="*/ 2 w 2"/>
                  <a:gd name="T7" fmla="*/ 2 h 2"/>
                  <a:gd name="T8" fmla="*/ 2 w 2"/>
                  <a:gd name="T9" fmla="*/ 2 h 2"/>
                  <a:gd name="T10" fmla="*/ 0 w 2"/>
                  <a:gd name="T11" fmla="*/ 2 h 2"/>
                  <a:gd name="T12" fmla="*/ 0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0" y="0"/>
                    </a:moveTo>
                    <a:lnTo>
                      <a:pt x="2" y="0"/>
                    </a:lnTo>
                    <a:lnTo>
                      <a:pt x="2"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079" name="Freeform 477">
                <a:extLst>
                  <a:ext uri="{FF2B5EF4-FFF2-40B4-BE49-F238E27FC236}">
                    <a16:creationId xmlns:a16="http://schemas.microsoft.com/office/drawing/2014/main" id="{B96EFEA8-AB6C-1AF3-662A-0214BF77402A}"/>
                  </a:ext>
                </a:extLst>
              </p:cNvPr>
              <p:cNvSpPr>
                <a:spLocks noChangeAspect="1"/>
              </p:cNvSpPr>
              <p:nvPr/>
            </p:nvSpPr>
            <p:spPr bwMode="auto">
              <a:xfrm>
                <a:off x="4710442" y="3177125"/>
                <a:ext cx="3040" cy="3040"/>
              </a:xfrm>
              <a:custGeom>
                <a:avLst/>
                <a:gdLst>
                  <a:gd name="T0" fmla="*/ 0 w 2"/>
                  <a:gd name="T1" fmla="*/ 0 h 2"/>
                  <a:gd name="T2" fmla="*/ 2 w 2"/>
                  <a:gd name="T3" fmla="*/ 0 h 2"/>
                  <a:gd name="T4" fmla="*/ 2 w 2"/>
                  <a:gd name="T5" fmla="*/ 0 h 2"/>
                  <a:gd name="T6" fmla="*/ 2 w 2"/>
                  <a:gd name="T7" fmla="*/ 2 h 2"/>
                  <a:gd name="T8" fmla="*/ 2 w 2"/>
                  <a:gd name="T9" fmla="*/ 2 h 2"/>
                  <a:gd name="T10" fmla="*/ 0 w 2"/>
                  <a:gd name="T11" fmla="*/ 2 h 2"/>
                  <a:gd name="T12" fmla="*/ 0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0" y="0"/>
                    </a:moveTo>
                    <a:lnTo>
                      <a:pt x="2" y="0"/>
                    </a:lnTo>
                    <a:lnTo>
                      <a:pt x="2" y="2"/>
                    </a:lnTo>
                    <a:lnTo>
                      <a:pt x="0" y="2"/>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080" name="Freeform 478">
                <a:extLst>
                  <a:ext uri="{FF2B5EF4-FFF2-40B4-BE49-F238E27FC236}">
                    <a16:creationId xmlns:a16="http://schemas.microsoft.com/office/drawing/2014/main" id="{5D9BF60F-E28C-5F3B-F503-6EE9ED1B60AD}"/>
                  </a:ext>
                </a:extLst>
              </p:cNvPr>
              <p:cNvSpPr>
                <a:spLocks noChangeAspect="1"/>
              </p:cNvSpPr>
              <p:nvPr/>
            </p:nvSpPr>
            <p:spPr bwMode="auto">
              <a:xfrm>
                <a:off x="4567508" y="3222747"/>
                <a:ext cx="0" cy="3040"/>
              </a:xfrm>
              <a:custGeom>
                <a:avLst/>
                <a:gdLst>
                  <a:gd name="T0" fmla="*/ 2 h 2"/>
                  <a:gd name="T1" fmla="*/ 0 h 2"/>
                  <a:gd name="T2" fmla="*/ 0 h 2"/>
                  <a:gd name="T3" fmla="*/ 2 h 2"/>
                  <a:gd name="T4" fmla="*/ 2 h 2"/>
                  <a:gd name="T5" fmla="*/ 2 h 2"/>
                  <a:gd name="T6" fmla="*/ 0 60000 65536"/>
                  <a:gd name="T7" fmla="*/ 0 60000 65536"/>
                  <a:gd name="T8" fmla="*/ 0 60000 65536"/>
                  <a:gd name="T9" fmla="*/ 0 60000 65536"/>
                  <a:gd name="T10" fmla="*/ 0 60000 65536"/>
                  <a:gd name="T11" fmla="*/ 0 60000 65536"/>
                </a:gdLst>
                <a:ahLst/>
                <a:cxnLst>
                  <a:cxn ang="T6">
                    <a:pos x="0" y="T0"/>
                  </a:cxn>
                  <a:cxn ang="T7">
                    <a:pos x="0" y="T1"/>
                  </a:cxn>
                  <a:cxn ang="T8">
                    <a:pos x="0" y="T2"/>
                  </a:cxn>
                  <a:cxn ang="T9">
                    <a:pos x="0" y="T3"/>
                  </a:cxn>
                  <a:cxn ang="T10">
                    <a:pos x="0" y="T4"/>
                  </a:cxn>
                  <a:cxn ang="T11">
                    <a:pos x="0" y="T5"/>
                  </a:cxn>
                </a:cxnLst>
                <a:rect l="0" t="0" r="r" b="b"/>
                <a:pathLst>
                  <a:path h="2">
                    <a:moveTo>
                      <a:pt x="0" y="2"/>
                    </a:moveTo>
                    <a:lnTo>
                      <a:pt x="0"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081" name="Freeform 479">
                <a:extLst>
                  <a:ext uri="{FF2B5EF4-FFF2-40B4-BE49-F238E27FC236}">
                    <a16:creationId xmlns:a16="http://schemas.microsoft.com/office/drawing/2014/main" id="{5A97EB25-76BA-6468-32D5-039B93E0FDC1}"/>
                  </a:ext>
                </a:extLst>
              </p:cNvPr>
              <p:cNvSpPr>
                <a:spLocks noChangeAspect="1"/>
              </p:cNvSpPr>
              <p:nvPr/>
            </p:nvSpPr>
            <p:spPr bwMode="auto">
              <a:xfrm>
                <a:off x="4567508" y="3222747"/>
                <a:ext cx="0" cy="3040"/>
              </a:xfrm>
              <a:custGeom>
                <a:avLst/>
                <a:gdLst>
                  <a:gd name="T0" fmla="*/ 2 h 2"/>
                  <a:gd name="T1" fmla="*/ 0 h 2"/>
                  <a:gd name="T2" fmla="*/ 0 h 2"/>
                  <a:gd name="T3" fmla="*/ 2 h 2"/>
                  <a:gd name="T4" fmla="*/ 2 h 2"/>
                  <a:gd name="T5" fmla="*/ 2 h 2"/>
                  <a:gd name="T6" fmla="*/ 0 60000 65536"/>
                  <a:gd name="T7" fmla="*/ 0 60000 65536"/>
                  <a:gd name="T8" fmla="*/ 0 60000 65536"/>
                  <a:gd name="T9" fmla="*/ 0 60000 65536"/>
                  <a:gd name="T10" fmla="*/ 0 60000 65536"/>
                  <a:gd name="T11" fmla="*/ 0 60000 65536"/>
                </a:gdLst>
                <a:ahLst/>
                <a:cxnLst>
                  <a:cxn ang="T6">
                    <a:pos x="0" y="T0"/>
                  </a:cxn>
                  <a:cxn ang="T7">
                    <a:pos x="0" y="T1"/>
                  </a:cxn>
                  <a:cxn ang="T8">
                    <a:pos x="0" y="T2"/>
                  </a:cxn>
                  <a:cxn ang="T9">
                    <a:pos x="0" y="T3"/>
                  </a:cxn>
                  <a:cxn ang="T10">
                    <a:pos x="0" y="T4"/>
                  </a:cxn>
                  <a:cxn ang="T11">
                    <a:pos x="0" y="T5"/>
                  </a:cxn>
                </a:cxnLst>
                <a:rect l="0" t="0" r="r" b="b"/>
                <a:pathLst>
                  <a:path h="2">
                    <a:moveTo>
                      <a:pt x="0" y="2"/>
                    </a:moveTo>
                    <a:lnTo>
                      <a:pt x="0" y="0"/>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082" name="Freeform 480">
                <a:extLst>
                  <a:ext uri="{FF2B5EF4-FFF2-40B4-BE49-F238E27FC236}">
                    <a16:creationId xmlns:a16="http://schemas.microsoft.com/office/drawing/2014/main" id="{14BBE3CE-8D1F-0778-80A0-42EC2E7CD1B9}"/>
                  </a:ext>
                </a:extLst>
              </p:cNvPr>
              <p:cNvSpPr>
                <a:spLocks noChangeAspect="1"/>
              </p:cNvSpPr>
              <p:nvPr/>
            </p:nvSpPr>
            <p:spPr bwMode="auto">
              <a:xfrm>
                <a:off x="4743898" y="3247079"/>
                <a:ext cx="3040" cy="3040"/>
              </a:xfrm>
              <a:custGeom>
                <a:avLst/>
                <a:gdLst>
                  <a:gd name="T0" fmla="*/ 0 w 2"/>
                  <a:gd name="T1" fmla="*/ 0 h 2"/>
                  <a:gd name="T2" fmla="*/ 2 w 2"/>
                  <a:gd name="T3" fmla="*/ 0 h 2"/>
                  <a:gd name="T4" fmla="*/ 2 w 2"/>
                  <a:gd name="T5" fmla="*/ 2 h 2"/>
                  <a:gd name="T6" fmla="*/ 0 w 2"/>
                  <a:gd name="T7" fmla="*/ 2 h 2"/>
                  <a:gd name="T8" fmla="*/ 0 w 2"/>
                  <a:gd name="T9" fmla="*/ 2 h 2"/>
                  <a:gd name="T10" fmla="*/ 0 w 2"/>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0" y="0"/>
                    </a:moveTo>
                    <a:lnTo>
                      <a:pt x="2" y="0"/>
                    </a:lnTo>
                    <a:lnTo>
                      <a:pt x="2"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083" name="Freeform 481">
                <a:extLst>
                  <a:ext uri="{FF2B5EF4-FFF2-40B4-BE49-F238E27FC236}">
                    <a16:creationId xmlns:a16="http://schemas.microsoft.com/office/drawing/2014/main" id="{7F131B0E-AB07-25A6-4F32-520953FC61F9}"/>
                  </a:ext>
                </a:extLst>
              </p:cNvPr>
              <p:cNvSpPr>
                <a:spLocks noChangeAspect="1"/>
              </p:cNvSpPr>
              <p:nvPr/>
            </p:nvSpPr>
            <p:spPr bwMode="auto">
              <a:xfrm>
                <a:off x="4743898" y="3247079"/>
                <a:ext cx="3040" cy="3040"/>
              </a:xfrm>
              <a:custGeom>
                <a:avLst/>
                <a:gdLst>
                  <a:gd name="T0" fmla="*/ 0 w 2"/>
                  <a:gd name="T1" fmla="*/ 0 h 2"/>
                  <a:gd name="T2" fmla="*/ 2 w 2"/>
                  <a:gd name="T3" fmla="*/ 0 h 2"/>
                  <a:gd name="T4" fmla="*/ 2 w 2"/>
                  <a:gd name="T5" fmla="*/ 2 h 2"/>
                  <a:gd name="T6" fmla="*/ 0 w 2"/>
                  <a:gd name="T7" fmla="*/ 2 h 2"/>
                  <a:gd name="T8" fmla="*/ 0 w 2"/>
                  <a:gd name="T9" fmla="*/ 2 h 2"/>
                  <a:gd name="T10" fmla="*/ 0 w 2"/>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0" y="0"/>
                    </a:moveTo>
                    <a:lnTo>
                      <a:pt x="2" y="0"/>
                    </a:lnTo>
                    <a:lnTo>
                      <a:pt x="2" y="2"/>
                    </a:lnTo>
                    <a:lnTo>
                      <a:pt x="0" y="2"/>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084" name="Freeform 482">
                <a:extLst>
                  <a:ext uri="{FF2B5EF4-FFF2-40B4-BE49-F238E27FC236}">
                    <a16:creationId xmlns:a16="http://schemas.microsoft.com/office/drawing/2014/main" id="{A7D223D9-914B-9E28-C1F9-D0518737C730}"/>
                  </a:ext>
                </a:extLst>
              </p:cNvPr>
              <p:cNvSpPr>
                <a:spLocks noChangeAspect="1"/>
              </p:cNvSpPr>
              <p:nvPr/>
            </p:nvSpPr>
            <p:spPr bwMode="auto">
              <a:xfrm>
                <a:off x="4740855" y="3244036"/>
                <a:ext cx="3040" cy="3040"/>
              </a:xfrm>
              <a:custGeom>
                <a:avLst/>
                <a:gdLst>
                  <a:gd name="T0" fmla="*/ 0 w 2"/>
                  <a:gd name="T1" fmla="*/ 2 h 2"/>
                  <a:gd name="T2" fmla="*/ 0 w 2"/>
                  <a:gd name="T3" fmla="*/ 2 h 2"/>
                  <a:gd name="T4" fmla="*/ 2 w 2"/>
                  <a:gd name="T5" fmla="*/ 0 h 2"/>
                  <a:gd name="T6" fmla="*/ 2 w 2"/>
                  <a:gd name="T7" fmla="*/ 2 h 2"/>
                  <a:gd name="T8" fmla="*/ 0 w 2"/>
                  <a:gd name="T9" fmla="*/ 2 h 2"/>
                  <a:gd name="T10" fmla="*/ 0 w 2"/>
                  <a:gd name="T11" fmla="*/ 2 h 2"/>
                  <a:gd name="T12" fmla="*/ 0 w 2"/>
                  <a:gd name="T13" fmla="*/ 2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0" y="2"/>
                    </a:moveTo>
                    <a:lnTo>
                      <a:pt x="0" y="2"/>
                    </a:lnTo>
                    <a:lnTo>
                      <a:pt x="2" y="0"/>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085" name="Freeform 483">
                <a:extLst>
                  <a:ext uri="{FF2B5EF4-FFF2-40B4-BE49-F238E27FC236}">
                    <a16:creationId xmlns:a16="http://schemas.microsoft.com/office/drawing/2014/main" id="{4FC3ACC6-E4D5-1BF4-7962-C4AA33E7A0AF}"/>
                  </a:ext>
                </a:extLst>
              </p:cNvPr>
              <p:cNvSpPr>
                <a:spLocks noChangeAspect="1"/>
              </p:cNvSpPr>
              <p:nvPr/>
            </p:nvSpPr>
            <p:spPr bwMode="auto">
              <a:xfrm>
                <a:off x="4740855" y="3244036"/>
                <a:ext cx="3040" cy="3040"/>
              </a:xfrm>
              <a:custGeom>
                <a:avLst/>
                <a:gdLst>
                  <a:gd name="T0" fmla="*/ 0 w 2"/>
                  <a:gd name="T1" fmla="*/ 2 h 2"/>
                  <a:gd name="T2" fmla="*/ 0 w 2"/>
                  <a:gd name="T3" fmla="*/ 2 h 2"/>
                  <a:gd name="T4" fmla="*/ 2 w 2"/>
                  <a:gd name="T5" fmla="*/ 0 h 2"/>
                  <a:gd name="T6" fmla="*/ 2 w 2"/>
                  <a:gd name="T7" fmla="*/ 2 h 2"/>
                  <a:gd name="T8" fmla="*/ 0 w 2"/>
                  <a:gd name="T9" fmla="*/ 2 h 2"/>
                  <a:gd name="T10" fmla="*/ 0 w 2"/>
                  <a:gd name="T11" fmla="*/ 2 h 2"/>
                  <a:gd name="T12" fmla="*/ 0 w 2"/>
                  <a:gd name="T13" fmla="*/ 2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0" y="2"/>
                    </a:moveTo>
                    <a:lnTo>
                      <a:pt x="0" y="2"/>
                    </a:lnTo>
                    <a:lnTo>
                      <a:pt x="2" y="0"/>
                    </a:lnTo>
                    <a:lnTo>
                      <a:pt x="2" y="2"/>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086" name="Freeform 484">
                <a:extLst>
                  <a:ext uri="{FF2B5EF4-FFF2-40B4-BE49-F238E27FC236}">
                    <a16:creationId xmlns:a16="http://schemas.microsoft.com/office/drawing/2014/main" id="{43649789-E36D-174D-D040-4AA3A672E9C0}"/>
                  </a:ext>
                </a:extLst>
              </p:cNvPr>
              <p:cNvSpPr>
                <a:spLocks noChangeAspect="1"/>
              </p:cNvSpPr>
              <p:nvPr/>
            </p:nvSpPr>
            <p:spPr bwMode="auto">
              <a:xfrm>
                <a:off x="4673950" y="3265329"/>
                <a:ext cx="3040" cy="3040"/>
              </a:xfrm>
              <a:custGeom>
                <a:avLst/>
                <a:gdLst>
                  <a:gd name="T0" fmla="*/ 0 w 2"/>
                  <a:gd name="T1" fmla="*/ 0 h 2"/>
                  <a:gd name="T2" fmla="*/ 2 w 2"/>
                  <a:gd name="T3" fmla="*/ 0 h 2"/>
                  <a:gd name="T4" fmla="*/ 2 w 2"/>
                  <a:gd name="T5" fmla="*/ 2 h 2"/>
                  <a:gd name="T6" fmla="*/ 2 w 2"/>
                  <a:gd name="T7" fmla="*/ 2 h 2"/>
                  <a:gd name="T8" fmla="*/ 0 w 2"/>
                  <a:gd name="T9" fmla="*/ 2 h 2"/>
                  <a:gd name="T10" fmla="*/ 0 w 2"/>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0" y="0"/>
                    </a:moveTo>
                    <a:lnTo>
                      <a:pt x="2" y="0"/>
                    </a:lnTo>
                    <a:lnTo>
                      <a:pt x="2"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087" name="Freeform 485">
                <a:extLst>
                  <a:ext uri="{FF2B5EF4-FFF2-40B4-BE49-F238E27FC236}">
                    <a16:creationId xmlns:a16="http://schemas.microsoft.com/office/drawing/2014/main" id="{CC931716-AE9D-5C0B-262C-2EA97E575300}"/>
                  </a:ext>
                </a:extLst>
              </p:cNvPr>
              <p:cNvSpPr>
                <a:spLocks noChangeAspect="1"/>
              </p:cNvSpPr>
              <p:nvPr/>
            </p:nvSpPr>
            <p:spPr bwMode="auto">
              <a:xfrm>
                <a:off x="4673950" y="3265329"/>
                <a:ext cx="3040" cy="3040"/>
              </a:xfrm>
              <a:custGeom>
                <a:avLst/>
                <a:gdLst>
                  <a:gd name="T0" fmla="*/ 0 w 2"/>
                  <a:gd name="T1" fmla="*/ 0 h 2"/>
                  <a:gd name="T2" fmla="*/ 2 w 2"/>
                  <a:gd name="T3" fmla="*/ 0 h 2"/>
                  <a:gd name="T4" fmla="*/ 2 w 2"/>
                  <a:gd name="T5" fmla="*/ 2 h 2"/>
                  <a:gd name="T6" fmla="*/ 2 w 2"/>
                  <a:gd name="T7" fmla="*/ 2 h 2"/>
                  <a:gd name="T8" fmla="*/ 0 w 2"/>
                  <a:gd name="T9" fmla="*/ 2 h 2"/>
                  <a:gd name="T10" fmla="*/ 0 w 2"/>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0" y="0"/>
                    </a:moveTo>
                    <a:lnTo>
                      <a:pt x="2" y="0"/>
                    </a:lnTo>
                    <a:lnTo>
                      <a:pt x="2" y="2"/>
                    </a:lnTo>
                    <a:lnTo>
                      <a:pt x="0" y="2"/>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088" name="Rectangle 486">
                <a:extLst>
                  <a:ext uri="{FF2B5EF4-FFF2-40B4-BE49-F238E27FC236}">
                    <a16:creationId xmlns:a16="http://schemas.microsoft.com/office/drawing/2014/main" id="{45BD2128-6843-039C-4FC0-9ACD01FA52D2}"/>
                  </a:ext>
                </a:extLst>
              </p:cNvPr>
              <p:cNvSpPr>
                <a:spLocks noChangeAspect="1" noChangeArrowheads="1"/>
              </p:cNvSpPr>
              <p:nvPr/>
            </p:nvSpPr>
            <p:spPr bwMode="auto">
              <a:xfrm>
                <a:off x="4722609" y="3180165"/>
                <a:ext cx="1522" cy="3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b="0" baseline="0">
                  <a:solidFill>
                    <a:prstClr val="black"/>
                  </a:solidFill>
                  <a:ea typeface="+mn-ea"/>
                  <a:cs typeface="+mn-cs"/>
                </a:endParaRPr>
              </a:p>
            </p:txBody>
          </p:sp>
          <p:sp>
            <p:nvSpPr>
              <p:cNvPr id="1089" name="Rectangle 487">
                <a:extLst>
                  <a:ext uri="{FF2B5EF4-FFF2-40B4-BE49-F238E27FC236}">
                    <a16:creationId xmlns:a16="http://schemas.microsoft.com/office/drawing/2014/main" id="{A84C4BBC-CF10-4FC0-D6E8-E0852236361B}"/>
                  </a:ext>
                </a:extLst>
              </p:cNvPr>
              <p:cNvSpPr>
                <a:spLocks noChangeAspect="1" noChangeArrowheads="1"/>
              </p:cNvSpPr>
              <p:nvPr/>
            </p:nvSpPr>
            <p:spPr bwMode="auto">
              <a:xfrm>
                <a:off x="4722609" y="3180165"/>
                <a:ext cx="1522" cy="3040"/>
              </a:xfrm>
              <a:prstGeom prst="rect">
                <a:avLst/>
              </a:prstGeom>
              <a:grpFill/>
              <a:ln w="3175" cap="rnd">
                <a:solidFill>
                  <a:srgbClr val="FFFFFF"/>
                </a:solidFill>
                <a:round/>
                <a:headEnd/>
                <a:tailEnd/>
              </a:ln>
            </p:spPr>
            <p:txBody>
              <a:bodyPr/>
              <a:lstStyle/>
              <a:p>
                <a:endParaRPr lang="en-US" sz="1000" b="0" baseline="0">
                  <a:solidFill>
                    <a:prstClr val="black"/>
                  </a:solidFill>
                  <a:ea typeface="+mn-ea"/>
                  <a:cs typeface="+mn-cs"/>
                </a:endParaRPr>
              </a:p>
            </p:txBody>
          </p:sp>
          <p:sp>
            <p:nvSpPr>
              <p:cNvPr id="1090" name="Rectangle 488">
                <a:extLst>
                  <a:ext uri="{FF2B5EF4-FFF2-40B4-BE49-F238E27FC236}">
                    <a16:creationId xmlns:a16="http://schemas.microsoft.com/office/drawing/2014/main" id="{03353777-4347-8A19-F4FE-DC1E80E72A61}"/>
                  </a:ext>
                </a:extLst>
              </p:cNvPr>
              <p:cNvSpPr>
                <a:spLocks noChangeAspect="1" noChangeArrowheads="1"/>
              </p:cNvSpPr>
              <p:nvPr/>
            </p:nvSpPr>
            <p:spPr bwMode="auto">
              <a:xfrm>
                <a:off x="4743898" y="3250119"/>
                <a:ext cx="3040" cy="3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b="0" baseline="0">
                  <a:solidFill>
                    <a:prstClr val="black"/>
                  </a:solidFill>
                  <a:ea typeface="+mn-ea"/>
                  <a:cs typeface="+mn-cs"/>
                </a:endParaRPr>
              </a:p>
            </p:txBody>
          </p:sp>
          <p:sp>
            <p:nvSpPr>
              <p:cNvPr id="1091" name="Rectangle 489">
                <a:extLst>
                  <a:ext uri="{FF2B5EF4-FFF2-40B4-BE49-F238E27FC236}">
                    <a16:creationId xmlns:a16="http://schemas.microsoft.com/office/drawing/2014/main" id="{F13BE134-236D-0212-AAD7-B05BAE8D5CD4}"/>
                  </a:ext>
                </a:extLst>
              </p:cNvPr>
              <p:cNvSpPr>
                <a:spLocks noChangeAspect="1" noChangeArrowheads="1"/>
              </p:cNvSpPr>
              <p:nvPr/>
            </p:nvSpPr>
            <p:spPr bwMode="auto">
              <a:xfrm>
                <a:off x="4743898" y="3250119"/>
                <a:ext cx="3040" cy="3040"/>
              </a:xfrm>
              <a:prstGeom prst="rect">
                <a:avLst/>
              </a:prstGeom>
              <a:grpFill/>
              <a:ln w="3175" cap="rnd">
                <a:solidFill>
                  <a:srgbClr val="FFFFFF"/>
                </a:solidFill>
                <a:round/>
                <a:headEnd/>
                <a:tailEnd/>
              </a:ln>
            </p:spPr>
            <p:txBody>
              <a:bodyPr/>
              <a:lstStyle/>
              <a:p>
                <a:endParaRPr lang="en-US" sz="1000" b="0" baseline="0">
                  <a:solidFill>
                    <a:prstClr val="black"/>
                  </a:solidFill>
                  <a:ea typeface="+mn-ea"/>
                  <a:cs typeface="+mn-cs"/>
                </a:endParaRPr>
              </a:p>
            </p:txBody>
          </p:sp>
          <p:sp>
            <p:nvSpPr>
              <p:cNvPr id="1092" name="Rectangle 490">
                <a:extLst>
                  <a:ext uri="{FF2B5EF4-FFF2-40B4-BE49-F238E27FC236}">
                    <a16:creationId xmlns:a16="http://schemas.microsoft.com/office/drawing/2014/main" id="{981B6B92-8652-A8F3-B4B2-F2475F56418A}"/>
                  </a:ext>
                </a:extLst>
              </p:cNvPr>
              <p:cNvSpPr>
                <a:spLocks noChangeAspect="1" noChangeArrowheads="1"/>
              </p:cNvSpPr>
              <p:nvPr/>
            </p:nvSpPr>
            <p:spPr bwMode="auto">
              <a:xfrm>
                <a:off x="4749981" y="3237953"/>
                <a:ext cx="3040" cy="15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b="0" baseline="0">
                  <a:solidFill>
                    <a:prstClr val="black"/>
                  </a:solidFill>
                  <a:ea typeface="+mn-ea"/>
                  <a:cs typeface="+mn-cs"/>
                </a:endParaRPr>
              </a:p>
            </p:txBody>
          </p:sp>
          <p:sp>
            <p:nvSpPr>
              <p:cNvPr id="1093" name="Rectangle 491">
                <a:extLst>
                  <a:ext uri="{FF2B5EF4-FFF2-40B4-BE49-F238E27FC236}">
                    <a16:creationId xmlns:a16="http://schemas.microsoft.com/office/drawing/2014/main" id="{24574E43-1D05-DE18-7F40-56B01C1B7960}"/>
                  </a:ext>
                </a:extLst>
              </p:cNvPr>
              <p:cNvSpPr>
                <a:spLocks noChangeAspect="1" noChangeArrowheads="1"/>
              </p:cNvSpPr>
              <p:nvPr/>
            </p:nvSpPr>
            <p:spPr bwMode="auto">
              <a:xfrm>
                <a:off x="4749981" y="3237953"/>
                <a:ext cx="3040" cy="1522"/>
              </a:xfrm>
              <a:prstGeom prst="rect">
                <a:avLst/>
              </a:prstGeom>
              <a:grpFill/>
              <a:ln w="3175" cap="rnd">
                <a:solidFill>
                  <a:srgbClr val="FFFFFF"/>
                </a:solidFill>
                <a:round/>
                <a:headEnd/>
                <a:tailEnd/>
              </a:ln>
            </p:spPr>
            <p:txBody>
              <a:bodyPr/>
              <a:lstStyle/>
              <a:p>
                <a:endParaRPr lang="en-US" sz="1000" b="0" baseline="0">
                  <a:solidFill>
                    <a:prstClr val="black"/>
                  </a:solidFill>
                  <a:ea typeface="+mn-ea"/>
                  <a:cs typeface="+mn-cs"/>
                </a:endParaRPr>
              </a:p>
            </p:txBody>
          </p:sp>
          <p:sp>
            <p:nvSpPr>
              <p:cNvPr id="1094" name="Freeform 492">
                <a:extLst>
                  <a:ext uri="{FF2B5EF4-FFF2-40B4-BE49-F238E27FC236}">
                    <a16:creationId xmlns:a16="http://schemas.microsoft.com/office/drawing/2014/main" id="{35C02AC8-60E0-113A-6153-C06E74A1E6C4}"/>
                  </a:ext>
                </a:extLst>
              </p:cNvPr>
              <p:cNvSpPr>
                <a:spLocks noChangeAspect="1"/>
              </p:cNvSpPr>
              <p:nvPr/>
            </p:nvSpPr>
            <p:spPr bwMode="auto">
              <a:xfrm>
                <a:off x="3877161" y="4045465"/>
                <a:ext cx="82114" cy="24332"/>
              </a:xfrm>
              <a:custGeom>
                <a:avLst/>
                <a:gdLst>
                  <a:gd name="T0" fmla="*/ 2 w 54"/>
                  <a:gd name="T1" fmla="*/ 6 h 16"/>
                  <a:gd name="T2" fmla="*/ 12 w 54"/>
                  <a:gd name="T3" fmla="*/ 10 h 16"/>
                  <a:gd name="T4" fmla="*/ 20 w 54"/>
                  <a:gd name="T5" fmla="*/ 6 h 16"/>
                  <a:gd name="T6" fmla="*/ 4 w 54"/>
                  <a:gd name="T7" fmla="*/ 6 h 16"/>
                  <a:gd name="T8" fmla="*/ 4 w 54"/>
                  <a:gd name="T9" fmla="*/ 4 h 16"/>
                  <a:gd name="T10" fmla="*/ 24 w 54"/>
                  <a:gd name="T11" fmla="*/ 4 h 16"/>
                  <a:gd name="T12" fmla="*/ 26 w 54"/>
                  <a:gd name="T13" fmla="*/ 0 h 16"/>
                  <a:gd name="T14" fmla="*/ 48 w 54"/>
                  <a:gd name="T15" fmla="*/ 6 h 16"/>
                  <a:gd name="T16" fmla="*/ 54 w 54"/>
                  <a:gd name="T17" fmla="*/ 10 h 16"/>
                  <a:gd name="T18" fmla="*/ 28 w 54"/>
                  <a:gd name="T19" fmla="*/ 6 h 16"/>
                  <a:gd name="T20" fmla="*/ 14 w 54"/>
                  <a:gd name="T21" fmla="*/ 10 h 16"/>
                  <a:gd name="T22" fmla="*/ 0 w 54"/>
                  <a:gd name="T23" fmla="*/ 16 h 16"/>
                  <a:gd name="T24" fmla="*/ 2 w 54"/>
                  <a:gd name="T25" fmla="*/ 6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6">
                    <a:moveTo>
                      <a:pt x="2" y="6"/>
                    </a:moveTo>
                    <a:lnTo>
                      <a:pt x="12" y="10"/>
                    </a:lnTo>
                    <a:lnTo>
                      <a:pt x="20" y="6"/>
                    </a:lnTo>
                    <a:lnTo>
                      <a:pt x="4" y="6"/>
                    </a:lnTo>
                    <a:lnTo>
                      <a:pt x="4" y="4"/>
                    </a:lnTo>
                    <a:lnTo>
                      <a:pt x="24" y="4"/>
                    </a:lnTo>
                    <a:lnTo>
                      <a:pt x="26" y="0"/>
                    </a:lnTo>
                    <a:lnTo>
                      <a:pt x="48" y="6"/>
                    </a:lnTo>
                    <a:lnTo>
                      <a:pt x="54" y="10"/>
                    </a:lnTo>
                    <a:lnTo>
                      <a:pt x="28" y="6"/>
                    </a:lnTo>
                    <a:lnTo>
                      <a:pt x="14" y="10"/>
                    </a:lnTo>
                    <a:lnTo>
                      <a:pt x="0" y="16"/>
                    </a:lnTo>
                    <a:lnTo>
                      <a:pt x="2" y="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95" name="Freeform 493">
                <a:extLst>
                  <a:ext uri="{FF2B5EF4-FFF2-40B4-BE49-F238E27FC236}">
                    <a16:creationId xmlns:a16="http://schemas.microsoft.com/office/drawing/2014/main" id="{FD7B1E3C-2694-D1F4-0BA4-77C0DB72FD93}"/>
                  </a:ext>
                </a:extLst>
              </p:cNvPr>
              <p:cNvSpPr>
                <a:spLocks noChangeAspect="1"/>
              </p:cNvSpPr>
              <p:nvPr/>
            </p:nvSpPr>
            <p:spPr bwMode="auto">
              <a:xfrm>
                <a:off x="7298494" y="4445415"/>
                <a:ext cx="15206" cy="6083"/>
              </a:xfrm>
              <a:custGeom>
                <a:avLst/>
                <a:gdLst>
                  <a:gd name="T0" fmla="*/ 8 w 10"/>
                  <a:gd name="T1" fmla="*/ 2 h 4"/>
                  <a:gd name="T2" fmla="*/ 2 w 10"/>
                  <a:gd name="T3" fmla="*/ 4 h 4"/>
                  <a:gd name="T4" fmla="*/ 0 w 10"/>
                  <a:gd name="T5" fmla="*/ 2 h 4"/>
                  <a:gd name="T6" fmla="*/ 2 w 10"/>
                  <a:gd name="T7" fmla="*/ 2 h 4"/>
                  <a:gd name="T8" fmla="*/ 4 w 10"/>
                  <a:gd name="T9" fmla="*/ 2 h 4"/>
                  <a:gd name="T10" fmla="*/ 6 w 10"/>
                  <a:gd name="T11" fmla="*/ 0 h 4"/>
                  <a:gd name="T12" fmla="*/ 8 w 10"/>
                  <a:gd name="T13" fmla="*/ 0 h 4"/>
                  <a:gd name="T14" fmla="*/ 10 w 10"/>
                  <a:gd name="T15" fmla="*/ 2 h 4"/>
                  <a:gd name="T16" fmla="*/ 8 w 10"/>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4">
                    <a:moveTo>
                      <a:pt x="8" y="2"/>
                    </a:moveTo>
                    <a:lnTo>
                      <a:pt x="2" y="4"/>
                    </a:lnTo>
                    <a:lnTo>
                      <a:pt x="0" y="2"/>
                    </a:lnTo>
                    <a:lnTo>
                      <a:pt x="2" y="2"/>
                    </a:lnTo>
                    <a:lnTo>
                      <a:pt x="4" y="2"/>
                    </a:lnTo>
                    <a:lnTo>
                      <a:pt x="6" y="0"/>
                    </a:lnTo>
                    <a:lnTo>
                      <a:pt x="8" y="0"/>
                    </a:lnTo>
                    <a:lnTo>
                      <a:pt x="10" y="2"/>
                    </a:lnTo>
                    <a:lnTo>
                      <a:pt x="8" y="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96" name="Freeform 494">
                <a:extLst>
                  <a:ext uri="{FF2B5EF4-FFF2-40B4-BE49-F238E27FC236}">
                    <a16:creationId xmlns:a16="http://schemas.microsoft.com/office/drawing/2014/main" id="{1587E8D8-40EB-EC47-370B-2EC9F8468E0C}"/>
                  </a:ext>
                </a:extLst>
              </p:cNvPr>
              <p:cNvSpPr>
                <a:spLocks noChangeAspect="1"/>
              </p:cNvSpPr>
              <p:nvPr/>
            </p:nvSpPr>
            <p:spPr bwMode="auto">
              <a:xfrm>
                <a:off x="7298494" y="4445415"/>
                <a:ext cx="15206" cy="6083"/>
              </a:xfrm>
              <a:custGeom>
                <a:avLst/>
                <a:gdLst>
                  <a:gd name="T0" fmla="*/ 8 w 10"/>
                  <a:gd name="T1" fmla="*/ 2 h 4"/>
                  <a:gd name="T2" fmla="*/ 2 w 10"/>
                  <a:gd name="T3" fmla="*/ 4 h 4"/>
                  <a:gd name="T4" fmla="*/ 0 w 10"/>
                  <a:gd name="T5" fmla="*/ 2 h 4"/>
                  <a:gd name="T6" fmla="*/ 2 w 10"/>
                  <a:gd name="T7" fmla="*/ 2 h 4"/>
                  <a:gd name="T8" fmla="*/ 4 w 10"/>
                  <a:gd name="T9" fmla="*/ 2 h 4"/>
                  <a:gd name="T10" fmla="*/ 6 w 10"/>
                  <a:gd name="T11" fmla="*/ 0 h 4"/>
                  <a:gd name="T12" fmla="*/ 8 w 10"/>
                  <a:gd name="T13" fmla="*/ 0 h 4"/>
                  <a:gd name="T14" fmla="*/ 10 w 10"/>
                  <a:gd name="T15" fmla="*/ 2 h 4"/>
                  <a:gd name="T16" fmla="*/ 8 w 10"/>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4">
                    <a:moveTo>
                      <a:pt x="8" y="2"/>
                    </a:moveTo>
                    <a:lnTo>
                      <a:pt x="2" y="4"/>
                    </a:lnTo>
                    <a:lnTo>
                      <a:pt x="0" y="2"/>
                    </a:lnTo>
                    <a:lnTo>
                      <a:pt x="2" y="2"/>
                    </a:lnTo>
                    <a:lnTo>
                      <a:pt x="4" y="2"/>
                    </a:lnTo>
                    <a:lnTo>
                      <a:pt x="6" y="0"/>
                    </a:lnTo>
                    <a:lnTo>
                      <a:pt x="8" y="0"/>
                    </a:lnTo>
                    <a:lnTo>
                      <a:pt x="10" y="2"/>
                    </a:lnTo>
                    <a:lnTo>
                      <a:pt x="8" y="2"/>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097" name="Freeform 495">
                <a:extLst>
                  <a:ext uri="{FF2B5EF4-FFF2-40B4-BE49-F238E27FC236}">
                    <a16:creationId xmlns:a16="http://schemas.microsoft.com/office/drawing/2014/main" id="{2F5093DE-6A13-5BFB-9C03-669FFEC70F37}"/>
                  </a:ext>
                </a:extLst>
              </p:cNvPr>
              <p:cNvSpPr>
                <a:spLocks noChangeAspect="1"/>
              </p:cNvSpPr>
              <p:nvPr/>
            </p:nvSpPr>
            <p:spPr bwMode="auto">
              <a:xfrm>
                <a:off x="5774858" y="3654634"/>
                <a:ext cx="136855" cy="107971"/>
              </a:xfrm>
              <a:custGeom>
                <a:avLst/>
                <a:gdLst>
                  <a:gd name="T0" fmla="*/ 0 w 90"/>
                  <a:gd name="T1" fmla="*/ 32 h 71"/>
                  <a:gd name="T2" fmla="*/ 8 w 90"/>
                  <a:gd name="T3" fmla="*/ 39 h 71"/>
                  <a:gd name="T4" fmla="*/ 18 w 90"/>
                  <a:gd name="T5" fmla="*/ 39 h 71"/>
                  <a:gd name="T6" fmla="*/ 48 w 90"/>
                  <a:gd name="T7" fmla="*/ 39 h 71"/>
                  <a:gd name="T8" fmla="*/ 64 w 90"/>
                  <a:gd name="T9" fmla="*/ 18 h 71"/>
                  <a:gd name="T10" fmla="*/ 74 w 90"/>
                  <a:gd name="T11" fmla="*/ 4 h 71"/>
                  <a:gd name="T12" fmla="*/ 82 w 90"/>
                  <a:gd name="T13" fmla="*/ 0 h 71"/>
                  <a:gd name="T14" fmla="*/ 86 w 90"/>
                  <a:gd name="T15" fmla="*/ 2 h 71"/>
                  <a:gd name="T16" fmla="*/ 90 w 90"/>
                  <a:gd name="T17" fmla="*/ 20 h 71"/>
                  <a:gd name="T18" fmla="*/ 84 w 90"/>
                  <a:gd name="T19" fmla="*/ 24 h 71"/>
                  <a:gd name="T20" fmla="*/ 82 w 90"/>
                  <a:gd name="T21" fmla="*/ 18 h 71"/>
                  <a:gd name="T22" fmla="*/ 86 w 90"/>
                  <a:gd name="T23" fmla="*/ 39 h 71"/>
                  <a:gd name="T24" fmla="*/ 76 w 90"/>
                  <a:gd name="T25" fmla="*/ 43 h 71"/>
                  <a:gd name="T26" fmla="*/ 74 w 90"/>
                  <a:gd name="T27" fmla="*/ 69 h 71"/>
                  <a:gd name="T28" fmla="*/ 68 w 90"/>
                  <a:gd name="T29" fmla="*/ 71 h 71"/>
                  <a:gd name="T30" fmla="*/ 42 w 90"/>
                  <a:gd name="T31" fmla="*/ 67 h 71"/>
                  <a:gd name="T32" fmla="*/ 26 w 90"/>
                  <a:gd name="T33" fmla="*/ 63 h 71"/>
                  <a:gd name="T34" fmla="*/ 8 w 90"/>
                  <a:gd name="T35" fmla="*/ 43 h 71"/>
                  <a:gd name="T36" fmla="*/ 0 w 90"/>
                  <a:gd name="T37" fmla="*/ 32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71">
                    <a:moveTo>
                      <a:pt x="0" y="32"/>
                    </a:moveTo>
                    <a:lnTo>
                      <a:pt x="8" y="39"/>
                    </a:lnTo>
                    <a:lnTo>
                      <a:pt x="18" y="39"/>
                    </a:lnTo>
                    <a:lnTo>
                      <a:pt x="48" y="39"/>
                    </a:lnTo>
                    <a:lnTo>
                      <a:pt x="64" y="18"/>
                    </a:lnTo>
                    <a:lnTo>
                      <a:pt x="74" y="4"/>
                    </a:lnTo>
                    <a:lnTo>
                      <a:pt x="82" y="0"/>
                    </a:lnTo>
                    <a:lnTo>
                      <a:pt x="86" y="2"/>
                    </a:lnTo>
                    <a:lnTo>
                      <a:pt x="90" y="20"/>
                    </a:lnTo>
                    <a:lnTo>
                      <a:pt x="84" y="24"/>
                    </a:lnTo>
                    <a:lnTo>
                      <a:pt x="82" y="18"/>
                    </a:lnTo>
                    <a:lnTo>
                      <a:pt x="86" y="39"/>
                    </a:lnTo>
                    <a:lnTo>
                      <a:pt x="76" y="43"/>
                    </a:lnTo>
                    <a:lnTo>
                      <a:pt x="74" y="69"/>
                    </a:lnTo>
                    <a:lnTo>
                      <a:pt x="68" y="71"/>
                    </a:lnTo>
                    <a:lnTo>
                      <a:pt x="42" y="67"/>
                    </a:lnTo>
                    <a:lnTo>
                      <a:pt x="26" y="63"/>
                    </a:lnTo>
                    <a:lnTo>
                      <a:pt x="8" y="43"/>
                    </a:lnTo>
                    <a:lnTo>
                      <a:pt x="0" y="3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98" name="Freeform 496">
                <a:extLst>
                  <a:ext uri="{FF2B5EF4-FFF2-40B4-BE49-F238E27FC236}">
                    <a16:creationId xmlns:a16="http://schemas.microsoft.com/office/drawing/2014/main" id="{E67E285B-357C-E2C6-C9DB-329339804DB6}"/>
                  </a:ext>
                </a:extLst>
              </p:cNvPr>
              <p:cNvSpPr>
                <a:spLocks noChangeAspect="1" noEditPoints="1"/>
              </p:cNvSpPr>
              <p:nvPr/>
            </p:nvSpPr>
            <p:spPr bwMode="auto">
              <a:xfrm>
                <a:off x="4461065" y="2033534"/>
                <a:ext cx="523083" cy="603729"/>
              </a:xfrm>
              <a:custGeom>
                <a:avLst/>
                <a:gdLst>
                  <a:gd name="T0" fmla="*/ 48 w 344"/>
                  <a:gd name="T1" fmla="*/ 287 h 397"/>
                  <a:gd name="T2" fmla="*/ 156 w 344"/>
                  <a:gd name="T3" fmla="*/ 195 h 397"/>
                  <a:gd name="T4" fmla="*/ 190 w 344"/>
                  <a:gd name="T5" fmla="*/ 173 h 397"/>
                  <a:gd name="T6" fmla="*/ 232 w 344"/>
                  <a:gd name="T7" fmla="*/ 165 h 397"/>
                  <a:gd name="T8" fmla="*/ 246 w 344"/>
                  <a:gd name="T9" fmla="*/ 158 h 397"/>
                  <a:gd name="T10" fmla="*/ 266 w 344"/>
                  <a:gd name="T11" fmla="*/ 150 h 397"/>
                  <a:gd name="T12" fmla="*/ 132 w 344"/>
                  <a:gd name="T13" fmla="*/ 201 h 397"/>
                  <a:gd name="T14" fmla="*/ 238 w 344"/>
                  <a:gd name="T15" fmla="*/ 160 h 397"/>
                  <a:gd name="T16" fmla="*/ 190 w 344"/>
                  <a:gd name="T17" fmla="*/ 171 h 397"/>
                  <a:gd name="T18" fmla="*/ 112 w 344"/>
                  <a:gd name="T19" fmla="*/ 205 h 397"/>
                  <a:gd name="T20" fmla="*/ 180 w 344"/>
                  <a:gd name="T21" fmla="*/ 177 h 397"/>
                  <a:gd name="T22" fmla="*/ 134 w 344"/>
                  <a:gd name="T23" fmla="*/ 193 h 397"/>
                  <a:gd name="T24" fmla="*/ 228 w 344"/>
                  <a:gd name="T25" fmla="*/ 158 h 397"/>
                  <a:gd name="T26" fmla="*/ 228 w 344"/>
                  <a:gd name="T27" fmla="*/ 163 h 397"/>
                  <a:gd name="T28" fmla="*/ 158 w 344"/>
                  <a:gd name="T29" fmla="*/ 181 h 397"/>
                  <a:gd name="T30" fmla="*/ 166 w 344"/>
                  <a:gd name="T31" fmla="*/ 187 h 397"/>
                  <a:gd name="T32" fmla="*/ 150 w 344"/>
                  <a:gd name="T33" fmla="*/ 193 h 397"/>
                  <a:gd name="T34" fmla="*/ 190 w 344"/>
                  <a:gd name="T35" fmla="*/ 34 h 397"/>
                  <a:gd name="T36" fmla="*/ 112 w 344"/>
                  <a:gd name="T37" fmla="*/ 10 h 397"/>
                  <a:gd name="T38" fmla="*/ 102 w 344"/>
                  <a:gd name="T39" fmla="*/ 28 h 397"/>
                  <a:gd name="T40" fmla="*/ 272 w 344"/>
                  <a:gd name="T41" fmla="*/ 156 h 397"/>
                  <a:gd name="T42" fmla="*/ 288 w 344"/>
                  <a:gd name="T43" fmla="*/ 160 h 397"/>
                  <a:gd name="T44" fmla="*/ 302 w 344"/>
                  <a:gd name="T45" fmla="*/ 158 h 397"/>
                  <a:gd name="T46" fmla="*/ 334 w 344"/>
                  <a:gd name="T47" fmla="*/ 160 h 397"/>
                  <a:gd name="T48" fmla="*/ 342 w 344"/>
                  <a:gd name="T49" fmla="*/ 181 h 397"/>
                  <a:gd name="T50" fmla="*/ 304 w 344"/>
                  <a:gd name="T51" fmla="*/ 171 h 397"/>
                  <a:gd name="T52" fmla="*/ 276 w 344"/>
                  <a:gd name="T53" fmla="*/ 191 h 397"/>
                  <a:gd name="T54" fmla="*/ 206 w 344"/>
                  <a:gd name="T55" fmla="*/ 189 h 397"/>
                  <a:gd name="T56" fmla="*/ 130 w 344"/>
                  <a:gd name="T57" fmla="*/ 259 h 397"/>
                  <a:gd name="T58" fmla="*/ 112 w 344"/>
                  <a:gd name="T59" fmla="*/ 347 h 397"/>
                  <a:gd name="T60" fmla="*/ 86 w 344"/>
                  <a:gd name="T61" fmla="*/ 371 h 397"/>
                  <a:gd name="T62" fmla="*/ 66 w 344"/>
                  <a:gd name="T63" fmla="*/ 383 h 397"/>
                  <a:gd name="T64" fmla="*/ 32 w 344"/>
                  <a:gd name="T65" fmla="*/ 395 h 397"/>
                  <a:gd name="T66" fmla="*/ 20 w 344"/>
                  <a:gd name="T67" fmla="*/ 379 h 397"/>
                  <a:gd name="T68" fmla="*/ 8 w 344"/>
                  <a:gd name="T69" fmla="*/ 373 h 397"/>
                  <a:gd name="T70" fmla="*/ 20 w 344"/>
                  <a:gd name="T71" fmla="*/ 355 h 397"/>
                  <a:gd name="T72" fmla="*/ 16 w 344"/>
                  <a:gd name="T73" fmla="*/ 353 h 397"/>
                  <a:gd name="T74" fmla="*/ 8 w 344"/>
                  <a:gd name="T75" fmla="*/ 355 h 397"/>
                  <a:gd name="T76" fmla="*/ 4 w 344"/>
                  <a:gd name="T77" fmla="*/ 345 h 397"/>
                  <a:gd name="T78" fmla="*/ 16 w 344"/>
                  <a:gd name="T79" fmla="*/ 335 h 397"/>
                  <a:gd name="T80" fmla="*/ 4 w 344"/>
                  <a:gd name="T81" fmla="*/ 325 h 397"/>
                  <a:gd name="T82" fmla="*/ 4 w 344"/>
                  <a:gd name="T83" fmla="*/ 317 h 397"/>
                  <a:gd name="T84" fmla="*/ 22 w 344"/>
                  <a:gd name="T85" fmla="*/ 311 h 397"/>
                  <a:gd name="T86" fmla="*/ 28 w 344"/>
                  <a:gd name="T87" fmla="*/ 305 h 397"/>
                  <a:gd name="T88" fmla="*/ 48 w 344"/>
                  <a:gd name="T89" fmla="*/ 299 h 397"/>
                  <a:gd name="T90" fmla="*/ 82 w 344"/>
                  <a:gd name="T91" fmla="*/ 291 h 397"/>
                  <a:gd name="T92" fmla="*/ 72 w 344"/>
                  <a:gd name="T93" fmla="*/ 285 h 397"/>
                  <a:gd name="T94" fmla="*/ 86 w 344"/>
                  <a:gd name="T95" fmla="*/ 273 h 397"/>
                  <a:gd name="T96" fmla="*/ 100 w 344"/>
                  <a:gd name="T97" fmla="*/ 259 h 397"/>
                  <a:gd name="T98" fmla="*/ 102 w 344"/>
                  <a:gd name="T99" fmla="*/ 253 h 397"/>
                  <a:gd name="T100" fmla="*/ 102 w 344"/>
                  <a:gd name="T101" fmla="*/ 245 h 397"/>
                  <a:gd name="T102" fmla="*/ 110 w 344"/>
                  <a:gd name="T103" fmla="*/ 237 h 397"/>
                  <a:gd name="T104" fmla="*/ 116 w 344"/>
                  <a:gd name="T105" fmla="*/ 231 h 397"/>
                  <a:gd name="T106" fmla="*/ 130 w 344"/>
                  <a:gd name="T107" fmla="*/ 221 h 397"/>
                  <a:gd name="T108" fmla="*/ 140 w 344"/>
                  <a:gd name="T109" fmla="*/ 215 h 397"/>
                  <a:gd name="T110" fmla="*/ 136 w 344"/>
                  <a:gd name="T111" fmla="*/ 209 h 397"/>
                  <a:gd name="T112" fmla="*/ 150 w 344"/>
                  <a:gd name="T113" fmla="*/ 207 h 397"/>
                  <a:gd name="T114" fmla="*/ 156 w 344"/>
                  <a:gd name="T115" fmla="*/ 205 h 397"/>
                  <a:gd name="T116" fmla="*/ 168 w 344"/>
                  <a:gd name="T117" fmla="*/ 193 h 397"/>
                  <a:gd name="T118" fmla="*/ 190 w 344"/>
                  <a:gd name="T119" fmla="*/ 183 h 397"/>
                  <a:gd name="T120" fmla="*/ 204 w 344"/>
                  <a:gd name="T121" fmla="*/ 177 h 397"/>
                  <a:gd name="T122" fmla="*/ 218 w 344"/>
                  <a:gd name="T123" fmla="*/ 167 h 397"/>
                  <a:gd name="T124" fmla="*/ 256 w 344"/>
                  <a:gd name="T125" fmla="*/ 160 h 3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44" h="397">
                    <a:moveTo>
                      <a:pt x="250" y="156"/>
                    </a:moveTo>
                    <a:lnTo>
                      <a:pt x="250" y="156"/>
                    </a:lnTo>
                    <a:close/>
                    <a:moveTo>
                      <a:pt x="252" y="154"/>
                    </a:moveTo>
                    <a:lnTo>
                      <a:pt x="252" y="152"/>
                    </a:lnTo>
                    <a:lnTo>
                      <a:pt x="254" y="154"/>
                    </a:lnTo>
                    <a:lnTo>
                      <a:pt x="252" y="154"/>
                    </a:lnTo>
                    <a:close/>
                    <a:moveTo>
                      <a:pt x="244" y="152"/>
                    </a:moveTo>
                    <a:lnTo>
                      <a:pt x="246" y="152"/>
                    </a:lnTo>
                    <a:lnTo>
                      <a:pt x="248" y="152"/>
                    </a:lnTo>
                    <a:lnTo>
                      <a:pt x="246" y="152"/>
                    </a:lnTo>
                    <a:lnTo>
                      <a:pt x="248" y="152"/>
                    </a:lnTo>
                    <a:lnTo>
                      <a:pt x="246" y="152"/>
                    </a:lnTo>
                    <a:lnTo>
                      <a:pt x="244" y="152"/>
                    </a:lnTo>
                    <a:close/>
                    <a:moveTo>
                      <a:pt x="254" y="152"/>
                    </a:moveTo>
                    <a:lnTo>
                      <a:pt x="254" y="152"/>
                    </a:lnTo>
                    <a:lnTo>
                      <a:pt x="256" y="152"/>
                    </a:lnTo>
                    <a:lnTo>
                      <a:pt x="254" y="152"/>
                    </a:lnTo>
                    <a:lnTo>
                      <a:pt x="256" y="152"/>
                    </a:lnTo>
                    <a:lnTo>
                      <a:pt x="254" y="152"/>
                    </a:lnTo>
                    <a:lnTo>
                      <a:pt x="256" y="152"/>
                    </a:lnTo>
                    <a:lnTo>
                      <a:pt x="254" y="152"/>
                    </a:lnTo>
                    <a:close/>
                    <a:moveTo>
                      <a:pt x="46" y="287"/>
                    </a:moveTo>
                    <a:lnTo>
                      <a:pt x="50" y="287"/>
                    </a:lnTo>
                    <a:lnTo>
                      <a:pt x="52" y="285"/>
                    </a:lnTo>
                    <a:lnTo>
                      <a:pt x="54" y="285"/>
                    </a:lnTo>
                    <a:lnTo>
                      <a:pt x="54" y="287"/>
                    </a:lnTo>
                    <a:lnTo>
                      <a:pt x="50" y="287"/>
                    </a:lnTo>
                    <a:lnTo>
                      <a:pt x="48" y="287"/>
                    </a:lnTo>
                    <a:lnTo>
                      <a:pt x="46" y="287"/>
                    </a:lnTo>
                    <a:close/>
                    <a:moveTo>
                      <a:pt x="204" y="171"/>
                    </a:moveTo>
                    <a:lnTo>
                      <a:pt x="206" y="171"/>
                    </a:lnTo>
                    <a:lnTo>
                      <a:pt x="208" y="171"/>
                    </a:lnTo>
                    <a:lnTo>
                      <a:pt x="210" y="171"/>
                    </a:lnTo>
                    <a:lnTo>
                      <a:pt x="210" y="173"/>
                    </a:lnTo>
                    <a:lnTo>
                      <a:pt x="208" y="173"/>
                    </a:lnTo>
                    <a:lnTo>
                      <a:pt x="206" y="173"/>
                    </a:lnTo>
                    <a:lnTo>
                      <a:pt x="206" y="171"/>
                    </a:lnTo>
                    <a:lnTo>
                      <a:pt x="204" y="171"/>
                    </a:lnTo>
                    <a:close/>
                    <a:moveTo>
                      <a:pt x="244" y="154"/>
                    </a:moveTo>
                    <a:lnTo>
                      <a:pt x="246" y="154"/>
                    </a:lnTo>
                    <a:lnTo>
                      <a:pt x="244" y="152"/>
                    </a:lnTo>
                    <a:lnTo>
                      <a:pt x="246" y="152"/>
                    </a:lnTo>
                    <a:lnTo>
                      <a:pt x="248" y="152"/>
                    </a:lnTo>
                    <a:lnTo>
                      <a:pt x="246" y="154"/>
                    </a:lnTo>
                    <a:lnTo>
                      <a:pt x="248" y="154"/>
                    </a:lnTo>
                    <a:lnTo>
                      <a:pt x="250" y="154"/>
                    </a:lnTo>
                    <a:lnTo>
                      <a:pt x="248" y="154"/>
                    </a:lnTo>
                    <a:lnTo>
                      <a:pt x="246" y="154"/>
                    </a:lnTo>
                    <a:lnTo>
                      <a:pt x="248" y="154"/>
                    </a:lnTo>
                    <a:lnTo>
                      <a:pt x="250" y="154"/>
                    </a:lnTo>
                    <a:lnTo>
                      <a:pt x="248" y="154"/>
                    </a:lnTo>
                    <a:lnTo>
                      <a:pt x="250" y="154"/>
                    </a:lnTo>
                    <a:lnTo>
                      <a:pt x="248" y="154"/>
                    </a:lnTo>
                    <a:lnTo>
                      <a:pt x="246" y="154"/>
                    </a:lnTo>
                    <a:lnTo>
                      <a:pt x="244" y="154"/>
                    </a:lnTo>
                    <a:lnTo>
                      <a:pt x="246" y="154"/>
                    </a:lnTo>
                    <a:lnTo>
                      <a:pt x="244" y="154"/>
                    </a:lnTo>
                    <a:close/>
                    <a:moveTo>
                      <a:pt x="156" y="195"/>
                    </a:moveTo>
                    <a:lnTo>
                      <a:pt x="156" y="193"/>
                    </a:lnTo>
                    <a:lnTo>
                      <a:pt x="158" y="193"/>
                    </a:lnTo>
                    <a:lnTo>
                      <a:pt x="158" y="191"/>
                    </a:lnTo>
                    <a:lnTo>
                      <a:pt x="158" y="193"/>
                    </a:lnTo>
                    <a:lnTo>
                      <a:pt x="160" y="193"/>
                    </a:lnTo>
                    <a:lnTo>
                      <a:pt x="162" y="193"/>
                    </a:lnTo>
                    <a:lnTo>
                      <a:pt x="160" y="193"/>
                    </a:lnTo>
                    <a:lnTo>
                      <a:pt x="158" y="193"/>
                    </a:lnTo>
                    <a:lnTo>
                      <a:pt x="158" y="195"/>
                    </a:lnTo>
                    <a:lnTo>
                      <a:pt x="156" y="195"/>
                    </a:lnTo>
                    <a:close/>
                    <a:moveTo>
                      <a:pt x="40" y="293"/>
                    </a:moveTo>
                    <a:lnTo>
                      <a:pt x="40" y="293"/>
                    </a:lnTo>
                    <a:lnTo>
                      <a:pt x="40" y="291"/>
                    </a:lnTo>
                    <a:lnTo>
                      <a:pt x="42" y="291"/>
                    </a:lnTo>
                    <a:lnTo>
                      <a:pt x="44" y="291"/>
                    </a:lnTo>
                    <a:lnTo>
                      <a:pt x="46" y="293"/>
                    </a:lnTo>
                    <a:lnTo>
                      <a:pt x="44" y="293"/>
                    </a:lnTo>
                    <a:lnTo>
                      <a:pt x="42" y="293"/>
                    </a:lnTo>
                    <a:lnTo>
                      <a:pt x="40" y="293"/>
                    </a:lnTo>
                    <a:close/>
                    <a:moveTo>
                      <a:pt x="160" y="191"/>
                    </a:moveTo>
                    <a:lnTo>
                      <a:pt x="160" y="191"/>
                    </a:lnTo>
                    <a:lnTo>
                      <a:pt x="162" y="191"/>
                    </a:lnTo>
                    <a:lnTo>
                      <a:pt x="164" y="191"/>
                    </a:lnTo>
                    <a:lnTo>
                      <a:pt x="166" y="191"/>
                    </a:lnTo>
                    <a:lnTo>
                      <a:pt x="164" y="191"/>
                    </a:lnTo>
                    <a:lnTo>
                      <a:pt x="164" y="193"/>
                    </a:lnTo>
                    <a:lnTo>
                      <a:pt x="162" y="193"/>
                    </a:lnTo>
                    <a:lnTo>
                      <a:pt x="160" y="193"/>
                    </a:lnTo>
                    <a:lnTo>
                      <a:pt x="160" y="191"/>
                    </a:lnTo>
                    <a:close/>
                    <a:moveTo>
                      <a:pt x="188" y="175"/>
                    </a:moveTo>
                    <a:lnTo>
                      <a:pt x="190" y="173"/>
                    </a:lnTo>
                    <a:lnTo>
                      <a:pt x="192" y="173"/>
                    </a:lnTo>
                    <a:lnTo>
                      <a:pt x="192" y="171"/>
                    </a:lnTo>
                    <a:lnTo>
                      <a:pt x="194" y="171"/>
                    </a:lnTo>
                    <a:lnTo>
                      <a:pt x="194" y="173"/>
                    </a:lnTo>
                    <a:lnTo>
                      <a:pt x="192" y="175"/>
                    </a:lnTo>
                    <a:lnTo>
                      <a:pt x="188" y="175"/>
                    </a:lnTo>
                    <a:close/>
                    <a:moveTo>
                      <a:pt x="188" y="167"/>
                    </a:moveTo>
                    <a:lnTo>
                      <a:pt x="190" y="167"/>
                    </a:lnTo>
                    <a:lnTo>
                      <a:pt x="192" y="167"/>
                    </a:lnTo>
                    <a:lnTo>
                      <a:pt x="192" y="169"/>
                    </a:lnTo>
                    <a:lnTo>
                      <a:pt x="194" y="167"/>
                    </a:lnTo>
                    <a:lnTo>
                      <a:pt x="194" y="169"/>
                    </a:lnTo>
                    <a:lnTo>
                      <a:pt x="196" y="169"/>
                    </a:lnTo>
                    <a:lnTo>
                      <a:pt x="198" y="169"/>
                    </a:lnTo>
                    <a:lnTo>
                      <a:pt x="196" y="169"/>
                    </a:lnTo>
                    <a:lnTo>
                      <a:pt x="196" y="171"/>
                    </a:lnTo>
                    <a:lnTo>
                      <a:pt x="194" y="171"/>
                    </a:lnTo>
                    <a:lnTo>
                      <a:pt x="192" y="171"/>
                    </a:lnTo>
                    <a:lnTo>
                      <a:pt x="192" y="169"/>
                    </a:lnTo>
                    <a:lnTo>
                      <a:pt x="190" y="169"/>
                    </a:lnTo>
                    <a:lnTo>
                      <a:pt x="190" y="167"/>
                    </a:lnTo>
                    <a:lnTo>
                      <a:pt x="188" y="167"/>
                    </a:lnTo>
                    <a:close/>
                    <a:moveTo>
                      <a:pt x="226" y="165"/>
                    </a:moveTo>
                    <a:lnTo>
                      <a:pt x="226" y="165"/>
                    </a:lnTo>
                    <a:lnTo>
                      <a:pt x="228" y="165"/>
                    </a:lnTo>
                    <a:lnTo>
                      <a:pt x="230" y="165"/>
                    </a:lnTo>
                    <a:lnTo>
                      <a:pt x="232" y="165"/>
                    </a:lnTo>
                    <a:lnTo>
                      <a:pt x="230" y="165"/>
                    </a:lnTo>
                    <a:lnTo>
                      <a:pt x="232" y="165"/>
                    </a:lnTo>
                    <a:lnTo>
                      <a:pt x="234" y="165"/>
                    </a:lnTo>
                    <a:lnTo>
                      <a:pt x="234" y="167"/>
                    </a:lnTo>
                    <a:lnTo>
                      <a:pt x="236" y="167"/>
                    </a:lnTo>
                    <a:lnTo>
                      <a:pt x="232" y="167"/>
                    </a:lnTo>
                    <a:lnTo>
                      <a:pt x="230" y="167"/>
                    </a:lnTo>
                    <a:lnTo>
                      <a:pt x="228" y="167"/>
                    </a:lnTo>
                    <a:lnTo>
                      <a:pt x="226" y="167"/>
                    </a:lnTo>
                    <a:lnTo>
                      <a:pt x="226" y="165"/>
                    </a:lnTo>
                    <a:close/>
                    <a:moveTo>
                      <a:pt x="202" y="169"/>
                    </a:moveTo>
                    <a:lnTo>
                      <a:pt x="202" y="169"/>
                    </a:lnTo>
                    <a:lnTo>
                      <a:pt x="204" y="167"/>
                    </a:lnTo>
                    <a:lnTo>
                      <a:pt x="206" y="167"/>
                    </a:lnTo>
                    <a:lnTo>
                      <a:pt x="206" y="169"/>
                    </a:lnTo>
                    <a:lnTo>
                      <a:pt x="206" y="171"/>
                    </a:lnTo>
                    <a:lnTo>
                      <a:pt x="204" y="171"/>
                    </a:lnTo>
                    <a:lnTo>
                      <a:pt x="202" y="171"/>
                    </a:lnTo>
                    <a:lnTo>
                      <a:pt x="204" y="169"/>
                    </a:lnTo>
                    <a:lnTo>
                      <a:pt x="202" y="169"/>
                    </a:lnTo>
                    <a:lnTo>
                      <a:pt x="202" y="171"/>
                    </a:lnTo>
                    <a:lnTo>
                      <a:pt x="202" y="169"/>
                    </a:lnTo>
                    <a:close/>
                    <a:moveTo>
                      <a:pt x="242" y="160"/>
                    </a:moveTo>
                    <a:lnTo>
                      <a:pt x="244" y="158"/>
                    </a:lnTo>
                    <a:lnTo>
                      <a:pt x="242" y="158"/>
                    </a:lnTo>
                    <a:lnTo>
                      <a:pt x="242" y="156"/>
                    </a:lnTo>
                    <a:lnTo>
                      <a:pt x="244" y="156"/>
                    </a:lnTo>
                    <a:lnTo>
                      <a:pt x="244" y="158"/>
                    </a:lnTo>
                    <a:lnTo>
                      <a:pt x="246" y="158"/>
                    </a:lnTo>
                    <a:lnTo>
                      <a:pt x="248" y="158"/>
                    </a:lnTo>
                    <a:lnTo>
                      <a:pt x="250" y="158"/>
                    </a:lnTo>
                    <a:lnTo>
                      <a:pt x="250" y="160"/>
                    </a:lnTo>
                    <a:lnTo>
                      <a:pt x="248" y="160"/>
                    </a:lnTo>
                    <a:lnTo>
                      <a:pt x="248" y="163"/>
                    </a:lnTo>
                    <a:lnTo>
                      <a:pt x="246" y="163"/>
                    </a:lnTo>
                    <a:lnTo>
                      <a:pt x="244" y="160"/>
                    </a:lnTo>
                    <a:lnTo>
                      <a:pt x="242" y="160"/>
                    </a:lnTo>
                    <a:close/>
                    <a:moveTo>
                      <a:pt x="46" y="291"/>
                    </a:moveTo>
                    <a:lnTo>
                      <a:pt x="48" y="291"/>
                    </a:lnTo>
                    <a:lnTo>
                      <a:pt x="48" y="289"/>
                    </a:lnTo>
                    <a:lnTo>
                      <a:pt x="52" y="289"/>
                    </a:lnTo>
                    <a:lnTo>
                      <a:pt x="50" y="289"/>
                    </a:lnTo>
                    <a:lnTo>
                      <a:pt x="54" y="287"/>
                    </a:lnTo>
                    <a:lnTo>
                      <a:pt x="56" y="289"/>
                    </a:lnTo>
                    <a:lnTo>
                      <a:pt x="56" y="287"/>
                    </a:lnTo>
                    <a:lnTo>
                      <a:pt x="56" y="289"/>
                    </a:lnTo>
                    <a:lnTo>
                      <a:pt x="58" y="289"/>
                    </a:lnTo>
                    <a:lnTo>
                      <a:pt x="58" y="291"/>
                    </a:lnTo>
                    <a:lnTo>
                      <a:pt x="54" y="291"/>
                    </a:lnTo>
                    <a:lnTo>
                      <a:pt x="52" y="291"/>
                    </a:lnTo>
                    <a:lnTo>
                      <a:pt x="50" y="291"/>
                    </a:lnTo>
                    <a:lnTo>
                      <a:pt x="48" y="293"/>
                    </a:lnTo>
                    <a:lnTo>
                      <a:pt x="48" y="291"/>
                    </a:lnTo>
                    <a:lnTo>
                      <a:pt x="46" y="291"/>
                    </a:lnTo>
                    <a:close/>
                    <a:moveTo>
                      <a:pt x="262" y="152"/>
                    </a:moveTo>
                    <a:lnTo>
                      <a:pt x="262" y="152"/>
                    </a:lnTo>
                    <a:lnTo>
                      <a:pt x="264" y="152"/>
                    </a:lnTo>
                    <a:lnTo>
                      <a:pt x="266" y="152"/>
                    </a:lnTo>
                    <a:lnTo>
                      <a:pt x="268" y="152"/>
                    </a:lnTo>
                    <a:lnTo>
                      <a:pt x="266" y="150"/>
                    </a:lnTo>
                    <a:lnTo>
                      <a:pt x="268" y="150"/>
                    </a:lnTo>
                    <a:lnTo>
                      <a:pt x="270" y="150"/>
                    </a:lnTo>
                    <a:lnTo>
                      <a:pt x="268" y="152"/>
                    </a:lnTo>
                    <a:lnTo>
                      <a:pt x="270" y="152"/>
                    </a:lnTo>
                    <a:lnTo>
                      <a:pt x="272" y="150"/>
                    </a:lnTo>
                    <a:lnTo>
                      <a:pt x="272" y="152"/>
                    </a:lnTo>
                    <a:lnTo>
                      <a:pt x="272" y="150"/>
                    </a:lnTo>
                    <a:lnTo>
                      <a:pt x="272" y="152"/>
                    </a:lnTo>
                    <a:lnTo>
                      <a:pt x="270" y="152"/>
                    </a:lnTo>
                    <a:lnTo>
                      <a:pt x="272" y="152"/>
                    </a:lnTo>
                    <a:lnTo>
                      <a:pt x="272" y="154"/>
                    </a:lnTo>
                    <a:lnTo>
                      <a:pt x="274" y="154"/>
                    </a:lnTo>
                    <a:lnTo>
                      <a:pt x="274" y="152"/>
                    </a:lnTo>
                    <a:lnTo>
                      <a:pt x="272" y="154"/>
                    </a:lnTo>
                    <a:lnTo>
                      <a:pt x="270" y="154"/>
                    </a:lnTo>
                    <a:lnTo>
                      <a:pt x="268" y="154"/>
                    </a:lnTo>
                    <a:lnTo>
                      <a:pt x="270" y="154"/>
                    </a:lnTo>
                    <a:lnTo>
                      <a:pt x="268" y="154"/>
                    </a:lnTo>
                    <a:lnTo>
                      <a:pt x="266" y="154"/>
                    </a:lnTo>
                    <a:lnTo>
                      <a:pt x="264" y="154"/>
                    </a:lnTo>
                    <a:lnTo>
                      <a:pt x="266" y="152"/>
                    </a:lnTo>
                    <a:lnTo>
                      <a:pt x="264" y="152"/>
                    </a:lnTo>
                    <a:lnTo>
                      <a:pt x="262" y="154"/>
                    </a:lnTo>
                    <a:lnTo>
                      <a:pt x="262" y="152"/>
                    </a:lnTo>
                    <a:close/>
                    <a:moveTo>
                      <a:pt x="126" y="201"/>
                    </a:moveTo>
                    <a:lnTo>
                      <a:pt x="128" y="199"/>
                    </a:lnTo>
                    <a:lnTo>
                      <a:pt x="130" y="199"/>
                    </a:lnTo>
                    <a:lnTo>
                      <a:pt x="130" y="201"/>
                    </a:lnTo>
                    <a:lnTo>
                      <a:pt x="130" y="199"/>
                    </a:lnTo>
                    <a:lnTo>
                      <a:pt x="134" y="199"/>
                    </a:lnTo>
                    <a:lnTo>
                      <a:pt x="134" y="201"/>
                    </a:lnTo>
                    <a:lnTo>
                      <a:pt x="132" y="201"/>
                    </a:lnTo>
                    <a:lnTo>
                      <a:pt x="130" y="203"/>
                    </a:lnTo>
                    <a:lnTo>
                      <a:pt x="130" y="201"/>
                    </a:lnTo>
                    <a:lnTo>
                      <a:pt x="128" y="203"/>
                    </a:lnTo>
                    <a:lnTo>
                      <a:pt x="126" y="205"/>
                    </a:lnTo>
                    <a:lnTo>
                      <a:pt x="122" y="205"/>
                    </a:lnTo>
                    <a:lnTo>
                      <a:pt x="122" y="203"/>
                    </a:lnTo>
                    <a:lnTo>
                      <a:pt x="124" y="203"/>
                    </a:lnTo>
                    <a:lnTo>
                      <a:pt x="122" y="203"/>
                    </a:lnTo>
                    <a:lnTo>
                      <a:pt x="124" y="203"/>
                    </a:lnTo>
                    <a:lnTo>
                      <a:pt x="124" y="201"/>
                    </a:lnTo>
                    <a:lnTo>
                      <a:pt x="126" y="201"/>
                    </a:lnTo>
                    <a:close/>
                    <a:moveTo>
                      <a:pt x="136" y="191"/>
                    </a:moveTo>
                    <a:lnTo>
                      <a:pt x="136" y="189"/>
                    </a:lnTo>
                    <a:lnTo>
                      <a:pt x="138" y="187"/>
                    </a:lnTo>
                    <a:lnTo>
                      <a:pt x="140" y="187"/>
                    </a:lnTo>
                    <a:lnTo>
                      <a:pt x="142" y="187"/>
                    </a:lnTo>
                    <a:lnTo>
                      <a:pt x="142" y="185"/>
                    </a:lnTo>
                    <a:lnTo>
                      <a:pt x="146" y="183"/>
                    </a:lnTo>
                    <a:lnTo>
                      <a:pt x="146" y="185"/>
                    </a:lnTo>
                    <a:lnTo>
                      <a:pt x="146" y="187"/>
                    </a:lnTo>
                    <a:lnTo>
                      <a:pt x="144" y="187"/>
                    </a:lnTo>
                    <a:lnTo>
                      <a:pt x="144" y="189"/>
                    </a:lnTo>
                    <a:lnTo>
                      <a:pt x="140" y="189"/>
                    </a:lnTo>
                    <a:lnTo>
                      <a:pt x="138" y="189"/>
                    </a:lnTo>
                    <a:lnTo>
                      <a:pt x="140" y="191"/>
                    </a:lnTo>
                    <a:lnTo>
                      <a:pt x="138" y="191"/>
                    </a:lnTo>
                    <a:lnTo>
                      <a:pt x="136" y="191"/>
                    </a:lnTo>
                    <a:close/>
                    <a:moveTo>
                      <a:pt x="232" y="163"/>
                    </a:moveTo>
                    <a:lnTo>
                      <a:pt x="234" y="163"/>
                    </a:lnTo>
                    <a:lnTo>
                      <a:pt x="236" y="163"/>
                    </a:lnTo>
                    <a:lnTo>
                      <a:pt x="236" y="160"/>
                    </a:lnTo>
                    <a:lnTo>
                      <a:pt x="238" y="163"/>
                    </a:lnTo>
                    <a:lnTo>
                      <a:pt x="238" y="160"/>
                    </a:lnTo>
                    <a:lnTo>
                      <a:pt x="240" y="160"/>
                    </a:lnTo>
                    <a:lnTo>
                      <a:pt x="238" y="160"/>
                    </a:lnTo>
                    <a:lnTo>
                      <a:pt x="240" y="160"/>
                    </a:lnTo>
                    <a:lnTo>
                      <a:pt x="242" y="160"/>
                    </a:lnTo>
                    <a:lnTo>
                      <a:pt x="242" y="163"/>
                    </a:lnTo>
                    <a:lnTo>
                      <a:pt x="244" y="163"/>
                    </a:lnTo>
                    <a:lnTo>
                      <a:pt x="242" y="165"/>
                    </a:lnTo>
                    <a:lnTo>
                      <a:pt x="240" y="165"/>
                    </a:lnTo>
                    <a:lnTo>
                      <a:pt x="238" y="167"/>
                    </a:lnTo>
                    <a:lnTo>
                      <a:pt x="236" y="167"/>
                    </a:lnTo>
                    <a:lnTo>
                      <a:pt x="236" y="165"/>
                    </a:lnTo>
                    <a:lnTo>
                      <a:pt x="234" y="165"/>
                    </a:lnTo>
                    <a:lnTo>
                      <a:pt x="232" y="165"/>
                    </a:lnTo>
                    <a:lnTo>
                      <a:pt x="234" y="165"/>
                    </a:lnTo>
                    <a:lnTo>
                      <a:pt x="232" y="163"/>
                    </a:lnTo>
                    <a:close/>
                    <a:moveTo>
                      <a:pt x="178" y="173"/>
                    </a:moveTo>
                    <a:lnTo>
                      <a:pt x="180" y="173"/>
                    </a:lnTo>
                    <a:lnTo>
                      <a:pt x="180" y="171"/>
                    </a:lnTo>
                    <a:lnTo>
                      <a:pt x="182" y="171"/>
                    </a:lnTo>
                    <a:lnTo>
                      <a:pt x="184" y="171"/>
                    </a:lnTo>
                    <a:lnTo>
                      <a:pt x="182" y="171"/>
                    </a:lnTo>
                    <a:lnTo>
                      <a:pt x="184" y="171"/>
                    </a:lnTo>
                    <a:lnTo>
                      <a:pt x="186" y="171"/>
                    </a:lnTo>
                    <a:lnTo>
                      <a:pt x="188" y="171"/>
                    </a:lnTo>
                    <a:lnTo>
                      <a:pt x="190" y="171"/>
                    </a:lnTo>
                    <a:lnTo>
                      <a:pt x="192" y="173"/>
                    </a:lnTo>
                    <a:lnTo>
                      <a:pt x="190" y="173"/>
                    </a:lnTo>
                    <a:lnTo>
                      <a:pt x="188" y="175"/>
                    </a:lnTo>
                    <a:lnTo>
                      <a:pt x="186" y="175"/>
                    </a:lnTo>
                    <a:lnTo>
                      <a:pt x="184" y="175"/>
                    </a:lnTo>
                    <a:lnTo>
                      <a:pt x="182" y="175"/>
                    </a:lnTo>
                    <a:lnTo>
                      <a:pt x="178" y="173"/>
                    </a:lnTo>
                    <a:close/>
                    <a:moveTo>
                      <a:pt x="104" y="209"/>
                    </a:moveTo>
                    <a:lnTo>
                      <a:pt x="104" y="209"/>
                    </a:lnTo>
                    <a:lnTo>
                      <a:pt x="106" y="207"/>
                    </a:lnTo>
                    <a:lnTo>
                      <a:pt x="106" y="205"/>
                    </a:lnTo>
                    <a:lnTo>
                      <a:pt x="108" y="205"/>
                    </a:lnTo>
                    <a:lnTo>
                      <a:pt x="106" y="207"/>
                    </a:lnTo>
                    <a:lnTo>
                      <a:pt x="108" y="207"/>
                    </a:lnTo>
                    <a:lnTo>
                      <a:pt x="108" y="205"/>
                    </a:lnTo>
                    <a:lnTo>
                      <a:pt x="110" y="205"/>
                    </a:lnTo>
                    <a:lnTo>
                      <a:pt x="112" y="205"/>
                    </a:lnTo>
                    <a:lnTo>
                      <a:pt x="112" y="203"/>
                    </a:lnTo>
                    <a:lnTo>
                      <a:pt x="114" y="203"/>
                    </a:lnTo>
                    <a:lnTo>
                      <a:pt x="112" y="203"/>
                    </a:lnTo>
                    <a:lnTo>
                      <a:pt x="114" y="203"/>
                    </a:lnTo>
                    <a:lnTo>
                      <a:pt x="116" y="203"/>
                    </a:lnTo>
                    <a:lnTo>
                      <a:pt x="118" y="201"/>
                    </a:lnTo>
                    <a:lnTo>
                      <a:pt x="120" y="203"/>
                    </a:lnTo>
                    <a:lnTo>
                      <a:pt x="122" y="203"/>
                    </a:lnTo>
                    <a:lnTo>
                      <a:pt x="120" y="205"/>
                    </a:lnTo>
                    <a:lnTo>
                      <a:pt x="118" y="205"/>
                    </a:lnTo>
                    <a:lnTo>
                      <a:pt x="116" y="205"/>
                    </a:lnTo>
                    <a:lnTo>
                      <a:pt x="118" y="205"/>
                    </a:lnTo>
                    <a:lnTo>
                      <a:pt x="116" y="205"/>
                    </a:lnTo>
                    <a:lnTo>
                      <a:pt x="114" y="205"/>
                    </a:lnTo>
                    <a:lnTo>
                      <a:pt x="112" y="205"/>
                    </a:lnTo>
                    <a:lnTo>
                      <a:pt x="114" y="205"/>
                    </a:lnTo>
                    <a:lnTo>
                      <a:pt x="112" y="205"/>
                    </a:lnTo>
                    <a:lnTo>
                      <a:pt x="110" y="207"/>
                    </a:lnTo>
                    <a:lnTo>
                      <a:pt x="108" y="207"/>
                    </a:lnTo>
                    <a:lnTo>
                      <a:pt x="106" y="207"/>
                    </a:lnTo>
                    <a:lnTo>
                      <a:pt x="106" y="209"/>
                    </a:lnTo>
                    <a:lnTo>
                      <a:pt x="104" y="211"/>
                    </a:lnTo>
                    <a:lnTo>
                      <a:pt x="104" y="209"/>
                    </a:lnTo>
                    <a:close/>
                    <a:moveTo>
                      <a:pt x="170" y="179"/>
                    </a:moveTo>
                    <a:lnTo>
                      <a:pt x="172" y="179"/>
                    </a:lnTo>
                    <a:lnTo>
                      <a:pt x="174" y="179"/>
                    </a:lnTo>
                    <a:lnTo>
                      <a:pt x="176" y="179"/>
                    </a:lnTo>
                    <a:lnTo>
                      <a:pt x="174" y="179"/>
                    </a:lnTo>
                    <a:lnTo>
                      <a:pt x="172" y="177"/>
                    </a:lnTo>
                    <a:lnTo>
                      <a:pt x="174" y="177"/>
                    </a:lnTo>
                    <a:lnTo>
                      <a:pt x="176" y="177"/>
                    </a:lnTo>
                    <a:lnTo>
                      <a:pt x="178" y="177"/>
                    </a:lnTo>
                    <a:lnTo>
                      <a:pt x="174" y="177"/>
                    </a:lnTo>
                    <a:lnTo>
                      <a:pt x="174" y="175"/>
                    </a:lnTo>
                    <a:lnTo>
                      <a:pt x="176" y="175"/>
                    </a:lnTo>
                    <a:lnTo>
                      <a:pt x="176" y="177"/>
                    </a:lnTo>
                    <a:lnTo>
                      <a:pt x="178" y="175"/>
                    </a:lnTo>
                    <a:lnTo>
                      <a:pt x="178" y="177"/>
                    </a:lnTo>
                    <a:lnTo>
                      <a:pt x="180" y="177"/>
                    </a:lnTo>
                    <a:lnTo>
                      <a:pt x="180" y="175"/>
                    </a:lnTo>
                    <a:lnTo>
                      <a:pt x="178" y="175"/>
                    </a:lnTo>
                    <a:lnTo>
                      <a:pt x="178" y="173"/>
                    </a:lnTo>
                    <a:lnTo>
                      <a:pt x="180" y="175"/>
                    </a:lnTo>
                    <a:lnTo>
                      <a:pt x="180" y="173"/>
                    </a:lnTo>
                    <a:lnTo>
                      <a:pt x="180" y="175"/>
                    </a:lnTo>
                    <a:lnTo>
                      <a:pt x="182" y="175"/>
                    </a:lnTo>
                    <a:lnTo>
                      <a:pt x="184" y="175"/>
                    </a:lnTo>
                    <a:lnTo>
                      <a:pt x="184" y="177"/>
                    </a:lnTo>
                    <a:lnTo>
                      <a:pt x="182" y="177"/>
                    </a:lnTo>
                    <a:lnTo>
                      <a:pt x="180" y="177"/>
                    </a:lnTo>
                    <a:lnTo>
                      <a:pt x="180" y="179"/>
                    </a:lnTo>
                    <a:lnTo>
                      <a:pt x="182" y="179"/>
                    </a:lnTo>
                    <a:lnTo>
                      <a:pt x="180" y="179"/>
                    </a:lnTo>
                    <a:lnTo>
                      <a:pt x="178" y="179"/>
                    </a:lnTo>
                    <a:lnTo>
                      <a:pt x="176" y="181"/>
                    </a:lnTo>
                    <a:lnTo>
                      <a:pt x="174" y="181"/>
                    </a:lnTo>
                    <a:lnTo>
                      <a:pt x="172" y="179"/>
                    </a:lnTo>
                    <a:lnTo>
                      <a:pt x="170" y="179"/>
                    </a:lnTo>
                    <a:close/>
                    <a:moveTo>
                      <a:pt x="130" y="189"/>
                    </a:moveTo>
                    <a:lnTo>
                      <a:pt x="132" y="189"/>
                    </a:lnTo>
                    <a:lnTo>
                      <a:pt x="134" y="189"/>
                    </a:lnTo>
                    <a:lnTo>
                      <a:pt x="132" y="189"/>
                    </a:lnTo>
                    <a:lnTo>
                      <a:pt x="134" y="191"/>
                    </a:lnTo>
                    <a:lnTo>
                      <a:pt x="136" y="191"/>
                    </a:lnTo>
                    <a:lnTo>
                      <a:pt x="134" y="193"/>
                    </a:lnTo>
                    <a:lnTo>
                      <a:pt x="136" y="191"/>
                    </a:lnTo>
                    <a:lnTo>
                      <a:pt x="136" y="193"/>
                    </a:lnTo>
                    <a:lnTo>
                      <a:pt x="136" y="195"/>
                    </a:lnTo>
                    <a:lnTo>
                      <a:pt x="138" y="195"/>
                    </a:lnTo>
                    <a:lnTo>
                      <a:pt x="136" y="195"/>
                    </a:lnTo>
                    <a:lnTo>
                      <a:pt x="132" y="197"/>
                    </a:lnTo>
                    <a:lnTo>
                      <a:pt x="130" y="197"/>
                    </a:lnTo>
                    <a:lnTo>
                      <a:pt x="130" y="195"/>
                    </a:lnTo>
                    <a:lnTo>
                      <a:pt x="132" y="195"/>
                    </a:lnTo>
                    <a:lnTo>
                      <a:pt x="134" y="193"/>
                    </a:lnTo>
                    <a:lnTo>
                      <a:pt x="132" y="193"/>
                    </a:lnTo>
                    <a:lnTo>
                      <a:pt x="132" y="195"/>
                    </a:lnTo>
                    <a:lnTo>
                      <a:pt x="130" y="195"/>
                    </a:lnTo>
                    <a:lnTo>
                      <a:pt x="128" y="195"/>
                    </a:lnTo>
                    <a:lnTo>
                      <a:pt x="126" y="195"/>
                    </a:lnTo>
                    <a:lnTo>
                      <a:pt x="126" y="197"/>
                    </a:lnTo>
                    <a:lnTo>
                      <a:pt x="124" y="197"/>
                    </a:lnTo>
                    <a:lnTo>
                      <a:pt x="124" y="195"/>
                    </a:lnTo>
                    <a:lnTo>
                      <a:pt x="124" y="193"/>
                    </a:lnTo>
                    <a:lnTo>
                      <a:pt x="126" y="193"/>
                    </a:lnTo>
                    <a:lnTo>
                      <a:pt x="126" y="195"/>
                    </a:lnTo>
                    <a:lnTo>
                      <a:pt x="126" y="193"/>
                    </a:lnTo>
                    <a:lnTo>
                      <a:pt x="128" y="193"/>
                    </a:lnTo>
                    <a:lnTo>
                      <a:pt x="130" y="193"/>
                    </a:lnTo>
                    <a:lnTo>
                      <a:pt x="130" y="191"/>
                    </a:lnTo>
                    <a:lnTo>
                      <a:pt x="132" y="193"/>
                    </a:lnTo>
                    <a:lnTo>
                      <a:pt x="132" y="191"/>
                    </a:lnTo>
                    <a:lnTo>
                      <a:pt x="130" y="189"/>
                    </a:lnTo>
                    <a:close/>
                    <a:moveTo>
                      <a:pt x="220" y="158"/>
                    </a:moveTo>
                    <a:lnTo>
                      <a:pt x="220" y="158"/>
                    </a:lnTo>
                    <a:lnTo>
                      <a:pt x="222" y="158"/>
                    </a:lnTo>
                    <a:lnTo>
                      <a:pt x="222" y="160"/>
                    </a:lnTo>
                    <a:lnTo>
                      <a:pt x="224" y="158"/>
                    </a:lnTo>
                    <a:lnTo>
                      <a:pt x="226" y="160"/>
                    </a:lnTo>
                    <a:lnTo>
                      <a:pt x="226" y="158"/>
                    </a:lnTo>
                    <a:lnTo>
                      <a:pt x="228" y="158"/>
                    </a:lnTo>
                    <a:lnTo>
                      <a:pt x="230" y="158"/>
                    </a:lnTo>
                    <a:lnTo>
                      <a:pt x="230" y="160"/>
                    </a:lnTo>
                    <a:lnTo>
                      <a:pt x="230" y="158"/>
                    </a:lnTo>
                    <a:lnTo>
                      <a:pt x="228" y="156"/>
                    </a:lnTo>
                    <a:lnTo>
                      <a:pt x="230" y="156"/>
                    </a:lnTo>
                    <a:lnTo>
                      <a:pt x="230" y="158"/>
                    </a:lnTo>
                    <a:lnTo>
                      <a:pt x="232" y="156"/>
                    </a:lnTo>
                    <a:lnTo>
                      <a:pt x="232" y="158"/>
                    </a:lnTo>
                    <a:lnTo>
                      <a:pt x="234" y="158"/>
                    </a:lnTo>
                    <a:lnTo>
                      <a:pt x="236" y="156"/>
                    </a:lnTo>
                    <a:lnTo>
                      <a:pt x="234" y="156"/>
                    </a:lnTo>
                    <a:lnTo>
                      <a:pt x="236" y="156"/>
                    </a:lnTo>
                    <a:lnTo>
                      <a:pt x="238" y="156"/>
                    </a:lnTo>
                    <a:lnTo>
                      <a:pt x="236" y="156"/>
                    </a:lnTo>
                    <a:lnTo>
                      <a:pt x="238" y="156"/>
                    </a:lnTo>
                    <a:lnTo>
                      <a:pt x="240" y="156"/>
                    </a:lnTo>
                    <a:lnTo>
                      <a:pt x="238" y="158"/>
                    </a:lnTo>
                    <a:lnTo>
                      <a:pt x="236" y="158"/>
                    </a:lnTo>
                    <a:lnTo>
                      <a:pt x="236" y="160"/>
                    </a:lnTo>
                    <a:lnTo>
                      <a:pt x="234" y="160"/>
                    </a:lnTo>
                    <a:lnTo>
                      <a:pt x="232" y="160"/>
                    </a:lnTo>
                    <a:lnTo>
                      <a:pt x="234" y="160"/>
                    </a:lnTo>
                    <a:lnTo>
                      <a:pt x="232" y="160"/>
                    </a:lnTo>
                    <a:lnTo>
                      <a:pt x="230" y="160"/>
                    </a:lnTo>
                    <a:lnTo>
                      <a:pt x="230" y="163"/>
                    </a:lnTo>
                    <a:lnTo>
                      <a:pt x="230" y="160"/>
                    </a:lnTo>
                    <a:lnTo>
                      <a:pt x="228" y="160"/>
                    </a:lnTo>
                    <a:lnTo>
                      <a:pt x="228" y="163"/>
                    </a:lnTo>
                    <a:lnTo>
                      <a:pt x="226" y="160"/>
                    </a:lnTo>
                    <a:lnTo>
                      <a:pt x="226" y="163"/>
                    </a:lnTo>
                    <a:lnTo>
                      <a:pt x="224" y="163"/>
                    </a:lnTo>
                    <a:lnTo>
                      <a:pt x="222" y="163"/>
                    </a:lnTo>
                    <a:lnTo>
                      <a:pt x="224" y="160"/>
                    </a:lnTo>
                    <a:lnTo>
                      <a:pt x="222" y="160"/>
                    </a:lnTo>
                    <a:lnTo>
                      <a:pt x="220" y="160"/>
                    </a:lnTo>
                    <a:lnTo>
                      <a:pt x="220" y="158"/>
                    </a:lnTo>
                    <a:close/>
                    <a:moveTo>
                      <a:pt x="154" y="187"/>
                    </a:moveTo>
                    <a:lnTo>
                      <a:pt x="156" y="187"/>
                    </a:lnTo>
                    <a:lnTo>
                      <a:pt x="158" y="187"/>
                    </a:lnTo>
                    <a:lnTo>
                      <a:pt x="160" y="185"/>
                    </a:lnTo>
                    <a:lnTo>
                      <a:pt x="158" y="185"/>
                    </a:lnTo>
                    <a:lnTo>
                      <a:pt x="156" y="185"/>
                    </a:lnTo>
                    <a:lnTo>
                      <a:pt x="158" y="185"/>
                    </a:lnTo>
                    <a:lnTo>
                      <a:pt x="160" y="183"/>
                    </a:lnTo>
                    <a:lnTo>
                      <a:pt x="158" y="185"/>
                    </a:lnTo>
                    <a:lnTo>
                      <a:pt x="156" y="183"/>
                    </a:lnTo>
                    <a:lnTo>
                      <a:pt x="158" y="183"/>
                    </a:lnTo>
                    <a:lnTo>
                      <a:pt x="160" y="183"/>
                    </a:lnTo>
                    <a:lnTo>
                      <a:pt x="158" y="183"/>
                    </a:lnTo>
                    <a:lnTo>
                      <a:pt x="156" y="183"/>
                    </a:lnTo>
                    <a:lnTo>
                      <a:pt x="156" y="181"/>
                    </a:lnTo>
                    <a:lnTo>
                      <a:pt x="158" y="181"/>
                    </a:lnTo>
                    <a:lnTo>
                      <a:pt x="160" y="181"/>
                    </a:lnTo>
                    <a:lnTo>
                      <a:pt x="162" y="183"/>
                    </a:lnTo>
                    <a:lnTo>
                      <a:pt x="162" y="181"/>
                    </a:lnTo>
                    <a:lnTo>
                      <a:pt x="160" y="181"/>
                    </a:lnTo>
                    <a:lnTo>
                      <a:pt x="164" y="181"/>
                    </a:lnTo>
                    <a:lnTo>
                      <a:pt x="162" y="181"/>
                    </a:lnTo>
                    <a:lnTo>
                      <a:pt x="160" y="181"/>
                    </a:lnTo>
                    <a:lnTo>
                      <a:pt x="162" y="181"/>
                    </a:lnTo>
                    <a:lnTo>
                      <a:pt x="160" y="181"/>
                    </a:lnTo>
                    <a:lnTo>
                      <a:pt x="164" y="181"/>
                    </a:lnTo>
                    <a:lnTo>
                      <a:pt x="166" y="181"/>
                    </a:lnTo>
                    <a:lnTo>
                      <a:pt x="162" y="179"/>
                    </a:lnTo>
                    <a:lnTo>
                      <a:pt x="164" y="179"/>
                    </a:lnTo>
                    <a:lnTo>
                      <a:pt x="166" y="181"/>
                    </a:lnTo>
                    <a:lnTo>
                      <a:pt x="164" y="179"/>
                    </a:lnTo>
                    <a:lnTo>
                      <a:pt x="166" y="179"/>
                    </a:lnTo>
                    <a:lnTo>
                      <a:pt x="168" y="181"/>
                    </a:lnTo>
                    <a:lnTo>
                      <a:pt x="168" y="179"/>
                    </a:lnTo>
                    <a:lnTo>
                      <a:pt x="170" y="179"/>
                    </a:lnTo>
                    <a:lnTo>
                      <a:pt x="170" y="181"/>
                    </a:lnTo>
                    <a:lnTo>
                      <a:pt x="168" y="181"/>
                    </a:lnTo>
                    <a:lnTo>
                      <a:pt x="170" y="181"/>
                    </a:lnTo>
                    <a:lnTo>
                      <a:pt x="172" y="181"/>
                    </a:lnTo>
                    <a:lnTo>
                      <a:pt x="170" y="181"/>
                    </a:lnTo>
                    <a:lnTo>
                      <a:pt x="172" y="181"/>
                    </a:lnTo>
                    <a:lnTo>
                      <a:pt x="172" y="183"/>
                    </a:lnTo>
                    <a:lnTo>
                      <a:pt x="170" y="183"/>
                    </a:lnTo>
                    <a:lnTo>
                      <a:pt x="170" y="185"/>
                    </a:lnTo>
                    <a:lnTo>
                      <a:pt x="172" y="185"/>
                    </a:lnTo>
                    <a:lnTo>
                      <a:pt x="170" y="187"/>
                    </a:lnTo>
                    <a:lnTo>
                      <a:pt x="168" y="187"/>
                    </a:lnTo>
                    <a:lnTo>
                      <a:pt x="166" y="187"/>
                    </a:lnTo>
                    <a:lnTo>
                      <a:pt x="164" y="187"/>
                    </a:lnTo>
                    <a:lnTo>
                      <a:pt x="164" y="185"/>
                    </a:lnTo>
                    <a:lnTo>
                      <a:pt x="162" y="187"/>
                    </a:lnTo>
                    <a:lnTo>
                      <a:pt x="160" y="187"/>
                    </a:lnTo>
                    <a:lnTo>
                      <a:pt x="160" y="189"/>
                    </a:lnTo>
                    <a:lnTo>
                      <a:pt x="158" y="189"/>
                    </a:lnTo>
                    <a:lnTo>
                      <a:pt x="160" y="187"/>
                    </a:lnTo>
                    <a:lnTo>
                      <a:pt x="158" y="187"/>
                    </a:lnTo>
                    <a:lnTo>
                      <a:pt x="156" y="189"/>
                    </a:lnTo>
                    <a:lnTo>
                      <a:pt x="154" y="187"/>
                    </a:lnTo>
                    <a:close/>
                    <a:moveTo>
                      <a:pt x="172" y="30"/>
                    </a:moveTo>
                    <a:lnTo>
                      <a:pt x="180" y="28"/>
                    </a:lnTo>
                    <a:lnTo>
                      <a:pt x="190" y="28"/>
                    </a:lnTo>
                    <a:lnTo>
                      <a:pt x="190" y="32"/>
                    </a:lnTo>
                    <a:lnTo>
                      <a:pt x="180" y="34"/>
                    </a:lnTo>
                    <a:lnTo>
                      <a:pt x="172" y="30"/>
                    </a:lnTo>
                    <a:close/>
                    <a:moveTo>
                      <a:pt x="138" y="191"/>
                    </a:moveTo>
                    <a:lnTo>
                      <a:pt x="140" y="191"/>
                    </a:lnTo>
                    <a:lnTo>
                      <a:pt x="142" y="191"/>
                    </a:lnTo>
                    <a:lnTo>
                      <a:pt x="144" y="189"/>
                    </a:lnTo>
                    <a:lnTo>
                      <a:pt x="144" y="191"/>
                    </a:lnTo>
                    <a:lnTo>
                      <a:pt x="144" y="193"/>
                    </a:lnTo>
                    <a:lnTo>
                      <a:pt x="142" y="193"/>
                    </a:lnTo>
                    <a:lnTo>
                      <a:pt x="144" y="193"/>
                    </a:lnTo>
                    <a:lnTo>
                      <a:pt x="146" y="193"/>
                    </a:lnTo>
                    <a:lnTo>
                      <a:pt x="146" y="195"/>
                    </a:lnTo>
                    <a:lnTo>
                      <a:pt x="144" y="195"/>
                    </a:lnTo>
                    <a:lnTo>
                      <a:pt x="142" y="197"/>
                    </a:lnTo>
                    <a:lnTo>
                      <a:pt x="144" y="197"/>
                    </a:lnTo>
                    <a:lnTo>
                      <a:pt x="146" y="195"/>
                    </a:lnTo>
                    <a:lnTo>
                      <a:pt x="148" y="195"/>
                    </a:lnTo>
                    <a:lnTo>
                      <a:pt x="148" y="193"/>
                    </a:lnTo>
                    <a:lnTo>
                      <a:pt x="146" y="193"/>
                    </a:lnTo>
                    <a:lnTo>
                      <a:pt x="148" y="191"/>
                    </a:lnTo>
                    <a:lnTo>
                      <a:pt x="150" y="193"/>
                    </a:lnTo>
                    <a:lnTo>
                      <a:pt x="148" y="191"/>
                    </a:lnTo>
                    <a:lnTo>
                      <a:pt x="152" y="191"/>
                    </a:lnTo>
                    <a:lnTo>
                      <a:pt x="152" y="193"/>
                    </a:lnTo>
                    <a:lnTo>
                      <a:pt x="154" y="193"/>
                    </a:lnTo>
                    <a:lnTo>
                      <a:pt x="154" y="195"/>
                    </a:lnTo>
                    <a:lnTo>
                      <a:pt x="152" y="197"/>
                    </a:lnTo>
                    <a:lnTo>
                      <a:pt x="148" y="197"/>
                    </a:lnTo>
                    <a:lnTo>
                      <a:pt x="146" y="201"/>
                    </a:lnTo>
                    <a:lnTo>
                      <a:pt x="144" y="201"/>
                    </a:lnTo>
                    <a:lnTo>
                      <a:pt x="144" y="199"/>
                    </a:lnTo>
                    <a:lnTo>
                      <a:pt x="144" y="201"/>
                    </a:lnTo>
                    <a:lnTo>
                      <a:pt x="142" y="201"/>
                    </a:lnTo>
                    <a:lnTo>
                      <a:pt x="142" y="203"/>
                    </a:lnTo>
                    <a:lnTo>
                      <a:pt x="140" y="201"/>
                    </a:lnTo>
                    <a:lnTo>
                      <a:pt x="138" y="201"/>
                    </a:lnTo>
                    <a:lnTo>
                      <a:pt x="140" y="199"/>
                    </a:lnTo>
                    <a:lnTo>
                      <a:pt x="136" y="201"/>
                    </a:lnTo>
                    <a:lnTo>
                      <a:pt x="132" y="203"/>
                    </a:lnTo>
                    <a:lnTo>
                      <a:pt x="134" y="201"/>
                    </a:lnTo>
                    <a:lnTo>
                      <a:pt x="134" y="199"/>
                    </a:lnTo>
                    <a:lnTo>
                      <a:pt x="136" y="199"/>
                    </a:lnTo>
                    <a:lnTo>
                      <a:pt x="134" y="197"/>
                    </a:lnTo>
                    <a:lnTo>
                      <a:pt x="136" y="197"/>
                    </a:lnTo>
                    <a:lnTo>
                      <a:pt x="138" y="197"/>
                    </a:lnTo>
                    <a:lnTo>
                      <a:pt x="140" y="195"/>
                    </a:lnTo>
                    <a:lnTo>
                      <a:pt x="138" y="195"/>
                    </a:lnTo>
                    <a:lnTo>
                      <a:pt x="140" y="195"/>
                    </a:lnTo>
                    <a:lnTo>
                      <a:pt x="138" y="193"/>
                    </a:lnTo>
                    <a:lnTo>
                      <a:pt x="140" y="193"/>
                    </a:lnTo>
                    <a:lnTo>
                      <a:pt x="138" y="191"/>
                    </a:lnTo>
                    <a:close/>
                    <a:moveTo>
                      <a:pt x="178" y="36"/>
                    </a:moveTo>
                    <a:lnTo>
                      <a:pt x="190" y="34"/>
                    </a:lnTo>
                    <a:lnTo>
                      <a:pt x="200" y="34"/>
                    </a:lnTo>
                    <a:lnTo>
                      <a:pt x="204" y="34"/>
                    </a:lnTo>
                    <a:lnTo>
                      <a:pt x="208" y="38"/>
                    </a:lnTo>
                    <a:lnTo>
                      <a:pt x="218" y="40"/>
                    </a:lnTo>
                    <a:lnTo>
                      <a:pt x="222" y="40"/>
                    </a:lnTo>
                    <a:lnTo>
                      <a:pt x="220" y="44"/>
                    </a:lnTo>
                    <a:lnTo>
                      <a:pt x="204" y="48"/>
                    </a:lnTo>
                    <a:lnTo>
                      <a:pt x="202" y="44"/>
                    </a:lnTo>
                    <a:lnTo>
                      <a:pt x="182" y="46"/>
                    </a:lnTo>
                    <a:lnTo>
                      <a:pt x="182" y="42"/>
                    </a:lnTo>
                    <a:lnTo>
                      <a:pt x="186" y="38"/>
                    </a:lnTo>
                    <a:lnTo>
                      <a:pt x="182" y="38"/>
                    </a:lnTo>
                    <a:lnTo>
                      <a:pt x="178" y="36"/>
                    </a:lnTo>
                    <a:close/>
                    <a:moveTo>
                      <a:pt x="138" y="4"/>
                    </a:moveTo>
                    <a:lnTo>
                      <a:pt x="152" y="2"/>
                    </a:lnTo>
                    <a:lnTo>
                      <a:pt x="158" y="2"/>
                    </a:lnTo>
                    <a:lnTo>
                      <a:pt x="174" y="2"/>
                    </a:lnTo>
                    <a:lnTo>
                      <a:pt x="186" y="6"/>
                    </a:lnTo>
                    <a:lnTo>
                      <a:pt x="188" y="2"/>
                    </a:lnTo>
                    <a:lnTo>
                      <a:pt x="194" y="0"/>
                    </a:lnTo>
                    <a:lnTo>
                      <a:pt x="196" y="4"/>
                    </a:lnTo>
                    <a:lnTo>
                      <a:pt x="208" y="2"/>
                    </a:lnTo>
                    <a:lnTo>
                      <a:pt x="222" y="2"/>
                    </a:lnTo>
                    <a:lnTo>
                      <a:pt x="244" y="6"/>
                    </a:lnTo>
                    <a:lnTo>
                      <a:pt x="242" y="8"/>
                    </a:lnTo>
                    <a:lnTo>
                      <a:pt x="236" y="10"/>
                    </a:lnTo>
                    <a:lnTo>
                      <a:pt x="226" y="12"/>
                    </a:lnTo>
                    <a:lnTo>
                      <a:pt x="230" y="14"/>
                    </a:lnTo>
                    <a:lnTo>
                      <a:pt x="226" y="16"/>
                    </a:lnTo>
                    <a:lnTo>
                      <a:pt x="216" y="16"/>
                    </a:lnTo>
                    <a:lnTo>
                      <a:pt x="212" y="18"/>
                    </a:lnTo>
                    <a:lnTo>
                      <a:pt x="200" y="18"/>
                    </a:lnTo>
                    <a:lnTo>
                      <a:pt x="192" y="16"/>
                    </a:lnTo>
                    <a:lnTo>
                      <a:pt x="182" y="16"/>
                    </a:lnTo>
                    <a:lnTo>
                      <a:pt x="172" y="14"/>
                    </a:lnTo>
                    <a:lnTo>
                      <a:pt x="160" y="12"/>
                    </a:lnTo>
                    <a:lnTo>
                      <a:pt x="174" y="12"/>
                    </a:lnTo>
                    <a:lnTo>
                      <a:pt x="174" y="10"/>
                    </a:lnTo>
                    <a:lnTo>
                      <a:pt x="148" y="10"/>
                    </a:lnTo>
                    <a:lnTo>
                      <a:pt x="142" y="8"/>
                    </a:lnTo>
                    <a:lnTo>
                      <a:pt x="144" y="6"/>
                    </a:lnTo>
                    <a:lnTo>
                      <a:pt x="138" y="4"/>
                    </a:lnTo>
                    <a:close/>
                    <a:moveTo>
                      <a:pt x="112" y="10"/>
                    </a:moveTo>
                    <a:lnTo>
                      <a:pt x="114" y="8"/>
                    </a:lnTo>
                    <a:lnTo>
                      <a:pt x="120" y="8"/>
                    </a:lnTo>
                    <a:lnTo>
                      <a:pt x="128" y="8"/>
                    </a:lnTo>
                    <a:lnTo>
                      <a:pt x="134" y="10"/>
                    </a:lnTo>
                    <a:lnTo>
                      <a:pt x="138" y="14"/>
                    </a:lnTo>
                    <a:lnTo>
                      <a:pt x="142" y="12"/>
                    </a:lnTo>
                    <a:lnTo>
                      <a:pt x="146" y="14"/>
                    </a:lnTo>
                    <a:lnTo>
                      <a:pt x="148" y="18"/>
                    </a:lnTo>
                    <a:lnTo>
                      <a:pt x="156" y="18"/>
                    </a:lnTo>
                    <a:lnTo>
                      <a:pt x="164" y="20"/>
                    </a:lnTo>
                    <a:lnTo>
                      <a:pt x="182" y="24"/>
                    </a:lnTo>
                    <a:lnTo>
                      <a:pt x="170" y="26"/>
                    </a:lnTo>
                    <a:lnTo>
                      <a:pt x="158" y="30"/>
                    </a:lnTo>
                    <a:lnTo>
                      <a:pt x="154" y="32"/>
                    </a:lnTo>
                    <a:lnTo>
                      <a:pt x="152" y="36"/>
                    </a:lnTo>
                    <a:lnTo>
                      <a:pt x="150" y="38"/>
                    </a:lnTo>
                    <a:lnTo>
                      <a:pt x="146" y="46"/>
                    </a:lnTo>
                    <a:lnTo>
                      <a:pt x="142" y="46"/>
                    </a:lnTo>
                    <a:lnTo>
                      <a:pt x="138" y="58"/>
                    </a:lnTo>
                    <a:lnTo>
                      <a:pt x="130" y="58"/>
                    </a:lnTo>
                    <a:lnTo>
                      <a:pt x="120" y="54"/>
                    </a:lnTo>
                    <a:lnTo>
                      <a:pt x="122" y="52"/>
                    </a:lnTo>
                    <a:lnTo>
                      <a:pt x="112" y="50"/>
                    </a:lnTo>
                    <a:lnTo>
                      <a:pt x="102" y="48"/>
                    </a:lnTo>
                    <a:lnTo>
                      <a:pt x="98" y="46"/>
                    </a:lnTo>
                    <a:lnTo>
                      <a:pt x="106" y="44"/>
                    </a:lnTo>
                    <a:lnTo>
                      <a:pt x="120" y="44"/>
                    </a:lnTo>
                    <a:lnTo>
                      <a:pt x="108" y="42"/>
                    </a:lnTo>
                    <a:lnTo>
                      <a:pt x="130" y="38"/>
                    </a:lnTo>
                    <a:lnTo>
                      <a:pt x="114" y="40"/>
                    </a:lnTo>
                    <a:lnTo>
                      <a:pt x="94" y="40"/>
                    </a:lnTo>
                    <a:lnTo>
                      <a:pt x="92" y="38"/>
                    </a:lnTo>
                    <a:lnTo>
                      <a:pt x="100" y="36"/>
                    </a:lnTo>
                    <a:lnTo>
                      <a:pt x="110" y="34"/>
                    </a:lnTo>
                    <a:lnTo>
                      <a:pt x="116" y="32"/>
                    </a:lnTo>
                    <a:lnTo>
                      <a:pt x="126" y="32"/>
                    </a:lnTo>
                    <a:lnTo>
                      <a:pt x="124" y="30"/>
                    </a:lnTo>
                    <a:lnTo>
                      <a:pt x="126" y="28"/>
                    </a:lnTo>
                    <a:lnTo>
                      <a:pt x="124" y="26"/>
                    </a:lnTo>
                    <a:lnTo>
                      <a:pt x="120" y="28"/>
                    </a:lnTo>
                    <a:lnTo>
                      <a:pt x="112" y="28"/>
                    </a:lnTo>
                    <a:lnTo>
                      <a:pt x="108" y="28"/>
                    </a:lnTo>
                    <a:lnTo>
                      <a:pt x="102" y="28"/>
                    </a:lnTo>
                    <a:lnTo>
                      <a:pt x="98" y="32"/>
                    </a:lnTo>
                    <a:lnTo>
                      <a:pt x="88" y="34"/>
                    </a:lnTo>
                    <a:lnTo>
                      <a:pt x="80" y="32"/>
                    </a:lnTo>
                    <a:lnTo>
                      <a:pt x="78" y="30"/>
                    </a:lnTo>
                    <a:lnTo>
                      <a:pt x="70" y="28"/>
                    </a:lnTo>
                    <a:lnTo>
                      <a:pt x="64" y="22"/>
                    </a:lnTo>
                    <a:lnTo>
                      <a:pt x="68" y="20"/>
                    </a:lnTo>
                    <a:lnTo>
                      <a:pt x="62" y="18"/>
                    </a:lnTo>
                    <a:lnTo>
                      <a:pt x="56" y="16"/>
                    </a:lnTo>
                    <a:lnTo>
                      <a:pt x="56" y="12"/>
                    </a:lnTo>
                    <a:lnTo>
                      <a:pt x="64" y="10"/>
                    </a:lnTo>
                    <a:lnTo>
                      <a:pt x="72" y="10"/>
                    </a:lnTo>
                    <a:lnTo>
                      <a:pt x="88" y="10"/>
                    </a:lnTo>
                    <a:lnTo>
                      <a:pt x="90" y="12"/>
                    </a:lnTo>
                    <a:lnTo>
                      <a:pt x="80" y="12"/>
                    </a:lnTo>
                    <a:lnTo>
                      <a:pt x="92" y="16"/>
                    </a:lnTo>
                    <a:lnTo>
                      <a:pt x="92" y="14"/>
                    </a:lnTo>
                    <a:lnTo>
                      <a:pt x="98" y="10"/>
                    </a:lnTo>
                    <a:lnTo>
                      <a:pt x="110" y="16"/>
                    </a:lnTo>
                    <a:lnTo>
                      <a:pt x="122" y="22"/>
                    </a:lnTo>
                    <a:lnTo>
                      <a:pt x="112" y="10"/>
                    </a:lnTo>
                    <a:close/>
                    <a:moveTo>
                      <a:pt x="252" y="154"/>
                    </a:moveTo>
                    <a:lnTo>
                      <a:pt x="254" y="154"/>
                    </a:lnTo>
                    <a:lnTo>
                      <a:pt x="256" y="154"/>
                    </a:lnTo>
                    <a:lnTo>
                      <a:pt x="258" y="154"/>
                    </a:lnTo>
                    <a:lnTo>
                      <a:pt x="260" y="154"/>
                    </a:lnTo>
                    <a:lnTo>
                      <a:pt x="258" y="156"/>
                    </a:lnTo>
                    <a:lnTo>
                      <a:pt x="260" y="156"/>
                    </a:lnTo>
                    <a:lnTo>
                      <a:pt x="262" y="154"/>
                    </a:lnTo>
                    <a:lnTo>
                      <a:pt x="262" y="156"/>
                    </a:lnTo>
                    <a:lnTo>
                      <a:pt x="264" y="156"/>
                    </a:lnTo>
                    <a:lnTo>
                      <a:pt x="264" y="154"/>
                    </a:lnTo>
                    <a:lnTo>
                      <a:pt x="266" y="154"/>
                    </a:lnTo>
                    <a:lnTo>
                      <a:pt x="266" y="156"/>
                    </a:lnTo>
                    <a:lnTo>
                      <a:pt x="270" y="156"/>
                    </a:lnTo>
                    <a:lnTo>
                      <a:pt x="272" y="156"/>
                    </a:lnTo>
                    <a:lnTo>
                      <a:pt x="270" y="156"/>
                    </a:lnTo>
                    <a:lnTo>
                      <a:pt x="268" y="156"/>
                    </a:lnTo>
                    <a:lnTo>
                      <a:pt x="268" y="158"/>
                    </a:lnTo>
                    <a:lnTo>
                      <a:pt x="262" y="160"/>
                    </a:lnTo>
                    <a:lnTo>
                      <a:pt x="262" y="163"/>
                    </a:lnTo>
                    <a:lnTo>
                      <a:pt x="264" y="163"/>
                    </a:lnTo>
                    <a:lnTo>
                      <a:pt x="264" y="165"/>
                    </a:lnTo>
                    <a:lnTo>
                      <a:pt x="264" y="167"/>
                    </a:lnTo>
                    <a:lnTo>
                      <a:pt x="262" y="167"/>
                    </a:lnTo>
                    <a:lnTo>
                      <a:pt x="262" y="171"/>
                    </a:lnTo>
                    <a:lnTo>
                      <a:pt x="262" y="169"/>
                    </a:lnTo>
                    <a:lnTo>
                      <a:pt x="264" y="169"/>
                    </a:lnTo>
                    <a:lnTo>
                      <a:pt x="264" y="171"/>
                    </a:lnTo>
                    <a:lnTo>
                      <a:pt x="266" y="171"/>
                    </a:lnTo>
                    <a:lnTo>
                      <a:pt x="266" y="169"/>
                    </a:lnTo>
                    <a:lnTo>
                      <a:pt x="268" y="167"/>
                    </a:lnTo>
                    <a:lnTo>
                      <a:pt x="270" y="167"/>
                    </a:lnTo>
                    <a:lnTo>
                      <a:pt x="268" y="165"/>
                    </a:lnTo>
                    <a:lnTo>
                      <a:pt x="270" y="163"/>
                    </a:lnTo>
                    <a:lnTo>
                      <a:pt x="274" y="160"/>
                    </a:lnTo>
                    <a:lnTo>
                      <a:pt x="274" y="158"/>
                    </a:lnTo>
                    <a:lnTo>
                      <a:pt x="280" y="154"/>
                    </a:lnTo>
                    <a:lnTo>
                      <a:pt x="282" y="154"/>
                    </a:lnTo>
                    <a:lnTo>
                      <a:pt x="282" y="156"/>
                    </a:lnTo>
                    <a:lnTo>
                      <a:pt x="284" y="156"/>
                    </a:lnTo>
                    <a:lnTo>
                      <a:pt x="282" y="156"/>
                    </a:lnTo>
                    <a:lnTo>
                      <a:pt x="280" y="158"/>
                    </a:lnTo>
                    <a:lnTo>
                      <a:pt x="278" y="158"/>
                    </a:lnTo>
                    <a:lnTo>
                      <a:pt x="282" y="158"/>
                    </a:lnTo>
                    <a:lnTo>
                      <a:pt x="282" y="160"/>
                    </a:lnTo>
                    <a:lnTo>
                      <a:pt x="282" y="163"/>
                    </a:lnTo>
                    <a:lnTo>
                      <a:pt x="282" y="165"/>
                    </a:lnTo>
                    <a:lnTo>
                      <a:pt x="284" y="163"/>
                    </a:lnTo>
                    <a:lnTo>
                      <a:pt x="286" y="163"/>
                    </a:lnTo>
                    <a:lnTo>
                      <a:pt x="288" y="163"/>
                    </a:lnTo>
                    <a:lnTo>
                      <a:pt x="288" y="160"/>
                    </a:lnTo>
                    <a:lnTo>
                      <a:pt x="290" y="160"/>
                    </a:lnTo>
                    <a:lnTo>
                      <a:pt x="288" y="158"/>
                    </a:lnTo>
                    <a:lnTo>
                      <a:pt x="290" y="158"/>
                    </a:lnTo>
                    <a:lnTo>
                      <a:pt x="288" y="158"/>
                    </a:lnTo>
                    <a:lnTo>
                      <a:pt x="290" y="158"/>
                    </a:lnTo>
                    <a:lnTo>
                      <a:pt x="292" y="156"/>
                    </a:lnTo>
                    <a:lnTo>
                      <a:pt x="290" y="156"/>
                    </a:lnTo>
                    <a:lnTo>
                      <a:pt x="296" y="156"/>
                    </a:lnTo>
                    <a:lnTo>
                      <a:pt x="294" y="156"/>
                    </a:lnTo>
                    <a:lnTo>
                      <a:pt x="292" y="156"/>
                    </a:lnTo>
                    <a:lnTo>
                      <a:pt x="292" y="154"/>
                    </a:lnTo>
                    <a:lnTo>
                      <a:pt x="290" y="156"/>
                    </a:lnTo>
                    <a:lnTo>
                      <a:pt x="288" y="154"/>
                    </a:lnTo>
                    <a:lnTo>
                      <a:pt x="290" y="154"/>
                    </a:lnTo>
                    <a:lnTo>
                      <a:pt x="288" y="154"/>
                    </a:lnTo>
                    <a:lnTo>
                      <a:pt x="290" y="152"/>
                    </a:lnTo>
                    <a:lnTo>
                      <a:pt x="292" y="154"/>
                    </a:lnTo>
                    <a:lnTo>
                      <a:pt x="294" y="154"/>
                    </a:lnTo>
                    <a:lnTo>
                      <a:pt x="292" y="152"/>
                    </a:lnTo>
                    <a:lnTo>
                      <a:pt x="294" y="152"/>
                    </a:lnTo>
                    <a:lnTo>
                      <a:pt x="294" y="150"/>
                    </a:lnTo>
                    <a:lnTo>
                      <a:pt x="296" y="152"/>
                    </a:lnTo>
                    <a:lnTo>
                      <a:pt x="298" y="152"/>
                    </a:lnTo>
                    <a:lnTo>
                      <a:pt x="300" y="152"/>
                    </a:lnTo>
                    <a:lnTo>
                      <a:pt x="302" y="152"/>
                    </a:lnTo>
                    <a:lnTo>
                      <a:pt x="302" y="154"/>
                    </a:lnTo>
                    <a:lnTo>
                      <a:pt x="304" y="154"/>
                    </a:lnTo>
                    <a:lnTo>
                      <a:pt x="306" y="154"/>
                    </a:lnTo>
                    <a:lnTo>
                      <a:pt x="306" y="156"/>
                    </a:lnTo>
                    <a:lnTo>
                      <a:pt x="304" y="156"/>
                    </a:lnTo>
                    <a:lnTo>
                      <a:pt x="302" y="156"/>
                    </a:lnTo>
                    <a:lnTo>
                      <a:pt x="300" y="156"/>
                    </a:lnTo>
                    <a:lnTo>
                      <a:pt x="298" y="156"/>
                    </a:lnTo>
                    <a:lnTo>
                      <a:pt x="302" y="158"/>
                    </a:lnTo>
                    <a:lnTo>
                      <a:pt x="296" y="160"/>
                    </a:lnTo>
                    <a:lnTo>
                      <a:pt x="298" y="160"/>
                    </a:lnTo>
                    <a:lnTo>
                      <a:pt x="304" y="158"/>
                    </a:lnTo>
                    <a:lnTo>
                      <a:pt x="304" y="160"/>
                    </a:lnTo>
                    <a:lnTo>
                      <a:pt x="298" y="163"/>
                    </a:lnTo>
                    <a:lnTo>
                      <a:pt x="300" y="163"/>
                    </a:lnTo>
                    <a:lnTo>
                      <a:pt x="304" y="163"/>
                    </a:lnTo>
                    <a:lnTo>
                      <a:pt x="306" y="163"/>
                    </a:lnTo>
                    <a:lnTo>
                      <a:pt x="308" y="163"/>
                    </a:lnTo>
                    <a:lnTo>
                      <a:pt x="306" y="160"/>
                    </a:lnTo>
                    <a:lnTo>
                      <a:pt x="308" y="158"/>
                    </a:lnTo>
                    <a:lnTo>
                      <a:pt x="310" y="156"/>
                    </a:lnTo>
                    <a:lnTo>
                      <a:pt x="312" y="156"/>
                    </a:lnTo>
                    <a:lnTo>
                      <a:pt x="314" y="156"/>
                    </a:lnTo>
                    <a:lnTo>
                      <a:pt x="316" y="156"/>
                    </a:lnTo>
                    <a:lnTo>
                      <a:pt x="318" y="156"/>
                    </a:lnTo>
                    <a:lnTo>
                      <a:pt x="318" y="158"/>
                    </a:lnTo>
                    <a:lnTo>
                      <a:pt x="320" y="158"/>
                    </a:lnTo>
                    <a:lnTo>
                      <a:pt x="322" y="158"/>
                    </a:lnTo>
                    <a:lnTo>
                      <a:pt x="324" y="158"/>
                    </a:lnTo>
                    <a:lnTo>
                      <a:pt x="324" y="160"/>
                    </a:lnTo>
                    <a:lnTo>
                      <a:pt x="326" y="158"/>
                    </a:lnTo>
                    <a:lnTo>
                      <a:pt x="328" y="158"/>
                    </a:lnTo>
                    <a:lnTo>
                      <a:pt x="330" y="158"/>
                    </a:lnTo>
                    <a:lnTo>
                      <a:pt x="328" y="158"/>
                    </a:lnTo>
                    <a:lnTo>
                      <a:pt x="330" y="158"/>
                    </a:lnTo>
                    <a:lnTo>
                      <a:pt x="332" y="160"/>
                    </a:lnTo>
                    <a:lnTo>
                      <a:pt x="328" y="160"/>
                    </a:lnTo>
                    <a:lnTo>
                      <a:pt x="330" y="163"/>
                    </a:lnTo>
                    <a:lnTo>
                      <a:pt x="334" y="160"/>
                    </a:lnTo>
                    <a:lnTo>
                      <a:pt x="336" y="160"/>
                    </a:lnTo>
                    <a:lnTo>
                      <a:pt x="338" y="163"/>
                    </a:lnTo>
                    <a:lnTo>
                      <a:pt x="342" y="163"/>
                    </a:lnTo>
                    <a:lnTo>
                      <a:pt x="344" y="167"/>
                    </a:lnTo>
                    <a:lnTo>
                      <a:pt x="338" y="167"/>
                    </a:lnTo>
                    <a:lnTo>
                      <a:pt x="334" y="167"/>
                    </a:lnTo>
                    <a:lnTo>
                      <a:pt x="334" y="169"/>
                    </a:lnTo>
                    <a:lnTo>
                      <a:pt x="328" y="171"/>
                    </a:lnTo>
                    <a:lnTo>
                      <a:pt x="316" y="169"/>
                    </a:lnTo>
                    <a:lnTo>
                      <a:pt x="312" y="169"/>
                    </a:lnTo>
                    <a:lnTo>
                      <a:pt x="320" y="171"/>
                    </a:lnTo>
                    <a:lnTo>
                      <a:pt x="322" y="171"/>
                    </a:lnTo>
                    <a:lnTo>
                      <a:pt x="326" y="173"/>
                    </a:lnTo>
                    <a:lnTo>
                      <a:pt x="322" y="173"/>
                    </a:lnTo>
                    <a:lnTo>
                      <a:pt x="322" y="175"/>
                    </a:lnTo>
                    <a:lnTo>
                      <a:pt x="324" y="173"/>
                    </a:lnTo>
                    <a:lnTo>
                      <a:pt x="328" y="173"/>
                    </a:lnTo>
                    <a:lnTo>
                      <a:pt x="328" y="175"/>
                    </a:lnTo>
                    <a:lnTo>
                      <a:pt x="330" y="175"/>
                    </a:lnTo>
                    <a:lnTo>
                      <a:pt x="332" y="175"/>
                    </a:lnTo>
                    <a:lnTo>
                      <a:pt x="332" y="173"/>
                    </a:lnTo>
                    <a:lnTo>
                      <a:pt x="336" y="173"/>
                    </a:lnTo>
                    <a:lnTo>
                      <a:pt x="336" y="175"/>
                    </a:lnTo>
                    <a:lnTo>
                      <a:pt x="334" y="175"/>
                    </a:lnTo>
                    <a:lnTo>
                      <a:pt x="336" y="175"/>
                    </a:lnTo>
                    <a:lnTo>
                      <a:pt x="338" y="177"/>
                    </a:lnTo>
                    <a:lnTo>
                      <a:pt x="338" y="175"/>
                    </a:lnTo>
                    <a:lnTo>
                      <a:pt x="340" y="175"/>
                    </a:lnTo>
                    <a:lnTo>
                      <a:pt x="342" y="175"/>
                    </a:lnTo>
                    <a:lnTo>
                      <a:pt x="342" y="177"/>
                    </a:lnTo>
                    <a:lnTo>
                      <a:pt x="342" y="175"/>
                    </a:lnTo>
                    <a:lnTo>
                      <a:pt x="344" y="177"/>
                    </a:lnTo>
                    <a:lnTo>
                      <a:pt x="344" y="179"/>
                    </a:lnTo>
                    <a:lnTo>
                      <a:pt x="344" y="181"/>
                    </a:lnTo>
                    <a:lnTo>
                      <a:pt x="342" y="181"/>
                    </a:lnTo>
                    <a:lnTo>
                      <a:pt x="340" y="181"/>
                    </a:lnTo>
                    <a:lnTo>
                      <a:pt x="338" y="181"/>
                    </a:lnTo>
                    <a:lnTo>
                      <a:pt x="336" y="179"/>
                    </a:lnTo>
                    <a:lnTo>
                      <a:pt x="334" y="179"/>
                    </a:lnTo>
                    <a:lnTo>
                      <a:pt x="334" y="181"/>
                    </a:lnTo>
                    <a:lnTo>
                      <a:pt x="332" y="183"/>
                    </a:lnTo>
                    <a:lnTo>
                      <a:pt x="330" y="183"/>
                    </a:lnTo>
                    <a:lnTo>
                      <a:pt x="328" y="183"/>
                    </a:lnTo>
                    <a:lnTo>
                      <a:pt x="328" y="185"/>
                    </a:lnTo>
                    <a:lnTo>
                      <a:pt x="326" y="185"/>
                    </a:lnTo>
                    <a:lnTo>
                      <a:pt x="324" y="185"/>
                    </a:lnTo>
                    <a:lnTo>
                      <a:pt x="322" y="185"/>
                    </a:lnTo>
                    <a:lnTo>
                      <a:pt x="324" y="187"/>
                    </a:lnTo>
                    <a:lnTo>
                      <a:pt x="322" y="187"/>
                    </a:lnTo>
                    <a:lnTo>
                      <a:pt x="324" y="187"/>
                    </a:lnTo>
                    <a:lnTo>
                      <a:pt x="322" y="189"/>
                    </a:lnTo>
                    <a:lnTo>
                      <a:pt x="320" y="189"/>
                    </a:lnTo>
                    <a:lnTo>
                      <a:pt x="318" y="189"/>
                    </a:lnTo>
                    <a:lnTo>
                      <a:pt x="318" y="187"/>
                    </a:lnTo>
                    <a:lnTo>
                      <a:pt x="324" y="181"/>
                    </a:lnTo>
                    <a:lnTo>
                      <a:pt x="320" y="177"/>
                    </a:lnTo>
                    <a:lnTo>
                      <a:pt x="310" y="175"/>
                    </a:lnTo>
                    <a:lnTo>
                      <a:pt x="308" y="175"/>
                    </a:lnTo>
                    <a:lnTo>
                      <a:pt x="308" y="173"/>
                    </a:lnTo>
                    <a:lnTo>
                      <a:pt x="306" y="173"/>
                    </a:lnTo>
                    <a:lnTo>
                      <a:pt x="304" y="173"/>
                    </a:lnTo>
                    <a:lnTo>
                      <a:pt x="304" y="171"/>
                    </a:lnTo>
                    <a:lnTo>
                      <a:pt x="302" y="169"/>
                    </a:lnTo>
                    <a:lnTo>
                      <a:pt x="300" y="171"/>
                    </a:lnTo>
                    <a:lnTo>
                      <a:pt x="298" y="171"/>
                    </a:lnTo>
                    <a:lnTo>
                      <a:pt x="296" y="171"/>
                    </a:lnTo>
                    <a:lnTo>
                      <a:pt x="294" y="173"/>
                    </a:lnTo>
                    <a:lnTo>
                      <a:pt x="292" y="173"/>
                    </a:lnTo>
                    <a:lnTo>
                      <a:pt x="290" y="173"/>
                    </a:lnTo>
                    <a:lnTo>
                      <a:pt x="288" y="173"/>
                    </a:lnTo>
                    <a:lnTo>
                      <a:pt x="286" y="173"/>
                    </a:lnTo>
                    <a:lnTo>
                      <a:pt x="284" y="173"/>
                    </a:lnTo>
                    <a:lnTo>
                      <a:pt x="282" y="175"/>
                    </a:lnTo>
                    <a:lnTo>
                      <a:pt x="280" y="175"/>
                    </a:lnTo>
                    <a:lnTo>
                      <a:pt x="280" y="177"/>
                    </a:lnTo>
                    <a:lnTo>
                      <a:pt x="278" y="177"/>
                    </a:lnTo>
                    <a:lnTo>
                      <a:pt x="276" y="177"/>
                    </a:lnTo>
                    <a:lnTo>
                      <a:pt x="276" y="179"/>
                    </a:lnTo>
                    <a:lnTo>
                      <a:pt x="278" y="179"/>
                    </a:lnTo>
                    <a:lnTo>
                      <a:pt x="278" y="181"/>
                    </a:lnTo>
                    <a:lnTo>
                      <a:pt x="276" y="181"/>
                    </a:lnTo>
                    <a:lnTo>
                      <a:pt x="276" y="183"/>
                    </a:lnTo>
                    <a:lnTo>
                      <a:pt x="276" y="185"/>
                    </a:lnTo>
                    <a:lnTo>
                      <a:pt x="274" y="185"/>
                    </a:lnTo>
                    <a:lnTo>
                      <a:pt x="274" y="187"/>
                    </a:lnTo>
                    <a:lnTo>
                      <a:pt x="276" y="189"/>
                    </a:lnTo>
                    <a:lnTo>
                      <a:pt x="278" y="189"/>
                    </a:lnTo>
                    <a:lnTo>
                      <a:pt x="276" y="189"/>
                    </a:lnTo>
                    <a:lnTo>
                      <a:pt x="276" y="191"/>
                    </a:lnTo>
                    <a:lnTo>
                      <a:pt x="274" y="191"/>
                    </a:lnTo>
                    <a:lnTo>
                      <a:pt x="272" y="191"/>
                    </a:lnTo>
                    <a:lnTo>
                      <a:pt x="272" y="193"/>
                    </a:lnTo>
                    <a:lnTo>
                      <a:pt x="270" y="193"/>
                    </a:lnTo>
                    <a:lnTo>
                      <a:pt x="270" y="195"/>
                    </a:lnTo>
                    <a:lnTo>
                      <a:pt x="270" y="197"/>
                    </a:lnTo>
                    <a:lnTo>
                      <a:pt x="268" y="197"/>
                    </a:lnTo>
                    <a:lnTo>
                      <a:pt x="266" y="197"/>
                    </a:lnTo>
                    <a:lnTo>
                      <a:pt x="266" y="195"/>
                    </a:lnTo>
                    <a:lnTo>
                      <a:pt x="264" y="195"/>
                    </a:lnTo>
                    <a:lnTo>
                      <a:pt x="262" y="195"/>
                    </a:lnTo>
                    <a:lnTo>
                      <a:pt x="260" y="195"/>
                    </a:lnTo>
                    <a:lnTo>
                      <a:pt x="258" y="193"/>
                    </a:lnTo>
                    <a:lnTo>
                      <a:pt x="256" y="193"/>
                    </a:lnTo>
                    <a:lnTo>
                      <a:pt x="254" y="193"/>
                    </a:lnTo>
                    <a:lnTo>
                      <a:pt x="252" y="193"/>
                    </a:lnTo>
                    <a:lnTo>
                      <a:pt x="250" y="193"/>
                    </a:lnTo>
                    <a:lnTo>
                      <a:pt x="250" y="195"/>
                    </a:lnTo>
                    <a:lnTo>
                      <a:pt x="248" y="195"/>
                    </a:lnTo>
                    <a:lnTo>
                      <a:pt x="244" y="197"/>
                    </a:lnTo>
                    <a:lnTo>
                      <a:pt x="242" y="195"/>
                    </a:lnTo>
                    <a:lnTo>
                      <a:pt x="240" y="195"/>
                    </a:lnTo>
                    <a:lnTo>
                      <a:pt x="234" y="193"/>
                    </a:lnTo>
                    <a:lnTo>
                      <a:pt x="232" y="195"/>
                    </a:lnTo>
                    <a:lnTo>
                      <a:pt x="232" y="193"/>
                    </a:lnTo>
                    <a:lnTo>
                      <a:pt x="230" y="191"/>
                    </a:lnTo>
                    <a:lnTo>
                      <a:pt x="230" y="189"/>
                    </a:lnTo>
                    <a:lnTo>
                      <a:pt x="226" y="189"/>
                    </a:lnTo>
                    <a:lnTo>
                      <a:pt x="220" y="185"/>
                    </a:lnTo>
                    <a:lnTo>
                      <a:pt x="216" y="185"/>
                    </a:lnTo>
                    <a:lnTo>
                      <a:pt x="214" y="185"/>
                    </a:lnTo>
                    <a:lnTo>
                      <a:pt x="212" y="187"/>
                    </a:lnTo>
                    <a:lnTo>
                      <a:pt x="206" y="189"/>
                    </a:lnTo>
                    <a:lnTo>
                      <a:pt x="204" y="191"/>
                    </a:lnTo>
                    <a:lnTo>
                      <a:pt x="204" y="193"/>
                    </a:lnTo>
                    <a:lnTo>
                      <a:pt x="202" y="195"/>
                    </a:lnTo>
                    <a:lnTo>
                      <a:pt x="200" y="197"/>
                    </a:lnTo>
                    <a:lnTo>
                      <a:pt x="202" y="199"/>
                    </a:lnTo>
                    <a:lnTo>
                      <a:pt x="200" y="201"/>
                    </a:lnTo>
                    <a:lnTo>
                      <a:pt x="186" y="199"/>
                    </a:lnTo>
                    <a:lnTo>
                      <a:pt x="182" y="199"/>
                    </a:lnTo>
                    <a:lnTo>
                      <a:pt x="180" y="197"/>
                    </a:lnTo>
                    <a:lnTo>
                      <a:pt x="178" y="197"/>
                    </a:lnTo>
                    <a:lnTo>
                      <a:pt x="176" y="197"/>
                    </a:lnTo>
                    <a:lnTo>
                      <a:pt x="176" y="199"/>
                    </a:lnTo>
                    <a:lnTo>
                      <a:pt x="176" y="201"/>
                    </a:lnTo>
                    <a:lnTo>
                      <a:pt x="176" y="205"/>
                    </a:lnTo>
                    <a:lnTo>
                      <a:pt x="174" y="207"/>
                    </a:lnTo>
                    <a:lnTo>
                      <a:pt x="170" y="207"/>
                    </a:lnTo>
                    <a:lnTo>
                      <a:pt x="164" y="205"/>
                    </a:lnTo>
                    <a:lnTo>
                      <a:pt x="158" y="209"/>
                    </a:lnTo>
                    <a:lnTo>
                      <a:pt x="156" y="209"/>
                    </a:lnTo>
                    <a:lnTo>
                      <a:pt x="156" y="213"/>
                    </a:lnTo>
                    <a:lnTo>
                      <a:pt x="154" y="215"/>
                    </a:lnTo>
                    <a:lnTo>
                      <a:pt x="150" y="215"/>
                    </a:lnTo>
                    <a:lnTo>
                      <a:pt x="150" y="217"/>
                    </a:lnTo>
                    <a:lnTo>
                      <a:pt x="152" y="219"/>
                    </a:lnTo>
                    <a:lnTo>
                      <a:pt x="154" y="221"/>
                    </a:lnTo>
                    <a:lnTo>
                      <a:pt x="154" y="225"/>
                    </a:lnTo>
                    <a:lnTo>
                      <a:pt x="150" y="227"/>
                    </a:lnTo>
                    <a:lnTo>
                      <a:pt x="146" y="233"/>
                    </a:lnTo>
                    <a:lnTo>
                      <a:pt x="144" y="233"/>
                    </a:lnTo>
                    <a:lnTo>
                      <a:pt x="144" y="237"/>
                    </a:lnTo>
                    <a:lnTo>
                      <a:pt x="144" y="239"/>
                    </a:lnTo>
                    <a:lnTo>
                      <a:pt x="142" y="239"/>
                    </a:lnTo>
                    <a:lnTo>
                      <a:pt x="138" y="241"/>
                    </a:lnTo>
                    <a:lnTo>
                      <a:pt x="130" y="241"/>
                    </a:lnTo>
                    <a:lnTo>
                      <a:pt x="132" y="247"/>
                    </a:lnTo>
                    <a:lnTo>
                      <a:pt x="132" y="249"/>
                    </a:lnTo>
                    <a:lnTo>
                      <a:pt x="132" y="255"/>
                    </a:lnTo>
                    <a:lnTo>
                      <a:pt x="130" y="257"/>
                    </a:lnTo>
                    <a:lnTo>
                      <a:pt x="130" y="259"/>
                    </a:lnTo>
                    <a:lnTo>
                      <a:pt x="122" y="271"/>
                    </a:lnTo>
                    <a:lnTo>
                      <a:pt x="128" y="273"/>
                    </a:lnTo>
                    <a:lnTo>
                      <a:pt x="130" y="279"/>
                    </a:lnTo>
                    <a:lnTo>
                      <a:pt x="128" y="283"/>
                    </a:lnTo>
                    <a:lnTo>
                      <a:pt x="116" y="281"/>
                    </a:lnTo>
                    <a:lnTo>
                      <a:pt x="112" y="281"/>
                    </a:lnTo>
                    <a:lnTo>
                      <a:pt x="108" y="283"/>
                    </a:lnTo>
                    <a:lnTo>
                      <a:pt x="106" y="285"/>
                    </a:lnTo>
                    <a:lnTo>
                      <a:pt x="106" y="287"/>
                    </a:lnTo>
                    <a:lnTo>
                      <a:pt x="104" y="287"/>
                    </a:lnTo>
                    <a:lnTo>
                      <a:pt x="102" y="289"/>
                    </a:lnTo>
                    <a:lnTo>
                      <a:pt x="104" y="291"/>
                    </a:lnTo>
                    <a:lnTo>
                      <a:pt x="102" y="293"/>
                    </a:lnTo>
                    <a:lnTo>
                      <a:pt x="100" y="295"/>
                    </a:lnTo>
                    <a:lnTo>
                      <a:pt x="102" y="297"/>
                    </a:lnTo>
                    <a:lnTo>
                      <a:pt x="104" y="299"/>
                    </a:lnTo>
                    <a:lnTo>
                      <a:pt x="102" y="301"/>
                    </a:lnTo>
                    <a:lnTo>
                      <a:pt x="104" y="305"/>
                    </a:lnTo>
                    <a:lnTo>
                      <a:pt x="102" y="307"/>
                    </a:lnTo>
                    <a:lnTo>
                      <a:pt x="106" y="313"/>
                    </a:lnTo>
                    <a:lnTo>
                      <a:pt x="106" y="317"/>
                    </a:lnTo>
                    <a:lnTo>
                      <a:pt x="106" y="325"/>
                    </a:lnTo>
                    <a:lnTo>
                      <a:pt x="110" y="327"/>
                    </a:lnTo>
                    <a:lnTo>
                      <a:pt x="112" y="327"/>
                    </a:lnTo>
                    <a:lnTo>
                      <a:pt x="116" y="331"/>
                    </a:lnTo>
                    <a:lnTo>
                      <a:pt x="116" y="333"/>
                    </a:lnTo>
                    <a:lnTo>
                      <a:pt x="114" y="335"/>
                    </a:lnTo>
                    <a:lnTo>
                      <a:pt x="114" y="337"/>
                    </a:lnTo>
                    <a:lnTo>
                      <a:pt x="112" y="337"/>
                    </a:lnTo>
                    <a:lnTo>
                      <a:pt x="110" y="337"/>
                    </a:lnTo>
                    <a:lnTo>
                      <a:pt x="108" y="339"/>
                    </a:lnTo>
                    <a:lnTo>
                      <a:pt x="110" y="341"/>
                    </a:lnTo>
                    <a:lnTo>
                      <a:pt x="110" y="343"/>
                    </a:lnTo>
                    <a:lnTo>
                      <a:pt x="112" y="345"/>
                    </a:lnTo>
                    <a:lnTo>
                      <a:pt x="112" y="347"/>
                    </a:lnTo>
                    <a:lnTo>
                      <a:pt x="114" y="347"/>
                    </a:lnTo>
                    <a:lnTo>
                      <a:pt x="114" y="349"/>
                    </a:lnTo>
                    <a:lnTo>
                      <a:pt x="114" y="351"/>
                    </a:lnTo>
                    <a:lnTo>
                      <a:pt x="114" y="353"/>
                    </a:lnTo>
                    <a:lnTo>
                      <a:pt x="114" y="355"/>
                    </a:lnTo>
                    <a:lnTo>
                      <a:pt x="112" y="357"/>
                    </a:lnTo>
                    <a:lnTo>
                      <a:pt x="112" y="359"/>
                    </a:lnTo>
                    <a:lnTo>
                      <a:pt x="110" y="359"/>
                    </a:lnTo>
                    <a:lnTo>
                      <a:pt x="108" y="361"/>
                    </a:lnTo>
                    <a:lnTo>
                      <a:pt x="106" y="361"/>
                    </a:lnTo>
                    <a:lnTo>
                      <a:pt x="106" y="363"/>
                    </a:lnTo>
                    <a:lnTo>
                      <a:pt x="106" y="365"/>
                    </a:lnTo>
                    <a:lnTo>
                      <a:pt x="104" y="365"/>
                    </a:lnTo>
                    <a:lnTo>
                      <a:pt x="102" y="367"/>
                    </a:lnTo>
                    <a:lnTo>
                      <a:pt x="104" y="369"/>
                    </a:lnTo>
                    <a:lnTo>
                      <a:pt x="106" y="371"/>
                    </a:lnTo>
                    <a:lnTo>
                      <a:pt x="104" y="375"/>
                    </a:lnTo>
                    <a:lnTo>
                      <a:pt x="104" y="377"/>
                    </a:lnTo>
                    <a:lnTo>
                      <a:pt x="102" y="379"/>
                    </a:lnTo>
                    <a:lnTo>
                      <a:pt x="100" y="379"/>
                    </a:lnTo>
                    <a:lnTo>
                      <a:pt x="98" y="377"/>
                    </a:lnTo>
                    <a:lnTo>
                      <a:pt x="94" y="377"/>
                    </a:lnTo>
                    <a:lnTo>
                      <a:pt x="94" y="375"/>
                    </a:lnTo>
                    <a:lnTo>
                      <a:pt x="96" y="375"/>
                    </a:lnTo>
                    <a:lnTo>
                      <a:pt x="94" y="375"/>
                    </a:lnTo>
                    <a:lnTo>
                      <a:pt x="92" y="375"/>
                    </a:lnTo>
                    <a:lnTo>
                      <a:pt x="90" y="375"/>
                    </a:lnTo>
                    <a:lnTo>
                      <a:pt x="88" y="375"/>
                    </a:lnTo>
                    <a:lnTo>
                      <a:pt x="88" y="373"/>
                    </a:lnTo>
                    <a:lnTo>
                      <a:pt x="88" y="371"/>
                    </a:lnTo>
                    <a:lnTo>
                      <a:pt x="86" y="371"/>
                    </a:lnTo>
                    <a:lnTo>
                      <a:pt x="86" y="369"/>
                    </a:lnTo>
                    <a:lnTo>
                      <a:pt x="86" y="367"/>
                    </a:lnTo>
                    <a:lnTo>
                      <a:pt x="86" y="365"/>
                    </a:lnTo>
                    <a:lnTo>
                      <a:pt x="84" y="363"/>
                    </a:lnTo>
                    <a:lnTo>
                      <a:pt x="86" y="361"/>
                    </a:lnTo>
                    <a:lnTo>
                      <a:pt x="88" y="363"/>
                    </a:lnTo>
                    <a:lnTo>
                      <a:pt x="88" y="361"/>
                    </a:lnTo>
                    <a:lnTo>
                      <a:pt x="88" y="359"/>
                    </a:lnTo>
                    <a:lnTo>
                      <a:pt x="86" y="361"/>
                    </a:lnTo>
                    <a:lnTo>
                      <a:pt x="84" y="361"/>
                    </a:lnTo>
                    <a:lnTo>
                      <a:pt x="82" y="361"/>
                    </a:lnTo>
                    <a:lnTo>
                      <a:pt x="84" y="363"/>
                    </a:lnTo>
                    <a:lnTo>
                      <a:pt x="84" y="365"/>
                    </a:lnTo>
                    <a:lnTo>
                      <a:pt x="86" y="367"/>
                    </a:lnTo>
                    <a:lnTo>
                      <a:pt x="84" y="369"/>
                    </a:lnTo>
                    <a:lnTo>
                      <a:pt x="82" y="369"/>
                    </a:lnTo>
                    <a:lnTo>
                      <a:pt x="80" y="367"/>
                    </a:lnTo>
                    <a:lnTo>
                      <a:pt x="82" y="369"/>
                    </a:lnTo>
                    <a:lnTo>
                      <a:pt x="84" y="371"/>
                    </a:lnTo>
                    <a:lnTo>
                      <a:pt x="84" y="373"/>
                    </a:lnTo>
                    <a:lnTo>
                      <a:pt x="84" y="375"/>
                    </a:lnTo>
                    <a:lnTo>
                      <a:pt x="82" y="373"/>
                    </a:lnTo>
                    <a:lnTo>
                      <a:pt x="82" y="375"/>
                    </a:lnTo>
                    <a:lnTo>
                      <a:pt x="82" y="377"/>
                    </a:lnTo>
                    <a:lnTo>
                      <a:pt x="80" y="377"/>
                    </a:lnTo>
                    <a:lnTo>
                      <a:pt x="78" y="377"/>
                    </a:lnTo>
                    <a:lnTo>
                      <a:pt x="76" y="375"/>
                    </a:lnTo>
                    <a:lnTo>
                      <a:pt x="78" y="379"/>
                    </a:lnTo>
                    <a:lnTo>
                      <a:pt x="76" y="379"/>
                    </a:lnTo>
                    <a:lnTo>
                      <a:pt x="74" y="377"/>
                    </a:lnTo>
                    <a:lnTo>
                      <a:pt x="72" y="377"/>
                    </a:lnTo>
                    <a:lnTo>
                      <a:pt x="74" y="379"/>
                    </a:lnTo>
                    <a:lnTo>
                      <a:pt x="72" y="379"/>
                    </a:lnTo>
                    <a:lnTo>
                      <a:pt x="70" y="379"/>
                    </a:lnTo>
                    <a:lnTo>
                      <a:pt x="68" y="379"/>
                    </a:lnTo>
                    <a:lnTo>
                      <a:pt x="68" y="381"/>
                    </a:lnTo>
                    <a:lnTo>
                      <a:pt x="70" y="381"/>
                    </a:lnTo>
                    <a:lnTo>
                      <a:pt x="68" y="381"/>
                    </a:lnTo>
                    <a:lnTo>
                      <a:pt x="66" y="383"/>
                    </a:lnTo>
                    <a:lnTo>
                      <a:pt x="64" y="383"/>
                    </a:lnTo>
                    <a:lnTo>
                      <a:pt x="66" y="383"/>
                    </a:lnTo>
                    <a:lnTo>
                      <a:pt x="64" y="385"/>
                    </a:lnTo>
                    <a:lnTo>
                      <a:pt x="62" y="385"/>
                    </a:lnTo>
                    <a:lnTo>
                      <a:pt x="60" y="387"/>
                    </a:lnTo>
                    <a:lnTo>
                      <a:pt x="58" y="389"/>
                    </a:lnTo>
                    <a:lnTo>
                      <a:pt x="58" y="391"/>
                    </a:lnTo>
                    <a:lnTo>
                      <a:pt x="56" y="393"/>
                    </a:lnTo>
                    <a:lnTo>
                      <a:pt x="54" y="393"/>
                    </a:lnTo>
                    <a:lnTo>
                      <a:pt x="52" y="393"/>
                    </a:lnTo>
                    <a:lnTo>
                      <a:pt x="52" y="395"/>
                    </a:lnTo>
                    <a:lnTo>
                      <a:pt x="50" y="395"/>
                    </a:lnTo>
                    <a:lnTo>
                      <a:pt x="50" y="393"/>
                    </a:lnTo>
                    <a:lnTo>
                      <a:pt x="50" y="395"/>
                    </a:lnTo>
                    <a:lnTo>
                      <a:pt x="48" y="395"/>
                    </a:lnTo>
                    <a:lnTo>
                      <a:pt x="46" y="395"/>
                    </a:lnTo>
                    <a:lnTo>
                      <a:pt x="44" y="395"/>
                    </a:lnTo>
                    <a:lnTo>
                      <a:pt x="42" y="395"/>
                    </a:lnTo>
                    <a:lnTo>
                      <a:pt x="40" y="395"/>
                    </a:lnTo>
                    <a:lnTo>
                      <a:pt x="38" y="395"/>
                    </a:lnTo>
                    <a:lnTo>
                      <a:pt x="36" y="395"/>
                    </a:lnTo>
                    <a:lnTo>
                      <a:pt x="34" y="397"/>
                    </a:lnTo>
                    <a:lnTo>
                      <a:pt x="34" y="395"/>
                    </a:lnTo>
                    <a:lnTo>
                      <a:pt x="36" y="395"/>
                    </a:lnTo>
                    <a:lnTo>
                      <a:pt x="34" y="395"/>
                    </a:lnTo>
                    <a:lnTo>
                      <a:pt x="32" y="395"/>
                    </a:lnTo>
                    <a:lnTo>
                      <a:pt x="34" y="395"/>
                    </a:lnTo>
                    <a:lnTo>
                      <a:pt x="32" y="395"/>
                    </a:lnTo>
                    <a:lnTo>
                      <a:pt x="30" y="393"/>
                    </a:lnTo>
                    <a:lnTo>
                      <a:pt x="32" y="395"/>
                    </a:lnTo>
                    <a:lnTo>
                      <a:pt x="30" y="395"/>
                    </a:lnTo>
                    <a:lnTo>
                      <a:pt x="32" y="395"/>
                    </a:lnTo>
                    <a:lnTo>
                      <a:pt x="28" y="395"/>
                    </a:lnTo>
                    <a:lnTo>
                      <a:pt x="28" y="393"/>
                    </a:lnTo>
                    <a:lnTo>
                      <a:pt x="30" y="393"/>
                    </a:lnTo>
                    <a:lnTo>
                      <a:pt x="28" y="391"/>
                    </a:lnTo>
                    <a:lnTo>
                      <a:pt x="28" y="393"/>
                    </a:lnTo>
                    <a:lnTo>
                      <a:pt x="26" y="393"/>
                    </a:lnTo>
                    <a:lnTo>
                      <a:pt x="26" y="391"/>
                    </a:lnTo>
                    <a:lnTo>
                      <a:pt x="24" y="391"/>
                    </a:lnTo>
                    <a:lnTo>
                      <a:pt x="20" y="391"/>
                    </a:lnTo>
                    <a:lnTo>
                      <a:pt x="18" y="389"/>
                    </a:lnTo>
                    <a:lnTo>
                      <a:pt x="18" y="387"/>
                    </a:lnTo>
                    <a:lnTo>
                      <a:pt x="16" y="387"/>
                    </a:lnTo>
                    <a:lnTo>
                      <a:pt x="14" y="387"/>
                    </a:lnTo>
                    <a:lnTo>
                      <a:pt x="12" y="385"/>
                    </a:lnTo>
                    <a:lnTo>
                      <a:pt x="10" y="385"/>
                    </a:lnTo>
                    <a:lnTo>
                      <a:pt x="10" y="383"/>
                    </a:lnTo>
                    <a:lnTo>
                      <a:pt x="10" y="381"/>
                    </a:lnTo>
                    <a:lnTo>
                      <a:pt x="10" y="379"/>
                    </a:lnTo>
                    <a:lnTo>
                      <a:pt x="14" y="379"/>
                    </a:lnTo>
                    <a:lnTo>
                      <a:pt x="16" y="379"/>
                    </a:lnTo>
                    <a:lnTo>
                      <a:pt x="20" y="381"/>
                    </a:lnTo>
                    <a:lnTo>
                      <a:pt x="18" y="379"/>
                    </a:lnTo>
                    <a:lnTo>
                      <a:pt x="28" y="377"/>
                    </a:lnTo>
                    <a:lnTo>
                      <a:pt x="20" y="379"/>
                    </a:lnTo>
                    <a:lnTo>
                      <a:pt x="18" y="379"/>
                    </a:lnTo>
                    <a:lnTo>
                      <a:pt x="18" y="377"/>
                    </a:lnTo>
                    <a:lnTo>
                      <a:pt x="16" y="379"/>
                    </a:lnTo>
                    <a:lnTo>
                      <a:pt x="16" y="377"/>
                    </a:lnTo>
                    <a:lnTo>
                      <a:pt x="20" y="375"/>
                    </a:lnTo>
                    <a:lnTo>
                      <a:pt x="18" y="375"/>
                    </a:lnTo>
                    <a:lnTo>
                      <a:pt x="18" y="373"/>
                    </a:lnTo>
                    <a:lnTo>
                      <a:pt x="24" y="371"/>
                    </a:lnTo>
                    <a:lnTo>
                      <a:pt x="20" y="373"/>
                    </a:lnTo>
                    <a:lnTo>
                      <a:pt x="18" y="373"/>
                    </a:lnTo>
                    <a:lnTo>
                      <a:pt x="20" y="371"/>
                    </a:lnTo>
                    <a:lnTo>
                      <a:pt x="18" y="371"/>
                    </a:lnTo>
                    <a:lnTo>
                      <a:pt x="20" y="369"/>
                    </a:lnTo>
                    <a:lnTo>
                      <a:pt x="26" y="367"/>
                    </a:lnTo>
                    <a:lnTo>
                      <a:pt x="24" y="367"/>
                    </a:lnTo>
                    <a:lnTo>
                      <a:pt x="20" y="369"/>
                    </a:lnTo>
                    <a:lnTo>
                      <a:pt x="22" y="365"/>
                    </a:lnTo>
                    <a:lnTo>
                      <a:pt x="20" y="369"/>
                    </a:lnTo>
                    <a:lnTo>
                      <a:pt x="18" y="371"/>
                    </a:lnTo>
                    <a:lnTo>
                      <a:pt x="16" y="371"/>
                    </a:lnTo>
                    <a:lnTo>
                      <a:pt x="16" y="369"/>
                    </a:lnTo>
                    <a:lnTo>
                      <a:pt x="20" y="369"/>
                    </a:lnTo>
                    <a:lnTo>
                      <a:pt x="18" y="369"/>
                    </a:lnTo>
                    <a:lnTo>
                      <a:pt x="14" y="369"/>
                    </a:lnTo>
                    <a:lnTo>
                      <a:pt x="14" y="367"/>
                    </a:lnTo>
                    <a:lnTo>
                      <a:pt x="14" y="369"/>
                    </a:lnTo>
                    <a:lnTo>
                      <a:pt x="12" y="371"/>
                    </a:lnTo>
                    <a:lnTo>
                      <a:pt x="14" y="371"/>
                    </a:lnTo>
                    <a:lnTo>
                      <a:pt x="12" y="371"/>
                    </a:lnTo>
                    <a:lnTo>
                      <a:pt x="12" y="373"/>
                    </a:lnTo>
                    <a:lnTo>
                      <a:pt x="12" y="371"/>
                    </a:lnTo>
                    <a:lnTo>
                      <a:pt x="10" y="369"/>
                    </a:lnTo>
                    <a:lnTo>
                      <a:pt x="10" y="371"/>
                    </a:lnTo>
                    <a:lnTo>
                      <a:pt x="10" y="373"/>
                    </a:lnTo>
                    <a:lnTo>
                      <a:pt x="8" y="373"/>
                    </a:lnTo>
                    <a:lnTo>
                      <a:pt x="6" y="375"/>
                    </a:lnTo>
                    <a:lnTo>
                      <a:pt x="6" y="371"/>
                    </a:lnTo>
                    <a:lnTo>
                      <a:pt x="6" y="369"/>
                    </a:lnTo>
                    <a:lnTo>
                      <a:pt x="6" y="367"/>
                    </a:lnTo>
                    <a:lnTo>
                      <a:pt x="8" y="365"/>
                    </a:lnTo>
                    <a:lnTo>
                      <a:pt x="8" y="367"/>
                    </a:lnTo>
                    <a:lnTo>
                      <a:pt x="10" y="365"/>
                    </a:lnTo>
                    <a:lnTo>
                      <a:pt x="8" y="365"/>
                    </a:lnTo>
                    <a:lnTo>
                      <a:pt x="10" y="365"/>
                    </a:lnTo>
                    <a:lnTo>
                      <a:pt x="10" y="367"/>
                    </a:lnTo>
                    <a:lnTo>
                      <a:pt x="10" y="369"/>
                    </a:lnTo>
                    <a:lnTo>
                      <a:pt x="8" y="369"/>
                    </a:lnTo>
                    <a:lnTo>
                      <a:pt x="10" y="369"/>
                    </a:lnTo>
                    <a:lnTo>
                      <a:pt x="10" y="367"/>
                    </a:lnTo>
                    <a:lnTo>
                      <a:pt x="10" y="365"/>
                    </a:lnTo>
                    <a:lnTo>
                      <a:pt x="14" y="365"/>
                    </a:lnTo>
                    <a:lnTo>
                      <a:pt x="14" y="367"/>
                    </a:lnTo>
                    <a:lnTo>
                      <a:pt x="14" y="365"/>
                    </a:lnTo>
                    <a:lnTo>
                      <a:pt x="16" y="365"/>
                    </a:lnTo>
                    <a:lnTo>
                      <a:pt x="14" y="365"/>
                    </a:lnTo>
                    <a:lnTo>
                      <a:pt x="16" y="363"/>
                    </a:lnTo>
                    <a:lnTo>
                      <a:pt x="18" y="363"/>
                    </a:lnTo>
                    <a:lnTo>
                      <a:pt x="20" y="361"/>
                    </a:lnTo>
                    <a:lnTo>
                      <a:pt x="16" y="363"/>
                    </a:lnTo>
                    <a:lnTo>
                      <a:pt x="16" y="361"/>
                    </a:lnTo>
                    <a:lnTo>
                      <a:pt x="14" y="363"/>
                    </a:lnTo>
                    <a:lnTo>
                      <a:pt x="14" y="361"/>
                    </a:lnTo>
                    <a:lnTo>
                      <a:pt x="12" y="361"/>
                    </a:lnTo>
                    <a:lnTo>
                      <a:pt x="14" y="359"/>
                    </a:lnTo>
                    <a:lnTo>
                      <a:pt x="16" y="359"/>
                    </a:lnTo>
                    <a:lnTo>
                      <a:pt x="16" y="357"/>
                    </a:lnTo>
                    <a:lnTo>
                      <a:pt x="18" y="357"/>
                    </a:lnTo>
                    <a:lnTo>
                      <a:pt x="22" y="355"/>
                    </a:lnTo>
                    <a:lnTo>
                      <a:pt x="20" y="355"/>
                    </a:lnTo>
                    <a:lnTo>
                      <a:pt x="18" y="355"/>
                    </a:lnTo>
                    <a:lnTo>
                      <a:pt x="18" y="353"/>
                    </a:lnTo>
                    <a:lnTo>
                      <a:pt x="20" y="353"/>
                    </a:lnTo>
                    <a:lnTo>
                      <a:pt x="22" y="351"/>
                    </a:lnTo>
                    <a:lnTo>
                      <a:pt x="24" y="349"/>
                    </a:lnTo>
                    <a:lnTo>
                      <a:pt x="26" y="349"/>
                    </a:lnTo>
                    <a:lnTo>
                      <a:pt x="26" y="351"/>
                    </a:lnTo>
                    <a:lnTo>
                      <a:pt x="24" y="353"/>
                    </a:lnTo>
                    <a:lnTo>
                      <a:pt x="24" y="355"/>
                    </a:lnTo>
                    <a:lnTo>
                      <a:pt x="24" y="357"/>
                    </a:lnTo>
                    <a:lnTo>
                      <a:pt x="26" y="353"/>
                    </a:lnTo>
                    <a:lnTo>
                      <a:pt x="26" y="351"/>
                    </a:lnTo>
                    <a:lnTo>
                      <a:pt x="28" y="349"/>
                    </a:lnTo>
                    <a:lnTo>
                      <a:pt x="30" y="349"/>
                    </a:lnTo>
                    <a:lnTo>
                      <a:pt x="32" y="349"/>
                    </a:lnTo>
                    <a:lnTo>
                      <a:pt x="32" y="347"/>
                    </a:lnTo>
                    <a:lnTo>
                      <a:pt x="30" y="347"/>
                    </a:lnTo>
                    <a:lnTo>
                      <a:pt x="28" y="349"/>
                    </a:lnTo>
                    <a:lnTo>
                      <a:pt x="26" y="349"/>
                    </a:lnTo>
                    <a:lnTo>
                      <a:pt x="24" y="349"/>
                    </a:lnTo>
                    <a:lnTo>
                      <a:pt x="22" y="349"/>
                    </a:lnTo>
                    <a:lnTo>
                      <a:pt x="20" y="349"/>
                    </a:lnTo>
                    <a:lnTo>
                      <a:pt x="20" y="351"/>
                    </a:lnTo>
                    <a:lnTo>
                      <a:pt x="18" y="351"/>
                    </a:lnTo>
                    <a:lnTo>
                      <a:pt x="20" y="351"/>
                    </a:lnTo>
                    <a:lnTo>
                      <a:pt x="18" y="351"/>
                    </a:lnTo>
                    <a:lnTo>
                      <a:pt x="18" y="353"/>
                    </a:lnTo>
                    <a:lnTo>
                      <a:pt x="16" y="353"/>
                    </a:lnTo>
                    <a:lnTo>
                      <a:pt x="16" y="355"/>
                    </a:lnTo>
                    <a:lnTo>
                      <a:pt x="14" y="357"/>
                    </a:lnTo>
                    <a:lnTo>
                      <a:pt x="16" y="357"/>
                    </a:lnTo>
                    <a:lnTo>
                      <a:pt x="14" y="359"/>
                    </a:lnTo>
                    <a:lnTo>
                      <a:pt x="12" y="359"/>
                    </a:lnTo>
                    <a:lnTo>
                      <a:pt x="12" y="357"/>
                    </a:lnTo>
                    <a:lnTo>
                      <a:pt x="10" y="359"/>
                    </a:lnTo>
                    <a:lnTo>
                      <a:pt x="12" y="359"/>
                    </a:lnTo>
                    <a:lnTo>
                      <a:pt x="10" y="361"/>
                    </a:lnTo>
                    <a:lnTo>
                      <a:pt x="10" y="359"/>
                    </a:lnTo>
                    <a:lnTo>
                      <a:pt x="8" y="359"/>
                    </a:lnTo>
                    <a:lnTo>
                      <a:pt x="8" y="357"/>
                    </a:lnTo>
                    <a:lnTo>
                      <a:pt x="8" y="359"/>
                    </a:lnTo>
                    <a:lnTo>
                      <a:pt x="10" y="357"/>
                    </a:lnTo>
                    <a:lnTo>
                      <a:pt x="12" y="357"/>
                    </a:lnTo>
                    <a:lnTo>
                      <a:pt x="14" y="357"/>
                    </a:lnTo>
                    <a:lnTo>
                      <a:pt x="12" y="357"/>
                    </a:lnTo>
                    <a:lnTo>
                      <a:pt x="12" y="355"/>
                    </a:lnTo>
                    <a:lnTo>
                      <a:pt x="10" y="355"/>
                    </a:lnTo>
                    <a:lnTo>
                      <a:pt x="10" y="353"/>
                    </a:lnTo>
                    <a:lnTo>
                      <a:pt x="12" y="353"/>
                    </a:lnTo>
                    <a:lnTo>
                      <a:pt x="10" y="353"/>
                    </a:lnTo>
                    <a:lnTo>
                      <a:pt x="10" y="351"/>
                    </a:lnTo>
                    <a:lnTo>
                      <a:pt x="12" y="351"/>
                    </a:lnTo>
                    <a:lnTo>
                      <a:pt x="12" y="349"/>
                    </a:lnTo>
                    <a:lnTo>
                      <a:pt x="12" y="351"/>
                    </a:lnTo>
                    <a:lnTo>
                      <a:pt x="10" y="351"/>
                    </a:lnTo>
                    <a:lnTo>
                      <a:pt x="10" y="353"/>
                    </a:lnTo>
                    <a:lnTo>
                      <a:pt x="10" y="355"/>
                    </a:lnTo>
                    <a:lnTo>
                      <a:pt x="8" y="355"/>
                    </a:lnTo>
                    <a:lnTo>
                      <a:pt x="6" y="355"/>
                    </a:lnTo>
                    <a:lnTo>
                      <a:pt x="6" y="353"/>
                    </a:lnTo>
                    <a:lnTo>
                      <a:pt x="4" y="353"/>
                    </a:lnTo>
                    <a:lnTo>
                      <a:pt x="2" y="353"/>
                    </a:lnTo>
                    <a:lnTo>
                      <a:pt x="2" y="351"/>
                    </a:lnTo>
                    <a:lnTo>
                      <a:pt x="0" y="351"/>
                    </a:lnTo>
                    <a:lnTo>
                      <a:pt x="2" y="351"/>
                    </a:lnTo>
                    <a:lnTo>
                      <a:pt x="2" y="349"/>
                    </a:lnTo>
                    <a:lnTo>
                      <a:pt x="2" y="351"/>
                    </a:lnTo>
                    <a:lnTo>
                      <a:pt x="4" y="349"/>
                    </a:lnTo>
                    <a:lnTo>
                      <a:pt x="6" y="349"/>
                    </a:lnTo>
                    <a:lnTo>
                      <a:pt x="6" y="347"/>
                    </a:lnTo>
                    <a:lnTo>
                      <a:pt x="8" y="347"/>
                    </a:lnTo>
                    <a:lnTo>
                      <a:pt x="6" y="347"/>
                    </a:lnTo>
                    <a:lnTo>
                      <a:pt x="8" y="347"/>
                    </a:lnTo>
                    <a:lnTo>
                      <a:pt x="10" y="347"/>
                    </a:lnTo>
                    <a:lnTo>
                      <a:pt x="10" y="345"/>
                    </a:lnTo>
                    <a:lnTo>
                      <a:pt x="8" y="347"/>
                    </a:lnTo>
                    <a:lnTo>
                      <a:pt x="6" y="347"/>
                    </a:lnTo>
                    <a:lnTo>
                      <a:pt x="4" y="347"/>
                    </a:lnTo>
                    <a:lnTo>
                      <a:pt x="0" y="345"/>
                    </a:lnTo>
                    <a:lnTo>
                      <a:pt x="4" y="345"/>
                    </a:lnTo>
                    <a:lnTo>
                      <a:pt x="4" y="347"/>
                    </a:lnTo>
                    <a:lnTo>
                      <a:pt x="6" y="347"/>
                    </a:lnTo>
                    <a:lnTo>
                      <a:pt x="6" y="345"/>
                    </a:lnTo>
                    <a:lnTo>
                      <a:pt x="4" y="345"/>
                    </a:lnTo>
                    <a:lnTo>
                      <a:pt x="4" y="343"/>
                    </a:lnTo>
                    <a:lnTo>
                      <a:pt x="2" y="343"/>
                    </a:lnTo>
                    <a:lnTo>
                      <a:pt x="0" y="343"/>
                    </a:lnTo>
                    <a:lnTo>
                      <a:pt x="2" y="343"/>
                    </a:lnTo>
                    <a:lnTo>
                      <a:pt x="4" y="343"/>
                    </a:lnTo>
                    <a:lnTo>
                      <a:pt x="6" y="343"/>
                    </a:lnTo>
                    <a:lnTo>
                      <a:pt x="2" y="341"/>
                    </a:lnTo>
                    <a:lnTo>
                      <a:pt x="4" y="341"/>
                    </a:lnTo>
                    <a:lnTo>
                      <a:pt x="4" y="339"/>
                    </a:lnTo>
                    <a:lnTo>
                      <a:pt x="2" y="339"/>
                    </a:lnTo>
                    <a:lnTo>
                      <a:pt x="2" y="337"/>
                    </a:lnTo>
                    <a:lnTo>
                      <a:pt x="4" y="337"/>
                    </a:lnTo>
                    <a:lnTo>
                      <a:pt x="8" y="339"/>
                    </a:lnTo>
                    <a:lnTo>
                      <a:pt x="8" y="337"/>
                    </a:lnTo>
                    <a:lnTo>
                      <a:pt x="12" y="337"/>
                    </a:lnTo>
                    <a:lnTo>
                      <a:pt x="14" y="337"/>
                    </a:lnTo>
                    <a:lnTo>
                      <a:pt x="16" y="337"/>
                    </a:lnTo>
                    <a:lnTo>
                      <a:pt x="18" y="337"/>
                    </a:lnTo>
                    <a:lnTo>
                      <a:pt x="20" y="337"/>
                    </a:lnTo>
                    <a:lnTo>
                      <a:pt x="24" y="337"/>
                    </a:lnTo>
                    <a:lnTo>
                      <a:pt x="26" y="335"/>
                    </a:lnTo>
                    <a:lnTo>
                      <a:pt x="28" y="335"/>
                    </a:lnTo>
                    <a:lnTo>
                      <a:pt x="24" y="335"/>
                    </a:lnTo>
                    <a:lnTo>
                      <a:pt x="20" y="337"/>
                    </a:lnTo>
                    <a:lnTo>
                      <a:pt x="18" y="335"/>
                    </a:lnTo>
                    <a:lnTo>
                      <a:pt x="16" y="335"/>
                    </a:lnTo>
                    <a:lnTo>
                      <a:pt x="14" y="335"/>
                    </a:lnTo>
                    <a:lnTo>
                      <a:pt x="10" y="335"/>
                    </a:lnTo>
                    <a:lnTo>
                      <a:pt x="8" y="337"/>
                    </a:lnTo>
                    <a:lnTo>
                      <a:pt x="6" y="337"/>
                    </a:lnTo>
                    <a:lnTo>
                      <a:pt x="4" y="337"/>
                    </a:lnTo>
                    <a:lnTo>
                      <a:pt x="6" y="335"/>
                    </a:lnTo>
                    <a:lnTo>
                      <a:pt x="2" y="335"/>
                    </a:lnTo>
                    <a:lnTo>
                      <a:pt x="4" y="335"/>
                    </a:lnTo>
                    <a:lnTo>
                      <a:pt x="6" y="335"/>
                    </a:lnTo>
                    <a:lnTo>
                      <a:pt x="4" y="335"/>
                    </a:lnTo>
                    <a:lnTo>
                      <a:pt x="2" y="335"/>
                    </a:lnTo>
                    <a:lnTo>
                      <a:pt x="2" y="333"/>
                    </a:lnTo>
                    <a:lnTo>
                      <a:pt x="0" y="333"/>
                    </a:lnTo>
                    <a:lnTo>
                      <a:pt x="4" y="333"/>
                    </a:lnTo>
                    <a:lnTo>
                      <a:pt x="6" y="333"/>
                    </a:lnTo>
                    <a:lnTo>
                      <a:pt x="4" y="331"/>
                    </a:lnTo>
                    <a:lnTo>
                      <a:pt x="2" y="331"/>
                    </a:lnTo>
                    <a:lnTo>
                      <a:pt x="0" y="331"/>
                    </a:lnTo>
                    <a:lnTo>
                      <a:pt x="2" y="329"/>
                    </a:lnTo>
                    <a:lnTo>
                      <a:pt x="4" y="329"/>
                    </a:lnTo>
                    <a:lnTo>
                      <a:pt x="6" y="329"/>
                    </a:lnTo>
                    <a:lnTo>
                      <a:pt x="8" y="329"/>
                    </a:lnTo>
                    <a:lnTo>
                      <a:pt x="10" y="329"/>
                    </a:lnTo>
                    <a:lnTo>
                      <a:pt x="12" y="329"/>
                    </a:lnTo>
                    <a:lnTo>
                      <a:pt x="10" y="329"/>
                    </a:lnTo>
                    <a:lnTo>
                      <a:pt x="8" y="329"/>
                    </a:lnTo>
                    <a:lnTo>
                      <a:pt x="6" y="329"/>
                    </a:lnTo>
                    <a:lnTo>
                      <a:pt x="4" y="329"/>
                    </a:lnTo>
                    <a:lnTo>
                      <a:pt x="4" y="327"/>
                    </a:lnTo>
                    <a:lnTo>
                      <a:pt x="6" y="327"/>
                    </a:lnTo>
                    <a:lnTo>
                      <a:pt x="4" y="327"/>
                    </a:lnTo>
                    <a:lnTo>
                      <a:pt x="4" y="325"/>
                    </a:lnTo>
                    <a:lnTo>
                      <a:pt x="0" y="325"/>
                    </a:lnTo>
                    <a:lnTo>
                      <a:pt x="0" y="323"/>
                    </a:lnTo>
                    <a:lnTo>
                      <a:pt x="2" y="323"/>
                    </a:lnTo>
                    <a:lnTo>
                      <a:pt x="2" y="325"/>
                    </a:lnTo>
                    <a:lnTo>
                      <a:pt x="4" y="323"/>
                    </a:lnTo>
                    <a:lnTo>
                      <a:pt x="6" y="323"/>
                    </a:lnTo>
                    <a:lnTo>
                      <a:pt x="2" y="323"/>
                    </a:lnTo>
                    <a:lnTo>
                      <a:pt x="6" y="323"/>
                    </a:lnTo>
                    <a:lnTo>
                      <a:pt x="6" y="321"/>
                    </a:lnTo>
                    <a:lnTo>
                      <a:pt x="10" y="321"/>
                    </a:lnTo>
                    <a:lnTo>
                      <a:pt x="10" y="323"/>
                    </a:lnTo>
                    <a:lnTo>
                      <a:pt x="12" y="323"/>
                    </a:lnTo>
                    <a:lnTo>
                      <a:pt x="14" y="323"/>
                    </a:lnTo>
                    <a:lnTo>
                      <a:pt x="16" y="323"/>
                    </a:lnTo>
                    <a:lnTo>
                      <a:pt x="16" y="321"/>
                    </a:lnTo>
                    <a:lnTo>
                      <a:pt x="12" y="321"/>
                    </a:lnTo>
                    <a:lnTo>
                      <a:pt x="10" y="321"/>
                    </a:lnTo>
                    <a:lnTo>
                      <a:pt x="14" y="321"/>
                    </a:lnTo>
                    <a:lnTo>
                      <a:pt x="12" y="321"/>
                    </a:lnTo>
                    <a:lnTo>
                      <a:pt x="10" y="321"/>
                    </a:lnTo>
                    <a:lnTo>
                      <a:pt x="6" y="321"/>
                    </a:lnTo>
                    <a:lnTo>
                      <a:pt x="2" y="321"/>
                    </a:lnTo>
                    <a:lnTo>
                      <a:pt x="0" y="321"/>
                    </a:lnTo>
                    <a:lnTo>
                      <a:pt x="2" y="319"/>
                    </a:lnTo>
                    <a:lnTo>
                      <a:pt x="0" y="319"/>
                    </a:lnTo>
                    <a:lnTo>
                      <a:pt x="2" y="319"/>
                    </a:lnTo>
                    <a:lnTo>
                      <a:pt x="4" y="321"/>
                    </a:lnTo>
                    <a:lnTo>
                      <a:pt x="6" y="319"/>
                    </a:lnTo>
                    <a:lnTo>
                      <a:pt x="6" y="317"/>
                    </a:lnTo>
                    <a:lnTo>
                      <a:pt x="4" y="317"/>
                    </a:lnTo>
                    <a:lnTo>
                      <a:pt x="2" y="317"/>
                    </a:lnTo>
                    <a:lnTo>
                      <a:pt x="2" y="315"/>
                    </a:lnTo>
                    <a:lnTo>
                      <a:pt x="4" y="315"/>
                    </a:lnTo>
                    <a:lnTo>
                      <a:pt x="4" y="317"/>
                    </a:lnTo>
                    <a:lnTo>
                      <a:pt x="8" y="319"/>
                    </a:lnTo>
                    <a:lnTo>
                      <a:pt x="8" y="317"/>
                    </a:lnTo>
                    <a:lnTo>
                      <a:pt x="10" y="319"/>
                    </a:lnTo>
                    <a:lnTo>
                      <a:pt x="10" y="317"/>
                    </a:lnTo>
                    <a:lnTo>
                      <a:pt x="8" y="317"/>
                    </a:lnTo>
                    <a:lnTo>
                      <a:pt x="6" y="317"/>
                    </a:lnTo>
                    <a:lnTo>
                      <a:pt x="8" y="315"/>
                    </a:lnTo>
                    <a:lnTo>
                      <a:pt x="8" y="317"/>
                    </a:lnTo>
                    <a:lnTo>
                      <a:pt x="10" y="317"/>
                    </a:lnTo>
                    <a:lnTo>
                      <a:pt x="12" y="315"/>
                    </a:lnTo>
                    <a:lnTo>
                      <a:pt x="14" y="317"/>
                    </a:lnTo>
                    <a:lnTo>
                      <a:pt x="12" y="319"/>
                    </a:lnTo>
                    <a:lnTo>
                      <a:pt x="14" y="319"/>
                    </a:lnTo>
                    <a:lnTo>
                      <a:pt x="14" y="317"/>
                    </a:lnTo>
                    <a:lnTo>
                      <a:pt x="16" y="317"/>
                    </a:lnTo>
                    <a:lnTo>
                      <a:pt x="16" y="319"/>
                    </a:lnTo>
                    <a:lnTo>
                      <a:pt x="16" y="317"/>
                    </a:lnTo>
                    <a:lnTo>
                      <a:pt x="18" y="317"/>
                    </a:lnTo>
                    <a:lnTo>
                      <a:pt x="20" y="317"/>
                    </a:lnTo>
                    <a:lnTo>
                      <a:pt x="16" y="317"/>
                    </a:lnTo>
                    <a:lnTo>
                      <a:pt x="14" y="315"/>
                    </a:lnTo>
                    <a:lnTo>
                      <a:pt x="18" y="311"/>
                    </a:lnTo>
                    <a:lnTo>
                      <a:pt x="24" y="317"/>
                    </a:lnTo>
                    <a:lnTo>
                      <a:pt x="20" y="311"/>
                    </a:lnTo>
                    <a:lnTo>
                      <a:pt x="22" y="311"/>
                    </a:lnTo>
                    <a:lnTo>
                      <a:pt x="24" y="313"/>
                    </a:lnTo>
                    <a:lnTo>
                      <a:pt x="22" y="311"/>
                    </a:lnTo>
                    <a:lnTo>
                      <a:pt x="20" y="311"/>
                    </a:lnTo>
                    <a:lnTo>
                      <a:pt x="16" y="311"/>
                    </a:lnTo>
                    <a:lnTo>
                      <a:pt x="14" y="311"/>
                    </a:lnTo>
                    <a:lnTo>
                      <a:pt x="16" y="311"/>
                    </a:lnTo>
                    <a:lnTo>
                      <a:pt x="18" y="311"/>
                    </a:lnTo>
                    <a:lnTo>
                      <a:pt x="20" y="309"/>
                    </a:lnTo>
                    <a:lnTo>
                      <a:pt x="18" y="311"/>
                    </a:lnTo>
                    <a:lnTo>
                      <a:pt x="18" y="309"/>
                    </a:lnTo>
                    <a:lnTo>
                      <a:pt x="16" y="309"/>
                    </a:lnTo>
                    <a:lnTo>
                      <a:pt x="18" y="309"/>
                    </a:lnTo>
                    <a:lnTo>
                      <a:pt x="20" y="309"/>
                    </a:lnTo>
                    <a:lnTo>
                      <a:pt x="22" y="309"/>
                    </a:lnTo>
                    <a:lnTo>
                      <a:pt x="18" y="309"/>
                    </a:lnTo>
                    <a:lnTo>
                      <a:pt x="18" y="307"/>
                    </a:lnTo>
                    <a:lnTo>
                      <a:pt x="20" y="307"/>
                    </a:lnTo>
                    <a:lnTo>
                      <a:pt x="22" y="307"/>
                    </a:lnTo>
                    <a:lnTo>
                      <a:pt x="24" y="307"/>
                    </a:lnTo>
                    <a:lnTo>
                      <a:pt x="26" y="307"/>
                    </a:lnTo>
                    <a:lnTo>
                      <a:pt x="28" y="307"/>
                    </a:lnTo>
                    <a:lnTo>
                      <a:pt x="30" y="307"/>
                    </a:lnTo>
                    <a:lnTo>
                      <a:pt x="30" y="309"/>
                    </a:lnTo>
                    <a:lnTo>
                      <a:pt x="32" y="309"/>
                    </a:lnTo>
                    <a:lnTo>
                      <a:pt x="30" y="307"/>
                    </a:lnTo>
                    <a:lnTo>
                      <a:pt x="34" y="307"/>
                    </a:lnTo>
                    <a:lnTo>
                      <a:pt x="34" y="309"/>
                    </a:lnTo>
                    <a:lnTo>
                      <a:pt x="36" y="309"/>
                    </a:lnTo>
                    <a:lnTo>
                      <a:pt x="38" y="309"/>
                    </a:lnTo>
                    <a:lnTo>
                      <a:pt x="40" y="307"/>
                    </a:lnTo>
                    <a:lnTo>
                      <a:pt x="38" y="307"/>
                    </a:lnTo>
                    <a:lnTo>
                      <a:pt x="36" y="307"/>
                    </a:lnTo>
                    <a:lnTo>
                      <a:pt x="34" y="305"/>
                    </a:lnTo>
                    <a:lnTo>
                      <a:pt x="32" y="305"/>
                    </a:lnTo>
                    <a:lnTo>
                      <a:pt x="28" y="305"/>
                    </a:lnTo>
                    <a:lnTo>
                      <a:pt x="28" y="303"/>
                    </a:lnTo>
                    <a:lnTo>
                      <a:pt x="30" y="303"/>
                    </a:lnTo>
                    <a:lnTo>
                      <a:pt x="32" y="303"/>
                    </a:lnTo>
                    <a:lnTo>
                      <a:pt x="28" y="303"/>
                    </a:lnTo>
                    <a:lnTo>
                      <a:pt x="28" y="301"/>
                    </a:lnTo>
                    <a:lnTo>
                      <a:pt x="30" y="299"/>
                    </a:lnTo>
                    <a:lnTo>
                      <a:pt x="34" y="299"/>
                    </a:lnTo>
                    <a:lnTo>
                      <a:pt x="34" y="301"/>
                    </a:lnTo>
                    <a:lnTo>
                      <a:pt x="38" y="301"/>
                    </a:lnTo>
                    <a:lnTo>
                      <a:pt x="40" y="301"/>
                    </a:lnTo>
                    <a:lnTo>
                      <a:pt x="38" y="299"/>
                    </a:lnTo>
                    <a:lnTo>
                      <a:pt x="36" y="301"/>
                    </a:lnTo>
                    <a:lnTo>
                      <a:pt x="34" y="299"/>
                    </a:lnTo>
                    <a:lnTo>
                      <a:pt x="36" y="299"/>
                    </a:lnTo>
                    <a:lnTo>
                      <a:pt x="38" y="299"/>
                    </a:lnTo>
                    <a:lnTo>
                      <a:pt x="40" y="297"/>
                    </a:lnTo>
                    <a:lnTo>
                      <a:pt x="40" y="299"/>
                    </a:lnTo>
                    <a:lnTo>
                      <a:pt x="42" y="299"/>
                    </a:lnTo>
                    <a:lnTo>
                      <a:pt x="44" y="299"/>
                    </a:lnTo>
                    <a:lnTo>
                      <a:pt x="46" y="299"/>
                    </a:lnTo>
                    <a:lnTo>
                      <a:pt x="48" y="301"/>
                    </a:lnTo>
                    <a:lnTo>
                      <a:pt x="50" y="303"/>
                    </a:lnTo>
                    <a:lnTo>
                      <a:pt x="52" y="303"/>
                    </a:lnTo>
                    <a:lnTo>
                      <a:pt x="50" y="301"/>
                    </a:lnTo>
                    <a:lnTo>
                      <a:pt x="52" y="301"/>
                    </a:lnTo>
                    <a:lnTo>
                      <a:pt x="52" y="299"/>
                    </a:lnTo>
                    <a:lnTo>
                      <a:pt x="48" y="301"/>
                    </a:lnTo>
                    <a:lnTo>
                      <a:pt x="48" y="299"/>
                    </a:lnTo>
                    <a:lnTo>
                      <a:pt x="46" y="299"/>
                    </a:lnTo>
                    <a:lnTo>
                      <a:pt x="46" y="297"/>
                    </a:lnTo>
                    <a:lnTo>
                      <a:pt x="48" y="299"/>
                    </a:lnTo>
                    <a:lnTo>
                      <a:pt x="48" y="297"/>
                    </a:lnTo>
                    <a:lnTo>
                      <a:pt x="50" y="297"/>
                    </a:lnTo>
                    <a:lnTo>
                      <a:pt x="52" y="299"/>
                    </a:lnTo>
                    <a:lnTo>
                      <a:pt x="52" y="297"/>
                    </a:lnTo>
                    <a:lnTo>
                      <a:pt x="50" y="295"/>
                    </a:lnTo>
                    <a:lnTo>
                      <a:pt x="54" y="295"/>
                    </a:lnTo>
                    <a:lnTo>
                      <a:pt x="54" y="293"/>
                    </a:lnTo>
                    <a:lnTo>
                      <a:pt x="52" y="293"/>
                    </a:lnTo>
                    <a:lnTo>
                      <a:pt x="54" y="293"/>
                    </a:lnTo>
                    <a:lnTo>
                      <a:pt x="58" y="293"/>
                    </a:lnTo>
                    <a:lnTo>
                      <a:pt x="58" y="291"/>
                    </a:lnTo>
                    <a:lnTo>
                      <a:pt x="58" y="293"/>
                    </a:lnTo>
                    <a:lnTo>
                      <a:pt x="58" y="295"/>
                    </a:lnTo>
                    <a:lnTo>
                      <a:pt x="62" y="293"/>
                    </a:lnTo>
                    <a:lnTo>
                      <a:pt x="60" y="293"/>
                    </a:lnTo>
                    <a:lnTo>
                      <a:pt x="60" y="291"/>
                    </a:lnTo>
                    <a:lnTo>
                      <a:pt x="62" y="291"/>
                    </a:lnTo>
                    <a:lnTo>
                      <a:pt x="64" y="289"/>
                    </a:lnTo>
                    <a:lnTo>
                      <a:pt x="66" y="289"/>
                    </a:lnTo>
                    <a:lnTo>
                      <a:pt x="70" y="291"/>
                    </a:lnTo>
                    <a:lnTo>
                      <a:pt x="72" y="293"/>
                    </a:lnTo>
                    <a:lnTo>
                      <a:pt x="70" y="295"/>
                    </a:lnTo>
                    <a:lnTo>
                      <a:pt x="72" y="293"/>
                    </a:lnTo>
                    <a:lnTo>
                      <a:pt x="74" y="295"/>
                    </a:lnTo>
                    <a:lnTo>
                      <a:pt x="76" y="293"/>
                    </a:lnTo>
                    <a:lnTo>
                      <a:pt x="72" y="293"/>
                    </a:lnTo>
                    <a:lnTo>
                      <a:pt x="74" y="293"/>
                    </a:lnTo>
                    <a:lnTo>
                      <a:pt x="76" y="291"/>
                    </a:lnTo>
                    <a:lnTo>
                      <a:pt x="82" y="291"/>
                    </a:lnTo>
                    <a:lnTo>
                      <a:pt x="84" y="291"/>
                    </a:lnTo>
                    <a:lnTo>
                      <a:pt x="82" y="291"/>
                    </a:lnTo>
                    <a:lnTo>
                      <a:pt x="84" y="289"/>
                    </a:lnTo>
                    <a:lnTo>
                      <a:pt x="82" y="289"/>
                    </a:lnTo>
                    <a:lnTo>
                      <a:pt x="82" y="287"/>
                    </a:lnTo>
                    <a:lnTo>
                      <a:pt x="86" y="287"/>
                    </a:lnTo>
                    <a:lnTo>
                      <a:pt x="88" y="287"/>
                    </a:lnTo>
                    <a:lnTo>
                      <a:pt x="88" y="285"/>
                    </a:lnTo>
                    <a:lnTo>
                      <a:pt x="92" y="285"/>
                    </a:lnTo>
                    <a:lnTo>
                      <a:pt x="90" y="283"/>
                    </a:lnTo>
                    <a:lnTo>
                      <a:pt x="88" y="283"/>
                    </a:lnTo>
                    <a:lnTo>
                      <a:pt x="88" y="285"/>
                    </a:lnTo>
                    <a:lnTo>
                      <a:pt x="86" y="283"/>
                    </a:lnTo>
                    <a:lnTo>
                      <a:pt x="88" y="283"/>
                    </a:lnTo>
                    <a:lnTo>
                      <a:pt x="90" y="281"/>
                    </a:lnTo>
                    <a:lnTo>
                      <a:pt x="92" y="281"/>
                    </a:lnTo>
                    <a:lnTo>
                      <a:pt x="90" y="281"/>
                    </a:lnTo>
                    <a:lnTo>
                      <a:pt x="88" y="281"/>
                    </a:lnTo>
                    <a:lnTo>
                      <a:pt x="88" y="279"/>
                    </a:lnTo>
                    <a:lnTo>
                      <a:pt x="88" y="281"/>
                    </a:lnTo>
                    <a:lnTo>
                      <a:pt x="84" y="283"/>
                    </a:lnTo>
                    <a:lnTo>
                      <a:pt x="82" y="283"/>
                    </a:lnTo>
                    <a:lnTo>
                      <a:pt x="80" y="285"/>
                    </a:lnTo>
                    <a:lnTo>
                      <a:pt x="82" y="283"/>
                    </a:lnTo>
                    <a:lnTo>
                      <a:pt x="84" y="283"/>
                    </a:lnTo>
                    <a:lnTo>
                      <a:pt x="86" y="283"/>
                    </a:lnTo>
                    <a:lnTo>
                      <a:pt x="86" y="285"/>
                    </a:lnTo>
                    <a:lnTo>
                      <a:pt x="84" y="285"/>
                    </a:lnTo>
                    <a:lnTo>
                      <a:pt x="82" y="287"/>
                    </a:lnTo>
                    <a:lnTo>
                      <a:pt x="78" y="289"/>
                    </a:lnTo>
                    <a:lnTo>
                      <a:pt x="74" y="291"/>
                    </a:lnTo>
                    <a:lnTo>
                      <a:pt x="72" y="291"/>
                    </a:lnTo>
                    <a:lnTo>
                      <a:pt x="70" y="291"/>
                    </a:lnTo>
                    <a:lnTo>
                      <a:pt x="70" y="289"/>
                    </a:lnTo>
                    <a:lnTo>
                      <a:pt x="68" y="289"/>
                    </a:lnTo>
                    <a:lnTo>
                      <a:pt x="68" y="287"/>
                    </a:lnTo>
                    <a:lnTo>
                      <a:pt x="72" y="285"/>
                    </a:lnTo>
                    <a:lnTo>
                      <a:pt x="68" y="287"/>
                    </a:lnTo>
                    <a:lnTo>
                      <a:pt x="66" y="287"/>
                    </a:lnTo>
                    <a:lnTo>
                      <a:pt x="64" y="287"/>
                    </a:lnTo>
                    <a:lnTo>
                      <a:pt x="66" y="285"/>
                    </a:lnTo>
                    <a:lnTo>
                      <a:pt x="64" y="285"/>
                    </a:lnTo>
                    <a:lnTo>
                      <a:pt x="66" y="285"/>
                    </a:lnTo>
                    <a:lnTo>
                      <a:pt x="68" y="283"/>
                    </a:lnTo>
                    <a:lnTo>
                      <a:pt x="70" y="283"/>
                    </a:lnTo>
                    <a:lnTo>
                      <a:pt x="72" y="283"/>
                    </a:lnTo>
                    <a:lnTo>
                      <a:pt x="72" y="281"/>
                    </a:lnTo>
                    <a:lnTo>
                      <a:pt x="70" y="281"/>
                    </a:lnTo>
                    <a:lnTo>
                      <a:pt x="72" y="281"/>
                    </a:lnTo>
                    <a:lnTo>
                      <a:pt x="72" y="279"/>
                    </a:lnTo>
                    <a:lnTo>
                      <a:pt x="70" y="279"/>
                    </a:lnTo>
                    <a:lnTo>
                      <a:pt x="72" y="279"/>
                    </a:lnTo>
                    <a:lnTo>
                      <a:pt x="74" y="279"/>
                    </a:lnTo>
                    <a:lnTo>
                      <a:pt x="72" y="279"/>
                    </a:lnTo>
                    <a:lnTo>
                      <a:pt x="74" y="277"/>
                    </a:lnTo>
                    <a:lnTo>
                      <a:pt x="76" y="277"/>
                    </a:lnTo>
                    <a:lnTo>
                      <a:pt x="76" y="275"/>
                    </a:lnTo>
                    <a:lnTo>
                      <a:pt x="78" y="275"/>
                    </a:lnTo>
                    <a:lnTo>
                      <a:pt x="80" y="275"/>
                    </a:lnTo>
                    <a:lnTo>
                      <a:pt x="78" y="275"/>
                    </a:lnTo>
                    <a:lnTo>
                      <a:pt x="76" y="273"/>
                    </a:lnTo>
                    <a:lnTo>
                      <a:pt x="80" y="273"/>
                    </a:lnTo>
                    <a:lnTo>
                      <a:pt x="82" y="275"/>
                    </a:lnTo>
                    <a:lnTo>
                      <a:pt x="82" y="273"/>
                    </a:lnTo>
                    <a:lnTo>
                      <a:pt x="80" y="273"/>
                    </a:lnTo>
                    <a:lnTo>
                      <a:pt x="82" y="273"/>
                    </a:lnTo>
                    <a:lnTo>
                      <a:pt x="84" y="271"/>
                    </a:lnTo>
                    <a:lnTo>
                      <a:pt x="82" y="271"/>
                    </a:lnTo>
                    <a:lnTo>
                      <a:pt x="84" y="271"/>
                    </a:lnTo>
                    <a:lnTo>
                      <a:pt x="86" y="273"/>
                    </a:lnTo>
                    <a:lnTo>
                      <a:pt x="88" y="273"/>
                    </a:lnTo>
                    <a:lnTo>
                      <a:pt x="88" y="275"/>
                    </a:lnTo>
                    <a:lnTo>
                      <a:pt x="90" y="275"/>
                    </a:lnTo>
                    <a:lnTo>
                      <a:pt x="90" y="273"/>
                    </a:lnTo>
                    <a:lnTo>
                      <a:pt x="92" y="273"/>
                    </a:lnTo>
                    <a:lnTo>
                      <a:pt x="90" y="273"/>
                    </a:lnTo>
                    <a:lnTo>
                      <a:pt x="90" y="271"/>
                    </a:lnTo>
                    <a:lnTo>
                      <a:pt x="92" y="271"/>
                    </a:lnTo>
                    <a:lnTo>
                      <a:pt x="94" y="271"/>
                    </a:lnTo>
                    <a:lnTo>
                      <a:pt x="92" y="271"/>
                    </a:lnTo>
                    <a:lnTo>
                      <a:pt x="90" y="271"/>
                    </a:lnTo>
                    <a:lnTo>
                      <a:pt x="90" y="269"/>
                    </a:lnTo>
                    <a:lnTo>
                      <a:pt x="90" y="267"/>
                    </a:lnTo>
                    <a:lnTo>
                      <a:pt x="94" y="267"/>
                    </a:lnTo>
                    <a:lnTo>
                      <a:pt x="96" y="267"/>
                    </a:lnTo>
                    <a:lnTo>
                      <a:pt x="94" y="265"/>
                    </a:lnTo>
                    <a:lnTo>
                      <a:pt x="98" y="263"/>
                    </a:lnTo>
                    <a:lnTo>
                      <a:pt x="92" y="265"/>
                    </a:lnTo>
                    <a:lnTo>
                      <a:pt x="90" y="267"/>
                    </a:lnTo>
                    <a:lnTo>
                      <a:pt x="88" y="267"/>
                    </a:lnTo>
                    <a:lnTo>
                      <a:pt x="86" y="267"/>
                    </a:lnTo>
                    <a:lnTo>
                      <a:pt x="88" y="267"/>
                    </a:lnTo>
                    <a:lnTo>
                      <a:pt x="88" y="265"/>
                    </a:lnTo>
                    <a:lnTo>
                      <a:pt x="90" y="265"/>
                    </a:lnTo>
                    <a:lnTo>
                      <a:pt x="88" y="265"/>
                    </a:lnTo>
                    <a:lnTo>
                      <a:pt x="90" y="263"/>
                    </a:lnTo>
                    <a:lnTo>
                      <a:pt x="92" y="265"/>
                    </a:lnTo>
                    <a:lnTo>
                      <a:pt x="92" y="263"/>
                    </a:lnTo>
                    <a:lnTo>
                      <a:pt x="94" y="263"/>
                    </a:lnTo>
                    <a:lnTo>
                      <a:pt x="92" y="263"/>
                    </a:lnTo>
                    <a:lnTo>
                      <a:pt x="94" y="263"/>
                    </a:lnTo>
                    <a:lnTo>
                      <a:pt x="96" y="261"/>
                    </a:lnTo>
                    <a:lnTo>
                      <a:pt x="94" y="263"/>
                    </a:lnTo>
                    <a:lnTo>
                      <a:pt x="94" y="261"/>
                    </a:lnTo>
                    <a:lnTo>
                      <a:pt x="96" y="261"/>
                    </a:lnTo>
                    <a:lnTo>
                      <a:pt x="98" y="259"/>
                    </a:lnTo>
                    <a:lnTo>
                      <a:pt x="98" y="261"/>
                    </a:lnTo>
                    <a:lnTo>
                      <a:pt x="100" y="259"/>
                    </a:lnTo>
                    <a:lnTo>
                      <a:pt x="102" y="259"/>
                    </a:lnTo>
                    <a:lnTo>
                      <a:pt x="102" y="261"/>
                    </a:lnTo>
                    <a:lnTo>
                      <a:pt x="100" y="261"/>
                    </a:lnTo>
                    <a:lnTo>
                      <a:pt x="102" y="261"/>
                    </a:lnTo>
                    <a:lnTo>
                      <a:pt x="104" y="261"/>
                    </a:lnTo>
                    <a:lnTo>
                      <a:pt x="106" y="259"/>
                    </a:lnTo>
                    <a:lnTo>
                      <a:pt x="108" y="257"/>
                    </a:lnTo>
                    <a:lnTo>
                      <a:pt x="110" y="257"/>
                    </a:lnTo>
                    <a:lnTo>
                      <a:pt x="110" y="255"/>
                    </a:lnTo>
                    <a:lnTo>
                      <a:pt x="106" y="259"/>
                    </a:lnTo>
                    <a:lnTo>
                      <a:pt x="104" y="259"/>
                    </a:lnTo>
                    <a:lnTo>
                      <a:pt x="102" y="259"/>
                    </a:lnTo>
                    <a:lnTo>
                      <a:pt x="104" y="259"/>
                    </a:lnTo>
                    <a:lnTo>
                      <a:pt x="104" y="257"/>
                    </a:lnTo>
                    <a:lnTo>
                      <a:pt x="102" y="257"/>
                    </a:lnTo>
                    <a:lnTo>
                      <a:pt x="104" y="257"/>
                    </a:lnTo>
                    <a:lnTo>
                      <a:pt x="102" y="257"/>
                    </a:lnTo>
                    <a:lnTo>
                      <a:pt x="104" y="257"/>
                    </a:lnTo>
                    <a:lnTo>
                      <a:pt x="104" y="255"/>
                    </a:lnTo>
                    <a:lnTo>
                      <a:pt x="102" y="255"/>
                    </a:lnTo>
                    <a:lnTo>
                      <a:pt x="100" y="257"/>
                    </a:lnTo>
                    <a:lnTo>
                      <a:pt x="102" y="257"/>
                    </a:lnTo>
                    <a:lnTo>
                      <a:pt x="100" y="257"/>
                    </a:lnTo>
                    <a:lnTo>
                      <a:pt x="98" y="259"/>
                    </a:lnTo>
                    <a:lnTo>
                      <a:pt x="98" y="257"/>
                    </a:lnTo>
                    <a:lnTo>
                      <a:pt x="100" y="255"/>
                    </a:lnTo>
                    <a:lnTo>
                      <a:pt x="102" y="253"/>
                    </a:lnTo>
                    <a:lnTo>
                      <a:pt x="100" y="253"/>
                    </a:lnTo>
                    <a:lnTo>
                      <a:pt x="100" y="251"/>
                    </a:lnTo>
                    <a:lnTo>
                      <a:pt x="102" y="251"/>
                    </a:lnTo>
                    <a:lnTo>
                      <a:pt x="102" y="253"/>
                    </a:lnTo>
                    <a:lnTo>
                      <a:pt x="104" y="253"/>
                    </a:lnTo>
                    <a:lnTo>
                      <a:pt x="106" y="253"/>
                    </a:lnTo>
                    <a:lnTo>
                      <a:pt x="104" y="253"/>
                    </a:lnTo>
                    <a:lnTo>
                      <a:pt x="102" y="251"/>
                    </a:lnTo>
                    <a:lnTo>
                      <a:pt x="104" y="249"/>
                    </a:lnTo>
                    <a:lnTo>
                      <a:pt x="106" y="247"/>
                    </a:lnTo>
                    <a:lnTo>
                      <a:pt x="106" y="249"/>
                    </a:lnTo>
                    <a:lnTo>
                      <a:pt x="106" y="247"/>
                    </a:lnTo>
                    <a:lnTo>
                      <a:pt x="104" y="247"/>
                    </a:lnTo>
                    <a:lnTo>
                      <a:pt x="106" y="247"/>
                    </a:lnTo>
                    <a:lnTo>
                      <a:pt x="106" y="245"/>
                    </a:lnTo>
                    <a:lnTo>
                      <a:pt x="108" y="245"/>
                    </a:lnTo>
                    <a:lnTo>
                      <a:pt x="110" y="245"/>
                    </a:lnTo>
                    <a:lnTo>
                      <a:pt x="110" y="247"/>
                    </a:lnTo>
                    <a:lnTo>
                      <a:pt x="112" y="247"/>
                    </a:lnTo>
                    <a:lnTo>
                      <a:pt x="112" y="249"/>
                    </a:lnTo>
                    <a:lnTo>
                      <a:pt x="114" y="249"/>
                    </a:lnTo>
                    <a:lnTo>
                      <a:pt x="112" y="247"/>
                    </a:lnTo>
                    <a:lnTo>
                      <a:pt x="112" y="245"/>
                    </a:lnTo>
                    <a:lnTo>
                      <a:pt x="110" y="245"/>
                    </a:lnTo>
                    <a:lnTo>
                      <a:pt x="108" y="245"/>
                    </a:lnTo>
                    <a:lnTo>
                      <a:pt x="108" y="243"/>
                    </a:lnTo>
                    <a:lnTo>
                      <a:pt x="110" y="243"/>
                    </a:lnTo>
                    <a:lnTo>
                      <a:pt x="106" y="243"/>
                    </a:lnTo>
                    <a:lnTo>
                      <a:pt x="104" y="245"/>
                    </a:lnTo>
                    <a:lnTo>
                      <a:pt x="108" y="243"/>
                    </a:lnTo>
                    <a:lnTo>
                      <a:pt x="108" y="245"/>
                    </a:lnTo>
                    <a:lnTo>
                      <a:pt x="106" y="245"/>
                    </a:lnTo>
                    <a:lnTo>
                      <a:pt x="104" y="247"/>
                    </a:lnTo>
                    <a:lnTo>
                      <a:pt x="102" y="247"/>
                    </a:lnTo>
                    <a:lnTo>
                      <a:pt x="102" y="245"/>
                    </a:lnTo>
                    <a:lnTo>
                      <a:pt x="104" y="243"/>
                    </a:lnTo>
                    <a:lnTo>
                      <a:pt x="106" y="243"/>
                    </a:lnTo>
                    <a:lnTo>
                      <a:pt x="106" y="241"/>
                    </a:lnTo>
                    <a:lnTo>
                      <a:pt x="110" y="241"/>
                    </a:lnTo>
                    <a:lnTo>
                      <a:pt x="112" y="241"/>
                    </a:lnTo>
                    <a:lnTo>
                      <a:pt x="114" y="239"/>
                    </a:lnTo>
                    <a:lnTo>
                      <a:pt x="116" y="239"/>
                    </a:lnTo>
                    <a:lnTo>
                      <a:pt x="116" y="241"/>
                    </a:lnTo>
                    <a:lnTo>
                      <a:pt x="118" y="241"/>
                    </a:lnTo>
                    <a:lnTo>
                      <a:pt x="116" y="241"/>
                    </a:lnTo>
                    <a:lnTo>
                      <a:pt x="118" y="241"/>
                    </a:lnTo>
                    <a:lnTo>
                      <a:pt x="120" y="241"/>
                    </a:lnTo>
                    <a:lnTo>
                      <a:pt x="122" y="241"/>
                    </a:lnTo>
                    <a:lnTo>
                      <a:pt x="120" y="241"/>
                    </a:lnTo>
                    <a:lnTo>
                      <a:pt x="118" y="241"/>
                    </a:lnTo>
                    <a:lnTo>
                      <a:pt x="118" y="239"/>
                    </a:lnTo>
                    <a:lnTo>
                      <a:pt x="120" y="239"/>
                    </a:lnTo>
                    <a:lnTo>
                      <a:pt x="122" y="239"/>
                    </a:lnTo>
                    <a:lnTo>
                      <a:pt x="126" y="239"/>
                    </a:lnTo>
                    <a:lnTo>
                      <a:pt x="124" y="237"/>
                    </a:lnTo>
                    <a:lnTo>
                      <a:pt x="122" y="239"/>
                    </a:lnTo>
                    <a:lnTo>
                      <a:pt x="120" y="239"/>
                    </a:lnTo>
                    <a:lnTo>
                      <a:pt x="118" y="239"/>
                    </a:lnTo>
                    <a:lnTo>
                      <a:pt x="116" y="239"/>
                    </a:lnTo>
                    <a:lnTo>
                      <a:pt x="114" y="239"/>
                    </a:lnTo>
                    <a:lnTo>
                      <a:pt x="110" y="241"/>
                    </a:lnTo>
                    <a:lnTo>
                      <a:pt x="108" y="241"/>
                    </a:lnTo>
                    <a:lnTo>
                      <a:pt x="112" y="239"/>
                    </a:lnTo>
                    <a:lnTo>
                      <a:pt x="114" y="239"/>
                    </a:lnTo>
                    <a:lnTo>
                      <a:pt x="116" y="239"/>
                    </a:lnTo>
                    <a:lnTo>
                      <a:pt x="116" y="237"/>
                    </a:lnTo>
                    <a:lnTo>
                      <a:pt x="114" y="239"/>
                    </a:lnTo>
                    <a:lnTo>
                      <a:pt x="112" y="239"/>
                    </a:lnTo>
                    <a:lnTo>
                      <a:pt x="110" y="239"/>
                    </a:lnTo>
                    <a:lnTo>
                      <a:pt x="110" y="237"/>
                    </a:lnTo>
                    <a:lnTo>
                      <a:pt x="110" y="239"/>
                    </a:lnTo>
                    <a:lnTo>
                      <a:pt x="108" y="237"/>
                    </a:lnTo>
                    <a:lnTo>
                      <a:pt x="110" y="237"/>
                    </a:lnTo>
                    <a:lnTo>
                      <a:pt x="112" y="237"/>
                    </a:lnTo>
                    <a:lnTo>
                      <a:pt x="110" y="235"/>
                    </a:lnTo>
                    <a:lnTo>
                      <a:pt x="108" y="235"/>
                    </a:lnTo>
                    <a:lnTo>
                      <a:pt x="110" y="233"/>
                    </a:lnTo>
                    <a:lnTo>
                      <a:pt x="112" y="233"/>
                    </a:lnTo>
                    <a:lnTo>
                      <a:pt x="112" y="235"/>
                    </a:lnTo>
                    <a:lnTo>
                      <a:pt x="114" y="235"/>
                    </a:lnTo>
                    <a:lnTo>
                      <a:pt x="112" y="235"/>
                    </a:lnTo>
                    <a:lnTo>
                      <a:pt x="114" y="233"/>
                    </a:lnTo>
                    <a:lnTo>
                      <a:pt x="116" y="233"/>
                    </a:lnTo>
                    <a:lnTo>
                      <a:pt x="118" y="235"/>
                    </a:lnTo>
                    <a:lnTo>
                      <a:pt x="118" y="233"/>
                    </a:lnTo>
                    <a:lnTo>
                      <a:pt x="116" y="233"/>
                    </a:lnTo>
                    <a:lnTo>
                      <a:pt x="118" y="233"/>
                    </a:lnTo>
                    <a:lnTo>
                      <a:pt x="116" y="233"/>
                    </a:lnTo>
                    <a:lnTo>
                      <a:pt x="112" y="233"/>
                    </a:lnTo>
                    <a:lnTo>
                      <a:pt x="114" y="233"/>
                    </a:lnTo>
                    <a:lnTo>
                      <a:pt x="112" y="231"/>
                    </a:lnTo>
                    <a:lnTo>
                      <a:pt x="110" y="231"/>
                    </a:lnTo>
                    <a:lnTo>
                      <a:pt x="112" y="231"/>
                    </a:lnTo>
                    <a:lnTo>
                      <a:pt x="114" y="231"/>
                    </a:lnTo>
                    <a:lnTo>
                      <a:pt x="116" y="231"/>
                    </a:lnTo>
                    <a:lnTo>
                      <a:pt x="114" y="231"/>
                    </a:lnTo>
                    <a:lnTo>
                      <a:pt x="112" y="231"/>
                    </a:lnTo>
                    <a:lnTo>
                      <a:pt x="114" y="231"/>
                    </a:lnTo>
                    <a:lnTo>
                      <a:pt x="116" y="231"/>
                    </a:lnTo>
                    <a:lnTo>
                      <a:pt x="118" y="231"/>
                    </a:lnTo>
                    <a:lnTo>
                      <a:pt x="120" y="231"/>
                    </a:lnTo>
                    <a:lnTo>
                      <a:pt x="118" y="231"/>
                    </a:lnTo>
                    <a:lnTo>
                      <a:pt x="116" y="231"/>
                    </a:lnTo>
                    <a:lnTo>
                      <a:pt x="116" y="229"/>
                    </a:lnTo>
                    <a:lnTo>
                      <a:pt x="118" y="229"/>
                    </a:lnTo>
                    <a:lnTo>
                      <a:pt x="120" y="229"/>
                    </a:lnTo>
                    <a:lnTo>
                      <a:pt x="122" y="229"/>
                    </a:lnTo>
                    <a:lnTo>
                      <a:pt x="120" y="229"/>
                    </a:lnTo>
                    <a:lnTo>
                      <a:pt x="118" y="229"/>
                    </a:lnTo>
                    <a:lnTo>
                      <a:pt x="118" y="227"/>
                    </a:lnTo>
                    <a:lnTo>
                      <a:pt x="116" y="227"/>
                    </a:lnTo>
                    <a:lnTo>
                      <a:pt x="114" y="227"/>
                    </a:lnTo>
                    <a:lnTo>
                      <a:pt x="116" y="227"/>
                    </a:lnTo>
                    <a:lnTo>
                      <a:pt x="118" y="227"/>
                    </a:lnTo>
                    <a:lnTo>
                      <a:pt x="120" y="227"/>
                    </a:lnTo>
                    <a:lnTo>
                      <a:pt x="118" y="227"/>
                    </a:lnTo>
                    <a:lnTo>
                      <a:pt x="120" y="227"/>
                    </a:lnTo>
                    <a:lnTo>
                      <a:pt x="122" y="225"/>
                    </a:lnTo>
                    <a:lnTo>
                      <a:pt x="122" y="227"/>
                    </a:lnTo>
                    <a:lnTo>
                      <a:pt x="120" y="227"/>
                    </a:lnTo>
                    <a:lnTo>
                      <a:pt x="122" y="227"/>
                    </a:lnTo>
                    <a:lnTo>
                      <a:pt x="122" y="225"/>
                    </a:lnTo>
                    <a:lnTo>
                      <a:pt x="124" y="225"/>
                    </a:lnTo>
                    <a:lnTo>
                      <a:pt x="124" y="227"/>
                    </a:lnTo>
                    <a:lnTo>
                      <a:pt x="126" y="227"/>
                    </a:lnTo>
                    <a:lnTo>
                      <a:pt x="126" y="225"/>
                    </a:lnTo>
                    <a:lnTo>
                      <a:pt x="126" y="223"/>
                    </a:lnTo>
                    <a:lnTo>
                      <a:pt x="128" y="223"/>
                    </a:lnTo>
                    <a:lnTo>
                      <a:pt x="130" y="223"/>
                    </a:lnTo>
                    <a:lnTo>
                      <a:pt x="130" y="221"/>
                    </a:lnTo>
                    <a:lnTo>
                      <a:pt x="128" y="221"/>
                    </a:lnTo>
                    <a:lnTo>
                      <a:pt x="126" y="221"/>
                    </a:lnTo>
                    <a:lnTo>
                      <a:pt x="128" y="221"/>
                    </a:lnTo>
                    <a:lnTo>
                      <a:pt x="128" y="219"/>
                    </a:lnTo>
                    <a:lnTo>
                      <a:pt x="130" y="219"/>
                    </a:lnTo>
                    <a:lnTo>
                      <a:pt x="130" y="217"/>
                    </a:lnTo>
                    <a:lnTo>
                      <a:pt x="132" y="217"/>
                    </a:lnTo>
                    <a:lnTo>
                      <a:pt x="132" y="219"/>
                    </a:lnTo>
                    <a:lnTo>
                      <a:pt x="132" y="217"/>
                    </a:lnTo>
                    <a:lnTo>
                      <a:pt x="134" y="217"/>
                    </a:lnTo>
                    <a:lnTo>
                      <a:pt x="132" y="217"/>
                    </a:lnTo>
                    <a:lnTo>
                      <a:pt x="130" y="217"/>
                    </a:lnTo>
                    <a:lnTo>
                      <a:pt x="132" y="215"/>
                    </a:lnTo>
                    <a:lnTo>
                      <a:pt x="134" y="215"/>
                    </a:lnTo>
                    <a:lnTo>
                      <a:pt x="136" y="215"/>
                    </a:lnTo>
                    <a:lnTo>
                      <a:pt x="134" y="215"/>
                    </a:lnTo>
                    <a:lnTo>
                      <a:pt x="134" y="217"/>
                    </a:lnTo>
                    <a:lnTo>
                      <a:pt x="134" y="215"/>
                    </a:lnTo>
                    <a:lnTo>
                      <a:pt x="136" y="215"/>
                    </a:lnTo>
                    <a:lnTo>
                      <a:pt x="138" y="215"/>
                    </a:lnTo>
                    <a:lnTo>
                      <a:pt x="136" y="217"/>
                    </a:lnTo>
                    <a:lnTo>
                      <a:pt x="138" y="217"/>
                    </a:lnTo>
                    <a:lnTo>
                      <a:pt x="138" y="215"/>
                    </a:lnTo>
                    <a:lnTo>
                      <a:pt x="138" y="213"/>
                    </a:lnTo>
                    <a:lnTo>
                      <a:pt x="138" y="215"/>
                    </a:lnTo>
                    <a:lnTo>
                      <a:pt x="140" y="215"/>
                    </a:lnTo>
                    <a:lnTo>
                      <a:pt x="140" y="213"/>
                    </a:lnTo>
                    <a:lnTo>
                      <a:pt x="138" y="213"/>
                    </a:lnTo>
                    <a:lnTo>
                      <a:pt x="136" y="213"/>
                    </a:lnTo>
                    <a:lnTo>
                      <a:pt x="138" y="213"/>
                    </a:lnTo>
                    <a:lnTo>
                      <a:pt x="138" y="211"/>
                    </a:lnTo>
                    <a:lnTo>
                      <a:pt x="140" y="213"/>
                    </a:lnTo>
                    <a:lnTo>
                      <a:pt x="142" y="213"/>
                    </a:lnTo>
                    <a:lnTo>
                      <a:pt x="140" y="213"/>
                    </a:lnTo>
                    <a:lnTo>
                      <a:pt x="140" y="211"/>
                    </a:lnTo>
                    <a:lnTo>
                      <a:pt x="142" y="211"/>
                    </a:lnTo>
                    <a:lnTo>
                      <a:pt x="144" y="211"/>
                    </a:lnTo>
                    <a:lnTo>
                      <a:pt x="144" y="213"/>
                    </a:lnTo>
                    <a:lnTo>
                      <a:pt x="146" y="213"/>
                    </a:lnTo>
                    <a:lnTo>
                      <a:pt x="144" y="211"/>
                    </a:lnTo>
                    <a:lnTo>
                      <a:pt x="142" y="211"/>
                    </a:lnTo>
                    <a:lnTo>
                      <a:pt x="140" y="211"/>
                    </a:lnTo>
                    <a:lnTo>
                      <a:pt x="138" y="211"/>
                    </a:lnTo>
                    <a:lnTo>
                      <a:pt x="136" y="213"/>
                    </a:lnTo>
                    <a:lnTo>
                      <a:pt x="134" y="213"/>
                    </a:lnTo>
                    <a:lnTo>
                      <a:pt x="132" y="213"/>
                    </a:lnTo>
                    <a:lnTo>
                      <a:pt x="130" y="213"/>
                    </a:lnTo>
                    <a:lnTo>
                      <a:pt x="132" y="213"/>
                    </a:lnTo>
                    <a:lnTo>
                      <a:pt x="130" y="211"/>
                    </a:lnTo>
                    <a:lnTo>
                      <a:pt x="132" y="211"/>
                    </a:lnTo>
                    <a:lnTo>
                      <a:pt x="134" y="211"/>
                    </a:lnTo>
                    <a:lnTo>
                      <a:pt x="132" y="211"/>
                    </a:lnTo>
                    <a:lnTo>
                      <a:pt x="130" y="211"/>
                    </a:lnTo>
                    <a:lnTo>
                      <a:pt x="130" y="209"/>
                    </a:lnTo>
                    <a:lnTo>
                      <a:pt x="132" y="209"/>
                    </a:lnTo>
                    <a:lnTo>
                      <a:pt x="134" y="209"/>
                    </a:lnTo>
                    <a:lnTo>
                      <a:pt x="132" y="209"/>
                    </a:lnTo>
                    <a:lnTo>
                      <a:pt x="134" y="209"/>
                    </a:lnTo>
                    <a:lnTo>
                      <a:pt x="136" y="209"/>
                    </a:lnTo>
                    <a:lnTo>
                      <a:pt x="138" y="209"/>
                    </a:lnTo>
                    <a:lnTo>
                      <a:pt x="140" y="209"/>
                    </a:lnTo>
                    <a:lnTo>
                      <a:pt x="142" y="209"/>
                    </a:lnTo>
                    <a:lnTo>
                      <a:pt x="142" y="207"/>
                    </a:lnTo>
                    <a:lnTo>
                      <a:pt x="144" y="207"/>
                    </a:lnTo>
                    <a:lnTo>
                      <a:pt x="146" y="209"/>
                    </a:lnTo>
                    <a:lnTo>
                      <a:pt x="146" y="207"/>
                    </a:lnTo>
                    <a:lnTo>
                      <a:pt x="144" y="207"/>
                    </a:lnTo>
                    <a:lnTo>
                      <a:pt x="142" y="207"/>
                    </a:lnTo>
                    <a:lnTo>
                      <a:pt x="142" y="205"/>
                    </a:lnTo>
                    <a:lnTo>
                      <a:pt x="140" y="205"/>
                    </a:lnTo>
                    <a:lnTo>
                      <a:pt x="138" y="207"/>
                    </a:lnTo>
                    <a:lnTo>
                      <a:pt x="140" y="207"/>
                    </a:lnTo>
                    <a:lnTo>
                      <a:pt x="138" y="207"/>
                    </a:lnTo>
                    <a:lnTo>
                      <a:pt x="136" y="205"/>
                    </a:lnTo>
                    <a:lnTo>
                      <a:pt x="138" y="205"/>
                    </a:lnTo>
                    <a:lnTo>
                      <a:pt x="140" y="205"/>
                    </a:lnTo>
                    <a:lnTo>
                      <a:pt x="142" y="205"/>
                    </a:lnTo>
                    <a:lnTo>
                      <a:pt x="144" y="205"/>
                    </a:lnTo>
                    <a:lnTo>
                      <a:pt x="146" y="205"/>
                    </a:lnTo>
                    <a:lnTo>
                      <a:pt x="144" y="205"/>
                    </a:lnTo>
                    <a:lnTo>
                      <a:pt x="146" y="205"/>
                    </a:lnTo>
                    <a:lnTo>
                      <a:pt x="146" y="203"/>
                    </a:lnTo>
                    <a:lnTo>
                      <a:pt x="148" y="203"/>
                    </a:lnTo>
                    <a:lnTo>
                      <a:pt x="148" y="205"/>
                    </a:lnTo>
                    <a:lnTo>
                      <a:pt x="148" y="207"/>
                    </a:lnTo>
                    <a:lnTo>
                      <a:pt x="150" y="207"/>
                    </a:lnTo>
                    <a:lnTo>
                      <a:pt x="150" y="209"/>
                    </a:lnTo>
                    <a:lnTo>
                      <a:pt x="152" y="209"/>
                    </a:lnTo>
                    <a:lnTo>
                      <a:pt x="152" y="207"/>
                    </a:lnTo>
                    <a:lnTo>
                      <a:pt x="150" y="207"/>
                    </a:lnTo>
                    <a:lnTo>
                      <a:pt x="154" y="207"/>
                    </a:lnTo>
                    <a:lnTo>
                      <a:pt x="152" y="207"/>
                    </a:lnTo>
                    <a:lnTo>
                      <a:pt x="154" y="207"/>
                    </a:lnTo>
                    <a:lnTo>
                      <a:pt x="152" y="207"/>
                    </a:lnTo>
                    <a:lnTo>
                      <a:pt x="154" y="205"/>
                    </a:lnTo>
                    <a:lnTo>
                      <a:pt x="156" y="205"/>
                    </a:lnTo>
                    <a:lnTo>
                      <a:pt x="154" y="205"/>
                    </a:lnTo>
                    <a:lnTo>
                      <a:pt x="152" y="205"/>
                    </a:lnTo>
                    <a:lnTo>
                      <a:pt x="150" y="205"/>
                    </a:lnTo>
                    <a:lnTo>
                      <a:pt x="152" y="205"/>
                    </a:lnTo>
                    <a:lnTo>
                      <a:pt x="154" y="205"/>
                    </a:lnTo>
                    <a:lnTo>
                      <a:pt x="154" y="203"/>
                    </a:lnTo>
                    <a:lnTo>
                      <a:pt x="150" y="203"/>
                    </a:lnTo>
                    <a:lnTo>
                      <a:pt x="152" y="203"/>
                    </a:lnTo>
                    <a:lnTo>
                      <a:pt x="150" y="203"/>
                    </a:lnTo>
                    <a:lnTo>
                      <a:pt x="148" y="203"/>
                    </a:lnTo>
                    <a:lnTo>
                      <a:pt x="150" y="201"/>
                    </a:lnTo>
                    <a:lnTo>
                      <a:pt x="150" y="203"/>
                    </a:lnTo>
                    <a:lnTo>
                      <a:pt x="152" y="203"/>
                    </a:lnTo>
                    <a:lnTo>
                      <a:pt x="154" y="203"/>
                    </a:lnTo>
                    <a:lnTo>
                      <a:pt x="154" y="205"/>
                    </a:lnTo>
                    <a:lnTo>
                      <a:pt x="156" y="205"/>
                    </a:lnTo>
                    <a:lnTo>
                      <a:pt x="158" y="205"/>
                    </a:lnTo>
                    <a:lnTo>
                      <a:pt x="156" y="205"/>
                    </a:lnTo>
                    <a:lnTo>
                      <a:pt x="154" y="203"/>
                    </a:lnTo>
                    <a:lnTo>
                      <a:pt x="150" y="201"/>
                    </a:lnTo>
                    <a:lnTo>
                      <a:pt x="154" y="201"/>
                    </a:lnTo>
                    <a:lnTo>
                      <a:pt x="156" y="201"/>
                    </a:lnTo>
                    <a:lnTo>
                      <a:pt x="158" y="201"/>
                    </a:lnTo>
                    <a:lnTo>
                      <a:pt x="158" y="199"/>
                    </a:lnTo>
                    <a:lnTo>
                      <a:pt x="154" y="199"/>
                    </a:lnTo>
                    <a:lnTo>
                      <a:pt x="152" y="199"/>
                    </a:lnTo>
                    <a:lnTo>
                      <a:pt x="150" y="199"/>
                    </a:lnTo>
                    <a:lnTo>
                      <a:pt x="148" y="201"/>
                    </a:lnTo>
                    <a:lnTo>
                      <a:pt x="148" y="199"/>
                    </a:lnTo>
                    <a:lnTo>
                      <a:pt x="150" y="197"/>
                    </a:lnTo>
                    <a:lnTo>
                      <a:pt x="152" y="197"/>
                    </a:lnTo>
                    <a:lnTo>
                      <a:pt x="154" y="197"/>
                    </a:lnTo>
                    <a:lnTo>
                      <a:pt x="154" y="195"/>
                    </a:lnTo>
                    <a:lnTo>
                      <a:pt x="156" y="195"/>
                    </a:lnTo>
                    <a:lnTo>
                      <a:pt x="158" y="195"/>
                    </a:lnTo>
                    <a:lnTo>
                      <a:pt x="160" y="195"/>
                    </a:lnTo>
                    <a:lnTo>
                      <a:pt x="162" y="195"/>
                    </a:lnTo>
                    <a:lnTo>
                      <a:pt x="160" y="195"/>
                    </a:lnTo>
                    <a:lnTo>
                      <a:pt x="162" y="195"/>
                    </a:lnTo>
                    <a:lnTo>
                      <a:pt x="164" y="195"/>
                    </a:lnTo>
                    <a:lnTo>
                      <a:pt x="166" y="195"/>
                    </a:lnTo>
                    <a:lnTo>
                      <a:pt x="164" y="195"/>
                    </a:lnTo>
                    <a:lnTo>
                      <a:pt x="162" y="193"/>
                    </a:lnTo>
                    <a:lnTo>
                      <a:pt x="164" y="193"/>
                    </a:lnTo>
                    <a:lnTo>
                      <a:pt x="168" y="193"/>
                    </a:lnTo>
                    <a:lnTo>
                      <a:pt x="170" y="193"/>
                    </a:lnTo>
                    <a:lnTo>
                      <a:pt x="166" y="193"/>
                    </a:lnTo>
                    <a:lnTo>
                      <a:pt x="166" y="191"/>
                    </a:lnTo>
                    <a:lnTo>
                      <a:pt x="168" y="191"/>
                    </a:lnTo>
                    <a:lnTo>
                      <a:pt x="170" y="191"/>
                    </a:lnTo>
                    <a:lnTo>
                      <a:pt x="168" y="191"/>
                    </a:lnTo>
                    <a:lnTo>
                      <a:pt x="164" y="191"/>
                    </a:lnTo>
                    <a:lnTo>
                      <a:pt x="166" y="189"/>
                    </a:lnTo>
                    <a:lnTo>
                      <a:pt x="164" y="189"/>
                    </a:lnTo>
                    <a:lnTo>
                      <a:pt x="168" y="187"/>
                    </a:lnTo>
                    <a:lnTo>
                      <a:pt x="166" y="187"/>
                    </a:lnTo>
                    <a:lnTo>
                      <a:pt x="168" y="187"/>
                    </a:lnTo>
                    <a:lnTo>
                      <a:pt x="172" y="187"/>
                    </a:lnTo>
                    <a:lnTo>
                      <a:pt x="172" y="185"/>
                    </a:lnTo>
                    <a:lnTo>
                      <a:pt x="172" y="183"/>
                    </a:lnTo>
                    <a:lnTo>
                      <a:pt x="174" y="181"/>
                    </a:lnTo>
                    <a:lnTo>
                      <a:pt x="172" y="181"/>
                    </a:lnTo>
                    <a:lnTo>
                      <a:pt x="174" y="181"/>
                    </a:lnTo>
                    <a:lnTo>
                      <a:pt x="176" y="181"/>
                    </a:lnTo>
                    <a:lnTo>
                      <a:pt x="178" y="183"/>
                    </a:lnTo>
                    <a:lnTo>
                      <a:pt x="178" y="185"/>
                    </a:lnTo>
                    <a:lnTo>
                      <a:pt x="178" y="183"/>
                    </a:lnTo>
                    <a:lnTo>
                      <a:pt x="180" y="183"/>
                    </a:lnTo>
                    <a:lnTo>
                      <a:pt x="182" y="183"/>
                    </a:lnTo>
                    <a:lnTo>
                      <a:pt x="178" y="183"/>
                    </a:lnTo>
                    <a:lnTo>
                      <a:pt x="178" y="181"/>
                    </a:lnTo>
                    <a:lnTo>
                      <a:pt x="176" y="181"/>
                    </a:lnTo>
                    <a:lnTo>
                      <a:pt x="180" y="179"/>
                    </a:lnTo>
                    <a:lnTo>
                      <a:pt x="182" y="179"/>
                    </a:lnTo>
                    <a:lnTo>
                      <a:pt x="182" y="181"/>
                    </a:lnTo>
                    <a:lnTo>
                      <a:pt x="184" y="181"/>
                    </a:lnTo>
                    <a:lnTo>
                      <a:pt x="184" y="183"/>
                    </a:lnTo>
                    <a:lnTo>
                      <a:pt x="188" y="183"/>
                    </a:lnTo>
                    <a:lnTo>
                      <a:pt x="190" y="183"/>
                    </a:lnTo>
                    <a:lnTo>
                      <a:pt x="188" y="185"/>
                    </a:lnTo>
                    <a:lnTo>
                      <a:pt x="190" y="185"/>
                    </a:lnTo>
                    <a:lnTo>
                      <a:pt x="190" y="183"/>
                    </a:lnTo>
                    <a:lnTo>
                      <a:pt x="188" y="183"/>
                    </a:lnTo>
                    <a:lnTo>
                      <a:pt x="184" y="181"/>
                    </a:lnTo>
                    <a:lnTo>
                      <a:pt x="182" y="179"/>
                    </a:lnTo>
                    <a:lnTo>
                      <a:pt x="184" y="177"/>
                    </a:lnTo>
                    <a:lnTo>
                      <a:pt x="188" y="175"/>
                    </a:lnTo>
                    <a:lnTo>
                      <a:pt x="192" y="175"/>
                    </a:lnTo>
                    <a:lnTo>
                      <a:pt x="194" y="175"/>
                    </a:lnTo>
                    <a:lnTo>
                      <a:pt x="192" y="177"/>
                    </a:lnTo>
                    <a:lnTo>
                      <a:pt x="194" y="179"/>
                    </a:lnTo>
                    <a:lnTo>
                      <a:pt x="192" y="181"/>
                    </a:lnTo>
                    <a:lnTo>
                      <a:pt x="194" y="181"/>
                    </a:lnTo>
                    <a:lnTo>
                      <a:pt x="194" y="179"/>
                    </a:lnTo>
                    <a:lnTo>
                      <a:pt x="196" y="179"/>
                    </a:lnTo>
                    <a:lnTo>
                      <a:pt x="194" y="177"/>
                    </a:lnTo>
                    <a:lnTo>
                      <a:pt x="196" y="175"/>
                    </a:lnTo>
                    <a:lnTo>
                      <a:pt x="196" y="177"/>
                    </a:lnTo>
                    <a:lnTo>
                      <a:pt x="198" y="173"/>
                    </a:lnTo>
                    <a:lnTo>
                      <a:pt x="200" y="173"/>
                    </a:lnTo>
                    <a:lnTo>
                      <a:pt x="202" y="173"/>
                    </a:lnTo>
                    <a:lnTo>
                      <a:pt x="202" y="177"/>
                    </a:lnTo>
                    <a:lnTo>
                      <a:pt x="202" y="179"/>
                    </a:lnTo>
                    <a:lnTo>
                      <a:pt x="202" y="181"/>
                    </a:lnTo>
                    <a:lnTo>
                      <a:pt x="200" y="181"/>
                    </a:lnTo>
                    <a:lnTo>
                      <a:pt x="198" y="183"/>
                    </a:lnTo>
                    <a:lnTo>
                      <a:pt x="198" y="185"/>
                    </a:lnTo>
                    <a:lnTo>
                      <a:pt x="198" y="183"/>
                    </a:lnTo>
                    <a:lnTo>
                      <a:pt x="202" y="183"/>
                    </a:lnTo>
                    <a:lnTo>
                      <a:pt x="202" y="179"/>
                    </a:lnTo>
                    <a:lnTo>
                      <a:pt x="206" y="181"/>
                    </a:lnTo>
                    <a:lnTo>
                      <a:pt x="202" y="179"/>
                    </a:lnTo>
                    <a:lnTo>
                      <a:pt x="204" y="177"/>
                    </a:lnTo>
                    <a:lnTo>
                      <a:pt x="204" y="175"/>
                    </a:lnTo>
                    <a:lnTo>
                      <a:pt x="206" y="175"/>
                    </a:lnTo>
                    <a:lnTo>
                      <a:pt x="206" y="173"/>
                    </a:lnTo>
                    <a:lnTo>
                      <a:pt x="210" y="173"/>
                    </a:lnTo>
                    <a:lnTo>
                      <a:pt x="208" y="175"/>
                    </a:lnTo>
                    <a:lnTo>
                      <a:pt x="210" y="175"/>
                    </a:lnTo>
                    <a:lnTo>
                      <a:pt x="212" y="175"/>
                    </a:lnTo>
                    <a:lnTo>
                      <a:pt x="212" y="173"/>
                    </a:lnTo>
                    <a:lnTo>
                      <a:pt x="214" y="173"/>
                    </a:lnTo>
                    <a:lnTo>
                      <a:pt x="212" y="173"/>
                    </a:lnTo>
                    <a:lnTo>
                      <a:pt x="214" y="171"/>
                    </a:lnTo>
                    <a:lnTo>
                      <a:pt x="216" y="171"/>
                    </a:lnTo>
                    <a:lnTo>
                      <a:pt x="218" y="173"/>
                    </a:lnTo>
                    <a:lnTo>
                      <a:pt x="220" y="173"/>
                    </a:lnTo>
                    <a:lnTo>
                      <a:pt x="222" y="175"/>
                    </a:lnTo>
                    <a:lnTo>
                      <a:pt x="224" y="177"/>
                    </a:lnTo>
                    <a:lnTo>
                      <a:pt x="226" y="177"/>
                    </a:lnTo>
                    <a:lnTo>
                      <a:pt x="224" y="175"/>
                    </a:lnTo>
                    <a:lnTo>
                      <a:pt x="222" y="173"/>
                    </a:lnTo>
                    <a:lnTo>
                      <a:pt x="222" y="171"/>
                    </a:lnTo>
                    <a:lnTo>
                      <a:pt x="224" y="173"/>
                    </a:lnTo>
                    <a:lnTo>
                      <a:pt x="224" y="171"/>
                    </a:lnTo>
                    <a:lnTo>
                      <a:pt x="222" y="171"/>
                    </a:lnTo>
                    <a:lnTo>
                      <a:pt x="220" y="171"/>
                    </a:lnTo>
                    <a:lnTo>
                      <a:pt x="224" y="169"/>
                    </a:lnTo>
                    <a:lnTo>
                      <a:pt x="218" y="171"/>
                    </a:lnTo>
                    <a:lnTo>
                      <a:pt x="216" y="169"/>
                    </a:lnTo>
                    <a:lnTo>
                      <a:pt x="214" y="169"/>
                    </a:lnTo>
                    <a:lnTo>
                      <a:pt x="212" y="169"/>
                    </a:lnTo>
                    <a:lnTo>
                      <a:pt x="212" y="167"/>
                    </a:lnTo>
                    <a:lnTo>
                      <a:pt x="214" y="167"/>
                    </a:lnTo>
                    <a:lnTo>
                      <a:pt x="216" y="165"/>
                    </a:lnTo>
                    <a:lnTo>
                      <a:pt x="218" y="167"/>
                    </a:lnTo>
                    <a:lnTo>
                      <a:pt x="220" y="169"/>
                    </a:lnTo>
                    <a:lnTo>
                      <a:pt x="218" y="167"/>
                    </a:lnTo>
                    <a:lnTo>
                      <a:pt x="222" y="165"/>
                    </a:lnTo>
                    <a:lnTo>
                      <a:pt x="224" y="167"/>
                    </a:lnTo>
                    <a:lnTo>
                      <a:pt x="226" y="167"/>
                    </a:lnTo>
                    <a:lnTo>
                      <a:pt x="226" y="169"/>
                    </a:lnTo>
                    <a:lnTo>
                      <a:pt x="230" y="169"/>
                    </a:lnTo>
                    <a:lnTo>
                      <a:pt x="228" y="169"/>
                    </a:lnTo>
                    <a:lnTo>
                      <a:pt x="226" y="169"/>
                    </a:lnTo>
                    <a:lnTo>
                      <a:pt x="226" y="167"/>
                    </a:lnTo>
                    <a:lnTo>
                      <a:pt x="234" y="167"/>
                    </a:lnTo>
                    <a:lnTo>
                      <a:pt x="234" y="169"/>
                    </a:lnTo>
                    <a:lnTo>
                      <a:pt x="232" y="169"/>
                    </a:lnTo>
                    <a:lnTo>
                      <a:pt x="228" y="171"/>
                    </a:lnTo>
                    <a:lnTo>
                      <a:pt x="226" y="171"/>
                    </a:lnTo>
                    <a:lnTo>
                      <a:pt x="234" y="171"/>
                    </a:lnTo>
                    <a:lnTo>
                      <a:pt x="236" y="169"/>
                    </a:lnTo>
                    <a:lnTo>
                      <a:pt x="236" y="171"/>
                    </a:lnTo>
                    <a:lnTo>
                      <a:pt x="238" y="171"/>
                    </a:lnTo>
                    <a:lnTo>
                      <a:pt x="238" y="173"/>
                    </a:lnTo>
                    <a:lnTo>
                      <a:pt x="240" y="173"/>
                    </a:lnTo>
                    <a:lnTo>
                      <a:pt x="242" y="171"/>
                    </a:lnTo>
                    <a:lnTo>
                      <a:pt x="244" y="171"/>
                    </a:lnTo>
                    <a:lnTo>
                      <a:pt x="242" y="171"/>
                    </a:lnTo>
                    <a:lnTo>
                      <a:pt x="240" y="171"/>
                    </a:lnTo>
                    <a:lnTo>
                      <a:pt x="238" y="169"/>
                    </a:lnTo>
                    <a:lnTo>
                      <a:pt x="240" y="169"/>
                    </a:lnTo>
                    <a:lnTo>
                      <a:pt x="238" y="167"/>
                    </a:lnTo>
                    <a:lnTo>
                      <a:pt x="242" y="167"/>
                    </a:lnTo>
                    <a:lnTo>
                      <a:pt x="240" y="167"/>
                    </a:lnTo>
                    <a:lnTo>
                      <a:pt x="242" y="167"/>
                    </a:lnTo>
                    <a:lnTo>
                      <a:pt x="242" y="165"/>
                    </a:lnTo>
                    <a:lnTo>
                      <a:pt x="244" y="163"/>
                    </a:lnTo>
                    <a:lnTo>
                      <a:pt x="246" y="163"/>
                    </a:lnTo>
                    <a:lnTo>
                      <a:pt x="248" y="163"/>
                    </a:lnTo>
                    <a:lnTo>
                      <a:pt x="250" y="163"/>
                    </a:lnTo>
                    <a:lnTo>
                      <a:pt x="252" y="163"/>
                    </a:lnTo>
                    <a:lnTo>
                      <a:pt x="250" y="163"/>
                    </a:lnTo>
                    <a:lnTo>
                      <a:pt x="250" y="160"/>
                    </a:lnTo>
                    <a:lnTo>
                      <a:pt x="252" y="158"/>
                    </a:lnTo>
                    <a:lnTo>
                      <a:pt x="254" y="160"/>
                    </a:lnTo>
                    <a:lnTo>
                      <a:pt x="256" y="160"/>
                    </a:lnTo>
                    <a:lnTo>
                      <a:pt x="254" y="158"/>
                    </a:lnTo>
                    <a:lnTo>
                      <a:pt x="250" y="156"/>
                    </a:lnTo>
                    <a:lnTo>
                      <a:pt x="254" y="156"/>
                    </a:lnTo>
                    <a:lnTo>
                      <a:pt x="256" y="156"/>
                    </a:lnTo>
                    <a:lnTo>
                      <a:pt x="254" y="156"/>
                    </a:lnTo>
                    <a:lnTo>
                      <a:pt x="252" y="15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099" name="Freeform 497">
                <a:extLst>
                  <a:ext uri="{FF2B5EF4-FFF2-40B4-BE49-F238E27FC236}">
                    <a16:creationId xmlns:a16="http://schemas.microsoft.com/office/drawing/2014/main" id="{67D689C6-8910-1934-3A55-F7A2B0CD91A8}"/>
                  </a:ext>
                </a:extLst>
              </p:cNvPr>
              <p:cNvSpPr>
                <a:spLocks noChangeAspect="1"/>
              </p:cNvSpPr>
              <p:nvPr/>
            </p:nvSpPr>
            <p:spPr bwMode="auto">
              <a:xfrm>
                <a:off x="4661784" y="2320952"/>
                <a:ext cx="33452" cy="21289"/>
              </a:xfrm>
              <a:custGeom>
                <a:avLst/>
                <a:gdLst>
                  <a:gd name="T0" fmla="*/ 8 w 22"/>
                  <a:gd name="T1" fmla="*/ 2 h 14"/>
                  <a:gd name="T2" fmla="*/ 12 w 22"/>
                  <a:gd name="T3" fmla="*/ 0 h 14"/>
                  <a:gd name="T4" fmla="*/ 12 w 22"/>
                  <a:gd name="T5" fmla="*/ 2 h 14"/>
                  <a:gd name="T6" fmla="*/ 10 w 22"/>
                  <a:gd name="T7" fmla="*/ 4 h 14"/>
                  <a:gd name="T8" fmla="*/ 12 w 22"/>
                  <a:gd name="T9" fmla="*/ 4 h 14"/>
                  <a:gd name="T10" fmla="*/ 14 w 22"/>
                  <a:gd name="T11" fmla="*/ 6 h 14"/>
                  <a:gd name="T12" fmla="*/ 10 w 22"/>
                  <a:gd name="T13" fmla="*/ 8 h 14"/>
                  <a:gd name="T14" fmla="*/ 12 w 22"/>
                  <a:gd name="T15" fmla="*/ 8 h 14"/>
                  <a:gd name="T16" fmla="*/ 14 w 22"/>
                  <a:gd name="T17" fmla="*/ 6 h 14"/>
                  <a:gd name="T18" fmla="*/ 16 w 22"/>
                  <a:gd name="T19" fmla="*/ 6 h 14"/>
                  <a:gd name="T20" fmla="*/ 14 w 22"/>
                  <a:gd name="T21" fmla="*/ 4 h 14"/>
                  <a:gd name="T22" fmla="*/ 18 w 22"/>
                  <a:gd name="T23" fmla="*/ 4 h 14"/>
                  <a:gd name="T24" fmla="*/ 16 w 22"/>
                  <a:gd name="T25" fmla="*/ 2 h 14"/>
                  <a:gd name="T26" fmla="*/ 20 w 22"/>
                  <a:gd name="T27" fmla="*/ 2 h 14"/>
                  <a:gd name="T28" fmla="*/ 22 w 22"/>
                  <a:gd name="T29" fmla="*/ 4 h 14"/>
                  <a:gd name="T30" fmla="*/ 22 w 22"/>
                  <a:gd name="T31" fmla="*/ 6 h 14"/>
                  <a:gd name="T32" fmla="*/ 20 w 22"/>
                  <a:gd name="T33" fmla="*/ 8 h 14"/>
                  <a:gd name="T34" fmla="*/ 16 w 22"/>
                  <a:gd name="T35" fmla="*/ 8 h 14"/>
                  <a:gd name="T36" fmla="*/ 12 w 22"/>
                  <a:gd name="T37" fmla="*/ 12 h 14"/>
                  <a:gd name="T38" fmla="*/ 12 w 22"/>
                  <a:gd name="T39" fmla="*/ 10 h 14"/>
                  <a:gd name="T40" fmla="*/ 10 w 22"/>
                  <a:gd name="T41" fmla="*/ 12 h 14"/>
                  <a:gd name="T42" fmla="*/ 8 w 22"/>
                  <a:gd name="T43" fmla="*/ 12 h 14"/>
                  <a:gd name="T44" fmla="*/ 6 w 22"/>
                  <a:gd name="T45" fmla="*/ 12 h 14"/>
                  <a:gd name="T46" fmla="*/ 8 w 22"/>
                  <a:gd name="T47" fmla="*/ 10 h 14"/>
                  <a:gd name="T48" fmla="*/ 4 w 22"/>
                  <a:gd name="T49" fmla="*/ 12 h 14"/>
                  <a:gd name="T50" fmla="*/ 2 w 22"/>
                  <a:gd name="T51" fmla="*/ 12 h 14"/>
                  <a:gd name="T52" fmla="*/ 4 w 22"/>
                  <a:gd name="T53" fmla="*/ 10 h 14"/>
                  <a:gd name="T54" fmla="*/ 4 w 22"/>
                  <a:gd name="T55" fmla="*/ 8 h 14"/>
                  <a:gd name="T56" fmla="*/ 8 w 22"/>
                  <a:gd name="T57" fmla="*/ 6 h 14"/>
                  <a:gd name="T58" fmla="*/ 6 w 22"/>
                  <a:gd name="T59" fmla="*/ 6 h 14"/>
                  <a:gd name="T60" fmla="*/ 6 w 22"/>
                  <a:gd name="T61" fmla="*/ 4 h 14"/>
                  <a:gd name="T62" fmla="*/ 8 w 22"/>
                  <a:gd name="T63" fmla="*/ 4 h 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 h="14">
                    <a:moveTo>
                      <a:pt x="6" y="2"/>
                    </a:moveTo>
                    <a:lnTo>
                      <a:pt x="8" y="2"/>
                    </a:lnTo>
                    <a:lnTo>
                      <a:pt x="10" y="2"/>
                    </a:lnTo>
                    <a:lnTo>
                      <a:pt x="12" y="0"/>
                    </a:lnTo>
                    <a:lnTo>
                      <a:pt x="12" y="2"/>
                    </a:lnTo>
                    <a:lnTo>
                      <a:pt x="12" y="4"/>
                    </a:lnTo>
                    <a:lnTo>
                      <a:pt x="10" y="4"/>
                    </a:lnTo>
                    <a:lnTo>
                      <a:pt x="12" y="4"/>
                    </a:lnTo>
                    <a:lnTo>
                      <a:pt x="14" y="4"/>
                    </a:lnTo>
                    <a:lnTo>
                      <a:pt x="14" y="6"/>
                    </a:lnTo>
                    <a:lnTo>
                      <a:pt x="12" y="6"/>
                    </a:lnTo>
                    <a:lnTo>
                      <a:pt x="10" y="8"/>
                    </a:lnTo>
                    <a:lnTo>
                      <a:pt x="12" y="8"/>
                    </a:lnTo>
                    <a:lnTo>
                      <a:pt x="14" y="6"/>
                    </a:lnTo>
                    <a:lnTo>
                      <a:pt x="16" y="6"/>
                    </a:lnTo>
                    <a:lnTo>
                      <a:pt x="16" y="4"/>
                    </a:lnTo>
                    <a:lnTo>
                      <a:pt x="14" y="4"/>
                    </a:lnTo>
                    <a:lnTo>
                      <a:pt x="16" y="2"/>
                    </a:lnTo>
                    <a:lnTo>
                      <a:pt x="18" y="4"/>
                    </a:lnTo>
                    <a:lnTo>
                      <a:pt x="16" y="2"/>
                    </a:lnTo>
                    <a:lnTo>
                      <a:pt x="20" y="2"/>
                    </a:lnTo>
                    <a:lnTo>
                      <a:pt x="20" y="4"/>
                    </a:lnTo>
                    <a:lnTo>
                      <a:pt x="22" y="4"/>
                    </a:lnTo>
                    <a:lnTo>
                      <a:pt x="22" y="6"/>
                    </a:lnTo>
                    <a:lnTo>
                      <a:pt x="20" y="8"/>
                    </a:lnTo>
                    <a:lnTo>
                      <a:pt x="16" y="8"/>
                    </a:lnTo>
                    <a:lnTo>
                      <a:pt x="14" y="12"/>
                    </a:lnTo>
                    <a:lnTo>
                      <a:pt x="12" y="12"/>
                    </a:lnTo>
                    <a:lnTo>
                      <a:pt x="12" y="10"/>
                    </a:lnTo>
                    <a:lnTo>
                      <a:pt x="12" y="12"/>
                    </a:lnTo>
                    <a:lnTo>
                      <a:pt x="10" y="12"/>
                    </a:lnTo>
                    <a:lnTo>
                      <a:pt x="10" y="14"/>
                    </a:lnTo>
                    <a:lnTo>
                      <a:pt x="8" y="12"/>
                    </a:lnTo>
                    <a:lnTo>
                      <a:pt x="6" y="12"/>
                    </a:lnTo>
                    <a:lnTo>
                      <a:pt x="8" y="10"/>
                    </a:lnTo>
                    <a:lnTo>
                      <a:pt x="4" y="12"/>
                    </a:lnTo>
                    <a:lnTo>
                      <a:pt x="0" y="14"/>
                    </a:lnTo>
                    <a:lnTo>
                      <a:pt x="2" y="12"/>
                    </a:lnTo>
                    <a:lnTo>
                      <a:pt x="2" y="10"/>
                    </a:lnTo>
                    <a:lnTo>
                      <a:pt x="4" y="10"/>
                    </a:lnTo>
                    <a:lnTo>
                      <a:pt x="2" y="8"/>
                    </a:lnTo>
                    <a:lnTo>
                      <a:pt x="4" y="8"/>
                    </a:lnTo>
                    <a:lnTo>
                      <a:pt x="6" y="8"/>
                    </a:lnTo>
                    <a:lnTo>
                      <a:pt x="8" y="6"/>
                    </a:lnTo>
                    <a:lnTo>
                      <a:pt x="6" y="6"/>
                    </a:lnTo>
                    <a:lnTo>
                      <a:pt x="8" y="6"/>
                    </a:lnTo>
                    <a:lnTo>
                      <a:pt x="6" y="4"/>
                    </a:lnTo>
                    <a:lnTo>
                      <a:pt x="8" y="4"/>
                    </a:lnTo>
                    <a:lnTo>
                      <a:pt x="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00" name="Freeform 498">
                <a:extLst>
                  <a:ext uri="{FF2B5EF4-FFF2-40B4-BE49-F238E27FC236}">
                    <a16:creationId xmlns:a16="http://schemas.microsoft.com/office/drawing/2014/main" id="{354DDD33-EF74-AB03-8BA9-668DBE86BFB4}"/>
                  </a:ext>
                </a:extLst>
              </p:cNvPr>
              <p:cNvSpPr>
                <a:spLocks noChangeAspect="1"/>
              </p:cNvSpPr>
              <p:nvPr/>
            </p:nvSpPr>
            <p:spPr bwMode="auto">
              <a:xfrm>
                <a:off x="4661784" y="2320952"/>
                <a:ext cx="33452" cy="21289"/>
              </a:xfrm>
              <a:custGeom>
                <a:avLst/>
                <a:gdLst>
                  <a:gd name="T0" fmla="*/ 8 w 22"/>
                  <a:gd name="T1" fmla="*/ 2 h 14"/>
                  <a:gd name="T2" fmla="*/ 12 w 22"/>
                  <a:gd name="T3" fmla="*/ 0 h 14"/>
                  <a:gd name="T4" fmla="*/ 12 w 22"/>
                  <a:gd name="T5" fmla="*/ 2 h 14"/>
                  <a:gd name="T6" fmla="*/ 10 w 22"/>
                  <a:gd name="T7" fmla="*/ 4 h 14"/>
                  <a:gd name="T8" fmla="*/ 12 w 22"/>
                  <a:gd name="T9" fmla="*/ 4 h 14"/>
                  <a:gd name="T10" fmla="*/ 14 w 22"/>
                  <a:gd name="T11" fmla="*/ 6 h 14"/>
                  <a:gd name="T12" fmla="*/ 10 w 22"/>
                  <a:gd name="T13" fmla="*/ 8 h 14"/>
                  <a:gd name="T14" fmla="*/ 12 w 22"/>
                  <a:gd name="T15" fmla="*/ 8 h 14"/>
                  <a:gd name="T16" fmla="*/ 14 w 22"/>
                  <a:gd name="T17" fmla="*/ 6 h 14"/>
                  <a:gd name="T18" fmla="*/ 16 w 22"/>
                  <a:gd name="T19" fmla="*/ 6 h 14"/>
                  <a:gd name="T20" fmla="*/ 14 w 22"/>
                  <a:gd name="T21" fmla="*/ 4 h 14"/>
                  <a:gd name="T22" fmla="*/ 18 w 22"/>
                  <a:gd name="T23" fmla="*/ 4 h 14"/>
                  <a:gd name="T24" fmla="*/ 16 w 22"/>
                  <a:gd name="T25" fmla="*/ 2 h 14"/>
                  <a:gd name="T26" fmla="*/ 20 w 22"/>
                  <a:gd name="T27" fmla="*/ 2 h 14"/>
                  <a:gd name="T28" fmla="*/ 22 w 22"/>
                  <a:gd name="T29" fmla="*/ 4 h 14"/>
                  <a:gd name="T30" fmla="*/ 22 w 22"/>
                  <a:gd name="T31" fmla="*/ 6 h 14"/>
                  <a:gd name="T32" fmla="*/ 20 w 22"/>
                  <a:gd name="T33" fmla="*/ 8 h 14"/>
                  <a:gd name="T34" fmla="*/ 16 w 22"/>
                  <a:gd name="T35" fmla="*/ 8 h 14"/>
                  <a:gd name="T36" fmla="*/ 12 w 22"/>
                  <a:gd name="T37" fmla="*/ 12 h 14"/>
                  <a:gd name="T38" fmla="*/ 12 w 22"/>
                  <a:gd name="T39" fmla="*/ 10 h 14"/>
                  <a:gd name="T40" fmla="*/ 10 w 22"/>
                  <a:gd name="T41" fmla="*/ 12 h 14"/>
                  <a:gd name="T42" fmla="*/ 8 w 22"/>
                  <a:gd name="T43" fmla="*/ 12 h 14"/>
                  <a:gd name="T44" fmla="*/ 6 w 22"/>
                  <a:gd name="T45" fmla="*/ 12 h 14"/>
                  <a:gd name="T46" fmla="*/ 8 w 22"/>
                  <a:gd name="T47" fmla="*/ 10 h 14"/>
                  <a:gd name="T48" fmla="*/ 4 w 22"/>
                  <a:gd name="T49" fmla="*/ 12 h 14"/>
                  <a:gd name="T50" fmla="*/ 2 w 22"/>
                  <a:gd name="T51" fmla="*/ 12 h 14"/>
                  <a:gd name="T52" fmla="*/ 4 w 22"/>
                  <a:gd name="T53" fmla="*/ 10 h 14"/>
                  <a:gd name="T54" fmla="*/ 4 w 22"/>
                  <a:gd name="T55" fmla="*/ 8 h 14"/>
                  <a:gd name="T56" fmla="*/ 8 w 22"/>
                  <a:gd name="T57" fmla="*/ 6 h 14"/>
                  <a:gd name="T58" fmla="*/ 6 w 22"/>
                  <a:gd name="T59" fmla="*/ 6 h 14"/>
                  <a:gd name="T60" fmla="*/ 6 w 22"/>
                  <a:gd name="T61" fmla="*/ 4 h 14"/>
                  <a:gd name="T62" fmla="*/ 8 w 22"/>
                  <a:gd name="T63" fmla="*/ 4 h 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 h="14">
                    <a:moveTo>
                      <a:pt x="6" y="2"/>
                    </a:moveTo>
                    <a:lnTo>
                      <a:pt x="8" y="2"/>
                    </a:lnTo>
                    <a:lnTo>
                      <a:pt x="10" y="2"/>
                    </a:lnTo>
                    <a:lnTo>
                      <a:pt x="12" y="0"/>
                    </a:lnTo>
                    <a:lnTo>
                      <a:pt x="12" y="2"/>
                    </a:lnTo>
                    <a:lnTo>
                      <a:pt x="12" y="4"/>
                    </a:lnTo>
                    <a:lnTo>
                      <a:pt x="10" y="4"/>
                    </a:lnTo>
                    <a:lnTo>
                      <a:pt x="12" y="4"/>
                    </a:lnTo>
                    <a:lnTo>
                      <a:pt x="14" y="4"/>
                    </a:lnTo>
                    <a:lnTo>
                      <a:pt x="14" y="6"/>
                    </a:lnTo>
                    <a:lnTo>
                      <a:pt x="12" y="6"/>
                    </a:lnTo>
                    <a:lnTo>
                      <a:pt x="10" y="8"/>
                    </a:lnTo>
                    <a:lnTo>
                      <a:pt x="12" y="8"/>
                    </a:lnTo>
                    <a:lnTo>
                      <a:pt x="14" y="6"/>
                    </a:lnTo>
                    <a:lnTo>
                      <a:pt x="16" y="6"/>
                    </a:lnTo>
                    <a:lnTo>
                      <a:pt x="16" y="4"/>
                    </a:lnTo>
                    <a:lnTo>
                      <a:pt x="14" y="4"/>
                    </a:lnTo>
                    <a:lnTo>
                      <a:pt x="16" y="2"/>
                    </a:lnTo>
                    <a:lnTo>
                      <a:pt x="18" y="4"/>
                    </a:lnTo>
                    <a:lnTo>
                      <a:pt x="16" y="2"/>
                    </a:lnTo>
                    <a:lnTo>
                      <a:pt x="20" y="2"/>
                    </a:lnTo>
                    <a:lnTo>
                      <a:pt x="20" y="4"/>
                    </a:lnTo>
                    <a:lnTo>
                      <a:pt x="22" y="4"/>
                    </a:lnTo>
                    <a:lnTo>
                      <a:pt x="22" y="6"/>
                    </a:lnTo>
                    <a:lnTo>
                      <a:pt x="20" y="8"/>
                    </a:lnTo>
                    <a:lnTo>
                      <a:pt x="16" y="8"/>
                    </a:lnTo>
                    <a:lnTo>
                      <a:pt x="14" y="12"/>
                    </a:lnTo>
                    <a:lnTo>
                      <a:pt x="12" y="12"/>
                    </a:lnTo>
                    <a:lnTo>
                      <a:pt x="12" y="10"/>
                    </a:lnTo>
                    <a:lnTo>
                      <a:pt x="12" y="12"/>
                    </a:lnTo>
                    <a:lnTo>
                      <a:pt x="10" y="12"/>
                    </a:lnTo>
                    <a:lnTo>
                      <a:pt x="10" y="14"/>
                    </a:lnTo>
                    <a:lnTo>
                      <a:pt x="8" y="12"/>
                    </a:lnTo>
                    <a:lnTo>
                      <a:pt x="6" y="12"/>
                    </a:lnTo>
                    <a:lnTo>
                      <a:pt x="8" y="10"/>
                    </a:lnTo>
                    <a:lnTo>
                      <a:pt x="4" y="12"/>
                    </a:lnTo>
                    <a:lnTo>
                      <a:pt x="0" y="14"/>
                    </a:lnTo>
                    <a:lnTo>
                      <a:pt x="2" y="12"/>
                    </a:lnTo>
                    <a:lnTo>
                      <a:pt x="2" y="10"/>
                    </a:lnTo>
                    <a:lnTo>
                      <a:pt x="4" y="10"/>
                    </a:lnTo>
                    <a:lnTo>
                      <a:pt x="2" y="8"/>
                    </a:lnTo>
                    <a:lnTo>
                      <a:pt x="4" y="8"/>
                    </a:lnTo>
                    <a:lnTo>
                      <a:pt x="6" y="8"/>
                    </a:lnTo>
                    <a:lnTo>
                      <a:pt x="8" y="6"/>
                    </a:lnTo>
                    <a:lnTo>
                      <a:pt x="6" y="6"/>
                    </a:lnTo>
                    <a:lnTo>
                      <a:pt x="8" y="6"/>
                    </a:lnTo>
                    <a:lnTo>
                      <a:pt x="6" y="4"/>
                    </a:lnTo>
                    <a:lnTo>
                      <a:pt x="8" y="4"/>
                    </a:lnTo>
                    <a:lnTo>
                      <a:pt x="6"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01" name="Freeform 499">
                <a:extLst>
                  <a:ext uri="{FF2B5EF4-FFF2-40B4-BE49-F238E27FC236}">
                    <a16:creationId xmlns:a16="http://schemas.microsoft.com/office/drawing/2014/main" id="{18D9F038-8140-E3C9-48B8-F9EA3E709BB6}"/>
                  </a:ext>
                </a:extLst>
              </p:cNvPr>
              <p:cNvSpPr>
                <a:spLocks noChangeAspect="1"/>
              </p:cNvSpPr>
              <p:nvPr/>
            </p:nvSpPr>
            <p:spPr bwMode="auto">
              <a:xfrm>
                <a:off x="4722609" y="2076116"/>
                <a:ext cx="27372" cy="9123"/>
              </a:xfrm>
              <a:custGeom>
                <a:avLst/>
                <a:gdLst>
                  <a:gd name="T0" fmla="*/ 0 w 18"/>
                  <a:gd name="T1" fmla="*/ 2 h 6"/>
                  <a:gd name="T2" fmla="*/ 8 w 18"/>
                  <a:gd name="T3" fmla="*/ 0 h 6"/>
                  <a:gd name="T4" fmla="*/ 18 w 18"/>
                  <a:gd name="T5" fmla="*/ 0 h 6"/>
                  <a:gd name="T6" fmla="*/ 18 w 18"/>
                  <a:gd name="T7" fmla="*/ 4 h 6"/>
                  <a:gd name="T8" fmla="*/ 8 w 18"/>
                  <a:gd name="T9" fmla="*/ 6 h 6"/>
                  <a:gd name="T10" fmla="*/ 0 w 18"/>
                  <a:gd name="T11" fmla="*/ 2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0" y="2"/>
                    </a:moveTo>
                    <a:lnTo>
                      <a:pt x="8" y="0"/>
                    </a:lnTo>
                    <a:lnTo>
                      <a:pt x="18" y="0"/>
                    </a:lnTo>
                    <a:lnTo>
                      <a:pt x="18" y="4"/>
                    </a:lnTo>
                    <a:lnTo>
                      <a:pt x="8" y="6"/>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02" name="Freeform 500">
                <a:extLst>
                  <a:ext uri="{FF2B5EF4-FFF2-40B4-BE49-F238E27FC236}">
                    <a16:creationId xmlns:a16="http://schemas.microsoft.com/office/drawing/2014/main" id="{393AF5F5-C6AF-861B-0663-742F7175C150}"/>
                  </a:ext>
                </a:extLst>
              </p:cNvPr>
              <p:cNvSpPr>
                <a:spLocks noChangeAspect="1"/>
              </p:cNvSpPr>
              <p:nvPr/>
            </p:nvSpPr>
            <p:spPr bwMode="auto">
              <a:xfrm>
                <a:off x="4695236" y="2305746"/>
                <a:ext cx="27372" cy="15206"/>
              </a:xfrm>
              <a:custGeom>
                <a:avLst/>
                <a:gdLst>
                  <a:gd name="T0" fmla="*/ 2 w 18"/>
                  <a:gd name="T1" fmla="*/ 8 h 10"/>
                  <a:gd name="T2" fmla="*/ 2 w 18"/>
                  <a:gd name="T3" fmla="*/ 8 h 10"/>
                  <a:gd name="T4" fmla="*/ 4 w 18"/>
                  <a:gd name="T5" fmla="*/ 8 h 10"/>
                  <a:gd name="T6" fmla="*/ 6 w 18"/>
                  <a:gd name="T7" fmla="*/ 6 h 10"/>
                  <a:gd name="T8" fmla="*/ 4 w 18"/>
                  <a:gd name="T9" fmla="*/ 6 h 10"/>
                  <a:gd name="T10" fmla="*/ 2 w 18"/>
                  <a:gd name="T11" fmla="*/ 6 h 10"/>
                  <a:gd name="T12" fmla="*/ 2 w 18"/>
                  <a:gd name="T13" fmla="*/ 6 h 10"/>
                  <a:gd name="T14" fmla="*/ 4 w 18"/>
                  <a:gd name="T15" fmla="*/ 6 h 10"/>
                  <a:gd name="T16" fmla="*/ 4 w 18"/>
                  <a:gd name="T17" fmla="*/ 6 h 10"/>
                  <a:gd name="T18" fmla="*/ 4 w 18"/>
                  <a:gd name="T19" fmla="*/ 4 h 10"/>
                  <a:gd name="T20" fmla="*/ 6 w 18"/>
                  <a:gd name="T21" fmla="*/ 4 h 10"/>
                  <a:gd name="T22" fmla="*/ 2 w 18"/>
                  <a:gd name="T23" fmla="*/ 4 h 10"/>
                  <a:gd name="T24" fmla="*/ 4 w 18"/>
                  <a:gd name="T25" fmla="*/ 2 h 10"/>
                  <a:gd name="T26" fmla="*/ 6 w 18"/>
                  <a:gd name="T27" fmla="*/ 2 h 10"/>
                  <a:gd name="T28" fmla="*/ 8 w 18"/>
                  <a:gd name="T29" fmla="*/ 2 h 10"/>
                  <a:gd name="T30" fmla="*/ 10 w 18"/>
                  <a:gd name="T31" fmla="*/ 2 h 10"/>
                  <a:gd name="T32" fmla="*/ 8 w 18"/>
                  <a:gd name="T33" fmla="*/ 2 h 10"/>
                  <a:gd name="T34" fmla="*/ 6 w 18"/>
                  <a:gd name="T35" fmla="*/ 2 h 10"/>
                  <a:gd name="T36" fmla="*/ 6 w 18"/>
                  <a:gd name="T37" fmla="*/ 2 h 10"/>
                  <a:gd name="T38" fmla="*/ 10 w 18"/>
                  <a:gd name="T39" fmla="*/ 2 h 10"/>
                  <a:gd name="T40" fmla="*/ 8 w 18"/>
                  <a:gd name="T41" fmla="*/ 0 h 10"/>
                  <a:gd name="T42" fmla="*/ 10 w 18"/>
                  <a:gd name="T43" fmla="*/ 0 h 10"/>
                  <a:gd name="T44" fmla="*/ 12 w 18"/>
                  <a:gd name="T45" fmla="*/ 2 h 10"/>
                  <a:gd name="T46" fmla="*/ 12 w 18"/>
                  <a:gd name="T47" fmla="*/ 0 h 10"/>
                  <a:gd name="T48" fmla="*/ 14 w 18"/>
                  <a:gd name="T49" fmla="*/ 0 h 10"/>
                  <a:gd name="T50" fmla="*/ 16 w 18"/>
                  <a:gd name="T51" fmla="*/ 2 h 10"/>
                  <a:gd name="T52" fmla="*/ 16 w 18"/>
                  <a:gd name="T53" fmla="*/ 2 h 10"/>
                  <a:gd name="T54" fmla="*/ 18 w 18"/>
                  <a:gd name="T55" fmla="*/ 2 h 10"/>
                  <a:gd name="T56" fmla="*/ 18 w 18"/>
                  <a:gd name="T57" fmla="*/ 2 h 10"/>
                  <a:gd name="T58" fmla="*/ 18 w 18"/>
                  <a:gd name="T59" fmla="*/ 4 h 10"/>
                  <a:gd name="T60" fmla="*/ 16 w 18"/>
                  <a:gd name="T61" fmla="*/ 4 h 10"/>
                  <a:gd name="T62" fmla="*/ 16 w 18"/>
                  <a:gd name="T63" fmla="*/ 6 h 10"/>
                  <a:gd name="T64" fmla="*/ 18 w 18"/>
                  <a:gd name="T65" fmla="*/ 6 h 10"/>
                  <a:gd name="T66" fmla="*/ 14 w 18"/>
                  <a:gd name="T67" fmla="*/ 8 h 10"/>
                  <a:gd name="T68" fmla="*/ 10 w 18"/>
                  <a:gd name="T69" fmla="*/ 8 h 10"/>
                  <a:gd name="T70" fmla="*/ 10 w 18"/>
                  <a:gd name="T71" fmla="*/ 6 h 10"/>
                  <a:gd name="T72" fmla="*/ 6 w 18"/>
                  <a:gd name="T73" fmla="*/ 8 h 10"/>
                  <a:gd name="T74" fmla="*/ 4 w 18"/>
                  <a:gd name="T75" fmla="*/ 10 h 10"/>
                  <a:gd name="T76" fmla="*/ 6 w 18"/>
                  <a:gd name="T77" fmla="*/ 8 h 10"/>
                  <a:gd name="T78" fmla="*/ 2 w 18"/>
                  <a:gd name="T79" fmla="*/ 10 h 10"/>
                  <a:gd name="T80" fmla="*/ 0 w 18"/>
                  <a:gd name="T81" fmla="*/ 8 h 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 h="10">
                    <a:moveTo>
                      <a:pt x="0" y="8"/>
                    </a:moveTo>
                    <a:lnTo>
                      <a:pt x="2" y="8"/>
                    </a:lnTo>
                    <a:lnTo>
                      <a:pt x="4" y="8"/>
                    </a:lnTo>
                    <a:lnTo>
                      <a:pt x="6" y="6"/>
                    </a:lnTo>
                    <a:lnTo>
                      <a:pt x="4" y="6"/>
                    </a:lnTo>
                    <a:lnTo>
                      <a:pt x="2" y="6"/>
                    </a:lnTo>
                    <a:lnTo>
                      <a:pt x="4" y="6"/>
                    </a:lnTo>
                    <a:lnTo>
                      <a:pt x="6" y="4"/>
                    </a:lnTo>
                    <a:lnTo>
                      <a:pt x="4" y="6"/>
                    </a:lnTo>
                    <a:lnTo>
                      <a:pt x="2" y="4"/>
                    </a:lnTo>
                    <a:lnTo>
                      <a:pt x="4" y="4"/>
                    </a:lnTo>
                    <a:lnTo>
                      <a:pt x="6" y="4"/>
                    </a:lnTo>
                    <a:lnTo>
                      <a:pt x="4" y="4"/>
                    </a:lnTo>
                    <a:lnTo>
                      <a:pt x="2" y="4"/>
                    </a:lnTo>
                    <a:lnTo>
                      <a:pt x="2" y="2"/>
                    </a:lnTo>
                    <a:lnTo>
                      <a:pt x="4" y="2"/>
                    </a:lnTo>
                    <a:lnTo>
                      <a:pt x="6" y="2"/>
                    </a:lnTo>
                    <a:lnTo>
                      <a:pt x="8" y="4"/>
                    </a:lnTo>
                    <a:lnTo>
                      <a:pt x="8" y="2"/>
                    </a:lnTo>
                    <a:lnTo>
                      <a:pt x="6" y="2"/>
                    </a:lnTo>
                    <a:lnTo>
                      <a:pt x="10" y="2"/>
                    </a:lnTo>
                    <a:lnTo>
                      <a:pt x="8" y="2"/>
                    </a:lnTo>
                    <a:lnTo>
                      <a:pt x="6" y="2"/>
                    </a:lnTo>
                    <a:lnTo>
                      <a:pt x="8" y="2"/>
                    </a:lnTo>
                    <a:lnTo>
                      <a:pt x="6" y="2"/>
                    </a:lnTo>
                    <a:lnTo>
                      <a:pt x="10" y="2"/>
                    </a:lnTo>
                    <a:lnTo>
                      <a:pt x="12" y="2"/>
                    </a:lnTo>
                    <a:lnTo>
                      <a:pt x="8" y="0"/>
                    </a:lnTo>
                    <a:lnTo>
                      <a:pt x="10" y="0"/>
                    </a:lnTo>
                    <a:lnTo>
                      <a:pt x="12" y="2"/>
                    </a:lnTo>
                    <a:lnTo>
                      <a:pt x="10" y="0"/>
                    </a:lnTo>
                    <a:lnTo>
                      <a:pt x="12" y="0"/>
                    </a:lnTo>
                    <a:lnTo>
                      <a:pt x="14" y="2"/>
                    </a:lnTo>
                    <a:lnTo>
                      <a:pt x="14" y="0"/>
                    </a:lnTo>
                    <a:lnTo>
                      <a:pt x="16" y="0"/>
                    </a:lnTo>
                    <a:lnTo>
                      <a:pt x="16" y="2"/>
                    </a:lnTo>
                    <a:lnTo>
                      <a:pt x="14" y="2"/>
                    </a:lnTo>
                    <a:lnTo>
                      <a:pt x="16" y="2"/>
                    </a:lnTo>
                    <a:lnTo>
                      <a:pt x="18" y="2"/>
                    </a:lnTo>
                    <a:lnTo>
                      <a:pt x="16" y="2"/>
                    </a:lnTo>
                    <a:lnTo>
                      <a:pt x="18" y="2"/>
                    </a:lnTo>
                    <a:lnTo>
                      <a:pt x="18" y="4"/>
                    </a:lnTo>
                    <a:lnTo>
                      <a:pt x="16" y="4"/>
                    </a:lnTo>
                    <a:lnTo>
                      <a:pt x="16" y="6"/>
                    </a:lnTo>
                    <a:lnTo>
                      <a:pt x="18" y="6"/>
                    </a:lnTo>
                    <a:lnTo>
                      <a:pt x="16" y="8"/>
                    </a:lnTo>
                    <a:lnTo>
                      <a:pt x="14" y="8"/>
                    </a:lnTo>
                    <a:lnTo>
                      <a:pt x="12" y="8"/>
                    </a:lnTo>
                    <a:lnTo>
                      <a:pt x="10" y="8"/>
                    </a:lnTo>
                    <a:lnTo>
                      <a:pt x="10" y="6"/>
                    </a:lnTo>
                    <a:lnTo>
                      <a:pt x="8" y="8"/>
                    </a:lnTo>
                    <a:lnTo>
                      <a:pt x="6" y="8"/>
                    </a:lnTo>
                    <a:lnTo>
                      <a:pt x="6" y="10"/>
                    </a:lnTo>
                    <a:lnTo>
                      <a:pt x="4" y="10"/>
                    </a:lnTo>
                    <a:lnTo>
                      <a:pt x="6" y="8"/>
                    </a:lnTo>
                    <a:lnTo>
                      <a:pt x="4" y="8"/>
                    </a:lnTo>
                    <a:lnTo>
                      <a:pt x="2" y="10"/>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03" name="Freeform 501">
                <a:extLst>
                  <a:ext uri="{FF2B5EF4-FFF2-40B4-BE49-F238E27FC236}">
                    <a16:creationId xmlns:a16="http://schemas.microsoft.com/office/drawing/2014/main" id="{1306EB6E-6553-26D6-8363-72DEF83329A8}"/>
                  </a:ext>
                </a:extLst>
              </p:cNvPr>
              <p:cNvSpPr>
                <a:spLocks noChangeAspect="1"/>
              </p:cNvSpPr>
              <p:nvPr/>
            </p:nvSpPr>
            <p:spPr bwMode="auto">
              <a:xfrm>
                <a:off x="4695236" y="2305746"/>
                <a:ext cx="27372" cy="15206"/>
              </a:xfrm>
              <a:custGeom>
                <a:avLst/>
                <a:gdLst>
                  <a:gd name="T0" fmla="*/ 2 w 18"/>
                  <a:gd name="T1" fmla="*/ 8 h 10"/>
                  <a:gd name="T2" fmla="*/ 2 w 18"/>
                  <a:gd name="T3" fmla="*/ 8 h 10"/>
                  <a:gd name="T4" fmla="*/ 4 w 18"/>
                  <a:gd name="T5" fmla="*/ 8 h 10"/>
                  <a:gd name="T6" fmla="*/ 6 w 18"/>
                  <a:gd name="T7" fmla="*/ 6 h 10"/>
                  <a:gd name="T8" fmla="*/ 4 w 18"/>
                  <a:gd name="T9" fmla="*/ 6 h 10"/>
                  <a:gd name="T10" fmla="*/ 2 w 18"/>
                  <a:gd name="T11" fmla="*/ 6 h 10"/>
                  <a:gd name="T12" fmla="*/ 2 w 18"/>
                  <a:gd name="T13" fmla="*/ 6 h 10"/>
                  <a:gd name="T14" fmla="*/ 4 w 18"/>
                  <a:gd name="T15" fmla="*/ 6 h 10"/>
                  <a:gd name="T16" fmla="*/ 4 w 18"/>
                  <a:gd name="T17" fmla="*/ 6 h 10"/>
                  <a:gd name="T18" fmla="*/ 4 w 18"/>
                  <a:gd name="T19" fmla="*/ 4 h 10"/>
                  <a:gd name="T20" fmla="*/ 6 w 18"/>
                  <a:gd name="T21" fmla="*/ 4 h 10"/>
                  <a:gd name="T22" fmla="*/ 2 w 18"/>
                  <a:gd name="T23" fmla="*/ 4 h 10"/>
                  <a:gd name="T24" fmla="*/ 4 w 18"/>
                  <a:gd name="T25" fmla="*/ 2 h 10"/>
                  <a:gd name="T26" fmla="*/ 6 w 18"/>
                  <a:gd name="T27" fmla="*/ 2 h 10"/>
                  <a:gd name="T28" fmla="*/ 8 w 18"/>
                  <a:gd name="T29" fmla="*/ 2 h 10"/>
                  <a:gd name="T30" fmla="*/ 10 w 18"/>
                  <a:gd name="T31" fmla="*/ 2 h 10"/>
                  <a:gd name="T32" fmla="*/ 8 w 18"/>
                  <a:gd name="T33" fmla="*/ 2 h 10"/>
                  <a:gd name="T34" fmla="*/ 6 w 18"/>
                  <a:gd name="T35" fmla="*/ 2 h 10"/>
                  <a:gd name="T36" fmla="*/ 6 w 18"/>
                  <a:gd name="T37" fmla="*/ 2 h 10"/>
                  <a:gd name="T38" fmla="*/ 10 w 18"/>
                  <a:gd name="T39" fmla="*/ 2 h 10"/>
                  <a:gd name="T40" fmla="*/ 8 w 18"/>
                  <a:gd name="T41" fmla="*/ 0 h 10"/>
                  <a:gd name="T42" fmla="*/ 10 w 18"/>
                  <a:gd name="T43" fmla="*/ 0 h 10"/>
                  <a:gd name="T44" fmla="*/ 12 w 18"/>
                  <a:gd name="T45" fmla="*/ 2 h 10"/>
                  <a:gd name="T46" fmla="*/ 12 w 18"/>
                  <a:gd name="T47" fmla="*/ 0 h 10"/>
                  <a:gd name="T48" fmla="*/ 14 w 18"/>
                  <a:gd name="T49" fmla="*/ 0 h 10"/>
                  <a:gd name="T50" fmla="*/ 16 w 18"/>
                  <a:gd name="T51" fmla="*/ 2 h 10"/>
                  <a:gd name="T52" fmla="*/ 16 w 18"/>
                  <a:gd name="T53" fmla="*/ 2 h 10"/>
                  <a:gd name="T54" fmla="*/ 18 w 18"/>
                  <a:gd name="T55" fmla="*/ 2 h 10"/>
                  <a:gd name="T56" fmla="*/ 18 w 18"/>
                  <a:gd name="T57" fmla="*/ 2 h 10"/>
                  <a:gd name="T58" fmla="*/ 18 w 18"/>
                  <a:gd name="T59" fmla="*/ 4 h 10"/>
                  <a:gd name="T60" fmla="*/ 16 w 18"/>
                  <a:gd name="T61" fmla="*/ 4 h 10"/>
                  <a:gd name="T62" fmla="*/ 16 w 18"/>
                  <a:gd name="T63" fmla="*/ 6 h 10"/>
                  <a:gd name="T64" fmla="*/ 18 w 18"/>
                  <a:gd name="T65" fmla="*/ 6 h 10"/>
                  <a:gd name="T66" fmla="*/ 14 w 18"/>
                  <a:gd name="T67" fmla="*/ 8 h 10"/>
                  <a:gd name="T68" fmla="*/ 10 w 18"/>
                  <a:gd name="T69" fmla="*/ 8 h 10"/>
                  <a:gd name="T70" fmla="*/ 10 w 18"/>
                  <a:gd name="T71" fmla="*/ 6 h 10"/>
                  <a:gd name="T72" fmla="*/ 6 w 18"/>
                  <a:gd name="T73" fmla="*/ 8 h 10"/>
                  <a:gd name="T74" fmla="*/ 4 w 18"/>
                  <a:gd name="T75" fmla="*/ 10 h 10"/>
                  <a:gd name="T76" fmla="*/ 6 w 18"/>
                  <a:gd name="T77" fmla="*/ 8 h 10"/>
                  <a:gd name="T78" fmla="*/ 2 w 18"/>
                  <a:gd name="T79" fmla="*/ 10 h 10"/>
                  <a:gd name="T80" fmla="*/ 0 w 18"/>
                  <a:gd name="T81" fmla="*/ 8 h 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 h="10">
                    <a:moveTo>
                      <a:pt x="0" y="8"/>
                    </a:moveTo>
                    <a:lnTo>
                      <a:pt x="2" y="8"/>
                    </a:lnTo>
                    <a:lnTo>
                      <a:pt x="4" y="8"/>
                    </a:lnTo>
                    <a:lnTo>
                      <a:pt x="6" y="6"/>
                    </a:lnTo>
                    <a:lnTo>
                      <a:pt x="4" y="6"/>
                    </a:lnTo>
                    <a:lnTo>
                      <a:pt x="2" y="6"/>
                    </a:lnTo>
                    <a:lnTo>
                      <a:pt x="4" y="6"/>
                    </a:lnTo>
                    <a:lnTo>
                      <a:pt x="6" y="4"/>
                    </a:lnTo>
                    <a:lnTo>
                      <a:pt x="4" y="6"/>
                    </a:lnTo>
                    <a:lnTo>
                      <a:pt x="2" y="4"/>
                    </a:lnTo>
                    <a:lnTo>
                      <a:pt x="4" y="4"/>
                    </a:lnTo>
                    <a:lnTo>
                      <a:pt x="6" y="4"/>
                    </a:lnTo>
                    <a:lnTo>
                      <a:pt x="4" y="4"/>
                    </a:lnTo>
                    <a:lnTo>
                      <a:pt x="2" y="4"/>
                    </a:lnTo>
                    <a:lnTo>
                      <a:pt x="2" y="2"/>
                    </a:lnTo>
                    <a:lnTo>
                      <a:pt x="4" y="2"/>
                    </a:lnTo>
                    <a:lnTo>
                      <a:pt x="6" y="2"/>
                    </a:lnTo>
                    <a:lnTo>
                      <a:pt x="8" y="4"/>
                    </a:lnTo>
                    <a:lnTo>
                      <a:pt x="8" y="2"/>
                    </a:lnTo>
                    <a:lnTo>
                      <a:pt x="6" y="2"/>
                    </a:lnTo>
                    <a:lnTo>
                      <a:pt x="10" y="2"/>
                    </a:lnTo>
                    <a:lnTo>
                      <a:pt x="8" y="2"/>
                    </a:lnTo>
                    <a:lnTo>
                      <a:pt x="6" y="2"/>
                    </a:lnTo>
                    <a:lnTo>
                      <a:pt x="8" y="2"/>
                    </a:lnTo>
                    <a:lnTo>
                      <a:pt x="6" y="2"/>
                    </a:lnTo>
                    <a:lnTo>
                      <a:pt x="10" y="2"/>
                    </a:lnTo>
                    <a:lnTo>
                      <a:pt x="12" y="2"/>
                    </a:lnTo>
                    <a:lnTo>
                      <a:pt x="8" y="0"/>
                    </a:lnTo>
                    <a:lnTo>
                      <a:pt x="10" y="0"/>
                    </a:lnTo>
                    <a:lnTo>
                      <a:pt x="12" y="2"/>
                    </a:lnTo>
                    <a:lnTo>
                      <a:pt x="10" y="0"/>
                    </a:lnTo>
                    <a:lnTo>
                      <a:pt x="12" y="0"/>
                    </a:lnTo>
                    <a:lnTo>
                      <a:pt x="14" y="2"/>
                    </a:lnTo>
                    <a:lnTo>
                      <a:pt x="14" y="0"/>
                    </a:lnTo>
                    <a:lnTo>
                      <a:pt x="16" y="0"/>
                    </a:lnTo>
                    <a:lnTo>
                      <a:pt x="16" y="2"/>
                    </a:lnTo>
                    <a:lnTo>
                      <a:pt x="14" y="2"/>
                    </a:lnTo>
                    <a:lnTo>
                      <a:pt x="16" y="2"/>
                    </a:lnTo>
                    <a:lnTo>
                      <a:pt x="18" y="2"/>
                    </a:lnTo>
                    <a:lnTo>
                      <a:pt x="16" y="2"/>
                    </a:lnTo>
                    <a:lnTo>
                      <a:pt x="18" y="2"/>
                    </a:lnTo>
                    <a:lnTo>
                      <a:pt x="18" y="4"/>
                    </a:lnTo>
                    <a:lnTo>
                      <a:pt x="16" y="4"/>
                    </a:lnTo>
                    <a:lnTo>
                      <a:pt x="16" y="6"/>
                    </a:lnTo>
                    <a:lnTo>
                      <a:pt x="18" y="6"/>
                    </a:lnTo>
                    <a:lnTo>
                      <a:pt x="16" y="8"/>
                    </a:lnTo>
                    <a:lnTo>
                      <a:pt x="14" y="8"/>
                    </a:lnTo>
                    <a:lnTo>
                      <a:pt x="12" y="8"/>
                    </a:lnTo>
                    <a:lnTo>
                      <a:pt x="10" y="8"/>
                    </a:lnTo>
                    <a:lnTo>
                      <a:pt x="10" y="6"/>
                    </a:lnTo>
                    <a:lnTo>
                      <a:pt x="8" y="8"/>
                    </a:lnTo>
                    <a:lnTo>
                      <a:pt x="6" y="8"/>
                    </a:lnTo>
                    <a:lnTo>
                      <a:pt x="6" y="10"/>
                    </a:lnTo>
                    <a:lnTo>
                      <a:pt x="4" y="10"/>
                    </a:lnTo>
                    <a:lnTo>
                      <a:pt x="6" y="8"/>
                    </a:lnTo>
                    <a:lnTo>
                      <a:pt x="4" y="8"/>
                    </a:lnTo>
                    <a:lnTo>
                      <a:pt x="2" y="10"/>
                    </a:lnTo>
                    <a:lnTo>
                      <a:pt x="0" y="8"/>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04" name="Freeform 502">
                <a:extLst>
                  <a:ext uri="{FF2B5EF4-FFF2-40B4-BE49-F238E27FC236}">
                    <a16:creationId xmlns:a16="http://schemas.microsoft.com/office/drawing/2014/main" id="{2A925B4D-6BA1-30DA-30D6-FBB7DE9BFB55}"/>
                  </a:ext>
                </a:extLst>
              </p:cNvPr>
              <p:cNvSpPr>
                <a:spLocks noChangeAspect="1"/>
              </p:cNvSpPr>
              <p:nvPr/>
            </p:nvSpPr>
            <p:spPr bwMode="auto">
              <a:xfrm>
                <a:off x="4795596" y="2270768"/>
                <a:ext cx="30412" cy="10645"/>
              </a:xfrm>
              <a:custGeom>
                <a:avLst/>
                <a:gdLst>
                  <a:gd name="T0" fmla="*/ 0 w 20"/>
                  <a:gd name="T1" fmla="*/ 2 h 7"/>
                  <a:gd name="T2" fmla="*/ 2 w 20"/>
                  <a:gd name="T3" fmla="*/ 2 h 7"/>
                  <a:gd name="T4" fmla="*/ 4 w 20"/>
                  <a:gd name="T5" fmla="*/ 2 h 7"/>
                  <a:gd name="T6" fmla="*/ 6 w 20"/>
                  <a:gd name="T7" fmla="*/ 4 h 7"/>
                  <a:gd name="T8" fmla="*/ 6 w 20"/>
                  <a:gd name="T9" fmla="*/ 2 h 7"/>
                  <a:gd name="T10" fmla="*/ 6 w 20"/>
                  <a:gd name="T11" fmla="*/ 2 h 7"/>
                  <a:gd name="T12" fmla="*/ 8 w 20"/>
                  <a:gd name="T13" fmla="*/ 2 h 7"/>
                  <a:gd name="T14" fmla="*/ 10 w 20"/>
                  <a:gd name="T15" fmla="*/ 2 h 7"/>
                  <a:gd name="T16" fmla="*/ 10 w 20"/>
                  <a:gd name="T17" fmla="*/ 2 h 7"/>
                  <a:gd name="T18" fmla="*/ 10 w 20"/>
                  <a:gd name="T19" fmla="*/ 2 h 7"/>
                  <a:gd name="T20" fmla="*/ 10 w 20"/>
                  <a:gd name="T21" fmla="*/ 0 h 7"/>
                  <a:gd name="T22" fmla="*/ 12 w 20"/>
                  <a:gd name="T23" fmla="*/ 0 h 7"/>
                  <a:gd name="T24" fmla="*/ 12 w 20"/>
                  <a:gd name="T25" fmla="*/ 2 h 7"/>
                  <a:gd name="T26" fmla="*/ 14 w 20"/>
                  <a:gd name="T27" fmla="*/ 2 h 7"/>
                  <a:gd name="T28" fmla="*/ 16 w 20"/>
                  <a:gd name="T29" fmla="*/ 0 h 7"/>
                  <a:gd name="T30" fmla="*/ 14 w 20"/>
                  <a:gd name="T31" fmla="*/ 0 h 7"/>
                  <a:gd name="T32" fmla="*/ 16 w 20"/>
                  <a:gd name="T33" fmla="*/ 0 h 7"/>
                  <a:gd name="T34" fmla="*/ 18 w 20"/>
                  <a:gd name="T35" fmla="*/ 0 h 7"/>
                  <a:gd name="T36" fmla="*/ 18 w 20"/>
                  <a:gd name="T37" fmla="*/ 0 h 7"/>
                  <a:gd name="T38" fmla="*/ 20 w 20"/>
                  <a:gd name="T39" fmla="*/ 0 h 7"/>
                  <a:gd name="T40" fmla="*/ 18 w 20"/>
                  <a:gd name="T41" fmla="*/ 2 h 7"/>
                  <a:gd name="T42" fmla="*/ 16 w 20"/>
                  <a:gd name="T43" fmla="*/ 2 h 7"/>
                  <a:gd name="T44" fmla="*/ 16 w 20"/>
                  <a:gd name="T45" fmla="*/ 4 h 7"/>
                  <a:gd name="T46" fmla="*/ 14 w 20"/>
                  <a:gd name="T47" fmla="*/ 4 h 7"/>
                  <a:gd name="T48" fmla="*/ 12 w 20"/>
                  <a:gd name="T49" fmla="*/ 4 h 7"/>
                  <a:gd name="T50" fmla="*/ 12 w 20"/>
                  <a:gd name="T51" fmla="*/ 4 h 7"/>
                  <a:gd name="T52" fmla="*/ 10 w 20"/>
                  <a:gd name="T53" fmla="*/ 4 h 7"/>
                  <a:gd name="T54" fmla="*/ 10 w 20"/>
                  <a:gd name="T55" fmla="*/ 4 h 7"/>
                  <a:gd name="T56" fmla="*/ 8 w 20"/>
                  <a:gd name="T57" fmla="*/ 7 h 7"/>
                  <a:gd name="T58" fmla="*/ 6 w 20"/>
                  <a:gd name="T59" fmla="*/ 4 h 7"/>
                  <a:gd name="T60" fmla="*/ 6 w 20"/>
                  <a:gd name="T61" fmla="*/ 7 h 7"/>
                  <a:gd name="T62" fmla="*/ 4 w 20"/>
                  <a:gd name="T63" fmla="*/ 7 h 7"/>
                  <a:gd name="T64" fmla="*/ 4 w 20"/>
                  <a:gd name="T65" fmla="*/ 4 h 7"/>
                  <a:gd name="T66" fmla="*/ 4 w 20"/>
                  <a:gd name="T67" fmla="*/ 4 h 7"/>
                  <a:gd name="T68" fmla="*/ 4 w 20"/>
                  <a:gd name="T69" fmla="*/ 4 h 7"/>
                  <a:gd name="T70" fmla="*/ 2 w 20"/>
                  <a:gd name="T71" fmla="*/ 4 h 7"/>
                  <a:gd name="T72" fmla="*/ 0 w 20"/>
                  <a:gd name="T73" fmla="*/ 2 h 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 h="7">
                    <a:moveTo>
                      <a:pt x="0" y="2"/>
                    </a:moveTo>
                    <a:lnTo>
                      <a:pt x="0" y="2"/>
                    </a:lnTo>
                    <a:lnTo>
                      <a:pt x="2" y="2"/>
                    </a:lnTo>
                    <a:lnTo>
                      <a:pt x="2" y="4"/>
                    </a:lnTo>
                    <a:lnTo>
                      <a:pt x="4" y="2"/>
                    </a:lnTo>
                    <a:lnTo>
                      <a:pt x="6" y="4"/>
                    </a:lnTo>
                    <a:lnTo>
                      <a:pt x="6" y="2"/>
                    </a:lnTo>
                    <a:lnTo>
                      <a:pt x="8" y="2"/>
                    </a:lnTo>
                    <a:lnTo>
                      <a:pt x="10" y="2"/>
                    </a:lnTo>
                    <a:lnTo>
                      <a:pt x="10" y="4"/>
                    </a:lnTo>
                    <a:lnTo>
                      <a:pt x="10" y="2"/>
                    </a:lnTo>
                    <a:lnTo>
                      <a:pt x="8" y="0"/>
                    </a:lnTo>
                    <a:lnTo>
                      <a:pt x="10" y="0"/>
                    </a:lnTo>
                    <a:lnTo>
                      <a:pt x="10" y="2"/>
                    </a:lnTo>
                    <a:lnTo>
                      <a:pt x="12" y="0"/>
                    </a:lnTo>
                    <a:lnTo>
                      <a:pt x="12" y="2"/>
                    </a:lnTo>
                    <a:lnTo>
                      <a:pt x="14" y="2"/>
                    </a:lnTo>
                    <a:lnTo>
                      <a:pt x="16" y="0"/>
                    </a:lnTo>
                    <a:lnTo>
                      <a:pt x="14" y="0"/>
                    </a:lnTo>
                    <a:lnTo>
                      <a:pt x="16" y="0"/>
                    </a:lnTo>
                    <a:lnTo>
                      <a:pt x="18" y="0"/>
                    </a:lnTo>
                    <a:lnTo>
                      <a:pt x="16" y="0"/>
                    </a:lnTo>
                    <a:lnTo>
                      <a:pt x="18" y="0"/>
                    </a:lnTo>
                    <a:lnTo>
                      <a:pt x="20" y="0"/>
                    </a:lnTo>
                    <a:lnTo>
                      <a:pt x="18" y="2"/>
                    </a:lnTo>
                    <a:lnTo>
                      <a:pt x="16" y="2"/>
                    </a:lnTo>
                    <a:lnTo>
                      <a:pt x="16" y="4"/>
                    </a:lnTo>
                    <a:lnTo>
                      <a:pt x="14" y="4"/>
                    </a:lnTo>
                    <a:lnTo>
                      <a:pt x="12" y="4"/>
                    </a:lnTo>
                    <a:lnTo>
                      <a:pt x="14" y="4"/>
                    </a:lnTo>
                    <a:lnTo>
                      <a:pt x="12" y="4"/>
                    </a:lnTo>
                    <a:lnTo>
                      <a:pt x="10" y="4"/>
                    </a:lnTo>
                    <a:lnTo>
                      <a:pt x="10" y="7"/>
                    </a:lnTo>
                    <a:lnTo>
                      <a:pt x="10" y="4"/>
                    </a:lnTo>
                    <a:lnTo>
                      <a:pt x="8" y="4"/>
                    </a:lnTo>
                    <a:lnTo>
                      <a:pt x="8" y="7"/>
                    </a:lnTo>
                    <a:lnTo>
                      <a:pt x="6" y="4"/>
                    </a:lnTo>
                    <a:lnTo>
                      <a:pt x="6" y="7"/>
                    </a:lnTo>
                    <a:lnTo>
                      <a:pt x="4" y="7"/>
                    </a:lnTo>
                    <a:lnTo>
                      <a:pt x="2" y="7"/>
                    </a:lnTo>
                    <a:lnTo>
                      <a:pt x="4" y="4"/>
                    </a:lnTo>
                    <a:lnTo>
                      <a:pt x="2" y="4"/>
                    </a:lnTo>
                    <a:lnTo>
                      <a:pt x="0"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05" name="Freeform 503">
                <a:extLst>
                  <a:ext uri="{FF2B5EF4-FFF2-40B4-BE49-F238E27FC236}">
                    <a16:creationId xmlns:a16="http://schemas.microsoft.com/office/drawing/2014/main" id="{38B2DB10-9143-C6E2-553D-C21161D545FD}"/>
                  </a:ext>
                </a:extLst>
              </p:cNvPr>
              <p:cNvSpPr>
                <a:spLocks noChangeAspect="1"/>
              </p:cNvSpPr>
              <p:nvPr/>
            </p:nvSpPr>
            <p:spPr bwMode="auto">
              <a:xfrm>
                <a:off x="4795596" y="2270768"/>
                <a:ext cx="30412" cy="10645"/>
              </a:xfrm>
              <a:custGeom>
                <a:avLst/>
                <a:gdLst>
                  <a:gd name="T0" fmla="*/ 0 w 20"/>
                  <a:gd name="T1" fmla="*/ 2 h 7"/>
                  <a:gd name="T2" fmla="*/ 2 w 20"/>
                  <a:gd name="T3" fmla="*/ 2 h 7"/>
                  <a:gd name="T4" fmla="*/ 4 w 20"/>
                  <a:gd name="T5" fmla="*/ 2 h 7"/>
                  <a:gd name="T6" fmla="*/ 6 w 20"/>
                  <a:gd name="T7" fmla="*/ 4 h 7"/>
                  <a:gd name="T8" fmla="*/ 6 w 20"/>
                  <a:gd name="T9" fmla="*/ 2 h 7"/>
                  <a:gd name="T10" fmla="*/ 6 w 20"/>
                  <a:gd name="T11" fmla="*/ 2 h 7"/>
                  <a:gd name="T12" fmla="*/ 8 w 20"/>
                  <a:gd name="T13" fmla="*/ 2 h 7"/>
                  <a:gd name="T14" fmla="*/ 10 w 20"/>
                  <a:gd name="T15" fmla="*/ 2 h 7"/>
                  <a:gd name="T16" fmla="*/ 10 w 20"/>
                  <a:gd name="T17" fmla="*/ 2 h 7"/>
                  <a:gd name="T18" fmla="*/ 10 w 20"/>
                  <a:gd name="T19" fmla="*/ 2 h 7"/>
                  <a:gd name="T20" fmla="*/ 10 w 20"/>
                  <a:gd name="T21" fmla="*/ 0 h 7"/>
                  <a:gd name="T22" fmla="*/ 12 w 20"/>
                  <a:gd name="T23" fmla="*/ 0 h 7"/>
                  <a:gd name="T24" fmla="*/ 12 w 20"/>
                  <a:gd name="T25" fmla="*/ 2 h 7"/>
                  <a:gd name="T26" fmla="*/ 14 w 20"/>
                  <a:gd name="T27" fmla="*/ 2 h 7"/>
                  <a:gd name="T28" fmla="*/ 16 w 20"/>
                  <a:gd name="T29" fmla="*/ 0 h 7"/>
                  <a:gd name="T30" fmla="*/ 14 w 20"/>
                  <a:gd name="T31" fmla="*/ 0 h 7"/>
                  <a:gd name="T32" fmla="*/ 16 w 20"/>
                  <a:gd name="T33" fmla="*/ 0 h 7"/>
                  <a:gd name="T34" fmla="*/ 18 w 20"/>
                  <a:gd name="T35" fmla="*/ 0 h 7"/>
                  <a:gd name="T36" fmla="*/ 18 w 20"/>
                  <a:gd name="T37" fmla="*/ 0 h 7"/>
                  <a:gd name="T38" fmla="*/ 20 w 20"/>
                  <a:gd name="T39" fmla="*/ 0 h 7"/>
                  <a:gd name="T40" fmla="*/ 18 w 20"/>
                  <a:gd name="T41" fmla="*/ 2 h 7"/>
                  <a:gd name="T42" fmla="*/ 16 w 20"/>
                  <a:gd name="T43" fmla="*/ 2 h 7"/>
                  <a:gd name="T44" fmla="*/ 16 w 20"/>
                  <a:gd name="T45" fmla="*/ 4 h 7"/>
                  <a:gd name="T46" fmla="*/ 14 w 20"/>
                  <a:gd name="T47" fmla="*/ 4 h 7"/>
                  <a:gd name="T48" fmla="*/ 12 w 20"/>
                  <a:gd name="T49" fmla="*/ 4 h 7"/>
                  <a:gd name="T50" fmla="*/ 12 w 20"/>
                  <a:gd name="T51" fmla="*/ 4 h 7"/>
                  <a:gd name="T52" fmla="*/ 10 w 20"/>
                  <a:gd name="T53" fmla="*/ 4 h 7"/>
                  <a:gd name="T54" fmla="*/ 10 w 20"/>
                  <a:gd name="T55" fmla="*/ 4 h 7"/>
                  <a:gd name="T56" fmla="*/ 8 w 20"/>
                  <a:gd name="T57" fmla="*/ 7 h 7"/>
                  <a:gd name="T58" fmla="*/ 6 w 20"/>
                  <a:gd name="T59" fmla="*/ 4 h 7"/>
                  <a:gd name="T60" fmla="*/ 6 w 20"/>
                  <a:gd name="T61" fmla="*/ 7 h 7"/>
                  <a:gd name="T62" fmla="*/ 4 w 20"/>
                  <a:gd name="T63" fmla="*/ 7 h 7"/>
                  <a:gd name="T64" fmla="*/ 4 w 20"/>
                  <a:gd name="T65" fmla="*/ 4 h 7"/>
                  <a:gd name="T66" fmla="*/ 4 w 20"/>
                  <a:gd name="T67" fmla="*/ 4 h 7"/>
                  <a:gd name="T68" fmla="*/ 4 w 20"/>
                  <a:gd name="T69" fmla="*/ 4 h 7"/>
                  <a:gd name="T70" fmla="*/ 2 w 20"/>
                  <a:gd name="T71" fmla="*/ 4 h 7"/>
                  <a:gd name="T72" fmla="*/ 0 w 20"/>
                  <a:gd name="T73" fmla="*/ 2 h 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 h="7">
                    <a:moveTo>
                      <a:pt x="0" y="2"/>
                    </a:moveTo>
                    <a:lnTo>
                      <a:pt x="0" y="2"/>
                    </a:lnTo>
                    <a:lnTo>
                      <a:pt x="2" y="2"/>
                    </a:lnTo>
                    <a:lnTo>
                      <a:pt x="2" y="4"/>
                    </a:lnTo>
                    <a:lnTo>
                      <a:pt x="4" y="2"/>
                    </a:lnTo>
                    <a:lnTo>
                      <a:pt x="6" y="4"/>
                    </a:lnTo>
                    <a:lnTo>
                      <a:pt x="6" y="2"/>
                    </a:lnTo>
                    <a:lnTo>
                      <a:pt x="8" y="2"/>
                    </a:lnTo>
                    <a:lnTo>
                      <a:pt x="10" y="2"/>
                    </a:lnTo>
                    <a:lnTo>
                      <a:pt x="10" y="4"/>
                    </a:lnTo>
                    <a:lnTo>
                      <a:pt x="10" y="2"/>
                    </a:lnTo>
                    <a:lnTo>
                      <a:pt x="8" y="0"/>
                    </a:lnTo>
                    <a:lnTo>
                      <a:pt x="10" y="0"/>
                    </a:lnTo>
                    <a:lnTo>
                      <a:pt x="10" y="2"/>
                    </a:lnTo>
                    <a:lnTo>
                      <a:pt x="12" y="0"/>
                    </a:lnTo>
                    <a:lnTo>
                      <a:pt x="12" y="2"/>
                    </a:lnTo>
                    <a:lnTo>
                      <a:pt x="14" y="2"/>
                    </a:lnTo>
                    <a:lnTo>
                      <a:pt x="16" y="0"/>
                    </a:lnTo>
                    <a:lnTo>
                      <a:pt x="14" y="0"/>
                    </a:lnTo>
                    <a:lnTo>
                      <a:pt x="16" y="0"/>
                    </a:lnTo>
                    <a:lnTo>
                      <a:pt x="18" y="0"/>
                    </a:lnTo>
                    <a:lnTo>
                      <a:pt x="16" y="0"/>
                    </a:lnTo>
                    <a:lnTo>
                      <a:pt x="18" y="0"/>
                    </a:lnTo>
                    <a:lnTo>
                      <a:pt x="20" y="0"/>
                    </a:lnTo>
                    <a:lnTo>
                      <a:pt x="18" y="2"/>
                    </a:lnTo>
                    <a:lnTo>
                      <a:pt x="16" y="2"/>
                    </a:lnTo>
                    <a:lnTo>
                      <a:pt x="16" y="4"/>
                    </a:lnTo>
                    <a:lnTo>
                      <a:pt x="14" y="4"/>
                    </a:lnTo>
                    <a:lnTo>
                      <a:pt x="12" y="4"/>
                    </a:lnTo>
                    <a:lnTo>
                      <a:pt x="14" y="4"/>
                    </a:lnTo>
                    <a:lnTo>
                      <a:pt x="12" y="4"/>
                    </a:lnTo>
                    <a:lnTo>
                      <a:pt x="10" y="4"/>
                    </a:lnTo>
                    <a:lnTo>
                      <a:pt x="10" y="7"/>
                    </a:lnTo>
                    <a:lnTo>
                      <a:pt x="10" y="4"/>
                    </a:lnTo>
                    <a:lnTo>
                      <a:pt x="8" y="4"/>
                    </a:lnTo>
                    <a:lnTo>
                      <a:pt x="8" y="7"/>
                    </a:lnTo>
                    <a:lnTo>
                      <a:pt x="6" y="4"/>
                    </a:lnTo>
                    <a:lnTo>
                      <a:pt x="6" y="7"/>
                    </a:lnTo>
                    <a:lnTo>
                      <a:pt x="4" y="7"/>
                    </a:lnTo>
                    <a:lnTo>
                      <a:pt x="2" y="7"/>
                    </a:lnTo>
                    <a:lnTo>
                      <a:pt x="4" y="4"/>
                    </a:lnTo>
                    <a:lnTo>
                      <a:pt x="2" y="4"/>
                    </a:lnTo>
                    <a:lnTo>
                      <a:pt x="0" y="4"/>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06" name="Freeform 504">
                <a:extLst>
                  <a:ext uri="{FF2B5EF4-FFF2-40B4-BE49-F238E27FC236}">
                    <a16:creationId xmlns:a16="http://schemas.microsoft.com/office/drawing/2014/main" id="{A33DBD60-2C5E-9A6A-C81A-77E4A4E5637F}"/>
                  </a:ext>
                </a:extLst>
              </p:cNvPr>
              <p:cNvSpPr>
                <a:spLocks noChangeAspect="1"/>
              </p:cNvSpPr>
              <p:nvPr/>
            </p:nvSpPr>
            <p:spPr bwMode="auto">
              <a:xfrm>
                <a:off x="4649621" y="2320952"/>
                <a:ext cx="21289" cy="12166"/>
              </a:xfrm>
              <a:custGeom>
                <a:avLst/>
                <a:gdLst>
                  <a:gd name="T0" fmla="*/ 6 w 14"/>
                  <a:gd name="T1" fmla="*/ 0 h 8"/>
                  <a:gd name="T2" fmla="*/ 8 w 14"/>
                  <a:gd name="T3" fmla="*/ 0 h 8"/>
                  <a:gd name="T4" fmla="*/ 10 w 14"/>
                  <a:gd name="T5" fmla="*/ 0 h 8"/>
                  <a:gd name="T6" fmla="*/ 8 w 14"/>
                  <a:gd name="T7" fmla="*/ 0 h 8"/>
                  <a:gd name="T8" fmla="*/ 10 w 14"/>
                  <a:gd name="T9" fmla="*/ 2 h 8"/>
                  <a:gd name="T10" fmla="*/ 12 w 14"/>
                  <a:gd name="T11" fmla="*/ 2 h 8"/>
                  <a:gd name="T12" fmla="*/ 10 w 14"/>
                  <a:gd name="T13" fmla="*/ 4 h 8"/>
                  <a:gd name="T14" fmla="*/ 12 w 14"/>
                  <a:gd name="T15" fmla="*/ 2 h 8"/>
                  <a:gd name="T16" fmla="*/ 12 w 14"/>
                  <a:gd name="T17" fmla="*/ 4 h 8"/>
                  <a:gd name="T18" fmla="*/ 12 w 14"/>
                  <a:gd name="T19" fmla="*/ 4 h 8"/>
                  <a:gd name="T20" fmla="*/ 12 w 14"/>
                  <a:gd name="T21" fmla="*/ 6 h 8"/>
                  <a:gd name="T22" fmla="*/ 14 w 14"/>
                  <a:gd name="T23" fmla="*/ 6 h 8"/>
                  <a:gd name="T24" fmla="*/ 12 w 14"/>
                  <a:gd name="T25" fmla="*/ 6 h 8"/>
                  <a:gd name="T26" fmla="*/ 8 w 14"/>
                  <a:gd name="T27" fmla="*/ 8 h 8"/>
                  <a:gd name="T28" fmla="*/ 6 w 14"/>
                  <a:gd name="T29" fmla="*/ 8 h 8"/>
                  <a:gd name="T30" fmla="*/ 6 w 14"/>
                  <a:gd name="T31" fmla="*/ 6 h 8"/>
                  <a:gd name="T32" fmla="*/ 8 w 14"/>
                  <a:gd name="T33" fmla="*/ 6 h 8"/>
                  <a:gd name="T34" fmla="*/ 10 w 14"/>
                  <a:gd name="T35" fmla="*/ 4 h 8"/>
                  <a:gd name="T36" fmla="*/ 8 w 14"/>
                  <a:gd name="T37" fmla="*/ 4 h 8"/>
                  <a:gd name="T38" fmla="*/ 8 w 14"/>
                  <a:gd name="T39" fmla="*/ 6 h 8"/>
                  <a:gd name="T40" fmla="*/ 8 w 14"/>
                  <a:gd name="T41" fmla="*/ 6 h 8"/>
                  <a:gd name="T42" fmla="*/ 6 w 14"/>
                  <a:gd name="T43" fmla="*/ 6 h 8"/>
                  <a:gd name="T44" fmla="*/ 6 w 14"/>
                  <a:gd name="T45" fmla="*/ 6 h 8"/>
                  <a:gd name="T46" fmla="*/ 6 w 14"/>
                  <a:gd name="T47" fmla="*/ 6 h 8"/>
                  <a:gd name="T48" fmla="*/ 4 w 14"/>
                  <a:gd name="T49" fmla="*/ 6 h 8"/>
                  <a:gd name="T50" fmla="*/ 4 w 14"/>
                  <a:gd name="T51" fmla="*/ 6 h 8"/>
                  <a:gd name="T52" fmla="*/ 2 w 14"/>
                  <a:gd name="T53" fmla="*/ 6 h 8"/>
                  <a:gd name="T54" fmla="*/ 2 w 14"/>
                  <a:gd name="T55" fmla="*/ 8 h 8"/>
                  <a:gd name="T56" fmla="*/ 0 w 14"/>
                  <a:gd name="T57" fmla="*/ 8 h 8"/>
                  <a:gd name="T58" fmla="*/ 0 w 14"/>
                  <a:gd name="T59" fmla="*/ 6 h 8"/>
                  <a:gd name="T60" fmla="*/ 0 w 14"/>
                  <a:gd name="T61" fmla="*/ 6 h 8"/>
                  <a:gd name="T62" fmla="*/ 0 w 14"/>
                  <a:gd name="T63" fmla="*/ 4 h 8"/>
                  <a:gd name="T64" fmla="*/ 2 w 14"/>
                  <a:gd name="T65" fmla="*/ 4 h 8"/>
                  <a:gd name="T66" fmla="*/ 2 w 14"/>
                  <a:gd name="T67" fmla="*/ 4 h 8"/>
                  <a:gd name="T68" fmla="*/ 2 w 14"/>
                  <a:gd name="T69" fmla="*/ 6 h 8"/>
                  <a:gd name="T70" fmla="*/ 2 w 14"/>
                  <a:gd name="T71" fmla="*/ 4 h 8"/>
                  <a:gd name="T72" fmla="*/ 4 w 14"/>
                  <a:gd name="T73" fmla="*/ 4 h 8"/>
                  <a:gd name="T74" fmla="*/ 4 w 14"/>
                  <a:gd name="T75" fmla="*/ 4 h 8"/>
                  <a:gd name="T76" fmla="*/ 4 w 14"/>
                  <a:gd name="T77" fmla="*/ 4 h 8"/>
                  <a:gd name="T78" fmla="*/ 6 w 14"/>
                  <a:gd name="T79" fmla="*/ 4 h 8"/>
                  <a:gd name="T80" fmla="*/ 6 w 14"/>
                  <a:gd name="T81" fmla="*/ 4 h 8"/>
                  <a:gd name="T82" fmla="*/ 6 w 14"/>
                  <a:gd name="T83" fmla="*/ 2 h 8"/>
                  <a:gd name="T84" fmla="*/ 8 w 14"/>
                  <a:gd name="T85" fmla="*/ 4 h 8"/>
                  <a:gd name="T86" fmla="*/ 8 w 14"/>
                  <a:gd name="T87" fmla="*/ 4 h 8"/>
                  <a:gd name="T88" fmla="*/ 8 w 14"/>
                  <a:gd name="T89" fmla="*/ 2 h 8"/>
                  <a:gd name="T90" fmla="*/ 6 w 14"/>
                  <a:gd name="T91" fmla="*/ 0 h 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 h="8">
                    <a:moveTo>
                      <a:pt x="6" y="0"/>
                    </a:moveTo>
                    <a:lnTo>
                      <a:pt x="8" y="0"/>
                    </a:lnTo>
                    <a:lnTo>
                      <a:pt x="10" y="0"/>
                    </a:lnTo>
                    <a:lnTo>
                      <a:pt x="8" y="0"/>
                    </a:lnTo>
                    <a:lnTo>
                      <a:pt x="10" y="2"/>
                    </a:lnTo>
                    <a:lnTo>
                      <a:pt x="12" y="2"/>
                    </a:lnTo>
                    <a:lnTo>
                      <a:pt x="10" y="4"/>
                    </a:lnTo>
                    <a:lnTo>
                      <a:pt x="12" y="2"/>
                    </a:lnTo>
                    <a:lnTo>
                      <a:pt x="12" y="4"/>
                    </a:lnTo>
                    <a:lnTo>
                      <a:pt x="12" y="6"/>
                    </a:lnTo>
                    <a:lnTo>
                      <a:pt x="14" y="6"/>
                    </a:lnTo>
                    <a:lnTo>
                      <a:pt x="12" y="6"/>
                    </a:lnTo>
                    <a:lnTo>
                      <a:pt x="8" y="8"/>
                    </a:lnTo>
                    <a:lnTo>
                      <a:pt x="6" y="8"/>
                    </a:lnTo>
                    <a:lnTo>
                      <a:pt x="6" y="6"/>
                    </a:lnTo>
                    <a:lnTo>
                      <a:pt x="8" y="6"/>
                    </a:lnTo>
                    <a:lnTo>
                      <a:pt x="10" y="4"/>
                    </a:lnTo>
                    <a:lnTo>
                      <a:pt x="8" y="4"/>
                    </a:lnTo>
                    <a:lnTo>
                      <a:pt x="8" y="6"/>
                    </a:lnTo>
                    <a:lnTo>
                      <a:pt x="6" y="6"/>
                    </a:lnTo>
                    <a:lnTo>
                      <a:pt x="4" y="6"/>
                    </a:lnTo>
                    <a:lnTo>
                      <a:pt x="2" y="6"/>
                    </a:lnTo>
                    <a:lnTo>
                      <a:pt x="2" y="8"/>
                    </a:lnTo>
                    <a:lnTo>
                      <a:pt x="0" y="8"/>
                    </a:lnTo>
                    <a:lnTo>
                      <a:pt x="0" y="6"/>
                    </a:lnTo>
                    <a:lnTo>
                      <a:pt x="0" y="4"/>
                    </a:lnTo>
                    <a:lnTo>
                      <a:pt x="2" y="4"/>
                    </a:lnTo>
                    <a:lnTo>
                      <a:pt x="2" y="6"/>
                    </a:lnTo>
                    <a:lnTo>
                      <a:pt x="2" y="4"/>
                    </a:lnTo>
                    <a:lnTo>
                      <a:pt x="4" y="4"/>
                    </a:lnTo>
                    <a:lnTo>
                      <a:pt x="6" y="4"/>
                    </a:lnTo>
                    <a:lnTo>
                      <a:pt x="6" y="2"/>
                    </a:lnTo>
                    <a:lnTo>
                      <a:pt x="8" y="4"/>
                    </a:lnTo>
                    <a:lnTo>
                      <a:pt x="8" y="2"/>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07" name="Freeform 505">
                <a:extLst>
                  <a:ext uri="{FF2B5EF4-FFF2-40B4-BE49-F238E27FC236}">
                    <a16:creationId xmlns:a16="http://schemas.microsoft.com/office/drawing/2014/main" id="{520E43CF-7E97-E02E-70B5-C81CD2719A6A}"/>
                  </a:ext>
                </a:extLst>
              </p:cNvPr>
              <p:cNvSpPr>
                <a:spLocks noChangeAspect="1"/>
              </p:cNvSpPr>
              <p:nvPr/>
            </p:nvSpPr>
            <p:spPr bwMode="auto">
              <a:xfrm>
                <a:off x="4649621" y="2320952"/>
                <a:ext cx="21289" cy="12166"/>
              </a:xfrm>
              <a:custGeom>
                <a:avLst/>
                <a:gdLst>
                  <a:gd name="T0" fmla="*/ 6 w 14"/>
                  <a:gd name="T1" fmla="*/ 0 h 8"/>
                  <a:gd name="T2" fmla="*/ 8 w 14"/>
                  <a:gd name="T3" fmla="*/ 0 h 8"/>
                  <a:gd name="T4" fmla="*/ 10 w 14"/>
                  <a:gd name="T5" fmla="*/ 0 h 8"/>
                  <a:gd name="T6" fmla="*/ 8 w 14"/>
                  <a:gd name="T7" fmla="*/ 0 h 8"/>
                  <a:gd name="T8" fmla="*/ 10 w 14"/>
                  <a:gd name="T9" fmla="*/ 2 h 8"/>
                  <a:gd name="T10" fmla="*/ 12 w 14"/>
                  <a:gd name="T11" fmla="*/ 2 h 8"/>
                  <a:gd name="T12" fmla="*/ 10 w 14"/>
                  <a:gd name="T13" fmla="*/ 4 h 8"/>
                  <a:gd name="T14" fmla="*/ 12 w 14"/>
                  <a:gd name="T15" fmla="*/ 2 h 8"/>
                  <a:gd name="T16" fmla="*/ 12 w 14"/>
                  <a:gd name="T17" fmla="*/ 4 h 8"/>
                  <a:gd name="T18" fmla="*/ 12 w 14"/>
                  <a:gd name="T19" fmla="*/ 4 h 8"/>
                  <a:gd name="T20" fmla="*/ 12 w 14"/>
                  <a:gd name="T21" fmla="*/ 6 h 8"/>
                  <a:gd name="T22" fmla="*/ 14 w 14"/>
                  <a:gd name="T23" fmla="*/ 6 h 8"/>
                  <a:gd name="T24" fmla="*/ 12 w 14"/>
                  <a:gd name="T25" fmla="*/ 6 h 8"/>
                  <a:gd name="T26" fmla="*/ 8 w 14"/>
                  <a:gd name="T27" fmla="*/ 8 h 8"/>
                  <a:gd name="T28" fmla="*/ 6 w 14"/>
                  <a:gd name="T29" fmla="*/ 8 h 8"/>
                  <a:gd name="T30" fmla="*/ 6 w 14"/>
                  <a:gd name="T31" fmla="*/ 6 h 8"/>
                  <a:gd name="T32" fmla="*/ 8 w 14"/>
                  <a:gd name="T33" fmla="*/ 6 h 8"/>
                  <a:gd name="T34" fmla="*/ 10 w 14"/>
                  <a:gd name="T35" fmla="*/ 4 h 8"/>
                  <a:gd name="T36" fmla="*/ 8 w 14"/>
                  <a:gd name="T37" fmla="*/ 4 h 8"/>
                  <a:gd name="T38" fmla="*/ 8 w 14"/>
                  <a:gd name="T39" fmla="*/ 6 h 8"/>
                  <a:gd name="T40" fmla="*/ 8 w 14"/>
                  <a:gd name="T41" fmla="*/ 6 h 8"/>
                  <a:gd name="T42" fmla="*/ 6 w 14"/>
                  <a:gd name="T43" fmla="*/ 6 h 8"/>
                  <a:gd name="T44" fmla="*/ 6 w 14"/>
                  <a:gd name="T45" fmla="*/ 6 h 8"/>
                  <a:gd name="T46" fmla="*/ 6 w 14"/>
                  <a:gd name="T47" fmla="*/ 6 h 8"/>
                  <a:gd name="T48" fmla="*/ 4 w 14"/>
                  <a:gd name="T49" fmla="*/ 6 h 8"/>
                  <a:gd name="T50" fmla="*/ 4 w 14"/>
                  <a:gd name="T51" fmla="*/ 6 h 8"/>
                  <a:gd name="T52" fmla="*/ 2 w 14"/>
                  <a:gd name="T53" fmla="*/ 6 h 8"/>
                  <a:gd name="T54" fmla="*/ 2 w 14"/>
                  <a:gd name="T55" fmla="*/ 8 h 8"/>
                  <a:gd name="T56" fmla="*/ 0 w 14"/>
                  <a:gd name="T57" fmla="*/ 8 h 8"/>
                  <a:gd name="T58" fmla="*/ 0 w 14"/>
                  <a:gd name="T59" fmla="*/ 6 h 8"/>
                  <a:gd name="T60" fmla="*/ 0 w 14"/>
                  <a:gd name="T61" fmla="*/ 6 h 8"/>
                  <a:gd name="T62" fmla="*/ 0 w 14"/>
                  <a:gd name="T63" fmla="*/ 4 h 8"/>
                  <a:gd name="T64" fmla="*/ 2 w 14"/>
                  <a:gd name="T65" fmla="*/ 4 h 8"/>
                  <a:gd name="T66" fmla="*/ 2 w 14"/>
                  <a:gd name="T67" fmla="*/ 4 h 8"/>
                  <a:gd name="T68" fmla="*/ 2 w 14"/>
                  <a:gd name="T69" fmla="*/ 6 h 8"/>
                  <a:gd name="T70" fmla="*/ 2 w 14"/>
                  <a:gd name="T71" fmla="*/ 4 h 8"/>
                  <a:gd name="T72" fmla="*/ 4 w 14"/>
                  <a:gd name="T73" fmla="*/ 4 h 8"/>
                  <a:gd name="T74" fmla="*/ 4 w 14"/>
                  <a:gd name="T75" fmla="*/ 4 h 8"/>
                  <a:gd name="T76" fmla="*/ 4 w 14"/>
                  <a:gd name="T77" fmla="*/ 4 h 8"/>
                  <a:gd name="T78" fmla="*/ 6 w 14"/>
                  <a:gd name="T79" fmla="*/ 4 h 8"/>
                  <a:gd name="T80" fmla="*/ 6 w 14"/>
                  <a:gd name="T81" fmla="*/ 4 h 8"/>
                  <a:gd name="T82" fmla="*/ 6 w 14"/>
                  <a:gd name="T83" fmla="*/ 2 h 8"/>
                  <a:gd name="T84" fmla="*/ 8 w 14"/>
                  <a:gd name="T85" fmla="*/ 4 h 8"/>
                  <a:gd name="T86" fmla="*/ 8 w 14"/>
                  <a:gd name="T87" fmla="*/ 4 h 8"/>
                  <a:gd name="T88" fmla="*/ 8 w 14"/>
                  <a:gd name="T89" fmla="*/ 2 h 8"/>
                  <a:gd name="T90" fmla="*/ 6 w 14"/>
                  <a:gd name="T91" fmla="*/ 0 h 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 h="8">
                    <a:moveTo>
                      <a:pt x="6" y="0"/>
                    </a:moveTo>
                    <a:lnTo>
                      <a:pt x="8" y="0"/>
                    </a:lnTo>
                    <a:lnTo>
                      <a:pt x="10" y="0"/>
                    </a:lnTo>
                    <a:lnTo>
                      <a:pt x="8" y="0"/>
                    </a:lnTo>
                    <a:lnTo>
                      <a:pt x="10" y="2"/>
                    </a:lnTo>
                    <a:lnTo>
                      <a:pt x="12" y="2"/>
                    </a:lnTo>
                    <a:lnTo>
                      <a:pt x="10" y="4"/>
                    </a:lnTo>
                    <a:lnTo>
                      <a:pt x="12" y="2"/>
                    </a:lnTo>
                    <a:lnTo>
                      <a:pt x="12" y="4"/>
                    </a:lnTo>
                    <a:lnTo>
                      <a:pt x="12" y="6"/>
                    </a:lnTo>
                    <a:lnTo>
                      <a:pt x="14" y="6"/>
                    </a:lnTo>
                    <a:lnTo>
                      <a:pt x="12" y="6"/>
                    </a:lnTo>
                    <a:lnTo>
                      <a:pt x="8" y="8"/>
                    </a:lnTo>
                    <a:lnTo>
                      <a:pt x="6" y="8"/>
                    </a:lnTo>
                    <a:lnTo>
                      <a:pt x="6" y="6"/>
                    </a:lnTo>
                    <a:lnTo>
                      <a:pt x="8" y="6"/>
                    </a:lnTo>
                    <a:lnTo>
                      <a:pt x="10" y="4"/>
                    </a:lnTo>
                    <a:lnTo>
                      <a:pt x="8" y="4"/>
                    </a:lnTo>
                    <a:lnTo>
                      <a:pt x="8" y="6"/>
                    </a:lnTo>
                    <a:lnTo>
                      <a:pt x="6" y="6"/>
                    </a:lnTo>
                    <a:lnTo>
                      <a:pt x="4" y="6"/>
                    </a:lnTo>
                    <a:lnTo>
                      <a:pt x="2" y="6"/>
                    </a:lnTo>
                    <a:lnTo>
                      <a:pt x="2" y="8"/>
                    </a:lnTo>
                    <a:lnTo>
                      <a:pt x="0" y="8"/>
                    </a:lnTo>
                    <a:lnTo>
                      <a:pt x="0" y="6"/>
                    </a:lnTo>
                    <a:lnTo>
                      <a:pt x="0" y="4"/>
                    </a:lnTo>
                    <a:lnTo>
                      <a:pt x="2" y="4"/>
                    </a:lnTo>
                    <a:lnTo>
                      <a:pt x="2" y="6"/>
                    </a:lnTo>
                    <a:lnTo>
                      <a:pt x="2" y="4"/>
                    </a:lnTo>
                    <a:lnTo>
                      <a:pt x="4" y="4"/>
                    </a:lnTo>
                    <a:lnTo>
                      <a:pt x="6" y="4"/>
                    </a:lnTo>
                    <a:lnTo>
                      <a:pt x="6" y="2"/>
                    </a:lnTo>
                    <a:lnTo>
                      <a:pt x="8" y="4"/>
                    </a:lnTo>
                    <a:lnTo>
                      <a:pt x="8" y="2"/>
                    </a:lnTo>
                    <a:lnTo>
                      <a:pt x="6"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08" name="Freeform 506">
                <a:extLst>
                  <a:ext uri="{FF2B5EF4-FFF2-40B4-BE49-F238E27FC236}">
                    <a16:creationId xmlns:a16="http://schemas.microsoft.com/office/drawing/2014/main" id="{1D7866B8-6B4F-C4EB-20B7-F6C13E47D88C}"/>
                  </a:ext>
                </a:extLst>
              </p:cNvPr>
              <p:cNvSpPr>
                <a:spLocks noChangeAspect="1"/>
              </p:cNvSpPr>
              <p:nvPr/>
            </p:nvSpPr>
            <p:spPr bwMode="auto">
              <a:xfrm>
                <a:off x="4719569" y="2296619"/>
                <a:ext cx="21289" cy="12166"/>
              </a:xfrm>
              <a:custGeom>
                <a:avLst/>
                <a:gdLst>
                  <a:gd name="T0" fmla="*/ 0 w 14"/>
                  <a:gd name="T1" fmla="*/ 6 h 8"/>
                  <a:gd name="T2" fmla="*/ 2 w 14"/>
                  <a:gd name="T3" fmla="*/ 6 h 8"/>
                  <a:gd name="T4" fmla="*/ 4 w 14"/>
                  <a:gd name="T5" fmla="*/ 6 h 8"/>
                  <a:gd name="T6" fmla="*/ 4 w 14"/>
                  <a:gd name="T7" fmla="*/ 6 h 8"/>
                  <a:gd name="T8" fmla="*/ 6 w 14"/>
                  <a:gd name="T9" fmla="*/ 6 h 8"/>
                  <a:gd name="T10" fmla="*/ 4 w 14"/>
                  <a:gd name="T11" fmla="*/ 6 h 8"/>
                  <a:gd name="T12" fmla="*/ 2 w 14"/>
                  <a:gd name="T13" fmla="*/ 4 h 8"/>
                  <a:gd name="T14" fmla="*/ 4 w 14"/>
                  <a:gd name="T15" fmla="*/ 4 h 8"/>
                  <a:gd name="T16" fmla="*/ 6 w 14"/>
                  <a:gd name="T17" fmla="*/ 4 h 8"/>
                  <a:gd name="T18" fmla="*/ 6 w 14"/>
                  <a:gd name="T19" fmla="*/ 4 h 8"/>
                  <a:gd name="T20" fmla="*/ 8 w 14"/>
                  <a:gd name="T21" fmla="*/ 4 h 8"/>
                  <a:gd name="T22" fmla="*/ 8 w 14"/>
                  <a:gd name="T23" fmla="*/ 4 h 8"/>
                  <a:gd name="T24" fmla="*/ 4 w 14"/>
                  <a:gd name="T25" fmla="*/ 4 h 8"/>
                  <a:gd name="T26" fmla="*/ 4 w 14"/>
                  <a:gd name="T27" fmla="*/ 2 h 8"/>
                  <a:gd name="T28" fmla="*/ 6 w 14"/>
                  <a:gd name="T29" fmla="*/ 2 h 8"/>
                  <a:gd name="T30" fmla="*/ 6 w 14"/>
                  <a:gd name="T31" fmla="*/ 2 h 8"/>
                  <a:gd name="T32" fmla="*/ 6 w 14"/>
                  <a:gd name="T33" fmla="*/ 4 h 8"/>
                  <a:gd name="T34" fmla="*/ 8 w 14"/>
                  <a:gd name="T35" fmla="*/ 2 h 8"/>
                  <a:gd name="T36" fmla="*/ 8 w 14"/>
                  <a:gd name="T37" fmla="*/ 2 h 8"/>
                  <a:gd name="T38" fmla="*/ 8 w 14"/>
                  <a:gd name="T39" fmla="*/ 4 h 8"/>
                  <a:gd name="T40" fmla="*/ 8 w 14"/>
                  <a:gd name="T41" fmla="*/ 4 h 8"/>
                  <a:gd name="T42" fmla="*/ 8 w 14"/>
                  <a:gd name="T43" fmla="*/ 4 h 8"/>
                  <a:gd name="T44" fmla="*/ 10 w 14"/>
                  <a:gd name="T45" fmla="*/ 4 h 8"/>
                  <a:gd name="T46" fmla="*/ 10 w 14"/>
                  <a:gd name="T47" fmla="*/ 4 h 8"/>
                  <a:gd name="T48" fmla="*/ 10 w 14"/>
                  <a:gd name="T49" fmla="*/ 2 h 8"/>
                  <a:gd name="T50" fmla="*/ 8 w 14"/>
                  <a:gd name="T51" fmla="*/ 2 h 8"/>
                  <a:gd name="T52" fmla="*/ 8 w 14"/>
                  <a:gd name="T53" fmla="*/ 2 h 8"/>
                  <a:gd name="T54" fmla="*/ 8 w 14"/>
                  <a:gd name="T55" fmla="*/ 2 h 8"/>
                  <a:gd name="T56" fmla="*/ 8 w 14"/>
                  <a:gd name="T57" fmla="*/ 0 h 8"/>
                  <a:gd name="T58" fmla="*/ 10 w 14"/>
                  <a:gd name="T59" fmla="*/ 2 h 8"/>
                  <a:gd name="T60" fmla="*/ 10 w 14"/>
                  <a:gd name="T61" fmla="*/ 0 h 8"/>
                  <a:gd name="T62" fmla="*/ 10 w 14"/>
                  <a:gd name="T63" fmla="*/ 2 h 8"/>
                  <a:gd name="T64" fmla="*/ 12 w 14"/>
                  <a:gd name="T65" fmla="*/ 2 h 8"/>
                  <a:gd name="T66" fmla="*/ 14 w 14"/>
                  <a:gd name="T67" fmla="*/ 2 h 8"/>
                  <a:gd name="T68" fmla="*/ 14 w 14"/>
                  <a:gd name="T69" fmla="*/ 4 h 8"/>
                  <a:gd name="T70" fmla="*/ 12 w 14"/>
                  <a:gd name="T71" fmla="*/ 4 h 8"/>
                  <a:gd name="T72" fmla="*/ 10 w 14"/>
                  <a:gd name="T73" fmla="*/ 4 h 8"/>
                  <a:gd name="T74" fmla="*/ 10 w 14"/>
                  <a:gd name="T75" fmla="*/ 6 h 8"/>
                  <a:gd name="T76" fmla="*/ 12 w 14"/>
                  <a:gd name="T77" fmla="*/ 6 h 8"/>
                  <a:gd name="T78" fmla="*/ 10 w 14"/>
                  <a:gd name="T79" fmla="*/ 6 h 8"/>
                  <a:gd name="T80" fmla="*/ 10 w 14"/>
                  <a:gd name="T81" fmla="*/ 6 h 8"/>
                  <a:gd name="T82" fmla="*/ 8 w 14"/>
                  <a:gd name="T83" fmla="*/ 6 h 8"/>
                  <a:gd name="T84" fmla="*/ 8 w 14"/>
                  <a:gd name="T85" fmla="*/ 6 h 8"/>
                  <a:gd name="T86" fmla="*/ 6 w 14"/>
                  <a:gd name="T87" fmla="*/ 8 h 8"/>
                  <a:gd name="T88" fmla="*/ 4 w 14"/>
                  <a:gd name="T89" fmla="*/ 8 h 8"/>
                  <a:gd name="T90" fmla="*/ 4 w 14"/>
                  <a:gd name="T91" fmla="*/ 8 h 8"/>
                  <a:gd name="T92" fmla="*/ 2 w 14"/>
                  <a:gd name="T93" fmla="*/ 6 h 8"/>
                  <a:gd name="T94" fmla="*/ 0 w 14"/>
                  <a:gd name="T95" fmla="*/ 6 h 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4" h="8">
                    <a:moveTo>
                      <a:pt x="0" y="6"/>
                    </a:moveTo>
                    <a:lnTo>
                      <a:pt x="2" y="6"/>
                    </a:lnTo>
                    <a:lnTo>
                      <a:pt x="4" y="6"/>
                    </a:lnTo>
                    <a:lnTo>
                      <a:pt x="6" y="6"/>
                    </a:lnTo>
                    <a:lnTo>
                      <a:pt x="4" y="6"/>
                    </a:lnTo>
                    <a:lnTo>
                      <a:pt x="2" y="4"/>
                    </a:lnTo>
                    <a:lnTo>
                      <a:pt x="4" y="4"/>
                    </a:lnTo>
                    <a:lnTo>
                      <a:pt x="6" y="4"/>
                    </a:lnTo>
                    <a:lnTo>
                      <a:pt x="8" y="4"/>
                    </a:lnTo>
                    <a:lnTo>
                      <a:pt x="4" y="4"/>
                    </a:lnTo>
                    <a:lnTo>
                      <a:pt x="4" y="2"/>
                    </a:lnTo>
                    <a:lnTo>
                      <a:pt x="6" y="2"/>
                    </a:lnTo>
                    <a:lnTo>
                      <a:pt x="6" y="4"/>
                    </a:lnTo>
                    <a:lnTo>
                      <a:pt x="8" y="2"/>
                    </a:lnTo>
                    <a:lnTo>
                      <a:pt x="8" y="4"/>
                    </a:lnTo>
                    <a:lnTo>
                      <a:pt x="10" y="4"/>
                    </a:lnTo>
                    <a:lnTo>
                      <a:pt x="10" y="2"/>
                    </a:lnTo>
                    <a:lnTo>
                      <a:pt x="8" y="2"/>
                    </a:lnTo>
                    <a:lnTo>
                      <a:pt x="8" y="0"/>
                    </a:lnTo>
                    <a:lnTo>
                      <a:pt x="10" y="2"/>
                    </a:lnTo>
                    <a:lnTo>
                      <a:pt x="10" y="0"/>
                    </a:lnTo>
                    <a:lnTo>
                      <a:pt x="10" y="2"/>
                    </a:lnTo>
                    <a:lnTo>
                      <a:pt x="12" y="2"/>
                    </a:lnTo>
                    <a:lnTo>
                      <a:pt x="14" y="2"/>
                    </a:lnTo>
                    <a:lnTo>
                      <a:pt x="14" y="4"/>
                    </a:lnTo>
                    <a:lnTo>
                      <a:pt x="12" y="4"/>
                    </a:lnTo>
                    <a:lnTo>
                      <a:pt x="10" y="4"/>
                    </a:lnTo>
                    <a:lnTo>
                      <a:pt x="10" y="6"/>
                    </a:lnTo>
                    <a:lnTo>
                      <a:pt x="12" y="6"/>
                    </a:lnTo>
                    <a:lnTo>
                      <a:pt x="10" y="6"/>
                    </a:lnTo>
                    <a:lnTo>
                      <a:pt x="8" y="6"/>
                    </a:lnTo>
                    <a:lnTo>
                      <a:pt x="6" y="8"/>
                    </a:lnTo>
                    <a:lnTo>
                      <a:pt x="4" y="8"/>
                    </a:lnTo>
                    <a:lnTo>
                      <a:pt x="2" y="6"/>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09" name="Freeform 507">
                <a:extLst>
                  <a:ext uri="{FF2B5EF4-FFF2-40B4-BE49-F238E27FC236}">
                    <a16:creationId xmlns:a16="http://schemas.microsoft.com/office/drawing/2014/main" id="{DF7FB8D4-F27B-65C2-1C1A-78DF012B91D5}"/>
                  </a:ext>
                </a:extLst>
              </p:cNvPr>
              <p:cNvSpPr>
                <a:spLocks noChangeAspect="1"/>
              </p:cNvSpPr>
              <p:nvPr/>
            </p:nvSpPr>
            <p:spPr bwMode="auto">
              <a:xfrm>
                <a:off x="4719569" y="2296619"/>
                <a:ext cx="21289" cy="12166"/>
              </a:xfrm>
              <a:custGeom>
                <a:avLst/>
                <a:gdLst>
                  <a:gd name="T0" fmla="*/ 0 w 14"/>
                  <a:gd name="T1" fmla="*/ 6 h 8"/>
                  <a:gd name="T2" fmla="*/ 2 w 14"/>
                  <a:gd name="T3" fmla="*/ 6 h 8"/>
                  <a:gd name="T4" fmla="*/ 4 w 14"/>
                  <a:gd name="T5" fmla="*/ 6 h 8"/>
                  <a:gd name="T6" fmla="*/ 4 w 14"/>
                  <a:gd name="T7" fmla="*/ 6 h 8"/>
                  <a:gd name="T8" fmla="*/ 6 w 14"/>
                  <a:gd name="T9" fmla="*/ 6 h 8"/>
                  <a:gd name="T10" fmla="*/ 4 w 14"/>
                  <a:gd name="T11" fmla="*/ 6 h 8"/>
                  <a:gd name="T12" fmla="*/ 2 w 14"/>
                  <a:gd name="T13" fmla="*/ 4 h 8"/>
                  <a:gd name="T14" fmla="*/ 4 w 14"/>
                  <a:gd name="T15" fmla="*/ 4 h 8"/>
                  <a:gd name="T16" fmla="*/ 6 w 14"/>
                  <a:gd name="T17" fmla="*/ 4 h 8"/>
                  <a:gd name="T18" fmla="*/ 6 w 14"/>
                  <a:gd name="T19" fmla="*/ 4 h 8"/>
                  <a:gd name="T20" fmla="*/ 8 w 14"/>
                  <a:gd name="T21" fmla="*/ 4 h 8"/>
                  <a:gd name="T22" fmla="*/ 8 w 14"/>
                  <a:gd name="T23" fmla="*/ 4 h 8"/>
                  <a:gd name="T24" fmla="*/ 4 w 14"/>
                  <a:gd name="T25" fmla="*/ 4 h 8"/>
                  <a:gd name="T26" fmla="*/ 4 w 14"/>
                  <a:gd name="T27" fmla="*/ 2 h 8"/>
                  <a:gd name="T28" fmla="*/ 6 w 14"/>
                  <a:gd name="T29" fmla="*/ 2 h 8"/>
                  <a:gd name="T30" fmla="*/ 6 w 14"/>
                  <a:gd name="T31" fmla="*/ 2 h 8"/>
                  <a:gd name="T32" fmla="*/ 6 w 14"/>
                  <a:gd name="T33" fmla="*/ 4 h 8"/>
                  <a:gd name="T34" fmla="*/ 8 w 14"/>
                  <a:gd name="T35" fmla="*/ 2 h 8"/>
                  <a:gd name="T36" fmla="*/ 8 w 14"/>
                  <a:gd name="T37" fmla="*/ 2 h 8"/>
                  <a:gd name="T38" fmla="*/ 8 w 14"/>
                  <a:gd name="T39" fmla="*/ 4 h 8"/>
                  <a:gd name="T40" fmla="*/ 8 w 14"/>
                  <a:gd name="T41" fmla="*/ 4 h 8"/>
                  <a:gd name="T42" fmla="*/ 8 w 14"/>
                  <a:gd name="T43" fmla="*/ 4 h 8"/>
                  <a:gd name="T44" fmla="*/ 10 w 14"/>
                  <a:gd name="T45" fmla="*/ 4 h 8"/>
                  <a:gd name="T46" fmla="*/ 10 w 14"/>
                  <a:gd name="T47" fmla="*/ 4 h 8"/>
                  <a:gd name="T48" fmla="*/ 10 w 14"/>
                  <a:gd name="T49" fmla="*/ 2 h 8"/>
                  <a:gd name="T50" fmla="*/ 8 w 14"/>
                  <a:gd name="T51" fmla="*/ 2 h 8"/>
                  <a:gd name="T52" fmla="*/ 8 w 14"/>
                  <a:gd name="T53" fmla="*/ 2 h 8"/>
                  <a:gd name="T54" fmla="*/ 8 w 14"/>
                  <a:gd name="T55" fmla="*/ 2 h 8"/>
                  <a:gd name="T56" fmla="*/ 8 w 14"/>
                  <a:gd name="T57" fmla="*/ 0 h 8"/>
                  <a:gd name="T58" fmla="*/ 10 w 14"/>
                  <a:gd name="T59" fmla="*/ 2 h 8"/>
                  <a:gd name="T60" fmla="*/ 10 w 14"/>
                  <a:gd name="T61" fmla="*/ 0 h 8"/>
                  <a:gd name="T62" fmla="*/ 10 w 14"/>
                  <a:gd name="T63" fmla="*/ 2 h 8"/>
                  <a:gd name="T64" fmla="*/ 12 w 14"/>
                  <a:gd name="T65" fmla="*/ 2 h 8"/>
                  <a:gd name="T66" fmla="*/ 14 w 14"/>
                  <a:gd name="T67" fmla="*/ 2 h 8"/>
                  <a:gd name="T68" fmla="*/ 14 w 14"/>
                  <a:gd name="T69" fmla="*/ 4 h 8"/>
                  <a:gd name="T70" fmla="*/ 12 w 14"/>
                  <a:gd name="T71" fmla="*/ 4 h 8"/>
                  <a:gd name="T72" fmla="*/ 10 w 14"/>
                  <a:gd name="T73" fmla="*/ 4 h 8"/>
                  <a:gd name="T74" fmla="*/ 10 w 14"/>
                  <a:gd name="T75" fmla="*/ 6 h 8"/>
                  <a:gd name="T76" fmla="*/ 12 w 14"/>
                  <a:gd name="T77" fmla="*/ 6 h 8"/>
                  <a:gd name="T78" fmla="*/ 10 w 14"/>
                  <a:gd name="T79" fmla="*/ 6 h 8"/>
                  <a:gd name="T80" fmla="*/ 10 w 14"/>
                  <a:gd name="T81" fmla="*/ 6 h 8"/>
                  <a:gd name="T82" fmla="*/ 8 w 14"/>
                  <a:gd name="T83" fmla="*/ 6 h 8"/>
                  <a:gd name="T84" fmla="*/ 8 w 14"/>
                  <a:gd name="T85" fmla="*/ 6 h 8"/>
                  <a:gd name="T86" fmla="*/ 6 w 14"/>
                  <a:gd name="T87" fmla="*/ 8 h 8"/>
                  <a:gd name="T88" fmla="*/ 4 w 14"/>
                  <a:gd name="T89" fmla="*/ 8 h 8"/>
                  <a:gd name="T90" fmla="*/ 4 w 14"/>
                  <a:gd name="T91" fmla="*/ 8 h 8"/>
                  <a:gd name="T92" fmla="*/ 2 w 14"/>
                  <a:gd name="T93" fmla="*/ 6 h 8"/>
                  <a:gd name="T94" fmla="*/ 0 w 14"/>
                  <a:gd name="T95" fmla="*/ 6 h 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4" h="8">
                    <a:moveTo>
                      <a:pt x="0" y="6"/>
                    </a:moveTo>
                    <a:lnTo>
                      <a:pt x="2" y="6"/>
                    </a:lnTo>
                    <a:lnTo>
                      <a:pt x="4" y="6"/>
                    </a:lnTo>
                    <a:lnTo>
                      <a:pt x="6" y="6"/>
                    </a:lnTo>
                    <a:lnTo>
                      <a:pt x="4" y="6"/>
                    </a:lnTo>
                    <a:lnTo>
                      <a:pt x="2" y="4"/>
                    </a:lnTo>
                    <a:lnTo>
                      <a:pt x="4" y="4"/>
                    </a:lnTo>
                    <a:lnTo>
                      <a:pt x="6" y="4"/>
                    </a:lnTo>
                    <a:lnTo>
                      <a:pt x="8" y="4"/>
                    </a:lnTo>
                    <a:lnTo>
                      <a:pt x="4" y="4"/>
                    </a:lnTo>
                    <a:lnTo>
                      <a:pt x="4" y="2"/>
                    </a:lnTo>
                    <a:lnTo>
                      <a:pt x="6" y="2"/>
                    </a:lnTo>
                    <a:lnTo>
                      <a:pt x="6" y="4"/>
                    </a:lnTo>
                    <a:lnTo>
                      <a:pt x="8" y="2"/>
                    </a:lnTo>
                    <a:lnTo>
                      <a:pt x="8" y="4"/>
                    </a:lnTo>
                    <a:lnTo>
                      <a:pt x="10" y="4"/>
                    </a:lnTo>
                    <a:lnTo>
                      <a:pt x="10" y="2"/>
                    </a:lnTo>
                    <a:lnTo>
                      <a:pt x="8" y="2"/>
                    </a:lnTo>
                    <a:lnTo>
                      <a:pt x="8" y="0"/>
                    </a:lnTo>
                    <a:lnTo>
                      <a:pt x="10" y="2"/>
                    </a:lnTo>
                    <a:lnTo>
                      <a:pt x="10" y="0"/>
                    </a:lnTo>
                    <a:lnTo>
                      <a:pt x="10" y="2"/>
                    </a:lnTo>
                    <a:lnTo>
                      <a:pt x="12" y="2"/>
                    </a:lnTo>
                    <a:lnTo>
                      <a:pt x="14" y="2"/>
                    </a:lnTo>
                    <a:lnTo>
                      <a:pt x="14" y="4"/>
                    </a:lnTo>
                    <a:lnTo>
                      <a:pt x="12" y="4"/>
                    </a:lnTo>
                    <a:lnTo>
                      <a:pt x="10" y="4"/>
                    </a:lnTo>
                    <a:lnTo>
                      <a:pt x="10" y="6"/>
                    </a:lnTo>
                    <a:lnTo>
                      <a:pt x="12" y="6"/>
                    </a:lnTo>
                    <a:lnTo>
                      <a:pt x="10" y="6"/>
                    </a:lnTo>
                    <a:lnTo>
                      <a:pt x="8" y="6"/>
                    </a:lnTo>
                    <a:lnTo>
                      <a:pt x="6" y="8"/>
                    </a:lnTo>
                    <a:lnTo>
                      <a:pt x="4" y="8"/>
                    </a:lnTo>
                    <a:lnTo>
                      <a:pt x="2" y="6"/>
                    </a:lnTo>
                    <a:lnTo>
                      <a:pt x="0" y="6"/>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10" name="Freeform 508">
                <a:extLst>
                  <a:ext uri="{FF2B5EF4-FFF2-40B4-BE49-F238E27FC236}">
                    <a16:creationId xmlns:a16="http://schemas.microsoft.com/office/drawing/2014/main" id="{D0B63570-2249-51B2-A243-38BB2623AC0E}"/>
                  </a:ext>
                </a:extLst>
              </p:cNvPr>
              <p:cNvSpPr>
                <a:spLocks noChangeAspect="1"/>
              </p:cNvSpPr>
              <p:nvPr/>
            </p:nvSpPr>
            <p:spPr bwMode="auto">
              <a:xfrm>
                <a:off x="4619209" y="2339201"/>
                <a:ext cx="27372" cy="15206"/>
              </a:xfrm>
              <a:custGeom>
                <a:avLst/>
                <a:gdLst>
                  <a:gd name="T0" fmla="*/ 0 w 18"/>
                  <a:gd name="T1" fmla="*/ 8 h 10"/>
                  <a:gd name="T2" fmla="*/ 0 w 18"/>
                  <a:gd name="T3" fmla="*/ 8 h 10"/>
                  <a:gd name="T4" fmla="*/ 2 w 18"/>
                  <a:gd name="T5" fmla="*/ 6 h 10"/>
                  <a:gd name="T6" fmla="*/ 2 w 18"/>
                  <a:gd name="T7" fmla="*/ 4 h 10"/>
                  <a:gd name="T8" fmla="*/ 4 w 18"/>
                  <a:gd name="T9" fmla="*/ 4 h 10"/>
                  <a:gd name="T10" fmla="*/ 2 w 18"/>
                  <a:gd name="T11" fmla="*/ 6 h 10"/>
                  <a:gd name="T12" fmla="*/ 4 w 18"/>
                  <a:gd name="T13" fmla="*/ 6 h 10"/>
                  <a:gd name="T14" fmla="*/ 4 w 18"/>
                  <a:gd name="T15" fmla="*/ 4 h 10"/>
                  <a:gd name="T16" fmla="*/ 6 w 18"/>
                  <a:gd name="T17" fmla="*/ 4 h 10"/>
                  <a:gd name="T18" fmla="*/ 6 w 18"/>
                  <a:gd name="T19" fmla="*/ 4 h 10"/>
                  <a:gd name="T20" fmla="*/ 6 w 18"/>
                  <a:gd name="T21" fmla="*/ 4 h 10"/>
                  <a:gd name="T22" fmla="*/ 6 w 18"/>
                  <a:gd name="T23" fmla="*/ 4 h 10"/>
                  <a:gd name="T24" fmla="*/ 8 w 18"/>
                  <a:gd name="T25" fmla="*/ 4 h 10"/>
                  <a:gd name="T26" fmla="*/ 8 w 18"/>
                  <a:gd name="T27" fmla="*/ 2 h 10"/>
                  <a:gd name="T28" fmla="*/ 10 w 18"/>
                  <a:gd name="T29" fmla="*/ 2 h 10"/>
                  <a:gd name="T30" fmla="*/ 8 w 18"/>
                  <a:gd name="T31" fmla="*/ 2 h 10"/>
                  <a:gd name="T32" fmla="*/ 10 w 18"/>
                  <a:gd name="T33" fmla="*/ 2 h 10"/>
                  <a:gd name="T34" fmla="*/ 12 w 18"/>
                  <a:gd name="T35" fmla="*/ 2 h 10"/>
                  <a:gd name="T36" fmla="*/ 12 w 18"/>
                  <a:gd name="T37" fmla="*/ 2 h 10"/>
                  <a:gd name="T38" fmla="*/ 14 w 18"/>
                  <a:gd name="T39" fmla="*/ 0 h 10"/>
                  <a:gd name="T40" fmla="*/ 16 w 18"/>
                  <a:gd name="T41" fmla="*/ 2 h 10"/>
                  <a:gd name="T42" fmla="*/ 16 w 18"/>
                  <a:gd name="T43" fmla="*/ 2 h 10"/>
                  <a:gd name="T44" fmla="*/ 18 w 18"/>
                  <a:gd name="T45" fmla="*/ 2 h 10"/>
                  <a:gd name="T46" fmla="*/ 16 w 18"/>
                  <a:gd name="T47" fmla="*/ 4 h 10"/>
                  <a:gd name="T48" fmla="*/ 14 w 18"/>
                  <a:gd name="T49" fmla="*/ 4 h 10"/>
                  <a:gd name="T50" fmla="*/ 12 w 18"/>
                  <a:gd name="T51" fmla="*/ 4 h 10"/>
                  <a:gd name="T52" fmla="*/ 14 w 18"/>
                  <a:gd name="T53" fmla="*/ 4 h 10"/>
                  <a:gd name="T54" fmla="*/ 12 w 18"/>
                  <a:gd name="T55" fmla="*/ 4 h 10"/>
                  <a:gd name="T56" fmla="*/ 12 w 18"/>
                  <a:gd name="T57" fmla="*/ 4 h 10"/>
                  <a:gd name="T58" fmla="*/ 12 w 18"/>
                  <a:gd name="T59" fmla="*/ 4 h 10"/>
                  <a:gd name="T60" fmla="*/ 10 w 18"/>
                  <a:gd name="T61" fmla="*/ 4 h 10"/>
                  <a:gd name="T62" fmla="*/ 10 w 18"/>
                  <a:gd name="T63" fmla="*/ 4 h 10"/>
                  <a:gd name="T64" fmla="*/ 10 w 18"/>
                  <a:gd name="T65" fmla="*/ 4 h 10"/>
                  <a:gd name="T66" fmla="*/ 8 w 18"/>
                  <a:gd name="T67" fmla="*/ 4 h 10"/>
                  <a:gd name="T68" fmla="*/ 10 w 18"/>
                  <a:gd name="T69" fmla="*/ 4 h 10"/>
                  <a:gd name="T70" fmla="*/ 8 w 18"/>
                  <a:gd name="T71" fmla="*/ 4 h 10"/>
                  <a:gd name="T72" fmla="*/ 8 w 18"/>
                  <a:gd name="T73" fmla="*/ 4 h 10"/>
                  <a:gd name="T74" fmla="*/ 8 w 18"/>
                  <a:gd name="T75" fmla="*/ 4 h 10"/>
                  <a:gd name="T76" fmla="*/ 8 w 18"/>
                  <a:gd name="T77" fmla="*/ 4 h 10"/>
                  <a:gd name="T78" fmla="*/ 8 w 18"/>
                  <a:gd name="T79" fmla="*/ 4 h 10"/>
                  <a:gd name="T80" fmla="*/ 8 w 18"/>
                  <a:gd name="T81" fmla="*/ 4 h 10"/>
                  <a:gd name="T82" fmla="*/ 8 w 18"/>
                  <a:gd name="T83" fmla="*/ 4 h 10"/>
                  <a:gd name="T84" fmla="*/ 6 w 18"/>
                  <a:gd name="T85" fmla="*/ 6 h 10"/>
                  <a:gd name="T86" fmla="*/ 6 w 18"/>
                  <a:gd name="T87" fmla="*/ 6 h 10"/>
                  <a:gd name="T88" fmla="*/ 4 w 18"/>
                  <a:gd name="T89" fmla="*/ 6 h 10"/>
                  <a:gd name="T90" fmla="*/ 4 w 18"/>
                  <a:gd name="T91" fmla="*/ 6 h 10"/>
                  <a:gd name="T92" fmla="*/ 4 w 18"/>
                  <a:gd name="T93" fmla="*/ 6 h 10"/>
                  <a:gd name="T94" fmla="*/ 2 w 18"/>
                  <a:gd name="T95" fmla="*/ 6 h 10"/>
                  <a:gd name="T96" fmla="*/ 2 w 18"/>
                  <a:gd name="T97" fmla="*/ 6 h 10"/>
                  <a:gd name="T98" fmla="*/ 2 w 18"/>
                  <a:gd name="T99" fmla="*/ 8 h 10"/>
                  <a:gd name="T100" fmla="*/ 2 w 18"/>
                  <a:gd name="T101" fmla="*/ 8 h 10"/>
                  <a:gd name="T102" fmla="*/ 2 w 18"/>
                  <a:gd name="T103" fmla="*/ 8 h 10"/>
                  <a:gd name="T104" fmla="*/ 0 w 18"/>
                  <a:gd name="T105" fmla="*/ 10 h 10"/>
                  <a:gd name="T106" fmla="*/ 0 w 18"/>
                  <a:gd name="T107" fmla="*/ 8 h 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 h="10">
                    <a:moveTo>
                      <a:pt x="0" y="8"/>
                    </a:moveTo>
                    <a:lnTo>
                      <a:pt x="0" y="8"/>
                    </a:lnTo>
                    <a:lnTo>
                      <a:pt x="2" y="6"/>
                    </a:lnTo>
                    <a:lnTo>
                      <a:pt x="2" y="4"/>
                    </a:lnTo>
                    <a:lnTo>
                      <a:pt x="4" y="4"/>
                    </a:lnTo>
                    <a:lnTo>
                      <a:pt x="2" y="6"/>
                    </a:lnTo>
                    <a:lnTo>
                      <a:pt x="4" y="6"/>
                    </a:lnTo>
                    <a:lnTo>
                      <a:pt x="4" y="4"/>
                    </a:lnTo>
                    <a:lnTo>
                      <a:pt x="6" y="4"/>
                    </a:lnTo>
                    <a:lnTo>
                      <a:pt x="8" y="4"/>
                    </a:lnTo>
                    <a:lnTo>
                      <a:pt x="8" y="2"/>
                    </a:lnTo>
                    <a:lnTo>
                      <a:pt x="10" y="2"/>
                    </a:lnTo>
                    <a:lnTo>
                      <a:pt x="8" y="2"/>
                    </a:lnTo>
                    <a:lnTo>
                      <a:pt x="10" y="2"/>
                    </a:lnTo>
                    <a:lnTo>
                      <a:pt x="12" y="2"/>
                    </a:lnTo>
                    <a:lnTo>
                      <a:pt x="14" y="0"/>
                    </a:lnTo>
                    <a:lnTo>
                      <a:pt x="16" y="2"/>
                    </a:lnTo>
                    <a:lnTo>
                      <a:pt x="18" y="2"/>
                    </a:lnTo>
                    <a:lnTo>
                      <a:pt x="16" y="4"/>
                    </a:lnTo>
                    <a:lnTo>
                      <a:pt x="14" y="4"/>
                    </a:lnTo>
                    <a:lnTo>
                      <a:pt x="12" y="4"/>
                    </a:lnTo>
                    <a:lnTo>
                      <a:pt x="14" y="4"/>
                    </a:lnTo>
                    <a:lnTo>
                      <a:pt x="12" y="4"/>
                    </a:lnTo>
                    <a:lnTo>
                      <a:pt x="10" y="4"/>
                    </a:lnTo>
                    <a:lnTo>
                      <a:pt x="8" y="4"/>
                    </a:lnTo>
                    <a:lnTo>
                      <a:pt x="10" y="4"/>
                    </a:lnTo>
                    <a:lnTo>
                      <a:pt x="8" y="4"/>
                    </a:lnTo>
                    <a:lnTo>
                      <a:pt x="6" y="6"/>
                    </a:lnTo>
                    <a:lnTo>
                      <a:pt x="4" y="6"/>
                    </a:lnTo>
                    <a:lnTo>
                      <a:pt x="2" y="6"/>
                    </a:lnTo>
                    <a:lnTo>
                      <a:pt x="2" y="8"/>
                    </a:lnTo>
                    <a:lnTo>
                      <a:pt x="0" y="10"/>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11" name="Freeform 509">
                <a:extLst>
                  <a:ext uri="{FF2B5EF4-FFF2-40B4-BE49-F238E27FC236}">
                    <a16:creationId xmlns:a16="http://schemas.microsoft.com/office/drawing/2014/main" id="{4DA44ED5-E163-4EDB-4FB6-EA1EC83B9F6A}"/>
                  </a:ext>
                </a:extLst>
              </p:cNvPr>
              <p:cNvSpPr>
                <a:spLocks noChangeAspect="1"/>
              </p:cNvSpPr>
              <p:nvPr/>
            </p:nvSpPr>
            <p:spPr bwMode="auto">
              <a:xfrm>
                <a:off x="4619209" y="2339201"/>
                <a:ext cx="27372" cy="15206"/>
              </a:xfrm>
              <a:custGeom>
                <a:avLst/>
                <a:gdLst>
                  <a:gd name="T0" fmla="*/ 0 w 18"/>
                  <a:gd name="T1" fmla="*/ 8 h 10"/>
                  <a:gd name="T2" fmla="*/ 0 w 18"/>
                  <a:gd name="T3" fmla="*/ 8 h 10"/>
                  <a:gd name="T4" fmla="*/ 2 w 18"/>
                  <a:gd name="T5" fmla="*/ 6 h 10"/>
                  <a:gd name="T6" fmla="*/ 2 w 18"/>
                  <a:gd name="T7" fmla="*/ 4 h 10"/>
                  <a:gd name="T8" fmla="*/ 4 w 18"/>
                  <a:gd name="T9" fmla="*/ 4 h 10"/>
                  <a:gd name="T10" fmla="*/ 2 w 18"/>
                  <a:gd name="T11" fmla="*/ 6 h 10"/>
                  <a:gd name="T12" fmla="*/ 4 w 18"/>
                  <a:gd name="T13" fmla="*/ 6 h 10"/>
                  <a:gd name="T14" fmla="*/ 4 w 18"/>
                  <a:gd name="T15" fmla="*/ 4 h 10"/>
                  <a:gd name="T16" fmla="*/ 6 w 18"/>
                  <a:gd name="T17" fmla="*/ 4 h 10"/>
                  <a:gd name="T18" fmla="*/ 6 w 18"/>
                  <a:gd name="T19" fmla="*/ 4 h 10"/>
                  <a:gd name="T20" fmla="*/ 6 w 18"/>
                  <a:gd name="T21" fmla="*/ 4 h 10"/>
                  <a:gd name="T22" fmla="*/ 6 w 18"/>
                  <a:gd name="T23" fmla="*/ 4 h 10"/>
                  <a:gd name="T24" fmla="*/ 8 w 18"/>
                  <a:gd name="T25" fmla="*/ 4 h 10"/>
                  <a:gd name="T26" fmla="*/ 8 w 18"/>
                  <a:gd name="T27" fmla="*/ 2 h 10"/>
                  <a:gd name="T28" fmla="*/ 10 w 18"/>
                  <a:gd name="T29" fmla="*/ 2 h 10"/>
                  <a:gd name="T30" fmla="*/ 8 w 18"/>
                  <a:gd name="T31" fmla="*/ 2 h 10"/>
                  <a:gd name="T32" fmla="*/ 10 w 18"/>
                  <a:gd name="T33" fmla="*/ 2 h 10"/>
                  <a:gd name="T34" fmla="*/ 12 w 18"/>
                  <a:gd name="T35" fmla="*/ 2 h 10"/>
                  <a:gd name="T36" fmla="*/ 12 w 18"/>
                  <a:gd name="T37" fmla="*/ 2 h 10"/>
                  <a:gd name="T38" fmla="*/ 14 w 18"/>
                  <a:gd name="T39" fmla="*/ 0 h 10"/>
                  <a:gd name="T40" fmla="*/ 16 w 18"/>
                  <a:gd name="T41" fmla="*/ 2 h 10"/>
                  <a:gd name="T42" fmla="*/ 16 w 18"/>
                  <a:gd name="T43" fmla="*/ 2 h 10"/>
                  <a:gd name="T44" fmla="*/ 18 w 18"/>
                  <a:gd name="T45" fmla="*/ 2 h 10"/>
                  <a:gd name="T46" fmla="*/ 16 w 18"/>
                  <a:gd name="T47" fmla="*/ 4 h 10"/>
                  <a:gd name="T48" fmla="*/ 14 w 18"/>
                  <a:gd name="T49" fmla="*/ 4 h 10"/>
                  <a:gd name="T50" fmla="*/ 12 w 18"/>
                  <a:gd name="T51" fmla="*/ 4 h 10"/>
                  <a:gd name="T52" fmla="*/ 14 w 18"/>
                  <a:gd name="T53" fmla="*/ 4 h 10"/>
                  <a:gd name="T54" fmla="*/ 12 w 18"/>
                  <a:gd name="T55" fmla="*/ 4 h 10"/>
                  <a:gd name="T56" fmla="*/ 12 w 18"/>
                  <a:gd name="T57" fmla="*/ 4 h 10"/>
                  <a:gd name="T58" fmla="*/ 12 w 18"/>
                  <a:gd name="T59" fmla="*/ 4 h 10"/>
                  <a:gd name="T60" fmla="*/ 10 w 18"/>
                  <a:gd name="T61" fmla="*/ 4 h 10"/>
                  <a:gd name="T62" fmla="*/ 10 w 18"/>
                  <a:gd name="T63" fmla="*/ 4 h 10"/>
                  <a:gd name="T64" fmla="*/ 10 w 18"/>
                  <a:gd name="T65" fmla="*/ 4 h 10"/>
                  <a:gd name="T66" fmla="*/ 8 w 18"/>
                  <a:gd name="T67" fmla="*/ 4 h 10"/>
                  <a:gd name="T68" fmla="*/ 10 w 18"/>
                  <a:gd name="T69" fmla="*/ 4 h 10"/>
                  <a:gd name="T70" fmla="*/ 8 w 18"/>
                  <a:gd name="T71" fmla="*/ 4 h 10"/>
                  <a:gd name="T72" fmla="*/ 8 w 18"/>
                  <a:gd name="T73" fmla="*/ 4 h 10"/>
                  <a:gd name="T74" fmla="*/ 8 w 18"/>
                  <a:gd name="T75" fmla="*/ 4 h 10"/>
                  <a:gd name="T76" fmla="*/ 8 w 18"/>
                  <a:gd name="T77" fmla="*/ 4 h 10"/>
                  <a:gd name="T78" fmla="*/ 8 w 18"/>
                  <a:gd name="T79" fmla="*/ 4 h 10"/>
                  <a:gd name="T80" fmla="*/ 8 w 18"/>
                  <a:gd name="T81" fmla="*/ 4 h 10"/>
                  <a:gd name="T82" fmla="*/ 8 w 18"/>
                  <a:gd name="T83" fmla="*/ 4 h 10"/>
                  <a:gd name="T84" fmla="*/ 6 w 18"/>
                  <a:gd name="T85" fmla="*/ 6 h 10"/>
                  <a:gd name="T86" fmla="*/ 6 w 18"/>
                  <a:gd name="T87" fmla="*/ 6 h 10"/>
                  <a:gd name="T88" fmla="*/ 4 w 18"/>
                  <a:gd name="T89" fmla="*/ 6 h 10"/>
                  <a:gd name="T90" fmla="*/ 4 w 18"/>
                  <a:gd name="T91" fmla="*/ 6 h 10"/>
                  <a:gd name="T92" fmla="*/ 4 w 18"/>
                  <a:gd name="T93" fmla="*/ 6 h 10"/>
                  <a:gd name="T94" fmla="*/ 2 w 18"/>
                  <a:gd name="T95" fmla="*/ 6 h 10"/>
                  <a:gd name="T96" fmla="*/ 2 w 18"/>
                  <a:gd name="T97" fmla="*/ 6 h 10"/>
                  <a:gd name="T98" fmla="*/ 2 w 18"/>
                  <a:gd name="T99" fmla="*/ 8 h 10"/>
                  <a:gd name="T100" fmla="*/ 2 w 18"/>
                  <a:gd name="T101" fmla="*/ 8 h 10"/>
                  <a:gd name="T102" fmla="*/ 2 w 18"/>
                  <a:gd name="T103" fmla="*/ 8 h 10"/>
                  <a:gd name="T104" fmla="*/ 0 w 18"/>
                  <a:gd name="T105" fmla="*/ 10 h 10"/>
                  <a:gd name="T106" fmla="*/ 0 w 18"/>
                  <a:gd name="T107" fmla="*/ 8 h 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 h="10">
                    <a:moveTo>
                      <a:pt x="0" y="8"/>
                    </a:moveTo>
                    <a:lnTo>
                      <a:pt x="0" y="8"/>
                    </a:lnTo>
                    <a:lnTo>
                      <a:pt x="2" y="6"/>
                    </a:lnTo>
                    <a:lnTo>
                      <a:pt x="2" y="4"/>
                    </a:lnTo>
                    <a:lnTo>
                      <a:pt x="4" y="4"/>
                    </a:lnTo>
                    <a:lnTo>
                      <a:pt x="2" y="6"/>
                    </a:lnTo>
                    <a:lnTo>
                      <a:pt x="4" y="6"/>
                    </a:lnTo>
                    <a:lnTo>
                      <a:pt x="4" y="4"/>
                    </a:lnTo>
                    <a:lnTo>
                      <a:pt x="6" y="4"/>
                    </a:lnTo>
                    <a:lnTo>
                      <a:pt x="8" y="4"/>
                    </a:lnTo>
                    <a:lnTo>
                      <a:pt x="8" y="2"/>
                    </a:lnTo>
                    <a:lnTo>
                      <a:pt x="10" y="2"/>
                    </a:lnTo>
                    <a:lnTo>
                      <a:pt x="8" y="2"/>
                    </a:lnTo>
                    <a:lnTo>
                      <a:pt x="10" y="2"/>
                    </a:lnTo>
                    <a:lnTo>
                      <a:pt x="12" y="2"/>
                    </a:lnTo>
                    <a:lnTo>
                      <a:pt x="14" y="0"/>
                    </a:lnTo>
                    <a:lnTo>
                      <a:pt x="16" y="2"/>
                    </a:lnTo>
                    <a:lnTo>
                      <a:pt x="18" y="2"/>
                    </a:lnTo>
                    <a:lnTo>
                      <a:pt x="16" y="4"/>
                    </a:lnTo>
                    <a:lnTo>
                      <a:pt x="14" y="4"/>
                    </a:lnTo>
                    <a:lnTo>
                      <a:pt x="12" y="4"/>
                    </a:lnTo>
                    <a:lnTo>
                      <a:pt x="14" y="4"/>
                    </a:lnTo>
                    <a:lnTo>
                      <a:pt x="12" y="4"/>
                    </a:lnTo>
                    <a:lnTo>
                      <a:pt x="10" y="4"/>
                    </a:lnTo>
                    <a:lnTo>
                      <a:pt x="8" y="4"/>
                    </a:lnTo>
                    <a:lnTo>
                      <a:pt x="10" y="4"/>
                    </a:lnTo>
                    <a:lnTo>
                      <a:pt x="8" y="4"/>
                    </a:lnTo>
                    <a:lnTo>
                      <a:pt x="6" y="6"/>
                    </a:lnTo>
                    <a:lnTo>
                      <a:pt x="4" y="6"/>
                    </a:lnTo>
                    <a:lnTo>
                      <a:pt x="2" y="6"/>
                    </a:lnTo>
                    <a:lnTo>
                      <a:pt x="2" y="8"/>
                    </a:lnTo>
                    <a:lnTo>
                      <a:pt x="0" y="10"/>
                    </a:lnTo>
                    <a:lnTo>
                      <a:pt x="0" y="8"/>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12" name="Freeform 510">
                <a:extLst>
                  <a:ext uri="{FF2B5EF4-FFF2-40B4-BE49-F238E27FC236}">
                    <a16:creationId xmlns:a16="http://schemas.microsoft.com/office/drawing/2014/main" id="{243FE5BE-3AC9-1F21-5CE2-80C1C0C68FB9}"/>
                  </a:ext>
                </a:extLst>
              </p:cNvPr>
              <p:cNvSpPr>
                <a:spLocks noChangeAspect="1"/>
              </p:cNvSpPr>
              <p:nvPr/>
            </p:nvSpPr>
            <p:spPr bwMode="auto">
              <a:xfrm>
                <a:off x="4731732" y="2293579"/>
                <a:ext cx="21289" cy="6083"/>
              </a:xfrm>
              <a:custGeom>
                <a:avLst/>
                <a:gdLst>
                  <a:gd name="T0" fmla="*/ 0 w 14"/>
                  <a:gd name="T1" fmla="*/ 2 h 4"/>
                  <a:gd name="T2" fmla="*/ 2 w 14"/>
                  <a:gd name="T3" fmla="*/ 2 h 4"/>
                  <a:gd name="T4" fmla="*/ 2 w 14"/>
                  <a:gd name="T5" fmla="*/ 0 h 4"/>
                  <a:gd name="T6" fmla="*/ 4 w 14"/>
                  <a:gd name="T7" fmla="*/ 0 h 4"/>
                  <a:gd name="T8" fmla="*/ 6 w 14"/>
                  <a:gd name="T9" fmla="*/ 0 h 4"/>
                  <a:gd name="T10" fmla="*/ 4 w 14"/>
                  <a:gd name="T11" fmla="*/ 0 h 4"/>
                  <a:gd name="T12" fmla="*/ 6 w 14"/>
                  <a:gd name="T13" fmla="*/ 0 h 4"/>
                  <a:gd name="T14" fmla="*/ 8 w 14"/>
                  <a:gd name="T15" fmla="*/ 0 h 4"/>
                  <a:gd name="T16" fmla="*/ 8 w 14"/>
                  <a:gd name="T17" fmla="*/ 0 h 4"/>
                  <a:gd name="T18" fmla="*/ 10 w 14"/>
                  <a:gd name="T19" fmla="*/ 0 h 4"/>
                  <a:gd name="T20" fmla="*/ 10 w 14"/>
                  <a:gd name="T21" fmla="*/ 0 h 4"/>
                  <a:gd name="T22" fmla="*/ 12 w 14"/>
                  <a:gd name="T23" fmla="*/ 0 h 4"/>
                  <a:gd name="T24" fmla="*/ 12 w 14"/>
                  <a:gd name="T25" fmla="*/ 0 h 4"/>
                  <a:gd name="T26" fmla="*/ 12 w 14"/>
                  <a:gd name="T27" fmla="*/ 0 h 4"/>
                  <a:gd name="T28" fmla="*/ 14 w 14"/>
                  <a:gd name="T29" fmla="*/ 2 h 4"/>
                  <a:gd name="T30" fmla="*/ 12 w 14"/>
                  <a:gd name="T31" fmla="*/ 2 h 4"/>
                  <a:gd name="T32" fmla="*/ 12 w 14"/>
                  <a:gd name="T33" fmla="*/ 2 h 4"/>
                  <a:gd name="T34" fmla="*/ 10 w 14"/>
                  <a:gd name="T35" fmla="*/ 4 h 4"/>
                  <a:gd name="T36" fmla="*/ 10 w 14"/>
                  <a:gd name="T37" fmla="*/ 4 h 4"/>
                  <a:gd name="T38" fmla="*/ 8 w 14"/>
                  <a:gd name="T39" fmla="*/ 4 h 4"/>
                  <a:gd name="T40" fmla="*/ 6 w 14"/>
                  <a:gd name="T41" fmla="*/ 4 h 4"/>
                  <a:gd name="T42" fmla="*/ 4 w 14"/>
                  <a:gd name="T43" fmla="*/ 4 h 4"/>
                  <a:gd name="T44" fmla="*/ 0 w 14"/>
                  <a:gd name="T45" fmla="*/ 2 h 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4">
                    <a:moveTo>
                      <a:pt x="0" y="2"/>
                    </a:moveTo>
                    <a:lnTo>
                      <a:pt x="2" y="2"/>
                    </a:lnTo>
                    <a:lnTo>
                      <a:pt x="2" y="0"/>
                    </a:lnTo>
                    <a:lnTo>
                      <a:pt x="4" y="0"/>
                    </a:lnTo>
                    <a:lnTo>
                      <a:pt x="6" y="0"/>
                    </a:lnTo>
                    <a:lnTo>
                      <a:pt x="4" y="0"/>
                    </a:lnTo>
                    <a:lnTo>
                      <a:pt x="6" y="0"/>
                    </a:lnTo>
                    <a:lnTo>
                      <a:pt x="8" y="0"/>
                    </a:lnTo>
                    <a:lnTo>
                      <a:pt x="10" y="0"/>
                    </a:lnTo>
                    <a:lnTo>
                      <a:pt x="12" y="0"/>
                    </a:lnTo>
                    <a:lnTo>
                      <a:pt x="14" y="2"/>
                    </a:lnTo>
                    <a:lnTo>
                      <a:pt x="12" y="2"/>
                    </a:lnTo>
                    <a:lnTo>
                      <a:pt x="10" y="4"/>
                    </a:lnTo>
                    <a:lnTo>
                      <a:pt x="8" y="4"/>
                    </a:lnTo>
                    <a:lnTo>
                      <a:pt x="6" y="4"/>
                    </a:lnTo>
                    <a:lnTo>
                      <a:pt x="4"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13" name="Freeform 511">
                <a:extLst>
                  <a:ext uri="{FF2B5EF4-FFF2-40B4-BE49-F238E27FC236}">
                    <a16:creationId xmlns:a16="http://schemas.microsoft.com/office/drawing/2014/main" id="{4432D2A3-CBF1-06E2-D267-B027801B5718}"/>
                  </a:ext>
                </a:extLst>
              </p:cNvPr>
              <p:cNvSpPr>
                <a:spLocks noChangeAspect="1"/>
              </p:cNvSpPr>
              <p:nvPr/>
            </p:nvSpPr>
            <p:spPr bwMode="auto">
              <a:xfrm>
                <a:off x="4731732" y="2293579"/>
                <a:ext cx="21289" cy="6083"/>
              </a:xfrm>
              <a:custGeom>
                <a:avLst/>
                <a:gdLst>
                  <a:gd name="T0" fmla="*/ 0 w 14"/>
                  <a:gd name="T1" fmla="*/ 2 h 4"/>
                  <a:gd name="T2" fmla="*/ 2 w 14"/>
                  <a:gd name="T3" fmla="*/ 2 h 4"/>
                  <a:gd name="T4" fmla="*/ 2 w 14"/>
                  <a:gd name="T5" fmla="*/ 0 h 4"/>
                  <a:gd name="T6" fmla="*/ 4 w 14"/>
                  <a:gd name="T7" fmla="*/ 0 h 4"/>
                  <a:gd name="T8" fmla="*/ 6 w 14"/>
                  <a:gd name="T9" fmla="*/ 0 h 4"/>
                  <a:gd name="T10" fmla="*/ 4 w 14"/>
                  <a:gd name="T11" fmla="*/ 0 h 4"/>
                  <a:gd name="T12" fmla="*/ 6 w 14"/>
                  <a:gd name="T13" fmla="*/ 0 h 4"/>
                  <a:gd name="T14" fmla="*/ 8 w 14"/>
                  <a:gd name="T15" fmla="*/ 0 h 4"/>
                  <a:gd name="T16" fmla="*/ 8 w 14"/>
                  <a:gd name="T17" fmla="*/ 0 h 4"/>
                  <a:gd name="T18" fmla="*/ 10 w 14"/>
                  <a:gd name="T19" fmla="*/ 0 h 4"/>
                  <a:gd name="T20" fmla="*/ 10 w 14"/>
                  <a:gd name="T21" fmla="*/ 0 h 4"/>
                  <a:gd name="T22" fmla="*/ 12 w 14"/>
                  <a:gd name="T23" fmla="*/ 0 h 4"/>
                  <a:gd name="T24" fmla="*/ 12 w 14"/>
                  <a:gd name="T25" fmla="*/ 0 h 4"/>
                  <a:gd name="T26" fmla="*/ 12 w 14"/>
                  <a:gd name="T27" fmla="*/ 0 h 4"/>
                  <a:gd name="T28" fmla="*/ 14 w 14"/>
                  <a:gd name="T29" fmla="*/ 2 h 4"/>
                  <a:gd name="T30" fmla="*/ 12 w 14"/>
                  <a:gd name="T31" fmla="*/ 2 h 4"/>
                  <a:gd name="T32" fmla="*/ 12 w 14"/>
                  <a:gd name="T33" fmla="*/ 2 h 4"/>
                  <a:gd name="T34" fmla="*/ 10 w 14"/>
                  <a:gd name="T35" fmla="*/ 4 h 4"/>
                  <a:gd name="T36" fmla="*/ 10 w 14"/>
                  <a:gd name="T37" fmla="*/ 4 h 4"/>
                  <a:gd name="T38" fmla="*/ 8 w 14"/>
                  <a:gd name="T39" fmla="*/ 4 h 4"/>
                  <a:gd name="T40" fmla="*/ 6 w 14"/>
                  <a:gd name="T41" fmla="*/ 4 h 4"/>
                  <a:gd name="T42" fmla="*/ 4 w 14"/>
                  <a:gd name="T43" fmla="*/ 4 h 4"/>
                  <a:gd name="T44" fmla="*/ 0 w 14"/>
                  <a:gd name="T45" fmla="*/ 2 h 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4">
                    <a:moveTo>
                      <a:pt x="0" y="2"/>
                    </a:moveTo>
                    <a:lnTo>
                      <a:pt x="2" y="2"/>
                    </a:lnTo>
                    <a:lnTo>
                      <a:pt x="2" y="0"/>
                    </a:lnTo>
                    <a:lnTo>
                      <a:pt x="4" y="0"/>
                    </a:lnTo>
                    <a:lnTo>
                      <a:pt x="6" y="0"/>
                    </a:lnTo>
                    <a:lnTo>
                      <a:pt x="4" y="0"/>
                    </a:lnTo>
                    <a:lnTo>
                      <a:pt x="6" y="0"/>
                    </a:lnTo>
                    <a:lnTo>
                      <a:pt x="8" y="0"/>
                    </a:lnTo>
                    <a:lnTo>
                      <a:pt x="10" y="0"/>
                    </a:lnTo>
                    <a:lnTo>
                      <a:pt x="12" y="0"/>
                    </a:lnTo>
                    <a:lnTo>
                      <a:pt x="14" y="2"/>
                    </a:lnTo>
                    <a:lnTo>
                      <a:pt x="12" y="2"/>
                    </a:lnTo>
                    <a:lnTo>
                      <a:pt x="10" y="4"/>
                    </a:lnTo>
                    <a:lnTo>
                      <a:pt x="8" y="4"/>
                    </a:lnTo>
                    <a:lnTo>
                      <a:pt x="6" y="4"/>
                    </a:lnTo>
                    <a:lnTo>
                      <a:pt x="4" y="4"/>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14" name="Freeform 512">
                <a:extLst>
                  <a:ext uri="{FF2B5EF4-FFF2-40B4-BE49-F238E27FC236}">
                    <a16:creationId xmlns:a16="http://schemas.microsoft.com/office/drawing/2014/main" id="{C8E8E4A2-AD39-F420-871A-EAB56FEF71A1}"/>
                  </a:ext>
                </a:extLst>
              </p:cNvPr>
              <p:cNvSpPr>
                <a:spLocks noChangeAspect="1"/>
              </p:cNvSpPr>
              <p:nvPr/>
            </p:nvSpPr>
            <p:spPr bwMode="auto">
              <a:xfrm>
                <a:off x="4813845" y="2276852"/>
                <a:ext cx="18246" cy="10645"/>
              </a:xfrm>
              <a:custGeom>
                <a:avLst/>
                <a:gdLst>
                  <a:gd name="T0" fmla="*/ 0 w 12"/>
                  <a:gd name="T1" fmla="*/ 3 h 7"/>
                  <a:gd name="T2" fmla="*/ 2 w 12"/>
                  <a:gd name="T3" fmla="*/ 3 h 7"/>
                  <a:gd name="T4" fmla="*/ 2 w 12"/>
                  <a:gd name="T5" fmla="*/ 3 h 7"/>
                  <a:gd name="T6" fmla="*/ 2 w 12"/>
                  <a:gd name="T7" fmla="*/ 3 h 7"/>
                  <a:gd name="T8" fmla="*/ 4 w 12"/>
                  <a:gd name="T9" fmla="*/ 3 h 7"/>
                  <a:gd name="T10" fmla="*/ 4 w 12"/>
                  <a:gd name="T11" fmla="*/ 3 h 7"/>
                  <a:gd name="T12" fmla="*/ 4 w 12"/>
                  <a:gd name="T13" fmla="*/ 0 h 7"/>
                  <a:gd name="T14" fmla="*/ 4 w 12"/>
                  <a:gd name="T15" fmla="*/ 0 h 7"/>
                  <a:gd name="T16" fmla="*/ 6 w 12"/>
                  <a:gd name="T17" fmla="*/ 3 h 7"/>
                  <a:gd name="T18" fmla="*/ 6 w 12"/>
                  <a:gd name="T19" fmla="*/ 3 h 7"/>
                  <a:gd name="T20" fmla="*/ 6 w 12"/>
                  <a:gd name="T21" fmla="*/ 0 h 7"/>
                  <a:gd name="T22" fmla="*/ 6 w 12"/>
                  <a:gd name="T23" fmla="*/ 0 h 7"/>
                  <a:gd name="T24" fmla="*/ 8 w 12"/>
                  <a:gd name="T25" fmla="*/ 0 h 7"/>
                  <a:gd name="T26" fmla="*/ 8 w 12"/>
                  <a:gd name="T27" fmla="*/ 0 h 7"/>
                  <a:gd name="T28" fmla="*/ 8 w 12"/>
                  <a:gd name="T29" fmla="*/ 0 h 7"/>
                  <a:gd name="T30" fmla="*/ 6 w 12"/>
                  <a:gd name="T31" fmla="*/ 0 h 7"/>
                  <a:gd name="T32" fmla="*/ 8 w 12"/>
                  <a:gd name="T33" fmla="*/ 0 h 7"/>
                  <a:gd name="T34" fmla="*/ 10 w 12"/>
                  <a:gd name="T35" fmla="*/ 0 h 7"/>
                  <a:gd name="T36" fmla="*/ 10 w 12"/>
                  <a:gd name="T37" fmla="*/ 0 h 7"/>
                  <a:gd name="T38" fmla="*/ 10 w 12"/>
                  <a:gd name="T39" fmla="*/ 0 h 7"/>
                  <a:gd name="T40" fmla="*/ 10 w 12"/>
                  <a:gd name="T41" fmla="*/ 3 h 7"/>
                  <a:gd name="T42" fmla="*/ 12 w 12"/>
                  <a:gd name="T43" fmla="*/ 3 h 7"/>
                  <a:gd name="T44" fmla="*/ 12 w 12"/>
                  <a:gd name="T45" fmla="*/ 3 h 7"/>
                  <a:gd name="T46" fmla="*/ 10 w 12"/>
                  <a:gd name="T47" fmla="*/ 5 h 7"/>
                  <a:gd name="T48" fmla="*/ 8 w 12"/>
                  <a:gd name="T49" fmla="*/ 5 h 7"/>
                  <a:gd name="T50" fmla="*/ 8 w 12"/>
                  <a:gd name="T51" fmla="*/ 5 h 7"/>
                  <a:gd name="T52" fmla="*/ 6 w 12"/>
                  <a:gd name="T53" fmla="*/ 7 h 7"/>
                  <a:gd name="T54" fmla="*/ 6 w 12"/>
                  <a:gd name="T55" fmla="*/ 7 h 7"/>
                  <a:gd name="T56" fmla="*/ 4 w 12"/>
                  <a:gd name="T57" fmla="*/ 7 h 7"/>
                  <a:gd name="T58" fmla="*/ 4 w 12"/>
                  <a:gd name="T59" fmla="*/ 5 h 7"/>
                  <a:gd name="T60" fmla="*/ 4 w 12"/>
                  <a:gd name="T61" fmla="*/ 5 h 7"/>
                  <a:gd name="T62" fmla="*/ 4 w 12"/>
                  <a:gd name="T63" fmla="*/ 5 h 7"/>
                  <a:gd name="T64" fmla="*/ 4 w 12"/>
                  <a:gd name="T65" fmla="*/ 5 h 7"/>
                  <a:gd name="T66" fmla="*/ 2 w 12"/>
                  <a:gd name="T67" fmla="*/ 5 h 7"/>
                  <a:gd name="T68" fmla="*/ 2 w 12"/>
                  <a:gd name="T69" fmla="*/ 5 h 7"/>
                  <a:gd name="T70" fmla="*/ 2 w 12"/>
                  <a:gd name="T71" fmla="*/ 5 h 7"/>
                  <a:gd name="T72" fmla="*/ 2 w 12"/>
                  <a:gd name="T73" fmla="*/ 5 h 7"/>
                  <a:gd name="T74" fmla="*/ 0 w 12"/>
                  <a:gd name="T75" fmla="*/ 5 h 7"/>
                  <a:gd name="T76" fmla="*/ 2 w 12"/>
                  <a:gd name="T77" fmla="*/ 5 h 7"/>
                  <a:gd name="T78" fmla="*/ 0 w 12"/>
                  <a:gd name="T79" fmla="*/ 3 h 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 h="7">
                    <a:moveTo>
                      <a:pt x="0" y="3"/>
                    </a:moveTo>
                    <a:lnTo>
                      <a:pt x="2" y="3"/>
                    </a:lnTo>
                    <a:lnTo>
                      <a:pt x="4" y="3"/>
                    </a:lnTo>
                    <a:lnTo>
                      <a:pt x="4" y="0"/>
                    </a:lnTo>
                    <a:lnTo>
                      <a:pt x="6" y="3"/>
                    </a:lnTo>
                    <a:lnTo>
                      <a:pt x="6" y="0"/>
                    </a:lnTo>
                    <a:lnTo>
                      <a:pt x="8" y="0"/>
                    </a:lnTo>
                    <a:lnTo>
                      <a:pt x="6" y="0"/>
                    </a:lnTo>
                    <a:lnTo>
                      <a:pt x="8" y="0"/>
                    </a:lnTo>
                    <a:lnTo>
                      <a:pt x="10" y="0"/>
                    </a:lnTo>
                    <a:lnTo>
                      <a:pt x="10" y="3"/>
                    </a:lnTo>
                    <a:lnTo>
                      <a:pt x="12" y="3"/>
                    </a:lnTo>
                    <a:lnTo>
                      <a:pt x="10" y="5"/>
                    </a:lnTo>
                    <a:lnTo>
                      <a:pt x="8" y="5"/>
                    </a:lnTo>
                    <a:lnTo>
                      <a:pt x="6" y="7"/>
                    </a:lnTo>
                    <a:lnTo>
                      <a:pt x="4" y="7"/>
                    </a:lnTo>
                    <a:lnTo>
                      <a:pt x="4" y="5"/>
                    </a:lnTo>
                    <a:lnTo>
                      <a:pt x="2" y="5"/>
                    </a:lnTo>
                    <a:lnTo>
                      <a:pt x="0" y="5"/>
                    </a:lnTo>
                    <a:lnTo>
                      <a:pt x="2" y="5"/>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15" name="Freeform 513">
                <a:extLst>
                  <a:ext uri="{FF2B5EF4-FFF2-40B4-BE49-F238E27FC236}">
                    <a16:creationId xmlns:a16="http://schemas.microsoft.com/office/drawing/2014/main" id="{FC2F7C5B-AEF4-1B07-B64B-3D70E6FB96AE}"/>
                  </a:ext>
                </a:extLst>
              </p:cNvPr>
              <p:cNvSpPr>
                <a:spLocks noChangeAspect="1"/>
              </p:cNvSpPr>
              <p:nvPr/>
            </p:nvSpPr>
            <p:spPr bwMode="auto">
              <a:xfrm>
                <a:off x="4813845" y="2276852"/>
                <a:ext cx="18246" cy="10645"/>
              </a:xfrm>
              <a:custGeom>
                <a:avLst/>
                <a:gdLst>
                  <a:gd name="T0" fmla="*/ 0 w 12"/>
                  <a:gd name="T1" fmla="*/ 3 h 7"/>
                  <a:gd name="T2" fmla="*/ 2 w 12"/>
                  <a:gd name="T3" fmla="*/ 3 h 7"/>
                  <a:gd name="T4" fmla="*/ 2 w 12"/>
                  <a:gd name="T5" fmla="*/ 3 h 7"/>
                  <a:gd name="T6" fmla="*/ 2 w 12"/>
                  <a:gd name="T7" fmla="*/ 3 h 7"/>
                  <a:gd name="T8" fmla="*/ 4 w 12"/>
                  <a:gd name="T9" fmla="*/ 3 h 7"/>
                  <a:gd name="T10" fmla="*/ 4 w 12"/>
                  <a:gd name="T11" fmla="*/ 3 h 7"/>
                  <a:gd name="T12" fmla="*/ 4 w 12"/>
                  <a:gd name="T13" fmla="*/ 0 h 7"/>
                  <a:gd name="T14" fmla="*/ 4 w 12"/>
                  <a:gd name="T15" fmla="*/ 0 h 7"/>
                  <a:gd name="T16" fmla="*/ 6 w 12"/>
                  <a:gd name="T17" fmla="*/ 3 h 7"/>
                  <a:gd name="T18" fmla="*/ 6 w 12"/>
                  <a:gd name="T19" fmla="*/ 3 h 7"/>
                  <a:gd name="T20" fmla="*/ 6 w 12"/>
                  <a:gd name="T21" fmla="*/ 0 h 7"/>
                  <a:gd name="T22" fmla="*/ 6 w 12"/>
                  <a:gd name="T23" fmla="*/ 0 h 7"/>
                  <a:gd name="T24" fmla="*/ 8 w 12"/>
                  <a:gd name="T25" fmla="*/ 0 h 7"/>
                  <a:gd name="T26" fmla="*/ 8 w 12"/>
                  <a:gd name="T27" fmla="*/ 0 h 7"/>
                  <a:gd name="T28" fmla="*/ 8 w 12"/>
                  <a:gd name="T29" fmla="*/ 0 h 7"/>
                  <a:gd name="T30" fmla="*/ 6 w 12"/>
                  <a:gd name="T31" fmla="*/ 0 h 7"/>
                  <a:gd name="T32" fmla="*/ 8 w 12"/>
                  <a:gd name="T33" fmla="*/ 0 h 7"/>
                  <a:gd name="T34" fmla="*/ 10 w 12"/>
                  <a:gd name="T35" fmla="*/ 0 h 7"/>
                  <a:gd name="T36" fmla="*/ 10 w 12"/>
                  <a:gd name="T37" fmla="*/ 0 h 7"/>
                  <a:gd name="T38" fmla="*/ 10 w 12"/>
                  <a:gd name="T39" fmla="*/ 0 h 7"/>
                  <a:gd name="T40" fmla="*/ 10 w 12"/>
                  <a:gd name="T41" fmla="*/ 3 h 7"/>
                  <a:gd name="T42" fmla="*/ 12 w 12"/>
                  <a:gd name="T43" fmla="*/ 3 h 7"/>
                  <a:gd name="T44" fmla="*/ 12 w 12"/>
                  <a:gd name="T45" fmla="*/ 3 h 7"/>
                  <a:gd name="T46" fmla="*/ 10 w 12"/>
                  <a:gd name="T47" fmla="*/ 5 h 7"/>
                  <a:gd name="T48" fmla="*/ 8 w 12"/>
                  <a:gd name="T49" fmla="*/ 5 h 7"/>
                  <a:gd name="T50" fmla="*/ 8 w 12"/>
                  <a:gd name="T51" fmla="*/ 5 h 7"/>
                  <a:gd name="T52" fmla="*/ 6 w 12"/>
                  <a:gd name="T53" fmla="*/ 7 h 7"/>
                  <a:gd name="T54" fmla="*/ 6 w 12"/>
                  <a:gd name="T55" fmla="*/ 7 h 7"/>
                  <a:gd name="T56" fmla="*/ 4 w 12"/>
                  <a:gd name="T57" fmla="*/ 7 h 7"/>
                  <a:gd name="T58" fmla="*/ 4 w 12"/>
                  <a:gd name="T59" fmla="*/ 5 h 7"/>
                  <a:gd name="T60" fmla="*/ 4 w 12"/>
                  <a:gd name="T61" fmla="*/ 5 h 7"/>
                  <a:gd name="T62" fmla="*/ 4 w 12"/>
                  <a:gd name="T63" fmla="*/ 5 h 7"/>
                  <a:gd name="T64" fmla="*/ 4 w 12"/>
                  <a:gd name="T65" fmla="*/ 5 h 7"/>
                  <a:gd name="T66" fmla="*/ 2 w 12"/>
                  <a:gd name="T67" fmla="*/ 5 h 7"/>
                  <a:gd name="T68" fmla="*/ 2 w 12"/>
                  <a:gd name="T69" fmla="*/ 5 h 7"/>
                  <a:gd name="T70" fmla="*/ 2 w 12"/>
                  <a:gd name="T71" fmla="*/ 5 h 7"/>
                  <a:gd name="T72" fmla="*/ 2 w 12"/>
                  <a:gd name="T73" fmla="*/ 5 h 7"/>
                  <a:gd name="T74" fmla="*/ 0 w 12"/>
                  <a:gd name="T75" fmla="*/ 5 h 7"/>
                  <a:gd name="T76" fmla="*/ 2 w 12"/>
                  <a:gd name="T77" fmla="*/ 5 h 7"/>
                  <a:gd name="T78" fmla="*/ 0 w 12"/>
                  <a:gd name="T79" fmla="*/ 3 h 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 h="7">
                    <a:moveTo>
                      <a:pt x="0" y="3"/>
                    </a:moveTo>
                    <a:lnTo>
                      <a:pt x="2" y="3"/>
                    </a:lnTo>
                    <a:lnTo>
                      <a:pt x="4" y="3"/>
                    </a:lnTo>
                    <a:lnTo>
                      <a:pt x="4" y="0"/>
                    </a:lnTo>
                    <a:lnTo>
                      <a:pt x="6" y="3"/>
                    </a:lnTo>
                    <a:lnTo>
                      <a:pt x="6" y="0"/>
                    </a:lnTo>
                    <a:lnTo>
                      <a:pt x="8" y="0"/>
                    </a:lnTo>
                    <a:lnTo>
                      <a:pt x="6" y="0"/>
                    </a:lnTo>
                    <a:lnTo>
                      <a:pt x="8" y="0"/>
                    </a:lnTo>
                    <a:lnTo>
                      <a:pt x="10" y="0"/>
                    </a:lnTo>
                    <a:lnTo>
                      <a:pt x="10" y="3"/>
                    </a:lnTo>
                    <a:lnTo>
                      <a:pt x="12" y="3"/>
                    </a:lnTo>
                    <a:lnTo>
                      <a:pt x="10" y="5"/>
                    </a:lnTo>
                    <a:lnTo>
                      <a:pt x="8" y="5"/>
                    </a:lnTo>
                    <a:lnTo>
                      <a:pt x="6" y="7"/>
                    </a:lnTo>
                    <a:lnTo>
                      <a:pt x="4" y="7"/>
                    </a:lnTo>
                    <a:lnTo>
                      <a:pt x="4" y="5"/>
                    </a:lnTo>
                    <a:lnTo>
                      <a:pt x="2" y="5"/>
                    </a:lnTo>
                    <a:lnTo>
                      <a:pt x="0" y="5"/>
                    </a:lnTo>
                    <a:lnTo>
                      <a:pt x="2" y="5"/>
                    </a:lnTo>
                    <a:lnTo>
                      <a:pt x="0" y="3"/>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16" name="Freeform 514">
                <a:extLst>
                  <a:ext uri="{FF2B5EF4-FFF2-40B4-BE49-F238E27FC236}">
                    <a16:creationId xmlns:a16="http://schemas.microsoft.com/office/drawing/2014/main" id="{727368E9-A05C-77BB-524C-549E5E4B2FB8}"/>
                  </a:ext>
                </a:extLst>
              </p:cNvPr>
              <p:cNvSpPr>
                <a:spLocks noChangeAspect="1"/>
              </p:cNvSpPr>
              <p:nvPr/>
            </p:nvSpPr>
            <p:spPr bwMode="auto">
              <a:xfrm>
                <a:off x="4667867" y="2311829"/>
                <a:ext cx="15206" cy="12166"/>
              </a:xfrm>
              <a:custGeom>
                <a:avLst/>
                <a:gdLst>
                  <a:gd name="T0" fmla="*/ 0 w 10"/>
                  <a:gd name="T1" fmla="*/ 8 h 8"/>
                  <a:gd name="T2" fmla="*/ 0 w 10"/>
                  <a:gd name="T3" fmla="*/ 6 h 8"/>
                  <a:gd name="T4" fmla="*/ 2 w 10"/>
                  <a:gd name="T5" fmla="*/ 4 h 8"/>
                  <a:gd name="T6" fmla="*/ 4 w 10"/>
                  <a:gd name="T7" fmla="*/ 4 h 8"/>
                  <a:gd name="T8" fmla="*/ 6 w 10"/>
                  <a:gd name="T9" fmla="*/ 4 h 8"/>
                  <a:gd name="T10" fmla="*/ 6 w 10"/>
                  <a:gd name="T11" fmla="*/ 2 h 8"/>
                  <a:gd name="T12" fmla="*/ 10 w 10"/>
                  <a:gd name="T13" fmla="*/ 0 h 8"/>
                  <a:gd name="T14" fmla="*/ 10 w 10"/>
                  <a:gd name="T15" fmla="*/ 0 h 8"/>
                  <a:gd name="T16" fmla="*/ 10 w 10"/>
                  <a:gd name="T17" fmla="*/ 2 h 8"/>
                  <a:gd name="T18" fmla="*/ 10 w 10"/>
                  <a:gd name="T19" fmla="*/ 4 h 8"/>
                  <a:gd name="T20" fmla="*/ 8 w 10"/>
                  <a:gd name="T21" fmla="*/ 4 h 8"/>
                  <a:gd name="T22" fmla="*/ 8 w 10"/>
                  <a:gd name="T23" fmla="*/ 6 h 8"/>
                  <a:gd name="T24" fmla="*/ 4 w 10"/>
                  <a:gd name="T25" fmla="*/ 6 h 8"/>
                  <a:gd name="T26" fmla="*/ 2 w 10"/>
                  <a:gd name="T27" fmla="*/ 6 h 8"/>
                  <a:gd name="T28" fmla="*/ 4 w 10"/>
                  <a:gd name="T29" fmla="*/ 8 h 8"/>
                  <a:gd name="T30" fmla="*/ 2 w 10"/>
                  <a:gd name="T31" fmla="*/ 8 h 8"/>
                  <a:gd name="T32" fmla="*/ 0 w 10"/>
                  <a:gd name="T33" fmla="*/ 8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 h="8">
                    <a:moveTo>
                      <a:pt x="0" y="8"/>
                    </a:moveTo>
                    <a:lnTo>
                      <a:pt x="0" y="6"/>
                    </a:lnTo>
                    <a:lnTo>
                      <a:pt x="2" y="4"/>
                    </a:lnTo>
                    <a:lnTo>
                      <a:pt x="4" y="4"/>
                    </a:lnTo>
                    <a:lnTo>
                      <a:pt x="6" y="4"/>
                    </a:lnTo>
                    <a:lnTo>
                      <a:pt x="6" y="2"/>
                    </a:lnTo>
                    <a:lnTo>
                      <a:pt x="10" y="0"/>
                    </a:lnTo>
                    <a:lnTo>
                      <a:pt x="10" y="2"/>
                    </a:lnTo>
                    <a:lnTo>
                      <a:pt x="10" y="4"/>
                    </a:lnTo>
                    <a:lnTo>
                      <a:pt x="8" y="4"/>
                    </a:lnTo>
                    <a:lnTo>
                      <a:pt x="8" y="6"/>
                    </a:lnTo>
                    <a:lnTo>
                      <a:pt x="4" y="6"/>
                    </a:lnTo>
                    <a:lnTo>
                      <a:pt x="2" y="6"/>
                    </a:lnTo>
                    <a:lnTo>
                      <a:pt x="4" y="8"/>
                    </a:lnTo>
                    <a:lnTo>
                      <a:pt x="2"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17" name="Freeform 515">
                <a:extLst>
                  <a:ext uri="{FF2B5EF4-FFF2-40B4-BE49-F238E27FC236}">
                    <a16:creationId xmlns:a16="http://schemas.microsoft.com/office/drawing/2014/main" id="{1D7A5922-0629-8A80-5AAC-3AF2A98F3A18}"/>
                  </a:ext>
                </a:extLst>
              </p:cNvPr>
              <p:cNvSpPr>
                <a:spLocks noChangeAspect="1"/>
              </p:cNvSpPr>
              <p:nvPr/>
            </p:nvSpPr>
            <p:spPr bwMode="auto">
              <a:xfrm>
                <a:off x="4667867" y="2311829"/>
                <a:ext cx="15206" cy="12166"/>
              </a:xfrm>
              <a:custGeom>
                <a:avLst/>
                <a:gdLst>
                  <a:gd name="T0" fmla="*/ 0 w 10"/>
                  <a:gd name="T1" fmla="*/ 8 h 8"/>
                  <a:gd name="T2" fmla="*/ 0 w 10"/>
                  <a:gd name="T3" fmla="*/ 6 h 8"/>
                  <a:gd name="T4" fmla="*/ 2 w 10"/>
                  <a:gd name="T5" fmla="*/ 4 h 8"/>
                  <a:gd name="T6" fmla="*/ 4 w 10"/>
                  <a:gd name="T7" fmla="*/ 4 h 8"/>
                  <a:gd name="T8" fmla="*/ 6 w 10"/>
                  <a:gd name="T9" fmla="*/ 4 h 8"/>
                  <a:gd name="T10" fmla="*/ 6 w 10"/>
                  <a:gd name="T11" fmla="*/ 2 h 8"/>
                  <a:gd name="T12" fmla="*/ 10 w 10"/>
                  <a:gd name="T13" fmla="*/ 0 h 8"/>
                  <a:gd name="T14" fmla="*/ 10 w 10"/>
                  <a:gd name="T15" fmla="*/ 0 h 8"/>
                  <a:gd name="T16" fmla="*/ 10 w 10"/>
                  <a:gd name="T17" fmla="*/ 2 h 8"/>
                  <a:gd name="T18" fmla="*/ 10 w 10"/>
                  <a:gd name="T19" fmla="*/ 4 h 8"/>
                  <a:gd name="T20" fmla="*/ 8 w 10"/>
                  <a:gd name="T21" fmla="*/ 4 h 8"/>
                  <a:gd name="T22" fmla="*/ 8 w 10"/>
                  <a:gd name="T23" fmla="*/ 6 h 8"/>
                  <a:gd name="T24" fmla="*/ 4 w 10"/>
                  <a:gd name="T25" fmla="*/ 6 h 8"/>
                  <a:gd name="T26" fmla="*/ 2 w 10"/>
                  <a:gd name="T27" fmla="*/ 6 h 8"/>
                  <a:gd name="T28" fmla="*/ 4 w 10"/>
                  <a:gd name="T29" fmla="*/ 8 h 8"/>
                  <a:gd name="T30" fmla="*/ 2 w 10"/>
                  <a:gd name="T31" fmla="*/ 8 h 8"/>
                  <a:gd name="T32" fmla="*/ 0 w 10"/>
                  <a:gd name="T33" fmla="*/ 8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 h="8">
                    <a:moveTo>
                      <a:pt x="0" y="8"/>
                    </a:moveTo>
                    <a:lnTo>
                      <a:pt x="0" y="6"/>
                    </a:lnTo>
                    <a:lnTo>
                      <a:pt x="2" y="4"/>
                    </a:lnTo>
                    <a:lnTo>
                      <a:pt x="4" y="4"/>
                    </a:lnTo>
                    <a:lnTo>
                      <a:pt x="6" y="4"/>
                    </a:lnTo>
                    <a:lnTo>
                      <a:pt x="6" y="2"/>
                    </a:lnTo>
                    <a:lnTo>
                      <a:pt x="10" y="0"/>
                    </a:lnTo>
                    <a:lnTo>
                      <a:pt x="10" y="2"/>
                    </a:lnTo>
                    <a:lnTo>
                      <a:pt x="10" y="4"/>
                    </a:lnTo>
                    <a:lnTo>
                      <a:pt x="8" y="4"/>
                    </a:lnTo>
                    <a:lnTo>
                      <a:pt x="8" y="6"/>
                    </a:lnTo>
                    <a:lnTo>
                      <a:pt x="4" y="6"/>
                    </a:lnTo>
                    <a:lnTo>
                      <a:pt x="2" y="6"/>
                    </a:lnTo>
                    <a:lnTo>
                      <a:pt x="4" y="8"/>
                    </a:lnTo>
                    <a:lnTo>
                      <a:pt x="2" y="8"/>
                    </a:lnTo>
                    <a:lnTo>
                      <a:pt x="0" y="8"/>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18" name="Freeform 516">
                <a:extLst>
                  <a:ext uri="{FF2B5EF4-FFF2-40B4-BE49-F238E27FC236}">
                    <a16:creationId xmlns:a16="http://schemas.microsoft.com/office/drawing/2014/main" id="{2B5F34B7-6CF2-F336-E108-2C364FF4487D}"/>
                  </a:ext>
                </a:extLst>
              </p:cNvPr>
              <p:cNvSpPr>
                <a:spLocks noChangeAspect="1"/>
              </p:cNvSpPr>
              <p:nvPr/>
            </p:nvSpPr>
            <p:spPr bwMode="auto">
              <a:xfrm>
                <a:off x="4646578" y="2336161"/>
                <a:ext cx="18246" cy="9123"/>
              </a:xfrm>
              <a:custGeom>
                <a:avLst/>
                <a:gdLst>
                  <a:gd name="T0" fmla="*/ 4 w 12"/>
                  <a:gd name="T1" fmla="*/ 2 h 6"/>
                  <a:gd name="T2" fmla="*/ 6 w 12"/>
                  <a:gd name="T3" fmla="*/ 0 h 6"/>
                  <a:gd name="T4" fmla="*/ 8 w 12"/>
                  <a:gd name="T5" fmla="*/ 0 h 6"/>
                  <a:gd name="T6" fmla="*/ 8 w 12"/>
                  <a:gd name="T7" fmla="*/ 2 h 6"/>
                  <a:gd name="T8" fmla="*/ 8 w 12"/>
                  <a:gd name="T9" fmla="*/ 0 h 6"/>
                  <a:gd name="T10" fmla="*/ 12 w 12"/>
                  <a:gd name="T11" fmla="*/ 0 h 6"/>
                  <a:gd name="T12" fmla="*/ 12 w 12"/>
                  <a:gd name="T13" fmla="*/ 2 h 6"/>
                  <a:gd name="T14" fmla="*/ 10 w 12"/>
                  <a:gd name="T15" fmla="*/ 2 h 6"/>
                  <a:gd name="T16" fmla="*/ 10 w 12"/>
                  <a:gd name="T17" fmla="*/ 2 h 6"/>
                  <a:gd name="T18" fmla="*/ 10 w 12"/>
                  <a:gd name="T19" fmla="*/ 2 h 6"/>
                  <a:gd name="T20" fmla="*/ 8 w 12"/>
                  <a:gd name="T21" fmla="*/ 4 h 6"/>
                  <a:gd name="T22" fmla="*/ 8 w 12"/>
                  <a:gd name="T23" fmla="*/ 4 h 6"/>
                  <a:gd name="T24" fmla="*/ 8 w 12"/>
                  <a:gd name="T25" fmla="*/ 2 h 6"/>
                  <a:gd name="T26" fmla="*/ 6 w 12"/>
                  <a:gd name="T27" fmla="*/ 4 h 6"/>
                  <a:gd name="T28" fmla="*/ 4 w 12"/>
                  <a:gd name="T29" fmla="*/ 6 h 6"/>
                  <a:gd name="T30" fmla="*/ 0 w 12"/>
                  <a:gd name="T31" fmla="*/ 6 h 6"/>
                  <a:gd name="T32" fmla="*/ 0 w 12"/>
                  <a:gd name="T33" fmla="*/ 4 h 6"/>
                  <a:gd name="T34" fmla="*/ 2 w 12"/>
                  <a:gd name="T35" fmla="*/ 4 h 6"/>
                  <a:gd name="T36" fmla="*/ 0 w 12"/>
                  <a:gd name="T37" fmla="*/ 4 h 6"/>
                  <a:gd name="T38" fmla="*/ 2 w 12"/>
                  <a:gd name="T39" fmla="*/ 4 h 6"/>
                  <a:gd name="T40" fmla="*/ 2 w 12"/>
                  <a:gd name="T41" fmla="*/ 2 h 6"/>
                  <a:gd name="T42" fmla="*/ 2 w 12"/>
                  <a:gd name="T43" fmla="*/ 2 h 6"/>
                  <a:gd name="T44" fmla="*/ 4 w 12"/>
                  <a:gd name="T45" fmla="*/ 2 h 6"/>
                  <a:gd name="T46" fmla="*/ 4 w 12"/>
                  <a:gd name="T47" fmla="*/ 2 h 6"/>
                  <a:gd name="T48" fmla="*/ 4 w 12"/>
                  <a:gd name="T49" fmla="*/ 2 h 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6">
                    <a:moveTo>
                      <a:pt x="4" y="2"/>
                    </a:moveTo>
                    <a:lnTo>
                      <a:pt x="6" y="0"/>
                    </a:lnTo>
                    <a:lnTo>
                      <a:pt x="8" y="0"/>
                    </a:lnTo>
                    <a:lnTo>
                      <a:pt x="8" y="2"/>
                    </a:lnTo>
                    <a:lnTo>
                      <a:pt x="8" y="0"/>
                    </a:lnTo>
                    <a:lnTo>
                      <a:pt x="12" y="0"/>
                    </a:lnTo>
                    <a:lnTo>
                      <a:pt x="12" y="2"/>
                    </a:lnTo>
                    <a:lnTo>
                      <a:pt x="10" y="2"/>
                    </a:lnTo>
                    <a:lnTo>
                      <a:pt x="8" y="4"/>
                    </a:lnTo>
                    <a:lnTo>
                      <a:pt x="8" y="2"/>
                    </a:lnTo>
                    <a:lnTo>
                      <a:pt x="6" y="4"/>
                    </a:lnTo>
                    <a:lnTo>
                      <a:pt x="4" y="6"/>
                    </a:lnTo>
                    <a:lnTo>
                      <a:pt x="0" y="6"/>
                    </a:lnTo>
                    <a:lnTo>
                      <a:pt x="0" y="4"/>
                    </a:lnTo>
                    <a:lnTo>
                      <a:pt x="2" y="4"/>
                    </a:lnTo>
                    <a:lnTo>
                      <a:pt x="0" y="4"/>
                    </a:lnTo>
                    <a:lnTo>
                      <a:pt x="2" y="4"/>
                    </a:lnTo>
                    <a:lnTo>
                      <a:pt x="2" y="2"/>
                    </a:lnTo>
                    <a:lnTo>
                      <a:pt x="4"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19" name="Freeform 517">
                <a:extLst>
                  <a:ext uri="{FF2B5EF4-FFF2-40B4-BE49-F238E27FC236}">
                    <a16:creationId xmlns:a16="http://schemas.microsoft.com/office/drawing/2014/main" id="{48F6DA12-887A-24CE-D2F0-536D345CB85C}"/>
                  </a:ext>
                </a:extLst>
              </p:cNvPr>
              <p:cNvSpPr>
                <a:spLocks noChangeAspect="1"/>
              </p:cNvSpPr>
              <p:nvPr/>
            </p:nvSpPr>
            <p:spPr bwMode="auto">
              <a:xfrm>
                <a:off x="4646578" y="2336161"/>
                <a:ext cx="18246" cy="9123"/>
              </a:xfrm>
              <a:custGeom>
                <a:avLst/>
                <a:gdLst>
                  <a:gd name="T0" fmla="*/ 4 w 12"/>
                  <a:gd name="T1" fmla="*/ 2 h 6"/>
                  <a:gd name="T2" fmla="*/ 6 w 12"/>
                  <a:gd name="T3" fmla="*/ 0 h 6"/>
                  <a:gd name="T4" fmla="*/ 8 w 12"/>
                  <a:gd name="T5" fmla="*/ 0 h 6"/>
                  <a:gd name="T6" fmla="*/ 8 w 12"/>
                  <a:gd name="T7" fmla="*/ 2 h 6"/>
                  <a:gd name="T8" fmla="*/ 8 w 12"/>
                  <a:gd name="T9" fmla="*/ 0 h 6"/>
                  <a:gd name="T10" fmla="*/ 12 w 12"/>
                  <a:gd name="T11" fmla="*/ 0 h 6"/>
                  <a:gd name="T12" fmla="*/ 12 w 12"/>
                  <a:gd name="T13" fmla="*/ 2 h 6"/>
                  <a:gd name="T14" fmla="*/ 10 w 12"/>
                  <a:gd name="T15" fmla="*/ 2 h 6"/>
                  <a:gd name="T16" fmla="*/ 10 w 12"/>
                  <a:gd name="T17" fmla="*/ 2 h 6"/>
                  <a:gd name="T18" fmla="*/ 10 w 12"/>
                  <a:gd name="T19" fmla="*/ 2 h 6"/>
                  <a:gd name="T20" fmla="*/ 8 w 12"/>
                  <a:gd name="T21" fmla="*/ 4 h 6"/>
                  <a:gd name="T22" fmla="*/ 8 w 12"/>
                  <a:gd name="T23" fmla="*/ 4 h 6"/>
                  <a:gd name="T24" fmla="*/ 8 w 12"/>
                  <a:gd name="T25" fmla="*/ 2 h 6"/>
                  <a:gd name="T26" fmla="*/ 6 w 12"/>
                  <a:gd name="T27" fmla="*/ 4 h 6"/>
                  <a:gd name="T28" fmla="*/ 4 w 12"/>
                  <a:gd name="T29" fmla="*/ 6 h 6"/>
                  <a:gd name="T30" fmla="*/ 0 w 12"/>
                  <a:gd name="T31" fmla="*/ 6 h 6"/>
                  <a:gd name="T32" fmla="*/ 0 w 12"/>
                  <a:gd name="T33" fmla="*/ 4 h 6"/>
                  <a:gd name="T34" fmla="*/ 2 w 12"/>
                  <a:gd name="T35" fmla="*/ 4 h 6"/>
                  <a:gd name="T36" fmla="*/ 0 w 12"/>
                  <a:gd name="T37" fmla="*/ 4 h 6"/>
                  <a:gd name="T38" fmla="*/ 2 w 12"/>
                  <a:gd name="T39" fmla="*/ 4 h 6"/>
                  <a:gd name="T40" fmla="*/ 2 w 12"/>
                  <a:gd name="T41" fmla="*/ 2 h 6"/>
                  <a:gd name="T42" fmla="*/ 2 w 12"/>
                  <a:gd name="T43" fmla="*/ 2 h 6"/>
                  <a:gd name="T44" fmla="*/ 4 w 12"/>
                  <a:gd name="T45" fmla="*/ 2 h 6"/>
                  <a:gd name="T46" fmla="*/ 4 w 12"/>
                  <a:gd name="T47" fmla="*/ 2 h 6"/>
                  <a:gd name="T48" fmla="*/ 4 w 12"/>
                  <a:gd name="T49" fmla="*/ 2 h 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6">
                    <a:moveTo>
                      <a:pt x="4" y="2"/>
                    </a:moveTo>
                    <a:lnTo>
                      <a:pt x="6" y="0"/>
                    </a:lnTo>
                    <a:lnTo>
                      <a:pt x="8" y="0"/>
                    </a:lnTo>
                    <a:lnTo>
                      <a:pt x="8" y="2"/>
                    </a:lnTo>
                    <a:lnTo>
                      <a:pt x="8" y="0"/>
                    </a:lnTo>
                    <a:lnTo>
                      <a:pt x="12" y="0"/>
                    </a:lnTo>
                    <a:lnTo>
                      <a:pt x="12" y="2"/>
                    </a:lnTo>
                    <a:lnTo>
                      <a:pt x="10" y="2"/>
                    </a:lnTo>
                    <a:lnTo>
                      <a:pt x="8" y="4"/>
                    </a:lnTo>
                    <a:lnTo>
                      <a:pt x="8" y="2"/>
                    </a:lnTo>
                    <a:lnTo>
                      <a:pt x="6" y="4"/>
                    </a:lnTo>
                    <a:lnTo>
                      <a:pt x="4" y="6"/>
                    </a:lnTo>
                    <a:lnTo>
                      <a:pt x="0" y="6"/>
                    </a:lnTo>
                    <a:lnTo>
                      <a:pt x="0" y="4"/>
                    </a:lnTo>
                    <a:lnTo>
                      <a:pt x="2" y="4"/>
                    </a:lnTo>
                    <a:lnTo>
                      <a:pt x="0" y="4"/>
                    </a:lnTo>
                    <a:lnTo>
                      <a:pt x="2" y="4"/>
                    </a:lnTo>
                    <a:lnTo>
                      <a:pt x="2" y="2"/>
                    </a:lnTo>
                    <a:lnTo>
                      <a:pt x="4"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20" name="Freeform 518">
                <a:extLst>
                  <a:ext uri="{FF2B5EF4-FFF2-40B4-BE49-F238E27FC236}">
                    <a16:creationId xmlns:a16="http://schemas.microsoft.com/office/drawing/2014/main" id="{EBE46575-C754-156A-3F90-D9DE84E79E38}"/>
                  </a:ext>
                </a:extLst>
              </p:cNvPr>
              <p:cNvSpPr>
                <a:spLocks noChangeAspect="1"/>
              </p:cNvSpPr>
              <p:nvPr/>
            </p:nvSpPr>
            <p:spPr bwMode="auto">
              <a:xfrm>
                <a:off x="4859463" y="2261642"/>
                <a:ext cx="18246" cy="6083"/>
              </a:xfrm>
              <a:custGeom>
                <a:avLst/>
                <a:gdLst>
                  <a:gd name="T0" fmla="*/ 0 w 12"/>
                  <a:gd name="T1" fmla="*/ 2 h 4"/>
                  <a:gd name="T2" fmla="*/ 0 w 12"/>
                  <a:gd name="T3" fmla="*/ 2 h 4"/>
                  <a:gd name="T4" fmla="*/ 2 w 12"/>
                  <a:gd name="T5" fmla="*/ 2 h 4"/>
                  <a:gd name="T6" fmla="*/ 4 w 12"/>
                  <a:gd name="T7" fmla="*/ 2 h 4"/>
                  <a:gd name="T8" fmla="*/ 4 w 12"/>
                  <a:gd name="T9" fmla="*/ 2 h 4"/>
                  <a:gd name="T10" fmla="*/ 6 w 12"/>
                  <a:gd name="T11" fmla="*/ 2 h 4"/>
                  <a:gd name="T12" fmla="*/ 6 w 12"/>
                  <a:gd name="T13" fmla="*/ 2 h 4"/>
                  <a:gd name="T14" fmla="*/ 6 w 12"/>
                  <a:gd name="T15" fmla="*/ 2 h 4"/>
                  <a:gd name="T16" fmla="*/ 4 w 12"/>
                  <a:gd name="T17" fmla="*/ 0 h 4"/>
                  <a:gd name="T18" fmla="*/ 4 w 12"/>
                  <a:gd name="T19" fmla="*/ 0 h 4"/>
                  <a:gd name="T20" fmla="*/ 6 w 12"/>
                  <a:gd name="T21" fmla="*/ 0 h 4"/>
                  <a:gd name="T22" fmla="*/ 6 w 12"/>
                  <a:gd name="T23" fmla="*/ 0 h 4"/>
                  <a:gd name="T24" fmla="*/ 6 w 12"/>
                  <a:gd name="T25" fmla="*/ 0 h 4"/>
                  <a:gd name="T26" fmla="*/ 8 w 12"/>
                  <a:gd name="T27" fmla="*/ 0 h 4"/>
                  <a:gd name="T28" fmla="*/ 6 w 12"/>
                  <a:gd name="T29" fmla="*/ 2 h 4"/>
                  <a:gd name="T30" fmla="*/ 8 w 12"/>
                  <a:gd name="T31" fmla="*/ 2 h 4"/>
                  <a:gd name="T32" fmla="*/ 8 w 12"/>
                  <a:gd name="T33" fmla="*/ 2 h 4"/>
                  <a:gd name="T34" fmla="*/ 10 w 12"/>
                  <a:gd name="T35" fmla="*/ 0 h 4"/>
                  <a:gd name="T36" fmla="*/ 10 w 12"/>
                  <a:gd name="T37" fmla="*/ 2 h 4"/>
                  <a:gd name="T38" fmla="*/ 10 w 12"/>
                  <a:gd name="T39" fmla="*/ 0 h 4"/>
                  <a:gd name="T40" fmla="*/ 10 w 12"/>
                  <a:gd name="T41" fmla="*/ 2 h 4"/>
                  <a:gd name="T42" fmla="*/ 8 w 12"/>
                  <a:gd name="T43" fmla="*/ 2 h 4"/>
                  <a:gd name="T44" fmla="*/ 8 w 12"/>
                  <a:gd name="T45" fmla="*/ 2 h 4"/>
                  <a:gd name="T46" fmla="*/ 10 w 12"/>
                  <a:gd name="T47" fmla="*/ 2 h 4"/>
                  <a:gd name="T48" fmla="*/ 10 w 12"/>
                  <a:gd name="T49" fmla="*/ 2 h 4"/>
                  <a:gd name="T50" fmla="*/ 10 w 12"/>
                  <a:gd name="T51" fmla="*/ 2 h 4"/>
                  <a:gd name="T52" fmla="*/ 10 w 12"/>
                  <a:gd name="T53" fmla="*/ 4 h 4"/>
                  <a:gd name="T54" fmla="*/ 12 w 12"/>
                  <a:gd name="T55" fmla="*/ 4 h 4"/>
                  <a:gd name="T56" fmla="*/ 12 w 12"/>
                  <a:gd name="T57" fmla="*/ 2 h 4"/>
                  <a:gd name="T58" fmla="*/ 12 w 12"/>
                  <a:gd name="T59" fmla="*/ 2 h 4"/>
                  <a:gd name="T60" fmla="*/ 10 w 12"/>
                  <a:gd name="T61" fmla="*/ 4 h 4"/>
                  <a:gd name="T62" fmla="*/ 10 w 12"/>
                  <a:gd name="T63" fmla="*/ 4 h 4"/>
                  <a:gd name="T64" fmla="*/ 8 w 12"/>
                  <a:gd name="T65" fmla="*/ 4 h 4"/>
                  <a:gd name="T66" fmla="*/ 8 w 12"/>
                  <a:gd name="T67" fmla="*/ 4 h 4"/>
                  <a:gd name="T68" fmla="*/ 6 w 12"/>
                  <a:gd name="T69" fmla="*/ 4 h 4"/>
                  <a:gd name="T70" fmla="*/ 8 w 12"/>
                  <a:gd name="T71" fmla="*/ 4 h 4"/>
                  <a:gd name="T72" fmla="*/ 6 w 12"/>
                  <a:gd name="T73" fmla="*/ 4 h 4"/>
                  <a:gd name="T74" fmla="*/ 4 w 12"/>
                  <a:gd name="T75" fmla="*/ 4 h 4"/>
                  <a:gd name="T76" fmla="*/ 2 w 12"/>
                  <a:gd name="T77" fmla="*/ 4 h 4"/>
                  <a:gd name="T78" fmla="*/ 4 w 12"/>
                  <a:gd name="T79" fmla="*/ 2 h 4"/>
                  <a:gd name="T80" fmla="*/ 2 w 12"/>
                  <a:gd name="T81" fmla="*/ 2 h 4"/>
                  <a:gd name="T82" fmla="*/ 0 w 12"/>
                  <a:gd name="T83" fmla="*/ 4 h 4"/>
                  <a:gd name="T84" fmla="*/ 0 w 12"/>
                  <a:gd name="T85" fmla="*/ 2 h 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 h="4">
                    <a:moveTo>
                      <a:pt x="0" y="2"/>
                    </a:moveTo>
                    <a:lnTo>
                      <a:pt x="0" y="2"/>
                    </a:lnTo>
                    <a:lnTo>
                      <a:pt x="2" y="2"/>
                    </a:lnTo>
                    <a:lnTo>
                      <a:pt x="4" y="2"/>
                    </a:lnTo>
                    <a:lnTo>
                      <a:pt x="6" y="2"/>
                    </a:lnTo>
                    <a:lnTo>
                      <a:pt x="4" y="0"/>
                    </a:lnTo>
                    <a:lnTo>
                      <a:pt x="6" y="0"/>
                    </a:lnTo>
                    <a:lnTo>
                      <a:pt x="8" y="0"/>
                    </a:lnTo>
                    <a:lnTo>
                      <a:pt x="6" y="2"/>
                    </a:lnTo>
                    <a:lnTo>
                      <a:pt x="8" y="2"/>
                    </a:lnTo>
                    <a:lnTo>
                      <a:pt x="10" y="0"/>
                    </a:lnTo>
                    <a:lnTo>
                      <a:pt x="10" y="2"/>
                    </a:lnTo>
                    <a:lnTo>
                      <a:pt x="10" y="0"/>
                    </a:lnTo>
                    <a:lnTo>
                      <a:pt x="10" y="2"/>
                    </a:lnTo>
                    <a:lnTo>
                      <a:pt x="8" y="2"/>
                    </a:lnTo>
                    <a:lnTo>
                      <a:pt x="10" y="2"/>
                    </a:lnTo>
                    <a:lnTo>
                      <a:pt x="10" y="4"/>
                    </a:lnTo>
                    <a:lnTo>
                      <a:pt x="12" y="4"/>
                    </a:lnTo>
                    <a:lnTo>
                      <a:pt x="12" y="2"/>
                    </a:lnTo>
                    <a:lnTo>
                      <a:pt x="10" y="4"/>
                    </a:lnTo>
                    <a:lnTo>
                      <a:pt x="8" y="4"/>
                    </a:lnTo>
                    <a:lnTo>
                      <a:pt x="6" y="4"/>
                    </a:lnTo>
                    <a:lnTo>
                      <a:pt x="8" y="4"/>
                    </a:lnTo>
                    <a:lnTo>
                      <a:pt x="6" y="4"/>
                    </a:lnTo>
                    <a:lnTo>
                      <a:pt x="4" y="4"/>
                    </a:lnTo>
                    <a:lnTo>
                      <a:pt x="2" y="4"/>
                    </a:lnTo>
                    <a:lnTo>
                      <a:pt x="4" y="2"/>
                    </a:lnTo>
                    <a:lnTo>
                      <a:pt x="2" y="2"/>
                    </a:lnTo>
                    <a:lnTo>
                      <a:pt x="0"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21" name="Freeform 519">
                <a:extLst>
                  <a:ext uri="{FF2B5EF4-FFF2-40B4-BE49-F238E27FC236}">
                    <a16:creationId xmlns:a16="http://schemas.microsoft.com/office/drawing/2014/main" id="{1A888B39-FB54-F74D-FB43-977E19007D19}"/>
                  </a:ext>
                </a:extLst>
              </p:cNvPr>
              <p:cNvSpPr>
                <a:spLocks noChangeAspect="1"/>
              </p:cNvSpPr>
              <p:nvPr/>
            </p:nvSpPr>
            <p:spPr bwMode="auto">
              <a:xfrm>
                <a:off x="4859463" y="2261642"/>
                <a:ext cx="18246" cy="6083"/>
              </a:xfrm>
              <a:custGeom>
                <a:avLst/>
                <a:gdLst>
                  <a:gd name="T0" fmla="*/ 0 w 12"/>
                  <a:gd name="T1" fmla="*/ 2 h 4"/>
                  <a:gd name="T2" fmla="*/ 0 w 12"/>
                  <a:gd name="T3" fmla="*/ 2 h 4"/>
                  <a:gd name="T4" fmla="*/ 2 w 12"/>
                  <a:gd name="T5" fmla="*/ 2 h 4"/>
                  <a:gd name="T6" fmla="*/ 4 w 12"/>
                  <a:gd name="T7" fmla="*/ 2 h 4"/>
                  <a:gd name="T8" fmla="*/ 4 w 12"/>
                  <a:gd name="T9" fmla="*/ 2 h 4"/>
                  <a:gd name="T10" fmla="*/ 6 w 12"/>
                  <a:gd name="T11" fmla="*/ 2 h 4"/>
                  <a:gd name="T12" fmla="*/ 6 w 12"/>
                  <a:gd name="T13" fmla="*/ 2 h 4"/>
                  <a:gd name="T14" fmla="*/ 6 w 12"/>
                  <a:gd name="T15" fmla="*/ 2 h 4"/>
                  <a:gd name="T16" fmla="*/ 4 w 12"/>
                  <a:gd name="T17" fmla="*/ 0 h 4"/>
                  <a:gd name="T18" fmla="*/ 4 w 12"/>
                  <a:gd name="T19" fmla="*/ 0 h 4"/>
                  <a:gd name="T20" fmla="*/ 6 w 12"/>
                  <a:gd name="T21" fmla="*/ 0 h 4"/>
                  <a:gd name="T22" fmla="*/ 6 w 12"/>
                  <a:gd name="T23" fmla="*/ 0 h 4"/>
                  <a:gd name="T24" fmla="*/ 6 w 12"/>
                  <a:gd name="T25" fmla="*/ 0 h 4"/>
                  <a:gd name="T26" fmla="*/ 8 w 12"/>
                  <a:gd name="T27" fmla="*/ 0 h 4"/>
                  <a:gd name="T28" fmla="*/ 6 w 12"/>
                  <a:gd name="T29" fmla="*/ 2 h 4"/>
                  <a:gd name="T30" fmla="*/ 8 w 12"/>
                  <a:gd name="T31" fmla="*/ 2 h 4"/>
                  <a:gd name="T32" fmla="*/ 8 w 12"/>
                  <a:gd name="T33" fmla="*/ 2 h 4"/>
                  <a:gd name="T34" fmla="*/ 10 w 12"/>
                  <a:gd name="T35" fmla="*/ 0 h 4"/>
                  <a:gd name="T36" fmla="*/ 10 w 12"/>
                  <a:gd name="T37" fmla="*/ 2 h 4"/>
                  <a:gd name="T38" fmla="*/ 10 w 12"/>
                  <a:gd name="T39" fmla="*/ 0 h 4"/>
                  <a:gd name="T40" fmla="*/ 10 w 12"/>
                  <a:gd name="T41" fmla="*/ 2 h 4"/>
                  <a:gd name="T42" fmla="*/ 8 w 12"/>
                  <a:gd name="T43" fmla="*/ 2 h 4"/>
                  <a:gd name="T44" fmla="*/ 8 w 12"/>
                  <a:gd name="T45" fmla="*/ 2 h 4"/>
                  <a:gd name="T46" fmla="*/ 10 w 12"/>
                  <a:gd name="T47" fmla="*/ 2 h 4"/>
                  <a:gd name="T48" fmla="*/ 10 w 12"/>
                  <a:gd name="T49" fmla="*/ 2 h 4"/>
                  <a:gd name="T50" fmla="*/ 10 w 12"/>
                  <a:gd name="T51" fmla="*/ 2 h 4"/>
                  <a:gd name="T52" fmla="*/ 10 w 12"/>
                  <a:gd name="T53" fmla="*/ 4 h 4"/>
                  <a:gd name="T54" fmla="*/ 12 w 12"/>
                  <a:gd name="T55" fmla="*/ 4 h 4"/>
                  <a:gd name="T56" fmla="*/ 12 w 12"/>
                  <a:gd name="T57" fmla="*/ 2 h 4"/>
                  <a:gd name="T58" fmla="*/ 12 w 12"/>
                  <a:gd name="T59" fmla="*/ 2 h 4"/>
                  <a:gd name="T60" fmla="*/ 10 w 12"/>
                  <a:gd name="T61" fmla="*/ 4 h 4"/>
                  <a:gd name="T62" fmla="*/ 10 w 12"/>
                  <a:gd name="T63" fmla="*/ 4 h 4"/>
                  <a:gd name="T64" fmla="*/ 8 w 12"/>
                  <a:gd name="T65" fmla="*/ 4 h 4"/>
                  <a:gd name="T66" fmla="*/ 8 w 12"/>
                  <a:gd name="T67" fmla="*/ 4 h 4"/>
                  <a:gd name="T68" fmla="*/ 6 w 12"/>
                  <a:gd name="T69" fmla="*/ 4 h 4"/>
                  <a:gd name="T70" fmla="*/ 8 w 12"/>
                  <a:gd name="T71" fmla="*/ 4 h 4"/>
                  <a:gd name="T72" fmla="*/ 6 w 12"/>
                  <a:gd name="T73" fmla="*/ 4 h 4"/>
                  <a:gd name="T74" fmla="*/ 4 w 12"/>
                  <a:gd name="T75" fmla="*/ 4 h 4"/>
                  <a:gd name="T76" fmla="*/ 2 w 12"/>
                  <a:gd name="T77" fmla="*/ 4 h 4"/>
                  <a:gd name="T78" fmla="*/ 4 w 12"/>
                  <a:gd name="T79" fmla="*/ 2 h 4"/>
                  <a:gd name="T80" fmla="*/ 2 w 12"/>
                  <a:gd name="T81" fmla="*/ 2 h 4"/>
                  <a:gd name="T82" fmla="*/ 0 w 12"/>
                  <a:gd name="T83" fmla="*/ 4 h 4"/>
                  <a:gd name="T84" fmla="*/ 0 w 12"/>
                  <a:gd name="T85" fmla="*/ 2 h 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 h="4">
                    <a:moveTo>
                      <a:pt x="0" y="2"/>
                    </a:moveTo>
                    <a:lnTo>
                      <a:pt x="0" y="2"/>
                    </a:lnTo>
                    <a:lnTo>
                      <a:pt x="2" y="2"/>
                    </a:lnTo>
                    <a:lnTo>
                      <a:pt x="4" y="2"/>
                    </a:lnTo>
                    <a:lnTo>
                      <a:pt x="6" y="2"/>
                    </a:lnTo>
                    <a:lnTo>
                      <a:pt x="4" y="0"/>
                    </a:lnTo>
                    <a:lnTo>
                      <a:pt x="6" y="0"/>
                    </a:lnTo>
                    <a:lnTo>
                      <a:pt x="8" y="0"/>
                    </a:lnTo>
                    <a:lnTo>
                      <a:pt x="6" y="2"/>
                    </a:lnTo>
                    <a:lnTo>
                      <a:pt x="8" y="2"/>
                    </a:lnTo>
                    <a:lnTo>
                      <a:pt x="10" y="0"/>
                    </a:lnTo>
                    <a:lnTo>
                      <a:pt x="10" y="2"/>
                    </a:lnTo>
                    <a:lnTo>
                      <a:pt x="10" y="0"/>
                    </a:lnTo>
                    <a:lnTo>
                      <a:pt x="10" y="2"/>
                    </a:lnTo>
                    <a:lnTo>
                      <a:pt x="8" y="2"/>
                    </a:lnTo>
                    <a:lnTo>
                      <a:pt x="10" y="2"/>
                    </a:lnTo>
                    <a:lnTo>
                      <a:pt x="10" y="4"/>
                    </a:lnTo>
                    <a:lnTo>
                      <a:pt x="12" y="4"/>
                    </a:lnTo>
                    <a:lnTo>
                      <a:pt x="12" y="2"/>
                    </a:lnTo>
                    <a:lnTo>
                      <a:pt x="10" y="4"/>
                    </a:lnTo>
                    <a:lnTo>
                      <a:pt x="8" y="4"/>
                    </a:lnTo>
                    <a:lnTo>
                      <a:pt x="6" y="4"/>
                    </a:lnTo>
                    <a:lnTo>
                      <a:pt x="8" y="4"/>
                    </a:lnTo>
                    <a:lnTo>
                      <a:pt x="6" y="4"/>
                    </a:lnTo>
                    <a:lnTo>
                      <a:pt x="4" y="4"/>
                    </a:lnTo>
                    <a:lnTo>
                      <a:pt x="2" y="4"/>
                    </a:lnTo>
                    <a:lnTo>
                      <a:pt x="4" y="2"/>
                    </a:lnTo>
                    <a:lnTo>
                      <a:pt x="2" y="2"/>
                    </a:lnTo>
                    <a:lnTo>
                      <a:pt x="0" y="4"/>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22" name="Freeform 520">
                <a:extLst>
                  <a:ext uri="{FF2B5EF4-FFF2-40B4-BE49-F238E27FC236}">
                    <a16:creationId xmlns:a16="http://schemas.microsoft.com/office/drawing/2014/main" id="{C019E6D5-D95B-42A4-9527-FAEB01E518BA}"/>
                  </a:ext>
                </a:extLst>
              </p:cNvPr>
              <p:cNvSpPr>
                <a:spLocks noChangeAspect="1"/>
              </p:cNvSpPr>
              <p:nvPr/>
            </p:nvSpPr>
            <p:spPr bwMode="auto">
              <a:xfrm>
                <a:off x="4531013" y="2469983"/>
                <a:ext cx="18246" cy="9123"/>
              </a:xfrm>
              <a:custGeom>
                <a:avLst/>
                <a:gdLst>
                  <a:gd name="T0" fmla="*/ 0 w 12"/>
                  <a:gd name="T1" fmla="*/ 4 h 6"/>
                  <a:gd name="T2" fmla="*/ 2 w 12"/>
                  <a:gd name="T3" fmla="*/ 4 h 6"/>
                  <a:gd name="T4" fmla="*/ 2 w 12"/>
                  <a:gd name="T5" fmla="*/ 2 h 6"/>
                  <a:gd name="T6" fmla="*/ 6 w 12"/>
                  <a:gd name="T7" fmla="*/ 2 h 6"/>
                  <a:gd name="T8" fmla="*/ 4 w 12"/>
                  <a:gd name="T9" fmla="*/ 2 h 6"/>
                  <a:gd name="T10" fmla="*/ 4 w 12"/>
                  <a:gd name="T11" fmla="*/ 2 h 6"/>
                  <a:gd name="T12" fmla="*/ 8 w 12"/>
                  <a:gd name="T13" fmla="*/ 0 h 6"/>
                  <a:gd name="T14" fmla="*/ 10 w 12"/>
                  <a:gd name="T15" fmla="*/ 2 h 6"/>
                  <a:gd name="T16" fmla="*/ 10 w 12"/>
                  <a:gd name="T17" fmla="*/ 0 h 6"/>
                  <a:gd name="T18" fmla="*/ 10 w 12"/>
                  <a:gd name="T19" fmla="*/ 0 h 6"/>
                  <a:gd name="T20" fmla="*/ 10 w 12"/>
                  <a:gd name="T21" fmla="*/ 2 h 6"/>
                  <a:gd name="T22" fmla="*/ 12 w 12"/>
                  <a:gd name="T23" fmla="*/ 2 h 6"/>
                  <a:gd name="T24" fmla="*/ 12 w 12"/>
                  <a:gd name="T25" fmla="*/ 2 h 6"/>
                  <a:gd name="T26" fmla="*/ 12 w 12"/>
                  <a:gd name="T27" fmla="*/ 2 h 6"/>
                  <a:gd name="T28" fmla="*/ 12 w 12"/>
                  <a:gd name="T29" fmla="*/ 4 h 6"/>
                  <a:gd name="T30" fmla="*/ 8 w 12"/>
                  <a:gd name="T31" fmla="*/ 4 h 6"/>
                  <a:gd name="T32" fmla="*/ 6 w 12"/>
                  <a:gd name="T33" fmla="*/ 4 h 6"/>
                  <a:gd name="T34" fmla="*/ 4 w 12"/>
                  <a:gd name="T35" fmla="*/ 4 h 6"/>
                  <a:gd name="T36" fmla="*/ 2 w 12"/>
                  <a:gd name="T37" fmla="*/ 6 h 6"/>
                  <a:gd name="T38" fmla="*/ 2 w 12"/>
                  <a:gd name="T39" fmla="*/ 4 h 6"/>
                  <a:gd name="T40" fmla="*/ 0 w 12"/>
                  <a:gd name="T41" fmla="*/ 4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 h="6">
                    <a:moveTo>
                      <a:pt x="0" y="4"/>
                    </a:moveTo>
                    <a:lnTo>
                      <a:pt x="2" y="4"/>
                    </a:lnTo>
                    <a:lnTo>
                      <a:pt x="2" y="2"/>
                    </a:lnTo>
                    <a:lnTo>
                      <a:pt x="6" y="2"/>
                    </a:lnTo>
                    <a:lnTo>
                      <a:pt x="4" y="2"/>
                    </a:lnTo>
                    <a:lnTo>
                      <a:pt x="8" y="0"/>
                    </a:lnTo>
                    <a:lnTo>
                      <a:pt x="10" y="2"/>
                    </a:lnTo>
                    <a:lnTo>
                      <a:pt x="10" y="0"/>
                    </a:lnTo>
                    <a:lnTo>
                      <a:pt x="10" y="2"/>
                    </a:lnTo>
                    <a:lnTo>
                      <a:pt x="12" y="2"/>
                    </a:lnTo>
                    <a:lnTo>
                      <a:pt x="12" y="4"/>
                    </a:lnTo>
                    <a:lnTo>
                      <a:pt x="8" y="4"/>
                    </a:lnTo>
                    <a:lnTo>
                      <a:pt x="6" y="4"/>
                    </a:lnTo>
                    <a:lnTo>
                      <a:pt x="4" y="4"/>
                    </a:lnTo>
                    <a:lnTo>
                      <a:pt x="2" y="6"/>
                    </a:lnTo>
                    <a:lnTo>
                      <a:pt x="2"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23" name="Freeform 521">
                <a:extLst>
                  <a:ext uri="{FF2B5EF4-FFF2-40B4-BE49-F238E27FC236}">
                    <a16:creationId xmlns:a16="http://schemas.microsoft.com/office/drawing/2014/main" id="{E105A6E5-C679-F8A8-F87C-5228667976E4}"/>
                  </a:ext>
                </a:extLst>
              </p:cNvPr>
              <p:cNvSpPr>
                <a:spLocks noChangeAspect="1"/>
              </p:cNvSpPr>
              <p:nvPr/>
            </p:nvSpPr>
            <p:spPr bwMode="auto">
              <a:xfrm>
                <a:off x="4531013" y="2469983"/>
                <a:ext cx="18246" cy="9123"/>
              </a:xfrm>
              <a:custGeom>
                <a:avLst/>
                <a:gdLst>
                  <a:gd name="T0" fmla="*/ 0 w 12"/>
                  <a:gd name="T1" fmla="*/ 4 h 6"/>
                  <a:gd name="T2" fmla="*/ 2 w 12"/>
                  <a:gd name="T3" fmla="*/ 4 h 6"/>
                  <a:gd name="T4" fmla="*/ 2 w 12"/>
                  <a:gd name="T5" fmla="*/ 2 h 6"/>
                  <a:gd name="T6" fmla="*/ 6 w 12"/>
                  <a:gd name="T7" fmla="*/ 2 h 6"/>
                  <a:gd name="T8" fmla="*/ 4 w 12"/>
                  <a:gd name="T9" fmla="*/ 2 h 6"/>
                  <a:gd name="T10" fmla="*/ 4 w 12"/>
                  <a:gd name="T11" fmla="*/ 2 h 6"/>
                  <a:gd name="T12" fmla="*/ 8 w 12"/>
                  <a:gd name="T13" fmla="*/ 0 h 6"/>
                  <a:gd name="T14" fmla="*/ 10 w 12"/>
                  <a:gd name="T15" fmla="*/ 2 h 6"/>
                  <a:gd name="T16" fmla="*/ 10 w 12"/>
                  <a:gd name="T17" fmla="*/ 0 h 6"/>
                  <a:gd name="T18" fmla="*/ 10 w 12"/>
                  <a:gd name="T19" fmla="*/ 0 h 6"/>
                  <a:gd name="T20" fmla="*/ 10 w 12"/>
                  <a:gd name="T21" fmla="*/ 2 h 6"/>
                  <a:gd name="T22" fmla="*/ 12 w 12"/>
                  <a:gd name="T23" fmla="*/ 2 h 6"/>
                  <a:gd name="T24" fmla="*/ 12 w 12"/>
                  <a:gd name="T25" fmla="*/ 2 h 6"/>
                  <a:gd name="T26" fmla="*/ 12 w 12"/>
                  <a:gd name="T27" fmla="*/ 2 h 6"/>
                  <a:gd name="T28" fmla="*/ 12 w 12"/>
                  <a:gd name="T29" fmla="*/ 4 h 6"/>
                  <a:gd name="T30" fmla="*/ 8 w 12"/>
                  <a:gd name="T31" fmla="*/ 4 h 6"/>
                  <a:gd name="T32" fmla="*/ 6 w 12"/>
                  <a:gd name="T33" fmla="*/ 4 h 6"/>
                  <a:gd name="T34" fmla="*/ 4 w 12"/>
                  <a:gd name="T35" fmla="*/ 4 h 6"/>
                  <a:gd name="T36" fmla="*/ 2 w 12"/>
                  <a:gd name="T37" fmla="*/ 6 h 6"/>
                  <a:gd name="T38" fmla="*/ 2 w 12"/>
                  <a:gd name="T39" fmla="*/ 4 h 6"/>
                  <a:gd name="T40" fmla="*/ 0 w 12"/>
                  <a:gd name="T41" fmla="*/ 4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 h="6">
                    <a:moveTo>
                      <a:pt x="0" y="4"/>
                    </a:moveTo>
                    <a:lnTo>
                      <a:pt x="2" y="4"/>
                    </a:lnTo>
                    <a:lnTo>
                      <a:pt x="2" y="2"/>
                    </a:lnTo>
                    <a:lnTo>
                      <a:pt x="6" y="2"/>
                    </a:lnTo>
                    <a:lnTo>
                      <a:pt x="4" y="2"/>
                    </a:lnTo>
                    <a:lnTo>
                      <a:pt x="8" y="0"/>
                    </a:lnTo>
                    <a:lnTo>
                      <a:pt x="10" y="2"/>
                    </a:lnTo>
                    <a:lnTo>
                      <a:pt x="10" y="0"/>
                    </a:lnTo>
                    <a:lnTo>
                      <a:pt x="10" y="2"/>
                    </a:lnTo>
                    <a:lnTo>
                      <a:pt x="12" y="2"/>
                    </a:lnTo>
                    <a:lnTo>
                      <a:pt x="12" y="4"/>
                    </a:lnTo>
                    <a:lnTo>
                      <a:pt x="8" y="4"/>
                    </a:lnTo>
                    <a:lnTo>
                      <a:pt x="6" y="4"/>
                    </a:lnTo>
                    <a:lnTo>
                      <a:pt x="4" y="4"/>
                    </a:lnTo>
                    <a:lnTo>
                      <a:pt x="2" y="6"/>
                    </a:lnTo>
                    <a:lnTo>
                      <a:pt x="2" y="4"/>
                    </a:lnTo>
                    <a:lnTo>
                      <a:pt x="0" y="4"/>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24" name="Freeform 522">
                <a:extLst>
                  <a:ext uri="{FF2B5EF4-FFF2-40B4-BE49-F238E27FC236}">
                    <a16:creationId xmlns:a16="http://schemas.microsoft.com/office/drawing/2014/main" id="{4217BC95-81E4-237E-38C7-C733EE124770}"/>
                  </a:ext>
                </a:extLst>
              </p:cNvPr>
              <p:cNvSpPr>
                <a:spLocks noChangeAspect="1"/>
              </p:cNvSpPr>
              <p:nvPr/>
            </p:nvSpPr>
            <p:spPr bwMode="auto">
              <a:xfrm>
                <a:off x="4829051" y="2270768"/>
                <a:ext cx="12166" cy="10645"/>
              </a:xfrm>
              <a:custGeom>
                <a:avLst/>
                <a:gdLst>
                  <a:gd name="T0" fmla="*/ 0 w 8"/>
                  <a:gd name="T1" fmla="*/ 4 h 7"/>
                  <a:gd name="T2" fmla="*/ 2 w 8"/>
                  <a:gd name="T3" fmla="*/ 2 h 7"/>
                  <a:gd name="T4" fmla="*/ 0 w 8"/>
                  <a:gd name="T5" fmla="*/ 2 h 7"/>
                  <a:gd name="T6" fmla="*/ 0 w 8"/>
                  <a:gd name="T7" fmla="*/ 2 h 7"/>
                  <a:gd name="T8" fmla="*/ 0 w 8"/>
                  <a:gd name="T9" fmla="*/ 0 h 7"/>
                  <a:gd name="T10" fmla="*/ 2 w 8"/>
                  <a:gd name="T11" fmla="*/ 0 h 7"/>
                  <a:gd name="T12" fmla="*/ 2 w 8"/>
                  <a:gd name="T13" fmla="*/ 2 h 7"/>
                  <a:gd name="T14" fmla="*/ 4 w 8"/>
                  <a:gd name="T15" fmla="*/ 2 h 7"/>
                  <a:gd name="T16" fmla="*/ 4 w 8"/>
                  <a:gd name="T17" fmla="*/ 2 h 7"/>
                  <a:gd name="T18" fmla="*/ 6 w 8"/>
                  <a:gd name="T19" fmla="*/ 2 h 7"/>
                  <a:gd name="T20" fmla="*/ 6 w 8"/>
                  <a:gd name="T21" fmla="*/ 2 h 7"/>
                  <a:gd name="T22" fmla="*/ 8 w 8"/>
                  <a:gd name="T23" fmla="*/ 2 h 7"/>
                  <a:gd name="T24" fmla="*/ 8 w 8"/>
                  <a:gd name="T25" fmla="*/ 4 h 7"/>
                  <a:gd name="T26" fmla="*/ 6 w 8"/>
                  <a:gd name="T27" fmla="*/ 4 h 7"/>
                  <a:gd name="T28" fmla="*/ 6 w 8"/>
                  <a:gd name="T29" fmla="*/ 4 h 7"/>
                  <a:gd name="T30" fmla="*/ 6 w 8"/>
                  <a:gd name="T31" fmla="*/ 7 h 7"/>
                  <a:gd name="T32" fmla="*/ 4 w 8"/>
                  <a:gd name="T33" fmla="*/ 7 h 7"/>
                  <a:gd name="T34" fmla="*/ 2 w 8"/>
                  <a:gd name="T35" fmla="*/ 4 h 7"/>
                  <a:gd name="T36" fmla="*/ 2 w 8"/>
                  <a:gd name="T37" fmla="*/ 4 h 7"/>
                  <a:gd name="T38" fmla="*/ 0 w 8"/>
                  <a:gd name="T39" fmla="*/ 4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 h="7">
                    <a:moveTo>
                      <a:pt x="0" y="4"/>
                    </a:moveTo>
                    <a:lnTo>
                      <a:pt x="2" y="2"/>
                    </a:lnTo>
                    <a:lnTo>
                      <a:pt x="0" y="2"/>
                    </a:lnTo>
                    <a:lnTo>
                      <a:pt x="0" y="0"/>
                    </a:lnTo>
                    <a:lnTo>
                      <a:pt x="2" y="0"/>
                    </a:lnTo>
                    <a:lnTo>
                      <a:pt x="2" y="2"/>
                    </a:lnTo>
                    <a:lnTo>
                      <a:pt x="4" y="2"/>
                    </a:lnTo>
                    <a:lnTo>
                      <a:pt x="6" y="2"/>
                    </a:lnTo>
                    <a:lnTo>
                      <a:pt x="8" y="2"/>
                    </a:lnTo>
                    <a:lnTo>
                      <a:pt x="8" y="4"/>
                    </a:lnTo>
                    <a:lnTo>
                      <a:pt x="6" y="4"/>
                    </a:lnTo>
                    <a:lnTo>
                      <a:pt x="6" y="7"/>
                    </a:lnTo>
                    <a:lnTo>
                      <a:pt x="4" y="7"/>
                    </a:lnTo>
                    <a:lnTo>
                      <a:pt x="2"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25" name="Freeform 523">
                <a:extLst>
                  <a:ext uri="{FF2B5EF4-FFF2-40B4-BE49-F238E27FC236}">
                    <a16:creationId xmlns:a16="http://schemas.microsoft.com/office/drawing/2014/main" id="{2EBB3216-8859-8064-7C41-74B7578193F5}"/>
                  </a:ext>
                </a:extLst>
              </p:cNvPr>
              <p:cNvSpPr>
                <a:spLocks noChangeAspect="1"/>
              </p:cNvSpPr>
              <p:nvPr/>
            </p:nvSpPr>
            <p:spPr bwMode="auto">
              <a:xfrm>
                <a:off x="4829051" y="2270768"/>
                <a:ext cx="12166" cy="10645"/>
              </a:xfrm>
              <a:custGeom>
                <a:avLst/>
                <a:gdLst>
                  <a:gd name="T0" fmla="*/ 0 w 8"/>
                  <a:gd name="T1" fmla="*/ 4 h 7"/>
                  <a:gd name="T2" fmla="*/ 2 w 8"/>
                  <a:gd name="T3" fmla="*/ 2 h 7"/>
                  <a:gd name="T4" fmla="*/ 0 w 8"/>
                  <a:gd name="T5" fmla="*/ 2 h 7"/>
                  <a:gd name="T6" fmla="*/ 0 w 8"/>
                  <a:gd name="T7" fmla="*/ 2 h 7"/>
                  <a:gd name="T8" fmla="*/ 0 w 8"/>
                  <a:gd name="T9" fmla="*/ 0 h 7"/>
                  <a:gd name="T10" fmla="*/ 2 w 8"/>
                  <a:gd name="T11" fmla="*/ 0 h 7"/>
                  <a:gd name="T12" fmla="*/ 2 w 8"/>
                  <a:gd name="T13" fmla="*/ 2 h 7"/>
                  <a:gd name="T14" fmla="*/ 4 w 8"/>
                  <a:gd name="T15" fmla="*/ 2 h 7"/>
                  <a:gd name="T16" fmla="*/ 4 w 8"/>
                  <a:gd name="T17" fmla="*/ 2 h 7"/>
                  <a:gd name="T18" fmla="*/ 6 w 8"/>
                  <a:gd name="T19" fmla="*/ 2 h 7"/>
                  <a:gd name="T20" fmla="*/ 6 w 8"/>
                  <a:gd name="T21" fmla="*/ 2 h 7"/>
                  <a:gd name="T22" fmla="*/ 8 w 8"/>
                  <a:gd name="T23" fmla="*/ 2 h 7"/>
                  <a:gd name="T24" fmla="*/ 8 w 8"/>
                  <a:gd name="T25" fmla="*/ 4 h 7"/>
                  <a:gd name="T26" fmla="*/ 6 w 8"/>
                  <a:gd name="T27" fmla="*/ 4 h 7"/>
                  <a:gd name="T28" fmla="*/ 6 w 8"/>
                  <a:gd name="T29" fmla="*/ 4 h 7"/>
                  <a:gd name="T30" fmla="*/ 6 w 8"/>
                  <a:gd name="T31" fmla="*/ 7 h 7"/>
                  <a:gd name="T32" fmla="*/ 4 w 8"/>
                  <a:gd name="T33" fmla="*/ 7 h 7"/>
                  <a:gd name="T34" fmla="*/ 2 w 8"/>
                  <a:gd name="T35" fmla="*/ 4 h 7"/>
                  <a:gd name="T36" fmla="*/ 2 w 8"/>
                  <a:gd name="T37" fmla="*/ 4 h 7"/>
                  <a:gd name="T38" fmla="*/ 0 w 8"/>
                  <a:gd name="T39" fmla="*/ 4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 h="7">
                    <a:moveTo>
                      <a:pt x="0" y="4"/>
                    </a:moveTo>
                    <a:lnTo>
                      <a:pt x="2" y="2"/>
                    </a:lnTo>
                    <a:lnTo>
                      <a:pt x="0" y="2"/>
                    </a:lnTo>
                    <a:lnTo>
                      <a:pt x="0" y="0"/>
                    </a:lnTo>
                    <a:lnTo>
                      <a:pt x="2" y="0"/>
                    </a:lnTo>
                    <a:lnTo>
                      <a:pt x="2" y="2"/>
                    </a:lnTo>
                    <a:lnTo>
                      <a:pt x="4" y="2"/>
                    </a:lnTo>
                    <a:lnTo>
                      <a:pt x="6" y="2"/>
                    </a:lnTo>
                    <a:lnTo>
                      <a:pt x="8" y="2"/>
                    </a:lnTo>
                    <a:lnTo>
                      <a:pt x="8" y="4"/>
                    </a:lnTo>
                    <a:lnTo>
                      <a:pt x="6" y="4"/>
                    </a:lnTo>
                    <a:lnTo>
                      <a:pt x="6" y="7"/>
                    </a:lnTo>
                    <a:lnTo>
                      <a:pt x="4" y="7"/>
                    </a:lnTo>
                    <a:lnTo>
                      <a:pt x="2" y="4"/>
                    </a:lnTo>
                    <a:lnTo>
                      <a:pt x="0" y="4"/>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26" name="Freeform 524">
                <a:extLst>
                  <a:ext uri="{FF2B5EF4-FFF2-40B4-BE49-F238E27FC236}">
                    <a16:creationId xmlns:a16="http://schemas.microsoft.com/office/drawing/2014/main" id="{F2B43296-E8C4-FED6-B9B2-E47A37C2D78F}"/>
                  </a:ext>
                </a:extLst>
              </p:cNvPr>
              <p:cNvSpPr>
                <a:spLocks noChangeAspect="1"/>
              </p:cNvSpPr>
              <p:nvPr/>
            </p:nvSpPr>
            <p:spPr bwMode="auto">
              <a:xfrm>
                <a:off x="4768227" y="2287496"/>
                <a:ext cx="6083" cy="6083"/>
              </a:xfrm>
              <a:custGeom>
                <a:avLst/>
                <a:gdLst>
                  <a:gd name="T0" fmla="*/ 0 w 4"/>
                  <a:gd name="T1" fmla="*/ 2 h 4"/>
                  <a:gd name="T2" fmla="*/ 0 w 4"/>
                  <a:gd name="T3" fmla="*/ 2 h 4"/>
                  <a:gd name="T4" fmla="*/ 0 w 4"/>
                  <a:gd name="T5" fmla="*/ 2 h 4"/>
                  <a:gd name="T6" fmla="*/ 2 w 4"/>
                  <a:gd name="T7" fmla="*/ 0 h 4"/>
                  <a:gd name="T8" fmla="*/ 2 w 4"/>
                  <a:gd name="T9" fmla="*/ 0 h 4"/>
                  <a:gd name="T10" fmla="*/ 4 w 4"/>
                  <a:gd name="T11" fmla="*/ 0 h 4"/>
                  <a:gd name="T12" fmla="*/ 4 w 4"/>
                  <a:gd name="T13" fmla="*/ 2 h 4"/>
                  <a:gd name="T14" fmla="*/ 4 w 4"/>
                  <a:gd name="T15" fmla="*/ 2 h 4"/>
                  <a:gd name="T16" fmla="*/ 4 w 4"/>
                  <a:gd name="T17" fmla="*/ 4 h 4"/>
                  <a:gd name="T18" fmla="*/ 2 w 4"/>
                  <a:gd name="T19" fmla="*/ 4 h 4"/>
                  <a:gd name="T20" fmla="*/ 2 w 4"/>
                  <a:gd name="T21" fmla="*/ 4 h 4"/>
                  <a:gd name="T22" fmla="*/ 0 w 4"/>
                  <a:gd name="T23" fmla="*/ 4 h 4"/>
                  <a:gd name="T24" fmla="*/ 2 w 4"/>
                  <a:gd name="T25" fmla="*/ 2 h 4"/>
                  <a:gd name="T26" fmla="*/ 0 w 4"/>
                  <a:gd name="T27" fmla="*/ 2 h 4"/>
                  <a:gd name="T28" fmla="*/ 0 w 4"/>
                  <a:gd name="T29" fmla="*/ 4 h 4"/>
                  <a:gd name="T30" fmla="*/ 0 w 4"/>
                  <a:gd name="T31" fmla="*/ 4 h 4"/>
                  <a:gd name="T32" fmla="*/ 0 w 4"/>
                  <a:gd name="T33" fmla="*/ 4 h 4"/>
                  <a:gd name="T34" fmla="*/ 0 w 4"/>
                  <a:gd name="T35" fmla="*/ 2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 h="4">
                    <a:moveTo>
                      <a:pt x="0" y="2"/>
                    </a:moveTo>
                    <a:lnTo>
                      <a:pt x="0" y="2"/>
                    </a:lnTo>
                    <a:lnTo>
                      <a:pt x="2" y="0"/>
                    </a:lnTo>
                    <a:lnTo>
                      <a:pt x="4" y="0"/>
                    </a:lnTo>
                    <a:lnTo>
                      <a:pt x="4" y="2"/>
                    </a:lnTo>
                    <a:lnTo>
                      <a:pt x="4" y="4"/>
                    </a:lnTo>
                    <a:lnTo>
                      <a:pt x="2" y="4"/>
                    </a:lnTo>
                    <a:lnTo>
                      <a:pt x="0" y="4"/>
                    </a:lnTo>
                    <a:lnTo>
                      <a:pt x="2" y="2"/>
                    </a:lnTo>
                    <a:lnTo>
                      <a:pt x="0" y="2"/>
                    </a:lnTo>
                    <a:lnTo>
                      <a:pt x="0"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27" name="Freeform 525">
                <a:extLst>
                  <a:ext uri="{FF2B5EF4-FFF2-40B4-BE49-F238E27FC236}">
                    <a16:creationId xmlns:a16="http://schemas.microsoft.com/office/drawing/2014/main" id="{7B25CDDD-F305-281C-7D9B-CD86A9C89858}"/>
                  </a:ext>
                </a:extLst>
              </p:cNvPr>
              <p:cNvSpPr>
                <a:spLocks noChangeAspect="1"/>
              </p:cNvSpPr>
              <p:nvPr/>
            </p:nvSpPr>
            <p:spPr bwMode="auto">
              <a:xfrm>
                <a:off x="4768227" y="2287496"/>
                <a:ext cx="6083" cy="6083"/>
              </a:xfrm>
              <a:custGeom>
                <a:avLst/>
                <a:gdLst>
                  <a:gd name="T0" fmla="*/ 0 w 4"/>
                  <a:gd name="T1" fmla="*/ 2 h 4"/>
                  <a:gd name="T2" fmla="*/ 0 w 4"/>
                  <a:gd name="T3" fmla="*/ 2 h 4"/>
                  <a:gd name="T4" fmla="*/ 0 w 4"/>
                  <a:gd name="T5" fmla="*/ 2 h 4"/>
                  <a:gd name="T6" fmla="*/ 2 w 4"/>
                  <a:gd name="T7" fmla="*/ 0 h 4"/>
                  <a:gd name="T8" fmla="*/ 2 w 4"/>
                  <a:gd name="T9" fmla="*/ 0 h 4"/>
                  <a:gd name="T10" fmla="*/ 4 w 4"/>
                  <a:gd name="T11" fmla="*/ 0 h 4"/>
                  <a:gd name="T12" fmla="*/ 4 w 4"/>
                  <a:gd name="T13" fmla="*/ 2 h 4"/>
                  <a:gd name="T14" fmla="*/ 4 w 4"/>
                  <a:gd name="T15" fmla="*/ 2 h 4"/>
                  <a:gd name="T16" fmla="*/ 4 w 4"/>
                  <a:gd name="T17" fmla="*/ 4 h 4"/>
                  <a:gd name="T18" fmla="*/ 2 w 4"/>
                  <a:gd name="T19" fmla="*/ 4 h 4"/>
                  <a:gd name="T20" fmla="*/ 2 w 4"/>
                  <a:gd name="T21" fmla="*/ 4 h 4"/>
                  <a:gd name="T22" fmla="*/ 0 w 4"/>
                  <a:gd name="T23" fmla="*/ 4 h 4"/>
                  <a:gd name="T24" fmla="*/ 2 w 4"/>
                  <a:gd name="T25" fmla="*/ 2 h 4"/>
                  <a:gd name="T26" fmla="*/ 0 w 4"/>
                  <a:gd name="T27" fmla="*/ 2 h 4"/>
                  <a:gd name="T28" fmla="*/ 0 w 4"/>
                  <a:gd name="T29" fmla="*/ 4 h 4"/>
                  <a:gd name="T30" fmla="*/ 0 w 4"/>
                  <a:gd name="T31" fmla="*/ 4 h 4"/>
                  <a:gd name="T32" fmla="*/ 0 w 4"/>
                  <a:gd name="T33" fmla="*/ 4 h 4"/>
                  <a:gd name="T34" fmla="*/ 0 w 4"/>
                  <a:gd name="T35" fmla="*/ 2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 h="4">
                    <a:moveTo>
                      <a:pt x="0" y="2"/>
                    </a:moveTo>
                    <a:lnTo>
                      <a:pt x="0" y="2"/>
                    </a:lnTo>
                    <a:lnTo>
                      <a:pt x="2" y="0"/>
                    </a:lnTo>
                    <a:lnTo>
                      <a:pt x="4" y="0"/>
                    </a:lnTo>
                    <a:lnTo>
                      <a:pt x="4" y="2"/>
                    </a:lnTo>
                    <a:lnTo>
                      <a:pt x="4" y="4"/>
                    </a:lnTo>
                    <a:lnTo>
                      <a:pt x="2" y="4"/>
                    </a:lnTo>
                    <a:lnTo>
                      <a:pt x="0" y="4"/>
                    </a:lnTo>
                    <a:lnTo>
                      <a:pt x="2" y="2"/>
                    </a:lnTo>
                    <a:lnTo>
                      <a:pt x="0" y="2"/>
                    </a:lnTo>
                    <a:lnTo>
                      <a:pt x="0" y="4"/>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28" name="Freeform 526">
                <a:extLst>
                  <a:ext uri="{FF2B5EF4-FFF2-40B4-BE49-F238E27FC236}">
                    <a16:creationId xmlns:a16="http://schemas.microsoft.com/office/drawing/2014/main" id="{D8612C47-FE77-C172-A304-BCB82DBAC6F2}"/>
                  </a:ext>
                </a:extLst>
              </p:cNvPr>
              <p:cNvSpPr>
                <a:spLocks noChangeAspect="1"/>
              </p:cNvSpPr>
              <p:nvPr/>
            </p:nvSpPr>
            <p:spPr bwMode="auto">
              <a:xfrm>
                <a:off x="4804722" y="2284456"/>
                <a:ext cx="15206" cy="3040"/>
              </a:xfrm>
              <a:custGeom>
                <a:avLst/>
                <a:gdLst>
                  <a:gd name="T0" fmla="*/ 0 w 10"/>
                  <a:gd name="T1" fmla="*/ 0 h 2"/>
                  <a:gd name="T2" fmla="*/ 0 w 10"/>
                  <a:gd name="T3" fmla="*/ 0 h 2"/>
                  <a:gd name="T4" fmla="*/ 2 w 10"/>
                  <a:gd name="T5" fmla="*/ 0 h 2"/>
                  <a:gd name="T6" fmla="*/ 2 w 10"/>
                  <a:gd name="T7" fmla="*/ 0 h 2"/>
                  <a:gd name="T8" fmla="*/ 2 w 10"/>
                  <a:gd name="T9" fmla="*/ 0 h 2"/>
                  <a:gd name="T10" fmla="*/ 2 w 10"/>
                  <a:gd name="T11" fmla="*/ 0 h 2"/>
                  <a:gd name="T12" fmla="*/ 4 w 10"/>
                  <a:gd name="T13" fmla="*/ 0 h 2"/>
                  <a:gd name="T14" fmla="*/ 4 w 10"/>
                  <a:gd name="T15" fmla="*/ 0 h 2"/>
                  <a:gd name="T16" fmla="*/ 4 w 10"/>
                  <a:gd name="T17" fmla="*/ 0 h 2"/>
                  <a:gd name="T18" fmla="*/ 4 w 10"/>
                  <a:gd name="T19" fmla="*/ 0 h 2"/>
                  <a:gd name="T20" fmla="*/ 4 w 10"/>
                  <a:gd name="T21" fmla="*/ 0 h 2"/>
                  <a:gd name="T22" fmla="*/ 4 w 10"/>
                  <a:gd name="T23" fmla="*/ 0 h 2"/>
                  <a:gd name="T24" fmla="*/ 4 w 10"/>
                  <a:gd name="T25" fmla="*/ 0 h 2"/>
                  <a:gd name="T26" fmla="*/ 6 w 10"/>
                  <a:gd name="T27" fmla="*/ 0 h 2"/>
                  <a:gd name="T28" fmla="*/ 4 w 10"/>
                  <a:gd name="T29" fmla="*/ 0 h 2"/>
                  <a:gd name="T30" fmla="*/ 6 w 10"/>
                  <a:gd name="T31" fmla="*/ 0 h 2"/>
                  <a:gd name="T32" fmla="*/ 6 w 10"/>
                  <a:gd name="T33" fmla="*/ 0 h 2"/>
                  <a:gd name="T34" fmla="*/ 6 w 10"/>
                  <a:gd name="T35" fmla="*/ 0 h 2"/>
                  <a:gd name="T36" fmla="*/ 8 w 10"/>
                  <a:gd name="T37" fmla="*/ 0 h 2"/>
                  <a:gd name="T38" fmla="*/ 8 w 10"/>
                  <a:gd name="T39" fmla="*/ 0 h 2"/>
                  <a:gd name="T40" fmla="*/ 8 w 10"/>
                  <a:gd name="T41" fmla="*/ 2 h 2"/>
                  <a:gd name="T42" fmla="*/ 8 w 10"/>
                  <a:gd name="T43" fmla="*/ 2 h 2"/>
                  <a:gd name="T44" fmla="*/ 10 w 10"/>
                  <a:gd name="T45" fmla="*/ 2 h 2"/>
                  <a:gd name="T46" fmla="*/ 10 w 10"/>
                  <a:gd name="T47" fmla="*/ 2 h 2"/>
                  <a:gd name="T48" fmla="*/ 6 w 10"/>
                  <a:gd name="T49" fmla="*/ 2 h 2"/>
                  <a:gd name="T50" fmla="*/ 4 w 10"/>
                  <a:gd name="T51" fmla="*/ 2 h 2"/>
                  <a:gd name="T52" fmla="*/ 2 w 10"/>
                  <a:gd name="T53" fmla="*/ 2 h 2"/>
                  <a:gd name="T54" fmla="*/ 2 w 10"/>
                  <a:gd name="T55" fmla="*/ 2 h 2"/>
                  <a:gd name="T56" fmla="*/ 0 w 10"/>
                  <a:gd name="T57" fmla="*/ 2 h 2"/>
                  <a:gd name="T58" fmla="*/ 0 w 10"/>
                  <a:gd name="T59" fmla="*/ 0 h 2"/>
                  <a:gd name="T60" fmla="*/ 0 w 10"/>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 h="2">
                    <a:moveTo>
                      <a:pt x="0" y="0"/>
                    </a:moveTo>
                    <a:lnTo>
                      <a:pt x="0" y="0"/>
                    </a:lnTo>
                    <a:lnTo>
                      <a:pt x="2" y="0"/>
                    </a:lnTo>
                    <a:lnTo>
                      <a:pt x="4" y="0"/>
                    </a:lnTo>
                    <a:lnTo>
                      <a:pt x="6" y="0"/>
                    </a:lnTo>
                    <a:lnTo>
                      <a:pt x="4" y="0"/>
                    </a:lnTo>
                    <a:lnTo>
                      <a:pt x="6" y="0"/>
                    </a:lnTo>
                    <a:lnTo>
                      <a:pt x="8" y="0"/>
                    </a:lnTo>
                    <a:lnTo>
                      <a:pt x="8" y="2"/>
                    </a:lnTo>
                    <a:lnTo>
                      <a:pt x="10" y="2"/>
                    </a:lnTo>
                    <a:lnTo>
                      <a:pt x="6" y="2"/>
                    </a:lnTo>
                    <a:lnTo>
                      <a:pt x="4" y="2"/>
                    </a:lnTo>
                    <a:lnTo>
                      <a:pt x="2"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29" name="Freeform 527">
                <a:extLst>
                  <a:ext uri="{FF2B5EF4-FFF2-40B4-BE49-F238E27FC236}">
                    <a16:creationId xmlns:a16="http://schemas.microsoft.com/office/drawing/2014/main" id="{B194567A-2038-9D34-D1C1-5F65D8BAF355}"/>
                  </a:ext>
                </a:extLst>
              </p:cNvPr>
              <p:cNvSpPr>
                <a:spLocks noChangeAspect="1"/>
              </p:cNvSpPr>
              <p:nvPr/>
            </p:nvSpPr>
            <p:spPr bwMode="auto">
              <a:xfrm>
                <a:off x="4804722" y="2284456"/>
                <a:ext cx="15206" cy="3040"/>
              </a:xfrm>
              <a:custGeom>
                <a:avLst/>
                <a:gdLst>
                  <a:gd name="T0" fmla="*/ 0 w 10"/>
                  <a:gd name="T1" fmla="*/ 0 h 2"/>
                  <a:gd name="T2" fmla="*/ 0 w 10"/>
                  <a:gd name="T3" fmla="*/ 0 h 2"/>
                  <a:gd name="T4" fmla="*/ 2 w 10"/>
                  <a:gd name="T5" fmla="*/ 0 h 2"/>
                  <a:gd name="T6" fmla="*/ 2 w 10"/>
                  <a:gd name="T7" fmla="*/ 0 h 2"/>
                  <a:gd name="T8" fmla="*/ 2 w 10"/>
                  <a:gd name="T9" fmla="*/ 0 h 2"/>
                  <a:gd name="T10" fmla="*/ 2 w 10"/>
                  <a:gd name="T11" fmla="*/ 0 h 2"/>
                  <a:gd name="T12" fmla="*/ 4 w 10"/>
                  <a:gd name="T13" fmla="*/ 0 h 2"/>
                  <a:gd name="T14" fmla="*/ 4 w 10"/>
                  <a:gd name="T15" fmla="*/ 0 h 2"/>
                  <a:gd name="T16" fmla="*/ 4 w 10"/>
                  <a:gd name="T17" fmla="*/ 0 h 2"/>
                  <a:gd name="T18" fmla="*/ 4 w 10"/>
                  <a:gd name="T19" fmla="*/ 0 h 2"/>
                  <a:gd name="T20" fmla="*/ 4 w 10"/>
                  <a:gd name="T21" fmla="*/ 0 h 2"/>
                  <a:gd name="T22" fmla="*/ 4 w 10"/>
                  <a:gd name="T23" fmla="*/ 0 h 2"/>
                  <a:gd name="T24" fmla="*/ 4 w 10"/>
                  <a:gd name="T25" fmla="*/ 0 h 2"/>
                  <a:gd name="T26" fmla="*/ 6 w 10"/>
                  <a:gd name="T27" fmla="*/ 0 h 2"/>
                  <a:gd name="T28" fmla="*/ 4 w 10"/>
                  <a:gd name="T29" fmla="*/ 0 h 2"/>
                  <a:gd name="T30" fmla="*/ 6 w 10"/>
                  <a:gd name="T31" fmla="*/ 0 h 2"/>
                  <a:gd name="T32" fmla="*/ 6 w 10"/>
                  <a:gd name="T33" fmla="*/ 0 h 2"/>
                  <a:gd name="T34" fmla="*/ 6 w 10"/>
                  <a:gd name="T35" fmla="*/ 0 h 2"/>
                  <a:gd name="T36" fmla="*/ 8 w 10"/>
                  <a:gd name="T37" fmla="*/ 0 h 2"/>
                  <a:gd name="T38" fmla="*/ 8 w 10"/>
                  <a:gd name="T39" fmla="*/ 0 h 2"/>
                  <a:gd name="T40" fmla="*/ 8 w 10"/>
                  <a:gd name="T41" fmla="*/ 2 h 2"/>
                  <a:gd name="T42" fmla="*/ 8 w 10"/>
                  <a:gd name="T43" fmla="*/ 2 h 2"/>
                  <a:gd name="T44" fmla="*/ 10 w 10"/>
                  <a:gd name="T45" fmla="*/ 2 h 2"/>
                  <a:gd name="T46" fmla="*/ 10 w 10"/>
                  <a:gd name="T47" fmla="*/ 2 h 2"/>
                  <a:gd name="T48" fmla="*/ 6 w 10"/>
                  <a:gd name="T49" fmla="*/ 2 h 2"/>
                  <a:gd name="T50" fmla="*/ 4 w 10"/>
                  <a:gd name="T51" fmla="*/ 2 h 2"/>
                  <a:gd name="T52" fmla="*/ 2 w 10"/>
                  <a:gd name="T53" fmla="*/ 2 h 2"/>
                  <a:gd name="T54" fmla="*/ 2 w 10"/>
                  <a:gd name="T55" fmla="*/ 2 h 2"/>
                  <a:gd name="T56" fmla="*/ 0 w 10"/>
                  <a:gd name="T57" fmla="*/ 2 h 2"/>
                  <a:gd name="T58" fmla="*/ 0 w 10"/>
                  <a:gd name="T59" fmla="*/ 0 h 2"/>
                  <a:gd name="T60" fmla="*/ 0 w 10"/>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 h="2">
                    <a:moveTo>
                      <a:pt x="0" y="0"/>
                    </a:moveTo>
                    <a:lnTo>
                      <a:pt x="0" y="0"/>
                    </a:lnTo>
                    <a:lnTo>
                      <a:pt x="2" y="0"/>
                    </a:lnTo>
                    <a:lnTo>
                      <a:pt x="4" y="0"/>
                    </a:lnTo>
                    <a:lnTo>
                      <a:pt x="6" y="0"/>
                    </a:lnTo>
                    <a:lnTo>
                      <a:pt x="4" y="0"/>
                    </a:lnTo>
                    <a:lnTo>
                      <a:pt x="6" y="0"/>
                    </a:lnTo>
                    <a:lnTo>
                      <a:pt x="8" y="0"/>
                    </a:lnTo>
                    <a:lnTo>
                      <a:pt x="8" y="2"/>
                    </a:lnTo>
                    <a:lnTo>
                      <a:pt x="10" y="2"/>
                    </a:lnTo>
                    <a:lnTo>
                      <a:pt x="6" y="2"/>
                    </a:lnTo>
                    <a:lnTo>
                      <a:pt x="4" y="2"/>
                    </a:lnTo>
                    <a:lnTo>
                      <a:pt x="2" y="2"/>
                    </a:lnTo>
                    <a:lnTo>
                      <a:pt x="0" y="2"/>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30" name="Freeform 528">
                <a:extLst>
                  <a:ext uri="{FF2B5EF4-FFF2-40B4-BE49-F238E27FC236}">
                    <a16:creationId xmlns:a16="http://schemas.microsoft.com/office/drawing/2014/main" id="{66334A90-CEDB-0AF9-DB90-0FD1B3AF00F0}"/>
                  </a:ext>
                </a:extLst>
              </p:cNvPr>
              <p:cNvSpPr>
                <a:spLocks noChangeAspect="1"/>
              </p:cNvSpPr>
              <p:nvPr/>
            </p:nvSpPr>
            <p:spPr bwMode="auto">
              <a:xfrm>
                <a:off x="4746938" y="2287496"/>
                <a:ext cx="15206" cy="6083"/>
              </a:xfrm>
              <a:custGeom>
                <a:avLst/>
                <a:gdLst>
                  <a:gd name="T0" fmla="*/ 0 w 10"/>
                  <a:gd name="T1" fmla="*/ 0 h 4"/>
                  <a:gd name="T2" fmla="*/ 2 w 10"/>
                  <a:gd name="T3" fmla="*/ 0 h 4"/>
                  <a:gd name="T4" fmla="*/ 2 w 10"/>
                  <a:gd name="T5" fmla="*/ 0 h 4"/>
                  <a:gd name="T6" fmla="*/ 2 w 10"/>
                  <a:gd name="T7" fmla="*/ 0 h 4"/>
                  <a:gd name="T8" fmla="*/ 2 w 10"/>
                  <a:gd name="T9" fmla="*/ 0 h 4"/>
                  <a:gd name="T10" fmla="*/ 4 w 10"/>
                  <a:gd name="T11" fmla="*/ 0 h 4"/>
                  <a:gd name="T12" fmla="*/ 4 w 10"/>
                  <a:gd name="T13" fmla="*/ 2 h 4"/>
                  <a:gd name="T14" fmla="*/ 6 w 10"/>
                  <a:gd name="T15" fmla="*/ 0 h 4"/>
                  <a:gd name="T16" fmla="*/ 6 w 10"/>
                  <a:gd name="T17" fmla="*/ 2 h 4"/>
                  <a:gd name="T18" fmla="*/ 8 w 10"/>
                  <a:gd name="T19" fmla="*/ 2 h 4"/>
                  <a:gd name="T20" fmla="*/ 10 w 10"/>
                  <a:gd name="T21" fmla="*/ 2 h 4"/>
                  <a:gd name="T22" fmla="*/ 8 w 10"/>
                  <a:gd name="T23" fmla="*/ 2 h 4"/>
                  <a:gd name="T24" fmla="*/ 8 w 10"/>
                  <a:gd name="T25" fmla="*/ 4 h 4"/>
                  <a:gd name="T26" fmla="*/ 6 w 10"/>
                  <a:gd name="T27" fmla="*/ 4 h 4"/>
                  <a:gd name="T28" fmla="*/ 6 w 10"/>
                  <a:gd name="T29" fmla="*/ 4 h 4"/>
                  <a:gd name="T30" fmla="*/ 4 w 10"/>
                  <a:gd name="T31" fmla="*/ 4 h 4"/>
                  <a:gd name="T32" fmla="*/ 4 w 10"/>
                  <a:gd name="T33" fmla="*/ 4 h 4"/>
                  <a:gd name="T34" fmla="*/ 4 w 10"/>
                  <a:gd name="T35" fmla="*/ 2 h 4"/>
                  <a:gd name="T36" fmla="*/ 2 w 10"/>
                  <a:gd name="T37" fmla="*/ 2 h 4"/>
                  <a:gd name="T38" fmla="*/ 2 w 10"/>
                  <a:gd name="T39" fmla="*/ 0 h 4"/>
                  <a:gd name="T40" fmla="*/ 0 w 10"/>
                  <a:gd name="T41" fmla="*/ 0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4">
                    <a:moveTo>
                      <a:pt x="0" y="0"/>
                    </a:moveTo>
                    <a:lnTo>
                      <a:pt x="2" y="0"/>
                    </a:lnTo>
                    <a:lnTo>
                      <a:pt x="4" y="0"/>
                    </a:lnTo>
                    <a:lnTo>
                      <a:pt x="4" y="2"/>
                    </a:lnTo>
                    <a:lnTo>
                      <a:pt x="6" y="0"/>
                    </a:lnTo>
                    <a:lnTo>
                      <a:pt x="6" y="2"/>
                    </a:lnTo>
                    <a:lnTo>
                      <a:pt x="8" y="2"/>
                    </a:lnTo>
                    <a:lnTo>
                      <a:pt x="10" y="2"/>
                    </a:lnTo>
                    <a:lnTo>
                      <a:pt x="8" y="2"/>
                    </a:lnTo>
                    <a:lnTo>
                      <a:pt x="8" y="4"/>
                    </a:lnTo>
                    <a:lnTo>
                      <a:pt x="6" y="4"/>
                    </a:lnTo>
                    <a:lnTo>
                      <a:pt x="4" y="4"/>
                    </a:lnTo>
                    <a:lnTo>
                      <a:pt x="4" y="2"/>
                    </a:lnTo>
                    <a:lnTo>
                      <a:pt x="2" y="2"/>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31" name="Freeform 529">
                <a:extLst>
                  <a:ext uri="{FF2B5EF4-FFF2-40B4-BE49-F238E27FC236}">
                    <a16:creationId xmlns:a16="http://schemas.microsoft.com/office/drawing/2014/main" id="{FC5EEE6C-3DB7-BB9A-FD6C-34914C65663B}"/>
                  </a:ext>
                </a:extLst>
              </p:cNvPr>
              <p:cNvSpPr>
                <a:spLocks noChangeAspect="1"/>
              </p:cNvSpPr>
              <p:nvPr/>
            </p:nvSpPr>
            <p:spPr bwMode="auto">
              <a:xfrm>
                <a:off x="4746938" y="2287496"/>
                <a:ext cx="15206" cy="6083"/>
              </a:xfrm>
              <a:custGeom>
                <a:avLst/>
                <a:gdLst>
                  <a:gd name="T0" fmla="*/ 0 w 10"/>
                  <a:gd name="T1" fmla="*/ 0 h 4"/>
                  <a:gd name="T2" fmla="*/ 2 w 10"/>
                  <a:gd name="T3" fmla="*/ 0 h 4"/>
                  <a:gd name="T4" fmla="*/ 2 w 10"/>
                  <a:gd name="T5" fmla="*/ 0 h 4"/>
                  <a:gd name="T6" fmla="*/ 2 w 10"/>
                  <a:gd name="T7" fmla="*/ 0 h 4"/>
                  <a:gd name="T8" fmla="*/ 2 w 10"/>
                  <a:gd name="T9" fmla="*/ 0 h 4"/>
                  <a:gd name="T10" fmla="*/ 4 w 10"/>
                  <a:gd name="T11" fmla="*/ 0 h 4"/>
                  <a:gd name="T12" fmla="*/ 4 w 10"/>
                  <a:gd name="T13" fmla="*/ 2 h 4"/>
                  <a:gd name="T14" fmla="*/ 6 w 10"/>
                  <a:gd name="T15" fmla="*/ 0 h 4"/>
                  <a:gd name="T16" fmla="*/ 6 w 10"/>
                  <a:gd name="T17" fmla="*/ 2 h 4"/>
                  <a:gd name="T18" fmla="*/ 8 w 10"/>
                  <a:gd name="T19" fmla="*/ 2 h 4"/>
                  <a:gd name="T20" fmla="*/ 10 w 10"/>
                  <a:gd name="T21" fmla="*/ 2 h 4"/>
                  <a:gd name="T22" fmla="*/ 8 w 10"/>
                  <a:gd name="T23" fmla="*/ 2 h 4"/>
                  <a:gd name="T24" fmla="*/ 8 w 10"/>
                  <a:gd name="T25" fmla="*/ 4 h 4"/>
                  <a:gd name="T26" fmla="*/ 6 w 10"/>
                  <a:gd name="T27" fmla="*/ 4 h 4"/>
                  <a:gd name="T28" fmla="*/ 6 w 10"/>
                  <a:gd name="T29" fmla="*/ 4 h 4"/>
                  <a:gd name="T30" fmla="*/ 4 w 10"/>
                  <a:gd name="T31" fmla="*/ 4 h 4"/>
                  <a:gd name="T32" fmla="*/ 4 w 10"/>
                  <a:gd name="T33" fmla="*/ 4 h 4"/>
                  <a:gd name="T34" fmla="*/ 4 w 10"/>
                  <a:gd name="T35" fmla="*/ 2 h 4"/>
                  <a:gd name="T36" fmla="*/ 2 w 10"/>
                  <a:gd name="T37" fmla="*/ 2 h 4"/>
                  <a:gd name="T38" fmla="*/ 2 w 10"/>
                  <a:gd name="T39" fmla="*/ 0 h 4"/>
                  <a:gd name="T40" fmla="*/ 0 w 10"/>
                  <a:gd name="T41" fmla="*/ 0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4">
                    <a:moveTo>
                      <a:pt x="0" y="0"/>
                    </a:moveTo>
                    <a:lnTo>
                      <a:pt x="2" y="0"/>
                    </a:lnTo>
                    <a:lnTo>
                      <a:pt x="4" y="0"/>
                    </a:lnTo>
                    <a:lnTo>
                      <a:pt x="4" y="2"/>
                    </a:lnTo>
                    <a:lnTo>
                      <a:pt x="6" y="0"/>
                    </a:lnTo>
                    <a:lnTo>
                      <a:pt x="6" y="2"/>
                    </a:lnTo>
                    <a:lnTo>
                      <a:pt x="8" y="2"/>
                    </a:lnTo>
                    <a:lnTo>
                      <a:pt x="10" y="2"/>
                    </a:lnTo>
                    <a:lnTo>
                      <a:pt x="8" y="2"/>
                    </a:lnTo>
                    <a:lnTo>
                      <a:pt x="8" y="4"/>
                    </a:lnTo>
                    <a:lnTo>
                      <a:pt x="6" y="4"/>
                    </a:lnTo>
                    <a:lnTo>
                      <a:pt x="4" y="4"/>
                    </a:lnTo>
                    <a:lnTo>
                      <a:pt x="4" y="2"/>
                    </a:lnTo>
                    <a:lnTo>
                      <a:pt x="2" y="2"/>
                    </a:lnTo>
                    <a:lnTo>
                      <a:pt x="2" y="0"/>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32" name="Freeform 530">
                <a:extLst>
                  <a:ext uri="{FF2B5EF4-FFF2-40B4-BE49-F238E27FC236}">
                    <a16:creationId xmlns:a16="http://schemas.microsoft.com/office/drawing/2014/main" id="{76A1EE3F-9173-83D9-2A71-E5C8F7BFFFAE}"/>
                  </a:ext>
                </a:extLst>
              </p:cNvPr>
              <p:cNvSpPr>
                <a:spLocks noChangeAspect="1"/>
              </p:cNvSpPr>
              <p:nvPr/>
            </p:nvSpPr>
            <p:spPr bwMode="auto">
              <a:xfrm>
                <a:off x="4746938" y="2293579"/>
                <a:ext cx="9123" cy="6083"/>
              </a:xfrm>
              <a:custGeom>
                <a:avLst/>
                <a:gdLst>
                  <a:gd name="T0" fmla="*/ 0 w 6"/>
                  <a:gd name="T1" fmla="*/ 4 h 4"/>
                  <a:gd name="T2" fmla="*/ 2 w 6"/>
                  <a:gd name="T3" fmla="*/ 2 h 4"/>
                  <a:gd name="T4" fmla="*/ 2 w 6"/>
                  <a:gd name="T5" fmla="*/ 2 h 4"/>
                  <a:gd name="T6" fmla="*/ 4 w 6"/>
                  <a:gd name="T7" fmla="*/ 2 h 4"/>
                  <a:gd name="T8" fmla="*/ 4 w 6"/>
                  <a:gd name="T9" fmla="*/ 0 h 4"/>
                  <a:gd name="T10" fmla="*/ 6 w 6"/>
                  <a:gd name="T11" fmla="*/ 0 h 4"/>
                  <a:gd name="T12" fmla="*/ 6 w 6"/>
                  <a:gd name="T13" fmla="*/ 2 h 4"/>
                  <a:gd name="T14" fmla="*/ 6 w 6"/>
                  <a:gd name="T15" fmla="*/ 2 h 4"/>
                  <a:gd name="T16" fmla="*/ 6 w 6"/>
                  <a:gd name="T17" fmla="*/ 2 h 4"/>
                  <a:gd name="T18" fmla="*/ 4 w 6"/>
                  <a:gd name="T19" fmla="*/ 4 h 4"/>
                  <a:gd name="T20" fmla="*/ 0 w 6"/>
                  <a:gd name="T21" fmla="*/ 4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 h="4">
                    <a:moveTo>
                      <a:pt x="0" y="4"/>
                    </a:moveTo>
                    <a:lnTo>
                      <a:pt x="2" y="2"/>
                    </a:lnTo>
                    <a:lnTo>
                      <a:pt x="4" y="2"/>
                    </a:lnTo>
                    <a:lnTo>
                      <a:pt x="4" y="0"/>
                    </a:lnTo>
                    <a:lnTo>
                      <a:pt x="6" y="0"/>
                    </a:lnTo>
                    <a:lnTo>
                      <a:pt x="6" y="2"/>
                    </a:lnTo>
                    <a:lnTo>
                      <a:pt x="4"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33" name="Freeform 531">
                <a:extLst>
                  <a:ext uri="{FF2B5EF4-FFF2-40B4-BE49-F238E27FC236}">
                    <a16:creationId xmlns:a16="http://schemas.microsoft.com/office/drawing/2014/main" id="{582763E9-8F0D-DA1B-DE8C-3AFB1A97930A}"/>
                  </a:ext>
                </a:extLst>
              </p:cNvPr>
              <p:cNvSpPr>
                <a:spLocks noChangeAspect="1"/>
              </p:cNvSpPr>
              <p:nvPr/>
            </p:nvSpPr>
            <p:spPr bwMode="auto">
              <a:xfrm>
                <a:off x="4746938" y="2293579"/>
                <a:ext cx="9123" cy="6083"/>
              </a:xfrm>
              <a:custGeom>
                <a:avLst/>
                <a:gdLst>
                  <a:gd name="T0" fmla="*/ 0 w 6"/>
                  <a:gd name="T1" fmla="*/ 4 h 4"/>
                  <a:gd name="T2" fmla="*/ 2 w 6"/>
                  <a:gd name="T3" fmla="*/ 2 h 4"/>
                  <a:gd name="T4" fmla="*/ 2 w 6"/>
                  <a:gd name="T5" fmla="*/ 2 h 4"/>
                  <a:gd name="T6" fmla="*/ 4 w 6"/>
                  <a:gd name="T7" fmla="*/ 2 h 4"/>
                  <a:gd name="T8" fmla="*/ 4 w 6"/>
                  <a:gd name="T9" fmla="*/ 0 h 4"/>
                  <a:gd name="T10" fmla="*/ 6 w 6"/>
                  <a:gd name="T11" fmla="*/ 0 h 4"/>
                  <a:gd name="T12" fmla="*/ 6 w 6"/>
                  <a:gd name="T13" fmla="*/ 2 h 4"/>
                  <a:gd name="T14" fmla="*/ 6 w 6"/>
                  <a:gd name="T15" fmla="*/ 2 h 4"/>
                  <a:gd name="T16" fmla="*/ 6 w 6"/>
                  <a:gd name="T17" fmla="*/ 2 h 4"/>
                  <a:gd name="T18" fmla="*/ 4 w 6"/>
                  <a:gd name="T19" fmla="*/ 4 h 4"/>
                  <a:gd name="T20" fmla="*/ 0 w 6"/>
                  <a:gd name="T21" fmla="*/ 4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 h="4">
                    <a:moveTo>
                      <a:pt x="0" y="4"/>
                    </a:moveTo>
                    <a:lnTo>
                      <a:pt x="2" y="2"/>
                    </a:lnTo>
                    <a:lnTo>
                      <a:pt x="4" y="2"/>
                    </a:lnTo>
                    <a:lnTo>
                      <a:pt x="4" y="0"/>
                    </a:lnTo>
                    <a:lnTo>
                      <a:pt x="6" y="0"/>
                    </a:lnTo>
                    <a:lnTo>
                      <a:pt x="6" y="2"/>
                    </a:lnTo>
                    <a:lnTo>
                      <a:pt x="4" y="4"/>
                    </a:lnTo>
                    <a:lnTo>
                      <a:pt x="0" y="4"/>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34" name="Freeform 532">
                <a:extLst>
                  <a:ext uri="{FF2B5EF4-FFF2-40B4-BE49-F238E27FC236}">
                    <a16:creationId xmlns:a16="http://schemas.microsoft.com/office/drawing/2014/main" id="{D1F9A375-655F-9F74-A787-4A94DBADD797}"/>
                  </a:ext>
                </a:extLst>
              </p:cNvPr>
              <p:cNvSpPr>
                <a:spLocks noChangeAspect="1"/>
              </p:cNvSpPr>
              <p:nvPr/>
            </p:nvSpPr>
            <p:spPr bwMode="auto">
              <a:xfrm>
                <a:off x="4704363" y="2323995"/>
                <a:ext cx="9123" cy="3040"/>
              </a:xfrm>
              <a:custGeom>
                <a:avLst/>
                <a:gdLst>
                  <a:gd name="T0" fmla="*/ 0 w 6"/>
                  <a:gd name="T1" fmla="*/ 0 h 2"/>
                  <a:gd name="T2" fmla="*/ 0 w 6"/>
                  <a:gd name="T3" fmla="*/ 0 h 2"/>
                  <a:gd name="T4" fmla="*/ 2 w 6"/>
                  <a:gd name="T5" fmla="*/ 0 h 2"/>
                  <a:gd name="T6" fmla="*/ 2 w 6"/>
                  <a:gd name="T7" fmla="*/ 0 h 2"/>
                  <a:gd name="T8" fmla="*/ 4 w 6"/>
                  <a:gd name="T9" fmla="*/ 0 h 2"/>
                  <a:gd name="T10" fmla="*/ 4 w 6"/>
                  <a:gd name="T11" fmla="*/ 0 h 2"/>
                  <a:gd name="T12" fmla="*/ 6 w 6"/>
                  <a:gd name="T13" fmla="*/ 0 h 2"/>
                  <a:gd name="T14" fmla="*/ 4 w 6"/>
                  <a:gd name="T15" fmla="*/ 0 h 2"/>
                  <a:gd name="T16" fmla="*/ 4 w 6"/>
                  <a:gd name="T17" fmla="*/ 2 h 2"/>
                  <a:gd name="T18" fmla="*/ 4 w 6"/>
                  <a:gd name="T19" fmla="*/ 2 h 2"/>
                  <a:gd name="T20" fmla="*/ 2 w 6"/>
                  <a:gd name="T21" fmla="*/ 2 h 2"/>
                  <a:gd name="T22" fmla="*/ 2 w 6"/>
                  <a:gd name="T23" fmla="*/ 2 h 2"/>
                  <a:gd name="T24" fmla="*/ 0 w 6"/>
                  <a:gd name="T25" fmla="*/ 2 h 2"/>
                  <a:gd name="T26" fmla="*/ 0 w 6"/>
                  <a:gd name="T27" fmla="*/ 0 h 2"/>
                  <a:gd name="T28" fmla="*/ 0 w 6"/>
                  <a:gd name="T29" fmla="*/ 0 h 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2">
                    <a:moveTo>
                      <a:pt x="0" y="0"/>
                    </a:moveTo>
                    <a:lnTo>
                      <a:pt x="0" y="0"/>
                    </a:lnTo>
                    <a:lnTo>
                      <a:pt x="2" y="0"/>
                    </a:lnTo>
                    <a:lnTo>
                      <a:pt x="4" y="0"/>
                    </a:lnTo>
                    <a:lnTo>
                      <a:pt x="6" y="0"/>
                    </a:lnTo>
                    <a:lnTo>
                      <a:pt x="4" y="0"/>
                    </a:lnTo>
                    <a:lnTo>
                      <a:pt x="4" y="2"/>
                    </a:lnTo>
                    <a:lnTo>
                      <a:pt x="2"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35" name="Freeform 533">
                <a:extLst>
                  <a:ext uri="{FF2B5EF4-FFF2-40B4-BE49-F238E27FC236}">
                    <a16:creationId xmlns:a16="http://schemas.microsoft.com/office/drawing/2014/main" id="{91F081B6-DA1F-915A-EC99-4619F4D126DB}"/>
                  </a:ext>
                </a:extLst>
              </p:cNvPr>
              <p:cNvSpPr>
                <a:spLocks noChangeAspect="1"/>
              </p:cNvSpPr>
              <p:nvPr/>
            </p:nvSpPr>
            <p:spPr bwMode="auto">
              <a:xfrm>
                <a:off x="4704363" y="2323995"/>
                <a:ext cx="9123" cy="3040"/>
              </a:xfrm>
              <a:custGeom>
                <a:avLst/>
                <a:gdLst>
                  <a:gd name="T0" fmla="*/ 0 w 6"/>
                  <a:gd name="T1" fmla="*/ 0 h 2"/>
                  <a:gd name="T2" fmla="*/ 0 w 6"/>
                  <a:gd name="T3" fmla="*/ 0 h 2"/>
                  <a:gd name="T4" fmla="*/ 2 w 6"/>
                  <a:gd name="T5" fmla="*/ 0 h 2"/>
                  <a:gd name="T6" fmla="*/ 2 w 6"/>
                  <a:gd name="T7" fmla="*/ 0 h 2"/>
                  <a:gd name="T8" fmla="*/ 4 w 6"/>
                  <a:gd name="T9" fmla="*/ 0 h 2"/>
                  <a:gd name="T10" fmla="*/ 4 w 6"/>
                  <a:gd name="T11" fmla="*/ 0 h 2"/>
                  <a:gd name="T12" fmla="*/ 6 w 6"/>
                  <a:gd name="T13" fmla="*/ 0 h 2"/>
                  <a:gd name="T14" fmla="*/ 4 w 6"/>
                  <a:gd name="T15" fmla="*/ 0 h 2"/>
                  <a:gd name="T16" fmla="*/ 4 w 6"/>
                  <a:gd name="T17" fmla="*/ 2 h 2"/>
                  <a:gd name="T18" fmla="*/ 4 w 6"/>
                  <a:gd name="T19" fmla="*/ 2 h 2"/>
                  <a:gd name="T20" fmla="*/ 2 w 6"/>
                  <a:gd name="T21" fmla="*/ 2 h 2"/>
                  <a:gd name="T22" fmla="*/ 2 w 6"/>
                  <a:gd name="T23" fmla="*/ 2 h 2"/>
                  <a:gd name="T24" fmla="*/ 0 w 6"/>
                  <a:gd name="T25" fmla="*/ 2 h 2"/>
                  <a:gd name="T26" fmla="*/ 0 w 6"/>
                  <a:gd name="T27" fmla="*/ 0 h 2"/>
                  <a:gd name="T28" fmla="*/ 0 w 6"/>
                  <a:gd name="T29" fmla="*/ 0 h 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2">
                    <a:moveTo>
                      <a:pt x="0" y="0"/>
                    </a:moveTo>
                    <a:lnTo>
                      <a:pt x="0" y="0"/>
                    </a:lnTo>
                    <a:lnTo>
                      <a:pt x="2" y="0"/>
                    </a:lnTo>
                    <a:lnTo>
                      <a:pt x="4" y="0"/>
                    </a:lnTo>
                    <a:lnTo>
                      <a:pt x="6" y="0"/>
                    </a:lnTo>
                    <a:lnTo>
                      <a:pt x="4" y="0"/>
                    </a:lnTo>
                    <a:lnTo>
                      <a:pt x="4" y="2"/>
                    </a:lnTo>
                    <a:lnTo>
                      <a:pt x="2" y="2"/>
                    </a:lnTo>
                    <a:lnTo>
                      <a:pt x="0" y="2"/>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36" name="Freeform 534">
                <a:extLst>
                  <a:ext uri="{FF2B5EF4-FFF2-40B4-BE49-F238E27FC236}">
                    <a16:creationId xmlns:a16="http://schemas.microsoft.com/office/drawing/2014/main" id="{11BAA0FB-9764-23E5-7D1A-888540ADA890}"/>
                  </a:ext>
                </a:extLst>
              </p:cNvPr>
              <p:cNvSpPr>
                <a:spLocks noChangeAspect="1"/>
              </p:cNvSpPr>
              <p:nvPr/>
            </p:nvSpPr>
            <p:spPr bwMode="auto">
              <a:xfrm>
                <a:off x="4521890" y="2476066"/>
                <a:ext cx="9123" cy="3040"/>
              </a:xfrm>
              <a:custGeom>
                <a:avLst/>
                <a:gdLst>
                  <a:gd name="T0" fmla="*/ 0 w 6"/>
                  <a:gd name="T1" fmla="*/ 2 h 2"/>
                  <a:gd name="T2" fmla="*/ 0 w 6"/>
                  <a:gd name="T3" fmla="*/ 2 h 2"/>
                  <a:gd name="T4" fmla="*/ 0 w 6"/>
                  <a:gd name="T5" fmla="*/ 0 h 2"/>
                  <a:gd name="T6" fmla="*/ 2 w 6"/>
                  <a:gd name="T7" fmla="*/ 0 h 2"/>
                  <a:gd name="T8" fmla="*/ 4 w 6"/>
                  <a:gd name="T9" fmla="*/ 0 h 2"/>
                  <a:gd name="T10" fmla="*/ 6 w 6"/>
                  <a:gd name="T11" fmla="*/ 2 h 2"/>
                  <a:gd name="T12" fmla="*/ 4 w 6"/>
                  <a:gd name="T13" fmla="*/ 2 h 2"/>
                  <a:gd name="T14" fmla="*/ 2 w 6"/>
                  <a:gd name="T15" fmla="*/ 2 h 2"/>
                  <a:gd name="T16" fmla="*/ 2 w 6"/>
                  <a:gd name="T17" fmla="*/ 2 h 2"/>
                  <a:gd name="T18" fmla="*/ 0 w 6"/>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2">
                    <a:moveTo>
                      <a:pt x="0" y="2"/>
                    </a:moveTo>
                    <a:lnTo>
                      <a:pt x="0" y="2"/>
                    </a:lnTo>
                    <a:lnTo>
                      <a:pt x="0" y="0"/>
                    </a:lnTo>
                    <a:lnTo>
                      <a:pt x="2" y="0"/>
                    </a:lnTo>
                    <a:lnTo>
                      <a:pt x="4" y="0"/>
                    </a:lnTo>
                    <a:lnTo>
                      <a:pt x="6" y="2"/>
                    </a:lnTo>
                    <a:lnTo>
                      <a:pt x="4" y="2"/>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37" name="Freeform 535">
                <a:extLst>
                  <a:ext uri="{FF2B5EF4-FFF2-40B4-BE49-F238E27FC236}">
                    <a16:creationId xmlns:a16="http://schemas.microsoft.com/office/drawing/2014/main" id="{9C461B08-7510-81E2-C4C2-B744BE02E891}"/>
                  </a:ext>
                </a:extLst>
              </p:cNvPr>
              <p:cNvSpPr>
                <a:spLocks noChangeAspect="1"/>
              </p:cNvSpPr>
              <p:nvPr/>
            </p:nvSpPr>
            <p:spPr bwMode="auto">
              <a:xfrm>
                <a:off x="4521890" y="2476066"/>
                <a:ext cx="9123" cy="3040"/>
              </a:xfrm>
              <a:custGeom>
                <a:avLst/>
                <a:gdLst>
                  <a:gd name="T0" fmla="*/ 0 w 6"/>
                  <a:gd name="T1" fmla="*/ 2 h 2"/>
                  <a:gd name="T2" fmla="*/ 0 w 6"/>
                  <a:gd name="T3" fmla="*/ 2 h 2"/>
                  <a:gd name="T4" fmla="*/ 0 w 6"/>
                  <a:gd name="T5" fmla="*/ 0 h 2"/>
                  <a:gd name="T6" fmla="*/ 2 w 6"/>
                  <a:gd name="T7" fmla="*/ 0 h 2"/>
                  <a:gd name="T8" fmla="*/ 4 w 6"/>
                  <a:gd name="T9" fmla="*/ 0 h 2"/>
                  <a:gd name="T10" fmla="*/ 6 w 6"/>
                  <a:gd name="T11" fmla="*/ 2 h 2"/>
                  <a:gd name="T12" fmla="*/ 4 w 6"/>
                  <a:gd name="T13" fmla="*/ 2 h 2"/>
                  <a:gd name="T14" fmla="*/ 2 w 6"/>
                  <a:gd name="T15" fmla="*/ 2 h 2"/>
                  <a:gd name="T16" fmla="*/ 2 w 6"/>
                  <a:gd name="T17" fmla="*/ 2 h 2"/>
                  <a:gd name="T18" fmla="*/ 0 w 6"/>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2">
                    <a:moveTo>
                      <a:pt x="0" y="2"/>
                    </a:moveTo>
                    <a:lnTo>
                      <a:pt x="0" y="2"/>
                    </a:lnTo>
                    <a:lnTo>
                      <a:pt x="0" y="0"/>
                    </a:lnTo>
                    <a:lnTo>
                      <a:pt x="2" y="0"/>
                    </a:lnTo>
                    <a:lnTo>
                      <a:pt x="4" y="0"/>
                    </a:lnTo>
                    <a:lnTo>
                      <a:pt x="6" y="2"/>
                    </a:lnTo>
                    <a:lnTo>
                      <a:pt x="4" y="2"/>
                    </a:lnTo>
                    <a:lnTo>
                      <a:pt x="2" y="2"/>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38" name="Freeform 536">
                <a:extLst>
                  <a:ext uri="{FF2B5EF4-FFF2-40B4-BE49-F238E27FC236}">
                    <a16:creationId xmlns:a16="http://schemas.microsoft.com/office/drawing/2014/main" id="{C130949B-DAF3-F138-C24E-08FEE01615CB}"/>
                  </a:ext>
                </a:extLst>
              </p:cNvPr>
              <p:cNvSpPr>
                <a:spLocks noChangeAspect="1"/>
              </p:cNvSpPr>
              <p:nvPr/>
            </p:nvSpPr>
            <p:spPr bwMode="auto">
              <a:xfrm>
                <a:off x="4698280" y="2323995"/>
                <a:ext cx="9123" cy="6083"/>
              </a:xfrm>
              <a:custGeom>
                <a:avLst/>
                <a:gdLst>
                  <a:gd name="T0" fmla="*/ 0 w 6"/>
                  <a:gd name="T1" fmla="*/ 4 h 4"/>
                  <a:gd name="T2" fmla="*/ 0 w 6"/>
                  <a:gd name="T3" fmla="*/ 2 h 4"/>
                  <a:gd name="T4" fmla="*/ 2 w 6"/>
                  <a:gd name="T5" fmla="*/ 2 h 4"/>
                  <a:gd name="T6" fmla="*/ 2 w 6"/>
                  <a:gd name="T7" fmla="*/ 2 h 4"/>
                  <a:gd name="T8" fmla="*/ 2 w 6"/>
                  <a:gd name="T9" fmla="*/ 0 h 4"/>
                  <a:gd name="T10" fmla="*/ 2 w 6"/>
                  <a:gd name="T11" fmla="*/ 2 h 4"/>
                  <a:gd name="T12" fmla="*/ 4 w 6"/>
                  <a:gd name="T13" fmla="*/ 2 h 4"/>
                  <a:gd name="T14" fmla="*/ 4 w 6"/>
                  <a:gd name="T15" fmla="*/ 2 h 4"/>
                  <a:gd name="T16" fmla="*/ 4 w 6"/>
                  <a:gd name="T17" fmla="*/ 2 h 4"/>
                  <a:gd name="T18" fmla="*/ 6 w 6"/>
                  <a:gd name="T19" fmla="*/ 2 h 4"/>
                  <a:gd name="T20" fmla="*/ 4 w 6"/>
                  <a:gd name="T21" fmla="*/ 2 h 4"/>
                  <a:gd name="T22" fmla="*/ 4 w 6"/>
                  <a:gd name="T23" fmla="*/ 2 h 4"/>
                  <a:gd name="T24" fmla="*/ 2 w 6"/>
                  <a:gd name="T25" fmla="*/ 2 h 4"/>
                  <a:gd name="T26" fmla="*/ 2 w 6"/>
                  <a:gd name="T27" fmla="*/ 2 h 4"/>
                  <a:gd name="T28" fmla="*/ 2 w 6"/>
                  <a:gd name="T29" fmla="*/ 4 h 4"/>
                  <a:gd name="T30" fmla="*/ 0 w 6"/>
                  <a:gd name="T31" fmla="*/ 4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 h="4">
                    <a:moveTo>
                      <a:pt x="0" y="4"/>
                    </a:moveTo>
                    <a:lnTo>
                      <a:pt x="0" y="2"/>
                    </a:lnTo>
                    <a:lnTo>
                      <a:pt x="2" y="2"/>
                    </a:lnTo>
                    <a:lnTo>
                      <a:pt x="2" y="0"/>
                    </a:lnTo>
                    <a:lnTo>
                      <a:pt x="2" y="2"/>
                    </a:lnTo>
                    <a:lnTo>
                      <a:pt x="4" y="2"/>
                    </a:lnTo>
                    <a:lnTo>
                      <a:pt x="6" y="2"/>
                    </a:lnTo>
                    <a:lnTo>
                      <a:pt x="4" y="2"/>
                    </a:lnTo>
                    <a:lnTo>
                      <a:pt x="2" y="2"/>
                    </a:lnTo>
                    <a:lnTo>
                      <a:pt x="2"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39" name="Freeform 537">
                <a:extLst>
                  <a:ext uri="{FF2B5EF4-FFF2-40B4-BE49-F238E27FC236}">
                    <a16:creationId xmlns:a16="http://schemas.microsoft.com/office/drawing/2014/main" id="{75EE5411-7041-130F-6860-3094C478F1BC}"/>
                  </a:ext>
                </a:extLst>
              </p:cNvPr>
              <p:cNvSpPr>
                <a:spLocks noChangeAspect="1"/>
              </p:cNvSpPr>
              <p:nvPr/>
            </p:nvSpPr>
            <p:spPr bwMode="auto">
              <a:xfrm>
                <a:off x="4698280" y="2323995"/>
                <a:ext cx="9123" cy="6083"/>
              </a:xfrm>
              <a:custGeom>
                <a:avLst/>
                <a:gdLst>
                  <a:gd name="T0" fmla="*/ 0 w 6"/>
                  <a:gd name="T1" fmla="*/ 4 h 4"/>
                  <a:gd name="T2" fmla="*/ 0 w 6"/>
                  <a:gd name="T3" fmla="*/ 2 h 4"/>
                  <a:gd name="T4" fmla="*/ 2 w 6"/>
                  <a:gd name="T5" fmla="*/ 2 h 4"/>
                  <a:gd name="T6" fmla="*/ 2 w 6"/>
                  <a:gd name="T7" fmla="*/ 2 h 4"/>
                  <a:gd name="T8" fmla="*/ 2 w 6"/>
                  <a:gd name="T9" fmla="*/ 0 h 4"/>
                  <a:gd name="T10" fmla="*/ 2 w 6"/>
                  <a:gd name="T11" fmla="*/ 2 h 4"/>
                  <a:gd name="T12" fmla="*/ 4 w 6"/>
                  <a:gd name="T13" fmla="*/ 2 h 4"/>
                  <a:gd name="T14" fmla="*/ 4 w 6"/>
                  <a:gd name="T15" fmla="*/ 2 h 4"/>
                  <a:gd name="T16" fmla="*/ 4 w 6"/>
                  <a:gd name="T17" fmla="*/ 2 h 4"/>
                  <a:gd name="T18" fmla="*/ 6 w 6"/>
                  <a:gd name="T19" fmla="*/ 2 h 4"/>
                  <a:gd name="T20" fmla="*/ 4 w 6"/>
                  <a:gd name="T21" fmla="*/ 2 h 4"/>
                  <a:gd name="T22" fmla="*/ 4 w 6"/>
                  <a:gd name="T23" fmla="*/ 2 h 4"/>
                  <a:gd name="T24" fmla="*/ 2 w 6"/>
                  <a:gd name="T25" fmla="*/ 2 h 4"/>
                  <a:gd name="T26" fmla="*/ 2 w 6"/>
                  <a:gd name="T27" fmla="*/ 2 h 4"/>
                  <a:gd name="T28" fmla="*/ 2 w 6"/>
                  <a:gd name="T29" fmla="*/ 4 h 4"/>
                  <a:gd name="T30" fmla="*/ 0 w 6"/>
                  <a:gd name="T31" fmla="*/ 4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 h="4">
                    <a:moveTo>
                      <a:pt x="0" y="4"/>
                    </a:moveTo>
                    <a:lnTo>
                      <a:pt x="0" y="2"/>
                    </a:lnTo>
                    <a:lnTo>
                      <a:pt x="2" y="2"/>
                    </a:lnTo>
                    <a:lnTo>
                      <a:pt x="2" y="0"/>
                    </a:lnTo>
                    <a:lnTo>
                      <a:pt x="2" y="2"/>
                    </a:lnTo>
                    <a:lnTo>
                      <a:pt x="4" y="2"/>
                    </a:lnTo>
                    <a:lnTo>
                      <a:pt x="6" y="2"/>
                    </a:lnTo>
                    <a:lnTo>
                      <a:pt x="4" y="2"/>
                    </a:lnTo>
                    <a:lnTo>
                      <a:pt x="2" y="2"/>
                    </a:lnTo>
                    <a:lnTo>
                      <a:pt x="2" y="4"/>
                    </a:lnTo>
                    <a:lnTo>
                      <a:pt x="0" y="4"/>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40" name="Freeform 538">
                <a:extLst>
                  <a:ext uri="{FF2B5EF4-FFF2-40B4-BE49-F238E27FC236}">
                    <a16:creationId xmlns:a16="http://schemas.microsoft.com/office/drawing/2014/main" id="{8D5AA55C-4898-1B7E-F24F-F0BC939ED5F5}"/>
                  </a:ext>
                </a:extLst>
              </p:cNvPr>
              <p:cNvSpPr>
                <a:spLocks noChangeAspect="1"/>
              </p:cNvSpPr>
              <p:nvPr/>
            </p:nvSpPr>
            <p:spPr bwMode="auto">
              <a:xfrm>
                <a:off x="4832091" y="2264685"/>
                <a:ext cx="9123" cy="3040"/>
              </a:xfrm>
              <a:custGeom>
                <a:avLst/>
                <a:gdLst>
                  <a:gd name="T0" fmla="*/ 0 w 6"/>
                  <a:gd name="T1" fmla="*/ 2 h 2"/>
                  <a:gd name="T2" fmla="*/ 2 w 6"/>
                  <a:gd name="T3" fmla="*/ 2 h 2"/>
                  <a:gd name="T4" fmla="*/ 0 w 6"/>
                  <a:gd name="T5" fmla="*/ 0 h 2"/>
                  <a:gd name="T6" fmla="*/ 2 w 6"/>
                  <a:gd name="T7" fmla="*/ 0 h 2"/>
                  <a:gd name="T8" fmla="*/ 2 w 6"/>
                  <a:gd name="T9" fmla="*/ 0 h 2"/>
                  <a:gd name="T10" fmla="*/ 4 w 6"/>
                  <a:gd name="T11" fmla="*/ 0 h 2"/>
                  <a:gd name="T12" fmla="*/ 2 w 6"/>
                  <a:gd name="T13" fmla="*/ 2 h 2"/>
                  <a:gd name="T14" fmla="*/ 4 w 6"/>
                  <a:gd name="T15" fmla="*/ 2 h 2"/>
                  <a:gd name="T16" fmla="*/ 4 w 6"/>
                  <a:gd name="T17" fmla="*/ 2 h 2"/>
                  <a:gd name="T18" fmla="*/ 6 w 6"/>
                  <a:gd name="T19" fmla="*/ 2 h 2"/>
                  <a:gd name="T20" fmla="*/ 4 w 6"/>
                  <a:gd name="T21" fmla="*/ 2 h 2"/>
                  <a:gd name="T22" fmla="*/ 4 w 6"/>
                  <a:gd name="T23" fmla="*/ 2 h 2"/>
                  <a:gd name="T24" fmla="*/ 2 w 6"/>
                  <a:gd name="T25" fmla="*/ 2 h 2"/>
                  <a:gd name="T26" fmla="*/ 4 w 6"/>
                  <a:gd name="T27" fmla="*/ 2 h 2"/>
                  <a:gd name="T28" fmla="*/ 4 w 6"/>
                  <a:gd name="T29" fmla="*/ 2 h 2"/>
                  <a:gd name="T30" fmla="*/ 6 w 6"/>
                  <a:gd name="T31" fmla="*/ 2 h 2"/>
                  <a:gd name="T32" fmla="*/ 4 w 6"/>
                  <a:gd name="T33" fmla="*/ 2 h 2"/>
                  <a:gd name="T34" fmla="*/ 6 w 6"/>
                  <a:gd name="T35" fmla="*/ 2 h 2"/>
                  <a:gd name="T36" fmla="*/ 4 w 6"/>
                  <a:gd name="T37" fmla="*/ 2 h 2"/>
                  <a:gd name="T38" fmla="*/ 4 w 6"/>
                  <a:gd name="T39" fmla="*/ 2 h 2"/>
                  <a:gd name="T40" fmla="*/ 2 w 6"/>
                  <a:gd name="T41" fmla="*/ 2 h 2"/>
                  <a:gd name="T42" fmla="*/ 2 w 6"/>
                  <a:gd name="T43" fmla="*/ 2 h 2"/>
                  <a:gd name="T44" fmla="*/ 0 w 6"/>
                  <a:gd name="T45" fmla="*/ 2 h 2"/>
                  <a:gd name="T46" fmla="*/ 0 w 6"/>
                  <a:gd name="T47" fmla="*/ 2 h 2"/>
                  <a:gd name="T48" fmla="*/ 2 w 6"/>
                  <a:gd name="T49" fmla="*/ 2 h 2"/>
                  <a:gd name="T50" fmla="*/ 2 w 6"/>
                  <a:gd name="T51" fmla="*/ 2 h 2"/>
                  <a:gd name="T52" fmla="*/ 2 w 6"/>
                  <a:gd name="T53" fmla="*/ 2 h 2"/>
                  <a:gd name="T54" fmla="*/ 0 w 6"/>
                  <a:gd name="T55" fmla="*/ 2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0" y="2"/>
                    </a:moveTo>
                    <a:lnTo>
                      <a:pt x="2" y="2"/>
                    </a:lnTo>
                    <a:lnTo>
                      <a:pt x="0" y="0"/>
                    </a:lnTo>
                    <a:lnTo>
                      <a:pt x="2" y="0"/>
                    </a:lnTo>
                    <a:lnTo>
                      <a:pt x="4" y="0"/>
                    </a:lnTo>
                    <a:lnTo>
                      <a:pt x="2" y="2"/>
                    </a:lnTo>
                    <a:lnTo>
                      <a:pt x="4" y="2"/>
                    </a:lnTo>
                    <a:lnTo>
                      <a:pt x="6" y="2"/>
                    </a:lnTo>
                    <a:lnTo>
                      <a:pt x="4" y="2"/>
                    </a:lnTo>
                    <a:lnTo>
                      <a:pt x="2" y="2"/>
                    </a:lnTo>
                    <a:lnTo>
                      <a:pt x="4" y="2"/>
                    </a:lnTo>
                    <a:lnTo>
                      <a:pt x="6" y="2"/>
                    </a:lnTo>
                    <a:lnTo>
                      <a:pt x="4" y="2"/>
                    </a:lnTo>
                    <a:lnTo>
                      <a:pt x="6" y="2"/>
                    </a:lnTo>
                    <a:lnTo>
                      <a:pt x="4" y="2"/>
                    </a:lnTo>
                    <a:lnTo>
                      <a:pt x="2" y="2"/>
                    </a:lnTo>
                    <a:lnTo>
                      <a:pt x="0" y="2"/>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41" name="Freeform 539">
                <a:extLst>
                  <a:ext uri="{FF2B5EF4-FFF2-40B4-BE49-F238E27FC236}">
                    <a16:creationId xmlns:a16="http://schemas.microsoft.com/office/drawing/2014/main" id="{89CCD896-6EA0-E2BE-2AEA-DF93E320B0DF}"/>
                  </a:ext>
                </a:extLst>
              </p:cNvPr>
              <p:cNvSpPr>
                <a:spLocks noChangeAspect="1"/>
              </p:cNvSpPr>
              <p:nvPr/>
            </p:nvSpPr>
            <p:spPr bwMode="auto">
              <a:xfrm>
                <a:off x="4832091" y="2264685"/>
                <a:ext cx="9123" cy="3040"/>
              </a:xfrm>
              <a:custGeom>
                <a:avLst/>
                <a:gdLst>
                  <a:gd name="T0" fmla="*/ 0 w 6"/>
                  <a:gd name="T1" fmla="*/ 2 h 2"/>
                  <a:gd name="T2" fmla="*/ 2 w 6"/>
                  <a:gd name="T3" fmla="*/ 2 h 2"/>
                  <a:gd name="T4" fmla="*/ 0 w 6"/>
                  <a:gd name="T5" fmla="*/ 0 h 2"/>
                  <a:gd name="T6" fmla="*/ 2 w 6"/>
                  <a:gd name="T7" fmla="*/ 0 h 2"/>
                  <a:gd name="T8" fmla="*/ 2 w 6"/>
                  <a:gd name="T9" fmla="*/ 0 h 2"/>
                  <a:gd name="T10" fmla="*/ 4 w 6"/>
                  <a:gd name="T11" fmla="*/ 0 h 2"/>
                  <a:gd name="T12" fmla="*/ 2 w 6"/>
                  <a:gd name="T13" fmla="*/ 2 h 2"/>
                  <a:gd name="T14" fmla="*/ 4 w 6"/>
                  <a:gd name="T15" fmla="*/ 2 h 2"/>
                  <a:gd name="T16" fmla="*/ 4 w 6"/>
                  <a:gd name="T17" fmla="*/ 2 h 2"/>
                  <a:gd name="T18" fmla="*/ 6 w 6"/>
                  <a:gd name="T19" fmla="*/ 2 h 2"/>
                  <a:gd name="T20" fmla="*/ 4 w 6"/>
                  <a:gd name="T21" fmla="*/ 2 h 2"/>
                  <a:gd name="T22" fmla="*/ 4 w 6"/>
                  <a:gd name="T23" fmla="*/ 2 h 2"/>
                  <a:gd name="T24" fmla="*/ 2 w 6"/>
                  <a:gd name="T25" fmla="*/ 2 h 2"/>
                  <a:gd name="T26" fmla="*/ 4 w 6"/>
                  <a:gd name="T27" fmla="*/ 2 h 2"/>
                  <a:gd name="T28" fmla="*/ 4 w 6"/>
                  <a:gd name="T29" fmla="*/ 2 h 2"/>
                  <a:gd name="T30" fmla="*/ 6 w 6"/>
                  <a:gd name="T31" fmla="*/ 2 h 2"/>
                  <a:gd name="T32" fmla="*/ 4 w 6"/>
                  <a:gd name="T33" fmla="*/ 2 h 2"/>
                  <a:gd name="T34" fmla="*/ 6 w 6"/>
                  <a:gd name="T35" fmla="*/ 2 h 2"/>
                  <a:gd name="T36" fmla="*/ 4 w 6"/>
                  <a:gd name="T37" fmla="*/ 2 h 2"/>
                  <a:gd name="T38" fmla="*/ 4 w 6"/>
                  <a:gd name="T39" fmla="*/ 2 h 2"/>
                  <a:gd name="T40" fmla="*/ 2 w 6"/>
                  <a:gd name="T41" fmla="*/ 2 h 2"/>
                  <a:gd name="T42" fmla="*/ 2 w 6"/>
                  <a:gd name="T43" fmla="*/ 2 h 2"/>
                  <a:gd name="T44" fmla="*/ 0 w 6"/>
                  <a:gd name="T45" fmla="*/ 2 h 2"/>
                  <a:gd name="T46" fmla="*/ 0 w 6"/>
                  <a:gd name="T47" fmla="*/ 2 h 2"/>
                  <a:gd name="T48" fmla="*/ 2 w 6"/>
                  <a:gd name="T49" fmla="*/ 2 h 2"/>
                  <a:gd name="T50" fmla="*/ 2 w 6"/>
                  <a:gd name="T51" fmla="*/ 2 h 2"/>
                  <a:gd name="T52" fmla="*/ 2 w 6"/>
                  <a:gd name="T53" fmla="*/ 2 h 2"/>
                  <a:gd name="T54" fmla="*/ 0 w 6"/>
                  <a:gd name="T55" fmla="*/ 2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0" y="2"/>
                    </a:moveTo>
                    <a:lnTo>
                      <a:pt x="2" y="2"/>
                    </a:lnTo>
                    <a:lnTo>
                      <a:pt x="0" y="0"/>
                    </a:lnTo>
                    <a:lnTo>
                      <a:pt x="2" y="0"/>
                    </a:lnTo>
                    <a:lnTo>
                      <a:pt x="4" y="0"/>
                    </a:lnTo>
                    <a:lnTo>
                      <a:pt x="2" y="2"/>
                    </a:lnTo>
                    <a:lnTo>
                      <a:pt x="4" y="2"/>
                    </a:lnTo>
                    <a:lnTo>
                      <a:pt x="6" y="2"/>
                    </a:lnTo>
                    <a:lnTo>
                      <a:pt x="4" y="2"/>
                    </a:lnTo>
                    <a:lnTo>
                      <a:pt x="2" y="2"/>
                    </a:lnTo>
                    <a:lnTo>
                      <a:pt x="4" y="2"/>
                    </a:lnTo>
                    <a:lnTo>
                      <a:pt x="6" y="2"/>
                    </a:lnTo>
                    <a:lnTo>
                      <a:pt x="4" y="2"/>
                    </a:lnTo>
                    <a:lnTo>
                      <a:pt x="6" y="2"/>
                    </a:lnTo>
                    <a:lnTo>
                      <a:pt x="4" y="2"/>
                    </a:lnTo>
                    <a:lnTo>
                      <a:pt x="2" y="2"/>
                    </a:lnTo>
                    <a:lnTo>
                      <a:pt x="0" y="2"/>
                    </a:lnTo>
                    <a:lnTo>
                      <a:pt x="2" y="2"/>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42" name="Freeform 540">
                <a:extLst>
                  <a:ext uri="{FF2B5EF4-FFF2-40B4-BE49-F238E27FC236}">
                    <a16:creationId xmlns:a16="http://schemas.microsoft.com/office/drawing/2014/main" id="{42CB2E78-45B1-93F9-EF0D-6A01F10C4D42}"/>
                  </a:ext>
                </a:extLst>
              </p:cNvPr>
              <p:cNvSpPr>
                <a:spLocks noChangeAspect="1"/>
              </p:cNvSpPr>
              <p:nvPr/>
            </p:nvSpPr>
            <p:spPr bwMode="auto">
              <a:xfrm>
                <a:off x="4771267" y="2293579"/>
                <a:ext cx="9123" cy="3040"/>
              </a:xfrm>
              <a:custGeom>
                <a:avLst/>
                <a:gdLst>
                  <a:gd name="T0" fmla="*/ 0 w 6"/>
                  <a:gd name="T1" fmla="*/ 0 h 2"/>
                  <a:gd name="T2" fmla="*/ 2 w 6"/>
                  <a:gd name="T3" fmla="*/ 0 h 2"/>
                  <a:gd name="T4" fmla="*/ 2 w 6"/>
                  <a:gd name="T5" fmla="*/ 0 h 2"/>
                  <a:gd name="T6" fmla="*/ 4 w 6"/>
                  <a:gd name="T7" fmla="*/ 0 h 2"/>
                  <a:gd name="T8" fmla="*/ 4 w 6"/>
                  <a:gd name="T9" fmla="*/ 0 h 2"/>
                  <a:gd name="T10" fmla="*/ 6 w 6"/>
                  <a:gd name="T11" fmla="*/ 0 h 2"/>
                  <a:gd name="T12" fmla="*/ 6 w 6"/>
                  <a:gd name="T13" fmla="*/ 2 h 2"/>
                  <a:gd name="T14" fmla="*/ 4 w 6"/>
                  <a:gd name="T15" fmla="*/ 2 h 2"/>
                  <a:gd name="T16" fmla="*/ 4 w 6"/>
                  <a:gd name="T17" fmla="*/ 2 h 2"/>
                  <a:gd name="T18" fmla="*/ 2 w 6"/>
                  <a:gd name="T19" fmla="*/ 2 h 2"/>
                  <a:gd name="T20" fmla="*/ 2 w 6"/>
                  <a:gd name="T21" fmla="*/ 2 h 2"/>
                  <a:gd name="T22" fmla="*/ 2 w 6"/>
                  <a:gd name="T23" fmla="*/ 0 h 2"/>
                  <a:gd name="T24" fmla="*/ 0 w 6"/>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 h="2">
                    <a:moveTo>
                      <a:pt x="0" y="0"/>
                    </a:moveTo>
                    <a:lnTo>
                      <a:pt x="2" y="0"/>
                    </a:lnTo>
                    <a:lnTo>
                      <a:pt x="4" y="0"/>
                    </a:lnTo>
                    <a:lnTo>
                      <a:pt x="6" y="0"/>
                    </a:lnTo>
                    <a:lnTo>
                      <a:pt x="6" y="2"/>
                    </a:lnTo>
                    <a:lnTo>
                      <a:pt x="4" y="2"/>
                    </a:lnTo>
                    <a:lnTo>
                      <a:pt x="2" y="2"/>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43" name="Freeform 541">
                <a:extLst>
                  <a:ext uri="{FF2B5EF4-FFF2-40B4-BE49-F238E27FC236}">
                    <a16:creationId xmlns:a16="http://schemas.microsoft.com/office/drawing/2014/main" id="{86C99A2F-33B5-6CE7-6FAE-D4D33D114417}"/>
                  </a:ext>
                </a:extLst>
              </p:cNvPr>
              <p:cNvSpPr>
                <a:spLocks noChangeAspect="1"/>
              </p:cNvSpPr>
              <p:nvPr/>
            </p:nvSpPr>
            <p:spPr bwMode="auto">
              <a:xfrm>
                <a:off x="4771267" y="2293579"/>
                <a:ext cx="9123" cy="3040"/>
              </a:xfrm>
              <a:custGeom>
                <a:avLst/>
                <a:gdLst>
                  <a:gd name="T0" fmla="*/ 0 w 6"/>
                  <a:gd name="T1" fmla="*/ 0 h 2"/>
                  <a:gd name="T2" fmla="*/ 2 w 6"/>
                  <a:gd name="T3" fmla="*/ 0 h 2"/>
                  <a:gd name="T4" fmla="*/ 2 w 6"/>
                  <a:gd name="T5" fmla="*/ 0 h 2"/>
                  <a:gd name="T6" fmla="*/ 4 w 6"/>
                  <a:gd name="T7" fmla="*/ 0 h 2"/>
                  <a:gd name="T8" fmla="*/ 4 w 6"/>
                  <a:gd name="T9" fmla="*/ 0 h 2"/>
                  <a:gd name="T10" fmla="*/ 6 w 6"/>
                  <a:gd name="T11" fmla="*/ 0 h 2"/>
                  <a:gd name="T12" fmla="*/ 6 w 6"/>
                  <a:gd name="T13" fmla="*/ 2 h 2"/>
                  <a:gd name="T14" fmla="*/ 4 w 6"/>
                  <a:gd name="T15" fmla="*/ 2 h 2"/>
                  <a:gd name="T16" fmla="*/ 4 w 6"/>
                  <a:gd name="T17" fmla="*/ 2 h 2"/>
                  <a:gd name="T18" fmla="*/ 2 w 6"/>
                  <a:gd name="T19" fmla="*/ 2 h 2"/>
                  <a:gd name="T20" fmla="*/ 2 w 6"/>
                  <a:gd name="T21" fmla="*/ 2 h 2"/>
                  <a:gd name="T22" fmla="*/ 2 w 6"/>
                  <a:gd name="T23" fmla="*/ 0 h 2"/>
                  <a:gd name="T24" fmla="*/ 0 w 6"/>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 h="2">
                    <a:moveTo>
                      <a:pt x="0" y="0"/>
                    </a:moveTo>
                    <a:lnTo>
                      <a:pt x="2" y="0"/>
                    </a:lnTo>
                    <a:lnTo>
                      <a:pt x="4" y="0"/>
                    </a:lnTo>
                    <a:lnTo>
                      <a:pt x="6" y="0"/>
                    </a:lnTo>
                    <a:lnTo>
                      <a:pt x="6" y="2"/>
                    </a:lnTo>
                    <a:lnTo>
                      <a:pt x="4" y="2"/>
                    </a:lnTo>
                    <a:lnTo>
                      <a:pt x="2" y="2"/>
                    </a:lnTo>
                    <a:lnTo>
                      <a:pt x="2" y="0"/>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44" name="Freeform 542">
                <a:extLst>
                  <a:ext uri="{FF2B5EF4-FFF2-40B4-BE49-F238E27FC236}">
                    <a16:creationId xmlns:a16="http://schemas.microsoft.com/office/drawing/2014/main" id="{F86BD063-1A81-38FE-69CE-BCEF834F1421}"/>
                  </a:ext>
                </a:extLst>
              </p:cNvPr>
              <p:cNvSpPr>
                <a:spLocks noChangeAspect="1"/>
              </p:cNvSpPr>
              <p:nvPr/>
            </p:nvSpPr>
            <p:spPr bwMode="auto">
              <a:xfrm>
                <a:off x="4531013" y="2466943"/>
                <a:ext cx="12166" cy="3040"/>
              </a:xfrm>
              <a:custGeom>
                <a:avLst/>
                <a:gdLst>
                  <a:gd name="T0" fmla="*/ 0 w 8"/>
                  <a:gd name="T1" fmla="*/ 2 h 2"/>
                  <a:gd name="T2" fmla="*/ 4 w 8"/>
                  <a:gd name="T3" fmla="*/ 2 h 2"/>
                  <a:gd name="T4" fmla="*/ 6 w 8"/>
                  <a:gd name="T5" fmla="*/ 0 h 2"/>
                  <a:gd name="T6" fmla="*/ 8 w 8"/>
                  <a:gd name="T7" fmla="*/ 0 h 2"/>
                  <a:gd name="T8" fmla="*/ 8 w 8"/>
                  <a:gd name="T9" fmla="*/ 2 h 2"/>
                  <a:gd name="T10" fmla="*/ 8 w 8"/>
                  <a:gd name="T11" fmla="*/ 2 h 2"/>
                  <a:gd name="T12" fmla="*/ 4 w 8"/>
                  <a:gd name="T13" fmla="*/ 2 h 2"/>
                  <a:gd name="T14" fmla="*/ 2 w 8"/>
                  <a:gd name="T15" fmla="*/ 2 h 2"/>
                  <a:gd name="T16" fmla="*/ 0 w 8"/>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2">
                    <a:moveTo>
                      <a:pt x="0" y="2"/>
                    </a:moveTo>
                    <a:lnTo>
                      <a:pt x="4" y="2"/>
                    </a:lnTo>
                    <a:lnTo>
                      <a:pt x="6" y="0"/>
                    </a:lnTo>
                    <a:lnTo>
                      <a:pt x="8" y="0"/>
                    </a:lnTo>
                    <a:lnTo>
                      <a:pt x="8" y="2"/>
                    </a:lnTo>
                    <a:lnTo>
                      <a:pt x="4" y="2"/>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45" name="Freeform 543">
                <a:extLst>
                  <a:ext uri="{FF2B5EF4-FFF2-40B4-BE49-F238E27FC236}">
                    <a16:creationId xmlns:a16="http://schemas.microsoft.com/office/drawing/2014/main" id="{A57DC12B-8C33-E51A-CB25-6905F1C6E7CE}"/>
                  </a:ext>
                </a:extLst>
              </p:cNvPr>
              <p:cNvSpPr>
                <a:spLocks noChangeAspect="1"/>
              </p:cNvSpPr>
              <p:nvPr/>
            </p:nvSpPr>
            <p:spPr bwMode="auto">
              <a:xfrm>
                <a:off x="4531013" y="2466943"/>
                <a:ext cx="12166" cy="3040"/>
              </a:xfrm>
              <a:custGeom>
                <a:avLst/>
                <a:gdLst>
                  <a:gd name="T0" fmla="*/ 0 w 8"/>
                  <a:gd name="T1" fmla="*/ 2 h 2"/>
                  <a:gd name="T2" fmla="*/ 4 w 8"/>
                  <a:gd name="T3" fmla="*/ 2 h 2"/>
                  <a:gd name="T4" fmla="*/ 6 w 8"/>
                  <a:gd name="T5" fmla="*/ 0 h 2"/>
                  <a:gd name="T6" fmla="*/ 8 w 8"/>
                  <a:gd name="T7" fmla="*/ 0 h 2"/>
                  <a:gd name="T8" fmla="*/ 8 w 8"/>
                  <a:gd name="T9" fmla="*/ 2 h 2"/>
                  <a:gd name="T10" fmla="*/ 8 w 8"/>
                  <a:gd name="T11" fmla="*/ 2 h 2"/>
                  <a:gd name="T12" fmla="*/ 4 w 8"/>
                  <a:gd name="T13" fmla="*/ 2 h 2"/>
                  <a:gd name="T14" fmla="*/ 2 w 8"/>
                  <a:gd name="T15" fmla="*/ 2 h 2"/>
                  <a:gd name="T16" fmla="*/ 0 w 8"/>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2">
                    <a:moveTo>
                      <a:pt x="0" y="2"/>
                    </a:moveTo>
                    <a:lnTo>
                      <a:pt x="4" y="2"/>
                    </a:lnTo>
                    <a:lnTo>
                      <a:pt x="6" y="0"/>
                    </a:lnTo>
                    <a:lnTo>
                      <a:pt x="8" y="0"/>
                    </a:lnTo>
                    <a:lnTo>
                      <a:pt x="8" y="2"/>
                    </a:lnTo>
                    <a:lnTo>
                      <a:pt x="4" y="2"/>
                    </a:lnTo>
                    <a:lnTo>
                      <a:pt x="2" y="2"/>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46" name="Freeform 544">
                <a:extLst>
                  <a:ext uri="{FF2B5EF4-FFF2-40B4-BE49-F238E27FC236}">
                    <a16:creationId xmlns:a16="http://schemas.microsoft.com/office/drawing/2014/main" id="{408D177A-A523-6C92-DCAB-85326777F631}"/>
                  </a:ext>
                </a:extLst>
              </p:cNvPr>
              <p:cNvSpPr>
                <a:spLocks noChangeAspect="1"/>
              </p:cNvSpPr>
              <p:nvPr/>
            </p:nvSpPr>
            <p:spPr bwMode="auto">
              <a:xfrm>
                <a:off x="4847297" y="2264685"/>
                <a:ext cx="3040" cy="0"/>
              </a:xfrm>
              <a:custGeom>
                <a:avLst/>
                <a:gdLst>
                  <a:gd name="T0" fmla="*/ 0 w 2"/>
                  <a:gd name="T1" fmla="*/ 0 w 2"/>
                  <a:gd name="T2" fmla="*/ 0 w 2"/>
                  <a:gd name="T3" fmla="*/ 0 w 2"/>
                  <a:gd name="T4" fmla="*/ 2 w 2"/>
                  <a:gd name="T5" fmla="*/ 0 w 2"/>
                  <a:gd name="T6" fmla="*/ 2 w 2"/>
                  <a:gd name="T7" fmla="*/ 0 w 2"/>
                  <a:gd name="T8" fmla="*/ 2 w 2"/>
                  <a:gd name="T9" fmla="*/ 2 w 2"/>
                  <a:gd name="T10" fmla="*/ 2 w 2"/>
                  <a:gd name="T11" fmla="*/ 2 w 2"/>
                  <a:gd name="T12" fmla="*/ 0 w 2"/>
                  <a:gd name="T13" fmla="*/ 0 w 2"/>
                  <a:gd name="T14" fmla="*/ 0 60000 65536"/>
                  <a:gd name="T15" fmla="*/ 0 60000 65536"/>
                  <a:gd name="T16" fmla="*/ 0 60000 65536"/>
                  <a:gd name="T17" fmla="*/ 0 60000 65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Lst>
                <a:ahLst/>
                <a:cxnLst>
                  <a:cxn ang="T14">
                    <a:pos x="T0" y="0"/>
                  </a:cxn>
                  <a:cxn ang="T15">
                    <a:pos x="T1" y="0"/>
                  </a:cxn>
                  <a:cxn ang="T16">
                    <a:pos x="T2" y="0"/>
                  </a:cxn>
                  <a:cxn ang="T17">
                    <a:pos x="T3" y="0"/>
                  </a:cxn>
                  <a:cxn ang="T18">
                    <a:pos x="T4" y="0"/>
                  </a:cxn>
                  <a:cxn ang="T19">
                    <a:pos x="T5" y="0"/>
                  </a:cxn>
                  <a:cxn ang="T20">
                    <a:pos x="T6" y="0"/>
                  </a:cxn>
                  <a:cxn ang="T21">
                    <a:pos x="T7" y="0"/>
                  </a:cxn>
                  <a:cxn ang="T22">
                    <a:pos x="T8" y="0"/>
                  </a:cxn>
                  <a:cxn ang="T23">
                    <a:pos x="T9" y="0"/>
                  </a:cxn>
                  <a:cxn ang="T24">
                    <a:pos x="T10" y="0"/>
                  </a:cxn>
                  <a:cxn ang="T25">
                    <a:pos x="T11" y="0"/>
                  </a:cxn>
                  <a:cxn ang="T26">
                    <a:pos x="T12" y="0"/>
                  </a:cxn>
                  <a:cxn ang="T27">
                    <a:pos x="T13" y="0"/>
                  </a:cxn>
                </a:cxnLst>
                <a:rect l="0" t="0" r="r" b="b"/>
                <a:pathLst>
                  <a:path w="2">
                    <a:moveTo>
                      <a:pt x="0" y="0"/>
                    </a:moveTo>
                    <a:lnTo>
                      <a:pt x="0" y="0"/>
                    </a:lnTo>
                    <a:lnTo>
                      <a:pt x="2" y="0"/>
                    </a:lnTo>
                    <a:lnTo>
                      <a:pt x="0" y="0"/>
                    </a:lnTo>
                    <a:lnTo>
                      <a:pt x="2" y="0"/>
                    </a:lnTo>
                    <a:lnTo>
                      <a:pt x="0" y="0"/>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47" name="Freeform 545">
                <a:extLst>
                  <a:ext uri="{FF2B5EF4-FFF2-40B4-BE49-F238E27FC236}">
                    <a16:creationId xmlns:a16="http://schemas.microsoft.com/office/drawing/2014/main" id="{68554E0B-6931-6877-C862-AB1347EBA10F}"/>
                  </a:ext>
                </a:extLst>
              </p:cNvPr>
              <p:cNvSpPr>
                <a:spLocks noChangeAspect="1"/>
              </p:cNvSpPr>
              <p:nvPr/>
            </p:nvSpPr>
            <p:spPr bwMode="auto">
              <a:xfrm>
                <a:off x="4847297" y="2264685"/>
                <a:ext cx="3040" cy="0"/>
              </a:xfrm>
              <a:custGeom>
                <a:avLst/>
                <a:gdLst>
                  <a:gd name="T0" fmla="*/ 0 w 2"/>
                  <a:gd name="T1" fmla="*/ 0 w 2"/>
                  <a:gd name="T2" fmla="*/ 0 w 2"/>
                  <a:gd name="T3" fmla="*/ 0 w 2"/>
                  <a:gd name="T4" fmla="*/ 2 w 2"/>
                  <a:gd name="T5" fmla="*/ 0 w 2"/>
                  <a:gd name="T6" fmla="*/ 2 w 2"/>
                  <a:gd name="T7" fmla="*/ 0 w 2"/>
                  <a:gd name="T8" fmla="*/ 2 w 2"/>
                  <a:gd name="T9" fmla="*/ 2 w 2"/>
                  <a:gd name="T10" fmla="*/ 2 w 2"/>
                  <a:gd name="T11" fmla="*/ 2 w 2"/>
                  <a:gd name="T12" fmla="*/ 0 w 2"/>
                  <a:gd name="T13" fmla="*/ 0 w 2"/>
                  <a:gd name="T14" fmla="*/ 0 60000 65536"/>
                  <a:gd name="T15" fmla="*/ 0 60000 65536"/>
                  <a:gd name="T16" fmla="*/ 0 60000 65536"/>
                  <a:gd name="T17" fmla="*/ 0 60000 65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Lst>
                <a:ahLst/>
                <a:cxnLst>
                  <a:cxn ang="T14">
                    <a:pos x="T0" y="0"/>
                  </a:cxn>
                  <a:cxn ang="T15">
                    <a:pos x="T1" y="0"/>
                  </a:cxn>
                  <a:cxn ang="T16">
                    <a:pos x="T2" y="0"/>
                  </a:cxn>
                  <a:cxn ang="T17">
                    <a:pos x="T3" y="0"/>
                  </a:cxn>
                  <a:cxn ang="T18">
                    <a:pos x="T4" y="0"/>
                  </a:cxn>
                  <a:cxn ang="T19">
                    <a:pos x="T5" y="0"/>
                  </a:cxn>
                  <a:cxn ang="T20">
                    <a:pos x="T6" y="0"/>
                  </a:cxn>
                  <a:cxn ang="T21">
                    <a:pos x="T7" y="0"/>
                  </a:cxn>
                  <a:cxn ang="T22">
                    <a:pos x="T8" y="0"/>
                  </a:cxn>
                  <a:cxn ang="T23">
                    <a:pos x="T9" y="0"/>
                  </a:cxn>
                  <a:cxn ang="T24">
                    <a:pos x="T10" y="0"/>
                  </a:cxn>
                  <a:cxn ang="T25">
                    <a:pos x="T11" y="0"/>
                  </a:cxn>
                  <a:cxn ang="T26">
                    <a:pos x="T12" y="0"/>
                  </a:cxn>
                  <a:cxn ang="T27">
                    <a:pos x="T13" y="0"/>
                  </a:cxn>
                </a:cxnLst>
                <a:rect l="0" t="0" r="r" b="b"/>
                <a:pathLst>
                  <a:path w="2">
                    <a:moveTo>
                      <a:pt x="0" y="0"/>
                    </a:moveTo>
                    <a:lnTo>
                      <a:pt x="0" y="0"/>
                    </a:lnTo>
                    <a:lnTo>
                      <a:pt x="2" y="0"/>
                    </a:lnTo>
                    <a:lnTo>
                      <a:pt x="0" y="0"/>
                    </a:lnTo>
                    <a:lnTo>
                      <a:pt x="2" y="0"/>
                    </a:lnTo>
                    <a:lnTo>
                      <a:pt x="0" y="0"/>
                    </a:lnTo>
                    <a:lnTo>
                      <a:pt x="2" y="0"/>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48" name="Freeform 546">
                <a:extLst>
                  <a:ext uri="{FF2B5EF4-FFF2-40B4-BE49-F238E27FC236}">
                    <a16:creationId xmlns:a16="http://schemas.microsoft.com/office/drawing/2014/main" id="{C4A56D46-98CA-A5D7-88D2-FE20ED4FE1F1}"/>
                  </a:ext>
                </a:extLst>
              </p:cNvPr>
              <p:cNvSpPr>
                <a:spLocks noChangeAspect="1"/>
              </p:cNvSpPr>
              <p:nvPr/>
            </p:nvSpPr>
            <p:spPr bwMode="auto">
              <a:xfrm>
                <a:off x="4832091" y="2264685"/>
                <a:ext cx="6083" cy="0"/>
              </a:xfrm>
              <a:custGeom>
                <a:avLst/>
                <a:gdLst>
                  <a:gd name="T0" fmla="*/ 0 w 4"/>
                  <a:gd name="T1" fmla="*/ 2 w 4"/>
                  <a:gd name="T2" fmla="*/ 2 w 4"/>
                  <a:gd name="T3" fmla="*/ 2 w 4"/>
                  <a:gd name="T4" fmla="*/ 2 w 4"/>
                  <a:gd name="T5" fmla="*/ 4 w 4"/>
                  <a:gd name="T6" fmla="*/ 2 w 4"/>
                  <a:gd name="T7" fmla="*/ 4 w 4"/>
                  <a:gd name="T8" fmla="*/ 2 w 4"/>
                  <a:gd name="T9" fmla="*/ 2 w 4"/>
                  <a:gd name="T10" fmla="*/ 0 w 4"/>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Lst>
                <a:ahLst/>
                <a:cxnLst>
                  <a:cxn ang="T11">
                    <a:pos x="T0" y="0"/>
                  </a:cxn>
                  <a:cxn ang="T12">
                    <a:pos x="T1" y="0"/>
                  </a:cxn>
                  <a:cxn ang="T13">
                    <a:pos x="T2" y="0"/>
                  </a:cxn>
                  <a:cxn ang="T14">
                    <a:pos x="T3" y="0"/>
                  </a:cxn>
                  <a:cxn ang="T15">
                    <a:pos x="T4" y="0"/>
                  </a:cxn>
                  <a:cxn ang="T16">
                    <a:pos x="T5" y="0"/>
                  </a:cxn>
                  <a:cxn ang="T17">
                    <a:pos x="T6" y="0"/>
                  </a:cxn>
                  <a:cxn ang="T18">
                    <a:pos x="T7" y="0"/>
                  </a:cxn>
                  <a:cxn ang="T19">
                    <a:pos x="T8" y="0"/>
                  </a:cxn>
                  <a:cxn ang="T20">
                    <a:pos x="T9" y="0"/>
                  </a:cxn>
                  <a:cxn ang="T21">
                    <a:pos x="T10" y="0"/>
                  </a:cxn>
                </a:cxnLst>
                <a:rect l="0" t="0" r="r" b="b"/>
                <a:pathLst>
                  <a:path w="4">
                    <a:moveTo>
                      <a:pt x="0" y="0"/>
                    </a:moveTo>
                    <a:lnTo>
                      <a:pt x="2" y="0"/>
                    </a:lnTo>
                    <a:lnTo>
                      <a:pt x="4" y="0"/>
                    </a:lnTo>
                    <a:lnTo>
                      <a:pt x="2" y="0"/>
                    </a:lnTo>
                    <a:lnTo>
                      <a:pt x="4" y="0"/>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49" name="Freeform 547">
                <a:extLst>
                  <a:ext uri="{FF2B5EF4-FFF2-40B4-BE49-F238E27FC236}">
                    <a16:creationId xmlns:a16="http://schemas.microsoft.com/office/drawing/2014/main" id="{7C7D5FEB-1757-CDC4-21D1-C58BBEE29775}"/>
                  </a:ext>
                </a:extLst>
              </p:cNvPr>
              <p:cNvSpPr>
                <a:spLocks noChangeAspect="1"/>
              </p:cNvSpPr>
              <p:nvPr/>
            </p:nvSpPr>
            <p:spPr bwMode="auto">
              <a:xfrm>
                <a:off x="4832091" y="2264685"/>
                <a:ext cx="6083" cy="0"/>
              </a:xfrm>
              <a:custGeom>
                <a:avLst/>
                <a:gdLst>
                  <a:gd name="T0" fmla="*/ 0 w 4"/>
                  <a:gd name="T1" fmla="*/ 2 w 4"/>
                  <a:gd name="T2" fmla="*/ 2 w 4"/>
                  <a:gd name="T3" fmla="*/ 2 w 4"/>
                  <a:gd name="T4" fmla="*/ 2 w 4"/>
                  <a:gd name="T5" fmla="*/ 4 w 4"/>
                  <a:gd name="T6" fmla="*/ 2 w 4"/>
                  <a:gd name="T7" fmla="*/ 4 w 4"/>
                  <a:gd name="T8" fmla="*/ 2 w 4"/>
                  <a:gd name="T9" fmla="*/ 2 w 4"/>
                  <a:gd name="T10" fmla="*/ 0 w 4"/>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Lst>
                <a:ahLst/>
                <a:cxnLst>
                  <a:cxn ang="T11">
                    <a:pos x="T0" y="0"/>
                  </a:cxn>
                  <a:cxn ang="T12">
                    <a:pos x="T1" y="0"/>
                  </a:cxn>
                  <a:cxn ang="T13">
                    <a:pos x="T2" y="0"/>
                  </a:cxn>
                  <a:cxn ang="T14">
                    <a:pos x="T3" y="0"/>
                  </a:cxn>
                  <a:cxn ang="T15">
                    <a:pos x="T4" y="0"/>
                  </a:cxn>
                  <a:cxn ang="T16">
                    <a:pos x="T5" y="0"/>
                  </a:cxn>
                  <a:cxn ang="T17">
                    <a:pos x="T6" y="0"/>
                  </a:cxn>
                  <a:cxn ang="T18">
                    <a:pos x="T7" y="0"/>
                  </a:cxn>
                  <a:cxn ang="T19">
                    <a:pos x="T8" y="0"/>
                  </a:cxn>
                  <a:cxn ang="T20">
                    <a:pos x="T9" y="0"/>
                  </a:cxn>
                  <a:cxn ang="T21">
                    <a:pos x="T10" y="0"/>
                  </a:cxn>
                </a:cxnLst>
                <a:rect l="0" t="0" r="r" b="b"/>
                <a:pathLst>
                  <a:path w="4">
                    <a:moveTo>
                      <a:pt x="0" y="0"/>
                    </a:moveTo>
                    <a:lnTo>
                      <a:pt x="2" y="0"/>
                    </a:lnTo>
                    <a:lnTo>
                      <a:pt x="4" y="0"/>
                    </a:lnTo>
                    <a:lnTo>
                      <a:pt x="2" y="0"/>
                    </a:lnTo>
                    <a:lnTo>
                      <a:pt x="4" y="0"/>
                    </a:lnTo>
                    <a:lnTo>
                      <a:pt x="2" y="0"/>
                    </a:ln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50" name="Freeform 548">
                <a:extLst>
                  <a:ext uri="{FF2B5EF4-FFF2-40B4-BE49-F238E27FC236}">
                    <a16:creationId xmlns:a16="http://schemas.microsoft.com/office/drawing/2014/main" id="{BC2EF3C6-80A1-3CE3-651C-6B73EF705B40}"/>
                  </a:ext>
                </a:extLst>
              </p:cNvPr>
              <p:cNvSpPr>
                <a:spLocks noChangeAspect="1"/>
              </p:cNvSpPr>
              <p:nvPr/>
            </p:nvSpPr>
            <p:spPr bwMode="auto">
              <a:xfrm>
                <a:off x="4844257" y="2264685"/>
                <a:ext cx="3040" cy="3040"/>
              </a:xfrm>
              <a:custGeom>
                <a:avLst/>
                <a:gdLst>
                  <a:gd name="T0" fmla="*/ 0 w 2"/>
                  <a:gd name="T1" fmla="*/ 2 h 2"/>
                  <a:gd name="T2" fmla="*/ 0 w 2"/>
                  <a:gd name="T3" fmla="*/ 0 h 2"/>
                  <a:gd name="T4" fmla="*/ 2 w 2"/>
                  <a:gd name="T5" fmla="*/ 2 h 2"/>
                  <a:gd name="T6" fmla="*/ 2 w 2"/>
                  <a:gd name="T7" fmla="*/ 2 h 2"/>
                  <a:gd name="T8" fmla="*/ 2 w 2"/>
                  <a:gd name="T9" fmla="*/ 2 h 2"/>
                  <a:gd name="T10" fmla="*/ 0 w 2"/>
                  <a:gd name="T11" fmla="*/ 2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0" y="2"/>
                    </a:moveTo>
                    <a:lnTo>
                      <a:pt x="0" y="0"/>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b="0" baseline="0">
                  <a:solidFill>
                    <a:prstClr val="black"/>
                  </a:solidFill>
                  <a:ea typeface="+mn-ea"/>
                  <a:cs typeface="+mn-cs"/>
                </a:endParaRPr>
              </a:p>
            </p:txBody>
          </p:sp>
          <p:sp>
            <p:nvSpPr>
              <p:cNvPr id="1151" name="Freeform 549">
                <a:extLst>
                  <a:ext uri="{FF2B5EF4-FFF2-40B4-BE49-F238E27FC236}">
                    <a16:creationId xmlns:a16="http://schemas.microsoft.com/office/drawing/2014/main" id="{F090D949-CC8F-6150-7719-3E1A3452E251}"/>
                  </a:ext>
                </a:extLst>
              </p:cNvPr>
              <p:cNvSpPr>
                <a:spLocks noChangeAspect="1"/>
              </p:cNvSpPr>
              <p:nvPr/>
            </p:nvSpPr>
            <p:spPr bwMode="auto">
              <a:xfrm>
                <a:off x="4844257" y="2264685"/>
                <a:ext cx="3040" cy="3040"/>
              </a:xfrm>
              <a:custGeom>
                <a:avLst/>
                <a:gdLst>
                  <a:gd name="T0" fmla="*/ 0 w 2"/>
                  <a:gd name="T1" fmla="*/ 2 h 2"/>
                  <a:gd name="T2" fmla="*/ 0 w 2"/>
                  <a:gd name="T3" fmla="*/ 0 h 2"/>
                  <a:gd name="T4" fmla="*/ 2 w 2"/>
                  <a:gd name="T5" fmla="*/ 2 h 2"/>
                  <a:gd name="T6" fmla="*/ 2 w 2"/>
                  <a:gd name="T7" fmla="*/ 2 h 2"/>
                  <a:gd name="T8" fmla="*/ 2 w 2"/>
                  <a:gd name="T9" fmla="*/ 2 h 2"/>
                  <a:gd name="T10" fmla="*/ 0 w 2"/>
                  <a:gd name="T11" fmla="*/ 2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0" y="2"/>
                    </a:moveTo>
                    <a:lnTo>
                      <a:pt x="0" y="0"/>
                    </a:lnTo>
                    <a:lnTo>
                      <a:pt x="2" y="2"/>
                    </a:lnTo>
                    <a:lnTo>
                      <a:pt x="0" y="2"/>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52" name="Rectangle 550">
                <a:extLst>
                  <a:ext uri="{FF2B5EF4-FFF2-40B4-BE49-F238E27FC236}">
                    <a16:creationId xmlns:a16="http://schemas.microsoft.com/office/drawing/2014/main" id="{623D9024-1F5A-A29E-E07F-99B9B6B2E5A7}"/>
                  </a:ext>
                </a:extLst>
              </p:cNvPr>
              <p:cNvSpPr>
                <a:spLocks noChangeAspect="1" noChangeArrowheads="1"/>
              </p:cNvSpPr>
              <p:nvPr/>
            </p:nvSpPr>
            <p:spPr bwMode="auto">
              <a:xfrm>
                <a:off x="4841214" y="2270768"/>
                <a:ext cx="1522" cy="15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b="0" baseline="0">
                  <a:solidFill>
                    <a:prstClr val="black"/>
                  </a:solidFill>
                  <a:ea typeface="+mn-ea"/>
                  <a:cs typeface="+mn-cs"/>
                </a:endParaRPr>
              </a:p>
            </p:txBody>
          </p:sp>
          <p:sp>
            <p:nvSpPr>
              <p:cNvPr id="1153" name="Freeform 551">
                <a:extLst>
                  <a:ext uri="{FF2B5EF4-FFF2-40B4-BE49-F238E27FC236}">
                    <a16:creationId xmlns:a16="http://schemas.microsoft.com/office/drawing/2014/main" id="{A95804C0-FC60-2CCD-1C33-FF9744E8B6F3}"/>
                  </a:ext>
                </a:extLst>
              </p:cNvPr>
              <p:cNvSpPr>
                <a:spLocks noChangeAspect="1"/>
              </p:cNvSpPr>
              <p:nvPr/>
            </p:nvSpPr>
            <p:spPr bwMode="auto">
              <a:xfrm>
                <a:off x="4841214" y="2270768"/>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r" b="b"/>
                <a:pathLst>
                  <a:path>
                    <a:moveTo>
                      <a:pt x="0" y="0"/>
                    </a:moveTo>
                    <a:lnTo>
                      <a:pt x="0" y="0"/>
                    </a:lnTo>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54" name="Freeform 552">
                <a:extLst>
                  <a:ext uri="{FF2B5EF4-FFF2-40B4-BE49-F238E27FC236}">
                    <a16:creationId xmlns:a16="http://schemas.microsoft.com/office/drawing/2014/main" id="{2B5A58D5-DC7F-1486-1F48-2A4295A34747}"/>
                  </a:ext>
                </a:extLst>
              </p:cNvPr>
              <p:cNvSpPr>
                <a:spLocks noChangeAspect="1" noEditPoints="1"/>
              </p:cNvSpPr>
              <p:nvPr/>
            </p:nvSpPr>
            <p:spPr bwMode="auto">
              <a:xfrm>
                <a:off x="8159148" y="4240118"/>
                <a:ext cx="12166" cy="27372"/>
              </a:xfrm>
              <a:custGeom>
                <a:avLst/>
                <a:gdLst>
                  <a:gd name="T0" fmla="*/ 2 w 8"/>
                  <a:gd name="T1" fmla="*/ 16 h 18"/>
                  <a:gd name="T2" fmla="*/ 2 w 8"/>
                  <a:gd name="T3" fmla="*/ 16 h 18"/>
                  <a:gd name="T4" fmla="*/ 2 w 8"/>
                  <a:gd name="T5" fmla="*/ 14 h 18"/>
                  <a:gd name="T6" fmla="*/ 2 w 8"/>
                  <a:gd name="T7" fmla="*/ 16 h 18"/>
                  <a:gd name="T8" fmla="*/ 0 w 8"/>
                  <a:gd name="T9" fmla="*/ 18 h 18"/>
                  <a:gd name="T10" fmla="*/ 0 w 8"/>
                  <a:gd name="T11" fmla="*/ 18 h 18"/>
                  <a:gd name="T12" fmla="*/ 0 w 8"/>
                  <a:gd name="T13" fmla="*/ 18 h 18"/>
                  <a:gd name="T14" fmla="*/ 0 w 8"/>
                  <a:gd name="T15" fmla="*/ 18 h 18"/>
                  <a:gd name="T16" fmla="*/ 6 w 8"/>
                  <a:gd name="T17" fmla="*/ 10 h 18"/>
                  <a:gd name="T18" fmla="*/ 6 w 8"/>
                  <a:gd name="T19" fmla="*/ 8 h 18"/>
                  <a:gd name="T20" fmla="*/ 6 w 8"/>
                  <a:gd name="T21" fmla="*/ 8 h 18"/>
                  <a:gd name="T22" fmla="*/ 6 w 8"/>
                  <a:gd name="T23" fmla="*/ 10 h 18"/>
                  <a:gd name="T24" fmla="*/ 4 w 8"/>
                  <a:gd name="T25" fmla="*/ 10 h 18"/>
                  <a:gd name="T26" fmla="*/ 4 w 8"/>
                  <a:gd name="T27" fmla="*/ 10 h 18"/>
                  <a:gd name="T28" fmla="*/ 6 w 8"/>
                  <a:gd name="T29" fmla="*/ 10 h 18"/>
                  <a:gd name="T30" fmla="*/ 6 w 8"/>
                  <a:gd name="T31" fmla="*/ 10 h 18"/>
                  <a:gd name="T32" fmla="*/ 4 w 8"/>
                  <a:gd name="T33" fmla="*/ 12 h 18"/>
                  <a:gd name="T34" fmla="*/ 4 w 8"/>
                  <a:gd name="T35" fmla="*/ 10 h 18"/>
                  <a:gd name="T36" fmla="*/ 4 w 8"/>
                  <a:gd name="T37" fmla="*/ 10 h 18"/>
                  <a:gd name="T38" fmla="*/ 6 w 8"/>
                  <a:gd name="T39" fmla="*/ 6 h 18"/>
                  <a:gd name="T40" fmla="*/ 6 w 8"/>
                  <a:gd name="T41" fmla="*/ 4 h 18"/>
                  <a:gd name="T42" fmla="*/ 6 w 8"/>
                  <a:gd name="T43" fmla="*/ 4 h 18"/>
                  <a:gd name="T44" fmla="*/ 8 w 8"/>
                  <a:gd name="T45" fmla="*/ 2 h 18"/>
                  <a:gd name="T46" fmla="*/ 8 w 8"/>
                  <a:gd name="T47" fmla="*/ 2 h 18"/>
                  <a:gd name="T48" fmla="*/ 8 w 8"/>
                  <a:gd name="T49" fmla="*/ 0 h 18"/>
                  <a:gd name="T50" fmla="*/ 8 w 8"/>
                  <a:gd name="T51" fmla="*/ 2 h 18"/>
                  <a:gd name="T52" fmla="*/ 8 w 8"/>
                  <a:gd name="T53" fmla="*/ 4 h 18"/>
                  <a:gd name="T54" fmla="*/ 8 w 8"/>
                  <a:gd name="T55" fmla="*/ 6 h 18"/>
                  <a:gd name="T56" fmla="*/ 8 w 8"/>
                  <a:gd name="T57" fmla="*/ 8 h 18"/>
                  <a:gd name="T58" fmla="*/ 8 w 8"/>
                  <a:gd name="T59" fmla="*/ 8 h 18"/>
                  <a:gd name="T60" fmla="*/ 6 w 8"/>
                  <a:gd name="T61" fmla="*/ 8 h 18"/>
                  <a:gd name="T62" fmla="*/ 6 w 8"/>
                  <a:gd name="T63" fmla="*/ 6 h 18"/>
                  <a:gd name="T64" fmla="*/ 6 w 8"/>
                  <a:gd name="T65" fmla="*/ 6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 h="18">
                    <a:moveTo>
                      <a:pt x="2" y="16"/>
                    </a:moveTo>
                    <a:lnTo>
                      <a:pt x="2" y="16"/>
                    </a:lnTo>
                    <a:lnTo>
                      <a:pt x="2" y="14"/>
                    </a:lnTo>
                    <a:lnTo>
                      <a:pt x="2" y="16"/>
                    </a:lnTo>
                    <a:close/>
                    <a:moveTo>
                      <a:pt x="0" y="18"/>
                    </a:moveTo>
                    <a:lnTo>
                      <a:pt x="0" y="18"/>
                    </a:lnTo>
                    <a:close/>
                    <a:moveTo>
                      <a:pt x="6" y="10"/>
                    </a:moveTo>
                    <a:lnTo>
                      <a:pt x="6" y="8"/>
                    </a:lnTo>
                    <a:lnTo>
                      <a:pt x="6" y="10"/>
                    </a:lnTo>
                    <a:close/>
                    <a:moveTo>
                      <a:pt x="4" y="10"/>
                    </a:moveTo>
                    <a:lnTo>
                      <a:pt x="4" y="10"/>
                    </a:lnTo>
                    <a:lnTo>
                      <a:pt x="6" y="10"/>
                    </a:lnTo>
                    <a:lnTo>
                      <a:pt x="4" y="12"/>
                    </a:lnTo>
                    <a:lnTo>
                      <a:pt x="4" y="10"/>
                    </a:lnTo>
                    <a:close/>
                    <a:moveTo>
                      <a:pt x="6" y="6"/>
                    </a:moveTo>
                    <a:lnTo>
                      <a:pt x="6" y="4"/>
                    </a:lnTo>
                    <a:lnTo>
                      <a:pt x="8" y="2"/>
                    </a:lnTo>
                    <a:lnTo>
                      <a:pt x="8" y="0"/>
                    </a:lnTo>
                    <a:lnTo>
                      <a:pt x="8" y="2"/>
                    </a:lnTo>
                    <a:lnTo>
                      <a:pt x="8" y="4"/>
                    </a:lnTo>
                    <a:lnTo>
                      <a:pt x="8" y="6"/>
                    </a:lnTo>
                    <a:lnTo>
                      <a:pt x="8" y="8"/>
                    </a:lnTo>
                    <a:lnTo>
                      <a:pt x="6" y="8"/>
                    </a:lnTo>
                    <a:lnTo>
                      <a:pt x="6" y="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155" name="Freeform 553">
                <a:extLst>
                  <a:ext uri="{FF2B5EF4-FFF2-40B4-BE49-F238E27FC236}">
                    <a16:creationId xmlns:a16="http://schemas.microsoft.com/office/drawing/2014/main" id="{2679096D-0A64-5392-5A31-FADE4D94AA33}"/>
                  </a:ext>
                </a:extLst>
              </p:cNvPr>
              <p:cNvSpPr>
                <a:spLocks noChangeAspect="1" noEditPoints="1"/>
              </p:cNvSpPr>
              <p:nvPr/>
            </p:nvSpPr>
            <p:spPr bwMode="auto">
              <a:xfrm>
                <a:off x="8159148" y="4240118"/>
                <a:ext cx="12166" cy="27372"/>
              </a:xfrm>
              <a:custGeom>
                <a:avLst/>
                <a:gdLst>
                  <a:gd name="T0" fmla="*/ 2 w 8"/>
                  <a:gd name="T1" fmla="*/ 16 h 18"/>
                  <a:gd name="T2" fmla="*/ 2 w 8"/>
                  <a:gd name="T3" fmla="*/ 16 h 18"/>
                  <a:gd name="T4" fmla="*/ 2 w 8"/>
                  <a:gd name="T5" fmla="*/ 14 h 18"/>
                  <a:gd name="T6" fmla="*/ 2 w 8"/>
                  <a:gd name="T7" fmla="*/ 16 h 18"/>
                  <a:gd name="T8" fmla="*/ 0 w 8"/>
                  <a:gd name="T9" fmla="*/ 18 h 18"/>
                  <a:gd name="T10" fmla="*/ 0 w 8"/>
                  <a:gd name="T11" fmla="*/ 18 h 18"/>
                  <a:gd name="T12" fmla="*/ 0 w 8"/>
                  <a:gd name="T13" fmla="*/ 18 h 18"/>
                  <a:gd name="T14" fmla="*/ 0 w 8"/>
                  <a:gd name="T15" fmla="*/ 18 h 18"/>
                  <a:gd name="T16" fmla="*/ 6 w 8"/>
                  <a:gd name="T17" fmla="*/ 10 h 18"/>
                  <a:gd name="T18" fmla="*/ 6 w 8"/>
                  <a:gd name="T19" fmla="*/ 8 h 18"/>
                  <a:gd name="T20" fmla="*/ 6 w 8"/>
                  <a:gd name="T21" fmla="*/ 8 h 18"/>
                  <a:gd name="T22" fmla="*/ 6 w 8"/>
                  <a:gd name="T23" fmla="*/ 10 h 18"/>
                  <a:gd name="T24" fmla="*/ 4 w 8"/>
                  <a:gd name="T25" fmla="*/ 10 h 18"/>
                  <a:gd name="T26" fmla="*/ 4 w 8"/>
                  <a:gd name="T27" fmla="*/ 10 h 18"/>
                  <a:gd name="T28" fmla="*/ 6 w 8"/>
                  <a:gd name="T29" fmla="*/ 10 h 18"/>
                  <a:gd name="T30" fmla="*/ 6 w 8"/>
                  <a:gd name="T31" fmla="*/ 10 h 18"/>
                  <a:gd name="T32" fmla="*/ 4 w 8"/>
                  <a:gd name="T33" fmla="*/ 12 h 18"/>
                  <a:gd name="T34" fmla="*/ 4 w 8"/>
                  <a:gd name="T35" fmla="*/ 10 h 18"/>
                  <a:gd name="T36" fmla="*/ 4 w 8"/>
                  <a:gd name="T37" fmla="*/ 10 h 18"/>
                  <a:gd name="T38" fmla="*/ 6 w 8"/>
                  <a:gd name="T39" fmla="*/ 6 h 18"/>
                  <a:gd name="T40" fmla="*/ 6 w 8"/>
                  <a:gd name="T41" fmla="*/ 4 h 18"/>
                  <a:gd name="T42" fmla="*/ 6 w 8"/>
                  <a:gd name="T43" fmla="*/ 4 h 18"/>
                  <a:gd name="T44" fmla="*/ 8 w 8"/>
                  <a:gd name="T45" fmla="*/ 2 h 18"/>
                  <a:gd name="T46" fmla="*/ 8 w 8"/>
                  <a:gd name="T47" fmla="*/ 2 h 18"/>
                  <a:gd name="T48" fmla="*/ 8 w 8"/>
                  <a:gd name="T49" fmla="*/ 0 h 18"/>
                  <a:gd name="T50" fmla="*/ 8 w 8"/>
                  <a:gd name="T51" fmla="*/ 2 h 18"/>
                  <a:gd name="T52" fmla="*/ 8 w 8"/>
                  <a:gd name="T53" fmla="*/ 4 h 18"/>
                  <a:gd name="T54" fmla="*/ 8 w 8"/>
                  <a:gd name="T55" fmla="*/ 6 h 18"/>
                  <a:gd name="T56" fmla="*/ 8 w 8"/>
                  <a:gd name="T57" fmla="*/ 8 h 18"/>
                  <a:gd name="T58" fmla="*/ 8 w 8"/>
                  <a:gd name="T59" fmla="*/ 8 h 18"/>
                  <a:gd name="T60" fmla="*/ 6 w 8"/>
                  <a:gd name="T61" fmla="*/ 8 h 18"/>
                  <a:gd name="T62" fmla="*/ 6 w 8"/>
                  <a:gd name="T63" fmla="*/ 6 h 18"/>
                  <a:gd name="T64" fmla="*/ 6 w 8"/>
                  <a:gd name="T65" fmla="*/ 6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 h="18">
                    <a:moveTo>
                      <a:pt x="2" y="16"/>
                    </a:moveTo>
                    <a:lnTo>
                      <a:pt x="2" y="16"/>
                    </a:lnTo>
                    <a:lnTo>
                      <a:pt x="2" y="14"/>
                    </a:lnTo>
                    <a:lnTo>
                      <a:pt x="2" y="16"/>
                    </a:lnTo>
                    <a:close/>
                    <a:moveTo>
                      <a:pt x="0" y="18"/>
                    </a:moveTo>
                    <a:lnTo>
                      <a:pt x="0" y="18"/>
                    </a:lnTo>
                    <a:close/>
                    <a:moveTo>
                      <a:pt x="6" y="10"/>
                    </a:moveTo>
                    <a:lnTo>
                      <a:pt x="6" y="8"/>
                    </a:lnTo>
                    <a:lnTo>
                      <a:pt x="6" y="10"/>
                    </a:lnTo>
                    <a:close/>
                    <a:moveTo>
                      <a:pt x="4" y="10"/>
                    </a:moveTo>
                    <a:lnTo>
                      <a:pt x="4" y="10"/>
                    </a:lnTo>
                    <a:lnTo>
                      <a:pt x="6" y="10"/>
                    </a:lnTo>
                    <a:lnTo>
                      <a:pt x="4" y="12"/>
                    </a:lnTo>
                    <a:lnTo>
                      <a:pt x="4" y="10"/>
                    </a:lnTo>
                    <a:close/>
                    <a:moveTo>
                      <a:pt x="6" y="6"/>
                    </a:moveTo>
                    <a:lnTo>
                      <a:pt x="6" y="4"/>
                    </a:lnTo>
                    <a:lnTo>
                      <a:pt x="8" y="2"/>
                    </a:lnTo>
                    <a:lnTo>
                      <a:pt x="8" y="0"/>
                    </a:lnTo>
                    <a:lnTo>
                      <a:pt x="8" y="2"/>
                    </a:lnTo>
                    <a:lnTo>
                      <a:pt x="8" y="4"/>
                    </a:lnTo>
                    <a:lnTo>
                      <a:pt x="8" y="6"/>
                    </a:lnTo>
                    <a:lnTo>
                      <a:pt x="8" y="8"/>
                    </a:lnTo>
                    <a:lnTo>
                      <a:pt x="6" y="8"/>
                    </a:lnTo>
                    <a:lnTo>
                      <a:pt x="6" y="6"/>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56" name="Freeform 554">
                <a:extLst>
                  <a:ext uri="{FF2B5EF4-FFF2-40B4-BE49-F238E27FC236}">
                    <a16:creationId xmlns:a16="http://schemas.microsoft.com/office/drawing/2014/main" id="{FC2CFED1-BFFD-BBD0-85EE-AE761AD2F23B}"/>
                  </a:ext>
                </a:extLst>
              </p:cNvPr>
              <p:cNvSpPr>
                <a:spLocks noChangeAspect="1"/>
              </p:cNvSpPr>
              <p:nvPr/>
            </p:nvSpPr>
            <p:spPr bwMode="auto">
              <a:xfrm>
                <a:off x="5175745" y="4567074"/>
                <a:ext cx="51701" cy="66911"/>
              </a:xfrm>
              <a:custGeom>
                <a:avLst/>
                <a:gdLst>
                  <a:gd name="T0" fmla="*/ 28 w 34"/>
                  <a:gd name="T1" fmla="*/ 12 h 44"/>
                  <a:gd name="T2" fmla="*/ 34 w 34"/>
                  <a:gd name="T3" fmla="*/ 18 h 44"/>
                  <a:gd name="T4" fmla="*/ 22 w 34"/>
                  <a:gd name="T5" fmla="*/ 32 h 44"/>
                  <a:gd name="T6" fmla="*/ 12 w 34"/>
                  <a:gd name="T7" fmla="*/ 44 h 44"/>
                  <a:gd name="T8" fmla="*/ 6 w 34"/>
                  <a:gd name="T9" fmla="*/ 44 h 44"/>
                  <a:gd name="T10" fmla="*/ 4 w 34"/>
                  <a:gd name="T11" fmla="*/ 26 h 44"/>
                  <a:gd name="T12" fmla="*/ 0 w 34"/>
                  <a:gd name="T13" fmla="*/ 10 h 44"/>
                  <a:gd name="T14" fmla="*/ 0 w 34"/>
                  <a:gd name="T15" fmla="*/ 8 h 44"/>
                  <a:gd name="T16" fmla="*/ 0 w 34"/>
                  <a:gd name="T17" fmla="*/ 8 h 44"/>
                  <a:gd name="T18" fmla="*/ 18 w 34"/>
                  <a:gd name="T19" fmla="*/ 6 h 44"/>
                  <a:gd name="T20" fmla="*/ 20 w 34"/>
                  <a:gd name="T21" fmla="*/ 0 h 44"/>
                  <a:gd name="T22" fmla="*/ 28 w 34"/>
                  <a:gd name="T23" fmla="*/ 0 h 44"/>
                  <a:gd name="T24" fmla="*/ 28 w 34"/>
                  <a:gd name="T25" fmla="*/ 12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44">
                    <a:moveTo>
                      <a:pt x="28" y="12"/>
                    </a:moveTo>
                    <a:lnTo>
                      <a:pt x="34" y="18"/>
                    </a:lnTo>
                    <a:lnTo>
                      <a:pt x="22" y="32"/>
                    </a:lnTo>
                    <a:lnTo>
                      <a:pt x="12" y="44"/>
                    </a:lnTo>
                    <a:lnTo>
                      <a:pt x="6" y="44"/>
                    </a:lnTo>
                    <a:lnTo>
                      <a:pt x="4" y="26"/>
                    </a:lnTo>
                    <a:lnTo>
                      <a:pt x="0" y="10"/>
                    </a:lnTo>
                    <a:lnTo>
                      <a:pt x="0" y="8"/>
                    </a:lnTo>
                    <a:lnTo>
                      <a:pt x="18" y="6"/>
                    </a:lnTo>
                    <a:lnTo>
                      <a:pt x="20" y="0"/>
                    </a:lnTo>
                    <a:lnTo>
                      <a:pt x="28" y="0"/>
                    </a:lnTo>
                    <a:lnTo>
                      <a:pt x="28" y="1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157" name="Freeform 555">
                <a:extLst>
                  <a:ext uri="{FF2B5EF4-FFF2-40B4-BE49-F238E27FC236}">
                    <a16:creationId xmlns:a16="http://schemas.microsoft.com/office/drawing/2014/main" id="{F3EB5CB3-8FA4-CAE4-43F3-070A01C903F4}"/>
                  </a:ext>
                </a:extLst>
              </p:cNvPr>
              <p:cNvSpPr>
                <a:spLocks noChangeAspect="1"/>
              </p:cNvSpPr>
              <p:nvPr/>
            </p:nvSpPr>
            <p:spPr bwMode="auto">
              <a:xfrm>
                <a:off x="7684726" y="3669844"/>
                <a:ext cx="45618" cy="114054"/>
              </a:xfrm>
              <a:custGeom>
                <a:avLst/>
                <a:gdLst>
                  <a:gd name="T0" fmla="*/ 24 w 30"/>
                  <a:gd name="T1" fmla="*/ 75 h 75"/>
                  <a:gd name="T2" fmla="*/ 18 w 30"/>
                  <a:gd name="T3" fmla="*/ 75 h 75"/>
                  <a:gd name="T4" fmla="*/ 16 w 30"/>
                  <a:gd name="T5" fmla="*/ 69 h 75"/>
                  <a:gd name="T6" fmla="*/ 16 w 30"/>
                  <a:gd name="T7" fmla="*/ 65 h 75"/>
                  <a:gd name="T8" fmla="*/ 4 w 30"/>
                  <a:gd name="T9" fmla="*/ 57 h 75"/>
                  <a:gd name="T10" fmla="*/ 0 w 30"/>
                  <a:gd name="T11" fmla="*/ 39 h 75"/>
                  <a:gd name="T12" fmla="*/ 6 w 30"/>
                  <a:gd name="T13" fmla="*/ 18 h 75"/>
                  <a:gd name="T14" fmla="*/ 10 w 30"/>
                  <a:gd name="T15" fmla="*/ 12 h 75"/>
                  <a:gd name="T16" fmla="*/ 18 w 30"/>
                  <a:gd name="T17" fmla="*/ 4 h 75"/>
                  <a:gd name="T18" fmla="*/ 18 w 30"/>
                  <a:gd name="T19" fmla="*/ 0 h 75"/>
                  <a:gd name="T20" fmla="*/ 24 w 30"/>
                  <a:gd name="T21" fmla="*/ 4 h 75"/>
                  <a:gd name="T22" fmla="*/ 30 w 30"/>
                  <a:gd name="T23" fmla="*/ 8 h 75"/>
                  <a:gd name="T24" fmla="*/ 28 w 30"/>
                  <a:gd name="T25" fmla="*/ 20 h 75"/>
                  <a:gd name="T26" fmla="*/ 28 w 30"/>
                  <a:gd name="T27" fmla="*/ 41 h 75"/>
                  <a:gd name="T28" fmla="*/ 22 w 30"/>
                  <a:gd name="T29" fmla="*/ 61 h 75"/>
                  <a:gd name="T30" fmla="*/ 24 w 30"/>
                  <a:gd name="T31" fmla="*/ 75 h 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0" h="75">
                    <a:moveTo>
                      <a:pt x="24" y="75"/>
                    </a:moveTo>
                    <a:lnTo>
                      <a:pt x="18" y="75"/>
                    </a:lnTo>
                    <a:lnTo>
                      <a:pt x="16" y="69"/>
                    </a:lnTo>
                    <a:lnTo>
                      <a:pt x="16" y="65"/>
                    </a:lnTo>
                    <a:lnTo>
                      <a:pt x="4" y="57"/>
                    </a:lnTo>
                    <a:lnTo>
                      <a:pt x="0" y="39"/>
                    </a:lnTo>
                    <a:lnTo>
                      <a:pt x="6" y="18"/>
                    </a:lnTo>
                    <a:lnTo>
                      <a:pt x="10" y="12"/>
                    </a:lnTo>
                    <a:lnTo>
                      <a:pt x="18" y="4"/>
                    </a:lnTo>
                    <a:lnTo>
                      <a:pt x="18" y="0"/>
                    </a:lnTo>
                    <a:lnTo>
                      <a:pt x="24" y="4"/>
                    </a:lnTo>
                    <a:lnTo>
                      <a:pt x="30" y="8"/>
                    </a:lnTo>
                    <a:lnTo>
                      <a:pt x="28" y="20"/>
                    </a:lnTo>
                    <a:lnTo>
                      <a:pt x="28" y="41"/>
                    </a:lnTo>
                    <a:lnTo>
                      <a:pt x="22" y="61"/>
                    </a:lnTo>
                    <a:lnTo>
                      <a:pt x="24" y="75"/>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158" name="Freeform 556">
                <a:extLst>
                  <a:ext uri="{FF2B5EF4-FFF2-40B4-BE49-F238E27FC236}">
                    <a16:creationId xmlns:a16="http://schemas.microsoft.com/office/drawing/2014/main" id="{AFFBCCE3-4FFB-72D0-CD73-A5FD59BDA33F}"/>
                  </a:ext>
                </a:extLst>
              </p:cNvPr>
              <p:cNvSpPr>
                <a:spLocks noChangeAspect="1"/>
              </p:cNvSpPr>
              <p:nvPr/>
            </p:nvSpPr>
            <p:spPr bwMode="auto">
              <a:xfrm>
                <a:off x="4500604" y="2950535"/>
                <a:ext cx="115566" cy="65393"/>
              </a:xfrm>
              <a:custGeom>
                <a:avLst/>
                <a:gdLst>
                  <a:gd name="T0" fmla="*/ 4 w 76"/>
                  <a:gd name="T1" fmla="*/ 35 h 43"/>
                  <a:gd name="T2" fmla="*/ 0 w 76"/>
                  <a:gd name="T3" fmla="*/ 33 h 43"/>
                  <a:gd name="T4" fmla="*/ 4 w 76"/>
                  <a:gd name="T5" fmla="*/ 31 h 43"/>
                  <a:gd name="T6" fmla="*/ 2 w 76"/>
                  <a:gd name="T7" fmla="*/ 26 h 43"/>
                  <a:gd name="T8" fmla="*/ 8 w 76"/>
                  <a:gd name="T9" fmla="*/ 20 h 43"/>
                  <a:gd name="T10" fmla="*/ 10 w 76"/>
                  <a:gd name="T11" fmla="*/ 16 h 43"/>
                  <a:gd name="T12" fmla="*/ 14 w 76"/>
                  <a:gd name="T13" fmla="*/ 12 h 43"/>
                  <a:gd name="T14" fmla="*/ 16 w 76"/>
                  <a:gd name="T15" fmla="*/ 8 h 43"/>
                  <a:gd name="T16" fmla="*/ 16 w 76"/>
                  <a:gd name="T17" fmla="*/ 8 h 43"/>
                  <a:gd name="T18" fmla="*/ 18 w 76"/>
                  <a:gd name="T19" fmla="*/ 6 h 43"/>
                  <a:gd name="T20" fmla="*/ 22 w 76"/>
                  <a:gd name="T21" fmla="*/ 8 h 43"/>
                  <a:gd name="T22" fmla="*/ 26 w 76"/>
                  <a:gd name="T23" fmla="*/ 6 h 43"/>
                  <a:gd name="T24" fmla="*/ 28 w 76"/>
                  <a:gd name="T25" fmla="*/ 6 h 43"/>
                  <a:gd name="T26" fmla="*/ 32 w 76"/>
                  <a:gd name="T27" fmla="*/ 6 h 43"/>
                  <a:gd name="T28" fmla="*/ 36 w 76"/>
                  <a:gd name="T29" fmla="*/ 4 h 43"/>
                  <a:gd name="T30" fmla="*/ 40 w 76"/>
                  <a:gd name="T31" fmla="*/ 6 h 43"/>
                  <a:gd name="T32" fmla="*/ 44 w 76"/>
                  <a:gd name="T33" fmla="*/ 4 h 43"/>
                  <a:gd name="T34" fmla="*/ 40 w 76"/>
                  <a:gd name="T35" fmla="*/ 4 h 43"/>
                  <a:gd name="T36" fmla="*/ 42 w 76"/>
                  <a:gd name="T37" fmla="*/ 0 h 43"/>
                  <a:gd name="T38" fmla="*/ 46 w 76"/>
                  <a:gd name="T39" fmla="*/ 2 h 43"/>
                  <a:gd name="T40" fmla="*/ 48 w 76"/>
                  <a:gd name="T41" fmla="*/ 2 h 43"/>
                  <a:gd name="T42" fmla="*/ 54 w 76"/>
                  <a:gd name="T43" fmla="*/ 2 h 43"/>
                  <a:gd name="T44" fmla="*/ 60 w 76"/>
                  <a:gd name="T45" fmla="*/ 8 h 43"/>
                  <a:gd name="T46" fmla="*/ 60 w 76"/>
                  <a:gd name="T47" fmla="*/ 8 h 43"/>
                  <a:gd name="T48" fmla="*/ 58 w 76"/>
                  <a:gd name="T49" fmla="*/ 10 h 43"/>
                  <a:gd name="T50" fmla="*/ 58 w 76"/>
                  <a:gd name="T51" fmla="*/ 14 h 43"/>
                  <a:gd name="T52" fmla="*/ 58 w 76"/>
                  <a:gd name="T53" fmla="*/ 16 h 43"/>
                  <a:gd name="T54" fmla="*/ 60 w 76"/>
                  <a:gd name="T55" fmla="*/ 14 h 43"/>
                  <a:gd name="T56" fmla="*/ 62 w 76"/>
                  <a:gd name="T57" fmla="*/ 16 h 43"/>
                  <a:gd name="T58" fmla="*/ 64 w 76"/>
                  <a:gd name="T59" fmla="*/ 16 h 43"/>
                  <a:gd name="T60" fmla="*/ 64 w 76"/>
                  <a:gd name="T61" fmla="*/ 18 h 43"/>
                  <a:gd name="T62" fmla="*/ 68 w 76"/>
                  <a:gd name="T63" fmla="*/ 20 h 43"/>
                  <a:gd name="T64" fmla="*/ 70 w 76"/>
                  <a:gd name="T65" fmla="*/ 18 h 43"/>
                  <a:gd name="T66" fmla="*/ 72 w 76"/>
                  <a:gd name="T67" fmla="*/ 18 h 43"/>
                  <a:gd name="T68" fmla="*/ 74 w 76"/>
                  <a:gd name="T69" fmla="*/ 18 h 43"/>
                  <a:gd name="T70" fmla="*/ 74 w 76"/>
                  <a:gd name="T71" fmla="*/ 20 h 43"/>
                  <a:gd name="T72" fmla="*/ 76 w 76"/>
                  <a:gd name="T73" fmla="*/ 26 h 43"/>
                  <a:gd name="T74" fmla="*/ 70 w 76"/>
                  <a:gd name="T75" fmla="*/ 24 h 43"/>
                  <a:gd name="T76" fmla="*/ 68 w 76"/>
                  <a:gd name="T77" fmla="*/ 29 h 43"/>
                  <a:gd name="T78" fmla="*/ 70 w 76"/>
                  <a:gd name="T79" fmla="*/ 33 h 43"/>
                  <a:gd name="T80" fmla="*/ 68 w 76"/>
                  <a:gd name="T81" fmla="*/ 33 h 43"/>
                  <a:gd name="T82" fmla="*/ 66 w 76"/>
                  <a:gd name="T83" fmla="*/ 31 h 43"/>
                  <a:gd name="T84" fmla="*/ 60 w 76"/>
                  <a:gd name="T85" fmla="*/ 33 h 43"/>
                  <a:gd name="T86" fmla="*/ 58 w 76"/>
                  <a:gd name="T87" fmla="*/ 29 h 43"/>
                  <a:gd name="T88" fmla="*/ 56 w 76"/>
                  <a:gd name="T89" fmla="*/ 29 h 43"/>
                  <a:gd name="T90" fmla="*/ 54 w 76"/>
                  <a:gd name="T91" fmla="*/ 33 h 43"/>
                  <a:gd name="T92" fmla="*/ 52 w 76"/>
                  <a:gd name="T93" fmla="*/ 41 h 43"/>
                  <a:gd name="T94" fmla="*/ 50 w 76"/>
                  <a:gd name="T95" fmla="*/ 41 h 43"/>
                  <a:gd name="T96" fmla="*/ 48 w 76"/>
                  <a:gd name="T97" fmla="*/ 35 h 43"/>
                  <a:gd name="T98" fmla="*/ 42 w 76"/>
                  <a:gd name="T99" fmla="*/ 33 h 43"/>
                  <a:gd name="T100" fmla="*/ 40 w 76"/>
                  <a:gd name="T101" fmla="*/ 29 h 43"/>
                  <a:gd name="T102" fmla="*/ 36 w 76"/>
                  <a:gd name="T103" fmla="*/ 35 h 43"/>
                  <a:gd name="T104" fmla="*/ 32 w 76"/>
                  <a:gd name="T105" fmla="*/ 39 h 43"/>
                  <a:gd name="T106" fmla="*/ 28 w 76"/>
                  <a:gd name="T107" fmla="*/ 39 h 43"/>
                  <a:gd name="T108" fmla="*/ 22 w 76"/>
                  <a:gd name="T109" fmla="*/ 41 h 43"/>
                  <a:gd name="T110" fmla="*/ 18 w 76"/>
                  <a:gd name="T111" fmla="*/ 39 h 43"/>
                  <a:gd name="T112" fmla="*/ 16 w 76"/>
                  <a:gd name="T113" fmla="*/ 37 h 43"/>
                  <a:gd name="T114" fmla="*/ 14 w 76"/>
                  <a:gd name="T115" fmla="*/ 33 h 43"/>
                  <a:gd name="T116" fmla="*/ 14 w 76"/>
                  <a:gd name="T117" fmla="*/ 31 h 43"/>
                  <a:gd name="T118" fmla="*/ 12 w 76"/>
                  <a:gd name="T119" fmla="*/ 29 h 43"/>
                  <a:gd name="T120" fmla="*/ 8 w 76"/>
                  <a:gd name="T121" fmla="*/ 31 h 43"/>
                  <a:gd name="T122" fmla="*/ 4 w 76"/>
                  <a:gd name="T123" fmla="*/ 33 h 4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6" h="43">
                    <a:moveTo>
                      <a:pt x="4" y="33"/>
                    </a:moveTo>
                    <a:lnTo>
                      <a:pt x="6" y="33"/>
                    </a:lnTo>
                    <a:lnTo>
                      <a:pt x="4" y="35"/>
                    </a:lnTo>
                    <a:lnTo>
                      <a:pt x="2" y="35"/>
                    </a:lnTo>
                    <a:lnTo>
                      <a:pt x="0" y="35"/>
                    </a:lnTo>
                    <a:lnTo>
                      <a:pt x="0" y="33"/>
                    </a:lnTo>
                    <a:lnTo>
                      <a:pt x="2" y="33"/>
                    </a:lnTo>
                    <a:lnTo>
                      <a:pt x="4" y="33"/>
                    </a:lnTo>
                    <a:lnTo>
                      <a:pt x="4" y="31"/>
                    </a:lnTo>
                    <a:lnTo>
                      <a:pt x="2" y="29"/>
                    </a:lnTo>
                    <a:lnTo>
                      <a:pt x="4" y="26"/>
                    </a:lnTo>
                    <a:lnTo>
                      <a:pt x="2" y="26"/>
                    </a:lnTo>
                    <a:lnTo>
                      <a:pt x="6" y="22"/>
                    </a:lnTo>
                    <a:lnTo>
                      <a:pt x="8" y="20"/>
                    </a:lnTo>
                    <a:lnTo>
                      <a:pt x="8" y="18"/>
                    </a:lnTo>
                    <a:lnTo>
                      <a:pt x="10" y="16"/>
                    </a:lnTo>
                    <a:lnTo>
                      <a:pt x="10" y="14"/>
                    </a:lnTo>
                    <a:lnTo>
                      <a:pt x="12" y="14"/>
                    </a:lnTo>
                    <a:lnTo>
                      <a:pt x="14" y="12"/>
                    </a:lnTo>
                    <a:lnTo>
                      <a:pt x="16" y="10"/>
                    </a:lnTo>
                    <a:lnTo>
                      <a:pt x="16" y="8"/>
                    </a:lnTo>
                    <a:lnTo>
                      <a:pt x="18" y="8"/>
                    </a:lnTo>
                    <a:lnTo>
                      <a:pt x="16" y="8"/>
                    </a:lnTo>
                    <a:lnTo>
                      <a:pt x="14" y="8"/>
                    </a:lnTo>
                    <a:lnTo>
                      <a:pt x="16" y="8"/>
                    </a:lnTo>
                    <a:lnTo>
                      <a:pt x="16" y="6"/>
                    </a:lnTo>
                    <a:lnTo>
                      <a:pt x="18" y="6"/>
                    </a:lnTo>
                    <a:lnTo>
                      <a:pt x="20" y="6"/>
                    </a:lnTo>
                    <a:lnTo>
                      <a:pt x="20" y="8"/>
                    </a:lnTo>
                    <a:lnTo>
                      <a:pt x="22" y="8"/>
                    </a:lnTo>
                    <a:lnTo>
                      <a:pt x="24" y="8"/>
                    </a:lnTo>
                    <a:lnTo>
                      <a:pt x="24" y="6"/>
                    </a:lnTo>
                    <a:lnTo>
                      <a:pt x="26" y="6"/>
                    </a:lnTo>
                    <a:lnTo>
                      <a:pt x="26" y="4"/>
                    </a:lnTo>
                    <a:lnTo>
                      <a:pt x="28" y="6"/>
                    </a:lnTo>
                    <a:lnTo>
                      <a:pt x="30" y="6"/>
                    </a:lnTo>
                    <a:lnTo>
                      <a:pt x="30" y="4"/>
                    </a:lnTo>
                    <a:lnTo>
                      <a:pt x="32" y="4"/>
                    </a:lnTo>
                    <a:lnTo>
                      <a:pt x="32" y="6"/>
                    </a:lnTo>
                    <a:lnTo>
                      <a:pt x="34" y="6"/>
                    </a:lnTo>
                    <a:lnTo>
                      <a:pt x="36" y="4"/>
                    </a:lnTo>
                    <a:lnTo>
                      <a:pt x="38" y="4"/>
                    </a:lnTo>
                    <a:lnTo>
                      <a:pt x="38" y="6"/>
                    </a:lnTo>
                    <a:lnTo>
                      <a:pt x="40" y="6"/>
                    </a:lnTo>
                    <a:lnTo>
                      <a:pt x="42" y="4"/>
                    </a:lnTo>
                    <a:lnTo>
                      <a:pt x="40" y="4"/>
                    </a:lnTo>
                    <a:lnTo>
                      <a:pt x="42" y="4"/>
                    </a:lnTo>
                    <a:lnTo>
                      <a:pt x="44" y="4"/>
                    </a:lnTo>
                    <a:lnTo>
                      <a:pt x="42" y="4"/>
                    </a:lnTo>
                    <a:lnTo>
                      <a:pt x="40" y="4"/>
                    </a:lnTo>
                    <a:lnTo>
                      <a:pt x="40" y="2"/>
                    </a:lnTo>
                    <a:lnTo>
                      <a:pt x="42" y="0"/>
                    </a:lnTo>
                    <a:lnTo>
                      <a:pt x="44" y="0"/>
                    </a:lnTo>
                    <a:lnTo>
                      <a:pt x="46" y="2"/>
                    </a:lnTo>
                    <a:lnTo>
                      <a:pt x="44" y="2"/>
                    </a:lnTo>
                    <a:lnTo>
                      <a:pt x="46" y="2"/>
                    </a:lnTo>
                    <a:lnTo>
                      <a:pt x="48" y="4"/>
                    </a:lnTo>
                    <a:lnTo>
                      <a:pt x="48" y="2"/>
                    </a:lnTo>
                    <a:lnTo>
                      <a:pt x="50" y="2"/>
                    </a:lnTo>
                    <a:lnTo>
                      <a:pt x="52" y="2"/>
                    </a:lnTo>
                    <a:lnTo>
                      <a:pt x="52" y="4"/>
                    </a:lnTo>
                    <a:lnTo>
                      <a:pt x="54" y="2"/>
                    </a:lnTo>
                    <a:lnTo>
                      <a:pt x="60" y="6"/>
                    </a:lnTo>
                    <a:lnTo>
                      <a:pt x="58" y="6"/>
                    </a:lnTo>
                    <a:lnTo>
                      <a:pt x="58" y="8"/>
                    </a:lnTo>
                    <a:lnTo>
                      <a:pt x="60" y="8"/>
                    </a:lnTo>
                    <a:lnTo>
                      <a:pt x="60" y="10"/>
                    </a:lnTo>
                    <a:lnTo>
                      <a:pt x="58" y="10"/>
                    </a:lnTo>
                    <a:lnTo>
                      <a:pt x="58" y="12"/>
                    </a:lnTo>
                    <a:lnTo>
                      <a:pt x="58" y="14"/>
                    </a:lnTo>
                    <a:lnTo>
                      <a:pt x="58" y="16"/>
                    </a:lnTo>
                    <a:lnTo>
                      <a:pt x="58" y="14"/>
                    </a:lnTo>
                    <a:lnTo>
                      <a:pt x="58" y="16"/>
                    </a:lnTo>
                    <a:lnTo>
                      <a:pt x="60" y="16"/>
                    </a:lnTo>
                    <a:lnTo>
                      <a:pt x="60" y="14"/>
                    </a:lnTo>
                    <a:lnTo>
                      <a:pt x="60" y="16"/>
                    </a:lnTo>
                    <a:lnTo>
                      <a:pt x="62" y="16"/>
                    </a:lnTo>
                    <a:lnTo>
                      <a:pt x="64" y="16"/>
                    </a:lnTo>
                    <a:lnTo>
                      <a:pt x="64" y="18"/>
                    </a:lnTo>
                    <a:lnTo>
                      <a:pt x="66" y="18"/>
                    </a:lnTo>
                    <a:lnTo>
                      <a:pt x="68" y="18"/>
                    </a:lnTo>
                    <a:lnTo>
                      <a:pt x="68" y="20"/>
                    </a:lnTo>
                    <a:lnTo>
                      <a:pt x="70" y="20"/>
                    </a:lnTo>
                    <a:lnTo>
                      <a:pt x="70" y="18"/>
                    </a:lnTo>
                    <a:lnTo>
                      <a:pt x="72" y="18"/>
                    </a:lnTo>
                    <a:lnTo>
                      <a:pt x="72" y="16"/>
                    </a:lnTo>
                    <a:lnTo>
                      <a:pt x="74" y="16"/>
                    </a:lnTo>
                    <a:lnTo>
                      <a:pt x="74" y="18"/>
                    </a:lnTo>
                    <a:lnTo>
                      <a:pt x="74" y="20"/>
                    </a:lnTo>
                    <a:lnTo>
                      <a:pt x="76" y="22"/>
                    </a:lnTo>
                    <a:lnTo>
                      <a:pt x="74" y="24"/>
                    </a:lnTo>
                    <a:lnTo>
                      <a:pt x="76" y="24"/>
                    </a:lnTo>
                    <a:lnTo>
                      <a:pt x="76" y="26"/>
                    </a:lnTo>
                    <a:lnTo>
                      <a:pt x="74" y="26"/>
                    </a:lnTo>
                    <a:lnTo>
                      <a:pt x="72" y="26"/>
                    </a:lnTo>
                    <a:lnTo>
                      <a:pt x="72" y="24"/>
                    </a:lnTo>
                    <a:lnTo>
                      <a:pt x="70" y="24"/>
                    </a:lnTo>
                    <a:lnTo>
                      <a:pt x="68" y="26"/>
                    </a:lnTo>
                    <a:lnTo>
                      <a:pt x="68" y="29"/>
                    </a:lnTo>
                    <a:lnTo>
                      <a:pt x="70" y="29"/>
                    </a:lnTo>
                    <a:lnTo>
                      <a:pt x="70" y="31"/>
                    </a:lnTo>
                    <a:lnTo>
                      <a:pt x="70" y="33"/>
                    </a:lnTo>
                    <a:lnTo>
                      <a:pt x="68" y="33"/>
                    </a:lnTo>
                    <a:lnTo>
                      <a:pt x="68" y="31"/>
                    </a:lnTo>
                    <a:lnTo>
                      <a:pt x="66" y="29"/>
                    </a:lnTo>
                    <a:lnTo>
                      <a:pt x="66" y="31"/>
                    </a:lnTo>
                    <a:lnTo>
                      <a:pt x="64" y="31"/>
                    </a:lnTo>
                    <a:lnTo>
                      <a:pt x="62" y="31"/>
                    </a:lnTo>
                    <a:lnTo>
                      <a:pt x="60" y="33"/>
                    </a:lnTo>
                    <a:lnTo>
                      <a:pt x="58" y="31"/>
                    </a:lnTo>
                    <a:lnTo>
                      <a:pt x="58" y="29"/>
                    </a:lnTo>
                    <a:lnTo>
                      <a:pt x="58" y="26"/>
                    </a:lnTo>
                    <a:lnTo>
                      <a:pt x="56" y="26"/>
                    </a:lnTo>
                    <a:lnTo>
                      <a:pt x="56" y="29"/>
                    </a:lnTo>
                    <a:lnTo>
                      <a:pt x="56" y="31"/>
                    </a:lnTo>
                    <a:lnTo>
                      <a:pt x="56" y="33"/>
                    </a:lnTo>
                    <a:lnTo>
                      <a:pt x="54" y="33"/>
                    </a:lnTo>
                    <a:lnTo>
                      <a:pt x="52" y="37"/>
                    </a:lnTo>
                    <a:lnTo>
                      <a:pt x="52" y="39"/>
                    </a:lnTo>
                    <a:lnTo>
                      <a:pt x="52" y="41"/>
                    </a:lnTo>
                    <a:lnTo>
                      <a:pt x="52" y="43"/>
                    </a:lnTo>
                    <a:lnTo>
                      <a:pt x="50" y="41"/>
                    </a:lnTo>
                    <a:lnTo>
                      <a:pt x="50" y="39"/>
                    </a:lnTo>
                    <a:lnTo>
                      <a:pt x="48" y="37"/>
                    </a:lnTo>
                    <a:lnTo>
                      <a:pt x="48" y="35"/>
                    </a:lnTo>
                    <a:lnTo>
                      <a:pt x="46" y="35"/>
                    </a:lnTo>
                    <a:lnTo>
                      <a:pt x="44" y="35"/>
                    </a:lnTo>
                    <a:lnTo>
                      <a:pt x="42" y="33"/>
                    </a:lnTo>
                    <a:lnTo>
                      <a:pt x="42" y="29"/>
                    </a:lnTo>
                    <a:lnTo>
                      <a:pt x="40" y="29"/>
                    </a:lnTo>
                    <a:lnTo>
                      <a:pt x="38" y="31"/>
                    </a:lnTo>
                    <a:lnTo>
                      <a:pt x="36" y="33"/>
                    </a:lnTo>
                    <a:lnTo>
                      <a:pt x="36" y="35"/>
                    </a:lnTo>
                    <a:lnTo>
                      <a:pt x="34" y="37"/>
                    </a:lnTo>
                    <a:lnTo>
                      <a:pt x="32" y="39"/>
                    </a:lnTo>
                    <a:lnTo>
                      <a:pt x="30" y="39"/>
                    </a:lnTo>
                    <a:lnTo>
                      <a:pt x="28" y="39"/>
                    </a:lnTo>
                    <a:lnTo>
                      <a:pt x="26" y="39"/>
                    </a:lnTo>
                    <a:lnTo>
                      <a:pt x="24" y="39"/>
                    </a:lnTo>
                    <a:lnTo>
                      <a:pt x="22" y="41"/>
                    </a:lnTo>
                    <a:lnTo>
                      <a:pt x="20" y="41"/>
                    </a:lnTo>
                    <a:lnTo>
                      <a:pt x="18" y="39"/>
                    </a:lnTo>
                    <a:lnTo>
                      <a:pt x="18" y="37"/>
                    </a:lnTo>
                    <a:lnTo>
                      <a:pt x="16" y="37"/>
                    </a:lnTo>
                    <a:lnTo>
                      <a:pt x="16" y="35"/>
                    </a:lnTo>
                    <a:lnTo>
                      <a:pt x="14" y="35"/>
                    </a:lnTo>
                    <a:lnTo>
                      <a:pt x="14" y="33"/>
                    </a:lnTo>
                    <a:lnTo>
                      <a:pt x="14" y="31"/>
                    </a:lnTo>
                    <a:lnTo>
                      <a:pt x="14" y="29"/>
                    </a:lnTo>
                    <a:lnTo>
                      <a:pt x="12" y="29"/>
                    </a:lnTo>
                    <a:lnTo>
                      <a:pt x="10" y="29"/>
                    </a:lnTo>
                    <a:lnTo>
                      <a:pt x="8" y="29"/>
                    </a:lnTo>
                    <a:lnTo>
                      <a:pt x="8" y="31"/>
                    </a:lnTo>
                    <a:lnTo>
                      <a:pt x="6" y="29"/>
                    </a:lnTo>
                    <a:lnTo>
                      <a:pt x="6" y="31"/>
                    </a:lnTo>
                    <a:lnTo>
                      <a:pt x="4" y="31"/>
                    </a:lnTo>
                    <a:lnTo>
                      <a:pt x="4" y="33"/>
                    </a:lnTo>
                    <a:lnTo>
                      <a:pt x="6" y="33"/>
                    </a:lnTo>
                    <a:lnTo>
                      <a:pt x="4" y="33"/>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159" name="Freeform 557">
                <a:extLst>
                  <a:ext uri="{FF2B5EF4-FFF2-40B4-BE49-F238E27FC236}">
                    <a16:creationId xmlns:a16="http://schemas.microsoft.com/office/drawing/2014/main" id="{EC90C27F-7956-A620-CEA8-0F8207E76527}"/>
                  </a:ext>
                </a:extLst>
              </p:cNvPr>
              <p:cNvSpPr>
                <a:spLocks noChangeAspect="1"/>
              </p:cNvSpPr>
              <p:nvPr/>
            </p:nvSpPr>
            <p:spPr bwMode="auto">
              <a:xfrm>
                <a:off x="4680034" y="5038503"/>
                <a:ext cx="380149" cy="384744"/>
              </a:xfrm>
              <a:custGeom>
                <a:avLst/>
                <a:gdLst>
                  <a:gd name="T0" fmla="*/ 148 w 250"/>
                  <a:gd name="T1" fmla="*/ 167 h 253"/>
                  <a:gd name="T2" fmla="*/ 146 w 250"/>
                  <a:gd name="T3" fmla="*/ 187 h 253"/>
                  <a:gd name="T4" fmla="*/ 144 w 250"/>
                  <a:gd name="T5" fmla="*/ 205 h 253"/>
                  <a:gd name="T6" fmla="*/ 142 w 250"/>
                  <a:gd name="T7" fmla="*/ 225 h 253"/>
                  <a:gd name="T8" fmla="*/ 140 w 250"/>
                  <a:gd name="T9" fmla="*/ 245 h 253"/>
                  <a:gd name="T10" fmla="*/ 124 w 250"/>
                  <a:gd name="T11" fmla="*/ 253 h 253"/>
                  <a:gd name="T12" fmla="*/ 96 w 250"/>
                  <a:gd name="T13" fmla="*/ 249 h 253"/>
                  <a:gd name="T14" fmla="*/ 90 w 250"/>
                  <a:gd name="T15" fmla="*/ 235 h 253"/>
                  <a:gd name="T16" fmla="*/ 80 w 250"/>
                  <a:gd name="T17" fmla="*/ 247 h 253"/>
                  <a:gd name="T18" fmla="*/ 70 w 250"/>
                  <a:gd name="T19" fmla="*/ 233 h 253"/>
                  <a:gd name="T20" fmla="*/ 60 w 250"/>
                  <a:gd name="T21" fmla="*/ 217 h 253"/>
                  <a:gd name="T22" fmla="*/ 56 w 250"/>
                  <a:gd name="T23" fmla="*/ 195 h 253"/>
                  <a:gd name="T24" fmla="*/ 54 w 250"/>
                  <a:gd name="T25" fmla="*/ 175 h 253"/>
                  <a:gd name="T26" fmla="*/ 50 w 250"/>
                  <a:gd name="T27" fmla="*/ 153 h 253"/>
                  <a:gd name="T28" fmla="*/ 48 w 250"/>
                  <a:gd name="T29" fmla="*/ 131 h 253"/>
                  <a:gd name="T30" fmla="*/ 52 w 250"/>
                  <a:gd name="T31" fmla="*/ 133 h 253"/>
                  <a:gd name="T32" fmla="*/ 48 w 250"/>
                  <a:gd name="T33" fmla="*/ 121 h 253"/>
                  <a:gd name="T34" fmla="*/ 36 w 250"/>
                  <a:gd name="T35" fmla="*/ 97 h 253"/>
                  <a:gd name="T36" fmla="*/ 24 w 250"/>
                  <a:gd name="T37" fmla="*/ 71 h 253"/>
                  <a:gd name="T38" fmla="*/ 12 w 250"/>
                  <a:gd name="T39" fmla="*/ 44 h 253"/>
                  <a:gd name="T40" fmla="*/ 0 w 250"/>
                  <a:gd name="T41" fmla="*/ 18 h 253"/>
                  <a:gd name="T42" fmla="*/ 0 w 250"/>
                  <a:gd name="T43" fmla="*/ 6 h 253"/>
                  <a:gd name="T44" fmla="*/ 22 w 250"/>
                  <a:gd name="T45" fmla="*/ 0 h 253"/>
                  <a:gd name="T46" fmla="*/ 36 w 250"/>
                  <a:gd name="T47" fmla="*/ 6 h 253"/>
                  <a:gd name="T48" fmla="*/ 58 w 250"/>
                  <a:gd name="T49" fmla="*/ 6 h 253"/>
                  <a:gd name="T50" fmla="*/ 80 w 250"/>
                  <a:gd name="T51" fmla="*/ 8 h 253"/>
                  <a:gd name="T52" fmla="*/ 102 w 250"/>
                  <a:gd name="T53" fmla="*/ 8 h 253"/>
                  <a:gd name="T54" fmla="*/ 122 w 250"/>
                  <a:gd name="T55" fmla="*/ 8 h 253"/>
                  <a:gd name="T56" fmla="*/ 126 w 250"/>
                  <a:gd name="T57" fmla="*/ 12 h 253"/>
                  <a:gd name="T58" fmla="*/ 144 w 250"/>
                  <a:gd name="T59" fmla="*/ 16 h 253"/>
                  <a:gd name="T60" fmla="*/ 160 w 250"/>
                  <a:gd name="T61" fmla="*/ 20 h 253"/>
                  <a:gd name="T62" fmla="*/ 188 w 250"/>
                  <a:gd name="T63" fmla="*/ 18 h 253"/>
                  <a:gd name="T64" fmla="*/ 216 w 250"/>
                  <a:gd name="T65" fmla="*/ 14 h 253"/>
                  <a:gd name="T66" fmla="*/ 228 w 250"/>
                  <a:gd name="T67" fmla="*/ 10 h 253"/>
                  <a:gd name="T68" fmla="*/ 250 w 250"/>
                  <a:gd name="T69" fmla="*/ 18 h 253"/>
                  <a:gd name="T70" fmla="*/ 234 w 250"/>
                  <a:gd name="T71" fmla="*/ 24 h 253"/>
                  <a:gd name="T72" fmla="*/ 220 w 250"/>
                  <a:gd name="T73" fmla="*/ 30 h 253"/>
                  <a:gd name="T74" fmla="*/ 214 w 250"/>
                  <a:gd name="T75" fmla="*/ 24 h 253"/>
                  <a:gd name="T76" fmla="*/ 192 w 250"/>
                  <a:gd name="T77" fmla="*/ 26 h 253"/>
                  <a:gd name="T78" fmla="*/ 170 w 250"/>
                  <a:gd name="T79" fmla="*/ 28 h 253"/>
                  <a:gd name="T80" fmla="*/ 170 w 250"/>
                  <a:gd name="T81" fmla="*/ 48 h 253"/>
                  <a:gd name="T82" fmla="*/ 170 w 250"/>
                  <a:gd name="T83" fmla="*/ 69 h 253"/>
                  <a:gd name="T84" fmla="*/ 168 w 250"/>
                  <a:gd name="T85" fmla="*/ 87 h 253"/>
                  <a:gd name="T86" fmla="*/ 168 w 250"/>
                  <a:gd name="T87" fmla="*/ 107 h 253"/>
                  <a:gd name="T88" fmla="*/ 150 w 250"/>
                  <a:gd name="T89" fmla="*/ 107 h 253"/>
                  <a:gd name="T90" fmla="*/ 148 w 250"/>
                  <a:gd name="T91" fmla="*/ 137 h 253"/>
                  <a:gd name="T92" fmla="*/ 148 w 250"/>
                  <a:gd name="T93" fmla="*/ 167 h 2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0" h="253">
                    <a:moveTo>
                      <a:pt x="148" y="167"/>
                    </a:moveTo>
                    <a:lnTo>
                      <a:pt x="146" y="187"/>
                    </a:lnTo>
                    <a:lnTo>
                      <a:pt x="144" y="205"/>
                    </a:lnTo>
                    <a:lnTo>
                      <a:pt x="142" y="225"/>
                    </a:lnTo>
                    <a:lnTo>
                      <a:pt x="140" y="245"/>
                    </a:lnTo>
                    <a:lnTo>
                      <a:pt x="124" y="253"/>
                    </a:lnTo>
                    <a:lnTo>
                      <a:pt x="96" y="249"/>
                    </a:lnTo>
                    <a:lnTo>
                      <a:pt x="90" y="235"/>
                    </a:lnTo>
                    <a:lnTo>
                      <a:pt x="80" y="247"/>
                    </a:lnTo>
                    <a:lnTo>
                      <a:pt x="70" y="233"/>
                    </a:lnTo>
                    <a:lnTo>
                      <a:pt x="60" y="217"/>
                    </a:lnTo>
                    <a:lnTo>
                      <a:pt x="56" y="195"/>
                    </a:lnTo>
                    <a:lnTo>
                      <a:pt x="54" y="175"/>
                    </a:lnTo>
                    <a:lnTo>
                      <a:pt x="50" y="153"/>
                    </a:lnTo>
                    <a:lnTo>
                      <a:pt x="48" y="131"/>
                    </a:lnTo>
                    <a:lnTo>
                      <a:pt x="52" y="133"/>
                    </a:lnTo>
                    <a:lnTo>
                      <a:pt x="48" y="121"/>
                    </a:lnTo>
                    <a:lnTo>
                      <a:pt x="36" y="97"/>
                    </a:lnTo>
                    <a:lnTo>
                      <a:pt x="24" y="71"/>
                    </a:lnTo>
                    <a:lnTo>
                      <a:pt x="12" y="44"/>
                    </a:lnTo>
                    <a:lnTo>
                      <a:pt x="0" y="18"/>
                    </a:lnTo>
                    <a:lnTo>
                      <a:pt x="0" y="6"/>
                    </a:lnTo>
                    <a:lnTo>
                      <a:pt x="22" y="0"/>
                    </a:lnTo>
                    <a:lnTo>
                      <a:pt x="36" y="6"/>
                    </a:lnTo>
                    <a:lnTo>
                      <a:pt x="58" y="6"/>
                    </a:lnTo>
                    <a:lnTo>
                      <a:pt x="80" y="8"/>
                    </a:lnTo>
                    <a:lnTo>
                      <a:pt x="102" y="8"/>
                    </a:lnTo>
                    <a:lnTo>
                      <a:pt x="122" y="8"/>
                    </a:lnTo>
                    <a:lnTo>
                      <a:pt x="126" y="12"/>
                    </a:lnTo>
                    <a:lnTo>
                      <a:pt x="144" y="16"/>
                    </a:lnTo>
                    <a:lnTo>
                      <a:pt x="160" y="20"/>
                    </a:lnTo>
                    <a:lnTo>
                      <a:pt x="188" y="18"/>
                    </a:lnTo>
                    <a:lnTo>
                      <a:pt x="216" y="14"/>
                    </a:lnTo>
                    <a:lnTo>
                      <a:pt x="228" y="10"/>
                    </a:lnTo>
                    <a:lnTo>
                      <a:pt x="250" y="18"/>
                    </a:lnTo>
                    <a:lnTo>
                      <a:pt x="234" y="24"/>
                    </a:lnTo>
                    <a:lnTo>
                      <a:pt x="220" y="30"/>
                    </a:lnTo>
                    <a:lnTo>
                      <a:pt x="214" y="24"/>
                    </a:lnTo>
                    <a:lnTo>
                      <a:pt x="192" y="26"/>
                    </a:lnTo>
                    <a:lnTo>
                      <a:pt x="170" y="28"/>
                    </a:lnTo>
                    <a:lnTo>
                      <a:pt x="170" y="48"/>
                    </a:lnTo>
                    <a:lnTo>
                      <a:pt x="170" y="69"/>
                    </a:lnTo>
                    <a:lnTo>
                      <a:pt x="168" y="87"/>
                    </a:lnTo>
                    <a:lnTo>
                      <a:pt x="168" y="107"/>
                    </a:lnTo>
                    <a:lnTo>
                      <a:pt x="150" y="107"/>
                    </a:lnTo>
                    <a:lnTo>
                      <a:pt x="148" y="137"/>
                    </a:lnTo>
                    <a:lnTo>
                      <a:pt x="148" y="167"/>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160" name="Freeform 558">
                <a:extLst>
                  <a:ext uri="{FF2B5EF4-FFF2-40B4-BE49-F238E27FC236}">
                    <a16:creationId xmlns:a16="http://schemas.microsoft.com/office/drawing/2014/main" id="{1F21BD75-A19D-5FCF-464E-8EFD754F3C85}"/>
                  </a:ext>
                </a:extLst>
              </p:cNvPr>
              <p:cNvSpPr>
                <a:spLocks noChangeAspect="1"/>
              </p:cNvSpPr>
              <p:nvPr/>
            </p:nvSpPr>
            <p:spPr bwMode="auto">
              <a:xfrm>
                <a:off x="3874118" y="3596846"/>
                <a:ext cx="237211" cy="223547"/>
              </a:xfrm>
              <a:custGeom>
                <a:avLst/>
                <a:gdLst>
                  <a:gd name="T0" fmla="*/ 2 w 156"/>
                  <a:gd name="T1" fmla="*/ 135 h 147"/>
                  <a:gd name="T2" fmla="*/ 0 w 156"/>
                  <a:gd name="T3" fmla="*/ 147 h 147"/>
                  <a:gd name="T4" fmla="*/ 0 w 156"/>
                  <a:gd name="T5" fmla="*/ 143 h 147"/>
                  <a:gd name="T6" fmla="*/ 0 w 156"/>
                  <a:gd name="T7" fmla="*/ 135 h 147"/>
                  <a:gd name="T8" fmla="*/ 14 w 156"/>
                  <a:gd name="T9" fmla="*/ 109 h 147"/>
                  <a:gd name="T10" fmla="*/ 26 w 156"/>
                  <a:gd name="T11" fmla="*/ 83 h 147"/>
                  <a:gd name="T12" fmla="*/ 22 w 156"/>
                  <a:gd name="T13" fmla="*/ 85 h 147"/>
                  <a:gd name="T14" fmla="*/ 36 w 156"/>
                  <a:gd name="T15" fmla="*/ 66 h 147"/>
                  <a:gd name="T16" fmla="*/ 42 w 156"/>
                  <a:gd name="T17" fmla="*/ 52 h 147"/>
                  <a:gd name="T18" fmla="*/ 50 w 156"/>
                  <a:gd name="T19" fmla="*/ 36 h 147"/>
                  <a:gd name="T20" fmla="*/ 64 w 156"/>
                  <a:gd name="T21" fmla="*/ 22 h 147"/>
                  <a:gd name="T22" fmla="*/ 74 w 156"/>
                  <a:gd name="T23" fmla="*/ 0 h 147"/>
                  <a:gd name="T24" fmla="*/ 94 w 156"/>
                  <a:gd name="T25" fmla="*/ 0 h 147"/>
                  <a:gd name="T26" fmla="*/ 114 w 156"/>
                  <a:gd name="T27" fmla="*/ 0 h 147"/>
                  <a:gd name="T28" fmla="*/ 136 w 156"/>
                  <a:gd name="T29" fmla="*/ 0 h 147"/>
                  <a:gd name="T30" fmla="*/ 156 w 156"/>
                  <a:gd name="T31" fmla="*/ 0 h 147"/>
                  <a:gd name="T32" fmla="*/ 156 w 156"/>
                  <a:gd name="T33" fmla="*/ 8 h 147"/>
                  <a:gd name="T34" fmla="*/ 156 w 156"/>
                  <a:gd name="T35" fmla="*/ 36 h 147"/>
                  <a:gd name="T36" fmla="*/ 140 w 156"/>
                  <a:gd name="T37" fmla="*/ 36 h 147"/>
                  <a:gd name="T38" fmla="*/ 126 w 156"/>
                  <a:gd name="T39" fmla="*/ 36 h 147"/>
                  <a:gd name="T40" fmla="*/ 110 w 156"/>
                  <a:gd name="T41" fmla="*/ 36 h 147"/>
                  <a:gd name="T42" fmla="*/ 94 w 156"/>
                  <a:gd name="T43" fmla="*/ 36 h 147"/>
                  <a:gd name="T44" fmla="*/ 94 w 156"/>
                  <a:gd name="T45" fmla="*/ 62 h 147"/>
                  <a:gd name="T46" fmla="*/ 94 w 156"/>
                  <a:gd name="T47" fmla="*/ 89 h 147"/>
                  <a:gd name="T48" fmla="*/ 76 w 156"/>
                  <a:gd name="T49" fmla="*/ 99 h 147"/>
                  <a:gd name="T50" fmla="*/ 74 w 156"/>
                  <a:gd name="T51" fmla="*/ 117 h 147"/>
                  <a:gd name="T52" fmla="*/ 74 w 156"/>
                  <a:gd name="T53" fmla="*/ 135 h 147"/>
                  <a:gd name="T54" fmla="*/ 56 w 156"/>
                  <a:gd name="T55" fmla="*/ 135 h 147"/>
                  <a:gd name="T56" fmla="*/ 38 w 156"/>
                  <a:gd name="T57" fmla="*/ 135 h 147"/>
                  <a:gd name="T58" fmla="*/ 20 w 156"/>
                  <a:gd name="T59" fmla="*/ 135 h 147"/>
                  <a:gd name="T60" fmla="*/ 2 w 156"/>
                  <a:gd name="T61" fmla="*/ 135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6" h="147">
                    <a:moveTo>
                      <a:pt x="2" y="135"/>
                    </a:moveTo>
                    <a:lnTo>
                      <a:pt x="0" y="147"/>
                    </a:lnTo>
                    <a:lnTo>
                      <a:pt x="0" y="143"/>
                    </a:lnTo>
                    <a:lnTo>
                      <a:pt x="0" y="135"/>
                    </a:lnTo>
                    <a:lnTo>
                      <a:pt x="14" y="109"/>
                    </a:lnTo>
                    <a:lnTo>
                      <a:pt x="26" y="83"/>
                    </a:lnTo>
                    <a:lnTo>
                      <a:pt x="22" y="85"/>
                    </a:lnTo>
                    <a:lnTo>
                      <a:pt x="36" y="66"/>
                    </a:lnTo>
                    <a:lnTo>
                      <a:pt x="42" y="52"/>
                    </a:lnTo>
                    <a:lnTo>
                      <a:pt x="50" y="36"/>
                    </a:lnTo>
                    <a:lnTo>
                      <a:pt x="64" y="22"/>
                    </a:lnTo>
                    <a:lnTo>
                      <a:pt x="74" y="0"/>
                    </a:lnTo>
                    <a:lnTo>
                      <a:pt x="94" y="0"/>
                    </a:lnTo>
                    <a:lnTo>
                      <a:pt x="114" y="0"/>
                    </a:lnTo>
                    <a:lnTo>
                      <a:pt x="136" y="0"/>
                    </a:lnTo>
                    <a:lnTo>
                      <a:pt x="156" y="0"/>
                    </a:lnTo>
                    <a:lnTo>
                      <a:pt x="156" y="8"/>
                    </a:lnTo>
                    <a:lnTo>
                      <a:pt x="156" y="36"/>
                    </a:lnTo>
                    <a:lnTo>
                      <a:pt x="140" y="36"/>
                    </a:lnTo>
                    <a:lnTo>
                      <a:pt x="126" y="36"/>
                    </a:lnTo>
                    <a:lnTo>
                      <a:pt x="110" y="36"/>
                    </a:lnTo>
                    <a:lnTo>
                      <a:pt x="94" y="36"/>
                    </a:lnTo>
                    <a:lnTo>
                      <a:pt x="94" y="62"/>
                    </a:lnTo>
                    <a:lnTo>
                      <a:pt x="94" y="89"/>
                    </a:lnTo>
                    <a:lnTo>
                      <a:pt x="76" y="99"/>
                    </a:lnTo>
                    <a:lnTo>
                      <a:pt x="74" y="117"/>
                    </a:lnTo>
                    <a:lnTo>
                      <a:pt x="74" y="135"/>
                    </a:lnTo>
                    <a:lnTo>
                      <a:pt x="56" y="135"/>
                    </a:lnTo>
                    <a:lnTo>
                      <a:pt x="38" y="135"/>
                    </a:lnTo>
                    <a:lnTo>
                      <a:pt x="20" y="135"/>
                    </a:lnTo>
                    <a:lnTo>
                      <a:pt x="2" y="135"/>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161" name="Freeform 559">
                <a:extLst>
                  <a:ext uri="{FF2B5EF4-FFF2-40B4-BE49-F238E27FC236}">
                    <a16:creationId xmlns:a16="http://schemas.microsoft.com/office/drawing/2014/main" id="{D284FB55-BB62-9FEF-76CE-3D6A71DC4654}"/>
                  </a:ext>
                </a:extLst>
              </p:cNvPr>
              <p:cNvSpPr>
                <a:spLocks noChangeAspect="1" noEditPoints="1"/>
              </p:cNvSpPr>
              <p:nvPr/>
            </p:nvSpPr>
            <p:spPr bwMode="auto">
              <a:xfrm>
                <a:off x="3639947" y="3942052"/>
                <a:ext cx="48658" cy="69954"/>
              </a:xfrm>
              <a:custGeom>
                <a:avLst/>
                <a:gdLst>
                  <a:gd name="T0" fmla="*/ 24 w 32"/>
                  <a:gd name="T1" fmla="*/ 8 h 46"/>
                  <a:gd name="T2" fmla="*/ 20 w 32"/>
                  <a:gd name="T3" fmla="*/ 8 h 46"/>
                  <a:gd name="T4" fmla="*/ 18 w 32"/>
                  <a:gd name="T5" fmla="*/ 8 h 46"/>
                  <a:gd name="T6" fmla="*/ 24 w 32"/>
                  <a:gd name="T7" fmla="*/ 8 h 46"/>
                  <a:gd name="T8" fmla="*/ 32 w 32"/>
                  <a:gd name="T9" fmla="*/ 44 h 46"/>
                  <a:gd name="T10" fmla="*/ 30 w 32"/>
                  <a:gd name="T11" fmla="*/ 46 h 46"/>
                  <a:gd name="T12" fmla="*/ 28 w 32"/>
                  <a:gd name="T13" fmla="*/ 44 h 46"/>
                  <a:gd name="T14" fmla="*/ 28 w 32"/>
                  <a:gd name="T15" fmla="*/ 42 h 46"/>
                  <a:gd name="T16" fmla="*/ 32 w 32"/>
                  <a:gd name="T17" fmla="*/ 42 h 46"/>
                  <a:gd name="T18" fmla="*/ 32 w 32"/>
                  <a:gd name="T19" fmla="*/ 44 h 46"/>
                  <a:gd name="T20" fmla="*/ 6 w 32"/>
                  <a:gd name="T21" fmla="*/ 2 h 46"/>
                  <a:gd name="T22" fmla="*/ 2 w 32"/>
                  <a:gd name="T23" fmla="*/ 4 h 46"/>
                  <a:gd name="T24" fmla="*/ 0 w 32"/>
                  <a:gd name="T25" fmla="*/ 2 h 46"/>
                  <a:gd name="T26" fmla="*/ 4 w 32"/>
                  <a:gd name="T27" fmla="*/ 0 h 46"/>
                  <a:gd name="T28" fmla="*/ 6 w 32"/>
                  <a:gd name="T29" fmla="*/ 2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 h="46">
                    <a:moveTo>
                      <a:pt x="24" y="8"/>
                    </a:moveTo>
                    <a:lnTo>
                      <a:pt x="20" y="8"/>
                    </a:lnTo>
                    <a:lnTo>
                      <a:pt x="18" y="8"/>
                    </a:lnTo>
                    <a:lnTo>
                      <a:pt x="24" y="8"/>
                    </a:lnTo>
                    <a:close/>
                    <a:moveTo>
                      <a:pt x="32" y="44"/>
                    </a:moveTo>
                    <a:lnTo>
                      <a:pt x="30" y="46"/>
                    </a:lnTo>
                    <a:lnTo>
                      <a:pt x="28" y="44"/>
                    </a:lnTo>
                    <a:lnTo>
                      <a:pt x="28" y="42"/>
                    </a:lnTo>
                    <a:lnTo>
                      <a:pt x="32" y="42"/>
                    </a:lnTo>
                    <a:lnTo>
                      <a:pt x="32" y="44"/>
                    </a:lnTo>
                    <a:close/>
                    <a:moveTo>
                      <a:pt x="6" y="2"/>
                    </a:moveTo>
                    <a:lnTo>
                      <a:pt x="2" y="4"/>
                    </a:lnTo>
                    <a:lnTo>
                      <a:pt x="0" y="2"/>
                    </a:lnTo>
                    <a:lnTo>
                      <a:pt x="4" y="0"/>
                    </a:lnTo>
                    <a:lnTo>
                      <a:pt x="6" y="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162" name="Freeform 560">
                <a:extLst>
                  <a:ext uri="{FF2B5EF4-FFF2-40B4-BE49-F238E27FC236}">
                    <a16:creationId xmlns:a16="http://schemas.microsoft.com/office/drawing/2014/main" id="{16DDD418-AAD6-7F25-E5B5-19F8BB4D94E0}"/>
                  </a:ext>
                </a:extLst>
              </p:cNvPr>
              <p:cNvSpPr>
                <a:spLocks noChangeAspect="1" noEditPoints="1"/>
              </p:cNvSpPr>
              <p:nvPr/>
            </p:nvSpPr>
            <p:spPr bwMode="auto">
              <a:xfrm>
                <a:off x="3639947" y="3942052"/>
                <a:ext cx="48658" cy="69954"/>
              </a:xfrm>
              <a:custGeom>
                <a:avLst/>
                <a:gdLst>
                  <a:gd name="T0" fmla="*/ 24 w 32"/>
                  <a:gd name="T1" fmla="*/ 8 h 46"/>
                  <a:gd name="T2" fmla="*/ 20 w 32"/>
                  <a:gd name="T3" fmla="*/ 8 h 46"/>
                  <a:gd name="T4" fmla="*/ 18 w 32"/>
                  <a:gd name="T5" fmla="*/ 8 h 46"/>
                  <a:gd name="T6" fmla="*/ 24 w 32"/>
                  <a:gd name="T7" fmla="*/ 8 h 46"/>
                  <a:gd name="T8" fmla="*/ 32 w 32"/>
                  <a:gd name="T9" fmla="*/ 44 h 46"/>
                  <a:gd name="T10" fmla="*/ 30 w 32"/>
                  <a:gd name="T11" fmla="*/ 46 h 46"/>
                  <a:gd name="T12" fmla="*/ 28 w 32"/>
                  <a:gd name="T13" fmla="*/ 44 h 46"/>
                  <a:gd name="T14" fmla="*/ 28 w 32"/>
                  <a:gd name="T15" fmla="*/ 42 h 46"/>
                  <a:gd name="T16" fmla="*/ 32 w 32"/>
                  <a:gd name="T17" fmla="*/ 42 h 46"/>
                  <a:gd name="T18" fmla="*/ 32 w 32"/>
                  <a:gd name="T19" fmla="*/ 44 h 46"/>
                  <a:gd name="T20" fmla="*/ 6 w 32"/>
                  <a:gd name="T21" fmla="*/ 2 h 46"/>
                  <a:gd name="T22" fmla="*/ 2 w 32"/>
                  <a:gd name="T23" fmla="*/ 4 h 46"/>
                  <a:gd name="T24" fmla="*/ 0 w 32"/>
                  <a:gd name="T25" fmla="*/ 2 h 46"/>
                  <a:gd name="T26" fmla="*/ 4 w 32"/>
                  <a:gd name="T27" fmla="*/ 0 h 46"/>
                  <a:gd name="T28" fmla="*/ 6 w 32"/>
                  <a:gd name="T29" fmla="*/ 2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 h="46">
                    <a:moveTo>
                      <a:pt x="24" y="8"/>
                    </a:moveTo>
                    <a:lnTo>
                      <a:pt x="20" y="8"/>
                    </a:lnTo>
                    <a:lnTo>
                      <a:pt x="18" y="8"/>
                    </a:lnTo>
                    <a:lnTo>
                      <a:pt x="24" y="8"/>
                    </a:lnTo>
                    <a:close/>
                    <a:moveTo>
                      <a:pt x="32" y="44"/>
                    </a:moveTo>
                    <a:lnTo>
                      <a:pt x="30" y="46"/>
                    </a:lnTo>
                    <a:lnTo>
                      <a:pt x="28" y="44"/>
                    </a:lnTo>
                    <a:lnTo>
                      <a:pt x="28" y="42"/>
                    </a:lnTo>
                    <a:lnTo>
                      <a:pt x="32" y="42"/>
                    </a:lnTo>
                    <a:lnTo>
                      <a:pt x="32" y="44"/>
                    </a:lnTo>
                    <a:close/>
                    <a:moveTo>
                      <a:pt x="6" y="2"/>
                    </a:moveTo>
                    <a:lnTo>
                      <a:pt x="2" y="4"/>
                    </a:lnTo>
                    <a:lnTo>
                      <a:pt x="0" y="2"/>
                    </a:lnTo>
                    <a:lnTo>
                      <a:pt x="4" y="0"/>
                    </a:lnTo>
                    <a:lnTo>
                      <a:pt x="6" y="2"/>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63" name="Freeform 561">
                <a:extLst>
                  <a:ext uri="{FF2B5EF4-FFF2-40B4-BE49-F238E27FC236}">
                    <a16:creationId xmlns:a16="http://schemas.microsoft.com/office/drawing/2014/main" id="{2376C0A1-E4C5-CCFB-227D-7FE07D11D262}"/>
                  </a:ext>
                </a:extLst>
              </p:cNvPr>
              <p:cNvSpPr>
                <a:spLocks noChangeAspect="1" noEditPoints="1"/>
              </p:cNvSpPr>
              <p:nvPr/>
            </p:nvSpPr>
            <p:spPr bwMode="auto">
              <a:xfrm>
                <a:off x="7709055" y="3244036"/>
                <a:ext cx="112522" cy="176404"/>
              </a:xfrm>
              <a:custGeom>
                <a:avLst/>
                <a:gdLst>
                  <a:gd name="T0" fmla="*/ 34 w 74"/>
                  <a:gd name="T1" fmla="*/ 106 h 116"/>
                  <a:gd name="T2" fmla="*/ 38 w 74"/>
                  <a:gd name="T3" fmla="*/ 106 h 116"/>
                  <a:gd name="T4" fmla="*/ 42 w 74"/>
                  <a:gd name="T5" fmla="*/ 106 h 116"/>
                  <a:gd name="T6" fmla="*/ 42 w 74"/>
                  <a:gd name="T7" fmla="*/ 110 h 116"/>
                  <a:gd name="T8" fmla="*/ 40 w 74"/>
                  <a:gd name="T9" fmla="*/ 114 h 116"/>
                  <a:gd name="T10" fmla="*/ 38 w 74"/>
                  <a:gd name="T11" fmla="*/ 116 h 116"/>
                  <a:gd name="T12" fmla="*/ 36 w 74"/>
                  <a:gd name="T13" fmla="*/ 116 h 116"/>
                  <a:gd name="T14" fmla="*/ 32 w 74"/>
                  <a:gd name="T15" fmla="*/ 116 h 116"/>
                  <a:gd name="T16" fmla="*/ 32 w 74"/>
                  <a:gd name="T17" fmla="*/ 114 h 116"/>
                  <a:gd name="T18" fmla="*/ 32 w 74"/>
                  <a:gd name="T19" fmla="*/ 112 h 116"/>
                  <a:gd name="T20" fmla="*/ 34 w 74"/>
                  <a:gd name="T21" fmla="*/ 106 h 116"/>
                  <a:gd name="T22" fmla="*/ 40 w 74"/>
                  <a:gd name="T23" fmla="*/ 86 h 116"/>
                  <a:gd name="T24" fmla="*/ 38 w 74"/>
                  <a:gd name="T25" fmla="*/ 82 h 116"/>
                  <a:gd name="T26" fmla="*/ 32 w 74"/>
                  <a:gd name="T27" fmla="*/ 86 h 116"/>
                  <a:gd name="T28" fmla="*/ 28 w 74"/>
                  <a:gd name="T29" fmla="*/ 88 h 116"/>
                  <a:gd name="T30" fmla="*/ 24 w 74"/>
                  <a:gd name="T31" fmla="*/ 88 h 116"/>
                  <a:gd name="T32" fmla="*/ 24 w 74"/>
                  <a:gd name="T33" fmla="*/ 84 h 116"/>
                  <a:gd name="T34" fmla="*/ 24 w 74"/>
                  <a:gd name="T35" fmla="*/ 82 h 116"/>
                  <a:gd name="T36" fmla="*/ 22 w 74"/>
                  <a:gd name="T37" fmla="*/ 80 h 116"/>
                  <a:gd name="T38" fmla="*/ 22 w 74"/>
                  <a:gd name="T39" fmla="*/ 76 h 116"/>
                  <a:gd name="T40" fmla="*/ 18 w 74"/>
                  <a:gd name="T41" fmla="*/ 64 h 116"/>
                  <a:gd name="T42" fmla="*/ 18 w 74"/>
                  <a:gd name="T43" fmla="*/ 56 h 116"/>
                  <a:gd name="T44" fmla="*/ 18 w 74"/>
                  <a:gd name="T45" fmla="*/ 54 h 116"/>
                  <a:gd name="T46" fmla="*/ 6 w 74"/>
                  <a:gd name="T47" fmla="*/ 42 h 116"/>
                  <a:gd name="T48" fmla="*/ 4 w 74"/>
                  <a:gd name="T49" fmla="*/ 38 h 116"/>
                  <a:gd name="T50" fmla="*/ 6 w 74"/>
                  <a:gd name="T51" fmla="*/ 36 h 116"/>
                  <a:gd name="T52" fmla="*/ 12 w 74"/>
                  <a:gd name="T53" fmla="*/ 38 h 116"/>
                  <a:gd name="T54" fmla="*/ 12 w 74"/>
                  <a:gd name="T55" fmla="*/ 36 h 116"/>
                  <a:gd name="T56" fmla="*/ 4 w 74"/>
                  <a:gd name="T57" fmla="*/ 26 h 116"/>
                  <a:gd name="T58" fmla="*/ 4 w 74"/>
                  <a:gd name="T59" fmla="*/ 24 h 116"/>
                  <a:gd name="T60" fmla="*/ 2 w 74"/>
                  <a:gd name="T61" fmla="*/ 24 h 116"/>
                  <a:gd name="T62" fmla="*/ 2 w 74"/>
                  <a:gd name="T63" fmla="*/ 22 h 116"/>
                  <a:gd name="T64" fmla="*/ 2 w 74"/>
                  <a:gd name="T65" fmla="*/ 20 h 116"/>
                  <a:gd name="T66" fmla="*/ 0 w 74"/>
                  <a:gd name="T67" fmla="*/ 16 h 116"/>
                  <a:gd name="T68" fmla="*/ 0 w 74"/>
                  <a:gd name="T69" fmla="*/ 12 h 116"/>
                  <a:gd name="T70" fmla="*/ 14 w 74"/>
                  <a:gd name="T71" fmla="*/ 6 h 116"/>
                  <a:gd name="T72" fmla="*/ 20 w 74"/>
                  <a:gd name="T73" fmla="*/ 0 h 116"/>
                  <a:gd name="T74" fmla="*/ 40 w 74"/>
                  <a:gd name="T75" fmla="*/ 18 h 116"/>
                  <a:gd name="T76" fmla="*/ 56 w 74"/>
                  <a:gd name="T77" fmla="*/ 30 h 116"/>
                  <a:gd name="T78" fmla="*/ 74 w 74"/>
                  <a:gd name="T79" fmla="*/ 68 h 116"/>
                  <a:gd name="T80" fmla="*/ 72 w 74"/>
                  <a:gd name="T81" fmla="*/ 72 h 116"/>
                  <a:gd name="T82" fmla="*/ 62 w 74"/>
                  <a:gd name="T83" fmla="*/ 76 h 116"/>
                  <a:gd name="T84" fmla="*/ 54 w 74"/>
                  <a:gd name="T85" fmla="*/ 78 h 116"/>
                  <a:gd name="T86" fmla="*/ 52 w 74"/>
                  <a:gd name="T87" fmla="*/ 80 h 116"/>
                  <a:gd name="T88" fmla="*/ 50 w 74"/>
                  <a:gd name="T89" fmla="*/ 82 h 116"/>
                  <a:gd name="T90" fmla="*/ 48 w 74"/>
                  <a:gd name="T91" fmla="*/ 82 h 116"/>
                  <a:gd name="T92" fmla="*/ 42 w 74"/>
                  <a:gd name="T93" fmla="*/ 84 h 116"/>
                  <a:gd name="T94" fmla="*/ 40 w 74"/>
                  <a:gd name="T95" fmla="*/ 86 h 1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4" h="116">
                    <a:moveTo>
                      <a:pt x="34" y="106"/>
                    </a:moveTo>
                    <a:lnTo>
                      <a:pt x="38" y="106"/>
                    </a:lnTo>
                    <a:lnTo>
                      <a:pt x="42" y="106"/>
                    </a:lnTo>
                    <a:lnTo>
                      <a:pt x="42" y="110"/>
                    </a:lnTo>
                    <a:lnTo>
                      <a:pt x="40" y="114"/>
                    </a:lnTo>
                    <a:lnTo>
                      <a:pt x="38" y="116"/>
                    </a:lnTo>
                    <a:lnTo>
                      <a:pt x="36" y="116"/>
                    </a:lnTo>
                    <a:lnTo>
                      <a:pt x="32" y="116"/>
                    </a:lnTo>
                    <a:lnTo>
                      <a:pt x="32" y="114"/>
                    </a:lnTo>
                    <a:lnTo>
                      <a:pt x="32" y="112"/>
                    </a:lnTo>
                    <a:lnTo>
                      <a:pt x="34" y="106"/>
                    </a:lnTo>
                    <a:close/>
                    <a:moveTo>
                      <a:pt x="40" y="86"/>
                    </a:moveTo>
                    <a:lnTo>
                      <a:pt x="38" y="82"/>
                    </a:lnTo>
                    <a:lnTo>
                      <a:pt x="32" y="86"/>
                    </a:lnTo>
                    <a:lnTo>
                      <a:pt x="28" y="88"/>
                    </a:lnTo>
                    <a:lnTo>
                      <a:pt x="24" y="88"/>
                    </a:lnTo>
                    <a:lnTo>
                      <a:pt x="24" y="84"/>
                    </a:lnTo>
                    <a:lnTo>
                      <a:pt x="24" y="82"/>
                    </a:lnTo>
                    <a:lnTo>
                      <a:pt x="22" y="80"/>
                    </a:lnTo>
                    <a:lnTo>
                      <a:pt x="22" y="76"/>
                    </a:lnTo>
                    <a:lnTo>
                      <a:pt x="18" y="64"/>
                    </a:lnTo>
                    <a:lnTo>
                      <a:pt x="18" y="56"/>
                    </a:lnTo>
                    <a:lnTo>
                      <a:pt x="18" y="54"/>
                    </a:lnTo>
                    <a:lnTo>
                      <a:pt x="6" y="42"/>
                    </a:lnTo>
                    <a:lnTo>
                      <a:pt x="4" y="38"/>
                    </a:lnTo>
                    <a:lnTo>
                      <a:pt x="6" y="36"/>
                    </a:lnTo>
                    <a:lnTo>
                      <a:pt x="12" y="38"/>
                    </a:lnTo>
                    <a:lnTo>
                      <a:pt x="12" y="36"/>
                    </a:lnTo>
                    <a:lnTo>
                      <a:pt x="4" y="26"/>
                    </a:lnTo>
                    <a:lnTo>
                      <a:pt x="4" y="24"/>
                    </a:lnTo>
                    <a:lnTo>
                      <a:pt x="2" y="24"/>
                    </a:lnTo>
                    <a:lnTo>
                      <a:pt x="2" y="22"/>
                    </a:lnTo>
                    <a:lnTo>
                      <a:pt x="2" y="20"/>
                    </a:lnTo>
                    <a:lnTo>
                      <a:pt x="0" y="16"/>
                    </a:lnTo>
                    <a:lnTo>
                      <a:pt x="0" y="12"/>
                    </a:lnTo>
                    <a:lnTo>
                      <a:pt x="14" y="6"/>
                    </a:lnTo>
                    <a:lnTo>
                      <a:pt x="20" y="0"/>
                    </a:lnTo>
                    <a:lnTo>
                      <a:pt x="40" y="18"/>
                    </a:lnTo>
                    <a:lnTo>
                      <a:pt x="56" y="30"/>
                    </a:lnTo>
                    <a:lnTo>
                      <a:pt x="74" y="68"/>
                    </a:lnTo>
                    <a:lnTo>
                      <a:pt x="72" y="72"/>
                    </a:lnTo>
                    <a:lnTo>
                      <a:pt x="62" y="76"/>
                    </a:lnTo>
                    <a:lnTo>
                      <a:pt x="54" y="78"/>
                    </a:lnTo>
                    <a:lnTo>
                      <a:pt x="52" y="80"/>
                    </a:lnTo>
                    <a:lnTo>
                      <a:pt x="50" y="82"/>
                    </a:lnTo>
                    <a:lnTo>
                      <a:pt x="48" y="82"/>
                    </a:lnTo>
                    <a:lnTo>
                      <a:pt x="42" y="84"/>
                    </a:lnTo>
                    <a:lnTo>
                      <a:pt x="40" y="8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164" name="Freeform 562">
                <a:extLst>
                  <a:ext uri="{FF2B5EF4-FFF2-40B4-BE49-F238E27FC236}">
                    <a16:creationId xmlns:a16="http://schemas.microsoft.com/office/drawing/2014/main" id="{AACC1183-9526-073F-08B6-BA17AE9FB39B}"/>
                  </a:ext>
                </a:extLst>
              </p:cNvPr>
              <p:cNvSpPr>
                <a:spLocks noChangeAspect="1"/>
              </p:cNvSpPr>
              <p:nvPr/>
            </p:nvSpPr>
            <p:spPr bwMode="auto">
              <a:xfrm>
                <a:off x="5358218" y="3073716"/>
                <a:ext cx="215925" cy="79077"/>
              </a:xfrm>
              <a:custGeom>
                <a:avLst/>
                <a:gdLst>
                  <a:gd name="T0" fmla="*/ 142 w 142"/>
                  <a:gd name="T1" fmla="*/ 42 h 52"/>
                  <a:gd name="T2" fmla="*/ 138 w 142"/>
                  <a:gd name="T3" fmla="*/ 52 h 52"/>
                  <a:gd name="T4" fmla="*/ 120 w 142"/>
                  <a:gd name="T5" fmla="*/ 50 h 52"/>
                  <a:gd name="T6" fmla="*/ 94 w 142"/>
                  <a:gd name="T7" fmla="*/ 50 h 52"/>
                  <a:gd name="T8" fmla="*/ 70 w 142"/>
                  <a:gd name="T9" fmla="*/ 50 h 52"/>
                  <a:gd name="T10" fmla="*/ 48 w 142"/>
                  <a:gd name="T11" fmla="*/ 50 h 52"/>
                  <a:gd name="T12" fmla="*/ 46 w 142"/>
                  <a:gd name="T13" fmla="*/ 36 h 52"/>
                  <a:gd name="T14" fmla="*/ 30 w 142"/>
                  <a:gd name="T15" fmla="*/ 22 h 52"/>
                  <a:gd name="T16" fmla="*/ 22 w 142"/>
                  <a:gd name="T17" fmla="*/ 18 h 52"/>
                  <a:gd name="T18" fmla="*/ 0 w 142"/>
                  <a:gd name="T19" fmla="*/ 0 h 52"/>
                  <a:gd name="T20" fmla="*/ 2 w 142"/>
                  <a:gd name="T21" fmla="*/ 0 h 52"/>
                  <a:gd name="T22" fmla="*/ 20 w 142"/>
                  <a:gd name="T23" fmla="*/ 0 h 52"/>
                  <a:gd name="T24" fmla="*/ 40 w 142"/>
                  <a:gd name="T25" fmla="*/ 2 h 52"/>
                  <a:gd name="T26" fmla="*/ 66 w 142"/>
                  <a:gd name="T27" fmla="*/ 12 h 52"/>
                  <a:gd name="T28" fmla="*/ 92 w 142"/>
                  <a:gd name="T29" fmla="*/ 22 h 52"/>
                  <a:gd name="T30" fmla="*/ 116 w 142"/>
                  <a:gd name="T31" fmla="*/ 32 h 52"/>
                  <a:gd name="T32" fmla="*/ 142 w 142"/>
                  <a:gd name="T33" fmla="*/ 42 h 52"/>
                  <a:gd name="T34" fmla="*/ 142 w 142"/>
                  <a:gd name="T35" fmla="*/ 42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2" h="52">
                    <a:moveTo>
                      <a:pt x="142" y="42"/>
                    </a:moveTo>
                    <a:lnTo>
                      <a:pt x="138" y="52"/>
                    </a:lnTo>
                    <a:lnTo>
                      <a:pt x="120" y="50"/>
                    </a:lnTo>
                    <a:lnTo>
                      <a:pt x="94" y="50"/>
                    </a:lnTo>
                    <a:lnTo>
                      <a:pt x="70" y="50"/>
                    </a:lnTo>
                    <a:lnTo>
                      <a:pt x="48" y="50"/>
                    </a:lnTo>
                    <a:lnTo>
                      <a:pt x="46" y="36"/>
                    </a:lnTo>
                    <a:lnTo>
                      <a:pt x="30" y="22"/>
                    </a:lnTo>
                    <a:lnTo>
                      <a:pt x="22" y="18"/>
                    </a:lnTo>
                    <a:lnTo>
                      <a:pt x="0" y="0"/>
                    </a:lnTo>
                    <a:lnTo>
                      <a:pt x="2" y="0"/>
                    </a:lnTo>
                    <a:lnTo>
                      <a:pt x="20" y="0"/>
                    </a:lnTo>
                    <a:lnTo>
                      <a:pt x="40" y="2"/>
                    </a:lnTo>
                    <a:lnTo>
                      <a:pt x="66" y="12"/>
                    </a:lnTo>
                    <a:lnTo>
                      <a:pt x="92" y="22"/>
                    </a:lnTo>
                    <a:lnTo>
                      <a:pt x="116" y="32"/>
                    </a:lnTo>
                    <a:lnTo>
                      <a:pt x="142" y="42"/>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165" name="Freeform 563">
                <a:extLst>
                  <a:ext uri="{FF2B5EF4-FFF2-40B4-BE49-F238E27FC236}">
                    <a16:creationId xmlns:a16="http://schemas.microsoft.com/office/drawing/2014/main" id="{DA33DD3F-D4CA-DB1A-3DEA-01B6116E9408}"/>
                  </a:ext>
                </a:extLst>
              </p:cNvPr>
              <p:cNvSpPr>
                <a:spLocks noChangeAspect="1" noEditPoints="1"/>
              </p:cNvSpPr>
              <p:nvPr/>
            </p:nvSpPr>
            <p:spPr bwMode="auto">
              <a:xfrm>
                <a:off x="2070696" y="3853852"/>
                <a:ext cx="48658" cy="15206"/>
              </a:xfrm>
              <a:custGeom>
                <a:avLst/>
                <a:gdLst>
                  <a:gd name="T0" fmla="*/ 28 w 32"/>
                  <a:gd name="T1" fmla="*/ 0 h 10"/>
                  <a:gd name="T2" fmla="*/ 26 w 32"/>
                  <a:gd name="T3" fmla="*/ 0 h 10"/>
                  <a:gd name="T4" fmla="*/ 26 w 32"/>
                  <a:gd name="T5" fmla="*/ 0 h 10"/>
                  <a:gd name="T6" fmla="*/ 26 w 32"/>
                  <a:gd name="T7" fmla="*/ 2 h 10"/>
                  <a:gd name="T8" fmla="*/ 26 w 32"/>
                  <a:gd name="T9" fmla="*/ 2 h 10"/>
                  <a:gd name="T10" fmla="*/ 26 w 32"/>
                  <a:gd name="T11" fmla="*/ 0 h 10"/>
                  <a:gd name="T12" fmla="*/ 26 w 32"/>
                  <a:gd name="T13" fmla="*/ 0 h 10"/>
                  <a:gd name="T14" fmla="*/ 26 w 32"/>
                  <a:gd name="T15" fmla="*/ 0 h 10"/>
                  <a:gd name="T16" fmla="*/ 28 w 32"/>
                  <a:gd name="T17" fmla="*/ 0 h 10"/>
                  <a:gd name="T18" fmla="*/ 32 w 32"/>
                  <a:gd name="T19" fmla="*/ 0 h 10"/>
                  <a:gd name="T20" fmla="*/ 32 w 32"/>
                  <a:gd name="T21" fmla="*/ 0 h 10"/>
                  <a:gd name="T22" fmla="*/ 30 w 32"/>
                  <a:gd name="T23" fmla="*/ 0 h 10"/>
                  <a:gd name="T24" fmla="*/ 30 w 32"/>
                  <a:gd name="T25" fmla="*/ 0 h 10"/>
                  <a:gd name="T26" fmla="*/ 28 w 32"/>
                  <a:gd name="T27" fmla="*/ 0 h 10"/>
                  <a:gd name="T28" fmla="*/ 30 w 32"/>
                  <a:gd name="T29" fmla="*/ 0 h 10"/>
                  <a:gd name="T30" fmla="*/ 30 w 32"/>
                  <a:gd name="T31" fmla="*/ 0 h 10"/>
                  <a:gd name="T32" fmla="*/ 32 w 32"/>
                  <a:gd name="T33" fmla="*/ 0 h 10"/>
                  <a:gd name="T34" fmla="*/ 6 w 32"/>
                  <a:gd name="T35" fmla="*/ 8 h 10"/>
                  <a:gd name="T36" fmla="*/ 6 w 32"/>
                  <a:gd name="T37" fmla="*/ 10 h 10"/>
                  <a:gd name="T38" fmla="*/ 4 w 32"/>
                  <a:gd name="T39" fmla="*/ 10 h 10"/>
                  <a:gd name="T40" fmla="*/ 4 w 32"/>
                  <a:gd name="T41" fmla="*/ 10 h 10"/>
                  <a:gd name="T42" fmla="*/ 2 w 32"/>
                  <a:gd name="T43" fmla="*/ 10 h 10"/>
                  <a:gd name="T44" fmla="*/ 2 w 32"/>
                  <a:gd name="T45" fmla="*/ 10 h 10"/>
                  <a:gd name="T46" fmla="*/ 2 w 32"/>
                  <a:gd name="T47" fmla="*/ 10 h 10"/>
                  <a:gd name="T48" fmla="*/ 2 w 32"/>
                  <a:gd name="T49" fmla="*/ 10 h 10"/>
                  <a:gd name="T50" fmla="*/ 2 w 32"/>
                  <a:gd name="T51" fmla="*/ 10 h 10"/>
                  <a:gd name="T52" fmla="*/ 2 w 32"/>
                  <a:gd name="T53" fmla="*/ 10 h 10"/>
                  <a:gd name="T54" fmla="*/ 0 w 32"/>
                  <a:gd name="T55" fmla="*/ 10 h 10"/>
                  <a:gd name="T56" fmla="*/ 0 w 32"/>
                  <a:gd name="T57" fmla="*/ 10 h 10"/>
                  <a:gd name="T58" fmla="*/ 0 w 32"/>
                  <a:gd name="T59" fmla="*/ 8 h 10"/>
                  <a:gd name="T60" fmla="*/ 0 w 32"/>
                  <a:gd name="T61" fmla="*/ 8 h 10"/>
                  <a:gd name="T62" fmla="*/ 2 w 32"/>
                  <a:gd name="T63" fmla="*/ 8 h 10"/>
                  <a:gd name="T64" fmla="*/ 2 w 32"/>
                  <a:gd name="T65" fmla="*/ 8 h 10"/>
                  <a:gd name="T66" fmla="*/ 2 w 32"/>
                  <a:gd name="T67" fmla="*/ 10 h 10"/>
                  <a:gd name="T68" fmla="*/ 2 w 32"/>
                  <a:gd name="T69" fmla="*/ 10 h 10"/>
                  <a:gd name="T70" fmla="*/ 2 w 32"/>
                  <a:gd name="T71" fmla="*/ 8 h 10"/>
                  <a:gd name="T72" fmla="*/ 2 w 32"/>
                  <a:gd name="T73" fmla="*/ 8 h 10"/>
                  <a:gd name="T74" fmla="*/ 2 w 32"/>
                  <a:gd name="T75" fmla="*/ 8 h 10"/>
                  <a:gd name="T76" fmla="*/ 2 w 32"/>
                  <a:gd name="T77" fmla="*/ 8 h 10"/>
                  <a:gd name="T78" fmla="*/ 4 w 32"/>
                  <a:gd name="T79" fmla="*/ 8 h 10"/>
                  <a:gd name="T80" fmla="*/ 4 w 32"/>
                  <a:gd name="T81" fmla="*/ 8 h 10"/>
                  <a:gd name="T82" fmla="*/ 6 w 32"/>
                  <a:gd name="T83" fmla="*/ 8 h 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2" h="10">
                    <a:moveTo>
                      <a:pt x="28" y="0"/>
                    </a:moveTo>
                    <a:lnTo>
                      <a:pt x="26" y="0"/>
                    </a:lnTo>
                    <a:lnTo>
                      <a:pt x="26" y="2"/>
                    </a:lnTo>
                    <a:lnTo>
                      <a:pt x="26" y="0"/>
                    </a:lnTo>
                    <a:lnTo>
                      <a:pt x="28" y="0"/>
                    </a:lnTo>
                    <a:close/>
                    <a:moveTo>
                      <a:pt x="32" y="0"/>
                    </a:moveTo>
                    <a:lnTo>
                      <a:pt x="32" y="0"/>
                    </a:lnTo>
                    <a:lnTo>
                      <a:pt x="30" y="0"/>
                    </a:lnTo>
                    <a:lnTo>
                      <a:pt x="28" y="0"/>
                    </a:lnTo>
                    <a:lnTo>
                      <a:pt x="30" y="0"/>
                    </a:lnTo>
                    <a:lnTo>
                      <a:pt x="32" y="0"/>
                    </a:lnTo>
                    <a:close/>
                    <a:moveTo>
                      <a:pt x="6" y="8"/>
                    </a:moveTo>
                    <a:lnTo>
                      <a:pt x="6" y="10"/>
                    </a:lnTo>
                    <a:lnTo>
                      <a:pt x="4" y="10"/>
                    </a:lnTo>
                    <a:lnTo>
                      <a:pt x="2" y="10"/>
                    </a:lnTo>
                    <a:lnTo>
                      <a:pt x="0" y="10"/>
                    </a:lnTo>
                    <a:lnTo>
                      <a:pt x="0" y="8"/>
                    </a:lnTo>
                    <a:lnTo>
                      <a:pt x="2" y="8"/>
                    </a:lnTo>
                    <a:lnTo>
                      <a:pt x="2" y="10"/>
                    </a:lnTo>
                    <a:lnTo>
                      <a:pt x="2" y="8"/>
                    </a:lnTo>
                    <a:lnTo>
                      <a:pt x="4" y="8"/>
                    </a:lnTo>
                    <a:lnTo>
                      <a:pt x="6" y="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166" name="Freeform 564">
                <a:extLst>
                  <a:ext uri="{FF2B5EF4-FFF2-40B4-BE49-F238E27FC236}">
                    <a16:creationId xmlns:a16="http://schemas.microsoft.com/office/drawing/2014/main" id="{289B4F85-AD79-E4D9-CC74-3500DD185D0E}"/>
                  </a:ext>
                </a:extLst>
              </p:cNvPr>
              <p:cNvSpPr>
                <a:spLocks noChangeAspect="1" noEditPoints="1"/>
              </p:cNvSpPr>
              <p:nvPr/>
            </p:nvSpPr>
            <p:spPr bwMode="auto">
              <a:xfrm>
                <a:off x="2070696" y="3853852"/>
                <a:ext cx="48658" cy="15206"/>
              </a:xfrm>
              <a:custGeom>
                <a:avLst/>
                <a:gdLst>
                  <a:gd name="T0" fmla="*/ 28 w 32"/>
                  <a:gd name="T1" fmla="*/ 0 h 10"/>
                  <a:gd name="T2" fmla="*/ 26 w 32"/>
                  <a:gd name="T3" fmla="*/ 0 h 10"/>
                  <a:gd name="T4" fmla="*/ 26 w 32"/>
                  <a:gd name="T5" fmla="*/ 0 h 10"/>
                  <a:gd name="T6" fmla="*/ 26 w 32"/>
                  <a:gd name="T7" fmla="*/ 2 h 10"/>
                  <a:gd name="T8" fmla="*/ 26 w 32"/>
                  <a:gd name="T9" fmla="*/ 2 h 10"/>
                  <a:gd name="T10" fmla="*/ 26 w 32"/>
                  <a:gd name="T11" fmla="*/ 0 h 10"/>
                  <a:gd name="T12" fmla="*/ 26 w 32"/>
                  <a:gd name="T13" fmla="*/ 0 h 10"/>
                  <a:gd name="T14" fmla="*/ 26 w 32"/>
                  <a:gd name="T15" fmla="*/ 0 h 10"/>
                  <a:gd name="T16" fmla="*/ 28 w 32"/>
                  <a:gd name="T17" fmla="*/ 0 h 10"/>
                  <a:gd name="T18" fmla="*/ 32 w 32"/>
                  <a:gd name="T19" fmla="*/ 0 h 10"/>
                  <a:gd name="T20" fmla="*/ 32 w 32"/>
                  <a:gd name="T21" fmla="*/ 0 h 10"/>
                  <a:gd name="T22" fmla="*/ 30 w 32"/>
                  <a:gd name="T23" fmla="*/ 0 h 10"/>
                  <a:gd name="T24" fmla="*/ 30 w 32"/>
                  <a:gd name="T25" fmla="*/ 0 h 10"/>
                  <a:gd name="T26" fmla="*/ 28 w 32"/>
                  <a:gd name="T27" fmla="*/ 0 h 10"/>
                  <a:gd name="T28" fmla="*/ 30 w 32"/>
                  <a:gd name="T29" fmla="*/ 0 h 10"/>
                  <a:gd name="T30" fmla="*/ 30 w 32"/>
                  <a:gd name="T31" fmla="*/ 0 h 10"/>
                  <a:gd name="T32" fmla="*/ 32 w 32"/>
                  <a:gd name="T33" fmla="*/ 0 h 10"/>
                  <a:gd name="T34" fmla="*/ 6 w 32"/>
                  <a:gd name="T35" fmla="*/ 8 h 10"/>
                  <a:gd name="T36" fmla="*/ 6 w 32"/>
                  <a:gd name="T37" fmla="*/ 10 h 10"/>
                  <a:gd name="T38" fmla="*/ 4 w 32"/>
                  <a:gd name="T39" fmla="*/ 10 h 10"/>
                  <a:gd name="T40" fmla="*/ 4 w 32"/>
                  <a:gd name="T41" fmla="*/ 10 h 10"/>
                  <a:gd name="T42" fmla="*/ 2 w 32"/>
                  <a:gd name="T43" fmla="*/ 10 h 10"/>
                  <a:gd name="T44" fmla="*/ 2 w 32"/>
                  <a:gd name="T45" fmla="*/ 10 h 10"/>
                  <a:gd name="T46" fmla="*/ 2 w 32"/>
                  <a:gd name="T47" fmla="*/ 10 h 10"/>
                  <a:gd name="T48" fmla="*/ 2 w 32"/>
                  <a:gd name="T49" fmla="*/ 10 h 10"/>
                  <a:gd name="T50" fmla="*/ 2 w 32"/>
                  <a:gd name="T51" fmla="*/ 10 h 10"/>
                  <a:gd name="T52" fmla="*/ 2 w 32"/>
                  <a:gd name="T53" fmla="*/ 10 h 10"/>
                  <a:gd name="T54" fmla="*/ 0 w 32"/>
                  <a:gd name="T55" fmla="*/ 10 h 10"/>
                  <a:gd name="T56" fmla="*/ 0 w 32"/>
                  <a:gd name="T57" fmla="*/ 10 h 10"/>
                  <a:gd name="T58" fmla="*/ 0 w 32"/>
                  <a:gd name="T59" fmla="*/ 8 h 10"/>
                  <a:gd name="T60" fmla="*/ 0 w 32"/>
                  <a:gd name="T61" fmla="*/ 8 h 10"/>
                  <a:gd name="T62" fmla="*/ 2 w 32"/>
                  <a:gd name="T63" fmla="*/ 8 h 10"/>
                  <a:gd name="T64" fmla="*/ 2 w 32"/>
                  <a:gd name="T65" fmla="*/ 8 h 10"/>
                  <a:gd name="T66" fmla="*/ 2 w 32"/>
                  <a:gd name="T67" fmla="*/ 10 h 10"/>
                  <a:gd name="T68" fmla="*/ 2 w 32"/>
                  <a:gd name="T69" fmla="*/ 10 h 10"/>
                  <a:gd name="T70" fmla="*/ 2 w 32"/>
                  <a:gd name="T71" fmla="*/ 8 h 10"/>
                  <a:gd name="T72" fmla="*/ 2 w 32"/>
                  <a:gd name="T73" fmla="*/ 8 h 10"/>
                  <a:gd name="T74" fmla="*/ 2 w 32"/>
                  <a:gd name="T75" fmla="*/ 8 h 10"/>
                  <a:gd name="T76" fmla="*/ 2 w 32"/>
                  <a:gd name="T77" fmla="*/ 8 h 10"/>
                  <a:gd name="T78" fmla="*/ 4 w 32"/>
                  <a:gd name="T79" fmla="*/ 8 h 10"/>
                  <a:gd name="T80" fmla="*/ 4 w 32"/>
                  <a:gd name="T81" fmla="*/ 8 h 10"/>
                  <a:gd name="T82" fmla="*/ 6 w 32"/>
                  <a:gd name="T83" fmla="*/ 8 h 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2" h="10">
                    <a:moveTo>
                      <a:pt x="28" y="0"/>
                    </a:moveTo>
                    <a:lnTo>
                      <a:pt x="26" y="0"/>
                    </a:lnTo>
                    <a:lnTo>
                      <a:pt x="26" y="2"/>
                    </a:lnTo>
                    <a:lnTo>
                      <a:pt x="26" y="0"/>
                    </a:lnTo>
                    <a:lnTo>
                      <a:pt x="28" y="0"/>
                    </a:lnTo>
                    <a:close/>
                    <a:moveTo>
                      <a:pt x="32" y="0"/>
                    </a:moveTo>
                    <a:lnTo>
                      <a:pt x="32" y="0"/>
                    </a:lnTo>
                    <a:lnTo>
                      <a:pt x="30" y="0"/>
                    </a:lnTo>
                    <a:lnTo>
                      <a:pt x="28" y="0"/>
                    </a:lnTo>
                    <a:lnTo>
                      <a:pt x="30" y="0"/>
                    </a:lnTo>
                    <a:lnTo>
                      <a:pt x="32" y="0"/>
                    </a:lnTo>
                    <a:close/>
                    <a:moveTo>
                      <a:pt x="6" y="8"/>
                    </a:moveTo>
                    <a:lnTo>
                      <a:pt x="6" y="10"/>
                    </a:lnTo>
                    <a:lnTo>
                      <a:pt x="4" y="10"/>
                    </a:lnTo>
                    <a:lnTo>
                      <a:pt x="2" y="10"/>
                    </a:lnTo>
                    <a:lnTo>
                      <a:pt x="0" y="10"/>
                    </a:lnTo>
                    <a:lnTo>
                      <a:pt x="0" y="8"/>
                    </a:lnTo>
                    <a:lnTo>
                      <a:pt x="2" y="8"/>
                    </a:lnTo>
                    <a:lnTo>
                      <a:pt x="2" y="10"/>
                    </a:lnTo>
                    <a:lnTo>
                      <a:pt x="2" y="8"/>
                    </a:lnTo>
                    <a:lnTo>
                      <a:pt x="4" y="8"/>
                    </a:lnTo>
                    <a:lnTo>
                      <a:pt x="6" y="8"/>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67" name="Freeform 565">
                <a:extLst>
                  <a:ext uri="{FF2B5EF4-FFF2-40B4-BE49-F238E27FC236}">
                    <a16:creationId xmlns:a16="http://schemas.microsoft.com/office/drawing/2014/main" id="{3B58FAD5-AF37-8E47-652C-4A1AA7E7D22D}"/>
                  </a:ext>
                </a:extLst>
              </p:cNvPr>
              <p:cNvSpPr>
                <a:spLocks noChangeAspect="1"/>
              </p:cNvSpPr>
              <p:nvPr/>
            </p:nvSpPr>
            <p:spPr bwMode="auto">
              <a:xfrm>
                <a:off x="2608986" y="4215785"/>
                <a:ext cx="133812" cy="232673"/>
              </a:xfrm>
              <a:custGeom>
                <a:avLst/>
                <a:gdLst>
                  <a:gd name="T0" fmla="*/ 70 w 88"/>
                  <a:gd name="T1" fmla="*/ 110 h 153"/>
                  <a:gd name="T2" fmla="*/ 78 w 88"/>
                  <a:gd name="T3" fmla="*/ 124 h 153"/>
                  <a:gd name="T4" fmla="*/ 88 w 88"/>
                  <a:gd name="T5" fmla="*/ 139 h 153"/>
                  <a:gd name="T6" fmla="*/ 70 w 88"/>
                  <a:gd name="T7" fmla="*/ 143 h 153"/>
                  <a:gd name="T8" fmla="*/ 50 w 88"/>
                  <a:gd name="T9" fmla="*/ 153 h 153"/>
                  <a:gd name="T10" fmla="*/ 38 w 88"/>
                  <a:gd name="T11" fmla="*/ 153 h 153"/>
                  <a:gd name="T12" fmla="*/ 26 w 88"/>
                  <a:gd name="T13" fmla="*/ 137 h 153"/>
                  <a:gd name="T14" fmla="*/ 24 w 88"/>
                  <a:gd name="T15" fmla="*/ 110 h 153"/>
                  <a:gd name="T16" fmla="*/ 30 w 88"/>
                  <a:gd name="T17" fmla="*/ 92 h 153"/>
                  <a:gd name="T18" fmla="*/ 22 w 88"/>
                  <a:gd name="T19" fmla="*/ 82 h 153"/>
                  <a:gd name="T20" fmla="*/ 20 w 88"/>
                  <a:gd name="T21" fmla="*/ 70 h 153"/>
                  <a:gd name="T22" fmla="*/ 10 w 88"/>
                  <a:gd name="T23" fmla="*/ 70 h 153"/>
                  <a:gd name="T24" fmla="*/ 0 w 88"/>
                  <a:gd name="T25" fmla="*/ 54 h 153"/>
                  <a:gd name="T26" fmla="*/ 6 w 88"/>
                  <a:gd name="T27" fmla="*/ 38 h 153"/>
                  <a:gd name="T28" fmla="*/ 20 w 88"/>
                  <a:gd name="T29" fmla="*/ 30 h 153"/>
                  <a:gd name="T30" fmla="*/ 12 w 88"/>
                  <a:gd name="T31" fmla="*/ 20 h 153"/>
                  <a:gd name="T32" fmla="*/ 30 w 88"/>
                  <a:gd name="T33" fmla="*/ 4 h 153"/>
                  <a:gd name="T34" fmla="*/ 26 w 88"/>
                  <a:gd name="T35" fmla="*/ 0 h 153"/>
                  <a:gd name="T36" fmla="*/ 34 w 88"/>
                  <a:gd name="T37" fmla="*/ 6 h 153"/>
                  <a:gd name="T38" fmla="*/ 30 w 88"/>
                  <a:gd name="T39" fmla="*/ 4 h 153"/>
                  <a:gd name="T40" fmla="*/ 40 w 88"/>
                  <a:gd name="T41" fmla="*/ 12 h 153"/>
                  <a:gd name="T42" fmla="*/ 52 w 88"/>
                  <a:gd name="T43" fmla="*/ 22 h 153"/>
                  <a:gd name="T44" fmla="*/ 50 w 88"/>
                  <a:gd name="T45" fmla="*/ 42 h 153"/>
                  <a:gd name="T46" fmla="*/ 58 w 88"/>
                  <a:gd name="T47" fmla="*/ 34 h 153"/>
                  <a:gd name="T48" fmla="*/ 74 w 88"/>
                  <a:gd name="T49" fmla="*/ 48 h 153"/>
                  <a:gd name="T50" fmla="*/ 76 w 88"/>
                  <a:gd name="T51" fmla="*/ 64 h 153"/>
                  <a:gd name="T52" fmla="*/ 72 w 88"/>
                  <a:gd name="T53" fmla="*/ 74 h 153"/>
                  <a:gd name="T54" fmla="*/ 62 w 88"/>
                  <a:gd name="T55" fmla="*/ 80 h 153"/>
                  <a:gd name="T56" fmla="*/ 60 w 88"/>
                  <a:gd name="T57" fmla="*/ 98 h 153"/>
                  <a:gd name="T58" fmla="*/ 70 w 88"/>
                  <a:gd name="T59" fmla="*/ 110 h 15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8" h="153">
                    <a:moveTo>
                      <a:pt x="70" y="110"/>
                    </a:moveTo>
                    <a:lnTo>
                      <a:pt x="78" y="124"/>
                    </a:lnTo>
                    <a:lnTo>
                      <a:pt x="88" y="139"/>
                    </a:lnTo>
                    <a:lnTo>
                      <a:pt x="70" y="143"/>
                    </a:lnTo>
                    <a:lnTo>
                      <a:pt x="50" y="153"/>
                    </a:lnTo>
                    <a:lnTo>
                      <a:pt x="38" y="153"/>
                    </a:lnTo>
                    <a:lnTo>
                      <a:pt x="26" y="137"/>
                    </a:lnTo>
                    <a:lnTo>
                      <a:pt x="24" y="110"/>
                    </a:lnTo>
                    <a:lnTo>
                      <a:pt x="30" y="92"/>
                    </a:lnTo>
                    <a:lnTo>
                      <a:pt x="22" y="82"/>
                    </a:lnTo>
                    <a:lnTo>
                      <a:pt x="20" y="70"/>
                    </a:lnTo>
                    <a:lnTo>
                      <a:pt x="10" y="70"/>
                    </a:lnTo>
                    <a:lnTo>
                      <a:pt x="0" y="54"/>
                    </a:lnTo>
                    <a:lnTo>
                      <a:pt x="6" y="38"/>
                    </a:lnTo>
                    <a:lnTo>
                      <a:pt x="20" y="30"/>
                    </a:lnTo>
                    <a:lnTo>
                      <a:pt x="12" y="20"/>
                    </a:lnTo>
                    <a:lnTo>
                      <a:pt x="30" y="4"/>
                    </a:lnTo>
                    <a:lnTo>
                      <a:pt x="26" y="0"/>
                    </a:lnTo>
                    <a:lnTo>
                      <a:pt x="34" y="6"/>
                    </a:lnTo>
                    <a:lnTo>
                      <a:pt x="30" y="4"/>
                    </a:lnTo>
                    <a:lnTo>
                      <a:pt x="40" y="12"/>
                    </a:lnTo>
                    <a:lnTo>
                      <a:pt x="52" y="22"/>
                    </a:lnTo>
                    <a:lnTo>
                      <a:pt x="50" y="42"/>
                    </a:lnTo>
                    <a:lnTo>
                      <a:pt x="58" y="34"/>
                    </a:lnTo>
                    <a:lnTo>
                      <a:pt x="74" y="48"/>
                    </a:lnTo>
                    <a:lnTo>
                      <a:pt x="76" y="64"/>
                    </a:lnTo>
                    <a:lnTo>
                      <a:pt x="72" y="74"/>
                    </a:lnTo>
                    <a:lnTo>
                      <a:pt x="62" y="80"/>
                    </a:lnTo>
                    <a:lnTo>
                      <a:pt x="60" y="98"/>
                    </a:lnTo>
                    <a:lnTo>
                      <a:pt x="70" y="110"/>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168" name="Freeform 566">
                <a:extLst>
                  <a:ext uri="{FF2B5EF4-FFF2-40B4-BE49-F238E27FC236}">
                    <a16:creationId xmlns:a16="http://schemas.microsoft.com/office/drawing/2014/main" id="{13E395C0-AFAB-4054-6ED0-2BF65CC58BA5}"/>
                  </a:ext>
                </a:extLst>
              </p:cNvPr>
              <p:cNvSpPr>
                <a:spLocks noChangeAspect="1"/>
              </p:cNvSpPr>
              <p:nvPr/>
            </p:nvSpPr>
            <p:spPr bwMode="auto">
              <a:xfrm>
                <a:off x="5981661" y="3250119"/>
                <a:ext cx="352777" cy="291979"/>
              </a:xfrm>
              <a:custGeom>
                <a:avLst/>
                <a:gdLst>
                  <a:gd name="T0" fmla="*/ 2 w 232"/>
                  <a:gd name="T1" fmla="*/ 84 h 192"/>
                  <a:gd name="T2" fmla="*/ 6 w 232"/>
                  <a:gd name="T3" fmla="*/ 60 h 192"/>
                  <a:gd name="T4" fmla="*/ 22 w 232"/>
                  <a:gd name="T5" fmla="*/ 66 h 192"/>
                  <a:gd name="T6" fmla="*/ 32 w 232"/>
                  <a:gd name="T7" fmla="*/ 68 h 192"/>
                  <a:gd name="T8" fmla="*/ 38 w 232"/>
                  <a:gd name="T9" fmla="*/ 56 h 192"/>
                  <a:gd name="T10" fmla="*/ 54 w 232"/>
                  <a:gd name="T11" fmla="*/ 48 h 192"/>
                  <a:gd name="T12" fmla="*/ 62 w 232"/>
                  <a:gd name="T13" fmla="*/ 32 h 192"/>
                  <a:gd name="T14" fmla="*/ 66 w 232"/>
                  <a:gd name="T15" fmla="*/ 26 h 192"/>
                  <a:gd name="T16" fmla="*/ 74 w 232"/>
                  <a:gd name="T17" fmla="*/ 20 h 192"/>
                  <a:gd name="T18" fmla="*/ 92 w 232"/>
                  <a:gd name="T19" fmla="*/ 22 h 192"/>
                  <a:gd name="T20" fmla="*/ 110 w 232"/>
                  <a:gd name="T21" fmla="*/ 26 h 192"/>
                  <a:gd name="T22" fmla="*/ 114 w 232"/>
                  <a:gd name="T23" fmla="*/ 28 h 192"/>
                  <a:gd name="T24" fmla="*/ 124 w 232"/>
                  <a:gd name="T25" fmla="*/ 26 h 192"/>
                  <a:gd name="T26" fmla="*/ 136 w 232"/>
                  <a:gd name="T27" fmla="*/ 26 h 192"/>
                  <a:gd name="T28" fmla="*/ 140 w 232"/>
                  <a:gd name="T29" fmla="*/ 24 h 192"/>
                  <a:gd name="T30" fmla="*/ 154 w 232"/>
                  <a:gd name="T31" fmla="*/ 16 h 192"/>
                  <a:gd name="T32" fmla="*/ 156 w 232"/>
                  <a:gd name="T33" fmla="*/ 4 h 192"/>
                  <a:gd name="T34" fmla="*/ 164 w 232"/>
                  <a:gd name="T35" fmla="*/ 0 h 192"/>
                  <a:gd name="T36" fmla="*/ 168 w 232"/>
                  <a:gd name="T37" fmla="*/ 10 h 192"/>
                  <a:gd name="T38" fmla="*/ 174 w 232"/>
                  <a:gd name="T39" fmla="*/ 10 h 192"/>
                  <a:gd name="T40" fmla="*/ 182 w 232"/>
                  <a:gd name="T41" fmla="*/ 34 h 192"/>
                  <a:gd name="T42" fmla="*/ 204 w 232"/>
                  <a:gd name="T43" fmla="*/ 24 h 192"/>
                  <a:gd name="T44" fmla="*/ 216 w 232"/>
                  <a:gd name="T45" fmla="*/ 24 h 192"/>
                  <a:gd name="T46" fmla="*/ 222 w 232"/>
                  <a:gd name="T47" fmla="*/ 24 h 192"/>
                  <a:gd name="T48" fmla="*/ 232 w 232"/>
                  <a:gd name="T49" fmla="*/ 26 h 192"/>
                  <a:gd name="T50" fmla="*/ 232 w 232"/>
                  <a:gd name="T51" fmla="*/ 28 h 192"/>
                  <a:gd name="T52" fmla="*/ 210 w 232"/>
                  <a:gd name="T53" fmla="*/ 34 h 192"/>
                  <a:gd name="T54" fmla="*/ 190 w 232"/>
                  <a:gd name="T55" fmla="*/ 38 h 192"/>
                  <a:gd name="T56" fmla="*/ 180 w 232"/>
                  <a:gd name="T57" fmla="*/ 52 h 192"/>
                  <a:gd name="T58" fmla="*/ 190 w 232"/>
                  <a:gd name="T59" fmla="*/ 70 h 192"/>
                  <a:gd name="T60" fmla="*/ 184 w 232"/>
                  <a:gd name="T61" fmla="*/ 86 h 192"/>
                  <a:gd name="T62" fmla="*/ 182 w 232"/>
                  <a:gd name="T63" fmla="*/ 94 h 192"/>
                  <a:gd name="T64" fmla="*/ 166 w 232"/>
                  <a:gd name="T65" fmla="*/ 96 h 192"/>
                  <a:gd name="T66" fmla="*/ 176 w 232"/>
                  <a:gd name="T67" fmla="*/ 108 h 192"/>
                  <a:gd name="T68" fmla="*/ 162 w 232"/>
                  <a:gd name="T69" fmla="*/ 120 h 192"/>
                  <a:gd name="T70" fmla="*/ 162 w 232"/>
                  <a:gd name="T71" fmla="*/ 144 h 192"/>
                  <a:gd name="T72" fmla="*/ 144 w 232"/>
                  <a:gd name="T73" fmla="*/ 142 h 192"/>
                  <a:gd name="T74" fmla="*/ 138 w 232"/>
                  <a:gd name="T75" fmla="*/ 148 h 192"/>
                  <a:gd name="T76" fmla="*/ 122 w 232"/>
                  <a:gd name="T77" fmla="*/ 156 h 192"/>
                  <a:gd name="T78" fmla="*/ 118 w 232"/>
                  <a:gd name="T79" fmla="*/ 172 h 192"/>
                  <a:gd name="T80" fmla="*/ 118 w 232"/>
                  <a:gd name="T81" fmla="*/ 182 h 192"/>
                  <a:gd name="T82" fmla="*/ 98 w 232"/>
                  <a:gd name="T83" fmla="*/ 186 h 192"/>
                  <a:gd name="T84" fmla="*/ 80 w 232"/>
                  <a:gd name="T85" fmla="*/ 190 h 192"/>
                  <a:gd name="T86" fmla="*/ 52 w 232"/>
                  <a:gd name="T87" fmla="*/ 192 h 192"/>
                  <a:gd name="T88" fmla="*/ 36 w 232"/>
                  <a:gd name="T89" fmla="*/ 186 h 192"/>
                  <a:gd name="T90" fmla="*/ 20 w 232"/>
                  <a:gd name="T91" fmla="*/ 182 h 192"/>
                  <a:gd name="T92" fmla="*/ 36 w 232"/>
                  <a:gd name="T93" fmla="*/ 156 h 192"/>
                  <a:gd name="T94" fmla="*/ 32 w 232"/>
                  <a:gd name="T95" fmla="*/ 148 h 192"/>
                  <a:gd name="T96" fmla="*/ 14 w 232"/>
                  <a:gd name="T97" fmla="*/ 144 h 192"/>
                  <a:gd name="T98" fmla="*/ 10 w 232"/>
                  <a:gd name="T99" fmla="*/ 124 h 192"/>
                  <a:gd name="T100" fmla="*/ 6 w 232"/>
                  <a:gd name="T101" fmla="*/ 106 h 192"/>
                  <a:gd name="T102" fmla="*/ 8 w 232"/>
                  <a:gd name="T103" fmla="*/ 102 h 192"/>
                  <a:gd name="T104" fmla="*/ 0 w 232"/>
                  <a:gd name="T105" fmla="*/ 98 h 192"/>
                  <a:gd name="T106" fmla="*/ 0 w 232"/>
                  <a:gd name="T107" fmla="*/ 86 h 192"/>
                  <a:gd name="T108" fmla="*/ 2 w 232"/>
                  <a:gd name="T109" fmla="*/ 84 h 19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32" h="192">
                    <a:moveTo>
                      <a:pt x="2" y="84"/>
                    </a:moveTo>
                    <a:lnTo>
                      <a:pt x="6" y="60"/>
                    </a:lnTo>
                    <a:lnTo>
                      <a:pt x="22" y="66"/>
                    </a:lnTo>
                    <a:lnTo>
                      <a:pt x="32" y="68"/>
                    </a:lnTo>
                    <a:lnTo>
                      <a:pt x="38" y="56"/>
                    </a:lnTo>
                    <a:lnTo>
                      <a:pt x="54" y="48"/>
                    </a:lnTo>
                    <a:lnTo>
                      <a:pt x="62" y="32"/>
                    </a:lnTo>
                    <a:lnTo>
                      <a:pt x="66" y="26"/>
                    </a:lnTo>
                    <a:lnTo>
                      <a:pt x="74" y="20"/>
                    </a:lnTo>
                    <a:lnTo>
                      <a:pt x="92" y="22"/>
                    </a:lnTo>
                    <a:lnTo>
                      <a:pt x="110" y="26"/>
                    </a:lnTo>
                    <a:lnTo>
                      <a:pt x="114" y="28"/>
                    </a:lnTo>
                    <a:lnTo>
                      <a:pt x="124" y="26"/>
                    </a:lnTo>
                    <a:lnTo>
                      <a:pt x="136" y="26"/>
                    </a:lnTo>
                    <a:lnTo>
                      <a:pt x="140" y="24"/>
                    </a:lnTo>
                    <a:lnTo>
                      <a:pt x="154" y="16"/>
                    </a:lnTo>
                    <a:lnTo>
                      <a:pt x="156" y="4"/>
                    </a:lnTo>
                    <a:lnTo>
                      <a:pt x="164" y="0"/>
                    </a:lnTo>
                    <a:lnTo>
                      <a:pt x="168" y="10"/>
                    </a:lnTo>
                    <a:lnTo>
                      <a:pt x="174" y="10"/>
                    </a:lnTo>
                    <a:lnTo>
                      <a:pt x="182" y="34"/>
                    </a:lnTo>
                    <a:lnTo>
                      <a:pt x="204" y="24"/>
                    </a:lnTo>
                    <a:lnTo>
                      <a:pt x="216" y="24"/>
                    </a:lnTo>
                    <a:lnTo>
                      <a:pt x="222" y="24"/>
                    </a:lnTo>
                    <a:lnTo>
                      <a:pt x="232" y="26"/>
                    </a:lnTo>
                    <a:lnTo>
                      <a:pt x="232" y="28"/>
                    </a:lnTo>
                    <a:lnTo>
                      <a:pt x="210" y="34"/>
                    </a:lnTo>
                    <a:lnTo>
                      <a:pt x="190" y="38"/>
                    </a:lnTo>
                    <a:lnTo>
                      <a:pt x="180" y="52"/>
                    </a:lnTo>
                    <a:lnTo>
                      <a:pt x="190" y="70"/>
                    </a:lnTo>
                    <a:lnTo>
                      <a:pt x="184" y="86"/>
                    </a:lnTo>
                    <a:lnTo>
                      <a:pt x="182" y="94"/>
                    </a:lnTo>
                    <a:lnTo>
                      <a:pt x="166" y="96"/>
                    </a:lnTo>
                    <a:lnTo>
                      <a:pt x="176" y="108"/>
                    </a:lnTo>
                    <a:lnTo>
                      <a:pt x="162" y="120"/>
                    </a:lnTo>
                    <a:lnTo>
                      <a:pt x="162" y="144"/>
                    </a:lnTo>
                    <a:lnTo>
                      <a:pt x="144" y="142"/>
                    </a:lnTo>
                    <a:lnTo>
                      <a:pt x="138" y="148"/>
                    </a:lnTo>
                    <a:lnTo>
                      <a:pt x="122" y="156"/>
                    </a:lnTo>
                    <a:lnTo>
                      <a:pt x="118" y="172"/>
                    </a:lnTo>
                    <a:lnTo>
                      <a:pt x="118" y="182"/>
                    </a:lnTo>
                    <a:lnTo>
                      <a:pt x="98" y="186"/>
                    </a:lnTo>
                    <a:lnTo>
                      <a:pt x="80" y="190"/>
                    </a:lnTo>
                    <a:lnTo>
                      <a:pt x="52" y="192"/>
                    </a:lnTo>
                    <a:lnTo>
                      <a:pt x="36" y="186"/>
                    </a:lnTo>
                    <a:lnTo>
                      <a:pt x="20" y="182"/>
                    </a:lnTo>
                    <a:lnTo>
                      <a:pt x="36" y="156"/>
                    </a:lnTo>
                    <a:lnTo>
                      <a:pt x="32" y="148"/>
                    </a:lnTo>
                    <a:lnTo>
                      <a:pt x="14" y="144"/>
                    </a:lnTo>
                    <a:lnTo>
                      <a:pt x="10" y="124"/>
                    </a:lnTo>
                    <a:lnTo>
                      <a:pt x="6" y="106"/>
                    </a:lnTo>
                    <a:lnTo>
                      <a:pt x="8" y="102"/>
                    </a:lnTo>
                    <a:lnTo>
                      <a:pt x="0" y="98"/>
                    </a:lnTo>
                    <a:lnTo>
                      <a:pt x="0" y="86"/>
                    </a:lnTo>
                    <a:lnTo>
                      <a:pt x="2" y="8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169" name="Freeform 567">
                <a:extLst>
                  <a:ext uri="{FF2B5EF4-FFF2-40B4-BE49-F238E27FC236}">
                    <a16:creationId xmlns:a16="http://schemas.microsoft.com/office/drawing/2014/main" id="{3E1BB245-72EA-C8A9-D75F-5ABEE2AF88F6}"/>
                  </a:ext>
                </a:extLst>
              </p:cNvPr>
              <p:cNvSpPr>
                <a:spLocks noChangeAspect="1" noEditPoints="1"/>
              </p:cNvSpPr>
              <p:nvPr/>
            </p:nvSpPr>
            <p:spPr bwMode="auto">
              <a:xfrm>
                <a:off x="4801679" y="5207302"/>
                <a:ext cx="456176" cy="407555"/>
              </a:xfrm>
              <a:custGeom>
                <a:avLst/>
                <a:gdLst>
                  <a:gd name="T0" fmla="*/ 190 w 300"/>
                  <a:gd name="T1" fmla="*/ 160 h 268"/>
                  <a:gd name="T2" fmla="*/ 210 w 300"/>
                  <a:gd name="T3" fmla="*/ 174 h 268"/>
                  <a:gd name="T4" fmla="*/ 232 w 300"/>
                  <a:gd name="T5" fmla="*/ 146 h 268"/>
                  <a:gd name="T6" fmla="*/ 208 w 300"/>
                  <a:gd name="T7" fmla="*/ 142 h 268"/>
                  <a:gd name="T8" fmla="*/ 80 w 300"/>
                  <a:gd name="T9" fmla="*/ 76 h 268"/>
                  <a:gd name="T10" fmla="*/ 84 w 300"/>
                  <a:gd name="T11" fmla="*/ 98 h 268"/>
                  <a:gd name="T12" fmla="*/ 112 w 300"/>
                  <a:gd name="T13" fmla="*/ 82 h 268"/>
                  <a:gd name="T14" fmla="*/ 136 w 300"/>
                  <a:gd name="T15" fmla="*/ 72 h 268"/>
                  <a:gd name="T16" fmla="*/ 174 w 300"/>
                  <a:gd name="T17" fmla="*/ 58 h 268"/>
                  <a:gd name="T18" fmla="*/ 194 w 300"/>
                  <a:gd name="T19" fmla="*/ 32 h 268"/>
                  <a:gd name="T20" fmla="*/ 238 w 300"/>
                  <a:gd name="T21" fmla="*/ 0 h 268"/>
                  <a:gd name="T22" fmla="*/ 258 w 300"/>
                  <a:gd name="T23" fmla="*/ 2 h 268"/>
                  <a:gd name="T24" fmla="*/ 280 w 300"/>
                  <a:gd name="T25" fmla="*/ 20 h 268"/>
                  <a:gd name="T26" fmla="*/ 284 w 300"/>
                  <a:gd name="T27" fmla="*/ 58 h 268"/>
                  <a:gd name="T28" fmla="*/ 274 w 300"/>
                  <a:gd name="T29" fmla="*/ 76 h 268"/>
                  <a:gd name="T30" fmla="*/ 264 w 300"/>
                  <a:gd name="T31" fmla="*/ 102 h 268"/>
                  <a:gd name="T32" fmla="*/ 286 w 300"/>
                  <a:gd name="T33" fmla="*/ 100 h 268"/>
                  <a:gd name="T34" fmla="*/ 290 w 300"/>
                  <a:gd name="T35" fmla="*/ 120 h 268"/>
                  <a:gd name="T36" fmla="*/ 268 w 300"/>
                  <a:gd name="T37" fmla="*/ 156 h 268"/>
                  <a:gd name="T38" fmla="*/ 246 w 300"/>
                  <a:gd name="T39" fmla="*/ 186 h 268"/>
                  <a:gd name="T40" fmla="*/ 220 w 300"/>
                  <a:gd name="T41" fmla="*/ 212 h 268"/>
                  <a:gd name="T42" fmla="*/ 196 w 300"/>
                  <a:gd name="T43" fmla="*/ 232 h 268"/>
                  <a:gd name="T44" fmla="*/ 156 w 300"/>
                  <a:gd name="T45" fmla="*/ 248 h 268"/>
                  <a:gd name="T46" fmla="*/ 114 w 300"/>
                  <a:gd name="T47" fmla="*/ 254 h 268"/>
                  <a:gd name="T48" fmla="*/ 76 w 300"/>
                  <a:gd name="T49" fmla="*/ 260 h 268"/>
                  <a:gd name="T50" fmla="*/ 46 w 300"/>
                  <a:gd name="T51" fmla="*/ 260 h 268"/>
                  <a:gd name="T52" fmla="*/ 28 w 300"/>
                  <a:gd name="T53" fmla="*/ 256 h 268"/>
                  <a:gd name="T54" fmla="*/ 24 w 300"/>
                  <a:gd name="T55" fmla="*/ 224 h 268"/>
                  <a:gd name="T56" fmla="*/ 24 w 300"/>
                  <a:gd name="T57" fmla="*/ 194 h 268"/>
                  <a:gd name="T58" fmla="*/ 8 w 300"/>
                  <a:gd name="T59" fmla="*/ 156 h 268"/>
                  <a:gd name="T60" fmla="*/ 10 w 300"/>
                  <a:gd name="T61" fmla="*/ 124 h 268"/>
                  <a:gd name="T62" fmla="*/ 44 w 300"/>
                  <a:gd name="T63" fmla="*/ 142 h 268"/>
                  <a:gd name="T64" fmla="*/ 62 w 300"/>
                  <a:gd name="T65" fmla="*/ 114 h 268"/>
                  <a:gd name="T66" fmla="*/ 66 w 300"/>
                  <a:gd name="T67" fmla="*/ 76 h 2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0" h="268">
                    <a:moveTo>
                      <a:pt x="208" y="142"/>
                    </a:moveTo>
                    <a:lnTo>
                      <a:pt x="190" y="160"/>
                    </a:lnTo>
                    <a:lnTo>
                      <a:pt x="202" y="178"/>
                    </a:lnTo>
                    <a:lnTo>
                      <a:pt x="210" y="174"/>
                    </a:lnTo>
                    <a:lnTo>
                      <a:pt x="228" y="160"/>
                    </a:lnTo>
                    <a:lnTo>
                      <a:pt x="232" y="146"/>
                    </a:lnTo>
                    <a:lnTo>
                      <a:pt x="216" y="136"/>
                    </a:lnTo>
                    <a:lnTo>
                      <a:pt x="208" y="142"/>
                    </a:lnTo>
                    <a:close/>
                    <a:moveTo>
                      <a:pt x="68" y="56"/>
                    </a:moveTo>
                    <a:lnTo>
                      <a:pt x="80" y="76"/>
                    </a:lnTo>
                    <a:lnTo>
                      <a:pt x="76" y="96"/>
                    </a:lnTo>
                    <a:lnTo>
                      <a:pt x="84" y="98"/>
                    </a:lnTo>
                    <a:lnTo>
                      <a:pt x="102" y="94"/>
                    </a:lnTo>
                    <a:lnTo>
                      <a:pt x="112" y="82"/>
                    </a:lnTo>
                    <a:lnTo>
                      <a:pt x="122" y="66"/>
                    </a:lnTo>
                    <a:lnTo>
                      <a:pt x="136" y="72"/>
                    </a:lnTo>
                    <a:lnTo>
                      <a:pt x="164" y="76"/>
                    </a:lnTo>
                    <a:lnTo>
                      <a:pt x="174" y="58"/>
                    </a:lnTo>
                    <a:lnTo>
                      <a:pt x="186" y="52"/>
                    </a:lnTo>
                    <a:lnTo>
                      <a:pt x="194" y="32"/>
                    </a:lnTo>
                    <a:lnTo>
                      <a:pt x="214" y="16"/>
                    </a:lnTo>
                    <a:lnTo>
                      <a:pt x="238" y="0"/>
                    </a:lnTo>
                    <a:lnTo>
                      <a:pt x="242" y="0"/>
                    </a:lnTo>
                    <a:lnTo>
                      <a:pt x="258" y="2"/>
                    </a:lnTo>
                    <a:lnTo>
                      <a:pt x="276" y="6"/>
                    </a:lnTo>
                    <a:lnTo>
                      <a:pt x="280" y="20"/>
                    </a:lnTo>
                    <a:lnTo>
                      <a:pt x="284" y="36"/>
                    </a:lnTo>
                    <a:lnTo>
                      <a:pt x="284" y="58"/>
                    </a:lnTo>
                    <a:lnTo>
                      <a:pt x="284" y="80"/>
                    </a:lnTo>
                    <a:lnTo>
                      <a:pt x="274" y="76"/>
                    </a:lnTo>
                    <a:lnTo>
                      <a:pt x="266" y="86"/>
                    </a:lnTo>
                    <a:lnTo>
                      <a:pt x="264" y="102"/>
                    </a:lnTo>
                    <a:lnTo>
                      <a:pt x="282" y="108"/>
                    </a:lnTo>
                    <a:lnTo>
                      <a:pt x="286" y="100"/>
                    </a:lnTo>
                    <a:lnTo>
                      <a:pt x="300" y="100"/>
                    </a:lnTo>
                    <a:lnTo>
                      <a:pt x="290" y="120"/>
                    </a:lnTo>
                    <a:lnTo>
                      <a:pt x="282" y="140"/>
                    </a:lnTo>
                    <a:lnTo>
                      <a:pt x="268" y="156"/>
                    </a:lnTo>
                    <a:lnTo>
                      <a:pt x="256" y="174"/>
                    </a:lnTo>
                    <a:lnTo>
                      <a:pt x="246" y="186"/>
                    </a:lnTo>
                    <a:lnTo>
                      <a:pt x="234" y="200"/>
                    </a:lnTo>
                    <a:lnTo>
                      <a:pt x="220" y="212"/>
                    </a:lnTo>
                    <a:lnTo>
                      <a:pt x="208" y="224"/>
                    </a:lnTo>
                    <a:lnTo>
                      <a:pt x="196" y="232"/>
                    </a:lnTo>
                    <a:lnTo>
                      <a:pt x="172" y="248"/>
                    </a:lnTo>
                    <a:lnTo>
                      <a:pt x="156" y="248"/>
                    </a:lnTo>
                    <a:lnTo>
                      <a:pt x="132" y="252"/>
                    </a:lnTo>
                    <a:lnTo>
                      <a:pt x="114" y="254"/>
                    </a:lnTo>
                    <a:lnTo>
                      <a:pt x="94" y="254"/>
                    </a:lnTo>
                    <a:lnTo>
                      <a:pt x="76" y="260"/>
                    </a:lnTo>
                    <a:lnTo>
                      <a:pt x="56" y="268"/>
                    </a:lnTo>
                    <a:lnTo>
                      <a:pt x="46" y="260"/>
                    </a:lnTo>
                    <a:lnTo>
                      <a:pt x="36" y="254"/>
                    </a:lnTo>
                    <a:lnTo>
                      <a:pt x="28" y="256"/>
                    </a:lnTo>
                    <a:lnTo>
                      <a:pt x="22" y="232"/>
                    </a:lnTo>
                    <a:lnTo>
                      <a:pt x="24" y="224"/>
                    </a:lnTo>
                    <a:lnTo>
                      <a:pt x="30" y="214"/>
                    </a:lnTo>
                    <a:lnTo>
                      <a:pt x="24" y="194"/>
                    </a:lnTo>
                    <a:lnTo>
                      <a:pt x="16" y="176"/>
                    </a:lnTo>
                    <a:lnTo>
                      <a:pt x="8" y="156"/>
                    </a:lnTo>
                    <a:lnTo>
                      <a:pt x="0" y="136"/>
                    </a:lnTo>
                    <a:lnTo>
                      <a:pt x="10" y="124"/>
                    </a:lnTo>
                    <a:lnTo>
                      <a:pt x="16" y="138"/>
                    </a:lnTo>
                    <a:lnTo>
                      <a:pt x="44" y="142"/>
                    </a:lnTo>
                    <a:lnTo>
                      <a:pt x="60" y="134"/>
                    </a:lnTo>
                    <a:lnTo>
                      <a:pt x="62" y="114"/>
                    </a:lnTo>
                    <a:lnTo>
                      <a:pt x="64" y="94"/>
                    </a:lnTo>
                    <a:lnTo>
                      <a:pt x="66" y="76"/>
                    </a:lnTo>
                    <a:lnTo>
                      <a:pt x="68" y="5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170" name="Freeform 568">
                <a:extLst>
                  <a:ext uri="{FF2B5EF4-FFF2-40B4-BE49-F238E27FC236}">
                    <a16:creationId xmlns:a16="http://schemas.microsoft.com/office/drawing/2014/main" id="{95A369A8-2B9F-E194-5636-7734ADEBC807}"/>
                  </a:ext>
                </a:extLst>
              </p:cNvPr>
              <p:cNvSpPr>
                <a:spLocks noChangeAspect="1"/>
              </p:cNvSpPr>
              <p:nvPr/>
            </p:nvSpPr>
            <p:spPr bwMode="auto">
              <a:xfrm>
                <a:off x="7146436" y="3765648"/>
                <a:ext cx="237211" cy="273733"/>
              </a:xfrm>
              <a:custGeom>
                <a:avLst/>
                <a:gdLst>
                  <a:gd name="T0" fmla="*/ 88 w 156"/>
                  <a:gd name="T1" fmla="*/ 48 h 180"/>
                  <a:gd name="T2" fmla="*/ 90 w 156"/>
                  <a:gd name="T3" fmla="*/ 56 h 180"/>
                  <a:gd name="T4" fmla="*/ 80 w 156"/>
                  <a:gd name="T5" fmla="*/ 58 h 180"/>
                  <a:gd name="T6" fmla="*/ 76 w 156"/>
                  <a:gd name="T7" fmla="*/ 64 h 180"/>
                  <a:gd name="T8" fmla="*/ 100 w 156"/>
                  <a:gd name="T9" fmla="*/ 82 h 180"/>
                  <a:gd name="T10" fmla="*/ 112 w 156"/>
                  <a:gd name="T11" fmla="*/ 96 h 180"/>
                  <a:gd name="T12" fmla="*/ 124 w 156"/>
                  <a:gd name="T13" fmla="*/ 110 h 180"/>
                  <a:gd name="T14" fmla="*/ 132 w 156"/>
                  <a:gd name="T15" fmla="*/ 122 h 180"/>
                  <a:gd name="T16" fmla="*/ 148 w 156"/>
                  <a:gd name="T17" fmla="*/ 136 h 180"/>
                  <a:gd name="T18" fmla="*/ 146 w 156"/>
                  <a:gd name="T19" fmla="*/ 140 h 180"/>
                  <a:gd name="T20" fmla="*/ 152 w 156"/>
                  <a:gd name="T21" fmla="*/ 148 h 180"/>
                  <a:gd name="T22" fmla="*/ 156 w 156"/>
                  <a:gd name="T23" fmla="*/ 164 h 180"/>
                  <a:gd name="T24" fmla="*/ 142 w 156"/>
                  <a:gd name="T25" fmla="*/ 172 h 180"/>
                  <a:gd name="T26" fmla="*/ 136 w 156"/>
                  <a:gd name="T27" fmla="*/ 168 h 180"/>
                  <a:gd name="T28" fmla="*/ 128 w 156"/>
                  <a:gd name="T29" fmla="*/ 174 h 180"/>
                  <a:gd name="T30" fmla="*/ 128 w 156"/>
                  <a:gd name="T31" fmla="*/ 180 h 180"/>
                  <a:gd name="T32" fmla="*/ 114 w 156"/>
                  <a:gd name="T33" fmla="*/ 172 h 180"/>
                  <a:gd name="T34" fmla="*/ 118 w 156"/>
                  <a:gd name="T35" fmla="*/ 160 h 180"/>
                  <a:gd name="T36" fmla="*/ 114 w 156"/>
                  <a:gd name="T37" fmla="*/ 142 h 180"/>
                  <a:gd name="T38" fmla="*/ 98 w 156"/>
                  <a:gd name="T39" fmla="*/ 120 h 180"/>
                  <a:gd name="T40" fmla="*/ 94 w 156"/>
                  <a:gd name="T41" fmla="*/ 104 h 180"/>
                  <a:gd name="T42" fmla="*/ 72 w 156"/>
                  <a:gd name="T43" fmla="*/ 86 h 180"/>
                  <a:gd name="T44" fmla="*/ 62 w 156"/>
                  <a:gd name="T45" fmla="*/ 92 h 180"/>
                  <a:gd name="T46" fmla="*/ 54 w 156"/>
                  <a:gd name="T47" fmla="*/ 96 h 180"/>
                  <a:gd name="T48" fmla="*/ 42 w 156"/>
                  <a:gd name="T49" fmla="*/ 92 h 180"/>
                  <a:gd name="T50" fmla="*/ 26 w 156"/>
                  <a:gd name="T51" fmla="*/ 104 h 180"/>
                  <a:gd name="T52" fmla="*/ 24 w 156"/>
                  <a:gd name="T53" fmla="*/ 82 h 180"/>
                  <a:gd name="T54" fmla="*/ 24 w 156"/>
                  <a:gd name="T55" fmla="*/ 60 h 180"/>
                  <a:gd name="T56" fmla="*/ 10 w 156"/>
                  <a:gd name="T57" fmla="*/ 60 h 180"/>
                  <a:gd name="T58" fmla="*/ 6 w 156"/>
                  <a:gd name="T59" fmla="*/ 48 h 180"/>
                  <a:gd name="T60" fmla="*/ 0 w 156"/>
                  <a:gd name="T61" fmla="*/ 46 h 180"/>
                  <a:gd name="T62" fmla="*/ 8 w 156"/>
                  <a:gd name="T63" fmla="*/ 34 h 180"/>
                  <a:gd name="T64" fmla="*/ 16 w 156"/>
                  <a:gd name="T65" fmla="*/ 20 h 180"/>
                  <a:gd name="T66" fmla="*/ 18 w 156"/>
                  <a:gd name="T67" fmla="*/ 24 h 180"/>
                  <a:gd name="T68" fmla="*/ 26 w 156"/>
                  <a:gd name="T69" fmla="*/ 26 h 180"/>
                  <a:gd name="T70" fmla="*/ 22 w 156"/>
                  <a:gd name="T71" fmla="*/ 2 h 180"/>
                  <a:gd name="T72" fmla="*/ 30 w 156"/>
                  <a:gd name="T73" fmla="*/ 0 h 180"/>
                  <a:gd name="T74" fmla="*/ 46 w 156"/>
                  <a:gd name="T75" fmla="*/ 16 h 180"/>
                  <a:gd name="T76" fmla="*/ 48 w 156"/>
                  <a:gd name="T77" fmla="*/ 24 h 180"/>
                  <a:gd name="T78" fmla="*/ 62 w 156"/>
                  <a:gd name="T79" fmla="*/ 36 h 180"/>
                  <a:gd name="T80" fmla="*/ 72 w 156"/>
                  <a:gd name="T81" fmla="*/ 32 h 180"/>
                  <a:gd name="T82" fmla="*/ 82 w 156"/>
                  <a:gd name="T83" fmla="*/ 42 h 180"/>
                  <a:gd name="T84" fmla="*/ 88 w 156"/>
                  <a:gd name="T85" fmla="*/ 48 h 1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6" h="180">
                    <a:moveTo>
                      <a:pt x="88" y="48"/>
                    </a:moveTo>
                    <a:lnTo>
                      <a:pt x="90" y="56"/>
                    </a:lnTo>
                    <a:lnTo>
                      <a:pt x="80" y="58"/>
                    </a:lnTo>
                    <a:lnTo>
                      <a:pt x="76" y="64"/>
                    </a:lnTo>
                    <a:lnTo>
                      <a:pt x="100" y="82"/>
                    </a:lnTo>
                    <a:lnTo>
                      <a:pt x="112" y="96"/>
                    </a:lnTo>
                    <a:lnTo>
                      <a:pt x="124" y="110"/>
                    </a:lnTo>
                    <a:lnTo>
                      <a:pt x="132" y="122"/>
                    </a:lnTo>
                    <a:lnTo>
                      <a:pt x="148" y="136"/>
                    </a:lnTo>
                    <a:lnTo>
                      <a:pt x="146" y="140"/>
                    </a:lnTo>
                    <a:lnTo>
                      <a:pt x="152" y="148"/>
                    </a:lnTo>
                    <a:lnTo>
                      <a:pt x="156" y="164"/>
                    </a:lnTo>
                    <a:lnTo>
                      <a:pt x="142" y="172"/>
                    </a:lnTo>
                    <a:lnTo>
                      <a:pt x="136" y="168"/>
                    </a:lnTo>
                    <a:lnTo>
                      <a:pt x="128" y="174"/>
                    </a:lnTo>
                    <a:lnTo>
                      <a:pt x="128" y="180"/>
                    </a:lnTo>
                    <a:lnTo>
                      <a:pt x="114" y="172"/>
                    </a:lnTo>
                    <a:lnTo>
                      <a:pt x="118" y="160"/>
                    </a:lnTo>
                    <a:lnTo>
                      <a:pt x="114" y="142"/>
                    </a:lnTo>
                    <a:lnTo>
                      <a:pt x="98" y="120"/>
                    </a:lnTo>
                    <a:lnTo>
                      <a:pt x="94" y="104"/>
                    </a:lnTo>
                    <a:lnTo>
                      <a:pt x="72" y="86"/>
                    </a:lnTo>
                    <a:lnTo>
                      <a:pt x="62" y="92"/>
                    </a:lnTo>
                    <a:lnTo>
                      <a:pt x="54" y="96"/>
                    </a:lnTo>
                    <a:lnTo>
                      <a:pt x="42" y="92"/>
                    </a:lnTo>
                    <a:lnTo>
                      <a:pt x="26" y="104"/>
                    </a:lnTo>
                    <a:lnTo>
                      <a:pt x="24" y="82"/>
                    </a:lnTo>
                    <a:lnTo>
                      <a:pt x="24" y="60"/>
                    </a:lnTo>
                    <a:lnTo>
                      <a:pt x="10" y="60"/>
                    </a:lnTo>
                    <a:lnTo>
                      <a:pt x="6" y="48"/>
                    </a:lnTo>
                    <a:lnTo>
                      <a:pt x="0" y="46"/>
                    </a:lnTo>
                    <a:lnTo>
                      <a:pt x="8" y="34"/>
                    </a:lnTo>
                    <a:lnTo>
                      <a:pt x="16" y="20"/>
                    </a:lnTo>
                    <a:lnTo>
                      <a:pt x="18" y="24"/>
                    </a:lnTo>
                    <a:lnTo>
                      <a:pt x="26" y="26"/>
                    </a:lnTo>
                    <a:lnTo>
                      <a:pt x="22" y="2"/>
                    </a:lnTo>
                    <a:lnTo>
                      <a:pt x="30" y="0"/>
                    </a:lnTo>
                    <a:lnTo>
                      <a:pt x="46" y="16"/>
                    </a:lnTo>
                    <a:lnTo>
                      <a:pt x="48" y="24"/>
                    </a:lnTo>
                    <a:lnTo>
                      <a:pt x="62" y="36"/>
                    </a:lnTo>
                    <a:lnTo>
                      <a:pt x="72" y="32"/>
                    </a:lnTo>
                    <a:lnTo>
                      <a:pt x="82" y="42"/>
                    </a:lnTo>
                    <a:lnTo>
                      <a:pt x="88" y="4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171" name="Freeform 569">
                <a:extLst>
                  <a:ext uri="{FF2B5EF4-FFF2-40B4-BE49-F238E27FC236}">
                    <a16:creationId xmlns:a16="http://schemas.microsoft.com/office/drawing/2014/main" id="{4C14B74B-5AF5-D007-573C-75248414DD0C}"/>
                  </a:ext>
                </a:extLst>
              </p:cNvPr>
              <p:cNvSpPr>
                <a:spLocks noChangeAspect="1" noEditPoints="1"/>
              </p:cNvSpPr>
              <p:nvPr/>
            </p:nvSpPr>
            <p:spPr bwMode="auto">
              <a:xfrm>
                <a:off x="2602903" y="4091086"/>
                <a:ext cx="6083" cy="12166"/>
              </a:xfrm>
              <a:custGeom>
                <a:avLst/>
                <a:gdLst>
                  <a:gd name="T0" fmla="*/ 4 w 4"/>
                  <a:gd name="T1" fmla="*/ 0 h 8"/>
                  <a:gd name="T2" fmla="*/ 4 w 4"/>
                  <a:gd name="T3" fmla="*/ 2 h 8"/>
                  <a:gd name="T4" fmla="*/ 4 w 4"/>
                  <a:gd name="T5" fmla="*/ 2 h 8"/>
                  <a:gd name="T6" fmla="*/ 4 w 4"/>
                  <a:gd name="T7" fmla="*/ 0 h 8"/>
                  <a:gd name="T8" fmla="*/ 4 w 4"/>
                  <a:gd name="T9" fmla="*/ 0 h 8"/>
                  <a:gd name="T10" fmla="*/ 4 w 4"/>
                  <a:gd name="T11" fmla="*/ 4 h 8"/>
                  <a:gd name="T12" fmla="*/ 4 w 4"/>
                  <a:gd name="T13" fmla="*/ 6 h 8"/>
                  <a:gd name="T14" fmla="*/ 4 w 4"/>
                  <a:gd name="T15" fmla="*/ 6 h 8"/>
                  <a:gd name="T16" fmla="*/ 2 w 4"/>
                  <a:gd name="T17" fmla="*/ 6 h 8"/>
                  <a:gd name="T18" fmla="*/ 2 w 4"/>
                  <a:gd name="T19" fmla="*/ 8 h 8"/>
                  <a:gd name="T20" fmla="*/ 2 w 4"/>
                  <a:gd name="T21" fmla="*/ 8 h 8"/>
                  <a:gd name="T22" fmla="*/ 0 w 4"/>
                  <a:gd name="T23" fmla="*/ 8 h 8"/>
                  <a:gd name="T24" fmla="*/ 0 w 4"/>
                  <a:gd name="T25" fmla="*/ 8 h 8"/>
                  <a:gd name="T26" fmla="*/ 0 w 4"/>
                  <a:gd name="T27" fmla="*/ 8 h 8"/>
                  <a:gd name="T28" fmla="*/ 0 w 4"/>
                  <a:gd name="T29" fmla="*/ 6 h 8"/>
                  <a:gd name="T30" fmla="*/ 0 w 4"/>
                  <a:gd name="T31" fmla="*/ 6 h 8"/>
                  <a:gd name="T32" fmla="*/ 0 w 4"/>
                  <a:gd name="T33" fmla="*/ 4 h 8"/>
                  <a:gd name="T34" fmla="*/ 2 w 4"/>
                  <a:gd name="T35" fmla="*/ 4 h 8"/>
                  <a:gd name="T36" fmla="*/ 2 w 4"/>
                  <a:gd name="T37" fmla="*/ 4 h 8"/>
                  <a:gd name="T38" fmla="*/ 2 w 4"/>
                  <a:gd name="T39" fmla="*/ 2 h 8"/>
                  <a:gd name="T40" fmla="*/ 2 w 4"/>
                  <a:gd name="T41" fmla="*/ 2 h 8"/>
                  <a:gd name="T42" fmla="*/ 4 w 4"/>
                  <a:gd name="T43" fmla="*/ 2 h 8"/>
                  <a:gd name="T44" fmla="*/ 4 w 4"/>
                  <a:gd name="T45" fmla="*/ 4 h 8"/>
                  <a:gd name="T46" fmla="*/ 4 w 4"/>
                  <a:gd name="T47" fmla="*/ 4 h 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 h="8">
                    <a:moveTo>
                      <a:pt x="4" y="0"/>
                    </a:moveTo>
                    <a:lnTo>
                      <a:pt x="4" y="2"/>
                    </a:lnTo>
                    <a:lnTo>
                      <a:pt x="4" y="0"/>
                    </a:lnTo>
                    <a:close/>
                    <a:moveTo>
                      <a:pt x="4" y="4"/>
                    </a:moveTo>
                    <a:lnTo>
                      <a:pt x="4" y="6"/>
                    </a:lnTo>
                    <a:lnTo>
                      <a:pt x="2" y="6"/>
                    </a:lnTo>
                    <a:lnTo>
                      <a:pt x="2" y="8"/>
                    </a:lnTo>
                    <a:lnTo>
                      <a:pt x="0" y="8"/>
                    </a:lnTo>
                    <a:lnTo>
                      <a:pt x="0" y="6"/>
                    </a:lnTo>
                    <a:lnTo>
                      <a:pt x="0" y="4"/>
                    </a:lnTo>
                    <a:lnTo>
                      <a:pt x="2" y="4"/>
                    </a:lnTo>
                    <a:lnTo>
                      <a:pt x="2" y="2"/>
                    </a:lnTo>
                    <a:lnTo>
                      <a:pt x="4" y="2"/>
                    </a:lnTo>
                    <a:lnTo>
                      <a:pt x="4" y="4"/>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172" name="Freeform 570">
                <a:extLst>
                  <a:ext uri="{FF2B5EF4-FFF2-40B4-BE49-F238E27FC236}">
                    <a16:creationId xmlns:a16="http://schemas.microsoft.com/office/drawing/2014/main" id="{11C63934-434E-2A6F-1DC9-5C1CE87EC8B4}"/>
                  </a:ext>
                </a:extLst>
              </p:cNvPr>
              <p:cNvSpPr>
                <a:spLocks noChangeAspect="1" noEditPoints="1"/>
              </p:cNvSpPr>
              <p:nvPr/>
            </p:nvSpPr>
            <p:spPr bwMode="auto">
              <a:xfrm>
                <a:off x="2602903" y="4091086"/>
                <a:ext cx="6083" cy="12166"/>
              </a:xfrm>
              <a:custGeom>
                <a:avLst/>
                <a:gdLst>
                  <a:gd name="T0" fmla="*/ 4 w 4"/>
                  <a:gd name="T1" fmla="*/ 0 h 8"/>
                  <a:gd name="T2" fmla="*/ 4 w 4"/>
                  <a:gd name="T3" fmla="*/ 2 h 8"/>
                  <a:gd name="T4" fmla="*/ 4 w 4"/>
                  <a:gd name="T5" fmla="*/ 2 h 8"/>
                  <a:gd name="T6" fmla="*/ 4 w 4"/>
                  <a:gd name="T7" fmla="*/ 0 h 8"/>
                  <a:gd name="T8" fmla="*/ 4 w 4"/>
                  <a:gd name="T9" fmla="*/ 0 h 8"/>
                  <a:gd name="T10" fmla="*/ 4 w 4"/>
                  <a:gd name="T11" fmla="*/ 4 h 8"/>
                  <a:gd name="T12" fmla="*/ 4 w 4"/>
                  <a:gd name="T13" fmla="*/ 6 h 8"/>
                  <a:gd name="T14" fmla="*/ 4 w 4"/>
                  <a:gd name="T15" fmla="*/ 6 h 8"/>
                  <a:gd name="T16" fmla="*/ 2 w 4"/>
                  <a:gd name="T17" fmla="*/ 6 h 8"/>
                  <a:gd name="T18" fmla="*/ 2 w 4"/>
                  <a:gd name="T19" fmla="*/ 8 h 8"/>
                  <a:gd name="T20" fmla="*/ 2 w 4"/>
                  <a:gd name="T21" fmla="*/ 8 h 8"/>
                  <a:gd name="T22" fmla="*/ 0 w 4"/>
                  <a:gd name="T23" fmla="*/ 8 h 8"/>
                  <a:gd name="T24" fmla="*/ 0 w 4"/>
                  <a:gd name="T25" fmla="*/ 8 h 8"/>
                  <a:gd name="T26" fmla="*/ 0 w 4"/>
                  <a:gd name="T27" fmla="*/ 8 h 8"/>
                  <a:gd name="T28" fmla="*/ 0 w 4"/>
                  <a:gd name="T29" fmla="*/ 6 h 8"/>
                  <a:gd name="T30" fmla="*/ 0 w 4"/>
                  <a:gd name="T31" fmla="*/ 6 h 8"/>
                  <a:gd name="T32" fmla="*/ 0 w 4"/>
                  <a:gd name="T33" fmla="*/ 4 h 8"/>
                  <a:gd name="T34" fmla="*/ 2 w 4"/>
                  <a:gd name="T35" fmla="*/ 4 h 8"/>
                  <a:gd name="T36" fmla="*/ 2 w 4"/>
                  <a:gd name="T37" fmla="*/ 4 h 8"/>
                  <a:gd name="T38" fmla="*/ 2 w 4"/>
                  <a:gd name="T39" fmla="*/ 2 h 8"/>
                  <a:gd name="T40" fmla="*/ 2 w 4"/>
                  <a:gd name="T41" fmla="*/ 2 h 8"/>
                  <a:gd name="T42" fmla="*/ 4 w 4"/>
                  <a:gd name="T43" fmla="*/ 2 h 8"/>
                  <a:gd name="T44" fmla="*/ 4 w 4"/>
                  <a:gd name="T45" fmla="*/ 4 h 8"/>
                  <a:gd name="T46" fmla="*/ 4 w 4"/>
                  <a:gd name="T47" fmla="*/ 4 h 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 h="8">
                    <a:moveTo>
                      <a:pt x="4" y="0"/>
                    </a:moveTo>
                    <a:lnTo>
                      <a:pt x="4" y="2"/>
                    </a:lnTo>
                    <a:lnTo>
                      <a:pt x="4" y="0"/>
                    </a:lnTo>
                    <a:close/>
                    <a:moveTo>
                      <a:pt x="4" y="4"/>
                    </a:moveTo>
                    <a:lnTo>
                      <a:pt x="4" y="6"/>
                    </a:lnTo>
                    <a:lnTo>
                      <a:pt x="2" y="6"/>
                    </a:lnTo>
                    <a:lnTo>
                      <a:pt x="2" y="8"/>
                    </a:lnTo>
                    <a:lnTo>
                      <a:pt x="0" y="8"/>
                    </a:lnTo>
                    <a:lnTo>
                      <a:pt x="0" y="6"/>
                    </a:lnTo>
                    <a:lnTo>
                      <a:pt x="0" y="4"/>
                    </a:lnTo>
                    <a:lnTo>
                      <a:pt x="2" y="4"/>
                    </a:lnTo>
                    <a:lnTo>
                      <a:pt x="2" y="2"/>
                    </a:lnTo>
                    <a:lnTo>
                      <a:pt x="4" y="2"/>
                    </a:lnTo>
                    <a:lnTo>
                      <a:pt x="4" y="4"/>
                    </a:lnTo>
                    <a:close/>
                  </a:path>
                </a:pathLst>
              </a:custGeom>
              <a:grpFill/>
              <a:ln w="3175" cap="rnd">
                <a:solidFill>
                  <a:srgbClr val="FFFFFF"/>
                </a:solidFill>
                <a:prstDash val="solid"/>
                <a:round/>
                <a:headEnd/>
                <a:tailEnd/>
              </a:ln>
            </p:spPr>
            <p:txBody>
              <a:bodyPr/>
              <a:lstStyle/>
              <a:p>
                <a:endParaRPr lang="en-GB" sz="1000" b="0" baseline="0">
                  <a:solidFill>
                    <a:prstClr val="black"/>
                  </a:solidFill>
                  <a:ea typeface="+mn-ea"/>
                  <a:cs typeface="+mn-cs"/>
                </a:endParaRPr>
              </a:p>
            </p:txBody>
          </p:sp>
          <p:sp>
            <p:nvSpPr>
              <p:cNvPr id="1173" name="Freeform 571">
                <a:extLst>
                  <a:ext uri="{FF2B5EF4-FFF2-40B4-BE49-F238E27FC236}">
                    <a16:creationId xmlns:a16="http://schemas.microsoft.com/office/drawing/2014/main" id="{E5DCE741-3DBA-D703-B08C-1CAB06765CD5}"/>
                  </a:ext>
                </a:extLst>
              </p:cNvPr>
              <p:cNvSpPr>
                <a:spLocks noChangeAspect="1"/>
              </p:cNvSpPr>
              <p:nvPr/>
            </p:nvSpPr>
            <p:spPr bwMode="auto">
              <a:xfrm>
                <a:off x="5026727" y="3469104"/>
                <a:ext cx="316285" cy="320873"/>
              </a:xfrm>
              <a:custGeom>
                <a:avLst/>
                <a:gdLst>
                  <a:gd name="T0" fmla="*/ 152 w 208"/>
                  <a:gd name="T1" fmla="*/ 54 h 211"/>
                  <a:gd name="T2" fmla="*/ 138 w 208"/>
                  <a:gd name="T3" fmla="*/ 40 h 211"/>
                  <a:gd name="T4" fmla="*/ 154 w 208"/>
                  <a:gd name="T5" fmla="*/ 72 h 211"/>
                  <a:gd name="T6" fmla="*/ 170 w 208"/>
                  <a:gd name="T7" fmla="*/ 102 h 211"/>
                  <a:gd name="T8" fmla="*/ 186 w 208"/>
                  <a:gd name="T9" fmla="*/ 132 h 211"/>
                  <a:gd name="T10" fmla="*/ 208 w 208"/>
                  <a:gd name="T11" fmla="*/ 163 h 211"/>
                  <a:gd name="T12" fmla="*/ 206 w 208"/>
                  <a:gd name="T13" fmla="*/ 181 h 211"/>
                  <a:gd name="T14" fmla="*/ 194 w 208"/>
                  <a:gd name="T15" fmla="*/ 187 h 211"/>
                  <a:gd name="T16" fmla="*/ 180 w 208"/>
                  <a:gd name="T17" fmla="*/ 201 h 211"/>
                  <a:gd name="T18" fmla="*/ 154 w 208"/>
                  <a:gd name="T19" fmla="*/ 207 h 211"/>
                  <a:gd name="T20" fmla="*/ 130 w 208"/>
                  <a:gd name="T21" fmla="*/ 199 h 211"/>
                  <a:gd name="T22" fmla="*/ 114 w 208"/>
                  <a:gd name="T23" fmla="*/ 205 h 211"/>
                  <a:gd name="T24" fmla="*/ 84 w 208"/>
                  <a:gd name="T25" fmla="*/ 205 h 211"/>
                  <a:gd name="T26" fmla="*/ 56 w 208"/>
                  <a:gd name="T27" fmla="*/ 205 h 211"/>
                  <a:gd name="T28" fmla="*/ 28 w 208"/>
                  <a:gd name="T29" fmla="*/ 205 h 211"/>
                  <a:gd name="T30" fmla="*/ 12 w 208"/>
                  <a:gd name="T31" fmla="*/ 185 h 211"/>
                  <a:gd name="T32" fmla="*/ 10 w 208"/>
                  <a:gd name="T33" fmla="*/ 144 h 211"/>
                  <a:gd name="T34" fmla="*/ 8 w 208"/>
                  <a:gd name="T35" fmla="*/ 104 h 211"/>
                  <a:gd name="T36" fmla="*/ 4 w 208"/>
                  <a:gd name="T37" fmla="*/ 64 h 211"/>
                  <a:gd name="T38" fmla="*/ 2 w 208"/>
                  <a:gd name="T39" fmla="*/ 28 h 211"/>
                  <a:gd name="T40" fmla="*/ 4 w 208"/>
                  <a:gd name="T41" fmla="*/ 0 h 211"/>
                  <a:gd name="T42" fmla="*/ 44 w 208"/>
                  <a:gd name="T43" fmla="*/ 4 h 211"/>
                  <a:gd name="T44" fmla="*/ 50 w 208"/>
                  <a:gd name="T45" fmla="*/ 10 h 211"/>
                  <a:gd name="T46" fmla="*/ 60 w 208"/>
                  <a:gd name="T47" fmla="*/ 12 h 211"/>
                  <a:gd name="T48" fmla="*/ 72 w 208"/>
                  <a:gd name="T49" fmla="*/ 16 h 211"/>
                  <a:gd name="T50" fmla="*/ 88 w 208"/>
                  <a:gd name="T51" fmla="*/ 12 h 211"/>
                  <a:gd name="T52" fmla="*/ 94 w 208"/>
                  <a:gd name="T53" fmla="*/ 4 h 211"/>
                  <a:gd name="T54" fmla="*/ 98 w 208"/>
                  <a:gd name="T55" fmla="*/ 4 h 211"/>
                  <a:gd name="T56" fmla="*/ 104 w 208"/>
                  <a:gd name="T57" fmla="*/ 4 h 211"/>
                  <a:gd name="T58" fmla="*/ 110 w 208"/>
                  <a:gd name="T59" fmla="*/ 2 h 211"/>
                  <a:gd name="T60" fmla="*/ 118 w 208"/>
                  <a:gd name="T61" fmla="*/ 2 h 211"/>
                  <a:gd name="T62" fmla="*/ 128 w 208"/>
                  <a:gd name="T63" fmla="*/ 6 h 211"/>
                  <a:gd name="T64" fmla="*/ 132 w 208"/>
                  <a:gd name="T65" fmla="*/ 10 h 211"/>
                  <a:gd name="T66" fmla="*/ 134 w 208"/>
                  <a:gd name="T67" fmla="*/ 8 h 211"/>
                  <a:gd name="T68" fmla="*/ 134 w 208"/>
                  <a:gd name="T69" fmla="*/ 6 h 211"/>
                  <a:gd name="T70" fmla="*/ 134 w 208"/>
                  <a:gd name="T71" fmla="*/ 8 h 211"/>
                  <a:gd name="T72" fmla="*/ 142 w 208"/>
                  <a:gd name="T73" fmla="*/ 12 h 211"/>
                  <a:gd name="T74" fmla="*/ 176 w 208"/>
                  <a:gd name="T75" fmla="*/ 26 h 211"/>
                  <a:gd name="T76" fmla="*/ 180 w 208"/>
                  <a:gd name="T77" fmla="*/ 62 h 211"/>
                  <a:gd name="T78" fmla="*/ 166 w 208"/>
                  <a:gd name="T79" fmla="*/ 76 h 2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08" h="211">
                    <a:moveTo>
                      <a:pt x="166" y="76"/>
                    </a:moveTo>
                    <a:lnTo>
                      <a:pt x="152" y="54"/>
                    </a:lnTo>
                    <a:lnTo>
                      <a:pt x="142" y="38"/>
                    </a:lnTo>
                    <a:lnTo>
                      <a:pt x="138" y="40"/>
                    </a:lnTo>
                    <a:lnTo>
                      <a:pt x="146" y="54"/>
                    </a:lnTo>
                    <a:lnTo>
                      <a:pt x="154" y="72"/>
                    </a:lnTo>
                    <a:lnTo>
                      <a:pt x="162" y="86"/>
                    </a:lnTo>
                    <a:lnTo>
                      <a:pt x="170" y="102"/>
                    </a:lnTo>
                    <a:lnTo>
                      <a:pt x="178" y="118"/>
                    </a:lnTo>
                    <a:lnTo>
                      <a:pt x="186" y="132"/>
                    </a:lnTo>
                    <a:lnTo>
                      <a:pt x="196" y="146"/>
                    </a:lnTo>
                    <a:lnTo>
                      <a:pt x="208" y="163"/>
                    </a:lnTo>
                    <a:lnTo>
                      <a:pt x="206" y="165"/>
                    </a:lnTo>
                    <a:lnTo>
                      <a:pt x="206" y="181"/>
                    </a:lnTo>
                    <a:lnTo>
                      <a:pt x="200" y="189"/>
                    </a:lnTo>
                    <a:lnTo>
                      <a:pt x="194" y="187"/>
                    </a:lnTo>
                    <a:lnTo>
                      <a:pt x="190" y="199"/>
                    </a:lnTo>
                    <a:lnTo>
                      <a:pt x="180" y="201"/>
                    </a:lnTo>
                    <a:lnTo>
                      <a:pt x="176" y="211"/>
                    </a:lnTo>
                    <a:lnTo>
                      <a:pt x="154" y="207"/>
                    </a:lnTo>
                    <a:lnTo>
                      <a:pt x="132" y="205"/>
                    </a:lnTo>
                    <a:lnTo>
                      <a:pt x="130" y="199"/>
                    </a:lnTo>
                    <a:lnTo>
                      <a:pt x="128" y="205"/>
                    </a:lnTo>
                    <a:lnTo>
                      <a:pt x="114" y="205"/>
                    </a:lnTo>
                    <a:lnTo>
                      <a:pt x="98" y="205"/>
                    </a:lnTo>
                    <a:lnTo>
                      <a:pt x="84" y="205"/>
                    </a:lnTo>
                    <a:lnTo>
                      <a:pt x="70" y="205"/>
                    </a:lnTo>
                    <a:lnTo>
                      <a:pt x="56" y="205"/>
                    </a:lnTo>
                    <a:lnTo>
                      <a:pt x="42" y="205"/>
                    </a:lnTo>
                    <a:lnTo>
                      <a:pt x="28" y="205"/>
                    </a:lnTo>
                    <a:lnTo>
                      <a:pt x="14" y="205"/>
                    </a:lnTo>
                    <a:lnTo>
                      <a:pt x="12" y="185"/>
                    </a:lnTo>
                    <a:lnTo>
                      <a:pt x="10" y="165"/>
                    </a:lnTo>
                    <a:lnTo>
                      <a:pt x="10" y="144"/>
                    </a:lnTo>
                    <a:lnTo>
                      <a:pt x="8" y="124"/>
                    </a:lnTo>
                    <a:lnTo>
                      <a:pt x="8" y="104"/>
                    </a:lnTo>
                    <a:lnTo>
                      <a:pt x="6" y="84"/>
                    </a:lnTo>
                    <a:lnTo>
                      <a:pt x="4" y="64"/>
                    </a:lnTo>
                    <a:lnTo>
                      <a:pt x="2" y="46"/>
                    </a:lnTo>
                    <a:lnTo>
                      <a:pt x="2" y="28"/>
                    </a:lnTo>
                    <a:lnTo>
                      <a:pt x="0" y="12"/>
                    </a:lnTo>
                    <a:lnTo>
                      <a:pt x="4" y="0"/>
                    </a:lnTo>
                    <a:lnTo>
                      <a:pt x="18" y="0"/>
                    </a:lnTo>
                    <a:lnTo>
                      <a:pt x="44" y="4"/>
                    </a:lnTo>
                    <a:lnTo>
                      <a:pt x="44" y="8"/>
                    </a:lnTo>
                    <a:lnTo>
                      <a:pt x="50" y="10"/>
                    </a:lnTo>
                    <a:lnTo>
                      <a:pt x="54" y="10"/>
                    </a:lnTo>
                    <a:lnTo>
                      <a:pt x="60" y="12"/>
                    </a:lnTo>
                    <a:lnTo>
                      <a:pt x="66" y="12"/>
                    </a:lnTo>
                    <a:lnTo>
                      <a:pt x="72" y="16"/>
                    </a:lnTo>
                    <a:lnTo>
                      <a:pt x="80" y="14"/>
                    </a:lnTo>
                    <a:lnTo>
                      <a:pt x="88" y="12"/>
                    </a:lnTo>
                    <a:lnTo>
                      <a:pt x="90" y="8"/>
                    </a:lnTo>
                    <a:lnTo>
                      <a:pt x="94" y="4"/>
                    </a:lnTo>
                    <a:lnTo>
                      <a:pt x="96" y="6"/>
                    </a:lnTo>
                    <a:lnTo>
                      <a:pt x="98" y="4"/>
                    </a:lnTo>
                    <a:lnTo>
                      <a:pt x="108" y="2"/>
                    </a:lnTo>
                    <a:lnTo>
                      <a:pt x="104" y="4"/>
                    </a:lnTo>
                    <a:lnTo>
                      <a:pt x="110" y="2"/>
                    </a:lnTo>
                    <a:lnTo>
                      <a:pt x="112" y="2"/>
                    </a:lnTo>
                    <a:lnTo>
                      <a:pt x="118" y="2"/>
                    </a:lnTo>
                    <a:lnTo>
                      <a:pt x="124" y="4"/>
                    </a:lnTo>
                    <a:lnTo>
                      <a:pt x="128" y="6"/>
                    </a:lnTo>
                    <a:lnTo>
                      <a:pt x="128" y="8"/>
                    </a:lnTo>
                    <a:lnTo>
                      <a:pt x="132" y="10"/>
                    </a:lnTo>
                    <a:lnTo>
                      <a:pt x="134" y="10"/>
                    </a:lnTo>
                    <a:lnTo>
                      <a:pt x="134" y="8"/>
                    </a:lnTo>
                    <a:lnTo>
                      <a:pt x="132" y="8"/>
                    </a:lnTo>
                    <a:lnTo>
                      <a:pt x="134" y="6"/>
                    </a:lnTo>
                    <a:lnTo>
                      <a:pt x="134" y="8"/>
                    </a:lnTo>
                    <a:lnTo>
                      <a:pt x="138" y="10"/>
                    </a:lnTo>
                    <a:lnTo>
                      <a:pt x="142" y="12"/>
                    </a:lnTo>
                    <a:lnTo>
                      <a:pt x="166" y="6"/>
                    </a:lnTo>
                    <a:lnTo>
                      <a:pt x="176" y="26"/>
                    </a:lnTo>
                    <a:lnTo>
                      <a:pt x="184" y="46"/>
                    </a:lnTo>
                    <a:lnTo>
                      <a:pt x="180" y="62"/>
                    </a:lnTo>
                    <a:lnTo>
                      <a:pt x="176" y="80"/>
                    </a:lnTo>
                    <a:lnTo>
                      <a:pt x="166" y="7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174" name="Freeform 572">
                <a:extLst>
                  <a:ext uri="{FF2B5EF4-FFF2-40B4-BE49-F238E27FC236}">
                    <a16:creationId xmlns:a16="http://schemas.microsoft.com/office/drawing/2014/main" id="{750C475F-46C8-D33D-9568-96D20DAC3358}"/>
                  </a:ext>
                </a:extLst>
              </p:cNvPr>
              <p:cNvSpPr>
                <a:spLocks noChangeAspect="1" noEditPoints="1"/>
              </p:cNvSpPr>
              <p:nvPr/>
            </p:nvSpPr>
            <p:spPr bwMode="auto">
              <a:xfrm>
                <a:off x="4430656" y="2771092"/>
                <a:ext cx="94276" cy="85160"/>
              </a:xfrm>
              <a:custGeom>
                <a:avLst/>
                <a:gdLst>
                  <a:gd name="T0" fmla="*/ 16 w 62"/>
                  <a:gd name="T1" fmla="*/ 38 h 56"/>
                  <a:gd name="T2" fmla="*/ 26 w 62"/>
                  <a:gd name="T3" fmla="*/ 6 h 56"/>
                  <a:gd name="T4" fmla="*/ 24 w 62"/>
                  <a:gd name="T5" fmla="*/ 8 h 56"/>
                  <a:gd name="T6" fmla="*/ 36 w 62"/>
                  <a:gd name="T7" fmla="*/ 4 h 56"/>
                  <a:gd name="T8" fmla="*/ 6 w 62"/>
                  <a:gd name="T9" fmla="*/ 40 h 56"/>
                  <a:gd name="T10" fmla="*/ 34 w 62"/>
                  <a:gd name="T11" fmla="*/ 4 h 56"/>
                  <a:gd name="T12" fmla="*/ 24 w 62"/>
                  <a:gd name="T13" fmla="*/ 8 h 56"/>
                  <a:gd name="T14" fmla="*/ 6 w 62"/>
                  <a:gd name="T15" fmla="*/ 38 h 56"/>
                  <a:gd name="T16" fmla="*/ 10 w 62"/>
                  <a:gd name="T17" fmla="*/ 40 h 56"/>
                  <a:gd name="T18" fmla="*/ 8 w 62"/>
                  <a:gd name="T19" fmla="*/ 36 h 56"/>
                  <a:gd name="T20" fmla="*/ 14 w 62"/>
                  <a:gd name="T21" fmla="*/ 38 h 56"/>
                  <a:gd name="T22" fmla="*/ 0 w 62"/>
                  <a:gd name="T23" fmla="*/ 46 h 56"/>
                  <a:gd name="T24" fmla="*/ 8 w 62"/>
                  <a:gd name="T25" fmla="*/ 46 h 56"/>
                  <a:gd name="T26" fmla="*/ 12 w 62"/>
                  <a:gd name="T27" fmla="*/ 48 h 56"/>
                  <a:gd name="T28" fmla="*/ 6 w 62"/>
                  <a:gd name="T29" fmla="*/ 46 h 56"/>
                  <a:gd name="T30" fmla="*/ 0 w 62"/>
                  <a:gd name="T31" fmla="*/ 46 h 56"/>
                  <a:gd name="T32" fmla="*/ 32 w 62"/>
                  <a:gd name="T33" fmla="*/ 26 h 56"/>
                  <a:gd name="T34" fmla="*/ 32 w 62"/>
                  <a:gd name="T35" fmla="*/ 20 h 56"/>
                  <a:gd name="T36" fmla="*/ 40 w 62"/>
                  <a:gd name="T37" fmla="*/ 22 h 56"/>
                  <a:gd name="T38" fmla="*/ 36 w 62"/>
                  <a:gd name="T39" fmla="*/ 26 h 56"/>
                  <a:gd name="T40" fmla="*/ 36 w 62"/>
                  <a:gd name="T41" fmla="*/ 18 h 56"/>
                  <a:gd name="T42" fmla="*/ 32 w 62"/>
                  <a:gd name="T43" fmla="*/ 14 h 56"/>
                  <a:gd name="T44" fmla="*/ 30 w 62"/>
                  <a:gd name="T45" fmla="*/ 12 h 56"/>
                  <a:gd name="T46" fmla="*/ 40 w 62"/>
                  <a:gd name="T47" fmla="*/ 4 h 56"/>
                  <a:gd name="T48" fmla="*/ 44 w 62"/>
                  <a:gd name="T49" fmla="*/ 4 h 56"/>
                  <a:gd name="T50" fmla="*/ 54 w 62"/>
                  <a:gd name="T51" fmla="*/ 4 h 56"/>
                  <a:gd name="T52" fmla="*/ 62 w 62"/>
                  <a:gd name="T53" fmla="*/ 8 h 56"/>
                  <a:gd name="T54" fmla="*/ 58 w 62"/>
                  <a:gd name="T55" fmla="*/ 18 h 56"/>
                  <a:gd name="T56" fmla="*/ 56 w 62"/>
                  <a:gd name="T57" fmla="*/ 22 h 56"/>
                  <a:gd name="T58" fmla="*/ 58 w 62"/>
                  <a:gd name="T59" fmla="*/ 28 h 56"/>
                  <a:gd name="T60" fmla="*/ 54 w 62"/>
                  <a:gd name="T61" fmla="*/ 34 h 56"/>
                  <a:gd name="T62" fmla="*/ 48 w 62"/>
                  <a:gd name="T63" fmla="*/ 34 h 56"/>
                  <a:gd name="T64" fmla="*/ 44 w 62"/>
                  <a:gd name="T65" fmla="*/ 36 h 56"/>
                  <a:gd name="T66" fmla="*/ 48 w 62"/>
                  <a:gd name="T67" fmla="*/ 44 h 56"/>
                  <a:gd name="T68" fmla="*/ 46 w 62"/>
                  <a:gd name="T69" fmla="*/ 50 h 56"/>
                  <a:gd name="T70" fmla="*/ 44 w 62"/>
                  <a:gd name="T71" fmla="*/ 52 h 56"/>
                  <a:gd name="T72" fmla="*/ 44 w 62"/>
                  <a:gd name="T73" fmla="*/ 56 h 56"/>
                  <a:gd name="T74" fmla="*/ 38 w 62"/>
                  <a:gd name="T75" fmla="*/ 54 h 56"/>
                  <a:gd name="T76" fmla="*/ 40 w 62"/>
                  <a:gd name="T77" fmla="*/ 50 h 56"/>
                  <a:gd name="T78" fmla="*/ 34 w 62"/>
                  <a:gd name="T79" fmla="*/ 48 h 56"/>
                  <a:gd name="T80" fmla="*/ 28 w 62"/>
                  <a:gd name="T81" fmla="*/ 44 h 56"/>
                  <a:gd name="T82" fmla="*/ 24 w 62"/>
                  <a:gd name="T83" fmla="*/ 44 h 56"/>
                  <a:gd name="T84" fmla="*/ 20 w 62"/>
                  <a:gd name="T85" fmla="*/ 42 h 56"/>
                  <a:gd name="T86" fmla="*/ 14 w 62"/>
                  <a:gd name="T87" fmla="*/ 44 h 56"/>
                  <a:gd name="T88" fmla="*/ 6 w 62"/>
                  <a:gd name="T89" fmla="*/ 42 h 56"/>
                  <a:gd name="T90" fmla="*/ 6 w 62"/>
                  <a:gd name="T91" fmla="*/ 40 h 56"/>
                  <a:gd name="T92" fmla="*/ 12 w 62"/>
                  <a:gd name="T93" fmla="*/ 42 h 56"/>
                  <a:gd name="T94" fmla="*/ 12 w 62"/>
                  <a:gd name="T95" fmla="*/ 42 h 56"/>
                  <a:gd name="T96" fmla="*/ 14 w 62"/>
                  <a:gd name="T97" fmla="*/ 40 h 56"/>
                  <a:gd name="T98" fmla="*/ 22 w 62"/>
                  <a:gd name="T99" fmla="*/ 38 h 56"/>
                  <a:gd name="T100" fmla="*/ 22 w 62"/>
                  <a:gd name="T101" fmla="*/ 36 h 56"/>
                  <a:gd name="T102" fmla="*/ 14 w 62"/>
                  <a:gd name="T103" fmla="*/ 36 h 56"/>
                  <a:gd name="T104" fmla="*/ 12 w 62"/>
                  <a:gd name="T105" fmla="*/ 32 h 56"/>
                  <a:gd name="T106" fmla="*/ 20 w 62"/>
                  <a:gd name="T107" fmla="*/ 24 h 56"/>
                  <a:gd name="T108" fmla="*/ 22 w 62"/>
                  <a:gd name="T109" fmla="*/ 14 h 56"/>
                  <a:gd name="T110" fmla="*/ 28 w 62"/>
                  <a:gd name="T111" fmla="*/ 12 h 56"/>
                  <a:gd name="T112" fmla="*/ 30 w 62"/>
                  <a:gd name="T113" fmla="*/ 18 h 56"/>
                  <a:gd name="T114" fmla="*/ 28 w 62"/>
                  <a:gd name="T115" fmla="*/ 22 h 56"/>
                  <a:gd name="T116" fmla="*/ 30 w 62"/>
                  <a:gd name="T117" fmla="*/ 26 h 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2" h="56">
                    <a:moveTo>
                      <a:pt x="50" y="0"/>
                    </a:moveTo>
                    <a:lnTo>
                      <a:pt x="52" y="0"/>
                    </a:lnTo>
                    <a:lnTo>
                      <a:pt x="50" y="0"/>
                    </a:lnTo>
                    <a:close/>
                    <a:moveTo>
                      <a:pt x="48" y="0"/>
                    </a:moveTo>
                    <a:lnTo>
                      <a:pt x="50" y="2"/>
                    </a:lnTo>
                    <a:lnTo>
                      <a:pt x="48" y="0"/>
                    </a:lnTo>
                    <a:close/>
                    <a:moveTo>
                      <a:pt x="16" y="36"/>
                    </a:moveTo>
                    <a:lnTo>
                      <a:pt x="16" y="36"/>
                    </a:lnTo>
                    <a:lnTo>
                      <a:pt x="16" y="38"/>
                    </a:lnTo>
                    <a:lnTo>
                      <a:pt x="16" y="36"/>
                    </a:lnTo>
                    <a:close/>
                    <a:moveTo>
                      <a:pt x="44" y="2"/>
                    </a:moveTo>
                    <a:lnTo>
                      <a:pt x="44" y="2"/>
                    </a:lnTo>
                    <a:lnTo>
                      <a:pt x="46" y="2"/>
                    </a:lnTo>
                    <a:lnTo>
                      <a:pt x="44" y="2"/>
                    </a:lnTo>
                    <a:close/>
                    <a:moveTo>
                      <a:pt x="24" y="6"/>
                    </a:moveTo>
                    <a:lnTo>
                      <a:pt x="26" y="6"/>
                    </a:lnTo>
                    <a:lnTo>
                      <a:pt x="28" y="6"/>
                    </a:lnTo>
                    <a:lnTo>
                      <a:pt x="26" y="6"/>
                    </a:lnTo>
                    <a:lnTo>
                      <a:pt x="24" y="8"/>
                    </a:lnTo>
                    <a:lnTo>
                      <a:pt x="24" y="6"/>
                    </a:lnTo>
                    <a:close/>
                    <a:moveTo>
                      <a:pt x="36" y="2"/>
                    </a:moveTo>
                    <a:lnTo>
                      <a:pt x="38" y="2"/>
                    </a:lnTo>
                    <a:lnTo>
                      <a:pt x="40" y="2"/>
                    </a:lnTo>
                    <a:lnTo>
                      <a:pt x="38" y="4"/>
                    </a:lnTo>
                    <a:lnTo>
                      <a:pt x="36" y="4"/>
                    </a:lnTo>
                    <a:lnTo>
                      <a:pt x="36" y="2"/>
                    </a:lnTo>
                    <a:close/>
                    <a:moveTo>
                      <a:pt x="6" y="40"/>
                    </a:moveTo>
                    <a:lnTo>
                      <a:pt x="6" y="40"/>
                    </a:lnTo>
                    <a:lnTo>
                      <a:pt x="8" y="40"/>
                    </a:lnTo>
                    <a:lnTo>
                      <a:pt x="6" y="40"/>
                    </a:lnTo>
                    <a:lnTo>
                      <a:pt x="6" y="42"/>
                    </a:lnTo>
                    <a:lnTo>
                      <a:pt x="6" y="40"/>
                    </a:lnTo>
                    <a:close/>
                    <a:moveTo>
                      <a:pt x="30" y="4"/>
                    </a:moveTo>
                    <a:lnTo>
                      <a:pt x="30" y="4"/>
                    </a:lnTo>
                    <a:lnTo>
                      <a:pt x="34" y="2"/>
                    </a:lnTo>
                    <a:lnTo>
                      <a:pt x="34" y="4"/>
                    </a:lnTo>
                    <a:lnTo>
                      <a:pt x="32" y="4"/>
                    </a:lnTo>
                    <a:lnTo>
                      <a:pt x="30" y="4"/>
                    </a:lnTo>
                    <a:lnTo>
                      <a:pt x="30" y="6"/>
                    </a:lnTo>
                    <a:lnTo>
                      <a:pt x="30" y="4"/>
                    </a:lnTo>
                    <a:close/>
                    <a:moveTo>
                      <a:pt x="22" y="12"/>
                    </a:moveTo>
                    <a:lnTo>
                      <a:pt x="22" y="10"/>
                    </a:lnTo>
                    <a:lnTo>
                      <a:pt x="24" y="8"/>
                    </a:lnTo>
                    <a:lnTo>
                      <a:pt x="26" y="8"/>
                    </a:lnTo>
                    <a:lnTo>
                      <a:pt x="26" y="10"/>
                    </a:lnTo>
                    <a:lnTo>
                      <a:pt x="24" y="10"/>
                    </a:lnTo>
                    <a:lnTo>
                      <a:pt x="24" y="12"/>
                    </a:lnTo>
                    <a:lnTo>
                      <a:pt x="22" y="12"/>
                    </a:lnTo>
                    <a:close/>
                    <a:moveTo>
                      <a:pt x="6" y="38"/>
                    </a:moveTo>
                    <a:lnTo>
                      <a:pt x="6" y="36"/>
                    </a:lnTo>
                    <a:lnTo>
                      <a:pt x="8" y="36"/>
                    </a:lnTo>
                    <a:lnTo>
                      <a:pt x="10" y="38"/>
                    </a:lnTo>
                    <a:lnTo>
                      <a:pt x="10" y="36"/>
                    </a:lnTo>
                    <a:lnTo>
                      <a:pt x="10" y="38"/>
                    </a:lnTo>
                    <a:lnTo>
                      <a:pt x="12" y="38"/>
                    </a:lnTo>
                    <a:lnTo>
                      <a:pt x="12" y="40"/>
                    </a:lnTo>
                    <a:lnTo>
                      <a:pt x="10" y="40"/>
                    </a:lnTo>
                    <a:lnTo>
                      <a:pt x="8" y="40"/>
                    </a:lnTo>
                    <a:lnTo>
                      <a:pt x="8" y="38"/>
                    </a:lnTo>
                    <a:lnTo>
                      <a:pt x="6" y="38"/>
                    </a:lnTo>
                    <a:close/>
                    <a:moveTo>
                      <a:pt x="8" y="36"/>
                    </a:moveTo>
                    <a:lnTo>
                      <a:pt x="8" y="36"/>
                    </a:lnTo>
                    <a:lnTo>
                      <a:pt x="10" y="34"/>
                    </a:lnTo>
                    <a:lnTo>
                      <a:pt x="12" y="34"/>
                    </a:lnTo>
                    <a:lnTo>
                      <a:pt x="12" y="36"/>
                    </a:lnTo>
                    <a:lnTo>
                      <a:pt x="14" y="36"/>
                    </a:lnTo>
                    <a:lnTo>
                      <a:pt x="16" y="38"/>
                    </a:lnTo>
                    <a:lnTo>
                      <a:pt x="14" y="38"/>
                    </a:lnTo>
                    <a:lnTo>
                      <a:pt x="12" y="38"/>
                    </a:lnTo>
                    <a:lnTo>
                      <a:pt x="12" y="36"/>
                    </a:lnTo>
                    <a:lnTo>
                      <a:pt x="10" y="36"/>
                    </a:lnTo>
                    <a:lnTo>
                      <a:pt x="8" y="36"/>
                    </a:lnTo>
                    <a:close/>
                    <a:moveTo>
                      <a:pt x="0" y="46"/>
                    </a:moveTo>
                    <a:lnTo>
                      <a:pt x="2" y="46"/>
                    </a:lnTo>
                    <a:lnTo>
                      <a:pt x="0" y="44"/>
                    </a:lnTo>
                    <a:lnTo>
                      <a:pt x="2" y="44"/>
                    </a:lnTo>
                    <a:lnTo>
                      <a:pt x="4" y="44"/>
                    </a:lnTo>
                    <a:lnTo>
                      <a:pt x="6" y="44"/>
                    </a:lnTo>
                    <a:lnTo>
                      <a:pt x="6" y="46"/>
                    </a:lnTo>
                    <a:lnTo>
                      <a:pt x="8" y="46"/>
                    </a:lnTo>
                    <a:lnTo>
                      <a:pt x="8" y="44"/>
                    </a:lnTo>
                    <a:lnTo>
                      <a:pt x="10" y="44"/>
                    </a:lnTo>
                    <a:lnTo>
                      <a:pt x="12" y="44"/>
                    </a:lnTo>
                    <a:lnTo>
                      <a:pt x="12" y="46"/>
                    </a:lnTo>
                    <a:lnTo>
                      <a:pt x="14" y="46"/>
                    </a:lnTo>
                    <a:lnTo>
                      <a:pt x="12" y="48"/>
                    </a:lnTo>
                    <a:lnTo>
                      <a:pt x="10" y="48"/>
                    </a:lnTo>
                    <a:lnTo>
                      <a:pt x="8" y="48"/>
                    </a:lnTo>
                    <a:lnTo>
                      <a:pt x="6" y="48"/>
                    </a:lnTo>
                    <a:lnTo>
                      <a:pt x="8" y="48"/>
                    </a:lnTo>
                    <a:lnTo>
                      <a:pt x="6" y="46"/>
                    </a:lnTo>
                    <a:lnTo>
                      <a:pt x="4" y="46"/>
                    </a:lnTo>
                    <a:lnTo>
                      <a:pt x="4" y="48"/>
                    </a:lnTo>
                    <a:lnTo>
                      <a:pt x="2" y="48"/>
                    </a:lnTo>
                    <a:lnTo>
                      <a:pt x="2" y="46"/>
                    </a:lnTo>
                    <a:lnTo>
                      <a:pt x="0" y="46"/>
                    </a:lnTo>
                    <a:close/>
                    <a:moveTo>
                      <a:pt x="26" y="44"/>
                    </a:moveTo>
                    <a:lnTo>
                      <a:pt x="26" y="44"/>
                    </a:lnTo>
                    <a:close/>
                    <a:moveTo>
                      <a:pt x="32" y="28"/>
                    </a:moveTo>
                    <a:lnTo>
                      <a:pt x="34" y="28"/>
                    </a:lnTo>
                    <a:lnTo>
                      <a:pt x="34" y="26"/>
                    </a:lnTo>
                    <a:lnTo>
                      <a:pt x="34" y="28"/>
                    </a:lnTo>
                    <a:lnTo>
                      <a:pt x="32" y="26"/>
                    </a:lnTo>
                    <a:lnTo>
                      <a:pt x="30" y="26"/>
                    </a:lnTo>
                    <a:lnTo>
                      <a:pt x="30" y="24"/>
                    </a:lnTo>
                    <a:lnTo>
                      <a:pt x="34" y="22"/>
                    </a:lnTo>
                    <a:lnTo>
                      <a:pt x="34" y="20"/>
                    </a:lnTo>
                    <a:lnTo>
                      <a:pt x="32" y="20"/>
                    </a:lnTo>
                    <a:lnTo>
                      <a:pt x="34" y="20"/>
                    </a:lnTo>
                    <a:lnTo>
                      <a:pt x="34" y="22"/>
                    </a:lnTo>
                    <a:lnTo>
                      <a:pt x="34" y="20"/>
                    </a:lnTo>
                    <a:lnTo>
                      <a:pt x="36" y="20"/>
                    </a:lnTo>
                    <a:lnTo>
                      <a:pt x="38" y="20"/>
                    </a:lnTo>
                    <a:lnTo>
                      <a:pt x="40" y="20"/>
                    </a:lnTo>
                    <a:lnTo>
                      <a:pt x="40" y="22"/>
                    </a:lnTo>
                    <a:lnTo>
                      <a:pt x="38" y="24"/>
                    </a:lnTo>
                    <a:lnTo>
                      <a:pt x="36" y="24"/>
                    </a:lnTo>
                    <a:lnTo>
                      <a:pt x="36" y="26"/>
                    </a:lnTo>
                    <a:lnTo>
                      <a:pt x="36" y="24"/>
                    </a:lnTo>
                    <a:lnTo>
                      <a:pt x="38" y="24"/>
                    </a:lnTo>
                    <a:lnTo>
                      <a:pt x="40" y="24"/>
                    </a:lnTo>
                    <a:lnTo>
                      <a:pt x="40" y="22"/>
                    </a:lnTo>
                    <a:lnTo>
                      <a:pt x="40" y="20"/>
                    </a:lnTo>
                    <a:lnTo>
                      <a:pt x="36" y="20"/>
                    </a:lnTo>
                    <a:lnTo>
                      <a:pt x="36" y="18"/>
                    </a:lnTo>
                    <a:lnTo>
                      <a:pt x="36" y="16"/>
                    </a:lnTo>
                    <a:lnTo>
                      <a:pt x="38" y="14"/>
                    </a:lnTo>
                    <a:lnTo>
                      <a:pt x="36" y="14"/>
                    </a:lnTo>
                    <a:lnTo>
                      <a:pt x="34" y="14"/>
                    </a:lnTo>
                    <a:lnTo>
                      <a:pt x="32" y="14"/>
                    </a:lnTo>
                    <a:lnTo>
                      <a:pt x="32" y="12"/>
                    </a:lnTo>
                    <a:lnTo>
                      <a:pt x="32" y="10"/>
                    </a:lnTo>
                    <a:lnTo>
                      <a:pt x="30" y="12"/>
                    </a:lnTo>
                    <a:lnTo>
                      <a:pt x="32" y="10"/>
                    </a:lnTo>
                    <a:lnTo>
                      <a:pt x="32" y="8"/>
                    </a:lnTo>
                    <a:lnTo>
                      <a:pt x="34" y="6"/>
                    </a:lnTo>
                    <a:lnTo>
                      <a:pt x="36" y="6"/>
                    </a:lnTo>
                    <a:lnTo>
                      <a:pt x="38" y="4"/>
                    </a:lnTo>
                    <a:lnTo>
                      <a:pt x="40" y="4"/>
                    </a:lnTo>
                    <a:lnTo>
                      <a:pt x="42" y="4"/>
                    </a:lnTo>
                    <a:lnTo>
                      <a:pt x="44" y="4"/>
                    </a:lnTo>
                    <a:lnTo>
                      <a:pt x="46" y="4"/>
                    </a:lnTo>
                    <a:lnTo>
                      <a:pt x="46" y="6"/>
                    </a:lnTo>
                    <a:lnTo>
                      <a:pt x="46" y="4"/>
                    </a:lnTo>
                    <a:lnTo>
                      <a:pt x="44" y="4"/>
                    </a:lnTo>
                    <a:lnTo>
                      <a:pt x="46" y="4"/>
                    </a:lnTo>
                    <a:lnTo>
                      <a:pt x="44" y="4"/>
                    </a:lnTo>
                    <a:lnTo>
                      <a:pt x="46" y="4"/>
                    </a:lnTo>
                    <a:lnTo>
                      <a:pt x="48" y="4"/>
                    </a:lnTo>
                    <a:lnTo>
                      <a:pt x="50" y="4"/>
                    </a:lnTo>
                    <a:lnTo>
                      <a:pt x="52" y="2"/>
                    </a:lnTo>
                    <a:lnTo>
                      <a:pt x="54" y="2"/>
                    </a:lnTo>
                    <a:lnTo>
                      <a:pt x="54" y="4"/>
                    </a:lnTo>
                    <a:lnTo>
                      <a:pt x="56" y="4"/>
                    </a:lnTo>
                    <a:lnTo>
                      <a:pt x="56" y="6"/>
                    </a:lnTo>
                    <a:lnTo>
                      <a:pt x="58" y="6"/>
                    </a:lnTo>
                    <a:lnTo>
                      <a:pt x="60" y="6"/>
                    </a:lnTo>
                    <a:lnTo>
                      <a:pt x="60" y="8"/>
                    </a:lnTo>
                    <a:lnTo>
                      <a:pt x="62" y="8"/>
                    </a:lnTo>
                    <a:lnTo>
                      <a:pt x="60" y="8"/>
                    </a:lnTo>
                    <a:lnTo>
                      <a:pt x="60" y="10"/>
                    </a:lnTo>
                    <a:lnTo>
                      <a:pt x="60" y="12"/>
                    </a:lnTo>
                    <a:lnTo>
                      <a:pt x="58" y="14"/>
                    </a:lnTo>
                    <a:lnTo>
                      <a:pt x="60" y="14"/>
                    </a:lnTo>
                    <a:lnTo>
                      <a:pt x="58" y="16"/>
                    </a:lnTo>
                    <a:lnTo>
                      <a:pt x="58" y="18"/>
                    </a:lnTo>
                    <a:lnTo>
                      <a:pt x="56" y="18"/>
                    </a:lnTo>
                    <a:lnTo>
                      <a:pt x="54" y="18"/>
                    </a:lnTo>
                    <a:lnTo>
                      <a:pt x="54" y="20"/>
                    </a:lnTo>
                    <a:lnTo>
                      <a:pt x="54" y="22"/>
                    </a:lnTo>
                    <a:lnTo>
                      <a:pt x="56" y="22"/>
                    </a:lnTo>
                    <a:lnTo>
                      <a:pt x="58" y="22"/>
                    </a:lnTo>
                    <a:lnTo>
                      <a:pt x="58" y="24"/>
                    </a:lnTo>
                    <a:lnTo>
                      <a:pt x="60" y="24"/>
                    </a:lnTo>
                    <a:lnTo>
                      <a:pt x="58" y="26"/>
                    </a:lnTo>
                    <a:lnTo>
                      <a:pt x="60" y="28"/>
                    </a:lnTo>
                    <a:lnTo>
                      <a:pt x="58" y="28"/>
                    </a:lnTo>
                    <a:lnTo>
                      <a:pt x="56" y="30"/>
                    </a:lnTo>
                    <a:lnTo>
                      <a:pt x="54" y="30"/>
                    </a:lnTo>
                    <a:lnTo>
                      <a:pt x="56" y="32"/>
                    </a:lnTo>
                    <a:lnTo>
                      <a:pt x="54" y="34"/>
                    </a:lnTo>
                    <a:lnTo>
                      <a:pt x="52" y="34"/>
                    </a:lnTo>
                    <a:lnTo>
                      <a:pt x="50" y="34"/>
                    </a:lnTo>
                    <a:lnTo>
                      <a:pt x="50" y="36"/>
                    </a:lnTo>
                    <a:lnTo>
                      <a:pt x="50" y="34"/>
                    </a:lnTo>
                    <a:lnTo>
                      <a:pt x="48" y="34"/>
                    </a:lnTo>
                    <a:lnTo>
                      <a:pt x="46" y="34"/>
                    </a:lnTo>
                    <a:lnTo>
                      <a:pt x="44" y="34"/>
                    </a:lnTo>
                    <a:lnTo>
                      <a:pt x="42" y="36"/>
                    </a:lnTo>
                    <a:lnTo>
                      <a:pt x="44" y="36"/>
                    </a:lnTo>
                    <a:lnTo>
                      <a:pt x="44" y="38"/>
                    </a:lnTo>
                    <a:lnTo>
                      <a:pt x="46" y="38"/>
                    </a:lnTo>
                    <a:lnTo>
                      <a:pt x="44" y="40"/>
                    </a:lnTo>
                    <a:lnTo>
                      <a:pt x="46" y="40"/>
                    </a:lnTo>
                    <a:lnTo>
                      <a:pt x="46" y="42"/>
                    </a:lnTo>
                    <a:lnTo>
                      <a:pt x="48" y="42"/>
                    </a:lnTo>
                    <a:lnTo>
                      <a:pt x="48" y="44"/>
                    </a:lnTo>
                    <a:lnTo>
                      <a:pt x="46" y="46"/>
                    </a:lnTo>
                    <a:lnTo>
                      <a:pt x="44" y="48"/>
                    </a:lnTo>
                    <a:lnTo>
                      <a:pt x="46" y="48"/>
                    </a:lnTo>
                    <a:lnTo>
                      <a:pt x="44" y="48"/>
                    </a:lnTo>
                    <a:lnTo>
                      <a:pt x="46" y="48"/>
                    </a:lnTo>
                    <a:lnTo>
                      <a:pt x="46" y="50"/>
                    </a:lnTo>
                    <a:lnTo>
                      <a:pt x="44" y="50"/>
                    </a:lnTo>
                    <a:lnTo>
                      <a:pt x="44" y="52"/>
                    </a:lnTo>
                    <a:lnTo>
                      <a:pt x="42" y="52"/>
                    </a:lnTo>
                    <a:lnTo>
                      <a:pt x="42" y="54"/>
                    </a:lnTo>
                    <a:lnTo>
                      <a:pt x="42" y="52"/>
                    </a:lnTo>
                    <a:lnTo>
                      <a:pt x="44" y="52"/>
                    </a:lnTo>
                    <a:lnTo>
                      <a:pt x="44" y="54"/>
                    </a:lnTo>
                    <a:lnTo>
                      <a:pt x="46" y="54"/>
                    </a:lnTo>
                    <a:lnTo>
                      <a:pt x="44" y="54"/>
                    </a:lnTo>
                    <a:lnTo>
                      <a:pt x="44" y="56"/>
                    </a:lnTo>
                    <a:lnTo>
                      <a:pt x="42" y="56"/>
                    </a:lnTo>
                    <a:lnTo>
                      <a:pt x="40" y="56"/>
                    </a:lnTo>
                    <a:lnTo>
                      <a:pt x="38" y="56"/>
                    </a:lnTo>
                    <a:lnTo>
                      <a:pt x="40" y="56"/>
                    </a:lnTo>
                    <a:lnTo>
                      <a:pt x="38" y="56"/>
                    </a:lnTo>
                    <a:lnTo>
                      <a:pt x="38" y="54"/>
                    </a:lnTo>
                    <a:lnTo>
                      <a:pt x="40" y="54"/>
                    </a:lnTo>
                    <a:lnTo>
                      <a:pt x="40" y="52"/>
                    </a:lnTo>
                    <a:lnTo>
                      <a:pt x="40" y="50"/>
                    </a:lnTo>
                    <a:lnTo>
                      <a:pt x="42" y="50"/>
                    </a:lnTo>
                    <a:lnTo>
                      <a:pt x="40" y="50"/>
                    </a:lnTo>
                    <a:lnTo>
                      <a:pt x="40" y="48"/>
                    </a:lnTo>
                    <a:lnTo>
                      <a:pt x="38" y="48"/>
                    </a:lnTo>
                    <a:lnTo>
                      <a:pt x="36" y="48"/>
                    </a:lnTo>
                    <a:lnTo>
                      <a:pt x="36" y="46"/>
                    </a:lnTo>
                    <a:lnTo>
                      <a:pt x="34" y="48"/>
                    </a:lnTo>
                    <a:lnTo>
                      <a:pt x="32" y="48"/>
                    </a:lnTo>
                    <a:lnTo>
                      <a:pt x="30" y="48"/>
                    </a:lnTo>
                    <a:lnTo>
                      <a:pt x="30" y="46"/>
                    </a:lnTo>
                    <a:lnTo>
                      <a:pt x="28" y="44"/>
                    </a:lnTo>
                    <a:lnTo>
                      <a:pt x="30" y="44"/>
                    </a:lnTo>
                    <a:lnTo>
                      <a:pt x="28" y="42"/>
                    </a:lnTo>
                    <a:lnTo>
                      <a:pt x="28" y="44"/>
                    </a:lnTo>
                    <a:lnTo>
                      <a:pt x="26" y="44"/>
                    </a:lnTo>
                    <a:lnTo>
                      <a:pt x="24" y="44"/>
                    </a:lnTo>
                    <a:lnTo>
                      <a:pt x="24" y="42"/>
                    </a:lnTo>
                    <a:lnTo>
                      <a:pt x="22" y="42"/>
                    </a:lnTo>
                    <a:lnTo>
                      <a:pt x="22" y="44"/>
                    </a:lnTo>
                    <a:lnTo>
                      <a:pt x="20" y="44"/>
                    </a:lnTo>
                    <a:lnTo>
                      <a:pt x="20" y="42"/>
                    </a:lnTo>
                    <a:lnTo>
                      <a:pt x="18" y="42"/>
                    </a:lnTo>
                    <a:lnTo>
                      <a:pt x="18" y="44"/>
                    </a:lnTo>
                    <a:lnTo>
                      <a:pt x="18" y="46"/>
                    </a:lnTo>
                    <a:lnTo>
                      <a:pt x="16" y="46"/>
                    </a:lnTo>
                    <a:lnTo>
                      <a:pt x="16" y="44"/>
                    </a:lnTo>
                    <a:lnTo>
                      <a:pt x="14" y="44"/>
                    </a:lnTo>
                    <a:lnTo>
                      <a:pt x="12" y="44"/>
                    </a:lnTo>
                    <a:lnTo>
                      <a:pt x="10" y="42"/>
                    </a:lnTo>
                    <a:lnTo>
                      <a:pt x="10" y="44"/>
                    </a:lnTo>
                    <a:lnTo>
                      <a:pt x="8" y="44"/>
                    </a:lnTo>
                    <a:lnTo>
                      <a:pt x="6" y="44"/>
                    </a:lnTo>
                    <a:lnTo>
                      <a:pt x="6" y="42"/>
                    </a:lnTo>
                    <a:lnTo>
                      <a:pt x="6" y="44"/>
                    </a:lnTo>
                    <a:lnTo>
                      <a:pt x="4" y="44"/>
                    </a:lnTo>
                    <a:lnTo>
                      <a:pt x="4" y="42"/>
                    </a:lnTo>
                    <a:lnTo>
                      <a:pt x="2" y="42"/>
                    </a:lnTo>
                    <a:lnTo>
                      <a:pt x="2" y="40"/>
                    </a:lnTo>
                    <a:lnTo>
                      <a:pt x="4" y="40"/>
                    </a:lnTo>
                    <a:lnTo>
                      <a:pt x="6" y="40"/>
                    </a:lnTo>
                    <a:lnTo>
                      <a:pt x="6" y="42"/>
                    </a:lnTo>
                    <a:lnTo>
                      <a:pt x="8" y="42"/>
                    </a:lnTo>
                    <a:lnTo>
                      <a:pt x="10" y="42"/>
                    </a:lnTo>
                    <a:lnTo>
                      <a:pt x="12" y="42"/>
                    </a:lnTo>
                    <a:lnTo>
                      <a:pt x="12" y="44"/>
                    </a:lnTo>
                    <a:lnTo>
                      <a:pt x="14" y="44"/>
                    </a:lnTo>
                    <a:lnTo>
                      <a:pt x="16" y="44"/>
                    </a:lnTo>
                    <a:lnTo>
                      <a:pt x="16" y="42"/>
                    </a:lnTo>
                    <a:lnTo>
                      <a:pt x="14" y="42"/>
                    </a:lnTo>
                    <a:lnTo>
                      <a:pt x="12" y="42"/>
                    </a:lnTo>
                    <a:lnTo>
                      <a:pt x="12" y="40"/>
                    </a:lnTo>
                    <a:lnTo>
                      <a:pt x="10" y="40"/>
                    </a:lnTo>
                    <a:lnTo>
                      <a:pt x="12" y="40"/>
                    </a:lnTo>
                    <a:lnTo>
                      <a:pt x="14" y="40"/>
                    </a:lnTo>
                    <a:lnTo>
                      <a:pt x="12" y="40"/>
                    </a:lnTo>
                    <a:lnTo>
                      <a:pt x="12" y="38"/>
                    </a:lnTo>
                    <a:lnTo>
                      <a:pt x="14" y="38"/>
                    </a:lnTo>
                    <a:lnTo>
                      <a:pt x="14" y="40"/>
                    </a:lnTo>
                    <a:lnTo>
                      <a:pt x="16" y="40"/>
                    </a:lnTo>
                    <a:lnTo>
                      <a:pt x="16" y="38"/>
                    </a:lnTo>
                    <a:lnTo>
                      <a:pt x="18" y="38"/>
                    </a:lnTo>
                    <a:lnTo>
                      <a:pt x="20" y="38"/>
                    </a:lnTo>
                    <a:lnTo>
                      <a:pt x="22" y="38"/>
                    </a:lnTo>
                    <a:lnTo>
                      <a:pt x="24" y="38"/>
                    </a:lnTo>
                    <a:lnTo>
                      <a:pt x="24" y="36"/>
                    </a:lnTo>
                    <a:lnTo>
                      <a:pt x="22" y="36"/>
                    </a:lnTo>
                    <a:lnTo>
                      <a:pt x="22" y="38"/>
                    </a:lnTo>
                    <a:lnTo>
                      <a:pt x="24" y="36"/>
                    </a:lnTo>
                    <a:lnTo>
                      <a:pt x="22" y="36"/>
                    </a:lnTo>
                    <a:lnTo>
                      <a:pt x="22" y="38"/>
                    </a:lnTo>
                    <a:lnTo>
                      <a:pt x="22" y="36"/>
                    </a:lnTo>
                    <a:lnTo>
                      <a:pt x="22" y="38"/>
                    </a:lnTo>
                    <a:lnTo>
                      <a:pt x="20" y="38"/>
                    </a:lnTo>
                    <a:lnTo>
                      <a:pt x="18" y="38"/>
                    </a:lnTo>
                    <a:lnTo>
                      <a:pt x="16" y="36"/>
                    </a:lnTo>
                    <a:lnTo>
                      <a:pt x="14" y="36"/>
                    </a:lnTo>
                    <a:lnTo>
                      <a:pt x="12" y="36"/>
                    </a:lnTo>
                    <a:lnTo>
                      <a:pt x="12" y="34"/>
                    </a:lnTo>
                    <a:lnTo>
                      <a:pt x="10" y="34"/>
                    </a:lnTo>
                    <a:lnTo>
                      <a:pt x="10" y="32"/>
                    </a:lnTo>
                    <a:lnTo>
                      <a:pt x="12" y="32"/>
                    </a:lnTo>
                    <a:lnTo>
                      <a:pt x="14" y="30"/>
                    </a:lnTo>
                    <a:lnTo>
                      <a:pt x="16" y="30"/>
                    </a:lnTo>
                    <a:lnTo>
                      <a:pt x="16" y="28"/>
                    </a:lnTo>
                    <a:lnTo>
                      <a:pt x="18" y="28"/>
                    </a:lnTo>
                    <a:lnTo>
                      <a:pt x="18" y="26"/>
                    </a:lnTo>
                    <a:lnTo>
                      <a:pt x="20" y="24"/>
                    </a:lnTo>
                    <a:lnTo>
                      <a:pt x="20" y="22"/>
                    </a:lnTo>
                    <a:lnTo>
                      <a:pt x="20" y="20"/>
                    </a:lnTo>
                    <a:lnTo>
                      <a:pt x="20" y="18"/>
                    </a:lnTo>
                    <a:lnTo>
                      <a:pt x="22" y="18"/>
                    </a:lnTo>
                    <a:lnTo>
                      <a:pt x="22" y="16"/>
                    </a:lnTo>
                    <a:lnTo>
                      <a:pt x="22" y="14"/>
                    </a:lnTo>
                    <a:lnTo>
                      <a:pt x="22" y="12"/>
                    </a:lnTo>
                    <a:lnTo>
                      <a:pt x="24" y="12"/>
                    </a:lnTo>
                    <a:lnTo>
                      <a:pt x="24" y="14"/>
                    </a:lnTo>
                    <a:lnTo>
                      <a:pt x="26" y="14"/>
                    </a:lnTo>
                    <a:lnTo>
                      <a:pt x="26" y="12"/>
                    </a:lnTo>
                    <a:lnTo>
                      <a:pt x="28" y="12"/>
                    </a:lnTo>
                    <a:lnTo>
                      <a:pt x="30" y="12"/>
                    </a:lnTo>
                    <a:lnTo>
                      <a:pt x="28" y="12"/>
                    </a:lnTo>
                    <a:lnTo>
                      <a:pt x="28" y="14"/>
                    </a:lnTo>
                    <a:lnTo>
                      <a:pt x="28" y="16"/>
                    </a:lnTo>
                    <a:lnTo>
                      <a:pt x="30" y="16"/>
                    </a:lnTo>
                    <a:lnTo>
                      <a:pt x="30" y="18"/>
                    </a:lnTo>
                    <a:lnTo>
                      <a:pt x="32" y="20"/>
                    </a:lnTo>
                    <a:lnTo>
                      <a:pt x="30" y="18"/>
                    </a:lnTo>
                    <a:lnTo>
                      <a:pt x="30" y="20"/>
                    </a:lnTo>
                    <a:lnTo>
                      <a:pt x="28" y="18"/>
                    </a:lnTo>
                    <a:lnTo>
                      <a:pt x="28" y="20"/>
                    </a:lnTo>
                    <a:lnTo>
                      <a:pt x="28" y="22"/>
                    </a:lnTo>
                    <a:lnTo>
                      <a:pt x="28" y="24"/>
                    </a:lnTo>
                    <a:lnTo>
                      <a:pt x="26" y="24"/>
                    </a:lnTo>
                    <a:lnTo>
                      <a:pt x="28" y="26"/>
                    </a:lnTo>
                    <a:lnTo>
                      <a:pt x="30" y="26"/>
                    </a:lnTo>
                    <a:lnTo>
                      <a:pt x="32" y="26"/>
                    </a:lnTo>
                    <a:lnTo>
                      <a:pt x="32" y="2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175" name="Freeform 573">
                <a:extLst>
                  <a:ext uri="{FF2B5EF4-FFF2-40B4-BE49-F238E27FC236}">
                    <a16:creationId xmlns:a16="http://schemas.microsoft.com/office/drawing/2014/main" id="{F5CE9771-15C0-8422-6452-FC39F5005ADE}"/>
                  </a:ext>
                </a:extLst>
              </p:cNvPr>
              <p:cNvSpPr>
                <a:spLocks noChangeAspect="1" noEditPoints="1"/>
              </p:cNvSpPr>
              <p:nvPr/>
            </p:nvSpPr>
            <p:spPr bwMode="auto">
              <a:xfrm>
                <a:off x="4865543" y="3143670"/>
                <a:ext cx="237211" cy="218985"/>
              </a:xfrm>
              <a:custGeom>
                <a:avLst/>
                <a:gdLst>
                  <a:gd name="T0" fmla="*/ 116 w 156"/>
                  <a:gd name="T1" fmla="*/ 68 h 144"/>
                  <a:gd name="T2" fmla="*/ 130 w 156"/>
                  <a:gd name="T3" fmla="*/ 90 h 144"/>
                  <a:gd name="T4" fmla="*/ 82 w 156"/>
                  <a:gd name="T5" fmla="*/ 84 h 144"/>
                  <a:gd name="T6" fmla="*/ 86 w 156"/>
                  <a:gd name="T7" fmla="*/ 144 h 144"/>
                  <a:gd name="T8" fmla="*/ 124 w 156"/>
                  <a:gd name="T9" fmla="*/ 88 h 144"/>
                  <a:gd name="T10" fmla="*/ 104 w 156"/>
                  <a:gd name="T11" fmla="*/ 68 h 144"/>
                  <a:gd name="T12" fmla="*/ 74 w 156"/>
                  <a:gd name="T13" fmla="*/ 92 h 144"/>
                  <a:gd name="T14" fmla="*/ 148 w 156"/>
                  <a:gd name="T15" fmla="*/ 110 h 144"/>
                  <a:gd name="T16" fmla="*/ 106 w 156"/>
                  <a:gd name="T17" fmla="*/ 112 h 144"/>
                  <a:gd name="T18" fmla="*/ 102 w 156"/>
                  <a:gd name="T19" fmla="*/ 90 h 144"/>
                  <a:gd name="T20" fmla="*/ 104 w 156"/>
                  <a:gd name="T21" fmla="*/ 106 h 144"/>
                  <a:gd name="T22" fmla="*/ 124 w 156"/>
                  <a:gd name="T23" fmla="*/ 110 h 144"/>
                  <a:gd name="T24" fmla="*/ 134 w 156"/>
                  <a:gd name="T25" fmla="*/ 100 h 144"/>
                  <a:gd name="T26" fmla="*/ 84 w 156"/>
                  <a:gd name="T27" fmla="*/ 86 h 144"/>
                  <a:gd name="T28" fmla="*/ 90 w 156"/>
                  <a:gd name="T29" fmla="*/ 104 h 144"/>
                  <a:gd name="T30" fmla="*/ 98 w 156"/>
                  <a:gd name="T31" fmla="*/ 88 h 144"/>
                  <a:gd name="T32" fmla="*/ 114 w 156"/>
                  <a:gd name="T33" fmla="*/ 88 h 144"/>
                  <a:gd name="T34" fmla="*/ 66 w 156"/>
                  <a:gd name="T35" fmla="*/ 116 h 144"/>
                  <a:gd name="T36" fmla="*/ 138 w 156"/>
                  <a:gd name="T37" fmla="*/ 130 h 144"/>
                  <a:gd name="T38" fmla="*/ 92 w 156"/>
                  <a:gd name="T39" fmla="*/ 80 h 144"/>
                  <a:gd name="T40" fmla="*/ 82 w 156"/>
                  <a:gd name="T41" fmla="*/ 22 h 144"/>
                  <a:gd name="T42" fmla="*/ 24 w 156"/>
                  <a:gd name="T43" fmla="*/ 86 h 144"/>
                  <a:gd name="T44" fmla="*/ 126 w 156"/>
                  <a:gd name="T45" fmla="*/ 86 h 144"/>
                  <a:gd name="T46" fmla="*/ 98 w 156"/>
                  <a:gd name="T47" fmla="*/ 36 h 144"/>
                  <a:gd name="T48" fmla="*/ 6 w 156"/>
                  <a:gd name="T49" fmla="*/ 42 h 144"/>
                  <a:gd name="T50" fmla="*/ 24 w 156"/>
                  <a:gd name="T51" fmla="*/ 76 h 144"/>
                  <a:gd name="T52" fmla="*/ 112 w 156"/>
                  <a:gd name="T53" fmla="*/ 74 h 144"/>
                  <a:gd name="T54" fmla="*/ 156 w 156"/>
                  <a:gd name="T55" fmla="*/ 114 h 144"/>
                  <a:gd name="T56" fmla="*/ 110 w 156"/>
                  <a:gd name="T57" fmla="*/ 54 h 144"/>
                  <a:gd name="T58" fmla="*/ 80 w 156"/>
                  <a:gd name="T59" fmla="*/ 74 h 144"/>
                  <a:gd name="T60" fmla="*/ 58 w 156"/>
                  <a:gd name="T61" fmla="*/ 60 h 144"/>
                  <a:gd name="T62" fmla="*/ 82 w 156"/>
                  <a:gd name="T63" fmla="*/ 72 h 144"/>
                  <a:gd name="T64" fmla="*/ 92 w 156"/>
                  <a:gd name="T65" fmla="*/ 138 h 144"/>
                  <a:gd name="T66" fmla="*/ 78 w 156"/>
                  <a:gd name="T67" fmla="*/ 130 h 144"/>
                  <a:gd name="T68" fmla="*/ 92 w 156"/>
                  <a:gd name="T69" fmla="*/ 134 h 144"/>
                  <a:gd name="T70" fmla="*/ 124 w 156"/>
                  <a:gd name="T71" fmla="*/ 136 h 144"/>
                  <a:gd name="T72" fmla="*/ 70 w 156"/>
                  <a:gd name="T73" fmla="*/ 88 h 144"/>
                  <a:gd name="T74" fmla="*/ 58 w 156"/>
                  <a:gd name="T75" fmla="*/ 88 h 144"/>
                  <a:gd name="T76" fmla="*/ 66 w 156"/>
                  <a:gd name="T77" fmla="*/ 110 h 144"/>
                  <a:gd name="T78" fmla="*/ 56 w 156"/>
                  <a:gd name="T79" fmla="*/ 108 h 144"/>
                  <a:gd name="T80" fmla="*/ 44 w 156"/>
                  <a:gd name="T81" fmla="*/ 106 h 144"/>
                  <a:gd name="T82" fmla="*/ 30 w 156"/>
                  <a:gd name="T83" fmla="*/ 82 h 144"/>
                  <a:gd name="T84" fmla="*/ 46 w 156"/>
                  <a:gd name="T85" fmla="*/ 72 h 144"/>
                  <a:gd name="T86" fmla="*/ 68 w 156"/>
                  <a:gd name="T87" fmla="*/ 78 h 144"/>
                  <a:gd name="T88" fmla="*/ 56 w 156"/>
                  <a:gd name="T89" fmla="*/ 72 h 144"/>
                  <a:gd name="T90" fmla="*/ 34 w 156"/>
                  <a:gd name="T91" fmla="*/ 72 h 144"/>
                  <a:gd name="T92" fmla="*/ 22 w 156"/>
                  <a:gd name="T93" fmla="*/ 58 h 144"/>
                  <a:gd name="T94" fmla="*/ 22 w 156"/>
                  <a:gd name="T95" fmla="*/ 56 h 144"/>
                  <a:gd name="T96" fmla="*/ 8 w 156"/>
                  <a:gd name="T97" fmla="*/ 44 h 144"/>
                  <a:gd name="T98" fmla="*/ 30 w 156"/>
                  <a:gd name="T99" fmla="*/ 18 h 144"/>
                  <a:gd name="T100" fmla="*/ 68 w 156"/>
                  <a:gd name="T101" fmla="*/ 6 h 144"/>
                  <a:gd name="T102" fmla="*/ 108 w 156"/>
                  <a:gd name="T103" fmla="*/ 8 h 144"/>
                  <a:gd name="T104" fmla="*/ 108 w 156"/>
                  <a:gd name="T105" fmla="*/ 20 h 144"/>
                  <a:gd name="T106" fmla="*/ 88 w 156"/>
                  <a:gd name="T107" fmla="*/ 18 h 144"/>
                  <a:gd name="T108" fmla="*/ 72 w 156"/>
                  <a:gd name="T109" fmla="*/ 26 h 144"/>
                  <a:gd name="T110" fmla="*/ 70 w 156"/>
                  <a:gd name="T111" fmla="*/ 32 h 144"/>
                  <a:gd name="T112" fmla="*/ 70 w 156"/>
                  <a:gd name="T113" fmla="*/ 38 h 144"/>
                  <a:gd name="T114" fmla="*/ 54 w 156"/>
                  <a:gd name="T115" fmla="*/ 24 h 144"/>
                  <a:gd name="T116" fmla="*/ 64 w 156"/>
                  <a:gd name="T117" fmla="*/ 50 h 144"/>
                  <a:gd name="T118" fmla="*/ 60 w 156"/>
                  <a:gd name="T119" fmla="*/ 58 h 144"/>
                  <a:gd name="T120" fmla="*/ 66 w 156"/>
                  <a:gd name="T121" fmla="*/ 68 h 144"/>
                  <a:gd name="T122" fmla="*/ 78 w 156"/>
                  <a:gd name="T123" fmla="*/ 86 h 1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6" h="144">
                    <a:moveTo>
                      <a:pt x="10" y="54"/>
                    </a:moveTo>
                    <a:lnTo>
                      <a:pt x="12" y="54"/>
                    </a:lnTo>
                    <a:lnTo>
                      <a:pt x="10" y="54"/>
                    </a:lnTo>
                    <a:close/>
                    <a:moveTo>
                      <a:pt x="104" y="112"/>
                    </a:moveTo>
                    <a:lnTo>
                      <a:pt x="104" y="112"/>
                    </a:lnTo>
                    <a:close/>
                    <a:moveTo>
                      <a:pt x="106" y="102"/>
                    </a:moveTo>
                    <a:lnTo>
                      <a:pt x="106" y="102"/>
                    </a:lnTo>
                    <a:lnTo>
                      <a:pt x="108" y="102"/>
                    </a:lnTo>
                    <a:lnTo>
                      <a:pt x="106" y="102"/>
                    </a:lnTo>
                    <a:close/>
                    <a:moveTo>
                      <a:pt x="86" y="104"/>
                    </a:moveTo>
                    <a:lnTo>
                      <a:pt x="84" y="104"/>
                    </a:lnTo>
                    <a:lnTo>
                      <a:pt x="86" y="104"/>
                    </a:lnTo>
                    <a:close/>
                    <a:moveTo>
                      <a:pt x="42" y="104"/>
                    </a:moveTo>
                    <a:lnTo>
                      <a:pt x="42" y="104"/>
                    </a:lnTo>
                    <a:lnTo>
                      <a:pt x="42" y="106"/>
                    </a:lnTo>
                    <a:lnTo>
                      <a:pt x="42" y="104"/>
                    </a:lnTo>
                    <a:close/>
                    <a:moveTo>
                      <a:pt x="80" y="50"/>
                    </a:moveTo>
                    <a:lnTo>
                      <a:pt x="80" y="50"/>
                    </a:lnTo>
                    <a:lnTo>
                      <a:pt x="80" y="48"/>
                    </a:lnTo>
                    <a:lnTo>
                      <a:pt x="80" y="50"/>
                    </a:lnTo>
                    <a:close/>
                    <a:moveTo>
                      <a:pt x="98" y="100"/>
                    </a:moveTo>
                    <a:lnTo>
                      <a:pt x="98" y="100"/>
                    </a:lnTo>
                    <a:close/>
                    <a:moveTo>
                      <a:pt x="68" y="86"/>
                    </a:moveTo>
                    <a:lnTo>
                      <a:pt x="68" y="84"/>
                    </a:lnTo>
                    <a:lnTo>
                      <a:pt x="68" y="86"/>
                    </a:lnTo>
                    <a:close/>
                    <a:moveTo>
                      <a:pt x="116" y="68"/>
                    </a:moveTo>
                    <a:lnTo>
                      <a:pt x="116" y="68"/>
                    </a:lnTo>
                    <a:lnTo>
                      <a:pt x="118" y="68"/>
                    </a:lnTo>
                    <a:lnTo>
                      <a:pt x="116" y="68"/>
                    </a:lnTo>
                    <a:close/>
                    <a:moveTo>
                      <a:pt x="134" y="100"/>
                    </a:moveTo>
                    <a:lnTo>
                      <a:pt x="136" y="100"/>
                    </a:lnTo>
                    <a:lnTo>
                      <a:pt x="134" y="100"/>
                    </a:lnTo>
                    <a:close/>
                    <a:moveTo>
                      <a:pt x="110" y="102"/>
                    </a:moveTo>
                    <a:lnTo>
                      <a:pt x="108" y="102"/>
                    </a:lnTo>
                    <a:lnTo>
                      <a:pt x="110" y="102"/>
                    </a:lnTo>
                    <a:close/>
                    <a:moveTo>
                      <a:pt x="42" y="106"/>
                    </a:moveTo>
                    <a:lnTo>
                      <a:pt x="42" y="106"/>
                    </a:lnTo>
                    <a:lnTo>
                      <a:pt x="42" y="104"/>
                    </a:lnTo>
                    <a:lnTo>
                      <a:pt x="44" y="106"/>
                    </a:lnTo>
                    <a:lnTo>
                      <a:pt x="42" y="106"/>
                    </a:lnTo>
                    <a:close/>
                    <a:moveTo>
                      <a:pt x="102" y="92"/>
                    </a:moveTo>
                    <a:lnTo>
                      <a:pt x="102" y="92"/>
                    </a:lnTo>
                    <a:lnTo>
                      <a:pt x="100" y="92"/>
                    </a:lnTo>
                    <a:lnTo>
                      <a:pt x="102" y="92"/>
                    </a:lnTo>
                    <a:lnTo>
                      <a:pt x="100" y="90"/>
                    </a:lnTo>
                    <a:lnTo>
                      <a:pt x="102" y="92"/>
                    </a:lnTo>
                    <a:lnTo>
                      <a:pt x="102" y="90"/>
                    </a:lnTo>
                    <a:lnTo>
                      <a:pt x="102" y="92"/>
                    </a:lnTo>
                    <a:close/>
                    <a:moveTo>
                      <a:pt x="104" y="132"/>
                    </a:moveTo>
                    <a:lnTo>
                      <a:pt x="104" y="132"/>
                    </a:lnTo>
                    <a:close/>
                    <a:moveTo>
                      <a:pt x="132" y="92"/>
                    </a:moveTo>
                    <a:lnTo>
                      <a:pt x="130" y="92"/>
                    </a:lnTo>
                    <a:lnTo>
                      <a:pt x="130" y="90"/>
                    </a:lnTo>
                    <a:lnTo>
                      <a:pt x="132" y="90"/>
                    </a:lnTo>
                    <a:lnTo>
                      <a:pt x="132" y="92"/>
                    </a:lnTo>
                    <a:close/>
                    <a:moveTo>
                      <a:pt x="92" y="104"/>
                    </a:moveTo>
                    <a:lnTo>
                      <a:pt x="92" y="104"/>
                    </a:lnTo>
                    <a:close/>
                    <a:moveTo>
                      <a:pt x="92" y="88"/>
                    </a:moveTo>
                    <a:lnTo>
                      <a:pt x="92" y="88"/>
                    </a:lnTo>
                    <a:lnTo>
                      <a:pt x="92" y="86"/>
                    </a:lnTo>
                    <a:lnTo>
                      <a:pt x="94" y="86"/>
                    </a:lnTo>
                    <a:lnTo>
                      <a:pt x="94" y="88"/>
                    </a:lnTo>
                    <a:lnTo>
                      <a:pt x="92" y="88"/>
                    </a:lnTo>
                    <a:close/>
                    <a:moveTo>
                      <a:pt x="106" y="104"/>
                    </a:moveTo>
                    <a:lnTo>
                      <a:pt x="106" y="102"/>
                    </a:lnTo>
                    <a:lnTo>
                      <a:pt x="106" y="104"/>
                    </a:lnTo>
                    <a:close/>
                    <a:moveTo>
                      <a:pt x="112" y="96"/>
                    </a:moveTo>
                    <a:lnTo>
                      <a:pt x="112" y="96"/>
                    </a:lnTo>
                    <a:lnTo>
                      <a:pt x="112" y="98"/>
                    </a:lnTo>
                    <a:lnTo>
                      <a:pt x="112" y="96"/>
                    </a:lnTo>
                    <a:close/>
                    <a:moveTo>
                      <a:pt x="70" y="124"/>
                    </a:moveTo>
                    <a:lnTo>
                      <a:pt x="70" y="122"/>
                    </a:lnTo>
                    <a:lnTo>
                      <a:pt x="72" y="122"/>
                    </a:lnTo>
                    <a:lnTo>
                      <a:pt x="72" y="124"/>
                    </a:lnTo>
                    <a:lnTo>
                      <a:pt x="70" y="124"/>
                    </a:lnTo>
                    <a:close/>
                    <a:moveTo>
                      <a:pt x="140" y="124"/>
                    </a:moveTo>
                    <a:lnTo>
                      <a:pt x="138" y="124"/>
                    </a:lnTo>
                    <a:lnTo>
                      <a:pt x="138" y="122"/>
                    </a:lnTo>
                    <a:lnTo>
                      <a:pt x="140" y="124"/>
                    </a:lnTo>
                    <a:close/>
                    <a:moveTo>
                      <a:pt x="82" y="84"/>
                    </a:moveTo>
                    <a:lnTo>
                      <a:pt x="82" y="84"/>
                    </a:lnTo>
                    <a:lnTo>
                      <a:pt x="82" y="86"/>
                    </a:lnTo>
                    <a:lnTo>
                      <a:pt x="82" y="84"/>
                    </a:lnTo>
                    <a:close/>
                    <a:moveTo>
                      <a:pt x="70" y="88"/>
                    </a:moveTo>
                    <a:lnTo>
                      <a:pt x="72" y="88"/>
                    </a:lnTo>
                    <a:lnTo>
                      <a:pt x="72" y="90"/>
                    </a:lnTo>
                    <a:lnTo>
                      <a:pt x="70" y="90"/>
                    </a:lnTo>
                    <a:lnTo>
                      <a:pt x="70" y="88"/>
                    </a:lnTo>
                    <a:close/>
                    <a:moveTo>
                      <a:pt x="78" y="52"/>
                    </a:moveTo>
                    <a:lnTo>
                      <a:pt x="78" y="50"/>
                    </a:lnTo>
                    <a:lnTo>
                      <a:pt x="80" y="50"/>
                    </a:lnTo>
                    <a:lnTo>
                      <a:pt x="80" y="52"/>
                    </a:lnTo>
                    <a:lnTo>
                      <a:pt x="78" y="52"/>
                    </a:lnTo>
                    <a:close/>
                    <a:moveTo>
                      <a:pt x="22" y="66"/>
                    </a:moveTo>
                    <a:lnTo>
                      <a:pt x="22" y="66"/>
                    </a:lnTo>
                    <a:close/>
                    <a:moveTo>
                      <a:pt x="64" y="94"/>
                    </a:moveTo>
                    <a:lnTo>
                      <a:pt x="66" y="94"/>
                    </a:lnTo>
                    <a:lnTo>
                      <a:pt x="66" y="96"/>
                    </a:lnTo>
                    <a:lnTo>
                      <a:pt x="64" y="96"/>
                    </a:lnTo>
                    <a:lnTo>
                      <a:pt x="64" y="94"/>
                    </a:lnTo>
                    <a:close/>
                    <a:moveTo>
                      <a:pt x="144" y="116"/>
                    </a:moveTo>
                    <a:lnTo>
                      <a:pt x="144" y="116"/>
                    </a:lnTo>
                    <a:lnTo>
                      <a:pt x="146" y="116"/>
                    </a:lnTo>
                    <a:lnTo>
                      <a:pt x="144" y="116"/>
                    </a:lnTo>
                    <a:close/>
                    <a:moveTo>
                      <a:pt x="84" y="144"/>
                    </a:moveTo>
                    <a:lnTo>
                      <a:pt x="84" y="144"/>
                    </a:lnTo>
                    <a:lnTo>
                      <a:pt x="86" y="144"/>
                    </a:lnTo>
                    <a:lnTo>
                      <a:pt x="84" y="144"/>
                    </a:lnTo>
                    <a:close/>
                    <a:moveTo>
                      <a:pt x="24" y="66"/>
                    </a:moveTo>
                    <a:lnTo>
                      <a:pt x="24" y="66"/>
                    </a:lnTo>
                    <a:lnTo>
                      <a:pt x="26" y="66"/>
                    </a:lnTo>
                    <a:lnTo>
                      <a:pt x="24" y="66"/>
                    </a:lnTo>
                    <a:lnTo>
                      <a:pt x="24" y="68"/>
                    </a:lnTo>
                    <a:lnTo>
                      <a:pt x="24" y="66"/>
                    </a:lnTo>
                    <a:close/>
                    <a:moveTo>
                      <a:pt x="8" y="52"/>
                    </a:moveTo>
                    <a:lnTo>
                      <a:pt x="8" y="52"/>
                    </a:lnTo>
                    <a:lnTo>
                      <a:pt x="10" y="52"/>
                    </a:lnTo>
                    <a:lnTo>
                      <a:pt x="10" y="54"/>
                    </a:lnTo>
                    <a:lnTo>
                      <a:pt x="8" y="54"/>
                    </a:lnTo>
                    <a:lnTo>
                      <a:pt x="8" y="52"/>
                    </a:lnTo>
                    <a:close/>
                    <a:moveTo>
                      <a:pt x="90" y="104"/>
                    </a:moveTo>
                    <a:lnTo>
                      <a:pt x="90" y="104"/>
                    </a:lnTo>
                    <a:lnTo>
                      <a:pt x="90" y="102"/>
                    </a:lnTo>
                    <a:lnTo>
                      <a:pt x="92" y="102"/>
                    </a:lnTo>
                    <a:lnTo>
                      <a:pt x="92" y="104"/>
                    </a:lnTo>
                    <a:lnTo>
                      <a:pt x="90" y="104"/>
                    </a:lnTo>
                    <a:close/>
                    <a:moveTo>
                      <a:pt x="98" y="108"/>
                    </a:moveTo>
                    <a:lnTo>
                      <a:pt x="96" y="108"/>
                    </a:lnTo>
                    <a:lnTo>
                      <a:pt x="96" y="106"/>
                    </a:lnTo>
                    <a:lnTo>
                      <a:pt x="98" y="108"/>
                    </a:lnTo>
                    <a:close/>
                    <a:moveTo>
                      <a:pt x="124" y="88"/>
                    </a:moveTo>
                    <a:lnTo>
                      <a:pt x="124" y="86"/>
                    </a:lnTo>
                    <a:lnTo>
                      <a:pt x="124" y="88"/>
                    </a:lnTo>
                    <a:lnTo>
                      <a:pt x="124" y="90"/>
                    </a:lnTo>
                    <a:lnTo>
                      <a:pt x="124" y="88"/>
                    </a:lnTo>
                    <a:close/>
                    <a:moveTo>
                      <a:pt x="126" y="94"/>
                    </a:moveTo>
                    <a:lnTo>
                      <a:pt x="126" y="94"/>
                    </a:lnTo>
                    <a:lnTo>
                      <a:pt x="124" y="94"/>
                    </a:lnTo>
                    <a:lnTo>
                      <a:pt x="124" y="92"/>
                    </a:lnTo>
                    <a:lnTo>
                      <a:pt x="126" y="92"/>
                    </a:lnTo>
                    <a:lnTo>
                      <a:pt x="126" y="94"/>
                    </a:lnTo>
                    <a:lnTo>
                      <a:pt x="126" y="92"/>
                    </a:lnTo>
                    <a:lnTo>
                      <a:pt x="124" y="94"/>
                    </a:lnTo>
                    <a:lnTo>
                      <a:pt x="126" y="94"/>
                    </a:lnTo>
                    <a:close/>
                    <a:moveTo>
                      <a:pt x="100" y="100"/>
                    </a:moveTo>
                    <a:lnTo>
                      <a:pt x="98" y="100"/>
                    </a:lnTo>
                    <a:lnTo>
                      <a:pt x="100" y="100"/>
                    </a:lnTo>
                    <a:lnTo>
                      <a:pt x="100" y="98"/>
                    </a:lnTo>
                    <a:lnTo>
                      <a:pt x="100" y="100"/>
                    </a:lnTo>
                    <a:close/>
                    <a:moveTo>
                      <a:pt x="100" y="108"/>
                    </a:moveTo>
                    <a:lnTo>
                      <a:pt x="100" y="106"/>
                    </a:lnTo>
                    <a:lnTo>
                      <a:pt x="102" y="106"/>
                    </a:lnTo>
                    <a:lnTo>
                      <a:pt x="102" y="108"/>
                    </a:lnTo>
                    <a:lnTo>
                      <a:pt x="100" y="108"/>
                    </a:lnTo>
                    <a:close/>
                    <a:moveTo>
                      <a:pt x="104" y="66"/>
                    </a:moveTo>
                    <a:lnTo>
                      <a:pt x="104" y="66"/>
                    </a:lnTo>
                    <a:lnTo>
                      <a:pt x="106" y="66"/>
                    </a:lnTo>
                    <a:lnTo>
                      <a:pt x="106" y="68"/>
                    </a:lnTo>
                    <a:lnTo>
                      <a:pt x="104" y="68"/>
                    </a:lnTo>
                    <a:lnTo>
                      <a:pt x="104" y="66"/>
                    </a:lnTo>
                    <a:close/>
                    <a:moveTo>
                      <a:pt x="112" y="114"/>
                    </a:moveTo>
                    <a:lnTo>
                      <a:pt x="112" y="112"/>
                    </a:lnTo>
                    <a:lnTo>
                      <a:pt x="114" y="114"/>
                    </a:lnTo>
                    <a:lnTo>
                      <a:pt x="112" y="114"/>
                    </a:lnTo>
                    <a:close/>
                    <a:moveTo>
                      <a:pt x="136" y="108"/>
                    </a:moveTo>
                    <a:lnTo>
                      <a:pt x="136" y="108"/>
                    </a:lnTo>
                    <a:lnTo>
                      <a:pt x="138" y="108"/>
                    </a:lnTo>
                    <a:lnTo>
                      <a:pt x="138" y="110"/>
                    </a:lnTo>
                    <a:lnTo>
                      <a:pt x="136" y="110"/>
                    </a:lnTo>
                    <a:lnTo>
                      <a:pt x="136" y="108"/>
                    </a:lnTo>
                    <a:close/>
                    <a:moveTo>
                      <a:pt x="94" y="48"/>
                    </a:moveTo>
                    <a:lnTo>
                      <a:pt x="94" y="48"/>
                    </a:lnTo>
                    <a:lnTo>
                      <a:pt x="94" y="46"/>
                    </a:lnTo>
                    <a:lnTo>
                      <a:pt x="94" y="48"/>
                    </a:lnTo>
                    <a:close/>
                    <a:moveTo>
                      <a:pt x="68" y="54"/>
                    </a:moveTo>
                    <a:lnTo>
                      <a:pt x="66" y="54"/>
                    </a:lnTo>
                    <a:lnTo>
                      <a:pt x="68" y="54"/>
                    </a:lnTo>
                    <a:lnTo>
                      <a:pt x="68" y="56"/>
                    </a:lnTo>
                    <a:lnTo>
                      <a:pt x="68" y="54"/>
                    </a:lnTo>
                    <a:close/>
                    <a:moveTo>
                      <a:pt x="72" y="94"/>
                    </a:moveTo>
                    <a:lnTo>
                      <a:pt x="70" y="94"/>
                    </a:lnTo>
                    <a:lnTo>
                      <a:pt x="70" y="92"/>
                    </a:lnTo>
                    <a:lnTo>
                      <a:pt x="72" y="92"/>
                    </a:lnTo>
                    <a:lnTo>
                      <a:pt x="74" y="92"/>
                    </a:lnTo>
                    <a:lnTo>
                      <a:pt x="72" y="92"/>
                    </a:lnTo>
                    <a:lnTo>
                      <a:pt x="72" y="94"/>
                    </a:lnTo>
                    <a:close/>
                    <a:moveTo>
                      <a:pt x="130" y="98"/>
                    </a:moveTo>
                    <a:lnTo>
                      <a:pt x="130" y="96"/>
                    </a:lnTo>
                    <a:lnTo>
                      <a:pt x="128" y="96"/>
                    </a:lnTo>
                    <a:lnTo>
                      <a:pt x="130" y="96"/>
                    </a:lnTo>
                    <a:lnTo>
                      <a:pt x="130" y="98"/>
                    </a:lnTo>
                    <a:close/>
                    <a:moveTo>
                      <a:pt x="74" y="54"/>
                    </a:moveTo>
                    <a:lnTo>
                      <a:pt x="76" y="54"/>
                    </a:lnTo>
                    <a:lnTo>
                      <a:pt x="76" y="52"/>
                    </a:lnTo>
                    <a:lnTo>
                      <a:pt x="78" y="52"/>
                    </a:lnTo>
                    <a:lnTo>
                      <a:pt x="76" y="54"/>
                    </a:lnTo>
                    <a:lnTo>
                      <a:pt x="74" y="54"/>
                    </a:lnTo>
                    <a:close/>
                    <a:moveTo>
                      <a:pt x="134" y="134"/>
                    </a:moveTo>
                    <a:lnTo>
                      <a:pt x="136" y="134"/>
                    </a:lnTo>
                    <a:lnTo>
                      <a:pt x="136" y="132"/>
                    </a:lnTo>
                    <a:lnTo>
                      <a:pt x="138" y="132"/>
                    </a:lnTo>
                    <a:lnTo>
                      <a:pt x="136" y="134"/>
                    </a:lnTo>
                    <a:lnTo>
                      <a:pt x="134" y="134"/>
                    </a:lnTo>
                    <a:close/>
                    <a:moveTo>
                      <a:pt x="148" y="110"/>
                    </a:moveTo>
                    <a:lnTo>
                      <a:pt x="148" y="110"/>
                    </a:lnTo>
                    <a:lnTo>
                      <a:pt x="148" y="108"/>
                    </a:lnTo>
                    <a:lnTo>
                      <a:pt x="150" y="108"/>
                    </a:lnTo>
                    <a:lnTo>
                      <a:pt x="150" y="110"/>
                    </a:lnTo>
                    <a:lnTo>
                      <a:pt x="148" y="110"/>
                    </a:lnTo>
                    <a:close/>
                    <a:moveTo>
                      <a:pt x="138" y="112"/>
                    </a:moveTo>
                    <a:lnTo>
                      <a:pt x="140" y="112"/>
                    </a:lnTo>
                    <a:lnTo>
                      <a:pt x="142" y="112"/>
                    </a:lnTo>
                    <a:lnTo>
                      <a:pt x="142" y="114"/>
                    </a:lnTo>
                    <a:lnTo>
                      <a:pt x="140" y="114"/>
                    </a:lnTo>
                    <a:lnTo>
                      <a:pt x="140" y="112"/>
                    </a:lnTo>
                    <a:lnTo>
                      <a:pt x="138" y="112"/>
                    </a:lnTo>
                    <a:close/>
                    <a:moveTo>
                      <a:pt x="88" y="96"/>
                    </a:moveTo>
                    <a:lnTo>
                      <a:pt x="88" y="96"/>
                    </a:lnTo>
                    <a:lnTo>
                      <a:pt x="90" y="96"/>
                    </a:lnTo>
                    <a:lnTo>
                      <a:pt x="88" y="96"/>
                    </a:lnTo>
                    <a:lnTo>
                      <a:pt x="90" y="96"/>
                    </a:lnTo>
                    <a:lnTo>
                      <a:pt x="88" y="96"/>
                    </a:lnTo>
                    <a:close/>
                    <a:moveTo>
                      <a:pt x="106" y="114"/>
                    </a:moveTo>
                    <a:lnTo>
                      <a:pt x="106" y="114"/>
                    </a:lnTo>
                    <a:lnTo>
                      <a:pt x="108" y="114"/>
                    </a:lnTo>
                    <a:lnTo>
                      <a:pt x="108" y="112"/>
                    </a:lnTo>
                    <a:lnTo>
                      <a:pt x="106" y="112"/>
                    </a:lnTo>
                    <a:lnTo>
                      <a:pt x="108" y="112"/>
                    </a:lnTo>
                    <a:lnTo>
                      <a:pt x="108" y="114"/>
                    </a:lnTo>
                    <a:lnTo>
                      <a:pt x="106" y="114"/>
                    </a:lnTo>
                    <a:close/>
                    <a:moveTo>
                      <a:pt x="92" y="98"/>
                    </a:moveTo>
                    <a:lnTo>
                      <a:pt x="92" y="98"/>
                    </a:lnTo>
                    <a:lnTo>
                      <a:pt x="94" y="100"/>
                    </a:lnTo>
                    <a:lnTo>
                      <a:pt x="92" y="102"/>
                    </a:lnTo>
                    <a:lnTo>
                      <a:pt x="92" y="100"/>
                    </a:lnTo>
                    <a:lnTo>
                      <a:pt x="92" y="98"/>
                    </a:lnTo>
                    <a:close/>
                    <a:moveTo>
                      <a:pt x="72" y="84"/>
                    </a:moveTo>
                    <a:lnTo>
                      <a:pt x="72" y="84"/>
                    </a:lnTo>
                    <a:lnTo>
                      <a:pt x="72" y="86"/>
                    </a:lnTo>
                    <a:lnTo>
                      <a:pt x="70" y="86"/>
                    </a:lnTo>
                    <a:lnTo>
                      <a:pt x="70" y="84"/>
                    </a:lnTo>
                    <a:lnTo>
                      <a:pt x="72" y="84"/>
                    </a:lnTo>
                    <a:close/>
                    <a:moveTo>
                      <a:pt x="104" y="90"/>
                    </a:moveTo>
                    <a:lnTo>
                      <a:pt x="104" y="90"/>
                    </a:lnTo>
                    <a:lnTo>
                      <a:pt x="104" y="92"/>
                    </a:lnTo>
                    <a:lnTo>
                      <a:pt x="102" y="90"/>
                    </a:lnTo>
                    <a:lnTo>
                      <a:pt x="104" y="92"/>
                    </a:lnTo>
                    <a:lnTo>
                      <a:pt x="104" y="90"/>
                    </a:lnTo>
                    <a:lnTo>
                      <a:pt x="102" y="90"/>
                    </a:lnTo>
                    <a:lnTo>
                      <a:pt x="104" y="90"/>
                    </a:lnTo>
                    <a:close/>
                    <a:moveTo>
                      <a:pt x="70" y="78"/>
                    </a:moveTo>
                    <a:lnTo>
                      <a:pt x="72" y="78"/>
                    </a:lnTo>
                    <a:lnTo>
                      <a:pt x="72" y="80"/>
                    </a:lnTo>
                    <a:lnTo>
                      <a:pt x="70" y="80"/>
                    </a:lnTo>
                    <a:lnTo>
                      <a:pt x="70" y="82"/>
                    </a:lnTo>
                    <a:lnTo>
                      <a:pt x="70" y="80"/>
                    </a:lnTo>
                    <a:lnTo>
                      <a:pt x="68" y="80"/>
                    </a:lnTo>
                    <a:lnTo>
                      <a:pt x="70" y="80"/>
                    </a:lnTo>
                    <a:lnTo>
                      <a:pt x="70" y="78"/>
                    </a:lnTo>
                    <a:close/>
                    <a:moveTo>
                      <a:pt x="94" y="88"/>
                    </a:moveTo>
                    <a:lnTo>
                      <a:pt x="96" y="90"/>
                    </a:lnTo>
                    <a:lnTo>
                      <a:pt x="96" y="92"/>
                    </a:lnTo>
                    <a:lnTo>
                      <a:pt x="94" y="92"/>
                    </a:lnTo>
                    <a:lnTo>
                      <a:pt x="94" y="90"/>
                    </a:lnTo>
                    <a:lnTo>
                      <a:pt x="96" y="90"/>
                    </a:lnTo>
                    <a:lnTo>
                      <a:pt x="94" y="88"/>
                    </a:lnTo>
                    <a:close/>
                    <a:moveTo>
                      <a:pt x="104" y="104"/>
                    </a:moveTo>
                    <a:lnTo>
                      <a:pt x="104" y="104"/>
                    </a:lnTo>
                    <a:lnTo>
                      <a:pt x="104" y="106"/>
                    </a:lnTo>
                    <a:lnTo>
                      <a:pt x="104" y="104"/>
                    </a:lnTo>
                    <a:lnTo>
                      <a:pt x="104" y="106"/>
                    </a:lnTo>
                    <a:lnTo>
                      <a:pt x="106" y="106"/>
                    </a:lnTo>
                    <a:lnTo>
                      <a:pt x="104" y="106"/>
                    </a:lnTo>
                    <a:lnTo>
                      <a:pt x="104" y="108"/>
                    </a:lnTo>
                    <a:lnTo>
                      <a:pt x="104" y="106"/>
                    </a:lnTo>
                    <a:lnTo>
                      <a:pt x="104" y="104"/>
                    </a:lnTo>
                    <a:close/>
                    <a:moveTo>
                      <a:pt x="70" y="54"/>
                    </a:moveTo>
                    <a:lnTo>
                      <a:pt x="72" y="54"/>
                    </a:lnTo>
                    <a:lnTo>
                      <a:pt x="74" y="56"/>
                    </a:lnTo>
                    <a:lnTo>
                      <a:pt x="72" y="56"/>
                    </a:lnTo>
                    <a:lnTo>
                      <a:pt x="72" y="54"/>
                    </a:lnTo>
                    <a:lnTo>
                      <a:pt x="70" y="54"/>
                    </a:lnTo>
                    <a:close/>
                    <a:moveTo>
                      <a:pt x="122" y="110"/>
                    </a:moveTo>
                    <a:lnTo>
                      <a:pt x="124" y="110"/>
                    </a:lnTo>
                    <a:lnTo>
                      <a:pt x="122" y="110"/>
                    </a:lnTo>
                    <a:lnTo>
                      <a:pt x="122" y="108"/>
                    </a:lnTo>
                    <a:lnTo>
                      <a:pt x="122" y="110"/>
                    </a:lnTo>
                    <a:lnTo>
                      <a:pt x="122" y="108"/>
                    </a:lnTo>
                    <a:lnTo>
                      <a:pt x="124" y="108"/>
                    </a:lnTo>
                    <a:lnTo>
                      <a:pt x="122" y="108"/>
                    </a:lnTo>
                    <a:lnTo>
                      <a:pt x="124" y="108"/>
                    </a:lnTo>
                    <a:lnTo>
                      <a:pt x="124" y="110"/>
                    </a:lnTo>
                    <a:lnTo>
                      <a:pt x="124" y="108"/>
                    </a:lnTo>
                    <a:lnTo>
                      <a:pt x="124" y="110"/>
                    </a:lnTo>
                    <a:lnTo>
                      <a:pt x="122" y="110"/>
                    </a:lnTo>
                    <a:close/>
                    <a:moveTo>
                      <a:pt x="20" y="70"/>
                    </a:moveTo>
                    <a:lnTo>
                      <a:pt x="20" y="70"/>
                    </a:lnTo>
                    <a:lnTo>
                      <a:pt x="20" y="68"/>
                    </a:lnTo>
                    <a:lnTo>
                      <a:pt x="20" y="70"/>
                    </a:lnTo>
                    <a:lnTo>
                      <a:pt x="22" y="70"/>
                    </a:lnTo>
                    <a:lnTo>
                      <a:pt x="20" y="72"/>
                    </a:lnTo>
                    <a:lnTo>
                      <a:pt x="22" y="72"/>
                    </a:lnTo>
                    <a:lnTo>
                      <a:pt x="20" y="72"/>
                    </a:lnTo>
                    <a:lnTo>
                      <a:pt x="20" y="70"/>
                    </a:lnTo>
                    <a:close/>
                    <a:moveTo>
                      <a:pt x="86" y="94"/>
                    </a:moveTo>
                    <a:lnTo>
                      <a:pt x="88" y="94"/>
                    </a:lnTo>
                    <a:lnTo>
                      <a:pt x="88" y="92"/>
                    </a:lnTo>
                    <a:lnTo>
                      <a:pt x="86" y="92"/>
                    </a:lnTo>
                    <a:lnTo>
                      <a:pt x="88" y="90"/>
                    </a:lnTo>
                    <a:lnTo>
                      <a:pt x="88" y="92"/>
                    </a:lnTo>
                    <a:lnTo>
                      <a:pt x="90" y="92"/>
                    </a:lnTo>
                    <a:lnTo>
                      <a:pt x="88" y="92"/>
                    </a:lnTo>
                    <a:lnTo>
                      <a:pt x="88" y="94"/>
                    </a:lnTo>
                    <a:lnTo>
                      <a:pt x="86" y="94"/>
                    </a:lnTo>
                    <a:lnTo>
                      <a:pt x="88" y="94"/>
                    </a:lnTo>
                    <a:lnTo>
                      <a:pt x="86" y="94"/>
                    </a:lnTo>
                    <a:close/>
                    <a:moveTo>
                      <a:pt x="130" y="98"/>
                    </a:moveTo>
                    <a:lnTo>
                      <a:pt x="132" y="98"/>
                    </a:lnTo>
                    <a:lnTo>
                      <a:pt x="132" y="100"/>
                    </a:lnTo>
                    <a:lnTo>
                      <a:pt x="134" y="100"/>
                    </a:lnTo>
                    <a:lnTo>
                      <a:pt x="132" y="100"/>
                    </a:lnTo>
                    <a:lnTo>
                      <a:pt x="132" y="102"/>
                    </a:lnTo>
                    <a:lnTo>
                      <a:pt x="132" y="100"/>
                    </a:lnTo>
                    <a:lnTo>
                      <a:pt x="130" y="100"/>
                    </a:lnTo>
                    <a:lnTo>
                      <a:pt x="132" y="100"/>
                    </a:lnTo>
                    <a:lnTo>
                      <a:pt x="132" y="98"/>
                    </a:lnTo>
                    <a:lnTo>
                      <a:pt x="132" y="100"/>
                    </a:lnTo>
                    <a:lnTo>
                      <a:pt x="132" y="98"/>
                    </a:lnTo>
                    <a:lnTo>
                      <a:pt x="130" y="98"/>
                    </a:lnTo>
                    <a:close/>
                    <a:moveTo>
                      <a:pt x="112" y="104"/>
                    </a:moveTo>
                    <a:lnTo>
                      <a:pt x="112" y="104"/>
                    </a:lnTo>
                    <a:lnTo>
                      <a:pt x="114" y="104"/>
                    </a:lnTo>
                    <a:lnTo>
                      <a:pt x="112" y="104"/>
                    </a:lnTo>
                    <a:lnTo>
                      <a:pt x="114" y="102"/>
                    </a:lnTo>
                    <a:lnTo>
                      <a:pt x="116" y="102"/>
                    </a:lnTo>
                    <a:lnTo>
                      <a:pt x="114" y="102"/>
                    </a:lnTo>
                    <a:lnTo>
                      <a:pt x="116" y="100"/>
                    </a:lnTo>
                    <a:lnTo>
                      <a:pt x="116" y="102"/>
                    </a:lnTo>
                    <a:lnTo>
                      <a:pt x="118" y="102"/>
                    </a:lnTo>
                    <a:lnTo>
                      <a:pt x="116" y="102"/>
                    </a:lnTo>
                    <a:lnTo>
                      <a:pt x="114" y="102"/>
                    </a:lnTo>
                    <a:lnTo>
                      <a:pt x="114" y="104"/>
                    </a:lnTo>
                    <a:lnTo>
                      <a:pt x="112" y="104"/>
                    </a:lnTo>
                    <a:close/>
                    <a:moveTo>
                      <a:pt x="84" y="88"/>
                    </a:moveTo>
                    <a:lnTo>
                      <a:pt x="84" y="86"/>
                    </a:lnTo>
                    <a:lnTo>
                      <a:pt x="86" y="86"/>
                    </a:lnTo>
                    <a:lnTo>
                      <a:pt x="86" y="88"/>
                    </a:lnTo>
                    <a:lnTo>
                      <a:pt x="84" y="88"/>
                    </a:lnTo>
                    <a:lnTo>
                      <a:pt x="84" y="90"/>
                    </a:lnTo>
                    <a:lnTo>
                      <a:pt x="84" y="88"/>
                    </a:lnTo>
                    <a:close/>
                    <a:moveTo>
                      <a:pt x="100" y="26"/>
                    </a:moveTo>
                    <a:lnTo>
                      <a:pt x="100" y="26"/>
                    </a:lnTo>
                    <a:lnTo>
                      <a:pt x="102" y="26"/>
                    </a:lnTo>
                    <a:lnTo>
                      <a:pt x="104" y="26"/>
                    </a:lnTo>
                    <a:lnTo>
                      <a:pt x="104" y="28"/>
                    </a:lnTo>
                    <a:lnTo>
                      <a:pt x="102" y="28"/>
                    </a:lnTo>
                    <a:lnTo>
                      <a:pt x="100" y="28"/>
                    </a:lnTo>
                    <a:lnTo>
                      <a:pt x="100" y="26"/>
                    </a:lnTo>
                    <a:close/>
                    <a:moveTo>
                      <a:pt x="88" y="106"/>
                    </a:moveTo>
                    <a:lnTo>
                      <a:pt x="88" y="106"/>
                    </a:lnTo>
                    <a:lnTo>
                      <a:pt x="86" y="108"/>
                    </a:lnTo>
                    <a:lnTo>
                      <a:pt x="86" y="106"/>
                    </a:lnTo>
                    <a:lnTo>
                      <a:pt x="86" y="104"/>
                    </a:lnTo>
                    <a:lnTo>
                      <a:pt x="88" y="106"/>
                    </a:lnTo>
                    <a:lnTo>
                      <a:pt x="90" y="106"/>
                    </a:lnTo>
                    <a:lnTo>
                      <a:pt x="88" y="106"/>
                    </a:lnTo>
                    <a:lnTo>
                      <a:pt x="88" y="104"/>
                    </a:lnTo>
                    <a:lnTo>
                      <a:pt x="90" y="104"/>
                    </a:lnTo>
                    <a:lnTo>
                      <a:pt x="90" y="106"/>
                    </a:lnTo>
                    <a:lnTo>
                      <a:pt x="88" y="106"/>
                    </a:lnTo>
                    <a:close/>
                    <a:moveTo>
                      <a:pt x="100" y="100"/>
                    </a:moveTo>
                    <a:lnTo>
                      <a:pt x="100" y="98"/>
                    </a:lnTo>
                    <a:lnTo>
                      <a:pt x="100" y="96"/>
                    </a:lnTo>
                    <a:lnTo>
                      <a:pt x="102" y="96"/>
                    </a:lnTo>
                    <a:lnTo>
                      <a:pt x="104" y="96"/>
                    </a:lnTo>
                    <a:lnTo>
                      <a:pt x="102" y="96"/>
                    </a:lnTo>
                    <a:lnTo>
                      <a:pt x="102" y="98"/>
                    </a:lnTo>
                    <a:lnTo>
                      <a:pt x="104" y="98"/>
                    </a:lnTo>
                    <a:lnTo>
                      <a:pt x="102" y="98"/>
                    </a:lnTo>
                    <a:lnTo>
                      <a:pt x="104" y="98"/>
                    </a:lnTo>
                    <a:lnTo>
                      <a:pt x="102" y="98"/>
                    </a:lnTo>
                    <a:lnTo>
                      <a:pt x="102" y="100"/>
                    </a:lnTo>
                    <a:lnTo>
                      <a:pt x="100" y="100"/>
                    </a:lnTo>
                    <a:close/>
                    <a:moveTo>
                      <a:pt x="98" y="86"/>
                    </a:moveTo>
                    <a:lnTo>
                      <a:pt x="100" y="86"/>
                    </a:lnTo>
                    <a:lnTo>
                      <a:pt x="102" y="86"/>
                    </a:lnTo>
                    <a:lnTo>
                      <a:pt x="102" y="88"/>
                    </a:lnTo>
                    <a:lnTo>
                      <a:pt x="100" y="88"/>
                    </a:lnTo>
                    <a:lnTo>
                      <a:pt x="98" y="88"/>
                    </a:lnTo>
                    <a:lnTo>
                      <a:pt x="98" y="86"/>
                    </a:lnTo>
                    <a:close/>
                    <a:moveTo>
                      <a:pt x="88" y="62"/>
                    </a:moveTo>
                    <a:lnTo>
                      <a:pt x="88" y="62"/>
                    </a:lnTo>
                    <a:lnTo>
                      <a:pt x="86" y="62"/>
                    </a:lnTo>
                    <a:lnTo>
                      <a:pt x="88" y="62"/>
                    </a:lnTo>
                    <a:lnTo>
                      <a:pt x="86" y="62"/>
                    </a:lnTo>
                    <a:lnTo>
                      <a:pt x="86" y="60"/>
                    </a:lnTo>
                    <a:lnTo>
                      <a:pt x="84" y="60"/>
                    </a:lnTo>
                    <a:lnTo>
                      <a:pt x="86" y="60"/>
                    </a:lnTo>
                    <a:lnTo>
                      <a:pt x="84" y="60"/>
                    </a:lnTo>
                    <a:lnTo>
                      <a:pt x="84" y="58"/>
                    </a:lnTo>
                    <a:lnTo>
                      <a:pt x="86" y="58"/>
                    </a:lnTo>
                    <a:lnTo>
                      <a:pt x="86" y="60"/>
                    </a:lnTo>
                    <a:lnTo>
                      <a:pt x="88" y="60"/>
                    </a:lnTo>
                    <a:lnTo>
                      <a:pt x="88" y="62"/>
                    </a:lnTo>
                    <a:lnTo>
                      <a:pt x="90" y="62"/>
                    </a:lnTo>
                    <a:lnTo>
                      <a:pt x="88" y="62"/>
                    </a:lnTo>
                    <a:close/>
                    <a:moveTo>
                      <a:pt x="120" y="88"/>
                    </a:moveTo>
                    <a:lnTo>
                      <a:pt x="118" y="88"/>
                    </a:lnTo>
                    <a:lnTo>
                      <a:pt x="116" y="88"/>
                    </a:lnTo>
                    <a:lnTo>
                      <a:pt x="116" y="90"/>
                    </a:lnTo>
                    <a:lnTo>
                      <a:pt x="114" y="90"/>
                    </a:lnTo>
                    <a:lnTo>
                      <a:pt x="114" y="88"/>
                    </a:lnTo>
                    <a:lnTo>
                      <a:pt x="116" y="86"/>
                    </a:lnTo>
                    <a:lnTo>
                      <a:pt x="118" y="86"/>
                    </a:lnTo>
                    <a:lnTo>
                      <a:pt x="120" y="86"/>
                    </a:lnTo>
                    <a:lnTo>
                      <a:pt x="120" y="88"/>
                    </a:lnTo>
                    <a:close/>
                    <a:moveTo>
                      <a:pt x="20" y="62"/>
                    </a:moveTo>
                    <a:lnTo>
                      <a:pt x="20" y="62"/>
                    </a:lnTo>
                    <a:lnTo>
                      <a:pt x="20" y="64"/>
                    </a:lnTo>
                    <a:lnTo>
                      <a:pt x="20" y="66"/>
                    </a:lnTo>
                    <a:lnTo>
                      <a:pt x="18" y="66"/>
                    </a:lnTo>
                    <a:lnTo>
                      <a:pt x="18" y="68"/>
                    </a:lnTo>
                    <a:lnTo>
                      <a:pt x="18" y="66"/>
                    </a:lnTo>
                    <a:lnTo>
                      <a:pt x="18" y="64"/>
                    </a:lnTo>
                    <a:lnTo>
                      <a:pt x="18" y="62"/>
                    </a:lnTo>
                    <a:lnTo>
                      <a:pt x="20" y="62"/>
                    </a:lnTo>
                    <a:lnTo>
                      <a:pt x="20" y="60"/>
                    </a:lnTo>
                    <a:lnTo>
                      <a:pt x="20" y="62"/>
                    </a:lnTo>
                    <a:close/>
                    <a:moveTo>
                      <a:pt x="62" y="114"/>
                    </a:moveTo>
                    <a:lnTo>
                      <a:pt x="64" y="114"/>
                    </a:lnTo>
                    <a:lnTo>
                      <a:pt x="66" y="116"/>
                    </a:lnTo>
                    <a:lnTo>
                      <a:pt x="66" y="118"/>
                    </a:lnTo>
                    <a:lnTo>
                      <a:pt x="64" y="118"/>
                    </a:lnTo>
                    <a:lnTo>
                      <a:pt x="64" y="116"/>
                    </a:lnTo>
                    <a:lnTo>
                      <a:pt x="62" y="114"/>
                    </a:lnTo>
                    <a:close/>
                    <a:moveTo>
                      <a:pt x="138" y="104"/>
                    </a:moveTo>
                    <a:lnTo>
                      <a:pt x="138" y="104"/>
                    </a:lnTo>
                    <a:lnTo>
                      <a:pt x="136" y="104"/>
                    </a:lnTo>
                    <a:lnTo>
                      <a:pt x="134" y="104"/>
                    </a:lnTo>
                    <a:lnTo>
                      <a:pt x="132" y="106"/>
                    </a:lnTo>
                    <a:lnTo>
                      <a:pt x="134" y="106"/>
                    </a:lnTo>
                    <a:lnTo>
                      <a:pt x="132" y="106"/>
                    </a:lnTo>
                    <a:lnTo>
                      <a:pt x="134" y="106"/>
                    </a:lnTo>
                    <a:lnTo>
                      <a:pt x="132" y="106"/>
                    </a:lnTo>
                    <a:lnTo>
                      <a:pt x="132" y="104"/>
                    </a:lnTo>
                    <a:lnTo>
                      <a:pt x="134" y="104"/>
                    </a:lnTo>
                    <a:lnTo>
                      <a:pt x="134" y="102"/>
                    </a:lnTo>
                    <a:lnTo>
                      <a:pt x="136" y="102"/>
                    </a:lnTo>
                    <a:lnTo>
                      <a:pt x="138" y="102"/>
                    </a:lnTo>
                    <a:lnTo>
                      <a:pt x="140" y="102"/>
                    </a:lnTo>
                    <a:lnTo>
                      <a:pt x="140" y="104"/>
                    </a:lnTo>
                    <a:lnTo>
                      <a:pt x="138" y="104"/>
                    </a:lnTo>
                    <a:close/>
                    <a:moveTo>
                      <a:pt x="138" y="130"/>
                    </a:moveTo>
                    <a:lnTo>
                      <a:pt x="140" y="130"/>
                    </a:lnTo>
                    <a:lnTo>
                      <a:pt x="140" y="132"/>
                    </a:lnTo>
                    <a:lnTo>
                      <a:pt x="140" y="134"/>
                    </a:lnTo>
                    <a:lnTo>
                      <a:pt x="138" y="134"/>
                    </a:lnTo>
                    <a:lnTo>
                      <a:pt x="138" y="132"/>
                    </a:lnTo>
                    <a:lnTo>
                      <a:pt x="138" y="130"/>
                    </a:lnTo>
                    <a:lnTo>
                      <a:pt x="138" y="128"/>
                    </a:lnTo>
                    <a:lnTo>
                      <a:pt x="138" y="126"/>
                    </a:lnTo>
                    <a:lnTo>
                      <a:pt x="140" y="124"/>
                    </a:lnTo>
                    <a:lnTo>
                      <a:pt x="140" y="126"/>
                    </a:lnTo>
                    <a:lnTo>
                      <a:pt x="140" y="128"/>
                    </a:lnTo>
                    <a:lnTo>
                      <a:pt x="138" y="128"/>
                    </a:lnTo>
                    <a:lnTo>
                      <a:pt x="138" y="130"/>
                    </a:lnTo>
                    <a:close/>
                    <a:moveTo>
                      <a:pt x="96" y="84"/>
                    </a:moveTo>
                    <a:lnTo>
                      <a:pt x="98" y="84"/>
                    </a:lnTo>
                    <a:lnTo>
                      <a:pt x="96" y="84"/>
                    </a:lnTo>
                    <a:lnTo>
                      <a:pt x="96" y="86"/>
                    </a:lnTo>
                    <a:lnTo>
                      <a:pt x="96" y="84"/>
                    </a:lnTo>
                    <a:lnTo>
                      <a:pt x="94" y="84"/>
                    </a:lnTo>
                    <a:lnTo>
                      <a:pt x="94" y="82"/>
                    </a:lnTo>
                    <a:lnTo>
                      <a:pt x="92" y="82"/>
                    </a:lnTo>
                    <a:lnTo>
                      <a:pt x="92" y="80"/>
                    </a:lnTo>
                    <a:lnTo>
                      <a:pt x="92" y="78"/>
                    </a:lnTo>
                    <a:lnTo>
                      <a:pt x="94" y="78"/>
                    </a:lnTo>
                    <a:lnTo>
                      <a:pt x="94" y="80"/>
                    </a:lnTo>
                    <a:lnTo>
                      <a:pt x="96" y="80"/>
                    </a:lnTo>
                    <a:lnTo>
                      <a:pt x="96" y="82"/>
                    </a:lnTo>
                    <a:lnTo>
                      <a:pt x="96" y="84"/>
                    </a:lnTo>
                    <a:close/>
                    <a:moveTo>
                      <a:pt x="104" y="98"/>
                    </a:moveTo>
                    <a:lnTo>
                      <a:pt x="106" y="98"/>
                    </a:lnTo>
                    <a:lnTo>
                      <a:pt x="106" y="96"/>
                    </a:lnTo>
                    <a:lnTo>
                      <a:pt x="108" y="96"/>
                    </a:lnTo>
                    <a:lnTo>
                      <a:pt x="108" y="98"/>
                    </a:lnTo>
                    <a:lnTo>
                      <a:pt x="108" y="100"/>
                    </a:lnTo>
                    <a:lnTo>
                      <a:pt x="108" y="102"/>
                    </a:lnTo>
                    <a:lnTo>
                      <a:pt x="106" y="102"/>
                    </a:lnTo>
                    <a:lnTo>
                      <a:pt x="106" y="100"/>
                    </a:lnTo>
                    <a:lnTo>
                      <a:pt x="104" y="100"/>
                    </a:lnTo>
                    <a:lnTo>
                      <a:pt x="104" y="98"/>
                    </a:lnTo>
                    <a:close/>
                    <a:moveTo>
                      <a:pt x="82" y="24"/>
                    </a:moveTo>
                    <a:lnTo>
                      <a:pt x="82" y="22"/>
                    </a:lnTo>
                    <a:lnTo>
                      <a:pt x="84" y="20"/>
                    </a:lnTo>
                    <a:lnTo>
                      <a:pt x="86" y="20"/>
                    </a:lnTo>
                    <a:lnTo>
                      <a:pt x="88" y="22"/>
                    </a:lnTo>
                    <a:lnTo>
                      <a:pt x="86" y="22"/>
                    </a:lnTo>
                    <a:lnTo>
                      <a:pt x="88" y="22"/>
                    </a:lnTo>
                    <a:lnTo>
                      <a:pt x="86" y="22"/>
                    </a:lnTo>
                    <a:lnTo>
                      <a:pt x="88" y="24"/>
                    </a:lnTo>
                    <a:lnTo>
                      <a:pt x="86" y="24"/>
                    </a:lnTo>
                    <a:lnTo>
                      <a:pt x="84" y="24"/>
                    </a:lnTo>
                    <a:lnTo>
                      <a:pt x="82" y="24"/>
                    </a:lnTo>
                    <a:close/>
                    <a:moveTo>
                      <a:pt x="22" y="84"/>
                    </a:moveTo>
                    <a:lnTo>
                      <a:pt x="22" y="84"/>
                    </a:lnTo>
                    <a:lnTo>
                      <a:pt x="20" y="82"/>
                    </a:lnTo>
                    <a:lnTo>
                      <a:pt x="22" y="80"/>
                    </a:lnTo>
                    <a:lnTo>
                      <a:pt x="24" y="82"/>
                    </a:lnTo>
                    <a:lnTo>
                      <a:pt x="26" y="82"/>
                    </a:lnTo>
                    <a:lnTo>
                      <a:pt x="26" y="84"/>
                    </a:lnTo>
                    <a:lnTo>
                      <a:pt x="28" y="84"/>
                    </a:lnTo>
                    <a:lnTo>
                      <a:pt x="28" y="86"/>
                    </a:lnTo>
                    <a:lnTo>
                      <a:pt x="26" y="84"/>
                    </a:lnTo>
                    <a:lnTo>
                      <a:pt x="26" y="86"/>
                    </a:lnTo>
                    <a:lnTo>
                      <a:pt x="24" y="86"/>
                    </a:lnTo>
                    <a:lnTo>
                      <a:pt x="24" y="84"/>
                    </a:lnTo>
                    <a:lnTo>
                      <a:pt x="22" y="84"/>
                    </a:lnTo>
                    <a:close/>
                    <a:moveTo>
                      <a:pt x="126" y="86"/>
                    </a:moveTo>
                    <a:lnTo>
                      <a:pt x="126" y="84"/>
                    </a:lnTo>
                    <a:lnTo>
                      <a:pt x="124" y="84"/>
                    </a:lnTo>
                    <a:lnTo>
                      <a:pt x="126" y="84"/>
                    </a:lnTo>
                    <a:lnTo>
                      <a:pt x="128" y="82"/>
                    </a:lnTo>
                    <a:lnTo>
                      <a:pt x="130" y="82"/>
                    </a:lnTo>
                    <a:lnTo>
                      <a:pt x="130" y="84"/>
                    </a:lnTo>
                    <a:lnTo>
                      <a:pt x="132" y="84"/>
                    </a:lnTo>
                    <a:lnTo>
                      <a:pt x="130" y="84"/>
                    </a:lnTo>
                    <a:lnTo>
                      <a:pt x="132" y="84"/>
                    </a:lnTo>
                    <a:lnTo>
                      <a:pt x="132" y="82"/>
                    </a:lnTo>
                    <a:lnTo>
                      <a:pt x="132" y="84"/>
                    </a:lnTo>
                    <a:lnTo>
                      <a:pt x="134" y="84"/>
                    </a:lnTo>
                    <a:lnTo>
                      <a:pt x="132" y="84"/>
                    </a:lnTo>
                    <a:lnTo>
                      <a:pt x="134" y="84"/>
                    </a:lnTo>
                    <a:lnTo>
                      <a:pt x="132" y="84"/>
                    </a:lnTo>
                    <a:lnTo>
                      <a:pt x="132" y="86"/>
                    </a:lnTo>
                    <a:lnTo>
                      <a:pt x="130" y="86"/>
                    </a:lnTo>
                    <a:lnTo>
                      <a:pt x="128" y="86"/>
                    </a:lnTo>
                    <a:lnTo>
                      <a:pt x="128" y="84"/>
                    </a:lnTo>
                    <a:lnTo>
                      <a:pt x="126" y="86"/>
                    </a:lnTo>
                    <a:close/>
                    <a:moveTo>
                      <a:pt x="98" y="38"/>
                    </a:moveTo>
                    <a:lnTo>
                      <a:pt x="98" y="40"/>
                    </a:lnTo>
                    <a:lnTo>
                      <a:pt x="98" y="42"/>
                    </a:lnTo>
                    <a:lnTo>
                      <a:pt x="98" y="40"/>
                    </a:lnTo>
                    <a:lnTo>
                      <a:pt x="96" y="40"/>
                    </a:lnTo>
                    <a:lnTo>
                      <a:pt x="98" y="38"/>
                    </a:lnTo>
                    <a:lnTo>
                      <a:pt x="96" y="38"/>
                    </a:lnTo>
                    <a:lnTo>
                      <a:pt x="96" y="40"/>
                    </a:lnTo>
                    <a:lnTo>
                      <a:pt x="96" y="42"/>
                    </a:lnTo>
                    <a:lnTo>
                      <a:pt x="96" y="40"/>
                    </a:lnTo>
                    <a:lnTo>
                      <a:pt x="96" y="42"/>
                    </a:lnTo>
                    <a:lnTo>
                      <a:pt x="94" y="40"/>
                    </a:lnTo>
                    <a:lnTo>
                      <a:pt x="96" y="40"/>
                    </a:lnTo>
                    <a:lnTo>
                      <a:pt x="94" y="40"/>
                    </a:lnTo>
                    <a:lnTo>
                      <a:pt x="92" y="38"/>
                    </a:lnTo>
                    <a:lnTo>
                      <a:pt x="94" y="38"/>
                    </a:lnTo>
                    <a:lnTo>
                      <a:pt x="92" y="38"/>
                    </a:lnTo>
                    <a:lnTo>
                      <a:pt x="92" y="36"/>
                    </a:lnTo>
                    <a:lnTo>
                      <a:pt x="94" y="36"/>
                    </a:lnTo>
                    <a:lnTo>
                      <a:pt x="96" y="36"/>
                    </a:lnTo>
                    <a:lnTo>
                      <a:pt x="96" y="38"/>
                    </a:lnTo>
                    <a:lnTo>
                      <a:pt x="98" y="38"/>
                    </a:lnTo>
                    <a:lnTo>
                      <a:pt x="96" y="38"/>
                    </a:lnTo>
                    <a:lnTo>
                      <a:pt x="98" y="38"/>
                    </a:lnTo>
                    <a:lnTo>
                      <a:pt x="98" y="36"/>
                    </a:lnTo>
                    <a:lnTo>
                      <a:pt x="100" y="36"/>
                    </a:lnTo>
                    <a:lnTo>
                      <a:pt x="100" y="38"/>
                    </a:lnTo>
                    <a:lnTo>
                      <a:pt x="98" y="38"/>
                    </a:lnTo>
                    <a:close/>
                    <a:moveTo>
                      <a:pt x="6" y="46"/>
                    </a:moveTo>
                    <a:lnTo>
                      <a:pt x="6" y="46"/>
                    </a:lnTo>
                    <a:lnTo>
                      <a:pt x="6" y="48"/>
                    </a:lnTo>
                    <a:lnTo>
                      <a:pt x="8" y="48"/>
                    </a:lnTo>
                    <a:lnTo>
                      <a:pt x="8" y="50"/>
                    </a:lnTo>
                    <a:lnTo>
                      <a:pt x="8" y="48"/>
                    </a:lnTo>
                    <a:lnTo>
                      <a:pt x="6" y="48"/>
                    </a:lnTo>
                    <a:lnTo>
                      <a:pt x="4" y="48"/>
                    </a:lnTo>
                    <a:lnTo>
                      <a:pt x="4" y="46"/>
                    </a:lnTo>
                    <a:lnTo>
                      <a:pt x="2" y="46"/>
                    </a:lnTo>
                    <a:lnTo>
                      <a:pt x="2" y="44"/>
                    </a:lnTo>
                    <a:lnTo>
                      <a:pt x="0" y="44"/>
                    </a:lnTo>
                    <a:lnTo>
                      <a:pt x="0" y="42"/>
                    </a:lnTo>
                    <a:lnTo>
                      <a:pt x="0" y="40"/>
                    </a:lnTo>
                    <a:lnTo>
                      <a:pt x="2" y="40"/>
                    </a:lnTo>
                    <a:lnTo>
                      <a:pt x="4" y="40"/>
                    </a:lnTo>
                    <a:lnTo>
                      <a:pt x="6" y="42"/>
                    </a:lnTo>
                    <a:lnTo>
                      <a:pt x="4" y="42"/>
                    </a:lnTo>
                    <a:lnTo>
                      <a:pt x="4" y="44"/>
                    </a:lnTo>
                    <a:lnTo>
                      <a:pt x="6" y="44"/>
                    </a:lnTo>
                    <a:lnTo>
                      <a:pt x="6" y="46"/>
                    </a:lnTo>
                    <a:close/>
                    <a:moveTo>
                      <a:pt x="16" y="72"/>
                    </a:moveTo>
                    <a:lnTo>
                      <a:pt x="16" y="74"/>
                    </a:lnTo>
                    <a:lnTo>
                      <a:pt x="14" y="74"/>
                    </a:lnTo>
                    <a:lnTo>
                      <a:pt x="16" y="74"/>
                    </a:lnTo>
                    <a:lnTo>
                      <a:pt x="16" y="72"/>
                    </a:lnTo>
                    <a:lnTo>
                      <a:pt x="18" y="72"/>
                    </a:lnTo>
                    <a:lnTo>
                      <a:pt x="18" y="70"/>
                    </a:lnTo>
                    <a:lnTo>
                      <a:pt x="18" y="68"/>
                    </a:lnTo>
                    <a:lnTo>
                      <a:pt x="18" y="70"/>
                    </a:lnTo>
                    <a:lnTo>
                      <a:pt x="20" y="70"/>
                    </a:lnTo>
                    <a:lnTo>
                      <a:pt x="20" y="72"/>
                    </a:lnTo>
                    <a:lnTo>
                      <a:pt x="22" y="72"/>
                    </a:lnTo>
                    <a:lnTo>
                      <a:pt x="22" y="74"/>
                    </a:lnTo>
                    <a:lnTo>
                      <a:pt x="24" y="76"/>
                    </a:lnTo>
                    <a:lnTo>
                      <a:pt x="22" y="76"/>
                    </a:lnTo>
                    <a:lnTo>
                      <a:pt x="20" y="76"/>
                    </a:lnTo>
                    <a:lnTo>
                      <a:pt x="18" y="76"/>
                    </a:lnTo>
                    <a:lnTo>
                      <a:pt x="18" y="74"/>
                    </a:lnTo>
                    <a:lnTo>
                      <a:pt x="16" y="72"/>
                    </a:lnTo>
                    <a:close/>
                    <a:moveTo>
                      <a:pt x="112" y="70"/>
                    </a:moveTo>
                    <a:lnTo>
                      <a:pt x="112" y="68"/>
                    </a:lnTo>
                    <a:lnTo>
                      <a:pt x="110" y="68"/>
                    </a:lnTo>
                    <a:lnTo>
                      <a:pt x="110" y="66"/>
                    </a:lnTo>
                    <a:lnTo>
                      <a:pt x="112" y="66"/>
                    </a:lnTo>
                    <a:lnTo>
                      <a:pt x="114" y="66"/>
                    </a:lnTo>
                    <a:lnTo>
                      <a:pt x="114" y="68"/>
                    </a:lnTo>
                    <a:lnTo>
                      <a:pt x="114" y="66"/>
                    </a:lnTo>
                    <a:lnTo>
                      <a:pt x="116" y="66"/>
                    </a:lnTo>
                    <a:lnTo>
                      <a:pt x="116" y="68"/>
                    </a:lnTo>
                    <a:lnTo>
                      <a:pt x="114" y="68"/>
                    </a:lnTo>
                    <a:lnTo>
                      <a:pt x="116" y="70"/>
                    </a:lnTo>
                    <a:lnTo>
                      <a:pt x="116" y="72"/>
                    </a:lnTo>
                    <a:lnTo>
                      <a:pt x="114" y="72"/>
                    </a:lnTo>
                    <a:lnTo>
                      <a:pt x="116" y="74"/>
                    </a:lnTo>
                    <a:lnTo>
                      <a:pt x="114" y="74"/>
                    </a:lnTo>
                    <a:lnTo>
                      <a:pt x="114" y="76"/>
                    </a:lnTo>
                    <a:lnTo>
                      <a:pt x="112" y="74"/>
                    </a:lnTo>
                    <a:lnTo>
                      <a:pt x="112" y="72"/>
                    </a:lnTo>
                    <a:lnTo>
                      <a:pt x="110" y="72"/>
                    </a:lnTo>
                    <a:lnTo>
                      <a:pt x="112" y="72"/>
                    </a:lnTo>
                    <a:lnTo>
                      <a:pt x="112" y="70"/>
                    </a:lnTo>
                    <a:close/>
                    <a:moveTo>
                      <a:pt x="152" y="120"/>
                    </a:moveTo>
                    <a:lnTo>
                      <a:pt x="152" y="120"/>
                    </a:lnTo>
                    <a:lnTo>
                      <a:pt x="152" y="122"/>
                    </a:lnTo>
                    <a:lnTo>
                      <a:pt x="150" y="122"/>
                    </a:lnTo>
                    <a:lnTo>
                      <a:pt x="150" y="124"/>
                    </a:lnTo>
                    <a:lnTo>
                      <a:pt x="150" y="122"/>
                    </a:lnTo>
                    <a:lnTo>
                      <a:pt x="148" y="122"/>
                    </a:lnTo>
                    <a:lnTo>
                      <a:pt x="148" y="120"/>
                    </a:lnTo>
                    <a:lnTo>
                      <a:pt x="150" y="120"/>
                    </a:lnTo>
                    <a:lnTo>
                      <a:pt x="148" y="120"/>
                    </a:lnTo>
                    <a:lnTo>
                      <a:pt x="148" y="118"/>
                    </a:lnTo>
                    <a:lnTo>
                      <a:pt x="150" y="116"/>
                    </a:lnTo>
                    <a:lnTo>
                      <a:pt x="150" y="114"/>
                    </a:lnTo>
                    <a:lnTo>
                      <a:pt x="152" y="114"/>
                    </a:lnTo>
                    <a:lnTo>
                      <a:pt x="154" y="112"/>
                    </a:lnTo>
                    <a:lnTo>
                      <a:pt x="156" y="112"/>
                    </a:lnTo>
                    <a:lnTo>
                      <a:pt x="156" y="114"/>
                    </a:lnTo>
                    <a:lnTo>
                      <a:pt x="154" y="116"/>
                    </a:lnTo>
                    <a:lnTo>
                      <a:pt x="154" y="118"/>
                    </a:lnTo>
                    <a:lnTo>
                      <a:pt x="154" y="120"/>
                    </a:lnTo>
                    <a:lnTo>
                      <a:pt x="152" y="120"/>
                    </a:lnTo>
                    <a:close/>
                    <a:moveTo>
                      <a:pt x="120" y="54"/>
                    </a:moveTo>
                    <a:lnTo>
                      <a:pt x="120" y="54"/>
                    </a:lnTo>
                    <a:lnTo>
                      <a:pt x="122" y="56"/>
                    </a:lnTo>
                    <a:lnTo>
                      <a:pt x="122" y="58"/>
                    </a:lnTo>
                    <a:lnTo>
                      <a:pt x="122" y="56"/>
                    </a:lnTo>
                    <a:lnTo>
                      <a:pt x="120" y="56"/>
                    </a:lnTo>
                    <a:lnTo>
                      <a:pt x="120" y="54"/>
                    </a:lnTo>
                    <a:lnTo>
                      <a:pt x="118" y="56"/>
                    </a:lnTo>
                    <a:lnTo>
                      <a:pt x="120" y="56"/>
                    </a:lnTo>
                    <a:lnTo>
                      <a:pt x="120" y="58"/>
                    </a:lnTo>
                    <a:lnTo>
                      <a:pt x="118" y="58"/>
                    </a:lnTo>
                    <a:lnTo>
                      <a:pt x="116" y="58"/>
                    </a:lnTo>
                    <a:lnTo>
                      <a:pt x="114" y="56"/>
                    </a:lnTo>
                    <a:lnTo>
                      <a:pt x="114" y="58"/>
                    </a:lnTo>
                    <a:lnTo>
                      <a:pt x="114" y="56"/>
                    </a:lnTo>
                    <a:lnTo>
                      <a:pt x="112" y="56"/>
                    </a:lnTo>
                    <a:lnTo>
                      <a:pt x="114" y="56"/>
                    </a:lnTo>
                    <a:lnTo>
                      <a:pt x="114" y="54"/>
                    </a:lnTo>
                    <a:lnTo>
                      <a:pt x="116" y="54"/>
                    </a:lnTo>
                    <a:lnTo>
                      <a:pt x="114" y="52"/>
                    </a:lnTo>
                    <a:lnTo>
                      <a:pt x="114" y="54"/>
                    </a:lnTo>
                    <a:lnTo>
                      <a:pt x="112" y="54"/>
                    </a:lnTo>
                    <a:lnTo>
                      <a:pt x="112" y="56"/>
                    </a:lnTo>
                    <a:lnTo>
                      <a:pt x="110" y="54"/>
                    </a:lnTo>
                    <a:lnTo>
                      <a:pt x="110" y="56"/>
                    </a:lnTo>
                    <a:lnTo>
                      <a:pt x="110" y="54"/>
                    </a:lnTo>
                    <a:lnTo>
                      <a:pt x="108" y="54"/>
                    </a:lnTo>
                    <a:lnTo>
                      <a:pt x="108" y="52"/>
                    </a:lnTo>
                    <a:lnTo>
                      <a:pt x="108" y="50"/>
                    </a:lnTo>
                    <a:lnTo>
                      <a:pt x="108" y="52"/>
                    </a:lnTo>
                    <a:lnTo>
                      <a:pt x="110" y="52"/>
                    </a:lnTo>
                    <a:lnTo>
                      <a:pt x="112" y="50"/>
                    </a:lnTo>
                    <a:lnTo>
                      <a:pt x="112" y="52"/>
                    </a:lnTo>
                    <a:lnTo>
                      <a:pt x="112" y="50"/>
                    </a:lnTo>
                    <a:lnTo>
                      <a:pt x="114" y="50"/>
                    </a:lnTo>
                    <a:lnTo>
                      <a:pt x="116" y="50"/>
                    </a:lnTo>
                    <a:lnTo>
                      <a:pt x="116" y="48"/>
                    </a:lnTo>
                    <a:lnTo>
                      <a:pt x="116" y="50"/>
                    </a:lnTo>
                    <a:lnTo>
                      <a:pt x="118" y="50"/>
                    </a:lnTo>
                    <a:lnTo>
                      <a:pt x="118" y="52"/>
                    </a:lnTo>
                    <a:lnTo>
                      <a:pt x="120" y="52"/>
                    </a:lnTo>
                    <a:lnTo>
                      <a:pt x="120" y="54"/>
                    </a:lnTo>
                    <a:close/>
                    <a:moveTo>
                      <a:pt x="86" y="78"/>
                    </a:moveTo>
                    <a:lnTo>
                      <a:pt x="86" y="80"/>
                    </a:lnTo>
                    <a:lnTo>
                      <a:pt x="84" y="78"/>
                    </a:lnTo>
                    <a:lnTo>
                      <a:pt x="82" y="76"/>
                    </a:lnTo>
                    <a:lnTo>
                      <a:pt x="82" y="74"/>
                    </a:lnTo>
                    <a:lnTo>
                      <a:pt x="80" y="74"/>
                    </a:lnTo>
                    <a:lnTo>
                      <a:pt x="80" y="72"/>
                    </a:lnTo>
                    <a:lnTo>
                      <a:pt x="80" y="70"/>
                    </a:lnTo>
                    <a:lnTo>
                      <a:pt x="78" y="70"/>
                    </a:lnTo>
                    <a:lnTo>
                      <a:pt x="76" y="70"/>
                    </a:lnTo>
                    <a:lnTo>
                      <a:pt x="74" y="70"/>
                    </a:lnTo>
                    <a:lnTo>
                      <a:pt x="72" y="70"/>
                    </a:lnTo>
                    <a:lnTo>
                      <a:pt x="72" y="68"/>
                    </a:lnTo>
                    <a:lnTo>
                      <a:pt x="72" y="66"/>
                    </a:lnTo>
                    <a:lnTo>
                      <a:pt x="70" y="66"/>
                    </a:lnTo>
                    <a:lnTo>
                      <a:pt x="68" y="64"/>
                    </a:lnTo>
                    <a:lnTo>
                      <a:pt x="66" y="64"/>
                    </a:lnTo>
                    <a:lnTo>
                      <a:pt x="66" y="62"/>
                    </a:lnTo>
                    <a:lnTo>
                      <a:pt x="64" y="62"/>
                    </a:lnTo>
                    <a:lnTo>
                      <a:pt x="62" y="60"/>
                    </a:lnTo>
                    <a:lnTo>
                      <a:pt x="60" y="60"/>
                    </a:lnTo>
                    <a:lnTo>
                      <a:pt x="60" y="62"/>
                    </a:lnTo>
                    <a:lnTo>
                      <a:pt x="58" y="62"/>
                    </a:lnTo>
                    <a:lnTo>
                      <a:pt x="56" y="62"/>
                    </a:lnTo>
                    <a:lnTo>
                      <a:pt x="58" y="60"/>
                    </a:lnTo>
                    <a:lnTo>
                      <a:pt x="60" y="60"/>
                    </a:lnTo>
                    <a:lnTo>
                      <a:pt x="60" y="58"/>
                    </a:lnTo>
                    <a:lnTo>
                      <a:pt x="62" y="58"/>
                    </a:lnTo>
                    <a:lnTo>
                      <a:pt x="64" y="56"/>
                    </a:lnTo>
                    <a:lnTo>
                      <a:pt x="66" y="56"/>
                    </a:lnTo>
                    <a:lnTo>
                      <a:pt x="66" y="58"/>
                    </a:lnTo>
                    <a:lnTo>
                      <a:pt x="68" y="58"/>
                    </a:lnTo>
                    <a:lnTo>
                      <a:pt x="68" y="60"/>
                    </a:lnTo>
                    <a:lnTo>
                      <a:pt x="68" y="62"/>
                    </a:lnTo>
                    <a:lnTo>
                      <a:pt x="70" y="62"/>
                    </a:lnTo>
                    <a:lnTo>
                      <a:pt x="72" y="62"/>
                    </a:lnTo>
                    <a:lnTo>
                      <a:pt x="74" y="64"/>
                    </a:lnTo>
                    <a:lnTo>
                      <a:pt x="76" y="64"/>
                    </a:lnTo>
                    <a:lnTo>
                      <a:pt x="78" y="64"/>
                    </a:lnTo>
                    <a:lnTo>
                      <a:pt x="80" y="64"/>
                    </a:lnTo>
                    <a:lnTo>
                      <a:pt x="80" y="66"/>
                    </a:lnTo>
                    <a:lnTo>
                      <a:pt x="82" y="68"/>
                    </a:lnTo>
                    <a:lnTo>
                      <a:pt x="80" y="68"/>
                    </a:lnTo>
                    <a:lnTo>
                      <a:pt x="80" y="70"/>
                    </a:lnTo>
                    <a:lnTo>
                      <a:pt x="82" y="70"/>
                    </a:lnTo>
                    <a:lnTo>
                      <a:pt x="82" y="72"/>
                    </a:lnTo>
                    <a:lnTo>
                      <a:pt x="82" y="74"/>
                    </a:lnTo>
                    <a:lnTo>
                      <a:pt x="84" y="74"/>
                    </a:lnTo>
                    <a:lnTo>
                      <a:pt x="86" y="74"/>
                    </a:lnTo>
                    <a:lnTo>
                      <a:pt x="86" y="76"/>
                    </a:lnTo>
                    <a:lnTo>
                      <a:pt x="88" y="74"/>
                    </a:lnTo>
                    <a:lnTo>
                      <a:pt x="88" y="76"/>
                    </a:lnTo>
                    <a:lnTo>
                      <a:pt x="88" y="74"/>
                    </a:lnTo>
                    <a:lnTo>
                      <a:pt x="88" y="76"/>
                    </a:lnTo>
                    <a:lnTo>
                      <a:pt x="90" y="78"/>
                    </a:lnTo>
                    <a:lnTo>
                      <a:pt x="88" y="78"/>
                    </a:lnTo>
                    <a:lnTo>
                      <a:pt x="88" y="80"/>
                    </a:lnTo>
                    <a:lnTo>
                      <a:pt x="86" y="80"/>
                    </a:lnTo>
                    <a:lnTo>
                      <a:pt x="86" y="78"/>
                    </a:lnTo>
                    <a:close/>
                    <a:moveTo>
                      <a:pt x="104" y="144"/>
                    </a:moveTo>
                    <a:lnTo>
                      <a:pt x="104" y="144"/>
                    </a:lnTo>
                    <a:lnTo>
                      <a:pt x="102" y="144"/>
                    </a:lnTo>
                    <a:lnTo>
                      <a:pt x="100" y="144"/>
                    </a:lnTo>
                    <a:lnTo>
                      <a:pt x="98" y="144"/>
                    </a:lnTo>
                    <a:lnTo>
                      <a:pt x="98" y="142"/>
                    </a:lnTo>
                    <a:lnTo>
                      <a:pt x="98" y="140"/>
                    </a:lnTo>
                    <a:lnTo>
                      <a:pt x="96" y="140"/>
                    </a:lnTo>
                    <a:lnTo>
                      <a:pt x="94" y="140"/>
                    </a:lnTo>
                    <a:lnTo>
                      <a:pt x="94" y="138"/>
                    </a:lnTo>
                    <a:lnTo>
                      <a:pt x="92" y="138"/>
                    </a:lnTo>
                    <a:lnTo>
                      <a:pt x="90" y="138"/>
                    </a:lnTo>
                    <a:lnTo>
                      <a:pt x="88" y="138"/>
                    </a:lnTo>
                    <a:lnTo>
                      <a:pt x="86" y="138"/>
                    </a:lnTo>
                    <a:lnTo>
                      <a:pt x="84" y="136"/>
                    </a:lnTo>
                    <a:lnTo>
                      <a:pt x="84" y="138"/>
                    </a:lnTo>
                    <a:lnTo>
                      <a:pt x="82" y="138"/>
                    </a:lnTo>
                    <a:lnTo>
                      <a:pt x="82" y="136"/>
                    </a:lnTo>
                    <a:lnTo>
                      <a:pt x="80" y="136"/>
                    </a:lnTo>
                    <a:lnTo>
                      <a:pt x="80" y="138"/>
                    </a:lnTo>
                    <a:lnTo>
                      <a:pt x="80" y="136"/>
                    </a:lnTo>
                    <a:lnTo>
                      <a:pt x="78" y="138"/>
                    </a:lnTo>
                    <a:lnTo>
                      <a:pt x="78" y="136"/>
                    </a:lnTo>
                    <a:lnTo>
                      <a:pt x="78" y="138"/>
                    </a:lnTo>
                    <a:lnTo>
                      <a:pt x="78" y="136"/>
                    </a:lnTo>
                    <a:lnTo>
                      <a:pt x="76" y="136"/>
                    </a:lnTo>
                    <a:lnTo>
                      <a:pt x="76" y="134"/>
                    </a:lnTo>
                    <a:lnTo>
                      <a:pt x="76" y="132"/>
                    </a:lnTo>
                    <a:lnTo>
                      <a:pt x="78" y="132"/>
                    </a:lnTo>
                    <a:lnTo>
                      <a:pt x="76" y="130"/>
                    </a:lnTo>
                    <a:lnTo>
                      <a:pt x="78" y="130"/>
                    </a:lnTo>
                    <a:lnTo>
                      <a:pt x="76" y="130"/>
                    </a:lnTo>
                    <a:lnTo>
                      <a:pt x="78" y="130"/>
                    </a:lnTo>
                    <a:lnTo>
                      <a:pt x="78" y="128"/>
                    </a:lnTo>
                    <a:lnTo>
                      <a:pt x="78" y="130"/>
                    </a:lnTo>
                    <a:lnTo>
                      <a:pt x="78" y="132"/>
                    </a:lnTo>
                    <a:lnTo>
                      <a:pt x="80" y="130"/>
                    </a:lnTo>
                    <a:lnTo>
                      <a:pt x="80" y="128"/>
                    </a:lnTo>
                    <a:lnTo>
                      <a:pt x="80" y="126"/>
                    </a:lnTo>
                    <a:lnTo>
                      <a:pt x="80" y="128"/>
                    </a:lnTo>
                    <a:lnTo>
                      <a:pt x="80" y="130"/>
                    </a:lnTo>
                    <a:lnTo>
                      <a:pt x="82" y="130"/>
                    </a:lnTo>
                    <a:lnTo>
                      <a:pt x="84" y="130"/>
                    </a:lnTo>
                    <a:lnTo>
                      <a:pt x="86" y="130"/>
                    </a:lnTo>
                    <a:lnTo>
                      <a:pt x="84" y="130"/>
                    </a:lnTo>
                    <a:lnTo>
                      <a:pt x="86" y="128"/>
                    </a:lnTo>
                    <a:lnTo>
                      <a:pt x="86" y="130"/>
                    </a:lnTo>
                    <a:lnTo>
                      <a:pt x="88" y="130"/>
                    </a:lnTo>
                    <a:lnTo>
                      <a:pt x="86" y="130"/>
                    </a:lnTo>
                    <a:lnTo>
                      <a:pt x="86" y="132"/>
                    </a:lnTo>
                    <a:lnTo>
                      <a:pt x="86" y="130"/>
                    </a:lnTo>
                    <a:lnTo>
                      <a:pt x="86" y="132"/>
                    </a:lnTo>
                    <a:lnTo>
                      <a:pt x="88" y="132"/>
                    </a:lnTo>
                    <a:lnTo>
                      <a:pt x="88" y="134"/>
                    </a:lnTo>
                    <a:lnTo>
                      <a:pt x="90" y="134"/>
                    </a:lnTo>
                    <a:lnTo>
                      <a:pt x="92" y="134"/>
                    </a:lnTo>
                    <a:lnTo>
                      <a:pt x="94" y="134"/>
                    </a:lnTo>
                    <a:lnTo>
                      <a:pt x="96" y="134"/>
                    </a:lnTo>
                    <a:lnTo>
                      <a:pt x="96" y="132"/>
                    </a:lnTo>
                    <a:lnTo>
                      <a:pt x="98" y="132"/>
                    </a:lnTo>
                    <a:lnTo>
                      <a:pt x="100" y="132"/>
                    </a:lnTo>
                    <a:lnTo>
                      <a:pt x="102" y="132"/>
                    </a:lnTo>
                    <a:lnTo>
                      <a:pt x="104" y="134"/>
                    </a:lnTo>
                    <a:lnTo>
                      <a:pt x="102" y="134"/>
                    </a:lnTo>
                    <a:lnTo>
                      <a:pt x="104" y="134"/>
                    </a:lnTo>
                    <a:lnTo>
                      <a:pt x="106" y="134"/>
                    </a:lnTo>
                    <a:lnTo>
                      <a:pt x="108" y="134"/>
                    </a:lnTo>
                    <a:lnTo>
                      <a:pt x="110" y="136"/>
                    </a:lnTo>
                    <a:lnTo>
                      <a:pt x="110" y="134"/>
                    </a:lnTo>
                    <a:lnTo>
                      <a:pt x="114" y="134"/>
                    </a:lnTo>
                    <a:lnTo>
                      <a:pt x="116" y="134"/>
                    </a:lnTo>
                    <a:lnTo>
                      <a:pt x="114" y="136"/>
                    </a:lnTo>
                    <a:lnTo>
                      <a:pt x="114" y="138"/>
                    </a:lnTo>
                    <a:lnTo>
                      <a:pt x="116" y="138"/>
                    </a:lnTo>
                    <a:lnTo>
                      <a:pt x="116" y="140"/>
                    </a:lnTo>
                    <a:lnTo>
                      <a:pt x="118" y="138"/>
                    </a:lnTo>
                    <a:lnTo>
                      <a:pt x="120" y="138"/>
                    </a:lnTo>
                    <a:lnTo>
                      <a:pt x="120" y="136"/>
                    </a:lnTo>
                    <a:lnTo>
                      <a:pt x="122" y="136"/>
                    </a:lnTo>
                    <a:lnTo>
                      <a:pt x="122" y="138"/>
                    </a:lnTo>
                    <a:lnTo>
                      <a:pt x="124" y="136"/>
                    </a:lnTo>
                    <a:lnTo>
                      <a:pt x="124" y="134"/>
                    </a:lnTo>
                    <a:lnTo>
                      <a:pt x="126" y="134"/>
                    </a:lnTo>
                    <a:lnTo>
                      <a:pt x="124" y="136"/>
                    </a:lnTo>
                    <a:lnTo>
                      <a:pt x="124" y="138"/>
                    </a:lnTo>
                    <a:lnTo>
                      <a:pt x="126" y="138"/>
                    </a:lnTo>
                    <a:lnTo>
                      <a:pt x="124" y="140"/>
                    </a:lnTo>
                    <a:lnTo>
                      <a:pt x="122" y="142"/>
                    </a:lnTo>
                    <a:lnTo>
                      <a:pt x="120" y="142"/>
                    </a:lnTo>
                    <a:lnTo>
                      <a:pt x="118" y="142"/>
                    </a:lnTo>
                    <a:lnTo>
                      <a:pt x="116" y="142"/>
                    </a:lnTo>
                    <a:lnTo>
                      <a:pt x="114" y="142"/>
                    </a:lnTo>
                    <a:lnTo>
                      <a:pt x="112" y="142"/>
                    </a:lnTo>
                    <a:lnTo>
                      <a:pt x="110" y="142"/>
                    </a:lnTo>
                    <a:lnTo>
                      <a:pt x="108" y="142"/>
                    </a:lnTo>
                    <a:lnTo>
                      <a:pt x="106" y="144"/>
                    </a:lnTo>
                    <a:lnTo>
                      <a:pt x="104" y="142"/>
                    </a:lnTo>
                    <a:lnTo>
                      <a:pt x="104" y="144"/>
                    </a:lnTo>
                    <a:close/>
                    <a:moveTo>
                      <a:pt x="66" y="86"/>
                    </a:moveTo>
                    <a:lnTo>
                      <a:pt x="66" y="88"/>
                    </a:lnTo>
                    <a:lnTo>
                      <a:pt x="68" y="88"/>
                    </a:lnTo>
                    <a:lnTo>
                      <a:pt x="68" y="86"/>
                    </a:lnTo>
                    <a:lnTo>
                      <a:pt x="70" y="86"/>
                    </a:lnTo>
                    <a:lnTo>
                      <a:pt x="70" y="88"/>
                    </a:lnTo>
                    <a:lnTo>
                      <a:pt x="70" y="90"/>
                    </a:lnTo>
                    <a:lnTo>
                      <a:pt x="72" y="90"/>
                    </a:lnTo>
                    <a:lnTo>
                      <a:pt x="70" y="90"/>
                    </a:lnTo>
                    <a:lnTo>
                      <a:pt x="72" y="90"/>
                    </a:lnTo>
                    <a:lnTo>
                      <a:pt x="72" y="92"/>
                    </a:lnTo>
                    <a:lnTo>
                      <a:pt x="70" y="92"/>
                    </a:lnTo>
                    <a:lnTo>
                      <a:pt x="68" y="92"/>
                    </a:lnTo>
                    <a:lnTo>
                      <a:pt x="66" y="92"/>
                    </a:lnTo>
                    <a:lnTo>
                      <a:pt x="68" y="92"/>
                    </a:lnTo>
                    <a:lnTo>
                      <a:pt x="66" y="92"/>
                    </a:lnTo>
                    <a:lnTo>
                      <a:pt x="66" y="94"/>
                    </a:lnTo>
                    <a:lnTo>
                      <a:pt x="64" y="94"/>
                    </a:lnTo>
                    <a:lnTo>
                      <a:pt x="64" y="92"/>
                    </a:lnTo>
                    <a:lnTo>
                      <a:pt x="66" y="92"/>
                    </a:lnTo>
                    <a:lnTo>
                      <a:pt x="64" y="90"/>
                    </a:lnTo>
                    <a:lnTo>
                      <a:pt x="62" y="90"/>
                    </a:lnTo>
                    <a:lnTo>
                      <a:pt x="60" y="88"/>
                    </a:lnTo>
                    <a:lnTo>
                      <a:pt x="60" y="90"/>
                    </a:lnTo>
                    <a:lnTo>
                      <a:pt x="60" y="88"/>
                    </a:lnTo>
                    <a:lnTo>
                      <a:pt x="58" y="88"/>
                    </a:lnTo>
                    <a:lnTo>
                      <a:pt x="56" y="88"/>
                    </a:lnTo>
                    <a:lnTo>
                      <a:pt x="58" y="90"/>
                    </a:lnTo>
                    <a:lnTo>
                      <a:pt x="58" y="92"/>
                    </a:lnTo>
                    <a:lnTo>
                      <a:pt x="60" y="92"/>
                    </a:lnTo>
                    <a:lnTo>
                      <a:pt x="60" y="94"/>
                    </a:lnTo>
                    <a:lnTo>
                      <a:pt x="62" y="96"/>
                    </a:lnTo>
                    <a:lnTo>
                      <a:pt x="62" y="98"/>
                    </a:lnTo>
                    <a:lnTo>
                      <a:pt x="62" y="96"/>
                    </a:lnTo>
                    <a:lnTo>
                      <a:pt x="62" y="98"/>
                    </a:lnTo>
                    <a:lnTo>
                      <a:pt x="64" y="98"/>
                    </a:lnTo>
                    <a:lnTo>
                      <a:pt x="64" y="100"/>
                    </a:lnTo>
                    <a:lnTo>
                      <a:pt x="64" y="102"/>
                    </a:lnTo>
                    <a:lnTo>
                      <a:pt x="66" y="104"/>
                    </a:lnTo>
                    <a:lnTo>
                      <a:pt x="66" y="106"/>
                    </a:lnTo>
                    <a:lnTo>
                      <a:pt x="64" y="106"/>
                    </a:lnTo>
                    <a:lnTo>
                      <a:pt x="66" y="106"/>
                    </a:lnTo>
                    <a:lnTo>
                      <a:pt x="64" y="108"/>
                    </a:lnTo>
                    <a:lnTo>
                      <a:pt x="66" y="108"/>
                    </a:lnTo>
                    <a:lnTo>
                      <a:pt x="66" y="110"/>
                    </a:lnTo>
                    <a:lnTo>
                      <a:pt x="68" y="112"/>
                    </a:lnTo>
                    <a:lnTo>
                      <a:pt x="66" y="112"/>
                    </a:lnTo>
                    <a:lnTo>
                      <a:pt x="66" y="110"/>
                    </a:lnTo>
                    <a:lnTo>
                      <a:pt x="64" y="110"/>
                    </a:lnTo>
                    <a:lnTo>
                      <a:pt x="64" y="108"/>
                    </a:lnTo>
                    <a:lnTo>
                      <a:pt x="62" y="108"/>
                    </a:lnTo>
                    <a:lnTo>
                      <a:pt x="62" y="106"/>
                    </a:lnTo>
                    <a:lnTo>
                      <a:pt x="60" y="106"/>
                    </a:lnTo>
                    <a:lnTo>
                      <a:pt x="60" y="104"/>
                    </a:lnTo>
                    <a:lnTo>
                      <a:pt x="58" y="104"/>
                    </a:lnTo>
                    <a:lnTo>
                      <a:pt x="56" y="104"/>
                    </a:lnTo>
                    <a:lnTo>
                      <a:pt x="56" y="106"/>
                    </a:lnTo>
                    <a:lnTo>
                      <a:pt x="56" y="108"/>
                    </a:lnTo>
                    <a:lnTo>
                      <a:pt x="56" y="106"/>
                    </a:lnTo>
                    <a:lnTo>
                      <a:pt x="56" y="108"/>
                    </a:lnTo>
                    <a:lnTo>
                      <a:pt x="56" y="110"/>
                    </a:lnTo>
                    <a:lnTo>
                      <a:pt x="56" y="112"/>
                    </a:lnTo>
                    <a:lnTo>
                      <a:pt x="54" y="112"/>
                    </a:lnTo>
                    <a:lnTo>
                      <a:pt x="54" y="110"/>
                    </a:lnTo>
                    <a:lnTo>
                      <a:pt x="54" y="108"/>
                    </a:lnTo>
                    <a:lnTo>
                      <a:pt x="54" y="106"/>
                    </a:lnTo>
                    <a:lnTo>
                      <a:pt x="52" y="106"/>
                    </a:lnTo>
                    <a:lnTo>
                      <a:pt x="52" y="104"/>
                    </a:lnTo>
                    <a:lnTo>
                      <a:pt x="52" y="102"/>
                    </a:lnTo>
                    <a:lnTo>
                      <a:pt x="50" y="102"/>
                    </a:lnTo>
                    <a:lnTo>
                      <a:pt x="48" y="102"/>
                    </a:lnTo>
                    <a:lnTo>
                      <a:pt x="50" y="100"/>
                    </a:lnTo>
                    <a:lnTo>
                      <a:pt x="48" y="100"/>
                    </a:lnTo>
                    <a:lnTo>
                      <a:pt x="48" y="98"/>
                    </a:lnTo>
                    <a:lnTo>
                      <a:pt x="46" y="100"/>
                    </a:lnTo>
                    <a:lnTo>
                      <a:pt x="46" y="102"/>
                    </a:lnTo>
                    <a:lnTo>
                      <a:pt x="46" y="104"/>
                    </a:lnTo>
                    <a:lnTo>
                      <a:pt x="44" y="106"/>
                    </a:lnTo>
                    <a:lnTo>
                      <a:pt x="44" y="104"/>
                    </a:lnTo>
                    <a:lnTo>
                      <a:pt x="42" y="104"/>
                    </a:lnTo>
                    <a:lnTo>
                      <a:pt x="40" y="102"/>
                    </a:lnTo>
                    <a:lnTo>
                      <a:pt x="40" y="100"/>
                    </a:lnTo>
                    <a:lnTo>
                      <a:pt x="40" y="98"/>
                    </a:lnTo>
                    <a:lnTo>
                      <a:pt x="38" y="98"/>
                    </a:lnTo>
                    <a:lnTo>
                      <a:pt x="38" y="96"/>
                    </a:lnTo>
                    <a:lnTo>
                      <a:pt x="40" y="96"/>
                    </a:lnTo>
                    <a:lnTo>
                      <a:pt x="40" y="94"/>
                    </a:lnTo>
                    <a:lnTo>
                      <a:pt x="38" y="92"/>
                    </a:lnTo>
                    <a:lnTo>
                      <a:pt x="38" y="90"/>
                    </a:lnTo>
                    <a:lnTo>
                      <a:pt x="38" y="88"/>
                    </a:lnTo>
                    <a:lnTo>
                      <a:pt x="36" y="88"/>
                    </a:lnTo>
                    <a:lnTo>
                      <a:pt x="34" y="86"/>
                    </a:lnTo>
                    <a:lnTo>
                      <a:pt x="32" y="86"/>
                    </a:lnTo>
                    <a:lnTo>
                      <a:pt x="32" y="84"/>
                    </a:lnTo>
                    <a:lnTo>
                      <a:pt x="32" y="82"/>
                    </a:lnTo>
                    <a:lnTo>
                      <a:pt x="30" y="82"/>
                    </a:lnTo>
                    <a:lnTo>
                      <a:pt x="30" y="80"/>
                    </a:lnTo>
                    <a:lnTo>
                      <a:pt x="32" y="80"/>
                    </a:lnTo>
                    <a:lnTo>
                      <a:pt x="32" y="78"/>
                    </a:lnTo>
                    <a:lnTo>
                      <a:pt x="32" y="76"/>
                    </a:lnTo>
                    <a:lnTo>
                      <a:pt x="34" y="76"/>
                    </a:lnTo>
                    <a:lnTo>
                      <a:pt x="32" y="76"/>
                    </a:lnTo>
                    <a:lnTo>
                      <a:pt x="32" y="74"/>
                    </a:lnTo>
                    <a:lnTo>
                      <a:pt x="34" y="74"/>
                    </a:lnTo>
                    <a:lnTo>
                      <a:pt x="36" y="74"/>
                    </a:lnTo>
                    <a:lnTo>
                      <a:pt x="36" y="76"/>
                    </a:lnTo>
                    <a:lnTo>
                      <a:pt x="38" y="74"/>
                    </a:lnTo>
                    <a:lnTo>
                      <a:pt x="40" y="72"/>
                    </a:lnTo>
                    <a:lnTo>
                      <a:pt x="42" y="72"/>
                    </a:lnTo>
                    <a:lnTo>
                      <a:pt x="44" y="72"/>
                    </a:lnTo>
                    <a:lnTo>
                      <a:pt x="46" y="72"/>
                    </a:lnTo>
                    <a:lnTo>
                      <a:pt x="46" y="74"/>
                    </a:lnTo>
                    <a:lnTo>
                      <a:pt x="48" y="74"/>
                    </a:lnTo>
                    <a:lnTo>
                      <a:pt x="50" y="74"/>
                    </a:lnTo>
                    <a:lnTo>
                      <a:pt x="52" y="76"/>
                    </a:lnTo>
                    <a:lnTo>
                      <a:pt x="54" y="76"/>
                    </a:lnTo>
                    <a:lnTo>
                      <a:pt x="56" y="76"/>
                    </a:lnTo>
                    <a:lnTo>
                      <a:pt x="56" y="78"/>
                    </a:lnTo>
                    <a:lnTo>
                      <a:pt x="58" y="78"/>
                    </a:lnTo>
                    <a:lnTo>
                      <a:pt x="58" y="80"/>
                    </a:lnTo>
                    <a:lnTo>
                      <a:pt x="60" y="80"/>
                    </a:lnTo>
                    <a:lnTo>
                      <a:pt x="62" y="80"/>
                    </a:lnTo>
                    <a:lnTo>
                      <a:pt x="62" y="82"/>
                    </a:lnTo>
                    <a:lnTo>
                      <a:pt x="64" y="82"/>
                    </a:lnTo>
                    <a:lnTo>
                      <a:pt x="66" y="82"/>
                    </a:lnTo>
                    <a:lnTo>
                      <a:pt x="66" y="84"/>
                    </a:lnTo>
                    <a:lnTo>
                      <a:pt x="64" y="84"/>
                    </a:lnTo>
                    <a:lnTo>
                      <a:pt x="66" y="84"/>
                    </a:lnTo>
                    <a:lnTo>
                      <a:pt x="64" y="86"/>
                    </a:lnTo>
                    <a:lnTo>
                      <a:pt x="66" y="86"/>
                    </a:lnTo>
                    <a:close/>
                    <a:moveTo>
                      <a:pt x="72" y="78"/>
                    </a:moveTo>
                    <a:lnTo>
                      <a:pt x="72" y="78"/>
                    </a:lnTo>
                    <a:lnTo>
                      <a:pt x="70" y="78"/>
                    </a:lnTo>
                    <a:lnTo>
                      <a:pt x="68" y="78"/>
                    </a:lnTo>
                    <a:lnTo>
                      <a:pt x="66" y="78"/>
                    </a:lnTo>
                    <a:lnTo>
                      <a:pt x="64" y="78"/>
                    </a:lnTo>
                    <a:lnTo>
                      <a:pt x="64" y="80"/>
                    </a:lnTo>
                    <a:lnTo>
                      <a:pt x="62" y="80"/>
                    </a:lnTo>
                    <a:lnTo>
                      <a:pt x="60" y="80"/>
                    </a:lnTo>
                    <a:lnTo>
                      <a:pt x="60" y="78"/>
                    </a:lnTo>
                    <a:lnTo>
                      <a:pt x="58" y="78"/>
                    </a:lnTo>
                    <a:lnTo>
                      <a:pt x="60" y="78"/>
                    </a:lnTo>
                    <a:lnTo>
                      <a:pt x="60" y="76"/>
                    </a:lnTo>
                    <a:lnTo>
                      <a:pt x="62" y="76"/>
                    </a:lnTo>
                    <a:lnTo>
                      <a:pt x="64" y="76"/>
                    </a:lnTo>
                    <a:lnTo>
                      <a:pt x="66" y="76"/>
                    </a:lnTo>
                    <a:lnTo>
                      <a:pt x="64" y="76"/>
                    </a:lnTo>
                    <a:lnTo>
                      <a:pt x="66" y="76"/>
                    </a:lnTo>
                    <a:lnTo>
                      <a:pt x="64" y="74"/>
                    </a:lnTo>
                    <a:lnTo>
                      <a:pt x="62" y="74"/>
                    </a:lnTo>
                    <a:lnTo>
                      <a:pt x="60" y="74"/>
                    </a:lnTo>
                    <a:lnTo>
                      <a:pt x="58" y="74"/>
                    </a:lnTo>
                    <a:lnTo>
                      <a:pt x="56" y="74"/>
                    </a:lnTo>
                    <a:lnTo>
                      <a:pt x="58" y="72"/>
                    </a:lnTo>
                    <a:lnTo>
                      <a:pt x="56" y="72"/>
                    </a:lnTo>
                    <a:lnTo>
                      <a:pt x="54" y="70"/>
                    </a:lnTo>
                    <a:lnTo>
                      <a:pt x="56" y="72"/>
                    </a:lnTo>
                    <a:lnTo>
                      <a:pt x="54" y="72"/>
                    </a:lnTo>
                    <a:lnTo>
                      <a:pt x="52" y="70"/>
                    </a:lnTo>
                    <a:lnTo>
                      <a:pt x="50" y="70"/>
                    </a:lnTo>
                    <a:lnTo>
                      <a:pt x="52" y="72"/>
                    </a:lnTo>
                    <a:lnTo>
                      <a:pt x="50" y="72"/>
                    </a:lnTo>
                    <a:lnTo>
                      <a:pt x="48" y="72"/>
                    </a:lnTo>
                    <a:lnTo>
                      <a:pt x="46" y="72"/>
                    </a:lnTo>
                    <a:lnTo>
                      <a:pt x="44" y="70"/>
                    </a:lnTo>
                    <a:lnTo>
                      <a:pt x="42" y="70"/>
                    </a:lnTo>
                    <a:lnTo>
                      <a:pt x="42" y="72"/>
                    </a:lnTo>
                    <a:lnTo>
                      <a:pt x="40" y="70"/>
                    </a:lnTo>
                    <a:lnTo>
                      <a:pt x="40" y="72"/>
                    </a:lnTo>
                    <a:lnTo>
                      <a:pt x="38" y="72"/>
                    </a:lnTo>
                    <a:lnTo>
                      <a:pt x="36" y="72"/>
                    </a:lnTo>
                    <a:lnTo>
                      <a:pt x="34" y="72"/>
                    </a:lnTo>
                    <a:lnTo>
                      <a:pt x="32" y="72"/>
                    </a:lnTo>
                    <a:lnTo>
                      <a:pt x="32" y="70"/>
                    </a:lnTo>
                    <a:lnTo>
                      <a:pt x="32" y="72"/>
                    </a:lnTo>
                    <a:lnTo>
                      <a:pt x="30" y="72"/>
                    </a:lnTo>
                    <a:lnTo>
                      <a:pt x="28" y="72"/>
                    </a:lnTo>
                    <a:lnTo>
                      <a:pt x="30" y="70"/>
                    </a:lnTo>
                    <a:lnTo>
                      <a:pt x="28" y="70"/>
                    </a:lnTo>
                    <a:lnTo>
                      <a:pt x="28" y="68"/>
                    </a:lnTo>
                    <a:lnTo>
                      <a:pt x="26" y="68"/>
                    </a:lnTo>
                    <a:lnTo>
                      <a:pt x="26" y="66"/>
                    </a:lnTo>
                    <a:lnTo>
                      <a:pt x="26" y="64"/>
                    </a:lnTo>
                    <a:lnTo>
                      <a:pt x="24" y="64"/>
                    </a:lnTo>
                    <a:lnTo>
                      <a:pt x="24" y="62"/>
                    </a:lnTo>
                    <a:lnTo>
                      <a:pt x="22" y="62"/>
                    </a:lnTo>
                    <a:lnTo>
                      <a:pt x="22" y="64"/>
                    </a:lnTo>
                    <a:lnTo>
                      <a:pt x="22" y="62"/>
                    </a:lnTo>
                    <a:lnTo>
                      <a:pt x="22" y="60"/>
                    </a:lnTo>
                    <a:lnTo>
                      <a:pt x="22" y="58"/>
                    </a:lnTo>
                    <a:lnTo>
                      <a:pt x="22" y="60"/>
                    </a:lnTo>
                    <a:lnTo>
                      <a:pt x="24" y="58"/>
                    </a:lnTo>
                    <a:lnTo>
                      <a:pt x="24" y="60"/>
                    </a:lnTo>
                    <a:lnTo>
                      <a:pt x="24" y="58"/>
                    </a:lnTo>
                    <a:lnTo>
                      <a:pt x="24" y="60"/>
                    </a:lnTo>
                    <a:lnTo>
                      <a:pt x="26" y="58"/>
                    </a:lnTo>
                    <a:lnTo>
                      <a:pt x="26" y="60"/>
                    </a:lnTo>
                    <a:lnTo>
                      <a:pt x="28" y="60"/>
                    </a:lnTo>
                    <a:lnTo>
                      <a:pt x="30" y="60"/>
                    </a:lnTo>
                    <a:lnTo>
                      <a:pt x="28" y="60"/>
                    </a:lnTo>
                    <a:lnTo>
                      <a:pt x="28" y="58"/>
                    </a:lnTo>
                    <a:lnTo>
                      <a:pt x="26" y="56"/>
                    </a:lnTo>
                    <a:lnTo>
                      <a:pt x="28" y="56"/>
                    </a:lnTo>
                    <a:lnTo>
                      <a:pt x="26" y="58"/>
                    </a:lnTo>
                    <a:lnTo>
                      <a:pt x="26" y="56"/>
                    </a:lnTo>
                    <a:lnTo>
                      <a:pt x="26" y="58"/>
                    </a:lnTo>
                    <a:lnTo>
                      <a:pt x="24" y="56"/>
                    </a:lnTo>
                    <a:lnTo>
                      <a:pt x="24" y="58"/>
                    </a:lnTo>
                    <a:lnTo>
                      <a:pt x="24" y="56"/>
                    </a:lnTo>
                    <a:lnTo>
                      <a:pt x="24" y="58"/>
                    </a:lnTo>
                    <a:lnTo>
                      <a:pt x="22" y="56"/>
                    </a:lnTo>
                    <a:lnTo>
                      <a:pt x="24" y="56"/>
                    </a:lnTo>
                    <a:lnTo>
                      <a:pt x="22" y="56"/>
                    </a:lnTo>
                    <a:lnTo>
                      <a:pt x="20" y="56"/>
                    </a:lnTo>
                    <a:lnTo>
                      <a:pt x="22" y="58"/>
                    </a:lnTo>
                    <a:lnTo>
                      <a:pt x="20" y="58"/>
                    </a:lnTo>
                    <a:lnTo>
                      <a:pt x="20" y="56"/>
                    </a:lnTo>
                    <a:lnTo>
                      <a:pt x="18" y="56"/>
                    </a:lnTo>
                    <a:lnTo>
                      <a:pt x="18" y="54"/>
                    </a:lnTo>
                    <a:lnTo>
                      <a:pt x="16" y="54"/>
                    </a:lnTo>
                    <a:lnTo>
                      <a:pt x="16" y="52"/>
                    </a:lnTo>
                    <a:lnTo>
                      <a:pt x="14" y="52"/>
                    </a:lnTo>
                    <a:lnTo>
                      <a:pt x="12" y="50"/>
                    </a:lnTo>
                    <a:lnTo>
                      <a:pt x="12" y="48"/>
                    </a:lnTo>
                    <a:lnTo>
                      <a:pt x="10" y="48"/>
                    </a:lnTo>
                    <a:lnTo>
                      <a:pt x="12" y="48"/>
                    </a:lnTo>
                    <a:lnTo>
                      <a:pt x="10" y="48"/>
                    </a:lnTo>
                    <a:lnTo>
                      <a:pt x="12" y="48"/>
                    </a:lnTo>
                    <a:lnTo>
                      <a:pt x="10" y="48"/>
                    </a:lnTo>
                    <a:lnTo>
                      <a:pt x="10" y="46"/>
                    </a:lnTo>
                    <a:lnTo>
                      <a:pt x="8" y="44"/>
                    </a:lnTo>
                    <a:lnTo>
                      <a:pt x="10" y="44"/>
                    </a:lnTo>
                    <a:lnTo>
                      <a:pt x="12" y="42"/>
                    </a:lnTo>
                    <a:lnTo>
                      <a:pt x="12" y="40"/>
                    </a:lnTo>
                    <a:lnTo>
                      <a:pt x="12" y="42"/>
                    </a:lnTo>
                    <a:lnTo>
                      <a:pt x="12" y="40"/>
                    </a:lnTo>
                    <a:lnTo>
                      <a:pt x="14" y="40"/>
                    </a:lnTo>
                    <a:lnTo>
                      <a:pt x="12" y="40"/>
                    </a:lnTo>
                    <a:lnTo>
                      <a:pt x="12" y="38"/>
                    </a:lnTo>
                    <a:lnTo>
                      <a:pt x="12" y="36"/>
                    </a:lnTo>
                    <a:lnTo>
                      <a:pt x="14" y="36"/>
                    </a:lnTo>
                    <a:lnTo>
                      <a:pt x="16" y="34"/>
                    </a:lnTo>
                    <a:lnTo>
                      <a:pt x="18" y="34"/>
                    </a:lnTo>
                    <a:lnTo>
                      <a:pt x="18" y="32"/>
                    </a:lnTo>
                    <a:lnTo>
                      <a:pt x="18" y="30"/>
                    </a:lnTo>
                    <a:lnTo>
                      <a:pt x="18" y="28"/>
                    </a:lnTo>
                    <a:lnTo>
                      <a:pt x="20" y="26"/>
                    </a:lnTo>
                    <a:lnTo>
                      <a:pt x="22" y="26"/>
                    </a:lnTo>
                    <a:lnTo>
                      <a:pt x="24" y="26"/>
                    </a:lnTo>
                    <a:lnTo>
                      <a:pt x="22" y="24"/>
                    </a:lnTo>
                    <a:lnTo>
                      <a:pt x="24" y="24"/>
                    </a:lnTo>
                    <a:lnTo>
                      <a:pt x="22" y="24"/>
                    </a:lnTo>
                    <a:lnTo>
                      <a:pt x="24" y="22"/>
                    </a:lnTo>
                    <a:lnTo>
                      <a:pt x="22" y="20"/>
                    </a:lnTo>
                    <a:lnTo>
                      <a:pt x="22" y="18"/>
                    </a:lnTo>
                    <a:lnTo>
                      <a:pt x="24" y="18"/>
                    </a:lnTo>
                    <a:lnTo>
                      <a:pt x="26" y="18"/>
                    </a:lnTo>
                    <a:lnTo>
                      <a:pt x="28" y="18"/>
                    </a:lnTo>
                    <a:lnTo>
                      <a:pt x="30" y="18"/>
                    </a:lnTo>
                    <a:lnTo>
                      <a:pt x="32" y="18"/>
                    </a:lnTo>
                    <a:lnTo>
                      <a:pt x="34" y="16"/>
                    </a:lnTo>
                    <a:lnTo>
                      <a:pt x="34" y="18"/>
                    </a:lnTo>
                    <a:lnTo>
                      <a:pt x="34" y="16"/>
                    </a:lnTo>
                    <a:lnTo>
                      <a:pt x="36" y="14"/>
                    </a:lnTo>
                    <a:lnTo>
                      <a:pt x="38" y="14"/>
                    </a:lnTo>
                    <a:lnTo>
                      <a:pt x="40" y="12"/>
                    </a:lnTo>
                    <a:lnTo>
                      <a:pt x="42" y="12"/>
                    </a:lnTo>
                    <a:lnTo>
                      <a:pt x="44" y="12"/>
                    </a:lnTo>
                    <a:lnTo>
                      <a:pt x="46" y="12"/>
                    </a:lnTo>
                    <a:lnTo>
                      <a:pt x="48" y="12"/>
                    </a:lnTo>
                    <a:lnTo>
                      <a:pt x="50" y="12"/>
                    </a:lnTo>
                    <a:lnTo>
                      <a:pt x="52" y="12"/>
                    </a:lnTo>
                    <a:lnTo>
                      <a:pt x="52" y="10"/>
                    </a:lnTo>
                    <a:lnTo>
                      <a:pt x="52" y="8"/>
                    </a:lnTo>
                    <a:lnTo>
                      <a:pt x="54" y="8"/>
                    </a:lnTo>
                    <a:lnTo>
                      <a:pt x="56" y="8"/>
                    </a:lnTo>
                    <a:lnTo>
                      <a:pt x="58" y="10"/>
                    </a:lnTo>
                    <a:lnTo>
                      <a:pt x="58" y="8"/>
                    </a:lnTo>
                    <a:lnTo>
                      <a:pt x="60" y="8"/>
                    </a:lnTo>
                    <a:lnTo>
                      <a:pt x="62" y="8"/>
                    </a:lnTo>
                    <a:lnTo>
                      <a:pt x="64" y="8"/>
                    </a:lnTo>
                    <a:lnTo>
                      <a:pt x="64" y="6"/>
                    </a:lnTo>
                    <a:lnTo>
                      <a:pt x="68" y="6"/>
                    </a:lnTo>
                    <a:lnTo>
                      <a:pt x="70" y="6"/>
                    </a:lnTo>
                    <a:lnTo>
                      <a:pt x="72" y="6"/>
                    </a:lnTo>
                    <a:lnTo>
                      <a:pt x="74" y="6"/>
                    </a:lnTo>
                    <a:lnTo>
                      <a:pt x="74" y="4"/>
                    </a:lnTo>
                    <a:lnTo>
                      <a:pt x="76" y="4"/>
                    </a:lnTo>
                    <a:lnTo>
                      <a:pt x="78" y="4"/>
                    </a:lnTo>
                    <a:lnTo>
                      <a:pt x="80" y="4"/>
                    </a:lnTo>
                    <a:lnTo>
                      <a:pt x="82" y="4"/>
                    </a:lnTo>
                    <a:lnTo>
                      <a:pt x="82" y="6"/>
                    </a:lnTo>
                    <a:lnTo>
                      <a:pt x="84" y="6"/>
                    </a:lnTo>
                    <a:lnTo>
                      <a:pt x="84" y="8"/>
                    </a:lnTo>
                    <a:lnTo>
                      <a:pt x="86" y="8"/>
                    </a:lnTo>
                    <a:lnTo>
                      <a:pt x="88" y="6"/>
                    </a:lnTo>
                    <a:lnTo>
                      <a:pt x="90" y="8"/>
                    </a:lnTo>
                    <a:lnTo>
                      <a:pt x="92" y="8"/>
                    </a:lnTo>
                    <a:lnTo>
                      <a:pt x="92" y="10"/>
                    </a:lnTo>
                    <a:lnTo>
                      <a:pt x="94" y="10"/>
                    </a:lnTo>
                    <a:lnTo>
                      <a:pt x="96" y="10"/>
                    </a:lnTo>
                    <a:lnTo>
                      <a:pt x="98" y="10"/>
                    </a:lnTo>
                    <a:lnTo>
                      <a:pt x="100" y="10"/>
                    </a:lnTo>
                    <a:lnTo>
                      <a:pt x="102" y="10"/>
                    </a:lnTo>
                    <a:lnTo>
                      <a:pt x="104" y="8"/>
                    </a:lnTo>
                    <a:lnTo>
                      <a:pt x="106" y="8"/>
                    </a:lnTo>
                    <a:lnTo>
                      <a:pt x="108" y="8"/>
                    </a:lnTo>
                    <a:lnTo>
                      <a:pt x="110" y="6"/>
                    </a:lnTo>
                    <a:lnTo>
                      <a:pt x="108" y="6"/>
                    </a:lnTo>
                    <a:lnTo>
                      <a:pt x="110" y="4"/>
                    </a:lnTo>
                    <a:lnTo>
                      <a:pt x="108" y="4"/>
                    </a:lnTo>
                    <a:lnTo>
                      <a:pt x="106" y="2"/>
                    </a:lnTo>
                    <a:lnTo>
                      <a:pt x="108" y="0"/>
                    </a:lnTo>
                    <a:lnTo>
                      <a:pt x="110" y="0"/>
                    </a:lnTo>
                    <a:lnTo>
                      <a:pt x="114" y="2"/>
                    </a:lnTo>
                    <a:lnTo>
                      <a:pt x="116" y="2"/>
                    </a:lnTo>
                    <a:lnTo>
                      <a:pt x="116" y="4"/>
                    </a:lnTo>
                    <a:lnTo>
                      <a:pt x="116" y="6"/>
                    </a:lnTo>
                    <a:lnTo>
                      <a:pt x="118" y="8"/>
                    </a:lnTo>
                    <a:lnTo>
                      <a:pt x="116" y="8"/>
                    </a:lnTo>
                    <a:lnTo>
                      <a:pt x="114" y="10"/>
                    </a:lnTo>
                    <a:lnTo>
                      <a:pt x="112" y="10"/>
                    </a:lnTo>
                    <a:lnTo>
                      <a:pt x="112" y="14"/>
                    </a:lnTo>
                    <a:lnTo>
                      <a:pt x="114" y="16"/>
                    </a:lnTo>
                    <a:lnTo>
                      <a:pt x="112" y="16"/>
                    </a:lnTo>
                    <a:lnTo>
                      <a:pt x="114" y="16"/>
                    </a:lnTo>
                    <a:lnTo>
                      <a:pt x="112" y="18"/>
                    </a:lnTo>
                    <a:lnTo>
                      <a:pt x="112" y="20"/>
                    </a:lnTo>
                    <a:lnTo>
                      <a:pt x="110" y="20"/>
                    </a:lnTo>
                    <a:lnTo>
                      <a:pt x="110" y="22"/>
                    </a:lnTo>
                    <a:lnTo>
                      <a:pt x="108" y="22"/>
                    </a:lnTo>
                    <a:lnTo>
                      <a:pt x="108" y="20"/>
                    </a:lnTo>
                    <a:lnTo>
                      <a:pt x="110" y="20"/>
                    </a:lnTo>
                    <a:lnTo>
                      <a:pt x="108" y="20"/>
                    </a:lnTo>
                    <a:lnTo>
                      <a:pt x="106" y="20"/>
                    </a:lnTo>
                    <a:lnTo>
                      <a:pt x="104" y="20"/>
                    </a:lnTo>
                    <a:lnTo>
                      <a:pt x="102" y="18"/>
                    </a:lnTo>
                    <a:lnTo>
                      <a:pt x="100" y="18"/>
                    </a:lnTo>
                    <a:lnTo>
                      <a:pt x="98" y="18"/>
                    </a:lnTo>
                    <a:lnTo>
                      <a:pt x="96" y="18"/>
                    </a:lnTo>
                    <a:lnTo>
                      <a:pt x="96" y="16"/>
                    </a:lnTo>
                    <a:lnTo>
                      <a:pt x="96" y="18"/>
                    </a:lnTo>
                    <a:lnTo>
                      <a:pt x="94" y="18"/>
                    </a:lnTo>
                    <a:lnTo>
                      <a:pt x="96" y="16"/>
                    </a:lnTo>
                    <a:lnTo>
                      <a:pt x="94" y="16"/>
                    </a:lnTo>
                    <a:lnTo>
                      <a:pt x="94" y="18"/>
                    </a:lnTo>
                    <a:lnTo>
                      <a:pt x="94" y="16"/>
                    </a:lnTo>
                    <a:lnTo>
                      <a:pt x="94" y="18"/>
                    </a:lnTo>
                    <a:lnTo>
                      <a:pt x="94" y="16"/>
                    </a:lnTo>
                    <a:lnTo>
                      <a:pt x="92" y="16"/>
                    </a:lnTo>
                    <a:lnTo>
                      <a:pt x="94" y="16"/>
                    </a:lnTo>
                    <a:lnTo>
                      <a:pt x="92" y="16"/>
                    </a:lnTo>
                    <a:lnTo>
                      <a:pt x="94" y="16"/>
                    </a:lnTo>
                    <a:lnTo>
                      <a:pt x="92" y="14"/>
                    </a:lnTo>
                    <a:lnTo>
                      <a:pt x="90" y="14"/>
                    </a:lnTo>
                    <a:lnTo>
                      <a:pt x="92" y="14"/>
                    </a:lnTo>
                    <a:lnTo>
                      <a:pt x="92" y="16"/>
                    </a:lnTo>
                    <a:lnTo>
                      <a:pt x="90" y="16"/>
                    </a:lnTo>
                    <a:lnTo>
                      <a:pt x="90" y="18"/>
                    </a:lnTo>
                    <a:lnTo>
                      <a:pt x="88" y="18"/>
                    </a:lnTo>
                    <a:lnTo>
                      <a:pt x="86" y="18"/>
                    </a:lnTo>
                    <a:lnTo>
                      <a:pt x="86" y="20"/>
                    </a:lnTo>
                    <a:lnTo>
                      <a:pt x="86" y="18"/>
                    </a:lnTo>
                    <a:lnTo>
                      <a:pt x="84" y="18"/>
                    </a:lnTo>
                    <a:lnTo>
                      <a:pt x="82" y="18"/>
                    </a:lnTo>
                    <a:lnTo>
                      <a:pt x="82" y="16"/>
                    </a:lnTo>
                    <a:lnTo>
                      <a:pt x="80" y="18"/>
                    </a:lnTo>
                    <a:lnTo>
                      <a:pt x="80" y="20"/>
                    </a:lnTo>
                    <a:lnTo>
                      <a:pt x="78" y="20"/>
                    </a:lnTo>
                    <a:lnTo>
                      <a:pt x="78" y="22"/>
                    </a:lnTo>
                    <a:lnTo>
                      <a:pt x="76" y="22"/>
                    </a:lnTo>
                    <a:lnTo>
                      <a:pt x="74" y="22"/>
                    </a:lnTo>
                    <a:lnTo>
                      <a:pt x="72" y="22"/>
                    </a:lnTo>
                    <a:lnTo>
                      <a:pt x="72" y="20"/>
                    </a:lnTo>
                    <a:lnTo>
                      <a:pt x="70" y="20"/>
                    </a:lnTo>
                    <a:lnTo>
                      <a:pt x="68" y="20"/>
                    </a:lnTo>
                    <a:lnTo>
                      <a:pt x="70" y="22"/>
                    </a:lnTo>
                    <a:lnTo>
                      <a:pt x="68" y="22"/>
                    </a:lnTo>
                    <a:lnTo>
                      <a:pt x="70" y="24"/>
                    </a:lnTo>
                    <a:lnTo>
                      <a:pt x="72" y="24"/>
                    </a:lnTo>
                    <a:lnTo>
                      <a:pt x="72" y="26"/>
                    </a:lnTo>
                    <a:lnTo>
                      <a:pt x="72" y="28"/>
                    </a:lnTo>
                    <a:lnTo>
                      <a:pt x="74" y="28"/>
                    </a:lnTo>
                    <a:lnTo>
                      <a:pt x="74" y="26"/>
                    </a:lnTo>
                    <a:lnTo>
                      <a:pt x="76" y="28"/>
                    </a:lnTo>
                    <a:lnTo>
                      <a:pt x="78" y="28"/>
                    </a:lnTo>
                    <a:lnTo>
                      <a:pt x="78" y="30"/>
                    </a:lnTo>
                    <a:lnTo>
                      <a:pt x="80" y="30"/>
                    </a:lnTo>
                    <a:lnTo>
                      <a:pt x="80" y="32"/>
                    </a:lnTo>
                    <a:lnTo>
                      <a:pt x="82" y="32"/>
                    </a:lnTo>
                    <a:lnTo>
                      <a:pt x="82" y="34"/>
                    </a:lnTo>
                    <a:lnTo>
                      <a:pt x="80" y="34"/>
                    </a:lnTo>
                    <a:lnTo>
                      <a:pt x="80" y="32"/>
                    </a:lnTo>
                    <a:lnTo>
                      <a:pt x="78" y="32"/>
                    </a:lnTo>
                    <a:lnTo>
                      <a:pt x="78" y="30"/>
                    </a:lnTo>
                    <a:lnTo>
                      <a:pt x="76" y="30"/>
                    </a:lnTo>
                    <a:lnTo>
                      <a:pt x="74" y="30"/>
                    </a:lnTo>
                    <a:lnTo>
                      <a:pt x="74" y="28"/>
                    </a:lnTo>
                    <a:lnTo>
                      <a:pt x="72" y="28"/>
                    </a:lnTo>
                    <a:lnTo>
                      <a:pt x="70" y="30"/>
                    </a:lnTo>
                    <a:lnTo>
                      <a:pt x="70" y="28"/>
                    </a:lnTo>
                    <a:lnTo>
                      <a:pt x="70" y="30"/>
                    </a:lnTo>
                    <a:lnTo>
                      <a:pt x="70" y="32"/>
                    </a:lnTo>
                    <a:lnTo>
                      <a:pt x="72" y="32"/>
                    </a:lnTo>
                    <a:lnTo>
                      <a:pt x="74" y="32"/>
                    </a:lnTo>
                    <a:lnTo>
                      <a:pt x="76" y="34"/>
                    </a:lnTo>
                    <a:lnTo>
                      <a:pt x="74" y="34"/>
                    </a:lnTo>
                    <a:lnTo>
                      <a:pt x="76" y="36"/>
                    </a:lnTo>
                    <a:lnTo>
                      <a:pt x="76" y="38"/>
                    </a:lnTo>
                    <a:lnTo>
                      <a:pt x="74" y="38"/>
                    </a:lnTo>
                    <a:lnTo>
                      <a:pt x="74" y="36"/>
                    </a:lnTo>
                    <a:lnTo>
                      <a:pt x="72" y="36"/>
                    </a:lnTo>
                    <a:lnTo>
                      <a:pt x="72" y="34"/>
                    </a:lnTo>
                    <a:lnTo>
                      <a:pt x="70" y="34"/>
                    </a:lnTo>
                    <a:lnTo>
                      <a:pt x="70" y="32"/>
                    </a:lnTo>
                    <a:lnTo>
                      <a:pt x="68" y="32"/>
                    </a:lnTo>
                    <a:lnTo>
                      <a:pt x="66" y="32"/>
                    </a:lnTo>
                    <a:lnTo>
                      <a:pt x="66" y="30"/>
                    </a:lnTo>
                    <a:lnTo>
                      <a:pt x="64" y="30"/>
                    </a:lnTo>
                    <a:lnTo>
                      <a:pt x="64" y="32"/>
                    </a:lnTo>
                    <a:lnTo>
                      <a:pt x="64" y="34"/>
                    </a:lnTo>
                    <a:lnTo>
                      <a:pt x="66" y="34"/>
                    </a:lnTo>
                    <a:lnTo>
                      <a:pt x="66" y="36"/>
                    </a:lnTo>
                    <a:lnTo>
                      <a:pt x="68" y="36"/>
                    </a:lnTo>
                    <a:lnTo>
                      <a:pt x="70" y="36"/>
                    </a:lnTo>
                    <a:lnTo>
                      <a:pt x="70" y="38"/>
                    </a:lnTo>
                    <a:lnTo>
                      <a:pt x="72" y="38"/>
                    </a:lnTo>
                    <a:lnTo>
                      <a:pt x="70" y="38"/>
                    </a:lnTo>
                    <a:lnTo>
                      <a:pt x="68" y="38"/>
                    </a:lnTo>
                    <a:lnTo>
                      <a:pt x="66" y="38"/>
                    </a:lnTo>
                    <a:lnTo>
                      <a:pt x="64" y="38"/>
                    </a:lnTo>
                    <a:lnTo>
                      <a:pt x="64" y="36"/>
                    </a:lnTo>
                    <a:lnTo>
                      <a:pt x="64" y="34"/>
                    </a:lnTo>
                    <a:lnTo>
                      <a:pt x="62" y="34"/>
                    </a:lnTo>
                    <a:lnTo>
                      <a:pt x="64" y="34"/>
                    </a:lnTo>
                    <a:lnTo>
                      <a:pt x="62" y="34"/>
                    </a:lnTo>
                    <a:lnTo>
                      <a:pt x="64" y="32"/>
                    </a:lnTo>
                    <a:lnTo>
                      <a:pt x="62" y="32"/>
                    </a:lnTo>
                    <a:lnTo>
                      <a:pt x="60" y="32"/>
                    </a:lnTo>
                    <a:lnTo>
                      <a:pt x="60" y="30"/>
                    </a:lnTo>
                    <a:lnTo>
                      <a:pt x="58" y="30"/>
                    </a:lnTo>
                    <a:lnTo>
                      <a:pt x="56" y="28"/>
                    </a:lnTo>
                    <a:lnTo>
                      <a:pt x="56" y="26"/>
                    </a:lnTo>
                    <a:lnTo>
                      <a:pt x="54" y="26"/>
                    </a:lnTo>
                    <a:lnTo>
                      <a:pt x="56" y="26"/>
                    </a:lnTo>
                    <a:lnTo>
                      <a:pt x="56" y="24"/>
                    </a:lnTo>
                    <a:lnTo>
                      <a:pt x="54" y="24"/>
                    </a:lnTo>
                    <a:lnTo>
                      <a:pt x="56" y="24"/>
                    </a:lnTo>
                    <a:lnTo>
                      <a:pt x="54" y="24"/>
                    </a:lnTo>
                    <a:lnTo>
                      <a:pt x="52" y="24"/>
                    </a:lnTo>
                    <a:lnTo>
                      <a:pt x="54" y="26"/>
                    </a:lnTo>
                    <a:lnTo>
                      <a:pt x="52" y="26"/>
                    </a:lnTo>
                    <a:lnTo>
                      <a:pt x="52" y="24"/>
                    </a:lnTo>
                    <a:lnTo>
                      <a:pt x="50" y="24"/>
                    </a:lnTo>
                    <a:lnTo>
                      <a:pt x="52" y="26"/>
                    </a:lnTo>
                    <a:lnTo>
                      <a:pt x="50" y="26"/>
                    </a:lnTo>
                    <a:lnTo>
                      <a:pt x="52" y="28"/>
                    </a:lnTo>
                    <a:lnTo>
                      <a:pt x="50" y="28"/>
                    </a:lnTo>
                    <a:lnTo>
                      <a:pt x="52" y="28"/>
                    </a:lnTo>
                    <a:lnTo>
                      <a:pt x="52" y="30"/>
                    </a:lnTo>
                    <a:lnTo>
                      <a:pt x="50" y="32"/>
                    </a:lnTo>
                    <a:lnTo>
                      <a:pt x="50" y="34"/>
                    </a:lnTo>
                    <a:lnTo>
                      <a:pt x="52" y="36"/>
                    </a:lnTo>
                    <a:lnTo>
                      <a:pt x="54" y="38"/>
                    </a:lnTo>
                    <a:lnTo>
                      <a:pt x="54" y="40"/>
                    </a:lnTo>
                    <a:lnTo>
                      <a:pt x="56" y="40"/>
                    </a:lnTo>
                    <a:lnTo>
                      <a:pt x="56" y="42"/>
                    </a:lnTo>
                    <a:lnTo>
                      <a:pt x="56" y="44"/>
                    </a:lnTo>
                    <a:lnTo>
                      <a:pt x="58" y="46"/>
                    </a:lnTo>
                    <a:lnTo>
                      <a:pt x="60" y="46"/>
                    </a:lnTo>
                    <a:lnTo>
                      <a:pt x="62" y="48"/>
                    </a:lnTo>
                    <a:lnTo>
                      <a:pt x="62" y="50"/>
                    </a:lnTo>
                    <a:lnTo>
                      <a:pt x="64" y="50"/>
                    </a:lnTo>
                    <a:lnTo>
                      <a:pt x="64" y="52"/>
                    </a:lnTo>
                    <a:lnTo>
                      <a:pt x="66" y="54"/>
                    </a:lnTo>
                    <a:lnTo>
                      <a:pt x="64" y="54"/>
                    </a:lnTo>
                    <a:lnTo>
                      <a:pt x="64" y="56"/>
                    </a:lnTo>
                    <a:lnTo>
                      <a:pt x="60" y="56"/>
                    </a:lnTo>
                    <a:lnTo>
                      <a:pt x="60" y="54"/>
                    </a:lnTo>
                    <a:lnTo>
                      <a:pt x="62" y="54"/>
                    </a:lnTo>
                    <a:lnTo>
                      <a:pt x="62" y="56"/>
                    </a:lnTo>
                    <a:lnTo>
                      <a:pt x="62" y="54"/>
                    </a:lnTo>
                    <a:lnTo>
                      <a:pt x="64" y="54"/>
                    </a:lnTo>
                    <a:lnTo>
                      <a:pt x="62" y="52"/>
                    </a:lnTo>
                    <a:lnTo>
                      <a:pt x="60" y="50"/>
                    </a:lnTo>
                    <a:lnTo>
                      <a:pt x="58" y="50"/>
                    </a:lnTo>
                    <a:lnTo>
                      <a:pt x="56" y="52"/>
                    </a:lnTo>
                    <a:lnTo>
                      <a:pt x="56" y="54"/>
                    </a:lnTo>
                    <a:lnTo>
                      <a:pt x="58" y="54"/>
                    </a:lnTo>
                    <a:lnTo>
                      <a:pt x="58" y="56"/>
                    </a:lnTo>
                    <a:lnTo>
                      <a:pt x="58" y="54"/>
                    </a:lnTo>
                    <a:lnTo>
                      <a:pt x="58" y="56"/>
                    </a:lnTo>
                    <a:lnTo>
                      <a:pt x="60" y="56"/>
                    </a:lnTo>
                    <a:lnTo>
                      <a:pt x="58" y="56"/>
                    </a:lnTo>
                    <a:lnTo>
                      <a:pt x="60" y="58"/>
                    </a:lnTo>
                    <a:lnTo>
                      <a:pt x="58" y="58"/>
                    </a:lnTo>
                    <a:lnTo>
                      <a:pt x="58" y="60"/>
                    </a:lnTo>
                    <a:lnTo>
                      <a:pt x="56" y="60"/>
                    </a:lnTo>
                    <a:lnTo>
                      <a:pt x="54" y="60"/>
                    </a:lnTo>
                    <a:lnTo>
                      <a:pt x="52" y="60"/>
                    </a:lnTo>
                    <a:lnTo>
                      <a:pt x="52" y="62"/>
                    </a:lnTo>
                    <a:lnTo>
                      <a:pt x="54" y="60"/>
                    </a:lnTo>
                    <a:lnTo>
                      <a:pt x="54" y="62"/>
                    </a:lnTo>
                    <a:lnTo>
                      <a:pt x="56" y="60"/>
                    </a:lnTo>
                    <a:lnTo>
                      <a:pt x="56" y="62"/>
                    </a:lnTo>
                    <a:lnTo>
                      <a:pt x="58" y="62"/>
                    </a:lnTo>
                    <a:lnTo>
                      <a:pt x="60" y="62"/>
                    </a:lnTo>
                    <a:lnTo>
                      <a:pt x="62" y="64"/>
                    </a:lnTo>
                    <a:lnTo>
                      <a:pt x="62" y="66"/>
                    </a:lnTo>
                    <a:lnTo>
                      <a:pt x="64" y="64"/>
                    </a:lnTo>
                    <a:lnTo>
                      <a:pt x="64" y="66"/>
                    </a:lnTo>
                    <a:lnTo>
                      <a:pt x="66" y="64"/>
                    </a:lnTo>
                    <a:lnTo>
                      <a:pt x="66" y="66"/>
                    </a:lnTo>
                    <a:lnTo>
                      <a:pt x="66" y="68"/>
                    </a:lnTo>
                    <a:lnTo>
                      <a:pt x="68" y="68"/>
                    </a:lnTo>
                    <a:lnTo>
                      <a:pt x="66" y="68"/>
                    </a:lnTo>
                    <a:lnTo>
                      <a:pt x="68" y="68"/>
                    </a:lnTo>
                    <a:lnTo>
                      <a:pt x="70" y="68"/>
                    </a:lnTo>
                    <a:lnTo>
                      <a:pt x="70" y="70"/>
                    </a:lnTo>
                    <a:lnTo>
                      <a:pt x="72" y="70"/>
                    </a:lnTo>
                    <a:lnTo>
                      <a:pt x="72" y="72"/>
                    </a:lnTo>
                    <a:lnTo>
                      <a:pt x="74" y="72"/>
                    </a:lnTo>
                    <a:lnTo>
                      <a:pt x="76" y="72"/>
                    </a:lnTo>
                    <a:lnTo>
                      <a:pt x="78" y="72"/>
                    </a:lnTo>
                    <a:lnTo>
                      <a:pt x="80" y="74"/>
                    </a:lnTo>
                    <a:lnTo>
                      <a:pt x="80" y="76"/>
                    </a:lnTo>
                    <a:lnTo>
                      <a:pt x="78" y="76"/>
                    </a:lnTo>
                    <a:lnTo>
                      <a:pt x="80" y="76"/>
                    </a:lnTo>
                    <a:lnTo>
                      <a:pt x="80" y="78"/>
                    </a:lnTo>
                    <a:lnTo>
                      <a:pt x="80" y="80"/>
                    </a:lnTo>
                    <a:lnTo>
                      <a:pt x="80" y="82"/>
                    </a:lnTo>
                    <a:lnTo>
                      <a:pt x="80" y="84"/>
                    </a:lnTo>
                    <a:lnTo>
                      <a:pt x="80" y="86"/>
                    </a:lnTo>
                    <a:lnTo>
                      <a:pt x="78" y="86"/>
                    </a:lnTo>
                    <a:lnTo>
                      <a:pt x="78" y="84"/>
                    </a:lnTo>
                    <a:lnTo>
                      <a:pt x="76" y="82"/>
                    </a:lnTo>
                    <a:lnTo>
                      <a:pt x="74" y="82"/>
                    </a:lnTo>
                    <a:lnTo>
                      <a:pt x="74" y="80"/>
                    </a:lnTo>
                    <a:lnTo>
                      <a:pt x="72" y="80"/>
                    </a:lnTo>
                    <a:lnTo>
                      <a:pt x="72" y="78"/>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176" name="Freeform 574">
                <a:extLst>
                  <a:ext uri="{FF2B5EF4-FFF2-40B4-BE49-F238E27FC236}">
                    <a16:creationId xmlns:a16="http://schemas.microsoft.com/office/drawing/2014/main" id="{F767E5DA-8779-6398-24DD-6B1BD32C591C}"/>
                  </a:ext>
                </a:extLst>
              </p:cNvPr>
              <p:cNvSpPr>
                <a:spLocks noChangeAspect="1" noEditPoints="1"/>
              </p:cNvSpPr>
              <p:nvPr/>
            </p:nvSpPr>
            <p:spPr bwMode="auto">
              <a:xfrm>
                <a:off x="1149218" y="1981829"/>
                <a:ext cx="2162281" cy="1161841"/>
              </a:xfrm>
              <a:custGeom>
                <a:avLst/>
                <a:gdLst>
                  <a:gd name="T0" fmla="*/ 1090 w 1422"/>
                  <a:gd name="T1" fmla="*/ 718 h 764"/>
                  <a:gd name="T2" fmla="*/ 50 w 1422"/>
                  <a:gd name="T3" fmla="*/ 563 h 764"/>
                  <a:gd name="T4" fmla="*/ 1148 w 1422"/>
                  <a:gd name="T5" fmla="*/ 359 h 764"/>
                  <a:gd name="T6" fmla="*/ 52 w 1422"/>
                  <a:gd name="T7" fmla="*/ 531 h 764"/>
                  <a:gd name="T8" fmla="*/ 864 w 1422"/>
                  <a:gd name="T9" fmla="*/ 473 h 764"/>
                  <a:gd name="T10" fmla="*/ 52 w 1422"/>
                  <a:gd name="T11" fmla="*/ 509 h 764"/>
                  <a:gd name="T12" fmla="*/ 1056 w 1422"/>
                  <a:gd name="T13" fmla="*/ 676 h 764"/>
                  <a:gd name="T14" fmla="*/ 878 w 1422"/>
                  <a:gd name="T15" fmla="*/ 351 h 764"/>
                  <a:gd name="T16" fmla="*/ 1104 w 1422"/>
                  <a:gd name="T17" fmla="*/ 653 h 764"/>
                  <a:gd name="T18" fmla="*/ 1048 w 1422"/>
                  <a:gd name="T19" fmla="*/ 255 h 764"/>
                  <a:gd name="T20" fmla="*/ 894 w 1422"/>
                  <a:gd name="T21" fmla="*/ 122 h 764"/>
                  <a:gd name="T22" fmla="*/ 778 w 1422"/>
                  <a:gd name="T23" fmla="*/ 231 h 764"/>
                  <a:gd name="T24" fmla="*/ 72 w 1422"/>
                  <a:gd name="T25" fmla="*/ 625 h 764"/>
                  <a:gd name="T26" fmla="*/ 904 w 1422"/>
                  <a:gd name="T27" fmla="*/ 74 h 764"/>
                  <a:gd name="T28" fmla="*/ 698 w 1422"/>
                  <a:gd name="T29" fmla="*/ 82 h 764"/>
                  <a:gd name="T30" fmla="*/ 842 w 1422"/>
                  <a:gd name="T31" fmla="*/ 112 h 764"/>
                  <a:gd name="T32" fmla="*/ 936 w 1422"/>
                  <a:gd name="T33" fmla="*/ 307 h 764"/>
                  <a:gd name="T34" fmla="*/ 908 w 1422"/>
                  <a:gd name="T35" fmla="*/ 287 h 764"/>
                  <a:gd name="T36" fmla="*/ 858 w 1422"/>
                  <a:gd name="T37" fmla="*/ 138 h 764"/>
                  <a:gd name="T38" fmla="*/ 1226 w 1422"/>
                  <a:gd name="T39" fmla="*/ 643 h 764"/>
                  <a:gd name="T40" fmla="*/ 1142 w 1422"/>
                  <a:gd name="T41" fmla="*/ 621 h 764"/>
                  <a:gd name="T42" fmla="*/ 784 w 1422"/>
                  <a:gd name="T43" fmla="*/ 102 h 764"/>
                  <a:gd name="T44" fmla="*/ 736 w 1422"/>
                  <a:gd name="T45" fmla="*/ 106 h 764"/>
                  <a:gd name="T46" fmla="*/ 500 w 1422"/>
                  <a:gd name="T47" fmla="*/ 180 h 764"/>
                  <a:gd name="T48" fmla="*/ 1096 w 1422"/>
                  <a:gd name="T49" fmla="*/ 122 h 764"/>
                  <a:gd name="T50" fmla="*/ 922 w 1422"/>
                  <a:gd name="T51" fmla="*/ 94 h 764"/>
                  <a:gd name="T52" fmla="*/ 1054 w 1422"/>
                  <a:gd name="T53" fmla="*/ 62 h 764"/>
                  <a:gd name="T54" fmla="*/ 1084 w 1422"/>
                  <a:gd name="T55" fmla="*/ 34 h 764"/>
                  <a:gd name="T56" fmla="*/ 1026 w 1422"/>
                  <a:gd name="T57" fmla="*/ 639 h 764"/>
                  <a:gd name="T58" fmla="*/ 1022 w 1422"/>
                  <a:gd name="T59" fmla="*/ 710 h 764"/>
                  <a:gd name="T60" fmla="*/ 982 w 1422"/>
                  <a:gd name="T61" fmla="*/ 651 h 764"/>
                  <a:gd name="T62" fmla="*/ 864 w 1422"/>
                  <a:gd name="T63" fmla="*/ 696 h 764"/>
                  <a:gd name="T64" fmla="*/ 682 w 1422"/>
                  <a:gd name="T65" fmla="*/ 225 h 764"/>
                  <a:gd name="T66" fmla="*/ 630 w 1422"/>
                  <a:gd name="T67" fmla="*/ 148 h 764"/>
                  <a:gd name="T68" fmla="*/ 1190 w 1422"/>
                  <a:gd name="T69" fmla="*/ 72 h 764"/>
                  <a:gd name="T70" fmla="*/ 1052 w 1422"/>
                  <a:gd name="T71" fmla="*/ 98 h 764"/>
                  <a:gd name="T72" fmla="*/ 1082 w 1422"/>
                  <a:gd name="T73" fmla="*/ 28 h 764"/>
                  <a:gd name="T74" fmla="*/ 1288 w 1422"/>
                  <a:gd name="T75" fmla="*/ 2 h 764"/>
                  <a:gd name="T76" fmla="*/ 1016 w 1422"/>
                  <a:gd name="T77" fmla="*/ 140 h 764"/>
                  <a:gd name="T78" fmla="*/ 1180 w 1422"/>
                  <a:gd name="T79" fmla="*/ 233 h 764"/>
                  <a:gd name="T80" fmla="*/ 1094 w 1422"/>
                  <a:gd name="T81" fmla="*/ 345 h 764"/>
                  <a:gd name="T82" fmla="*/ 1102 w 1422"/>
                  <a:gd name="T83" fmla="*/ 249 h 764"/>
                  <a:gd name="T84" fmla="*/ 920 w 1422"/>
                  <a:gd name="T85" fmla="*/ 188 h 764"/>
                  <a:gd name="T86" fmla="*/ 316 w 1422"/>
                  <a:gd name="T87" fmla="*/ 211 h 764"/>
                  <a:gd name="T88" fmla="*/ 542 w 1422"/>
                  <a:gd name="T89" fmla="*/ 235 h 764"/>
                  <a:gd name="T90" fmla="*/ 774 w 1422"/>
                  <a:gd name="T91" fmla="*/ 233 h 764"/>
                  <a:gd name="T92" fmla="*/ 862 w 1422"/>
                  <a:gd name="T93" fmla="*/ 174 h 764"/>
                  <a:gd name="T94" fmla="*/ 896 w 1422"/>
                  <a:gd name="T95" fmla="*/ 239 h 764"/>
                  <a:gd name="T96" fmla="*/ 922 w 1422"/>
                  <a:gd name="T97" fmla="*/ 273 h 764"/>
                  <a:gd name="T98" fmla="*/ 698 w 1422"/>
                  <a:gd name="T99" fmla="*/ 381 h 764"/>
                  <a:gd name="T100" fmla="*/ 806 w 1422"/>
                  <a:gd name="T101" fmla="*/ 549 h 764"/>
                  <a:gd name="T102" fmla="*/ 918 w 1422"/>
                  <a:gd name="T103" fmla="*/ 421 h 764"/>
                  <a:gd name="T104" fmla="*/ 1048 w 1422"/>
                  <a:gd name="T105" fmla="*/ 365 h 764"/>
                  <a:gd name="T106" fmla="*/ 1106 w 1422"/>
                  <a:gd name="T107" fmla="*/ 415 h 764"/>
                  <a:gd name="T108" fmla="*/ 1158 w 1422"/>
                  <a:gd name="T109" fmla="*/ 435 h 764"/>
                  <a:gd name="T110" fmla="*/ 1200 w 1422"/>
                  <a:gd name="T111" fmla="*/ 503 h 764"/>
                  <a:gd name="T112" fmla="*/ 1016 w 1422"/>
                  <a:gd name="T113" fmla="*/ 593 h 764"/>
                  <a:gd name="T114" fmla="*/ 796 w 1422"/>
                  <a:gd name="T115" fmla="*/ 718 h 764"/>
                  <a:gd name="T116" fmla="*/ 738 w 1422"/>
                  <a:gd name="T117" fmla="*/ 692 h 764"/>
                  <a:gd name="T118" fmla="*/ 688 w 1422"/>
                  <a:gd name="T119" fmla="*/ 623 h 764"/>
                  <a:gd name="T120" fmla="*/ 572 w 1422"/>
                  <a:gd name="T121" fmla="*/ 621 h 764"/>
                  <a:gd name="T122" fmla="*/ 92 w 1422"/>
                  <a:gd name="T123" fmla="*/ 611 h 764"/>
                  <a:gd name="T124" fmla="*/ 58 w 1422"/>
                  <a:gd name="T125" fmla="*/ 497 h 7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22" h="764">
                    <a:moveTo>
                      <a:pt x="692" y="762"/>
                    </a:moveTo>
                    <a:lnTo>
                      <a:pt x="692" y="764"/>
                    </a:lnTo>
                    <a:lnTo>
                      <a:pt x="692" y="762"/>
                    </a:lnTo>
                    <a:close/>
                    <a:moveTo>
                      <a:pt x="1038" y="639"/>
                    </a:moveTo>
                    <a:lnTo>
                      <a:pt x="1038" y="637"/>
                    </a:lnTo>
                    <a:lnTo>
                      <a:pt x="1040" y="635"/>
                    </a:lnTo>
                    <a:lnTo>
                      <a:pt x="1038" y="639"/>
                    </a:lnTo>
                    <a:close/>
                    <a:moveTo>
                      <a:pt x="1086" y="686"/>
                    </a:moveTo>
                    <a:lnTo>
                      <a:pt x="1084" y="686"/>
                    </a:lnTo>
                    <a:lnTo>
                      <a:pt x="1084" y="684"/>
                    </a:lnTo>
                    <a:lnTo>
                      <a:pt x="1086" y="684"/>
                    </a:lnTo>
                    <a:lnTo>
                      <a:pt x="1086" y="686"/>
                    </a:lnTo>
                    <a:close/>
                    <a:moveTo>
                      <a:pt x="980" y="704"/>
                    </a:moveTo>
                    <a:lnTo>
                      <a:pt x="984" y="700"/>
                    </a:lnTo>
                    <a:lnTo>
                      <a:pt x="984" y="702"/>
                    </a:lnTo>
                    <a:lnTo>
                      <a:pt x="980" y="704"/>
                    </a:lnTo>
                    <a:close/>
                    <a:moveTo>
                      <a:pt x="1214" y="601"/>
                    </a:moveTo>
                    <a:lnTo>
                      <a:pt x="1210" y="603"/>
                    </a:lnTo>
                    <a:lnTo>
                      <a:pt x="1212" y="601"/>
                    </a:lnTo>
                    <a:lnTo>
                      <a:pt x="1214" y="601"/>
                    </a:lnTo>
                    <a:close/>
                    <a:moveTo>
                      <a:pt x="84" y="617"/>
                    </a:moveTo>
                    <a:lnTo>
                      <a:pt x="80" y="617"/>
                    </a:lnTo>
                    <a:lnTo>
                      <a:pt x="82" y="613"/>
                    </a:lnTo>
                    <a:lnTo>
                      <a:pt x="84" y="617"/>
                    </a:lnTo>
                    <a:close/>
                    <a:moveTo>
                      <a:pt x="714" y="678"/>
                    </a:moveTo>
                    <a:lnTo>
                      <a:pt x="712" y="676"/>
                    </a:lnTo>
                    <a:lnTo>
                      <a:pt x="714" y="676"/>
                    </a:lnTo>
                    <a:lnTo>
                      <a:pt x="714" y="678"/>
                    </a:lnTo>
                    <a:close/>
                    <a:moveTo>
                      <a:pt x="694" y="639"/>
                    </a:moveTo>
                    <a:lnTo>
                      <a:pt x="686" y="639"/>
                    </a:lnTo>
                    <a:lnTo>
                      <a:pt x="692" y="637"/>
                    </a:lnTo>
                    <a:lnTo>
                      <a:pt x="694" y="639"/>
                    </a:lnTo>
                    <a:close/>
                    <a:moveTo>
                      <a:pt x="1096" y="718"/>
                    </a:moveTo>
                    <a:lnTo>
                      <a:pt x="1096" y="718"/>
                    </a:lnTo>
                    <a:lnTo>
                      <a:pt x="1090" y="718"/>
                    </a:lnTo>
                    <a:lnTo>
                      <a:pt x="1096" y="718"/>
                    </a:lnTo>
                    <a:close/>
                    <a:moveTo>
                      <a:pt x="708" y="672"/>
                    </a:moveTo>
                    <a:lnTo>
                      <a:pt x="706" y="672"/>
                    </a:lnTo>
                    <a:lnTo>
                      <a:pt x="706" y="670"/>
                    </a:lnTo>
                    <a:lnTo>
                      <a:pt x="708" y="670"/>
                    </a:lnTo>
                    <a:lnTo>
                      <a:pt x="708" y="672"/>
                    </a:lnTo>
                    <a:close/>
                    <a:moveTo>
                      <a:pt x="72" y="589"/>
                    </a:moveTo>
                    <a:lnTo>
                      <a:pt x="74" y="585"/>
                    </a:lnTo>
                    <a:lnTo>
                      <a:pt x="76" y="587"/>
                    </a:lnTo>
                    <a:lnTo>
                      <a:pt x="72" y="591"/>
                    </a:lnTo>
                    <a:lnTo>
                      <a:pt x="72" y="589"/>
                    </a:lnTo>
                    <a:close/>
                    <a:moveTo>
                      <a:pt x="80" y="589"/>
                    </a:moveTo>
                    <a:lnTo>
                      <a:pt x="78" y="589"/>
                    </a:lnTo>
                    <a:lnTo>
                      <a:pt x="76" y="591"/>
                    </a:lnTo>
                    <a:lnTo>
                      <a:pt x="76" y="589"/>
                    </a:lnTo>
                    <a:lnTo>
                      <a:pt x="80" y="585"/>
                    </a:lnTo>
                    <a:lnTo>
                      <a:pt x="80" y="589"/>
                    </a:lnTo>
                    <a:close/>
                    <a:moveTo>
                      <a:pt x="78" y="597"/>
                    </a:moveTo>
                    <a:lnTo>
                      <a:pt x="78" y="597"/>
                    </a:lnTo>
                    <a:lnTo>
                      <a:pt x="82" y="599"/>
                    </a:lnTo>
                    <a:lnTo>
                      <a:pt x="84" y="601"/>
                    </a:lnTo>
                    <a:lnTo>
                      <a:pt x="78" y="597"/>
                    </a:lnTo>
                    <a:close/>
                    <a:moveTo>
                      <a:pt x="1090" y="641"/>
                    </a:moveTo>
                    <a:lnTo>
                      <a:pt x="1088" y="643"/>
                    </a:lnTo>
                    <a:lnTo>
                      <a:pt x="1080" y="647"/>
                    </a:lnTo>
                    <a:lnTo>
                      <a:pt x="1082" y="649"/>
                    </a:lnTo>
                    <a:lnTo>
                      <a:pt x="1078" y="649"/>
                    </a:lnTo>
                    <a:lnTo>
                      <a:pt x="1084" y="645"/>
                    </a:lnTo>
                    <a:lnTo>
                      <a:pt x="1090" y="641"/>
                    </a:lnTo>
                    <a:close/>
                    <a:moveTo>
                      <a:pt x="56" y="549"/>
                    </a:moveTo>
                    <a:lnTo>
                      <a:pt x="52" y="555"/>
                    </a:lnTo>
                    <a:lnTo>
                      <a:pt x="50" y="553"/>
                    </a:lnTo>
                    <a:lnTo>
                      <a:pt x="54" y="549"/>
                    </a:lnTo>
                    <a:lnTo>
                      <a:pt x="56" y="549"/>
                    </a:lnTo>
                    <a:close/>
                    <a:moveTo>
                      <a:pt x="50" y="563"/>
                    </a:moveTo>
                    <a:lnTo>
                      <a:pt x="46" y="561"/>
                    </a:lnTo>
                    <a:lnTo>
                      <a:pt x="48" y="557"/>
                    </a:lnTo>
                    <a:lnTo>
                      <a:pt x="52" y="557"/>
                    </a:lnTo>
                    <a:lnTo>
                      <a:pt x="50" y="563"/>
                    </a:lnTo>
                    <a:close/>
                    <a:moveTo>
                      <a:pt x="874" y="688"/>
                    </a:moveTo>
                    <a:lnTo>
                      <a:pt x="870" y="688"/>
                    </a:lnTo>
                    <a:lnTo>
                      <a:pt x="868" y="688"/>
                    </a:lnTo>
                    <a:lnTo>
                      <a:pt x="876" y="682"/>
                    </a:lnTo>
                    <a:lnTo>
                      <a:pt x="874" y="688"/>
                    </a:lnTo>
                    <a:close/>
                    <a:moveTo>
                      <a:pt x="890" y="461"/>
                    </a:moveTo>
                    <a:lnTo>
                      <a:pt x="888" y="465"/>
                    </a:lnTo>
                    <a:lnTo>
                      <a:pt x="882" y="469"/>
                    </a:lnTo>
                    <a:lnTo>
                      <a:pt x="884" y="467"/>
                    </a:lnTo>
                    <a:lnTo>
                      <a:pt x="890" y="461"/>
                    </a:lnTo>
                    <a:close/>
                    <a:moveTo>
                      <a:pt x="1092" y="381"/>
                    </a:moveTo>
                    <a:lnTo>
                      <a:pt x="1096" y="381"/>
                    </a:lnTo>
                    <a:lnTo>
                      <a:pt x="1090" y="385"/>
                    </a:lnTo>
                    <a:lnTo>
                      <a:pt x="1086" y="387"/>
                    </a:lnTo>
                    <a:lnTo>
                      <a:pt x="1092" y="381"/>
                    </a:lnTo>
                    <a:close/>
                    <a:moveTo>
                      <a:pt x="1226" y="599"/>
                    </a:moveTo>
                    <a:lnTo>
                      <a:pt x="1224" y="601"/>
                    </a:lnTo>
                    <a:lnTo>
                      <a:pt x="1218" y="601"/>
                    </a:lnTo>
                    <a:lnTo>
                      <a:pt x="1220" y="597"/>
                    </a:lnTo>
                    <a:lnTo>
                      <a:pt x="1222" y="597"/>
                    </a:lnTo>
                    <a:lnTo>
                      <a:pt x="1226" y="595"/>
                    </a:lnTo>
                    <a:lnTo>
                      <a:pt x="1224" y="597"/>
                    </a:lnTo>
                    <a:lnTo>
                      <a:pt x="1226" y="599"/>
                    </a:lnTo>
                    <a:close/>
                    <a:moveTo>
                      <a:pt x="998" y="325"/>
                    </a:moveTo>
                    <a:lnTo>
                      <a:pt x="994" y="327"/>
                    </a:lnTo>
                    <a:lnTo>
                      <a:pt x="988" y="321"/>
                    </a:lnTo>
                    <a:lnTo>
                      <a:pt x="992" y="321"/>
                    </a:lnTo>
                    <a:lnTo>
                      <a:pt x="998" y="323"/>
                    </a:lnTo>
                    <a:lnTo>
                      <a:pt x="998" y="325"/>
                    </a:lnTo>
                    <a:close/>
                    <a:moveTo>
                      <a:pt x="1146" y="365"/>
                    </a:moveTo>
                    <a:lnTo>
                      <a:pt x="1146" y="363"/>
                    </a:lnTo>
                    <a:lnTo>
                      <a:pt x="1142" y="359"/>
                    </a:lnTo>
                    <a:lnTo>
                      <a:pt x="1148" y="359"/>
                    </a:lnTo>
                    <a:lnTo>
                      <a:pt x="1154" y="359"/>
                    </a:lnTo>
                    <a:lnTo>
                      <a:pt x="1146" y="365"/>
                    </a:lnTo>
                    <a:close/>
                    <a:moveTo>
                      <a:pt x="908" y="285"/>
                    </a:moveTo>
                    <a:lnTo>
                      <a:pt x="906" y="285"/>
                    </a:lnTo>
                    <a:lnTo>
                      <a:pt x="904" y="283"/>
                    </a:lnTo>
                    <a:lnTo>
                      <a:pt x="904" y="279"/>
                    </a:lnTo>
                    <a:lnTo>
                      <a:pt x="906" y="277"/>
                    </a:lnTo>
                    <a:lnTo>
                      <a:pt x="910" y="277"/>
                    </a:lnTo>
                    <a:lnTo>
                      <a:pt x="908" y="279"/>
                    </a:lnTo>
                    <a:lnTo>
                      <a:pt x="908" y="285"/>
                    </a:lnTo>
                    <a:close/>
                    <a:moveTo>
                      <a:pt x="908" y="245"/>
                    </a:moveTo>
                    <a:lnTo>
                      <a:pt x="906" y="241"/>
                    </a:lnTo>
                    <a:lnTo>
                      <a:pt x="910" y="239"/>
                    </a:lnTo>
                    <a:lnTo>
                      <a:pt x="916" y="237"/>
                    </a:lnTo>
                    <a:lnTo>
                      <a:pt x="918" y="239"/>
                    </a:lnTo>
                    <a:lnTo>
                      <a:pt x="910" y="245"/>
                    </a:lnTo>
                    <a:lnTo>
                      <a:pt x="908" y="245"/>
                    </a:lnTo>
                    <a:close/>
                    <a:moveTo>
                      <a:pt x="982" y="327"/>
                    </a:moveTo>
                    <a:lnTo>
                      <a:pt x="980" y="331"/>
                    </a:lnTo>
                    <a:lnTo>
                      <a:pt x="972" y="331"/>
                    </a:lnTo>
                    <a:lnTo>
                      <a:pt x="972" y="329"/>
                    </a:lnTo>
                    <a:lnTo>
                      <a:pt x="970" y="325"/>
                    </a:lnTo>
                    <a:lnTo>
                      <a:pt x="974" y="325"/>
                    </a:lnTo>
                    <a:lnTo>
                      <a:pt x="982" y="327"/>
                    </a:lnTo>
                    <a:close/>
                    <a:moveTo>
                      <a:pt x="920" y="279"/>
                    </a:moveTo>
                    <a:lnTo>
                      <a:pt x="918" y="275"/>
                    </a:lnTo>
                    <a:lnTo>
                      <a:pt x="924" y="277"/>
                    </a:lnTo>
                    <a:lnTo>
                      <a:pt x="926" y="279"/>
                    </a:lnTo>
                    <a:lnTo>
                      <a:pt x="930" y="283"/>
                    </a:lnTo>
                    <a:lnTo>
                      <a:pt x="926" y="285"/>
                    </a:lnTo>
                    <a:lnTo>
                      <a:pt x="920" y="283"/>
                    </a:lnTo>
                    <a:lnTo>
                      <a:pt x="918" y="283"/>
                    </a:lnTo>
                    <a:lnTo>
                      <a:pt x="920" y="281"/>
                    </a:lnTo>
                    <a:lnTo>
                      <a:pt x="920" y="279"/>
                    </a:lnTo>
                    <a:close/>
                    <a:moveTo>
                      <a:pt x="56" y="539"/>
                    </a:moveTo>
                    <a:lnTo>
                      <a:pt x="52" y="537"/>
                    </a:lnTo>
                    <a:lnTo>
                      <a:pt x="52" y="531"/>
                    </a:lnTo>
                    <a:lnTo>
                      <a:pt x="56" y="527"/>
                    </a:lnTo>
                    <a:lnTo>
                      <a:pt x="58" y="525"/>
                    </a:lnTo>
                    <a:lnTo>
                      <a:pt x="64" y="529"/>
                    </a:lnTo>
                    <a:lnTo>
                      <a:pt x="56" y="539"/>
                    </a:lnTo>
                    <a:close/>
                    <a:moveTo>
                      <a:pt x="820" y="527"/>
                    </a:moveTo>
                    <a:lnTo>
                      <a:pt x="820" y="529"/>
                    </a:lnTo>
                    <a:lnTo>
                      <a:pt x="820" y="537"/>
                    </a:lnTo>
                    <a:lnTo>
                      <a:pt x="800" y="531"/>
                    </a:lnTo>
                    <a:lnTo>
                      <a:pt x="802" y="527"/>
                    </a:lnTo>
                    <a:lnTo>
                      <a:pt x="812" y="525"/>
                    </a:lnTo>
                    <a:lnTo>
                      <a:pt x="820" y="527"/>
                    </a:lnTo>
                    <a:close/>
                    <a:moveTo>
                      <a:pt x="732" y="676"/>
                    </a:moveTo>
                    <a:lnTo>
                      <a:pt x="738" y="676"/>
                    </a:lnTo>
                    <a:lnTo>
                      <a:pt x="742" y="678"/>
                    </a:lnTo>
                    <a:lnTo>
                      <a:pt x="742" y="680"/>
                    </a:lnTo>
                    <a:lnTo>
                      <a:pt x="736" y="686"/>
                    </a:lnTo>
                    <a:lnTo>
                      <a:pt x="728" y="680"/>
                    </a:lnTo>
                    <a:lnTo>
                      <a:pt x="716" y="676"/>
                    </a:lnTo>
                    <a:lnTo>
                      <a:pt x="724" y="676"/>
                    </a:lnTo>
                    <a:lnTo>
                      <a:pt x="728" y="676"/>
                    </a:lnTo>
                    <a:lnTo>
                      <a:pt x="732" y="676"/>
                    </a:lnTo>
                    <a:close/>
                    <a:moveTo>
                      <a:pt x="938" y="40"/>
                    </a:moveTo>
                    <a:lnTo>
                      <a:pt x="940" y="40"/>
                    </a:lnTo>
                    <a:lnTo>
                      <a:pt x="950" y="38"/>
                    </a:lnTo>
                    <a:lnTo>
                      <a:pt x="952" y="40"/>
                    </a:lnTo>
                    <a:lnTo>
                      <a:pt x="948" y="46"/>
                    </a:lnTo>
                    <a:lnTo>
                      <a:pt x="946" y="46"/>
                    </a:lnTo>
                    <a:lnTo>
                      <a:pt x="942" y="44"/>
                    </a:lnTo>
                    <a:lnTo>
                      <a:pt x="934" y="42"/>
                    </a:lnTo>
                    <a:lnTo>
                      <a:pt x="938" y="40"/>
                    </a:lnTo>
                    <a:close/>
                    <a:moveTo>
                      <a:pt x="882" y="457"/>
                    </a:moveTo>
                    <a:lnTo>
                      <a:pt x="886" y="463"/>
                    </a:lnTo>
                    <a:lnTo>
                      <a:pt x="874" y="475"/>
                    </a:lnTo>
                    <a:lnTo>
                      <a:pt x="866" y="475"/>
                    </a:lnTo>
                    <a:lnTo>
                      <a:pt x="864" y="473"/>
                    </a:lnTo>
                    <a:lnTo>
                      <a:pt x="868" y="469"/>
                    </a:lnTo>
                    <a:lnTo>
                      <a:pt x="872" y="467"/>
                    </a:lnTo>
                    <a:lnTo>
                      <a:pt x="880" y="459"/>
                    </a:lnTo>
                    <a:lnTo>
                      <a:pt x="882" y="457"/>
                    </a:lnTo>
                    <a:close/>
                    <a:moveTo>
                      <a:pt x="826" y="84"/>
                    </a:moveTo>
                    <a:lnTo>
                      <a:pt x="822" y="84"/>
                    </a:lnTo>
                    <a:lnTo>
                      <a:pt x="820" y="80"/>
                    </a:lnTo>
                    <a:lnTo>
                      <a:pt x="822" y="78"/>
                    </a:lnTo>
                    <a:lnTo>
                      <a:pt x="824" y="74"/>
                    </a:lnTo>
                    <a:lnTo>
                      <a:pt x="830" y="76"/>
                    </a:lnTo>
                    <a:lnTo>
                      <a:pt x="832" y="78"/>
                    </a:lnTo>
                    <a:lnTo>
                      <a:pt x="830" y="80"/>
                    </a:lnTo>
                    <a:lnTo>
                      <a:pt x="834" y="82"/>
                    </a:lnTo>
                    <a:lnTo>
                      <a:pt x="832" y="84"/>
                    </a:lnTo>
                    <a:lnTo>
                      <a:pt x="826" y="84"/>
                    </a:lnTo>
                    <a:close/>
                    <a:moveTo>
                      <a:pt x="940" y="353"/>
                    </a:moveTo>
                    <a:lnTo>
                      <a:pt x="930" y="361"/>
                    </a:lnTo>
                    <a:lnTo>
                      <a:pt x="928" y="359"/>
                    </a:lnTo>
                    <a:lnTo>
                      <a:pt x="926" y="357"/>
                    </a:lnTo>
                    <a:lnTo>
                      <a:pt x="932" y="349"/>
                    </a:lnTo>
                    <a:lnTo>
                      <a:pt x="938" y="345"/>
                    </a:lnTo>
                    <a:lnTo>
                      <a:pt x="944" y="345"/>
                    </a:lnTo>
                    <a:lnTo>
                      <a:pt x="944" y="349"/>
                    </a:lnTo>
                    <a:lnTo>
                      <a:pt x="940" y="353"/>
                    </a:lnTo>
                    <a:close/>
                    <a:moveTo>
                      <a:pt x="994" y="80"/>
                    </a:moveTo>
                    <a:lnTo>
                      <a:pt x="996" y="76"/>
                    </a:lnTo>
                    <a:lnTo>
                      <a:pt x="1006" y="76"/>
                    </a:lnTo>
                    <a:lnTo>
                      <a:pt x="1012" y="76"/>
                    </a:lnTo>
                    <a:lnTo>
                      <a:pt x="1014" y="78"/>
                    </a:lnTo>
                    <a:lnTo>
                      <a:pt x="1012" y="80"/>
                    </a:lnTo>
                    <a:lnTo>
                      <a:pt x="1004" y="84"/>
                    </a:lnTo>
                    <a:lnTo>
                      <a:pt x="996" y="80"/>
                    </a:lnTo>
                    <a:lnTo>
                      <a:pt x="994" y="80"/>
                    </a:lnTo>
                    <a:close/>
                    <a:moveTo>
                      <a:pt x="42" y="513"/>
                    </a:moveTo>
                    <a:lnTo>
                      <a:pt x="44" y="511"/>
                    </a:lnTo>
                    <a:lnTo>
                      <a:pt x="52" y="509"/>
                    </a:lnTo>
                    <a:lnTo>
                      <a:pt x="52" y="511"/>
                    </a:lnTo>
                    <a:lnTo>
                      <a:pt x="52" y="513"/>
                    </a:lnTo>
                    <a:lnTo>
                      <a:pt x="54" y="523"/>
                    </a:lnTo>
                    <a:lnTo>
                      <a:pt x="50" y="525"/>
                    </a:lnTo>
                    <a:lnTo>
                      <a:pt x="46" y="527"/>
                    </a:lnTo>
                    <a:lnTo>
                      <a:pt x="42" y="527"/>
                    </a:lnTo>
                    <a:lnTo>
                      <a:pt x="40" y="519"/>
                    </a:lnTo>
                    <a:lnTo>
                      <a:pt x="42" y="513"/>
                    </a:lnTo>
                    <a:close/>
                    <a:moveTo>
                      <a:pt x="290" y="213"/>
                    </a:moveTo>
                    <a:lnTo>
                      <a:pt x="290" y="213"/>
                    </a:lnTo>
                    <a:lnTo>
                      <a:pt x="294" y="213"/>
                    </a:lnTo>
                    <a:lnTo>
                      <a:pt x="292" y="215"/>
                    </a:lnTo>
                    <a:lnTo>
                      <a:pt x="296" y="215"/>
                    </a:lnTo>
                    <a:lnTo>
                      <a:pt x="292" y="219"/>
                    </a:lnTo>
                    <a:lnTo>
                      <a:pt x="266" y="225"/>
                    </a:lnTo>
                    <a:lnTo>
                      <a:pt x="260" y="223"/>
                    </a:lnTo>
                    <a:lnTo>
                      <a:pt x="262" y="223"/>
                    </a:lnTo>
                    <a:lnTo>
                      <a:pt x="274" y="217"/>
                    </a:lnTo>
                    <a:lnTo>
                      <a:pt x="284" y="215"/>
                    </a:lnTo>
                    <a:lnTo>
                      <a:pt x="290" y="213"/>
                    </a:lnTo>
                    <a:close/>
                    <a:moveTo>
                      <a:pt x="1052" y="672"/>
                    </a:moveTo>
                    <a:lnTo>
                      <a:pt x="1042" y="668"/>
                    </a:lnTo>
                    <a:lnTo>
                      <a:pt x="1044" y="668"/>
                    </a:lnTo>
                    <a:lnTo>
                      <a:pt x="1038" y="666"/>
                    </a:lnTo>
                    <a:lnTo>
                      <a:pt x="1040" y="661"/>
                    </a:lnTo>
                    <a:lnTo>
                      <a:pt x="1036" y="661"/>
                    </a:lnTo>
                    <a:lnTo>
                      <a:pt x="1036" y="659"/>
                    </a:lnTo>
                    <a:lnTo>
                      <a:pt x="1044" y="653"/>
                    </a:lnTo>
                    <a:lnTo>
                      <a:pt x="1042" y="659"/>
                    </a:lnTo>
                    <a:lnTo>
                      <a:pt x="1044" y="663"/>
                    </a:lnTo>
                    <a:lnTo>
                      <a:pt x="1046" y="663"/>
                    </a:lnTo>
                    <a:lnTo>
                      <a:pt x="1058" y="666"/>
                    </a:lnTo>
                    <a:lnTo>
                      <a:pt x="1074" y="666"/>
                    </a:lnTo>
                    <a:lnTo>
                      <a:pt x="1066" y="668"/>
                    </a:lnTo>
                    <a:lnTo>
                      <a:pt x="1064" y="672"/>
                    </a:lnTo>
                    <a:lnTo>
                      <a:pt x="1062" y="676"/>
                    </a:lnTo>
                    <a:lnTo>
                      <a:pt x="1056" y="676"/>
                    </a:lnTo>
                    <a:lnTo>
                      <a:pt x="1056" y="674"/>
                    </a:lnTo>
                    <a:lnTo>
                      <a:pt x="1052" y="672"/>
                    </a:lnTo>
                    <a:close/>
                    <a:moveTo>
                      <a:pt x="936" y="78"/>
                    </a:moveTo>
                    <a:lnTo>
                      <a:pt x="934" y="78"/>
                    </a:lnTo>
                    <a:lnTo>
                      <a:pt x="940" y="74"/>
                    </a:lnTo>
                    <a:lnTo>
                      <a:pt x="950" y="74"/>
                    </a:lnTo>
                    <a:lnTo>
                      <a:pt x="974" y="74"/>
                    </a:lnTo>
                    <a:lnTo>
                      <a:pt x="976" y="76"/>
                    </a:lnTo>
                    <a:lnTo>
                      <a:pt x="972" y="76"/>
                    </a:lnTo>
                    <a:lnTo>
                      <a:pt x="966" y="80"/>
                    </a:lnTo>
                    <a:lnTo>
                      <a:pt x="944" y="80"/>
                    </a:lnTo>
                    <a:lnTo>
                      <a:pt x="936" y="78"/>
                    </a:lnTo>
                    <a:close/>
                    <a:moveTo>
                      <a:pt x="1070" y="605"/>
                    </a:moveTo>
                    <a:lnTo>
                      <a:pt x="1068" y="603"/>
                    </a:lnTo>
                    <a:lnTo>
                      <a:pt x="1066" y="599"/>
                    </a:lnTo>
                    <a:lnTo>
                      <a:pt x="1056" y="595"/>
                    </a:lnTo>
                    <a:lnTo>
                      <a:pt x="1064" y="593"/>
                    </a:lnTo>
                    <a:lnTo>
                      <a:pt x="1086" y="601"/>
                    </a:lnTo>
                    <a:lnTo>
                      <a:pt x="1096" y="607"/>
                    </a:lnTo>
                    <a:lnTo>
                      <a:pt x="1096" y="611"/>
                    </a:lnTo>
                    <a:lnTo>
                      <a:pt x="1086" y="611"/>
                    </a:lnTo>
                    <a:lnTo>
                      <a:pt x="1072" y="607"/>
                    </a:lnTo>
                    <a:lnTo>
                      <a:pt x="1070" y="605"/>
                    </a:lnTo>
                    <a:close/>
                    <a:moveTo>
                      <a:pt x="880" y="347"/>
                    </a:moveTo>
                    <a:lnTo>
                      <a:pt x="878" y="343"/>
                    </a:lnTo>
                    <a:lnTo>
                      <a:pt x="886" y="339"/>
                    </a:lnTo>
                    <a:lnTo>
                      <a:pt x="894" y="335"/>
                    </a:lnTo>
                    <a:lnTo>
                      <a:pt x="898" y="335"/>
                    </a:lnTo>
                    <a:lnTo>
                      <a:pt x="910" y="333"/>
                    </a:lnTo>
                    <a:lnTo>
                      <a:pt x="914" y="335"/>
                    </a:lnTo>
                    <a:lnTo>
                      <a:pt x="910" y="339"/>
                    </a:lnTo>
                    <a:lnTo>
                      <a:pt x="902" y="343"/>
                    </a:lnTo>
                    <a:lnTo>
                      <a:pt x="894" y="347"/>
                    </a:lnTo>
                    <a:lnTo>
                      <a:pt x="886" y="349"/>
                    </a:lnTo>
                    <a:lnTo>
                      <a:pt x="884" y="349"/>
                    </a:lnTo>
                    <a:lnTo>
                      <a:pt x="878" y="351"/>
                    </a:lnTo>
                    <a:lnTo>
                      <a:pt x="880" y="347"/>
                    </a:lnTo>
                    <a:close/>
                    <a:moveTo>
                      <a:pt x="796" y="62"/>
                    </a:moveTo>
                    <a:lnTo>
                      <a:pt x="798" y="64"/>
                    </a:lnTo>
                    <a:lnTo>
                      <a:pt x="794" y="66"/>
                    </a:lnTo>
                    <a:lnTo>
                      <a:pt x="782" y="68"/>
                    </a:lnTo>
                    <a:lnTo>
                      <a:pt x="772" y="66"/>
                    </a:lnTo>
                    <a:lnTo>
                      <a:pt x="770" y="66"/>
                    </a:lnTo>
                    <a:lnTo>
                      <a:pt x="764" y="68"/>
                    </a:lnTo>
                    <a:lnTo>
                      <a:pt x="764" y="66"/>
                    </a:lnTo>
                    <a:lnTo>
                      <a:pt x="746" y="68"/>
                    </a:lnTo>
                    <a:lnTo>
                      <a:pt x="748" y="66"/>
                    </a:lnTo>
                    <a:lnTo>
                      <a:pt x="752" y="64"/>
                    </a:lnTo>
                    <a:lnTo>
                      <a:pt x="768" y="64"/>
                    </a:lnTo>
                    <a:lnTo>
                      <a:pt x="786" y="60"/>
                    </a:lnTo>
                    <a:lnTo>
                      <a:pt x="796" y="62"/>
                    </a:lnTo>
                    <a:close/>
                    <a:moveTo>
                      <a:pt x="756" y="146"/>
                    </a:moveTo>
                    <a:lnTo>
                      <a:pt x="738" y="154"/>
                    </a:lnTo>
                    <a:lnTo>
                      <a:pt x="734" y="148"/>
                    </a:lnTo>
                    <a:lnTo>
                      <a:pt x="728" y="144"/>
                    </a:lnTo>
                    <a:lnTo>
                      <a:pt x="732" y="142"/>
                    </a:lnTo>
                    <a:lnTo>
                      <a:pt x="752" y="140"/>
                    </a:lnTo>
                    <a:lnTo>
                      <a:pt x="760" y="142"/>
                    </a:lnTo>
                    <a:lnTo>
                      <a:pt x="756" y="146"/>
                    </a:lnTo>
                    <a:close/>
                    <a:moveTo>
                      <a:pt x="1102" y="670"/>
                    </a:moveTo>
                    <a:lnTo>
                      <a:pt x="1104" y="670"/>
                    </a:lnTo>
                    <a:lnTo>
                      <a:pt x="1108" y="672"/>
                    </a:lnTo>
                    <a:lnTo>
                      <a:pt x="1106" y="674"/>
                    </a:lnTo>
                    <a:lnTo>
                      <a:pt x="1108" y="676"/>
                    </a:lnTo>
                    <a:lnTo>
                      <a:pt x="1100" y="678"/>
                    </a:lnTo>
                    <a:lnTo>
                      <a:pt x="1102" y="680"/>
                    </a:lnTo>
                    <a:lnTo>
                      <a:pt x="1090" y="684"/>
                    </a:lnTo>
                    <a:lnTo>
                      <a:pt x="1086" y="682"/>
                    </a:lnTo>
                    <a:lnTo>
                      <a:pt x="1080" y="684"/>
                    </a:lnTo>
                    <a:lnTo>
                      <a:pt x="1078" y="674"/>
                    </a:lnTo>
                    <a:lnTo>
                      <a:pt x="1090" y="661"/>
                    </a:lnTo>
                    <a:lnTo>
                      <a:pt x="1102" y="653"/>
                    </a:lnTo>
                    <a:lnTo>
                      <a:pt x="1104" y="653"/>
                    </a:lnTo>
                    <a:lnTo>
                      <a:pt x="1102" y="655"/>
                    </a:lnTo>
                    <a:lnTo>
                      <a:pt x="1104" y="657"/>
                    </a:lnTo>
                    <a:lnTo>
                      <a:pt x="1098" y="666"/>
                    </a:lnTo>
                    <a:lnTo>
                      <a:pt x="1100" y="668"/>
                    </a:lnTo>
                    <a:lnTo>
                      <a:pt x="1102" y="670"/>
                    </a:lnTo>
                    <a:close/>
                    <a:moveTo>
                      <a:pt x="2" y="527"/>
                    </a:moveTo>
                    <a:lnTo>
                      <a:pt x="2" y="525"/>
                    </a:lnTo>
                    <a:lnTo>
                      <a:pt x="2" y="521"/>
                    </a:lnTo>
                    <a:lnTo>
                      <a:pt x="6" y="511"/>
                    </a:lnTo>
                    <a:lnTo>
                      <a:pt x="14" y="507"/>
                    </a:lnTo>
                    <a:lnTo>
                      <a:pt x="18" y="507"/>
                    </a:lnTo>
                    <a:lnTo>
                      <a:pt x="22" y="509"/>
                    </a:lnTo>
                    <a:lnTo>
                      <a:pt x="28" y="509"/>
                    </a:lnTo>
                    <a:lnTo>
                      <a:pt x="32" y="509"/>
                    </a:lnTo>
                    <a:lnTo>
                      <a:pt x="16" y="521"/>
                    </a:lnTo>
                    <a:lnTo>
                      <a:pt x="14" y="525"/>
                    </a:lnTo>
                    <a:lnTo>
                      <a:pt x="14" y="529"/>
                    </a:lnTo>
                    <a:lnTo>
                      <a:pt x="10" y="529"/>
                    </a:lnTo>
                    <a:lnTo>
                      <a:pt x="8" y="535"/>
                    </a:lnTo>
                    <a:lnTo>
                      <a:pt x="6" y="539"/>
                    </a:lnTo>
                    <a:lnTo>
                      <a:pt x="8" y="545"/>
                    </a:lnTo>
                    <a:lnTo>
                      <a:pt x="10" y="545"/>
                    </a:lnTo>
                    <a:lnTo>
                      <a:pt x="10" y="547"/>
                    </a:lnTo>
                    <a:lnTo>
                      <a:pt x="6" y="549"/>
                    </a:lnTo>
                    <a:lnTo>
                      <a:pt x="2" y="531"/>
                    </a:lnTo>
                    <a:lnTo>
                      <a:pt x="0" y="529"/>
                    </a:lnTo>
                    <a:lnTo>
                      <a:pt x="2" y="527"/>
                    </a:lnTo>
                    <a:close/>
                    <a:moveTo>
                      <a:pt x="1036" y="255"/>
                    </a:moveTo>
                    <a:lnTo>
                      <a:pt x="1036" y="251"/>
                    </a:lnTo>
                    <a:lnTo>
                      <a:pt x="1042" y="243"/>
                    </a:lnTo>
                    <a:lnTo>
                      <a:pt x="1052" y="237"/>
                    </a:lnTo>
                    <a:lnTo>
                      <a:pt x="1064" y="235"/>
                    </a:lnTo>
                    <a:lnTo>
                      <a:pt x="1074" y="239"/>
                    </a:lnTo>
                    <a:lnTo>
                      <a:pt x="1068" y="243"/>
                    </a:lnTo>
                    <a:lnTo>
                      <a:pt x="1066" y="247"/>
                    </a:lnTo>
                    <a:lnTo>
                      <a:pt x="1060" y="253"/>
                    </a:lnTo>
                    <a:lnTo>
                      <a:pt x="1048" y="255"/>
                    </a:lnTo>
                    <a:lnTo>
                      <a:pt x="1036" y="255"/>
                    </a:lnTo>
                    <a:close/>
                    <a:moveTo>
                      <a:pt x="774" y="70"/>
                    </a:moveTo>
                    <a:lnTo>
                      <a:pt x="784" y="70"/>
                    </a:lnTo>
                    <a:lnTo>
                      <a:pt x="780" y="72"/>
                    </a:lnTo>
                    <a:lnTo>
                      <a:pt x="772" y="74"/>
                    </a:lnTo>
                    <a:lnTo>
                      <a:pt x="768" y="78"/>
                    </a:lnTo>
                    <a:lnTo>
                      <a:pt x="752" y="80"/>
                    </a:lnTo>
                    <a:lnTo>
                      <a:pt x="738" y="82"/>
                    </a:lnTo>
                    <a:lnTo>
                      <a:pt x="730" y="78"/>
                    </a:lnTo>
                    <a:lnTo>
                      <a:pt x="734" y="76"/>
                    </a:lnTo>
                    <a:lnTo>
                      <a:pt x="734" y="74"/>
                    </a:lnTo>
                    <a:lnTo>
                      <a:pt x="738" y="72"/>
                    </a:lnTo>
                    <a:lnTo>
                      <a:pt x="748" y="72"/>
                    </a:lnTo>
                    <a:lnTo>
                      <a:pt x="774" y="70"/>
                    </a:lnTo>
                    <a:close/>
                    <a:moveTo>
                      <a:pt x="968" y="66"/>
                    </a:moveTo>
                    <a:lnTo>
                      <a:pt x="960" y="68"/>
                    </a:lnTo>
                    <a:lnTo>
                      <a:pt x="962" y="68"/>
                    </a:lnTo>
                    <a:lnTo>
                      <a:pt x="960" y="70"/>
                    </a:lnTo>
                    <a:lnTo>
                      <a:pt x="936" y="72"/>
                    </a:lnTo>
                    <a:lnTo>
                      <a:pt x="936" y="74"/>
                    </a:lnTo>
                    <a:lnTo>
                      <a:pt x="930" y="74"/>
                    </a:lnTo>
                    <a:lnTo>
                      <a:pt x="934" y="72"/>
                    </a:lnTo>
                    <a:lnTo>
                      <a:pt x="926" y="70"/>
                    </a:lnTo>
                    <a:lnTo>
                      <a:pt x="928" y="70"/>
                    </a:lnTo>
                    <a:lnTo>
                      <a:pt x="932" y="68"/>
                    </a:lnTo>
                    <a:lnTo>
                      <a:pt x="928" y="64"/>
                    </a:lnTo>
                    <a:lnTo>
                      <a:pt x="934" y="62"/>
                    </a:lnTo>
                    <a:lnTo>
                      <a:pt x="934" y="60"/>
                    </a:lnTo>
                    <a:lnTo>
                      <a:pt x="944" y="58"/>
                    </a:lnTo>
                    <a:lnTo>
                      <a:pt x="956" y="62"/>
                    </a:lnTo>
                    <a:lnTo>
                      <a:pt x="954" y="62"/>
                    </a:lnTo>
                    <a:lnTo>
                      <a:pt x="962" y="62"/>
                    </a:lnTo>
                    <a:lnTo>
                      <a:pt x="966" y="64"/>
                    </a:lnTo>
                    <a:lnTo>
                      <a:pt x="968" y="66"/>
                    </a:lnTo>
                    <a:close/>
                    <a:moveTo>
                      <a:pt x="904" y="126"/>
                    </a:moveTo>
                    <a:lnTo>
                      <a:pt x="894" y="122"/>
                    </a:lnTo>
                    <a:lnTo>
                      <a:pt x="886" y="118"/>
                    </a:lnTo>
                    <a:lnTo>
                      <a:pt x="888" y="118"/>
                    </a:lnTo>
                    <a:lnTo>
                      <a:pt x="898" y="114"/>
                    </a:lnTo>
                    <a:lnTo>
                      <a:pt x="900" y="114"/>
                    </a:lnTo>
                    <a:lnTo>
                      <a:pt x="898" y="112"/>
                    </a:lnTo>
                    <a:lnTo>
                      <a:pt x="904" y="112"/>
                    </a:lnTo>
                    <a:lnTo>
                      <a:pt x="906" y="110"/>
                    </a:lnTo>
                    <a:lnTo>
                      <a:pt x="922" y="108"/>
                    </a:lnTo>
                    <a:lnTo>
                      <a:pt x="930" y="114"/>
                    </a:lnTo>
                    <a:lnTo>
                      <a:pt x="920" y="126"/>
                    </a:lnTo>
                    <a:lnTo>
                      <a:pt x="904" y="126"/>
                    </a:lnTo>
                    <a:close/>
                    <a:moveTo>
                      <a:pt x="758" y="227"/>
                    </a:moveTo>
                    <a:lnTo>
                      <a:pt x="754" y="225"/>
                    </a:lnTo>
                    <a:lnTo>
                      <a:pt x="750" y="225"/>
                    </a:lnTo>
                    <a:lnTo>
                      <a:pt x="754" y="223"/>
                    </a:lnTo>
                    <a:lnTo>
                      <a:pt x="762" y="223"/>
                    </a:lnTo>
                    <a:lnTo>
                      <a:pt x="768" y="221"/>
                    </a:lnTo>
                    <a:lnTo>
                      <a:pt x="774" y="219"/>
                    </a:lnTo>
                    <a:lnTo>
                      <a:pt x="772" y="217"/>
                    </a:lnTo>
                    <a:lnTo>
                      <a:pt x="774" y="215"/>
                    </a:lnTo>
                    <a:lnTo>
                      <a:pt x="776" y="215"/>
                    </a:lnTo>
                    <a:lnTo>
                      <a:pt x="778" y="213"/>
                    </a:lnTo>
                    <a:lnTo>
                      <a:pt x="784" y="209"/>
                    </a:lnTo>
                    <a:lnTo>
                      <a:pt x="792" y="211"/>
                    </a:lnTo>
                    <a:lnTo>
                      <a:pt x="792" y="213"/>
                    </a:lnTo>
                    <a:lnTo>
                      <a:pt x="794" y="215"/>
                    </a:lnTo>
                    <a:lnTo>
                      <a:pt x="802" y="219"/>
                    </a:lnTo>
                    <a:lnTo>
                      <a:pt x="804" y="221"/>
                    </a:lnTo>
                    <a:lnTo>
                      <a:pt x="800" y="225"/>
                    </a:lnTo>
                    <a:lnTo>
                      <a:pt x="806" y="225"/>
                    </a:lnTo>
                    <a:lnTo>
                      <a:pt x="800" y="229"/>
                    </a:lnTo>
                    <a:lnTo>
                      <a:pt x="794" y="231"/>
                    </a:lnTo>
                    <a:lnTo>
                      <a:pt x="784" y="233"/>
                    </a:lnTo>
                    <a:lnTo>
                      <a:pt x="778" y="231"/>
                    </a:lnTo>
                    <a:lnTo>
                      <a:pt x="776" y="231"/>
                    </a:lnTo>
                    <a:lnTo>
                      <a:pt x="770" y="231"/>
                    </a:lnTo>
                    <a:lnTo>
                      <a:pt x="766" y="229"/>
                    </a:lnTo>
                    <a:lnTo>
                      <a:pt x="762" y="227"/>
                    </a:lnTo>
                    <a:lnTo>
                      <a:pt x="758" y="227"/>
                    </a:lnTo>
                    <a:close/>
                    <a:moveTo>
                      <a:pt x="1070" y="140"/>
                    </a:moveTo>
                    <a:lnTo>
                      <a:pt x="1088" y="142"/>
                    </a:lnTo>
                    <a:lnTo>
                      <a:pt x="1102" y="142"/>
                    </a:lnTo>
                    <a:lnTo>
                      <a:pt x="1110" y="144"/>
                    </a:lnTo>
                    <a:lnTo>
                      <a:pt x="1112" y="146"/>
                    </a:lnTo>
                    <a:lnTo>
                      <a:pt x="1114" y="148"/>
                    </a:lnTo>
                    <a:lnTo>
                      <a:pt x="1114" y="150"/>
                    </a:lnTo>
                    <a:lnTo>
                      <a:pt x="1116" y="152"/>
                    </a:lnTo>
                    <a:lnTo>
                      <a:pt x="1116" y="154"/>
                    </a:lnTo>
                    <a:lnTo>
                      <a:pt x="1118" y="154"/>
                    </a:lnTo>
                    <a:lnTo>
                      <a:pt x="1116" y="156"/>
                    </a:lnTo>
                    <a:lnTo>
                      <a:pt x="1110" y="156"/>
                    </a:lnTo>
                    <a:lnTo>
                      <a:pt x="1086" y="154"/>
                    </a:lnTo>
                    <a:lnTo>
                      <a:pt x="1072" y="156"/>
                    </a:lnTo>
                    <a:lnTo>
                      <a:pt x="1066" y="156"/>
                    </a:lnTo>
                    <a:lnTo>
                      <a:pt x="1066" y="152"/>
                    </a:lnTo>
                    <a:lnTo>
                      <a:pt x="1068" y="148"/>
                    </a:lnTo>
                    <a:lnTo>
                      <a:pt x="1062" y="148"/>
                    </a:lnTo>
                    <a:lnTo>
                      <a:pt x="1068" y="142"/>
                    </a:lnTo>
                    <a:lnTo>
                      <a:pt x="1070" y="140"/>
                    </a:lnTo>
                    <a:close/>
                    <a:moveTo>
                      <a:pt x="70" y="589"/>
                    </a:moveTo>
                    <a:lnTo>
                      <a:pt x="74" y="597"/>
                    </a:lnTo>
                    <a:lnTo>
                      <a:pt x="72" y="599"/>
                    </a:lnTo>
                    <a:lnTo>
                      <a:pt x="72" y="603"/>
                    </a:lnTo>
                    <a:lnTo>
                      <a:pt x="78" y="607"/>
                    </a:lnTo>
                    <a:lnTo>
                      <a:pt x="80" y="611"/>
                    </a:lnTo>
                    <a:lnTo>
                      <a:pt x="80" y="621"/>
                    </a:lnTo>
                    <a:lnTo>
                      <a:pt x="80" y="619"/>
                    </a:lnTo>
                    <a:lnTo>
                      <a:pt x="80" y="623"/>
                    </a:lnTo>
                    <a:lnTo>
                      <a:pt x="76" y="625"/>
                    </a:lnTo>
                    <a:lnTo>
                      <a:pt x="72" y="625"/>
                    </a:lnTo>
                    <a:lnTo>
                      <a:pt x="54" y="617"/>
                    </a:lnTo>
                    <a:lnTo>
                      <a:pt x="50" y="613"/>
                    </a:lnTo>
                    <a:lnTo>
                      <a:pt x="48" y="609"/>
                    </a:lnTo>
                    <a:lnTo>
                      <a:pt x="48" y="607"/>
                    </a:lnTo>
                    <a:lnTo>
                      <a:pt x="48" y="603"/>
                    </a:lnTo>
                    <a:lnTo>
                      <a:pt x="44" y="605"/>
                    </a:lnTo>
                    <a:lnTo>
                      <a:pt x="42" y="603"/>
                    </a:lnTo>
                    <a:lnTo>
                      <a:pt x="40" y="603"/>
                    </a:lnTo>
                    <a:lnTo>
                      <a:pt x="38" y="595"/>
                    </a:lnTo>
                    <a:lnTo>
                      <a:pt x="36" y="593"/>
                    </a:lnTo>
                    <a:lnTo>
                      <a:pt x="36" y="591"/>
                    </a:lnTo>
                    <a:lnTo>
                      <a:pt x="34" y="589"/>
                    </a:lnTo>
                    <a:lnTo>
                      <a:pt x="30" y="589"/>
                    </a:lnTo>
                    <a:lnTo>
                      <a:pt x="32" y="587"/>
                    </a:lnTo>
                    <a:lnTo>
                      <a:pt x="32" y="585"/>
                    </a:lnTo>
                    <a:lnTo>
                      <a:pt x="32" y="583"/>
                    </a:lnTo>
                    <a:lnTo>
                      <a:pt x="30" y="575"/>
                    </a:lnTo>
                    <a:lnTo>
                      <a:pt x="38" y="573"/>
                    </a:lnTo>
                    <a:lnTo>
                      <a:pt x="44" y="575"/>
                    </a:lnTo>
                    <a:lnTo>
                      <a:pt x="48" y="579"/>
                    </a:lnTo>
                    <a:lnTo>
                      <a:pt x="70" y="585"/>
                    </a:lnTo>
                    <a:lnTo>
                      <a:pt x="70" y="589"/>
                    </a:lnTo>
                    <a:close/>
                    <a:moveTo>
                      <a:pt x="854" y="56"/>
                    </a:moveTo>
                    <a:lnTo>
                      <a:pt x="860" y="50"/>
                    </a:lnTo>
                    <a:lnTo>
                      <a:pt x="876" y="50"/>
                    </a:lnTo>
                    <a:lnTo>
                      <a:pt x="890" y="52"/>
                    </a:lnTo>
                    <a:lnTo>
                      <a:pt x="898" y="54"/>
                    </a:lnTo>
                    <a:lnTo>
                      <a:pt x="906" y="56"/>
                    </a:lnTo>
                    <a:lnTo>
                      <a:pt x="912" y="58"/>
                    </a:lnTo>
                    <a:lnTo>
                      <a:pt x="916" y="60"/>
                    </a:lnTo>
                    <a:lnTo>
                      <a:pt x="918" y="62"/>
                    </a:lnTo>
                    <a:lnTo>
                      <a:pt x="916" y="64"/>
                    </a:lnTo>
                    <a:lnTo>
                      <a:pt x="910" y="64"/>
                    </a:lnTo>
                    <a:lnTo>
                      <a:pt x="908" y="66"/>
                    </a:lnTo>
                    <a:lnTo>
                      <a:pt x="914" y="70"/>
                    </a:lnTo>
                    <a:lnTo>
                      <a:pt x="908" y="72"/>
                    </a:lnTo>
                    <a:lnTo>
                      <a:pt x="904" y="74"/>
                    </a:lnTo>
                    <a:lnTo>
                      <a:pt x="892" y="74"/>
                    </a:lnTo>
                    <a:lnTo>
                      <a:pt x="890" y="72"/>
                    </a:lnTo>
                    <a:lnTo>
                      <a:pt x="892" y="70"/>
                    </a:lnTo>
                    <a:lnTo>
                      <a:pt x="890" y="68"/>
                    </a:lnTo>
                    <a:lnTo>
                      <a:pt x="884" y="68"/>
                    </a:lnTo>
                    <a:lnTo>
                      <a:pt x="872" y="68"/>
                    </a:lnTo>
                    <a:lnTo>
                      <a:pt x="872" y="66"/>
                    </a:lnTo>
                    <a:lnTo>
                      <a:pt x="856" y="68"/>
                    </a:lnTo>
                    <a:lnTo>
                      <a:pt x="850" y="66"/>
                    </a:lnTo>
                    <a:lnTo>
                      <a:pt x="848" y="64"/>
                    </a:lnTo>
                    <a:lnTo>
                      <a:pt x="850" y="64"/>
                    </a:lnTo>
                    <a:lnTo>
                      <a:pt x="854" y="56"/>
                    </a:lnTo>
                    <a:close/>
                    <a:moveTo>
                      <a:pt x="626" y="102"/>
                    </a:moveTo>
                    <a:lnTo>
                      <a:pt x="622" y="102"/>
                    </a:lnTo>
                    <a:lnTo>
                      <a:pt x="614" y="106"/>
                    </a:lnTo>
                    <a:lnTo>
                      <a:pt x="608" y="106"/>
                    </a:lnTo>
                    <a:lnTo>
                      <a:pt x="604" y="106"/>
                    </a:lnTo>
                    <a:lnTo>
                      <a:pt x="598" y="104"/>
                    </a:lnTo>
                    <a:lnTo>
                      <a:pt x="592" y="102"/>
                    </a:lnTo>
                    <a:lnTo>
                      <a:pt x="584" y="104"/>
                    </a:lnTo>
                    <a:lnTo>
                      <a:pt x="580" y="104"/>
                    </a:lnTo>
                    <a:lnTo>
                      <a:pt x="584" y="102"/>
                    </a:lnTo>
                    <a:lnTo>
                      <a:pt x="582" y="100"/>
                    </a:lnTo>
                    <a:lnTo>
                      <a:pt x="590" y="98"/>
                    </a:lnTo>
                    <a:lnTo>
                      <a:pt x="604" y="96"/>
                    </a:lnTo>
                    <a:lnTo>
                      <a:pt x="614" y="94"/>
                    </a:lnTo>
                    <a:lnTo>
                      <a:pt x="626" y="92"/>
                    </a:lnTo>
                    <a:lnTo>
                      <a:pt x="626" y="90"/>
                    </a:lnTo>
                    <a:lnTo>
                      <a:pt x="636" y="88"/>
                    </a:lnTo>
                    <a:lnTo>
                      <a:pt x="638" y="86"/>
                    </a:lnTo>
                    <a:lnTo>
                      <a:pt x="642" y="86"/>
                    </a:lnTo>
                    <a:lnTo>
                      <a:pt x="654" y="82"/>
                    </a:lnTo>
                    <a:lnTo>
                      <a:pt x="672" y="82"/>
                    </a:lnTo>
                    <a:lnTo>
                      <a:pt x="680" y="80"/>
                    </a:lnTo>
                    <a:lnTo>
                      <a:pt x="690" y="78"/>
                    </a:lnTo>
                    <a:lnTo>
                      <a:pt x="698" y="82"/>
                    </a:lnTo>
                    <a:lnTo>
                      <a:pt x="682" y="86"/>
                    </a:lnTo>
                    <a:lnTo>
                      <a:pt x="686" y="88"/>
                    </a:lnTo>
                    <a:lnTo>
                      <a:pt x="682" y="90"/>
                    </a:lnTo>
                    <a:lnTo>
                      <a:pt x="680" y="92"/>
                    </a:lnTo>
                    <a:lnTo>
                      <a:pt x="676" y="94"/>
                    </a:lnTo>
                    <a:lnTo>
                      <a:pt x="662" y="94"/>
                    </a:lnTo>
                    <a:lnTo>
                      <a:pt x="658" y="96"/>
                    </a:lnTo>
                    <a:lnTo>
                      <a:pt x="650" y="98"/>
                    </a:lnTo>
                    <a:lnTo>
                      <a:pt x="648" y="98"/>
                    </a:lnTo>
                    <a:lnTo>
                      <a:pt x="638" y="98"/>
                    </a:lnTo>
                    <a:lnTo>
                      <a:pt x="632" y="98"/>
                    </a:lnTo>
                    <a:lnTo>
                      <a:pt x="632" y="100"/>
                    </a:lnTo>
                    <a:lnTo>
                      <a:pt x="626" y="102"/>
                    </a:lnTo>
                    <a:close/>
                    <a:moveTo>
                      <a:pt x="842" y="100"/>
                    </a:moveTo>
                    <a:lnTo>
                      <a:pt x="840" y="98"/>
                    </a:lnTo>
                    <a:lnTo>
                      <a:pt x="846" y="96"/>
                    </a:lnTo>
                    <a:lnTo>
                      <a:pt x="850" y="96"/>
                    </a:lnTo>
                    <a:lnTo>
                      <a:pt x="858" y="94"/>
                    </a:lnTo>
                    <a:lnTo>
                      <a:pt x="868" y="94"/>
                    </a:lnTo>
                    <a:lnTo>
                      <a:pt x="878" y="94"/>
                    </a:lnTo>
                    <a:lnTo>
                      <a:pt x="894" y="92"/>
                    </a:lnTo>
                    <a:lnTo>
                      <a:pt x="898" y="94"/>
                    </a:lnTo>
                    <a:lnTo>
                      <a:pt x="896" y="96"/>
                    </a:lnTo>
                    <a:lnTo>
                      <a:pt x="896" y="100"/>
                    </a:lnTo>
                    <a:lnTo>
                      <a:pt x="894" y="100"/>
                    </a:lnTo>
                    <a:lnTo>
                      <a:pt x="888" y="106"/>
                    </a:lnTo>
                    <a:lnTo>
                      <a:pt x="888" y="108"/>
                    </a:lnTo>
                    <a:lnTo>
                      <a:pt x="884" y="112"/>
                    </a:lnTo>
                    <a:lnTo>
                      <a:pt x="874" y="114"/>
                    </a:lnTo>
                    <a:lnTo>
                      <a:pt x="876" y="118"/>
                    </a:lnTo>
                    <a:lnTo>
                      <a:pt x="870" y="118"/>
                    </a:lnTo>
                    <a:lnTo>
                      <a:pt x="840" y="120"/>
                    </a:lnTo>
                    <a:lnTo>
                      <a:pt x="838" y="118"/>
                    </a:lnTo>
                    <a:lnTo>
                      <a:pt x="840" y="116"/>
                    </a:lnTo>
                    <a:lnTo>
                      <a:pt x="838" y="114"/>
                    </a:lnTo>
                    <a:lnTo>
                      <a:pt x="844" y="114"/>
                    </a:lnTo>
                    <a:lnTo>
                      <a:pt x="842" y="112"/>
                    </a:lnTo>
                    <a:lnTo>
                      <a:pt x="820" y="110"/>
                    </a:lnTo>
                    <a:lnTo>
                      <a:pt x="820" y="108"/>
                    </a:lnTo>
                    <a:lnTo>
                      <a:pt x="830" y="108"/>
                    </a:lnTo>
                    <a:lnTo>
                      <a:pt x="828" y="106"/>
                    </a:lnTo>
                    <a:lnTo>
                      <a:pt x="830" y="106"/>
                    </a:lnTo>
                    <a:lnTo>
                      <a:pt x="834" y="104"/>
                    </a:lnTo>
                    <a:lnTo>
                      <a:pt x="840" y="102"/>
                    </a:lnTo>
                    <a:lnTo>
                      <a:pt x="842" y="100"/>
                    </a:lnTo>
                    <a:close/>
                    <a:moveTo>
                      <a:pt x="876" y="166"/>
                    </a:moveTo>
                    <a:lnTo>
                      <a:pt x="870" y="168"/>
                    </a:lnTo>
                    <a:lnTo>
                      <a:pt x="856" y="168"/>
                    </a:lnTo>
                    <a:lnTo>
                      <a:pt x="862" y="160"/>
                    </a:lnTo>
                    <a:lnTo>
                      <a:pt x="860" y="158"/>
                    </a:lnTo>
                    <a:lnTo>
                      <a:pt x="876" y="140"/>
                    </a:lnTo>
                    <a:lnTo>
                      <a:pt x="884" y="136"/>
                    </a:lnTo>
                    <a:lnTo>
                      <a:pt x="900" y="134"/>
                    </a:lnTo>
                    <a:lnTo>
                      <a:pt x="908" y="134"/>
                    </a:lnTo>
                    <a:lnTo>
                      <a:pt x="922" y="134"/>
                    </a:lnTo>
                    <a:lnTo>
                      <a:pt x="924" y="136"/>
                    </a:lnTo>
                    <a:lnTo>
                      <a:pt x="936" y="136"/>
                    </a:lnTo>
                    <a:lnTo>
                      <a:pt x="950" y="138"/>
                    </a:lnTo>
                    <a:lnTo>
                      <a:pt x="938" y="142"/>
                    </a:lnTo>
                    <a:lnTo>
                      <a:pt x="924" y="148"/>
                    </a:lnTo>
                    <a:lnTo>
                      <a:pt x="924" y="150"/>
                    </a:lnTo>
                    <a:lnTo>
                      <a:pt x="910" y="156"/>
                    </a:lnTo>
                    <a:lnTo>
                      <a:pt x="906" y="158"/>
                    </a:lnTo>
                    <a:lnTo>
                      <a:pt x="884" y="162"/>
                    </a:lnTo>
                    <a:lnTo>
                      <a:pt x="876" y="166"/>
                    </a:lnTo>
                    <a:close/>
                    <a:moveTo>
                      <a:pt x="912" y="291"/>
                    </a:moveTo>
                    <a:lnTo>
                      <a:pt x="910" y="291"/>
                    </a:lnTo>
                    <a:lnTo>
                      <a:pt x="920" y="293"/>
                    </a:lnTo>
                    <a:lnTo>
                      <a:pt x="920" y="297"/>
                    </a:lnTo>
                    <a:lnTo>
                      <a:pt x="926" y="301"/>
                    </a:lnTo>
                    <a:lnTo>
                      <a:pt x="932" y="301"/>
                    </a:lnTo>
                    <a:lnTo>
                      <a:pt x="936" y="307"/>
                    </a:lnTo>
                    <a:lnTo>
                      <a:pt x="936" y="313"/>
                    </a:lnTo>
                    <a:lnTo>
                      <a:pt x="938" y="315"/>
                    </a:lnTo>
                    <a:lnTo>
                      <a:pt x="944" y="315"/>
                    </a:lnTo>
                    <a:lnTo>
                      <a:pt x="948" y="317"/>
                    </a:lnTo>
                    <a:lnTo>
                      <a:pt x="950" y="319"/>
                    </a:lnTo>
                    <a:lnTo>
                      <a:pt x="946" y="319"/>
                    </a:lnTo>
                    <a:lnTo>
                      <a:pt x="934" y="325"/>
                    </a:lnTo>
                    <a:lnTo>
                      <a:pt x="924" y="321"/>
                    </a:lnTo>
                    <a:lnTo>
                      <a:pt x="916" y="321"/>
                    </a:lnTo>
                    <a:lnTo>
                      <a:pt x="916" y="319"/>
                    </a:lnTo>
                    <a:lnTo>
                      <a:pt x="912" y="317"/>
                    </a:lnTo>
                    <a:lnTo>
                      <a:pt x="916" y="313"/>
                    </a:lnTo>
                    <a:lnTo>
                      <a:pt x="906" y="315"/>
                    </a:lnTo>
                    <a:lnTo>
                      <a:pt x="900" y="317"/>
                    </a:lnTo>
                    <a:lnTo>
                      <a:pt x="894" y="321"/>
                    </a:lnTo>
                    <a:lnTo>
                      <a:pt x="888" y="321"/>
                    </a:lnTo>
                    <a:lnTo>
                      <a:pt x="880" y="327"/>
                    </a:lnTo>
                    <a:lnTo>
                      <a:pt x="868" y="333"/>
                    </a:lnTo>
                    <a:lnTo>
                      <a:pt x="864" y="331"/>
                    </a:lnTo>
                    <a:lnTo>
                      <a:pt x="870" y="321"/>
                    </a:lnTo>
                    <a:lnTo>
                      <a:pt x="852" y="321"/>
                    </a:lnTo>
                    <a:lnTo>
                      <a:pt x="846" y="323"/>
                    </a:lnTo>
                    <a:lnTo>
                      <a:pt x="848" y="319"/>
                    </a:lnTo>
                    <a:lnTo>
                      <a:pt x="858" y="319"/>
                    </a:lnTo>
                    <a:lnTo>
                      <a:pt x="868" y="315"/>
                    </a:lnTo>
                    <a:lnTo>
                      <a:pt x="870" y="311"/>
                    </a:lnTo>
                    <a:lnTo>
                      <a:pt x="874" y="303"/>
                    </a:lnTo>
                    <a:lnTo>
                      <a:pt x="892" y="283"/>
                    </a:lnTo>
                    <a:lnTo>
                      <a:pt x="900" y="279"/>
                    </a:lnTo>
                    <a:lnTo>
                      <a:pt x="900" y="281"/>
                    </a:lnTo>
                    <a:lnTo>
                      <a:pt x="904" y="281"/>
                    </a:lnTo>
                    <a:lnTo>
                      <a:pt x="904" y="285"/>
                    </a:lnTo>
                    <a:lnTo>
                      <a:pt x="898" y="285"/>
                    </a:lnTo>
                    <a:lnTo>
                      <a:pt x="900" y="287"/>
                    </a:lnTo>
                    <a:lnTo>
                      <a:pt x="900" y="291"/>
                    </a:lnTo>
                    <a:lnTo>
                      <a:pt x="902" y="293"/>
                    </a:lnTo>
                    <a:lnTo>
                      <a:pt x="908" y="287"/>
                    </a:lnTo>
                    <a:lnTo>
                      <a:pt x="912" y="291"/>
                    </a:lnTo>
                    <a:close/>
                    <a:moveTo>
                      <a:pt x="842" y="156"/>
                    </a:moveTo>
                    <a:lnTo>
                      <a:pt x="842" y="158"/>
                    </a:lnTo>
                    <a:lnTo>
                      <a:pt x="848" y="158"/>
                    </a:lnTo>
                    <a:lnTo>
                      <a:pt x="846" y="164"/>
                    </a:lnTo>
                    <a:lnTo>
                      <a:pt x="840" y="166"/>
                    </a:lnTo>
                    <a:lnTo>
                      <a:pt x="838" y="170"/>
                    </a:lnTo>
                    <a:lnTo>
                      <a:pt x="832" y="172"/>
                    </a:lnTo>
                    <a:lnTo>
                      <a:pt x="828" y="174"/>
                    </a:lnTo>
                    <a:lnTo>
                      <a:pt x="820" y="176"/>
                    </a:lnTo>
                    <a:lnTo>
                      <a:pt x="810" y="178"/>
                    </a:lnTo>
                    <a:lnTo>
                      <a:pt x="800" y="182"/>
                    </a:lnTo>
                    <a:lnTo>
                      <a:pt x="798" y="182"/>
                    </a:lnTo>
                    <a:lnTo>
                      <a:pt x="796" y="180"/>
                    </a:lnTo>
                    <a:lnTo>
                      <a:pt x="792" y="180"/>
                    </a:lnTo>
                    <a:lnTo>
                      <a:pt x="794" y="176"/>
                    </a:lnTo>
                    <a:lnTo>
                      <a:pt x="792" y="174"/>
                    </a:lnTo>
                    <a:lnTo>
                      <a:pt x="792" y="172"/>
                    </a:lnTo>
                    <a:lnTo>
                      <a:pt x="788" y="170"/>
                    </a:lnTo>
                    <a:lnTo>
                      <a:pt x="788" y="168"/>
                    </a:lnTo>
                    <a:lnTo>
                      <a:pt x="784" y="166"/>
                    </a:lnTo>
                    <a:lnTo>
                      <a:pt x="782" y="166"/>
                    </a:lnTo>
                    <a:lnTo>
                      <a:pt x="776" y="166"/>
                    </a:lnTo>
                    <a:lnTo>
                      <a:pt x="774" y="164"/>
                    </a:lnTo>
                    <a:lnTo>
                      <a:pt x="770" y="160"/>
                    </a:lnTo>
                    <a:lnTo>
                      <a:pt x="774" y="156"/>
                    </a:lnTo>
                    <a:lnTo>
                      <a:pt x="776" y="154"/>
                    </a:lnTo>
                    <a:lnTo>
                      <a:pt x="782" y="154"/>
                    </a:lnTo>
                    <a:lnTo>
                      <a:pt x="798" y="146"/>
                    </a:lnTo>
                    <a:lnTo>
                      <a:pt x="802" y="144"/>
                    </a:lnTo>
                    <a:lnTo>
                      <a:pt x="804" y="142"/>
                    </a:lnTo>
                    <a:lnTo>
                      <a:pt x="808" y="140"/>
                    </a:lnTo>
                    <a:lnTo>
                      <a:pt x="820" y="138"/>
                    </a:lnTo>
                    <a:lnTo>
                      <a:pt x="824" y="138"/>
                    </a:lnTo>
                    <a:lnTo>
                      <a:pt x="832" y="142"/>
                    </a:lnTo>
                    <a:lnTo>
                      <a:pt x="848" y="138"/>
                    </a:lnTo>
                    <a:lnTo>
                      <a:pt x="858" y="138"/>
                    </a:lnTo>
                    <a:lnTo>
                      <a:pt x="860" y="140"/>
                    </a:lnTo>
                    <a:lnTo>
                      <a:pt x="856" y="142"/>
                    </a:lnTo>
                    <a:lnTo>
                      <a:pt x="852" y="144"/>
                    </a:lnTo>
                    <a:lnTo>
                      <a:pt x="850" y="146"/>
                    </a:lnTo>
                    <a:lnTo>
                      <a:pt x="842" y="154"/>
                    </a:lnTo>
                    <a:lnTo>
                      <a:pt x="842" y="156"/>
                    </a:lnTo>
                    <a:close/>
                    <a:moveTo>
                      <a:pt x="1202" y="603"/>
                    </a:moveTo>
                    <a:lnTo>
                      <a:pt x="1204" y="601"/>
                    </a:lnTo>
                    <a:lnTo>
                      <a:pt x="1206" y="601"/>
                    </a:lnTo>
                    <a:lnTo>
                      <a:pt x="1206" y="605"/>
                    </a:lnTo>
                    <a:lnTo>
                      <a:pt x="1210" y="603"/>
                    </a:lnTo>
                    <a:lnTo>
                      <a:pt x="1210" y="605"/>
                    </a:lnTo>
                    <a:lnTo>
                      <a:pt x="1218" y="601"/>
                    </a:lnTo>
                    <a:lnTo>
                      <a:pt x="1218" y="603"/>
                    </a:lnTo>
                    <a:lnTo>
                      <a:pt x="1220" y="603"/>
                    </a:lnTo>
                    <a:lnTo>
                      <a:pt x="1226" y="603"/>
                    </a:lnTo>
                    <a:lnTo>
                      <a:pt x="1230" y="607"/>
                    </a:lnTo>
                    <a:lnTo>
                      <a:pt x="1228" y="611"/>
                    </a:lnTo>
                    <a:lnTo>
                      <a:pt x="1224" y="617"/>
                    </a:lnTo>
                    <a:lnTo>
                      <a:pt x="1226" y="619"/>
                    </a:lnTo>
                    <a:lnTo>
                      <a:pt x="1228" y="621"/>
                    </a:lnTo>
                    <a:lnTo>
                      <a:pt x="1230" y="621"/>
                    </a:lnTo>
                    <a:lnTo>
                      <a:pt x="1234" y="619"/>
                    </a:lnTo>
                    <a:lnTo>
                      <a:pt x="1234" y="621"/>
                    </a:lnTo>
                    <a:lnTo>
                      <a:pt x="1234" y="623"/>
                    </a:lnTo>
                    <a:lnTo>
                      <a:pt x="1230" y="625"/>
                    </a:lnTo>
                    <a:lnTo>
                      <a:pt x="1220" y="631"/>
                    </a:lnTo>
                    <a:lnTo>
                      <a:pt x="1222" y="633"/>
                    </a:lnTo>
                    <a:lnTo>
                      <a:pt x="1228" y="633"/>
                    </a:lnTo>
                    <a:lnTo>
                      <a:pt x="1232" y="631"/>
                    </a:lnTo>
                    <a:lnTo>
                      <a:pt x="1234" y="629"/>
                    </a:lnTo>
                    <a:lnTo>
                      <a:pt x="1236" y="631"/>
                    </a:lnTo>
                    <a:lnTo>
                      <a:pt x="1230" y="633"/>
                    </a:lnTo>
                    <a:lnTo>
                      <a:pt x="1226" y="641"/>
                    </a:lnTo>
                    <a:lnTo>
                      <a:pt x="1226" y="643"/>
                    </a:lnTo>
                    <a:lnTo>
                      <a:pt x="1226" y="645"/>
                    </a:lnTo>
                    <a:lnTo>
                      <a:pt x="1232" y="641"/>
                    </a:lnTo>
                    <a:lnTo>
                      <a:pt x="1234" y="637"/>
                    </a:lnTo>
                    <a:lnTo>
                      <a:pt x="1234" y="645"/>
                    </a:lnTo>
                    <a:lnTo>
                      <a:pt x="1228" y="653"/>
                    </a:lnTo>
                    <a:lnTo>
                      <a:pt x="1224" y="661"/>
                    </a:lnTo>
                    <a:lnTo>
                      <a:pt x="1220" y="661"/>
                    </a:lnTo>
                    <a:lnTo>
                      <a:pt x="1214" y="661"/>
                    </a:lnTo>
                    <a:lnTo>
                      <a:pt x="1216" y="655"/>
                    </a:lnTo>
                    <a:lnTo>
                      <a:pt x="1216" y="653"/>
                    </a:lnTo>
                    <a:lnTo>
                      <a:pt x="1206" y="657"/>
                    </a:lnTo>
                    <a:lnTo>
                      <a:pt x="1214" y="641"/>
                    </a:lnTo>
                    <a:lnTo>
                      <a:pt x="1212" y="635"/>
                    </a:lnTo>
                    <a:lnTo>
                      <a:pt x="1210" y="635"/>
                    </a:lnTo>
                    <a:lnTo>
                      <a:pt x="1206" y="645"/>
                    </a:lnTo>
                    <a:lnTo>
                      <a:pt x="1198" y="645"/>
                    </a:lnTo>
                    <a:lnTo>
                      <a:pt x="1188" y="655"/>
                    </a:lnTo>
                    <a:lnTo>
                      <a:pt x="1178" y="655"/>
                    </a:lnTo>
                    <a:lnTo>
                      <a:pt x="1178" y="653"/>
                    </a:lnTo>
                    <a:lnTo>
                      <a:pt x="1186" y="651"/>
                    </a:lnTo>
                    <a:lnTo>
                      <a:pt x="1190" y="647"/>
                    </a:lnTo>
                    <a:lnTo>
                      <a:pt x="1194" y="645"/>
                    </a:lnTo>
                    <a:lnTo>
                      <a:pt x="1188" y="643"/>
                    </a:lnTo>
                    <a:lnTo>
                      <a:pt x="1186" y="645"/>
                    </a:lnTo>
                    <a:lnTo>
                      <a:pt x="1182" y="643"/>
                    </a:lnTo>
                    <a:lnTo>
                      <a:pt x="1176" y="643"/>
                    </a:lnTo>
                    <a:lnTo>
                      <a:pt x="1178" y="641"/>
                    </a:lnTo>
                    <a:lnTo>
                      <a:pt x="1170" y="641"/>
                    </a:lnTo>
                    <a:lnTo>
                      <a:pt x="1164" y="643"/>
                    </a:lnTo>
                    <a:lnTo>
                      <a:pt x="1154" y="641"/>
                    </a:lnTo>
                    <a:lnTo>
                      <a:pt x="1142" y="639"/>
                    </a:lnTo>
                    <a:lnTo>
                      <a:pt x="1130" y="641"/>
                    </a:lnTo>
                    <a:lnTo>
                      <a:pt x="1126" y="639"/>
                    </a:lnTo>
                    <a:lnTo>
                      <a:pt x="1126" y="635"/>
                    </a:lnTo>
                    <a:lnTo>
                      <a:pt x="1146" y="621"/>
                    </a:lnTo>
                    <a:lnTo>
                      <a:pt x="1142" y="621"/>
                    </a:lnTo>
                    <a:lnTo>
                      <a:pt x="1134" y="621"/>
                    </a:lnTo>
                    <a:lnTo>
                      <a:pt x="1140" y="619"/>
                    </a:lnTo>
                    <a:lnTo>
                      <a:pt x="1142" y="621"/>
                    </a:lnTo>
                    <a:lnTo>
                      <a:pt x="1152" y="609"/>
                    </a:lnTo>
                    <a:lnTo>
                      <a:pt x="1154" y="605"/>
                    </a:lnTo>
                    <a:lnTo>
                      <a:pt x="1156" y="603"/>
                    </a:lnTo>
                    <a:lnTo>
                      <a:pt x="1162" y="601"/>
                    </a:lnTo>
                    <a:lnTo>
                      <a:pt x="1162" y="603"/>
                    </a:lnTo>
                    <a:lnTo>
                      <a:pt x="1162" y="597"/>
                    </a:lnTo>
                    <a:lnTo>
                      <a:pt x="1178" y="579"/>
                    </a:lnTo>
                    <a:lnTo>
                      <a:pt x="1178" y="577"/>
                    </a:lnTo>
                    <a:lnTo>
                      <a:pt x="1184" y="573"/>
                    </a:lnTo>
                    <a:lnTo>
                      <a:pt x="1184" y="571"/>
                    </a:lnTo>
                    <a:lnTo>
                      <a:pt x="1186" y="571"/>
                    </a:lnTo>
                    <a:lnTo>
                      <a:pt x="1194" y="563"/>
                    </a:lnTo>
                    <a:lnTo>
                      <a:pt x="1208" y="559"/>
                    </a:lnTo>
                    <a:lnTo>
                      <a:pt x="1210" y="559"/>
                    </a:lnTo>
                    <a:lnTo>
                      <a:pt x="1214" y="559"/>
                    </a:lnTo>
                    <a:lnTo>
                      <a:pt x="1210" y="565"/>
                    </a:lnTo>
                    <a:lnTo>
                      <a:pt x="1206" y="567"/>
                    </a:lnTo>
                    <a:lnTo>
                      <a:pt x="1202" y="573"/>
                    </a:lnTo>
                    <a:lnTo>
                      <a:pt x="1196" y="577"/>
                    </a:lnTo>
                    <a:lnTo>
                      <a:pt x="1194" y="581"/>
                    </a:lnTo>
                    <a:lnTo>
                      <a:pt x="1182" y="593"/>
                    </a:lnTo>
                    <a:lnTo>
                      <a:pt x="1182" y="597"/>
                    </a:lnTo>
                    <a:lnTo>
                      <a:pt x="1180" y="601"/>
                    </a:lnTo>
                    <a:lnTo>
                      <a:pt x="1194" y="589"/>
                    </a:lnTo>
                    <a:lnTo>
                      <a:pt x="1192" y="591"/>
                    </a:lnTo>
                    <a:lnTo>
                      <a:pt x="1196" y="591"/>
                    </a:lnTo>
                    <a:lnTo>
                      <a:pt x="1200" y="593"/>
                    </a:lnTo>
                    <a:lnTo>
                      <a:pt x="1204" y="593"/>
                    </a:lnTo>
                    <a:lnTo>
                      <a:pt x="1194" y="597"/>
                    </a:lnTo>
                    <a:lnTo>
                      <a:pt x="1196" y="599"/>
                    </a:lnTo>
                    <a:lnTo>
                      <a:pt x="1202" y="603"/>
                    </a:lnTo>
                    <a:close/>
                    <a:moveTo>
                      <a:pt x="778" y="102"/>
                    </a:moveTo>
                    <a:lnTo>
                      <a:pt x="784" y="102"/>
                    </a:lnTo>
                    <a:lnTo>
                      <a:pt x="792" y="104"/>
                    </a:lnTo>
                    <a:lnTo>
                      <a:pt x="788" y="108"/>
                    </a:lnTo>
                    <a:lnTo>
                      <a:pt x="782" y="110"/>
                    </a:lnTo>
                    <a:lnTo>
                      <a:pt x="778" y="114"/>
                    </a:lnTo>
                    <a:lnTo>
                      <a:pt x="768" y="118"/>
                    </a:lnTo>
                    <a:lnTo>
                      <a:pt x="750" y="120"/>
                    </a:lnTo>
                    <a:lnTo>
                      <a:pt x="742" y="120"/>
                    </a:lnTo>
                    <a:lnTo>
                      <a:pt x="736" y="120"/>
                    </a:lnTo>
                    <a:lnTo>
                      <a:pt x="722" y="120"/>
                    </a:lnTo>
                    <a:lnTo>
                      <a:pt x="706" y="124"/>
                    </a:lnTo>
                    <a:lnTo>
                      <a:pt x="704" y="124"/>
                    </a:lnTo>
                    <a:lnTo>
                      <a:pt x="680" y="128"/>
                    </a:lnTo>
                    <a:lnTo>
                      <a:pt x="662" y="128"/>
                    </a:lnTo>
                    <a:lnTo>
                      <a:pt x="658" y="128"/>
                    </a:lnTo>
                    <a:lnTo>
                      <a:pt x="656" y="124"/>
                    </a:lnTo>
                    <a:lnTo>
                      <a:pt x="652" y="120"/>
                    </a:lnTo>
                    <a:lnTo>
                      <a:pt x="648" y="118"/>
                    </a:lnTo>
                    <a:lnTo>
                      <a:pt x="640" y="118"/>
                    </a:lnTo>
                    <a:lnTo>
                      <a:pt x="632" y="118"/>
                    </a:lnTo>
                    <a:lnTo>
                      <a:pt x="628" y="114"/>
                    </a:lnTo>
                    <a:lnTo>
                      <a:pt x="634" y="112"/>
                    </a:lnTo>
                    <a:lnTo>
                      <a:pt x="640" y="110"/>
                    </a:lnTo>
                    <a:lnTo>
                      <a:pt x="646" y="106"/>
                    </a:lnTo>
                    <a:lnTo>
                      <a:pt x="652" y="104"/>
                    </a:lnTo>
                    <a:lnTo>
                      <a:pt x="656" y="104"/>
                    </a:lnTo>
                    <a:lnTo>
                      <a:pt x="656" y="102"/>
                    </a:lnTo>
                    <a:lnTo>
                      <a:pt x="662" y="100"/>
                    </a:lnTo>
                    <a:lnTo>
                      <a:pt x="670" y="98"/>
                    </a:lnTo>
                    <a:lnTo>
                      <a:pt x="672" y="96"/>
                    </a:lnTo>
                    <a:lnTo>
                      <a:pt x="686" y="94"/>
                    </a:lnTo>
                    <a:lnTo>
                      <a:pt x="696" y="96"/>
                    </a:lnTo>
                    <a:lnTo>
                      <a:pt x="704" y="98"/>
                    </a:lnTo>
                    <a:lnTo>
                      <a:pt x="710" y="100"/>
                    </a:lnTo>
                    <a:lnTo>
                      <a:pt x="708" y="102"/>
                    </a:lnTo>
                    <a:lnTo>
                      <a:pt x="714" y="104"/>
                    </a:lnTo>
                    <a:lnTo>
                      <a:pt x="716" y="106"/>
                    </a:lnTo>
                    <a:lnTo>
                      <a:pt x="736" y="106"/>
                    </a:lnTo>
                    <a:lnTo>
                      <a:pt x="740" y="104"/>
                    </a:lnTo>
                    <a:lnTo>
                      <a:pt x="748" y="102"/>
                    </a:lnTo>
                    <a:lnTo>
                      <a:pt x="748" y="100"/>
                    </a:lnTo>
                    <a:lnTo>
                      <a:pt x="742" y="100"/>
                    </a:lnTo>
                    <a:lnTo>
                      <a:pt x="738" y="98"/>
                    </a:lnTo>
                    <a:lnTo>
                      <a:pt x="740" y="96"/>
                    </a:lnTo>
                    <a:lnTo>
                      <a:pt x="752" y="94"/>
                    </a:lnTo>
                    <a:lnTo>
                      <a:pt x="756" y="94"/>
                    </a:lnTo>
                    <a:lnTo>
                      <a:pt x="762" y="90"/>
                    </a:lnTo>
                    <a:lnTo>
                      <a:pt x="772" y="90"/>
                    </a:lnTo>
                    <a:lnTo>
                      <a:pt x="770" y="92"/>
                    </a:lnTo>
                    <a:lnTo>
                      <a:pt x="766" y="96"/>
                    </a:lnTo>
                    <a:lnTo>
                      <a:pt x="768" y="96"/>
                    </a:lnTo>
                    <a:lnTo>
                      <a:pt x="766" y="98"/>
                    </a:lnTo>
                    <a:lnTo>
                      <a:pt x="760" y="100"/>
                    </a:lnTo>
                    <a:lnTo>
                      <a:pt x="760" y="102"/>
                    </a:lnTo>
                    <a:lnTo>
                      <a:pt x="764" y="102"/>
                    </a:lnTo>
                    <a:lnTo>
                      <a:pt x="766" y="102"/>
                    </a:lnTo>
                    <a:lnTo>
                      <a:pt x="770" y="104"/>
                    </a:lnTo>
                    <a:lnTo>
                      <a:pt x="778" y="102"/>
                    </a:lnTo>
                    <a:close/>
                    <a:moveTo>
                      <a:pt x="564" y="128"/>
                    </a:moveTo>
                    <a:lnTo>
                      <a:pt x="578" y="132"/>
                    </a:lnTo>
                    <a:lnTo>
                      <a:pt x="580" y="132"/>
                    </a:lnTo>
                    <a:lnTo>
                      <a:pt x="584" y="132"/>
                    </a:lnTo>
                    <a:lnTo>
                      <a:pt x="590" y="132"/>
                    </a:lnTo>
                    <a:lnTo>
                      <a:pt x="604" y="132"/>
                    </a:lnTo>
                    <a:lnTo>
                      <a:pt x="612" y="136"/>
                    </a:lnTo>
                    <a:lnTo>
                      <a:pt x="620" y="144"/>
                    </a:lnTo>
                    <a:lnTo>
                      <a:pt x="610" y="146"/>
                    </a:lnTo>
                    <a:lnTo>
                      <a:pt x="564" y="156"/>
                    </a:lnTo>
                    <a:lnTo>
                      <a:pt x="552" y="160"/>
                    </a:lnTo>
                    <a:lnTo>
                      <a:pt x="542" y="164"/>
                    </a:lnTo>
                    <a:lnTo>
                      <a:pt x="532" y="166"/>
                    </a:lnTo>
                    <a:lnTo>
                      <a:pt x="530" y="168"/>
                    </a:lnTo>
                    <a:lnTo>
                      <a:pt x="524" y="170"/>
                    </a:lnTo>
                    <a:lnTo>
                      <a:pt x="514" y="178"/>
                    </a:lnTo>
                    <a:lnTo>
                      <a:pt x="500" y="180"/>
                    </a:lnTo>
                    <a:lnTo>
                      <a:pt x="498" y="180"/>
                    </a:lnTo>
                    <a:lnTo>
                      <a:pt x="474" y="186"/>
                    </a:lnTo>
                    <a:lnTo>
                      <a:pt x="470" y="184"/>
                    </a:lnTo>
                    <a:lnTo>
                      <a:pt x="472" y="178"/>
                    </a:lnTo>
                    <a:lnTo>
                      <a:pt x="470" y="174"/>
                    </a:lnTo>
                    <a:lnTo>
                      <a:pt x="462" y="170"/>
                    </a:lnTo>
                    <a:lnTo>
                      <a:pt x="454" y="170"/>
                    </a:lnTo>
                    <a:lnTo>
                      <a:pt x="464" y="164"/>
                    </a:lnTo>
                    <a:lnTo>
                      <a:pt x="478" y="160"/>
                    </a:lnTo>
                    <a:lnTo>
                      <a:pt x="482" y="156"/>
                    </a:lnTo>
                    <a:lnTo>
                      <a:pt x="488" y="152"/>
                    </a:lnTo>
                    <a:lnTo>
                      <a:pt x="514" y="142"/>
                    </a:lnTo>
                    <a:lnTo>
                      <a:pt x="516" y="140"/>
                    </a:lnTo>
                    <a:lnTo>
                      <a:pt x="514" y="136"/>
                    </a:lnTo>
                    <a:lnTo>
                      <a:pt x="518" y="132"/>
                    </a:lnTo>
                    <a:lnTo>
                      <a:pt x="516" y="130"/>
                    </a:lnTo>
                    <a:lnTo>
                      <a:pt x="564" y="128"/>
                    </a:lnTo>
                    <a:close/>
                    <a:moveTo>
                      <a:pt x="1006" y="110"/>
                    </a:moveTo>
                    <a:lnTo>
                      <a:pt x="1012" y="108"/>
                    </a:lnTo>
                    <a:lnTo>
                      <a:pt x="1020" y="110"/>
                    </a:lnTo>
                    <a:lnTo>
                      <a:pt x="1028" y="110"/>
                    </a:lnTo>
                    <a:lnTo>
                      <a:pt x="1040" y="108"/>
                    </a:lnTo>
                    <a:lnTo>
                      <a:pt x="1046" y="108"/>
                    </a:lnTo>
                    <a:lnTo>
                      <a:pt x="1060" y="106"/>
                    </a:lnTo>
                    <a:lnTo>
                      <a:pt x="1066" y="106"/>
                    </a:lnTo>
                    <a:lnTo>
                      <a:pt x="1080" y="104"/>
                    </a:lnTo>
                    <a:lnTo>
                      <a:pt x="1094" y="106"/>
                    </a:lnTo>
                    <a:lnTo>
                      <a:pt x="1090" y="108"/>
                    </a:lnTo>
                    <a:lnTo>
                      <a:pt x="1100" y="108"/>
                    </a:lnTo>
                    <a:lnTo>
                      <a:pt x="1106" y="110"/>
                    </a:lnTo>
                    <a:lnTo>
                      <a:pt x="1106" y="112"/>
                    </a:lnTo>
                    <a:lnTo>
                      <a:pt x="1108" y="112"/>
                    </a:lnTo>
                    <a:lnTo>
                      <a:pt x="1108" y="114"/>
                    </a:lnTo>
                    <a:lnTo>
                      <a:pt x="1100" y="118"/>
                    </a:lnTo>
                    <a:lnTo>
                      <a:pt x="1104" y="120"/>
                    </a:lnTo>
                    <a:lnTo>
                      <a:pt x="1096" y="122"/>
                    </a:lnTo>
                    <a:lnTo>
                      <a:pt x="1092" y="122"/>
                    </a:lnTo>
                    <a:lnTo>
                      <a:pt x="1090" y="126"/>
                    </a:lnTo>
                    <a:lnTo>
                      <a:pt x="1078" y="128"/>
                    </a:lnTo>
                    <a:lnTo>
                      <a:pt x="1066" y="128"/>
                    </a:lnTo>
                    <a:lnTo>
                      <a:pt x="1054" y="126"/>
                    </a:lnTo>
                    <a:lnTo>
                      <a:pt x="1046" y="128"/>
                    </a:lnTo>
                    <a:lnTo>
                      <a:pt x="1026" y="126"/>
                    </a:lnTo>
                    <a:lnTo>
                      <a:pt x="1022" y="128"/>
                    </a:lnTo>
                    <a:lnTo>
                      <a:pt x="1018" y="126"/>
                    </a:lnTo>
                    <a:lnTo>
                      <a:pt x="1012" y="128"/>
                    </a:lnTo>
                    <a:lnTo>
                      <a:pt x="1010" y="126"/>
                    </a:lnTo>
                    <a:lnTo>
                      <a:pt x="1004" y="126"/>
                    </a:lnTo>
                    <a:lnTo>
                      <a:pt x="996" y="128"/>
                    </a:lnTo>
                    <a:lnTo>
                      <a:pt x="990" y="128"/>
                    </a:lnTo>
                    <a:lnTo>
                      <a:pt x="982" y="126"/>
                    </a:lnTo>
                    <a:lnTo>
                      <a:pt x="974" y="126"/>
                    </a:lnTo>
                    <a:lnTo>
                      <a:pt x="964" y="126"/>
                    </a:lnTo>
                    <a:lnTo>
                      <a:pt x="954" y="124"/>
                    </a:lnTo>
                    <a:lnTo>
                      <a:pt x="950" y="126"/>
                    </a:lnTo>
                    <a:lnTo>
                      <a:pt x="944" y="124"/>
                    </a:lnTo>
                    <a:lnTo>
                      <a:pt x="942" y="122"/>
                    </a:lnTo>
                    <a:lnTo>
                      <a:pt x="944" y="118"/>
                    </a:lnTo>
                    <a:lnTo>
                      <a:pt x="942" y="116"/>
                    </a:lnTo>
                    <a:lnTo>
                      <a:pt x="944" y="112"/>
                    </a:lnTo>
                    <a:lnTo>
                      <a:pt x="952" y="110"/>
                    </a:lnTo>
                    <a:lnTo>
                      <a:pt x="956" y="106"/>
                    </a:lnTo>
                    <a:lnTo>
                      <a:pt x="954" y="102"/>
                    </a:lnTo>
                    <a:lnTo>
                      <a:pt x="954" y="100"/>
                    </a:lnTo>
                    <a:lnTo>
                      <a:pt x="954" y="96"/>
                    </a:lnTo>
                    <a:lnTo>
                      <a:pt x="944" y="98"/>
                    </a:lnTo>
                    <a:lnTo>
                      <a:pt x="934" y="98"/>
                    </a:lnTo>
                    <a:lnTo>
                      <a:pt x="930" y="98"/>
                    </a:lnTo>
                    <a:lnTo>
                      <a:pt x="922" y="98"/>
                    </a:lnTo>
                    <a:lnTo>
                      <a:pt x="926" y="98"/>
                    </a:lnTo>
                    <a:lnTo>
                      <a:pt x="924" y="96"/>
                    </a:lnTo>
                    <a:lnTo>
                      <a:pt x="920" y="94"/>
                    </a:lnTo>
                    <a:lnTo>
                      <a:pt x="922" y="94"/>
                    </a:lnTo>
                    <a:lnTo>
                      <a:pt x="912" y="92"/>
                    </a:lnTo>
                    <a:lnTo>
                      <a:pt x="914" y="90"/>
                    </a:lnTo>
                    <a:lnTo>
                      <a:pt x="918" y="88"/>
                    </a:lnTo>
                    <a:lnTo>
                      <a:pt x="920" y="88"/>
                    </a:lnTo>
                    <a:lnTo>
                      <a:pt x="926" y="86"/>
                    </a:lnTo>
                    <a:lnTo>
                      <a:pt x="944" y="88"/>
                    </a:lnTo>
                    <a:lnTo>
                      <a:pt x="948" y="88"/>
                    </a:lnTo>
                    <a:lnTo>
                      <a:pt x="952" y="88"/>
                    </a:lnTo>
                    <a:lnTo>
                      <a:pt x="958" y="92"/>
                    </a:lnTo>
                    <a:lnTo>
                      <a:pt x="956" y="94"/>
                    </a:lnTo>
                    <a:lnTo>
                      <a:pt x="962" y="94"/>
                    </a:lnTo>
                    <a:lnTo>
                      <a:pt x="978" y="92"/>
                    </a:lnTo>
                    <a:lnTo>
                      <a:pt x="988" y="94"/>
                    </a:lnTo>
                    <a:lnTo>
                      <a:pt x="1000" y="98"/>
                    </a:lnTo>
                    <a:lnTo>
                      <a:pt x="998" y="98"/>
                    </a:lnTo>
                    <a:lnTo>
                      <a:pt x="984" y="100"/>
                    </a:lnTo>
                    <a:lnTo>
                      <a:pt x="986" y="102"/>
                    </a:lnTo>
                    <a:lnTo>
                      <a:pt x="990" y="104"/>
                    </a:lnTo>
                    <a:lnTo>
                      <a:pt x="992" y="106"/>
                    </a:lnTo>
                    <a:lnTo>
                      <a:pt x="998" y="108"/>
                    </a:lnTo>
                    <a:lnTo>
                      <a:pt x="1006" y="110"/>
                    </a:lnTo>
                    <a:close/>
                    <a:moveTo>
                      <a:pt x="1092" y="42"/>
                    </a:moveTo>
                    <a:lnTo>
                      <a:pt x="1088" y="44"/>
                    </a:lnTo>
                    <a:lnTo>
                      <a:pt x="1086" y="46"/>
                    </a:lnTo>
                    <a:lnTo>
                      <a:pt x="1088" y="46"/>
                    </a:lnTo>
                    <a:lnTo>
                      <a:pt x="1096" y="46"/>
                    </a:lnTo>
                    <a:lnTo>
                      <a:pt x="1100" y="46"/>
                    </a:lnTo>
                    <a:lnTo>
                      <a:pt x="1104" y="50"/>
                    </a:lnTo>
                    <a:lnTo>
                      <a:pt x="1098" y="52"/>
                    </a:lnTo>
                    <a:lnTo>
                      <a:pt x="1082" y="54"/>
                    </a:lnTo>
                    <a:lnTo>
                      <a:pt x="1078" y="56"/>
                    </a:lnTo>
                    <a:lnTo>
                      <a:pt x="1074" y="56"/>
                    </a:lnTo>
                    <a:lnTo>
                      <a:pt x="1070" y="58"/>
                    </a:lnTo>
                    <a:lnTo>
                      <a:pt x="1062" y="60"/>
                    </a:lnTo>
                    <a:lnTo>
                      <a:pt x="1054" y="62"/>
                    </a:lnTo>
                    <a:lnTo>
                      <a:pt x="1050" y="64"/>
                    </a:lnTo>
                    <a:lnTo>
                      <a:pt x="1042" y="66"/>
                    </a:lnTo>
                    <a:lnTo>
                      <a:pt x="1036" y="70"/>
                    </a:lnTo>
                    <a:lnTo>
                      <a:pt x="1030" y="70"/>
                    </a:lnTo>
                    <a:lnTo>
                      <a:pt x="1016" y="70"/>
                    </a:lnTo>
                    <a:lnTo>
                      <a:pt x="1000" y="68"/>
                    </a:lnTo>
                    <a:lnTo>
                      <a:pt x="994" y="64"/>
                    </a:lnTo>
                    <a:lnTo>
                      <a:pt x="990" y="62"/>
                    </a:lnTo>
                    <a:lnTo>
                      <a:pt x="990" y="58"/>
                    </a:lnTo>
                    <a:lnTo>
                      <a:pt x="988" y="56"/>
                    </a:lnTo>
                    <a:lnTo>
                      <a:pt x="982" y="50"/>
                    </a:lnTo>
                    <a:lnTo>
                      <a:pt x="984" y="50"/>
                    </a:lnTo>
                    <a:lnTo>
                      <a:pt x="978" y="48"/>
                    </a:lnTo>
                    <a:lnTo>
                      <a:pt x="980" y="46"/>
                    </a:lnTo>
                    <a:lnTo>
                      <a:pt x="982" y="46"/>
                    </a:lnTo>
                    <a:lnTo>
                      <a:pt x="976" y="42"/>
                    </a:lnTo>
                    <a:lnTo>
                      <a:pt x="980" y="40"/>
                    </a:lnTo>
                    <a:lnTo>
                      <a:pt x="982" y="38"/>
                    </a:lnTo>
                    <a:lnTo>
                      <a:pt x="986" y="36"/>
                    </a:lnTo>
                    <a:lnTo>
                      <a:pt x="994" y="34"/>
                    </a:lnTo>
                    <a:lnTo>
                      <a:pt x="998" y="32"/>
                    </a:lnTo>
                    <a:lnTo>
                      <a:pt x="1008" y="28"/>
                    </a:lnTo>
                    <a:lnTo>
                      <a:pt x="1010" y="28"/>
                    </a:lnTo>
                    <a:lnTo>
                      <a:pt x="1008" y="28"/>
                    </a:lnTo>
                    <a:lnTo>
                      <a:pt x="1016" y="26"/>
                    </a:lnTo>
                    <a:lnTo>
                      <a:pt x="1026" y="22"/>
                    </a:lnTo>
                    <a:lnTo>
                      <a:pt x="1032" y="22"/>
                    </a:lnTo>
                    <a:lnTo>
                      <a:pt x="1038" y="22"/>
                    </a:lnTo>
                    <a:lnTo>
                      <a:pt x="1046" y="22"/>
                    </a:lnTo>
                    <a:lnTo>
                      <a:pt x="1056" y="24"/>
                    </a:lnTo>
                    <a:lnTo>
                      <a:pt x="1054" y="26"/>
                    </a:lnTo>
                    <a:lnTo>
                      <a:pt x="1062" y="30"/>
                    </a:lnTo>
                    <a:lnTo>
                      <a:pt x="1070" y="32"/>
                    </a:lnTo>
                    <a:lnTo>
                      <a:pt x="1076" y="32"/>
                    </a:lnTo>
                    <a:lnTo>
                      <a:pt x="1084" y="34"/>
                    </a:lnTo>
                    <a:lnTo>
                      <a:pt x="1094" y="34"/>
                    </a:lnTo>
                    <a:lnTo>
                      <a:pt x="1090" y="38"/>
                    </a:lnTo>
                    <a:lnTo>
                      <a:pt x="1090" y="40"/>
                    </a:lnTo>
                    <a:lnTo>
                      <a:pt x="1090" y="42"/>
                    </a:lnTo>
                    <a:lnTo>
                      <a:pt x="1092" y="42"/>
                    </a:lnTo>
                    <a:close/>
                    <a:moveTo>
                      <a:pt x="850" y="696"/>
                    </a:moveTo>
                    <a:lnTo>
                      <a:pt x="848" y="696"/>
                    </a:lnTo>
                    <a:lnTo>
                      <a:pt x="866" y="690"/>
                    </a:lnTo>
                    <a:lnTo>
                      <a:pt x="874" y="688"/>
                    </a:lnTo>
                    <a:lnTo>
                      <a:pt x="878" y="682"/>
                    </a:lnTo>
                    <a:lnTo>
                      <a:pt x="886" y="674"/>
                    </a:lnTo>
                    <a:lnTo>
                      <a:pt x="904" y="666"/>
                    </a:lnTo>
                    <a:lnTo>
                      <a:pt x="906" y="663"/>
                    </a:lnTo>
                    <a:lnTo>
                      <a:pt x="920" y="659"/>
                    </a:lnTo>
                    <a:lnTo>
                      <a:pt x="924" y="657"/>
                    </a:lnTo>
                    <a:lnTo>
                      <a:pt x="938" y="653"/>
                    </a:lnTo>
                    <a:lnTo>
                      <a:pt x="948" y="643"/>
                    </a:lnTo>
                    <a:lnTo>
                      <a:pt x="958" y="637"/>
                    </a:lnTo>
                    <a:lnTo>
                      <a:pt x="964" y="631"/>
                    </a:lnTo>
                    <a:lnTo>
                      <a:pt x="990" y="619"/>
                    </a:lnTo>
                    <a:lnTo>
                      <a:pt x="1022" y="609"/>
                    </a:lnTo>
                    <a:lnTo>
                      <a:pt x="1040" y="607"/>
                    </a:lnTo>
                    <a:lnTo>
                      <a:pt x="1048" y="611"/>
                    </a:lnTo>
                    <a:lnTo>
                      <a:pt x="1054" y="617"/>
                    </a:lnTo>
                    <a:lnTo>
                      <a:pt x="1048" y="615"/>
                    </a:lnTo>
                    <a:lnTo>
                      <a:pt x="1052" y="621"/>
                    </a:lnTo>
                    <a:lnTo>
                      <a:pt x="1048" y="623"/>
                    </a:lnTo>
                    <a:lnTo>
                      <a:pt x="1040" y="627"/>
                    </a:lnTo>
                    <a:lnTo>
                      <a:pt x="1030" y="633"/>
                    </a:lnTo>
                    <a:lnTo>
                      <a:pt x="1020" y="629"/>
                    </a:lnTo>
                    <a:lnTo>
                      <a:pt x="1016" y="631"/>
                    </a:lnTo>
                    <a:lnTo>
                      <a:pt x="1010" y="631"/>
                    </a:lnTo>
                    <a:lnTo>
                      <a:pt x="1008" y="633"/>
                    </a:lnTo>
                    <a:lnTo>
                      <a:pt x="1012" y="631"/>
                    </a:lnTo>
                    <a:lnTo>
                      <a:pt x="1020" y="635"/>
                    </a:lnTo>
                    <a:lnTo>
                      <a:pt x="1022" y="641"/>
                    </a:lnTo>
                    <a:lnTo>
                      <a:pt x="1026" y="639"/>
                    </a:lnTo>
                    <a:lnTo>
                      <a:pt x="1034" y="637"/>
                    </a:lnTo>
                    <a:lnTo>
                      <a:pt x="1036" y="637"/>
                    </a:lnTo>
                    <a:lnTo>
                      <a:pt x="1038" y="639"/>
                    </a:lnTo>
                    <a:lnTo>
                      <a:pt x="1032" y="645"/>
                    </a:lnTo>
                    <a:lnTo>
                      <a:pt x="1022" y="651"/>
                    </a:lnTo>
                    <a:lnTo>
                      <a:pt x="1032" y="651"/>
                    </a:lnTo>
                    <a:lnTo>
                      <a:pt x="1028" y="657"/>
                    </a:lnTo>
                    <a:lnTo>
                      <a:pt x="1028" y="659"/>
                    </a:lnTo>
                    <a:lnTo>
                      <a:pt x="1030" y="670"/>
                    </a:lnTo>
                    <a:lnTo>
                      <a:pt x="1042" y="672"/>
                    </a:lnTo>
                    <a:lnTo>
                      <a:pt x="1038" y="674"/>
                    </a:lnTo>
                    <a:lnTo>
                      <a:pt x="1040" y="676"/>
                    </a:lnTo>
                    <a:lnTo>
                      <a:pt x="1046" y="678"/>
                    </a:lnTo>
                    <a:lnTo>
                      <a:pt x="1048" y="678"/>
                    </a:lnTo>
                    <a:lnTo>
                      <a:pt x="1046" y="680"/>
                    </a:lnTo>
                    <a:lnTo>
                      <a:pt x="1048" y="680"/>
                    </a:lnTo>
                    <a:lnTo>
                      <a:pt x="1052" y="680"/>
                    </a:lnTo>
                    <a:lnTo>
                      <a:pt x="1062" y="682"/>
                    </a:lnTo>
                    <a:lnTo>
                      <a:pt x="1070" y="678"/>
                    </a:lnTo>
                    <a:lnTo>
                      <a:pt x="1070" y="682"/>
                    </a:lnTo>
                    <a:lnTo>
                      <a:pt x="1072" y="682"/>
                    </a:lnTo>
                    <a:lnTo>
                      <a:pt x="1076" y="682"/>
                    </a:lnTo>
                    <a:lnTo>
                      <a:pt x="1080" y="686"/>
                    </a:lnTo>
                    <a:lnTo>
                      <a:pt x="1076" y="688"/>
                    </a:lnTo>
                    <a:lnTo>
                      <a:pt x="1084" y="690"/>
                    </a:lnTo>
                    <a:lnTo>
                      <a:pt x="1082" y="692"/>
                    </a:lnTo>
                    <a:lnTo>
                      <a:pt x="1078" y="690"/>
                    </a:lnTo>
                    <a:lnTo>
                      <a:pt x="1076" y="692"/>
                    </a:lnTo>
                    <a:lnTo>
                      <a:pt x="1072" y="694"/>
                    </a:lnTo>
                    <a:lnTo>
                      <a:pt x="1040" y="702"/>
                    </a:lnTo>
                    <a:lnTo>
                      <a:pt x="1036" y="704"/>
                    </a:lnTo>
                    <a:lnTo>
                      <a:pt x="1036" y="708"/>
                    </a:lnTo>
                    <a:lnTo>
                      <a:pt x="1030" y="706"/>
                    </a:lnTo>
                    <a:lnTo>
                      <a:pt x="1026" y="706"/>
                    </a:lnTo>
                    <a:lnTo>
                      <a:pt x="1022" y="710"/>
                    </a:lnTo>
                    <a:lnTo>
                      <a:pt x="1020" y="712"/>
                    </a:lnTo>
                    <a:lnTo>
                      <a:pt x="1010" y="718"/>
                    </a:lnTo>
                    <a:lnTo>
                      <a:pt x="1006" y="722"/>
                    </a:lnTo>
                    <a:lnTo>
                      <a:pt x="1000" y="722"/>
                    </a:lnTo>
                    <a:lnTo>
                      <a:pt x="998" y="728"/>
                    </a:lnTo>
                    <a:lnTo>
                      <a:pt x="994" y="726"/>
                    </a:lnTo>
                    <a:lnTo>
                      <a:pt x="992" y="728"/>
                    </a:lnTo>
                    <a:lnTo>
                      <a:pt x="990" y="720"/>
                    </a:lnTo>
                    <a:lnTo>
                      <a:pt x="990" y="722"/>
                    </a:lnTo>
                    <a:lnTo>
                      <a:pt x="988" y="722"/>
                    </a:lnTo>
                    <a:lnTo>
                      <a:pt x="990" y="714"/>
                    </a:lnTo>
                    <a:lnTo>
                      <a:pt x="990" y="708"/>
                    </a:lnTo>
                    <a:lnTo>
                      <a:pt x="998" y="702"/>
                    </a:lnTo>
                    <a:lnTo>
                      <a:pt x="1000" y="702"/>
                    </a:lnTo>
                    <a:lnTo>
                      <a:pt x="1006" y="698"/>
                    </a:lnTo>
                    <a:lnTo>
                      <a:pt x="1024" y="692"/>
                    </a:lnTo>
                    <a:lnTo>
                      <a:pt x="1020" y="690"/>
                    </a:lnTo>
                    <a:lnTo>
                      <a:pt x="1018" y="690"/>
                    </a:lnTo>
                    <a:lnTo>
                      <a:pt x="1018" y="688"/>
                    </a:lnTo>
                    <a:lnTo>
                      <a:pt x="1032" y="678"/>
                    </a:lnTo>
                    <a:lnTo>
                      <a:pt x="1028" y="680"/>
                    </a:lnTo>
                    <a:lnTo>
                      <a:pt x="1022" y="682"/>
                    </a:lnTo>
                    <a:lnTo>
                      <a:pt x="1000" y="692"/>
                    </a:lnTo>
                    <a:lnTo>
                      <a:pt x="992" y="694"/>
                    </a:lnTo>
                    <a:lnTo>
                      <a:pt x="988" y="694"/>
                    </a:lnTo>
                    <a:lnTo>
                      <a:pt x="984" y="694"/>
                    </a:lnTo>
                    <a:lnTo>
                      <a:pt x="982" y="694"/>
                    </a:lnTo>
                    <a:lnTo>
                      <a:pt x="980" y="694"/>
                    </a:lnTo>
                    <a:lnTo>
                      <a:pt x="978" y="692"/>
                    </a:lnTo>
                    <a:lnTo>
                      <a:pt x="976" y="694"/>
                    </a:lnTo>
                    <a:lnTo>
                      <a:pt x="974" y="692"/>
                    </a:lnTo>
                    <a:lnTo>
                      <a:pt x="978" y="684"/>
                    </a:lnTo>
                    <a:lnTo>
                      <a:pt x="976" y="684"/>
                    </a:lnTo>
                    <a:lnTo>
                      <a:pt x="972" y="682"/>
                    </a:lnTo>
                    <a:lnTo>
                      <a:pt x="982" y="651"/>
                    </a:lnTo>
                    <a:lnTo>
                      <a:pt x="980" y="651"/>
                    </a:lnTo>
                    <a:lnTo>
                      <a:pt x="980" y="649"/>
                    </a:lnTo>
                    <a:lnTo>
                      <a:pt x="976" y="645"/>
                    </a:lnTo>
                    <a:lnTo>
                      <a:pt x="974" y="645"/>
                    </a:lnTo>
                    <a:lnTo>
                      <a:pt x="970" y="647"/>
                    </a:lnTo>
                    <a:lnTo>
                      <a:pt x="964" y="649"/>
                    </a:lnTo>
                    <a:lnTo>
                      <a:pt x="962" y="647"/>
                    </a:lnTo>
                    <a:lnTo>
                      <a:pt x="962" y="645"/>
                    </a:lnTo>
                    <a:lnTo>
                      <a:pt x="944" y="659"/>
                    </a:lnTo>
                    <a:lnTo>
                      <a:pt x="942" y="663"/>
                    </a:lnTo>
                    <a:lnTo>
                      <a:pt x="940" y="666"/>
                    </a:lnTo>
                    <a:lnTo>
                      <a:pt x="936" y="670"/>
                    </a:lnTo>
                    <a:lnTo>
                      <a:pt x="934" y="672"/>
                    </a:lnTo>
                    <a:lnTo>
                      <a:pt x="932" y="674"/>
                    </a:lnTo>
                    <a:lnTo>
                      <a:pt x="934" y="676"/>
                    </a:lnTo>
                    <a:lnTo>
                      <a:pt x="930" y="680"/>
                    </a:lnTo>
                    <a:lnTo>
                      <a:pt x="926" y="682"/>
                    </a:lnTo>
                    <a:lnTo>
                      <a:pt x="924" y="684"/>
                    </a:lnTo>
                    <a:lnTo>
                      <a:pt x="922" y="688"/>
                    </a:lnTo>
                    <a:lnTo>
                      <a:pt x="920" y="688"/>
                    </a:lnTo>
                    <a:lnTo>
                      <a:pt x="918" y="690"/>
                    </a:lnTo>
                    <a:lnTo>
                      <a:pt x="918" y="692"/>
                    </a:lnTo>
                    <a:lnTo>
                      <a:pt x="916" y="690"/>
                    </a:lnTo>
                    <a:lnTo>
                      <a:pt x="914" y="692"/>
                    </a:lnTo>
                    <a:lnTo>
                      <a:pt x="914" y="690"/>
                    </a:lnTo>
                    <a:lnTo>
                      <a:pt x="914" y="692"/>
                    </a:lnTo>
                    <a:lnTo>
                      <a:pt x="912" y="692"/>
                    </a:lnTo>
                    <a:lnTo>
                      <a:pt x="912" y="690"/>
                    </a:lnTo>
                    <a:lnTo>
                      <a:pt x="908" y="692"/>
                    </a:lnTo>
                    <a:lnTo>
                      <a:pt x="906" y="696"/>
                    </a:lnTo>
                    <a:lnTo>
                      <a:pt x="898" y="696"/>
                    </a:lnTo>
                    <a:lnTo>
                      <a:pt x="888" y="696"/>
                    </a:lnTo>
                    <a:lnTo>
                      <a:pt x="876" y="696"/>
                    </a:lnTo>
                    <a:lnTo>
                      <a:pt x="874" y="696"/>
                    </a:lnTo>
                    <a:lnTo>
                      <a:pt x="870" y="696"/>
                    </a:lnTo>
                    <a:lnTo>
                      <a:pt x="864" y="696"/>
                    </a:lnTo>
                    <a:lnTo>
                      <a:pt x="852" y="696"/>
                    </a:lnTo>
                    <a:lnTo>
                      <a:pt x="850" y="696"/>
                    </a:lnTo>
                    <a:close/>
                    <a:moveTo>
                      <a:pt x="670" y="152"/>
                    </a:moveTo>
                    <a:lnTo>
                      <a:pt x="682" y="154"/>
                    </a:lnTo>
                    <a:lnTo>
                      <a:pt x="704" y="150"/>
                    </a:lnTo>
                    <a:lnTo>
                      <a:pt x="710" y="146"/>
                    </a:lnTo>
                    <a:lnTo>
                      <a:pt x="722" y="148"/>
                    </a:lnTo>
                    <a:lnTo>
                      <a:pt x="728" y="148"/>
                    </a:lnTo>
                    <a:lnTo>
                      <a:pt x="728" y="150"/>
                    </a:lnTo>
                    <a:lnTo>
                      <a:pt x="734" y="152"/>
                    </a:lnTo>
                    <a:lnTo>
                      <a:pt x="736" y="156"/>
                    </a:lnTo>
                    <a:lnTo>
                      <a:pt x="734" y="156"/>
                    </a:lnTo>
                    <a:lnTo>
                      <a:pt x="728" y="172"/>
                    </a:lnTo>
                    <a:lnTo>
                      <a:pt x="728" y="176"/>
                    </a:lnTo>
                    <a:lnTo>
                      <a:pt x="726" y="180"/>
                    </a:lnTo>
                    <a:lnTo>
                      <a:pt x="720" y="184"/>
                    </a:lnTo>
                    <a:lnTo>
                      <a:pt x="716" y="186"/>
                    </a:lnTo>
                    <a:lnTo>
                      <a:pt x="720" y="188"/>
                    </a:lnTo>
                    <a:lnTo>
                      <a:pt x="720" y="190"/>
                    </a:lnTo>
                    <a:lnTo>
                      <a:pt x="722" y="194"/>
                    </a:lnTo>
                    <a:lnTo>
                      <a:pt x="728" y="192"/>
                    </a:lnTo>
                    <a:lnTo>
                      <a:pt x="730" y="192"/>
                    </a:lnTo>
                    <a:lnTo>
                      <a:pt x="730" y="197"/>
                    </a:lnTo>
                    <a:lnTo>
                      <a:pt x="736" y="199"/>
                    </a:lnTo>
                    <a:lnTo>
                      <a:pt x="744" y="201"/>
                    </a:lnTo>
                    <a:lnTo>
                      <a:pt x="750" y="203"/>
                    </a:lnTo>
                    <a:lnTo>
                      <a:pt x="744" y="211"/>
                    </a:lnTo>
                    <a:lnTo>
                      <a:pt x="738" y="213"/>
                    </a:lnTo>
                    <a:lnTo>
                      <a:pt x="726" y="221"/>
                    </a:lnTo>
                    <a:lnTo>
                      <a:pt x="726" y="223"/>
                    </a:lnTo>
                    <a:lnTo>
                      <a:pt x="718" y="223"/>
                    </a:lnTo>
                    <a:lnTo>
                      <a:pt x="710" y="225"/>
                    </a:lnTo>
                    <a:lnTo>
                      <a:pt x="706" y="225"/>
                    </a:lnTo>
                    <a:lnTo>
                      <a:pt x="704" y="227"/>
                    </a:lnTo>
                    <a:lnTo>
                      <a:pt x="700" y="227"/>
                    </a:lnTo>
                    <a:lnTo>
                      <a:pt x="696" y="227"/>
                    </a:lnTo>
                    <a:lnTo>
                      <a:pt x="682" y="225"/>
                    </a:lnTo>
                    <a:lnTo>
                      <a:pt x="680" y="225"/>
                    </a:lnTo>
                    <a:lnTo>
                      <a:pt x="672" y="225"/>
                    </a:lnTo>
                    <a:lnTo>
                      <a:pt x="674" y="223"/>
                    </a:lnTo>
                    <a:lnTo>
                      <a:pt x="668" y="223"/>
                    </a:lnTo>
                    <a:lnTo>
                      <a:pt x="664" y="221"/>
                    </a:lnTo>
                    <a:lnTo>
                      <a:pt x="656" y="221"/>
                    </a:lnTo>
                    <a:lnTo>
                      <a:pt x="640" y="223"/>
                    </a:lnTo>
                    <a:lnTo>
                      <a:pt x="626" y="225"/>
                    </a:lnTo>
                    <a:lnTo>
                      <a:pt x="616" y="229"/>
                    </a:lnTo>
                    <a:lnTo>
                      <a:pt x="594" y="231"/>
                    </a:lnTo>
                    <a:lnTo>
                      <a:pt x="586" y="231"/>
                    </a:lnTo>
                    <a:lnTo>
                      <a:pt x="584" y="233"/>
                    </a:lnTo>
                    <a:lnTo>
                      <a:pt x="556" y="233"/>
                    </a:lnTo>
                    <a:lnTo>
                      <a:pt x="556" y="229"/>
                    </a:lnTo>
                    <a:lnTo>
                      <a:pt x="556" y="225"/>
                    </a:lnTo>
                    <a:lnTo>
                      <a:pt x="564" y="221"/>
                    </a:lnTo>
                    <a:lnTo>
                      <a:pt x="556" y="219"/>
                    </a:lnTo>
                    <a:lnTo>
                      <a:pt x="536" y="219"/>
                    </a:lnTo>
                    <a:lnTo>
                      <a:pt x="528" y="215"/>
                    </a:lnTo>
                    <a:lnTo>
                      <a:pt x="530" y="215"/>
                    </a:lnTo>
                    <a:lnTo>
                      <a:pt x="528" y="213"/>
                    </a:lnTo>
                    <a:lnTo>
                      <a:pt x="524" y="209"/>
                    </a:lnTo>
                    <a:lnTo>
                      <a:pt x="526" y="205"/>
                    </a:lnTo>
                    <a:lnTo>
                      <a:pt x="536" y="194"/>
                    </a:lnTo>
                    <a:lnTo>
                      <a:pt x="532" y="188"/>
                    </a:lnTo>
                    <a:lnTo>
                      <a:pt x="540" y="180"/>
                    </a:lnTo>
                    <a:lnTo>
                      <a:pt x="542" y="178"/>
                    </a:lnTo>
                    <a:lnTo>
                      <a:pt x="538" y="176"/>
                    </a:lnTo>
                    <a:lnTo>
                      <a:pt x="536" y="176"/>
                    </a:lnTo>
                    <a:lnTo>
                      <a:pt x="538" y="172"/>
                    </a:lnTo>
                    <a:lnTo>
                      <a:pt x="552" y="166"/>
                    </a:lnTo>
                    <a:lnTo>
                      <a:pt x="560" y="166"/>
                    </a:lnTo>
                    <a:lnTo>
                      <a:pt x="556" y="164"/>
                    </a:lnTo>
                    <a:lnTo>
                      <a:pt x="560" y="160"/>
                    </a:lnTo>
                    <a:lnTo>
                      <a:pt x="584" y="154"/>
                    </a:lnTo>
                    <a:lnTo>
                      <a:pt x="626" y="146"/>
                    </a:lnTo>
                    <a:lnTo>
                      <a:pt x="630" y="148"/>
                    </a:lnTo>
                    <a:lnTo>
                      <a:pt x="636" y="152"/>
                    </a:lnTo>
                    <a:lnTo>
                      <a:pt x="650" y="154"/>
                    </a:lnTo>
                    <a:lnTo>
                      <a:pt x="670" y="152"/>
                    </a:lnTo>
                    <a:close/>
                    <a:moveTo>
                      <a:pt x="1396" y="14"/>
                    </a:moveTo>
                    <a:lnTo>
                      <a:pt x="1380" y="16"/>
                    </a:lnTo>
                    <a:lnTo>
                      <a:pt x="1374" y="20"/>
                    </a:lnTo>
                    <a:lnTo>
                      <a:pt x="1368" y="22"/>
                    </a:lnTo>
                    <a:lnTo>
                      <a:pt x="1354" y="24"/>
                    </a:lnTo>
                    <a:lnTo>
                      <a:pt x="1342" y="26"/>
                    </a:lnTo>
                    <a:lnTo>
                      <a:pt x="1332" y="28"/>
                    </a:lnTo>
                    <a:lnTo>
                      <a:pt x="1304" y="34"/>
                    </a:lnTo>
                    <a:lnTo>
                      <a:pt x="1296" y="36"/>
                    </a:lnTo>
                    <a:lnTo>
                      <a:pt x="1292" y="38"/>
                    </a:lnTo>
                    <a:lnTo>
                      <a:pt x="1284" y="40"/>
                    </a:lnTo>
                    <a:lnTo>
                      <a:pt x="1268" y="42"/>
                    </a:lnTo>
                    <a:lnTo>
                      <a:pt x="1272" y="42"/>
                    </a:lnTo>
                    <a:lnTo>
                      <a:pt x="1270" y="44"/>
                    </a:lnTo>
                    <a:lnTo>
                      <a:pt x="1254" y="46"/>
                    </a:lnTo>
                    <a:lnTo>
                      <a:pt x="1248" y="46"/>
                    </a:lnTo>
                    <a:lnTo>
                      <a:pt x="1242" y="48"/>
                    </a:lnTo>
                    <a:lnTo>
                      <a:pt x="1236" y="48"/>
                    </a:lnTo>
                    <a:lnTo>
                      <a:pt x="1230" y="48"/>
                    </a:lnTo>
                    <a:lnTo>
                      <a:pt x="1224" y="50"/>
                    </a:lnTo>
                    <a:lnTo>
                      <a:pt x="1224" y="52"/>
                    </a:lnTo>
                    <a:lnTo>
                      <a:pt x="1220" y="52"/>
                    </a:lnTo>
                    <a:lnTo>
                      <a:pt x="1226" y="56"/>
                    </a:lnTo>
                    <a:lnTo>
                      <a:pt x="1218" y="58"/>
                    </a:lnTo>
                    <a:lnTo>
                      <a:pt x="1216" y="60"/>
                    </a:lnTo>
                    <a:lnTo>
                      <a:pt x="1214" y="62"/>
                    </a:lnTo>
                    <a:lnTo>
                      <a:pt x="1216" y="62"/>
                    </a:lnTo>
                    <a:lnTo>
                      <a:pt x="1206" y="66"/>
                    </a:lnTo>
                    <a:lnTo>
                      <a:pt x="1204" y="66"/>
                    </a:lnTo>
                    <a:lnTo>
                      <a:pt x="1200" y="68"/>
                    </a:lnTo>
                    <a:lnTo>
                      <a:pt x="1196" y="70"/>
                    </a:lnTo>
                    <a:lnTo>
                      <a:pt x="1190" y="72"/>
                    </a:lnTo>
                    <a:lnTo>
                      <a:pt x="1186" y="70"/>
                    </a:lnTo>
                    <a:lnTo>
                      <a:pt x="1182" y="72"/>
                    </a:lnTo>
                    <a:lnTo>
                      <a:pt x="1162" y="72"/>
                    </a:lnTo>
                    <a:lnTo>
                      <a:pt x="1160" y="72"/>
                    </a:lnTo>
                    <a:lnTo>
                      <a:pt x="1162" y="74"/>
                    </a:lnTo>
                    <a:lnTo>
                      <a:pt x="1160" y="76"/>
                    </a:lnTo>
                    <a:lnTo>
                      <a:pt x="1164" y="76"/>
                    </a:lnTo>
                    <a:lnTo>
                      <a:pt x="1162" y="78"/>
                    </a:lnTo>
                    <a:lnTo>
                      <a:pt x="1154" y="80"/>
                    </a:lnTo>
                    <a:lnTo>
                      <a:pt x="1152" y="80"/>
                    </a:lnTo>
                    <a:lnTo>
                      <a:pt x="1150" y="80"/>
                    </a:lnTo>
                    <a:lnTo>
                      <a:pt x="1146" y="80"/>
                    </a:lnTo>
                    <a:lnTo>
                      <a:pt x="1142" y="82"/>
                    </a:lnTo>
                    <a:lnTo>
                      <a:pt x="1140" y="84"/>
                    </a:lnTo>
                    <a:lnTo>
                      <a:pt x="1144" y="86"/>
                    </a:lnTo>
                    <a:lnTo>
                      <a:pt x="1150" y="86"/>
                    </a:lnTo>
                    <a:lnTo>
                      <a:pt x="1150" y="88"/>
                    </a:lnTo>
                    <a:lnTo>
                      <a:pt x="1146" y="92"/>
                    </a:lnTo>
                    <a:lnTo>
                      <a:pt x="1142" y="94"/>
                    </a:lnTo>
                    <a:lnTo>
                      <a:pt x="1136" y="94"/>
                    </a:lnTo>
                    <a:lnTo>
                      <a:pt x="1134" y="94"/>
                    </a:lnTo>
                    <a:lnTo>
                      <a:pt x="1128" y="96"/>
                    </a:lnTo>
                    <a:lnTo>
                      <a:pt x="1124" y="98"/>
                    </a:lnTo>
                    <a:lnTo>
                      <a:pt x="1098" y="100"/>
                    </a:lnTo>
                    <a:lnTo>
                      <a:pt x="1102" y="98"/>
                    </a:lnTo>
                    <a:lnTo>
                      <a:pt x="1108" y="94"/>
                    </a:lnTo>
                    <a:lnTo>
                      <a:pt x="1106" y="94"/>
                    </a:lnTo>
                    <a:lnTo>
                      <a:pt x="1102" y="94"/>
                    </a:lnTo>
                    <a:lnTo>
                      <a:pt x="1094" y="94"/>
                    </a:lnTo>
                    <a:lnTo>
                      <a:pt x="1088" y="96"/>
                    </a:lnTo>
                    <a:lnTo>
                      <a:pt x="1082" y="96"/>
                    </a:lnTo>
                    <a:lnTo>
                      <a:pt x="1076" y="94"/>
                    </a:lnTo>
                    <a:lnTo>
                      <a:pt x="1070" y="94"/>
                    </a:lnTo>
                    <a:lnTo>
                      <a:pt x="1064" y="94"/>
                    </a:lnTo>
                    <a:lnTo>
                      <a:pt x="1060" y="94"/>
                    </a:lnTo>
                    <a:lnTo>
                      <a:pt x="1060" y="96"/>
                    </a:lnTo>
                    <a:lnTo>
                      <a:pt x="1052" y="98"/>
                    </a:lnTo>
                    <a:lnTo>
                      <a:pt x="1038" y="96"/>
                    </a:lnTo>
                    <a:lnTo>
                      <a:pt x="1032" y="96"/>
                    </a:lnTo>
                    <a:lnTo>
                      <a:pt x="1028" y="96"/>
                    </a:lnTo>
                    <a:lnTo>
                      <a:pt x="1022" y="96"/>
                    </a:lnTo>
                    <a:lnTo>
                      <a:pt x="1014" y="94"/>
                    </a:lnTo>
                    <a:lnTo>
                      <a:pt x="1010" y="94"/>
                    </a:lnTo>
                    <a:lnTo>
                      <a:pt x="1004" y="94"/>
                    </a:lnTo>
                    <a:lnTo>
                      <a:pt x="1002" y="94"/>
                    </a:lnTo>
                    <a:lnTo>
                      <a:pt x="1008" y="88"/>
                    </a:lnTo>
                    <a:lnTo>
                      <a:pt x="1026" y="84"/>
                    </a:lnTo>
                    <a:lnTo>
                      <a:pt x="1040" y="84"/>
                    </a:lnTo>
                    <a:lnTo>
                      <a:pt x="1042" y="80"/>
                    </a:lnTo>
                    <a:lnTo>
                      <a:pt x="1038" y="80"/>
                    </a:lnTo>
                    <a:lnTo>
                      <a:pt x="1040" y="78"/>
                    </a:lnTo>
                    <a:lnTo>
                      <a:pt x="1038" y="76"/>
                    </a:lnTo>
                    <a:lnTo>
                      <a:pt x="1040" y="72"/>
                    </a:lnTo>
                    <a:lnTo>
                      <a:pt x="1054" y="68"/>
                    </a:lnTo>
                    <a:lnTo>
                      <a:pt x="1058" y="68"/>
                    </a:lnTo>
                    <a:lnTo>
                      <a:pt x="1054" y="68"/>
                    </a:lnTo>
                    <a:lnTo>
                      <a:pt x="1058" y="66"/>
                    </a:lnTo>
                    <a:lnTo>
                      <a:pt x="1070" y="60"/>
                    </a:lnTo>
                    <a:lnTo>
                      <a:pt x="1076" y="58"/>
                    </a:lnTo>
                    <a:lnTo>
                      <a:pt x="1096" y="56"/>
                    </a:lnTo>
                    <a:lnTo>
                      <a:pt x="1102" y="56"/>
                    </a:lnTo>
                    <a:lnTo>
                      <a:pt x="1102" y="54"/>
                    </a:lnTo>
                    <a:lnTo>
                      <a:pt x="1106" y="54"/>
                    </a:lnTo>
                    <a:lnTo>
                      <a:pt x="1110" y="52"/>
                    </a:lnTo>
                    <a:lnTo>
                      <a:pt x="1108" y="46"/>
                    </a:lnTo>
                    <a:lnTo>
                      <a:pt x="1092" y="42"/>
                    </a:lnTo>
                    <a:lnTo>
                      <a:pt x="1096" y="42"/>
                    </a:lnTo>
                    <a:lnTo>
                      <a:pt x="1104" y="40"/>
                    </a:lnTo>
                    <a:lnTo>
                      <a:pt x="1096" y="38"/>
                    </a:lnTo>
                    <a:lnTo>
                      <a:pt x="1102" y="36"/>
                    </a:lnTo>
                    <a:lnTo>
                      <a:pt x="1110" y="36"/>
                    </a:lnTo>
                    <a:lnTo>
                      <a:pt x="1106" y="32"/>
                    </a:lnTo>
                    <a:lnTo>
                      <a:pt x="1098" y="30"/>
                    </a:lnTo>
                    <a:lnTo>
                      <a:pt x="1082" y="28"/>
                    </a:lnTo>
                    <a:lnTo>
                      <a:pt x="1080" y="26"/>
                    </a:lnTo>
                    <a:lnTo>
                      <a:pt x="1078" y="26"/>
                    </a:lnTo>
                    <a:lnTo>
                      <a:pt x="1072" y="24"/>
                    </a:lnTo>
                    <a:lnTo>
                      <a:pt x="1088" y="22"/>
                    </a:lnTo>
                    <a:lnTo>
                      <a:pt x="1080" y="22"/>
                    </a:lnTo>
                    <a:lnTo>
                      <a:pt x="1074" y="22"/>
                    </a:lnTo>
                    <a:lnTo>
                      <a:pt x="1072" y="20"/>
                    </a:lnTo>
                    <a:lnTo>
                      <a:pt x="1068" y="20"/>
                    </a:lnTo>
                    <a:lnTo>
                      <a:pt x="1062" y="18"/>
                    </a:lnTo>
                    <a:lnTo>
                      <a:pt x="1068" y="16"/>
                    </a:lnTo>
                    <a:lnTo>
                      <a:pt x="1072" y="16"/>
                    </a:lnTo>
                    <a:lnTo>
                      <a:pt x="1074" y="16"/>
                    </a:lnTo>
                    <a:lnTo>
                      <a:pt x="1092" y="14"/>
                    </a:lnTo>
                    <a:lnTo>
                      <a:pt x="1094" y="16"/>
                    </a:lnTo>
                    <a:lnTo>
                      <a:pt x="1102" y="14"/>
                    </a:lnTo>
                    <a:lnTo>
                      <a:pt x="1112" y="12"/>
                    </a:lnTo>
                    <a:lnTo>
                      <a:pt x="1128" y="12"/>
                    </a:lnTo>
                    <a:lnTo>
                      <a:pt x="1130" y="10"/>
                    </a:lnTo>
                    <a:lnTo>
                      <a:pt x="1146" y="10"/>
                    </a:lnTo>
                    <a:lnTo>
                      <a:pt x="1144" y="8"/>
                    </a:lnTo>
                    <a:lnTo>
                      <a:pt x="1142" y="8"/>
                    </a:lnTo>
                    <a:lnTo>
                      <a:pt x="1158" y="8"/>
                    </a:lnTo>
                    <a:lnTo>
                      <a:pt x="1168" y="10"/>
                    </a:lnTo>
                    <a:lnTo>
                      <a:pt x="1178" y="8"/>
                    </a:lnTo>
                    <a:lnTo>
                      <a:pt x="1184" y="8"/>
                    </a:lnTo>
                    <a:lnTo>
                      <a:pt x="1186" y="6"/>
                    </a:lnTo>
                    <a:lnTo>
                      <a:pt x="1188" y="6"/>
                    </a:lnTo>
                    <a:lnTo>
                      <a:pt x="1198" y="4"/>
                    </a:lnTo>
                    <a:lnTo>
                      <a:pt x="1200" y="4"/>
                    </a:lnTo>
                    <a:lnTo>
                      <a:pt x="1210" y="2"/>
                    </a:lnTo>
                    <a:lnTo>
                      <a:pt x="1220" y="2"/>
                    </a:lnTo>
                    <a:lnTo>
                      <a:pt x="1226" y="2"/>
                    </a:lnTo>
                    <a:lnTo>
                      <a:pt x="1246" y="0"/>
                    </a:lnTo>
                    <a:lnTo>
                      <a:pt x="1254" y="0"/>
                    </a:lnTo>
                    <a:lnTo>
                      <a:pt x="1288" y="2"/>
                    </a:lnTo>
                    <a:lnTo>
                      <a:pt x="1296" y="0"/>
                    </a:lnTo>
                    <a:lnTo>
                      <a:pt x="1310" y="0"/>
                    </a:lnTo>
                    <a:lnTo>
                      <a:pt x="1306" y="0"/>
                    </a:lnTo>
                    <a:lnTo>
                      <a:pt x="1322" y="0"/>
                    </a:lnTo>
                    <a:lnTo>
                      <a:pt x="1330" y="0"/>
                    </a:lnTo>
                    <a:lnTo>
                      <a:pt x="1342" y="0"/>
                    </a:lnTo>
                    <a:lnTo>
                      <a:pt x="1368" y="2"/>
                    </a:lnTo>
                    <a:lnTo>
                      <a:pt x="1380" y="2"/>
                    </a:lnTo>
                    <a:lnTo>
                      <a:pt x="1386" y="2"/>
                    </a:lnTo>
                    <a:lnTo>
                      <a:pt x="1388" y="4"/>
                    </a:lnTo>
                    <a:lnTo>
                      <a:pt x="1398" y="2"/>
                    </a:lnTo>
                    <a:lnTo>
                      <a:pt x="1398" y="4"/>
                    </a:lnTo>
                    <a:lnTo>
                      <a:pt x="1392" y="4"/>
                    </a:lnTo>
                    <a:lnTo>
                      <a:pt x="1402" y="6"/>
                    </a:lnTo>
                    <a:lnTo>
                      <a:pt x="1400" y="8"/>
                    </a:lnTo>
                    <a:lnTo>
                      <a:pt x="1406" y="6"/>
                    </a:lnTo>
                    <a:lnTo>
                      <a:pt x="1422" y="8"/>
                    </a:lnTo>
                    <a:lnTo>
                      <a:pt x="1420" y="10"/>
                    </a:lnTo>
                    <a:lnTo>
                      <a:pt x="1396" y="14"/>
                    </a:lnTo>
                    <a:close/>
                    <a:moveTo>
                      <a:pt x="918" y="186"/>
                    </a:moveTo>
                    <a:lnTo>
                      <a:pt x="916" y="182"/>
                    </a:lnTo>
                    <a:lnTo>
                      <a:pt x="918" y="176"/>
                    </a:lnTo>
                    <a:lnTo>
                      <a:pt x="922" y="174"/>
                    </a:lnTo>
                    <a:lnTo>
                      <a:pt x="922" y="172"/>
                    </a:lnTo>
                    <a:lnTo>
                      <a:pt x="924" y="168"/>
                    </a:lnTo>
                    <a:lnTo>
                      <a:pt x="928" y="166"/>
                    </a:lnTo>
                    <a:lnTo>
                      <a:pt x="936" y="160"/>
                    </a:lnTo>
                    <a:lnTo>
                      <a:pt x="940" y="158"/>
                    </a:lnTo>
                    <a:lnTo>
                      <a:pt x="942" y="158"/>
                    </a:lnTo>
                    <a:lnTo>
                      <a:pt x="944" y="156"/>
                    </a:lnTo>
                    <a:lnTo>
                      <a:pt x="950" y="152"/>
                    </a:lnTo>
                    <a:lnTo>
                      <a:pt x="970" y="142"/>
                    </a:lnTo>
                    <a:lnTo>
                      <a:pt x="990" y="140"/>
                    </a:lnTo>
                    <a:lnTo>
                      <a:pt x="1008" y="138"/>
                    </a:lnTo>
                    <a:lnTo>
                      <a:pt x="1016" y="140"/>
                    </a:lnTo>
                    <a:lnTo>
                      <a:pt x="1016" y="144"/>
                    </a:lnTo>
                    <a:lnTo>
                      <a:pt x="1044" y="140"/>
                    </a:lnTo>
                    <a:lnTo>
                      <a:pt x="1060" y="142"/>
                    </a:lnTo>
                    <a:lnTo>
                      <a:pt x="1058" y="148"/>
                    </a:lnTo>
                    <a:lnTo>
                      <a:pt x="1062" y="150"/>
                    </a:lnTo>
                    <a:lnTo>
                      <a:pt x="1060" y="154"/>
                    </a:lnTo>
                    <a:lnTo>
                      <a:pt x="1062" y="156"/>
                    </a:lnTo>
                    <a:lnTo>
                      <a:pt x="1062" y="162"/>
                    </a:lnTo>
                    <a:lnTo>
                      <a:pt x="1064" y="162"/>
                    </a:lnTo>
                    <a:lnTo>
                      <a:pt x="1068" y="164"/>
                    </a:lnTo>
                    <a:lnTo>
                      <a:pt x="1080" y="162"/>
                    </a:lnTo>
                    <a:lnTo>
                      <a:pt x="1082" y="160"/>
                    </a:lnTo>
                    <a:lnTo>
                      <a:pt x="1092" y="158"/>
                    </a:lnTo>
                    <a:lnTo>
                      <a:pt x="1102" y="156"/>
                    </a:lnTo>
                    <a:lnTo>
                      <a:pt x="1114" y="160"/>
                    </a:lnTo>
                    <a:lnTo>
                      <a:pt x="1118" y="160"/>
                    </a:lnTo>
                    <a:lnTo>
                      <a:pt x="1126" y="162"/>
                    </a:lnTo>
                    <a:lnTo>
                      <a:pt x="1124" y="166"/>
                    </a:lnTo>
                    <a:lnTo>
                      <a:pt x="1132" y="168"/>
                    </a:lnTo>
                    <a:lnTo>
                      <a:pt x="1130" y="170"/>
                    </a:lnTo>
                    <a:lnTo>
                      <a:pt x="1136" y="174"/>
                    </a:lnTo>
                    <a:lnTo>
                      <a:pt x="1150" y="176"/>
                    </a:lnTo>
                    <a:lnTo>
                      <a:pt x="1162" y="178"/>
                    </a:lnTo>
                    <a:lnTo>
                      <a:pt x="1164" y="182"/>
                    </a:lnTo>
                    <a:lnTo>
                      <a:pt x="1166" y="186"/>
                    </a:lnTo>
                    <a:lnTo>
                      <a:pt x="1168" y="188"/>
                    </a:lnTo>
                    <a:lnTo>
                      <a:pt x="1174" y="190"/>
                    </a:lnTo>
                    <a:lnTo>
                      <a:pt x="1178" y="190"/>
                    </a:lnTo>
                    <a:lnTo>
                      <a:pt x="1192" y="194"/>
                    </a:lnTo>
                    <a:lnTo>
                      <a:pt x="1194" y="201"/>
                    </a:lnTo>
                    <a:lnTo>
                      <a:pt x="1202" y="205"/>
                    </a:lnTo>
                    <a:lnTo>
                      <a:pt x="1202" y="211"/>
                    </a:lnTo>
                    <a:lnTo>
                      <a:pt x="1204" y="219"/>
                    </a:lnTo>
                    <a:lnTo>
                      <a:pt x="1202" y="223"/>
                    </a:lnTo>
                    <a:lnTo>
                      <a:pt x="1182" y="223"/>
                    </a:lnTo>
                    <a:lnTo>
                      <a:pt x="1180" y="227"/>
                    </a:lnTo>
                    <a:lnTo>
                      <a:pt x="1180" y="233"/>
                    </a:lnTo>
                    <a:lnTo>
                      <a:pt x="1182" y="233"/>
                    </a:lnTo>
                    <a:lnTo>
                      <a:pt x="1186" y="239"/>
                    </a:lnTo>
                    <a:lnTo>
                      <a:pt x="1188" y="239"/>
                    </a:lnTo>
                    <a:lnTo>
                      <a:pt x="1200" y="241"/>
                    </a:lnTo>
                    <a:lnTo>
                      <a:pt x="1208" y="241"/>
                    </a:lnTo>
                    <a:lnTo>
                      <a:pt x="1210" y="241"/>
                    </a:lnTo>
                    <a:lnTo>
                      <a:pt x="1212" y="245"/>
                    </a:lnTo>
                    <a:lnTo>
                      <a:pt x="1216" y="247"/>
                    </a:lnTo>
                    <a:lnTo>
                      <a:pt x="1222" y="249"/>
                    </a:lnTo>
                    <a:lnTo>
                      <a:pt x="1228" y="251"/>
                    </a:lnTo>
                    <a:lnTo>
                      <a:pt x="1230" y="255"/>
                    </a:lnTo>
                    <a:lnTo>
                      <a:pt x="1240" y="259"/>
                    </a:lnTo>
                    <a:lnTo>
                      <a:pt x="1246" y="265"/>
                    </a:lnTo>
                    <a:lnTo>
                      <a:pt x="1242" y="271"/>
                    </a:lnTo>
                    <a:lnTo>
                      <a:pt x="1242" y="273"/>
                    </a:lnTo>
                    <a:lnTo>
                      <a:pt x="1232" y="277"/>
                    </a:lnTo>
                    <a:lnTo>
                      <a:pt x="1224" y="281"/>
                    </a:lnTo>
                    <a:lnTo>
                      <a:pt x="1218" y="285"/>
                    </a:lnTo>
                    <a:lnTo>
                      <a:pt x="1204" y="293"/>
                    </a:lnTo>
                    <a:lnTo>
                      <a:pt x="1200" y="299"/>
                    </a:lnTo>
                    <a:lnTo>
                      <a:pt x="1190" y="293"/>
                    </a:lnTo>
                    <a:lnTo>
                      <a:pt x="1186" y="295"/>
                    </a:lnTo>
                    <a:lnTo>
                      <a:pt x="1168" y="303"/>
                    </a:lnTo>
                    <a:lnTo>
                      <a:pt x="1174" y="307"/>
                    </a:lnTo>
                    <a:lnTo>
                      <a:pt x="1174" y="317"/>
                    </a:lnTo>
                    <a:lnTo>
                      <a:pt x="1172" y="321"/>
                    </a:lnTo>
                    <a:lnTo>
                      <a:pt x="1174" y="323"/>
                    </a:lnTo>
                    <a:lnTo>
                      <a:pt x="1168" y="329"/>
                    </a:lnTo>
                    <a:lnTo>
                      <a:pt x="1164" y="337"/>
                    </a:lnTo>
                    <a:lnTo>
                      <a:pt x="1158" y="341"/>
                    </a:lnTo>
                    <a:lnTo>
                      <a:pt x="1158" y="343"/>
                    </a:lnTo>
                    <a:lnTo>
                      <a:pt x="1140" y="349"/>
                    </a:lnTo>
                    <a:lnTo>
                      <a:pt x="1136" y="353"/>
                    </a:lnTo>
                    <a:lnTo>
                      <a:pt x="1134" y="357"/>
                    </a:lnTo>
                    <a:lnTo>
                      <a:pt x="1128" y="355"/>
                    </a:lnTo>
                    <a:lnTo>
                      <a:pt x="1112" y="349"/>
                    </a:lnTo>
                    <a:lnTo>
                      <a:pt x="1094" y="345"/>
                    </a:lnTo>
                    <a:lnTo>
                      <a:pt x="1090" y="341"/>
                    </a:lnTo>
                    <a:lnTo>
                      <a:pt x="1092" y="339"/>
                    </a:lnTo>
                    <a:lnTo>
                      <a:pt x="1082" y="337"/>
                    </a:lnTo>
                    <a:lnTo>
                      <a:pt x="1066" y="331"/>
                    </a:lnTo>
                    <a:lnTo>
                      <a:pt x="1066" y="325"/>
                    </a:lnTo>
                    <a:lnTo>
                      <a:pt x="1066" y="321"/>
                    </a:lnTo>
                    <a:lnTo>
                      <a:pt x="1064" y="319"/>
                    </a:lnTo>
                    <a:lnTo>
                      <a:pt x="1062" y="319"/>
                    </a:lnTo>
                    <a:lnTo>
                      <a:pt x="1060" y="315"/>
                    </a:lnTo>
                    <a:lnTo>
                      <a:pt x="1058" y="313"/>
                    </a:lnTo>
                    <a:lnTo>
                      <a:pt x="1054" y="311"/>
                    </a:lnTo>
                    <a:lnTo>
                      <a:pt x="1050" y="309"/>
                    </a:lnTo>
                    <a:lnTo>
                      <a:pt x="1044" y="309"/>
                    </a:lnTo>
                    <a:lnTo>
                      <a:pt x="1038" y="309"/>
                    </a:lnTo>
                    <a:lnTo>
                      <a:pt x="1030" y="307"/>
                    </a:lnTo>
                    <a:lnTo>
                      <a:pt x="1020" y="309"/>
                    </a:lnTo>
                    <a:lnTo>
                      <a:pt x="1012" y="311"/>
                    </a:lnTo>
                    <a:lnTo>
                      <a:pt x="1008" y="313"/>
                    </a:lnTo>
                    <a:lnTo>
                      <a:pt x="996" y="311"/>
                    </a:lnTo>
                    <a:lnTo>
                      <a:pt x="992" y="309"/>
                    </a:lnTo>
                    <a:lnTo>
                      <a:pt x="990" y="307"/>
                    </a:lnTo>
                    <a:lnTo>
                      <a:pt x="990" y="301"/>
                    </a:lnTo>
                    <a:lnTo>
                      <a:pt x="992" y="297"/>
                    </a:lnTo>
                    <a:lnTo>
                      <a:pt x="1008" y="293"/>
                    </a:lnTo>
                    <a:lnTo>
                      <a:pt x="1008" y="289"/>
                    </a:lnTo>
                    <a:lnTo>
                      <a:pt x="1010" y="287"/>
                    </a:lnTo>
                    <a:lnTo>
                      <a:pt x="1028" y="289"/>
                    </a:lnTo>
                    <a:lnTo>
                      <a:pt x="1040" y="291"/>
                    </a:lnTo>
                    <a:lnTo>
                      <a:pt x="1040" y="289"/>
                    </a:lnTo>
                    <a:lnTo>
                      <a:pt x="1052" y="289"/>
                    </a:lnTo>
                    <a:lnTo>
                      <a:pt x="1056" y="285"/>
                    </a:lnTo>
                    <a:lnTo>
                      <a:pt x="1060" y="277"/>
                    </a:lnTo>
                    <a:lnTo>
                      <a:pt x="1062" y="273"/>
                    </a:lnTo>
                    <a:lnTo>
                      <a:pt x="1086" y="265"/>
                    </a:lnTo>
                    <a:lnTo>
                      <a:pt x="1092" y="259"/>
                    </a:lnTo>
                    <a:lnTo>
                      <a:pt x="1100" y="257"/>
                    </a:lnTo>
                    <a:lnTo>
                      <a:pt x="1102" y="249"/>
                    </a:lnTo>
                    <a:lnTo>
                      <a:pt x="1100" y="247"/>
                    </a:lnTo>
                    <a:lnTo>
                      <a:pt x="1102" y="245"/>
                    </a:lnTo>
                    <a:lnTo>
                      <a:pt x="1102" y="241"/>
                    </a:lnTo>
                    <a:lnTo>
                      <a:pt x="1102" y="237"/>
                    </a:lnTo>
                    <a:lnTo>
                      <a:pt x="1092" y="235"/>
                    </a:lnTo>
                    <a:lnTo>
                      <a:pt x="1094" y="231"/>
                    </a:lnTo>
                    <a:lnTo>
                      <a:pt x="1090" y="231"/>
                    </a:lnTo>
                    <a:lnTo>
                      <a:pt x="1086" y="229"/>
                    </a:lnTo>
                    <a:lnTo>
                      <a:pt x="1086" y="225"/>
                    </a:lnTo>
                    <a:lnTo>
                      <a:pt x="1082" y="225"/>
                    </a:lnTo>
                    <a:lnTo>
                      <a:pt x="1072" y="225"/>
                    </a:lnTo>
                    <a:lnTo>
                      <a:pt x="1062" y="229"/>
                    </a:lnTo>
                    <a:lnTo>
                      <a:pt x="1060" y="229"/>
                    </a:lnTo>
                    <a:lnTo>
                      <a:pt x="1064" y="223"/>
                    </a:lnTo>
                    <a:lnTo>
                      <a:pt x="1068" y="215"/>
                    </a:lnTo>
                    <a:lnTo>
                      <a:pt x="1064" y="213"/>
                    </a:lnTo>
                    <a:lnTo>
                      <a:pt x="1058" y="211"/>
                    </a:lnTo>
                    <a:lnTo>
                      <a:pt x="1046" y="205"/>
                    </a:lnTo>
                    <a:lnTo>
                      <a:pt x="1042" y="207"/>
                    </a:lnTo>
                    <a:lnTo>
                      <a:pt x="1032" y="207"/>
                    </a:lnTo>
                    <a:lnTo>
                      <a:pt x="1014" y="211"/>
                    </a:lnTo>
                    <a:lnTo>
                      <a:pt x="1010" y="209"/>
                    </a:lnTo>
                    <a:lnTo>
                      <a:pt x="1000" y="209"/>
                    </a:lnTo>
                    <a:lnTo>
                      <a:pt x="998" y="209"/>
                    </a:lnTo>
                    <a:lnTo>
                      <a:pt x="988" y="205"/>
                    </a:lnTo>
                    <a:lnTo>
                      <a:pt x="974" y="207"/>
                    </a:lnTo>
                    <a:lnTo>
                      <a:pt x="966" y="205"/>
                    </a:lnTo>
                    <a:lnTo>
                      <a:pt x="958" y="205"/>
                    </a:lnTo>
                    <a:lnTo>
                      <a:pt x="948" y="205"/>
                    </a:lnTo>
                    <a:lnTo>
                      <a:pt x="944" y="201"/>
                    </a:lnTo>
                    <a:lnTo>
                      <a:pt x="938" y="201"/>
                    </a:lnTo>
                    <a:lnTo>
                      <a:pt x="930" y="201"/>
                    </a:lnTo>
                    <a:lnTo>
                      <a:pt x="924" y="201"/>
                    </a:lnTo>
                    <a:lnTo>
                      <a:pt x="924" y="199"/>
                    </a:lnTo>
                    <a:lnTo>
                      <a:pt x="918" y="197"/>
                    </a:lnTo>
                    <a:lnTo>
                      <a:pt x="916" y="188"/>
                    </a:lnTo>
                    <a:lnTo>
                      <a:pt x="920" y="188"/>
                    </a:lnTo>
                    <a:lnTo>
                      <a:pt x="918" y="186"/>
                    </a:lnTo>
                    <a:close/>
                    <a:moveTo>
                      <a:pt x="72" y="449"/>
                    </a:moveTo>
                    <a:lnTo>
                      <a:pt x="76" y="447"/>
                    </a:lnTo>
                    <a:lnTo>
                      <a:pt x="80" y="423"/>
                    </a:lnTo>
                    <a:lnTo>
                      <a:pt x="76" y="413"/>
                    </a:lnTo>
                    <a:lnTo>
                      <a:pt x="80" y="413"/>
                    </a:lnTo>
                    <a:lnTo>
                      <a:pt x="76" y="407"/>
                    </a:lnTo>
                    <a:lnTo>
                      <a:pt x="76" y="397"/>
                    </a:lnTo>
                    <a:lnTo>
                      <a:pt x="60" y="401"/>
                    </a:lnTo>
                    <a:lnTo>
                      <a:pt x="52" y="407"/>
                    </a:lnTo>
                    <a:lnTo>
                      <a:pt x="28" y="413"/>
                    </a:lnTo>
                    <a:lnTo>
                      <a:pt x="34" y="407"/>
                    </a:lnTo>
                    <a:lnTo>
                      <a:pt x="26" y="393"/>
                    </a:lnTo>
                    <a:lnTo>
                      <a:pt x="28" y="391"/>
                    </a:lnTo>
                    <a:lnTo>
                      <a:pt x="32" y="385"/>
                    </a:lnTo>
                    <a:lnTo>
                      <a:pt x="24" y="385"/>
                    </a:lnTo>
                    <a:lnTo>
                      <a:pt x="16" y="387"/>
                    </a:lnTo>
                    <a:lnTo>
                      <a:pt x="12" y="385"/>
                    </a:lnTo>
                    <a:lnTo>
                      <a:pt x="8" y="387"/>
                    </a:lnTo>
                    <a:lnTo>
                      <a:pt x="4" y="385"/>
                    </a:lnTo>
                    <a:lnTo>
                      <a:pt x="202" y="213"/>
                    </a:lnTo>
                    <a:lnTo>
                      <a:pt x="220" y="215"/>
                    </a:lnTo>
                    <a:lnTo>
                      <a:pt x="226" y="217"/>
                    </a:lnTo>
                    <a:lnTo>
                      <a:pt x="228" y="221"/>
                    </a:lnTo>
                    <a:lnTo>
                      <a:pt x="232" y="221"/>
                    </a:lnTo>
                    <a:lnTo>
                      <a:pt x="234" y="223"/>
                    </a:lnTo>
                    <a:lnTo>
                      <a:pt x="240" y="225"/>
                    </a:lnTo>
                    <a:lnTo>
                      <a:pt x="244" y="225"/>
                    </a:lnTo>
                    <a:lnTo>
                      <a:pt x="248" y="223"/>
                    </a:lnTo>
                    <a:lnTo>
                      <a:pt x="256" y="227"/>
                    </a:lnTo>
                    <a:lnTo>
                      <a:pt x="262" y="225"/>
                    </a:lnTo>
                    <a:lnTo>
                      <a:pt x="268" y="225"/>
                    </a:lnTo>
                    <a:lnTo>
                      <a:pt x="272" y="223"/>
                    </a:lnTo>
                    <a:lnTo>
                      <a:pt x="292" y="219"/>
                    </a:lnTo>
                    <a:lnTo>
                      <a:pt x="306" y="217"/>
                    </a:lnTo>
                    <a:lnTo>
                      <a:pt x="310" y="213"/>
                    </a:lnTo>
                    <a:lnTo>
                      <a:pt x="316" y="211"/>
                    </a:lnTo>
                    <a:lnTo>
                      <a:pt x="320" y="211"/>
                    </a:lnTo>
                    <a:lnTo>
                      <a:pt x="336" y="207"/>
                    </a:lnTo>
                    <a:lnTo>
                      <a:pt x="344" y="205"/>
                    </a:lnTo>
                    <a:lnTo>
                      <a:pt x="348" y="203"/>
                    </a:lnTo>
                    <a:lnTo>
                      <a:pt x="358" y="205"/>
                    </a:lnTo>
                    <a:lnTo>
                      <a:pt x="366" y="201"/>
                    </a:lnTo>
                    <a:lnTo>
                      <a:pt x="366" y="205"/>
                    </a:lnTo>
                    <a:lnTo>
                      <a:pt x="368" y="207"/>
                    </a:lnTo>
                    <a:lnTo>
                      <a:pt x="380" y="203"/>
                    </a:lnTo>
                    <a:lnTo>
                      <a:pt x="388" y="197"/>
                    </a:lnTo>
                    <a:lnTo>
                      <a:pt x="394" y="194"/>
                    </a:lnTo>
                    <a:lnTo>
                      <a:pt x="400" y="201"/>
                    </a:lnTo>
                    <a:lnTo>
                      <a:pt x="398" y="205"/>
                    </a:lnTo>
                    <a:lnTo>
                      <a:pt x="398" y="207"/>
                    </a:lnTo>
                    <a:lnTo>
                      <a:pt x="396" y="213"/>
                    </a:lnTo>
                    <a:lnTo>
                      <a:pt x="412" y="213"/>
                    </a:lnTo>
                    <a:lnTo>
                      <a:pt x="416" y="209"/>
                    </a:lnTo>
                    <a:lnTo>
                      <a:pt x="418" y="209"/>
                    </a:lnTo>
                    <a:lnTo>
                      <a:pt x="420" y="207"/>
                    </a:lnTo>
                    <a:lnTo>
                      <a:pt x="420" y="205"/>
                    </a:lnTo>
                    <a:lnTo>
                      <a:pt x="430" y="205"/>
                    </a:lnTo>
                    <a:lnTo>
                      <a:pt x="430" y="203"/>
                    </a:lnTo>
                    <a:lnTo>
                      <a:pt x="434" y="203"/>
                    </a:lnTo>
                    <a:lnTo>
                      <a:pt x="426" y="211"/>
                    </a:lnTo>
                    <a:lnTo>
                      <a:pt x="432" y="211"/>
                    </a:lnTo>
                    <a:lnTo>
                      <a:pt x="448" y="211"/>
                    </a:lnTo>
                    <a:lnTo>
                      <a:pt x="468" y="211"/>
                    </a:lnTo>
                    <a:lnTo>
                      <a:pt x="478" y="217"/>
                    </a:lnTo>
                    <a:lnTo>
                      <a:pt x="498" y="221"/>
                    </a:lnTo>
                    <a:lnTo>
                      <a:pt x="500" y="223"/>
                    </a:lnTo>
                    <a:lnTo>
                      <a:pt x="520" y="225"/>
                    </a:lnTo>
                    <a:lnTo>
                      <a:pt x="522" y="223"/>
                    </a:lnTo>
                    <a:lnTo>
                      <a:pt x="526" y="225"/>
                    </a:lnTo>
                    <a:lnTo>
                      <a:pt x="528" y="223"/>
                    </a:lnTo>
                    <a:lnTo>
                      <a:pt x="536" y="225"/>
                    </a:lnTo>
                    <a:lnTo>
                      <a:pt x="542" y="231"/>
                    </a:lnTo>
                    <a:lnTo>
                      <a:pt x="542" y="235"/>
                    </a:lnTo>
                    <a:lnTo>
                      <a:pt x="538" y="237"/>
                    </a:lnTo>
                    <a:lnTo>
                      <a:pt x="528" y="247"/>
                    </a:lnTo>
                    <a:lnTo>
                      <a:pt x="550" y="247"/>
                    </a:lnTo>
                    <a:lnTo>
                      <a:pt x="566" y="247"/>
                    </a:lnTo>
                    <a:lnTo>
                      <a:pt x="570" y="245"/>
                    </a:lnTo>
                    <a:lnTo>
                      <a:pt x="588" y="241"/>
                    </a:lnTo>
                    <a:lnTo>
                      <a:pt x="610" y="237"/>
                    </a:lnTo>
                    <a:lnTo>
                      <a:pt x="624" y="231"/>
                    </a:lnTo>
                    <a:lnTo>
                      <a:pt x="642" y="229"/>
                    </a:lnTo>
                    <a:lnTo>
                      <a:pt x="658" y="225"/>
                    </a:lnTo>
                    <a:lnTo>
                      <a:pt x="664" y="227"/>
                    </a:lnTo>
                    <a:lnTo>
                      <a:pt x="662" y="233"/>
                    </a:lnTo>
                    <a:lnTo>
                      <a:pt x="658" y="233"/>
                    </a:lnTo>
                    <a:lnTo>
                      <a:pt x="660" y="235"/>
                    </a:lnTo>
                    <a:lnTo>
                      <a:pt x="668" y="237"/>
                    </a:lnTo>
                    <a:lnTo>
                      <a:pt x="666" y="239"/>
                    </a:lnTo>
                    <a:lnTo>
                      <a:pt x="674" y="241"/>
                    </a:lnTo>
                    <a:lnTo>
                      <a:pt x="684" y="239"/>
                    </a:lnTo>
                    <a:lnTo>
                      <a:pt x="682" y="241"/>
                    </a:lnTo>
                    <a:lnTo>
                      <a:pt x="690" y="245"/>
                    </a:lnTo>
                    <a:lnTo>
                      <a:pt x="694" y="247"/>
                    </a:lnTo>
                    <a:lnTo>
                      <a:pt x="698" y="245"/>
                    </a:lnTo>
                    <a:lnTo>
                      <a:pt x="700" y="247"/>
                    </a:lnTo>
                    <a:lnTo>
                      <a:pt x="714" y="245"/>
                    </a:lnTo>
                    <a:lnTo>
                      <a:pt x="716" y="245"/>
                    </a:lnTo>
                    <a:lnTo>
                      <a:pt x="718" y="245"/>
                    </a:lnTo>
                    <a:lnTo>
                      <a:pt x="732" y="245"/>
                    </a:lnTo>
                    <a:lnTo>
                      <a:pt x="738" y="245"/>
                    </a:lnTo>
                    <a:lnTo>
                      <a:pt x="744" y="243"/>
                    </a:lnTo>
                    <a:lnTo>
                      <a:pt x="746" y="239"/>
                    </a:lnTo>
                    <a:lnTo>
                      <a:pt x="752" y="237"/>
                    </a:lnTo>
                    <a:lnTo>
                      <a:pt x="752" y="235"/>
                    </a:lnTo>
                    <a:lnTo>
                      <a:pt x="758" y="235"/>
                    </a:lnTo>
                    <a:lnTo>
                      <a:pt x="762" y="235"/>
                    </a:lnTo>
                    <a:lnTo>
                      <a:pt x="764" y="231"/>
                    </a:lnTo>
                    <a:lnTo>
                      <a:pt x="774" y="233"/>
                    </a:lnTo>
                    <a:lnTo>
                      <a:pt x="776" y="237"/>
                    </a:lnTo>
                    <a:lnTo>
                      <a:pt x="782" y="235"/>
                    </a:lnTo>
                    <a:lnTo>
                      <a:pt x="788" y="237"/>
                    </a:lnTo>
                    <a:lnTo>
                      <a:pt x="786" y="237"/>
                    </a:lnTo>
                    <a:lnTo>
                      <a:pt x="792" y="239"/>
                    </a:lnTo>
                    <a:lnTo>
                      <a:pt x="800" y="239"/>
                    </a:lnTo>
                    <a:lnTo>
                      <a:pt x="812" y="237"/>
                    </a:lnTo>
                    <a:lnTo>
                      <a:pt x="816" y="233"/>
                    </a:lnTo>
                    <a:lnTo>
                      <a:pt x="824" y="229"/>
                    </a:lnTo>
                    <a:lnTo>
                      <a:pt x="822" y="227"/>
                    </a:lnTo>
                    <a:lnTo>
                      <a:pt x="814" y="227"/>
                    </a:lnTo>
                    <a:lnTo>
                      <a:pt x="818" y="223"/>
                    </a:lnTo>
                    <a:lnTo>
                      <a:pt x="826" y="221"/>
                    </a:lnTo>
                    <a:lnTo>
                      <a:pt x="828" y="219"/>
                    </a:lnTo>
                    <a:lnTo>
                      <a:pt x="830" y="215"/>
                    </a:lnTo>
                    <a:lnTo>
                      <a:pt x="824" y="215"/>
                    </a:lnTo>
                    <a:lnTo>
                      <a:pt x="814" y="209"/>
                    </a:lnTo>
                    <a:lnTo>
                      <a:pt x="810" y="209"/>
                    </a:lnTo>
                    <a:lnTo>
                      <a:pt x="808" y="209"/>
                    </a:lnTo>
                    <a:lnTo>
                      <a:pt x="810" y="207"/>
                    </a:lnTo>
                    <a:lnTo>
                      <a:pt x="808" y="203"/>
                    </a:lnTo>
                    <a:lnTo>
                      <a:pt x="810" y="199"/>
                    </a:lnTo>
                    <a:lnTo>
                      <a:pt x="816" y="197"/>
                    </a:lnTo>
                    <a:lnTo>
                      <a:pt x="818" y="194"/>
                    </a:lnTo>
                    <a:lnTo>
                      <a:pt x="820" y="192"/>
                    </a:lnTo>
                    <a:lnTo>
                      <a:pt x="818" y="190"/>
                    </a:lnTo>
                    <a:lnTo>
                      <a:pt x="826" y="182"/>
                    </a:lnTo>
                    <a:lnTo>
                      <a:pt x="830" y="182"/>
                    </a:lnTo>
                    <a:lnTo>
                      <a:pt x="834" y="180"/>
                    </a:lnTo>
                    <a:lnTo>
                      <a:pt x="838" y="176"/>
                    </a:lnTo>
                    <a:lnTo>
                      <a:pt x="850" y="174"/>
                    </a:lnTo>
                    <a:lnTo>
                      <a:pt x="852" y="172"/>
                    </a:lnTo>
                    <a:lnTo>
                      <a:pt x="862" y="170"/>
                    </a:lnTo>
                    <a:lnTo>
                      <a:pt x="862" y="172"/>
                    </a:lnTo>
                    <a:lnTo>
                      <a:pt x="860" y="174"/>
                    </a:lnTo>
                    <a:lnTo>
                      <a:pt x="862" y="174"/>
                    </a:lnTo>
                    <a:lnTo>
                      <a:pt x="864" y="174"/>
                    </a:lnTo>
                    <a:lnTo>
                      <a:pt x="868" y="174"/>
                    </a:lnTo>
                    <a:lnTo>
                      <a:pt x="868" y="176"/>
                    </a:lnTo>
                    <a:lnTo>
                      <a:pt x="872" y="182"/>
                    </a:lnTo>
                    <a:lnTo>
                      <a:pt x="866" y="190"/>
                    </a:lnTo>
                    <a:lnTo>
                      <a:pt x="868" y="192"/>
                    </a:lnTo>
                    <a:lnTo>
                      <a:pt x="872" y="194"/>
                    </a:lnTo>
                    <a:lnTo>
                      <a:pt x="872" y="199"/>
                    </a:lnTo>
                    <a:lnTo>
                      <a:pt x="874" y="199"/>
                    </a:lnTo>
                    <a:lnTo>
                      <a:pt x="874" y="201"/>
                    </a:lnTo>
                    <a:lnTo>
                      <a:pt x="874" y="203"/>
                    </a:lnTo>
                    <a:lnTo>
                      <a:pt x="868" y="205"/>
                    </a:lnTo>
                    <a:lnTo>
                      <a:pt x="860" y="209"/>
                    </a:lnTo>
                    <a:lnTo>
                      <a:pt x="852" y="211"/>
                    </a:lnTo>
                    <a:lnTo>
                      <a:pt x="860" y="213"/>
                    </a:lnTo>
                    <a:lnTo>
                      <a:pt x="864" y="215"/>
                    </a:lnTo>
                    <a:lnTo>
                      <a:pt x="868" y="213"/>
                    </a:lnTo>
                    <a:lnTo>
                      <a:pt x="872" y="213"/>
                    </a:lnTo>
                    <a:lnTo>
                      <a:pt x="880" y="215"/>
                    </a:lnTo>
                    <a:lnTo>
                      <a:pt x="882" y="215"/>
                    </a:lnTo>
                    <a:lnTo>
                      <a:pt x="878" y="215"/>
                    </a:lnTo>
                    <a:lnTo>
                      <a:pt x="874" y="219"/>
                    </a:lnTo>
                    <a:lnTo>
                      <a:pt x="872" y="223"/>
                    </a:lnTo>
                    <a:lnTo>
                      <a:pt x="870" y="223"/>
                    </a:lnTo>
                    <a:lnTo>
                      <a:pt x="872" y="225"/>
                    </a:lnTo>
                    <a:lnTo>
                      <a:pt x="864" y="233"/>
                    </a:lnTo>
                    <a:lnTo>
                      <a:pt x="866" y="235"/>
                    </a:lnTo>
                    <a:lnTo>
                      <a:pt x="872" y="235"/>
                    </a:lnTo>
                    <a:lnTo>
                      <a:pt x="878" y="229"/>
                    </a:lnTo>
                    <a:lnTo>
                      <a:pt x="884" y="223"/>
                    </a:lnTo>
                    <a:lnTo>
                      <a:pt x="894" y="221"/>
                    </a:lnTo>
                    <a:lnTo>
                      <a:pt x="898" y="221"/>
                    </a:lnTo>
                    <a:lnTo>
                      <a:pt x="898" y="223"/>
                    </a:lnTo>
                    <a:lnTo>
                      <a:pt x="904" y="227"/>
                    </a:lnTo>
                    <a:lnTo>
                      <a:pt x="900" y="237"/>
                    </a:lnTo>
                    <a:lnTo>
                      <a:pt x="896" y="239"/>
                    </a:lnTo>
                    <a:lnTo>
                      <a:pt x="890" y="239"/>
                    </a:lnTo>
                    <a:lnTo>
                      <a:pt x="888" y="247"/>
                    </a:lnTo>
                    <a:lnTo>
                      <a:pt x="894" y="255"/>
                    </a:lnTo>
                    <a:lnTo>
                      <a:pt x="896" y="255"/>
                    </a:lnTo>
                    <a:lnTo>
                      <a:pt x="898" y="253"/>
                    </a:lnTo>
                    <a:lnTo>
                      <a:pt x="902" y="251"/>
                    </a:lnTo>
                    <a:lnTo>
                      <a:pt x="906" y="253"/>
                    </a:lnTo>
                    <a:lnTo>
                      <a:pt x="910" y="247"/>
                    </a:lnTo>
                    <a:lnTo>
                      <a:pt x="920" y="241"/>
                    </a:lnTo>
                    <a:lnTo>
                      <a:pt x="922" y="239"/>
                    </a:lnTo>
                    <a:lnTo>
                      <a:pt x="938" y="227"/>
                    </a:lnTo>
                    <a:lnTo>
                      <a:pt x="944" y="225"/>
                    </a:lnTo>
                    <a:lnTo>
                      <a:pt x="946" y="223"/>
                    </a:lnTo>
                    <a:lnTo>
                      <a:pt x="948" y="219"/>
                    </a:lnTo>
                    <a:lnTo>
                      <a:pt x="954" y="209"/>
                    </a:lnTo>
                    <a:lnTo>
                      <a:pt x="954" y="207"/>
                    </a:lnTo>
                    <a:lnTo>
                      <a:pt x="960" y="209"/>
                    </a:lnTo>
                    <a:lnTo>
                      <a:pt x="968" y="209"/>
                    </a:lnTo>
                    <a:lnTo>
                      <a:pt x="990" y="211"/>
                    </a:lnTo>
                    <a:lnTo>
                      <a:pt x="1004" y="217"/>
                    </a:lnTo>
                    <a:lnTo>
                      <a:pt x="1002" y="223"/>
                    </a:lnTo>
                    <a:lnTo>
                      <a:pt x="994" y="229"/>
                    </a:lnTo>
                    <a:lnTo>
                      <a:pt x="992" y="231"/>
                    </a:lnTo>
                    <a:lnTo>
                      <a:pt x="984" y="233"/>
                    </a:lnTo>
                    <a:lnTo>
                      <a:pt x="976" y="237"/>
                    </a:lnTo>
                    <a:lnTo>
                      <a:pt x="976" y="239"/>
                    </a:lnTo>
                    <a:lnTo>
                      <a:pt x="974" y="241"/>
                    </a:lnTo>
                    <a:lnTo>
                      <a:pt x="982" y="251"/>
                    </a:lnTo>
                    <a:lnTo>
                      <a:pt x="972" y="259"/>
                    </a:lnTo>
                    <a:lnTo>
                      <a:pt x="964" y="261"/>
                    </a:lnTo>
                    <a:lnTo>
                      <a:pt x="958" y="265"/>
                    </a:lnTo>
                    <a:lnTo>
                      <a:pt x="954" y="263"/>
                    </a:lnTo>
                    <a:lnTo>
                      <a:pt x="950" y="267"/>
                    </a:lnTo>
                    <a:lnTo>
                      <a:pt x="944" y="267"/>
                    </a:lnTo>
                    <a:lnTo>
                      <a:pt x="936" y="271"/>
                    </a:lnTo>
                    <a:lnTo>
                      <a:pt x="930" y="275"/>
                    </a:lnTo>
                    <a:lnTo>
                      <a:pt x="922" y="273"/>
                    </a:lnTo>
                    <a:lnTo>
                      <a:pt x="918" y="273"/>
                    </a:lnTo>
                    <a:lnTo>
                      <a:pt x="910" y="273"/>
                    </a:lnTo>
                    <a:lnTo>
                      <a:pt x="898" y="275"/>
                    </a:lnTo>
                    <a:lnTo>
                      <a:pt x="896" y="277"/>
                    </a:lnTo>
                    <a:lnTo>
                      <a:pt x="894" y="277"/>
                    </a:lnTo>
                    <a:lnTo>
                      <a:pt x="888" y="279"/>
                    </a:lnTo>
                    <a:lnTo>
                      <a:pt x="882" y="285"/>
                    </a:lnTo>
                    <a:lnTo>
                      <a:pt x="872" y="287"/>
                    </a:lnTo>
                    <a:lnTo>
                      <a:pt x="870" y="295"/>
                    </a:lnTo>
                    <a:lnTo>
                      <a:pt x="858" y="303"/>
                    </a:lnTo>
                    <a:lnTo>
                      <a:pt x="856" y="305"/>
                    </a:lnTo>
                    <a:lnTo>
                      <a:pt x="850" y="307"/>
                    </a:lnTo>
                    <a:lnTo>
                      <a:pt x="842" y="313"/>
                    </a:lnTo>
                    <a:lnTo>
                      <a:pt x="830" y="317"/>
                    </a:lnTo>
                    <a:lnTo>
                      <a:pt x="824" y="317"/>
                    </a:lnTo>
                    <a:lnTo>
                      <a:pt x="820" y="315"/>
                    </a:lnTo>
                    <a:lnTo>
                      <a:pt x="814" y="319"/>
                    </a:lnTo>
                    <a:lnTo>
                      <a:pt x="808" y="319"/>
                    </a:lnTo>
                    <a:lnTo>
                      <a:pt x="804" y="323"/>
                    </a:lnTo>
                    <a:lnTo>
                      <a:pt x="792" y="327"/>
                    </a:lnTo>
                    <a:lnTo>
                      <a:pt x="788" y="333"/>
                    </a:lnTo>
                    <a:lnTo>
                      <a:pt x="784" y="335"/>
                    </a:lnTo>
                    <a:lnTo>
                      <a:pt x="782" y="335"/>
                    </a:lnTo>
                    <a:lnTo>
                      <a:pt x="776" y="337"/>
                    </a:lnTo>
                    <a:lnTo>
                      <a:pt x="764" y="341"/>
                    </a:lnTo>
                    <a:lnTo>
                      <a:pt x="764" y="343"/>
                    </a:lnTo>
                    <a:lnTo>
                      <a:pt x="756" y="347"/>
                    </a:lnTo>
                    <a:lnTo>
                      <a:pt x="750" y="349"/>
                    </a:lnTo>
                    <a:lnTo>
                      <a:pt x="746" y="349"/>
                    </a:lnTo>
                    <a:lnTo>
                      <a:pt x="742" y="351"/>
                    </a:lnTo>
                    <a:lnTo>
                      <a:pt x="738" y="353"/>
                    </a:lnTo>
                    <a:lnTo>
                      <a:pt x="734" y="357"/>
                    </a:lnTo>
                    <a:lnTo>
                      <a:pt x="732" y="359"/>
                    </a:lnTo>
                    <a:lnTo>
                      <a:pt x="728" y="359"/>
                    </a:lnTo>
                    <a:lnTo>
                      <a:pt x="718" y="365"/>
                    </a:lnTo>
                    <a:lnTo>
                      <a:pt x="712" y="371"/>
                    </a:lnTo>
                    <a:lnTo>
                      <a:pt x="698" y="381"/>
                    </a:lnTo>
                    <a:lnTo>
                      <a:pt x="694" y="383"/>
                    </a:lnTo>
                    <a:lnTo>
                      <a:pt x="686" y="391"/>
                    </a:lnTo>
                    <a:lnTo>
                      <a:pt x="682" y="405"/>
                    </a:lnTo>
                    <a:lnTo>
                      <a:pt x="678" y="413"/>
                    </a:lnTo>
                    <a:lnTo>
                      <a:pt x="676" y="413"/>
                    </a:lnTo>
                    <a:lnTo>
                      <a:pt x="680" y="415"/>
                    </a:lnTo>
                    <a:lnTo>
                      <a:pt x="696" y="415"/>
                    </a:lnTo>
                    <a:lnTo>
                      <a:pt x="690" y="443"/>
                    </a:lnTo>
                    <a:lnTo>
                      <a:pt x="682" y="451"/>
                    </a:lnTo>
                    <a:lnTo>
                      <a:pt x="698" y="449"/>
                    </a:lnTo>
                    <a:lnTo>
                      <a:pt x="712" y="445"/>
                    </a:lnTo>
                    <a:lnTo>
                      <a:pt x="728" y="453"/>
                    </a:lnTo>
                    <a:lnTo>
                      <a:pt x="736" y="453"/>
                    </a:lnTo>
                    <a:lnTo>
                      <a:pt x="738" y="455"/>
                    </a:lnTo>
                    <a:lnTo>
                      <a:pt x="746" y="461"/>
                    </a:lnTo>
                    <a:lnTo>
                      <a:pt x="748" y="465"/>
                    </a:lnTo>
                    <a:lnTo>
                      <a:pt x="750" y="469"/>
                    </a:lnTo>
                    <a:lnTo>
                      <a:pt x="756" y="473"/>
                    </a:lnTo>
                    <a:lnTo>
                      <a:pt x="772" y="479"/>
                    </a:lnTo>
                    <a:lnTo>
                      <a:pt x="780" y="485"/>
                    </a:lnTo>
                    <a:lnTo>
                      <a:pt x="796" y="485"/>
                    </a:lnTo>
                    <a:lnTo>
                      <a:pt x="810" y="485"/>
                    </a:lnTo>
                    <a:lnTo>
                      <a:pt x="814" y="487"/>
                    </a:lnTo>
                    <a:lnTo>
                      <a:pt x="820" y="487"/>
                    </a:lnTo>
                    <a:lnTo>
                      <a:pt x="818" y="493"/>
                    </a:lnTo>
                    <a:lnTo>
                      <a:pt x="810" y="505"/>
                    </a:lnTo>
                    <a:lnTo>
                      <a:pt x="808" y="511"/>
                    </a:lnTo>
                    <a:lnTo>
                      <a:pt x="806" y="517"/>
                    </a:lnTo>
                    <a:lnTo>
                      <a:pt x="802" y="525"/>
                    </a:lnTo>
                    <a:lnTo>
                      <a:pt x="800" y="525"/>
                    </a:lnTo>
                    <a:lnTo>
                      <a:pt x="798" y="531"/>
                    </a:lnTo>
                    <a:lnTo>
                      <a:pt x="800" y="533"/>
                    </a:lnTo>
                    <a:lnTo>
                      <a:pt x="802" y="541"/>
                    </a:lnTo>
                    <a:lnTo>
                      <a:pt x="802" y="549"/>
                    </a:lnTo>
                    <a:lnTo>
                      <a:pt x="806" y="549"/>
                    </a:lnTo>
                    <a:lnTo>
                      <a:pt x="808" y="551"/>
                    </a:lnTo>
                    <a:lnTo>
                      <a:pt x="812" y="553"/>
                    </a:lnTo>
                    <a:lnTo>
                      <a:pt x="812" y="565"/>
                    </a:lnTo>
                    <a:lnTo>
                      <a:pt x="820" y="567"/>
                    </a:lnTo>
                    <a:lnTo>
                      <a:pt x="822" y="565"/>
                    </a:lnTo>
                    <a:lnTo>
                      <a:pt x="826" y="561"/>
                    </a:lnTo>
                    <a:lnTo>
                      <a:pt x="828" y="557"/>
                    </a:lnTo>
                    <a:lnTo>
                      <a:pt x="832" y="557"/>
                    </a:lnTo>
                    <a:lnTo>
                      <a:pt x="836" y="555"/>
                    </a:lnTo>
                    <a:lnTo>
                      <a:pt x="840" y="551"/>
                    </a:lnTo>
                    <a:lnTo>
                      <a:pt x="848" y="547"/>
                    </a:lnTo>
                    <a:lnTo>
                      <a:pt x="852" y="541"/>
                    </a:lnTo>
                    <a:lnTo>
                      <a:pt x="848" y="539"/>
                    </a:lnTo>
                    <a:lnTo>
                      <a:pt x="848" y="537"/>
                    </a:lnTo>
                    <a:lnTo>
                      <a:pt x="848" y="535"/>
                    </a:lnTo>
                    <a:lnTo>
                      <a:pt x="850" y="535"/>
                    </a:lnTo>
                    <a:lnTo>
                      <a:pt x="850" y="531"/>
                    </a:lnTo>
                    <a:lnTo>
                      <a:pt x="850" y="529"/>
                    </a:lnTo>
                    <a:lnTo>
                      <a:pt x="854" y="521"/>
                    </a:lnTo>
                    <a:lnTo>
                      <a:pt x="852" y="521"/>
                    </a:lnTo>
                    <a:lnTo>
                      <a:pt x="854" y="519"/>
                    </a:lnTo>
                    <a:lnTo>
                      <a:pt x="856" y="517"/>
                    </a:lnTo>
                    <a:lnTo>
                      <a:pt x="858" y="513"/>
                    </a:lnTo>
                    <a:lnTo>
                      <a:pt x="856" y="513"/>
                    </a:lnTo>
                    <a:lnTo>
                      <a:pt x="858" y="511"/>
                    </a:lnTo>
                    <a:lnTo>
                      <a:pt x="856" y="507"/>
                    </a:lnTo>
                    <a:lnTo>
                      <a:pt x="856" y="499"/>
                    </a:lnTo>
                    <a:lnTo>
                      <a:pt x="854" y="499"/>
                    </a:lnTo>
                    <a:lnTo>
                      <a:pt x="884" y="487"/>
                    </a:lnTo>
                    <a:lnTo>
                      <a:pt x="902" y="479"/>
                    </a:lnTo>
                    <a:lnTo>
                      <a:pt x="904" y="477"/>
                    </a:lnTo>
                    <a:lnTo>
                      <a:pt x="918" y="467"/>
                    </a:lnTo>
                    <a:lnTo>
                      <a:pt x="924" y="457"/>
                    </a:lnTo>
                    <a:lnTo>
                      <a:pt x="930" y="441"/>
                    </a:lnTo>
                    <a:lnTo>
                      <a:pt x="928" y="429"/>
                    </a:lnTo>
                    <a:lnTo>
                      <a:pt x="926" y="427"/>
                    </a:lnTo>
                    <a:lnTo>
                      <a:pt x="918" y="421"/>
                    </a:lnTo>
                    <a:lnTo>
                      <a:pt x="916" y="417"/>
                    </a:lnTo>
                    <a:lnTo>
                      <a:pt x="920" y="413"/>
                    </a:lnTo>
                    <a:lnTo>
                      <a:pt x="924" y="413"/>
                    </a:lnTo>
                    <a:lnTo>
                      <a:pt x="926" y="409"/>
                    </a:lnTo>
                    <a:lnTo>
                      <a:pt x="934" y="407"/>
                    </a:lnTo>
                    <a:lnTo>
                      <a:pt x="934" y="405"/>
                    </a:lnTo>
                    <a:lnTo>
                      <a:pt x="936" y="403"/>
                    </a:lnTo>
                    <a:lnTo>
                      <a:pt x="938" y="401"/>
                    </a:lnTo>
                    <a:lnTo>
                      <a:pt x="938" y="397"/>
                    </a:lnTo>
                    <a:lnTo>
                      <a:pt x="944" y="391"/>
                    </a:lnTo>
                    <a:lnTo>
                      <a:pt x="948" y="389"/>
                    </a:lnTo>
                    <a:lnTo>
                      <a:pt x="948" y="385"/>
                    </a:lnTo>
                    <a:lnTo>
                      <a:pt x="946" y="383"/>
                    </a:lnTo>
                    <a:lnTo>
                      <a:pt x="948" y="379"/>
                    </a:lnTo>
                    <a:lnTo>
                      <a:pt x="944" y="377"/>
                    </a:lnTo>
                    <a:lnTo>
                      <a:pt x="952" y="371"/>
                    </a:lnTo>
                    <a:lnTo>
                      <a:pt x="956" y="369"/>
                    </a:lnTo>
                    <a:lnTo>
                      <a:pt x="958" y="363"/>
                    </a:lnTo>
                    <a:lnTo>
                      <a:pt x="956" y="357"/>
                    </a:lnTo>
                    <a:lnTo>
                      <a:pt x="962" y="347"/>
                    </a:lnTo>
                    <a:lnTo>
                      <a:pt x="976" y="341"/>
                    </a:lnTo>
                    <a:lnTo>
                      <a:pt x="992" y="345"/>
                    </a:lnTo>
                    <a:lnTo>
                      <a:pt x="1000" y="349"/>
                    </a:lnTo>
                    <a:lnTo>
                      <a:pt x="1006" y="347"/>
                    </a:lnTo>
                    <a:lnTo>
                      <a:pt x="1012" y="349"/>
                    </a:lnTo>
                    <a:lnTo>
                      <a:pt x="1018" y="347"/>
                    </a:lnTo>
                    <a:lnTo>
                      <a:pt x="1022" y="347"/>
                    </a:lnTo>
                    <a:lnTo>
                      <a:pt x="1030" y="345"/>
                    </a:lnTo>
                    <a:lnTo>
                      <a:pt x="1032" y="345"/>
                    </a:lnTo>
                    <a:lnTo>
                      <a:pt x="1038" y="351"/>
                    </a:lnTo>
                    <a:lnTo>
                      <a:pt x="1040" y="351"/>
                    </a:lnTo>
                    <a:lnTo>
                      <a:pt x="1040" y="353"/>
                    </a:lnTo>
                    <a:lnTo>
                      <a:pt x="1040" y="355"/>
                    </a:lnTo>
                    <a:lnTo>
                      <a:pt x="1046" y="357"/>
                    </a:lnTo>
                    <a:lnTo>
                      <a:pt x="1046" y="359"/>
                    </a:lnTo>
                    <a:lnTo>
                      <a:pt x="1052" y="361"/>
                    </a:lnTo>
                    <a:lnTo>
                      <a:pt x="1048" y="365"/>
                    </a:lnTo>
                    <a:lnTo>
                      <a:pt x="1046" y="367"/>
                    </a:lnTo>
                    <a:lnTo>
                      <a:pt x="1048" y="369"/>
                    </a:lnTo>
                    <a:lnTo>
                      <a:pt x="1060" y="371"/>
                    </a:lnTo>
                    <a:lnTo>
                      <a:pt x="1062" y="371"/>
                    </a:lnTo>
                    <a:lnTo>
                      <a:pt x="1066" y="371"/>
                    </a:lnTo>
                    <a:lnTo>
                      <a:pt x="1074" y="371"/>
                    </a:lnTo>
                    <a:lnTo>
                      <a:pt x="1076" y="371"/>
                    </a:lnTo>
                    <a:lnTo>
                      <a:pt x="1076" y="377"/>
                    </a:lnTo>
                    <a:lnTo>
                      <a:pt x="1070" y="379"/>
                    </a:lnTo>
                    <a:lnTo>
                      <a:pt x="1070" y="381"/>
                    </a:lnTo>
                    <a:lnTo>
                      <a:pt x="1066" y="381"/>
                    </a:lnTo>
                    <a:lnTo>
                      <a:pt x="1066" y="389"/>
                    </a:lnTo>
                    <a:lnTo>
                      <a:pt x="1062" y="391"/>
                    </a:lnTo>
                    <a:lnTo>
                      <a:pt x="1062" y="393"/>
                    </a:lnTo>
                    <a:lnTo>
                      <a:pt x="1064" y="395"/>
                    </a:lnTo>
                    <a:lnTo>
                      <a:pt x="1062" y="397"/>
                    </a:lnTo>
                    <a:lnTo>
                      <a:pt x="1062" y="399"/>
                    </a:lnTo>
                    <a:lnTo>
                      <a:pt x="1060" y="401"/>
                    </a:lnTo>
                    <a:lnTo>
                      <a:pt x="1060" y="405"/>
                    </a:lnTo>
                    <a:lnTo>
                      <a:pt x="1064" y="405"/>
                    </a:lnTo>
                    <a:lnTo>
                      <a:pt x="1062" y="407"/>
                    </a:lnTo>
                    <a:lnTo>
                      <a:pt x="1058" y="411"/>
                    </a:lnTo>
                    <a:lnTo>
                      <a:pt x="1056" y="413"/>
                    </a:lnTo>
                    <a:lnTo>
                      <a:pt x="1064" y="413"/>
                    </a:lnTo>
                    <a:lnTo>
                      <a:pt x="1070" y="415"/>
                    </a:lnTo>
                    <a:lnTo>
                      <a:pt x="1074" y="419"/>
                    </a:lnTo>
                    <a:lnTo>
                      <a:pt x="1076" y="421"/>
                    </a:lnTo>
                    <a:lnTo>
                      <a:pt x="1078" y="421"/>
                    </a:lnTo>
                    <a:lnTo>
                      <a:pt x="1076" y="425"/>
                    </a:lnTo>
                    <a:lnTo>
                      <a:pt x="1076" y="427"/>
                    </a:lnTo>
                    <a:lnTo>
                      <a:pt x="1086" y="423"/>
                    </a:lnTo>
                    <a:lnTo>
                      <a:pt x="1090" y="421"/>
                    </a:lnTo>
                    <a:lnTo>
                      <a:pt x="1094" y="421"/>
                    </a:lnTo>
                    <a:lnTo>
                      <a:pt x="1098" y="417"/>
                    </a:lnTo>
                    <a:lnTo>
                      <a:pt x="1102" y="415"/>
                    </a:lnTo>
                    <a:lnTo>
                      <a:pt x="1106" y="415"/>
                    </a:lnTo>
                    <a:lnTo>
                      <a:pt x="1108" y="413"/>
                    </a:lnTo>
                    <a:lnTo>
                      <a:pt x="1114" y="411"/>
                    </a:lnTo>
                    <a:lnTo>
                      <a:pt x="1116" y="407"/>
                    </a:lnTo>
                    <a:lnTo>
                      <a:pt x="1120" y="405"/>
                    </a:lnTo>
                    <a:lnTo>
                      <a:pt x="1122" y="403"/>
                    </a:lnTo>
                    <a:lnTo>
                      <a:pt x="1124" y="403"/>
                    </a:lnTo>
                    <a:lnTo>
                      <a:pt x="1122" y="397"/>
                    </a:lnTo>
                    <a:lnTo>
                      <a:pt x="1126" y="395"/>
                    </a:lnTo>
                    <a:lnTo>
                      <a:pt x="1128" y="395"/>
                    </a:lnTo>
                    <a:lnTo>
                      <a:pt x="1130" y="395"/>
                    </a:lnTo>
                    <a:lnTo>
                      <a:pt x="1130" y="393"/>
                    </a:lnTo>
                    <a:lnTo>
                      <a:pt x="1132" y="393"/>
                    </a:lnTo>
                    <a:lnTo>
                      <a:pt x="1134" y="391"/>
                    </a:lnTo>
                    <a:lnTo>
                      <a:pt x="1138" y="383"/>
                    </a:lnTo>
                    <a:lnTo>
                      <a:pt x="1142" y="385"/>
                    </a:lnTo>
                    <a:lnTo>
                      <a:pt x="1144" y="385"/>
                    </a:lnTo>
                    <a:lnTo>
                      <a:pt x="1142" y="389"/>
                    </a:lnTo>
                    <a:lnTo>
                      <a:pt x="1146" y="391"/>
                    </a:lnTo>
                    <a:lnTo>
                      <a:pt x="1146" y="395"/>
                    </a:lnTo>
                    <a:lnTo>
                      <a:pt x="1146" y="397"/>
                    </a:lnTo>
                    <a:lnTo>
                      <a:pt x="1148" y="401"/>
                    </a:lnTo>
                    <a:lnTo>
                      <a:pt x="1146" y="405"/>
                    </a:lnTo>
                    <a:lnTo>
                      <a:pt x="1148" y="405"/>
                    </a:lnTo>
                    <a:lnTo>
                      <a:pt x="1152" y="407"/>
                    </a:lnTo>
                    <a:lnTo>
                      <a:pt x="1150" y="411"/>
                    </a:lnTo>
                    <a:lnTo>
                      <a:pt x="1154" y="413"/>
                    </a:lnTo>
                    <a:lnTo>
                      <a:pt x="1154" y="417"/>
                    </a:lnTo>
                    <a:lnTo>
                      <a:pt x="1150" y="421"/>
                    </a:lnTo>
                    <a:lnTo>
                      <a:pt x="1148" y="421"/>
                    </a:lnTo>
                    <a:lnTo>
                      <a:pt x="1152" y="421"/>
                    </a:lnTo>
                    <a:lnTo>
                      <a:pt x="1156" y="421"/>
                    </a:lnTo>
                    <a:lnTo>
                      <a:pt x="1154" y="427"/>
                    </a:lnTo>
                    <a:lnTo>
                      <a:pt x="1154" y="429"/>
                    </a:lnTo>
                    <a:lnTo>
                      <a:pt x="1156" y="431"/>
                    </a:lnTo>
                    <a:lnTo>
                      <a:pt x="1160" y="433"/>
                    </a:lnTo>
                    <a:lnTo>
                      <a:pt x="1158" y="435"/>
                    </a:lnTo>
                    <a:lnTo>
                      <a:pt x="1160" y="437"/>
                    </a:lnTo>
                    <a:lnTo>
                      <a:pt x="1154" y="441"/>
                    </a:lnTo>
                    <a:lnTo>
                      <a:pt x="1158" y="443"/>
                    </a:lnTo>
                    <a:lnTo>
                      <a:pt x="1156" y="447"/>
                    </a:lnTo>
                    <a:lnTo>
                      <a:pt x="1160" y="447"/>
                    </a:lnTo>
                    <a:lnTo>
                      <a:pt x="1162" y="451"/>
                    </a:lnTo>
                    <a:lnTo>
                      <a:pt x="1156" y="453"/>
                    </a:lnTo>
                    <a:lnTo>
                      <a:pt x="1154" y="457"/>
                    </a:lnTo>
                    <a:lnTo>
                      <a:pt x="1152" y="459"/>
                    </a:lnTo>
                    <a:lnTo>
                      <a:pt x="1152" y="461"/>
                    </a:lnTo>
                    <a:lnTo>
                      <a:pt x="1150" y="461"/>
                    </a:lnTo>
                    <a:lnTo>
                      <a:pt x="1150" y="465"/>
                    </a:lnTo>
                    <a:lnTo>
                      <a:pt x="1154" y="467"/>
                    </a:lnTo>
                    <a:lnTo>
                      <a:pt x="1156" y="467"/>
                    </a:lnTo>
                    <a:lnTo>
                      <a:pt x="1156" y="471"/>
                    </a:lnTo>
                    <a:lnTo>
                      <a:pt x="1160" y="473"/>
                    </a:lnTo>
                    <a:lnTo>
                      <a:pt x="1164" y="477"/>
                    </a:lnTo>
                    <a:lnTo>
                      <a:pt x="1166" y="475"/>
                    </a:lnTo>
                    <a:lnTo>
                      <a:pt x="1168" y="475"/>
                    </a:lnTo>
                    <a:lnTo>
                      <a:pt x="1166" y="477"/>
                    </a:lnTo>
                    <a:lnTo>
                      <a:pt x="1168" y="481"/>
                    </a:lnTo>
                    <a:lnTo>
                      <a:pt x="1166" y="485"/>
                    </a:lnTo>
                    <a:lnTo>
                      <a:pt x="1168" y="485"/>
                    </a:lnTo>
                    <a:lnTo>
                      <a:pt x="1174" y="483"/>
                    </a:lnTo>
                    <a:lnTo>
                      <a:pt x="1174" y="485"/>
                    </a:lnTo>
                    <a:lnTo>
                      <a:pt x="1176" y="487"/>
                    </a:lnTo>
                    <a:lnTo>
                      <a:pt x="1178" y="487"/>
                    </a:lnTo>
                    <a:lnTo>
                      <a:pt x="1182" y="485"/>
                    </a:lnTo>
                    <a:lnTo>
                      <a:pt x="1184" y="487"/>
                    </a:lnTo>
                    <a:lnTo>
                      <a:pt x="1184" y="495"/>
                    </a:lnTo>
                    <a:lnTo>
                      <a:pt x="1194" y="495"/>
                    </a:lnTo>
                    <a:lnTo>
                      <a:pt x="1200" y="493"/>
                    </a:lnTo>
                    <a:lnTo>
                      <a:pt x="1202" y="499"/>
                    </a:lnTo>
                    <a:lnTo>
                      <a:pt x="1206" y="499"/>
                    </a:lnTo>
                    <a:lnTo>
                      <a:pt x="1206" y="501"/>
                    </a:lnTo>
                    <a:lnTo>
                      <a:pt x="1200" y="503"/>
                    </a:lnTo>
                    <a:lnTo>
                      <a:pt x="1202" y="507"/>
                    </a:lnTo>
                    <a:lnTo>
                      <a:pt x="1202" y="515"/>
                    </a:lnTo>
                    <a:lnTo>
                      <a:pt x="1206" y="515"/>
                    </a:lnTo>
                    <a:lnTo>
                      <a:pt x="1214" y="515"/>
                    </a:lnTo>
                    <a:lnTo>
                      <a:pt x="1210" y="517"/>
                    </a:lnTo>
                    <a:lnTo>
                      <a:pt x="1220" y="519"/>
                    </a:lnTo>
                    <a:lnTo>
                      <a:pt x="1218" y="521"/>
                    </a:lnTo>
                    <a:lnTo>
                      <a:pt x="1222" y="527"/>
                    </a:lnTo>
                    <a:lnTo>
                      <a:pt x="1216" y="535"/>
                    </a:lnTo>
                    <a:lnTo>
                      <a:pt x="1212" y="535"/>
                    </a:lnTo>
                    <a:lnTo>
                      <a:pt x="1216" y="543"/>
                    </a:lnTo>
                    <a:lnTo>
                      <a:pt x="1214" y="545"/>
                    </a:lnTo>
                    <a:lnTo>
                      <a:pt x="1216" y="547"/>
                    </a:lnTo>
                    <a:lnTo>
                      <a:pt x="1204" y="555"/>
                    </a:lnTo>
                    <a:lnTo>
                      <a:pt x="1192" y="561"/>
                    </a:lnTo>
                    <a:lnTo>
                      <a:pt x="1186" y="563"/>
                    </a:lnTo>
                    <a:lnTo>
                      <a:pt x="1184" y="563"/>
                    </a:lnTo>
                    <a:lnTo>
                      <a:pt x="1184" y="561"/>
                    </a:lnTo>
                    <a:lnTo>
                      <a:pt x="1166" y="565"/>
                    </a:lnTo>
                    <a:lnTo>
                      <a:pt x="1164" y="565"/>
                    </a:lnTo>
                    <a:lnTo>
                      <a:pt x="1154" y="573"/>
                    </a:lnTo>
                    <a:lnTo>
                      <a:pt x="1150" y="575"/>
                    </a:lnTo>
                    <a:lnTo>
                      <a:pt x="1148" y="575"/>
                    </a:lnTo>
                    <a:lnTo>
                      <a:pt x="1136" y="583"/>
                    </a:lnTo>
                    <a:lnTo>
                      <a:pt x="1134" y="585"/>
                    </a:lnTo>
                    <a:lnTo>
                      <a:pt x="1126" y="587"/>
                    </a:lnTo>
                    <a:lnTo>
                      <a:pt x="1106" y="589"/>
                    </a:lnTo>
                    <a:lnTo>
                      <a:pt x="1102" y="589"/>
                    </a:lnTo>
                    <a:lnTo>
                      <a:pt x="1100" y="587"/>
                    </a:lnTo>
                    <a:lnTo>
                      <a:pt x="1082" y="587"/>
                    </a:lnTo>
                    <a:lnTo>
                      <a:pt x="1072" y="587"/>
                    </a:lnTo>
                    <a:lnTo>
                      <a:pt x="1064" y="587"/>
                    </a:lnTo>
                    <a:lnTo>
                      <a:pt x="1034" y="587"/>
                    </a:lnTo>
                    <a:lnTo>
                      <a:pt x="1028" y="587"/>
                    </a:lnTo>
                    <a:lnTo>
                      <a:pt x="1026" y="587"/>
                    </a:lnTo>
                    <a:lnTo>
                      <a:pt x="1026" y="589"/>
                    </a:lnTo>
                    <a:lnTo>
                      <a:pt x="1016" y="593"/>
                    </a:lnTo>
                    <a:lnTo>
                      <a:pt x="1014" y="595"/>
                    </a:lnTo>
                    <a:lnTo>
                      <a:pt x="1006" y="605"/>
                    </a:lnTo>
                    <a:lnTo>
                      <a:pt x="992" y="607"/>
                    </a:lnTo>
                    <a:lnTo>
                      <a:pt x="990" y="609"/>
                    </a:lnTo>
                    <a:lnTo>
                      <a:pt x="990" y="611"/>
                    </a:lnTo>
                    <a:lnTo>
                      <a:pt x="984" y="611"/>
                    </a:lnTo>
                    <a:lnTo>
                      <a:pt x="980" y="615"/>
                    </a:lnTo>
                    <a:lnTo>
                      <a:pt x="972" y="619"/>
                    </a:lnTo>
                    <a:lnTo>
                      <a:pt x="970" y="621"/>
                    </a:lnTo>
                    <a:lnTo>
                      <a:pt x="958" y="631"/>
                    </a:lnTo>
                    <a:lnTo>
                      <a:pt x="950" y="639"/>
                    </a:lnTo>
                    <a:lnTo>
                      <a:pt x="946" y="641"/>
                    </a:lnTo>
                    <a:lnTo>
                      <a:pt x="942" y="645"/>
                    </a:lnTo>
                    <a:lnTo>
                      <a:pt x="940" y="645"/>
                    </a:lnTo>
                    <a:lnTo>
                      <a:pt x="932" y="653"/>
                    </a:lnTo>
                    <a:lnTo>
                      <a:pt x="924" y="657"/>
                    </a:lnTo>
                    <a:lnTo>
                      <a:pt x="914" y="661"/>
                    </a:lnTo>
                    <a:lnTo>
                      <a:pt x="912" y="661"/>
                    </a:lnTo>
                    <a:lnTo>
                      <a:pt x="904" y="666"/>
                    </a:lnTo>
                    <a:lnTo>
                      <a:pt x="896" y="670"/>
                    </a:lnTo>
                    <a:lnTo>
                      <a:pt x="886" y="672"/>
                    </a:lnTo>
                    <a:lnTo>
                      <a:pt x="878" y="680"/>
                    </a:lnTo>
                    <a:lnTo>
                      <a:pt x="872" y="686"/>
                    </a:lnTo>
                    <a:lnTo>
                      <a:pt x="868" y="686"/>
                    </a:lnTo>
                    <a:lnTo>
                      <a:pt x="868" y="688"/>
                    </a:lnTo>
                    <a:lnTo>
                      <a:pt x="868" y="690"/>
                    </a:lnTo>
                    <a:lnTo>
                      <a:pt x="860" y="692"/>
                    </a:lnTo>
                    <a:lnTo>
                      <a:pt x="848" y="696"/>
                    </a:lnTo>
                    <a:lnTo>
                      <a:pt x="842" y="698"/>
                    </a:lnTo>
                    <a:lnTo>
                      <a:pt x="830" y="706"/>
                    </a:lnTo>
                    <a:lnTo>
                      <a:pt x="826" y="708"/>
                    </a:lnTo>
                    <a:lnTo>
                      <a:pt x="818" y="712"/>
                    </a:lnTo>
                    <a:lnTo>
                      <a:pt x="810" y="714"/>
                    </a:lnTo>
                    <a:lnTo>
                      <a:pt x="806" y="718"/>
                    </a:lnTo>
                    <a:lnTo>
                      <a:pt x="800" y="720"/>
                    </a:lnTo>
                    <a:lnTo>
                      <a:pt x="800" y="718"/>
                    </a:lnTo>
                    <a:lnTo>
                      <a:pt x="796" y="718"/>
                    </a:lnTo>
                    <a:lnTo>
                      <a:pt x="796" y="716"/>
                    </a:lnTo>
                    <a:lnTo>
                      <a:pt x="768" y="722"/>
                    </a:lnTo>
                    <a:lnTo>
                      <a:pt x="762" y="724"/>
                    </a:lnTo>
                    <a:lnTo>
                      <a:pt x="752" y="732"/>
                    </a:lnTo>
                    <a:lnTo>
                      <a:pt x="760" y="734"/>
                    </a:lnTo>
                    <a:lnTo>
                      <a:pt x="764" y="732"/>
                    </a:lnTo>
                    <a:lnTo>
                      <a:pt x="764" y="736"/>
                    </a:lnTo>
                    <a:lnTo>
                      <a:pt x="764" y="738"/>
                    </a:lnTo>
                    <a:lnTo>
                      <a:pt x="764" y="740"/>
                    </a:lnTo>
                    <a:lnTo>
                      <a:pt x="762" y="742"/>
                    </a:lnTo>
                    <a:lnTo>
                      <a:pt x="740" y="742"/>
                    </a:lnTo>
                    <a:lnTo>
                      <a:pt x="736" y="746"/>
                    </a:lnTo>
                    <a:lnTo>
                      <a:pt x="742" y="748"/>
                    </a:lnTo>
                    <a:lnTo>
                      <a:pt x="722" y="744"/>
                    </a:lnTo>
                    <a:lnTo>
                      <a:pt x="710" y="750"/>
                    </a:lnTo>
                    <a:lnTo>
                      <a:pt x="710" y="754"/>
                    </a:lnTo>
                    <a:lnTo>
                      <a:pt x="698" y="756"/>
                    </a:lnTo>
                    <a:lnTo>
                      <a:pt x="696" y="760"/>
                    </a:lnTo>
                    <a:lnTo>
                      <a:pt x="692" y="758"/>
                    </a:lnTo>
                    <a:lnTo>
                      <a:pt x="688" y="760"/>
                    </a:lnTo>
                    <a:lnTo>
                      <a:pt x="684" y="758"/>
                    </a:lnTo>
                    <a:lnTo>
                      <a:pt x="688" y="754"/>
                    </a:lnTo>
                    <a:lnTo>
                      <a:pt x="690" y="752"/>
                    </a:lnTo>
                    <a:lnTo>
                      <a:pt x="692" y="752"/>
                    </a:lnTo>
                    <a:lnTo>
                      <a:pt x="700" y="752"/>
                    </a:lnTo>
                    <a:lnTo>
                      <a:pt x="702" y="748"/>
                    </a:lnTo>
                    <a:lnTo>
                      <a:pt x="698" y="748"/>
                    </a:lnTo>
                    <a:lnTo>
                      <a:pt x="702" y="746"/>
                    </a:lnTo>
                    <a:lnTo>
                      <a:pt x="706" y="738"/>
                    </a:lnTo>
                    <a:lnTo>
                      <a:pt x="712" y="736"/>
                    </a:lnTo>
                    <a:lnTo>
                      <a:pt x="720" y="730"/>
                    </a:lnTo>
                    <a:lnTo>
                      <a:pt x="726" y="716"/>
                    </a:lnTo>
                    <a:lnTo>
                      <a:pt x="732" y="708"/>
                    </a:lnTo>
                    <a:lnTo>
                      <a:pt x="738" y="704"/>
                    </a:lnTo>
                    <a:lnTo>
                      <a:pt x="740" y="696"/>
                    </a:lnTo>
                    <a:lnTo>
                      <a:pt x="738" y="692"/>
                    </a:lnTo>
                    <a:lnTo>
                      <a:pt x="736" y="692"/>
                    </a:lnTo>
                    <a:lnTo>
                      <a:pt x="744" y="692"/>
                    </a:lnTo>
                    <a:lnTo>
                      <a:pt x="742" y="694"/>
                    </a:lnTo>
                    <a:lnTo>
                      <a:pt x="742" y="696"/>
                    </a:lnTo>
                    <a:lnTo>
                      <a:pt x="744" y="698"/>
                    </a:lnTo>
                    <a:lnTo>
                      <a:pt x="746" y="696"/>
                    </a:lnTo>
                    <a:lnTo>
                      <a:pt x="746" y="700"/>
                    </a:lnTo>
                    <a:lnTo>
                      <a:pt x="750" y="702"/>
                    </a:lnTo>
                    <a:lnTo>
                      <a:pt x="752" y="704"/>
                    </a:lnTo>
                    <a:lnTo>
                      <a:pt x="758" y="706"/>
                    </a:lnTo>
                    <a:lnTo>
                      <a:pt x="760" y="702"/>
                    </a:lnTo>
                    <a:lnTo>
                      <a:pt x="758" y="700"/>
                    </a:lnTo>
                    <a:lnTo>
                      <a:pt x="762" y="698"/>
                    </a:lnTo>
                    <a:lnTo>
                      <a:pt x="764" y="696"/>
                    </a:lnTo>
                    <a:lnTo>
                      <a:pt x="762" y="692"/>
                    </a:lnTo>
                    <a:lnTo>
                      <a:pt x="760" y="686"/>
                    </a:lnTo>
                    <a:lnTo>
                      <a:pt x="758" y="684"/>
                    </a:lnTo>
                    <a:lnTo>
                      <a:pt x="758" y="676"/>
                    </a:lnTo>
                    <a:lnTo>
                      <a:pt x="742" y="676"/>
                    </a:lnTo>
                    <a:lnTo>
                      <a:pt x="742" y="674"/>
                    </a:lnTo>
                    <a:lnTo>
                      <a:pt x="732" y="672"/>
                    </a:lnTo>
                    <a:lnTo>
                      <a:pt x="714" y="670"/>
                    </a:lnTo>
                    <a:lnTo>
                      <a:pt x="708" y="666"/>
                    </a:lnTo>
                    <a:lnTo>
                      <a:pt x="706" y="663"/>
                    </a:lnTo>
                    <a:lnTo>
                      <a:pt x="702" y="663"/>
                    </a:lnTo>
                    <a:lnTo>
                      <a:pt x="700" y="663"/>
                    </a:lnTo>
                    <a:lnTo>
                      <a:pt x="702" y="659"/>
                    </a:lnTo>
                    <a:lnTo>
                      <a:pt x="702" y="657"/>
                    </a:lnTo>
                    <a:lnTo>
                      <a:pt x="702" y="655"/>
                    </a:lnTo>
                    <a:lnTo>
                      <a:pt x="700" y="653"/>
                    </a:lnTo>
                    <a:lnTo>
                      <a:pt x="704" y="647"/>
                    </a:lnTo>
                    <a:lnTo>
                      <a:pt x="702" y="641"/>
                    </a:lnTo>
                    <a:lnTo>
                      <a:pt x="706" y="635"/>
                    </a:lnTo>
                    <a:lnTo>
                      <a:pt x="692" y="633"/>
                    </a:lnTo>
                    <a:lnTo>
                      <a:pt x="688" y="623"/>
                    </a:lnTo>
                    <a:lnTo>
                      <a:pt x="688" y="617"/>
                    </a:lnTo>
                    <a:lnTo>
                      <a:pt x="676" y="617"/>
                    </a:lnTo>
                    <a:lnTo>
                      <a:pt x="662" y="613"/>
                    </a:lnTo>
                    <a:lnTo>
                      <a:pt x="660" y="613"/>
                    </a:lnTo>
                    <a:lnTo>
                      <a:pt x="660" y="615"/>
                    </a:lnTo>
                    <a:lnTo>
                      <a:pt x="660" y="619"/>
                    </a:lnTo>
                    <a:lnTo>
                      <a:pt x="658" y="621"/>
                    </a:lnTo>
                    <a:lnTo>
                      <a:pt x="654" y="621"/>
                    </a:lnTo>
                    <a:lnTo>
                      <a:pt x="652" y="623"/>
                    </a:lnTo>
                    <a:lnTo>
                      <a:pt x="646" y="625"/>
                    </a:lnTo>
                    <a:lnTo>
                      <a:pt x="644" y="625"/>
                    </a:lnTo>
                    <a:lnTo>
                      <a:pt x="632" y="633"/>
                    </a:lnTo>
                    <a:lnTo>
                      <a:pt x="628" y="633"/>
                    </a:lnTo>
                    <a:lnTo>
                      <a:pt x="626" y="633"/>
                    </a:lnTo>
                    <a:lnTo>
                      <a:pt x="622" y="631"/>
                    </a:lnTo>
                    <a:lnTo>
                      <a:pt x="618" y="631"/>
                    </a:lnTo>
                    <a:lnTo>
                      <a:pt x="614" y="631"/>
                    </a:lnTo>
                    <a:lnTo>
                      <a:pt x="612" y="631"/>
                    </a:lnTo>
                    <a:lnTo>
                      <a:pt x="612" y="627"/>
                    </a:lnTo>
                    <a:lnTo>
                      <a:pt x="608" y="629"/>
                    </a:lnTo>
                    <a:lnTo>
                      <a:pt x="604" y="631"/>
                    </a:lnTo>
                    <a:lnTo>
                      <a:pt x="600" y="631"/>
                    </a:lnTo>
                    <a:lnTo>
                      <a:pt x="596" y="629"/>
                    </a:lnTo>
                    <a:lnTo>
                      <a:pt x="592" y="627"/>
                    </a:lnTo>
                    <a:lnTo>
                      <a:pt x="594" y="625"/>
                    </a:lnTo>
                    <a:lnTo>
                      <a:pt x="592" y="625"/>
                    </a:lnTo>
                    <a:lnTo>
                      <a:pt x="588" y="625"/>
                    </a:lnTo>
                    <a:lnTo>
                      <a:pt x="588" y="627"/>
                    </a:lnTo>
                    <a:lnTo>
                      <a:pt x="586" y="627"/>
                    </a:lnTo>
                    <a:lnTo>
                      <a:pt x="586" y="623"/>
                    </a:lnTo>
                    <a:lnTo>
                      <a:pt x="584" y="623"/>
                    </a:lnTo>
                    <a:lnTo>
                      <a:pt x="584" y="621"/>
                    </a:lnTo>
                    <a:lnTo>
                      <a:pt x="580" y="621"/>
                    </a:lnTo>
                    <a:lnTo>
                      <a:pt x="578" y="621"/>
                    </a:lnTo>
                    <a:lnTo>
                      <a:pt x="576" y="619"/>
                    </a:lnTo>
                    <a:lnTo>
                      <a:pt x="572" y="621"/>
                    </a:lnTo>
                    <a:lnTo>
                      <a:pt x="570" y="621"/>
                    </a:lnTo>
                    <a:lnTo>
                      <a:pt x="566" y="621"/>
                    </a:lnTo>
                    <a:lnTo>
                      <a:pt x="560" y="619"/>
                    </a:lnTo>
                    <a:lnTo>
                      <a:pt x="558" y="619"/>
                    </a:lnTo>
                    <a:lnTo>
                      <a:pt x="556" y="619"/>
                    </a:lnTo>
                    <a:lnTo>
                      <a:pt x="554" y="617"/>
                    </a:lnTo>
                    <a:lnTo>
                      <a:pt x="558" y="605"/>
                    </a:lnTo>
                    <a:lnTo>
                      <a:pt x="556" y="605"/>
                    </a:lnTo>
                    <a:lnTo>
                      <a:pt x="554" y="605"/>
                    </a:lnTo>
                    <a:lnTo>
                      <a:pt x="552" y="605"/>
                    </a:lnTo>
                    <a:lnTo>
                      <a:pt x="548" y="613"/>
                    </a:lnTo>
                    <a:lnTo>
                      <a:pt x="546" y="613"/>
                    </a:lnTo>
                    <a:lnTo>
                      <a:pt x="528" y="613"/>
                    </a:lnTo>
                    <a:lnTo>
                      <a:pt x="514" y="613"/>
                    </a:lnTo>
                    <a:lnTo>
                      <a:pt x="502" y="613"/>
                    </a:lnTo>
                    <a:lnTo>
                      <a:pt x="486" y="613"/>
                    </a:lnTo>
                    <a:lnTo>
                      <a:pt x="476" y="613"/>
                    </a:lnTo>
                    <a:lnTo>
                      <a:pt x="466" y="613"/>
                    </a:lnTo>
                    <a:lnTo>
                      <a:pt x="446" y="613"/>
                    </a:lnTo>
                    <a:lnTo>
                      <a:pt x="444" y="613"/>
                    </a:lnTo>
                    <a:lnTo>
                      <a:pt x="436" y="613"/>
                    </a:lnTo>
                    <a:lnTo>
                      <a:pt x="420" y="613"/>
                    </a:lnTo>
                    <a:lnTo>
                      <a:pt x="402" y="613"/>
                    </a:lnTo>
                    <a:lnTo>
                      <a:pt x="386" y="613"/>
                    </a:lnTo>
                    <a:lnTo>
                      <a:pt x="368" y="613"/>
                    </a:lnTo>
                    <a:lnTo>
                      <a:pt x="352" y="613"/>
                    </a:lnTo>
                    <a:lnTo>
                      <a:pt x="334" y="613"/>
                    </a:lnTo>
                    <a:lnTo>
                      <a:pt x="314" y="613"/>
                    </a:lnTo>
                    <a:lnTo>
                      <a:pt x="306" y="613"/>
                    </a:lnTo>
                    <a:lnTo>
                      <a:pt x="206" y="613"/>
                    </a:lnTo>
                    <a:lnTo>
                      <a:pt x="128" y="613"/>
                    </a:lnTo>
                    <a:lnTo>
                      <a:pt x="96" y="613"/>
                    </a:lnTo>
                    <a:lnTo>
                      <a:pt x="94" y="613"/>
                    </a:lnTo>
                    <a:lnTo>
                      <a:pt x="92" y="611"/>
                    </a:lnTo>
                    <a:lnTo>
                      <a:pt x="92" y="609"/>
                    </a:lnTo>
                    <a:lnTo>
                      <a:pt x="92" y="607"/>
                    </a:lnTo>
                    <a:lnTo>
                      <a:pt x="88" y="605"/>
                    </a:lnTo>
                    <a:lnTo>
                      <a:pt x="86" y="601"/>
                    </a:lnTo>
                    <a:lnTo>
                      <a:pt x="86" y="597"/>
                    </a:lnTo>
                    <a:lnTo>
                      <a:pt x="90" y="597"/>
                    </a:lnTo>
                    <a:lnTo>
                      <a:pt x="80" y="597"/>
                    </a:lnTo>
                    <a:lnTo>
                      <a:pt x="78" y="591"/>
                    </a:lnTo>
                    <a:lnTo>
                      <a:pt x="84" y="587"/>
                    </a:lnTo>
                    <a:lnTo>
                      <a:pt x="82" y="585"/>
                    </a:lnTo>
                    <a:lnTo>
                      <a:pt x="78" y="585"/>
                    </a:lnTo>
                    <a:lnTo>
                      <a:pt x="78" y="583"/>
                    </a:lnTo>
                    <a:lnTo>
                      <a:pt x="76" y="581"/>
                    </a:lnTo>
                    <a:lnTo>
                      <a:pt x="68" y="583"/>
                    </a:lnTo>
                    <a:lnTo>
                      <a:pt x="68" y="581"/>
                    </a:lnTo>
                    <a:lnTo>
                      <a:pt x="62" y="581"/>
                    </a:lnTo>
                    <a:lnTo>
                      <a:pt x="52" y="575"/>
                    </a:lnTo>
                    <a:lnTo>
                      <a:pt x="48" y="571"/>
                    </a:lnTo>
                    <a:lnTo>
                      <a:pt x="50" y="569"/>
                    </a:lnTo>
                    <a:lnTo>
                      <a:pt x="48" y="567"/>
                    </a:lnTo>
                    <a:lnTo>
                      <a:pt x="50" y="563"/>
                    </a:lnTo>
                    <a:lnTo>
                      <a:pt x="52" y="561"/>
                    </a:lnTo>
                    <a:lnTo>
                      <a:pt x="52" y="559"/>
                    </a:lnTo>
                    <a:lnTo>
                      <a:pt x="56" y="553"/>
                    </a:lnTo>
                    <a:lnTo>
                      <a:pt x="60" y="547"/>
                    </a:lnTo>
                    <a:lnTo>
                      <a:pt x="60" y="541"/>
                    </a:lnTo>
                    <a:lnTo>
                      <a:pt x="54" y="545"/>
                    </a:lnTo>
                    <a:lnTo>
                      <a:pt x="62" y="533"/>
                    </a:lnTo>
                    <a:lnTo>
                      <a:pt x="64" y="527"/>
                    </a:lnTo>
                    <a:lnTo>
                      <a:pt x="62" y="523"/>
                    </a:lnTo>
                    <a:lnTo>
                      <a:pt x="56" y="523"/>
                    </a:lnTo>
                    <a:lnTo>
                      <a:pt x="54" y="511"/>
                    </a:lnTo>
                    <a:lnTo>
                      <a:pt x="58" y="507"/>
                    </a:lnTo>
                    <a:lnTo>
                      <a:pt x="56" y="507"/>
                    </a:lnTo>
                    <a:lnTo>
                      <a:pt x="58" y="505"/>
                    </a:lnTo>
                    <a:lnTo>
                      <a:pt x="56" y="503"/>
                    </a:lnTo>
                    <a:lnTo>
                      <a:pt x="58" y="497"/>
                    </a:lnTo>
                    <a:lnTo>
                      <a:pt x="72" y="489"/>
                    </a:lnTo>
                    <a:lnTo>
                      <a:pt x="78" y="483"/>
                    </a:lnTo>
                    <a:lnTo>
                      <a:pt x="84" y="475"/>
                    </a:lnTo>
                    <a:lnTo>
                      <a:pt x="90" y="471"/>
                    </a:lnTo>
                    <a:lnTo>
                      <a:pt x="90" y="467"/>
                    </a:lnTo>
                    <a:lnTo>
                      <a:pt x="86" y="467"/>
                    </a:lnTo>
                    <a:lnTo>
                      <a:pt x="80" y="465"/>
                    </a:lnTo>
                    <a:lnTo>
                      <a:pt x="76" y="459"/>
                    </a:lnTo>
                    <a:lnTo>
                      <a:pt x="72" y="459"/>
                    </a:lnTo>
                    <a:lnTo>
                      <a:pt x="72" y="453"/>
                    </a:lnTo>
                    <a:lnTo>
                      <a:pt x="72" y="449"/>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sp>
            <p:nvSpPr>
              <p:cNvPr id="1177" name="Freeform 576">
                <a:extLst>
                  <a:ext uri="{FF2B5EF4-FFF2-40B4-BE49-F238E27FC236}">
                    <a16:creationId xmlns:a16="http://schemas.microsoft.com/office/drawing/2014/main" id="{17DF1E49-3EB0-157A-37FA-7A0135E4D4FD}"/>
                  </a:ext>
                </a:extLst>
              </p:cNvPr>
              <p:cNvSpPr>
                <a:spLocks noChangeAspect="1"/>
              </p:cNvSpPr>
              <p:nvPr/>
            </p:nvSpPr>
            <p:spPr bwMode="auto">
              <a:xfrm>
                <a:off x="4965899" y="3744366"/>
                <a:ext cx="462259" cy="468386"/>
              </a:xfrm>
              <a:custGeom>
                <a:avLst/>
                <a:gdLst>
                  <a:gd name="T0" fmla="*/ 36 w 304"/>
                  <a:gd name="T1" fmla="*/ 66 h 308"/>
                  <a:gd name="T2" fmla="*/ 54 w 304"/>
                  <a:gd name="T3" fmla="*/ 44 h 308"/>
                  <a:gd name="T4" fmla="*/ 68 w 304"/>
                  <a:gd name="T5" fmla="*/ 24 h 308"/>
                  <a:gd name="T6" fmla="*/ 96 w 304"/>
                  <a:gd name="T7" fmla="*/ 24 h 308"/>
                  <a:gd name="T8" fmla="*/ 124 w 304"/>
                  <a:gd name="T9" fmla="*/ 24 h 308"/>
                  <a:gd name="T10" fmla="*/ 154 w 304"/>
                  <a:gd name="T11" fmla="*/ 24 h 308"/>
                  <a:gd name="T12" fmla="*/ 170 w 304"/>
                  <a:gd name="T13" fmla="*/ 18 h 308"/>
                  <a:gd name="T14" fmla="*/ 194 w 304"/>
                  <a:gd name="T15" fmla="*/ 26 h 308"/>
                  <a:gd name="T16" fmla="*/ 220 w 304"/>
                  <a:gd name="T17" fmla="*/ 20 h 308"/>
                  <a:gd name="T18" fmla="*/ 234 w 304"/>
                  <a:gd name="T19" fmla="*/ 6 h 308"/>
                  <a:gd name="T20" fmla="*/ 246 w 304"/>
                  <a:gd name="T21" fmla="*/ 0 h 308"/>
                  <a:gd name="T22" fmla="*/ 272 w 304"/>
                  <a:gd name="T23" fmla="*/ 28 h 308"/>
                  <a:gd name="T24" fmla="*/ 282 w 304"/>
                  <a:gd name="T25" fmla="*/ 68 h 308"/>
                  <a:gd name="T26" fmla="*/ 304 w 304"/>
                  <a:gd name="T27" fmla="*/ 112 h 308"/>
                  <a:gd name="T28" fmla="*/ 282 w 304"/>
                  <a:gd name="T29" fmla="*/ 130 h 308"/>
                  <a:gd name="T30" fmla="*/ 272 w 304"/>
                  <a:gd name="T31" fmla="*/ 186 h 308"/>
                  <a:gd name="T32" fmla="*/ 252 w 304"/>
                  <a:gd name="T33" fmla="*/ 236 h 308"/>
                  <a:gd name="T34" fmla="*/ 235 w 304"/>
                  <a:gd name="T35" fmla="*/ 277 h 308"/>
                  <a:gd name="T36" fmla="*/ 224 w 304"/>
                  <a:gd name="T37" fmla="*/ 301 h 308"/>
                  <a:gd name="T38" fmla="*/ 217 w 304"/>
                  <a:gd name="T39" fmla="*/ 260 h 308"/>
                  <a:gd name="T40" fmla="*/ 200 w 304"/>
                  <a:gd name="T41" fmla="*/ 230 h 308"/>
                  <a:gd name="T42" fmla="*/ 184 w 304"/>
                  <a:gd name="T43" fmla="*/ 223 h 308"/>
                  <a:gd name="T44" fmla="*/ 179 w 304"/>
                  <a:gd name="T45" fmla="*/ 241 h 308"/>
                  <a:gd name="T46" fmla="*/ 166 w 304"/>
                  <a:gd name="T47" fmla="*/ 268 h 308"/>
                  <a:gd name="T48" fmla="*/ 142 w 304"/>
                  <a:gd name="T49" fmla="*/ 286 h 308"/>
                  <a:gd name="T50" fmla="*/ 107 w 304"/>
                  <a:gd name="T51" fmla="*/ 289 h 308"/>
                  <a:gd name="T52" fmla="*/ 91 w 304"/>
                  <a:gd name="T53" fmla="*/ 275 h 308"/>
                  <a:gd name="T54" fmla="*/ 71 w 304"/>
                  <a:gd name="T55" fmla="*/ 283 h 308"/>
                  <a:gd name="T56" fmla="*/ 46 w 304"/>
                  <a:gd name="T57" fmla="*/ 308 h 308"/>
                  <a:gd name="T58" fmla="*/ 38 w 304"/>
                  <a:gd name="T59" fmla="*/ 286 h 308"/>
                  <a:gd name="T60" fmla="*/ 20 w 304"/>
                  <a:gd name="T61" fmla="*/ 258 h 308"/>
                  <a:gd name="T62" fmla="*/ 16 w 304"/>
                  <a:gd name="T63" fmla="*/ 236 h 308"/>
                  <a:gd name="T64" fmla="*/ 0 w 304"/>
                  <a:gd name="T65" fmla="*/ 218 h 308"/>
                  <a:gd name="T66" fmla="*/ 10 w 304"/>
                  <a:gd name="T67" fmla="*/ 194 h 308"/>
                  <a:gd name="T68" fmla="*/ 12 w 304"/>
                  <a:gd name="T69" fmla="*/ 180 h 308"/>
                  <a:gd name="T70" fmla="*/ 28 w 304"/>
                  <a:gd name="T71" fmla="*/ 158 h 308"/>
                  <a:gd name="T72" fmla="*/ 38 w 304"/>
                  <a:gd name="T73" fmla="*/ 136 h 308"/>
                  <a:gd name="T74" fmla="*/ 38 w 304"/>
                  <a:gd name="T75" fmla="*/ 96 h 3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04" h="308">
                    <a:moveTo>
                      <a:pt x="38" y="76"/>
                    </a:moveTo>
                    <a:lnTo>
                      <a:pt x="36" y="66"/>
                    </a:lnTo>
                    <a:lnTo>
                      <a:pt x="54" y="66"/>
                    </a:lnTo>
                    <a:lnTo>
                      <a:pt x="54" y="44"/>
                    </a:lnTo>
                    <a:lnTo>
                      <a:pt x="54" y="24"/>
                    </a:lnTo>
                    <a:lnTo>
                      <a:pt x="68" y="24"/>
                    </a:lnTo>
                    <a:lnTo>
                      <a:pt x="82" y="24"/>
                    </a:lnTo>
                    <a:lnTo>
                      <a:pt x="96" y="24"/>
                    </a:lnTo>
                    <a:lnTo>
                      <a:pt x="110" y="24"/>
                    </a:lnTo>
                    <a:lnTo>
                      <a:pt x="124" y="24"/>
                    </a:lnTo>
                    <a:lnTo>
                      <a:pt x="138" y="24"/>
                    </a:lnTo>
                    <a:lnTo>
                      <a:pt x="154" y="24"/>
                    </a:lnTo>
                    <a:lnTo>
                      <a:pt x="168" y="24"/>
                    </a:lnTo>
                    <a:lnTo>
                      <a:pt x="170" y="18"/>
                    </a:lnTo>
                    <a:lnTo>
                      <a:pt x="172" y="24"/>
                    </a:lnTo>
                    <a:lnTo>
                      <a:pt x="194" y="26"/>
                    </a:lnTo>
                    <a:lnTo>
                      <a:pt x="216" y="30"/>
                    </a:lnTo>
                    <a:lnTo>
                      <a:pt x="220" y="20"/>
                    </a:lnTo>
                    <a:lnTo>
                      <a:pt x="230" y="18"/>
                    </a:lnTo>
                    <a:lnTo>
                      <a:pt x="234" y="6"/>
                    </a:lnTo>
                    <a:lnTo>
                      <a:pt x="240" y="8"/>
                    </a:lnTo>
                    <a:lnTo>
                      <a:pt x="246" y="0"/>
                    </a:lnTo>
                    <a:lnTo>
                      <a:pt x="258" y="14"/>
                    </a:lnTo>
                    <a:lnTo>
                      <a:pt x="272" y="28"/>
                    </a:lnTo>
                    <a:lnTo>
                      <a:pt x="278" y="42"/>
                    </a:lnTo>
                    <a:lnTo>
                      <a:pt x="282" y="68"/>
                    </a:lnTo>
                    <a:lnTo>
                      <a:pt x="288" y="92"/>
                    </a:lnTo>
                    <a:lnTo>
                      <a:pt x="304" y="112"/>
                    </a:lnTo>
                    <a:lnTo>
                      <a:pt x="294" y="120"/>
                    </a:lnTo>
                    <a:lnTo>
                      <a:pt x="282" y="130"/>
                    </a:lnTo>
                    <a:lnTo>
                      <a:pt x="274" y="156"/>
                    </a:lnTo>
                    <a:lnTo>
                      <a:pt x="272" y="186"/>
                    </a:lnTo>
                    <a:lnTo>
                      <a:pt x="270" y="202"/>
                    </a:lnTo>
                    <a:lnTo>
                      <a:pt x="252" y="236"/>
                    </a:lnTo>
                    <a:lnTo>
                      <a:pt x="246" y="260"/>
                    </a:lnTo>
                    <a:lnTo>
                      <a:pt x="235" y="277"/>
                    </a:lnTo>
                    <a:lnTo>
                      <a:pt x="232" y="307"/>
                    </a:lnTo>
                    <a:lnTo>
                      <a:pt x="224" y="301"/>
                    </a:lnTo>
                    <a:lnTo>
                      <a:pt x="220" y="290"/>
                    </a:lnTo>
                    <a:lnTo>
                      <a:pt x="217" y="260"/>
                    </a:lnTo>
                    <a:lnTo>
                      <a:pt x="208" y="244"/>
                    </a:lnTo>
                    <a:lnTo>
                      <a:pt x="200" y="230"/>
                    </a:lnTo>
                    <a:lnTo>
                      <a:pt x="190" y="226"/>
                    </a:lnTo>
                    <a:lnTo>
                      <a:pt x="184" y="223"/>
                    </a:lnTo>
                    <a:lnTo>
                      <a:pt x="169" y="235"/>
                    </a:lnTo>
                    <a:lnTo>
                      <a:pt x="179" y="241"/>
                    </a:lnTo>
                    <a:lnTo>
                      <a:pt x="182" y="254"/>
                    </a:lnTo>
                    <a:lnTo>
                      <a:pt x="166" y="268"/>
                    </a:lnTo>
                    <a:lnTo>
                      <a:pt x="154" y="280"/>
                    </a:lnTo>
                    <a:lnTo>
                      <a:pt x="142" y="286"/>
                    </a:lnTo>
                    <a:lnTo>
                      <a:pt x="124" y="293"/>
                    </a:lnTo>
                    <a:lnTo>
                      <a:pt x="107" y="289"/>
                    </a:lnTo>
                    <a:lnTo>
                      <a:pt x="98" y="281"/>
                    </a:lnTo>
                    <a:lnTo>
                      <a:pt x="91" y="275"/>
                    </a:lnTo>
                    <a:lnTo>
                      <a:pt x="80" y="277"/>
                    </a:lnTo>
                    <a:lnTo>
                      <a:pt x="71" y="283"/>
                    </a:lnTo>
                    <a:lnTo>
                      <a:pt x="62" y="295"/>
                    </a:lnTo>
                    <a:lnTo>
                      <a:pt x="46" y="308"/>
                    </a:lnTo>
                    <a:lnTo>
                      <a:pt x="34" y="306"/>
                    </a:lnTo>
                    <a:lnTo>
                      <a:pt x="38" y="286"/>
                    </a:lnTo>
                    <a:lnTo>
                      <a:pt x="28" y="272"/>
                    </a:lnTo>
                    <a:lnTo>
                      <a:pt x="20" y="258"/>
                    </a:lnTo>
                    <a:lnTo>
                      <a:pt x="18" y="248"/>
                    </a:lnTo>
                    <a:lnTo>
                      <a:pt x="16" y="236"/>
                    </a:lnTo>
                    <a:lnTo>
                      <a:pt x="8" y="220"/>
                    </a:lnTo>
                    <a:lnTo>
                      <a:pt x="0" y="218"/>
                    </a:lnTo>
                    <a:lnTo>
                      <a:pt x="8" y="202"/>
                    </a:lnTo>
                    <a:lnTo>
                      <a:pt x="10" y="194"/>
                    </a:lnTo>
                    <a:lnTo>
                      <a:pt x="12" y="188"/>
                    </a:lnTo>
                    <a:lnTo>
                      <a:pt x="12" y="180"/>
                    </a:lnTo>
                    <a:lnTo>
                      <a:pt x="20" y="164"/>
                    </a:lnTo>
                    <a:lnTo>
                      <a:pt x="28" y="158"/>
                    </a:lnTo>
                    <a:lnTo>
                      <a:pt x="38" y="156"/>
                    </a:lnTo>
                    <a:lnTo>
                      <a:pt x="38" y="136"/>
                    </a:lnTo>
                    <a:lnTo>
                      <a:pt x="38" y="116"/>
                    </a:lnTo>
                    <a:lnTo>
                      <a:pt x="38" y="96"/>
                    </a:lnTo>
                    <a:lnTo>
                      <a:pt x="38" y="76"/>
                    </a:lnTo>
                    <a:close/>
                  </a:path>
                </a:pathLst>
              </a:custGeom>
              <a:grpFill/>
              <a:ln w="3175" cap="flat">
                <a:solidFill>
                  <a:srgbClr val="FFFFFF"/>
                </a:solidFill>
                <a:prstDash val="solid"/>
                <a:miter lim="800000"/>
                <a:headEnd/>
                <a:tailEnd/>
              </a:ln>
            </p:spPr>
            <p:txBody>
              <a:bodyPr/>
              <a:lstStyle/>
              <a:p>
                <a:endParaRPr lang="en-GB" sz="1000" b="0" baseline="0">
                  <a:solidFill>
                    <a:prstClr val="black"/>
                  </a:solidFill>
                  <a:ea typeface="+mn-ea"/>
                  <a:cs typeface="+mn-cs"/>
                </a:endParaRPr>
              </a:p>
            </p:txBody>
          </p:sp>
          <p:grpSp>
            <p:nvGrpSpPr>
              <p:cNvPr id="1178" name="Group 1177">
                <a:extLst>
                  <a:ext uri="{FF2B5EF4-FFF2-40B4-BE49-F238E27FC236}">
                    <a16:creationId xmlns:a16="http://schemas.microsoft.com/office/drawing/2014/main" id="{02408FB8-8AB0-6286-E048-9DA57DFE667D}"/>
                  </a:ext>
                </a:extLst>
              </p:cNvPr>
              <p:cNvGrpSpPr/>
              <p:nvPr/>
            </p:nvGrpSpPr>
            <p:grpSpPr>
              <a:xfrm>
                <a:off x="416631" y="2255581"/>
                <a:ext cx="2228850" cy="1428750"/>
                <a:chOff x="412750" y="2058988"/>
                <a:chExt cx="2228850" cy="1428750"/>
              </a:xfrm>
              <a:grpFill/>
              <a:effectLst/>
            </p:grpSpPr>
            <p:sp>
              <p:nvSpPr>
                <p:cNvPr id="1179" name="Freeform 6">
                  <a:extLst>
                    <a:ext uri="{FF2B5EF4-FFF2-40B4-BE49-F238E27FC236}">
                      <a16:creationId xmlns:a16="http://schemas.microsoft.com/office/drawing/2014/main" id="{1A26FAC5-344C-E85B-9869-83E1B14AF89A}"/>
                    </a:ext>
                  </a:extLst>
                </p:cNvPr>
                <p:cNvSpPr>
                  <a:spLocks noEditPoints="1"/>
                </p:cNvSpPr>
                <p:nvPr/>
              </p:nvSpPr>
              <p:spPr bwMode="auto">
                <a:xfrm>
                  <a:off x="412750" y="2058988"/>
                  <a:ext cx="2228850" cy="1428750"/>
                </a:xfrm>
                <a:custGeom>
                  <a:avLst/>
                  <a:gdLst>
                    <a:gd name="T0" fmla="*/ 130 w 1404"/>
                    <a:gd name="T1" fmla="*/ 146 h 900"/>
                    <a:gd name="T2" fmla="*/ 202 w 1404"/>
                    <a:gd name="T3" fmla="*/ 268 h 900"/>
                    <a:gd name="T4" fmla="*/ 538 w 1404"/>
                    <a:gd name="T5" fmla="*/ 8 h 900"/>
                    <a:gd name="T6" fmla="*/ 534 w 1404"/>
                    <a:gd name="T7" fmla="*/ 256 h 900"/>
                    <a:gd name="T8" fmla="*/ 482 w 1404"/>
                    <a:gd name="T9" fmla="*/ 242 h 900"/>
                    <a:gd name="T10" fmla="*/ 304 w 1404"/>
                    <a:gd name="T11" fmla="*/ 196 h 900"/>
                    <a:gd name="T12" fmla="*/ 140 w 1404"/>
                    <a:gd name="T13" fmla="*/ 272 h 900"/>
                    <a:gd name="T14" fmla="*/ 32 w 1404"/>
                    <a:gd name="T15" fmla="*/ 300 h 900"/>
                    <a:gd name="T16" fmla="*/ 164 w 1404"/>
                    <a:gd name="T17" fmla="*/ 232 h 900"/>
                    <a:gd name="T18" fmla="*/ 146 w 1404"/>
                    <a:gd name="T19" fmla="*/ 164 h 900"/>
                    <a:gd name="T20" fmla="*/ 532 w 1404"/>
                    <a:gd name="T21" fmla="*/ 432 h 900"/>
                    <a:gd name="T22" fmla="*/ 548 w 1404"/>
                    <a:gd name="T23" fmla="*/ 428 h 900"/>
                    <a:gd name="T24" fmla="*/ 754 w 1404"/>
                    <a:gd name="T25" fmla="*/ 414 h 900"/>
                    <a:gd name="T26" fmla="*/ 992 w 1404"/>
                    <a:gd name="T27" fmla="*/ 418 h 900"/>
                    <a:gd name="T28" fmla="*/ 1048 w 1404"/>
                    <a:gd name="T29" fmla="*/ 428 h 900"/>
                    <a:gd name="T30" fmla="*/ 1034 w 1404"/>
                    <a:gd name="T31" fmla="*/ 454 h 900"/>
                    <a:gd name="T32" fmla="*/ 1090 w 1404"/>
                    <a:gd name="T33" fmla="*/ 444 h 900"/>
                    <a:gd name="T34" fmla="*/ 1124 w 1404"/>
                    <a:gd name="T35" fmla="*/ 464 h 900"/>
                    <a:gd name="T36" fmla="*/ 1124 w 1404"/>
                    <a:gd name="T37" fmla="*/ 472 h 900"/>
                    <a:gd name="T38" fmla="*/ 1062 w 1404"/>
                    <a:gd name="T39" fmla="*/ 502 h 900"/>
                    <a:gd name="T40" fmla="*/ 1048 w 1404"/>
                    <a:gd name="T41" fmla="*/ 534 h 900"/>
                    <a:gd name="T42" fmla="*/ 1074 w 1404"/>
                    <a:gd name="T43" fmla="*/ 524 h 900"/>
                    <a:gd name="T44" fmla="*/ 1106 w 1404"/>
                    <a:gd name="T45" fmla="*/ 490 h 900"/>
                    <a:gd name="T46" fmla="*/ 1136 w 1404"/>
                    <a:gd name="T47" fmla="*/ 504 h 900"/>
                    <a:gd name="T48" fmla="*/ 1138 w 1404"/>
                    <a:gd name="T49" fmla="*/ 528 h 900"/>
                    <a:gd name="T50" fmla="*/ 1120 w 1404"/>
                    <a:gd name="T51" fmla="*/ 564 h 900"/>
                    <a:gd name="T52" fmla="*/ 1194 w 1404"/>
                    <a:gd name="T53" fmla="*/ 532 h 900"/>
                    <a:gd name="T54" fmla="*/ 1252 w 1404"/>
                    <a:gd name="T55" fmla="*/ 508 h 900"/>
                    <a:gd name="T56" fmla="*/ 1342 w 1404"/>
                    <a:gd name="T57" fmla="*/ 486 h 900"/>
                    <a:gd name="T58" fmla="*/ 1398 w 1404"/>
                    <a:gd name="T59" fmla="*/ 482 h 900"/>
                    <a:gd name="T60" fmla="*/ 1370 w 1404"/>
                    <a:gd name="T61" fmla="*/ 504 h 900"/>
                    <a:gd name="T62" fmla="*/ 1330 w 1404"/>
                    <a:gd name="T63" fmla="*/ 530 h 900"/>
                    <a:gd name="T64" fmla="*/ 1322 w 1404"/>
                    <a:gd name="T65" fmla="*/ 562 h 900"/>
                    <a:gd name="T66" fmla="*/ 1284 w 1404"/>
                    <a:gd name="T67" fmla="*/ 568 h 900"/>
                    <a:gd name="T68" fmla="*/ 1294 w 1404"/>
                    <a:gd name="T69" fmla="*/ 572 h 900"/>
                    <a:gd name="T70" fmla="*/ 1234 w 1404"/>
                    <a:gd name="T71" fmla="*/ 610 h 900"/>
                    <a:gd name="T72" fmla="*/ 1204 w 1404"/>
                    <a:gd name="T73" fmla="*/ 652 h 900"/>
                    <a:gd name="T74" fmla="*/ 1210 w 1404"/>
                    <a:gd name="T75" fmla="*/ 622 h 900"/>
                    <a:gd name="T76" fmla="*/ 1208 w 1404"/>
                    <a:gd name="T77" fmla="*/ 614 h 900"/>
                    <a:gd name="T78" fmla="*/ 1194 w 1404"/>
                    <a:gd name="T79" fmla="*/ 628 h 900"/>
                    <a:gd name="T80" fmla="*/ 1198 w 1404"/>
                    <a:gd name="T81" fmla="*/ 652 h 900"/>
                    <a:gd name="T82" fmla="*/ 1140 w 1404"/>
                    <a:gd name="T83" fmla="*/ 720 h 900"/>
                    <a:gd name="T84" fmla="*/ 1098 w 1404"/>
                    <a:gd name="T85" fmla="*/ 752 h 900"/>
                    <a:gd name="T86" fmla="*/ 1078 w 1404"/>
                    <a:gd name="T87" fmla="*/ 784 h 900"/>
                    <a:gd name="T88" fmla="*/ 1078 w 1404"/>
                    <a:gd name="T89" fmla="*/ 888 h 900"/>
                    <a:gd name="T90" fmla="*/ 1058 w 1404"/>
                    <a:gd name="T91" fmla="*/ 880 h 900"/>
                    <a:gd name="T92" fmla="*/ 1046 w 1404"/>
                    <a:gd name="T93" fmla="*/ 842 h 900"/>
                    <a:gd name="T94" fmla="*/ 1024 w 1404"/>
                    <a:gd name="T95" fmla="*/ 796 h 900"/>
                    <a:gd name="T96" fmla="*/ 964 w 1404"/>
                    <a:gd name="T97" fmla="*/ 786 h 900"/>
                    <a:gd name="T98" fmla="*/ 940 w 1404"/>
                    <a:gd name="T99" fmla="*/ 798 h 900"/>
                    <a:gd name="T100" fmla="*/ 928 w 1404"/>
                    <a:gd name="T101" fmla="*/ 812 h 900"/>
                    <a:gd name="T102" fmla="*/ 894 w 1404"/>
                    <a:gd name="T103" fmla="*/ 802 h 900"/>
                    <a:gd name="T104" fmla="*/ 846 w 1404"/>
                    <a:gd name="T105" fmla="*/ 806 h 900"/>
                    <a:gd name="T106" fmla="*/ 786 w 1404"/>
                    <a:gd name="T107" fmla="*/ 858 h 900"/>
                    <a:gd name="T108" fmla="*/ 742 w 1404"/>
                    <a:gd name="T109" fmla="*/ 832 h 900"/>
                    <a:gd name="T110" fmla="*/ 692 w 1404"/>
                    <a:gd name="T111" fmla="*/ 816 h 900"/>
                    <a:gd name="T112" fmla="*/ 622 w 1404"/>
                    <a:gd name="T113" fmla="*/ 770 h 900"/>
                    <a:gd name="T114" fmla="*/ 466 w 1404"/>
                    <a:gd name="T115" fmla="*/ 720 h 900"/>
                    <a:gd name="T116" fmla="*/ 432 w 1404"/>
                    <a:gd name="T117" fmla="*/ 678 h 900"/>
                    <a:gd name="T118" fmla="*/ 424 w 1404"/>
                    <a:gd name="T119" fmla="*/ 634 h 900"/>
                    <a:gd name="T120" fmla="*/ 442 w 1404"/>
                    <a:gd name="T121" fmla="*/ 564 h 900"/>
                    <a:gd name="T122" fmla="*/ 504 w 1404"/>
                    <a:gd name="T123" fmla="*/ 460 h 900"/>
                    <a:gd name="T124" fmla="*/ 510 w 1404"/>
                    <a:gd name="T125" fmla="*/ 432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4" h="900">
                      <a:moveTo>
                        <a:pt x="26" y="308"/>
                      </a:moveTo>
                      <a:lnTo>
                        <a:pt x="32" y="306"/>
                      </a:lnTo>
                      <a:lnTo>
                        <a:pt x="38" y="306"/>
                      </a:lnTo>
                      <a:lnTo>
                        <a:pt x="38" y="308"/>
                      </a:lnTo>
                      <a:lnTo>
                        <a:pt x="30" y="310"/>
                      </a:lnTo>
                      <a:lnTo>
                        <a:pt x="26" y="308"/>
                      </a:lnTo>
                      <a:lnTo>
                        <a:pt x="26" y="308"/>
                      </a:lnTo>
                      <a:lnTo>
                        <a:pt x="26" y="308"/>
                      </a:lnTo>
                      <a:close/>
                      <a:moveTo>
                        <a:pt x="82" y="198"/>
                      </a:moveTo>
                      <a:lnTo>
                        <a:pt x="108" y="192"/>
                      </a:lnTo>
                      <a:lnTo>
                        <a:pt x="112" y="194"/>
                      </a:lnTo>
                      <a:lnTo>
                        <a:pt x="106" y="202"/>
                      </a:lnTo>
                      <a:lnTo>
                        <a:pt x="104" y="206"/>
                      </a:lnTo>
                      <a:lnTo>
                        <a:pt x="92" y="208"/>
                      </a:lnTo>
                      <a:lnTo>
                        <a:pt x="82" y="202"/>
                      </a:lnTo>
                      <a:lnTo>
                        <a:pt x="82" y="198"/>
                      </a:lnTo>
                      <a:lnTo>
                        <a:pt x="82" y="198"/>
                      </a:lnTo>
                      <a:lnTo>
                        <a:pt x="82" y="198"/>
                      </a:lnTo>
                      <a:close/>
                      <a:moveTo>
                        <a:pt x="98" y="140"/>
                      </a:moveTo>
                      <a:lnTo>
                        <a:pt x="108" y="132"/>
                      </a:lnTo>
                      <a:lnTo>
                        <a:pt x="128" y="136"/>
                      </a:lnTo>
                      <a:lnTo>
                        <a:pt x="142" y="140"/>
                      </a:lnTo>
                      <a:lnTo>
                        <a:pt x="130" y="146"/>
                      </a:lnTo>
                      <a:lnTo>
                        <a:pt x="116" y="148"/>
                      </a:lnTo>
                      <a:lnTo>
                        <a:pt x="98" y="140"/>
                      </a:lnTo>
                      <a:lnTo>
                        <a:pt x="98" y="140"/>
                      </a:lnTo>
                      <a:lnTo>
                        <a:pt x="98" y="140"/>
                      </a:lnTo>
                      <a:close/>
                      <a:moveTo>
                        <a:pt x="0" y="310"/>
                      </a:moveTo>
                      <a:lnTo>
                        <a:pt x="0" y="312"/>
                      </a:lnTo>
                      <a:lnTo>
                        <a:pt x="0" y="310"/>
                      </a:lnTo>
                      <a:close/>
                      <a:moveTo>
                        <a:pt x="202" y="254"/>
                      </a:moveTo>
                      <a:lnTo>
                        <a:pt x="210" y="250"/>
                      </a:lnTo>
                      <a:lnTo>
                        <a:pt x="268" y="224"/>
                      </a:lnTo>
                      <a:lnTo>
                        <a:pt x="270" y="230"/>
                      </a:lnTo>
                      <a:lnTo>
                        <a:pt x="266" y="230"/>
                      </a:lnTo>
                      <a:lnTo>
                        <a:pt x="268" y="232"/>
                      </a:lnTo>
                      <a:lnTo>
                        <a:pt x="272" y="232"/>
                      </a:lnTo>
                      <a:lnTo>
                        <a:pt x="268" y="236"/>
                      </a:lnTo>
                      <a:lnTo>
                        <a:pt x="264" y="238"/>
                      </a:lnTo>
                      <a:lnTo>
                        <a:pt x="256" y="238"/>
                      </a:lnTo>
                      <a:lnTo>
                        <a:pt x="250" y="248"/>
                      </a:lnTo>
                      <a:lnTo>
                        <a:pt x="242" y="252"/>
                      </a:lnTo>
                      <a:lnTo>
                        <a:pt x="240" y="252"/>
                      </a:lnTo>
                      <a:lnTo>
                        <a:pt x="208" y="262"/>
                      </a:lnTo>
                      <a:lnTo>
                        <a:pt x="206" y="264"/>
                      </a:lnTo>
                      <a:lnTo>
                        <a:pt x="202" y="268"/>
                      </a:lnTo>
                      <a:lnTo>
                        <a:pt x="188" y="270"/>
                      </a:lnTo>
                      <a:lnTo>
                        <a:pt x="190" y="268"/>
                      </a:lnTo>
                      <a:lnTo>
                        <a:pt x="196" y="264"/>
                      </a:lnTo>
                      <a:lnTo>
                        <a:pt x="204" y="256"/>
                      </a:lnTo>
                      <a:lnTo>
                        <a:pt x="202" y="254"/>
                      </a:lnTo>
                      <a:lnTo>
                        <a:pt x="202" y="254"/>
                      </a:lnTo>
                      <a:lnTo>
                        <a:pt x="202" y="254"/>
                      </a:lnTo>
                      <a:close/>
                      <a:moveTo>
                        <a:pt x="202" y="98"/>
                      </a:moveTo>
                      <a:lnTo>
                        <a:pt x="208" y="98"/>
                      </a:lnTo>
                      <a:lnTo>
                        <a:pt x="234" y="90"/>
                      </a:lnTo>
                      <a:lnTo>
                        <a:pt x="276" y="82"/>
                      </a:lnTo>
                      <a:lnTo>
                        <a:pt x="286" y="82"/>
                      </a:lnTo>
                      <a:lnTo>
                        <a:pt x="306" y="76"/>
                      </a:lnTo>
                      <a:lnTo>
                        <a:pt x="296" y="72"/>
                      </a:lnTo>
                      <a:lnTo>
                        <a:pt x="302" y="66"/>
                      </a:lnTo>
                      <a:lnTo>
                        <a:pt x="294" y="58"/>
                      </a:lnTo>
                      <a:lnTo>
                        <a:pt x="284" y="54"/>
                      </a:lnTo>
                      <a:lnTo>
                        <a:pt x="308" y="42"/>
                      </a:lnTo>
                      <a:lnTo>
                        <a:pt x="340" y="40"/>
                      </a:lnTo>
                      <a:lnTo>
                        <a:pt x="400" y="18"/>
                      </a:lnTo>
                      <a:lnTo>
                        <a:pt x="458" y="6"/>
                      </a:lnTo>
                      <a:lnTo>
                        <a:pt x="498" y="0"/>
                      </a:lnTo>
                      <a:lnTo>
                        <a:pt x="538" y="8"/>
                      </a:lnTo>
                      <a:lnTo>
                        <a:pt x="536" y="16"/>
                      </a:lnTo>
                      <a:lnTo>
                        <a:pt x="562" y="12"/>
                      </a:lnTo>
                      <a:lnTo>
                        <a:pt x="612" y="26"/>
                      </a:lnTo>
                      <a:lnTo>
                        <a:pt x="634" y="22"/>
                      </a:lnTo>
                      <a:lnTo>
                        <a:pt x="654" y="30"/>
                      </a:lnTo>
                      <a:lnTo>
                        <a:pt x="466" y="196"/>
                      </a:lnTo>
                      <a:lnTo>
                        <a:pt x="468" y="198"/>
                      </a:lnTo>
                      <a:lnTo>
                        <a:pt x="472" y="196"/>
                      </a:lnTo>
                      <a:lnTo>
                        <a:pt x="476" y="198"/>
                      </a:lnTo>
                      <a:lnTo>
                        <a:pt x="484" y="196"/>
                      </a:lnTo>
                      <a:lnTo>
                        <a:pt x="492" y="196"/>
                      </a:lnTo>
                      <a:lnTo>
                        <a:pt x="488" y="202"/>
                      </a:lnTo>
                      <a:lnTo>
                        <a:pt x="486" y="204"/>
                      </a:lnTo>
                      <a:lnTo>
                        <a:pt x="494" y="216"/>
                      </a:lnTo>
                      <a:lnTo>
                        <a:pt x="488" y="222"/>
                      </a:lnTo>
                      <a:lnTo>
                        <a:pt x="510" y="216"/>
                      </a:lnTo>
                      <a:lnTo>
                        <a:pt x="518" y="212"/>
                      </a:lnTo>
                      <a:lnTo>
                        <a:pt x="534" y="208"/>
                      </a:lnTo>
                      <a:lnTo>
                        <a:pt x="534" y="216"/>
                      </a:lnTo>
                      <a:lnTo>
                        <a:pt x="538" y="222"/>
                      </a:lnTo>
                      <a:lnTo>
                        <a:pt x="534" y="222"/>
                      </a:lnTo>
                      <a:lnTo>
                        <a:pt x="538" y="232"/>
                      </a:lnTo>
                      <a:lnTo>
                        <a:pt x="534" y="256"/>
                      </a:lnTo>
                      <a:lnTo>
                        <a:pt x="530" y="258"/>
                      </a:lnTo>
                      <a:lnTo>
                        <a:pt x="530" y="260"/>
                      </a:lnTo>
                      <a:lnTo>
                        <a:pt x="530" y="266"/>
                      </a:lnTo>
                      <a:lnTo>
                        <a:pt x="534" y="266"/>
                      </a:lnTo>
                      <a:lnTo>
                        <a:pt x="538" y="272"/>
                      </a:lnTo>
                      <a:lnTo>
                        <a:pt x="544" y="274"/>
                      </a:lnTo>
                      <a:lnTo>
                        <a:pt x="548" y="274"/>
                      </a:lnTo>
                      <a:lnTo>
                        <a:pt x="548" y="278"/>
                      </a:lnTo>
                      <a:lnTo>
                        <a:pt x="542" y="282"/>
                      </a:lnTo>
                      <a:lnTo>
                        <a:pt x="536" y="290"/>
                      </a:lnTo>
                      <a:lnTo>
                        <a:pt x="530" y="296"/>
                      </a:lnTo>
                      <a:lnTo>
                        <a:pt x="516" y="302"/>
                      </a:lnTo>
                      <a:lnTo>
                        <a:pt x="470" y="304"/>
                      </a:lnTo>
                      <a:lnTo>
                        <a:pt x="486" y="280"/>
                      </a:lnTo>
                      <a:lnTo>
                        <a:pt x="480" y="284"/>
                      </a:lnTo>
                      <a:lnTo>
                        <a:pt x="476" y="280"/>
                      </a:lnTo>
                      <a:lnTo>
                        <a:pt x="480" y="278"/>
                      </a:lnTo>
                      <a:lnTo>
                        <a:pt x="480" y="274"/>
                      </a:lnTo>
                      <a:lnTo>
                        <a:pt x="478" y="272"/>
                      </a:lnTo>
                      <a:lnTo>
                        <a:pt x="476" y="258"/>
                      </a:lnTo>
                      <a:lnTo>
                        <a:pt x="482" y="248"/>
                      </a:lnTo>
                      <a:lnTo>
                        <a:pt x="482" y="244"/>
                      </a:lnTo>
                      <a:lnTo>
                        <a:pt x="482" y="242"/>
                      </a:lnTo>
                      <a:lnTo>
                        <a:pt x="486" y="238"/>
                      </a:lnTo>
                      <a:lnTo>
                        <a:pt x="476" y="224"/>
                      </a:lnTo>
                      <a:lnTo>
                        <a:pt x="478" y="222"/>
                      </a:lnTo>
                      <a:lnTo>
                        <a:pt x="454" y="210"/>
                      </a:lnTo>
                      <a:lnTo>
                        <a:pt x="454" y="208"/>
                      </a:lnTo>
                      <a:lnTo>
                        <a:pt x="434" y="202"/>
                      </a:lnTo>
                      <a:lnTo>
                        <a:pt x="412" y="204"/>
                      </a:lnTo>
                      <a:lnTo>
                        <a:pt x="404" y="208"/>
                      </a:lnTo>
                      <a:lnTo>
                        <a:pt x="402" y="208"/>
                      </a:lnTo>
                      <a:lnTo>
                        <a:pt x="400" y="206"/>
                      </a:lnTo>
                      <a:lnTo>
                        <a:pt x="408" y="202"/>
                      </a:lnTo>
                      <a:lnTo>
                        <a:pt x="394" y="196"/>
                      </a:lnTo>
                      <a:lnTo>
                        <a:pt x="374" y="200"/>
                      </a:lnTo>
                      <a:lnTo>
                        <a:pt x="362" y="208"/>
                      </a:lnTo>
                      <a:lnTo>
                        <a:pt x="348" y="204"/>
                      </a:lnTo>
                      <a:lnTo>
                        <a:pt x="336" y="206"/>
                      </a:lnTo>
                      <a:lnTo>
                        <a:pt x="328" y="212"/>
                      </a:lnTo>
                      <a:lnTo>
                        <a:pt x="300" y="218"/>
                      </a:lnTo>
                      <a:lnTo>
                        <a:pt x="284" y="220"/>
                      </a:lnTo>
                      <a:lnTo>
                        <a:pt x="286" y="214"/>
                      </a:lnTo>
                      <a:lnTo>
                        <a:pt x="298" y="206"/>
                      </a:lnTo>
                      <a:lnTo>
                        <a:pt x="306" y="200"/>
                      </a:lnTo>
                      <a:lnTo>
                        <a:pt x="304" y="196"/>
                      </a:lnTo>
                      <a:lnTo>
                        <a:pt x="284" y="208"/>
                      </a:lnTo>
                      <a:lnTo>
                        <a:pt x="272" y="212"/>
                      </a:lnTo>
                      <a:lnTo>
                        <a:pt x="270" y="214"/>
                      </a:lnTo>
                      <a:lnTo>
                        <a:pt x="264" y="216"/>
                      </a:lnTo>
                      <a:lnTo>
                        <a:pt x="262" y="220"/>
                      </a:lnTo>
                      <a:lnTo>
                        <a:pt x="264" y="220"/>
                      </a:lnTo>
                      <a:lnTo>
                        <a:pt x="262" y="222"/>
                      </a:lnTo>
                      <a:lnTo>
                        <a:pt x="258" y="224"/>
                      </a:lnTo>
                      <a:lnTo>
                        <a:pt x="250" y="228"/>
                      </a:lnTo>
                      <a:lnTo>
                        <a:pt x="242" y="230"/>
                      </a:lnTo>
                      <a:lnTo>
                        <a:pt x="232" y="238"/>
                      </a:lnTo>
                      <a:lnTo>
                        <a:pt x="226" y="240"/>
                      </a:lnTo>
                      <a:lnTo>
                        <a:pt x="206" y="246"/>
                      </a:lnTo>
                      <a:lnTo>
                        <a:pt x="194" y="248"/>
                      </a:lnTo>
                      <a:lnTo>
                        <a:pt x="178" y="258"/>
                      </a:lnTo>
                      <a:lnTo>
                        <a:pt x="176" y="258"/>
                      </a:lnTo>
                      <a:lnTo>
                        <a:pt x="172" y="260"/>
                      </a:lnTo>
                      <a:lnTo>
                        <a:pt x="164" y="264"/>
                      </a:lnTo>
                      <a:lnTo>
                        <a:pt x="158" y="266"/>
                      </a:lnTo>
                      <a:lnTo>
                        <a:pt x="150" y="268"/>
                      </a:lnTo>
                      <a:lnTo>
                        <a:pt x="146" y="270"/>
                      </a:lnTo>
                      <a:lnTo>
                        <a:pt x="142" y="272"/>
                      </a:lnTo>
                      <a:lnTo>
                        <a:pt x="140" y="272"/>
                      </a:lnTo>
                      <a:lnTo>
                        <a:pt x="134" y="276"/>
                      </a:lnTo>
                      <a:lnTo>
                        <a:pt x="132" y="276"/>
                      </a:lnTo>
                      <a:lnTo>
                        <a:pt x="126" y="278"/>
                      </a:lnTo>
                      <a:lnTo>
                        <a:pt x="118" y="282"/>
                      </a:lnTo>
                      <a:lnTo>
                        <a:pt x="112" y="284"/>
                      </a:lnTo>
                      <a:lnTo>
                        <a:pt x="102" y="284"/>
                      </a:lnTo>
                      <a:lnTo>
                        <a:pt x="102" y="284"/>
                      </a:lnTo>
                      <a:lnTo>
                        <a:pt x="104" y="280"/>
                      </a:lnTo>
                      <a:lnTo>
                        <a:pt x="92" y="288"/>
                      </a:lnTo>
                      <a:lnTo>
                        <a:pt x="98" y="290"/>
                      </a:lnTo>
                      <a:lnTo>
                        <a:pt x="94" y="300"/>
                      </a:lnTo>
                      <a:lnTo>
                        <a:pt x="90" y="302"/>
                      </a:lnTo>
                      <a:lnTo>
                        <a:pt x="88" y="298"/>
                      </a:lnTo>
                      <a:lnTo>
                        <a:pt x="76" y="302"/>
                      </a:lnTo>
                      <a:lnTo>
                        <a:pt x="80" y="294"/>
                      </a:lnTo>
                      <a:lnTo>
                        <a:pt x="70" y="296"/>
                      </a:lnTo>
                      <a:lnTo>
                        <a:pt x="76" y="288"/>
                      </a:lnTo>
                      <a:lnTo>
                        <a:pt x="72" y="290"/>
                      </a:lnTo>
                      <a:lnTo>
                        <a:pt x="56" y="298"/>
                      </a:lnTo>
                      <a:lnTo>
                        <a:pt x="50" y="302"/>
                      </a:lnTo>
                      <a:lnTo>
                        <a:pt x="36" y="306"/>
                      </a:lnTo>
                      <a:lnTo>
                        <a:pt x="42" y="300"/>
                      </a:lnTo>
                      <a:lnTo>
                        <a:pt x="32" y="300"/>
                      </a:lnTo>
                      <a:lnTo>
                        <a:pt x="30" y="304"/>
                      </a:lnTo>
                      <a:lnTo>
                        <a:pt x="10" y="306"/>
                      </a:lnTo>
                      <a:lnTo>
                        <a:pt x="4" y="308"/>
                      </a:lnTo>
                      <a:lnTo>
                        <a:pt x="0" y="308"/>
                      </a:lnTo>
                      <a:lnTo>
                        <a:pt x="0" y="306"/>
                      </a:lnTo>
                      <a:lnTo>
                        <a:pt x="2" y="304"/>
                      </a:lnTo>
                      <a:lnTo>
                        <a:pt x="10" y="300"/>
                      </a:lnTo>
                      <a:lnTo>
                        <a:pt x="14" y="298"/>
                      </a:lnTo>
                      <a:lnTo>
                        <a:pt x="34" y="294"/>
                      </a:lnTo>
                      <a:lnTo>
                        <a:pt x="56" y="284"/>
                      </a:lnTo>
                      <a:lnTo>
                        <a:pt x="72" y="280"/>
                      </a:lnTo>
                      <a:lnTo>
                        <a:pt x="114" y="266"/>
                      </a:lnTo>
                      <a:lnTo>
                        <a:pt x="130" y="262"/>
                      </a:lnTo>
                      <a:lnTo>
                        <a:pt x="138" y="258"/>
                      </a:lnTo>
                      <a:lnTo>
                        <a:pt x="140" y="258"/>
                      </a:lnTo>
                      <a:lnTo>
                        <a:pt x="168" y="246"/>
                      </a:lnTo>
                      <a:lnTo>
                        <a:pt x="182" y="236"/>
                      </a:lnTo>
                      <a:lnTo>
                        <a:pt x="182" y="230"/>
                      </a:lnTo>
                      <a:lnTo>
                        <a:pt x="174" y="230"/>
                      </a:lnTo>
                      <a:lnTo>
                        <a:pt x="172" y="232"/>
                      </a:lnTo>
                      <a:lnTo>
                        <a:pt x="168" y="234"/>
                      </a:lnTo>
                      <a:lnTo>
                        <a:pt x="164" y="234"/>
                      </a:lnTo>
                      <a:lnTo>
                        <a:pt x="164" y="232"/>
                      </a:lnTo>
                      <a:lnTo>
                        <a:pt x="166" y="224"/>
                      </a:lnTo>
                      <a:lnTo>
                        <a:pt x="160" y="226"/>
                      </a:lnTo>
                      <a:lnTo>
                        <a:pt x="156" y="224"/>
                      </a:lnTo>
                      <a:lnTo>
                        <a:pt x="152" y="224"/>
                      </a:lnTo>
                      <a:lnTo>
                        <a:pt x="144" y="230"/>
                      </a:lnTo>
                      <a:lnTo>
                        <a:pt x="142" y="230"/>
                      </a:lnTo>
                      <a:lnTo>
                        <a:pt x="138" y="230"/>
                      </a:lnTo>
                      <a:lnTo>
                        <a:pt x="140" y="228"/>
                      </a:lnTo>
                      <a:lnTo>
                        <a:pt x="138" y="228"/>
                      </a:lnTo>
                      <a:lnTo>
                        <a:pt x="130" y="230"/>
                      </a:lnTo>
                      <a:lnTo>
                        <a:pt x="126" y="226"/>
                      </a:lnTo>
                      <a:lnTo>
                        <a:pt x="134" y="224"/>
                      </a:lnTo>
                      <a:lnTo>
                        <a:pt x="146" y="214"/>
                      </a:lnTo>
                      <a:lnTo>
                        <a:pt x="148" y="212"/>
                      </a:lnTo>
                      <a:lnTo>
                        <a:pt x="150" y="206"/>
                      </a:lnTo>
                      <a:lnTo>
                        <a:pt x="122" y="210"/>
                      </a:lnTo>
                      <a:lnTo>
                        <a:pt x="120" y="194"/>
                      </a:lnTo>
                      <a:lnTo>
                        <a:pt x="120" y="192"/>
                      </a:lnTo>
                      <a:lnTo>
                        <a:pt x="124" y="190"/>
                      </a:lnTo>
                      <a:lnTo>
                        <a:pt x="132" y="186"/>
                      </a:lnTo>
                      <a:lnTo>
                        <a:pt x="128" y="182"/>
                      </a:lnTo>
                      <a:lnTo>
                        <a:pt x="132" y="172"/>
                      </a:lnTo>
                      <a:lnTo>
                        <a:pt x="146" y="164"/>
                      </a:lnTo>
                      <a:lnTo>
                        <a:pt x="162" y="158"/>
                      </a:lnTo>
                      <a:lnTo>
                        <a:pt x="172" y="152"/>
                      </a:lnTo>
                      <a:lnTo>
                        <a:pt x="200" y="142"/>
                      </a:lnTo>
                      <a:lnTo>
                        <a:pt x="204" y="142"/>
                      </a:lnTo>
                      <a:lnTo>
                        <a:pt x="222" y="142"/>
                      </a:lnTo>
                      <a:lnTo>
                        <a:pt x="230" y="134"/>
                      </a:lnTo>
                      <a:lnTo>
                        <a:pt x="236" y="134"/>
                      </a:lnTo>
                      <a:lnTo>
                        <a:pt x="238" y="138"/>
                      </a:lnTo>
                      <a:lnTo>
                        <a:pt x="258" y="132"/>
                      </a:lnTo>
                      <a:lnTo>
                        <a:pt x="264" y="128"/>
                      </a:lnTo>
                      <a:lnTo>
                        <a:pt x="266" y="126"/>
                      </a:lnTo>
                      <a:lnTo>
                        <a:pt x="256" y="120"/>
                      </a:lnTo>
                      <a:lnTo>
                        <a:pt x="244" y="124"/>
                      </a:lnTo>
                      <a:lnTo>
                        <a:pt x="236" y="120"/>
                      </a:lnTo>
                      <a:lnTo>
                        <a:pt x="200" y="122"/>
                      </a:lnTo>
                      <a:lnTo>
                        <a:pt x="202" y="98"/>
                      </a:lnTo>
                      <a:lnTo>
                        <a:pt x="202" y="98"/>
                      </a:lnTo>
                      <a:lnTo>
                        <a:pt x="202" y="98"/>
                      </a:lnTo>
                      <a:close/>
                      <a:moveTo>
                        <a:pt x="512" y="430"/>
                      </a:moveTo>
                      <a:lnTo>
                        <a:pt x="514" y="426"/>
                      </a:lnTo>
                      <a:lnTo>
                        <a:pt x="524" y="430"/>
                      </a:lnTo>
                      <a:lnTo>
                        <a:pt x="532" y="430"/>
                      </a:lnTo>
                      <a:lnTo>
                        <a:pt x="532" y="432"/>
                      </a:lnTo>
                      <a:lnTo>
                        <a:pt x="538" y="432"/>
                      </a:lnTo>
                      <a:lnTo>
                        <a:pt x="540" y="432"/>
                      </a:lnTo>
                      <a:lnTo>
                        <a:pt x="542" y="432"/>
                      </a:lnTo>
                      <a:lnTo>
                        <a:pt x="542" y="436"/>
                      </a:lnTo>
                      <a:lnTo>
                        <a:pt x="538" y="438"/>
                      </a:lnTo>
                      <a:lnTo>
                        <a:pt x="538" y="440"/>
                      </a:lnTo>
                      <a:lnTo>
                        <a:pt x="542" y="436"/>
                      </a:lnTo>
                      <a:lnTo>
                        <a:pt x="544" y="436"/>
                      </a:lnTo>
                      <a:lnTo>
                        <a:pt x="542" y="440"/>
                      </a:lnTo>
                      <a:lnTo>
                        <a:pt x="540" y="442"/>
                      </a:lnTo>
                      <a:lnTo>
                        <a:pt x="538" y="444"/>
                      </a:lnTo>
                      <a:lnTo>
                        <a:pt x="540" y="444"/>
                      </a:lnTo>
                      <a:lnTo>
                        <a:pt x="538" y="446"/>
                      </a:lnTo>
                      <a:lnTo>
                        <a:pt x="538" y="444"/>
                      </a:lnTo>
                      <a:lnTo>
                        <a:pt x="538" y="446"/>
                      </a:lnTo>
                      <a:lnTo>
                        <a:pt x="540" y="444"/>
                      </a:lnTo>
                      <a:lnTo>
                        <a:pt x="544" y="438"/>
                      </a:lnTo>
                      <a:lnTo>
                        <a:pt x="548" y="434"/>
                      </a:lnTo>
                      <a:lnTo>
                        <a:pt x="550" y="434"/>
                      </a:lnTo>
                      <a:lnTo>
                        <a:pt x="550" y="432"/>
                      </a:lnTo>
                      <a:lnTo>
                        <a:pt x="550" y="428"/>
                      </a:lnTo>
                      <a:lnTo>
                        <a:pt x="548" y="432"/>
                      </a:lnTo>
                      <a:lnTo>
                        <a:pt x="548" y="428"/>
                      </a:lnTo>
                      <a:lnTo>
                        <a:pt x="550" y="428"/>
                      </a:lnTo>
                      <a:lnTo>
                        <a:pt x="552" y="428"/>
                      </a:lnTo>
                      <a:lnTo>
                        <a:pt x="550" y="426"/>
                      </a:lnTo>
                      <a:lnTo>
                        <a:pt x="546" y="428"/>
                      </a:lnTo>
                      <a:lnTo>
                        <a:pt x="546" y="432"/>
                      </a:lnTo>
                      <a:lnTo>
                        <a:pt x="548" y="434"/>
                      </a:lnTo>
                      <a:lnTo>
                        <a:pt x="546" y="436"/>
                      </a:lnTo>
                      <a:lnTo>
                        <a:pt x="546" y="434"/>
                      </a:lnTo>
                      <a:lnTo>
                        <a:pt x="544" y="434"/>
                      </a:lnTo>
                      <a:lnTo>
                        <a:pt x="546" y="430"/>
                      </a:lnTo>
                      <a:lnTo>
                        <a:pt x="544" y="430"/>
                      </a:lnTo>
                      <a:lnTo>
                        <a:pt x="548" y="424"/>
                      </a:lnTo>
                      <a:lnTo>
                        <a:pt x="552" y="422"/>
                      </a:lnTo>
                      <a:lnTo>
                        <a:pt x="552" y="424"/>
                      </a:lnTo>
                      <a:lnTo>
                        <a:pt x="554" y="420"/>
                      </a:lnTo>
                      <a:lnTo>
                        <a:pt x="556" y="418"/>
                      </a:lnTo>
                      <a:lnTo>
                        <a:pt x="554" y="418"/>
                      </a:lnTo>
                      <a:lnTo>
                        <a:pt x="552" y="420"/>
                      </a:lnTo>
                      <a:lnTo>
                        <a:pt x="554" y="416"/>
                      </a:lnTo>
                      <a:lnTo>
                        <a:pt x="554" y="414"/>
                      </a:lnTo>
                      <a:lnTo>
                        <a:pt x="584" y="414"/>
                      </a:lnTo>
                      <a:lnTo>
                        <a:pt x="658" y="414"/>
                      </a:lnTo>
                      <a:lnTo>
                        <a:pt x="754" y="414"/>
                      </a:lnTo>
                      <a:lnTo>
                        <a:pt x="762" y="414"/>
                      </a:lnTo>
                      <a:lnTo>
                        <a:pt x="782" y="414"/>
                      </a:lnTo>
                      <a:lnTo>
                        <a:pt x="798" y="414"/>
                      </a:lnTo>
                      <a:lnTo>
                        <a:pt x="814" y="414"/>
                      </a:lnTo>
                      <a:lnTo>
                        <a:pt x="830" y="414"/>
                      </a:lnTo>
                      <a:lnTo>
                        <a:pt x="846" y="414"/>
                      </a:lnTo>
                      <a:lnTo>
                        <a:pt x="864" y="414"/>
                      </a:lnTo>
                      <a:lnTo>
                        <a:pt x="878" y="414"/>
                      </a:lnTo>
                      <a:lnTo>
                        <a:pt x="886" y="414"/>
                      </a:lnTo>
                      <a:lnTo>
                        <a:pt x="888" y="414"/>
                      </a:lnTo>
                      <a:lnTo>
                        <a:pt x="908" y="414"/>
                      </a:lnTo>
                      <a:lnTo>
                        <a:pt x="918" y="414"/>
                      </a:lnTo>
                      <a:lnTo>
                        <a:pt x="926" y="414"/>
                      </a:lnTo>
                      <a:lnTo>
                        <a:pt x="942" y="414"/>
                      </a:lnTo>
                      <a:lnTo>
                        <a:pt x="954" y="414"/>
                      </a:lnTo>
                      <a:lnTo>
                        <a:pt x="966" y="414"/>
                      </a:lnTo>
                      <a:lnTo>
                        <a:pt x="984" y="414"/>
                      </a:lnTo>
                      <a:lnTo>
                        <a:pt x="986" y="414"/>
                      </a:lnTo>
                      <a:lnTo>
                        <a:pt x="990" y="406"/>
                      </a:lnTo>
                      <a:lnTo>
                        <a:pt x="992" y="406"/>
                      </a:lnTo>
                      <a:lnTo>
                        <a:pt x="994" y="406"/>
                      </a:lnTo>
                      <a:lnTo>
                        <a:pt x="996" y="406"/>
                      </a:lnTo>
                      <a:lnTo>
                        <a:pt x="992" y="418"/>
                      </a:lnTo>
                      <a:lnTo>
                        <a:pt x="994" y="420"/>
                      </a:lnTo>
                      <a:lnTo>
                        <a:pt x="996" y="420"/>
                      </a:lnTo>
                      <a:lnTo>
                        <a:pt x="998" y="420"/>
                      </a:lnTo>
                      <a:lnTo>
                        <a:pt x="1004" y="422"/>
                      </a:lnTo>
                      <a:lnTo>
                        <a:pt x="1008" y="422"/>
                      </a:lnTo>
                      <a:lnTo>
                        <a:pt x="1010" y="422"/>
                      </a:lnTo>
                      <a:lnTo>
                        <a:pt x="1012" y="420"/>
                      </a:lnTo>
                      <a:lnTo>
                        <a:pt x="1014" y="422"/>
                      </a:lnTo>
                      <a:lnTo>
                        <a:pt x="1016" y="422"/>
                      </a:lnTo>
                      <a:lnTo>
                        <a:pt x="1020" y="422"/>
                      </a:lnTo>
                      <a:lnTo>
                        <a:pt x="1020" y="424"/>
                      </a:lnTo>
                      <a:lnTo>
                        <a:pt x="1022" y="424"/>
                      </a:lnTo>
                      <a:lnTo>
                        <a:pt x="1022" y="428"/>
                      </a:lnTo>
                      <a:lnTo>
                        <a:pt x="1024" y="428"/>
                      </a:lnTo>
                      <a:lnTo>
                        <a:pt x="1024" y="426"/>
                      </a:lnTo>
                      <a:lnTo>
                        <a:pt x="1028" y="426"/>
                      </a:lnTo>
                      <a:lnTo>
                        <a:pt x="1030" y="426"/>
                      </a:lnTo>
                      <a:lnTo>
                        <a:pt x="1028" y="428"/>
                      </a:lnTo>
                      <a:lnTo>
                        <a:pt x="1032" y="430"/>
                      </a:lnTo>
                      <a:lnTo>
                        <a:pt x="1036" y="432"/>
                      </a:lnTo>
                      <a:lnTo>
                        <a:pt x="1040" y="432"/>
                      </a:lnTo>
                      <a:lnTo>
                        <a:pt x="1044" y="430"/>
                      </a:lnTo>
                      <a:lnTo>
                        <a:pt x="1048" y="428"/>
                      </a:lnTo>
                      <a:lnTo>
                        <a:pt x="1048" y="432"/>
                      </a:lnTo>
                      <a:lnTo>
                        <a:pt x="1050" y="432"/>
                      </a:lnTo>
                      <a:lnTo>
                        <a:pt x="1054" y="432"/>
                      </a:lnTo>
                      <a:lnTo>
                        <a:pt x="1056" y="432"/>
                      </a:lnTo>
                      <a:lnTo>
                        <a:pt x="1060" y="434"/>
                      </a:lnTo>
                      <a:lnTo>
                        <a:pt x="1062" y="434"/>
                      </a:lnTo>
                      <a:lnTo>
                        <a:pt x="1066" y="434"/>
                      </a:lnTo>
                      <a:lnTo>
                        <a:pt x="1056" y="438"/>
                      </a:lnTo>
                      <a:lnTo>
                        <a:pt x="1048" y="440"/>
                      </a:lnTo>
                      <a:lnTo>
                        <a:pt x="1044" y="440"/>
                      </a:lnTo>
                      <a:lnTo>
                        <a:pt x="1038" y="444"/>
                      </a:lnTo>
                      <a:lnTo>
                        <a:pt x="1032" y="446"/>
                      </a:lnTo>
                      <a:lnTo>
                        <a:pt x="1028" y="448"/>
                      </a:lnTo>
                      <a:lnTo>
                        <a:pt x="1020" y="454"/>
                      </a:lnTo>
                      <a:lnTo>
                        <a:pt x="1016" y="456"/>
                      </a:lnTo>
                      <a:lnTo>
                        <a:pt x="1012" y="458"/>
                      </a:lnTo>
                      <a:lnTo>
                        <a:pt x="1014" y="458"/>
                      </a:lnTo>
                      <a:lnTo>
                        <a:pt x="1018" y="458"/>
                      </a:lnTo>
                      <a:lnTo>
                        <a:pt x="1020" y="458"/>
                      </a:lnTo>
                      <a:lnTo>
                        <a:pt x="1024" y="456"/>
                      </a:lnTo>
                      <a:lnTo>
                        <a:pt x="1028" y="456"/>
                      </a:lnTo>
                      <a:lnTo>
                        <a:pt x="1030" y="456"/>
                      </a:lnTo>
                      <a:lnTo>
                        <a:pt x="1034" y="454"/>
                      </a:lnTo>
                      <a:lnTo>
                        <a:pt x="1036" y="456"/>
                      </a:lnTo>
                      <a:lnTo>
                        <a:pt x="1032" y="458"/>
                      </a:lnTo>
                      <a:lnTo>
                        <a:pt x="1032" y="460"/>
                      </a:lnTo>
                      <a:lnTo>
                        <a:pt x="1030" y="460"/>
                      </a:lnTo>
                      <a:lnTo>
                        <a:pt x="1030" y="462"/>
                      </a:lnTo>
                      <a:lnTo>
                        <a:pt x="1032" y="460"/>
                      </a:lnTo>
                      <a:lnTo>
                        <a:pt x="1034" y="458"/>
                      </a:lnTo>
                      <a:lnTo>
                        <a:pt x="1036" y="462"/>
                      </a:lnTo>
                      <a:lnTo>
                        <a:pt x="1038" y="462"/>
                      </a:lnTo>
                      <a:lnTo>
                        <a:pt x="1042" y="460"/>
                      </a:lnTo>
                      <a:lnTo>
                        <a:pt x="1046" y="458"/>
                      </a:lnTo>
                      <a:lnTo>
                        <a:pt x="1048" y="458"/>
                      </a:lnTo>
                      <a:lnTo>
                        <a:pt x="1052" y="456"/>
                      </a:lnTo>
                      <a:lnTo>
                        <a:pt x="1054" y="456"/>
                      </a:lnTo>
                      <a:lnTo>
                        <a:pt x="1060" y="454"/>
                      </a:lnTo>
                      <a:lnTo>
                        <a:pt x="1066" y="452"/>
                      </a:lnTo>
                      <a:lnTo>
                        <a:pt x="1066" y="450"/>
                      </a:lnTo>
                      <a:lnTo>
                        <a:pt x="1072" y="448"/>
                      </a:lnTo>
                      <a:lnTo>
                        <a:pt x="1074" y="446"/>
                      </a:lnTo>
                      <a:lnTo>
                        <a:pt x="1078" y="444"/>
                      </a:lnTo>
                      <a:lnTo>
                        <a:pt x="1084" y="444"/>
                      </a:lnTo>
                      <a:lnTo>
                        <a:pt x="1086" y="444"/>
                      </a:lnTo>
                      <a:lnTo>
                        <a:pt x="1090" y="444"/>
                      </a:lnTo>
                      <a:lnTo>
                        <a:pt x="1084" y="446"/>
                      </a:lnTo>
                      <a:lnTo>
                        <a:pt x="1078" y="448"/>
                      </a:lnTo>
                      <a:lnTo>
                        <a:pt x="1078" y="450"/>
                      </a:lnTo>
                      <a:lnTo>
                        <a:pt x="1076" y="450"/>
                      </a:lnTo>
                      <a:lnTo>
                        <a:pt x="1074" y="452"/>
                      </a:lnTo>
                      <a:lnTo>
                        <a:pt x="1072" y="454"/>
                      </a:lnTo>
                      <a:lnTo>
                        <a:pt x="1076" y="454"/>
                      </a:lnTo>
                      <a:lnTo>
                        <a:pt x="1080" y="454"/>
                      </a:lnTo>
                      <a:lnTo>
                        <a:pt x="1084" y="456"/>
                      </a:lnTo>
                      <a:lnTo>
                        <a:pt x="1086" y="458"/>
                      </a:lnTo>
                      <a:lnTo>
                        <a:pt x="1088" y="464"/>
                      </a:lnTo>
                      <a:lnTo>
                        <a:pt x="1090" y="464"/>
                      </a:lnTo>
                      <a:lnTo>
                        <a:pt x="1096" y="464"/>
                      </a:lnTo>
                      <a:lnTo>
                        <a:pt x="1098" y="464"/>
                      </a:lnTo>
                      <a:lnTo>
                        <a:pt x="1098" y="462"/>
                      </a:lnTo>
                      <a:lnTo>
                        <a:pt x="1098" y="464"/>
                      </a:lnTo>
                      <a:lnTo>
                        <a:pt x="1100" y="464"/>
                      </a:lnTo>
                      <a:lnTo>
                        <a:pt x="1106" y="460"/>
                      </a:lnTo>
                      <a:lnTo>
                        <a:pt x="1112" y="460"/>
                      </a:lnTo>
                      <a:lnTo>
                        <a:pt x="1116" y="460"/>
                      </a:lnTo>
                      <a:lnTo>
                        <a:pt x="1122" y="458"/>
                      </a:lnTo>
                      <a:lnTo>
                        <a:pt x="1126" y="458"/>
                      </a:lnTo>
                      <a:lnTo>
                        <a:pt x="1124" y="464"/>
                      </a:lnTo>
                      <a:lnTo>
                        <a:pt x="1128" y="464"/>
                      </a:lnTo>
                      <a:lnTo>
                        <a:pt x="1130" y="464"/>
                      </a:lnTo>
                      <a:lnTo>
                        <a:pt x="1134" y="464"/>
                      </a:lnTo>
                      <a:lnTo>
                        <a:pt x="1136" y="464"/>
                      </a:lnTo>
                      <a:lnTo>
                        <a:pt x="1138" y="462"/>
                      </a:lnTo>
                      <a:lnTo>
                        <a:pt x="1138" y="464"/>
                      </a:lnTo>
                      <a:lnTo>
                        <a:pt x="1136" y="466"/>
                      </a:lnTo>
                      <a:lnTo>
                        <a:pt x="1136" y="468"/>
                      </a:lnTo>
                      <a:lnTo>
                        <a:pt x="1136" y="470"/>
                      </a:lnTo>
                      <a:lnTo>
                        <a:pt x="1136" y="472"/>
                      </a:lnTo>
                      <a:lnTo>
                        <a:pt x="1138" y="472"/>
                      </a:lnTo>
                      <a:lnTo>
                        <a:pt x="1140" y="470"/>
                      </a:lnTo>
                      <a:lnTo>
                        <a:pt x="1140" y="472"/>
                      </a:lnTo>
                      <a:lnTo>
                        <a:pt x="1144" y="470"/>
                      </a:lnTo>
                      <a:lnTo>
                        <a:pt x="1144" y="474"/>
                      </a:lnTo>
                      <a:lnTo>
                        <a:pt x="1142" y="474"/>
                      </a:lnTo>
                      <a:lnTo>
                        <a:pt x="1140" y="474"/>
                      </a:lnTo>
                      <a:lnTo>
                        <a:pt x="1138" y="474"/>
                      </a:lnTo>
                      <a:lnTo>
                        <a:pt x="1136" y="474"/>
                      </a:lnTo>
                      <a:lnTo>
                        <a:pt x="1134" y="474"/>
                      </a:lnTo>
                      <a:lnTo>
                        <a:pt x="1130" y="474"/>
                      </a:lnTo>
                      <a:lnTo>
                        <a:pt x="1126" y="472"/>
                      </a:lnTo>
                      <a:lnTo>
                        <a:pt x="1124" y="472"/>
                      </a:lnTo>
                      <a:lnTo>
                        <a:pt x="1122" y="476"/>
                      </a:lnTo>
                      <a:lnTo>
                        <a:pt x="1120" y="472"/>
                      </a:lnTo>
                      <a:lnTo>
                        <a:pt x="1118" y="472"/>
                      </a:lnTo>
                      <a:lnTo>
                        <a:pt x="1112" y="470"/>
                      </a:lnTo>
                      <a:lnTo>
                        <a:pt x="1110" y="474"/>
                      </a:lnTo>
                      <a:lnTo>
                        <a:pt x="1106" y="474"/>
                      </a:lnTo>
                      <a:lnTo>
                        <a:pt x="1104" y="474"/>
                      </a:lnTo>
                      <a:lnTo>
                        <a:pt x="1102" y="474"/>
                      </a:lnTo>
                      <a:lnTo>
                        <a:pt x="1100" y="474"/>
                      </a:lnTo>
                      <a:lnTo>
                        <a:pt x="1094" y="478"/>
                      </a:lnTo>
                      <a:lnTo>
                        <a:pt x="1092" y="478"/>
                      </a:lnTo>
                      <a:lnTo>
                        <a:pt x="1090" y="476"/>
                      </a:lnTo>
                      <a:lnTo>
                        <a:pt x="1090" y="478"/>
                      </a:lnTo>
                      <a:lnTo>
                        <a:pt x="1086" y="478"/>
                      </a:lnTo>
                      <a:lnTo>
                        <a:pt x="1086" y="476"/>
                      </a:lnTo>
                      <a:lnTo>
                        <a:pt x="1080" y="482"/>
                      </a:lnTo>
                      <a:lnTo>
                        <a:pt x="1072" y="490"/>
                      </a:lnTo>
                      <a:lnTo>
                        <a:pt x="1070" y="492"/>
                      </a:lnTo>
                      <a:lnTo>
                        <a:pt x="1068" y="494"/>
                      </a:lnTo>
                      <a:lnTo>
                        <a:pt x="1066" y="494"/>
                      </a:lnTo>
                      <a:lnTo>
                        <a:pt x="1060" y="500"/>
                      </a:lnTo>
                      <a:lnTo>
                        <a:pt x="1060" y="502"/>
                      </a:lnTo>
                      <a:lnTo>
                        <a:pt x="1062" y="502"/>
                      </a:lnTo>
                      <a:lnTo>
                        <a:pt x="1064" y="502"/>
                      </a:lnTo>
                      <a:lnTo>
                        <a:pt x="1064" y="500"/>
                      </a:lnTo>
                      <a:lnTo>
                        <a:pt x="1066" y="500"/>
                      </a:lnTo>
                      <a:lnTo>
                        <a:pt x="1070" y="496"/>
                      </a:lnTo>
                      <a:lnTo>
                        <a:pt x="1074" y="492"/>
                      </a:lnTo>
                      <a:lnTo>
                        <a:pt x="1076" y="492"/>
                      </a:lnTo>
                      <a:lnTo>
                        <a:pt x="1080" y="490"/>
                      </a:lnTo>
                      <a:lnTo>
                        <a:pt x="1082" y="488"/>
                      </a:lnTo>
                      <a:lnTo>
                        <a:pt x="1082" y="490"/>
                      </a:lnTo>
                      <a:lnTo>
                        <a:pt x="1070" y="500"/>
                      </a:lnTo>
                      <a:lnTo>
                        <a:pt x="1066" y="504"/>
                      </a:lnTo>
                      <a:lnTo>
                        <a:pt x="1064" y="508"/>
                      </a:lnTo>
                      <a:lnTo>
                        <a:pt x="1064" y="510"/>
                      </a:lnTo>
                      <a:lnTo>
                        <a:pt x="1058" y="514"/>
                      </a:lnTo>
                      <a:lnTo>
                        <a:pt x="1056" y="518"/>
                      </a:lnTo>
                      <a:lnTo>
                        <a:pt x="1056" y="520"/>
                      </a:lnTo>
                      <a:lnTo>
                        <a:pt x="1056" y="522"/>
                      </a:lnTo>
                      <a:lnTo>
                        <a:pt x="1054" y="524"/>
                      </a:lnTo>
                      <a:lnTo>
                        <a:pt x="1052" y="526"/>
                      </a:lnTo>
                      <a:lnTo>
                        <a:pt x="1050" y="528"/>
                      </a:lnTo>
                      <a:lnTo>
                        <a:pt x="1050" y="530"/>
                      </a:lnTo>
                      <a:lnTo>
                        <a:pt x="1050" y="532"/>
                      </a:lnTo>
                      <a:lnTo>
                        <a:pt x="1048" y="534"/>
                      </a:lnTo>
                      <a:lnTo>
                        <a:pt x="1048" y="538"/>
                      </a:lnTo>
                      <a:lnTo>
                        <a:pt x="1048" y="540"/>
                      </a:lnTo>
                      <a:lnTo>
                        <a:pt x="1046" y="542"/>
                      </a:lnTo>
                      <a:lnTo>
                        <a:pt x="1046" y="544"/>
                      </a:lnTo>
                      <a:lnTo>
                        <a:pt x="1044" y="546"/>
                      </a:lnTo>
                      <a:lnTo>
                        <a:pt x="1044" y="550"/>
                      </a:lnTo>
                      <a:lnTo>
                        <a:pt x="1044" y="552"/>
                      </a:lnTo>
                      <a:lnTo>
                        <a:pt x="1044" y="554"/>
                      </a:lnTo>
                      <a:lnTo>
                        <a:pt x="1044" y="556"/>
                      </a:lnTo>
                      <a:lnTo>
                        <a:pt x="1044" y="558"/>
                      </a:lnTo>
                      <a:lnTo>
                        <a:pt x="1046" y="560"/>
                      </a:lnTo>
                      <a:lnTo>
                        <a:pt x="1048" y="560"/>
                      </a:lnTo>
                      <a:lnTo>
                        <a:pt x="1050" y="560"/>
                      </a:lnTo>
                      <a:lnTo>
                        <a:pt x="1054" y="558"/>
                      </a:lnTo>
                      <a:lnTo>
                        <a:pt x="1056" y="558"/>
                      </a:lnTo>
                      <a:lnTo>
                        <a:pt x="1058" y="556"/>
                      </a:lnTo>
                      <a:lnTo>
                        <a:pt x="1064" y="554"/>
                      </a:lnTo>
                      <a:lnTo>
                        <a:pt x="1066" y="550"/>
                      </a:lnTo>
                      <a:lnTo>
                        <a:pt x="1070" y="546"/>
                      </a:lnTo>
                      <a:lnTo>
                        <a:pt x="1074" y="538"/>
                      </a:lnTo>
                      <a:lnTo>
                        <a:pt x="1074" y="534"/>
                      </a:lnTo>
                      <a:lnTo>
                        <a:pt x="1076" y="532"/>
                      </a:lnTo>
                      <a:lnTo>
                        <a:pt x="1074" y="524"/>
                      </a:lnTo>
                      <a:lnTo>
                        <a:pt x="1076" y="518"/>
                      </a:lnTo>
                      <a:lnTo>
                        <a:pt x="1078" y="516"/>
                      </a:lnTo>
                      <a:lnTo>
                        <a:pt x="1080" y="514"/>
                      </a:lnTo>
                      <a:lnTo>
                        <a:pt x="1080" y="512"/>
                      </a:lnTo>
                      <a:lnTo>
                        <a:pt x="1082" y="510"/>
                      </a:lnTo>
                      <a:lnTo>
                        <a:pt x="1086" y="508"/>
                      </a:lnTo>
                      <a:lnTo>
                        <a:pt x="1088" y="506"/>
                      </a:lnTo>
                      <a:lnTo>
                        <a:pt x="1088" y="504"/>
                      </a:lnTo>
                      <a:lnTo>
                        <a:pt x="1090" y="500"/>
                      </a:lnTo>
                      <a:lnTo>
                        <a:pt x="1092" y="500"/>
                      </a:lnTo>
                      <a:lnTo>
                        <a:pt x="1092" y="498"/>
                      </a:lnTo>
                      <a:lnTo>
                        <a:pt x="1094" y="496"/>
                      </a:lnTo>
                      <a:lnTo>
                        <a:pt x="1096" y="496"/>
                      </a:lnTo>
                      <a:lnTo>
                        <a:pt x="1100" y="494"/>
                      </a:lnTo>
                      <a:lnTo>
                        <a:pt x="1102" y="492"/>
                      </a:lnTo>
                      <a:lnTo>
                        <a:pt x="1102" y="494"/>
                      </a:lnTo>
                      <a:lnTo>
                        <a:pt x="1100" y="498"/>
                      </a:lnTo>
                      <a:lnTo>
                        <a:pt x="1102" y="494"/>
                      </a:lnTo>
                      <a:lnTo>
                        <a:pt x="1102" y="496"/>
                      </a:lnTo>
                      <a:lnTo>
                        <a:pt x="1102" y="500"/>
                      </a:lnTo>
                      <a:lnTo>
                        <a:pt x="1102" y="496"/>
                      </a:lnTo>
                      <a:lnTo>
                        <a:pt x="1104" y="494"/>
                      </a:lnTo>
                      <a:lnTo>
                        <a:pt x="1106" y="490"/>
                      </a:lnTo>
                      <a:lnTo>
                        <a:pt x="1110" y="488"/>
                      </a:lnTo>
                      <a:lnTo>
                        <a:pt x="1112" y="486"/>
                      </a:lnTo>
                      <a:lnTo>
                        <a:pt x="1114" y="486"/>
                      </a:lnTo>
                      <a:lnTo>
                        <a:pt x="1114" y="484"/>
                      </a:lnTo>
                      <a:lnTo>
                        <a:pt x="1114" y="480"/>
                      </a:lnTo>
                      <a:lnTo>
                        <a:pt x="1116" y="480"/>
                      </a:lnTo>
                      <a:lnTo>
                        <a:pt x="1118" y="478"/>
                      </a:lnTo>
                      <a:lnTo>
                        <a:pt x="1120" y="478"/>
                      </a:lnTo>
                      <a:lnTo>
                        <a:pt x="1122" y="478"/>
                      </a:lnTo>
                      <a:lnTo>
                        <a:pt x="1126" y="480"/>
                      </a:lnTo>
                      <a:lnTo>
                        <a:pt x="1130" y="482"/>
                      </a:lnTo>
                      <a:lnTo>
                        <a:pt x="1130" y="484"/>
                      </a:lnTo>
                      <a:lnTo>
                        <a:pt x="1134" y="484"/>
                      </a:lnTo>
                      <a:lnTo>
                        <a:pt x="1136" y="486"/>
                      </a:lnTo>
                      <a:lnTo>
                        <a:pt x="1138" y="486"/>
                      </a:lnTo>
                      <a:lnTo>
                        <a:pt x="1140" y="490"/>
                      </a:lnTo>
                      <a:lnTo>
                        <a:pt x="1140" y="492"/>
                      </a:lnTo>
                      <a:lnTo>
                        <a:pt x="1138" y="492"/>
                      </a:lnTo>
                      <a:lnTo>
                        <a:pt x="1136" y="494"/>
                      </a:lnTo>
                      <a:lnTo>
                        <a:pt x="1136" y="496"/>
                      </a:lnTo>
                      <a:lnTo>
                        <a:pt x="1138" y="496"/>
                      </a:lnTo>
                      <a:lnTo>
                        <a:pt x="1136" y="500"/>
                      </a:lnTo>
                      <a:lnTo>
                        <a:pt x="1136" y="504"/>
                      </a:lnTo>
                      <a:lnTo>
                        <a:pt x="1130" y="510"/>
                      </a:lnTo>
                      <a:lnTo>
                        <a:pt x="1128" y="510"/>
                      </a:lnTo>
                      <a:lnTo>
                        <a:pt x="1126" y="512"/>
                      </a:lnTo>
                      <a:lnTo>
                        <a:pt x="1122" y="514"/>
                      </a:lnTo>
                      <a:lnTo>
                        <a:pt x="1120" y="514"/>
                      </a:lnTo>
                      <a:lnTo>
                        <a:pt x="1118" y="518"/>
                      </a:lnTo>
                      <a:lnTo>
                        <a:pt x="1118" y="520"/>
                      </a:lnTo>
                      <a:lnTo>
                        <a:pt x="1120" y="522"/>
                      </a:lnTo>
                      <a:lnTo>
                        <a:pt x="1122" y="520"/>
                      </a:lnTo>
                      <a:lnTo>
                        <a:pt x="1126" y="518"/>
                      </a:lnTo>
                      <a:lnTo>
                        <a:pt x="1128" y="516"/>
                      </a:lnTo>
                      <a:lnTo>
                        <a:pt x="1130" y="514"/>
                      </a:lnTo>
                      <a:lnTo>
                        <a:pt x="1128" y="514"/>
                      </a:lnTo>
                      <a:lnTo>
                        <a:pt x="1130" y="514"/>
                      </a:lnTo>
                      <a:lnTo>
                        <a:pt x="1132" y="514"/>
                      </a:lnTo>
                      <a:lnTo>
                        <a:pt x="1134" y="514"/>
                      </a:lnTo>
                      <a:lnTo>
                        <a:pt x="1136" y="512"/>
                      </a:lnTo>
                      <a:lnTo>
                        <a:pt x="1138" y="512"/>
                      </a:lnTo>
                      <a:lnTo>
                        <a:pt x="1140" y="514"/>
                      </a:lnTo>
                      <a:lnTo>
                        <a:pt x="1140" y="516"/>
                      </a:lnTo>
                      <a:lnTo>
                        <a:pt x="1140" y="520"/>
                      </a:lnTo>
                      <a:lnTo>
                        <a:pt x="1138" y="526"/>
                      </a:lnTo>
                      <a:lnTo>
                        <a:pt x="1138" y="528"/>
                      </a:lnTo>
                      <a:lnTo>
                        <a:pt x="1138" y="530"/>
                      </a:lnTo>
                      <a:lnTo>
                        <a:pt x="1138" y="534"/>
                      </a:lnTo>
                      <a:lnTo>
                        <a:pt x="1134" y="542"/>
                      </a:lnTo>
                      <a:lnTo>
                        <a:pt x="1130" y="544"/>
                      </a:lnTo>
                      <a:lnTo>
                        <a:pt x="1130" y="542"/>
                      </a:lnTo>
                      <a:lnTo>
                        <a:pt x="1132" y="540"/>
                      </a:lnTo>
                      <a:lnTo>
                        <a:pt x="1130" y="540"/>
                      </a:lnTo>
                      <a:lnTo>
                        <a:pt x="1128" y="542"/>
                      </a:lnTo>
                      <a:lnTo>
                        <a:pt x="1126" y="544"/>
                      </a:lnTo>
                      <a:lnTo>
                        <a:pt x="1126" y="546"/>
                      </a:lnTo>
                      <a:lnTo>
                        <a:pt x="1124" y="548"/>
                      </a:lnTo>
                      <a:lnTo>
                        <a:pt x="1122" y="548"/>
                      </a:lnTo>
                      <a:lnTo>
                        <a:pt x="1120" y="550"/>
                      </a:lnTo>
                      <a:lnTo>
                        <a:pt x="1116" y="554"/>
                      </a:lnTo>
                      <a:lnTo>
                        <a:pt x="1112" y="556"/>
                      </a:lnTo>
                      <a:lnTo>
                        <a:pt x="1112" y="558"/>
                      </a:lnTo>
                      <a:lnTo>
                        <a:pt x="1110" y="558"/>
                      </a:lnTo>
                      <a:lnTo>
                        <a:pt x="1112" y="558"/>
                      </a:lnTo>
                      <a:lnTo>
                        <a:pt x="1112" y="560"/>
                      </a:lnTo>
                      <a:lnTo>
                        <a:pt x="1114" y="560"/>
                      </a:lnTo>
                      <a:lnTo>
                        <a:pt x="1116" y="562"/>
                      </a:lnTo>
                      <a:lnTo>
                        <a:pt x="1120" y="562"/>
                      </a:lnTo>
                      <a:lnTo>
                        <a:pt x="1120" y="564"/>
                      </a:lnTo>
                      <a:lnTo>
                        <a:pt x="1122" y="564"/>
                      </a:lnTo>
                      <a:lnTo>
                        <a:pt x="1124" y="566"/>
                      </a:lnTo>
                      <a:lnTo>
                        <a:pt x="1126" y="564"/>
                      </a:lnTo>
                      <a:lnTo>
                        <a:pt x="1128" y="564"/>
                      </a:lnTo>
                      <a:lnTo>
                        <a:pt x="1130" y="564"/>
                      </a:lnTo>
                      <a:lnTo>
                        <a:pt x="1134" y="562"/>
                      </a:lnTo>
                      <a:lnTo>
                        <a:pt x="1136" y="564"/>
                      </a:lnTo>
                      <a:lnTo>
                        <a:pt x="1142" y="560"/>
                      </a:lnTo>
                      <a:lnTo>
                        <a:pt x="1144" y="558"/>
                      </a:lnTo>
                      <a:lnTo>
                        <a:pt x="1146" y="558"/>
                      </a:lnTo>
                      <a:lnTo>
                        <a:pt x="1152" y="556"/>
                      </a:lnTo>
                      <a:lnTo>
                        <a:pt x="1160" y="556"/>
                      </a:lnTo>
                      <a:lnTo>
                        <a:pt x="1162" y="554"/>
                      </a:lnTo>
                      <a:lnTo>
                        <a:pt x="1168" y="552"/>
                      </a:lnTo>
                      <a:lnTo>
                        <a:pt x="1176" y="550"/>
                      </a:lnTo>
                      <a:lnTo>
                        <a:pt x="1178" y="548"/>
                      </a:lnTo>
                      <a:lnTo>
                        <a:pt x="1184" y="544"/>
                      </a:lnTo>
                      <a:lnTo>
                        <a:pt x="1188" y="542"/>
                      </a:lnTo>
                      <a:lnTo>
                        <a:pt x="1192" y="540"/>
                      </a:lnTo>
                      <a:lnTo>
                        <a:pt x="1194" y="538"/>
                      </a:lnTo>
                      <a:lnTo>
                        <a:pt x="1194" y="536"/>
                      </a:lnTo>
                      <a:lnTo>
                        <a:pt x="1194" y="534"/>
                      </a:lnTo>
                      <a:lnTo>
                        <a:pt x="1194" y="532"/>
                      </a:lnTo>
                      <a:lnTo>
                        <a:pt x="1194" y="528"/>
                      </a:lnTo>
                      <a:lnTo>
                        <a:pt x="1204" y="526"/>
                      </a:lnTo>
                      <a:lnTo>
                        <a:pt x="1208" y="526"/>
                      </a:lnTo>
                      <a:lnTo>
                        <a:pt x="1212" y="526"/>
                      </a:lnTo>
                      <a:lnTo>
                        <a:pt x="1216" y="526"/>
                      </a:lnTo>
                      <a:lnTo>
                        <a:pt x="1218" y="530"/>
                      </a:lnTo>
                      <a:lnTo>
                        <a:pt x="1222" y="528"/>
                      </a:lnTo>
                      <a:lnTo>
                        <a:pt x="1226" y="528"/>
                      </a:lnTo>
                      <a:lnTo>
                        <a:pt x="1228" y="528"/>
                      </a:lnTo>
                      <a:lnTo>
                        <a:pt x="1232" y="526"/>
                      </a:lnTo>
                      <a:lnTo>
                        <a:pt x="1234" y="526"/>
                      </a:lnTo>
                      <a:lnTo>
                        <a:pt x="1236" y="526"/>
                      </a:lnTo>
                      <a:lnTo>
                        <a:pt x="1238" y="524"/>
                      </a:lnTo>
                      <a:lnTo>
                        <a:pt x="1240" y="522"/>
                      </a:lnTo>
                      <a:lnTo>
                        <a:pt x="1242" y="520"/>
                      </a:lnTo>
                      <a:lnTo>
                        <a:pt x="1242" y="516"/>
                      </a:lnTo>
                      <a:lnTo>
                        <a:pt x="1244" y="516"/>
                      </a:lnTo>
                      <a:lnTo>
                        <a:pt x="1246" y="514"/>
                      </a:lnTo>
                      <a:lnTo>
                        <a:pt x="1244" y="514"/>
                      </a:lnTo>
                      <a:lnTo>
                        <a:pt x="1242" y="512"/>
                      </a:lnTo>
                      <a:lnTo>
                        <a:pt x="1244" y="510"/>
                      </a:lnTo>
                      <a:lnTo>
                        <a:pt x="1248" y="510"/>
                      </a:lnTo>
                      <a:lnTo>
                        <a:pt x="1252" y="508"/>
                      </a:lnTo>
                      <a:lnTo>
                        <a:pt x="1254" y="506"/>
                      </a:lnTo>
                      <a:lnTo>
                        <a:pt x="1266" y="498"/>
                      </a:lnTo>
                      <a:lnTo>
                        <a:pt x="1270" y="496"/>
                      </a:lnTo>
                      <a:lnTo>
                        <a:pt x="1274" y="494"/>
                      </a:lnTo>
                      <a:lnTo>
                        <a:pt x="1276" y="494"/>
                      </a:lnTo>
                      <a:lnTo>
                        <a:pt x="1278" y="494"/>
                      </a:lnTo>
                      <a:lnTo>
                        <a:pt x="1288" y="494"/>
                      </a:lnTo>
                      <a:lnTo>
                        <a:pt x="1294" y="494"/>
                      </a:lnTo>
                      <a:lnTo>
                        <a:pt x="1298" y="494"/>
                      </a:lnTo>
                      <a:lnTo>
                        <a:pt x="1300" y="494"/>
                      </a:lnTo>
                      <a:lnTo>
                        <a:pt x="1312" y="494"/>
                      </a:lnTo>
                      <a:lnTo>
                        <a:pt x="1322" y="494"/>
                      </a:lnTo>
                      <a:lnTo>
                        <a:pt x="1330" y="494"/>
                      </a:lnTo>
                      <a:lnTo>
                        <a:pt x="1330" y="490"/>
                      </a:lnTo>
                      <a:lnTo>
                        <a:pt x="1334" y="488"/>
                      </a:lnTo>
                      <a:lnTo>
                        <a:pt x="1334" y="490"/>
                      </a:lnTo>
                      <a:lnTo>
                        <a:pt x="1336" y="490"/>
                      </a:lnTo>
                      <a:lnTo>
                        <a:pt x="1336" y="488"/>
                      </a:lnTo>
                      <a:lnTo>
                        <a:pt x="1336" y="490"/>
                      </a:lnTo>
                      <a:lnTo>
                        <a:pt x="1338" y="488"/>
                      </a:lnTo>
                      <a:lnTo>
                        <a:pt x="1340" y="490"/>
                      </a:lnTo>
                      <a:lnTo>
                        <a:pt x="1340" y="488"/>
                      </a:lnTo>
                      <a:lnTo>
                        <a:pt x="1342" y="486"/>
                      </a:lnTo>
                      <a:lnTo>
                        <a:pt x="1344" y="486"/>
                      </a:lnTo>
                      <a:lnTo>
                        <a:pt x="1346" y="482"/>
                      </a:lnTo>
                      <a:lnTo>
                        <a:pt x="1348" y="480"/>
                      </a:lnTo>
                      <a:lnTo>
                        <a:pt x="1352" y="478"/>
                      </a:lnTo>
                      <a:lnTo>
                        <a:pt x="1356" y="474"/>
                      </a:lnTo>
                      <a:lnTo>
                        <a:pt x="1354" y="472"/>
                      </a:lnTo>
                      <a:lnTo>
                        <a:pt x="1356" y="470"/>
                      </a:lnTo>
                      <a:lnTo>
                        <a:pt x="1358" y="468"/>
                      </a:lnTo>
                      <a:lnTo>
                        <a:pt x="1362" y="464"/>
                      </a:lnTo>
                      <a:lnTo>
                        <a:pt x="1364" y="462"/>
                      </a:lnTo>
                      <a:lnTo>
                        <a:pt x="1366" y="458"/>
                      </a:lnTo>
                      <a:lnTo>
                        <a:pt x="1382" y="444"/>
                      </a:lnTo>
                      <a:lnTo>
                        <a:pt x="1382" y="446"/>
                      </a:lnTo>
                      <a:lnTo>
                        <a:pt x="1384" y="448"/>
                      </a:lnTo>
                      <a:lnTo>
                        <a:pt x="1390" y="446"/>
                      </a:lnTo>
                      <a:lnTo>
                        <a:pt x="1394" y="444"/>
                      </a:lnTo>
                      <a:lnTo>
                        <a:pt x="1396" y="444"/>
                      </a:lnTo>
                      <a:lnTo>
                        <a:pt x="1400" y="448"/>
                      </a:lnTo>
                      <a:lnTo>
                        <a:pt x="1400" y="450"/>
                      </a:lnTo>
                      <a:lnTo>
                        <a:pt x="1402" y="450"/>
                      </a:lnTo>
                      <a:lnTo>
                        <a:pt x="1392" y="480"/>
                      </a:lnTo>
                      <a:lnTo>
                        <a:pt x="1396" y="482"/>
                      </a:lnTo>
                      <a:lnTo>
                        <a:pt x="1398" y="482"/>
                      </a:lnTo>
                      <a:lnTo>
                        <a:pt x="1394" y="490"/>
                      </a:lnTo>
                      <a:lnTo>
                        <a:pt x="1396" y="492"/>
                      </a:lnTo>
                      <a:lnTo>
                        <a:pt x="1398" y="490"/>
                      </a:lnTo>
                      <a:lnTo>
                        <a:pt x="1400" y="492"/>
                      </a:lnTo>
                      <a:lnTo>
                        <a:pt x="1402" y="492"/>
                      </a:lnTo>
                      <a:lnTo>
                        <a:pt x="1404" y="492"/>
                      </a:lnTo>
                      <a:lnTo>
                        <a:pt x="1400" y="498"/>
                      </a:lnTo>
                      <a:lnTo>
                        <a:pt x="1394" y="502"/>
                      </a:lnTo>
                      <a:lnTo>
                        <a:pt x="1392" y="502"/>
                      </a:lnTo>
                      <a:lnTo>
                        <a:pt x="1388" y="504"/>
                      </a:lnTo>
                      <a:lnTo>
                        <a:pt x="1386" y="506"/>
                      </a:lnTo>
                      <a:lnTo>
                        <a:pt x="1386" y="504"/>
                      </a:lnTo>
                      <a:lnTo>
                        <a:pt x="1384" y="504"/>
                      </a:lnTo>
                      <a:lnTo>
                        <a:pt x="1382" y="506"/>
                      </a:lnTo>
                      <a:lnTo>
                        <a:pt x="1380" y="506"/>
                      </a:lnTo>
                      <a:lnTo>
                        <a:pt x="1378" y="508"/>
                      </a:lnTo>
                      <a:lnTo>
                        <a:pt x="1376" y="510"/>
                      </a:lnTo>
                      <a:lnTo>
                        <a:pt x="1374" y="510"/>
                      </a:lnTo>
                      <a:lnTo>
                        <a:pt x="1374" y="506"/>
                      </a:lnTo>
                      <a:lnTo>
                        <a:pt x="1372" y="508"/>
                      </a:lnTo>
                      <a:lnTo>
                        <a:pt x="1368" y="510"/>
                      </a:lnTo>
                      <a:lnTo>
                        <a:pt x="1368" y="508"/>
                      </a:lnTo>
                      <a:lnTo>
                        <a:pt x="1370" y="504"/>
                      </a:lnTo>
                      <a:lnTo>
                        <a:pt x="1368" y="504"/>
                      </a:lnTo>
                      <a:lnTo>
                        <a:pt x="1366" y="506"/>
                      </a:lnTo>
                      <a:lnTo>
                        <a:pt x="1366" y="508"/>
                      </a:lnTo>
                      <a:lnTo>
                        <a:pt x="1364" y="510"/>
                      </a:lnTo>
                      <a:lnTo>
                        <a:pt x="1362" y="510"/>
                      </a:lnTo>
                      <a:lnTo>
                        <a:pt x="1362" y="514"/>
                      </a:lnTo>
                      <a:lnTo>
                        <a:pt x="1356" y="516"/>
                      </a:lnTo>
                      <a:lnTo>
                        <a:pt x="1356" y="514"/>
                      </a:lnTo>
                      <a:lnTo>
                        <a:pt x="1354" y="516"/>
                      </a:lnTo>
                      <a:lnTo>
                        <a:pt x="1352" y="516"/>
                      </a:lnTo>
                      <a:lnTo>
                        <a:pt x="1350" y="516"/>
                      </a:lnTo>
                      <a:lnTo>
                        <a:pt x="1348" y="518"/>
                      </a:lnTo>
                      <a:lnTo>
                        <a:pt x="1346" y="518"/>
                      </a:lnTo>
                      <a:lnTo>
                        <a:pt x="1344" y="518"/>
                      </a:lnTo>
                      <a:lnTo>
                        <a:pt x="1342" y="518"/>
                      </a:lnTo>
                      <a:lnTo>
                        <a:pt x="1342" y="520"/>
                      </a:lnTo>
                      <a:lnTo>
                        <a:pt x="1340" y="520"/>
                      </a:lnTo>
                      <a:lnTo>
                        <a:pt x="1340" y="522"/>
                      </a:lnTo>
                      <a:lnTo>
                        <a:pt x="1338" y="522"/>
                      </a:lnTo>
                      <a:lnTo>
                        <a:pt x="1336" y="522"/>
                      </a:lnTo>
                      <a:lnTo>
                        <a:pt x="1336" y="524"/>
                      </a:lnTo>
                      <a:lnTo>
                        <a:pt x="1330" y="528"/>
                      </a:lnTo>
                      <a:lnTo>
                        <a:pt x="1330" y="530"/>
                      </a:lnTo>
                      <a:lnTo>
                        <a:pt x="1328" y="532"/>
                      </a:lnTo>
                      <a:lnTo>
                        <a:pt x="1326" y="536"/>
                      </a:lnTo>
                      <a:lnTo>
                        <a:pt x="1326" y="540"/>
                      </a:lnTo>
                      <a:lnTo>
                        <a:pt x="1328" y="540"/>
                      </a:lnTo>
                      <a:lnTo>
                        <a:pt x="1328" y="542"/>
                      </a:lnTo>
                      <a:lnTo>
                        <a:pt x="1324" y="542"/>
                      </a:lnTo>
                      <a:lnTo>
                        <a:pt x="1320" y="546"/>
                      </a:lnTo>
                      <a:lnTo>
                        <a:pt x="1320" y="548"/>
                      </a:lnTo>
                      <a:lnTo>
                        <a:pt x="1322" y="550"/>
                      </a:lnTo>
                      <a:lnTo>
                        <a:pt x="1324" y="554"/>
                      </a:lnTo>
                      <a:lnTo>
                        <a:pt x="1322" y="556"/>
                      </a:lnTo>
                      <a:lnTo>
                        <a:pt x="1324" y="556"/>
                      </a:lnTo>
                      <a:lnTo>
                        <a:pt x="1324" y="558"/>
                      </a:lnTo>
                      <a:lnTo>
                        <a:pt x="1328" y="558"/>
                      </a:lnTo>
                      <a:lnTo>
                        <a:pt x="1330" y="558"/>
                      </a:lnTo>
                      <a:lnTo>
                        <a:pt x="1330" y="556"/>
                      </a:lnTo>
                      <a:lnTo>
                        <a:pt x="1330" y="554"/>
                      </a:lnTo>
                      <a:lnTo>
                        <a:pt x="1332" y="556"/>
                      </a:lnTo>
                      <a:lnTo>
                        <a:pt x="1330" y="558"/>
                      </a:lnTo>
                      <a:lnTo>
                        <a:pt x="1330" y="562"/>
                      </a:lnTo>
                      <a:lnTo>
                        <a:pt x="1330" y="560"/>
                      </a:lnTo>
                      <a:lnTo>
                        <a:pt x="1324" y="560"/>
                      </a:lnTo>
                      <a:lnTo>
                        <a:pt x="1322" y="562"/>
                      </a:lnTo>
                      <a:lnTo>
                        <a:pt x="1320" y="562"/>
                      </a:lnTo>
                      <a:lnTo>
                        <a:pt x="1314" y="564"/>
                      </a:lnTo>
                      <a:lnTo>
                        <a:pt x="1320" y="562"/>
                      </a:lnTo>
                      <a:lnTo>
                        <a:pt x="1320" y="560"/>
                      </a:lnTo>
                      <a:lnTo>
                        <a:pt x="1320" y="558"/>
                      </a:lnTo>
                      <a:lnTo>
                        <a:pt x="1320" y="560"/>
                      </a:lnTo>
                      <a:lnTo>
                        <a:pt x="1318" y="560"/>
                      </a:lnTo>
                      <a:lnTo>
                        <a:pt x="1316" y="560"/>
                      </a:lnTo>
                      <a:lnTo>
                        <a:pt x="1314" y="562"/>
                      </a:lnTo>
                      <a:lnTo>
                        <a:pt x="1312" y="564"/>
                      </a:lnTo>
                      <a:lnTo>
                        <a:pt x="1312" y="562"/>
                      </a:lnTo>
                      <a:lnTo>
                        <a:pt x="1310" y="564"/>
                      </a:lnTo>
                      <a:lnTo>
                        <a:pt x="1310" y="562"/>
                      </a:lnTo>
                      <a:lnTo>
                        <a:pt x="1308" y="564"/>
                      </a:lnTo>
                      <a:lnTo>
                        <a:pt x="1306" y="564"/>
                      </a:lnTo>
                      <a:lnTo>
                        <a:pt x="1304" y="566"/>
                      </a:lnTo>
                      <a:lnTo>
                        <a:pt x="1302" y="566"/>
                      </a:lnTo>
                      <a:lnTo>
                        <a:pt x="1296" y="568"/>
                      </a:lnTo>
                      <a:lnTo>
                        <a:pt x="1296" y="566"/>
                      </a:lnTo>
                      <a:lnTo>
                        <a:pt x="1296" y="568"/>
                      </a:lnTo>
                      <a:lnTo>
                        <a:pt x="1290" y="568"/>
                      </a:lnTo>
                      <a:lnTo>
                        <a:pt x="1286" y="568"/>
                      </a:lnTo>
                      <a:lnTo>
                        <a:pt x="1284" y="568"/>
                      </a:lnTo>
                      <a:lnTo>
                        <a:pt x="1284" y="568"/>
                      </a:lnTo>
                      <a:lnTo>
                        <a:pt x="1280" y="568"/>
                      </a:lnTo>
                      <a:lnTo>
                        <a:pt x="1276" y="570"/>
                      </a:lnTo>
                      <a:lnTo>
                        <a:pt x="1274" y="572"/>
                      </a:lnTo>
                      <a:lnTo>
                        <a:pt x="1272" y="572"/>
                      </a:lnTo>
                      <a:lnTo>
                        <a:pt x="1266" y="574"/>
                      </a:lnTo>
                      <a:lnTo>
                        <a:pt x="1264" y="576"/>
                      </a:lnTo>
                      <a:lnTo>
                        <a:pt x="1264" y="578"/>
                      </a:lnTo>
                      <a:lnTo>
                        <a:pt x="1266" y="576"/>
                      </a:lnTo>
                      <a:lnTo>
                        <a:pt x="1270" y="576"/>
                      </a:lnTo>
                      <a:lnTo>
                        <a:pt x="1272" y="576"/>
                      </a:lnTo>
                      <a:lnTo>
                        <a:pt x="1274" y="576"/>
                      </a:lnTo>
                      <a:lnTo>
                        <a:pt x="1276" y="574"/>
                      </a:lnTo>
                      <a:lnTo>
                        <a:pt x="1280" y="574"/>
                      </a:lnTo>
                      <a:lnTo>
                        <a:pt x="1286" y="572"/>
                      </a:lnTo>
                      <a:lnTo>
                        <a:pt x="1288" y="572"/>
                      </a:lnTo>
                      <a:lnTo>
                        <a:pt x="1290" y="570"/>
                      </a:lnTo>
                      <a:lnTo>
                        <a:pt x="1290" y="572"/>
                      </a:lnTo>
                      <a:lnTo>
                        <a:pt x="1290" y="574"/>
                      </a:lnTo>
                      <a:lnTo>
                        <a:pt x="1292" y="574"/>
                      </a:lnTo>
                      <a:lnTo>
                        <a:pt x="1294" y="572"/>
                      </a:lnTo>
                      <a:lnTo>
                        <a:pt x="1296" y="572"/>
                      </a:lnTo>
                      <a:lnTo>
                        <a:pt x="1294" y="572"/>
                      </a:lnTo>
                      <a:lnTo>
                        <a:pt x="1294" y="574"/>
                      </a:lnTo>
                      <a:lnTo>
                        <a:pt x="1288" y="576"/>
                      </a:lnTo>
                      <a:lnTo>
                        <a:pt x="1272" y="582"/>
                      </a:lnTo>
                      <a:lnTo>
                        <a:pt x="1268" y="582"/>
                      </a:lnTo>
                      <a:lnTo>
                        <a:pt x="1264" y="582"/>
                      </a:lnTo>
                      <a:lnTo>
                        <a:pt x="1262" y="582"/>
                      </a:lnTo>
                      <a:lnTo>
                        <a:pt x="1260" y="582"/>
                      </a:lnTo>
                      <a:lnTo>
                        <a:pt x="1258" y="582"/>
                      </a:lnTo>
                      <a:lnTo>
                        <a:pt x="1256" y="582"/>
                      </a:lnTo>
                      <a:lnTo>
                        <a:pt x="1252" y="584"/>
                      </a:lnTo>
                      <a:lnTo>
                        <a:pt x="1254" y="586"/>
                      </a:lnTo>
                      <a:lnTo>
                        <a:pt x="1254" y="584"/>
                      </a:lnTo>
                      <a:lnTo>
                        <a:pt x="1256" y="586"/>
                      </a:lnTo>
                      <a:lnTo>
                        <a:pt x="1258" y="584"/>
                      </a:lnTo>
                      <a:lnTo>
                        <a:pt x="1256" y="586"/>
                      </a:lnTo>
                      <a:lnTo>
                        <a:pt x="1254" y="592"/>
                      </a:lnTo>
                      <a:lnTo>
                        <a:pt x="1250" y="600"/>
                      </a:lnTo>
                      <a:lnTo>
                        <a:pt x="1246" y="604"/>
                      </a:lnTo>
                      <a:lnTo>
                        <a:pt x="1240" y="608"/>
                      </a:lnTo>
                      <a:lnTo>
                        <a:pt x="1236" y="614"/>
                      </a:lnTo>
                      <a:lnTo>
                        <a:pt x="1234" y="614"/>
                      </a:lnTo>
                      <a:lnTo>
                        <a:pt x="1232" y="616"/>
                      </a:lnTo>
                      <a:lnTo>
                        <a:pt x="1234" y="610"/>
                      </a:lnTo>
                      <a:lnTo>
                        <a:pt x="1232" y="610"/>
                      </a:lnTo>
                      <a:lnTo>
                        <a:pt x="1230" y="608"/>
                      </a:lnTo>
                      <a:lnTo>
                        <a:pt x="1228" y="608"/>
                      </a:lnTo>
                      <a:lnTo>
                        <a:pt x="1228" y="606"/>
                      </a:lnTo>
                      <a:lnTo>
                        <a:pt x="1226" y="604"/>
                      </a:lnTo>
                      <a:lnTo>
                        <a:pt x="1228" y="602"/>
                      </a:lnTo>
                      <a:lnTo>
                        <a:pt x="1226" y="602"/>
                      </a:lnTo>
                      <a:lnTo>
                        <a:pt x="1226" y="604"/>
                      </a:lnTo>
                      <a:lnTo>
                        <a:pt x="1226" y="606"/>
                      </a:lnTo>
                      <a:lnTo>
                        <a:pt x="1228" y="608"/>
                      </a:lnTo>
                      <a:lnTo>
                        <a:pt x="1226" y="612"/>
                      </a:lnTo>
                      <a:lnTo>
                        <a:pt x="1228" y="614"/>
                      </a:lnTo>
                      <a:lnTo>
                        <a:pt x="1228" y="618"/>
                      </a:lnTo>
                      <a:lnTo>
                        <a:pt x="1230" y="618"/>
                      </a:lnTo>
                      <a:lnTo>
                        <a:pt x="1228" y="626"/>
                      </a:lnTo>
                      <a:lnTo>
                        <a:pt x="1228" y="628"/>
                      </a:lnTo>
                      <a:lnTo>
                        <a:pt x="1222" y="634"/>
                      </a:lnTo>
                      <a:lnTo>
                        <a:pt x="1220" y="638"/>
                      </a:lnTo>
                      <a:lnTo>
                        <a:pt x="1218" y="638"/>
                      </a:lnTo>
                      <a:lnTo>
                        <a:pt x="1216" y="638"/>
                      </a:lnTo>
                      <a:lnTo>
                        <a:pt x="1212" y="646"/>
                      </a:lnTo>
                      <a:lnTo>
                        <a:pt x="1208" y="650"/>
                      </a:lnTo>
                      <a:lnTo>
                        <a:pt x="1204" y="652"/>
                      </a:lnTo>
                      <a:lnTo>
                        <a:pt x="1204" y="650"/>
                      </a:lnTo>
                      <a:lnTo>
                        <a:pt x="1204" y="652"/>
                      </a:lnTo>
                      <a:lnTo>
                        <a:pt x="1204" y="650"/>
                      </a:lnTo>
                      <a:lnTo>
                        <a:pt x="1208" y="644"/>
                      </a:lnTo>
                      <a:lnTo>
                        <a:pt x="1208" y="642"/>
                      </a:lnTo>
                      <a:lnTo>
                        <a:pt x="1214" y="638"/>
                      </a:lnTo>
                      <a:lnTo>
                        <a:pt x="1212" y="636"/>
                      </a:lnTo>
                      <a:lnTo>
                        <a:pt x="1214" y="636"/>
                      </a:lnTo>
                      <a:lnTo>
                        <a:pt x="1210" y="636"/>
                      </a:lnTo>
                      <a:lnTo>
                        <a:pt x="1212" y="632"/>
                      </a:lnTo>
                      <a:lnTo>
                        <a:pt x="1210" y="632"/>
                      </a:lnTo>
                      <a:lnTo>
                        <a:pt x="1212" y="630"/>
                      </a:lnTo>
                      <a:lnTo>
                        <a:pt x="1212" y="628"/>
                      </a:lnTo>
                      <a:lnTo>
                        <a:pt x="1212" y="630"/>
                      </a:lnTo>
                      <a:lnTo>
                        <a:pt x="1210" y="628"/>
                      </a:lnTo>
                      <a:lnTo>
                        <a:pt x="1212" y="628"/>
                      </a:lnTo>
                      <a:lnTo>
                        <a:pt x="1210" y="630"/>
                      </a:lnTo>
                      <a:lnTo>
                        <a:pt x="1208" y="630"/>
                      </a:lnTo>
                      <a:lnTo>
                        <a:pt x="1206" y="628"/>
                      </a:lnTo>
                      <a:lnTo>
                        <a:pt x="1206" y="624"/>
                      </a:lnTo>
                      <a:lnTo>
                        <a:pt x="1208" y="624"/>
                      </a:lnTo>
                      <a:lnTo>
                        <a:pt x="1208" y="622"/>
                      </a:lnTo>
                      <a:lnTo>
                        <a:pt x="1210" y="622"/>
                      </a:lnTo>
                      <a:lnTo>
                        <a:pt x="1208" y="620"/>
                      </a:lnTo>
                      <a:lnTo>
                        <a:pt x="1206" y="620"/>
                      </a:lnTo>
                      <a:lnTo>
                        <a:pt x="1208" y="618"/>
                      </a:lnTo>
                      <a:lnTo>
                        <a:pt x="1210" y="618"/>
                      </a:lnTo>
                      <a:lnTo>
                        <a:pt x="1210" y="616"/>
                      </a:lnTo>
                      <a:lnTo>
                        <a:pt x="1208" y="616"/>
                      </a:lnTo>
                      <a:lnTo>
                        <a:pt x="1210" y="612"/>
                      </a:lnTo>
                      <a:lnTo>
                        <a:pt x="1210" y="614"/>
                      </a:lnTo>
                      <a:lnTo>
                        <a:pt x="1212" y="614"/>
                      </a:lnTo>
                      <a:lnTo>
                        <a:pt x="1214" y="612"/>
                      </a:lnTo>
                      <a:lnTo>
                        <a:pt x="1212" y="610"/>
                      </a:lnTo>
                      <a:lnTo>
                        <a:pt x="1216" y="606"/>
                      </a:lnTo>
                      <a:lnTo>
                        <a:pt x="1218" y="606"/>
                      </a:lnTo>
                      <a:lnTo>
                        <a:pt x="1218" y="602"/>
                      </a:lnTo>
                      <a:lnTo>
                        <a:pt x="1216" y="604"/>
                      </a:lnTo>
                      <a:lnTo>
                        <a:pt x="1214" y="606"/>
                      </a:lnTo>
                      <a:lnTo>
                        <a:pt x="1212" y="608"/>
                      </a:lnTo>
                      <a:lnTo>
                        <a:pt x="1212" y="606"/>
                      </a:lnTo>
                      <a:lnTo>
                        <a:pt x="1210" y="608"/>
                      </a:lnTo>
                      <a:lnTo>
                        <a:pt x="1208" y="610"/>
                      </a:lnTo>
                      <a:lnTo>
                        <a:pt x="1206" y="610"/>
                      </a:lnTo>
                      <a:lnTo>
                        <a:pt x="1208" y="610"/>
                      </a:lnTo>
                      <a:lnTo>
                        <a:pt x="1208" y="614"/>
                      </a:lnTo>
                      <a:lnTo>
                        <a:pt x="1204" y="618"/>
                      </a:lnTo>
                      <a:lnTo>
                        <a:pt x="1204" y="620"/>
                      </a:lnTo>
                      <a:lnTo>
                        <a:pt x="1204" y="624"/>
                      </a:lnTo>
                      <a:lnTo>
                        <a:pt x="1204" y="628"/>
                      </a:lnTo>
                      <a:lnTo>
                        <a:pt x="1204" y="630"/>
                      </a:lnTo>
                      <a:lnTo>
                        <a:pt x="1204" y="632"/>
                      </a:lnTo>
                      <a:lnTo>
                        <a:pt x="1204" y="634"/>
                      </a:lnTo>
                      <a:lnTo>
                        <a:pt x="1202" y="632"/>
                      </a:lnTo>
                      <a:lnTo>
                        <a:pt x="1200" y="630"/>
                      </a:lnTo>
                      <a:lnTo>
                        <a:pt x="1196" y="630"/>
                      </a:lnTo>
                      <a:lnTo>
                        <a:pt x="1196" y="628"/>
                      </a:lnTo>
                      <a:lnTo>
                        <a:pt x="1194" y="628"/>
                      </a:lnTo>
                      <a:lnTo>
                        <a:pt x="1194" y="626"/>
                      </a:lnTo>
                      <a:lnTo>
                        <a:pt x="1194" y="626"/>
                      </a:lnTo>
                      <a:lnTo>
                        <a:pt x="1192" y="628"/>
                      </a:lnTo>
                      <a:lnTo>
                        <a:pt x="1192" y="624"/>
                      </a:lnTo>
                      <a:lnTo>
                        <a:pt x="1194" y="622"/>
                      </a:lnTo>
                      <a:lnTo>
                        <a:pt x="1194" y="622"/>
                      </a:lnTo>
                      <a:lnTo>
                        <a:pt x="1192" y="624"/>
                      </a:lnTo>
                      <a:lnTo>
                        <a:pt x="1190" y="626"/>
                      </a:lnTo>
                      <a:lnTo>
                        <a:pt x="1190" y="628"/>
                      </a:lnTo>
                      <a:lnTo>
                        <a:pt x="1192" y="628"/>
                      </a:lnTo>
                      <a:lnTo>
                        <a:pt x="1194" y="628"/>
                      </a:lnTo>
                      <a:lnTo>
                        <a:pt x="1194" y="630"/>
                      </a:lnTo>
                      <a:lnTo>
                        <a:pt x="1200" y="632"/>
                      </a:lnTo>
                      <a:lnTo>
                        <a:pt x="1200" y="634"/>
                      </a:lnTo>
                      <a:lnTo>
                        <a:pt x="1204" y="638"/>
                      </a:lnTo>
                      <a:lnTo>
                        <a:pt x="1202" y="640"/>
                      </a:lnTo>
                      <a:lnTo>
                        <a:pt x="1202" y="642"/>
                      </a:lnTo>
                      <a:lnTo>
                        <a:pt x="1198" y="642"/>
                      </a:lnTo>
                      <a:lnTo>
                        <a:pt x="1198" y="640"/>
                      </a:lnTo>
                      <a:lnTo>
                        <a:pt x="1196" y="640"/>
                      </a:lnTo>
                      <a:lnTo>
                        <a:pt x="1196" y="638"/>
                      </a:lnTo>
                      <a:lnTo>
                        <a:pt x="1194" y="638"/>
                      </a:lnTo>
                      <a:lnTo>
                        <a:pt x="1196" y="640"/>
                      </a:lnTo>
                      <a:lnTo>
                        <a:pt x="1198" y="642"/>
                      </a:lnTo>
                      <a:lnTo>
                        <a:pt x="1200" y="644"/>
                      </a:lnTo>
                      <a:lnTo>
                        <a:pt x="1200" y="646"/>
                      </a:lnTo>
                      <a:lnTo>
                        <a:pt x="1202" y="646"/>
                      </a:lnTo>
                      <a:lnTo>
                        <a:pt x="1202" y="646"/>
                      </a:lnTo>
                      <a:lnTo>
                        <a:pt x="1200" y="646"/>
                      </a:lnTo>
                      <a:lnTo>
                        <a:pt x="1198" y="646"/>
                      </a:lnTo>
                      <a:lnTo>
                        <a:pt x="1198" y="648"/>
                      </a:lnTo>
                      <a:lnTo>
                        <a:pt x="1196" y="650"/>
                      </a:lnTo>
                      <a:lnTo>
                        <a:pt x="1198" y="650"/>
                      </a:lnTo>
                      <a:lnTo>
                        <a:pt x="1198" y="652"/>
                      </a:lnTo>
                      <a:lnTo>
                        <a:pt x="1198" y="654"/>
                      </a:lnTo>
                      <a:lnTo>
                        <a:pt x="1200" y="656"/>
                      </a:lnTo>
                      <a:lnTo>
                        <a:pt x="1202" y="656"/>
                      </a:lnTo>
                      <a:lnTo>
                        <a:pt x="1204" y="664"/>
                      </a:lnTo>
                      <a:lnTo>
                        <a:pt x="1202" y="670"/>
                      </a:lnTo>
                      <a:lnTo>
                        <a:pt x="1204" y="682"/>
                      </a:lnTo>
                      <a:lnTo>
                        <a:pt x="1202" y="692"/>
                      </a:lnTo>
                      <a:lnTo>
                        <a:pt x="1198" y="692"/>
                      </a:lnTo>
                      <a:lnTo>
                        <a:pt x="1194" y="694"/>
                      </a:lnTo>
                      <a:lnTo>
                        <a:pt x="1188" y="696"/>
                      </a:lnTo>
                      <a:lnTo>
                        <a:pt x="1182" y="702"/>
                      </a:lnTo>
                      <a:lnTo>
                        <a:pt x="1182" y="700"/>
                      </a:lnTo>
                      <a:lnTo>
                        <a:pt x="1180" y="700"/>
                      </a:lnTo>
                      <a:lnTo>
                        <a:pt x="1172" y="702"/>
                      </a:lnTo>
                      <a:lnTo>
                        <a:pt x="1170" y="702"/>
                      </a:lnTo>
                      <a:lnTo>
                        <a:pt x="1164" y="706"/>
                      </a:lnTo>
                      <a:lnTo>
                        <a:pt x="1160" y="710"/>
                      </a:lnTo>
                      <a:lnTo>
                        <a:pt x="1158" y="710"/>
                      </a:lnTo>
                      <a:lnTo>
                        <a:pt x="1154" y="718"/>
                      </a:lnTo>
                      <a:lnTo>
                        <a:pt x="1150" y="718"/>
                      </a:lnTo>
                      <a:lnTo>
                        <a:pt x="1148" y="718"/>
                      </a:lnTo>
                      <a:lnTo>
                        <a:pt x="1144" y="720"/>
                      </a:lnTo>
                      <a:lnTo>
                        <a:pt x="1140" y="720"/>
                      </a:lnTo>
                      <a:lnTo>
                        <a:pt x="1138" y="720"/>
                      </a:lnTo>
                      <a:lnTo>
                        <a:pt x="1136" y="724"/>
                      </a:lnTo>
                      <a:lnTo>
                        <a:pt x="1132" y="728"/>
                      </a:lnTo>
                      <a:lnTo>
                        <a:pt x="1128" y="734"/>
                      </a:lnTo>
                      <a:lnTo>
                        <a:pt x="1126" y="736"/>
                      </a:lnTo>
                      <a:lnTo>
                        <a:pt x="1122" y="736"/>
                      </a:lnTo>
                      <a:lnTo>
                        <a:pt x="1122" y="738"/>
                      </a:lnTo>
                      <a:lnTo>
                        <a:pt x="1118" y="740"/>
                      </a:lnTo>
                      <a:lnTo>
                        <a:pt x="1114" y="740"/>
                      </a:lnTo>
                      <a:lnTo>
                        <a:pt x="1112" y="742"/>
                      </a:lnTo>
                      <a:lnTo>
                        <a:pt x="1110" y="744"/>
                      </a:lnTo>
                      <a:lnTo>
                        <a:pt x="1106" y="744"/>
                      </a:lnTo>
                      <a:lnTo>
                        <a:pt x="1106" y="746"/>
                      </a:lnTo>
                      <a:lnTo>
                        <a:pt x="1104" y="746"/>
                      </a:lnTo>
                      <a:lnTo>
                        <a:pt x="1104" y="744"/>
                      </a:lnTo>
                      <a:lnTo>
                        <a:pt x="1102" y="744"/>
                      </a:lnTo>
                      <a:lnTo>
                        <a:pt x="1104" y="748"/>
                      </a:lnTo>
                      <a:lnTo>
                        <a:pt x="1102" y="750"/>
                      </a:lnTo>
                      <a:lnTo>
                        <a:pt x="1100" y="750"/>
                      </a:lnTo>
                      <a:lnTo>
                        <a:pt x="1098" y="748"/>
                      </a:lnTo>
                      <a:lnTo>
                        <a:pt x="1098" y="750"/>
                      </a:lnTo>
                      <a:lnTo>
                        <a:pt x="1100" y="752"/>
                      </a:lnTo>
                      <a:lnTo>
                        <a:pt x="1098" y="752"/>
                      </a:lnTo>
                      <a:lnTo>
                        <a:pt x="1096" y="754"/>
                      </a:lnTo>
                      <a:lnTo>
                        <a:pt x="1094" y="754"/>
                      </a:lnTo>
                      <a:lnTo>
                        <a:pt x="1096" y="756"/>
                      </a:lnTo>
                      <a:lnTo>
                        <a:pt x="1092" y="760"/>
                      </a:lnTo>
                      <a:lnTo>
                        <a:pt x="1090" y="758"/>
                      </a:lnTo>
                      <a:lnTo>
                        <a:pt x="1090" y="760"/>
                      </a:lnTo>
                      <a:lnTo>
                        <a:pt x="1090" y="762"/>
                      </a:lnTo>
                      <a:lnTo>
                        <a:pt x="1088" y="762"/>
                      </a:lnTo>
                      <a:lnTo>
                        <a:pt x="1090" y="762"/>
                      </a:lnTo>
                      <a:lnTo>
                        <a:pt x="1090" y="764"/>
                      </a:lnTo>
                      <a:lnTo>
                        <a:pt x="1088" y="766"/>
                      </a:lnTo>
                      <a:lnTo>
                        <a:pt x="1086" y="766"/>
                      </a:lnTo>
                      <a:lnTo>
                        <a:pt x="1088" y="766"/>
                      </a:lnTo>
                      <a:lnTo>
                        <a:pt x="1086" y="768"/>
                      </a:lnTo>
                      <a:lnTo>
                        <a:pt x="1084" y="768"/>
                      </a:lnTo>
                      <a:lnTo>
                        <a:pt x="1084" y="770"/>
                      </a:lnTo>
                      <a:lnTo>
                        <a:pt x="1084" y="772"/>
                      </a:lnTo>
                      <a:lnTo>
                        <a:pt x="1082" y="774"/>
                      </a:lnTo>
                      <a:lnTo>
                        <a:pt x="1080" y="774"/>
                      </a:lnTo>
                      <a:lnTo>
                        <a:pt x="1082" y="774"/>
                      </a:lnTo>
                      <a:lnTo>
                        <a:pt x="1080" y="776"/>
                      </a:lnTo>
                      <a:lnTo>
                        <a:pt x="1080" y="778"/>
                      </a:lnTo>
                      <a:lnTo>
                        <a:pt x="1078" y="784"/>
                      </a:lnTo>
                      <a:lnTo>
                        <a:pt x="1078" y="786"/>
                      </a:lnTo>
                      <a:lnTo>
                        <a:pt x="1078" y="790"/>
                      </a:lnTo>
                      <a:lnTo>
                        <a:pt x="1078" y="798"/>
                      </a:lnTo>
                      <a:lnTo>
                        <a:pt x="1078" y="802"/>
                      </a:lnTo>
                      <a:lnTo>
                        <a:pt x="1078" y="804"/>
                      </a:lnTo>
                      <a:lnTo>
                        <a:pt x="1078" y="808"/>
                      </a:lnTo>
                      <a:lnTo>
                        <a:pt x="1078" y="810"/>
                      </a:lnTo>
                      <a:lnTo>
                        <a:pt x="1080" y="814"/>
                      </a:lnTo>
                      <a:lnTo>
                        <a:pt x="1082" y="822"/>
                      </a:lnTo>
                      <a:lnTo>
                        <a:pt x="1086" y="828"/>
                      </a:lnTo>
                      <a:lnTo>
                        <a:pt x="1084" y="830"/>
                      </a:lnTo>
                      <a:lnTo>
                        <a:pt x="1082" y="834"/>
                      </a:lnTo>
                      <a:lnTo>
                        <a:pt x="1084" y="840"/>
                      </a:lnTo>
                      <a:lnTo>
                        <a:pt x="1086" y="846"/>
                      </a:lnTo>
                      <a:lnTo>
                        <a:pt x="1086" y="852"/>
                      </a:lnTo>
                      <a:lnTo>
                        <a:pt x="1088" y="858"/>
                      </a:lnTo>
                      <a:lnTo>
                        <a:pt x="1088" y="862"/>
                      </a:lnTo>
                      <a:lnTo>
                        <a:pt x="1086" y="872"/>
                      </a:lnTo>
                      <a:lnTo>
                        <a:pt x="1084" y="878"/>
                      </a:lnTo>
                      <a:lnTo>
                        <a:pt x="1082" y="884"/>
                      </a:lnTo>
                      <a:lnTo>
                        <a:pt x="1082" y="882"/>
                      </a:lnTo>
                      <a:lnTo>
                        <a:pt x="1080" y="884"/>
                      </a:lnTo>
                      <a:lnTo>
                        <a:pt x="1078" y="888"/>
                      </a:lnTo>
                      <a:lnTo>
                        <a:pt x="1078" y="890"/>
                      </a:lnTo>
                      <a:lnTo>
                        <a:pt x="1076" y="892"/>
                      </a:lnTo>
                      <a:lnTo>
                        <a:pt x="1078" y="890"/>
                      </a:lnTo>
                      <a:lnTo>
                        <a:pt x="1080" y="888"/>
                      </a:lnTo>
                      <a:lnTo>
                        <a:pt x="1078" y="892"/>
                      </a:lnTo>
                      <a:lnTo>
                        <a:pt x="1076" y="896"/>
                      </a:lnTo>
                      <a:lnTo>
                        <a:pt x="1070" y="900"/>
                      </a:lnTo>
                      <a:lnTo>
                        <a:pt x="1072" y="898"/>
                      </a:lnTo>
                      <a:lnTo>
                        <a:pt x="1074" y="894"/>
                      </a:lnTo>
                      <a:lnTo>
                        <a:pt x="1070" y="894"/>
                      </a:lnTo>
                      <a:lnTo>
                        <a:pt x="1070" y="896"/>
                      </a:lnTo>
                      <a:lnTo>
                        <a:pt x="1070" y="898"/>
                      </a:lnTo>
                      <a:lnTo>
                        <a:pt x="1068" y="898"/>
                      </a:lnTo>
                      <a:lnTo>
                        <a:pt x="1068" y="896"/>
                      </a:lnTo>
                      <a:lnTo>
                        <a:pt x="1068" y="894"/>
                      </a:lnTo>
                      <a:lnTo>
                        <a:pt x="1066" y="894"/>
                      </a:lnTo>
                      <a:lnTo>
                        <a:pt x="1064" y="896"/>
                      </a:lnTo>
                      <a:lnTo>
                        <a:pt x="1062" y="896"/>
                      </a:lnTo>
                      <a:lnTo>
                        <a:pt x="1062" y="894"/>
                      </a:lnTo>
                      <a:lnTo>
                        <a:pt x="1062" y="892"/>
                      </a:lnTo>
                      <a:lnTo>
                        <a:pt x="1062" y="884"/>
                      </a:lnTo>
                      <a:lnTo>
                        <a:pt x="1060" y="882"/>
                      </a:lnTo>
                      <a:lnTo>
                        <a:pt x="1058" y="880"/>
                      </a:lnTo>
                      <a:lnTo>
                        <a:pt x="1056" y="880"/>
                      </a:lnTo>
                      <a:lnTo>
                        <a:pt x="1056" y="880"/>
                      </a:lnTo>
                      <a:lnTo>
                        <a:pt x="1054" y="876"/>
                      </a:lnTo>
                      <a:lnTo>
                        <a:pt x="1054" y="872"/>
                      </a:lnTo>
                      <a:lnTo>
                        <a:pt x="1052" y="868"/>
                      </a:lnTo>
                      <a:lnTo>
                        <a:pt x="1052" y="870"/>
                      </a:lnTo>
                      <a:lnTo>
                        <a:pt x="1050" y="870"/>
                      </a:lnTo>
                      <a:lnTo>
                        <a:pt x="1048" y="868"/>
                      </a:lnTo>
                      <a:lnTo>
                        <a:pt x="1048" y="862"/>
                      </a:lnTo>
                      <a:lnTo>
                        <a:pt x="1048" y="860"/>
                      </a:lnTo>
                      <a:lnTo>
                        <a:pt x="1048" y="858"/>
                      </a:lnTo>
                      <a:lnTo>
                        <a:pt x="1046" y="852"/>
                      </a:lnTo>
                      <a:lnTo>
                        <a:pt x="1044" y="850"/>
                      </a:lnTo>
                      <a:lnTo>
                        <a:pt x="1044" y="846"/>
                      </a:lnTo>
                      <a:lnTo>
                        <a:pt x="1046" y="846"/>
                      </a:lnTo>
                      <a:lnTo>
                        <a:pt x="1046" y="844"/>
                      </a:lnTo>
                      <a:lnTo>
                        <a:pt x="1050" y="840"/>
                      </a:lnTo>
                      <a:lnTo>
                        <a:pt x="1048" y="840"/>
                      </a:lnTo>
                      <a:lnTo>
                        <a:pt x="1046" y="838"/>
                      </a:lnTo>
                      <a:lnTo>
                        <a:pt x="1044" y="838"/>
                      </a:lnTo>
                      <a:lnTo>
                        <a:pt x="1046" y="838"/>
                      </a:lnTo>
                      <a:lnTo>
                        <a:pt x="1046" y="840"/>
                      </a:lnTo>
                      <a:lnTo>
                        <a:pt x="1046" y="842"/>
                      </a:lnTo>
                      <a:lnTo>
                        <a:pt x="1044" y="844"/>
                      </a:lnTo>
                      <a:lnTo>
                        <a:pt x="1044" y="842"/>
                      </a:lnTo>
                      <a:lnTo>
                        <a:pt x="1044" y="840"/>
                      </a:lnTo>
                      <a:lnTo>
                        <a:pt x="1044" y="834"/>
                      </a:lnTo>
                      <a:lnTo>
                        <a:pt x="1046" y="832"/>
                      </a:lnTo>
                      <a:lnTo>
                        <a:pt x="1048" y="830"/>
                      </a:lnTo>
                      <a:lnTo>
                        <a:pt x="1050" y="824"/>
                      </a:lnTo>
                      <a:lnTo>
                        <a:pt x="1048" y="824"/>
                      </a:lnTo>
                      <a:lnTo>
                        <a:pt x="1048" y="822"/>
                      </a:lnTo>
                      <a:lnTo>
                        <a:pt x="1050" y="820"/>
                      </a:lnTo>
                      <a:lnTo>
                        <a:pt x="1048" y="818"/>
                      </a:lnTo>
                      <a:lnTo>
                        <a:pt x="1048" y="814"/>
                      </a:lnTo>
                      <a:lnTo>
                        <a:pt x="1044" y="814"/>
                      </a:lnTo>
                      <a:lnTo>
                        <a:pt x="1044" y="812"/>
                      </a:lnTo>
                      <a:lnTo>
                        <a:pt x="1042" y="808"/>
                      </a:lnTo>
                      <a:lnTo>
                        <a:pt x="1040" y="808"/>
                      </a:lnTo>
                      <a:lnTo>
                        <a:pt x="1040" y="804"/>
                      </a:lnTo>
                      <a:lnTo>
                        <a:pt x="1038" y="802"/>
                      </a:lnTo>
                      <a:lnTo>
                        <a:pt x="1038" y="798"/>
                      </a:lnTo>
                      <a:lnTo>
                        <a:pt x="1032" y="794"/>
                      </a:lnTo>
                      <a:lnTo>
                        <a:pt x="1030" y="794"/>
                      </a:lnTo>
                      <a:lnTo>
                        <a:pt x="1026" y="794"/>
                      </a:lnTo>
                      <a:lnTo>
                        <a:pt x="1024" y="796"/>
                      </a:lnTo>
                      <a:lnTo>
                        <a:pt x="1024" y="798"/>
                      </a:lnTo>
                      <a:lnTo>
                        <a:pt x="1022" y="798"/>
                      </a:lnTo>
                      <a:lnTo>
                        <a:pt x="1014" y="802"/>
                      </a:lnTo>
                      <a:lnTo>
                        <a:pt x="1012" y="802"/>
                      </a:lnTo>
                      <a:lnTo>
                        <a:pt x="1012" y="802"/>
                      </a:lnTo>
                      <a:lnTo>
                        <a:pt x="1012" y="804"/>
                      </a:lnTo>
                      <a:lnTo>
                        <a:pt x="1010" y="804"/>
                      </a:lnTo>
                      <a:lnTo>
                        <a:pt x="1006" y="804"/>
                      </a:lnTo>
                      <a:lnTo>
                        <a:pt x="1008" y="802"/>
                      </a:lnTo>
                      <a:lnTo>
                        <a:pt x="1008" y="798"/>
                      </a:lnTo>
                      <a:lnTo>
                        <a:pt x="1006" y="796"/>
                      </a:lnTo>
                      <a:lnTo>
                        <a:pt x="1004" y="794"/>
                      </a:lnTo>
                      <a:lnTo>
                        <a:pt x="998" y="790"/>
                      </a:lnTo>
                      <a:lnTo>
                        <a:pt x="992" y="788"/>
                      </a:lnTo>
                      <a:lnTo>
                        <a:pt x="990" y="788"/>
                      </a:lnTo>
                      <a:lnTo>
                        <a:pt x="984" y="788"/>
                      </a:lnTo>
                      <a:lnTo>
                        <a:pt x="974" y="790"/>
                      </a:lnTo>
                      <a:lnTo>
                        <a:pt x="972" y="790"/>
                      </a:lnTo>
                      <a:lnTo>
                        <a:pt x="964" y="792"/>
                      </a:lnTo>
                      <a:lnTo>
                        <a:pt x="966" y="786"/>
                      </a:lnTo>
                      <a:lnTo>
                        <a:pt x="966" y="784"/>
                      </a:lnTo>
                      <a:lnTo>
                        <a:pt x="966" y="784"/>
                      </a:lnTo>
                      <a:lnTo>
                        <a:pt x="964" y="786"/>
                      </a:lnTo>
                      <a:lnTo>
                        <a:pt x="962" y="788"/>
                      </a:lnTo>
                      <a:lnTo>
                        <a:pt x="962" y="790"/>
                      </a:lnTo>
                      <a:lnTo>
                        <a:pt x="960" y="788"/>
                      </a:lnTo>
                      <a:lnTo>
                        <a:pt x="958" y="788"/>
                      </a:lnTo>
                      <a:lnTo>
                        <a:pt x="956" y="790"/>
                      </a:lnTo>
                      <a:lnTo>
                        <a:pt x="952" y="788"/>
                      </a:lnTo>
                      <a:lnTo>
                        <a:pt x="950" y="788"/>
                      </a:lnTo>
                      <a:lnTo>
                        <a:pt x="948" y="788"/>
                      </a:lnTo>
                      <a:lnTo>
                        <a:pt x="942" y="790"/>
                      </a:lnTo>
                      <a:lnTo>
                        <a:pt x="942" y="788"/>
                      </a:lnTo>
                      <a:lnTo>
                        <a:pt x="942" y="790"/>
                      </a:lnTo>
                      <a:lnTo>
                        <a:pt x="938" y="792"/>
                      </a:lnTo>
                      <a:lnTo>
                        <a:pt x="936" y="792"/>
                      </a:lnTo>
                      <a:lnTo>
                        <a:pt x="934" y="792"/>
                      </a:lnTo>
                      <a:lnTo>
                        <a:pt x="932" y="796"/>
                      </a:lnTo>
                      <a:lnTo>
                        <a:pt x="930" y="796"/>
                      </a:lnTo>
                      <a:lnTo>
                        <a:pt x="932" y="798"/>
                      </a:lnTo>
                      <a:lnTo>
                        <a:pt x="934" y="800"/>
                      </a:lnTo>
                      <a:lnTo>
                        <a:pt x="936" y="796"/>
                      </a:lnTo>
                      <a:lnTo>
                        <a:pt x="938" y="794"/>
                      </a:lnTo>
                      <a:lnTo>
                        <a:pt x="944" y="792"/>
                      </a:lnTo>
                      <a:lnTo>
                        <a:pt x="942" y="798"/>
                      </a:lnTo>
                      <a:lnTo>
                        <a:pt x="940" y="798"/>
                      </a:lnTo>
                      <a:lnTo>
                        <a:pt x="940" y="800"/>
                      </a:lnTo>
                      <a:lnTo>
                        <a:pt x="936" y="802"/>
                      </a:lnTo>
                      <a:lnTo>
                        <a:pt x="936" y="804"/>
                      </a:lnTo>
                      <a:lnTo>
                        <a:pt x="934" y="802"/>
                      </a:lnTo>
                      <a:lnTo>
                        <a:pt x="934" y="804"/>
                      </a:lnTo>
                      <a:lnTo>
                        <a:pt x="932" y="804"/>
                      </a:lnTo>
                      <a:lnTo>
                        <a:pt x="934" y="804"/>
                      </a:lnTo>
                      <a:lnTo>
                        <a:pt x="932" y="804"/>
                      </a:lnTo>
                      <a:lnTo>
                        <a:pt x="934" y="808"/>
                      </a:lnTo>
                      <a:lnTo>
                        <a:pt x="932" y="806"/>
                      </a:lnTo>
                      <a:lnTo>
                        <a:pt x="934" y="810"/>
                      </a:lnTo>
                      <a:lnTo>
                        <a:pt x="936" y="810"/>
                      </a:lnTo>
                      <a:lnTo>
                        <a:pt x="938" y="812"/>
                      </a:lnTo>
                      <a:lnTo>
                        <a:pt x="940" y="812"/>
                      </a:lnTo>
                      <a:lnTo>
                        <a:pt x="942" y="812"/>
                      </a:lnTo>
                      <a:lnTo>
                        <a:pt x="940" y="816"/>
                      </a:lnTo>
                      <a:lnTo>
                        <a:pt x="938" y="816"/>
                      </a:lnTo>
                      <a:lnTo>
                        <a:pt x="938" y="818"/>
                      </a:lnTo>
                      <a:lnTo>
                        <a:pt x="936" y="816"/>
                      </a:lnTo>
                      <a:lnTo>
                        <a:pt x="934" y="818"/>
                      </a:lnTo>
                      <a:lnTo>
                        <a:pt x="934" y="816"/>
                      </a:lnTo>
                      <a:lnTo>
                        <a:pt x="932" y="812"/>
                      </a:lnTo>
                      <a:lnTo>
                        <a:pt x="928" y="812"/>
                      </a:lnTo>
                      <a:lnTo>
                        <a:pt x="926" y="812"/>
                      </a:lnTo>
                      <a:lnTo>
                        <a:pt x="922" y="814"/>
                      </a:lnTo>
                      <a:lnTo>
                        <a:pt x="920" y="816"/>
                      </a:lnTo>
                      <a:lnTo>
                        <a:pt x="918" y="816"/>
                      </a:lnTo>
                      <a:lnTo>
                        <a:pt x="920" y="816"/>
                      </a:lnTo>
                      <a:lnTo>
                        <a:pt x="920" y="814"/>
                      </a:lnTo>
                      <a:lnTo>
                        <a:pt x="920" y="812"/>
                      </a:lnTo>
                      <a:lnTo>
                        <a:pt x="918" y="812"/>
                      </a:lnTo>
                      <a:lnTo>
                        <a:pt x="916" y="812"/>
                      </a:lnTo>
                      <a:lnTo>
                        <a:pt x="912" y="814"/>
                      </a:lnTo>
                      <a:lnTo>
                        <a:pt x="910" y="816"/>
                      </a:lnTo>
                      <a:lnTo>
                        <a:pt x="908" y="814"/>
                      </a:lnTo>
                      <a:lnTo>
                        <a:pt x="906" y="814"/>
                      </a:lnTo>
                      <a:lnTo>
                        <a:pt x="902" y="810"/>
                      </a:lnTo>
                      <a:lnTo>
                        <a:pt x="902" y="812"/>
                      </a:lnTo>
                      <a:lnTo>
                        <a:pt x="904" y="810"/>
                      </a:lnTo>
                      <a:lnTo>
                        <a:pt x="904" y="808"/>
                      </a:lnTo>
                      <a:lnTo>
                        <a:pt x="900" y="806"/>
                      </a:lnTo>
                      <a:lnTo>
                        <a:pt x="900" y="804"/>
                      </a:lnTo>
                      <a:lnTo>
                        <a:pt x="898" y="804"/>
                      </a:lnTo>
                      <a:lnTo>
                        <a:pt x="900" y="802"/>
                      </a:lnTo>
                      <a:lnTo>
                        <a:pt x="896" y="802"/>
                      </a:lnTo>
                      <a:lnTo>
                        <a:pt x="894" y="802"/>
                      </a:lnTo>
                      <a:lnTo>
                        <a:pt x="894" y="800"/>
                      </a:lnTo>
                      <a:lnTo>
                        <a:pt x="892" y="800"/>
                      </a:lnTo>
                      <a:lnTo>
                        <a:pt x="890" y="802"/>
                      </a:lnTo>
                      <a:lnTo>
                        <a:pt x="892" y="804"/>
                      </a:lnTo>
                      <a:lnTo>
                        <a:pt x="894" y="804"/>
                      </a:lnTo>
                      <a:lnTo>
                        <a:pt x="896" y="806"/>
                      </a:lnTo>
                      <a:lnTo>
                        <a:pt x="896" y="808"/>
                      </a:lnTo>
                      <a:lnTo>
                        <a:pt x="894" y="808"/>
                      </a:lnTo>
                      <a:lnTo>
                        <a:pt x="890" y="806"/>
                      </a:lnTo>
                      <a:lnTo>
                        <a:pt x="888" y="806"/>
                      </a:lnTo>
                      <a:lnTo>
                        <a:pt x="886" y="806"/>
                      </a:lnTo>
                      <a:lnTo>
                        <a:pt x="880" y="806"/>
                      </a:lnTo>
                      <a:lnTo>
                        <a:pt x="874" y="802"/>
                      </a:lnTo>
                      <a:lnTo>
                        <a:pt x="872" y="802"/>
                      </a:lnTo>
                      <a:lnTo>
                        <a:pt x="862" y="802"/>
                      </a:lnTo>
                      <a:lnTo>
                        <a:pt x="860" y="804"/>
                      </a:lnTo>
                      <a:lnTo>
                        <a:pt x="858" y="804"/>
                      </a:lnTo>
                      <a:lnTo>
                        <a:pt x="852" y="806"/>
                      </a:lnTo>
                      <a:lnTo>
                        <a:pt x="850" y="806"/>
                      </a:lnTo>
                      <a:lnTo>
                        <a:pt x="842" y="810"/>
                      </a:lnTo>
                      <a:lnTo>
                        <a:pt x="846" y="808"/>
                      </a:lnTo>
                      <a:lnTo>
                        <a:pt x="848" y="806"/>
                      </a:lnTo>
                      <a:lnTo>
                        <a:pt x="846" y="806"/>
                      </a:lnTo>
                      <a:lnTo>
                        <a:pt x="844" y="806"/>
                      </a:lnTo>
                      <a:lnTo>
                        <a:pt x="844" y="802"/>
                      </a:lnTo>
                      <a:lnTo>
                        <a:pt x="842" y="804"/>
                      </a:lnTo>
                      <a:lnTo>
                        <a:pt x="840" y="804"/>
                      </a:lnTo>
                      <a:lnTo>
                        <a:pt x="840" y="806"/>
                      </a:lnTo>
                      <a:lnTo>
                        <a:pt x="838" y="806"/>
                      </a:lnTo>
                      <a:lnTo>
                        <a:pt x="840" y="808"/>
                      </a:lnTo>
                      <a:lnTo>
                        <a:pt x="840" y="810"/>
                      </a:lnTo>
                      <a:lnTo>
                        <a:pt x="842" y="810"/>
                      </a:lnTo>
                      <a:lnTo>
                        <a:pt x="836" y="816"/>
                      </a:lnTo>
                      <a:lnTo>
                        <a:pt x="830" y="820"/>
                      </a:lnTo>
                      <a:lnTo>
                        <a:pt x="828" y="822"/>
                      </a:lnTo>
                      <a:lnTo>
                        <a:pt x="820" y="826"/>
                      </a:lnTo>
                      <a:lnTo>
                        <a:pt x="814" y="828"/>
                      </a:lnTo>
                      <a:lnTo>
                        <a:pt x="810" y="830"/>
                      </a:lnTo>
                      <a:lnTo>
                        <a:pt x="808" y="830"/>
                      </a:lnTo>
                      <a:lnTo>
                        <a:pt x="806" y="832"/>
                      </a:lnTo>
                      <a:lnTo>
                        <a:pt x="800" y="834"/>
                      </a:lnTo>
                      <a:lnTo>
                        <a:pt x="796" y="840"/>
                      </a:lnTo>
                      <a:lnTo>
                        <a:pt x="794" y="842"/>
                      </a:lnTo>
                      <a:lnTo>
                        <a:pt x="790" y="846"/>
                      </a:lnTo>
                      <a:lnTo>
                        <a:pt x="788" y="852"/>
                      </a:lnTo>
                      <a:lnTo>
                        <a:pt x="786" y="858"/>
                      </a:lnTo>
                      <a:lnTo>
                        <a:pt x="786" y="866"/>
                      </a:lnTo>
                      <a:lnTo>
                        <a:pt x="786" y="870"/>
                      </a:lnTo>
                      <a:lnTo>
                        <a:pt x="786" y="878"/>
                      </a:lnTo>
                      <a:lnTo>
                        <a:pt x="784" y="880"/>
                      </a:lnTo>
                      <a:lnTo>
                        <a:pt x="780" y="880"/>
                      </a:lnTo>
                      <a:lnTo>
                        <a:pt x="778" y="878"/>
                      </a:lnTo>
                      <a:lnTo>
                        <a:pt x="774" y="876"/>
                      </a:lnTo>
                      <a:lnTo>
                        <a:pt x="768" y="876"/>
                      </a:lnTo>
                      <a:lnTo>
                        <a:pt x="768" y="876"/>
                      </a:lnTo>
                      <a:lnTo>
                        <a:pt x="762" y="874"/>
                      </a:lnTo>
                      <a:lnTo>
                        <a:pt x="760" y="874"/>
                      </a:lnTo>
                      <a:lnTo>
                        <a:pt x="760" y="872"/>
                      </a:lnTo>
                      <a:lnTo>
                        <a:pt x="756" y="870"/>
                      </a:lnTo>
                      <a:lnTo>
                        <a:pt x="754" y="866"/>
                      </a:lnTo>
                      <a:lnTo>
                        <a:pt x="752" y="860"/>
                      </a:lnTo>
                      <a:lnTo>
                        <a:pt x="750" y="858"/>
                      </a:lnTo>
                      <a:lnTo>
                        <a:pt x="752" y="852"/>
                      </a:lnTo>
                      <a:lnTo>
                        <a:pt x="752" y="848"/>
                      </a:lnTo>
                      <a:lnTo>
                        <a:pt x="750" y="844"/>
                      </a:lnTo>
                      <a:lnTo>
                        <a:pt x="748" y="842"/>
                      </a:lnTo>
                      <a:lnTo>
                        <a:pt x="746" y="840"/>
                      </a:lnTo>
                      <a:lnTo>
                        <a:pt x="744" y="836"/>
                      </a:lnTo>
                      <a:lnTo>
                        <a:pt x="742" y="832"/>
                      </a:lnTo>
                      <a:lnTo>
                        <a:pt x="742" y="828"/>
                      </a:lnTo>
                      <a:lnTo>
                        <a:pt x="740" y="820"/>
                      </a:lnTo>
                      <a:lnTo>
                        <a:pt x="738" y="816"/>
                      </a:lnTo>
                      <a:lnTo>
                        <a:pt x="738" y="814"/>
                      </a:lnTo>
                      <a:lnTo>
                        <a:pt x="738" y="812"/>
                      </a:lnTo>
                      <a:lnTo>
                        <a:pt x="736" y="810"/>
                      </a:lnTo>
                      <a:lnTo>
                        <a:pt x="736" y="808"/>
                      </a:lnTo>
                      <a:lnTo>
                        <a:pt x="734" y="808"/>
                      </a:lnTo>
                      <a:lnTo>
                        <a:pt x="734" y="806"/>
                      </a:lnTo>
                      <a:lnTo>
                        <a:pt x="732" y="806"/>
                      </a:lnTo>
                      <a:lnTo>
                        <a:pt x="732" y="804"/>
                      </a:lnTo>
                      <a:lnTo>
                        <a:pt x="730" y="802"/>
                      </a:lnTo>
                      <a:lnTo>
                        <a:pt x="728" y="802"/>
                      </a:lnTo>
                      <a:lnTo>
                        <a:pt x="724" y="802"/>
                      </a:lnTo>
                      <a:lnTo>
                        <a:pt x="722" y="800"/>
                      </a:lnTo>
                      <a:lnTo>
                        <a:pt x="720" y="800"/>
                      </a:lnTo>
                      <a:lnTo>
                        <a:pt x="716" y="798"/>
                      </a:lnTo>
                      <a:lnTo>
                        <a:pt x="710" y="802"/>
                      </a:lnTo>
                      <a:lnTo>
                        <a:pt x="706" y="806"/>
                      </a:lnTo>
                      <a:lnTo>
                        <a:pt x="702" y="812"/>
                      </a:lnTo>
                      <a:lnTo>
                        <a:pt x="698" y="816"/>
                      </a:lnTo>
                      <a:lnTo>
                        <a:pt x="696" y="818"/>
                      </a:lnTo>
                      <a:lnTo>
                        <a:pt x="692" y="816"/>
                      </a:lnTo>
                      <a:lnTo>
                        <a:pt x="692" y="814"/>
                      </a:lnTo>
                      <a:lnTo>
                        <a:pt x="688" y="812"/>
                      </a:lnTo>
                      <a:lnTo>
                        <a:pt x="684" y="812"/>
                      </a:lnTo>
                      <a:lnTo>
                        <a:pt x="682" y="810"/>
                      </a:lnTo>
                      <a:lnTo>
                        <a:pt x="680" y="808"/>
                      </a:lnTo>
                      <a:lnTo>
                        <a:pt x="676" y="804"/>
                      </a:lnTo>
                      <a:lnTo>
                        <a:pt x="676" y="796"/>
                      </a:lnTo>
                      <a:lnTo>
                        <a:pt x="676" y="790"/>
                      </a:lnTo>
                      <a:lnTo>
                        <a:pt x="676" y="786"/>
                      </a:lnTo>
                      <a:lnTo>
                        <a:pt x="674" y="784"/>
                      </a:lnTo>
                      <a:lnTo>
                        <a:pt x="674" y="784"/>
                      </a:lnTo>
                      <a:lnTo>
                        <a:pt x="668" y="780"/>
                      </a:lnTo>
                      <a:lnTo>
                        <a:pt x="666" y="774"/>
                      </a:lnTo>
                      <a:lnTo>
                        <a:pt x="664" y="774"/>
                      </a:lnTo>
                      <a:lnTo>
                        <a:pt x="660" y="768"/>
                      </a:lnTo>
                      <a:lnTo>
                        <a:pt x="658" y="768"/>
                      </a:lnTo>
                      <a:lnTo>
                        <a:pt x="656" y="766"/>
                      </a:lnTo>
                      <a:lnTo>
                        <a:pt x="656" y="762"/>
                      </a:lnTo>
                      <a:lnTo>
                        <a:pt x="654" y="762"/>
                      </a:lnTo>
                      <a:lnTo>
                        <a:pt x="654" y="760"/>
                      </a:lnTo>
                      <a:lnTo>
                        <a:pt x="642" y="760"/>
                      </a:lnTo>
                      <a:lnTo>
                        <a:pt x="626" y="760"/>
                      </a:lnTo>
                      <a:lnTo>
                        <a:pt x="622" y="770"/>
                      </a:lnTo>
                      <a:lnTo>
                        <a:pt x="610" y="770"/>
                      </a:lnTo>
                      <a:lnTo>
                        <a:pt x="608" y="770"/>
                      </a:lnTo>
                      <a:lnTo>
                        <a:pt x="584" y="770"/>
                      </a:lnTo>
                      <a:lnTo>
                        <a:pt x="574" y="770"/>
                      </a:lnTo>
                      <a:lnTo>
                        <a:pt x="570" y="768"/>
                      </a:lnTo>
                      <a:lnTo>
                        <a:pt x="568" y="768"/>
                      </a:lnTo>
                      <a:lnTo>
                        <a:pt x="566" y="766"/>
                      </a:lnTo>
                      <a:lnTo>
                        <a:pt x="540" y="756"/>
                      </a:lnTo>
                      <a:lnTo>
                        <a:pt x="518" y="746"/>
                      </a:lnTo>
                      <a:lnTo>
                        <a:pt x="518" y="744"/>
                      </a:lnTo>
                      <a:lnTo>
                        <a:pt x="520" y="742"/>
                      </a:lnTo>
                      <a:lnTo>
                        <a:pt x="496" y="742"/>
                      </a:lnTo>
                      <a:lnTo>
                        <a:pt x="478" y="744"/>
                      </a:lnTo>
                      <a:lnTo>
                        <a:pt x="478" y="742"/>
                      </a:lnTo>
                      <a:lnTo>
                        <a:pt x="478" y="740"/>
                      </a:lnTo>
                      <a:lnTo>
                        <a:pt x="478" y="734"/>
                      </a:lnTo>
                      <a:lnTo>
                        <a:pt x="478" y="730"/>
                      </a:lnTo>
                      <a:lnTo>
                        <a:pt x="476" y="728"/>
                      </a:lnTo>
                      <a:lnTo>
                        <a:pt x="472" y="724"/>
                      </a:lnTo>
                      <a:lnTo>
                        <a:pt x="470" y="722"/>
                      </a:lnTo>
                      <a:lnTo>
                        <a:pt x="470" y="720"/>
                      </a:lnTo>
                      <a:lnTo>
                        <a:pt x="468" y="722"/>
                      </a:lnTo>
                      <a:lnTo>
                        <a:pt x="466" y="720"/>
                      </a:lnTo>
                      <a:lnTo>
                        <a:pt x="466" y="718"/>
                      </a:lnTo>
                      <a:lnTo>
                        <a:pt x="466" y="716"/>
                      </a:lnTo>
                      <a:lnTo>
                        <a:pt x="466" y="716"/>
                      </a:lnTo>
                      <a:lnTo>
                        <a:pt x="460" y="714"/>
                      </a:lnTo>
                      <a:lnTo>
                        <a:pt x="456" y="714"/>
                      </a:lnTo>
                      <a:lnTo>
                        <a:pt x="456" y="710"/>
                      </a:lnTo>
                      <a:lnTo>
                        <a:pt x="452" y="708"/>
                      </a:lnTo>
                      <a:lnTo>
                        <a:pt x="450" y="706"/>
                      </a:lnTo>
                      <a:lnTo>
                        <a:pt x="446" y="706"/>
                      </a:lnTo>
                      <a:lnTo>
                        <a:pt x="444" y="706"/>
                      </a:lnTo>
                      <a:lnTo>
                        <a:pt x="438" y="706"/>
                      </a:lnTo>
                      <a:lnTo>
                        <a:pt x="434" y="704"/>
                      </a:lnTo>
                      <a:lnTo>
                        <a:pt x="436" y="696"/>
                      </a:lnTo>
                      <a:lnTo>
                        <a:pt x="438" y="696"/>
                      </a:lnTo>
                      <a:lnTo>
                        <a:pt x="440" y="692"/>
                      </a:lnTo>
                      <a:lnTo>
                        <a:pt x="438" y="692"/>
                      </a:lnTo>
                      <a:lnTo>
                        <a:pt x="436" y="692"/>
                      </a:lnTo>
                      <a:lnTo>
                        <a:pt x="438" y="688"/>
                      </a:lnTo>
                      <a:lnTo>
                        <a:pt x="436" y="686"/>
                      </a:lnTo>
                      <a:lnTo>
                        <a:pt x="434" y="682"/>
                      </a:lnTo>
                      <a:lnTo>
                        <a:pt x="432" y="682"/>
                      </a:lnTo>
                      <a:lnTo>
                        <a:pt x="432" y="680"/>
                      </a:lnTo>
                      <a:lnTo>
                        <a:pt x="432" y="678"/>
                      </a:lnTo>
                      <a:lnTo>
                        <a:pt x="432" y="674"/>
                      </a:lnTo>
                      <a:lnTo>
                        <a:pt x="428" y="672"/>
                      </a:lnTo>
                      <a:lnTo>
                        <a:pt x="428" y="670"/>
                      </a:lnTo>
                      <a:lnTo>
                        <a:pt x="428" y="662"/>
                      </a:lnTo>
                      <a:lnTo>
                        <a:pt x="430" y="662"/>
                      </a:lnTo>
                      <a:lnTo>
                        <a:pt x="432" y="662"/>
                      </a:lnTo>
                      <a:lnTo>
                        <a:pt x="434" y="658"/>
                      </a:lnTo>
                      <a:lnTo>
                        <a:pt x="434" y="654"/>
                      </a:lnTo>
                      <a:lnTo>
                        <a:pt x="430" y="654"/>
                      </a:lnTo>
                      <a:lnTo>
                        <a:pt x="428" y="654"/>
                      </a:lnTo>
                      <a:lnTo>
                        <a:pt x="428" y="652"/>
                      </a:lnTo>
                      <a:lnTo>
                        <a:pt x="428" y="650"/>
                      </a:lnTo>
                      <a:lnTo>
                        <a:pt x="426" y="650"/>
                      </a:lnTo>
                      <a:lnTo>
                        <a:pt x="428" y="646"/>
                      </a:lnTo>
                      <a:lnTo>
                        <a:pt x="428" y="646"/>
                      </a:lnTo>
                      <a:lnTo>
                        <a:pt x="430" y="642"/>
                      </a:lnTo>
                      <a:lnTo>
                        <a:pt x="430" y="640"/>
                      </a:lnTo>
                      <a:lnTo>
                        <a:pt x="432" y="638"/>
                      </a:lnTo>
                      <a:lnTo>
                        <a:pt x="430" y="638"/>
                      </a:lnTo>
                      <a:lnTo>
                        <a:pt x="430" y="636"/>
                      </a:lnTo>
                      <a:lnTo>
                        <a:pt x="428" y="636"/>
                      </a:lnTo>
                      <a:lnTo>
                        <a:pt x="426" y="634"/>
                      </a:lnTo>
                      <a:lnTo>
                        <a:pt x="424" y="634"/>
                      </a:lnTo>
                      <a:lnTo>
                        <a:pt x="426" y="632"/>
                      </a:lnTo>
                      <a:lnTo>
                        <a:pt x="426" y="630"/>
                      </a:lnTo>
                      <a:lnTo>
                        <a:pt x="428" y="630"/>
                      </a:lnTo>
                      <a:lnTo>
                        <a:pt x="426" y="628"/>
                      </a:lnTo>
                      <a:lnTo>
                        <a:pt x="426" y="626"/>
                      </a:lnTo>
                      <a:lnTo>
                        <a:pt x="424" y="624"/>
                      </a:lnTo>
                      <a:lnTo>
                        <a:pt x="422" y="618"/>
                      </a:lnTo>
                      <a:lnTo>
                        <a:pt x="422" y="616"/>
                      </a:lnTo>
                      <a:lnTo>
                        <a:pt x="424" y="606"/>
                      </a:lnTo>
                      <a:lnTo>
                        <a:pt x="426" y="600"/>
                      </a:lnTo>
                      <a:lnTo>
                        <a:pt x="428" y="600"/>
                      </a:lnTo>
                      <a:lnTo>
                        <a:pt x="426" y="594"/>
                      </a:lnTo>
                      <a:lnTo>
                        <a:pt x="426" y="592"/>
                      </a:lnTo>
                      <a:lnTo>
                        <a:pt x="424" y="588"/>
                      </a:lnTo>
                      <a:lnTo>
                        <a:pt x="424" y="586"/>
                      </a:lnTo>
                      <a:lnTo>
                        <a:pt x="426" y="584"/>
                      </a:lnTo>
                      <a:lnTo>
                        <a:pt x="434" y="576"/>
                      </a:lnTo>
                      <a:lnTo>
                        <a:pt x="436" y="574"/>
                      </a:lnTo>
                      <a:lnTo>
                        <a:pt x="436" y="572"/>
                      </a:lnTo>
                      <a:lnTo>
                        <a:pt x="436" y="570"/>
                      </a:lnTo>
                      <a:lnTo>
                        <a:pt x="438" y="570"/>
                      </a:lnTo>
                      <a:lnTo>
                        <a:pt x="442" y="566"/>
                      </a:lnTo>
                      <a:lnTo>
                        <a:pt x="442" y="564"/>
                      </a:lnTo>
                      <a:lnTo>
                        <a:pt x="444" y="558"/>
                      </a:lnTo>
                      <a:lnTo>
                        <a:pt x="446" y="554"/>
                      </a:lnTo>
                      <a:lnTo>
                        <a:pt x="446" y="552"/>
                      </a:lnTo>
                      <a:lnTo>
                        <a:pt x="450" y="540"/>
                      </a:lnTo>
                      <a:lnTo>
                        <a:pt x="450" y="538"/>
                      </a:lnTo>
                      <a:lnTo>
                        <a:pt x="452" y="536"/>
                      </a:lnTo>
                      <a:lnTo>
                        <a:pt x="460" y="526"/>
                      </a:lnTo>
                      <a:lnTo>
                        <a:pt x="466" y="520"/>
                      </a:lnTo>
                      <a:lnTo>
                        <a:pt x="468" y="516"/>
                      </a:lnTo>
                      <a:lnTo>
                        <a:pt x="474" y="510"/>
                      </a:lnTo>
                      <a:lnTo>
                        <a:pt x="484" y="494"/>
                      </a:lnTo>
                      <a:lnTo>
                        <a:pt x="484" y="492"/>
                      </a:lnTo>
                      <a:lnTo>
                        <a:pt x="488" y="490"/>
                      </a:lnTo>
                      <a:lnTo>
                        <a:pt x="494" y="478"/>
                      </a:lnTo>
                      <a:lnTo>
                        <a:pt x="500" y="470"/>
                      </a:lnTo>
                      <a:lnTo>
                        <a:pt x="500" y="468"/>
                      </a:lnTo>
                      <a:lnTo>
                        <a:pt x="502" y="470"/>
                      </a:lnTo>
                      <a:lnTo>
                        <a:pt x="504" y="468"/>
                      </a:lnTo>
                      <a:lnTo>
                        <a:pt x="506" y="468"/>
                      </a:lnTo>
                      <a:lnTo>
                        <a:pt x="502" y="468"/>
                      </a:lnTo>
                      <a:lnTo>
                        <a:pt x="500" y="468"/>
                      </a:lnTo>
                      <a:lnTo>
                        <a:pt x="498" y="468"/>
                      </a:lnTo>
                      <a:lnTo>
                        <a:pt x="504" y="460"/>
                      </a:lnTo>
                      <a:lnTo>
                        <a:pt x="502" y="464"/>
                      </a:lnTo>
                      <a:lnTo>
                        <a:pt x="504" y="464"/>
                      </a:lnTo>
                      <a:lnTo>
                        <a:pt x="506" y="462"/>
                      </a:lnTo>
                      <a:lnTo>
                        <a:pt x="506" y="460"/>
                      </a:lnTo>
                      <a:lnTo>
                        <a:pt x="508" y="458"/>
                      </a:lnTo>
                      <a:lnTo>
                        <a:pt x="506" y="458"/>
                      </a:lnTo>
                      <a:lnTo>
                        <a:pt x="504" y="458"/>
                      </a:lnTo>
                      <a:lnTo>
                        <a:pt x="506" y="456"/>
                      </a:lnTo>
                      <a:lnTo>
                        <a:pt x="506" y="454"/>
                      </a:lnTo>
                      <a:lnTo>
                        <a:pt x="506" y="456"/>
                      </a:lnTo>
                      <a:lnTo>
                        <a:pt x="510" y="454"/>
                      </a:lnTo>
                      <a:lnTo>
                        <a:pt x="510" y="452"/>
                      </a:lnTo>
                      <a:lnTo>
                        <a:pt x="508" y="452"/>
                      </a:lnTo>
                      <a:lnTo>
                        <a:pt x="508" y="454"/>
                      </a:lnTo>
                      <a:lnTo>
                        <a:pt x="506" y="454"/>
                      </a:lnTo>
                      <a:lnTo>
                        <a:pt x="510" y="448"/>
                      </a:lnTo>
                      <a:lnTo>
                        <a:pt x="510" y="446"/>
                      </a:lnTo>
                      <a:lnTo>
                        <a:pt x="510" y="444"/>
                      </a:lnTo>
                      <a:lnTo>
                        <a:pt x="510" y="442"/>
                      </a:lnTo>
                      <a:lnTo>
                        <a:pt x="510" y="438"/>
                      </a:lnTo>
                      <a:lnTo>
                        <a:pt x="510" y="436"/>
                      </a:lnTo>
                      <a:lnTo>
                        <a:pt x="510" y="434"/>
                      </a:lnTo>
                      <a:lnTo>
                        <a:pt x="510" y="432"/>
                      </a:lnTo>
                      <a:lnTo>
                        <a:pt x="512" y="430"/>
                      </a:lnTo>
                      <a:lnTo>
                        <a:pt x="512" y="430"/>
                      </a:lnTo>
                      <a:lnTo>
                        <a:pt x="512" y="430"/>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1000"/>
                </a:p>
              </p:txBody>
            </p:sp>
            <p:sp>
              <p:nvSpPr>
                <p:cNvPr id="1180" name="Freeform 7">
                  <a:extLst>
                    <a:ext uri="{FF2B5EF4-FFF2-40B4-BE49-F238E27FC236}">
                      <a16:creationId xmlns:a16="http://schemas.microsoft.com/office/drawing/2014/main" id="{518E0B63-A5C7-EC89-CEA4-DDC4D9DD39E4}"/>
                    </a:ext>
                  </a:extLst>
                </p:cNvPr>
                <p:cNvSpPr>
                  <a:spLocks/>
                </p:cNvSpPr>
                <p:nvPr/>
              </p:nvSpPr>
              <p:spPr bwMode="auto">
                <a:xfrm>
                  <a:off x="454025" y="2544763"/>
                  <a:ext cx="19050" cy="6350"/>
                </a:xfrm>
                <a:custGeom>
                  <a:avLst/>
                  <a:gdLst>
                    <a:gd name="T0" fmla="*/ 0 w 12"/>
                    <a:gd name="T1" fmla="*/ 2 h 4"/>
                    <a:gd name="T2" fmla="*/ 6 w 12"/>
                    <a:gd name="T3" fmla="*/ 0 h 4"/>
                    <a:gd name="T4" fmla="*/ 12 w 12"/>
                    <a:gd name="T5" fmla="*/ 0 h 4"/>
                    <a:gd name="T6" fmla="*/ 12 w 12"/>
                    <a:gd name="T7" fmla="*/ 2 h 4"/>
                    <a:gd name="T8" fmla="*/ 4 w 12"/>
                    <a:gd name="T9" fmla="*/ 4 h 4"/>
                    <a:gd name="T10" fmla="*/ 0 w 12"/>
                    <a:gd name="T11" fmla="*/ 2 h 4"/>
                    <a:gd name="T12" fmla="*/ 0 w 12"/>
                    <a:gd name="T13" fmla="*/ 2 h 4"/>
                    <a:gd name="T14" fmla="*/ 0 w 12"/>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4">
                      <a:moveTo>
                        <a:pt x="0" y="2"/>
                      </a:moveTo>
                      <a:lnTo>
                        <a:pt x="6" y="0"/>
                      </a:lnTo>
                      <a:lnTo>
                        <a:pt x="12" y="0"/>
                      </a:lnTo>
                      <a:lnTo>
                        <a:pt x="12" y="2"/>
                      </a:lnTo>
                      <a:lnTo>
                        <a:pt x="4" y="4"/>
                      </a:lnTo>
                      <a:lnTo>
                        <a:pt x="0" y="2"/>
                      </a:lnTo>
                      <a:lnTo>
                        <a:pt x="0" y="2"/>
                      </a:lnTo>
                      <a:lnTo>
                        <a:pt x="0" y="2"/>
                      </a:lnTo>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1000"/>
                </a:p>
              </p:txBody>
            </p:sp>
            <p:sp>
              <p:nvSpPr>
                <p:cNvPr id="1181" name="Freeform 8">
                  <a:extLst>
                    <a:ext uri="{FF2B5EF4-FFF2-40B4-BE49-F238E27FC236}">
                      <a16:creationId xmlns:a16="http://schemas.microsoft.com/office/drawing/2014/main" id="{A8AFD906-C9C0-D928-EEBB-FC8099379309}"/>
                    </a:ext>
                  </a:extLst>
                </p:cNvPr>
                <p:cNvSpPr>
                  <a:spLocks/>
                </p:cNvSpPr>
                <p:nvPr/>
              </p:nvSpPr>
              <p:spPr bwMode="auto">
                <a:xfrm>
                  <a:off x="542925" y="2363788"/>
                  <a:ext cx="47625" cy="25400"/>
                </a:xfrm>
                <a:custGeom>
                  <a:avLst/>
                  <a:gdLst>
                    <a:gd name="T0" fmla="*/ 0 w 30"/>
                    <a:gd name="T1" fmla="*/ 6 h 16"/>
                    <a:gd name="T2" fmla="*/ 26 w 30"/>
                    <a:gd name="T3" fmla="*/ 0 h 16"/>
                    <a:gd name="T4" fmla="*/ 30 w 30"/>
                    <a:gd name="T5" fmla="*/ 2 h 16"/>
                    <a:gd name="T6" fmla="*/ 24 w 30"/>
                    <a:gd name="T7" fmla="*/ 10 h 16"/>
                    <a:gd name="T8" fmla="*/ 22 w 30"/>
                    <a:gd name="T9" fmla="*/ 14 h 16"/>
                    <a:gd name="T10" fmla="*/ 10 w 30"/>
                    <a:gd name="T11" fmla="*/ 16 h 16"/>
                    <a:gd name="T12" fmla="*/ 0 w 30"/>
                    <a:gd name="T13" fmla="*/ 10 h 16"/>
                    <a:gd name="T14" fmla="*/ 0 w 30"/>
                    <a:gd name="T15" fmla="*/ 6 h 16"/>
                    <a:gd name="T16" fmla="*/ 0 w 30"/>
                    <a:gd name="T17" fmla="*/ 6 h 16"/>
                    <a:gd name="T18" fmla="*/ 0 w 30"/>
                    <a:gd name="T19"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6">
                      <a:moveTo>
                        <a:pt x="0" y="6"/>
                      </a:moveTo>
                      <a:lnTo>
                        <a:pt x="26" y="0"/>
                      </a:lnTo>
                      <a:lnTo>
                        <a:pt x="30" y="2"/>
                      </a:lnTo>
                      <a:lnTo>
                        <a:pt x="24" y="10"/>
                      </a:lnTo>
                      <a:lnTo>
                        <a:pt x="22" y="14"/>
                      </a:lnTo>
                      <a:lnTo>
                        <a:pt x="10" y="16"/>
                      </a:lnTo>
                      <a:lnTo>
                        <a:pt x="0" y="10"/>
                      </a:lnTo>
                      <a:lnTo>
                        <a:pt x="0" y="6"/>
                      </a:lnTo>
                      <a:lnTo>
                        <a:pt x="0" y="6"/>
                      </a:lnTo>
                      <a:lnTo>
                        <a:pt x="0" y="6"/>
                      </a:lnTo>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1000"/>
                </a:p>
              </p:txBody>
            </p:sp>
            <p:sp>
              <p:nvSpPr>
                <p:cNvPr id="1182" name="Freeform 9">
                  <a:extLst>
                    <a:ext uri="{FF2B5EF4-FFF2-40B4-BE49-F238E27FC236}">
                      <a16:creationId xmlns:a16="http://schemas.microsoft.com/office/drawing/2014/main" id="{4B4656B5-A786-F9F1-AFC4-336B1B1B8C71}"/>
                    </a:ext>
                  </a:extLst>
                </p:cNvPr>
                <p:cNvSpPr>
                  <a:spLocks/>
                </p:cNvSpPr>
                <p:nvPr/>
              </p:nvSpPr>
              <p:spPr bwMode="auto">
                <a:xfrm>
                  <a:off x="568325" y="2268538"/>
                  <a:ext cx="69850" cy="25400"/>
                </a:xfrm>
                <a:custGeom>
                  <a:avLst/>
                  <a:gdLst>
                    <a:gd name="T0" fmla="*/ 0 w 44"/>
                    <a:gd name="T1" fmla="*/ 8 h 16"/>
                    <a:gd name="T2" fmla="*/ 10 w 44"/>
                    <a:gd name="T3" fmla="*/ 0 h 16"/>
                    <a:gd name="T4" fmla="*/ 30 w 44"/>
                    <a:gd name="T5" fmla="*/ 4 h 16"/>
                    <a:gd name="T6" fmla="*/ 44 w 44"/>
                    <a:gd name="T7" fmla="*/ 8 h 16"/>
                    <a:gd name="T8" fmla="*/ 32 w 44"/>
                    <a:gd name="T9" fmla="*/ 14 h 16"/>
                    <a:gd name="T10" fmla="*/ 18 w 44"/>
                    <a:gd name="T11" fmla="*/ 16 h 16"/>
                    <a:gd name="T12" fmla="*/ 0 w 44"/>
                    <a:gd name="T13" fmla="*/ 8 h 16"/>
                    <a:gd name="T14" fmla="*/ 0 w 44"/>
                    <a:gd name="T15" fmla="*/ 8 h 16"/>
                    <a:gd name="T16" fmla="*/ 0 w 44"/>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6">
                      <a:moveTo>
                        <a:pt x="0" y="8"/>
                      </a:moveTo>
                      <a:lnTo>
                        <a:pt x="10" y="0"/>
                      </a:lnTo>
                      <a:lnTo>
                        <a:pt x="30" y="4"/>
                      </a:lnTo>
                      <a:lnTo>
                        <a:pt x="44" y="8"/>
                      </a:lnTo>
                      <a:lnTo>
                        <a:pt x="32" y="14"/>
                      </a:lnTo>
                      <a:lnTo>
                        <a:pt x="18" y="16"/>
                      </a:lnTo>
                      <a:lnTo>
                        <a:pt x="0" y="8"/>
                      </a:lnTo>
                      <a:lnTo>
                        <a:pt x="0" y="8"/>
                      </a:lnTo>
                      <a:lnTo>
                        <a:pt x="0" y="8"/>
                      </a:lnTo>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1000"/>
                </a:p>
              </p:txBody>
            </p:sp>
            <p:sp>
              <p:nvSpPr>
                <p:cNvPr id="1183" name="Line 10">
                  <a:extLst>
                    <a:ext uri="{FF2B5EF4-FFF2-40B4-BE49-F238E27FC236}">
                      <a16:creationId xmlns:a16="http://schemas.microsoft.com/office/drawing/2014/main" id="{94C0BDD2-A625-FA9B-39C8-4D2B56929731}"/>
                    </a:ext>
                  </a:extLst>
                </p:cNvPr>
                <p:cNvSpPr>
                  <a:spLocks noChangeShapeType="1"/>
                </p:cNvSpPr>
                <p:nvPr/>
              </p:nvSpPr>
              <p:spPr bwMode="auto">
                <a:xfrm>
                  <a:off x="412750" y="2551113"/>
                  <a:ext cx="0" cy="3175"/>
                </a:xfrm>
                <a:prstGeom prst="line">
                  <a:avLst/>
                </a:pr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1000"/>
                </a:p>
              </p:txBody>
            </p:sp>
            <p:sp>
              <p:nvSpPr>
                <p:cNvPr id="1184" name="Freeform 11">
                  <a:extLst>
                    <a:ext uri="{FF2B5EF4-FFF2-40B4-BE49-F238E27FC236}">
                      <a16:creationId xmlns:a16="http://schemas.microsoft.com/office/drawing/2014/main" id="{6F132C30-7385-6104-710D-0B02061C2AA0}"/>
                    </a:ext>
                  </a:extLst>
                </p:cNvPr>
                <p:cNvSpPr>
                  <a:spLocks/>
                </p:cNvSpPr>
                <p:nvPr/>
              </p:nvSpPr>
              <p:spPr bwMode="auto">
                <a:xfrm>
                  <a:off x="711200" y="2414588"/>
                  <a:ext cx="133350" cy="73025"/>
                </a:xfrm>
                <a:custGeom>
                  <a:avLst/>
                  <a:gdLst>
                    <a:gd name="T0" fmla="*/ 14 w 84"/>
                    <a:gd name="T1" fmla="*/ 30 h 46"/>
                    <a:gd name="T2" fmla="*/ 22 w 84"/>
                    <a:gd name="T3" fmla="*/ 26 h 46"/>
                    <a:gd name="T4" fmla="*/ 80 w 84"/>
                    <a:gd name="T5" fmla="*/ 0 h 46"/>
                    <a:gd name="T6" fmla="*/ 82 w 84"/>
                    <a:gd name="T7" fmla="*/ 6 h 46"/>
                    <a:gd name="T8" fmla="*/ 78 w 84"/>
                    <a:gd name="T9" fmla="*/ 6 h 46"/>
                    <a:gd name="T10" fmla="*/ 80 w 84"/>
                    <a:gd name="T11" fmla="*/ 8 h 46"/>
                    <a:gd name="T12" fmla="*/ 84 w 84"/>
                    <a:gd name="T13" fmla="*/ 8 h 46"/>
                    <a:gd name="T14" fmla="*/ 80 w 84"/>
                    <a:gd name="T15" fmla="*/ 12 h 46"/>
                    <a:gd name="T16" fmla="*/ 76 w 84"/>
                    <a:gd name="T17" fmla="*/ 14 h 46"/>
                    <a:gd name="T18" fmla="*/ 68 w 84"/>
                    <a:gd name="T19" fmla="*/ 14 h 46"/>
                    <a:gd name="T20" fmla="*/ 62 w 84"/>
                    <a:gd name="T21" fmla="*/ 24 h 46"/>
                    <a:gd name="T22" fmla="*/ 54 w 84"/>
                    <a:gd name="T23" fmla="*/ 28 h 46"/>
                    <a:gd name="T24" fmla="*/ 52 w 84"/>
                    <a:gd name="T25" fmla="*/ 28 h 46"/>
                    <a:gd name="T26" fmla="*/ 20 w 84"/>
                    <a:gd name="T27" fmla="*/ 38 h 46"/>
                    <a:gd name="T28" fmla="*/ 18 w 84"/>
                    <a:gd name="T29" fmla="*/ 40 h 46"/>
                    <a:gd name="T30" fmla="*/ 14 w 84"/>
                    <a:gd name="T31" fmla="*/ 44 h 46"/>
                    <a:gd name="T32" fmla="*/ 0 w 84"/>
                    <a:gd name="T33" fmla="*/ 46 h 46"/>
                    <a:gd name="T34" fmla="*/ 2 w 84"/>
                    <a:gd name="T35" fmla="*/ 44 h 46"/>
                    <a:gd name="T36" fmla="*/ 8 w 84"/>
                    <a:gd name="T37" fmla="*/ 40 h 46"/>
                    <a:gd name="T38" fmla="*/ 16 w 84"/>
                    <a:gd name="T39" fmla="*/ 32 h 46"/>
                    <a:gd name="T40" fmla="*/ 14 w 84"/>
                    <a:gd name="T41" fmla="*/ 30 h 46"/>
                    <a:gd name="T42" fmla="*/ 14 w 84"/>
                    <a:gd name="T43" fmla="*/ 30 h 46"/>
                    <a:gd name="T44" fmla="*/ 14 w 84"/>
                    <a:gd name="T45" fmla="*/ 3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46">
                      <a:moveTo>
                        <a:pt x="14" y="30"/>
                      </a:moveTo>
                      <a:lnTo>
                        <a:pt x="22" y="26"/>
                      </a:lnTo>
                      <a:lnTo>
                        <a:pt x="80" y="0"/>
                      </a:lnTo>
                      <a:lnTo>
                        <a:pt x="82" y="6"/>
                      </a:lnTo>
                      <a:lnTo>
                        <a:pt x="78" y="6"/>
                      </a:lnTo>
                      <a:lnTo>
                        <a:pt x="80" y="8"/>
                      </a:lnTo>
                      <a:lnTo>
                        <a:pt x="84" y="8"/>
                      </a:lnTo>
                      <a:lnTo>
                        <a:pt x="80" y="12"/>
                      </a:lnTo>
                      <a:lnTo>
                        <a:pt x="76" y="14"/>
                      </a:lnTo>
                      <a:lnTo>
                        <a:pt x="68" y="14"/>
                      </a:lnTo>
                      <a:lnTo>
                        <a:pt x="62" y="24"/>
                      </a:lnTo>
                      <a:lnTo>
                        <a:pt x="54" y="28"/>
                      </a:lnTo>
                      <a:lnTo>
                        <a:pt x="52" y="28"/>
                      </a:lnTo>
                      <a:lnTo>
                        <a:pt x="20" y="38"/>
                      </a:lnTo>
                      <a:lnTo>
                        <a:pt x="18" y="40"/>
                      </a:lnTo>
                      <a:lnTo>
                        <a:pt x="14" y="44"/>
                      </a:lnTo>
                      <a:lnTo>
                        <a:pt x="0" y="46"/>
                      </a:lnTo>
                      <a:lnTo>
                        <a:pt x="2" y="44"/>
                      </a:lnTo>
                      <a:lnTo>
                        <a:pt x="8" y="40"/>
                      </a:lnTo>
                      <a:lnTo>
                        <a:pt x="16" y="32"/>
                      </a:lnTo>
                      <a:lnTo>
                        <a:pt x="14" y="30"/>
                      </a:lnTo>
                      <a:lnTo>
                        <a:pt x="14" y="30"/>
                      </a:lnTo>
                      <a:lnTo>
                        <a:pt x="14" y="30"/>
                      </a:lnTo>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1000"/>
                </a:p>
              </p:txBody>
            </p:sp>
            <p:sp>
              <p:nvSpPr>
                <p:cNvPr id="1185" name="Freeform 12">
                  <a:extLst>
                    <a:ext uri="{FF2B5EF4-FFF2-40B4-BE49-F238E27FC236}">
                      <a16:creationId xmlns:a16="http://schemas.microsoft.com/office/drawing/2014/main" id="{97E002EF-B29F-F7A0-27B5-4E71100A7679}"/>
                    </a:ext>
                  </a:extLst>
                </p:cNvPr>
                <p:cNvSpPr>
                  <a:spLocks/>
                </p:cNvSpPr>
                <p:nvPr/>
              </p:nvSpPr>
              <p:spPr bwMode="auto">
                <a:xfrm>
                  <a:off x="412750" y="2058988"/>
                  <a:ext cx="1038225" cy="488950"/>
                </a:xfrm>
                <a:custGeom>
                  <a:avLst/>
                  <a:gdLst>
                    <a:gd name="T0" fmla="*/ 276 w 654"/>
                    <a:gd name="T1" fmla="*/ 82 h 308"/>
                    <a:gd name="T2" fmla="*/ 302 w 654"/>
                    <a:gd name="T3" fmla="*/ 66 h 308"/>
                    <a:gd name="T4" fmla="*/ 340 w 654"/>
                    <a:gd name="T5" fmla="*/ 40 h 308"/>
                    <a:gd name="T6" fmla="*/ 538 w 654"/>
                    <a:gd name="T7" fmla="*/ 8 h 308"/>
                    <a:gd name="T8" fmla="*/ 634 w 654"/>
                    <a:gd name="T9" fmla="*/ 22 h 308"/>
                    <a:gd name="T10" fmla="*/ 472 w 654"/>
                    <a:gd name="T11" fmla="*/ 196 h 308"/>
                    <a:gd name="T12" fmla="*/ 488 w 654"/>
                    <a:gd name="T13" fmla="*/ 202 h 308"/>
                    <a:gd name="T14" fmla="*/ 510 w 654"/>
                    <a:gd name="T15" fmla="*/ 216 h 308"/>
                    <a:gd name="T16" fmla="*/ 538 w 654"/>
                    <a:gd name="T17" fmla="*/ 222 h 308"/>
                    <a:gd name="T18" fmla="*/ 530 w 654"/>
                    <a:gd name="T19" fmla="*/ 258 h 308"/>
                    <a:gd name="T20" fmla="*/ 538 w 654"/>
                    <a:gd name="T21" fmla="*/ 272 h 308"/>
                    <a:gd name="T22" fmla="*/ 542 w 654"/>
                    <a:gd name="T23" fmla="*/ 282 h 308"/>
                    <a:gd name="T24" fmla="*/ 470 w 654"/>
                    <a:gd name="T25" fmla="*/ 304 h 308"/>
                    <a:gd name="T26" fmla="*/ 480 w 654"/>
                    <a:gd name="T27" fmla="*/ 278 h 308"/>
                    <a:gd name="T28" fmla="*/ 482 w 654"/>
                    <a:gd name="T29" fmla="*/ 248 h 308"/>
                    <a:gd name="T30" fmla="*/ 476 w 654"/>
                    <a:gd name="T31" fmla="*/ 224 h 308"/>
                    <a:gd name="T32" fmla="*/ 434 w 654"/>
                    <a:gd name="T33" fmla="*/ 202 h 308"/>
                    <a:gd name="T34" fmla="*/ 400 w 654"/>
                    <a:gd name="T35" fmla="*/ 206 h 308"/>
                    <a:gd name="T36" fmla="*/ 362 w 654"/>
                    <a:gd name="T37" fmla="*/ 208 h 308"/>
                    <a:gd name="T38" fmla="*/ 300 w 654"/>
                    <a:gd name="T39" fmla="*/ 218 h 308"/>
                    <a:gd name="T40" fmla="*/ 306 w 654"/>
                    <a:gd name="T41" fmla="*/ 200 h 308"/>
                    <a:gd name="T42" fmla="*/ 270 w 654"/>
                    <a:gd name="T43" fmla="*/ 214 h 308"/>
                    <a:gd name="T44" fmla="*/ 262 w 654"/>
                    <a:gd name="T45" fmla="*/ 222 h 308"/>
                    <a:gd name="T46" fmla="*/ 232 w 654"/>
                    <a:gd name="T47" fmla="*/ 238 h 308"/>
                    <a:gd name="T48" fmla="*/ 178 w 654"/>
                    <a:gd name="T49" fmla="*/ 258 h 308"/>
                    <a:gd name="T50" fmla="*/ 158 w 654"/>
                    <a:gd name="T51" fmla="*/ 266 h 308"/>
                    <a:gd name="T52" fmla="*/ 140 w 654"/>
                    <a:gd name="T53" fmla="*/ 272 h 308"/>
                    <a:gd name="T54" fmla="*/ 118 w 654"/>
                    <a:gd name="T55" fmla="*/ 282 h 308"/>
                    <a:gd name="T56" fmla="*/ 104 w 654"/>
                    <a:gd name="T57" fmla="*/ 280 h 308"/>
                    <a:gd name="T58" fmla="*/ 90 w 654"/>
                    <a:gd name="T59" fmla="*/ 302 h 308"/>
                    <a:gd name="T60" fmla="*/ 70 w 654"/>
                    <a:gd name="T61" fmla="*/ 296 h 308"/>
                    <a:gd name="T62" fmla="*/ 50 w 654"/>
                    <a:gd name="T63" fmla="*/ 302 h 308"/>
                    <a:gd name="T64" fmla="*/ 30 w 654"/>
                    <a:gd name="T65" fmla="*/ 304 h 308"/>
                    <a:gd name="T66" fmla="*/ 0 w 654"/>
                    <a:gd name="T67" fmla="*/ 306 h 308"/>
                    <a:gd name="T68" fmla="*/ 34 w 654"/>
                    <a:gd name="T69" fmla="*/ 294 h 308"/>
                    <a:gd name="T70" fmla="*/ 130 w 654"/>
                    <a:gd name="T71" fmla="*/ 262 h 308"/>
                    <a:gd name="T72" fmla="*/ 182 w 654"/>
                    <a:gd name="T73" fmla="*/ 236 h 308"/>
                    <a:gd name="T74" fmla="*/ 168 w 654"/>
                    <a:gd name="T75" fmla="*/ 234 h 308"/>
                    <a:gd name="T76" fmla="*/ 160 w 654"/>
                    <a:gd name="T77" fmla="*/ 226 h 308"/>
                    <a:gd name="T78" fmla="*/ 142 w 654"/>
                    <a:gd name="T79" fmla="*/ 230 h 308"/>
                    <a:gd name="T80" fmla="*/ 130 w 654"/>
                    <a:gd name="T81" fmla="*/ 230 h 308"/>
                    <a:gd name="T82" fmla="*/ 148 w 654"/>
                    <a:gd name="T83" fmla="*/ 212 h 308"/>
                    <a:gd name="T84" fmla="*/ 120 w 654"/>
                    <a:gd name="T85" fmla="*/ 192 h 308"/>
                    <a:gd name="T86" fmla="*/ 132 w 654"/>
                    <a:gd name="T87" fmla="*/ 172 h 308"/>
                    <a:gd name="T88" fmla="*/ 200 w 654"/>
                    <a:gd name="T89" fmla="*/ 142 h 308"/>
                    <a:gd name="T90" fmla="*/ 236 w 654"/>
                    <a:gd name="T91" fmla="*/ 134 h 308"/>
                    <a:gd name="T92" fmla="*/ 266 w 654"/>
                    <a:gd name="T93" fmla="*/ 126 h 308"/>
                    <a:gd name="T94" fmla="*/ 200 w 654"/>
                    <a:gd name="T95" fmla="*/ 12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4" h="308">
                      <a:moveTo>
                        <a:pt x="202" y="98"/>
                      </a:moveTo>
                      <a:lnTo>
                        <a:pt x="208" y="98"/>
                      </a:lnTo>
                      <a:lnTo>
                        <a:pt x="234" y="90"/>
                      </a:lnTo>
                      <a:lnTo>
                        <a:pt x="276" y="82"/>
                      </a:lnTo>
                      <a:lnTo>
                        <a:pt x="286" y="82"/>
                      </a:lnTo>
                      <a:lnTo>
                        <a:pt x="306" y="76"/>
                      </a:lnTo>
                      <a:lnTo>
                        <a:pt x="296" y="72"/>
                      </a:lnTo>
                      <a:lnTo>
                        <a:pt x="302" y="66"/>
                      </a:lnTo>
                      <a:lnTo>
                        <a:pt x="294" y="58"/>
                      </a:lnTo>
                      <a:lnTo>
                        <a:pt x="284" y="54"/>
                      </a:lnTo>
                      <a:lnTo>
                        <a:pt x="308" y="42"/>
                      </a:lnTo>
                      <a:lnTo>
                        <a:pt x="340" y="40"/>
                      </a:lnTo>
                      <a:lnTo>
                        <a:pt x="400" y="18"/>
                      </a:lnTo>
                      <a:lnTo>
                        <a:pt x="458" y="6"/>
                      </a:lnTo>
                      <a:lnTo>
                        <a:pt x="498" y="0"/>
                      </a:lnTo>
                      <a:lnTo>
                        <a:pt x="538" y="8"/>
                      </a:lnTo>
                      <a:lnTo>
                        <a:pt x="536" y="16"/>
                      </a:lnTo>
                      <a:lnTo>
                        <a:pt x="562" y="12"/>
                      </a:lnTo>
                      <a:lnTo>
                        <a:pt x="612" y="26"/>
                      </a:lnTo>
                      <a:lnTo>
                        <a:pt x="634" y="22"/>
                      </a:lnTo>
                      <a:lnTo>
                        <a:pt x="654" y="30"/>
                      </a:lnTo>
                      <a:lnTo>
                        <a:pt x="466" y="196"/>
                      </a:lnTo>
                      <a:lnTo>
                        <a:pt x="468" y="198"/>
                      </a:lnTo>
                      <a:lnTo>
                        <a:pt x="472" y="196"/>
                      </a:lnTo>
                      <a:lnTo>
                        <a:pt x="476" y="198"/>
                      </a:lnTo>
                      <a:lnTo>
                        <a:pt x="484" y="196"/>
                      </a:lnTo>
                      <a:lnTo>
                        <a:pt x="492" y="196"/>
                      </a:lnTo>
                      <a:lnTo>
                        <a:pt x="488" y="202"/>
                      </a:lnTo>
                      <a:lnTo>
                        <a:pt x="486" y="204"/>
                      </a:lnTo>
                      <a:lnTo>
                        <a:pt x="494" y="216"/>
                      </a:lnTo>
                      <a:lnTo>
                        <a:pt x="488" y="222"/>
                      </a:lnTo>
                      <a:lnTo>
                        <a:pt x="510" y="216"/>
                      </a:lnTo>
                      <a:lnTo>
                        <a:pt x="518" y="212"/>
                      </a:lnTo>
                      <a:lnTo>
                        <a:pt x="534" y="208"/>
                      </a:lnTo>
                      <a:lnTo>
                        <a:pt x="534" y="216"/>
                      </a:lnTo>
                      <a:lnTo>
                        <a:pt x="538" y="222"/>
                      </a:lnTo>
                      <a:lnTo>
                        <a:pt x="534" y="222"/>
                      </a:lnTo>
                      <a:lnTo>
                        <a:pt x="538" y="232"/>
                      </a:lnTo>
                      <a:lnTo>
                        <a:pt x="534" y="256"/>
                      </a:lnTo>
                      <a:lnTo>
                        <a:pt x="530" y="258"/>
                      </a:lnTo>
                      <a:lnTo>
                        <a:pt x="530" y="260"/>
                      </a:lnTo>
                      <a:lnTo>
                        <a:pt x="530" y="266"/>
                      </a:lnTo>
                      <a:lnTo>
                        <a:pt x="534" y="266"/>
                      </a:lnTo>
                      <a:lnTo>
                        <a:pt x="538" y="272"/>
                      </a:lnTo>
                      <a:lnTo>
                        <a:pt x="544" y="274"/>
                      </a:lnTo>
                      <a:lnTo>
                        <a:pt x="548" y="274"/>
                      </a:lnTo>
                      <a:lnTo>
                        <a:pt x="548" y="278"/>
                      </a:lnTo>
                      <a:lnTo>
                        <a:pt x="542" y="282"/>
                      </a:lnTo>
                      <a:lnTo>
                        <a:pt x="536" y="290"/>
                      </a:lnTo>
                      <a:lnTo>
                        <a:pt x="530" y="296"/>
                      </a:lnTo>
                      <a:lnTo>
                        <a:pt x="516" y="302"/>
                      </a:lnTo>
                      <a:lnTo>
                        <a:pt x="470" y="304"/>
                      </a:lnTo>
                      <a:lnTo>
                        <a:pt x="486" y="280"/>
                      </a:lnTo>
                      <a:lnTo>
                        <a:pt x="480" y="284"/>
                      </a:lnTo>
                      <a:lnTo>
                        <a:pt x="476" y="280"/>
                      </a:lnTo>
                      <a:lnTo>
                        <a:pt x="480" y="278"/>
                      </a:lnTo>
                      <a:lnTo>
                        <a:pt x="480" y="274"/>
                      </a:lnTo>
                      <a:lnTo>
                        <a:pt x="478" y="272"/>
                      </a:lnTo>
                      <a:lnTo>
                        <a:pt x="476" y="258"/>
                      </a:lnTo>
                      <a:lnTo>
                        <a:pt x="482" y="248"/>
                      </a:lnTo>
                      <a:lnTo>
                        <a:pt x="482" y="244"/>
                      </a:lnTo>
                      <a:lnTo>
                        <a:pt x="482" y="242"/>
                      </a:lnTo>
                      <a:lnTo>
                        <a:pt x="486" y="238"/>
                      </a:lnTo>
                      <a:lnTo>
                        <a:pt x="476" y="224"/>
                      </a:lnTo>
                      <a:lnTo>
                        <a:pt x="478" y="222"/>
                      </a:lnTo>
                      <a:lnTo>
                        <a:pt x="454" y="210"/>
                      </a:lnTo>
                      <a:lnTo>
                        <a:pt x="454" y="208"/>
                      </a:lnTo>
                      <a:lnTo>
                        <a:pt x="434" y="202"/>
                      </a:lnTo>
                      <a:lnTo>
                        <a:pt x="412" y="204"/>
                      </a:lnTo>
                      <a:lnTo>
                        <a:pt x="404" y="208"/>
                      </a:lnTo>
                      <a:lnTo>
                        <a:pt x="402" y="208"/>
                      </a:lnTo>
                      <a:lnTo>
                        <a:pt x="400" y="206"/>
                      </a:lnTo>
                      <a:lnTo>
                        <a:pt x="408" y="202"/>
                      </a:lnTo>
                      <a:lnTo>
                        <a:pt x="394" y="196"/>
                      </a:lnTo>
                      <a:lnTo>
                        <a:pt x="374" y="200"/>
                      </a:lnTo>
                      <a:lnTo>
                        <a:pt x="362" y="208"/>
                      </a:lnTo>
                      <a:lnTo>
                        <a:pt x="348" y="204"/>
                      </a:lnTo>
                      <a:lnTo>
                        <a:pt x="336" y="206"/>
                      </a:lnTo>
                      <a:lnTo>
                        <a:pt x="328" y="212"/>
                      </a:lnTo>
                      <a:lnTo>
                        <a:pt x="300" y="218"/>
                      </a:lnTo>
                      <a:lnTo>
                        <a:pt x="284" y="220"/>
                      </a:lnTo>
                      <a:lnTo>
                        <a:pt x="286" y="214"/>
                      </a:lnTo>
                      <a:lnTo>
                        <a:pt x="298" y="206"/>
                      </a:lnTo>
                      <a:lnTo>
                        <a:pt x="306" y="200"/>
                      </a:lnTo>
                      <a:lnTo>
                        <a:pt x="304" y="196"/>
                      </a:lnTo>
                      <a:lnTo>
                        <a:pt x="284" y="208"/>
                      </a:lnTo>
                      <a:lnTo>
                        <a:pt x="272" y="212"/>
                      </a:lnTo>
                      <a:lnTo>
                        <a:pt x="270" y="214"/>
                      </a:lnTo>
                      <a:lnTo>
                        <a:pt x="264" y="216"/>
                      </a:lnTo>
                      <a:lnTo>
                        <a:pt x="262" y="220"/>
                      </a:lnTo>
                      <a:lnTo>
                        <a:pt x="264" y="220"/>
                      </a:lnTo>
                      <a:lnTo>
                        <a:pt x="262" y="222"/>
                      </a:lnTo>
                      <a:lnTo>
                        <a:pt x="258" y="224"/>
                      </a:lnTo>
                      <a:lnTo>
                        <a:pt x="250" y="228"/>
                      </a:lnTo>
                      <a:lnTo>
                        <a:pt x="242" y="230"/>
                      </a:lnTo>
                      <a:lnTo>
                        <a:pt x="232" y="238"/>
                      </a:lnTo>
                      <a:lnTo>
                        <a:pt x="226" y="240"/>
                      </a:lnTo>
                      <a:lnTo>
                        <a:pt x="206" y="246"/>
                      </a:lnTo>
                      <a:lnTo>
                        <a:pt x="194" y="248"/>
                      </a:lnTo>
                      <a:lnTo>
                        <a:pt x="178" y="258"/>
                      </a:lnTo>
                      <a:lnTo>
                        <a:pt x="176" y="258"/>
                      </a:lnTo>
                      <a:lnTo>
                        <a:pt x="172" y="260"/>
                      </a:lnTo>
                      <a:lnTo>
                        <a:pt x="164" y="264"/>
                      </a:lnTo>
                      <a:lnTo>
                        <a:pt x="158" y="266"/>
                      </a:lnTo>
                      <a:lnTo>
                        <a:pt x="150" y="268"/>
                      </a:lnTo>
                      <a:lnTo>
                        <a:pt x="146" y="270"/>
                      </a:lnTo>
                      <a:lnTo>
                        <a:pt x="142" y="272"/>
                      </a:lnTo>
                      <a:lnTo>
                        <a:pt x="140" y="272"/>
                      </a:lnTo>
                      <a:lnTo>
                        <a:pt x="134" y="276"/>
                      </a:lnTo>
                      <a:lnTo>
                        <a:pt x="132" y="276"/>
                      </a:lnTo>
                      <a:lnTo>
                        <a:pt x="126" y="278"/>
                      </a:lnTo>
                      <a:lnTo>
                        <a:pt x="118" y="282"/>
                      </a:lnTo>
                      <a:lnTo>
                        <a:pt x="112" y="284"/>
                      </a:lnTo>
                      <a:lnTo>
                        <a:pt x="102" y="284"/>
                      </a:lnTo>
                      <a:lnTo>
                        <a:pt x="102" y="284"/>
                      </a:lnTo>
                      <a:lnTo>
                        <a:pt x="104" y="280"/>
                      </a:lnTo>
                      <a:lnTo>
                        <a:pt x="92" y="288"/>
                      </a:lnTo>
                      <a:lnTo>
                        <a:pt x="98" y="290"/>
                      </a:lnTo>
                      <a:lnTo>
                        <a:pt x="94" y="300"/>
                      </a:lnTo>
                      <a:lnTo>
                        <a:pt x="90" y="302"/>
                      </a:lnTo>
                      <a:lnTo>
                        <a:pt x="88" y="298"/>
                      </a:lnTo>
                      <a:lnTo>
                        <a:pt x="76" y="302"/>
                      </a:lnTo>
                      <a:lnTo>
                        <a:pt x="80" y="294"/>
                      </a:lnTo>
                      <a:lnTo>
                        <a:pt x="70" y="296"/>
                      </a:lnTo>
                      <a:lnTo>
                        <a:pt x="76" y="288"/>
                      </a:lnTo>
                      <a:lnTo>
                        <a:pt x="72" y="290"/>
                      </a:lnTo>
                      <a:lnTo>
                        <a:pt x="56" y="298"/>
                      </a:lnTo>
                      <a:lnTo>
                        <a:pt x="50" y="302"/>
                      </a:lnTo>
                      <a:lnTo>
                        <a:pt x="36" y="306"/>
                      </a:lnTo>
                      <a:lnTo>
                        <a:pt x="42" y="300"/>
                      </a:lnTo>
                      <a:lnTo>
                        <a:pt x="32" y="300"/>
                      </a:lnTo>
                      <a:lnTo>
                        <a:pt x="30" y="304"/>
                      </a:lnTo>
                      <a:lnTo>
                        <a:pt x="10" y="306"/>
                      </a:lnTo>
                      <a:lnTo>
                        <a:pt x="4" y="308"/>
                      </a:lnTo>
                      <a:lnTo>
                        <a:pt x="0" y="308"/>
                      </a:lnTo>
                      <a:lnTo>
                        <a:pt x="0" y="306"/>
                      </a:lnTo>
                      <a:lnTo>
                        <a:pt x="2" y="304"/>
                      </a:lnTo>
                      <a:lnTo>
                        <a:pt x="10" y="300"/>
                      </a:lnTo>
                      <a:lnTo>
                        <a:pt x="14" y="298"/>
                      </a:lnTo>
                      <a:lnTo>
                        <a:pt x="34" y="294"/>
                      </a:lnTo>
                      <a:lnTo>
                        <a:pt x="56" y="284"/>
                      </a:lnTo>
                      <a:lnTo>
                        <a:pt x="72" y="280"/>
                      </a:lnTo>
                      <a:lnTo>
                        <a:pt x="114" y="266"/>
                      </a:lnTo>
                      <a:lnTo>
                        <a:pt x="130" y="262"/>
                      </a:lnTo>
                      <a:lnTo>
                        <a:pt x="138" y="258"/>
                      </a:lnTo>
                      <a:lnTo>
                        <a:pt x="140" y="258"/>
                      </a:lnTo>
                      <a:lnTo>
                        <a:pt x="168" y="246"/>
                      </a:lnTo>
                      <a:lnTo>
                        <a:pt x="182" y="236"/>
                      </a:lnTo>
                      <a:lnTo>
                        <a:pt x="182" y="230"/>
                      </a:lnTo>
                      <a:lnTo>
                        <a:pt x="174" y="230"/>
                      </a:lnTo>
                      <a:lnTo>
                        <a:pt x="172" y="232"/>
                      </a:lnTo>
                      <a:lnTo>
                        <a:pt x="168" y="234"/>
                      </a:lnTo>
                      <a:lnTo>
                        <a:pt x="164" y="234"/>
                      </a:lnTo>
                      <a:lnTo>
                        <a:pt x="164" y="232"/>
                      </a:lnTo>
                      <a:lnTo>
                        <a:pt x="166" y="224"/>
                      </a:lnTo>
                      <a:lnTo>
                        <a:pt x="160" y="226"/>
                      </a:lnTo>
                      <a:lnTo>
                        <a:pt x="156" y="224"/>
                      </a:lnTo>
                      <a:lnTo>
                        <a:pt x="152" y="224"/>
                      </a:lnTo>
                      <a:lnTo>
                        <a:pt x="144" y="230"/>
                      </a:lnTo>
                      <a:lnTo>
                        <a:pt x="142" y="230"/>
                      </a:lnTo>
                      <a:lnTo>
                        <a:pt x="138" y="230"/>
                      </a:lnTo>
                      <a:lnTo>
                        <a:pt x="140" y="228"/>
                      </a:lnTo>
                      <a:lnTo>
                        <a:pt x="138" y="228"/>
                      </a:lnTo>
                      <a:lnTo>
                        <a:pt x="130" y="230"/>
                      </a:lnTo>
                      <a:lnTo>
                        <a:pt x="126" y="226"/>
                      </a:lnTo>
                      <a:lnTo>
                        <a:pt x="134" y="224"/>
                      </a:lnTo>
                      <a:lnTo>
                        <a:pt x="146" y="214"/>
                      </a:lnTo>
                      <a:lnTo>
                        <a:pt x="148" y="212"/>
                      </a:lnTo>
                      <a:lnTo>
                        <a:pt x="150" y="206"/>
                      </a:lnTo>
                      <a:lnTo>
                        <a:pt x="122" y="210"/>
                      </a:lnTo>
                      <a:lnTo>
                        <a:pt x="120" y="194"/>
                      </a:lnTo>
                      <a:lnTo>
                        <a:pt x="120" y="192"/>
                      </a:lnTo>
                      <a:lnTo>
                        <a:pt x="124" y="190"/>
                      </a:lnTo>
                      <a:lnTo>
                        <a:pt x="132" y="186"/>
                      </a:lnTo>
                      <a:lnTo>
                        <a:pt x="128" y="182"/>
                      </a:lnTo>
                      <a:lnTo>
                        <a:pt x="132" y="172"/>
                      </a:lnTo>
                      <a:lnTo>
                        <a:pt x="146" y="164"/>
                      </a:lnTo>
                      <a:lnTo>
                        <a:pt x="162" y="158"/>
                      </a:lnTo>
                      <a:lnTo>
                        <a:pt x="172" y="152"/>
                      </a:lnTo>
                      <a:lnTo>
                        <a:pt x="200" y="142"/>
                      </a:lnTo>
                      <a:lnTo>
                        <a:pt x="204" y="142"/>
                      </a:lnTo>
                      <a:lnTo>
                        <a:pt x="222" y="142"/>
                      </a:lnTo>
                      <a:lnTo>
                        <a:pt x="230" y="134"/>
                      </a:lnTo>
                      <a:lnTo>
                        <a:pt x="236" y="134"/>
                      </a:lnTo>
                      <a:lnTo>
                        <a:pt x="238" y="138"/>
                      </a:lnTo>
                      <a:lnTo>
                        <a:pt x="258" y="132"/>
                      </a:lnTo>
                      <a:lnTo>
                        <a:pt x="264" y="128"/>
                      </a:lnTo>
                      <a:lnTo>
                        <a:pt x="266" y="126"/>
                      </a:lnTo>
                      <a:lnTo>
                        <a:pt x="256" y="120"/>
                      </a:lnTo>
                      <a:lnTo>
                        <a:pt x="244" y="124"/>
                      </a:lnTo>
                      <a:lnTo>
                        <a:pt x="236" y="120"/>
                      </a:lnTo>
                      <a:lnTo>
                        <a:pt x="200" y="122"/>
                      </a:lnTo>
                      <a:lnTo>
                        <a:pt x="202" y="98"/>
                      </a:lnTo>
                      <a:lnTo>
                        <a:pt x="202" y="98"/>
                      </a:lnTo>
                      <a:lnTo>
                        <a:pt x="202" y="98"/>
                      </a:lnTo>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1000"/>
                </a:p>
              </p:txBody>
            </p:sp>
            <p:sp>
              <p:nvSpPr>
                <p:cNvPr id="1186" name="Freeform 13">
                  <a:extLst>
                    <a:ext uri="{FF2B5EF4-FFF2-40B4-BE49-F238E27FC236}">
                      <a16:creationId xmlns:a16="http://schemas.microsoft.com/office/drawing/2014/main" id="{DB64CA4C-22F3-3777-B770-26CABF9AF3A6}"/>
                    </a:ext>
                  </a:extLst>
                </p:cNvPr>
                <p:cNvSpPr>
                  <a:spLocks/>
                </p:cNvSpPr>
                <p:nvPr/>
              </p:nvSpPr>
              <p:spPr bwMode="auto">
                <a:xfrm>
                  <a:off x="1082675" y="2703513"/>
                  <a:ext cx="1558925" cy="784225"/>
                </a:xfrm>
                <a:custGeom>
                  <a:avLst/>
                  <a:gdLst>
                    <a:gd name="T0" fmla="*/ 116 w 982"/>
                    <a:gd name="T1" fmla="*/ 38 h 494"/>
                    <a:gd name="T2" fmla="*/ 124 w 982"/>
                    <a:gd name="T3" fmla="*/ 24 h 494"/>
                    <a:gd name="T4" fmla="*/ 424 w 982"/>
                    <a:gd name="T5" fmla="*/ 8 h 494"/>
                    <a:gd name="T6" fmla="*/ 574 w 982"/>
                    <a:gd name="T7" fmla="*/ 14 h 494"/>
                    <a:gd name="T8" fmla="*/ 618 w 982"/>
                    <a:gd name="T9" fmla="*/ 26 h 494"/>
                    <a:gd name="T10" fmla="*/ 592 w 982"/>
                    <a:gd name="T11" fmla="*/ 52 h 494"/>
                    <a:gd name="T12" fmla="*/ 630 w 982"/>
                    <a:gd name="T13" fmla="*/ 50 h 494"/>
                    <a:gd name="T14" fmla="*/ 662 w 982"/>
                    <a:gd name="T15" fmla="*/ 50 h 494"/>
                    <a:gd name="T16" fmla="*/ 716 w 982"/>
                    <a:gd name="T17" fmla="*/ 56 h 494"/>
                    <a:gd name="T18" fmla="*/ 700 w 982"/>
                    <a:gd name="T19" fmla="*/ 70 h 494"/>
                    <a:gd name="T20" fmla="*/ 644 w 982"/>
                    <a:gd name="T21" fmla="*/ 88 h 494"/>
                    <a:gd name="T22" fmla="*/ 634 w 982"/>
                    <a:gd name="T23" fmla="*/ 114 h 494"/>
                    <a:gd name="T24" fmla="*/ 626 w 982"/>
                    <a:gd name="T25" fmla="*/ 154 h 494"/>
                    <a:gd name="T26" fmla="*/ 666 w 982"/>
                    <a:gd name="T27" fmla="*/ 98 h 494"/>
                    <a:gd name="T28" fmla="*/ 692 w 982"/>
                    <a:gd name="T29" fmla="*/ 78 h 494"/>
                    <a:gd name="T30" fmla="*/ 714 w 982"/>
                    <a:gd name="T31" fmla="*/ 98 h 494"/>
                    <a:gd name="T32" fmla="*/ 718 w 982"/>
                    <a:gd name="T33" fmla="*/ 108 h 494"/>
                    <a:gd name="T34" fmla="*/ 690 w 982"/>
                    <a:gd name="T35" fmla="*/ 150 h 494"/>
                    <a:gd name="T36" fmla="*/ 730 w 982"/>
                    <a:gd name="T37" fmla="*/ 150 h 494"/>
                    <a:gd name="T38" fmla="*/ 800 w 982"/>
                    <a:gd name="T39" fmla="*/ 122 h 494"/>
                    <a:gd name="T40" fmla="*/ 848 w 982"/>
                    <a:gd name="T41" fmla="*/ 90 h 494"/>
                    <a:gd name="T42" fmla="*/ 918 w 982"/>
                    <a:gd name="T43" fmla="*/ 82 h 494"/>
                    <a:gd name="T44" fmla="*/ 978 w 982"/>
                    <a:gd name="T45" fmla="*/ 42 h 494"/>
                    <a:gd name="T46" fmla="*/ 960 w 982"/>
                    <a:gd name="T47" fmla="*/ 100 h 494"/>
                    <a:gd name="T48" fmla="*/ 930 w 982"/>
                    <a:gd name="T49" fmla="*/ 110 h 494"/>
                    <a:gd name="T50" fmla="*/ 902 w 982"/>
                    <a:gd name="T51" fmla="*/ 136 h 494"/>
                    <a:gd name="T52" fmla="*/ 892 w 982"/>
                    <a:gd name="T53" fmla="*/ 158 h 494"/>
                    <a:gd name="T54" fmla="*/ 868 w 982"/>
                    <a:gd name="T55" fmla="*/ 162 h 494"/>
                    <a:gd name="T56" fmla="*/ 868 w 982"/>
                    <a:gd name="T57" fmla="*/ 164 h 494"/>
                    <a:gd name="T58" fmla="*/ 834 w 982"/>
                    <a:gd name="T59" fmla="*/ 180 h 494"/>
                    <a:gd name="T60" fmla="*/ 804 w 982"/>
                    <a:gd name="T61" fmla="*/ 200 h 494"/>
                    <a:gd name="T62" fmla="*/ 786 w 982"/>
                    <a:gd name="T63" fmla="*/ 236 h 494"/>
                    <a:gd name="T64" fmla="*/ 786 w 982"/>
                    <a:gd name="T65" fmla="*/ 214 h 494"/>
                    <a:gd name="T66" fmla="*/ 786 w 982"/>
                    <a:gd name="T67" fmla="*/ 204 h 494"/>
                    <a:gd name="T68" fmla="*/ 770 w 982"/>
                    <a:gd name="T69" fmla="*/ 218 h 494"/>
                    <a:gd name="T70" fmla="*/ 774 w 982"/>
                    <a:gd name="T71" fmla="*/ 234 h 494"/>
                    <a:gd name="T72" fmla="*/ 776 w 982"/>
                    <a:gd name="T73" fmla="*/ 286 h 494"/>
                    <a:gd name="T74" fmla="*/ 706 w 982"/>
                    <a:gd name="T75" fmla="*/ 328 h 494"/>
                    <a:gd name="T76" fmla="*/ 676 w 982"/>
                    <a:gd name="T77" fmla="*/ 346 h 494"/>
                    <a:gd name="T78" fmla="*/ 658 w 982"/>
                    <a:gd name="T79" fmla="*/ 368 h 494"/>
                    <a:gd name="T80" fmla="*/ 664 w 982"/>
                    <a:gd name="T81" fmla="*/ 446 h 494"/>
                    <a:gd name="T82" fmla="*/ 648 w 982"/>
                    <a:gd name="T83" fmla="*/ 490 h 494"/>
                    <a:gd name="T84" fmla="*/ 628 w 982"/>
                    <a:gd name="T85" fmla="*/ 464 h 494"/>
                    <a:gd name="T86" fmla="*/ 622 w 982"/>
                    <a:gd name="T87" fmla="*/ 434 h 494"/>
                    <a:gd name="T88" fmla="*/ 604 w 982"/>
                    <a:gd name="T89" fmla="*/ 388 h 494"/>
                    <a:gd name="T90" fmla="*/ 550 w 982"/>
                    <a:gd name="T91" fmla="*/ 384 h 494"/>
                    <a:gd name="T92" fmla="*/ 512 w 982"/>
                    <a:gd name="T93" fmla="*/ 386 h 494"/>
                    <a:gd name="T94" fmla="*/ 510 w 982"/>
                    <a:gd name="T95" fmla="*/ 400 h 494"/>
                    <a:gd name="T96" fmla="*/ 498 w 982"/>
                    <a:gd name="T97" fmla="*/ 408 h 494"/>
                    <a:gd name="T98" fmla="*/ 470 w 982"/>
                    <a:gd name="T99" fmla="*/ 394 h 494"/>
                    <a:gd name="T100" fmla="*/ 424 w 982"/>
                    <a:gd name="T101" fmla="*/ 402 h 494"/>
                    <a:gd name="T102" fmla="*/ 384 w 982"/>
                    <a:gd name="T103" fmla="*/ 426 h 494"/>
                    <a:gd name="T104" fmla="*/ 334 w 982"/>
                    <a:gd name="T105" fmla="*/ 464 h 494"/>
                    <a:gd name="T106" fmla="*/ 312 w 982"/>
                    <a:gd name="T107" fmla="*/ 400 h 494"/>
                    <a:gd name="T108" fmla="*/ 258 w 982"/>
                    <a:gd name="T109" fmla="*/ 402 h 494"/>
                    <a:gd name="T110" fmla="*/ 188 w 982"/>
                    <a:gd name="T111" fmla="*/ 364 h 494"/>
                    <a:gd name="T112" fmla="*/ 48 w 982"/>
                    <a:gd name="T113" fmla="*/ 316 h 494"/>
                    <a:gd name="T114" fmla="*/ 16 w 982"/>
                    <a:gd name="T115" fmla="*/ 286 h 494"/>
                    <a:gd name="T116" fmla="*/ 6 w 982"/>
                    <a:gd name="T117" fmla="*/ 244 h 494"/>
                    <a:gd name="T118" fmla="*/ 0 w 982"/>
                    <a:gd name="T119" fmla="*/ 210 h 494"/>
                    <a:gd name="T120" fmla="*/ 28 w 982"/>
                    <a:gd name="T121" fmla="*/ 134 h 494"/>
                    <a:gd name="T122" fmla="*/ 82 w 982"/>
                    <a:gd name="T123" fmla="*/ 54 h 494"/>
                    <a:gd name="T124" fmla="*/ 88 w 982"/>
                    <a:gd name="T125" fmla="*/ 36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2" h="494">
                      <a:moveTo>
                        <a:pt x="90" y="24"/>
                      </a:moveTo>
                      <a:lnTo>
                        <a:pt x="92" y="20"/>
                      </a:lnTo>
                      <a:lnTo>
                        <a:pt x="102" y="24"/>
                      </a:lnTo>
                      <a:lnTo>
                        <a:pt x="110" y="24"/>
                      </a:lnTo>
                      <a:lnTo>
                        <a:pt x="110" y="26"/>
                      </a:lnTo>
                      <a:lnTo>
                        <a:pt x="116" y="26"/>
                      </a:lnTo>
                      <a:lnTo>
                        <a:pt x="118" y="26"/>
                      </a:lnTo>
                      <a:lnTo>
                        <a:pt x="120" y="26"/>
                      </a:lnTo>
                      <a:lnTo>
                        <a:pt x="120" y="30"/>
                      </a:lnTo>
                      <a:lnTo>
                        <a:pt x="116" y="32"/>
                      </a:lnTo>
                      <a:lnTo>
                        <a:pt x="116" y="34"/>
                      </a:lnTo>
                      <a:lnTo>
                        <a:pt x="120" y="30"/>
                      </a:lnTo>
                      <a:lnTo>
                        <a:pt x="122" y="30"/>
                      </a:lnTo>
                      <a:lnTo>
                        <a:pt x="120" y="34"/>
                      </a:lnTo>
                      <a:lnTo>
                        <a:pt x="118" y="36"/>
                      </a:lnTo>
                      <a:lnTo>
                        <a:pt x="116" y="38"/>
                      </a:lnTo>
                      <a:lnTo>
                        <a:pt x="118" y="38"/>
                      </a:lnTo>
                      <a:lnTo>
                        <a:pt x="116" y="40"/>
                      </a:lnTo>
                      <a:lnTo>
                        <a:pt x="116" y="38"/>
                      </a:lnTo>
                      <a:lnTo>
                        <a:pt x="116" y="40"/>
                      </a:lnTo>
                      <a:lnTo>
                        <a:pt x="118" y="38"/>
                      </a:lnTo>
                      <a:lnTo>
                        <a:pt x="122" y="32"/>
                      </a:lnTo>
                      <a:lnTo>
                        <a:pt x="126" y="28"/>
                      </a:lnTo>
                      <a:lnTo>
                        <a:pt x="128" y="28"/>
                      </a:lnTo>
                      <a:lnTo>
                        <a:pt x="128" y="26"/>
                      </a:lnTo>
                      <a:lnTo>
                        <a:pt x="128" y="22"/>
                      </a:lnTo>
                      <a:lnTo>
                        <a:pt x="126" y="26"/>
                      </a:lnTo>
                      <a:lnTo>
                        <a:pt x="126" y="22"/>
                      </a:lnTo>
                      <a:lnTo>
                        <a:pt x="128" y="22"/>
                      </a:lnTo>
                      <a:lnTo>
                        <a:pt x="130" y="22"/>
                      </a:lnTo>
                      <a:lnTo>
                        <a:pt x="128" y="20"/>
                      </a:lnTo>
                      <a:lnTo>
                        <a:pt x="124" y="22"/>
                      </a:lnTo>
                      <a:lnTo>
                        <a:pt x="124" y="26"/>
                      </a:lnTo>
                      <a:lnTo>
                        <a:pt x="126" y="28"/>
                      </a:lnTo>
                      <a:lnTo>
                        <a:pt x="124" y="30"/>
                      </a:lnTo>
                      <a:lnTo>
                        <a:pt x="124" y="28"/>
                      </a:lnTo>
                      <a:lnTo>
                        <a:pt x="122" y="28"/>
                      </a:lnTo>
                      <a:lnTo>
                        <a:pt x="124" y="24"/>
                      </a:lnTo>
                      <a:lnTo>
                        <a:pt x="122" y="24"/>
                      </a:lnTo>
                      <a:lnTo>
                        <a:pt x="126" y="18"/>
                      </a:lnTo>
                      <a:lnTo>
                        <a:pt x="130" y="16"/>
                      </a:lnTo>
                      <a:lnTo>
                        <a:pt x="130" y="18"/>
                      </a:lnTo>
                      <a:lnTo>
                        <a:pt x="132" y="14"/>
                      </a:lnTo>
                      <a:lnTo>
                        <a:pt x="134" y="12"/>
                      </a:lnTo>
                      <a:lnTo>
                        <a:pt x="132" y="12"/>
                      </a:lnTo>
                      <a:lnTo>
                        <a:pt x="130" y="14"/>
                      </a:lnTo>
                      <a:lnTo>
                        <a:pt x="132" y="10"/>
                      </a:lnTo>
                      <a:lnTo>
                        <a:pt x="132" y="8"/>
                      </a:lnTo>
                      <a:lnTo>
                        <a:pt x="162" y="8"/>
                      </a:lnTo>
                      <a:lnTo>
                        <a:pt x="236" y="8"/>
                      </a:lnTo>
                      <a:lnTo>
                        <a:pt x="332" y="8"/>
                      </a:lnTo>
                      <a:lnTo>
                        <a:pt x="340" y="8"/>
                      </a:lnTo>
                      <a:lnTo>
                        <a:pt x="360" y="8"/>
                      </a:lnTo>
                      <a:lnTo>
                        <a:pt x="376" y="8"/>
                      </a:lnTo>
                      <a:lnTo>
                        <a:pt x="392" y="8"/>
                      </a:lnTo>
                      <a:lnTo>
                        <a:pt x="408" y="8"/>
                      </a:lnTo>
                      <a:lnTo>
                        <a:pt x="424" y="8"/>
                      </a:lnTo>
                      <a:lnTo>
                        <a:pt x="442" y="8"/>
                      </a:lnTo>
                      <a:lnTo>
                        <a:pt x="456" y="8"/>
                      </a:lnTo>
                      <a:lnTo>
                        <a:pt x="464" y="8"/>
                      </a:lnTo>
                      <a:lnTo>
                        <a:pt x="466" y="8"/>
                      </a:lnTo>
                      <a:lnTo>
                        <a:pt x="486" y="8"/>
                      </a:lnTo>
                      <a:lnTo>
                        <a:pt x="496" y="8"/>
                      </a:lnTo>
                      <a:lnTo>
                        <a:pt x="504" y="8"/>
                      </a:lnTo>
                      <a:lnTo>
                        <a:pt x="520" y="8"/>
                      </a:lnTo>
                      <a:lnTo>
                        <a:pt x="532" y="8"/>
                      </a:lnTo>
                      <a:lnTo>
                        <a:pt x="544" y="8"/>
                      </a:lnTo>
                      <a:lnTo>
                        <a:pt x="562" y="8"/>
                      </a:lnTo>
                      <a:lnTo>
                        <a:pt x="564" y="8"/>
                      </a:lnTo>
                      <a:lnTo>
                        <a:pt x="568" y="0"/>
                      </a:lnTo>
                      <a:lnTo>
                        <a:pt x="570" y="0"/>
                      </a:lnTo>
                      <a:lnTo>
                        <a:pt x="572" y="0"/>
                      </a:lnTo>
                      <a:lnTo>
                        <a:pt x="574" y="0"/>
                      </a:lnTo>
                      <a:lnTo>
                        <a:pt x="570" y="12"/>
                      </a:lnTo>
                      <a:lnTo>
                        <a:pt x="572" y="14"/>
                      </a:lnTo>
                      <a:lnTo>
                        <a:pt x="574" y="14"/>
                      </a:lnTo>
                      <a:lnTo>
                        <a:pt x="576" y="14"/>
                      </a:lnTo>
                      <a:lnTo>
                        <a:pt x="582" y="16"/>
                      </a:lnTo>
                      <a:lnTo>
                        <a:pt x="586" y="16"/>
                      </a:lnTo>
                      <a:lnTo>
                        <a:pt x="588" y="16"/>
                      </a:lnTo>
                      <a:lnTo>
                        <a:pt x="590" y="14"/>
                      </a:lnTo>
                      <a:lnTo>
                        <a:pt x="592" y="16"/>
                      </a:lnTo>
                      <a:lnTo>
                        <a:pt x="594" y="16"/>
                      </a:lnTo>
                      <a:lnTo>
                        <a:pt x="598" y="16"/>
                      </a:lnTo>
                      <a:lnTo>
                        <a:pt x="598" y="18"/>
                      </a:lnTo>
                      <a:lnTo>
                        <a:pt x="600" y="18"/>
                      </a:lnTo>
                      <a:lnTo>
                        <a:pt x="600" y="22"/>
                      </a:lnTo>
                      <a:lnTo>
                        <a:pt x="602" y="22"/>
                      </a:lnTo>
                      <a:lnTo>
                        <a:pt x="602" y="20"/>
                      </a:lnTo>
                      <a:lnTo>
                        <a:pt x="606" y="20"/>
                      </a:lnTo>
                      <a:lnTo>
                        <a:pt x="608" y="20"/>
                      </a:lnTo>
                      <a:lnTo>
                        <a:pt x="606" y="22"/>
                      </a:lnTo>
                      <a:lnTo>
                        <a:pt x="610" y="24"/>
                      </a:lnTo>
                      <a:lnTo>
                        <a:pt x="614" y="26"/>
                      </a:lnTo>
                      <a:lnTo>
                        <a:pt x="618" y="26"/>
                      </a:lnTo>
                      <a:lnTo>
                        <a:pt x="622" y="24"/>
                      </a:lnTo>
                      <a:lnTo>
                        <a:pt x="626" y="22"/>
                      </a:lnTo>
                      <a:lnTo>
                        <a:pt x="626" y="26"/>
                      </a:lnTo>
                      <a:lnTo>
                        <a:pt x="628" y="26"/>
                      </a:lnTo>
                      <a:lnTo>
                        <a:pt x="632" y="26"/>
                      </a:lnTo>
                      <a:lnTo>
                        <a:pt x="634" y="26"/>
                      </a:lnTo>
                      <a:lnTo>
                        <a:pt x="638" y="28"/>
                      </a:lnTo>
                      <a:lnTo>
                        <a:pt x="640" y="28"/>
                      </a:lnTo>
                      <a:lnTo>
                        <a:pt x="644" y="28"/>
                      </a:lnTo>
                      <a:lnTo>
                        <a:pt x="634" y="32"/>
                      </a:lnTo>
                      <a:lnTo>
                        <a:pt x="626" y="34"/>
                      </a:lnTo>
                      <a:lnTo>
                        <a:pt x="622" y="34"/>
                      </a:lnTo>
                      <a:lnTo>
                        <a:pt x="616" y="38"/>
                      </a:lnTo>
                      <a:lnTo>
                        <a:pt x="610" y="40"/>
                      </a:lnTo>
                      <a:lnTo>
                        <a:pt x="606" y="42"/>
                      </a:lnTo>
                      <a:lnTo>
                        <a:pt x="598" y="48"/>
                      </a:lnTo>
                      <a:lnTo>
                        <a:pt x="594" y="50"/>
                      </a:lnTo>
                      <a:lnTo>
                        <a:pt x="590" y="52"/>
                      </a:lnTo>
                      <a:lnTo>
                        <a:pt x="592" y="52"/>
                      </a:lnTo>
                      <a:lnTo>
                        <a:pt x="596" y="52"/>
                      </a:lnTo>
                      <a:lnTo>
                        <a:pt x="598" y="52"/>
                      </a:lnTo>
                      <a:lnTo>
                        <a:pt x="602" y="50"/>
                      </a:lnTo>
                      <a:lnTo>
                        <a:pt x="606" y="50"/>
                      </a:lnTo>
                      <a:lnTo>
                        <a:pt x="608" y="50"/>
                      </a:lnTo>
                      <a:lnTo>
                        <a:pt x="612" y="48"/>
                      </a:lnTo>
                      <a:lnTo>
                        <a:pt x="614" y="50"/>
                      </a:lnTo>
                      <a:lnTo>
                        <a:pt x="610" y="52"/>
                      </a:lnTo>
                      <a:lnTo>
                        <a:pt x="610" y="54"/>
                      </a:lnTo>
                      <a:lnTo>
                        <a:pt x="608" y="54"/>
                      </a:lnTo>
                      <a:lnTo>
                        <a:pt x="608" y="56"/>
                      </a:lnTo>
                      <a:lnTo>
                        <a:pt x="610" y="54"/>
                      </a:lnTo>
                      <a:lnTo>
                        <a:pt x="612" y="52"/>
                      </a:lnTo>
                      <a:lnTo>
                        <a:pt x="614" y="56"/>
                      </a:lnTo>
                      <a:lnTo>
                        <a:pt x="616" y="56"/>
                      </a:lnTo>
                      <a:lnTo>
                        <a:pt x="620" y="54"/>
                      </a:lnTo>
                      <a:lnTo>
                        <a:pt x="624" y="52"/>
                      </a:lnTo>
                      <a:lnTo>
                        <a:pt x="626" y="52"/>
                      </a:lnTo>
                      <a:lnTo>
                        <a:pt x="630" y="50"/>
                      </a:lnTo>
                      <a:lnTo>
                        <a:pt x="632" y="50"/>
                      </a:lnTo>
                      <a:lnTo>
                        <a:pt x="638" y="48"/>
                      </a:lnTo>
                      <a:lnTo>
                        <a:pt x="644" y="46"/>
                      </a:lnTo>
                      <a:lnTo>
                        <a:pt x="644" y="44"/>
                      </a:lnTo>
                      <a:lnTo>
                        <a:pt x="650" y="42"/>
                      </a:lnTo>
                      <a:lnTo>
                        <a:pt x="652" y="40"/>
                      </a:lnTo>
                      <a:lnTo>
                        <a:pt x="656" y="38"/>
                      </a:lnTo>
                      <a:lnTo>
                        <a:pt x="662" y="38"/>
                      </a:lnTo>
                      <a:lnTo>
                        <a:pt x="664" y="38"/>
                      </a:lnTo>
                      <a:lnTo>
                        <a:pt x="668" y="38"/>
                      </a:lnTo>
                      <a:lnTo>
                        <a:pt x="662" y="40"/>
                      </a:lnTo>
                      <a:lnTo>
                        <a:pt x="656" y="42"/>
                      </a:lnTo>
                      <a:lnTo>
                        <a:pt x="656" y="44"/>
                      </a:lnTo>
                      <a:lnTo>
                        <a:pt x="654" y="44"/>
                      </a:lnTo>
                      <a:lnTo>
                        <a:pt x="652" y="46"/>
                      </a:lnTo>
                      <a:lnTo>
                        <a:pt x="650" y="48"/>
                      </a:lnTo>
                      <a:lnTo>
                        <a:pt x="654" y="48"/>
                      </a:lnTo>
                      <a:lnTo>
                        <a:pt x="658" y="48"/>
                      </a:lnTo>
                      <a:lnTo>
                        <a:pt x="662" y="50"/>
                      </a:lnTo>
                      <a:lnTo>
                        <a:pt x="664" y="52"/>
                      </a:lnTo>
                      <a:lnTo>
                        <a:pt x="666" y="58"/>
                      </a:lnTo>
                      <a:lnTo>
                        <a:pt x="668" y="58"/>
                      </a:lnTo>
                      <a:lnTo>
                        <a:pt x="674" y="58"/>
                      </a:lnTo>
                      <a:lnTo>
                        <a:pt x="676" y="58"/>
                      </a:lnTo>
                      <a:lnTo>
                        <a:pt x="676" y="56"/>
                      </a:lnTo>
                      <a:lnTo>
                        <a:pt x="676" y="58"/>
                      </a:lnTo>
                      <a:lnTo>
                        <a:pt x="678" y="58"/>
                      </a:lnTo>
                      <a:lnTo>
                        <a:pt x="684" y="54"/>
                      </a:lnTo>
                      <a:lnTo>
                        <a:pt x="690" y="54"/>
                      </a:lnTo>
                      <a:lnTo>
                        <a:pt x="694" y="54"/>
                      </a:lnTo>
                      <a:lnTo>
                        <a:pt x="700" y="52"/>
                      </a:lnTo>
                      <a:lnTo>
                        <a:pt x="704" y="52"/>
                      </a:lnTo>
                      <a:lnTo>
                        <a:pt x="702" y="58"/>
                      </a:lnTo>
                      <a:lnTo>
                        <a:pt x="706" y="58"/>
                      </a:lnTo>
                      <a:lnTo>
                        <a:pt x="708" y="58"/>
                      </a:lnTo>
                      <a:lnTo>
                        <a:pt x="712" y="58"/>
                      </a:lnTo>
                      <a:lnTo>
                        <a:pt x="714" y="58"/>
                      </a:lnTo>
                      <a:lnTo>
                        <a:pt x="716" y="56"/>
                      </a:lnTo>
                      <a:lnTo>
                        <a:pt x="716" y="58"/>
                      </a:lnTo>
                      <a:lnTo>
                        <a:pt x="714" y="60"/>
                      </a:lnTo>
                      <a:lnTo>
                        <a:pt x="714" y="62"/>
                      </a:lnTo>
                      <a:lnTo>
                        <a:pt x="714" y="64"/>
                      </a:lnTo>
                      <a:lnTo>
                        <a:pt x="714" y="66"/>
                      </a:lnTo>
                      <a:lnTo>
                        <a:pt x="716" y="66"/>
                      </a:lnTo>
                      <a:lnTo>
                        <a:pt x="718" y="64"/>
                      </a:lnTo>
                      <a:lnTo>
                        <a:pt x="718" y="66"/>
                      </a:lnTo>
                      <a:lnTo>
                        <a:pt x="722" y="64"/>
                      </a:lnTo>
                      <a:lnTo>
                        <a:pt x="722" y="68"/>
                      </a:lnTo>
                      <a:lnTo>
                        <a:pt x="720" y="68"/>
                      </a:lnTo>
                      <a:lnTo>
                        <a:pt x="718" y="68"/>
                      </a:lnTo>
                      <a:lnTo>
                        <a:pt x="716" y="68"/>
                      </a:lnTo>
                      <a:lnTo>
                        <a:pt x="714" y="68"/>
                      </a:lnTo>
                      <a:lnTo>
                        <a:pt x="712" y="68"/>
                      </a:lnTo>
                      <a:lnTo>
                        <a:pt x="708" y="68"/>
                      </a:lnTo>
                      <a:lnTo>
                        <a:pt x="704" y="66"/>
                      </a:lnTo>
                      <a:lnTo>
                        <a:pt x="702" y="66"/>
                      </a:lnTo>
                      <a:lnTo>
                        <a:pt x="700" y="70"/>
                      </a:lnTo>
                      <a:lnTo>
                        <a:pt x="698" y="66"/>
                      </a:lnTo>
                      <a:lnTo>
                        <a:pt x="696" y="66"/>
                      </a:lnTo>
                      <a:lnTo>
                        <a:pt x="690" y="64"/>
                      </a:lnTo>
                      <a:lnTo>
                        <a:pt x="688" y="68"/>
                      </a:lnTo>
                      <a:lnTo>
                        <a:pt x="684" y="68"/>
                      </a:lnTo>
                      <a:lnTo>
                        <a:pt x="682" y="68"/>
                      </a:lnTo>
                      <a:lnTo>
                        <a:pt x="680" y="68"/>
                      </a:lnTo>
                      <a:lnTo>
                        <a:pt x="678" y="68"/>
                      </a:lnTo>
                      <a:lnTo>
                        <a:pt x="672" y="72"/>
                      </a:lnTo>
                      <a:lnTo>
                        <a:pt x="670" y="72"/>
                      </a:lnTo>
                      <a:lnTo>
                        <a:pt x="668" y="70"/>
                      </a:lnTo>
                      <a:lnTo>
                        <a:pt x="668" y="72"/>
                      </a:lnTo>
                      <a:lnTo>
                        <a:pt x="664" y="72"/>
                      </a:lnTo>
                      <a:lnTo>
                        <a:pt x="664" y="70"/>
                      </a:lnTo>
                      <a:lnTo>
                        <a:pt x="658" y="76"/>
                      </a:lnTo>
                      <a:lnTo>
                        <a:pt x="650" y="84"/>
                      </a:lnTo>
                      <a:lnTo>
                        <a:pt x="648" y="86"/>
                      </a:lnTo>
                      <a:lnTo>
                        <a:pt x="646" y="88"/>
                      </a:lnTo>
                      <a:lnTo>
                        <a:pt x="644" y="88"/>
                      </a:lnTo>
                      <a:lnTo>
                        <a:pt x="638" y="94"/>
                      </a:lnTo>
                      <a:lnTo>
                        <a:pt x="638" y="96"/>
                      </a:lnTo>
                      <a:lnTo>
                        <a:pt x="640" y="96"/>
                      </a:lnTo>
                      <a:lnTo>
                        <a:pt x="642" y="96"/>
                      </a:lnTo>
                      <a:lnTo>
                        <a:pt x="642" y="94"/>
                      </a:lnTo>
                      <a:lnTo>
                        <a:pt x="644" y="94"/>
                      </a:lnTo>
                      <a:lnTo>
                        <a:pt x="648" y="90"/>
                      </a:lnTo>
                      <a:lnTo>
                        <a:pt x="652" y="86"/>
                      </a:lnTo>
                      <a:lnTo>
                        <a:pt x="654" y="86"/>
                      </a:lnTo>
                      <a:lnTo>
                        <a:pt x="658" y="84"/>
                      </a:lnTo>
                      <a:lnTo>
                        <a:pt x="660" y="82"/>
                      </a:lnTo>
                      <a:lnTo>
                        <a:pt x="660" y="84"/>
                      </a:lnTo>
                      <a:lnTo>
                        <a:pt x="648" y="94"/>
                      </a:lnTo>
                      <a:lnTo>
                        <a:pt x="644" y="98"/>
                      </a:lnTo>
                      <a:lnTo>
                        <a:pt x="642" y="102"/>
                      </a:lnTo>
                      <a:lnTo>
                        <a:pt x="642" y="104"/>
                      </a:lnTo>
                      <a:lnTo>
                        <a:pt x="636" y="108"/>
                      </a:lnTo>
                      <a:lnTo>
                        <a:pt x="634" y="112"/>
                      </a:lnTo>
                      <a:lnTo>
                        <a:pt x="634" y="114"/>
                      </a:lnTo>
                      <a:lnTo>
                        <a:pt x="634" y="116"/>
                      </a:lnTo>
                      <a:lnTo>
                        <a:pt x="632" y="118"/>
                      </a:lnTo>
                      <a:lnTo>
                        <a:pt x="630" y="120"/>
                      </a:lnTo>
                      <a:lnTo>
                        <a:pt x="628" y="122"/>
                      </a:lnTo>
                      <a:lnTo>
                        <a:pt x="628" y="124"/>
                      </a:lnTo>
                      <a:lnTo>
                        <a:pt x="628" y="126"/>
                      </a:lnTo>
                      <a:lnTo>
                        <a:pt x="626" y="128"/>
                      </a:lnTo>
                      <a:lnTo>
                        <a:pt x="626" y="132"/>
                      </a:lnTo>
                      <a:lnTo>
                        <a:pt x="626" y="134"/>
                      </a:lnTo>
                      <a:lnTo>
                        <a:pt x="624" y="136"/>
                      </a:lnTo>
                      <a:lnTo>
                        <a:pt x="624" y="138"/>
                      </a:lnTo>
                      <a:lnTo>
                        <a:pt x="622" y="140"/>
                      </a:lnTo>
                      <a:lnTo>
                        <a:pt x="622" y="144"/>
                      </a:lnTo>
                      <a:lnTo>
                        <a:pt x="622" y="146"/>
                      </a:lnTo>
                      <a:lnTo>
                        <a:pt x="622" y="148"/>
                      </a:lnTo>
                      <a:lnTo>
                        <a:pt x="622" y="150"/>
                      </a:lnTo>
                      <a:lnTo>
                        <a:pt x="622" y="152"/>
                      </a:lnTo>
                      <a:lnTo>
                        <a:pt x="624" y="154"/>
                      </a:lnTo>
                      <a:lnTo>
                        <a:pt x="626" y="154"/>
                      </a:lnTo>
                      <a:lnTo>
                        <a:pt x="628" y="154"/>
                      </a:lnTo>
                      <a:lnTo>
                        <a:pt x="632" y="152"/>
                      </a:lnTo>
                      <a:lnTo>
                        <a:pt x="634" y="152"/>
                      </a:lnTo>
                      <a:lnTo>
                        <a:pt x="636" y="150"/>
                      </a:lnTo>
                      <a:lnTo>
                        <a:pt x="642" y="148"/>
                      </a:lnTo>
                      <a:lnTo>
                        <a:pt x="644" y="144"/>
                      </a:lnTo>
                      <a:lnTo>
                        <a:pt x="648" y="140"/>
                      </a:lnTo>
                      <a:lnTo>
                        <a:pt x="652" y="132"/>
                      </a:lnTo>
                      <a:lnTo>
                        <a:pt x="652" y="128"/>
                      </a:lnTo>
                      <a:lnTo>
                        <a:pt x="654" y="126"/>
                      </a:lnTo>
                      <a:lnTo>
                        <a:pt x="652" y="118"/>
                      </a:lnTo>
                      <a:lnTo>
                        <a:pt x="654" y="112"/>
                      </a:lnTo>
                      <a:lnTo>
                        <a:pt x="656" y="110"/>
                      </a:lnTo>
                      <a:lnTo>
                        <a:pt x="658" y="108"/>
                      </a:lnTo>
                      <a:lnTo>
                        <a:pt x="658" y="106"/>
                      </a:lnTo>
                      <a:lnTo>
                        <a:pt x="660" y="104"/>
                      </a:lnTo>
                      <a:lnTo>
                        <a:pt x="664" y="102"/>
                      </a:lnTo>
                      <a:lnTo>
                        <a:pt x="666" y="100"/>
                      </a:lnTo>
                      <a:lnTo>
                        <a:pt x="666" y="98"/>
                      </a:lnTo>
                      <a:lnTo>
                        <a:pt x="668" y="94"/>
                      </a:lnTo>
                      <a:lnTo>
                        <a:pt x="670" y="94"/>
                      </a:lnTo>
                      <a:lnTo>
                        <a:pt x="670" y="92"/>
                      </a:lnTo>
                      <a:lnTo>
                        <a:pt x="672" y="90"/>
                      </a:lnTo>
                      <a:lnTo>
                        <a:pt x="674" y="90"/>
                      </a:lnTo>
                      <a:lnTo>
                        <a:pt x="678" y="88"/>
                      </a:lnTo>
                      <a:lnTo>
                        <a:pt x="680" y="86"/>
                      </a:lnTo>
                      <a:lnTo>
                        <a:pt x="680" y="88"/>
                      </a:lnTo>
                      <a:lnTo>
                        <a:pt x="678" y="92"/>
                      </a:lnTo>
                      <a:lnTo>
                        <a:pt x="680" y="88"/>
                      </a:lnTo>
                      <a:lnTo>
                        <a:pt x="680" y="90"/>
                      </a:lnTo>
                      <a:lnTo>
                        <a:pt x="680" y="94"/>
                      </a:lnTo>
                      <a:lnTo>
                        <a:pt x="680" y="90"/>
                      </a:lnTo>
                      <a:lnTo>
                        <a:pt x="682" y="88"/>
                      </a:lnTo>
                      <a:lnTo>
                        <a:pt x="684" y="84"/>
                      </a:lnTo>
                      <a:lnTo>
                        <a:pt x="688" y="82"/>
                      </a:lnTo>
                      <a:lnTo>
                        <a:pt x="690" y="80"/>
                      </a:lnTo>
                      <a:lnTo>
                        <a:pt x="692" y="80"/>
                      </a:lnTo>
                      <a:lnTo>
                        <a:pt x="692" y="78"/>
                      </a:lnTo>
                      <a:lnTo>
                        <a:pt x="692" y="74"/>
                      </a:lnTo>
                      <a:lnTo>
                        <a:pt x="694" y="74"/>
                      </a:lnTo>
                      <a:lnTo>
                        <a:pt x="696" y="72"/>
                      </a:lnTo>
                      <a:lnTo>
                        <a:pt x="698" y="72"/>
                      </a:lnTo>
                      <a:lnTo>
                        <a:pt x="700" y="72"/>
                      </a:lnTo>
                      <a:lnTo>
                        <a:pt x="704" y="74"/>
                      </a:lnTo>
                      <a:lnTo>
                        <a:pt x="708" y="76"/>
                      </a:lnTo>
                      <a:lnTo>
                        <a:pt x="708" y="78"/>
                      </a:lnTo>
                      <a:lnTo>
                        <a:pt x="712" y="78"/>
                      </a:lnTo>
                      <a:lnTo>
                        <a:pt x="714" y="80"/>
                      </a:lnTo>
                      <a:lnTo>
                        <a:pt x="716" y="80"/>
                      </a:lnTo>
                      <a:lnTo>
                        <a:pt x="718" y="84"/>
                      </a:lnTo>
                      <a:lnTo>
                        <a:pt x="718" y="86"/>
                      </a:lnTo>
                      <a:lnTo>
                        <a:pt x="716" y="86"/>
                      </a:lnTo>
                      <a:lnTo>
                        <a:pt x="714" y="88"/>
                      </a:lnTo>
                      <a:lnTo>
                        <a:pt x="714" y="90"/>
                      </a:lnTo>
                      <a:lnTo>
                        <a:pt x="716" y="90"/>
                      </a:lnTo>
                      <a:lnTo>
                        <a:pt x="714" y="94"/>
                      </a:lnTo>
                      <a:lnTo>
                        <a:pt x="714" y="98"/>
                      </a:lnTo>
                      <a:lnTo>
                        <a:pt x="708" y="104"/>
                      </a:lnTo>
                      <a:lnTo>
                        <a:pt x="706" y="104"/>
                      </a:lnTo>
                      <a:lnTo>
                        <a:pt x="704" y="106"/>
                      </a:lnTo>
                      <a:lnTo>
                        <a:pt x="700" y="108"/>
                      </a:lnTo>
                      <a:lnTo>
                        <a:pt x="698" y="108"/>
                      </a:lnTo>
                      <a:lnTo>
                        <a:pt x="696" y="112"/>
                      </a:lnTo>
                      <a:lnTo>
                        <a:pt x="696" y="114"/>
                      </a:lnTo>
                      <a:lnTo>
                        <a:pt x="698" y="116"/>
                      </a:lnTo>
                      <a:lnTo>
                        <a:pt x="700" y="114"/>
                      </a:lnTo>
                      <a:lnTo>
                        <a:pt x="704" y="112"/>
                      </a:lnTo>
                      <a:lnTo>
                        <a:pt x="706" y="110"/>
                      </a:lnTo>
                      <a:lnTo>
                        <a:pt x="708" y="108"/>
                      </a:lnTo>
                      <a:lnTo>
                        <a:pt x="706" y="108"/>
                      </a:lnTo>
                      <a:lnTo>
                        <a:pt x="708" y="108"/>
                      </a:lnTo>
                      <a:lnTo>
                        <a:pt x="710" y="108"/>
                      </a:lnTo>
                      <a:lnTo>
                        <a:pt x="712" y="108"/>
                      </a:lnTo>
                      <a:lnTo>
                        <a:pt x="714" y="106"/>
                      </a:lnTo>
                      <a:lnTo>
                        <a:pt x="716" y="106"/>
                      </a:lnTo>
                      <a:lnTo>
                        <a:pt x="718" y="108"/>
                      </a:lnTo>
                      <a:lnTo>
                        <a:pt x="718" y="110"/>
                      </a:lnTo>
                      <a:lnTo>
                        <a:pt x="718" y="114"/>
                      </a:lnTo>
                      <a:lnTo>
                        <a:pt x="716" y="120"/>
                      </a:lnTo>
                      <a:lnTo>
                        <a:pt x="716" y="122"/>
                      </a:lnTo>
                      <a:lnTo>
                        <a:pt x="716" y="124"/>
                      </a:lnTo>
                      <a:lnTo>
                        <a:pt x="716" y="128"/>
                      </a:lnTo>
                      <a:lnTo>
                        <a:pt x="712" y="136"/>
                      </a:lnTo>
                      <a:lnTo>
                        <a:pt x="708" y="138"/>
                      </a:lnTo>
                      <a:lnTo>
                        <a:pt x="708" y="136"/>
                      </a:lnTo>
                      <a:lnTo>
                        <a:pt x="710" y="134"/>
                      </a:lnTo>
                      <a:lnTo>
                        <a:pt x="708" y="134"/>
                      </a:lnTo>
                      <a:lnTo>
                        <a:pt x="706" y="136"/>
                      </a:lnTo>
                      <a:lnTo>
                        <a:pt x="704" y="138"/>
                      </a:lnTo>
                      <a:lnTo>
                        <a:pt x="704" y="140"/>
                      </a:lnTo>
                      <a:lnTo>
                        <a:pt x="702" y="142"/>
                      </a:lnTo>
                      <a:lnTo>
                        <a:pt x="700" y="142"/>
                      </a:lnTo>
                      <a:lnTo>
                        <a:pt x="698" y="144"/>
                      </a:lnTo>
                      <a:lnTo>
                        <a:pt x="694" y="148"/>
                      </a:lnTo>
                      <a:lnTo>
                        <a:pt x="690" y="150"/>
                      </a:lnTo>
                      <a:lnTo>
                        <a:pt x="690" y="152"/>
                      </a:lnTo>
                      <a:lnTo>
                        <a:pt x="688" y="152"/>
                      </a:lnTo>
                      <a:lnTo>
                        <a:pt x="690" y="152"/>
                      </a:lnTo>
                      <a:lnTo>
                        <a:pt x="690" y="154"/>
                      </a:lnTo>
                      <a:lnTo>
                        <a:pt x="692" y="154"/>
                      </a:lnTo>
                      <a:lnTo>
                        <a:pt x="694" y="156"/>
                      </a:lnTo>
                      <a:lnTo>
                        <a:pt x="698" y="156"/>
                      </a:lnTo>
                      <a:lnTo>
                        <a:pt x="698" y="158"/>
                      </a:lnTo>
                      <a:lnTo>
                        <a:pt x="700" y="158"/>
                      </a:lnTo>
                      <a:lnTo>
                        <a:pt x="702" y="160"/>
                      </a:lnTo>
                      <a:lnTo>
                        <a:pt x="704" y="158"/>
                      </a:lnTo>
                      <a:lnTo>
                        <a:pt x="706" y="158"/>
                      </a:lnTo>
                      <a:lnTo>
                        <a:pt x="708" y="158"/>
                      </a:lnTo>
                      <a:lnTo>
                        <a:pt x="712" y="156"/>
                      </a:lnTo>
                      <a:lnTo>
                        <a:pt x="714" y="158"/>
                      </a:lnTo>
                      <a:lnTo>
                        <a:pt x="720" y="154"/>
                      </a:lnTo>
                      <a:lnTo>
                        <a:pt x="722" y="152"/>
                      </a:lnTo>
                      <a:lnTo>
                        <a:pt x="724" y="152"/>
                      </a:lnTo>
                      <a:lnTo>
                        <a:pt x="730" y="150"/>
                      </a:lnTo>
                      <a:lnTo>
                        <a:pt x="738" y="150"/>
                      </a:lnTo>
                      <a:lnTo>
                        <a:pt x="740" y="148"/>
                      </a:lnTo>
                      <a:lnTo>
                        <a:pt x="746" y="146"/>
                      </a:lnTo>
                      <a:lnTo>
                        <a:pt x="754" y="144"/>
                      </a:lnTo>
                      <a:lnTo>
                        <a:pt x="756" y="142"/>
                      </a:lnTo>
                      <a:lnTo>
                        <a:pt x="762" y="138"/>
                      </a:lnTo>
                      <a:lnTo>
                        <a:pt x="766" y="136"/>
                      </a:lnTo>
                      <a:lnTo>
                        <a:pt x="770" y="134"/>
                      </a:lnTo>
                      <a:lnTo>
                        <a:pt x="772" y="132"/>
                      </a:lnTo>
                      <a:lnTo>
                        <a:pt x="772" y="130"/>
                      </a:lnTo>
                      <a:lnTo>
                        <a:pt x="772" y="128"/>
                      </a:lnTo>
                      <a:lnTo>
                        <a:pt x="772" y="126"/>
                      </a:lnTo>
                      <a:lnTo>
                        <a:pt x="772" y="122"/>
                      </a:lnTo>
                      <a:lnTo>
                        <a:pt x="782" y="120"/>
                      </a:lnTo>
                      <a:lnTo>
                        <a:pt x="786" y="120"/>
                      </a:lnTo>
                      <a:lnTo>
                        <a:pt x="790" y="120"/>
                      </a:lnTo>
                      <a:lnTo>
                        <a:pt x="794" y="120"/>
                      </a:lnTo>
                      <a:lnTo>
                        <a:pt x="796" y="124"/>
                      </a:lnTo>
                      <a:lnTo>
                        <a:pt x="800" y="122"/>
                      </a:lnTo>
                      <a:lnTo>
                        <a:pt x="804" y="122"/>
                      </a:lnTo>
                      <a:lnTo>
                        <a:pt x="806" y="122"/>
                      </a:lnTo>
                      <a:lnTo>
                        <a:pt x="810" y="120"/>
                      </a:lnTo>
                      <a:lnTo>
                        <a:pt x="812" y="120"/>
                      </a:lnTo>
                      <a:lnTo>
                        <a:pt x="814" y="120"/>
                      </a:lnTo>
                      <a:lnTo>
                        <a:pt x="816" y="118"/>
                      </a:lnTo>
                      <a:lnTo>
                        <a:pt x="818" y="116"/>
                      </a:lnTo>
                      <a:lnTo>
                        <a:pt x="820" y="114"/>
                      </a:lnTo>
                      <a:lnTo>
                        <a:pt x="820" y="110"/>
                      </a:lnTo>
                      <a:lnTo>
                        <a:pt x="822" y="110"/>
                      </a:lnTo>
                      <a:lnTo>
                        <a:pt x="824" y="108"/>
                      </a:lnTo>
                      <a:lnTo>
                        <a:pt x="822" y="108"/>
                      </a:lnTo>
                      <a:lnTo>
                        <a:pt x="820" y="106"/>
                      </a:lnTo>
                      <a:lnTo>
                        <a:pt x="822" y="104"/>
                      </a:lnTo>
                      <a:lnTo>
                        <a:pt x="826" y="104"/>
                      </a:lnTo>
                      <a:lnTo>
                        <a:pt x="830" y="102"/>
                      </a:lnTo>
                      <a:lnTo>
                        <a:pt x="832" y="100"/>
                      </a:lnTo>
                      <a:lnTo>
                        <a:pt x="844" y="92"/>
                      </a:lnTo>
                      <a:lnTo>
                        <a:pt x="848" y="90"/>
                      </a:lnTo>
                      <a:lnTo>
                        <a:pt x="852" y="88"/>
                      </a:lnTo>
                      <a:lnTo>
                        <a:pt x="854" y="88"/>
                      </a:lnTo>
                      <a:lnTo>
                        <a:pt x="856" y="88"/>
                      </a:lnTo>
                      <a:lnTo>
                        <a:pt x="866" y="88"/>
                      </a:lnTo>
                      <a:lnTo>
                        <a:pt x="872" y="88"/>
                      </a:lnTo>
                      <a:lnTo>
                        <a:pt x="876" y="88"/>
                      </a:lnTo>
                      <a:lnTo>
                        <a:pt x="878" y="88"/>
                      </a:lnTo>
                      <a:lnTo>
                        <a:pt x="890" y="88"/>
                      </a:lnTo>
                      <a:lnTo>
                        <a:pt x="900" y="88"/>
                      </a:lnTo>
                      <a:lnTo>
                        <a:pt x="908" y="88"/>
                      </a:lnTo>
                      <a:lnTo>
                        <a:pt x="908" y="84"/>
                      </a:lnTo>
                      <a:lnTo>
                        <a:pt x="912" y="82"/>
                      </a:lnTo>
                      <a:lnTo>
                        <a:pt x="912" y="84"/>
                      </a:lnTo>
                      <a:lnTo>
                        <a:pt x="914" y="84"/>
                      </a:lnTo>
                      <a:lnTo>
                        <a:pt x="914" y="82"/>
                      </a:lnTo>
                      <a:lnTo>
                        <a:pt x="914" y="84"/>
                      </a:lnTo>
                      <a:lnTo>
                        <a:pt x="916" y="82"/>
                      </a:lnTo>
                      <a:lnTo>
                        <a:pt x="918" y="84"/>
                      </a:lnTo>
                      <a:lnTo>
                        <a:pt x="918" y="82"/>
                      </a:lnTo>
                      <a:lnTo>
                        <a:pt x="920" y="80"/>
                      </a:lnTo>
                      <a:lnTo>
                        <a:pt x="922" y="80"/>
                      </a:lnTo>
                      <a:lnTo>
                        <a:pt x="924" y="76"/>
                      </a:lnTo>
                      <a:lnTo>
                        <a:pt x="926" y="74"/>
                      </a:lnTo>
                      <a:lnTo>
                        <a:pt x="930" y="72"/>
                      </a:lnTo>
                      <a:lnTo>
                        <a:pt x="934" y="68"/>
                      </a:lnTo>
                      <a:lnTo>
                        <a:pt x="932" y="66"/>
                      </a:lnTo>
                      <a:lnTo>
                        <a:pt x="934" y="64"/>
                      </a:lnTo>
                      <a:lnTo>
                        <a:pt x="936" y="62"/>
                      </a:lnTo>
                      <a:lnTo>
                        <a:pt x="940" y="58"/>
                      </a:lnTo>
                      <a:lnTo>
                        <a:pt x="942" y="56"/>
                      </a:lnTo>
                      <a:lnTo>
                        <a:pt x="944" y="52"/>
                      </a:lnTo>
                      <a:lnTo>
                        <a:pt x="960" y="38"/>
                      </a:lnTo>
                      <a:lnTo>
                        <a:pt x="960" y="40"/>
                      </a:lnTo>
                      <a:lnTo>
                        <a:pt x="962" y="42"/>
                      </a:lnTo>
                      <a:lnTo>
                        <a:pt x="968" y="40"/>
                      </a:lnTo>
                      <a:lnTo>
                        <a:pt x="972" y="38"/>
                      </a:lnTo>
                      <a:lnTo>
                        <a:pt x="974" y="38"/>
                      </a:lnTo>
                      <a:lnTo>
                        <a:pt x="978" y="42"/>
                      </a:lnTo>
                      <a:lnTo>
                        <a:pt x="978" y="44"/>
                      </a:lnTo>
                      <a:lnTo>
                        <a:pt x="980" y="44"/>
                      </a:lnTo>
                      <a:lnTo>
                        <a:pt x="970" y="74"/>
                      </a:lnTo>
                      <a:lnTo>
                        <a:pt x="974" y="76"/>
                      </a:lnTo>
                      <a:lnTo>
                        <a:pt x="976" y="76"/>
                      </a:lnTo>
                      <a:lnTo>
                        <a:pt x="972" y="84"/>
                      </a:lnTo>
                      <a:lnTo>
                        <a:pt x="974" y="86"/>
                      </a:lnTo>
                      <a:lnTo>
                        <a:pt x="976" y="84"/>
                      </a:lnTo>
                      <a:lnTo>
                        <a:pt x="978" y="86"/>
                      </a:lnTo>
                      <a:lnTo>
                        <a:pt x="980" y="86"/>
                      </a:lnTo>
                      <a:lnTo>
                        <a:pt x="982" y="86"/>
                      </a:lnTo>
                      <a:lnTo>
                        <a:pt x="978" y="92"/>
                      </a:lnTo>
                      <a:lnTo>
                        <a:pt x="972" y="96"/>
                      </a:lnTo>
                      <a:lnTo>
                        <a:pt x="970" y="96"/>
                      </a:lnTo>
                      <a:lnTo>
                        <a:pt x="966" y="98"/>
                      </a:lnTo>
                      <a:lnTo>
                        <a:pt x="964" y="100"/>
                      </a:lnTo>
                      <a:lnTo>
                        <a:pt x="964" y="98"/>
                      </a:lnTo>
                      <a:lnTo>
                        <a:pt x="962" y="98"/>
                      </a:lnTo>
                      <a:lnTo>
                        <a:pt x="960" y="100"/>
                      </a:lnTo>
                      <a:lnTo>
                        <a:pt x="958" y="100"/>
                      </a:lnTo>
                      <a:lnTo>
                        <a:pt x="956" y="102"/>
                      </a:lnTo>
                      <a:lnTo>
                        <a:pt x="954" y="104"/>
                      </a:lnTo>
                      <a:lnTo>
                        <a:pt x="952" y="104"/>
                      </a:lnTo>
                      <a:lnTo>
                        <a:pt x="952" y="100"/>
                      </a:lnTo>
                      <a:lnTo>
                        <a:pt x="950" y="102"/>
                      </a:lnTo>
                      <a:lnTo>
                        <a:pt x="946" y="104"/>
                      </a:lnTo>
                      <a:lnTo>
                        <a:pt x="946" y="102"/>
                      </a:lnTo>
                      <a:lnTo>
                        <a:pt x="948" y="98"/>
                      </a:lnTo>
                      <a:lnTo>
                        <a:pt x="946" y="98"/>
                      </a:lnTo>
                      <a:lnTo>
                        <a:pt x="944" y="100"/>
                      </a:lnTo>
                      <a:lnTo>
                        <a:pt x="944" y="102"/>
                      </a:lnTo>
                      <a:lnTo>
                        <a:pt x="942" y="104"/>
                      </a:lnTo>
                      <a:lnTo>
                        <a:pt x="940" y="104"/>
                      </a:lnTo>
                      <a:lnTo>
                        <a:pt x="940" y="108"/>
                      </a:lnTo>
                      <a:lnTo>
                        <a:pt x="934" y="110"/>
                      </a:lnTo>
                      <a:lnTo>
                        <a:pt x="934" y="108"/>
                      </a:lnTo>
                      <a:lnTo>
                        <a:pt x="932" y="110"/>
                      </a:lnTo>
                      <a:lnTo>
                        <a:pt x="930" y="110"/>
                      </a:lnTo>
                      <a:lnTo>
                        <a:pt x="928" y="110"/>
                      </a:lnTo>
                      <a:lnTo>
                        <a:pt x="926" y="112"/>
                      </a:lnTo>
                      <a:lnTo>
                        <a:pt x="924" y="112"/>
                      </a:lnTo>
                      <a:lnTo>
                        <a:pt x="922" y="112"/>
                      </a:lnTo>
                      <a:lnTo>
                        <a:pt x="920" y="112"/>
                      </a:lnTo>
                      <a:lnTo>
                        <a:pt x="920" y="114"/>
                      </a:lnTo>
                      <a:lnTo>
                        <a:pt x="918" y="114"/>
                      </a:lnTo>
                      <a:lnTo>
                        <a:pt x="918" y="116"/>
                      </a:lnTo>
                      <a:lnTo>
                        <a:pt x="916" y="116"/>
                      </a:lnTo>
                      <a:lnTo>
                        <a:pt x="914" y="116"/>
                      </a:lnTo>
                      <a:lnTo>
                        <a:pt x="914" y="118"/>
                      </a:lnTo>
                      <a:lnTo>
                        <a:pt x="908" y="122"/>
                      </a:lnTo>
                      <a:lnTo>
                        <a:pt x="908" y="124"/>
                      </a:lnTo>
                      <a:lnTo>
                        <a:pt x="906" y="126"/>
                      </a:lnTo>
                      <a:lnTo>
                        <a:pt x="904" y="130"/>
                      </a:lnTo>
                      <a:lnTo>
                        <a:pt x="904" y="134"/>
                      </a:lnTo>
                      <a:lnTo>
                        <a:pt x="906" y="134"/>
                      </a:lnTo>
                      <a:lnTo>
                        <a:pt x="906" y="136"/>
                      </a:lnTo>
                      <a:lnTo>
                        <a:pt x="902" y="136"/>
                      </a:lnTo>
                      <a:lnTo>
                        <a:pt x="898" y="140"/>
                      </a:lnTo>
                      <a:lnTo>
                        <a:pt x="898" y="142"/>
                      </a:lnTo>
                      <a:lnTo>
                        <a:pt x="900" y="144"/>
                      </a:lnTo>
                      <a:lnTo>
                        <a:pt x="902" y="148"/>
                      </a:lnTo>
                      <a:lnTo>
                        <a:pt x="900" y="150"/>
                      </a:lnTo>
                      <a:lnTo>
                        <a:pt x="902" y="150"/>
                      </a:lnTo>
                      <a:lnTo>
                        <a:pt x="902" y="152"/>
                      </a:lnTo>
                      <a:lnTo>
                        <a:pt x="906" y="152"/>
                      </a:lnTo>
                      <a:lnTo>
                        <a:pt x="908" y="152"/>
                      </a:lnTo>
                      <a:lnTo>
                        <a:pt x="908" y="150"/>
                      </a:lnTo>
                      <a:lnTo>
                        <a:pt x="908" y="148"/>
                      </a:lnTo>
                      <a:lnTo>
                        <a:pt x="910" y="150"/>
                      </a:lnTo>
                      <a:lnTo>
                        <a:pt x="908" y="152"/>
                      </a:lnTo>
                      <a:lnTo>
                        <a:pt x="908" y="156"/>
                      </a:lnTo>
                      <a:lnTo>
                        <a:pt x="908" y="154"/>
                      </a:lnTo>
                      <a:lnTo>
                        <a:pt x="902" y="154"/>
                      </a:lnTo>
                      <a:lnTo>
                        <a:pt x="900" y="156"/>
                      </a:lnTo>
                      <a:lnTo>
                        <a:pt x="898" y="156"/>
                      </a:lnTo>
                      <a:lnTo>
                        <a:pt x="892" y="158"/>
                      </a:lnTo>
                      <a:lnTo>
                        <a:pt x="898" y="156"/>
                      </a:lnTo>
                      <a:lnTo>
                        <a:pt x="898" y="154"/>
                      </a:lnTo>
                      <a:lnTo>
                        <a:pt x="898" y="152"/>
                      </a:lnTo>
                      <a:lnTo>
                        <a:pt x="898" y="154"/>
                      </a:lnTo>
                      <a:lnTo>
                        <a:pt x="896" y="154"/>
                      </a:lnTo>
                      <a:lnTo>
                        <a:pt x="894" y="154"/>
                      </a:lnTo>
                      <a:lnTo>
                        <a:pt x="892" y="156"/>
                      </a:lnTo>
                      <a:lnTo>
                        <a:pt x="890" y="158"/>
                      </a:lnTo>
                      <a:lnTo>
                        <a:pt x="890" y="156"/>
                      </a:lnTo>
                      <a:lnTo>
                        <a:pt x="888" y="158"/>
                      </a:lnTo>
                      <a:lnTo>
                        <a:pt x="888" y="156"/>
                      </a:lnTo>
                      <a:lnTo>
                        <a:pt x="886" y="158"/>
                      </a:lnTo>
                      <a:lnTo>
                        <a:pt x="884" y="158"/>
                      </a:lnTo>
                      <a:lnTo>
                        <a:pt x="882" y="160"/>
                      </a:lnTo>
                      <a:lnTo>
                        <a:pt x="880" y="160"/>
                      </a:lnTo>
                      <a:lnTo>
                        <a:pt x="874" y="162"/>
                      </a:lnTo>
                      <a:lnTo>
                        <a:pt x="874" y="160"/>
                      </a:lnTo>
                      <a:lnTo>
                        <a:pt x="874" y="162"/>
                      </a:lnTo>
                      <a:lnTo>
                        <a:pt x="868" y="162"/>
                      </a:lnTo>
                      <a:lnTo>
                        <a:pt x="864" y="162"/>
                      </a:lnTo>
                      <a:lnTo>
                        <a:pt x="862" y="162"/>
                      </a:lnTo>
                      <a:lnTo>
                        <a:pt x="862" y="162"/>
                      </a:lnTo>
                      <a:lnTo>
                        <a:pt x="858" y="162"/>
                      </a:lnTo>
                      <a:lnTo>
                        <a:pt x="854" y="164"/>
                      </a:lnTo>
                      <a:lnTo>
                        <a:pt x="852" y="166"/>
                      </a:lnTo>
                      <a:lnTo>
                        <a:pt x="850" y="166"/>
                      </a:lnTo>
                      <a:lnTo>
                        <a:pt x="844" y="168"/>
                      </a:lnTo>
                      <a:lnTo>
                        <a:pt x="842" y="170"/>
                      </a:lnTo>
                      <a:lnTo>
                        <a:pt x="842" y="172"/>
                      </a:lnTo>
                      <a:lnTo>
                        <a:pt x="844" y="170"/>
                      </a:lnTo>
                      <a:lnTo>
                        <a:pt x="848" y="170"/>
                      </a:lnTo>
                      <a:lnTo>
                        <a:pt x="850" y="170"/>
                      </a:lnTo>
                      <a:lnTo>
                        <a:pt x="852" y="170"/>
                      </a:lnTo>
                      <a:lnTo>
                        <a:pt x="854" y="168"/>
                      </a:lnTo>
                      <a:lnTo>
                        <a:pt x="858" y="168"/>
                      </a:lnTo>
                      <a:lnTo>
                        <a:pt x="864" y="166"/>
                      </a:lnTo>
                      <a:lnTo>
                        <a:pt x="866" y="166"/>
                      </a:lnTo>
                      <a:lnTo>
                        <a:pt x="868" y="164"/>
                      </a:lnTo>
                      <a:lnTo>
                        <a:pt x="868" y="166"/>
                      </a:lnTo>
                      <a:lnTo>
                        <a:pt x="868" y="168"/>
                      </a:lnTo>
                      <a:lnTo>
                        <a:pt x="870" y="168"/>
                      </a:lnTo>
                      <a:lnTo>
                        <a:pt x="872" y="166"/>
                      </a:lnTo>
                      <a:lnTo>
                        <a:pt x="874" y="166"/>
                      </a:lnTo>
                      <a:lnTo>
                        <a:pt x="872" y="166"/>
                      </a:lnTo>
                      <a:lnTo>
                        <a:pt x="872" y="168"/>
                      </a:lnTo>
                      <a:lnTo>
                        <a:pt x="866" y="170"/>
                      </a:lnTo>
                      <a:lnTo>
                        <a:pt x="850" y="176"/>
                      </a:lnTo>
                      <a:lnTo>
                        <a:pt x="846" y="176"/>
                      </a:lnTo>
                      <a:lnTo>
                        <a:pt x="842" y="176"/>
                      </a:lnTo>
                      <a:lnTo>
                        <a:pt x="840" y="176"/>
                      </a:lnTo>
                      <a:lnTo>
                        <a:pt x="838" y="176"/>
                      </a:lnTo>
                      <a:lnTo>
                        <a:pt x="836" y="176"/>
                      </a:lnTo>
                      <a:lnTo>
                        <a:pt x="834" y="176"/>
                      </a:lnTo>
                      <a:lnTo>
                        <a:pt x="830" y="178"/>
                      </a:lnTo>
                      <a:lnTo>
                        <a:pt x="832" y="180"/>
                      </a:lnTo>
                      <a:lnTo>
                        <a:pt x="832" y="178"/>
                      </a:lnTo>
                      <a:lnTo>
                        <a:pt x="834" y="180"/>
                      </a:lnTo>
                      <a:lnTo>
                        <a:pt x="836" y="178"/>
                      </a:lnTo>
                      <a:lnTo>
                        <a:pt x="834" y="180"/>
                      </a:lnTo>
                      <a:lnTo>
                        <a:pt x="832" y="186"/>
                      </a:lnTo>
                      <a:lnTo>
                        <a:pt x="828" y="194"/>
                      </a:lnTo>
                      <a:lnTo>
                        <a:pt x="824" y="198"/>
                      </a:lnTo>
                      <a:lnTo>
                        <a:pt x="818" y="202"/>
                      </a:lnTo>
                      <a:lnTo>
                        <a:pt x="814" y="208"/>
                      </a:lnTo>
                      <a:lnTo>
                        <a:pt x="812" y="208"/>
                      </a:lnTo>
                      <a:lnTo>
                        <a:pt x="810" y="210"/>
                      </a:lnTo>
                      <a:lnTo>
                        <a:pt x="812" y="204"/>
                      </a:lnTo>
                      <a:lnTo>
                        <a:pt x="810" y="204"/>
                      </a:lnTo>
                      <a:lnTo>
                        <a:pt x="808" y="202"/>
                      </a:lnTo>
                      <a:lnTo>
                        <a:pt x="806" y="202"/>
                      </a:lnTo>
                      <a:lnTo>
                        <a:pt x="806" y="200"/>
                      </a:lnTo>
                      <a:lnTo>
                        <a:pt x="804" y="198"/>
                      </a:lnTo>
                      <a:lnTo>
                        <a:pt x="806" y="196"/>
                      </a:lnTo>
                      <a:lnTo>
                        <a:pt x="804" y="196"/>
                      </a:lnTo>
                      <a:lnTo>
                        <a:pt x="804" y="198"/>
                      </a:lnTo>
                      <a:lnTo>
                        <a:pt x="804" y="200"/>
                      </a:lnTo>
                      <a:lnTo>
                        <a:pt x="806" y="202"/>
                      </a:lnTo>
                      <a:lnTo>
                        <a:pt x="804" y="206"/>
                      </a:lnTo>
                      <a:lnTo>
                        <a:pt x="806" y="208"/>
                      </a:lnTo>
                      <a:lnTo>
                        <a:pt x="806" y="212"/>
                      </a:lnTo>
                      <a:lnTo>
                        <a:pt x="808" y="212"/>
                      </a:lnTo>
                      <a:lnTo>
                        <a:pt x="806" y="220"/>
                      </a:lnTo>
                      <a:lnTo>
                        <a:pt x="806" y="222"/>
                      </a:lnTo>
                      <a:lnTo>
                        <a:pt x="800" y="228"/>
                      </a:lnTo>
                      <a:lnTo>
                        <a:pt x="798" y="232"/>
                      </a:lnTo>
                      <a:lnTo>
                        <a:pt x="796" y="232"/>
                      </a:lnTo>
                      <a:lnTo>
                        <a:pt x="794" y="232"/>
                      </a:lnTo>
                      <a:lnTo>
                        <a:pt x="790" y="240"/>
                      </a:lnTo>
                      <a:lnTo>
                        <a:pt x="786" y="244"/>
                      </a:lnTo>
                      <a:lnTo>
                        <a:pt x="782" y="246"/>
                      </a:lnTo>
                      <a:lnTo>
                        <a:pt x="782" y="244"/>
                      </a:lnTo>
                      <a:lnTo>
                        <a:pt x="782" y="246"/>
                      </a:lnTo>
                      <a:lnTo>
                        <a:pt x="782" y="244"/>
                      </a:lnTo>
                      <a:lnTo>
                        <a:pt x="786" y="238"/>
                      </a:lnTo>
                      <a:lnTo>
                        <a:pt x="786" y="236"/>
                      </a:lnTo>
                      <a:lnTo>
                        <a:pt x="792" y="232"/>
                      </a:lnTo>
                      <a:lnTo>
                        <a:pt x="790" y="230"/>
                      </a:lnTo>
                      <a:lnTo>
                        <a:pt x="792" y="230"/>
                      </a:lnTo>
                      <a:lnTo>
                        <a:pt x="788" y="230"/>
                      </a:lnTo>
                      <a:lnTo>
                        <a:pt x="790" y="226"/>
                      </a:lnTo>
                      <a:lnTo>
                        <a:pt x="788" y="226"/>
                      </a:lnTo>
                      <a:lnTo>
                        <a:pt x="790" y="224"/>
                      </a:lnTo>
                      <a:lnTo>
                        <a:pt x="790" y="222"/>
                      </a:lnTo>
                      <a:lnTo>
                        <a:pt x="790" y="224"/>
                      </a:lnTo>
                      <a:lnTo>
                        <a:pt x="788" y="222"/>
                      </a:lnTo>
                      <a:lnTo>
                        <a:pt x="790" y="222"/>
                      </a:lnTo>
                      <a:lnTo>
                        <a:pt x="788" y="224"/>
                      </a:lnTo>
                      <a:lnTo>
                        <a:pt x="786" y="224"/>
                      </a:lnTo>
                      <a:lnTo>
                        <a:pt x="784" y="222"/>
                      </a:lnTo>
                      <a:lnTo>
                        <a:pt x="784" y="218"/>
                      </a:lnTo>
                      <a:lnTo>
                        <a:pt x="786" y="218"/>
                      </a:lnTo>
                      <a:lnTo>
                        <a:pt x="786" y="216"/>
                      </a:lnTo>
                      <a:lnTo>
                        <a:pt x="788" y="216"/>
                      </a:lnTo>
                      <a:lnTo>
                        <a:pt x="786" y="214"/>
                      </a:lnTo>
                      <a:lnTo>
                        <a:pt x="784" y="214"/>
                      </a:lnTo>
                      <a:lnTo>
                        <a:pt x="786" y="212"/>
                      </a:lnTo>
                      <a:lnTo>
                        <a:pt x="788" y="212"/>
                      </a:lnTo>
                      <a:lnTo>
                        <a:pt x="788" y="210"/>
                      </a:lnTo>
                      <a:lnTo>
                        <a:pt x="786" y="210"/>
                      </a:lnTo>
                      <a:lnTo>
                        <a:pt x="788" y="206"/>
                      </a:lnTo>
                      <a:lnTo>
                        <a:pt x="788" y="208"/>
                      </a:lnTo>
                      <a:lnTo>
                        <a:pt x="790" y="208"/>
                      </a:lnTo>
                      <a:lnTo>
                        <a:pt x="792" y="206"/>
                      </a:lnTo>
                      <a:lnTo>
                        <a:pt x="790" y="204"/>
                      </a:lnTo>
                      <a:lnTo>
                        <a:pt x="794" y="200"/>
                      </a:lnTo>
                      <a:lnTo>
                        <a:pt x="796" y="200"/>
                      </a:lnTo>
                      <a:lnTo>
                        <a:pt x="796" y="196"/>
                      </a:lnTo>
                      <a:lnTo>
                        <a:pt x="794" y="198"/>
                      </a:lnTo>
                      <a:lnTo>
                        <a:pt x="792" y="200"/>
                      </a:lnTo>
                      <a:lnTo>
                        <a:pt x="790" y="202"/>
                      </a:lnTo>
                      <a:lnTo>
                        <a:pt x="790" y="200"/>
                      </a:lnTo>
                      <a:lnTo>
                        <a:pt x="788" y="202"/>
                      </a:lnTo>
                      <a:lnTo>
                        <a:pt x="786" y="204"/>
                      </a:lnTo>
                      <a:lnTo>
                        <a:pt x="784" y="204"/>
                      </a:lnTo>
                      <a:lnTo>
                        <a:pt x="786" y="204"/>
                      </a:lnTo>
                      <a:lnTo>
                        <a:pt x="786" y="208"/>
                      </a:lnTo>
                      <a:lnTo>
                        <a:pt x="782" y="212"/>
                      </a:lnTo>
                      <a:lnTo>
                        <a:pt x="782" y="214"/>
                      </a:lnTo>
                      <a:lnTo>
                        <a:pt x="782" y="218"/>
                      </a:lnTo>
                      <a:lnTo>
                        <a:pt x="782" y="222"/>
                      </a:lnTo>
                      <a:lnTo>
                        <a:pt x="782" y="224"/>
                      </a:lnTo>
                      <a:lnTo>
                        <a:pt x="782" y="226"/>
                      </a:lnTo>
                      <a:lnTo>
                        <a:pt x="782" y="228"/>
                      </a:lnTo>
                      <a:lnTo>
                        <a:pt x="780" y="226"/>
                      </a:lnTo>
                      <a:lnTo>
                        <a:pt x="778" y="224"/>
                      </a:lnTo>
                      <a:lnTo>
                        <a:pt x="774" y="224"/>
                      </a:lnTo>
                      <a:lnTo>
                        <a:pt x="774" y="222"/>
                      </a:lnTo>
                      <a:lnTo>
                        <a:pt x="772" y="222"/>
                      </a:lnTo>
                      <a:lnTo>
                        <a:pt x="772" y="220"/>
                      </a:lnTo>
                      <a:lnTo>
                        <a:pt x="772" y="220"/>
                      </a:lnTo>
                      <a:lnTo>
                        <a:pt x="770" y="222"/>
                      </a:lnTo>
                      <a:lnTo>
                        <a:pt x="770" y="218"/>
                      </a:lnTo>
                      <a:lnTo>
                        <a:pt x="772" y="216"/>
                      </a:lnTo>
                      <a:lnTo>
                        <a:pt x="772" y="216"/>
                      </a:lnTo>
                      <a:lnTo>
                        <a:pt x="770" y="218"/>
                      </a:lnTo>
                      <a:lnTo>
                        <a:pt x="768" y="220"/>
                      </a:lnTo>
                      <a:lnTo>
                        <a:pt x="768" y="222"/>
                      </a:lnTo>
                      <a:lnTo>
                        <a:pt x="770" y="222"/>
                      </a:lnTo>
                      <a:lnTo>
                        <a:pt x="772" y="222"/>
                      </a:lnTo>
                      <a:lnTo>
                        <a:pt x="772" y="224"/>
                      </a:lnTo>
                      <a:lnTo>
                        <a:pt x="778" y="226"/>
                      </a:lnTo>
                      <a:lnTo>
                        <a:pt x="778" y="228"/>
                      </a:lnTo>
                      <a:lnTo>
                        <a:pt x="782" y="232"/>
                      </a:lnTo>
                      <a:lnTo>
                        <a:pt x="780" y="234"/>
                      </a:lnTo>
                      <a:lnTo>
                        <a:pt x="780" y="236"/>
                      </a:lnTo>
                      <a:lnTo>
                        <a:pt x="776" y="236"/>
                      </a:lnTo>
                      <a:lnTo>
                        <a:pt x="776" y="234"/>
                      </a:lnTo>
                      <a:lnTo>
                        <a:pt x="774" y="234"/>
                      </a:lnTo>
                      <a:lnTo>
                        <a:pt x="774" y="232"/>
                      </a:lnTo>
                      <a:lnTo>
                        <a:pt x="772" y="232"/>
                      </a:lnTo>
                      <a:lnTo>
                        <a:pt x="774" y="234"/>
                      </a:lnTo>
                      <a:lnTo>
                        <a:pt x="776" y="236"/>
                      </a:lnTo>
                      <a:lnTo>
                        <a:pt x="778" y="238"/>
                      </a:lnTo>
                      <a:lnTo>
                        <a:pt x="778" y="240"/>
                      </a:lnTo>
                      <a:lnTo>
                        <a:pt x="780" y="240"/>
                      </a:lnTo>
                      <a:lnTo>
                        <a:pt x="780" y="240"/>
                      </a:lnTo>
                      <a:lnTo>
                        <a:pt x="778" y="240"/>
                      </a:lnTo>
                      <a:lnTo>
                        <a:pt x="776" y="240"/>
                      </a:lnTo>
                      <a:lnTo>
                        <a:pt x="776" y="242"/>
                      </a:lnTo>
                      <a:lnTo>
                        <a:pt x="774" y="244"/>
                      </a:lnTo>
                      <a:lnTo>
                        <a:pt x="776" y="244"/>
                      </a:lnTo>
                      <a:lnTo>
                        <a:pt x="776" y="246"/>
                      </a:lnTo>
                      <a:lnTo>
                        <a:pt x="776" y="248"/>
                      </a:lnTo>
                      <a:lnTo>
                        <a:pt x="778" y="250"/>
                      </a:lnTo>
                      <a:lnTo>
                        <a:pt x="780" y="250"/>
                      </a:lnTo>
                      <a:lnTo>
                        <a:pt x="782" y="258"/>
                      </a:lnTo>
                      <a:lnTo>
                        <a:pt x="780" y="264"/>
                      </a:lnTo>
                      <a:lnTo>
                        <a:pt x="782" y="276"/>
                      </a:lnTo>
                      <a:lnTo>
                        <a:pt x="780" y="286"/>
                      </a:lnTo>
                      <a:lnTo>
                        <a:pt x="776" y="286"/>
                      </a:lnTo>
                      <a:lnTo>
                        <a:pt x="772" y="288"/>
                      </a:lnTo>
                      <a:lnTo>
                        <a:pt x="766" y="290"/>
                      </a:lnTo>
                      <a:lnTo>
                        <a:pt x="760" y="296"/>
                      </a:lnTo>
                      <a:lnTo>
                        <a:pt x="760" y="294"/>
                      </a:lnTo>
                      <a:lnTo>
                        <a:pt x="758" y="294"/>
                      </a:lnTo>
                      <a:lnTo>
                        <a:pt x="750" y="296"/>
                      </a:lnTo>
                      <a:lnTo>
                        <a:pt x="748" y="296"/>
                      </a:lnTo>
                      <a:lnTo>
                        <a:pt x="742" y="300"/>
                      </a:lnTo>
                      <a:lnTo>
                        <a:pt x="738" y="304"/>
                      </a:lnTo>
                      <a:lnTo>
                        <a:pt x="736" y="304"/>
                      </a:lnTo>
                      <a:lnTo>
                        <a:pt x="732" y="312"/>
                      </a:lnTo>
                      <a:lnTo>
                        <a:pt x="728" y="312"/>
                      </a:lnTo>
                      <a:lnTo>
                        <a:pt x="726" y="312"/>
                      </a:lnTo>
                      <a:lnTo>
                        <a:pt x="722" y="314"/>
                      </a:lnTo>
                      <a:lnTo>
                        <a:pt x="718" y="314"/>
                      </a:lnTo>
                      <a:lnTo>
                        <a:pt x="716" y="314"/>
                      </a:lnTo>
                      <a:lnTo>
                        <a:pt x="714" y="318"/>
                      </a:lnTo>
                      <a:lnTo>
                        <a:pt x="710" y="322"/>
                      </a:lnTo>
                      <a:lnTo>
                        <a:pt x="706" y="328"/>
                      </a:lnTo>
                      <a:lnTo>
                        <a:pt x="704" y="330"/>
                      </a:lnTo>
                      <a:lnTo>
                        <a:pt x="700" y="330"/>
                      </a:lnTo>
                      <a:lnTo>
                        <a:pt x="700" y="332"/>
                      </a:lnTo>
                      <a:lnTo>
                        <a:pt x="696" y="334"/>
                      </a:lnTo>
                      <a:lnTo>
                        <a:pt x="692" y="334"/>
                      </a:lnTo>
                      <a:lnTo>
                        <a:pt x="690" y="336"/>
                      </a:lnTo>
                      <a:lnTo>
                        <a:pt x="688" y="338"/>
                      </a:lnTo>
                      <a:lnTo>
                        <a:pt x="684" y="338"/>
                      </a:lnTo>
                      <a:lnTo>
                        <a:pt x="684" y="340"/>
                      </a:lnTo>
                      <a:lnTo>
                        <a:pt x="682" y="340"/>
                      </a:lnTo>
                      <a:lnTo>
                        <a:pt x="682" y="338"/>
                      </a:lnTo>
                      <a:lnTo>
                        <a:pt x="680" y="338"/>
                      </a:lnTo>
                      <a:lnTo>
                        <a:pt x="682" y="342"/>
                      </a:lnTo>
                      <a:lnTo>
                        <a:pt x="680" y="344"/>
                      </a:lnTo>
                      <a:lnTo>
                        <a:pt x="678" y="344"/>
                      </a:lnTo>
                      <a:lnTo>
                        <a:pt x="676" y="342"/>
                      </a:lnTo>
                      <a:lnTo>
                        <a:pt x="676" y="344"/>
                      </a:lnTo>
                      <a:lnTo>
                        <a:pt x="678" y="346"/>
                      </a:lnTo>
                      <a:lnTo>
                        <a:pt x="676" y="346"/>
                      </a:lnTo>
                      <a:lnTo>
                        <a:pt x="674" y="348"/>
                      </a:lnTo>
                      <a:lnTo>
                        <a:pt x="672" y="348"/>
                      </a:lnTo>
                      <a:lnTo>
                        <a:pt x="674" y="350"/>
                      </a:lnTo>
                      <a:lnTo>
                        <a:pt x="670" y="354"/>
                      </a:lnTo>
                      <a:lnTo>
                        <a:pt x="668" y="352"/>
                      </a:lnTo>
                      <a:lnTo>
                        <a:pt x="668" y="354"/>
                      </a:lnTo>
                      <a:lnTo>
                        <a:pt x="668" y="356"/>
                      </a:lnTo>
                      <a:lnTo>
                        <a:pt x="666" y="356"/>
                      </a:lnTo>
                      <a:lnTo>
                        <a:pt x="668" y="356"/>
                      </a:lnTo>
                      <a:lnTo>
                        <a:pt x="668" y="358"/>
                      </a:lnTo>
                      <a:lnTo>
                        <a:pt x="666" y="360"/>
                      </a:lnTo>
                      <a:lnTo>
                        <a:pt x="664" y="360"/>
                      </a:lnTo>
                      <a:lnTo>
                        <a:pt x="666" y="360"/>
                      </a:lnTo>
                      <a:lnTo>
                        <a:pt x="664" y="362"/>
                      </a:lnTo>
                      <a:lnTo>
                        <a:pt x="662" y="362"/>
                      </a:lnTo>
                      <a:lnTo>
                        <a:pt x="662" y="364"/>
                      </a:lnTo>
                      <a:lnTo>
                        <a:pt x="662" y="366"/>
                      </a:lnTo>
                      <a:lnTo>
                        <a:pt x="660" y="368"/>
                      </a:lnTo>
                      <a:lnTo>
                        <a:pt x="658" y="368"/>
                      </a:lnTo>
                      <a:lnTo>
                        <a:pt x="660" y="368"/>
                      </a:lnTo>
                      <a:lnTo>
                        <a:pt x="658" y="370"/>
                      </a:lnTo>
                      <a:lnTo>
                        <a:pt x="658" y="372"/>
                      </a:lnTo>
                      <a:lnTo>
                        <a:pt x="656" y="378"/>
                      </a:lnTo>
                      <a:lnTo>
                        <a:pt x="656" y="380"/>
                      </a:lnTo>
                      <a:lnTo>
                        <a:pt x="656" y="384"/>
                      </a:lnTo>
                      <a:lnTo>
                        <a:pt x="656" y="392"/>
                      </a:lnTo>
                      <a:lnTo>
                        <a:pt x="656" y="396"/>
                      </a:lnTo>
                      <a:lnTo>
                        <a:pt x="656" y="398"/>
                      </a:lnTo>
                      <a:lnTo>
                        <a:pt x="656" y="402"/>
                      </a:lnTo>
                      <a:lnTo>
                        <a:pt x="656" y="404"/>
                      </a:lnTo>
                      <a:lnTo>
                        <a:pt x="658" y="408"/>
                      </a:lnTo>
                      <a:lnTo>
                        <a:pt x="660" y="416"/>
                      </a:lnTo>
                      <a:lnTo>
                        <a:pt x="664" y="422"/>
                      </a:lnTo>
                      <a:lnTo>
                        <a:pt x="662" y="424"/>
                      </a:lnTo>
                      <a:lnTo>
                        <a:pt x="660" y="428"/>
                      </a:lnTo>
                      <a:lnTo>
                        <a:pt x="662" y="434"/>
                      </a:lnTo>
                      <a:lnTo>
                        <a:pt x="664" y="440"/>
                      </a:lnTo>
                      <a:lnTo>
                        <a:pt x="664" y="446"/>
                      </a:lnTo>
                      <a:lnTo>
                        <a:pt x="666" y="452"/>
                      </a:lnTo>
                      <a:lnTo>
                        <a:pt x="666" y="456"/>
                      </a:lnTo>
                      <a:lnTo>
                        <a:pt x="664" y="466"/>
                      </a:lnTo>
                      <a:lnTo>
                        <a:pt x="662" y="472"/>
                      </a:lnTo>
                      <a:lnTo>
                        <a:pt x="660" y="478"/>
                      </a:lnTo>
                      <a:lnTo>
                        <a:pt x="660" y="476"/>
                      </a:lnTo>
                      <a:lnTo>
                        <a:pt x="658" y="478"/>
                      </a:lnTo>
                      <a:lnTo>
                        <a:pt x="656" y="482"/>
                      </a:lnTo>
                      <a:lnTo>
                        <a:pt x="656" y="484"/>
                      </a:lnTo>
                      <a:lnTo>
                        <a:pt x="654" y="486"/>
                      </a:lnTo>
                      <a:lnTo>
                        <a:pt x="656" y="484"/>
                      </a:lnTo>
                      <a:lnTo>
                        <a:pt x="658" y="482"/>
                      </a:lnTo>
                      <a:lnTo>
                        <a:pt x="656" y="486"/>
                      </a:lnTo>
                      <a:lnTo>
                        <a:pt x="654" y="490"/>
                      </a:lnTo>
                      <a:lnTo>
                        <a:pt x="648" y="494"/>
                      </a:lnTo>
                      <a:lnTo>
                        <a:pt x="650" y="492"/>
                      </a:lnTo>
                      <a:lnTo>
                        <a:pt x="652" y="488"/>
                      </a:lnTo>
                      <a:lnTo>
                        <a:pt x="648" y="488"/>
                      </a:lnTo>
                      <a:lnTo>
                        <a:pt x="648" y="490"/>
                      </a:lnTo>
                      <a:lnTo>
                        <a:pt x="648" y="492"/>
                      </a:lnTo>
                      <a:lnTo>
                        <a:pt x="646" y="492"/>
                      </a:lnTo>
                      <a:lnTo>
                        <a:pt x="646" y="490"/>
                      </a:lnTo>
                      <a:lnTo>
                        <a:pt x="646" y="488"/>
                      </a:lnTo>
                      <a:lnTo>
                        <a:pt x="644" y="488"/>
                      </a:lnTo>
                      <a:lnTo>
                        <a:pt x="642" y="490"/>
                      </a:lnTo>
                      <a:lnTo>
                        <a:pt x="640" y="490"/>
                      </a:lnTo>
                      <a:lnTo>
                        <a:pt x="640" y="488"/>
                      </a:lnTo>
                      <a:lnTo>
                        <a:pt x="640" y="486"/>
                      </a:lnTo>
                      <a:lnTo>
                        <a:pt x="640" y="478"/>
                      </a:lnTo>
                      <a:lnTo>
                        <a:pt x="638" y="476"/>
                      </a:lnTo>
                      <a:lnTo>
                        <a:pt x="636" y="474"/>
                      </a:lnTo>
                      <a:lnTo>
                        <a:pt x="634" y="474"/>
                      </a:lnTo>
                      <a:lnTo>
                        <a:pt x="634" y="474"/>
                      </a:lnTo>
                      <a:lnTo>
                        <a:pt x="632" y="470"/>
                      </a:lnTo>
                      <a:lnTo>
                        <a:pt x="632" y="466"/>
                      </a:lnTo>
                      <a:lnTo>
                        <a:pt x="630" y="462"/>
                      </a:lnTo>
                      <a:lnTo>
                        <a:pt x="630" y="464"/>
                      </a:lnTo>
                      <a:lnTo>
                        <a:pt x="628" y="464"/>
                      </a:lnTo>
                      <a:lnTo>
                        <a:pt x="626" y="462"/>
                      </a:lnTo>
                      <a:lnTo>
                        <a:pt x="626" y="456"/>
                      </a:lnTo>
                      <a:lnTo>
                        <a:pt x="626" y="454"/>
                      </a:lnTo>
                      <a:lnTo>
                        <a:pt x="626" y="452"/>
                      </a:lnTo>
                      <a:lnTo>
                        <a:pt x="624" y="446"/>
                      </a:lnTo>
                      <a:lnTo>
                        <a:pt x="622" y="444"/>
                      </a:lnTo>
                      <a:lnTo>
                        <a:pt x="622" y="440"/>
                      </a:lnTo>
                      <a:lnTo>
                        <a:pt x="624" y="440"/>
                      </a:lnTo>
                      <a:lnTo>
                        <a:pt x="624" y="438"/>
                      </a:lnTo>
                      <a:lnTo>
                        <a:pt x="628" y="434"/>
                      </a:lnTo>
                      <a:lnTo>
                        <a:pt x="626" y="434"/>
                      </a:lnTo>
                      <a:lnTo>
                        <a:pt x="624" y="432"/>
                      </a:lnTo>
                      <a:lnTo>
                        <a:pt x="622" y="432"/>
                      </a:lnTo>
                      <a:lnTo>
                        <a:pt x="624" y="432"/>
                      </a:lnTo>
                      <a:lnTo>
                        <a:pt x="624" y="434"/>
                      </a:lnTo>
                      <a:lnTo>
                        <a:pt x="624" y="436"/>
                      </a:lnTo>
                      <a:lnTo>
                        <a:pt x="622" y="438"/>
                      </a:lnTo>
                      <a:lnTo>
                        <a:pt x="622" y="436"/>
                      </a:lnTo>
                      <a:lnTo>
                        <a:pt x="622" y="434"/>
                      </a:lnTo>
                      <a:lnTo>
                        <a:pt x="622" y="428"/>
                      </a:lnTo>
                      <a:lnTo>
                        <a:pt x="624" y="426"/>
                      </a:lnTo>
                      <a:lnTo>
                        <a:pt x="626" y="424"/>
                      </a:lnTo>
                      <a:lnTo>
                        <a:pt x="628" y="418"/>
                      </a:lnTo>
                      <a:lnTo>
                        <a:pt x="626" y="418"/>
                      </a:lnTo>
                      <a:lnTo>
                        <a:pt x="626" y="416"/>
                      </a:lnTo>
                      <a:lnTo>
                        <a:pt x="628" y="414"/>
                      </a:lnTo>
                      <a:lnTo>
                        <a:pt x="626" y="412"/>
                      </a:lnTo>
                      <a:lnTo>
                        <a:pt x="626" y="408"/>
                      </a:lnTo>
                      <a:lnTo>
                        <a:pt x="622" y="408"/>
                      </a:lnTo>
                      <a:lnTo>
                        <a:pt x="622" y="406"/>
                      </a:lnTo>
                      <a:lnTo>
                        <a:pt x="620" y="402"/>
                      </a:lnTo>
                      <a:lnTo>
                        <a:pt x="618" y="402"/>
                      </a:lnTo>
                      <a:lnTo>
                        <a:pt x="618" y="398"/>
                      </a:lnTo>
                      <a:lnTo>
                        <a:pt x="616" y="396"/>
                      </a:lnTo>
                      <a:lnTo>
                        <a:pt x="616" y="392"/>
                      </a:lnTo>
                      <a:lnTo>
                        <a:pt x="610" y="388"/>
                      </a:lnTo>
                      <a:lnTo>
                        <a:pt x="608" y="388"/>
                      </a:lnTo>
                      <a:lnTo>
                        <a:pt x="604" y="388"/>
                      </a:lnTo>
                      <a:lnTo>
                        <a:pt x="602" y="390"/>
                      </a:lnTo>
                      <a:lnTo>
                        <a:pt x="602" y="392"/>
                      </a:lnTo>
                      <a:lnTo>
                        <a:pt x="600" y="392"/>
                      </a:lnTo>
                      <a:lnTo>
                        <a:pt x="592" y="396"/>
                      </a:lnTo>
                      <a:lnTo>
                        <a:pt x="590" y="396"/>
                      </a:lnTo>
                      <a:lnTo>
                        <a:pt x="590" y="396"/>
                      </a:lnTo>
                      <a:lnTo>
                        <a:pt x="590" y="398"/>
                      </a:lnTo>
                      <a:lnTo>
                        <a:pt x="588" y="398"/>
                      </a:lnTo>
                      <a:lnTo>
                        <a:pt x="584" y="398"/>
                      </a:lnTo>
                      <a:lnTo>
                        <a:pt x="586" y="396"/>
                      </a:lnTo>
                      <a:lnTo>
                        <a:pt x="586" y="392"/>
                      </a:lnTo>
                      <a:lnTo>
                        <a:pt x="584" y="390"/>
                      </a:lnTo>
                      <a:lnTo>
                        <a:pt x="582" y="388"/>
                      </a:lnTo>
                      <a:lnTo>
                        <a:pt x="576" y="384"/>
                      </a:lnTo>
                      <a:lnTo>
                        <a:pt x="570" y="382"/>
                      </a:lnTo>
                      <a:lnTo>
                        <a:pt x="568" y="382"/>
                      </a:lnTo>
                      <a:lnTo>
                        <a:pt x="562" y="382"/>
                      </a:lnTo>
                      <a:lnTo>
                        <a:pt x="552" y="384"/>
                      </a:lnTo>
                      <a:lnTo>
                        <a:pt x="550" y="384"/>
                      </a:lnTo>
                      <a:lnTo>
                        <a:pt x="542" y="386"/>
                      </a:lnTo>
                      <a:lnTo>
                        <a:pt x="544" y="380"/>
                      </a:lnTo>
                      <a:lnTo>
                        <a:pt x="544" y="378"/>
                      </a:lnTo>
                      <a:lnTo>
                        <a:pt x="544" y="378"/>
                      </a:lnTo>
                      <a:lnTo>
                        <a:pt x="542" y="380"/>
                      </a:lnTo>
                      <a:lnTo>
                        <a:pt x="540" y="382"/>
                      </a:lnTo>
                      <a:lnTo>
                        <a:pt x="540" y="384"/>
                      </a:lnTo>
                      <a:lnTo>
                        <a:pt x="538" y="382"/>
                      </a:lnTo>
                      <a:lnTo>
                        <a:pt x="536" y="382"/>
                      </a:lnTo>
                      <a:lnTo>
                        <a:pt x="534" y="384"/>
                      </a:lnTo>
                      <a:lnTo>
                        <a:pt x="530" y="382"/>
                      </a:lnTo>
                      <a:lnTo>
                        <a:pt x="528" y="382"/>
                      </a:lnTo>
                      <a:lnTo>
                        <a:pt x="526" y="382"/>
                      </a:lnTo>
                      <a:lnTo>
                        <a:pt x="520" y="384"/>
                      </a:lnTo>
                      <a:lnTo>
                        <a:pt x="520" y="382"/>
                      </a:lnTo>
                      <a:lnTo>
                        <a:pt x="520" y="384"/>
                      </a:lnTo>
                      <a:lnTo>
                        <a:pt x="516" y="386"/>
                      </a:lnTo>
                      <a:lnTo>
                        <a:pt x="514" y="386"/>
                      </a:lnTo>
                      <a:lnTo>
                        <a:pt x="512" y="386"/>
                      </a:lnTo>
                      <a:lnTo>
                        <a:pt x="510" y="390"/>
                      </a:lnTo>
                      <a:lnTo>
                        <a:pt x="508" y="390"/>
                      </a:lnTo>
                      <a:lnTo>
                        <a:pt x="510" y="392"/>
                      </a:lnTo>
                      <a:lnTo>
                        <a:pt x="512" y="394"/>
                      </a:lnTo>
                      <a:lnTo>
                        <a:pt x="514" y="390"/>
                      </a:lnTo>
                      <a:lnTo>
                        <a:pt x="516" y="388"/>
                      </a:lnTo>
                      <a:lnTo>
                        <a:pt x="522" y="386"/>
                      </a:lnTo>
                      <a:lnTo>
                        <a:pt x="520" y="392"/>
                      </a:lnTo>
                      <a:lnTo>
                        <a:pt x="518" y="392"/>
                      </a:lnTo>
                      <a:lnTo>
                        <a:pt x="518" y="394"/>
                      </a:lnTo>
                      <a:lnTo>
                        <a:pt x="514" y="396"/>
                      </a:lnTo>
                      <a:lnTo>
                        <a:pt x="514" y="398"/>
                      </a:lnTo>
                      <a:lnTo>
                        <a:pt x="512" y="396"/>
                      </a:lnTo>
                      <a:lnTo>
                        <a:pt x="512" y="398"/>
                      </a:lnTo>
                      <a:lnTo>
                        <a:pt x="510" y="398"/>
                      </a:lnTo>
                      <a:lnTo>
                        <a:pt x="512" y="398"/>
                      </a:lnTo>
                      <a:lnTo>
                        <a:pt x="510" y="398"/>
                      </a:lnTo>
                      <a:lnTo>
                        <a:pt x="512" y="402"/>
                      </a:lnTo>
                      <a:lnTo>
                        <a:pt x="510" y="400"/>
                      </a:lnTo>
                      <a:lnTo>
                        <a:pt x="512" y="404"/>
                      </a:lnTo>
                      <a:lnTo>
                        <a:pt x="514" y="404"/>
                      </a:lnTo>
                      <a:lnTo>
                        <a:pt x="516" y="406"/>
                      </a:lnTo>
                      <a:lnTo>
                        <a:pt x="518" y="406"/>
                      </a:lnTo>
                      <a:lnTo>
                        <a:pt x="520" y="406"/>
                      </a:lnTo>
                      <a:lnTo>
                        <a:pt x="518" y="410"/>
                      </a:lnTo>
                      <a:lnTo>
                        <a:pt x="516" y="410"/>
                      </a:lnTo>
                      <a:lnTo>
                        <a:pt x="516" y="412"/>
                      </a:lnTo>
                      <a:lnTo>
                        <a:pt x="514" y="410"/>
                      </a:lnTo>
                      <a:lnTo>
                        <a:pt x="512" y="412"/>
                      </a:lnTo>
                      <a:lnTo>
                        <a:pt x="512" y="410"/>
                      </a:lnTo>
                      <a:lnTo>
                        <a:pt x="510" y="406"/>
                      </a:lnTo>
                      <a:lnTo>
                        <a:pt x="506" y="406"/>
                      </a:lnTo>
                      <a:lnTo>
                        <a:pt x="504" y="406"/>
                      </a:lnTo>
                      <a:lnTo>
                        <a:pt x="500" y="408"/>
                      </a:lnTo>
                      <a:lnTo>
                        <a:pt x="498" y="410"/>
                      </a:lnTo>
                      <a:lnTo>
                        <a:pt x="496" y="410"/>
                      </a:lnTo>
                      <a:lnTo>
                        <a:pt x="498" y="410"/>
                      </a:lnTo>
                      <a:lnTo>
                        <a:pt x="498" y="408"/>
                      </a:lnTo>
                      <a:lnTo>
                        <a:pt x="498" y="406"/>
                      </a:lnTo>
                      <a:lnTo>
                        <a:pt x="496" y="406"/>
                      </a:lnTo>
                      <a:lnTo>
                        <a:pt x="494" y="406"/>
                      </a:lnTo>
                      <a:lnTo>
                        <a:pt x="490" y="408"/>
                      </a:lnTo>
                      <a:lnTo>
                        <a:pt x="488" y="410"/>
                      </a:lnTo>
                      <a:lnTo>
                        <a:pt x="486" y="408"/>
                      </a:lnTo>
                      <a:lnTo>
                        <a:pt x="484" y="408"/>
                      </a:lnTo>
                      <a:lnTo>
                        <a:pt x="480" y="404"/>
                      </a:lnTo>
                      <a:lnTo>
                        <a:pt x="480" y="406"/>
                      </a:lnTo>
                      <a:lnTo>
                        <a:pt x="482" y="404"/>
                      </a:lnTo>
                      <a:lnTo>
                        <a:pt x="482" y="402"/>
                      </a:lnTo>
                      <a:lnTo>
                        <a:pt x="478" y="400"/>
                      </a:lnTo>
                      <a:lnTo>
                        <a:pt x="478" y="398"/>
                      </a:lnTo>
                      <a:lnTo>
                        <a:pt x="476" y="398"/>
                      </a:lnTo>
                      <a:lnTo>
                        <a:pt x="478" y="396"/>
                      </a:lnTo>
                      <a:lnTo>
                        <a:pt x="474" y="396"/>
                      </a:lnTo>
                      <a:lnTo>
                        <a:pt x="472" y="396"/>
                      </a:lnTo>
                      <a:lnTo>
                        <a:pt x="472" y="394"/>
                      </a:lnTo>
                      <a:lnTo>
                        <a:pt x="470" y="394"/>
                      </a:lnTo>
                      <a:lnTo>
                        <a:pt x="468" y="396"/>
                      </a:lnTo>
                      <a:lnTo>
                        <a:pt x="470" y="398"/>
                      </a:lnTo>
                      <a:lnTo>
                        <a:pt x="472" y="398"/>
                      </a:lnTo>
                      <a:lnTo>
                        <a:pt x="474" y="400"/>
                      </a:lnTo>
                      <a:lnTo>
                        <a:pt x="474" y="402"/>
                      </a:lnTo>
                      <a:lnTo>
                        <a:pt x="472" y="402"/>
                      </a:lnTo>
                      <a:lnTo>
                        <a:pt x="468" y="400"/>
                      </a:lnTo>
                      <a:lnTo>
                        <a:pt x="466" y="400"/>
                      </a:lnTo>
                      <a:lnTo>
                        <a:pt x="464" y="400"/>
                      </a:lnTo>
                      <a:lnTo>
                        <a:pt x="458" y="400"/>
                      </a:lnTo>
                      <a:lnTo>
                        <a:pt x="452" y="396"/>
                      </a:lnTo>
                      <a:lnTo>
                        <a:pt x="450" y="396"/>
                      </a:lnTo>
                      <a:lnTo>
                        <a:pt x="440" y="396"/>
                      </a:lnTo>
                      <a:lnTo>
                        <a:pt x="438" y="398"/>
                      </a:lnTo>
                      <a:lnTo>
                        <a:pt x="436" y="398"/>
                      </a:lnTo>
                      <a:lnTo>
                        <a:pt x="430" y="400"/>
                      </a:lnTo>
                      <a:lnTo>
                        <a:pt x="428" y="400"/>
                      </a:lnTo>
                      <a:lnTo>
                        <a:pt x="420" y="404"/>
                      </a:lnTo>
                      <a:lnTo>
                        <a:pt x="424" y="402"/>
                      </a:lnTo>
                      <a:lnTo>
                        <a:pt x="426" y="400"/>
                      </a:lnTo>
                      <a:lnTo>
                        <a:pt x="424" y="400"/>
                      </a:lnTo>
                      <a:lnTo>
                        <a:pt x="422" y="400"/>
                      </a:lnTo>
                      <a:lnTo>
                        <a:pt x="422" y="396"/>
                      </a:lnTo>
                      <a:lnTo>
                        <a:pt x="420" y="398"/>
                      </a:lnTo>
                      <a:lnTo>
                        <a:pt x="418" y="398"/>
                      </a:lnTo>
                      <a:lnTo>
                        <a:pt x="418" y="400"/>
                      </a:lnTo>
                      <a:lnTo>
                        <a:pt x="416" y="400"/>
                      </a:lnTo>
                      <a:lnTo>
                        <a:pt x="418" y="402"/>
                      </a:lnTo>
                      <a:lnTo>
                        <a:pt x="418" y="404"/>
                      </a:lnTo>
                      <a:lnTo>
                        <a:pt x="420" y="404"/>
                      </a:lnTo>
                      <a:lnTo>
                        <a:pt x="414" y="410"/>
                      </a:lnTo>
                      <a:lnTo>
                        <a:pt x="408" y="414"/>
                      </a:lnTo>
                      <a:lnTo>
                        <a:pt x="406" y="416"/>
                      </a:lnTo>
                      <a:lnTo>
                        <a:pt x="398" y="420"/>
                      </a:lnTo>
                      <a:lnTo>
                        <a:pt x="392" y="422"/>
                      </a:lnTo>
                      <a:lnTo>
                        <a:pt x="388" y="424"/>
                      </a:lnTo>
                      <a:lnTo>
                        <a:pt x="386" y="424"/>
                      </a:lnTo>
                      <a:lnTo>
                        <a:pt x="384" y="426"/>
                      </a:lnTo>
                      <a:lnTo>
                        <a:pt x="378" y="428"/>
                      </a:lnTo>
                      <a:lnTo>
                        <a:pt x="374" y="434"/>
                      </a:lnTo>
                      <a:lnTo>
                        <a:pt x="372" y="436"/>
                      </a:lnTo>
                      <a:lnTo>
                        <a:pt x="368" y="440"/>
                      </a:lnTo>
                      <a:lnTo>
                        <a:pt x="366" y="446"/>
                      </a:lnTo>
                      <a:lnTo>
                        <a:pt x="364" y="452"/>
                      </a:lnTo>
                      <a:lnTo>
                        <a:pt x="364" y="460"/>
                      </a:lnTo>
                      <a:lnTo>
                        <a:pt x="364" y="464"/>
                      </a:lnTo>
                      <a:lnTo>
                        <a:pt x="364" y="472"/>
                      </a:lnTo>
                      <a:lnTo>
                        <a:pt x="362" y="474"/>
                      </a:lnTo>
                      <a:lnTo>
                        <a:pt x="358" y="474"/>
                      </a:lnTo>
                      <a:lnTo>
                        <a:pt x="356" y="472"/>
                      </a:lnTo>
                      <a:lnTo>
                        <a:pt x="352" y="470"/>
                      </a:lnTo>
                      <a:lnTo>
                        <a:pt x="346" y="470"/>
                      </a:lnTo>
                      <a:lnTo>
                        <a:pt x="346" y="470"/>
                      </a:lnTo>
                      <a:lnTo>
                        <a:pt x="340" y="468"/>
                      </a:lnTo>
                      <a:lnTo>
                        <a:pt x="338" y="468"/>
                      </a:lnTo>
                      <a:lnTo>
                        <a:pt x="338" y="466"/>
                      </a:lnTo>
                      <a:lnTo>
                        <a:pt x="334" y="464"/>
                      </a:lnTo>
                      <a:lnTo>
                        <a:pt x="332" y="460"/>
                      </a:lnTo>
                      <a:lnTo>
                        <a:pt x="330" y="454"/>
                      </a:lnTo>
                      <a:lnTo>
                        <a:pt x="328" y="452"/>
                      </a:lnTo>
                      <a:lnTo>
                        <a:pt x="330" y="446"/>
                      </a:lnTo>
                      <a:lnTo>
                        <a:pt x="330" y="442"/>
                      </a:lnTo>
                      <a:lnTo>
                        <a:pt x="328" y="438"/>
                      </a:lnTo>
                      <a:lnTo>
                        <a:pt x="326" y="436"/>
                      </a:lnTo>
                      <a:lnTo>
                        <a:pt x="324" y="434"/>
                      </a:lnTo>
                      <a:lnTo>
                        <a:pt x="322" y="430"/>
                      </a:lnTo>
                      <a:lnTo>
                        <a:pt x="320" y="426"/>
                      </a:lnTo>
                      <a:lnTo>
                        <a:pt x="320" y="422"/>
                      </a:lnTo>
                      <a:lnTo>
                        <a:pt x="318" y="414"/>
                      </a:lnTo>
                      <a:lnTo>
                        <a:pt x="316" y="410"/>
                      </a:lnTo>
                      <a:lnTo>
                        <a:pt x="316" y="408"/>
                      </a:lnTo>
                      <a:lnTo>
                        <a:pt x="316" y="406"/>
                      </a:lnTo>
                      <a:lnTo>
                        <a:pt x="314" y="404"/>
                      </a:lnTo>
                      <a:lnTo>
                        <a:pt x="314" y="402"/>
                      </a:lnTo>
                      <a:lnTo>
                        <a:pt x="312" y="402"/>
                      </a:lnTo>
                      <a:lnTo>
                        <a:pt x="312" y="400"/>
                      </a:lnTo>
                      <a:lnTo>
                        <a:pt x="310" y="400"/>
                      </a:lnTo>
                      <a:lnTo>
                        <a:pt x="310" y="398"/>
                      </a:lnTo>
                      <a:lnTo>
                        <a:pt x="308" y="396"/>
                      </a:lnTo>
                      <a:lnTo>
                        <a:pt x="306" y="396"/>
                      </a:lnTo>
                      <a:lnTo>
                        <a:pt x="302" y="396"/>
                      </a:lnTo>
                      <a:lnTo>
                        <a:pt x="300" y="394"/>
                      </a:lnTo>
                      <a:lnTo>
                        <a:pt x="298" y="394"/>
                      </a:lnTo>
                      <a:lnTo>
                        <a:pt x="294" y="392"/>
                      </a:lnTo>
                      <a:lnTo>
                        <a:pt x="288" y="396"/>
                      </a:lnTo>
                      <a:lnTo>
                        <a:pt x="284" y="400"/>
                      </a:lnTo>
                      <a:lnTo>
                        <a:pt x="280" y="406"/>
                      </a:lnTo>
                      <a:lnTo>
                        <a:pt x="276" y="410"/>
                      </a:lnTo>
                      <a:lnTo>
                        <a:pt x="274" y="412"/>
                      </a:lnTo>
                      <a:lnTo>
                        <a:pt x="270" y="410"/>
                      </a:lnTo>
                      <a:lnTo>
                        <a:pt x="270" y="408"/>
                      </a:lnTo>
                      <a:lnTo>
                        <a:pt x="266" y="406"/>
                      </a:lnTo>
                      <a:lnTo>
                        <a:pt x="262" y="406"/>
                      </a:lnTo>
                      <a:lnTo>
                        <a:pt x="260" y="404"/>
                      </a:lnTo>
                      <a:lnTo>
                        <a:pt x="258" y="402"/>
                      </a:lnTo>
                      <a:lnTo>
                        <a:pt x="254" y="398"/>
                      </a:lnTo>
                      <a:lnTo>
                        <a:pt x="254" y="390"/>
                      </a:lnTo>
                      <a:lnTo>
                        <a:pt x="254" y="384"/>
                      </a:lnTo>
                      <a:lnTo>
                        <a:pt x="254" y="380"/>
                      </a:lnTo>
                      <a:lnTo>
                        <a:pt x="252" y="378"/>
                      </a:lnTo>
                      <a:lnTo>
                        <a:pt x="252" y="378"/>
                      </a:lnTo>
                      <a:lnTo>
                        <a:pt x="246" y="374"/>
                      </a:lnTo>
                      <a:lnTo>
                        <a:pt x="244" y="368"/>
                      </a:lnTo>
                      <a:lnTo>
                        <a:pt x="242" y="368"/>
                      </a:lnTo>
                      <a:lnTo>
                        <a:pt x="238" y="362"/>
                      </a:lnTo>
                      <a:lnTo>
                        <a:pt x="236" y="362"/>
                      </a:lnTo>
                      <a:lnTo>
                        <a:pt x="234" y="360"/>
                      </a:lnTo>
                      <a:lnTo>
                        <a:pt x="234" y="356"/>
                      </a:lnTo>
                      <a:lnTo>
                        <a:pt x="232" y="356"/>
                      </a:lnTo>
                      <a:lnTo>
                        <a:pt x="232" y="354"/>
                      </a:lnTo>
                      <a:lnTo>
                        <a:pt x="220" y="354"/>
                      </a:lnTo>
                      <a:lnTo>
                        <a:pt x="204" y="354"/>
                      </a:lnTo>
                      <a:lnTo>
                        <a:pt x="200" y="364"/>
                      </a:lnTo>
                      <a:lnTo>
                        <a:pt x="188" y="364"/>
                      </a:lnTo>
                      <a:lnTo>
                        <a:pt x="186" y="364"/>
                      </a:lnTo>
                      <a:lnTo>
                        <a:pt x="162" y="364"/>
                      </a:lnTo>
                      <a:lnTo>
                        <a:pt x="152" y="364"/>
                      </a:lnTo>
                      <a:lnTo>
                        <a:pt x="148" y="362"/>
                      </a:lnTo>
                      <a:lnTo>
                        <a:pt x="146" y="362"/>
                      </a:lnTo>
                      <a:lnTo>
                        <a:pt x="144" y="360"/>
                      </a:lnTo>
                      <a:lnTo>
                        <a:pt x="118" y="350"/>
                      </a:lnTo>
                      <a:lnTo>
                        <a:pt x="96" y="340"/>
                      </a:lnTo>
                      <a:lnTo>
                        <a:pt x="96" y="338"/>
                      </a:lnTo>
                      <a:lnTo>
                        <a:pt x="98" y="336"/>
                      </a:lnTo>
                      <a:lnTo>
                        <a:pt x="74" y="336"/>
                      </a:lnTo>
                      <a:lnTo>
                        <a:pt x="56" y="338"/>
                      </a:lnTo>
                      <a:lnTo>
                        <a:pt x="56" y="336"/>
                      </a:lnTo>
                      <a:lnTo>
                        <a:pt x="56" y="334"/>
                      </a:lnTo>
                      <a:lnTo>
                        <a:pt x="56" y="328"/>
                      </a:lnTo>
                      <a:lnTo>
                        <a:pt x="56" y="324"/>
                      </a:lnTo>
                      <a:lnTo>
                        <a:pt x="54" y="322"/>
                      </a:lnTo>
                      <a:lnTo>
                        <a:pt x="50" y="318"/>
                      </a:lnTo>
                      <a:lnTo>
                        <a:pt x="48" y="316"/>
                      </a:lnTo>
                      <a:lnTo>
                        <a:pt x="48" y="314"/>
                      </a:lnTo>
                      <a:lnTo>
                        <a:pt x="46" y="316"/>
                      </a:lnTo>
                      <a:lnTo>
                        <a:pt x="44" y="314"/>
                      </a:lnTo>
                      <a:lnTo>
                        <a:pt x="44" y="312"/>
                      </a:lnTo>
                      <a:lnTo>
                        <a:pt x="44" y="310"/>
                      </a:lnTo>
                      <a:lnTo>
                        <a:pt x="44" y="310"/>
                      </a:lnTo>
                      <a:lnTo>
                        <a:pt x="38" y="308"/>
                      </a:lnTo>
                      <a:lnTo>
                        <a:pt x="34" y="308"/>
                      </a:lnTo>
                      <a:lnTo>
                        <a:pt x="34" y="304"/>
                      </a:lnTo>
                      <a:lnTo>
                        <a:pt x="30" y="302"/>
                      </a:lnTo>
                      <a:lnTo>
                        <a:pt x="28" y="300"/>
                      </a:lnTo>
                      <a:lnTo>
                        <a:pt x="24" y="300"/>
                      </a:lnTo>
                      <a:lnTo>
                        <a:pt x="22" y="300"/>
                      </a:lnTo>
                      <a:lnTo>
                        <a:pt x="16" y="300"/>
                      </a:lnTo>
                      <a:lnTo>
                        <a:pt x="12" y="298"/>
                      </a:lnTo>
                      <a:lnTo>
                        <a:pt x="14" y="290"/>
                      </a:lnTo>
                      <a:lnTo>
                        <a:pt x="16" y="290"/>
                      </a:lnTo>
                      <a:lnTo>
                        <a:pt x="18" y="286"/>
                      </a:lnTo>
                      <a:lnTo>
                        <a:pt x="16" y="286"/>
                      </a:lnTo>
                      <a:lnTo>
                        <a:pt x="14" y="286"/>
                      </a:lnTo>
                      <a:lnTo>
                        <a:pt x="16" y="282"/>
                      </a:lnTo>
                      <a:lnTo>
                        <a:pt x="14" y="280"/>
                      </a:lnTo>
                      <a:lnTo>
                        <a:pt x="12" y="276"/>
                      </a:lnTo>
                      <a:lnTo>
                        <a:pt x="10" y="276"/>
                      </a:lnTo>
                      <a:lnTo>
                        <a:pt x="10" y="274"/>
                      </a:lnTo>
                      <a:lnTo>
                        <a:pt x="10" y="272"/>
                      </a:lnTo>
                      <a:lnTo>
                        <a:pt x="10" y="268"/>
                      </a:lnTo>
                      <a:lnTo>
                        <a:pt x="6" y="266"/>
                      </a:lnTo>
                      <a:lnTo>
                        <a:pt x="6" y="264"/>
                      </a:lnTo>
                      <a:lnTo>
                        <a:pt x="6" y="256"/>
                      </a:lnTo>
                      <a:lnTo>
                        <a:pt x="8" y="256"/>
                      </a:lnTo>
                      <a:lnTo>
                        <a:pt x="10" y="256"/>
                      </a:lnTo>
                      <a:lnTo>
                        <a:pt x="12" y="252"/>
                      </a:lnTo>
                      <a:lnTo>
                        <a:pt x="12" y="248"/>
                      </a:lnTo>
                      <a:lnTo>
                        <a:pt x="8" y="248"/>
                      </a:lnTo>
                      <a:lnTo>
                        <a:pt x="6" y="248"/>
                      </a:lnTo>
                      <a:lnTo>
                        <a:pt x="6" y="246"/>
                      </a:lnTo>
                      <a:lnTo>
                        <a:pt x="6" y="244"/>
                      </a:lnTo>
                      <a:lnTo>
                        <a:pt x="4" y="244"/>
                      </a:lnTo>
                      <a:lnTo>
                        <a:pt x="6" y="240"/>
                      </a:lnTo>
                      <a:lnTo>
                        <a:pt x="6" y="240"/>
                      </a:lnTo>
                      <a:lnTo>
                        <a:pt x="8" y="236"/>
                      </a:lnTo>
                      <a:lnTo>
                        <a:pt x="8" y="234"/>
                      </a:lnTo>
                      <a:lnTo>
                        <a:pt x="10" y="232"/>
                      </a:lnTo>
                      <a:lnTo>
                        <a:pt x="8" y="232"/>
                      </a:lnTo>
                      <a:lnTo>
                        <a:pt x="8" y="230"/>
                      </a:lnTo>
                      <a:lnTo>
                        <a:pt x="6" y="230"/>
                      </a:lnTo>
                      <a:lnTo>
                        <a:pt x="4" y="228"/>
                      </a:lnTo>
                      <a:lnTo>
                        <a:pt x="2" y="228"/>
                      </a:lnTo>
                      <a:lnTo>
                        <a:pt x="4" y="226"/>
                      </a:lnTo>
                      <a:lnTo>
                        <a:pt x="4" y="224"/>
                      </a:lnTo>
                      <a:lnTo>
                        <a:pt x="6" y="224"/>
                      </a:lnTo>
                      <a:lnTo>
                        <a:pt x="4" y="222"/>
                      </a:lnTo>
                      <a:lnTo>
                        <a:pt x="4" y="220"/>
                      </a:lnTo>
                      <a:lnTo>
                        <a:pt x="2" y="218"/>
                      </a:lnTo>
                      <a:lnTo>
                        <a:pt x="0" y="212"/>
                      </a:lnTo>
                      <a:lnTo>
                        <a:pt x="0" y="210"/>
                      </a:lnTo>
                      <a:lnTo>
                        <a:pt x="2" y="200"/>
                      </a:lnTo>
                      <a:lnTo>
                        <a:pt x="4" y="194"/>
                      </a:lnTo>
                      <a:lnTo>
                        <a:pt x="6" y="194"/>
                      </a:lnTo>
                      <a:lnTo>
                        <a:pt x="4" y="188"/>
                      </a:lnTo>
                      <a:lnTo>
                        <a:pt x="4" y="186"/>
                      </a:lnTo>
                      <a:lnTo>
                        <a:pt x="2" y="182"/>
                      </a:lnTo>
                      <a:lnTo>
                        <a:pt x="2" y="180"/>
                      </a:lnTo>
                      <a:lnTo>
                        <a:pt x="4" y="178"/>
                      </a:lnTo>
                      <a:lnTo>
                        <a:pt x="12" y="170"/>
                      </a:lnTo>
                      <a:lnTo>
                        <a:pt x="14" y="168"/>
                      </a:lnTo>
                      <a:lnTo>
                        <a:pt x="14" y="166"/>
                      </a:lnTo>
                      <a:lnTo>
                        <a:pt x="14" y="164"/>
                      </a:lnTo>
                      <a:lnTo>
                        <a:pt x="16" y="164"/>
                      </a:lnTo>
                      <a:lnTo>
                        <a:pt x="20" y="160"/>
                      </a:lnTo>
                      <a:lnTo>
                        <a:pt x="20" y="158"/>
                      </a:lnTo>
                      <a:lnTo>
                        <a:pt x="22" y="152"/>
                      </a:lnTo>
                      <a:lnTo>
                        <a:pt x="24" y="148"/>
                      </a:lnTo>
                      <a:lnTo>
                        <a:pt x="24" y="146"/>
                      </a:lnTo>
                      <a:lnTo>
                        <a:pt x="28" y="134"/>
                      </a:lnTo>
                      <a:lnTo>
                        <a:pt x="28" y="132"/>
                      </a:lnTo>
                      <a:lnTo>
                        <a:pt x="30" y="130"/>
                      </a:lnTo>
                      <a:lnTo>
                        <a:pt x="38" y="120"/>
                      </a:lnTo>
                      <a:lnTo>
                        <a:pt x="44" y="114"/>
                      </a:lnTo>
                      <a:lnTo>
                        <a:pt x="46" y="110"/>
                      </a:lnTo>
                      <a:lnTo>
                        <a:pt x="52" y="104"/>
                      </a:lnTo>
                      <a:lnTo>
                        <a:pt x="62" y="88"/>
                      </a:lnTo>
                      <a:lnTo>
                        <a:pt x="62" y="86"/>
                      </a:lnTo>
                      <a:lnTo>
                        <a:pt x="66" y="84"/>
                      </a:lnTo>
                      <a:lnTo>
                        <a:pt x="72" y="72"/>
                      </a:lnTo>
                      <a:lnTo>
                        <a:pt x="78" y="64"/>
                      </a:lnTo>
                      <a:lnTo>
                        <a:pt x="78" y="62"/>
                      </a:lnTo>
                      <a:lnTo>
                        <a:pt x="80" y="64"/>
                      </a:lnTo>
                      <a:lnTo>
                        <a:pt x="82" y="62"/>
                      </a:lnTo>
                      <a:lnTo>
                        <a:pt x="84" y="62"/>
                      </a:lnTo>
                      <a:lnTo>
                        <a:pt x="80" y="62"/>
                      </a:lnTo>
                      <a:lnTo>
                        <a:pt x="78" y="62"/>
                      </a:lnTo>
                      <a:lnTo>
                        <a:pt x="76" y="62"/>
                      </a:lnTo>
                      <a:lnTo>
                        <a:pt x="82" y="54"/>
                      </a:lnTo>
                      <a:lnTo>
                        <a:pt x="80" y="58"/>
                      </a:lnTo>
                      <a:lnTo>
                        <a:pt x="82" y="58"/>
                      </a:lnTo>
                      <a:lnTo>
                        <a:pt x="84" y="56"/>
                      </a:lnTo>
                      <a:lnTo>
                        <a:pt x="84" y="54"/>
                      </a:lnTo>
                      <a:lnTo>
                        <a:pt x="86" y="52"/>
                      </a:lnTo>
                      <a:lnTo>
                        <a:pt x="84" y="52"/>
                      </a:lnTo>
                      <a:lnTo>
                        <a:pt x="82" y="52"/>
                      </a:lnTo>
                      <a:lnTo>
                        <a:pt x="84" y="50"/>
                      </a:lnTo>
                      <a:lnTo>
                        <a:pt x="84" y="48"/>
                      </a:lnTo>
                      <a:lnTo>
                        <a:pt x="84" y="50"/>
                      </a:lnTo>
                      <a:lnTo>
                        <a:pt x="88" y="48"/>
                      </a:lnTo>
                      <a:lnTo>
                        <a:pt x="88" y="46"/>
                      </a:lnTo>
                      <a:lnTo>
                        <a:pt x="86" y="46"/>
                      </a:lnTo>
                      <a:lnTo>
                        <a:pt x="86" y="48"/>
                      </a:lnTo>
                      <a:lnTo>
                        <a:pt x="84" y="48"/>
                      </a:lnTo>
                      <a:lnTo>
                        <a:pt x="88" y="42"/>
                      </a:lnTo>
                      <a:lnTo>
                        <a:pt x="88" y="40"/>
                      </a:lnTo>
                      <a:lnTo>
                        <a:pt x="88" y="38"/>
                      </a:lnTo>
                      <a:lnTo>
                        <a:pt x="88" y="36"/>
                      </a:lnTo>
                      <a:lnTo>
                        <a:pt x="88" y="32"/>
                      </a:lnTo>
                      <a:lnTo>
                        <a:pt x="88" y="30"/>
                      </a:lnTo>
                      <a:lnTo>
                        <a:pt x="88" y="28"/>
                      </a:lnTo>
                      <a:lnTo>
                        <a:pt x="88" y="26"/>
                      </a:lnTo>
                      <a:lnTo>
                        <a:pt x="90" y="24"/>
                      </a:lnTo>
                      <a:lnTo>
                        <a:pt x="90" y="24"/>
                      </a:lnTo>
                      <a:lnTo>
                        <a:pt x="90" y="24"/>
                      </a:lnTo>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1000"/>
                </a:p>
              </p:txBody>
            </p:sp>
            <p:sp>
              <p:nvSpPr>
                <p:cNvPr id="1187" name="Freeform 14">
                  <a:extLst>
                    <a:ext uri="{FF2B5EF4-FFF2-40B4-BE49-F238E27FC236}">
                      <a16:creationId xmlns:a16="http://schemas.microsoft.com/office/drawing/2014/main" id="{7CB00238-8C1C-6FB7-D3E6-D7164E310B18}"/>
                    </a:ext>
                  </a:extLst>
                </p:cNvPr>
                <p:cNvSpPr>
                  <a:spLocks/>
                </p:cNvSpPr>
                <p:nvPr/>
              </p:nvSpPr>
              <p:spPr bwMode="auto">
                <a:xfrm>
                  <a:off x="454025" y="2544763"/>
                  <a:ext cx="19050" cy="6350"/>
                </a:xfrm>
                <a:custGeom>
                  <a:avLst/>
                  <a:gdLst>
                    <a:gd name="T0" fmla="*/ 0 w 12"/>
                    <a:gd name="T1" fmla="*/ 2 h 4"/>
                    <a:gd name="T2" fmla="*/ 6 w 12"/>
                    <a:gd name="T3" fmla="*/ 0 h 4"/>
                    <a:gd name="T4" fmla="*/ 12 w 12"/>
                    <a:gd name="T5" fmla="*/ 0 h 4"/>
                    <a:gd name="T6" fmla="*/ 12 w 12"/>
                    <a:gd name="T7" fmla="*/ 2 h 4"/>
                    <a:gd name="T8" fmla="*/ 4 w 12"/>
                    <a:gd name="T9" fmla="*/ 4 h 4"/>
                    <a:gd name="T10" fmla="*/ 0 w 12"/>
                    <a:gd name="T11" fmla="*/ 2 h 4"/>
                    <a:gd name="T12" fmla="*/ 0 w 12"/>
                    <a:gd name="T13" fmla="*/ 2 h 4"/>
                    <a:gd name="T14" fmla="*/ 0 w 12"/>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4">
                      <a:moveTo>
                        <a:pt x="0" y="2"/>
                      </a:moveTo>
                      <a:lnTo>
                        <a:pt x="6" y="0"/>
                      </a:lnTo>
                      <a:lnTo>
                        <a:pt x="12" y="0"/>
                      </a:lnTo>
                      <a:lnTo>
                        <a:pt x="12" y="2"/>
                      </a:lnTo>
                      <a:lnTo>
                        <a:pt x="4" y="4"/>
                      </a:lnTo>
                      <a:lnTo>
                        <a:pt x="0" y="2"/>
                      </a:lnTo>
                      <a:lnTo>
                        <a:pt x="0" y="2"/>
                      </a:lnTo>
                      <a:lnTo>
                        <a:pt x="0" y="2"/>
                      </a:lnTo>
                    </a:path>
                  </a:pathLst>
                </a:custGeom>
                <a:grp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GB" sz="1000"/>
                </a:p>
              </p:txBody>
            </p:sp>
            <p:sp>
              <p:nvSpPr>
                <p:cNvPr id="1188" name="Freeform 15">
                  <a:extLst>
                    <a:ext uri="{FF2B5EF4-FFF2-40B4-BE49-F238E27FC236}">
                      <a16:creationId xmlns:a16="http://schemas.microsoft.com/office/drawing/2014/main" id="{753281CF-3C0A-9E13-5196-4658AF8F8C86}"/>
                    </a:ext>
                  </a:extLst>
                </p:cNvPr>
                <p:cNvSpPr>
                  <a:spLocks/>
                </p:cNvSpPr>
                <p:nvPr/>
              </p:nvSpPr>
              <p:spPr bwMode="auto">
                <a:xfrm>
                  <a:off x="542925" y="2363788"/>
                  <a:ext cx="47625" cy="25400"/>
                </a:xfrm>
                <a:custGeom>
                  <a:avLst/>
                  <a:gdLst>
                    <a:gd name="T0" fmla="*/ 0 w 30"/>
                    <a:gd name="T1" fmla="*/ 6 h 16"/>
                    <a:gd name="T2" fmla="*/ 26 w 30"/>
                    <a:gd name="T3" fmla="*/ 0 h 16"/>
                    <a:gd name="T4" fmla="*/ 30 w 30"/>
                    <a:gd name="T5" fmla="*/ 2 h 16"/>
                    <a:gd name="T6" fmla="*/ 24 w 30"/>
                    <a:gd name="T7" fmla="*/ 10 h 16"/>
                    <a:gd name="T8" fmla="*/ 22 w 30"/>
                    <a:gd name="T9" fmla="*/ 14 h 16"/>
                    <a:gd name="T10" fmla="*/ 10 w 30"/>
                    <a:gd name="T11" fmla="*/ 16 h 16"/>
                    <a:gd name="T12" fmla="*/ 0 w 30"/>
                    <a:gd name="T13" fmla="*/ 10 h 16"/>
                    <a:gd name="T14" fmla="*/ 0 w 30"/>
                    <a:gd name="T15" fmla="*/ 6 h 16"/>
                    <a:gd name="T16" fmla="*/ 0 w 30"/>
                    <a:gd name="T17" fmla="*/ 6 h 16"/>
                    <a:gd name="T18" fmla="*/ 0 w 30"/>
                    <a:gd name="T19"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6">
                      <a:moveTo>
                        <a:pt x="0" y="6"/>
                      </a:moveTo>
                      <a:lnTo>
                        <a:pt x="26" y="0"/>
                      </a:lnTo>
                      <a:lnTo>
                        <a:pt x="30" y="2"/>
                      </a:lnTo>
                      <a:lnTo>
                        <a:pt x="24" y="10"/>
                      </a:lnTo>
                      <a:lnTo>
                        <a:pt x="22" y="14"/>
                      </a:lnTo>
                      <a:lnTo>
                        <a:pt x="10" y="16"/>
                      </a:lnTo>
                      <a:lnTo>
                        <a:pt x="0" y="10"/>
                      </a:lnTo>
                      <a:lnTo>
                        <a:pt x="0" y="6"/>
                      </a:lnTo>
                      <a:lnTo>
                        <a:pt x="0" y="6"/>
                      </a:lnTo>
                      <a:lnTo>
                        <a:pt x="0" y="6"/>
                      </a:lnTo>
                    </a:path>
                  </a:pathLst>
                </a:custGeom>
                <a:grp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GB" sz="1000"/>
                </a:p>
              </p:txBody>
            </p:sp>
            <p:sp>
              <p:nvSpPr>
                <p:cNvPr id="1189" name="Freeform 16">
                  <a:extLst>
                    <a:ext uri="{FF2B5EF4-FFF2-40B4-BE49-F238E27FC236}">
                      <a16:creationId xmlns:a16="http://schemas.microsoft.com/office/drawing/2014/main" id="{14B7D1E4-8778-6F86-48D3-17046C7AE08C}"/>
                    </a:ext>
                  </a:extLst>
                </p:cNvPr>
                <p:cNvSpPr>
                  <a:spLocks/>
                </p:cNvSpPr>
                <p:nvPr/>
              </p:nvSpPr>
              <p:spPr bwMode="auto">
                <a:xfrm>
                  <a:off x="568325" y="2268538"/>
                  <a:ext cx="69850" cy="25400"/>
                </a:xfrm>
                <a:custGeom>
                  <a:avLst/>
                  <a:gdLst>
                    <a:gd name="T0" fmla="*/ 0 w 44"/>
                    <a:gd name="T1" fmla="*/ 8 h 16"/>
                    <a:gd name="T2" fmla="*/ 10 w 44"/>
                    <a:gd name="T3" fmla="*/ 0 h 16"/>
                    <a:gd name="T4" fmla="*/ 30 w 44"/>
                    <a:gd name="T5" fmla="*/ 4 h 16"/>
                    <a:gd name="T6" fmla="*/ 44 w 44"/>
                    <a:gd name="T7" fmla="*/ 8 h 16"/>
                    <a:gd name="T8" fmla="*/ 32 w 44"/>
                    <a:gd name="T9" fmla="*/ 14 h 16"/>
                    <a:gd name="T10" fmla="*/ 18 w 44"/>
                    <a:gd name="T11" fmla="*/ 16 h 16"/>
                    <a:gd name="T12" fmla="*/ 0 w 44"/>
                    <a:gd name="T13" fmla="*/ 8 h 16"/>
                    <a:gd name="T14" fmla="*/ 0 w 44"/>
                    <a:gd name="T15" fmla="*/ 8 h 16"/>
                    <a:gd name="T16" fmla="*/ 0 w 44"/>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6">
                      <a:moveTo>
                        <a:pt x="0" y="8"/>
                      </a:moveTo>
                      <a:lnTo>
                        <a:pt x="10" y="0"/>
                      </a:lnTo>
                      <a:lnTo>
                        <a:pt x="30" y="4"/>
                      </a:lnTo>
                      <a:lnTo>
                        <a:pt x="44" y="8"/>
                      </a:lnTo>
                      <a:lnTo>
                        <a:pt x="32" y="14"/>
                      </a:lnTo>
                      <a:lnTo>
                        <a:pt x="18" y="16"/>
                      </a:lnTo>
                      <a:lnTo>
                        <a:pt x="0" y="8"/>
                      </a:lnTo>
                      <a:lnTo>
                        <a:pt x="0" y="8"/>
                      </a:lnTo>
                      <a:lnTo>
                        <a:pt x="0" y="8"/>
                      </a:lnTo>
                    </a:path>
                  </a:pathLst>
                </a:custGeom>
                <a:grp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GB" sz="1000"/>
                </a:p>
              </p:txBody>
            </p:sp>
            <p:sp>
              <p:nvSpPr>
                <p:cNvPr id="1190" name="Line 17">
                  <a:extLst>
                    <a:ext uri="{FF2B5EF4-FFF2-40B4-BE49-F238E27FC236}">
                      <a16:creationId xmlns:a16="http://schemas.microsoft.com/office/drawing/2014/main" id="{023E516A-653F-B32A-81DC-5D9758686410}"/>
                    </a:ext>
                  </a:extLst>
                </p:cNvPr>
                <p:cNvSpPr>
                  <a:spLocks noChangeShapeType="1"/>
                </p:cNvSpPr>
                <p:nvPr/>
              </p:nvSpPr>
              <p:spPr bwMode="auto">
                <a:xfrm>
                  <a:off x="412750" y="2551113"/>
                  <a:ext cx="0" cy="3175"/>
                </a:xfrm>
                <a:prstGeom prst="line">
                  <a:avLst/>
                </a:prstGeom>
                <a:grp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GB" sz="1000"/>
                </a:p>
              </p:txBody>
            </p:sp>
            <p:sp>
              <p:nvSpPr>
                <p:cNvPr id="1191" name="Freeform 18">
                  <a:extLst>
                    <a:ext uri="{FF2B5EF4-FFF2-40B4-BE49-F238E27FC236}">
                      <a16:creationId xmlns:a16="http://schemas.microsoft.com/office/drawing/2014/main" id="{92333EB3-6E27-1C99-9DBC-A6C286094C97}"/>
                    </a:ext>
                  </a:extLst>
                </p:cNvPr>
                <p:cNvSpPr>
                  <a:spLocks/>
                </p:cNvSpPr>
                <p:nvPr/>
              </p:nvSpPr>
              <p:spPr bwMode="auto">
                <a:xfrm>
                  <a:off x="711200" y="2414588"/>
                  <a:ext cx="133350" cy="73025"/>
                </a:xfrm>
                <a:custGeom>
                  <a:avLst/>
                  <a:gdLst>
                    <a:gd name="T0" fmla="*/ 14 w 84"/>
                    <a:gd name="T1" fmla="*/ 30 h 46"/>
                    <a:gd name="T2" fmla="*/ 22 w 84"/>
                    <a:gd name="T3" fmla="*/ 26 h 46"/>
                    <a:gd name="T4" fmla="*/ 80 w 84"/>
                    <a:gd name="T5" fmla="*/ 0 h 46"/>
                    <a:gd name="T6" fmla="*/ 82 w 84"/>
                    <a:gd name="T7" fmla="*/ 6 h 46"/>
                    <a:gd name="T8" fmla="*/ 78 w 84"/>
                    <a:gd name="T9" fmla="*/ 6 h 46"/>
                    <a:gd name="T10" fmla="*/ 80 w 84"/>
                    <a:gd name="T11" fmla="*/ 8 h 46"/>
                    <a:gd name="T12" fmla="*/ 84 w 84"/>
                    <a:gd name="T13" fmla="*/ 8 h 46"/>
                    <a:gd name="T14" fmla="*/ 80 w 84"/>
                    <a:gd name="T15" fmla="*/ 12 h 46"/>
                    <a:gd name="T16" fmla="*/ 76 w 84"/>
                    <a:gd name="T17" fmla="*/ 14 h 46"/>
                    <a:gd name="T18" fmla="*/ 68 w 84"/>
                    <a:gd name="T19" fmla="*/ 14 h 46"/>
                    <a:gd name="T20" fmla="*/ 62 w 84"/>
                    <a:gd name="T21" fmla="*/ 24 h 46"/>
                    <a:gd name="T22" fmla="*/ 54 w 84"/>
                    <a:gd name="T23" fmla="*/ 28 h 46"/>
                    <a:gd name="T24" fmla="*/ 52 w 84"/>
                    <a:gd name="T25" fmla="*/ 28 h 46"/>
                    <a:gd name="T26" fmla="*/ 20 w 84"/>
                    <a:gd name="T27" fmla="*/ 38 h 46"/>
                    <a:gd name="T28" fmla="*/ 18 w 84"/>
                    <a:gd name="T29" fmla="*/ 40 h 46"/>
                    <a:gd name="T30" fmla="*/ 14 w 84"/>
                    <a:gd name="T31" fmla="*/ 44 h 46"/>
                    <a:gd name="T32" fmla="*/ 0 w 84"/>
                    <a:gd name="T33" fmla="*/ 46 h 46"/>
                    <a:gd name="T34" fmla="*/ 2 w 84"/>
                    <a:gd name="T35" fmla="*/ 44 h 46"/>
                    <a:gd name="T36" fmla="*/ 8 w 84"/>
                    <a:gd name="T37" fmla="*/ 40 h 46"/>
                    <a:gd name="T38" fmla="*/ 16 w 84"/>
                    <a:gd name="T39" fmla="*/ 32 h 46"/>
                    <a:gd name="T40" fmla="*/ 14 w 84"/>
                    <a:gd name="T41" fmla="*/ 30 h 46"/>
                    <a:gd name="T42" fmla="*/ 14 w 84"/>
                    <a:gd name="T43" fmla="*/ 30 h 46"/>
                    <a:gd name="T44" fmla="*/ 14 w 84"/>
                    <a:gd name="T45" fmla="*/ 3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46">
                      <a:moveTo>
                        <a:pt x="14" y="30"/>
                      </a:moveTo>
                      <a:lnTo>
                        <a:pt x="22" y="26"/>
                      </a:lnTo>
                      <a:lnTo>
                        <a:pt x="80" y="0"/>
                      </a:lnTo>
                      <a:lnTo>
                        <a:pt x="82" y="6"/>
                      </a:lnTo>
                      <a:lnTo>
                        <a:pt x="78" y="6"/>
                      </a:lnTo>
                      <a:lnTo>
                        <a:pt x="80" y="8"/>
                      </a:lnTo>
                      <a:lnTo>
                        <a:pt x="84" y="8"/>
                      </a:lnTo>
                      <a:lnTo>
                        <a:pt x="80" y="12"/>
                      </a:lnTo>
                      <a:lnTo>
                        <a:pt x="76" y="14"/>
                      </a:lnTo>
                      <a:lnTo>
                        <a:pt x="68" y="14"/>
                      </a:lnTo>
                      <a:lnTo>
                        <a:pt x="62" y="24"/>
                      </a:lnTo>
                      <a:lnTo>
                        <a:pt x="54" y="28"/>
                      </a:lnTo>
                      <a:lnTo>
                        <a:pt x="52" y="28"/>
                      </a:lnTo>
                      <a:lnTo>
                        <a:pt x="20" y="38"/>
                      </a:lnTo>
                      <a:lnTo>
                        <a:pt x="18" y="40"/>
                      </a:lnTo>
                      <a:lnTo>
                        <a:pt x="14" y="44"/>
                      </a:lnTo>
                      <a:lnTo>
                        <a:pt x="0" y="46"/>
                      </a:lnTo>
                      <a:lnTo>
                        <a:pt x="2" y="44"/>
                      </a:lnTo>
                      <a:lnTo>
                        <a:pt x="8" y="40"/>
                      </a:lnTo>
                      <a:lnTo>
                        <a:pt x="16" y="32"/>
                      </a:lnTo>
                      <a:lnTo>
                        <a:pt x="14" y="30"/>
                      </a:lnTo>
                      <a:lnTo>
                        <a:pt x="14" y="30"/>
                      </a:lnTo>
                      <a:lnTo>
                        <a:pt x="14" y="30"/>
                      </a:lnTo>
                    </a:path>
                  </a:pathLst>
                </a:custGeom>
                <a:grp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GB" sz="1000"/>
                </a:p>
              </p:txBody>
            </p:sp>
            <p:sp>
              <p:nvSpPr>
                <p:cNvPr id="1192" name="Freeform 19">
                  <a:extLst>
                    <a:ext uri="{FF2B5EF4-FFF2-40B4-BE49-F238E27FC236}">
                      <a16:creationId xmlns:a16="http://schemas.microsoft.com/office/drawing/2014/main" id="{3D5FF381-9C70-20DF-E9EC-533BA6075BCE}"/>
                    </a:ext>
                  </a:extLst>
                </p:cNvPr>
                <p:cNvSpPr>
                  <a:spLocks/>
                </p:cNvSpPr>
                <p:nvPr/>
              </p:nvSpPr>
              <p:spPr bwMode="auto">
                <a:xfrm>
                  <a:off x="412750" y="2058988"/>
                  <a:ext cx="1038225" cy="488950"/>
                </a:xfrm>
                <a:custGeom>
                  <a:avLst/>
                  <a:gdLst>
                    <a:gd name="T0" fmla="*/ 276 w 654"/>
                    <a:gd name="T1" fmla="*/ 82 h 308"/>
                    <a:gd name="T2" fmla="*/ 302 w 654"/>
                    <a:gd name="T3" fmla="*/ 66 h 308"/>
                    <a:gd name="T4" fmla="*/ 340 w 654"/>
                    <a:gd name="T5" fmla="*/ 40 h 308"/>
                    <a:gd name="T6" fmla="*/ 538 w 654"/>
                    <a:gd name="T7" fmla="*/ 8 h 308"/>
                    <a:gd name="T8" fmla="*/ 634 w 654"/>
                    <a:gd name="T9" fmla="*/ 22 h 308"/>
                    <a:gd name="T10" fmla="*/ 472 w 654"/>
                    <a:gd name="T11" fmla="*/ 196 h 308"/>
                    <a:gd name="T12" fmla="*/ 488 w 654"/>
                    <a:gd name="T13" fmla="*/ 202 h 308"/>
                    <a:gd name="T14" fmla="*/ 510 w 654"/>
                    <a:gd name="T15" fmla="*/ 216 h 308"/>
                    <a:gd name="T16" fmla="*/ 538 w 654"/>
                    <a:gd name="T17" fmla="*/ 222 h 308"/>
                    <a:gd name="T18" fmla="*/ 530 w 654"/>
                    <a:gd name="T19" fmla="*/ 258 h 308"/>
                    <a:gd name="T20" fmla="*/ 538 w 654"/>
                    <a:gd name="T21" fmla="*/ 272 h 308"/>
                    <a:gd name="T22" fmla="*/ 542 w 654"/>
                    <a:gd name="T23" fmla="*/ 282 h 308"/>
                    <a:gd name="T24" fmla="*/ 470 w 654"/>
                    <a:gd name="T25" fmla="*/ 304 h 308"/>
                    <a:gd name="T26" fmla="*/ 480 w 654"/>
                    <a:gd name="T27" fmla="*/ 278 h 308"/>
                    <a:gd name="T28" fmla="*/ 482 w 654"/>
                    <a:gd name="T29" fmla="*/ 248 h 308"/>
                    <a:gd name="T30" fmla="*/ 476 w 654"/>
                    <a:gd name="T31" fmla="*/ 224 h 308"/>
                    <a:gd name="T32" fmla="*/ 434 w 654"/>
                    <a:gd name="T33" fmla="*/ 202 h 308"/>
                    <a:gd name="T34" fmla="*/ 400 w 654"/>
                    <a:gd name="T35" fmla="*/ 206 h 308"/>
                    <a:gd name="T36" fmla="*/ 362 w 654"/>
                    <a:gd name="T37" fmla="*/ 208 h 308"/>
                    <a:gd name="T38" fmla="*/ 300 w 654"/>
                    <a:gd name="T39" fmla="*/ 218 h 308"/>
                    <a:gd name="T40" fmla="*/ 306 w 654"/>
                    <a:gd name="T41" fmla="*/ 200 h 308"/>
                    <a:gd name="T42" fmla="*/ 270 w 654"/>
                    <a:gd name="T43" fmla="*/ 214 h 308"/>
                    <a:gd name="T44" fmla="*/ 262 w 654"/>
                    <a:gd name="T45" fmla="*/ 222 h 308"/>
                    <a:gd name="T46" fmla="*/ 232 w 654"/>
                    <a:gd name="T47" fmla="*/ 238 h 308"/>
                    <a:gd name="T48" fmla="*/ 178 w 654"/>
                    <a:gd name="T49" fmla="*/ 258 h 308"/>
                    <a:gd name="T50" fmla="*/ 158 w 654"/>
                    <a:gd name="T51" fmla="*/ 266 h 308"/>
                    <a:gd name="T52" fmla="*/ 140 w 654"/>
                    <a:gd name="T53" fmla="*/ 272 h 308"/>
                    <a:gd name="T54" fmla="*/ 118 w 654"/>
                    <a:gd name="T55" fmla="*/ 282 h 308"/>
                    <a:gd name="T56" fmla="*/ 104 w 654"/>
                    <a:gd name="T57" fmla="*/ 280 h 308"/>
                    <a:gd name="T58" fmla="*/ 90 w 654"/>
                    <a:gd name="T59" fmla="*/ 302 h 308"/>
                    <a:gd name="T60" fmla="*/ 70 w 654"/>
                    <a:gd name="T61" fmla="*/ 296 h 308"/>
                    <a:gd name="T62" fmla="*/ 50 w 654"/>
                    <a:gd name="T63" fmla="*/ 302 h 308"/>
                    <a:gd name="T64" fmla="*/ 30 w 654"/>
                    <a:gd name="T65" fmla="*/ 304 h 308"/>
                    <a:gd name="T66" fmla="*/ 0 w 654"/>
                    <a:gd name="T67" fmla="*/ 306 h 308"/>
                    <a:gd name="T68" fmla="*/ 34 w 654"/>
                    <a:gd name="T69" fmla="*/ 294 h 308"/>
                    <a:gd name="T70" fmla="*/ 130 w 654"/>
                    <a:gd name="T71" fmla="*/ 262 h 308"/>
                    <a:gd name="T72" fmla="*/ 182 w 654"/>
                    <a:gd name="T73" fmla="*/ 236 h 308"/>
                    <a:gd name="T74" fmla="*/ 168 w 654"/>
                    <a:gd name="T75" fmla="*/ 234 h 308"/>
                    <a:gd name="T76" fmla="*/ 160 w 654"/>
                    <a:gd name="T77" fmla="*/ 226 h 308"/>
                    <a:gd name="T78" fmla="*/ 142 w 654"/>
                    <a:gd name="T79" fmla="*/ 230 h 308"/>
                    <a:gd name="T80" fmla="*/ 130 w 654"/>
                    <a:gd name="T81" fmla="*/ 230 h 308"/>
                    <a:gd name="T82" fmla="*/ 148 w 654"/>
                    <a:gd name="T83" fmla="*/ 212 h 308"/>
                    <a:gd name="T84" fmla="*/ 120 w 654"/>
                    <a:gd name="T85" fmla="*/ 192 h 308"/>
                    <a:gd name="T86" fmla="*/ 132 w 654"/>
                    <a:gd name="T87" fmla="*/ 172 h 308"/>
                    <a:gd name="T88" fmla="*/ 200 w 654"/>
                    <a:gd name="T89" fmla="*/ 142 h 308"/>
                    <a:gd name="T90" fmla="*/ 236 w 654"/>
                    <a:gd name="T91" fmla="*/ 134 h 308"/>
                    <a:gd name="T92" fmla="*/ 266 w 654"/>
                    <a:gd name="T93" fmla="*/ 126 h 308"/>
                    <a:gd name="T94" fmla="*/ 200 w 654"/>
                    <a:gd name="T95" fmla="*/ 12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4" h="308">
                      <a:moveTo>
                        <a:pt x="202" y="98"/>
                      </a:moveTo>
                      <a:lnTo>
                        <a:pt x="208" y="98"/>
                      </a:lnTo>
                      <a:lnTo>
                        <a:pt x="234" y="90"/>
                      </a:lnTo>
                      <a:lnTo>
                        <a:pt x="276" y="82"/>
                      </a:lnTo>
                      <a:lnTo>
                        <a:pt x="286" y="82"/>
                      </a:lnTo>
                      <a:lnTo>
                        <a:pt x="306" y="76"/>
                      </a:lnTo>
                      <a:lnTo>
                        <a:pt x="296" y="72"/>
                      </a:lnTo>
                      <a:lnTo>
                        <a:pt x="302" y="66"/>
                      </a:lnTo>
                      <a:lnTo>
                        <a:pt x="294" y="58"/>
                      </a:lnTo>
                      <a:lnTo>
                        <a:pt x="284" y="54"/>
                      </a:lnTo>
                      <a:lnTo>
                        <a:pt x="308" y="42"/>
                      </a:lnTo>
                      <a:lnTo>
                        <a:pt x="340" y="40"/>
                      </a:lnTo>
                      <a:lnTo>
                        <a:pt x="400" y="18"/>
                      </a:lnTo>
                      <a:lnTo>
                        <a:pt x="458" y="6"/>
                      </a:lnTo>
                      <a:lnTo>
                        <a:pt x="498" y="0"/>
                      </a:lnTo>
                      <a:lnTo>
                        <a:pt x="538" y="8"/>
                      </a:lnTo>
                      <a:lnTo>
                        <a:pt x="536" y="16"/>
                      </a:lnTo>
                      <a:lnTo>
                        <a:pt x="562" y="12"/>
                      </a:lnTo>
                      <a:lnTo>
                        <a:pt x="612" y="26"/>
                      </a:lnTo>
                      <a:lnTo>
                        <a:pt x="634" y="22"/>
                      </a:lnTo>
                      <a:lnTo>
                        <a:pt x="654" y="30"/>
                      </a:lnTo>
                      <a:lnTo>
                        <a:pt x="466" y="196"/>
                      </a:lnTo>
                      <a:lnTo>
                        <a:pt x="468" y="198"/>
                      </a:lnTo>
                      <a:lnTo>
                        <a:pt x="472" y="196"/>
                      </a:lnTo>
                      <a:lnTo>
                        <a:pt x="476" y="198"/>
                      </a:lnTo>
                      <a:lnTo>
                        <a:pt x="484" y="196"/>
                      </a:lnTo>
                      <a:lnTo>
                        <a:pt x="492" y="196"/>
                      </a:lnTo>
                      <a:lnTo>
                        <a:pt x="488" y="202"/>
                      </a:lnTo>
                      <a:lnTo>
                        <a:pt x="486" y="204"/>
                      </a:lnTo>
                      <a:lnTo>
                        <a:pt x="494" y="216"/>
                      </a:lnTo>
                      <a:lnTo>
                        <a:pt x="488" y="222"/>
                      </a:lnTo>
                      <a:lnTo>
                        <a:pt x="510" y="216"/>
                      </a:lnTo>
                      <a:lnTo>
                        <a:pt x="518" y="212"/>
                      </a:lnTo>
                      <a:lnTo>
                        <a:pt x="534" y="208"/>
                      </a:lnTo>
                      <a:lnTo>
                        <a:pt x="534" y="216"/>
                      </a:lnTo>
                      <a:lnTo>
                        <a:pt x="538" y="222"/>
                      </a:lnTo>
                      <a:lnTo>
                        <a:pt x="534" y="222"/>
                      </a:lnTo>
                      <a:lnTo>
                        <a:pt x="538" y="232"/>
                      </a:lnTo>
                      <a:lnTo>
                        <a:pt x="534" y="256"/>
                      </a:lnTo>
                      <a:lnTo>
                        <a:pt x="530" y="258"/>
                      </a:lnTo>
                      <a:lnTo>
                        <a:pt x="530" y="260"/>
                      </a:lnTo>
                      <a:lnTo>
                        <a:pt x="530" y="266"/>
                      </a:lnTo>
                      <a:lnTo>
                        <a:pt x="534" y="266"/>
                      </a:lnTo>
                      <a:lnTo>
                        <a:pt x="538" y="272"/>
                      </a:lnTo>
                      <a:lnTo>
                        <a:pt x="544" y="274"/>
                      </a:lnTo>
                      <a:lnTo>
                        <a:pt x="548" y="274"/>
                      </a:lnTo>
                      <a:lnTo>
                        <a:pt x="548" y="278"/>
                      </a:lnTo>
                      <a:lnTo>
                        <a:pt x="542" y="282"/>
                      </a:lnTo>
                      <a:lnTo>
                        <a:pt x="536" y="290"/>
                      </a:lnTo>
                      <a:lnTo>
                        <a:pt x="530" y="296"/>
                      </a:lnTo>
                      <a:lnTo>
                        <a:pt x="516" y="302"/>
                      </a:lnTo>
                      <a:lnTo>
                        <a:pt x="470" y="304"/>
                      </a:lnTo>
                      <a:lnTo>
                        <a:pt x="486" y="280"/>
                      </a:lnTo>
                      <a:lnTo>
                        <a:pt x="480" y="284"/>
                      </a:lnTo>
                      <a:lnTo>
                        <a:pt x="476" y="280"/>
                      </a:lnTo>
                      <a:lnTo>
                        <a:pt x="480" y="278"/>
                      </a:lnTo>
                      <a:lnTo>
                        <a:pt x="480" y="274"/>
                      </a:lnTo>
                      <a:lnTo>
                        <a:pt x="478" y="272"/>
                      </a:lnTo>
                      <a:lnTo>
                        <a:pt x="476" y="258"/>
                      </a:lnTo>
                      <a:lnTo>
                        <a:pt x="482" y="248"/>
                      </a:lnTo>
                      <a:lnTo>
                        <a:pt x="482" y="244"/>
                      </a:lnTo>
                      <a:lnTo>
                        <a:pt x="482" y="242"/>
                      </a:lnTo>
                      <a:lnTo>
                        <a:pt x="486" y="238"/>
                      </a:lnTo>
                      <a:lnTo>
                        <a:pt x="476" y="224"/>
                      </a:lnTo>
                      <a:lnTo>
                        <a:pt x="478" y="222"/>
                      </a:lnTo>
                      <a:lnTo>
                        <a:pt x="454" y="210"/>
                      </a:lnTo>
                      <a:lnTo>
                        <a:pt x="454" y="208"/>
                      </a:lnTo>
                      <a:lnTo>
                        <a:pt x="434" y="202"/>
                      </a:lnTo>
                      <a:lnTo>
                        <a:pt x="412" y="204"/>
                      </a:lnTo>
                      <a:lnTo>
                        <a:pt x="404" y="208"/>
                      </a:lnTo>
                      <a:lnTo>
                        <a:pt x="402" y="208"/>
                      </a:lnTo>
                      <a:lnTo>
                        <a:pt x="400" y="206"/>
                      </a:lnTo>
                      <a:lnTo>
                        <a:pt x="408" y="202"/>
                      </a:lnTo>
                      <a:lnTo>
                        <a:pt x="394" y="196"/>
                      </a:lnTo>
                      <a:lnTo>
                        <a:pt x="374" y="200"/>
                      </a:lnTo>
                      <a:lnTo>
                        <a:pt x="362" y="208"/>
                      </a:lnTo>
                      <a:lnTo>
                        <a:pt x="348" y="204"/>
                      </a:lnTo>
                      <a:lnTo>
                        <a:pt x="336" y="206"/>
                      </a:lnTo>
                      <a:lnTo>
                        <a:pt x="328" y="212"/>
                      </a:lnTo>
                      <a:lnTo>
                        <a:pt x="300" y="218"/>
                      </a:lnTo>
                      <a:lnTo>
                        <a:pt x="284" y="220"/>
                      </a:lnTo>
                      <a:lnTo>
                        <a:pt x="286" y="214"/>
                      </a:lnTo>
                      <a:lnTo>
                        <a:pt x="298" y="206"/>
                      </a:lnTo>
                      <a:lnTo>
                        <a:pt x="306" y="200"/>
                      </a:lnTo>
                      <a:lnTo>
                        <a:pt x="304" y="196"/>
                      </a:lnTo>
                      <a:lnTo>
                        <a:pt x="284" y="208"/>
                      </a:lnTo>
                      <a:lnTo>
                        <a:pt x="272" y="212"/>
                      </a:lnTo>
                      <a:lnTo>
                        <a:pt x="270" y="214"/>
                      </a:lnTo>
                      <a:lnTo>
                        <a:pt x="264" y="216"/>
                      </a:lnTo>
                      <a:lnTo>
                        <a:pt x="262" y="220"/>
                      </a:lnTo>
                      <a:lnTo>
                        <a:pt x="264" y="220"/>
                      </a:lnTo>
                      <a:lnTo>
                        <a:pt x="262" y="222"/>
                      </a:lnTo>
                      <a:lnTo>
                        <a:pt x="258" y="224"/>
                      </a:lnTo>
                      <a:lnTo>
                        <a:pt x="250" y="228"/>
                      </a:lnTo>
                      <a:lnTo>
                        <a:pt x="242" y="230"/>
                      </a:lnTo>
                      <a:lnTo>
                        <a:pt x="232" y="238"/>
                      </a:lnTo>
                      <a:lnTo>
                        <a:pt x="226" y="240"/>
                      </a:lnTo>
                      <a:lnTo>
                        <a:pt x="206" y="246"/>
                      </a:lnTo>
                      <a:lnTo>
                        <a:pt x="194" y="248"/>
                      </a:lnTo>
                      <a:lnTo>
                        <a:pt x="178" y="258"/>
                      </a:lnTo>
                      <a:lnTo>
                        <a:pt x="176" y="258"/>
                      </a:lnTo>
                      <a:lnTo>
                        <a:pt x="172" y="260"/>
                      </a:lnTo>
                      <a:lnTo>
                        <a:pt x="164" y="264"/>
                      </a:lnTo>
                      <a:lnTo>
                        <a:pt x="158" y="266"/>
                      </a:lnTo>
                      <a:lnTo>
                        <a:pt x="150" y="268"/>
                      </a:lnTo>
                      <a:lnTo>
                        <a:pt x="146" y="270"/>
                      </a:lnTo>
                      <a:lnTo>
                        <a:pt x="142" y="272"/>
                      </a:lnTo>
                      <a:lnTo>
                        <a:pt x="140" y="272"/>
                      </a:lnTo>
                      <a:lnTo>
                        <a:pt x="134" y="276"/>
                      </a:lnTo>
                      <a:lnTo>
                        <a:pt x="132" y="276"/>
                      </a:lnTo>
                      <a:lnTo>
                        <a:pt x="126" y="278"/>
                      </a:lnTo>
                      <a:lnTo>
                        <a:pt x="118" y="282"/>
                      </a:lnTo>
                      <a:lnTo>
                        <a:pt x="112" y="284"/>
                      </a:lnTo>
                      <a:lnTo>
                        <a:pt x="102" y="284"/>
                      </a:lnTo>
                      <a:lnTo>
                        <a:pt x="102" y="284"/>
                      </a:lnTo>
                      <a:lnTo>
                        <a:pt x="104" y="280"/>
                      </a:lnTo>
                      <a:lnTo>
                        <a:pt x="92" y="288"/>
                      </a:lnTo>
                      <a:lnTo>
                        <a:pt x="98" y="290"/>
                      </a:lnTo>
                      <a:lnTo>
                        <a:pt x="94" y="300"/>
                      </a:lnTo>
                      <a:lnTo>
                        <a:pt x="90" y="302"/>
                      </a:lnTo>
                      <a:lnTo>
                        <a:pt x="88" y="298"/>
                      </a:lnTo>
                      <a:lnTo>
                        <a:pt x="76" y="302"/>
                      </a:lnTo>
                      <a:lnTo>
                        <a:pt x="80" y="294"/>
                      </a:lnTo>
                      <a:lnTo>
                        <a:pt x="70" y="296"/>
                      </a:lnTo>
                      <a:lnTo>
                        <a:pt x="76" y="288"/>
                      </a:lnTo>
                      <a:lnTo>
                        <a:pt x="72" y="290"/>
                      </a:lnTo>
                      <a:lnTo>
                        <a:pt x="56" y="298"/>
                      </a:lnTo>
                      <a:lnTo>
                        <a:pt x="50" y="302"/>
                      </a:lnTo>
                      <a:lnTo>
                        <a:pt x="36" y="306"/>
                      </a:lnTo>
                      <a:lnTo>
                        <a:pt x="42" y="300"/>
                      </a:lnTo>
                      <a:lnTo>
                        <a:pt x="32" y="300"/>
                      </a:lnTo>
                      <a:lnTo>
                        <a:pt x="30" y="304"/>
                      </a:lnTo>
                      <a:lnTo>
                        <a:pt x="10" y="306"/>
                      </a:lnTo>
                      <a:lnTo>
                        <a:pt x="4" y="308"/>
                      </a:lnTo>
                      <a:lnTo>
                        <a:pt x="0" y="308"/>
                      </a:lnTo>
                      <a:lnTo>
                        <a:pt x="0" y="306"/>
                      </a:lnTo>
                      <a:lnTo>
                        <a:pt x="2" y="304"/>
                      </a:lnTo>
                      <a:lnTo>
                        <a:pt x="10" y="300"/>
                      </a:lnTo>
                      <a:lnTo>
                        <a:pt x="14" y="298"/>
                      </a:lnTo>
                      <a:lnTo>
                        <a:pt x="34" y="294"/>
                      </a:lnTo>
                      <a:lnTo>
                        <a:pt x="56" y="284"/>
                      </a:lnTo>
                      <a:lnTo>
                        <a:pt x="72" y="280"/>
                      </a:lnTo>
                      <a:lnTo>
                        <a:pt x="114" y="266"/>
                      </a:lnTo>
                      <a:lnTo>
                        <a:pt x="130" y="262"/>
                      </a:lnTo>
                      <a:lnTo>
                        <a:pt x="138" y="258"/>
                      </a:lnTo>
                      <a:lnTo>
                        <a:pt x="140" y="258"/>
                      </a:lnTo>
                      <a:lnTo>
                        <a:pt x="168" y="246"/>
                      </a:lnTo>
                      <a:lnTo>
                        <a:pt x="182" y="236"/>
                      </a:lnTo>
                      <a:lnTo>
                        <a:pt x="182" y="230"/>
                      </a:lnTo>
                      <a:lnTo>
                        <a:pt x="174" y="230"/>
                      </a:lnTo>
                      <a:lnTo>
                        <a:pt x="172" y="232"/>
                      </a:lnTo>
                      <a:lnTo>
                        <a:pt x="168" y="234"/>
                      </a:lnTo>
                      <a:lnTo>
                        <a:pt x="164" y="234"/>
                      </a:lnTo>
                      <a:lnTo>
                        <a:pt x="164" y="232"/>
                      </a:lnTo>
                      <a:lnTo>
                        <a:pt x="166" y="224"/>
                      </a:lnTo>
                      <a:lnTo>
                        <a:pt x="160" y="226"/>
                      </a:lnTo>
                      <a:lnTo>
                        <a:pt x="156" y="224"/>
                      </a:lnTo>
                      <a:lnTo>
                        <a:pt x="152" y="224"/>
                      </a:lnTo>
                      <a:lnTo>
                        <a:pt x="144" y="230"/>
                      </a:lnTo>
                      <a:lnTo>
                        <a:pt x="142" y="230"/>
                      </a:lnTo>
                      <a:lnTo>
                        <a:pt x="138" y="230"/>
                      </a:lnTo>
                      <a:lnTo>
                        <a:pt x="140" y="228"/>
                      </a:lnTo>
                      <a:lnTo>
                        <a:pt x="138" y="228"/>
                      </a:lnTo>
                      <a:lnTo>
                        <a:pt x="130" y="230"/>
                      </a:lnTo>
                      <a:lnTo>
                        <a:pt x="126" y="226"/>
                      </a:lnTo>
                      <a:lnTo>
                        <a:pt x="134" y="224"/>
                      </a:lnTo>
                      <a:lnTo>
                        <a:pt x="146" y="214"/>
                      </a:lnTo>
                      <a:lnTo>
                        <a:pt x="148" y="212"/>
                      </a:lnTo>
                      <a:lnTo>
                        <a:pt x="150" y="206"/>
                      </a:lnTo>
                      <a:lnTo>
                        <a:pt x="122" y="210"/>
                      </a:lnTo>
                      <a:lnTo>
                        <a:pt x="120" y="194"/>
                      </a:lnTo>
                      <a:lnTo>
                        <a:pt x="120" y="192"/>
                      </a:lnTo>
                      <a:lnTo>
                        <a:pt x="124" y="190"/>
                      </a:lnTo>
                      <a:lnTo>
                        <a:pt x="132" y="186"/>
                      </a:lnTo>
                      <a:lnTo>
                        <a:pt x="128" y="182"/>
                      </a:lnTo>
                      <a:lnTo>
                        <a:pt x="132" y="172"/>
                      </a:lnTo>
                      <a:lnTo>
                        <a:pt x="146" y="164"/>
                      </a:lnTo>
                      <a:lnTo>
                        <a:pt x="162" y="158"/>
                      </a:lnTo>
                      <a:lnTo>
                        <a:pt x="172" y="152"/>
                      </a:lnTo>
                      <a:lnTo>
                        <a:pt x="200" y="142"/>
                      </a:lnTo>
                      <a:lnTo>
                        <a:pt x="204" y="142"/>
                      </a:lnTo>
                      <a:lnTo>
                        <a:pt x="222" y="142"/>
                      </a:lnTo>
                      <a:lnTo>
                        <a:pt x="230" y="134"/>
                      </a:lnTo>
                      <a:lnTo>
                        <a:pt x="236" y="134"/>
                      </a:lnTo>
                      <a:lnTo>
                        <a:pt x="238" y="138"/>
                      </a:lnTo>
                      <a:lnTo>
                        <a:pt x="258" y="132"/>
                      </a:lnTo>
                      <a:lnTo>
                        <a:pt x="264" y="128"/>
                      </a:lnTo>
                      <a:lnTo>
                        <a:pt x="266" y="126"/>
                      </a:lnTo>
                      <a:lnTo>
                        <a:pt x="256" y="120"/>
                      </a:lnTo>
                      <a:lnTo>
                        <a:pt x="244" y="124"/>
                      </a:lnTo>
                      <a:lnTo>
                        <a:pt x="236" y="120"/>
                      </a:lnTo>
                      <a:lnTo>
                        <a:pt x="200" y="122"/>
                      </a:lnTo>
                      <a:lnTo>
                        <a:pt x="202" y="98"/>
                      </a:lnTo>
                      <a:lnTo>
                        <a:pt x="202" y="98"/>
                      </a:lnTo>
                      <a:lnTo>
                        <a:pt x="202" y="98"/>
                      </a:lnTo>
                    </a:path>
                  </a:pathLst>
                </a:custGeom>
                <a:solidFill>
                  <a:schemeClr val="tx2"/>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GB" sz="1000"/>
                </a:p>
              </p:txBody>
            </p:sp>
            <p:sp>
              <p:nvSpPr>
                <p:cNvPr id="1193" name="Freeform 20">
                  <a:extLst>
                    <a:ext uri="{FF2B5EF4-FFF2-40B4-BE49-F238E27FC236}">
                      <a16:creationId xmlns:a16="http://schemas.microsoft.com/office/drawing/2014/main" id="{66F40BC3-2CCD-2F45-8703-80C9991B0D9A}"/>
                    </a:ext>
                  </a:extLst>
                </p:cNvPr>
                <p:cNvSpPr>
                  <a:spLocks/>
                </p:cNvSpPr>
                <p:nvPr/>
              </p:nvSpPr>
              <p:spPr bwMode="auto">
                <a:xfrm>
                  <a:off x="1082675" y="2703513"/>
                  <a:ext cx="1558925" cy="784225"/>
                </a:xfrm>
                <a:custGeom>
                  <a:avLst/>
                  <a:gdLst>
                    <a:gd name="T0" fmla="*/ 116 w 982"/>
                    <a:gd name="T1" fmla="*/ 38 h 494"/>
                    <a:gd name="T2" fmla="*/ 124 w 982"/>
                    <a:gd name="T3" fmla="*/ 24 h 494"/>
                    <a:gd name="T4" fmla="*/ 424 w 982"/>
                    <a:gd name="T5" fmla="*/ 8 h 494"/>
                    <a:gd name="T6" fmla="*/ 574 w 982"/>
                    <a:gd name="T7" fmla="*/ 14 h 494"/>
                    <a:gd name="T8" fmla="*/ 618 w 982"/>
                    <a:gd name="T9" fmla="*/ 26 h 494"/>
                    <a:gd name="T10" fmla="*/ 592 w 982"/>
                    <a:gd name="T11" fmla="*/ 52 h 494"/>
                    <a:gd name="T12" fmla="*/ 630 w 982"/>
                    <a:gd name="T13" fmla="*/ 50 h 494"/>
                    <a:gd name="T14" fmla="*/ 662 w 982"/>
                    <a:gd name="T15" fmla="*/ 50 h 494"/>
                    <a:gd name="T16" fmla="*/ 716 w 982"/>
                    <a:gd name="T17" fmla="*/ 56 h 494"/>
                    <a:gd name="T18" fmla="*/ 700 w 982"/>
                    <a:gd name="T19" fmla="*/ 70 h 494"/>
                    <a:gd name="T20" fmla="*/ 644 w 982"/>
                    <a:gd name="T21" fmla="*/ 88 h 494"/>
                    <a:gd name="T22" fmla="*/ 634 w 982"/>
                    <a:gd name="T23" fmla="*/ 114 h 494"/>
                    <a:gd name="T24" fmla="*/ 626 w 982"/>
                    <a:gd name="T25" fmla="*/ 154 h 494"/>
                    <a:gd name="T26" fmla="*/ 666 w 982"/>
                    <a:gd name="T27" fmla="*/ 98 h 494"/>
                    <a:gd name="T28" fmla="*/ 692 w 982"/>
                    <a:gd name="T29" fmla="*/ 78 h 494"/>
                    <a:gd name="T30" fmla="*/ 714 w 982"/>
                    <a:gd name="T31" fmla="*/ 98 h 494"/>
                    <a:gd name="T32" fmla="*/ 718 w 982"/>
                    <a:gd name="T33" fmla="*/ 108 h 494"/>
                    <a:gd name="T34" fmla="*/ 690 w 982"/>
                    <a:gd name="T35" fmla="*/ 150 h 494"/>
                    <a:gd name="T36" fmla="*/ 730 w 982"/>
                    <a:gd name="T37" fmla="*/ 150 h 494"/>
                    <a:gd name="T38" fmla="*/ 800 w 982"/>
                    <a:gd name="T39" fmla="*/ 122 h 494"/>
                    <a:gd name="T40" fmla="*/ 848 w 982"/>
                    <a:gd name="T41" fmla="*/ 90 h 494"/>
                    <a:gd name="T42" fmla="*/ 918 w 982"/>
                    <a:gd name="T43" fmla="*/ 82 h 494"/>
                    <a:gd name="T44" fmla="*/ 978 w 982"/>
                    <a:gd name="T45" fmla="*/ 42 h 494"/>
                    <a:gd name="T46" fmla="*/ 960 w 982"/>
                    <a:gd name="T47" fmla="*/ 100 h 494"/>
                    <a:gd name="T48" fmla="*/ 930 w 982"/>
                    <a:gd name="T49" fmla="*/ 110 h 494"/>
                    <a:gd name="T50" fmla="*/ 902 w 982"/>
                    <a:gd name="T51" fmla="*/ 136 h 494"/>
                    <a:gd name="T52" fmla="*/ 892 w 982"/>
                    <a:gd name="T53" fmla="*/ 158 h 494"/>
                    <a:gd name="T54" fmla="*/ 868 w 982"/>
                    <a:gd name="T55" fmla="*/ 162 h 494"/>
                    <a:gd name="T56" fmla="*/ 868 w 982"/>
                    <a:gd name="T57" fmla="*/ 164 h 494"/>
                    <a:gd name="T58" fmla="*/ 834 w 982"/>
                    <a:gd name="T59" fmla="*/ 180 h 494"/>
                    <a:gd name="T60" fmla="*/ 804 w 982"/>
                    <a:gd name="T61" fmla="*/ 200 h 494"/>
                    <a:gd name="T62" fmla="*/ 786 w 982"/>
                    <a:gd name="T63" fmla="*/ 236 h 494"/>
                    <a:gd name="T64" fmla="*/ 786 w 982"/>
                    <a:gd name="T65" fmla="*/ 214 h 494"/>
                    <a:gd name="T66" fmla="*/ 786 w 982"/>
                    <a:gd name="T67" fmla="*/ 204 h 494"/>
                    <a:gd name="T68" fmla="*/ 770 w 982"/>
                    <a:gd name="T69" fmla="*/ 218 h 494"/>
                    <a:gd name="T70" fmla="*/ 774 w 982"/>
                    <a:gd name="T71" fmla="*/ 234 h 494"/>
                    <a:gd name="T72" fmla="*/ 776 w 982"/>
                    <a:gd name="T73" fmla="*/ 286 h 494"/>
                    <a:gd name="T74" fmla="*/ 706 w 982"/>
                    <a:gd name="T75" fmla="*/ 328 h 494"/>
                    <a:gd name="T76" fmla="*/ 676 w 982"/>
                    <a:gd name="T77" fmla="*/ 346 h 494"/>
                    <a:gd name="T78" fmla="*/ 658 w 982"/>
                    <a:gd name="T79" fmla="*/ 368 h 494"/>
                    <a:gd name="T80" fmla="*/ 664 w 982"/>
                    <a:gd name="T81" fmla="*/ 446 h 494"/>
                    <a:gd name="T82" fmla="*/ 648 w 982"/>
                    <a:gd name="T83" fmla="*/ 490 h 494"/>
                    <a:gd name="T84" fmla="*/ 628 w 982"/>
                    <a:gd name="T85" fmla="*/ 464 h 494"/>
                    <a:gd name="T86" fmla="*/ 622 w 982"/>
                    <a:gd name="T87" fmla="*/ 434 h 494"/>
                    <a:gd name="T88" fmla="*/ 604 w 982"/>
                    <a:gd name="T89" fmla="*/ 388 h 494"/>
                    <a:gd name="T90" fmla="*/ 550 w 982"/>
                    <a:gd name="T91" fmla="*/ 384 h 494"/>
                    <a:gd name="T92" fmla="*/ 512 w 982"/>
                    <a:gd name="T93" fmla="*/ 386 h 494"/>
                    <a:gd name="T94" fmla="*/ 510 w 982"/>
                    <a:gd name="T95" fmla="*/ 400 h 494"/>
                    <a:gd name="T96" fmla="*/ 498 w 982"/>
                    <a:gd name="T97" fmla="*/ 408 h 494"/>
                    <a:gd name="T98" fmla="*/ 470 w 982"/>
                    <a:gd name="T99" fmla="*/ 394 h 494"/>
                    <a:gd name="T100" fmla="*/ 424 w 982"/>
                    <a:gd name="T101" fmla="*/ 402 h 494"/>
                    <a:gd name="T102" fmla="*/ 384 w 982"/>
                    <a:gd name="T103" fmla="*/ 426 h 494"/>
                    <a:gd name="T104" fmla="*/ 334 w 982"/>
                    <a:gd name="T105" fmla="*/ 464 h 494"/>
                    <a:gd name="T106" fmla="*/ 312 w 982"/>
                    <a:gd name="T107" fmla="*/ 400 h 494"/>
                    <a:gd name="T108" fmla="*/ 258 w 982"/>
                    <a:gd name="T109" fmla="*/ 402 h 494"/>
                    <a:gd name="T110" fmla="*/ 188 w 982"/>
                    <a:gd name="T111" fmla="*/ 364 h 494"/>
                    <a:gd name="T112" fmla="*/ 48 w 982"/>
                    <a:gd name="T113" fmla="*/ 316 h 494"/>
                    <a:gd name="T114" fmla="*/ 16 w 982"/>
                    <a:gd name="T115" fmla="*/ 286 h 494"/>
                    <a:gd name="T116" fmla="*/ 6 w 982"/>
                    <a:gd name="T117" fmla="*/ 244 h 494"/>
                    <a:gd name="T118" fmla="*/ 0 w 982"/>
                    <a:gd name="T119" fmla="*/ 210 h 494"/>
                    <a:gd name="T120" fmla="*/ 28 w 982"/>
                    <a:gd name="T121" fmla="*/ 134 h 494"/>
                    <a:gd name="T122" fmla="*/ 82 w 982"/>
                    <a:gd name="T123" fmla="*/ 54 h 494"/>
                    <a:gd name="T124" fmla="*/ 88 w 982"/>
                    <a:gd name="T125" fmla="*/ 36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2" h="494">
                      <a:moveTo>
                        <a:pt x="90" y="24"/>
                      </a:moveTo>
                      <a:lnTo>
                        <a:pt x="92" y="20"/>
                      </a:lnTo>
                      <a:lnTo>
                        <a:pt x="102" y="24"/>
                      </a:lnTo>
                      <a:lnTo>
                        <a:pt x="110" y="24"/>
                      </a:lnTo>
                      <a:lnTo>
                        <a:pt x="110" y="26"/>
                      </a:lnTo>
                      <a:lnTo>
                        <a:pt x="116" y="26"/>
                      </a:lnTo>
                      <a:lnTo>
                        <a:pt x="118" y="26"/>
                      </a:lnTo>
                      <a:lnTo>
                        <a:pt x="120" y="26"/>
                      </a:lnTo>
                      <a:lnTo>
                        <a:pt x="120" y="30"/>
                      </a:lnTo>
                      <a:lnTo>
                        <a:pt x="116" y="32"/>
                      </a:lnTo>
                      <a:lnTo>
                        <a:pt x="116" y="34"/>
                      </a:lnTo>
                      <a:lnTo>
                        <a:pt x="120" y="30"/>
                      </a:lnTo>
                      <a:lnTo>
                        <a:pt x="122" y="30"/>
                      </a:lnTo>
                      <a:lnTo>
                        <a:pt x="120" y="34"/>
                      </a:lnTo>
                      <a:lnTo>
                        <a:pt x="118" y="36"/>
                      </a:lnTo>
                      <a:lnTo>
                        <a:pt x="116" y="38"/>
                      </a:lnTo>
                      <a:lnTo>
                        <a:pt x="118" y="38"/>
                      </a:lnTo>
                      <a:lnTo>
                        <a:pt x="116" y="40"/>
                      </a:lnTo>
                      <a:lnTo>
                        <a:pt x="116" y="38"/>
                      </a:lnTo>
                      <a:lnTo>
                        <a:pt x="116" y="40"/>
                      </a:lnTo>
                      <a:lnTo>
                        <a:pt x="118" y="38"/>
                      </a:lnTo>
                      <a:lnTo>
                        <a:pt x="122" y="32"/>
                      </a:lnTo>
                      <a:lnTo>
                        <a:pt x="126" y="28"/>
                      </a:lnTo>
                      <a:lnTo>
                        <a:pt x="128" y="28"/>
                      </a:lnTo>
                      <a:lnTo>
                        <a:pt x="128" y="26"/>
                      </a:lnTo>
                      <a:lnTo>
                        <a:pt x="128" y="22"/>
                      </a:lnTo>
                      <a:lnTo>
                        <a:pt x="126" y="26"/>
                      </a:lnTo>
                      <a:lnTo>
                        <a:pt x="126" y="22"/>
                      </a:lnTo>
                      <a:lnTo>
                        <a:pt x="128" y="22"/>
                      </a:lnTo>
                      <a:lnTo>
                        <a:pt x="130" y="22"/>
                      </a:lnTo>
                      <a:lnTo>
                        <a:pt x="128" y="20"/>
                      </a:lnTo>
                      <a:lnTo>
                        <a:pt x="124" y="22"/>
                      </a:lnTo>
                      <a:lnTo>
                        <a:pt x="124" y="26"/>
                      </a:lnTo>
                      <a:lnTo>
                        <a:pt x="126" y="28"/>
                      </a:lnTo>
                      <a:lnTo>
                        <a:pt x="124" y="30"/>
                      </a:lnTo>
                      <a:lnTo>
                        <a:pt x="124" y="28"/>
                      </a:lnTo>
                      <a:lnTo>
                        <a:pt x="122" y="28"/>
                      </a:lnTo>
                      <a:lnTo>
                        <a:pt x="124" y="24"/>
                      </a:lnTo>
                      <a:lnTo>
                        <a:pt x="122" y="24"/>
                      </a:lnTo>
                      <a:lnTo>
                        <a:pt x="126" y="18"/>
                      </a:lnTo>
                      <a:lnTo>
                        <a:pt x="130" y="16"/>
                      </a:lnTo>
                      <a:lnTo>
                        <a:pt x="130" y="18"/>
                      </a:lnTo>
                      <a:lnTo>
                        <a:pt x="132" y="14"/>
                      </a:lnTo>
                      <a:lnTo>
                        <a:pt x="134" y="12"/>
                      </a:lnTo>
                      <a:lnTo>
                        <a:pt x="132" y="12"/>
                      </a:lnTo>
                      <a:lnTo>
                        <a:pt x="130" y="14"/>
                      </a:lnTo>
                      <a:lnTo>
                        <a:pt x="132" y="10"/>
                      </a:lnTo>
                      <a:lnTo>
                        <a:pt x="132" y="8"/>
                      </a:lnTo>
                      <a:lnTo>
                        <a:pt x="162" y="8"/>
                      </a:lnTo>
                      <a:lnTo>
                        <a:pt x="236" y="8"/>
                      </a:lnTo>
                      <a:lnTo>
                        <a:pt x="332" y="8"/>
                      </a:lnTo>
                      <a:lnTo>
                        <a:pt x="340" y="8"/>
                      </a:lnTo>
                      <a:lnTo>
                        <a:pt x="360" y="8"/>
                      </a:lnTo>
                      <a:lnTo>
                        <a:pt x="376" y="8"/>
                      </a:lnTo>
                      <a:lnTo>
                        <a:pt x="392" y="8"/>
                      </a:lnTo>
                      <a:lnTo>
                        <a:pt x="408" y="8"/>
                      </a:lnTo>
                      <a:lnTo>
                        <a:pt x="424" y="8"/>
                      </a:lnTo>
                      <a:lnTo>
                        <a:pt x="442" y="8"/>
                      </a:lnTo>
                      <a:lnTo>
                        <a:pt x="456" y="8"/>
                      </a:lnTo>
                      <a:lnTo>
                        <a:pt x="464" y="8"/>
                      </a:lnTo>
                      <a:lnTo>
                        <a:pt x="466" y="8"/>
                      </a:lnTo>
                      <a:lnTo>
                        <a:pt x="486" y="8"/>
                      </a:lnTo>
                      <a:lnTo>
                        <a:pt x="496" y="8"/>
                      </a:lnTo>
                      <a:lnTo>
                        <a:pt x="504" y="8"/>
                      </a:lnTo>
                      <a:lnTo>
                        <a:pt x="520" y="8"/>
                      </a:lnTo>
                      <a:lnTo>
                        <a:pt x="532" y="8"/>
                      </a:lnTo>
                      <a:lnTo>
                        <a:pt x="544" y="8"/>
                      </a:lnTo>
                      <a:lnTo>
                        <a:pt x="562" y="8"/>
                      </a:lnTo>
                      <a:lnTo>
                        <a:pt x="564" y="8"/>
                      </a:lnTo>
                      <a:lnTo>
                        <a:pt x="568" y="0"/>
                      </a:lnTo>
                      <a:lnTo>
                        <a:pt x="570" y="0"/>
                      </a:lnTo>
                      <a:lnTo>
                        <a:pt x="572" y="0"/>
                      </a:lnTo>
                      <a:lnTo>
                        <a:pt x="574" y="0"/>
                      </a:lnTo>
                      <a:lnTo>
                        <a:pt x="570" y="12"/>
                      </a:lnTo>
                      <a:lnTo>
                        <a:pt x="572" y="14"/>
                      </a:lnTo>
                      <a:lnTo>
                        <a:pt x="574" y="14"/>
                      </a:lnTo>
                      <a:lnTo>
                        <a:pt x="576" y="14"/>
                      </a:lnTo>
                      <a:lnTo>
                        <a:pt x="582" y="16"/>
                      </a:lnTo>
                      <a:lnTo>
                        <a:pt x="586" y="16"/>
                      </a:lnTo>
                      <a:lnTo>
                        <a:pt x="588" y="16"/>
                      </a:lnTo>
                      <a:lnTo>
                        <a:pt x="590" y="14"/>
                      </a:lnTo>
                      <a:lnTo>
                        <a:pt x="592" y="16"/>
                      </a:lnTo>
                      <a:lnTo>
                        <a:pt x="594" y="16"/>
                      </a:lnTo>
                      <a:lnTo>
                        <a:pt x="598" y="16"/>
                      </a:lnTo>
                      <a:lnTo>
                        <a:pt x="598" y="18"/>
                      </a:lnTo>
                      <a:lnTo>
                        <a:pt x="600" y="18"/>
                      </a:lnTo>
                      <a:lnTo>
                        <a:pt x="600" y="22"/>
                      </a:lnTo>
                      <a:lnTo>
                        <a:pt x="602" y="22"/>
                      </a:lnTo>
                      <a:lnTo>
                        <a:pt x="602" y="20"/>
                      </a:lnTo>
                      <a:lnTo>
                        <a:pt x="606" y="20"/>
                      </a:lnTo>
                      <a:lnTo>
                        <a:pt x="608" y="20"/>
                      </a:lnTo>
                      <a:lnTo>
                        <a:pt x="606" y="22"/>
                      </a:lnTo>
                      <a:lnTo>
                        <a:pt x="610" y="24"/>
                      </a:lnTo>
                      <a:lnTo>
                        <a:pt x="614" y="26"/>
                      </a:lnTo>
                      <a:lnTo>
                        <a:pt x="618" y="26"/>
                      </a:lnTo>
                      <a:lnTo>
                        <a:pt x="622" y="24"/>
                      </a:lnTo>
                      <a:lnTo>
                        <a:pt x="626" y="22"/>
                      </a:lnTo>
                      <a:lnTo>
                        <a:pt x="626" y="26"/>
                      </a:lnTo>
                      <a:lnTo>
                        <a:pt x="628" y="26"/>
                      </a:lnTo>
                      <a:lnTo>
                        <a:pt x="632" y="26"/>
                      </a:lnTo>
                      <a:lnTo>
                        <a:pt x="634" y="26"/>
                      </a:lnTo>
                      <a:lnTo>
                        <a:pt x="638" y="28"/>
                      </a:lnTo>
                      <a:lnTo>
                        <a:pt x="640" y="28"/>
                      </a:lnTo>
                      <a:lnTo>
                        <a:pt x="644" y="28"/>
                      </a:lnTo>
                      <a:lnTo>
                        <a:pt x="634" y="32"/>
                      </a:lnTo>
                      <a:lnTo>
                        <a:pt x="626" y="34"/>
                      </a:lnTo>
                      <a:lnTo>
                        <a:pt x="622" y="34"/>
                      </a:lnTo>
                      <a:lnTo>
                        <a:pt x="616" y="38"/>
                      </a:lnTo>
                      <a:lnTo>
                        <a:pt x="610" y="40"/>
                      </a:lnTo>
                      <a:lnTo>
                        <a:pt x="606" y="42"/>
                      </a:lnTo>
                      <a:lnTo>
                        <a:pt x="598" y="48"/>
                      </a:lnTo>
                      <a:lnTo>
                        <a:pt x="594" y="50"/>
                      </a:lnTo>
                      <a:lnTo>
                        <a:pt x="590" y="52"/>
                      </a:lnTo>
                      <a:lnTo>
                        <a:pt x="592" y="52"/>
                      </a:lnTo>
                      <a:lnTo>
                        <a:pt x="596" y="52"/>
                      </a:lnTo>
                      <a:lnTo>
                        <a:pt x="598" y="52"/>
                      </a:lnTo>
                      <a:lnTo>
                        <a:pt x="602" y="50"/>
                      </a:lnTo>
                      <a:lnTo>
                        <a:pt x="606" y="50"/>
                      </a:lnTo>
                      <a:lnTo>
                        <a:pt x="608" y="50"/>
                      </a:lnTo>
                      <a:lnTo>
                        <a:pt x="612" y="48"/>
                      </a:lnTo>
                      <a:lnTo>
                        <a:pt x="614" y="50"/>
                      </a:lnTo>
                      <a:lnTo>
                        <a:pt x="610" y="52"/>
                      </a:lnTo>
                      <a:lnTo>
                        <a:pt x="610" y="54"/>
                      </a:lnTo>
                      <a:lnTo>
                        <a:pt x="608" y="54"/>
                      </a:lnTo>
                      <a:lnTo>
                        <a:pt x="608" y="56"/>
                      </a:lnTo>
                      <a:lnTo>
                        <a:pt x="610" y="54"/>
                      </a:lnTo>
                      <a:lnTo>
                        <a:pt x="612" y="52"/>
                      </a:lnTo>
                      <a:lnTo>
                        <a:pt x="614" y="56"/>
                      </a:lnTo>
                      <a:lnTo>
                        <a:pt x="616" y="56"/>
                      </a:lnTo>
                      <a:lnTo>
                        <a:pt x="620" y="54"/>
                      </a:lnTo>
                      <a:lnTo>
                        <a:pt x="624" y="52"/>
                      </a:lnTo>
                      <a:lnTo>
                        <a:pt x="626" y="52"/>
                      </a:lnTo>
                      <a:lnTo>
                        <a:pt x="630" y="50"/>
                      </a:lnTo>
                      <a:lnTo>
                        <a:pt x="632" y="50"/>
                      </a:lnTo>
                      <a:lnTo>
                        <a:pt x="638" y="48"/>
                      </a:lnTo>
                      <a:lnTo>
                        <a:pt x="644" y="46"/>
                      </a:lnTo>
                      <a:lnTo>
                        <a:pt x="644" y="44"/>
                      </a:lnTo>
                      <a:lnTo>
                        <a:pt x="650" y="42"/>
                      </a:lnTo>
                      <a:lnTo>
                        <a:pt x="652" y="40"/>
                      </a:lnTo>
                      <a:lnTo>
                        <a:pt x="656" y="38"/>
                      </a:lnTo>
                      <a:lnTo>
                        <a:pt x="662" y="38"/>
                      </a:lnTo>
                      <a:lnTo>
                        <a:pt x="664" y="38"/>
                      </a:lnTo>
                      <a:lnTo>
                        <a:pt x="668" y="38"/>
                      </a:lnTo>
                      <a:lnTo>
                        <a:pt x="662" y="40"/>
                      </a:lnTo>
                      <a:lnTo>
                        <a:pt x="656" y="42"/>
                      </a:lnTo>
                      <a:lnTo>
                        <a:pt x="656" y="44"/>
                      </a:lnTo>
                      <a:lnTo>
                        <a:pt x="654" y="44"/>
                      </a:lnTo>
                      <a:lnTo>
                        <a:pt x="652" y="46"/>
                      </a:lnTo>
                      <a:lnTo>
                        <a:pt x="650" y="48"/>
                      </a:lnTo>
                      <a:lnTo>
                        <a:pt x="654" y="48"/>
                      </a:lnTo>
                      <a:lnTo>
                        <a:pt x="658" y="48"/>
                      </a:lnTo>
                      <a:lnTo>
                        <a:pt x="662" y="50"/>
                      </a:lnTo>
                      <a:lnTo>
                        <a:pt x="664" y="52"/>
                      </a:lnTo>
                      <a:lnTo>
                        <a:pt x="666" y="58"/>
                      </a:lnTo>
                      <a:lnTo>
                        <a:pt x="668" y="58"/>
                      </a:lnTo>
                      <a:lnTo>
                        <a:pt x="674" y="58"/>
                      </a:lnTo>
                      <a:lnTo>
                        <a:pt x="676" y="58"/>
                      </a:lnTo>
                      <a:lnTo>
                        <a:pt x="676" y="56"/>
                      </a:lnTo>
                      <a:lnTo>
                        <a:pt x="676" y="58"/>
                      </a:lnTo>
                      <a:lnTo>
                        <a:pt x="678" y="58"/>
                      </a:lnTo>
                      <a:lnTo>
                        <a:pt x="684" y="54"/>
                      </a:lnTo>
                      <a:lnTo>
                        <a:pt x="690" y="54"/>
                      </a:lnTo>
                      <a:lnTo>
                        <a:pt x="694" y="54"/>
                      </a:lnTo>
                      <a:lnTo>
                        <a:pt x="700" y="52"/>
                      </a:lnTo>
                      <a:lnTo>
                        <a:pt x="704" y="52"/>
                      </a:lnTo>
                      <a:lnTo>
                        <a:pt x="702" y="58"/>
                      </a:lnTo>
                      <a:lnTo>
                        <a:pt x="706" y="58"/>
                      </a:lnTo>
                      <a:lnTo>
                        <a:pt x="708" y="58"/>
                      </a:lnTo>
                      <a:lnTo>
                        <a:pt x="712" y="58"/>
                      </a:lnTo>
                      <a:lnTo>
                        <a:pt x="714" y="58"/>
                      </a:lnTo>
                      <a:lnTo>
                        <a:pt x="716" y="56"/>
                      </a:lnTo>
                      <a:lnTo>
                        <a:pt x="716" y="58"/>
                      </a:lnTo>
                      <a:lnTo>
                        <a:pt x="714" y="60"/>
                      </a:lnTo>
                      <a:lnTo>
                        <a:pt x="714" y="62"/>
                      </a:lnTo>
                      <a:lnTo>
                        <a:pt x="714" y="64"/>
                      </a:lnTo>
                      <a:lnTo>
                        <a:pt x="714" y="66"/>
                      </a:lnTo>
                      <a:lnTo>
                        <a:pt x="716" y="66"/>
                      </a:lnTo>
                      <a:lnTo>
                        <a:pt x="718" y="64"/>
                      </a:lnTo>
                      <a:lnTo>
                        <a:pt x="718" y="66"/>
                      </a:lnTo>
                      <a:lnTo>
                        <a:pt x="722" y="64"/>
                      </a:lnTo>
                      <a:lnTo>
                        <a:pt x="722" y="68"/>
                      </a:lnTo>
                      <a:lnTo>
                        <a:pt x="720" y="68"/>
                      </a:lnTo>
                      <a:lnTo>
                        <a:pt x="718" y="68"/>
                      </a:lnTo>
                      <a:lnTo>
                        <a:pt x="716" y="68"/>
                      </a:lnTo>
                      <a:lnTo>
                        <a:pt x="714" y="68"/>
                      </a:lnTo>
                      <a:lnTo>
                        <a:pt x="712" y="68"/>
                      </a:lnTo>
                      <a:lnTo>
                        <a:pt x="708" y="68"/>
                      </a:lnTo>
                      <a:lnTo>
                        <a:pt x="704" y="66"/>
                      </a:lnTo>
                      <a:lnTo>
                        <a:pt x="702" y="66"/>
                      </a:lnTo>
                      <a:lnTo>
                        <a:pt x="700" y="70"/>
                      </a:lnTo>
                      <a:lnTo>
                        <a:pt x="698" y="66"/>
                      </a:lnTo>
                      <a:lnTo>
                        <a:pt x="696" y="66"/>
                      </a:lnTo>
                      <a:lnTo>
                        <a:pt x="690" y="64"/>
                      </a:lnTo>
                      <a:lnTo>
                        <a:pt x="688" y="68"/>
                      </a:lnTo>
                      <a:lnTo>
                        <a:pt x="684" y="68"/>
                      </a:lnTo>
                      <a:lnTo>
                        <a:pt x="682" y="68"/>
                      </a:lnTo>
                      <a:lnTo>
                        <a:pt x="680" y="68"/>
                      </a:lnTo>
                      <a:lnTo>
                        <a:pt x="678" y="68"/>
                      </a:lnTo>
                      <a:lnTo>
                        <a:pt x="672" y="72"/>
                      </a:lnTo>
                      <a:lnTo>
                        <a:pt x="670" y="72"/>
                      </a:lnTo>
                      <a:lnTo>
                        <a:pt x="668" y="70"/>
                      </a:lnTo>
                      <a:lnTo>
                        <a:pt x="668" y="72"/>
                      </a:lnTo>
                      <a:lnTo>
                        <a:pt x="664" y="72"/>
                      </a:lnTo>
                      <a:lnTo>
                        <a:pt x="664" y="70"/>
                      </a:lnTo>
                      <a:lnTo>
                        <a:pt x="658" y="76"/>
                      </a:lnTo>
                      <a:lnTo>
                        <a:pt x="650" y="84"/>
                      </a:lnTo>
                      <a:lnTo>
                        <a:pt x="648" y="86"/>
                      </a:lnTo>
                      <a:lnTo>
                        <a:pt x="646" y="88"/>
                      </a:lnTo>
                      <a:lnTo>
                        <a:pt x="644" y="88"/>
                      </a:lnTo>
                      <a:lnTo>
                        <a:pt x="638" y="94"/>
                      </a:lnTo>
                      <a:lnTo>
                        <a:pt x="638" y="96"/>
                      </a:lnTo>
                      <a:lnTo>
                        <a:pt x="640" y="96"/>
                      </a:lnTo>
                      <a:lnTo>
                        <a:pt x="642" y="96"/>
                      </a:lnTo>
                      <a:lnTo>
                        <a:pt x="642" y="94"/>
                      </a:lnTo>
                      <a:lnTo>
                        <a:pt x="644" y="94"/>
                      </a:lnTo>
                      <a:lnTo>
                        <a:pt x="648" y="90"/>
                      </a:lnTo>
                      <a:lnTo>
                        <a:pt x="652" y="86"/>
                      </a:lnTo>
                      <a:lnTo>
                        <a:pt x="654" y="86"/>
                      </a:lnTo>
                      <a:lnTo>
                        <a:pt x="658" y="84"/>
                      </a:lnTo>
                      <a:lnTo>
                        <a:pt x="660" y="82"/>
                      </a:lnTo>
                      <a:lnTo>
                        <a:pt x="660" y="84"/>
                      </a:lnTo>
                      <a:lnTo>
                        <a:pt x="648" y="94"/>
                      </a:lnTo>
                      <a:lnTo>
                        <a:pt x="644" y="98"/>
                      </a:lnTo>
                      <a:lnTo>
                        <a:pt x="642" y="102"/>
                      </a:lnTo>
                      <a:lnTo>
                        <a:pt x="642" y="104"/>
                      </a:lnTo>
                      <a:lnTo>
                        <a:pt x="636" y="108"/>
                      </a:lnTo>
                      <a:lnTo>
                        <a:pt x="634" y="112"/>
                      </a:lnTo>
                      <a:lnTo>
                        <a:pt x="634" y="114"/>
                      </a:lnTo>
                      <a:lnTo>
                        <a:pt x="634" y="116"/>
                      </a:lnTo>
                      <a:lnTo>
                        <a:pt x="632" y="118"/>
                      </a:lnTo>
                      <a:lnTo>
                        <a:pt x="630" y="120"/>
                      </a:lnTo>
                      <a:lnTo>
                        <a:pt x="628" y="122"/>
                      </a:lnTo>
                      <a:lnTo>
                        <a:pt x="628" y="124"/>
                      </a:lnTo>
                      <a:lnTo>
                        <a:pt x="628" y="126"/>
                      </a:lnTo>
                      <a:lnTo>
                        <a:pt x="626" y="128"/>
                      </a:lnTo>
                      <a:lnTo>
                        <a:pt x="626" y="132"/>
                      </a:lnTo>
                      <a:lnTo>
                        <a:pt x="626" y="134"/>
                      </a:lnTo>
                      <a:lnTo>
                        <a:pt x="624" y="136"/>
                      </a:lnTo>
                      <a:lnTo>
                        <a:pt x="624" y="138"/>
                      </a:lnTo>
                      <a:lnTo>
                        <a:pt x="622" y="140"/>
                      </a:lnTo>
                      <a:lnTo>
                        <a:pt x="622" y="144"/>
                      </a:lnTo>
                      <a:lnTo>
                        <a:pt x="622" y="146"/>
                      </a:lnTo>
                      <a:lnTo>
                        <a:pt x="622" y="148"/>
                      </a:lnTo>
                      <a:lnTo>
                        <a:pt x="622" y="150"/>
                      </a:lnTo>
                      <a:lnTo>
                        <a:pt x="622" y="152"/>
                      </a:lnTo>
                      <a:lnTo>
                        <a:pt x="624" y="154"/>
                      </a:lnTo>
                      <a:lnTo>
                        <a:pt x="626" y="154"/>
                      </a:lnTo>
                      <a:lnTo>
                        <a:pt x="628" y="154"/>
                      </a:lnTo>
                      <a:lnTo>
                        <a:pt x="632" y="152"/>
                      </a:lnTo>
                      <a:lnTo>
                        <a:pt x="634" y="152"/>
                      </a:lnTo>
                      <a:lnTo>
                        <a:pt x="636" y="150"/>
                      </a:lnTo>
                      <a:lnTo>
                        <a:pt x="642" y="148"/>
                      </a:lnTo>
                      <a:lnTo>
                        <a:pt x="644" y="144"/>
                      </a:lnTo>
                      <a:lnTo>
                        <a:pt x="648" y="140"/>
                      </a:lnTo>
                      <a:lnTo>
                        <a:pt x="652" y="132"/>
                      </a:lnTo>
                      <a:lnTo>
                        <a:pt x="652" y="128"/>
                      </a:lnTo>
                      <a:lnTo>
                        <a:pt x="654" y="126"/>
                      </a:lnTo>
                      <a:lnTo>
                        <a:pt x="652" y="118"/>
                      </a:lnTo>
                      <a:lnTo>
                        <a:pt x="654" y="112"/>
                      </a:lnTo>
                      <a:lnTo>
                        <a:pt x="656" y="110"/>
                      </a:lnTo>
                      <a:lnTo>
                        <a:pt x="658" y="108"/>
                      </a:lnTo>
                      <a:lnTo>
                        <a:pt x="658" y="106"/>
                      </a:lnTo>
                      <a:lnTo>
                        <a:pt x="660" y="104"/>
                      </a:lnTo>
                      <a:lnTo>
                        <a:pt x="664" y="102"/>
                      </a:lnTo>
                      <a:lnTo>
                        <a:pt x="666" y="100"/>
                      </a:lnTo>
                      <a:lnTo>
                        <a:pt x="666" y="98"/>
                      </a:lnTo>
                      <a:lnTo>
                        <a:pt x="668" y="94"/>
                      </a:lnTo>
                      <a:lnTo>
                        <a:pt x="670" y="94"/>
                      </a:lnTo>
                      <a:lnTo>
                        <a:pt x="670" y="92"/>
                      </a:lnTo>
                      <a:lnTo>
                        <a:pt x="672" y="90"/>
                      </a:lnTo>
                      <a:lnTo>
                        <a:pt x="674" y="90"/>
                      </a:lnTo>
                      <a:lnTo>
                        <a:pt x="678" y="88"/>
                      </a:lnTo>
                      <a:lnTo>
                        <a:pt x="680" y="86"/>
                      </a:lnTo>
                      <a:lnTo>
                        <a:pt x="680" y="88"/>
                      </a:lnTo>
                      <a:lnTo>
                        <a:pt x="678" y="92"/>
                      </a:lnTo>
                      <a:lnTo>
                        <a:pt x="680" y="88"/>
                      </a:lnTo>
                      <a:lnTo>
                        <a:pt x="680" y="90"/>
                      </a:lnTo>
                      <a:lnTo>
                        <a:pt x="680" y="94"/>
                      </a:lnTo>
                      <a:lnTo>
                        <a:pt x="680" y="90"/>
                      </a:lnTo>
                      <a:lnTo>
                        <a:pt x="682" y="88"/>
                      </a:lnTo>
                      <a:lnTo>
                        <a:pt x="684" y="84"/>
                      </a:lnTo>
                      <a:lnTo>
                        <a:pt x="688" y="82"/>
                      </a:lnTo>
                      <a:lnTo>
                        <a:pt x="690" y="80"/>
                      </a:lnTo>
                      <a:lnTo>
                        <a:pt x="692" y="80"/>
                      </a:lnTo>
                      <a:lnTo>
                        <a:pt x="692" y="78"/>
                      </a:lnTo>
                      <a:lnTo>
                        <a:pt x="692" y="74"/>
                      </a:lnTo>
                      <a:lnTo>
                        <a:pt x="694" y="74"/>
                      </a:lnTo>
                      <a:lnTo>
                        <a:pt x="696" y="72"/>
                      </a:lnTo>
                      <a:lnTo>
                        <a:pt x="698" y="72"/>
                      </a:lnTo>
                      <a:lnTo>
                        <a:pt x="700" y="72"/>
                      </a:lnTo>
                      <a:lnTo>
                        <a:pt x="704" y="74"/>
                      </a:lnTo>
                      <a:lnTo>
                        <a:pt x="708" y="76"/>
                      </a:lnTo>
                      <a:lnTo>
                        <a:pt x="708" y="78"/>
                      </a:lnTo>
                      <a:lnTo>
                        <a:pt x="712" y="78"/>
                      </a:lnTo>
                      <a:lnTo>
                        <a:pt x="714" y="80"/>
                      </a:lnTo>
                      <a:lnTo>
                        <a:pt x="716" y="80"/>
                      </a:lnTo>
                      <a:lnTo>
                        <a:pt x="718" y="84"/>
                      </a:lnTo>
                      <a:lnTo>
                        <a:pt x="718" y="86"/>
                      </a:lnTo>
                      <a:lnTo>
                        <a:pt x="716" y="86"/>
                      </a:lnTo>
                      <a:lnTo>
                        <a:pt x="714" y="88"/>
                      </a:lnTo>
                      <a:lnTo>
                        <a:pt x="714" y="90"/>
                      </a:lnTo>
                      <a:lnTo>
                        <a:pt x="716" y="90"/>
                      </a:lnTo>
                      <a:lnTo>
                        <a:pt x="714" y="94"/>
                      </a:lnTo>
                      <a:lnTo>
                        <a:pt x="714" y="98"/>
                      </a:lnTo>
                      <a:lnTo>
                        <a:pt x="708" y="104"/>
                      </a:lnTo>
                      <a:lnTo>
                        <a:pt x="706" y="104"/>
                      </a:lnTo>
                      <a:lnTo>
                        <a:pt x="704" y="106"/>
                      </a:lnTo>
                      <a:lnTo>
                        <a:pt x="700" y="108"/>
                      </a:lnTo>
                      <a:lnTo>
                        <a:pt x="698" y="108"/>
                      </a:lnTo>
                      <a:lnTo>
                        <a:pt x="696" y="112"/>
                      </a:lnTo>
                      <a:lnTo>
                        <a:pt x="696" y="114"/>
                      </a:lnTo>
                      <a:lnTo>
                        <a:pt x="698" y="116"/>
                      </a:lnTo>
                      <a:lnTo>
                        <a:pt x="700" y="114"/>
                      </a:lnTo>
                      <a:lnTo>
                        <a:pt x="704" y="112"/>
                      </a:lnTo>
                      <a:lnTo>
                        <a:pt x="706" y="110"/>
                      </a:lnTo>
                      <a:lnTo>
                        <a:pt x="708" y="108"/>
                      </a:lnTo>
                      <a:lnTo>
                        <a:pt x="706" y="108"/>
                      </a:lnTo>
                      <a:lnTo>
                        <a:pt x="708" y="108"/>
                      </a:lnTo>
                      <a:lnTo>
                        <a:pt x="710" y="108"/>
                      </a:lnTo>
                      <a:lnTo>
                        <a:pt x="712" y="108"/>
                      </a:lnTo>
                      <a:lnTo>
                        <a:pt x="714" y="106"/>
                      </a:lnTo>
                      <a:lnTo>
                        <a:pt x="716" y="106"/>
                      </a:lnTo>
                      <a:lnTo>
                        <a:pt x="718" y="108"/>
                      </a:lnTo>
                      <a:lnTo>
                        <a:pt x="718" y="110"/>
                      </a:lnTo>
                      <a:lnTo>
                        <a:pt x="718" y="114"/>
                      </a:lnTo>
                      <a:lnTo>
                        <a:pt x="716" y="120"/>
                      </a:lnTo>
                      <a:lnTo>
                        <a:pt x="716" y="122"/>
                      </a:lnTo>
                      <a:lnTo>
                        <a:pt x="716" y="124"/>
                      </a:lnTo>
                      <a:lnTo>
                        <a:pt x="716" y="128"/>
                      </a:lnTo>
                      <a:lnTo>
                        <a:pt x="712" y="136"/>
                      </a:lnTo>
                      <a:lnTo>
                        <a:pt x="708" y="138"/>
                      </a:lnTo>
                      <a:lnTo>
                        <a:pt x="708" y="136"/>
                      </a:lnTo>
                      <a:lnTo>
                        <a:pt x="710" y="134"/>
                      </a:lnTo>
                      <a:lnTo>
                        <a:pt x="708" y="134"/>
                      </a:lnTo>
                      <a:lnTo>
                        <a:pt x="706" y="136"/>
                      </a:lnTo>
                      <a:lnTo>
                        <a:pt x="704" y="138"/>
                      </a:lnTo>
                      <a:lnTo>
                        <a:pt x="704" y="140"/>
                      </a:lnTo>
                      <a:lnTo>
                        <a:pt x="702" y="142"/>
                      </a:lnTo>
                      <a:lnTo>
                        <a:pt x="700" y="142"/>
                      </a:lnTo>
                      <a:lnTo>
                        <a:pt x="698" y="144"/>
                      </a:lnTo>
                      <a:lnTo>
                        <a:pt x="694" y="148"/>
                      </a:lnTo>
                      <a:lnTo>
                        <a:pt x="690" y="150"/>
                      </a:lnTo>
                      <a:lnTo>
                        <a:pt x="690" y="152"/>
                      </a:lnTo>
                      <a:lnTo>
                        <a:pt x="688" y="152"/>
                      </a:lnTo>
                      <a:lnTo>
                        <a:pt x="690" y="152"/>
                      </a:lnTo>
                      <a:lnTo>
                        <a:pt x="690" y="154"/>
                      </a:lnTo>
                      <a:lnTo>
                        <a:pt x="692" y="154"/>
                      </a:lnTo>
                      <a:lnTo>
                        <a:pt x="694" y="156"/>
                      </a:lnTo>
                      <a:lnTo>
                        <a:pt x="698" y="156"/>
                      </a:lnTo>
                      <a:lnTo>
                        <a:pt x="698" y="158"/>
                      </a:lnTo>
                      <a:lnTo>
                        <a:pt x="700" y="158"/>
                      </a:lnTo>
                      <a:lnTo>
                        <a:pt x="702" y="160"/>
                      </a:lnTo>
                      <a:lnTo>
                        <a:pt x="704" y="158"/>
                      </a:lnTo>
                      <a:lnTo>
                        <a:pt x="706" y="158"/>
                      </a:lnTo>
                      <a:lnTo>
                        <a:pt x="708" y="158"/>
                      </a:lnTo>
                      <a:lnTo>
                        <a:pt x="712" y="156"/>
                      </a:lnTo>
                      <a:lnTo>
                        <a:pt x="714" y="158"/>
                      </a:lnTo>
                      <a:lnTo>
                        <a:pt x="720" y="154"/>
                      </a:lnTo>
                      <a:lnTo>
                        <a:pt x="722" y="152"/>
                      </a:lnTo>
                      <a:lnTo>
                        <a:pt x="724" y="152"/>
                      </a:lnTo>
                      <a:lnTo>
                        <a:pt x="730" y="150"/>
                      </a:lnTo>
                      <a:lnTo>
                        <a:pt x="738" y="150"/>
                      </a:lnTo>
                      <a:lnTo>
                        <a:pt x="740" y="148"/>
                      </a:lnTo>
                      <a:lnTo>
                        <a:pt x="746" y="146"/>
                      </a:lnTo>
                      <a:lnTo>
                        <a:pt x="754" y="144"/>
                      </a:lnTo>
                      <a:lnTo>
                        <a:pt x="756" y="142"/>
                      </a:lnTo>
                      <a:lnTo>
                        <a:pt x="762" y="138"/>
                      </a:lnTo>
                      <a:lnTo>
                        <a:pt x="766" y="136"/>
                      </a:lnTo>
                      <a:lnTo>
                        <a:pt x="770" y="134"/>
                      </a:lnTo>
                      <a:lnTo>
                        <a:pt x="772" y="132"/>
                      </a:lnTo>
                      <a:lnTo>
                        <a:pt x="772" y="130"/>
                      </a:lnTo>
                      <a:lnTo>
                        <a:pt x="772" y="128"/>
                      </a:lnTo>
                      <a:lnTo>
                        <a:pt x="772" y="126"/>
                      </a:lnTo>
                      <a:lnTo>
                        <a:pt x="772" y="122"/>
                      </a:lnTo>
                      <a:lnTo>
                        <a:pt x="782" y="120"/>
                      </a:lnTo>
                      <a:lnTo>
                        <a:pt x="786" y="120"/>
                      </a:lnTo>
                      <a:lnTo>
                        <a:pt x="790" y="120"/>
                      </a:lnTo>
                      <a:lnTo>
                        <a:pt x="794" y="120"/>
                      </a:lnTo>
                      <a:lnTo>
                        <a:pt x="796" y="124"/>
                      </a:lnTo>
                      <a:lnTo>
                        <a:pt x="800" y="122"/>
                      </a:lnTo>
                      <a:lnTo>
                        <a:pt x="804" y="122"/>
                      </a:lnTo>
                      <a:lnTo>
                        <a:pt x="806" y="122"/>
                      </a:lnTo>
                      <a:lnTo>
                        <a:pt x="810" y="120"/>
                      </a:lnTo>
                      <a:lnTo>
                        <a:pt x="812" y="120"/>
                      </a:lnTo>
                      <a:lnTo>
                        <a:pt x="814" y="120"/>
                      </a:lnTo>
                      <a:lnTo>
                        <a:pt x="816" y="118"/>
                      </a:lnTo>
                      <a:lnTo>
                        <a:pt x="818" y="116"/>
                      </a:lnTo>
                      <a:lnTo>
                        <a:pt x="820" y="114"/>
                      </a:lnTo>
                      <a:lnTo>
                        <a:pt x="820" y="110"/>
                      </a:lnTo>
                      <a:lnTo>
                        <a:pt x="822" y="110"/>
                      </a:lnTo>
                      <a:lnTo>
                        <a:pt x="824" y="108"/>
                      </a:lnTo>
                      <a:lnTo>
                        <a:pt x="822" y="108"/>
                      </a:lnTo>
                      <a:lnTo>
                        <a:pt x="820" y="106"/>
                      </a:lnTo>
                      <a:lnTo>
                        <a:pt x="822" y="104"/>
                      </a:lnTo>
                      <a:lnTo>
                        <a:pt x="826" y="104"/>
                      </a:lnTo>
                      <a:lnTo>
                        <a:pt x="830" y="102"/>
                      </a:lnTo>
                      <a:lnTo>
                        <a:pt x="832" y="100"/>
                      </a:lnTo>
                      <a:lnTo>
                        <a:pt x="844" y="92"/>
                      </a:lnTo>
                      <a:lnTo>
                        <a:pt x="848" y="90"/>
                      </a:lnTo>
                      <a:lnTo>
                        <a:pt x="852" y="88"/>
                      </a:lnTo>
                      <a:lnTo>
                        <a:pt x="854" y="88"/>
                      </a:lnTo>
                      <a:lnTo>
                        <a:pt x="856" y="88"/>
                      </a:lnTo>
                      <a:lnTo>
                        <a:pt x="866" y="88"/>
                      </a:lnTo>
                      <a:lnTo>
                        <a:pt x="872" y="88"/>
                      </a:lnTo>
                      <a:lnTo>
                        <a:pt x="876" y="88"/>
                      </a:lnTo>
                      <a:lnTo>
                        <a:pt x="878" y="88"/>
                      </a:lnTo>
                      <a:lnTo>
                        <a:pt x="890" y="88"/>
                      </a:lnTo>
                      <a:lnTo>
                        <a:pt x="900" y="88"/>
                      </a:lnTo>
                      <a:lnTo>
                        <a:pt x="908" y="88"/>
                      </a:lnTo>
                      <a:lnTo>
                        <a:pt x="908" y="84"/>
                      </a:lnTo>
                      <a:lnTo>
                        <a:pt x="912" y="82"/>
                      </a:lnTo>
                      <a:lnTo>
                        <a:pt x="912" y="84"/>
                      </a:lnTo>
                      <a:lnTo>
                        <a:pt x="914" y="84"/>
                      </a:lnTo>
                      <a:lnTo>
                        <a:pt x="914" y="82"/>
                      </a:lnTo>
                      <a:lnTo>
                        <a:pt x="914" y="84"/>
                      </a:lnTo>
                      <a:lnTo>
                        <a:pt x="916" y="82"/>
                      </a:lnTo>
                      <a:lnTo>
                        <a:pt x="918" y="84"/>
                      </a:lnTo>
                      <a:lnTo>
                        <a:pt x="918" y="82"/>
                      </a:lnTo>
                      <a:lnTo>
                        <a:pt x="920" y="80"/>
                      </a:lnTo>
                      <a:lnTo>
                        <a:pt x="922" y="80"/>
                      </a:lnTo>
                      <a:lnTo>
                        <a:pt x="924" y="76"/>
                      </a:lnTo>
                      <a:lnTo>
                        <a:pt x="926" y="74"/>
                      </a:lnTo>
                      <a:lnTo>
                        <a:pt x="930" y="72"/>
                      </a:lnTo>
                      <a:lnTo>
                        <a:pt x="934" y="68"/>
                      </a:lnTo>
                      <a:lnTo>
                        <a:pt x="932" y="66"/>
                      </a:lnTo>
                      <a:lnTo>
                        <a:pt x="934" y="64"/>
                      </a:lnTo>
                      <a:lnTo>
                        <a:pt x="936" y="62"/>
                      </a:lnTo>
                      <a:lnTo>
                        <a:pt x="940" y="58"/>
                      </a:lnTo>
                      <a:lnTo>
                        <a:pt x="942" y="56"/>
                      </a:lnTo>
                      <a:lnTo>
                        <a:pt x="944" y="52"/>
                      </a:lnTo>
                      <a:lnTo>
                        <a:pt x="960" y="38"/>
                      </a:lnTo>
                      <a:lnTo>
                        <a:pt x="960" y="40"/>
                      </a:lnTo>
                      <a:lnTo>
                        <a:pt x="962" y="42"/>
                      </a:lnTo>
                      <a:lnTo>
                        <a:pt x="968" y="40"/>
                      </a:lnTo>
                      <a:lnTo>
                        <a:pt x="972" y="38"/>
                      </a:lnTo>
                      <a:lnTo>
                        <a:pt x="974" y="38"/>
                      </a:lnTo>
                      <a:lnTo>
                        <a:pt x="978" y="42"/>
                      </a:lnTo>
                      <a:lnTo>
                        <a:pt x="978" y="44"/>
                      </a:lnTo>
                      <a:lnTo>
                        <a:pt x="980" y="44"/>
                      </a:lnTo>
                      <a:lnTo>
                        <a:pt x="970" y="74"/>
                      </a:lnTo>
                      <a:lnTo>
                        <a:pt x="974" y="76"/>
                      </a:lnTo>
                      <a:lnTo>
                        <a:pt x="976" y="76"/>
                      </a:lnTo>
                      <a:lnTo>
                        <a:pt x="972" y="84"/>
                      </a:lnTo>
                      <a:lnTo>
                        <a:pt x="974" y="86"/>
                      </a:lnTo>
                      <a:lnTo>
                        <a:pt x="976" y="84"/>
                      </a:lnTo>
                      <a:lnTo>
                        <a:pt x="978" y="86"/>
                      </a:lnTo>
                      <a:lnTo>
                        <a:pt x="980" y="86"/>
                      </a:lnTo>
                      <a:lnTo>
                        <a:pt x="982" y="86"/>
                      </a:lnTo>
                      <a:lnTo>
                        <a:pt x="978" y="92"/>
                      </a:lnTo>
                      <a:lnTo>
                        <a:pt x="972" y="96"/>
                      </a:lnTo>
                      <a:lnTo>
                        <a:pt x="970" y="96"/>
                      </a:lnTo>
                      <a:lnTo>
                        <a:pt x="966" y="98"/>
                      </a:lnTo>
                      <a:lnTo>
                        <a:pt x="964" y="100"/>
                      </a:lnTo>
                      <a:lnTo>
                        <a:pt x="964" y="98"/>
                      </a:lnTo>
                      <a:lnTo>
                        <a:pt x="962" y="98"/>
                      </a:lnTo>
                      <a:lnTo>
                        <a:pt x="960" y="100"/>
                      </a:lnTo>
                      <a:lnTo>
                        <a:pt x="958" y="100"/>
                      </a:lnTo>
                      <a:lnTo>
                        <a:pt x="956" y="102"/>
                      </a:lnTo>
                      <a:lnTo>
                        <a:pt x="954" y="104"/>
                      </a:lnTo>
                      <a:lnTo>
                        <a:pt x="952" y="104"/>
                      </a:lnTo>
                      <a:lnTo>
                        <a:pt x="952" y="100"/>
                      </a:lnTo>
                      <a:lnTo>
                        <a:pt x="950" y="102"/>
                      </a:lnTo>
                      <a:lnTo>
                        <a:pt x="946" y="104"/>
                      </a:lnTo>
                      <a:lnTo>
                        <a:pt x="946" y="102"/>
                      </a:lnTo>
                      <a:lnTo>
                        <a:pt x="948" y="98"/>
                      </a:lnTo>
                      <a:lnTo>
                        <a:pt x="946" y="98"/>
                      </a:lnTo>
                      <a:lnTo>
                        <a:pt x="944" y="100"/>
                      </a:lnTo>
                      <a:lnTo>
                        <a:pt x="944" y="102"/>
                      </a:lnTo>
                      <a:lnTo>
                        <a:pt x="942" y="104"/>
                      </a:lnTo>
                      <a:lnTo>
                        <a:pt x="940" y="104"/>
                      </a:lnTo>
                      <a:lnTo>
                        <a:pt x="940" y="108"/>
                      </a:lnTo>
                      <a:lnTo>
                        <a:pt x="934" y="110"/>
                      </a:lnTo>
                      <a:lnTo>
                        <a:pt x="934" y="108"/>
                      </a:lnTo>
                      <a:lnTo>
                        <a:pt x="932" y="110"/>
                      </a:lnTo>
                      <a:lnTo>
                        <a:pt x="930" y="110"/>
                      </a:lnTo>
                      <a:lnTo>
                        <a:pt x="928" y="110"/>
                      </a:lnTo>
                      <a:lnTo>
                        <a:pt x="926" y="112"/>
                      </a:lnTo>
                      <a:lnTo>
                        <a:pt x="924" y="112"/>
                      </a:lnTo>
                      <a:lnTo>
                        <a:pt x="922" y="112"/>
                      </a:lnTo>
                      <a:lnTo>
                        <a:pt x="920" y="112"/>
                      </a:lnTo>
                      <a:lnTo>
                        <a:pt x="920" y="114"/>
                      </a:lnTo>
                      <a:lnTo>
                        <a:pt x="918" y="114"/>
                      </a:lnTo>
                      <a:lnTo>
                        <a:pt x="918" y="116"/>
                      </a:lnTo>
                      <a:lnTo>
                        <a:pt x="916" y="116"/>
                      </a:lnTo>
                      <a:lnTo>
                        <a:pt x="914" y="116"/>
                      </a:lnTo>
                      <a:lnTo>
                        <a:pt x="914" y="118"/>
                      </a:lnTo>
                      <a:lnTo>
                        <a:pt x="908" y="122"/>
                      </a:lnTo>
                      <a:lnTo>
                        <a:pt x="908" y="124"/>
                      </a:lnTo>
                      <a:lnTo>
                        <a:pt x="906" y="126"/>
                      </a:lnTo>
                      <a:lnTo>
                        <a:pt x="904" y="130"/>
                      </a:lnTo>
                      <a:lnTo>
                        <a:pt x="904" y="134"/>
                      </a:lnTo>
                      <a:lnTo>
                        <a:pt x="906" y="134"/>
                      </a:lnTo>
                      <a:lnTo>
                        <a:pt x="906" y="136"/>
                      </a:lnTo>
                      <a:lnTo>
                        <a:pt x="902" y="136"/>
                      </a:lnTo>
                      <a:lnTo>
                        <a:pt x="898" y="140"/>
                      </a:lnTo>
                      <a:lnTo>
                        <a:pt x="898" y="142"/>
                      </a:lnTo>
                      <a:lnTo>
                        <a:pt x="900" y="144"/>
                      </a:lnTo>
                      <a:lnTo>
                        <a:pt x="902" y="148"/>
                      </a:lnTo>
                      <a:lnTo>
                        <a:pt x="900" y="150"/>
                      </a:lnTo>
                      <a:lnTo>
                        <a:pt x="902" y="150"/>
                      </a:lnTo>
                      <a:lnTo>
                        <a:pt x="902" y="152"/>
                      </a:lnTo>
                      <a:lnTo>
                        <a:pt x="906" y="152"/>
                      </a:lnTo>
                      <a:lnTo>
                        <a:pt x="908" y="152"/>
                      </a:lnTo>
                      <a:lnTo>
                        <a:pt x="908" y="150"/>
                      </a:lnTo>
                      <a:lnTo>
                        <a:pt x="908" y="148"/>
                      </a:lnTo>
                      <a:lnTo>
                        <a:pt x="910" y="150"/>
                      </a:lnTo>
                      <a:lnTo>
                        <a:pt x="908" y="152"/>
                      </a:lnTo>
                      <a:lnTo>
                        <a:pt x="908" y="156"/>
                      </a:lnTo>
                      <a:lnTo>
                        <a:pt x="908" y="154"/>
                      </a:lnTo>
                      <a:lnTo>
                        <a:pt x="902" y="154"/>
                      </a:lnTo>
                      <a:lnTo>
                        <a:pt x="900" y="156"/>
                      </a:lnTo>
                      <a:lnTo>
                        <a:pt x="898" y="156"/>
                      </a:lnTo>
                      <a:lnTo>
                        <a:pt x="892" y="158"/>
                      </a:lnTo>
                      <a:lnTo>
                        <a:pt x="898" y="156"/>
                      </a:lnTo>
                      <a:lnTo>
                        <a:pt x="898" y="154"/>
                      </a:lnTo>
                      <a:lnTo>
                        <a:pt x="898" y="152"/>
                      </a:lnTo>
                      <a:lnTo>
                        <a:pt x="898" y="154"/>
                      </a:lnTo>
                      <a:lnTo>
                        <a:pt x="896" y="154"/>
                      </a:lnTo>
                      <a:lnTo>
                        <a:pt x="894" y="154"/>
                      </a:lnTo>
                      <a:lnTo>
                        <a:pt x="892" y="156"/>
                      </a:lnTo>
                      <a:lnTo>
                        <a:pt x="890" y="158"/>
                      </a:lnTo>
                      <a:lnTo>
                        <a:pt x="890" y="156"/>
                      </a:lnTo>
                      <a:lnTo>
                        <a:pt x="888" y="158"/>
                      </a:lnTo>
                      <a:lnTo>
                        <a:pt x="888" y="156"/>
                      </a:lnTo>
                      <a:lnTo>
                        <a:pt x="886" y="158"/>
                      </a:lnTo>
                      <a:lnTo>
                        <a:pt x="884" y="158"/>
                      </a:lnTo>
                      <a:lnTo>
                        <a:pt x="882" y="160"/>
                      </a:lnTo>
                      <a:lnTo>
                        <a:pt x="880" y="160"/>
                      </a:lnTo>
                      <a:lnTo>
                        <a:pt x="874" y="162"/>
                      </a:lnTo>
                      <a:lnTo>
                        <a:pt x="874" y="160"/>
                      </a:lnTo>
                      <a:lnTo>
                        <a:pt x="874" y="162"/>
                      </a:lnTo>
                      <a:lnTo>
                        <a:pt x="868" y="162"/>
                      </a:lnTo>
                      <a:lnTo>
                        <a:pt x="864" y="162"/>
                      </a:lnTo>
                      <a:lnTo>
                        <a:pt x="862" y="162"/>
                      </a:lnTo>
                      <a:lnTo>
                        <a:pt x="862" y="162"/>
                      </a:lnTo>
                      <a:lnTo>
                        <a:pt x="858" y="162"/>
                      </a:lnTo>
                      <a:lnTo>
                        <a:pt x="854" y="164"/>
                      </a:lnTo>
                      <a:lnTo>
                        <a:pt x="852" y="166"/>
                      </a:lnTo>
                      <a:lnTo>
                        <a:pt x="850" y="166"/>
                      </a:lnTo>
                      <a:lnTo>
                        <a:pt x="844" y="168"/>
                      </a:lnTo>
                      <a:lnTo>
                        <a:pt x="842" y="170"/>
                      </a:lnTo>
                      <a:lnTo>
                        <a:pt x="842" y="172"/>
                      </a:lnTo>
                      <a:lnTo>
                        <a:pt x="844" y="170"/>
                      </a:lnTo>
                      <a:lnTo>
                        <a:pt x="848" y="170"/>
                      </a:lnTo>
                      <a:lnTo>
                        <a:pt x="850" y="170"/>
                      </a:lnTo>
                      <a:lnTo>
                        <a:pt x="852" y="170"/>
                      </a:lnTo>
                      <a:lnTo>
                        <a:pt x="854" y="168"/>
                      </a:lnTo>
                      <a:lnTo>
                        <a:pt x="858" y="168"/>
                      </a:lnTo>
                      <a:lnTo>
                        <a:pt x="864" y="166"/>
                      </a:lnTo>
                      <a:lnTo>
                        <a:pt x="866" y="166"/>
                      </a:lnTo>
                      <a:lnTo>
                        <a:pt x="868" y="164"/>
                      </a:lnTo>
                      <a:lnTo>
                        <a:pt x="868" y="166"/>
                      </a:lnTo>
                      <a:lnTo>
                        <a:pt x="868" y="168"/>
                      </a:lnTo>
                      <a:lnTo>
                        <a:pt x="870" y="168"/>
                      </a:lnTo>
                      <a:lnTo>
                        <a:pt x="872" y="166"/>
                      </a:lnTo>
                      <a:lnTo>
                        <a:pt x="874" y="166"/>
                      </a:lnTo>
                      <a:lnTo>
                        <a:pt x="872" y="166"/>
                      </a:lnTo>
                      <a:lnTo>
                        <a:pt x="872" y="168"/>
                      </a:lnTo>
                      <a:lnTo>
                        <a:pt x="866" y="170"/>
                      </a:lnTo>
                      <a:lnTo>
                        <a:pt x="850" y="176"/>
                      </a:lnTo>
                      <a:lnTo>
                        <a:pt x="846" y="176"/>
                      </a:lnTo>
                      <a:lnTo>
                        <a:pt x="842" y="176"/>
                      </a:lnTo>
                      <a:lnTo>
                        <a:pt x="840" y="176"/>
                      </a:lnTo>
                      <a:lnTo>
                        <a:pt x="838" y="176"/>
                      </a:lnTo>
                      <a:lnTo>
                        <a:pt x="836" y="176"/>
                      </a:lnTo>
                      <a:lnTo>
                        <a:pt x="834" y="176"/>
                      </a:lnTo>
                      <a:lnTo>
                        <a:pt x="830" y="178"/>
                      </a:lnTo>
                      <a:lnTo>
                        <a:pt x="832" y="180"/>
                      </a:lnTo>
                      <a:lnTo>
                        <a:pt x="832" y="178"/>
                      </a:lnTo>
                      <a:lnTo>
                        <a:pt x="834" y="180"/>
                      </a:lnTo>
                      <a:lnTo>
                        <a:pt x="836" y="178"/>
                      </a:lnTo>
                      <a:lnTo>
                        <a:pt x="834" y="180"/>
                      </a:lnTo>
                      <a:lnTo>
                        <a:pt x="832" y="186"/>
                      </a:lnTo>
                      <a:lnTo>
                        <a:pt x="828" y="194"/>
                      </a:lnTo>
                      <a:lnTo>
                        <a:pt x="824" y="198"/>
                      </a:lnTo>
                      <a:lnTo>
                        <a:pt x="818" y="202"/>
                      </a:lnTo>
                      <a:lnTo>
                        <a:pt x="814" y="208"/>
                      </a:lnTo>
                      <a:lnTo>
                        <a:pt x="812" y="208"/>
                      </a:lnTo>
                      <a:lnTo>
                        <a:pt x="810" y="210"/>
                      </a:lnTo>
                      <a:lnTo>
                        <a:pt x="812" y="204"/>
                      </a:lnTo>
                      <a:lnTo>
                        <a:pt x="810" y="204"/>
                      </a:lnTo>
                      <a:lnTo>
                        <a:pt x="808" y="202"/>
                      </a:lnTo>
                      <a:lnTo>
                        <a:pt x="806" y="202"/>
                      </a:lnTo>
                      <a:lnTo>
                        <a:pt x="806" y="200"/>
                      </a:lnTo>
                      <a:lnTo>
                        <a:pt x="804" y="198"/>
                      </a:lnTo>
                      <a:lnTo>
                        <a:pt x="806" y="196"/>
                      </a:lnTo>
                      <a:lnTo>
                        <a:pt x="804" y="196"/>
                      </a:lnTo>
                      <a:lnTo>
                        <a:pt x="804" y="198"/>
                      </a:lnTo>
                      <a:lnTo>
                        <a:pt x="804" y="200"/>
                      </a:lnTo>
                      <a:lnTo>
                        <a:pt x="806" y="202"/>
                      </a:lnTo>
                      <a:lnTo>
                        <a:pt x="804" y="206"/>
                      </a:lnTo>
                      <a:lnTo>
                        <a:pt x="806" y="208"/>
                      </a:lnTo>
                      <a:lnTo>
                        <a:pt x="806" y="212"/>
                      </a:lnTo>
                      <a:lnTo>
                        <a:pt x="808" y="212"/>
                      </a:lnTo>
                      <a:lnTo>
                        <a:pt x="806" y="220"/>
                      </a:lnTo>
                      <a:lnTo>
                        <a:pt x="806" y="222"/>
                      </a:lnTo>
                      <a:lnTo>
                        <a:pt x="800" y="228"/>
                      </a:lnTo>
                      <a:lnTo>
                        <a:pt x="798" y="232"/>
                      </a:lnTo>
                      <a:lnTo>
                        <a:pt x="796" y="232"/>
                      </a:lnTo>
                      <a:lnTo>
                        <a:pt x="794" y="232"/>
                      </a:lnTo>
                      <a:lnTo>
                        <a:pt x="790" y="240"/>
                      </a:lnTo>
                      <a:lnTo>
                        <a:pt x="786" y="244"/>
                      </a:lnTo>
                      <a:lnTo>
                        <a:pt x="782" y="246"/>
                      </a:lnTo>
                      <a:lnTo>
                        <a:pt x="782" y="244"/>
                      </a:lnTo>
                      <a:lnTo>
                        <a:pt x="782" y="246"/>
                      </a:lnTo>
                      <a:lnTo>
                        <a:pt x="782" y="244"/>
                      </a:lnTo>
                      <a:lnTo>
                        <a:pt x="786" y="238"/>
                      </a:lnTo>
                      <a:lnTo>
                        <a:pt x="786" y="236"/>
                      </a:lnTo>
                      <a:lnTo>
                        <a:pt x="792" y="232"/>
                      </a:lnTo>
                      <a:lnTo>
                        <a:pt x="790" y="230"/>
                      </a:lnTo>
                      <a:lnTo>
                        <a:pt x="792" y="230"/>
                      </a:lnTo>
                      <a:lnTo>
                        <a:pt x="788" y="230"/>
                      </a:lnTo>
                      <a:lnTo>
                        <a:pt x="790" y="226"/>
                      </a:lnTo>
                      <a:lnTo>
                        <a:pt x="788" y="226"/>
                      </a:lnTo>
                      <a:lnTo>
                        <a:pt x="790" y="224"/>
                      </a:lnTo>
                      <a:lnTo>
                        <a:pt x="790" y="222"/>
                      </a:lnTo>
                      <a:lnTo>
                        <a:pt x="790" y="224"/>
                      </a:lnTo>
                      <a:lnTo>
                        <a:pt x="788" y="222"/>
                      </a:lnTo>
                      <a:lnTo>
                        <a:pt x="790" y="222"/>
                      </a:lnTo>
                      <a:lnTo>
                        <a:pt x="788" y="224"/>
                      </a:lnTo>
                      <a:lnTo>
                        <a:pt x="786" y="224"/>
                      </a:lnTo>
                      <a:lnTo>
                        <a:pt x="784" y="222"/>
                      </a:lnTo>
                      <a:lnTo>
                        <a:pt x="784" y="218"/>
                      </a:lnTo>
                      <a:lnTo>
                        <a:pt x="786" y="218"/>
                      </a:lnTo>
                      <a:lnTo>
                        <a:pt x="786" y="216"/>
                      </a:lnTo>
                      <a:lnTo>
                        <a:pt x="788" y="216"/>
                      </a:lnTo>
                      <a:lnTo>
                        <a:pt x="786" y="214"/>
                      </a:lnTo>
                      <a:lnTo>
                        <a:pt x="784" y="214"/>
                      </a:lnTo>
                      <a:lnTo>
                        <a:pt x="786" y="212"/>
                      </a:lnTo>
                      <a:lnTo>
                        <a:pt x="788" y="212"/>
                      </a:lnTo>
                      <a:lnTo>
                        <a:pt x="788" y="210"/>
                      </a:lnTo>
                      <a:lnTo>
                        <a:pt x="786" y="210"/>
                      </a:lnTo>
                      <a:lnTo>
                        <a:pt x="788" y="206"/>
                      </a:lnTo>
                      <a:lnTo>
                        <a:pt x="788" y="208"/>
                      </a:lnTo>
                      <a:lnTo>
                        <a:pt x="790" y="208"/>
                      </a:lnTo>
                      <a:lnTo>
                        <a:pt x="792" y="206"/>
                      </a:lnTo>
                      <a:lnTo>
                        <a:pt x="790" y="204"/>
                      </a:lnTo>
                      <a:lnTo>
                        <a:pt x="794" y="200"/>
                      </a:lnTo>
                      <a:lnTo>
                        <a:pt x="796" y="200"/>
                      </a:lnTo>
                      <a:lnTo>
                        <a:pt x="796" y="196"/>
                      </a:lnTo>
                      <a:lnTo>
                        <a:pt x="794" y="198"/>
                      </a:lnTo>
                      <a:lnTo>
                        <a:pt x="792" y="200"/>
                      </a:lnTo>
                      <a:lnTo>
                        <a:pt x="790" y="202"/>
                      </a:lnTo>
                      <a:lnTo>
                        <a:pt x="790" y="200"/>
                      </a:lnTo>
                      <a:lnTo>
                        <a:pt x="788" y="202"/>
                      </a:lnTo>
                      <a:lnTo>
                        <a:pt x="786" y="204"/>
                      </a:lnTo>
                      <a:lnTo>
                        <a:pt x="784" y="204"/>
                      </a:lnTo>
                      <a:lnTo>
                        <a:pt x="786" y="204"/>
                      </a:lnTo>
                      <a:lnTo>
                        <a:pt x="786" y="208"/>
                      </a:lnTo>
                      <a:lnTo>
                        <a:pt x="782" y="212"/>
                      </a:lnTo>
                      <a:lnTo>
                        <a:pt x="782" y="214"/>
                      </a:lnTo>
                      <a:lnTo>
                        <a:pt x="782" y="218"/>
                      </a:lnTo>
                      <a:lnTo>
                        <a:pt x="782" y="222"/>
                      </a:lnTo>
                      <a:lnTo>
                        <a:pt x="782" y="224"/>
                      </a:lnTo>
                      <a:lnTo>
                        <a:pt x="782" y="226"/>
                      </a:lnTo>
                      <a:lnTo>
                        <a:pt x="782" y="228"/>
                      </a:lnTo>
                      <a:lnTo>
                        <a:pt x="780" y="226"/>
                      </a:lnTo>
                      <a:lnTo>
                        <a:pt x="778" y="224"/>
                      </a:lnTo>
                      <a:lnTo>
                        <a:pt x="774" y="224"/>
                      </a:lnTo>
                      <a:lnTo>
                        <a:pt x="774" y="222"/>
                      </a:lnTo>
                      <a:lnTo>
                        <a:pt x="772" y="222"/>
                      </a:lnTo>
                      <a:lnTo>
                        <a:pt x="772" y="220"/>
                      </a:lnTo>
                      <a:lnTo>
                        <a:pt x="772" y="220"/>
                      </a:lnTo>
                      <a:lnTo>
                        <a:pt x="770" y="222"/>
                      </a:lnTo>
                      <a:lnTo>
                        <a:pt x="770" y="218"/>
                      </a:lnTo>
                      <a:lnTo>
                        <a:pt x="772" y="216"/>
                      </a:lnTo>
                      <a:lnTo>
                        <a:pt x="772" y="216"/>
                      </a:lnTo>
                      <a:lnTo>
                        <a:pt x="770" y="218"/>
                      </a:lnTo>
                      <a:lnTo>
                        <a:pt x="768" y="220"/>
                      </a:lnTo>
                      <a:lnTo>
                        <a:pt x="768" y="222"/>
                      </a:lnTo>
                      <a:lnTo>
                        <a:pt x="770" y="222"/>
                      </a:lnTo>
                      <a:lnTo>
                        <a:pt x="772" y="222"/>
                      </a:lnTo>
                      <a:lnTo>
                        <a:pt x="772" y="224"/>
                      </a:lnTo>
                      <a:lnTo>
                        <a:pt x="778" y="226"/>
                      </a:lnTo>
                      <a:lnTo>
                        <a:pt x="778" y="228"/>
                      </a:lnTo>
                      <a:lnTo>
                        <a:pt x="782" y="232"/>
                      </a:lnTo>
                      <a:lnTo>
                        <a:pt x="780" y="234"/>
                      </a:lnTo>
                      <a:lnTo>
                        <a:pt x="780" y="236"/>
                      </a:lnTo>
                      <a:lnTo>
                        <a:pt x="776" y="236"/>
                      </a:lnTo>
                      <a:lnTo>
                        <a:pt x="776" y="234"/>
                      </a:lnTo>
                      <a:lnTo>
                        <a:pt x="774" y="234"/>
                      </a:lnTo>
                      <a:lnTo>
                        <a:pt x="774" y="232"/>
                      </a:lnTo>
                      <a:lnTo>
                        <a:pt x="772" y="232"/>
                      </a:lnTo>
                      <a:lnTo>
                        <a:pt x="774" y="234"/>
                      </a:lnTo>
                      <a:lnTo>
                        <a:pt x="776" y="236"/>
                      </a:lnTo>
                      <a:lnTo>
                        <a:pt x="778" y="238"/>
                      </a:lnTo>
                      <a:lnTo>
                        <a:pt x="778" y="240"/>
                      </a:lnTo>
                      <a:lnTo>
                        <a:pt x="780" y="240"/>
                      </a:lnTo>
                      <a:lnTo>
                        <a:pt x="780" y="240"/>
                      </a:lnTo>
                      <a:lnTo>
                        <a:pt x="778" y="240"/>
                      </a:lnTo>
                      <a:lnTo>
                        <a:pt x="776" y="240"/>
                      </a:lnTo>
                      <a:lnTo>
                        <a:pt x="776" y="242"/>
                      </a:lnTo>
                      <a:lnTo>
                        <a:pt x="774" y="244"/>
                      </a:lnTo>
                      <a:lnTo>
                        <a:pt x="776" y="244"/>
                      </a:lnTo>
                      <a:lnTo>
                        <a:pt x="776" y="246"/>
                      </a:lnTo>
                      <a:lnTo>
                        <a:pt x="776" y="248"/>
                      </a:lnTo>
                      <a:lnTo>
                        <a:pt x="778" y="250"/>
                      </a:lnTo>
                      <a:lnTo>
                        <a:pt x="780" y="250"/>
                      </a:lnTo>
                      <a:lnTo>
                        <a:pt x="782" y="258"/>
                      </a:lnTo>
                      <a:lnTo>
                        <a:pt x="780" y="264"/>
                      </a:lnTo>
                      <a:lnTo>
                        <a:pt x="782" y="276"/>
                      </a:lnTo>
                      <a:lnTo>
                        <a:pt x="780" y="286"/>
                      </a:lnTo>
                      <a:lnTo>
                        <a:pt x="776" y="286"/>
                      </a:lnTo>
                      <a:lnTo>
                        <a:pt x="772" y="288"/>
                      </a:lnTo>
                      <a:lnTo>
                        <a:pt x="766" y="290"/>
                      </a:lnTo>
                      <a:lnTo>
                        <a:pt x="760" y="296"/>
                      </a:lnTo>
                      <a:lnTo>
                        <a:pt x="760" y="294"/>
                      </a:lnTo>
                      <a:lnTo>
                        <a:pt x="758" y="294"/>
                      </a:lnTo>
                      <a:lnTo>
                        <a:pt x="750" y="296"/>
                      </a:lnTo>
                      <a:lnTo>
                        <a:pt x="748" y="296"/>
                      </a:lnTo>
                      <a:lnTo>
                        <a:pt x="742" y="300"/>
                      </a:lnTo>
                      <a:lnTo>
                        <a:pt x="738" y="304"/>
                      </a:lnTo>
                      <a:lnTo>
                        <a:pt x="736" y="304"/>
                      </a:lnTo>
                      <a:lnTo>
                        <a:pt x="732" y="312"/>
                      </a:lnTo>
                      <a:lnTo>
                        <a:pt x="728" y="312"/>
                      </a:lnTo>
                      <a:lnTo>
                        <a:pt x="726" y="312"/>
                      </a:lnTo>
                      <a:lnTo>
                        <a:pt x="722" y="314"/>
                      </a:lnTo>
                      <a:lnTo>
                        <a:pt x="718" y="314"/>
                      </a:lnTo>
                      <a:lnTo>
                        <a:pt x="716" y="314"/>
                      </a:lnTo>
                      <a:lnTo>
                        <a:pt x="714" y="318"/>
                      </a:lnTo>
                      <a:lnTo>
                        <a:pt x="710" y="322"/>
                      </a:lnTo>
                      <a:lnTo>
                        <a:pt x="706" y="328"/>
                      </a:lnTo>
                      <a:lnTo>
                        <a:pt x="704" y="330"/>
                      </a:lnTo>
                      <a:lnTo>
                        <a:pt x="700" y="330"/>
                      </a:lnTo>
                      <a:lnTo>
                        <a:pt x="700" y="332"/>
                      </a:lnTo>
                      <a:lnTo>
                        <a:pt x="696" y="334"/>
                      </a:lnTo>
                      <a:lnTo>
                        <a:pt x="692" y="334"/>
                      </a:lnTo>
                      <a:lnTo>
                        <a:pt x="690" y="336"/>
                      </a:lnTo>
                      <a:lnTo>
                        <a:pt x="688" y="338"/>
                      </a:lnTo>
                      <a:lnTo>
                        <a:pt x="684" y="338"/>
                      </a:lnTo>
                      <a:lnTo>
                        <a:pt x="684" y="340"/>
                      </a:lnTo>
                      <a:lnTo>
                        <a:pt x="682" y="340"/>
                      </a:lnTo>
                      <a:lnTo>
                        <a:pt x="682" y="338"/>
                      </a:lnTo>
                      <a:lnTo>
                        <a:pt x="680" y="338"/>
                      </a:lnTo>
                      <a:lnTo>
                        <a:pt x="682" y="342"/>
                      </a:lnTo>
                      <a:lnTo>
                        <a:pt x="680" y="344"/>
                      </a:lnTo>
                      <a:lnTo>
                        <a:pt x="678" y="344"/>
                      </a:lnTo>
                      <a:lnTo>
                        <a:pt x="676" y="342"/>
                      </a:lnTo>
                      <a:lnTo>
                        <a:pt x="676" y="344"/>
                      </a:lnTo>
                      <a:lnTo>
                        <a:pt x="678" y="346"/>
                      </a:lnTo>
                      <a:lnTo>
                        <a:pt x="676" y="346"/>
                      </a:lnTo>
                      <a:lnTo>
                        <a:pt x="674" y="348"/>
                      </a:lnTo>
                      <a:lnTo>
                        <a:pt x="672" y="348"/>
                      </a:lnTo>
                      <a:lnTo>
                        <a:pt x="674" y="350"/>
                      </a:lnTo>
                      <a:lnTo>
                        <a:pt x="670" y="354"/>
                      </a:lnTo>
                      <a:lnTo>
                        <a:pt x="668" y="352"/>
                      </a:lnTo>
                      <a:lnTo>
                        <a:pt x="668" y="354"/>
                      </a:lnTo>
                      <a:lnTo>
                        <a:pt x="668" y="356"/>
                      </a:lnTo>
                      <a:lnTo>
                        <a:pt x="666" y="356"/>
                      </a:lnTo>
                      <a:lnTo>
                        <a:pt x="668" y="356"/>
                      </a:lnTo>
                      <a:lnTo>
                        <a:pt x="668" y="358"/>
                      </a:lnTo>
                      <a:lnTo>
                        <a:pt x="666" y="360"/>
                      </a:lnTo>
                      <a:lnTo>
                        <a:pt x="664" y="360"/>
                      </a:lnTo>
                      <a:lnTo>
                        <a:pt x="666" y="360"/>
                      </a:lnTo>
                      <a:lnTo>
                        <a:pt x="664" y="362"/>
                      </a:lnTo>
                      <a:lnTo>
                        <a:pt x="662" y="362"/>
                      </a:lnTo>
                      <a:lnTo>
                        <a:pt x="662" y="364"/>
                      </a:lnTo>
                      <a:lnTo>
                        <a:pt x="662" y="366"/>
                      </a:lnTo>
                      <a:lnTo>
                        <a:pt x="660" y="368"/>
                      </a:lnTo>
                      <a:lnTo>
                        <a:pt x="658" y="368"/>
                      </a:lnTo>
                      <a:lnTo>
                        <a:pt x="660" y="368"/>
                      </a:lnTo>
                      <a:lnTo>
                        <a:pt x="658" y="370"/>
                      </a:lnTo>
                      <a:lnTo>
                        <a:pt x="658" y="372"/>
                      </a:lnTo>
                      <a:lnTo>
                        <a:pt x="656" y="378"/>
                      </a:lnTo>
                      <a:lnTo>
                        <a:pt x="656" y="380"/>
                      </a:lnTo>
                      <a:lnTo>
                        <a:pt x="656" y="384"/>
                      </a:lnTo>
                      <a:lnTo>
                        <a:pt x="656" y="392"/>
                      </a:lnTo>
                      <a:lnTo>
                        <a:pt x="656" y="396"/>
                      </a:lnTo>
                      <a:lnTo>
                        <a:pt x="656" y="398"/>
                      </a:lnTo>
                      <a:lnTo>
                        <a:pt x="656" y="402"/>
                      </a:lnTo>
                      <a:lnTo>
                        <a:pt x="656" y="404"/>
                      </a:lnTo>
                      <a:lnTo>
                        <a:pt x="658" y="408"/>
                      </a:lnTo>
                      <a:lnTo>
                        <a:pt x="660" y="416"/>
                      </a:lnTo>
                      <a:lnTo>
                        <a:pt x="664" y="422"/>
                      </a:lnTo>
                      <a:lnTo>
                        <a:pt x="662" y="424"/>
                      </a:lnTo>
                      <a:lnTo>
                        <a:pt x="660" y="428"/>
                      </a:lnTo>
                      <a:lnTo>
                        <a:pt x="662" y="434"/>
                      </a:lnTo>
                      <a:lnTo>
                        <a:pt x="664" y="440"/>
                      </a:lnTo>
                      <a:lnTo>
                        <a:pt x="664" y="446"/>
                      </a:lnTo>
                      <a:lnTo>
                        <a:pt x="666" y="452"/>
                      </a:lnTo>
                      <a:lnTo>
                        <a:pt x="666" y="456"/>
                      </a:lnTo>
                      <a:lnTo>
                        <a:pt x="664" y="466"/>
                      </a:lnTo>
                      <a:lnTo>
                        <a:pt x="662" y="472"/>
                      </a:lnTo>
                      <a:lnTo>
                        <a:pt x="660" y="478"/>
                      </a:lnTo>
                      <a:lnTo>
                        <a:pt x="660" y="476"/>
                      </a:lnTo>
                      <a:lnTo>
                        <a:pt x="658" y="478"/>
                      </a:lnTo>
                      <a:lnTo>
                        <a:pt x="656" y="482"/>
                      </a:lnTo>
                      <a:lnTo>
                        <a:pt x="656" y="484"/>
                      </a:lnTo>
                      <a:lnTo>
                        <a:pt x="654" y="486"/>
                      </a:lnTo>
                      <a:lnTo>
                        <a:pt x="656" y="484"/>
                      </a:lnTo>
                      <a:lnTo>
                        <a:pt x="658" y="482"/>
                      </a:lnTo>
                      <a:lnTo>
                        <a:pt x="656" y="486"/>
                      </a:lnTo>
                      <a:lnTo>
                        <a:pt x="654" y="490"/>
                      </a:lnTo>
                      <a:lnTo>
                        <a:pt x="648" y="494"/>
                      </a:lnTo>
                      <a:lnTo>
                        <a:pt x="650" y="492"/>
                      </a:lnTo>
                      <a:lnTo>
                        <a:pt x="652" y="488"/>
                      </a:lnTo>
                      <a:lnTo>
                        <a:pt x="648" y="488"/>
                      </a:lnTo>
                      <a:lnTo>
                        <a:pt x="648" y="490"/>
                      </a:lnTo>
                      <a:lnTo>
                        <a:pt x="648" y="492"/>
                      </a:lnTo>
                      <a:lnTo>
                        <a:pt x="646" y="492"/>
                      </a:lnTo>
                      <a:lnTo>
                        <a:pt x="646" y="490"/>
                      </a:lnTo>
                      <a:lnTo>
                        <a:pt x="646" y="488"/>
                      </a:lnTo>
                      <a:lnTo>
                        <a:pt x="644" y="488"/>
                      </a:lnTo>
                      <a:lnTo>
                        <a:pt x="642" y="490"/>
                      </a:lnTo>
                      <a:lnTo>
                        <a:pt x="640" y="490"/>
                      </a:lnTo>
                      <a:lnTo>
                        <a:pt x="640" y="488"/>
                      </a:lnTo>
                      <a:lnTo>
                        <a:pt x="640" y="486"/>
                      </a:lnTo>
                      <a:lnTo>
                        <a:pt x="640" y="478"/>
                      </a:lnTo>
                      <a:lnTo>
                        <a:pt x="638" y="476"/>
                      </a:lnTo>
                      <a:lnTo>
                        <a:pt x="636" y="474"/>
                      </a:lnTo>
                      <a:lnTo>
                        <a:pt x="634" y="474"/>
                      </a:lnTo>
                      <a:lnTo>
                        <a:pt x="634" y="474"/>
                      </a:lnTo>
                      <a:lnTo>
                        <a:pt x="632" y="470"/>
                      </a:lnTo>
                      <a:lnTo>
                        <a:pt x="632" y="466"/>
                      </a:lnTo>
                      <a:lnTo>
                        <a:pt x="630" y="462"/>
                      </a:lnTo>
                      <a:lnTo>
                        <a:pt x="630" y="464"/>
                      </a:lnTo>
                      <a:lnTo>
                        <a:pt x="628" y="464"/>
                      </a:lnTo>
                      <a:lnTo>
                        <a:pt x="626" y="462"/>
                      </a:lnTo>
                      <a:lnTo>
                        <a:pt x="626" y="456"/>
                      </a:lnTo>
                      <a:lnTo>
                        <a:pt x="626" y="454"/>
                      </a:lnTo>
                      <a:lnTo>
                        <a:pt x="626" y="452"/>
                      </a:lnTo>
                      <a:lnTo>
                        <a:pt x="624" y="446"/>
                      </a:lnTo>
                      <a:lnTo>
                        <a:pt x="622" y="444"/>
                      </a:lnTo>
                      <a:lnTo>
                        <a:pt x="622" y="440"/>
                      </a:lnTo>
                      <a:lnTo>
                        <a:pt x="624" y="440"/>
                      </a:lnTo>
                      <a:lnTo>
                        <a:pt x="624" y="438"/>
                      </a:lnTo>
                      <a:lnTo>
                        <a:pt x="628" y="434"/>
                      </a:lnTo>
                      <a:lnTo>
                        <a:pt x="626" y="434"/>
                      </a:lnTo>
                      <a:lnTo>
                        <a:pt x="624" y="432"/>
                      </a:lnTo>
                      <a:lnTo>
                        <a:pt x="622" y="432"/>
                      </a:lnTo>
                      <a:lnTo>
                        <a:pt x="624" y="432"/>
                      </a:lnTo>
                      <a:lnTo>
                        <a:pt x="624" y="434"/>
                      </a:lnTo>
                      <a:lnTo>
                        <a:pt x="624" y="436"/>
                      </a:lnTo>
                      <a:lnTo>
                        <a:pt x="622" y="438"/>
                      </a:lnTo>
                      <a:lnTo>
                        <a:pt x="622" y="436"/>
                      </a:lnTo>
                      <a:lnTo>
                        <a:pt x="622" y="434"/>
                      </a:lnTo>
                      <a:lnTo>
                        <a:pt x="622" y="428"/>
                      </a:lnTo>
                      <a:lnTo>
                        <a:pt x="624" y="426"/>
                      </a:lnTo>
                      <a:lnTo>
                        <a:pt x="626" y="424"/>
                      </a:lnTo>
                      <a:lnTo>
                        <a:pt x="628" y="418"/>
                      </a:lnTo>
                      <a:lnTo>
                        <a:pt x="626" y="418"/>
                      </a:lnTo>
                      <a:lnTo>
                        <a:pt x="626" y="416"/>
                      </a:lnTo>
                      <a:lnTo>
                        <a:pt x="628" y="414"/>
                      </a:lnTo>
                      <a:lnTo>
                        <a:pt x="626" y="412"/>
                      </a:lnTo>
                      <a:lnTo>
                        <a:pt x="626" y="408"/>
                      </a:lnTo>
                      <a:lnTo>
                        <a:pt x="622" y="408"/>
                      </a:lnTo>
                      <a:lnTo>
                        <a:pt x="622" y="406"/>
                      </a:lnTo>
                      <a:lnTo>
                        <a:pt x="620" y="402"/>
                      </a:lnTo>
                      <a:lnTo>
                        <a:pt x="618" y="402"/>
                      </a:lnTo>
                      <a:lnTo>
                        <a:pt x="618" y="398"/>
                      </a:lnTo>
                      <a:lnTo>
                        <a:pt x="616" y="396"/>
                      </a:lnTo>
                      <a:lnTo>
                        <a:pt x="616" y="392"/>
                      </a:lnTo>
                      <a:lnTo>
                        <a:pt x="610" y="388"/>
                      </a:lnTo>
                      <a:lnTo>
                        <a:pt x="608" y="388"/>
                      </a:lnTo>
                      <a:lnTo>
                        <a:pt x="604" y="388"/>
                      </a:lnTo>
                      <a:lnTo>
                        <a:pt x="602" y="390"/>
                      </a:lnTo>
                      <a:lnTo>
                        <a:pt x="602" y="392"/>
                      </a:lnTo>
                      <a:lnTo>
                        <a:pt x="600" y="392"/>
                      </a:lnTo>
                      <a:lnTo>
                        <a:pt x="592" y="396"/>
                      </a:lnTo>
                      <a:lnTo>
                        <a:pt x="590" y="396"/>
                      </a:lnTo>
                      <a:lnTo>
                        <a:pt x="590" y="396"/>
                      </a:lnTo>
                      <a:lnTo>
                        <a:pt x="590" y="398"/>
                      </a:lnTo>
                      <a:lnTo>
                        <a:pt x="588" y="398"/>
                      </a:lnTo>
                      <a:lnTo>
                        <a:pt x="584" y="398"/>
                      </a:lnTo>
                      <a:lnTo>
                        <a:pt x="586" y="396"/>
                      </a:lnTo>
                      <a:lnTo>
                        <a:pt x="586" y="392"/>
                      </a:lnTo>
                      <a:lnTo>
                        <a:pt x="584" y="390"/>
                      </a:lnTo>
                      <a:lnTo>
                        <a:pt x="582" y="388"/>
                      </a:lnTo>
                      <a:lnTo>
                        <a:pt x="576" y="384"/>
                      </a:lnTo>
                      <a:lnTo>
                        <a:pt x="570" y="382"/>
                      </a:lnTo>
                      <a:lnTo>
                        <a:pt x="568" y="382"/>
                      </a:lnTo>
                      <a:lnTo>
                        <a:pt x="562" y="382"/>
                      </a:lnTo>
                      <a:lnTo>
                        <a:pt x="552" y="384"/>
                      </a:lnTo>
                      <a:lnTo>
                        <a:pt x="550" y="384"/>
                      </a:lnTo>
                      <a:lnTo>
                        <a:pt x="542" y="386"/>
                      </a:lnTo>
                      <a:lnTo>
                        <a:pt x="544" y="380"/>
                      </a:lnTo>
                      <a:lnTo>
                        <a:pt x="544" y="378"/>
                      </a:lnTo>
                      <a:lnTo>
                        <a:pt x="544" y="378"/>
                      </a:lnTo>
                      <a:lnTo>
                        <a:pt x="542" y="380"/>
                      </a:lnTo>
                      <a:lnTo>
                        <a:pt x="540" y="382"/>
                      </a:lnTo>
                      <a:lnTo>
                        <a:pt x="540" y="384"/>
                      </a:lnTo>
                      <a:lnTo>
                        <a:pt x="538" y="382"/>
                      </a:lnTo>
                      <a:lnTo>
                        <a:pt x="536" y="382"/>
                      </a:lnTo>
                      <a:lnTo>
                        <a:pt x="534" y="384"/>
                      </a:lnTo>
                      <a:lnTo>
                        <a:pt x="530" y="382"/>
                      </a:lnTo>
                      <a:lnTo>
                        <a:pt x="528" y="382"/>
                      </a:lnTo>
                      <a:lnTo>
                        <a:pt x="526" y="382"/>
                      </a:lnTo>
                      <a:lnTo>
                        <a:pt x="520" y="384"/>
                      </a:lnTo>
                      <a:lnTo>
                        <a:pt x="520" y="382"/>
                      </a:lnTo>
                      <a:lnTo>
                        <a:pt x="520" y="384"/>
                      </a:lnTo>
                      <a:lnTo>
                        <a:pt x="516" y="386"/>
                      </a:lnTo>
                      <a:lnTo>
                        <a:pt x="514" y="386"/>
                      </a:lnTo>
                      <a:lnTo>
                        <a:pt x="512" y="386"/>
                      </a:lnTo>
                      <a:lnTo>
                        <a:pt x="510" y="390"/>
                      </a:lnTo>
                      <a:lnTo>
                        <a:pt x="508" y="390"/>
                      </a:lnTo>
                      <a:lnTo>
                        <a:pt x="510" y="392"/>
                      </a:lnTo>
                      <a:lnTo>
                        <a:pt x="512" y="394"/>
                      </a:lnTo>
                      <a:lnTo>
                        <a:pt x="514" y="390"/>
                      </a:lnTo>
                      <a:lnTo>
                        <a:pt x="516" y="388"/>
                      </a:lnTo>
                      <a:lnTo>
                        <a:pt x="522" y="386"/>
                      </a:lnTo>
                      <a:lnTo>
                        <a:pt x="520" y="392"/>
                      </a:lnTo>
                      <a:lnTo>
                        <a:pt x="518" y="392"/>
                      </a:lnTo>
                      <a:lnTo>
                        <a:pt x="518" y="394"/>
                      </a:lnTo>
                      <a:lnTo>
                        <a:pt x="514" y="396"/>
                      </a:lnTo>
                      <a:lnTo>
                        <a:pt x="514" y="398"/>
                      </a:lnTo>
                      <a:lnTo>
                        <a:pt x="512" y="396"/>
                      </a:lnTo>
                      <a:lnTo>
                        <a:pt x="512" y="398"/>
                      </a:lnTo>
                      <a:lnTo>
                        <a:pt x="510" y="398"/>
                      </a:lnTo>
                      <a:lnTo>
                        <a:pt x="512" y="398"/>
                      </a:lnTo>
                      <a:lnTo>
                        <a:pt x="510" y="398"/>
                      </a:lnTo>
                      <a:lnTo>
                        <a:pt x="512" y="402"/>
                      </a:lnTo>
                      <a:lnTo>
                        <a:pt x="510" y="400"/>
                      </a:lnTo>
                      <a:lnTo>
                        <a:pt x="512" y="404"/>
                      </a:lnTo>
                      <a:lnTo>
                        <a:pt x="514" y="404"/>
                      </a:lnTo>
                      <a:lnTo>
                        <a:pt x="516" y="406"/>
                      </a:lnTo>
                      <a:lnTo>
                        <a:pt x="518" y="406"/>
                      </a:lnTo>
                      <a:lnTo>
                        <a:pt x="520" y="406"/>
                      </a:lnTo>
                      <a:lnTo>
                        <a:pt x="518" y="410"/>
                      </a:lnTo>
                      <a:lnTo>
                        <a:pt x="516" y="410"/>
                      </a:lnTo>
                      <a:lnTo>
                        <a:pt x="516" y="412"/>
                      </a:lnTo>
                      <a:lnTo>
                        <a:pt x="514" y="410"/>
                      </a:lnTo>
                      <a:lnTo>
                        <a:pt x="512" y="412"/>
                      </a:lnTo>
                      <a:lnTo>
                        <a:pt x="512" y="410"/>
                      </a:lnTo>
                      <a:lnTo>
                        <a:pt x="510" y="406"/>
                      </a:lnTo>
                      <a:lnTo>
                        <a:pt x="506" y="406"/>
                      </a:lnTo>
                      <a:lnTo>
                        <a:pt x="504" y="406"/>
                      </a:lnTo>
                      <a:lnTo>
                        <a:pt x="500" y="408"/>
                      </a:lnTo>
                      <a:lnTo>
                        <a:pt x="498" y="410"/>
                      </a:lnTo>
                      <a:lnTo>
                        <a:pt x="496" y="410"/>
                      </a:lnTo>
                      <a:lnTo>
                        <a:pt x="498" y="410"/>
                      </a:lnTo>
                      <a:lnTo>
                        <a:pt x="498" y="408"/>
                      </a:lnTo>
                      <a:lnTo>
                        <a:pt x="498" y="406"/>
                      </a:lnTo>
                      <a:lnTo>
                        <a:pt x="496" y="406"/>
                      </a:lnTo>
                      <a:lnTo>
                        <a:pt x="494" y="406"/>
                      </a:lnTo>
                      <a:lnTo>
                        <a:pt x="490" y="408"/>
                      </a:lnTo>
                      <a:lnTo>
                        <a:pt x="488" y="410"/>
                      </a:lnTo>
                      <a:lnTo>
                        <a:pt x="486" y="408"/>
                      </a:lnTo>
                      <a:lnTo>
                        <a:pt x="484" y="408"/>
                      </a:lnTo>
                      <a:lnTo>
                        <a:pt x="480" y="404"/>
                      </a:lnTo>
                      <a:lnTo>
                        <a:pt x="480" y="406"/>
                      </a:lnTo>
                      <a:lnTo>
                        <a:pt x="482" y="404"/>
                      </a:lnTo>
                      <a:lnTo>
                        <a:pt x="482" y="402"/>
                      </a:lnTo>
                      <a:lnTo>
                        <a:pt x="478" y="400"/>
                      </a:lnTo>
                      <a:lnTo>
                        <a:pt x="478" y="398"/>
                      </a:lnTo>
                      <a:lnTo>
                        <a:pt x="476" y="398"/>
                      </a:lnTo>
                      <a:lnTo>
                        <a:pt x="478" y="396"/>
                      </a:lnTo>
                      <a:lnTo>
                        <a:pt x="474" y="396"/>
                      </a:lnTo>
                      <a:lnTo>
                        <a:pt x="472" y="396"/>
                      </a:lnTo>
                      <a:lnTo>
                        <a:pt x="472" y="394"/>
                      </a:lnTo>
                      <a:lnTo>
                        <a:pt x="470" y="394"/>
                      </a:lnTo>
                      <a:lnTo>
                        <a:pt x="468" y="396"/>
                      </a:lnTo>
                      <a:lnTo>
                        <a:pt x="470" y="398"/>
                      </a:lnTo>
                      <a:lnTo>
                        <a:pt x="472" y="398"/>
                      </a:lnTo>
                      <a:lnTo>
                        <a:pt x="474" y="400"/>
                      </a:lnTo>
                      <a:lnTo>
                        <a:pt x="474" y="402"/>
                      </a:lnTo>
                      <a:lnTo>
                        <a:pt x="472" y="402"/>
                      </a:lnTo>
                      <a:lnTo>
                        <a:pt x="468" y="400"/>
                      </a:lnTo>
                      <a:lnTo>
                        <a:pt x="466" y="400"/>
                      </a:lnTo>
                      <a:lnTo>
                        <a:pt x="464" y="400"/>
                      </a:lnTo>
                      <a:lnTo>
                        <a:pt x="458" y="400"/>
                      </a:lnTo>
                      <a:lnTo>
                        <a:pt x="452" y="396"/>
                      </a:lnTo>
                      <a:lnTo>
                        <a:pt x="450" y="396"/>
                      </a:lnTo>
                      <a:lnTo>
                        <a:pt x="440" y="396"/>
                      </a:lnTo>
                      <a:lnTo>
                        <a:pt x="438" y="398"/>
                      </a:lnTo>
                      <a:lnTo>
                        <a:pt x="436" y="398"/>
                      </a:lnTo>
                      <a:lnTo>
                        <a:pt x="430" y="400"/>
                      </a:lnTo>
                      <a:lnTo>
                        <a:pt x="428" y="400"/>
                      </a:lnTo>
                      <a:lnTo>
                        <a:pt x="420" y="404"/>
                      </a:lnTo>
                      <a:lnTo>
                        <a:pt x="424" y="402"/>
                      </a:lnTo>
                      <a:lnTo>
                        <a:pt x="426" y="400"/>
                      </a:lnTo>
                      <a:lnTo>
                        <a:pt x="424" y="400"/>
                      </a:lnTo>
                      <a:lnTo>
                        <a:pt x="422" y="400"/>
                      </a:lnTo>
                      <a:lnTo>
                        <a:pt x="422" y="396"/>
                      </a:lnTo>
                      <a:lnTo>
                        <a:pt x="420" y="398"/>
                      </a:lnTo>
                      <a:lnTo>
                        <a:pt x="418" y="398"/>
                      </a:lnTo>
                      <a:lnTo>
                        <a:pt x="418" y="400"/>
                      </a:lnTo>
                      <a:lnTo>
                        <a:pt x="416" y="400"/>
                      </a:lnTo>
                      <a:lnTo>
                        <a:pt x="418" y="402"/>
                      </a:lnTo>
                      <a:lnTo>
                        <a:pt x="418" y="404"/>
                      </a:lnTo>
                      <a:lnTo>
                        <a:pt x="420" y="404"/>
                      </a:lnTo>
                      <a:lnTo>
                        <a:pt x="414" y="410"/>
                      </a:lnTo>
                      <a:lnTo>
                        <a:pt x="408" y="414"/>
                      </a:lnTo>
                      <a:lnTo>
                        <a:pt x="406" y="416"/>
                      </a:lnTo>
                      <a:lnTo>
                        <a:pt x="398" y="420"/>
                      </a:lnTo>
                      <a:lnTo>
                        <a:pt x="392" y="422"/>
                      </a:lnTo>
                      <a:lnTo>
                        <a:pt x="388" y="424"/>
                      </a:lnTo>
                      <a:lnTo>
                        <a:pt x="386" y="424"/>
                      </a:lnTo>
                      <a:lnTo>
                        <a:pt x="384" y="426"/>
                      </a:lnTo>
                      <a:lnTo>
                        <a:pt x="378" y="428"/>
                      </a:lnTo>
                      <a:lnTo>
                        <a:pt x="374" y="434"/>
                      </a:lnTo>
                      <a:lnTo>
                        <a:pt x="372" y="436"/>
                      </a:lnTo>
                      <a:lnTo>
                        <a:pt x="368" y="440"/>
                      </a:lnTo>
                      <a:lnTo>
                        <a:pt x="366" y="446"/>
                      </a:lnTo>
                      <a:lnTo>
                        <a:pt x="364" y="452"/>
                      </a:lnTo>
                      <a:lnTo>
                        <a:pt x="364" y="460"/>
                      </a:lnTo>
                      <a:lnTo>
                        <a:pt x="364" y="464"/>
                      </a:lnTo>
                      <a:lnTo>
                        <a:pt x="364" y="472"/>
                      </a:lnTo>
                      <a:lnTo>
                        <a:pt x="362" y="474"/>
                      </a:lnTo>
                      <a:lnTo>
                        <a:pt x="358" y="474"/>
                      </a:lnTo>
                      <a:lnTo>
                        <a:pt x="356" y="472"/>
                      </a:lnTo>
                      <a:lnTo>
                        <a:pt x="352" y="470"/>
                      </a:lnTo>
                      <a:lnTo>
                        <a:pt x="346" y="470"/>
                      </a:lnTo>
                      <a:lnTo>
                        <a:pt x="346" y="470"/>
                      </a:lnTo>
                      <a:lnTo>
                        <a:pt x="340" y="468"/>
                      </a:lnTo>
                      <a:lnTo>
                        <a:pt x="338" y="468"/>
                      </a:lnTo>
                      <a:lnTo>
                        <a:pt x="338" y="466"/>
                      </a:lnTo>
                      <a:lnTo>
                        <a:pt x="334" y="464"/>
                      </a:lnTo>
                      <a:lnTo>
                        <a:pt x="332" y="460"/>
                      </a:lnTo>
                      <a:lnTo>
                        <a:pt x="330" y="454"/>
                      </a:lnTo>
                      <a:lnTo>
                        <a:pt x="328" y="452"/>
                      </a:lnTo>
                      <a:lnTo>
                        <a:pt x="330" y="446"/>
                      </a:lnTo>
                      <a:lnTo>
                        <a:pt x="330" y="442"/>
                      </a:lnTo>
                      <a:lnTo>
                        <a:pt x="328" y="438"/>
                      </a:lnTo>
                      <a:lnTo>
                        <a:pt x="326" y="436"/>
                      </a:lnTo>
                      <a:lnTo>
                        <a:pt x="324" y="434"/>
                      </a:lnTo>
                      <a:lnTo>
                        <a:pt x="322" y="430"/>
                      </a:lnTo>
                      <a:lnTo>
                        <a:pt x="320" y="426"/>
                      </a:lnTo>
                      <a:lnTo>
                        <a:pt x="320" y="422"/>
                      </a:lnTo>
                      <a:lnTo>
                        <a:pt x="318" y="414"/>
                      </a:lnTo>
                      <a:lnTo>
                        <a:pt x="316" y="410"/>
                      </a:lnTo>
                      <a:lnTo>
                        <a:pt x="316" y="408"/>
                      </a:lnTo>
                      <a:lnTo>
                        <a:pt x="316" y="406"/>
                      </a:lnTo>
                      <a:lnTo>
                        <a:pt x="314" y="404"/>
                      </a:lnTo>
                      <a:lnTo>
                        <a:pt x="314" y="402"/>
                      </a:lnTo>
                      <a:lnTo>
                        <a:pt x="312" y="402"/>
                      </a:lnTo>
                      <a:lnTo>
                        <a:pt x="312" y="400"/>
                      </a:lnTo>
                      <a:lnTo>
                        <a:pt x="310" y="400"/>
                      </a:lnTo>
                      <a:lnTo>
                        <a:pt x="310" y="398"/>
                      </a:lnTo>
                      <a:lnTo>
                        <a:pt x="308" y="396"/>
                      </a:lnTo>
                      <a:lnTo>
                        <a:pt x="306" y="396"/>
                      </a:lnTo>
                      <a:lnTo>
                        <a:pt x="302" y="396"/>
                      </a:lnTo>
                      <a:lnTo>
                        <a:pt x="300" y="394"/>
                      </a:lnTo>
                      <a:lnTo>
                        <a:pt x="298" y="394"/>
                      </a:lnTo>
                      <a:lnTo>
                        <a:pt x="294" y="392"/>
                      </a:lnTo>
                      <a:lnTo>
                        <a:pt x="288" y="396"/>
                      </a:lnTo>
                      <a:lnTo>
                        <a:pt x="284" y="400"/>
                      </a:lnTo>
                      <a:lnTo>
                        <a:pt x="280" y="406"/>
                      </a:lnTo>
                      <a:lnTo>
                        <a:pt x="276" y="410"/>
                      </a:lnTo>
                      <a:lnTo>
                        <a:pt x="274" y="412"/>
                      </a:lnTo>
                      <a:lnTo>
                        <a:pt x="270" y="410"/>
                      </a:lnTo>
                      <a:lnTo>
                        <a:pt x="270" y="408"/>
                      </a:lnTo>
                      <a:lnTo>
                        <a:pt x="266" y="406"/>
                      </a:lnTo>
                      <a:lnTo>
                        <a:pt x="262" y="406"/>
                      </a:lnTo>
                      <a:lnTo>
                        <a:pt x="260" y="404"/>
                      </a:lnTo>
                      <a:lnTo>
                        <a:pt x="258" y="402"/>
                      </a:lnTo>
                      <a:lnTo>
                        <a:pt x="254" y="398"/>
                      </a:lnTo>
                      <a:lnTo>
                        <a:pt x="254" y="390"/>
                      </a:lnTo>
                      <a:lnTo>
                        <a:pt x="254" y="384"/>
                      </a:lnTo>
                      <a:lnTo>
                        <a:pt x="254" y="380"/>
                      </a:lnTo>
                      <a:lnTo>
                        <a:pt x="252" y="378"/>
                      </a:lnTo>
                      <a:lnTo>
                        <a:pt x="252" y="378"/>
                      </a:lnTo>
                      <a:lnTo>
                        <a:pt x="246" y="374"/>
                      </a:lnTo>
                      <a:lnTo>
                        <a:pt x="244" y="368"/>
                      </a:lnTo>
                      <a:lnTo>
                        <a:pt x="242" y="368"/>
                      </a:lnTo>
                      <a:lnTo>
                        <a:pt x="238" y="362"/>
                      </a:lnTo>
                      <a:lnTo>
                        <a:pt x="236" y="362"/>
                      </a:lnTo>
                      <a:lnTo>
                        <a:pt x="234" y="360"/>
                      </a:lnTo>
                      <a:lnTo>
                        <a:pt x="234" y="356"/>
                      </a:lnTo>
                      <a:lnTo>
                        <a:pt x="232" y="356"/>
                      </a:lnTo>
                      <a:lnTo>
                        <a:pt x="232" y="354"/>
                      </a:lnTo>
                      <a:lnTo>
                        <a:pt x="220" y="354"/>
                      </a:lnTo>
                      <a:lnTo>
                        <a:pt x="204" y="354"/>
                      </a:lnTo>
                      <a:lnTo>
                        <a:pt x="200" y="364"/>
                      </a:lnTo>
                      <a:lnTo>
                        <a:pt x="188" y="364"/>
                      </a:lnTo>
                      <a:lnTo>
                        <a:pt x="186" y="364"/>
                      </a:lnTo>
                      <a:lnTo>
                        <a:pt x="162" y="364"/>
                      </a:lnTo>
                      <a:lnTo>
                        <a:pt x="152" y="364"/>
                      </a:lnTo>
                      <a:lnTo>
                        <a:pt x="148" y="362"/>
                      </a:lnTo>
                      <a:lnTo>
                        <a:pt x="146" y="362"/>
                      </a:lnTo>
                      <a:lnTo>
                        <a:pt x="144" y="360"/>
                      </a:lnTo>
                      <a:lnTo>
                        <a:pt x="118" y="350"/>
                      </a:lnTo>
                      <a:lnTo>
                        <a:pt x="96" y="340"/>
                      </a:lnTo>
                      <a:lnTo>
                        <a:pt x="96" y="338"/>
                      </a:lnTo>
                      <a:lnTo>
                        <a:pt x="98" y="336"/>
                      </a:lnTo>
                      <a:lnTo>
                        <a:pt x="74" y="336"/>
                      </a:lnTo>
                      <a:lnTo>
                        <a:pt x="56" y="338"/>
                      </a:lnTo>
                      <a:lnTo>
                        <a:pt x="56" y="336"/>
                      </a:lnTo>
                      <a:lnTo>
                        <a:pt x="56" y="334"/>
                      </a:lnTo>
                      <a:lnTo>
                        <a:pt x="56" y="328"/>
                      </a:lnTo>
                      <a:lnTo>
                        <a:pt x="56" y="324"/>
                      </a:lnTo>
                      <a:lnTo>
                        <a:pt x="54" y="322"/>
                      </a:lnTo>
                      <a:lnTo>
                        <a:pt x="50" y="318"/>
                      </a:lnTo>
                      <a:lnTo>
                        <a:pt x="48" y="316"/>
                      </a:lnTo>
                      <a:lnTo>
                        <a:pt x="48" y="314"/>
                      </a:lnTo>
                      <a:lnTo>
                        <a:pt x="46" y="316"/>
                      </a:lnTo>
                      <a:lnTo>
                        <a:pt x="44" y="314"/>
                      </a:lnTo>
                      <a:lnTo>
                        <a:pt x="44" y="312"/>
                      </a:lnTo>
                      <a:lnTo>
                        <a:pt x="44" y="310"/>
                      </a:lnTo>
                      <a:lnTo>
                        <a:pt x="44" y="310"/>
                      </a:lnTo>
                      <a:lnTo>
                        <a:pt x="38" y="308"/>
                      </a:lnTo>
                      <a:lnTo>
                        <a:pt x="34" y="308"/>
                      </a:lnTo>
                      <a:lnTo>
                        <a:pt x="34" y="304"/>
                      </a:lnTo>
                      <a:lnTo>
                        <a:pt x="30" y="302"/>
                      </a:lnTo>
                      <a:lnTo>
                        <a:pt x="28" y="300"/>
                      </a:lnTo>
                      <a:lnTo>
                        <a:pt x="24" y="300"/>
                      </a:lnTo>
                      <a:lnTo>
                        <a:pt x="22" y="300"/>
                      </a:lnTo>
                      <a:lnTo>
                        <a:pt x="16" y="300"/>
                      </a:lnTo>
                      <a:lnTo>
                        <a:pt x="12" y="298"/>
                      </a:lnTo>
                      <a:lnTo>
                        <a:pt x="14" y="290"/>
                      </a:lnTo>
                      <a:lnTo>
                        <a:pt x="16" y="290"/>
                      </a:lnTo>
                      <a:lnTo>
                        <a:pt x="18" y="286"/>
                      </a:lnTo>
                      <a:lnTo>
                        <a:pt x="16" y="286"/>
                      </a:lnTo>
                      <a:lnTo>
                        <a:pt x="14" y="286"/>
                      </a:lnTo>
                      <a:lnTo>
                        <a:pt x="16" y="282"/>
                      </a:lnTo>
                      <a:lnTo>
                        <a:pt x="14" y="280"/>
                      </a:lnTo>
                      <a:lnTo>
                        <a:pt x="12" y="276"/>
                      </a:lnTo>
                      <a:lnTo>
                        <a:pt x="10" y="276"/>
                      </a:lnTo>
                      <a:lnTo>
                        <a:pt x="10" y="274"/>
                      </a:lnTo>
                      <a:lnTo>
                        <a:pt x="10" y="272"/>
                      </a:lnTo>
                      <a:lnTo>
                        <a:pt x="10" y="268"/>
                      </a:lnTo>
                      <a:lnTo>
                        <a:pt x="6" y="266"/>
                      </a:lnTo>
                      <a:lnTo>
                        <a:pt x="6" y="264"/>
                      </a:lnTo>
                      <a:lnTo>
                        <a:pt x="6" y="256"/>
                      </a:lnTo>
                      <a:lnTo>
                        <a:pt x="8" y="256"/>
                      </a:lnTo>
                      <a:lnTo>
                        <a:pt x="10" y="256"/>
                      </a:lnTo>
                      <a:lnTo>
                        <a:pt x="12" y="252"/>
                      </a:lnTo>
                      <a:lnTo>
                        <a:pt x="12" y="248"/>
                      </a:lnTo>
                      <a:lnTo>
                        <a:pt x="8" y="248"/>
                      </a:lnTo>
                      <a:lnTo>
                        <a:pt x="6" y="248"/>
                      </a:lnTo>
                      <a:lnTo>
                        <a:pt x="6" y="246"/>
                      </a:lnTo>
                      <a:lnTo>
                        <a:pt x="6" y="244"/>
                      </a:lnTo>
                      <a:lnTo>
                        <a:pt x="4" y="244"/>
                      </a:lnTo>
                      <a:lnTo>
                        <a:pt x="6" y="240"/>
                      </a:lnTo>
                      <a:lnTo>
                        <a:pt x="6" y="240"/>
                      </a:lnTo>
                      <a:lnTo>
                        <a:pt x="8" y="236"/>
                      </a:lnTo>
                      <a:lnTo>
                        <a:pt x="8" y="234"/>
                      </a:lnTo>
                      <a:lnTo>
                        <a:pt x="10" y="232"/>
                      </a:lnTo>
                      <a:lnTo>
                        <a:pt x="8" y="232"/>
                      </a:lnTo>
                      <a:lnTo>
                        <a:pt x="8" y="230"/>
                      </a:lnTo>
                      <a:lnTo>
                        <a:pt x="6" y="230"/>
                      </a:lnTo>
                      <a:lnTo>
                        <a:pt x="4" y="228"/>
                      </a:lnTo>
                      <a:lnTo>
                        <a:pt x="2" y="228"/>
                      </a:lnTo>
                      <a:lnTo>
                        <a:pt x="4" y="226"/>
                      </a:lnTo>
                      <a:lnTo>
                        <a:pt x="4" y="224"/>
                      </a:lnTo>
                      <a:lnTo>
                        <a:pt x="6" y="224"/>
                      </a:lnTo>
                      <a:lnTo>
                        <a:pt x="4" y="222"/>
                      </a:lnTo>
                      <a:lnTo>
                        <a:pt x="4" y="220"/>
                      </a:lnTo>
                      <a:lnTo>
                        <a:pt x="2" y="218"/>
                      </a:lnTo>
                      <a:lnTo>
                        <a:pt x="0" y="212"/>
                      </a:lnTo>
                      <a:lnTo>
                        <a:pt x="0" y="210"/>
                      </a:lnTo>
                      <a:lnTo>
                        <a:pt x="2" y="200"/>
                      </a:lnTo>
                      <a:lnTo>
                        <a:pt x="4" y="194"/>
                      </a:lnTo>
                      <a:lnTo>
                        <a:pt x="6" y="194"/>
                      </a:lnTo>
                      <a:lnTo>
                        <a:pt x="4" y="188"/>
                      </a:lnTo>
                      <a:lnTo>
                        <a:pt x="4" y="186"/>
                      </a:lnTo>
                      <a:lnTo>
                        <a:pt x="2" y="182"/>
                      </a:lnTo>
                      <a:lnTo>
                        <a:pt x="2" y="180"/>
                      </a:lnTo>
                      <a:lnTo>
                        <a:pt x="4" y="178"/>
                      </a:lnTo>
                      <a:lnTo>
                        <a:pt x="12" y="170"/>
                      </a:lnTo>
                      <a:lnTo>
                        <a:pt x="14" y="168"/>
                      </a:lnTo>
                      <a:lnTo>
                        <a:pt x="14" y="166"/>
                      </a:lnTo>
                      <a:lnTo>
                        <a:pt x="14" y="164"/>
                      </a:lnTo>
                      <a:lnTo>
                        <a:pt x="16" y="164"/>
                      </a:lnTo>
                      <a:lnTo>
                        <a:pt x="20" y="160"/>
                      </a:lnTo>
                      <a:lnTo>
                        <a:pt x="20" y="158"/>
                      </a:lnTo>
                      <a:lnTo>
                        <a:pt x="22" y="152"/>
                      </a:lnTo>
                      <a:lnTo>
                        <a:pt x="24" y="148"/>
                      </a:lnTo>
                      <a:lnTo>
                        <a:pt x="24" y="146"/>
                      </a:lnTo>
                      <a:lnTo>
                        <a:pt x="28" y="134"/>
                      </a:lnTo>
                      <a:lnTo>
                        <a:pt x="28" y="132"/>
                      </a:lnTo>
                      <a:lnTo>
                        <a:pt x="30" y="130"/>
                      </a:lnTo>
                      <a:lnTo>
                        <a:pt x="38" y="120"/>
                      </a:lnTo>
                      <a:lnTo>
                        <a:pt x="44" y="114"/>
                      </a:lnTo>
                      <a:lnTo>
                        <a:pt x="46" y="110"/>
                      </a:lnTo>
                      <a:lnTo>
                        <a:pt x="52" y="104"/>
                      </a:lnTo>
                      <a:lnTo>
                        <a:pt x="62" y="88"/>
                      </a:lnTo>
                      <a:lnTo>
                        <a:pt x="62" y="86"/>
                      </a:lnTo>
                      <a:lnTo>
                        <a:pt x="66" y="84"/>
                      </a:lnTo>
                      <a:lnTo>
                        <a:pt x="72" y="72"/>
                      </a:lnTo>
                      <a:lnTo>
                        <a:pt x="78" y="64"/>
                      </a:lnTo>
                      <a:lnTo>
                        <a:pt x="78" y="62"/>
                      </a:lnTo>
                      <a:lnTo>
                        <a:pt x="80" y="64"/>
                      </a:lnTo>
                      <a:lnTo>
                        <a:pt x="82" y="62"/>
                      </a:lnTo>
                      <a:lnTo>
                        <a:pt x="84" y="62"/>
                      </a:lnTo>
                      <a:lnTo>
                        <a:pt x="80" y="62"/>
                      </a:lnTo>
                      <a:lnTo>
                        <a:pt x="78" y="62"/>
                      </a:lnTo>
                      <a:lnTo>
                        <a:pt x="76" y="62"/>
                      </a:lnTo>
                      <a:lnTo>
                        <a:pt x="82" y="54"/>
                      </a:lnTo>
                      <a:lnTo>
                        <a:pt x="80" y="58"/>
                      </a:lnTo>
                      <a:lnTo>
                        <a:pt x="82" y="58"/>
                      </a:lnTo>
                      <a:lnTo>
                        <a:pt x="84" y="56"/>
                      </a:lnTo>
                      <a:lnTo>
                        <a:pt x="84" y="54"/>
                      </a:lnTo>
                      <a:lnTo>
                        <a:pt x="86" y="52"/>
                      </a:lnTo>
                      <a:lnTo>
                        <a:pt x="84" y="52"/>
                      </a:lnTo>
                      <a:lnTo>
                        <a:pt x="82" y="52"/>
                      </a:lnTo>
                      <a:lnTo>
                        <a:pt x="84" y="50"/>
                      </a:lnTo>
                      <a:lnTo>
                        <a:pt x="84" y="48"/>
                      </a:lnTo>
                      <a:lnTo>
                        <a:pt x="84" y="50"/>
                      </a:lnTo>
                      <a:lnTo>
                        <a:pt x="88" y="48"/>
                      </a:lnTo>
                      <a:lnTo>
                        <a:pt x="88" y="46"/>
                      </a:lnTo>
                      <a:lnTo>
                        <a:pt x="86" y="46"/>
                      </a:lnTo>
                      <a:lnTo>
                        <a:pt x="86" y="48"/>
                      </a:lnTo>
                      <a:lnTo>
                        <a:pt x="84" y="48"/>
                      </a:lnTo>
                      <a:lnTo>
                        <a:pt x="88" y="42"/>
                      </a:lnTo>
                      <a:lnTo>
                        <a:pt x="88" y="40"/>
                      </a:lnTo>
                      <a:lnTo>
                        <a:pt x="88" y="38"/>
                      </a:lnTo>
                      <a:lnTo>
                        <a:pt x="88" y="36"/>
                      </a:lnTo>
                      <a:lnTo>
                        <a:pt x="88" y="32"/>
                      </a:lnTo>
                      <a:lnTo>
                        <a:pt x="88" y="30"/>
                      </a:lnTo>
                      <a:lnTo>
                        <a:pt x="88" y="28"/>
                      </a:lnTo>
                      <a:lnTo>
                        <a:pt x="88" y="26"/>
                      </a:lnTo>
                      <a:lnTo>
                        <a:pt x="90" y="24"/>
                      </a:lnTo>
                      <a:lnTo>
                        <a:pt x="90" y="24"/>
                      </a:lnTo>
                      <a:lnTo>
                        <a:pt x="90" y="24"/>
                      </a:lnTo>
                    </a:path>
                  </a:pathLst>
                </a:custGeom>
                <a:solidFill>
                  <a:schemeClr val="tx2"/>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GB" sz="1000"/>
                </a:p>
              </p:txBody>
            </p:sp>
          </p:grpSp>
        </p:grpSp>
        <p:sp>
          <p:nvSpPr>
            <p:cNvPr id="669" name="Rectangle: Rounded Corners 668">
              <a:extLst>
                <a:ext uri="{FF2B5EF4-FFF2-40B4-BE49-F238E27FC236}">
                  <a16:creationId xmlns:a16="http://schemas.microsoft.com/office/drawing/2014/main" id="{8D38AD91-81B6-2A74-6510-3B3844E054B2}"/>
                </a:ext>
              </a:extLst>
            </p:cNvPr>
            <p:cNvSpPr/>
            <p:nvPr/>
          </p:nvSpPr>
          <p:spPr>
            <a:xfrm>
              <a:off x="5818195" y="3887805"/>
              <a:ext cx="815414" cy="281674"/>
            </a:xfrm>
            <a:prstGeom prst="roundRect">
              <a:avLst>
                <a:gd name="adj" fmla="val 9398"/>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aseline="0" dirty="0">
                  <a:solidFill>
                    <a:schemeClr val="accent1"/>
                  </a:solidFill>
                  <a:ea typeface="Roboto" panose="02000000000000000000" pitchFamily="2" charset="0"/>
                  <a:cs typeface="Roboto" panose="02000000000000000000" pitchFamily="2" charset="0"/>
                </a:rPr>
                <a:t>199 Mt</a:t>
              </a:r>
            </a:p>
          </p:txBody>
        </p:sp>
        <p:pic>
          <p:nvPicPr>
            <p:cNvPr id="670" name="Picture 2" descr="d:\Users\stryjo\Desktop\FLAGS\FLAG BUTTONS\AUSTRALIA.png">
              <a:extLst>
                <a:ext uri="{FF2B5EF4-FFF2-40B4-BE49-F238E27FC236}">
                  <a16:creationId xmlns:a16="http://schemas.microsoft.com/office/drawing/2014/main" id="{DCF11C46-D05D-7A61-15DE-5D7B33A44B1D}"/>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7895098" y="3823554"/>
              <a:ext cx="126039" cy="12897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71" name="Rectangle: Rounded Corners 670">
              <a:extLst>
                <a:ext uri="{FF2B5EF4-FFF2-40B4-BE49-F238E27FC236}">
                  <a16:creationId xmlns:a16="http://schemas.microsoft.com/office/drawing/2014/main" id="{201BA42C-0CFF-FC78-0B90-7E2D217988E8}"/>
                </a:ext>
              </a:extLst>
            </p:cNvPr>
            <p:cNvSpPr/>
            <p:nvPr/>
          </p:nvSpPr>
          <p:spPr>
            <a:xfrm>
              <a:off x="7958118" y="3892692"/>
              <a:ext cx="815053" cy="281587"/>
            </a:xfrm>
            <a:prstGeom prst="roundRect">
              <a:avLst>
                <a:gd name="adj" fmla="val 9398"/>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aseline="0" dirty="0">
                  <a:solidFill>
                    <a:schemeClr val="accent1"/>
                  </a:solidFill>
                  <a:ea typeface="Roboto" panose="02000000000000000000" pitchFamily="2" charset="0"/>
                </a:rPr>
                <a:t>22 Mt</a:t>
              </a:r>
            </a:p>
          </p:txBody>
        </p:sp>
        <p:sp>
          <p:nvSpPr>
            <p:cNvPr id="672" name="Rectangle: Rounded Corners 671">
              <a:extLst>
                <a:ext uri="{FF2B5EF4-FFF2-40B4-BE49-F238E27FC236}">
                  <a16:creationId xmlns:a16="http://schemas.microsoft.com/office/drawing/2014/main" id="{8F389475-AD2C-C550-084B-CBF2BB06AA03}"/>
                </a:ext>
              </a:extLst>
            </p:cNvPr>
            <p:cNvSpPr/>
            <p:nvPr/>
          </p:nvSpPr>
          <p:spPr>
            <a:xfrm>
              <a:off x="7858193" y="1818112"/>
              <a:ext cx="815053" cy="281587"/>
            </a:xfrm>
            <a:prstGeom prst="roundRect">
              <a:avLst>
                <a:gd name="adj" fmla="val 9398"/>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aseline="0" dirty="0">
                  <a:solidFill>
                    <a:schemeClr val="accent1"/>
                  </a:solidFill>
                  <a:ea typeface="Roboto" panose="02000000000000000000" pitchFamily="2" charset="0"/>
                </a:rPr>
                <a:t>39 Mt</a:t>
              </a:r>
            </a:p>
          </p:txBody>
        </p:sp>
        <p:pic>
          <p:nvPicPr>
            <p:cNvPr id="673" name="Picture 672">
              <a:extLst>
                <a:ext uri="{FF2B5EF4-FFF2-40B4-BE49-F238E27FC236}">
                  <a16:creationId xmlns:a16="http://schemas.microsoft.com/office/drawing/2014/main" id="{7A9055AE-FB3A-E2F0-A92C-D3A2AB6AA8B8}"/>
                </a:ext>
              </a:extLst>
            </p:cNvPr>
            <p:cNvPicPr preferRelativeResize="0">
              <a:picLocks noChangeAspect="1"/>
            </p:cNvPicPr>
            <p:nvPr/>
          </p:nvPicPr>
          <p:blipFill>
            <a:blip r:embed="rId43">
              <a:extLst>
                <a:ext uri="{28A0092B-C50C-407E-A947-70E740481C1C}">
                  <a14:useLocalDpi xmlns:a14="http://schemas.microsoft.com/office/drawing/2010/main" val="0"/>
                </a:ext>
              </a:extLst>
            </a:blip>
            <a:stretch>
              <a:fillRect/>
            </a:stretch>
          </p:blipFill>
          <p:spPr>
            <a:xfrm>
              <a:off x="7810303" y="1762760"/>
              <a:ext cx="126879" cy="128971"/>
            </a:xfrm>
            <a:prstGeom prst="rect">
              <a:avLst/>
            </a:prstGeom>
          </p:spPr>
        </p:pic>
        <p:sp>
          <p:nvSpPr>
            <p:cNvPr id="674" name="Rectangle: Rounded Corners 673">
              <a:extLst>
                <a:ext uri="{FF2B5EF4-FFF2-40B4-BE49-F238E27FC236}">
                  <a16:creationId xmlns:a16="http://schemas.microsoft.com/office/drawing/2014/main" id="{5267BC32-6813-9BF9-A410-35867643E6C3}"/>
                </a:ext>
              </a:extLst>
            </p:cNvPr>
            <p:cNvSpPr/>
            <p:nvPr/>
          </p:nvSpPr>
          <p:spPr>
            <a:xfrm>
              <a:off x="5757301" y="2496125"/>
              <a:ext cx="815053" cy="281587"/>
            </a:xfrm>
            <a:prstGeom prst="roundRect">
              <a:avLst>
                <a:gd name="adj" fmla="val 9398"/>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aseline="0" dirty="0">
                  <a:solidFill>
                    <a:schemeClr val="accent1"/>
                  </a:solidFill>
                  <a:ea typeface="Roboto" panose="02000000000000000000" pitchFamily="2" charset="0"/>
                </a:rPr>
                <a:t>47 Mt</a:t>
              </a:r>
            </a:p>
          </p:txBody>
        </p:sp>
        <p:pic>
          <p:nvPicPr>
            <p:cNvPr id="675" name="Picture 674">
              <a:extLst>
                <a:ext uri="{FF2B5EF4-FFF2-40B4-BE49-F238E27FC236}">
                  <a16:creationId xmlns:a16="http://schemas.microsoft.com/office/drawing/2014/main" id="{E6CDD775-CE58-1A39-FFD3-12BAF9BD4B1E}"/>
                </a:ext>
              </a:extLst>
            </p:cNvPr>
            <p:cNvPicPr preferRelativeResize="0">
              <a:picLocks noChangeAspect="1"/>
            </p:cNvPicPr>
            <p:nvPr/>
          </p:nvPicPr>
          <p:blipFill>
            <a:blip r:embed="rId44">
              <a:extLst>
                <a:ext uri="{28A0092B-C50C-407E-A947-70E740481C1C}">
                  <a14:useLocalDpi xmlns:a14="http://schemas.microsoft.com/office/drawing/2010/main" val="0"/>
                </a:ext>
              </a:extLst>
            </a:blip>
            <a:stretch>
              <a:fillRect/>
            </a:stretch>
          </p:blipFill>
          <p:spPr>
            <a:xfrm>
              <a:off x="5710654" y="2428775"/>
              <a:ext cx="127272" cy="130233"/>
            </a:xfrm>
            <a:prstGeom prst="rect">
              <a:avLst/>
            </a:prstGeom>
          </p:spPr>
        </p:pic>
        <p:pic>
          <p:nvPicPr>
            <p:cNvPr id="676" name="Picture 675">
              <a:extLst>
                <a:ext uri="{FF2B5EF4-FFF2-40B4-BE49-F238E27FC236}">
                  <a16:creationId xmlns:a16="http://schemas.microsoft.com/office/drawing/2014/main" id="{DDCB317C-D8A6-EA9F-784B-3BC0AA178AAA}"/>
                </a:ext>
              </a:extLst>
            </p:cNvPr>
            <p:cNvPicPr preferRelativeResize="0">
              <a:picLocks noChangeAspect="1"/>
            </p:cNvPicPr>
            <p:nvPr/>
          </p:nvPicPr>
          <p:blipFill>
            <a:blip r:embed="rId45">
              <a:extLst>
                <a:ext uri="{28A0092B-C50C-407E-A947-70E740481C1C}">
                  <a14:useLocalDpi xmlns:a14="http://schemas.microsoft.com/office/drawing/2010/main" val="0"/>
                </a:ext>
              </a:extLst>
            </a:blip>
            <a:stretch>
              <a:fillRect/>
            </a:stretch>
          </p:blipFill>
          <p:spPr>
            <a:xfrm>
              <a:off x="5759127" y="3812839"/>
              <a:ext cx="130513" cy="134985"/>
            </a:xfrm>
            <a:prstGeom prst="rect">
              <a:avLst/>
            </a:prstGeom>
          </p:spPr>
        </p:pic>
        <p:sp>
          <p:nvSpPr>
            <p:cNvPr id="677" name="Rectangle: Rounded Corners 676">
              <a:extLst>
                <a:ext uri="{FF2B5EF4-FFF2-40B4-BE49-F238E27FC236}">
                  <a16:creationId xmlns:a16="http://schemas.microsoft.com/office/drawing/2014/main" id="{0F30A3C1-1F0A-C685-200C-73E1CF71AED3}"/>
                </a:ext>
              </a:extLst>
            </p:cNvPr>
            <p:cNvSpPr/>
            <p:nvPr/>
          </p:nvSpPr>
          <p:spPr>
            <a:xfrm>
              <a:off x="5620022" y="3261286"/>
              <a:ext cx="815414" cy="281674"/>
            </a:xfrm>
            <a:prstGeom prst="roundRect">
              <a:avLst>
                <a:gd name="adj" fmla="val 9398"/>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aseline="0" dirty="0">
                  <a:solidFill>
                    <a:schemeClr val="accent1"/>
                  </a:solidFill>
                  <a:ea typeface="Roboto" panose="02000000000000000000" pitchFamily="2" charset="0"/>
                </a:rPr>
                <a:t>85 Mt</a:t>
              </a:r>
            </a:p>
          </p:txBody>
        </p:sp>
        <p:sp>
          <p:nvSpPr>
            <p:cNvPr id="678" name="Rectangle: Rounded Corners 677">
              <a:extLst>
                <a:ext uri="{FF2B5EF4-FFF2-40B4-BE49-F238E27FC236}">
                  <a16:creationId xmlns:a16="http://schemas.microsoft.com/office/drawing/2014/main" id="{56BD6966-2186-F175-F05E-E47EA98631FF}"/>
                </a:ext>
              </a:extLst>
            </p:cNvPr>
            <p:cNvSpPr/>
            <p:nvPr/>
          </p:nvSpPr>
          <p:spPr>
            <a:xfrm>
              <a:off x="6969518" y="3361506"/>
              <a:ext cx="815414" cy="281674"/>
            </a:xfrm>
            <a:prstGeom prst="roundRect">
              <a:avLst>
                <a:gd name="adj" fmla="val 9398"/>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aseline="0" dirty="0">
                  <a:solidFill>
                    <a:schemeClr val="accent1"/>
                  </a:solidFill>
                  <a:ea typeface="Roboto" panose="02000000000000000000" pitchFamily="2" charset="0"/>
                </a:rPr>
                <a:t>31 Mt</a:t>
              </a:r>
            </a:p>
          </p:txBody>
        </p:sp>
        <p:pic>
          <p:nvPicPr>
            <p:cNvPr id="679" name="Picture 678">
              <a:extLst>
                <a:ext uri="{FF2B5EF4-FFF2-40B4-BE49-F238E27FC236}">
                  <a16:creationId xmlns:a16="http://schemas.microsoft.com/office/drawing/2014/main" id="{5487FE97-0522-0509-6DE0-ECC86A058DD2}"/>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5560625" y="3206582"/>
              <a:ext cx="130472" cy="130382"/>
            </a:xfrm>
            <a:prstGeom prst="rect">
              <a:avLst/>
            </a:prstGeom>
          </p:spPr>
        </p:pic>
        <p:pic>
          <p:nvPicPr>
            <p:cNvPr id="680" name="Picture 679">
              <a:extLst>
                <a:ext uri="{FF2B5EF4-FFF2-40B4-BE49-F238E27FC236}">
                  <a16:creationId xmlns:a16="http://schemas.microsoft.com/office/drawing/2014/main" id="{621601AF-EDF1-5739-5B42-3372B360DDDA}"/>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6911094" y="3281860"/>
              <a:ext cx="139553" cy="143752"/>
            </a:xfrm>
            <a:prstGeom prst="rect">
              <a:avLst/>
            </a:prstGeom>
          </p:spPr>
        </p:pic>
      </p:grpSp>
    </p:spTree>
    <p:extLst>
      <p:ext uri="{BB962C8B-B14F-4D97-AF65-F5344CB8AC3E}">
        <p14:creationId xmlns:p14="http://schemas.microsoft.com/office/powerpoint/2010/main" val="325626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E243997-EC59-404B-AE06-BC30D73E3789}"/>
              </a:ext>
            </a:extLst>
          </p:cNvPr>
          <p:cNvGraphicFramePr>
            <a:graphicFrameLocks noChangeAspect="1"/>
          </p:cNvGraphicFramePr>
          <p:nvPr>
            <p:custDataLst>
              <p:tags r:id="rId1"/>
            </p:custDataLst>
            <p:extLst>
              <p:ext uri="{D42A27DB-BD31-4B8C-83A1-F6EECF244321}">
                <p14:modId xmlns:p14="http://schemas.microsoft.com/office/powerpoint/2010/main" val="30454401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3" progId="TCLayout.ActiveDocument.1">
                  <p:embed/>
                </p:oleObj>
              </mc:Choice>
              <mc:Fallback>
                <p:oleObj name="think-cell Slide" r:id="rId4" imgW="352" imgH="353" progId="TCLayout.ActiveDocument.1">
                  <p:embed/>
                  <p:pic>
                    <p:nvPicPr>
                      <p:cNvPr id="8" name="Object 7" hidden="1">
                        <a:extLst>
                          <a:ext uri="{FF2B5EF4-FFF2-40B4-BE49-F238E27FC236}">
                            <a16:creationId xmlns:a16="http://schemas.microsoft.com/office/drawing/2014/main" id="{3E243997-EC59-404B-AE06-BC30D73E378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2" name="Picture 1">
            <a:extLst>
              <a:ext uri="{FF2B5EF4-FFF2-40B4-BE49-F238E27FC236}">
                <a16:creationId xmlns:a16="http://schemas.microsoft.com/office/drawing/2014/main" id="{17DE1F6D-AD72-4F2C-AD38-8AC91868EA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0453" y="1523337"/>
            <a:ext cx="6619476" cy="3170946"/>
          </a:xfrm>
          <a:prstGeom prst="rect">
            <a:avLst/>
          </a:prstGeom>
          <a:noFill/>
          <a:ln w="9525">
            <a:solidFill>
              <a:srgbClr val="000000">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E00BF5-65E9-4D44-B74B-B82387D783C3}"/>
              </a:ext>
            </a:extLst>
          </p:cNvPr>
          <p:cNvSpPr>
            <a:spLocks noGrp="1"/>
          </p:cNvSpPr>
          <p:nvPr>
            <p:ph type="title"/>
          </p:nvPr>
        </p:nvSpPr>
        <p:spPr/>
        <p:txBody>
          <a:bodyPr vert="horz"/>
          <a:lstStyle/>
          <a:p>
            <a:r>
              <a:rPr lang="en-GB" dirty="0"/>
              <a:t>Meeting future copper supply requirements will entail investment in countries that exhibit significant ESG risk with long lead times</a:t>
            </a:r>
          </a:p>
        </p:txBody>
      </p:sp>
      <p:sp>
        <p:nvSpPr>
          <p:cNvPr id="5" name="Text Placeholder 4">
            <a:extLst>
              <a:ext uri="{FF2B5EF4-FFF2-40B4-BE49-F238E27FC236}">
                <a16:creationId xmlns:a16="http://schemas.microsoft.com/office/drawing/2014/main" id="{D8C8BF4E-9E96-4A3E-9E0C-749734442F53}"/>
              </a:ext>
            </a:extLst>
          </p:cNvPr>
          <p:cNvSpPr>
            <a:spLocks noGrp="1"/>
          </p:cNvSpPr>
          <p:nvPr>
            <p:ph type="body" sz="quarter" idx="11"/>
          </p:nvPr>
        </p:nvSpPr>
        <p:spPr>
          <a:xfrm>
            <a:off x="309047" y="858697"/>
            <a:ext cx="8516815" cy="418500"/>
          </a:xfrm>
        </p:spPr>
        <p:txBody>
          <a:bodyPr/>
          <a:lstStyle/>
          <a:p>
            <a:r>
              <a:rPr lang="en-GB"/>
              <a:t>Few mining jurisdictions offer low ESG risk opportunities</a:t>
            </a:r>
          </a:p>
        </p:txBody>
      </p:sp>
      <p:sp>
        <p:nvSpPr>
          <p:cNvPr id="4" name="Text Placeholder 3">
            <a:extLst>
              <a:ext uri="{FF2B5EF4-FFF2-40B4-BE49-F238E27FC236}">
                <a16:creationId xmlns:a16="http://schemas.microsoft.com/office/drawing/2014/main" id="{E7E2DA85-9BB4-4146-8450-44C3637B8AAB}"/>
              </a:ext>
            </a:extLst>
          </p:cNvPr>
          <p:cNvSpPr>
            <a:spLocks noGrp="1"/>
          </p:cNvSpPr>
          <p:nvPr>
            <p:ph type="body" sz="quarter" idx="14"/>
          </p:nvPr>
        </p:nvSpPr>
        <p:spPr/>
        <p:txBody>
          <a:bodyPr/>
          <a:lstStyle/>
          <a:p>
            <a:r>
              <a:rPr lang="en-GB"/>
              <a:t>Source: </a:t>
            </a:r>
            <a:r>
              <a:rPr lang="en-US"/>
              <a:t>Wood Mackenzie Analysis. </a:t>
            </a:r>
            <a:r>
              <a:rPr lang="en-GB"/>
              <a:t>Verisk Maplecroft, 2022</a:t>
            </a:r>
          </a:p>
        </p:txBody>
      </p:sp>
      <p:sp>
        <p:nvSpPr>
          <p:cNvPr id="6" name="TextBox 5">
            <a:extLst>
              <a:ext uri="{FF2B5EF4-FFF2-40B4-BE49-F238E27FC236}">
                <a16:creationId xmlns:a16="http://schemas.microsoft.com/office/drawing/2014/main" id="{78FB7FCA-4561-42B2-9465-86C8A8793578}"/>
              </a:ext>
            </a:extLst>
          </p:cNvPr>
          <p:cNvSpPr txBox="1"/>
          <p:nvPr/>
        </p:nvSpPr>
        <p:spPr>
          <a:xfrm>
            <a:off x="309047" y="1692543"/>
            <a:ext cx="2091584" cy="2710615"/>
          </a:xfrm>
          <a:prstGeom prst="rect">
            <a:avLst/>
          </a:prstGeom>
          <a:noFill/>
        </p:spPr>
        <p:txBody>
          <a:bodyPr wrap="square" lIns="90000" tIns="46800" rIns="90000" bIns="46800" rtlCol="0">
            <a:spAutoFit/>
          </a:bodyPr>
          <a:lstStyle/>
          <a:p>
            <a:pPr defTabSz="914378">
              <a:defRPr/>
            </a:pPr>
            <a:r>
              <a:rPr lang="en-GB" sz="1000" baseline="0" dirty="0">
                <a:solidFill>
                  <a:schemeClr val="accent3"/>
                </a:solidFill>
                <a:latin typeface="Arial"/>
                <a:ea typeface="Roboto" panose="02000000000000000000" pitchFamily="2" charset="0"/>
                <a:cs typeface="Roboto" panose="02000000000000000000" pitchFamily="2" charset="0"/>
              </a:rPr>
              <a:t>Environmental:</a:t>
            </a:r>
          </a:p>
          <a:p>
            <a:pPr marL="171450" indent="-171450" defTabSz="914378">
              <a:buFont typeface="Arial" panose="020B0604020202020204" pitchFamily="34" charset="0"/>
              <a:buChar char="•"/>
              <a:defRPr/>
            </a:pPr>
            <a:r>
              <a:rPr lang="en-GB" sz="1000" b="0" baseline="0" dirty="0">
                <a:solidFill>
                  <a:schemeClr val="accent3"/>
                </a:solidFill>
                <a:latin typeface="Arial"/>
                <a:ea typeface="Roboto" panose="02000000000000000000" pitchFamily="2" charset="0"/>
                <a:cs typeface="Roboto" panose="02000000000000000000" pitchFamily="2" charset="0"/>
              </a:rPr>
              <a:t>Biodiversity disruption</a:t>
            </a:r>
          </a:p>
          <a:p>
            <a:pPr marL="171450" indent="-171450" defTabSz="914378">
              <a:buFont typeface="Arial" panose="020B0604020202020204" pitchFamily="34" charset="0"/>
              <a:buChar char="•"/>
              <a:defRPr/>
            </a:pPr>
            <a:r>
              <a:rPr lang="en-GB" sz="1000" b="0" baseline="0" dirty="0">
                <a:solidFill>
                  <a:schemeClr val="accent3"/>
                </a:solidFill>
                <a:latin typeface="Arial"/>
                <a:ea typeface="Roboto" panose="02000000000000000000" pitchFamily="2" charset="0"/>
                <a:cs typeface="Roboto" panose="02000000000000000000" pitchFamily="2" charset="0"/>
              </a:rPr>
              <a:t>Deforestation</a:t>
            </a:r>
          </a:p>
          <a:p>
            <a:pPr marL="171450" indent="-171450" defTabSz="914378">
              <a:buFont typeface="Arial" panose="020B0604020202020204" pitchFamily="34" charset="0"/>
              <a:buChar char="•"/>
              <a:defRPr/>
            </a:pPr>
            <a:r>
              <a:rPr lang="en-GB" sz="1000" b="0" baseline="0" dirty="0">
                <a:solidFill>
                  <a:schemeClr val="accent3"/>
                </a:solidFill>
                <a:latin typeface="Arial"/>
                <a:ea typeface="Roboto" panose="02000000000000000000" pitchFamily="2" charset="0"/>
                <a:cs typeface="Roboto" panose="02000000000000000000" pitchFamily="2" charset="0"/>
              </a:rPr>
              <a:t>Water stress</a:t>
            </a:r>
          </a:p>
          <a:p>
            <a:pPr marL="171450" indent="-171450" defTabSz="914378">
              <a:buFont typeface="Arial" panose="020B0604020202020204" pitchFamily="34" charset="0"/>
              <a:buChar char="•"/>
              <a:defRPr/>
            </a:pPr>
            <a:r>
              <a:rPr lang="en-GB" sz="1000" b="0" baseline="0" dirty="0">
                <a:solidFill>
                  <a:schemeClr val="accent3"/>
                </a:solidFill>
                <a:latin typeface="Arial"/>
                <a:ea typeface="Roboto" panose="02000000000000000000" pitchFamily="2" charset="0"/>
                <a:cs typeface="Roboto" panose="02000000000000000000" pitchFamily="2" charset="0"/>
              </a:rPr>
              <a:t>Climate change</a:t>
            </a:r>
          </a:p>
          <a:p>
            <a:pPr defTabSz="914378">
              <a:defRPr/>
            </a:pPr>
            <a:endParaRPr lang="en-GB" sz="1000" baseline="0" dirty="0">
              <a:solidFill>
                <a:schemeClr val="accent3"/>
              </a:solidFill>
              <a:latin typeface="Arial"/>
              <a:ea typeface="Roboto" panose="02000000000000000000" pitchFamily="2" charset="0"/>
              <a:cs typeface="Roboto" panose="02000000000000000000" pitchFamily="2" charset="0"/>
            </a:endParaRPr>
          </a:p>
          <a:p>
            <a:pPr defTabSz="914378">
              <a:defRPr/>
            </a:pPr>
            <a:r>
              <a:rPr lang="en-GB" sz="1000" baseline="0" dirty="0">
                <a:solidFill>
                  <a:schemeClr val="accent3"/>
                </a:solidFill>
                <a:latin typeface="Arial"/>
                <a:ea typeface="Roboto" panose="02000000000000000000" pitchFamily="2" charset="0"/>
                <a:cs typeface="Roboto" panose="02000000000000000000" pitchFamily="2" charset="0"/>
              </a:rPr>
              <a:t>Social:</a:t>
            </a:r>
          </a:p>
          <a:p>
            <a:pPr marL="171450" indent="-171450" defTabSz="914378">
              <a:buFont typeface="Arial" panose="020B0604020202020204" pitchFamily="34" charset="0"/>
              <a:buChar char="•"/>
              <a:defRPr/>
            </a:pPr>
            <a:r>
              <a:rPr lang="en-GB" sz="1000" b="0" baseline="0" dirty="0">
                <a:solidFill>
                  <a:schemeClr val="accent3"/>
                </a:solidFill>
                <a:latin typeface="Arial"/>
                <a:ea typeface="Roboto" panose="02000000000000000000" pitchFamily="2" charset="0"/>
                <a:cs typeface="Roboto" panose="02000000000000000000" pitchFamily="2" charset="0"/>
              </a:rPr>
              <a:t>Indigenous people</a:t>
            </a:r>
          </a:p>
          <a:p>
            <a:pPr marL="171450" indent="-171450" defTabSz="914378">
              <a:buFont typeface="Arial" panose="020B0604020202020204" pitchFamily="34" charset="0"/>
              <a:buChar char="•"/>
              <a:defRPr/>
            </a:pPr>
            <a:r>
              <a:rPr lang="en-GB" sz="1000" b="0" baseline="0" dirty="0">
                <a:solidFill>
                  <a:schemeClr val="accent3"/>
                </a:solidFill>
                <a:latin typeface="Arial"/>
                <a:ea typeface="Roboto" panose="02000000000000000000" pitchFamily="2" charset="0"/>
                <a:cs typeface="Roboto" panose="02000000000000000000" pitchFamily="2" charset="0"/>
              </a:rPr>
              <a:t>Human rights</a:t>
            </a:r>
          </a:p>
          <a:p>
            <a:pPr marL="171450" indent="-171450" defTabSz="914378">
              <a:buFont typeface="Arial" panose="020B0604020202020204" pitchFamily="34" charset="0"/>
              <a:buChar char="•"/>
              <a:defRPr/>
            </a:pPr>
            <a:r>
              <a:rPr lang="en-GB" sz="1000" b="0" baseline="0" dirty="0">
                <a:solidFill>
                  <a:schemeClr val="accent3"/>
                </a:solidFill>
                <a:latin typeface="Arial"/>
                <a:ea typeface="Roboto" panose="02000000000000000000" pitchFamily="2" charset="0"/>
                <a:cs typeface="Roboto" panose="02000000000000000000" pitchFamily="2" charset="0"/>
              </a:rPr>
              <a:t>Child labour</a:t>
            </a:r>
          </a:p>
          <a:p>
            <a:pPr marL="171450" indent="-171450" defTabSz="914378">
              <a:buFont typeface="Arial" panose="020B0604020202020204" pitchFamily="34" charset="0"/>
              <a:buChar char="•"/>
              <a:defRPr/>
            </a:pPr>
            <a:r>
              <a:rPr lang="en-GB" sz="1000" b="0" baseline="0" dirty="0">
                <a:solidFill>
                  <a:schemeClr val="accent3"/>
                </a:solidFill>
                <a:latin typeface="Arial"/>
                <a:ea typeface="Roboto" panose="02000000000000000000" pitchFamily="2" charset="0"/>
                <a:cs typeface="Roboto" panose="02000000000000000000" pitchFamily="2" charset="0"/>
              </a:rPr>
              <a:t>Freedom of association</a:t>
            </a:r>
          </a:p>
          <a:p>
            <a:pPr defTabSz="914378">
              <a:defRPr/>
            </a:pPr>
            <a:endParaRPr lang="en-GB" sz="1000" baseline="0" dirty="0">
              <a:solidFill>
                <a:schemeClr val="accent3"/>
              </a:solidFill>
              <a:latin typeface="Arial"/>
              <a:ea typeface="Roboto" panose="02000000000000000000" pitchFamily="2" charset="0"/>
              <a:cs typeface="Roboto" panose="02000000000000000000" pitchFamily="2" charset="0"/>
            </a:endParaRPr>
          </a:p>
          <a:p>
            <a:pPr defTabSz="914378">
              <a:defRPr/>
            </a:pPr>
            <a:r>
              <a:rPr lang="en-GB" sz="1000" baseline="0" dirty="0">
                <a:solidFill>
                  <a:schemeClr val="accent3"/>
                </a:solidFill>
                <a:latin typeface="Arial"/>
                <a:ea typeface="Roboto" panose="02000000000000000000" pitchFamily="2" charset="0"/>
                <a:cs typeface="Roboto" panose="02000000000000000000" pitchFamily="2" charset="0"/>
              </a:rPr>
              <a:t>Governance:</a:t>
            </a:r>
          </a:p>
          <a:p>
            <a:pPr marL="171450" indent="-171450" defTabSz="914378">
              <a:buFont typeface="Arial" panose="020B0604020202020204" pitchFamily="34" charset="0"/>
              <a:buChar char="•"/>
              <a:defRPr/>
            </a:pPr>
            <a:r>
              <a:rPr lang="en-GB" sz="1000" b="0" baseline="0" dirty="0">
                <a:solidFill>
                  <a:schemeClr val="accent3"/>
                </a:solidFill>
                <a:latin typeface="Arial"/>
                <a:ea typeface="Roboto" panose="02000000000000000000" pitchFamily="2" charset="0"/>
                <a:cs typeface="Roboto" panose="02000000000000000000" pitchFamily="2" charset="0"/>
              </a:rPr>
              <a:t>Democratic governance</a:t>
            </a:r>
          </a:p>
          <a:p>
            <a:pPr marL="171450" indent="-171450" defTabSz="914378">
              <a:buFont typeface="Arial" panose="020B0604020202020204" pitchFamily="34" charset="0"/>
              <a:buChar char="•"/>
              <a:defRPr/>
            </a:pPr>
            <a:r>
              <a:rPr lang="en-GB" sz="1000" b="0" baseline="0" dirty="0">
                <a:solidFill>
                  <a:schemeClr val="accent3"/>
                </a:solidFill>
                <a:latin typeface="Arial"/>
                <a:ea typeface="Roboto" panose="02000000000000000000" pitchFamily="2" charset="0"/>
                <a:cs typeface="Roboto" panose="02000000000000000000" pitchFamily="2" charset="0"/>
              </a:rPr>
              <a:t>Public corruption</a:t>
            </a:r>
          </a:p>
          <a:p>
            <a:pPr marL="171450" indent="-171450" defTabSz="914378">
              <a:buFont typeface="Arial" panose="020B0604020202020204" pitchFamily="34" charset="0"/>
              <a:buChar char="•"/>
              <a:defRPr/>
            </a:pPr>
            <a:r>
              <a:rPr lang="en-GB" sz="1000" b="0" baseline="0" dirty="0">
                <a:solidFill>
                  <a:schemeClr val="accent3"/>
                </a:solidFill>
                <a:latin typeface="Arial"/>
                <a:ea typeface="Roboto" panose="02000000000000000000" pitchFamily="2" charset="0"/>
                <a:cs typeface="Roboto" panose="02000000000000000000" pitchFamily="2" charset="0"/>
              </a:rPr>
              <a:t>Property rights</a:t>
            </a:r>
          </a:p>
          <a:p>
            <a:pPr marL="171450" indent="-171450" defTabSz="914378">
              <a:buFont typeface="Arial" panose="020B0604020202020204" pitchFamily="34" charset="0"/>
              <a:buChar char="•"/>
              <a:defRPr/>
            </a:pPr>
            <a:r>
              <a:rPr lang="en-GB" sz="1000" b="0" baseline="0" dirty="0">
                <a:solidFill>
                  <a:schemeClr val="accent3"/>
                </a:solidFill>
                <a:latin typeface="Arial"/>
                <a:ea typeface="Roboto" panose="02000000000000000000" pitchFamily="2" charset="0"/>
                <a:cs typeface="Roboto" panose="02000000000000000000" pitchFamily="2" charset="0"/>
              </a:rPr>
              <a:t>Judicial independence</a:t>
            </a:r>
          </a:p>
        </p:txBody>
      </p:sp>
      <p:sp>
        <p:nvSpPr>
          <p:cNvPr id="7" name="Text Placeholder 6">
            <a:extLst>
              <a:ext uri="{FF2B5EF4-FFF2-40B4-BE49-F238E27FC236}">
                <a16:creationId xmlns:a16="http://schemas.microsoft.com/office/drawing/2014/main" id="{7C206069-D8A9-475D-8747-E3359866813E}"/>
              </a:ext>
            </a:extLst>
          </p:cNvPr>
          <p:cNvSpPr>
            <a:spLocks noGrp="1"/>
          </p:cNvSpPr>
          <p:nvPr>
            <p:ph type="body" sz="quarter" idx="12"/>
          </p:nvPr>
        </p:nvSpPr>
        <p:spPr/>
        <p:txBody>
          <a:bodyPr/>
          <a:lstStyle/>
          <a:p>
            <a:r>
              <a:rPr lang="en-GB" dirty="0"/>
              <a:t>Copper Social Sustainability Potential</a:t>
            </a:r>
            <a:endParaRPr lang="en-US" sz="800" b="1" dirty="0">
              <a:solidFill>
                <a:srgbClr val="06357A"/>
              </a:solidFill>
            </a:endParaRPr>
          </a:p>
        </p:txBody>
      </p:sp>
      <p:grpSp>
        <p:nvGrpSpPr>
          <p:cNvPr id="10" name="Group 9">
            <a:extLst>
              <a:ext uri="{FF2B5EF4-FFF2-40B4-BE49-F238E27FC236}">
                <a16:creationId xmlns:a16="http://schemas.microsoft.com/office/drawing/2014/main" id="{440476A4-5CC9-0ADB-EA62-FAFDBC55A5C3}"/>
              </a:ext>
            </a:extLst>
          </p:cNvPr>
          <p:cNvGrpSpPr/>
          <p:nvPr/>
        </p:nvGrpSpPr>
        <p:grpSpPr>
          <a:xfrm>
            <a:off x="2255588" y="4264537"/>
            <a:ext cx="1487734" cy="307777"/>
            <a:chOff x="4786313" y="3293613"/>
            <a:chExt cx="1085441" cy="329495"/>
          </a:xfrm>
        </p:grpSpPr>
        <p:sp>
          <p:nvSpPr>
            <p:cNvPr id="11" name="Arrow: Pentagon 10">
              <a:extLst>
                <a:ext uri="{FF2B5EF4-FFF2-40B4-BE49-F238E27FC236}">
                  <a16:creationId xmlns:a16="http://schemas.microsoft.com/office/drawing/2014/main" id="{B9C502F2-62F8-0E4F-3FA2-91B4BB9F718B}"/>
                </a:ext>
              </a:extLst>
            </p:cNvPr>
            <p:cNvSpPr/>
            <p:nvPr/>
          </p:nvSpPr>
          <p:spPr>
            <a:xfrm>
              <a:off x="4786313" y="3379334"/>
              <a:ext cx="1085441" cy="158055"/>
            </a:xfrm>
            <a:prstGeom prst="homePlate">
              <a:avLst>
                <a:gd name="adj" fmla="val 0"/>
              </a:avLst>
            </a:prstGeom>
            <a:gradFill>
              <a:gsLst>
                <a:gs pos="0">
                  <a:srgbClr val="92D050"/>
                </a:gs>
                <a:gs pos="75000">
                  <a:schemeClr val="bg1"/>
                </a:gs>
                <a:gs pos="25000">
                  <a:schemeClr val="bg1"/>
                </a:gs>
                <a:gs pos="100000">
                  <a:schemeClr val="accent5"/>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kumimoji="0" lang="en-GB" sz="1000" b="1" i="0" u="none" strike="noStrike" kern="1200" cap="none" spc="0" normalizeH="0" baseline="0" noProof="0" dirty="0">
                  <a:ln>
                    <a:noFill/>
                  </a:ln>
                  <a:solidFill>
                    <a:srgbClr val="54585A"/>
                  </a:solidFill>
                  <a:effectLst/>
                  <a:uLnTx/>
                  <a:uFillTx/>
                  <a:latin typeface="Arial"/>
                  <a:ea typeface="Roboto" panose="02000000000000000000" pitchFamily="2" charset="0"/>
                  <a:cs typeface="Roboto" panose="02000000000000000000" pitchFamily="2" charset="0"/>
                </a:rPr>
                <a:t>ESG Risk </a:t>
              </a:r>
            </a:p>
          </p:txBody>
        </p:sp>
        <p:sp>
          <p:nvSpPr>
            <p:cNvPr id="15" name="TextBox 14">
              <a:extLst>
                <a:ext uri="{FF2B5EF4-FFF2-40B4-BE49-F238E27FC236}">
                  <a16:creationId xmlns:a16="http://schemas.microsoft.com/office/drawing/2014/main" id="{7490D1CC-6979-2C22-F176-751696A93963}"/>
                </a:ext>
              </a:extLst>
            </p:cNvPr>
            <p:cNvSpPr txBox="1"/>
            <p:nvPr/>
          </p:nvSpPr>
          <p:spPr>
            <a:xfrm>
              <a:off x="4803439" y="3293613"/>
              <a:ext cx="238330" cy="329495"/>
            </a:xfrm>
            <a:prstGeom prst="rect">
              <a:avLst/>
            </a:prstGeom>
            <a:noFill/>
          </p:spPr>
          <p:txBody>
            <a:bodyPr wrap="square" lIns="0" tIns="0" rIns="0" bIns="0" rtlCol="0" anchor="ctr">
              <a:spAutoFit/>
            </a:bodyPr>
            <a:lstStyle/>
            <a:p>
              <a:pPr algn="ctr" defTabSz="914378">
                <a:defRPr/>
              </a:pPr>
              <a:r>
                <a:rPr lang="en-GB" sz="1000" b="0" baseline="0" dirty="0">
                  <a:solidFill>
                    <a:srgbClr val="54585A"/>
                  </a:solidFill>
                  <a:latin typeface="Arial"/>
                  <a:ea typeface="Roboto" panose="02000000000000000000" pitchFamily="2" charset="0"/>
                  <a:cs typeface="Roboto" panose="02000000000000000000" pitchFamily="2" charset="0"/>
                </a:rPr>
                <a:t>Low</a:t>
              </a:r>
            </a:p>
          </p:txBody>
        </p:sp>
        <p:sp>
          <p:nvSpPr>
            <p:cNvPr id="18" name="TextBox 17">
              <a:extLst>
                <a:ext uri="{FF2B5EF4-FFF2-40B4-BE49-F238E27FC236}">
                  <a16:creationId xmlns:a16="http://schemas.microsoft.com/office/drawing/2014/main" id="{C0A2B7F5-5C4D-CFC9-34A9-1D5F5BBE8142}"/>
                </a:ext>
              </a:extLst>
            </p:cNvPr>
            <p:cNvSpPr txBox="1"/>
            <p:nvPr/>
          </p:nvSpPr>
          <p:spPr>
            <a:xfrm>
              <a:off x="5616298" y="3293613"/>
              <a:ext cx="238330" cy="329495"/>
            </a:xfrm>
            <a:prstGeom prst="rect">
              <a:avLst/>
            </a:prstGeom>
            <a:noFill/>
          </p:spPr>
          <p:txBody>
            <a:bodyPr wrap="square" lIns="0" tIns="0" rIns="0" bIns="0" rtlCol="0" anchor="ctr">
              <a:spAutoFit/>
            </a:bodyPr>
            <a:lstStyle/>
            <a:p>
              <a:pPr algn="ctr" defTabSz="914378">
                <a:defRPr/>
              </a:pPr>
              <a:r>
                <a:rPr lang="en-GB" sz="1000" b="0" baseline="0" dirty="0">
                  <a:solidFill>
                    <a:srgbClr val="54585A"/>
                  </a:solidFill>
                  <a:latin typeface="Arial"/>
                  <a:ea typeface="Roboto" panose="02000000000000000000" pitchFamily="2" charset="0"/>
                  <a:cs typeface="Roboto" panose="02000000000000000000" pitchFamily="2" charset="0"/>
                </a:rPr>
                <a:t>High</a:t>
              </a:r>
            </a:p>
          </p:txBody>
        </p:sp>
      </p:grpSp>
      <p:sp>
        <p:nvSpPr>
          <p:cNvPr id="21" name="Text Placeholder 3">
            <a:extLst>
              <a:ext uri="{FF2B5EF4-FFF2-40B4-BE49-F238E27FC236}">
                <a16:creationId xmlns:a16="http://schemas.microsoft.com/office/drawing/2014/main" id="{91036E0A-BD64-1F0F-F4EA-BC6E116048B2}"/>
              </a:ext>
            </a:extLst>
          </p:cNvPr>
          <p:cNvSpPr>
            <a:spLocks noGrp="1"/>
          </p:cNvSpPr>
          <p:nvPr>
            <p:ph type="body" sz="quarter" idx="20"/>
          </p:nvPr>
        </p:nvSpPr>
        <p:spPr>
          <a:xfrm>
            <a:off x="306324" y="1276349"/>
            <a:ext cx="4178808" cy="332965"/>
          </a:xfrm>
        </p:spPr>
        <p:txBody>
          <a:bodyPr/>
          <a:lstStyle/>
          <a:p>
            <a:r>
              <a:rPr lang="en-GB" sz="1200" dirty="0"/>
              <a:t>Key ESG factors impacting the copper mining industry</a:t>
            </a:r>
          </a:p>
        </p:txBody>
      </p:sp>
    </p:spTree>
    <p:extLst>
      <p:ext uri="{BB962C8B-B14F-4D97-AF65-F5344CB8AC3E}">
        <p14:creationId xmlns:p14="http://schemas.microsoft.com/office/powerpoint/2010/main" val="4063915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77B0EC8-3244-5BEC-A7AF-848BC5CC90B6}"/>
              </a:ext>
            </a:extLst>
          </p:cNvPr>
          <p:cNvGraphicFramePr>
            <a:graphicFrameLocks noChangeAspect="1"/>
          </p:cNvGraphicFramePr>
          <p:nvPr>
            <p:custDataLst>
              <p:tags r:id="rId1"/>
            </p:custDataLst>
            <p:extLst>
              <p:ext uri="{D42A27DB-BD31-4B8C-83A1-F6EECF244321}">
                <p14:modId xmlns:p14="http://schemas.microsoft.com/office/powerpoint/2010/main" val="1711209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Object 2" hidden="1">
                        <a:extLst>
                          <a:ext uri="{FF2B5EF4-FFF2-40B4-BE49-F238E27FC236}">
                            <a16:creationId xmlns:a16="http://schemas.microsoft.com/office/drawing/2014/main" id="{F77B0EC8-3244-5BEC-A7AF-848BC5CC90B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4" name="Arrow: Pentagon 93">
            <a:extLst>
              <a:ext uri="{FF2B5EF4-FFF2-40B4-BE49-F238E27FC236}">
                <a16:creationId xmlns:a16="http://schemas.microsoft.com/office/drawing/2014/main" id="{B8626F79-FF82-4C8A-B23F-FA36DD45D74E}"/>
              </a:ext>
            </a:extLst>
          </p:cNvPr>
          <p:cNvSpPr/>
          <p:nvPr/>
        </p:nvSpPr>
        <p:spPr>
          <a:xfrm>
            <a:off x="4820152" y="1554481"/>
            <a:ext cx="4016862" cy="443009"/>
          </a:xfrm>
          <a:prstGeom prst="homePlate">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0000" tIns="36000" rIns="36000" bIns="36000" rtlCol="0" anchor="ctr"/>
          <a:lstStyle/>
          <a:p>
            <a:pPr marR="0" lvl="0" defTabSz="914400" rtl="0" eaLnBrk="0" fontAlgn="base" latinLnBrk="0" hangingPunct="0">
              <a:lnSpc>
                <a:spcPct val="100000"/>
              </a:lnSpc>
              <a:spcBef>
                <a:spcPct val="0"/>
              </a:spcBef>
              <a:spcAft>
                <a:spcPct val="0"/>
              </a:spcAft>
              <a:buClrTx/>
              <a:buSzTx/>
              <a:tabLst/>
              <a:defRPr/>
            </a:pPr>
            <a:r>
              <a:rPr lang="en-GB" sz="1000" b="0" baseline="0" dirty="0">
                <a:solidFill>
                  <a:schemeClr val="tx2"/>
                </a:solidFill>
                <a:latin typeface="Arial"/>
                <a:ea typeface="Roboto" panose="02000000000000000000" pitchFamily="2" charset="0"/>
                <a:cs typeface="Roboto" panose="02000000000000000000" pitchFamily="2" charset="0"/>
              </a:rPr>
              <a:t>Create jobs which </a:t>
            </a:r>
            <a:r>
              <a:rPr lang="en-GB" sz="1000" baseline="0" dirty="0">
                <a:solidFill>
                  <a:schemeClr val="tx2"/>
                </a:solidFill>
                <a:latin typeface="Arial"/>
                <a:ea typeface="Roboto" panose="02000000000000000000" pitchFamily="2" charset="0"/>
                <a:cs typeface="Roboto" panose="02000000000000000000" pitchFamily="2" charset="0"/>
              </a:rPr>
              <a:t>promote gender diversity, social inclusion, and best-in-class occupational health &amp; safety    </a:t>
            </a:r>
            <a:endParaRPr kumimoji="0" lang="en-GB" sz="1000" i="0" u="none" strike="noStrike" kern="1200" cap="none" spc="0" normalizeH="0" baseline="0" noProof="0" dirty="0">
              <a:ln>
                <a:noFill/>
              </a:ln>
              <a:solidFill>
                <a:schemeClr val="tx2"/>
              </a:solidFill>
              <a:effectLst/>
              <a:uLnTx/>
              <a:uFillTx/>
              <a:latin typeface="Arial"/>
              <a:ea typeface="Roboto" panose="02000000000000000000" pitchFamily="2" charset="0"/>
              <a:cs typeface="Roboto" panose="02000000000000000000" pitchFamily="2" charset="0"/>
            </a:endParaRPr>
          </a:p>
        </p:txBody>
      </p:sp>
      <p:sp>
        <p:nvSpPr>
          <p:cNvPr id="50" name="Arrow: Pentagon 49">
            <a:extLst>
              <a:ext uri="{FF2B5EF4-FFF2-40B4-BE49-F238E27FC236}">
                <a16:creationId xmlns:a16="http://schemas.microsoft.com/office/drawing/2014/main" id="{92F61910-46F2-49F4-92C2-4FBAD6DDA736}"/>
              </a:ext>
            </a:extLst>
          </p:cNvPr>
          <p:cNvSpPr/>
          <p:nvPr/>
        </p:nvSpPr>
        <p:spPr>
          <a:xfrm>
            <a:off x="4820152" y="2080457"/>
            <a:ext cx="4016862" cy="443009"/>
          </a:xfrm>
          <a:prstGeom prst="homePlate">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0000" tIns="36000" rIns="36000" bIns="36000" rtlCol="0" anchor="ctr"/>
          <a:lstStyle/>
          <a:p>
            <a:pPr marR="0" lvl="0" defTabSz="914400" rtl="0" eaLnBrk="0" fontAlgn="base" latinLnBrk="0" hangingPunct="0">
              <a:lnSpc>
                <a:spcPct val="100000"/>
              </a:lnSpc>
              <a:spcBef>
                <a:spcPct val="0"/>
              </a:spcBef>
              <a:spcAft>
                <a:spcPct val="0"/>
              </a:spcAft>
              <a:buClrTx/>
              <a:buSzTx/>
              <a:tabLst/>
              <a:defRPr/>
            </a:pPr>
            <a:r>
              <a:rPr lang="en-GB" sz="1000" baseline="0" dirty="0">
                <a:solidFill>
                  <a:schemeClr val="tx2"/>
                </a:solidFill>
                <a:latin typeface="Arial"/>
                <a:ea typeface="Roboto" panose="02000000000000000000" pitchFamily="2" charset="0"/>
                <a:cs typeface="Roboto" panose="02000000000000000000" pitchFamily="2" charset="0"/>
              </a:rPr>
              <a:t>Provide financial security &amp; social stability</a:t>
            </a:r>
            <a:r>
              <a:rPr lang="en-GB" sz="1000" b="0" baseline="0" dirty="0">
                <a:solidFill>
                  <a:schemeClr val="tx2"/>
                </a:solidFill>
                <a:latin typeface="Arial"/>
                <a:ea typeface="Roboto" panose="02000000000000000000" pitchFamily="2" charset="0"/>
                <a:cs typeface="Roboto" panose="02000000000000000000" pitchFamily="2" charset="0"/>
              </a:rPr>
              <a:t> to the workforce and their families, hence lifting the economic standing of the community</a:t>
            </a:r>
            <a:endParaRPr kumimoji="0" lang="en-GB" sz="1000" b="0" i="0" u="none" strike="noStrike" kern="1200" cap="none" spc="0" normalizeH="0" baseline="0" noProof="0" dirty="0">
              <a:ln>
                <a:noFill/>
              </a:ln>
              <a:solidFill>
                <a:schemeClr val="tx2"/>
              </a:solidFill>
              <a:effectLst/>
              <a:uLnTx/>
              <a:uFillTx/>
              <a:latin typeface="Arial"/>
              <a:ea typeface="Roboto" panose="02000000000000000000" pitchFamily="2" charset="0"/>
              <a:cs typeface="Roboto" panose="02000000000000000000" pitchFamily="2" charset="0"/>
            </a:endParaRPr>
          </a:p>
        </p:txBody>
      </p:sp>
      <p:sp>
        <p:nvSpPr>
          <p:cNvPr id="51" name="Arrow: Pentagon 50">
            <a:extLst>
              <a:ext uri="{FF2B5EF4-FFF2-40B4-BE49-F238E27FC236}">
                <a16:creationId xmlns:a16="http://schemas.microsoft.com/office/drawing/2014/main" id="{66C8528F-97C0-4D4D-AFF5-8FA6BF07162B}"/>
              </a:ext>
            </a:extLst>
          </p:cNvPr>
          <p:cNvSpPr/>
          <p:nvPr/>
        </p:nvSpPr>
        <p:spPr>
          <a:xfrm>
            <a:off x="4820152" y="2605744"/>
            <a:ext cx="4016862" cy="443009"/>
          </a:xfrm>
          <a:prstGeom prst="homePlate">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0000" tIns="36000" rIns="36000" bIns="36000" rtlCol="0" anchor="ctr"/>
          <a:lstStyle/>
          <a:p>
            <a:pPr marR="0" lvl="0" defTabSz="914400" rtl="0" eaLnBrk="0" fontAlgn="base" latinLnBrk="0" hangingPunct="0">
              <a:lnSpc>
                <a:spcPct val="100000"/>
              </a:lnSpc>
              <a:spcBef>
                <a:spcPct val="0"/>
              </a:spcBef>
              <a:spcAft>
                <a:spcPct val="0"/>
              </a:spcAft>
              <a:buClrTx/>
              <a:buSzTx/>
              <a:tabLst/>
              <a:defRPr/>
            </a:pPr>
            <a:r>
              <a:rPr lang="en-GB" sz="1000" baseline="0" dirty="0">
                <a:solidFill>
                  <a:schemeClr val="tx2"/>
                </a:solidFill>
                <a:latin typeface="Arial"/>
                <a:ea typeface="Roboto" panose="02000000000000000000" pitchFamily="2" charset="0"/>
                <a:cs typeface="Roboto" panose="02000000000000000000" pitchFamily="2" charset="0"/>
              </a:rPr>
              <a:t>Develop the workforce’s knowledge &amp; know-how</a:t>
            </a:r>
            <a:r>
              <a:rPr lang="en-GB" sz="1000" b="0" baseline="0" dirty="0">
                <a:solidFill>
                  <a:schemeClr val="tx2"/>
                </a:solidFill>
                <a:latin typeface="Arial"/>
                <a:ea typeface="Roboto" panose="02000000000000000000" pitchFamily="2" charset="0"/>
                <a:cs typeface="Roboto" panose="02000000000000000000" pitchFamily="2" charset="0"/>
              </a:rPr>
              <a:t>, allowing to grow within the company and transfer those skills to other sectors</a:t>
            </a:r>
            <a:endParaRPr kumimoji="0" lang="en-GB" sz="1000" b="0" i="0" u="none" strike="noStrike" kern="1200" cap="none" spc="0" normalizeH="0" baseline="0" noProof="0" dirty="0">
              <a:ln>
                <a:noFill/>
              </a:ln>
              <a:solidFill>
                <a:schemeClr val="tx2"/>
              </a:solidFill>
              <a:effectLst/>
              <a:uLnTx/>
              <a:uFillTx/>
              <a:latin typeface="Arial"/>
              <a:ea typeface="Roboto" panose="02000000000000000000" pitchFamily="2" charset="0"/>
              <a:cs typeface="Roboto" panose="02000000000000000000" pitchFamily="2" charset="0"/>
            </a:endParaRPr>
          </a:p>
        </p:txBody>
      </p:sp>
      <p:sp>
        <p:nvSpPr>
          <p:cNvPr id="52" name="Arrow: Pentagon 51">
            <a:extLst>
              <a:ext uri="{FF2B5EF4-FFF2-40B4-BE49-F238E27FC236}">
                <a16:creationId xmlns:a16="http://schemas.microsoft.com/office/drawing/2014/main" id="{72061E27-78E6-4A18-B4A5-AF6E353F899B}"/>
              </a:ext>
            </a:extLst>
          </p:cNvPr>
          <p:cNvSpPr/>
          <p:nvPr/>
        </p:nvSpPr>
        <p:spPr>
          <a:xfrm>
            <a:off x="4820152" y="3138147"/>
            <a:ext cx="4016862" cy="443009"/>
          </a:xfrm>
          <a:prstGeom prst="homePlate">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0000" tIns="36000" rIns="36000" bIns="36000" rtlCol="0" anchor="ctr"/>
          <a:lstStyle/>
          <a:p>
            <a:pPr marR="0" lvl="0" defTabSz="914400" rtl="0" eaLnBrk="0" fontAlgn="base" latinLnBrk="0" hangingPunct="0">
              <a:lnSpc>
                <a:spcPct val="100000"/>
              </a:lnSpc>
              <a:spcBef>
                <a:spcPct val="0"/>
              </a:spcBef>
              <a:spcAft>
                <a:spcPct val="0"/>
              </a:spcAft>
              <a:buClrTx/>
              <a:buSzTx/>
              <a:tabLst/>
              <a:defRPr/>
            </a:pPr>
            <a:r>
              <a:rPr lang="en-GB" sz="1000" baseline="0">
                <a:solidFill>
                  <a:schemeClr val="tx2"/>
                </a:solidFill>
                <a:latin typeface="Arial"/>
                <a:ea typeface="Roboto" panose="02000000000000000000" pitchFamily="2" charset="0"/>
                <a:cs typeface="Roboto" panose="02000000000000000000" pitchFamily="2" charset="0"/>
              </a:rPr>
              <a:t>Reinforce government’s stewardship </a:t>
            </a:r>
            <a:r>
              <a:rPr lang="en-GB" sz="1000" b="0" baseline="0">
                <a:solidFill>
                  <a:schemeClr val="tx2"/>
                </a:solidFill>
                <a:latin typeface="Arial"/>
                <a:ea typeface="Roboto" panose="02000000000000000000" pitchFamily="2" charset="0"/>
                <a:cs typeface="Roboto" panose="02000000000000000000" pitchFamily="2" charset="0"/>
              </a:rPr>
              <a:t>over the country’s mineral resources, and the economic value their extraction generates</a:t>
            </a:r>
            <a:endParaRPr kumimoji="0" lang="en-GB" sz="1000" b="0" i="0" u="none" strike="noStrike" kern="1200" cap="none" spc="0" normalizeH="0" baseline="0" noProof="0">
              <a:ln>
                <a:noFill/>
              </a:ln>
              <a:solidFill>
                <a:schemeClr val="tx2"/>
              </a:solidFill>
              <a:effectLst/>
              <a:uLnTx/>
              <a:uFillTx/>
              <a:latin typeface="Arial"/>
              <a:ea typeface="Roboto" panose="02000000000000000000" pitchFamily="2" charset="0"/>
              <a:cs typeface="Roboto" panose="02000000000000000000" pitchFamily="2" charset="0"/>
            </a:endParaRPr>
          </a:p>
        </p:txBody>
      </p:sp>
      <p:sp>
        <p:nvSpPr>
          <p:cNvPr id="57" name="Arrow: Pentagon 56">
            <a:extLst>
              <a:ext uri="{FF2B5EF4-FFF2-40B4-BE49-F238E27FC236}">
                <a16:creationId xmlns:a16="http://schemas.microsoft.com/office/drawing/2014/main" id="{C649E52A-4EE3-48DD-8078-4CE4818937B7}"/>
              </a:ext>
            </a:extLst>
          </p:cNvPr>
          <p:cNvSpPr/>
          <p:nvPr/>
        </p:nvSpPr>
        <p:spPr>
          <a:xfrm>
            <a:off x="4820152" y="3669641"/>
            <a:ext cx="4016862" cy="443009"/>
          </a:xfrm>
          <a:prstGeom prst="homePlate">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0000" tIns="36000" rIns="36000" bIns="36000" rtlCol="0" anchor="ctr"/>
          <a:lstStyle/>
          <a:p>
            <a:pPr marR="0" lvl="0" defTabSz="914400" rtl="0" eaLnBrk="0" fontAlgn="base" latinLnBrk="0" hangingPunct="0">
              <a:lnSpc>
                <a:spcPct val="100000"/>
              </a:lnSpc>
              <a:spcBef>
                <a:spcPct val="0"/>
              </a:spcBef>
              <a:spcAft>
                <a:spcPct val="0"/>
              </a:spcAft>
              <a:buClrTx/>
              <a:buSzTx/>
              <a:tabLst/>
              <a:defRPr/>
            </a:pPr>
            <a:r>
              <a:rPr kumimoji="0" lang="en-GB" sz="1000" b="0" i="0" u="none" strike="noStrike" kern="1200" cap="none" spc="0" normalizeH="0" baseline="0" noProof="0">
                <a:ln>
                  <a:noFill/>
                </a:ln>
                <a:solidFill>
                  <a:schemeClr val="tx2"/>
                </a:solidFill>
                <a:effectLst/>
                <a:uLnTx/>
                <a:uFillTx/>
                <a:latin typeface="Arial"/>
                <a:ea typeface="Roboto" panose="02000000000000000000" pitchFamily="2" charset="0"/>
                <a:cs typeface="Roboto" panose="02000000000000000000" pitchFamily="2" charset="0"/>
              </a:rPr>
              <a:t>Leverage mining-related investments to </a:t>
            </a:r>
            <a:r>
              <a:rPr kumimoji="0" lang="en-GB" sz="1000" i="0" u="none" strike="noStrike" kern="1200" cap="none" spc="0" normalizeH="0" baseline="0" noProof="0">
                <a:ln>
                  <a:noFill/>
                </a:ln>
                <a:solidFill>
                  <a:schemeClr val="tx2"/>
                </a:solidFill>
                <a:effectLst/>
                <a:uLnTx/>
                <a:uFillTx/>
                <a:latin typeface="Arial"/>
                <a:ea typeface="Roboto" panose="02000000000000000000" pitchFamily="2" charset="0"/>
                <a:cs typeface="Roboto" panose="02000000000000000000" pitchFamily="2" charset="0"/>
              </a:rPr>
              <a:t>catalyse the sustainable development and </a:t>
            </a:r>
            <a:r>
              <a:rPr lang="en-GB" sz="1000" baseline="0">
                <a:solidFill>
                  <a:schemeClr val="tx2"/>
                </a:solidFill>
                <a:latin typeface="Arial"/>
                <a:ea typeface="Roboto" panose="02000000000000000000" pitchFamily="2" charset="0"/>
                <a:cs typeface="Roboto" panose="02000000000000000000" pitchFamily="2" charset="0"/>
              </a:rPr>
              <a:t>economic diversification </a:t>
            </a:r>
            <a:r>
              <a:rPr kumimoji="0" lang="en-GB" sz="1000" b="0" i="0" u="none" strike="noStrike" kern="1200" cap="none" spc="0" normalizeH="0" baseline="0" noProof="0">
                <a:ln>
                  <a:noFill/>
                </a:ln>
                <a:solidFill>
                  <a:schemeClr val="tx2"/>
                </a:solidFill>
                <a:effectLst/>
                <a:uLnTx/>
                <a:uFillTx/>
                <a:latin typeface="Arial"/>
                <a:ea typeface="Roboto" panose="02000000000000000000" pitchFamily="2" charset="0"/>
                <a:cs typeface="Roboto" panose="02000000000000000000" pitchFamily="2" charset="0"/>
              </a:rPr>
              <a:t>of the region</a:t>
            </a:r>
          </a:p>
        </p:txBody>
      </p:sp>
      <p:sp>
        <p:nvSpPr>
          <p:cNvPr id="58" name="Arrow: Pentagon 57">
            <a:extLst>
              <a:ext uri="{FF2B5EF4-FFF2-40B4-BE49-F238E27FC236}">
                <a16:creationId xmlns:a16="http://schemas.microsoft.com/office/drawing/2014/main" id="{45E8F03D-6B90-466F-92E2-154FA228CC47}"/>
              </a:ext>
            </a:extLst>
          </p:cNvPr>
          <p:cNvSpPr/>
          <p:nvPr/>
        </p:nvSpPr>
        <p:spPr>
          <a:xfrm>
            <a:off x="4820152" y="4184882"/>
            <a:ext cx="4016862" cy="443009"/>
          </a:xfrm>
          <a:prstGeom prst="homePlate">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0000" tIns="36000" rIns="36000" bIns="36000" rtlCol="0" anchor="ctr"/>
          <a:lstStyle/>
          <a:p>
            <a:pPr marR="0" lvl="0" defTabSz="914400" rtl="0" eaLnBrk="0" fontAlgn="base" latinLnBrk="0" hangingPunct="0">
              <a:lnSpc>
                <a:spcPct val="100000"/>
              </a:lnSpc>
              <a:spcBef>
                <a:spcPct val="0"/>
              </a:spcBef>
              <a:spcAft>
                <a:spcPct val="0"/>
              </a:spcAft>
              <a:buClrTx/>
              <a:buSzTx/>
              <a:tabLst/>
              <a:defRPr/>
            </a:pPr>
            <a:r>
              <a:rPr lang="en-GB" sz="1000" baseline="0">
                <a:solidFill>
                  <a:schemeClr val="tx2"/>
                </a:solidFill>
                <a:latin typeface="Arial"/>
                <a:ea typeface="Roboto" panose="02000000000000000000" pitchFamily="2" charset="0"/>
                <a:cs typeface="Roboto" panose="02000000000000000000" pitchFamily="2" charset="0"/>
              </a:rPr>
              <a:t>Establish a positive footprint on the community </a:t>
            </a:r>
            <a:r>
              <a:rPr lang="en-GB" sz="1000" b="0" baseline="0">
                <a:solidFill>
                  <a:schemeClr val="tx2"/>
                </a:solidFill>
                <a:latin typeface="Arial"/>
                <a:ea typeface="Roboto" panose="02000000000000000000" pitchFamily="2" charset="0"/>
                <a:cs typeface="Roboto" panose="02000000000000000000" pitchFamily="2" charset="0"/>
              </a:rPr>
              <a:t>with lasting benefits on infrastructure, health, education and the economy</a:t>
            </a:r>
            <a:endParaRPr kumimoji="0" lang="en-GB" sz="1000" b="0" i="0" u="none" strike="noStrike" kern="1200" cap="none" spc="0" normalizeH="0" baseline="0" noProof="0">
              <a:ln>
                <a:noFill/>
              </a:ln>
              <a:solidFill>
                <a:schemeClr val="tx2"/>
              </a:solidFill>
              <a:effectLst/>
              <a:uLnTx/>
              <a:uFillTx/>
              <a:latin typeface="Arial"/>
              <a:ea typeface="Roboto" panose="02000000000000000000" pitchFamily="2" charset="0"/>
              <a:cs typeface="Roboto" panose="02000000000000000000" pitchFamily="2" charset="0"/>
            </a:endParaRPr>
          </a:p>
        </p:txBody>
      </p:sp>
      <p:sp>
        <p:nvSpPr>
          <p:cNvPr id="7" name="Title 6"/>
          <p:cNvSpPr>
            <a:spLocks noGrp="1"/>
          </p:cNvSpPr>
          <p:nvPr>
            <p:ph type="title"/>
          </p:nvPr>
        </p:nvSpPr>
        <p:spPr/>
        <p:txBody>
          <a:bodyPr vert="horz"/>
          <a:lstStyle/>
          <a:p>
            <a:r>
              <a:rPr lang="en-US" dirty="0"/>
              <a:t>In the process, the copper mining industry generates significant socio-economic value with a long-lasting impact on our society</a:t>
            </a:r>
          </a:p>
        </p:txBody>
      </p:sp>
      <p:sp>
        <p:nvSpPr>
          <p:cNvPr id="9" name="Text Placeholder 8"/>
          <p:cNvSpPr>
            <a:spLocks noGrp="1"/>
          </p:cNvSpPr>
          <p:nvPr>
            <p:ph type="body" sz="quarter" idx="12"/>
          </p:nvPr>
        </p:nvSpPr>
        <p:spPr/>
        <p:txBody>
          <a:bodyPr/>
          <a:lstStyle/>
          <a:p>
            <a:r>
              <a:rPr lang="en-GB" dirty="0"/>
              <a:t>Copper Social Sustainability Potential</a:t>
            </a:r>
            <a:endParaRPr lang="en-US" dirty="0"/>
          </a:p>
        </p:txBody>
      </p:sp>
      <p:sp>
        <p:nvSpPr>
          <p:cNvPr id="6" name="Text Placeholder 5">
            <a:extLst>
              <a:ext uri="{FF2B5EF4-FFF2-40B4-BE49-F238E27FC236}">
                <a16:creationId xmlns:a16="http://schemas.microsoft.com/office/drawing/2014/main" id="{0FDF7F4F-CB96-491A-B859-33E44EB0FFE0}"/>
              </a:ext>
            </a:extLst>
          </p:cNvPr>
          <p:cNvSpPr>
            <a:spLocks noGrp="1"/>
          </p:cNvSpPr>
          <p:nvPr>
            <p:ph type="body" sz="quarter" idx="14"/>
          </p:nvPr>
        </p:nvSpPr>
        <p:spPr/>
        <p:txBody>
          <a:bodyPr/>
          <a:lstStyle/>
          <a:p>
            <a:r>
              <a:rPr lang="en-US" dirty="0"/>
              <a:t>Source: Wood Mackenzie analysis</a:t>
            </a:r>
          </a:p>
        </p:txBody>
      </p:sp>
      <p:sp>
        <p:nvSpPr>
          <p:cNvPr id="12" name="Text Placeholder 7">
            <a:extLst>
              <a:ext uri="{FF2B5EF4-FFF2-40B4-BE49-F238E27FC236}">
                <a16:creationId xmlns:a16="http://schemas.microsoft.com/office/drawing/2014/main" id="{06C939EE-FAA8-49B4-8F7B-5D5C7932D149}"/>
              </a:ext>
            </a:extLst>
          </p:cNvPr>
          <p:cNvSpPr>
            <a:spLocks noGrp="1"/>
          </p:cNvSpPr>
          <p:nvPr>
            <p:ph type="body" sz="quarter" idx="10"/>
          </p:nvPr>
        </p:nvSpPr>
        <p:spPr/>
        <p:txBody>
          <a:bodyPr/>
          <a:lstStyle/>
          <a:p>
            <a:r>
              <a:rPr lang="en-US" dirty="0"/>
              <a:t>Impacts can be grouped in two categories: elevating livelihoods &amp; distributing economic value </a:t>
            </a:r>
          </a:p>
        </p:txBody>
      </p:sp>
      <p:sp>
        <p:nvSpPr>
          <p:cNvPr id="35" name="Arrow: Pentagon 34">
            <a:extLst>
              <a:ext uri="{FF2B5EF4-FFF2-40B4-BE49-F238E27FC236}">
                <a16:creationId xmlns:a16="http://schemas.microsoft.com/office/drawing/2014/main" id="{34279D66-D004-4ABD-9CC6-D836FBF17BDB}"/>
              </a:ext>
            </a:extLst>
          </p:cNvPr>
          <p:cNvSpPr/>
          <p:nvPr/>
        </p:nvSpPr>
        <p:spPr>
          <a:xfrm>
            <a:off x="309046" y="1554480"/>
            <a:ext cx="1126304" cy="1497577"/>
          </a:xfrm>
          <a:prstGeom prst="homePlate">
            <a:avLst>
              <a:gd name="adj"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36000" tIns="108000" rIns="36000" bIns="10800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rPr>
              <a:t>Elevating Livelihoods</a:t>
            </a:r>
          </a:p>
        </p:txBody>
      </p:sp>
      <p:sp>
        <p:nvSpPr>
          <p:cNvPr id="37" name="Arrow: Pentagon 36">
            <a:extLst>
              <a:ext uri="{FF2B5EF4-FFF2-40B4-BE49-F238E27FC236}">
                <a16:creationId xmlns:a16="http://schemas.microsoft.com/office/drawing/2014/main" id="{A1BE2341-68E0-4599-9139-7A705D501044}"/>
              </a:ext>
            </a:extLst>
          </p:cNvPr>
          <p:cNvSpPr/>
          <p:nvPr/>
        </p:nvSpPr>
        <p:spPr>
          <a:xfrm>
            <a:off x="309046" y="3136335"/>
            <a:ext cx="1126304" cy="1497578"/>
          </a:xfrm>
          <a:prstGeom prst="homePlate">
            <a:avLst>
              <a:gd name="adj"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36000" tIns="108000" rIns="36000" bIns="10800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rPr>
              <a:t>Distributing Economic Value</a:t>
            </a:r>
          </a:p>
        </p:txBody>
      </p:sp>
      <p:sp>
        <p:nvSpPr>
          <p:cNvPr id="46" name="Arrow: Pentagon 45">
            <a:extLst>
              <a:ext uri="{FF2B5EF4-FFF2-40B4-BE49-F238E27FC236}">
                <a16:creationId xmlns:a16="http://schemas.microsoft.com/office/drawing/2014/main" id="{07397ED3-3BDB-4B7A-8354-ECC2463746AB}"/>
              </a:ext>
            </a:extLst>
          </p:cNvPr>
          <p:cNvSpPr/>
          <p:nvPr/>
        </p:nvSpPr>
        <p:spPr>
          <a:xfrm>
            <a:off x="2835579" y="3663619"/>
            <a:ext cx="1984572" cy="443009"/>
          </a:xfrm>
          <a:prstGeom prst="homePlat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a:solidFill>
                  <a:schemeClr val="bg1"/>
                </a:solidFill>
                <a:latin typeface="Arial"/>
                <a:ea typeface="Roboto" panose="02000000000000000000" pitchFamily="2" charset="0"/>
                <a:cs typeface="Roboto" panose="02000000000000000000" pitchFamily="2" charset="0"/>
              </a:rPr>
              <a:t>Support the local industrial ecosystem</a:t>
            </a:r>
            <a:endParaRPr kumimoji="0" lang="en-GB" sz="1000"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47" name="Arrow: Pentagon 46">
            <a:extLst>
              <a:ext uri="{FF2B5EF4-FFF2-40B4-BE49-F238E27FC236}">
                <a16:creationId xmlns:a16="http://schemas.microsoft.com/office/drawing/2014/main" id="{6A78C17B-A2FD-425D-BD23-FD127254AE6E}"/>
              </a:ext>
            </a:extLst>
          </p:cNvPr>
          <p:cNvSpPr/>
          <p:nvPr/>
        </p:nvSpPr>
        <p:spPr>
          <a:xfrm>
            <a:off x="2835579" y="4190904"/>
            <a:ext cx="1984572" cy="443009"/>
          </a:xfrm>
          <a:prstGeom prst="homePlat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a:solidFill>
                  <a:schemeClr val="bg1"/>
                </a:solidFill>
                <a:latin typeface="Arial"/>
                <a:ea typeface="Roboto" panose="02000000000000000000" pitchFamily="2" charset="0"/>
                <a:cs typeface="Roboto" panose="02000000000000000000" pitchFamily="2" charset="0"/>
              </a:rPr>
              <a:t>Sustain the community’s development</a:t>
            </a:r>
            <a:endParaRPr kumimoji="0" lang="en-GB" sz="1000"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55" name="Arrow: Pentagon 54">
            <a:extLst>
              <a:ext uri="{FF2B5EF4-FFF2-40B4-BE49-F238E27FC236}">
                <a16:creationId xmlns:a16="http://schemas.microsoft.com/office/drawing/2014/main" id="{289C175B-096F-4BC1-8085-68B0891155CC}"/>
              </a:ext>
            </a:extLst>
          </p:cNvPr>
          <p:cNvSpPr/>
          <p:nvPr/>
        </p:nvSpPr>
        <p:spPr>
          <a:xfrm>
            <a:off x="2835579" y="3136335"/>
            <a:ext cx="1984572" cy="443009"/>
          </a:xfrm>
          <a:prstGeom prst="homePlat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a:solidFill>
                  <a:schemeClr val="bg1"/>
                </a:solidFill>
                <a:latin typeface="Arial"/>
                <a:ea typeface="Roboto" panose="02000000000000000000" pitchFamily="2" charset="0"/>
                <a:cs typeface="Roboto" panose="02000000000000000000" pitchFamily="2" charset="0"/>
              </a:rPr>
              <a:t>Contribute to government revenues</a:t>
            </a:r>
            <a:endParaRPr kumimoji="0" lang="en-GB" sz="1000"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56" name="Arrow: Pentagon 55">
            <a:extLst>
              <a:ext uri="{FF2B5EF4-FFF2-40B4-BE49-F238E27FC236}">
                <a16:creationId xmlns:a16="http://schemas.microsoft.com/office/drawing/2014/main" id="{AA3FE8DF-F4E8-43E2-BCB4-87691EE924AA}"/>
              </a:ext>
            </a:extLst>
          </p:cNvPr>
          <p:cNvSpPr/>
          <p:nvPr/>
        </p:nvSpPr>
        <p:spPr>
          <a:xfrm>
            <a:off x="2835579" y="2081766"/>
            <a:ext cx="1984572" cy="443009"/>
          </a:xfrm>
          <a:prstGeom prst="homePlat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dirty="0">
                <a:solidFill>
                  <a:schemeClr val="bg1"/>
                </a:solidFill>
                <a:latin typeface="Arial"/>
                <a:ea typeface="Roboto" panose="02000000000000000000" pitchFamily="2" charset="0"/>
                <a:cs typeface="Roboto" panose="02000000000000000000" pitchFamily="2" charset="0"/>
              </a:rPr>
              <a:t>Increase household income &amp; benefits</a:t>
            </a:r>
            <a:endParaRPr kumimoji="0" lang="en-GB" sz="1000"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53" name="Arrow: Pentagon 52">
            <a:extLst>
              <a:ext uri="{FF2B5EF4-FFF2-40B4-BE49-F238E27FC236}">
                <a16:creationId xmlns:a16="http://schemas.microsoft.com/office/drawing/2014/main" id="{44074DC8-F10C-410E-9CC5-331AD5DBC9B2}"/>
              </a:ext>
            </a:extLst>
          </p:cNvPr>
          <p:cNvSpPr/>
          <p:nvPr/>
        </p:nvSpPr>
        <p:spPr>
          <a:xfrm>
            <a:off x="2835579" y="2609050"/>
            <a:ext cx="1984572" cy="443009"/>
          </a:xfrm>
          <a:prstGeom prst="homePlat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dirty="0">
                <a:solidFill>
                  <a:schemeClr val="bg1"/>
                </a:solidFill>
                <a:latin typeface="Arial"/>
                <a:ea typeface="Roboto" panose="02000000000000000000" pitchFamily="2" charset="0"/>
                <a:cs typeface="Roboto" panose="02000000000000000000" pitchFamily="2" charset="0"/>
              </a:rPr>
              <a:t>Advance workforce’ skillset &amp; careers </a:t>
            </a:r>
            <a:endParaRPr kumimoji="0" lang="en-GB" sz="1000"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54" name="Arrow: Pentagon 53">
            <a:extLst>
              <a:ext uri="{FF2B5EF4-FFF2-40B4-BE49-F238E27FC236}">
                <a16:creationId xmlns:a16="http://schemas.microsoft.com/office/drawing/2014/main" id="{293FDDAA-224E-4021-93BE-F131D6B939C6}"/>
              </a:ext>
            </a:extLst>
          </p:cNvPr>
          <p:cNvSpPr/>
          <p:nvPr/>
        </p:nvSpPr>
        <p:spPr>
          <a:xfrm>
            <a:off x="2839965" y="1554481"/>
            <a:ext cx="1984572" cy="443009"/>
          </a:xfrm>
          <a:prstGeom prst="homePlat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GB" sz="1000" baseline="0">
                <a:solidFill>
                  <a:schemeClr val="bg1"/>
                </a:solidFill>
                <a:latin typeface="Arial"/>
                <a:ea typeface="Roboto" panose="02000000000000000000" pitchFamily="2" charset="0"/>
                <a:cs typeface="Roboto" panose="02000000000000000000" pitchFamily="2" charset="0"/>
              </a:rPr>
              <a:t>Provide equal &amp; safe employment</a:t>
            </a:r>
            <a:endParaRPr kumimoji="0" lang="en-GB" sz="1000"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endParaRPr>
          </a:p>
        </p:txBody>
      </p:sp>
      <p:pic>
        <p:nvPicPr>
          <p:cNvPr id="98" name="Picture 97" descr="Icon&#10;&#10;Description automatically generated with medium confidence">
            <a:extLst>
              <a:ext uri="{FF2B5EF4-FFF2-40B4-BE49-F238E27FC236}">
                <a16:creationId xmlns:a16="http://schemas.microsoft.com/office/drawing/2014/main" id="{C5A8888D-B1AC-4B2F-970C-6476730C40E1}"/>
              </a:ext>
            </a:extLst>
          </p:cNvPr>
          <p:cNvPicPr>
            <a:picLocks noChangeAspect="1"/>
          </p:cNvPicPr>
          <p:nvPr/>
        </p:nvPicPr>
        <p:blipFill>
          <a:blip r:embed="rId5">
            <a:biLevel thresh="25000"/>
          </a:blip>
          <a:stretch>
            <a:fillRect/>
          </a:stretch>
        </p:blipFill>
        <p:spPr>
          <a:xfrm>
            <a:off x="385857" y="1986236"/>
            <a:ext cx="972680" cy="978734"/>
          </a:xfrm>
          <a:prstGeom prst="rect">
            <a:avLst/>
          </a:prstGeom>
        </p:spPr>
      </p:pic>
      <p:pic>
        <p:nvPicPr>
          <p:cNvPr id="99" name="Picture 98" descr="Icon&#10;&#10;Description automatically generated">
            <a:extLst>
              <a:ext uri="{FF2B5EF4-FFF2-40B4-BE49-F238E27FC236}">
                <a16:creationId xmlns:a16="http://schemas.microsoft.com/office/drawing/2014/main" id="{69232F5D-8E82-406E-AEF7-91DCF8228064}"/>
              </a:ext>
            </a:extLst>
          </p:cNvPr>
          <p:cNvPicPr>
            <a:picLocks noChangeAspect="1"/>
          </p:cNvPicPr>
          <p:nvPr/>
        </p:nvPicPr>
        <p:blipFill>
          <a:blip r:embed="rId6">
            <a:biLevel thresh="25000"/>
          </a:blip>
          <a:stretch>
            <a:fillRect/>
          </a:stretch>
        </p:blipFill>
        <p:spPr>
          <a:xfrm>
            <a:off x="460582" y="3608667"/>
            <a:ext cx="823233" cy="828356"/>
          </a:xfrm>
          <a:prstGeom prst="rect">
            <a:avLst/>
          </a:prstGeom>
        </p:spPr>
      </p:pic>
      <p:sp>
        <p:nvSpPr>
          <p:cNvPr id="40" name="Oval 9">
            <a:extLst>
              <a:ext uri="{FF2B5EF4-FFF2-40B4-BE49-F238E27FC236}">
                <a16:creationId xmlns:a16="http://schemas.microsoft.com/office/drawing/2014/main" id="{C14DE9B0-9356-4912-A5B3-3F318D8EEA47}"/>
              </a:ext>
            </a:extLst>
          </p:cNvPr>
          <p:cNvSpPr>
            <a:spLocks noChangeArrowheads="1"/>
          </p:cNvSpPr>
          <p:nvPr/>
        </p:nvSpPr>
        <p:spPr bwMode="gray">
          <a:xfrm>
            <a:off x="4700594" y="1666069"/>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1</a:t>
            </a:r>
          </a:p>
        </p:txBody>
      </p:sp>
      <p:sp>
        <p:nvSpPr>
          <p:cNvPr id="41" name="Oval 9">
            <a:extLst>
              <a:ext uri="{FF2B5EF4-FFF2-40B4-BE49-F238E27FC236}">
                <a16:creationId xmlns:a16="http://schemas.microsoft.com/office/drawing/2014/main" id="{9364D4AA-1329-4FEB-B6C8-67D785850F60}"/>
              </a:ext>
            </a:extLst>
          </p:cNvPr>
          <p:cNvSpPr>
            <a:spLocks noChangeArrowheads="1"/>
          </p:cNvSpPr>
          <p:nvPr/>
        </p:nvSpPr>
        <p:spPr bwMode="gray">
          <a:xfrm>
            <a:off x="4700594" y="2197962"/>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lang="en-US" sz="1000" baseline="0">
                <a:solidFill>
                  <a:prstClr val="white"/>
                </a:solidFill>
                <a:latin typeface="Arial"/>
                <a:ea typeface="Roboto" pitchFamily="2" charset="0"/>
              </a:rPr>
              <a:t>2</a:t>
            </a:r>
            <a:endParaRPr kumimoji="0" lang="en-US" sz="1000" b="1" i="0" u="none" strike="noStrike" kern="1200" cap="none" spc="0" normalizeH="0" baseline="0" noProof="0">
              <a:ln>
                <a:noFill/>
              </a:ln>
              <a:solidFill>
                <a:prstClr val="white"/>
              </a:solidFill>
              <a:effectLst/>
              <a:uLnTx/>
              <a:uFillTx/>
              <a:latin typeface="Arial"/>
              <a:ea typeface="Roboto" pitchFamily="2" charset="0"/>
            </a:endParaRPr>
          </a:p>
        </p:txBody>
      </p:sp>
      <p:sp>
        <p:nvSpPr>
          <p:cNvPr id="42" name="Oval 9">
            <a:extLst>
              <a:ext uri="{FF2B5EF4-FFF2-40B4-BE49-F238E27FC236}">
                <a16:creationId xmlns:a16="http://schemas.microsoft.com/office/drawing/2014/main" id="{EA0AF34D-2ADA-48ED-A762-0183BBED2452}"/>
              </a:ext>
            </a:extLst>
          </p:cNvPr>
          <p:cNvSpPr>
            <a:spLocks noChangeArrowheads="1"/>
          </p:cNvSpPr>
          <p:nvPr/>
        </p:nvSpPr>
        <p:spPr bwMode="gray">
          <a:xfrm>
            <a:off x="4700594" y="2716442"/>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3</a:t>
            </a:r>
          </a:p>
        </p:txBody>
      </p:sp>
      <p:sp>
        <p:nvSpPr>
          <p:cNvPr id="43" name="Oval 9">
            <a:extLst>
              <a:ext uri="{FF2B5EF4-FFF2-40B4-BE49-F238E27FC236}">
                <a16:creationId xmlns:a16="http://schemas.microsoft.com/office/drawing/2014/main" id="{80A6AFD3-427F-44FA-AD9F-D476DE26DFA2}"/>
              </a:ext>
            </a:extLst>
          </p:cNvPr>
          <p:cNvSpPr>
            <a:spLocks noChangeArrowheads="1"/>
          </p:cNvSpPr>
          <p:nvPr/>
        </p:nvSpPr>
        <p:spPr bwMode="gray">
          <a:xfrm>
            <a:off x="4700594" y="3253245"/>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4</a:t>
            </a:r>
          </a:p>
        </p:txBody>
      </p:sp>
      <p:sp>
        <p:nvSpPr>
          <p:cNvPr id="44" name="Oval 9">
            <a:extLst>
              <a:ext uri="{FF2B5EF4-FFF2-40B4-BE49-F238E27FC236}">
                <a16:creationId xmlns:a16="http://schemas.microsoft.com/office/drawing/2014/main" id="{7D804D8C-26C1-491B-91EE-E92DC6796EDD}"/>
              </a:ext>
            </a:extLst>
          </p:cNvPr>
          <p:cNvSpPr>
            <a:spLocks noChangeArrowheads="1"/>
          </p:cNvSpPr>
          <p:nvPr/>
        </p:nvSpPr>
        <p:spPr bwMode="gray">
          <a:xfrm>
            <a:off x="4700594" y="3780531"/>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5</a:t>
            </a:r>
          </a:p>
        </p:txBody>
      </p:sp>
      <p:sp>
        <p:nvSpPr>
          <p:cNvPr id="45" name="Oval 9">
            <a:extLst>
              <a:ext uri="{FF2B5EF4-FFF2-40B4-BE49-F238E27FC236}">
                <a16:creationId xmlns:a16="http://schemas.microsoft.com/office/drawing/2014/main" id="{5B92DF8F-8452-4EBC-B333-DB00CE9D608C}"/>
              </a:ext>
            </a:extLst>
          </p:cNvPr>
          <p:cNvSpPr>
            <a:spLocks noChangeArrowheads="1"/>
          </p:cNvSpPr>
          <p:nvPr/>
        </p:nvSpPr>
        <p:spPr bwMode="gray">
          <a:xfrm>
            <a:off x="4700594" y="4306521"/>
            <a:ext cx="216000" cy="216000"/>
          </a:xfrm>
          <a:prstGeom prst="ellipse">
            <a:avLst/>
          </a:prstGeom>
          <a:solidFill>
            <a:schemeClr val="accent6"/>
          </a:solidFill>
          <a:ln w="15875" algn="ctr">
            <a:solidFill>
              <a:schemeClr val="bg1"/>
            </a:solidFill>
            <a:round/>
            <a:headEnd/>
            <a:tailEnd/>
          </a:ln>
          <a:effectLst/>
        </p:spPr>
        <p:txBody>
          <a:bodyPr wrap="none" lIns="54000" tIns="54000" rIns="54000" bIns="5400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Roboto" pitchFamily="2" charset="0"/>
              </a:rPr>
              <a:t>6</a:t>
            </a:r>
          </a:p>
        </p:txBody>
      </p:sp>
      <p:sp>
        <p:nvSpPr>
          <p:cNvPr id="48" name="Arrow: Pentagon 47">
            <a:extLst>
              <a:ext uri="{FF2B5EF4-FFF2-40B4-BE49-F238E27FC236}">
                <a16:creationId xmlns:a16="http://schemas.microsoft.com/office/drawing/2014/main" id="{FF28B3C8-EE03-432C-AE8E-8EE944CC0900}"/>
              </a:ext>
            </a:extLst>
          </p:cNvPr>
          <p:cNvSpPr/>
          <p:nvPr/>
        </p:nvSpPr>
        <p:spPr>
          <a:xfrm>
            <a:off x="313156" y="1192942"/>
            <a:ext cx="4435194" cy="277260"/>
          </a:xfrm>
          <a:prstGeom prst="homePlat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b="1" i="0" u="none" strike="noStrike" kern="1200" cap="none" spc="0" normalizeH="0" baseline="0" noProof="0" dirty="0">
              <a:ln>
                <a:noFill/>
              </a:ln>
              <a:solidFill>
                <a:srgbClr val="54585A"/>
              </a:solidFill>
              <a:effectLst/>
              <a:uLnTx/>
              <a:uFillTx/>
              <a:latin typeface="Arial"/>
              <a:ea typeface="Roboto" panose="02000000000000000000" pitchFamily="2" charset="0"/>
              <a:cs typeface="Roboto" panose="02000000000000000000" pitchFamily="2" charset="0"/>
            </a:endParaRPr>
          </a:p>
        </p:txBody>
      </p:sp>
      <p:sp>
        <p:nvSpPr>
          <p:cNvPr id="59" name="Arrow: Pentagon 58">
            <a:extLst>
              <a:ext uri="{FF2B5EF4-FFF2-40B4-BE49-F238E27FC236}">
                <a16:creationId xmlns:a16="http://schemas.microsoft.com/office/drawing/2014/main" id="{45EB33CD-4DE5-42B1-91B2-9682322A7969}"/>
              </a:ext>
            </a:extLst>
          </p:cNvPr>
          <p:cNvSpPr/>
          <p:nvPr/>
        </p:nvSpPr>
        <p:spPr>
          <a:xfrm>
            <a:off x="1512161" y="1554479"/>
            <a:ext cx="1250991" cy="443009"/>
          </a:xfrm>
          <a:prstGeom prst="homePlate">
            <a:avLst>
              <a:gd name="adj" fmla="val 0"/>
            </a:avLst>
          </a:prstGeom>
          <a:solidFill>
            <a:srgbClr val="00A4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sz="1000" baseline="0" dirty="0">
                <a:solidFill>
                  <a:schemeClr val="bg1"/>
                </a:solidFill>
                <a:latin typeface="Arial"/>
                <a:ea typeface="Roboto" panose="02000000000000000000" pitchFamily="2" charset="0"/>
                <a:cs typeface="Roboto" panose="02000000000000000000" pitchFamily="2" charset="0"/>
              </a:rPr>
              <a:t>Employment</a:t>
            </a:r>
          </a:p>
          <a:p>
            <a:pPr algn="ctr">
              <a:defRPr/>
            </a:pPr>
            <a:r>
              <a:rPr kumimoji="0" lang="en-GB" sz="1000" b="1"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rPr>
              <a:t>Quality</a:t>
            </a:r>
          </a:p>
        </p:txBody>
      </p:sp>
      <p:sp>
        <p:nvSpPr>
          <p:cNvPr id="60" name="Arrow: Pentagon 59">
            <a:extLst>
              <a:ext uri="{FF2B5EF4-FFF2-40B4-BE49-F238E27FC236}">
                <a16:creationId xmlns:a16="http://schemas.microsoft.com/office/drawing/2014/main" id="{D85FDDBC-3082-4EEA-A22B-07C7794892FF}"/>
              </a:ext>
            </a:extLst>
          </p:cNvPr>
          <p:cNvSpPr/>
          <p:nvPr/>
        </p:nvSpPr>
        <p:spPr>
          <a:xfrm>
            <a:off x="1512161" y="2084457"/>
            <a:ext cx="1250991" cy="443009"/>
          </a:xfrm>
          <a:prstGeom prst="homePlate">
            <a:avLst>
              <a:gd name="adj" fmla="val 0"/>
            </a:avLst>
          </a:prstGeom>
          <a:solidFill>
            <a:srgbClr val="00A4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kumimoji="0" lang="en-GB" sz="1000" b="1"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rPr>
              <a:t>Household Income</a:t>
            </a:r>
          </a:p>
        </p:txBody>
      </p:sp>
      <p:sp>
        <p:nvSpPr>
          <p:cNvPr id="61" name="Arrow: Pentagon 60">
            <a:extLst>
              <a:ext uri="{FF2B5EF4-FFF2-40B4-BE49-F238E27FC236}">
                <a16:creationId xmlns:a16="http://schemas.microsoft.com/office/drawing/2014/main" id="{C86723A5-53C5-41DC-A7AD-FD63DD885304}"/>
              </a:ext>
            </a:extLst>
          </p:cNvPr>
          <p:cNvSpPr/>
          <p:nvPr/>
        </p:nvSpPr>
        <p:spPr>
          <a:xfrm>
            <a:off x="1512161" y="2602937"/>
            <a:ext cx="1250991" cy="443009"/>
          </a:xfrm>
          <a:prstGeom prst="homePlate">
            <a:avLst>
              <a:gd name="adj" fmla="val 0"/>
            </a:avLst>
          </a:prstGeom>
          <a:solidFill>
            <a:srgbClr val="00A4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sz="1000" baseline="0" dirty="0">
                <a:solidFill>
                  <a:schemeClr val="bg1"/>
                </a:solidFill>
                <a:latin typeface="Arial"/>
                <a:ea typeface="Roboto" panose="02000000000000000000" pitchFamily="2" charset="0"/>
                <a:cs typeface="Roboto" panose="02000000000000000000" pitchFamily="2" charset="0"/>
              </a:rPr>
              <a:t>Capacity Building</a:t>
            </a:r>
            <a:endParaRPr kumimoji="0" lang="en-GB" sz="1000" b="1" i="0" u="none" strike="noStrike" kern="1200" cap="none" spc="0" normalizeH="0" baseline="0" noProof="0" dirty="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62" name="Arrow: Pentagon 61">
            <a:extLst>
              <a:ext uri="{FF2B5EF4-FFF2-40B4-BE49-F238E27FC236}">
                <a16:creationId xmlns:a16="http://schemas.microsoft.com/office/drawing/2014/main" id="{E8E050D3-DD47-4836-9ECC-AE48581BD48A}"/>
              </a:ext>
            </a:extLst>
          </p:cNvPr>
          <p:cNvSpPr/>
          <p:nvPr/>
        </p:nvSpPr>
        <p:spPr>
          <a:xfrm>
            <a:off x="1512161" y="3131529"/>
            <a:ext cx="1250991" cy="443009"/>
          </a:xfrm>
          <a:prstGeom prst="homePlate">
            <a:avLst>
              <a:gd name="adj" fmla="val 0"/>
            </a:avLst>
          </a:prstGeom>
          <a:solidFill>
            <a:srgbClr val="00A4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sz="1000" baseline="0">
                <a:solidFill>
                  <a:schemeClr val="bg1"/>
                </a:solidFill>
                <a:latin typeface="Arial"/>
                <a:ea typeface="Roboto" panose="02000000000000000000" pitchFamily="2" charset="0"/>
                <a:cs typeface="Roboto" panose="02000000000000000000" pitchFamily="2" charset="0"/>
              </a:rPr>
              <a:t>Institutional Reinforcement</a:t>
            </a:r>
            <a:endParaRPr kumimoji="0" lang="en-GB" sz="1000" b="1"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63" name="Arrow: Pentagon 62">
            <a:extLst>
              <a:ext uri="{FF2B5EF4-FFF2-40B4-BE49-F238E27FC236}">
                <a16:creationId xmlns:a16="http://schemas.microsoft.com/office/drawing/2014/main" id="{98F0D609-53E7-4C59-A81B-B3B248DFA61D}"/>
              </a:ext>
            </a:extLst>
          </p:cNvPr>
          <p:cNvSpPr/>
          <p:nvPr/>
        </p:nvSpPr>
        <p:spPr>
          <a:xfrm>
            <a:off x="1512161" y="3666143"/>
            <a:ext cx="1250991" cy="443009"/>
          </a:xfrm>
          <a:prstGeom prst="homePlate">
            <a:avLst>
              <a:gd name="adj" fmla="val 0"/>
            </a:avLst>
          </a:prstGeom>
          <a:solidFill>
            <a:srgbClr val="00A4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sz="1000" baseline="0">
                <a:solidFill>
                  <a:schemeClr val="bg1"/>
                </a:solidFill>
                <a:latin typeface="Arial"/>
                <a:ea typeface="Roboto" panose="02000000000000000000" pitchFamily="2" charset="0"/>
                <a:cs typeface="Roboto" panose="02000000000000000000" pitchFamily="2" charset="0"/>
              </a:rPr>
              <a:t>Industrial Diversification</a:t>
            </a:r>
            <a:endParaRPr kumimoji="0" lang="en-GB" sz="1000" b="1"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64" name="Arrow: Pentagon 63">
            <a:extLst>
              <a:ext uri="{FF2B5EF4-FFF2-40B4-BE49-F238E27FC236}">
                <a16:creationId xmlns:a16="http://schemas.microsoft.com/office/drawing/2014/main" id="{0B183800-91B7-4819-AF9D-AB48EA72034C}"/>
              </a:ext>
            </a:extLst>
          </p:cNvPr>
          <p:cNvSpPr/>
          <p:nvPr/>
        </p:nvSpPr>
        <p:spPr>
          <a:xfrm>
            <a:off x="1512161" y="4184881"/>
            <a:ext cx="1250991" cy="443009"/>
          </a:xfrm>
          <a:prstGeom prst="homePlate">
            <a:avLst>
              <a:gd name="adj" fmla="val 0"/>
            </a:avLst>
          </a:prstGeom>
          <a:solidFill>
            <a:srgbClr val="00A4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sz="1000" baseline="0">
                <a:solidFill>
                  <a:schemeClr val="bg1"/>
                </a:solidFill>
                <a:latin typeface="Arial"/>
                <a:ea typeface="Roboto" panose="02000000000000000000" pitchFamily="2" charset="0"/>
                <a:cs typeface="Roboto" panose="02000000000000000000" pitchFamily="2" charset="0"/>
              </a:rPr>
              <a:t>Community Development</a:t>
            </a:r>
            <a:endParaRPr kumimoji="0" lang="en-GB" sz="1000" b="1" i="0" u="none" strike="noStrike" kern="1200" cap="none" spc="0" normalizeH="0" baseline="0" noProof="0">
              <a:ln>
                <a:noFill/>
              </a:ln>
              <a:solidFill>
                <a:schemeClr val="bg1"/>
              </a:solidFill>
              <a:effectLst/>
              <a:uLnTx/>
              <a:uFillTx/>
              <a:latin typeface="Arial"/>
              <a:ea typeface="Roboto" panose="02000000000000000000" pitchFamily="2" charset="0"/>
              <a:cs typeface="Roboto" panose="02000000000000000000" pitchFamily="2" charset="0"/>
            </a:endParaRPr>
          </a:p>
        </p:txBody>
      </p:sp>
      <p:sp>
        <p:nvSpPr>
          <p:cNvPr id="2" name="Text Placeholder 3">
            <a:extLst>
              <a:ext uri="{FF2B5EF4-FFF2-40B4-BE49-F238E27FC236}">
                <a16:creationId xmlns:a16="http://schemas.microsoft.com/office/drawing/2014/main" id="{FA42102C-63D6-48DB-74EE-74589C6C4037}"/>
              </a:ext>
            </a:extLst>
          </p:cNvPr>
          <p:cNvSpPr txBox="1">
            <a:spLocks/>
          </p:cNvSpPr>
          <p:nvPr/>
        </p:nvSpPr>
        <p:spPr>
          <a:xfrm>
            <a:off x="306324" y="1276349"/>
            <a:ext cx="4178808" cy="332965"/>
          </a:xfrm>
          <a:prstGeom prst="rect">
            <a:avLst/>
          </a:prstGeom>
        </p:spPr>
        <p:txBody>
          <a:bodyPr lIns="0" tIns="0" rIns="77925" bIns="38963">
            <a:noAutofit/>
          </a:bodyPr>
          <a:lstStyle>
            <a:lvl1pPr marL="0" marR="0" indent="0" defTabSz="389626" eaLnBrk="1" fontAlgn="auto" latinLnBrk="0" hangingPunct="1">
              <a:lnSpc>
                <a:spcPct val="100000"/>
              </a:lnSpc>
              <a:spcBef>
                <a:spcPts val="0"/>
              </a:spcBef>
              <a:spcAft>
                <a:spcPts val="0"/>
              </a:spcAft>
              <a:buClrTx/>
              <a:buSzTx/>
              <a:buFontTx/>
              <a:buNone/>
              <a:tabLst/>
              <a:defRPr lang="en-GB" i="0" u="none" strike="noStrike" baseline="0">
                <a:solidFill>
                  <a:schemeClr val="accent3"/>
                </a:solidFill>
                <a:latin typeface="Arial" panose="020B0604020202020204" pitchFamily="34" charset="0"/>
                <a:ea typeface="Roboto Light" panose="02000000000000000000" pitchFamily="2" charset="0"/>
                <a:cs typeface="Arial" panose="020B0604020202020204" pitchFamily="34" charset="0"/>
              </a:defRPr>
            </a:lvl1pPr>
            <a:lvl2pPr marL="154227" indent="0" defTabSz="389626" eaLnBrk="1" latinLnBrk="0" hangingPunct="1">
              <a:spcBef>
                <a:spcPct val="20000"/>
              </a:spcBef>
              <a:buFont typeface="Lucida Grande"/>
              <a:buNone/>
              <a:defRPr sz="1400">
                <a:solidFill>
                  <a:srgbClr val="082566"/>
                </a:solidFill>
                <a:latin typeface="+mn-lt"/>
                <a:ea typeface="+mn-ea"/>
                <a:cs typeface="+mn-cs"/>
              </a:defRPr>
            </a:lvl2pPr>
            <a:lvl3pPr marL="455917" indent="-148815" defTabSz="389626" eaLnBrk="1" latinLnBrk="0" hangingPunct="1">
              <a:spcBef>
                <a:spcPct val="20000"/>
              </a:spcBef>
              <a:buFont typeface="Lucida Grande"/>
              <a:buChar char="»"/>
              <a:defRPr>
                <a:solidFill>
                  <a:srgbClr val="082566"/>
                </a:solidFill>
                <a:latin typeface="+mn-lt"/>
                <a:ea typeface="+mn-ea"/>
                <a:cs typeface="+mn-cs"/>
              </a:defRPr>
            </a:lvl3pPr>
            <a:lvl4pPr marL="610144" marR="0" indent="-154227" defTabSz="389626" eaLnBrk="1" fontAlgn="auto" latinLnBrk="0" hangingPunct="1">
              <a:lnSpc>
                <a:spcPct val="100000"/>
              </a:lnSpc>
              <a:spcBef>
                <a:spcPct val="20000"/>
              </a:spcBef>
              <a:spcAft>
                <a:spcPts val="0"/>
              </a:spcAft>
              <a:buClrTx/>
              <a:buSzTx/>
              <a:buFont typeface="Lucida Grande"/>
              <a:buChar char="»"/>
              <a:tabLst/>
              <a:defRPr sz="1000">
                <a:solidFill>
                  <a:srgbClr val="1292DC"/>
                </a:solidFill>
                <a:latin typeface="+mn-lt"/>
                <a:ea typeface="+mn-ea"/>
                <a:cs typeface="+mn-cs"/>
              </a:defRPr>
            </a:lvl4pPr>
            <a:lvl5pPr marL="378803" indent="-224576" defTabSz="389626" eaLnBrk="1" latinLnBrk="0" hangingPunct="1">
              <a:lnSpc>
                <a:spcPct val="100000"/>
              </a:lnSpc>
              <a:spcBef>
                <a:spcPct val="20000"/>
              </a:spcBef>
              <a:buFont typeface="Arial"/>
              <a:buChar char="»"/>
              <a:defRPr lang="en-US" sz="1900" smtClean="0">
                <a:solidFill>
                  <a:srgbClr val="082566"/>
                </a:solidFill>
                <a:latin typeface="+mn-lt"/>
                <a:ea typeface="+mn-ea"/>
                <a:cs typeface="+mn-cs"/>
              </a:defRPr>
            </a:lvl5pPr>
            <a:lvl6pPr marL="763017" indent="-307101" defTabSz="389626">
              <a:lnSpc>
                <a:spcPct val="100000"/>
              </a:lnSpc>
              <a:spcBef>
                <a:spcPct val="20000"/>
              </a:spcBef>
              <a:buFont typeface="Lucida Grande"/>
              <a:buChar char="»"/>
              <a:defRPr lang="en-US" sz="900" i="0" smtClean="0">
                <a:solidFill>
                  <a:srgbClr val="1292DC"/>
                </a:solidFill>
                <a:latin typeface="Calibri"/>
                <a:ea typeface="+mn-ea"/>
                <a:cs typeface="Calibri"/>
              </a:defRPr>
            </a:lvl6pPr>
            <a:lvl7pPr marL="610143" marR="0" indent="0" defTabSz="389626" fontAlgn="auto">
              <a:lnSpc>
                <a:spcPct val="100000"/>
              </a:lnSpc>
              <a:spcBef>
                <a:spcPct val="20000"/>
              </a:spcBef>
              <a:spcAft>
                <a:spcPts val="0"/>
              </a:spcAft>
              <a:buClrTx/>
              <a:buSzTx/>
              <a:buFont typeface="Lucida Grande"/>
              <a:buNone/>
              <a:tabLst/>
              <a:defRPr lang="en-US" sz="1000" smtClean="0">
                <a:solidFill>
                  <a:srgbClr val="1292DC"/>
                </a:solidFill>
                <a:latin typeface="+mn-lt"/>
                <a:ea typeface="+mn-ea"/>
                <a:cs typeface="+mn-cs"/>
              </a:defRPr>
            </a:lvl7pPr>
            <a:lvl8pPr marL="2922194" indent="-194813" defTabSz="389626">
              <a:spcBef>
                <a:spcPct val="20000"/>
              </a:spcBef>
              <a:buFont typeface="Arial"/>
              <a:buChar char="•"/>
              <a:defRPr sz="1700">
                <a:latin typeface="+mn-lt"/>
                <a:ea typeface="+mn-ea"/>
                <a:cs typeface="+mn-cs"/>
              </a:defRPr>
            </a:lvl8pPr>
            <a:lvl9pPr marL="3311820" indent="-194813" defTabSz="389626">
              <a:spcBef>
                <a:spcPct val="20000"/>
              </a:spcBef>
              <a:buFont typeface="Arial"/>
              <a:buChar char="•"/>
              <a:defRPr sz="1700">
                <a:latin typeface="+mn-lt"/>
                <a:ea typeface="+mn-ea"/>
                <a:cs typeface="+mn-cs"/>
              </a:defRPr>
            </a:lvl9pPr>
          </a:lstStyle>
          <a:p>
            <a:r>
              <a:rPr lang="en-GB" dirty="0"/>
              <a:t>Key socio-economic impacts of copper mining</a:t>
            </a:r>
          </a:p>
        </p:txBody>
      </p:sp>
    </p:spTree>
    <p:extLst>
      <p:ext uri="{BB962C8B-B14F-4D97-AF65-F5344CB8AC3E}">
        <p14:creationId xmlns:p14="http://schemas.microsoft.com/office/powerpoint/2010/main" val="1938603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08B732A-F07A-FA18-80FE-7932F119515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5" name="Object 4" hidden="1">
                        <a:extLst>
                          <a:ext uri="{FF2B5EF4-FFF2-40B4-BE49-F238E27FC236}">
                            <a16:creationId xmlns:a16="http://schemas.microsoft.com/office/drawing/2014/main" id="{E08B732A-F07A-FA18-80FE-7932F11951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0B1AE73-BD4C-45ED-9735-3E28810B1AC1}"/>
              </a:ext>
            </a:extLst>
          </p:cNvPr>
          <p:cNvSpPr>
            <a:spLocks noGrp="1"/>
          </p:cNvSpPr>
          <p:nvPr>
            <p:ph type="title"/>
          </p:nvPr>
        </p:nvSpPr>
        <p:spPr>
          <a:xfrm>
            <a:off x="844550" y="1966465"/>
            <a:ext cx="8101330" cy="487400"/>
          </a:xfrm>
        </p:spPr>
        <p:txBody>
          <a:bodyPr vert="horz"/>
          <a:lstStyle/>
          <a:p>
            <a:r>
              <a:rPr lang="en-GB" dirty="0"/>
              <a:t>Socio-economic impact assessment</a:t>
            </a:r>
            <a:endParaRPr lang="en-US" dirty="0"/>
          </a:p>
        </p:txBody>
      </p:sp>
      <p:sp>
        <p:nvSpPr>
          <p:cNvPr id="3" name="Text Placeholder 2">
            <a:extLst>
              <a:ext uri="{FF2B5EF4-FFF2-40B4-BE49-F238E27FC236}">
                <a16:creationId xmlns:a16="http://schemas.microsoft.com/office/drawing/2014/main" id="{6F0B214A-0C52-455F-94A1-555A3F7596B3}"/>
              </a:ext>
            </a:extLst>
          </p:cNvPr>
          <p:cNvSpPr>
            <a:spLocks noGrp="1"/>
          </p:cNvSpPr>
          <p:nvPr>
            <p:ph type="body" idx="1"/>
          </p:nvPr>
        </p:nvSpPr>
        <p:spPr>
          <a:xfrm>
            <a:off x="844551" y="2472643"/>
            <a:ext cx="5083809" cy="1125140"/>
          </a:xfrm>
        </p:spPr>
        <p:txBody>
          <a:bodyPr/>
          <a:lstStyle/>
          <a:p>
            <a:endParaRPr lang="en-GB" sz="1400" dirty="0"/>
          </a:p>
        </p:txBody>
      </p:sp>
      <p:sp>
        <p:nvSpPr>
          <p:cNvPr id="4" name="Text Placeholder 3">
            <a:extLst>
              <a:ext uri="{FF2B5EF4-FFF2-40B4-BE49-F238E27FC236}">
                <a16:creationId xmlns:a16="http://schemas.microsoft.com/office/drawing/2014/main" id="{DC225383-29A3-4579-B388-1FF6B57E74F9}"/>
              </a:ext>
            </a:extLst>
          </p:cNvPr>
          <p:cNvSpPr>
            <a:spLocks noGrp="1"/>
          </p:cNvSpPr>
          <p:nvPr>
            <p:ph type="body" sz="quarter" idx="10"/>
          </p:nvPr>
        </p:nvSpPr>
        <p:spPr>
          <a:noFill/>
          <a:ln>
            <a:noFill/>
          </a:ln>
        </p:spPr>
        <p:txBody>
          <a:bodyPr vert="horz" lIns="0" tIns="38963" rIns="77925" bIns="0" rtlCol="0" anchor="b" anchorCtr="0">
            <a:noAutofit/>
          </a:bodyPr>
          <a:lstStyle/>
          <a:p>
            <a:pPr>
              <a:spcBef>
                <a:spcPct val="0"/>
              </a:spcBef>
            </a:pPr>
            <a:r>
              <a:rPr lang="en-US" dirty="0">
                <a:latin typeface="Arial" panose="020B0604020202020204" pitchFamily="34" charset="0"/>
                <a:ea typeface="Roboto Medium" panose="02000000000000000000" pitchFamily="2" charset="0"/>
                <a:cs typeface="Arial" panose="020B0604020202020204" pitchFamily="34" charset="0"/>
              </a:rPr>
              <a:t>2.</a:t>
            </a:r>
          </a:p>
        </p:txBody>
      </p:sp>
      <p:pic>
        <p:nvPicPr>
          <p:cNvPr id="18" name="Picture 17" descr="Icon&#10;&#10;Description automatically generated">
            <a:extLst>
              <a:ext uri="{FF2B5EF4-FFF2-40B4-BE49-F238E27FC236}">
                <a16:creationId xmlns:a16="http://schemas.microsoft.com/office/drawing/2014/main" id="{AA3CEB7F-5B16-5BC6-A00A-833BD39F33D4}"/>
              </a:ext>
            </a:extLst>
          </p:cNvPr>
          <p:cNvPicPr>
            <a:picLocks noChangeAspect="1"/>
          </p:cNvPicPr>
          <p:nvPr/>
        </p:nvPicPr>
        <p:blipFill>
          <a:blip r:embed="rId5">
            <a:biLevel thresh="25000"/>
          </a:blip>
          <a:stretch>
            <a:fillRect/>
          </a:stretch>
        </p:blipFill>
        <p:spPr>
          <a:xfrm>
            <a:off x="6455348" y="1282938"/>
            <a:ext cx="2577625" cy="2577625"/>
          </a:xfrm>
          <a:prstGeom prst="rect">
            <a:avLst/>
          </a:prstGeom>
        </p:spPr>
      </p:pic>
    </p:spTree>
    <p:extLst>
      <p:ext uri="{BB962C8B-B14F-4D97-AF65-F5344CB8AC3E}">
        <p14:creationId xmlns:p14="http://schemas.microsoft.com/office/powerpoint/2010/main" val="22151741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305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2&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6&quot;&gt;&lt;elem m_fUsage=&quot;7.97633043535581087724E+00&quot;&gt;&lt;m_msothmcolidx val=&quot;0&quot;/&gt;&lt;m_rgb r=&quot;00&quot; g=&quot;70&quot; b=&quot;C0&quot;/&gt;&lt;/elem&gt;&lt;elem m_fUsage=&quot;8.17887699000000023553E-01&quot;&gt;&lt;m_msothmcolidx val=&quot;0&quot;/&gt;&lt;m_rgb r=&quot;F0&quot; g=&quot;F2&quot; b=&quot;F0&quot;/&gt;&lt;/elem&gt;&lt;elem m_fUsage=&quot;5.67997178922900136655E-01&quot;&gt;&lt;m_msothmcolidx val=&quot;0&quot;/&gt;&lt;m_rgb r=&quot;C6&quot; g=&quot;EF&quot; b=&quot;FF&quot;/&gt;&lt;/elem&gt;&lt;elem m_fUsage=&quot;1.66771816996665767086E-01&quot;&gt;&lt;m_msothmcolidx val=&quot;0&quot;/&gt;&lt;m_rgb r=&quot;B4&quot; g=&quot;FF&quot; b=&quot;D9&quot;/&gt;&lt;/elem&gt;&lt;elem m_fUsage=&quot;4.71012869724624916312E-02&quot;&gt;&lt;m_msothmcolidx val=&quot;0&quot;/&gt;&lt;m_rgb r=&quot;71&quot; g=&quot;99&quot; b=&quot;7F&quot;/&gt;&lt;/elem&gt;&lt;elem m_fUsage=&quot;4.23911582752162438559E-02&quot;&gt;&lt;m_msothmcolidx val=&quot;0&quot;/&gt;&lt;m_rgb r=&quot;5C&quot; g=&quot;18&quot; b=&quot;48&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0.xml><?xml version="1.0" encoding="utf-8"?>
<p:tagLst xmlns:a="http://schemas.openxmlformats.org/drawingml/2006/main" xmlns:r="http://schemas.openxmlformats.org/officeDocument/2006/relationships" xmlns:p="http://schemas.openxmlformats.org/presentationml/2006/main">
  <p:tag name="THINKCELLSHAPEDONOTDELETE" val="tTJJHbBYQG86QsROrhqltVQ"/>
</p:tagLst>
</file>

<file path=ppt/tags/tag1001.xml><?xml version="1.0" encoding="utf-8"?>
<p:tagLst xmlns:a="http://schemas.openxmlformats.org/drawingml/2006/main" xmlns:r="http://schemas.openxmlformats.org/officeDocument/2006/relationships" xmlns:p="http://schemas.openxmlformats.org/presentationml/2006/main">
  <p:tag name="THINKCELLSHAPEDONOTDELETE" val="tLlyjV68Xe.ivUaAXk1NeBg"/>
</p:tagLst>
</file>

<file path=ppt/tags/tag1002.xml><?xml version="1.0" encoding="utf-8"?>
<p:tagLst xmlns:a="http://schemas.openxmlformats.org/drawingml/2006/main" xmlns:r="http://schemas.openxmlformats.org/officeDocument/2006/relationships" xmlns:p="http://schemas.openxmlformats.org/presentationml/2006/main">
  <p:tag name="THINKCELLSHAPEDONOTDELETE" val="tjy6zUuZI42Q0zUbyMdUguw"/>
</p:tagLst>
</file>

<file path=ppt/tags/tag1003.xml><?xml version="1.0" encoding="utf-8"?>
<p:tagLst xmlns:a="http://schemas.openxmlformats.org/drawingml/2006/main" xmlns:r="http://schemas.openxmlformats.org/officeDocument/2006/relationships" xmlns:p="http://schemas.openxmlformats.org/presentationml/2006/main">
  <p:tag name="THINKCELLSHAPEDONOTDELETE" val="tTLo68d0xIpxUdatinUYavg"/>
</p:tagLst>
</file>

<file path=ppt/tags/tag1004.xml><?xml version="1.0" encoding="utf-8"?>
<p:tagLst xmlns:a="http://schemas.openxmlformats.org/drawingml/2006/main" xmlns:r="http://schemas.openxmlformats.org/officeDocument/2006/relationships" xmlns:p="http://schemas.openxmlformats.org/presentationml/2006/main">
  <p:tag name="THINKCELLSHAPEDONOTDELETE" val="tlvv23L.9DdHZwGk9j8n1Vg"/>
</p:tagLst>
</file>

<file path=ppt/tags/tag1005.xml><?xml version="1.0" encoding="utf-8"?>
<p:tagLst xmlns:a="http://schemas.openxmlformats.org/drawingml/2006/main" xmlns:r="http://schemas.openxmlformats.org/officeDocument/2006/relationships" xmlns:p="http://schemas.openxmlformats.org/presentationml/2006/main">
  <p:tag name="THINKCELLSHAPEDONOTDELETE" val="tgeMtDdYNCOUvJqW4744SFg"/>
</p:tagLst>
</file>

<file path=ppt/tags/tag1006.xml><?xml version="1.0" encoding="utf-8"?>
<p:tagLst xmlns:a="http://schemas.openxmlformats.org/drawingml/2006/main" xmlns:r="http://schemas.openxmlformats.org/officeDocument/2006/relationships" xmlns:p="http://schemas.openxmlformats.org/presentationml/2006/main">
  <p:tag name="THINKCELLSHAPEDONOTDELETE" val="tIuFTQGhbUXT5wiAqNHhvkw"/>
</p:tagLst>
</file>

<file path=ppt/tags/tag1007.xml><?xml version="1.0" encoding="utf-8"?>
<p:tagLst xmlns:a="http://schemas.openxmlformats.org/drawingml/2006/main" xmlns:r="http://schemas.openxmlformats.org/officeDocument/2006/relationships" xmlns:p="http://schemas.openxmlformats.org/presentationml/2006/main">
  <p:tag name="THINKCELLSHAPEDONOTDELETE" val="thcZ7q47hDS5Sh8ROse.rMw"/>
</p:tagLst>
</file>

<file path=ppt/tags/tag1008.xml><?xml version="1.0" encoding="utf-8"?>
<p:tagLst xmlns:a="http://schemas.openxmlformats.org/drawingml/2006/main" xmlns:r="http://schemas.openxmlformats.org/officeDocument/2006/relationships" xmlns:p="http://schemas.openxmlformats.org/presentationml/2006/main">
  <p:tag name="THINKCELLSHAPEDONOTDELETE" val="tuDlUdzk9bUTHNA1gFtw8VQ"/>
</p:tagLst>
</file>

<file path=ppt/tags/tag1009.xml><?xml version="1.0" encoding="utf-8"?>
<p:tagLst xmlns:a="http://schemas.openxmlformats.org/drawingml/2006/main" xmlns:r="http://schemas.openxmlformats.org/officeDocument/2006/relationships" xmlns:p="http://schemas.openxmlformats.org/presentationml/2006/main">
  <p:tag name="THINKCELLSHAPEDONOTDELETE" val="twwII0BciR6Ca9gMyCt_VY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j4NfL1sQF1x6TvAeas8ZJw"/>
</p:tagLst>
</file>

<file path=ppt/tags/tag1010.xml><?xml version="1.0" encoding="utf-8"?>
<p:tagLst xmlns:a="http://schemas.openxmlformats.org/drawingml/2006/main" xmlns:r="http://schemas.openxmlformats.org/officeDocument/2006/relationships" xmlns:p="http://schemas.openxmlformats.org/presentationml/2006/main">
  <p:tag name="THINKCELLSHAPEDONOTDELETE" val="txLUpsifCe8FwLmbT.SDE1g"/>
</p:tagLst>
</file>

<file path=ppt/tags/tag1011.xml><?xml version="1.0" encoding="utf-8"?>
<p:tagLst xmlns:a="http://schemas.openxmlformats.org/drawingml/2006/main" xmlns:r="http://schemas.openxmlformats.org/officeDocument/2006/relationships" xmlns:p="http://schemas.openxmlformats.org/presentationml/2006/main">
  <p:tag name="THINKCELLSHAPEDONOTDELETE" val="t2osul6vYpuzaWQN4nezBkQ"/>
</p:tagLst>
</file>

<file path=ppt/tags/tag1012.xml><?xml version="1.0" encoding="utf-8"?>
<p:tagLst xmlns:a="http://schemas.openxmlformats.org/drawingml/2006/main" xmlns:r="http://schemas.openxmlformats.org/officeDocument/2006/relationships" xmlns:p="http://schemas.openxmlformats.org/presentationml/2006/main">
  <p:tag name="THINKCELLSHAPEDONOTDELETE" val="tPz9ZEW3M2SumDSoCd4A9kg"/>
</p:tagLst>
</file>

<file path=ppt/tags/tag1013.xml><?xml version="1.0" encoding="utf-8"?>
<p:tagLst xmlns:a="http://schemas.openxmlformats.org/drawingml/2006/main" xmlns:r="http://schemas.openxmlformats.org/officeDocument/2006/relationships" xmlns:p="http://schemas.openxmlformats.org/presentationml/2006/main">
  <p:tag name="THINKCELLSHAPEDONOTDELETE" val="tEZRKX8wA4IpG6i9GW8ugbg"/>
</p:tagLst>
</file>

<file path=ppt/tags/tag1014.xml><?xml version="1.0" encoding="utf-8"?>
<p:tagLst xmlns:a="http://schemas.openxmlformats.org/drawingml/2006/main" xmlns:r="http://schemas.openxmlformats.org/officeDocument/2006/relationships" xmlns:p="http://schemas.openxmlformats.org/presentationml/2006/main">
  <p:tag name="THINKCELLSHAPEDONOTDELETE" val="tEl.XrRIpTW8UUhOp7IkPaA"/>
</p:tagLst>
</file>

<file path=ppt/tags/tag1015.xml><?xml version="1.0" encoding="utf-8"?>
<p:tagLst xmlns:a="http://schemas.openxmlformats.org/drawingml/2006/main" xmlns:r="http://schemas.openxmlformats.org/officeDocument/2006/relationships" xmlns:p="http://schemas.openxmlformats.org/presentationml/2006/main">
  <p:tag name="THINKCELLSHAPEDONOTDELETE" val="tXwtlGW.9uMDuuPNa8kTwzQ"/>
</p:tagLst>
</file>

<file path=ppt/tags/tag1016.xml><?xml version="1.0" encoding="utf-8"?>
<p:tagLst xmlns:a="http://schemas.openxmlformats.org/drawingml/2006/main" xmlns:r="http://schemas.openxmlformats.org/officeDocument/2006/relationships" xmlns:p="http://schemas.openxmlformats.org/presentationml/2006/main">
  <p:tag name="THINKCELLSHAPEDONOTDELETE" val="t6cbreYIDg_1Nt0l8DUqzww"/>
</p:tagLst>
</file>

<file path=ppt/tags/tag1017.xml><?xml version="1.0" encoding="utf-8"?>
<p:tagLst xmlns:a="http://schemas.openxmlformats.org/drawingml/2006/main" xmlns:r="http://schemas.openxmlformats.org/officeDocument/2006/relationships" xmlns:p="http://schemas.openxmlformats.org/presentationml/2006/main">
  <p:tag name="THINKCELLSHAPEDONOTDELETE" val="tkRcCRVi_zbGJpnQQWhpQxQ"/>
</p:tagLst>
</file>

<file path=ppt/tags/tag1018.xml><?xml version="1.0" encoding="utf-8"?>
<p:tagLst xmlns:a="http://schemas.openxmlformats.org/drawingml/2006/main" xmlns:r="http://schemas.openxmlformats.org/officeDocument/2006/relationships" xmlns:p="http://schemas.openxmlformats.org/presentationml/2006/main">
  <p:tag name="THINKCELLSHAPEDONOTDELETE" val="t4923YkRnYK4Uqe6X7BBxsA"/>
</p:tagLst>
</file>

<file path=ppt/tags/tag1019.xml><?xml version="1.0" encoding="utf-8"?>
<p:tagLst xmlns:a="http://schemas.openxmlformats.org/drawingml/2006/main" xmlns:r="http://schemas.openxmlformats.org/officeDocument/2006/relationships" xmlns:p="http://schemas.openxmlformats.org/presentationml/2006/main">
  <p:tag name="THINKCELLSHAPEDONOTDELETE" val="tkRcCRVi_zbGJpnQQWhpQx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0.xml><?xml version="1.0" encoding="utf-8"?>
<p:tagLst xmlns:a="http://schemas.openxmlformats.org/drawingml/2006/main" xmlns:r="http://schemas.openxmlformats.org/officeDocument/2006/relationships" xmlns:p="http://schemas.openxmlformats.org/presentationml/2006/main">
  <p:tag name="THINKCELLSHAPEDONOTDELETE" val="t4923YkRnYK4Uqe6X7BBxsA"/>
</p:tagLst>
</file>

<file path=ppt/tags/tag1021.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022.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023.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024.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025.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026.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027.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028.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029.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j4NfL1sQF1x6TvAeas8ZJw"/>
</p:tagLst>
</file>

<file path=ppt/tags/tag1030.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031.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032.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033.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034.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035.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0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7.xml><?xml version="1.0" encoding="utf-8"?>
<p:tagLst xmlns:a="http://schemas.openxmlformats.org/drawingml/2006/main" xmlns:r="http://schemas.openxmlformats.org/officeDocument/2006/relationships" xmlns:p="http://schemas.openxmlformats.org/presentationml/2006/main">
  <p:tag name="THINKCELLSHAPEDONOTDELETE" val="tdzrFAoZ2CD8D.BqnsXaasA"/>
</p:tagLst>
</file>

<file path=ppt/tags/tag1038.xml><?xml version="1.0" encoding="utf-8"?>
<p:tagLst xmlns:a="http://schemas.openxmlformats.org/drawingml/2006/main" xmlns:r="http://schemas.openxmlformats.org/officeDocument/2006/relationships" xmlns:p="http://schemas.openxmlformats.org/presentationml/2006/main">
  <p:tag name="THINKCELLSHAPEDONOTDELETE" val="tpZRufOKJIBXG97JHhUItAA"/>
</p:tagLst>
</file>

<file path=ppt/tags/tag1039.xml><?xml version="1.0" encoding="utf-8"?>
<p:tagLst xmlns:a="http://schemas.openxmlformats.org/drawingml/2006/main" xmlns:r="http://schemas.openxmlformats.org/officeDocument/2006/relationships" xmlns:p="http://schemas.openxmlformats.org/presentationml/2006/main">
  <p:tag name="THINKCELLSHAPEDONOTDELETE" val="tJrahww385mSuCIpAs0EOK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0.xml><?xml version="1.0" encoding="utf-8"?>
<p:tagLst xmlns:a="http://schemas.openxmlformats.org/drawingml/2006/main" xmlns:r="http://schemas.openxmlformats.org/officeDocument/2006/relationships" xmlns:p="http://schemas.openxmlformats.org/presentationml/2006/main">
  <p:tag name="THINKCELLSHAPEDONOTDELETE" val="txMq91Ss13GR8CuqbHHEEPw"/>
</p:tagLst>
</file>

<file path=ppt/tags/tag1041.xml><?xml version="1.0" encoding="utf-8"?>
<p:tagLst xmlns:a="http://schemas.openxmlformats.org/drawingml/2006/main" xmlns:r="http://schemas.openxmlformats.org/officeDocument/2006/relationships" xmlns:p="http://schemas.openxmlformats.org/presentationml/2006/main">
  <p:tag name="THINKCELLSHAPEDONOTDELETE" val="tkRcCRVi_zbGJpnQQWhpQxQ"/>
</p:tagLst>
</file>

<file path=ppt/tags/tag1042.xml><?xml version="1.0" encoding="utf-8"?>
<p:tagLst xmlns:a="http://schemas.openxmlformats.org/drawingml/2006/main" xmlns:r="http://schemas.openxmlformats.org/officeDocument/2006/relationships" xmlns:p="http://schemas.openxmlformats.org/presentationml/2006/main">
  <p:tag name="THINKCELLSHAPEDONOTDELETE" val="t4923YkRnYK4Uqe6X7BBxsA"/>
</p:tagLst>
</file>

<file path=ppt/tags/tag1043.xml><?xml version="1.0" encoding="utf-8"?>
<p:tagLst xmlns:a="http://schemas.openxmlformats.org/drawingml/2006/main" xmlns:r="http://schemas.openxmlformats.org/officeDocument/2006/relationships" xmlns:p="http://schemas.openxmlformats.org/presentationml/2006/main">
  <p:tag name="THINKCELLSHAPEDONOTDELETE" val="tAKTvAt3Y4KElcwSJSWEtBQ"/>
</p:tagLst>
</file>

<file path=ppt/tags/tag1044.xml><?xml version="1.0" encoding="utf-8"?>
<p:tagLst xmlns:a="http://schemas.openxmlformats.org/drawingml/2006/main" xmlns:r="http://schemas.openxmlformats.org/officeDocument/2006/relationships" xmlns:p="http://schemas.openxmlformats.org/presentationml/2006/main">
  <p:tag name="THINKCELLSHAPEDONOTDELETE" val="tfyryJAVEw527c.pRJG5fYg"/>
</p:tagLst>
</file>

<file path=ppt/tags/tag1045.xml><?xml version="1.0" encoding="utf-8"?>
<p:tagLst xmlns:a="http://schemas.openxmlformats.org/drawingml/2006/main" xmlns:r="http://schemas.openxmlformats.org/officeDocument/2006/relationships" xmlns:p="http://schemas.openxmlformats.org/presentationml/2006/main">
  <p:tag name="THINKCELLSHAPEDONOTDELETE" val="tqm8tdeyohS.RiIHO9SAagg"/>
</p:tagLst>
</file>

<file path=ppt/tags/tag1046.xml><?xml version="1.0" encoding="utf-8"?>
<p:tagLst xmlns:a="http://schemas.openxmlformats.org/drawingml/2006/main" xmlns:r="http://schemas.openxmlformats.org/officeDocument/2006/relationships" xmlns:p="http://schemas.openxmlformats.org/presentationml/2006/main">
  <p:tag name="THINKCELLSHAPEDONOTDELETE" val="tmyV7C1odu7VsPhr._9Ykow"/>
</p:tagLst>
</file>

<file path=ppt/tags/tag1047.xml><?xml version="1.0" encoding="utf-8"?>
<p:tagLst xmlns:a="http://schemas.openxmlformats.org/drawingml/2006/main" xmlns:r="http://schemas.openxmlformats.org/officeDocument/2006/relationships" xmlns:p="http://schemas.openxmlformats.org/presentationml/2006/main">
  <p:tag name="THINKCELLSHAPEDONOTDELETE" val="tjopYbxiMznYlUJmGYfdYAA"/>
</p:tagLst>
</file>

<file path=ppt/tags/tag1048.xml><?xml version="1.0" encoding="utf-8"?>
<p:tagLst xmlns:a="http://schemas.openxmlformats.org/drawingml/2006/main" xmlns:r="http://schemas.openxmlformats.org/officeDocument/2006/relationships" xmlns:p="http://schemas.openxmlformats.org/presentationml/2006/main">
  <p:tag name="THINKCELLSHAPEDONOTDELETE" val="tGoA7Owk3wo2VnQlmhJLSLQ"/>
</p:tagLst>
</file>

<file path=ppt/tags/tag1049.xml><?xml version="1.0" encoding="utf-8"?>
<p:tagLst xmlns:a="http://schemas.openxmlformats.org/drawingml/2006/main" xmlns:r="http://schemas.openxmlformats.org/officeDocument/2006/relationships" xmlns:p="http://schemas.openxmlformats.org/presentationml/2006/main">
  <p:tag name="THINKCELLSHAPEDONOTDELETE" val="t31Yr2jIUOnueDWiI9Fl7z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1050.xml><?xml version="1.0" encoding="utf-8"?>
<p:tagLst xmlns:a="http://schemas.openxmlformats.org/drawingml/2006/main" xmlns:r="http://schemas.openxmlformats.org/officeDocument/2006/relationships" xmlns:p="http://schemas.openxmlformats.org/presentationml/2006/main">
  <p:tag name="THINKCELLSHAPEDONOTDELETE" val="tJWYruD_PnoY_gPQbVInaig"/>
</p:tagLst>
</file>

<file path=ppt/tags/tag1051.xml><?xml version="1.0" encoding="utf-8"?>
<p:tagLst xmlns:a="http://schemas.openxmlformats.org/drawingml/2006/main" xmlns:r="http://schemas.openxmlformats.org/officeDocument/2006/relationships" xmlns:p="http://schemas.openxmlformats.org/presentationml/2006/main">
  <p:tag name="THINKCELLSHAPEDONOTDELETE" val="tNeHWiYAATiG2M5w1zAUEoA"/>
</p:tagLst>
</file>

<file path=ppt/tags/tag1052.xml><?xml version="1.0" encoding="utf-8"?>
<p:tagLst xmlns:a="http://schemas.openxmlformats.org/drawingml/2006/main" xmlns:r="http://schemas.openxmlformats.org/officeDocument/2006/relationships" xmlns:p="http://schemas.openxmlformats.org/presentationml/2006/main">
  <p:tag name="THINKCELLSHAPEDONOTDELETE" val="tSLs61SUNAo4UFblcunwoJw"/>
</p:tagLst>
</file>

<file path=ppt/tags/tag1053.xml><?xml version="1.0" encoding="utf-8"?>
<p:tagLst xmlns:a="http://schemas.openxmlformats.org/drawingml/2006/main" xmlns:r="http://schemas.openxmlformats.org/officeDocument/2006/relationships" xmlns:p="http://schemas.openxmlformats.org/presentationml/2006/main">
  <p:tag name="THINKCELLSHAPEDONOTDELETE" val="tztQilD8L7IzlSPqzzyfLuQ"/>
</p:tagLst>
</file>

<file path=ppt/tags/tag1054.xml><?xml version="1.0" encoding="utf-8"?>
<p:tagLst xmlns:a="http://schemas.openxmlformats.org/drawingml/2006/main" xmlns:r="http://schemas.openxmlformats.org/officeDocument/2006/relationships" xmlns:p="http://schemas.openxmlformats.org/presentationml/2006/main">
  <p:tag name="THINKCELLSHAPEDONOTDELETE" val="t5GfvYukSS1RJhkZWsjLi9A"/>
</p:tagLst>
</file>

<file path=ppt/tags/tag1055.xml><?xml version="1.0" encoding="utf-8"?>
<p:tagLst xmlns:a="http://schemas.openxmlformats.org/drawingml/2006/main" xmlns:r="http://schemas.openxmlformats.org/officeDocument/2006/relationships" xmlns:p="http://schemas.openxmlformats.org/presentationml/2006/main">
  <p:tag name="THINKCELLSHAPEDONOTDELETE" val="t9aw8sgL4yhS9bbc8s9zR3Q"/>
</p:tagLst>
</file>

<file path=ppt/tags/tag1056.xml><?xml version="1.0" encoding="utf-8"?>
<p:tagLst xmlns:a="http://schemas.openxmlformats.org/drawingml/2006/main" xmlns:r="http://schemas.openxmlformats.org/officeDocument/2006/relationships" xmlns:p="http://schemas.openxmlformats.org/presentationml/2006/main">
  <p:tag name="THINKCELLSHAPEDONOTDELETE" val="twb1ABW_88dO.2fC19k_Ktw"/>
</p:tagLst>
</file>

<file path=ppt/tags/tag1057.xml><?xml version="1.0" encoding="utf-8"?>
<p:tagLst xmlns:a="http://schemas.openxmlformats.org/drawingml/2006/main" xmlns:r="http://schemas.openxmlformats.org/officeDocument/2006/relationships" xmlns:p="http://schemas.openxmlformats.org/presentationml/2006/main">
  <p:tag name="THINKCELLSHAPEDONOTDELETE" val="t7ltPC8uhdflbILGYUpcZ6A"/>
</p:tagLst>
</file>

<file path=ppt/tags/tag1058.xml><?xml version="1.0" encoding="utf-8"?>
<p:tagLst xmlns:a="http://schemas.openxmlformats.org/drawingml/2006/main" xmlns:r="http://schemas.openxmlformats.org/officeDocument/2006/relationships" xmlns:p="http://schemas.openxmlformats.org/presentationml/2006/main">
  <p:tag name="THINKCELLSHAPEDONOTDELETE" val="t0NVMNdJoL5lqF7is1kHuFA"/>
</p:tagLst>
</file>

<file path=ppt/tags/tag1059.xml><?xml version="1.0" encoding="utf-8"?>
<p:tagLst xmlns:a="http://schemas.openxmlformats.org/drawingml/2006/main" xmlns:r="http://schemas.openxmlformats.org/officeDocument/2006/relationships" xmlns:p="http://schemas.openxmlformats.org/presentationml/2006/main">
  <p:tag name="THINKCELLSHAPEDONOTDELETE" val="tLjHcUq2ISnEWjPH69CpXk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0.xml><?xml version="1.0" encoding="utf-8"?>
<p:tagLst xmlns:a="http://schemas.openxmlformats.org/drawingml/2006/main" xmlns:r="http://schemas.openxmlformats.org/officeDocument/2006/relationships" xmlns:p="http://schemas.openxmlformats.org/presentationml/2006/main">
  <p:tag name="THINKCELLSHAPEDONOTDELETE" val="tEbS5LOyTaoNwPO.GcTezEA"/>
</p:tagLst>
</file>

<file path=ppt/tags/tag1061.xml><?xml version="1.0" encoding="utf-8"?>
<p:tagLst xmlns:a="http://schemas.openxmlformats.org/drawingml/2006/main" xmlns:r="http://schemas.openxmlformats.org/officeDocument/2006/relationships" xmlns:p="http://schemas.openxmlformats.org/presentationml/2006/main">
  <p:tag name="THINKCELLSHAPEDONOTDELETE" val="t9eLOHmDJ7AkBkmAEHfC2Kw"/>
</p:tagLst>
</file>

<file path=ppt/tags/tag1062.xml><?xml version="1.0" encoding="utf-8"?>
<p:tagLst xmlns:a="http://schemas.openxmlformats.org/drawingml/2006/main" xmlns:r="http://schemas.openxmlformats.org/officeDocument/2006/relationships" xmlns:p="http://schemas.openxmlformats.org/presentationml/2006/main">
  <p:tag name="THINKCELLSHAPEDONOTDELETE" val="tayilOUsvfi22zUWpUlfxRg"/>
</p:tagLst>
</file>

<file path=ppt/tags/tag1063.xml><?xml version="1.0" encoding="utf-8"?>
<p:tagLst xmlns:a="http://schemas.openxmlformats.org/drawingml/2006/main" xmlns:r="http://schemas.openxmlformats.org/officeDocument/2006/relationships" xmlns:p="http://schemas.openxmlformats.org/presentationml/2006/main">
  <p:tag name="THINKCELLSHAPEDONOTDELETE" val="t3en1I4XA_enR.F0Jgt6CkQ"/>
</p:tagLst>
</file>

<file path=ppt/tags/tag1064.xml><?xml version="1.0" encoding="utf-8"?>
<p:tagLst xmlns:a="http://schemas.openxmlformats.org/drawingml/2006/main" xmlns:r="http://schemas.openxmlformats.org/officeDocument/2006/relationships" xmlns:p="http://schemas.openxmlformats.org/presentationml/2006/main">
  <p:tag name="THINKCELLSHAPEDONOTDELETE" val="tvBs3Elh1xTUHuK8TkFVWyw"/>
</p:tagLst>
</file>

<file path=ppt/tags/tag1065.xml><?xml version="1.0" encoding="utf-8"?>
<p:tagLst xmlns:a="http://schemas.openxmlformats.org/drawingml/2006/main" xmlns:r="http://schemas.openxmlformats.org/officeDocument/2006/relationships" xmlns:p="http://schemas.openxmlformats.org/presentationml/2006/main">
  <p:tag name="THINKCELLSHAPEDONOTDELETE" val="tOVhxghvmeZJIUt3UgoEQkw"/>
</p:tagLst>
</file>

<file path=ppt/tags/tag1066.xml><?xml version="1.0" encoding="utf-8"?>
<p:tagLst xmlns:a="http://schemas.openxmlformats.org/drawingml/2006/main" xmlns:r="http://schemas.openxmlformats.org/officeDocument/2006/relationships" xmlns:p="http://schemas.openxmlformats.org/presentationml/2006/main">
  <p:tag name="THINKCELLSHAPEDONOTDELETE" val="txtuBKkfMJ9BDGdguKw_jJg"/>
</p:tagLst>
</file>

<file path=ppt/tags/tag1067.xml><?xml version="1.0" encoding="utf-8"?>
<p:tagLst xmlns:a="http://schemas.openxmlformats.org/drawingml/2006/main" xmlns:r="http://schemas.openxmlformats.org/officeDocument/2006/relationships" xmlns:p="http://schemas.openxmlformats.org/presentationml/2006/main">
  <p:tag name="THINKCELLSHAPEDONOTDELETE" val="tZ8ZU.PB.O64WgwAQeuO_ww"/>
</p:tagLst>
</file>

<file path=ppt/tags/tag1068.xml><?xml version="1.0" encoding="utf-8"?>
<p:tagLst xmlns:a="http://schemas.openxmlformats.org/drawingml/2006/main" xmlns:r="http://schemas.openxmlformats.org/officeDocument/2006/relationships" xmlns:p="http://schemas.openxmlformats.org/presentationml/2006/main">
  <p:tag name="THINKCELLSHAPEDONOTDELETE" val="tGbmWswyyZ13jzn6v2rAGHQ"/>
</p:tagLst>
</file>

<file path=ppt/tags/tag1069.xml><?xml version="1.0" encoding="utf-8"?>
<p:tagLst xmlns:a="http://schemas.openxmlformats.org/drawingml/2006/main" xmlns:r="http://schemas.openxmlformats.org/officeDocument/2006/relationships" xmlns:p="http://schemas.openxmlformats.org/presentationml/2006/main">
  <p:tag name="THINKCELLSHAPEDONOTDELETE" val="txwu1b1NFxf2jthDKMynhR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1070.xml><?xml version="1.0" encoding="utf-8"?>
<p:tagLst xmlns:a="http://schemas.openxmlformats.org/drawingml/2006/main" xmlns:r="http://schemas.openxmlformats.org/officeDocument/2006/relationships" xmlns:p="http://schemas.openxmlformats.org/presentationml/2006/main">
  <p:tag name="THINKCELLSHAPEDONOTDELETE" val="twmQclJpd20wTKdlur1kC.w"/>
</p:tagLst>
</file>

<file path=ppt/tags/tag1071.xml><?xml version="1.0" encoding="utf-8"?>
<p:tagLst xmlns:a="http://schemas.openxmlformats.org/drawingml/2006/main" xmlns:r="http://schemas.openxmlformats.org/officeDocument/2006/relationships" xmlns:p="http://schemas.openxmlformats.org/presentationml/2006/main">
  <p:tag name="THINKCELLSHAPEDONOTDELETE" val="txFeow4oqrHEQG1OhswDSzQ"/>
</p:tagLst>
</file>

<file path=ppt/tags/tag1072.xml><?xml version="1.0" encoding="utf-8"?>
<p:tagLst xmlns:a="http://schemas.openxmlformats.org/drawingml/2006/main" xmlns:r="http://schemas.openxmlformats.org/officeDocument/2006/relationships" xmlns:p="http://schemas.openxmlformats.org/presentationml/2006/main">
  <p:tag name="THINKCELLSHAPEDONOTDELETE" val="tzg9MtkRS6JSK.d8Xx8s9sw"/>
</p:tagLst>
</file>

<file path=ppt/tags/tag1073.xml><?xml version="1.0" encoding="utf-8"?>
<p:tagLst xmlns:a="http://schemas.openxmlformats.org/drawingml/2006/main" xmlns:r="http://schemas.openxmlformats.org/officeDocument/2006/relationships" xmlns:p="http://schemas.openxmlformats.org/presentationml/2006/main">
  <p:tag name="THINKCELLSHAPEDONOTDELETE" val="ttXttDregr4yYhSSYFZD7dg"/>
</p:tagLst>
</file>

<file path=ppt/tags/tag1074.xml><?xml version="1.0" encoding="utf-8"?>
<p:tagLst xmlns:a="http://schemas.openxmlformats.org/drawingml/2006/main" xmlns:r="http://schemas.openxmlformats.org/officeDocument/2006/relationships" xmlns:p="http://schemas.openxmlformats.org/presentationml/2006/main">
  <p:tag name="THINKCELLSHAPEDONOTDELETE" val="tUerQp4sRpyjIUPzUopDb0Q"/>
</p:tagLst>
</file>

<file path=ppt/tags/tag1075.xml><?xml version="1.0" encoding="utf-8"?>
<p:tagLst xmlns:a="http://schemas.openxmlformats.org/drawingml/2006/main" xmlns:r="http://schemas.openxmlformats.org/officeDocument/2006/relationships" xmlns:p="http://schemas.openxmlformats.org/presentationml/2006/main">
  <p:tag name="THINKCELLSHAPEDONOTDELETE" val="teG031ggrNrGxvfgRn2mfAA"/>
</p:tagLst>
</file>

<file path=ppt/tags/tag1076.xml><?xml version="1.0" encoding="utf-8"?>
<p:tagLst xmlns:a="http://schemas.openxmlformats.org/drawingml/2006/main" xmlns:r="http://schemas.openxmlformats.org/officeDocument/2006/relationships" xmlns:p="http://schemas.openxmlformats.org/presentationml/2006/main">
  <p:tag name="THINKCELLSHAPEDONOTDELETE" val="tNNBgFJmXmH89GTOZbR8aCQ"/>
</p:tagLst>
</file>

<file path=ppt/tags/tag1077.xml><?xml version="1.0" encoding="utf-8"?>
<p:tagLst xmlns:a="http://schemas.openxmlformats.org/drawingml/2006/main" xmlns:r="http://schemas.openxmlformats.org/officeDocument/2006/relationships" xmlns:p="http://schemas.openxmlformats.org/presentationml/2006/main">
  <p:tag name="THINKCELLSHAPEDONOTDELETE" val="t.yEvBmrWmpnp0UHIAO5zDg"/>
</p:tagLst>
</file>

<file path=ppt/tags/tag1078.xml><?xml version="1.0" encoding="utf-8"?>
<p:tagLst xmlns:a="http://schemas.openxmlformats.org/drawingml/2006/main" xmlns:r="http://schemas.openxmlformats.org/officeDocument/2006/relationships" xmlns:p="http://schemas.openxmlformats.org/presentationml/2006/main">
  <p:tag name="THINKCELLSHAPEDONOTDELETE" val="t5.EU7PVuMocV7ADkqmBSsg"/>
</p:tagLst>
</file>

<file path=ppt/tags/tag1079.xml><?xml version="1.0" encoding="utf-8"?>
<p:tagLst xmlns:a="http://schemas.openxmlformats.org/drawingml/2006/main" xmlns:r="http://schemas.openxmlformats.org/officeDocument/2006/relationships" xmlns:p="http://schemas.openxmlformats.org/presentationml/2006/main">
  <p:tag name="THINKCELLSHAPEDONOTDELETE" val="t3I4DtRmW9_cpjTY.7b_oA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0.xml><?xml version="1.0" encoding="utf-8"?>
<p:tagLst xmlns:a="http://schemas.openxmlformats.org/drawingml/2006/main" xmlns:r="http://schemas.openxmlformats.org/officeDocument/2006/relationships" xmlns:p="http://schemas.openxmlformats.org/presentationml/2006/main">
  <p:tag name="THINKCELLSHAPEDONOTDELETE" val="tsSaU7dQfo7a8c26uj.hRxw"/>
</p:tagLst>
</file>

<file path=ppt/tags/tag1081.xml><?xml version="1.0" encoding="utf-8"?>
<p:tagLst xmlns:a="http://schemas.openxmlformats.org/drawingml/2006/main" xmlns:r="http://schemas.openxmlformats.org/officeDocument/2006/relationships" xmlns:p="http://schemas.openxmlformats.org/presentationml/2006/main">
  <p:tag name="THINKCELLSHAPEDONOTDELETE" val="t_PeBkLIJ_P9xudaGQKU66w"/>
</p:tagLst>
</file>

<file path=ppt/tags/tag1082.xml><?xml version="1.0" encoding="utf-8"?>
<p:tagLst xmlns:a="http://schemas.openxmlformats.org/drawingml/2006/main" xmlns:r="http://schemas.openxmlformats.org/officeDocument/2006/relationships" xmlns:p="http://schemas.openxmlformats.org/presentationml/2006/main">
  <p:tag name="THINKCELLSHAPEDONOTDELETE" val="toEEN7UB6gXuGPu_MBcNLqw"/>
</p:tagLst>
</file>

<file path=ppt/tags/tag1083.xml><?xml version="1.0" encoding="utf-8"?>
<p:tagLst xmlns:a="http://schemas.openxmlformats.org/drawingml/2006/main" xmlns:r="http://schemas.openxmlformats.org/officeDocument/2006/relationships" xmlns:p="http://schemas.openxmlformats.org/presentationml/2006/main">
  <p:tag name="THINKCELLSHAPEDONOTDELETE" val="trnH9iMI7GyB9j5AIIHizrA"/>
</p:tagLst>
</file>

<file path=ppt/tags/tag1084.xml><?xml version="1.0" encoding="utf-8"?>
<p:tagLst xmlns:a="http://schemas.openxmlformats.org/drawingml/2006/main" xmlns:r="http://schemas.openxmlformats.org/officeDocument/2006/relationships" xmlns:p="http://schemas.openxmlformats.org/presentationml/2006/main">
  <p:tag name="THINKCELLSHAPEDONOTDELETE" val="toUKEWSpE9HwR_AE_VjUUYA"/>
</p:tagLst>
</file>

<file path=ppt/tags/tag1085.xml><?xml version="1.0" encoding="utf-8"?>
<p:tagLst xmlns:a="http://schemas.openxmlformats.org/drawingml/2006/main" xmlns:r="http://schemas.openxmlformats.org/officeDocument/2006/relationships" xmlns:p="http://schemas.openxmlformats.org/presentationml/2006/main">
  <p:tag name="THINKCELLSHAPEDONOTDELETE" val="tFj.fjfR8zuC0kfLC0XF9tw"/>
</p:tagLst>
</file>

<file path=ppt/tags/tag1086.xml><?xml version="1.0" encoding="utf-8"?>
<p:tagLst xmlns:a="http://schemas.openxmlformats.org/drawingml/2006/main" xmlns:r="http://schemas.openxmlformats.org/officeDocument/2006/relationships" xmlns:p="http://schemas.openxmlformats.org/presentationml/2006/main">
  <p:tag name="THINKCELLSHAPEDONOTDELETE" val="tzO5fjyItqesDKqdDGTay4w"/>
</p:tagLst>
</file>

<file path=ppt/tags/tag1087.xml><?xml version="1.0" encoding="utf-8"?>
<p:tagLst xmlns:a="http://schemas.openxmlformats.org/drawingml/2006/main" xmlns:r="http://schemas.openxmlformats.org/officeDocument/2006/relationships" xmlns:p="http://schemas.openxmlformats.org/presentationml/2006/main">
  <p:tag name="THINKCELLSHAPEDONOTDELETE" val="tIpLZ7KwnELD3cvFKRn9ihA"/>
</p:tagLst>
</file>

<file path=ppt/tags/tag1088.xml><?xml version="1.0" encoding="utf-8"?>
<p:tagLst xmlns:a="http://schemas.openxmlformats.org/drawingml/2006/main" xmlns:r="http://schemas.openxmlformats.org/officeDocument/2006/relationships" xmlns:p="http://schemas.openxmlformats.org/presentationml/2006/main">
  <p:tag name="THINKCELLSHAPEDONOTDELETE" val="tv7L6tiSSAUK2Dn1m_qF3mQ"/>
</p:tagLst>
</file>

<file path=ppt/tags/tag1089.xml><?xml version="1.0" encoding="utf-8"?>
<p:tagLst xmlns:a="http://schemas.openxmlformats.org/drawingml/2006/main" xmlns:r="http://schemas.openxmlformats.org/officeDocument/2006/relationships" xmlns:p="http://schemas.openxmlformats.org/presentationml/2006/main">
  <p:tag name="THINKCELLSHAPEDONOTDELETE" val="tbS4RpcWWLJL2F9G_peAoy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1090.xml><?xml version="1.0" encoding="utf-8"?>
<p:tagLst xmlns:a="http://schemas.openxmlformats.org/drawingml/2006/main" xmlns:r="http://schemas.openxmlformats.org/officeDocument/2006/relationships" xmlns:p="http://schemas.openxmlformats.org/presentationml/2006/main">
  <p:tag name="THINKCELLSHAPEDONOTDELETE" val="tg8NhRKeMR4mNjJfKRofdYQ"/>
</p:tagLst>
</file>

<file path=ppt/tags/tag1091.xml><?xml version="1.0" encoding="utf-8"?>
<p:tagLst xmlns:a="http://schemas.openxmlformats.org/drawingml/2006/main" xmlns:r="http://schemas.openxmlformats.org/officeDocument/2006/relationships" xmlns:p="http://schemas.openxmlformats.org/presentationml/2006/main">
  <p:tag name="THINKCELLSHAPEDONOTDELETE" val="t1F9AdPO9s2rNo1J6xH_dZA"/>
</p:tagLst>
</file>

<file path=ppt/tags/tag1092.xml><?xml version="1.0" encoding="utf-8"?>
<p:tagLst xmlns:a="http://schemas.openxmlformats.org/drawingml/2006/main" xmlns:r="http://schemas.openxmlformats.org/officeDocument/2006/relationships" xmlns:p="http://schemas.openxmlformats.org/presentationml/2006/main">
  <p:tag name="THINKCELLSHAPEDONOTDELETE" val="tgPiViCuVyhE6imYBoD0uLg"/>
</p:tagLst>
</file>

<file path=ppt/tags/tag1093.xml><?xml version="1.0" encoding="utf-8"?>
<p:tagLst xmlns:a="http://schemas.openxmlformats.org/drawingml/2006/main" xmlns:r="http://schemas.openxmlformats.org/officeDocument/2006/relationships" xmlns:p="http://schemas.openxmlformats.org/presentationml/2006/main">
  <p:tag name="THINKCELLSHAPEDONOTDELETE" val="tA5t4Xp96AKz0Sg8jpBVA0g"/>
</p:tagLst>
</file>

<file path=ppt/tags/tag1094.xml><?xml version="1.0" encoding="utf-8"?>
<p:tagLst xmlns:a="http://schemas.openxmlformats.org/drawingml/2006/main" xmlns:r="http://schemas.openxmlformats.org/officeDocument/2006/relationships" xmlns:p="http://schemas.openxmlformats.org/presentationml/2006/main">
  <p:tag name="THINKCELLSHAPEDONOTDELETE" val="tpUyU6l1NdbDxjdk9XvtBUg"/>
</p:tagLst>
</file>

<file path=ppt/tags/tag1095.xml><?xml version="1.0" encoding="utf-8"?>
<p:tagLst xmlns:a="http://schemas.openxmlformats.org/drawingml/2006/main" xmlns:r="http://schemas.openxmlformats.org/officeDocument/2006/relationships" xmlns:p="http://schemas.openxmlformats.org/presentationml/2006/main">
  <p:tag name="THINKCELLSHAPEDONOTDELETE" val="tjHllScCS3ujl8sj4oUkedw"/>
</p:tagLst>
</file>

<file path=ppt/tags/tag1096.xml><?xml version="1.0" encoding="utf-8"?>
<p:tagLst xmlns:a="http://schemas.openxmlformats.org/drawingml/2006/main" xmlns:r="http://schemas.openxmlformats.org/officeDocument/2006/relationships" xmlns:p="http://schemas.openxmlformats.org/presentationml/2006/main">
  <p:tag name="THINKCELLSHAPEDONOTDELETE" val="tNZrXsYODvdtGkapwi5.e5g"/>
</p:tagLst>
</file>

<file path=ppt/tags/tag1097.xml><?xml version="1.0" encoding="utf-8"?>
<p:tagLst xmlns:a="http://schemas.openxmlformats.org/drawingml/2006/main" xmlns:r="http://schemas.openxmlformats.org/officeDocument/2006/relationships" xmlns:p="http://schemas.openxmlformats.org/presentationml/2006/main">
  <p:tag name="THINKCELLSHAPEDONOTDELETE" val="tIz_.5AJVIFcw4Z3RYlsKGg"/>
</p:tagLst>
</file>

<file path=ppt/tags/tag1098.xml><?xml version="1.0" encoding="utf-8"?>
<p:tagLst xmlns:a="http://schemas.openxmlformats.org/drawingml/2006/main" xmlns:r="http://schemas.openxmlformats.org/officeDocument/2006/relationships" xmlns:p="http://schemas.openxmlformats.org/presentationml/2006/main">
  <p:tag name="THINKCELLSHAPEDONOTDELETE" val="tnoW2rgTBedF15bPJPAXw0Q"/>
</p:tagLst>
</file>

<file path=ppt/tags/tag1099.xml><?xml version="1.0" encoding="utf-8"?>
<p:tagLst xmlns:a="http://schemas.openxmlformats.org/drawingml/2006/main" xmlns:r="http://schemas.openxmlformats.org/officeDocument/2006/relationships" xmlns:p="http://schemas.openxmlformats.org/presentationml/2006/main">
  <p:tag name="THINKCELLSHAPEDONOTDELETE" val="t87_KH47m5FcGk575A86ut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jXBwpbKVv1n2Gog8YcQQb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0.xml><?xml version="1.0" encoding="utf-8"?>
<p:tagLst xmlns:a="http://schemas.openxmlformats.org/drawingml/2006/main" xmlns:r="http://schemas.openxmlformats.org/officeDocument/2006/relationships" xmlns:p="http://schemas.openxmlformats.org/presentationml/2006/main">
  <p:tag name="THINKCELLSHAPEDONOTDELETE" val="tnl6aIMyVfn4gSN2gwCDXrg"/>
</p:tagLst>
</file>

<file path=ppt/tags/tag1101.xml><?xml version="1.0" encoding="utf-8"?>
<p:tagLst xmlns:a="http://schemas.openxmlformats.org/drawingml/2006/main" xmlns:r="http://schemas.openxmlformats.org/officeDocument/2006/relationships" xmlns:p="http://schemas.openxmlformats.org/presentationml/2006/main">
  <p:tag name="THINKCELLSHAPEDONOTDELETE" val="tHv.5b8abJsJpDdp6wzGjhA"/>
</p:tagLst>
</file>

<file path=ppt/tags/tag1102.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03.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04.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05.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06.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07.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08.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09.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1110.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11.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12.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13.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14.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15.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16.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17.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18.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0.xml><?xml version="1.0" encoding="utf-8"?>
<p:tagLst xmlns:a="http://schemas.openxmlformats.org/drawingml/2006/main" xmlns:r="http://schemas.openxmlformats.org/officeDocument/2006/relationships" xmlns:p="http://schemas.openxmlformats.org/presentationml/2006/main">
  <p:tag name="THINKCELLSHAPEDONOTDELETE" val="tgwZOj6fTGuE_6j428e8tmg"/>
</p:tagLst>
</file>

<file path=ppt/tags/tag1121.xml><?xml version="1.0" encoding="utf-8"?>
<p:tagLst xmlns:a="http://schemas.openxmlformats.org/drawingml/2006/main" xmlns:r="http://schemas.openxmlformats.org/officeDocument/2006/relationships" xmlns:p="http://schemas.openxmlformats.org/presentationml/2006/main">
  <p:tag name="THINKCELLSHAPEDONOTDELETE" val="twxi6YWAZgZTEaqe9P3vQ2g"/>
</p:tagLst>
</file>

<file path=ppt/tags/tag1122.xml><?xml version="1.0" encoding="utf-8"?>
<p:tagLst xmlns:a="http://schemas.openxmlformats.org/drawingml/2006/main" xmlns:r="http://schemas.openxmlformats.org/officeDocument/2006/relationships" xmlns:p="http://schemas.openxmlformats.org/presentationml/2006/main">
  <p:tag name="THINKCELLSHAPEDONOTDELETE" val="tc_F7qk8g6ah6M.vFcHtRXw"/>
</p:tagLst>
</file>

<file path=ppt/tags/tag1123.xml><?xml version="1.0" encoding="utf-8"?>
<p:tagLst xmlns:a="http://schemas.openxmlformats.org/drawingml/2006/main" xmlns:r="http://schemas.openxmlformats.org/officeDocument/2006/relationships" xmlns:p="http://schemas.openxmlformats.org/presentationml/2006/main">
  <p:tag name="THINKCELLSHAPEDONOTDELETE" val="tm742.pA8.9T.9TTfwVb2KQ"/>
</p:tagLst>
</file>

<file path=ppt/tags/tag1124.xml><?xml version="1.0" encoding="utf-8"?>
<p:tagLst xmlns:a="http://schemas.openxmlformats.org/drawingml/2006/main" xmlns:r="http://schemas.openxmlformats.org/officeDocument/2006/relationships" xmlns:p="http://schemas.openxmlformats.org/presentationml/2006/main">
  <p:tag name="THINKCELLSHAPEDONOTDELETE" val="tTZe95E9YAlnbLQSkmi7KWA"/>
</p:tagLst>
</file>

<file path=ppt/tags/tag1125.xml><?xml version="1.0" encoding="utf-8"?>
<p:tagLst xmlns:a="http://schemas.openxmlformats.org/drawingml/2006/main" xmlns:r="http://schemas.openxmlformats.org/officeDocument/2006/relationships" xmlns:p="http://schemas.openxmlformats.org/presentationml/2006/main">
  <p:tag name="THINKCELLSHAPEDONOTDELETE" val="tS6F7X8ZVE0.iZrMkGcTKYg"/>
</p:tagLst>
</file>

<file path=ppt/tags/tag1126.xml><?xml version="1.0" encoding="utf-8"?>
<p:tagLst xmlns:a="http://schemas.openxmlformats.org/drawingml/2006/main" xmlns:r="http://schemas.openxmlformats.org/officeDocument/2006/relationships" xmlns:p="http://schemas.openxmlformats.org/presentationml/2006/main">
  <p:tag name="THINKCELLSHAPEDONOTDELETE" val="tyYzmZOkuAo1TTbhzFMZvow"/>
</p:tagLst>
</file>

<file path=ppt/tags/tag1127.xml><?xml version="1.0" encoding="utf-8"?>
<p:tagLst xmlns:a="http://schemas.openxmlformats.org/drawingml/2006/main" xmlns:r="http://schemas.openxmlformats.org/officeDocument/2006/relationships" xmlns:p="http://schemas.openxmlformats.org/presentationml/2006/main">
  <p:tag name="THINKCELLSHAPEDONOTDELETE" val="tYwT5_hgM79Ye5y65mdbdPg"/>
</p:tagLst>
</file>

<file path=ppt/tags/tag1128.xml><?xml version="1.0" encoding="utf-8"?>
<p:tagLst xmlns:a="http://schemas.openxmlformats.org/drawingml/2006/main" xmlns:r="http://schemas.openxmlformats.org/officeDocument/2006/relationships" xmlns:p="http://schemas.openxmlformats.org/presentationml/2006/main">
  <p:tag name="THINKCELLSHAPEDONOTDELETE" val="twiVEUcoLNXO.8QKGeKrZeQ"/>
</p:tagLst>
</file>

<file path=ppt/tags/tag1129.xml><?xml version="1.0" encoding="utf-8"?>
<p:tagLst xmlns:a="http://schemas.openxmlformats.org/drawingml/2006/main" xmlns:r="http://schemas.openxmlformats.org/officeDocument/2006/relationships" xmlns:p="http://schemas.openxmlformats.org/presentationml/2006/main">
  <p:tag name="THINKCELLSHAPEDONOTDELETE" val="terkmwUr614_Lr.t7rkV2l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0.xml><?xml version="1.0" encoding="utf-8"?>
<p:tagLst xmlns:a="http://schemas.openxmlformats.org/drawingml/2006/main" xmlns:r="http://schemas.openxmlformats.org/officeDocument/2006/relationships" xmlns:p="http://schemas.openxmlformats.org/presentationml/2006/main">
  <p:tag name="THINKCELLSHAPEDONOTDELETE" val="tDMAAekVQ3NmqFM2LC6UHfw"/>
</p:tagLst>
</file>

<file path=ppt/tags/tag1131.xml><?xml version="1.0" encoding="utf-8"?>
<p:tagLst xmlns:a="http://schemas.openxmlformats.org/drawingml/2006/main" xmlns:r="http://schemas.openxmlformats.org/officeDocument/2006/relationships" xmlns:p="http://schemas.openxmlformats.org/presentationml/2006/main">
  <p:tag name="THINKCELLSHAPEDONOTDELETE" val="tN3NIbrpDDuFAg.ZfsHqcFg"/>
</p:tagLst>
</file>

<file path=ppt/tags/tag1132.xml><?xml version="1.0" encoding="utf-8"?>
<p:tagLst xmlns:a="http://schemas.openxmlformats.org/drawingml/2006/main" xmlns:r="http://schemas.openxmlformats.org/officeDocument/2006/relationships" xmlns:p="http://schemas.openxmlformats.org/presentationml/2006/main">
  <p:tag name="THINKCELLSHAPEDONOTDELETE" val="tXZo1BaZUzwYArz39xdyLNA"/>
</p:tagLst>
</file>

<file path=ppt/tags/tag1133.xml><?xml version="1.0" encoding="utf-8"?>
<p:tagLst xmlns:a="http://schemas.openxmlformats.org/drawingml/2006/main" xmlns:r="http://schemas.openxmlformats.org/officeDocument/2006/relationships" xmlns:p="http://schemas.openxmlformats.org/presentationml/2006/main">
  <p:tag name="THINKCELLSHAPEDONOTDELETE" val="t8fjXoqwtNqisq.oHC4THFw"/>
</p:tagLst>
</file>

<file path=ppt/tags/tag1134.xml><?xml version="1.0" encoding="utf-8"?>
<p:tagLst xmlns:a="http://schemas.openxmlformats.org/drawingml/2006/main" xmlns:r="http://schemas.openxmlformats.org/officeDocument/2006/relationships" xmlns:p="http://schemas.openxmlformats.org/presentationml/2006/main">
  <p:tag name="THINKCELLSHAPEDONOTDELETE" val="tsFQJ0uw2P4noO7VPN5yLTA"/>
</p:tagLst>
</file>

<file path=ppt/tags/tag1135.xml><?xml version="1.0" encoding="utf-8"?>
<p:tagLst xmlns:a="http://schemas.openxmlformats.org/drawingml/2006/main" xmlns:r="http://schemas.openxmlformats.org/officeDocument/2006/relationships" xmlns:p="http://schemas.openxmlformats.org/presentationml/2006/main">
  <p:tag name="THINKCELLSHAPEDONOTDELETE" val="tQx44IWKqtBXhsESbE_C.xQ"/>
</p:tagLst>
</file>

<file path=ppt/tags/tag1136.xml><?xml version="1.0" encoding="utf-8"?>
<p:tagLst xmlns:a="http://schemas.openxmlformats.org/drawingml/2006/main" xmlns:r="http://schemas.openxmlformats.org/officeDocument/2006/relationships" xmlns:p="http://schemas.openxmlformats.org/presentationml/2006/main">
  <p:tag name="THINKCELLSHAPEDONOTDELETE" val="t.w5joGVNvzKN6NO5WqDzCw"/>
</p:tagLst>
</file>

<file path=ppt/tags/tag1137.xml><?xml version="1.0" encoding="utf-8"?>
<p:tagLst xmlns:a="http://schemas.openxmlformats.org/drawingml/2006/main" xmlns:r="http://schemas.openxmlformats.org/officeDocument/2006/relationships" xmlns:p="http://schemas.openxmlformats.org/presentationml/2006/main">
  <p:tag name="THINKCELLSHAPEDONOTDELETE" val="tdt0TgebTKtwHudHKSwAyoQ"/>
</p:tagLst>
</file>

<file path=ppt/tags/tag1138.xml><?xml version="1.0" encoding="utf-8"?>
<p:tagLst xmlns:a="http://schemas.openxmlformats.org/drawingml/2006/main" xmlns:r="http://schemas.openxmlformats.org/officeDocument/2006/relationships" xmlns:p="http://schemas.openxmlformats.org/presentationml/2006/main">
  <p:tag name="THINKCELLSHAPEDONOTDELETE" val="tzPM5H5fUJgL4dFwsiwnv2g"/>
</p:tagLst>
</file>

<file path=ppt/tags/tag1139.xml><?xml version="1.0" encoding="utf-8"?>
<p:tagLst xmlns:a="http://schemas.openxmlformats.org/drawingml/2006/main" xmlns:r="http://schemas.openxmlformats.org/officeDocument/2006/relationships" xmlns:p="http://schemas.openxmlformats.org/presentationml/2006/main">
  <p:tag name="THINKCELLSHAPEDONOTDELETE" val="tjlnBw1jpfd3ZMGF6h73v6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1140.xml><?xml version="1.0" encoding="utf-8"?>
<p:tagLst xmlns:a="http://schemas.openxmlformats.org/drawingml/2006/main" xmlns:r="http://schemas.openxmlformats.org/officeDocument/2006/relationships" xmlns:p="http://schemas.openxmlformats.org/presentationml/2006/main">
  <p:tag name="THINKCELLSHAPEDONOTDELETE" val="toyM5BcsQPHHd3o2unXNuoA"/>
</p:tagLst>
</file>

<file path=ppt/tags/tag1141.xml><?xml version="1.0" encoding="utf-8"?>
<p:tagLst xmlns:a="http://schemas.openxmlformats.org/drawingml/2006/main" xmlns:r="http://schemas.openxmlformats.org/officeDocument/2006/relationships" xmlns:p="http://schemas.openxmlformats.org/presentationml/2006/main">
  <p:tag name="THINKCELLSHAPEDONOTDELETE" val="txNF2c.ipegO2R2Quk1TgDQ"/>
</p:tagLst>
</file>

<file path=ppt/tags/tag1142.xml><?xml version="1.0" encoding="utf-8"?>
<p:tagLst xmlns:a="http://schemas.openxmlformats.org/drawingml/2006/main" xmlns:r="http://schemas.openxmlformats.org/officeDocument/2006/relationships" xmlns:p="http://schemas.openxmlformats.org/presentationml/2006/main">
  <p:tag name="THINKCELLSHAPEDONOTDELETE" val="t8en_c6zg6ozgXbMTu3b4mQ"/>
</p:tagLst>
</file>

<file path=ppt/tags/tag1143.xml><?xml version="1.0" encoding="utf-8"?>
<p:tagLst xmlns:a="http://schemas.openxmlformats.org/drawingml/2006/main" xmlns:r="http://schemas.openxmlformats.org/officeDocument/2006/relationships" xmlns:p="http://schemas.openxmlformats.org/presentationml/2006/main">
  <p:tag name="THINKCELLSHAPEDONOTDELETE" val="tamu5iTiS66cHvN5PiVSJAQ"/>
</p:tagLst>
</file>

<file path=ppt/tags/tag1144.xml><?xml version="1.0" encoding="utf-8"?>
<p:tagLst xmlns:a="http://schemas.openxmlformats.org/drawingml/2006/main" xmlns:r="http://schemas.openxmlformats.org/officeDocument/2006/relationships" xmlns:p="http://schemas.openxmlformats.org/presentationml/2006/main">
  <p:tag name="THINKCELLSHAPEDONOTDELETE" val="t000zTLj2j6YtSkaFGUP7dA"/>
</p:tagLst>
</file>

<file path=ppt/tags/tag1145.xml><?xml version="1.0" encoding="utf-8"?>
<p:tagLst xmlns:a="http://schemas.openxmlformats.org/drawingml/2006/main" xmlns:r="http://schemas.openxmlformats.org/officeDocument/2006/relationships" xmlns:p="http://schemas.openxmlformats.org/presentationml/2006/main">
  <p:tag name="THINKCELLSHAPEDONOTDELETE" val="t7aEJxVAjzAXl0NEjgAgBrw"/>
</p:tagLst>
</file>

<file path=ppt/tags/tag1146.xml><?xml version="1.0" encoding="utf-8"?>
<p:tagLst xmlns:a="http://schemas.openxmlformats.org/drawingml/2006/main" xmlns:r="http://schemas.openxmlformats.org/officeDocument/2006/relationships" xmlns:p="http://schemas.openxmlformats.org/presentationml/2006/main">
  <p:tag name="THINKCELLSHAPEDONOTDELETE" val="tNXl4u2uaM0zWq6nA_..PlQ"/>
</p:tagLst>
</file>

<file path=ppt/tags/tag1147.xml><?xml version="1.0" encoding="utf-8"?>
<p:tagLst xmlns:a="http://schemas.openxmlformats.org/drawingml/2006/main" xmlns:r="http://schemas.openxmlformats.org/officeDocument/2006/relationships" xmlns:p="http://schemas.openxmlformats.org/presentationml/2006/main">
  <p:tag name="THINKCELLSHAPEDONOTDELETE" val="tPpRxWN28PzWbwu58Kfc1qA"/>
</p:tagLst>
</file>

<file path=ppt/tags/tag1148.xml><?xml version="1.0" encoding="utf-8"?>
<p:tagLst xmlns:a="http://schemas.openxmlformats.org/drawingml/2006/main" xmlns:r="http://schemas.openxmlformats.org/officeDocument/2006/relationships" xmlns:p="http://schemas.openxmlformats.org/presentationml/2006/main">
  <p:tag name="THINKCELLSHAPEDONOTDELETE" val="tli8xZh9f1wvM5iE0wr3AXw"/>
</p:tagLst>
</file>

<file path=ppt/tags/tag1149.xml><?xml version="1.0" encoding="utf-8"?>
<p:tagLst xmlns:a="http://schemas.openxmlformats.org/drawingml/2006/main" xmlns:r="http://schemas.openxmlformats.org/officeDocument/2006/relationships" xmlns:p="http://schemas.openxmlformats.org/presentationml/2006/main">
  <p:tag name="THINKCELLSHAPEDONOTDELETE" val="tO6CI0ShfUiwj4CYI4UT3K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0.xml><?xml version="1.0" encoding="utf-8"?>
<p:tagLst xmlns:a="http://schemas.openxmlformats.org/drawingml/2006/main" xmlns:r="http://schemas.openxmlformats.org/officeDocument/2006/relationships" xmlns:p="http://schemas.openxmlformats.org/presentationml/2006/main">
  <p:tag name="THINKCELLSHAPEDONOTDELETE" val="to618wpS3Gcv6yOKk04ZvDg"/>
</p:tagLst>
</file>

<file path=ppt/tags/tag1151.xml><?xml version="1.0" encoding="utf-8"?>
<p:tagLst xmlns:a="http://schemas.openxmlformats.org/drawingml/2006/main" xmlns:r="http://schemas.openxmlformats.org/officeDocument/2006/relationships" xmlns:p="http://schemas.openxmlformats.org/presentationml/2006/main">
  <p:tag name="THINKCELLSHAPEDONOTDELETE" val="tQCos61Dp0q2tTcdlKqwixw"/>
</p:tagLst>
</file>

<file path=ppt/tags/tag1152.xml><?xml version="1.0" encoding="utf-8"?>
<p:tagLst xmlns:a="http://schemas.openxmlformats.org/drawingml/2006/main" xmlns:r="http://schemas.openxmlformats.org/officeDocument/2006/relationships" xmlns:p="http://schemas.openxmlformats.org/presentationml/2006/main">
  <p:tag name="THINKCELLSHAPEDONOTDELETE" val="t96F7oWuyVR7mrK4TbRgNTw"/>
</p:tagLst>
</file>

<file path=ppt/tags/tag1153.xml><?xml version="1.0" encoding="utf-8"?>
<p:tagLst xmlns:a="http://schemas.openxmlformats.org/drawingml/2006/main" xmlns:r="http://schemas.openxmlformats.org/officeDocument/2006/relationships" xmlns:p="http://schemas.openxmlformats.org/presentationml/2006/main">
  <p:tag name="THINKCELLSHAPEDONOTDELETE" val="tkRcCRVi_zbGJpnQQWhpQxQ"/>
</p:tagLst>
</file>

<file path=ppt/tags/tag1154.xml><?xml version="1.0" encoding="utf-8"?>
<p:tagLst xmlns:a="http://schemas.openxmlformats.org/drawingml/2006/main" xmlns:r="http://schemas.openxmlformats.org/officeDocument/2006/relationships" xmlns:p="http://schemas.openxmlformats.org/presentationml/2006/main">
  <p:tag name="THINKCELLSHAPEDONOTDELETE" val="tYr.PndeEZDdZEGzynDnIyQ"/>
</p:tagLst>
</file>

<file path=ppt/tags/tag1155.xml><?xml version="1.0" encoding="utf-8"?>
<p:tagLst xmlns:a="http://schemas.openxmlformats.org/drawingml/2006/main" xmlns:r="http://schemas.openxmlformats.org/officeDocument/2006/relationships" xmlns:p="http://schemas.openxmlformats.org/presentationml/2006/main">
  <p:tag name="THINKCELLSHAPEDONOTDELETE" val="tWl4BEjSqMZAZViD3SFfeqg"/>
</p:tagLst>
</file>

<file path=ppt/tags/tag1156.xml><?xml version="1.0" encoding="utf-8"?>
<p:tagLst xmlns:a="http://schemas.openxmlformats.org/drawingml/2006/main" xmlns:r="http://schemas.openxmlformats.org/officeDocument/2006/relationships" xmlns:p="http://schemas.openxmlformats.org/presentationml/2006/main">
  <p:tag name="THINKCELLSHAPEDONOTDELETE" val="tIGQTm_RrPIzd2sBHYCatCQ"/>
</p:tagLst>
</file>

<file path=ppt/tags/tag1157.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58.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59.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1160.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61.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62.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63.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64.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65.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66.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67.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68.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69.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0.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71.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72.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73.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1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1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1.xml><?xml version="1.0" encoding="utf-8"?>
<p:tagLst xmlns:a="http://schemas.openxmlformats.org/drawingml/2006/main" xmlns:r="http://schemas.openxmlformats.org/officeDocument/2006/relationships" xmlns:p="http://schemas.openxmlformats.org/presentationml/2006/main">
  <p:tag name="THINKCELLSHAPEDONOTDELETE" val="thUh1K.2qm3fDPZsvwfVnEg"/>
</p:tagLst>
</file>

<file path=ppt/tags/tag1182.xml><?xml version="1.0" encoding="utf-8"?>
<p:tagLst xmlns:a="http://schemas.openxmlformats.org/drawingml/2006/main" xmlns:r="http://schemas.openxmlformats.org/officeDocument/2006/relationships" xmlns:p="http://schemas.openxmlformats.org/presentationml/2006/main">
  <p:tag name="THINKCELLSHAPEDONOTDELETE" val="tiVKGaiXlyFKj7bsJ8wY9wA"/>
</p:tagLst>
</file>

<file path=ppt/tags/tag1183.xml><?xml version="1.0" encoding="utf-8"?>
<p:tagLst xmlns:a="http://schemas.openxmlformats.org/drawingml/2006/main" xmlns:r="http://schemas.openxmlformats.org/officeDocument/2006/relationships" xmlns:p="http://schemas.openxmlformats.org/presentationml/2006/main">
  <p:tag name="THINKCELLSHAPEDONOTDELETE" val="tbvKzfid9M.4vm7zOavMJuQ"/>
</p:tagLst>
</file>

<file path=ppt/tags/tag1184.xml><?xml version="1.0" encoding="utf-8"?>
<p:tagLst xmlns:a="http://schemas.openxmlformats.org/drawingml/2006/main" xmlns:r="http://schemas.openxmlformats.org/officeDocument/2006/relationships" xmlns:p="http://schemas.openxmlformats.org/presentationml/2006/main">
  <p:tag name="THINKCELLSHAPEDONOTDELETE" val="teKNL1R0oL5G0jQwemgjxYw"/>
</p:tagLst>
</file>

<file path=ppt/tags/tag1185.xml><?xml version="1.0" encoding="utf-8"?>
<p:tagLst xmlns:a="http://schemas.openxmlformats.org/drawingml/2006/main" xmlns:r="http://schemas.openxmlformats.org/officeDocument/2006/relationships" xmlns:p="http://schemas.openxmlformats.org/presentationml/2006/main">
  <p:tag name="THINKCELLSHAPEDONOTDELETE" val="t2Fk6wgniwDbQtMU1PfuBWw"/>
</p:tagLst>
</file>

<file path=ppt/tags/tag1186.xml><?xml version="1.0" encoding="utf-8"?>
<p:tagLst xmlns:a="http://schemas.openxmlformats.org/drawingml/2006/main" xmlns:r="http://schemas.openxmlformats.org/officeDocument/2006/relationships" xmlns:p="http://schemas.openxmlformats.org/presentationml/2006/main">
  <p:tag name="THINKCELLSHAPEDONOTDELETE" val="tLPt4JcJ0S4VrKWYh2U.dEQ"/>
</p:tagLst>
</file>

<file path=ppt/tags/tag1187.xml><?xml version="1.0" encoding="utf-8"?>
<p:tagLst xmlns:a="http://schemas.openxmlformats.org/drawingml/2006/main" xmlns:r="http://schemas.openxmlformats.org/officeDocument/2006/relationships" xmlns:p="http://schemas.openxmlformats.org/presentationml/2006/main">
  <p:tag name="THINKCELLSHAPEDONOTDELETE" val="tB4HoUA.w2OTqrkPRkxdyHA"/>
</p:tagLst>
</file>

<file path=ppt/tags/tag1188.xml><?xml version="1.0" encoding="utf-8"?>
<p:tagLst xmlns:a="http://schemas.openxmlformats.org/drawingml/2006/main" xmlns:r="http://schemas.openxmlformats.org/officeDocument/2006/relationships" xmlns:p="http://schemas.openxmlformats.org/presentationml/2006/main">
  <p:tag name="THINKCELLSHAPEDONOTDELETE" val="txGP8rhHm_780xbEV3unOUQ"/>
</p:tagLst>
</file>

<file path=ppt/tags/tag1189.xml><?xml version="1.0" encoding="utf-8"?>
<p:tagLst xmlns:a="http://schemas.openxmlformats.org/drawingml/2006/main" xmlns:r="http://schemas.openxmlformats.org/officeDocument/2006/relationships" xmlns:p="http://schemas.openxmlformats.org/presentationml/2006/main">
  <p:tag name="THINKCELLSHAPEDONOTDELETE" val="te9A8evoUB12mciuGenZud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0.xml><?xml version="1.0" encoding="utf-8"?>
<p:tagLst xmlns:a="http://schemas.openxmlformats.org/drawingml/2006/main" xmlns:r="http://schemas.openxmlformats.org/officeDocument/2006/relationships" xmlns:p="http://schemas.openxmlformats.org/presentationml/2006/main">
  <p:tag name="THINKCELLSHAPEDONOTDELETE" val="t6N8WzDvW0LiqtWRD.9TuSQ"/>
</p:tagLst>
</file>

<file path=ppt/tags/tag1191.xml><?xml version="1.0" encoding="utf-8"?>
<p:tagLst xmlns:a="http://schemas.openxmlformats.org/drawingml/2006/main" xmlns:r="http://schemas.openxmlformats.org/officeDocument/2006/relationships" xmlns:p="http://schemas.openxmlformats.org/presentationml/2006/main">
  <p:tag name="THINKCELLSHAPEDONOTDELETE" val="tK6PcnP8xWPQqzy_ym3QG5Q"/>
</p:tagLst>
</file>

<file path=ppt/tags/tag1192.xml><?xml version="1.0" encoding="utf-8"?>
<p:tagLst xmlns:a="http://schemas.openxmlformats.org/drawingml/2006/main" xmlns:r="http://schemas.openxmlformats.org/officeDocument/2006/relationships" xmlns:p="http://schemas.openxmlformats.org/presentationml/2006/main">
  <p:tag name="THINKCELLSHAPEDONOTDELETE" val="tblNNVFkxWhGaCtYgNmRYxA"/>
</p:tagLst>
</file>

<file path=ppt/tags/tag1193.xml><?xml version="1.0" encoding="utf-8"?>
<p:tagLst xmlns:a="http://schemas.openxmlformats.org/drawingml/2006/main" xmlns:r="http://schemas.openxmlformats.org/officeDocument/2006/relationships" xmlns:p="http://schemas.openxmlformats.org/presentationml/2006/main">
  <p:tag name="THINKCELLSHAPEDONOTDELETE" val="tTV0ZFG47OkF31Fx_UkHVMQ"/>
</p:tagLst>
</file>

<file path=ppt/tags/tag1194.xml><?xml version="1.0" encoding="utf-8"?>
<p:tagLst xmlns:a="http://schemas.openxmlformats.org/drawingml/2006/main" xmlns:r="http://schemas.openxmlformats.org/officeDocument/2006/relationships" xmlns:p="http://schemas.openxmlformats.org/presentationml/2006/main">
  <p:tag name="THINKCELLSHAPEDONOTDELETE" val="trs.0w9LUpMRv1F7GqX5D0A"/>
</p:tagLst>
</file>

<file path=ppt/tags/tag1195.xml><?xml version="1.0" encoding="utf-8"?>
<p:tagLst xmlns:a="http://schemas.openxmlformats.org/drawingml/2006/main" xmlns:r="http://schemas.openxmlformats.org/officeDocument/2006/relationships" xmlns:p="http://schemas.openxmlformats.org/presentationml/2006/main">
  <p:tag name="THINKCELLSHAPEDONOTDELETE" val="ttXHU0X8kPhFrkAD1MWAw8Q"/>
</p:tagLst>
</file>

<file path=ppt/tags/tag1196.xml><?xml version="1.0" encoding="utf-8"?>
<p:tagLst xmlns:a="http://schemas.openxmlformats.org/drawingml/2006/main" xmlns:r="http://schemas.openxmlformats.org/officeDocument/2006/relationships" xmlns:p="http://schemas.openxmlformats.org/presentationml/2006/main">
  <p:tag name="THINKCELLSHAPEDONOTDELETE" val="t67teZX0E3CmP9EaxVOA6_g"/>
</p:tagLst>
</file>

<file path=ppt/tags/tag1197.xml><?xml version="1.0" encoding="utf-8"?>
<p:tagLst xmlns:a="http://schemas.openxmlformats.org/drawingml/2006/main" xmlns:r="http://schemas.openxmlformats.org/officeDocument/2006/relationships" xmlns:p="http://schemas.openxmlformats.org/presentationml/2006/main">
  <p:tag name="THINKCELLSHAPEDONOTDELETE" val="tf7ZK8WFwZe7JriV_pS4jrQ"/>
</p:tagLst>
</file>

<file path=ppt/tags/tag1198.xml><?xml version="1.0" encoding="utf-8"?>
<p:tagLst xmlns:a="http://schemas.openxmlformats.org/drawingml/2006/main" xmlns:r="http://schemas.openxmlformats.org/officeDocument/2006/relationships" xmlns:p="http://schemas.openxmlformats.org/presentationml/2006/main">
  <p:tag name="THINKCELLSHAPEDONOTDELETE" val="tT1d6TLpI4pZSwRrjU5UMWg"/>
</p:tagLst>
</file>

<file path=ppt/tags/tag1199.xml><?xml version="1.0" encoding="utf-8"?>
<p:tagLst xmlns:a="http://schemas.openxmlformats.org/drawingml/2006/main" xmlns:r="http://schemas.openxmlformats.org/officeDocument/2006/relationships" xmlns:p="http://schemas.openxmlformats.org/presentationml/2006/main">
  <p:tag name="THINKCELLSHAPEDONOTDELETE" val="tl2jHFUaMr5HB1AweWnxWq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1200.xml><?xml version="1.0" encoding="utf-8"?>
<p:tagLst xmlns:a="http://schemas.openxmlformats.org/drawingml/2006/main" xmlns:r="http://schemas.openxmlformats.org/officeDocument/2006/relationships" xmlns:p="http://schemas.openxmlformats.org/presentationml/2006/main">
  <p:tag name="THINKCELLSHAPEDONOTDELETE" val="tX34fGhbOuF_wPoGI69h8KA"/>
</p:tagLst>
</file>

<file path=ppt/tags/tag1201.xml><?xml version="1.0" encoding="utf-8"?>
<p:tagLst xmlns:a="http://schemas.openxmlformats.org/drawingml/2006/main" xmlns:r="http://schemas.openxmlformats.org/officeDocument/2006/relationships" xmlns:p="http://schemas.openxmlformats.org/presentationml/2006/main">
  <p:tag name="THINKCELLSHAPEDONOTDELETE" val="tfY75J40Ed5GY_1gAXT2mrw"/>
</p:tagLst>
</file>

<file path=ppt/tags/tag1202.xml><?xml version="1.0" encoding="utf-8"?>
<p:tagLst xmlns:a="http://schemas.openxmlformats.org/drawingml/2006/main" xmlns:r="http://schemas.openxmlformats.org/officeDocument/2006/relationships" xmlns:p="http://schemas.openxmlformats.org/presentationml/2006/main">
  <p:tag name="THINKCELLSHAPEDONOTDELETE" val="txj3UQNipWvO6IReoveepCw"/>
</p:tagLst>
</file>

<file path=ppt/tags/tag1203.xml><?xml version="1.0" encoding="utf-8"?>
<p:tagLst xmlns:a="http://schemas.openxmlformats.org/drawingml/2006/main" xmlns:r="http://schemas.openxmlformats.org/officeDocument/2006/relationships" xmlns:p="http://schemas.openxmlformats.org/presentationml/2006/main">
  <p:tag name="THINKCELLSHAPEDONOTDELETE" val="tUY8tNiz2W2Nk1LSPK2GVVw"/>
</p:tagLst>
</file>

<file path=ppt/tags/tag1204.xml><?xml version="1.0" encoding="utf-8"?>
<p:tagLst xmlns:a="http://schemas.openxmlformats.org/drawingml/2006/main" xmlns:r="http://schemas.openxmlformats.org/officeDocument/2006/relationships" xmlns:p="http://schemas.openxmlformats.org/presentationml/2006/main">
  <p:tag name="THINKCELLSHAPEDONOTDELETE" val="t_T8bwWT1h9qfJ5_IT5rNyQ"/>
</p:tagLst>
</file>

<file path=ppt/tags/tag1205.xml><?xml version="1.0" encoding="utf-8"?>
<p:tagLst xmlns:a="http://schemas.openxmlformats.org/drawingml/2006/main" xmlns:r="http://schemas.openxmlformats.org/officeDocument/2006/relationships" xmlns:p="http://schemas.openxmlformats.org/presentationml/2006/main">
  <p:tag name="THINKCELLSHAPEDONOTDELETE" val="tb78UakLSMq4BGjValX4C.w"/>
</p:tagLst>
</file>

<file path=ppt/tags/tag1206.xml><?xml version="1.0" encoding="utf-8"?>
<p:tagLst xmlns:a="http://schemas.openxmlformats.org/drawingml/2006/main" xmlns:r="http://schemas.openxmlformats.org/officeDocument/2006/relationships" xmlns:p="http://schemas.openxmlformats.org/presentationml/2006/main">
  <p:tag name="THINKCELLSHAPEDONOTDELETE" val="t_w5XZU7qT6h1cOQi3mtuRA"/>
</p:tagLst>
</file>

<file path=ppt/tags/tag1207.xml><?xml version="1.0" encoding="utf-8"?>
<p:tagLst xmlns:a="http://schemas.openxmlformats.org/drawingml/2006/main" xmlns:r="http://schemas.openxmlformats.org/officeDocument/2006/relationships" xmlns:p="http://schemas.openxmlformats.org/presentationml/2006/main">
  <p:tag name="THINKCELLSHAPEDONOTDELETE" val="tj.xZyKhS.bxrsJ5.XDCitA"/>
</p:tagLst>
</file>

<file path=ppt/tags/tag1208.xml><?xml version="1.0" encoding="utf-8"?>
<p:tagLst xmlns:a="http://schemas.openxmlformats.org/drawingml/2006/main" xmlns:r="http://schemas.openxmlformats.org/officeDocument/2006/relationships" xmlns:p="http://schemas.openxmlformats.org/presentationml/2006/main">
  <p:tag name="THINKCELLSHAPEDONOTDELETE" val="tmtKBUR6ElQpj0W_B9yyEjg"/>
</p:tagLst>
</file>

<file path=ppt/tags/tag1209.xml><?xml version="1.0" encoding="utf-8"?>
<p:tagLst xmlns:a="http://schemas.openxmlformats.org/drawingml/2006/main" xmlns:r="http://schemas.openxmlformats.org/officeDocument/2006/relationships" xmlns:p="http://schemas.openxmlformats.org/presentationml/2006/main">
  <p:tag name="THINKCELLSHAPEDONOTDELETE" val="tKsmq4LP9HYfXzb4p0tEqT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0.xml><?xml version="1.0" encoding="utf-8"?>
<p:tagLst xmlns:a="http://schemas.openxmlformats.org/drawingml/2006/main" xmlns:r="http://schemas.openxmlformats.org/officeDocument/2006/relationships" xmlns:p="http://schemas.openxmlformats.org/presentationml/2006/main">
  <p:tag name="THINKCELLSHAPEDONOTDELETE" val="tKQx_pBvg7oVJd49HQGys2g"/>
</p:tagLst>
</file>

<file path=ppt/tags/tag1211.xml><?xml version="1.0" encoding="utf-8"?>
<p:tagLst xmlns:a="http://schemas.openxmlformats.org/drawingml/2006/main" xmlns:r="http://schemas.openxmlformats.org/officeDocument/2006/relationships" xmlns:p="http://schemas.openxmlformats.org/presentationml/2006/main">
  <p:tag name="THINKCELLSHAPEDONOTDELETE" val="tohQ0Le4wMqUFJVPyZse9Ag"/>
</p:tagLst>
</file>

<file path=ppt/tags/tag1212.xml><?xml version="1.0" encoding="utf-8"?>
<p:tagLst xmlns:a="http://schemas.openxmlformats.org/drawingml/2006/main" xmlns:r="http://schemas.openxmlformats.org/officeDocument/2006/relationships" xmlns:p="http://schemas.openxmlformats.org/presentationml/2006/main">
  <p:tag name="THINKCELLSHAPEDONOTDELETE" val="tXIdTZb2IZ5w8NgAw2_X7CQ"/>
</p:tagLst>
</file>

<file path=ppt/tags/tag1213.xml><?xml version="1.0" encoding="utf-8"?>
<p:tagLst xmlns:a="http://schemas.openxmlformats.org/drawingml/2006/main" xmlns:r="http://schemas.openxmlformats.org/officeDocument/2006/relationships" xmlns:p="http://schemas.openxmlformats.org/presentationml/2006/main">
  <p:tag name="THINKCELLSHAPEDONOTDELETE" val="tXauB.7vq3bjxcXNrxQDK4w"/>
</p:tagLst>
</file>

<file path=ppt/tags/tag1214.xml><?xml version="1.0" encoding="utf-8"?>
<p:tagLst xmlns:a="http://schemas.openxmlformats.org/drawingml/2006/main" xmlns:r="http://schemas.openxmlformats.org/officeDocument/2006/relationships" xmlns:p="http://schemas.openxmlformats.org/presentationml/2006/main">
  <p:tag name="THINKCELLSHAPEDONOTDELETE" val="tbdANEcKpaaelnwTrlC97VQ"/>
</p:tagLst>
</file>

<file path=ppt/tags/tag1215.xml><?xml version="1.0" encoding="utf-8"?>
<p:tagLst xmlns:a="http://schemas.openxmlformats.org/drawingml/2006/main" xmlns:r="http://schemas.openxmlformats.org/officeDocument/2006/relationships" xmlns:p="http://schemas.openxmlformats.org/presentationml/2006/main">
  <p:tag name="THINKCELLSHAPEDONOTDELETE" val="tPClJmzZZuP2WBGYV3JUyfQ"/>
</p:tagLst>
</file>

<file path=ppt/tags/tag1216.xml><?xml version="1.0" encoding="utf-8"?>
<p:tagLst xmlns:a="http://schemas.openxmlformats.org/drawingml/2006/main" xmlns:r="http://schemas.openxmlformats.org/officeDocument/2006/relationships" xmlns:p="http://schemas.openxmlformats.org/presentationml/2006/main">
  <p:tag name="THINKCELLSHAPEDONOTDELETE" val="tSqpQ5NR3FicT79YkneaUqg"/>
</p:tagLst>
</file>

<file path=ppt/tags/tag1217.xml><?xml version="1.0" encoding="utf-8"?>
<p:tagLst xmlns:a="http://schemas.openxmlformats.org/drawingml/2006/main" xmlns:r="http://schemas.openxmlformats.org/officeDocument/2006/relationships" xmlns:p="http://schemas.openxmlformats.org/presentationml/2006/main">
  <p:tag name="THINKCELLSHAPEDONOTDELETE" val="t3SGYAwVpIh_oJbcdonI0ug"/>
</p:tagLst>
</file>

<file path=ppt/tags/tag1218.xml><?xml version="1.0" encoding="utf-8"?>
<p:tagLst xmlns:a="http://schemas.openxmlformats.org/drawingml/2006/main" xmlns:r="http://schemas.openxmlformats.org/officeDocument/2006/relationships" xmlns:p="http://schemas.openxmlformats.org/presentationml/2006/main">
  <p:tag name="THINKCELLSHAPEDONOTDELETE" val="t9qwn2CVXcCF1am1mrZRDeQ"/>
</p:tagLst>
</file>

<file path=ppt/tags/tag1219.xml><?xml version="1.0" encoding="utf-8"?>
<p:tagLst xmlns:a="http://schemas.openxmlformats.org/drawingml/2006/main" xmlns:r="http://schemas.openxmlformats.org/officeDocument/2006/relationships" xmlns:p="http://schemas.openxmlformats.org/presentationml/2006/main">
  <p:tag name="THINKCELLSHAPEDONOTDELETE" val="tJ.FoPb__mv_Onh_cnvrnl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j4NfL1sQF1x6TvAeas8ZJw"/>
</p:tagLst>
</file>

<file path=ppt/tags/tag1220.xml><?xml version="1.0" encoding="utf-8"?>
<p:tagLst xmlns:a="http://schemas.openxmlformats.org/drawingml/2006/main" xmlns:r="http://schemas.openxmlformats.org/officeDocument/2006/relationships" xmlns:p="http://schemas.openxmlformats.org/presentationml/2006/main">
  <p:tag name="THINKCELLSHAPEDONOTDELETE" val="thgPFfWwYY4AV0yMqG7If4A"/>
</p:tagLst>
</file>

<file path=ppt/tags/tag1221.xml><?xml version="1.0" encoding="utf-8"?>
<p:tagLst xmlns:a="http://schemas.openxmlformats.org/drawingml/2006/main" xmlns:r="http://schemas.openxmlformats.org/officeDocument/2006/relationships" xmlns:p="http://schemas.openxmlformats.org/presentationml/2006/main">
  <p:tag name="THINKCELLSHAPEDONOTDELETE" val="tgNlYs4YZ065_HnlXLc7gvQ"/>
</p:tagLst>
</file>

<file path=ppt/tags/tag1222.xml><?xml version="1.0" encoding="utf-8"?>
<p:tagLst xmlns:a="http://schemas.openxmlformats.org/drawingml/2006/main" xmlns:r="http://schemas.openxmlformats.org/officeDocument/2006/relationships" xmlns:p="http://schemas.openxmlformats.org/presentationml/2006/main">
  <p:tag name="THINKCELLSHAPEDONOTDELETE" val="t8fFWZDSaWPLa1N42zp2xcw"/>
</p:tagLst>
</file>

<file path=ppt/tags/tag1223.xml><?xml version="1.0" encoding="utf-8"?>
<p:tagLst xmlns:a="http://schemas.openxmlformats.org/drawingml/2006/main" xmlns:r="http://schemas.openxmlformats.org/officeDocument/2006/relationships" xmlns:p="http://schemas.openxmlformats.org/presentationml/2006/main">
  <p:tag name="THINKCELLSHAPEDONOTDELETE" val="t1DQ5kL5iLmGib0JzPoCOQQ"/>
</p:tagLst>
</file>

<file path=ppt/tags/tag1224.xml><?xml version="1.0" encoding="utf-8"?>
<p:tagLst xmlns:a="http://schemas.openxmlformats.org/drawingml/2006/main" xmlns:r="http://schemas.openxmlformats.org/officeDocument/2006/relationships" xmlns:p="http://schemas.openxmlformats.org/presentationml/2006/main">
  <p:tag name="THINKCELLSHAPEDONOTDELETE" val="tqFLQnY8zZEuZor2xvNYdVw"/>
</p:tagLst>
</file>

<file path=ppt/tags/tag1225.xml><?xml version="1.0" encoding="utf-8"?>
<p:tagLst xmlns:a="http://schemas.openxmlformats.org/drawingml/2006/main" xmlns:r="http://schemas.openxmlformats.org/officeDocument/2006/relationships" xmlns:p="http://schemas.openxmlformats.org/presentationml/2006/main">
  <p:tag name="THINKCELLSHAPEDONOTDELETE" val="tCs91Z_npHqiODN6a_tPj8Q"/>
</p:tagLst>
</file>

<file path=ppt/tags/tag1226.xml><?xml version="1.0" encoding="utf-8"?>
<p:tagLst xmlns:a="http://schemas.openxmlformats.org/drawingml/2006/main" xmlns:r="http://schemas.openxmlformats.org/officeDocument/2006/relationships" xmlns:p="http://schemas.openxmlformats.org/presentationml/2006/main">
  <p:tag name="THINKCELLSHAPEDONOTDELETE" val="t8nRavU9xcLcJPadnOAkf2A"/>
</p:tagLst>
</file>

<file path=ppt/tags/tag1227.xml><?xml version="1.0" encoding="utf-8"?>
<p:tagLst xmlns:a="http://schemas.openxmlformats.org/drawingml/2006/main" xmlns:r="http://schemas.openxmlformats.org/officeDocument/2006/relationships" xmlns:p="http://schemas.openxmlformats.org/presentationml/2006/main">
  <p:tag name="THINKCELLSHAPEDONOTDELETE" val="tKvQgLfse6x_0tgTJ76g.Rw"/>
</p:tagLst>
</file>

<file path=ppt/tags/tag1228.xml><?xml version="1.0" encoding="utf-8"?>
<p:tagLst xmlns:a="http://schemas.openxmlformats.org/drawingml/2006/main" xmlns:r="http://schemas.openxmlformats.org/officeDocument/2006/relationships" xmlns:p="http://schemas.openxmlformats.org/presentationml/2006/main">
  <p:tag name="THINKCELLSHAPEDONOTDELETE" val="tE_roTdHe4fY5nJvBrJhPRw"/>
</p:tagLst>
</file>

<file path=ppt/tags/tag1229.xml><?xml version="1.0" encoding="utf-8"?>
<p:tagLst xmlns:a="http://schemas.openxmlformats.org/drawingml/2006/main" xmlns:r="http://schemas.openxmlformats.org/officeDocument/2006/relationships" xmlns:p="http://schemas.openxmlformats.org/presentationml/2006/main">
  <p:tag name="THINKCELLSHAPEDONOTDELETE" val="ts3oEO7Z5PEy1U2cQHI9vN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0.xml><?xml version="1.0" encoding="utf-8"?>
<p:tagLst xmlns:a="http://schemas.openxmlformats.org/drawingml/2006/main" xmlns:r="http://schemas.openxmlformats.org/officeDocument/2006/relationships" xmlns:p="http://schemas.openxmlformats.org/presentationml/2006/main">
  <p:tag name="THINKCELLSHAPEDONOTDELETE" val="tR1Th1gNTzC46Orb0MW_OYg"/>
</p:tagLst>
</file>

<file path=ppt/tags/tag1231.xml><?xml version="1.0" encoding="utf-8"?>
<p:tagLst xmlns:a="http://schemas.openxmlformats.org/drawingml/2006/main" xmlns:r="http://schemas.openxmlformats.org/officeDocument/2006/relationships" xmlns:p="http://schemas.openxmlformats.org/presentationml/2006/main">
  <p:tag name="THINKCELLSHAPEDONOTDELETE" val="tvMuGJnCQQtyAeFGHpsmWkA"/>
</p:tagLst>
</file>

<file path=ppt/tags/tag1232.xml><?xml version="1.0" encoding="utf-8"?>
<p:tagLst xmlns:a="http://schemas.openxmlformats.org/drawingml/2006/main" xmlns:r="http://schemas.openxmlformats.org/officeDocument/2006/relationships" xmlns:p="http://schemas.openxmlformats.org/presentationml/2006/main">
  <p:tag name="THINKCELLSHAPEDONOTDELETE" val="tBtvjptoreT2mT2lRQuCaPg"/>
</p:tagLst>
</file>

<file path=ppt/tags/tag1233.xml><?xml version="1.0" encoding="utf-8"?>
<p:tagLst xmlns:a="http://schemas.openxmlformats.org/drawingml/2006/main" xmlns:r="http://schemas.openxmlformats.org/officeDocument/2006/relationships" xmlns:p="http://schemas.openxmlformats.org/presentationml/2006/main">
  <p:tag name="THINKCELLSHAPEDONOTDELETE" val="tTATYFBoAQD6cCzNJBz6Kjg"/>
</p:tagLst>
</file>

<file path=ppt/tags/tag1234.xml><?xml version="1.0" encoding="utf-8"?>
<p:tagLst xmlns:a="http://schemas.openxmlformats.org/drawingml/2006/main" xmlns:r="http://schemas.openxmlformats.org/officeDocument/2006/relationships" xmlns:p="http://schemas.openxmlformats.org/presentationml/2006/main">
  <p:tag name="THINKCELLSHAPEDONOTDELETE" val="t.HBHmzUlbTV.VCFUYDsa_Q"/>
</p:tagLst>
</file>

<file path=ppt/tags/tag1235.xml><?xml version="1.0" encoding="utf-8"?>
<p:tagLst xmlns:a="http://schemas.openxmlformats.org/drawingml/2006/main" xmlns:r="http://schemas.openxmlformats.org/officeDocument/2006/relationships" xmlns:p="http://schemas.openxmlformats.org/presentationml/2006/main">
  <p:tag name="THINKCELLSHAPEDONOTDELETE" val="tDeooeOa6zdyiOI4_NwpotA"/>
</p:tagLst>
</file>

<file path=ppt/tags/tag1236.xml><?xml version="1.0" encoding="utf-8"?>
<p:tagLst xmlns:a="http://schemas.openxmlformats.org/drawingml/2006/main" xmlns:r="http://schemas.openxmlformats.org/officeDocument/2006/relationships" xmlns:p="http://schemas.openxmlformats.org/presentationml/2006/main">
  <p:tag name="THINKCELLSHAPEDONOTDELETE" val="teJh7PAO2JZCzmlqt2pAoZA"/>
</p:tagLst>
</file>

<file path=ppt/tags/tag1237.xml><?xml version="1.0" encoding="utf-8"?>
<p:tagLst xmlns:a="http://schemas.openxmlformats.org/drawingml/2006/main" xmlns:r="http://schemas.openxmlformats.org/officeDocument/2006/relationships" xmlns:p="http://schemas.openxmlformats.org/presentationml/2006/main">
  <p:tag name="THINKCELLSHAPEDONOTDELETE" val="tjXRmSOnnwaQFHgpD.PkLWg"/>
</p:tagLst>
</file>

<file path=ppt/tags/tag1238.xml><?xml version="1.0" encoding="utf-8"?>
<p:tagLst xmlns:a="http://schemas.openxmlformats.org/drawingml/2006/main" xmlns:r="http://schemas.openxmlformats.org/officeDocument/2006/relationships" xmlns:p="http://schemas.openxmlformats.org/presentationml/2006/main">
  <p:tag name="THINKCELLSHAPEDONOTDELETE" val="tYk9r5w4u9vVjnva8R3dlfQ"/>
</p:tagLst>
</file>

<file path=ppt/tags/tag1239.xml><?xml version="1.0" encoding="utf-8"?>
<p:tagLst xmlns:a="http://schemas.openxmlformats.org/drawingml/2006/main" xmlns:r="http://schemas.openxmlformats.org/officeDocument/2006/relationships" xmlns:p="http://schemas.openxmlformats.org/presentationml/2006/main">
  <p:tag name="THINKCELLSHAPEDONOTDELETE" val="tUeba0s3QpF09iERj1ut7a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j4NfL1sQF1x6TvAeas8ZJw"/>
</p:tagLst>
</file>

<file path=ppt/tags/tag1240.xml><?xml version="1.0" encoding="utf-8"?>
<p:tagLst xmlns:a="http://schemas.openxmlformats.org/drawingml/2006/main" xmlns:r="http://schemas.openxmlformats.org/officeDocument/2006/relationships" xmlns:p="http://schemas.openxmlformats.org/presentationml/2006/main">
  <p:tag name="THINKCELLSHAPEDONOTDELETE" val="tRCinw2gUDX0nIXnuruCOgA"/>
</p:tagLst>
</file>

<file path=ppt/tags/tag1241.xml><?xml version="1.0" encoding="utf-8"?>
<p:tagLst xmlns:a="http://schemas.openxmlformats.org/drawingml/2006/main" xmlns:r="http://schemas.openxmlformats.org/officeDocument/2006/relationships" xmlns:p="http://schemas.openxmlformats.org/presentationml/2006/main">
  <p:tag name="THINKCELLSHAPEDONOTDELETE" val="tYubSf_IC6FwDYwF41pAwiw"/>
</p:tagLst>
</file>

<file path=ppt/tags/tag1242.xml><?xml version="1.0" encoding="utf-8"?>
<p:tagLst xmlns:a="http://schemas.openxmlformats.org/drawingml/2006/main" xmlns:r="http://schemas.openxmlformats.org/officeDocument/2006/relationships" xmlns:p="http://schemas.openxmlformats.org/presentationml/2006/main">
  <p:tag name="THINKCELLSHAPEDONOTDELETE" val="tSlruU3F.AYtRyyjDH7VRow"/>
</p:tagLst>
</file>

<file path=ppt/tags/tag1243.xml><?xml version="1.0" encoding="utf-8"?>
<p:tagLst xmlns:a="http://schemas.openxmlformats.org/drawingml/2006/main" xmlns:r="http://schemas.openxmlformats.org/officeDocument/2006/relationships" xmlns:p="http://schemas.openxmlformats.org/presentationml/2006/main">
  <p:tag name="THINKCELLSHAPEDONOTDELETE" val="tCkK3jUVBMONemApTEJP2Mg"/>
</p:tagLst>
</file>

<file path=ppt/tags/tag1244.xml><?xml version="1.0" encoding="utf-8"?>
<p:tagLst xmlns:a="http://schemas.openxmlformats.org/drawingml/2006/main" xmlns:r="http://schemas.openxmlformats.org/officeDocument/2006/relationships" xmlns:p="http://schemas.openxmlformats.org/presentationml/2006/main">
  <p:tag name="THINKCELLSHAPEDONOTDELETE" val="tEgIlNu3BbieP7VK8GYDxWA"/>
</p:tagLst>
</file>

<file path=ppt/tags/tag1245.xml><?xml version="1.0" encoding="utf-8"?>
<p:tagLst xmlns:a="http://schemas.openxmlformats.org/drawingml/2006/main" xmlns:r="http://schemas.openxmlformats.org/officeDocument/2006/relationships" xmlns:p="http://schemas.openxmlformats.org/presentationml/2006/main">
  <p:tag name="THINKCELLSHAPEDONOTDELETE" val="t_lNmpn_qOQ5WBQoYfd4SH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j4NfL1sQF1x6TvAeas8ZJ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j4NfL1sQF1x6TvAeas8ZJ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4tsWRtxOn.vjMv8s1CT2Eg"/>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O9BrAQzAXYoNqMZ5lvikU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4isK0nZ0WIuAY4XUlu7dE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4isK0nZ0WIuAY4XUlu7dEw"/>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4tsWRtxOn.vjMv8s1CT2Eg"/>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NyzOvtpk0wl5PaizsPfg8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j4NfL1sQF1x6TvAeas8ZJ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j4NfL1sQF1x6TvAeas8ZJw"/>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j4NfL1sQF1x6TvAeas8ZJ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EEiliXSxfs8SsTQBGREDvg"/>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j4NfL1sQF1x6TvAeas8ZJ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Iv_Qt9CeI7SdlRSN1Z.0O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aLFEzSjC7dScZl6lcVmou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I26ioWMenWAjw3xpAOzxL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4tsWRtxOn.vjMv8s1CT2Eg"/>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uOLV_ZukaBTsWm8r0fOzFA"/>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8oIUzGyGjw_Mfdmf7250mg"/>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CZSJV_NdGonfi2jtLGlXPw"/>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qQr_glMBLXHuZaXHeboOg"/>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gZ7patjUxbHVbQ61gA.lR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SOnICQgRx23hgVKFTer3JA"/>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pb1tf0R2ziQmDlQllvPNwQ"/>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J93nL4oypEecIV5AkVcKyQ"/>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3RkRhA1tLjDe57koAucrwA"/>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4Nwtyxyf_hG9JyV7P6Fz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kysXAvwqF_9Ux339lICJx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lTzUPgKWkMDiecOjcujpA"/>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6PbDgIIomJhEpA0obSCvDA"/>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WuHD55yIh2by2ZtIHKlwJQ"/>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caAduG.TxnMZ7st1vpNzwg"/>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Tyxlw8hIssysuhLFaYJw3Q"/>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5ELAzwpBH9IUrZxRAUTy7A"/>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gcVA_n6J2hL_SH9PK2B1Zw"/>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7zDhAkk9pn8XKdLTRyAXs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CGAAjBPGiXoy0fBUuO_nD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4tsWRtxOn.vjMv8s1CT2E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EcIZdOtdeX2KQNY8uBe_5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I1weaIYy46.1tcfb16_aQw"/>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nSXePbbg5G6exhHuzYm7g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nLvnnVkdhGVkRKbWFjSm_A"/>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InCzP_IRUPfEBG2EozWQZw"/>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ccRFLcS2LX52TAF3hbm7Lw"/>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xMoMIdXl1lD10B5lbFfYIg"/>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Ri6diTxycfMzH9Jwap4JEw"/>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Xbv0p2RBFTWXSPpn2CQlZw"/>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26Wp6IxrzPMh.SBPqmzFG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zBr0QARYBYdppgEkgTrbAg"/>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aAK1nnrbs.nHAz2tCGb6TQ"/>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EZu6MFCaVD.2IzOnB.MoV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DY9E4bf2HdxwzQxB3kXYm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XESUoGOzDaGk9UhEnZ1_nQ"/>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z0JOuDxdFEPFf_do7xKtZQ"/>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v8OP37.4HPSKHMfssHc0X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qfSFlkOSUi46FFF9IlzLr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WeJI7kno.vwCnbLkbF1_s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NwTMJNAah_zZyCeFdduLo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j4NfL1sQF1x6TvAeas8ZJw"/>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UJ5CYYdd6bzo8aO7.A5OcQ"/>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ro7qEsNslJq2epEsLuiW3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a.l2YJ_NDE3vmOxn5SwZI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tByxnaJrnSJfalZXYIdVyQ"/>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0WkLR57Dmp.vd1kZlLM4BQ"/>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SNZlZdaPW3Ij2g63Fin4lw"/>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xKm.UmJoy6C75cHLj1WNow"/>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7H4iyKwbTZutBegUnGaHP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Q2S6hr4f1YP3w9i0FhmK9g"/>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6N_cZ95KUB2xVzfG4hjS_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y9RC_o5s9N4HBCFWzYe6Hg"/>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zqRKK5.KJXqjNfNoa1hqPg"/>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ZNF7bxYkD03jJB6RXbhMNg"/>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zjtCOw3Y.Eiys6nwctg4vw"/>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8OowpH7xBXsdi3ZuhSIQn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Cn6hmyHsuczATPR2X2sus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8y0KXL_dAFHDhFN6qEOUT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5a3hQxQuRzehCB7cTtw1Q"/>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K2eWvbQQyjeX2_QMZpRpfA"/>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fC46QBovLjahl8SJenXJl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j4NfL1sQF1x6TvAeas8ZJ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58L5WidWmCy3_9EoCGaIQQ"/>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Iv_Qt9CeI7SdlRSN1Z.0Ow"/>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q_1B3crfskzJEGJoT5JO4Q"/>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8.leZ6.G.BNuNveIPF8NFA"/>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ysc0OJH14VDaQufbwHtpA"/>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uOLV_ZukaBTsWm8r0fOzFA"/>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vTpCixGK6LWrr808xMY7rg"/>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aIiqpCPjdMjR5LIhN89FqQ"/>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jnVqSwmqF8Jj.xEudIjt5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E1FZmmHtQC5YYhYGLXW28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CI6PMmLIRLIYpGxj2apa7A"/>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2dtwXHG92F0x1tb3wZWXrQ"/>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5ELAzwpBH9IUrZxRAUTy7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lTzUPgKWkMDiecOjcujpA"/>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6PbDgIIomJhEpA0obSCvDA"/>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4Nwtyxyf_hG9JyV7P6Fzw"/>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WuHD55yIh2by2ZtIHKlwJQ"/>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caAduG.TxnMZ7st1vpNzwg"/>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Tyxlw8hIssysuhLFaYJw3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kysXAvwqF_9Ux339lICJxQ"/>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Dw7Wyw29E8KO_ClFr3PD2w"/>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9.jSt0sEeaSETmyRnipXyA"/>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I34virAzWlLjRYH2biWkKA"/>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KpjFnvBnIWQnOegeUsmSMg"/>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_BOgfUX.1sr.teY6UenaNg"/>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TNKwsw2H.C60XfvKhbhovg"/>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3uqSy0mDujgrQDJff3Dn1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NYuwZhPp61JggbqJMmkStA"/>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kcWTscV1lxTsb6z_F1sTX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VbJcIsNzPxewGlubeFJVyQ"/>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sI.MHKOe0iE1mk66yy8HTQ"/>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J0lhJuTfRm2LiNYEyWFo1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pliCDMki4U_PYy1nsSdywQ"/>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xjFmbG7CQBDJ2nJPnqpUyQ"/>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ReLc3J126KuHVZWfWWDsCw"/>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YbUeYgvj8ooiB0nGodeVig"/>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PhNCOFWLG4WykWAqlDH6bw"/>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i1KNQK4.Dj0nfF2XHZbNxQ"/>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nSuIEgwfynpNVrhpJnMcXw"/>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zy2gCUS.DYPXwaU.dF4NPg"/>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KAv0U7QHlS_Mt4uGjVKqAA"/>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KWkTLUr9j_ZXQoQDmSJ3HQ"/>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Omr5xclz87mdbVy11jgib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roEwy0uh8RNWfhj3zKXmEw"/>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NqY22FP2vpDC0PsAD1kK2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P0hd4T_WsTZnz0fs0SYriA"/>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L6.uXDC2lf2OPct06idDiQ"/>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aU2AMcURAneQLTHV0OxJOw"/>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3SJ4Fk6RZpr9HjWEtJXWvQ"/>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Omkr_Tyfp3U5AHPPy0ZllA"/>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jxW54dWA8_gE73G.obaT9g"/>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rtfDL0j6rNANEYRYsf.Wsw"/>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1MmBNZTKD0DlFXINHgnc5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6vqVp4Ey7zDR5ZuJZK20iA"/>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9D8GXbkptUT.HsV1viLWeA"/>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9VzUCifUN6RCM3bAF7tydg"/>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ZrLxbgwrQJMUf12ZiJtpgA"/>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AFSEJ2IKYpEkgbNInGElfQ"/>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ptzD3Q1n8.wcxMP1w6XovQ"/>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UFn2ACboMOGQtiAe7_I63Q"/>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VH7CbZJL7sHE8PaO6lKyqw"/>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5okyBETe61rTbJBOD1uD.A"/>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N03rr2mrIDPUBKXNDxxkn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8lhmMVVIFRXmnAJbp0pQ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vKY2HdrRpa0l6t1G2DcO5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7PlpmLTcIN55hKuHrjV.Ow"/>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M5zCTuAele8E_3wgVnrwKA"/>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1p2XbKAwaO5_RAJodQb8NQ"/>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o0JLbyr4wGadv6HAtx.ZdQ"/>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RJ_NNB1HF_piqShCnh_eAw"/>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06gNKhRajvDMzXj5VkINYg"/>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8KX4UN0DchzoZCixXL0Vug"/>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iwCzuhd0GoinO2pPJaPneA"/>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vsRYIY5RSTI9_0eo0fxBS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I54pyAD4DudHdXQkneiKCg"/>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JQK0kANvde6c1WxhAdO6Iw"/>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BJAuNBIfdk_D7ZVjyaksNA"/>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tqEtxsZxxWaPRoiSfdjSPQ"/>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T9vLCmzwKd_p83DTmGB2ng"/>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MOcbXU9CQmDlqirqYe0wxg"/>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pLSyBXyA011iJ_i4GRueZA"/>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XqxOAWevmk6He_LPWkbBJw"/>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xYmkkE5J9pJinnIYuOrUWA"/>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e30dyobqv1Q3BHZUMbZUT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4S4SjQlAVnfxab6o_HoS1w"/>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Dl19.OU0n3LZS7Cpnx8Qx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PngleerVTNFBdJG_fdkv9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21gwyAMkV9TD2G.n6IcCkg"/>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U7NTszAUagsN601X3vm9LQ"/>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52qU9OwhH8L.VMBAPBM8O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9r42xIYQ8Cw98Yipf.d9Nw"/>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f71RHMOivxi1Ap6FCB5b_w"/>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c.w39DN2y_JdsJwb7X_o0A"/>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eOIjqDVeCURbT4aFdtcpb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sNZ2Gw4X2N0899zk9QN9K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Qy4QR5lT9PbMSaJdUq89WQ"/>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d5qYI9VFn7vY1M0pIm9w0g"/>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2lYJwvthr9YdJgQGeI51gA"/>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5a43VgoUB0bma4KTcPa9Aw"/>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WmCBrzYGYc6dAQvhPUUaaQ"/>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xuZ8w7qiF5qeDS1T5tbf2g"/>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2fDUTyIs.vLXlUTn4Qr73Q"/>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CAtAxAXHHLIrvOd5eUXDr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DGxIXUAFczVp1axF26AkZQ"/>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qXe5a9i67F_69NIZAcu1Fw"/>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u8CapAqy5gCWJBP327Zl3A"/>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PEjGs3Uc6YXVWFu_cMcKWQ"/>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y0SSqQkpPk5ibUxmPa9LEA"/>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LEupaf5c9lIx3T4VKdyz4g"/>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9XjMXrXWVfGvPKj6OFYp6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hNrN8OqWkDpTm2JR7mSZMg"/>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jw0xu_ITkLb4le196zH_Yw"/>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aL4WlGqVc1Ru3N03zTZtx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O6G19NOvz27gTneUNnYXmQ"/>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O4U0FKfGM9WVOS4uAK9IEg"/>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NixAZ7X2t3p5fgZtFS5jnw"/>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gBjR1wZEGOEShcPoH62RFw"/>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mZ2WDfIAYurXhms5cDdNYw"/>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lcGqNuNvNlR1I_v_vo2RVQ"/>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Mq5vXQAUvJsoBGE0SsxPQ"/>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gNK83yhjCN3mxblzBnrwtA"/>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AKKNa2xcQ2Pd02T3HiVUlw"/>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IXC3TpuSnxO04lHAOLuPB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GXZGfsMOk5yJ3P9cLNTsLA"/>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XUl86A.oVytsIpBWdaxzsA"/>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nzi9Y6SUu6iuh03rPOYv7g"/>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OVnGfUEV4fLwg0O3gKLjXg"/>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Dj7AuOCGp88E4nyhbA8dMQ"/>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FlkdnxIyiLyPaNwoeAXjig"/>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Z6Xkx3SBObOgc3qZ3WSphQ"/>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Qn7rSBU8DPCjmBkL.4JamQ"/>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1sU4k_JmPmQ_Thw6l_zBmw"/>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2LiPA5dvlwm9XcpfgATRy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gQm1XwDqq3VUamyvUc5ztg"/>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N1XMUHe.xGhE_EMsCruJz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hrV6E_6RA33K.CaSkPPnhg"/>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fcD2RL_IsHy5MBDkgvnozg"/>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zupp8Sks82DCB6LzLpZRaQ"/>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YDOWpfUDsBQDKzG_SukBwQ"/>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0R0iAtXloT3fKj58CausGQ"/>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6oZviCrQxkSR7f3p_DGqZg"/>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4.EcVGnfWKqtw1.ypbV6wQ"/>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09BPLq9khYNKfbekKUpHF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jBjRqVJWZhA1i11U5mXASw"/>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TDtsCqCrgsEX44UAStaC2Q"/>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yAt7Z9OuEHWGjH9FmDLPOQ"/>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edzQ9UK6YYT08jtZX.Q9Kw"/>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0Knan5zqM9HyGegtzx4YDQ"/>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6sZ1LWwjGsKhY8I3rDdNdA"/>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8VFidITYG72H4bqYdDf8ug"/>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fM513OYLMVcIvg4ZpTDV7w"/>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plB4ngVIHQmQ_tTQ1hBKg"/>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DsF9p7G6eOzf.0PYb33UBw"/>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rM5trzdCX659ujt7T4WAQQ"/>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vf2ApVVFIRxBfNAj9lOAw"/>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whCyDmI3B.67NgEqU4nRhQ"/>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Evy.bmzF.ygQis5DSYezyw"/>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otf43HIxKElosjZ.mWfT6A"/>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pOgu7T0mL_V9gSC2M2ZWog"/>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1gVSqSOKbZyDHT5YEsyudA"/>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Mdwdt8SCSfEviN0eDbawdg"/>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uanxSqCo4FoZv84oF.bao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salgH8H0f.GMfSKr2FcaIw"/>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Wgwtl6l9369P7Hw_ikRQMw"/>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6ndyd8_D.AAfjD6Bzy6W0Q"/>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ebHZJXi3nHcZahCt3JzMjQ"/>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HZu6qghMfeEVuChU1CPE5w"/>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iURgOiIWwlXBH2TOtC44sA"/>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Ce1vDMZZqu36dFLqVq0dzg"/>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WAq5XiIgZNPMcbp_1.J1ZA"/>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qo7UJHEEJeckm_Jj2PfwoQ"/>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9ZUYrS2X1ysqrPcO0vUmZ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ztYKzKDH.BVb9GkIB2kbTg"/>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snBgDM9YVQLJQlDTtDWUQA"/>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37SEXdeazAzVwCaBT6ovtA"/>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9ntIdxoB7enBxvH0njvLMg"/>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uD_QFR.phdZJBWTKkrv2Zw"/>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PjtwFlW3CXR7vo.6pkhGpw"/>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See80rYzmGZI0JBSjda5GQ"/>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s9WOdRbSrBkOId1qd2llCQ"/>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Lha7vz.RULdmJjZ4pHguKw"/>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5NXRTTTgUaWywz2FsfZs.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j4NfL1sQF1x6TvAeas8ZJw"/>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Nf4x8jwD_z9JCIutThgI2w"/>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XCmjCW0ZyvK.ZjRBf9xBYg"/>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xKQG9Y.j_K5rUOz8JDcXg"/>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o.o6h3wZNc4J5pyPbFcPiA"/>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UUUzGA0CQ6VF2T_CTNvM4w"/>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N7DjVOPoR8tKfeUaPHIt6w"/>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hXHfm.43HB9fHPPhiHEDEg"/>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xUqzsd6ydYzMMW5ccnGIqg"/>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hUaVjiCAPqDqsdkaQMClOA"/>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OJmxH2ydb3a3rY6Prg2ZZ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d43elEuYFmC9ujbBJRCPKA"/>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6.VgdPO.2G0ux9tjhbpzqA"/>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8y_FYpsjJlhEQxD3mGis1Q"/>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eumqsrv7uXLY4kOjOkxxGQ"/>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UzNnFZu9FoZeGbBVT01OuA"/>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tFJz9MeT0w05iWXMZx258g"/>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INyi49s8jCauff0xuUm4Nw"/>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3rXRxJ6hlwqmV4gNpTEU_A"/>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VdB79RhfCdfNa4oUh0V30w"/>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j4NfL1sQF1x6TvAeas8ZJw"/>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n03osVOhpdC8aI4ksqpBNA"/>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iLyN.c09xSJCdk5K00Mjpw"/>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TcEHBdh34E.E1ePRLKxMA"/>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7kgzospfNXSIsBmWL21rzw"/>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0YU_bL2Nn3CWW27adsGfvA"/>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YywwHn9Yd3rqRLqf5mNxNw"/>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Gz2CCJPOwuzf5Upg_lgsEA"/>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lFxVIpcxeSA5dmGgA8OKTA"/>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UoaNrctv9mZ7zjtLmsirQQ"/>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txSbkdapOFZRxoKDeoYmBl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1KPocN_dp..KGgcerCoYOw"/>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gJNDVRrKtISGq0V4ytX.wA"/>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nT4trpNbbNwANPxnkELWfg"/>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OpbfzHg82umvWMRnJ5S6Gw"/>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rytijXcTpsFIDD5WeJXmDA"/>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tB8zcXk.gkOCmiSgrgcFsVQ"/>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tbaJaYQ0aRXT8oXzHA3Bw3Q"/>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BGgYfBHIHQ.frM3wd1J8HQ"/>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m6rRdKJIQ_EGcVradMx7Rw"/>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NMSOmDq3WCyj9yfbUSMjf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j4NfL1sQF1x6TvAeas8ZJw"/>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fKkuO3jj7qUtf7jPEOS9Zg"/>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P0xK18Sr9Aswl_6szFXgXw"/>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dSDzxcQFCmu0FFfk2lhPug"/>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mlM9x5KpfkTSVxAtEPZWWQ"/>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XHsctofsujUPMhhHKR.ewQ"/>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MVycl524ye1F2bU3kJZxMg"/>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Jt0gaAbO0.PpoOpp.RnfXA"/>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tUQrK4EeiiKua4n_s5nB9Qw"/>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g.R_G7CjnlBNNyHFBT7hbQ"/>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5T3G.ITPBvbmFNORkyiVU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WhqITVhkq5hBPuKzRfTqQQ"/>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jMWc7W_nruxcWusMwfyFNQ"/>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jMnKBSCZFV2NWa6ZZ1ap3Q"/>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Iw0FFjp3sjiFtFKaBO_7rg"/>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LU1OEmCr_5GeZsoPGkbo_g"/>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y3WPnyWMsnOoOQygRWK28w"/>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l3LSpc0EaC2cSFw.DNGJrA"/>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wtIvb4z8dyGUlVU6Y3k_A"/>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FAzgjs4GAkKOuc2RouyJU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j4NfL1sQF1x6TvAeas8ZJw"/>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ZoX9Q3PbnbXDksfsTBQh3w"/>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epMdJ8eF4bThl4_vp1sfjw"/>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dksPHbV90gRtEHi8awOi9Q"/>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7DEhis92lMmVQ2q1Db6DUA"/>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zKaAoCQ2L.MaPQ5amDsTXw"/>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JTVxDVYrcyJMQKmJ_mR0Cg"/>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gDosrrIDqPFFPaB8xrcdgQ"/>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i18TQosb.jbDzZ1yZd.MAg"/>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Yt7LL4ek_auKuUj1x27KfQ"/>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sQ.OJfy8TZwzFiLAQEMeh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tT_s5BX.f5X33w0sVl7xMfg"/>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tpPIKQAbvZj2mVH7HT_MzSg"/>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_nkbFMNgJDss0.uu0.PcKQ"/>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ZQw9xXFtPwkjdcRj.ZBefA"/>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Pywi_v5P550PVDhCtShGxw"/>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tHLZVutARHhukF9lkWggwTQ"/>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G6dS8gEpo7W1G0MoIiNnbw"/>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t_znKGSBv5u74x99dHM87rg"/>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v8IFeVfxbtLABMg0BSzt0Q"/>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iCp2V2CvQa_6Eb7HwT_Ga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t9ECBGtYYBx1XR26vgFGG2Q"/>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txC_svgxHsFpDRoyaaQEO8w"/>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tPdlZZA4KN_dHClmwKNw6Kg"/>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t7CG_yAnhF2D9o9mxYMZl_A"/>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mRyKFwMH9XN0zMbjIXO4lA"/>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Kcf9vdjwIp5dauuSkL27zA"/>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elEnAfBiRIWw4RcoUwS1BQ"/>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tWoD9zE8vmAeKx3QBAR9juw"/>
</p:tagLst>
</file>

<file path=ppt/tags/tag508.xml><?xml version="1.0" encoding="utf-8"?>
<p:tagLst xmlns:a="http://schemas.openxmlformats.org/drawingml/2006/main" xmlns:r="http://schemas.openxmlformats.org/officeDocument/2006/relationships" xmlns:p="http://schemas.openxmlformats.org/presentationml/2006/main">
  <p:tag name="THINKCELLSHAPEDONOTDELETE" val="tW.e9en3CVZxaemqiylK0aw"/>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tRBxS.eEdC507GmtdyrMLs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tPCo.dSxsE2dxkZ.WMY8Cnw"/>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tZGjF6ekQ_6E60B_VEajhCw"/>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tw.yXZdECGKpaUuAZl4b.xw"/>
</p:tagLst>
</file>

<file path=ppt/tags/tag513.xml><?xml version="1.0" encoding="utf-8"?>
<p:tagLst xmlns:a="http://schemas.openxmlformats.org/drawingml/2006/main" xmlns:r="http://schemas.openxmlformats.org/officeDocument/2006/relationships" xmlns:p="http://schemas.openxmlformats.org/presentationml/2006/main">
  <p:tag name="THINKCELLSHAPEDONOTDELETE" val="tgpM1nhb2k_Sh3EK8BEO_Fw"/>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tzpmeTXmGKCUWncq9Vxpxtg"/>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tv5bk8pZ5nzfL.zJxxO2ItQ"/>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tonZGtZTz1UpdqonTv3E3qg"/>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tikEhqbB2r2bghqQ_aZThag"/>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tGIVT2OJXoz1DnY2_umm58g"/>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t0zU0wTOXNpNlbIeQW2u4y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tmRl11587wGG7E9wH615dkA"/>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t7AggUEtUfFXu4D942rBIkg"/>
</p:tagLst>
</file>

<file path=ppt/tags/tag522.xml><?xml version="1.0" encoding="utf-8"?>
<p:tagLst xmlns:a="http://schemas.openxmlformats.org/drawingml/2006/main" xmlns:r="http://schemas.openxmlformats.org/officeDocument/2006/relationships" xmlns:p="http://schemas.openxmlformats.org/presentationml/2006/main">
  <p:tag name="THINKCELLSHAPEDONOTDELETE" val="tIsxy3LPiHFBRrlU7Rj5ANA"/>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t43Dq1J712E7HdpDJnM5lZg"/>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tLHTQMG8BkNZkAd1_ZbsAWg"/>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tBBPlvLVOaPvZakO8Unt.Sw"/>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tHzy208QmT575vlfeqQDHlg"/>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tLdr5LhD1V7JYa_rQkmFoGA"/>
</p:tagLst>
</file>

<file path=ppt/tags/tag528.xml><?xml version="1.0" encoding="utf-8"?>
<p:tagLst xmlns:a="http://schemas.openxmlformats.org/drawingml/2006/main" xmlns:r="http://schemas.openxmlformats.org/officeDocument/2006/relationships" xmlns:p="http://schemas.openxmlformats.org/presentationml/2006/main">
  <p:tag name="THINKCELLSHAPEDONOTDELETE" val="t2HLiw2zGQNEKYIcgj4Tx7A"/>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t5z78jlStQnOlj0gqv_Q3Q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t2N0.kxn.Qf5sTQ49NhjxAw"/>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tRVskgAAW73v0IpekrcmE0Q"/>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tmRjdPjGGPbDNg9NLCFCgEw"/>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tqyDDxJ0aZaCa9lfuKyY99w"/>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tx7I_XP9NU.Ak.NubPoktaw"/>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t9RgLu5m8I2DKcG2sTG68vA"/>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tKNZm1Z0n9CH.o8Je23eOaA"/>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tWqYEIyUzYtKaY5d9C_m.RA"/>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tkw5J4ZBUAtE6h1iF.OM78g"/>
</p:tagLst>
</file>

<file path=ppt/tags/tag539.xml><?xml version="1.0" encoding="utf-8"?>
<p:tagLst xmlns:a="http://schemas.openxmlformats.org/drawingml/2006/main" xmlns:r="http://schemas.openxmlformats.org/officeDocument/2006/relationships" xmlns:p="http://schemas.openxmlformats.org/presentationml/2006/main">
  <p:tag name="THINKCELLSHAPEDONOTDELETE" val="tAbxqExS_uIutXEAJ86MfG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540.xml><?xml version="1.0" encoding="utf-8"?>
<p:tagLst xmlns:a="http://schemas.openxmlformats.org/drawingml/2006/main" xmlns:r="http://schemas.openxmlformats.org/officeDocument/2006/relationships" xmlns:p="http://schemas.openxmlformats.org/presentationml/2006/main">
  <p:tag name="THINKCELLSHAPEDONOTDELETE" val="tGBv3W6T6yXnM_zZ3RYMtng"/>
</p:tagLst>
</file>

<file path=ppt/tags/tag541.xml><?xml version="1.0" encoding="utf-8"?>
<p:tagLst xmlns:a="http://schemas.openxmlformats.org/drawingml/2006/main" xmlns:r="http://schemas.openxmlformats.org/officeDocument/2006/relationships" xmlns:p="http://schemas.openxmlformats.org/presentationml/2006/main">
  <p:tag name="THINKCELLSHAPEDONOTDELETE" val="thO32Z5tWxdOkhyT39EK83g"/>
</p:tagLst>
</file>

<file path=ppt/tags/tag542.xml><?xml version="1.0" encoding="utf-8"?>
<p:tagLst xmlns:a="http://schemas.openxmlformats.org/drawingml/2006/main" xmlns:r="http://schemas.openxmlformats.org/officeDocument/2006/relationships" xmlns:p="http://schemas.openxmlformats.org/presentationml/2006/main">
  <p:tag name="THINKCELLSHAPEDONOTDELETE" val="tB79PpT06.7ItCc4LPXhMEA"/>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tmT3WkthiNjo0QyH2hsvrzg"/>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tuLkXq_mww_snVb8M4NAPnw"/>
</p:tagLst>
</file>

<file path=ppt/tags/tag545.xml><?xml version="1.0" encoding="utf-8"?>
<p:tagLst xmlns:a="http://schemas.openxmlformats.org/drawingml/2006/main" xmlns:r="http://schemas.openxmlformats.org/officeDocument/2006/relationships" xmlns:p="http://schemas.openxmlformats.org/presentationml/2006/main">
  <p:tag name="THINKCELLSHAPEDONOTDELETE" val="to1HS2fdx2ifQ.fLbtJXe1Q"/>
</p:tagLst>
</file>

<file path=ppt/tags/tag546.xml><?xml version="1.0" encoding="utf-8"?>
<p:tagLst xmlns:a="http://schemas.openxmlformats.org/drawingml/2006/main" xmlns:r="http://schemas.openxmlformats.org/officeDocument/2006/relationships" xmlns:p="http://schemas.openxmlformats.org/presentationml/2006/main">
  <p:tag name="THINKCELLSHAPEDONOTDELETE" val="t1.GdL3zUC8u.srApzDqcHA"/>
</p:tagLst>
</file>

<file path=ppt/tags/tag547.xml><?xml version="1.0" encoding="utf-8"?>
<p:tagLst xmlns:a="http://schemas.openxmlformats.org/drawingml/2006/main" xmlns:r="http://schemas.openxmlformats.org/officeDocument/2006/relationships" xmlns:p="http://schemas.openxmlformats.org/presentationml/2006/main">
  <p:tag name="THINKCELLSHAPEDONOTDELETE" val="tDgnAXNW4JVA_b873b6DmKA"/>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t7IxHCh6GIjOgrgY.3E6g3g"/>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QKiiVgsaQZJVEy0aNWZj7Q"/>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t.zFlA6OjJI1cLOu5u8CcWQ"/>
</p:tagLst>
</file>

<file path=ppt/tags/tag552.xml><?xml version="1.0" encoding="utf-8"?>
<p:tagLst xmlns:a="http://schemas.openxmlformats.org/drawingml/2006/main" xmlns:r="http://schemas.openxmlformats.org/officeDocument/2006/relationships" xmlns:p="http://schemas.openxmlformats.org/presentationml/2006/main">
  <p:tag name="THINKCELLSHAPEDONOTDELETE" val="tkwqOKrAPry2zYEpGEHzH1w"/>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tmIdo8KLJuAbG6WVzVZn6zA"/>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tpunSikor9mXsYZMnIfeqYA"/>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t7X4biX4dA0pssqRUd8itvg"/>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tFNPkzcv0UbSGtY1z_ED3aw"/>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t.hxXAQdzGvcfh3UPKr5XTw"/>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zJZw6_VeusL0rhx6rCjurA"/>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tDVe6sRHAu7PaS2phzhY66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560.xml><?xml version="1.0" encoding="utf-8"?>
<p:tagLst xmlns:a="http://schemas.openxmlformats.org/drawingml/2006/main" xmlns:r="http://schemas.openxmlformats.org/officeDocument/2006/relationships" xmlns:p="http://schemas.openxmlformats.org/presentationml/2006/main">
  <p:tag name="THINKCELLSHAPEDONOTDELETE" val="tfK6_ddIp6ccd9zewlXJxHQ"/>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tFS4ZkCrjmVTfz2y7tUs5hg"/>
</p:tagLst>
</file>

<file path=ppt/tags/tag562.xml><?xml version="1.0" encoding="utf-8"?>
<p:tagLst xmlns:a="http://schemas.openxmlformats.org/drawingml/2006/main" xmlns:r="http://schemas.openxmlformats.org/officeDocument/2006/relationships" xmlns:p="http://schemas.openxmlformats.org/presentationml/2006/main">
  <p:tag name="THINKCELLSHAPEDONOTDELETE" val="twvgogPMvCZMez0Un2MrMFA"/>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tChGE8WdyWL5ynRvjNOfBpw"/>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tmYAY3581_btCNtt9vKHbmQ"/>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tOCsCnEKMCbhfn7se9tpj8w"/>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thAtoeFyzyQ6gWuTrshu8EA"/>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tRaM8hviz.u.MeEUkz3wq7A"/>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tua13rxxqLyIhdmQ8HYexBA"/>
</p:tagLst>
</file>

<file path=ppt/tags/tag569.xml><?xml version="1.0" encoding="utf-8"?>
<p:tagLst xmlns:a="http://schemas.openxmlformats.org/drawingml/2006/main" xmlns:r="http://schemas.openxmlformats.org/officeDocument/2006/relationships" xmlns:p="http://schemas.openxmlformats.org/presentationml/2006/main">
  <p:tag name="THINKCELLSHAPEDONOTDELETE" val="tLiAMNNYnLN2RxIlX2rQ8b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tuICnnlLl8UAiWhSTH7xuVQ"/>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t_M1W_P1QYof00HhbEf_qQg"/>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teQK3Z96RYpQ82RGYcuEvAg"/>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t_0boEeDk1z8uzDNcBB9Iwg"/>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trFYZroJEcEgqqr56W9PJTg"/>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t6VafcfSd2609ukDPJAfDrg"/>
</p:tagLst>
</file>

<file path=ppt/tags/tag576.xml><?xml version="1.0" encoding="utf-8"?>
<p:tagLst xmlns:a="http://schemas.openxmlformats.org/drawingml/2006/main" xmlns:r="http://schemas.openxmlformats.org/officeDocument/2006/relationships" xmlns:p="http://schemas.openxmlformats.org/presentationml/2006/main">
  <p:tag name="THINKCELLSHAPEDONOTDELETE" val="tVLURqxbt2u8DenfxztYbZg"/>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tYx_TJn2PT6Kk_hTFB4dP_w"/>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tJudgFKEnmoFWaHP4EGzaNg"/>
</p:tagLst>
</file>

<file path=ppt/tags/tag579.xml><?xml version="1.0" encoding="utf-8"?>
<p:tagLst xmlns:a="http://schemas.openxmlformats.org/drawingml/2006/main" xmlns:r="http://schemas.openxmlformats.org/officeDocument/2006/relationships" xmlns:p="http://schemas.openxmlformats.org/presentationml/2006/main">
  <p:tag name="THINKCELLSHAPEDONOTDELETE" val="tNcixBQvD3doHgLlA2st4P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ejZv.ITJJuwwdAj.O1SS7A"/>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tfDoX1vnGp2.mZ5LDOc7I8w"/>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tyu4WGHkzXlPHL_iXukeYAg"/>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tRRrqvnvjMFbQ01mQMtEpGQ"/>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yx96EXHxU139j.zWRMZlFQ"/>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tT60Imo22PFZuuoVi4CTs0A"/>
</p:tagLst>
</file>

<file path=ppt/tags/tag585.xml><?xml version="1.0" encoding="utf-8"?>
<p:tagLst xmlns:a="http://schemas.openxmlformats.org/drawingml/2006/main" xmlns:r="http://schemas.openxmlformats.org/officeDocument/2006/relationships" xmlns:p="http://schemas.openxmlformats.org/presentationml/2006/main">
  <p:tag name="THINKCELLSHAPEDONOTDELETE" val="tQdQBJC8.ez6cBB2YBBurwQ"/>
</p:tagLst>
</file>

<file path=ppt/tags/tag586.xml><?xml version="1.0" encoding="utf-8"?>
<p:tagLst xmlns:a="http://schemas.openxmlformats.org/drawingml/2006/main" xmlns:r="http://schemas.openxmlformats.org/officeDocument/2006/relationships" xmlns:p="http://schemas.openxmlformats.org/presentationml/2006/main">
  <p:tag name="THINKCELLSHAPEDONOTDELETE" val="tcj6scRUQZnrajMxub1QNvQ"/>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t5behf170M5OBSvwbtvT4Sg"/>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t8Ee4rRlk7wVkWKKUOoWpIw"/>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tnG4Yfz3k8clfFIsbzbM8l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oCCMoDzFqb4DMDwPaTrFQQ"/>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t3EFy.aqkJsZFQpbILkot2w"/>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tNpieAfTxG9Oal1zeRJEHxg"/>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tPwiUeeMdv1to9w9g01XO4Q"/>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tBNPisIJQgFoxp98kEuSfQw"/>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tJ9XS3WL24ajOCGryZsp5Og"/>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teMo7SUYRepRoqkBtBPmMIw"/>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tjcjzcR0blnK3snHG.GtEOw"/>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HJhg3HB0k7wP158pdAPTbA"/>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ty.hetfhK3RnGezjuIvi_o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O9BrAQzAXYoNqMZ5lvikUA"/>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O4Upia9o2ACNFcmnbRhKXQ"/>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t0NrtIK1VQI2ek.svtqpiGw"/>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tQGmZMp0Z3vzLVflfbIw_dw"/>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trwy4t55YhOrmxJJA_ChGmA"/>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t_liYiPUPGu6jRTFyme8LMQ"/>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tHCKssFinl1FtcP2J5L4tgg"/>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towUwGQ4BW0FJvy8Q1B97YA"/>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r7dPRHhAdUIA_BqbBou_zQ"/>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tZtAbMULfVZznRBzzRrpLqw"/>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tWKzxy05zwYoKUKb75SjPs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t_bJ6Qzra92FuxtKmSmJkBQ"/>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tG3gxwlLaF90ogx7VJRisBg"/>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tPrGXCa_bAB62kXDORJr3Rg"/>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txQW3J.JxjArEtWdTyo8RxA"/>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suDgs1_nGYkVCL5PW_Vn7Q"/>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tTEF3BNfPpM.i15399O_mhQ"/>
</p:tagLst>
</file>

<file path=ppt/tags/tag616.xml><?xml version="1.0" encoding="utf-8"?>
<p:tagLst xmlns:a="http://schemas.openxmlformats.org/drawingml/2006/main" xmlns:r="http://schemas.openxmlformats.org/officeDocument/2006/relationships" xmlns:p="http://schemas.openxmlformats.org/presentationml/2006/main">
  <p:tag name="THINKCELLSHAPEDONOTDELETE" val="tHIuMGVkpz2JnNtYID8iVWA"/>
</p:tagLst>
</file>

<file path=ppt/tags/tag617.xml><?xml version="1.0" encoding="utf-8"?>
<p:tagLst xmlns:a="http://schemas.openxmlformats.org/drawingml/2006/main" xmlns:r="http://schemas.openxmlformats.org/officeDocument/2006/relationships" xmlns:p="http://schemas.openxmlformats.org/presentationml/2006/main">
  <p:tag name="THINKCELLSHAPEDONOTDELETE" val="tTrT_jazJu7OxXsIK90RHeA"/>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tFKm7QwGnK3yJX5FmpaP8xQ"/>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tJFxyi86oMbItOi1lOyaLg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t2V3_v2Uf5cy.OQWIwQK6Qw"/>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t2_TAMoRdiNWHLP8W1nPBiw"/>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tT6yiqnrwSZryji_Edg6oaw"/>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tPZL7BLXog6oPufYAYIKxiA"/>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tv.APp6PM4AEleh0UN4w5Zg"/>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tY.pXv4an3vJPb_JkLbV2Zg"/>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ta8GlS6T27AlweU5jh8aNdQ"/>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tWUwUQqamEjYWlXhEOioGpg"/>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th4_phXOaeRy_LvAVeXjcG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tlEJR5jcmOD_JtSndHhy.TQ"/>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tJkCj1_ol8cfer_GZSIB5Fg"/>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tQxWjTibFuACEsEVyWTUOIA"/>
</p:tagLst>
</file>

<file path=ppt/tags/tag633.xml><?xml version="1.0" encoding="utf-8"?>
<p:tagLst xmlns:a="http://schemas.openxmlformats.org/drawingml/2006/main" xmlns:r="http://schemas.openxmlformats.org/officeDocument/2006/relationships" xmlns:p="http://schemas.openxmlformats.org/presentationml/2006/main">
  <p:tag name="THINKCELLSHAPEDONOTDELETE" val="tE1Vli2w0ze1MW8Iz1hr5OQ"/>
</p:tagLst>
</file>

<file path=ppt/tags/tag634.xml><?xml version="1.0" encoding="utf-8"?>
<p:tagLst xmlns:a="http://schemas.openxmlformats.org/drawingml/2006/main" xmlns:r="http://schemas.openxmlformats.org/officeDocument/2006/relationships" xmlns:p="http://schemas.openxmlformats.org/presentationml/2006/main">
  <p:tag name="THINKCELLSHAPEDONOTDELETE" val="tleIv.tzFpFhsc2_l8Xn8vg"/>
</p:tagLst>
</file>

<file path=ppt/tags/tag635.xml><?xml version="1.0" encoding="utf-8"?>
<p:tagLst xmlns:a="http://schemas.openxmlformats.org/drawingml/2006/main" xmlns:r="http://schemas.openxmlformats.org/officeDocument/2006/relationships" xmlns:p="http://schemas.openxmlformats.org/presentationml/2006/main">
  <p:tag name="THINKCELLSHAPEDONOTDELETE" val="tokNt3A3DdRKFb15gkWeb9A"/>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tFxNcQ7_OJmz9W_pyVN2n.g"/>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tF5FeGN.4qtjo1BvVFlwgSw"/>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tmosqG74aaTPE_8Q_gagkqw"/>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t6GV0k95TLxfBHgo7VdJHe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4isK0nZ0WIuAY4XUlu7dEw"/>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t2G3zN8kLux1pTx9Op1h5HA"/>
</p:tagLst>
</file>

<file path=ppt/tags/tag641.xml><?xml version="1.0" encoding="utf-8"?>
<p:tagLst xmlns:a="http://schemas.openxmlformats.org/drawingml/2006/main" xmlns:r="http://schemas.openxmlformats.org/officeDocument/2006/relationships" xmlns:p="http://schemas.openxmlformats.org/presentationml/2006/main">
  <p:tag name="THINKCELLSHAPEDONOTDELETE" val="tmTqV1lZbNz5h7k9.63tpXA"/>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tNp0_aa5bw61mE5I1qGsqbQ"/>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t2o23eYz7yv9NXn4FSmt9RQ"/>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tTKtStWTwu0QAYyAOGEOfig"/>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tIZmXUl0sgoczQ_SPcojZ9Q"/>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tD8fH96Vu2JaBTJuNMdFXZQ"/>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t1aLxi3UYkHxQlrza46QNTQ"/>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t8qMrDQGIM3Jppq.0_g8b9w"/>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B0ePWd9sirA5jifJik0Cb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tWjjsb_mebMDiEP5N.yM__A"/>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JiXufVt3_WDRuVG.WUfUw"/>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tcC2L3amAKtzyEJ9uJmWyug"/>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DY_.O6cNvYWQpovvRM3rzg"/>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t8LdW8tQOFKTamzXJY.MT7A"/>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taERMbngw9_qv0IAjb80zrw"/>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tTr3BQppEFLD7_0A4iFsvag"/>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tm6SHJoFFZ6FT2xkA0MeC8A"/>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tEsEYAlTRduOvvkHKhX_J6A"/>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W_DfyQScZeAR5WAQm4KJP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4isK0nZ0WIuAY4XUlu7dEw"/>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tTINjvNUEBQ9bdSAP92hatA"/>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t9dtW247G03Y2YxX.ZuMN2w"/>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tBNrSmtbIyRyMy_4dSuSsbw"/>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tTF3PxU5YkGLDrHB2jEbdFA"/>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tLYuuBvodcB_2qwcFr1wc2A"/>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tak89puvYKlDIPr.73F57Bw"/>
</p:tagLst>
</file>

<file path=ppt/tags/tag666.xml><?xml version="1.0" encoding="utf-8"?>
<p:tagLst xmlns:a="http://schemas.openxmlformats.org/drawingml/2006/main" xmlns:r="http://schemas.openxmlformats.org/officeDocument/2006/relationships" xmlns:p="http://schemas.openxmlformats.org/presentationml/2006/main">
  <p:tag name="THINKCELLSHAPEDONOTDELETE" val="tjcLSepx1icRV1zyTvl0kBQ"/>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ttM.ZxEFknE19iaaupvbLkQ"/>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t8RauFPTd4TlTs56UdoF_Ag"/>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tSYmALRuUvouCIThbX929J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teLvpiT0wQTWL2EAuGXSYag"/>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tk1Nibyl3usDY0bVCkhSRkQ"/>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tWBfbOHXd3vS7.NgIyVtJsA"/>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tOuRpQ8YmccA2s7.xRiUvqA"/>
</p:tagLst>
</file>

<file path=ppt/tags/tag674.xml><?xml version="1.0" encoding="utf-8"?>
<p:tagLst xmlns:a="http://schemas.openxmlformats.org/drawingml/2006/main" xmlns:r="http://schemas.openxmlformats.org/officeDocument/2006/relationships" xmlns:p="http://schemas.openxmlformats.org/presentationml/2006/main">
  <p:tag name="THINKCELLSHAPEDONOTDELETE" val="t9vt2lqXsFmHicwu60H9uLg"/>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tyvQbtMWUJQjdwRc.ECHinA"/>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tgTawfEhkVZuuCQ7CjhfIUA"/>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tN.j8nUFJeag8syMqDdYwzg"/>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ts.H1jHEX80CHkHU_LsncIQ"/>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zlswNFy7qlfrxr6SzHBsQ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NyzOvtpk0wl5PaizsPfg8g"/>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tOGW6PmoEfRAmVoPk.By21g"/>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tfBfLLE5M.NFVQ8J9Ezk41Q"/>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tUD03G0c8jQ.VH0YGhgQTIg"/>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t47hQCP5PKkeP3t6qT7OTMg"/>
</p:tagLst>
</file>

<file path=ppt/tags/tag684.xml><?xml version="1.0" encoding="utf-8"?>
<p:tagLst xmlns:a="http://schemas.openxmlformats.org/drawingml/2006/main" xmlns:r="http://schemas.openxmlformats.org/officeDocument/2006/relationships" xmlns:p="http://schemas.openxmlformats.org/presentationml/2006/main">
  <p:tag name="THINKCELLSHAPEDONOTDELETE" val="t2mush2qhZvBQEDtyKiTt7w"/>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hR4M1819CKclchCcEkqJKg"/>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tCFqbkSxx4_CS3aY77zWsVQ"/>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tmclF6arh9.s6tCiHP6SoGQ"/>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pihm0swzVcv4obgsRmmyoQ"/>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tYYS4DkQvPck9Yl9kWuvGU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t4nqTQMWPAiAGqcOzjlGbtg"/>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tXhgZ0BMX2SQCIzuHt9TqAQ"/>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twIBwJAoRIRLLq_HAfNvnhQ"/>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tLHtEA1zxaZx45hbu8QgH5Q"/>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tZnnQFZ_VonV8f25lOaex5w"/>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tCrsO8SZ5fQ38FIj2tdZCXQ"/>
</p:tagLst>
</file>

<file path=ppt/tags/tag696.xml><?xml version="1.0" encoding="utf-8"?>
<p:tagLst xmlns:a="http://schemas.openxmlformats.org/drawingml/2006/main" xmlns:r="http://schemas.openxmlformats.org/officeDocument/2006/relationships" xmlns:p="http://schemas.openxmlformats.org/presentationml/2006/main">
  <p:tag name="THINKCELLSHAPEDONOTDELETE" val="trICPD5X2lbay9VWLIH3qeQ"/>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te3HpGyQlE4ArOMABx_Fy_Q"/>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tlot47p0RR4uX543T_onHHQ"/>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tNxaIOcPwzqA_aZzyAEHuX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NyzOvtpk0wl5PaizsPfg8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j4NfL1sQF1x6TvAeas8ZJw"/>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t3CdxcO2nNi0_DOewLQAciA"/>
</p:tagLst>
</file>

<file path=ppt/tags/tag701.xml><?xml version="1.0" encoding="utf-8"?>
<p:tagLst xmlns:a="http://schemas.openxmlformats.org/drawingml/2006/main" xmlns:r="http://schemas.openxmlformats.org/officeDocument/2006/relationships" xmlns:p="http://schemas.openxmlformats.org/presentationml/2006/main">
  <p:tag name="THINKCELLSHAPEDONOTDELETE" val="tMiNwGk7oBEcqStMMcNgPxA"/>
</p:tagLst>
</file>

<file path=ppt/tags/tag702.xml><?xml version="1.0" encoding="utf-8"?>
<p:tagLst xmlns:a="http://schemas.openxmlformats.org/drawingml/2006/main" xmlns:r="http://schemas.openxmlformats.org/officeDocument/2006/relationships" xmlns:p="http://schemas.openxmlformats.org/presentationml/2006/main">
  <p:tag name="THINKCELLSHAPEDONOTDELETE" val="ttEsJLntlS21uqdj_r2IJsw"/>
</p:tagLst>
</file>

<file path=ppt/tags/tag703.xml><?xml version="1.0" encoding="utf-8"?>
<p:tagLst xmlns:a="http://schemas.openxmlformats.org/drawingml/2006/main" xmlns:r="http://schemas.openxmlformats.org/officeDocument/2006/relationships" xmlns:p="http://schemas.openxmlformats.org/presentationml/2006/main">
  <p:tag name="THINKCELLSHAPEDONOTDELETE" val="tA6FaejXOHzQdI0POWsPMwQ"/>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t.xlyru_rl_bxdvPIJlHbCQ"/>
</p:tagLst>
</file>

<file path=ppt/tags/tag705.xml><?xml version="1.0" encoding="utf-8"?>
<p:tagLst xmlns:a="http://schemas.openxmlformats.org/drawingml/2006/main" xmlns:r="http://schemas.openxmlformats.org/officeDocument/2006/relationships" xmlns:p="http://schemas.openxmlformats.org/presentationml/2006/main">
  <p:tag name="THINKCELLSHAPEDONOTDELETE" val="tMlMo0qlwyC09trzWiJLf.Q"/>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tXqbSfCykhwjdcJnc8V1B1A"/>
</p:tagLst>
</file>

<file path=ppt/tags/tag707.xml><?xml version="1.0" encoding="utf-8"?>
<p:tagLst xmlns:a="http://schemas.openxmlformats.org/drawingml/2006/main" xmlns:r="http://schemas.openxmlformats.org/officeDocument/2006/relationships" xmlns:p="http://schemas.openxmlformats.org/presentationml/2006/main">
  <p:tag name="THINKCELLSHAPEDONOTDELETE" val="tGsov5d39D7X3Y1n3oE3isQ"/>
</p:tagLst>
</file>

<file path=ppt/tags/tag708.xml><?xml version="1.0" encoding="utf-8"?>
<p:tagLst xmlns:a="http://schemas.openxmlformats.org/drawingml/2006/main" xmlns:r="http://schemas.openxmlformats.org/officeDocument/2006/relationships" xmlns:p="http://schemas.openxmlformats.org/presentationml/2006/main">
  <p:tag name="THINKCELLSHAPEDONOTDELETE" val="tIsttYMB49YKVnT.51khvYA"/>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tWkFF3u862Ij55t8jk6fyo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to_CrZuWF8a49Uy2AVQf5BQ"/>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tqOplI6i5KAu3Vlu36ThNQw"/>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t3IVsBid.07CszzKbwjT1Pw"/>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tKv.32eagUny43lMgWvTWKA"/>
</p:tagLst>
</file>

<file path=ppt/tags/tag714.xml><?xml version="1.0" encoding="utf-8"?>
<p:tagLst xmlns:a="http://schemas.openxmlformats.org/drawingml/2006/main" xmlns:r="http://schemas.openxmlformats.org/officeDocument/2006/relationships" xmlns:p="http://schemas.openxmlformats.org/presentationml/2006/main">
  <p:tag name="THINKCELLSHAPEDONOTDELETE" val="t6birZMBEB_O4WzbQQZDjrw"/>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t68aG5WTCepDAb1pjt0TBEQ"/>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tmze9MsUpr3D0bvS7QrTTBQ"/>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ttGP_J4PHJkFTY6SNfzGgug"/>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4.nOJeybS.ymPLkYkoshbw"/>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mkN6xYNS1QiHcftqsjQ8Ww"/>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tjVrdr3jsZp5QJHIyzqWrlw"/>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td7Q6QScp0CuC1BCWD1WJiw"/>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tpbD566FoB0hRFmk9XLdSZw"/>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t.0ctJgOLM0Y2mV7SXmW5c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t_I9RmmR0AaXoFB0pncFaww"/>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t6pRddSbQmGsc4ESRApsuVg"/>
</p:tagLst>
</file>

<file path=ppt/tags/tag732.xml><?xml version="1.0" encoding="utf-8"?>
<p:tagLst xmlns:a="http://schemas.openxmlformats.org/drawingml/2006/main" xmlns:r="http://schemas.openxmlformats.org/officeDocument/2006/relationships" xmlns:p="http://schemas.openxmlformats.org/presentationml/2006/main">
  <p:tag name="THINKCELLSHAPEDONOTDELETE" val="tP4jIIWTfQTBVgoiUhjuM8w"/>
</p:tagLst>
</file>

<file path=ppt/tags/tag733.xml><?xml version="1.0" encoding="utf-8"?>
<p:tagLst xmlns:a="http://schemas.openxmlformats.org/drawingml/2006/main" xmlns:r="http://schemas.openxmlformats.org/officeDocument/2006/relationships" xmlns:p="http://schemas.openxmlformats.org/presentationml/2006/main">
  <p:tag name="THINKCELLSHAPEDONOTDELETE" val="tVTRhx1OyCUg_KMhPeaKDLg"/>
</p:tagLst>
</file>

<file path=ppt/tags/tag734.xml><?xml version="1.0" encoding="utf-8"?>
<p:tagLst xmlns:a="http://schemas.openxmlformats.org/drawingml/2006/main" xmlns:r="http://schemas.openxmlformats.org/officeDocument/2006/relationships" xmlns:p="http://schemas.openxmlformats.org/presentationml/2006/main">
  <p:tag name="THINKCELLSHAPEDONOTDELETE" val="tCxOP_qclxR7IUiQli8979g"/>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tci22QXw5WhlCiciMuTsQCg"/>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tJLsIbCNtMyCbYO0hzy0tpg"/>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tinJPLtzRn6b15sNniglIdA"/>
</p:tagLst>
</file>

<file path=ppt/tags/tag738.xml><?xml version="1.0" encoding="utf-8"?>
<p:tagLst xmlns:a="http://schemas.openxmlformats.org/drawingml/2006/main" xmlns:r="http://schemas.openxmlformats.org/officeDocument/2006/relationships" xmlns:p="http://schemas.openxmlformats.org/presentationml/2006/main">
  <p:tag name="THINKCELLSHAPEDONOTDELETE" val="t6XjPwtmmGOhWkc_xXbYcOg"/>
</p:tagLst>
</file>

<file path=ppt/tags/tag739.xml><?xml version="1.0" encoding="utf-8"?>
<p:tagLst xmlns:a="http://schemas.openxmlformats.org/drawingml/2006/main" xmlns:r="http://schemas.openxmlformats.org/officeDocument/2006/relationships" xmlns:p="http://schemas.openxmlformats.org/presentationml/2006/main">
  <p:tag name="THINKCELLSHAPEDONOTDELETE" val="t1WiM_7qfXjnN_KuQBRxVZ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EEiliXSxfs8SsTQBGREDvg"/>
</p:tagLst>
</file>

<file path=ppt/tags/tag740.xml><?xml version="1.0" encoding="utf-8"?>
<p:tagLst xmlns:a="http://schemas.openxmlformats.org/drawingml/2006/main" xmlns:r="http://schemas.openxmlformats.org/officeDocument/2006/relationships" xmlns:p="http://schemas.openxmlformats.org/presentationml/2006/main">
  <p:tag name="THINKCELLSHAPEDONOTDELETE" val="tbdAqibk8gJ6P1Z7yduhTjw"/>
</p:tagLst>
</file>

<file path=ppt/tags/tag741.xml><?xml version="1.0" encoding="utf-8"?>
<p:tagLst xmlns:a="http://schemas.openxmlformats.org/drawingml/2006/main" xmlns:r="http://schemas.openxmlformats.org/officeDocument/2006/relationships" xmlns:p="http://schemas.openxmlformats.org/presentationml/2006/main">
  <p:tag name="THINKCELLSHAPEDONOTDELETE" val="toDTYQ5Hj0pBZerr6PEmX9Q"/>
</p:tagLst>
</file>

<file path=ppt/tags/tag742.xml><?xml version="1.0" encoding="utf-8"?>
<p:tagLst xmlns:a="http://schemas.openxmlformats.org/drawingml/2006/main" xmlns:r="http://schemas.openxmlformats.org/officeDocument/2006/relationships" xmlns:p="http://schemas.openxmlformats.org/presentationml/2006/main">
  <p:tag name="THINKCELLSHAPEDONOTDELETE" val="t1Rq91u.qsxMYJBkbNvBgFw"/>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tlf1NvovoCDF_yaRvbLm9XQ"/>
</p:tagLst>
</file>

<file path=ppt/tags/tag744.xml><?xml version="1.0" encoding="utf-8"?>
<p:tagLst xmlns:a="http://schemas.openxmlformats.org/drawingml/2006/main" xmlns:r="http://schemas.openxmlformats.org/officeDocument/2006/relationships" xmlns:p="http://schemas.openxmlformats.org/presentationml/2006/main">
  <p:tag name="THINKCELLSHAPEDONOTDELETE" val="tjV.AlPrP7OBpqzbhgo8tXA"/>
</p:tagLst>
</file>

<file path=ppt/tags/tag745.xml><?xml version="1.0" encoding="utf-8"?>
<p:tagLst xmlns:a="http://schemas.openxmlformats.org/drawingml/2006/main" xmlns:r="http://schemas.openxmlformats.org/officeDocument/2006/relationships" xmlns:p="http://schemas.openxmlformats.org/presentationml/2006/main">
  <p:tag name="THINKCELLSHAPEDONOTDELETE" val="tuEQwYFQywfZ1vdHtNHp3Fg"/>
</p:tagLst>
</file>

<file path=ppt/tags/tag746.xml><?xml version="1.0" encoding="utf-8"?>
<p:tagLst xmlns:a="http://schemas.openxmlformats.org/drawingml/2006/main" xmlns:r="http://schemas.openxmlformats.org/officeDocument/2006/relationships" xmlns:p="http://schemas.openxmlformats.org/presentationml/2006/main">
  <p:tag name="THINKCELLSHAPEDONOTDELETE" val="t_0TDm4TrKAtymM5qHOD7sQ"/>
</p:tagLst>
</file>

<file path=ppt/tags/tag747.xml><?xml version="1.0" encoding="utf-8"?>
<p:tagLst xmlns:a="http://schemas.openxmlformats.org/drawingml/2006/main" xmlns:r="http://schemas.openxmlformats.org/officeDocument/2006/relationships" xmlns:p="http://schemas.openxmlformats.org/presentationml/2006/main">
  <p:tag name="THINKCELLSHAPEDONOTDELETE" val="tjR2W3kZ_VSA_gF0oTecGFA"/>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tX_Xrs5RcvG5g_yLOuKhFMQ"/>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t9yKn5AO8unBy0Shr494yq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0.xml><?xml version="1.0" encoding="utf-8"?>
<p:tagLst xmlns:a="http://schemas.openxmlformats.org/drawingml/2006/main" xmlns:r="http://schemas.openxmlformats.org/officeDocument/2006/relationships" xmlns:p="http://schemas.openxmlformats.org/presentationml/2006/main">
  <p:tag name="THINKCELLSHAPEDONOTDELETE" val="t..GBD97X.QNfyx8yggv4jg"/>
</p:tagLst>
</file>

<file path=ppt/tags/tag751.xml><?xml version="1.0" encoding="utf-8"?>
<p:tagLst xmlns:a="http://schemas.openxmlformats.org/drawingml/2006/main" xmlns:r="http://schemas.openxmlformats.org/officeDocument/2006/relationships" xmlns:p="http://schemas.openxmlformats.org/presentationml/2006/main">
  <p:tag name="THINKCELLSHAPEDONOTDELETE" val="t0LNJfchn24QnXUqZc0FESw"/>
</p:tagLst>
</file>

<file path=ppt/tags/tag752.xml><?xml version="1.0" encoding="utf-8"?>
<p:tagLst xmlns:a="http://schemas.openxmlformats.org/drawingml/2006/main" xmlns:r="http://schemas.openxmlformats.org/officeDocument/2006/relationships" xmlns:p="http://schemas.openxmlformats.org/presentationml/2006/main">
  <p:tag name="THINKCELLSHAPEDONOTDELETE" val="tV9rUy_AvO05wrdfaFAUhjg"/>
</p:tagLst>
</file>

<file path=ppt/tags/tag753.xml><?xml version="1.0" encoding="utf-8"?>
<p:tagLst xmlns:a="http://schemas.openxmlformats.org/drawingml/2006/main" xmlns:r="http://schemas.openxmlformats.org/officeDocument/2006/relationships" xmlns:p="http://schemas.openxmlformats.org/presentationml/2006/main">
  <p:tag name="THINKCELLSHAPEDONOTDELETE" val="t9GUXYddfabKmN72HEvBeiQ"/>
</p:tagLst>
</file>

<file path=ppt/tags/tag754.xml><?xml version="1.0" encoding="utf-8"?>
<p:tagLst xmlns:a="http://schemas.openxmlformats.org/drawingml/2006/main" xmlns:r="http://schemas.openxmlformats.org/officeDocument/2006/relationships" xmlns:p="http://schemas.openxmlformats.org/presentationml/2006/main">
  <p:tag name="THINKCELLSHAPEDONOTDELETE" val="tDTCc5l8x.5tZNIn6pYsuLQ"/>
</p:tagLst>
</file>

<file path=ppt/tags/tag755.xml><?xml version="1.0" encoding="utf-8"?>
<p:tagLst xmlns:a="http://schemas.openxmlformats.org/drawingml/2006/main" xmlns:r="http://schemas.openxmlformats.org/officeDocument/2006/relationships" xmlns:p="http://schemas.openxmlformats.org/presentationml/2006/main">
  <p:tag name="THINKCELLSHAPEDONOTDELETE" val="tdh2aVN8g34lJtwEmbXDW0Q"/>
</p:tagLst>
</file>

<file path=ppt/tags/tag756.xml><?xml version="1.0" encoding="utf-8"?>
<p:tagLst xmlns:a="http://schemas.openxmlformats.org/drawingml/2006/main" xmlns:r="http://schemas.openxmlformats.org/officeDocument/2006/relationships" xmlns:p="http://schemas.openxmlformats.org/presentationml/2006/main">
  <p:tag name="THINKCELLSHAPEDONOTDELETE" val="tLVgGsr0WzlU2eB9cb6yFyA"/>
</p:tagLst>
</file>

<file path=ppt/tags/tag757.xml><?xml version="1.0" encoding="utf-8"?>
<p:tagLst xmlns:a="http://schemas.openxmlformats.org/drawingml/2006/main" xmlns:r="http://schemas.openxmlformats.org/officeDocument/2006/relationships" xmlns:p="http://schemas.openxmlformats.org/presentationml/2006/main">
  <p:tag name="THINKCELLSHAPEDONOTDELETE" val="tn67F3MT6qk4.1w5Z_dsOfQ"/>
</p:tagLst>
</file>

<file path=ppt/tags/tag758.xml><?xml version="1.0" encoding="utf-8"?>
<p:tagLst xmlns:a="http://schemas.openxmlformats.org/drawingml/2006/main" xmlns:r="http://schemas.openxmlformats.org/officeDocument/2006/relationships" xmlns:p="http://schemas.openxmlformats.org/presentationml/2006/main">
  <p:tag name="THINKCELLSHAPEDONOTDELETE" val="tTDH778nJw6z7qoQhggO6jA"/>
</p:tagLst>
</file>

<file path=ppt/tags/tag7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bYpBR9dDU_wdg9J8VoHWPg"/>
</p:tagLst>
</file>

<file path=ppt/tags/tag7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1.xml><?xml version="1.0" encoding="utf-8"?>
<p:tagLst xmlns:a="http://schemas.openxmlformats.org/drawingml/2006/main" xmlns:r="http://schemas.openxmlformats.org/officeDocument/2006/relationships" xmlns:p="http://schemas.openxmlformats.org/presentationml/2006/main">
  <p:tag name="THINKCELLSHAPEDONOTDELETE" val="tk.APYklrKkbP9x53GKbw.w"/>
</p:tagLst>
</file>

<file path=ppt/tags/tag762.xml><?xml version="1.0" encoding="utf-8"?>
<p:tagLst xmlns:a="http://schemas.openxmlformats.org/drawingml/2006/main" xmlns:r="http://schemas.openxmlformats.org/officeDocument/2006/relationships" xmlns:p="http://schemas.openxmlformats.org/presentationml/2006/main">
  <p:tag name="THINKCELLSHAPEDONOTDELETE" val="tclx8KxLvhvSA7w3ti6lddA"/>
</p:tagLst>
</file>

<file path=ppt/tags/tag763.xml><?xml version="1.0" encoding="utf-8"?>
<p:tagLst xmlns:a="http://schemas.openxmlformats.org/drawingml/2006/main" xmlns:r="http://schemas.openxmlformats.org/officeDocument/2006/relationships" xmlns:p="http://schemas.openxmlformats.org/presentationml/2006/main">
  <p:tag name="THINKCELLSHAPEDONOTDELETE" val="tlJ9W2qRcMgox8ffCcPVIwA"/>
</p:tagLst>
</file>

<file path=ppt/tags/tag764.xml><?xml version="1.0" encoding="utf-8"?>
<p:tagLst xmlns:a="http://schemas.openxmlformats.org/drawingml/2006/main" xmlns:r="http://schemas.openxmlformats.org/officeDocument/2006/relationships" xmlns:p="http://schemas.openxmlformats.org/presentationml/2006/main">
  <p:tag name="THINKCELLSHAPEDONOTDELETE" val="t8MmfuKyfwqNpFVMzFkjVbA"/>
</p:tagLst>
</file>

<file path=ppt/tags/tag765.xml><?xml version="1.0" encoding="utf-8"?>
<p:tagLst xmlns:a="http://schemas.openxmlformats.org/drawingml/2006/main" xmlns:r="http://schemas.openxmlformats.org/officeDocument/2006/relationships" xmlns:p="http://schemas.openxmlformats.org/presentationml/2006/main">
  <p:tag name="THINKCELLSHAPEDONOTDELETE" val="tvuXXWLTxNO9GIVJhMKdOZw"/>
</p:tagLst>
</file>

<file path=ppt/tags/tag766.xml><?xml version="1.0" encoding="utf-8"?>
<p:tagLst xmlns:a="http://schemas.openxmlformats.org/drawingml/2006/main" xmlns:r="http://schemas.openxmlformats.org/officeDocument/2006/relationships" xmlns:p="http://schemas.openxmlformats.org/presentationml/2006/main">
  <p:tag name="THINKCELLSHAPEDONOTDELETE" val="tmhI0X9X.YIQ_JR32qlEeGw"/>
</p:tagLst>
</file>

<file path=ppt/tags/tag767.xml><?xml version="1.0" encoding="utf-8"?>
<p:tagLst xmlns:a="http://schemas.openxmlformats.org/drawingml/2006/main" xmlns:r="http://schemas.openxmlformats.org/officeDocument/2006/relationships" xmlns:p="http://schemas.openxmlformats.org/presentationml/2006/main">
  <p:tag name="THINKCELLSHAPEDONOTDELETE" val="taWXHeZuV2lZf4IcYMDZelQ"/>
</p:tagLst>
</file>

<file path=ppt/tags/tag768.xml><?xml version="1.0" encoding="utf-8"?>
<p:tagLst xmlns:a="http://schemas.openxmlformats.org/drawingml/2006/main" xmlns:r="http://schemas.openxmlformats.org/officeDocument/2006/relationships" xmlns:p="http://schemas.openxmlformats.org/presentationml/2006/main">
  <p:tag name="THINKCELLSHAPEDONOTDELETE" val="ttsc5EGbMvKYr00k2VqmERw"/>
</p:tagLst>
</file>

<file path=ppt/tags/tag769.xml><?xml version="1.0" encoding="utf-8"?>
<p:tagLst xmlns:a="http://schemas.openxmlformats.org/drawingml/2006/main" xmlns:r="http://schemas.openxmlformats.org/officeDocument/2006/relationships" xmlns:p="http://schemas.openxmlformats.org/presentationml/2006/main">
  <p:tag name="THINKCELLSHAPEDONOTDELETE" val="tSCWHRPYAbe0Dzp93nlFzV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0.xml><?xml version="1.0" encoding="utf-8"?>
<p:tagLst xmlns:a="http://schemas.openxmlformats.org/drawingml/2006/main" xmlns:r="http://schemas.openxmlformats.org/officeDocument/2006/relationships" xmlns:p="http://schemas.openxmlformats.org/presentationml/2006/main">
  <p:tag name="THINKCELLSHAPEDONOTDELETE" val="tHLRKWcbpCDVQucAaKAoGoA"/>
</p:tagLst>
</file>

<file path=ppt/tags/tag771.xml><?xml version="1.0" encoding="utf-8"?>
<p:tagLst xmlns:a="http://schemas.openxmlformats.org/drawingml/2006/main" xmlns:r="http://schemas.openxmlformats.org/officeDocument/2006/relationships" xmlns:p="http://schemas.openxmlformats.org/presentationml/2006/main">
  <p:tag name="THINKCELLSHAPEDONOTDELETE" val="t0riJ5.DS2XZ5ltikX8_vaA"/>
</p:tagLst>
</file>

<file path=ppt/tags/tag772.xml><?xml version="1.0" encoding="utf-8"?>
<p:tagLst xmlns:a="http://schemas.openxmlformats.org/drawingml/2006/main" xmlns:r="http://schemas.openxmlformats.org/officeDocument/2006/relationships" xmlns:p="http://schemas.openxmlformats.org/presentationml/2006/main">
  <p:tag name="THINKCELLSHAPEDONOTDELETE" val="tMcA4aUBHnqIo0CSLdIU1NQ"/>
</p:tagLst>
</file>

<file path=ppt/tags/tag773.xml><?xml version="1.0" encoding="utf-8"?>
<p:tagLst xmlns:a="http://schemas.openxmlformats.org/drawingml/2006/main" xmlns:r="http://schemas.openxmlformats.org/officeDocument/2006/relationships" xmlns:p="http://schemas.openxmlformats.org/presentationml/2006/main">
  <p:tag name="THINKCELLSHAPEDONOTDELETE" val="tGd92D6FyK_I2Fo8PRadzAg"/>
</p:tagLst>
</file>

<file path=ppt/tags/tag774.xml><?xml version="1.0" encoding="utf-8"?>
<p:tagLst xmlns:a="http://schemas.openxmlformats.org/drawingml/2006/main" xmlns:r="http://schemas.openxmlformats.org/officeDocument/2006/relationships" xmlns:p="http://schemas.openxmlformats.org/presentationml/2006/main">
  <p:tag name="THINKCELLSHAPEDONOTDELETE" val="tqQAWtpawt2SkVJ58dN1F2Q"/>
</p:tagLst>
</file>

<file path=ppt/tags/tag775.xml><?xml version="1.0" encoding="utf-8"?>
<p:tagLst xmlns:a="http://schemas.openxmlformats.org/drawingml/2006/main" xmlns:r="http://schemas.openxmlformats.org/officeDocument/2006/relationships" xmlns:p="http://schemas.openxmlformats.org/presentationml/2006/main">
  <p:tag name="THINKCELLSHAPEDONOTDELETE" val="tsSKoA1p0UgIIC8EDWcltjA"/>
</p:tagLst>
</file>

<file path=ppt/tags/tag776.xml><?xml version="1.0" encoding="utf-8"?>
<p:tagLst xmlns:a="http://schemas.openxmlformats.org/drawingml/2006/main" xmlns:r="http://schemas.openxmlformats.org/officeDocument/2006/relationships" xmlns:p="http://schemas.openxmlformats.org/presentationml/2006/main">
  <p:tag name="THINKCELLSHAPEDONOTDELETE" val="t6NQG42yX7vpGTrixOX893g"/>
</p:tagLst>
</file>

<file path=ppt/tags/tag777.xml><?xml version="1.0" encoding="utf-8"?>
<p:tagLst xmlns:a="http://schemas.openxmlformats.org/drawingml/2006/main" xmlns:r="http://schemas.openxmlformats.org/officeDocument/2006/relationships" xmlns:p="http://schemas.openxmlformats.org/presentationml/2006/main">
  <p:tag name="THINKCELLSHAPEDONOTDELETE" val="t0MYxxJ4VenTztm7aQLT6Iw"/>
</p:tagLst>
</file>

<file path=ppt/tags/tag778.xml><?xml version="1.0" encoding="utf-8"?>
<p:tagLst xmlns:a="http://schemas.openxmlformats.org/drawingml/2006/main" xmlns:r="http://schemas.openxmlformats.org/officeDocument/2006/relationships" xmlns:p="http://schemas.openxmlformats.org/presentationml/2006/main">
  <p:tag name="THINKCELLSHAPEDONOTDELETE" val="tJu9Tms3y7GpVNQ15nX__pg"/>
</p:tagLst>
</file>

<file path=ppt/tags/tag779.xml><?xml version="1.0" encoding="utf-8"?>
<p:tagLst xmlns:a="http://schemas.openxmlformats.org/drawingml/2006/main" xmlns:r="http://schemas.openxmlformats.org/officeDocument/2006/relationships" xmlns:p="http://schemas.openxmlformats.org/presentationml/2006/main">
  <p:tag name="THINKCELLSHAPEDONOTDELETE" val="tCt4V6IDNWwaifeGIJhNnH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Os94kZpbBpT3krrPGeSYPA"/>
</p:tagLst>
</file>

<file path=ppt/tags/tag780.xml><?xml version="1.0" encoding="utf-8"?>
<p:tagLst xmlns:a="http://schemas.openxmlformats.org/drawingml/2006/main" xmlns:r="http://schemas.openxmlformats.org/officeDocument/2006/relationships" xmlns:p="http://schemas.openxmlformats.org/presentationml/2006/main">
  <p:tag name="THINKCELLSHAPEDONOTDELETE" val="tPasKrLHyW2PjXMPx.n9IgQ"/>
</p:tagLst>
</file>

<file path=ppt/tags/tag781.xml><?xml version="1.0" encoding="utf-8"?>
<p:tagLst xmlns:a="http://schemas.openxmlformats.org/drawingml/2006/main" xmlns:r="http://schemas.openxmlformats.org/officeDocument/2006/relationships" xmlns:p="http://schemas.openxmlformats.org/presentationml/2006/main">
  <p:tag name="THINKCELLSHAPEDONOTDELETE" val="txhJTug3GhvcwQQ5bpoFa_Q"/>
</p:tagLst>
</file>

<file path=ppt/tags/tag782.xml><?xml version="1.0" encoding="utf-8"?>
<p:tagLst xmlns:a="http://schemas.openxmlformats.org/drawingml/2006/main" xmlns:r="http://schemas.openxmlformats.org/officeDocument/2006/relationships" xmlns:p="http://schemas.openxmlformats.org/presentationml/2006/main">
  <p:tag name="THINKCELLSHAPEDONOTDELETE" val="tNHuU.y125RZNSe_.Dj8kkA"/>
</p:tagLst>
</file>

<file path=ppt/tags/tag783.xml><?xml version="1.0" encoding="utf-8"?>
<p:tagLst xmlns:a="http://schemas.openxmlformats.org/drawingml/2006/main" xmlns:r="http://schemas.openxmlformats.org/officeDocument/2006/relationships" xmlns:p="http://schemas.openxmlformats.org/presentationml/2006/main">
  <p:tag name="THINKCELLSHAPEDONOTDELETE" val="tzXDJ8zabWd4PfOnJDsZM3Q"/>
</p:tagLst>
</file>

<file path=ppt/tags/tag784.xml><?xml version="1.0" encoding="utf-8"?>
<p:tagLst xmlns:a="http://schemas.openxmlformats.org/drawingml/2006/main" xmlns:r="http://schemas.openxmlformats.org/officeDocument/2006/relationships" xmlns:p="http://schemas.openxmlformats.org/presentationml/2006/main">
  <p:tag name="THINKCELLSHAPEDONOTDELETE" val="tIVRpWuHkbbJtEujXul6lOQ"/>
</p:tagLst>
</file>

<file path=ppt/tags/tag785.xml><?xml version="1.0" encoding="utf-8"?>
<p:tagLst xmlns:a="http://schemas.openxmlformats.org/drawingml/2006/main" xmlns:r="http://schemas.openxmlformats.org/officeDocument/2006/relationships" xmlns:p="http://schemas.openxmlformats.org/presentationml/2006/main">
  <p:tag name="THINKCELLSHAPEDONOTDELETE" val="tPyE8SguMf4pb_0PxDqADjA"/>
</p:tagLst>
</file>

<file path=ppt/tags/tag786.xml><?xml version="1.0" encoding="utf-8"?>
<p:tagLst xmlns:a="http://schemas.openxmlformats.org/drawingml/2006/main" xmlns:r="http://schemas.openxmlformats.org/officeDocument/2006/relationships" xmlns:p="http://schemas.openxmlformats.org/presentationml/2006/main">
  <p:tag name="THINKCELLSHAPEDONOTDELETE" val="tE8.5KV9p6QTJ5utZrRdnFQ"/>
</p:tagLst>
</file>

<file path=ppt/tags/tag787.xml><?xml version="1.0" encoding="utf-8"?>
<p:tagLst xmlns:a="http://schemas.openxmlformats.org/drawingml/2006/main" xmlns:r="http://schemas.openxmlformats.org/officeDocument/2006/relationships" xmlns:p="http://schemas.openxmlformats.org/presentationml/2006/main">
  <p:tag name="THINKCELLSHAPEDONOTDELETE" val="ts4DLhahVINKq8irsfr0khg"/>
</p:tagLst>
</file>

<file path=ppt/tags/tag788.xml><?xml version="1.0" encoding="utf-8"?>
<p:tagLst xmlns:a="http://schemas.openxmlformats.org/drawingml/2006/main" xmlns:r="http://schemas.openxmlformats.org/officeDocument/2006/relationships" xmlns:p="http://schemas.openxmlformats.org/presentationml/2006/main">
  <p:tag name="THINKCELLSHAPEDONOTDELETE" val="tkYbOrGYORSrJVwf60FePdQ"/>
</p:tagLst>
</file>

<file path=ppt/tags/tag789.xml><?xml version="1.0" encoding="utf-8"?>
<p:tagLst xmlns:a="http://schemas.openxmlformats.org/drawingml/2006/main" xmlns:r="http://schemas.openxmlformats.org/officeDocument/2006/relationships" xmlns:p="http://schemas.openxmlformats.org/presentationml/2006/main">
  <p:tag name="THINKCELLSHAPEDONOTDELETE" val="tBJn1ayryZkBg5.Rpu7GFq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0.xml><?xml version="1.0" encoding="utf-8"?>
<p:tagLst xmlns:a="http://schemas.openxmlformats.org/drawingml/2006/main" xmlns:r="http://schemas.openxmlformats.org/officeDocument/2006/relationships" xmlns:p="http://schemas.openxmlformats.org/presentationml/2006/main">
  <p:tag name="THINKCELLSHAPEDONOTDELETE" val="tRQQKUuNKR.uzsHkftXdbLA"/>
</p:tagLst>
</file>

<file path=ppt/tags/tag791.xml><?xml version="1.0" encoding="utf-8"?>
<p:tagLst xmlns:a="http://schemas.openxmlformats.org/drawingml/2006/main" xmlns:r="http://schemas.openxmlformats.org/officeDocument/2006/relationships" xmlns:p="http://schemas.openxmlformats.org/presentationml/2006/main">
  <p:tag name="THINKCELLSHAPEDONOTDELETE" val="t0gEsZfoMMlX7dJT.gdA3wA"/>
</p:tagLst>
</file>

<file path=ppt/tags/tag792.xml><?xml version="1.0" encoding="utf-8"?>
<p:tagLst xmlns:a="http://schemas.openxmlformats.org/drawingml/2006/main" xmlns:r="http://schemas.openxmlformats.org/officeDocument/2006/relationships" xmlns:p="http://schemas.openxmlformats.org/presentationml/2006/main">
  <p:tag name="THINKCELLSHAPEDONOTDELETE" val="tmph1rY1lgCNRpk5KZoPX7w"/>
</p:tagLst>
</file>

<file path=ppt/tags/tag793.xml><?xml version="1.0" encoding="utf-8"?>
<p:tagLst xmlns:a="http://schemas.openxmlformats.org/drawingml/2006/main" xmlns:r="http://schemas.openxmlformats.org/officeDocument/2006/relationships" xmlns:p="http://schemas.openxmlformats.org/presentationml/2006/main">
  <p:tag name="THINKCELLSHAPEDONOTDELETE" val="tpRJd2cHg8qtCLbWwkwDB5A"/>
</p:tagLst>
</file>

<file path=ppt/tags/tag794.xml><?xml version="1.0" encoding="utf-8"?>
<p:tagLst xmlns:a="http://schemas.openxmlformats.org/drawingml/2006/main" xmlns:r="http://schemas.openxmlformats.org/officeDocument/2006/relationships" xmlns:p="http://schemas.openxmlformats.org/presentationml/2006/main">
  <p:tag name="THINKCELLSHAPEDONOTDELETE" val="tMRN3Bi3ke2Dfy_MO8pYf8A"/>
</p:tagLst>
</file>

<file path=ppt/tags/tag795.xml><?xml version="1.0" encoding="utf-8"?>
<p:tagLst xmlns:a="http://schemas.openxmlformats.org/drawingml/2006/main" xmlns:r="http://schemas.openxmlformats.org/officeDocument/2006/relationships" xmlns:p="http://schemas.openxmlformats.org/presentationml/2006/main">
  <p:tag name="THINKCELLSHAPEDONOTDELETE" val="tcMqLpBs3ihkaRuTGkgoVaA"/>
</p:tagLst>
</file>

<file path=ppt/tags/tag796.xml><?xml version="1.0" encoding="utf-8"?>
<p:tagLst xmlns:a="http://schemas.openxmlformats.org/drawingml/2006/main" xmlns:r="http://schemas.openxmlformats.org/officeDocument/2006/relationships" xmlns:p="http://schemas.openxmlformats.org/presentationml/2006/main">
  <p:tag name="THINKCELLSHAPEDONOTDELETE" val="tXxiqOq8qdxnECwz0YbiWqA"/>
</p:tagLst>
</file>

<file path=ppt/tags/tag797.xml><?xml version="1.0" encoding="utf-8"?>
<p:tagLst xmlns:a="http://schemas.openxmlformats.org/drawingml/2006/main" xmlns:r="http://schemas.openxmlformats.org/officeDocument/2006/relationships" xmlns:p="http://schemas.openxmlformats.org/presentationml/2006/main">
  <p:tag name="THINKCELLSHAPEDONOTDELETE" val="tE6rc4fJEZcMaq92TciZvyQ"/>
</p:tagLst>
</file>

<file path=ppt/tags/tag798.xml><?xml version="1.0" encoding="utf-8"?>
<p:tagLst xmlns:a="http://schemas.openxmlformats.org/drawingml/2006/main" xmlns:r="http://schemas.openxmlformats.org/officeDocument/2006/relationships" xmlns:p="http://schemas.openxmlformats.org/presentationml/2006/main">
  <p:tag name="THINKCELLSHAPEDONOTDELETE" val="tMAcV9AZLiv1Ed._l.v6Ulg"/>
</p:tagLst>
</file>

<file path=ppt/tags/tag799.xml><?xml version="1.0" encoding="utf-8"?>
<p:tagLst xmlns:a="http://schemas.openxmlformats.org/drawingml/2006/main" xmlns:r="http://schemas.openxmlformats.org/officeDocument/2006/relationships" xmlns:p="http://schemas.openxmlformats.org/presentationml/2006/main">
  <p:tag name="THINKCELLSHAPEDONOTDELETE" val="tLXoi9F9QbM1EWsKBTcKLw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0.xml><?xml version="1.0" encoding="utf-8"?>
<p:tagLst xmlns:a="http://schemas.openxmlformats.org/drawingml/2006/main" xmlns:r="http://schemas.openxmlformats.org/officeDocument/2006/relationships" xmlns:p="http://schemas.openxmlformats.org/presentationml/2006/main">
  <p:tag name="THINKCELLSHAPEDONOTDELETE" val="tSXMDc2iOLNoWbfgHf564SA"/>
</p:tagLst>
</file>

<file path=ppt/tags/tag801.xml><?xml version="1.0" encoding="utf-8"?>
<p:tagLst xmlns:a="http://schemas.openxmlformats.org/drawingml/2006/main" xmlns:r="http://schemas.openxmlformats.org/officeDocument/2006/relationships" xmlns:p="http://schemas.openxmlformats.org/presentationml/2006/main">
  <p:tag name="THINKCELLSHAPEDONOTDELETE" val="tQ9QXU7Cjh3WUciL6YX2TEA"/>
</p:tagLst>
</file>

<file path=ppt/tags/tag802.xml><?xml version="1.0" encoding="utf-8"?>
<p:tagLst xmlns:a="http://schemas.openxmlformats.org/drawingml/2006/main" xmlns:r="http://schemas.openxmlformats.org/officeDocument/2006/relationships" xmlns:p="http://schemas.openxmlformats.org/presentationml/2006/main">
  <p:tag name="THINKCELLSHAPEDONOTDELETE" val="t98CpLds4OeAgdptCscn2Kw"/>
</p:tagLst>
</file>

<file path=ppt/tags/tag803.xml><?xml version="1.0" encoding="utf-8"?>
<p:tagLst xmlns:a="http://schemas.openxmlformats.org/drawingml/2006/main" xmlns:r="http://schemas.openxmlformats.org/officeDocument/2006/relationships" xmlns:p="http://schemas.openxmlformats.org/presentationml/2006/main">
  <p:tag name="THINKCELLSHAPEDONOTDELETE" val="t6jeOREsxaU_3vtB7ldt_5A"/>
</p:tagLst>
</file>

<file path=ppt/tags/tag804.xml><?xml version="1.0" encoding="utf-8"?>
<p:tagLst xmlns:a="http://schemas.openxmlformats.org/drawingml/2006/main" xmlns:r="http://schemas.openxmlformats.org/officeDocument/2006/relationships" xmlns:p="http://schemas.openxmlformats.org/presentationml/2006/main">
  <p:tag name="THINKCELLSHAPEDONOTDELETE" val="tSANqIxav9MxI6NARimaZhA"/>
</p:tagLst>
</file>

<file path=ppt/tags/tag805.xml><?xml version="1.0" encoding="utf-8"?>
<p:tagLst xmlns:a="http://schemas.openxmlformats.org/drawingml/2006/main" xmlns:r="http://schemas.openxmlformats.org/officeDocument/2006/relationships" xmlns:p="http://schemas.openxmlformats.org/presentationml/2006/main">
  <p:tag name="THINKCELLSHAPEDONOTDELETE" val="ttHBVm0hfbbCkvUXx6ZrPYA"/>
</p:tagLst>
</file>

<file path=ppt/tags/tag806.xml><?xml version="1.0" encoding="utf-8"?>
<p:tagLst xmlns:a="http://schemas.openxmlformats.org/drawingml/2006/main" xmlns:r="http://schemas.openxmlformats.org/officeDocument/2006/relationships" xmlns:p="http://schemas.openxmlformats.org/presentationml/2006/main">
  <p:tag name="THINKCELLSHAPEDONOTDELETE" val="tDbUo6mvVuHOerZwbRdlxUA"/>
</p:tagLst>
</file>

<file path=ppt/tags/tag807.xml><?xml version="1.0" encoding="utf-8"?>
<p:tagLst xmlns:a="http://schemas.openxmlformats.org/drawingml/2006/main" xmlns:r="http://schemas.openxmlformats.org/officeDocument/2006/relationships" xmlns:p="http://schemas.openxmlformats.org/presentationml/2006/main">
  <p:tag name="THINKCELLSHAPEDONOTDELETE" val="t88Tvt7XbHPlnWRV8cEjveA"/>
</p:tagLst>
</file>

<file path=ppt/tags/tag808.xml><?xml version="1.0" encoding="utf-8"?>
<p:tagLst xmlns:a="http://schemas.openxmlformats.org/drawingml/2006/main" xmlns:r="http://schemas.openxmlformats.org/officeDocument/2006/relationships" xmlns:p="http://schemas.openxmlformats.org/presentationml/2006/main">
  <p:tag name="THINKCELLSHAPEDONOTDELETE" val="tE8hYs10PDRWvVbbmMoAAsg"/>
</p:tagLst>
</file>

<file path=ppt/tags/tag809.xml><?xml version="1.0" encoding="utf-8"?>
<p:tagLst xmlns:a="http://schemas.openxmlformats.org/drawingml/2006/main" xmlns:r="http://schemas.openxmlformats.org/officeDocument/2006/relationships" xmlns:p="http://schemas.openxmlformats.org/presentationml/2006/main">
  <p:tag name="THINKCELLSHAPEDONOTDELETE" val="ttARoqFiuldFrO22cn6f5c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0.xml><?xml version="1.0" encoding="utf-8"?>
<p:tagLst xmlns:a="http://schemas.openxmlformats.org/drawingml/2006/main" xmlns:r="http://schemas.openxmlformats.org/officeDocument/2006/relationships" xmlns:p="http://schemas.openxmlformats.org/presentationml/2006/main">
  <p:tag name="THINKCELLSHAPEDONOTDELETE" val="tUGcJ5tAQQ5kYSMcQ4dKhhw"/>
</p:tagLst>
</file>

<file path=ppt/tags/tag811.xml><?xml version="1.0" encoding="utf-8"?>
<p:tagLst xmlns:a="http://schemas.openxmlformats.org/drawingml/2006/main" xmlns:r="http://schemas.openxmlformats.org/officeDocument/2006/relationships" xmlns:p="http://schemas.openxmlformats.org/presentationml/2006/main">
  <p:tag name="THINKCELLSHAPEDONOTDELETE" val="t2p.HmbDe2ETjpWItJ3Jqrg"/>
</p:tagLst>
</file>

<file path=ppt/tags/tag812.xml><?xml version="1.0" encoding="utf-8"?>
<p:tagLst xmlns:a="http://schemas.openxmlformats.org/drawingml/2006/main" xmlns:r="http://schemas.openxmlformats.org/officeDocument/2006/relationships" xmlns:p="http://schemas.openxmlformats.org/presentationml/2006/main">
  <p:tag name="THINKCELLSHAPEDONOTDELETE" val="tCSuyWbsVkE5ziAaW4eZrUA"/>
</p:tagLst>
</file>

<file path=ppt/tags/tag813.xml><?xml version="1.0" encoding="utf-8"?>
<p:tagLst xmlns:a="http://schemas.openxmlformats.org/drawingml/2006/main" xmlns:r="http://schemas.openxmlformats.org/officeDocument/2006/relationships" xmlns:p="http://schemas.openxmlformats.org/presentationml/2006/main">
  <p:tag name="THINKCELLSHAPEDONOTDELETE" val="t7H3Le4Ur5hTOxDO9GV_6tg"/>
</p:tagLst>
</file>

<file path=ppt/tags/tag814.xml><?xml version="1.0" encoding="utf-8"?>
<p:tagLst xmlns:a="http://schemas.openxmlformats.org/drawingml/2006/main" xmlns:r="http://schemas.openxmlformats.org/officeDocument/2006/relationships" xmlns:p="http://schemas.openxmlformats.org/presentationml/2006/main">
  <p:tag name="THINKCELLSHAPEDONOTDELETE" val="thAnbrkhG.VB73rK2i82wUQ"/>
</p:tagLst>
</file>

<file path=ppt/tags/tag815.xml><?xml version="1.0" encoding="utf-8"?>
<p:tagLst xmlns:a="http://schemas.openxmlformats.org/drawingml/2006/main" xmlns:r="http://schemas.openxmlformats.org/officeDocument/2006/relationships" xmlns:p="http://schemas.openxmlformats.org/presentationml/2006/main">
  <p:tag name="THINKCELLSHAPEDONOTDELETE" val="tZm.m0pb7iwcQUAtUw7cJwg"/>
</p:tagLst>
</file>

<file path=ppt/tags/tag816.xml><?xml version="1.0" encoding="utf-8"?>
<p:tagLst xmlns:a="http://schemas.openxmlformats.org/drawingml/2006/main" xmlns:r="http://schemas.openxmlformats.org/officeDocument/2006/relationships" xmlns:p="http://schemas.openxmlformats.org/presentationml/2006/main">
  <p:tag name="THINKCELLSHAPEDONOTDELETE" val="tzdvQjtT9j_5krSGmrfWD9w"/>
</p:tagLst>
</file>

<file path=ppt/tags/tag8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8.xml><?xml version="1.0" encoding="utf-8"?>
<p:tagLst xmlns:a="http://schemas.openxmlformats.org/drawingml/2006/main" xmlns:r="http://schemas.openxmlformats.org/officeDocument/2006/relationships" xmlns:p="http://schemas.openxmlformats.org/presentationml/2006/main">
  <p:tag name="THINKCELLSHAPEDONOTDELETE" val="tgwZOj6fTGuE_6j428e8tmg"/>
</p:tagLst>
</file>

<file path=ppt/tags/tag819.xml><?xml version="1.0" encoding="utf-8"?>
<p:tagLst xmlns:a="http://schemas.openxmlformats.org/drawingml/2006/main" xmlns:r="http://schemas.openxmlformats.org/officeDocument/2006/relationships" xmlns:p="http://schemas.openxmlformats.org/presentationml/2006/main">
  <p:tag name="THINKCELLSHAPEDONOTDELETE" val="tlzGgKIUig9XFb3m5QtOLl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0.xml><?xml version="1.0" encoding="utf-8"?>
<p:tagLst xmlns:a="http://schemas.openxmlformats.org/drawingml/2006/main" xmlns:r="http://schemas.openxmlformats.org/officeDocument/2006/relationships" xmlns:p="http://schemas.openxmlformats.org/presentationml/2006/main">
  <p:tag name="THINKCELLSHAPEDONOTDELETE" val="tjajKoeN7oy9rpC_gG.BmKw"/>
</p:tagLst>
</file>

<file path=ppt/tags/tag821.xml><?xml version="1.0" encoding="utf-8"?>
<p:tagLst xmlns:a="http://schemas.openxmlformats.org/drawingml/2006/main" xmlns:r="http://schemas.openxmlformats.org/officeDocument/2006/relationships" xmlns:p="http://schemas.openxmlformats.org/presentationml/2006/main">
  <p:tag name="THINKCELLSHAPEDONOTDELETE" val="tFtpeoXtS2X0iZDCS4DBeCQ"/>
</p:tagLst>
</file>

<file path=ppt/tags/tag822.xml><?xml version="1.0" encoding="utf-8"?>
<p:tagLst xmlns:a="http://schemas.openxmlformats.org/drawingml/2006/main" xmlns:r="http://schemas.openxmlformats.org/officeDocument/2006/relationships" xmlns:p="http://schemas.openxmlformats.org/presentationml/2006/main">
  <p:tag name="THINKCELLSHAPEDONOTDELETE" val="tf_njQ7CHukMDEuw2tk.ecA"/>
</p:tagLst>
</file>

<file path=ppt/tags/tag823.xml><?xml version="1.0" encoding="utf-8"?>
<p:tagLst xmlns:a="http://schemas.openxmlformats.org/drawingml/2006/main" xmlns:r="http://schemas.openxmlformats.org/officeDocument/2006/relationships" xmlns:p="http://schemas.openxmlformats.org/presentationml/2006/main">
  <p:tag name="THINKCELLSHAPEDONOTDELETE" val="tWtkiJEq.pUJ0WNS.1nniMQ"/>
</p:tagLst>
</file>

<file path=ppt/tags/tag824.xml><?xml version="1.0" encoding="utf-8"?>
<p:tagLst xmlns:a="http://schemas.openxmlformats.org/drawingml/2006/main" xmlns:r="http://schemas.openxmlformats.org/officeDocument/2006/relationships" xmlns:p="http://schemas.openxmlformats.org/presentationml/2006/main">
  <p:tag name="THINKCELLSHAPEDONOTDELETE" val="tEjm.dIa4hJmna_izZv20uQ"/>
</p:tagLst>
</file>

<file path=ppt/tags/tag825.xml><?xml version="1.0" encoding="utf-8"?>
<p:tagLst xmlns:a="http://schemas.openxmlformats.org/drawingml/2006/main" xmlns:r="http://schemas.openxmlformats.org/officeDocument/2006/relationships" xmlns:p="http://schemas.openxmlformats.org/presentationml/2006/main">
  <p:tag name="THINKCELLSHAPEDONOTDELETE" val="tU9N8xlOJ_np7cfgH.mympw"/>
</p:tagLst>
</file>

<file path=ppt/tags/tag826.xml><?xml version="1.0" encoding="utf-8"?>
<p:tagLst xmlns:a="http://schemas.openxmlformats.org/drawingml/2006/main" xmlns:r="http://schemas.openxmlformats.org/officeDocument/2006/relationships" xmlns:p="http://schemas.openxmlformats.org/presentationml/2006/main">
  <p:tag name="THINKCELLSHAPEDONOTDELETE" val="tABfk2y_RRCgALM0Rv.ARhQ"/>
</p:tagLst>
</file>

<file path=ppt/tags/tag827.xml><?xml version="1.0" encoding="utf-8"?>
<p:tagLst xmlns:a="http://schemas.openxmlformats.org/drawingml/2006/main" xmlns:r="http://schemas.openxmlformats.org/officeDocument/2006/relationships" xmlns:p="http://schemas.openxmlformats.org/presentationml/2006/main">
  <p:tag name="THINKCELLSHAPEDONOTDELETE" val="t3zYEHSxRvRhgkKtbYiqHpw"/>
</p:tagLst>
</file>

<file path=ppt/tags/tag828.xml><?xml version="1.0" encoding="utf-8"?>
<p:tagLst xmlns:a="http://schemas.openxmlformats.org/drawingml/2006/main" xmlns:r="http://schemas.openxmlformats.org/officeDocument/2006/relationships" xmlns:p="http://schemas.openxmlformats.org/presentationml/2006/main">
  <p:tag name="THINKCELLSHAPEDONOTDELETE" val="t3RNPnpLmyU8Ymas5sjSx2Q"/>
</p:tagLst>
</file>

<file path=ppt/tags/tag829.xml><?xml version="1.0" encoding="utf-8"?>
<p:tagLst xmlns:a="http://schemas.openxmlformats.org/drawingml/2006/main" xmlns:r="http://schemas.openxmlformats.org/officeDocument/2006/relationships" xmlns:p="http://schemas.openxmlformats.org/presentationml/2006/main">
  <p:tag name="THINKCELLSHAPEDONOTDELETE" val="tEqFp74jksAXkuekI__h4S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x8lhmMVVIFRXmnAJbp0pQA"/>
</p:tagLst>
</file>

<file path=ppt/tags/tag830.xml><?xml version="1.0" encoding="utf-8"?>
<p:tagLst xmlns:a="http://schemas.openxmlformats.org/drawingml/2006/main" xmlns:r="http://schemas.openxmlformats.org/officeDocument/2006/relationships" xmlns:p="http://schemas.openxmlformats.org/presentationml/2006/main">
  <p:tag name="THINKCELLSHAPEDONOTDELETE" val="tEezU9H0N4paDZtL6zM4TOA"/>
</p:tagLst>
</file>

<file path=ppt/tags/tag831.xml><?xml version="1.0" encoding="utf-8"?>
<p:tagLst xmlns:a="http://schemas.openxmlformats.org/drawingml/2006/main" xmlns:r="http://schemas.openxmlformats.org/officeDocument/2006/relationships" xmlns:p="http://schemas.openxmlformats.org/presentationml/2006/main">
  <p:tag name="THINKCELLSHAPEDONOTDELETE" val="tbPm_zC3e8dnLOtackdu.jA"/>
</p:tagLst>
</file>

<file path=ppt/tags/tag832.xml><?xml version="1.0" encoding="utf-8"?>
<p:tagLst xmlns:a="http://schemas.openxmlformats.org/drawingml/2006/main" xmlns:r="http://schemas.openxmlformats.org/officeDocument/2006/relationships" xmlns:p="http://schemas.openxmlformats.org/presentationml/2006/main">
  <p:tag name="THINKCELLSHAPEDONOTDELETE" val="tI8yDPCW2O94TZ.uPoYE90w"/>
</p:tagLst>
</file>

<file path=ppt/tags/tag833.xml><?xml version="1.0" encoding="utf-8"?>
<p:tagLst xmlns:a="http://schemas.openxmlformats.org/drawingml/2006/main" xmlns:r="http://schemas.openxmlformats.org/officeDocument/2006/relationships" xmlns:p="http://schemas.openxmlformats.org/presentationml/2006/main">
  <p:tag name="THINKCELLSHAPEDONOTDELETE" val="tN3NIbrpDDuFAg.ZfsHqcFg"/>
</p:tagLst>
</file>

<file path=ppt/tags/tag834.xml><?xml version="1.0" encoding="utf-8"?>
<p:tagLst xmlns:a="http://schemas.openxmlformats.org/drawingml/2006/main" xmlns:r="http://schemas.openxmlformats.org/officeDocument/2006/relationships" xmlns:p="http://schemas.openxmlformats.org/presentationml/2006/main">
  <p:tag name="THINKCELLSHAPEDONOTDELETE" val="t0ragsE9tEm5JUvHl6jpIxg"/>
</p:tagLst>
</file>

<file path=ppt/tags/tag835.xml><?xml version="1.0" encoding="utf-8"?>
<p:tagLst xmlns:a="http://schemas.openxmlformats.org/drawingml/2006/main" xmlns:r="http://schemas.openxmlformats.org/officeDocument/2006/relationships" xmlns:p="http://schemas.openxmlformats.org/presentationml/2006/main">
  <p:tag name="THINKCELLSHAPEDONOTDELETE" val="t2s9rz1ZITRC3jXfTn_EEuQ"/>
</p:tagLst>
</file>

<file path=ppt/tags/tag836.xml><?xml version="1.0" encoding="utf-8"?>
<p:tagLst xmlns:a="http://schemas.openxmlformats.org/drawingml/2006/main" xmlns:r="http://schemas.openxmlformats.org/officeDocument/2006/relationships" xmlns:p="http://schemas.openxmlformats.org/presentationml/2006/main">
  <p:tag name="THINKCELLSHAPEDONOTDELETE" val="tWrah08BB7kt7RP1CnsJvMg"/>
</p:tagLst>
</file>

<file path=ppt/tags/tag837.xml><?xml version="1.0" encoding="utf-8"?>
<p:tagLst xmlns:a="http://schemas.openxmlformats.org/drawingml/2006/main" xmlns:r="http://schemas.openxmlformats.org/officeDocument/2006/relationships" xmlns:p="http://schemas.openxmlformats.org/presentationml/2006/main">
  <p:tag name="THINKCELLSHAPEDONOTDELETE" val="tw1XqjK05FiIEZNvO.paBMw"/>
</p:tagLst>
</file>

<file path=ppt/tags/tag838.xml><?xml version="1.0" encoding="utf-8"?>
<p:tagLst xmlns:a="http://schemas.openxmlformats.org/drawingml/2006/main" xmlns:r="http://schemas.openxmlformats.org/officeDocument/2006/relationships" xmlns:p="http://schemas.openxmlformats.org/presentationml/2006/main">
  <p:tag name="THINKCELLSHAPEDONOTDELETE" val="twQLCmPkUCsHTu0MewRMvGQ"/>
</p:tagLst>
</file>

<file path=ppt/tags/tag839.xml><?xml version="1.0" encoding="utf-8"?>
<p:tagLst xmlns:a="http://schemas.openxmlformats.org/drawingml/2006/main" xmlns:r="http://schemas.openxmlformats.org/officeDocument/2006/relationships" xmlns:p="http://schemas.openxmlformats.org/presentationml/2006/main">
  <p:tag name="THINKCELLSHAPEDONOTDELETE" val="txc8rCp0rxm_bWkp8BJrX5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0.xml><?xml version="1.0" encoding="utf-8"?>
<p:tagLst xmlns:a="http://schemas.openxmlformats.org/drawingml/2006/main" xmlns:r="http://schemas.openxmlformats.org/officeDocument/2006/relationships" xmlns:p="http://schemas.openxmlformats.org/presentationml/2006/main">
  <p:tag name="THINKCELLSHAPEDONOTDELETE" val="tIMtLDVC56dMDAd7wFqijUA"/>
</p:tagLst>
</file>

<file path=ppt/tags/tag841.xml><?xml version="1.0" encoding="utf-8"?>
<p:tagLst xmlns:a="http://schemas.openxmlformats.org/drawingml/2006/main" xmlns:r="http://schemas.openxmlformats.org/officeDocument/2006/relationships" xmlns:p="http://schemas.openxmlformats.org/presentationml/2006/main">
  <p:tag name="THINKCELLSHAPEDONOTDELETE" val="tim5i66BN5Kf3yeBDm.Lr3w"/>
</p:tagLst>
</file>

<file path=ppt/tags/tag842.xml><?xml version="1.0" encoding="utf-8"?>
<p:tagLst xmlns:a="http://schemas.openxmlformats.org/drawingml/2006/main" xmlns:r="http://schemas.openxmlformats.org/officeDocument/2006/relationships" xmlns:p="http://schemas.openxmlformats.org/presentationml/2006/main">
  <p:tag name="THINKCELLSHAPEDONOTDELETE" val="tHGxItlbVGLbjkOebTgyIYA"/>
</p:tagLst>
</file>

<file path=ppt/tags/tag843.xml><?xml version="1.0" encoding="utf-8"?>
<p:tagLst xmlns:a="http://schemas.openxmlformats.org/drawingml/2006/main" xmlns:r="http://schemas.openxmlformats.org/officeDocument/2006/relationships" xmlns:p="http://schemas.openxmlformats.org/presentationml/2006/main">
  <p:tag name="THINKCELLSHAPEDONOTDELETE" val="tjSm5rhjrwr3pvJKKLZheww"/>
</p:tagLst>
</file>

<file path=ppt/tags/tag844.xml><?xml version="1.0" encoding="utf-8"?>
<p:tagLst xmlns:a="http://schemas.openxmlformats.org/drawingml/2006/main" xmlns:r="http://schemas.openxmlformats.org/officeDocument/2006/relationships" xmlns:p="http://schemas.openxmlformats.org/presentationml/2006/main">
  <p:tag name="THINKCELLSHAPEDONOTDELETE" val="toz4py2oAAapvEth0MeksfQ"/>
</p:tagLst>
</file>

<file path=ppt/tags/tag845.xml><?xml version="1.0" encoding="utf-8"?>
<p:tagLst xmlns:a="http://schemas.openxmlformats.org/drawingml/2006/main" xmlns:r="http://schemas.openxmlformats.org/officeDocument/2006/relationships" xmlns:p="http://schemas.openxmlformats.org/presentationml/2006/main">
  <p:tag name="THINKCELLSHAPEDONOTDELETE" val="tjHNsnJlr7fTfJjvNU_aAxg"/>
</p:tagLst>
</file>

<file path=ppt/tags/tag846.xml><?xml version="1.0" encoding="utf-8"?>
<p:tagLst xmlns:a="http://schemas.openxmlformats.org/drawingml/2006/main" xmlns:r="http://schemas.openxmlformats.org/officeDocument/2006/relationships" xmlns:p="http://schemas.openxmlformats.org/presentationml/2006/main">
  <p:tag name="THINKCELLSHAPEDONOTDELETE" val="tTEmmjSessapc4FFbETOtIA"/>
</p:tagLst>
</file>

<file path=ppt/tags/tag847.xml><?xml version="1.0" encoding="utf-8"?>
<p:tagLst xmlns:a="http://schemas.openxmlformats.org/drawingml/2006/main" xmlns:r="http://schemas.openxmlformats.org/officeDocument/2006/relationships" xmlns:p="http://schemas.openxmlformats.org/presentationml/2006/main">
  <p:tag name="THINKCELLSHAPEDONOTDELETE" val="tWEdJLNI4IRR3J6WW.3iGkQ"/>
</p:tagLst>
</file>

<file path=ppt/tags/tag848.xml><?xml version="1.0" encoding="utf-8"?>
<p:tagLst xmlns:a="http://schemas.openxmlformats.org/drawingml/2006/main" xmlns:r="http://schemas.openxmlformats.org/officeDocument/2006/relationships" xmlns:p="http://schemas.openxmlformats.org/presentationml/2006/main">
  <p:tag name="THINKCELLSHAPEDONOTDELETE" val="tz2EEgB4kdP4Wd9jyiTdbyQ"/>
</p:tagLst>
</file>

<file path=ppt/tags/tag849.xml><?xml version="1.0" encoding="utf-8"?>
<p:tagLst xmlns:a="http://schemas.openxmlformats.org/drawingml/2006/main" xmlns:r="http://schemas.openxmlformats.org/officeDocument/2006/relationships" xmlns:p="http://schemas.openxmlformats.org/presentationml/2006/main">
  <p:tag name="THINKCELLSHAPEDONOTDELETE" val="t8knNuWSRwpSelJjS6Umwh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850.xml><?xml version="1.0" encoding="utf-8"?>
<p:tagLst xmlns:a="http://schemas.openxmlformats.org/drawingml/2006/main" xmlns:r="http://schemas.openxmlformats.org/officeDocument/2006/relationships" xmlns:p="http://schemas.openxmlformats.org/presentationml/2006/main">
  <p:tag name="THINKCELLSHAPEDONOTDELETE" val="t8fjXoqwtNqisq.oHC4THFw"/>
</p:tagLst>
</file>

<file path=ppt/tags/tag851.xml><?xml version="1.0" encoding="utf-8"?>
<p:tagLst xmlns:a="http://schemas.openxmlformats.org/drawingml/2006/main" xmlns:r="http://schemas.openxmlformats.org/officeDocument/2006/relationships" xmlns:p="http://schemas.openxmlformats.org/presentationml/2006/main">
  <p:tag name="THINKCELLSHAPEDONOTDELETE" val="tkRcCRVi_zbGJpnQQWhpQxQ"/>
</p:tagLst>
</file>

<file path=ppt/tags/tag852.xml><?xml version="1.0" encoding="utf-8"?>
<p:tagLst xmlns:a="http://schemas.openxmlformats.org/drawingml/2006/main" xmlns:r="http://schemas.openxmlformats.org/officeDocument/2006/relationships" xmlns:p="http://schemas.openxmlformats.org/presentationml/2006/main">
  <p:tag name="THINKCELLSHAPEDONOTDELETE" val="t4923YkRnYK4Uqe6X7BBxsA"/>
</p:tagLst>
</file>

<file path=ppt/tags/tag853.xml><?xml version="1.0" encoding="utf-8"?>
<p:tagLst xmlns:a="http://schemas.openxmlformats.org/drawingml/2006/main" xmlns:r="http://schemas.openxmlformats.org/officeDocument/2006/relationships" xmlns:p="http://schemas.openxmlformats.org/presentationml/2006/main">
  <p:tag name="THINKCELLSHAPEDONOTDELETE" val="tlfX9sLF3qpP.JMHMVD7ccw"/>
</p:tagLst>
</file>

<file path=ppt/tags/tag854.xml><?xml version="1.0" encoding="utf-8"?>
<p:tagLst xmlns:a="http://schemas.openxmlformats.org/drawingml/2006/main" xmlns:r="http://schemas.openxmlformats.org/officeDocument/2006/relationships" xmlns:p="http://schemas.openxmlformats.org/presentationml/2006/main">
  <p:tag name="THINKCELLSHAPEDONOTDELETE" val="tmqPL3ZSA1Q8AZ7gpkFszyA"/>
</p:tagLst>
</file>

<file path=ppt/tags/tag855.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56.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57.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58.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59.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0.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61.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62.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63.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64.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65.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66.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67.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68.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69.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NyzOvtpk0wl5PaizsPfg8g"/>
</p:tagLst>
</file>

<file path=ppt/tags/tag870.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71.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3.xml><?xml version="1.0" encoding="utf-8"?>
<p:tagLst xmlns:a="http://schemas.openxmlformats.org/drawingml/2006/main" xmlns:r="http://schemas.openxmlformats.org/officeDocument/2006/relationships" xmlns:p="http://schemas.openxmlformats.org/presentationml/2006/main">
  <p:tag name="THINKCELLSHAPEDONOTDELETE" val="tba2Cl6IaAZ3XZ840qA_byg"/>
</p:tagLst>
</file>

<file path=ppt/tags/tag874.xml><?xml version="1.0" encoding="utf-8"?>
<p:tagLst xmlns:a="http://schemas.openxmlformats.org/drawingml/2006/main" xmlns:r="http://schemas.openxmlformats.org/officeDocument/2006/relationships" xmlns:p="http://schemas.openxmlformats.org/presentationml/2006/main">
  <p:tag name="THINKCELLSHAPEDONOTDELETE" val="tyurO_RAJTnhDidaC2wEoAQ"/>
</p:tagLst>
</file>

<file path=ppt/tags/tag875.xml><?xml version="1.0" encoding="utf-8"?>
<p:tagLst xmlns:a="http://schemas.openxmlformats.org/drawingml/2006/main" xmlns:r="http://schemas.openxmlformats.org/officeDocument/2006/relationships" xmlns:p="http://schemas.openxmlformats.org/presentationml/2006/main">
  <p:tag name="THINKCELLSHAPEDONOTDELETE" val="tvoPp9Jus1sJr2NzM38_a6Q"/>
</p:tagLst>
</file>

<file path=ppt/tags/tag876.xml><?xml version="1.0" encoding="utf-8"?>
<p:tagLst xmlns:a="http://schemas.openxmlformats.org/drawingml/2006/main" xmlns:r="http://schemas.openxmlformats.org/officeDocument/2006/relationships" xmlns:p="http://schemas.openxmlformats.org/presentationml/2006/main">
  <p:tag name="THINKCELLSHAPEDONOTDELETE" val="tG.7yEnNY0GinVxWIybu9Kg"/>
</p:tagLst>
</file>

<file path=ppt/tags/tag877.xml><?xml version="1.0" encoding="utf-8"?>
<p:tagLst xmlns:a="http://schemas.openxmlformats.org/drawingml/2006/main" xmlns:r="http://schemas.openxmlformats.org/officeDocument/2006/relationships" xmlns:p="http://schemas.openxmlformats.org/presentationml/2006/main">
  <p:tag name="THINKCELLSHAPEDONOTDELETE" val="tkRcCRVi_zbGJpnQQWhpQxQ"/>
</p:tagLst>
</file>

<file path=ppt/tags/tag878.xml><?xml version="1.0" encoding="utf-8"?>
<p:tagLst xmlns:a="http://schemas.openxmlformats.org/drawingml/2006/main" xmlns:r="http://schemas.openxmlformats.org/officeDocument/2006/relationships" xmlns:p="http://schemas.openxmlformats.org/presentationml/2006/main">
  <p:tag name="THINKCELLSHAPEDONOTDELETE" val="t4923YkRnYK4Uqe6X7BBxsA"/>
</p:tagLst>
</file>

<file path=ppt/tags/tag879.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0.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81.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82.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83.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84.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85.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86.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87.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88.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89.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jXBwpbKVv1n2Gog8YcQQbw"/>
</p:tagLst>
</file>

<file path=ppt/tags/tag890.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91.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92.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93.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94.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95.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8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7.xml><?xml version="1.0" encoding="utf-8"?>
<p:tagLst xmlns:a="http://schemas.openxmlformats.org/drawingml/2006/main" xmlns:r="http://schemas.openxmlformats.org/officeDocument/2006/relationships" xmlns:p="http://schemas.openxmlformats.org/presentationml/2006/main">
  <p:tag name="THINKCELLSHAPEDONOTDELETE" val="tgwZOj6fTGuE_6j428e8tmg"/>
</p:tagLst>
</file>

<file path=ppt/tags/tag898.xml><?xml version="1.0" encoding="utf-8"?>
<p:tagLst xmlns:a="http://schemas.openxmlformats.org/drawingml/2006/main" xmlns:r="http://schemas.openxmlformats.org/officeDocument/2006/relationships" xmlns:p="http://schemas.openxmlformats.org/presentationml/2006/main">
  <p:tag name="THINKCELLSHAPEDONOTDELETE" val="tN3NIbrpDDuFAg.ZfsHqcFg"/>
</p:tagLst>
</file>

<file path=ppt/tags/tag899.xml><?xml version="1.0" encoding="utf-8"?>
<p:tagLst xmlns:a="http://schemas.openxmlformats.org/drawingml/2006/main" xmlns:r="http://schemas.openxmlformats.org/officeDocument/2006/relationships" xmlns:p="http://schemas.openxmlformats.org/presentationml/2006/main">
  <p:tag name="THINKCELLSHAPEDONOTDELETE" val="tzPM5H5fUJgL4dFwsiwnv2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jXBwpbKVv1n2Gog8YcQQb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0.xml><?xml version="1.0" encoding="utf-8"?>
<p:tagLst xmlns:a="http://schemas.openxmlformats.org/drawingml/2006/main" xmlns:r="http://schemas.openxmlformats.org/officeDocument/2006/relationships" xmlns:p="http://schemas.openxmlformats.org/presentationml/2006/main">
  <p:tag name="THINKCELLSHAPEDONOTDELETE" val="t8fjXoqwtNqisq.oHC4THFw"/>
</p:tagLst>
</file>

<file path=ppt/tags/tag901.xml><?xml version="1.0" encoding="utf-8"?>
<p:tagLst xmlns:a="http://schemas.openxmlformats.org/drawingml/2006/main" xmlns:r="http://schemas.openxmlformats.org/officeDocument/2006/relationships" xmlns:p="http://schemas.openxmlformats.org/presentationml/2006/main">
  <p:tag name="THINKCELLSHAPEDONOTDELETE" val="tjlnBw1jpfd3ZMGF6h73v6g"/>
</p:tagLst>
</file>

<file path=ppt/tags/tag902.xml><?xml version="1.0" encoding="utf-8"?>
<p:tagLst xmlns:a="http://schemas.openxmlformats.org/drawingml/2006/main" xmlns:r="http://schemas.openxmlformats.org/officeDocument/2006/relationships" xmlns:p="http://schemas.openxmlformats.org/presentationml/2006/main">
  <p:tag name="THINKCELLSHAPEDONOTDELETE" val="tW1aNCn1JxicZkS4LVIy8jQ"/>
</p:tagLst>
</file>

<file path=ppt/tags/tag903.xml><?xml version="1.0" encoding="utf-8"?>
<p:tagLst xmlns:a="http://schemas.openxmlformats.org/drawingml/2006/main" xmlns:r="http://schemas.openxmlformats.org/officeDocument/2006/relationships" xmlns:p="http://schemas.openxmlformats.org/presentationml/2006/main">
  <p:tag name="THINKCELLSHAPEDONOTDELETE" val="tjqV_vyicySIlhkupssuDKg"/>
</p:tagLst>
</file>

<file path=ppt/tags/tag904.xml><?xml version="1.0" encoding="utf-8"?>
<p:tagLst xmlns:a="http://schemas.openxmlformats.org/drawingml/2006/main" xmlns:r="http://schemas.openxmlformats.org/officeDocument/2006/relationships" xmlns:p="http://schemas.openxmlformats.org/presentationml/2006/main">
  <p:tag name="THINKCELLSHAPEDONOTDELETE" val="tkRcCRVi_zbGJpnQQWhpQxQ"/>
</p:tagLst>
</file>

<file path=ppt/tags/tag905.xml><?xml version="1.0" encoding="utf-8"?>
<p:tagLst xmlns:a="http://schemas.openxmlformats.org/drawingml/2006/main" xmlns:r="http://schemas.openxmlformats.org/officeDocument/2006/relationships" xmlns:p="http://schemas.openxmlformats.org/presentationml/2006/main">
  <p:tag name="THINKCELLSHAPEDONOTDELETE" val="tBsoBwyI2A4xf4eihsPqkRA"/>
</p:tagLst>
</file>

<file path=ppt/tags/tag906.xml><?xml version="1.0" encoding="utf-8"?>
<p:tagLst xmlns:a="http://schemas.openxmlformats.org/drawingml/2006/main" xmlns:r="http://schemas.openxmlformats.org/officeDocument/2006/relationships" xmlns:p="http://schemas.openxmlformats.org/presentationml/2006/main">
  <p:tag name="THINKCELLSHAPEDONOTDELETE" val="tN3QXVeNSLQ8Pet808GL44w"/>
</p:tagLst>
</file>

<file path=ppt/tags/tag907.xml><?xml version="1.0" encoding="utf-8"?>
<p:tagLst xmlns:a="http://schemas.openxmlformats.org/drawingml/2006/main" xmlns:r="http://schemas.openxmlformats.org/officeDocument/2006/relationships" xmlns:p="http://schemas.openxmlformats.org/presentationml/2006/main">
  <p:tag name="THINKCELLSHAPEDONOTDELETE" val="tJrahww385mSuCIpAs0EOKg"/>
</p:tagLst>
</file>

<file path=ppt/tags/tag908.xml><?xml version="1.0" encoding="utf-8"?>
<p:tagLst xmlns:a="http://schemas.openxmlformats.org/drawingml/2006/main" xmlns:r="http://schemas.openxmlformats.org/officeDocument/2006/relationships" xmlns:p="http://schemas.openxmlformats.org/presentationml/2006/main">
  <p:tag name="THINKCELLSHAPEDONOTDELETE" val="txMq91Ss13GR8CuqbHHEEPw"/>
</p:tagLst>
</file>

<file path=ppt/tags/tag909.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jXBwpbKVv1n2Gog8YcQQbw"/>
</p:tagLst>
</file>

<file path=ppt/tags/tag910.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11.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12.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13.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14.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15.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16.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17.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18.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19.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0.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21.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22.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23.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24.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25.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7.xml><?xml version="1.0" encoding="utf-8"?>
<p:tagLst xmlns:a="http://schemas.openxmlformats.org/drawingml/2006/main" xmlns:r="http://schemas.openxmlformats.org/officeDocument/2006/relationships" xmlns:p="http://schemas.openxmlformats.org/presentationml/2006/main">
  <p:tag name="THINKCELLSHAPEDONOTDELETE" val="twKHkjLasxj0HVr4pttsnhg"/>
</p:tagLst>
</file>

<file path=ppt/tags/tag928.xml><?xml version="1.0" encoding="utf-8"?>
<p:tagLst xmlns:a="http://schemas.openxmlformats.org/drawingml/2006/main" xmlns:r="http://schemas.openxmlformats.org/officeDocument/2006/relationships" xmlns:p="http://schemas.openxmlformats.org/presentationml/2006/main">
  <p:tag name="THINKCELLSHAPEDONOTDELETE" val="tgeMtDdYNCOUvJqW4744SFg"/>
</p:tagLst>
</file>

<file path=ppt/tags/tag929.xml><?xml version="1.0" encoding="utf-8"?>
<p:tagLst xmlns:a="http://schemas.openxmlformats.org/drawingml/2006/main" xmlns:r="http://schemas.openxmlformats.org/officeDocument/2006/relationships" xmlns:p="http://schemas.openxmlformats.org/presentationml/2006/main">
  <p:tag name="THINKCELLSHAPEDONOTDELETE" val="trYE.VybUGcfSukBFjlpDz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4tsWRtxOn.vjMv8s1CT2Eg"/>
</p:tagLst>
</file>

<file path=ppt/tags/tag930.xml><?xml version="1.0" encoding="utf-8"?>
<p:tagLst xmlns:a="http://schemas.openxmlformats.org/drawingml/2006/main" xmlns:r="http://schemas.openxmlformats.org/officeDocument/2006/relationships" xmlns:p="http://schemas.openxmlformats.org/presentationml/2006/main">
  <p:tag name="THINKCELLSHAPEDONOTDELETE" val="tRmfT1tH23wjBnDmKVVrM4g"/>
</p:tagLst>
</file>

<file path=ppt/tags/tag931.xml><?xml version="1.0" encoding="utf-8"?>
<p:tagLst xmlns:a="http://schemas.openxmlformats.org/drawingml/2006/main" xmlns:r="http://schemas.openxmlformats.org/officeDocument/2006/relationships" xmlns:p="http://schemas.openxmlformats.org/presentationml/2006/main">
  <p:tag name="THINKCELLSHAPEDONOTDELETE" val="t.99PA3JeOGBpo1AXD8V3VQ"/>
</p:tagLst>
</file>

<file path=ppt/tags/tag932.xml><?xml version="1.0" encoding="utf-8"?>
<p:tagLst xmlns:a="http://schemas.openxmlformats.org/drawingml/2006/main" xmlns:r="http://schemas.openxmlformats.org/officeDocument/2006/relationships" xmlns:p="http://schemas.openxmlformats.org/presentationml/2006/main">
  <p:tag name="THINKCELLSHAPEDONOTDELETE" val="tendK4Nr4nL0TBxkwA5jvxA"/>
</p:tagLst>
</file>

<file path=ppt/tags/tag933.xml><?xml version="1.0" encoding="utf-8"?>
<p:tagLst xmlns:a="http://schemas.openxmlformats.org/drawingml/2006/main" xmlns:r="http://schemas.openxmlformats.org/officeDocument/2006/relationships" xmlns:p="http://schemas.openxmlformats.org/presentationml/2006/main">
  <p:tag name="THINKCELLSHAPEDONOTDELETE" val="tiAUluj3VMGtdQbf9UTmcVA"/>
</p:tagLst>
</file>

<file path=ppt/tags/tag934.xml><?xml version="1.0" encoding="utf-8"?>
<p:tagLst xmlns:a="http://schemas.openxmlformats.org/drawingml/2006/main" xmlns:r="http://schemas.openxmlformats.org/officeDocument/2006/relationships" xmlns:p="http://schemas.openxmlformats.org/presentationml/2006/main">
  <p:tag name="THINKCELLSHAPEDONOTDELETE" val="tCRyc9_uMyaY7tv2vjMo2bg"/>
</p:tagLst>
</file>

<file path=ppt/tags/tag935.xml><?xml version="1.0" encoding="utf-8"?>
<p:tagLst xmlns:a="http://schemas.openxmlformats.org/drawingml/2006/main" xmlns:r="http://schemas.openxmlformats.org/officeDocument/2006/relationships" xmlns:p="http://schemas.openxmlformats.org/presentationml/2006/main">
  <p:tag name="THINKCELLSHAPEDONOTDELETE" val="t7ygwShEvC_3UD4FQV9XYPw"/>
</p:tagLst>
</file>

<file path=ppt/tags/tag936.xml><?xml version="1.0" encoding="utf-8"?>
<p:tagLst xmlns:a="http://schemas.openxmlformats.org/drawingml/2006/main" xmlns:r="http://schemas.openxmlformats.org/officeDocument/2006/relationships" xmlns:p="http://schemas.openxmlformats.org/presentationml/2006/main">
  <p:tag name="THINKCELLSHAPEDONOTDELETE" val="t3C7Gqkar1MnbkZp29qZXCA"/>
</p:tagLst>
</file>

<file path=ppt/tags/tag937.xml><?xml version="1.0" encoding="utf-8"?>
<p:tagLst xmlns:a="http://schemas.openxmlformats.org/drawingml/2006/main" xmlns:r="http://schemas.openxmlformats.org/officeDocument/2006/relationships" xmlns:p="http://schemas.openxmlformats.org/presentationml/2006/main">
  <p:tag name="THINKCELLSHAPEDONOTDELETE" val="tcEW7xJDQUnmmKNH1lcz0Hw"/>
</p:tagLst>
</file>

<file path=ppt/tags/tag938.xml><?xml version="1.0" encoding="utf-8"?>
<p:tagLst xmlns:a="http://schemas.openxmlformats.org/drawingml/2006/main" xmlns:r="http://schemas.openxmlformats.org/officeDocument/2006/relationships" xmlns:p="http://schemas.openxmlformats.org/presentationml/2006/main">
  <p:tag name="THINKCELLSHAPEDONOTDELETE" val="tzW6TFGJ6sD0ekoaavKuwQg"/>
</p:tagLst>
</file>

<file path=ppt/tags/tag939.xml><?xml version="1.0" encoding="utf-8"?>
<p:tagLst xmlns:a="http://schemas.openxmlformats.org/drawingml/2006/main" xmlns:r="http://schemas.openxmlformats.org/officeDocument/2006/relationships" xmlns:p="http://schemas.openxmlformats.org/presentationml/2006/main">
  <p:tag name="THINKCELLSHAPEDONOTDELETE" val="tq4SHfA.PLPYe.BOJEteU7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0.xml><?xml version="1.0" encoding="utf-8"?>
<p:tagLst xmlns:a="http://schemas.openxmlformats.org/drawingml/2006/main" xmlns:r="http://schemas.openxmlformats.org/officeDocument/2006/relationships" xmlns:p="http://schemas.openxmlformats.org/presentationml/2006/main">
  <p:tag name="THINKCELLSHAPEDONOTDELETE" val="te5YxilJeRha7cBrKosripQ"/>
</p:tagLst>
</file>

<file path=ppt/tags/tag941.xml><?xml version="1.0" encoding="utf-8"?>
<p:tagLst xmlns:a="http://schemas.openxmlformats.org/drawingml/2006/main" xmlns:r="http://schemas.openxmlformats.org/officeDocument/2006/relationships" xmlns:p="http://schemas.openxmlformats.org/presentationml/2006/main">
  <p:tag name="THINKCELLSHAPEDONOTDELETE" val="tol20.Moc5WbZzOu6kK5X5Q"/>
</p:tagLst>
</file>

<file path=ppt/tags/tag942.xml><?xml version="1.0" encoding="utf-8"?>
<p:tagLst xmlns:a="http://schemas.openxmlformats.org/drawingml/2006/main" xmlns:r="http://schemas.openxmlformats.org/officeDocument/2006/relationships" xmlns:p="http://schemas.openxmlformats.org/presentationml/2006/main">
  <p:tag name="THINKCELLSHAPEDONOTDELETE" val="txZd9UjJDzdO6TYzQmjMF6Q"/>
</p:tagLst>
</file>

<file path=ppt/tags/tag943.xml><?xml version="1.0" encoding="utf-8"?>
<p:tagLst xmlns:a="http://schemas.openxmlformats.org/drawingml/2006/main" xmlns:r="http://schemas.openxmlformats.org/officeDocument/2006/relationships" xmlns:p="http://schemas.openxmlformats.org/presentationml/2006/main">
  <p:tag name="THINKCELLSHAPEDONOTDELETE" val="tg7k3_RdmwkcHup7Zm3H63Q"/>
</p:tagLst>
</file>

<file path=ppt/tags/tag944.xml><?xml version="1.0" encoding="utf-8"?>
<p:tagLst xmlns:a="http://schemas.openxmlformats.org/drawingml/2006/main" xmlns:r="http://schemas.openxmlformats.org/officeDocument/2006/relationships" xmlns:p="http://schemas.openxmlformats.org/presentationml/2006/main">
  <p:tag name="THINKCELLSHAPEDONOTDELETE" val="tBQ8xXDKTI2dNi090LJEKqA"/>
</p:tagLst>
</file>

<file path=ppt/tags/tag945.xml><?xml version="1.0" encoding="utf-8"?>
<p:tagLst xmlns:a="http://schemas.openxmlformats.org/drawingml/2006/main" xmlns:r="http://schemas.openxmlformats.org/officeDocument/2006/relationships" xmlns:p="http://schemas.openxmlformats.org/presentationml/2006/main">
  <p:tag name="THINKCELLSHAPEDONOTDELETE" val="txAPw6UmnTv1D_h7fgu4TRg"/>
</p:tagLst>
</file>

<file path=ppt/tags/tag946.xml><?xml version="1.0" encoding="utf-8"?>
<p:tagLst xmlns:a="http://schemas.openxmlformats.org/drawingml/2006/main" xmlns:r="http://schemas.openxmlformats.org/officeDocument/2006/relationships" xmlns:p="http://schemas.openxmlformats.org/presentationml/2006/main">
  <p:tag name="THINKCELLSHAPEDONOTDELETE" val="tdzrFAoZ2CD8D.BqnsXaasA"/>
</p:tagLst>
</file>

<file path=ppt/tags/tag947.xml><?xml version="1.0" encoding="utf-8"?>
<p:tagLst xmlns:a="http://schemas.openxmlformats.org/drawingml/2006/main" xmlns:r="http://schemas.openxmlformats.org/officeDocument/2006/relationships" xmlns:p="http://schemas.openxmlformats.org/presentationml/2006/main">
  <p:tag name="THINKCELLSHAPEDONOTDELETE" val="tpZRufOKJIBXG97JHhUItAA"/>
</p:tagLst>
</file>

<file path=ppt/tags/tag948.xml><?xml version="1.0" encoding="utf-8"?>
<p:tagLst xmlns:a="http://schemas.openxmlformats.org/drawingml/2006/main" xmlns:r="http://schemas.openxmlformats.org/officeDocument/2006/relationships" xmlns:p="http://schemas.openxmlformats.org/presentationml/2006/main">
  <p:tag name="THINKCELLSHAPEDONOTDELETE" val="tJrahww385mSuCIpAs0EOKg"/>
</p:tagLst>
</file>

<file path=ppt/tags/tag949.xml><?xml version="1.0" encoding="utf-8"?>
<p:tagLst xmlns:a="http://schemas.openxmlformats.org/drawingml/2006/main" xmlns:r="http://schemas.openxmlformats.org/officeDocument/2006/relationships" xmlns:p="http://schemas.openxmlformats.org/presentationml/2006/main">
  <p:tag name="THINKCELLSHAPEDONOTDELETE" val="txMq91Ss13GR8CuqbHHEEP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4tsWRtxOn.vjMv8s1CT2Eg"/>
</p:tagLst>
</file>

<file path=ppt/tags/tag950.xml><?xml version="1.0" encoding="utf-8"?>
<p:tagLst xmlns:a="http://schemas.openxmlformats.org/drawingml/2006/main" xmlns:r="http://schemas.openxmlformats.org/officeDocument/2006/relationships" xmlns:p="http://schemas.openxmlformats.org/presentationml/2006/main">
  <p:tag name="THINKCELLSHAPEDONOTDELETE" val="tkRcCRVi_zbGJpnQQWhpQxQ"/>
</p:tagLst>
</file>

<file path=ppt/tags/tag951.xml><?xml version="1.0" encoding="utf-8"?>
<p:tagLst xmlns:a="http://schemas.openxmlformats.org/drawingml/2006/main" xmlns:r="http://schemas.openxmlformats.org/officeDocument/2006/relationships" xmlns:p="http://schemas.openxmlformats.org/presentationml/2006/main">
  <p:tag name="THINKCELLSHAPEDONOTDELETE" val="t4923YkRnYK4Uqe6X7BBxsA"/>
</p:tagLst>
</file>

<file path=ppt/tags/tag952.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53.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54.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55.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56.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57.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58.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59.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0.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61.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62.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63.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64.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65.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66.xml><?xml version="1.0" encoding="utf-8"?>
<p:tagLst xmlns:a="http://schemas.openxmlformats.org/drawingml/2006/main" xmlns:r="http://schemas.openxmlformats.org/officeDocument/2006/relationships" xmlns:p="http://schemas.openxmlformats.org/presentationml/2006/main">
  <p:tag name="THINKCELLSHAPEDONOTDELETE" val="t9x4Yq4MktAjcCDT5BJ1.ag"/>
</p:tagLst>
</file>

<file path=ppt/tags/tag9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8.xml><?xml version="1.0" encoding="utf-8"?>
<p:tagLst xmlns:a="http://schemas.openxmlformats.org/drawingml/2006/main" xmlns:r="http://schemas.openxmlformats.org/officeDocument/2006/relationships" xmlns:p="http://schemas.openxmlformats.org/presentationml/2006/main">
  <p:tag name="THINKCELLSHAPEDONOTDELETE" val="tnW8eyTg1Ufvjek1u601VOw"/>
</p:tagLst>
</file>

<file path=ppt/tags/tag969.xml><?xml version="1.0" encoding="utf-8"?>
<p:tagLst xmlns:a="http://schemas.openxmlformats.org/drawingml/2006/main" xmlns:r="http://schemas.openxmlformats.org/officeDocument/2006/relationships" xmlns:p="http://schemas.openxmlformats.org/presentationml/2006/main">
  <p:tag name="THINKCELLSHAPEDONOTDELETE" val="tmfrupNWc0suFshE2p0uqk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4tsWRtxOn.vjMv8s1CT2Eg"/>
</p:tagLst>
</file>

<file path=ppt/tags/tag970.xml><?xml version="1.0" encoding="utf-8"?>
<p:tagLst xmlns:a="http://schemas.openxmlformats.org/drawingml/2006/main" xmlns:r="http://schemas.openxmlformats.org/officeDocument/2006/relationships" xmlns:p="http://schemas.openxmlformats.org/presentationml/2006/main">
  <p:tag name="THINKCELLSHAPEDONOTDELETE" val="tp..3zAZxhD5cK1rUBkdMjQ"/>
</p:tagLst>
</file>

<file path=ppt/tags/tag971.xml><?xml version="1.0" encoding="utf-8"?>
<p:tagLst xmlns:a="http://schemas.openxmlformats.org/drawingml/2006/main" xmlns:r="http://schemas.openxmlformats.org/officeDocument/2006/relationships" xmlns:p="http://schemas.openxmlformats.org/presentationml/2006/main">
  <p:tag name="THINKCELLSHAPEDONOTDELETE" val="td0HMBd36IL4BVMiYbAgamg"/>
</p:tagLst>
</file>

<file path=ppt/tags/tag972.xml><?xml version="1.0" encoding="utf-8"?>
<p:tagLst xmlns:a="http://schemas.openxmlformats.org/drawingml/2006/main" xmlns:r="http://schemas.openxmlformats.org/officeDocument/2006/relationships" xmlns:p="http://schemas.openxmlformats.org/presentationml/2006/main">
  <p:tag name="THINKCELLSHAPEDONOTDELETE" val="tBhsoUhS3V2aDK3huR44CPw"/>
</p:tagLst>
</file>

<file path=ppt/tags/tag973.xml><?xml version="1.0" encoding="utf-8"?>
<p:tagLst xmlns:a="http://schemas.openxmlformats.org/drawingml/2006/main" xmlns:r="http://schemas.openxmlformats.org/officeDocument/2006/relationships" xmlns:p="http://schemas.openxmlformats.org/presentationml/2006/main">
  <p:tag name="THINKCELLSHAPEDONOTDELETE" val="tCJeu3gc0sr3ZOfOK_RC_rg"/>
</p:tagLst>
</file>

<file path=ppt/tags/tag974.xml><?xml version="1.0" encoding="utf-8"?>
<p:tagLst xmlns:a="http://schemas.openxmlformats.org/drawingml/2006/main" xmlns:r="http://schemas.openxmlformats.org/officeDocument/2006/relationships" xmlns:p="http://schemas.openxmlformats.org/presentationml/2006/main">
  <p:tag name="THINKCELLSHAPEDONOTDELETE" val="tArI1fM4jmf1VUpbp5.QWLg"/>
</p:tagLst>
</file>

<file path=ppt/tags/tag975.xml><?xml version="1.0" encoding="utf-8"?>
<p:tagLst xmlns:a="http://schemas.openxmlformats.org/drawingml/2006/main" xmlns:r="http://schemas.openxmlformats.org/officeDocument/2006/relationships" xmlns:p="http://schemas.openxmlformats.org/presentationml/2006/main">
  <p:tag name="THINKCELLSHAPEDONOTDELETE" val="th9xStJQlv6vSnBtsJTM4xg"/>
</p:tagLst>
</file>

<file path=ppt/tags/tag976.xml><?xml version="1.0" encoding="utf-8"?>
<p:tagLst xmlns:a="http://schemas.openxmlformats.org/drawingml/2006/main" xmlns:r="http://schemas.openxmlformats.org/officeDocument/2006/relationships" xmlns:p="http://schemas.openxmlformats.org/presentationml/2006/main">
  <p:tag name="THINKCELLSHAPEDONOTDELETE" val="tH96Z2H03Oh2CNnbUyotspg"/>
</p:tagLst>
</file>

<file path=ppt/tags/tag977.xml><?xml version="1.0" encoding="utf-8"?>
<p:tagLst xmlns:a="http://schemas.openxmlformats.org/drawingml/2006/main" xmlns:r="http://schemas.openxmlformats.org/officeDocument/2006/relationships" xmlns:p="http://schemas.openxmlformats.org/presentationml/2006/main">
  <p:tag name="THINKCELLSHAPEDONOTDELETE" val="tH.BkQYIZft4LgEe3kM2MIw"/>
</p:tagLst>
</file>

<file path=ppt/tags/tag978.xml><?xml version="1.0" encoding="utf-8"?>
<p:tagLst xmlns:a="http://schemas.openxmlformats.org/drawingml/2006/main" xmlns:r="http://schemas.openxmlformats.org/officeDocument/2006/relationships" xmlns:p="http://schemas.openxmlformats.org/presentationml/2006/main">
  <p:tag name="THINKCELLSHAPEDONOTDELETE" val="twKHkjLasxj0HVr4pttsnhg"/>
</p:tagLst>
</file>

<file path=ppt/tags/tag979.xml><?xml version="1.0" encoding="utf-8"?>
<p:tagLst xmlns:a="http://schemas.openxmlformats.org/drawingml/2006/main" xmlns:r="http://schemas.openxmlformats.org/officeDocument/2006/relationships" xmlns:p="http://schemas.openxmlformats.org/presentationml/2006/main">
  <p:tag name="THINKCELLSHAPEDONOTDELETE" val="tlisA9aksNrrYfrfyU5qCE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0.xml><?xml version="1.0" encoding="utf-8"?>
<p:tagLst xmlns:a="http://schemas.openxmlformats.org/drawingml/2006/main" xmlns:r="http://schemas.openxmlformats.org/officeDocument/2006/relationships" xmlns:p="http://schemas.openxmlformats.org/presentationml/2006/main">
  <p:tag name="THINKCELLSHAPEDONOTDELETE" val="twGL.ds2HBJbrQpL3BjFZ_A"/>
</p:tagLst>
</file>

<file path=ppt/tags/tag981.xml><?xml version="1.0" encoding="utf-8"?>
<p:tagLst xmlns:a="http://schemas.openxmlformats.org/drawingml/2006/main" xmlns:r="http://schemas.openxmlformats.org/officeDocument/2006/relationships" xmlns:p="http://schemas.openxmlformats.org/presentationml/2006/main">
  <p:tag name="THINKCELLSHAPEDONOTDELETE" val="tTHKm6yXRZ9ktRl2xqza52w"/>
</p:tagLst>
</file>

<file path=ppt/tags/tag982.xml><?xml version="1.0" encoding="utf-8"?>
<p:tagLst xmlns:a="http://schemas.openxmlformats.org/drawingml/2006/main" xmlns:r="http://schemas.openxmlformats.org/officeDocument/2006/relationships" xmlns:p="http://schemas.openxmlformats.org/presentationml/2006/main">
  <p:tag name="THINKCELLSHAPEDONOTDELETE" val="t.tK6fmR9lyrfmXK5wyrZJQ"/>
</p:tagLst>
</file>

<file path=ppt/tags/tag983.xml><?xml version="1.0" encoding="utf-8"?>
<p:tagLst xmlns:a="http://schemas.openxmlformats.org/drawingml/2006/main" xmlns:r="http://schemas.openxmlformats.org/officeDocument/2006/relationships" xmlns:p="http://schemas.openxmlformats.org/presentationml/2006/main">
  <p:tag name="THINKCELLSHAPEDONOTDELETE" val="tp7Jqurr_50DhxP0ue.9xFA"/>
</p:tagLst>
</file>

<file path=ppt/tags/tag984.xml><?xml version="1.0" encoding="utf-8"?>
<p:tagLst xmlns:a="http://schemas.openxmlformats.org/drawingml/2006/main" xmlns:r="http://schemas.openxmlformats.org/officeDocument/2006/relationships" xmlns:p="http://schemas.openxmlformats.org/presentationml/2006/main">
  <p:tag name="THINKCELLSHAPEDONOTDELETE" val="t3TlK_CCUg6ELVDHMigKcJg"/>
</p:tagLst>
</file>

<file path=ppt/tags/tag985.xml><?xml version="1.0" encoding="utf-8"?>
<p:tagLst xmlns:a="http://schemas.openxmlformats.org/drawingml/2006/main" xmlns:r="http://schemas.openxmlformats.org/officeDocument/2006/relationships" xmlns:p="http://schemas.openxmlformats.org/presentationml/2006/main">
  <p:tag name="THINKCELLSHAPEDONOTDELETE" val="t2_NrU7oEn4WjXQlnqF9mUw"/>
</p:tagLst>
</file>

<file path=ppt/tags/tag986.xml><?xml version="1.0" encoding="utf-8"?>
<p:tagLst xmlns:a="http://schemas.openxmlformats.org/drawingml/2006/main" xmlns:r="http://schemas.openxmlformats.org/officeDocument/2006/relationships" xmlns:p="http://schemas.openxmlformats.org/presentationml/2006/main">
  <p:tag name="THINKCELLSHAPEDONOTDELETE" val="tX7tre.NhXTxfEo.lp7bHLA"/>
</p:tagLst>
</file>

<file path=ppt/tags/tag987.xml><?xml version="1.0" encoding="utf-8"?>
<p:tagLst xmlns:a="http://schemas.openxmlformats.org/drawingml/2006/main" xmlns:r="http://schemas.openxmlformats.org/officeDocument/2006/relationships" xmlns:p="http://schemas.openxmlformats.org/presentationml/2006/main">
  <p:tag name="THINKCELLSHAPEDONOTDELETE" val="tcxh1W2ZvjbNlTBbxFafcjQ"/>
</p:tagLst>
</file>

<file path=ppt/tags/tag988.xml><?xml version="1.0" encoding="utf-8"?>
<p:tagLst xmlns:a="http://schemas.openxmlformats.org/drawingml/2006/main" xmlns:r="http://schemas.openxmlformats.org/officeDocument/2006/relationships" xmlns:p="http://schemas.openxmlformats.org/presentationml/2006/main">
  <p:tag name="THINKCELLSHAPEDONOTDELETE" val="tlmFHhKPF7ACSUYKvwhZNuw"/>
</p:tagLst>
</file>

<file path=ppt/tags/tag989.xml><?xml version="1.0" encoding="utf-8"?>
<p:tagLst xmlns:a="http://schemas.openxmlformats.org/drawingml/2006/main" xmlns:r="http://schemas.openxmlformats.org/officeDocument/2006/relationships" xmlns:p="http://schemas.openxmlformats.org/presentationml/2006/main">
  <p:tag name="THINKCELLSHAPEDONOTDELETE" val="tH3bXfjmXfkLNiKoL6L2Gy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4tsWRtxOn.vjMv8s1CT2Eg"/>
</p:tagLst>
</file>

<file path=ppt/tags/tag990.xml><?xml version="1.0" encoding="utf-8"?>
<p:tagLst xmlns:a="http://schemas.openxmlformats.org/drawingml/2006/main" xmlns:r="http://schemas.openxmlformats.org/officeDocument/2006/relationships" xmlns:p="http://schemas.openxmlformats.org/presentationml/2006/main">
  <p:tag name="THINKCELLSHAPEDONOTDELETE" val="t77yHopWSa6c.ho79H0Er_w"/>
</p:tagLst>
</file>

<file path=ppt/tags/tag991.xml><?xml version="1.0" encoding="utf-8"?>
<p:tagLst xmlns:a="http://schemas.openxmlformats.org/drawingml/2006/main" xmlns:r="http://schemas.openxmlformats.org/officeDocument/2006/relationships" xmlns:p="http://schemas.openxmlformats.org/presentationml/2006/main">
  <p:tag name="THINKCELLSHAPEDONOTDELETE" val="txcBZmqDS01T2e8wtLHUsBQ"/>
</p:tagLst>
</file>

<file path=ppt/tags/tag992.xml><?xml version="1.0" encoding="utf-8"?>
<p:tagLst xmlns:a="http://schemas.openxmlformats.org/drawingml/2006/main" xmlns:r="http://schemas.openxmlformats.org/officeDocument/2006/relationships" xmlns:p="http://schemas.openxmlformats.org/presentationml/2006/main">
  <p:tag name="THINKCELLSHAPEDONOTDELETE" val="tMUWYS2iVPmQUcjKaJpgJcQ"/>
</p:tagLst>
</file>

<file path=ppt/tags/tag993.xml><?xml version="1.0" encoding="utf-8"?>
<p:tagLst xmlns:a="http://schemas.openxmlformats.org/drawingml/2006/main" xmlns:r="http://schemas.openxmlformats.org/officeDocument/2006/relationships" xmlns:p="http://schemas.openxmlformats.org/presentationml/2006/main">
  <p:tag name="THINKCELLSHAPEDONOTDELETE" val="tT_1SYuXOB5IHI1bAVOAznA"/>
</p:tagLst>
</file>

<file path=ppt/tags/tag994.xml><?xml version="1.0" encoding="utf-8"?>
<p:tagLst xmlns:a="http://schemas.openxmlformats.org/drawingml/2006/main" xmlns:r="http://schemas.openxmlformats.org/officeDocument/2006/relationships" xmlns:p="http://schemas.openxmlformats.org/presentationml/2006/main">
  <p:tag name="THINKCELLSHAPEDONOTDELETE" val="tPM8BzsuTWZPud_Er5taIsQ"/>
</p:tagLst>
</file>

<file path=ppt/tags/tag995.xml><?xml version="1.0" encoding="utf-8"?>
<p:tagLst xmlns:a="http://schemas.openxmlformats.org/drawingml/2006/main" xmlns:r="http://schemas.openxmlformats.org/officeDocument/2006/relationships" xmlns:p="http://schemas.openxmlformats.org/presentationml/2006/main">
  <p:tag name="THINKCELLSHAPEDONOTDELETE" val="tyK4ptdfEskL0WMLDG4Q_pw"/>
</p:tagLst>
</file>

<file path=ppt/tags/tag996.xml><?xml version="1.0" encoding="utf-8"?>
<p:tagLst xmlns:a="http://schemas.openxmlformats.org/drawingml/2006/main" xmlns:r="http://schemas.openxmlformats.org/officeDocument/2006/relationships" xmlns:p="http://schemas.openxmlformats.org/presentationml/2006/main">
  <p:tag name="THINKCELLSHAPEDONOTDELETE" val="tknjtOWypOH_fqTIuiNZRMw"/>
</p:tagLst>
</file>

<file path=ppt/tags/tag997.xml><?xml version="1.0" encoding="utf-8"?>
<p:tagLst xmlns:a="http://schemas.openxmlformats.org/drawingml/2006/main" xmlns:r="http://schemas.openxmlformats.org/officeDocument/2006/relationships" xmlns:p="http://schemas.openxmlformats.org/presentationml/2006/main">
  <p:tag name="THINKCELLSHAPEDONOTDELETE" val="t5At1ED.x8V_NUH55UEt42Q"/>
</p:tagLst>
</file>

<file path=ppt/tags/tag998.xml><?xml version="1.0" encoding="utf-8"?>
<p:tagLst xmlns:a="http://schemas.openxmlformats.org/drawingml/2006/main" xmlns:r="http://schemas.openxmlformats.org/officeDocument/2006/relationships" xmlns:p="http://schemas.openxmlformats.org/presentationml/2006/main">
  <p:tag name="THINKCELLSHAPEDONOTDELETE" val="tAOWFMNkdxjFCmb7pjco91Q"/>
</p:tagLst>
</file>

<file path=ppt/tags/tag999.xml><?xml version="1.0" encoding="utf-8"?>
<p:tagLst xmlns:a="http://schemas.openxmlformats.org/drawingml/2006/main" xmlns:r="http://schemas.openxmlformats.org/officeDocument/2006/relationships" xmlns:p="http://schemas.openxmlformats.org/presentationml/2006/main">
  <p:tag name="THINKCELLSHAPEDONOTDELETE" val="tucjx9zf_eqz8gyFwO0xPKg"/>
</p:tagLst>
</file>

<file path=ppt/theme/theme1.xml><?xml version="1.0" encoding="utf-8"?>
<a:theme xmlns:a="http://schemas.openxmlformats.org/drawingml/2006/main" name="1_WoodMac Content Slides">
  <a:themeElements>
    <a:clrScheme name="WoodMac_Interim">
      <a:dk1>
        <a:srgbClr val="000000"/>
      </a:dk1>
      <a:lt1>
        <a:srgbClr val="FFFFFF"/>
      </a:lt1>
      <a:dk2>
        <a:srgbClr val="063479"/>
      </a:dk2>
      <a:lt2>
        <a:srgbClr val="C0C0C0"/>
      </a:lt2>
      <a:accent1>
        <a:srgbClr val="00A4E3"/>
      </a:accent1>
      <a:accent2>
        <a:srgbClr val="06357A"/>
      </a:accent2>
      <a:accent3>
        <a:srgbClr val="54585A"/>
      </a:accent3>
      <a:accent4>
        <a:srgbClr val="008542"/>
      </a:accent4>
      <a:accent5>
        <a:srgbClr val="EAA814"/>
      </a:accent5>
      <a:accent6>
        <a:srgbClr val="A31C37"/>
      </a:accent6>
      <a:hlink>
        <a:srgbClr val="06357A"/>
      </a:hlink>
      <a:folHlink>
        <a:srgbClr val="00A4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baseline="0" dirty="0" err="1" smtClean="0">
            <a:ea typeface="Roboto" panose="02000000000000000000" pitchFamily="2" charset="0"/>
            <a:cs typeface="Roboto" panose="02000000000000000000" pitchFamily="2" charset="0"/>
          </a:defRPr>
        </a:defPPr>
      </a:lstStyle>
      <a:style>
        <a:lnRef idx="1">
          <a:schemeClr val="accent1"/>
        </a:lnRef>
        <a:fillRef idx="3">
          <a:schemeClr val="accent1"/>
        </a:fillRef>
        <a:effectRef idx="2">
          <a:schemeClr val="accent1"/>
        </a:effectRef>
        <a:fontRef idx="minor">
          <a:schemeClr val="lt1"/>
        </a:fontRef>
      </a:style>
    </a:spDef>
    <a:lnDef>
      <a:spPr>
        <a:ln>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90000" tIns="46800" rIns="90000" bIns="46800" rtlCol="0">
        <a:spAutoFit/>
      </a:bodyPr>
      <a:lstStyle>
        <a:defPPr algn="ctr">
          <a:defRPr b="0" baseline="0" dirty="0" smtClean="0">
            <a:solidFill>
              <a:schemeClr val="tx2"/>
            </a:solidFill>
            <a:latin typeface="+mj-lt"/>
            <a:ea typeface="Roboto" panose="02000000000000000000" pitchFamily="2" charset="0"/>
            <a:cs typeface="Roboto" panose="02000000000000000000" pitchFamily="2" charset="0"/>
          </a:defRPr>
        </a:defPPr>
      </a:lstStyle>
    </a:txDef>
  </a:objectDefaults>
  <a:extraClrSchemeLst/>
  <a:extLst>
    <a:ext uri="{05A4C25C-085E-4340-85A3-A5531E510DB2}">
      <thm15:themeFamily xmlns:thm15="http://schemas.microsoft.com/office/thememl/2012/main" name="Presentation1" id="{CE7E23E3-95A6-B442-8FC0-DAFE7A31DDAA}" vid="{B8CA084D-0445-FD4A-8243-9AEDA166F773}"/>
    </a:ext>
  </a:extLst>
</a:theme>
</file>

<file path=ppt/theme/theme2.xml><?xml version="1.0" encoding="utf-8"?>
<a:theme xmlns:a="http://schemas.openxmlformats.org/drawingml/2006/main" name="WoodMac_Widescreen">
  <a:themeElements>
    <a:clrScheme name="WoodMac_Interim">
      <a:dk1>
        <a:srgbClr val="2A2C2D"/>
      </a:dk1>
      <a:lt1>
        <a:srgbClr val="FFFFFF"/>
      </a:lt1>
      <a:dk2>
        <a:srgbClr val="063479"/>
      </a:dk2>
      <a:lt2>
        <a:srgbClr val="C0C0C0"/>
      </a:lt2>
      <a:accent1>
        <a:srgbClr val="00A4E3"/>
      </a:accent1>
      <a:accent2>
        <a:srgbClr val="06357A"/>
      </a:accent2>
      <a:accent3>
        <a:srgbClr val="54585A"/>
      </a:accent3>
      <a:accent4>
        <a:srgbClr val="008542"/>
      </a:accent4>
      <a:accent5>
        <a:srgbClr val="EAA814"/>
      </a:accent5>
      <a:accent6>
        <a:srgbClr val="A31C37"/>
      </a:accent6>
      <a:hlink>
        <a:srgbClr val="06357A"/>
      </a:hlink>
      <a:folHlink>
        <a:srgbClr val="00A4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baseline="0" dirty="0" smtClean="0">
            <a:latin typeface="Roboto" panose="02000000000000000000" pitchFamily="2" charset="0"/>
            <a:ea typeface="Roboto" panose="02000000000000000000" pitchFamily="2" charset="0"/>
            <a:cs typeface="Roboto" panose="02000000000000000000" pitchFamily="2" charset="0"/>
          </a:defRPr>
        </a:defPPr>
      </a:lstStyle>
      <a:style>
        <a:lnRef idx="1">
          <a:schemeClr val="accent1"/>
        </a:lnRef>
        <a:fillRef idx="3">
          <a:schemeClr val="accent1"/>
        </a:fillRef>
        <a:effectRef idx="2">
          <a:schemeClr val="accent1"/>
        </a:effectRef>
        <a:fontRef idx="minor">
          <a:schemeClr val="lt1"/>
        </a:fontRef>
      </a:style>
    </a:spDef>
    <a:lnDef>
      <a:spPr>
        <a:ln>
          <a:tailEnd type="triangl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200" b="0" baseline="0" dirty="0" err="1" smtClean="0">
            <a:solidFill>
              <a:schemeClr val="tx2"/>
            </a:solidFill>
            <a:latin typeface="+mn-lt"/>
            <a:ea typeface="Roboto" panose="02000000000000000000" pitchFamily="2" charset="0"/>
            <a:cs typeface="Roboto" panose="02000000000000000000" pitchFamily="2" charset="0"/>
          </a:defRPr>
        </a:defPPr>
      </a:lstStyle>
    </a:txDef>
  </a:objectDefaults>
  <a:extraClrSchemeLst/>
  <a:extLst>
    <a:ext uri="{05A4C25C-085E-4340-85A3-A5531E510DB2}">
      <thm15:themeFamily xmlns:thm15="http://schemas.microsoft.com/office/thememl/2012/main" name="Presentation1" id="{CE7E23E3-95A6-B442-8FC0-DAFE7A31DDAA}" vid="{8DCD5AFD-D3C9-8D49-A6D0-E7595B49A0BE}"/>
    </a:ext>
  </a:extLst>
</a:theme>
</file>

<file path=ppt/theme/theme3.xml><?xml version="1.0" encoding="utf-8"?>
<a:theme xmlns:a="http://schemas.openxmlformats.org/drawingml/2006/main" name="5_WoodMac Back Cover">
  <a:themeElements>
    <a:clrScheme name="WoodMac-Verisk-New">
      <a:dk1>
        <a:srgbClr val="0D1641"/>
      </a:dk1>
      <a:lt1>
        <a:sysClr val="window" lastClr="FFFFFF"/>
      </a:lt1>
      <a:dk2>
        <a:srgbClr val="006BA6"/>
      </a:dk2>
      <a:lt2>
        <a:srgbClr val="C0C0C0"/>
      </a:lt2>
      <a:accent1>
        <a:srgbClr val="00A4E3"/>
      </a:accent1>
      <a:accent2>
        <a:srgbClr val="06357A"/>
      </a:accent2>
      <a:accent3>
        <a:srgbClr val="54585A"/>
      </a:accent3>
      <a:accent4>
        <a:srgbClr val="008542"/>
      </a:accent4>
      <a:accent5>
        <a:srgbClr val="EAA814"/>
      </a:accent5>
      <a:accent6>
        <a:srgbClr val="A31C37"/>
      </a:accent6>
      <a:hlink>
        <a:srgbClr val="06357A"/>
      </a:hlink>
      <a:folHlink>
        <a:srgbClr val="00A4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E7E23E3-95A6-B442-8FC0-DAFE7A31DDAA}" vid="{E280852D-085D-2045-B6F6-B8FFCE4539AF}"/>
    </a:ext>
  </a:extLst>
</a:theme>
</file>

<file path=ppt/theme/theme4.xml><?xml version="1.0" encoding="utf-8"?>
<a:theme xmlns:a="http://schemas.openxmlformats.org/drawingml/2006/main" name="2_WoodMac Content Slides">
  <a:themeElements>
    <a:clrScheme name="WoodMac_Interim">
      <a:dk1>
        <a:srgbClr val="000000"/>
      </a:dk1>
      <a:lt1>
        <a:srgbClr val="FFFFFF"/>
      </a:lt1>
      <a:dk2>
        <a:srgbClr val="063479"/>
      </a:dk2>
      <a:lt2>
        <a:srgbClr val="C0C0C0"/>
      </a:lt2>
      <a:accent1>
        <a:srgbClr val="00A4E3"/>
      </a:accent1>
      <a:accent2>
        <a:srgbClr val="06357A"/>
      </a:accent2>
      <a:accent3>
        <a:srgbClr val="54585A"/>
      </a:accent3>
      <a:accent4>
        <a:srgbClr val="008542"/>
      </a:accent4>
      <a:accent5>
        <a:srgbClr val="EAA814"/>
      </a:accent5>
      <a:accent6>
        <a:srgbClr val="A31C37"/>
      </a:accent6>
      <a:hlink>
        <a:srgbClr val="06357A"/>
      </a:hlink>
      <a:folHlink>
        <a:srgbClr val="00A4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baseline="0" dirty="0" err="1" smtClean="0">
            <a:ea typeface="Roboto" panose="02000000000000000000" pitchFamily="2" charset="0"/>
            <a:cs typeface="Roboto" panose="02000000000000000000" pitchFamily="2" charset="0"/>
          </a:defRPr>
        </a:defPPr>
      </a:lstStyle>
      <a:style>
        <a:lnRef idx="1">
          <a:schemeClr val="accent1"/>
        </a:lnRef>
        <a:fillRef idx="3">
          <a:schemeClr val="accent1"/>
        </a:fillRef>
        <a:effectRef idx="2">
          <a:schemeClr val="accent1"/>
        </a:effectRef>
        <a:fontRef idx="minor">
          <a:schemeClr val="lt1"/>
        </a:fontRef>
      </a:style>
    </a:spDef>
    <a:lnDef>
      <a:spPr>
        <a:ln>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90000" tIns="46800" rIns="90000" bIns="46800" rtlCol="0">
        <a:spAutoFit/>
      </a:bodyPr>
      <a:lstStyle>
        <a:defPPr algn="ctr">
          <a:defRPr b="0" baseline="0" dirty="0" smtClean="0">
            <a:solidFill>
              <a:schemeClr val="tx2"/>
            </a:solidFill>
            <a:latin typeface="+mj-lt"/>
            <a:ea typeface="Roboto" panose="02000000000000000000" pitchFamily="2" charset="0"/>
            <a:cs typeface="Roboto" panose="02000000000000000000" pitchFamily="2" charset="0"/>
          </a:defRPr>
        </a:defPPr>
      </a:lstStyle>
    </a:txDef>
  </a:objectDefaults>
  <a:extraClrSchemeLst/>
  <a:extLst>
    <a:ext uri="{05A4C25C-085E-4340-85A3-A5531E510DB2}">
      <thm15:themeFamily xmlns:thm15="http://schemas.microsoft.com/office/thememl/2012/main" name="Presentation1" id="{CE7E23E3-95A6-B442-8FC0-DAFE7A31DDAA}" vid="{B8CA084D-0445-FD4A-8243-9AEDA166F77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TemplafySlideTemplateConfiguration><![CDATA[{"slideVersion":1,"isValidatorEnabled":false,"isLocked":false,"elementsMetadata":[],"slideId":"637794940104684832","enableDocumentContentUpdater":false,"version":"2.0"}]]></TemplafySlideTemplateConfiguration>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ac6ce51-60c7-4751-a738-c6be1f92a938">
      <Terms xmlns="http://schemas.microsoft.com/office/infopath/2007/PartnerControls"/>
    </lcf76f155ced4ddcb4097134ff3c332f>
    <TaxCatchAll xmlns="7e845e5e-5395-4eca-85f4-384102d40702"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79AEA3EC71C35742B4CF4E3DD269F88F" ma:contentTypeVersion="8" ma:contentTypeDescription="Create a new document." ma:contentTypeScope="" ma:versionID="f65de4778a1b90e578f3f9f2951e6ef8">
  <xsd:schema xmlns:xsd="http://www.w3.org/2001/XMLSchema" xmlns:xs="http://www.w3.org/2001/XMLSchema" xmlns:p="http://schemas.microsoft.com/office/2006/metadata/properties" xmlns:ns2="2ac6ce51-60c7-4751-a738-c6be1f92a938" xmlns:ns3="7e845e5e-5395-4eca-85f4-384102d40702" targetNamespace="http://schemas.microsoft.com/office/2006/metadata/properties" ma:root="true" ma:fieldsID="0a6e831bbe4f8a182f1ac8c91dc2aa95" ns2:_="" ns3:_="">
    <xsd:import namespace="2ac6ce51-60c7-4751-a738-c6be1f92a938"/>
    <xsd:import namespace="7e845e5e-5395-4eca-85f4-384102d4070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c6ce51-60c7-4751-a738-c6be1f92a9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6f74f50-eee4-4842-901b-8f0ed899afb6"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845e5e-5395-4eca-85f4-384102d4070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41c039a-af02-40d0-a4bb-d50608fbd186}" ma:internalName="TaxCatchAll" ma:showField="CatchAllData" ma:web="7e845e5e-5395-4eca-85f4-384102d407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TemplafySlideFormConfiguration><![CDATA[{"formFields":[],"formDataEntries":[]}]]></TemplafySlideFormConfiguration>
</file>

<file path=customXml/itemProps1.xml><?xml version="1.0" encoding="utf-8"?>
<ds:datastoreItem xmlns:ds="http://schemas.openxmlformats.org/officeDocument/2006/customXml" ds:itemID="{9CAF634E-2FA6-4CC4-B099-9376E415D773}">
  <ds:schemaRefs>
    <ds:schemaRef ds:uri="http://schemas.microsoft.com/sharepoint/v3/contenttype/forms"/>
  </ds:schemaRefs>
</ds:datastoreItem>
</file>

<file path=customXml/itemProps2.xml><?xml version="1.0" encoding="utf-8"?>
<ds:datastoreItem xmlns:ds="http://schemas.openxmlformats.org/officeDocument/2006/customXml" ds:itemID="{C5C2EFB4-EB47-4705-B156-07A226697596}">
  <ds:schemaRefs/>
</ds:datastoreItem>
</file>

<file path=customXml/itemProps3.xml><?xml version="1.0" encoding="utf-8"?>
<ds:datastoreItem xmlns:ds="http://schemas.openxmlformats.org/officeDocument/2006/customXml" ds:itemID="{CB4B98FF-233E-4471-9220-263B6C6062D7}">
  <ds:schemaRefs>
    <ds:schemaRef ds:uri="7e845e5e-5395-4eca-85f4-384102d40702"/>
    <ds:schemaRef ds:uri="http://www.w3.org/XML/1998/namespace"/>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schemas.microsoft.com/office/2006/documentManagement/types"/>
    <ds:schemaRef ds:uri="2ac6ce51-60c7-4751-a738-c6be1f92a938"/>
    <ds:schemaRef ds:uri="http://purl.org/dc/dcmitype/"/>
    <ds:schemaRef ds:uri="http://purl.org/dc/terms/"/>
  </ds:schemaRefs>
</ds:datastoreItem>
</file>

<file path=customXml/itemProps4.xml><?xml version="1.0" encoding="utf-8"?>
<ds:datastoreItem xmlns:ds="http://schemas.openxmlformats.org/officeDocument/2006/customXml" ds:itemID="{F9C856C3-3C39-4A1C-8986-87963CE737BE}">
  <ds:schemaRefs>
    <ds:schemaRef ds:uri="2ac6ce51-60c7-4751-a738-c6be1f92a938"/>
    <ds:schemaRef ds:uri="7e845e5e-5395-4eca-85f4-384102d407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0D89B98C-23E4-49E9-ABF6-3FE4CCD1CFDD}">
  <ds:schemaRefs/>
</ds:datastoreItem>
</file>

<file path=docMetadata/LabelInfo.xml><?xml version="1.0" encoding="utf-8"?>
<clbl:labelList xmlns:clbl="http://schemas.microsoft.com/office/2020/mipLabelMetadata">
  <clbl:label id="{3b07dc1f-22e7-4be1-ac66-a88bf3550222}" enabled="0" method="" siteId="{3b07dc1f-22e7-4be1-ac66-a88bf3550222}" removed="1"/>
</clbl:labelList>
</file>

<file path=docProps/app.xml><?xml version="1.0" encoding="utf-8"?>
<Properties xmlns="http://schemas.openxmlformats.org/officeDocument/2006/extended-properties" xmlns:vt="http://schemas.openxmlformats.org/officeDocument/2006/docPropsVTypes">
  <Template>WoodMac Interim Template</Template>
  <TotalTime>49980</TotalTime>
  <Words>7724</Words>
  <Application>Microsoft Office PowerPoint</Application>
  <PresentationFormat>On-screen Show (16:9)</PresentationFormat>
  <Paragraphs>1725</Paragraphs>
  <Slides>46</Slides>
  <Notes>6</Notes>
  <HiddenSlides>0</HiddenSlides>
  <MMClips>0</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1</vt:i4>
      </vt:variant>
      <vt:variant>
        <vt:lpstr>Slide Titles</vt:lpstr>
      </vt:variant>
      <vt:variant>
        <vt:i4>46</vt:i4>
      </vt:variant>
    </vt:vector>
  </HeadingPairs>
  <TitlesOfParts>
    <vt:vector size="59" baseType="lpstr">
      <vt:lpstr>Arial</vt:lpstr>
      <vt:lpstr>Calibri</vt:lpstr>
      <vt:lpstr>Calibri Light</vt:lpstr>
      <vt:lpstr>Lucida Grande</vt:lpstr>
      <vt:lpstr>Roboto</vt:lpstr>
      <vt:lpstr>Wingdings</vt:lpstr>
      <vt:lpstr>Wingdings 2</vt:lpstr>
      <vt:lpstr>1_WoodMac Content Slides</vt:lpstr>
      <vt:lpstr>WoodMac_Widescreen</vt:lpstr>
      <vt:lpstr>5_WoodMac Back Cover</vt:lpstr>
      <vt:lpstr>2_WoodMac Content Slides</vt:lpstr>
      <vt:lpstr>Office Theme</vt:lpstr>
      <vt:lpstr>think-cell Slide</vt:lpstr>
      <vt:lpstr>Copper Social Sustainability Potential</vt:lpstr>
      <vt:lpstr>Antitrust Guidelines for Copper Industry Trade Association Meetings</vt:lpstr>
      <vt:lpstr>This study aims to assess the socio-economic impact of the copper mining sector in areas of influence</vt:lpstr>
      <vt:lpstr>Context of the copper mining sector</vt:lpstr>
      <vt:lpstr>While organic growth will remain, global copper demand is expected to be driven by energy transition-related sectors especially EVs and Grids</vt:lpstr>
      <vt:lpstr>Copper mine production is dominated by Latin America, with the region accounting for ~39% of global supply in 2022 as it holds most reserves</vt:lpstr>
      <vt:lpstr>Meeting future copper supply requirements will entail investment in countries that exhibit significant ESG risk with long lead times</vt:lpstr>
      <vt:lpstr>In the process, the copper mining industry generates significant socio-economic value with a long-lasting impact on our society</vt:lpstr>
      <vt:lpstr>Socio-economic impact assessment</vt:lpstr>
      <vt:lpstr>We have taken a closer look at three operations to assess operational best practices and determine the socio-economic value distributed</vt:lpstr>
      <vt:lpstr>Our two-step assessment will aim to demonstrate the positive socio-economic trend and estimate the subsequent lifetime benefits</vt:lpstr>
      <vt:lpstr>Operation 1 displays consistently growing indigenous employment figures with best-in-class safety records</vt:lpstr>
      <vt:lpstr>Between 2017–2021, Operation 3 has contributed over $400M in wages &amp; benefits, with the 2021 wage ~63% greater than the national level</vt:lpstr>
      <vt:lpstr>Cumulatively, Operation 1 has invested over $13M in employee trainings over 2017-2021, or average of ~$913 per employee per year</vt:lpstr>
      <vt:lpstr>Between 2017–2021, Operation 2 has contributed ~ $6B in payments to the government, predominantly as taxes and royalties</vt:lpstr>
      <vt:lpstr>Operation 3 has procured almost $4B worth of goods &amp; services for its operations since 2017, the majority of which is sourced locally</vt:lpstr>
      <vt:lpstr>Between 2017-2021, Operation 1 has invested ~$94M in the community across sectors, of which health, infrastructure, sanitation, education</vt:lpstr>
      <vt:lpstr>Across the last five years, Operations 1, 2 &amp; 3 have distributed over $30B in socio-economic value, an average of $4,143/t Cu Eq. produced</vt:lpstr>
      <vt:lpstr>Those significant investments have contributed to developing lifetime benefits across the communities where they operate</vt:lpstr>
      <vt:lpstr>Enabling policies &amp; practices</vt:lpstr>
      <vt:lpstr>Across the mine lifecycle, multiple stakeholders come together in defining, validating and enforcing the mine’ social license to operate</vt:lpstr>
      <vt:lpstr>The Operator and Regulator have a particularly decisive power and are responsible &amp; accountable for the mines’ socio-economic impacts</vt:lpstr>
      <vt:lpstr>Responsible mining practices protect the interests of the local community, ensuring the extraction of natural resources leave a positive footprint  </vt:lpstr>
      <vt:lpstr>We have mapped the most recent RMI scores of the mine operators for each of the selected operations, against global benchmarks</vt:lpstr>
      <vt:lpstr>Resource governance is a key factor in determining whether a community benefits from its resource extraction</vt:lpstr>
      <vt:lpstr>We have mapped the most recent RGI score for the countries in which the selected operations are located, against global benchmarks</vt:lpstr>
      <vt:lpstr>Socio-economic impact extrapolation</vt:lpstr>
      <vt:lpstr>A correlation appears between socio-economic value creation and copper production, with an average multiplier of $4,448/t</vt:lpstr>
      <vt:lpstr>Ranking the copper-producing countries globally based on production, we find that Chile comes largely on top, followed by Peru, China, the DRC</vt:lpstr>
      <vt:lpstr>Expectedly, different regions will not realize the full value of their natural resources to the same extent, due to varying governance practices</vt:lpstr>
      <vt:lpstr>Based on production figures tempered by the RGI index, we can estimate that the sector contributes $73B annually, or $191M per mine on average</vt:lpstr>
      <vt:lpstr>The copper mining sector can contribute as much, if not more, than Agriculture in some countries which rely strongly on the sector</vt:lpstr>
      <vt:lpstr>The impact on GDP is particularly important in emerging countries where mining is a pilar of the economy, such as Zambia, Mongolia and the DRC</vt:lpstr>
      <vt:lpstr>From another perspective, we can consider the identified resources &amp; reserves as a proxy to estimate the untapped value yet to be realized</vt:lpstr>
      <vt:lpstr>Similarly, we can apply the socio-economic value multiplier along with the RGI index, to estimate the untapped potential value yet to be realized</vt:lpstr>
      <vt:lpstr>From our analysis, we have derived key thought-leading facts about the socio-economic value contribution of the copper mining sector</vt:lpstr>
      <vt:lpstr>Ultimately, copper mining does not only play a role in enabling the energy transition, but also holds great promise in lifting emerging economies </vt:lpstr>
      <vt:lpstr>PowerPoint Presentation</vt:lpstr>
      <vt:lpstr>PowerPoint Presentation</vt:lpstr>
      <vt:lpstr>Appendix</vt:lpstr>
      <vt:lpstr>Mining is the initial stage of the copper value-chain, and is currently responsible for the extraction of ~23Mt of primary copper globally </vt:lpstr>
      <vt:lpstr>We have identified relevant business disclosures to assess the copper mining industry’s impacts in terms of elevating livelihoods</vt:lpstr>
      <vt:lpstr>We have identified relevant business disclosures to assess the copper mining industry’s impacts in terms of distributing economic value</vt:lpstr>
      <vt:lpstr>For each of the socio-economic impacts which were defined previously, we have identified relevant RMI policy &amp; practice enablers</vt:lpstr>
      <vt:lpstr>For each of the socio-economic RGI which were defined previously, we have identified relevant RGI policy &amp; practice enablers</vt:lpstr>
      <vt:lpstr>Comparing Chile and the DRC’s RGI scores, respectively the highest and lowest ranked, provides a perspective on best practices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Armour, Hayley</dc:creator>
  <cp:lastModifiedBy>Gabrielle Peterson</cp:lastModifiedBy>
  <cp:revision>41</cp:revision>
  <cp:lastPrinted>2016-07-22T14:54:48Z</cp:lastPrinted>
  <dcterms:created xsi:type="dcterms:W3CDTF">2023-02-02T14:56:24Z</dcterms:created>
  <dcterms:modified xsi:type="dcterms:W3CDTF">2023-11-06T22:25:07Z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0x01010079AEA3EC71C35742B4CF4E3DD269F88F</vt:lpwstr>
  </property>
  <property fmtid="{D5CDD505-2E9C-101B-9397-08002B2CF9AE}" pid="3" name="MediaServiceImageTags">
    <vt:lpwstr/>
  </property>
</Properties>
</file>